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95" r:id="rId2"/>
    <p:sldId id="664" r:id="rId3"/>
    <p:sldId id="663" r:id="rId4"/>
    <p:sldId id="655" r:id="rId5"/>
    <p:sldId id="546" r:id="rId6"/>
    <p:sldId id="596" r:id="rId7"/>
    <p:sldId id="667" r:id="rId8"/>
    <p:sldId id="635" r:id="rId9"/>
    <p:sldId id="668" r:id="rId10"/>
    <p:sldId id="636" r:id="rId11"/>
    <p:sldId id="561" r:id="rId12"/>
    <p:sldId id="669" r:id="rId13"/>
    <p:sldId id="634" r:id="rId14"/>
    <p:sldId id="658" r:id="rId15"/>
    <p:sldId id="545" r:id="rId16"/>
    <p:sldId id="539" r:id="rId17"/>
    <p:sldId id="930" r:id="rId18"/>
    <p:sldId id="565" r:id="rId19"/>
    <p:sldId id="650" r:id="rId20"/>
    <p:sldId id="651" r:id="rId21"/>
    <p:sldId id="575" r:id="rId22"/>
    <p:sldId id="550" r:id="rId23"/>
    <p:sldId id="560" r:id="rId24"/>
    <p:sldId id="589" r:id="rId25"/>
    <p:sldId id="929" r:id="rId26"/>
    <p:sldId id="931" r:id="rId27"/>
    <p:sldId id="932" r:id="rId28"/>
    <p:sldId id="584" r:id="rId29"/>
    <p:sldId id="652" r:id="rId30"/>
    <p:sldId id="659" r:id="rId31"/>
    <p:sldId id="660" r:id="rId32"/>
    <p:sldId id="661" r:id="rId33"/>
    <p:sldId id="598" r:id="rId34"/>
    <p:sldId id="599" r:id="rId35"/>
    <p:sldId id="600" r:id="rId36"/>
    <p:sldId id="601" r:id="rId37"/>
    <p:sldId id="602" r:id="rId38"/>
    <p:sldId id="603" r:id="rId39"/>
    <p:sldId id="604" r:id="rId40"/>
    <p:sldId id="605" r:id="rId41"/>
    <p:sldId id="606" r:id="rId42"/>
    <p:sldId id="607" r:id="rId43"/>
    <p:sldId id="608" r:id="rId44"/>
    <p:sldId id="609" r:id="rId45"/>
    <p:sldId id="610" r:id="rId46"/>
    <p:sldId id="611" r:id="rId47"/>
    <p:sldId id="612" r:id="rId48"/>
    <p:sldId id="613" r:id="rId49"/>
    <p:sldId id="633" r:id="rId50"/>
    <p:sldId id="614" r:id="rId51"/>
    <p:sldId id="615" r:id="rId52"/>
    <p:sldId id="616" r:id="rId53"/>
    <p:sldId id="617" r:id="rId54"/>
    <p:sldId id="618" r:id="rId55"/>
    <p:sldId id="619" r:id="rId56"/>
    <p:sldId id="665" r:id="rId57"/>
    <p:sldId id="662" r:id="rId58"/>
    <p:sldId id="620" r:id="rId59"/>
    <p:sldId id="630" r:id="rId60"/>
    <p:sldId id="643" r:id="rId61"/>
    <p:sldId id="644" r:id="rId62"/>
    <p:sldId id="645" r:id="rId63"/>
    <p:sldId id="672" r:id="rId64"/>
    <p:sldId id="646" r:id="rId65"/>
    <p:sldId id="647" r:id="rId66"/>
    <p:sldId id="648" r:id="rId67"/>
    <p:sldId id="623" r:id="rId68"/>
    <p:sldId id="624" r:id="rId69"/>
    <p:sldId id="625" r:id="rId70"/>
    <p:sldId id="626" r:id="rId71"/>
    <p:sldId id="627" r:id="rId72"/>
    <p:sldId id="628" r:id="rId73"/>
    <p:sldId id="629" r:id="rId74"/>
  </p:sldIdLst>
  <p:sldSz cx="12192000" cy="6858000"/>
  <p:notesSz cx="7315200" cy="9601200"/>
  <p:custDataLst>
    <p:tags r:id="rId7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8C8C8"/>
    <a:srgbClr val="DDDDDD"/>
    <a:srgbClr val="FF0000"/>
    <a:srgbClr val="FFFF00"/>
    <a:srgbClr val="33CC33"/>
    <a:srgbClr val="FF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60" autoAdjust="0"/>
    <p:restoredTop sz="94660" autoAdjust="0"/>
  </p:normalViewPr>
  <p:slideViewPr>
    <p:cSldViewPr snapToObjects="1">
      <p:cViewPr varScale="1">
        <p:scale>
          <a:sx n="98" d="100"/>
          <a:sy n="98" d="100"/>
        </p:scale>
        <p:origin x="208" y="8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fld id="{16534B19-0BDF-449F-B63B-67F6D1922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74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7550"/>
            <a:ext cx="6370638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 b="0"/>
            </a:lvl1pPr>
          </a:lstStyle>
          <a:p>
            <a:pPr>
              <a:defRPr/>
            </a:pPr>
            <a:fld id="{AC99860D-A2B0-4975-A461-7ED4B535E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16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D353B-472E-451A-BD93-077338A2592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6A100-E998-447D-A5FD-024B40AD92E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6A100-E998-447D-A5FD-024B40AD92E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21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3EE8E-0C86-439E-B934-201EEF14908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62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7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C85E2-53EB-40AD-95F5-592FD0279B9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9AA50-AA54-42BD-9CC1-15B61FBB465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C6B2A-EB0C-4C9D-8AB0-D3589F43716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2215E-D580-4DB9-A58A-6E03500B23F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9AA50-AA54-42BD-9CC1-15B61FBB465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35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24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8A028-3D3F-4E46-9646-C2FC3D635C9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8A028-3D3F-4E46-9646-C2FC3D635C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90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8A028-3D3F-4E46-9646-C2FC3D635C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16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F4631-4C60-422F-93CE-D10BFE4A56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0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7550"/>
            <a:ext cx="6370638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9860D-A2B0-4975-A461-7ED4B535E71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7550"/>
            <a:ext cx="6370638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9860D-A2B0-4975-A461-7ED4B535E71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D7A0B-9144-41CA-8EB2-FF435BE520C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C2586C-FEEC-457E-9F15-4A4E4A4480E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D744C-5560-4380-B9DE-3FDA02548C8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C3AA9-3C38-494A-89FD-D160CE79CAA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17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0E4F7-1986-4663-99EC-D83A725FD01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1E930-1374-4561-ABFD-BCF2C8E560D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B40CA5-3CDD-427F-8C23-6AE255511D1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0236B-4664-4DBF-86D0-EAAC5A64777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7AD72-ACFA-45EC-88C3-6AC52699210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3011A-272D-41EE-8944-401E83A2DF5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47917-C80D-4761-BA20-3004DC268C1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58D57B-F96B-4FC1-BD3E-0D96BC76D93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3B2C2-FF0A-4627-BE77-09C530CCD89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FA167-B014-45C8-8EA6-A2CCDB23BFD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DF752-8D94-4912-ADA3-B78AB02B500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6B08A-03AF-4F0D-90A4-AE25A77E66A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54140-08E0-4822-A28A-ECB455D0724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D1FB5-72C5-4F23-A93D-0215410E31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2EB98F-0CB0-4208-804C-8C5A3D0E4C6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D92D1-2931-4665-91A9-4108B8E52C9D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69D67-80E3-489B-BFF5-2A90A42960F7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4ECD6A-6BF3-4C24-9072-962ECBCC7ED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7550"/>
            <a:ext cx="6370638" cy="358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5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754CC-7368-4C24-AD31-1D6A0504FC8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7CC2C-6317-4A05-B253-473D66AD844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0FA99-12D9-4083-A6FB-33F157B1FDC7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We then run k-means on the descriptor space. In this setting, k defines what we call the branch-factor of the tree, which indicates how fast the tree branches.</a:t>
            </a:r>
          </a:p>
          <a:p>
            <a:r>
              <a:rPr lang="en-US"/>
              <a:t>In this illustration, k is three. We then run k-means again, recursively on each of the resulting quantization cells.</a:t>
            </a:r>
          </a:p>
          <a:p>
            <a:r>
              <a:rPr lang="en-US"/>
              <a:t>This defines the vocabulary tree, which is essentially a hierarchical set of cluster centers and their corresponding Voronoi regions.</a:t>
            </a:r>
          </a:p>
          <a:p>
            <a:r>
              <a:rPr lang="en-US"/>
              <a:t>We typically use a branch-factor of 10 and six levels, resulting in a million leaf nodes. We lovingly call this the Mega-Voc.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04FF0-1053-40D6-BFCF-61A2701AC484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We now have the vocabulary tree, and the online phase can begin.</a:t>
            </a:r>
          </a:p>
          <a:p>
            <a:r>
              <a:rPr lang="en-US"/>
              <a:t>In order to add an image to the database, we perform feature extraction. Each descriptor vector is now dropped down from the root of the tree and quantized very efficiently into a path down the tree, encoded by a single integer.</a:t>
            </a:r>
          </a:p>
          <a:p>
            <a:r>
              <a:rPr lang="en-US"/>
              <a:t>Each node in the vocabulary tree has an associated inverted file index.</a:t>
            </a:r>
          </a:p>
          <a:p>
            <a:r>
              <a:rPr lang="en-US"/>
              <a:t>Indecies back to the new image are then added to the relevant inverted files.  </a:t>
            </a:r>
          </a:p>
          <a:p>
            <a:r>
              <a:rPr lang="en-US"/>
              <a:t>This is a very efficient operation that is carried out whenever we want to add an image.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24803-51BB-40E4-9C83-35A6A922FF62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FD2E06-9D72-47BD-AD6A-3DE427510EE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3A048-9DC5-45DC-B94C-C1715BD0678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F4617-3AAE-4CEF-8F4B-B97042C2DDA3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54E72-6E30-47B3-8C63-2B20C9D364E0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When we then wish to query on an input image, we quantize the descriptor vectors of the input image in a similar way, and accumulate scores for the images in the database with so called term frequency inverse document frequency (tf-idf). This is effectively an entropy weighting of the information. The winner is the image in the database with the most common information with the input image.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DF752-8D94-4912-ADA3-B78AB02B500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4FC2B-0283-4B5A-822A-EC2E48BA8A5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4FC2B-0283-4B5A-822A-EC2E48BA8A5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5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4AA29-1170-4E44-B88B-FDF3A710D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41B08-7797-49C7-8283-A4E91E0A8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4BEA-4537-4564-BD33-66573E04E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DFFF6-BC3E-414E-9E7F-84B440896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387D3-5453-4B51-B30F-0A098EE92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7E8A4-5210-4BC2-8D46-690873997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71B4A-8C06-41BE-BDDE-E7326F035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A39A5-B531-4AE4-B14F-0492053F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5AAF8-59A4-400D-918C-F9102FA6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B8ED1-2C94-4A5A-9694-5F2C9E5BE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71D99-C8E8-47AC-BF07-4E034607C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9403E-A514-4DE5-BB5B-69EFBB214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0844648C-0E90-401D-A61B-A9DBCDCE6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blog.flickr.net/en/2010/01/27/a-look-into-the-pas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21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openxmlformats.org/officeDocument/2006/relationships/image" Target="../media/image210.png"/><Relationship Id="rId9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5" Type="http://schemas.openxmlformats.org/officeDocument/2006/relationships/image" Target="../media/image280.png"/><Relationship Id="rId4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0.png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0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s.ubc.ca/~lowe/papers/ijcv04.pdf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5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s.ubc.ca/~lowe/papers/ijcv04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://matthewalunbrown.com/autostitch/autostitch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s.ubc.ca/~lowe/papers/ijcv04.pdf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cs.ubc.ca/~lowe/papers/ijcv04.pdf" TargetMode="Externa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2200/S00332ED1V01Y201103AIM011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vk.com/album-1299894_50747604" TargetMode="Externa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1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hyperlink" Target="http://www.pascal-network.org/challenges/VOC/pubs/leibe04.pdf" TargetMode="External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3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shabal.in/visuals/kmeans/1.html" TargetMode="External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.uky.edu/~stewe/publications/nister_stewenius_cvpr2006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www.cs.ubc.ca/~lowe/papers/ijcv04.pdf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0.jpeg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101.jpeg"/><Relationship Id="rId4" Type="http://schemas.openxmlformats.org/officeDocument/2006/relationships/image" Target="../media/image10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9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5.jpeg"/><Relationship Id="rId10" Type="http://schemas.openxmlformats.org/officeDocument/2006/relationships/image" Target="../media/image106.jpeg"/><Relationship Id="rId4" Type="http://schemas.openxmlformats.org/officeDocument/2006/relationships/image" Target="../media/image104.jpeg"/><Relationship Id="rId9" Type="http://schemas.openxmlformats.org/officeDocument/2006/relationships/image" Target="../media/image10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9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7.jpeg"/><Relationship Id="rId5" Type="http://schemas.openxmlformats.org/officeDocument/2006/relationships/image" Target="../media/image105.jpeg"/><Relationship Id="rId10" Type="http://schemas.openxmlformats.org/officeDocument/2006/relationships/image" Target="../media/image106.jpeg"/><Relationship Id="rId4" Type="http://schemas.openxmlformats.org/officeDocument/2006/relationships/image" Target="../media/image104.jpeg"/><Relationship Id="rId9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409.54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il.cs.washington.edu/rome/rome_paper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alignment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62201" y="1600201"/>
            <a:ext cx="7541921" cy="5048699"/>
            <a:chOff x="533400" y="993775"/>
            <a:chExt cx="8077200" cy="5407025"/>
          </a:xfrm>
        </p:grpSpPr>
        <p:pic>
          <p:nvPicPr>
            <p:cNvPr id="1843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12801"/>
            <a:stretch>
              <a:fillRect/>
            </a:stretch>
          </p:blipFill>
          <p:spPr bwMode="auto">
            <a:xfrm>
              <a:off x="533400" y="3805238"/>
              <a:ext cx="3886200" cy="25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993775"/>
              <a:ext cx="3886200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4400" y="3813175"/>
              <a:ext cx="3886200" cy="258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9638" y="993775"/>
              <a:ext cx="3886200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B8A2D3C-4B25-3648-A225-498789C7A185}"/>
              </a:ext>
            </a:extLst>
          </p:cNvPr>
          <p:cNvSpPr/>
          <p:nvPr/>
        </p:nvSpPr>
        <p:spPr>
          <a:xfrm>
            <a:off x="10428778" y="6444613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latin typeface="+mn-lt"/>
                <a:hlinkClick r:id="rId7"/>
              </a:rPr>
              <a:t>Source</a:t>
            </a:r>
            <a:endParaRPr lang="en-US" sz="1400" b="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Find a set of of feature matches that agree in terms of: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Local appearance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Geometric configuration</a:t>
            </a:r>
          </a:p>
        </p:txBody>
      </p:sp>
      <p:pic>
        <p:nvPicPr>
          <p:cNvPr id="4" name="Picture 6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6998" y="2292779"/>
            <a:ext cx="2934203" cy="21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1" y="2292778"/>
            <a:ext cx="2934203" cy="212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-Right Arrow 5"/>
          <p:cNvSpPr/>
          <p:nvPr/>
        </p:nvSpPr>
        <p:spPr bwMode="auto">
          <a:xfrm>
            <a:off x="5632739" y="3247159"/>
            <a:ext cx="912581" cy="425871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9970" y="237763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23" descr="homograp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6168" y="4509220"/>
            <a:ext cx="4543894" cy="227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5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 </a:t>
            </a:r>
            <a:r>
              <a:rPr lang="en-US" i="1" dirty="0"/>
              <a:t>really works</a:t>
            </a:r>
            <a:r>
              <a:rPr lang="en-US" dirty="0"/>
              <a:t>!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DD1A39-45F6-544C-B956-63937169A5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F2D3796-2691-F340-B1B4-17CC011B205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3EED3-C970-CE47-82AE-2CDFA41718EC}"/>
              </a:ext>
            </a:extLst>
          </p:cNvPr>
          <p:cNvSpPr txBox="1"/>
          <p:nvPr/>
        </p:nvSpPr>
        <p:spPr>
          <a:xfrm>
            <a:off x="10210800" y="6390237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Source: N. Snavely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Feature-based alignment </a:t>
            </a:r>
            <a:r>
              <a:rPr lang="en-US" i="1" dirty="0"/>
              <a:t>really works</a:t>
            </a:r>
            <a:r>
              <a:rPr lang="en-US" dirty="0"/>
              <a:t>!</a:t>
            </a:r>
          </a:p>
        </p:txBody>
      </p:sp>
      <p:pic>
        <p:nvPicPr>
          <p:cNvPr id="15" name="Picture 1" descr="C:\snavely\work\papers\2010\singbing\fig\TreviMatch1.png">
            <a:extLst>
              <a:ext uri="{FF2B5EF4-FFF2-40B4-BE49-F238E27FC236}">
                <a16:creationId xmlns:a16="http://schemas.microsoft.com/office/drawing/2014/main" id="{E1EEF3B8-B6E1-AA43-9B1E-8D5ECBFB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5" y="1676400"/>
            <a:ext cx="4962533" cy="37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snavely\work\papers\2010\singbing\fig\TreviMatch2.png">
            <a:extLst>
              <a:ext uri="{FF2B5EF4-FFF2-40B4-BE49-F238E27FC236}">
                <a16:creationId xmlns:a16="http://schemas.microsoft.com/office/drawing/2014/main" id="{0478F008-058A-ED48-B9C2-78BF3C15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89652"/>
            <a:ext cx="4960731" cy="37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BECCEA-AD97-DF4D-913C-1182B5418AA5}"/>
              </a:ext>
            </a:extLst>
          </p:cNvPr>
          <p:cNvSpPr txBox="1"/>
          <p:nvPr/>
        </p:nvSpPr>
        <p:spPr>
          <a:xfrm>
            <a:off x="10210800" y="6390237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Source: N. Snavely</a:t>
            </a:r>
          </a:p>
        </p:txBody>
      </p:sp>
    </p:spTree>
    <p:extLst>
      <p:ext uri="{BB962C8B-B14F-4D97-AF65-F5344CB8AC3E}">
        <p14:creationId xmlns:p14="http://schemas.microsoft.com/office/powerpoint/2010/main" val="396758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Homographies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Fitting of transformations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itchFamily="34" charset="0"/>
                  </a:rPr>
                  <a:t>Given: matches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),…,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Arial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itchFamily="34" charset="0"/>
                  </a:rPr>
                  <a:t>Find: transformation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800" dirty="0">
                    <a:latin typeface="Arial" pitchFamily="34" charset="0"/>
                  </a:rPr>
                  <a:t> that minimizes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),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0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2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08" name="Group 22"/>
          <p:cNvGrpSpPr>
            <a:grpSpLocks/>
          </p:cNvGrpSpPr>
          <p:nvPr/>
        </p:nvGrpSpPr>
        <p:grpSpPr bwMode="auto">
          <a:xfrm>
            <a:off x="3048000" y="3317875"/>
            <a:ext cx="5749993" cy="2549525"/>
            <a:chOff x="1276" y="2666"/>
            <a:chExt cx="3284" cy="1462"/>
          </a:xfrm>
        </p:grpSpPr>
        <p:sp>
          <p:nvSpPr>
            <p:cNvPr id="4113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21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9" name="Text Box 36"/>
          <p:cNvSpPr txBox="1">
            <a:spLocks noChangeArrowheads="1"/>
          </p:cNvSpPr>
          <p:nvPr/>
        </p:nvSpPr>
        <p:spPr bwMode="auto">
          <a:xfrm>
            <a:off x="6156153" y="4066450"/>
            <a:ext cx="465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0" name="Text Box 37"/>
              <p:cNvSpPr txBox="1">
                <a:spLocks noChangeArrowheads="1"/>
              </p:cNvSpPr>
              <p:nvPr/>
            </p:nvSpPr>
            <p:spPr bwMode="auto">
              <a:xfrm>
                <a:off x="3533020" y="3379043"/>
                <a:ext cx="624182" cy="453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b="0" i="1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10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3020" y="3379043"/>
                <a:ext cx="624182" cy="453137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/>
              <p:nvPr/>
            </p:nvSpPr>
            <p:spPr>
              <a:xfrm>
                <a:off x="7552977" y="3837150"/>
                <a:ext cx="703984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977" y="3837150"/>
                <a:ext cx="703984" cy="461921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16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transformation models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Similarity</a:t>
            </a:r>
            <a:br>
              <a:rPr lang="en-US" sz="2800" dirty="0"/>
            </a:br>
            <a:r>
              <a:rPr lang="en-US" sz="2800" dirty="0"/>
              <a:t>(translation, </a:t>
            </a:r>
            <a:br>
              <a:rPr lang="en-US" sz="2800" dirty="0"/>
            </a:br>
            <a:r>
              <a:rPr lang="en-US" sz="2800" dirty="0"/>
              <a:t>scale, rotation)</a:t>
            </a:r>
            <a:br>
              <a:rPr lang="en-US" sz="2800" dirty="0"/>
            </a:br>
            <a:br>
              <a:rPr lang="en-US" sz="2800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Affine</a:t>
            </a:r>
            <a:br>
              <a:rPr lang="en-US" sz="2800" dirty="0"/>
            </a:br>
            <a:br>
              <a:rPr lang="en-US" sz="2800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Projective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homography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772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 rot="2351569">
            <a:off x="88392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5486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6477000" y="1905000"/>
            <a:ext cx="685800" cy="6096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5486400" y="3505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 rot="-1318191">
            <a:off x="6497638" y="3352800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8382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>
            <a:off x="6096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AutoShape 13"/>
          <p:cNvSpPr>
            <a:spLocks noChangeArrowheads="1"/>
          </p:cNvSpPr>
          <p:nvPr/>
        </p:nvSpPr>
        <p:spPr bwMode="auto">
          <a:xfrm>
            <a:off x="6096000" y="35814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7"/>
          <p:cNvSpPr>
            <a:spLocks noChangeArrowheads="1"/>
          </p:cNvSpPr>
          <p:nvPr/>
        </p:nvSpPr>
        <p:spPr bwMode="auto">
          <a:xfrm>
            <a:off x="5486400" y="48006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AutoShape 19"/>
          <p:cNvSpPr>
            <a:spLocks noChangeArrowheads="1"/>
          </p:cNvSpPr>
          <p:nvPr/>
        </p:nvSpPr>
        <p:spPr bwMode="auto">
          <a:xfrm>
            <a:off x="6096000" y="48768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Freeform 20"/>
          <p:cNvSpPr>
            <a:spLocks/>
          </p:cNvSpPr>
          <p:nvPr/>
        </p:nvSpPr>
        <p:spPr bwMode="auto">
          <a:xfrm>
            <a:off x="6629400" y="4648200"/>
            <a:ext cx="914400" cy="685800"/>
          </a:xfrm>
          <a:custGeom>
            <a:avLst/>
            <a:gdLst>
              <a:gd name="T0" fmla="*/ 0 w 576"/>
              <a:gd name="T1" fmla="*/ 2147483647 h 432"/>
              <a:gd name="T2" fmla="*/ 2147483647 w 576"/>
              <a:gd name="T3" fmla="*/ 2147483647 h 432"/>
              <a:gd name="T4" fmla="*/ 2147483647 w 576"/>
              <a:gd name="T5" fmla="*/ 0 h 432"/>
              <a:gd name="T6" fmla="*/ 2147483647 w 576"/>
              <a:gd name="T7" fmla="*/ 2147483647 h 432"/>
              <a:gd name="T8" fmla="*/ 0 w 576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432"/>
              <a:gd name="T17" fmla="*/ 576 w 576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0045C6-3986-9944-A056-770572DAE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Recall: Rotation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D21980-45B4-C74E-BBA3-0487BFA10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5550837"/>
            <a:ext cx="10744200" cy="6213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Estimating the rotation matrix requires enforcing nonlinear constraints, so we will skip the details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4B6268-B85B-334A-BD50-777B472748C0}"/>
              </a:ext>
            </a:extLst>
          </p:cNvPr>
          <p:cNvGrpSpPr/>
          <p:nvPr/>
        </p:nvGrpSpPr>
        <p:grpSpPr>
          <a:xfrm>
            <a:off x="2133600" y="1209314"/>
            <a:ext cx="3048000" cy="2743200"/>
            <a:chOff x="2133600" y="3505200"/>
            <a:chExt cx="3048000" cy="2743200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16B85893-56C3-6444-B102-8E6EBCDDC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3505200"/>
              <a:ext cx="3048000" cy="2743200"/>
              <a:chOff x="816" y="2208"/>
              <a:chExt cx="1920" cy="1728"/>
            </a:xfrm>
          </p:grpSpPr>
          <p:sp>
            <p:nvSpPr>
              <p:cNvPr id="20" name="Line 6">
                <a:extLst>
                  <a:ext uri="{FF2B5EF4-FFF2-40B4-BE49-F238E27FC236}">
                    <a16:creationId xmlns:a16="http://schemas.microsoft.com/office/drawing/2014/main" id="{3188A694-62FC-C140-9BFA-DD04423A3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7">
                <a:extLst>
                  <a:ext uri="{FF2B5EF4-FFF2-40B4-BE49-F238E27FC236}">
                    <a16:creationId xmlns:a16="http://schemas.microsoft.com/office/drawing/2014/main" id="{37098B7D-E398-884A-A6F9-B5E0942A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8">
                <a:extLst>
                  <a:ext uri="{FF2B5EF4-FFF2-40B4-BE49-F238E27FC236}">
                    <a16:creationId xmlns:a16="http://schemas.microsoft.com/office/drawing/2014/main" id="{D2F2E5AA-E766-244D-9D44-1CC119FD2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9">
                <a:extLst>
                  <a:ext uri="{FF2B5EF4-FFF2-40B4-BE49-F238E27FC236}">
                    <a16:creationId xmlns:a16="http://schemas.microsoft.com/office/drawing/2014/main" id="{310DE3C6-5610-3246-B9B8-349CCC6439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10">
                <a:extLst>
                  <a:ext uri="{FF2B5EF4-FFF2-40B4-BE49-F238E27FC236}">
                    <a16:creationId xmlns:a16="http://schemas.microsoft.com/office/drawing/2014/main" id="{76DCC80F-0873-CC43-A01C-5EC57415E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11">
                <a:extLst>
                  <a:ext uri="{FF2B5EF4-FFF2-40B4-BE49-F238E27FC236}">
                    <a16:creationId xmlns:a16="http://schemas.microsoft.com/office/drawing/2014/main" id="{23ADB9E1-2BB4-714F-A157-6E2B237F9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12">
                <a:extLst>
                  <a:ext uri="{FF2B5EF4-FFF2-40B4-BE49-F238E27FC236}">
                    <a16:creationId xmlns:a16="http://schemas.microsoft.com/office/drawing/2014/main" id="{52DF714A-F9E2-034A-9CE6-8C683FAA3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13">
                <a:extLst>
                  <a:ext uri="{FF2B5EF4-FFF2-40B4-BE49-F238E27FC236}">
                    <a16:creationId xmlns:a16="http://schemas.microsoft.com/office/drawing/2014/main" id="{B6124DBF-F243-FB4D-B1CA-6EDA296C0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14">
                <a:extLst>
                  <a:ext uri="{FF2B5EF4-FFF2-40B4-BE49-F238E27FC236}">
                    <a16:creationId xmlns:a16="http://schemas.microsoft.com/office/drawing/2014/main" id="{C17BC77F-BF17-5F4A-A814-8B4E42439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15">
                <a:extLst>
                  <a:ext uri="{FF2B5EF4-FFF2-40B4-BE49-F238E27FC236}">
                    <a16:creationId xmlns:a16="http://schemas.microsoft.com/office/drawing/2014/main" id="{C4AAC45A-260B-594B-B012-44C0A1DE1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16">
                <a:extLst>
                  <a:ext uri="{FF2B5EF4-FFF2-40B4-BE49-F238E27FC236}">
                    <a16:creationId xmlns:a16="http://schemas.microsoft.com/office/drawing/2014/main" id="{09DD7F54-4FD2-5240-AE16-DC07A906F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17">
                <a:extLst>
                  <a:ext uri="{FF2B5EF4-FFF2-40B4-BE49-F238E27FC236}">
                    <a16:creationId xmlns:a16="http://schemas.microsoft.com/office/drawing/2014/main" id="{3A259CDF-AE2F-8548-B054-392D8972D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18">
                <a:extLst>
                  <a:ext uri="{FF2B5EF4-FFF2-40B4-BE49-F238E27FC236}">
                    <a16:creationId xmlns:a16="http://schemas.microsoft.com/office/drawing/2014/main" id="{057F4C73-33AF-9044-ABCD-97004F880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9">
                <a:extLst>
                  <a:ext uri="{FF2B5EF4-FFF2-40B4-BE49-F238E27FC236}">
                    <a16:creationId xmlns:a16="http://schemas.microsoft.com/office/drawing/2014/main" id="{48CDB83F-1F8A-D045-9869-EDEB28EDA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20">
                <a:extLst>
                  <a:ext uri="{FF2B5EF4-FFF2-40B4-BE49-F238E27FC236}">
                    <a16:creationId xmlns:a16="http://schemas.microsoft.com/office/drawing/2014/main" id="{398F1476-89EA-A940-9A49-1CFF46FFE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21">
                <a:extLst>
                  <a:ext uri="{FF2B5EF4-FFF2-40B4-BE49-F238E27FC236}">
                    <a16:creationId xmlns:a16="http://schemas.microsoft.com/office/drawing/2014/main" id="{6766790A-8BB6-3F43-AAAA-C02480F05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22">
                <a:extLst>
                  <a:ext uri="{FF2B5EF4-FFF2-40B4-BE49-F238E27FC236}">
                    <a16:creationId xmlns:a16="http://schemas.microsoft.com/office/drawing/2014/main" id="{4FD8FDF7-8FFF-4D42-8FB7-4B7DBDB4A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23">
                <a:extLst>
                  <a:ext uri="{FF2B5EF4-FFF2-40B4-BE49-F238E27FC236}">
                    <a16:creationId xmlns:a16="http://schemas.microsoft.com/office/drawing/2014/main" id="{970B2770-45F9-4F45-9828-9430418D2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8" name="Group 24">
              <a:extLst>
                <a:ext uri="{FF2B5EF4-FFF2-40B4-BE49-F238E27FC236}">
                  <a16:creationId xmlns:a16="http://schemas.microsoft.com/office/drawing/2014/main" id="{04BF8A05-048E-CB45-8FD2-085E0378FD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4572000"/>
              <a:ext cx="914400" cy="1066800"/>
              <a:chOff x="1440" y="2928"/>
              <a:chExt cx="576" cy="672"/>
            </a:xfrm>
          </p:grpSpPr>
          <p:sp>
            <p:nvSpPr>
              <p:cNvPr id="39" name="Freeform 25" descr="Horizontal brick">
                <a:extLst>
                  <a:ext uri="{FF2B5EF4-FFF2-40B4-BE49-F238E27FC236}">
                    <a16:creationId xmlns:a16="http://schemas.microsoft.com/office/drawing/2014/main" id="{75C27BEC-E3AA-E547-B9CB-9FC59372F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26">
                <a:extLst>
                  <a:ext uri="{FF2B5EF4-FFF2-40B4-BE49-F238E27FC236}">
                    <a16:creationId xmlns:a16="http://schemas.microsoft.com/office/drawing/2014/main" id="{7E88C05F-12EA-B746-B9DE-524F3E1A2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Freeform 27">
                <a:extLst>
                  <a:ext uri="{FF2B5EF4-FFF2-40B4-BE49-F238E27FC236}">
                    <a16:creationId xmlns:a16="http://schemas.microsoft.com/office/drawing/2014/main" id="{895BBBF2-D0F5-2948-9B90-EEDA4EF7A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2" name="AutoShape 51">
            <a:extLst>
              <a:ext uri="{FF2B5EF4-FFF2-40B4-BE49-F238E27FC236}">
                <a16:creationId xmlns:a16="http://schemas.microsoft.com/office/drawing/2014/main" id="{3B4D2921-20B6-B045-8DCE-2BB3ACC53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428514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grpSp>
        <p:nvGrpSpPr>
          <p:cNvPr id="45" name="Group 5">
            <a:extLst>
              <a:ext uri="{FF2B5EF4-FFF2-40B4-BE49-F238E27FC236}">
                <a16:creationId xmlns:a16="http://schemas.microsoft.com/office/drawing/2014/main" id="{A38FDAA8-CCCD-8A4C-A9D4-E32752640CAA}"/>
              </a:ext>
            </a:extLst>
          </p:cNvPr>
          <p:cNvGrpSpPr>
            <a:grpSpLocks/>
          </p:cNvGrpSpPr>
          <p:nvPr/>
        </p:nvGrpSpPr>
        <p:grpSpPr bwMode="auto">
          <a:xfrm rot="20204388">
            <a:off x="6785115" y="871357"/>
            <a:ext cx="3048000" cy="2743200"/>
            <a:chOff x="816" y="2208"/>
            <a:chExt cx="1920" cy="1728"/>
          </a:xfrm>
        </p:grpSpPr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8D33E6DC-562D-6A4C-B343-3180C9EE7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7">
              <a:extLst>
                <a:ext uri="{FF2B5EF4-FFF2-40B4-BE49-F238E27FC236}">
                  <a16:creationId xmlns:a16="http://schemas.microsoft.com/office/drawing/2014/main" id="{AD3A6687-DEC3-7046-B9C8-766C0A691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8">
              <a:extLst>
                <a:ext uri="{FF2B5EF4-FFF2-40B4-BE49-F238E27FC236}">
                  <a16:creationId xmlns:a16="http://schemas.microsoft.com/office/drawing/2014/main" id="{CB167FD8-BBFA-C743-BC7D-F3BC6CDA1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9">
              <a:extLst>
                <a:ext uri="{FF2B5EF4-FFF2-40B4-BE49-F238E27FC236}">
                  <a16:creationId xmlns:a16="http://schemas.microsoft.com/office/drawing/2014/main" id="{086D888E-E350-514E-8362-30B38F65F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0">
              <a:extLst>
                <a:ext uri="{FF2B5EF4-FFF2-40B4-BE49-F238E27FC236}">
                  <a16:creationId xmlns:a16="http://schemas.microsoft.com/office/drawing/2014/main" id="{505900D7-425A-E04A-A5CA-76D4EA2AA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1">
              <a:extLst>
                <a:ext uri="{FF2B5EF4-FFF2-40B4-BE49-F238E27FC236}">
                  <a16:creationId xmlns:a16="http://schemas.microsoft.com/office/drawing/2014/main" id="{7F1A0314-3B8A-7B43-A11A-497C801EA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2">
              <a:extLst>
                <a:ext uri="{FF2B5EF4-FFF2-40B4-BE49-F238E27FC236}">
                  <a16:creationId xmlns:a16="http://schemas.microsoft.com/office/drawing/2014/main" id="{DAF651F2-BC08-AE4A-B4D1-9A8DD9371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3">
              <a:extLst>
                <a:ext uri="{FF2B5EF4-FFF2-40B4-BE49-F238E27FC236}">
                  <a16:creationId xmlns:a16="http://schemas.microsoft.com/office/drawing/2014/main" id="{5E7B258B-1DE2-724C-A57B-193BD39E37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4">
              <a:extLst>
                <a:ext uri="{FF2B5EF4-FFF2-40B4-BE49-F238E27FC236}">
                  <a16:creationId xmlns:a16="http://schemas.microsoft.com/office/drawing/2014/main" id="{F58B2A2A-524A-924A-B3BF-591BAB88C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5">
              <a:extLst>
                <a:ext uri="{FF2B5EF4-FFF2-40B4-BE49-F238E27FC236}">
                  <a16:creationId xmlns:a16="http://schemas.microsoft.com/office/drawing/2014/main" id="{E3304BE1-13DF-A44E-8B9B-1225BE07D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6">
              <a:extLst>
                <a:ext uri="{FF2B5EF4-FFF2-40B4-BE49-F238E27FC236}">
                  <a16:creationId xmlns:a16="http://schemas.microsoft.com/office/drawing/2014/main" id="{DB09E2B8-7246-8948-87C0-5A3CDE15B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7">
              <a:extLst>
                <a:ext uri="{FF2B5EF4-FFF2-40B4-BE49-F238E27FC236}">
                  <a16:creationId xmlns:a16="http://schemas.microsoft.com/office/drawing/2014/main" id="{77D82FDC-9DC5-D642-9DA8-B46B1C3B5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8">
              <a:extLst>
                <a:ext uri="{FF2B5EF4-FFF2-40B4-BE49-F238E27FC236}">
                  <a16:creationId xmlns:a16="http://schemas.microsoft.com/office/drawing/2014/main" id="{D8C95698-9C64-8D42-89F0-827436886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9">
              <a:extLst>
                <a:ext uri="{FF2B5EF4-FFF2-40B4-BE49-F238E27FC236}">
                  <a16:creationId xmlns:a16="http://schemas.microsoft.com/office/drawing/2014/main" id="{D868590C-3BCD-3C4A-B0FA-ADC15856C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0">
              <a:extLst>
                <a:ext uri="{FF2B5EF4-FFF2-40B4-BE49-F238E27FC236}">
                  <a16:creationId xmlns:a16="http://schemas.microsoft.com/office/drawing/2014/main" id="{7DA74A1D-567D-FA4D-BE7D-1995DD786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1">
              <a:extLst>
                <a:ext uri="{FF2B5EF4-FFF2-40B4-BE49-F238E27FC236}">
                  <a16:creationId xmlns:a16="http://schemas.microsoft.com/office/drawing/2014/main" id="{DD367F71-3E75-9F48-8004-EC0FE4532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22">
              <a:extLst>
                <a:ext uri="{FF2B5EF4-FFF2-40B4-BE49-F238E27FC236}">
                  <a16:creationId xmlns:a16="http://schemas.microsoft.com/office/drawing/2014/main" id="{B5D09CF6-E012-C649-8A59-40B82583B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23">
              <a:extLst>
                <a:ext uri="{FF2B5EF4-FFF2-40B4-BE49-F238E27FC236}">
                  <a16:creationId xmlns:a16="http://schemas.microsoft.com/office/drawing/2014/main" id="{28D225E3-5C54-314D-9F8A-82BC3D6C7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" name="Group 24">
            <a:extLst>
              <a:ext uri="{FF2B5EF4-FFF2-40B4-BE49-F238E27FC236}">
                <a16:creationId xmlns:a16="http://schemas.microsoft.com/office/drawing/2014/main" id="{F2B360C4-4C3B-7145-859C-F0F0CE88333B}"/>
              </a:ext>
            </a:extLst>
          </p:cNvPr>
          <p:cNvGrpSpPr>
            <a:grpSpLocks/>
          </p:cNvGrpSpPr>
          <p:nvPr/>
        </p:nvGrpSpPr>
        <p:grpSpPr bwMode="auto">
          <a:xfrm rot="20204388">
            <a:off x="7827517" y="1910316"/>
            <a:ext cx="914400" cy="1066800"/>
            <a:chOff x="1440" y="2928"/>
            <a:chExt cx="576" cy="672"/>
          </a:xfrm>
        </p:grpSpPr>
        <p:sp>
          <p:nvSpPr>
            <p:cNvPr id="47" name="Freeform 25" descr="Horizontal brick">
              <a:extLst>
                <a:ext uri="{FF2B5EF4-FFF2-40B4-BE49-F238E27FC236}">
                  <a16:creationId xmlns:a16="http://schemas.microsoft.com/office/drawing/2014/main" id="{07C77F4C-F221-A940-A6D3-8C86D9BA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26">
              <a:extLst>
                <a:ext uri="{FF2B5EF4-FFF2-40B4-BE49-F238E27FC236}">
                  <a16:creationId xmlns:a16="http://schemas.microsoft.com/office/drawing/2014/main" id="{49AAFF54-1066-4243-A5C1-FA96B15EF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EE396679-56FB-5C4A-9619-7C61392DB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" name="Group 5">
            <a:extLst>
              <a:ext uri="{FF2B5EF4-FFF2-40B4-BE49-F238E27FC236}">
                <a16:creationId xmlns:a16="http://schemas.microsoft.com/office/drawing/2014/main" id="{E8A694B3-AEBC-1A43-8165-D806BAC2A756}"/>
              </a:ext>
            </a:extLst>
          </p:cNvPr>
          <p:cNvGrpSpPr>
            <a:grpSpLocks/>
          </p:cNvGrpSpPr>
          <p:nvPr/>
        </p:nvGrpSpPr>
        <p:grpSpPr bwMode="auto">
          <a:xfrm>
            <a:off x="7280185" y="1209314"/>
            <a:ext cx="3048000" cy="2743200"/>
            <a:chOff x="816" y="2208"/>
            <a:chExt cx="1920" cy="1728"/>
          </a:xfrm>
        </p:grpSpPr>
        <p:sp>
          <p:nvSpPr>
            <p:cNvPr id="74" name="Line 6">
              <a:extLst>
                <a:ext uri="{FF2B5EF4-FFF2-40B4-BE49-F238E27FC236}">
                  <a16:creationId xmlns:a16="http://schemas.microsoft.com/office/drawing/2014/main" id="{46FB78F1-F9E2-4148-AB7B-99178E2DF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7">
              <a:extLst>
                <a:ext uri="{FF2B5EF4-FFF2-40B4-BE49-F238E27FC236}">
                  <a16:creationId xmlns:a16="http://schemas.microsoft.com/office/drawing/2014/main" id="{216A4FD3-F5C9-3949-8200-6CC107A50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8">
              <a:extLst>
                <a:ext uri="{FF2B5EF4-FFF2-40B4-BE49-F238E27FC236}">
                  <a16:creationId xmlns:a16="http://schemas.microsoft.com/office/drawing/2014/main" id="{5D7340D0-257C-7F4C-9A1D-5963A3CBC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9">
              <a:extLst>
                <a:ext uri="{FF2B5EF4-FFF2-40B4-BE49-F238E27FC236}">
                  <a16:creationId xmlns:a16="http://schemas.microsoft.com/office/drawing/2014/main" id="{E56C2F45-5B97-BF46-880F-295C7D65E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10">
              <a:extLst>
                <a:ext uri="{FF2B5EF4-FFF2-40B4-BE49-F238E27FC236}">
                  <a16:creationId xmlns:a16="http://schemas.microsoft.com/office/drawing/2014/main" id="{6831AF86-1989-8A48-B6D8-D2337C829A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0ABD460C-C516-434B-B644-5CCCFA1C4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12">
              <a:extLst>
                <a:ext uri="{FF2B5EF4-FFF2-40B4-BE49-F238E27FC236}">
                  <a16:creationId xmlns:a16="http://schemas.microsoft.com/office/drawing/2014/main" id="{E913D022-15A9-894C-8394-3297136BF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13">
              <a:extLst>
                <a:ext uri="{FF2B5EF4-FFF2-40B4-BE49-F238E27FC236}">
                  <a16:creationId xmlns:a16="http://schemas.microsoft.com/office/drawing/2014/main" id="{20064E18-48A2-C744-BBDF-2ED16CC96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1801933A-E594-3942-BC6E-96AFDB86D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15">
              <a:extLst>
                <a:ext uri="{FF2B5EF4-FFF2-40B4-BE49-F238E27FC236}">
                  <a16:creationId xmlns:a16="http://schemas.microsoft.com/office/drawing/2014/main" id="{9BAAFA41-BCFC-8C41-B634-65E4F80FF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16">
              <a:extLst>
                <a:ext uri="{FF2B5EF4-FFF2-40B4-BE49-F238E27FC236}">
                  <a16:creationId xmlns:a16="http://schemas.microsoft.com/office/drawing/2014/main" id="{56A6E4C1-7826-1742-B837-341A6E050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17">
              <a:extLst>
                <a:ext uri="{FF2B5EF4-FFF2-40B4-BE49-F238E27FC236}">
                  <a16:creationId xmlns:a16="http://schemas.microsoft.com/office/drawing/2014/main" id="{D5348785-0ED3-C04A-8364-114826450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18">
              <a:extLst>
                <a:ext uri="{FF2B5EF4-FFF2-40B4-BE49-F238E27FC236}">
                  <a16:creationId xmlns:a16="http://schemas.microsoft.com/office/drawing/2014/main" id="{A3A80218-239C-BF4B-BF4D-B111E89F4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9">
              <a:extLst>
                <a:ext uri="{FF2B5EF4-FFF2-40B4-BE49-F238E27FC236}">
                  <a16:creationId xmlns:a16="http://schemas.microsoft.com/office/drawing/2014/main" id="{5ACE5308-D301-1A44-B6E0-2BF1ED6D4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20">
              <a:extLst>
                <a:ext uri="{FF2B5EF4-FFF2-40B4-BE49-F238E27FC236}">
                  <a16:creationId xmlns:a16="http://schemas.microsoft.com/office/drawing/2014/main" id="{28818D38-DEF0-9544-99FE-C566F1B39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21">
              <a:extLst>
                <a:ext uri="{FF2B5EF4-FFF2-40B4-BE49-F238E27FC236}">
                  <a16:creationId xmlns:a16="http://schemas.microsoft.com/office/drawing/2014/main" id="{2F3C719E-96BC-0347-9745-117D3E690B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22">
              <a:extLst>
                <a:ext uri="{FF2B5EF4-FFF2-40B4-BE49-F238E27FC236}">
                  <a16:creationId xmlns:a16="http://schemas.microsoft.com/office/drawing/2014/main" id="{6FE9A344-89D1-6B47-8D2A-F6D78DDD8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23">
              <a:extLst>
                <a:ext uri="{FF2B5EF4-FFF2-40B4-BE49-F238E27FC236}">
                  <a16:creationId xmlns:a16="http://schemas.microsoft.com/office/drawing/2014/main" id="{97C80813-C4A7-BB4F-B1B2-A7C647EFE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" name="Arc 91">
            <a:extLst>
              <a:ext uri="{FF2B5EF4-FFF2-40B4-BE49-F238E27FC236}">
                <a16:creationId xmlns:a16="http://schemas.microsoft.com/office/drawing/2014/main" id="{E5E3B94D-12FB-BE42-A9D1-B52309671F7C}"/>
              </a:ext>
            </a:extLst>
          </p:cNvPr>
          <p:cNvSpPr/>
          <p:nvPr/>
        </p:nvSpPr>
        <p:spPr bwMode="auto">
          <a:xfrm>
            <a:off x="6627718" y="1979009"/>
            <a:ext cx="3165092" cy="3481136"/>
          </a:xfrm>
          <a:prstGeom prst="arc">
            <a:avLst>
              <a:gd name="adj1" fmla="val 19793386"/>
              <a:gd name="adj2" fmla="val 2126483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40FD74-C1C1-2D40-88F7-B3EEC85F0C2C}"/>
                  </a:ext>
                </a:extLst>
              </p:cNvPr>
              <p:cNvSpPr/>
              <p:nvPr/>
            </p:nvSpPr>
            <p:spPr>
              <a:xfrm>
                <a:off x="9240092" y="3052270"/>
                <a:ext cx="4517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40FD74-C1C1-2D40-88F7-B3EEC85F0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092" y="3052270"/>
                <a:ext cx="45179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4BF04F8-1A0B-FD4D-8396-4473ADF95565}"/>
                  </a:ext>
                </a:extLst>
              </p:cNvPr>
              <p:cNvSpPr txBox="1"/>
              <p:nvPr/>
            </p:nvSpPr>
            <p:spPr>
              <a:xfrm>
                <a:off x="3581400" y="4316981"/>
                <a:ext cx="4825615" cy="924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4BF04F8-1A0B-FD4D-8396-4473ADF95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4316981"/>
                <a:ext cx="4825615" cy="924548"/>
              </a:xfrm>
              <a:prstGeom prst="rect">
                <a:avLst/>
              </a:prstGeom>
              <a:blipFill>
                <a:blip r:embed="rId4"/>
                <a:stretch>
                  <a:fillRect t="-2703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29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transformation models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Similarity</a:t>
            </a:r>
            <a:br>
              <a:rPr lang="en-US" sz="2800" dirty="0"/>
            </a:br>
            <a:r>
              <a:rPr lang="en-US" sz="2800" dirty="0"/>
              <a:t>(translation, </a:t>
            </a:r>
            <a:br>
              <a:rPr lang="en-US" sz="2800" dirty="0"/>
            </a:br>
            <a:r>
              <a:rPr lang="en-US" sz="2800" dirty="0"/>
              <a:t>scale, rotation)</a:t>
            </a:r>
            <a:br>
              <a:rPr lang="en-US" sz="2800" dirty="0"/>
            </a:br>
            <a:br>
              <a:rPr lang="en-US" sz="2800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Affine</a:t>
            </a:r>
            <a:br>
              <a:rPr lang="en-US" sz="2800" dirty="0"/>
            </a:br>
            <a:br>
              <a:rPr lang="en-US" sz="2800" dirty="0"/>
            </a:br>
            <a:endParaRPr lang="en-US" sz="1200" dirty="0"/>
          </a:p>
          <a:p>
            <a:pPr>
              <a:buFontTx/>
              <a:buChar char="•"/>
            </a:pPr>
            <a:r>
              <a:rPr lang="en-US" sz="2800" dirty="0"/>
              <a:t>Projective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homography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772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 rot="2351569">
            <a:off x="88392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5486400" y="2057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6477000" y="1905000"/>
            <a:ext cx="685800" cy="6096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5486400" y="3505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10"/>
          <p:cNvSpPr>
            <a:spLocks noChangeArrowheads="1"/>
          </p:cNvSpPr>
          <p:nvPr/>
        </p:nvSpPr>
        <p:spPr bwMode="auto">
          <a:xfrm rot="-1318191">
            <a:off x="6497638" y="3352800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AutoShape 11"/>
          <p:cNvSpPr>
            <a:spLocks noChangeArrowheads="1"/>
          </p:cNvSpPr>
          <p:nvPr/>
        </p:nvSpPr>
        <p:spPr bwMode="auto">
          <a:xfrm>
            <a:off x="8382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AutoShape 12"/>
          <p:cNvSpPr>
            <a:spLocks noChangeArrowheads="1"/>
          </p:cNvSpPr>
          <p:nvPr/>
        </p:nvSpPr>
        <p:spPr bwMode="auto">
          <a:xfrm>
            <a:off x="6096000" y="21336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AutoShape 13"/>
          <p:cNvSpPr>
            <a:spLocks noChangeArrowheads="1"/>
          </p:cNvSpPr>
          <p:nvPr/>
        </p:nvSpPr>
        <p:spPr bwMode="auto">
          <a:xfrm>
            <a:off x="6096000" y="35814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Rectangle 17"/>
          <p:cNvSpPr>
            <a:spLocks noChangeArrowheads="1"/>
          </p:cNvSpPr>
          <p:nvPr/>
        </p:nvSpPr>
        <p:spPr bwMode="auto">
          <a:xfrm>
            <a:off x="5486400" y="48006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AutoShape 19"/>
          <p:cNvSpPr>
            <a:spLocks noChangeArrowheads="1"/>
          </p:cNvSpPr>
          <p:nvPr/>
        </p:nvSpPr>
        <p:spPr bwMode="auto">
          <a:xfrm>
            <a:off x="6096000" y="4876800"/>
            <a:ext cx="304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Freeform 20"/>
          <p:cNvSpPr>
            <a:spLocks/>
          </p:cNvSpPr>
          <p:nvPr/>
        </p:nvSpPr>
        <p:spPr bwMode="auto">
          <a:xfrm>
            <a:off x="6629400" y="4648200"/>
            <a:ext cx="914400" cy="685800"/>
          </a:xfrm>
          <a:custGeom>
            <a:avLst/>
            <a:gdLst>
              <a:gd name="T0" fmla="*/ 0 w 576"/>
              <a:gd name="T1" fmla="*/ 2147483647 h 432"/>
              <a:gd name="T2" fmla="*/ 2147483647 w 576"/>
              <a:gd name="T3" fmla="*/ 2147483647 h 432"/>
              <a:gd name="T4" fmla="*/ 2147483647 w 576"/>
              <a:gd name="T5" fmla="*/ 0 h 432"/>
              <a:gd name="T6" fmla="*/ 2147483647 w 576"/>
              <a:gd name="T7" fmla="*/ 2147483647 h 432"/>
              <a:gd name="T8" fmla="*/ 0 w 576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432"/>
              <a:gd name="T17" fmla="*/ 576 w 576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B1C5F3-D015-D349-AE8F-2E536619EFE0}"/>
              </a:ext>
            </a:extLst>
          </p:cNvPr>
          <p:cNvSpPr/>
          <p:nvPr/>
        </p:nvSpPr>
        <p:spPr bwMode="auto">
          <a:xfrm>
            <a:off x="1447800" y="2971800"/>
            <a:ext cx="8991600" cy="3048000"/>
          </a:xfrm>
          <a:prstGeom prst="roundRect">
            <a:avLst/>
          </a:prstGeom>
          <a:noFill/>
          <a:ln w="793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start with affine transformations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Simple fitting procedure: linear least squares</a:t>
            </a:r>
          </a:p>
          <a:p>
            <a:pPr>
              <a:buFontTx/>
              <a:buChar char="•"/>
            </a:pPr>
            <a:r>
              <a:rPr lang="en-US" sz="2800" dirty="0"/>
              <a:t>Approximates viewpoint changes for roughly planar objects and roughly orthographic cameras</a:t>
            </a:r>
          </a:p>
          <a:p>
            <a:pPr>
              <a:buFontTx/>
              <a:buChar char="•"/>
            </a:pPr>
            <a:r>
              <a:rPr lang="en-US" sz="2800" dirty="0"/>
              <a:t>Can be used to initialize fitting for more complex models</a:t>
            </a:r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108325" y="3276600"/>
          <a:ext cx="2801938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8" name="Image" r:id="rId4" imgW="5574603" imgH="5079365" progId="Photoshop.Image.10">
                  <p:embed/>
                </p:oleObj>
              </mc:Choice>
              <mc:Fallback>
                <p:oleObj name="Image" r:id="rId4" imgW="5574603" imgH="5079365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3276600"/>
                        <a:ext cx="2801938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232526" y="3276600"/>
          <a:ext cx="3063875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9" name="Image" r:id="rId6" imgW="6095238" imgH="5079365" progId="Photoshop.Image.10">
                  <p:embed/>
                </p:oleObj>
              </mc:Choice>
              <mc:Fallback>
                <p:oleObj name="Image" r:id="rId6" imgW="6095238" imgH="5079365" progId="Photoshop.Image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6" y="3276600"/>
                        <a:ext cx="3063875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Parallelogram 5"/>
          <p:cNvSpPr>
            <a:spLocks noChangeArrowheads="1"/>
          </p:cNvSpPr>
          <p:nvPr/>
        </p:nvSpPr>
        <p:spPr bwMode="auto">
          <a:xfrm rot="9408807">
            <a:off x="4032250" y="3779839"/>
            <a:ext cx="1631950" cy="814387"/>
          </a:xfrm>
          <a:prstGeom prst="parallelogram">
            <a:avLst>
              <a:gd name="adj" fmla="val 46721"/>
            </a:avLst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Parallelogram 6"/>
          <p:cNvSpPr>
            <a:spLocks noChangeArrowheads="1"/>
          </p:cNvSpPr>
          <p:nvPr/>
        </p:nvSpPr>
        <p:spPr bwMode="auto">
          <a:xfrm rot="11858570" flipH="1">
            <a:off x="6837364" y="3887788"/>
            <a:ext cx="1633537" cy="836612"/>
          </a:xfrm>
          <a:prstGeom prst="parallelogram">
            <a:avLst>
              <a:gd name="adj" fmla="val 29975"/>
            </a:avLst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Assume we know the correspondences, how do we get the transformation?</a:t>
            </a:r>
          </a:p>
        </p:txBody>
      </p:sp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3429000" y="3927474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914400" y="2708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4648200" y="2971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5519738" y="3309937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5518151" y="4452937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137151" y="4030662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4832351" y="3616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5703888" y="3692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29400" y="4694398"/>
                <a:ext cx="4122539" cy="1469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+mn-lt"/>
                  </a:rPr>
                  <a:t>Want to find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b="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0" dirty="0">
                    <a:latin typeface="+mn-lt"/>
                  </a:rPr>
                  <a:t> to minimize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4694398"/>
                <a:ext cx="4122539" cy="1469890"/>
              </a:xfrm>
              <a:prstGeom prst="rect">
                <a:avLst/>
              </a:prstGeom>
              <a:blipFill>
                <a:blip r:embed="rId3"/>
                <a:stretch>
                  <a:fillRect l="-9202" t="-56034" r="-1227" b="-1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/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/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573D28-989C-8A40-851E-8AD6689D7DC1}"/>
                  </a:ext>
                </a:extLst>
              </p:cNvPr>
              <p:cNvSpPr txBox="1"/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573D28-989C-8A40-851E-8AD6689D7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blipFill>
                <a:blip r:embed="rId6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3B1783-7BAE-1442-B335-6F6DD3764968}"/>
                  </a:ext>
                </a:extLst>
              </p:cNvPr>
              <p:cNvSpPr/>
              <p:nvPr/>
            </p:nvSpPr>
            <p:spPr>
              <a:xfrm>
                <a:off x="7071061" y="3213935"/>
                <a:ext cx="538545" cy="461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3B1783-7BAE-1442-B335-6F6DD3764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061" y="3213935"/>
                <a:ext cx="538545" cy="461921"/>
              </a:xfrm>
              <a:prstGeom prst="rect">
                <a:avLst/>
              </a:prstGeom>
              <a:blipFill>
                <a:blip r:embed="rId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AD251-1374-9547-AE04-8971D855921D}"/>
                  </a:ext>
                </a:extLst>
              </p:cNvPr>
              <p:cNvSpPr/>
              <p:nvPr/>
            </p:nvSpPr>
            <p:spPr>
              <a:xfrm>
                <a:off x="8396412" y="3213935"/>
                <a:ext cx="5421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03AD251-1374-9547-AE04-8971D8559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412" y="3213935"/>
                <a:ext cx="54213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3228B-2257-0A4D-BF6E-53C00582098C}"/>
                  </a:ext>
                </a:extLst>
              </p:cNvPr>
              <p:cNvSpPr/>
              <p:nvPr/>
            </p:nvSpPr>
            <p:spPr>
              <a:xfrm>
                <a:off x="10360486" y="3213934"/>
                <a:ext cx="3914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3228B-2257-0A4D-BF6E-53C0058209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486" y="3213934"/>
                <a:ext cx="391453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F16E74-C2E4-C146-A102-40DDAD4C9099}"/>
                  </a:ext>
                </a:extLst>
              </p:cNvPr>
              <p:cNvSpPr/>
              <p:nvPr/>
            </p:nvSpPr>
            <p:spPr>
              <a:xfrm>
                <a:off x="9380244" y="3198038"/>
                <a:ext cx="5356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F16E74-C2E4-C146-A102-40DDAD4C90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244" y="3198038"/>
                <a:ext cx="535659" cy="461665"/>
              </a:xfrm>
              <a:prstGeom prst="rect">
                <a:avLst/>
              </a:prstGeom>
              <a:blipFill>
                <a:blip r:embed="rId10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6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Fitting of transformations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10820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Previously: fitting a model to features in one image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743200" y="1828800"/>
            <a:ext cx="1555750" cy="1447800"/>
            <a:chOff x="796" y="863"/>
            <a:chExt cx="1316" cy="1249"/>
          </a:xfrm>
        </p:grpSpPr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Oval 7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8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9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10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11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12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13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14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15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3" name="Text Box 17"/>
              <p:cNvSpPr txBox="1">
                <a:spLocks noChangeArrowheads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Given: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>
                  <a:latin typeface="Arial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Find: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>
                    <a:latin typeface="Arial" pitchFamily="34" charset="0"/>
                  </a:rPr>
                  <a:t> that minimizes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103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blipFill>
                <a:blip r:embed="rId3"/>
                <a:stretch>
                  <a:fillRect l="-1813" t="-41322" b="-125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43624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30797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7030A0"/>
                </a:solidFill>
              </a:rPr>
              <a:t>x</a:t>
            </a:r>
            <a:r>
              <a:rPr lang="en-US" b="0" i="1" baseline="-25000" dirty="0">
                <a:solidFill>
                  <a:srgbClr val="7030A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87328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Assume we know the correspondences, how do we get the transformation?</a:t>
            </a:r>
          </a:p>
        </p:txBody>
      </p:sp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3429000" y="3927474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914400" y="2708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4648200" y="2971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5519738" y="3309937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5518151" y="4452937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137151" y="4030662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4832351" y="3616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5703888" y="3692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/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52A79-0A72-1043-B2D8-01D9E90F5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708275"/>
                <a:ext cx="991874" cy="400110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/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2428D5-17DA-BE43-962D-12F72608D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188" y="2873524"/>
                <a:ext cx="1019062" cy="400302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D86E5-B4AD-9042-9472-7B492AC39306}"/>
                  </a:ext>
                </a:extLst>
              </p:cNvPr>
              <p:cNvSpPr txBox="1"/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2D86E5-B4AD-9042-9472-7B492AC39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5DE878-47A4-3841-A988-13EDDB5D25D8}"/>
                  </a:ext>
                </a:extLst>
              </p:cNvPr>
              <p:cNvSpPr txBox="1"/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5DE878-47A4-3841-A988-13EDDB5D2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358" y="2119806"/>
                <a:ext cx="4245008" cy="872483"/>
              </a:xfrm>
              <a:prstGeom prst="rect">
                <a:avLst/>
              </a:prstGeom>
              <a:blipFill>
                <a:blip r:embed="rId6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1256D6E6-ED63-A54E-B730-CBA48A382A47}"/>
              </a:ext>
            </a:extLst>
          </p:cNvPr>
          <p:cNvSpPr/>
          <p:nvPr/>
        </p:nvSpPr>
        <p:spPr bwMode="auto">
          <a:xfrm>
            <a:off x="6432550" y="4807934"/>
            <a:ext cx="3168650" cy="685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D8C0F3-DAC3-574B-A11F-793BF3364248}"/>
              </a:ext>
            </a:extLst>
          </p:cNvPr>
          <p:cNvSpPr/>
          <p:nvPr/>
        </p:nvSpPr>
        <p:spPr bwMode="auto">
          <a:xfrm>
            <a:off x="6432550" y="5539168"/>
            <a:ext cx="3168650" cy="685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00100" y="924417"/>
            <a:ext cx="104775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How many matches do we need to solve for the transformation parameters?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99831" y="2971800"/>
            <a:ext cx="2192338" cy="691469"/>
            <a:chOff x="3771900" y="5683609"/>
            <a:chExt cx="2192338" cy="691469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810000" y="5836009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20281809">
              <a:off x="4821238" y="5683609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4419600" y="5912209"/>
              <a:ext cx="304800" cy="2286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3780367" y="617116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771900" y="58113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291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001768" y="57732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910328" y="629887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715000" y="5981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BE6681-0919-604F-92D8-E3F48415BBE1}"/>
                  </a:ext>
                </a:extLst>
              </p:cNvPr>
              <p:cNvSpPr txBox="1"/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BE6681-0919-604F-92D8-E3F48415B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04" y="4419600"/>
                <a:ext cx="5750741" cy="21504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 </a:t>
            </a:r>
            <a:r>
              <a:rPr lang="en-US" sz="2800" i="1" dirty="0" err="1"/>
              <a:t>homography</a:t>
            </a:r>
            <a:r>
              <a:rPr lang="en-US" sz="2800" dirty="0"/>
              <a:t> is a plane projective transformation (transformation taking a quad to another arbitrary quad)</a:t>
            </a:r>
          </a:p>
        </p:txBody>
      </p:sp>
      <p:grpSp>
        <p:nvGrpSpPr>
          <p:cNvPr id="61444" name="Group 8"/>
          <p:cNvGrpSpPr>
            <a:grpSpLocks/>
          </p:cNvGrpSpPr>
          <p:nvPr/>
        </p:nvGrpSpPr>
        <p:grpSpPr bwMode="auto">
          <a:xfrm>
            <a:off x="3581400" y="2870200"/>
            <a:ext cx="5257800" cy="1778000"/>
            <a:chOff x="2160" y="2208"/>
            <a:chExt cx="1296" cy="432"/>
          </a:xfrm>
        </p:grpSpPr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2160" y="2304"/>
              <a:ext cx="288" cy="24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2544" y="2352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7" name="Freeform 7"/>
            <p:cNvSpPr>
              <a:spLocks/>
            </p:cNvSpPr>
            <p:nvPr/>
          </p:nvSpPr>
          <p:spPr bwMode="auto">
            <a:xfrm>
              <a:off x="2880" y="2208"/>
              <a:ext cx="576" cy="432"/>
            </a:xfrm>
            <a:custGeom>
              <a:avLst/>
              <a:gdLst>
                <a:gd name="T0" fmla="*/ 0 w 576"/>
                <a:gd name="T1" fmla="*/ 384 h 432"/>
                <a:gd name="T2" fmla="*/ 96 w 576"/>
                <a:gd name="T3" fmla="*/ 96 h 432"/>
                <a:gd name="T4" fmla="*/ 528 w 576"/>
                <a:gd name="T5" fmla="*/ 0 h 432"/>
                <a:gd name="T6" fmla="*/ 576 w 576"/>
                <a:gd name="T7" fmla="*/ 432 h 432"/>
                <a:gd name="T8" fmla="*/ 0 w 576"/>
                <a:gd name="T9" fmla="*/ 384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432"/>
                <a:gd name="T17" fmla="*/ 576 w 576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in the real world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The transformation between two views of a planar surface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800" dirty="0"/>
          </a:p>
          <a:p>
            <a:pPr>
              <a:buFontTx/>
              <a:buChar char="•"/>
            </a:pPr>
            <a:r>
              <a:rPr lang="en-US" sz="2800" dirty="0"/>
              <a:t>The transformation between images from two cameras that share the same center</a:t>
            </a:r>
          </a:p>
        </p:txBody>
      </p:sp>
      <p:grpSp>
        <p:nvGrpSpPr>
          <p:cNvPr id="62468" name="Group 8"/>
          <p:cNvGrpSpPr>
            <a:grpSpLocks/>
          </p:cNvGrpSpPr>
          <p:nvPr/>
        </p:nvGrpSpPr>
        <p:grpSpPr bwMode="auto">
          <a:xfrm>
            <a:off x="3352800" y="4724400"/>
            <a:ext cx="5486400" cy="1981200"/>
            <a:chOff x="288" y="2160"/>
            <a:chExt cx="5192" cy="1901"/>
          </a:xfrm>
        </p:grpSpPr>
        <p:pic>
          <p:nvPicPr>
            <p:cNvPr id="62471" name="Picture 5" descr="fig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2" name="Picture 6" descr="fig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69" name="Picture 9" descr="graffit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1" y="1511300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" descr="graffit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3951" y="1511300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50" y="4965701"/>
            <a:ext cx="497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775" y="102711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fi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701" y="3405188"/>
            <a:ext cx="174466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9675" y="280987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 descr="fig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9926" y="2171700"/>
            <a:ext cx="1571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8" descr="fig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2939" y="2652713"/>
            <a:ext cx="1633537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9" descr="fig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37238" y="25400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10" descr="fig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6926" y="3241675"/>
            <a:ext cx="15097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1" descr="fig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72488" y="22447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2" descr="fig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20150" y="13049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Application: Panorama stitching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92846" y="6550223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+mn-lt"/>
              </a:rPr>
              <a:t>Source: Hartley &amp; </a:t>
            </a:r>
            <a:r>
              <a:rPr lang="en-US" sz="1400" b="0" dirty="0" err="1">
                <a:latin typeface="+mn-lt"/>
              </a:rPr>
              <a:t>Zisserman</a:t>
            </a:r>
            <a:endParaRPr lang="en-US" sz="1400" b="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FFA8-0257-404D-BA95-2A1FCE5B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3311-CD85-404E-A584-81B1E73DF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Recall: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9D3E31C3-F1FB-6C4A-AAAC-90E199F977FB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E2891EAD-8AEC-4D4E-888F-1E0D2FE3E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F7AD59C6-1F81-B64B-8A72-653124EFC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EEE32623-17B6-2D4E-9B09-81618F33D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676FA562-8FA0-4548-B759-5C90F1898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85F25501-0505-EA47-89A6-D371E585C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DA1D957C-9E82-D843-8EA6-256E39EE9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8A044ADD-D745-4545-99AB-6B4576ACB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6122CE52-795E-2748-931F-6AC0D0DBA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F9F7D1F8-A6D5-3849-9D64-0AE0A40DC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B05B757C-76E1-604C-9141-11D83E88E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BAAEBA7C-8C70-ED44-9F01-ABA08D027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DB76078B-ACD3-BC4E-97CE-E38442AA0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13FF23FF-292B-F54B-B94C-B6CABBB5A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E36A0179-4E11-9E49-904E-D28C88AAD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F280CCCC-A142-694A-8BC9-D62EA8D56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31CCFF59-7338-C94B-8562-702FE04F7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D3F7E908-AE21-2E42-992E-B29085AB8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EA86B129-1073-4F46-A1A4-56083DFC7E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9909BC2B-5EBA-CC4D-AA8B-00E594BDFD1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4" name="Freeform 25" descr="Horizontal brick">
              <a:extLst>
                <a:ext uri="{FF2B5EF4-FFF2-40B4-BE49-F238E27FC236}">
                  <a16:creationId xmlns:a16="http://schemas.microsoft.com/office/drawing/2014/main" id="{896A922F-F0D0-D543-AAF0-8B8060815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0F4D98E2-A39F-F544-933E-D357C7E34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033B172-097B-0F42-B7F1-BD294DA7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AutoShape 51">
            <a:extLst>
              <a:ext uri="{FF2B5EF4-FFF2-40B4-BE49-F238E27FC236}">
                <a16:creationId xmlns:a16="http://schemas.microsoft.com/office/drawing/2014/main" id="{CADEB424-21D7-764A-B57E-F6BF32B5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472267-FD3F-4E45-AD86-979D4370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2781299"/>
            <a:ext cx="3089352" cy="2552701"/>
          </a:xfrm>
          <a:prstGeom prst="rect">
            <a:avLst/>
          </a:prstGeom>
          <a:scene3d>
            <a:camera prst="perspectiveContrastingRightFacing" fov="7200000"/>
            <a:lightRig rig="threePt" dir="t"/>
          </a:scene3d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50488DE-419B-F640-9240-1993390E2401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D7FA1BA1-5B18-4843-9DCA-7DD789997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2DC77ADE-B6F9-8640-A09D-FB8AF4B36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6F505268-69C8-2446-8BC2-B4AB29BB7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ED5547A0-E740-4043-BA02-AA4B5BC6D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37EAD787-9B55-7740-9F6F-0011EF5BB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37DA3DC6-2291-4C4D-86FA-8836AE357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B49EEF59-8100-AA40-B737-643CF203C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E8CC1CCE-8B35-604F-98B4-21D718FE6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3ED7F436-EA28-D140-91B4-B0311C355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77E34AC5-0090-BA43-B5E7-445635B4B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737D003E-0D90-E444-89FB-C6AB279EC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9D400DA3-B2AD-0E47-BEF3-D4647B120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0C700DF4-D1DF-6841-836D-E0CC2C0FF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0C8C87CF-E538-7145-BFE1-5BDAA3EDA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295A65B7-5D33-A141-B07A-31AAE632C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83CF9C64-2B93-204E-84A7-56A0FF025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BD7ED3EA-123D-8A47-B3F8-499A6F023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27FD116C-5C1E-8E4C-9553-457B66592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52600" y="1066800"/>
                <a:ext cx="8991599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        </m:t>
                      </m:r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066800"/>
                <a:ext cx="8991599" cy="228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37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Homographies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6931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Fitting 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A </a:t>
            </a:r>
            <a:r>
              <a:rPr lang="en-US" sz="2800" i="1" dirty="0" err="1"/>
              <a:t>homography</a:t>
            </a:r>
            <a:r>
              <a:rPr lang="en-US" sz="2800" dirty="0"/>
              <a:t> is a plane projective transformation (transformation taking a quad to another arbitrary quad)</a:t>
            </a:r>
          </a:p>
        </p:txBody>
      </p:sp>
      <p:grpSp>
        <p:nvGrpSpPr>
          <p:cNvPr id="61444" name="Group 8"/>
          <p:cNvGrpSpPr>
            <a:grpSpLocks/>
          </p:cNvGrpSpPr>
          <p:nvPr/>
        </p:nvGrpSpPr>
        <p:grpSpPr bwMode="auto">
          <a:xfrm>
            <a:off x="3581400" y="2870200"/>
            <a:ext cx="5257800" cy="1778000"/>
            <a:chOff x="2160" y="2208"/>
            <a:chExt cx="1296" cy="432"/>
          </a:xfrm>
        </p:grpSpPr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2160" y="2304"/>
              <a:ext cx="288" cy="24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2544" y="2352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7" name="Freeform 7"/>
            <p:cNvSpPr>
              <a:spLocks/>
            </p:cNvSpPr>
            <p:nvPr/>
          </p:nvSpPr>
          <p:spPr bwMode="auto">
            <a:xfrm>
              <a:off x="2880" y="2208"/>
              <a:ext cx="576" cy="432"/>
            </a:xfrm>
            <a:custGeom>
              <a:avLst/>
              <a:gdLst>
                <a:gd name="T0" fmla="*/ 0 w 576"/>
                <a:gd name="T1" fmla="*/ 384 h 432"/>
                <a:gd name="T2" fmla="*/ 96 w 576"/>
                <a:gd name="T3" fmla="*/ 96 h 432"/>
                <a:gd name="T4" fmla="*/ 528 w 576"/>
                <a:gd name="T5" fmla="*/ 0 h 432"/>
                <a:gd name="T6" fmla="*/ 576 w 576"/>
                <a:gd name="T7" fmla="*/ 432 h 432"/>
                <a:gd name="T8" fmla="*/ 0 w 576"/>
                <a:gd name="T9" fmla="*/ 384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432"/>
                <a:gd name="T17" fmla="*/ 576 w 576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9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We need 2D </a:t>
                </a:r>
                <a:r>
                  <a:rPr lang="en-US" sz="2800" i="1" dirty="0"/>
                  <a:t>homogeneous coordinates:</a:t>
                </a:r>
                <a:br>
                  <a:rPr lang="en-US" sz="2800" dirty="0"/>
                </a:br>
                <a:br>
                  <a:rPr lang="en-US" sz="2800" dirty="0"/>
                </a:br>
                <a:br>
                  <a:rPr lang="en-US" sz="2800" dirty="0"/>
                </a:br>
                <a:br>
                  <a:rPr lang="en-US" sz="2800" dirty="0"/>
                </a:b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400" dirty="0"/>
                  <a:t>All homogeneous coordinate vectors that are scalar multiples of each other represent the same point!</a:t>
                </a:r>
              </a:p>
              <a:p>
                <a:pPr>
                  <a:buFontTx/>
                  <a:buChar char="•"/>
                </a:pPr>
                <a:r>
                  <a:rPr lang="en-US" sz="2800" dirty="0"/>
                  <a:t>Equation for </a:t>
                </a:r>
                <a:r>
                  <a:rPr lang="en-US" sz="2800" dirty="0" err="1"/>
                  <a:t>homography</a:t>
                </a:r>
                <a:r>
                  <a:rPr lang="en-US" sz="2800" dirty="0"/>
                  <a:t> in homogeneous coordinates:</a:t>
                </a:r>
                <a:br>
                  <a:rPr lang="en-US" sz="2800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 r="-613" b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517776" y="2727326"/>
            <a:ext cx="351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 dirty="0">
                <a:latin typeface="Arial" pitchFamily="34" charset="0"/>
                <a:cs typeface="Arial" pitchFamily="34" charset="0"/>
              </a:rPr>
            </a:br>
            <a:r>
              <a:rPr lang="en-US" sz="2000" b="0" dirty="0">
                <a:latin typeface="Arial" pitchFamily="34" charset="0"/>
                <a:cs typeface="Arial" pitchFamily="34" charset="0"/>
              </a:rPr>
              <a:t>coordinates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6473825" y="2719389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latin typeface="Arial" pitchFamily="34" charset="0"/>
                <a:cs typeface="Arial" pitchFamily="34" charset="0"/>
              </a:rPr>
              <a:t>Converting </a:t>
            </a:r>
            <a:r>
              <a:rPr lang="en-US" sz="2000" b="0" i="1" dirty="0">
                <a:latin typeface="Arial" pitchFamily="34" charset="0"/>
                <a:cs typeface="Arial" pitchFamily="34" charset="0"/>
              </a:rPr>
              <a:t>from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homogeneous</a:t>
            </a:r>
            <a:br>
              <a:rPr lang="en-US" sz="2000" b="0" dirty="0">
                <a:latin typeface="Arial" pitchFamily="34" charset="0"/>
                <a:cs typeface="Arial" pitchFamily="34" charset="0"/>
              </a:rPr>
            </a:br>
            <a:r>
              <a:rPr lang="en-US" sz="2000" b="0" dirty="0">
                <a:latin typeface="Arial" pitchFamily="34" charset="0"/>
                <a:cs typeface="Arial" pitchFamily="34" charset="0"/>
              </a:rPr>
              <a:t>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9D0ED0-274A-284E-B6EC-424337DBE59D}"/>
                  </a:ext>
                </a:extLst>
              </p:cNvPr>
              <p:cNvSpPr txBox="1"/>
              <p:nvPr/>
            </p:nvSpPr>
            <p:spPr>
              <a:xfrm>
                <a:off x="3429000" y="1579321"/>
                <a:ext cx="1880258" cy="928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9D0ED0-274A-284E-B6EC-424337DBE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579321"/>
                <a:ext cx="1880258" cy="928716"/>
              </a:xfrm>
              <a:prstGeom prst="rect">
                <a:avLst/>
              </a:prstGeom>
              <a:blipFill>
                <a:blip r:embed="rId4"/>
                <a:stretch>
                  <a:fillRect l="-4027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7D16EE-C6B8-954B-B30D-2227A6F0CEFE}"/>
                  </a:ext>
                </a:extLst>
              </p:cNvPr>
              <p:cNvSpPr txBox="1"/>
              <p:nvPr/>
            </p:nvSpPr>
            <p:spPr>
              <a:xfrm>
                <a:off x="7275185" y="1562058"/>
                <a:ext cx="2694584" cy="915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7D16EE-C6B8-954B-B30D-2227A6F0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185" y="1562058"/>
                <a:ext cx="2694584" cy="915251"/>
              </a:xfrm>
              <a:prstGeom prst="rect">
                <a:avLst/>
              </a:prstGeom>
              <a:blipFill>
                <a:blip r:embed="rId5"/>
                <a:stretch>
                  <a:fillRect r="-3286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FB14F-9308-9A49-98B8-95371FDFE050}"/>
                  </a:ext>
                </a:extLst>
              </p:cNvPr>
              <p:cNvSpPr txBox="1"/>
              <p:nvPr/>
            </p:nvSpPr>
            <p:spPr>
              <a:xfrm>
                <a:off x="9110816" y="5334000"/>
                <a:ext cx="15319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FB14F-9308-9A49-98B8-95371FDFE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0816" y="5334000"/>
                <a:ext cx="153195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DD90E02-520D-A449-8366-4CABC7B9FEE3}"/>
              </a:ext>
            </a:extLst>
          </p:cNvPr>
          <p:cNvSpPr txBox="1"/>
          <p:nvPr/>
        </p:nvSpPr>
        <p:spPr>
          <a:xfrm>
            <a:off x="8835484" y="585722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“equal up to scale”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uiExpand="1" build="p"/>
      <p:bldP spid="8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Constraint from a match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/>
                  <a:t>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sz="2800" dirty="0"/>
                  <a:t>How can we get rid of the scale ambiguity? </a:t>
                </a:r>
              </a:p>
              <a:p>
                <a:pPr>
                  <a:buFontTx/>
                  <a:buChar char="•"/>
                </a:pPr>
                <a:r>
                  <a:rPr lang="en-US" sz="2800" dirty="0"/>
                  <a:t>Cross product trick: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800" dirty="0"/>
              </a:p>
              <a:p>
                <a:pPr>
                  <a:buFontTx/>
                  <a:buChar char="•"/>
                </a:pPr>
                <a:r>
                  <a:rPr lang="en-US" sz="2800" dirty="0"/>
                  <a:t>Recall cross product: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𝑐𝑎</m:t>
                                </m:r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  <a:p>
                <a:pPr>
                  <a:buFontTx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800" dirty="0"/>
                  <a:t> be the rows of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en-US" sz="2800" dirty="0"/>
                  <a:t>. Then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𝒉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marL="0" indent="0"/>
                <a:endParaRPr lang="en-US" sz="2800" dirty="0"/>
              </a:p>
              <a:p>
                <a:pPr marL="0" indent="0"/>
                <a:endParaRPr lang="en-US" sz="1200" dirty="0"/>
              </a:p>
              <a:p>
                <a:pPr marL="0" indent="0"/>
                <a:endParaRPr lang="en-US" sz="2800" dirty="0"/>
              </a:p>
            </p:txBody>
          </p:sp>
        </mc:Choice>
        <mc:Fallback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75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Fitting of transformations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10820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Previously: fitting a model to features in one image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sz="2800" dirty="0"/>
              <a:t>Alignment: fitting a model to a transformation between pairs of features (</a:t>
            </a:r>
            <a:r>
              <a:rPr lang="en-US" sz="2800" i="1" dirty="0"/>
              <a:t>matches</a:t>
            </a:r>
            <a:r>
              <a:rPr lang="en-US" sz="2800" dirty="0"/>
              <a:t>) in two images</a:t>
            </a:r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743200" y="1828800"/>
            <a:ext cx="1555750" cy="1447800"/>
            <a:chOff x="796" y="863"/>
            <a:chExt cx="1316" cy="1249"/>
          </a:xfrm>
        </p:grpSpPr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Oval 7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8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9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10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11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12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13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14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15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3" name="Text Box 17"/>
              <p:cNvSpPr txBox="1">
                <a:spLocks noChangeArrowheads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Given: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>
                  <a:latin typeface="Arial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Find: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>
                    <a:latin typeface="Arial" pitchFamily="34" charset="0"/>
                  </a:rPr>
                  <a:t> that minimizes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103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1642784"/>
                <a:ext cx="4906005" cy="1513748"/>
              </a:xfrm>
              <a:prstGeom prst="rect">
                <a:avLst/>
              </a:prstGeom>
              <a:blipFill>
                <a:blip r:embed="rId3"/>
                <a:stretch>
                  <a:fillRect l="-1813" t="-41322" b="-125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Text Box 18"/>
              <p:cNvSpPr txBox="1">
                <a:spLocks noChangeArrowheads="1"/>
              </p:cNvSpPr>
              <p:nvPr/>
            </p:nvSpPr>
            <p:spPr bwMode="auto">
              <a:xfrm>
                <a:off x="6248400" y="4848226"/>
                <a:ext cx="5637718" cy="1513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Given: matches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latin typeface="Arial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Arial" pitchFamily="34" charset="0"/>
                  </a:rPr>
                  <a:t>Find: transformation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0" dirty="0">
                    <a:latin typeface="Arial" pitchFamily="34" charset="0"/>
                  </a:rPr>
                  <a:t> that minimizes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residual</m:t>
                          </m:r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10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848226"/>
                <a:ext cx="5637718" cy="1513748"/>
              </a:xfrm>
              <a:prstGeom prst="rect">
                <a:avLst/>
              </a:prstGeom>
              <a:blipFill>
                <a:blip r:embed="rId4"/>
                <a:stretch>
                  <a:fillRect l="-1577" t="-41667" b="-1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43624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30797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7030A0"/>
                </a:solidFill>
              </a:rPr>
              <a:t>x</a:t>
            </a:r>
            <a:r>
              <a:rPr lang="en-US" b="0" i="1" baseline="-25000" dirty="0">
                <a:solidFill>
                  <a:srgbClr val="7030A0"/>
                </a:solidFill>
              </a:rPr>
              <a:t>i</a:t>
            </a:r>
          </a:p>
        </p:txBody>
      </p:sp>
      <p:grpSp>
        <p:nvGrpSpPr>
          <p:cNvPr id="4108" name="Group 22"/>
          <p:cNvGrpSpPr>
            <a:grpSpLocks/>
          </p:cNvGrpSpPr>
          <p:nvPr/>
        </p:nvGrpSpPr>
        <p:grpSpPr bwMode="auto">
          <a:xfrm>
            <a:off x="1295400" y="4613275"/>
            <a:ext cx="4375150" cy="1939925"/>
            <a:chOff x="1276" y="2666"/>
            <a:chExt cx="3284" cy="1462"/>
          </a:xfrm>
        </p:grpSpPr>
        <p:sp>
          <p:nvSpPr>
            <p:cNvPr id="4113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7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8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21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2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3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4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9" name="Text Box 36"/>
          <p:cNvSpPr txBox="1">
            <a:spLocks noChangeArrowheads="1"/>
          </p:cNvSpPr>
          <p:nvPr/>
        </p:nvSpPr>
        <p:spPr bwMode="auto">
          <a:xfrm>
            <a:off x="3608388" y="5105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C00000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0" name="Text Box 37"/>
              <p:cNvSpPr txBox="1">
                <a:spLocks noChangeArrowheads="1"/>
              </p:cNvSpPr>
              <p:nvPr/>
            </p:nvSpPr>
            <p:spPr bwMode="auto">
              <a:xfrm>
                <a:off x="1752600" y="4572000"/>
                <a:ext cx="474938" cy="453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b="0" i="1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10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4572000"/>
                <a:ext cx="474938" cy="453137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/>
              <p:nvPr/>
            </p:nvSpPr>
            <p:spPr>
              <a:xfrm>
                <a:off x="4701814" y="4946284"/>
                <a:ext cx="5356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6C3E23-BBF2-344E-94F8-2E3297F0D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814" y="4946284"/>
                <a:ext cx="535659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045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 homography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Constraint from a match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/>
                  <a:t>:</a:t>
                </a:r>
                <a:br>
                  <a:rPr lang="en-US" sz="2800" dirty="0"/>
                </a:br>
                <a:endParaRPr lang="en-US" sz="12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  <a:p>
                <a:pPr marL="0" indent="0"/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sz="2800" dirty="0"/>
                  <a:t>Rearranging the terms:</a:t>
                </a: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b="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Are these equations independent?</a:t>
                </a:r>
              </a:p>
            </p:txBody>
          </p:sp>
        </mc:Choice>
        <mc:Fallback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999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 </a:t>
            </a:r>
            <a:r>
              <a:rPr lang="en-US" dirty="0" err="1"/>
              <a:t>homography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34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762000" y="914400"/>
                <a:ext cx="10820400" cy="5257800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  <a:buFontTx/>
                  <a:buChar char="•"/>
                </a:pPr>
                <a:r>
                  <a:rPr lang="en-US" sz="2800" dirty="0">
                    <a:cs typeface="Times New Roman" panose="02020603050405020304" pitchFamily="18" charset="0"/>
                  </a:rPr>
                  <a:t>Final linear system:</a:t>
                </a:r>
              </a:p>
              <a:p>
                <a:pPr marL="0" indent="0">
                  <a:lnSpc>
                    <a:spcPct val="90000"/>
                  </a:lnSpc>
                </a:pPr>
                <a:endParaRPr lang="en-US" sz="2800" dirty="0"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en-US" sz="28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90000"/>
                  </a:lnSpc>
                </a:pPr>
                <a:endParaRPr lang="en-US" sz="1200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90000"/>
                  </a:lnSpc>
                  <a:buFontTx/>
                  <a:buChar char="•"/>
                </a:pPr>
                <a:r>
                  <a:rPr lang="en-US" sz="2800" dirty="0"/>
                  <a:t>Homogeneous least squares: find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𝒉</m:t>
                    </m:r>
                  </m:oMath>
                </a14:m>
                <a:r>
                  <a:rPr lang="en-US" sz="2800" dirty="0"/>
                  <a:t> minimizing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sz="2400" dirty="0"/>
                  <a:t>Solution is eigenvector of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sz="2400" b="0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en-US" sz="2400" b="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corresponding to smallest eigenvalue</a:t>
                </a:r>
              </a:p>
              <a:p>
                <a:pPr>
                  <a:lnSpc>
                    <a:spcPct val="90000"/>
                  </a:lnSpc>
                  <a:buFontTx/>
                  <a:buChar char="•"/>
                </a:pPr>
                <a:r>
                  <a:rPr lang="en-US" sz="2800" dirty="0"/>
                  <a:t>What is the minimum number of matches needed for a solution?</a:t>
                </a:r>
                <a:endParaRPr lang="en-US" sz="2800" b="0" dirty="0"/>
              </a:p>
              <a:p>
                <a:pPr lvl="1">
                  <a:lnSpc>
                    <a:spcPct val="90000"/>
                  </a:lnSpc>
                </a:pPr>
                <a:r>
                  <a:rPr lang="en-US" sz="2400" b="0" dirty="0"/>
                  <a:t>Four:</a:t>
                </a:r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has 8 degrees of freedom (9 parameters, but scale is arbitrary), one match gives us two linearly independent equations</a:t>
                </a:r>
              </a:p>
            </p:txBody>
          </p:sp>
        </mc:Choice>
        <mc:Fallback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914400"/>
                <a:ext cx="10820400" cy="5257800"/>
              </a:xfrm>
              <a:blipFill>
                <a:blip r:embed="rId3"/>
                <a:stretch>
                  <a:fillRect l="-1056" t="-2174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8E6735-06E1-E340-8203-CEB98C325942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4117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8E6735-06E1-E340-8203-CEB98C325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2514600"/>
                <a:ext cx="141173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6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Homographies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107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So far, we’ve assumed that we are given a set of correspondences between the two images we want to align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What if we don’t know the correspondences?</a:t>
            </a:r>
          </a:p>
        </p:txBody>
      </p:sp>
      <p:graphicFrame>
        <p:nvGraphicFramePr>
          <p:cNvPr id="4" name="Object 33"/>
          <p:cNvGraphicFramePr>
            <a:graphicFrameLocks noChangeAspect="1"/>
          </p:cNvGraphicFramePr>
          <p:nvPr/>
        </p:nvGraphicFramePr>
        <p:xfrm>
          <a:off x="7319092" y="3540126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6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092" y="3540126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17"/>
          <p:cNvSpPr>
            <a:spLocks noChangeShapeType="1"/>
          </p:cNvSpPr>
          <p:nvPr/>
        </p:nvSpPr>
        <p:spPr bwMode="auto">
          <a:xfrm flipV="1">
            <a:off x="5871292" y="4495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356692" y="3276601"/>
            <a:ext cx="2241550" cy="2320925"/>
            <a:chOff x="3052" y="698"/>
            <a:chExt cx="1412" cy="1462"/>
          </a:xfrm>
        </p:grpSpPr>
        <p:sp>
          <p:nvSpPr>
            <p:cNvPr id="7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7090492" y="3540126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7"/>
          <p:cNvSpPr>
            <a:spLocks noChangeAspect="1" noChangeArrowheads="1"/>
          </p:cNvSpPr>
          <p:nvPr/>
        </p:nvSpPr>
        <p:spPr bwMode="auto">
          <a:xfrm>
            <a:off x="7962030" y="3878263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28"/>
          <p:cNvSpPr>
            <a:spLocks noChangeAspect="1" noChangeArrowheads="1"/>
          </p:cNvSpPr>
          <p:nvPr/>
        </p:nvSpPr>
        <p:spPr bwMode="auto">
          <a:xfrm>
            <a:off x="7960443" y="5021263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9"/>
          <p:cNvSpPr>
            <a:spLocks noChangeAspect="1" noChangeArrowheads="1"/>
          </p:cNvSpPr>
          <p:nvPr/>
        </p:nvSpPr>
        <p:spPr bwMode="auto">
          <a:xfrm>
            <a:off x="7579443" y="4598988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30"/>
          <p:cNvSpPr>
            <a:spLocks noChangeAspect="1" noChangeArrowheads="1"/>
          </p:cNvSpPr>
          <p:nvPr/>
        </p:nvSpPr>
        <p:spPr bwMode="auto">
          <a:xfrm>
            <a:off x="7274643" y="4184651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31"/>
          <p:cNvSpPr>
            <a:spLocks noChangeAspect="1" noChangeArrowheads="1"/>
          </p:cNvSpPr>
          <p:nvPr/>
        </p:nvSpPr>
        <p:spPr bwMode="auto">
          <a:xfrm>
            <a:off x="8146180" y="4260851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35"/>
          <p:cNvGraphicFramePr>
            <a:graphicFrameLocks noChangeAspect="1"/>
          </p:cNvGraphicFramePr>
          <p:nvPr/>
        </p:nvGraphicFramePr>
        <p:xfrm>
          <a:off x="3661492" y="3311526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7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1492" y="3311526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779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So far, we’ve assumed that we are given a set of correspondences between the two images we want to align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What if we don’t know the correspondences?</a:t>
            </a:r>
          </a:p>
        </p:txBody>
      </p:sp>
      <p:pic>
        <p:nvPicPr>
          <p:cNvPr id="20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352801"/>
            <a:ext cx="3429000" cy="24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352801"/>
            <a:ext cx="3429000" cy="24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eft-Right Arrow 21"/>
          <p:cNvSpPr/>
          <p:nvPr/>
        </p:nvSpPr>
        <p:spPr bwMode="auto">
          <a:xfrm>
            <a:off x="5562600" y="4495800"/>
            <a:ext cx="1143000" cy="533400"/>
          </a:xfrm>
          <a:prstGeom prst="leftRightArrow">
            <a:avLst/>
          </a:prstGeom>
          <a:solidFill>
            <a:schemeClr val="bg1"/>
          </a:solidFill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31412" y="3632538"/>
            <a:ext cx="569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917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pic>
        <p:nvPicPr>
          <p:cNvPr id="23555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500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</p:txBody>
      </p:sp>
    </p:spTree>
    <p:extLst>
      <p:ext uri="{BB962C8B-B14F-4D97-AF65-F5344CB8AC3E}">
        <p14:creationId xmlns:p14="http://schemas.microsoft.com/office/powerpoint/2010/main" val="4175198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</p:txBody>
      </p:sp>
      <p:sp>
        <p:nvSpPr>
          <p:cNvPr id="25606" name="Line 11"/>
          <p:cNvSpPr>
            <a:spLocks noChangeShapeType="1"/>
          </p:cNvSpPr>
          <p:nvPr/>
        </p:nvSpPr>
        <p:spPr bwMode="auto">
          <a:xfrm flipV="1">
            <a:off x="4813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Freeform 12"/>
          <p:cNvSpPr>
            <a:spLocks/>
          </p:cNvSpPr>
          <p:nvPr/>
        </p:nvSpPr>
        <p:spPr bwMode="auto">
          <a:xfrm>
            <a:off x="5756275" y="2046289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13"/>
          <p:cNvSpPr>
            <a:spLocks noChangeShapeType="1"/>
          </p:cNvSpPr>
          <p:nvPr/>
        </p:nvSpPr>
        <p:spPr bwMode="auto">
          <a:xfrm flipV="1">
            <a:off x="5248276" y="3200401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Freeform 14"/>
          <p:cNvSpPr>
            <a:spLocks/>
          </p:cNvSpPr>
          <p:nvPr/>
        </p:nvSpPr>
        <p:spPr bwMode="auto">
          <a:xfrm>
            <a:off x="5678488" y="2608264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0" name="Line 15"/>
          <p:cNvSpPr>
            <a:spLocks noChangeShapeType="1"/>
          </p:cNvSpPr>
          <p:nvPr/>
        </p:nvSpPr>
        <p:spPr bwMode="auto">
          <a:xfrm flipV="1">
            <a:off x="4968876" y="23241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Freeform 16"/>
          <p:cNvSpPr>
            <a:spLocks/>
          </p:cNvSpPr>
          <p:nvPr/>
        </p:nvSpPr>
        <p:spPr bwMode="auto">
          <a:xfrm>
            <a:off x="5540375" y="29289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2" name="Freeform 17"/>
          <p:cNvSpPr>
            <a:spLocks/>
          </p:cNvSpPr>
          <p:nvPr/>
        </p:nvSpPr>
        <p:spPr bwMode="auto">
          <a:xfrm>
            <a:off x="45720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3" name="Freeform 18"/>
          <p:cNvSpPr>
            <a:spLocks/>
          </p:cNvSpPr>
          <p:nvPr/>
        </p:nvSpPr>
        <p:spPr bwMode="auto">
          <a:xfrm>
            <a:off x="5692775" y="2714626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4" name="Freeform 19"/>
          <p:cNvSpPr>
            <a:spLocks/>
          </p:cNvSpPr>
          <p:nvPr/>
        </p:nvSpPr>
        <p:spPr bwMode="auto">
          <a:xfrm>
            <a:off x="5943600" y="21574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5" name="Line 20"/>
          <p:cNvSpPr>
            <a:spLocks noChangeShapeType="1"/>
          </p:cNvSpPr>
          <p:nvPr/>
        </p:nvSpPr>
        <p:spPr bwMode="auto">
          <a:xfrm flipV="1">
            <a:off x="5121276" y="24384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6" name="Freeform 21"/>
          <p:cNvSpPr>
            <a:spLocks/>
          </p:cNvSpPr>
          <p:nvPr/>
        </p:nvSpPr>
        <p:spPr bwMode="auto">
          <a:xfrm>
            <a:off x="5791200" y="23860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7" name="Freeform 22"/>
          <p:cNvSpPr>
            <a:spLocks/>
          </p:cNvSpPr>
          <p:nvPr/>
        </p:nvSpPr>
        <p:spPr bwMode="auto">
          <a:xfrm>
            <a:off x="5410200" y="3402014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8" name="Freeform 23"/>
          <p:cNvSpPr>
            <a:spLocks/>
          </p:cNvSpPr>
          <p:nvPr/>
        </p:nvSpPr>
        <p:spPr bwMode="auto">
          <a:xfrm>
            <a:off x="5181600" y="30813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9" name="Freeform 24"/>
          <p:cNvSpPr>
            <a:spLocks/>
          </p:cNvSpPr>
          <p:nvPr/>
        </p:nvSpPr>
        <p:spPr bwMode="auto">
          <a:xfrm>
            <a:off x="5300664" y="2819401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0" name="Freeform 25"/>
          <p:cNvSpPr>
            <a:spLocks/>
          </p:cNvSpPr>
          <p:nvPr/>
        </p:nvSpPr>
        <p:spPr bwMode="auto">
          <a:xfrm>
            <a:off x="5105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1" name="Freeform 26"/>
          <p:cNvSpPr>
            <a:spLocks/>
          </p:cNvSpPr>
          <p:nvPr/>
        </p:nvSpPr>
        <p:spPr bwMode="auto">
          <a:xfrm>
            <a:off x="4953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2" name="Freeform 27"/>
          <p:cNvSpPr>
            <a:spLocks/>
          </p:cNvSpPr>
          <p:nvPr/>
        </p:nvSpPr>
        <p:spPr bwMode="auto">
          <a:xfrm>
            <a:off x="52578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Freeform 28"/>
          <p:cNvSpPr>
            <a:spLocks/>
          </p:cNvSpPr>
          <p:nvPr/>
        </p:nvSpPr>
        <p:spPr bwMode="auto">
          <a:xfrm>
            <a:off x="3886201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4" name="Freeform 29"/>
          <p:cNvSpPr>
            <a:spLocks/>
          </p:cNvSpPr>
          <p:nvPr/>
        </p:nvSpPr>
        <p:spPr bwMode="auto">
          <a:xfrm>
            <a:off x="3810000" y="2786064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5" name="Freeform 30"/>
          <p:cNvSpPr>
            <a:spLocks/>
          </p:cNvSpPr>
          <p:nvPr/>
        </p:nvSpPr>
        <p:spPr bwMode="auto">
          <a:xfrm>
            <a:off x="2859089" y="3149601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6" name="Freeform 31"/>
          <p:cNvSpPr>
            <a:spLocks/>
          </p:cNvSpPr>
          <p:nvPr/>
        </p:nvSpPr>
        <p:spPr bwMode="auto">
          <a:xfrm>
            <a:off x="2638426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7" name="Freeform 32"/>
          <p:cNvSpPr>
            <a:spLocks/>
          </p:cNvSpPr>
          <p:nvPr/>
        </p:nvSpPr>
        <p:spPr bwMode="auto">
          <a:xfrm>
            <a:off x="3294064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Freeform 33"/>
          <p:cNvSpPr>
            <a:spLocks/>
          </p:cNvSpPr>
          <p:nvPr/>
        </p:nvSpPr>
        <p:spPr bwMode="auto">
          <a:xfrm>
            <a:off x="2971800" y="2278064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9" name="Freeform 34"/>
          <p:cNvSpPr>
            <a:spLocks/>
          </p:cNvSpPr>
          <p:nvPr/>
        </p:nvSpPr>
        <p:spPr bwMode="auto">
          <a:xfrm>
            <a:off x="5311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0" name="Freeform 35"/>
          <p:cNvSpPr>
            <a:spLocks/>
          </p:cNvSpPr>
          <p:nvPr/>
        </p:nvSpPr>
        <p:spPr bwMode="auto">
          <a:xfrm>
            <a:off x="2514600" y="2481264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1" name="Freeform 36"/>
          <p:cNvSpPr>
            <a:spLocks/>
          </p:cNvSpPr>
          <p:nvPr/>
        </p:nvSpPr>
        <p:spPr bwMode="auto">
          <a:xfrm>
            <a:off x="3019426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2" name="Freeform 37"/>
          <p:cNvSpPr>
            <a:spLocks/>
          </p:cNvSpPr>
          <p:nvPr/>
        </p:nvSpPr>
        <p:spPr bwMode="auto">
          <a:xfrm>
            <a:off x="5878513" y="2903539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3" name="Freeform 38"/>
          <p:cNvSpPr>
            <a:spLocks/>
          </p:cNvSpPr>
          <p:nvPr/>
        </p:nvSpPr>
        <p:spPr bwMode="auto">
          <a:xfrm>
            <a:off x="5748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4" name="Freeform 39"/>
          <p:cNvSpPr>
            <a:spLocks/>
          </p:cNvSpPr>
          <p:nvPr/>
        </p:nvSpPr>
        <p:spPr bwMode="auto">
          <a:xfrm>
            <a:off x="4114801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5" name="Freeform 40"/>
          <p:cNvSpPr>
            <a:spLocks/>
          </p:cNvSpPr>
          <p:nvPr/>
        </p:nvSpPr>
        <p:spPr bwMode="auto">
          <a:xfrm>
            <a:off x="2438400" y="2286001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6" name="Freeform 41"/>
          <p:cNvSpPr>
            <a:spLocks/>
          </p:cNvSpPr>
          <p:nvPr/>
        </p:nvSpPr>
        <p:spPr bwMode="auto">
          <a:xfrm>
            <a:off x="3781426" y="2878139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36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9" name="Rectangle 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09800" y="3733800"/>
                <a:ext cx="7772400" cy="3124200"/>
              </a:xfrm>
            </p:spPr>
            <p:txBody>
              <a:bodyPr/>
              <a:lstStyle/>
              <a:p>
                <a:pPr marL="457200" indent="-457200">
                  <a:buFontTx/>
                  <a:buChar char="•"/>
                </a:pPr>
                <a:r>
                  <a:rPr lang="en-US" dirty="0"/>
                  <a:t>Extract features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Compute </a:t>
                </a:r>
                <a:r>
                  <a:rPr lang="en-US" i="1" dirty="0"/>
                  <a:t>putative matches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Loop:</a:t>
                </a:r>
              </a:p>
              <a:p>
                <a:pPr marL="838200" lvl="1" indent="-381000"/>
                <a:r>
                  <a:rPr lang="en-US" i="1" dirty="0"/>
                  <a:t>Hypothesize</a:t>
                </a:r>
                <a:r>
                  <a:rPr lang="en-US" dirty="0"/>
                  <a:t> transformation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Tx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6629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09800" y="3733800"/>
                <a:ext cx="7772400" cy="3124200"/>
              </a:xfrm>
              <a:blipFill>
                <a:blip r:embed="rId5"/>
                <a:stretch>
                  <a:fillRect l="-979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0" name="Line 7"/>
          <p:cNvSpPr>
            <a:spLocks noChangeShapeType="1"/>
          </p:cNvSpPr>
          <p:nvPr/>
        </p:nvSpPr>
        <p:spPr bwMode="auto">
          <a:xfrm flipV="1">
            <a:off x="4813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>
            <a:off x="5756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Freeform 13"/>
          <p:cNvSpPr>
            <a:spLocks/>
          </p:cNvSpPr>
          <p:nvPr/>
        </p:nvSpPr>
        <p:spPr bwMode="auto">
          <a:xfrm>
            <a:off x="5692775" y="2714626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02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995364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3" name="Rectangle 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09800" y="3733800"/>
                <a:ext cx="8534400" cy="3124200"/>
              </a:xfrm>
            </p:spPr>
            <p:txBody>
              <a:bodyPr/>
              <a:lstStyle/>
              <a:p>
                <a:pPr marL="457200" indent="-457200">
                  <a:buFontTx/>
                  <a:buChar char="•"/>
                </a:pPr>
                <a:r>
                  <a:rPr lang="en-US" dirty="0"/>
                  <a:t>Extract features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Compute </a:t>
                </a:r>
                <a:r>
                  <a:rPr lang="en-US" i="1" dirty="0"/>
                  <a:t>putative matches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Loop:</a:t>
                </a:r>
              </a:p>
              <a:p>
                <a:pPr marL="838200" lvl="1" indent="-381000"/>
                <a:r>
                  <a:rPr lang="en-US" i="1" dirty="0"/>
                  <a:t>Hypothesize</a:t>
                </a:r>
                <a:r>
                  <a:rPr lang="en-US" dirty="0"/>
                  <a:t> transformation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838200" lvl="1" indent="-381000"/>
                <a:r>
                  <a:rPr lang="en-US" i="1" dirty="0"/>
                  <a:t>Verify </a:t>
                </a:r>
                <a:r>
                  <a:rPr lang="en-US" dirty="0"/>
                  <a:t>transformation (search for other matches consistent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7653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09800" y="3733800"/>
                <a:ext cx="8534400" cy="3124200"/>
              </a:xfrm>
              <a:blipFill>
                <a:blip r:embed="rId5"/>
                <a:stretch>
                  <a:fillRect l="-892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4813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5756275" y="2046289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5248276" y="3200401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5678488" y="2608264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V="1">
            <a:off x="4968876" y="23241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5540375" y="29289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45720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5692775" y="2714626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Freeform 14"/>
          <p:cNvSpPr>
            <a:spLocks/>
          </p:cNvSpPr>
          <p:nvPr/>
        </p:nvSpPr>
        <p:spPr bwMode="auto">
          <a:xfrm>
            <a:off x="5943600" y="21574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 flipV="1">
            <a:off x="5121276" y="24384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4" name="Freeform 16"/>
          <p:cNvSpPr>
            <a:spLocks/>
          </p:cNvSpPr>
          <p:nvPr/>
        </p:nvSpPr>
        <p:spPr bwMode="auto">
          <a:xfrm>
            <a:off x="5791200" y="2386014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5410200" y="3402014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Freeform 18"/>
          <p:cNvSpPr>
            <a:spLocks/>
          </p:cNvSpPr>
          <p:nvPr/>
        </p:nvSpPr>
        <p:spPr bwMode="auto">
          <a:xfrm>
            <a:off x="5181600" y="3081339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Freeform 19"/>
          <p:cNvSpPr>
            <a:spLocks/>
          </p:cNvSpPr>
          <p:nvPr/>
        </p:nvSpPr>
        <p:spPr bwMode="auto">
          <a:xfrm>
            <a:off x="5300664" y="2819401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Freeform 20"/>
          <p:cNvSpPr>
            <a:spLocks/>
          </p:cNvSpPr>
          <p:nvPr/>
        </p:nvSpPr>
        <p:spPr bwMode="auto">
          <a:xfrm>
            <a:off x="5105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Freeform 21"/>
          <p:cNvSpPr>
            <a:spLocks/>
          </p:cNvSpPr>
          <p:nvPr/>
        </p:nvSpPr>
        <p:spPr bwMode="auto">
          <a:xfrm>
            <a:off x="4953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Freeform 22"/>
          <p:cNvSpPr>
            <a:spLocks/>
          </p:cNvSpPr>
          <p:nvPr/>
        </p:nvSpPr>
        <p:spPr bwMode="auto">
          <a:xfrm>
            <a:off x="5257800" y="1958976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2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Homographies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Large-scale alignment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Inverted indexing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Vocabulary trees</a:t>
            </a:r>
          </a:p>
        </p:txBody>
      </p:sp>
    </p:spTree>
    <p:extLst>
      <p:ext uri="{BB962C8B-B14F-4D97-AF65-F5344CB8AC3E}">
        <p14:creationId xmlns:p14="http://schemas.microsoft.com/office/powerpoint/2010/main" val="7841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09800" y="3733800"/>
                <a:ext cx="8610600" cy="3124200"/>
              </a:xfrm>
            </p:spPr>
            <p:txBody>
              <a:bodyPr/>
              <a:lstStyle/>
              <a:p>
                <a:pPr marL="457200" indent="-457200">
                  <a:buFontTx/>
                  <a:buChar char="•"/>
                </a:pPr>
                <a:r>
                  <a:rPr lang="en-US" dirty="0"/>
                  <a:t>Extract features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Compute </a:t>
                </a:r>
                <a:r>
                  <a:rPr lang="en-US" i="1" dirty="0"/>
                  <a:t>putative matches</a:t>
                </a:r>
              </a:p>
              <a:p>
                <a:pPr marL="457200" indent="-457200">
                  <a:buFontTx/>
                  <a:buChar char="•"/>
                </a:pPr>
                <a:r>
                  <a:rPr lang="en-US" dirty="0"/>
                  <a:t>Loop:</a:t>
                </a:r>
              </a:p>
              <a:p>
                <a:pPr marL="838200" lvl="1" indent="-381000"/>
                <a:r>
                  <a:rPr lang="en-US" i="1" dirty="0"/>
                  <a:t>Hypothesize</a:t>
                </a:r>
                <a:r>
                  <a:rPr lang="en-US" dirty="0"/>
                  <a:t> transformation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marL="838200" lvl="1" indent="-381000"/>
                <a:r>
                  <a:rPr lang="en-US" i="1" dirty="0"/>
                  <a:t>Verify </a:t>
                </a:r>
                <a:r>
                  <a:rPr lang="en-US" dirty="0"/>
                  <a:t>transformation (search for other matches consistent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8675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09800" y="3733800"/>
                <a:ext cx="8610600" cy="3124200"/>
              </a:xfrm>
              <a:blipFill>
                <a:blip r:embed="rId3"/>
                <a:stretch>
                  <a:fillRect l="-884" t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6" name="Picture 23" descr="homograph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314" y="963614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138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putative correspondences</a:t>
            </a:r>
          </a:p>
        </p:txBody>
      </p:sp>
      <p:pic>
        <p:nvPicPr>
          <p:cNvPr id="29699" name="Picture 34" descr="vangogh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0638" y="1219200"/>
            <a:ext cx="29257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Group 35"/>
          <p:cNvGrpSpPr>
            <a:grpSpLocks noChangeAspect="1"/>
          </p:cNvGrpSpPr>
          <p:nvPr/>
        </p:nvGrpSpPr>
        <p:grpSpPr bwMode="auto">
          <a:xfrm>
            <a:off x="2795588" y="2786063"/>
            <a:ext cx="201612" cy="227012"/>
            <a:chOff x="1824" y="1728"/>
            <a:chExt cx="1392" cy="1392"/>
          </a:xfrm>
        </p:grpSpPr>
        <p:sp>
          <p:nvSpPr>
            <p:cNvPr id="29750" name="Line 3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51" name="Line 3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1" name="Group 38"/>
          <p:cNvGrpSpPr>
            <a:grpSpLocks noChangeAspect="1"/>
          </p:cNvGrpSpPr>
          <p:nvPr/>
        </p:nvGrpSpPr>
        <p:grpSpPr bwMode="auto">
          <a:xfrm>
            <a:off x="3913188" y="2905125"/>
            <a:ext cx="201612" cy="228600"/>
            <a:chOff x="1824" y="1728"/>
            <a:chExt cx="1392" cy="1392"/>
          </a:xfrm>
        </p:grpSpPr>
        <p:sp>
          <p:nvSpPr>
            <p:cNvPr id="29748" name="Line 3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9" name="Line 4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2" name="Group 41"/>
          <p:cNvGrpSpPr>
            <a:grpSpLocks noChangeAspect="1"/>
          </p:cNvGrpSpPr>
          <p:nvPr/>
        </p:nvGrpSpPr>
        <p:grpSpPr bwMode="auto">
          <a:xfrm>
            <a:off x="3465513" y="2479676"/>
            <a:ext cx="203200" cy="227013"/>
            <a:chOff x="1824" y="1728"/>
            <a:chExt cx="1392" cy="1392"/>
          </a:xfrm>
        </p:grpSpPr>
        <p:sp>
          <p:nvSpPr>
            <p:cNvPr id="29746" name="Line 4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7" name="Line 4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3" name="Group 44"/>
          <p:cNvGrpSpPr>
            <a:grpSpLocks noChangeAspect="1"/>
          </p:cNvGrpSpPr>
          <p:nvPr/>
        </p:nvGrpSpPr>
        <p:grpSpPr bwMode="auto">
          <a:xfrm>
            <a:off x="3009900" y="2157413"/>
            <a:ext cx="203200" cy="228600"/>
            <a:chOff x="1824" y="1728"/>
            <a:chExt cx="1392" cy="1392"/>
          </a:xfrm>
        </p:grpSpPr>
        <p:sp>
          <p:nvSpPr>
            <p:cNvPr id="29744" name="Line 4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5" name="Line 4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4" name="Group 47"/>
          <p:cNvGrpSpPr>
            <a:grpSpLocks noChangeAspect="1"/>
          </p:cNvGrpSpPr>
          <p:nvPr/>
        </p:nvGrpSpPr>
        <p:grpSpPr bwMode="auto">
          <a:xfrm>
            <a:off x="4508501" y="2870201"/>
            <a:ext cx="201613" cy="227013"/>
            <a:chOff x="1824" y="1728"/>
            <a:chExt cx="1392" cy="1392"/>
          </a:xfrm>
        </p:grpSpPr>
        <p:sp>
          <p:nvSpPr>
            <p:cNvPr id="29742" name="Line 4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3" name="Line 4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5" name="Group 50"/>
          <p:cNvGrpSpPr>
            <a:grpSpLocks noChangeAspect="1"/>
          </p:cNvGrpSpPr>
          <p:nvPr/>
        </p:nvGrpSpPr>
        <p:grpSpPr bwMode="auto">
          <a:xfrm>
            <a:off x="4322763" y="1766888"/>
            <a:ext cx="201612" cy="227012"/>
            <a:chOff x="1824" y="1728"/>
            <a:chExt cx="1392" cy="1392"/>
          </a:xfrm>
        </p:grpSpPr>
        <p:sp>
          <p:nvSpPr>
            <p:cNvPr id="29740" name="Line 5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41" name="Line 5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6" name="Group 53"/>
          <p:cNvGrpSpPr>
            <a:grpSpLocks noChangeAspect="1"/>
          </p:cNvGrpSpPr>
          <p:nvPr/>
        </p:nvGrpSpPr>
        <p:grpSpPr bwMode="auto">
          <a:xfrm>
            <a:off x="4648201" y="2206625"/>
            <a:ext cx="201613" cy="230188"/>
            <a:chOff x="1824" y="1728"/>
            <a:chExt cx="1392" cy="1392"/>
          </a:xfrm>
        </p:grpSpPr>
        <p:sp>
          <p:nvSpPr>
            <p:cNvPr id="29738" name="Line 5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9" name="Line 5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7" name="Group 56"/>
          <p:cNvGrpSpPr>
            <a:grpSpLocks noChangeAspect="1"/>
          </p:cNvGrpSpPr>
          <p:nvPr/>
        </p:nvGrpSpPr>
        <p:grpSpPr bwMode="auto">
          <a:xfrm>
            <a:off x="3368675" y="3054351"/>
            <a:ext cx="203200" cy="227013"/>
            <a:chOff x="1824" y="1728"/>
            <a:chExt cx="1392" cy="1392"/>
          </a:xfrm>
        </p:grpSpPr>
        <p:sp>
          <p:nvSpPr>
            <p:cNvPr id="29736" name="Line 5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7" name="Line 5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08" name="Group 59"/>
          <p:cNvGrpSpPr>
            <a:grpSpLocks noChangeAspect="1"/>
          </p:cNvGrpSpPr>
          <p:nvPr/>
        </p:nvGrpSpPr>
        <p:grpSpPr bwMode="auto">
          <a:xfrm>
            <a:off x="3876675" y="2147888"/>
            <a:ext cx="203200" cy="228600"/>
            <a:chOff x="1824" y="1728"/>
            <a:chExt cx="1392" cy="1392"/>
          </a:xfrm>
        </p:grpSpPr>
        <p:sp>
          <p:nvSpPr>
            <p:cNvPr id="29734" name="Line 6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5" name="Line 6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9709" name="Picture 63" descr="v_img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223964"/>
            <a:ext cx="29273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10" name="Group 64"/>
          <p:cNvGrpSpPr>
            <a:grpSpLocks noChangeAspect="1"/>
          </p:cNvGrpSpPr>
          <p:nvPr/>
        </p:nvGrpSpPr>
        <p:grpSpPr bwMode="auto">
          <a:xfrm>
            <a:off x="8153401" y="1870075"/>
            <a:ext cx="201613" cy="228600"/>
            <a:chOff x="1824" y="1728"/>
            <a:chExt cx="1392" cy="1392"/>
          </a:xfrm>
        </p:grpSpPr>
        <p:sp>
          <p:nvSpPr>
            <p:cNvPr id="29732" name="Line 6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3" name="Line 6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1" name="Group 67"/>
          <p:cNvGrpSpPr>
            <a:grpSpLocks noChangeAspect="1"/>
          </p:cNvGrpSpPr>
          <p:nvPr/>
        </p:nvGrpSpPr>
        <p:grpSpPr bwMode="auto">
          <a:xfrm>
            <a:off x="8596313" y="1592264"/>
            <a:ext cx="201612" cy="230187"/>
            <a:chOff x="1824" y="1728"/>
            <a:chExt cx="1392" cy="1392"/>
          </a:xfrm>
        </p:grpSpPr>
        <p:sp>
          <p:nvSpPr>
            <p:cNvPr id="29730" name="Line 6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31" name="Line 6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2" name="Group 70"/>
          <p:cNvGrpSpPr>
            <a:grpSpLocks noChangeAspect="1"/>
          </p:cNvGrpSpPr>
          <p:nvPr/>
        </p:nvGrpSpPr>
        <p:grpSpPr bwMode="auto">
          <a:xfrm>
            <a:off x="9139238" y="1947864"/>
            <a:ext cx="201612" cy="230187"/>
            <a:chOff x="1824" y="1728"/>
            <a:chExt cx="1392" cy="1392"/>
          </a:xfrm>
        </p:grpSpPr>
        <p:sp>
          <p:nvSpPr>
            <p:cNvPr id="29728" name="Line 7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9" name="Line 7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3" name="Group 73"/>
          <p:cNvGrpSpPr>
            <a:grpSpLocks noChangeAspect="1"/>
          </p:cNvGrpSpPr>
          <p:nvPr/>
        </p:nvGrpSpPr>
        <p:grpSpPr bwMode="auto">
          <a:xfrm>
            <a:off x="8372476" y="2457450"/>
            <a:ext cx="201613" cy="230188"/>
            <a:chOff x="1824" y="1728"/>
            <a:chExt cx="1392" cy="1392"/>
          </a:xfrm>
        </p:grpSpPr>
        <p:sp>
          <p:nvSpPr>
            <p:cNvPr id="29726" name="Line 7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7" name="Line 7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4" name="Group 76"/>
          <p:cNvGrpSpPr>
            <a:grpSpLocks noChangeAspect="1"/>
          </p:cNvGrpSpPr>
          <p:nvPr/>
        </p:nvGrpSpPr>
        <p:grpSpPr bwMode="auto">
          <a:xfrm>
            <a:off x="8609013" y="2878138"/>
            <a:ext cx="201612" cy="228600"/>
            <a:chOff x="1824" y="1728"/>
            <a:chExt cx="1392" cy="1392"/>
          </a:xfrm>
        </p:grpSpPr>
        <p:sp>
          <p:nvSpPr>
            <p:cNvPr id="29724" name="Line 7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5" name="Line 7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5" name="Group 79"/>
          <p:cNvGrpSpPr>
            <a:grpSpLocks noChangeAspect="1"/>
          </p:cNvGrpSpPr>
          <p:nvPr/>
        </p:nvGrpSpPr>
        <p:grpSpPr bwMode="auto">
          <a:xfrm>
            <a:off x="9004301" y="3168650"/>
            <a:ext cx="201613" cy="230188"/>
            <a:chOff x="1824" y="1728"/>
            <a:chExt cx="1392" cy="1392"/>
          </a:xfrm>
        </p:grpSpPr>
        <p:sp>
          <p:nvSpPr>
            <p:cNvPr id="29722" name="Line 8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3" name="Line 8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716" name="Group 82"/>
          <p:cNvGrpSpPr>
            <a:grpSpLocks noChangeAspect="1"/>
          </p:cNvGrpSpPr>
          <p:nvPr/>
        </p:nvGrpSpPr>
        <p:grpSpPr bwMode="auto">
          <a:xfrm>
            <a:off x="9053513" y="2633663"/>
            <a:ext cx="201612" cy="228600"/>
            <a:chOff x="1824" y="1728"/>
            <a:chExt cx="1392" cy="1392"/>
          </a:xfrm>
        </p:grpSpPr>
        <p:sp>
          <p:nvSpPr>
            <p:cNvPr id="29720" name="Line 8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721" name="Line 8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9717" name="Line 85"/>
          <p:cNvSpPr>
            <a:spLocks noChangeShapeType="1"/>
          </p:cNvSpPr>
          <p:nvPr/>
        </p:nvSpPr>
        <p:spPr bwMode="auto">
          <a:xfrm>
            <a:off x="6040439" y="2341563"/>
            <a:ext cx="631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18" name="Text Box 107"/>
          <p:cNvSpPr txBox="1">
            <a:spLocks noChangeArrowheads="1"/>
          </p:cNvSpPr>
          <p:nvPr/>
        </p:nvSpPr>
        <p:spPr bwMode="auto">
          <a:xfrm>
            <a:off x="6130926" y="1749753"/>
            <a:ext cx="49847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  <p:sp>
        <p:nvSpPr>
          <p:cNvPr id="29719" name="Rectangle 10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61517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putative correspondences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816748"/>
            <a:ext cx="102108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Need to compare </a:t>
            </a:r>
            <a:r>
              <a:rPr lang="en-US" sz="2800" i="1" dirty="0"/>
              <a:t>feature descriptors</a:t>
            </a:r>
            <a:r>
              <a:rPr lang="en-US" sz="2800" dirty="0"/>
              <a:t> of local patches surrounding interest points</a:t>
            </a:r>
            <a:endParaRPr lang="en-US" sz="2800" i="1" dirty="0"/>
          </a:p>
        </p:txBody>
      </p:sp>
      <p:pic>
        <p:nvPicPr>
          <p:cNvPr id="30724" name="Picture 4" descr="vangogh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0638" y="1219200"/>
            <a:ext cx="292576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5" name="Group 5"/>
          <p:cNvGrpSpPr>
            <a:grpSpLocks noChangeAspect="1"/>
          </p:cNvGrpSpPr>
          <p:nvPr/>
        </p:nvGrpSpPr>
        <p:grpSpPr bwMode="auto">
          <a:xfrm>
            <a:off x="2795588" y="2786063"/>
            <a:ext cx="201612" cy="227012"/>
            <a:chOff x="1824" y="1728"/>
            <a:chExt cx="1392" cy="1392"/>
          </a:xfrm>
        </p:grpSpPr>
        <p:sp>
          <p:nvSpPr>
            <p:cNvPr id="30794" name="Line 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5" name="Line 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6" name="Group 8"/>
          <p:cNvGrpSpPr>
            <a:grpSpLocks noChangeAspect="1"/>
          </p:cNvGrpSpPr>
          <p:nvPr/>
        </p:nvGrpSpPr>
        <p:grpSpPr bwMode="auto">
          <a:xfrm>
            <a:off x="3913188" y="2905125"/>
            <a:ext cx="201612" cy="228600"/>
            <a:chOff x="1824" y="1728"/>
            <a:chExt cx="1392" cy="1392"/>
          </a:xfrm>
        </p:grpSpPr>
        <p:sp>
          <p:nvSpPr>
            <p:cNvPr id="30792" name="Line 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3" name="Line 1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7" name="Group 11"/>
          <p:cNvGrpSpPr>
            <a:grpSpLocks noChangeAspect="1"/>
          </p:cNvGrpSpPr>
          <p:nvPr/>
        </p:nvGrpSpPr>
        <p:grpSpPr bwMode="auto">
          <a:xfrm>
            <a:off x="3465513" y="2479676"/>
            <a:ext cx="203200" cy="227013"/>
            <a:chOff x="1824" y="1728"/>
            <a:chExt cx="1392" cy="1392"/>
          </a:xfrm>
        </p:grpSpPr>
        <p:sp>
          <p:nvSpPr>
            <p:cNvPr id="30790" name="Line 1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91" name="Line 1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8" name="Group 14"/>
          <p:cNvGrpSpPr>
            <a:grpSpLocks noChangeAspect="1"/>
          </p:cNvGrpSpPr>
          <p:nvPr/>
        </p:nvGrpSpPr>
        <p:grpSpPr bwMode="auto">
          <a:xfrm>
            <a:off x="3009900" y="2157413"/>
            <a:ext cx="203200" cy="228600"/>
            <a:chOff x="1824" y="1728"/>
            <a:chExt cx="1392" cy="1392"/>
          </a:xfrm>
        </p:grpSpPr>
        <p:sp>
          <p:nvSpPr>
            <p:cNvPr id="30788" name="Line 15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9" name="Line 16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29" name="Group 17"/>
          <p:cNvGrpSpPr>
            <a:grpSpLocks noChangeAspect="1"/>
          </p:cNvGrpSpPr>
          <p:nvPr/>
        </p:nvGrpSpPr>
        <p:grpSpPr bwMode="auto">
          <a:xfrm>
            <a:off x="4508501" y="2870201"/>
            <a:ext cx="201613" cy="227013"/>
            <a:chOff x="1824" y="1728"/>
            <a:chExt cx="1392" cy="1392"/>
          </a:xfrm>
        </p:grpSpPr>
        <p:sp>
          <p:nvSpPr>
            <p:cNvPr id="30786" name="Line 18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7" name="Line 19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0" name="Group 20"/>
          <p:cNvGrpSpPr>
            <a:grpSpLocks noChangeAspect="1"/>
          </p:cNvGrpSpPr>
          <p:nvPr/>
        </p:nvGrpSpPr>
        <p:grpSpPr bwMode="auto">
          <a:xfrm>
            <a:off x="4322763" y="1766888"/>
            <a:ext cx="201612" cy="227012"/>
            <a:chOff x="1824" y="1728"/>
            <a:chExt cx="1392" cy="1392"/>
          </a:xfrm>
        </p:grpSpPr>
        <p:sp>
          <p:nvSpPr>
            <p:cNvPr id="30784" name="Line 21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5" name="Line 22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1" name="Group 23"/>
          <p:cNvGrpSpPr>
            <a:grpSpLocks noChangeAspect="1"/>
          </p:cNvGrpSpPr>
          <p:nvPr/>
        </p:nvGrpSpPr>
        <p:grpSpPr bwMode="auto">
          <a:xfrm>
            <a:off x="4648201" y="2206625"/>
            <a:ext cx="201613" cy="230188"/>
            <a:chOff x="1824" y="1728"/>
            <a:chExt cx="1392" cy="1392"/>
          </a:xfrm>
        </p:grpSpPr>
        <p:sp>
          <p:nvSpPr>
            <p:cNvPr id="30782" name="Line 2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3" name="Line 2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2" name="Group 26"/>
          <p:cNvGrpSpPr>
            <a:grpSpLocks noChangeAspect="1"/>
          </p:cNvGrpSpPr>
          <p:nvPr/>
        </p:nvGrpSpPr>
        <p:grpSpPr bwMode="auto">
          <a:xfrm>
            <a:off x="3368675" y="3054351"/>
            <a:ext cx="203200" cy="227013"/>
            <a:chOff x="1824" y="1728"/>
            <a:chExt cx="1392" cy="1392"/>
          </a:xfrm>
        </p:grpSpPr>
        <p:sp>
          <p:nvSpPr>
            <p:cNvPr id="30780" name="Line 2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81" name="Line 2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3" name="Group 29"/>
          <p:cNvGrpSpPr>
            <a:grpSpLocks noChangeAspect="1"/>
          </p:cNvGrpSpPr>
          <p:nvPr/>
        </p:nvGrpSpPr>
        <p:grpSpPr bwMode="auto">
          <a:xfrm>
            <a:off x="3876675" y="2147888"/>
            <a:ext cx="203200" cy="228600"/>
            <a:chOff x="1824" y="1728"/>
            <a:chExt cx="1392" cy="1392"/>
          </a:xfrm>
        </p:grpSpPr>
        <p:sp>
          <p:nvSpPr>
            <p:cNvPr id="30778" name="Line 3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9" name="Line 3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0734" name="Picture 32" descr="v_img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223964"/>
            <a:ext cx="29273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35" name="Group 33"/>
          <p:cNvGrpSpPr>
            <a:grpSpLocks noChangeAspect="1"/>
          </p:cNvGrpSpPr>
          <p:nvPr/>
        </p:nvGrpSpPr>
        <p:grpSpPr bwMode="auto">
          <a:xfrm>
            <a:off x="8153401" y="1870075"/>
            <a:ext cx="201613" cy="228600"/>
            <a:chOff x="1824" y="1728"/>
            <a:chExt cx="1392" cy="1392"/>
          </a:xfrm>
        </p:grpSpPr>
        <p:sp>
          <p:nvSpPr>
            <p:cNvPr id="30776" name="Line 34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7" name="Line 35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6" name="Group 36"/>
          <p:cNvGrpSpPr>
            <a:grpSpLocks noChangeAspect="1"/>
          </p:cNvGrpSpPr>
          <p:nvPr/>
        </p:nvGrpSpPr>
        <p:grpSpPr bwMode="auto">
          <a:xfrm>
            <a:off x="8596313" y="1592264"/>
            <a:ext cx="201612" cy="230187"/>
            <a:chOff x="1824" y="1728"/>
            <a:chExt cx="1392" cy="1392"/>
          </a:xfrm>
        </p:grpSpPr>
        <p:sp>
          <p:nvSpPr>
            <p:cNvPr id="30774" name="Line 37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5" name="Line 38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7" name="Group 39"/>
          <p:cNvGrpSpPr>
            <a:grpSpLocks noChangeAspect="1"/>
          </p:cNvGrpSpPr>
          <p:nvPr/>
        </p:nvGrpSpPr>
        <p:grpSpPr bwMode="auto">
          <a:xfrm>
            <a:off x="9139238" y="1947864"/>
            <a:ext cx="201612" cy="230187"/>
            <a:chOff x="1824" y="1728"/>
            <a:chExt cx="1392" cy="1392"/>
          </a:xfrm>
        </p:grpSpPr>
        <p:sp>
          <p:nvSpPr>
            <p:cNvPr id="30772" name="Line 40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3" name="Line 41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8" name="Group 42"/>
          <p:cNvGrpSpPr>
            <a:grpSpLocks noChangeAspect="1"/>
          </p:cNvGrpSpPr>
          <p:nvPr/>
        </p:nvGrpSpPr>
        <p:grpSpPr bwMode="auto">
          <a:xfrm>
            <a:off x="8372476" y="2457450"/>
            <a:ext cx="201613" cy="230188"/>
            <a:chOff x="1824" y="1728"/>
            <a:chExt cx="1392" cy="1392"/>
          </a:xfrm>
        </p:grpSpPr>
        <p:sp>
          <p:nvSpPr>
            <p:cNvPr id="30770" name="Line 43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71" name="Line 44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39" name="Group 45"/>
          <p:cNvGrpSpPr>
            <a:grpSpLocks noChangeAspect="1"/>
          </p:cNvGrpSpPr>
          <p:nvPr/>
        </p:nvGrpSpPr>
        <p:grpSpPr bwMode="auto">
          <a:xfrm>
            <a:off x="8609013" y="2878138"/>
            <a:ext cx="201612" cy="228600"/>
            <a:chOff x="1824" y="1728"/>
            <a:chExt cx="1392" cy="1392"/>
          </a:xfrm>
        </p:grpSpPr>
        <p:sp>
          <p:nvSpPr>
            <p:cNvPr id="30768" name="Line 46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9" name="Line 47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40" name="Group 48"/>
          <p:cNvGrpSpPr>
            <a:grpSpLocks noChangeAspect="1"/>
          </p:cNvGrpSpPr>
          <p:nvPr/>
        </p:nvGrpSpPr>
        <p:grpSpPr bwMode="auto">
          <a:xfrm>
            <a:off x="9004301" y="3168650"/>
            <a:ext cx="201613" cy="230188"/>
            <a:chOff x="1824" y="1728"/>
            <a:chExt cx="1392" cy="1392"/>
          </a:xfrm>
        </p:grpSpPr>
        <p:sp>
          <p:nvSpPr>
            <p:cNvPr id="30766" name="Line 49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7" name="Line 50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0741" name="Group 51"/>
          <p:cNvGrpSpPr>
            <a:grpSpLocks noChangeAspect="1"/>
          </p:cNvGrpSpPr>
          <p:nvPr/>
        </p:nvGrpSpPr>
        <p:grpSpPr bwMode="auto">
          <a:xfrm>
            <a:off x="9053513" y="2633663"/>
            <a:ext cx="201612" cy="228600"/>
            <a:chOff x="1824" y="1728"/>
            <a:chExt cx="1392" cy="1392"/>
          </a:xfrm>
        </p:grpSpPr>
        <p:sp>
          <p:nvSpPr>
            <p:cNvPr id="30764" name="Line 52"/>
            <p:cNvSpPr>
              <a:spLocks noChangeAspect="1" noChangeShapeType="1"/>
            </p:cNvSpPr>
            <p:nvPr/>
          </p:nvSpPr>
          <p:spPr bwMode="auto">
            <a:xfrm flipV="1">
              <a:off x="2502" y="1728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65" name="Line 53"/>
            <p:cNvSpPr>
              <a:spLocks noChangeAspect="1" noChangeShapeType="1"/>
            </p:cNvSpPr>
            <p:nvPr/>
          </p:nvSpPr>
          <p:spPr bwMode="auto">
            <a:xfrm rot="16200000" flipV="1">
              <a:off x="2520" y="1704"/>
              <a:ext cx="0" cy="13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0742" name="Line 54"/>
          <p:cNvSpPr>
            <a:spLocks noChangeShapeType="1"/>
          </p:cNvSpPr>
          <p:nvPr/>
        </p:nvSpPr>
        <p:spPr bwMode="auto">
          <a:xfrm>
            <a:off x="6040439" y="2341563"/>
            <a:ext cx="631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0743" name="Group 55"/>
          <p:cNvGrpSpPr>
            <a:grpSpLocks/>
          </p:cNvGrpSpPr>
          <p:nvPr/>
        </p:nvGrpSpPr>
        <p:grpSpPr bwMode="auto">
          <a:xfrm>
            <a:off x="2946400" y="3910014"/>
            <a:ext cx="882650" cy="1006475"/>
            <a:chOff x="2734" y="1800"/>
            <a:chExt cx="432" cy="439"/>
          </a:xfrm>
        </p:grpSpPr>
        <p:sp>
          <p:nvSpPr>
            <p:cNvPr id="30758" name="Line 56"/>
            <p:cNvSpPr>
              <a:spLocks noChangeAspect="1" noChangeShapeType="1"/>
            </p:cNvSpPr>
            <p:nvPr/>
          </p:nvSpPr>
          <p:spPr bwMode="auto">
            <a:xfrm>
              <a:off x="2877" y="1960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9" name="Line 57"/>
            <p:cNvSpPr>
              <a:spLocks noChangeAspect="1" noChangeShapeType="1"/>
            </p:cNvSpPr>
            <p:nvPr/>
          </p:nvSpPr>
          <p:spPr bwMode="auto">
            <a:xfrm>
              <a:off x="2877" y="2008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0" name="Line 58"/>
            <p:cNvSpPr>
              <a:spLocks noChangeAspect="1" noChangeShapeType="1"/>
            </p:cNvSpPr>
            <p:nvPr/>
          </p:nvSpPr>
          <p:spPr bwMode="auto">
            <a:xfrm>
              <a:off x="2878" y="205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1" name="Line 59"/>
            <p:cNvSpPr>
              <a:spLocks noChangeAspect="1" noChangeShapeType="1"/>
            </p:cNvSpPr>
            <p:nvPr/>
          </p:nvSpPr>
          <p:spPr bwMode="auto">
            <a:xfrm>
              <a:off x="2878" y="2104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2" name="Line 60"/>
            <p:cNvSpPr>
              <a:spLocks noChangeAspect="1" noChangeShapeType="1"/>
            </p:cNvSpPr>
            <p:nvPr/>
          </p:nvSpPr>
          <p:spPr bwMode="auto">
            <a:xfrm>
              <a:off x="2877" y="2156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63" name="Rectangle 61"/>
            <p:cNvSpPr>
              <a:spLocks noChangeArrowheads="1"/>
            </p:cNvSpPr>
            <p:nvPr/>
          </p:nvSpPr>
          <p:spPr bwMode="auto">
            <a:xfrm>
              <a:off x="2734" y="1800"/>
              <a:ext cx="432" cy="43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6000" b="0"/>
                <a:t>( )</a:t>
              </a:r>
            </a:p>
          </p:txBody>
        </p:sp>
      </p:grpSp>
      <p:grpSp>
        <p:nvGrpSpPr>
          <p:cNvPr id="30744" name="Group 62"/>
          <p:cNvGrpSpPr>
            <a:grpSpLocks/>
          </p:cNvGrpSpPr>
          <p:nvPr/>
        </p:nvGrpSpPr>
        <p:grpSpPr bwMode="auto">
          <a:xfrm>
            <a:off x="8311249" y="3907011"/>
            <a:ext cx="890804" cy="1016359"/>
            <a:chOff x="2732" y="1799"/>
            <a:chExt cx="437" cy="443"/>
          </a:xfrm>
        </p:grpSpPr>
        <p:sp>
          <p:nvSpPr>
            <p:cNvPr id="30752" name="Line 63"/>
            <p:cNvSpPr>
              <a:spLocks noChangeAspect="1" noChangeShapeType="1"/>
            </p:cNvSpPr>
            <p:nvPr/>
          </p:nvSpPr>
          <p:spPr bwMode="auto">
            <a:xfrm>
              <a:off x="2877" y="1960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3" name="Line 64"/>
            <p:cNvSpPr>
              <a:spLocks noChangeAspect="1" noChangeShapeType="1"/>
            </p:cNvSpPr>
            <p:nvPr/>
          </p:nvSpPr>
          <p:spPr bwMode="auto">
            <a:xfrm>
              <a:off x="2877" y="2008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4" name="Line 65"/>
            <p:cNvSpPr>
              <a:spLocks noChangeAspect="1" noChangeShapeType="1"/>
            </p:cNvSpPr>
            <p:nvPr/>
          </p:nvSpPr>
          <p:spPr bwMode="auto">
            <a:xfrm>
              <a:off x="2878" y="205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5" name="Line 66"/>
            <p:cNvSpPr>
              <a:spLocks noChangeAspect="1" noChangeShapeType="1"/>
            </p:cNvSpPr>
            <p:nvPr/>
          </p:nvSpPr>
          <p:spPr bwMode="auto">
            <a:xfrm>
              <a:off x="2878" y="2104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6" name="Line 67"/>
            <p:cNvSpPr>
              <a:spLocks noChangeAspect="1" noChangeShapeType="1"/>
            </p:cNvSpPr>
            <p:nvPr/>
          </p:nvSpPr>
          <p:spPr bwMode="auto">
            <a:xfrm>
              <a:off x="2877" y="2156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7" name="Rectangle 68"/>
            <p:cNvSpPr>
              <a:spLocks noChangeArrowheads="1"/>
            </p:cNvSpPr>
            <p:nvPr/>
          </p:nvSpPr>
          <p:spPr bwMode="auto">
            <a:xfrm>
              <a:off x="2732" y="1799"/>
              <a:ext cx="437" cy="44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6000" b="0"/>
                <a:t>( )</a:t>
              </a:r>
            </a:p>
          </p:txBody>
        </p:sp>
      </p:grpSp>
      <p:sp>
        <p:nvSpPr>
          <p:cNvPr id="30745" name="Freeform 69"/>
          <p:cNvSpPr>
            <a:spLocks/>
          </p:cNvSpPr>
          <p:nvPr/>
        </p:nvSpPr>
        <p:spPr bwMode="auto">
          <a:xfrm>
            <a:off x="3465514" y="3337868"/>
            <a:ext cx="184731" cy="461665"/>
          </a:xfrm>
          <a:custGeom>
            <a:avLst/>
            <a:gdLst>
              <a:gd name="T0" fmla="*/ 0 w 106"/>
              <a:gd name="T1" fmla="*/ 0 h 360"/>
              <a:gd name="T2" fmla="*/ 2147483647 w 106"/>
              <a:gd name="T3" fmla="*/ 2147483647 h 360"/>
              <a:gd name="T4" fmla="*/ 0 w 106"/>
              <a:gd name="T5" fmla="*/ 2147483647 h 360"/>
              <a:gd name="T6" fmla="*/ 0 60000 65536"/>
              <a:gd name="T7" fmla="*/ 0 60000 65536"/>
              <a:gd name="T8" fmla="*/ 0 60000 65536"/>
              <a:gd name="T9" fmla="*/ 0 w 106"/>
              <a:gd name="T10" fmla="*/ 0 h 360"/>
              <a:gd name="T11" fmla="*/ 106 w 106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60">
                <a:moveTo>
                  <a:pt x="0" y="0"/>
                </a:moveTo>
                <a:cubicBezTo>
                  <a:pt x="53" y="65"/>
                  <a:pt x="106" y="130"/>
                  <a:pt x="106" y="190"/>
                </a:cubicBezTo>
                <a:cubicBezTo>
                  <a:pt x="106" y="250"/>
                  <a:pt x="18" y="332"/>
                  <a:pt x="0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46" name="Freeform 70"/>
          <p:cNvSpPr>
            <a:spLocks/>
          </p:cNvSpPr>
          <p:nvPr/>
        </p:nvSpPr>
        <p:spPr bwMode="auto">
          <a:xfrm>
            <a:off x="9105901" y="3443437"/>
            <a:ext cx="184731" cy="461665"/>
          </a:xfrm>
          <a:custGeom>
            <a:avLst/>
            <a:gdLst>
              <a:gd name="T0" fmla="*/ 0 w 106"/>
              <a:gd name="T1" fmla="*/ 0 h 360"/>
              <a:gd name="T2" fmla="*/ 2147483647 w 106"/>
              <a:gd name="T3" fmla="*/ 2147483647 h 360"/>
              <a:gd name="T4" fmla="*/ 0 w 106"/>
              <a:gd name="T5" fmla="*/ 2147483647 h 360"/>
              <a:gd name="T6" fmla="*/ 0 60000 65536"/>
              <a:gd name="T7" fmla="*/ 0 60000 65536"/>
              <a:gd name="T8" fmla="*/ 0 60000 65536"/>
              <a:gd name="T9" fmla="*/ 0 w 106"/>
              <a:gd name="T10" fmla="*/ 0 h 360"/>
              <a:gd name="T11" fmla="*/ 106 w 106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" h="360">
                <a:moveTo>
                  <a:pt x="0" y="0"/>
                </a:moveTo>
                <a:cubicBezTo>
                  <a:pt x="53" y="65"/>
                  <a:pt x="106" y="130"/>
                  <a:pt x="106" y="190"/>
                </a:cubicBezTo>
                <a:cubicBezTo>
                  <a:pt x="106" y="250"/>
                  <a:pt x="18" y="332"/>
                  <a:pt x="0" y="36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47" name="Text Box 71"/>
          <p:cNvSpPr txBox="1">
            <a:spLocks noChangeArrowheads="1"/>
          </p:cNvSpPr>
          <p:nvPr/>
        </p:nvSpPr>
        <p:spPr bwMode="auto">
          <a:xfrm>
            <a:off x="6074008" y="4165104"/>
            <a:ext cx="575799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0"/>
              <a:t>=</a:t>
            </a:r>
            <a:endParaRPr lang="en-US" b="0"/>
          </a:p>
        </p:txBody>
      </p:sp>
      <p:sp>
        <p:nvSpPr>
          <p:cNvPr id="30748" name="Text Box 72"/>
          <p:cNvSpPr txBox="1">
            <a:spLocks noChangeArrowheads="1"/>
          </p:cNvSpPr>
          <p:nvPr/>
        </p:nvSpPr>
        <p:spPr bwMode="auto">
          <a:xfrm>
            <a:off x="6115051" y="3924628"/>
            <a:ext cx="49847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  <p:sp>
        <p:nvSpPr>
          <p:cNvPr id="30749" name="Text Box 73"/>
          <p:cNvSpPr txBox="1">
            <a:spLocks noChangeArrowheads="1"/>
          </p:cNvSpPr>
          <p:nvPr/>
        </p:nvSpPr>
        <p:spPr bwMode="auto">
          <a:xfrm>
            <a:off x="2774950" y="4978400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>
                <a:latin typeface="Arial" pitchFamily="34" charset="0"/>
              </a:rPr>
              <a:t>feature</a:t>
            </a:r>
            <a:br>
              <a:rPr lang="en-US" sz="1800" b="0">
                <a:latin typeface="Arial" pitchFamily="34" charset="0"/>
              </a:rPr>
            </a:br>
            <a:r>
              <a:rPr lang="en-US" sz="1800" b="0">
                <a:latin typeface="Arial" pitchFamily="34" charset="0"/>
              </a:rPr>
              <a:t>descriptor</a:t>
            </a:r>
          </a:p>
        </p:txBody>
      </p:sp>
      <p:sp>
        <p:nvSpPr>
          <p:cNvPr id="30750" name="Text Box 74"/>
          <p:cNvSpPr txBox="1">
            <a:spLocks noChangeArrowheads="1"/>
          </p:cNvSpPr>
          <p:nvPr/>
        </p:nvSpPr>
        <p:spPr bwMode="auto">
          <a:xfrm>
            <a:off x="8153400" y="4997450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0">
                <a:latin typeface="Arial" pitchFamily="34" charset="0"/>
              </a:rPr>
              <a:t>feature</a:t>
            </a:r>
            <a:br>
              <a:rPr lang="en-US" sz="1800" b="0">
                <a:latin typeface="Arial" pitchFamily="34" charset="0"/>
              </a:rPr>
            </a:br>
            <a:r>
              <a:rPr lang="en-US" sz="1800" b="0">
                <a:latin typeface="Arial" pitchFamily="34" charset="0"/>
              </a:rPr>
              <a:t>descriptor</a:t>
            </a:r>
          </a:p>
        </p:txBody>
      </p:sp>
      <p:sp>
        <p:nvSpPr>
          <p:cNvPr id="30751" name="Text Box 75"/>
          <p:cNvSpPr txBox="1">
            <a:spLocks noChangeArrowheads="1"/>
          </p:cNvSpPr>
          <p:nvPr/>
        </p:nvSpPr>
        <p:spPr bwMode="auto">
          <a:xfrm>
            <a:off x="6130926" y="1749753"/>
            <a:ext cx="49847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/>
              <a:t>?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64274771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descriptors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Recall: feature detection vs. feature description</a:t>
            </a:r>
          </a:p>
        </p:txBody>
      </p:sp>
      <p:pic>
        <p:nvPicPr>
          <p:cNvPr id="17" name="Picture 4" descr="sift-f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7852" y="2209800"/>
            <a:ext cx="842534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2581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feature descriptors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Simplest descriptor: vector of raw intensity values</a:t>
                </a:r>
              </a:p>
              <a:p>
                <a:pPr>
                  <a:buFontTx/>
                  <a:buChar char="•"/>
                </a:pPr>
                <a:r>
                  <a:rPr lang="en-US" sz="2800" dirty="0"/>
                  <a:t>How to compare two such vectors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1"/>
                <a:r>
                  <a:rPr lang="en-US" sz="2400" b="1" dirty="0"/>
                  <a:t>Sum of squared differences</a:t>
                </a:r>
                <a:r>
                  <a:rPr lang="en-US" sz="2400" dirty="0"/>
                  <a:t> (SSD):</a:t>
                </a:r>
                <a:br>
                  <a:rPr lang="en-US" sz="2400" dirty="0"/>
                </a:b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SSD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br>
                  <a:rPr lang="en-US" sz="2400" dirty="0"/>
                </a:br>
                <a:endParaRPr lang="en-US" sz="2400" dirty="0"/>
              </a:p>
              <a:p>
                <a:pPr lvl="1"/>
                <a:r>
                  <a:rPr lang="en-US" sz="2400" b="1" dirty="0"/>
                  <a:t>Normalized correlation</a:t>
                </a:r>
                <a:r>
                  <a:rPr lang="en-US" sz="2400" dirty="0"/>
                  <a:t>: dot product between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normalized to have zero mean and unit norm:</a:t>
                </a:r>
              </a:p>
              <a:p>
                <a:pPr marL="457200" lvl="1" indent="0">
                  <a:buNone/>
                </a:pPr>
                <a:br>
                  <a:rPr lang="en-US" sz="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4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e>
                                          </m:acc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4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𝒗</m:t>
                                              </m:r>
                                            </m:e>
                                          </m:acc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br>
                  <a:rPr lang="en-US" sz="2400" dirty="0"/>
                </a:br>
                <a:endParaRPr lang="en-US" sz="2400" dirty="0"/>
              </a:p>
              <a:p>
                <a:pPr lvl="1"/>
                <a:r>
                  <a:rPr lang="en-US" sz="2400" dirty="0"/>
                  <a:t>Why would we prefer normalized correlation over SSD?</a:t>
                </a:r>
              </a:p>
            </p:txBody>
          </p:sp>
        </mc:Choice>
        <mc:Fallback xmlns="">
          <p:sp>
            <p:nvSpPr>
              <p:cNvPr id="819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123" b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3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Disadvantage of intensity vectors as descriptors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Small deformations can affect the matching score a lot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2838450"/>
            <a:ext cx="78009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014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2663" y="3705224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771" name="Rectangle 5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Descriptor computation:</a:t>
                </a:r>
              </a:p>
              <a:p>
                <a:pPr lvl="1"/>
                <a:r>
                  <a:rPr lang="en-US" sz="2400" dirty="0"/>
                  <a:t>Divide patch into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/>
                  <a:t> sub-patches</a:t>
                </a:r>
              </a:p>
              <a:p>
                <a:pPr lvl="1"/>
                <a:r>
                  <a:rPr lang="en-US" sz="2400" dirty="0"/>
                  <a:t>Compute histogram of gradient orientations (8 reference angles) inside each sub-patch</a:t>
                </a:r>
              </a:p>
              <a:p>
                <a:pPr lvl="1"/>
                <a:r>
                  <a:rPr lang="en-US" sz="2400" dirty="0"/>
                  <a:t>Resulting descriptor: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×8=128</m:t>
                    </m:r>
                  </m:oMath>
                </a14:m>
                <a:r>
                  <a:rPr lang="en-US" sz="2400" dirty="0"/>
                  <a:t> dimensions</a:t>
                </a:r>
              </a:p>
            </p:txBody>
          </p:sp>
        </mc:Choice>
        <mc:Fallback xmlns="">
          <p:sp>
            <p:nvSpPr>
              <p:cNvPr id="32771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descriptors: SIFT</a:t>
            </a:r>
          </a:p>
        </p:txBody>
      </p:sp>
      <p:pic>
        <p:nvPicPr>
          <p:cNvPr id="32773" name="Picture 7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733798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845863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30217"/>
              </p:ext>
            </p:extLst>
          </p:nvPr>
        </p:nvGraphicFramePr>
        <p:xfrm>
          <a:off x="3522664" y="3727449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801" name="AutoShape 38"/>
          <p:cNvSpPr>
            <a:spLocks noChangeArrowheads="1"/>
          </p:cNvSpPr>
          <p:nvPr/>
        </p:nvSpPr>
        <p:spPr bwMode="auto">
          <a:xfrm>
            <a:off x="5791201" y="4343398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7DD952C-2080-BD49-9701-693088857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76459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6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3971471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794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800" dirty="0"/>
                  <a:t>Descriptor computation:</a:t>
                </a:r>
              </a:p>
              <a:p>
                <a:pPr lvl="1"/>
                <a:r>
                  <a:rPr lang="en-US" sz="2400" dirty="0"/>
                  <a:t>Divide patch into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/>
                  <a:t> sub-patches</a:t>
                </a:r>
              </a:p>
              <a:p>
                <a:pPr lvl="1"/>
                <a:r>
                  <a:rPr lang="en-US" sz="2400" dirty="0"/>
                  <a:t>Compute histogram of gradient orientations (8 reference angles) inside each sub-patch</a:t>
                </a:r>
              </a:p>
              <a:p>
                <a:pPr lvl="1"/>
                <a:r>
                  <a:rPr lang="en-US" sz="2400" dirty="0"/>
                  <a:t>Resulting descriptor: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8=128</m:t>
                    </m:r>
                  </m:oMath>
                </a14:m>
                <a:r>
                  <a:rPr lang="en-US" sz="2400" dirty="0"/>
                  <a:t> dimensions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buFontTx/>
                  <a:buChar char="•"/>
                </a:pPr>
                <a:r>
                  <a:rPr lang="en-US" altLang="ko-KR" sz="2800" dirty="0">
                    <a:ea typeface="굴림" pitchFamily="34" charset="-127"/>
                  </a:rPr>
                  <a:t>What are the advantages of SIFT descriptor over raw pixel values?</a:t>
                </a:r>
                <a:endParaRPr lang="en-US" sz="2800" dirty="0"/>
              </a:p>
              <a:p>
                <a:pPr lvl="1"/>
                <a:r>
                  <a:rPr lang="en-US" altLang="ko-KR" sz="2400" dirty="0">
                    <a:ea typeface="굴림" pitchFamily="34" charset="-127"/>
                  </a:rPr>
                  <a:t>Gradients are less sensitive to illumination change</a:t>
                </a:r>
              </a:p>
              <a:p>
                <a:pPr lvl="1"/>
                <a:r>
                  <a:rPr lang="en-US" sz="2400" dirty="0"/>
                  <a:t>Pooling of gradients over the sub-patches achieves robustness to small shifts, but still preserves some spatial information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379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descriptors: SIFT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28E4CF0-B0B7-6E4B-AB34-34FFB7497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276459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4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3470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putative correspondences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 l="11906" t="10825" r="12073" b="10780"/>
          <a:stretch>
            <a:fillRect/>
          </a:stretch>
        </p:blipFill>
        <p:spPr bwMode="auto">
          <a:xfrm>
            <a:off x="3200401" y="2441576"/>
            <a:ext cx="25177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4" cstate="print"/>
          <a:srcRect l="12590" t="9528" r="12910" b="9253"/>
          <a:stretch>
            <a:fillRect/>
          </a:stretch>
        </p:blipFill>
        <p:spPr bwMode="auto">
          <a:xfrm>
            <a:off x="6581776" y="2438400"/>
            <a:ext cx="25622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5791200" y="3700463"/>
            <a:ext cx="6810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5948363" y="3059113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823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For each patch in one image, find a short list of patches in the other image that could match it based solely on appearance</a:t>
            </a:r>
          </a:p>
        </p:txBody>
      </p:sp>
    </p:spTree>
    <p:extLst>
      <p:ext uri="{BB962C8B-B14F-4D97-AF65-F5344CB8AC3E}">
        <p14:creationId xmlns:p14="http://schemas.microsoft.com/office/powerpoint/2010/main" val="1045320117"/>
      </p:ext>
    </p:extLst>
  </p:cSld>
  <p:clrMapOvr>
    <a:masterClrMapping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Rejection of ambiguous matches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8453"/>
            <a:ext cx="9067800" cy="33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71216" y="6553201"/>
            <a:ext cx="159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latin typeface="+mn-lt"/>
              </a:rPr>
              <a:t>Source: Y. Furukawa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8B0EF7-BE6F-824A-9E9A-19102EE1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1036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800" b="0" kern="0" dirty="0"/>
              <a:t>How can we tell which putative matches are more reliable?</a:t>
            </a:r>
          </a:p>
          <a:p>
            <a:pPr>
              <a:buFontTx/>
              <a:buChar char="•"/>
            </a:pPr>
            <a:r>
              <a:rPr lang="en-US" sz="2800" b="0" kern="0" dirty="0"/>
              <a:t>Heuristic: compare distance of </a:t>
            </a:r>
            <a:r>
              <a:rPr lang="en-US" sz="2800" b="1" kern="0" dirty="0"/>
              <a:t>nearest</a:t>
            </a:r>
            <a:r>
              <a:rPr lang="en-US" sz="2800" b="0" kern="0" dirty="0"/>
              <a:t> neighbor to that of </a:t>
            </a:r>
            <a:r>
              <a:rPr lang="en-US" sz="2800" b="1" kern="0" dirty="0"/>
              <a:t>second</a:t>
            </a:r>
            <a:r>
              <a:rPr lang="en-US" sz="2800" b="0" kern="0" dirty="0"/>
              <a:t> </a:t>
            </a:r>
            <a:r>
              <a:rPr lang="en-US" sz="2800" kern="0" dirty="0"/>
              <a:t>nearest</a:t>
            </a:r>
            <a:r>
              <a:rPr lang="en-US" sz="2800" b="0" kern="0" dirty="0"/>
              <a:t> neighbor</a:t>
            </a:r>
          </a:p>
          <a:p>
            <a:pPr marL="457200" lvl="1" indent="0">
              <a:buNone/>
            </a:pP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57564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Panorama stitching</a:t>
            </a:r>
          </a:p>
        </p:txBody>
      </p:sp>
      <p:grpSp>
        <p:nvGrpSpPr>
          <p:cNvPr id="1028" name="Group 19"/>
          <p:cNvGrpSpPr>
            <a:grpSpLocks/>
          </p:cNvGrpSpPr>
          <p:nvPr/>
        </p:nvGrpSpPr>
        <p:grpSpPr bwMode="auto">
          <a:xfrm>
            <a:off x="2286000" y="1143000"/>
            <a:ext cx="7620000" cy="1524000"/>
            <a:chOff x="144" y="624"/>
            <a:chExt cx="5520" cy="1092"/>
          </a:xfrm>
        </p:grpSpPr>
        <p:pic>
          <p:nvPicPr>
            <p:cNvPr id="1032" name="Picture 13" descr="homograph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624"/>
              <a:ext cx="2184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14" descr="imag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624"/>
              <a:ext cx="1496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15" descr="imag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9" y="624"/>
              <a:ext cx="1497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5" name="AutoShape 18"/>
            <p:cNvSpPr>
              <a:spLocks noChangeArrowheads="1"/>
            </p:cNvSpPr>
            <p:nvPr/>
          </p:nvSpPr>
          <p:spPr bwMode="auto">
            <a:xfrm>
              <a:off x="3096" y="960"/>
              <a:ext cx="456" cy="336"/>
            </a:xfrm>
            <a:prstGeom prst="rightArrow">
              <a:avLst>
                <a:gd name="adj1" fmla="val 50000"/>
                <a:gd name="adj2" fmla="val 339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971800"/>
            <a:ext cx="399854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6443246"/>
            <a:ext cx="655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+mn-lt"/>
                <a:hlinkClick r:id="rId7"/>
              </a:rPr>
              <a:t>http://</a:t>
            </a:r>
            <a:r>
              <a:rPr lang="en-US" sz="1600" b="0" dirty="0" err="1">
                <a:latin typeface="+mn-lt"/>
                <a:hlinkClick r:id="rId7"/>
              </a:rPr>
              <a:t>matthewalunbrown.com</a:t>
            </a:r>
            <a:r>
              <a:rPr lang="en-US" sz="1600" b="0" dirty="0">
                <a:latin typeface="+mn-lt"/>
                <a:hlinkClick r:id="rId7"/>
              </a:rPr>
              <a:t>/</a:t>
            </a:r>
            <a:r>
              <a:rPr lang="en-US" sz="1600" b="0" dirty="0" err="1">
                <a:latin typeface="+mn-lt"/>
                <a:hlinkClick r:id="rId7"/>
              </a:rPr>
              <a:t>autostitch</a:t>
            </a:r>
            <a:r>
              <a:rPr lang="en-US" sz="1600" b="0" dirty="0">
                <a:latin typeface="+mn-lt"/>
                <a:hlinkClick r:id="rId7"/>
              </a:rPr>
              <a:t>/</a:t>
            </a:r>
            <a:r>
              <a:rPr lang="en-US" sz="1600" b="0" dirty="0" err="1">
                <a:latin typeface="+mn-lt"/>
                <a:hlinkClick r:id="rId7"/>
              </a:rPr>
              <a:t>autostitch.html</a:t>
            </a:r>
            <a:endParaRPr lang="en-US" sz="1600" b="0" dirty="0">
              <a:latin typeface="+mn-l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Rejection of ambiguous matches</a:t>
            </a:r>
            <a:endParaRPr lang="en-US" dirty="0"/>
          </a:p>
        </p:txBody>
      </p:sp>
      <p:pic>
        <p:nvPicPr>
          <p:cNvPr id="35843" name="Picture 4" descr="plot-p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425825"/>
            <a:ext cx="38862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363200" cy="2514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How can we tell which putative matches are more reliable?</a:t>
            </a:r>
          </a:p>
          <a:p>
            <a:pPr>
              <a:buFontTx/>
              <a:buChar char="•"/>
            </a:pPr>
            <a:r>
              <a:rPr lang="en-US" sz="2800" dirty="0"/>
              <a:t>Heuristic: compare distance of </a:t>
            </a:r>
            <a:r>
              <a:rPr lang="en-US" sz="2800" b="1" dirty="0"/>
              <a:t>nearest</a:t>
            </a:r>
            <a:r>
              <a:rPr lang="en-US" sz="2800" dirty="0"/>
              <a:t> neighbor to that of </a:t>
            </a:r>
            <a:r>
              <a:rPr lang="en-US" sz="2800" b="1" dirty="0"/>
              <a:t>second</a:t>
            </a:r>
            <a:r>
              <a:rPr lang="en-US" sz="2800" dirty="0"/>
              <a:t> </a:t>
            </a:r>
            <a:r>
              <a:rPr lang="en-US" sz="2800" b="1" dirty="0"/>
              <a:t>nearest </a:t>
            </a:r>
            <a:r>
              <a:rPr lang="en-US" sz="2800" dirty="0"/>
              <a:t>neighbor</a:t>
            </a:r>
          </a:p>
          <a:p>
            <a:pPr lvl="1"/>
            <a:r>
              <a:rPr lang="en-US" sz="2400" dirty="0"/>
              <a:t>Ratio of closest distance to second-closest distance will be </a:t>
            </a:r>
            <a:r>
              <a:rPr lang="en-US" sz="2400" dirty="0">
                <a:solidFill>
                  <a:srgbClr val="C00000"/>
                </a:solidFill>
              </a:rPr>
              <a:t>high</a:t>
            </a:r>
            <a:r>
              <a:rPr lang="en-US" sz="2400" dirty="0"/>
              <a:t> for features that are </a:t>
            </a:r>
            <a:r>
              <a:rPr lang="en-US" sz="2400" dirty="0">
                <a:solidFill>
                  <a:srgbClr val="C00000"/>
                </a:solidFill>
              </a:rPr>
              <a:t>not</a:t>
            </a:r>
            <a:r>
              <a:rPr lang="en-US" sz="2400" dirty="0"/>
              <a:t> distinctive</a:t>
            </a:r>
            <a:endParaRPr lang="en-US" altLang="ko-KR" sz="2400" dirty="0">
              <a:ea typeface="굴림" pitchFamily="34" charset="-127"/>
            </a:endParaRPr>
          </a:p>
          <a:p>
            <a:pPr lvl="1"/>
            <a:endParaRPr lang="en-US" dirty="0"/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457200" y="6276459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4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6553200" y="4321314"/>
            <a:ext cx="3962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000" b="0" dirty="0">
                <a:latin typeface="Arial" pitchFamily="34" charset="0"/>
                <a:cs typeface="Arial" pitchFamily="34" charset="0"/>
              </a:rPr>
              <a:t>Threshold of 0.8 found to provide good separation</a:t>
            </a:r>
          </a:p>
        </p:txBody>
      </p:sp>
    </p:spTree>
    <p:extLst>
      <p:ext uri="{BB962C8B-B14F-4D97-AF65-F5344CB8AC3E}">
        <p14:creationId xmlns:p14="http://schemas.microsoft.com/office/powerpoint/2010/main" val="185417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uiExpand="1" build="p"/>
      <p:bldP spid="35845" grpId="0"/>
      <p:bldP spid="3584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alignment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 typeface="Arial" pitchFamily="34" charset="0"/>
              <a:buChar char="•"/>
            </a:pPr>
            <a:r>
              <a:rPr lang="en-US" sz="2800" dirty="0"/>
              <a:t>Even after filtering out ambiguous matches, the set of putative matches still contains a very high percentage of outliers</a:t>
            </a:r>
            <a:br>
              <a:rPr lang="en-US" dirty="0"/>
            </a:br>
            <a:endParaRPr lang="en-US" dirty="0"/>
          </a:p>
          <a:p>
            <a:pPr marL="533400" indent="-533400">
              <a:buFont typeface="Arial" pitchFamily="34" charset="0"/>
              <a:buChar char="•"/>
            </a:pPr>
            <a:r>
              <a:rPr lang="en-US" sz="2800" dirty="0"/>
              <a:t>Solution: RANSAC</a:t>
            </a:r>
          </a:p>
          <a:p>
            <a:pPr marL="533400" indent="-533400">
              <a:buFont typeface="Arial" pitchFamily="34" charset="0"/>
              <a:buChar char="•"/>
            </a:pPr>
            <a:r>
              <a:rPr lang="en-US" sz="2800" dirty="0"/>
              <a:t>RANSAC loop: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Randomly select a </a:t>
            </a:r>
            <a:r>
              <a:rPr lang="en-US" sz="2400" i="1" dirty="0"/>
              <a:t>seed group</a:t>
            </a:r>
            <a:r>
              <a:rPr lang="en-US" sz="2400" dirty="0"/>
              <a:t> of matches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Compute transformation from seed group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Find </a:t>
            </a:r>
            <a:r>
              <a:rPr lang="en-US" sz="2400" i="1" dirty="0"/>
              <a:t>inliers </a:t>
            </a:r>
            <a:r>
              <a:rPr lang="en-US" sz="2400" dirty="0"/>
              <a:t>to this transformation </a:t>
            </a:r>
          </a:p>
          <a:p>
            <a:pPr marL="933450" lvl="1" indent="-533400">
              <a:buFontTx/>
              <a:buAutoNum type="arabicPeriod"/>
            </a:pPr>
            <a:r>
              <a:rPr lang="en-US" sz="2400" dirty="0"/>
              <a:t>If the number of inliers is sufficiently large, re-compute least-squares estimate of transformation on all of the inliers</a:t>
            </a:r>
            <a:endParaRPr lang="en-US" dirty="0"/>
          </a:p>
          <a:p>
            <a:pPr marL="533400" indent="-533400">
              <a:buFont typeface="Arial" panose="020B0604020202020204" pitchFamily="34" charset="0"/>
              <a:buChar char="•"/>
            </a:pPr>
            <a:r>
              <a:rPr lang="en-US" dirty="0"/>
              <a:t>At the end, keep the transformation with the largest number of inliers</a:t>
            </a:r>
          </a:p>
        </p:txBody>
      </p:sp>
    </p:spTree>
    <p:extLst>
      <p:ext uri="{BB962C8B-B14F-4D97-AF65-F5344CB8AC3E}">
        <p14:creationId xmlns:p14="http://schemas.microsoft.com/office/powerpoint/2010/main" val="3130704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Putative matches</a:t>
            </a:r>
          </a:p>
        </p:txBody>
      </p:sp>
    </p:spTree>
    <p:extLst>
      <p:ext uri="{BB962C8B-B14F-4D97-AF65-F5344CB8AC3E}">
        <p14:creationId xmlns:p14="http://schemas.microsoft.com/office/powerpoint/2010/main" val="2414337490"/>
      </p:ext>
    </p:extLst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Select </a:t>
            </a:r>
            <a:r>
              <a:rPr lang="en-US" b="0" i="1"/>
              <a:t>one</a:t>
            </a:r>
            <a:r>
              <a:rPr lang="en-US" b="0"/>
              <a:t> match, count </a:t>
            </a:r>
            <a:r>
              <a:rPr lang="en-US" b="0" i="1"/>
              <a:t>inliers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4444294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Select </a:t>
            </a:r>
            <a:r>
              <a:rPr lang="en-US" b="0" i="1"/>
              <a:t>one</a:t>
            </a:r>
            <a:r>
              <a:rPr lang="en-US" b="0"/>
              <a:t> match, count </a:t>
            </a:r>
            <a:r>
              <a:rPr lang="en-US" b="0" i="1"/>
              <a:t>inliers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428665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8450" y="914400"/>
            <a:ext cx="6515100" cy="5257800"/>
          </a:xfrm>
          <a:noFill/>
        </p:spPr>
      </p:pic>
      <p:sp>
        <p:nvSpPr>
          <p:cNvPr id="41988" name="Line 4"/>
          <p:cNvSpPr>
            <a:spLocks noChangeShapeType="1"/>
          </p:cNvSpPr>
          <p:nvPr/>
        </p:nvSpPr>
        <p:spPr bwMode="auto">
          <a:xfrm flipV="1">
            <a:off x="5410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495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4495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048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0"/>
              <a:t>Select translation with the most inliers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V="1">
            <a:off x="5638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5638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V="1">
            <a:off x="5181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5181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5334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19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7AEE-3729-CA48-958C-9B5A216B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to RANSAC: Voting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98083-BAC6-3A45-881E-0FDC93971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 single SIFT match can vote for translation, rotation, and scale parameters of a transformation between two images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Votes are accumulated in a 4D coarsely discretized parameter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Clusters of matches falling into the same bin undergo a more precise verification procedure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E3CF1BD-E7F6-BE4B-B6C8-C6D4E8D5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12468"/>
            <a:ext cx="1143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800" b="0" dirty="0">
                <a:latin typeface="Arial" pitchFamily="34" charset="0"/>
                <a:cs typeface="Arial" pitchFamily="34" charset="0"/>
                <a:hlinkClick r:id="rId2"/>
              </a:rPr>
              <a:t>Distinctive image features from scale-invariant keypoints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60 (2), pp. 91-110, 2004. </a:t>
            </a:r>
          </a:p>
        </p:txBody>
      </p:sp>
      <p:pic>
        <p:nvPicPr>
          <p:cNvPr id="11" name="Picture 4" descr="sift-feat">
            <a:extLst>
              <a:ext uri="{FF2B5EF4-FFF2-40B4-BE49-F238E27FC236}">
                <a16:creationId xmlns:a16="http://schemas.microsoft.com/office/drawing/2014/main" id="{E7111A76-D336-8C4F-8462-06CBFA05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186543"/>
            <a:ext cx="8077200" cy="321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24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Fitting of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Affine transformations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Homographies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Robust alignment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Descriptor-based feature matching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RANSAC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Large-scale alignment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Inverted indexing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Vocabulary trees</a:t>
            </a:r>
          </a:p>
        </p:txBody>
      </p:sp>
    </p:spTree>
    <p:extLst>
      <p:ext uri="{BB962C8B-B14F-4D97-AF65-F5344CB8AC3E}">
        <p14:creationId xmlns:p14="http://schemas.microsoft.com/office/powerpoint/2010/main" val="20189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Scalability: Alignment to large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What if we need to align a test image with thousands or millions of images in a model database?</a:t>
            </a:r>
          </a:p>
          <a:p>
            <a:pPr lvl="1"/>
            <a:r>
              <a:rPr lang="en-US" sz="2400" dirty="0"/>
              <a:t>Efficient putative match generation: approximate descriptor similarity search, inverted indices</a:t>
            </a:r>
          </a:p>
          <a:p>
            <a:pPr lvl="1"/>
            <a:endParaRPr lang="en-US" dirty="0"/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238501"/>
            <a:ext cx="38798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n 5"/>
          <p:cNvSpPr/>
          <p:nvPr/>
        </p:nvSpPr>
        <p:spPr bwMode="auto">
          <a:xfrm>
            <a:off x="2057400" y="3390900"/>
            <a:ext cx="2362200" cy="2895600"/>
          </a:xfrm>
          <a:prstGeom prst="can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br>
              <a:rPr lang="en-US" dirty="0">
                <a:latin typeface="Arial" pitchFamily="34" charset="0"/>
                <a:cs typeface="Arial" pitchFamily="34" charset="0"/>
              </a:rPr>
            </a:b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Model database</a:t>
            </a:r>
          </a:p>
        </p:txBody>
      </p:sp>
      <p:sp>
        <p:nvSpPr>
          <p:cNvPr id="48134" name="Right Arrow 6"/>
          <p:cNvSpPr>
            <a:spLocks noChangeArrowheads="1"/>
          </p:cNvSpPr>
          <p:nvPr/>
        </p:nvSpPr>
        <p:spPr bwMode="auto">
          <a:xfrm flipH="1">
            <a:off x="4724400" y="4457700"/>
            <a:ext cx="13716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5194300" y="3238501"/>
            <a:ext cx="7493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800"/>
              <a:t>?</a:t>
            </a:r>
          </a:p>
        </p:txBody>
      </p:sp>
      <p:sp>
        <p:nvSpPr>
          <p:cNvPr id="48136" name="Text Box 22"/>
          <p:cNvSpPr txBox="1">
            <a:spLocks noChangeArrowheads="1"/>
          </p:cNvSpPr>
          <p:nvPr/>
        </p:nvSpPr>
        <p:spPr bwMode="auto">
          <a:xfrm>
            <a:off x="7696201" y="2819400"/>
            <a:ext cx="130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Arial" pitchFamily="34" charset="0"/>
              </a:rPr>
              <a:t>Test image</a:t>
            </a:r>
          </a:p>
        </p:txBody>
      </p:sp>
    </p:spTree>
    <p:extLst>
      <p:ext uri="{BB962C8B-B14F-4D97-AF65-F5344CB8AC3E}">
        <p14:creationId xmlns:p14="http://schemas.microsoft.com/office/powerpoint/2010/main" val="36926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61717"/>
            <a:ext cx="7334250" cy="46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visual 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633478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latin typeface="+mn-lt"/>
              </a:rPr>
              <a:t>Figure from: Kristen </a:t>
            </a:r>
            <a:r>
              <a:rPr lang="en-US" sz="1400" b="0" dirty="0" err="1">
                <a:latin typeface="+mn-lt"/>
              </a:rPr>
              <a:t>Grauman</a:t>
            </a:r>
            <a:r>
              <a:rPr lang="en-US" sz="1400" b="0" dirty="0">
                <a:latin typeface="+mn-lt"/>
              </a:rPr>
              <a:t> and Bastian </a:t>
            </a:r>
            <a:r>
              <a:rPr lang="en-US" sz="1400" b="0" dirty="0" err="1">
                <a:latin typeface="+mn-lt"/>
              </a:rPr>
              <a:t>Leibe</a:t>
            </a:r>
            <a:r>
              <a:rPr lang="en-US" sz="1400" b="0" dirty="0">
                <a:latin typeface="+mn-lt"/>
              </a:rPr>
              <a:t>, </a:t>
            </a:r>
            <a:r>
              <a:rPr lang="en-US" sz="1400" b="0" dirty="0">
                <a:latin typeface="+mn-lt"/>
                <a:hlinkClick r:id="rId3"/>
              </a:rPr>
              <a:t>Visual Object Recognition</a:t>
            </a:r>
            <a:r>
              <a:rPr lang="en-US" sz="1400" b="0" dirty="0">
                <a:latin typeface="+mn-lt"/>
              </a:rPr>
              <a:t>, Synthesis Lectures on Artificial Intelligence and Machine Learning, April 2011, Vol. 5, No. 2</a:t>
            </a:r>
            <a:r>
              <a:rPr lang="en-US" sz="1400" b="0">
                <a:latin typeface="+mn-lt"/>
              </a:rPr>
              <a:t>, pp. </a:t>
            </a:r>
            <a:r>
              <a:rPr lang="en-US" sz="1400" b="0" dirty="0">
                <a:latin typeface="+mn-lt"/>
              </a:rPr>
              <a:t>1-181</a:t>
            </a:r>
            <a:endParaRPr lang="en-US" sz="1400" dirty="0"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406979" y="3527896"/>
            <a:ext cx="2415988" cy="233950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6718" y="3111592"/>
            <a:ext cx="2056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Inverted indexing</a:t>
            </a: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 bwMode="auto">
          <a:xfrm>
            <a:off x="8822968" y="4697648"/>
            <a:ext cx="64488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372600" y="4267201"/>
            <a:ext cx="1276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+mn-lt"/>
              </a:rPr>
              <a:t>Reranking</a:t>
            </a:r>
            <a:r>
              <a:rPr lang="en-US" sz="1600" dirty="0">
                <a:latin typeface="+mn-lt"/>
              </a:rPr>
              <a:t>/</a:t>
            </a:r>
          </a:p>
          <a:p>
            <a:pPr algn="ctr"/>
            <a:r>
              <a:rPr lang="en-US" sz="1600" dirty="0">
                <a:latin typeface="+mn-lt"/>
              </a:rPr>
              <a:t>Geometric verification</a:t>
            </a:r>
          </a:p>
        </p:txBody>
      </p:sp>
    </p:spTree>
    <p:extLst>
      <p:ext uri="{BB962C8B-B14F-4D97-AF65-F5344CB8AC3E}">
        <p14:creationId xmlns:p14="http://schemas.microsoft.com/office/powerpoint/2010/main" val="32100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contemporary and historic images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68500"/>
            <a:ext cx="44021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685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5D66AD-5913-674F-A4F1-00F6693DAC63}"/>
              </a:ext>
            </a:extLst>
          </p:cNvPr>
          <p:cNvSpPr/>
          <p:nvPr/>
        </p:nvSpPr>
        <p:spPr>
          <a:xfrm>
            <a:off x="11277600" y="6477000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latin typeface="+mn-lt"/>
                <a:hlinkClick r:id="rId5"/>
              </a:rPr>
              <a:t>Source</a:t>
            </a:r>
            <a:endParaRPr lang="en-US" sz="1400" b="0" dirty="0">
              <a:latin typeface="+mn-l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indexing?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943600"/>
            <a:ext cx="10820400" cy="685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Idea: find a set of </a:t>
            </a:r>
            <a:r>
              <a:rPr lang="en-US" i="1" dirty="0"/>
              <a:t>visual </a:t>
            </a:r>
            <a:r>
              <a:rPr lang="en-US" i="1" dirty="0" err="1"/>
              <a:t>codewords</a:t>
            </a:r>
            <a:r>
              <a:rPr lang="en-US" dirty="0"/>
              <a:t> to which descriptors can be </a:t>
            </a:r>
            <a:r>
              <a:rPr lang="en-US" i="1" dirty="0"/>
              <a:t>quantized</a:t>
            </a:r>
          </a:p>
          <a:p>
            <a:pPr marL="0" indent="0"/>
            <a:endParaRPr lang="en-US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93668B2-43CD-7E4E-8E69-B13BB69A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61717"/>
            <a:ext cx="7334250" cy="467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6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Visual codebook for implicit shape models</a:t>
            </a:r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6019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495550" y="1216026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3200400" y="3300115"/>
            <a:ext cx="5633053" cy="2794312"/>
            <a:chOff x="2698" y="817"/>
            <a:chExt cx="2992" cy="1487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4" cstate="print"/>
            <a:srcRect t="8241" b="11539"/>
            <a:stretch>
              <a:fillRect/>
            </a:stretch>
          </p:blipFill>
          <p:spPr bwMode="auto">
            <a:xfrm>
              <a:off x="2698" y="1567"/>
              <a:ext cx="2055" cy="14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15" cstate="print"/>
            <a:srcRect b="13483"/>
            <a:stretch>
              <a:fillRect/>
            </a:stretch>
          </p:blipFill>
          <p:spPr bwMode="auto">
            <a:xfrm>
              <a:off x="2698" y="1258"/>
              <a:ext cx="1588" cy="1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16" cstate="print"/>
            <a:srcRect t="3529" b="8824"/>
            <a:stretch>
              <a:fillRect/>
            </a:stretch>
          </p:blipFill>
          <p:spPr bwMode="auto">
            <a:xfrm>
              <a:off x="2706" y="1412"/>
              <a:ext cx="1245" cy="14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17" cstate="print"/>
            <a:srcRect t="12370" b="12372"/>
            <a:stretch>
              <a:fillRect/>
            </a:stretch>
          </p:blipFill>
          <p:spPr bwMode="auto">
            <a:xfrm>
              <a:off x="2706" y="2012"/>
              <a:ext cx="932" cy="14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18" cstate="print"/>
            <a:srcRect l="1105" t="6061" b="15152"/>
            <a:stretch>
              <a:fillRect/>
            </a:stretch>
          </p:blipFill>
          <p:spPr bwMode="auto">
            <a:xfrm>
              <a:off x="2712" y="2148"/>
              <a:ext cx="1881" cy="15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3" name="Picture 11"/>
            <p:cNvPicPr>
              <a:picLocks noChangeAspect="1" noChangeArrowheads="1"/>
            </p:cNvPicPr>
            <p:nvPr/>
          </p:nvPicPr>
          <p:blipFill>
            <a:blip r:embed="rId19" cstate="print"/>
            <a:srcRect t="7692" b="13846"/>
            <a:stretch>
              <a:fillRect/>
            </a:stretch>
          </p:blipFill>
          <p:spPr bwMode="auto">
            <a:xfrm>
              <a:off x="2702" y="1705"/>
              <a:ext cx="1567" cy="15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4" name="Picture 12"/>
            <p:cNvPicPr>
              <a:picLocks noChangeArrowheads="1"/>
            </p:cNvPicPr>
            <p:nvPr/>
          </p:nvPicPr>
          <p:blipFill>
            <a:blip r:embed="rId20" cstate="print"/>
            <a:srcRect b="3726"/>
            <a:stretch>
              <a:fillRect/>
            </a:stretch>
          </p:blipFill>
          <p:spPr bwMode="auto">
            <a:xfrm>
              <a:off x="2705" y="1854"/>
              <a:ext cx="1077" cy="1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21" cstate="print"/>
            <a:srcRect l="702" b="7018"/>
            <a:stretch>
              <a:fillRect/>
            </a:stretch>
          </p:blipFill>
          <p:spPr bwMode="auto">
            <a:xfrm>
              <a:off x="2722" y="817"/>
              <a:ext cx="2968" cy="15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6" name="Picture 1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17" y="971"/>
              <a:ext cx="2962" cy="1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7" name="Picture 1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714" y="1116"/>
              <a:ext cx="2969" cy="1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4352948" y="2819400"/>
            <a:ext cx="3268844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None/>
            </a:pPr>
            <a:r>
              <a:rPr kumimoji="1" lang="en-US" b="0" dirty="0">
                <a:latin typeface="+mn-lt"/>
              </a:rPr>
              <a:t>Appearance codebook</a:t>
            </a:r>
            <a:endParaRPr lang="en-US" b="0" dirty="0">
              <a:latin typeface="+mn-lt"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66DFFBD5-BDB8-8942-8EA0-3E08F3C56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30" y="6248400"/>
            <a:ext cx="1150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+mn-lt"/>
              </a:rPr>
              <a:t>B. </a:t>
            </a:r>
            <a:r>
              <a:rPr lang="en-US" sz="1600" b="0" dirty="0" err="1">
                <a:latin typeface="+mn-lt"/>
              </a:rPr>
              <a:t>Leibe</a:t>
            </a:r>
            <a:r>
              <a:rPr lang="en-US" sz="1600" b="0" dirty="0">
                <a:latin typeface="+mn-lt"/>
              </a:rPr>
              <a:t>, A. </a:t>
            </a:r>
            <a:r>
              <a:rPr lang="en-US" sz="1600" b="0" dirty="0" err="1">
                <a:latin typeface="+mn-lt"/>
              </a:rPr>
              <a:t>Leonardis</a:t>
            </a:r>
            <a:r>
              <a:rPr lang="en-US" sz="1600" b="0" dirty="0">
                <a:latin typeface="+mn-lt"/>
              </a:rPr>
              <a:t>, and B. Schiele, </a:t>
            </a:r>
            <a:r>
              <a:rPr lang="en-US" sz="1600" b="0" dirty="0">
                <a:latin typeface="+mn-lt"/>
                <a:hlinkClick r:id="rId24"/>
              </a:rPr>
              <a:t>Combined Object Categorization and Segmentation with an Implicit Shape Model</a:t>
            </a:r>
            <a:r>
              <a:rPr lang="en-US" sz="1600" b="0" dirty="0">
                <a:latin typeface="+mn-lt"/>
              </a:rPr>
              <a:t>, ECCV Workshop on Statistical Learning in Computer Vision 2004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69DC5-10DF-1A49-BE33-F2F45A04EAF5}"/>
                  </a:ext>
                </a:extLst>
              </p:cNvPr>
              <p:cNvSpPr txBox="1"/>
              <p:nvPr/>
            </p:nvSpPr>
            <p:spPr>
              <a:xfrm>
                <a:off x="2698917" y="3201845"/>
                <a:ext cx="5014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69DC5-10DF-1A49-BE33-F2F45A04E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917" y="3201845"/>
                <a:ext cx="501483" cy="4001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762FAE-DABB-4D46-B283-200F6128668D}"/>
                  </a:ext>
                </a:extLst>
              </p:cNvPr>
              <p:cNvSpPr txBox="1"/>
              <p:nvPr/>
            </p:nvSpPr>
            <p:spPr>
              <a:xfrm>
                <a:off x="2691386" y="3471270"/>
                <a:ext cx="5014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762FAE-DABB-4D46-B283-200F6128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386" y="3471270"/>
                <a:ext cx="501483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070D05-6376-7845-9149-3715F5FA6B58}"/>
                  </a:ext>
                </a:extLst>
              </p:cNvPr>
              <p:cNvSpPr txBox="1"/>
              <p:nvPr/>
            </p:nvSpPr>
            <p:spPr>
              <a:xfrm>
                <a:off x="2691385" y="5705673"/>
                <a:ext cx="5335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070D05-6376-7845-9149-3715F5FA6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385" y="5705673"/>
                <a:ext cx="533544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D703C2-4E06-A94F-B588-456408C510BC}"/>
                  </a:ext>
                </a:extLst>
              </p:cNvPr>
              <p:cNvSpPr txBox="1"/>
              <p:nvPr/>
            </p:nvSpPr>
            <p:spPr>
              <a:xfrm>
                <a:off x="2667000" y="4522776"/>
                <a:ext cx="50045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D703C2-4E06-A94F-B588-456408C5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522776"/>
                <a:ext cx="500457" cy="769441"/>
              </a:xfrm>
              <a:prstGeom prst="rect">
                <a:avLst/>
              </a:prstGeom>
              <a:blipFill>
                <a:blip r:embed="rId28"/>
                <a:stretch>
                  <a:fillRect l="-2500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289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533400" indent="-533400">
                  <a:buFontTx/>
                  <a:buChar char="•"/>
                </a:pPr>
                <a:r>
                  <a:rPr lang="en-US" sz="2800" dirty="0"/>
                  <a:t>We want to find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800" dirty="0"/>
                  <a:t> cluster centers and an assignment of points to cluster centers to minimize the sum of squared Euclidean distances between each point and its assigned cluster center: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BD6F1D4-B24A-8743-8BE4-A1264755F1DE}"/>
              </a:ext>
            </a:extLst>
          </p:cNvPr>
          <p:cNvSpPr txBox="1"/>
          <p:nvPr/>
        </p:nvSpPr>
        <p:spPr>
          <a:xfrm>
            <a:off x="2590800" y="422053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Sum over all points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4D2D08-C101-9A4A-9727-76C4DC9BD316}"/>
              </a:ext>
            </a:extLst>
          </p:cNvPr>
          <p:cNvCxnSpPr>
            <a:cxnSpLocks/>
          </p:cNvCxnSpPr>
          <p:nvPr/>
        </p:nvCxnSpPr>
        <p:spPr bwMode="auto">
          <a:xfrm flipV="1">
            <a:off x="3276598" y="3567861"/>
            <a:ext cx="1063486" cy="6626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F04426F-9C1C-7844-9B8C-1D54F3FC0FF9}"/>
              </a:ext>
            </a:extLst>
          </p:cNvPr>
          <p:cNvSpPr txBox="1"/>
          <p:nvPr/>
        </p:nvSpPr>
        <p:spPr>
          <a:xfrm>
            <a:off x="3886198" y="42304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+mn-lt"/>
              </a:rPr>
              <a:t>Sum over all clusters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F0167A-26CB-F149-BBB7-3B97338A321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571998" y="3567861"/>
            <a:ext cx="377686" cy="6626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EF3727-2C8B-5346-BC42-6385327C1914}"/>
                  </a:ext>
                </a:extLst>
              </p:cNvPr>
              <p:cNvSpPr txBox="1"/>
              <p:nvPr/>
            </p:nvSpPr>
            <p:spPr>
              <a:xfrm>
                <a:off x="4953000" y="4105870"/>
                <a:ext cx="18950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>
                    <a:latin typeface="+mn-lt"/>
                  </a:rPr>
                  <a:t>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b="0" dirty="0">
                    <a:latin typeface="+mn-lt"/>
                  </a:rPr>
                  <a:t> is assigned to cluster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1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EF3727-2C8B-5346-BC42-6385327C1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105870"/>
                <a:ext cx="1895055" cy="923330"/>
              </a:xfrm>
              <a:prstGeom prst="rect">
                <a:avLst/>
              </a:prstGeom>
              <a:blipFill>
                <a:blip r:embed="rId4"/>
                <a:stretch>
                  <a:fillRect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17E0FC-DCAD-3A46-90A8-98FF5E193880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H="1" flipV="1">
            <a:off x="5681882" y="3304401"/>
            <a:ext cx="218646" cy="8014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9172F9-F19C-134F-B968-C758A3FB982C}"/>
                  </a:ext>
                </a:extLst>
              </p:cNvPr>
              <p:cNvSpPr txBox="1"/>
              <p:nvPr/>
            </p:nvSpPr>
            <p:spPr>
              <a:xfrm>
                <a:off x="6573090" y="4230469"/>
                <a:ext cx="1749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>
                    <a:latin typeface="+mn-lt"/>
                  </a:rPr>
                  <a:t>Center of cluster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1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9172F9-F19C-134F-B968-C758A3FB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090" y="4230469"/>
                <a:ext cx="1749279" cy="646331"/>
              </a:xfrm>
              <a:prstGeom prst="rect">
                <a:avLst/>
              </a:prstGeom>
              <a:blipFill>
                <a:blip r:embed="rId5"/>
                <a:stretch>
                  <a:fillRect t="-192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5A583C-8EE6-844B-B8B1-433B1011F946}"/>
              </a:ext>
            </a:extLst>
          </p:cNvPr>
          <p:cNvCxnSpPr>
            <a:cxnSpLocks/>
            <a:stCxn id="21" idx="0"/>
          </p:cNvCxnSpPr>
          <p:nvPr/>
        </p:nvCxnSpPr>
        <p:spPr bwMode="auto">
          <a:xfrm flipH="1" flipV="1">
            <a:off x="6952414" y="3304401"/>
            <a:ext cx="495316" cy="9260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09303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K-means 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4979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533400" indent="-533400">
                  <a:buFontTx/>
                  <a:buChar char="•"/>
                </a:pPr>
                <a:r>
                  <a:rPr lang="en-US" sz="2800" dirty="0"/>
                  <a:t>We want to find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800" dirty="0"/>
                  <a:t> cluster centers and an assignment of points to cluster centers to minimize the sum of squared Euclidean distances between each point and its assigned cluster center: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sz="2800" dirty="0"/>
                </a:br>
                <a:endParaRPr lang="en-US" sz="2800" dirty="0"/>
              </a:p>
              <a:p>
                <a:pPr marL="533400" indent="-5334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Algorithm:</a:t>
                </a:r>
              </a:p>
              <a:p>
                <a:pPr marL="933450" lvl="1" indent="-533400"/>
                <a:r>
                  <a:rPr lang="en-US" sz="2400" dirty="0"/>
                  <a:t>Randomly initialize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 cluster centers</a:t>
                </a:r>
              </a:p>
              <a:p>
                <a:pPr marL="933450" lvl="1" indent="-533400"/>
                <a:r>
                  <a:rPr lang="en-US" sz="2400" dirty="0"/>
                  <a:t>Iterate until convergence:</a:t>
                </a:r>
              </a:p>
              <a:p>
                <a:pPr marL="1333500" lvl="2" indent="-533400"/>
                <a:r>
                  <a:rPr lang="en-US" sz="2400" dirty="0"/>
                  <a:t>Assign each data point to its nearest center</a:t>
                </a:r>
              </a:p>
              <a:p>
                <a:pPr marL="1333500" lvl="2" indent="-533400"/>
                <a:r>
                  <a:rPr lang="en-US" sz="2400" dirty="0"/>
                  <a:t>Recompute each cluster center as the mean of all points assigned to it</a:t>
                </a:r>
              </a:p>
            </p:txBody>
          </p:sp>
        </mc:Choice>
        <mc:Fallback xmlns="">
          <p:sp>
            <p:nvSpPr>
              <p:cNvPr id="8949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 t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6749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14400"/>
            <a:ext cx="7010400" cy="5257800"/>
          </a:xfrm>
        </p:spPr>
      </p:pic>
      <p:sp>
        <p:nvSpPr>
          <p:cNvPr id="6" name="TextBox 5"/>
          <p:cNvSpPr txBox="1"/>
          <p:nvPr/>
        </p:nvSpPr>
        <p:spPr>
          <a:xfrm>
            <a:off x="11049000" y="64008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+mn-lt"/>
                <a:hlinkClick r:id="rId3"/>
              </a:rPr>
              <a:t>Source</a:t>
            </a:r>
            <a:endParaRPr lang="en-US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23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indexing?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181600"/>
            <a:ext cx="10896600" cy="1066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Cluster descriptors in the database to form codebook</a:t>
            </a:r>
          </a:p>
          <a:p>
            <a:pPr>
              <a:buFont typeface="Arial"/>
              <a:buChar char="•"/>
            </a:pPr>
            <a:r>
              <a:rPr lang="en-US" dirty="0"/>
              <a:t>At query time, quantize descriptors in query image to nearest </a:t>
            </a:r>
            <a:r>
              <a:rPr lang="en-US" dirty="0" err="1"/>
              <a:t>codevectors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Problem solved?</a:t>
            </a:r>
          </a:p>
          <a:p>
            <a:pPr marL="0" indent="0"/>
            <a:endParaRPr lang="en-US" i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1"/>
            <a:ext cx="6019800" cy="384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8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indexing technique: Vocabulary trees</a:t>
            </a:r>
          </a:p>
        </p:txBody>
      </p:sp>
      <p:sp>
        <p:nvSpPr>
          <p:cNvPr id="49157" name="Rectangle 10"/>
          <p:cNvSpPr>
            <a:spLocks noChangeArrowheads="1"/>
          </p:cNvSpPr>
          <p:nvPr/>
        </p:nvSpPr>
        <p:spPr bwMode="auto">
          <a:xfrm>
            <a:off x="1676400" y="6412468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b="0" dirty="0">
                <a:latin typeface="Arial" pitchFamily="34" charset="0"/>
                <a:cs typeface="Arial" pitchFamily="34" charset="0"/>
              </a:rPr>
              <a:t>D. </a:t>
            </a:r>
            <a:r>
              <a:rPr lang="en-GB" sz="1800" b="0" dirty="0" err="1">
                <a:latin typeface="Arial" pitchFamily="34" charset="0"/>
                <a:cs typeface="Arial" pitchFamily="34" charset="0"/>
              </a:rPr>
              <a:t>Nistér</a:t>
            </a:r>
            <a:r>
              <a:rPr lang="en-GB" sz="1800" b="0" dirty="0">
                <a:latin typeface="Arial" pitchFamily="34" charset="0"/>
                <a:cs typeface="Arial" pitchFamily="34" charset="0"/>
              </a:rPr>
              <a:t> and H. </a:t>
            </a:r>
            <a:r>
              <a:rPr lang="en-GB" sz="1800" b="0" dirty="0" err="1">
                <a:latin typeface="Arial" pitchFamily="34" charset="0"/>
                <a:cs typeface="Arial" pitchFamily="34" charset="0"/>
              </a:rPr>
              <a:t>Stewénius</a:t>
            </a:r>
            <a:r>
              <a:rPr lang="en-GB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b="0" dirty="0">
                <a:latin typeface="Arial" pitchFamily="34" charset="0"/>
                <a:cs typeface="Arial" pitchFamily="34" charset="0"/>
                <a:hlinkClick r:id="rId3"/>
              </a:rPr>
              <a:t>Scalable Recognition with a Vocabulary Tree</a:t>
            </a:r>
            <a:r>
              <a:rPr lang="en-GB" sz="1800" b="0" dirty="0">
                <a:latin typeface="Arial" pitchFamily="34" charset="0"/>
                <a:cs typeface="Arial" pitchFamily="34" charset="0"/>
              </a:rPr>
              <a:t>, CVPR 2006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0" y="1065552"/>
            <a:ext cx="5562600" cy="5106649"/>
            <a:chOff x="76200" y="2438400"/>
            <a:chExt cx="4648200" cy="4267200"/>
          </a:xfrm>
        </p:grpSpPr>
        <p:pic>
          <p:nvPicPr>
            <p:cNvPr id="4915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57350" y="2438400"/>
              <a:ext cx="306705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Box 11"/>
            <p:cNvSpPr txBox="1">
              <a:spLocks noChangeArrowheads="1"/>
            </p:cNvSpPr>
            <p:nvPr/>
          </p:nvSpPr>
          <p:spPr bwMode="auto">
            <a:xfrm>
              <a:off x="228600" y="2819400"/>
              <a:ext cx="1190115" cy="334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Arial" pitchFamily="34" charset="0"/>
                  <a:cs typeface="Arial" pitchFamily="34" charset="0"/>
                </a:rPr>
                <a:t>Test image</a:t>
              </a:r>
            </a:p>
          </p:txBody>
        </p:sp>
        <p:sp>
          <p:nvSpPr>
            <p:cNvPr id="49159" name="TextBox 12"/>
            <p:cNvSpPr txBox="1">
              <a:spLocks noChangeArrowheads="1"/>
            </p:cNvSpPr>
            <p:nvPr/>
          </p:nvSpPr>
          <p:spPr bwMode="auto">
            <a:xfrm>
              <a:off x="304800" y="6248400"/>
              <a:ext cx="1071864" cy="334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>
                  <a:latin typeface="Arial" pitchFamily="34" charset="0"/>
                  <a:cs typeface="Arial" pitchFamily="34" charset="0"/>
                </a:rPr>
                <a:t>Database</a:t>
              </a:r>
            </a:p>
          </p:txBody>
        </p:sp>
        <p:sp>
          <p:nvSpPr>
            <p:cNvPr id="49160" name="TextBox 13"/>
            <p:cNvSpPr txBox="1">
              <a:spLocks noChangeArrowheads="1"/>
            </p:cNvSpPr>
            <p:nvPr/>
          </p:nvSpPr>
          <p:spPr bwMode="auto">
            <a:xfrm>
              <a:off x="76200" y="4114800"/>
              <a:ext cx="1676400" cy="848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0">
                  <a:latin typeface="Arial" pitchFamily="34" charset="0"/>
                  <a:cs typeface="Arial" pitchFamily="34" charset="0"/>
                </a:rPr>
                <a:t>Vocabulary tree with inverted index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4835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2"/>
          <p:cNvGrpSpPr>
            <a:grpSpLocks/>
          </p:cNvGrpSpPr>
          <p:nvPr/>
        </p:nvGrpSpPr>
        <p:grpSpPr bwMode="auto">
          <a:xfrm>
            <a:off x="3422650" y="879475"/>
            <a:ext cx="5627688" cy="4813300"/>
            <a:chOff x="1196" y="554"/>
            <a:chExt cx="3545" cy="3032"/>
          </a:xfrm>
        </p:grpSpPr>
        <p:grpSp>
          <p:nvGrpSpPr>
            <p:cNvPr id="51362" name="Group 173"/>
            <p:cNvGrpSpPr>
              <a:grpSpLocks/>
            </p:cNvGrpSpPr>
            <p:nvPr/>
          </p:nvGrpSpPr>
          <p:grpSpPr bwMode="auto">
            <a:xfrm>
              <a:off x="1761" y="1222"/>
              <a:ext cx="2055" cy="1491"/>
              <a:chOff x="1761" y="1222"/>
              <a:chExt cx="2055" cy="1491"/>
            </a:xfrm>
          </p:grpSpPr>
          <p:sp>
            <p:nvSpPr>
              <p:cNvPr id="51375" name="Line 17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61" y="1222"/>
                <a:ext cx="976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6" name="Line 175"/>
              <p:cNvSpPr>
                <a:spLocks noChangeAspect="1" noChangeShapeType="1"/>
              </p:cNvSpPr>
              <p:nvPr/>
            </p:nvSpPr>
            <p:spPr bwMode="auto">
              <a:xfrm flipV="1">
                <a:off x="2737" y="1274"/>
                <a:ext cx="1079" cy="6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7" name="Line 176"/>
              <p:cNvSpPr>
                <a:spLocks noChangeAspect="1" noChangeShapeType="1"/>
              </p:cNvSpPr>
              <p:nvPr/>
            </p:nvSpPr>
            <p:spPr bwMode="auto">
              <a:xfrm>
                <a:off x="2737" y="1942"/>
                <a:ext cx="154" cy="7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3" name="Group 177"/>
            <p:cNvGrpSpPr>
              <a:grpSpLocks/>
            </p:cNvGrpSpPr>
            <p:nvPr/>
          </p:nvGrpSpPr>
          <p:grpSpPr bwMode="auto">
            <a:xfrm>
              <a:off x="1196" y="657"/>
              <a:ext cx="1181" cy="1336"/>
              <a:chOff x="1196" y="657"/>
              <a:chExt cx="1181" cy="1336"/>
            </a:xfrm>
          </p:grpSpPr>
          <p:sp>
            <p:nvSpPr>
              <p:cNvPr id="51372" name="Line 178"/>
              <p:cNvSpPr>
                <a:spLocks noChangeAspect="1" noChangeShapeType="1"/>
              </p:cNvSpPr>
              <p:nvPr/>
            </p:nvSpPr>
            <p:spPr bwMode="auto">
              <a:xfrm>
                <a:off x="1812" y="1274"/>
                <a:ext cx="565" cy="1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3" name="Line 179"/>
              <p:cNvSpPr>
                <a:spLocks noChangeAspect="1" noChangeShapeType="1"/>
              </p:cNvSpPr>
              <p:nvPr/>
            </p:nvSpPr>
            <p:spPr bwMode="auto">
              <a:xfrm>
                <a:off x="1196" y="657"/>
                <a:ext cx="616" cy="6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4" name="Line 180"/>
              <p:cNvSpPr>
                <a:spLocks noChangeAspect="1" noChangeShapeType="1"/>
              </p:cNvSpPr>
              <p:nvPr/>
            </p:nvSpPr>
            <p:spPr bwMode="auto">
              <a:xfrm flipH="1">
                <a:off x="1555" y="1274"/>
                <a:ext cx="257" cy="7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4" name="Group 181"/>
            <p:cNvGrpSpPr>
              <a:grpSpLocks/>
            </p:cNvGrpSpPr>
            <p:nvPr/>
          </p:nvGrpSpPr>
          <p:grpSpPr bwMode="auto">
            <a:xfrm>
              <a:off x="3405" y="554"/>
              <a:ext cx="1336" cy="1182"/>
              <a:chOff x="3405" y="554"/>
              <a:chExt cx="1336" cy="1182"/>
            </a:xfrm>
          </p:grpSpPr>
          <p:sp>
            <p:nvSpPr>
              <p:cNvPr id="51369" name="Line 182"/>
              <p:cNvSpPr>
                <a:spLocks noChangeAspect="1" noChangeShapeType="1"/>
              </p:cNvSpPr>
              <p:nvPr/>
            </p:nvSpPr>
            <p:spPr bwMode="auto">
              <a:xfrm>
                <a:off x="3405" y="554"/>
                <a:ext cx="411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0" name="Line 183"/>
              <p:cNvSpPr>
                <a:spLocks noChangeAspect="1" noChangeShapeType="1"/>
              </p:cNvSpPr>
              <p:nvPr/>
            </p:nvSpPr>
            <p:spPr bwMode="auto">
              <a:xfrm>
                <a:off x="3816" y="1274"/>
                <a:ext cx="925" cy="2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1" name="Line 184"/>
              <p:cNvSpPr>
                <a:spLocks noChangeAspect="1" noChangeShapeType="1"/>
              </p:cNvSpPr>
              <p:nvPr/>
            </p:nvSpPr>
            <p:spPr bwMode="auto">
              <a:xfrm flipV="1">
                <a:off x="3508" y="1274"/>
                <a:ext cx="308" cy="4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65" name="Group 185"/>
            <p:cNvGrpSpPr>
              <a:grpSpLocks/>
            </p:cNvGrpSpPr>
            <p:nvPr/>
          </p:nvGrpSpPr>
          <p:grpSpPr bwMode="auto">
            <a:xfrm>
              <a:off x="2429" y="2456"/>
              <a:ext cx="1336" cy="1130"/>
              <a:chOff x="2429" y="2456"/>
              <a:chExt cx="1336" cy="1130"/>
            </a:xfrm>
          </p:grpSpPr>
          <p:sp>
            <p:nvSpPr>
              <p:cNvPr id="51366" name="Line 1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91" y="2764"/>
                <a:ext cx="874" cy="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7" name="Line 187"/>
              <p:cNvSpPr>
                <a:spLocks noChangeAspect="1" noChangeShapeType="1"/>
              </p:cNvSpPr>
              <p:nvPr/>
            </p:nvSpPr>
            <p:spPr bwMode="auto">
              <a:xfrm flipV="1">
                <a:off x="2429" y="2764"/>
                <a:ext cx="462" cy="8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8" name="Line 188"/>
              <p:cNvSpPr>
                <a:spLocks noChangeAspect="1" noChangeShapeType="1"/>
              </p:cNvSpPr>
              <p:nvPr/>
            </p:nvSpPr>
            <p:spPr bwMode="auto">
              <a:xfrm>
                <a:off x="2583" y="2456"/>
                <a:ext cx="308" cy="3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68"/>
          <p:cNvGrpSpPr>
            <a:grpSpLocks/>
          </p:cNvGrpSpPr>
          <p:nvPr/>
        </p:nvGrpSpPr>
        <p:grpSpPr bwMode="auto">
          <a:xfrm>
            <a:off x="4319588" y="1939926"/>
            <a:ext cx="3262312" cy="2366963"/>
            <a:chOff x="1761" y="1222"/>
            <a:chExt cx="2055" cy="1491"/>
          </a:xfrm>
        </p:grpSpPr>
        <p:sp>
          <p:nvSpPr>
            <p:cNvPr id="51359" name="Line 154"/>
            <p:cNvSpPr>
              <a:spLocks noChangeAspect="1" noChangeShapeType="1"/>
            </p:cNvSpPr>
            <p:nvPr/>
          </p:nvSpPr>
          <p:spPr bwMode="auto">
            <a:xfrm flipH="1" flipV="1">
              <a:off x="1761" y="1222"/>
              <a:ext cx="976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0" name="Line 155"/>
            <p:cNvSpPr>
              <a:spLocks noChangeAspect="1" noChangeShapeType="1"/>
            </p:cNvSpPr>
            <p:nvPr/>
          </p:nvSpPr>
          <p:spPr bwMode="auto">
            <a:xfrm flipV="1">
              <a:off x="2737" y="1274"/>
              <a:ext cx="1079" cy="6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1" name="Line 156"/>
            <p:cNvSpPr>
              <a:spLocks noChangeAspect="1" noChangeShapeType="1"/>
            </p:cNvSpPr>
            <p:nvPr/>
          </p:nvSpPr>
          <p:spPr bwMode="auto">
            <a:xfrm>
              <a:off x="2737" y="1942"/>
              <a:ext cx="154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71"/>
          <p:cNvGrpSpPr>
            <a:grpSpLocks/>
          </p:cNvGrpSpPr>
          <p:nvPr/>
        </p:nvGrpSpPr>
        <p:grpSpPr bwMode="auto">
          <a:xfrm>
            <a:off x="3422650" y="1042988"/>
            <a:ext cx="1874838" cy="2120900"/>
            <a:chOff x="1196" y="657"/>
            <a:chExt cx="1181" cy="1336"/>
          </a:xfrm>
        </p:grpSpPr>
        <p:sp>
          <p:nvSpPr>
            <p:cNvPr id="51356" name="Line 163"/>
            <p:cNvSpPr>
              <a:spLocks noChangeAspect="1" noChangeShapeType="1"/>
            </p:cNvSpPr>
            <p:nvPr/>
          </p:nvSpPr>
          <p:spPr bwMode="auto">
            <a:xfrm>
              <a:off x="1812" y="1274"/>
              <a:ext cx="565" cy="1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7" name="Line 164"/>
            <p:cNvSpPr>
              <a:spLocks noChangeAspect="1" noChangeShapeType="1"/>
            </p:cNvSpPr>
            <p:nvPr/>
          </p:nvSpPr>
          <p:spPr bwMode="auto">
            <a:xfrm>
              <a:off x="1196" y="657"/>
              <a:ext cx="616" cy="6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8" name="Line 165"/>
            <p:cNvSpPr>
              <a:spLocks noChangeAspect="1" noChangeShapeType="1"/>
            </p:cNvSpPr>
            <p:nvPr/>
          </p:nvSpPr>
          <p:spPr bwMode="auto">
            <a:xfrm flipH="1">
              <a:off x="1555" y="1274"/>
              <a:ext cx="257" cy="71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70"/>
          <p:cNvGrpSpPr>
            <a:grpSpLocks/>
          </p:cNvGrpSpPr>
          <p:nvPr/>
        </p:nvGrpSpPr>
        <p:grpSpPr bwMode="auto">
          <a:xfrm>
            <a:off x="6929438" y="879476"/>
            <a:ext cx="2120900" cy="1876425"/>
            <a:chOff x="3405" y="554"/>
            <a:chExt cx="1336" cy="1182"/>
          </a:xfrm>
        </p:grpSpPr>
        <p:sp>
          <p:nvSpPr>
            <p:cNvPr id="51353" name="Line 160"/>
            <p:cNvSpPr>
              <a:spLocks noChangeAspect="1" noChangeShapeType="1"/>
            </p:cNvSpPr>
            <p:nvPr/>
          </p:nvSpPr>
          <p:spPr bwMode="auto">
            <a:xfrm>
              <a:off x="3405" y="554"/>
              <a:ext cx="411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4" name="Line 161"/>
            <p:cNvSpPr>
              <a:spLocks noChangeAspect="1" noChangeShapeType="1"/>
            </p:cNvSpPr>
            <p:nvPr/>
          </p:nvSpPr>
          <p:spPr bwMode="auto">
            <a:xfrm>
              <a:off x="3816" y="1274"/>
              <a:ext cx="925" cy="2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5" name="Line 162"/>
            <p:cNvSpPr>
              <a:spLocks noChangeAspect="1" noChangeShapeType="1"/>
            </p:cNvSpPr>
            <p:nvPr/>
          </p:nvSpPr>
          <p:spPr bwMode="auto">
            <a:xfrm flipV="1">
              <a:off x="3508" y="1274"/>
              <a:ext cx="308" cy="4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69"/>
          <p:cNvGrpSpPr>
            <a:grpSpLocks/>
          </p:cNvGrpSpPr>
          <p:nvPr/>
        </p:nvGrpSpPr>
        <p:grpSpPr bwMode="auto">
          <a:xfrm>
            <a:off x="5380038" y="3898901"/>
            <a:ext cx="2120900" cy="1793875"/>
            <a:chOff x="2429" y="2456"/>
            <a:chExt cx="1336" cy="1130"/>
          </a:xfrm>
        </p:grpSpPr>
        <p:sp>
          <p:nvSpPr>
            <p:cNvPr id="51350" name="Line 157"/>
            <p:cNvSpPr>
              <a:spLocks noChangeAspect="1" noChangeShapeType="1"/>
            </p:cNvSpPr>
            <p:nvPr/>
          </p:nvSpPr>
          <p:spPr bwMode="auto">
            <a:xfrm flipH="1" flipV="1">
              <a:off x="2891" y="2764"/>
              <a:ext cx="874" cy="10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1" name="Line 158"/>
            <p:cNvSpPr>
              <a:spLocks noChangeAspect="1" noChangeShapeType="1"/>
            </p:cNvSpPr>
            <p:nvPr/>
          </p:nvSpPr>
          <p:spPr bwMode="auto">
            <a:xfrm flipV="1">
              <a:off x="2429" y="2764"/>
              <a:ext cx="462" cy="8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2" name="Line 159"/>
            <p:cNvSpPr>
              <a:spLocks noChangeAspect="1" noChangeShapeType="1"/>
            </p:cNvSpPr>
            <p:nvPr/>
          </p:nvSpPr>
          <p:spPr bwMode="auto">
            <a:xfrm>
              <a:off x="2583" y="2456"/>
              <a:ext cx="308" cy="3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2"/>
          <p:cNvGrpSpPr>
            <a:grpSpLocks noChangeAspect="1"/>
          </p:cNvGrpSpPr>
          <p:nvPr/>
        </p:nvGrpSpPr>
        <p:grpSpPr bwMode="auto">
          <a:xfrm>
            <a:off x="2768600" y="227014"/>
            <a:ext cx="6853238" cy="6200775"/>
            <a:chOff x="1056" y="288"/>
            <a:chExt cx="4032" cy="3648"/>
          </a:xfrm>
        </p:grpSpPr>
        <p:sp>
          <p:nvSpPr>
            <p:cNvPr id="51239" name="Oval 3"/>
            <p:cNvSpPr>
              <a:spLocks noChangeAspect="1"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Oval 4"/>
            <p:cNvSpPr>
              <a:spLocks noChangeAspect="1" noChangeArrowheads="1"/>
            </p:cNvSpPr>
            <p:nvPr/>
          </p:nvSpPr>
          <p:spPr bwMode="auto">
            <a:xfrm>
              <a:off x="1584" y="20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1" name="Oval 5"/>
            <p:cNvSpPr>
              <a:spLocks noChangeAspect="1" noChangeArrowheads="1"/>
            </p:cNvSpPr>
            <p:nvPr/>
          </p:nvSpPr>
          <p:spPr bwMode="auto">
            <a:xfrm>
              <a:off x="1920" y="18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2" name="Oval 6"/>
            <p:cNvSpPr>
              <a:spLocks noChangeAspect="1" noChangeArrowheads="1"/>
            </p:cNvSpPr>
            <p:nvPr/>
          </p:nvSpPr>
          <p:spPr bwMode="auto">
            <a:xfrm>
              <a:off x="2016" y="17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3" name="Oval 7"/>
            <p:cNvSpPr>
              <a:spLocks noChangeAspect="1" noChangeArrowheads="1"/>
            </p:cNvSpPr>
            <p:nvPr/>
          </p:nvSpPr>
          <p:spPr bwMode="auto">
            <a:xfrm>
              <a:off x="1920" y="20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4" name="Oval 8"/>
            <p:cNvSpPr>
              <a:spLocks noChangeAspect="1" noChangeArrowheads="1"/>
            </p:cNvSpPr>
            <p:nvPr/>
          </p:nvSpPr>
          <p:spPr bwMode="auto">
            <a:xfrm>
              <a:off x="1536" y="10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5" name="Oval 9"/>
            <p:cNvSpPr>
              <a:spLocks noChangeAspect="1" noChangeArrowheads="1"/>
            </p:cNvSpPr>
            <p:nvPr/>
          </p:nvSpPr>
          <p:spPr bwMode="auto">
            <a:xfrm>
              <a:off x="1824" y="14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6" name="Oval 10"/>
            <p:cNvSpPr>
              <a:spLocks noChangeAspect="1" noChangeArrowheads="1"/>
            </p:cNvSpPr>
            <p:nvPr/>
          </p:nvSpPr>
          <p:spPr bwMode="auto">
            <a:xfrm>
              <a:off x="2592" y="33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7" name="Oval 11"/>
            <p:cNvSpPr>
              <a:spLocks noChangeAspect="1" noChangeArrowheads="1"/>
            </p:cNvSpPr>
            <p:nvPr/>
          </p:nvSpPr>
          <p:spPr bwMode="auto">
            <a:xfrm>
              <a:off x="2448" y="34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8" name="Oval 12"/>
            <p:cNvSpPr>
              <a:spLocks noChangeAspect="1" noChangeArrowheads="1"/>
            </p:cNvSpPr>
            <p:nvPr/>
          </p:nvSpPr>
          <p:spPr bwMode="auto">
            <a:xfrm>
              <a:off x="2736" y="33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9" name="Oval 13"/>
            <p:cNvSpPr>
              <a:spLocks noChangeAspect="1" noChangeArrowheads="1"/>
            </p:cNvSpPr>
            <p:nvPr/>
          </p:nvSpPr>
          <p:spPr bwMode="auto">
            <a:xfrm>
              <a:off x="2784" y="32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0" name="Oval 14"/>
            <p:cNvSpPr>
              <a:spLocks noChangeAspect="1" noChangeArrowheads="1"/>
            </p:cNvSpPr>
            <p:nvPr/>
          </p:nvSpPr>
          <p:spPr bwMode="auto">
            <a:xfrm>
              <a:off x="2688" y="30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1" name="Oval 15"/>
            <p:cNvSpPr>
              <a:spLocks noChangeAspect="1" noChangeArrowheads="1"/>
            </p:cNvSpPr>
            <p:nvPr/>
          </p:nvSpPr>
          <p:spPr bwMode="auto">
            <a:xfrm>
              <a:off x="2832" y="28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2" name="Oval 16"/>
            <p:cNvSpPr>
              <a:spLocks noChangeAspect="1" noChangeArrowheads="1"/>
            </p:cNvSpPr>
            <p:nvPr/>
          </p:nvSpPr>
          <p:spPr bwMode="auto">
            <a:xfrm>
              <a:off x="3024" y="29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3" name="Oval 17"/>
            <p:cNvSpPr>
              <a:spLocks noChangeAspect="1" noChangeArrowheads="1"/>
            </p:cNvSpPr>
            <p:nvPr/>
          </p:nvSpPr>
          <p:spPr bwMode="auto">
            <a:xfrm>
              <a:off x="2688" y="25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4" name="Oval 18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5" name="Oval 19"/>
            <p:cNvSpPr>
              <a:spLocks noChangeAspect="1" noChangeArrowheads="1"/>
            </p:cNvSpPr>
            <p:nvPr/>
          </p:nvSpPr>
          <p:spPr bwMode="auto">
            <a:xfrm>
              <a:off x="3312" y="29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6" name="Oval 20"/>
            <p:cNvSpPr>
              <a:spLocks noChangeAspect="1" noChangeArrowheads="1"/>
            </p:cNvSpPr>
            <p:nvPr/>
          </p:nvSpPr>
          <p:spPr bwMode="auto">
            <a:xfrm>
              <a:off x="3120" y="28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7" name="Oval 21"/>
            <p:cNvSpPr>
              <a:spLocks noChangeAspect="1" noChangeArrowheads="1"/>
            </p:cNvSpPr>
            <p:nvPr/>
          </p:nvSpPr>
          <p:spPr bwMode="auto">
            <a:xfrm>
              <a:off x="3696" y="30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8" name="Oval 22"/>
            <p:cNvSpPr>
              <a:spLocks noChangeAspect="1" noChangeArrowheads="1"/>
            </p:cNvSpPr>
            <p:nvPr/>
          </p:nvSpPr>
          <p:spPr bwMode="auto">
            <a:xfrm>
              <a:off x="2736" y="36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9" name="Oval 23"/>
            <p:cNvSpPr>
              <a:spLocks noChangeAspect="1" noChangeArrowheads="1"/>
            </p:cNvSpPr>
            <p:nvPr/>
          </p:nvSpPr>
          <p:spPr bwMode="auto">
            <a:xfrm>
              <a:off x="2256" y="36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0" name="Oval 24"/>
            <p:cNvSpPr>
              <a:spLocks noChangeAspect="1" noChangeArrowheads="1"/>
            </p:cNvSpPr>
            <p:nvPr/>
          </p:nvSpPr>
          <p:spPr bwMode="auto">
            <a:xfrm>
              <a:off x="2544" y="28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1" name="Oval 25"/>
            <p:cNvSpPr>
              <a:spLocks noChangeAspect="1" noChangeArrowheads="1"/>
            </p:cNvSpPr>
            <p:nvPr/>
          </p:nvSpPr>
          <p:spPr bwMode="auto">
            <a:xfrm>
              <a:off x="2592" y="25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2" name="Oval 26"/>
            <p:cNvSpPr>
              <a:spLocks noChangeAspect="1" noChangeArrowheads="1"/>
            </p:cNvSpPr>
            <p:nvPr/>
          </p:nvSpPr>
          <p:spPr bwMode="auto">
            <a:xfrm>
              <a:off x="4032" y="29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3" name="Oval 27"/>
            <p:cNvSpPr>
              <a:spLocks noChangeAspect="1" noChangeArrowheads="1"/>
            </p:cNvSpPr>
            <p:nvPr/>
          </p:nvSpPr>
          <p:spPr bwMode="auto">
            <a:xfrm>
              <a:off x="3456" y="28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4" name="Oval 28"/>
            <p:cNvSpPr>
              <a:spLocks noChangeAspect="1" noChangeArrowheads="1"/>
            </p:cNvSpPr>
            <p:nvPr/>
          </p:nvSpPr>
          <p:spPr bwMode="auto">
            <a:xfrm>
              <a:off x="4080" y="27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5" name="Oval 29"/>
            <p:cNvSpPr>
              <a:spLocks noChangeAspect="1" noChangeArrowheads="1"/>
            </p:cNvSpPr>
            <p:nvPr/>
          </p:nvSpPr>
          <p:spPr bwMode="auto">
            <a:xfrm>
              <a:off x="3744" y="27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6" name="Oval 30"/>
            <p:cNvSpPr>
              <a:spLocks noChangeAspect="1" noChangeArrowheads="1"/>
            </p:cNvSpPr>
            <p:nvPr/>
          </p:nvSpPr>
          <p:spPr bwMode="auto">
            <a:xfrm>
              <a:off x="2832" y="24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7" name="Oval 31"/>
            <p:cNvSpPr>
              <a:spLocks noChangeAspect="1" noChangeArrowheads="1"/>
            </p:cNvSpPr>
            <p:nvPr/>
          </p:nvSpPr>
          <p:spPr bwMode="auto">
            <a:xfrm>
              <a:off x="2640" y="22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8" name="Oval 32"/>
            <p:cNvSpPr>
              <a:spLocks noChangeAspect="1" noChangeArrowheads="1"/>
            </p:cNvSpPr>
            <p:nvPr/>
          </p:nvSpPr>
          <p:spPr bwMode="auto">
            <a:xfrm>
              <a:off x="2016" y="20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9" name="Oval 33"/>
            <p:cNvSpPr>
              <a:spLocks noChangeAspect="1" noChangeArrowheads="1"/>
            </p:cNvSpPr>
            <p:nvPr/>
          </p:nvSpPr>
          <p:spPr bwMode="auto">
            <a:xfrm>
              <a:off x="1488" y="8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0" name="Oval 34"/>
            <p:cNvSpPr>
              <a:spLocks noChangeAspect="1"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1" name="Oval 35"/>
            <p:cNvSpPr>
              <a:spLocks noChangeAspect="1" noChangeArrowheads="1"/>
            </p:cNvSpPr>
            <p:nvPr/>
          </p:nvSpPr>
          <p:spPr bwMode="auto">
            <a:xfrm>
              <a:off x="1728" y="21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2" name="Oval 36"/>
            <p:cNvSpPr>
              <a:spLocks noChangeAspect="1" noChangeArrowheads="1"/>
            </p:cNvSpPr>
            <p:nvPr/>
          </p:nvSpPr>
          <p:spPr bwMode="auto">
            <a:xfrm>
              <a:off x="1824" y="17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3" name="Oval 37"/>
            <p:cNvSpPr>
              <a:spLocks noChangeAspect="1" noChangeArrowheads="1"/>
            </p:cNvSpPr>
            <p:nvPr/>
          </p:nvSpPr>
          <p:spPr bwMode="auto">
            <a:xfrm>
              <a:off x="1440" y="19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4" name="Oval 38"/>
            <p:cNvSpPr>
              <a:spLocks noChangeAspect="1" noChangeArrowheads="1"/>
            </p:cNvSpPr>
            <p:nvPr/>
          </p:nvSpPr>
          <p:spPr bwMode="auto">
            <a:xfrm>
              <a:off x="2112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5" name="Oval 39"/>
            <p:cNvSpPr>
              <a:spLocks noChangeAspect="1" noChangeArrowheads="1"/>
            </p:cNvSpPr>
            <p:nvPr/>
          </p:nvSpPr>
          <p:spPr bwMode="auto">
            <a:xfrm>
              <a:off x="2352" y="18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6" name="Oval 40"/>
            <p:cNvSpPr>
              <a:spLocks noChangeAspect="1" noChangeArrowheads="1"/>
            </p:cNvSpPr>
            <p:nvPr/>
          </p:nvSpPr>
          <p:spPr bwMode="auto">
            <a:xfrm>
              <a:off x="2448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7" name="Oval 41"/>
            <p:cNvSpPr>
              <a:spLocks noChangeAspect="1" noChangeArrowheads="1"/>
            </p:cNvSpPr>
            <p:nvPr/>
          </p:nvSpPr>
          <p:spPr bwMode="auto">
            <a:xfrm>
              <a:off x="2256" y="14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8" name="Oval 42"/>
            <p:cNvSpPr>
              <a:spLocks noChangeAspect="1" noChangeArrowheads="1"/>
            </p:cNvSpPr>
            <p:nvPr/>
          </p:nvSpPr>
          <p:spPr bwMode="auto">
            <a:xfrm>
              <a:off x="2160" y="12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9" name="Oval 43"/>
            <p:cNvSpPr>
              <a:spLocks noChangeAspect="1" noChangeArrowheads="1"/>
            </p:cNvSpPr>
            <p:nvPr/>
          </p:nvSpPr>
          <p:spPr bwMode="auto">
            <a:xfrm>
              <a:off x="2160" y="15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0" name="Oval 44"/>
            <p:cNvSpPr>
              <a:spLocks noChangeAspect="1" noChangeArrowheads="1"/>
            </p:cNvSpPr>
            <p:nvPr/>
          </p:nvSpPr>
          <p:spPr bwMode="auto">
            <a:xfrm>
              <a:off x="2640" y="20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1" name="Oval 45"/>
            <p:cNvSpPr>
              <a:spLocks noChangeAspect="1" noChangeArrowheads="1"/>
            </p:cNvSpPr>
            <p:nvPr/>
          </p:nvSpPr>
          <p:spPr bwMode="auto">
            <a:xfrm>
              <a:off x="3408" y="19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2" name="Oval 46"/>
            <p:cNvSpPr>
              <a:spLocks noChangeAspect="1" noChangeArrowheads="1"/>
            </p:cNvSpPr>
            <p:nvPr/>
          </p:nvSpPr>
          <p:spPr bwMode="auto">
            <a:xfrm>
              <a:off x="3216" y="23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3" name="Oval 47"/>
            <p:cNvSpPr>
              <a:spLocks noChangeAspect="1" noChangeArrowheads="1"/>
            </p:cNvSpPr>
            <p:nvPr/>
          </p:nvSpPr>
          <p:spPr bwMode="auto">
            <a:xfrm>
              <a:off x="3264" y="24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4" name="Oval 48"/>
            <p:cNvSpPr>
              <a:spLocks noChangeAspect="1" noChangeArrowheads="1"/>
            </p:cNvSpPr>
            <p:nvPr/>
          </p:nvSpPr>
          <p:spPr bwMode="auto">
            <a:xfrm>
              <a:off x="3792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5" name="Oval 49"/>
            <p:cNvSpPr>
              <a:spLocks noChangeAspect="1" noChangeArrowheads="1"/>
            </p:cNvSpPr>
            <p:nvPr/>
          </p:nvSpPr>
          <p:spPr bwMode="auto">
            <a:xfrm>
              <a:off x="3408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6" name="Oval 50"/>
            <p:cNvSpPr>
              <a:spLocks noChangeAspect="1" noChangeArrowheads="1"/>
            </p:cNvSpPr>
            <p:nvPr/>
          </p:nvSpPr>
          <p:spPr bwMode="auto">
            <a:xfrm>
              <a:off x="3552" y="16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7" name="Oval 51"/>
            <p:cNvSpPr>
              <a:spLocks noChangeAspect="1" noChangeArrowheads="1"/>
            </p:cNvSpPr>
            <p:nvPr/>
          </p:nvSpPr>
          <p:spPr bwMode="auto">
            <a:xfrm>
              <a:off x="4128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8" name="Oval 52"/>
            <p:cNvSpPr>
              <a:spLocks noChangeAspect="1" noChangeArrowheads="1"/>
            </p:cNvSpPr>
            <p:nvPr/>
          </p:nvSpPr>
          <p:spPr bwMode="auto">
            <a:xfrm>
              <a:off x="3312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9" name="Oval 53"/>
            <p:cNvSpPr>
              <a:spLocks noChangeAspect="1" noChangeArrowheads="1"/>
            </p:cNvSpPr>
            <p:nvPr/>
          </p:nvSpPr>
          <p:spPr bwMode="auto">
            <a:xfrm>
              <a:off x="1680" y="110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0" name="Oval 54"/>
            <p:cNvSpPr>
              <a:spLocks noChangeAspect="1" noChangeArrowheads="1"/>
            </p:cNvSpPr>
            <p:nvPr/>
          </p:nvSpPr>
          <p:spPr bwMode="auto">
            <a:xfrm>
              <a:off x="1200" y="8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1" name="Oval 55"/>
            <p:cNvSpPr>
              <a:spLocks noChangeAspect="1" noChangeArrowheads="1"/>
            </p:cNvSpPr>
            <p:nvPr/>
          </p:nvSpPr>
          <p:spPr bwMode="auto">
            <a:xfrm>
              <a:off x="1488" y="4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2" name="Oval 56"/>
            <p:cNvSpPr>
              <a:spLocks noChangeAspect="1" noChangeArrowheads="1"/>
            </p:cNvSpPr>
            <p:nvPr/>
          </p:nvSpPr>
          <p:spPr bwMode="auto">
            <a:xfrm>
              <a:off x="3552" y="10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3" name="Oval 57"/>
            <p:cNvSpPr>
              <a:spLocks noChangeAspect="1" noChangeArrowheads="1"/>
            </p:cNvSpPr>
            <p:nvPr/>
          </p:nvSpPr>
          <p:spPr bwMode="auto">
            <a:xfrm>
              <a:off x="3264" y="8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4" name="Oval 58"/>
            <p:cNvSpPr>
              <a:spLocks noChangeAspect="1" noChangeArrowheads="1"/>
            </p:cNvSpPr>
            <p:nvPr/>
          </p:nvSpPr>
          <p:spPr bwMode="auto">
            <a:xfrm>
              <a:off x="3696" y="6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5" name="Oval 59"/>
            <p:cNvSpPr>
              <a:spLocks noChangeAspect="1" noChangeArrowheads="1"/>
            </p:cNvSpPr>
            <p:nvPr/>
          </p:nvSpPr>
          <p:spPr bwMode="auto">
            <a:xfrm>
              <a:off x="3504" y="76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6" name="Oval 60"/>
            <p:cNvSpPr>
              <a:spLocks noChangeAspect="1" noChangeArrowheads="1"/>
            </p:cNvSpPr>
            <p:nvPr/>
          </p:nvSpPr>
          <p:spPr bwMode="auto">
            <a:xfrm>
              <a:off x="3408" y="48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7" name="Oval 61"/>
            <p:cNvSpPr>
              <a:spLocks noChangeAspect="1" noChangeArrowheads="1"/>
            </p:cNvSpPr>
            <p:nvPr/>
          </p:nvSpPr>
          <p:spPr bwMode="auto">
            <a:xfrm>
              <a:off x="4464" y="15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8" name="Oval 62"/>
            <p:cNvSpPr>
              <a:spLocks noChangeAspect="1" noChangeArrowheads="1"/>
            </p:cNvSpPr>
            <p:nvPr/>
          </p:nvSpPr>
          <p:spPr bwMode="auto">
            <a:xfrm>
              <a:off x="4656" y="134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9" name="Oval 63"/>
            <p:cNvSpPr>
              <a:spLocks noChangeAspect="1" noChangeArrowheads="1"/>
            </p:cNvSpPr>
            <p:nvPr/>
          </p:nvSpPr>
          <p:spPr bwMode="auto">
            <a:xfrm>
              <a:off x="5040" y="153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0" name="Oval 64"/>
            <p:cNvSpPr>
              <a:spLocks noChangeAspect="1" noChangeArrowheads="1"/>
            </p:cNvSpPr>
            <p:nvPr/>
          </p:nvSpPr>
          <p:spPr bwMode="auto">
            <a:xfrm>
              <a:off x="4944" y="172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1" name="Oval 65"/>
            <p:cNvSpPr>
              <a:spLocks noChangeAspect="1" noChangeArrowheads="1"/>
            </p:cNvSpPr>
            <p:nvPr/>
          </p:nvSpPr>
          <p:spPr bwMode="auto">
            <a:xfrm>
              <a:off x="3648" y="12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2" name="Oval 66"/>
            <p:cNvSpPr>
              <a:spLocks noChangeAspect="1" noChangeArrowheads="1"/>
            </p:cNvSpPr>
            <p:nvPr/>
          </p:nvSpPr>
          <p:spPr bwMode="auto">
            <a:xfrm>
              <a:off x="3312" y="5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3" name="Oval 67"/>
            <p:cNvSpPr>
              <a:spLocks noChangeAspect="1" noChangeArrowheads="1"/>
            </p:cNvSpPr>
            <p:nvPr/>
          </p:nvSpPr>
          <p:spPr bwMode="auto">
            <a:xfrm>
              <a:off x="4272" y="13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4" name="Oval 68"/>
            <p:cNvSpPr>
              <a:spLocks noChangeAspect="1" noChangeArrowheads="1"/>
            </p:cNvSpPr>
            <p:nvPr/>
          </p:nvSpPr>
          <p:spPr bwMode="auto">
            <a:xfrm>
              <a:off x="4032" y="14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5" name="Oval 69"/>
            <p:cNvSpPr>
              <a:spLocks noChangeAspect="1" noChangeArrowheads="1"/>
            </p:cNvSpPr>
            <p:nvPr/>
          </p:nvSpPr>
          <p:spPr bwMode="auto">
            <a:xfrm>
              <a:off x="2400" y="22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6" name="Oval 70"/>
            <p:cNvSpPr>
              <a:spLocks noChangeAspect="1" noChangeArrowheads="1"/>
            </p:cNvSpPr>
            <p:nvPr/>
          </p:nvSpPr>
          <p:spPr bwMode="auto">
            <a:xfrm>
              <a:off x="2976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7" name="Oval 71"/>
            <p:cNvSpPr>
              <a:spLocks noChangeAspect="1" noChangeArrowheads="1"/>
            </p:cNvSpPr>
            <p:nvPr/>
          </p:nvSpPr>
          <p:spPr bwMode="auto">
            <a:xfrm>
              <a:off x="2016" y="14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8" name="Oval 72"/>
            <p:cNvSpPr>
              <a:spLocks noChangeAspect="1" noChangeArrowheads="1"/>
            </p:cNvSpPr>
            <p:nvPr/>
          </p:nvSpPr>
          <p:spPr bwMode="auto">
            <a:xfrm>
              <a:off x="3072" y="24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9" name="Oval 73"/>
            <p:cNvSpPr>
              <a:spLocks noChangeAspect="1" noChangeArrowheads="1"/>
            </p:cNvSpPr>
            <p:nvPr/>
          </p:nvSpPr>
          <p:spPr bwMode="auto">
            <a:xfrm>
              <a:off x="3024" y="26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0" name="Oval 74"/>
            <p:cNvSpPr>
              <a:spLocks noChangeAspect="1" noChangeArrowheads="1"/>
            </p:cNvSpPr>
            <p:nvPr/>
          </p:nvSpPr>
          <p:spPr bwMode="auto">
            <a:xfrm>
              <a:off x="3168" y="26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1" name="Oval 75"/>
            <p:cNvSpPr>
              <a:spLocks noChangeAspect="1" noChangeArrowheads="1"/>
            </p:cNvSpPr>
            <p:nvPr/>
          </p:nvSpPr>
          <p:spPr bwMode="auto">
            <a:xfrm>
              <a:off x="3936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2" name="Oval 76"/>
            <p:cNvSpPr>
              <a:spLocks noChangeAspect="1" noChangeArrowheads="1"/>
            </p:cNvSpPr>
            <p:nvPr/>
          </p:nvSpPr>
          <p:spPr bwMode="auto">
            <a:xfrm>
              <a:off x="3840" y="11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3" name="Oval 77"/>
            <p:cNvSpPr>
              <a:spLocks noChangeAspect="1" noChangeArrowheads="1"/>
            </p:cNvSpPr>
            <p:nvPr/>
          </p:nvSpPr>
          <p:spPr bwMode="auto">
            <a:xfrm>
              <a:off x="4128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4" name="Oval 78"/>
            <p:cNvSpPr>
              <a:spLocks noChangeAspect="1" noChangeArrowheads="1"/>
            </p:cNvSpPr>
            <p:nvPr/>
          </p:nvSpPr>
          <p:spPr bwMode="auto">
            <a:xfrm>
              <a:off x="4416" y="11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5" name="Oval 79"/>
            <p:cNvSpPr>
              <a:spLocks noChangeAspect="1" noChangeArrowheads="1"/>
            </p:cNvSpPr>
            <p:nvPr/>
          </p:nvSpPr>
          <p:spPr bwMode="auto">
            <a:xfrm>
              <a:off x="4368" y="172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6" name="Oval 80"/>
            <p:cNvSpPr>
              <a:spLocks noChangeAspect="1" noChangeArrowheads="1"/>
            </p:cNvSpPr>
            <p:nvPr/>
          </p:nvSpPr>
          <p:spPr bwMode="auto">
            <a:xfrm>
              <a:off x="4992" y="187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7" name="Oval 81"/>
            <p:cNvSpPr>
              <a:spLocks noChangeAspect="1" noChangeArrowheads="1"/>
            </p:cNvSpPr>
            <p:nvPr/>
          </p:nvSpPr>
          <p:spPr bwMode="auto">
            <a:xfrm>
              <a:off x="4896" y="134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8" name="Oval 82"/>
            <p:cNvSpPr>
              <a:spLocks noChangeAspect="1" noChangeArrowheads="1"/>
            </p:cNvSpPr>
            <p:nvPr/>
          </p:nvSpPr>
          <p:spPr bwMode="auto">
            <a:xfrm>
              <a:off x="3072" y="27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9" name="Oval 83"/>
            <p:cNvSpPr>
              <a:spLocks noChangeAspect="1" noChangeArrowheads="1"/>
            </p:cNvSpPr>
            <p:nvPr/>
          </p:nvSpPr>
          <p:spPr bwMode="auto">
            <a:xfrm>
              <a:off x="2496" y="36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0" name="Oval 84"/>
            <p:cNvSpPr>
              <a:spLocks noChangeAspect="1" noChangeArrowheads="1"/>
            </p:cNvSpPr>
            <p:nvPr/>
          </p:nvSpPr>
          <p:spPr bwMode="auto">
            <a:xfrm>
              <a:off x="3888" y="264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1" name="Oval 85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2" name="Oval 86"/>
            <p:cNvSpPr>
              <a:spLocks noChangeAspect="1" noChangeArrowheads="1"/>
            </p:cNvSpPr>
            <p:nvPr/>
          </p:nvSpPr>
          <p:spPr bwMode="auto">
            <a:xfrm>
              <a:off x="2640" y="38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3" name="Oval 87"/>
            <p:cNvSpPr>
              <a:spLocks noChangeAspect="1" noChangeArrowheads="1"/>
            </p:cNvSpPr>
            <p:nvPr/>
          </p:nvSpPr>
          <p:spPr bwMode="auto">
            <a:xfrm>
              <a:off x="1296" y="18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4" name="Oval 88"/>
            <p:cNvSpPr>
              <a:spLocks noChangeAspect="1" noChangeArrowheads="1"/>
            </p:cNvSpPr>
            <p:nvPr/>
          </p:nvSpPr>
          <p:spPr bwMode="auto">
            <a:xfrm>
              <a:off x="1584" y="18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5" name="Oval 89"/>
            <p:cNvSpPr>
              <a:spLocks noChangeAspect="1" noChangeArrowheads="1"/>
            </p:cNvSpPr>
            <p:nvPr/>
          </p:nvSpPr>
          <p:spPr bwMode="auto">
            <a:xfrm>
              <a:off x="1536" y="172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6" name="Oval 90"/>
            <p:cNvSpPr>
              <a:spLocks noChangeAspect="1"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7" name="Oval 91"/>
            <p:cNvSpPr>
              <a:spLocks noChangeAspect="1" noChangeArrowheads="1"/>
            </p:cNvSpPr>
            <p:nvPr/>
          </p:nvSpPr>
          <p:spPr bwMode="auto">
            <a:xfrm>
              <a:off x="2784" y="22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8" name="Oval 92"/>
            <p:cNvSpPr>
              <a:spLocks noChangeAspect="1" noChangeArrowheads="1"/>
            </p:cNvSpPr>
            <p:nvPr/>
          </p:nvSpPr>
          <p:spPr bwMode="auto">
            <a:xfrm>
              <a:off x="2496" y="7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9" name="Oval 93"/>
            <p:cNvSpPr>
              <a:spLocks noChangeAspect="1" noChangeArrowheads="1"/>
            </p:cNvSpPr>
            <p:nvPr/>
          </p:nvSpPr>
          <p:spPr bwMode="auto">
            <a:xfrm>
              <a:off x="2544" y="22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0" name="Oval 94"/>
            <p:cNvSpPr>
              <a:spLocks noChangeAspect="1" noChangeArrowheads="1"/>
            </p:cNvSpPr>
            <p:nvPr/>
          </p:nvSpPr>
          <p:spPr bwMode="auto">
            <a:xfrm>
              <a:off x="2160" y="9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1" name="Oval 95"/>
            <p:cNvSpPr>
              <a:spLocks noChangeAspect="1" noChangeArrowheads="1"/>
            </p:cNvSpPr>
            <p:nvPr/>
          </p:nvSpPr>
          <p:spPr bwMode="auto">
            <a:xfrm>
              <a:off x="2112" y="22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2" name="Oval 96"/>
            <p:cNvSpPr>
              <a:spLocks noChangeAspect="1" noChangeArrowheads="1"/>
            </p:cNvSpPr>
            <p:nvPr/>
          </p:nvSpPr>
          <p:spPr bwMode="auto">
            <a:xfrm>
              <a:off x="2736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3" name="Oval 97"/>
            <p:cNvSpPr>
              <a:spLocks noChangeAspect="1" noChangeArrowheads="1"/>
            </p:cNvSpPr>
            <p:nvPr/>
          </p:nvSpPr>
          <p:spPr bwMode="auto">
            <a:xfrm>
              <a:off x="2640" y="115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4" name="Oval 98"/>
            <p:cNvSpPr>
              <a:spLocks noChangeAspect="1" noChangeArrowheads="1"/>
            </p:cNvSpPr>
            <p:nvPr/>
          </p:nvSpPr>
          <p:spPr bwMode="auto">
            <a:xfrm>
              <a:off x="2544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5" name="Oval 99"/>
            <p:cNvSpPr>
              <a:spLocks noChangeAspect="1" noChangeArrowheads="1"/>
            </p:cNvSpPr>
            <p:nvPr/>
          </p:nvSpPr>
          <p:spPr bwMode="auto">
            <a:xfrm>
              <a:off x="2736" y="139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6" name="Oval 100"/>
            <p:cNvSpPr>
              <a:spLocks noChangeAspect="1" noChangeArrowheads="1"/>
            </p:cNvSpPr>
            <p:nvPr/>
          </p:nvSpPr>
          <p:spPr bwMode="auto">
            <a:xfrm>
              <a:off x="1152" y="4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7" name="Oval 101"/>
            <p:cNvSpPr>
              <a:spLocks noChangeAspect="1" noChangeArrowheads="1"/>
            </p:cNvSpPr>
            <p:nvPr/>
          </p:nvSpPr>
          <p:spPr bwMode="auto">
            <a:xfrm>
              <a:off x="1056" y="6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8" name="Oval 102"/>
            <p:cNvSpPr>
              <a:spLocks noChangeAspect="1" noChangeArrowheads="1"/>
            </p:cNvSpPr>
            <p:nvPr/>
          </p:nvSpPr>
          <p:spPr bwMode="auto">
            <a:xfrm>
              <a:off x="1632" y="5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9" name="Oval 103"/>
            <p:cNvSpPr>
              <a:spLocks noChangeAspect="1" noChangeArrowheads="1"/>
            </p:cNvSpPr>
            <p:nvPr/>
          </p:nvSpPr>
          <p:spPr bwMode="auto">
            <a:xfrm>
              <a:off x="1344" y="10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0" name="Oval 104"/>
            <p:cNvSpPr>
              <a:spLocks noChangeAspect="1" noChangeArrowheads="1"/>
            </p:cNvSpPr>
            <p:nvPr/>
          </p:nvSpPr>
          <p:spPr bwMode="auto">
            <a:xfrm>
              <a:off x="2256" y="201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1" name="Oval 105"/>
            <p:cNvSpPr>
              <a:spLocks noChangeAspect="1" noChangeArrowheads="1"/>
            </p:cNvSpPr>
            <p:nvPr/>
          </p:nvSpPr>
          <p:spPr bwMode="auto">
            <a:xfrm>
              <a:off x="3216" y="21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2" name="Oval 106"/>
            <p:cNvSpPr>
              <a:spLocks noChangeAspect="1" noChangeArrowheads="1"/>
            </p:cNvSpPr>
            <p:nvPr/>
          </p:nvSpPr>
          <p:spPr bwMode="auto">
            <a:xfrm>
              <a:off x="3072" y="21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3" name="Oval 107"/>
            <p:cNvSpPr>
              <a:spLocks noChangeAspect="1" noChangeArrowheads="1"/>
            </p:cNvSpPr>
            <p:nvPr/>
          </p:nvSpPr>
          <p:spPr bwMode="auto">
            <a:xfrm>
              <a:off x="3216" y="16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4" name="Oval 108"/>
            <p:cNvSpPr>
              <a:spLocks noChangeAspect="1" noChangeArrowheads="1"/>
            </p:cNvSpPr>
            <p:nvPr/>
          </p:nvSpPr>
          <p:spPr bwMode="auto">
            <a:xfrm>
              <a:off x="3312" y="17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5" name="Oval 109"/>
            <p:cNvSpPr>
              <a:spLocks noChangeAspect="1" noChangeArrowheads="1"/>
            </p:cNvSpPr>
            <p:nvPr/>
          </p:nvSpPr>
          <p:spPr bwMode="auto">
            <a:xfrm>
              <a:off x="3696" y="9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6" name="Oval 110"/>
            <p:cNvSpPr>
              <a:spLocks noChangeAspect="1" noChangeArrowheads="1"/>
            </p:cNvSpPr>
            <p:nvPr/>
          </p:nvSpPr>
          <p:spPr bwMode="auto">
            <a:xfrm>
              <a:off x="3600" y="43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7" name="Oval 111"/>
            <p:cNvSpPr>
              <a:spLocks noChangeAspect="1" noChangeArrowheads="1"/>
            </p:cNvSpPr>
            <p:nvPr/>
          </p:nvSpPr>
          <p:spPr bwMode="auto">
            <a:xfrm>
              <a:off x="3216" y="38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8" name="Oval 112"/>
            <p:cNvSpPr>
              <a:spLocks noChangeAspect="1" noChangeArrowheads="1"/>
            </p:cNvSpPr>
            <p:nvPr/>
          </p:nvSpPr>
          <p:spPr bwMode="auto">
            <a:xfrm>
              <a:off x="3312" y="28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9" name="Oval 113"/>
            <p:cNvSpPr>
              <a:spLocks noChangeAspect="1" noChangeArrowheads="1"/>
            </p:cNvSpPr>
            <p:nvPr/>
          </p:nvSpPr>
          <p:spPr bwMode="auto">
            <a:xfrm>
              <a:off x="3072" y="57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4"/>
          <p:cNvGrpSpPr>
            <a:grpSpLocks noChangeAspect="1"/>
          </p:cNvGrpSpPr>
          <p:nvPr/>
        </p:nvGrpSpPr>
        <p:grpSpPr bwMode="auto">
          <a:xfrm>
            <a:off x="3176588" y="390526"/>
            <a:ext cx="5384800" cy="4486275"/>
            <a:chOff x="864" y="192"/>
            <a:chExt cx="3168" cy="2640"/>
          </a:xfrm>
        </p:grpSpPr>
        <p:sp>
          <p:nvSpPr>
            <p:cNvPr id="51236" name="Line 115"/>
            <p:cNvSpPr>
              <a:spLocks noChangeAspect="1" noChangeShapeType="1"/>
            </p:cNvSpPr>
            <p:nvPr/>
          </p:nvSpPr>
          <p:spPr bwMode="auto">
            <a:xfrm flipH="1">
              <a:off x="864" y="1536"/>
              <a:ext cx="1584" cy="1296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7" name="Line 116"/>
            <p:cNvSpPr>
              <a:spLocks noChangeAspect="1" noChangeShapeType="1"/>
            </p:cNvSpPr>
            <p:nvPr/>
          </p:nvSpPr>
          <p:spPr bwMode="auto">
            <a:xfrm flipV="1">
              <a:off x="2448" y="192"/>
              <a:ext cx="0" cy="1344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8" name="Line 117"/>
            <p:cNvSpPr>
              <a:spLocks noChangeAspect="1" noChangeShapeType="1"/>
            </p:cNvSpPr>
            <p:nvPr/>
          </p:nvSpPr>
          <p:spPr bwMode="auto">
            <a:xfrm>
              <a:off x="2448" y="1536"/>
              <a:ext cx="1584" cy="1008"/>
            </a:xfrm>
            <a:prstGeom prst="line">
              <a:avLst/>
            </a:prstGeom>
            <a:noFill/>
            <a:ln w="635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119" name="AutoShape 127"/>
          <p:cNvSpPr>
            <a:spLocks noChangeAspect="1" noChangeArrowheads="1"/>
          </p:cNvSpPr>
          <p:nvPr/>
        </p:nvSpPr>
        <p:spPr bwMode="auto">
          <a:xfrm>
            <a:off x="6324601" y="38862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0" name="AutoShape 128"/>
          <p:cNvSpPr>
            <a:spLocks noChangeAspect="1" noChangeArrowheads="1"/>
          </p:cNvSpPr>
          <p:nvPr/>
        </p:nvSpPr>
        <p:spPr bwMode="auto">
          <a:xfrm>
            <a:off x="6400801" y="45720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1" name="AutoShape 129"/>
          <p:cNvSpPr>
            <a:spLocks noChangeAspect="1" noChangeArrowheads="1"/>
          </p:cNvSpPr>
          <p:nvPr/>
        </p:nvSpPr>
        <p:spPr bwMode="auto">
          <a:xfrm>
            <a:off x="5410201" y="6248401"/>
            <a:ext cx="246063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2" name="AutoShape 130"/>
          <p:cNvSpPr>
            <a:spLocks noChangeAspect="1" noChangeArrowheads="1"/>
          </p:cNvSpPr>
          <p:nvPr/>
        </p:nvSpPr>
        <p:spPr bwMode="auto">
          <a:xfrm>
            <a:off x="6553201" y="18288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3" name="AutoShape 131"/>
          <p:cNvSpPr>
            <a:spLocks noChangeAspect="1" noChangeArrowheads="1"/>
          </p:cNvSpPr>
          <p:nvPr/>
        </p:nvSpPr>
        <p:spPr bwMode="auto">
          <a:xfrm>
            <a:off x="7772401" y="2057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4" name="AutoShape 132"/>
          <p:cNvSpPr>
            <a:spLocks noChangeAspect="1" noChangeArrowheads="1"/>
          </p:cNvSpPr>
          <p:nvPr/>
        </p:nvSpPr>
        <p:spPr bwMode="auto">
          <a:xfrm>
            <a:off x="7239001" y="1371601"/>
            <a:ext cx="246063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5" name="AutoShape 133"/>
          <p:cNvSpPr>
            <a:spLocks noChangeAspect="1" noChangeArrowheads="1"/>
          </p:cNvSpPr>
          <p:nvPr/>
        </p:nvSpPr>
        <p:spPr bwMode="auto">
          <a:xfrm>
            <a:off x="4495801" y="25146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6" name="AutoShape 134"/>
          <p:cNvSpPr>
            <a:spLocks noChangeAspect="1" noChangeArrowheads="1"/>
          </p:cNvSpPr>
          <p:nvPr/>
        </p:nvSpPr>
        <p:spPr bwMode="auto">
          <a:xfrm>
            <a:off x="4572001" y="1295401"/>
            <a:ext cx="244475" cy="246063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27" name="AutoShape 135"/>
          <p:cNvSpPr>
            <a:spLocks noChangeAspect="1" noChangeArrowheads="1"/>
          </p:cNvSpPr>
          <p:nvPr/>
        </p:nvSpPr>
        <p:spPr bwMode="auto">
          <a:xfrm>
            <a:off x="3200401" y="13716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31" name="AutoShape 139"/>
          <p:cNvSpPr>
            <a:spLocks noChangeAspect="1" noChangeArrowheads="1"/>
          </p:cNvSpPr>
          <p:nvPr/>
        </p:nvSpPr>
        <p:spPr bwMode="auto">
          <a:xfrm>
            <a:off x="5551488" y="3332164"/>
            <a:ext cx="406400" cy="407987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32" name="AutoShape 140"/>
          <p:cNvSpPr>
            <a:spLocks noChangeAspect="1" noChangeArrowheads="1"/>
          </p:cNvSpPr>
          <p:nvPr/>
        </p:nvSpPr>
        <p:spPr bwMode="auto">
          <a:xfrm>
            <a:off x="7123113" y="714375"/>
            <a:ext cx="406400" cy="406400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133" name="AutoShape 141"/>
          <p:cNvSpPr>
            <a:spLocks noChangeAspect="1" noChangeArrowheads="1"/>
          </p:cNvSpPr>
          <p:nvPr/>
        </p:nvSpPr>
        <p:spPr bwMode="auto">
          <a:xfrm>
            <a:off x="5470525" y="2338388"/>
            <a:ext cx="407988" cy="406400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142"/>
          <p:cNvGrpSpPr>
            <a:grpSpLocks/>
          </p:cNvGrpSpPr>
          <p:nvPr/>
        </p:nvGrpSpPr>
        <p:grpSpPr bwMode="auto">
          <a:xfrm>
            <a:off x="2035176" y="390526"/>
            <a:ext cx="3262313" cy="2855913"/>
            <a:chOff x="322" y="246"/>
            <a:chExt cx="2055" cy="1799"/>
          </a:xfrm>
        </p:grpSpPr>
        <p:sp>
          <p:nvSpPr>
            <p:cNvPr id="51233" name="Line 143"/>
            <p:cNvSpPr>
              <a:spLocks noChangeAspect="1" noChangeShapeType="1"/>
            </p:cNvSpPr>
            <p:nvPr/>
          </p:nvSpPr>
          <p:spPr bwMode="auto">
            <a:xfrm flipV="1">
              <a:off x="322" y="1274"/>
              <a:ext cx="1233" cy="30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4" name="Line 144"/>
            <p:cNvSpPr>
              <a:spLocks noChangeAspect="1" noChangeShapeType="1"/>
            </p:cNvSpPr>
            <p:nvPr/>
          </p:nvSpPr>
          <p:spPr bwMode="auto">
            <a:xfrm flipH="1" flipV="1">
              <a:off x="1555" y="1274"/>
              <a:ext cx="720" cy="77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5" name="Line 145"/>
            <p:cNvSpPr>
              <a:spLocks noChangeAspect="1" noChangeShapeType="1"/>
            </p:cNvSpPr>
            <p:nvPr/>
          </p:nvSpPr>
          <p:spPr bwMode="auto">
            <a:xfrm flipH="1">
              <a:off x="1555" y="246"/>
              <a:ext cx="822" cy="10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6"/>
          <p:cNvGrpSpPr>
            <a:grpSpLocks/>
          </p:cNvGrpSpPr>
          <p:nvPr/>
        </p:nvGrpSpPr>
        <p:grpSpPr bwMode="auto">
          <a:xfrm>
            <a:off x="5868989" y="390525"/>
            <a:ext cx="2936875" cy="3752850"/>
            <a:chOff x="2737" y="246"/>
            <a:chExt cx="1850" cy="2364"/>
          </a:xfrm>
        </p:grpSpPr>
        <p:sp>
          <p:nvSpPr>
            <p:cNvPr id="51230" name="Line 147"/>
            <p:cNvSpPr>
              <a:spLocks noChangeAspect="1" noChangeShapeType="1"/>
            </p:cNvSpPr>
            <p:nvPr/>
          </p:nvSpPr>
          <p:spPr bwMode="auto">
            <a:xfrm flipV="1">
              <a:off x="2737" y="1017"/>
              <a:ext cx="1285" cy="10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1" name="Line 148"/>
            <p:cNvSpPr>
              <a:spLocks noChangeAspect="1" noChangeShapeType="1"/>
            </p:cNvSpPr>
            <p:nvPr/>
          </p:nvSpPr>
          <p:spPr bwMode="auto">
            <a:xfrm flipH="1" flipV="1">
              <a:off x="4022" y="1017"/>
              <a:ext cx="205" cy="159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49"/>
            <p:cNvSpPr>
              <a:spLocks noChangeAspect="1" noChangeShapeType="1"/>
            </p:cNvSpPr>
            <p:nvPr/>
          </p:nvSpPr>
          <p:spPr bwMode="auto">
            <a:xfrm flipH="1">
              <a:off x="4022" y="246"/>
              <a:ext cx="565" cy="77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0"/>
          <p:cNvGrpSpPr>
            <a:grpSpLocks/>
          </p:cNvGrpSpPr>
          <p:nvPr/>
        </p:nvGrpSpPr>
        <p:grpSpPr bwMode="auto">
          <a:xfrm>
            <a:off x="3340101" y="3327401"/>
            <a:ext cx="3833813" cy="2773363"/>
            <a:chOff x="1144" y="2096"/>
            <a:chExt cx="2415" cy="1747"/>
          </a:xfrm>
        </p:grpSpPr>
        <p:sp>
          <p:nvSpPr>
            <p:cNvPr id="51227" name="Line 151"/>
            <p:cNvSpPr>
              <a:spLocks noChangeAspect="1" noChangeShapeType="1"/>
            </p:cNvSpPr>
            <p:nvPr/>
          </p:nvSpPr>
          <p:spPr bwMode="auto">
            <a:xfrm>
              <a:off x="2994" y="3021"/>
              <a:ext cx="565" cy="82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8" name="Line 152"/>
            <p:cNvSpPr>
              <a:spLocks noChangeAspect="1" noChangeShapeType="1"/>
            </p:cNvSpPr>
            <p:nvPr/>
          </p:nvSpPr>
          <p:spPr bwMode="auto">
            <a:xfrm>
              <a:off x="1144" y="2969"/>
              <a:ext cx="1850" cy="5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29" name="Line 153"/>
            <p:cNvSpPr>
              <a:spLocks noChangeAspect="1" noChangeShapeType="1"/>
            </p:cNvSpPr>
            <p:nvPr/>
          </p:nvSpPr>
          <p:spPr bwMode="auto">
            <a:xfrm flipH="1">
              <a:off x="2994" y="2096"/>
              <a:ext cx="360" cy="9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159" name="AutoShape 167"/>
          <p:cNvSpPr>
            <a:spLocks noChangeAspect="1" noChangeArrowheads="1"/>
          </p:cNvSpPr>
          <p:nvPr/>
        </p:nvSpPr>
        <p:spPr bwMode="auto">
          <a:xfrm>
            <a:off x="5589588" y="2755900"/>
            <a:ext cx="569912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Title 175"/>
          <p:cNvSpPr>
            <a:spLocks noGrp="1"/>
          </p:cNvSpPr>
          <p:nvPr>
            <p:ph type="title"/>
          </p:nvPr>
        </p:nvSpPr>
        <p:spPr>
          <a:xfrm>
            <a:off x="1668464" y="5562600"/>
            <a:ext cx="3221377" cy="838200"/>
          </a:xfrm>
        </p:spPr>
        <p:txBody>
          <a:bodyPr/>
          <a:lstStyle/>
          <a:p>
            <a:pPr algn="ctr"/>
            <a:r>
              <a:rPr lang="en-US" sz="2400" dirty="0"/>
              <a:t>Hierarchical k-means clustering of descriptor space (vocabulary tree)</a:t>
            </a:r>
          </a:p>
        </p:txBody>
      </p:sp>
      <p:sp>
        <p:nvSpPr>
          <p:cNvPr id="51226" name="TextBox 176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</p:spTree>
    <p:extLst>
      <p:ext uri="{BB962C8B-B14F-4D97-AF65-F5344CB8AC3E}">
        <p14:creationId xmlns:p14="http://schemas.microsoft.com/office/powerpoint/2010/main" val="325012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C -0.00625 -0.00278 -0.01007 -0.01019 -0.01615 -0.01343 C -0.01702 -0.01458 -0.01771 -0.01597 -0.01875 -0.01667 C -0.0198 -0.01759 -0.02153 -0.01713 -0.0224 -0.01829 C -0.02344 -0.01968 -0.02292 -0.02199 -0.02379 -0.02338 C -0.02657 -0.02778 -0.03351 -0.03333 -0.0375 -0.03495 C -0.03837 -0.03611 -0.03889 -0.0375 -0.03994 -0.03843 C -0.04115 -0.03935 -0.04271 -0.03889 -0.04375 -0.04005 C -0.04497 -0.0412 -0.04497 -0.04398 -0.04619 -0.04491 C -0.04844 -0.04676 -0.05365 -0.04838 -0.05365 -0.04838 C -0.05747 -0.05324 -0.0658 -0.05764 -0.07119 -0.05995 C -0.07448 -0.06435 -0.07934 -0.06806 -0.08369 -0.06991 C -0.09619 -0.08657 -0.13021 -0.08333 -0.14254 -0.08333 " pathEditMode="relative" ptsTypes="ffffffffffffA">
                                      <p:cBhvr>
                                        <p:cTn id="16" dur="2000" fill="hold"/>
                                        <p:tgtEl>
                                          <p:spTgt spid="8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77778E-6 C 0.00139 0.01666 0.00191 0.05624 0.00625 0.06504 C 0.01042 0.08564 0.00885 0.09675 0.02014 0.1118 C 0.02326 0.12476 0.02083 0.1405 0.03125 0.14513 C 0.03281 0.15046 0.03264 0.14837 0.03264 0.15185 " pathEditMode="relative" ptsTypes="ffffA">
                                      <p:cBhvr>
                                        <p:cTn id="18" dur="2000" fill="hold"/>
                                        <p:tgtEl>
                                          <p:spTgt spid="8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33 0.01342 0.0066 0.02685 0.01007 0.04004 C 0.01163 0.04606 0.01163 0.05185 0.01493 0.05671 C 0.01667 0.06273 0.02153 0.0662 0.02622 0.06828 C 0.02743 0.07708 0.02743 0.07893 0.03368 0.08171 C 0.03924 0.08865 0.04253 0.1081 0.04253 0.11828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8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95 0.00394 -0.00851 0.00811 -0.0125 0.01019 C -0.02135 0.00949 -0.03004 0.00926 -0.03889 0.00834 C -0.04601 0.00741 -0.04757 -0.00393 -0.05382 -0.00648 C -0.05417 -0.0081 -0.05399 -0.01064 -0.05504 -0.01157 C -0.05712 -0.01365 -0.0625 -0.01481 -0.0625 -0.01481 C -0.06997 -0.02476 -0.08281 -0.02314 -0.09254 -0.02314 " pathEditMode="relative" ptsTypes="ffffffA">
                                      <p:cBhvr>
                                        <p:cTn id="38" dur="2000" fill="hold"/>
                                        <p:tgtEl>
                                          <p:spTgt spid="85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48148E-6 C 0.02517 0.00533 0.01424 0.00301 0.03264 0.00648 C 0.03628 0.02685 0.05764 0.0169 0.0651 0.01759 C 0.07604 0.02384 0.07448 0.02384 0.09514 0.01759 C 0.0967 0.01713 0.09653 0.01273 0.09757 0.01065 C 0.09861 0.00926 0.10017 0.0081 0.10139 0.00648 C 0.10278 -0.00116 0.10451 -0.00555 0.10764 -0.01111 C 0.10799 -0.01319 0.10851 -0.01528 0.10885 -0.01759 C 0.10938 -0.02037 0.11007 -0.02592 0.11007 -0.02569 " pathEditMode="relative" rAng="0" ptsTypes="ffffffffA">
                                      <p:cBhvr>
                                        <p:cTn id="40" dur="2000" fill="hold"/>
                                        <p:tgtEl>
                                          <p:spTgt spid="85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7.40741E-6 C 0.00156 -0.00232 0.00381 -0.00394 0.00503 -0.00672 C 0.00711 -0.01135 0.00746 -0.01829 0.00868 -0.02339 C 0.00833 -0.0345 0.00833 -0.04561 0.00746 -0.05672 C 0.00642 -0.06945 -6.66667E-6 -0.0801 -0.00504 -0.09005 C -0.0066 -0.0963 -0.00782 -0.10255 -0.01007 -0.10834 " pathEditMode="relative" ptsTypes="fffffA">
                                      <p:cBhvr>
                                        <p:cTn id="42" dur="2000" fill="hold"/>
                                        <p:tgtEl>
                                          <p:spTgt spid="85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C 0.00138 0.01274 0.00086 0.01088 0.00625 0.01852 C 0.00781 0.02454 0.00954 0.02963 0.01128 0.03519 C 0.01562 0.04862 0.01111 0.0419 0.01631 0.04838 C 0.01909 0.05996 0.01684 0.05579 0.02135 0.06181 C 0.02204 0.06806 0.02222 0.07871 0.02621 0.08334 C 0.02847 0.08588 0.03385 0.09005 0.03385 0.09005 C 0.03541 0.09885 0.03628 0.1088 0.04131 0.11505 C 0.04097 0.11783 0.0401 0.12338 0.0401 0.12338 " pathEditMode="relative" ptsTypes="ffffffffA">
                                      <p:cBhvr>
                                        <p:cTn id="59" dur="2000" fill="hold"/>
                                        <p:tgtEl>
                                          <p:spTgt spid="8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1481E-6 C 0.02049 0.00208 0.01129 0.00093 0.02379 0.00648 C 0.02622 0.00764 0.02882 0.0088 0.03126 0.00995 C 0.03247 0.01042 0.03386 0.01111 0.03507 0.01157 C 0.03629 0.01204 0.03872 0.01319 0.03872 0.01319 C 0.04341 0.01944 0.06042 0.02268 0.06754 0.02315 C 0.10539 0.025 0.11025 0.025 0.13247 0.025 " pathEditMode="relative" ptsTypes="ffffffA">
                                      <p:cBhvr>
                                        <p:cTn id="61" dur="2000" fill="hold"/>
                                        <p:tgtEl>
                                          <p:spTgt spid="8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6.66667E-6 C -0.00139 -0.01087 -0.00278 -0.02522 -0.00886 -0.03333 C -0.00921 -0.03495 -0.00938 -0.0368 -0.01007 -0.03819 C -0.0106 -0.03958 -0.01198 -0.04027 -0.01251 -0.04166 C -0.02101 -0.06411 -0.01077 -0.04282 -0.01754 -0.05647 C -0.01928 -0.06365 -0.02292 -0.06759 -0.02761 -0.07152 C -0.02796 -0.07314 -0.02796 -0.07522 -0.02882 -0.07661 C -0.02969 -0.07823 -0.03126 -0.0787 -0.03247 -0.07985 C -0.03733 -0.08495 -0.04167 -0.09235 -0.04757 -0.0949 C -0.04879 -0.09606 -0.05122 -0.09814 -0.05122 -0.09814 " pathEditMode="relative" ptsTypes="fffffffffA">
                                      <p:cBhvr>
                                        <p:cTn id="63" dur="2000" fill="hold"/>
                                        <p:tgtEl>
                                          <p:spTgt spid="8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3.33333E-6 C -0.00869 0.0007 -0.01754 0.00024 -0.02622 0.00186 C -0.02744 0.00209 -0.02778 0.0044 -0.02882 0.0051 C -0.03126 0.00672 -0.03629 0.00834 -0.03629 0.00834 C -0.03941 0.01274 -0.04358 0.0169 -0.04636 0.02176 C -0.0507 0.0294 -0.05261 0.0382 -0.05747 0.04514 C -0.0599 0.05348 -0.06042 0.06227 -0.06511 0.06852 C -0.06632 0.07315 -0.06737 0.075 -0.06997 0.07848 " pathEditMode="relative" ptsTypes="fffffffA">
                                      <p:cBhvr>
                                        <p:cTn id="80" dur="2000" fill="hold"/>
                                        <p:tgtEl>
                                          <p:spTgt spid="8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C 0.00017 0.00116 0.00191 0.01273 0.0026 0.01343 C 0.00469 0.01551 0.00764 0.01551 0.01007 0.01667 C 0.01129 0.01713 0.01389 0.01829 0.01389 0.01829 C 0.01528 0.02593 0.0151 0.02894 0.02014 0.03334 C 0.02274 0.04398 0.0191 0.03357 0.02639 0.04005 C 0.0276 0.04121 0.0276 0.04375 0.02882 0.04491 C 0.02986 0.04607 0.03142 0.04607 0.03264 0.04676 C 0.03403 0.05232 0.03559 0.05602 0.03889 0.05996 C 0.03976 0.06389 0.03924 0.06875 0.04132 0.07176 C 0.04445 0.07662 0.04844 0.07801 0.0526 0.0801 C 0.05486 0.08912 0.05399 0.10139 0.06129 0.1051 C 0.06163 0.10672 0.06163 0.1088 0.0625 0.10996 C 0.06354 0.11111 0.06563 0.11019 0.06632 0.11158 C 0.06649 0.11204 0.07014 0.1257 0.07014 0.12824 " pathEditMode="relative" ptsTypes="ffffffffffffffA">
                                      <p:cBhvr>
                                        <p:cTn id="82" dur="2000" fill="hold"/>
                                        <p:tgtEl>
                                          <p:spTgt spid="8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6.66667E-6 C 0.004 -0.01573 -0.00138 0.00695 0.00261 -0.03333 C 0.00296 -0.0368 0.00417 -0.04004 0.00504 -0.04328 C 0.00539 -0.0449 0.00626 -0.04814 0.00626 -0.04814 C 0.00747 -0.07268 0.00747 -0.06365 0.00747 -0.07499 " pathEditMode="relative" ptsTypes="ffffA">
                                      <p:cBhvr>
                                        <p:cTn id="84" dur="2000" fill="hold"/>
                                        <p:tgtEl>
                                          <p:spTgt spid="8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119" grpId="0" animBg="1"/>
      <p:bldP spid="85119" grpId="1" animBg="1"/>
      <p:bldP spid="85120" grpId="0" animBg="1"/>
      <p:bldP spid="85120" grpId="1" animBg="1"/>
      <p:bldP spid="85121" grpId="0" animBg="1"/>
      <p:bldP spid="85121" grpId="1" animBg="1"/>
      <p:bldP spid="85122" grpId="0" animBg="1"/>
      <p:bldP spid="85122" grpId="1" animBg="1"/>
      <p:bldP spid="85123" grpId="0" animBg="1"/>
      <p:bldP spid="85123" grpId="1" animBg="1"/>
      <p:bldP spid="85124" grpId="0" animBg="1"/>
      <p:bldP spid="85124" grpId="1" animBg="1"/>
      <p:bldP spid="85125" grpId="0" animBg="1"/>
      <p:bldP spid="85125" grpId="1" animBg="1"/>
      <p:bldP spid="85126" grpId="0" animBg="1"/>
      <p:bldP spid="85126" grpId="1" animBg="1"/>
      <p:bldP spid="85127" grpId="0" animBg="1"/>
      <p:bldP spid="85127" grpId="1" animBg="1"/>
      <p:bldP spid="85131" grpId="0" animBg="1"/>
      <p:bldP spid="85131" grpId="1" animBg="1"/>
      <p:bldP spid="85132" grpId="0" animBg="1"/>
      <p:bldP spid="85132" grpId="1" animBg="1"/>
      <p:bldP spid="85133" grpId="0" animBg="1"/>
      <p:bldP spid="85133" grpId="1" animBg="1"/>
      <p:bldP spid="8515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7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7" name="Line 8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8" name="Line 9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29" name="Oval 10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Oval 11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Oval 12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Line 13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3" name="Line 14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Line 15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5" name="Oval 16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6" name="Oval 17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Oval 18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Line 19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9" name="Line 20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0" name="Line 21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1" name="Oval 22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Oval 23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3" name="Line 24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4" name="Line 25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5" name="Line 26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46" name="AutoShape 35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AutoShape 36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8" name="AutoShape 37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9" name="AutoShape 38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0" name="AutoShape 39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1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52" name="TextBox 27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29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Vocabulary tree/inverted index</a:t>
            </a:r>
          </a:p>
        </p:txBody>
      </p:sp>
    </p:spTree>
    <p:extLst>
      <p:ext uri="{BB962C8B-B14F-4D97-AF65-F5344CB8AC3E}">
        <p14:creationId xmlns:p14="http://schemas.microsoft.com/office/powerpoint/2010/main" val="18661208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3312" name="Line 92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13" name="Picture 93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3310" name="Line 89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11" name="Picture 90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1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3308" name="Line 102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09" name="Picture 103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3306" name="Line 2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07" name="Picture 77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3304" name="Line 8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3305" name="Picture 8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5" name="Line 4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Line 5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7" name="Line 6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58" name="Oval 8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Oval 9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Oval 10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Line 12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Line 13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3" name="Line 14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4" name="Oval 16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Oval 17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Oval 18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20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Line 21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9" name="Line 22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0" name="Oval 24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Oval 25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Line 31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3" name="Line 32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4" name="Line 33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75" name="AutoShape 44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AutoShape 45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AutoShape 46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AutoShape 63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AutoShape 64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8129" name="Picture 65" descr="114_14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33" name="Oval 69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4" name="Oval 70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5" name="Oval 71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6" name="Oval 72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7" name="Oval 73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138" name="Line 74"/>
          <p:cNvSpPr>
            <a:spLocks noChangeShapeType="1"/>
          </p:cNvSpPr>
          <p:nvPr/>
        </p:nvSpPr>
        <p:spPr bwMode="auto">
          <a:xfrm flipV="1">
            <a:off x="5867400" y="381000"/>
            <a:ext cx="2057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39" name="Line 75"/>
          <p:cNvSpPr>
            <a:spLocks noChangeShapeType="1"/>
          </p:cNvSpPr>
          <p:nvPr/>
        </p:nvSpPr>
        <p:spPr bwMode="auto">
          <a:xfrm>
            <a:off x="7924800" y="381000"/>
            <a:ext cx="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0" name="Line 76"/>
          <p:cNvSpPr>
            <a:spLocks noChangeShapeType="1"/>
          </p:cNvSpPr>
          <p:nvPr/>
        </p:nvSpPr>
        <p:spPr bwMode="auto">
          <a:xfrm flipH="1">
            <a:off x="7620001" y="2143126"/>
            <a:ext cx="314325" cy="600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3" name="Line 79"/>
          <p:cNvSpPr>
            <a:spLocks noChangeShapeType="1"/>
          </p:cNvSpPr>
          <p:nvPr/>
        </p:nvSpPr>
        <p:spPr bwMode="auto">
          <a:xfrm flipV="1">
            <a:off x="5743576" y="304801"/>
            <a:ext cx="2257425" cy="1114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4" name="Line 80"/>
          <p:cNvSpPr>
            <a:spLocks noChangeShapeType="1"/>
          </p:cNvSpPr>
          <p:nvPr/>
        </p:nvSpPr>
        <p:spPr bwMode="auto">
          <a:xfrm>
            <a:off x="8001001" y="304801"/>
            <a:ext cx="862013" cy="2678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5" name="Line 81"/>
          <p:cNvSpPr>
            <a:spLocks noChangeShapeType="1"/>
          </p:cNvSpPr>
          <p:nvPr/>
        </p:nvSpPr>
        <p:spPr bwMode="auto">
          <a:xfrm>
            <a:off x="8880475" y="2990851"/>
            <a:ext cx="7938" cy="854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49" name="Line 85"/>
          <p:cNvSpPr>
            <a:spLocks noChangeShapeType="1"/>
          </p:cNvSpPr>
          <p:nvPr/>
        </p:nvSpPr>
        <p:spPr bwMode="auto">
          <a:xfrm flipV="1">
            <a:off x="5695951" y="315913"/>
            <a:ext cx="2201863" cy="1547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0" name="Line 86"/>
          <p:cNvSpPr>
            <a:spLocks noChangeShapeType="1"/>
          </p:cNvSpPr>
          <p:nvPr/>
        </p:nvSpPr>
        <p:spPr bwMode="auto">
          <a:xfrm>
            <a:off x="7924800" y="381000"/>
            <a:ext cx="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1" name="Line 87"/>
          <p:cNvSpPr>
            <a:spLocks noChangeShapeType="1"/>
          </p:cNvSpPr>
          <p:nvPr/>
        </p:nvSpPr>
        <p:spPr bwMode="auto">
          <a:xfrm flipH="1">
            <a:off x="7962900" y="2163763"/>
            <a:ext cx="0" cy="800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8" name="Line 94"/>
          <p:cNvSpPr>
            <a:spLocks noChangeShapeType="1"/>
          </p:cNvSpPr>
          <p:nvPr/>
        </p:nvSpPr>
        <p:spPr bwMode="auto">
          <a:xfrm>
            <a:off x="8001000" y="304800"/>
            <a:ext cx="838200" cy="2667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59" name="Line 95"/>
          <p:cNvSpPr>
            <a:spLocks noChangeShapeType="1"/>
          </p:cNvSpPr>
          <p:nvPr/>
        </p:nvSpPr>
        <p:spPr bwMode="auto">
          <a:xfrm>
            <a:off x="8839200" y="29718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0" name="Line 96"/>
          <p:cNvSpPr>
            <a:spLocks noChangeShapeType="1"/>
          </p:cNvSpPr>
          <p:nvPr/>
        </p:nvSpPr>
        <p:spPr bwMode="auto">
          <a:xfrm flipV="1">
            <a:off x="5486400" y="304800"/>
            <a:ext cx="2514600" cy="142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1" name="Line 97"/>
          <p:cNvSpPr>
            <a:spLocks noChangeShapeType="1"/>
          </p:cNvSpPr>
          <p:nvPr/>
        </p:nvSpPr>
        <p:spPr bwMode="auto">
          <a:xfrm flipV="1">
            <a:off x="5549900" y="319089"/>
            <a:ext cx="2427288" cy="1366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2" name="Line 98"/>
          <p:cNvSpPr>
            <a:spLocks noChangeShapeType="1"/>
          </p:cNvSpPr>
          <p:nvPr/>
        </p:nvSpPr>
        <p:spPr bwMode="auto">
          <a:xfrm>
            <a:off x="7981951" y="307976"/>
            <a:ext cx="917575" cy="2701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164" name="Line 100"/>
          <p:cNvSpPr>
            <a:spLocks noChangeShapeType="1"/>
          </p:cNvSpPr>
          <p:nvPr/>
        </p:nvSpPr>
        <p:spPr bwMode="auto">
          <a:xfrm>
            <a:off x="8885238" y="2971800"/>
            <a:ext cx="258762" cy="1162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01" name="Title 62"/>
          <p:cNvSpPr>
            <a:spLocks noGrp="1"/>
          </p:cNvSpPr>
          <p:nvPr>
            <p:ph type="title"/>
          </p:nvPr>
        </p:nvSpPr>
        <p:spPr>
          <a:xfrm>
            <a:off x="1600200" y="6019800"/>
            <a:ext cx="7772400" cy="838200"/>
          </a:xfrm>
        </p:spPr>
        <p:txBody>
          <a:bodyPr/>
          <a:lstStyle/>
          <a:p>
            <a:r>
              <a:rPr lang="en-US" sz="2400"/>
              <a:t>Populating the vocabulary tree/inverted index</a:t>
            </a:r>
          </a:p>
        </p:txBody>
      </p:sp>
      <p:sp>
        <p:nvSpPr>
          <p:cNvPr id="53302" name="TextBox 63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42061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8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8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33" grpId="0" animBg="1"/>
      <p:bldP spid="88134" grpId="0" animBg="1"/>
      <p:bldP spid="88135" grpId="0" animBg="1"/>
      <p:bldP spid="88136" grpId="0" animBg="1"/>
      <p:bldP spid="88137" grpId="0" animBg="1"/>
      <p:bldP spid="88138" grpId="0" animBg="1"/>
      <p:bldP spid="88138" grpId="1" animBg="1"/>
      <p:bldP spid="88139" grpId="0" animBg="1"/>
      <p:bldP spid="88139" grpId="1" animBg="1"/>
      <p:bldP spid="88140" grpId="0" animBg="1"/>
      <p:bldP spid="88140" grpId="1" animBg="1"/>
      <p:bldP spid="88143" grpId="0" animBg="1"/>
      <p:bldP spid="88143" grpId="1" animBg="1"/>
      <p:bldP spid="88144" grpId="0" animBg="1"/>
      <p:bldP spid="88144" grpId="1" animBg="1"/>
      <p:bldP spid="88145" grpId="0" animBg="1"/>
      <p:bldP spid="88145" grpId="1" animBg="1"/>
      <p:bldP spid="88149" grpId="0" animBg="1"/>
      <p:bldP spid="88149" grpId="1" animBg="1"/>
      <p:bldP spid="88150" grpId="0" animBg="1"/>
      <p:bldP spid="88150" grpId="1" animBg="1"/>
      <p:bldP spid="88151" grpId="0" animBg="1"/>
      <p:bldP spid="88151" grpId="1" animBg="1"/>
      <p:bldP spid="88158" grpId="0" animBg="1"/>
      <p:bldP spid="88158" grpId="1" animBg="1"/>
      <p:bldP spid="88159" grpId="0" animBg="1"/>
      <p:bldP spid="88159" grpId="1" animBg="1"/>
      <p:bldP spid="88160" grpId="0" animBg="1"/>
      <p:bldP spid="88160" grpId="1" animBg="1"/>
      <p:bldP spid="88161" grpId="0" animBg="1"/>
      <p:bldP spid="88161" grpId="1" animBg="1"/>
      <p:bldP spid="88162" grpId="0" animBg="1"/>
      <p:bldP spid="88162" grpId="1" animBg="1"/>
      <p:bldP spid="88164" grpId="0" animBg="1"/>
      <p:bldP spid="88164" grpId="1" animBg="1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7AEE-3729-CA48-958C-9B5A216B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Instance recognition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2170C68-5D63-9C47-B12C-D79E161B6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665" y="1223142"/>
            <a:ext cx="2841535" cy="230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4765F-401A-5646-92E5-390A8BC0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79" y="1291194"/>
            <a:ext cx="1377430" cy="2214005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AE3CF1BD-E7F6-BE4B-B6C8-C6D4E8D5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16189"/>
            <a:ext cx="1143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600" b="0" dirty="0">
                <a:latin typeface="Arial" pitchFamily="34" charset="0"/>
                <a:cs typeface="Arial" pitchFamily="34" charset="0"/>
              </a:rPr>
              <a:t>David G. Lowe. </a:t>
            </a:r>
            <a:r>
              <a:rPr lang="en-US" sz="1600" b="0" dirty="0">
                <a:latin typeface="Arial" pitchFamily="34" charset="0"/>
                <a:cs typeface="Arial" pitchFamily="34" charset="0"/>
                <a:hlinkClick r:id="rId4"/>
              </a:rPr>
              <a:t>Distinctive image features from scale-invariant keypoints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b="0" i="1" dirty="0">
                <a:latin typeface="Arial" pitchFamily="34" charset="0"/>
                <a:cs typeface="Arial" pitchFamily="34" charset="0"/>
              </a:rPr>
              <a:t>IJCV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60 (2), pp. 91-110, 2004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FCD1B-7169-8B4A-99FB-C6441AE77712}"/>
              </a:ext>
            </a:extLst>
          </p:cNvPr>
          <p:cNvSpPr txBox="1"/>
          <p:nvPr/>
        </p:nvSpPr>
        <p:spPr>
          <a:xfrm>
            <a:off x="2133600" y="89033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Model images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5E467-0566-0D45-95CA-A878D2FCEB55}"/>
              </a:ext>
            </a:extLst>
          </p:cNvPr>
          <p:cNvSpPr txBox="1"/>
          <p:nvPr/>
        </p:nvSpPr>
        <p:spPr>
          <a:xfrm>
            <a:off x="7157779" y="838200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+mn-lt"/>
              </a:rPr>
              <a:t>Test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ADDDE7-236D-BD40-9EF4-E881B93DC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14" y="3666527"/>
            <a:ext cx="1352164" cy="2660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B1B8F7-92ED-CB41-BB79-C669B4A21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29443"/>
            <a:ext cx="5029200" cy="25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845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90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4344" name="Line 91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45" name="Picture 92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4342" name="Line 81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43" name="Picture 82" descr="109_09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76" name="Group 69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4340" name="Line 70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41" name="Picture 71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4338" name="Line 88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9" name="Picture 89" descr="109_09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78" name="Group 57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4336" name="Line 58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7" name="Picture 59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4334" name="Line 74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5" name="Picture 73" descr="109_09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80" name="Group 2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4332" name="Line 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3" name="Picture 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81" name="Group 5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4330" name="Line 6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4331" name="Picture 7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5" name="Oval 13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Oval 14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1" name="Oval 19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3" name="Oval 21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4" name="Line 22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7" name="Oval 25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Oval 26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0" name="Line 28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1" name="Line 29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02" name="AutoShape 34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3" name="AutoShape 35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4" name="AutoShape 36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5" name="AutoShape 37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06" name="AutoShape 38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4307" name="Picture 39" descr="114_14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08" name="Picture 40" descr="109_09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09" name="Oval 43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0" name="Oval 44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1" name="Oval 45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2" name="Oval 46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13" name="Oval 47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16" name="Line 48"/>
          <p:cNvSpPr>
            <a:spLocks noChangeShapeType="1"/>
          </p:cNvSpPr>
          <p:nvPr/>
        </p:nvSpPr>
        <p:spPr bwMode="auto">
          <a:xfrm flipH="1">
            <a:off x="7102476" y="381000"/>
            <a:ext cx="669925" cy="86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18" name="Line 50"/>
          <p:cNvSpPr>
            <a:spLocks noChangeShapeType="1"/>
          </p:cNvSpPr>
          <p:nvPr/>
        </p:nvSpPr>
        <p:spPr bwMode="auto">
          <a:xfrm flipH="1">
            <a:off x="6705601" y="1219200"/>
            <a:ext cx="390525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22" name="Line 54"/>
          <p:cNvSpPr>
            <a:spLocks noChangeShapeType="1"/>
          </p:cNvSpPr>
          <p:nvPr/>
        </p:nvSpPr>
        <p:spPr bwMode="auto">
          <a:xfrm flipV="1">
            <a:off x="4800600" y="381000"/>
            <a:ext cx="2971800" cy="1905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40" name="Oval 72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44" name="Oval 76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45" name="Line 77"/>
          <p:cNvSpPr>
            <a:spLocks noChangeShapeType="1"/>
          </p:cNvSpPr>
          <p:nvPr/>
        </p:nvSpPr>
        <p:spPr bwMode="auto">
          <a:xfrm flipV="1">
            <a:off x="4689475" y="350839"/>
            <a:ext cx="3143250" cy="2003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46" name="Line 78"/>
          <p:cNvSpPr>
            <a:spLocks noChangeShapeType="1"/>
          </p:cNvSpPr>
          <p:nvPr/>
        </p:nvSpPr>
        <p:spPr bwMode="auto">
          <a:xfrm flipH="1">
            <a:off x="7107239" y="385764"/>
            <a:ext cx="669925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47" name="Line 79"/>
          <p:cNvSpPr>
            <a:spLocks noChangeShapeType="1"/>
          </p:cNvSpPr>
          <p:nvPr/>
        </p:nvSpPr>
        <p:spPr bwMode="auto">
          <a:xfrm>
            <a:off x="7075488" y="1235076"/>
            <a:ext cx="252412" cy="1158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51" name="Oval 83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52" name="Line 84"/>
          <p:cNvSpPr>
            <a:spLocks noChangeShapeType="1"/>
          </p:cNvSpPr>
          <p:nvPr/>
        </p:nvSpPr>
        <p:spPr bwMode="auto">
          <a:xfrm flipV="1">
            <a:off x="4751389" y="331789"/>
            <a:ext cx="3189287" cy="2014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53" name="Line 85"/>
          <p:cNvSpPr>
            <a:spLocks noChangeShapeType="1"/>
          </p:cNvSpPr>
          <p:nvPr/>
        </p:nvSpPr>
        <p:spPr bwMode="auto">
          <a:xfrm>
            <a:off x="7913688" y="338138"/>
            <a:ext cx="25400" cy="180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654" name="Line 86"/>
          <p:cNvSpPr>
            <a:spLocks noChangeShapeType="1"/>
          </p:cNvSpPr>
          <p:nvPr/>
        </p:nvSpPr>
        <p:spPr bwMode="auto">
          <a:xfrm>
            <a:off x="7948613" y="2108200"/>
            <a:ext cx="12700" cy="895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326" name="Title 6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Populating the vocabulary tree/inverted index</a:t>
            </a:r>
            <a:endParaRPr lang="en-US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328" name="TextBox 71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23555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9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16" grpId="0" animBg="1"/>
      <p:bldP spid="109616" grpId="1" animBg="1"/>
      <p:bldP spid="109618" grpId="0" animBg="1"/>
      <p:bldP spid="109618" grpId="1" animBg="1"/>
      <p:bldP spid="109622" grpId="0" animBg="1"/>
      <p:bldP spid="109622" grpId="1" animBg="1"/>
      <p:bldP spid="109640" grpId="0" animBg="1"/>
      <p:bldP spid="109644" grpId="0" animBg="1"/>
      <p:bldP spid="109645" grpId="0" animBg="1"/>
      <p:bldP spid="109645" grpId="1" animBg="1"/>
      <p:bldP spid="109646" grpId="0" animBg="1"/>
      <p:bldP spid="109646" grpId="1" animBg="1"/>
      <p:bldP spid="109647" grpId="0" animBg="1"/>
      <p:bldP spid="109647" grpId="1" animBg="1"/>
      <p:bldP spid="109651" grpId="0" animBg="1"/>
      <p:bldP spid="109652" grpId="0" animBg="1"/>
      <p:bldP spid="109652" grpId="1" animBg="1"/>
      <p:bldP spid="109653" grpId="0" animBg="1"/>
      <p:bldP spid="109653" grpId="1" animBg="1"/>
      <p:bldP spid="109654" grpId="0" animBg="1"/>
      <p:bldP spid="10965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93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5382" name="Line 94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83" name="Picture 95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5908675" y="3554413"/>
            <a:ext cx="2667000" cy="1885950"/>
            <a:chOff x="2544" y="2064"/>
            <a:chExt cx="1680" cy="1188"/>
          </a:xfrm>
        </p:grpSpPr>
        <p:sp>
          <p:nvSpPr>
            <p:cNvPr id="55380" name="Line 91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81" name="Picture 92" descr="114_146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5562600" y="3276600"/>
            <a:ext cx="2667000" cy="1885950"/>
            <a:chOff x="2544" y="2064"/>
            <a:chExt cx="1680" cy="1188"/>
          </a:xfrm>
        </p:grpSpPr>
        <p:sp>
          <p:nvSpPr>
            <p:cNvPr id="55378" name="Line 83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9" name="Picture 84" descr="114_146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4572000" y="3352800"/>
            <a:ext cx="1371600" cy="971550"/>
            <a:chOff x="1920" y="2112"/>
            <a:chExt cx="864" cy="612"/>
          </a:xfrm>
        </p:grpSpPr>
        <p:sp>
          <p:nvSpPr>
            <p:cNvPr id="55376" name="Line 75"/>
            <p:cNvSpPr>
              <a:spLocks noChangeShapeType="1"/>
            </p:cNvSpPr>
            <p:nvPr/>
          </p:nvSpPr>
          <p:spPr bwMode="auto">
            <a:xfrm flipH="1">
              <a:off x="2064" y="2112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7" name="Picture 74" descr="114_146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0" y="254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2" name="Group 65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5374" name="Line 66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5" name="Picture 67" descr="109_099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3" name="Group 2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5372" name="Line 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3" name="Picture 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4" name="Group 5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5370" name="Line 6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71" name="Picture 7" descr="109_099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5" name="Group 8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5368" name="Line 9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9" name="Picture 10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6" name="Group 11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5366" name="Line 12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7" name="Picture 13" descr="109_099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7" name="Group 14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5364" name="Line 15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5" name="Picture 16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8" name="Group 17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5362" name="Line 18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5363" name="Picture 19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9" name="Line 20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0" name="Line 21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1" name="Line 22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2" name="Oval 23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3" name="Oval 24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Oval 25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5" name="Line 26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6" name="Line 27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7" name="Line 28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8" name="Oval 29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Oval 30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Oval 31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1" name="Line 32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2" name="Line 33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3" name="Line 34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4" name="Oval 35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5" name="Oval 36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6" name="Line 37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7" name="Line 38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8" name="Line 39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9" name="AutoShape 40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0" name="AutoShape 41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1" name="AutoShape 42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2" name="AutoShape 43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3" name="AutoShape 44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5334" name="Picture 45" descr="114_14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35" name="Picture 46" descr="109_09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9" name="Picture 47" descr="114_146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6670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37" name="Oval 49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8" name="Oval 50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39" name="Oval 51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0" name="Oval 52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1" name="Oval 53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2" name="Oval 60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43" name="Oval 61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55" name="Line 63"/>
          <p:cNvSpPr>
            <a:spLocks noChangeShapeType="1"/>
          </p:cNvSpPr>
          <p:nvPr/>
        </p:nvSpPr>
        <p:spPr bwMode="auto">
          <a:xfrm flipH="1">
            <a:off x="7107239" y="385764"/>
            <a:ext cx="669925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56" name="Line 64"/>
          <p:cNvSpPr>
            <a:spLocks noChangeShapeType="1"/>
          </p:cNvSpPr>
          <p:nvPr/>
        </p:nvSpPr>
        <p:spPr bwMode="auto">
          <a:xfrm>
            <a:off x="7075488" y="1235076"/>
            <a:ext cx="252412" cy="1158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46" name="Oval 68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61" name="Line 69"/>
          <p:cNvSpPr>
            <a:spLocks noChangeShapeType="1"/>
          </p:cNvSpPr>
          <p:nvPr/>
        </p:nvSpPr>
        <p:spPr bwMode="auto">
          <a:xfrm flipV="1">
            <a:off x="3657601" y="381000"/>
            <a:ext cx="4119563" cy="254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64" name="Oval 72"/>
          <p:cNvSpPr>
            <a:spLocks noChangeArrowheads="1"/>
          </p:cNvSpPr>
          <p:nvPr/>
        </p:nvSpPr>
        <p:spPr bwMode="auto">
          <a:xfrm>
            <a:off x="3581400" y="2819400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69" name="Line 77"/>
          <p:cNvSpPr>
            <a:spLocks noChangeShapeType="1"/>
          </p:cNvSpPr>
          <p:nvPr/>
        </p:nvSpPr>
        <p:spPr bwMode="auto">
          <a:xfrm flipH="1">
            <a:off x="5903913" y="2365376"/>
            <a:ext cx="1414462" cy="105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0" name="Oval 78"/>
          <p:cNvSpPr>
            <a:spLocks noChangeArrowheads="1"/>
          </p:cNvSpPr>
          <p:nvPr/>
        </p:nvSpPr>
        <p:spPr bwMode="auto">
          <a:xfrm>
            <a:off x="3768725" y="304006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71" name="Line 79"/>
          <p:cNvSpPr>
            <a:spLocks noChangeShapeType="1"/>
          </p:cNvSpPr>
          <p:nvPr/>
        </p:nvSpPr>
        <p:spPr bwMode="auto">
          <a:xfrm flipV="1">
            <a:off x="3810001" y="315913"/>
            <a:ext cx="4143375" cy="284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2" name="Line 80"/>
          <p:cNvSpPr>
            <a:spLocks noChangeShapeType="1"/>
          </p:cNvSpPr>
          <p:nvPr/>
        </p:nvSpPr>
        <p:spPr bwMode="auto">
          <a:xfrm flipH="1">
            <a:off x="7923213" y="309563"/>
            <a:ext cx="6350" cy="1847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3" name="Line 81"/>
          <p:cNvSpPr>
            <a:spLocks noChangeShapeType="1"/>
          </p:cNvSpPr>
          <p:nvPr/>
        </p:nvSpPr>
        <p:spPr bwMode="auto">
          <a:xfrm>
            <a:off x="7935913" y="2095500"/>
            <a:ext cx="311150" cy="1193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78" name="Oval 86"/>
          <p:cNvSpPr>
            <a:spLocks noChangeArrowheads="1"/>
          </p:cNvSpPr>
          <p:nvPr/>
        </p:nvSpPr>
        <p:spPr bwMode="auto">
          <a:xfrm>
            <a:off x="3810000" y="27432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679" name="Line 87"/>
          <p:cNvSpPr>
            <a:spLocks noChangeShapeType="1"/>
          </p:cNvSpPr>
          <p:nvPr/>
        </p:nvSpPr>
        <p:spPr bwMode="auto">
          <a:xfrm flipV="1">
            <a:off x="3894139" y="296864"/>
            <a:ext cx="4098925" cy="2593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80" name="Line 88"/>
          <p:cNvSpPr>
            <a:spLocks noChangeShapeType="1"/>
          </p:cNvSpPr>
          <p:nvPr/>
        </p:nvSpPr>
        <p:spPr bwMode="auto">
          <a:xfrm>
            <a:off x="8001001" y="301626"/>
            <a:ext cx="898525" cy="2716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681" name="Line 89"/>
          <p:cNvSpPr>
            <a:spLocks noChangeShapeType="1"/>
          </p:cNvSpPr>
          <p:nvPr/>
        </p:nvSpPr>
        <p:spPr bwMode="auto">
          <a:xfrm flipH="1">
            <a:off x="8570913" y="2978151"/>
            <a:ext cx="328612" cy="544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58" name="Title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Populating the vocabulary tree/inverted index</a:t>
            </a:r>
          </a:p>
        </p:txBody>
      </p:sp>
      <p:sp>
        <p:nvSpPr>
          <p:cNvPr id="55360" name="TextBox 85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38727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55" grpId="0" animBg="1"/>
      <p:bldP spid="110655" grpId="1" animBg="1"/>
      <p:bldP spid="110656" grpId="0" animBg="1"/>
      <p:bldP spid="110656" grpId="1" animBg="1"/>
      <p:bldP spid="110661" grpId="0" animBg="1"/>
      <p:bldP spid="110661" grpId="1" animBg="1"/>
      <p:bldP spid="110664" grpId="0" animBg="1"/>
      <p:bldP spid="110669" grpId="0" animBg="1"/>
      <p:bldP spid="110669" grpId="1" animBg="1"/>
      <p:bldP spid="110670" grpId="0" animBg="1"/>
      <p:bldP spid="110671" grpId="0" animBg="1"/>
      <p:bldP spid="110671" grpId="1" animBg="1"/>
      <p:bldP spid="110672" grpId="0" animBg="1"/>
      <p:bldP spid="110672" grpId="1" animBg="1"/>
      <p:bldP spid="110673" grpId="0" animBg="1"/>
      <p:bldP spid="110673" grpId="1" animBg="1"/>
      <p:bldP spid="110678" grpId="0" animBg="1"/>
      <p:bldP spid="110679" grpId="0" animBg="1"/>
      <p:bldP spid="110679" grpId="1" animBg="1"/>
      <p:bldP spid="110680" grpId="0" animBg="1"/>
      <p:bldP spid="110680" grpId="1" animBg="1"/>
      <p:bldP spid="110681" grpId="0" animBg="1"/>
      <p:bldP spid="110681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05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6420" name="Line 106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21" name="Picture 107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23" name="Picture 100" descr="114_14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6670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Oval 101"/>
          <p:cNvSpPr>
            <a:spLocks noChangeArrowheads="1"/>
          </p:cNvSpPr>
          <p:nvPr/>
        </p:nvSpPr>
        <p:spPr bwMode="auto">
          <a:xfrm>
            <a:off x="3581400" y="2819400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Oval 102"/>
          <p:cNvSpPr>
            <a:spLocks noChangeArrowheads="1"/>
          </p:cNvSpPr>
          <p:nvPr/>
        </p:nvSpPr>
        <p:spPr bwMode="auto">
          <a:xfrm>
            <a:off x="3768725" y="304006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Oval 103"/>
          <p:cNvSpPr>
            <a:spLocks noChangeArrowheads="1"/>
          </p:cNvSpPr>
          <p:nvPr/>
        </p:nvSpPr>
        <p:spPr bwMode="auto">
          <a:xfrm>
            <a:off x="3810000" y="27432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3127375" y="2914650"/>
            <a:ext cx="2114550" cy="1531938"/>
            <a:chOff x="1010" y="1836"/>
            <a:chExt cx="1332" cy="965"/>
          </a:xfrm>
        </p:grpSpPr>
        <p:sp>
          <p:nvSpPr>
            <p:cNvPr id="56418" name="Line 89"/>
            <p:cNvSpPr>
              <a:spLocks noChangeShapeType="1"/>
            </p:cNvSpPr>
            <p:nvPr/>
          </p:nvSpPr>
          <p:spPr bwMode="auto">
            <a:xfrm flipH="1">
              <a:off x="1106" y="1836"/>
              <a:ext cx="1236" cy="8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9" name="Picture 90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0" y="2621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4876800" y="5334000"/>
            <a:ext cx="1176338" cy="865188"/>
            <a:chOff x="1920" y="3187"/>
            <a:chExt cx="741" cy="545"/>
          </a:xfrm>
        </p:grpSpPr>
        <p:sp>
          <p:nvSpPr>
            <p:cNvPr id="56416" name="Line 92"/>
            <p:cNvSpPr>
              <a:spLocks noChangeShapeType="1"/>
            </p:cNvSpPr>
            <p:nvPr/>
          </p:nvSpPr>
          <p:spPr bwMode="auto">
            <a:xfrm flipH="1">
              <a:off x="2016" y="3187"/>
              <a:ext cx="645" cy="4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7" name="Picture 93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0" y="355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87"/>
          <p:cNvGrpSpPr>
            <a:grpSpLocks/>
          </p:cNvGrpSpPr>
          <p:nvPr/>
        </p:nvGrpSpPr>
        <p:grpSpPr bwMode="auto">
          <a:xfrm>
            <a:off x="3352800" y="2057400"/>
            <a:ext cx="3657600" cy="2647950"/>
            <a:chOff x="1152" y="1296"/>
            <a:chExt cx="2304" cy="1668"/>
          </a:xfrm>
        </p:grpSpPr>
        <p:sp>
          <p:nvSpPr>
            <p:cNvPr id="56414" name="Line 85"/>
            <p:cNvSpPr>
              <a:spLocks noChangeShapeType="1"/>
            </p:cNvSpPr>
            <p:nvPr/>
          </p:nvSpPr>
          <p:spPr bwMode="auto">
            <a:xfrm flipH="1">
              <a:off x="1248" y="1296"/>
              <a:ext cx="2208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5" name="Picture 86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" y="27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0" name="Group 2"/>
          <p:cNvGrpSpPr>
            <a:grpSpLocks/>
          </p:cNvGrpSpPr>
          <p:nvPr/>
        </p:nvGrpSpPr>
        <p:grpSpPr bwMode="auto">
          <a:xfrm>
            <a:off x="5908675" y="3554413"/>
            <a:ext cx="2667000" cy="1885950"/>
            <a:chOff x="2544" y="2064"/>
            <a:chExt cx="1680" cy="1188"/>
          </a:xfrm>
        </p:grpSpPr>
        <p:sp>
          <p:nvSpPr>
            <p:cNvPr id="56412" name="Line 3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3" name="Picture 4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1" name="Group 8"/>
          <p:cNvGrpSpPr>
            <a:grpSpLocks/>
          </p:cNvGrpSpPr>
          <p:nvPr/>
        </p:nvGrpSpPr>
        <p:grpSpPr bwMode="auto">
          <a:xfrm>
            <a:off x="4572000" y="3352800"/>
            <a:ext cx="1371600" cy="971550"/>
            <a:chOff x="1920" y="2112"/>
            <a:chExt cx="864" cy="612"/>
          </a:xfrm>
        </p:grpSpPr>
        <p:sp>
          <p:nvSpPr>
            <p:cNvPr id="56410" name="Line 9"/>
            <p:cNvSpPr>
              <a:spLocks noChangeShapeType="1"/>
            </p:cNvSpPr>
            <p:nvPr/>
          </p:nvSpPr>
          <p:spPr bwMode="auto">
            <a:xfrm flipH="1">
              <a:off x="2064" y="2112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11" name="Picture 10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0" y="254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2" name="Group 11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6408" name="Line 12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9" name="Picture 13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3" name="Group 14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6406" name="Line 15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7" name="Picture 16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4" name="Group 17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6404" name="Line 18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5" name="Picture 19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5" name="Group 20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6402" name="Line 21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3" name="Picture 22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6" name="Group 23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6400" name="Line 24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401" name="Picture 25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7" name="Group 26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6398" name="Line 27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399" name="Picture 28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8" name="Group 29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6396" name="Line 30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397" name="Picture 31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339" name="Line 32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0" name="Line 33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Line 34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2" name="Oval 35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3" name="Oval 36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4" name="Oval 37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Line 38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6" name="Line 39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7" name="Line 40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8" name="Oval 41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49" name="Oval 42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0" name="Oval 43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1" name="Line 44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2" name="Line 45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3" name="Line 46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4" name="Oval 47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5" name="Oval 48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56" name="Line 49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7" name="Line 50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8" name="Line 51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59" name="AutoShape 52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0" name="AutoShape 53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1" name="AutoShape 54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2" name="AutoShape 55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3" name="AutoShape 56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6364" name="Picture 57" descr="114_14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5" name="Picture 58" descr="109_099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76" name="Picture 60" descr="115_15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3528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67" name="Oval 61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8" name="Oval 62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69" name="Oval 63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0" name="Oval 64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1" name="Oval 65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2" name="Oval 69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73" name="Oval 70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87" name="Line 71"/>
          <p:cNvSpPr>
            <a:spLocks noChangeShapeType="1"/>
          </p:cNvSpPr>
          <p:nvPr/>
        </p:nvSpPr>
        <p:spPr bwMode="auto">
          <a:xfrm flipH="1">
            <a:off x="7107239" y="385764"/>
            <a:ext cx="669925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88" name="Line 72"/>
          <p:cNvSpPr>
            <a:spLocks noChangeShapeType="1"/>
          </p:cNvSpPr>
          <p:nvPr/>
        </p:nvSpPr>
        <p:spPr bwMode="auto">
          <a:xfrm flipH="1">
            <a:off x="6708776" y="1200151"/>
            <a:ext cx="390525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76" name="Oval 73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0" name="Line 74"/>
          <p:cNvSpPr>
            <a:spLocks noChangeShapeType="1"/>
          </p:cNvSpPr>
          <p:nvPr/>
        </p:nvSpPr>
        <p:spPr bwMode="auto">
          <a:xfrm flipV="1">
            <a:off x="2762251" y="381001"/>
            <a:ext cx="5014913" cy="3319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1" name="Oval 75"/>
          <p:cNvSpPr>
            <a:spLocks noChangeArrowheads="1"/>
          </p:cNvSpPr>
          <p:nvPr/>
        </p:nvSpPr>
        <p:spPr bwMode="auto">
          <a:xfrm>
            <a:off x="2714625" y="3552825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2" name="Line 76"/>
          <p:cNvSpPr>
            <a:spLocks noChangeShapeType="1"/>
          </p:cNvSpPr>
          <p:nvPr/>
        </p:nvSpPr>
        <p:spPr bwMode="auto">
          <a:xfrm flipH="1">
            <a:off x="5294313" y="1831976"/>
            <a:ext cx="1414462" cy="105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3" name="Oval 77"/>
          <p:cNvSpPr>
            <a:spLocks noChangeArrowheads="1"/>
          </p:cNvSpPr>
          <p:nvPr/>
        </p:nvSpPr>
        <p:spPr bwMode="auto">
          <a:xfrm>
            <a:off x="2530475" y="366871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4" name="Line 78"/>
          <p:cNvSpPr>
            <a:spLocks noChangeShapeType="1"/>
          </p:cNvSpPr>
          <p:nvPr/>
        </p:nvSpPr>
        <p:spPr bwMode="auto">
          <a:xfrm flipV="1">
            <a:off x="2562226" y="400051"/>
            <a:ext cx="5241925" cy="3389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5" name="Line 79"/>
          <p:cNvSpPr>
            <a:spLocks noChangeShapeType="1"/>
          </p:cNvSpPr>
          <p:nvPr/>
        </p:nvSpPr>
        <p:spPr bwMode="auto">
          <a:xfrm flipH="1">
            <a:off x="7046913" y="401638"/>
            <a:ext cx="735012" cy="88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6" name="Line 80"/>
          <p:cNvSpPr>
            <a:spLocks noChangeShapeType="1"/>
          </p:cNvSpPr>
          <p:nvPr/>
        </p:nvSpPr>
        <p:spPr bwMode="auto">
          <a:xfrm flipH="1">
            <a:off x="7046914" y="1238250"/>
            <a:ext cx="3175" cy="869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7" name="Oval 81"/>
          <p:cNvSpPr>
            <a:spLocks noChangeArrowheads="1"/>
          </p:cNvSpPr>
          <p:nvPr/>
        </p:nvSpPr>
        <p:spPr bwMode="auto">
          <a:xfrm>
            <a:off x="2552700" y="34671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Line 82"/>
          <p:cNvSpPr>
            <a:spLocks noChangeShapeType="1"/>
          </p:cNvSpPr>
          <p:nvPr/>
        </p:nvSpPr>
        <p:spPr bwMode="auto">
          <a:xfrm flipV="1">
            <a:off x="2598739" y="296864"/>
            <a:ext cx="5394325" cy="3317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699" name="Line 83"/>
          <p:cNvSpPr>
            <a:spLocks noChangeShapeType="1"/>
          </p:cNvSpPr>
          <p:nvPr/>
        </p:nvSpPr>
        <p:spPr bwMode="auto">
          <a:xfrm>
            <a:off x="8001001" y="301626"/>
            <a:ext cx="898525" cy="2716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1700" name="Line 84"/>
          <p:cNvSpPr>
            <a:spLocks noChangeShapeType="1"/>
          </p:cNvSpPr>
          <p:nvPr/>
        </p:nvSpPr>
        <p:spPr bwMode="auto">
          <a:xfrm flipH="1">
            <a:off x="8570913" y="2978151"/>
            <a:ext cx="328612" cy="544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6388" name="Group 97"/>
          <p:cNvGrpSpPr>
            <a:grpSpLocks/>
          </p:cNvGrpSpPr>
          <p:nvPr/>
        </p:nvGrpSpPr>
        <p:grpSpPr bwMode="auto">
          <a:xfrm>
            <a:off x="5562600" y="3276600"/>
            <a:ext cx="2667000" cy="1885950"/>
            <a:chOff x="2544" y="2064"/>
            <a:chExt cx="1680" cy="1188"/>
          </a:xfrm>
        </p:grpSpPr>
        <p:sp>
          <p:nvSpPr>
            <p:cNvPr id="56394" name="Line 98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6395" name="Picture 99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1720" name="Line 104"/>
          <p:cNvSpPr>
            <a:spLocks noChangeShapeType="1"/>
          </p:cNvSpPr>
          <p:nvPr/>
        </p:nvSpPr>
        <p:spPr bwMode="auto">
          <a:xfrm flipH="1">
            <a:off x="6096000" y="3505201"/>
            <a:ext cx="2514600" cy="1839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90" name="Title 9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" name="Title 62"/>
          <p:cNvSpPr txBox="1">
            <a:spLocks/>
          </p:cNvSpPr>
          <p:nvPr/>
        </p:nvSpPr>
        <p:spPr bwMode="auto">
          <a:xfrm>
            <a:off x="1600200" y="6019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Populating the vocabulary tree/inverted index</a:t>
            </a:r>
            <a:endParaRPr lang="en-US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6392" name="TextBox 99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10859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1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87" grpId="0" animBg="1"/>
      <p:bldP spid="111687" grpId="1" animBg="1"/>
      <p:bldP spid="111688" grpId="0" animBg="1"/>
      <p:bldP spid="111688" grpId="1" animBg="1"/>
      <p:bldP spid="111690" grpId="0" animBg="1"/>
      <p:bldP spid="111690" grpId="1" animBg="1"/>
      <p:bldP spid="111691" grpId="0" animBg="1"/>
      <p:bldP spid="111692" grpId="0" animBg="1"/>
      <p:bldP spid="111692" grpId="1" animBg="1"/>
      <p:bldP spid="111693" grpId="0" animBg="1"/>
      <p:bldP spid="111694" grpId="0" animBg="1"/>
      <p:bldP spid="111694" grpId="1" animBg="1"/>
      <p:bldP spid="111695" grpId="0" animBg="1"/>
      <p:bldP spid="111695" grpId="1" animBg="1"/>
      <p:bldP spid="111696" grpId="0" animBg="1"/>
      <p:bldP spid="111696" grpId="1" animBg="1"/>
      <p:bldP spid="111697" grpId="0" animBg="1"/>
      <p:bldP spid="111698" grpId="0" animBg="1"/>
      <p:bldP spid="111698" grpId="1" animBg="1"/>
      <p:bldP spid="111699" grpId="0" animBg="1"/>
      <p:bldP spid="111699" grpId="1" animBg="1"/>
      <p:bldP spid="111700" grpId="0" animBg="1"/>
      <p:bldP spid="111700" grpId="1" animBg="1"/>
      <p:bldP spid="111720" grpId="0" animBg="1"/>
      <p:bldP spid="111720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8001000" y="4114800"/>
            <a:ext cx="533400" cy="361950"/>
            <a:chOff x="3504" y="1728"/>
            <a:chExt cx="336" cy="228"/>
          </a:xfrm>
        </p:grpSpPr>
        <p:sp>
          <p:nvSpPr>
            <p:cNvPr id="57463" name="Line 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64" name="Picture 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7347" name="Picture 5" descr="114_14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6670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Oval 6"/>
          <p:cNvSpPr>
            <a:spLocks noChangeArrowheads="1"/>
          </p:cNvSpPr>
          <p:nvPr/>
        </p:nvSpPr>
        <p:spPr bwMode="auto">
          <a:xfrm>
            <a:off x="3581400" y="2819400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Oval 7"/>
          <p:cNvSpPr>
            <a:spLocks noChangeArrowheads="1"/>
          </p:cNvSpPr>
          <p:nvPr/>
        </p:nvSpPr>
        <p:spPr bwMode="auto">
          <a:xfrm>
            <a:off x="3768725" y="304006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Oval 8"/>
          <p:cNvSpPr>
            <a:spLocks noChangeArrowheads="1"/>
          </p:cNvSpPr>
          <p:nvPr/>
        </p:nvSpPr>
        <p:spPr bwMode="auto">
          <a:xfrm>
            <a:off x="3810000" y="27432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51" name="Group 9"/>
          <p:cNvGrpSpPr>
            <a:grpSpLocks/>
          </p:cNvGrpSpPr>
          <p:nvPr/>
        </p:nvGrpSpPr>
        <p:grpSpPr bwMode="auto">
          <a:xfrm>
            <a:off x="3127375" y="2914650"/>
            <a:ext cx="2114550" cy="1531938"/>
            <a:chOff x="1010" y="1836"/>
            <a:chExt cx="1332" cy="965"/>
          </a:xfrm>
        </p:grpSpPr>
        <p:sp>
          <p:nvSpPr>
            <p:cNvPr id="57461" name="Line 10"/>
            <p:cNvSpPr>
              <a:spLocks noChangeShapeType="1"/>
            </p:cNvSpPr>
            <p:nvPr/>
          </p:nvSpPr>
          <p:spPr bwMode="auto">
            <a:xfrm flipH="1">
              <a:off x="1106" y="1836"/>
              <a:ext cx="1236" cy="8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62" name="Picture 11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0" y="2621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2" name="Group 12"/>
          <p:cNvGrpSpPr>
            <a:grpSpLocks/>
          </p:cNvGrpSpPr>
          <p:nvPr/>
        </p:nvGrpSpPr>
        <p:grpSpPr bwMode="auto">
          <a:xfrm>
            <a:off x="4876800" y="5334000"/>
            <a:ext cx="1176338" cy="865188"/>
            <a:chOff x="1920" y="3187"/>
            <a:chExt cx="741" cy="545"/>
          </a:xfrm>
        </p:grpSpPr>
        <p:sp>
          <p:nvSpPr>
            <p:cNvPr id="57459" name="Line 13"/>
            <p:cNvSpPr>
              <a:spLocks noChangeShapeType="1"/>
            </p:cNvSpPr>
            <p:nvPr/>
          </p:nvSpPr>
          <p:spPr bwMode="auto">
            <a:xfrm flipH="1">
              <a:off x="2016" y="3187"/>
              <a:ext cx="645" cy="4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60" name="Picture 14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0" y="355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3" name="Group 15"/>
          <p:cNvGrpSpPr>
            <a:grpSpLocks/>
          </p:cNvGrpSpPr>
          <p:nvPr/>
        </p:nvGrpSpPr>
        <p:grpSpPr bwMode="auto">
          <a:xfrm>
            <a:off x="3352800" y="2057400"/>
            <a:ext cx="3657600" cy="2647950"/>
            <a:chOff x="1152" y="1296"/>
            <a:chExt cx="2304" cy="1668"/>
          </a:xfrm>
        </p:grpSpPr>
        <p:sp>
          <p:nvSpPr>
            <p:cNvPr id="57457" name="Line 16"/>
            <p:cNvSpPr>
              <a:spLocks noChangeShapeType="1"/>
            </p:cNvSpPr>
            <p:nvPr/>
          </p:nvSpPr>
          <p:spPr bwMode="auto">
            <a:xfrm flipH="1">
              <a:off x="1248" y="1296"/>
              <a:ext cx="2208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8" name="Picture 17" descr="115_15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2" y="278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4" name="Group 18"/>
          <p:cNvGrpSpPr>
            <a:grpSpLocks/>
          </p:cNvGrpSpPr>
          <p:nvPr/>
        </p:nvGrpSpPr>
        <p:grpSpPr bwMode="auto">
          <a:xfrm>
            <a:off x="5908675" y="3554413"/>
            <a:ext cx="2667000" cy="1885950"/>
            <a:chOff x="2544" y="2064"/>
            <a:chExt cx="1680" cy="1188"/>
          </a:xfrm>
        </p:grpSpPr>
        <p:sp>
          <p:nvSpPr>
            <p:cNvPr id="57455" name="Line 19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6" name="Picture 20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5" name="Group 21"/>
          <p:cNvGrpSpPr>
            <a:grpSpLocks/>
          </p:cNvGrpSpPr>
          <p:nvPr/>
        </p:nvGrpSpPr>
        <p:grpSpPr bwMode="auto">
          <a:xfrm>
            <a:off x="4572000" y="3352800"/>
            <a:ext cx="1371600" cy="971550"/>
            <a:chOff x="1920" y="2112"/>
            <a:chExt cx="864" cy="612"/>
          </a:xfrm>
        </p:grpSpPr>
        <p:sp>
          <p:nvSpPr>
            <p:cNvPr id="57453" name="Line 22"/>
            <p:cNvSpPr>
              <a:spLocks noChangeShapeType="1"/>
            </p:cNvSpPr>
            <p:nvPr/>
          </p:nvSpPr>
          <p:spPr bwMode="auto">
            <a:xfrm flipH="1">
              <a:off x="2064" y="2112"/>
              <a:ext cx="72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4" name="Picture 23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0" y="2544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6" name="Group 24"/>
          <p:cNvGrpSpPr>
            <a:grpSpLocks/>
          </p:cNvGrpSpPr>
          <p:nvPr/>
        </p:nvGrpSpPr>
        <p:grpSpPr bwMode="auto">
          <a:xfrm>
            <a:off x="5715000" y="2370138"/>
            <a:ext cx="1600200" cy="1200150"/>
            <a:chOff x="2256" y="1152"/>
            <a:chExt cx="1008" cy="756"/>
          </a:xfrm>
        </p:grpSpPr>
        <p:sp>
          <p:nvSpPr>
            <p:cNvPr id="57451" name="Line 25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2" name="Picture 26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7" name="Group 27"/>
          <p:cNvGrpSpPr>
            <a:grpSpLocks/>
          </p:cNvGrpSpPr>
          <p:nvPr/>
        </p:nvGrpSpPr>
        <p:grpSpPr bwMode="auto">
          <a:xfrm>
            <a:off x="8610600" y="4114800"/>
            <a:ext cx="533400" cy="361950"/>
            <a:chOff x="3504" y="1728"/>
            <a:chExt cx="336" cy="228"/>
          </a:xfrm>
        </p:grpSpPr>
        <p:sp>
          <p:nvSpPr>
            <p:cNvPr id="57449" name="Line 28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50" name="Picture 29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8" name="Group 30"/>
          <p:cNvGrpSpPr>
            <a:grpSpLocks/>
          </p:cNvGrpSpPr>
          <p:nvPr/>
        </p:nvGrpSpPr>
        <p:grpSpPr bwMode="auto">
          <a:xfrm>
            <a:off x="6335713" y="2981325"/>
            <a:ext cx="1600200" cy="1200150"/>
            <a:chOff x="2256" y="1152"/>
            <a:chExt cx="1008" cy="756"/>
          </a:xfrm>
        </p:grpSpPr>
        <p:sp>
          <p:nvSpPr>
            <p:cNvPr id="57447" name="Line 31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8" name="Picture 32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59" name="Group 33"/>
          <p:cNvGrpSpPr>
            <a:grpSpLocks/>
          </p:cNvGrpSpPr>
          <p:nvPr/>
        </p:nvGrpSpPr>
        <p:grpSpPr bwMode="auto">
          <a:xfrm>
            <a:off x="7391400" y="2971800"/>
            <a:ext cx="533400" cy="361950"/>
            <a:chOff x="3504" y="1728"/>
            <a:chExt cx="336" cy="228"/>
          </a:xfrm>
        </p:grpSpPr>
        <p:sp>
          <p:nvSpPr>
            <p:cNvPr id="57445" name="Line 34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6" name="Picture 35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60" name="Group 36"/>
          <p:cNvGrpSpPr>
            <a:grpSpLocks/>
          </p:cNvGrpSpPr>
          <p:nvPr/>
        </p:nvGrpSpPr>
        <p:grpSpPr bwMode="auto">
          <a:xfrm>
            <a:off x="5105400" y="1828800"/>
            <a:ext cx="1600200" cy="1200150"/>
            <a:chOff x="2256" y="1152"/>
            <a:chExt cx="1008" cy="756"/>
          </a:xfrm>
        </p:grpSpPr>
        <p:sp>
          <p:nvSpPr>
            <p:cNvPr id="57443" name="Line 37"/>
            <p:cNvSpPr>
              <a:spLocks noChangeShapeType="1"/>
            </p:cNvSpPr>
            <p:nvPr/>
          </p:nvSpPr>
          <p:spPr bwMode="auto">
            <a:xfrm flipH="1">
              <a:off x="2352" y="1152"/>
              <a:ext cx="91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4" name="Picture 38" descr="109_099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56" y="1728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61" name="Group 39"/>
          <p:cNvGrpSpPr>
            <a:grpSpLocks/>
          </p:cNvGrpSpPr>
          <p:nvPr/>
        </p:nvGrpSpPr>
        <p:grpSpPr bwMode="auto">
          <a:xfrm>
            <a:off x="7086600" y="2743200"/>
            <a:ext cx="533400" cy="361950"/>
            <a:chOff x="3504" y="1728"/>
            <a:chExt cx="336" cy="228"/>
          </a:xfrm>
        </p:grpSpPr>
        <p:sp>
          <p:nvSpPr>
            <p:cNvPr id="57441" name="Line 40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2" name="Picture 41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7362" name="Group 42"/>
          <p:cNvGrpSpPr>
            <a:grpSpLocks/>
          </p:cNvGrpSpPr>
          <p:nvPr/>
        </p:nvGrpSpPr>
        <p:grpSpPr bwMode="auto">
          <a:xfrm>
            <a:off x="8324850" y="3844925"/>
            <a:ext cx="533400" cy="361950"/>
            <a:chOff x="3504" y="1728"/>
            <a:chExt cx="336" cy="228"/>
          </a:xfrm>
        </p:grpSpPr>
        <p:sp>
          <p:nvSpPr>
            <p:cNvPr id="57439" name="Line 43"/>
            <p:cNvSpPr>
              <a:spLocks noChangeShapeType="1"/>
            </p:cNvSpPr>
            <p:nvPr/>
          </p:nvSpPr>
          <p:spPr bwMode="auto">
            <a:xfrm flipH="1">
              <a:off x="3600" y="172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40" name="Picture 44" descr="114_146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1776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63" name="Line 45"/>
          <p:cNvSpPr>
            <a:spLocks noChangeShapeType="1"/>
          </p:cNvSpPr>
          <p:nvPr/>
        </p:nvSpPr>
        <p:spPr bwMode="auto">
          <a:xfrm flipV="1">
            <a:off x="8567738" y="30892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4" name="Line 46"/>
          <p:cNvSpPr>
            <a:spLocks noChangeShapeType="1"/>
          </p:cNvSpPr>
          <p:nvPr/>
        </p:nvSpPr>
        <p:spPr bwMode="auto">
          <a:xfrm>
            <a:off x="8874125" y="31099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5" name="Line 47"/>
          <p:cNvSpPr>
            <a:spLocks noChangeShapeType="1"/>
          </p:cNvSpPr>
          <p:nvPr/>
        </p:nvSpPr>
        <p:spPr bwMode="auto">
          <a:xfrm>
            <a:off x="8915400" y="31242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>
            <a:off x="8763000" y="37338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>
            <a:off x="9067800" y="40386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8" name="Oval 50"/>
          <p:cNvSpPr>
            <a:spLocks noChangeArrowheads="1"/>
          </p:cNvSpPr>
          <p:nvPr/>
        </p:nvSpPr>
        <p:spPr bwMode="auto">
          <a:xfrm>
            <a:off x="8458200" y="3429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9" name="Line 51"/>
          <p:cNvSpPr>
            <a:spLocks noChangeShapeType="1"/>
          </p:cNvSpPr>
          <p:nvPr/>
        </p:nvSpPr>
        <p:spPr bwMode="auto">
          <a:xfrm flipV="1">
            <a:off x="7653338" y="22129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0" name="Line 52"/>
          <p:cNvSpPr>
            <a:spLocks noChangeShapeType="1"/>
          </p:cNvSpPr>
          <p:nvPr/>
        </p:nvSpPr>
        <p:spPr bwMode="auto">
          <a:xfrm>
            <a:off x="7959725" y="22336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1" name="Line 53"/>
          <p:cNvSpPr>
            <a:spLocks noChangeShapeType="1"/>
          </p:cNvSpPr>
          <p:nvPr/>
        </p:nvSpPr>
        <p:spPr bwMode="auto">
          <a:xfrm>
            <a:off x="8001000" y="22479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2" name="Oval 54"/>
          <p:cNvSpPr>
            <a:spLocks noChangeArrowheads="1"/>
          </p:cNvSpPr>
          <p:nvPr/>
        </p:nvSpPr>
        <p:spPr bwMode="auto">
          <a:xfrm>
            <a:off x="7848600" y="28575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3" name="Oval 55"/>
          <p:cNvSpPr>
            <a:spLocks noChangeArrowheads="1"/>
          </p:cNvSpPr>
          <p:nvPr/>
        </p:nvSpPr>
        <p:spPr bwMode="auto">
          <a:xfrm>
            <a:off x="8153400" y="3162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4" name="Oval 56"/>
          <p:cNvSpPr>
            <a:spLocks noChangeArrowheads="1"/>
          </p:cNvSpPr>
          <p:nvPr/>
        </p:nvSpPr>
        <p:spPr bwMode="auto">
          <a:xfrm>
            <a:off x="7543800" y="25527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5" name="Line 57"/>
          <p:cNvSpPr>
            <a:spLocks noChangeShapeType="1"/>
          </p:cNvSpPr>
          <p:nvPr/>
        </p:nvSpPr>
        <p:spPr bwMode="auto">
          <a:xfrm flipV="1">
            <a:off x="6738938" y="1298575"/>
            <a:ext cx="304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6" name="Line 58"/>
          <p:cNvSpPr>
            <a:spLocks noChangeShapeType="1"/>
          </p:cNvSpPr>
          <p:nvPr/>
        </p:nvSpPr>
        <p:spPr bwMode="auto">
          <a:xfrm>
            <a:off x="7045325" y="1319213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7" name="Line 59"/>
          <p:cNvSpPr>
            <a:spLocks noChangeShapeType="1"/>
          </p:cNvSpPr>
          <p:nvPr/>
        </p:nvSpPr>
        <p:spPr bwMode="auto">
          <a:xfrm>
            <a:off x="7086600" y="13335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78" name="Oval 60"/>
          <p:cNvSpPr>
            <a:spLocks noChangeArrowheads="1"/>
          </p:cNvSpPr>
          <p:nvPr/>
        </p:nvSpPr>
        <p:spPr bwMode="auto">
          <a:xfrm>
            <a:off x="6934200" y="1943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9" name="Oval 61"/>
          <p:cNvSpPr>
            <a:spLocks noChangeArrowheads="1"/>
          </p:cNvSpPr>
          <p:nvPr/>
        </p:nvSpPr>
        <p:spPr bwMode="auto">
          <a:xfrm>
            <a:off x="7239000" y="22479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0" name="Line 62"/>
          <p:cNvSpPr>
            <a:spLocks noChangeShapeType="1"/>
          </p:cNvSpPr>
          <p:nvPr/>
        </p:nvSpPr>
        <p:spPr bwMode="auto">
          <a:xfrm flipV="1">
            <a:off x="7086600" y="381000"/>
            <a:ext cx="685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1" name="Line 63"/>
          <p:cNvSpPr>
            <a:spLocks noChangeShapeType="1"/>
          </p:cNvSpPr>
          <p:nvPr/>
        </p:nvSpPr>
        <p:spPr bwMode="auto">
          <a:xfrm flipV="1">
            <a:off x="7924800" y="457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2" name="Line 64"/>
          <p:cNvSpPr>
            <a:spLocks noChangeShapeType="1"/>
          </p:cNvSpPr>
          <p:nvPr/>
        </p:nvSpPr>
        <p:spPr bwMode="auto">
          <a:xfrm flipH="1" flipV="1">
            <a:off x="8077200" y="457200"/>
            <a:ext cx="838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3" name="AutoShape 65"/>
          <p:cNvSpPr>
            <a:spLocks noChangeAspect="1" noChangeArrowheads="1"/>
          </p:cNvSpPr>
          <p:nvPr/>
        </p:nvSpPr>
        <p:spPr bwMode="auto">
          <a:xfrm>
            <a:off x="7658101" y="103188"/>
            <a:ext cx="569913" cy="5715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4" name="AutoShape 66"/>
          <p:cNvSpPr>
            <a:spLocks noChangeAspect="1" noChangeArrowheads="1"/>
          </p:cNvSpPr>
          <p:nvPr/>
        </p:nvSpPr>
        <p:spPr bwMode="auto">
          <a:xfrm>
            <a:off x="6629401" y="1676401"/>
            <a:ext cx="244475" cy="244475"/>
          </a:xfrm>
          <a:prstGeom prst="flowChartConnector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5" name="AutoShape 67"/>
          <p:cNvSpPr>
            <a:spLocks noChangeAspect="1" noChangeArrowheads="1"/>
          </p:cNvSpPr>
          <p:nvPr/>
        </p:nvSpPr>
        <p:spPr bwMode="auto">
          <a:xfrm>
            <a:off x="6858000" y="10668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6" name="AutoShape 68"/>
          <p:cNvSpPr>
            <a:spLocks noChangeAspect="1" noChangeArrowheads="1"/>
          </p:cNvSpPr>
          <p:nvPr/>
        </p:nvSpPr>
        <p:spPr bwMode="auto">
          <a:xfrm>
            <a:off x="7772400" y="19050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AutoShape 69"/>
          <p:cNvSpPr>
            <a:spLocks noChangeAspect="1" noChangeArrowheads="1"/>
          </p:cNvSpPr>
          <p:nvPr/>
        </p:nvSpPr>
        <p:spPr bwMode="auto">
          <a:xfrm>
            <a:off x="8686800" y="2819400"/>
            <a:ext cx="406400" cy="407988"/>
          </a:xfrm>
          <a:prstGeom prst="octagon">
            <a:avLst>
              <a:gd name="adj" fmla="val 2928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7388" name="Picture 70" descr="114_14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1295400"/>
            <a:ext cx="914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89" name="Picture 71" descr="109_099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19812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0" name="Picture 72" descr="115_15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3528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91" name="Oval 73"/>
          <p:cNvSpPr>
            <a:spLocks noChangeArrowheads="1"/>
          </p:cNvSpPr>
          <p:nvPr/>
        </p:nvSpPr>
        <p:spPr bwMode="auto">
          <a:xfrm>
            <a:off x="5715000" y="1371600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74"/>
          <p:cNvSpPr>
            <a:spLocks noChangeArrowheads="1"/>
          </p:cNvSpPr>
          <p:nvPr/>
        </p:nvSpPr>
        <p:spPr bwMode="auto">
          <a:xfrm>
            <a:off x="5845175" y="1328738"/>
            <a:ext cx="76200" cy="76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75"/>
          <p:cNvSpPr>
            <a:spLocks noChangeArrowheads="1"/>
          </p:cNvSpPr>
          <p:nvPr/>
        </p:nvSpPr>
        <p:spPr bwMode="auto">
          <a:xfrm>
            <a:off x="5434013" y="16430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76"/>
          <p:cNvSpPr>
            <a:spLocks noChangeArrowheads="1"/>
          </p:cNvSpPr>
          <p:nvPr/>
        </p:nvSpPr>
        <p:spPr bwMode="auto">
          <a:xfrm>
            <a:off x="5632450" y="1795463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5" name="Oval 77"/>
          <p:cNvSpPr>
            <a:spLocks noChangeArrowheads="1"/>
          </p:cNvSpPr>
          <p:nvPr/>
        </p:nvSpPr>
        <p:spPr bwMode="auto">
          <a:xfrm>
            <a:off x="5483225" y="1577975"/>
            <a:ext cx="198438" cy="20955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6" name="Oval 78"/>
          <p:cNvSpPr>
            <a:spLocks noChangeArrowheads="1"/>
          </p:cNvSpPr>
          <p:nvPr/>
        </p:nvSpPr>
        <p:spPr bwMode="auto">
          <a:xfrm>
            <a:off x="4724400" y="220980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7" name="Oval 79"/>
          <p:cNvSpPr>
            <a:spLocks noChangeArrowheads="1"/>
          </p:cNvSpPr>
          <p:nvPr/>
        </p:nvSpPr>
        <p:spPr bwMode="auto">
          <a:xfrm>
            <a:off x="4640263" y="2241550"/>
            <a:ext cx="152400" cy="152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8" name="Oval 82"/>
          <p:cNvSpPr>
            <a:spLocks noChangeArrowheads="1"/>
          </p:cNvSpPr>
          <p:nvPr/>
        </p:nvSpPr>
        <p:spPr bwMode="auto">
          <a:xfrm>
            <a:off x="4608513" y="2141538"/>
            <a:ext cx="315912" cy="3302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9" name="Oval 84"/>
          <p:cNvSpPr>
            <a:spLocks noChangeArrowheads="1"/>
          </p:cNvSpPr>
          <p:nvPr/>
        </p:nvSpPr>
        <p:spPr bwMode="auto">
          <a:xfrm>
            <a:off x="2714625" y="3552825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400" name="Oval 86"/>
          <p:cNvSpPr>
            <a:spLocks noChangeArrowheads="1"/>
          </p:cNvSpPr>
          <p:nvPr/>
        </p:nvSpPr>
        <p:spPr bwMode="auto">
          <a:xfrm>
            <a:off x="2530475" y="3668713"/>
            <a:ext cx="152400" cy="228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401" name="Oval 90"/>
          <p:cNvSpPr>
            <a:spLocks noChangeArrowheads="1"/>
          </p:cNvSpPr>
          <p:nvPr/>
        </p:nvSpPr>
        <p:spPr bwMode="auto">
          <a:xfrm>
            <a:off x="2552700" y="3467101"/>
            <a:ext cx="160338" cy="263525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402" name="Group 94"/>
          <p:cNvGrpSpPr>
            <a:grpSpLocks/>
          </p:cNvGrpSpPr>
          <p:nvPr/>
        </p:nvGrpSpPr>
        <p:grpSpPr bwMode="auto">
          <a:xfrm>
            <a:off x="5562600" y="3276600"/>
            <a:ext cx="2667000" cy="1885950"/>
            <a:chOff x="2544" y="2064"/>
            <a:chExt cx="1680" cy="1188"/>
          </a:xfrm>
        </p:grpSpPr>
        <p:sp>
          <p:nvSpPr>
            <p:cNvPr id="57437" name="Line 95"/>
            <p:cNvSpPr>
              <a:spLocks noChangeShapeType="1"/>
            </p:cNvSpPr>
            <p:nvPr/>
          </p:nvSpPr>
          <p:spPr bwMode="auto">
            <a:xfrm flipH="1">
              <a:off x="2688" y="2064"/>
              <a:ext cx="1536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438" name="Picture 96" descr="114_14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3072"/>
              <a:ext cx="24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3762" name="Picture 98" descr="109_09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86800" y="1524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3" name="Oval 99"/>
          <p:cNvSpPr>
            <a:spLocks noChangeArrowheads="1"/>
          </p:cNvSpPr>
          <p:nvPr/>
        </p:nvSpPr>
        <p:spPr bwMode="auto">
          <a:xfrm>
            <a:off x="9601200" y="533400"/>
            <a:ext cx="685800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64" name="Oval 100"/>
          <p:cNvSpPr>
            <a:spLocks noChangeArrowheads="1"/>
          </p:cNvSpPr>
          <p:nvPr/>
        </p:nvSpPr>
        <p:spPr bwMode="auto">
          <a:xfrm>
            <a:off x="8915400" y="304800"/>
            <a:ext cx="1447800" cy="10668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65" name="Oval 101"/>
          <p:cNvSpPr>
            <a:spLocks noChangeArrowheads="1"/>
          </p:cNvSpPr>
          <p:nvPr/>
        </p:nvSpPr>
        <p:spPr bwMode="auto">
          <a:xfrm>
            <a:off x="8915400" y="533400"/>
            <a:ext cx="685800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52" name="Line 88"/>
          <p:cNvSpPr>
            <a:spLocks noChangeShapeType="1"/>
          </p:cNvSpPr>
          <p:nvPr/>
        </p:nvSpPr>
        <p:spPr bwMode="auto">
          <a:xfrm flipH="1" flipV="1">
            <a:off x="7799389" y="312739"/>
            <a:ext cx="2149475" cy="536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6" name="Line 102"/>
          <p:cNvSpPr>
            <a:spLocks noChangeShapeType="1"/>
          </p:cNvSpPr>
          <p:nvPr/>
        </p:nvSpPr>
        <p:spPr bwMode="auto">
          <a:xfrm flipH="1">
            <a:off x="7091363" y="301626"/>
            <a:ext cx="754062" cy="981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7" name="Line 103"/>
          <p:cNvSpPr>
            <a:spLocks noChangeShapeType="1"/>
          </p:cNvSpPr>
          <p:nvPr/>
        </p:nvSpPr>
        <p:spPr bwMode="auto">
          <a:xfrm>
            <a:off x="7083426" y="1209676"/>
            <a:ext cx="239713" cy="1128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8" name="Line 104"/>
          <p:cNvSpPr>
            <a:spLocks noChangeShapeType="1"/>
          </p:cNvSpPr>
          <p:nvPr/>
        </p:nvSpPr>
        <p:spPr bwMode="auto">
          <a:xfrm flipH="1">
            <a:off x="4743451" y="2344739"/>
            <a:ext cx="2606675" cy="1895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69" name="Line 105"/>
          <p:cNvSpPr>
            <a:spLocks noChangeShapeType="1"/>
          </p:cNvSpPr>
          <p:nvPr/>
        </p:nvSpPr>
        <p:spPr bwMode="auto">
          <a:xfrm flipH="1" flipV="1">
            <a:off x="3810000" y="2895600"/>
            <a:ext cx="9906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0" name="Line 106"/>
          <p:cNvSpPr>
            <a:spLocks noChangeShapeType="1"/>
          </p:cNvSpPr>
          <p:nvPr/>
        </p:nvSpPr>
        <p:spPr bwMode="auto">
          <a:xfrm flipH="1" flipV="1">
            <a:off x="4841875" y="2111375"/>
            <a:ext cx="9906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1" name="Rectangle 107"/>
          <p:cNvSpPr>
            <a:spLocks noChangeArrowheads="1"/>
          </p:cNvSpPr>
          <p:nvPr/>
        </p:nvSpPr>
        <p:spPr bwMode="auto">
          <a:xfrm>
            <a:off x="3581400" y="21336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72" name="Rectangle 108"/>
          <p:cNvSpPr>
            <a:spLocks noChangeArrowheads="1"/>
          </p:cNvSpPr>
          <p:nvPr/>
        </p:nvSpPr>
        <p:spPr bwMode="auto">
          <a:xfrm>
            <a:off x="4572000" y="14478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73" name="Line 109"/>
          <p:cNvSpPr>
            <a:spLocks noChangeShapeType="1"/>
          </p:cNvSpPr>
          <p:nvPr/>
        </p:nvSpPr>
        <p:spPr bwMode="auto">
          <a:xfrm flipH="1" flipV="1">
            <a:off x="7870826" y="419100"/>
            <a:ext cx="1349375" cy="419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4" name="Line 110"/>
          <p:cNvSpPr>
            <a:spLocks noChangeShapeType="1"/>
          </p:cNvSpPr>
          <p:nvPr/>
        </p:nvSpPr>
        <p:spPr bwMode="auto">
          <a:xfrm>
            <a:off x="7924801" y="457201"/>
            <a:ext cx="23813" cy="1611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5" name="Line 111"/>
          <p:cNvSpPr>
            <a:spLocks noChangeShapeType="1"/>
          </p:cNvSpPr>
          <p:nvPr/>
        </p:nvSpPr>
        <p:spPr bwMode="auto">
          <a:xfrm>
            <a:off x="7950201" y="2049464"/>
            <a:ext cx="11113" cy="949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76" name="Line 112"/>
          <p:cNvSpPr>
            <a:spLocks noChangeShapeType="1"/>
          </p:cNvSpPr>
          <p:nvPr/>
        </p:nvSpPr>
        <p:spPr bwMode="auto">
          <a:xfrm flipH="1">
            <a:off x="6456363" y="2978150"/>
            <a:ext cx="1485900" cy="10747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0" name="Line 116"/>
          <p:cNvSpPr>
            <a:spLocks noChangeShapeType="1"/>
          </p:cNvSpPr>
          <p:nvPr/>
        </p:nvSpPr>
        <p:spPr bwMode="auto">
          <a:xfrm flipH="1" flipV="1">
            <a:off x="4746626" y="2182813"/>
            <a:ext cx="1736725" cy="1827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1" name="Line 117"/>
          <p:cNvSpPr>
            <a:spLocks noChangeShapeType="1"/>
          </p:cNvSpPr>
          <p:nvPr/>
        </p:nvSpPr>
        <p:spPr bwMode="auto">
          <a:xfrm flipH="1" flipV="1">
            <a:off x="5891213" y="1562101"/>
            <a:ext cx="1668462" cy="1655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2" name="Rectangle 118"/>
          <p:cNvSpPr>
            <a:spLocks noChangeArrowheads="1"/>
          </p:cNvSpPr>
          <p:nvPr/>
        </p:nvSpPr>
        <p:spPr bwMode="auto">
          <a:xfrm>
            <a:off x="4572000" y="9906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83" name="Rectangle 119"/>
          <p:cNvSpPr>
            <a:spLocks noChangeArrowheads="1"/>
          </p:cNvSpPr>
          <p:nvPr/>
        </p:nvSpPr>
        <p:spPr bwMode="auto">
          <a:xfrm>
            <a:off x="5638800" y="7620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84" name="Line 120"/>
          <p:cNvSpPr>
            <a:spLocks noChangeShapeType="1"/>
          </p:cNvSpPr>
          <p:nvPr/>
        </p:nvSpPr>
        <p:spPr bwMode="auto">
          <a:xfrm flipH="1" flipV="1">
            <a:off x="7848600" y="304800"/>
            <a:ext cx="1828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5" name="Line 121"/>
          <p:cNvSpPr>
            <a:spLocks noChangeShapeType="1"/>
          </p:cNvSpPr>
          <p:nvPr/>
        </p:nvSpPr>
        <p:spPr bwMode="auto">
          <a:xfrm flipH="1">
            <a:off x="7086601" y="304801"/>
            <a:ext cx="754063" cy="981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6" name="Line 122"/>
          <p:cNvSpPr>
            <a:spLocks noChangeShapeType="1"/>
          </p:cNvSpPr>
          <p:nvPr/>
        </p:nvSpPr>
        <p:spPr bwMode="auto">
          <a:xfrm flipH="1">
            <a:off x="6716714" y="1219201"/>
            <a:ext cx="369887" cy="555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7" name="Line 123"/>
          <p:cNvSpPr>
            <a:spLocks noChangeShapeType="1"/>
          </p:cNvSpPr>
          <p:nvPr/>
        </p:nvSpPr>
        <p:spPr bwMode="auto">
          <a:xfrm flipH="1">
            <a:off x="3305176" y="1811338"/>
            <a:ext cx="3419475" cy="248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8" name="Line 124"/>
          <p:cNvSpPr>
            <a:spLocks noChangeShapeType="1"/>
          </p:cNvSpPr>
          <p:nvPr/>
        </p:nvSpPr>
        <p:spPr bwMode="auto">
          <a:xfrm flipH="1" flipV="1">
            <a:off x="2762251" y="3573464"/>
            <a:ext cx="568325" cy="701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89" name="Line 125"/>
          <p:cNvSpPr>
            <a:spLocks noChangeShapeType="1"/>
          </p:cNvSpPr>
          <p:nvPr/>
        </p:nvSpPr>
        <p:spPr bwMode="auto">
          <a:xfrm flipH="1" flipV="1">
            <a:off x="4768850" y="2187575"/>
            <a:ext cx="514350" cy="6556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790" name="Rectangle 126"/>
          <p:cNvSpPr>
            <a:spLocks noChangeArrowheads="1"/>
          </p:cNvSpPr>
          <p:nvPr/>
        </p:nvSpPr>
        <p:spPr bwMode="auto">
          <a:xfrm>
            <a:off x="2590800" y="28194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91" name="Rectangle 127"/>
          <p:cNvSpPr>
            <a:spLocks noChangeArrowheads="1"/>
          </p:cNvSpPr>
          <p:nvPr/>
        </p:nvSpPr>
        <p:spPr bwMode="auto">
          <a:xfrm>
            <a:off x="4572000" y="533400"/>
            <a:ext cx="228600" cy="457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92" name="Oval 128"/>
          <p:cNvSpPr>
            <a:spLocks noChangeArrowheads="1"/>
          </p:cNvSpPr>
          <p:nvPr/>
        </p:nvSpPr>
        <p:spPr bwMode="auto">
          <a:xfrm>
            <a:off x="4267200" y="381000"/>
            <a:ext cx="838200" cy="16764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432" name="Title 1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7" name="Title 62"/>
          <p:cNvSpPr txBox="1">
            <a:spLocks/>
          </p:cNvSpPr>
          <p:nvPr/>
        </p:nvSpPr>
        <p:spPr bwMode="auto">
          <a:xfrm>
            <a:off x="1600200" y="60960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b="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Looking up a test image</a:t>
            </a:r>
          </a:p>
        </p:txBody>
      </p:sp>
      <p:sp>
        <p:nvSpPr>
          <p:cNvPr id="57434" name="TextBox 117"/>
          <p:cNvSpPr txBox="1">
            <a:spLocks noChangeArrowheads="1"/>
          </p:cNvSpPr>
          <p:nvPr/>
        </p:nvSpPr>
        <p:spPr bwMode="auto">
          <a:xfrm>
            <a:off x="8723314" y="6473826"/>
            <a:ext cx="1868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Slide credit: D. Nister</a:t>
            </a:r>
          </a:p>
        </p:txBody>
      </p:sp>
      <p:sp>
        <p:nvSpPr>
          <p:cNvPr id="57435" name="TextBox 118"/>
          <p:cNvSpPr txBox="1">
            <a:spLocks noChangeArrowheads="1"/>
          </p:cNvSpPr>
          <p:nvPr/>
        </p:nvSpPr>
        <p:spPr bwMode="auto">
          <a:xfrm>
            <a:off x="8915401" y="1522414"/>
            <a:ext cx="130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Arial" pitchFamily="34" charset="0"/>
                <a:cs typeface="Arial" pitchFamily="34" charset="0"/>
              </a:rPr>
              <a:t>Test image</a:t>
            </a: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2514600" y="1535114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latin typeface="Arial" pitchFamily="34" charset="0"/>
                <a:cs typeface="Arial" pitchFamily="34" charset="0"/>
              </a:rPr>
              <a:t>Model images</a:t>
            </a:r>
          </a:p>
        </p:txBody>
      </p:sp>
    </p:spTree>
    <p:extLst>
      <p:ext uri="{BB962C8B-B14F-4D97-AF65-F5344CB8AC3E}">
        <p14:creationId xmlns:p14="http://schemas.microsoft.com/office/powerpoint/2010/main" val="24931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3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1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1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1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1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1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1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1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1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5" dur="2000"/>
                                        <p:tgtEl>
                                          <p:spTgt spid="113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63" grpId="0" animBg="1"/>
      <p:bldP spid="113764" grpId="0" animBg="1"/>
      <p:bldP spid="113765" grpId="0" animBg="1"/>
      <p:bldP spid="113752" grpId="0" animBg="1"/>
      <p:bldP spid="113752" grpId="1" animBg="1"/>
      <p:bldP spid="113766" grpId="0" animBg="1"/>
      <p:bldP spid="113766" grpId="1" animBg="1"/>
      <p:bldP spid="113767" grpId="0" animBg="1"/>
      <p:bldP spid="113767" grpId="1" animBg="1"/>
      <p:bldP spid="113768" grpId="0" animBg="1"/>
      <p:bldP spid="113768" grpId="1" animBg="1"/>
      <p:bldP spid="113769" grpId="0" animBg="1"/>
      <p:bldP spid="113769" grpId="1" animBg="1"/>
      <p:bldP spid="113770" grpId="0" animBg="1"/>
      <p:bldP spid="113770" grpId="1" animBg="1"/>
      <p:bldP spid="113771" grpId="0" animBg="1"/>
      <p:bldP spid="113772" grpId="0" animBg="1"/>
      <p:bldP spid="113773" grpId="0" animBg="1"/>
      <p:bldP spid="113773" grpId="1" animBg="1"/>
      <p:bldP spid="113774" grpId="0" animBg="1"/>
      <p:bldP spid="113774" grpId="1" animBg="1"/>
      <p:bldP spid="113775" grpId="0" animBg="1"/>
      <p:bldP spid="113775" grpId="1" animBg="1"/>
      <p:bldP spid="113776" grpId="0" animBg="1"/>
      <p:bldP spid="113776" grpId="1" animBg="1"/>
      <p:bldP spid="113780" grpId="0" animBg="1"/>
      <p:bldP spid="113780" grpId="1" animBg="1"/>
      <p:bldP spid="113781" grpId="0" animBg="1"/>
      <p:bldP spid="113781" grpId="1" animBg="1"/>
      <p:bldP spid="113782" grpId="0" animBg="1"/>
      <p:bldP spid="113783" grpId="0" animBg="1"/>
      <p:bldP spid="113784" grpId="0" animBg="1"/>
      <p:bldP spid="113784" grpId="1" animBg="1"/>
      <p:bldP spid="113785" grpId="0" animBg="1"/>
      <p:bldP spid="113785" grpId="1" animBg="1"/>
      <p:bldP spid="113786" grpId="0" animBg="1"/>
      <p:bldP spid="113786" grpId="1" animBg="1"/>
      <p:bldP spid="113787" grpId="0" animBg="1"/>
      <p:bldP spid="113787" grpId="1" animBg="1"/>
      <p:bldP spid="113788" grpId="0" animBg="1"/>
      <p:bldP spid="113788" grpId="1" animBg="1"/>
      <p:bldP spid="113789" grpId="0" animBg="1"/>
      <p:bldP spid="113789" grpId="1" animBg="1"/>
      <p:bldP spid="113790" grpId="0" animBg="1"/>
      <p:bldP spid="113791" grpId="0" animBg="1"/>
      <p:bldP spid="1137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Instance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990600"/>
            <a:ext cx="539694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6280815"/>
            <a:ext cx="876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latin typeface="+mn-lt"/>
              </a:rPr>
              <a:t>T. </a:t>
            </a:r>
            <a:r>
              <a:rPr lang="en-US" sz="1600" b="0" dirty="0" err="1">
                <a:latin typeface="+mn-lt"/>
              </a:rPr>
              <a:t>Weyand</a:t>
            </a:r>
            <a:r>
              <a:rPr lang="en-US" sz="1600" b="0" dirty="0">
                <a:latin typeface="+mn-lt"/>
              </a:rPr>
              <a:t> and B. </a:t>
            </a:r>
            <a:r>
              <a:rPr lang="en-US" sz="1600" b="0" dirty="0" err="1">
                <a:latin typeface="+mn-lt"/>
              </a:rPr>
              <a:t>Leibe</a:t>
            </a:r>
            <a:r>
              <a:rPr lang="en-US" sz="1600" b="0" dirty="0">
                <a:latin typeface="+mn-lt"/>
              </a:rPr>
              <a:t>, </a:t>
            </a:r>
            <a:r>
              <a:rPr lang="en-US" sz="1600" b="0" dirty="0">
                <a:latin typeface="+mn-lt"/>
                <a:hlinkClick r:id="rId4"/>
              </a:rPr>
              <a:t>Visual landmark recognition from Internet photo collections: </a:t>
            </a:r>
            <a:br>
              <a:rPr lang="en-US" sz="1600" b="0" dirty="0">
                <a:latin typeface="+mn-lt"/>
                <a:hlinkClick r:id="rId4"/>
              </a:rPr>
            </a:br>
            <a:r>
              <a:rPr lang="en-US" sz="1600" b="0" dirty="0">
                <a:latin typeface="+mn-lt"/>
                <a:hlinkClick r:id="rId4"/>
              </a:rPr>
              <a:t>A large-scale evaluation</a:t>
            </a:r>
            <a:r>
              <a:rPr lang="en-US" sz="1600" b="0" dirty="0">
                <a:latin typeface="+mn-lt"/>
              </a:rPr>
              <a:t>, CVIU 2015 </a:t>
            </a:r>
          </a:p>
        </p:txBody>
      </p:sp>
    </p:spTree>
    <p:extLst>
      <p:ext uri="{BB962C8B-B14F-4D97-AF65-F5344CB8AC3E}">
        <p14:creationId xmlns:p14="http://schemas.microsoft.com/office/powerpoint/2010/main" val="61631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0293-DB3B-924D-A676-D8D0E8FD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applications: Large-scale reconstruction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BCA04E-B437-ED49-A0B1-1838BA269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03512"/>
            <a:ext cx="10363200" cy="447957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F215F-E7D0-C64F-9EA9-412464D64952}"/>
              </a:ext>
            </a:extLst>
          </p:cNvPr>
          <p:cNvSpPr txBox="1"/>
          <p:nvPr/>
        </p:nvSpPr>
        <p:spPr>
          <a:xfrm>
            <a:off x="3612467" y="6400800"/>
            <a:ext cx="4967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+mn-lt"/>
              </a:rPr>
              <a:t>S. Agarwal et al. </a:t>
            </a:r>
            <a:r>
              <a:rPr lang="en-US" sz="1600" b="0" dirty="0">
                <a:latin typeface="+mn-lt"/>
                <a:hlinkClick r:id="rId3"/>
              </a:rPr>
              <a:t>Building Rome in a Day</a:t>
            </a:r>
            <a:r>
              <a:rPr lang="en-US" sz="1600" b="0" dirty="0">
                <a:latin typeface="+mn-lt"/>
              </a:rPr>
              <a:t>. ICCV 2009</a:t>
            </a:r>
          </a:p>
        </p:txBody>
      </p:sp>
    </p:spTree>
    <p:extLst>
      <p:ext uri="{BB962C8B-B14F-4D97-AF65-F5344CB8AC3E}">
        <p14:creationId xmlns:p14="http://schemas.microsoft.com/office/powerpoint/2010/main" val="605269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46410</TotalTime>
  <Words>2436</Words>
  <Application>Microsoft Macintosh PowerPoint</Application>
  <PresentationFormat>Widescreen</PresentationFormat>
  <Paragraphs>411</Paragraphs>
  <Slides>73</Slides>
  <Notes>57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굴림</vt:lpstr>
      <vt:lpstr>Arial</vt:lpstr>
      <vt:lpstr>Cambria Math</vt:lpstr>
      <vt:lpstr>Symbol</vt:lpstr>
      <vt:lpstr>Times New Roman</vt:lpstr>
      <vt:lpstr>Wingdings</vt:lpstr>
      <vt:lpstr>Blank Presentation</vt:lpstr>
      <vt:lpstr>Equation</vt:lpstr>
      <vt:lpstr>Image</vt:lpstr>
      <vt:lpstr>Image alignment</vt:lpstr>
      <vt:lpstr>Alignment: Fitting of transformations</vt:lpstr>
      <vt:lpstr>Alignment: Fitting of transformations</vt:lpstr>
      <vt:lpstr>Alignment: Overview</vt:lpstr>
      <vt:lpstr>Alignment applications: Panorama stitching</vt:lpstr>
      <vt:lpstr>Aligning contemporary and historic images</vt:lpstr>
      <vt:lpstr>Alignment applications: Instance recognition</vt:lpstr>
      <vt:lpstr>Alignment applications: Instance recognition</vt:lpstr>
      <vt:lpstr>Alignment applications: Large-scale reconstruction</vt:lpstr>
      <vt:lpstr>Feature-based alignment</vt:lpstr>
      <vt:lpstr>Feature-based alignment really works!</vt:lpstr>
      <vt:lpstr>Feature-based alignment really works!</vt:lpstr>
      <vt:lpstr>Alignment: Overview</vt:lpstr>
      <vt:lpstr>Alignment: Fitting of transformations</vt:lpstr>
      <vt:lpstr>2D transformation models</vt:lpstr>
      <vt:lpstr>Recall: Rotation</vt:lpstr>
      <vt:lpstr>2D transformation models</vt:lpstr>
      <vt:lpstr>Let’s start with affine transformations</vt:lpstr>
      <vt:lpstr>Fitting an affine transformation</vt:lpstr>
      <vt:lpstr>Fitting an affine transformation</vt:lpstr>
      <vt:lpstr>Fitting an affine transformation</vt:lpstr>
      <vt:lpstr>Fitting a homography</vt:lpstr>
      <vt:lpstr>Homography in the real world</vt:lpstr>
      <vt:lpstr>Application: Panorama stitching</vt:lpstr>
      <vt:lpstr>Fitting a homography</vt:lpstr>
      <vt:lpstr>Last time: Alignment</vt:lpstr>
      <vt:lpstr>Review: Fitting a homography</vt:lpstr>
      <vt:lpstr>Fitting a homography</vt:lpstr>
      <vt:lpstr>Fitting a homography</vt:lpstr>
      <vt:lpstr>Fitting a homography</vt:lpstr>
      <vt:lpstr>Fitting a homography</vt:lpstr>
      <vt:lpstr>Alignment: Overview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Generating putative correspondences</vt:lpstr>
      <vt:lpstr>Generating putative correspondences</vt:lpstr>
      <vt:lpstr>Feature descriptors</vt:lpstr>
      <vt:lpstr>Comparing feature descriptors</vt:lpstr>
      <vt:lpstr>Disadvantage of intensity vectors as descriptors</vt:lpstr>
      <vt:lpstr>Feature descriptors: SIFT</vt:lpstr>
      <vt:lpstr>Feature descriptors: SIFT</vt:lpstr>
      <vt:lpstr>Generating putative correspondences</vt:lpstr>
      <vt:lpstr>Rejection of ambiguous matches</vt:lpstr>
      <vt:lpstr>Rejection of ambiguous matches</vt:lpstr>
      <vt:lpstr>Robust alignment</vt:lpstr>
      <vt:lpstr>RANSAC example: Translation</vt:lpstr>
      <vt:lpstr>RANSAC example: Translation</vt:lpstr>
      <vt:lpstr>RANSAC example: Translation</vt:lpstr>
      <vt:lpstr>RANSAC example: Translation</vt:lpstr>
      <vt:lpstr>Alternative to RANSAC: Voting</vt:lpstr>
      <vt:lpstr>Alignment: Overview</vt:lpstr>
      <vt:lpstr>Scalability: Alignment to large databases</vt:lpstr>
      <vt:lpstr>Large-scale visual search</vt:lpstr>
      <vt:lpstr>How to do the indexing?</vt:lpstr>
      <vt:lpstr>Recall: Visual codebook for implicit shape models</vt:lpstr>
      <vt:lpstr>K-means clustering</vt:lpstr>
      <vt:lpstr>K-means clustering</vt:lpstr>
      <vt:lpstr>K-means example</vt:lpstr>
      <vt:lpstr>How to do the indexing?</vt:lpstr>
      <vt:lpstr>Efficient indexing technique: Vocabulary trees</vt:lpstr>
      <vt:lpstr>Hierarchical k-means clustering of descriptor space (vocabulary tree)</vt:lpstr>
      <vt:lpstr>PowerPoint Presentation</vt:lpstr>
      <vt:lpstr>Populating the vocabulary tree/inverted index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Motion</dc:title>
  <dc:creator>Steve Seitz</dc:creator>
  <cp:lastModifiedBy>Microsoft Office User</cp:lastModifiedBy>
  <cp:revision>1165</cp:revision>
  <cp:lastPrinted>2022-10-05T15:17:36Z</cp:lastPrinted>
  <dcterms:created xsi:type="dcterms:W3CDTF">1998-05-10T17:20:27Z</dcterms:created>
  <dcterms:modified xsi:type="dcterms:W3CDTF">2022-10-05T15:21:59Z</dcterms:modified>
</cp:coreProperties>
</file>