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815" r:id="rId2"/>
    <p:sldId id="991" r:id="rId3"/>
    <p:sldId id="990" r:id="rId4"/>
    <p:sldId id="992" r:id="rId5"/>
    <p:sldId id="993" r:id="rId6"/>
    <p:sldId id="994" r:id="rId7"/>
    <p:sldId id="995" r:id="rId8"/>
    <p:sldId id="996" r:id="rId9"/>
    <p:sldId id="997" r:id="rId10"/>
    <p:sldId id="1019" r:id="rId11"/>
    <p:sldId id="998" r:id="rId12"/>
    <p:sldId id="983" r:id="rId13"/>
    <p:sldId id="999" r:id="rId14"/>
    <p:sldId id="1001" r:id="rId15"/>
    <p:sldId id="1002" r:id="rId16"/>
    <p:sldId id="1007" r:id="rId17"/>
    <p:sldId id="1008" r:id="rId18"/>
    <p:sldId id="984" r:id="rId19"/>
    <p:sldId id="1004" r:id="rId20"/>
    <p:sldId id="1005" r:id="rId21"/>
    <p:sldId id="1006" r:id="rId22"/>
    <p:sldId id="969" r:id="rId23"/>
    <p:sldId id="1021" r:id="rId24"/>
    <p:sldId id="840" r:id="rId25"/>
    <p:sldId id="844" r:id="rId26"/>
    <p:sldId id="971" r:id="rId27"/>
    <p:sldId id="972" r:id="rId28"/>
    <p:sldId id="982" r:id="rId29"/>
    <p:sldId id="985" r:id="rId30"/>
    <p:sldId id="986" r:id="rId31"/>
    <p:sldId id="973" r:id="rId32"/>
    <p:sldId id="1009" r:id="rId33"/>
    <p:sldId id="1010" r:id="rId34"/>
    <p:sldId id="988" r:id="rId35"/>
    <p:sldId id="1012" r:id="rId36"/>
    <p:sldId id="1013" r:id="rId37"/>
    <p:sldId id="974" r:id="rId38"/>
    <p:sldId id="1014" r:id="rId39"/>
    <p:sldId id="976" r:id="rId40"/>
    <p:sldId id="1015" r:id="rId41"/>
    <p:sldId id="977" r:id="rId42"/>
    <p:sldId id="1016" r:id="rId43"/>
    <p:sldId id="1017" r:id="rId44"/>
    <p:sldId id="979" r:id="rId45"/>
    <p:sldId id="957" r:id="rId46"/>
    <p:sldId id="987" r:id="rId47"/>
    <p:sldId id="1018" r:id="rId48"/>
    <p:sldId id="980" r:id="rId49"/>
    <p:sldId id="1020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9900"/>
    <a:srgbClr val="9900CC"/>
    <a:srgbClr val="CC66FF"/>
    <a:srgbClr val="FF0000"/>
    <a:srgbClr val="33CC33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9" autoAdjust="0"/>
    <p:restoredTop sz="83622" autoAdjust="0"/>
  </p:normalViewPr>
  <p:slideViewPr>
    <p:cSldViewPr>
      <p:cViewPr>
        <p:scale>
          <a:sx n="100" d="100"/>
          <a:sy n="100" d="100"/>
        </p:scale>
        <p:origin x="-1488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in the midst of an object detection renaissance and it’s brought about by the successful</a:t>
            </a:r>
            <a:r>
              <a:rPr lang="en-US" baseline="0" dirty="0" smtClean="0"/>
              <a:t> application of deep </a:t>
            </a:r>
            <a:r>
              <a:rPr lang="en-US" baseline="0" dirty="0" err="1" smtClean="0"/>
              <a:t>convnets</a:t>
            </a:r>
            <a:r>
              <a:rPr lang="en-US" baseline="0" dirty="0" smtClean="0"/>
              <a:t> to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6238C-4816-3C47-9788-AE916EBBC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Two-GPU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playground.tensorflow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kaiminghe.com/cvpr16resnet/cvpr2016_deep_residual_learning_kaiminghe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ann.lecun.com/exdb/publis/pdf/lecun-01a.pdf" TargetMode="Externa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hyperlink" Target="http://www.image-net.org/challenges/LSVRC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cs.toronto.edu/~fritz/absps/imagen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311.2901v3.pdf" TargetMode="Externa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09.1556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4400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nowyourmeme.com/memes/we-need-to-go-deeper" TargetMode="External"/><Relationship Id="rId4" Type="http://schemas.openxmlformats.org/officeDocument/2006/relationships/hyperlink" Target="https://arxiv.org/abs/1409.484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9.4842" TargetMode="Externa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9.4842" TargetMode="Externa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9.4842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9.484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9.4842" TargetMode="External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hyperlink" Target="https://arxiv.org/abs/1512.0056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v3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2.00567" TargetMode="External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v3.pd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hyperlink" Target="http://arxiv.org/abs/1512.0338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ann.lecun.com/exdb/publis/pdf/lecun-01a.pdf" TargetMode="External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hyperlink" Target="http://www.inference.vc/deep-learning-is-easy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12.03385" TargetMode="External"/><Relationship Id="rId3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http://arxiv.org/abs/1512.03385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12.03385" TargetMode="External"/><Relationship Id="rId3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602.07261" TargetMode="External"/><Relationship Id="rId3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arpathy.github.io/2014/09/02/what-i-learned-from-competing-against-a-convnet-on-imagenet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hyperlink" Target="https://culurciello.github.io/tech/2016/06/04/nets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-net.org/challenges/LSVRC/2016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publis/pdf/lecun-01a.pdf" TargetMode="External"/><Relationship Id="rId4" Type="http://schemas.openxmlformats.org/officeDocument/2006/relationships/hyperlink" Target="http://www.cs.toronto.edu/~fritz/absps/imagenet.pdf" TargetMode="External"/><Relationship Id="rId5" Type="http://schemas.openxmlformats.org/officeDocument/2006/relationships/hyperlink" Target="http://arxiv.org/pdf/1311.2901v3.pdf" TargetMode="External"/><Relationship Id="rId6" Type="http://schemas.openxmlformats.org/officeDocument/2006/relationships/hyperlink" Target="https://arxiv.org/abs/1409.1556" TargetMode="External"/><Relationship Id="rId7" Type="http://schemas.openxmlformats.org/officeDocument/2006/relationships/hyperlink" Target="https://arxiv.org/abs/1312.4400" TargetMode="External"/><Relationship Id="rId8" Type="http://schemas.openxmlformats.org/officeDocument/2006/relationships/hyperlink" Target="https://arxiv.org/abs/1409.4842" TargetMode="External"/><Relationship Id="rId9" Type="http://schemas.openxmlformats.org/officeDocument/2006/relationships/hyperlink" Target="https://arxiv.org/abs/1512.00567" TargetMode="External"/><Relationship Id="rId10" Type="http://schemas.openxmlformats.org/officeDocument/2006/relationships/hyperlink" Target="http://arxiv.org/abs/1512.0338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ulurciello.github.io/tech/2016/06/04/net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8600" y="228600"/>
            <a:ext cx="8569516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Title 1"/>
          <p:cNvSpPr txBox="1">
            <a:spLocks/>
          </p:cNvSpPr>
          <p:nvPr/>
        </p:nvSpPr>
        <p:spPr bwMode="auto">
          <a:xfrm>
            <a:off x="0" y="762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0" dirty="0" smtClean="0">
                <a:latin typeface="+mn-lt"/>
              </a:rPr>
              <a:t>Convolutional </a:t>
            </a:r>
            <a:r>
              <a:rPr lang="en-US" sz="3600" b="0" dirty="0">
                <a:latin typeface="+mn-lt"/>
              </a:rPr>
              <a:t>Neural </a:t>
            </a:r>
            <a:r>
              <a:rPr lang="en-US" sz="3600" b="0" dirty="0" smtClean="0">
                <a:latin typeface="+mn-lt"/>
              </a:rPr>
              <a:t>Network Architectures:</a:t>
            </a:r>
          </a:p>
          <a:p>
            <a:pPr algn="ctr" eaLnBrk="1" hangingPunct="1"/>
            <a:r>
              <a:rPr lang="en-US" sz="3600" b="0" dirty="0">
                <a:latin typeface="+mn-lt"/>
              </a:rPr>
              <a:t>f</a:t>
            </a:r>
            <a:r>
              <a:rPr lang="en-US" sz="3600" b="0" dirty="0" smtClean="0">
                <a:latin typeface="+mn-lt"/>
              </a:rPr>
              <a:t>rom </a:t>
            </a:r>
            <a:r>
              <a:rPr lang="en-US" sz="3600" b="0" dirty="0" err="1" smtClean="0">
                <a:latin typeface="+mn-lt"/>
              </a:rPr>
              <a:t>LeNet</a:t>
            </a:r>
            <a:r>
              <a:rPr lang="en-US" sz="3600" b="0" dirty="0" smtClean="0">
                <a:latin typeface="+mn-lt"/>
              </a:rPr>
              <a:t> to ResNet</a:t>
            </a:r>
            <a:endParaRPr lang="en-US" sz="3600" b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701235"/>
            <a:ext cx="2854247" cy="584765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 b="0" dirty="0" smtClean="0">
                <a:latin typeface="+mn-lt"/>
              </a:rPr>
              <a:t>Lana Lazebnik</a:t>
            </a:r>
            <a:endParaRPr lang="en-US" sz="3200" b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51271"/>
            <a:ext cx="8458200" cy="4050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4200" y="6504811"/>
            <a:ext cx="2006584" cy="276989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200" b="0" dirty="0" smtClean="0">
                <a:latin typeface="+mn-lt"/>
              </a:rPr>
              <a:t>Figure source: A. </a:t>
            </a:r>
            <a:r>
              <a:rPr lang="en-US" sz="1200" b="0" dirty="0" err="1" smtClean="0">
                <a:latin typeface="+mn-lt"/>
              </a:rPr>
              <a:t>Karpathy</a:t>
            </a:r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40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network weights to minimize the </a:t>
            </a:r>
            <a:r>
              <a:rPr lang="en-US" sz="2400" i="1" dirty="0" smtClean="0"/>
              <a:t>training error</a:t>
            </a:r>
            <a:r>
              <a:rPr lang="en-US" sz="2400" dirty="0" smtClean="0"/>
              <a:t> </a:t>
            </a:r>
            <a:r>
              <a:rPr lang="en-US" sz="2400" dirty="0"/>
              <a:t>between true and estimated labels of training </a:t>
            </a:r>
            <a:r>
              <a:rPr lang="en-US" sz="2400" dirty="0" smtClean="0"/>
              <a:t>examples, e.g.: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Update weights by </a:t>
            </a:r>
            <a:r>
              <a:rPr lang="en-US" sz="2400" b="1" dirty="0" smtClean="0"/>
              <a:t>gradient descent: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Back-propagation: </a:t>
            </a:r>
            <a:r>
              <a:rPr lang="en-US" sz="2400" dirty="0" smtClean="0"/>
              <a:t>gradients are computed in the direction from output to input layers and combined using chain rule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/>
              <a:t>Stochastic gradient descent: </a:t>
            </a:r>
            <a:r>
              <a:rPr lang="en-US" sz="2400" dirty="0" smtClean="0"/>
              <a:t>compute the weight update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one training example (or a small batch of examples) at a time, cycle through training examples in random order in multiple epochs</a:t>
            </a:r>
          </a:p>
          <a:p>
            <a:pPr marL="457200" indent="-457200">
              <a:buFont typeface="Arial"/>
              <a:buChar char="•"/>
            </a:pPr>
            <a:endParaRPr lang="en-US" sz="2400" b="1" i="1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53651"/>
              </p:ext>
            </p:extLst>
          </p:nvPr>
        </p:nvGraphicFramePr>
        <p:xfrm>
          <a:off x="6107112" y="28194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2" y="28194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Training of multi-layer networks</a:t>
            </a:r>
            <a:endParaRPr lang="en-US" sz="3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137147"/>
              </p:ext>
            </p:extLst>
          </p:nvPr>
        </p:nvGraphicFramePr>
        <p:xfrm>
          <a:off x="3251200" y="1816100"/>
          <a:ext cx="30956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816100"/>
                        <a:ext cx="30956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0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Network Demo</a:t>
            </a:r>
            <a:endParaRPr lang="en-US" dirty="0"/>
          </a:p>
        </p:txBody>
      </p:sp>
      <p:pic>
        <p:nvPicPr>
          <p:cNvPr id="6" name="Picture 5" descr="Screen Shot 2016-04-13 at 12.5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855"/>
            <a:ext cx="9144000" cy="4593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60153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hlinkClick r:id="rId3"/>
              </a:rPr>
              <a:t>http</a:t>
            </a:r>
            <a:r>
              <a:rPr lang="en-US" b="0" dirty="0">
                <a:hlinkClick r:id="rId3"/>
              </a:rPr>
              <a:t>://playground.tensorflow.org/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586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/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971800" y="2362200"/>
            <a:ext cx="1906707" cy="1900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3733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00200" y="4643735"/>
            <a:ext cx="3125907" cy="1071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>
            <a:off x="2971800" y="4343400"/>
            <a:ext cx="1754307" cy="180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726107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3594206" y="59436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Fully connected layer</a:t>
            </a:r>
            <a:endParaRPr lang="en-US" b="0" dirty="0"/>
          </a:p>
        </p:txBody>
      </p:sp>
      <p:sp>
        <p:nvSpPr>
          <p:cNvPr id="24" name="Cube 23"/>
          <p:cNvSpPr/>
          <p:nvPr/>
        </p:nvSpPr>
        <p:spPr bwMode="auto">
          <a:xfrm>
            <a:off x="4724400" y="34290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971800" y="2362200"/>
            <a:ext cx="1906707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676400" y="3581400"/>
            <a:ext cx="3048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676400" y="3805536"/>
            <a:ext cx="3049707" cy="190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971800" y="3685337"/>
            <a:ext cx="1754307" cy="65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3000"/>
            <a:ext cx="3530325" cy="17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3" grpId="0"/>
      <p:bldP spid="34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830507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363907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1962083" y="4075782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059107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363907" y="4523537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726107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/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4273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981200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2689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4600" y="35814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112776" y="3851647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09800" y="44196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514600" y="4299402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76800" y="40386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640507" y="990600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feature map</a:t>
            </a:r>
            <a:endParaRPr lang="en-US" b="0" dirty="0"/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14736" y="1518417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8149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</a:t>
            </a:r>
            <a:r>
              <a:rPr lang="en-US" b="0" dirty="0" smtClean="0"/>
              <a:t>earned weights</a:t>
            </a:r>
            <a:endParaRPr lang="en-US" b="0" dirty="0"/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060966" y="3499366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/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0872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 bwMode="auto">
          <a:xfrm>
            <a:off x="3506907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981200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2689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4600" y="35814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112776" y="3851647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09800" y="44196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514600" y="4299402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76800" y="40386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640507" y="990600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feature map</a:t>
            </a:r>
            <a:endParaRPr lang="en-US" b="0" dirty="0"/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14736" y="1518417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8149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</a:t>
            </a:r>
            <a:r>
              <a:rPr lang="en-US" b="0" dirty="0" smtClean="0"/>
              <a:t>earned weights</a:t>
            </a:r>
            <a:endParaRPr lang="en-US" b="0" dirty="0"/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060966" y="3499366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/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1941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ter_z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7861" r="9666" b="12045"/>
          <a:stretch>
            <a:fillRect/>
          </a:stretch>
        </p:blipFill>
        <p:spPr bwMode="auto">
          <a:xfrm>
            <a:off x="4953000" y="1524001"/>
            <a:ext cx="4094163" cy="272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Convolution as feature extraction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581400"/>
            <a:ext cx="411480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4254" r="5028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ter_z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075" r="9827" b="11832"/>
          <a:stretch>
            <a:fillRect/>
          </a:stretch>
        </p:blipFill>
        <p:spPr bwMode="auto">
          <a:xfrm>
            <a:off x="4802189" y="3581400"/>
            <a:ext cx="4113212" cy="277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1676400" y="6334125"/>
            <a:ext cx="869128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 dirty="0">
                <a:latin typeface="+mn-lt"/>
              </a:rPr>
              <a:t>Input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18284" y="6324600"/>
            <a:ext cx="1930316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>
                <a:latin typeface="+mn-lt"/>
              </a:rPr>
              <a:t>Feature Map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268788" y="4800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4254" r="28177" b="52721"/>
          <a:stretch>
            <a:fillRect/>
          </a:stretch>
        </p:blipFill>
        <p:spPr bwMode="auto">
          <a:xfrm>
            <a:off x="60326" y="3581401"/>
            <a:ext cx="777875" cy="773113"/>
          </a:xfrm>
          <a:prstGeom prst="rect">
            <a:avLst/>
          </a:prstGeom>
          <a:noFill/>
          <a:ln w="25400">
            <a:solidFill>
              <a:srgbClr val="12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 rot="-1977863">
            <a:off x="4317928" y="3618382"/>
            <a:ext cx="457200" cy="32173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1" y="3733801"/>
            <a:ext cx="204788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571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423E-6 1.75382E-6 C 0.01564 -0.00718 0.09033 -0.00625 0.09675 -0.00648 C 0.14713 -0.01388 0.17058 -0.00926 0.23936 -0.0081 C 0.28314 -0.0044 0.33108 -0.02083 0.37225 -0.00324 C 0.37833 0.0081 0.37711 0.00324 0.37711 0.02475 C 0.37711 0.0826 0.37086 0.07034 0.32378 0.07103 C 0.23242 0.07196 0.14105 0.07219 0.04968 0.07288 C 0.03474 0.07334 0.01963 0.07242 0.00487 0.0745 C -0.00295 0.07543 0.00313 0.09509 0.00365 0.10574 C 0.004 0.11823 -0.00469 0.14229 0.00487 0.14391 C 0.08824 0.15687 0.17266 0.14484 0.25673 0.14553 C 0.29182 0.14599 0.32708 0.14599 0.36234 0.14715 C 0.36721 0.14715 0.37294 0.14484 0.37711 0.14877 C 0.38145 0.1527 0.3785 0.16312 0.37971 0.17029 C 0.37728 0.26353 0.38215 0.23878 0.29773 0.2397 C 0.21626 0.2404 0.1348 0.24063 0.05333 0.24132 C 0.03509 0.24317 0.01598 0.23692 -0.00121 0.24456 C -0.00486 0.24595 -0.00052 0.25451 -3.31423E-6 0.2596 C 0.00296 0.37991 -0.01129 0.30726 0.15998 0.31073 C 0.16155 0.31073 0.16328 0.31166 0.16502 0.31235 C 0.23033 0.31027 0.29547 0.30842 0.36095 0.30749 C 0.36547 0.3068 0.37468 0.30587 0.37468 0.30587 " pathEditMode="relative" ptsTypes="fffffffffffffffffffff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 bwMode="auto">
          <a:xfrm>
            <a:off x="3506907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13733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1981200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2689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4600" y="35814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112776" y="3851647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209800" y="44196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514600" y="4299402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76800" y="40386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2307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640507" y="990600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feature map</a:t>
            </a:r>
            <a:endParaRPr lang="en-US" b="0" dirty="0"/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14736" y="1518417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81493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</a:t>
            </a:r>
            <a:r>
              <a:rPr lang="en-US" b="0" dirty="0" smtClean="0"/>
              <a:t>earned weights</a:t>
            </a:r>
            <a:endParaRPr lang="en-US" b="0" dirty="0"/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060966" y="3499366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/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8327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3716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35052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3808293" y="38100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5939135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image</a:t>
            </a:r>
            <a:endParaRPr lang="en-US" b="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941893" y="38100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655381" y="4087368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657917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 bwMode="auto">
          <a:xfrm flipV="1">
            <a:off x="5941893" y="4528002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8304093" y="42672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5715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next layer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594206" y="5943600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Convolutional layer</a:t>
            </a:r>
            <a:endParaRPr lang="en-US" b="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838200"/>
          </a:xfrm>
        </p:spPr>
        <p:txBody>
          <a:bodyPr/>
          <a:lstStyle/>
          <a:p>
            <a:r>
              <a:rPr lang="en-US" dirty="0" smtClean="0"/>
              <a:t>From fully connected to convolutional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9"/>
          <p:cNvSpPr/>
          <p:nvPr/>
        </p:nvSpPr>
        <p:spPr>
          <a:xfrm>
            <a:off x="1747196" y="3961244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8" y="5562600"/>
            <a:ext cx="2513164" cy="492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Input Image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518" y="4362228"/>
            <a:ext cx="2513164" cy="743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Convolution (Learned)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518" y="3429000"/>
            <a:ext cx="2513164" cy="49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Non-linearity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393" y="2479296"/>
            <a:ext cx="2492926" cy="492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Spatial </a:t>
            </a:r>
            <a:r>
              <a:rPr lang="en-US" sz="2000" b="0" dirty="0">
                <a:solidFill>
                  <a:schemeClr val="tx1"/>
                </a:solidFill>
                <a:cs typeface="Myriad Pro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ooling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743428" y="51537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750964" y="30201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754732" y="20574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155" y="1488696"/>
            <a:ext cx="2513164" cy="492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Feature maps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752600" y="10668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57600" y="3276600"/>
            <a:ext cx="5313363" cy="3122946"/>
            <a:chOff x="77788" y="1524001"/>
            <a:chExt cx="8969375" cy="5271779"/>
          </a:xfrm>
        </p:grpSpPr>
        <p:pic>
          <p:nvPicPr>
            <p:cNvPr id="17" name="Picture 16" descr="filter_z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1" t="7861" r="9666" b="12045"/>
            <a:stretch>
              <a:fillRect/>
            </a:stretch>
          </p:blipFill>
          <p:spPr bwMode="auto">
            <a:xfrm>
              <a:off x="4953000" y="1524001"/>
              <a:ext cx="4094163" cy="27289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" y="3581400"/>
              <a:ext cx="4114800" cy="2743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filter_z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2" t="8075" r="9827" b="11832"/>
            <a:stretch>
              <a:fillRect/>
            </a:stretch>
          </p:blipFill>
          <p:spPr bwMode="auto">
            <a:xfrm>
              <a:off x="4802189" y="3581400"/>
              <a:ext cx="4113212" cy="27765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676400" y="6334125"/>
              <a:ext cx="869128" cy="46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b="0" dirty="0">
                  <a:latin typeface="+mn-lt"/>
                </a:rPr>
                <a:t>Input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350841" y="6324600"/>
              <a:ext cx="1930316" cy="46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b="0" dirty="0">
                  <a:latin typeface="+mn-lt"/>
                </a:rPr>
                <a:t>Feature Map</a:t>
              </a:r>
            </a:p>
          </p:txBody>
        </p:sp>
        <p:sp>
          <p:nvSpPr>
            <p:cNvPr id="25" name="Right Arrow 24"/>
            <p:cNvSpPr>
              <a:spLocks noChangeArrowheads="1"/>
            </p:cNvSpPr>
            <p:nvPr/>
          </p:nvSpPr>
          <p:spPr bwMode="auto">
            <a:xfrm>
              <a:off x="4268788" y="4800600"/>
              <a:ext cx="457200" cy="3048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ight Arrow 25"/>
            <p:cNvSpPr>
              <a:spLocks noChangeArrowheads="1"/>
            </p:cNvSpPr>
            <p:nvPr/>
          </p:nvSpPr>
          <p:spPr bwMode="auto">
            <a:xfrm rot="19622137">
              <a:off x="4317928" y="3618382"/>
              <a:ext cx="457200" cy="32173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91430" tIns="45715" rIns="91430" bIns="45715" anchor="ctr"/>
            <a:lstStyle/>
            <a:p>
              <a:pPr algn="ctr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46475" y="3733801"/>
              <a:ext cx="204788" cy="1200319"/>
            </a:xfrm>
            <a:prstGeom prst="rect">
              <a:avLst/>
            </a:prstGeom>
          </p:spPr>
          <p:txBody>
            <a:bodyPr lIns="91430" tIns="45715" rIns="91430" bIns="45715">
              <a:spAutoFit/>
            </a:bodyPr>
            <a:lstStyle/>
            <a:p>
              <a:pPr>
                <a:defRPr/>
              </a:pPr>
              <a:r>
                <a:rPr lang="en-US" dirty="0"/>
                <a:t>...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Key operations in a CNN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90" y="6477000"/>
            <a:ext cx="24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R. Fergus, Y. </a:t>
            </a:r>
            <a:r>
              <a:rPr lang="en-US" sz="1400" b="0" dirty="0" err="1" smtClean="0"/>
              <a:t>LeCun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0582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my field?</a:t>
            </a:r>
            <a:endParaRPr lang="en-US" dirty="0"/>
          </a:p>
        </p:txBody>
      </p:sp>
      <p:pic>
        <p:nvPicPr>
          <p:cNvPr id="3" name="Picture 2" descr="Screen Shot 2016-03-06 at 2.4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867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6200" y="1066800"/>
            <a:ext cx="7772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Classification: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ImageNet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Challenge top-5 error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3915" y="6477000"/>
            <a:ext cx="2310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Figure source: </a:t>
            </a:r>
            <a:r>
              <a:rPr lang="en-US" sz="1400" b="0" dirty="0" smtClean="0">
                <a:hlinkClick r:id="rId3"/>
              </a:rPr>
              <a:t>Kaiming He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416474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p Arrow 10"/>
          <p:cNvSpPr/>
          <p:nvPr/>
        </p:nvSpPr>
        <p:spPr>
          <a:xfrm>
            <a:off x="1750964" y="30201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747196" y="3961244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8" y="5562600"/>
            <a:ext cx="2513164" cy="492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Input Image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518" y="4362228"/>
            <a:ext cx="2513164" cy="743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Convolution (Learned)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518" y="3429000"/>
            <a:ext cx="2513164" cy="49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Non-linearity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393" y="2479296"/>
            <a:ext cx="2492926" cy="492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Spatial </a:t>
            </a:r>
            <a:r>
              <a:rPr lang="en-US" sz="2000" b="0" dirty="0">
                <a:solidFill>
                  <a:schemeClr val="tx1"/>
                </a:solidFill>
                <a:cs typeface="Myriad Pro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ooling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743428" y="51537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754732" y="20574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155" y="1488696"/>
            <a:ext cx="2513164" cy="492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Feature maps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752600" y="10668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6366" t="5805" r="6355" b="595"/>
          <a:stretch/>
        </p:blipFill>
        <p:spPr>
          <a:xfrm>
            <a:off x="4343400" y="2895600"/>
            <a:ext cx="3838821" cy="3087614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Key operations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90" y="6477000"/>
            <a:ext cx="24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R. Fergus, Y. </a:t>
            </a:r>
            <a:r>
              <a:rPr lang="en-US" sz="1400" b="0" dirty="0" err="1" smtClean="0"/>
              <a:t>LeCun</a:t>
            </a:r>
            <a:endParaRPr lang="en-US" sz="1400" b="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48200" y="2393520"/>
            <a:ext cx="339190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sz="2000" b="0" dirty="0" smtClean="0">
                <a:latin typeface="+mn-lt"/>
              </a:rPr>
              <a:t>Rectified Linear Unit (</a:t>
            </a:r>
            <a:r>
              <a:rPr lang="en-US" sz="2000" b="0" dirty="0" err="1" smtClean="0">
                <a:latin typeface="+mn-lt"/>
              </a:rPr>
              <a:t>ReLU</a:t>
            </a:r>
            <a:r>
              <a:rPr lang="en-US" sz="2000" b="0" dirty="0" smtClean="0">
                <a:latin typeface="+mn-lt"/>
              </a:rPr>
              <a:t>)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3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3"/>
          <p:cNvSpPr/>
          <p:nvPr/>
        </p:nvSpPr>
        <p:spPr>
          <a:xfrm>
            <a:off x="1754732" y="20574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747196" y="3961244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9518" y="5562600"/>
            <a:ext cx="2513164" cy="49250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Input Image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9518" y="4362228"/>
            <a:ext cx="2513164" cy="7431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Convolution (Learned)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518" y="3429000"/>
            <a:ext cx="2513164" cy="492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Non-linearity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6393" y="2479296"/>
            <a:ext cx="2492926" cy="492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Spatial </a:t>
            </a:r>
            <a:r>
              <a:rPr lang="en-US" sz="2000" b="0" dirty="0">
                <a:solidFill>
                  <a:schemeClr val="tx1"/>
                </a:solidFill>
                <a:cs typeface="Myriad Pro"/>
              </a:rPr>
              <a:t>p</a:t>
            </a:r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ooling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743428" y="51537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750964" y="3020126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155" y="1488696"/>
            <a:ext cx="2513164" cy="492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Myriad Pro"/>
              </a:rPr>
              <a:t>Feature maps</a:t>
            </a:r>
            <a:endParaRPr lang="en-US" sz="2000" b="0" dirty="0">
              <a:solidFill>
                <a:schemeClr val="tx1"/>
              </a:solidFill>
              <a:cs typeface="Myriad Pro"/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1752600" y="1066800"/>
            <a:ext cx="391837" cy="408874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17" name="Picture 16" descr="nor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14581" r="48195" b="51794"/>
          <a:stretch/>
        </p:blipFill>
        <p:spPr>
          <a:xfrm>
            <a:off x="3429000" y="2323448"/>
            <a:ext cx="3581400" cy="233479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05199" y="2399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199" y="2399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199" y="2780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6199" y="2780647"/>
            <a:ext cx="762000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58161" y="2438400"/>
            <a:ext cx="1662706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800" dirty="0">
                <a:latin typeface="+mn-lt"/>
                <a:cs typeface="+mn-cs"/>
              </a:rPr>
              <a:t>Max</a:t>
            </a:r>
          </a:p>
        </p:txBody>
      </p:sp>
      <p:pic>
        <p:nvPicPr>
          <p:cNvPr id="35" name="Picture 34" descr="max_poo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14319" r="9186" b="17450"/>
          <a:stretch/>
        </p:blipFill>
        <p:spPr>
          <a:xfrm>
            <a:off x="7162800" y="3000373"/>
            <a:ext cx="1910468" cy="12605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Key operations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90" y="6477000"/>
            <a:ext cx="246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Source: R. Fergus, Y. </a:t>
            </a:r>
            <a:r>
              <a:rPr lang="en-US" sz="1400" b="0" dirty="0" err="1" smtClean="0"/>
              <a:t>LeCun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28392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LeNet-5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610600" cy="22860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Average pooling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Sigmoid or </a:t>
            </a:r>
            <a:r>
              <a:rPr lang="en-US" sz="2400" dirty="0" err="1" smtClean="0"/>
              <a:t>tanh</a:t>
            </a:r>
            <a:r>
              <a:rPr lang="en-US" sz="2400" dirty="0" smtClean="0"/>
              <a:t> nonlinearity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Fully connected layers at the end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Trained on MNIST digit dataset with 60K training examples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" y="6211669"/>
            <a:ext cx="8991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/>
              <a:t>Y. </a:t>
            </a:r>
            <a:r>
              <a:rPr lang="en-US" sz="1600" b="0" dirty="0" err="1"/>
              <a:t>LeCun</a:t>
            </a:r>
            <a:r>
              <a:rPr lang="en-US" sz="1600" b="0" dirty="0"/>
              <a:t>, L. </a:t>
            </a:r>
            <a:r>
              <a:rPr lang="en-US" sz="1600" b="0" dirty="0" err="1"/>
              <a:t>Bottou</a:t>
            </a:r>
            <a:r>
              <a:rPr lang="en-US" sz="1600" b="0" dirty="0"/>
              <a:t>, Y. </a:t>
            </a:r>
            <a:r>
              <a:rPr lang="en-US" sz="1600" b="0" dirty="0" err="1"/>
              <a:t>Bengio</a:t>
            </a:r>
            <a:r>
              <a:rPr lang="en-US" sz="1600" b="0" dirty="0"/>
              <a:t>, and P. </a:t>
            </a:r>
            <a:r>
              <a:rPr lang="en-US" sz="1600" b="0" dirty="0" err="1" smtClean="0"/>
              <a:t>Haffner</a:t>
            </a:r>
            <a:r>
              <a:rPr lang="en-US" sz="1600" b="0" dirty="0" smtClean="0"/>
              <a:t>, </a:t>
            </a:r>
            <a:r>
              <a:rPr lang="en-US" sz="1600" b="0" dirty="0" smtClean="0">
                <a:hlinkClick r:id="rId2"/>
              </a:rPr>
              <a:t>Gradient</a:t>
            </a:r>
            <a:r>
              <a:rPr lang="en-US" sz="1600" b="0" dirty="0">
                <a:hlinkClick r:id="rId2"/>
              </a:rPr>
              <a:t>-based learning applied to document recognition</a:t>
            </a:r>
            <a:r>
              <a:rPr lang="en-US" sz="1600" b="0" dirty="0"/>
              <a:t>, </a:t>
            </a:r>
            <a:r>
              <a:rPr lang="en-US" sz="1600" b="0" dirty="0" smtClean="0"/>
              <a:t>Proc. </a:t>
            </a:r>
            <a:r>
              <a:rPr lang="en-US" sz="1600" b="0" dirty="0"/>
              <a:t>IEEE </a:t>
            </a:r>
            <a:r>
              <a:rPr lang="en-US" sz="1600" b="0" dirty="0" smtClean="0"/>
              <a:t>86(11</a:t>
            </a:r>
            <a:r>
              <a:rPr lang="en-US" sz="1600" b="0" dirty="0"/>
              <a:t>): 2278–2324, 1998.</a:t>
            </a:r>
          </a:p>
        </p:txBody>
      </p:sp>
      <p:pic>
        <p:nvPicPr>
          <p:cNvPr id="13" name="Content Placeholder 3" descr="lenet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455" y="1066800"/>
            <a:ext cx="9409055" cy="27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Fast forward to the arrival of big visual data…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8" y="1581102"/>
            <a:ext cx="3493272" cy="481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74" y="3028902"/>
            <a:ext cx="3429426" cy="82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74" y="2190702"/>
            <a:ext cx="3429000" cy="828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74" y="3867102"/>
            <a:ext cx="3429000" cy="7822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86200" y="1709688"/>
            <a:ext cx="5105399" cy="2862312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en-US" sz="2000" b="0" dirty="0">
                <a:latin typeface="+mn-lt"/>
              </a:rPr>
              <a:t>~14 million labeled images, 20k classes</a:t>
            </a:r>
          </a:p>
          <a:p>
            <a:pPr marL="342865" indent="-342865">
              <a:buFont typeface="Arial"/>
              <a:buChar char="•"/>
            </a:pPr>
            <a:endParaRPr lang="en-US" sz="2000" b="0" dirty="0">
              <a:latin typeface="+mn-lt"/>
            </a:endParaRPr>
          </a:p>
          <a:p>
            <a:pPr marL="342865" indent="-342865">
              <a:buFont typeface="Arial"/>
              <a:buChar char="•"/>
            </a:pPr>
            <a:r>
              <a:rPr lang="en-US" sz="2000" b="0" dirty="0">
                <a:latin typeface="+mn-lt"/>
              </a:rPr>
              <a:t>Images gathered from Internet</a:t>
            </a:r>
          </a:p>
          <a:p>
            <a:pPr marL="342865" indent="-342865">
              <a:buFont typeface="Arial"/>
              <a:buChar char="•"/>
            </a:pPr>
            <a:endParaRPr lang="en-US" sz="2000" b="0" dirty="0">
              <a:latin typeface="+mn-lt"/>
            </a:endParaRPr>
          </a:p>
          <a:p>
            <a:pPr marL="342865" indent="-342865">
              <a:buFont typeface="Arial"/>
              <a:buChar char="•"/>
            </a:pPr>
            <a:r>
              <a:rPr lang="en-US" sz="2000" b="0" dirty="0">
                <a:latin typeface="+mn-lt"/>
              </a:rPr>
              <a:t>Human labels via Amazon </a:t>
            </a:r>
            <a:r>
              <a:rPr lang="en-US" sz="2000" b="0" dirty="0" err="1" smtClean="0">
                <a:latin typeface="+mn-lt"/>
              </a:rPr>
              <a:t>MTurk</a:t>
            </a:r>
            <a:r>
              <a:rPr lang="en-US" sz="2000" b="0" dirty="0" smtClean="0">
                <a:latin typeface="+mn-lt"/>
              </a:rPr>
              <a:t> </a:t>
            </a:r>
          </a:p>
          <a:p>
            <a:pPr marL="342865" indent="-342865">
              <a:buFont typeface="Arial"/>
              <a:buChar char="•"/>
            </a:pPr>
            <a:endParaRPr lang="en-US" sz="2000" b="0" dirty="0" smtClean="0">
              <a:latin typeface="+mn-lt"/>
            </a:endParaRPr>
          </a:p>
          <a:p>
            <a:pPr marL="342865" indent="-342865">
              <a:buFont typeface="Arial"/>
              <a:buChar char="•"/>
            </a:pPr>
            <a:r>
              <a:rPr lang="en-US" sz="2000" b="0" dirty="0" err="1" smtClean="0">
                <a:latin typeface="+mn-lt"/>
              </a:rPr>
              <a:t>ImageNet</a:t>
            </a:r>
            <a:r>
              <a:rPr lang="en-US" sz="2000" b="0" dirty="0" smtClean="0">
                <a:latin typeface="+mn-lt"/>
              </a:rPr>
              <a:t> Large-Scale Visual Recognition Challenge (ILSVRC): </a:t>
            </a:r>
            <a:br>
              <a:rPr lang="en-US" sz="2000" b="0" dirty="0" smtClean="0">
                <a:latin typeface="+mn-lt"/>
              </a:rPr>
            </a:br>
            <a:r>
              <a:rPr lang="en-US" sz="2000" b="0" dirty="0" smtClean="0">
                <a:latin typeface="+mn-lt"/>
              </a:rPr>
              <a:t>1.2 million training images, 1000 classes</a:t>
            </a:r>
            <a:endParaRPr lang="en-US" sz="2000" b="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9436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hlinkClick r:id="rId6"/>
              </a:rPr>
              <a:t>www.image-net.org/challenges/LSVRC/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181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AlexNet</a:t>
            </a:r>
            <a:r>
              <a:rPr lang="en-US" dirty="0" smtClean="0">
                <a:solidFill>
                  <a:schemeClr val="tx1"/>
                </a:solidFill>
              </a:rPr>
              <a:t>: ILSVRC 2012 winner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061" b="34445"/>
          <a:stretch/>
        </p:blipFill>
        <p:spPr>
          <a:xfrm>
            <a:off x="12700" y="1066800"/>
            <a:ext cx="9144000" cy="2671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43062"/>
            <a:ext cx="9144000" cy="200053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fr-FR" sz="2400" b="0" dirty="0" err="1" smtClean="0">
                <a:latin typeface="+mn-lt"/>
                <a:cs typeface="Adobe Caslon Pro"/>
              </a:rPr>
              <a:t>Similar</a:t>
            </a:r>
            <a:r>
              <a:rPr lang="fr-FR" sz="2400" b="0" dirty="0" smtClean="0">
                <a:latin typeface="+mn-lt"/>
                <a:cs typeface="Adobe Caslon Pro"/>
              </a:rPr>
              <a:t> </a:t>
            </a:r>
            <a:r>
              <a:rPr lang="fr-FR" b="0" dirty="0" err="1" smtClean="0">
                <a:latin typeface="+mn-lt"/>
                <a:cs typeface="Adobe Caslon Pro"/>
              </a:rPr>
              <a:t>framework</a:t>
            </a:r>
            <a:r>
              <a:rPr lang="fr-FR" sz="2400" b="0" dirty="0" smtClean="0">
                <a:latin typeface="+mn-lt"/>
                <a:cs typeface="Adobe Caslon Pro"/>
              </a:rPr>
              <a:t> to </a:t>
            </a:r>
            <a:r>
              <a:rPr lang="fr-FR" b="0" dirty="0" err="1" smtClean="0">
                <a:latin typeface="+mn-lt"/>
                <a:cs typeface="Adobe Caslon Pro"/>
              </a:rPr>
              <a:t>LeNet</a:t>
            </a:r>
            <a:r>
              <a:rPr lang="fr-FR" b="0" dirty="0" smtClean="0">
                <a:latin typeface="+mn-lt"/>
                <a:cs typeface="Adobe Caslon Pro"/>
              </a:rPr>
              <a:t> </a:t>
            </a:r>
            <a:r>
              <a:rPr lang="fr-FR" sz="2400" b="0" dirty="0" smtClean="0">
                <a:latin typeface="+mn-lt"/>
                <a:cs typeface="Adobe Caslon Pro"/>
              </a:rPr>
              <a:t>but:</a:t>
            </a:r>
            <a:endParaRPr lang="fr-FR" b="0" dirty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Max </a:t>
            </a:r>
            <a:r>
              <a:rPr lang="fr-FR" sz="2000" b="0" dirty="0" err="1" smtClean="0">
                <a:latin typeface="+mn-lt"/>
                <a:cs typeface="Adobe Caslon Pro"/>
              </a:rPr>
              <a:t>pooling</a:t>
            </a:r>
            <a:r>
              <a:rPr lang="fr-FR" sz="2000" b="0" dirty="0" smtClean="0">
                <a:latin typeface="+mn-lt"/>
                <a:cs typeface="Adobe Caslon Pro"/>
              </a:rPr>
              <a:t>, </a:t>
            </a:r>
            <a:r>
              <a:rPr lang="fr-FR" sz="2000" b="0" dirty="0" err="1" smtClean="0">
                <a:latin typeface="+mn-lt"/>
                <a:cs typeface="Adobe Caslon Pro"/>
              </a:rPr>
              <a:t>ReLU</a:t>
            </a:r>
            <a:r>
              <a:rPr lang="fr-FR" sz="2000" b="0" dirty="0" smtClean="0">
                <a:latin typeface="+mn-lt"/>
                <a:cs typeface="Adobe Caslon Pro"/>
              </a:rPr>
              <a:t> </a:t>
            </a:r>
            <a:r>
              <a:rPr lang="fr-FR" sz="2000" b="0" dirty="0" err="1" smtClean="0">
                <a:latin typeface="+mn-lt"/>
                <a:cs typeface="Adobe Caslon Pro"/>
              </a:rPr>
              <a:t>nonlinearity</a:t>
            </a:r>
            <a:endParaRPr lang="fr-FR" sz="2000" b="0" dirty="0" smtClean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More data and </a:t>
            </a:r>
            <a:r>
              <a:rPr lang="fr-FR" sz="2000" b="0" dirty="0" err="1">
                <a:latin typeface="+mn-lt"/>
                <a:cs typeface="Adobe Caslon Pro"/>
              </a:rPr>
              <a:t>b</a:t>
            </a:r>
            <a:r>
              <a:rPr lang="fr-FR" sz="2000" b="0" dirty="0" err="1" smtClean="0">
                <a:latin typeface="+mn-lt"/>
                <a:cs typeface="Adobe Caslon Pro"/>
              </a:rPr>
              <a:t>igger</a:t>
            </a:r>
            <a:r>
              <a:rPr lang="fr-FR" sz="2000" b="0" dirty="0" smtClean="0">
                <a:latin typeface="+mn-lt"/>
                <a:cs typeface="Adobe Caslon Pro"/>
              </a:rPr>
              <a:t> </a:t>
            </a:r>
            <a:r>
              <a:rPr lang="fr-FR" sz="2000" b="0" dirty="0">
                <a:latin typeface="+mn-lt"/>
                <a:cs typeface="Adobe Caslon Pro"/>
              </a:rPr>
              <a:t>model </a:t>
            </a:r>
            <a:r>
              <a:rPr lang="fr-FR" sz="2000" b="0" dirty="0" smtClean="0">
                <a:latin typeface="+mn-lt"/>
                <a:cs typeface="Adobe Caslon Pro"/>
              </a:rPr>
              <a:t>(7 </a:t>
            </a:r>
            <a:r>
              <a:rPr lang="fr-FR" sz="2000" b="0" dirty="0" err="1" smtClean="0">
                <a:latin typeface="+mn-lt"/>
                <a:cs typeface="Adobe Caslon Pro"/>
              </a:rPr>
              <a:t>hidden</a:t>
            </a:r>
            <a:r>
              <a:rPr lang="fr-FR" sz="2000" b="0" dirty="0" smtClean="0">
                <a:latin typeface="+mn-lt"/>
                <a:cs typeface="Adobe Caslon Pro"/>
              </a:rPr>
              <a:t> </a:t>
            </a:r>
            <a:r>
              <a:rPr lang="fr-FR" sz="2000" b="0" dirty="0" err="1" smtClean="0">
                <a:latin typeface="+mn-lt"/>
                <a:cs typeface="Adobe Caslon Pro"/>
              </a:rPr>
              <a:t>layers</a:t>
            </a:r>
            <a:r>
              <a:rPr lang="fr-FR" sz="2000" b="0" dirty="0" smtClean="0">
                <a:latin typeface="+mn-lt"/>
                <a:cs typeface="Adobe Caslon Pro"/>
              </a:rPr>
              <a:t>, </a:t>
            </a:r>
            <a:r>
              <a:rPr lang="fr-FR" sz="2000" b="0" dirty="0" smtClean="0">
                <a:cs typeface="Adobe Caslon Pro"/>
              </a:rPr>
              <a:t>650K </a:t>
            </a:r>
            <a:r>
              <a:rPr lang="fr-FR" sz="2000" b="0" dirty="0" err="1" smtClean="0">
                <a:cs typeface="Adobe Caslon Pro"/>
              </a:rPr>
              <a:t>units</a:t>
            </a:r>
            <a:r>
              <a:rPr lang="fr-FR" sz="2000" b="0" dirty="0" smtClean="0">
                <a:cs typeface="Adobe Caslon Pro"/>
              </a:rPr>
              <a:t>, </a:t>
            </a:r>
            <a:r>
              <a:rPr lang="pt-BR" sz="2000" b="0" dirty="0" smtClean="0">
                <a:cs typeface="Adobe Caslon Pro"/>
              </a:rPr>
              <a:t>60M params</a:t>
            </a:r>
            <a:r>
              <a:rPr lang="fr-FR" sz="2000" b="0" dirty="0" smtClean="0">
                <a:latin typeface="+mn-lt"/>
                <a:cs typeface="Adobe Caslon Pro"/>
              </a:rPr>
              <a:t>)</a:t>
            </a:r>
            <a:endParaRPr lang="fr-FR" sz="2000" b="0" dirty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GPU </a:t>
            </a:r>
            <a:r>
              <a:rPr lang="fr-FR" sz="2000" b="0" dirty="0" err="1">
                <a:latin typeface="+mn-lt"/>
                <a:cs typeface="Adobe Caslon Pro"/>
              </a:rPr>
              <a:t>implementation</a:t>
            </a:r>
            <a:r>
              <a:rPr lang="fr-FR" sz="2000" b="0" dirty="0">
                <a:latin typeface="+mn-lt"/>
                <a:cs typeface="Adobe Caslon Pro"/>
              </a:rPr>
              <a:t> (50x </a:t>
            </a:r>
            <a:r>
              <a:rPr lang="fr-FR" sz="2000" b="0" dirty="0" err="1">
                <a:latin typeface="+mn-lt"/>
                <a:cs typeface="Adobe Caslon Pro"/>
              </a:rPr>
              <a:t>speedup</a:t>
            </a:r>
            <a:r>
              <a:rPr lang="fr-FR" sz="2000" b="0" dirty="0">
                <a:latin typeface="+mn-lt"/>
                <a:cs typeface="Adobe Caslon Pro"/>
              </a:rPr>
              <a:t> over </a:t>
            </a:r>
            <a:r>
              <a:rPr lang="fr-FR" sz="2000" b="0" dirty="0" smtClean="0">
                <a:latin typeface="+mn-lt"/>
                <a:cs typeface="Adobe Caslon Pro"/>
              </a:rPr>
              <a:t>CPU)</a:t>
            </a:r>
          </a:p>
          <a:p>
            <a:pPr marL="1257265" lvl="2" indent="-342865">
              <a:buFont typeface="Arial"/>
              <a:buChar char="•"/>
            </a:pPr>
            <a:r>
              <a:rPr lang="fr-FR" sz="2000" b="0" dirty="0" err="1" smtClean="0">
                <a:latin typeface="+mn-lt"/>
                <a:cs typeface="Adobe Caslon Pro"/>
              </a:rPr>
              <a:t>Trained</a:t>
            </a:r>
            <a:r>
              <a:rPr lang="fr-FR" sz="2000" b="0" dirty="0" smtClean="0">
                <a:latin typeface="+mn-lt"/>
                <a:cs typeface="Adobe Caslon Pro"/>
              </a:rPr>
              <a:t> on </a:t>
            </a:r>
            <a:r>
              <a:rPr lang="fr-FR" sz="2000" b="0" dirty="0" err="1" smtClean="0">
                <a:latin typeface="+mn-lt"/>
                <a:cs typeface="Adobe Caslon Pro"/>
              </a:rPr>
              <a:t>two</a:t>
            </a:r>
            <a:r>
              <a:rPr lang="fr-FR" sz="2000" b="0" dirty="0" smtClean="0">
                <a:latin typeface="+mn-lt"/>
                <a:cs typeface="Adobe Caslon Pro"/>
              </a:rPr>
              <a:t> </a:t>
            </a:r>
            <a:r>
              <a:rPr lang="fr-FR" sz="2000" b="0" dirty="0" err="1" smtClean="0">
                <a:latin typeface="+mn-lt"/>
                <a:cs typeface="Adobe Caslon Pro"/>
              </a:rPr>
              <a:t>GPUs</a:t>
            </a:r>
            <a:r>
              <a:rPr lang="fr-FR" sz="2000" b="0" dirty="0" smtClean="0">
                <a:latin typeface="+mn-lt"/>
                <a:cs typeface="Adobe Caslon Pro"/>
              </a:rPr>
              <a:t> for a </a:t>
            </a:r>
            <a:r>
              <a:rPr lang="fr-FR" sz="2000" b="0" dirty="0" err="1" smtClean="0">
                <a:latin typeface="+mn-lt"/>
                <a:cs typeface="Adobe Caslon Pro"/>
              </a:rPr>
              <a:t>week</a:t>
            </a:r>
            <a:endParaRPr lang="fr-FR" sz="2000" b="0" dirty="0" smtClean="0">
              <a:latin typeface="+mn-lt"/>
              <a:cs typeface="Adobe Caslon Pro"/>
            </a:endParaRPr>
          </a:p>
          <a:p>
            <a:pPr marL="800065" lvl="1" indent="-342865">
              <a:buFont typeface="Arial"/>
              <a:buChar char="•"/>
            </a:pPr>
            <a:r>
              <a:rPr lang="fr-FR" sz="2000" b="0" dirty="0" smtClean="0">
                <a:latin typeface="+mn-lt"/>
                <a:cs typeface="Adobe Caslon Pro"/>
              </a:rPr>
              <a:t>Dropout </a:t>
            </a:r>
            <a:r>
              <a:rPr lang="fr-FR" sz="2000" b="0" dirty="0" err="1" smtClean="0">
                <a:latin typeface="+mn-lt"/>
                <a:cs typeface="Adobe Caslon Pro"/>
              </a:rPr>
              <a:t>regularization</a:t>
            </a:r>
            <a:endParaRPr lang="fr-FR" sz="2000" b="0" dirty="0" smtClean="0">
              <a:latin typeface="+mn-lt"/>
              <a:cs typeface="Adobe Caslo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399" y="60592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A. </a:t>
            </a:r>
            <a:r>
              <a:rPr lang="en-US" sz="1800" b="0" dirty="0" err="1" smtClean="0"/>
              <a:t>Krizhevsky</a:t>
            </a:r>
            <a:r>
              <a:rPr lang="en-US" sz="1800" b="0" dirty="0" smtClean="0"/>
              <a:t>, I. </a:t>
            </a:r>
            <a:r>
              <a:rPr lang="en-US" sz="1800" b="0" dirty="0" err="1" smtClean="0"/>
              <a:t>Sutskever</a:t>
            </a:r>
            <a:r>
              <a:rPr lang="en-US" sz="1800" b="0" dirty="0" smtClean="0"/>
              <a:t>, and G. Hinton, </a:t>
            </a:r>
            <a:r>
              <a:rPr lang="en-US" sz="1800" b="0" dirty="0" smtClean="0">
                <a:hlinkClick r:id="rId4"/>
              </a:rPr>
              <a:t>ImageNet Classification with Deep Convolutional Neural Networks</a:t>
            </a:r>
            <a:r>
              <a:rPr lang="en-US" sz="1800" b="0" dirty="0" smtClean="0"/>
              <a:t>, NIPS 2012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796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Clarifai</a:t>
            </a:r>
            <a:r>
              <a:rPr lang="en-US" dirty="0" smtClean="0"/>
              <a:t>: </a:t>
            </a:r>
            <a:r>
              <a:rPr lang="en-US" dirty="0">
                <a:solidFill>
                  <a:schemeClr val="tx1"/>
                </a:solidFill>
              </a:rPr>
              <a:t>ILSVRC </a:t>
            </a:r>
            <a:r>
              <a:rPr lang="en-US" dirty="0" smtClean="0">
                <a:solidFill>
                  <a:schemeClr val="tx1"/>
                </a:solidFill>
              </a:rPr>
              <a:t>2013 </a:t>
            </a:r>
            <a:r>
              <a:rPr lang="en-US" dirty="0">
                <a:solidFill>
                  <a:schemeClr val="tx1"/>
                </a:solidFill>
              </a:rPr>
              <a:t>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Refinement of </a:t>
            </a:r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0592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/>
              <a:t>M. </a:t>
            </a:r>
            <a:r>
              <a:rPr lang="en-US" sz="1800" b="0" dirty="0" err="1" smtClean="0"/>
              <a:t>Zeiler</a:t>
            </a:r>
            <a:r>
              <a:rPr lang="en-US" sz="1800" b="0" dirty="0" smtClean="0"/>
              <a:t> and R. Fergus, </a:t>
            </a:r>
            <a:r>
              <a:rPr lang="en-US" sz="1800" b="0" dirty="0" smtClean="0">
                <a:hlinkClick r:id="rId2"/>
              </a:rPr>
              <a:t>Visualizing and Understanding Convolutional Networks</a:t>
            </a:r>
            <a:r>
              <a:rPr lang="en-US" sz="1800" b="0" dirty="0" smtClean="0"/>
              <a:t>, </a:t>
            </a:r>
            <a:br>
              <a:rPr lang="en-US" sz="1800" b="0" dirty="0" smtClean="0"/>
            </a:br>
            <a:r>
              <a:rPr lang="en-US" sz="1800" b="0" dirty="0"/>
              <a:t>ECCV 2014 (Best Paper Award winner)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9148624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VGGNet</a:t>
            </a:r>
            <a:r>
              <a:rPr lang="en-US" dirty="0" smtClean="0"/>
              <a:t>: ILSVRC 2014 2</a:t>
            </a:r>
            <a:r>
              <a:rPr lang="en-US" baseline="30000" dirty="0" smtClean="0"/>
              <a:t>nd</a:t>
            </a:r>
            <a:r>
              <a:rPr lang="en-US" dirty="0" smtClean="0"/>
              <a:t>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14400"/>
            <a:ext cx="41910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Sequence of deeper networks trained progressively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Large receptive fields replaced by successive layers of 3x3 convolutions (with </a:t>
            </a:r>
            <a:r>
              <a:rPr lang="en-US" sz="2000" dirty="0" err="1" smtClean="0"/>
              <a:t>ReLU</a:t>
            </a:r>
            <a:r>
              <a:rPr lang="en-US" sz="2000" dirty="0" smtClean="0"/>
              <a:t> in between)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One </a:t>
            </a:r>
            <a:r>
              <a:rPr lang="en-US" sz="2000" dirty="0"/>
              <a:t>7x7 </a:t>
            </a:r>
            <a:r>
              <a:rPr lang="en-US" sz="2000" dirty="0" err="1"/>
              <a:t>conv</a:t>
            </a:r>
            <a:r>
              <a:rPr lang="en-US" sz="2000" dirty="0"/>
              <a:t> layer </a:t>
            </a:r>
            <a:r>
              <a:rPr lang="en-US" sz="2000" dirty="0" smtClean="0"/>
              <a:t>with C feature maps needs </a:t>
            </a:r>
            <a:r>
              <a:rPr lang="en-US" sz="2000" dirty="0"/>
              <a:t>49C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weights, three 3x3 </a:t>
            </a:r>
            <a:r>
              <a:rPr lang="en-US" sz="2000" dirty="0" err="1" smtClean="0"/>
              <a:t>conv</a:t>
            </a:r>
            <a:r>
              <a:rPr lang="en-US" sz="2000" dirty="0" smtClean="0"/>
              <a:t> layers need only 27C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weights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Experimented with 1x1 convolutions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572000" cy="5278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6248400"/>
            <a:ext cx="7848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000000"/>
                </a:solidFill>
              </a:rPr>
              <a:t>K. </a:t>
            </a:r>
            <a:r>
              <a:rPr lang="en-US" sz="1600" b="0" dirty="0" err="1" smtClean="0">
                <a:solidFill>
                  <a:srgbClr val="000000"/>
                </a:solidFill>
              </a:rPr>
              <a:t>Simonyan</a:t>
            </a:r>
            <a:r>
              <a:rPr lang="en-US" sz="1600" b="0" dirty="0" smtClean="0">
                <a:solidFill>
                  <a:srgbClr val="000000"/>
                </a:solidFill>
              </a:rPr>
              <a:t> and A. </a:t>
            </a:r>
            <a:r>
              <a:rPr lang="en-US" sz="1600" b="0" dirty="0" err="1" smtClean="0">
                <a:solidFill>
                  <a:srgbClr val="000000"/>
                </a:solidFill>
              </a:rPr>
              <a:t>Zisserman</a:t>
            </a:r>
            <a:r>
              <a:rPr lang="en-US" sz="1600" b="0" dirty="0" smtClean="0">
                <a:solidFill>
                  <a:srgbClr val="000000"/>
                </a:solidFill>
              </a:rPr>
              <a:t>, </a:t>
            </a:r>
            <a:r>
              <a:rPr lang="en-US" sz="1600" b="0" dirty="0" smtClean="0">
                <a:solidFill>
                  <a:srgbClr val="000000"/>
                </a:solidFill>
                <a:hlinkClick r:id="rId3"/>
              </a:rPr>
              <a:t>Very Deep Convolutional Networks for Large-Scale Image Recognition</a:t>
            </a:r>
            <a:r>
              <a:rPr lang="en-US" sz="1600" b="0" dirty="0" smtClean="0">
                <a:solidFill>
                  <a:srgbClr val="000000"/>
                </a:solidFill>
              </a:rPr>
              <a:t>, ICLR </a:t>
            </a:r>
            <a:r>
              <a:rPr lang="en-US" sz="1600" b="0" dirty="0">
                <a:solidFill>
                  <a:srgbClr val="000000"/>
                </a:solidFill>
              </a:rPr>
              <a:t>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09768"/>
            <a:ext cx="1319396" cy="11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8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</a:t>
            </a:r>
            <a:r>
              <a:rPr lang="en-US" dirty="0"/>
              <a:t> </a:t>
            </a:r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0341"/>
            <a:ext cx="9144000" cy="26756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M. Lin, Q. Chen, and S. Yan,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Network in network</a:t>
            </a:r>
            <a:r>
              <a:rPr lang="en-US" sz="1800" b="0" dirty="0" smtClean="0">
                <a:solidFill>
                  <a:srgbClr val="000000"/>
                </a:solidFill>
              </a:rPr>
              <a:t>, ICLR 2014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7-01-13 at 2.59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2371087" cy="2514600"/>
          </a:xfrm>
          <a:prstGeom prst="rect">
            <a:avLst/>
          </a:prstGeom>
        </p:spPr>
      </p:pic>
      <p:pic>
        <p:nvPicPr>
          <p:cNvPr id="7" name="Picture 6" descr="Screen Shot 2017-01-13 at 2.59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291493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8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be 55"/>
          <p:cNvSpPr/>
          <p:nvPr/>
        </p:nvSpPr>
        <p:spPr bwMode="auto">
          <a:xfrm>
            <a:off x="6096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1x1 convolutions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 bwMode="auto">
          <a:xfrm>
            <a:off x="2514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5939135"/>
            <a:ext cx="158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conv</a:t>
            </a:r>
            <a:r>
              <a:rPr lang="en-US" b="0" dirty="0" smtClean="0"/>
              <a:t> layer</a:t>
            </a:r>
            <a:endParaRPr lang="en-US" b="0" dirty="0"/>
          </a:p>
        </p:txBody>
      </p:sp>
      <p:sp>
        <p:nvSpPr>
          <p:cNvPr id="27" name="Cube 26"/>
          <p:cNvSpPr/>
          <p:nvPr/>
        </p:nvSpPr>
        <p:spPr bwMode="auto">
          <a:xfrm>
            <a:off x="6324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705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53000" y="3810000"/>
            <a:ext cx="19050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8200" y="4114800"/>
            <a:ext cx="2057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648200" y="4648200"/>
            <a:ext cx="20574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4953000" y="4495800"/>
            <a:ext cx="17526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Cube 45"/>
          <p:cNvSpPr/>
          <p:nvPr/>
        </p:nvSpPr>
        <p:spPr bwMode="auto">
          <a:xfrm>
            <a:off x="2819400" y="38100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1x1 convolutions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 bwMode="auto">
          <a:xfrm>
            <a:off x="2514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971800" y="4262734"/>
            <a:ext cx="19050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594360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1x1 </a:t>
            </a:r>
            <a:r>
              <a:rPr lang="en-US" b="0" dirty="0" err="1" smtClean="0"/>
              <a:t>conv</a:t>
            </a:r>
            <a:r>
              <a:rPr lang="en-US" b="0" dirty="0" smtClean="0"/>
              <a:t> layer</a:t>
            </a:r>
            <a:endParaRPr lang="en-US" b="0" dirty="0"/>
          </a:p>
        </p:txBody>
      </p:sp>
      <p:sp>
        <p:nvSpPr>
          <p:cNvPr id="25" name="Cube 24"/>
          <p:cNvSpPr/>
          <p:nvPr/>
        </p:nvSpPr>
        <p:spPr bwMode="auto">
          <a:xfrm>
            <a:off x="6096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324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705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76800" y="4267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724400" y="4419600"/>
            <a:ext cx="19812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4400" y="4648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76800" y="4495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371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/>
          <a:lstStyle/>
          <a:p>
            <a:r>
              <a:rPr lang="en-US" dirty="0" smtClean="0"/>
              <a:t>What happened to my field?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" y="1693337"/>
            <a:ext cx="8952381" cy="503232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5400000">
            <a:off x="3522617" y="1489166"/>
            <a:ext cx="548640" cy="374468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2715208"/>
            <a:ext cx="243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Before deep </a:t>
            </a:r>
            <a:r>
              <a:rPr lang="en-US" sz="1800" b="0" dirty="0" err="1" smtClean="0"/>
              <a:t>convnets</a:t>
            </a:r>
            <a:endParaRPr lang="en-US" sz="1800" b="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6910255" y="2878184"/>
            <a:ext cx="548640" cy="151529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51194" y="3840167"/>
            <a:ext cx="234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Using deep </a:t>
            </a:r>
            <a:r>
              <a:rPr lang="en-US" sz="1800" b="0" dirty="0" err="1" smtClean="0"/>
              <a:t>convnets</a:t>
            </a: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477000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Figure source: Ross </a:t>
            </a:r>
            <a:r>
              <a:rPr lang="en-US" sz="1400" b="0" dirty="0" err="1" smtClean="0"/>
              <a:t>Girshick</a:t>
            </a:r>
            <a:endParaRPr lang="en-US" sz="1400" b="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6200" y="1066800"/>
            <a:ext cx="922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Object Detection: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PASCAL VOC mean Average Precision (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1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1x1 convolutions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3810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2514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be 5"/>
          <p:cNvSpPr/>
          <p:nvPr/>
        </p:nvSpPr>
        <p:spPr bwMode="auto">
          <a:xfrm>
            <a:off x="838200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971800" y="4262734"/>
            <a:ext cx="19050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5943600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1x1 </a:t>
            </a:r>
            <a:r>
              <a:rPr lang="en-US" b="0" dirty="0" err="1" smtClean="0"/>
              <a:t>conv</a:t>
            </a:r>
            <a:r>
              <a:rPr lang="en-US" b="0" dirty="0" smtClean="0"/>
              <a:t> layer</a:t>
            </a:r>
            <a:endParaRPr lang="en-US" b="0" dirty="0"/>
          </a:p>
        </p:txBody>
      </p:sp>
      <p:sp>
        <p:nvSpPr>
          <p:cNvPr id="25" name="Cube 24"/>
          <p:cNvSpPr/>
          <p:nvPr/>
        </p:nvSpPr>
        <p:spPr bwMode="auto">
          <a:xfrm>
            <a:off x="6096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324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705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76800" y="4267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724400" y="4419600"/>
            <a:ext cx="19812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724400" y="4648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876800" y="4495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 descr="Screen Shot 2017-01-13 at 2.59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16486"/>
          <a:stretch/>
        </p:blipFill>
        <p:spPr>
          <a:xfrm>
            <a:off x="4114800" y="1066800"/>
            <a:ext cx="1375967" cy="990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1371600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69776" y="4075782"/>
            <a:ext cx="2886340" cy="3233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066800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371600" y="4521419"/>
            <a:ext cx="2362200" cy="122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ube 19"/>
          <p:cNvSpPr/>
          <p:nvPr/>
        </p:nvSpPr>
        <p:spPr bwMode="auto">
          <a:xfrm>
            <a:off x="37338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4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r>
              <a:rPr lang="en-US" dirty="0" smtClean="0"/>
              <a:t>: ILSVRC 2014 winner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6172200" cy="34872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46849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hlinkClick r:id="rId3"/>
              </a:rPr>
              <a:t>http://knowyourmeme.com/memes/we-need-to-go-deeper</a:t>
            </a:r>
            <a:endParaRPr lang="en-US" sz="1600" b="0" dirty="0"/>
          </a:p>
        </p:txBody>
      </p:sp>
      <p:sp>
        <p:nvSpPr>
          <p:cNvPr id="13" name="Rectangle 12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4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Inception Module</a:t>
            </a:r>
          </a:p>
        </p:txBody>
      </p:sp>
    </p:spTree>
    <p:extLst>
      <p:ext uri="{BB962C8B-B14F-4D97-AF65-F5344CB8AC3E}">
        <p14:creationId xmlns:p14="http://schemas.microsoft.com/office/powerpoint/2010/main" val="2294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Inception </a:t>
            </a:r>
            <a:r>
              <a:rPr lang="en-US" sz="2400" dirty="0"/>
              <a:t>M</a:t>
            </a:r>
            <a:r>
              <a:rPr lang="en-US" sz="2400" dirty="0" smtClean="0"/>
              <a:t>odule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Parallel paths with different receptive field sizes and operations are meant to capture sparse patterns of correlations in the stack of feature maps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7-01-18 at 2.5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09934"/>
            <a:ext cx="6096000" cy="29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Inception </a:t>
            </a:r>
            <a:r>
              <a:rPr lang="en-US" sz="2400" dirty="0"/>
              <a:t>M</a:t>
            </a:r>
            <a:r>
              <a:rPr lang="en-US" sz="2400" dirty="0" smtClean="0"/>
              <a:t>odule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Parallel paths with different receptive field sizes and operations are meant to capture sparse patterns of correlations in the stack of feature maps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Use 1x1 convolutions for dimensionality reduction before expensive convolutions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7-01-18 at 2.56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0"/>
            <a:ext cx="6076702" cy="32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7-01-13 at 4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3503"/>
          </a:xfrm>
          <a:prstGeom prst="rect">
            <a:avLst/>
          </a:prstGeom>
        </p:spPr>
      </p:pic>
      <p:pic>
        <p:nvPicPr>
          <p:cNvPr id="6" name="Picture 5" descr="Screen Shot 2017-01-18 at 3.19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2477" y="1885124"/>
            <a:ext cx="5086350" cy="329730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1524000" y="2895600"/>
            <a:ext cx="990600" cy="1600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524000" y="990600"/>
            <a:ext cx="1143000" cy="1905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524000" y="4495800"/>
            <a:ext cx="114300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000866" y="5638800"/>
            <a:ext cx="194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Inception module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56806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Shot 2017-01-13 at 4.3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3503"/>
          </a:xfrm>
          <a:prstGeom prst="rect">
            <a:avLst/>
          </a:prstGeom>
        </p:spPr>
      </p:pic>
      <p:pic>
        <p:nvPicPr>
          <p:cNvPr id="5" name="Picture 4" descr="Screen Shot 2017-01-18 at 3.20.5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r="-4034" b="1332"/>
          <a:stretch/>
        </p:blipFill>
        <p:spPr>
          <a:xfrm rot="5400000">
            <a:off x="4993067" y="3236533"/>
            <a:ext cx="1499268" cy="44750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886200" y="4038600"/>
            <a:ext cx="1600200" cy="533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5486400" y="4038600"/>
            <a:ext cx="25146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505200" y="4038600"/>
            <a:ext cx="381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5879068"/>
            <a:ext cx="203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Auxiliary classifier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99086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GoogLeNet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Going deeper with convolutions</a:t>
            </a:r>
            <a:r>
              <a:rPr lang="en-US" sz="1800" b="0" dirty="0" smtClean="0">
                <a:solidFill>
                  <a:srgbClr val="000000"/>
                </a:solidFill>
              </a:rPr>
              <a:t>, CVPR 2015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view:</a:t>
            </a:r>
            <a:endParaRPr lang="en-US" dirty="0"/>
          </a:p>
        </p:txBody>
      </p:sp>
      <p:pic>
        <p:nvPicPr>
          <p:cNvPr id="7" name="Picture 6" descr="Screen Shot 2017-01-18 at 3.2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8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v2, v3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Regularize training with </a:t>
            </a:r>
            <a:r>
              <a:rPr lang="en-US" sz="2400" dirty="0">
                <a:hlinkClick r:id="rId2"/>
              </a:rPr>
              <a:t>batch normalization</a:t>
            </a:r>
            <a:r>
              <a:rPr lang="en-US" sz="2400" dirty="0"/>
              <a:t>, </a:t>
            </a:r>
            <a:r>
              <a:rPr lang="en-US" sz="2400" dirty="0" smtClean="0"/>
              <a:t>reducing importance of </a:t>
            </a:r>
            <a:r>
              <a:rPr lang="en-US" sz="2400" dirty="0"/>
              <a:t>auxiliary classifiers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More variants of inception modules with aggressive factorization of filters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1404847" cy="122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743200"/>
            <a:ext cx="24384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707" y="2209800"/>
            <a:ext cx="3425293" cy="4114800"/>
          </a:xfrm>
          <a:prstGeom prst="rect">
            <a:avLst/>
          </a:prstGeom>
        </p:spPr>
      </p:pic>
      <p:pic>
        <p:nvPicPr>
          <p:cNvPr id="10" name="Picture 9" descr="Screen Shot 2017-01-13 at 3.11.0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1103592" cy="14353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362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7"/>
              </a:rPr>
              <a:t>Rethinking the inception architecture for computer vision</a:t>
            </a:r>
            <a:r>
              <a:rPr lang="en-US" sz="1800" b="0" dirty="0" smtClean="0">
                <a:solidFill>
                  <a:srgbClr val="000000"/>
                </a:solidFill>
              </a:rPr>
              <a:t>, CVPR 2016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5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v2, v3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Regularize training with </a:t>
            </a:r>
            <a:r>
              <a:rPr lang="en-US" sz="2400" dirty="0">
                <a:hlinkClick r:id="rId2"/>
              </a:rPr>
              <a:t>batch normalization</a:t>
            </a:r>
            <a:r>
              <a:rPr lang="en-US" sz="2400" dirty="0"/>
              <a:t>, reducing importance of auxiliary classifiers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More variants of inception modules with aggressive factorization of filters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Increase the number of feature maps while decreasing spatial resolution (pooling)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3362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Rethinking the inception architecture for computer vision</a:t>
            </a:r>
            <a:r>
              <a:rPr lang="en-US" sz="1800" b="0" dirty="0" smtClean="0">
                <a:solidFill>
                  <a:srgbClr val="000000"/>
                </a:solidFill>
              </a:rPr>
              <a:t>, CVPR 2016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269293"/>
            <a:ext cx="2895600" cy="317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5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: ILSVRC 2015 winner</a:t>
            </a:r>
            <a:endParaRPr lang="en-US" dirty="0"/>
          </a:p>
        </p:txBody>
      </p:sp>
      <p:pic>
        <p:nvPicPr>
          <p:cNvPr id="5" name="Picture 4" descr="Screen Shot 2016-03-06 at 2.3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2649"/>
            <a:ext cx="8305800" cy="5421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2016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Actually, it happened a while ago…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algn="ctr"/>
            <a:r>
              <a:rPr lang="en-US" dirty="0" err="1" smtClean="0"/>
              <a:t>LeNet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211669"/>
            <a:ext cx="8991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/>
              <a:t>Y. </a:t>
            </a:r>
            <a:r>
              <a:rPr lang="en-US" sz="1600" b="0" dirty="0" err="1"/>
              <a:t>LeCun</a:t>
            </a:r>
            <a:r>
              <a:rPr lang="en-US" sz="1600" b="0" dirty="0"/>
              <a:t>, L. </a:t>
            </a:r>
            <a:r>
              <a:rPr lang="en-US" sz="1600" b="0" dirty="0" err="1"/>
              <a:t>Bottou</a:t>
            </a:r>
            <a:r>
              <a:rPr lang="en-US" sz="1600" b="0" dirty="0"/>
              <a:t>, Y. </a:t>
            </a:r>
            <a:r>
              <a:rPr lang="en-US" sz="1600" b="0" dirty="0" err="1"/>
              <a:t>Bengio</a:t>
            </a:r>
            <a:r>
              <a:rPr lang="en-US" sz="1600" b="0" dirty="0"/>
              <a:t>, and P. </a:t>
            </a:r>
            <a:r>
              <a:rPr lang="en-US" sz="1600" b="0" dirty="0" err="1" smtClean="0"/>
              <a:t>Haffner</a:t>
            </a:r>
            <a:r>
              <a:rPr lang="en-US" sz="1600" b="0" dirty="0" smtClean="0"/>
              <a:t>, </a:t>
            </a:r>
            <a:r>
              <a:rPr lang="en-US" sz="1600" b="0" dirty="0" smtClean="0">
                <a:hlinkClick r:id="rId2"/>
              </a:rPr>
              <a:t>Gradient</a:t>
            </a:r>
            <a:r>
              <a:rPr lang="en-US" sz="1600" b="0" dirty="0">
                <a:hlinkClick r:id="rId2"/>
              </a:rPr>
              <a:t>-based learning applied to document recognition</a:t>
            </a:r>
            <a:r>
              <a:rPr lang="en-US" sz="1600" b="0" dirty="0"/>
              <a:t>, </a:t>
            </a:r>
            <a:r>
              <a:rPr lang="en-US" sz="1600" b="0" dirty="0" smtClean="0"/>
              <a:t>Proc. </a:t>
            </a:r>
            <a:r>
              <a:rPr lang="en-US" sz="1600" b="0" dirty="0"/>
              <a:t>IEEE </a:t>
            </a:r>
            <a:r>
              <a:rPr lang="en-US" sz="1600" b="0" dirty="0" smtClean="0"/>
              <a:t>86(11</a:t>
            </a:r>
            <a:r>
              <a:rPr lang="en-US" sz="1600" b="0" dirty="0"/>
              <a:t>): 2278–2324, 1998.</a:t>
            </a:r>
          </a:p>
        </p:txBody>
      </p:sp>
      <p:pic>
        <p:nvPicPr>
          <p:cNvPr id="13" name="Content Placeholder 3" descr="lenet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455" y="2400418"/>
            <a:ext cx="9409055" cy="27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33400" y="609600"/>
            <a:ext cx="8229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30291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6519446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hlinkClick r:id="rId3"/>
              </a:rPr>
              <a:t>Source (?)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12492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The residual module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Introduce </a:t>
            </a:r>
            <a:r>
              <a:rPr lang="en-US" i="1" dirty="0" smtClean="0"/>
              <a:t>skip</a:t>
            </a:r>
            <a:r>
              <a:rPr lang="en-US" dirty="0" smtClean="0"/>
              <a:t> or </a:t>
            </a:r>
            <a:r>
              <a:rPr lang="en-US" i="1" dirty="0" smtClean="0"/>
              <a:t>shortcut</a:t>
            </a:r>
            <a:r>
              <a:rPr lang="en-US" dirty="0" smtClean="0"/>
              <a:t> connections (existing before in various forms in literature)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Make it easy for network layers to represent the identity mapping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For some reason, need to skip at least two layers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2016 (</a:t>
            </a:r>
            <a:r>
              <a:rPr lang="en-US" sz="1800" b="0" dirty="0">
                <a:solidFill>
                  <a:srgbClr val="000000"/>
                </a:solidFill>
              </a:rPr>
              <a:t>B</a:t>
            </a:r>
            <a:r>
              <a:rPr lang="en-US" sz="1800" b="0" dirty="0" smtClean="0">
                <a:solidFill>
                  <a:srgbClr val="000000"/>
                </a:solidFill>
              </a:rPr>
              <a:t>est </a:t>
            </a:r>
            <a:r>
              <a:rPr lang="en-US" sz="1800" b="0" dirty="0">
                <a:solidFill>
                  <a:srgbClr val="000000"/>
                </a:solidFill>
              </a:rPr>
              <a:t>P</a:t>
            </a:r>
            <a:r>
              <a:rPr lang="en-US" sz="1800" b="0" dirty="0" smtClean="0">
                <a:solidFill>
                  <a:srgbClr val="000000"/>
                </a:solidFill>
              </a:rPr>
              <a:t>aper)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5029200" cy="28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8" y="2090057"/>
            <a:ext cx="3861352" cy="3624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447800"/>
            <a:ext cx="4953000" cy="4572000"/>
          </a:xfrm>
        </p:spPr>
        <p:txBody>
          <a:bodyPr/>
          <a:lstStyle/>
          <a:p>
            <a:pPr marL="857250" lvl="1" indent="-457200">
              <a:buFont typeface="Arial"/>
              <a:buChar char="•"/>
            </a:pPr>
            <a:r>
              <a:rPr lang="en-US" dirty="0" smtClean="0"/>
              <a:t>Directly </a:t>
            </a:r>
            <a:r>
              <a:rPr lang="en-US" dirty="0"/>
              <a:t>performing 3x3 convolutions with 256 feature maps at input and output: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900CC"/>
                </a:solidFill>
              </a:rPr>
              <a:t>256 </a:t>
            </a:r>
            <a:r>
              <a:rPr lang="en-US" dirty="0">
                <a:solidFill>
                  <a:srgbClr val="9900CC"/>
                </a:solidFill>
              </a:rPr>
              <a:t>x 256 x 3 x 3 ~ 600K </a:t>
            </a:r>
            <a:r>
              <a:rPr lang="en-US" dirty="0" smtClean="0"/>
              <a:t>operations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Using 1x1 </a:t>
            </a:r>
            <a:r>
              <a:rPr lang="en-US" dirty="0"/>
              <a:t>convolutions to reduce 256 to 64 feature maps, followed by 3x3 convolutions, followed by 1x1 convolutions to expand back to 256 maps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9900CC"/>
                </a:solidFill>
              </a:rPr>
              <a:t>256 </a:t>
            </a:r>
            <a:r>
              <a:rPr lang="en-US" dirty="0">
                <a:solidFill>
                  <a:srgbClr val="9900CC"/>
                </a:solidFill>
              </a:rPr>
              <a:t>x 64 x 1 x 1 ~ </a:t>
            </a:r>
            <a:r>
              <a:rPr lang="en-US" dirty="0" smtClean="0">
                <a:solidFill>
                  <a:srgbClr val="9900CC"/>
                </a:solidFill>
              </a:rPr>
              <a:t>16K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64 </a:t>
            </a:r>
            <a:r>
              <a:rPr lang="en-US" dirty="0">
                <a:solidFill>
                  <a:srgbClr val="9900CC"/>
                </a:solidFill>
              </a:rPr>
              <a:t>x 64 x 3 x 3 ~ </a:t>
            </a:r>
            <a:r>
              <a:rPr lang="en-US" dirty="0" smtClean="0">
                <a:solidFill>
                  <a:srgbClr val="9900CC"/>
                </a:solidFill>
              </a:rPr>
              <a:t>36K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64 </a:t>
            </a:r>
            <a:r>
              <a:rPr lang="en-US" dirty="0">
                <a:solidFill>
                  <a:srgbClr val="9900CC"/>
                </a:solidFill>
              </a:rPr>
              <a:t>x 256 x 1 x 1 ~ </a:t>
            </a:r>
            <a:r>
              <a:rPr lang="en-US" dirty="0" smtClean="0">
                <a:solidFill>
                  <a:srgbClr val="9900CC"/>
                </a:solidFill>
              </a:rPr>
              <a:t>16K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Total</a:t>
            </a:r>
            <a:r>
              <a:rPr lang="en-US" dirty="0">
                <a:solidFill>
                  <a:srgbClr val="9900CC"/>
                </a:solidFill>
              </a:rPr>
              <a:t>: ~</a:t>
            </a:r>
            <a:r>
              <a:rPr lang="en-US" dirty="0" smtClean="0">
                <a:solidFill>
                  <a:srgbClr val="9900CC"/>
                </a:solidFill>
              </a:rPr>
              <a:t>70K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3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</a:t>
            </a:r>
            <a:r>
              <a:rPr lang="en-US" sz="1800" b="0" dirty="0">
                <a:solidFill>
                  <a:srgbClr val="000000"/>
                </a:solidFill>
              </a:rPr>
              <a:t>2016 (Best Paper)</a:t>
            </a:r>
          </a:p>
          <a:p>
            <a:pPr algn="ctr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0668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Deeper residual module (bottleneck)</a:t>
            </a:r>
          </a:p>
        </p:txBody>
      </p:sp>
    </p:spTree>
    <p:extLst>
      <p:ext uri="{BB962C8B-B14F-4D97-AF65-F5344CB8AC3E}">
        <p14:creationId xmlns:p14="http://schemas.microsoft.com/office/powerpoint/2010/main" val="296690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5943600"/>
            <a:ext cx="990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6211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Kaiming He, </a:t>
            </a:r>
            <a:r>
              <a:rPr lang="en-US" sz="1800" b="0" dirty="0" err="1">
                <a:solidFill>
                  <a:srgbClr val="000000"/>
                </a:solidFill>
              </a:rPr>
              <a:t>Xiangyu</a:t>
            </a:r>
            <a:r>
              <a:rPr lang="en-US" sz="1800" b="0" dirty="0">
                <a:solidFill>
                  <a:srgbClr val="000000"/>
                </a:solidFill>
              </a:rPr>
              <a:t> Zhang, </a:t>
            </a:r>
            <a:r>
              <a:rPr lang="en-US" sz="1800" b="0" dirty="0" err="1">
                <a:solidFill>
                  <a:srgbClr val="000000"/>
                </a:solidFill>
              </a:rPr>
              <a:t>Shaoqing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err="1">
                <a:solidFill>
                  <a:srgbClr val="000000"/>
                </a:solidFill>
              </a:rPr>
              <a:t>Ren</a:t>
            </a:r>
            <a:r>
              <a:rPr lang="en-US" sz="1800" b="0" dirty="0" smtClean="0">
                <a:solidFill>
                  <a:srgbClr val="000000"/>
                </a:solidFill>
              </a:rPr>
              <a:t>, and </a:t>
            </a:r>
            <a:r>
              <a:rPr lang="en-US" sz="1800" b="0" dirty="0" err="1">
                <a:solidFill>
                  <a:srgbClr val="000000"/>
                </a:solidFill>
              </a:rPr>
              <a:t>Jian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Sun,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Deep Residual Learning for Image Recognition</a:t>
            </a:r>
            <a:r>
              <a:rPr lang="en-US" sz="1800" b="0" dirty="0" smtClean="0">
                <a:solidFill>
                  <a:srgbClr val="000000"/>
                </a:solidFill>
              </a:rPr>
              <a:t>, CVPR </a:t>
            </a:r>
            <a:r>
              <a:rPr lang="en-US" sz="1800" b="0" dirty="0">
                <a:solidFill>
                  <a:srgbClr val="000000"/>
                </a:solidFill>
              </a:rPr>
              <a:t>2016 (Best Paper</a:t>
            </a:r>
            <a:r>
              <a:rPr lang="en-US" sz="1800" b="0" dirty="0" smtClean="0">
                <a:solidFill>
                  <a:srgbClr val="000000"/>
                </a:solidFill>
              </a:rPr>
              <a:t>)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Architectures for </a:t>
            </a:r>
            <a:r>
              <a:rPr lang="en-US" dirty="0" err="1" smtClean="0"/>
              <a:t>ImageNet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" name="Picture 8" descr="Screen Shot 2017-01-18 at 4.3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4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Inception v4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</a:rPr>
              <a:t> C. </a:t>
            </a:r>
            <a:r>
              <a:rPr lang="en-US" sz="1800" b="0" dirty="0" err="1" smtClean="0">
                <a:solidFill>
                  <a:srgbClr val="000000"/>
                </a:solidFill>
              </a:rPr>
              <a:t>Szegedy</a:t>
            </a:r>
            <a:r>
              <a:rPr lang="en-US" sz="1800" b="0" dirty="0" smtClean="0">
                <a:solidFill>
                  <a:srgbClr val="000000"/>
                </a:solidFill>
              </a:rPr>
              <a:t> et al., 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Inception-v4, Inception-ResNet and the Impact of Residual Connections on Learning</a:t>
            </a:r>
            <a:r>
              <a:rPr lang="en-US" sz="1800" b="0" dirty="0" smtClean="0">
                <a:solidFill>
                  <a:srgbClr val="000000"/>
                </a:solidFill>
              </a:rPr>
              <a:t>, </a:t>
            </a:r>
            <a:r>
              <a:rPr lang="en-US" sz="1800" b="0" dirty="0" err="1">
                <a:solidFill>
                  <a:srgbClr val="000000"/>
                </a:solidFill>
              </a:rPr>
              <a:t>arXiv</a:t>
            </a:r>
            <a:r>
              <a:rPr lang="en-US" sz="1800" b="0" dirty="0">
                <a:solidFill>
                  <a:srgbClr val="000000"/>
                </a:solidFill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</a:rPr>
              <a:t>2016</a:t>
            </a:r>
            <a:endParaRPr lang="en-US" sz="18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37" y="1066800"/>
            <a:ext cx="5506163" cy="47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ILSVRC 2012-2015</a:t>
            </a:r>
            <a:endParaRPr lang="en-US" dirty="0"/>
          </a:p>
        </p:txBody>
      </p:sp>
      <p:graphicFrame>
        <p:nvGraphicFramePr>
          <p:cNvPr id="5" name="Shape 690"/>
          <p:cNvGraphicFramePr/>
          <p:nvPr>
            <p:extLst>
              <p:ext uri="{D42A27DB-BD31-4B8C-83A1-F6EECF244321}">
                <p14:modId xmlns:p14="http://schemas.microsoft.com/office/powerpoint/2010/main" val="3563851426"/>
              </p:ext>
            </p:extLst>
          </p:nvPr>
        </p:nvGraphicFramePr>
        <p:xfrm>
          <a:off x="472125" y="990600"/>
          <a:ext cx="8199750" cy="53506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28275"/>
                <a:gridCol w="1143000"/>
                <a:gridCol w="1048575"/>
                <a:gridCol w="1639950"/>
                <a:gridCol w="1639950"/>
              </a:tblGrid>
              <a:tr h="533273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Team</a:t>
                      </a:r>
                    </a:p>
                  </a:txBody>
                  <a:tcPr marL="63500" marR="63500" marT="84667" marB="84667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Year</a:t>
                      </a:r>
                    </a:p>
                  </a:txBody>
                  <a:tcPr marL="63500" marR="63500" marT="84667" marB="84667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Place</a:t>
                      </a:r>
                    </a:p>
                  </a:txBody>
                  <a:tcPr marL="63500" marR="63500" marT="84667" marB="84667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Error (top-5)</a:t>
                      </a:r>
                    </a:p>
                  </a:txBody>
                  <a:tcPr marL="63500" marR="63500" marT="84667" marB="84667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 smtClean="0"/>
                        <a:t>E</a:t>
                      </a:r>
                      <a:r>
                        <a:rPr lang="en" sz="1600" b="1" dirty="0" smtClean="0"/>
                        <a:t>xternal </a:t>
                      </a:r>
                      <a:r>
                        <a:rPr lang="en" sz="1600" b="1" dirty="0"/>
                        <a:t>data</a:t>
                      </a:r>
                    </a:p>
                  </a:txBody>
                  <a:tcPr marL="63500" marR="63500" marT="84667" marB="84667"/>
                </a:tc>
              </a:tr>
              <a:tr h="66875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SuperVision</a:t>
                      </a:r>
                      <a:r>
                        <a:rPr lang="en-US" sz="1600" dirty="0" smtClean="0"/>
                        <a:t> –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Toronto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AlexNet</a:t>
                      </a:r>
                      <a:r>
                        <a:rPr lang="en-US" sz="1600" dirty="0" smtClean="0"/>
                        <a:t>, 7</a:t>
                      </a:r>
                      <a:r>
                        <a:rPr lang="en-US" sz="1600" baseline="0" dirty="0" smtClean="0"/>
                        <a:t> layers)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2012 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-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16.4%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no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</a:tr>
              <a:tr h="52378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SuperVision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2012 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1st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15.3%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ImageNet 22k</a:t>
                      </a:r>
                    </a:p>
                  </a:txBody>
                  <a:tcPr marL="63500" marR="63500" marT="84667" marB="84667">
                    <a:solidFill>
                      <a:srgbClr val="CCFFCC"/>
                    </a:solidFill>
                  </a:tcPr>
                </a:tc>
              </a:tr>
              <a:tr h="66875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Clarifai</a:t>
                      </a:r>
                      <a:r>
                        <a:rPr lang="en-US" sz="1600" dirty="0" smtClean="0"/>
                        <a:t> – NYU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(7 layers)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2013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-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11.7%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no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066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Clarifai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2013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1st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11.2%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ImageNet 22k</a:t>
                      </a:r>
                    </a:p>
                  </a:txBody>
                  <a:tcPr marL="63500" marR="63500" marT="84667" marB="8466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875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VGG</a:t>
                      </a:r>
                      <a:r>
                        <a:rPr lang="en-US" sz="1600" dirty="0" smtClean="0"/>
                        <a:t> –</a:t>
                      </a:r>
                      <a:r>
                        <a:rPr lang="en-US" sz="1600" baseline="0" dirty="0" smtClean="0"/>
                        <a:t> Oxford </a:t>
                      </a:r>
                      <a:r>
                        <a:rPr lang="en-US" sz="1600" dirty="0" smtClean="0"/>
                        <a:t>(16</a:t>
                      </a:r>
                      <a:r>
                        <a:rPr lang="en-US" sz="1600" baseline="0" dirty="0" smtClean="0"/>
                        <a:t> layers)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2014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2nd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7.32%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no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</a:tr>
              <a:tr h="66875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GoogLeNet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(19 layers)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2014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1st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6.67%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no</a:t>
                      </a:r>
                    </a:p>
                  </a:txBody>
                  <a:tcPr marL="63500" marR="63500" marT="84667" marB="84667">
                    <a:solidFill>
                      <a:srgbClr val="CC66FF"/>
                    </a:solidFill>
                  </a:tcPr>
                </a:tc>
              </a:tr>
              <a:tr h="52378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ResNet (152</a:t>
                      </a:r>
                      <a:r>
                        <a:rPr lang="en-US" sz="1600" baseline="0" dirty="0" smtClean="0"/>
                        <a:t> layers)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2015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1st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3.57%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</a:tr>
              <a:tr h="523780"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Human expert*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600" dirty="0" smtClean="0"/>
                        <a:t>5.1%</a:t>
                      </a: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endParaRPr lang="en" sz="1600" dirty="0"/>
                    </a:p>
                  </a:txBody>
                  <a:tcPr marL="63500" marR="63500" marT="84667" marB="84667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6397823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hlinkClick r:id="rId2"/>
              </a:rPr>
              <a:t>http</a:t>
            </a:r>
            <a:r>
              <a:rPr lang="en-US" sz="1400" b="0" dirty="0">
                <a:hlinkClick r:id="rId2"/>
              </a:rPr>
              <a:t>://karpathy.github.io/2014/09/02/what-i-learned-from-competing-against-a-convnet-on-imagenet/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87482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vs. 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217833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29084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hlinkClick r:id="rId3"/>
              </a:rPr>
              <a:t>https://</a:t>
            </a:r>
            <a:r>
              <a:rPr lang="en-US" sz="1600" b="0" dirty="0" err="1">
                <a:hlinkClick r:id="rId3"/>
              </a:rPr>
              <a:t>culurciello.github.io</a:t>
            </a:r>
            <a:r>
              <a:rPr lang="en-US" sz="1600" b="0" dirty="0">
                <a:hlinkClick r:id="rId3"/>
              </a:rPr>
              <a:t>/tech/2016/06/04/</a:t>
            </a:r>
            <a:r>
              <a:rPr lang="en-US" sz="1600" b="0" dirty="0" err="1">
                <a:hlinkClick r:id="rId3"/>
              </a:rPr>
              <a:t>nets.html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12872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Reduce filter sizes (except possibly at the lowest layer), factorize filters aggressively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1x1 convolutions to reduce and expand the number of feature maps judiciously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 skip connections and/or create multiple paths through the network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85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 from the picture?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Training tricks and details: initialization, regularization, normalization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Training data augmentation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Averaging classifier outputs over multiple crops/flips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Ensembles of </a:t>
            </a:r>
            <a:r>
              <a:rPr lang="en-US" dirty="0" smtClean="0"/>
              <a:t>networks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What about </a:t>
            </a:r>
            <a:r>
              <a:rPr lang="en-US" dirty="0">
                <a:hlinkClick r:id="rId2"/>
              </a:rPr>
              <a:t>ILSVRC 2016</a:t>
            </a:r>
            <a:r>
              <a:rPr lang="en-US" dirty="0"/>
              <a:t>?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No more </a:t>
            </a:r>
            <a:r>
              <a:rPr lang="en-US" dirty="0" err="1"/>
              <a:t>ImageNet</a:t>
            </a:r>
            <a:r>
              <a:rPr lang="en-US" dirty="0"/>
              <a:t> classification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No breakthroughs comparable to </a:t>
            </a:r>
            <a:r>
              <a:rPr lang="en-US" dirty="0" err="1"/>
              <a:t>ResNet</a:t>
            </a:r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>
                <a:hlinkClick r:id="rId2"/>
              </a:rPr>
              <a:t>https://culurciello.github.io/tech/2016/06/04/</a:t>
            </a:r>
            <a:r>
              <a:rPr lang="en-US" sz="1800" dirty="0" smtClean="0">
                <a:hlinkClick r:id="rId2"/>
              </a:rPr>
              <a:t>nets.html</a:t>
            </a: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Y. </a:t>
            </a:r>
            <a:r>
              <a:rPr lang="en-US" sz="1800" dirty="0" err="1"/>
              <a:t>LeCun</a:t>
            </a:r>
            <a:r>
              <a:rPr lang="en-US" sz="1800" dirty="0"/>
              <a:t>, L. </a:t>
            </a:r>
            <a:r>
              <a:rPr lang="en-US" sz="1800" dirty="0" err="1"/>
              <a:t>Bottou</a:t>
            </a:r>
            <a:r>
              <a:rPr lang="en-US" sz="1800" dirty="0"/>
              <a:t>, Y. </a:t>
            </a:r>
            <a:r>
              <a:rPr lang="en-US" sz="1800" dirty="0" err="1"/>
              <a:t>Bengio</a:t>
            </a:r>
            <a:r>
              <a:rPr lang="en-US" sz="1800" dirty="0"/>
              <a:t>, and P. </a:t>
            </a:r>
            <a:r>
              <a:rPr lang="en-US" sz="1800" dirty="0" err="1"/>
              <a:t>Haffner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Gradient-based learning applied to document recognition</a:t>
            </a:r>
            <a:r>
              <a:rPr lang="en-US" sz="1800" dirty="0"/>
              <a:t>, Proc. IEEE 86(11):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2278</a:t>
            </a:r>
            <a:r>
              <a:rPr lang="en-US" sz="1800" dirty="0"/>
              <a:t>–2324, 1998</a:t>
            </a:r>
            <a:r>
              <a:rPr lang="en-US" sz="1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A. </a:t>
            </a:r>
            <a:r>
              <a:rPr lang="en-US" sz="1800" dirty="0" err="1"/>
              <a:t>Krizhevsky</a:t>
            </a:r>
            <a:r>
              <a:rPr lang="en-US" sz="1800" dirty="0"/>
              <a:t>, I. </a:t>
            </a:r>
            <a:r>
              <a:rPr lang="en-US" sz="1800" dirty="0" err="1"/>
              <a:t>Sutskever</a:t>
            </a:r>
            <a:r>
              <a:rPr lang="en-US" sz="1800" dirty="0"/>
              <a:t>, and G. Hinton, </a:t>
            </a:r>
            <a:r>
              <a:rPr lang="en-US" sz="1800" dirty="0">
                <a:hlinkClick r:id="rId4"/>
              </a:rPr>
              <a:t>ImageNet Classification with Deep Convolutional Neural Networks</a:t>
            </a:r>
            <a:r>
              <a:rPr lang="en-US" sz="1800" dirty="0"/>
              <a:t>, NIPS </a:t>
            </a:r>
            <a:r>
              <a:rPr lang="en-US" sz="1800" dirty="0" smtClean="0"/>
              <a:t>2012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M. </a:t>
            </a:r>
            <a:r>
              <a:rPr lang="en-US" sz="1800" dirty="0" err="1"/>
              <a:t>Zeiler</a:t>
            </a:r>
            <a:r>
              <a:rPr lang="en-US" sz="1800" dirty="0"/>
              <a:t> and R. Fergus, </a:t>
            </a:r>
            <a:r>
              <a:rPr lang="en-US" sz="1800" dirty="0">
                <a:hlinkClick r:id="rId5"/>
              </a:rPr>
              <a:t>Visualizing and Understanding Convolutional Networks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ECCV </a:t>
            </a:r>
            <a:r>
              <a:rPr lang="en-US" sz="1800" dirty="0" smtClean="0"/>
              <a:t>2014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K. </a:t>
            </a:r>
            <a:r>
              <a:rPr lang="en-US" sz="1800" dirty="0" err="1">
                <a:solidFill>
                  <a:srgbClr val="000000"/>
                </a:solidFill>
              </a:rPr>
              <a:t>Simonyan</a:t>
            </a:r>
            <a:r>
              <a:rPr lang="en-US" sz="1800" dirty="0">
                <a:solidFill>
                  <a:srgbClr val="000000"/>
                </a:solidFill>
              </a:rPr>
              <a:t> and A. </a:t>
            </a:r>
            <a:r>
              <a:rPr lang="en-US" sz="1800" dirty="0" err="1">
                <a:solidFill>
                  <a:srgbClr val="000000"/>
                </a:solidFill>
              </a:rPr>
              <a:t>Zisserman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  <a:hlinkClick r:id="rId6"/>
              </a:rPr>
              <a:t>Very Deep Convolutional Networks for Large-Scale Image Recognition</a:t>
            </a:r>
            <a:r>
              <a:rPr lang="en-US" sz="1800" dirty="0">
                <a:solidFill>
                  <a:srgbClr val="000000"/>
                </a:solidFill>
              </a:rPr>
              <a:t>, ICLR </a:t>
            </a:r>
            <a:r>
              <a:rPr lang="en-US" sz="1800" dirty="0" smtClean="0">
                <a:solidFill>
                  <a:srgbClr val="000000"/>
                </a:solidFill>
              </a:rPr>
              <a:t>2015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</a:t>
            </a:r>
            <a:r>
              <a:rPr lang="en-US" sz="1800" dirty="0">
                <a:solidFill>
                  <a:srgbClr val="000000"/>
                </a:solidFill>
              </a:rPr>
              <a:t>. Lin, Q. Chen, and S. Yan, </a:t>
            </a:r>
            <a:r>
              <a:rPr lang="en-US" sz="1800" dirty="0">
                <a:solidFill>
                  <a:srgbClr val="000000"/>
                </a:solidFill>
                <a:hlinkClick r:id="rId7"/>
              </a:rPr>
              <a:t>Network in network</a:t>
            </a:r>
            <a:r>
              <a:rPr lang="en-US" sz="1800" dirty="0">
                <a:solidFill>
                  <a:srgbClr val="000000"/>
                </a:solidFill>
              </a:rPr>
              <a:t>, ICLR </a:t>
            </a:r>
            <a:r>
              <a:rPr lang="en-US" sz="1800" dirty="0" smtClean="0">
                <a:solidFill>
                  <a:srgbClr val="000000"/>
                </a:solidFill>
              </a:rPr>
              <a:t>2014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Szegedy</a:t>
            </a:r>
            <a:r>
              <a:rPr lang="en-US" sz="1800" dirty="0">
                <a:solidFill>
                  <a:srgbClr val="000000"/>
                </a:solidFill>
              </a:rPr>
              <a:t> et al.,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Going deeper with convolutions</a:t>
            </a:r>
            <a:r>
              <a:rPr lang="en-US" sz="1800" dirty="0">
                <a:solidFill>
                  <a:srgbClr val="000000"/>
                </a:solidFill>
              </a:rPr>
              <a:t>, CVPR </a:t>
            </a:r>
            <a:r>
              <a:rPr lang="en-US" sz="1800" dirty="0" smtClean="0">
                <a:solidFill>
                  <a:srgbClr val="000000"/>
                </a:solidFill>
              </a:rPr>
              <a:t>2015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Szegedy</a:t>
            </a:r>
            <a:r>
              <a:rPr lang="en-US" sz="1800" dirty="0">
                <a:solidFill>
                  <a:srgbClr val="000000"/>
                </a:solidFill>
              </a:rPr>
              <a:t> et al., </a:t>
            </a:r>
            <a:r>
              <a:rPr lang="en-US" sz="1800" dirty="0">
                <a:solidFill>
                  <a:srgbClr val="000000"/>
                </a:solidFill>
                <a:hlinkClick r:id="rId9"/>
              </a:rPr>
              <a:t>Rethinking the inception architecture for computer vision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CVPR 2016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K. </a:t>
            </a:r>
            <a:r>
              <a:rPr lang="en-US" sz="1800" dirty="0">
                <a:solidFill>
                  <a:srgbClr val="000000"/>
                </a:solidFill>
              </a:rPr>
              <a:t>He, </a:t>
            </a:r>
            <a:r>
              <a:rPr lang="en-US" sz="1800" dirty="0" smtClean="0">
                <a:solidFill>
                  <a:srgbClr val="000000"/>
                </a:solidFill>
              </a:rPr>
              <a:t>X. </a:t>
            </a:r>
            <a:r>
              <a:rPr lang="en-US" sz="1800" dirty="0">
                <a:solidFill>
                  <a:srgbClr val="000000"/>
                </a:solidFill>
              </a:rPr>
              <a:t>Zhang, </a:t>
            </a:r>
            <a:r>
              <a:rPr lang="en-US" sz="1800" dirty="0" smtClean="0">
                <a:solidFill>
                  <a:srgbClr val="000000"/>
                </a:solidFill>
              </a:rPr>
              <a:t>S. </a:t>
            </a:r>
            <a:r>
              <a:rPr lang="en-US" sz="1800" dirty="0" err="1">
                <a:solidFill>
                  <a:srgbClr val="000000"/>
                </a:solidFill>
              </a:rPr>
              <a:t>Ren</a:t>
            </a:r>
            <a:r>
              <a:rPr lang="en-US" sz="1800" dirty="0">
                <a:solidFill>
                  <a:srgbClr val="000000"/>
                </a:solidFill>
              </a:rPr>
              <a:t>, and </a:t>
            </a:r>
            <a:r>
              <a:rPr lang="en-US" sz="1800" dirty="0" smtClean="0">
                <a:solidFill>
                  <a:srgbClr val="000000"/>
                </a:solidFill>
              </a:rPr>
              <a:t>J. </a:t>
            </a:r>
            <a:r>
              <a:rPr lang="en-US" sz="1800" dirty="0">
                <a:solidFill>
                  <a:srgbClr val="000000"/>
                </a:solidFill>
              </a:rPr>
              <a:t>Sun, </a:t>
            </a:r>
            <a:r>
              <a:rPr lang="en-US" sz="1800" dirty="0">
                <a:solidFill>
                  <a:srgbClr val="000000"/>
                </a:solidFill>
                <a:hlinkClick r:id="rId10"/>
              </a:rPr>
              <a:t>Deep Residual Learning for Image Recognition</a:t>
            </a:r>
            <a:r>
              <a:rPr lang="en-US" sz="1800" dirty="0">
                <a:solidFill>
                  <a:srgbClr val="000000"/>
                </a:solidFill>
              </a:rPr>
              <a:t>, CVPR </a:t>
            </a:r>
            <a:r>
              <a:rPr lang="en-US" sz="1800" dirty="0" smtClean="0">
                <a:solidFill>
                  <a:srgbClr val="000000"/>
                </a:solidFill>
              </a:rPr>
              <a:t>2016</a:t>
            </a: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31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back up even more…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Perceptron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657600" y="3429000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209800" y="2514600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209800" y="3352800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209800" y="4114800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endCxn id="4" idx="3"/>
          </p:cNvCxnSpPr>
          <p:nvPr/>
        </p:nvCxnSpPr>
        <p:spPr bwMode="auto">
          <a:xfrm flipV="1">
            <a:off x="2209800" y="4404612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800600" y="4038600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76400" y="213360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r>
              <a:rPr lang="en-US" b="0" baseline="-25000" dirty="0" smtClean="0"/>
              <a:t>1</a:t>
            </a:r>
            <a:endParaRPr lang="en-US" b="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1232" y="296733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481935"/>
            <a:ext cx="486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x</a:t>
            </a:r>
            <a:r>
              <a:rPr lang="en-US" b="0" baseline="-25000" dirty="0" err="1" smtClean="0"/>
              <a:t>D</a:t>
            </a:r>
            <a:endParaRPr lang="en-US" b="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8032" y="2438400"/>
            <a:ext cx="53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</a:t>
            </a:r>
            <a:r>
              <a:rPr lang="en-US" b="0" baseline="-25000" dirty="0" smtClean="0"/>
              <a:t>1</a:t>
            </a:r>
            <a:endParaRPr lang="en-US" b="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8032" y="3119735"/>
            <a:ext cx="53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</a:t>
            </a:r>
            <a:r>
              <a:rPr lang="en-US" b="0" baseline="-25000" dirty="0" smtClean="0"/>
              <a:t>2</a:t>
            </a:r>
            <a:endParaRPr lang="en-US" b="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034135"/>
            <a:ext cx="53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</a:t>
            </a:r>
            <a:r>
              <a:rPr lang="en-US" b="0" baseline="-25000" dirty="0" smtClean="0"/>
              <a:t>3</a:t>
            </a:r>
            <a:endParaRPr lang="en-US" b="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380553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x</a:t>
            </a:r>
            <a:r>
              <a:rPr lang="en-US" b="0" baseline="-25000" dirty="0" smtClean="0"/>
              <a:t>3</a:t>
            </a:r>
            <a:endParaRPr lang="en-US" b="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5257800"/>
            <a:ext cx="56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w</a:t>
            </a:r>
            <a:r>
              <a:rPr lang="en-US" b="0" baseline="-25000" dirty="0" err="1" smtClean="0"/>
              <a:t>D</a:t>
            </a:r>
            <a:endParaRPr lang="en-US" b="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129540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Input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6028" y="1900535"/>
            <a:ext cx="129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Weights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267200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ym typeface="Symbol"/>
              </a:rPr>
              <a:t>.</a:t>
            </a:r>
          </a:p>
          <a:p>
            <a:r>
              <a:rPr lang="en-US" sz="2400" b="0" dirty="0" smtClean="0">
                <a:sym typeface="Symbol"/>
              </a:rPr>
              <a:t>.</a:t>
            </a:r>
          </a:p>
          <a:p>
            <a:r>
              <a:rPr lang="en-US" sz="2400" b="0" dirty="0" smtClean="0">
                <a:sym typeface="Symbol"/>
              </a:rPr>
              <a:t>.</a:t>
            </a:r>
            <a:endParaRPr lang="en-US" sz="2400" b="0" dirty="0"/>
          </a:p>
        </p:txBody>
      </p:sp>
      <p:cxnSp>
        <p:nvCxnSpPr>
          <p:cNvPr id="21" name="Elbow Connector 20"/>
          <p:cNvCxnSpPr/>
          <p:nvPr/>
        </p:nvCxnSpPr>
        <p:spPr>
          <a:xfrm flipV="1">
            <a:off x="3886200" y="3717667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0" y="3489067"/>
            <a:ext cx="295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Output:</a:t>
            </a:r>
            <a:r>
              <a:rPr lang="en-US" b="0" dirty="0" smtClean="0"/>
              <a:t> </a:t>
            </a:r>
            <a:r>
              <a:rPr lang="en-US" b="0" dirty="0" err="1" smtClean="0">
                <a:sym typeface="Symbol"/>
              </a:rPr>
              <a:t>sgn</a:t>
            </a:r>
            <a:r>
              <a:rPr lang="en-US" b="0" dirty="0" smtClean="0"/>
              <a:t>(</a:t>
            </a:r>
            <a:r>
              <a:rPr lang="en-US" b="0" dirty="0" err="1" smtClean="0"/>
              <a:t>w</a:t>
            </a:r>
            <a:r>
              <a:rPr lang="en-US" b="0" dirty="0" err="1" smtClean="0">
                <a:sym typeface="Symbol"/>
              </a:rPr>
              <a:t>x</a:t>
            </a:r>
            <a:r>
              <a:rPr lang="en-US" b="0" dirty="0" smtClean="0">
                <a:sym typeface="Symbol"/>
              </a:rPr>
              <a:t> + b)</a:t>
            </a:r>
            <a:endParaRPr lang="en-US" b="0" dirty="0"/>
          </a:p>
        </p:txBody>
      </p:sp>
      <p:sp>
        <p:nvSpPr>
          <p:cNvPr id="25" name="Rectangle 24"/>
          <p:cNvSpPr/>
          <p:nvPr/>
        </p:nvSpPr>
        <p:spPr>
          <a:xfrm>
            <a:off x="304800" y="62585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Rosenblatt, Frank (1958), The Perceptron: A Probabilistic Model for Information Storage and Organization in the Brain, Cornell Aeronautical Laboratory, Psychological Review, v65, No. 6, pp. 386–408. </a:t>
            </a:r>
          </a:p>
        </p:txBody>
      </p:sp>
    </p:spTree>
    <p:extLst>
      <p:ext uri="{BB962C8B-B14F-4D97-AF65-F5344CB8AC3E}">
        <p14:creationId xmlns:p14="http://schemas.microsoft.com/office/powerpoint/2010/main" val="215310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back up even more…</a:t>
            </a:r>
            <a:endParaRPr lang="en-US" dirty="0"/>
          </a:p>
        </p:txBody>
      </p:sp>
      <p:pic>
        <p:nvPicPr>
          <p:cNvPr id="26" name="Picture 25" descr="11134038_10155406252950585_563745030676729494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4884"/>
            <a:ext cx="7734300" cy="59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578" y="1066800"/>
            <a:ext cx="47082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Two-layer neural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495800"/>
            <a:ext cx="8534400" cy="2133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Can learn nonlinear functions provided each perceptron has a differentiable nonlinearity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73525" y="4953000"/>
            <a:ext cx="2209800" cy="1658946"/>
            <a:chOff x="2362200" y="2759333"/>
            <a:chExt cx="4038600" cy="3031867"/>
          </a:xfrm>
        </p:grpSpPr>
        <p:sp>
          <p:nvSpPr>
            <p:cNvPr id="9" name="Oval 8"/>
            <p:cNvSpPr/>
            <p:nvPr/>
          </p:nvSpPr>
          <p:spPr bwMode="auto">
            <a:xfrm>
              <a:off x="3810000" y="3673733"/>
              <a:ext cx="1143000" cy="1143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2362200" y="2759333"/>
              <a:ext cx="1524000" cy="1219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23622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2362200" y="4557012"/>
              <a:ext cx="1538989" cy="12341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953000" y="42672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440215" y="5562600"/>
            <a:ext cx="1062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Sigmoid:</a:t>
            </a:r>
            <a:endParaRPr lang="en-US" sz="1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1056"/>
              </p:ext>
            </p:extLst>
          </p:nvPr>
        </p:nvGraphicFramePr>
        <p:xfrm>
          <a:off x="7537450" y="5410200"/>
          <a:ext cx="1225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5" imgW="787400" imgH="393700" progId="Equation.3">
                  <p:embed/>
                </p:oleObj>
              </mc:Choice>
              <mc:Fallback>
                <p:oleObj name="Equation" r:id="rId5" imgW="78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0" y="5410200"/>
                        <a:ext cx="1225550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urved Connector 15"/>
          <p:cNvCxnSpPr/>
          <p:nvPr/>
        </p:nvCxnSpPr>
        <p:spPr bwMode="auto">
          <a:xfrm rot="10800000" flipV="1">
            <a:off x="4987926" y="5617029"/>
            <a:ext cx="380999" cy="32657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987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70355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network weights to minimize the </a:t>
            </a:r>
            <a:r>
              <a:rPr lang="en-US" sz="2400" i="1" dirty="0" smtClean="0"/>
              <a:t>training error</a:t>
            </a:r>
            <a:r>
              <a:rPr lang="en-US" sz="2400" dirty="0" smtClean="0"/>
              <a:t> </a:t>
            </a:r>
            <a:r>
              <a:rPr lang="en-US" sz="2400" dirty="0"/>
              <a:t>between true and estimated labels of training </a:t>
            </a:r>
            <a:r>
              <a:rPr lang="en-US" sz="2400" dirty="0" smtClean="0"/>
              <a:t>examples, e.g.: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Update weights by </a:t>
            </a:r>
            <a:r>
              <a:rPr lang="en-US" sz="2400" b="1" dirty="0" smtClean="0"/>
              <a:t>gradient descent: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9388"/>
              </p:ext>
            </p:extLst>
          </p:nvPr>
        </p:nvGraphicFramePr>
        <p:xfrm>
          <a:off x="6107112" y="28194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Equation" r:id="rId3" imgW="965160" imgH="393480" progId="Equation.3">
                  <p:embed/>
                </p:oleObj>
              </mc:Choice>
              <mc:Fallback>
                <p:oleObj name="Equation" r:id="rId3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2" y="28194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62334"/>
              </p:ext>
            </p:extLst>
          </p:nvPr>
        </p:nvGraphicFramePr>
        <p:xfrm>
          <a:off x="3251200" y="1816100"/>
          <a:ext cx="30956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816100"/>
                        <a:ext cx="30956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Training of multi-layer networks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04999" y="3554844"/>
            <a:ext cx="6490949" cy="3379356"/>
            <a:chOff x="1904999" y="3478644"/>
            <a:chExt cx="6490949" cy="33793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l="10795" r="-10769"/>
            <a:stretch/>
          </p:blipFill>
          <p:spPr>
            <a:xfrm>
              <a:off x="1904999" y="3478644"/>
              <a:ext cx="6490949" cy="337935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71800" y="63246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w</a:t>
              </a:r>
              <a:r>
                <a:rPr lang="en-US" b="0" baseline="-25000" dirty="0" smtClean="0"/>
                <a:t>1</a:t>
              </a:r>
              <a:endParaRPr lang="en-US" b="0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32025" y="6096000"/>
              <a:ext cx="5338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w</a:t>
              </a:r>
              <a:r>
                <a:rPr lang="en-US" b="0" baseline="-25000" dirty="0" smtClean="0"/>
                <a:t>2</a:t>
              </a:r>
              <a:endParaRPr lang="en-US" b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70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67697</TotalTime>
  <Words>1623</Words>
  <Application>Microsoft Macintosh PowerPoint</Application>
  <PresentationFormat>On-screen Show (4:3)</PresentationFormat>
  <Paragraphs>286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Blank Presentation</vt:lpstr>
      <vt:lpstr>Equation</vt:lpstr>
      <vt:lpstr>PowerPoint Presentation</vt:lpstr>
      <vt:lpstr>What happened to my field?</vt:lpstr>
      <vt:lpstr>What happened to my field?</vt:lpstr>
      <vt:lpstr>Actually, it happened a while ago…</vt:lpstr>
      <vt:lpstr>Let’s back up even more…</vt:lpstr>
      <vt:lpstr>Let’s back up even more…</vt:lpstr>
      <vt:lpstr>Two-layer neural network</vt:lpstr>
      <vt:lpstr>Multi-layer neural network</vt:lpstr>
      <vt:lpstr>Training of multi-layer networks</vt:lpstr>
      <vt:lpstr>Training of multi-layer networks</vt:lpstr>
      <vt:lpstr>Multi-Layer Network Demo</vt:lpstr>
      <vt:lpstr>From fully connected to convolutional networks</vt:lpstr>
      <vt:lpstr>From fully connected to convolutional networks</vt:lpstr>
      <vt:lpstr>From fully connected to convolutional networks</vt:lpstr>
      <vt:lpstr>From fully connected to convolutional networks</vt:lpstr>
      <vt:lpstr>Convolution as feature extraction</vt:lpstr>
      <vt:lpstr>From fully connected to convolutional networks</vt:lpstr>
      <vt:lpstr>From fully connected to convolutional networks</vt:lpstr>
      <vt:lpstr>Key operations in a CNN</vt:lpstr>
      <vt:lpstr>Key operations</vt:lpstr>
      <vt:lpstr>Key operations</vt:lpstr>
      <vt:lpstr>LeNet-5</vt:lpstr>
      <vt:lpstr>Fast forward to the arrival of big visual data…</vt:lpstr>
      <vt:lpstr>AlexNet: ILSVRC 2012 winner</vt:lpstr>
      <vt:lpstr>Clarifai: ILSVRC 2013 winner</vt:lpstr>
      <vt:lpstr>VGGNet: ILSVRC 2014 2nd place</vt:lpstr>
      <vt:lpstr>Network in network</vt:lpstr>
      <vt:lpstr>1x1 convolutions</vt:lpstr>
      <vt:lpstr>1x1 convolutions</vt:lpstr>
      <vt:lpstr>1x1 convolutions</vt:lpstr>
      <vt:lpstr>GoogLeNet: ILSVRC 2014 winner</vt:lpstr>
      <vt:lpstr>GoogLeNet</vt:lpstr>
      <vt:lpstr>GoogLeNet</vt:lpstr>
      <vt:lpstr>GoogLeNet</vt:lpstr>
      <vt:lpstr>GoogLeNet</vt:lpstr>
      <vt:lpstr>GoogLeNet</vt:lpstr>
      <vt:lpstr>Inception v2, v3</vt:lpstr>
      <vt:lpstr>Inception v2, v3</vt:lpstr>
      <vt:lpstr>ResNet: ILSVRC 2015 winner</vt:lpstr>
      <vt:lpstr>PowerPoint Presentation</vt:lpstr>
      <vt:lpstr>ResNet</vt:lpstr>
      <vt:lpstr>ResNet</vt:lpstr>
      <vt:lpstr>ResNet</vt:lpstr>
      <vt:lpstr>Inception v4</vt:lpstr>
      <vt:lpstr>Summary: ILSVRC 2012-2015</vt:lpstr>
      <vt:lpstr>Accuracy vs. efficiency</vt:lpstr>
      <vt:lpstr>Design principles</vt:lpstr>
      <vt:lpstr>What’s missing from the picture?</vt:lpstr>
      <vt:lpstr>Reading list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Svetlana Lazebnik</cp:lastModifiedBy>
  <cp:revision>1654</cp:revision>
  <cp:lastPrinted>2017-01-19T03:52:18Z</cp:lastPrinted>
  <dcterms:created xsi:type="dcterms:W3CDTF">2004-08-29T23:15:23Z</dcterms:created>
  <dcterms:modified xsi:type="dcterms:W3CDTF">2017-01-24T17:03:06Z</dcterms:modified>
</cp:coreProperties>
</file>