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B044C00-3605-4A46-A7FA-C8ABE26F7EB4}">
  <a:tblStyle styleId="{BB044C00-3605-4A46-A7FA-C8ABE26F7EB4}"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9" name="Shape 889"/>
        <p:cNvGrpSpPr/>
        <p:nvPr/>
      </p:nvGrpSpPr>
      <p:grpSpPr>
        <a:xfrm>
          <a:off x="0" y="0"/>
          <a:ext cx="0" cy="0"/>
          <a:chOff x="0" y="0"/>
          <a:chExt cx="0" cy="0"/>
        </a:xfrm>
      </p:grpSpPr>
      <p:sp>
        <p:nvSpPr>
          <p:cNvPr id="890" name="Shape 8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1" name="Shape 8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7" name="Shape 897"/>
        <p:cNvGrpSpPr/>
        <p:nvPr/>
      </p:nvGrpSpPr>
      <p:grpSpPr>
        <a:xfrm>
          <a:off x="0" y="0"/>
          <a:ext cx="0" cy="0"/>
          <a:chOff x="0" y="0"/>
          <a:chExt cx="0" cy="0"/>
        </a:xfrm>
      </p:grpSpPr>
      <p:sp>
        <p:nvSpPr>
          <p:cNvPr id="898" name="Shape 8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9" name="Shape 8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some errors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2" name="Shape 902"/>
        <p:cNvGrpSpPr/>
        <p:nvPr/>
      </p:nvGrpSpPr>
      <p:grpSpPr>
        <a:xfrm>
          <a:off x="0" y="0"/>
          <a:ext cx="0" cy="0"/>
          <a:chOff x="0" y="0"/>
          <a:chExt cx="0" cy="0"/>
        </a:xfrm>
      </p:grpSpPr>
      <p:sp>
        <p:nvSpPr>
          <p:cNvPr id="903" name="Shape 9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4" name="Shape 9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8" name="Shape 908"/>
        <p:cNvGrpSpPr/>
        <p:nvPr/>
      </p:nvGrpSpPr>
      <p:grpSpPr>
        <a:xfrm>
          <a:off x="0" y="0"/>
          <a:ext cx="0" cy="0"/>
          <a:chOff x="0" y="0"/>
          <a:chExt cx="0" cy="0"/>
        </a:xfrm>
      </p:grpSpPr>
      <p:sp>
        <p:nvSpPr>
          <p:cNvPr id="909" name="Shape 9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0" name="Shape 9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Jost Tobias Springenberg, Alexey Dosovitskiy, Thomas Brox, and Martin Riedmiller. Striving for simplicity: The all convolutional net. arXiv preprint arXiv:1412.6806, 2014.</a:t>
            </a:r>
          </a:p>
          <a:p>
            <a:pPr lvl="0">
              <a:spcBef>
                <a:spcPts val="0"/>
              </a:spcBef>
              <a:buNone/>
            </a:pPr>
            <a:r>
              <a:rPr lang="zh-CN"/>
              <a:t>Christian Szegedy, Wei Liu, Yangqing Jia, Pierre Sermanet, Scott Reed, Dragomir Anguelov, Dumitru Erhan, Vincent Vanhoucke, and Andrew Rabinovich. Going deeper with convolutions. In Proceedings of the IEEE Conference on Computer Vision and Pattern Recognition, pp. 1–9, 2015a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 Width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Adjust font size for refer.. Change title..</a:t>
            </a:r>
          </a:p>
          <a:p>
            <a:pPr lvl="0">
              <a:spcBef>
                <a:spcPts val="0"/>
              </a:spcBef>
              <a:buNone/>
            </a:pPr>
            <a:r>
              <a:rPr lang="zh-CN"/>
              <a:t>Shift 3 to 1. Fully - &gt; Cnn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Why use 3*3 is important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So let’s see one technique that has been introduced after AlexNet. One of them is global average pooling.</a:t>
            </a:r>
          </a:p>
          <a:p>
            <a:pPr lvl="0">
              <a:spcBef>
                <a:spcPts val="0"/>
              </a:spcBef>
              <a:buNone/>
            </a:pPr>
            <a:r>
              <a:rPr lang="zh-CN"/>
              <a:t>Suppose we have a CIFAR-10 problem. Before we put everything into the final layer - softmax layer</a:t>
            </a:r>
            <a:r>
              <a:rPr lang="zh-CN"/>
              <a:t> to tell which category it is in, we flatten what we have into a 1D vector.</a:t>
            </a:r>
          </a:p>
          <a:p>
            <a:pPr lvl="0">
              <a:spcBef>
                <a:spcPts val="0"/>
              </a:spcBef>
              <a:buNone/>
            </a:pPr>
            <a:r>
              <a:rPr lang="zh-CN"/>
              <a:t>Why are we doing this? </a:t>
            </a:r>
          </a:p>
          <a:p>
            <a:pPr lvl="0">
              <a:spcBef>
                <a:spcPts val="0"/>
              </a:spcBef>
              <a:buNone/>
            </a:pPr>
            <a:r>
              <a:rPr lang="zh-CN"/>
              <a:t>One advantage of global average pooling over the fully connected layers is that it is more native to the convolution structure by enforcing correspondences between feature maps and categories. Thus the feature maps can be easily interpreted as categories confidence maps. Before we have 3*3*10, now we have a 1D (10,1) vector.</a:t>
            </a:r>
          </a:p>
          <a:p>
            <a:pPr lvl="0">
              <a:spcBef>
                <a:spcPts val="0"/>
              </a:spcBef>
              <a:buNone/>
            </a:pPr>
            <a:r>
              <a:rPr lang="zh-CN"/>
              <a:t>Another advantage is that there is no parameter to optimize in the global average pooling thus overfitting is avoided at this layer. We are not changing anything here.</a:t>
            </a:r>
          </a:p>
          <a:p>
            <a:pPr lvl="0" rtl="0">
              <a:spcBef>
                <a:spcPts val="0"/>
              </a:spcBef>
              <a:buNone/>
            </a:pPr>
            <a:r>
              <a:rPr lang="zh-CN"/>
              <a:t>Futhermore, global average pooling sums out the spatial information, thus it is more robust to spatial translations of the input. So we don’t have to fix our size at, say, 227*227, but any number we can use since we can just take an average.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Read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Another popular topic comes up after AlexNet is ReLU being imporoved..</a:t>
            </a:r>
          </a:p>
          <a:p>
            <a:pPr lvl="0" rtl="0">
              <a:spcBef>
                <a:spcPts val="0"/>
              </a:spcBef>
              <a:buNone/>
            </a:pPr>
            <a:r>
              <a:rPr lang="zh-CN"/>
              <a:t>the rectifier is an activation function defined as shown. It is commonly used. Is there a problem?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Quick sand. If it becomes negative, it will never come back again. It will never activate or update.</a:t>
            </a:r>
          </a:p>
          <a:p>
            <a:pPr lvl="0">
              <a:spcBef>
                <a:spcPts val="0"/>
              </a:spcBef>
              <a:buNone/>
            </a:pPr>
            <a:r>
              <a:rPr lang="zh-CN"/>
              <a:t>Show picture. Show left side.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zh-CN"/>
              <a:t>This is called a</a:t>
            </a:r>
            <a:r>
              <a:rPr lang="zh-CN"/>
              <a:t> "dead" ReLU problem. A dead ReLU always outputs the same value (zero as it happens, but that is not important) for any input. Probably this is arrived at by learning a large negative bias term for its weights.</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zh-CN"/>
              <a:t>In turn, that means that it takes no role in discriminating between inputs. For classification, you could visualise this as a decision plane outside of all possible input data.</a:t>
            </a:r>
          </a:p>
          <a:p>
            <a:pPr lvl="0">
              <a:spcBef>
                <a:spcPts val="0"/>
              </a:spcBef>
              <a:buClr>
                <a:schemeClr val="dk1"/>
              </a:buClr>
              <a:buSzPct val="100000"/>
              <a:buFont typeface="Arial"/>
              <a:buNone/>
            </a:pPr>
            <a:r>
              <a:t/>
            </a:r>
            <a:endParaRPr/>
          </a:p>
          <a:p>
            <a:pPr lvl="0">
              <a:spcBef>
                <a:spcPts val="0"/>
              </a:spcBef>
              <a:buNone/>
            </a:pPr>
            <a:r>
              <a:rPr lang="zh-CN"/>
              <a:t>Once a ReLU ends up in this state, it is unlikely to recover, because the function gradient at 0 is also 0, so gradient descent learning will not alter the weights. </a:t>
            </a:r>
          </a:p>
          <a:p>
            <a:pPr lvl="0">
              <a:spcBef>
                <a:spcPts val="0"/>
              </a:spcBef>
              <a:buNone/>
            </a:pPr>
            <a:r>
              <a:rPr lang="zh-CN"/>
              <a:t>So, how can we resolve the problem? Or at least, is there a way we can alleviate the problem?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zh-CN">
                <a:solidFill>
                  <a:schemeClr val="dk1"/>
                </a:solidFill>
              </a:rPr>
              <a:t>Let me introduce two Rectified linear units. Leaky ReLU &amp; Parameterized ReLU. "Leaky" ReLUs has a small positive gradient for negative inputs (y=0.01x when x &lt; 0 say) are one attempt to address this issue and give a chance to recover. In Parameterized ReLU, a is learnt.</a:t>
            </a:r>
          </a:p>
          <a:p>
            <a:pPr lvl="0">
              <a:spcBef>
                <a:spcPts val="0"/>
              </a:spcBef>
              <a:buNone/>
            </a:pPr>
            <a:r>
              <a:rPr lang="zh-CN"/>
              <a:t>However, we won’t be satisfied with this.. We are going to introduce a more recent paper regarding ELU. </a:t>
            </a:r>
            <a:r>
              <a:rPr lang="zh-CN"/>
              <a:t>What is ELU?</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ELUs have negative values which allows them to push mean unit activations closer to zero like batch normalization but with lower computational complexity. ELU ensures a noise-robust deactivation state. ELUs saturate to a negative value with smaller inputs and thereby decrease the forward propagated variation and information.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Improvements!  Make summaries.. VGG Global average pooling  LUs. ideas..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Improvements!  Make summaries.. VGG Global average pooling  LUs. ideas..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Improvements!  Make summaries.. VGG Global average pooling  LUs. ideas..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Improvements!  Make summaries.. VGG Global average pooling  LUs. ideas..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batch normalization will be introduced on thursday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9" name="Shape 4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9" name="Shape 4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9" name="Shape 5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6" name="Shape 5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7" name="Shape 5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7" name="Shape 5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5" name="Shape 5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3" name="Shape 5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1" name="Shape 5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8" name="Shape 5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7" name="Shape 5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5" name="Shape 6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5" name="Shape 6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3" name="Shape 623"/>
        <p:cNvGrpSpPr/>
        <p:nvPr/>
      </p:nvGrpSpPr>
      <p:grpSpPr>
        <a:xfrm>
          <a:off x="0" y="0"/>
          <a:ext cx="0" cy="0"/>
          <a:chOff x="0" y="0"/>
          <a:chExt cx="0" cy="0"/>
        </a:xfrm>
      </p:grpSpPr>
      <p:sp>
        <p:nvSpPr>
          <p:cNvPr id="624" name="Shape 6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5" name="Shape 6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3" name="Shape 633"/>
        <p:cNvGrpSpPr/>
        <p:nvPr/>
      </p:nvGrpSpPr>
      <p:grpSpPr>
        <a:xfrm>
          <a:off x="0" y="0"/>
          <a:ext cx="0" cy="0"/>
          <a:chOff x="0" y="0"/>
          <a:chExt cx="0" cy="0"/>
        </a:xfrm>
      </p:grpSpPr>
      <p:sp>
        <p:nvSpPr>
          <p:cNvPr id="634" name="Shape 6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5" name="Shape 6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3" name="Shape 643"/>
        <p:cNvGrpSpPr/>
        <p:nvPr/>
      </p:nvGrpSpPr>
      <p:grpSpPr>
        <a:xfrm>
          <a:off x="0" y="0"/>
          <a:ext cx="0" cy="0"/>
          <a:chOff x="0" y="0"/>
          <a:chExt cx="0" cy="0"/>
        </a:xfrm>
      </p:grpSpPr>
      <p:sp>
        <p:nvSpPr>
          <p:cNvPr id="644" name="Shape 6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5" name="Shape 6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5" name="Shape 6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6" name="Shape 6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4" name="Shape 674"/>
        <p:cNvGrpSpPr/>
        <p:nvPr/>
      </p:nvGrpSpPr>
      <p:grpSpPr>
        <a:xfrm>
          <a:off x="0" y="0"/>
          <a:ext cx="0" cy="0"/>
          <a:chOff x="0" y="0"/>
          <a:chExt cx="0" cy="0"/>
        </a:xfrm>
      </p:grpSpPr>
      <p:sp>
        <p:nvSpPr>
          <p:cNvPr id="675" name="Shape 6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6" name="Shape 6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2" name="Shape 6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5" name="Shape 685"/>
        <p:cNvGrpSpPr/>
        <p:nvPr/>
      </p:nvGrpSpPr>
      <p:grpSpPr>
        <a:xfrm>
          <a:off x="0" y="0"/>
          <a:ext cx="0" cy="0"/>
          <a:chOff x="0" y="0"/>
          <a:chExt cx="0" cy="0"/>
        </a:xfrm>
      </p:grpSpPr>
      <p:sp>
        <p:nvSpPr>
          <p:cNvPr id="686" name="Shape 6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7" name="Shape 6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4" name="Shape 6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Add Animation.. Adjust..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1" name="Shape 701"/>
        <p:cNvGrpSpPr/>
        <p:nvPr/>
      </p:nvGrpSpPr>
      <p:grpSpPr>
        <a:xfrm>
          <a:off x="0" y="0"/>
          <a:ext cx="0" cy="0"/>
          <a:chOff x="0" y="0"/>
          <a:chExt cx="0" cy="0"/>
        </a:xfrm>
      </p:grpSpPr>
      <p:sp>
        <p:nvSpPr>
          <p:cNvPr id="702" name="Shape 7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3" name="Shape 7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Add Animation.. Adjust..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2" name="Shape 7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5" name="Shape 725"/>
        <p:cNvGrpSpPr/>
        <p:nvPr/>
      </p:nvGrpSpPr>
      <p:grpSpPr>
        <a:xfrm>
          <a:off x="0" y="0"/>
          <a:ext cx="0" cy="0"/>
          <a:chOff x="0" y="0"/>
          <a:chExt cx="0" cy="0"/>
        </a:xfrm>
      </p:grpSpPr>
      <p:sp>
        <p:nvSpPr>
          <p:cNvPr id="726" name="Shape 7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7" name="Shape 7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Add Animation.. Adjust..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6" name="Shape 736"/>
        <p:cNvGrpSpPr/>
        <p:nvPr/>
      </p:nvGrpSpPr>
      <p:grpSpPr>
        <a:xfrm>
          <a:off x="0" y="0"/>
          <a:ext cx="0" cy="0"/>
          <a:chOff x="0" y="0"/>
          <a:chExt cx="0" cy="0"/>
        </a:xfrm>
      </p:grpSpPr>
      <p:sp>
        <p:nvSpPr>
          <p:cNvPr id="737" name="Shape 7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8" name="Shape 7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Only tried in CIFAR- 10, not even tested in other areas...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6" name="Shape 746"/>
        <p:cNvGrpSpPr/>
        <p:nvPr/>
      </p:nvGrpSpPr>
      <p:grpSpPr>
        <a:xfrm>
          <a:off x="0" y="0"/>
          <a:ext cx="0" cy="0"/>
          <a:chOff x="0" y="0"/>
          <a:chExt cx="0" cy="0"/>
        </a:xfrm>
      </p:grpSpPr>
      <p:sp>
        <p:nvSpPr>
          <p:cNvPr id="747" name="Shape 7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8" name="Shape 7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4" name="Shape 754"/>
        <p:cNvGrpSpPr/>
        <p:nvPr/>
      </p:nvGrpSpPr>
      <p:grpSpPr>
        <a:xfrm>
          <a:off x="0" y="0"/>
          <a:ext cx="0" cy="0"/>
          <a:chOff x="0" y="0"/>
          <a:chExt cx="0" cy="0"/>
        </a:xfrm>
      </p:grpSpPr>
      <p:sp>
        <p:nvSpPr>
          <p:cNvPr id="755" name="Shape 7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6" name="Shape 7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4" name="Shape 7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1" name="Shape 771"/>
        <p:cNvGrpSpPr/>
        <p:nvPr/>
      </p:nvGrpSpPr>
      <p:grpSpPr>
        <a:xfrm>
          <a:off x="0" y="0"/>
          <a:ext cx="0" cy="0"/>
          <a:chOff x="0" y="0"/>
          <a:chExt cx="0" cy="0"/>
        </a:xfrm>
      </p:grpSpPr>
      <p:sp>
        <p:nvSpPr>
          <p:cNvPr id="772" name="Shape 7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3" name="Shape 7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0" name="Shape 780"/>
        <p:cNvGrpSpPr/>
        <p:nvPr/>
      </p:nvGrpSpPr>
      <p:grpSpPr>
        <a:xfrm>
          <a:off x="0" y="0"/>
          <a:ext cx="0" cy="0"/>
          <a:chOff x="0" y="0"/>
          <a:chExt cx="0" cy="0"/>
        </a:xfrm>
      </p:grpSpPr>
      <p:sp>
        <p:nvSpPr>
          <p:cNvPr id="781" name="Shape 7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2" name="Shape 7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8" name="Shape 788"/>
        <p:cNvGrpSpPr/>
        <p:nvPr/>
      </p:nvGrpSpPr>
      <p:grpSpPr>
        <a:xfrm>
          <a:off x="0" y="0"/>
          <a:ext cx="0" cy="0"/>
          <a:chOff x="0" y="0"/>
          <a:chExt cx="0" cy="0"/>
        </a:xfrm>
      </p:grpSpPr>
      <p:sp>
        <p:nvSpPr>
          <p:cNvPr id="789" name="Shape 7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0" name="Shape 7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6" name="Shape 796"/>
        <p:cNvGrpSpPr/>
        <p:nvPr/>
      </p:nvGrpSpPr>
      <p:grpSpPr>
        <a:xfrm>
          <a:off x="0" y="0"/>
          <a:ext cx="0" cy="0"/>
          <a:chOff x="0" y="0"/>
          <a:chExt cx="0" cy="0"/>
        </a:xfrm>
      </p:grpSpPr>
      <p:sp>
        <p:nvSpPr>
          <p:cNvPr id="797" name="Shape 7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8" name="Shape 7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4" name="Shape 804"/>
        <p:cNvGrpSpPr/>
        <p:nvPr/>
      </p:nvGrpSpPr>
      <p:grpSpPr>
        <a:xfrm>
          <a:off x="0" y="0"/>
          <a:ext cx="0" cy="0"/>
          <a:chOff x="0" y="0"/>
          <a:chExt cx="0" cy="0"/>
        </a:xfrm>
      </p:grpSpPr>
      <p:sp>
        <p:nvSpPr>
          <p:cNvPr id="805" name="Shape 8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6" name="Shape 8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2" name="Shape 812"/>
        <p:cNvGrpSpPr/>
        <p:nvPr/>
      </p:nvGrpSpPr>
      <p:grpSpPr>
        <a:xfrm>
          <a:off x="0" y="0"/>
          <a:ext cx="0" cy="0"/>
          <a:chOff x="0" y="0"/>
          <a:chExt cx="0" cy="0"/>
        </a:xfrm>
      </p:grpSpPr>
      <p:sp>
        <p:nvSpPr>
          <p:cNvPr id="813" name="Shape 8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4" name="Shape 8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0" name="Shape 820"/>
        <p:cNvGrpSpPr/>
        <p:nvPr/>
      </p:nvGrpSpPr>
      <p:grpSpPr>
        <a:xfrm>
          <a:off x="0" y="0"/>
          <a:ext cx="0" cy="0"/>
          <a:chOff x="0" y="0"/>
          <a:chExt cx="0" cy="0"/>
        </a:xfrm>
      </p:grpSpPr>
      <p:sp>
        <p:nvSpPr>
          <p:cNvPr id="821" name="Shape 8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2" name="Shape 8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8" name="Shape 828"/>
        <p:cNvGrpSpPr/>
        <p:nvPr/>
      </p:nvGrpSpPr>
      <p:grpSpPr>
        <a:xfrm>
          <a:off x="0" y="0"/>
          <a:ext cx="0" cy="0"/>
          <a:chOff x="0" y="0"/>
          <a:chExt cx="0" cy="0"/>
        </a:xfrm>
      </p:grpSpPr>
      <p:sp>
        <p:nvSpPr>
          <p:cNvPr id="829" name="Shape 8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0" name="Shape 8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Adjust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7" name="Shape 837"/>
        <p:cNvGrpSpPr/>
        <p:nvPr/>
      </p:nvGrpSpPr>
      <p:grpSpPr>
        <a:xfrm>
          <a:off x="0" y="0"/>
          <a:ext cx="0" cy="0"/>
          <a:chOff x="0" y="0"/>
          <a:chExt cx="0" cy="0"/>
        </a:xfrm>
      </p:grpSpPr>
      <p:sp>
        <p:nvSpPr>
          <p:cNvPr id="838" name="Shape 8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9" name="Shape 8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We have been talking a lot about ResNets, but CNN is not just about residuals. We have residuals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3" name="Shape 843"/>
        <p:cNvGrpSpPr/>
        <p:nvPr/>
      </p:nvGrpSpPr>
      <p:grpSpPr>
        <a:xfrm>
          <a:off x="0" y="0"/>
          <a:ext cx="0" cy="0"/>
          <a:chOff x="0" y="0"/>
          <a:chExt cx="0" cy="0"/>
        </a:xfrm>
      </p:grpSpPr>
      <p:sp>
        <p:nvSpPr>
          <p:cNvPr id="844" name="Shape 8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5" name="Shape 8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Left: A simple expansion rule generates a fractal architecture with C intertwined columns. The base case, f1(z), has a single layer of the chosen type (e.g. convolutional) between input and output. Join layers compute element-wise mean. Right: Deep convolutional networks periodically reduce spatial resolution via pooling. A fractal version uses fC as a building block between pooling layers. Stacking B such blocks yields a network whose total depth, measured in terms of convolution layers, is B ¨ 2 C´1 . This example has depth 40 (B “ 5, C “ 4).</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1" name="Shape 851"/>
        <p:cNvGrpSpPr/>
        <p:nvPr/>
      </p:nvGrpSpPr>
      <p:grpSpPr>
        <a:xfrm>
          <a:off x="0" y="0"/>
          <a:ext cx="0" cy="0"/>
          <a:chOff x="0" y="0"/>
          <a:chExt cx="0" cy="0"/>
        </a:xfrm>
      </p:grpSpPr>
      <p:sp>
        <p:nvSpPr>
          <p:cNvPr id="852" name="Shape 8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3" name="Shape 8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Left: A simple expansion rule generates a fractal architecture with C intertwined columns. The base case, f1(z), has a single layer of the chosen type (e.g. convolutional) between input and output. Join layers compute element-wise mean. Right: Deep convolutional networks periodically reduce spatial resolution via pooling. A fractal version uses fC as a building block between pooling layers. Stacking B such blocks yields a network whose total depth, measured in terms of convolution layers, is B ¨ 2 C´1 . This example has depth 40 (B “ 5, C “ 4).</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1" name="Shape 861"/>
        <p:cNvGrpSpPr/>
        <p:nvPr/>
      </p:nvGrpSpPr>
      <p:grpSpPr>
        <a:xfrm>
          <a:off x="0" y="0"/>
          <a:ext cx="0" cy="0"/>
          <a:chOff x="0" y="0"/>
          <a:chExt cx="0" cy="0"/>
        </a:xfrm>
      </p:grpSpPr>
      <p:sp>
        <p:nvSpPr>
          <p:cNvPr id="862" name="Shape 8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3" name="Shape 8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8" name="Shape 868"/>
        <p:cNvGrpSpPr/>
        <p:nvPr/>
      </p:nvGrpSpPr>
      <p:grpSpPr>
        <a:xfrm>
          <a:off x="0" y="0"/>
          <a:ext cx="0" cy="0"/>
          <a:chOff x="0" y="0"/>
          <a:chExt cx="0" cy="0"/>
        </a:xfrm>
      </p:grpSpPr>
      <p:sp>
        <p:nvSpPr>
          <p:cNvPr id="869" name="Shape 8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0" name="Shape 8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4" name="Shape 874"/>
        <p:cNvGrpSpPr/>
        <p:nvPr/>
      </p:nvGrpSpPr>
      <p:grpSpPr>
        <a:xfrm>
          <a:off x="0" y="0"/>
          <a:ext cx="0" cy="0"/>
          <a:chOff x="0" y="0"/>
          <a:chExt cx="0" cy="0"/>
        </a:xfrm>
      </p:grpSpPr>
      <p:sp>
        <p:nvSpPr>
          <p:cNvPr id="875" name="Shape 8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6" name="Shape 8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2" name="Shape 8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zh-C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6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1.xml"/><Relationship Id="rId3" Type="http://schemas.openxmlformats.org/officeDocument/2006/relationships/hyperlink" Target="http://youtube.com/v/Ywv0Xi2-14Y" TargetMode="External"/><Relationship Id="rId4" Type="http://schemas.openxmlformats.org/officeDocument/2006/relationships/image" Target="../media/image63.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5.png"/><Relationship Id="rId4" Type="http://schemas.openxmlformats.org/officeDocument/2006/relationships/hyperlink" Target="https://arxiv.org/pdf/1606.07792v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9.png"/><Relationship Id="rId4" Type="http://schemas.openxmlformats.org/officeDocument/2006/relationships/hyperlink" Target="https://arxiv.org/pdf/1605.06211v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09.png"/><Relationship Id="rId4" Type="http://schemas.openxmlformats.org/officeDocument/2006/relationships/hyperlink" Target="https://arxiv.org/pdf/1605.06211v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hyperlink" Target="https://arxiv.org/abs/1510.0285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9.png"/><Relationship Id="rId4" Type="http://schemas.openxmlformats.org/officeDocument/2006/relationships/hyperlink" Target="https://arxiv.org/pdf/1605.06211v1.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09.png"/><Relationship Id="rId4" Type="http://schemas.openxmlformats.org/officeDocument/2006/relationships/hyperlink" Target="https://arxiv.org/pdf/1605.06211v1.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9.png"/><Relationship Id="rId4" Type="http://schemas.openxmlformats.org/officeDocument/2006/relationships/hyperlink" Target="https://arxiv.org/pdf/1605.06211v1.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gif"/><Relationship Id="rId4" Type="http://schemas.openxmlformats.org/officeDocument/2006/relationships/hyperlink" Target="https://arxiv.org/abs/1607.0359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hyperlink" Target="https://arxiv.org/abs/1605.07678"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2.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9.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3.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3.pn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arxiv.org/pdf/1608.05895v1.pdf" TargetMode="External"/><Relationship Id="rId4" Type="http://schemas.openxmlformats.org/officeDocument/2006/relationships/hyperlink" Target="https://arxiv.org/pdf/1610.00081v2.pdf" TargetMode="External"/><Relationship Id="rId5" Type="http://schemas.openxmlformats.org/officeDocument/2006/relationships/hyperlink" Target="https://arxiv.org/pdf/1609.03499v2.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4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0.pn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8.png"/><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5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5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5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5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5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5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5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57.png"/><Relationship Id="rId4" Type="http://schemas.openxmlformats.org/officeDocument/2006/relationships/image" Target="../media/image3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62.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zh-CN"/>
              <a:t>Advanced CNN Architectures</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zh-CN"/>
              <a:t>Akshay Mishra, Hong Cheng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Overview</a:t>
            </a:r>
          </a:p>
        </p:txBody>
      </p:sp>
      <p:sp>
        <p:nvSpPr>
          <p:cNvPr id="124" name="Shape 124"/>
          <p:cNvSpPr txBox="1"/>
          <p:nvPr>
            <p:ph idx="1" type="body"/>
          </p:nvPr>
        </p:nvSpPr>
        <p:spPr>
          <a:xfrm>
            <a:off x="311700" y="1152475"/>
            <a:ext cx="4272300" cy="3416400"/>
          </a:xfrm>
          <a:prstGeom prst="rect">
            <a:avLst/>
          </a:prstGeom>
        </p:spPr>
        <p:txBody>
          <a:bodyPr anchorCtr="0" anchor="t" bIns="91425" lIns="91425" rIns="91425" tIns="91425">
            <a:noAutofit/>
          </a:bodyPr>
          <a:lstStyle/>
          <a:p>
            <a:pPr lvl="0" rtl="0">
              <a:spcBef>
                <a:spcPts val="0"/>
              </a:spcBef>
              <a:buClr>
                <a:srgbClr val="000000"/>
              </a:buClr>
              <a:buSzPct val="61111"/>
              <a:buNone/>
            </a:pPr>
            <a:r>
              <a:rPr lang="zh-CN"/>
              <a:t>We’ve organized our presentation into three stages:</a:t>
            </a:r>
          </a:p>
          <a:p>
            <a:pPr indent="-228600" lvl="0" marL="457200" rtl="0">
              <a:spcBef>
                <a:spcPts val="0"/>
              </a:spcBef>
              <a:buAutoNum type="arabicPeriod"/>
            </a:pPr>
            <a:r>
              <a:rPr lang="zh-CN"/>
              <a:t>A more detailed coverage of the building blocks of CNNs</a:t>
            </a:r>
          </a:p>
          <a:p>
            <a:pPr indent="-228600" lvl="0" marL="457200" rtl="0">
              <a:spcBef>
                <a:spcPts val="0"/>
              </a:spcBef>
              <a:buAutoNum type="arabicPeriod"/>
            </a:pPr>
            <a:r>
              <a:rPr lang="zh-CN"/>
              <a:t>Attempts to explain how and why Residual Networks work</a:t>
            </a:r>
          </a:p>
          <a:p>
            <a:pPr indent="-228600" lvl="0" marL="457200" rtl="0">
              <a:spcBef>
                <a:spcPts val="0"/>
              </a:spcBef>
              <a:buAutoNum type="arabicPeriod"/>
            </a:pPr>
            <a:r>
              <a:rPr b="1" lang="zh-CN"/>
              <a:t>Survey extensions to ResNets and other notable architectures</a:t>
            </a:r>
          </a:p>
          <a:p>
            <a:pPr lvl="0" rtl="0">
              <a:spcBef>
                <a:spcPts val="0"/>
              </a:spcBef>
              <a:buNone/>
            </a:pPr>
            <a:r>
              <a:t/>
            </a:r>
            <a:endParaRPr/>
          </a:p>
        </p:txBody>
      </p:sp>
      <p:sp>
        <p:nvSpPr>
          <p:cNvPr id="125" name="Shape 125"/>
          <p:cNvSpPr txBox="1"/>
          <p:nvPr/>
        </p:nvSpPr>
        <p:spPr>
          <a:xfrm>
            <a:off x="4840475" y="1787025"/>
            <a:ext cx="4032600" cy="2610600"/>
          </a:xfrm>
          <a:prstGeom prst="rect">
            <a:avLst/>
          </a:prstGeom>
          <a:noFill/>
          <a:ln>
            <a:noFill/>
          </a:ln>
        </p:spPr>
        <p:txBody>
          <a:bodyPr anchorCtr="0" anchor="t" bIns="91425" lIns="91425" rIns="91425" tIns="91425">
            <a:noAutofit/>
          </a:bodyPr>
          <a:lstStyle/>
          <a:p>
            <a:pPr lvl="0" rtl="0">
              <a:spcBef>
                <a:spcPts val="0"/>
              </a:spcBef>
              <a:buNone/>
            </a:pPr>
            <a:r>
              <a:rPr b="1" lang="zh-CN" sz="1800">
                <a:solidFill>
                  <a:schemeClr val="dk2"/>
                </a:solidFill>
              </a:rPr>
              <a:t>Motivation:</a:t>
            </a:r>
          </a:p>
          <a:p>
            <a:pPr indent="-342900" lvl="0" marL="457200" rtl="0">
              <a:spcBef>
                <a:spcPts val="0"/>
              </a:spcBef>
              <a:buClr>
                <a:schemeClr val="dk2"/>
              </a:buClr>
              <a:buSzPct val="100000"/>
              <a:buChar char="●"/>
            </a:pPr>
            <a:r>
              <a:rPr lang="zh-CN" sz="1800">
                <a:solidFill>
                  <a:schemeClr val="dk2"/>
                </a:solidFill>
              </a:rPr>
              <a:t>Many architectures using residuals</a:t>
            </a:r>
          </a:p>
          <a:p>
            <a:pPr indent="-342900" lvl="1" marL="914400" rtl="0">
              <a:spcBef>
                <a:spcPts val="0"/>
              </a:spcBef>
              <a:buClr>
                <a:schemeClr val="dk2"/>
              </a:buClr>
              <a:buSzPct val="100000"/>
              <a:buChar char="○"/>
            </a:pPr>
            <a:r>
              <a:rPr lang="zh-CN" sz="1800">
                <a:solidFill>
                  <a:schemeClr val="dk2"/>
                </a:solidFill>
              </a:rPr>
              <a:t>WaveNets</a:t>
            </a:r>
          </a:p>
          <a:p>
            <a:pPr indent="-342900" lvl="1" marL="914400" rtl="0">
              <a:spcBef>
                <a:spcPts val="0"/>
              </a:spcBef>
              <a:buClr>
                <a:schemeClr val="dk2"/>
              </a:buClr>
              <a:buSzPct val="100000"/>
              <a:buChar char="○"/>
            </a:pPr>
            <a:r>
              <a:rPr lang="zh-CN" sz="1800">
                <a:solidFill>
                  <a:schemeClr val="dk2"/>
                </a:solidFill>
              </a:rPr>
              <a:t>InceptionResNet</a:t>
            </a:r>
          </a:p>
          <a:p>
            <a:pPr indent="-342900" lvl="1" marL="914400" rtl="0">
              <a:spcBef>
                <a:spcPts val="0"/>
              </a:spcBef>
              <a:buClr>
                <a:schemeClr val="dk2"/>
              </a:buClr>
              <a:buSzPct val="100000"/>
              <a:buChar char="○"/>
            </a:pPr>
            <a:r>
              <a:rPr lang="zh-CN" sz="1800">
                <a:solidFill>
                  <a:schemeClr val="dk2"/>
                </a:solidFill>
              </a:rPr>
              <a:t>XceptionNet</a:t>
            </a:r>
          </a:p>
          <a:p>
            <a:pPr indent="-342900" lvl="0" marL="457200" rtl="0">
              <a:spcBef>
                <a:spcPts val="0"/>
              </a:spcBef>
              <a:buClr>
                <a:schemeClr val="dk2"/>
              </a:buClr>
              <a:buSzPct val="100000"/>
              <a:buChar char="●"/>
            </a:pPr>
            <a:r>
              <a:rPr lang="zh-CN" sz="1800">
                <a:solidFill>
                  <a:schemeClr val="dk2"/>
                </a:solidFill>
              </a:rPr>
              <a:t>Tweaks can further improve performance</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2" name="Shape 892"/>
        <p:cNvGrpSpPr/>
        <p:nvPr/>
      </p:nvGrpSpPr>
      <p:grpSpPr>
        <a:xfrm>
          <a:off x="0" y="0"/>
          <a:ext cx="0" cy="0"/>
          <a:chOff x="0" y="0"/>
          <a:chExt cx="0" cy="0"/>
        </a:xfrm>
      </p:grpSpPr>
      <p:sp>
        <p:nvSpPr>
          <p:cNvPr id="893" name="Shape 8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Spatial transform by how much?</a:t>
            </a:r>
          </a:p>
        </p:txBody>
      </p:sp>
      <p:pic>
        <p:nvPicPr>
          <p:cNvPr descr="spatialtransformer.png" id="894" name="Shape 894"/>
          <p:cNvPicPr preferRelativeResize="0"/>
          <p:nvPr/>
        </p:nvPicPr>
        <p:blipFill>
          <a:blip r:embed="rId3">
            <a:alphaModFix/>
          </a:blip>
          <a:stretch>
            <a:fillRect/>
          </a:stretch>
        </p:blipFill>
        <p:spPr>
          <a:xfrm>
            <a:off x="0" y="2229536"/>
            <a:ext cx="9143999" cy="2850077"/>
          </a:xfrm>
          <a:prstGeom prst="rect">
            <a:avLst/>
          </a:prstGeom>
          <a:noFill/>
          <a:ln>
            <a:noFill/>
          </a:ln>
        </p:spPr>
      </p:pic>
      <p:sp>
        <p:nvSpPr>
          <p:cNvPr id="895" name="Shape 895"/>
          <p:cNvSpPr txBox="1"/>
          <p:nvPr/>
        </p:nvSpPr>
        <p:spPr>
          <a:xfrm>
            <a:off x="419175" y="919600"/>
            <a:ext cx="8846400" cy="1187700"/>
          </a:xfrm>
          <a:prstGeom prst="rect">
            <a:avLst/>
          </a:prstGeom>
          <a:noFill/>
          <a:ln>
            <a:noFill/>
          </a:ln>
        </p:spPr>
        <p:txBody>
          <a:bodyPr anchorCtr="0" anchor="ctr" bIns="91425" lIns="91425" rIns="91425" tIns="91425">
            <a:noAutofit/>
          </a:bodyPr>
          <a:lstStyle/>
          <a:p>
            <a:pPr lvl="0" rtl="0">
              <a:spcBef>
                <a:spcPts val="0"/>
              </a:spcBef>
              <a:buNone/>
            </a:pPr>
            <a:r>
              <a:t/>
            </a:r>
            <a:endParaRPr sz="1800"/>
          </a:p>
        </p:txBody>
      </p:sp>
      <p:sp>
        <p:nvSpPr>
          <p:cNvPr id="896" name="Shape 89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zh-CN"/>
              <a:t>The localisation network function can take any form, such as a fully-connected network or a convolutional network, but should include a final regression layer to produce the transformation parameters θ.</a:t>
            </a:r>
          </a:p>
          <a:p>
            <a:pPr lvl="0" rtl="0">
              <a:spcBef>
                <a:spcPts val="0"/>
              </a:spcBef>
              <a:buClr>
                <a:schemeClr val="dk1"/>
              </a:buClr>
              <a:buSzPct val="61111"/>
              <a:buFont typeface="Arial"/>
              <a:buNone/>
            </a:pPr>
            <a:r>
              <a:t/>
            </a:r>
            <a:endParaRPr/>
          </a:p>
          <a:p>
            <a:pPr lvl="0" rtl="0">
              <a:spcBef>
                <a:spcPts val="0"/>
              </a:spcBef>
              <a:buNone/>
            </a:pPr>
            <a:r>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0" name="Shape 900"/>
        <p:cNvGrpSpPr/>
        <p:nvPr/>
      </p:nvGrpSpPr>
      <p:grpSpPr>
        <a:xfrm>
          <a:off x="0" y="0"/>
          <a:ext cx="0" cy="0"/>
          <a:chOff x="0" y="0"/>
          <a:chExt cx="0" cy="0"/>
        </a:xfrm>
      </p:grpSpPr>
      <p:sp>
        <p:nvSpPr>
          <p:cNvPr descr="Paper: http://arxiv.org/abs/1506.02025 Implementations: http://gitxiv.com/posts/5WTXTLuEA4Hd8W84G/spatial-transformer-networks" id="901" name="Shape 901" title="Spatial Transformer Networks">
            <a:hlinkClick r:id="rId3"/>
          </p:cNvPr>
          <p:cNvSpPr/>
          <p:nvPr/>
        </p:nvSpPr>
        <p:spPr>
          <a:xfrm>
            <a:off x="1202700" y="0"/>
            <a:ext cx="6738600" cy="5053949"/>
          </a:xfrm>
          <a:prstGeom prst="rect">
            <a:avLst/>
          </a:prstGeom>
          <a:blipFill>
            <a:blip r:embed="rId4">
              <a:alphaModFix/>
            </a:blip>
            <a:stretch>
              <a:fillRect/>
            </a:stretch>
          </a:blipFill>
          <a:ln>
            <a:noFill/>
          </a:ln>
        </p:spPr>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5" name="Shape 905"/>
        <p:cNvGrpSpPr/>
        <p:nvPr/>
      </p:nvGrpSpPr>
      <p:grpSpPr>
        <a:xfrm>
          <a:off x="0" y="0"/>
          <a:ext cx="0" cy="0"/>
          <a:chOff x="0" y="0"/>
          <a:chExt cx="0" cy="0"/>
        </a:xfrm>
      </p:grpSpPr>
      <p:sp>
        <p:nvSpPr>
          <p:cNvPr id="906" name="Shape 9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Concluding Remarks</a:t>
            </a:r>
          </a:p>
        </p:txBody>
      </p:sp>
      <p:sp>
        <p:nvSpPr>
          <p:cNvPr id="907" name="Shape 90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At surface level, there’s tons of new architectures that are very different</a:t>
            </a:r>
          </a:p>
          <a:p>
            <a:pPr indent="-228600" lvl="0" marL="457200" rtl="0">
              <a:spcBef>
                <a:spcPts val="0"/>
              </a:spcBef>
            </a:pPr>
            <a:r>
              <a:rPr lang="zh-CN"/>
              <a:t>Upon closer inspection, most of them are reapplying well established principles</a:t>
            </a:r>
          </a:p>
          <a:p>
            <a:pPr indent="-228600" lvl="0" marL="457200" rtl="0">
              <a:spcBef>
                <a:spcPts val="0"/>
              </a:spcBef>
            </a:pPr>
            <a:r>
              <a:rPr lang="zh-CN"/>
              <a:t>Universal principles seem to be having shorter subpaths through the networks</a:t>
            </a:r>
          </a:p>
          <a:p>
            <a:pPr indent="-228600" lvl="0" marL="457200">
              <a:spcBef>
                <a:spcPts val="0"/>
              </a:spcBef>
            </a:pPr>
            <a:r>
              <a:rPr lang="zh-CN"/>
              <a:t>Identity propagation (Residuals, Dense Blocks) seem to make training easier</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1" name="Shape 911"/>
        <p:cNvGrpSpPr/>
        <p:nvPr/>
      </p:nvGrpSpPr>
      <p:grpSpPr>
        <a:xfrm>
          <a:off x="0" y="0"/>
          <a:ext cx="0" cy="0"/>
          <a:chOff x="0" y="0"/>
          <a:chExt cx="0" cy="0"/>
        </a:xfrm>
      </p:grpSpPr>
      <p:sp>
        <p:nvSpPr>
          <p:cNvPr id="912" name="Shape 9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References</a:t>
            </a:r>
          </a:p>
        </p:txBody>
      </p:sp>
      <p:sp>
        <p:nvSpPr>
          <p:cNvPr id="913" name="Shape 913"/>
          <p:cNvSpPr txBox="1"/>
          <p:nvPr>
            <p:ph idx="1" type="body"/>
          </p:nvPr>
        </p:nvSpPr>
        <p:spPr>
          <a:xfrm>
            <a:off x="311700" y="1100300"/>
            <a:ext cx="8520600" cy="3468600"/>
          </a:xfrm>
          <a:prstGeom prst="rect">
            <a:avLst/>
          </a:prstGeom>
        </p:spPr>
        <p:txBody>
          <a:bodyPr anchorCtr="0" anchor="t" bIns="91425" lIns="91425" rIns="91425" tIns="91425">
            <a:noAutofit/>
          </a:bodyPr>
          <a:lstStyle/>
          <a:p>
            <a:pPr indent="-285750" lvl="0" marL="457200">
              <a:lnSpc>
                <a:spcPct val="100000"/>
              </a:lnSpc>
              <a:spcBef>
                <a:spcPts val="0"/>
              </a:spcBef>
              <a:spcAft>
                <a:spcPts val="0"/>
              </a:spcAft>
              <a:buClr>
                <a:srgbClr val="000000"/>
              </a:buClr>
              <a:buSzPct val="100000"/>
            </a:pPr>
            <a:r>
              <a:rPr lang="zh-CN" sz="900">
                <a:solidFill>
                  <a:srgbClr val="000000"/>
                </a:solidFill>
              </a:rPr>
              <a:t>Sergey Ioffe,Christian Szegedy,Batch Normalization: Accelerating Deep Network Training by Reducing Internal Covariate Shift, http://jmlr.org/proceedings/papers/v37/ioffe15.pdf</a:t>
            </a:r>
          </a:p>
          <a:p>
            <a:pPr indent="-285750" lvl="0" marL="457200">
              <a:lnSpc>
                <a:spcPct val="100000"/>
              </a:lnSpc>
              <a:spcBef>
                <a:spcPts val="0"/>
              </a:spcBef>
              <a:spcAft>
                <a:spcPts val="0"/>
              </a:spcAft>
              <a:buClr>
                <a:srgbClr val="000000"/>
              </a:buClr>
              <a:buSzPct val="100000"/>
            </a:pPr>
            <a:r>
              <a:rPr lang="zh-CN" sz="900">
                <a:solidFill>
                  <a:srgbClr val="000000"/>
                </a:solidFill>
              </a:rPr>
              <a:t>K. He, X. Zhang, S. Ren, and J. Sun, Deep Residual Learning for Image Recognition, CVPR 2016 https://arxiv.org/abs/1512.03385</a:t>
            </a:r>
          </a:p>
          <a:p>
            <a:pPr indent="-285750" lvl="0" marL="457200">
              <a:lnSpc>
                <a:spcPct val="100000"/>
              </a:lnSpc>
              <a:spcBef>
                <a:spcPts val="0"/>
              </a:spcBef>
              <a:spcAft>
                <a:spcPts val="0"/>
              </a:spcAft>
              <a:buClr>
                <a:srgbClr val="000000"/>
              </a:buClr>
              <a:buSzPct val="100000"/>
            </a:pPr>
            <a:r>
              <a:rPr lang="zh-CN" sz="900">
                <a:solidFill>
                  <a:srgbClr val="000000"/>
                </a:solidFill>
              </a:rPr>
              <a:t>Kaiming He, Xiangyu Zhang, Shaoqing Ren, Jian Sun, Identity Mappings in Deep Residual Networks https://arxiv.org/abs/1603.05027</a:t>
            </a:r>
          </a:p>
          <a:p>
            <a:pPr indent="-285750" lvl="0" marL="457200">
              <a:lnSpc>
                <a:spcPct val="100000"/>
              </a:lnSpc>
              <a:spcBef>
                <a:spcPts val="0"/>
              </a:spcBef>
              <a:spcAft>
                <a:spcPts val="0"/>
              </a:spcAft>
              <a:buClr>
                <a:srgbClr val="000000"/>
              </a:buClr>
              <a:buSzPct val="100000"/>
            </a:pPr>
            <a:r>
              <a:rPr lang="zh-CN" sz="900">
                <a:solidFill>
                  <a:srgbClr val="000000"/>
                </a:solidFill>
              </a:rPr>
              <a:t>Saining Xie, Ross Girshick, Piotr Dollár, Zhuowen Tu, Kaiming He, Aggregated Residual Transformations for Deep Neural Networks, https://arxiv.org/pdf/1611.05431v1.pdf </a:t>
            </a:r>
          </a:p>
          <a:p>
            <a:pPr indent="-285750" lvl="0" marL="457200">
              <a:lnSpc>
                <a:spcPct val="100000"/>
              </a:lnSpc>
              <a:spcBef>
                <a:spcPts val="0"/>
              </a:spcBef>
              <a:spcAft>
                <a:spcPts val="0"/>
              </a:spcAft>
              <a:buClr>
                <a:srgbClr val="000000"/>
              </a:buClr>
              <a:buSzPct val="100000"/>
            </a:pPr>
            <a:r>
              <a:rPr lang="zh-CN" sz="900">
                <a:solidFill>
                  <a:srgbClr val="000000"/>
                </a:solidFill>
              </a:rPr>
              <a:t>Max Jaderberg, Karen Simonyan, Andrew Zisserman, Koray Kavukcuoglu: Spatial Transformer Networks https://arxiv.org/abs/1506.02025</a:t>
            </a:r>
          </a:p>
          <a:p>
            <a:pPr indent="-285750" lvl="0" marL="457200">
              <a:lnSpc>
                <a:spcPct val="100000"/>
              </a:lnSpc>
              <a:spcBef>
                <a:spcPts val="0"/>
              </a:spcBef>
              <a:spcAft>
                <a:spcPts val="0"/>
              </a:spcAft>
              <a:buClr>
                <a:srgbClr val="000000"/>
              </a:buClr>
              <a:buSzPct val="100000"/>
            </a:pPr>
            <a:r>
              <a:rPr lang="zh-CN" sz="900">
                <a:solidFill>
                  <a:srgbClr val="000000"/>
                </a:solidFill>
              </a:rPr>
              <a:t>Leslie N. Smith, Nicholay Topin, Deep Convolutional Neural Network Design Patterns, https://arxiv.org/abs/1611.00847</a:t>
            </a:r>
          </a:p>
          <a:p>
            <a:pPr indent="-285750" lvl="0" marL="457200">
              <a:lnSpc>
                <a:spcPct val="100000"/>
              </a:lnSpc>
              <a:spcBef>
                <a:spcPts val="0"/>
              </a:spcBef>
              <a:spcAft>
                <a:spcPts val="0"/>
              </a:spcAft>
              <a:buClr>
                <a:srgbClr val="000000"/>
              </a:buClr>
              <a:buSzPct val="100000"/>
            </a:pPr>
            <a:r>
              <a:rPr lang="zh-CN" sz="900">
                <a:solidFill>
                  <a:srgbClr val="000000"/>
                </a:solidFill>
              </a:rPr>
              <a:t>Christian Szegedy, Sergey Ioffe, Vincent Vanhoucke, Alex Alemi: Inception-v4, Inception-ResNet and the Impact of Residual Connections on Learning https://arxiv.org/abs/1602.07261</a:t>
            </a:r>
          </a:p>
          <a:p>
            <a:pPr indent="-285750" lvl="0" marL="457200">
              <a:lnSpc>
                <a:spcPct val="100000"/>
              </a:lnSpc>
              <a:spcBef>
                <a:spcPts val="0"/>
              </a:spcBef>
              <a:spcAft>
                <a:spcPts val="0"/>
              </a:spcAft>
              <a:buClr>
                <a:srgbClr val="000000"/>
              </a:buClr>
              <a:buSzPct val="100000"/>
            </a:pPr>
            <a:r>
              <a:rPr lang="zh-CN" sz="900">
                <a:solidFill>
                  <a:srgbClr val="000000"/>
                </a:solidFill>
              </a:rPr>
              <a:t>Gustav Larsson, Michael Maire, Gregory Shakhnarovich, FractalNet: Ultra-Deep Neural Networks without Residuals https://arxiv.org/abs/1605.07648</a:t>
            </a:r>
          </a:p>
          <a:p>
            <a:pPr indent="-285750" lvl="0" marL="457200">
              <a:lnSpc>
                <a:spcPct val="100000"/>
              </a:lnSpc>
              <a:spcBef>
                <a:spcPts val="0"/>
              </a:spcBef>
              <a:spcAft>
                <a:spcPts val="0"/>
              </a:spcAft>
              <a:buClr>
                <a:srgbClr val="000000"/>
              </a:buClr>
              <a:buSzPct val="100000"/>
            </a:pPr>
            <a:r>
              <a:rPr lang="zh-CN" sz="900">
                <a:solidFill>
                  <a:srgbClr val="000000"/>
                </a:solidFill>
              </a:rPr>
              <a:t>Gao Huang, Zhuang Liu, Kilian Q. Weinberger, Laurens van der Maaten: Densely Connected Convolutional Networks https://arxiv.org/pdf/1608.06993v3.pdf</a:t>
            </a:r>
          </a:p>
          <a:p>
            <a:pPr indent="-285750" lvl="0" marL="457200">
              <a:lnSpc>
                <a:spcPct val="100000"/>
              </a:lnSpc>
              <a:spcBef>
                <a:spcPts val="0"/>
              </a:spcBef>
              <a:spcAft>
                <a:spcPts val="0"/>
              </a:spcAft>
              <a:buClr>
                <a:srgbClr val="000000"/>
              </a:buClr>
              <a:buSzPct val="100000"/>
            </a:pPr>
            <a:r>
              <a:rPr lang="zh-CN" sz="900">
                <a:solidFill>
                  <a:srgbClr val="000000"/>
                </a:solidFill>
              </a:rPr>
              <a:t>Rupesh Kumar Srivastava, Klaus Greff, Jürgen Schmidhuber: Highway Networks https://arxiv.org/abs/1505.00387</a:t>
            </a:r>
          </a:p>
          <a:p>
            <a:pPr indent="-285750" lvl="0" marL="457200">
              <a:lnSpc>
                <a:spcPct val="100000"/>
              </a:lnSpc>
              <a:spcBef>
                <a:spcPts val="0"/>
              </a:spcBef>
              <a:spcAft>
                <a:spcPts val="0"/>
              </a:spcAft>
              <a:buClr>
                <a:srgbClr val="000000"/>
              </a:buClr>
              <a:buSzPct val="100000"/>
            </a:pPr>
            <a:r>
              <a:rPr lang="zh-CN" sz="900">
                <a:solidFill>
                  <a:srgbClr val="000000"/>
                </a:solidFill>
              </a:rPr>
              <a:t>Xingcheng Zhang, Zhizhong Li, Chen Change Loy, Dahua Lin, PolyNet: A Pursuit of Structural Diversity in Very Deep Networks, https://arxiv.org/abs/1611.05725 </a:t>
            </a:r>
          </a:p>
          <a:p>
            <a:pPr indent="-285750" lvl="0" marL="457200">
              <a:lnSpc>
                <a:spcPct val="100000"/>
              </a:lnSpc>
              <a:spcBef>
                <a:spcPts val="0"/>
              </a:spcBef>
              <a:spcAft>
                <a:spcPts val="0"/>
              </a:spcAft>
              <a:buClr>
                <a:srgbClr val="000000"/>
              </a:buClr>
              <a:buSzPct val="100000"/>
            </a:pPr>
            <a:r>
              <a:rPr lang="zh-CN" sz="900">
                <a:solidFill>
                  <a:srgbClr val="000000"/>
                </a:solidFill>
              </a:rPr>
              <a:t>Jost Tobias Springenberg, Alexey Dosovitskiy, Thomas Brox, and Martin Riedmiller. Striving for simplicity: The all convolutional net. https://arxiv.org/abs/1412.6806 </a:t>
            </a:r>
          </a:p>
          <a:p>
            <a:pPr indent="-285750" lvl="0" marL="457200">
              <a:lnSpc>
                <a:spcPct val="100000"/>
              </a:lnSpc>
              <a:spcBef>
                <a:spcPts val="0"/>
              </a:spcBef>
              <a:spcAft>
                <a:spcPts val="0"/>
              </a:spcAft>
              <a:buClr>
                <a:srgbClr val="000000"/>
              </a:buClr>
              <a:buSzPct val="100000"/>
            </a:pPr>
            <a:r>
              <a:rPr lang="zh-CN" sz="900">
                <a:solidFill>
                  <a:srgbClr val="000000"/>
                </a:solidFill>
              </a:rPr>
              <a:t>Andreas Veit, Michael Wilber, Serge Belongie, Residual Networks Behave Like Ensembles of Relatively Shallow Networks, https://arxiv.org/pdf/1605.06431v2.pdf </a:t>
            </a:r>
          </a:p>
          <a:p>
            <a:pPr indent="-285750" lvl="0" marL="457200">
              <a:lnSpc>
                <a:spcPct val="100000"/>
              </a:lnSpc>
              <a:spcBef>
                <a:spcPts val="0"/>
              </a:spcBef>
              <a:spcAft>
                <a:spcPts val="0"/>
              </a:spcAft>
              <a:buClr>
                <a:srgbClr val="000000"/>
              </a:buClr>
              <a:buSzPct val="100000"/>
            </a:pPr>
            <a:r>
              <a:rPr lang="zh-CN" sz="900">
                <a:solidFill>
                  <a:srgbClr val="000000"/>
                </a:solidFill>
              </a:rPr>
              <a:t>Klaus Greff, Rupesh K. Srivastava &amp; Jürgen Schmidhuber, Highway and Residual Networks Learn Unrolled Iterative Estimation,https://arxiv.org/pdf/1612.07771v1.pdf </a:t>
            </a:r>
          </a:p>
          <a:p>
            <a:pPr indent="-285750" lvl="0" marL="457200">
              <a:lnSpc>
                <a:spcPct val="100000"/>
              </a:lnSpc>
              <a:spcBef>
                <a:spcPts val="0"/>
              </a:spcBef>
              <a:spcAft>
                <a:spcPts val="0"/>
              </a:spcAft>
              <a:buClr>
                <a:srgbClr val="000000"/>
              </a:buClr>
              <a:buSzPct val="100000"/>
            </a:pPr>
            <a:r>
              <a:rPr lang="zh-CN" sz="900">
                <a:solidFill>
                  <a:srgbClr val="000000"/>
                </a:solidFill>
              </a:rPr>
              <a:t>Min Lin, Qiang Chen, Shuicheng Yan, Network In Network, https://arxiv.org/abs/1312.4400</a:t>
            </a:r>
          </a:p>
          <a:p>
            <a:pPr indent="-285750" lvl="0" marL="457200">
              <a:lnSpc>
                <a:spcPct val="100000"/>
              </a:lnSpc>
              <a:spcBef>
                <a:spcPts val="0"/>
              </a:spcBef>
              <a:spcAft>
                <a:spcPts val="0"/>
              </a:spcAft>
              <a:buClr>
                <a:srgbClr val="000000"/>
              </a:buClr>
              <a:buSzPct val="100000"/>
            </a:pPr>
            <a:r>
              <a:rPr lang="zh-CN" sz="900">
                <a:solidFill>
                  <a:srgbClr val="000000"/>
                </a:solidFill>
              </a:rPr>
              <a:t>Brian Chu, Daylen Yang, Ravi Tadinada, Visualizing Residual Networks, https://arxiv.org/abs/1701.02362 </a:t>
            </a:r>
          </a:p>
          <a:p>
            <a:pPr indent="-285750" lvl="0" marL="457200">
              <a:lnSpc>
                <a:spcPct val="100000"/>
              </a:lnSpc>
              <a:spcBef>
                <a:spcPts val="0"/>
              </a:spcBef>
              <a:spcAft>
                <a:spcPts val="0"/>
              </a:spcAft>
              <a:buClr>
                <a:srgbClr val="000000"/>
              </a:buClr>
              <a:buSzPct val="100000"/>
            </a:pPr>
            <a:r>
              <a:rPr lang="zh-CN" sz="900">
                <a:solidFill>
                  <a:srgbClr val="000000"/>
                </a:solidFill>
              </a:rPr>
              <a:t>Djork-Arné Clevert, Thomas Unterthiner, Sepp Hochreiter: Fast and Accurate Deep Network Learning by Exponential Linear Units (ELUs) https://arxiv.org/abs/1511.07289</a:t>
            </a:r>
          </a:p>
          <a:p>
            <a:pPr indent="-285750" lvl="0" marL="457200">
              <a:lnSpc>
                <a:spcPct val="100000"/>
              </a:lnSpc>
              <a:spcBef>
                <a:spcPts val="0"/>
              </a:spcBef>
              <a:spcAft>
                <a:spcPts val="0"/>
              </a:spcAft>
              <a:buClr>
                <a:srgbClr val="000000"/>
              </a:buClr>
              <a:buSzPct val="100000"/>
            </a:pPr>
            <a:r>
              <a:rPr lang="zh-CN" sz="900">
                <a:solidFill>
                  <a:srgbClr val="000000"/>
                </a:solidFill>
              </a:rPr>
              <a:t>Kaiming He, Xiangyu Zhang, Shaoqing Ren, Jian Sun, Delving Deep into Rectifiers: Surpassing Human-Level Performance on ImageNet Classification, https://arxiv.org/abs/1502.01852 </a:t>
            </a:r>
          </a:p>
          <a:p>
            <a:pPr indent="-285750" lvl="0" marL="457200">
              <a:lnSpc>
                <a:spcPct val="100000"/>
              </a:lnSpc>
              <a:spcBef>
                <a:spcPts val="0"/>
              </a:spcBef>
              <a:spcAft>
                <a:spcPts val="0"/>
              </a:spcAft>
              <a:buClr>
                <a:srgbClr val="000000"/>
              </a:buClr>
              <a:buSzPct val="100000"/>
            </a:pPr>
            <a:r>
              <a:rPr lang="zh-CN" sz="900">
                <a:solidFill>
                  <a:srgbClr val="000000"/>
                </a:solidFill>
              </a:rPr>
              <a:t>Anish Shah, Eashan Kadam, Hena Shah, Sameer Shinde, Sandip Shingade, Deep Residual Networks with Exponential Linear Unit, https://arxiv.org/abs/1604.04112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Overview</a:t>
            </a:r>
          </a:p>
        </p:txBody>
      </p:sp>
      <p:sp>
        <p:nvSpPr>
          <p:cNvPr id="131" name="Shape 131"/>
          <p:cNvSpPr txBox="1"/>
          <p:nvPr>
            <p:ph idx="1" type="body"/>
          </p:nvPr>
        </p:nvSpPr>
        <p:spPr>
          <a:xfrm>
            <a:off x="311700" y="1152475"/>
            <a:ext cx="4272300" cy="3416400"/>
          </a:xfrm>
          <a:prstGeom prst="rect">
            <a:avLst/>
          </a:prstGeom>
        </p:spPr>
        <p:txBody>
          <a:bodyPr anchorCtr="0" anchor="t" bIns="91425" lIns="91425" rIns="91425" tIns="91425">
            <a:noAutofit/>
          </a:bodyPr>
          <a:lstStyle/>
          <a:p>
            <a:pPr lvl="0" rtl="0">
              <a:spcBef>
                <a:spcPts val="0"/>
              </a:spcBef>
              <a:buNone/>
            </a:pPr>
            <a:r>
              <a:rPr lang="zh-CN"/>
              <a:t>We’ve organized our presentation into three stages:</a:t>
            </a:r>
          </a:p>
          <a:p>
            <a:pPr indent="-228600" lvl="0" marL="457200" rtl="0">
              <a:spcBef>
                <a:spcPts val="0"/>
              </a:spcBef>
              <a:buAutoNum type="arabicPeriod"/>
            </a:pPr>
            <a:r>
              <a:rPr lang="zh-CN"/>
              <a:t>A more detailed coverage of the building blocks of CNNs</a:t>
            </a:r>
          </a:p>
          <a:p>
            <a:pPr indent="-228600" lvl="0" marL="457200" rtl="0">
              <a:spcBef>
                <a:spcPts val="0"/>
              </a:spcBef>
              <a:buAutoNum type="arabicPeriod"/>
            </a:pPr>
            <a:r>
              <a:rPr lang="zh-CN"/>
              <a:t>Attempts to explain how and why Residual Networks work</a:t>
            </a:r>
          </a:p>
          <a:p>
            <a:pPr indent="-228600" lvl="0" marL="457200" rtl="0">
              <a:spcBef>
                <a:spcPts val="0"/>
              </a:spcBef>
              <a:buAutoNum type="arabicPeriod"/>
            </a:pPr>
            <a:r>
              <a:rPr b="1" lang="zh-CN"/>
              <a:t>Survey extensions to ResNets and other notable architectures</a:t>
            </a:r>
          </a:p>
        </p:txBody>
      </p:sp>
      <p:sp>
        <p:nvSpPr>
          <p:cNvPr id="132" name="Shape 132"/>
          <p:cNvSpPr txBox="1"/>
          <p:nvPr/>
        </p:nvSpPr>
        <p:spPr>
          <a:xfrm>
            <a:off x="4840475" y="1787025"/>
            <a:ext cx="3820800" cy="2610600"/>
          </a:xfrm>
          <a:prstGeom prst="rect">
            <a:avLst/>
          </a:prstGeom>
          <a:noFill/>
          <a:ln>
            <a:noFill/>
          </a:ln>
        </p:spPr>
        <p:txBody>
          <a:bodyPr anchorCtr="0" anchor="t" bIns="91425" lIns="91425" rIns="91425" tIns="91425">
            <a:noAutofit/>
          </a:bodyPr>
          <a:lstStyle/>
          <a:p>
            <a:pPr lvl="0" rtl="0">
              <a:spcBef>
                <a:spcPts val="0"/>
              </a:spcBef>
              <a:buNone/>
            </a:pPr>
            <a:r>
              <a:rPr b="1" lang="zh-CN" sz="1800">
                <a:solidFill>
                  <a:schemeClr val="dk2"/>
                </a:solidFill>
              </a:rPr>
              <a:t>Motivation:</a:t>
            </a:r>
          </a:p>
          <a:p>
            <a:pPr indent="-342900" lvl="0" marL="457200" rtl="0">
              <a:spcBef>
                <a:spcPts val="0"/>
              </a:spcBef>
              <a:buClr>
                <a:schemeClr val="dk2"/>
              </a:buClr>
              <a:buSzPct val="100000"/>
              <a:buChar char="●"/>
            </a:pPr>
            <a:r>
              <a:rPr lang="zh-CN" sz="1800">
                <a:solidFill>
                  <a:schemeClr val="dk2"/>
                </a:solidFill>
              </a:rPr>
              <a:t>Get a sense of what people have tried</a:t>
            </a:r>
          </a:p>
          <a:p>
            <a:pPr indent="-342900" lvl="0" marL="457200" rtl="0">
              <a:spcBef>
                <a:spcPts val="0"/>
              </a:spcBef>
              <a:buClr>
                <a:schemeClr val="dk2"/>
              </a:buClr>
              <a:buSzPct val="100000"/>
              <a:buChar char="●"/>
            </a:pPr>
            <a:r>
              <a:rPr lang="zh-CN" sz="1800">
                <a:solidFill>
                  <a:schemeClr val="dk2"/>
                </a:solidFill>
              </a:rPr>
              <a:t>Show that residuals aren’t necessary for state-of-the art results</a:t>
            </a:r>
          </a:p>
          <a:p>
            <a:pPr indent="-342900" lvl="0" marL="457200" rtl="0">
              <a:spcBef>
                <a:spcPts val="0"/>
              </a:spcBef>
              <a:buClr>
                <a:schemeClr val="dk2"/>
              </a:buClr>
              <a:buSzPct val="100000"/>
              <a:buChar char="●"/>
            </a:pPr>
            <a:r>
              <a:rPr lang="zh-CN" sz="1800">
                <a:solidFill>
                  <a:schemeClr val="dk2"/>
                </a:solidFill>
              </a:rPr>
              <a:t>By doing this towards the end, we can point out interesting connections to ResNets</a:t>
            </a:r>
          </a:p>
          <a:p>
            <a:pPr lvl="0" rtl="0">
              <a:spcBef>
                <a:spcPts val="0"/>
              </a:spcBef>
              <a:buNone/>
            </a:pPr>
            <a:r>
              <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Stage 1: Revisiting the Basics</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42900" lvl="0" marL="457200" rtl="0">
              <a:lnSpc>
                <a:spcPct val="150000"/>
              </a:lnSpc>
              <a:spcBef>
                <a:spcPts val="0"/>
              </a:spcBef>
              <a:spcAft>
                <a:spcPts val="0"/>
              </a:spcAft>
              <a:buClr>
                <a:schemeClr val="dk2"/>
              </a:buClr>
              <a:buSzPct val="100000"/>
              <a:buChar char="●"/>
            </a:pPr>
            <a:r>
              <a:rPr lang="zh-CN"/>
              <a:t>Alternative activation functions</a:t>
            </a:r>
          </a:p>
          <a:p>
            <a:pPr indent="-342900" lvl="0" marL="457200" rtl="0">
              <a:lnSpc>
                <a:spcPct val="150000"/>
              </a:lnSpc>
              <a:spcBef>
                <a:spcPts val="0"/>
              </a:spcBef>
              <a:spcAft>
                <a:spcPts val="0"/>
              </a:spcAft>
              <a:buClr>
                <a:schemeClr val="dk2"/>
              </a:buClr>
              <a:buSzPct val="100000"/>
              <a:buChar char="●"/>
            </a:pPr>
            <a:r>
              <a:rPr lang="zh-CN"/>
              <a:t>Relationship between fully connected layers and convolutional layers</a:t>
            </a:r>
          </a:p>
          <a:p>
            <a:pPr indent="-342900" lvl="0" marL="457200" rtl="0">
              <a:lnSpc>
                <a:spcPct val="150000"/>
              </a:lnSpc>
              <a:spcBef>
                <a:spcPts val="0"/>
              </a:spcBef>
              <a:spcAft>
                <a:spcPts val="0"/>
              </a:spcAft>
              <a:buClr>
                <a:schemeClr val="dk2"/>
              </a:buClr>
              <a:buSzPct val="100000"/>
              <a:buChar char="●"/>
            </a:pPr>
            <a:r>
              <a:rPr lang="zh-CN"/>
              <a:t>Ways to convert fully connected layers to convolutional layers</a:t>
            </a:r>
          </a:p>
          <a:p>
            <a:pPr indent="-342900" lvl="0" marL="457200" rtl="0">
              <a:lnSpc>
                <a:spcPct val="150000"/>
              </a:lnSpc>
              <a:spcBef>
                <a:spcPts val="0"/>
              </a:spcBef>
              <a:spcAft>
                <a:spcPts val="0"/>
              </a:spcAft>
              <a:buClr>
                <a:schemeClr val="dk2"/>
              </a:buClr>
              <a:buSzPct val="100000"/>
              <a:buChar char="●"/>
            </a:pPr>
            <a:r>
              <a:rPr lang="zh-CN"/>
              <a:t>Global Average Pooling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Review: Fully Connected Layers</a:t>
            </a:r>
          </a:p>
        </p:txBody>
      </p:sp>
      <p:sp>
        <p:nvSpPr>
          <p:cNvPr id="144" name="Shape 144"/>
          <p:cNvSpPr txBox="1"/>
          <p:nvPr>
            <p:ph idx="1" type="body"/>
          </p:nvPr>
        </p:nvSpPr>
        <p:spPr>
          <a:xfrm>
            <a:off x="311700" y="1152475"/>
            <a:ext cx="5181300" cy="3416400"/>
          </a:xfrm>
          <a:prstGeom prst="rect">
            <a:avLst/>
          </a:prstGeom>
        </p:spPr>
        <p:txBody>
          <a:bodyPr anchorCtr="0" anchor="t" bIns="91425" lIns="91425" rIns="91425" tIns="91425">
            <a:noAutofit/>
          </a:bodyPr>
          <a:lstStyle/>
          <a:p>
            <a:pPr indent="-228600" lvl="0" marL="457200" rtl="0">
              <a:spcBef>
                <a:spcPts val="0"/>
              </a:spcBef>
            </a:pPr>
            <a:r>
              <a:rPr b="1" lang="zh-CN"/>
              <a:t>Takes N inputs, and outputs M units</a:t>
            </a:r>
          </a:p>
          <a:p>
            <a:pPr indent="-228600" lvl="0" marL="457200" rtl="0">
              <a:spcBef>
                <a:spcPts val="0"/>
              </a:spcBef>
            </a:pPr>
            <a:r>
              <a:rPr lang="zh-CN"/>
              <a:t>Each output is a linear combination of inputs</a:t>
            </a:r>
          </a:p>
          <a:p>
            <a:pPr indent="-228600" lvl="0" marL="457200" rtl="0">
              <a:spcBef>
                <a:spcPts val="0"/>
              </a:spcBef>
            </a:pPr>
            <a:r>
              <a:rPr lang="zh-CN"/>
              <a:t>Usually implemented as multiplication by an (N x M) matrix</a:t>
            </a:r>
          </a:p>
        </p:txBody>
      </p:sp>
      <p:pic>
        <p:nvPicPr>
          <p:cNvPr id="145" name="Shape 145"/>
          <p:cNvPicPr preferRelativeResize="0"/>
          <p:nvPr/>
        </p:nvPicPr>
        <p:blipFill>
          <a:blip r:embed="rId3">
            <a:alphaModFix/>
          </a:blip>
          <a:stretch>
            <a:fillRect/>
          </a:stretch>
        </p:blipFill>
        <p:spPr>
          <a:xfrm>
            <a:off x="5715975" y="942147"/>
            <a:ext cx="2957575" cy="3259199"/>
          </a:xfrm>
          <a:prstGeom prst="rect">
            <a:avLst/>
          </a:prstGeom>
          <a:noFill/>
          <a:ln>
            <a:noFill/>
          </a:ln>
        </p:spPr>
      </p:pic>
      <p:sp>
        <p:nvSpPr>
          <p:cNvPr id="146" name="Shape 146"/>
          <p:cNvSpPr txBox="1"/>
          <p:nvPr/>
        </p:nvSpPr>
        <p:spPr>
          <a:xfrm>
            <a:off x="6311075" y="4069500"/>
            <a:ext cx="2121900" cy="1074000"/>
          </a:xfrm>
          <a:prstGeom prst="rect">
            <a:avLst/>
          </a:prstGeom>
          <a:noFill/>
          <a:ln>
            <a:noFill/>
          </a:ln>
        </p:spPr>
        <p:txBody>
          <a:bodyPr anchorCtr="0" anchor="t" bIns="91425" lIns="91425" rIns="91425" tIns="91425">
            <a:noAutofit/>
          </a:bodyPr>
          <a:lstStyle/>
          <a:p>
            <a:pPr lvl="0" rtl="0">
              <a:spcBef>
                <a:spcPts val="0"/>
              </a:spcBef>
              <a:buNone/>
            </a:pPr>
            <a:r>
              <a:rPr lang="zh-CN"/>
              <a:t>An example of fully connected layer.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Review: Fully Connected Layers</a:t>
            </a:r>
          </a:p>
        </p:txBody>
      </p:sp>
      <p:sp>
        <p:nvSpPr>
          <p:cNvPr id="152" name="Shape 152"/>
          <p:cNvSpPr txBox="1"/>
          <p:nvPr>
            <p:ph idx="1" type="body"/>
          </p:nvPr>
        </p:nvSpPr>
        <p:spPr>
          <a:xfrm>
            <a:off x="311700" y="1152475"/>
            <a:ext cx="5137800" cy="3416400"/>
          </a:xfrm>
          <a:prstGeom prst="rect">
            <a:avLst/>
          </a:prstGeom>
        </p:spPr>
        <p:txBody>
          <a:bodyPr anchorCtr="0" anchor="t" bIns="91425" lIns="91425" rIns="91425" tIns="91425">
            <a:noAutofit/>
          </a:bodyPr>
          <a:lstStyle/>
          <a:p>
            <a:pPr indent="-228600" lvl="0" marL="457200" rtl="0">
              <a:spcBef>
                <a:spcPts val="0"/>
              </a:spcBef>
            </a:pPr>
            <a:r>
              <a:rPr lang="zh-CN"/>
              <a:t>Takes N inputs, and outputs M units</a:t>
            </a:r>
          </a:p>
          <a:p>
            <a:pPr indent="-228600" lvl="0" marL="457200" rtl="0">
              <a:spcBef>
                <a:spcPts val="0"/>
              </a:spcBef>
            </a:pPr>
            <a:r>
              <a:rPr b="1" lang="zh-CN"/>
              <a:t>Each output is a linear combination of inputs</a:t>
            </a:r>
          </a:p>
          <a:p>
            <a:pPr indent="-228600" lvl="0" marL="457200" rtl="0">
              <a:spcBef>
                <a:spcPts val="0"/>
              </a:spcBef>
            </a:pPr>
            <a:r>
              <a:rPr lang="zh-CN"/>
              <a:t>Usually implemented as multiplication by an (N x M) matrix</a:t>
            </a:r>
          </a:p>
        </p:txBody>
      </p:sp>
      <p:pic>
        <p:nvPicPr>
          <p:cNvPr id="153" name="Shape 153"/>
          <p:cNvPicPr preferRelativeResize="0"/>
          <p:nvPr/>
        </p:nvPicPr>
        <p:blipFill>
          <a:blip r:embed="rId3">
            <a:alphaModFix/>
          </a:blip>
          <a:stretch>
            <a:fillRect/>
          </a:stretch>
        </p:blipFill>
        <p:spPr>
          <a:xfrm>
            <a:off x="5715975" y="942147"/>
            <a:ext cx="2957575" cy="3259199"/>
          </a:xfrm>
          <a:prstGeom prst="rect">
            <a:avLst/>
          </a:prstGeom>
          <a:noFill/>
          <a:ln>
            <a:noFill/>
          </a:ln>
        </p:spPr>
      </p:pic>
      <p:sp>
        <p:nvSpPr>
          <p:cNvPr id="154" name="Shape 154"/>
          <p:cNvSpPr txBox="1"/>
          <p:nvPr/>
        </p:nvSpPr>
        <p:spPr>
          <a:xfrm>
            <a:off x="6311075" y="4069500"/>
            <a:ext cx="2121900" cy="1074000"/>
          </a:xfrm>
          <a:prstGeom prst="rect">
            <a:avLst/>
          </a:prstGeom>
          <a:noFill/>
          <a:ln>
            <a:noFill/>
          </a:ln>
        </p:spPr>
        <p:txBody>
          <a:bodyPr anchorCtr="0" anchor="t" bIns="91425" lIns="91425" rIns="91425" tIns="91425">
            <a:noAutofit/>
          </a:bodyPr>
          <a:lstStyle/>
          <a:p>
            <a:pPr lvl="0" rtl="0">
              <a:spcBef>
                <a:spcPts val="0"/>
              </a:spcBef>
              <a:buNone/>
            </a:pPr>
            <a:r>
              <a:rPr lang="zh-CN"/>
              <a:t>An example of fully connected layer.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Review: Fully Connected Layers</a:t>
            </a:r>
          </a:p>
        </p:txBody>
      </p:sp>
      <p:sp>
        <p:nvSpPr>
          <p:cNvPr id="160" name="Shape 160"/>
          <p:cNvSpPr txBox="1"/>
          <p:nvPr>
            <p:ph idx="1" type="body"/>
          </p:nvPr>
        </p:nvSpPr>
        <p:spPr>
          <a:xfrm>
            <a:off x="311700" y="1152475"/>
            <a:ext cx="5181300" cy="3416400"/>
          </a:xfrm>
          <a:prstGeom prst="rect">
            <a:avLst/>
          </a:prstGeom>
        </p:spPr>
        <p:txBody>
          <a:bodyPr anchorCtr="0" anchor="t" bIns="91425" lIns="91425" rIns="91425" tIns="91425">
            <a:noAutofit/>
          </a:bodyPr>
          <a:lstStyle/>
          <a:p>
            <a:pPr indent="-228600" lvl="0" marL="457200" rtl="0">
              <a:spcBef>
                <a:spcPts val="0"/>
              </a:spcBef>
            </a:pPr>
            <a:r>
              <a:rPr lang="zh-CN"/>
              <a:t>Takes N inputs, and outputs M units</a:t>
            </a:r>
          </a:p>
          <a:p>
            <a:pPr indent="-228600" lvl="0" marL="457200" rtl="0">
              <a:spcBef>
                <a:spcPts val="0"/>
              </a:spcBef>
            </a:pPr>
            <a:r>
              <a:rPr lang="zh-CN"/>
              <a:t>Each output is a linear combination of inputs</a:t>
            </a:r>
          </a:p>
          <a:p>
            <a:pPr indent="-228600" lvl="0" marL="457200" rtl="0">
              <a:spcBef>
                <a:spcPts val="0"/>
              </a:spcBef>
            </a:pPr>
            <a:r>
              <a:rPr b="1" lang="zh-CN"/>
              <a:t>Usually implemented as multiplication by an (N x M) matrix</a:t>
            </a:r>
          </a:p>
        </p:txBody>
      </p:sp>
      <p:pic>
        <p:nvPicPr>
          <p:cNvPr id="161" name="Shape 161"/>
          <p:cNvPicPr preferRelativeResize="0"/>
          <p:nvPr/>
        </p:nvPicPr>
        <p:blipFill>
          <a:blip r:embed="rId3">
            <a:alphaModFix/>
          </a:blip>
          <a:stretch>
            <a:fillRect/>
          </a:stretch>
        </p:blipFill>
        <p:spPr>
          <a:xfrm>
            <a:off x="5715975" y="942147"/>
            <a:ext cx="2957575" cy="3259199"/>
          </a:xfrm>
          <a:prstGeom prst="rect">
            <a:avLst/>
          </a:prstGeom>
          <a:noFill/>
          <a:ln>
            <a:noFill/>
          </a:ln>
        </p:spPr>
      </p:pic>
      <p:sp>
        <p:nvSpPr>
          <p:cNvPr id="162" name="Shape 162"/>
          <p:cNvSpPr txBox="1"/>
          <p:nvPr/>
        </p:nvSpPr>
        <p:spPr>
          <a:xfrm>
            <a:off x="6311075" y="4069500"/>
            <a:ext cx="2121900" cy="1074000"/>
          </a:xfrm>
          <a:prstGeom prst="rect">
            <a:avLst/>
          </a:prstGeom>
          <a:noFill/>
          <a:ln>
            <a:noFill/>
          </a:ln>
        </p:spPr>
        <p:txBody>
          <a:bodyPr anchorCtr="0" anchor="t" bIns="91425" lIns="91425" rIns="91425" tIns="91425">
            <a:noAutofit/>
          </a:bodyPr>
          <a:lstStyle/>
          <a:p>
            <a:pPr lvl="0" rtl="0">
              <a:spcBef>
                <a:spcPts val="0"/>
              </a:spcBef>
              <a:buNone/>
            </a:pPr>
            <a:r>
              <a:rPr lang="zh-CN"/>
              <a:t>An example of fully connected layer.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How fully connected layers fix input size</a:t>
            </a:r>
          </a:p>
        </p:txBody>
      </p:sp>
      <p:sp>
        <p:nvSpPr>
          <p:cNvPr id="168" name="Shape 168"/>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b="1" lang="zh-CN"/>
              <a:t>Convolutions can be thought of as sliding fully connected layers</a:t>
            </a:r>
          </a:p>
          <a:p>
            <a:pPr indent="-228600" lvl="0" marL="457200" rtl="0">
              <a:spcBef>
                <a:spcPts val="0"/>
              </a:spcBef>
            </a:pPr>
            <a:r>
              <a:rPr lang="zh-CN"/>
              <a:t>When the inputs to a convolutional layer are larger feature maps, outputs are larger feature maps</a:t>
            </a:r>
          </a:p>
          <a:p>
            <a:pPr indent="-228600" lvl="0" marL="457200" rtl="0">
              <a:spcBef>
                <a:spcPts val="0"/>
              </a:spcBef>
            </a:pPr>
            <a:r>
              <a:rPr lang="zh-CN"/>
              <a:t>Fully connected layers have a fixed number of inputs/outputs, forcing the entire network’s input shape to be fixed</a:t>
            </a:r>
          </a:p>
        </p:txBody>
      </p:sp>
      <p:sp>
        <p:nvSpPr>
          <p:cNvPr id="169" name="Shape 169"/>
          <p:cNvSpPr txBox="1"/>
          <p:nvPr/>
        </p:nvSpPr>
        <p:spPr>
          <a:xfrm>
            <a:off x="4980350" y="4423500"/>
            <a:ext cx="3898800" cy="720000"/>
          </a:xfrm>
          <a:prstGeom prst="rect">
            <a:avLst/>
          </a:prstGeom>
          <a:noFill/>
          <a:ln>
            <a:noFill/>
          </a:ln>
        </p:spPr>
        <p:txBody>
          <a:bodyPr anchorCtr="0" anchor="t" bIns="91425" lIns="91425" rIns="91425" tIns="91425">
            <a:noAutofit/>
          </a:bodyPr>
          <a:lstStyle/>
          <a:p>
            <a:pPr lvl="0" rtl="0">
              <a:spcBef>
                <a:spcPts val="0"/>
              </a:spcBef>
              <a:buNone/>
            </a:pPr>
            <a:r>
              <a:rPr lang="zh-CN"/>
              <a:t>Image source: http://deeplearning.net/software/theano_versions/dev/tutorial/conv_arithmetic.html</a:t>
            </a:r>
          </a:p>
        </p:txBody>
      </p:sp>
      <p:pic>
        <p:nvPicPr>
          <p:cNvPr descr="full_padding_no_strides_transposed.gif" id="170" name="Shape 170"/>
          <p:cNvPicPr preferRelativeResize="0"/>
          <p:nvPr/>
        </p:nvPicPr>
        <p:blipFill>
          <a:blip r:embed="rId3">
            <a:alphaModFix/>
          </a:blip>
          <a:stretch>
            <a:fillRect/>
          </a:stretch>
        </p:blipFill>
        <p:spPr>
          <a:xfrm>
            <a:off x="5959324" y="1337599"/>
            <a:ext cx="1787025" cy="2031325"/>
          </a:xfrm>
          <a:prstGeom prst="rect">
            <a:avLst/>
          </a:prstGeom>
          <a:noFill/>
          <a:ln>
            <a:noFill/>
          </a:ln>
        </p:spPr>
      </p:pic>
      <p:sp>
        <p:nvSpPr>
          <p:cNvPr id="171" name="Shape 171"/>
          <p:cNvSpPr txBox="1"/>
          <p:nvPr/>
        </p:nvSpPr>
        <p:spPr>
          <a:xfrm>
            <a:off x="4980350" y="3488575"/>
            <a:ext cx="3441900" cy="885600"/>
          </a:xfrm>
          <a:prstGeom prst="rect">
            <a:avLst/>
          </a:prstGeom>
          <a:noFill/>
          <a:ln>
            <a:noFill/>
          </a:ln>
        </p:spPr>
        <p:txBody>
          <a:bodyPr anchorCtr="0" anchor="t" bIns="91425" lIns="91425" rIns="91425" tIns="91425">
            <a:noAutofit/>
          </a:bodyPr>
          <a:lstStyle/>
          <a:p>
            <a:pPr lvl="0">
              <a:spcBef>
                <a:spcPts val="0"/>
              </a:spcBef>
              <a:buNone/>
            </a:pPr>
            <a:r>
              <a:rPr lang="zh-CN">
                <a:solidFill>
                  <a:srgbClr val="434343"/>
                </a:solidFill>
              </a:rPr>
              <a:t>Think of this as</a:t>
            </a:r>
            <a:r>
              <a:rPr lang="zh-CN">
                <a:solidFill>
                  <a:srgbClr val="434343"/>
                </a:solidFill>
              </a:rPr>
              <a:t> fully connected layer that takes n x n inputs sliding across the input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177" name="Shape 177"/>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b="1" lang="zh-CN"/>
              <a:t>Convolutions can be thought of as sliding fully connected layers</a:t>
            </a:r>
          </a:p>
          <a:p>
            <a:pPr indent="-228600" lvl="0" marL="457200" rtl="0">
              <a:spcBef>
                <a:spcPts val="0"/>
              </a:spcBef>
            </a:pPr>
            <a:r>
              <a:rPr lang="zh-CN"/>
              <a:t>When the inputs to a convolutional layer are larger feature maps, outputs are larger feature maps</a:t>
            </a:r>
          </a:p>
          <a:p>
            <a:pPr indent="-228600" lvl="0" marL="457200" rtl="0">
              <a:spcBef>
                <a:spcPts val="0"/>
              </a:spcBef>
            </a:pPr>
            <a:r>
              <a:rPr lang="zh-CN"/>
              <a:t>Fully connected layers have a fixed number of inputs/outputs, forcing the entire network’s input shape to be fixed</a:t>
            </a:r>
          </a:p>
        </p:txBody>
      </p:sp>
      <p:sp>
        <p:nvSpPr>
          <p:cNvPr id="178" name="Shape 178"/>
          <p:cNvSpPr txBox="1"/>
          <p:nvPr/>
        </p:nvSpPr>
        <p:spPr>
          <a:xfrm>
            <a:off x="4980350" y="4603875"/>
            <a:ext cx="4163700" cy="527700"/>
          </a:xfrm>
          <a:prstGeom prst="rect">
            <a:avLst/>
          </a:prstGeom>
          <a:noFill/>
          <a:ln>
            <a:noFill/>
          </a:ln>
        </p:spPr>
        <p:txBody>
          <a:bodyPr anchorCtr="0" anchor="t" bIns="91425" lIns="91425" rIns="91425" tIns="91425">
            <a:noAutofit/>
          </a:bodyPr>
          <a:lstStyle/>
          <a:p>
            <a:pPr lvl="0" rtl="0">
              <a:spcBef>
                <a:spcPts val="0"/>
              </a:spcBef>
              <a:buNone/>
            </a:pPr>
            <a:r>
              <a:rPr lang="zh-CN"/>
              <a:t>Image source: http://cs231n.github.io/convolutional-networks/ </a:t>
            </a:r>
          </a:p>
        </p:txBody>
      </p:sp>
      <p:sp>
        <p:nvSpPr>
          <p:cNvPr id="179" name="Shape 179"/>
          <p:cNvSpPr txBox="1"/>
          <p:nvPr/>
        </p:nvSpPr>
        <p:spPr>
          <a:xfrm>
            <a:off x="4980350" y="3488575"/>
            <a:ext cx="3441900" cy="885600"/>
          </a:xfrm>
          <a:prstGeom prst="rect">
            <a:avLst/>
          </a:prstGeom>
          <a:noFill/>
          <a:ln>
            <a:noFill/>
          </a:ln>
        </p:spPr>
        <p:txBody>
          <a:bodyPr anchorCtr="0" anchor="t" bIns="91425" lIns="91425" rIns="91425" tIns="91425">
            <a:noAutofit/>
          </a:bodyPr>
          <a:lstStyle/>
          <a:p>
            <a:pPr lvl="0" rtl="0">
              <a:spcBef>
                <a:spcPts val="0"/>
              </a:spcBef>
              <a:buNone/>
            </a:pPr>
            <a:r>
              <a:rPr lang="zh-CN">
                <a:solidFill>
                  <a:srgbClr val="434343"/>
                </a:solidFill>
              </a:rPr>
              <a:t>The number of output feature maps corresponds to the number of outputs of this fully connected layer</a:t>
            </a:r>
          </a:p>
        </p:txBody>
      </p:sp>
      <p:pic>
        <p:nvPicPr>
          <p:cNvPr id="180" name="Shape 180"/>
          <p:cNvPicPr preferRelativeResize="0"/>
          <p:nvPr/>
        </p:nvPicPr>
        <p:blipFill>
          <a:blip r:embed="rId3">
            <a:alphaModFix/>
          </a:blip>
          <a:stretch>
            <a:fillRect/>
          </a:stretch>
        </p:blipFill>
        <p:spPr>
          <a:xfrm>
            <a:off x="4874950" y="1226775"/>
            <a:ext cx="3082966" cy="216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186" name="Shape 186"/>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lang="zh-CN"/>
              <a:t>Convolutions can be thought of as sliding fully connected layers</a:t>
            </a:r>
          </a:p>
          <a:p>
            <a:pPr indent="-228600" lvl="0" marL="457200" rtl="0">
              <a:spcBef>
                <a:spcPts val="0"/>
              </a:spcBef>
            </a:pPr>
            <a:r>
              <a:rPr b="1" lang="zh-CN"/>
              <a:t>When the inputs to a convolutional layer are larger feature maps, outputs are larger feature maps</a:t>
            </a:r>
          </a:p>
          <a:p>
            <a:pPr indent="-228600" lvl="0" marL="457200" rtl="0">
              <a:spcBef>
                <a:spcPts val="0"/>
              </a:spcBef>
            </a:pPr>
            <a:r>
              <a:rPr lang="zh-CN"/>
              <a:t>Fully connected layers have a fixed number of inputs/outputs, forcing the entire network’s input shape to be fixed</a:t>
            </a:r>
          </a:p>
        </p:txBody>
      </p:sp>
      <p:pic>
        <p:nvPicPr>
          <p:cNvPr id="187" name="Shape 187"/>
          <p:cNvPicPr preferRelativeResize="0"/>
          <p:nvPr/>
        </p:nvPicPr>
        <p:blipFill>
          <a:blip r:embed="rId3">
            <a:alphaModFix/>
          </a:blip>
          <a:stretch>
            <a:fillRect/>
          </a:stretch>
        </p:blipFill>
        <p:spPr>
          <a:xfrm>
            <a:off x="4518900" y="1170125"/>
            <a:ext cx="4472700" cy="2290712"/>
          </a:xfrm>
          <a:prstGeom prst="rect">
            <a:avLst/>
          </a:prstGeom>
          <a:noFill/>
          <a:ln>
            <a:noFill/>
          </a:ln>
        </p:spPr>
      </p:pic>
      <p:sp>
        <p:nvSpPr>
          <p:cNvPr id="188" name="Shape 188"/>
          <p:cNvSpPr/>
          <p:nvPr/>
        </p:nvSpPr>
        <p:spPr>
          <a:xfrm>
            <a:off x="4615175" y="3325400"/>
            <a:ext cx="4376400" cy="1353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txBox="1"/>
          <p:nvPr/>
        </p:nvSpPr>
        <p:spPr>
          <a:xfrm>
            <a:off x="4616225" y="3212700"/>
            <a:ext cx="4374300" cy="453900"/>
          </a:xfrm>
          <a:prstGeom prst="rect">
            <a:avLst/>
          </a:prstGeom>
          <a:noFill/>
          <a:ln>
            <a:noFill/>
          </a:ln>
        </p:spPr>
        <p:txBody>
          <a:bodyPr anchorCtr="0" anchor="t" bIns="91425" lIns="91425" rIns="91425" tIns="91425">
            <a:noAutofit/>
          </a:bodyPr>
          <a:lstStyle/>
          <a:p>
            <a:pPr lvl="0" rtl="0">
              <a:spcBef>
                <a:spcPts val="0"/>
              </a:spcBef>
              <a:buNone/>
            </a:pPr>
            <a:r>
              <a:rPr lang="zh-CN" sz="1100"/>
              <a:t>256x256             128x128        32x32      16x16    4x4</a:t>
            </a:r>
          </a:p>
        </p:txBody>
      </p:sp>
      <p:sp>
        <p:nvSpPr>
          <p:cNvPr id="190" name="Shape 190"/>
          <p:cNvSpPr txBox="1"/>
          <p:nvPr/>
        </p:nvSpPr>
        <p:spPr>
          <a:xfrm>
            <a:off x="4863800" y="3721650"/>
            <a:ext cx="3877200" cy="777000"/>
          </a:xfrm>
          <a:prstGeom prst="rect">
            <a:avLst/>
          </a:prstGeom>
          <a:noFill/>
          <a:ln>
            <a:noFill/>
          </a:ln>
        </p:spPr>
        <p:txBody>
          <a:bodyPr anchorCtr="0" anchor="t" bIns="91425" lIns="91425" rIns="91425" tIns="91425">
            <a:noAutofit/>
          </a:bodyPr>
          <a:lstStyle/>
          <a:p>
            <a:pPr lvl="0" rtl="0">
              <a:spcBef>
                <a:spcPts val="0"/>
              </a:spcBef>
              <a:buNone/>
            </a:pPr>
            <a:r>
              <a:rPr lang="zh-CN" sz="1600">
                <a:solidFill>
                  <a:schemeClr val="dk2"/>
                </a:solidFill>
              </a:rPr>
              <a:t>What are the spatial resolutions of feature maps if we input a 512 x 512 images?</a:t>
            </a:r>
          </a:p>
        </p:txBody>
      </p:sp>
      <p:sp>
        <p:nvSpPr>
          <p:cNvPr id="191" name="Shape 191"/>
          <p:cNvSpPr txBox="1"/>
          <p:nvPr/>
        </p:nvSpPr>
        <p:spPr>
          <a:xfrm>
            <a:off x="4863800" y="4617550"/>
            <a:ext cx="4280400" cy="513600"/>
          </a:xfrm>
          <a:prstGeom prst="rect">
            <a:avLst/>
          </a:prstGeom>
          <a:noFill/>
          <a:ln>
            <a:noFill/>
          </a:ln>
        </p:spPr>
        <p:txBody>
          <a:bodyPr anchorCtr="0" anchor="t" bIns="91425" lIns="91425" rIns="91425" tIns="91425">
            <a:noAutofit/>
          </a:bodyPr>
          <a:lstStyle/>
          <a:p>
            <a:pPr lvl="0" rtl="0">
              <a:spcBef>
                <a:spcPts val="0"/>
              </a:spcBef>
              <a:buNone/>
            </a:pPr>
            <a:r>
              <a:rPr lang="zh-CN"/>
              <a:t>Image source: http://www.ais.uni-bonn.de/deep_learning/</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197" name="Shape 197"/>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lang="zh-CN"/>
              <a:t>Convolutions can be thought of as sliding fully connected layers</a:t>
            </a:r>
          </a:p>
          <a:p>
            <a:pPr indent="-228600" lvl="0" marL="457200" rtl="0">
              <a:spcBef>
                <a:spcPts val="0"/>
              </a:spcBef>
            </a:pPr>
            <a:r>
              <a:rPr b="1" lang="zh-CN"/>
              <a:t>When the inputs to a convolutional layer are larger feature maps, outputs are larger feature maps</a:t>
            </a:r>
          </a:p>
          <a:p>
            <a:pPr indent="-228600" lvl="0" marL="457200" rtl="0">
              <a:spcBef>
                <a:spcPts val="0"/>
              </a:spcBef>
            </a:pPr>
            <a:r>
              <a:rPr lang="zh-CN"/>
              <a:t>Fully connected layers have a fixed number of inputs/outputs, forcing the entire network’s input shape to be fixed</a:t>
            </a:r>
          </a:p>
        </p:txBody>
      </p:sp>
      <p:pic>
        <p:nvPicPr>
          <p:cNvPr id="198" name="Shape 198"/>
          <p:cNvPicPr preferRelativeResize="0"/>
          <p:nvPr/>
        </p:nvPicPr>
        <p:blipFill>
          <a:blip r:embed="rId3">
            <a:alphaModFix/>
          </a:blip>
          <a:stretch>
            <a:fillRect/>
          </a:stretch>
        </p:blipFill>
        <p:spPr>
          <a:xfrm>
            <a:off x="4518900" y="1170125"/>
            <a:ext cx="4472700" cy="2290712"/>
          </a:xfrm>
          <a:prstGeom prst="rect">
            <a:avLst/>
          </a:prstGeom>
          <a:noFill/>
          <a:ln>
            <a:noFill/>
          </a:ln>
        </p:spPr>
      </p:pic>
      <p:sp>
        <p:nvSpPr>
          <p:cNvPr id="199" name="Shape 199"/>
          <p:cNvSpPr/>
          <p:nvPr/>
        </p:nvSpPr>
        <p:spPr>
          <a:xfrm>
            <a:off x="4615175" y="3325400"/>
            <a:ext cx="4376400" cy="1353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txBox="1"/>
          <p:nvPr/>
        </p:nvSpPr>
        <p:spPr>
          <a:xfrm>
            <a:off x="4616225" y="3212700"/>
            <a:ext cx="4374300" cy="453900"/>
          </a:xfrm>
          <a:prstGeom prst="rect">
            <a:avLst/>
          </a:prstGeom>
          <a:noFill/>
          <a:ln>
            <a:noFill/>
          </a:ln>
        </p:spPr>
        <p:txBody>
          <a:bodyPr anchorCtr="0" anchor="t" bIns="91425" lIns="91425" rIns="91425" tIns="91425">
            <a:noAutofit/>
          </a:bodyPr>
          <a:lstStyle/>
          <a:p>
            <a:pPr lvl="0" rtl="0">
              <a:spcBef>
                <a:spcPts val="0"/>
              </a:spcBef>
              <a:buNone/>
            </a:pPr>
            <a:r>
              <a:rPr lang="zh-CN" sz="1100"/>
              <a:t>256x256             128x128        32x32      16x16    4x4</a:t>
            </a:r>
          </a:p>
        </p:txBody>
      </p:sp>
      <p:sp>
        <p:nvSpPr>
          <p:cNvPr id="201" name="Shape 201"/>
          <p:cNvSpPr txBox="1"/>
          <p:nvPr/>
        </p:nvSpPr>
        <p:spPr>
          <a:xfrm>
            <a:off x="4863800" y="3721650"/>
            <a:ext cx="3877200" cy="777000"/>
          </a:xfrm>
          <a:prstGeom prst="rect">
            <a:avLst/>
          </a:prstGeom>
          <a:noFill/>
          <a:ln>
            <a:noFill/>
          </a:ln>
        </p:spPr>
        <p:txBody>
          <a:bodyPr anchorCtr="0" anchor="t" bIns="91425" lIns="91425" rIns="91425" tIns="91425">
            <a:noAutofit/>
          </a:bodyPr>
          <a:lstStyle/>
          <a:p>
            <a:pPr lvl="0" rtl="0">
              <a:spcBef>
                <a:spcPts val="0"/>
              </a:spcBef>
              <a:buNone/>
            </a:pPr>
            <a:r>
              <a:rPr lang="zh-CN" sz="1600">
                <a:solidFill>
                  <a:schemeClr val="dk2"/>
                </a:solidFill>
              </a:rPr>
              <a:t>What are the spatial resolutions of feature maps if we input a 512 x 512 images?</a:t>
            </a:r>
          </a:p>
        </p:txBody>
      </p:sp>
      <p:sp>
        <p:nvSpPr>
          <p:cNvPr id="202" name="Shape 202"/>
          <p:cNvSpPr txBox="1"/>
          <p:nvPr/>
        </p:nvSpPr>
        <p:spPr>
          <a:xfrm>
            <a:off x="4863800" y="4629425"/>
            <a:ext cx="4280400" cy="453900"/>
          </a:xfrm>
          <a:prstGeom prst="rect">
            <a:avLst/>
          </a:prstGeom>
          <a:noFill/>
          <a:ln>
            <a:noFill/>
          </a:ln>
        </p:spPr>
        <p:txBody>
          <a:bodyPr anchorCtr="0" anchor="t" bIns="91425" lIns="91425" rIns="91425" tIns="91425">
            <a:noAutofit/>
          </a:bodyPr>
          <a:lstStyle/>
          <a:p>
            <a:pPr lvl="0" rtl="0">
              <a:spcBef>
                <a:spcPts val="0"/>
              </a:spcBef>
              <a:buNone/>
            </a:pPr>
            <a:r>
              <a:rPr lang="zh-CN"/>
              <a:t>Image source: http://www.ais.uni-bonn.de/deep_learning/</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CNNs are everywhere...</a:t>
            </a:r>
          </a:p>
        </p:txBody>
      </p:sp>
      <p:sp>
        <p:nvSpPr>
          <p:cNvPr id="61" name="Shape 61"/>
          <p:cNvSpPr txBox="1"/>
          <p:nvPr>
            <p:ph idx="1" type="body"/>
          </p:nvPr>
        </p:nvSpPr>
        <p:spPr>
          <a:xfrm>
            <a:off x="311700" y="1152475"/>
            <a:ext cx="3626700" cy="3416400"/>
          </a:xfrm>
          <a:prstGeom prst="rect">
            <a:avLst/>
          </a:prstGeom>
        </p:spPr>
        <p:txBody>
          <a:bodyPr anchorCtr="0" anchor="t" bIns="91425" lIns="91425" rIns="91425" tIns="91425">
            <a:noAutofit/>
          </a:bodyPr>
          <a:lstStyle/>
          <a:p>
            <a:pPr indent="-228600" lvl="0" marL="457200" rtl="0">
              <a:spcBef>
                <a:spcPts val="0"/>
              </a:spcBef>
            </a:pPr>
            <a:r>
              <a:rPr b="1" lang="zh-CN"/>
              <a:t>Recommendation Systems</a:t>
            </a:r>
          </a:p>
          <a:p>
            <a:pPr indent="-228600" lvl="0" marL="457200" rtl="0">
              <a:spcBef>
                <a:spcPts val="0"/>
              </a:spcBef>
            </a:pPr>
            <a:r>
              <a:rPr lang="zh-CN"/>
              <a:t>Drug Discovery</a:t>
            </a:r>
          </a:p>
          <a:p>
            <a:pPr indent="-228600" lvl="0" marL="457200" rtl="0">
              <a:spcBef>
                <a:spcPts val="0"/>
              </a:spcBef>
            </a:pPr>
            <a:r>
              <a:rPr lang="zh-CN"/>
              <a:t>Physics simulations</a:t>
            </a:r>
          </a:p>
        </p:txBody>
      </p:sp>
      <p:grpSp>
        <p:nvGrpSpPr>
          <p:cNvPr id="62" name="Shape 62"/>
          <p:cNvGrpSpPr/>
          <p:nvPr/>
        </p:nvGrpSpPr>
        <p:grpSpPr>
          <a:xfrm>
            <a:off x="4005550" y="467887"/>
            <a:ext cx="5228103" cy="4207728"/>
            <a:chOff x="4005550" y="467887"/>
            <a:chExt cx="5228103" cy="4207728"/>
          </a:xfrm>
        </p:grpSpPr>
        <p:pic>
          <p:nvPicPr>
            <p:cNvPr id="63" name="Shape 63"/>
            <p:cNvPicPr preferRelativeResize="0"/>
            <p:nvPr/>
          </p:nvPicPr>
          <p:blipFill>
            <a:blip r:embed="rId3">
              <a:alphaModFix/>
            </a:blip>
            <a:stretch>
              <a:fillRect/>
            </a:stretch>
          </p:blipFill>
          <p:spPr>
            <a:xfrm>
              <a:off x="4005550" y="467887"/>
              <a:ext cx="5049007" cy="2771285"/>
            </a:xfrm>
            <a:prstGeom prst="rect">
              <a:avLst/>
            </a:prstGeom>
            <a:noFill/>
            <a:ln>
              <a:noFill/>
            </a:ln>
          </p:spPr>
        </p:pic>
        <p:sp>
          <p:nvSpPr>
            <p:cNvPr id="64" name="Shape 64"/>
            <p:cNvSpPr txBox="1"/>
            <p:nvPr/>
          </p:nvSpPr>
          <p:spPr>
            <a:xfrm>
              <a:off x="4264753" y="3363716"/>
              <a:ext cx="4968900" cy="1311900"/>
            </a:xfrm>
            <a:prstGeom prst="rect">
              <a:avLst/>
            </a:prstGeom>
            <a:noFill/>
            <a:ln>
              <a:noFill/>
            </a:ln>
          </p:spPr>
          <p:txBody>
            <a:bodyPr anchorCtr="0" anchor="t" bIns="91425" lIns="91425" rIns="91425" tIns="91425">
              <a:noAutofit/>
            </a:bodyPr>
            <a:lstStyle/>
            <a:p>
              <a:pPr lvl="0" rtl="0">
                <a:spcBef>
                  <a:spcPts val="0"/>
                </a:spcBef>
                <a:buNone/>
              </a:pPr>
              <a:r>
                <a:rPr lang="zh-CN"/>
                <a:t>Heng-Tze Cheng, Levent Koc, Jeremiah Harmsen, Tal Shaked, Tushar Chandra, Hrishi Aradhye, Glen Anderson, Greg Corrado, Wei Chai, Mustafa Ispir, Rohan Anil, Zakaria Haque, Lichan Hong, Vihan Jain, Xiaobing Liu, Hemal Shah, </a:t>
              </a:r>
              <a:r>
                <a:rPr lang="zh-CN" u="sng">
                  <a:solidFill>
                    <a:schemeClr val="hlink"/>
                  </a:solidFill>
                  <a:hlinkClick r:id="rId4"/>
                </a:rPr>
                <a:t>Wide &amp; Deep Learning for Recommender Systems</a:t>
              </a:r>
              <a:r>
                <a:rPr lang="zh-CN"/>
                <a:t>, arxiv 2016</a:t>
              </a: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208" name="Shape 208"/>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lang="zh-CN"/>
              <a:t>Convolutions can be thought of as sliding fully connected layers</a:t>
            </a:r>
          </a:p>
          <a:p>
            <a:pPr indent="-228600" lvl="0" marL="457200" rtl="0">
              <a:spcBef>
                <a:spcPts val="0"/>
              </a:spcBef>
            </a:pPr>
            <a:r>
              <a:rPr b="1" lang="zh-CN"/>
              <a:t>When the inputs to a convolutional layer are larger feature maps, outputs are larger feature maps</a:t>
            </a:r>
          </a:p>
          <a:p>
            <a:pPr indent="-228600" lvl="0" marL="457200" rtl="0">
              <a:spcBef>
                <a:spcPts val="0"/>
              </a:spcBef>
            </a:pPr>
            <a:r>
              <a:rPr lang="zh-CN"/>
              <a:t>Fully connected layers have a fixed number of inputs/outputs, forcing the entire network’s input shape to be fixed</a:t>
            </a:r>
          </a:p>
        </p:txBody>
      </p:sp>
      <p:pic>
        <p:nvPicPr>
          <p:cNvPr id="209" name="Shape 209"/>
          <p:cNvPicPr preferRelativeResize="0"/>
          <p:nvPr/>
        </p:nvPicPr>
        <p:blipFill>
          <a:blip r:embed="rId3">
            <a:alphaModFix/>
          </a:blip>
          <a:stretch>
            <a:fillRect/>
          </a:stretch>
        </p:blipFill>
        <p:spPr>
          <a:xfrm>
            <a:off x="4518900" y="1170125"/>
            <a:ext cx="4472700" cy="2290712"/>
          </a:xfrm>
          <a:prstGeom prst="rect">
            <a:avLst/>
          </a:prstGeom>
          <a:noFill/>
          <a:ln>
            <a:noFill/>
          </a:ln>
        </p:spPr>
      </p:pic>
      <p:sp>
        <p:nvSpPr>
          <p:cNvPr id="210" name="Shape 210"/>
          <p:cNvSpPr/>
          <p:nvPr/>
        </p:nvSpPr>
        <p:spPr>
          <a:xfrm>
            <a:off x="4615175" y="3325400"/>
            <a:ext cx="4376400" cy="1353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1" name="Shape 211"/>
          <p:cNvSpPr txBox="1"/>
          <p:nvPr/>
        </p:nvSpPr>
        <p:spPr>
          <a:xfrm>
            <a:off x="4616225" y="3212700"/>
            <a:ext cx="4374300" cy="453900"/>
          </a:xfrm>
          <a:prstGeom prst="rect">
            <a:avLst/>
          </a:prstGeom>
          <a:noFill/>
          <a:ln>
            <a:noFill/>
          </a:ln>
        </p:spPr>
        <p:txBody>
          <a:bodyPr anchorCtr="0" anchor="t" bIns="91425" lIns="91425" rIns="91425" tIns="91425">
            <a:noAutofit/>
          </a:bodyPr>
          <a:lstStyle/>
          <a:p>
            <a:pPr lvl="0" rtl="0">
              <a:spcBef>
                <a:spcPts val="0"/>
              </a:spcBef>
              <a:buNone/>
            </a:pPr>
            <a:r>
              <a:rPr lang="zh-CN" sz="1100"/>
              <a:t>512x512             256x256        64x64      32x32    8x8</a:t>
            </a:r>
          </a:p>
        </p:txBody>
      </p:sp>
      <p:sp>
        <p:nvSpPr>
          <p:cNvPr id="212" name="Shape 212"/>
          <p:cNvSpPr txBox="1"/>
          <p:nvPr/>
        </p:nvSpPr>
        <p:spPr>
          <a:xfrm>
            <a:off x="4863800" y="3721650"/>
            <a:ext cx="3877200" cy="777000"/>
          </a:xfrm>
          <a:prstGeom prst="rect">
            <a:avLst/>
          </a:prstGeom>
          <a:noFill/>
          <a:ln>
            <a:noFill/>
          </a:ln>
        </p:spPr>
        <p:txBody>
          <a:bodyPr anchorCtr="0" anchor="t" bIns="91425" lIns="91425" rIns="91425" tIns="91425">
            <a:noAutofit/>
          </a:bodyPr>
          <a:lstStyle/>
          <a:p>
            <a:pPr lvl="0" rtl="0">
              <a:spcBef>
                <a:spcPts val="0"/>
              </a:spcBef>
              <a:buNone/>
            </a:pPr>
            <a:r>
              <a:rPr lang="zh-CN" sz="1600">
                <a:solidFill>
                  <a:schemeClr val="dk2"/>
                </a:solidFill>
              </a:rPr>
              <a:t>The spatial resolutions are doubled in both dimensions for all feature maps.</a:t>
            </a:r>
          </a:p>
        </p:txBody>
      </p:sp>
      <p:sp>
        <p:nvSpPr>
          <p:cNvPr id="213" name="Shape 213"/>
          <p:cNvSpPr txBox="1"/>
          <p:nvPr/>
        </p:nvSpPr>
        <p:spPr>
          <a:xfrm>
            <a:off x="4863800" y="4597050"/>
            <a:ext cx="4280100" cy="534000"/>
          </a:xfrm>
          <a:prstGeom prst="rect">
            <a:avLst/>
          </a:prstGeom>
          <a:noFill/>
          <a:ln>
            <a:noFill/>
          </a:ln>
        </p:spPr>
        <p:txBody>
          <a:bodyPr anchorCtr="0" anchor="t" bIns="91425" lIns="91425" rIns="91425" tIns="91425">
            <a:noAutofit/>
          </a:bodyPr>
          <a:lstStyle/>
          <a:p>
            <a:pPr lvl="0" rtl="0">
              <a:spcBef>
                <a:spcPts val="0"/>
              </a:spcBef>
              <a:buNone/>
            </a:pPr>
            <a:r>
              <a:rPr lang="zh-CN"/>
              <a:t>Image source: http://www.ais.uni-bonn.de/deep_learning/</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219" name="Shape 219"/>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lang="zh-CN"/>
              <a:t>Convolutions can be thought of as sliding fully connected layers</a:t>
            </a:r>
          </a:p>
          <a:p>
            <a:pPr indent="-228600" lvl="0" marL="457200" rtl="0">
              <a:spcBef>
                <a:spcPts val="0"/>
              </a:spcBef>
            </a:pPr>
            <a:r>
              <a:rPr lang="zh-CN"/>
              <a:t>When the inputs to a convolutional layer are larger feature maps, outputs are larger feature maps</a:t>
            </a:r>
          </a:p>
          <a:p>
            <a:pPr indent="-228600" lvl="0" marL="457200" rtl="0">
              <a:spcBef>
                <a:spcPts val="0"/>
              </a:spcBef>
            </a:pPr>
            <a:r>
              <a:rPr b="1" lang="zh-CN"/>
              <a:t>Fully connected layers have a fixed number of inputs/outputs, forcing the entire network’s input shape to be fixed</a:t>
            </a:r>
          </a:p>
        </p:txBody>
      </p:sp>
      <p:pic>
        <p:nvPicPr>
          <p:cNvPr id="220" name="Shape 220"/>
          <p:cNvPicPr preferRelativeResize="0"/>
          <p:nvPr/>
        </p:nvPicPr>
        <p:blipFill>
          <a:blip r:embed="rId3">
            <a:alphaModFix/>
          </a:blip>
          <a:stretch>
            <a:fillRect/>
          </a:stretch>
        </p:blipFill>
        <p:spPr>
          <a:xfrm>
            <a:off x="4518900" y="1170125"/>
            <a:ext cx="4472700" cy="2290712"/>
          </a:xfrm>
          <a:prstGeom prst="rect">
            <a:avLst/>
          </a:prstGeom>
          <a:noFill/>
          <a:ln>
            <a:noFill/>
          </a:ln>
        </p:spPr>
      </p:pic>
      <p:sp>
        <p:nvSpPr>
          <p:cNvPr id="221" name="Shape 221"/>
          <p:cNvSpPr/>
          <p:nvPr/>
        </p:nvSpPr>
        <p:spPr>
          <a:xfrm>
            <a:off x="4615175" y="3325400"/>
            <a:ext cx="4376400" cy="1353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2" name="Shape 222"/>
          <p:cNvSpPr txBox="1"/>
          <p:nvPr/>
        </p:nvSpPr>
        <p:spPr>
          <a:xfrm>
            <a:off x="4616225" y="3212700"/>
            <a:ext cx="4374300" cy="453900"/>
          </a:xfrm>
          <a:prstGeom prst="rect">
            <a:avLst/>
          </a:prstGeom>
          <a:noFill/>
          <a:ln>
            <a:noFill/>
          </a:ln>
        </p:spPr>
        <p:txBody>
          <a:bodyPr anchorCtr="0" anchor="t" bIns="91425" lIns="91425" rIns="91425" tIns="91425">
            <a:noAutofit/>
          </a:bodyPr>
          <a:lstStyle/>
          <a:p>
            <a:pPr lvl="0" rtl="0">
              <a:spcBef>
                <a:spcPts val="0"/>
              </a:spcBef>
              <a:buNone/>
            </a:pPr>
            <a:r>
              <a:rPr lang="zh-CN" sz="1100"/>
              <a:t>512x512             256x256        64x64      32x32    8x8</a:t>
            </a:r>
          </a:p>
        </p:txBody>
      </p:sp>
      <p:sp>
        <p:nvSpPr>
          <p:cNvPr id="223" name="Shape 223"/>
          <p:cNvSpPr txBox="1"/>
          <p:nvPr/>
        </p:nvSpPr>
        <p:spPr>
          <a:xfrm>
            <a:off x="4863800" y="3721650"/>
            <a:ext cx="3877200" cy="777000"/>
          </a:xfrm>
          <a:prstGeom prst="rect">
            <a:avLst/>
          </a:prstGeom>
          <a:noFill/>
          <a:ln>
            <a:noFill/>
          </a:ln>
        </p:spPr>
        <p:txBody>
          <a:bodyPr anchorCtr="0" anchor="t" bIns="91425" lIns="91425" rIns="91425" tIns="91425">
            <a:noAutofit/>
          </a:bodyPr>
          <a:lstStyle/>
          <a:p>
            <a:pPr lvl="0" rtl="0">
              <a:spcBef>
                <a:spcPts val="0"/>
              </a:spcBef>
              <a:buNone/>
            </a:pPr>
            <a:r>
              <a:rPr lang="zh-CN" sz="1600">
                <a:solidFill>
                  <a:schemeClr val="dk2"/>
                </a:solidFill>
              </a:rPr>
              <a:t>What happens to to the fully connected layers when input dimensions are doubled?</a:t>
            </a:r>
          </a:p>
        </p:txBody>
      </p:sp>
      <p:sp>
        <p:nvSpPr>
          <p:cNvPr id="224" name="Shape 224"/>
          <p:cNvSpPr txBox="1"/>
          <p:nvPr/>
        </p:nvSpPr>
        <p:spPr>
          <a:xfrm>
            <a:off x="4863800" y="4603875"/>
            <a:ext cx="4280100" cy="527400"/>
          </a:xfrm>
          <a:prstGeom prst="rect">
            <a:avLst/>
          </a:prstGeom>
          <a:noFill/>
          <a:ln>
            <a:noFill/>
          </a:ln>
        </p:spPr>
        <p:txBody>
          <a:bodyPr anchorCtr="0" anchor="t" bIns="91425" lIns="91425" rIns="91425" tIns="91425">
            <a:noAutofit/>
          </a:bodyPr>
          <a:lstStyle/>
          <a:p>
            <a:pPr lvl="0" rtl="0">
              <a:spcBef>
                <a:spcPts val="0"/>
              </a:spcBef>
              <a:buNone/>
            </a:pPr>
            <a:r>
              <a:rPr lang="zh-CN"/>
              <a:t>Image source: http://www.ais.uni-bonn.de/deep_learning/</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How fully connected layers fix input size</a:t>
            </a:r>
          </a:p>
        </p:txBody>
      </p:sp>
      <p:sp>
        <p:nvSpPr>
          <p:cNvPr id="230" name="Shape 230"/>
          <p:cNvSpPr txBox="1"/>
          <p:nvPr>
            <p:ph idx="1" type="body"/>
          </p:nvPr>
        </p:nvSpPr>
        <p:spPr>
          <a:xfrm>
            <a:off x="311700" y="1152475"/>
            <a:ext cx="4054800" cy="3416400"/>
          </a:xfrm>
          <a:prstGeom prst="rect">
            <a:avLst/>
          </a:prstGeom>
        </p:spPr>
        <p:txBody>
          <a:bodyPr anchorCtr="0" anchor="t" bIns="91425" lIns="91425" rIns="91425" tIns="91425">
            <a:noAutofit/>
          </a:bodyPr>
          <a:lstStyle/>
          <a:p>
            <a:pPr indent="-228600" lvl="0" marL="457200" rtl="0">
              <a:spcBef>
                <a:spcPts val="0"/>
              </a:spcBef>
            </a:pPr>
            <a:r>
              <a:rPr lang="zh-CN"/>
              <a:t>Convolutions can be thought of as sliding fully connected layers</a:t>
            </a:r>
          </a:p>
          <a:p>
            <a:pPr indent="-228600" lvl="0" marL="457200" rtl="0">
              <a:spcBef>
                <a:spcPts val="0"/>
              </a:spcBef>
            </a:pPr>
            <a:r>
              <a:rPr lang="zh-CN"/>
              <a:t>When the inputs to a convolutional layer are larger feature maps, outputs are larger feature maps</a:t>
            </a:r>
          </a:p>
          <a:p>
            <a:pPr indent="-228600" lvl="0" marL="457200" rtl="0">
              <a:spcBef>
                <a:spcPts val="0"/>
              </a:spcBef>
            </a:pPr>
            <a:r>
              <a:rPr b="1" lang="zh-CN"/>
              <a:t>Fully connected layers have a fixed number of inputs/outputs, forcing the entire network’s input shape to be fixed</a:t>
            </a:r>
          </a:p>
        </p:txBody>
      </p:sp>
      <p:pic>
        <p:nvPicPr>
          <p:cNvPr id="231" name="Shape 231"/>
          <p:cNvPicPr preferRelativeResize="0"/>
          <p:nvPr/>
        </p:nvPicPr>
        <p:blipFill>
          <a:blip r:embed="rId3">
            <a:alphaModFix/>
          </a:blip>
          <a:stretch>
            <a:fillRect/>
          </a:stretch>
        </p:blipFill>
        <p:spPr>
          <a:xfrm>
            <a:off x="4518900" y="1170125"/>
            <a:ext cx="4472700" cy="2290712"/>
          </a:xfrm>
          <a:prstGeom prst="rect">
            <a:avLst/>
          </a:prstGeom>
          <a:noFill/>
          <a:ln>
            <a:noFill/>
          </a:ln>
        </p:spPr>
      </p:pic>
      <p:sp>
        <p:nvSpPr>
          <p:cNvPr id="232" name="Shape 232"/>
          <p:cNvSpPr/>
          <p:nvPr/>
        </p:nvSpPr>
        <p:spPr>
          <a:xfrm>
            <a:off x="4615175" y="3325400"/>
            <a:ext cx="4376400" cy="1353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3" name="Shape 233"/>
          <p:cNvSpPr txBox="1"/>
          <p:nvPr/>
        </p:nvSpPr>
        <p:spPr>
          <a:xfrm>
            <a:off x="4616225" y="3212700"/>
            <a:ext cx="4374300" cy="453900"/>
          </a:xfrm>
          <a:prstGeom prst="rect">
            <a:avLst/>
          </a:prstGeom>
          <a:noFill/>
          <a:ln>
            <a:noFill/>
          </a:ln>
        </p:spPr>
        <p:txBody>
          <a:bodyPr anchorCtr="0" anchor="t" bIns="91425" lIns="91425" rIns="91425" tIns="91425">
            <a:noAutofit/>
          </a:bodyPr>
          <a:lstStyle/>
          <a:p>
            <a:pPr lvl="0" rtl="0">
              <a:spcBef>
                <a:spcPts val="0"/>
              </a:spcBef>
              <a:buNone/>
            </a:pPr>
            <a:r>
              <a:rPr lang="zh-CN" sz="1100"/>
              <a:t>512x512             256x256        64x64      32x32    8x8</a:t>
            </a:r>
          </a:p>
        </p:txBody>
      </p:sp>
      <p:sp>
        <p:nvSpPr>
          <p:cNvPr id="234" name="Shape 234"/>
          <p:cNvSpPr txBox="1"/>
          <p:nvPr/>
        </p:nvSpPr>
        <p:spPr>
          <a:xfrm>
            <a:off x="4863800" y="3721650"/>
            <a:ext cx="3877200" cy="777000"/>
          </a:xfrm>
          <a:prstGeom prst="rect">
            <a:avLst/>
          </a:prstGeom>
          <a:noFill/>
          <a:ln>
            <a:noFill/>
          </a:ln>
        </p:spPr>
        <p:txBody>
          <a:bodyPr anchorCtr="0" anchor="t" bIns="91425" lIns="91425" rIns="91425" tIns="91425">
            <a:noAutofit/>
          </a:bodyPr>
          <a:lstStyle/>
          <a:p>
            <a:pPr lvl="0" rtl="0">
              <a:spcBef>
                <a:spcPts val="0"/>
              </a:spcBef>
              <a:buNone/>
            </a:pPr>
            <a:r>
              <a:rPr lang="zh-CN" sz="1600">
                <a:solidFill>
                  <a:schemeClr val="dk2"/>
                </a:solidFill>
              </a:rPr>
              <a:t>It becomes unclear how the larger feature maps should feed into the fully connected layers.</a:t>
            </a:r>
          </a:p>
        </p:txBody>
      </p:sp>
      <p:sp>
        <p:nvSpPr>
          <p:cNvPr id="235" name="Shape 235"/>
          <p:cNvSpPr txBox="1"/>
          <p:nvPr/>
        </p:nvSpPr>
        <p:spPr>
          <a:xfrm>
            <a:off x="4863800" y="4610700"/>
            <a:ext cx="4280400" cy="520500"/>
          </a:xfrm>
          <a:prstGeom prst="rect">
            <a:avLst/>
          </a:prstGeom>
          <a:noFill/>
          <a:ln>
            <a:noFill/>
          </a:ln>
        </p:spPr>
        <p:txBody>
          <a:bodyPr anchorCtr="0" anchor="t" bIns="91425" lIns="91425" rIns="91425" tIns="91425">
            <a:noAutofit/>
          </a:bodyPr>
          <a:lstStyle/>
          <a:p>
            <a:pPr lvl="0" rtl="0">
              <a:spcBef>
                <a:spcPts val="0"/>
              </a:spcBef>
              <a:buNone/>
            </a:pPr>
            <a:r>
              <a:rPr lang="zh-CN"/>
              <a:t>Image source: http://www.ais.uni-bonn.de/deep_learning/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Fully Connected Layers =&gt; Convolutions</a:t>
            </a:r>
          </a:p>
        </p:txBody>
      </p:sp>
      <p:sp>
        <p:nvSpPr>
          <p:cNvPr id="241" name="Shape 241"/>
          <p:cNvSpPr txBox="1"/>
          <p:nvPr>
            <p:ph idx="1" type="body"/>
          </p:nvPr>
        </p:nvSpPr>
        <p:spPr>
          <a:xfrm>
            <a:off x="311700" y="1152475"/>
            <a:ext cx="3930600" cy="3416400"/>
          </a:xfrm>
          <a:prstGeom prst="rect">
            <a:avLst/>
          </a:prstGeom>
        </p:spPr>
        <p:txBody>
          <a:bodyPr anchorCtr="0" anchor="t" bIns="91425" lIns="91425" rIns="91425" tIns="91425">
            <a:noAutofit/>
          </a:bodyPr>
          <a:lstStyle/>
          <a:p>
            <a:pPr lvl="0" rtl="0">
              <a:spcBef>
                <a:spcPts val="0"/>
              </a:spcBef>
              <a:buNone/>
            </a:pPr>
            <a:r>
              <a:rPr lang="zh-CN"/>
              <a:t>Based on the relationships between fully connected layers and convolutions we just discussed, can </a:t>
            </a:r>
            <a:r>
              <a:rPr lang="zh-CN"/>
              <a:t>you think of a way to </a:t>
            </a:r>
            <a:r>
              <a:rPr i="1" lang="zh-CN"/>
              <a:t>convert</a:t>
            </a:r>
            <a:r>
              <a:rPr lang="zh-CN"/>
              <a:t> fully connected layers to convolutions?</a:t>
            </a:r>
          </a:p>
          <a:p>
            <a:pPr indent="-228600" lvl="0" marL="457200">
              <a:spcBef>
                <a:spcPts val="0"/>
              </a:spcBef>
            </a:pPr>
            <a:r>
              <a:rPr lang="zh-CN"/>
              <a:t>By replacing fully connected layers with convolutions, we will be able to output heatmaps of class probabilities</a:t>
            </a:r>
          </a:p>
        </p:txBody>
      </p:sp>
      <p:pic>
        <p:nvPicPr>
          <p:cNvPr id="242" name="Shape 242"/>
          <p:cNvPicPr preferRelativeResize="0"/>
          <p:nvPr/>
        </p:nvPicPr>
        <p:blipFill>
          <a:blip r:embed="rId3">
            <a:alphaModFix/>
          </a:blip>
          <a:stretch>
            <a:fillRect/>
          </a:stretch>
        </p:blipFill>
        <p:spPr>
          <a:xfrm>
            <a:off x="4363625" y="1558600"/>
            <a:ext cx="4596899" cy="2531332"/>
          </a:xfrm>
          <a:prstGeom prst="rect">
            <a:avLst/>
          </a:prstGeom>
          <a:noFill/>
          <a:ln>
            <a:noFill/>
          </a:ln>
        </p:spPr>
      </p:pic>
      <p:sp>
        <p:nvSpPr>
          <p:cNvPr id="243" name="Shape 243"/>
          <p:cNvSpPr txBox="1"/>
          <p:nvPr/>
        </p:nvSpPr>
        <p:spPr>
          <a:xfrm>
            <a:off x="4590225" y="4337475"/>
            <a:ext cx="4370100" cy="658200"/>
          </a:xfrm>
          <a:prstGeom prst="rect">
            <a:avLst/>
          </a:prstGeom>
          <a:noFill/>
          <a:ln>
            <a:noFill/>
          </a:ln>
        </p:spPr>
        <p:txBody>
          <a:bodyPr anchorCtr="0" anchor="t" bIns="91425" lIns="91425" rIns="91425" tIns="91425">
            <a:noAutofit/>
          </a:bodyPr>
          <a:lstStyle/>
          <a:p>
            <a:pPr lvl="0">
              <a:spcBef>
                <a:spcPts val="0"/>
              </a:spcBef>
              <a:buNone/>
            </a:pPr>
            <a:r>
              <a:rPr lang="zh-CN"/>
              <a:t>Jonathan Long, Evan Shelhamer, Trevor Darrell, </a:t>
            </a:r>
            <a:r>
              <a:rPr lang="zh-CN" u="sng">
                <a:solidFill>
                  <a:schemeClr val="hlink"/>
                </a:solidFill>
                <a:hlinkClick r:id="rId4"/>
              </a:rPr>
              <a:t>Fully Convolutional Networks for Semantic Segmentation</a:t>
            </a:r>
            <a:r>
              <a:rPr lang="zh-CN"/>
              <a:t>, arXiv preprint 2016</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49" name="Shape 249"/>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b="1" lang="zh-CN"/>
              <a:t>VGG-Net’s final pooling layer outputs 7x7 feature maps</a:t>
            </a:r>
          </a:p>
          <a:p>
            <a:pPr indent="-228600" lvl="0" marL="457200" rtl="0">
              <a:spcBef>
                <a:spcPts val="0"/>
              </a:spcBef>
            </a:pPr>
            <a:r>
              <a:rPr b="1" lang="zh-CN"/>
              <a:t>VGG-Net’s first fully connected layer ouputs 4096 units</a:t>
            </a:r>
          </a:p>
          <a:p>
            <a:pPr indent="-228600" lvl="0" marL="457200" rtl="0">
              <a:spcBef>
                <a:spcPts val="0"/>
              </a:spcBef>
            </a:pPr>
            <a:r>
              <a:rPr lang="zh-CN"/>
              <a:t>What should the spatial size of the convolutional kernel be?</a:t>
            </a:r>
          </a:p>
          <a:p>
            <a:pPr indent="-228600" lvl="0" marL="457200" rtl="0">
              <a:spcBef>
                <a:spcPts val="0"/>
              </a:spcBef>
            </a:pPr>
            <a:r>
              <a:rPr lang="zh-CN"/>
              <a:t>How many output feature maps should we have?</a:t>
            </a:r>
          </a:p>
        </p:txBody>
      </p:sp>
      <p:pic>
        <p:nvPicPr>
          <p:cNvPr id="250" name="Shape 250"/>
          <p:cNvPicPr preferRelativeResize="0"/>
          <p:nvPr/>
        </p:nvPicPr>
        <p:blipFill>
          <a:blip r:embed="rId3">
            <a:alphaModFix/>
          </a:blip>
          <a:stretch>
            <a:fillRect/>
          </a:stretch>
        </p:blipFill>
        <p:spPr>
          <a:xfrm>
            <a:off x="4999725" y="321925"/>
            <a:ext cx="3832574" cy="2156574"/>
          </a:xfrm>
          <a:prstGeom prst="rect">
            <a:avLst/>
          </a:prstGeom>
          <a:noFill/>
          <a:ln>
            <a:noFill/>
          </a:ln>
        </p:spPr>
      </p:pic>
      <p:sp>
        <p:nvSpPr>
          <p:cNvPr id="251" name="Shape 251"/>
          <p:cNvSpPr txBox="1"/>
          <p:nvPr/>
        </p:nvSpPr>
        <p:spPr>
          <a:xfrm>
            <a:off x="4824900" y="4558475"/>
            <a:ext cx="4376100" cy="572700"/>
          </a:xfrm>
          <a:prstGeom prst="rect">
            <a:avLst/>
          </a:prstGeom>
          <a:noFill/>
          <a:ln>
            <a:noFill/>
          </a:ln>
        </p:spPr>
        <p:txBody>
          <a:bodyPr anchorCtr="0" anchor="t" bIns="91425" lIns="91425" rIns="91425" tIns="91425">
            <a:noAutofit/>
          </a:bodyPr>
          <a:lstStyle/>
          <a:p>
            <a:pPr lvl="0" rtl="0">
              <a:spcBef>
                <a:spcPts val="0"/>
              </a:spcBef>
              <a:buNone/>
            </a:pPr>
            <a:r>
              <a:rPr lang="zh-CN"/>
              <a:t>Image source: http://www.robots.ox.ac.uk/~vgg/research/very_deep/</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57" name="Shape 257"/>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VGG-Net’s final pooling layer outputs 7x7 feature maps</a:t>
            </a:r>
          </a:p>
          <a:p>
            <a:pPr indent="-228600" lvl="0" marL="457200" rtl="0">
              <a:spcBef>
                <a:spcPts val="0"/>
              </a:spcBef>
            </a:pPr>
            <a:r>
              <a:rPr lang="zh-CN"/>
              <a:t>VGG-Net’s first fully connected layer ouputs 4096 units</a:t>
            </a:r>
          </a:p>
          <a:p>
            <a:pPr indent="-228600" lvl="0" marL="457200" rtl="0">
              <a:spcBef>
                <a:spcPts val="0"/>
              </a:spcBef>
            </a:pPr>
            <a:r>
              <a:rPr b="1" lang="zh-CN"/>
              <a:t>What should the spatial size of the convolutional kernel be?</a:t>
            </a:r>
          </a:p>
          <a:p>
            <a:pPr indent="-228600" lvl="0" marL="457200" rtl="0">
              <a:spcBef>
                <a:spcPts val="0"/>
              </a:spcBef>
            </a:pPr>
            <a:r>
              <a:rPr lang="zh-CN"/>
              <a:t>How many output feature maps should we have?</a:t>
            </a:r>
          </a:p>
        </p:txBody>
      </p:sp>
      <p:pic>
        <p:nvPicPr>
          <p:cNvPr id="258" name="Shape 258"/>
          <p:cNvPicPr preferRelativeResize="0"/>
          <p:nvPr/>
        </p:nvPicPr>
        <p:blipFill>
          <a:blip r:embed="rId3">
            <a:alphaModFix/>
          </a:blip>
          <a:stretch>
            <a:fillRect/>
          </a:stretch>
        </p:blipFill>
        <p:spPr>
          <a:xfrm>
            <a:off x="4999725" y="321925"/>
            <a:ext cx="3832574" cy="2156574"/>
          </a:xfrm>
          <a:prstGeom prst="rect">
            <a:avLst/>
          </a:prstGeom>
          <a:noFill/>
          <a:ln>
            <a:noFill/>
          </a:ln>
        </p:spPr>
      </p:pic>
      <p:sp>
        <p:nvSpPr>
          <p:cNvPr id="259" name="Shape 259"/>
          <p:cNvSpPr txBox="1"/>
          <p:nvPr/>
        </p:nvSpPr>
        <p:spPr>
          <a:xfrm>
            <a:off x="4824900" y="4558475"/>
            <a:ext cx="4376100" cy="572700"/>
          </a:xfrm>
          <a:prstGeom prst="rect">
            <a:avLst/>
          </a:prstGeom>
          <a:noFill/>
          <a:ln>
            <a:noFill/>
          </a:ln>
        </p:spPr>
        <p:txBody>
          <a:bodyPr anchorCtr="0" anchor="t" bIns="91425" lIns="91425" rIns="91425" tIns="91425">
            <a:noAutofit/>
          </a:bodyPr>
          <a:lstStyle/>
          <a:p>
            <a:pPr lvl="0" rtl="0">
              <a:spcBef>
                <a:spcPts val="0"/>
              </a:spcBef>
              <a:buNone/>
            </a:pPr>
            <a:r>
              <a:rPr lang="zh-CN"/>
              <a:t>Image source: http://www.robots.ox.ac.uk/~vgg/research/very_deep/</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65" name="Shape 265"/>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VGG-Net’s final pooling layer outputs 7x7 feature maps</a:t>
            </a:r>
          </a:p>
          <a:p>
            <a:pPr indent="-228600" lvl="0" marL="457200" rtl="0">
              <a:spcBef>
                <a:spcPts val="0"/>
              </a:spcBef>
            </a:pPr>
            <a:r>
              <a:rPr lang="zh-CN"/>
              <a:t>VGG-Net’s first fully connected layer ouputs 4096 units</a:t>
            </a:r>
          </a:p>
          <a:p>
            <a:pPr indent="-228600" lvl="0" marL="457200" rtl="0">
              <a:spcBef>
                <a:spcPts val="0"/>
              </a:spcBef>
            </a:pPr>
            <a:r>
              <a:rPr b="1" lang="zh-CN"/>
              <a:t>What should the spatial size of the convolutional kernel be?</a:t>
            </a:r>
          </a:p>
          <a:p>
            <a:pPr indent="-228600" lvl="0" marL="457200" rtl="0">
              <a:spcBef>
                <a:spcPts val="0"/>
              </a:spcBef>
            </a:pPr>
            <a:r>
              <a:rPr lang="zh-CN"/>
              <a:t>How many output feature maps should we have?</a:t>
            </a:r>
          </a:p>
        </p:txBody>
      </p:sp>
      <p:pic>
        <p:nvPicPr>
          <p:cNvPr id="266" name="Shape 266"/>
          <p:cNvPicPr preferRelativeResize="0"/>
          <p:nvPr/>
        </p:nvPicPr>
        <p:blipFill>
          <a:blip r:embed="rId3">
            <a:alphaModFix/>
          </a:blip>
          <a:stretch>
            <a:fillRect/>
          </a:stretch>
        </p:blipFill>
        <p:spPr>
          <a:xfrm>
            <a:off x="4999725" y="321925"/>
            <a:ext cx="3832574" cy="2156574"/>
          </a:xfrm>
          <a:prstGeom prst="rect">
            <a:avLst/>
          </a:prstGeom>
          <a:noFill/>
          <a:ln>
            <a:noFill/>
          </a:ln>
        </p:spPr>
      </p:pic>
      <p:sp>
        <p:nvSpPr>
          <p:cNvPr id="267" name="Shape 267"/>
          <p:cNvSpPr txBox="1"/>
          <p:nvPr/>
        </p:nvSpPr>
        <p:spPr>
          <a:xfrm>
            <a:off x="4999725" y="3154475"/>
            <a:ext cx="3581700" cy="1414500"/>
          </a:xfrm>
          <a:prstGeom prst="rect">
            <a:avLst/>
          </a:prstGeom>
          <a:noFill/>
          <a:ln>
            <a:noFill/>
          </a:ln>
        </p:spPr>
        <p:txBody>
          <a:bodyPr anchorCtr="0" anchor="t" bIns="91425" lIns="91425" rIns="91425" tIns="91425">
            <a:noAutofit/>
          </a:bodyPr>
          <a:lstStyle/>
          <a:p>
            <a:pPr indent="-228600" lvl="0" marL="457200" rtl="0">
              <a:spcBef>
                <a:spcPts val="0"/>
              </a:spcBef>
              <a:buClr>
                <a:schemeClr val="dk2"/>
              </a:buClr>
              <a:buChar char="●"/>
            </a:pPr>
            <a:r>
              <a:rPr lang="zh-CN">
                <a:solidFill>
                  <a:schemeClr val="dk2"/>
                </a:solidFill>
              </a:rPr>
              <a:t>Convolutional kernel should be 7 x 7 with no padding</a:t>
            </a:r>
          </a:p>
        </p:txBody>
      </p:sp>
      <p:sp>
        <p:nvSpPr>
          <p:cNvPr id="268" name="Shape 268"/>
          <p:cNvSpPr txBox="1"/>
          <p:nvPr/>
        </p:nvSpPr>
        <p:spPr>
          <a:xfrm>
            <a:off x="4824900" y="4558475"/>
            <a:ext cx="4376100" cy="572700"/>
          </a:xfrm>
          <a:prstGeom prst="rect">
            <a:avLst/>
          </a:prstGeom>
          <a:noFill/>
          <a:ln>
            <a:noFill/>
          </a:ln>
        </p:spPr>
        <p:txBody>
          <a:bodyPr anchorCtr="0" anchor="t" bIns="91425" lIns="91425" rIns="91425" tIns="91425">
            <a:noAutofit/>
          </a:bodyPr>
          <a:lstStyle/>
          <a:p>
            <a:pPr lvl="0" rtl="0">
              <a:spcBef>
                <a:spcPts val="0"/>
              </a:spcBef>
              <a:buNone/>
            </a:pPr>
            <a:r>
              <a:rPr lang="zh-CN"/>
              <a:t>Image source: http://www.robots.ox.ac.uk/~vgg/research/very_deep/</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74" name="Shape 274"/>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VGG-Net’s final pooling layer outputs 7x7 feature maps</a:t>
            </a:r>
          </a:p>
          <a:p>
            <a:pPr indent="-228600" lvl="0" marL="457200" rtl="0">
              <a:spcBef>
                <a:spcPts val="0"/>
              </a:spcBef>
            </a:pPr>
            <a:r>
              <a:rPr lang="zh-CN"/>
              <a:t>VGG-Net’s first fully connected layer ouputs 4096 units</a:t>
            </a:r>
          </a:p>
          <a:p>
            <a:pPr indent="-228600" lvl="0" marL="457200" rtl="0">
              <a:spcBef>
                <a:spcPts val="0"/>
              </a:spcBef>
            </a:pPr>
            <a:r>
              <a:rPr lang="zh-CN"/>
              <a:t>What should the spatial size of the convolutional kernel be?</a:t>
            </a:r>
          </a:p>
          <a:p>
            <a:pPr indent="-228600" lvl="0" marL="457200" rtl="0">
              <a:spcBef>
                <a:spcPts val="0"/>
              </a:spcBef>
            </a:pPr>
            <a:r>
              <a:rPr b="1" lang="zh-CN"/>
              <a:t>How many output feature maps should we have?</a:t>
            </a:r>
          </a:p>
        </p:txBody>
      </p:sp>
      <p:pic>
        <p:nvPicPr>
          <p:cNvPr id="275" name="Shape 275"/>
          <p:cNvPicPr preferRelativeResize="0"/>
          <p:nvPr/>
        </p:nvPicPr>
        <p:blipFill>
          <a:blip r:embed="rId3">
            <a:alphaModFix/>
          </a:blip>
          <a:stretch>
            <a:fillRect/>
          </a:stretch>
        </p:blipFill>
        <p:spPr>
          <a:xfrm>
            <a:off x="4999725" y="321925"/>
            <a:ext cx="3832574" cy="2156574"/>
          </a:xfrm>
          <a:prstGeom prst="rect">
            <a:avLst/>
          </a:prstGeom>
          <a:noFill/>
          <a:ln>
            <a:noFill/>
          </a:ln>
        </p:spPr>
      </p:pic>
      <p:sp>
        <p:nvSpPr>
          <p:cNvPr id="276" name="Shape 276"/>
          <p:cNvSpPr txBox="1"/>
          <p:nvPr/>
        </p:nvSpPr>
        <p:spPr>
          <a:xfrm>
            <a:off x="4999725" y="3154475"/>
            <a:ext cx="3581700" cy="1414500"/>
          </a:xfrm>
          <a:prstGeom prst="rect">
            <a:avLst/>
          </a:prstGeom>
          <a:noFill/>
          <a:ln>
            <a:noFill/>
          </a:ln>
        </p:spPr>
        <p:txBody>
          <a:bodyPr anchorCtr="0" anchor="t" bIns="91425" lIns="91425" rIns="91425" tIns="91425">
            <a:noAutofit/>
          </a:bodyPr>
          <a:lstStyle/>
          <a:p>
            <a:pPr indent="-228600" lvl="0" marL="457200" rtl="0">
              <a:spcBef>
                <a:spcPts val="0"/>
              </a:spcBef>
              <a:buClr>
                <a:schemeClr val="dk2"/>
              </a:buClr>
              <a:buChar char="●"/>
            </a:pPr>
            <a:r>
              <a:rPr lang="zh-CN">
                <a:solidFill>
                  <a:schemeClr val="dk2"/>
                </a:solidFill>
              </a:rPr>
              <a:t>Convolutional kernel should be 7 x 7 with no padding</a:t>
            </a:r>
          </a:p>
        </p:txBody>
      </p:sp>
      <p:sp>
        <p:nvSpPr>
          <p:cNvPr id="277" name="Shape 277"/>
          <p:cNvSpPr txBox="1"/>
          <p:nvPr/>
        </p:nvSpPr>
        <p:spPr>
          <a:xfrm>
            <a:off x="4824900" y="4558475"/>
            <a:ext cx="4376100" cy="572700"/>
          </a:xfrm>
          <a:prstGeom prst="rect">
            <a:avLst/>
          </a:prstGeom>
          <a:noFill/>
          <a:ln>
            <a:noFill/>
          </a:ln>
        </p:spPr>
        <p:txBody>
          <a:bodyPr anchorCtr="0" anchor="t" bIns="91425" lIns="91425" rIns="91425" tIns="91425">
            <a:noAutofit/>
          </a:bodyPr>
          <a:lstStyle/>
          <a:p>
            <a:pPr lvl="0" rtl="0">
              <a:spcBef>
                <a:spcPts val="0"/>
              </a:spcBef>
              <a:buNone/>
            </a:pPr>
            <a:r>
              <a:rPr lang="zh-CN"/>
              <a:t>Image source: http://www.robots.ox.ac.uk/~vgg/research/very_deep/</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83" name="Shape 283"/>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VGG-Net’s final pooling layer outputs 7x7 feature maps</a:t>
            </a:r>
          </a:p>
          <a:p>
            <a:pPr indent="-228600" lvl="0" marL="457200" rtl="0">
              <a:spcBef>
                <a:spcPts val="0"/>
              </a:spcBef>
            </a:pPr>
            <a:r>
              <a:rPr lang="zh-CN"/>
              <a:t>VGG-Net’s first fully connected layer ouputs 4096 units</a:t>
            </a:r>
          </a:p>
          <a:p>
            <a:pPr indent="-228600" lvl="0" marL="457200" rtl="0">
              <a:spcBef>
                <a:spcPts val="0"/>
              </a:spcBef>
            </a:pPr>
            <a:r>
              <a:rPr lang="zh-CN"/>
              <a:t>What should the spatial size of the convolutional kernel be?</a:t>
            </a:r>
          </a:p>
          <a:p>
            <a:pPr indent="-228600" lvl="0" marL="457200" rtl="0">
              <a:spcBef>
                <a:spcPts val="0"/>
              </a:spcBef>
            </a:pPr>
            <a:r>
              <a:rPr b="1" lang="zh-CN"/>
              <a:t>How many output feature maps should we have?</a:t>
            </a:r>
          </a:p>
        </p:txBody>
      </p:sp>
      <p:pic>
        <p:nvPicPr>
          <p:cNvPr id="284" name="Shape 284"/>
          <p:cNvPicPr preferRelativeResize="0"/>
          <p:nvPr/>
        </p:nvPicPr>
        <p:blipFill>
          <a:blip r:embed="rId3">
            <a:alphaModFix/>
          </a:blip>
          <a:stretch>
            <a:fillRect/>
          </a:stretch>
        </p:blipFill>
        <p:spPr>
          <a:xfrm>
            <a:off x="4999725" y="321925"/>
            <a:ext cx="3832574" cy="2156574"/>
          </a:xfrm>
          <a:prstGeom prst="rect">
            <a:avLst/>
          </a:prstGeom>
          <a:noFill/>
          <a:ln>
            <a:noFill/>
          </a:ln>
        </p:spPr>
      </p:pic>
      <p:sp>
        <p:nvSpPr>
          <p:cNvPr id="285" name="Shape 285"/>
          <p:cNvSpPr txBox="1"/>
          <p:nvPr/>
        </p:nvSpPr>
        <p:spPr>
          <a:xfrm>
            <a:off x="4999725" y="3154475"/>
            <a:ext cx="3581700" cy="1414500"/>
          </a:xfrm>
          <a:prstGeom prst="rect">
            <a:avLst/>
          </a:prstGeom>
          <a:noFill/>
          <a:ln>
            <a:noFill/>
          </a:ln>
        </p:spPr>
        <p:txBody>
          <a:bodyPr anchorCtr="0" anchor="t" bIns="91425" lIns="91425" rIns="91425" tIns="91425">
            <a:noAutofit/>
          </a:bodyPr>
          <a:lstStyle/>
          <a:p>
            <a:pPr indent="-228600" lvl="0" marL="457200" rtl="0">
              <a:spcBef>
                <a:spcPts val="0"/>
              </a:spcBef>
              <a:buClr>
                <a:schemeClr val="dk2"/>
              </a:buClr>
              <a:buChar char="●"/>
            </a:pPr>
            <a:r>
              <a:rPr lang="zh-CN">
                <a:solidFill>
                  <a:schemeClr val="dk2"/>
                </a:solidFill>
              </a:rPr>
              <a:t>Convolutional kernel should be 7 x 7 with no padding to correspond to a non-sliding fully connected layer</a:t>
            </a:r>
          </a:p>
          <a:p>
            <a:pPr indent="-228600" lvl="0" marL="457200" rtl="0">
              <a:spcBef>
                <a:spcPts val="0"/>
              </a:spcBef>
              <a:buClr>
                <a:schemeClr val="dk2"/>
              </a:buClr>
              <a:buChar char="●"/>
            </a:pPr>
            <a:r>
              <a:rPr lang="zh-CN">
                <a:solidFill>
                  <a:schemeClr val="dk2"/>
                </a:solidFill>
              </a:rPr>
              <a:t>There should be 4096 output feature maps to correspond to each of the fully connected layers outputs</a:t>
            </a:r>
          </a:p>
        </p:txBody>
      </p:sp>
      <p:sp>
        <p:nvSpPr>
          <p:cNvPr id="286" name="Shape 286"/>
          <p:cNvSpPr txBox="1"/>
          <p:nvPr/>
        </p:nvSpPr>
        <p:spPr>
          <a:xfrm>
            <a:off x="4824900" y="4558475"/>
            <a:ext cx="4376100" cy="572700"/>
          </a:xfrm>
          <a:prstGeom prst="rect">
            <a:avLst/>
          </a:prstGeom>
          <a:noFill/>
          <a:ln>
            <a:noFill/>
          </a:ln>
        </p:spPr>
        <p:txBody>
          <a:bodyPr anchorCtr="0" anchor="t" bIns="91425" lIns="91425" rIns="91425" tIns="91425">
            <a:noAutofit/>
          </a:bodyPr>
          <a:lstStyle/>
          <a:p>
            <a:pPr lvl="0" rtl="0">
              <a:spcBef>
                <a:spcPts val="0"/>
              </a:spcBef>
              <a:buNone/>
            </a:pPr>
            <a:r>
              <a:rPr lang="zh-CN"/>
              <a:t>Image source: http://www.robots.ox.ac.uk/~vgg/research/very_deep/</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292" name="Shape 292"/>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What just happened?</a:t>
            </a:r>
          </a:p>
          <a:p>
            <a:pPr indent="-228600" lvl="0" marL="457200" rtl="0">
              <a:spcBef>
                <a:spcPts val="0"/>
              </a:spcBef>
            </a:pPr>
            <a:r>
              <a:rPr lang="zh-CN"/>
              <a:t>The final pooling layer still outputs 7x7 feature maps</a:t>
            </a:r>
          </a:p>
          <a:p>
            <a:pPr indent="-228600" lvl="0" marL="457200" rtl="0">
              <a:spcBef>
                <a:spcPts val="0"/>
              </a:spcBef>
            </a:pPr>
            <a:r>
              <a:rPr lang="zh-CN"/>
              <a:t>But the first fully connected layer has been replaced by a 7x7 convolution outputting 4096 feature maps</a:t>
            </a:r>
          </a:p>
          <a:p>
            <a:pPr indent="-228600" lvl="0" marL="457200" rtl="0">
              <a:spcBef>
                <a:spcPts val="0"/>
              </a:spcBef>
            </a:pPr>
            <a:r>
              <a:rPr lang="zh-CN"/>
              <a:t>The spatial resolution of these feature maps is 1x1</a:t>
            </a:r>
          </a:p>
          <a:p>
            <a:pPr indent="-228600" lvl="0" marL="457200" rtl="0">
              <a:spcBef>
                <a:spcPts val="0"/>
              </a:spcBef>
            </a:pPr>
            <a:r>
              <a:rPr lang="zh-CN"/>
              <a:t>First and hardest step towards convolutionalization is complete!</a:t>
            </a:r>
          </a:p>
        </p:txBody>
      </p:sp>
      <p:pic>
        <p:nvPicPr>
          <p:cNvPr id="293" name="Shape 293"/>
          <p:cNvPicPr preferRelativeResize="0"/>
          <p:nvPr/>
        </p:nvPicPr>
        <p:blipFill>
          <a:blip r:embed="rId3">
            <a:alphaModFix/>
          </a:blip>
          <a:stretch>
            <a:fillRect/>
          </a:stretch>
        </p:blipFill>
        <p:spPr>
          <a:xfrm>
            <a:off x="4700899" y="1390774"/>
            <a:ext cx="4443099" cy="2446650"/>
          </a:xfrm>
          <a:prstGeom prst="rect">
            <a:avLst/>
          </a:prstGeom>
          <a:noFill/>
          <a:ln>
            <a:noFill/>
          </a:ln>
        </p:spPr>
      </p:pic>
      <p:sp>
        <p:nvSpPr>
          <p:cNvPr id="294" name="Shape 294"/>
          <p:cNvSpPr txBox="1"/>
          <p:nvPr/>
        </p:nvSpPr>
        <p:spPr>
          <a:xfrm>
            <a:off x="4590225" y="4337475"/>
            <a:ext cx="4370100" cy="658200"/>
          </a:xfrm>
          <a:prstGeom prst="rect">
            <a:avLst/>
          </a:prstGeom>
          <a:noFill/>
          <a:ln>
            <a:noFill/>
          </a:ln>
        </p:spPr>
        <p:txBody>
          <a:bodyPr anchorCtr="0" anchor="t" bIns="91425" lIns="91425" rIns="91425" tIns="91425">
            <a:noAutofit/>
          </a:bodyPr>
          <a:lstStyle/>
          <a:p>
            <a:pPr lvl="0" rtl="0">
              <a:spcBef>
                <a:spcPts val="0"/>
              </a:spcBef>
              <a:buNone/>
            </a:pPr>
            <a:r>
              <a:rPr lang="zh-CN"/>
              <a:t>Jonathan Long, Evan Shelhamer, Trevor Darrell, </a:t>
            </a:r>
            <a:r>
              <a:rPr lang="zh-CN" u="sng">
                <a:solidFill>
                  <a:schemeClr val="hlink"/>
                </a:solidFill>
                <a:hlinkClick r:id="rId4"/>
              </a:rPr>
              <a:t>Fully Convolutional Networks for Semantic Segmentation</a:t>
            </a:r>
            <a:r>
              <a:rPr lang="zh-CN"/>
              <a:t>, arXiv preprint 2016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CNNs are everywhere...</a:t>
            </a:r>
          </a:p>
        </p:txBody>
      </p:sp>
      <p:sp>
        <p:nvSpPr>
          <p:cNvPr id="70" name="Shape 70"/>
          <p:cNvSpPr txBox="1"/>
          <p:nvPr>
            <p:ph idx="1" type="body"/>
          </p:nvPr>
        </p:nvSpPr>
        <p:spPr>
          <a:xfrm>
            <a:off x="311700" y="1152475"/>
            <a:ext cx="3479700" cy="3416400"/>
          </a:xfrm>
          <a:prstGeom prst="rect">
            <a:avLst/>
          </a:prstGeom>
        </p:spPr>
        <p:txBody>
          <a:bodyPr anchorCtr="0" anchor="t" bIns="91425" lIns="91425" rIns="91425" tIns="91425">
            <a:noAutofit/>
          </a:bodyPr>
          <a:lstStyle/>
          <a:p>
            <a:pPr indent="-228600" lvl="0" marL="457200" rtl="0">
              <a:spcBef>
                <a:spcPts val="0"/>
              </a:spcBef>
            </a:pPr>
            <a:r>
              <a:rPr lang="zh-CN"/>
              <a:t>Recommendation Systems</a:t>
            </a:r>
          </a:p>
          <a:p>
            <a:pPr indent="-228600" lvl="0" marL="457200" rtl="0">
              <a:spcBef>
                <a:spcPts val="0"/>
              </a:spcBef>
            </a:pPr>
            <a:r>
              <a:rPr b="1" lang="zh-CN"/>
              <a:t>Drug Discovery</a:t>
            </a:r>
          </a:p>
          <a:p>
            <a:pPr indent="-228600" lvl="0" marL="457200" rtl="0">
              <a:spcBef>
                <a:spcPts val="0"/>
              </a:spcBef>
            </a:pPr>
            <a:r>
              <a:rPr lang="zh-CN"/>
              <a:t>Physics simulations</a:t>
            </a:r>
          </a:p>
        </p:txBody>
      </p:sp>
      <p:grpSp>
        <p:nvGrpSpPr>
          <p:cNvPr id="71" name="Shape 71"/>
          <p:cNvGrpSpPr/>
          <p:nvPr/>
        </p:nvGrpSpPr>
        <p:grpSpPr>
          <a:xfrm>
            <a:off x="3826875" y="1170512"/>
            <a:ext cx="5228100" cy="3380266"/>
            <a:chOff x="3802600" y="1596150"/>
            <a:chExt cx="5228100" cy="3380266"/>
          </a:xfrm>
        </p:grpSpPr>
        <p:pic>
          <p:nvPicPr>
            <p:cNvPr id="72" name="Shape 72"/>
            <p:cNvPicPr preferRelativeResize="0"/>
            <p:nvPr/>
          </p:nvPicPr>
          <p:blipFill>
            <a:blip r:embed="rId3">
              <a:alphaModFix/>
            </a:blip>
            <a:stretch>
              <a:fillRect/>
            </a:stretch>
          </p:blipFill>
          <p:spPr>
            <a:xfrm>
              <a:off x="3802600" y="1596150"/>
              <a:ext cx="5086350" cy="2381250"/>
            </a:xfrm>
            <a:prstGeom prst="rect">
              <a:avLst/>
            </a:prstGeom>
            <a:noFill/>
            <a:ln>
              <a:noFill/>
            </a:ln>
          </p:spPr>
        </p:pic>
        <p:sp>
          <p:nvSpPr>
            <p:cNvPr id="73" name="Shape 73"/>
            <p:cNvSpPr txBox="1"/>
            <p:nvPr/>
          </p:nvSpPr>
          <p:spPr>
            <a:xfrm>
              <a:off x="3802600" y="4309816"/>
              <a:ext cx="5228100" cy="666600"/>
            </a:xfrm>
            <a:prstGeom prst="rect">
              <a:avLst/>
            </a:prstGeom>
            <a:noFill/>
            <a:ln>
              <a:noFill/>
            </a:ln>
          </p:spPr>
          <p:txBody>
            <a:bodyPr anchorCtr="0" anchor="t" bIns="91425" lIns="91425" rIns="91425" tIns="91425">
              <a:noAutofit/>
            </a:bodyPr>
            <a:lstStyle/>
            <a:p>
              <a:pPr lvl="0" rtl="0">
                <a:spcBef>
                  <a:spcPts val="0"/>
                </a:spcBef>
                <a:buNone/>
              </a:pPr>
              <a:r>
                <a:rPr lang="zh-CN"/>
                <a:t>Izhar Wallach, Michael Dzamba, Abraham Heifets, </a:t>
              </a:r>
              <a:r>
                <a:rPr lang="zh-CN" u="sng">
                  <a:solidFill>
                    <a:schemeClr val="hlink"/>
                  </a:solidFill>
                  <a:hlinkClick r:id="rId4"/>
                </a:rPr>
                <a:t>AtomNet: A Deep Convolutional Neural Network for Bioactivity Prediction in Structure-based Drug Discovery</a:t>
              </a:r>
              <a:r>
                <a:rPr lang="zh-CN"/>
                <a:t>, arxiv 2016</a:t>
              </a: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300" name="Shape 300"/>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How do we convolutionalize the second fully connected layer?</a:t>
            </a:r>
          </a:p>
          <a:p>
            <a:pPr indent="-228600" lvl="0" marL="457200" rtl="0">
              <a:spcBef>
                <a:spcPts val="0"/>
              </a:spcBef>
            </a:pPr>
            <a:r>
              <a:rPr lang="zh-CN"/>
              <a:t>The input to this layer is 1x1 with 4096 feature maps</a:t>
            </a:r>
          </a:p>
          <a:p>
            <a:pPr indent="-228600" lvl="0" marL="457200" rtl="0">
              <a:spcBef>
                <a:spcPts val="0"/>
              </a:spcBef>
            </a:pPr>
            <a:r>
              <a:rPr lang="zh-CN"/>
              <a:t>What is the spatial resolution of the convolution used?</a:t>
            </a:r>
          </a:p>
          <a:p>
            <a:pPr indent="-228600" lvl="0" marL="457200" rtl="0">
              <a:spcBef>
                <a:spcPts val="0"/>
              </a:spcBef>
            </a:pPr>
            <a:r>
              <a:rPr lang="zh-CN"/>
              <a:t>How many output feature maps should be used?</a:t>
            </a:r>
          </a:p>
        </p:txBody>
      </p:sp>
      <p:pic>
        <p:nvPicPr>
          <p:cNvPr id="301" name="Shape 301"/>
          <p:cNvPicPr preferRelativeResize="0"/>
          <p:nvPr/>
        </p:nvPicPr>
        <p:blipFill>
          <a:blip r:embed="rId3">
            <a:alphaModFix/>
          </a:blip>
          <a:stretch>
            <a:fillRect/>
          </a:stretch>
        </p:blipFill>
        <p:spPr>
          <a:xfrm>
            <a:off x="4700899" y="1390774"/>
            <a:ext cx="4443099" cy="2446650"/>
          </a:xfrm>
          <a:prstGeom prst="rect">
            <a:avLst/>
          </a:prstGeom>
          <a:noFill/>
          <a:ln>
            <a:noFill/>
          </a:ln>
        </p:spPr>
      </p:pic>
      <p:sp>
        <p:nvSpPr>
          <p:cNvPr id="302" name="Shape 302"/>
          <p:cNvSpPr txBox="1"/>
          <p:nvPr/>
        </p:nvSpPr>
        <p:spPr>
          <a:xfrm>
            <a:off x="4590225" y="4337475"/>
            <a:ext cx="4370100" cy="658200"/>
          </a:xfrm>
          <a:prstGeom prst="rect">
            <a:avLst/>
          </a:prstGeom>
          <a:noFill/>
          <a:ln>
            <a:noFill/>
          </a:ln>
        </p:spPr>
        <p:txBody>
          <a:bodyPr anchorCtr="0" anchor="t" bIns="91425" lIns="91425" rIns="91425" tIns="91425">
            <a:noAutofit/>
          </a:bodyPr>
          <a:lstStyle/>
          <a:p>
            <a:pPr lvl="0" rtl="0">
              <a:spcBef>
                <a:spcPts val="0"/>
              </a:spcBef>
              <a:buNone/>
            </a:pPr>
            <a:r>
              <a:rPr lang="zh-CN"/>
              <a:t>Jonathan Long, Evan Shelhamer, Trevor Darrell, </a:t>
            </a:r>
            <a:r>
              <a:rPr lang="zh-CN" u="sng">
                <a:solidFill>
                  <a:schemeClr val="hlink"/>
                </a:solidFill>
                <a:hlinkClick r:id="rId4"/>
              </a:rPr>
              <a:t>Fully Convolutional Networks for Semantic Segmentation</a:t>
            </a:r>
            <a:r>
              <a:rPr lang="zh-CN"/>
              <a:t>, arXiv preprint 2016</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Convolutionize VGG-Net</a:t>
            </a:r>
          </a:p>
        </p:txBody>
      </p:sp>
      <p:sp>
        <p:nvSpPr>
          <p:cNvPr id="308" name="Shape 308"/>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How do we convolutionalize the second fully connected layer?</a:t>
            </a:r>
          </a:p>
          <a:p>
            <a:pPr indent="-228600" lvl="0" marL="457200" rtl="0">
              <a:spcBef>
                <a:spcPts val="0"/>
              </a:spcBef>
            </a:pPr>
            <a:r>
              <a:rPr lang="zh-CN"/>
              <a:t>The input to this layer is 1x1 with 4096 feature maps</a:t>
            </a:r>
          </a:p>
          <a:p>
            <a:pPr indent="-228600" lvl="0" marL="457200" rtl="0">
              <a:spcBef>
                <a:spcPts val="0"/>
              </a:spcBef>
            </a:pPr>
            <a:r>
              <a:rPr lang="zh-CN"/>
              <a:t>What is the spatial resolution of the convolution used?</a:t>
            </a:r>
          </a:p>
          <a:p>
            <a:pPr indent="-228600" lvl="0" marL="457200" rtl="0">
              <a:spcBef>
                <a:spcPts val="0"/>
              </a:spcBef>
            </a:pPr>
            <a:r>
              <a:rPr lang="zh-CN"/>
              <a:t>How many output feature maps should be used?</a:t>
            </a:r>
          </a:p>
          <a:p>
            <a:pPr indent="-228600" lvl="0" marL="457200" rtl="0">
              <a:spcBef>
                <a:spcPts val="0"/>
              </a:spcBef>
            </a:pPr>
            <a:r>
              <a:rPr lang="zh-CN"/>
              <a:t>Same idea used for the final fully connected layer</a:t>
            </a:r>
          </a:p>
        </p:txBody>
      </p:sp>
      <p:pic>
        <p:nvPicPr>
          <p:cNvPr id="309" name="Shape 309"/>
          <p:cNvPicPr preferRelativeResize="0"/>
          <p:nvPr/>
        </p:nvPicPr>
        <p:blipFill>
          <a:blip r:embed="rId3">
            <a:alphaModFix/>
          </a:blip>
          <a:stretch>
            <a:fillRect/>
          </a:stretch>
        </p:blipFill>
        <p:spPr>
          <a:xfrm>
            <a:off x="4700899" y="1390774"/>
            <a:ext cx="4443099" cy="2446650"/>
          </a:xfrm>
          <a:prstGeom prst="rect">
            <a:avLst/>
          </a:prstGeom>
          <a:noFill/>
          <a:ln>
            <a:noFill/>
          </a:ln>
        </p:spPr>
      </p:pic>
      <p:sp>
        <p:nvSpPr>
          <p:cNvPr id="310" name="Shape 310"/>
          <p:cNvSpPr txBox="1"/>
          <p:nvPr/>
        </p:nvSpPr>
        <p:spPr>
          <a:xfrm>
            <a:off x="4590225" y="4337475"/>
            <a:ext cx="4370100" cy="658200"/>
          </a:xfrm>
          <a:prstGeom prst="rect">
            <a:avLst/>
          </a:prstGeom>
          <a:noFill/>
          <a:ln>
            <a:noFill/>
          </a:ln>
        </p:spPr>
        <p:txBody>
          <a:bodyPr anchorCtr="0" anchor="t" bIns="91425" lIns="91425" rIns="91425" tIns="91425">
            <a:noAutofit/>
          </a:bodyPr>
          <a:lstStyle/>
          <a:p>
            <a:pPr lvl="0" rtl="0">
              <a:spcBef>
                <a:spcPts val="0"/>
              </a:spcBef>
              <a:buNone/>
            </a:pPr>
            <a:r>
              <a:rPr lang="zh-CN"/>
              <a:t>Jonathan Long, Evan Shelhamer, Trevor Darrell, </a:t>
            </a:r>
            <a:r>
              <a:rPr lang="zh-CN" u="sng">
                <a:solidFill>
                  <a:schemeClr val="hlink"/>
                </a:solidFill>
                <a:hlinkClick r:id="rId4"/>
              </a:rPr>
              <a:t>Fully Convolutional Networks for Semantic Segmentation</a:t>
            </a:r>
            <a:r>
              <a:rPr lang="zh-CN"/>
              <a:t>, arXiv preprint 2016</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Results</a:t>
            </a:r>
          </a:p>
        </p:txBody>
      </p:sp>
      <p:sp>
        <p:nvSpPr>
          <p:cNvPr id="316" name="Shape 316"/>
          <p:cNvSpPr txBox="1"/>
          <p:nvPr>
            <p:ph idx="1" type="body"/>
          </p:nvPr>
        </p:nvSpPr>
        <p:spPr>
          <a:xfrm>
            <a:off x="311700" y="1152475"/>
            <a:ext cx="4513200" cy="3416400"/>
          </a:xfrm>
          <a:prstGeom prst="rect">
            <a:avLst/>
          </a:prstGeom>
        </p:spPr>
        <p:txBody>
          <a:bodyPr anchorCtr="0" anchor="t" bIns="91425" lIns="91425" rIns="91425" tIns="91425">
            <a:noAutofit/>
          </a:bodyPr>
          <a:lstStyle/>
          <a:p>
            <a:pPr indent="-228600" lvl="0" marL="457200" rtl="0">
              <a:spcBef>
                <a:spcPts val="0"/>
              </a:spcBef>
            </a:pPr>
            <a:r>
              <a:rPr lang="zh-CN"/>
              <a:t>Now, all the fully connected layers have been replaced with convolutions</a:t>
            </a:r>
          </a:p>
          <a:p>
            <a:pPr indent="-228600" lvl="0" marL="457200" rtl="0">
              <a:spcBef>
                <a:spcPts val="0"/>
              </a:spcBef>
            </a:pPr>
            <a:r>
              <a:rPr lang="zh-CN"/>
              <a:t>When larger inputs are fed into the network, network outputs grid of values</a:t>
            </a:r>
          </a:p>
          <a:p>
            <a:pPr indent="-228600" lvl="0" marL="457200" rtl="0">
              <a:spcBef>
                <a:spcPts val="0"/>
              </a:spcBef>
            </a:pPr>
            <a:r>
              <a:rPr lang="zh-CN"/>
              <a:t>The grid can be interpreted as </a:t>
            </a:r>
            <a:r>
              <a:rPr lang="zh-CN"/>
              <a:t>class conditional </a:t>
            </a:r>
            <a:r>
              <a:rPr lang="zh-CN"/>
              <a:t>heatmaps</a:t>
            </a:r>
          </a:p>
          <a:p>
            <a:pPr lvl="0" rtl="0">
              <a:spcBef>
                <a:spcPts val="0"/>
              </a:spcBef>
              <a:buNone/>
            </a:pPr>
            <a:r>
              <a:t/>
            </a:r>
            <a:endParaRPr/>
          </a:p>
        </p:txBody>
      </p:sp>
      <p:pic>
        <p:nvPicPr>
          <p:cNvPr id="317" name="Shape 317"/>
          <p:cNvPicPr preferRelativeResize="0"/>
          <p:nvPr/>
        </p:nvPicPr>
        <p:blipFill>
          <a:blip r:embed="rId3">
            <a:alphaModFix/>
          </a:blip>
          <a:stretch>
            <a:fillRect/>
          </a:stretch>
        </p:blipFill>
        <p:spPr>
          <a:xfrm>
            <a:off x="4700899" y="1390774"/>
            <a:ext cx="4443099" cy="2446650"/>
          </a:xfrm>
          <a:prstGeom prst="rect">
            <a:avLst/>
          </a:prstGeom>
          <a:noFill/>
          <a:ln>
            <a:noFill/>
          </a:ln>
        </p:spPr>
      </p:pic>
      <p:sp>
        <p:nvSpPr>
          <p:cNvPr id="318" name="Shape 318"/>
          <p:cNvSpPr txBox="1"/>
          <p:nvPr/>
        </p:nvSpPr>
        <p:spPr>
          <a:xfrm>
            <a:off x="4590225" y="4337475"/>
            <a:ext cx="4370100" cy="658200"/>
          </a:xfrm>
          <a:prstGeom prst="rect">
            <a:avLst/>
          </a:prstGeom>
          <a:noFill/>
          <a:ln>
            <a:noFill/>
          </a:ln>
        </p:spPr>
        <p:txBody>
          <a:bodyPr anchorCtr="0" anchor="t" bIns="91425" lIns="91425" rIns="91425" tIns="91425">
            <a:noAutofit/>
          </a:bodyPr>
          <a:lstStyle/>
          <a:p>
            <a:pPr lvl="0" rtl="0">
              <a:spcBef>
                <a:spcPts val="0"/>
              </a:spcBef>
              <a:buNone/>
            </a:pPr>
            <a:r>
              <a:rPr lang="zh-CN"/>
              <a:t>Jonathan Long, Evan Shelhamer, Trevor Darrell, </a:t>
            </a:r>
            <a:r>
              <a:rPr lang="zh-CN" u="sng">
                <a:solidFill>
                  <a:schemeClr val="hlink"/>
                </a:solidFill>
                <a:hlinkClick r:id="rId4"/>
              </a:rPr>
              <a:t>Fully Convolutional Networks for Semantic Segmentation</a:t>
            </a:r>
            <a:r>
              <a:rPr lang="zh-CN"/>
              <a:t>, arXiv preprint 2016</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865812" y="3195374"/>
            <a:ext cx="4583024" cy="1948125"/>
          </a:xfrm>
          <a:prstGeom prst="rect">
            <a:avLst/>
          </a:prstGeom>
          <a:noFill/>
          <a:ln>
            <a:noFill/>
          </a:ln>
        </p:spPr>
      </p:pic>
      <p:sp>
        <p:nvSpPr>
          <p:cNvPr id="324" name="Shape 32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Global Average Pooling</a:t>
            </a:r>
          </a:p>
        </p:txBody>
      </p:sp>
      <p:sp>
        <p:nvSpPr>
          <p:cNvPr id="325" name="Shape 325"/>
          <p:cNvSpPr txBox="1"/>
          <p:nvPr>
            <p:ph idx="1" type="body"/>
          </p:nvPr>
        </p:nvSpPr>
        <p:spPr>
          <a:xfrm>
            <a:off x="311700" y="1017725"/>
            <a:ext cx="8342400" cy="2326800"/>
          </a:xfrm>
          <a:prstGeom prst="rect">
            <a:avLst/>
          </a:prstGeom>
        </p:spPr>
        <p:txBody>
          <a:bodyPr anchorCtr="0" anchor="t" bIns="91425" lIns="91425" rIns="91425" tIns="91425">
            <a:noAutofit/>
          </a:bodyPr>
          <a:lstStyle/>
          <a:p>
            <a:pPr lvl="0" rtl="0">
              <a:spcBef>
                <a:spcPts val="0"/>
              </a:spcBef>
              <a:spcAft>
                <a:spcPts val="0"/>
              </a:spcAft>
              <a:buNone/>
            </a:pPr>
            <a:r>
              <a:rPr lang="zh-CN"/>
              <a:t>Take the average of each feature map and feed the resulting vector directly into the softmax layer</a:t>
            </a:r>
          </a:p>
          <a:p>
            <a:pPr lvl="0" rtl="0">
              <a:spcBef>
                <a:spcPts val="0"/>
              </a:spcBef>
              <a:spcAft>
                <a:spcPts val="0"/>
              </a:spcAft>
              <a:buNone/>
            </a:pPr>
            <a:r>
              <a:rPr lang="zh-CN"/>
              <a:t> Advantages:</a:t>
            </a:r>
          </a:p>
          <a:p>
            <a:pPr indent="-228600" lvl="0" marL="457200" rtl="0">
              <a:spcBef>
                <a:spcPts val="0"/>
              </a:spcBef>
              <a:buAutoNum type="arabicParenR"/>
            </a:pPr>
            <a:r>
              <a:rPr lang="zh-CN"/>
              <a:t>More native to the convolutional structure</a:t>
            </a:r>
          </a:p>
          <a:p>
            <a:pPr indent="-228600" lvl="0" marL="457200" rtl="0">
              <a:spcBef>
                <a:spcPts val="0"/>
              </a:spcBef>
              <a:buAutoNum type="arabicParenR"/>
            </a:pPr>
            <a:r>
              <a:rPr lang="zh-CN"/>
              <a:t>No parameter to optimize. Overfitting is avoided at this layer. </a:t>
            </a:r>
          </a:p>
          <a:p>
            <a:pPr indent="-228600" lvl="0" marL="457200" rtl="0">
              <a:spcBef>
                <a:spcPts val="0"/>
              </a:spcBef>
              <a:buAutoNum type="arabicParenR"/>
            </a:pPr>
            <a:r>
              <a:rPr lang="zh-CN"/>
              <a:t>More robust to spatial translations of input</a:t>
            </a:r>
          </a:p>
          <a:p>
            <a:pPr indent="-228600" lvl="0" marL="457200" rtl="0">
              <a:spcBef>
                <a:spcPts val="0"/>
              </a:spcBef>
              <a:buAutoNum type="arabicParenR"/>
            </a:pPr>
            <a:r>
              <a:rPr lang="zh-CN"/>
              <a:t>Allows for flexibility in input size</a:t>
            </a:r>
          </a:p>
        </p:txBody>
      </p:sp>
      <p:sp>
        <p:nvSpPr>
          <p:cNvPr id="326" name="Shape 326"/>
          <p:cNvSpPr txBox="1"/>
          <p:nvPr/>
        </p:nvSpPr>
        <p:spPr>
          <a:xfrm>
            <a:off x="5610000" y="3973325"/>
            <a:ext cx="3222300" cy="698700"/>
          </a:xfrm>
          <a:prstGeom prst="rect">
            <a:avLst/>
          </a:prstGeom>
          <a:noFill/>
          <a:ln>
            <a:noFill/>
          </a:ln>
        </p:spPr>
        <p:txBody>
          <a:bodyPr anchorCtr="0" anchor="ctr" bIns="91425" lIns="91425" rIns="91425" tIns="91425">
            <a:noAutofit/>
          </a:bodyPr>
          <a:lstStyle/>
          <a:p>
            <a:pPr lvl="0">
              <a:spcBef>
                <a:spcPts val="0"/>
              </a:spcBef>
              <a:buNone/>
            </a:pPr>
            <a:r>
              <a:rPr lang="zh-CN">
                <a:solidFill>
                  <a:schemeClr val="dk1"/>
                </a:solidFill>
              </a:rPr>
              <a:t>Min Lin, Qiang Chen, Shuicheng Yan</a:t>
            </a:r>
          </a:p>
          <a:p>
            <a:pPr lvl="0" rtl="0">
              <a:spcBef>
                <a:spcPts val="0"/>
              </a:spcBef>
              <a:buNone/>
            </a:pPr>
            <a:r>
              <a:rPr lang="zh-CN"/>
              <a:t>Network In Network</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Global Average Pooling</a:t>
            </a:r>
          </a:p>
        </p:txBody>
      </p:sp>
      <p:sp>
        <p:nvSpPr>
          <p:cNvPr id="332" name="Shape 332"/>
          <p:cNvSpPr txBox="1"/>
          <p:nvPr>
            <p:ph idx="1" type="body"/>
          </p:nvPr>
        </p:nvSpPr>
        <p:spPr>
          <a:xfrm>
            <a:off x="311700" y="1017725"/>
            <a:ext cx="8342400" cy="3379800"/>
          </a:xfrm>
          <a:prstGeom prst="rect">
            <a:avLst/>
          </a:prstGeom>
        </p:spPr>
        <p:txBody>
          <a:bodyPr anchorCtr="0" anchor="t" bIns="91425" lIns="91425" rIns="91425" tIns="91425">
            <a:noAutofit/>
          </a:bodyPr>
          <a:lstStyle/>
          <a:p>
            <a:pPr indent="-228600" lvl="0" marL="457200" rtl="0">
              <a:spcBef>
                <a:spcPts val="0"/>
              </a:spcBef>
            </a:pPr>
            <a:r>
              <a:rPr lang="zh-CN"/>
              <a:t>In practice, the global average pooling outputs aren’t sent directly to softmax</a:t>
            </a:r>
          </a:p>
          <a:p>
            <a:pPr indent="-228600" lvl="0" marL="457200" rtl="0">
              <a:spcBef>
                <a:spcPts val="0"/>
              </a:spcBef>
            </a:pPr>
            <a:r>
              <a:rPr lang="zh-CN"/>
              <a:t>It’s more common to send the filter wise averages to a fully connected layer before softmax</a:t>
            </a:r>
          </a:p>
          <a:p>
            <a:pPr indent="-228600" lvl="0" marL="457200" rtl="0">
              <a:spcBef>
                <a:spcPts val="0"/>
              </a:spcBef>
            </a:pPr>
            <a:r>
              <a:rPr lang="zh-CN"/>
              <a:t>Used in some top performing architectures including ResNets and InceptionNets</a:t>
            </a:r>
          </a:p>
        </p:txBody>
      </p:sp>
      <p:sp>
        <p:nvSpPr>
          <p:cNvPr id="333" name="Shape 333"/>
          <p:cNvSpPr txBox="1"/>
          <p:nvPr/>
        </p:nvSpPr>
        <p:spPr>
          <a:xfrm>
            <a:off x="2158800" y="4645800"/>
            <a:ext cx="4826400" cy="497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1"/>
                </a:solidFill>
              </a:rPr>
              <a:t>Min Lin, Qiang Chen, Shuicheng Yan</a:t>
            </a:r>
            <a:r>
              <a:rPr lang="zh-CN"/>
              <a:t> </a:t>
            </a:r>
            <a:r>
              <a:rPr lang="zh-CN"/>
              <a:t>Network In Network</a:t>
            </a:r>
          </a:p>
        </p:txBody>
      </p:sp>
      <p:pic>
        <p:nvPicPr>
          <p:cNvPr id="334" name="Shape 334"/>
          <p:cNvPicPr preferRelativeResize="0"/>
          <p:nvPr/>
        </p:nvPicPr>
        <p:blipFill>
          <a:blip r:embed="rId3">
            <a:alphaModFix/>
          </a:blip>
          <a:stretch>
            <a:fillRect/>
          </a:stretch>
        </p:blipFill>
        <p:spPr>
          <a:xfrm>
            <a:off x="2280499" y="2697674"/>
            <a:ext cx="4583024" cy="1948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Rescaling Demo:</a:t>
            </a:r>
          </a:p>
        </p:txBody>
      </p:sp>
      <p:sp>
        <p:nvSpPr>
          <p:cNvPr id="340" name="Shape 340"/>
          <p:cNvSpPr txBox="1"/>
          <p:nvPr>
            <p:ph idx="1" type="body"/>
          </p:nvPr>
        </p:nvSpPr>
        <p:spPr>
          <a:xfrm>
            <a:off x="311700" y="1152475"/>
            <a:ext cx="4438500" cy="3416400"/>
          </a:xfrm>
          <a:prstGeom prst="rect">
            <a:avLst/>
          </a:prstGeom>
        </p:spPr>
        <p:txBody>
          <a:bodyPr anchorCtr="0" anchor="t" bIns="91425" lIns="91425" rIns="91425" tIns="91425">
            <a:noAutofit/>
          </a:bodyPr>
          <a:lstStyle/>
          <a:p>
            <a:pPr indent="-228600" lvl="0" marL="457200" rtl="0">
              <a:spcBef>
                <a:spcPts val="0"/>
              </a:spcBef>
            </a:pPr>
            <a:r>
              <a:rPr lang="zh-CN"/>
              <a:t>I fed this picture of an elephant to ResNet-50 at various scales</a:t>
            </a:r>
          </a:p>
          <a:p>
            <a:pPr indent="-228600" lvl="0" marL="457200" rtl="0">
              <a:spcBef>
                <a:spcPts val="0"/>
              </a:spcBef>
            </a:pPr>
            <a:r>
              <a:rPr lang="zh-CN"/>
              <a:t>ResNet was trained on 224x224 images</a:t>
            </a:r>
          </a:p>
          <a:p>
            <a:pPr indent="-228600" lvl="0" marL="457200">
              <a:spcBef>
                <a:spcPts val="0"/>
              </a:spcBef>
            </a:pPr>
            <a:r>
              <a:rPr lang="zh-CN"/>
              <a:t>How much bigger can I make the image before the elephant is misclassified?</a:t>
            </a:r>
          </a:p>
        </p:txBody>
      </p:sp>
      <p:pic>
        <p:nvPicPr>
          <p:cNvPr descr="elephant.JPG" id="341" name="Shape 341"/>
          <p:cNvPicPr preferRelativeResize="0"/>
          <p:nvPr/>
        </p:nvPicPr>
        <p:blipFill>
          <a:blip r:embed="rId3">
            <a:alphaModFix/>
          </a:blip>
          <a:stretch>
            <a:fillRect/>
          </a:stretch>
        </p:blipFill>
        <p:spPr>
          <a:xfrm>
            <a:off x="4822450" y="1152475"/>
            <a:ext cx="4088997" cy="306674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Rescaling Demo:</a:t>
            </a:r>
          </a:p>
        </p:txBody>
      </p:sp>
      <p:sp>
        <p:nvSpPr>
          <p:cNvPr id="347" name="Shape 347"/>
          <p:cNvSpPr txBox="1"/>
          <p:nvPr>
            <p:ph idx="1" type="body"/>
          </p:nvPr>
        </p:nvSpPr>
        <p:spPr>
          <a:xfrm>
            <a:off x="311700" y="1152475"/>
            <a:ext cx="4438500" cy="3416400"/>
          </a:xfrm>
          <a:prstGeom prst="rect">
            <a:avLst/>
          </a:prstGeom>
        </p:spPr>
        <p:txBody>
          <a:bodyPr anchorCtr="0" anchor="t" bIns="91425" lIns="91425" rIns="91425" tIns="91425">
            <a:noAutofit/>
          </a:bodyPr>
          <a:lstStyle/>
          <a:p>
            <a:pPr indent="-228600" lvl="0" marL="457200" rtl="0">
              <a:spcBef>
                <a:spcPts val="0"/>
              </a:spcBef>
            </a:pPr>
            <a:r>
              <a:rPr lang="zh-CN"/>
              <a:t>I tried rescales of [1.1, 1.5,3,5,10]</a:t>
            </a:r>
          </a:p>
          <a:p>
            <a:pPr indent="-228600" lvl="0" marL="457200" rtl="0">
              <a:spcBef>
                <a:spcPts val="0"/>
              </a:spcBef>
            </a:pPr>
            <a:r>
              <a:rPr lang="zh-CN"/>
              <a:t>Elephant was correctly classified up till 5x scaling </a:t>
            </a:r>
          </a:p>
          <a:p>
            <a:pPr indent="-228600" lvl="1" marL="914400" rtl="0">
              <a:spcBef>
                <a:spcPts val="0"/>
              </a:spcBef>
            </a:pPr>
            <a:r>
              <a:rPr lang="zh-CN"/>
              <a:t>Input size was 1120x1120</a:t>
            </a:r>
          </a:p>
          <a:p>
            <a:pPr indent="-228600" lvl="0" marL="457200" rtl="0">
              <a:spcBef>
                <a:spcPts val="0"/>
              </a:spcBef>
            </a:pPr>
            <a:r>
              <a:rPr lang="zh-CN"/>
              <a:t>Confidence of classification decays slowly</a:t>
            </a:r>
          </a:p>
          <a:p>
            <a:pPr indent="-228600" lvl="0" marL="457200" rtl="0">
              <a:spcBef>
                <a:spcPts val="0"/>
              </a:spcBef>
            </a:pPr>
            <a:r>
              <a:rPr lang="zh-CN"/>
              <a:t>At rescale factor of 10, ‘African Elephant’ is no longer in the top 3</a:t>
            </a:r>
          </a:p>
        </p:txBody>
      </p:sp>
      <p:pic>
        <p:nvPicPr>
          <p:cNvPr descr="Demoresults.png" id="348" name="Shape 348"/>
          <p:cNvPicPr preferRelativeResize="0"/>
          <p:nvPr/>
        </p:nvPicPr>
        <p:blipFill>
          <a:blip r:embed="rId3">
            <a:alphaModFix/>
          </a:blip>
          <a:stretch>
            <a:fillRect/>
          </a:stretch>
        </p:blipFill>
        <p:spPr>
          <a:xfrm>
            <a:off x="4902600" y="1170125"/>
            <a:ext cx="4089000" cy="28111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Rescaling Demo:</a:t>
            </a:r>
          </a:p>
        </p:txBody>
      </p:sp>
      <p:sp>
        <p:nvSpPr>
          <p:cNvPr id="354" name="Shape 354"/>
          <p:cNvSpPr txBox="1"/>
          <p:nvPr>
            <p:ph idx="1" type="body"/>
          </p:nvPr>
        </p:nvSpPr>
        <p:spPr>
          <a:xfrm>
            <a:off x="311700" y="1152475"/>
            <a:ext cx="4438500" cy="3416400"/>
          </a:xfrm>
          <a:prstGeom prst="rect">
            <a:avLst/>
          </a:prstGeom>
        </p:spPr>
        <p:txBody>
          <a:bodyPr anchorCtr="0" anchor="t" bIns="91425" lIns="91425" rIns="91425" tIns="91425">
            <a:noAutofit/>
          </a:bodyPr>
          <a:lstStyle/>
          <a:p>
            <a:pPr indent="-228600" lvl="0" marL="457200" rtl="0">
              <a:spcBef>
                <a:spcPts val="0"/>
              </a:spcBef>
            </a:pPr>
            <a:r>
              <a:rPr lang="zh-CN"/>
              <a:t>Raw predictions:</a:t>
            </a:r>
          </a:p>
        </p:txBody>
      </p:sp>
      <p:pic>
        <p:nvPicPr>
          <p:cNvPr id="355" name="Shape 355"/>
          <p:cNvPicPr preferRelativeResize="0"/>
          <p:nvPr/>
        </p:nvPicPr>
        <p:blipFill>
          <a:blip r:embed="rId3">
            <a:alphaModFix/>
          </a:blip>
          <a:stretch>
            <a:fillRect/>
          </a:stretch>
        </p:blipFill>
        <p:spPr>
          <a:xfrm>
            <a:off x="0" y="1796227"/>
            <a:ext cx="9143999" cy="277264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Review: Rectified Linear Units (ReLU)</a:t>
            </a:r>
          </a:p>
        </p:txBody>
      </p:sp>
      <p:sp>
        <p:nvSpPr>
          <p:cNvPr id="361" name="Shape 3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ReLU</a:t>
            </a:r>
            <a:r>
              <a:rPr lang="zh-CN"/>
              <a:t>: max(0,x)</a:t>
            </a:r>
          </a:p>
          <a:p>
            <a:pPr indent="-228600" lvl="0" marL="457200">
              <a:spcBef>
                <a:spcPts val="0"/>
              </a:spcBef>
            </a:pPr>
            <a:r>
              <a:rPr lang="zh-CN"/>
              <a:t>What’s the gradient in negative region?</a:t>
            </a:r>
          </a:p>
          <a:p>
            <a:pPr lvl="0" rtl="0">
              <a:spcBef>
                <a:spcPts val="0"/>
              </a:spcBef>
              <a:buNone/>
            </a:pPr>
            <a:r>
              <a:t/>
            </a:r>
            <a:endParaRPr/>
          </a:p>
        </p:txBody>
      </p:sp>
      <p:pic>
        <p:nvPicPr>
          <p:cNvPr id="362" name="Shape 362"/>
          <p:cNvPicPr preferRelativeResize="0"/>
          <p:nvPr/>
        </p:nvPicPr>
        <p:blipFill>
          <a:blip r:embed="rId3">
            <a:alphaModFix/>
          </a:blip>
          <a:stretch>
            <a:fillRect/>
          </a:stretch>
        </p:blipFill>
        <p:spPr>
          <a:xfrm>
            <a:off x="4887099" y="1007049"/>
            <a:ext cx="4152099" cy="3129399"/>
          </a:xfrm>
          <a:prstGeom prst="rect">
            <a:avLst/>
          </a:prstGeom>
          <a:noFill/>
          <a:ln>
            <a:noFill/>
          </a:ln>
        </p:spPr>
      </p:pic>
      <p:pic>
        <p:nvPicPr>
          <p:cNvPr id="363" name="Shape 363"/>
          <p:cNvPicPr preferRelativeResize="0"/>
          <p:nvPr/>
        </p:nvPicPr>
        <p:blipFill>
          <a:blip r:embed="rId4">
            <a:alphaModFix/>
          </a:blip>
          <a:stretch>
            <a:fillRect/>
          </a:stretch>
        </p:blipFill>
        <p:spPr>
          <a:xfrm>
            <a:off x="1061700" y="2274900"/>
            <a:ext cx="2933700" cy="942975"/>
          </a:xfrm>
          <a:prstGeom prst="rect">
            <a:avLst/>
          </a:prstGeom>
          <a:noFill/>
          <a:ln>
            <a:noFill/>
          </a:ln>
        </p:spPr>
      </p:pic>
      <p:sp>
        <p:nvSpPr>
          <p:cNvPr id="364" name="Shape 364"/>
          <p:cNvSpPr txBox="1"/>
          <p:nvPr/>
        </p:nvSpPr>
        <p:spPr>
          <a:xfrm>
            <a:off x="620025" y="3501775"/>
            <a:ext cx="4152000" cy="794700"/>
          </a:xfrm>
          <a:prstGeom prst="rect">
            <a:avLst/>
          </a:prstGeom>
          <a:noFill/>
          <a:ln>
            <a:noFill/>
          </a:ln>
        </p:spPr>
        <p:txBody>
          <a:bodyPr anchorCtr="0" anchor="t" bIns="91425" lIns="91425" rIns="91425" tIns="91425">
            <a:noAutofit/>
          </a:bodyPr>
          <a:lstStyle/>
          <a:p>
            <a:pPr lvl="0">
              <a:spcBef>
                <a:spcPts val="0"/>
              </a:spcBef>
              <a:buNone/>
            </a:pPr>
            <a:r>
              <a:rPr lang="zh-CN" sz="3000">
                <a:solidFill>
                  <a:schemeClr val="dk2"/>
                </a:solidFill>
              </a:rPr>
              <a:t>Is there a problem?</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70" name="Shape 37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71" name="Shape 371"/>
          <p:cNvPicPr preferRelativeResize="0"/>
          <p:nvPr/>
        </p:nvPicPr>
        <p:blipFill>
          <a:blip r:embed="rId3">
            <a:alphaModFix/>
          </a:blip>
          <a:stretch>
            <a:fillRect/>
          </a:stretch>
        </p:blipFill>
        <p:spPr>
          <a:xfrm>
            <a:off x="0" y="26463"/>
            <a:ext cx="9143999" cy="5090571"/>
          </a:xfrm>
          <a:prstGeom prst="rect">
            <a:avLst/>
          </a:prstGeom>
          <a:noFill/>
          <a:ln>
            <a:noFill/>
          </a:ln>
        </p:spPr>
      </p:pic>
      <p:pic>
        <p:nvPicPr>
          <p:cNvPr id="372" name="Shape 372"/>
          <p:cNvPicPr preferRelativeResize="0"/>
          <p:nvPr/>
        </p:nvPicPr>
        <p:blipFill>
          <a:blip r:embed="rId4">
            <a:alphaModFix/>
          </a:blip>
          <a:stretch>
            <a:fillRect/>
          </a:stretch>
        </p:blipFill>
        <p:spPr>
          <a:xfrm>
            <a:off x="84199" y="1365074"/>
            <a:ext cx="4152099" cy="3129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CNNs are everywhere...</a:t>
            </a:r>
          </a:p>
        </p:txBody>
      </p:sp>
      <p:sp>
        <p:nvSpPr>
          <p:cNvPr id="79" name="Shape 79"/>
          <p:cNvSpPr txBox="1"/>
          <p:nvPr>
            <p:ph idx="1" type="body"/>
          </p:nvPr>
        </p:nvSpPr>
        <p:spPr>
          <a:xfrm>
            <a:off x="311700" y="1152475"/>
            <a:ext cx="3479700" cy="3416400"/>
          </a:xfrm>
          <a:prstGeom prst="rect">
            <a:avLst/>
          </a:prstGeom>
        </p:spPr>
        <p:txBody>
          <a:bodyPr anchorCtr="0" anchor="t" bIns="91425" lIns="91425" rIns="91425" tIns="91425">
            <a:noAutofit/>
          </a:bodyPr>
          <a:lstStyle/>
          <a:p>
            <a:pPr indent="-228600" lvl="0" marL="457200" rtl="0">
              <a:spcBef>
                <a:spcPts val="0"/>
              </a:spcBef>
            </a:pPr>
            <a:r>
              <a:rPr lang="zh-CN"/>
              <a:t>Recommendation Systems</a:t>
            </a:r>
          </a:p>
          <a:p>
            <a:pPr indent="-228600" lvl="0" marL="457200" rtl="0">
              <a:spcBef>
                <a:spcPts val="0"/>
              </a:spcBef>
            </a:pPr>
            <a:r>
              <a:rPr lang="zh-CN"/>
              <a:t>Drug Discovery</a:t>
            </a:r>
          </a:p>
          <a:p>
            <a:pPr indent="-228600" lvl="0" marL="457200" rtl="0">
              <a:spcBef>
                <a:spcPts val="0"/>
              </a:spcBef>
            </a:pPr>
            <a:r>
              <a:rPr b="1" lang="zh-CN"/>
              <a:t>Physics simulations</a:t>
            </a:r>
          </a:p>
        </p:txBody>
      </p:sp>
      <p:grpSp>
        <p:nvGrpSpPr>
          <p:cNvPr id="80" name="Shape 80"/>
          <p:cNvGrpSpPr/>
          <p:nvPr/>
        </p:nvGrpSpPr>
        <p:grpSpPr>
          <a:xfrm>
            <a:off x="4005550" y="1460112"/>
            <a:ext cx="4944300" cy="3330487"/>
            <a:chOff x="647350" y="1678587"/>
            <a:chExt cx="4944300" cy="3330487"/>
          </a:xfrm>
        </p:grpSpPr>
        <p:pic>
          <p:nvPicPr>
            <p:cNvPr descr="GIF.gif" id="81" name="Shape 81"/>
            <p:cNvPicPr preferRelativeResize="0"/>
            <p:nvPr/>
          </p:nvPicPr>
          <p:blipFill>
            <a:blip r:embed="rId3">
              <a:alphaModFix/>
            </a:blip>
            <a:stretch>
              <a:fillRect/>
            </a:stretch>
          </p:blipFill>
          <p:spPr>
            <a:xfrm>
              <a:off x="768925" y="1678587"/>
              <a:ext cx="3693549" cy="2077624"/>
            </a:xfrm>
            <a:prstGeom prst="rect">
              <a:avLst/>
            </a:prstGeom>
            <a:noFill/>
            <a:ln>
              <a:noFill/>
            </a:ln>
          </p:spPr>
        </p:pic>
        <p:sp>
          <p:nvSpPr>
            <p:cNvPr id="82" name="Shape 82"/>
            <p:cNvSpPr txBox="1"/>
            <p:nvPr/>
          </p:nvSpPr>
          <p:spPr>
            <a:xfrm>
              <a:off x="647350" y="3981275"/>
              <a:ext cx="4944300" cy="1027800"/>
            </a:xfrm>
            <a:prstGeom prst="rect">
              <a:avLst/>
            </a:prstGeom>
            <a:noFill/>
            <a:ln>
              <a:noFill/>
            </a:ln>
          </p:spPr>
          <p:txBody>
            <a:bodyPr anchorCtr="0" anchor="t" bIns="91425" lIns="91425" rIns="91425" tIns="91425">
              <a:noAutofit/>
            </a:bodyPr>
            <a:lstStyle/>
            <a:p>
              <a:pPr lvl="0" rtl="0">
                <a:spcBef>
                  <a:spcPts val="0"/>
                </a:spcBef>
                <a:buNone/>
              </a:pPr>
              <a:r>
                <a:rPr lang="zh-CN"/>
                <a:t>Jonathan Tompson, Kristofer Schlachter, Pablo Sprechmann, Ken Perlin, </a:t>
              </a:r>
              <a:r>
                <a:rPr lang="zh-CN" u="sng">
                  <a:solidFill>
                    <a:schemeClr val="hlink"/>
                  </a:solidFill>
                  <a:hlinkClick r:id="rId4"/>
                </a:rPr>
                <a:t>Accelerating Eulerian Fluid Simulation With Convolutional Networks</a:t>
              </a:r>
              <a:r>
                <a:rPr lang="zh-CN"/>
                <a:t>, arxiv 2016</a:t>
              </a:r>
            </a:p>
            <a:p>
              <a:pPr lvl="0" rtl="0">
                <a:spcBef>
                  <a:spcPts val="0"/>
                </a:spcBef>
                <a:buNone/>
              </a:pPr>
              <a:r>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pic>
        <p:nvPicPr>
          <p:cNvPr id="377" name="Shape 377"/>
          <p:cNvPicPr preferRelativeResize="0"/>
          <p:nvPr/>
        </p:nvPicPr>
        <p:blipFill>
          <a:blip r:embed="rId3">
            <a:alphaModFix/>
          </a:blip>
          <a:stretch>
            <a:fillRect/>
          </a:stretch>
        </p:blipFill>
        <p:spPr>
          <a:xfrm>
            <a:off x="3053474" y="2014099"/>
            <a:ext cx="4152099" cy="3129399"/>
          </a:xfrm>
          <a:prstGeom prst="rect">
            <a:avLst/>
          </a:prstGeom>
          <a:noFill/>
          <a:ln>
            <a:noFill/>
          </a:ln>
        </p:spPr>
      </p:pic>
      <p:sp>
        <p:nvSpPr>
          <p:cNvPr id="378" name="Shape 3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Dying ReLU Problem</a:t>
            </a:r>
          </a:p>
        </p:txBody>
      </p:sp>
      <p:sp>
        <p:nvSpPr>
          <p:cNvPr id="379" name="Shape 379"/>
          <p:cNvSpPr txBox="1"/>
          <p:nvPr>
            <p:ph idx="1" type="body"/>
          </p:nvPr>
        </p:nvSpPr>
        <p:spPr>
          <a:xfrm>
            <a:off x="311700" y="1152475"/>
            <a:ext cx="8520600" cy="1310100"/>
          </a:xfrm>
          <a:prstGeom prst="rect">
            <a:avLst/>
          </a:prstGeom>
        </p:spPr>
        <p:txBody>
          <a:bodyPr anchorCtr="0" anchor="t" bIns="91425" lIns="91425" rIns="91425" tIns="91425">
            <a:noAutofit/>
          </a:bodyPr>
          <a:lstStyle/>
          <a:p>
            <a:pPr indent="-228600" lvl="0" marL="457200" rtl="0">
              <a:spcBef>
                <a:spcPts val="0"/>
              </a:spcBef>
            </a:pPr>
            <a:r>
              <a:rPr lang="zh-CN"/>
              <a:t>If input to ReLU is negative for the dataset, ReLU dies</a:t>
            </a:r>
          </a:p>
          <a:p>
            <a:pPr indent="-228600" lvl="0" marL="457200" rtl="0">
              <a:spcBef>
                <a:spcPts val="0"/>
              </a:spcBef>
            </a:pPr>
            <a:r>
              <a:rPr lang="zh-CN"/>
              <a:t>Brief burst of research into addressing dying ReLUs</a:t>
            </a:r>
          </a:p>
          <a:p>
            <a:pPr indent="-228600" lvl="0" marL="457200">
              <a:spcBef>
                <a:spcPts val="0"/>
              </a:spcBef>
            </a:pPr>
            <a:r>
              <a:rPr lang="zh-CN"/>
              <a:t>General idea is to have </a:t>
            </a:r>
            <a:r>
              <a:rPr b="1" lang="zh-CN"/>
              <a:t>non-zero gradients</a:t>
            </a:r>
            <a:r>
              <a:rPr lang="zh-CN"/>
              <a:t> even for </a:t>
            </a:r>
            <a:r>
              <a:rPr b="1" lang="zh-CN"/>
              <a:t>negative inputs</a:t>
            </a:r>
          </a:p>
        </p:txBody>
      </p:sp>
      <p:cxnSp>
        <p:nvCxnSpPr>
          <p:cNvPr id="380" name="Shape 380"/>
          <p:cNvCxnSpPr/>
          <p:nvPr/>
        </p:nvCxnSpPr>
        <p:spPr>
          <a:xfrm>
            <a:off x="2122025" y="3335850"/>
            <a:ext cx="2165700" cy="1108800"/>
          </a:xfrm>
          <a:prstGeom prst="straightConnector1">
            <a:avLst/>
          </a:prstGeom>
          <a:noFill/>
          <a:ln cap="flat" cmpd="sng" w="9525">
            <a:solidFill>
              <a:schemeClr val="dk2"/>
            </a:solidFill>
            <a:prstDash val="solid"/>
            <a:round/>
            <a:headEnd len="lg" w="lg" type="none"/>
            <a:tailEnd len="lg" w="lg" type="triangle"/>
          </a:ln>
        </p:spPr>
      </p:cxnSp>
      <p:sp>
        <p:nvSpPr>
          <p:cNvPr id="381" name="Shape 381"/>
          <p:cNvSpPr txBox="1"/>
          <p:nvPr/>
        </p:nvSpPr>
        <p:spPr>
          <a:xfrm>
            <a:off x="1633000" y="3038950"/>
            <a:ext cx="628800" cy="375600"/>
          </a:xfrm>
          <a:prstGeom prst="rect">
            <a:avLst/>
          </a:prstGeom>
          <a:noFill/>
          <a:ln>
            <a:noFill/>
          </a:ln>
        </p:spPr>
        <p:txBody>
          <a:bodyPr anchorCtr="0" anchor="t" bIns="91425" lIns="91425" rIns="91425" tIns="91425">
            <a:noAutofit/>
          </a:bodyPr>
          <a:lstStyle/>
          <a:p>
            <a:pPr lvl="0">
              <a:spcBef>
                <a:spcPts val="0"/>
              </a:spcBef>
              <a:buNone/>
            </a:pPr>
            <a:r>
              <a:rPr lang="zh-CN"/>
              <a:t>Dead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Leaky ReLU &amp; Parameterized ReLU</a:t>
            </a:r>
          </a:p>
        </p:txBody>
      </p:sp>
      <p:sp>
        <p:nvSpPr>
          <p:cNvPr id="387" name="Shape 38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In Leaky ReLU, </a:t>
            </a:r>
            <a:r>
              <a:rPr b="1" lang="zh-CN"/>
              <a:t>a</a:t>
            </a:r>
            <a:r>
              <a:rPr lang="zh-CN"/>
              <a:t> is a hyperparameter.</a:t>
            </a:r>
          </a:p>
          <a:p>
            <a:pPr indent="-228600" lvl="0" marL="457200">
              <a:spcBef>
                <a:spcPts val="0"/>
              </a:spcBef>
            </a:pPr>
            <a:r>
              <a:rPr lang="zh-CN"/>
              <a:t>In Parameterized ReLU, </a:t>
            </a:r>
            <a:r>
              <a:rPr b="1" lang="zh-CN"/>
              <a:t>a</a:t>
            </a:r>
            <a:r>
              <a:rPr lang="zh-CN"/>
              <a:t> is learned.</a:t>
            </a:r>
          </a:p>
        </p:txBody>
      </p:sp>
      <p:pic>
        <p:nvPicPr>
          <p:cNvPr id="388" name="Shape 388"/>
          <p:cNvPicPr preferRelativeResize="0"/>
          <p:nvPr/>
        </p:nvPicPr>
        <p:blipFill>
          <a:blip r:embed="rId3">
            <a:alphaModFix/>
          </a:blip>
          <a:stretch>
            <a:fillRect/>
          </a:stretch>
        </p:blipFill>
        <p:spPr>
          <a:xfrm>
            <a:off x="1247349" y="2010775"/>
            <a:ext cx="3140650" cy="2420299"/>
          </a:xfrm>
          <a:prstGeom prst="rect">
            <a:avLst/>
          </a:prstGeom>
          <a:noFill/>
          <a:ln>
            <a:noFill/>
          </a:ln>
        </p:spPr>
      </p:pic>
      <p:sp>
        <p:nvSpPr>
          <p:cNvPr id="389" name="Shape 389"/>
          <p:cNvSpPr txBox="1"/>
          <p:nvPr/>
        </p:nvSpPr>
        <p:spPr>
          <a:xfrm>
            <a:off x="602550" y="4462350"/>
            <a:ext cx="7649700" cy="586800"/>
          </a:xfrm>
          <a:prstGeom prst="rect">
            <a:avLst/>
          </a:prstGeom>
          <a:noFill/>
          <a:ln>
            <a:noFill/>
          </a:ln>
        </p:spPr>
        <p:txBody>
          <a:bodyPr anchorCtr="0" anchor="t" bIns="91425" lIns="91425" rIns="91425" tIns="91425">
            <a:noAutofit/>
          </a:bodyPr>
          <a:lstStyle/>
          <a:p>
            <a:pPr lvl="0">
              <a:spcBef>
                <a:spcPts val="0"/>
              </a:spcBef>
              <a:buNone/>
            </a:pPr>
            <a:r>
              <a:rPr lang="zh-CN"/>
              <a:t>Djork-Arné Clevert, Thomas Unterthiner, Sepp Hochreiter Fast and Accurate Deep Network Learning by Exponential Linear Units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Exponential Linear Units (ELUs)</a:t>
            </a:r>
          </a:p>
        </p:txBody>
      </p:sp>
      <p:pic>
        <p:nvPicPr>
          <p:cNvPr id="395" name="Shape 395"/>
          <p:cNvPicPr preferRelativeResize="0"/>
          <p:nvPr/>
        </p:nvPicPr>
        <p:blipFill>
          <a:blip r:embed="rId3">
            <a:alphaModFix/>
          </a:blip>
          <a:stretch>
            <a:fillRect/>
          </a:stretch>
        </p:blipFill>
        <p:spPr>
          <a:xfrm>
            <a:off x="1220425" y="1214337"/>
            <a:ext cx="6019800" cy="714375"/>
          </a:xfrm>
          <a:prstGeom prst="rect">
            <a:avLst/>
          </a:prstGeom>
          <a:noFill/>
          <a:ln>
            <a:noFill/>
          </a:ln>
        </p:spPr>
      </p:pic>
      <p:pic>
        <p:nvPicPr>
          <p:cNvPr id="396" name="Shape 396"/>
          <p:cNvPicPr preferRelativeResize="0"/>
          <p:nvPr/>
        </p:nvPicPr>
        <p:blipFill>
          <a:blip r:embed="rId4">
            <a:alphaModFix/>
          </a:blip>
          <a:stretch>
            <a:fillRect/>
          </a:stretch>
        </p:blipFill>
        <p:spPr>
          <a:xfrm>
            <a:off x="2762649" y="2093762"/>
            <a:ext cx="3079950" cy="2203549"/>
          </a:xfrm>
          <a:prstGeom prst="rect">
            <a:avLst/>
          </a:prstGeom>
          <a:noFill/>
          <a:ln>
            <a:noFill/>
          </a:ln>
        </p:spPr>
      </p:pic>
      <p:sp>
        <p:nvSpPr>
          <p:cNvPr id="397" name="Shape 397"/>
          <p:cNvSpPr txBox="1"/>
          <p:nvPr/>
        </p:nvSpPr>
        <p:spPr>
          <a:xfrm>
            <a:off x="602550" y="4462350"/>
            <a:ext cx="7649700" cy="586800"/>
          </a:xfrm>
          <a:prstGeom prst="rect">
            <a:avLst/>
          </a:prstGeom>
          <a:noFill/>
          <a:ln>
            <a:noFill/>
          </a:ln>
        </p:spPr>
        <p:txBody>
          <a:bodyPr anchorCtr="0" anchor="t" bIns="91425" lIns="91425" rIns="91425" tIns="91425">
            <a:noAutofit/>
          </a:bodyPr>
          <a:lstStyle/>
          <a:p>
            <a:pPr lvl="0" rtl="0">
              <a:spcBef>
                <a:spcPts val="0"/>
              </a:spcBef>
              <a:buNone/>
            </a:pPr>
            <a:r>
              <a:rPr lang="zh-CN"/>
              <a:t>Djork-Arné Clevert, Thomas Unterthiner, Sepp Hochreiter Fast and Accurate Deep Network Learning by Exponential Linear Units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A tale of two papers...</a:t>
            </a:r>
          </a:p>
        </p:txBody>
      </p:sp>
      <p:sp>
        <p:nvSpPr>
          <p:cNvPr id="403" name="Shape 403"/>
          <p:cNvSpPr txBox="1"/>
          <p:nvPr>
            <p:ph idx="1" type="body"/>
          </p:nvPr>
        </p:nvSpPr>
        <p:spPr>
          <a:xfrm>
            <a:off x="311700" y="1152475"/>
            <a:ext cx="4227000" cy="3416400"/>
          </a:xfrm>
          <a:prstGeom prst="rect">
            <a:avLst/>
          </a:prstGeom>
        </p:spPr>
        <p:txBody>
          <a:bodyPr anchorCtr="0" anchor="t" bIns="91425" lIns="91425" rIns="91425" tIns="91425">
            <a:noAutofit/>
          </a:bodyPr>
          <a:lstStyle/>
          <a:p>
            <a:pPr indent="-228600" lvl="0" marL="457200" rtl="0">
              <a:spcBef>
                <a:spcPts val="0"/>
              </a:spcBef>
            </a:pPr>
            <a:r>
              <a:rPr lang="zh-CN"/>
              <a:t>Top right: paper that introduced PReLUs</a:t>
            </a:r>
          </a:p>
          <a:p>
            <a:pPr indent="-228600" lvl="0" marL="457200" rtl="0">
              <a:spcBef>
                <a:spcPts val="0"/>
              </a:spcBef>
            </a:pPr>
            <a:r>
              <a:rPr lang="zh-CN"/>
              <a:t>Bottom right: paper that introduced Residual Networks</a:t>
            </a:r>
          </a:p>
          <a:p>
            <a:pPr indent="-228600" lvl="0" marL="457200" rtl="0">
              <a:spcBef>
                <a:spcPts val="0"/>
              </a:spcBef>
            </a:pPr>
            <a:r>
              <a:rPr lang="zh-CN"/>
              <a:t>What do you notice about these papers?</a:t>
            </a:r>
          </a:p>
        </p:txBody>
      </p:sp>
      <p:pic>
        <p:nvPicPr>
          <p:cNvPr id="404" name="Shape 404"/>
          <p:cNvPicPr preferRelativeResize="0"/>
          <p:nvPr/>
        </p:nvPicPr>
        <p:blipFill>
          <a:blip r:embed="rId3">
            <a:alphaModFix/>
          </a:blip>
          <a:stretch>
            <a:fillRect/>
          </a:stretch>
        </p:blipFill>
        <p:spPr>
          <a:xfrm>
            <a:off x="4640799" y="584049"/>
            <a:ext cx="4291125" cy="1707399"/>
          </a:xfrm>
          <a:prstGeom prst="rect">
            <a:avLst/>
          </a:prstGeom>
          <a:noFill/>
          <a:ln>
            <a:noFill/>
          </a:ln>
        </p:spPr>
      </p:pic>
      <p:pic>
        <p:nvPicPr>
          <p:cNvPr id="405" name="Shape 405"/>
          <p:cNvPicPr preferRelativeResize="0"/>
          <p:nvPr/>
        </p:nvPicPr>
        <p:blipFill>
          <a:blip r:embed="rId4">
            <a:alphaModFix/>
          </a:blip>
          <a:stretch>
            <a:fillRect/>
          </a:stretch>
        </p:blipFill>
        <p:spPr>
          <a:xfrm>
            <a:off x="4636112" y="2596849"/>
            <a:ext cx="4300500" cy="2351678"/>
          </a:xfrm>
          <a:prstGeom prst="rect">
            <a:avLst/>
          </a:prstGeom>
          <a:noFill/>
          <a:ln>
            <a:noFill/>
          </a:ln>
        </p:spPr>
      </p:pic>
      <p:sp>
        <p:nvSpPr>
          <p:cNvPr id="406" name="Shape 406"/>
          <p:cNvSpPr txBox="1"/>
          <p:nvPr/>
        </p:nvSpPr>
        <p:spPr>
          <a:xfrm>
            <a:off x="458975" y="4524250"/>
            <a:ext cx="3642600" cy="502500"/>
          </a:xfrm>
          <a:prstGeom prst="rect">
            <a:avLst/>
          </a:prstGeom>
          <a:noFill/>
          <a:ln>
            <a:noFill/>
          </a:ln>
        </p:spPr>
        <p:txBody>
          <a:bodyPr anchorCtr="0" anchor="t" bIns="91425" lIns="91425" rIns="91425" tIns="91425">
            <a:noAutofit/>
          </a:bodyPr>
          <a:lstStyle/>
          <a:p>
            <a:pPr lvl="0">
              <a:spcBef>
                <a:spcPts val="0"/>
              </a:spcBef>
              <a:buNone/>
            </a:pPr>
            <a:r>
              <a:rPr lang="zh-CN">
                <a:solidFill>
                  <a:schemeClr val="dk2"/>
                </a:solidFill>
              </a:rPr>
              <a:t>Screenshots of both papers were taken from arXiv</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Contextualizing</a:t>
            </a:r>
          </a:p>
        </p:txBody>
      </p:sp>
      <p:sp>
        <p:nvSpPr>
          <p:cNvPr id="412" name="Shape 412"/>
          <p:cNvSpPr txBox="1"/>
          <p:nvPr>
            <p:ph idx="1" type="body"/>
          </p:nvPr>
        </p:nvSpPr>
        <p:spPr>
          <a:xfrm>
            <a:off x="311700" y="1152475"/>
            <a:ext cx="4227000" cy="3416400"/>
          </a:xfrm>
          <a:prstGeom prst="rect">
            <a:avLst/>
          </a:prstGeom>
        </p:spPr>
        <p:txBody>
          <a:bodyPr anchorCtr="0" anchor="t" bIns="91425" lIns="91425" rIns="91425" tIns="91425">
            <a:noAutofit/>
          </a:bodyPr>
          <a:lstStyle/>
          <a:p>
            <a:pPr indent="-228600" lvl="0" marL="457200" rtl="0">
              <a:spcBef>
                <a:spcPts val="0"/>
              </a:spcBef>
            </a:pPr>
            <a:r>
              <a:rPr b="1" lang="zh-CN"/>
              <a:t>Same team that introduced PReLU created ResNet</a:t>
            </a:r>
          </a:p>
          <a:p>
            <a:pPr indent="-228600" lvl="0" marL="457200" rtl="0">
              <a:spcBef>
                <a:spcPts val="0"/>
              </a:spcBef>
            </a:pPr>
            <a:r>
              <a:rPr lang="zh-CN"/>
              <a:t>Went back to ReLUs for ResNet </a:t>
            </a:r>
          </a:p>
          <a:p>
            <a:pPr indent="-228600" lvl="0" marL="457200">
              <a:spcBef>
                <a:spcPts val="0"/>
              </a:spcBef>
            </a:pPr>
            <a:r>
              <a:rPr lang="zh-CN"/>
              <a:t>Focus shifted from activations to overall network design</a:t>
            </a:r>
          </a:p>
        </p:txBody>
      </p:sp>
      <p:pic>
        <p:nvPicPr>
          <p:cNvPr id="413" name="Shape 413"/>
          <p:cNvPicPr preferRelativeResize="0"/>
          <p:nvPr/>
        </p:nvPicPr>
        <p:blipFill>
          <a:blip r:embed="rId3">
            <a:alphaModFix/>
          </a:blip>
          <a:stretch>
            <a:fillRect/>
          </a:stretch>
        </p:blipFill>
        <p:spPr>
          <a:xfrm>
            <a:off x="4640799" y="584049"/>
            <a:ext cx="4291125" cy="1707399"/>
          </a:xfrm>
          <a:prstGeom prst="rect">
            <a:avLst/>
          </a:prstGeom>
          <a:noFill/>
          <a:ln>
            <a:noFill/>
          </a:ln>
        </p:spPr>
      </p:pic>
      <p:pic>
        <p:nvPicPr>
          <p:cNvPr id="414" name="Shape 414"/>
          <p:cNvPicPr preferRelativeResize="0"/>
          <p:nvPr/>
        </p:nvPicPr>
        <p:blipFill>
          <a:blip r:embed="rId4">
            <a:alphaModFix/>
          </a:blip>
          <a:stretch>
            <a:fillRect/>
          </a:stretch>
        </p:blipFill>
        <p:spPr>
          <a:xfrm>
            <a:off x="4636112" y="2596849"/>
            <a:ext cx="4300500" cy="2351678"/>
          </a:xfrm>
          <a:prstGeom prst="rect">
            <a:avLst/>
          </a:prstGeom>
          <a:noFill/>
          <a:ln>
            <a:noFill/>
          </a:ln>
        </p:spPr>
      </p:pic>
      <p:sp>
        <p:nvSpPr>
          <p:cNvPr id="415" name="Shape 415"/>
          <p:cNvSpPr txBox="1"/>
          <p:nvPr/>
        </p:nvSpPr>
        <p:spPr>
          <a:xfrm>
            <a:off x="458975" y="4524250"/>
            <a:ext cx="3642600" cy="5025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2"/>
                </a:solidFill>
              </a:rPr>
              <a:t>Screenshots of both papers were taken from arXiv</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Contextualizing</a:t>
            </a:r>
          </a:p>
        </p:txBody>
      </p:sp>
      <p:sp>
        <p:nvSpPr>
          <p:cNvPr id="421" name="Shape 421"/>
          <p:cNvSpPr txBox="1"/>
          <p:nvPr>
            <p:ph idx="1" type="body"/>
          </p:nvPr>
        </p:nvSpPr>
        <p:spPr>
          <a:xfrm>
            <a:off x="311700" y="1152475"/>
            <a:ext cx="4227000" cy="3416400"/>
          </a:xfrm>
          <a:prstGeom prst="rect">
            <a:avLst/>
          </a:prstGeom>
        </p:spPr>
        <p:txBody>
          <a:bodyPr anchorCtr="0" anchor="t" bIns="91425" lIns="91425" rIns="91425" tIns="91425">
            <a:noAutofit/>
          </a:bodyPr>
          <a:lstStyle/>
          <a:p>
            <a:pPr indent="-228600" lvl="0" marL="457200" rtl="0">
              <a:spcBef>
                <a:spcPts val="0"/>
              </a:spcBef>
            </a:pPr>
            <a:r>
              <a:rPr lang="zh-CN"/>
              <a:t>Same team that introduced PReLU created ResNet</a:t>
            </a:r>
          </a:p>
          <a:p>
            <a:pPr indent="-228600" lvl="0" marL="457200" rtl="0">
              <a:spcBef>
                <a:spcPts val="0"/>
              </a:spcBef>
            </a:pPr>
            <a:r>
              <a:rPr b="1" lang="zh-CN"/>
              <a:t>Went back to ReLUs for ResNet </a:t>
            </a:r>
          </a:p>
          <a:p>
            <a:pPr indent="-228600" lvl="0" marL="457200" rtl="0">
              <a:spcBef>
                <a:spcPts val="0"/>
              </a:spcBef>
            </a:pPr>
            <a:r>
              <a:rPr lang="zh-CN"/>
              <a:t>Focus shifted from activations to overall network design</a:t>
            </a:r>
          </a:p>
        </p:txBody>
      </p:sp>
      <p:pic>
        <p:nvPicPr>
          <p:cNvPr id="422" name="Shape 422"/>
          <p:cNvPicPr preferRelativeResize="0"/>
          <p:nvPr/>
        </p:nvPicPr>
        <p:blipFill>
          <a:blip r:embed="rId3">
            <a:alphaModFix/>
          </a:blip>
          <a:stretch>
            <a:fillRect/>
          </a:stretch>
        </p:blipFill>
        <p:spPr>
          <a:xfrm>
            <a:off x="4538700" y="1228400"/>
            <a:ext cx="4300500" cy="227673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Contextualizing</a:t>
            </a:r>
          </a:p>
        </p:txBody>
      </p:sp>
      <p:sp>
        <p:nvSpPr>
          <p:cNvPr id="428" name="Shape 428"/>
          <p:cNvSpPr txBox="1"/>
          <p:nvPr>
            <p:ph idx="1" type="body"/>
          </p:nvPr>
        </p:nvSpPr>
        <p:spPr>
          <a:xfrm>
            <a:off x="311700" y="1152475"/>
            <a:ext cx="4227000" cy="3416400"/>
          </a:xfrm>
          <a:prstGeom prst="rect">
            <a:avLst/>
          </a:prstGeom>
        </p:spPr>
        <p:txBody>
          <a:bodyPr anchorCtr="0" anchor="t" bIns="91425" lIns="91425" rIns="91425" tIns="91425">
            <a:noAutofit/>
          </a:bodyPr>
          <a:lstStyle/>
          <a:p>
            <a:pPr indent="-228600" lvl="0" marL="457200" rtl="0">
              <a:spcBef>
                <a:spcPts val="0"/>
              </a:spcBef>
            </a:pPr>
            <a:r>
              <a:rPr lang="zh-CN"/>
              <a:t>Same team that introduced PReLU created ResNet</a:t>
            </a:r>
          </a:p>
          <a:p>
            <a:pPr indent="-228600" lvl="0" marL="457200" rtl="0">
              <a:spcBef>
                <a:spcPts val="0"/>
              </a:spcBef>
            </a:pPr>
            <a:r>
              <a:rPr lang="zh-CN"/>
              <a:t>Went back to ReLUs for ResNet</a:t>
            </a:r>
          </a:p>
          <a:p>
            <a:pPr indent="-228600" lvl="0" marL="457200" rtl="0">
              <a:spcBef>
                <a:spcPts val="0"/>
              </a:spcBef>
            </a:pPr>
            <a:r>
              <a:rPr b="1" lang="zh-CN"/>
              <a:t>Focus shifted from activations to overall network design</a:t>
            </a:r>
          </a:p>
        </p:txBody>
      </p:sp>
      <p:pic>
        <p:nvPicPr>
          <p:cNvPr id="429" name="Shape 429"/>
          <p:cNvPicPr preferRelativeResize="0"/>
          <p:nvPr/>
        </p:nvPicPr>
        <p:blipFill>
          <a:blip r:embed="rId3">
            <a:alphaModFix/>
          </a:blip>
          <a:stretch>
            <a:fillRect/>
          </a:stretch>
        </p:blipFill>
        <p:spPr>
          <a:xfrm>
            <a:off x="4538700" y="1228400"/>
            <a:ext cx="4300500" cy="227673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In conclusion</a:t>
            </a:r>
          </a:p>
        </p:txBody>
      </p:sp>
      <p:sp>
        <p:nvSpPr>
          <p:cNvPr id="435" name="Shape 435"/>
          <p:cNvSpPr txBox="1"/>
          <p:nvPr>
            <p:ph idx="1" type="body"/>
          </p:nvPr>
        </p:nvSpPr>
        <p:spPr>
          <a:xfrm>
            <a:off x="311700" y="1152475"/>
            <a:ext cx="4105500" cy="2941800"/>
          </a:xfrm>
          <a:prstGeom prst="rect">
            <a:avLst/>
          </a:prstGeom>
        </p:spPr>
        <p:txBody>
          <a:bodyPr anchorCtr="0" anchor="t" bIns="91425" lIns="91425" rIns="91425" tIns="91425">
            <a:noAutofit/>
          </a:bodyPr>
          <a:lstStyle/>
          <a:p>
            <a:pPr indent="-228600" lvl="0" marL="457200" rtl="0">
              <a:spcBef>
                <a:spcPts val="0"/>
              </a:spcBef>
            </a:pPr>
            <a:r>
              <a:rPr lang="zh-CN"/>
              <a:t>The papers introducing each alternative activations claim they work well</a:t>
            </a:r>
          </a:p>
          <a:p>
            <a:pPr indent="-228600" lvl="0" marL="457200" rtl="0">
              <a:spcBef>
                <a:spcPts val="0"/>
              </a:spcBef>
            </a:pPr>
            <a:r>
              <a:rPr lang="zh-CN"/>
              <a:t>ReLU still most popular</a:t>
            </a:r>
          </a:p>
          <a:p>
            <a:pPr indent="-228600" lvl="0" marL="457200">
              <a:spcBef>
                <a:spcPts val="0"/>
              </a:spcBef>
            </a:pPr>
            <a:r>
              <a:rPr lang="zh-CN"/>
              <a:t>All the architectures we are about to discuss used ReLUs (and batch norm)</a:t>
            </a:r>
          </a:p>
        </p:txBody>
      </p:sp>
      <p:pic>
        <p:nvPicPr>
          <p:cNvPr id="436" name="Shape 436"/>
          <p:cNvPicPr preferRelativeResize="0"/>
          <p:nvPr/>
        </p:nvPicPr>
        <p:blipFill>
          <a:blip r:embed="rId3">
            <a:alphaModFix/>
          </a:blip>
          <a:stretch>
            <a:fillRect/>
          </a:stretch>
        </p:blipFill>
        <p:spPr>
          <a:xfrm>
            <a:off x="4417262" y="1493012"/>
            <a:ext cx="4619625" cy="2257425"/>
          </a:xfrm>
          <a:prstGeom prst="rect">
            <a:avLst/>
          </a:prstGeom>
          <a:noFill/>
          <a:ln>
            <a:noFill/>
          </a:ln>
        </p:spPr>
      </p:pic>
      <p:sp>
        <p:nvSpPr>
          <p:cNvPr id="437" name="Shape 437"/>
          <p:cNvSpPr txBox="1"/>
          <p:nvPr/>
        </p:nvSpPr>
        <p:spPr>
          <a:xfrm>
            <a:off x="602550" y="4462350"/>
            <a:ext cx="7649700" cy="586800"/>
          </a:xfrm>
          <a:prstGeom prst="rect">
            <a:avLst/>
          </a:prstGeom>
          <a:noFill/>
          <a:ln>
            <a:noFill/>
          </a:ln>
        </p:spPr>
        <p:txBody>
          <a:bodyPr anchorCtr="0" anchor="t" bIns="91425" lIns="91425" rIns="91425" tIns="91425">
            <a:noAutofit/>
          </a:bodyPr>
          <a:lstStyle/>
          <a:p>
            <a:pPr lvl="0" rtl="0">
              <a:spcBef>
                <a:spcPts val="0"/>
              </a:spcBef>
              <a:buNone/>
            </a:pPr>
            <a:r>
              <a:rPr lang="zh-CN"/>
              <a:t>Djork-Arné Clevert, Thomas Unterthiner, Sepp Hochreiter Fast and Accurate Deep Network Learning by Exponential Linear Units </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Clr>
                <a:schemeClr val="dk1"/>
              </a:buClr>
              <a:buSzPct val="30555"/>
              <a:buFont typeface="Arial"/>
              <a:buNone/>
            </a:pPr>
            <a:r>
              <a:rPr lang="zh-CN"/>
              <a:t>Stage 2: </a:t>
            </a:r>
          </a:p>
          <a:p>
            <a:pPr lvl="0" rtl="0">
              <a:spcBef>
                <a:spcPts val="0"/>
              </a:spcBef>
              <a:buNone/>
            </a:pPr>
            <a:r>
              <a:rPr lang="zh-CN"/>
              <a:t>“Understanding” ResNets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pic>
        <p:nvPicPr>
          <p:cNvPr descr="s1" id="447" name="Shape 447"/>
          <p:cNvPicPr preferRelativeResize="0"/>
          <p:nvPr/>
        </p:nvPicPr>
        <p:blipFill>
          <a:blip r:embed="rId3">
            <a:alphaModFix/>
          </a:blip>
          <a:stretch>
            <a:fillRect/>
          </a:stretch>
        </p:blipFill>
        <p:spPr>
          <a:xfrm>
            <a:off x="4077225" y="1216049"/>
            <a:ext cx="4575874" cy="2317600"/>
          </a:xfrm>
          <a:prstGeom prst="rect">
            <a:avLst/>
          </a:prstGeom>
          <a:noFill/>
          <a:ln>
            <a:noFill/>
          </a:ln>
        </p:spPr>
      </p:pic>
      <p:sp>
        <p:nvSpPr>
          <p:cNvPr id="448" name="Shape 4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Review</a:t>
            </a:r>
          </a:p>
        </p:txBody>
      </p:sp>
      <p:sp>
        <p:nvSpPr>
          <p:cNvPr id="449" name="Shape 449"/>
          <p:cNvSpPr txBox="1"/>
          <p:nvPr/>
        </p:nvSpPr>
        <p:spPr>
          <a:xfrm>
            <a:off x="3911300" y="36908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t>Kaiming He, Xiangyu Zhang, Shaoqing Ren, and Jian Sun,</a:t>
            </a:r>
            <a:br>
              <a:rPr lang="zh-CN"/>
            </a:br>
            <a:r>
              <a:rPr lang="zh-CN"/>
              <a:t>Deep Residual Learning for Image Recognition, CVPR 2016</a:t>
            </a:r>
          </a:p>
        </p:txBody>
      </p:sp>
      <p:sp>
        <p:nvSpPr>
          <p:cNvPr id="450" name="Shape 450"/>
          <p:cNvSpPr txBox="1"/>
          <p:nvPr/>
        </p:nvSpPr>
        <p:spPr>
          <a:xfrm>
            <a:off x="358050" y="1085175"/>
            <a:ext cx="3503400" cy="35766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har char="●"/>
            </a:pPr>
            <a:r>
              <a:rPr lang="zh-CN" sz="1800">
                <a:solidFill>
                  <a:schemeClr val="dk1"/>
                </a:solidFill>
              </a:rPr>
              <a:t>What is going on inside a Residual Block? (shown to the right)</a:t>
            </a:r>
          </a:p>
          <a:p>
            <a:pPr indent="-342900" lvl="0" marL="457200" rtl="0">
              <a:lnSpc>
                <a:spcPct val="115000"/>
              </a:lnSpc>
              <a:spcBef>
                <a:spcPts val="0"/>
              </a:spcBef>
              <a:buClr>
                <a:schemeClr val="dk1"/>
              </a:buClr>
              <a:buSzPct val="100000"/>
              <a:buChar char="●"/>
            </a:pPr>
            <a:r>
              <a:rPr lang="zh-CN" sz="1800">
                <a:solidFill>
                  <a:schemeClr val="dk1"/>
                </a:solidFill>
              </a:rPr>
              <a:t>Why are there two weight layers?</a:t>
            </a:r>
          </a:p>
          <a:p>
            <a:pPr indent="-342900" lvl="0" marL="457200" rtl="0">
              <a:lnSpc>
                <a:spcPct val="115000"/>
              </a:lnSpc>
              <a:spcBef>
                <a:spcPts val="0"/>
              </a:spcBef>
              <a:buClr>
                <a:schemeClr val="dk1"/>
              </a:buClr>
              <a:buSzPct val="100000"/>
              <a:buChar char="●"/>
            </a:pPr>
            <a:r>
              <a:rPr lang="zh-CN" sz="1800">
                <a:solidFill>
                  <a:schemeClr val="dk1"/>
                </a:solidFill>
              </a:rPr>
              <a:t>What advantage do they have over plain networks?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We’re focusing on ImageNet</a:t>
            </a:r>
          </a:p>
        </p:txBody>
      </p:sp>
      <p:sp>
        <p:nvSpPr>
          <p:cNvPr id="88" name="Shape 88"/>
          <p:cNvSpPr txBox="1"/>
          <p:nvPr>
            <p:ph idx="1" type="body"/>
          </p:nvPr>
        </p:nvSpPr>
        <p:spPr>
          <a:xfrm>
            <a:off x="311700" y="1152475"/>
            <a:ext cx="4227900" cy="3416400"/>
          </a:xfrm>
          <a:prstGeom prst="rect">
            <a:avLst/>
          </a:prstGeom>
        </p:spPr>
        <p:txBody>
          <a:bodyPr anchorCtr="0" anchor="t" bIns="91425" lIns="91425" rIns="91425" tIns="91425">
            <a:noAutofit/>
          </a:bodyPr>
          <a:lstStyle/>
          <a:p>
            <a:pPr indent="-228600" lvl="0" marL="457200" rtl="0">
              <a:spcBef>
                <a:spcPts val="0"/>
              </a:spcBef>
            </a:pPr>
            <a:r>
              <a:rPr b="1" lang="zh-CN"/>
              <a:t>Gives us a common task to compare architectures</a:t>
            </a:r>
          </a:p>
          <a:p>
            <a:pPr indent="-228600" lvl="0" marL="457200" rtl="0">
              <a:spcBef>
                <a:spcPts val="0"/>
              </a:spcBef>
            </a:pPr>
            <a:r>
              <a:rPr lang="zh-CN"/>
              <a:t>Networks trained on ImageNet are often starting points for other vision tasks</a:t>
            </a:r>
          </a:p>
          <a:p>
            <a:pPr indent="-228600" lvl="0" marL="457200">
              <a:spcBef>
                <a:spcPts val="0"/>
              </a:spcBef>
            </a:pPr>
            <a:r>
              <a:rPr lang="zh-CN"/>
              <a:t>Architectures that perform well on ImageNet have been successful in other domains</a:t>
            </a:r>
          </a:p>
        </p:txBody>
      </p:sp>
      <p:pic>
        <p:nvPicPr>
          <p:cNvPr id="89" name="Shape 89"/>
          <p:cNvPicPr preferRelativeResize="0"/>
          <p:nvPr/>
        </p:nvPicPr>
        <p:blipFill>
          <a:blip r:embed="rId3">
            <a:alphaModFix/>
          </a:blip>
          <a:stretch>
            <a:fillRect/>
          </a:stretch>
        </p:blipFill>
        <p:spPr>
          <a:xfrm>
            <a:off x="4671550" y="1097300"/>
            <a:ext cx="4125824" cy="3094374"/>
          </a:xfrm>
          <a:prstGeom prst="rect">
            <a:avLst/>
          </a:prstGeom>
          <a:noFill/>
          <a:ln>
            <a:noFill/>
          </a:ln>
        </p:spPr>
      </p:pic>
      <p:sp>
        <p:nvSpPr>
          <p:cNvPr id="90" name="Shape 90"/>
          <p:cNvSpPr txBox="1"/>
          <p:nvPr/>
        </p:nvSpPr>
        <p:spPr>
          <a:xfrm>
            <a:off x="5106075" y="4361600"/>
            <a:ext cx="3617100" cy="623100"/>
          </a:xfrm>
          <a:prstGeom prst="rect">
            <a:avLst/>
          </a:prstGeom>
          <a:noFill/>
          <a:ln>
            <a:noFill/>
          </a:ln>
        </p:spPr>
        <p:txBody>
          <a:bodyPr anchorCtr="0" anchor="t" bIns="91425" lIns="91425" rIns="91425" tIns="91425">
            <a:noAutofit/>
          </a:bodyPr>
          <a:lstStyle/>
          <a:p>
            <a:pPr lvl="0">
              <a:spcBef>
                <a:spcPts val="0"/>
              </a:spcBef>
              <a:buNone/>
            </a:pPr>
            <a:r>
              <a:rPr lang="zh-CN"/>
              <a:t>Alfredo Canziani &amp; Eugenio Culurciello, </a:t>
            </a:r>
            <a:r>
              <a:rPr lang="zh-CN" u="sng">
                <a:solidFill>
                  <a:schemeClr val="hlink"/>
                </a:solidFill>
                <a:hlinkClick r:id="rId4"/>
              </a:rPr>
              <a:t>An Analysis of Deep Neural Network Models for Practical Applications</a:t>
            </a:r>
            <a:r>
              <a:rPr lang="zh-CN"/>
              <a:t>, arXiv 2016</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Going deeper without residuals</a:t>
            </a:r>
          </a:p>
        </p:txBody>
      </p:sp>
      <p:sp>
        <p:nvSpPr>
          <p:cNvPr id="456" name="Shape 456"/>
          <p:cNvSpPr txBox="1"/>
          <p:nvPr>
            <p:ph idx="1" type="body"/>
          </p:nvPr>
        </p:nvSpPr>
        <p:spPr>
          <a:xfrm>
            <a:off x="311700" y="1152475"/>
            <a:ext cx="4656900" cy="3398700"/>
          </a:xfrm>
          <a:prstGeom prst="rect">
            <a:avLst/>
          </a:prstGeom>
        </p:spPr>
        <p:txBody>
          <a:bodyPr anchorCtr="0" anchor="t" bIns="91425" lIns="91425" rIns="91425" tIns="91425">
            <a:noAutofit/>
          </a:bodyPr>
          <a:lstStyle/>
          <a:p>
            <a:pPr indent="-228600" lvl="0" marL="457200" rtl="0">
              <a:spcBef>
                <a:spcPts val="0"/>
              </a:spcBef>
            </a:pPr>
            <a:r>
              <a:rPr lang="zh-CN"/>
              <a:t>Consider two non-residual networks</a:t>
            </a:r>
          </a:p>
          <a:p>
            <a:pPr indent="-228600" lvl="1" marL="914400" rtl="0">
              <a:spcBef>
                <a:spcPts val="0"/>
              </a:spcBef>
            </a:pPr>
            <a:r>
              <a:rPr lang="zh-CN"/>
              <a:t>We call the 18 layer variant ‘plain-18’</a:t>
            </a:r>
          </a:p>
          <a:p>
            <a:pPr indent="-228600" lvl="1" marL="914400" rtl="0">
              <a:spcBef>
                <a:spcPts val="0"/>
              </a:spcBef>
            </a:pPr>
            <a:r>
              <a:rPr lang="zh-CN"/>
              <a:t>We call the 34 layer variant ‘plain-34’</a:t>
            </a:r>
          </a:p>
          <a:p>
            <a:pPr indent="-228600" lvl="0" marL="457200" rtl="0">
              <a:spcBef>
                <a:spcPts val="0"/>
              </a:spcBef>
            </a:pPr>
            <a:r>
              <a:rPr lang="zh-CN"/>
              <a:t>The </a:t>
            </a:r>
            <a:r>
              <a:rPr lang="zh-CN"/>
              <a:t>‘plain-18’ network outperformed `plain-34` on the validation set</a:t>
            </a:r>
          </a:p>
          <a:p>
            <a:pPr indent="-228600" lvl="0" marL="457200" rtl="0">
              <a:spcBef>
                <a:spcPts val="0"/>
              </a:spcBef>
            </a:pPr>
            <a:r>
              <a:rPr lang="zh-CN"/>
              <a:t>Why do you think this was the case?</a:t>
            </a:r>
          </a:p>
        </p:txBody>
      </p:sp>
      <p:sp>
        <p:nvSpPr>
          <p:cNvPr id="457" name="Shape 457"/>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pic>
        <p:nvPicPr>
          <p:cNvPr id="458" name="Shape 458"/>
          <p:cNvPicPr preferRelativeResize="0"/>
          <p:nvPr/>
        </p:nvPicPr>
        <p:blipFill>
          <a:blip r:embed="rId3">
            <a:alphaModFix/>
          </a:blip>
          <a:stretch>
            <a:fillRect/>
          </a:stretch>
        </p:blipFill>
        <p:spPr>
          <a:xfrm>
            <a:off x="5033550" y="926412"/>
            <a:ext cx="3867150" cy="3057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18 vs 34 layer ‘plain’ network</a:t>
            </a:r>
          </a:p>
        </p:txBody>
      </p:sp>
      <p:sp>
        <p:nvSpPr>
          <p:cNvPr id="464" name="Shape 464"/>
          <p:cNvSpPr txBox="1"/>
          <p:nvPr>
            <p:ph idx="1" type="body"/>
          </p:nvPr>
        </p:nvSpPr>
        <p:spPr>
          <a:xfrm>
            <a:off x="311700" y="1152475"/>
            <a:ext cx="4777200" cy="3416400"/>
          </a:xfrm>
          <a:prstGeom prst="rect">
            <a:avLst/>
          </a:prstGeom>
        </p:spPr>
        <p:txBody>
          <a:bodyPr anchorCtr="0" anchor="t" bIns="91425" lIns="91425" rIns="91425" tIns="91425">
            <a:noAutofit/>
          </a:bodyPr>
          <a:lstStyle/>
          <a:p>
            <a:pPr indent="-228600" lvl="0" marL="457200" rtl="0">
              <a:spcBef>
                <a:spcPts val="0"/>
              </a:spcBef>
            </a:pPr>
            <a:r>
              <a:rPr b="1" lang="zh-CN"/>
              <a:t>Vanishing gradients weren’t the issue</a:t>
            </a:r>
          </a:p>
          <a:p>
            <a:pPr indent="-228600" lvl="0" marL="457200" rtl="0">
              <a:spcBef>
                <a:spcPts val="0"/>
              </a:spcBef>
            </a:pPr>
            <a:r>
              <a:rPr lang="zh-CN"/>
              <a:t>Overfitting wasn’t the issue</a:t>
            </a:r>
          </a:p>
          <a:p>
            <a:pPr indent="-228600" lvl="0" marL="457200" rtl="0">
              <a:spcBef>
                <a:spcPts val="0"/>
              </a:spcBef>
            </a:pPr>
            <a:r>
              <a:rPr lang="zh-CN"/>
              <a:t>Representation power wasn’t the issue</a:t>
            </a:r>
          </a:p>
        </p:txBody>
      </p:sp>
      <p:sp>
        <p:nvSpPr>
          <p:cNvPr id="465" name="Shape 465"/>
          <p:cNvSpPr txBox="1"/>
          <p:nvPr/>
        </p:nvSpPr>
        <p:spPr>
          <a:xfrm>
            <a:off x="5407675" y="1072200"/>
            <a:ext cx="3387600" cy="29682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2"/>
                </a:solidFill>
              </a:rPr>
              <a:t>Quote from ResNet paper:</a:t>
            </a:r>
          </a:p>
          <a:p>
            <a:pPr lvl="0" rtl="0">
              <a:spcBef>
                <a:spcPts val="0"/>
              </a:spcBef>
              <a:buNone/>
            </a:pPr>
            <a:r>
              <a:t/>
            </a:r>
            <a:endParaRPr i="1">
              <a:solidFill>
                <a:schemeClr val="dk2"/>
              </a:solidFill>
            </a:endParaRPr>
          </a:p>
          <a:p>
            <a:pPr lvl="0" rtl="0">
              <a:spcBef>
                <a:spcPts val="0"/>
              </a:spcBef>
              <a:buNone/>
            </a:pPr>
            <a:r>
              <a:rPr i="1" lang="zh-CN">
                <a:solidFill>
                  <a:schemeClr val="dk2"/>
                </a:solidFill>
              </a:rPr>
              <a:t>We argue that this optimization difficulty is unlikely to be caused by vanishing gradients. These plain networks are trained with BN, which ensures forward propagated signals to have non-zero variances. We also verify that the backward propagated gradients exhibit healthy norms with BN. So neither forward nor backward signals vanish.</a:t>
            </a:r>
          </a:p>
        </p:txBody>
      </p:sp>
      <p:sp>
        <p:nvSpPr>
          <p:cNvPr id="466" name="Shape 466"/>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18 vs 34 layer ‘plain’ network</a:t>
            </a:r>
          </a:p>
        </p:txBody>
      </p:sp>
      <p:sp>
        <p:nvSpPr>
          <p:cNvPr id="472" name="Shape 472"/>
          <p:cNvSpPr txBox="1"/>
          <p:nvPr>
            <p:ph idx="1" type="body"/>
          </p:nvPr>
        </p:nvSpPr>
        <p:spPr>
          <a:xfrm>
            <a:off x="311700" y="1152475"/>
            <a:ext cx="4438500" cy="3416400"/>
          </a:xfrm>
          <a:prstGeom prst="rect">
            <a:avLst/>
          </a:prstGeom>
        </p:spPr>
        <p:txBody>
          <a:bodyPr anchorCtr="0" anchor="t" bIns="91425" lIns="91425" rIns="91425" tIns="91425">
            <a:noAutofit/>
          </a:bodyPr>
          <a:lstStyle/>
          <a:p>
            <a:pPr indent="-228600" lvl="0" marL="457200" rtl="0">
              <a:spcBef>
                <a:spcPts val="0"/>
              </a:spcBef>
            </a:pPr>
            <a:r>
              <a:rPr lang="zh-CN"/>
              <a:t>Vanishing gradients weren’t the issue</a:t>
            </a:r>
          </a:p>
          <a:p>
            <a:pPr indent="-228600" lvl="0" marL="457200" rtl="0">
              <a:spcBef>
                <a:spcPts val="0"/>
              </a:spcBef>
            </a:pPr>
            <a:r>
              <a:rPr b="1" lang="zh-CN"/>
              <a:t>Overfitting wasn’t the issue</a:t>
            </a:r>
          </a:p>
          <a:p>
            <a:pPr indent="-228600" lvl="0" marL="457200" rtl="0">
              <a:spcBef>
                <a:spcPts val="0"/>
              </a:spcBef>
            </a:pPr>
            <a:r>
              <a:rPr lang="zh-CN"/>
              <a:t>Representation power wasn’t the issue</a:t>
            </a:r>
          </a:p>
        </p:txBody>
      </p:sp>
      <p:sp>
        <p:nvSpPr>
          <p:cNvPr id="473" name="Shape 473"/>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
        <p:nvSpPr>
          <p:cNvPr id="474" name="Shape 474"/>
          <p:cNvSpPr txBox="1"/>
          <p:nvPr/>
        </p:nvSpPr>
        <p:spPr>
          <a:xfrm>
            <a:off x="5337725" y="1152475"/>
            <a:ext cx="3263100" cy="2610600"/>
          </a:xfrm>
          <a:prstGeom prst="rect">
            <a:avLst/>
          </a:prstGeom>
          <a:noFill/>
          <a:ln>
            <a:noFill/>
          </a:ln>
        </p:spPr>
        <p:txBody>
          <a:bodyPr anchorCtr="0" anchor="t" bIns="91425" lIns="91425" rIns="91425" tIns="91425">
            <a:noAutofit/>
          </a:bodyPr>
          <a:lstStyle/>
          <a:p>
            <a:pPr lvl="0">
              <a:spcBef>
                <a:spcPts val="0"/>
              </a:spcBef>
              <a:buNone/>
            </a:pPr>
            <a:r>
              <a:t/>
            </a:r>
            <a:endParaRPr>
              <a:solidFill>
                <a:schemeClr val="dk2"/>
              </a:solidFill>
            </a:endParaRPr>
          </a:p>
        </p:txBody>
      </p:sp>
      <p:pic>
        <p:nvPicPr>
          <p:cNvPr id="475" name="Shape 475"/>
          <p:cNvPicPr preferRelativeResize="0"/>
          <p:nvPr/>
        </p:nvPicPr>
        <p:blipFill>
          <a:blip r:embed="rId3">
            <a:alphaModFix/>
          </a:blip>
          <a:stretch>
            <a:fillRect/>
          </a:stretch>
        </p:blipFill>
        <p:spPr>
          <a:xfrm>
            <a:off x="4692305" y="1017725"/>
            <a:ext cx="4257119" cy="2610599"/>
          </a:xfrm>
          <a:prstGeom prst="rect">
            <a:avLst/>
          </a:prstGeom>
          <a:noFill/>
          <a:ln>
            <a:noFill/>
          </a:ln>
        </p:spPr>
      </p:pic>
      <p:sp>
        <p:nvSpPr>
          <p:cNvPr id="476" name="Shape 476"/>
          <p:cNvSpPr txBox="1"/>
          <p:nvPr/>
        </p:nvSpPr>
        <p:spPr>
          <a:xfrm>
            <a:off x="5267825" y="3721650"/>
            <a:ext cx="3185400" cy="606000"/>
          </a:xfrm>
          <a:prstGeom prst="rect">
            <a:avLst/>
          </a:prstGeom>
          <a:noFill/>
          <a:ln>
            <a:noFill/>
          </a:ln>
        </p:spPr>
        <p:txBody>
          <a:bodyPr anchorCtr="0" anchor="t" bIns="91425" lIns="91425" rIns="91425" tIns="91425">
            <a:noAutofit/>
          </a:bodyPr>
          <a:lstStyle/>
          <a:p>
            <a:pPr lvl="0">
              <a:spcBef>
                <a:spcPts val="0"/>
              </a:spcBef>
              <a:buNone/>
            </a:pPr>
            <a:r>
              <a:rPr lang="zh-CN">
                <a:solidFill>
                  <a:schemeClr val="dk2"/>
                </a:solidFill>
              </a:rPr>
              <a:t>Even the </a:t>
            </a:r>
            <a:r>
              <a:rPr i="1" lang="zh-CN">
                <a:solidFill>
                  <a:schemeClr val="dk2"/>
                </a:solidFill>
              </a:rPr>
              <a:t>training</a:t>
            </a:r>
            <a:r>
              <a:rPr lang="zh-CN">
                <a:solidFill>
                  <a:schemeClr val="dk2"/>
                </a:solidFill>
              </a:rPr>
              <a:t> error is higher with the 34 layer network</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18 vs 34 layer ‘plain’ network</a:t>
            </a:r>
          </a:p>
        </p:txBody>
      </p:sp>
      <p:sp>
        <p:nvSpPr>
          <p:cNvPr id="482" name="Shape 482"/>
          <p:cNvSpPr txBox="1"/>
          <p:nvPr>
            <p:ph idx="1" type="body"/>
          </p:nvPr>
        </p:nvSpPr>
        <p:spPr>
          <a:xfrm>
            <a:off x="311700" y="1152475"/>
            <a:ext cx="4438500" cy="3416400"/>
          </a:xfrm>
          <a:prstGeom prst="rect">
            <a:avLst/>
          </a:prstGeom>
        </p:spPr>
        <p:txBody>
          <a:bodyPr anchorCtr="0" anchor="t" bIns="91425" lIns="91425" rIns="91425" tIns="91425">
            <a:noAutofit/>
          </a:bodyPr>
          <a:lstStyle/>
          <a:p>
            <a:pPr indent="-228600" lvl="0" marL="457200" rtl="0">
              <a:spcBef>
                <a:spcPts val="0"/>
              </a:spcBef>
            </a:pPr>
            <a:r>
              <a:rPr lang="zh-CN"/>
              <a:t>Vanishing gradients weren’t the issue</a:t>
            </a:r>
          </a:p>
          <a:p>
            <a:pPr indent="-228600" lvl="0" marL="457200" rtl="0">
              <a:spcBef>
                <a:spcPts val="0"/>
              </a:spcBef>
            </a:pPr>
            <a:r>
              <a:rPr lang="zh-CN"/>
              <a:t>Overfitting wasn’t the issue</a:t>
            </a:r>
          </a:p>
          <a:p>
            <a:pPr indent="-228600" lvl="0" marL="457200" rtl="0">
              <a:spcBef>
                <a:spcPts val="0"/>
              </a:spcBef>
            </a:pPr>
            <a:r>
              <a:rPr b="1" lang="zh-CN"/>
              <a:t>Representation power wasn’t the issue</a:t>
            </a:r>
          </a:p>
        </p:txBody>
      </p:sp>
      <p:sp>
        <p:nvSpPr>
          <p:cNvPr id="483" name="Shape 483"/>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
        <p:nvSpPr>
          <p:cNvPr id="484" name="Shape 484"/>
          <p:cNvSpPr txBox="1"/>
          <p:nvPr/>
        </p:nvSpPr>
        <p:spPr>
          <a:xfrm>
            <a:off x="5438750" y="1243150"/>
            <a:ext cx="1431900" cy="25872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485" name="Shape 485"/>
          <p:cNvPicPr preferRelativeResize="0"/>
          <p:nvPr/>
        </p:nvPicPr>
        <p:blipFill>
          <a:blip r:embed="rId3">
            <a:alphaModFix/>
          </a:blip>
          <a:stretch>
            <a:fillRect/>
          </a:stretch>
        </p:blipFill>
        <p:spPr>
          <a:xfrm>
            <a:off x="4825900" y="1078250"/>
            <a:ext cx="997199" cy="3329425"/>
          </a:xfrm>
          <a:prstGeom prst="rect">
            <a:avLst/>
          </a:prstGeom>
          <a:noFill/>
          <a:ln>
            <a:noFill/>
          </a:ln>
        </p:spPr>
      </p:pic>
      <p:sp>
        <p:nvSpPr>
          <p:cNvPr id="486" name="Shape 486"/>
          <p:cNvSpPr txBox="1"/>
          <p:nvPr/>
        </p:nvSpPr>
        <p:spPr>
          <a:xfrm>
            <a:off x="5730850" y="2033050"/>
            <a:ext cx="3213000" cy="2301900"/>
          </a:xfrm>
          <a:prstGeom prst="rect">
            <a:avLst/>
          </a:prstGeom>
          <a:noFill/>
          <a:ln>
            <a:noFill/>
          </a:ln>
        </p:spPr>
        <p:txBody>
          <a:bodyPr anchorCtr="0" anchor="t" bIns="91425" lIns="91425" rIns="91425" tIns="91425">
            <a:noAutofit/>
          </a:bodyPr>
          <a:lstStyle/>
          <a:p>
            <a:pPr indent="-228600" lvl="0" marL="457200" rtl="0">
              <a:spcBef>
                <a:spcPts val="0"/>
              </a:spcBef>
              <a:buClr>
                <a:srgbClr val="666666"/>
              </a:buClr>
              <a:buChar char="●"/>
            </a:pPr>
            <a:r>
              <a:rPr lang="zh-CN">
                <a:solidFill>
                  <a:srgbClr val="666666"/>
                </a:solidFill>
              </a:rPr>
              <a:t>The 34 network has more representative power than the 18 layer network</a:t>
            </a:r>
          </a:p>
          <a:p>
            <a:pPr indent="-228600" lvl="0" marL="457200" rtl="0">
              <a:spcBef>
                <a:spcPts val="0"/>
              </a:spcBef>
              <a:buClr>
                <a:srgbClr val="666666"/>
              </a:buClr>
              <a:buChar char="●"/>
            </a:pPr>
            <a:r>
              <a:rPr lang="zh-CN">
                <a:solidFill>
                  <a:srgbClr val="666666"/>
                </a:solidFill>
              </a:rPr>
              <a:t>We can choose padding and a specific convolutional filter to “embed” shallower networks</a:t>
            </a:r>
          </a:p>
          <a:p>
            <a:pPr indent="-228600" lvl="0" marL="457200">
              <a:spcBef>
                <a:spcPts val="0"/>
              </a:spcBef>
              <a:buClr>
                <a:srgbClr val="666666"/>
              </a:buClr>
              <a:buChar char="●"/>
            </a:pPr>
            <a:r>
              <a:rPr lang="zh-CN">
                <a:solidFill>
                  <a:srgbClr val="666666"/>
                </a:solidFill>
              </a:rPr>
              <a:t>With “SAME” padding, what 3x3 convolutional kernel can produce the identity? </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18 vs 34 layer ‘plain’ network</a:t>
            </a:r>
          </a:p>
        </p:txBody>
      </p:sp>
      <p:sp>
        <p:nvSpPr>
          <p:cNvPr id="492" name="Shape 492"/>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lang="zh-CN"/>
              <a:t>Vanishing gradient wasn’t the issue</a:t>
            </a:r>
          </a:p>
          <a:p>
            <a:pPr indent="-228600" lvl="0" marL="457200" rtl="0">
              <a:spcBef>
                <a:spcPts val="0"/>
              </a:spcBef>
            </a:pPr>
            <a:r>
              <a:rPr lang="zh-CN"/>
              <a:t>Overfitting wasn’t the issue</a:t>
            </a:r>
          </a:p>
          <a:p>
            <a:pPr indent="-228600" lvl="0" marL="457200" rtl="0">
              <a:spcBef>
                <a:spcPts val="0"/>
              </a:spcBef>
            </a:pPr>
            <a:r>
              <a:rPr b="1" lang="zh-CN"/>
              <a:t>Representation power wasn’t the issue</a:t>
            </a:r>
          </a:p>
        </p:txBody>
      </p:sp>
      <p:sp>
        <p:nvSpPr>
          <p:cNvPr id="493" name="Shape 493"/>
          <p:cNvSpPr txBox="1"/>
          <p:nvPr/>
        </p:nvSpPr>
        <p:spPr>
          <a:xfrm>
            <a:off x="5438750" y="1243150"/>
            <a:ext cx="1431900" cy="25872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94" name="Shape 494"/>
          <p:cNvSpPr txBox="1"/>
          <p:nvPr/>
        </p:nvSpPr>
        <p:spPr>
          <a:xfrm>
            <a:off x="5730850" y="2033050"/>
            <a:ext cx="3213000" cy="2301900"/>
          </a:xfrm>
          <a:prstGeom prst="rect">
            <a:avLst/>
          </a:prstGeom>
          <a:noFill/>
          <a:ln>
            <a:noFill/>
          </a:ln>
        </p:spPr>
        <p:txBody>
          <a:bodyPr anchorCtr="0" anchor="t" bIns="91425" lIns="91425" rIns="91425" tIns="91425">
            <a:noAutofit/>
          </a:bodyPr>
          <a:lstStyle/>
          <a:p>
            <a:pPr indent="-228600" lvl="0" marL="457200" rtl="0">
              <a:spcBef>
                <a:spcPts val="0"/>
              </a:spcBef>
              <a:buClr>
                <a:srgbClr val="666666"/>
              </a:buClr>
              <a:buChar char="●"/>
            </a:pPr>
            <a:r>
              <a:rPr lang="zh-CN">
                <a:solidFill>
                  <a:srgbClr val="666666"/>
                </a:solidFill>
              </a:rPr>
              <a:t>The 34 network has more representative power than the 18 layer network</a:t>
            </a:r>
          </a:p>
          <a:p>
            <a:pPr indent="-228600" lvl="0" marL="457200" rtl="0">
              <a:spcBef>
                <a:spcPts val="0"/>
              </a:spcBef>
              <a:buClr>
                <a:srgbClr val="666666"/>
              </a:buClr>
              <a:buChar char="●"/>
            </a:pPr>
            <a:r>
              <a:rPr lang="zh-CN">
                <a:solidFill>
                  <a:srgbClr val="666666"/>
                </a:solidFill>
              </a:rPr>
              <a:t>We can choose padding and a specific convolutional filter to “embed” shallower networks</a:t>
            </a:r>
          </a:p>
          <a:p>
            <a:pPr indent="-228600" lvl="0" marL="457200" rtl="0">
              <a:spcBef>
                <a:spcPts val="0"/>
              </a:spcBef>
              <a:buClr>
                <a:srgbClr val="666666"/>
              </a:buClr>
              <a:buChar char="●"/>
            </a:pPr>
            <a:r>
              <a:rPr lang="zh-CN">
                <a:solidFill>
                  <a:srgbClr val="666666"/>
                </a:solidFill>
              </a:rPr>
              <a:t>With “SAME” padding, what 3x3 convolutional kernel can produce the identity? </a:t>
            </a:r>
          </a:p>
        </p:txBody>
      </p:sp>
      <p:graphicFrame>
        <p:nvGraphicFramePr>
          <p:cNvPr id="495" name="Shape 495"/>
          <p:cNvGraphicFramePr/>
          <p:nvPr/>
        </p:nvGraphicFramePr>
        <p:xfrm>
          <a:off x="3815350" y="2495600"/>
          <a:ext cx="3000000" cy="3000000"/>
        </p:xfrm>
        <a:graphic>
          <a:graphicData uri="http://schemas.openxmlformats.org/drawingml/2006/table">
            <a:tbl>
              <a:tblPr>
                <a:noFill/>
                <a:tableStyleId>{BB044C00-3605-4A46-A7FA-C8ABE26F7EB4}</a:tableStyleId>
              </a:tblPr>
              <a:tblGrid>
                <a:gridCol w="638500"/>
                <a:gridCol w="638500"/>
                <a:gridCol w="638500"/>
              </a:tblGrid>
              <a:tr h="0">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r>
              <a:tr h="0">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r>
              <a:tr h="0">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c>
                  <a:txBody>
                    <a:bodyPr>
                      <a:noAutofit/>
                    </a:bodyPr>
                    <a:lstStyle/>
                    <a:p>
                      <a:pPr lvl="0" rtl="0" algn="ctr">
                        <a:spcBef>
                          <a:spcPts val="0"/>
                        </a:spcBef>
                        <a:buNone/>
                      </a:pPr>
                      <a:r>
                        <a:rPr lang="zh-CN"/>
                        <a:t>?</a:t>
                      </a:r>
                    </a:p>
                  </a:txBody>
                  <a:tcPr marT="91425" marB="91425" marR="91425" marL="91425"/>
                </a:tc>
              </a:tr>
            </a:tbl>
          </a:graphicData>
        </a:graphic>
      </p:graphicFrame>
      <p:sp>
        <p:nvSpPr>
          <p:cNvPr id="496" name="Shape 496"/>
          <p:cNvSpPr txBox="1"/>
          <p:nvPr/>
        </p:nvSpPr>
        <p:spPr>
          <a:xfrm>
            <a:off x="3744700" y="3744700"/>
            <a:ext cx="2193000" cy="401700"/>
          </a:xfrm>
          <a:prstGeom prst="rect">
            <a:avLst/>
          </a:prstGeom>
          <a:noFill/>
          <a:ln>
            <a:noFill/>
          </a:ln>
        </p:spPr>
        <p:txBody>
          <a:bodyPr anchorCtr="0" anchor="t" bIns="91425" lIns="91425" rIns="91425" tIns="91425">
            <a:noAutofit/>
          </a:bodyPr>
          <a:lstStyle/>
          <a:p>
            <a:pPr lvl="0">
              <a:spcBef>
                <a:spcPts val="0"/>
              </a:spcBef>
              <a:buNone/>
            </a:pPr>
            <a:r>
              <a:rPr lang="zh-CN" sz="1200"/>
              <a:t>What should the weights be?</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18 vs 34 layer ‘plain’ network</a:t>
            </a:r>
          </a:p>
        </p:txBody>
      </p:sp>
      <p:sp>
        <p:nvSpPr>
          <p:cNvPr id="502" name="Shape 502"/>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lang="zh-CN"/>
              <a:t>Vanishing gradient wasn’t the issue</a:t>
            </a:r>
          </a:p>
          <a:p>
            <a:pPr indent="-228600" lvl="0" marL="457200" rtl="0">
              <a:spcBef>
                <a:spcPts val="0"/>
              </a:spcBef>
            </a:pPr>
            <a:r>
              <a:rPr lang="zh-CN"/>
              <a:t>Overfitting wasn’t the issue</a:t>
            </a:r>
          </a:p>
          <a:p>
            <a:pPr indent="-228600" lvl="0" marL="457200" rtl="0">
              <a:spcBef>
                <a:spcPts val="0"/>
              </a:spcBef>
            </a:pPr>
            <a:r>
              <a:rPr b="1" lang="zh-CN"/>
              <a:t>Representation power wasn’t the issue</a:t>
            </a:r>
          </a:p>
        </p:txBody>
      </p:sp>
      <p:sp>
        <p:nvSpPr>
          <p:cNvPr id="503" name="Shape 503"/>
          <p:cNvSpPr txBox="1"/>
          <p:nvPr/>
        </p:nvSpPr>
        <p:spPr>
          <a:xfrm>
            <a:off x="5438750" y="1243150"/>
            <a:ext cx="1431900" cy="25872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504" name="Shape 504"/>
          <p:cNvSpPr txBox="1"/>
          <p:nvPr/>
        </p:nvSpPr>
        <p:spPr>
          <a:xfrm>
            <a:off x="5730850" y="2033050"/>
            <a:ext cx="3213000" cy="2301900"/>
          </a:xfrm>
          <a:prstGeom prst="rect">
            <a:avLst/>
          </a:prstGeom>
          <a:noFill/>
          <a:ln>
            <a:noFill/>
          </a:ln>
        </p:spPr>
        <p:txBody>
          <a:bodyPr anchorCtr="0" anchor="t" bIns="91425" lIns="91425" rIns="91425" tIns="91425">
            <a:noAutofit/>
          </a:bodyPr>
          <a:lstStyle/>
          <a:p>
            <a:pPr indent="-228600" lvl="0" marL="457200" rtl="0">
              <a:spcBef>
                <a:spcPts val="0"/>
              </a:spcBef>
              <a:buClr>
                <a:srgbClr val="666666"/>
              </a:buClr>
              <a:buChar char="●"/>
            </a:pPr>
            <a:r>
              <a:rPr lang="zh-CN">
                <a:solidFill>
                  <a:srgbClr val="666666"/>
                </a:solidFill>
              </a:rPr>
              <a:t>The 34 network has more representative power than the 18 layer network</a:t>
            </a:r>
          </a:p>
          <a:p>
            <a:pPr indent="-228600" lvl="0" marL="457200" rtl="0">
              <a:spcBef>
                <a:spcPts val="0"/>
              </a:spcBef>
              <a:buClr>
                <a:srgbClr val="666666"/>
              </a:buClr>
              <a:buChar char="●"/>
            </a:pPr>
            <a:r>
              <a:rPr lang="zh-CN">
                <a:solidFill>
                  <a:srgbClr val="666666"/>
                </a:solidFill>
              </a:rPr>
              <a:t>We can choose padding and a specific convolutional filter to “embed” shallower networks</a:t>
            </a:r>
          </a:p>
          <a:p>
            <a:pPr indent="-228600" lvl="0" marL="457200" rtl="0">
              <a:spcBef>
                <a:spcPts val="0"/>
              </a:spcBef>
              <a:buClr>
                <a:srgbClr val="666666"/>
              </a:buClr>
              <a:buChar char="●"/>
            </a:pPr>
            <a:r>
              <a:rPr lang="zh-CN">
                <a:solidFill>
                  <a:srgbClr val="666666"/>
                </a:solidFill>
              </a:rPr>
              <a:t>With “SAME” padding, what 3x3 convolutional kernel can produce the identity? </a:t>
            </a:r>
          </a:p>
        </p:txBody>
      </p:sp>
      <p:graphicFrame>
        <p:nvGraphicFramePr>
          <p:cNvPr id="505" name="Shape 505"/>
          <p:cNvGraphicFramePr/>
          <p:nvPr/>
        </p:nvGraphicFramePr>
        <p:xfrm>
          <a:off x="3815350" y="2495600"/>
          <a:ext cx="3000000" cy="3000000"/>
        </p:xfrm>
        <a:graphic>
          <a:graphicData uri="http://schemas.openxmlformats.org/drawingml/2006/table">
            <a:tbl>
              <a:tblPr>
                <a:noFill/>
                <a:tableStyleId>{BB044C00-3605-4A46-A7FA-C8ABE26F7EB4}</a:tableStyleId>
              </a:tblPr>
              <a:tblGrid>
                <a:gridCol w="638500"/>
                <a:gridCol w="638500"/>
                <a:gridCol w="638500"/>
              </a:tblGrid>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r>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1</a:t>
                      </a:r>
                    </a:p>
                  </a:txBody>
                  <a:tcPr marT="91425" marB="91425" marR="91425" marL="91425"/>
                </a:tc>
                <a:tc>
                  <a:txBody>
                    <a:bodyPr>
                      <a:noAutofit/>
                    </a:bodyPr>
                    <a:lstStyle/>
                    <a:p>
                      <a:pPr lvl="0" rtl="0" algn="ctr">
                        <a:spcBef>
                          <a:spcPts val="0"/>
                        </a:spcBef>
                        <a:buNone/>
                      </a:pPr>
                      <a:r>
                        <a:rPr lang="zh-CN"/>
                        <a:t>0</a:t>
                      </a:r>
                    </a:p>
                  </a:txBody>
                  <a:tcPr marT="91425" marB="91425" marR="91425" marL="91425"/>
                </a:tc>
              </a:tr>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r>
            </a:tbl>
          </a:graphicData>
        </a:graphic>
      </p:graphicFrame>
      <p:sp>
        <p:nvSpPr>
          <p:cNvPr id="506" name="Shape 506"/>
          <p:cNvSpPr txBox="1"/>
          <p:nvPr/>
        </p:nvSpPr>
        <p:spPr>
          <a:xfrm>
            <a:off x="3744700" y="3744700"/>
            <a:ext cx="2193000" cy="794100"/>
          </a:xfrm>
          <a:prstGeom prst="rect">
            <a:avLst/>
          </a:prstGeom>
          <a:noFill/>
          <a:ln>
            <a:noFill/>
          </a:ln>
        </p:spPr>
        <p:txBody>
          <a:bodyPr anchorCtr="0" anchor="t" bIns="91425" lIns="91425" rIns="91425" tIns="91425">
            <a:noAutofit/>
          </a:bodyPr>
          <a:lstStyle/>
          <a:p>
            <a:pPr lvl="0" rtl="0">
              <a:spcBef>
                <a:spcPts val="0"/>
              </a:spcBef>
              <a:buNone/>
            </a:pPr>
            <a:r>
              <a:rPr lang="zh-CN" sz="1200"/>
              <a:t>With ‘SAME’ padding, this will output the same feature map it receives as input</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sp>
        <p:nvSpPr>
          <p:cNvPr id="511" name="Shape 5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Optimization issues</a:t>
            </a:r>
          </a:p>
        </p:txBody>
      </p:sp>
      <p:sp>
        <p:nvSpPr>
          <p:cNvPr id="512" name="Shape 512"/>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b="1" lang="zh-CN"/>
              <a:t>Although identity is representable, learning it proves difficult for optimization methods</a:t>
            </a:r>
          </a:p>
          <a:p>
            <a:pPr indent="-228600" lvl="0" marL="457200" rtl="0">
              <a:spcBef>
                <a:spcPts val="0"/>
              </a:spcBef>
            </a:pPr>
            <a:r>
              <a:rPr lang="zh-CN"/>
              <a:t>Intution: Tweak the network so it doesn’t have to learn identity connections</a:t>
            </a:r>
          </a:p>
        </p:txBody>
      </p:sp>
      <p:graphicFrame>
        <p:nvGraphicFramePr>
          <p:cNvPr id="513" name="Shape 513"/>
          <p:cNvGraphicFramePr/>
          <p:nvPr/>
        </p:nvGraphicFramePr>
        <p:xfrm>
          <a:off x="6102975" y="1687975"/>
          <a:ext cx="3000000" cy="3000000"/>
        </p:xfrm>
        <a:graphic>
          <a:graphicData uri="http://schemas.openxmlformats.org/drawingml/2006/table">
            <a:tbl>
              <a:tblPr>
                <a:noFill/>
                <a:tableStyleId>{BB044C00-3605-4A46-A7FA-C8ABE26F7EB4}</a:tableStyleId>
              </a:tblPr>
              <a:tblGrid>
                <a:gridCol w="638500"/>
                <a:gridCol w="638500"/>
                <a:gridCol w="638500"/>
              </a:tblGrid>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r>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1</a:t>
                      </a:r>
                    </a:p>
                  </a:txBody>
                  <a:tcPr marT="91425" marB="91425" marR="91425" marL="91425"/>
                </a:tc>
                <a:tc>
                  <a:txBody>
                    <a:bodyPr>
                      <a:noAutofit/>
                    </a:bodyPr>
                    <a:lstStyle/>
                    <a:p>
                      <a:pPr lvl="0" rtl="0" algn="ctr">
                        <a:spcBef>
                          <a:spcPts val="0"/>
                        </a:spcBef>
                        <a:buNone/>
                      </a:pPr>
                      <a:r>
                        <a:rPr lang="zh-CN"/>
                        <a:t>0</a:t>
                      </a:r>
                    </a:p>
                  </a:txBody>
                  <a:tcPr marT="91425" marB="91425" marR="91425" marL="91425"/>
                </a:tc>
              </a:tr>
              <a:tr h="0">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c>
                  <a:txBody>
                    <a:bodyPr>
                      <a:noAutofit/>
                    </a:bodyPr>
                    <a:lstStyle/>
                    <a:p>
                      <a:pPr lvl="0" rtl="0" algn="ctr">
                        <a:spcBef>
                          <a:spcPts val="0"/>
                        </a:spcBef>
                        <a:buNone/>
                      </a:pPr>
                      <a:r>
                        <a:rPr lang="zh-CN"/>
                        <a:t>0</a:t>
                      </a:r>
                    </a:p>
                  </a:txBody>
                  <a:tcPr marT="91425" marB="91425" marR="91425" marL="91425"/>
                </a:tc>
              </a:tr>
            </a:tbl>
          </a:graphicData>
        </a:graphic>
      </p:graphicFrame>
      <p:sp>
        <p:nvSpPr>
          <p:cNvPr id="514" name="Shape 514"/>
          <p:cNvSpPr txBox="1"/>
          <p:nvPr/>
        </p:nvSpPr>
        <p:spPr>
          <a:xfrm>
            <a:off x="6032325" y="2937075"/>
            <a:ext cx="2193000" cy="401700"/>
          </a:xfrm>
          <a:prstGeom prst="rect">
            <a:avLst/>
          </a:prstGeom>
          <a:noFill/>
          <a:ln>
            <a:noFill/>
          </a:ln>
        </p:spPr>
        <p:txBody>
          <a:bodyPr anchorCtr="0" anchor="t" bIns="91425" lIns="91425" rIns="91425" tIns="91425">
            <a:noAutofit/>
          </a:bodyPr>
          <a:lstStyle/>
          <a:p>
            <a:pPr lvl="0" rtl="0">
              <a:spcBef>
                <a:spcPts val="0"/>
              </a:spcBef>
              <a:buNone/>
            </a:pPr>
            <a:r>
              <a:rPr lang="zh-CN" sz="1200"/>
              <a:t>With ‘SAME’ padding, this will output the same feature map it receives as input</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x="0" y="0"/>
          <a:ext cx="0" cy="0"/>
          <a:chOff x="0" y="0"/>
          <a:chExt cx="0" cy="0"/>
        </a:xfrm>
      </p:grpSpPr>
      <p:sp>
        <p:nvSpPr>
          <p:cNvPr id="519" name="Shape 51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Optimization issues</a:t>
            </a:r>
          </a:p>
        </p:txBody>
      </p:sp>
      <p:sp>
        <p:nvSpPr>
          <p:cNvPr id="520" name="Shape 520"/>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lang="zh-CN"/>
              <a:t>Although identity is representable, learning it proves difficult for optimization methods</a:t>
            </a:r>
          </a:p>
          <a:p>
            <a:pPr indent="-228600" lvl="0" marL="457200" rtl="0">
              <a:spcBef>
                <a:spcPts val="0"/>
              </a:spcBef>
            </a:pPr>
            <a:r>
              <a:rPr b="1" lang="zh-CN"/>
              <a:t>Intution: Tweak the network so it doesn’t have to learn identity connections</a:t>
            </a:r>
          </a:p>
        </p:txBody>
      </p:sp>
      <p:sp>
        <p:nvSpPr>
          <p:cNvPr id="521" name="Shape 521"/>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
        <p:nvSpPr>
          <p:cNvPr id="522" name="Shape 522"/>
          <p:cNvSpPr txBox="1"/>
          <p:nvPr/>
        </p:nvSpPr>
        <p:spPr>
          <a:xfrm>
            <a:off x="5337725" y="1152475"/>
            <a:ext cx="3263100" cy="2610600"/>
          </a:xfrm>
          <a:prstGeom prst="rect">
            <a:avLst/>
          </a:prstGeom>
          <a:noFill/>
          <a:ln>
            <a:noFill/>
          </a:ln>
        </p:spPr>
        <p:txBody>
          <a:bodyPr anchorCtr="0" anchor="t" bIns="91425" lIns="91425" rIns="91425" tIns="91425">
            <a:noAutofit/>
          </a:bodyPr>
          <a:lstStyle/>
          <a:p>
            <a:pPr lvl="0" rtl="0">
              <a:spcBef>
                <a:spcPts val="0"/>
              </a:spcBef>
              <a:buNone/>
            </a:pPr>
            <a:r>
              <a:t/>
            </a:r>
            <a:endParaRPr>
              <a:solidFill>
                <a:schemeClr val="dk2"/>
              </a:solidFill>
            </a:endParaRPr>
          </a:p>
        </p:txBody>
      </p:sp>
      <p:pic>
        <p:nvPicPr>
          <p:cNvPr id="523" name="Shape 523"/>
          <p:cNvPicPr preferRelativeResize="0"/>
          <p:nvPr/>
        </p:nvPicPr>
        <p:blipFill>
          <a:blip r:embed="rId3">
            <a:alphaModFix/>
          </a:blip>
          <a:stretch>
            <a:fillRect/>
          </a:stretch>
        </p:blipFill>
        <p:spPr>
          <a:xfrm>
            <a:off x="4897112" y="924250"/>
            <a:ext cx="3762375" cy="30670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sp>
        <p:nvSpPr>
          <p:cNvPr id="528" name="Shape 52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Optimization issues</a:t>
            </a:r>
          </a:p>
        </p:txBody>
      </p:sp>
      <p:sp>
        <p:nvSpPr>
          <p:cNvPr id="529" name="Shape 529"/>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lang="zh-CN"/>
              <a:t>Although identity is representable, learning it proves difficult for optimization methods</a:t>
            </a:r>
          </a:p>
          <a:p>
            <a:pPr indent="-228600" lvl="0" marL="457200" rtl="0">
              <a:spcBef>
                <a:spcPts val="0"/>
              </a:spcBef>
            </a:pPr>
            <a:r>
              <a:rPr lang="zh-CN"/>
              <a:t>Intution: Tweak the network so it doesn’t have to learn identity connections</a:t>
            </a:r>
          </a:p>
          <a:p>
            <a:pPr indent="-228600" lvl="0" marL="457200" rtl="0">
              <a:spcBef>
                <a:spcPts val="0"/>
              </a:spcBef>
            </a:pPr>
            <a:r>
              <a:rPr b="1" lang="zh-CN"/>
              <a:t>Result: Going deeper makes things better!</a:t>
            </a:r>
          </a:p>
        </p:txBody>
      </p:sp>
      <p:sp>
        <p:nvSpPr>
          <p:cNvPr id="530" name="Shape 530"/>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
        <p:nvSpPr>
          <p:cNvPr id="531" name="Shape 531"/>
          <p:cNvSpPr txBox="1"/>
          <p:nvPr/>
        </p:nvSpPr>
        <p:spPr>
          <a:xfrm>
            <a:off x="5337725" y="1152475"/>
            <a:ext cx="3263100" cy="2610600"/>
          </a:xfrm>
          <a:prstGeom prst="rect">
            <a:avLst/>
          </a:prstGeom>
          <a:noFill/>
          <a:ln>
            <a:noFill/>
          </a:ln>
        </p:spPr>
        <p:txBody>
          <a:bodyPr anchorCtr="0" anchor="t" bIns="91425" lIns="91425" rIns="91425" tIns="91425">
            <a:noAutofit/>
          </a:bodyPr>
          <a:lstStyle/>
          <a:p>
            <a:pPr lvl="0" rtl="0">
              <a:spcBef>
                <a:spcPts val="0"/>
              </a:spcBef>
              <a:buNone/>
            </a:pPr>
            <a:r>
              <a:t/>
            </a:r>
            <a:endParaRPr>
              <a:solidFill>
                <a:schemeClr val="dk2"/>
              </a:solidFill>
            </a:endParaRPr>
          </a:p>
        </p:txBody>
      </p:sp>
      <p:pic>
        <p:nvPicPr>
          <p:cNvPr id="532" name="Shape 532"/>
          <p:cNvPicPr preferRelativeResize="0"/>
          <p:nvPr/>
        </p:nvPicPr>
        <p:blipFill>
          <a:blip r:embed="rId3">
            <a:alphaModFix/>
          </a:blip>
          <a:stretch>
            <a:fillRect/>
          </a:stretch>
        </p:blipFill>
        <p:spPr>
          <a:xfrm>
            <a:off x="4692305" y="1017725"/>
            <a:ext cx="4257119" cy="2610599"/>
          </a:xfrm>
          <a:prstGeom prst="rect">
            <a:avLst/>
          </a:prstGeom>
          <a:noFill/>
          <a:ln>
            <a:noFill/>
          </a:ln>
        </p:spPr>
      </p:pic>
      <p:sp>
        <p:nvSpPr>
          <p:cNvPr id="533" name="Shape 533"/>
          <p:cNvSpPr txBox="1"/>
          <p:nvPr/>
        </p:nvSpPr>
        <p:spPr>
          <a:xfrm>
            <a:off x="5267825" y="3721650"/>
            <a:ext cx="3185400" cy="6060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2"/>
                </a:solidFill>
              </a:rPr>
              <a:t>With residuals, the 34-layer network outperforms the 18 layer.</a:t>
            </a:r>
          </a:p>
        </p:txBody>
      </p:sp>
      <p:pic>
        <p:nvPicPr>
          <p:cNvPr id="534" name="Shape 534"/>
          <p:cNvPicPr preferRelativeResize="0"/>
          <p:nvPr/>
        </p:nvPicPr>
        <p:blipFill>
          <a:blip r:embed="rId4">
            <a:alphaModFix/>
          </a:blip>
          <a:stretch>
            <a:fillRect/>
          </a:stretch>
        </p:blipFill>
        <p:spPr>
          <a:xfrm>
            <a:off x="4951474" y="1070950"/>
            <a:ext cx="3880825" cy="25577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Optimization issues</a:t>
            </a:r>
          </a:p>
        </p:txBody>
      </p:sp>
      <p:sp>
        <p:nvSpPr>
          <p:cNvPr id="540" name="Shape 540"/>
          <p:cNvSpPr txBox="1"/>
          <p:nvPr>
            <p:ph idx="1" type="body"/>
          </p:nvPr>
        </p:nvSpPr>
        <p:spPr>
          <a:xfrm>
            <a:off x="311700" y="1152475"/>
            <a:ext cx="4272300" cy="3416400"/>
          </a:xfrm>
          <a:prstGeom prst="rect">
            <a:avLst/>
          </a:prstGeom>
        </p:spPr>
        <p:txBody>
          <a:bodyPr anchorCtr="0" anchor="t" bIns="91425" lIns="91425" rIns="91425" tIns="91425">
            <a:noAutofit/>
          </a:bodyPr>
          <a:lstStyle/>
          <a:p>
            <a:pPr indent="-228600" lvl="0" marL="457200" rtl="0">
              <a:spcBef>
                <a:spcPts val="0"/>
              </a:spcBef>
            </a:pPr>
            <a:r>
              <a:rPr lang="zh-CN"/>
              <a:t>Although identity is representable, learning it proves difficult for optimization methods</a:t>
            </a:r>
          </a:p>
          <a:p>
            <a:pPr indent="-228600" lvl="0" marL="457200" rtl="0">
              <a:spcBef>
                <a:spcPts val="0"/>
              </a:spcBef>
            </a:pPr>
            <a:r>
              <a:rPr lang="zh-CN"/>
              <a:t>Intution: Tweak the network so it doesn’t have to learn identity connections</a:t>
            </a:r>
          </a:p>
          <a:p>
            <a:pPr indent="-228600" lvl="0" marL="457200" rtl="0">
              <a:spcBef>
                <a:spcPts val="0"/>
              </a:spcBef>
            </a:pPr>
            <a:r>
              <a:rPr b="1" lang="zh-CN"/>
              <a:t>Result: Going deeper makes things better!</a:t>
            </a:r>
          </a:p>
        </p:txBody>
      </p:sp>
      <p:sp>
        <p:nvSpPr>
          <p:cNvPr id="541" name="Shape 541"/>
          <p:cNvSpPr txBox="1"/>
          <p:nvPr/>
        </p:nvSpPr>
        <p:spPr>
          <a:xfrm>
            <a:off x="4044300" y="4662050"/>
            <a:ext cx="5099700" cy="4017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
        <p:nvSpPr>
          <p:cNvPr id="542" name="Shape 542"/>
          <p:cNvSpPr txBox="1"/>
          <p:nvPr/>
        </p:nvSpPr>
        <p:spPr>
          <a:xfrm>
            <a:off x="5337725" y="1152475"/>
            <a:ext cx="3263100" cy="2610600"/>
          </a:xfrm>
          <a:prstGeom prst="rect">
            <a:avLst/>
          </a:prstGeom>
          <a:noFill/>
          <a:ln>
            <a:noFill/>
          </a:ln>
        </p:spPr>
        <p:txBody>
          <a:bodyPr anchorCtr="0" anchor="t" bIns="91425" lIns="91425" rIns="91425" tIns="91425">
            <a:noAutofit/>
          </a:bodyPr>
          <a:lstStyle/>
          <a:p>
            <a:pPr lvl="0" rtl="0">
              <a:spcBef>
                <a:spcPts val="0"/>
              </a:spcBef>
              <a:buNone/>
            </a:pPr>
            <a:r>
              <a:t/>
            </a:r>
            <a:endParaRPr>
              <a:solidFill>
                <a:schemeClr val="dk2"/>
              </a:solidFill>
            </a:endParaRPr>
          </a:p>
        </p:txBody>
      </p:sp>
      <p:sp>
        <p:nvSpPr>
          <p:cNvPr id="543" name="Shape 543"/>
          <p:cNvSpPr txBox="1"/>
          <p:nvPr/>
        </p:nvSpPr>
        <p:spPr>
          <a:xfrm>
            <a:off x="5102675" y="2899600"/>
            <a:ext cx="1767900" cy="13188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2"/>
                </a:solidFill>
              </a:rPr>
              <a:t>The architecture of the plain and residual networks were identical except for the skip connections</a:t>
            </a:r>
          </a:p>
        </p:txBody>
      </p:sp>
      <p:pic>
        <p:nvPicPr>
          <p:cNvPr id="544" name="Shape 544"/>
          <p:cNvPicPr preferRelativeResize="0"/>
          <p:nvPr/>
        </p:nvPicPr>
        <p:blipFill>
          <a:blip r:embed="rId3">
            <a:alphaModFix/>
          </a:blip>
          <a:stretch>
            <a:fillRect/>
          </a:stretch>
        </p:blipFill>
        <p:spPr>
          <a:xfrm>
            <a:off x="6870574" y="0"/>
            <a:ext cx="1282175" cy="4459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We’re focusing on ImageNet</a:t>
            </a:r>
          </a:p>
        </p:txBody>
      </p:sp>
      <p:sp>
        <p:nvSpPr>
          <p:cNvPr id="96" name="Shape 96"/>
          <p:cNvSpPr txBox="1"/>
          <p:nvPr>
            <p:ph idx="1" type="body"/>
          </p:nvPr>
        </p:nvSpPr>
        <p:spPr>
          <a:xfrm>
            <a:off x="311700" y="1152475"/>
            <a:ext cx="4227900" cy="3416400"/>
          </a:xfrm>
          <a:prstGeom prst="rect">
            <a:avLst/>
          </a:prstGeom>
        </p:spPr>
        <p:txBody>
          <a:bodyPr anchorCtr="0" anchor="t" bIns="91425" lIns="91425" rIns="91425" tIns="91425">
            <a:noAutofit/>
          </a:bodyPr>
          <a:lstStyle/>
          <a:p>
            <a:pPr indent="-228600" lvl="0" marL="457200" rtl="0">
              <a:spcBef>
                <a:spcPts val="0"/>
              </a:spcBef>
            </a:pPr>
            <a:r>
              <a:rPr lang="zh-CN"/>
              <a:t>Gives us a common task to compare architectures</a:t>
            </a:r>
          </a:p>
          <a:p>
            <a:pPr indent="-228600" lvl="0" marL="457200" rtl="0">
              <a:spcBef>
                <a:spcPts val="0"/>
              </a:spcBef>
            </a:pPr>
            <a:r>
              <a:rPr b="1" lang="zh-CN"/>
              <a:t>Networks trained on ImageNet are often starting points for other vision tasks</a:t>
            </a:r>
          </a:p>
          <a:p>
            <a:pPr indent="-228600" lvl="0" marL="457200" rtl="0">
              <a:spcBef>
                <a:spcPts val="0"/>
              </a:spcBef>
            </a:pPr>
            <a:r>
              <a:rPr lang="zh-CN"/>
              <a:t>Architectures that perform well on ImageNet have been successful in other domains</a:t>
            </a:r>
          </a:p>
        </p:txBody>
      </p:sp>
      <p:sp>
        <p:nvSpPr>
          <p:cNvPr id="97" name="Shape 97"/>
          <p:cNvSpPr txBox="1"/>
          <p:nvPr/>
        </p:nvSpPr>
        <p:spPr>
          <a:xfrm>
            <a:off x="5292200" y="1213800"/>
            <a:ext cx="3026400" cy="2759400"/>
          </a:xfrm>
          <a:prstGeom prst="rect">
            <a:avLst/>
          </a:prstGeom>
          <a:noFill/>
          <a:ln>
            <a:noFill/>
          </a:ln>
        </p:spPr>
        <p:txBody>
          <a:bodyPr anchorCtr="0" anchor="t" bIns="91425" lIns="91425" rIns="91425" tIns="91425">
            <a:noAutofit/>
          </a:bodyPr>
          <a:lstStyle/>
          <a:p>
            <a:pPr lvl="0">
              <a:spcBef>
                <a:spcPts val="0"/>
              </a:spcBef>
              <a:buNone/>
            </a:pPr>
            <a:r>
              <a:rPr b="1" lang="zh-CN" sz="1800"/>
              <a:t>Example applications:</a:t>
            </a:r>
          </a:p>
          <a:p>
            <a:pPr indent="-342900" lvl="0" marL="457200" rtl="0">
              <a:spcBef>
                <a:spcPts val="0"/>
              </a:spcBef>
              <a:buSzPct val="100000"/>
              <a:buChar char="●"/>
            </a:pPr>
            <a:r>
              <a:rPr lang="zh-CN" sz="1800"/>
              <a:t>Object detection</a:t>
            </a:r>
          </a:p>
          <a:p>
            <a:pPr indent="-342900" lvl="0" marL="457200" rtl="0">
              <a:spcBef>
                <a:spcPts val="0"/>
              </a:spcBef>
              <a:buSzPct val="100000"/>
              <a:buChar char="●"/>
            </a:pPr>
            <a:r>
              <a:rPr lang="zh-CN" sz="1800"/>
              <a:t>Action recognition</a:t>
            </a:r>
          </a:p>
          <a:p>
            <a:pPr indent="-342900" lvl="0" marL="457200" rtl="0">
              <a:spcBef>
                <a:spcPts val="0"/>
              </a:spcBef>
              <a:buSzPct val="100000"/>
              <a:buChar char="●"/>
            </a:pPr>
            <a:r>
              <a:rPr lang="zh-CN" sz="1800"/>
              <a:t>Human pose estimation </a:t>
            </a:r>
          </a:p>
          <a:p>
            <a:pPr indent="-342900" lvl="0" marL="457200" rtl="0">
              <a:spcBef>
                <a:spcPts val="0"/>
              </a:spcBef>
              <a:buSzPct val="100000"/>
              <a:buChar char="●"/>
            </a:pPr>
            <a:r>
              <a:rPr lang="zh-CN" sz="1800"/>
              <a:t>Semantic segmentation</a:t>
            </a:r>
          </a:p>
          <a:p>
            <a:pPr indent="-342900" lvl="0" marL="457200" rtl="0">
              <a:spcBef>
                <a:spcPts val="0"/>
              </a:spcBef>
              <a:buSzPct val="100000"/>
              <a:buChar char="●"/>
            </a:pPr>
            <a:r>
              <a:rPr lang="zh-CN" sz="1800"/>
              <a:t>Image captioning</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8" name="Shape 548"/>
        <p:cNvGrpSpPr/>
        <p:nvPr/>
      </p:nvGrpSpPr>
      <p:grpSpPr>
        <a:xfrm>
          <a:off x="0" y="0"/>
          <a:ext cx="0" cy="0"/>
          <a:chOff x="0" y="0"/>
          <a:chExt cx="0" cy="0"/>
        </a:xfrm>
      </p:grpSpPr>
      <p:sp>
        <p:nvSpPr>
          <p:cNvPr id="549" name="Shape 5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Interesting Finding</a:t>
            </a:r>
          </a:p>
        </p:txBody>
      </p:sp>
      <p:sp>
        <p:nvSpPr>
          <p:cNvPr id="550" name="Shape 550"/>
          <p:cNvSpPr txBox="1"/>
          <p:nvPr>
            <p:ph idx="1" type="body"/>
          </p:nvPr>
        </p:nvSpPr>
        <p:spPr>
          <a:xfrm>
            <a:off x="311700" y="1152475"/>
            <a:ext cx="5793600" cy="3416400"/>
          </a:xfrm>
          <a:prstGeom prst="rect">
            <a:avLst/>
          </a:prstGeom>
        </p:spPr>
        <p:txBody>
          <a:bodyPr anchorCtr="0" anchor="t" bIns="91425" lIns="91425" rIns="91425" tIns="91425">
            <a:noAutofit/>
          </a:bodyPr>
          <a:lstStyle/>
          <a:p>
            <a:pPr indent="-228600" lvl="0" marL="457200">
              <a:spcBef>
                <a:spcPts val="0"/>
              </a:spcBef>
            </a:pPr>
            <a:r>
              <a:rPr lang="zh-CN"/>
              <a:t>Less variation in activations for Residual Networks</a:t>
            </a:r>
          </a:p>
        </p:txBody>
      </p:sp>
      <p:pic>
        <p:nvPicPr>
          <p:cNvPr id="551" name="Shape 551"/>
          <p:cNvPicPr preferRelativeResize="0"/>
          <p:nvPr/>
        </p:nvPicPr>
        <p:blipFill>
          <a:blip r:embed="rId3">
            <a:alphaModFix/>
          </a:blip>
          <a:stretch>
            <a:fillRect/>
          </a:stretch>
        </p:blipFill>
        <p:spPr>
          <a:xfrm>
            <a:off x="402475" y="1507850"/>
            <a:ext cx="5034174" cy="3556099"/>
          </a:xfrm>
          <a:prstGeom prst="rect">
            <a:avLst/>
          </a:prstGeom>
          <a:noFill/>
          <a:ln>
            <a:noFill/>
          </a:ln>
        </p:spPr>
      </p:pic>
      <p:sp>
        <p:nvSpPr>
          <p:cNvPr id="552" name="Shape 552"/>
          <p:cNvSpPr txBox="1"/>
          <p:nvPr/>
        </p:nvSpPr>
        <p:spPr>
          <a:xfrm>
            <a:off x="5370025" y="4210750"/>
            <a:ext cx="3774000" cy="8532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2"/>
                </a:solidFill>
              </a:rPr>
              <a:t>Kaiming He, Xiangyu Zhang, Shaoqing Ren, and Jian Sun,</a:t>
            </a:r>
            <a:br>
              <a:rPr lang="zh-CN">
                <a:solidFill>
                  <a:schemeClr val="dk2"/>
                </a:solidFill>
              </a:rPr>
            </a:br>
            <a:r>
              <a:rPr lang="zh-CN">
                <a:solidFill>
                  <a:schemeClr val="dk2"/>
                </a:solidFill>
              </a:rPr>
              <a:t>Deep Residual Learning for Image Recognition, CVPR 2016</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x="0" y="0"/>
          <a:ext cx="0" cy="0"/>
          <a:chOff x="0" y="0"/>
          <a:chExt cx="0" cy="0"/>
        </a:xfrm>
      </p:grpSpPr>
      <p:sp>
        <p:nvSpPr>
          <p:cNvPr id="557" name="Shape 5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Why do ResNets work? Some ideas:</a:t>
            </a:r>
          </a:p>
        </p:txBody>
      </p:sp>
      <p:sp>
        <p:nvSpPr>
          <p:cNvPr id="558" name="Shape 558"/>
          <p:cNvSpPr txBox="1"/>
          <p:nvPr>
            <p:ph idx="1" type="body"/>
          </p:nvPr>
        </p:nvSpPr>
        <p:spPr>
          <a:xfrm>
            <a:off x="311700" y="1152475"/>
            <a:ext cx="3738900" cy="3416400"/>
          </a:xfrm>
          <a:prstGeom prst="rect">
            <a:avLst/>
          </a:prstGeom>
        </p:spPr>
        <p:txBody>
          <a:bodyPr anchorCtr="0" anchor="t" bIns="91425" lIns="91425" rIns="91425" tIns="91425">
            <a:noAutofit/>
          </a:bodyPr>
          <a:lstStyle/>
          <a:p>
            <a:pPr indent="-228600" lvl="0" marL="457200" rtl="0">
              <a:spcBef>
                <a:spcPts val="0"/>
              </a:spcBef>
            </a:pPr>
            <a:r>
              <a:rPr b="1" lang="zh-CN"/>
              <a:t>They can be seen as implicitly ensembling shallower networks</a:t>
            </a:r>
          </a:p>
          <a:p>
            <a:pPr indent="-228600" lvl="0" marL="457200" rtl="0">
              <a:spcBef>
                <a:spcPts val="0"/>
              </a:spcBef>
            </a:pPr>
            <a:r>
              <a:rPr lang="zh-CN"/>
              <a:t>They are able to learn unrolled iterative refinements</a:t>
            </a:r>
          </a:p>
          <a:p>
            <a:pPr indent="-228600" lvl="0" marL="457200">
              <a:spcBef>
                <a:spcPts val="0"/>
              </a:spcBef>
            </a:pPr>
            <a:r>
              <a:rPr lang="zh-CN"/>
              <a:t>Can model recurrent computations necessary for recognition</a:t>
            </a:r>
          </a:p>
        </p:txBody>
      </p:sp>
      <p:pic>
        <p:nvPicPr>
          <p:cNvPr id="559" name="Shape 559"/>
          <p:cNvPicPr preferRelativeResize="0"/>
          <p:nvPr/>
        </p:nvPicPr>
        <p:blipFill>
          <a:blip r:embed="rId3">
            <a:alphaModFix/>
          </a:blip>
          <a:stretch>
            <a:fillRect/>
          </a:stretch>
        </p:blipFill>
        <p:spPr>
          <a:xfrm>
            <a:off x="4473250" y="987250"/>
            <a:ext cx="4263649" cy="1827274"/>
          </a:xfrm>
          <a:prstGeom prst="rect">
            <a:avLst/>
          </a:prstGeom>
          <a:noFill/>
          <a:ln>
            <a:noFill/>
          </a:ln>
        </p:spPr>
      </p:pic>
      <p:pic>
        <p:nvPicPr>
          <p:cNvPr id="560" name="Shape 560"/>
          <p:cNvPicPr preferRelativeResize="0"/>
          <p:nvPr/>
        </p:nvPicPr>
        <p:blipFill>
          <a:blip r:embed="rId4">
            <a:alphaModFix/>
          </a:blip>
          <a:stretch>
            <a:fillRect/>
          </a:stretch>
        </p:blipFill>
        <p:spPr>
          <a:xfrm>
            <a:off x="5448800" y="2734400"/>
            <a:ext cx="2041592" cy="1725475"/>
          </a:xfrm>
          <a:prstGeom prst="rect">
            <a:avLst/>
          </a:prstGeom>
          <a:noFill/>
          <a:ln>
            <a:noFill/>
          </a:ln>
        </p:spPr>
      </p:pic>
      <p:sp>
        <p:nvSpPr>
          <p:cNvPr id="561" name="Shape 561"/>
          <p:cNvSpPr txBox="1"/>
          <p:nvPr/>
        </p:nvSpPr>
        <p:spPr>
          <a:xfrm>
            <a:off x="5297500" y="4568875"/>
            <a:ext cx="3242700" cy="444300"/>
          </a:xfrm>
          <a:prstGeom prst="rect">
            <a:avLst/>
          </a:prstGeom>
          <a:noFill/>
          <a:ln>
            <a:noFill/>
          </a:ln>
        </p:spPr>
        <p:txBody>
          <a:bodyPr anchorCtr="0" anchor="t" bIns="91425" lIns="91425" rIns="91425" tIns="91425">
            <a:noAutofit/>
          </a:bodyPr>
          <a:lstStyle/>
          <a:p>
            <a:pPr lvl="0" rtl="0">
              <a:spcBef>
                <a:spcPts val="0"/>
              </a:spcBef>
              <a:buNone/>
            </a:pPr>
            <a:r>
              <a:rPr lang="zh-CN" sz="800"/>
              <a:t>Andreas Veit, Michael Wilber, Serge Belongie, Residual Networks Behave Like Ensembles of Relatively Shallow Networks, arxiv 2016  </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Why do ResNets work? Some ideas:</a:t>
            </a:r>
          </a:p>
        </p:txBody>
      </p:sp>
      <p:sp>
        <p:nvSpPr>
          <p:cNvPr id="567" name="Shape 567"/>
          <p:cNvSpPr txBox="1"/>
          <p:nvPr>
            <p:ph idx="1" type="body"/>
          </p:nvPr>
        </p:nvSpPr>
        <p:spPr>
          <a:xfrm>
            <a:off x="311700" y="1152475"/>
            <a:ext cx="3738900" cy="3416400"/>
          </a:xfrm>
          <a:prstGeom prst="rect">
            <a:avLst/>
          </a:prstGeom>
        </p:spPr>
        <p:txBody>
          <a:bodyPr anchorCtr="0" anchor="t" bIns="91425" lIns="91425" rIns="91425" tIns="91425">
            <a:noAutofit/>
          </a:bodyPr>
          <a:lstStyle/>
          <a:p>
            <a:pPr indent="-228600" lvl="0" marL="457200" rtl="0">
              <a:spcBef>
                <a:spcPts val="0"/>
              </a:spcBef>
            </a:pPr>
            <a:r>
              <a:rPr lang="zh-CN"/>
              <a:t>They can be seen as implicitly ensembling shallower networks</a:t>
            </a:r>
          </a:p>
          <a:p>
            <a:pPr indent="-228600" lvl="0" marL="457200" rtl="0">
              <a:spcBef>
                <a:spcPts val="0"/>
              </a:spcBef>
            </a:pPr>
            <a:r>
              <a:rPr b="1" lang="zh-CN"/>
              <a:t>They are able to learn unrolled iterative estimation</a:t>
            </a:r>
          </a:p>
          <a:p>
            <a:pPr indent="-228600" lvl="0" marL="457200" rtl="0">
              <a:spcBef>
                <a:spcPts val="0"/>
              </a:spcBef>
            </a:pPr>
            <a:r>
              <a:rPr lang="zh-CN"/>
              <a:t>Can model recurrent computations necessary for recognition</a:t>
            </a:r>
          </a:p>
        </p:txBody>
      </p:sp>
      <p:pic>
        <p:nvPicPr>
          <p:cNvPr id="568" name="Shape 568"/>
          <p:cNvPicPr preferRelativeResize="0"/>
          <p:nvPr/>
        </p:nvPicPr>
        <p:blipFill>
          <a:blip r:embed="rId3">
            <a:alphaModFix/>
          </a:blip>
          <a:stretch>
            <a:fillRect/>
          </a:stretch>
        </p:blipFill>
        <p:spPr>
          <a:xfrm>
            <a:off x="4043700" y="1578100"/>
            <a:ext cx="4788594" cy="2207953"/>
          </a:xfrm>
          <a:prstGeom prst="rect">
            <a:avLst/>
          </a:prstGeom>
          <a:noFill/>
          <a:ln>
            <a:noFill/>
          </a:ln>
        </p:spPr>
      </p:pic>
      <p:sp>
        <p:nvSpPr>
          <p:cNvPr id="569" name="Shape 569"/>
          <p:cNvSpPr txBox="1"/>
          <p:nvPr/>
        </p:nvSpPr>
        <p:spPr>
          <a:xfrm>
            <a:off x="4961375" y="4006975"/>
            <a:ext cx="3584400" cy="451800"/>
          </a:xfrm>
          <a:prstGeom prst="rect">
            <a:avLst/>
          </a:prstGeom>
          <a:noFill/>
          <a:ln>
            <a:noFill/>
          </a:ln>
        </p:spPr>
        <p:txBody>
          <a:bodyPr anchorCtr="0" anchor="t" bIns="91425" lIns="91425" rIns="91425" tIns="91425">
            <a:noAutofit/>
          </a:bodyPr>
          <a:lstStyle/>
          <a:p>
            <a:pPr lvl="0">
              <a:spcBef>
                <a:spcPts val="0"/>
              </a:spcBef>
              <a:buNone/>
            </a:pPr>
            <a:r>
              <a:rPr b="1" lang="zh-CN">
                <a:solidFill>
                  <a:srgbClr val="666666"/>
                </a:solidFill>
              </a:rPr>
              <a:t>Challenges the “representation view”</a:t>
            </a:r>
          </a:p>
        </p:txBody>
      </p:sp>
      <p:sp>
        <p:nvSpPr>
          <p:cNvPr id="570" name="Shape 570"/>
          <p:cNvSpPr txBox="1"/>
          <p:nvPr/>
        </p:nvSpPr>
        <p:spPr>
          <a:xfrm>
            <a:off x="6323725" y="4815675"/>
            <a:ext cx="3132600" cy="284100"/>
          </a:xfrm>
          <a:prstGeom prst="rect">
            <a:avLst/>
          </a:prstGeom>
          <a:noFill/>
          <a:ln>
            <a:noFill/>
          </a:ln>
        </p:spPr>
        <p:txBody>
          <a:bodyPr anchorCtr="0" anchor="t" bIns="91425" lIns="91425" rIns="91425" tIns="91425">
            <a:noAutofit/>
          </a:bodyPr>
          <a:lstStyle/>
          <a:p>
            <a:pPr lvl="0">
              <a:spcBef>
                <a:spcPts val="0"/>
              </a:spcBef>
              <a:buNone/>
            </a:pPr>
            <a:r>
              <a:rPr lang="zh-CN" sz="800">
                <a:solidFill>
                  <a:srgbClr val="434343"/>
                </a:solidFill>
              </a:rPr>
              <a:t>Image source: </a:t>
            </a:r>
            <a:r>
              <a:rPr lang="zh-CN" sz="800">
                <a:solidFill>
                  <a:srgbClr val="434343"/>
                </a:solidFill>
              </a:rPr>
              <a:t>http://vision03.csail.mit.edu/cnn_art/</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4" name="Shape 574"/>
        <p:cNvGrpSpPr/>
        <p:nvPr/>
      </p:nvGrpSpPr>
      <p:grpSpPr>
        <a:xfrm>
          <a:off x="0" y="0"/>
          <a:ext cx="0" cy="0"/>
          <a:chOff x="0" y="0"/>
          <a:chExt cx="0" cy="0"/>
        </a:xfrm>
      </p:grpSpPr>
      <p:sp>
        <p:nvSpPr>
          <p:cNvPr id="575" name="Shape 5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Why do ResNets work? Some ideas:</a:t>
            </a:r>
          </a:p>
        </p:txBody>
      </p:sp>
      <p:sp>
        <p:nvSpPr>
          <p:cNvPr id="576" name="Shape 576"/>
          <p:cNvSpPr txBox="1"/>
          <p:nvPr>
            <p:ph idx="1" type="body"/>
          </p:nvPr>
        </p:nvSpPr>
        <p:spPr>
          <a:xfrm>
            <a:off x="311700" y="1152475"/>
            <a:ext cx="3738900" cy="3416400"/>
          </a:xfrm>
          <a:prstGeom prst="rect">
            <a:avLst/>
          </a:prstGeom>
        </p:spPr>
        <p:txBody>
          <a:bodyPr anchorCtr="0" anchor="t" bIns="91425" lIns="91425" rIns="91425" tIns="91425">
            <a:noAutofit/>
          </a:bodyPr>
          <a:lstStyle/>
          <a:p>
            <a:pPr indent="-228600" lvl="0" marL="457200" rtl="0">
              <a:spcBef>
                <a:spcPts val="0"/>
              </a:spcBef>
            </a:pPr>
            <a:r>
              <a:rPr lang="zh-CN"/>
              <a:t>They can be seen as implicitly ensembling shallower networks</a:t>
            </a:r>
          </a:p>
          <a:p>
            <a:pPr indent="-228600" lvl="0" marL="457200" rtl="0">
              <a:spcBef>
                <a:spcPts val="0"/>
              </a:spcBef>
            </a:pPr>
            <a:r>
              <a:rPr lang="zh-CN"/>
              <a:t>They are able to learn unrolled iterative estimation</a:t>
            </a:r>
          </a:p>
          <a:p>
            <a:pPr indent="-228600" lvl="0" marL="457200" rtl="0">
              <a:spcBef>
                <a:spcPts val="0"/>
              </a:spcBef>
            </a:pPr>
            <a:r>
              <a:rPr b="1" lang="zh-CN"/>
              <a:t>Can model recurrent computations useful for recognition</a:t>
            </a:r>
          </a:p>
        </p:txBody>
      </p:sp>
      <p:pic>
        <p:nvPicPr>
          <p:cNvPr id="577" name="Shape 577"/>
          <p:cNvPicPr preferRelativeResize="0"/>
          <p:nvPr/>
        </p:nvPicPr>
        <p:blipFill>
          <a:blip r:embed="rId3">
            <a:alphaModFix/>
          </a:blip>
          <a:stretch>
            <a:fillRect/>
          </a:stretch>
        </p:blipFill>
        <p:spPr>
          <a:xfrm>
            <a:off x="4203000" y="1170125"/>
            <a:ext cx="4788600" cy="3071309"/>
          </a:xfrm>
          <a:prstGeom prst="rect">
            <a:avLst/>
          </a:prstGeom>
          <a:noFill/>
          <a:ln>
            <a:noFill/>
          </a:ln>
        </p:spPr>
      </p:pic>
      <p:sp>
        <p:nvSpPr>
          <p:cNvPr id="578" name="Shape 578"/>
          <p:cNvSpPr txBox="1"/>
          <p:nvPr/>
        </p:nvSpPr>
        <p:spPr>
          <a:xfrm>
            <a:off x="4699100" y="4611675"/>
            <a:ext cx="4167300" cy="422700"/>
          </a:xfrm>
          <a:prstGeom prst="rect">
            <a:avLst/>
          </a:prstGeom>
          <a:noFill/>
          <a:ln>
            <a:noFill/>
          </a:ln>
        </p:spPr>
        <p:txBody>
          <a:bodyPr anchorCtr="0" anchor="t" bIns="91425" lIns="91425" rIns="91425" tIns="91425">
            <a:noAutofit/>
          </a:bodyPr>
          <a:lstStyle/>
          <a:p>
            <a:pPr lvl="0">
              <a:spcBef>
                <a:spcPts val="0"/>
              </a:spcBef>
              <a:buNone/>
            </a:pPr>
            <a:r>
              <a:rPr lang="zh-CN" sz="800"/>
              <a:t>Qianli Liao, Tomaso Poggio,Bridging the Gaps Between Residual Learning, Recurrent Neural Networks and Visual Cortex, </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sp>
        <p:nvSpPr>
          <p:cNvPr id="583" name="Shape 58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584" name="Shape 584"/>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b="1" lang="zh-CN"/>
              <a:t>Can think of ResNets as ensembling subsets of residual modules</a:t>
            </a:r>
          </a:p>
          <a:p>
            <a:pPr indent="-228600" lvl="0" marL="457200" rtl="0">
              <a:spcBef>
                <a:spcPts val="0"/>
              </a:spcBef>
            </a:pPr>
            <a:r>
              <a:rPr lang="zh-CN"/>
              <a:t>With L residual modules there are 2</a:t>
            </a:r>
            <a:r>
              <a:rPr baseline="30000" lang="zh-CN"/>
              <a:t>L</a:t>
            </a:r>
            <a:r>
              <a:rPr lang="zh-CN"/>
              <a:t> possible subsets of modules</a:t>
            </a:r>
          </a:p>
          <a:p>
            <a:pPr indent="-228600" lvl="0" marL="457200" rtl="0">
              <a:spcBef>
                <a:spcPts val="0"/>
              </a:spcBef>
            </a:pPr>
            <a:r>
              <a:rPr lang="zh-CN"/>
              <a:t>If one of modules is removed, there are still 2</a:t>
            </a:r>
            <a:r>
              <a:rPr baseline="30000" lang="zh-CN"/>
              <a:t>L-1</a:t>
            </a:r>
            <a:r>
              <a:rPr lang="zh-CN"/>
              <a:t> possible subsets of modules</a:t>
            </a:r>
          </a:p>
        </p:txBody>
      </p:sp>
      <p:sp>
        <p:nvSpPr>
          <p:cNvPr id="585" name="Shape 585"/>
          <p:cNvSpPr txBox="1"/>
          <p:nvPr/>
        </p:nvSpPr>
        <p:spPr>
          <a:xfrm>
            <a:off x="5026925" y="1355075"/>
            <a:ext cx="3402300" cy="29142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zh-CN"/>
              <a:t>For each residual module, we can choose whether we include it</a:t>
            </a:r>
          </a:p>
          <a:p>
            <a:pPr indent="-228600" lvl="0" marL="457200" rtl="0">
              <a:spcBef>
                <a:spcPts val="0"/>
              </a:spcBef>
              <a:buChar char="●"/>
            </a:pPr>
            <a:r>
              <a:rPr lang="zh-CN"/>
              <a:t>There are 2 options per module (include/exclude) for L modules</a:t>
            </a:r>
          </a:p>
          <a:p>
            <a:pPr indent="-228600" lvl="0" marL="457200" rtl="0">
              <a:spcBef>
                <a:spcPts val="0"/>
              </a:spcBef>
              <a:buChar char="●"/>
            </a:pPr>
            <a:r>
              <a:rPr lang="zh-CN"/>
              <a:t>Total of 2</a:t>
            </a:r>
            <a:r>
              <a:rPr baseline="30000" lang="zh-CN"/>
              <a:t>L</a:t>
            </a:r>
            <a:r>
              <a:rPr lang="zh-CN"/>
              <a:t> modules in the implicit ensemble</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9" name="Shape 589"/>
        <p:cNvGrpSpPr/>
        <p:nvPr/>
      </p:nvGrpSpPr>
      <p:grpSpPr>
        <a:xfrm>
          <a:off x="0" y="0"/>
          <a:ext cx="0" cy="0"/>
          <a:chOff x="0" y="0"/>
          <a:chExt cx="0" cy="0"/>
        </a:xfrm>
      </p:grpSpPr>
      <p:sp>
        <p:nvSpPr>
          <p:cNvPr id="590" name="Shape 59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591" name="Shape 591"/>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Can think of ResNets as ensembling subsets of residual modules</a:t>
            </a:r>
          </a:p>
          <a:p>
            <a:pPr indent="-228600" lvl="0" marL="457200" rtl="0">
              <a:spcBef>
                <a:spcPts val="0"/>
              </a:spcBef>
            </a:pPr>
            <a:r>
              <a:rPr b="1" lang="zh-CN"/>
              <a:t>With L residual modules there are 2</a:t>
            </a:r>
            <a:r>
              <a:rPr b="1" baseline="30000" lang="zh-CN"/>
              <a:t>L</a:t>
            </a:r>
            <a:r>
              <a:rPr b="1" lang="zh-CN"/>
              <a:t> possible subsets of modules</a:t>
            </a:r>
          </a:p>
          <a:p>
            <a:pPr indent="-228600" lvl="0" marL="457200" rtl="0">
              <a:spcBef>
                <a:spcPts val="0"/>
              </a:spcBef>
            </a:pPr>
            <a:r>
              <a:rPr lang="zh-CN"/>
              <a:t>If one of modules is removed, there are still 2</a:t>
            </a:r>
            <a:r>
              <a:rPr baseline="30000" lang="zh-CN"/>
              <a:t>L-1</a:t>
            </a:r>
            <a:r>
              <a:rPr lang="zh-CN"/>
              <a:t> possible subsets of modules</a:t>
            </a:r>
          </a:p>
        </p:txBody>
      </p:sp>
      <p:pic>
        <p:nvPicPr>
          <p:cNvPr id="592" name="Shape 592"/>
          <p:cNvPicPr preferRelativeResize="0"/>
          <p:nvPr/>
        </p:nvPicPr>
        <p:blipFill>
          <a:blip r:embed="rId3">
            <a:alphaModFix/>
          </a:blip>
          <a:stretch>
            <a:fillRect/>
          </a:stretch>
        </p:blipFill>
        <p:spPr>
          <a:xfrm>
            <a:off x="5419675" y="2327887"/>
            <a:ext cx="2595486" cy="1912787"/>
          </a:xfrm>
          <a:prstGeom prst="rect">
            <a:avLst/>
          </a:prstGeom>
          <a:noFill/>
          <a:ln>
            <a:noFill/>
          </a:ln>
        </p:spPr>
      </p:pic>
      <p:pic>
        <p:nvPicPr>
          <p:cNvPr id="593" name="Shape 593"/>
          <p:cNvPicPr preferRelativeResize="0"/>
          <p:nvPr/>
        </p:nvPicPr>
        <p:blipFill>
          <a:blip r:embed="rId4">
            <a:alphaModFix/>
          </a:blip>
          <a:stretch>
            <a:fillRect/>
          </a:stretch>
        </p:blipFill>
        <p:spPr>
          <a:xfrm>
            <a:off x="5340724" y="475275"/>
            <a:ext cx="2753375" cy="1522575"/>
          </a:xfrm>
          <a:prstGeom prst="rect">
            <a:avLst/>
          </a:prstGeom>
          <a:noFill/>
          <a:ln>
            <a:noFill/>
          </a:ln>
        </p:spPr>
      </p:pic>
      <p:sp>
        <p:nvSpPr>
          <p:cNvPr id="594" name="Shape 594"/>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x="0" y="0"/>
          <a:ext cx="0" cy="0"/>
          <a:chOff x="0" y="0"/>
          <a:chExt cx="0" cy="0"/>
        </a:xfrm>
      </p:grpSpPr>
      <p:sp>
        <p:nvSpPr>
          <p:cNvPr id="599" name="Shape 59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00" name="Shape 600"/>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Can think of ResNets as ensembling subsets of residual modules</a:t>
            </a:r>
          </a:p>
          <a:p>
            <a:pPr indent="-228600" lvl="0" marL="457200" rtl="0">
              <a:spcBef>
                <a:spcPts val="0"/>
              </a:spcBef>
            </a:pPr>
            <a:r>
              <a:rPr lang="zh-CN"/>
              <a:t>With L residual modules there are 2</a:t>
            </a:r>
            <a:r>
              <a:rPr baseline="30000" lang="zh-CN"/>
              <a:t>L</a:t>
            </a:r>
            <a:r>
              <a:rPr lang="zh-CN"/>
              <a:t> possible subsets of modules</a:t>
            </a:r>
          </a:p>
          <a:p>
            <a:pPr indent="-228600" lvl="0" marL="457200" rtl="0">
              <a:spcBef>
                <a:spcPts val="0"/>
              </a:spcBef>
            </a:pPr>
            <a:r>
              <a:rPr b="1" lang="zh-CN"/>
              <a:t>If one of modules is removed, there are still 2</a:t>
            </a:r>
            <a:r>
              <a:rPr b="1" baseline="30000" lang="zh-CN"/>
              <a:t>L-1</a:t>
            </a:r>
            <a:r>
              <a:rPr b="1" lang="zh-CN"/>
              <a:t> possible subsets of modules</a:t>
            </a:r>
          </a:p>
        </p:txBody>
      </p:sp>
      <p:pic>
        <p:nvPicPr>
          <p:cNvPr id="601" name="Shape 601"/>
          <p:cNvPicPr preferRelativeResize="0"/>
          <p:nvPr/>
        </p:nvPicPr>
        <p:blipFill>
          <a:blip r:embed="rId3">
            <a:alphaModFix/>
          </a:blip>
          <a:stretch>
            <a:fillRect/>
          </a:stretch>
        </p:blipFill>
        <p:spPr>
          <a:xfrm>
            <a:off x="5069925" y="849575"/>
            <a:ext cx="3467100" cy="2790825"/>
          </a:xfrm>
          <a:prstGeom prst="rect">
            <a:avLst/>
          </a:prstGeom>
          <a:noFill/>
          <a:ln>
            <a:noFill/>
          </a:ln>
        </p:spPr>
      </p:pic>
      <p:sp>
        <p:nvSpPr>
          <p:cNvPr id="602" name="Shape 602"/>
          <p:cNvSpPr txBox="1"/>
          <p:nvPr/>
        </p:nvSpPr>
        <p:spPr>
          <a:xfrm>
            <a:off x="6003300" y="4677225"/>
            <a:ext cx="3140700" cy="422400"/>
          </a:xfrm>
          <a:prstGeom prst="rect">
            <a:avLst/>
          </a:prstGeom>
          <a:noFill/>
          <a:ln>
            <a:noFill/>
          </a:ln>
        </p:spPr>
        <p:txBody>
          <a:bodyPr anchorCtr="0" anchor="t" bIns="91425" lIns="91425" rIns="91425" tIns="91425">
            <a:noAutofit/>
          </a:bodyPr>
          <a:lstStyle/>
          <a:p>
            <a:pPr lvl="0">
              <a:spcBef>
                <a:spcPts val="0"/>
              </a:spcBef>
              <a:buNone/>
            </a:pPr>
            <a:r>
              <a:rPr lang="zh-CN" sz="800">
                <a:solidFill>
                  <a:srgbClr val="242729"/>
                </a:solidFill>
              </a:rPr>
              <a:t>Andreas Veit, Michael Wilber, Serge Belongie, Residual Networks Behave Like Ensembles of Relatively Shallow Networks, arxiv 2016  </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sp>
        <p:nvSpPr>
          <p:cNvPr id="607" name="Shape 6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08" name="Shape 60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b="1" lang="zh-CN"/>
              <a:t>Wanted to test </a:t>
            </a:r>
            <a:r>
              <a:rPr b="1" lang="zh-CN"/>
              <a:t>this explanation</a:t>
            </a:r>
          </a:p>
          <a:p>
            <a:pPr indent="-228600" lvl="0" marL="457200" rtl="0">
              <a:spcBef>
                <a:spcPts val="0"/>
              </a:spcBef>
            </a:pPr>
            <a:r>
              <a:rPr lang="zh-CN"/>
              <a:t>Tried dropping layers</a:t>
            </a:r>
          </a:p>
          <a:p>
            <a:pPr indent="-228600" lvl="0" marL="457200" rtl="0">
              <a:spcBef>
                <a:spcPts val="0"/>
              </a:spcBef>
            </a:pPr>
            <a:r>
              <a:rPr lang="zh-CN"/>
              <a:t>Tried reordering layers</a:t>
            </a:r>
          </a:p>
          <a:p>
            <a:pPr indent="-228600" lvl="0" marL="457200" rtl="0">
              <a:spcBef>
                <a:spcPts val="0"/>
              </a:spcBef>
            </a:pPr>
            <a:r>
              <a:rPr lang="zh-CN"/>
              <a:t>Found effective paths during training are relatively shallow</a:t>
            </a:r>
          </a:p>
        </p:txBody>
      </p:sp>
      <p:sp>
        <p:nvSpPr>
          <p:cNvPr id="609" name="Shape 60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10" name="Shape 610"/>
          <p:cNvPicPr preferRelativeResize="0"/>
          <p:nvPr/>
        </p:nvPicPr>
        <p:blipFill>
          <a:blip r:embed="rId3">
            <a:alphaModFix/>
          </a:blip>
          <a:stretch>
            <a:fillRect/>
          </a:stretch>
        </p:blipFill>
        <p:spPr>
          <a:xfrm>
            <a:off x="5419675" y="2327887"/>
            <a:ext cx="2595486" cy="1912787"/>
          </a:xfrm>
          <a:prstGeom prst="rect">
            <a:avLst/>
          </a:prstGeom>
          <a:noFill/>
          <a:ln>
            <a:noFill/>
          </a:ln>
        </p:spPr>
      </p:pic>
      <p:pic>
        <p:nvPicPr>
          <p:cNvPr id="611" name="Shape 611"/>
          <p:cNvPicPr preferRelativeResize="0"/>
          <p:nvPr/>
        </p:nvPicPr>
        <p:blipFill>
          <a:blip r:embed="rId4">
            <a:alphaModFix/>
          </a:blip>
          <a:stretch>
            <a:fillRect/>
          </a:stretch>
        </p:blipFill>
        <p:spPr>
          <a:xfrm>
            <a:off x="5340724" y="475275"/>
            <a:ext cx="2753375" cy="1522575"/>
          </a:xfrm>
          <a:prstGeom prst="rect">
            <a:avLst/>
          </a:prstGeom>
          <a:noFill/>
          <a:ln>
            <a:noFill/>
          </a:ln>
        </p:spPr>
      </p:pic>
      <p:sp>
        <p:nvSpPr>
          <p:cNvPr id="612" name="Shape 612"/>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18" name="Shape 61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b="1" lang="zh-CN"/>
              <a:t>Tried dropping layers</a:t>
            </a:r>
          </a:p>
          <a:p>
            <a:pPr indent="-228600" lvl="0" marL="457200" rtl="0">
              <a:spcBef>
                <a:spcPts val="0"/>
              </a:spcBef>
            </a:pPr>
            <a:r>
              <a:rPr lang="zh-CN"/>
              <a:t>Tried reordering layers</a:t>
            </a:r>
          </a:p>
          <a:p>
            <a:pPr indent="-228600" lvl="0" marL="457200" rtl="0">
              <a:spcBef>
                <a:spcPts val="0"/>
              </a:spcBef>
            </a:pPr>
            <a:r>
              <a:rPr lang="zh-CN"/>
              <a:t>Found effective paths during training are relatively shallow</a:t>
            </a:r>
          </a:p>
        </p:txBody>
      </p:sp>
      <p:sp>
        <p:nvSpPr>
          <p:cNvPr id="619" name="Shape 61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20" name="Shape 62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21" name="Shape 621"/>
          <p:cNvPicPr preferRelativeResize="0"/>
          <p:nvPr/>
        </p:nvPicPr>
        <p:blipFill>
          <a:blip r:embed="rId3">
            <a:alphaModFix/>
          </a:blip>
          <a:stretch>
            <a:fillRect/>
          </a:stretch>
        </p:blipFill>
        <p:spPr>
          <a:xfrm>
            <a:off x="4742100" y="1170125"/>
            <a:ext cx="2962592" cy="3354699"/>
          </a:xfrm>
          <a:prstGeom prst="rect">
            <a:avLst/>
          </a:prstGeom>
          <a:noFill/>
          <a:ln>
            <a:noFill/>
          </a:ln>
        </p:spPr>
      </p:pic>
      <p:sp>
        <p:nvSpPr>
          <p:cNvPr id="622" name="Shape 622"/>
          <p:cNvSpPr txBox="1"/>
          <p:nvPr/>
        </p:nvSpPr>
        <p:spPr>
          <a:xfrm>
            <a:off x="852400" y="3518850"/>
            <a:ext cx="2535300" cy="699300"/>
          </a:xfrm>
          <a:prstGeom prst="rect">
            <a:avLst/>
          </a:prstGeom>
          <a:noFill/>
          <a:ln>
            <a:noFill/>
          </a:ln>
        </p:spPr>
        <p:txBody>
          <a:bodyPr anchorCtr="0" anchor="t" bIns="91425" lIns="91425" rIns="91425" tIns="91425">
            <a:noAutofit/>
          </a:bodyPr>
          <a:lstStyle/>
          <a:p>
            <a:pPr lvl="0">
              <a:spcBef>
                <a:spcPts val="0"/>
              </a:spcBef>
              <a:buNone/>
            </a:pPr>
            <a:r>
              <a:rPr lang="zh-CN">
                <a:solidFill>
                  <a:schemeClr val="dk2"/>
                </a:solidFill>
              </a:rPr>
              <a:t>Dropping layers on VGG-Net is disastorous...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6" name="Shape 626"/>
        <p:cNvGrpSpPr/>
        <p:nvPr/>
      </p:nvGrpSpPr>
      <p:grpSpPr>
        <a:xfrm>
          <a:off x="0" y="0"/>
          <a:ext cx="0" cy="0"/>
          <a:chOff x="0" y="0"/>
          <a:chExt cx="0" cy="0"/>
        </a:xfrm>
      </p:grpSpPr>
      <p:sp>
        <p:nvSpPr>
          <p:cNvPr id="627" name="Shape 6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28" name="Shape 62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b="1" lang="zh-CN"/>
              <a:t>Tried dropping layers</a:t>
            </a:r>
          </a:p>
          <a:p>
            <a:pPr indent="-228600" lvl="0" marL="457200" rtl="0">
              <a:spcBef>
                <a:spcPts val="0"/>
              </a:spcBef>
            </a:pPr>
            <a:r>
              <a:rPr lang="zh-CN"/>
              <a:t>Tried reordering layers</a:t>
            </a:r>
          </a:p>
          <a:p>
            <a:pPr indent="-228600" lvl="0" marL="457200" rtl="0">
              <a:spcBef>
                <a:spcPts val="0"/>
              </a:spcBef>
            </a:pPr>
            <a:r>
              <a:rPr lang="zh-CN"/>
              <a:t>Found effective paths during training are relatively shallow</a:t>
            </a:r>
          </a:p>
        </p:txBody>
      </p:sp>
      <p:sp>
        <p:nvSpPr>
          <p:cNvPr id="629" name="Shape 62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30" name="Shape 63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31" name="Shape 631"/>
          <p:cNvPicPr preferRelativeResize="0"/>
          <p:nvPr/>
        </p:nvPicPr>
        <p:blipFill>
          <a:blip r:embed="rId3">
            <a:alphaModFix/>
          </a:blip>
          <a:stretch>
            <a:fillRect/>
          </a:stretch>
        </p:blipFill>
        <p:spPr>
          <a:xfrm>
            <a:off x="4742100" y="1170125"/>
            <a:ext cx="3244709" cy="3354699"/>
          </a:xfrm>
          <a:prstGeom prst="rect">
            <a:avLst/>
          </a:prstGeom>
          <a:noFill/>
          <a:ln>
            <a:noFill/>
          </a:ln>
        </p:spPr>
      </p:pic>
      <p:sp>
        <p:nvSpPr>
          <p:cNvPr id="632" name="Shape 632"/>
          <p:cNvSpPr txBox="1"/>
          <p:nvPr/>
        </p:nvSpPr>
        <p:spPr>
          <a:xfrm>
            <a:off x="1004800" y="3671250"/>
            <a:ext cx="2535300" cy="699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2"/>
                </a:solidFill>
              </a:rPr>
              <a:t>Dropping layers on ResNet is no big deal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We’re focusing on ImageNet</a:t>
            </a:r>
          </a:p>
        </p:txBody>
      </p:sp>
      <p:sp>
        <p:nvSpPr>
          <p:cNvPr id="103" name="Shape 103"/>
          <p:cNvSpPr txBox="1"/>
          <p:nvPr>
            <p:ph idx="1" type="body"/>
          </p:nvPr>
        </p:nvSpPr>
        <p:spPr>
          <a:xfrm>
            <a:off x="311700" y="1152475"/>
            <a:ext cx="4227900" cy="3416400"/>
          </a:xfrm>
          <a:prstGeom prst="rect">
            <a:avLst/>
          </a:prstGeom>
        </p:spPr>
        <p:txBody>
          <a:bodyPr anchorCtr="0" anchor="t" bIns="91425" lIns="91425" rIns="91425" tIns="91425">
            <a:noAutofit/>
          </a:bodyPr>
          <a:lstStyle/>
          <a:p>
            <a:pPr indent="-228600" lvl="0" marL="457200" rtl="0">
              <a:spcBef>
                <a:spcPts val="0"/>
              </a:spcBef>
            </a:pPr>
            <a:r>
              <a:rPr lang="zh-CN"/>
              <a:t>Gives us a common task to compare architectures</a:t>
            </a:r>
          </a:p>
          <a:p>
            <a:pPr indent="-228600" lvl="0" marL="457200" rtl="0">
              <a:spcBef>
                <a:spcPts val="0"/>
              </a:spcBef>
            </a:pPr>
            <a:r>
              <a:rPr lang="zh-CN"/>
              <a:t>Networks trained on ImageNet are often starting points for other vision tasks</a:t>
            </a:r>
          </a:p>
          <a:p>
            <a:pPr indent="-228600" lvl="0" marL="457200" rtl="0">
              <a:spcBef>
                <a:spcPts val="0"/>
              </a:spcBef>
            </a:pPr>
            <a:r>
              <a:rPr b="1" lang="zh-CN"/>
              <a:t>Architectures that perform well on ImageNet have been successful in other domains</a:t>
            </a:r>
          </a:p>
        </p:txBody>
      </p:sp>
      <p:sp>
        <p:nvSpPr>
          <p:cNvPr id="104" name="Shape 104"/>
          <p:cNvSpPr txBox="1"/>
          <p:nvPr/>
        </p:nvSpPr>
        <p:spPr>
          <a:xfrm>
            <a:off x="5041350" y="1213800"/>
            <a:ext cx="3277200" cy="2994000"/>
          </a:xfrm>
          <a:prstGeom prst="rect">
            <a:avLst/>
          </a:prstGeom>
          <a:noFill/>
          <a:ln>
            <a:noFill/>
          </a:ln>
        </p:spPr>
        <p:txBody>
          <a:bodyPr anchorCtr="0" anchor="t" bIns="91425" lIns="91425" rIns="91425" tIns="91425">
            <a:noAutofit/>
          </a:bodyPr>
          <a:lstStyle/>
          <a:p>
            <a:pPr lvl="0" rtl="0">
              <a:spcBef>
                <a:spcPts val="0"/>
              </a:spcBef>
              <a:buNone/>
            </a:pPr>
            <a:r>
              <a:rPr b="1" lang="zh-CN" sz="1800"/>
              <a:t>Novel ResNet Applications:</a:t>
            </a:r>
          </a:p>
          <a:p>
            <a:pPr indent="-342900" lvl="0" marL="457200" rtl="0">
              <a:spcBef>
                <a:spcPts val="0"/>
              </a:spcBef>
              <a:buSzPct val="100000"/>
              <a:buChar char="●"/>
            </a:pPr>
            <a:r>
              <a:rPr lang="zh-CN" sz="1800" u="sng">
                <a:solidFill>
                  <a:schemeClr val="hlink"/>
                </a:solidFill>
                <a:hlinkClick r:id="rId3"/>
              </a:rPr>
              <a:t>Volumetric Brain Segmentation (VoxResNet)</a:t>
            </a:r>
          </a:p>
          <a:p>
            <a:pPr indent="-342900" lvl="0" marL="457200" rtl="0">
              <a:spcBef>
                <a:spcPts val="0"/>
              </a:spcBef>
              <a:buSzPct val="100000"/>
              <a:buChar char="●"/>
            </a:pPr>
            <a:r>
              <a:rPr lang="zh-CN" sz="1800" u="sng">
                <a:solidFill>
                  <a:schemeClr val="hlink"/>
                </a:solidFill>
                <a:hlinkClick r:id="rId4"/>
              </a:rPr>
              <a:t>City-Wide Crowd Flow Prediction: (ST-ResNet)</a:t>
            </a:r>
          </a:p>
          <a:p>
            <a:pPr indent="-342900" lvl="0" marL="457200" rtl="0">
              <a:spcBef>
                <a:spcPts val="0"/>
              </a:spcBef>
              <a:buSzPct val="100000"/>
              <a:buChar char="●"/>
            </a:pPr>
            <a:r>
              <a:rPr lang="zh-CN" sz="1800" u="sng">
                <a:solidFill>
                  <a:schemeClr val="hlink"/>
                </a:solidFill>
                <a:hlinkClick r:id="rId5"/>
              </a:rPr>
              <a:t>Generating Realistic Voices (WaveNet)</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x="0" y="0"/>
          <a:ext cx="0" cy="0"/>
          <a:chOff x="0" y="0"/>
          <a:chExt cx="0" cy="0"/>
        </a:xfrm>
      </p:grpSpPr>
      <p:sp>
        <p:nvSpPr>
          <p:cNvPr id="637" name="Shape 63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38" name="Shape 63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b="1" lang="zh-CN"/>
              <a:t>Tried dropping layers</a:t>
            </a:r>
          </a:p>
          <a:p>
            <a:pPr indent="-228600" lvl="0" marL="457200" rtl="0">
              <a:spcBef>
                <a:spcPts val="0"/>
              </a:spcBef>
            </a:pPr>
            <a:r>
              <a:rPr lang="zh-CN"/>
              <a:t>Tried reordering layers</a:t>
            </a:r>
          </a:p>
          <a:p>
            <a:pPr indent="-228600" lvl="0" marL="457200" rtl="0">
              <a:spcBef>
                <a:spcPts val="0"/>
              </a:spcBef>
            </a:pPr>
            <a:r>
              <a:rPr lang="zh-CN"/>
              <a:t>Found effective paths during training are relatively shallow</a:t>
            </a:r>
          </a:p>
        </p:txBody>
      </p:sp>
      <p:sp>
        <p:nvSpPr>
          <p:cNvPr id="639" name="Shape 63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40" name="Shape 64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41" name="Shape 641"/>
          <p:cNvPicPr preferRelativeResize="0"/>
          <p:nvPr/>
        </p:nvPicPr>
        <p:blipFill>
          <a:blip r:embed="rId3">
            <a:alphaModFix/>
          </a:blip>
          <a:stretch>
            <a:fillRect/>
          </a:stretch>
        </p:blipFill>
        <p:spPr>
          <a:xfrm>
            <a:off x="4742100" y="1170125"/>
            <a:ext cx="3552825" cy="2438400"/>
          </a:xfrm>
          <a:prstGeom prst="rect">
            <a:avLst/>
          </a:prstGeom>
          <a:noFill/>
          <a:ln>
            <a:noFill/>
          </a:ln>
        </p:spPr>
      </p:pic>
      <p:sp>
        <p:nvSpPr>
          <p:cNvPr id="642" name="Shape 642"/>
          <p:cNvSpPr txBox="1"/>
          <p:nvPr/>
        </p:nvSpPr>
        <p:spPr>
          <a:xfrm>
            <a:off x="5267350" y="3788425"/>
            <a:ext cx="2958000" cy="437100"/>
          </a:xfrm>
          <a:prstGeom prst="rect">
            <a:avLst/>
          </a:prstGeom>
          <a:noFill/>
          <a:ln>
            <a:noFill/>
          </a:ln>
        </p:spPr>
        <p:txBody>
          <a:bodyPr anchorCtr="0" anchor="t" bIns="91425" lIns="91425" rIns="91425" tIns="91425">
            <a:noAutofit/>
          </a:bodyPr>
          <a:lstStyle/>
          <a:p>
            <a:pPr lvl="0">
              <a:spcBef>
                <a:spcPts val="0"/>
              </a:spcBef>
              <a:buNone/>
            </a:pPr>
            <a:r>
              <a:rPr lang="zh-CN"/>
              <a:t>Performance degrades smoothly as layers are removed</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6" name="Shape 646"/>
        <p:cNvGrpSpPr/>
        <p:nvPr/>
      </p:nvGrpSpPr>
      <p:grpSpPr>
        <a:xfrm>
          <a:off x="0" y="0"/>
          <a:ext cx="0" cy="0"/>
          <a:chOff x="0" y="0"/>
          <a:chExt cx="0" cy="0"/>
        </a:xfrm>
      </p:grpSpPr>
      <p:sp>
        <p:nvSpPr>
          <p:cNvPr id="647" name="Shape 64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48" name="Shape 64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b="1" lang="zh-CN"/>
              <a:t>Tried dropping layers</a:t>
            </a:r>
          </a:p>
          <a:p>
            <a:pPr indent="-228600" lvl="0" marL="457200" rtl="0">
              <a:spcBef>
                <a:spcPts val="0"/>
              </a:spcBef>
            </a:pPr>
            <a:r>
              <a:rPr lang="zh-CN"/>
              <a:t>Tried reordering layers</a:t>
            </a:r>
          </a:p>
          <a:p>
            <a:pPr indent="-228600" lvl="0" marL="457200" rtl="0">
              <a:spcBef>
                <a:spcPts val="0"/>
              </a:spcBef>
            </a:pPr>
            <a:r>
              <a:rPr lang="zh-CN"/>
              <a:t>Found effective paths during training are relatively shallow</a:t>
            </a:r>
          </a:p>
        </p:txBody>
      </p:sp>
      <p:sp>
        <p:nvSpPr>
          <p:cNvPr id="649" name="Shape 64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50" name="Shape 65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51" name="Shape 651"/>
          <p:cNvPicPr preferRelativeResize="0"/>
          <p:nvPr/>
        </p:nvPicPr>
        <p:blipFill>
          <a:blip r:embed="rId3">
            <a:alphaModFix/>
          </a:blip>
          <a:stretch>
            <a:fillRect/>
          </a:stretch>
        </p:blipFill>
        <p:spPr>
          <a:xfrm>
            <a:off x="4742100" y="1170125"/>
            <a:ext cx="3552825" cy="2438400"/>
          </a:xfrm>
          <a:prstGeom prst="rect">
            <a:avLst/>
          </a:prstGeom>
          <a:noFill/>
          <a:ln>
            <a:noFill/>
          </a:ln>
        </p:spPr>
      </p:pic>
      <p:sp>
        <p:nvSpPr>
          <p:cNvPr id="652" name="Shape 652"/>
          <p:cNvSpPr txBox="1"/>
          <p:nvPr/>
        </p:nvSpPr>
        <p:spPr>
          <a:xfrm>
            <a:off x="5354775" y="3679125"/>
            <a:ext cx="2586300" cy="859800"/>
          </a:xfrm>
          <a:prstGeom prst="rect">
            <a:avLst/>
          </a:prstGeom>
          <a:noFill/>
          <a:ln>
            <a:noFill/>
          </a:ln>
        </p:spPr>
        <p:txBody>
          <a:bodyPr anchorCtr="0" anchor="t" bIns="91425" lIns="91425" rIns="91425" tIns="91425">
            <a:noAutofit/>
          </a:bodyPr>
          <a:lstStyle/>
          <a:p>
            <a:pPr lvl="0" rtl="0">
              <a:spcBef>
                <a:spcPts val="0"/>
              </a:spcBef>
              <a:buNone/>
            </a:pPr>
            <a:r>
              <a:rPr lang="zh-CN"/>
              <a:t>Though the total network has 54 modules; more than 95% of paths go through 19 to 35 modules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sp>
        <p:nvSpPr>
          <p:cNvPr id="657" name="Shape 65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58" name="Shape 658"/>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lang="zh-CN"/>
              <a:t>Tried dropping layers</a:t>
            </a:r>
          </a:p>
          <a:p>
            <a:pPr indent="-228600" lvl="0" marL="457200" rtl="0">
              <a:spcBef>
                <a:spcPts val="0"/>
              </a:spcBef>
            </a:pPr>
            <a:r>
              <a:rPr b="1" lang="zh-CN"/>
              <a:t>Tried reordering layers</a:t>
            </a:r>
          </a:p>
          <a:p>
            <a:pPr indent="-228600" lvl="0" marL="457200" rtl="0">
              <a:spcBef>
                <a:spcPts val="0"/>
              </a:spcBef>
            </a:pPr>
            <a:r>
              <a:rPr lang="zh-CN"/>
              <a:t>Found effective paths during training are relatively shallow</a:t>
            </a:r>
          </a:p>
        </p:txBody>
      </p:sp>
      <p:sp>
        <p:nvSpPr>
          <p:cNvPr id="659" name="Shape 659"/>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60" name="Shape 66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pic>
        <p:nvPicPr>
          <p:cNvPr id="661" name="Shape 661"/>
          <p:cNvPicPr preferRelativeResize="0"/>
          <p:nvPr/>
        </p:nvPicPr>
        <p:blipFill>
          <a:blip r:embed="rId3">
            <a:alphaModFix/>
          </a:blip>
          <a:stretch>
            <a:fillRect/>
          </a:stretch>
        </p:blipFill>
        <p:spPr>
          <a:xfrm>
            <a:off x="4749375" y="1017725"/>
            <a:ext cx="3514725" cy="2400300"/>
          </a:xfrm>
          <a:prstGeom prst="rect">
            <a:avLst/>
          </a:prstGeom>
          <a:noFill/>
          <a:ln>
            <a:noFill/>
          </a:ln>
        </p:spPr>
      </p:pic>
      <p:sp>
        <p:nvSpPr>
          <p:cNvPr id="662" name="Shape 662"/>
          <p:cNvSpPr txBox="1"/>
          <p:nvPr/>
        </p:nvSpPr>
        <p:spPr>
          <a:xfrm>
            <a:off x="5252775" y="3482425"/>
            <a:ext cx="2448000" cy="874200"/>
          </a:xfrm>
          <a:prstGeom prst="rect">
            <a:avLst/>
          </a:prstGeom>
          <a:noFill/>
          <a:ln>
            <a:noFill/>
          </a:ln>
        </p:spPr>
        <p:txBody>
          <a:bodyPr anchorCtr="0" anchor="t" bIns="91425" lIns="91425" rIns="91425" tIns="91425">
            <a:noAutofit/>
          </a:bodyPr>
          <a:lstStyle/>
          <a:p>
            <a:pPr lvl="0">
              <a:spcBef>
                <a:spcPts val="0"/>
              </a:spcBef>
              <a:buNone/>
            </a:pPr>
            <a:r>
              <a:rPr lang="zh-CN"/>
              <a:t>The Kendall Tau correlation coefficient measures the degree of reordering</a:t>
            </a:r>
          </a:p>
        </p:txBody>
      </p:sp>
      <p:pic>
        <p:nvPicPr>
          <p:cNvPr id="663" name="Shape 663"/>
          <p:cNvPicPr preferRelativeResize="0"/>
          <p:nvPr/>
        </p:nvPicPr>
        <p:blipFill>
          <a:blip r:embed="rId3">
            <a:alphaModFix/>
          </a:blip>
          <a:stretch>
            <a:fillRect/>
          </a:stretch>
        </p:blipFill>
        <p:spPr>
          <a:xfrm>
            <a:off x="4749375" y="1017725"/>
            <a:ext cx="3514725" cy="24003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x="0" y="0"/>
          <a:ext cx="0" cy="0"/>
          <a:chOff x="0" y="0"/>
          <a:chExt cx="0" cy="0"/>
        </a:xfrm>
      </p:grpSpPr>
      <p:sp>
        <p:nvSpPr>
          <p:cNvPr id="668" name="Shape 66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ResNets as Ensembles</a:t>
            </a:r>
          </a:p>
        </p:txBody>
      </p:sp>
      <p:sp>
        <p:nvSpPr>
          <p:cNvPr id="669" name="Shape 669"/>
          <p:cNvSpPr txBox="1"/>
          <p:nvPr>
            <p:ph idx="1" type="body"/>
          </p:nvPr>
        </p:nvSpPr>
        <p:spPr>
          <a:xfrm>
            <a:off x="311700" y="1152475"/>
            <a:ext cx="4278000" cy="3416400"/>
          </a:xfrm>
          <a:prstGeom prst="rect">
            <a:avLst/>
          </a:prstGeom>
        </p:spPr>
        <p:txBody>
          <a:bodyPr anchorCtr="0" anchor="t" bIns="91425" lIns="91425" rIns="91425" tIns="91425">
            <a:noAutofit/>
          </a:bodyPr>
          <a:lstStyle/>
          <a:p>
            <a:pPr indent="-228600" lvl="0" marL="457200" rtl="0">
              <a:spcBef>
                <a:spcPts val="0"/>
              </a:spcBef>
            </a:pPr>
            <a:r>
              <a:rPr lang="zh-CN"/>
              <a:t>Wanted to test this explanation</a:t>
            </a:r>
          </a:p>
          <a:p>
            <a:pPr indent="-228600" lvl="0" marL="457200" rtl="0">
              <a:spcBef>
                <a:spcPts val="0"/>
              </a:spcBef>
            </a:pPr>
            <a:r>
              <a:rPr lang="zh-CN"/>
              <a:t>Tried dropping layers</a:t>
            </a:r>
          </a:p>
          <a:p>
            <a:pPr indent="-228600" lvl="0" marL="457200" rtl="0">
              <a:spcBef>
                <a:spcPts val="0"/>
              </a:spcBef>
            </a:pPr>
            <a:r>
              <a:rPr lang="zh-CN"/>
              <a:t>Tried reordering layers</a:t>
            </a:r>
          </a:p>
          <a:p>
            <a:pPr indent="-228600" lvl="0" marL="457200" rtl="0">
              <a:spcBef>
                <a:spcPts val="0"/>
              </a:spcBef>
            </a:pPr>
            <a:r>
              <a:rPr b="1" lang="zh-CN"/>
              <a:t>Found effective paths during training are relatively shallow</a:t>
            </a:r>
          </a:p>
        </p:txBody>
      </p:sp>
      <p:sp>
        <p:nvSpPr>
          <p:cNvPr id="670" name="Shape 670"/>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71" name="Shape 671"/>
          <p:cNvSpPr txBox="1"/>
          <p:nvPr/>
        </p:nvSpPr>
        <p:spPr>
          <a:xfrm>
            <a:off x="6003300" y="4677225"/>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
        <p:nvSpPr>
          <p:cNvPr id="672" name="Shape 672"/>
          <p:cNvSpPr txBox="1"/>
          <p:nvPr/>
        </p:nvSpPr>
        <p:spPr>
          <a:xfrm>
            <a:off x="5908475" y="1267650"/>
            <a:ext cx="2499000" cy="2098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673" name="Shape 673"/>
          <p:cNvSpPr txBox="1"/>
          <p:nvPr/>
        </p:nvSpPr>
        <p:spPr>
          <a:xfrm>
            <a:off x="5493200" y="1078250"/>
            <a:ext cx="3096300" cy="2637300"/>
          </a:xfrm>
          <a:prstGeom prst="rect">
            <a:avLst/>
          </a:prstGeom>
          <a:noFill/>
          <a:ln>
            <a:noFill/>
          </a:ln>
        </p:spPr>
        <p:txBody>
          <a:bodyPr anchorCtr="0" anchor="t" bIns="91425" lIns="91425" rIns="91425" tIns="91425">
            <a:noAutofit/>
          </a:bodyPr>
          <a:lstStyle/>
          <a:p>
            <a:pPr lvl="0">
              <a:spcBef>
                <a:spcPts val="0"/>
              </a:spcBef>
              <a:buNone/>
            </a:pPr>
            <a:r>
              <a:rPr i="1" lang="zh-CN" sz="2400"/>
              <a:t>[W]e show most gradient during training comes from paths that are even shorter, i.e., 10-34 layers deep.</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7" name="Shape 677"/>
        <p:cNvGrpSpPr/>
        <p:nvPr/>
      </p:nvGrpSpPr>
      <p:grpSpPr>
        <a:xfrm>
          <a:off x="0" y="0"/>
          <a:ext cx="0" cy="0"/>
          <a:chOff x="0" y="0"/>
          <a:chExt cx="0" cy="0"/>
        </a:xfrm>
      </p:grpSpPr>
      <p:sp>
        <p:nvSpPr>
          <p:cNvPr id="678" name="Shape 6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Summary</a:t>
            </a:r>
          </a:p>
        </p:txBody>
      </p:sp>
      <p:sp>
        <p:nvSpPr>
          <p:cNvPr id="679" name="Shape 67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ResNets seem to work because they </a:t>
            </a:r>
            <a:r>
              <a:rPr lang="zh-CN"/>
              <a:t>facilitate</a:t>
            </a:r>
            <a:r>
              <a:rPr lang="zh-CN"/>
              <a:t> the training of deeper networks</a:t>
            </a:r>
          </a:p>
          <a:p>
            <a:pPr indent="-228600" lvl="0" marL="457200" rtl="0">
              <a:spcBef>
                <a:spcPts val="0"/>
              </a:spcBef>
            </a:pPr>
            <a:r>
              <a:rPr lang="zh-CN"/>
              <a:t>Are suprisingly robust to layers being dropped or reordered</a:t>
            </a:r>
          </a:p>
          <a:p>
            <a:pPr indent="-228600" lvl="0" marL="457200" rtl="0">
              <a:spcBef>
                <a:spcPts val="0"/>
              </a:spcBef>
            </a:pPr>
            <a:r>
              <a:rPr lang="zh-CN"/>
              <a:t>Seem to be function approximations using iterative refinement</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sp>
        <p:nvSpPr>
          <p:cNvPr id="684" name="Shape 684"/>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Clr>
                <a:schemeClr val="dk1"/>
              </a:buClr>
              <a:buSzPct val="30555"/>
              <a:buFont typeface="Arial"/>
              <a:buNone/>
            </a:pPr>
            <a:r>
              <a:rPr lang="zh-CN"/>
              <a:t>Stage 3: </a:t>
            </a:r>
          </a:p>
          <a:p>
            <a:pPr lvl="0" rtl="0">
              <a:spcBef>
                <a:spcPts val="0"/>
              </a:spcBef>
              <a:buNone/>
            </a:pPr>
            <a:r>
              <a:rPr lang="zh-CN"/>
              <a:t>Survey of Architectures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8" name="Shape 688"/>
        <p:cNvGrpSpPr/>
        <p:nvPr/>
      </p:nvGrpSpPr>
      <p:grpSpPr>
        <a:xfrm>
          <a:off x="0" y="0"/>
          <a:ext cx="0" cy="0"/>
          <a:chOff x="0" y="0"/>
          <a:chExt cx="0" cy="0"/>
        </a:xfrm>
      </p:grpSpPr>
      <p:sp>
        <p:nvSpPr>
          <p:cNvPr id="689" name="Shape 6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Recap (General Principles in NN Design)</a:t>
            </a:r>
          </a:p>
        </p:txBody>
      </p:sp>
      <p:sp>
        <p:nvSpPr>
          <p:cNvPr id="690" name="Shape 690"/>
          <p:cNvSpPr txBox="1"/>
          <p:nvPr>
            <p:ph idx="1" type="body"/>
          </p:nvPr>
        </p:nvSpPr>
        <p:spPr>
          <a:xfrm>
            <a:off x="311700" y="1152475"/>
            <a:ext cx="7809900" cy="1746900"/>
          </a:xfrm>
          <a:prstGeom prst="rect">
            <a:avLst/>
          </a:prstGeom>
        </p:spPr>
        <p:txBody>
          <a:bodyPr anchorCtr="0" anchor="t" bIns="91425" lIns="91425" rIns="91425" tIns="91425">
            <a:noAutofit/>
          </a:bodyPr>
          <a:lstStyle/>
          <a:p>
            <a:pPr indent="-228600" lvl="0" marL="457200">
              <a:spcBef>
                <a:spcPts val="0"/>
              </a:spcBef>
            </a:pPr>
            <a:r>
              <a:rPr lang="zh-CN"/>
              <a:t>Reduce filter sizes (except possibly at the lowest layer), factorize filters aggressively</a:t>
            </a:r>
          </a:p>
          <a:p>
            <a:pPr indent="-228600" lvl="0" marL="457200">
              <a:spcBef>
                <a:spcPts val="0"/>
              </a:spcBef>
            </a:pPr>
            <a:r>
              <a:rPr lang="zh-CN"/>
              <a:t>Use 1x1 convolutions to reduce and expand the number of feature maps judiciously</a:t>
            </a:r>
          </a:p>
          <a:p>
            <a:pPr indent="-228600" lvl="0" marL="457200" rtl="0">
              <a:spcBef>
                <a:spcPts val="0"/>
              </a:spcBef>
            </a:pPr>
            <a:r>
              <a:rPr lang="zh-CN"/>
              <a:t>Use skip connections and/or create multiple paths through the network</a:t>
            </a:r>
          </a:p>
          <a:p>
            <a:pPr lvl="0" rtl="0">
              <a:spcBef>
                <a:spcPts val="0"/>
              </a:spcBef>
              <a:buNone/>
            </a:pPr>
            <a:r>
              <a:t/>
            </a:r>
            <a:endParaRPr/>
          </a:p>
        </p:txBody>
      </p:sp>
      <p:sp>
        <p:nvSpPr>
          <p:cNvPr id="691" name="Shape 691"/>
          <p:cNvSpPr txBox="1"/>
          <p:nvPr/>
        </p:nvSpPr>
        <p:spPr>
          <a:xfrm>
            <a:off x="512550" y="4497300"/>
            <a:ext cx="3408300" cy="4890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zh-CN" sz="1800">
                <a:solidFill>
                  <a:schemeClr val="dk2"/>
                </a:solidFill>
              </a:rPr>
              <a:t>(Professor Lazebnik’s slides)</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5" name="Shape 695"/>
        <p:cNvGrpSpPr/>
        <p:nvPr/>
      </p:nvGrpSpPr>
      <p:grpSpPr>
        <a:xfrm>
          <a:off x="0" y="0"/>
          <a:ext cx="0" cy="0"/>
          <a:chOff x="0" y="0"/>
          <a:chExt cx="0" cy="0"/>
        </a:xfrm>
      </p:grpSpPr>
      <p:sp>
        <p:nvSpPr>
          <p:cNvPr id="696" name="Shape 6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What are the current trends?</a:t>
            </a:r>
          </a:p>
        </p:txBody>
      </p:sp>
      <p:sp>
        <p:nvSpPr>
          <p:cNvPr id="697" name="Shape 697"/>
          <p:cNvSpPr txBox="1"/>
          <p:nvPr>
            <p:ph idx="1" type="body"/>
          </p:nvPr>
        </p:nvSpPr>
        <p:spPr>
          <a:xfrm>
            <a:off x="311700" y="1152475"/>
            <a:ext cx="42417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2"/>
              </a:buClr>
              <a:buSzPct val="100000"/>
              <a:buFont typeface="Arial"/>
            </a:pPr>
            <a:r>
              <a:rPr b="1" lang="zh-CN"/>
              <a:t>Some make minor modifications to ResNets</a:t>
            </a:r>
          </a:p>
          <a:p>
            <a:pPr indent="-342900" lvl="0" marL="457200" marR="0" rtl="0" algn="l">
              <a:lnSpc>
                <a:spcPct val="115000"/>
              </a:lnSpc>
              <a:spcBef>
                <a:spcPts val="0"/>
              </a:spcBef>
              <a:spcAft>
                <a:spcPts val="1600"/>
              </a:spcAft>
              <a:buClr>
                <a:schemeClr val="dk2"/>
              </a:buClr>
              <a:buSzPct val="100000"/>
              <a:buFont typeface="Arial"/>
            </a:pPr>
            <a:r>
              <a:rPr lang="zh-CN"/>
              <a:t>Biggest trend is to split of into several branches, and merge through summation</a:t>
            </a:r>
          </a:p>
          <a:p>
            <a:pPr indent="-342900" lvl="0" marL="457200" marR="0" rtl="0" algn="l">
              <a:lnSpc>
                <a:spcPct val="115000"/>
              </a:lnSpc>
              <a:spcBef>
                <a:spcPts val="0"/>
              </a:spcBef>
              <a:spcAft>
                <a:spcPts val="1600"/>
              </a:spcAft>
              <a:buClr>
                <a:schemeClr val="dk2"/>
              </a:buClr>
              <a:buSzPct val="100000"/>
              <a:buFont typeface="Arial"/>
            </a:pPr>
            <a:r>
              <a:rPr lang="zh-CN"/>
              <a:t>A couple architectures go crazy with branch &amp; merge, without explicit identity connections</a:t>
            </a:r>
          </a:p>
        </p:txBody>
      </p:sp>
      <p:sp>
        <p:nvSpPr>
          <p:cNvPr id="698" name="Shape 698"/>
          <p:cNvSpPr/>
          <p:nvPr/>
        </p:nvSpPr>
        <p:spPr>
          <a:xfrm>
            <a:off x="6382025" y="1304100"/>
            <a:ext cx="1326000" cy="3562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99" name="Shape 699"/>
          <p:cNvPicPr preferRelativeResize="0"/>
          <p:nvPr/>
        </p:nvPicPr>
        <p:blipFill>
          <a:blip r:embed="rId3">
            <a:alphaModFix/>
          </a:blip>
          <a:stretch>
            <a:fillRect/>
          </a:stretch>
        </p:blipFill>
        <p:spPr>
          <a:xfrm>
            <a:off x="5229874" y="718750"/>
            <a:ext cx="3203870" cy="3820975"/>
          </a:xfrm>
          <a:prstGeom prst="rect">
            <a:avLst/>
          </a:prstGeom>
          <a:noFill/>
          <a:ln>
            <a:noFill/>
          </a:ln>
        </p:spPr>
      </p:pic>
      <p:sp>
        <p:nvSpPr>
          <p:cNvPr id="700" name="Shape 700"/>
          <p:cNvSpPr txBox="1"/>
          <p:nvPr/>
        </p:nvSpPr>
        <p:spPr>
          <a:xfrm>
            <a:off x="4690750" y="4539725"/>
            <a:ext cx="4503000" cy="572700"/>
          </a:xfrm>
          <a:prstGeom prst="rect">
            <a:avLst/>
          </a:prstGeom>
          <a:noFill/>
          <a:ln>
            <a:noFill/>
          </a:ln>
        </p:spPr>
        <p:txBody>
          <a:bodyPr anchorCtr="0" anchor="t" bIns="91425" lIns="91425" rIns="91425" tIns="91425">
            <a:noAutofit/>
          </a:bodyPr>
          <a:lstStyle/>
          <a:p>
            <a:pPr lvl="0" rtl="0">
              <a:spcBef>
                <a:spcPts val="0"/>
              </a:spcBef>
              <a:buNone/>
            </a:pPr>
            <a:r>
              <a:rPr lang="zh-CN"/>
              <a:t>Identity Mappings in Deep Residual Networks</a:t>
            </a:r>
            <a:br>
              <a:rPr lang="zh-CN"/>
            </a:br>
            <a:r>
              <a:rPr lang="zh-CN"/>
              <a:t>Kaiming He, Xiangyu Zhang, Shaoqing Ren, Jian Sun</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4" name="Shape 704"/>
        <p:cNvGrpSpPr/>
        <p:nvPr/>
      </p:nvGrpSpPr>
      <p:grpSpPr>
        <a:xfrm>
          <a:off x="0" y="0"/>
          <a:ext cx="0" cy="0"/>
          <a:chOff x="0" y="0"/>
          <a:chExt cx="0" cy="0"/>
        </a:xfrm>
      </p:grpSpPr>
      <p:sp>
        <p:nvSpPr>
          <p:cNvPr id="705" name="Shape 7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What are the current trends?</a:t>
            </a:r>
          </a:p>
        </p:txBody>
      </p:sp>
      <p:sp>
        <p:nvSpPr>
          <p:cNvPr id="706" name="Shape 706"/>
          <p:cNvSpPr txBox="1"/>
          <p:nvPr>
            <p:ph idx="1" type="body"/>
          </p:nvPr>
        </p:nvSpPr>
        <p:spPr>
          <a:xfrm>
            <a:off x="311700" y="1152475"/>
            <a:ext cx="42417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2"/>
              </a:buClr>
              <a:buSzPct val="100000"/>
              <a:buFont typeface="Arial"/>
            </a:pPr>
            <a:r>
              <a:rPr lang="zh-CN"/>
              <a:t>Some make minor modifications to ResNets</a:t>
            </a:r>
          </a:p>
          <a:p>
            <a:pPr indent="-342900" lvl="0" marL="457200" marR="0" rtl="0" algn="l">
              <a:lnSpc>
                <a:spcPct val="115000"/>
              </a:lnSpc>
              <a:spcBef>
                <a:spcPts val="0"/>
              </a:spcBef>
              <a:spcAft>
                <a:spcPts val="1600"/>
              </a:spcAft>
              <a:buClr>
                <a:schemeClr val="dk2"/>
              </a:buClr>
              <a:buSzPct val="100000"/>
              <a:buFont typeface="Arial"/>
            </a:pPr>
            <a:r>
              <a:rPr b="1" lang="zh-CN"/>
              <a:t>Biggest trend is to split of into several branches, and merge through summation</a:t>
            </a:r>
          </a:p>
          <a:p>
            <a:pPr indent="-342900" lvl="0" marL="457200" marR="0" rtl="0" algn="l">
              <a:lnSpc>
                <a:spcPct val="115000"/>
              </a:lnSpc>
              <a:spcBef>
                <a:spcPts val="0"/>
              </a:spcBef>
              <a:spcAft>
                <a:spcPts val="1600"/>
              </a:spcAft>
              <a:buClr>
                <a:schemeClr val="dk2"/>
              </a:buClr>
              <a:buSzPct val="100000"/>
              <a:buFont typeface="Arial"/>
            </a:pPr>
            <a:r>
              <a:rPr lang="zh-CN"/>
              <a:t>A couple architectures go crazy with branch &amp; merge, without explicit identity connections</a:t>
            </a:r>
          </a:p>
        </p:txBody>
      </p:sp>
      <p:sp>
        <p:nvSpPr>
          <p:cNvPr id="707" name="Shape 707"/>
          <p:cNvSpPr/>
          <p:nvPr/>
        </p:nvSpPr>
        <p:spPr>
          <a:xfrm>
            <a:off x="6382025" y="1304100"/>
            <a:ext cx="1326000" cy="3562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08" name="Shape 708"/>
          <p:cNvSpPr txBox="1"/>
          <p:nvPr/>
        </p:nvSpPr>
        <p:spPr>
          <a:xfrm>
            <a:off x="4690750" y="4539725"/>
            <a:ext cx="4503000" cy="572700"/>
          </a:xfrm>
          <a:prstGeom prst="rect">
            <a:avLst/>
          </a:prstGeom>
          <a:noFill/>
          <a:ln>
            <a:noFill/>
          </a:ln>
        </p:spPr>
        <p:txBody>
          <a:bodyPr anchorCtr="0" anchor="t" bIns="91425" lIns="91425" rIns="91425" tIns="91425">
            <a:noAutofit/>
          </a:bodyPr>
          <a:lstStyle/>
          <a:p>
            <a:pPr lvl="0" rtl="0">
              <a:spcBef>
                <a:spcPts val="0"/>
              </a:spcBef>
              <a:buClr>
                <a:schemeClr val="dk1"/>
              </a:buClr>
              <a:buSzPct val="110000"/>
              <a:buFont typeface="Arial"/>
              <a:buNone/>
            </a:pPr>
            <a:r>
              <a:rPr lang="zh-CN" sz="1000">
                <a:solidFill>
                  <a:schemeClr val="dk1"/>
                </a:solidFill>
              </a:rPr>
              <a:t>Saining Xie, Ross Girshick, Piotr Dollár, Zhuowen Tu, Kaiming He. </a:t>
            </a:r>
            <a:r>
              <a:rPr b="1" lang="zh-CN" sz="1000">
                <a:solidFill>
                  <a:schemeClr val="dk1"/>
                </a:solidFill>
              </a:rPr>
              <a:t>Aggregated Residual Transformations for Deep Neural Networks </a:t>
            </a:r>
          </a:p>
        </p:txBody>
      </p:sp>
      <p:pic>
        <p:nvPicPr>
          <p:cNvPr id="709" name="Shape 709"/>
          <p:cNvPicPr preferRelativeResize="0"/>
          <p:nvPr/>
        </p:nvPicPr>
        <p:blipFill>
          <a:blip r:embed="rId3">
            <a:alphaModFix/>
          </a:blip>
          <a:stretch>
            <a:fillRect/>
          </a:stretch>
        </p:blipFill>
        <p:spPr>
          <a:xfrm>
            <a:off x="5131650" y="1428750"/>
            <a:ext cx="3512125" cy="2286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pic>
        <p:nvPicPr>
          <p:cNvPr id="714" name="Shape 714"/>
          <p:cNvPicPr preferRelativeResize="0"/>
          <p:nvPr/>
        </p:nvPicPr>
        <p:blipFill>
          <a:blip r:embed="rId3">
            <a:alphaModFix/>
          </a:blip>
          <a:stretch>
            <a:fillRect/>
          </a:stretch>
        </p:blipFill>
        <p:spPr>
          <a:xfrm>
            <a:off x="3298924" y="2032075"/>
            <a:ext cx="3088227" cy="2285999"/>
          </a:xfrm>
          <a:prstGeom prst="rect">
            <a:avLst/>
          </a:prstGeom>
          <a:noFill/>
          <a:ln>
            <a:noFill/>
          </a:ln>
        </p:spPr>
      </p:pic>
      <p:sp>
        <p:nvSpPr>
          <p:cNvPr id="715" name="Shape 7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What are the current trends?</a:t>
            </a:r>
          </a:p>
        </p:txBody>
      </p:sp>
      <p:pic>
        <p:nvPicPr>
          <p:cNvPr id="716" name="Shape 716"/>
          <p:cNvPicPr preferRelativeResize="0"/>
          <p:nvPr/>
        </p:nvPicPr>
        <p:blipFill>
          <a:blip r:embed="rId4">
            <a:alphaModFix/>
          </a:blip>
          <a:stretch>
            <a:fillRect/>
          </a:stretch>
        </p:blipFill>
        <p:spPr>
          <a:xfrm>
            <a:off x="157849" y="1981624"/>
            <a:ext cx="3371550" cy="2194500"/>
          </a:xfrm>
          <a:prstGeom prst="rect">
            <a:avLst/>
          </a:prstGeom>
          <a:noFill/>
          <a:ln>
            <a:noFill/>
          </a:ln>
        </p:spPr>
      </p:pic>
      <p:pic>
        <p:nvPicPr>
          <p:cNvPr id="717" name="Shape 717"/>
          <p:cNvPicPr preferRelativeResize="0"/>
          <p:nvPr/>
        </p:nvPicPr>
        <p:blipFill>
          <a:blip r:embed="rId5">
            <a:alphaModFix/>
          </a:blip>
          <a:stretch>
            <a:fillRect/>
          </a:stretch>
        </p:blipFill>
        <p:spPr>
          <a:xfrm>
            <a:off x="6317287" y="2302250"/>
            <a:ext cx="2809425" cy="1695500"/>
          </a:xfrm>
          <a:prstGeom prst="rect">
            <a:avLst/>
          </a:prstGeom>
          <a:noFill/>
          <a:ln>
            <a:noFill/>
          </a:ln>
        </p:spPr>
      </p:pic>
      <p:pic>
        <p:nvPicPr>
          <p:cNvPr id="718" name="Shape 718"/>
          <p:cNvPicPr preferRelativeResize="0"/>
          <p:nvPr/>
        </p:nvPicPr>
        <p:blipFill>
          <a:blip r:embed="rId6">
            <a:alphaModFix/>
          </a:blip>
          <a:stretch>
            <a:fillRect/>
          </a:stretch>
        </p:blipFill>
        <p:spPr>
          <a:xfrm>
            <a:off x="6577600" y="120953"/>
            <a:ext cx="2197149" cy="1978045"/>
          </a:xfrm>
          <a:prstGeom prst="rect">
            <a:avLst/>
          </a:prstGeom>
          <a:noFill/>
          <a:ln>
            <a:noFill/>
          </a:ln>
        </p:spPr>
      </p:pic>
      <p:sp>
        <p:nvSpPr>
          <p:cNvPr id="719" name="Shape 719"/>
          <p:cNvSpPr txBox="1"/>
          <p:nvPr/>
        </p:nvSpPr>
        <p:spPr>
          <a:xfrm>
            <a:off x="1114900" y="3997750"/>
            <a:ext cx="998100" cy="415200"/>
          </a:xfrm>
          <a:prstGeom prst="rect">
            <a:avLst/>
          </a:prstGeom>
          <a:noFill/>
          <a:ln>
            <a:noFill/>
          </a:ln>
        </p:spPr>
        <p:txBody>
          <a:bodyPr anchorCtr="0" anchor="t" bIns="91425" lIns="91425" rIns="91425" tIns="91425">
            <a:noAutofit/>
          </a:bodyPr>
          <a:lstStyle/>
          <a:p>
            <a:pPr lvl="0">
              <a:spcBef>
                <a:spcPts val="0"/>
              </a:spcBef>
              <a:buNone/>
            </a:pPr>
            <a:r>
              <a:rPr lang="zh-CN"/>
              <a:t>ResNeXt</a:t>
            </a:r>
          </a:p>
        </p:txBody>
      </p:sp>
      <p:sp>
        <p:nvSpPr>
          <p:cNvPr id="720" name="Shape 720"/>
          <p:cNvSpPr txBox="1"/>
          <p:nvPr/>
        </p:nvSpPr>
        <p:spPr>
          <a:xfrm>
            <a:off x="6814950" y="1938725"/>
            <a:ext cx="1814100" cy="415200"/>
          </a:xfrm>
          <a:prstGeom prst="rect">
            <a:avLst/>
          </a:prstGeom>
          <a:noFill/>
          <a:ln>
            <a:noFill/>
          </a:ln>
        </p:spPr>
        <p:txBody>
          <a:bodyPr anchorCtr="0" anchor="t" bIns="91425" lIns="91425" rIns="91425" tIns="91425">
            <a:noAutofit/>
          </a:bodyPr>
          <a:lstStyle/>
          <a:p>
            <a:pPr lvl="0">
              <a:spcBef>
                <a:spcPts val="0"/>
              </a:spcBef>
              <a:buNone/>
            </a:pPr>
            <a:r>
              <a:rPr lang="zh-CN"/>
              <a:t>Inception ResNet</a:t>
            </a:r>
          </a:p>
        </p:txBody>
      </p:sp>
      <p:sp>
        <p:nvSpPr>
          <p:cNvPr id="721" name="Shape 721"/>
          <p:cNvSpPr txBox="1"/>
          <p:nvPr/>
        </p:nvSpPr>
        <p:spPr>
          <a:xfrm>
            <a:off x="7366300" y="3946075"/>
            <a:ext cx="833400" cy="415200"/>
          </a:xfrm>
          <a:prstGeom prst="rect">
            <a:avLst/>
          </a:prstGeom>
          <a:noFill/>
          <a:ln>
            <a:noFill/>
          </a:ln>
        </p:spPr>
        <p:txBody>
          <a:bodyPr anchorCtr="0" anchor="t" bIns="91425" lIns="91425" rIns="91425" tIns="91425">
            <a:noAutofit/>
          </a:bodyPr>
          <a:lstStyle/>
          <a:p>
            <a:pPr lvl="0" rtl="0">
              <a:spcBef>
                <a:spcPts val="0"/>
              </a:spcBef>
              <a:buNone/>
            </a:pPr>
            <a:r>
              <a:rPr lang="zh-CN"/>
              <a:t>PolyNet</a:t>
            </a:r>
          </a:p>
        </p:txBody>
      </p:sp>
      <p:sp>
        <p:nvSpPr>
          <p:cNvPr id="722" name="Shape 722"/>
          <p:cNvSpPr txBox="1"/>
          <p:nvPr>
            <p:ph idx="1" type="body"/>
          </p:nvPr>
        </p:nvSpPr>
        <p:spPr>
          <a:xfrm>
            <a:off x="311700" y="1152475"/>
            <a:ext cx="5006100" cy="7950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t/>
            </a:r>
            <a:endParaRPr b="1"/>
          </a:p>
        </p:txBody>
      </p:sp>
      <p:sp>
        <p:nvSpPr>
          <p:cNvPr id="723" name="Shape 723"/>
          <p:cNvSpPr txBox="1"/>
          <p:nvPr/>
        </p:nvSpPr>
        <p:spPr>
          <a:xfrm>
            <a:off x="4150937" y="3946075"/>
            <a:ext cx="1384200" cy="415200"/>
          </a:xfrm>
          <a:prstGeom prst="rect">
            <a:avLst/>
          </a:prstGeom>
          <a:noFill/>
          <a:ln>
            <a:noFill/>
          </a:ln>
        </p:spPr>
        <p:txBody>
          <a:bodyPr anchorCtr="0" anchor="t" bIns="91425" lIns="91425" rIns="91425" tIns="91425">
            <a:noAutofit/>
          </a:bodyPr>
          <a:lstStyle/>
          <a:p>
            <a:pPr lvl="0" rtl="0">
              <a:spcBef>
                <a:spcPts val="0"/>
              </a:spcBef>
              <a:buNone/>
            </a:pPr>
            <a:r>
              <a:rPr lang="zh-CN"/>
              <a:t>MultiResNet</a:t>
            </a:r>
          </a:p>
        </p:txBody>
      </p:sp>
      <p:sp>
        <p:nvSpPr>
          <p:cNvPr id="724" name="Shape 724"/>
          <p:cNvSpPr txBox="1"/>
          <p:nvPr/>
        </p:nvSpPr>
        <p:spPr>
          <a:xfrm>
            <a:off x="471550" y="4361275"/>
            <a:ext cx="8689800" cy="782100"/>
          </a:xfrm>
          <a:prstGeom prst="rect">
            <a:avLst/>
          </a:prstGeom>
          <a:noFill/>
          <a:ln>
            <a:noFill/>
          </a:ln>
        </p:spPr>
        <p:txBody>
          <a:bodyPr anchorCtr="0" anchor="ctr" bIns="91425" lIns="91425" rIns="91425" tIns="91425">
            <a:noAutofit/>
          </a:bodyPr>
          <a:lstStyle/>
          <a:p>
            <a:pPr lvl="0">
              <a:spcBef>
                <a:spcPts val="0"/>
              </a:spcBef>
              <a:buNone/>
            </a:pPr>
            <a:r>
              <a:rPr lang="zh-CN" sz="1000">
                <a:solidFill>
                  <a:schemeClr val="dk1"/>
                </a:solidFill>
              </a:rPr>
              <a:t>Saining Xie, Ross Girshick, Piotr Dollár, Zhuowen Tu, Kaiming He. </a:t>
            </a:r>
            <a:r>
              <a:rPr b="1" lang="zh-CN" sz="1000"/>
              <a:t>Aggregated Residual Transformations for Deep Neural Networks </a:t>
            </a:r>
          </a:p>
          <a:p>
            <a:pPr lvl="0">
              <a:spcBef>
                <a:spcPts val="0"/>
              </a:spcBef>
              <a:buNone/>
            </a:pPr>
            <a:r>
              <a:rPr lang="zh-CN" sz="1000">
                <a:solidFill>
                  <a:schemeClr val="dk1"/>
                </a:solidFill>
              </a:rPr>
              <a:t>Masoud Abdi, Saeid Nahavandi. </a:t>
            </a:r>
            <a:r>
              <a:rPr lang="zh-CN" sz="1000"/>
              <a:t>Multi-Residual Networks: </a:t>
            </a:r>
            <a:r>
              <a:rPr b="1" lang="zh-CN" sz="1000"/>
              <a:t>Improving the Speed and Accuracy of Residual Networks</a:t>
            </a:r>
          </a:p>
          <a:p>
            <a:pPr lvl="0">
              <a:spcBef>
                <a:spcPts val="0"/>
              </a:spcBef>
              <a:buNone/>
            </a:pPr>
            <a:r>
              <a:rPr lang="zh-CN" sz="1000">
                <a:solidFill>
                  <a:schemeClr val="dk1"/>
                </a:solidFill>
              </a:rPr>
              <a:t>Xingcheng Zhang, Zhizhong Li, Chen Change Loy, Dahua Lin. </a:t>
            </a:r>
            <a:r>
              <a:rPr b="1" lang="zh-CN" sz="1000"/>
              <a:t>PolyNet: A Pursuit of Structural Diversity in Very Deep Networks</a:t>
            </a:r>
          </a:p>
          <a:p>
            <a:pPr lvl="0" rtl="0">
              <a:spcBef>
                <a:spcPts val="0"/>
              </a:spcBef>
              <a:buNone/>
            </a:pPr>
            <a:r>
              <a:rPr lang="zh-CN" sz="1000"/>
              <a:t>C. Szegedy et al., </a:t>
            </a:r>
            <a:r>
              <a:rPr b="1" lang="zh-CN" sz="1000"/>
              <a:t>Inception-v4, Inception-ResNet and the Impact of Residual Connections on Learning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Overview</a:t>
            </a:r>
          </a:p>
        </p:txBody>
      </p:sp>
      <p:sp>
        <p:nvSpPr>
          <p:cNvPr id="110" name="Shape 110"/>
          <p:cNvSpPr txBox="1"/>
          <p:nvPr>
            <p:ph idx="1" type="body"/>
          </p:nvPr>
        </p:nvSpPr>
        <p:spPr>
          <a:xfrm>
            <a:off x="311700" y="1152475"/>
            <a:ext cx="4272300" cy="3416400"/>
          </a:xfrm>
          <a:prstGeom prst="rect">
            <a:avLst/>
          </a:prstGeom>
        </p:spPr>
        <p:txBody>
          <a:bodyPr anchorCtr="0" anchor="t" bIns="91425" lIns="91425" rIns="91425" tIns="91425">
            <a:noAutofit/>
          </a:bodyPr>
          <a:lstStyle/>
          <a:p>
            <a:pPr lvl="0" rtl="0">
              <a:spcBef>
                <a:spcPts val="0"/>
              </a:spcBef>
              <a:buClr>
                <a:srgbClr val="000000"/>
              </a:buClr>
              <a:buSzPct val="61111"/>
              <a:buNone/>
            </a:pPr>
            <a:r>
              <a:rPr lang="zh-CN"/>
              <a:t>We’ve organized our presentation into three stages:</a:t>
            </a:r>
          </a:p>
          <a:p>
            <a:pPr indent="-228600" lvl="0" marL="457200" rtl="0">
              <a:spcBef>
                <a:spcPts val="0"/>
              </a:spcBef>
              <a:buAutoNum type="arabicPeriod"/>
            </a:pPr>
            <a:r>
              <a:rPr b="1" lang="zh-CN"/>
              <a:t>A more detailed coverage of the building blocks of CNNs</a:t>
            </a:r>
          </a:p>
          <a:p>
            <a:pPr indent="-228600" lvl="0" marL="457200" rtl="0">
              <a:spcBef>
                <a:spcPts val="0"/>
              </a:spcBef>
              <a:buAutoNum type="arabicPeriod"/>
            </a:pPr>
            <a:r>
              <a:rPr lang="zh-CN"/>
              <a:t>Attempts to explain how and why Residual Networks work</a:t>
            </a:r>
          </a:p>
          <a:p>
            <a:pPr indent="-228600" lvl="0" marL="457200" rtl="0">
              <a:spcBef>
                <a:spcPts val="0"/>
              </a:spcBef>
              <a:buAutoNum type="arabicPeriod"/>
            </a:pPr>
            <a:r>
              <a:rPr lang="zh-CN"/>
              <a:t>Survey extensions to ResNets and other notable architectures</a:t>
            </a:r>
          </a:p>
          <a:p>
            <a:pPr lvl="0">
              <a:spcBef>
                <a:spcPts val="0"/>
              </a:spcBef>
              <a:buNone/>
            </a:pPr>
            <a:r>
              <a:t/>
            </a:r>
            <a:endParaRPr/>
          </a:p>
        </p:txBody>
      </p:sp>
      <p:sp>
        <p:nvSpPr>
          <p:cNvPr id="111" name="Shape 111"/>
          <p:cNvSpPr txBox="1"/>
          <p:nvPr/>
        </p:nvSpPr>
        <p:spPr>
          <a:xfrm>
            <a:off x="4840475" y="1787025"/>
            <a:ext cx="3841200" cy="2610600"/>
          </a:xfrm>
          <a:prstGeom prst="rect">
            <a:avLst/>
          </a:prstGeom>
          <a:noFill/>
          <a:ln>
            <a:noFill/>
          </a:ln>
        </p:spPr>
        <p:txBody>
          <a:bodyPr anchorCtr="0" anchor="t" bIns="91425" lIns="91425" rIns="91425" tIns="91425">
            <a:noAutofit/>
          </a:bodyPr>
          <a:lstStyle/>
          <a:p>
            <a:pPr lvl="0" rtl="0">
              <a:spcBef>
                <a:spcPts val="0"/>
              </a:spcBef>
              <a:buNone/>
            </a:pPr>
            <a:r>
              <a:rPr b="1" lang="zh-CN" sz="1800">
                <a:solidFill>
                  <a:schemeClr val="dk2"/>
                </a:solidFill>
              </a:rPr>
              <a:t>Topics covered:</a:t>
            </a:r>
          </a:p>
          <a:p>
            <a:pPr indent="-342900" lvl="0" marL="457200" rtl="0">
              <a:spcBef>
                <a:spcPts val="0"/>
              </a:spcBef>
              <a:buClr>
                <a:schemeClr val="dk2"/>
              </a:buClr>
              <a:buSzPct val="100000"/>
              <a:buChar char="●"/>
            </a:pPr>
            <a:r>
              <a:rPr lang="zh-CN" sz="1800">
                <a:solidFill>
                  <a:schemeClr val="dk2"/>
                </a:solidFill>
              </a:rPr>
              <a:t>Alternative activation functions</a:t>
            </a:r>
          </a:p>
          <a:p>
            <a:pPr indent="-342900" lvl="0" marL="457200" rtl="0">
              <a:spcBef>
                <a:spcPts val="0"/>
              </a:spcBef>
              <a:buClr>
                <a:schemeClr val="dk2"/>
              </a:buClr>
              <a:buSzPct val="100000"/>
              <a:buChar char="●"/>
            </a:pPr>
            <a:r>
              <a:rPr lang="zh-CN" sz="1800">
                <a:solidFill>
                  <a:schemeClr val="dk2"/>
                </a:solidFill>
              </a:rPr>
              <a:t>Relationship between fully connected layers and convolutional layers</a:t>
            </a:r>
          </a:p>
          <a:p>
            <a:pPr indent="-342900" lvl="0" marL="457200" rtl="0">
              <a:spcBef>
                <a:spcPts val="0"/>
              </a:spcBef>
              <a:buClr>
                <a:schemeClr val="dk2"/>
              </a:buClr>
              <a:buSzPct val="100000"/>
              <a:buChar char="●"/>
            </a:pPr>
            <a:r>
              <a:rPr lang="zh-CN" sz="1800">
                <a:solidFill>
                  <a:schemeClr val="dk2"/>
                </a:solidFill>
              </a:rPr>
              <a:t>Ways to convert fully connected layers to convolutional layers</a:t>
            </a:r>
          </a:p>
          <a:p>
            <a:pPr indent="-342900" lvl="0" marL="457200">
              <a:spcBef>
                <a:spcPts val="0"/>
              </a:spcBef>
              <a:buClr>
                <a:schemeClr val="dk2"/>
              </a:buClr>
              <a:buSzPct val="100000"/>
              <a:buChar char="●"/>
            </a:pPr>
            <a:r>
              <a:rPr lang="zh-CN" sz="1800">
                <a:solidFill>
                  <a:schemeClr val="dk2"/>
                </a:solidFill>
              </a:rPr>
              <a:t>Global Average Pooling</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8" name="Shape 728"/>
        <p:cNvGrpSpPr/>
        <p:nvPr/>
      </p:nvGrpSpPr>
      <p:grpSpPr>
        <a:xfrm>
          <a:off x="0" y="0"/>
          <a:ext cx="0" cy="0"/>
          <a:chOff x="0" y="0"/>
          <a:chExt cx="0" cy="0"/>
        </a:xfrm>
      </p:grpSpPr>
      <p:sp>
        <p:nvSpPr>
          <p:cNvPr id="729" name="Shape 7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What are the current trends?</a:t>
            </a:r>
          </a:p>
        </p:txBody>
      </p:sp>
      <p:sp>
        <p:nvSpPr>
          <p:cNvPr id="730" name="Shape 730"/>
          <p:cNvSpPr txBox="1"/>
          <p:nvPr>
            <p:ph idx="1" type="body"/>
          </p:nvPr>
        </p:nvSpPr>
        <p:spPr>
          <a:xfrm>
            <a:off x="311700" y="1152475"/>
            <a:ext cx="42417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2"/>
              </a:buClr>
              <a:buSzPct val="100000"/>
              <a:buFont typeface="Arial"/>
            </a:pPr>
            <a:r>
              <a:rPr lang="zh-CN"/>
              <a:t>Some make minor modifications to ResNets</a:t>
            </a:r>
          </a:p>
          <a:p>
            <a:pPr indent="-342900" lvl="0" marL="457200" marR="0" rtl="0" algn="l">
              <a:lnSpc>
                <a:spcPct val="115000"/>
              </a:lnSpc>
              <a:spcBef>
                <a:spcPts val="0"/>
              </a:spcBef>
              <a:spcAft>
                <a:spcPts val="1600"/>
              </a:spcAft>
              <a:buClr>
                <a:schemeClr val="dk2"/>
              </a:buClr>
              <a:buSzPct val="100000"/>
              <a:buFont typeface="Arial"/>
            </a:pPr>
            <a:r>
              <a:rPr lang="zh-CN"/>
              <a:t>Biggest trend is to split of into several branches, and merge through summation</a:t>
            </a:r>
          </a:p>
          <a:p>
            <a:pPr indent="-342900" lvl="0" marL="457200" marR="0" rtl="0" algn="l">
              <a:lnSpc>
                <a:spcPct val="115000"/>
              </a:lnSpc>
              <a:spcBef>
                <a:spcPts val="0"/>
              </a:spcBef>
              <a:spcAft>
                <a:spcPts val="1600"/>
              </a:spcAft>
              <a:buClr>
                <a:schemeClr val="dk2"/>
              </a:buClr>
              <a:buSzPct val="100000"/>
              <a:buFont typeface="Arial"/>
            </a:pPr>
            <a:r>
              <a:rPr b="1" lang="zh-CN"/>
              <a:t>A couple architectures go crazy with branch &amp; merge, without explicit identity connections</a:t>
            </a:r>
          </a:p>
        </p:txBody>
      </p:sp>
      <p:sp>
        <p:nvSpPr>
          <p:cNvPr id="731" name="Shape 731"/>
          <p:cNvSpPr/>
          <p:nvPr/>
        </p:nvSpPr>
        <p:spPr>
          <a:xfrm>
            <a:off x="6382025" y="1304100"/>
            <a:ext cx="1326000" cy="3562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32" name="Shape 732"/>
          <p:cNvPicPr preferRelativeResize="0"/>
          <p:nvPr/>
        </p:nvPicPr>
        <p:blipFill>
          <a:blip r:embed="rId3">
            <a:alphaModFix/>
          </a:blip>
          <a:stretch>
            <a:fillRect/>
          </a:stretch>
        </p:blipFill>
        <p:spPr>
          <a:xfrm>
            <a:off x="5930325" y="0"/>
            <a:ext cx="2520774" cy="2807363"/>
          </a:xfrm>
          <a:prstGeom prst="rect">
            <a:avLst/>
          </a:prstGeom>
          <a:noFill/>
          <a:ln>
            <a:noFill/>
          </a:ln>
        </p:spPr>
      </p:pic>
      <p:sp>
        <p:nvSpPr>
          <p:cNvPr id="733" name="Shape 733"/>
          <p:cNvSpPr txBox="1"/>
          <p:nvPr/>
        </p:nvSpPr>
        <p:spPr>
          <a:xfrm>
            <a:off x="4840775" y="4466275"/>
            <a:ext cx="4408500" cy="675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C. Szegedy et al., </a:t>
            </a:r>
            <a:r>
              <a:rPr lang="zh-CN"/>
              <a:t>Inception-v4, Inception-ResNet and the Impact of Residual Connections on Learning</a:t>
            </a:r>
          </a:p>
        </p:txBody>
      </p:sp>
      <p:pic>
        <p:nvPicPr>
          <p:cNvPr id="734" name="Shape 734"/>
          <p:cNvPicPr preferRelativeResize="0"/>
          <p:nvPr/>
        </p:nvPicPr>
        <p:blipFill>
          <a:blip r:embed="rId4">
            <a:alphaModFix/>
          </a:blip>
          <a:stretch>
            <a:fillRect/>
          </a:stretch>
        </p:blipFill>
        <p:spPr>
          <a:xfrm>
            <a:off x="5816825" y="2807364"/>
            <a:ext cx="2520774" cy="1647723"/>
          </a:xfrm>
          <a:prstGeom prst="rect">
            <a:avLst/>
          </a:prstGeom>
          <a:noFill/>
          <a:ln>
            <a:noFill/>
          </a:ln>
        </p:spPr>
      </p:pic>
      <p:sp>
        <p:nvSpPr>
          <p:cNvPr id="735" name="Shape 735"/>
          <p:cNvSpPr txBox="1"/>
          <p:nvPr/>
        </p:nvSpPr>
        <p:spPr>
          <a:xfrm>
            <a:off x="51000" y="4466275"/>
            <a:ext cx="4855200" cy="572700"/>
          </a:xfrm>
          <a:prstGeom prst="rect">
            <a:avLst/>
          </a:prstGeom>
          <a:noFill/>
          <a:ln>
            <a:noFill/>
          </a:ln>
        </p:spPr>
        <p:txBody>
          <a:bodyPr anchorCtr="0" anchor="ctr" bIns="91425" lIns="91425" rIns="91425" tIns="91425">
            <a:noAutofit/>
          </a:bodyPr>
          <a:lstStyle/>
          <a:p>
            <a:pPr lvl="0" rtl="0">
              <a:spcBef>
                <a:spcPts val="0"/>
              </a:spcBef>
              <a:buNone/>
            </a:pPr>
            <a:r>
              <a:rPr lang="zh-CN"/>
              <a:t>Gustav Larsson, Michael Maire, Gregory Shakhnarovich FractalNet: Ultra-Deep Neural Networks without Residuals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9" name="Shape 739"/>
        <p:cNvGrpSpPr/>
        <p:nvPr/>
      </p:nvGrpSpPr>
      <p:grpSpPr>
        <a:xfrm>
          <a:off x="0" y="0"/>
          <a:ext cx="0" cy="0"/>
          <a:chOff x="0" y="0"/>
          <a:chExt cx="0" cy="0"/>
        </a:xfrm>
      </p:grpSpPr>
      <p:pic>
        <p:nvPicPr>
          <p:cNvPr id="740" name="Shape 740"/>
          <p:cNvPicPr preferRelativeResize="0"/>
          <p:nvPr/>
        </p:nvPicPr>
        <p:blipFill rotWithShape="1">
          <a:blip r:embed="rId3">
            <a:alphaModFix/>
          </a:blip>
          <a:srcRect b="8399" l="0" r="0" t="0"/>
          <a:stretch/>
        </p:blipFill>
        <p:spPr>
          <a:xfrm>
            <a:off x="84675" y="917300"/>
            <a:ext cx="4969850" cy="3720425"/>
          </a:xfrm>
          <a:prstGeom prst="rect">
            <a:avLst/>
          </a:prstGeom>
          <a:noFill/>
          <a:ln>
            <a:noFill/>
          </a:ln>
        </p:spPr>
      </p:pic>
      <p:sp>
        <p:nvSpPr>
          <p:cNvPr id="741" name="Shape 741"/>
          <p:cNvSpPr txBox="1"/>
          <p:nvPr>
            <p:ph type="title"/>
          </p:nvPr>
        </p:nvSpPr>
        <p:spPr>
          <a:xfrm>
            <a:off x="259325" y="69525"/>
            <a:ext cx="8520600" cy="572700"/>
          </a:xfrm>
          <a:prstGeom prst="rect">
            <a:avLst/>
          </a:prstGeom>
        </p:spPr>
        <p:txBody>
          <a:bodyPr anchorCtr="0" anchor="t" bIns="91425" lIns="91425" rIns="91425" tIns="91425">
            <a:noAutofit/>
          </a:bodyPr>
          <a:lstStyle/>
          <a:p>
            <a:pPr lvl="0">
              <a:spcBef>
                <a:spcPts val="0"/>
              </a:spcBef>
              <a:buNone/>
            </a:pPr>
            <a:r>
              <a:rPr lang="zh-CN"/>
              <a:t>Some try going meta..</a:t>
            </a:r>
          </a:p>
        </p:txBody>
      </p:sp>
      <p:pic>
        <p:nvPicPr>
          <p:cNvPr id="742" name="Shape 742"/>
          <p:cNvPicPr preferRelativeResize="0"/>
          <p:nvPr/>
        </p:nvPicPr>
        <p:blipFill>
          <a:blip r:embed="rId4">
            <a:alphaModFix/>
          </a:blip>
          <a:stretch>
            <a:fillRect/>
          </a:stretch>
        </p:blipFill>
        <p:spPr>
          <a:xfrm>
            <a:off x="5139250" y="736375"/>
            <a:ext cx="3885049" cy="4176424"/>
          </a:xfrm>
          <a:prstGeom prst="rect">
            <a:avLst/>
          </a:prstGeom>
          <a:noFill/>
          <a:ln>
            <a:noFill/>
          </a:ln>
        </p:spPr>
      </p:pic>
      <p:sp>
        <p:nvSpPr>
          <p:cNvPr id="743" name="Shape 743"/>
          <p:cNvSpPr txBox="1"/>
          <p:nvPr/>
        </p:nvSpPr>
        <p:spPr>
          <a:xfrm>
            <a:off x="1541475" y="598625"/>
            <a:ext cx="1637100" cy="419100"/>
          </a:xfrm>
          <a:prstGeom prst="rect">
            <a:avLst/>
          </a:prstGeom>
          <a:noFill/>
          <a:ln>
            <a:noFill/>
          </a:ln>
        </p:spPr>
        <p:txBody>
          <a:bodyPr anchorCtr="0" anchor="t" bIns="91425" lIns="91425" rIns="91425" tIns="91425">
            <a:noAutofit/>
          </a:bodyPr>
          <a:lstStyle/>
          <a:p>
            <a:pPr lvl="0" rtl="0">
              <a:spcBef>
                <a:spcPts val="0"/>
              </a:spcBef>
              <a:buNone/>
            </a:pPr>
            <a:r>
              <a:rPr lang="zh-CN"/>
              <a:t>Fractal of Fractals</a:t>
            </a:r>
          </a:p>
        </p:txBody>
      </p:sp>
      <p:sp>
        <p:nvSpPr>
          <p:cNvPr id="744" name="Shape 744"/>
          <p:cNvSpPr txBox="1"/>
          <p:nvPr/>
        </p:nvSpPr>
        <p:spPr>
          <a:xfrm>
            <a:off x="1117775" y="4738150"/>
            <a:ext cx="7178400" cy="344100"/>
          </a:xfrm>
          <a:prstGeom prst="rect">
            <a:avLst/>
          </a:prstGeom>
          <a:noFill/>
          <a:ln>
            <a:noFill/>
          </a:ln>
        </p:spPr>
        <p:txBody>
          <a:bodyPr anchorCtr="0" anchor="ctr" bIns="91425" lIns="91425" rIns="91425" tIns="91425">
            <a:noAutofit/>
          </a:bodyPr>
          <a:lstStyle/>
          <a:p>
            <a:pPr lvl="0" rtl="0">
              <a:spcBef>
                <a:spcPts val="0"/>
              </a:spcBef>
              <a:buNone/>
            </a:pPr>
            <a:r>
              <a:rPr lang="zh-CN"/>
              <a:t>Leslie N. Smith, Nicholay Topin, </a:t>
            </a:r>
            <a:r>
              <a:rPr lang="zh-CN"/>
              <a:t>Deep Convolutional Neural Network Design Patterns</a:t>
            </a:r>
          </a:p>
        </p:txBody>
      </p:sp>
      <p:sp>
        <p:nvSpPr>
          <p:cNvPr id="745" name="Shape 745"/>
          <p:cNvSpPr txBox="1"/>
          <p:nvPr/>
        </p:nvSpPr>
        <p:spPr>
          <a:xfrm>
            <a:off x="5938175" y="598625"/>
            <a:ext cx="2052300" cy="4191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lang="zh-CN">
                <a:solidFill>
                  <a:schemeClr val="dk1"/>
                </a:solidFill>
              </a:rPr>
              <a:t>Residuals of Residuals</a:t>
            </a:r>
          </a:p>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9" name="Shape 749"/>
        <p:cNvGrpSpPr/>
        <p:nvPr/>
      </p:nvGrpSpPr>
      <p:grpSpPr>
        <a:xfrm>
          <a:off x="0" y="0"/>
          <a:ext cx="0" cy="0"/>
          <a:chOff x="0" y="0"/>
          <a:chExt cx="0" cy="0"/>
        </a:xfrm>
      </p:grpSpPr>
      <p:pic>
        <p:nvPicPr>
          <p:cNvPr id="750" name="Shape 750"/>
          <p:cNvPicPr preferRelativeResize="0"/>
          <p:nvPr/>
        </p:nvPicPr>
        <p:blipFill>
          <a:blip r:embed="rId3">
            <a:alphaModFix/>
          </a:blip>
          <a:stretch>
            <a:fillRect/>
          </a:stretch>
        </p:blipFill>
        <p:spPr>
          <a:xfrm>
            <a:off x="5056237" y="747900"/>
            <a:ext cx="3203870" cy="3820975"/>
          </a:xfrm>
          <a:prstGeom prst="rect">
            <a:avLst/>
          </a:prstGeom>
          <a:noFill/>
          <a:ln>
            <a:noFill/>
          </a:ln>
        </p:spPr>
      </p:pic>
      <p:sp>
        <p:nvSpPr>
          <p:cNvPr id="751" name="Shape 7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ResNet tweaks: Change order</a:t>
            </a:r>
          </a:p>
        </p:txBody>
      </p:sp>
      <p:sp>
        <p:nvSpPr>
          <p:cNvPr id="752" name="Shape 752"/>
          <p:cNvSpPr txBox="1"/>
          <p:nvPr>
            <p:ph idx="1" type="body"/>
          </p:nvPr>
        </p:nvSpPr>
        <p:spPr>
          <a:xfrm>
            <a:off x="311700" y="1152475"/>
            <a:ext cx="5077800" cy="34164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a:t>Pre-activation ResNets</a:t>
            </a:r>
          </a:p>
          <a:p>
            <a:pPr indent="-342900" lvl="1" marL="914400" rtl="0">
              <a:spcBef>
                <a:spcPts val="0"/>
              </a:spcBef>
              <a:buSzPct val="100000"/>
            </a:pPr>
            <a:r>
              <a:rPr b="1" lang="zh-CN" sz="1800"/>
              <a:t>Same components as original, order of BN, ReLU, and conv changed</a:t>
            </a:r>
          </a:p>
          <a:p>
            <a:pPr indent="-342900" lvl="1" marL="914400" rtl="0">
              <a:spcBef>
                <a:spcPts val="0"/>
              </a:spcBef>
              <a:buSzPct val="100000"/>
            </a:pPr>
            <a:r>
              <a:rPr lang="zh-CN" sz="1800"/>
              <a:t>Idea is to have more direct path for input identity to propagate</a:t>
            </a:r>
          </a:p>
          <a:p>
            <a:pPr indent="-342900" lvl="1" marL="914400">
              <a:spcBef>
                <a:spcPts val="0"/>
              </a:spcBef>
              <a:buSzPct val="100000"/>
            </a:pPr>
            <a:r>
              <a:rPr lang="zh-CN" sz="1800"/>
              <a:t>Resulted in deeper, more accurate networks on ImageNet/CIFAR</a:t>
            </a:r>
          </a:p>
        </p:txBody>
      </p:sp>
      <p:sp>
        <p:nvSpPr>
          <p:cNvPr id="753" name="Shape 753"/>
          <p:cNvSpPr txBox="1"/>
          <p:nvPr/>
        </p:nvSpPr>
        <p:spPr>
          <a:xfrm>
            <a:off x="4794250" y="4570800"/>
            <a:ext cx="4503000" cy="572700"/>
          </a:xfrm>
          <a:prstGeom prst="rect">
            <a:avLst/>
          </a:prstGeom>
          <a:noFill/>
          <a:ln>
            <a:noFill/>
          </a:ln>
        </p:spPr>
        <p:txBody>
          <a:bodyPr anchorCtr="0" anchor="t" bIns="91425" lIns="91425" rIns="91425" tIns="91425">
            <a:noAutofit/>
          </a:bodyPr>
          <a:lstStyle/>
          <a:p>
            <a:pPr lvl="0" rtl="0">
              <a:spcBef>
                <a:spcPts val="0"/>
              </a:spcBef>
              <a:buNone/>
            </a:pPr>
            <a:r>
              <a:rPr lang="zh-CN"/>
              <a:t>Identity Mappings in Deep Residual Networks</a:t>
            </a:r>
            <a:br>
              <a:rPr lang="zh-CN"/>
            </a:br>
            <a:r>
              <a:rPr lang="zh-CN"/>
              <a:t>Kaiming He, Xiangyu Zhang, Shaoqing Ren, Jian Sun</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7" name="Shape 757"/>
        <p:cNvGrpSpPr/>
        <p:nvPr/>
      </p:nvGrpSpPr>
      <p:grpSpPr>
        <a:xfrm>
          <a:off x="0" y="0"/>
          <a:ext cx="0" cy="0"/>
          <a:chOff x="0" y="0"/>
          <a:chExt cx="0" cy="0"/>
        </a:xfrm>
      </p:grpSpPr>
      <p:pic>
        <p:nvPicPr>
          <p:cNvPr id="758" name="Shape 758"/>
          <p:cNvPicPr preferRelativeResize="0"/>
          <p:nvPr/>
        </p:nvPicPr>
        <p:blipFill>
          <a:blip r:embed="rId3">
            <a:alphaModFix/>
          </a:blip>
          <a:stretch>
            <a:fillRect/>
          </a:stretch>
        </p:blipFill>
        <p:spPr>
          <a:xfrm>
            <a:off x="5056237" y="747900"/>
            <a:ext cx="3203870" cy="3820975"/>
          </a:xfrm>
          <a:prstGeom prst="rect">
            <a:avLst/>
          </a:prstGeom>
          <a:noFill/>
          <a:ln>
            <a:noFill/>
          </a:ln>
        </p:spPr>
      </p:pic>
      <p:sp>
        <p:nvSpPr>
          <p:cNvPr id="759" name="Shape 75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Change order</a:t>
            </a:r>
          </a:p>
        </p:txBody>
      </p:sp>
      <p:sp>
        <p:nvSpPr>
          <p:cNvPr id="760" name="Shape 760"/>
          <p:cNvSpPr txBox="1"/>
          <p:nvPr>
            <p:ph idx="1" type="body"/>
          </p:nvPr>
        </p:nvSpPr>
        <p:spPr>
          <a:xfrm>
            <a:off x="311700" y="1152475"/>
            <a:ext cx="4831800" cy="34164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a:t>Pre-activation ResNets</a:t>
            </a:r>
          </a:p>
          <a:p>
            <a:pPr indent="-342900" lvl="1" marL="914400" rtl="0">
              <a:spcBef>
                <a:spcPts val="0"/>
              </a:spcBef>
              <a:buSzPct val="100000"/>
            </a:pPr>
            <a:r>
              <a:rPr lang="zh-CN" sz="1800"/>
              <a:t>Same components as original, order of BN, ReLU, and conv changed</a:t>
            </a:r>
          </a:p>
          <a:p>
            <a:pPr indent="-342900" lvl="1" marL="914400" rtl="0">
              <a:spcBef>
                <a:spcPts val="0"/>
              </a:spcBef>
              <a:buSzPct val="100000"/>
            </a:pPr>
            <a:r>
              <a:rPr b="1" lang="zh-CN" sz="1800"/>
              <a:t>Idea is to have more direct path for input identity to propagate</a:t>
            </a:r>
          </a:p>
          <a:p>
            <a:pPr indent="-342900" lvl="1" marL="914400" rtl="0">
              <a:spcBef>
                <a:spcPts val="0"/>
              </a:spcBef>
              <a:buSzPct val="100000"/>
            </a:pPr>
            <a:r>
              <a:rPr lang="zh-CN" sz="1800"/>
              <a:t>Resulted in deeper, more accurate networks on ImageNet/CIFAR</a:t>
            </a:r>
          </a:p>
        </p:txBody>
      </p:sp>
      <p:sp>
        <p:nvSpPr>
          <p:cNvPr id="761" name="Shape 761"/>
          <p:cNvSpPr txBox="1"/>
          <p:nvPr/>
        </p:nvSpPr>
        <p:spPr>
          <a:xfrm>
            <a:off x="4794250" y="4570800"/>
            <a:ext cx="4503000" cy="572700"/>
          </a:xfrm>
          <a:prstGeom prst="rect">
            <a:avLst/>
          </a:prstGeom>
          <a:noFill/>
          <a:ln>
            <a:noFill/>
          </a:ln>
        </p:spPr>
        <p:txBody>
          <a:bodyPr anchorCtr="0" anchor="t" bIns="91425" lIns="91425" rIns="91425" tIns="91425">
            <a:noAutofit/>
          </a:bodyPr>
          <a:lstStyle/>
          <a:p>
            <a:pPr lvl="0" rtl="0">
              <a:spcBef>
                <a:spcPts val="0"/>
              </a:spcBef>
              <a:buNone/>
            </a:pPr>
            <a:r>
              <a:rPr lang="zh-CN"/>
              <a:t>Identity Mappings in Deep Residual Networks</a:t>
            </a:r>
            <a:br>
              <a:rPr lang="zh-CN"/>
            </a:br>
            <a:r>
              <a:rPr lang="zh-CN"/>
              <a:t>Kaiming He, Xiangyu Zhang, Shaoqing Ren, Jian Sun</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pic>
        <p:nvPicPr>
          <p:cNvPr id="766" name="Shape 766"/>
          <p:cNvPicPr preferRelativeResize="0"/>
          <p:nvPr/>
        </p:nvPicPr>
        <p:blipFill>
          <a:blip r:embed="rId3">
            <a:alphaModFix/>
          </a:blip>
          <a:stretch>
            <a:fillRect/>
          </a:stretch>
        </p:blipFill>
        <p:spPr>
          <a:xfrm>
            <a:off x="4990499" y="1892974"/>
            <a:ext cx="4076000" cy="1283275"/>
          </a:xfrm>
          <a:prstGeom prst="rect">
            <a:avLst/>
          </a:prstGeom>
          <a:noFill/>
          <a:ln>
            <a:noFill/>
          </a:ln>
        </p:spPr>
      </p:pic>
      <p:sp>
        <p:nvSpPr>
          <p:cNvPr id="767" name="Shape 7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a:t>
            </a:r>
            <a:r>
              <a:rPr lang="zh-CN"/>
              <a:t>: Change order</a:t>
            </a:r>
          </a:p>
        </p:txBody>
      </p:sp>
      <p:sp>
        <p:nvSpPr>
          <p:cNvPr id="768" name="Shape 768"/>
          <p:cNvSpPr txBox="1"/>
          <p:nvPr>
            <p:ph idx="1" type="body"/>
          </p:nvPr>
        </p:nvSpPr>
        <p:spPr>
          <a:xfrm>
            <a:off x="311700" y="1152475"/>
            <a:ext cx="4919100" cy="2406300"/>
          </a:xfrm>
          <a:prstGeom prst="rect">
            <a:avLst/>
          </a:prstGeom>
        </p:spPr>
        <p:txBody>
          <a:bodyPr anchorCtr="0" anchor="t" bIns="91425" lIns="91425" rIns="91425" tIns="91425">
            <a:noAutofit/>
          </a:bodyPr>
          <a:lstStyle/>
          <a:p>
            <a:pPr indent="-228600" lvl="0" marL="457200" rtl="0">
              <a:spcBef>
                <a:spcPts val="0"/>
              </a:spcBef>
            </a:pPr>
            <a:r>
              <a:rPr lang="zh-CN"/>
              <a:t>Pre-activation ResNets</a:t>
            </a:r>
          </a:p>
          <a:p>
            <a:pPr indent="-342900" lvl="1" marL="914400" rtl="0">
              <a:spcBef>
                <a:spcPts val="0"/>
              </a:spcBef>
              <a:buSzPct val="100000"/>
            </a:pPr>
            <a:r>
              <a:rPr lang="zh-CN" sz="1800"/>
              <a:t>Same components as original, order of BN, ReLU, and conv changed</a:t>
            </a:r>
          </a:p>
          <a:p>
            <a:pPr indent="-342900" lvl="1" marL="914400" rtl="0">
              <a:spcBef>
                <a:spcPts val="0"/>
              </a:spcBef>
              <a:buSzPct val="100000"/>
            </a:pPr>
            <a:r>
              <a:rPr lang="zh-CN" sz="1800"/>
              <a:t>Idea is to have more direct path for input identity to propagate</a:t>
            </a:r>
          </a:p>
          <a:p>
            <a:pPr indent="-342900" lvl="1" marL="914400" rtl="0">
              <a:spcBef>
                <a:spcPts val="0"/>
              </a:spcBef>
              <a:buSzPct val="100000"/>
            </a:pPr>
            <a:r>
              <a:rPr b="1" lang="zh-CN" sz="1800"/>
              <a:t>Resulted in deeper, more accurate networks on ImageNet/CIFAR</a:t>
            </a:r>
          </a:p>
        </p:txBody>
      </p:sp>
      <p:sp>
        <p:nvSpPr>
          <p:cNvPr id="769" name="Shape 769"/>
          <p:cNvSpPr txBox="1"/>
          <p:nvPr/>
        </p:nvSpPr>
        <p:spPr>
          <a:xfrm>
            <a:off x="5985550" y="3176250"/>
            <a:ext cx="2231700" cy="396600"/>
          </a:xfrm>
          <a:prstGeom prst="rect">
            <a:avLst/>
          </a:prstGeom>
          <a:noFill/>
          <a:ln>
            <a:noFill/>
          </a:ln>
        </p:spPr>
        <p:txBody>
          <a:bodyPr anchorCtr="0" anchor="t" bIns="91425" lIns="91425" rIns="91425" tIns="91425">
            <a:noAutofit/>
          </a:bodyPr>
          <a:lstStyle/>
          <a:p>
            <a:pPr lvl="0">
              <a:spcBef>
                <a:spcPts val="0"/>
              </a:spcBef>
              <a:buNone/>
            </a:pPr>
            <a:r>
              <a:rPr lang="zh-CN"/>
              <a:t>ImageNet performance</a:t>
            </a:r>
          </a:p>
        </p:txBody>
      </p:sp>
      <p:sp>
        <p:nvSpPr>
          <p:cNvPr id="770" name="Shape 770"/>
          <p:cNvSpPr txBox="1"/>
          <p:nvPr/>
        </p:nvSpPr>
        <p:spPr>
          <a:xfrm>
            <a:off x="4794250" y="4570800"/>
            <a:ext cx="4503000" cy="572700"/>
          </a:xfrm>
          <a:prstGeom prst="rect">
            <a:avLst/>
          </a:prstGeom>
          <a:noFill/>
          <a:ln>
            <a:noFill/>
          </a:ln>
        </p:spPr>
        <p:txBody>
          <a:bodyPr anchorCtr="0" anchor="t" bIns="91425" lIns="91425" rIns="91425" tIns="91425">
            <a:noAutofit/>
          </a:bodyPr>
          <a:lstStyle/>
          <a:p>
            <a:pPr lvl="0" rtl="0">
              <a:spcBef>
                <a:spcPts val="0"/>
              </a:spcBef>
              <a:buNone/>
            </a:pPr>
            <a:r>
              <a:rPr lang="zh-CN"/>
              <a:t>Identity Mappings in Deep Residual Networks</a:t>
            </a:r>
            <a:br>
              <a:rPr lang="zh-CN"/>
            </a:br>
            <a:r>
              <a:rPr lang="zh-CN"/>
              <a:t>Kaiming He, Xiangyu Zhang, Shaoqing Ren, Jian Sun</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4" name="Shape 774"/>
        <p:cNvGrpSpPr/>
        <p:nvPr/>
      </p:nvGrpSpPr>
      <p:grpSpPr>
        <a:xfrm>
          <a:off x="0" y="0"/>
          <a:ext cx="0" cy="0"/>
          <a:chOff x="0" y="0"/>
          <a:chExt cx="0" cy="0"/>
        </a:xfrm>
      </p:grpSpPr>
      <p:pic>
        <p:nvPicPr>
          <p:cNvPr id="775" name="Shape 775"/>
          <p:cNvPicPr preferRelativeResize="0"/>
          <p:nvPr/>
        </p:nvPicPr>
        <p:blipFill>
          <a:blip r:embed="rId3">
            <a:alphaModFix/>
          </a:blip>
          <a:stretch>
            <a:fillRect/>
          </a:stretch>
        </p:blipFill>
        <p:spPr>
          <a:xfrm>
            <a:off x="5589399" y="935825"/>
            <a:ext cx="3343050" cy="2769049"/>
          </a:xfrm>
          <a:prstGeom prst="rect">
            <a:avLst/>
          </a:prstGeom>
          <a:noFill/>
          <a:ln>
            <a:noFill/>
          </a:ln>
        </p:spPr>
      </p:pic>
      <p:sp>
        <p:nvSpPr>
          <p:cNvPr id="776" name="Shape 77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a:t>
            </a:r>
            <a:r>
              <a:rPr lang="zh-CN"/>
              <a:t>: Change order</a:t>
            </a:r>
          </a:p>
        </p:txBody>
      </p:sp>
      <p:sp>
        <p:nvSpPr>
          <p:cNvPr id="777" name="Shape 777"/>
          <p:cNvSpPr txBox="1"/>
          <p:nvPr>
            <p:ph idx="1" type="body"/>
          </p:nvPr>
        </p:nvSpPr>
        <p:spPr>
          <a:xfrm>
            <a:off x="311700" y="1152475"/>
            <a:ext cx="4961700" cy="3416400"/>
          </a:xfrm>
          <a:prstGeom prst="rect">
            <a:avLst/>
          </a:prstGeom>
        </p:spPr>
        <p:txBody>
          <a:bodyPr anchorCtr="0" anchor="t" bIns="91425" lIns="91425" rIns="91425" tIns="91425">
            <a:noAutofit/>
          </a:bodyPr>
          <a:lstStyle/>
          <a:p>
            <a:pPr indent="-228600" lvl="0" marL="457200" rtl="0">
              <a:spcBef>
                <a:spcPts val="0"/>
              </a:spcBef>
            </a:pPr>
            <a:r>
              <a:rPr lang="zh-CN"/>
              <a:t>Pre-activation ResNets</a:t>
            </a:r>
          </a:p>
          <a:p>
            <a:pPr indent="-342900" lvl="1" marL="914400" rtl="0">
              <a:spcBef>
                <a:spcPts val="0"/>
              </a:spcBef>
              <a:buSzPct val="100000"/>
            </a:pPr>
            <a:r>
              <a:rPr lang="zh-CN" sz="1800"/>
              <a:t>Same components as original, order of BN, ReLU, and conv changed</a:t>
            </a:r>
          </a:p>
          <a:p>
            <a:pPr indent="-342900" lvl="1" marL="914400" rtl="0">
              <a:spcBef>
                <a:spcPts val="0"/>
              </a:spcBef>
              <a:buSzPct val="100000"/>
            </a:pPr>
            <a:r>
              <a:rPr lang="zh-CN" sz="1800"/>
              <a:t>Idea is to have more direct path for input identity to propagate</a:t>
            </a:r>
          </a:p>
          <a:p>
            <a:pPr indent="-342900" lvl="1" marL="914400" rtl="0">
              <a:spcBef>
                <a:spcPts val="0"/>
              </a:spcBef>
              <a:buSzPct val="100000"/>
            </a:pPr>
            <a:r>
              <a:rPr b="1" lang="zh-CN" sz="1800"/>
              <a:t>Resulted in deeper, more accurate networks on ImageNet/CIFAR</a:t>
            </a:r>
          </a:p>
        </p:txBody>
      </p:sp>
      <p:sp>
        <p:nvSpPr>
          <p:cNvPr id="778" name="Shape 778"/>
          <p:cNvSpPr txBox="1"/>
          <p:nvPr/>
        </p:nvSpPr>
        <p:spPr>
          <a:xfrm>
            <a:off x="6192925" y="3616075"/>
            <a:ext cx="2136000" cy="468600"/>
          </a:xfrm>
          <a:prstGeom prst="rect">
            <a:avLst/>
          </a:prstGeom>
          <a:noFill/>
          <a:ln>
            <a:noFill/>
          </a:ln>
        </p:spPr>
        <p:txBody>
          <a:bodyPr anchorCtr="0" anchor="t" bIns="91425" lIns="91425" rIns="91425" tIns="91425">
            <a:noAutofit/>
          </a:bodyPr>
          <a:lstStyle/>
          <a:p>
            <a:pPr lvl="0" rtl="0">
              <a:spcBef>
                <a:spcPts val="0"/>
              </a:spcBef>
              <a:buNone/>
            </a:pPr>
            <a:r>
              <a:rPr lang="zh-CN"/>
              <a:t>CIFAR-10 performance</a:t>
            </a:r>
          </a:p>
        </p:txBody>
      </p:sp>
      <p:sp>
        <p:nvSpPr>
          <p:cNvPr id="779" name="Shape 779"/>
          <p:cNvSpPr txBox="1"/>
          <p:nvPr/>
        </p:nvSpPr>
        <p:spPr>
          <a:xfrm>
            <a:off x="4794250" y="4570800"/>
            <a:ext cx="4503000" cy="572700"/>
          </a:xfrm>
          <a:prstGeom prst="rect">
            <a:avLst/>
          </a:prstGeom>
          <a:noFill/>
          <a:ln>
            <a:noFill/>
          </a:ln>
        </p:spPr>
        <p:txBody>
          <a:bodyPr anchorCtr="0" anchor="t" bIns="91425" lIns="91425" rIns="91425" tIns="91425">
            <a:noAutofit/>
          </a:bodyPr>
          <a:lstStyle/>
          <a:p>
            <a:pPr lvl="0" rtl="0">
              <a:spcBef>
                <a:spcPts val="0"/>
              </a:spcBef>
              <a:buNone/>
            </a:pPr>
            <a:r>
              <a:rPr lang="zh-CN"/>
              <a:t>Identity Mappings in Deep Residual Networks</a:t>
            </a:r>
            <a:br>
              <a:rPr lang="zh-CN"/>
            </a:br>
            <a:r>
              <a:rPr lang="zh-CN"/>
              <a:t>Kaiming He, Xiangyu Zhang, Shaoqing Ren, Jian Sun</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3" name="Shape 783"/>
        <p:cNvGrpSpPr/>
        <p:nvPr/>
      </p:nvGrpSpPr>
      <p:grpSpPr>
        <a:xfrm>
          <a:off x="0" y="0"/>
          <a:ext cx="0" cy="0"/>
          <a:chOff x="0" y="0"/>
          <a:chExt cx="0" cy="0"/>
        </a:xfrm>
      </p:grpSpPr>
      <p:sp>
        <p:nvSpPr>
          <p:cNvPr id="784" name="Shape 78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a:t>
            </a:r>
            <a:r>
              <a:rPr lang="zh-CN"/>
              <a:t>: Wide ResNets</a:t>
            </a:r>
          </a:p>
        </p:txBody>
      </p:sp>
      <p:sp>
        <p:nvSpPr>
          <p:cNvPr id="785" name="Shape 785"/>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b="1" lang="zh-CN" sz="1800"/>
              <a:t>Use pre-activation ResNet’s basic block with more feature map</a:t>
            </a:r>
            <a:r>
              <a:rPr b="1" lang="zh-CN"/>
              <a:t>s</a:t>
            </a:r>
          </a:p>
          <a:p>
            <a:pPr indent="-228600" lvl="0" marL="457200" rtl="0">
              <a:spcBef>
                <a:spcPts val="0"/>
              </a:spcBef>
            </a:pPr>
            <a:r>
              <a:rPr lang="zh-CN"/>
              <a:t>Used parameter “k” to encode width</a:t>
            </a:r>
          </a:p>
          <a:p>
            <a:pPr indent="-228600" lvl="0" marL="457200" marR="0" rtl="0" algn="l">
              <a:lnSpc>
                <a:spcPct val="115000"/>
              </a:lnSpc>
              <a:spcBef>
                <a:spcPts val="0"/>
              </a:spcBef>
              <a:spcAft>
                <a:spcPts val="1600"/>
              </a:spcAft>
              <a:buClr>
                <a:schemeClr val="dk2"/>
              </a:buClr>
              <a:buFont typeface="Arial"/>
            </a:pPr>
            <a:r>
              <a:rPr lang="zh-CN" sz="1800"/>
              <a:t>Investigated relationship between width and depth to find a good tradeoff</a:t>
            </a:r>
          </a:p>
        </p:txBody>
      </p:sp>
      <p:pic>
        <p:nvPicPr>
          <p:cNvPr id="786" name="Shape 786"/>
          <p:cNvPicPr preferRelativeResize="0"/>
          <p:nvPr/>
        </p:nvPicPr>
        <p:blipFill>
          <a:blip r:embed="rId3">
            <a:alphaModFix/>
          </a:blip>
          <a:stretch>
            <a:fillRect/>
          </a:stretch>
        </p:blipFill>
        <p:spPr>
          <a:xfrm>
            <a:off x="4261949" y="1873499"/>
            <a:ext cx="4477401" cy="1396499"/>
          </a:xfrm>
          <a:prstGeom prst="rect">
            <a:avLst/>
          </a:prstGeom>
          <a:noFill/>
          <a:ln>
            <a:noFill/>
          </a:ln>
        </p:spPr>
      </p:pic>
      <p:sp>
        <p:nvSpPr>
          <p:cNvPr id="787" name="Shape 787"/>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1" name="Shape 791"/>
        <p:cNvGrpSpPr/>
        <p:nvPr/>
      </p:nvGrpSpPr>
      <p:grpSpPr>
        <a:xfrm>
          <a:off x="0" y="0"/>
          <a:ext cx="0" cy="0"/>
          <a:chOff x="0" y="0"/>
          <a:chExt cx="0" cy="0"/>
        </a:xfrm>
      </p:grpSpPr>
      <p:sp>
        <p:nvSpPr>
          <p:cNvPr id="792" name="Shape 7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793" name="Shape 793"/>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sz="1800"/>
              <a:t>Use pre-activation ResNet’s basic block with more feature map</a:t>
            </a:r>
            <a:r>
              <a:rPr lang="zh-CN"/>
              <a:t>s</a:t>
            </a:r>
          </a:p>
          <a:p>
            <a:pPr indent="-228600" lvl="0" marL="457200" rtl="0">
              <a:spcBef>
                <a:spcPts val="0"/>
              </a:spcBef>
            </a:pPr>
            <a:r>
              <a:rPr b="1" lang="zh-CN"/>
              <a:t>Used parameter “k” to encode width</a:t>
            </a:r>
          </a:p>
          <a:p>
            <a:pPr indent="-228600" lvl="0" marL="457200" marR="0" rtl="0" algn="l">
              <a:lnSpc>
                <a:spcPct val="115000"/>
              </a:lnSpc>
              <a:spcBef>
                <a:spcPts val="0"/>
              </a:spcBef>
              <a:spcAft>
                <a:spcPts val="1600"/>
              </a:spcAft>
              <a:buClr>
                <a:schemeClr val="dk2"/>
              </a:buClr>
              <a:buFont typeface="Arial"/>
            </a:pPr>
            <a:r>
              <a:rPr lang="zh-CN" sz="1800"/>
              <a:t>Investigated relationship between width and depth to find a good tradeoff</a:t>
            </a:r>
          </a:p>
        </p:txBody>
      </p:sp>
      <p:sp>
        <p:nvSpPr>
          <p:cNvPr id="794" name="Shape 794"/>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795" name="Shape 795"/>
          <p:cNvPicPr preferRelativeResize="0"/>
          <p:nvPr/>
        </p:nvPicPr>
        <p:blipFill>
          <a:blip r:embed="rId3">
            <a:alphaModFix/>
          </a:blip>
          <a:stretch>
            <a:fillRect/>
          </a:stretch>
        </p:blipFill>
        <p:spPr>
          <a:xfrm>
            <a:off x="4636425" y="1681237"/>
            <a:ext cx="3362949" cy="178102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9" name="Shape 799"/>
        <p:cNvGrpSpPr/>
        <p:nvPr/>
      </p:nvGrpSpPr>
      <p:grpSpPr>
        <a:xfrm>
          <a:off x="0" y="0"/>
          <a:ext cx="0" cy="0"/>
          <a:chOff x="0" y="0"/>
          <a:chExt cx="0" cy="0"/>
        </a:xfrm>
      </p:grpSpPr>
      <p:sp>
        <p:nvSpPr>
          <p:cNvPr id="800" name="Shape 80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801" name="Shape 801"/>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sz="1800"/>
              <a:t>Use pre-activation ResNet’s basic block with more feature map</a:t>
            </a:r>
            <a:r>
              <a:rPr lang="zh-CN"/>
              <a:t>s</a:t>
            </a:r>
          </a:p>
          <a:p>
            <a:pPr indent="-228600" lvl="0" marL="457200" rtl="0">
              <a:spcBef>
                <a:spcPts val="0"/>
              </a:spcBef>
            </a:pPr>
            <a:r>
              <a:rPr lang="zh-CN"/>
              <a:t>Used parameter “k” to encode width</a:t>
            </a:r>
          </a:p>
          <a:p>
            <a:pPr indent="-228600" lvl="0" marL="457200" marR="0" rtl="0" algn="l">
              <a:lnSpc>
                <a:spcPct val="115000"/>
              </a:lnSpc>
              <a:spcBef>
                <a:spcPts val="0"/>
              </a:spcBef>
              <a:spcAft>
                <a:spcPts val="1600"/>
              </a:spcAft>
              <a:buClr>
                <a:schemeClr val="dk2"/>
              </a:buClr>
              <a:buFont typeface="Arial"/>
            </a:pPr>
            <a:r>
              <a:rPr b="1" lang="zh-CN" sz="1800"/>
              <a:t>Investigated relationship between width and depth to find a good tradeoff</a:t>
            </a:r>
          </a:p>
        </p:txBody>
      </p:sp>
      <p:sp>
        <p:nvSpPr>
          <p:cNvPr id="802" name="Shape 802"/>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803" name="Shape 803"/>
          <p:cNvPicPr preferRelativeResize="0"/>
          <p:nvPr/>
        </p:nvPicPr>
        <p:blipFill>
          <a:blip r:embed="rId3">
            <a:alphaModFix/>
          </a:blip>
          <a:stretch>
            <a:fillRect/>
          </a:stretch>
        </p:blipFill>
        <p:spPr>
          <a:xfrm>
            <a:off x="4689125" y="1704975"/>
            <a:ext cx="3449549" cy="183572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7" name="Shape 807"/>
        <p:cNvGrpSpPr/>
        <p:nvPr/>
      </p:nvGrpSpPr>
      <p:grpSpPr>
        <a:xfrm>
          <a:off x="0" y="0"/>
          <a:ext cx="0" cy="0"/>
          <a:chOff x="0" y="0"/>
          <a:chExt cx="0" cy="0"/>
        </a:xfrm>
      </p:grpSpPr>
      <p:sp>
        <p:nvSpPr>
          <p:cNvPr id="808" name="Shape 80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809" name="Shape 809"/>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sz="1800"/>
              <a:t>Use pre-activation ResNet’s basic block with more feature map</a:t>
            </a:r>
            <a:r>
              <a:rPr lang="zh-CN"/>
              <a:t>s</a:t>
            </a:r>
          </a:p>
          <a:p>
            <a:pPr indent="-228600" lvl="0" marL="457200" rtl="0">
              <a:spcBef>
                <a:spcPts val="0"/>
              </a:spcBef>
            </a:pPr>
            <a:r>
              <a:rPr lang="zh-CN"/>
              <a:t>Used parameter “k” to encode width</a:t>
            </a:r>
          </a:p>
          <a:p>
            <a:pPr indent="-228600" lvl="0" marL="457200" marR="0" rtl="0" algn="l">
              <a:lnSpc>
                <a:spcPct val="115000"/>
              </a:lnSpc>
              <a:spcBef>
                <a:spcPts val="0"/>
              </a:spcBef>
              <a:spcAft>
                <a:spcPts val="1600"/>
              </a:spcAft>
              <a:buClr>
                <a:schemeClr val="dk2"/>
              </a:buClr>
              <a:buFont typeface="Arial"/>
            </a:pPr>
            <a:r>
              <a:rPr b="1" lang="zh-CN" sz="1800"/>
              <a:t>Investigated relationship between width and depth to find a good tradeoff</a:t>
            </a:r>
          </a:p>
        </p:txBody>
      </p:sp>
      <p:sp>
        <p:nvSpPr>
          <p:cNvPr id="810" name="Shape 810"/>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811" name="Shape 811"/>
          <p:cNvPicPr preferRelativeResize="0"/>
          <p:nvPr/>
        </p:nvPicPr>
        <p:blipFill>
          <a:blip r:embed="rId3">
            <a:alphaModFix/>
          </a:blip>
          <a:stretch>
            <a:fillRect/>
          </a:stretch>
        </p:blipFill>
        <p:spPr>
          <a:xfrm>
            <a:off x="4443500" y="1170125"/>
            <a:ext cx="4286250" cy="235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Overview</a:t>
            </a:r>
          </a:p>
        </p:txBody>
      </p:sp>
      <p:sp>
        <p:nvSpPr>
          <p:cNvPr id="117" name="Shape 117"/>
          <p:cNvSpPr txBox="1"/>
          <p:nvPr>
            <p:ph idx="1" type="body"/>
          </p:nvPr>
        </p:nvSpPr>
        <p:spPr>
          <a:xfrm>
            <a:off x="311700" y="1152475"/>
            <a:ext cx="4272300" cy="3416400"/>
          </a:xfrm>
          <a:prstGeom prst="rect">
            <a:avLst/>
          </a:prstGeom>
        </p:spPr>
        <p:txBody>
          <a:bodyPr anchorCtr="0" anchor="t" bIns="91425" lIns="91425" rIns="91425" tIns="91425">
            <a:noAutofit/>
          </a:bodyPr>
          <a:lstStyle/>
          <a:p>
            <a:pPr lvl="0" rtl="0">
              <a:spcBef>
                <a:spcPts val="0"/>
              </a:spcBef>
              <a:buClr>
                <a:srgbClr val="000000"/>
              </a:buClr>
              <a:buSzPct val="61111"/>
              <a:buNone/>
            </a:pPr>
            <a:r>
              <a:rPr lang="zh-CN"/>
              <a:t>We’ve organized our presentation into three stages:</a:t>
            </a:r>
          </a:p>
          <a:p>
            <a:pPr indent="-228600" lvl="0" marL="457200" rtl="0">
              <a:spcBef>
                <a:spcPts val="0"/>
              </a:spcBef>
              <a:buAutoNum type="arabicPeriod"/>
            </a:pPr>
            <a:r>
              <a:rPr lang="zh-CN"/>
              <a:t>A more detailed coverage of the building blocks of CNNs</a:t>
            </a:r>
          </a:p>
          <a:p>
            <a:pPr indent="-228600" lvl="0" marL="457200" rtl="0">
              <a:spcBef>
                <a:spcPts val="0"/>
              </a:spcBef>
              <a:buAutoNum type="arabicPeriod"/>
            </a:pPr>
            <a:r>
              <a:rPr b="1" lang="zh-CN"/>
              <a:t>Attempts to explain how and why Residual Networks work</a:t>
            </a:r>
          </a:p>
          <a:p>
            <a:pPr indent="-228600" lvl="0" marL="457200" rtl="0">
              <a:spcBef>
                <a:spcPts val="0"/>
              </a:spcBef>
              <a:buAutoNum type="arabicPeriod"/>
            </a:pPr>
            <a:r>
              <a:rPr lang="zh-CN"/>
              <a:t>Survey extensions to ResNets and other notable architectures</a:t>
            </a:r>
          </a:p>
          <a:p>
            <a:pPr lvl="0" rtl="0">
              <a:spcBef>
                <a:spcPts val="0"/>
              </a:spcBef>
              <a:buNone/>
            </a:pPr>
            <a:r>
              <a:t/>
            </a:r>
            <a:endParaRPr/>
          </a:p>
        </p:txBody>
      </p:sp>
      <p:sp>
        <p:nvSpPr>
          <p:cNvPr id="118" name="Shape 118"/>
          <p:cNvSpPr txBox="1"/>
          <p:nvPr/>
        </p:nvSpPr>
        <p:spPr>
          <a:xfrm>
            <a:off x="4840475" y="1787025"/>
            <a:ext cx="3841200" cy="2610600"/>
          </a:xfrm>
          <a:prstGeom prst="rect">
            <a:avLst/>
          </a:prstGeom>
          <a:noFill/>
          <a:ln>
            <a:noFill/>
          </a:ln>
        </p:spPr>
        <p:txBody>
          <a:bodyPr anchorCtr="0" anchor="t" bIns="91425" lIns="91425" rIns="91425" tIns="91425">
            <a:noAutofit/>
          </a:bodyPr>
          <a:lstStyle/>
          <a:p>
            <a:pPr lvl="0" rtl="0">
              <a:spcBef>
                <a:spcPts val="0"/>
              </a:spcBef>
              <a:buNone/>
            </a:pPr>
            <a:r>
              <a:rPr b="1" lang="zh-CN" sz="1800">
                <a:solidFill>
                  <a:schemeClr val="dk2"/>
                </a:solidFill>
              </a:rPr>
              <a:t>Topics covered:</a:t>
            </a:r>
          </a:p>
          <a:p>
            <a:pPr indent="-342900" lvl="0" marL="457200" rtl="0">
              <a:spcBef>
                <a:spcPts val="0"/>
              </a:spcBef>
              <a:buClr>
                <a:schemeClr val="dk2"/>
              </a:buClr>
              <a:buSzPct val="100000"/>
              <a:buChar char="●"/>
            </a:pPr>
            <a:r>
              <a:rPr lang="zh-CN" sz="1800">
                <a:solidFill>
                  <a:schemeClr val="dk2"/>
                </a:solidFill>
              </a:rPr>
              <a:t>ResNets as implicit ensembles</a:t>
            </a:r>
          </a:p>
          <a:p>
            <a:pPr indent="-342900" lvl="0" marL="457200" rtl="0">
              <a:spcBef>
                <a:spcPts val="0"/>
              </a:spcBef>
              <a:buClr>
                <a:schemeClr val="dk2"/>
              </a:buClr>
              <a:buSzPct val="100000"/>
              <a:buChar char="●"/>
            </a:pPr>
            <a:r>
              <a:rPr lang="zh-CN" sz="1800">
                <a:solidFill>
                  <a:schemeClr val="dk2"/>
                </a:solidFill>
              </a:rPr>
              <a:t>ResNets as learning iterative refinements</a:t>
            </a:r>
          </a:p>
          <a:p>
            <a:pPr indent="-342900" lvl="0" marL="457200" rtl="0">
              <a:spcBef>
                <a:spcPts val="0"/>
              </a:spcBef>
              <a:buClr>
                <a:schemeClr val="dk2"/>
              </a:buClr>
              <a:buSzPct val="100000"/>
              <a:buChar char="●"/>
            </a:pPr>
            <a:r>
              <a:rPr lang="zh-CN" sz="1800">
                <a:solidFill>
                  <a:schemeClr val="dk2"/>
                </a:solidFill>
              </a:rPr>
              <a:t>Connections to recurrent networks and the brain</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5" name="Shape 815"/>
        <p:cNvGrpSpPr/>
        <p:nvPr/>
      </p:nvGrpSpPr>
      <p:grpSpPr>
        <a:xfrm>
          <a:off x="0" y="0"/>
          <a:ext cx="0" cy="0"/>
          <a:chOff x="0" y="0"/>
          <a:chExt cx="0" cy="0"/>
        </a:xfrm>
      </p:grpSpPr>
      <p:sp>
        <p:nvSpPr>
          <p:cNvPr id="816" name="Shape 81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817" name="Shape 817"/>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b="1" lang="zh-CN"/>
              <a:t>These obtained state of the art results on CIFAR datasets</a:t>
            </a:r>
          </a:p>
          <a:p>
            <a:pPr indent="-228600" lvl="0" marL="457200" marR="0" rtl="0" algn="l">
              <a:lnSpc>
                <a:spcPct val="115000"/>
              </a:lnSpc>
              <a:spcBef>
                <a:spcPts val="0"/>
              </a:spcBef>
              <a:spcAft>
                <a:spcPts val="1600"/>
              </a:spcAft>
            </a:pPr>
            <a:r>
              <a:rPr lang="zh-CN"/>
              <a:t>Were outperformed by bottlenecked networks on ImageNet</a:t>
            </a:r>
          </a:p>
          <a:p>
            <a:pPr indent="-228600" lvl="0" marL="457200" marR="0" rtl="0" algn="l">
              <a:lnSpc>
                <a:spcPct val="115000"/>
              </a:lnSpc>
              <a:spcBef>
                <a:spcPts val="0"/>
              </a:spcBef>
              <a:spcAft>
                <a:spcPts val="1600"/>
              </a:spcAft>
            </a:pPr>
            <a:r>
              <a:rPr lang="zh-CN"/>
              <a:t>Best results on ImageNet were obtained by widening ResNet-50</a:t>
            </a:r>
          </a:p>
        </p:txBody>
      </p:sp>
      <p:sp>
        <p:nvSpPr>
          <p:cNvPr id="818" name="Shape 818"/>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819" name="Shape 819"/>
          <p:cNvPicPr preferRelativeResize="0"/>
          <p:nvPr/>
        </p:nvPicPr>
        <p:blipFill>
          <a:blip r:embed="rId3">
            <a:alphaModFix/>
          </a:blip>
          <a:stretch>
            <a:fillRect/>
          </a:stretch>
        </p:blipFill>
        <p:spPr>
          <a:xfrm>
            <a:off x="4443500" y="1170125"/>
            <a:ext cx="4286250" cy="23526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3" name="Shape 823"/>
        <p:cNvGrpSpPr/>
        <p:nvPr/>
      </p:nvGrpSpPr>
      <p:grpSpPr>
        <a:xfrm>
          <a:off x="0" y="0"/>
          <a:ext cx="0" cy="0"/>
          <a:chOff x="0" y="0"/>
          <a:chExt cx="0" cy="0"/>
        </a:xfrm>
      </p:grpSpPr>
      <p:sp>
        <p:nvSpPr>
          <p:cNvPr id="824" name="Shape 82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825" name="Shape 825"/>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a:t>These obtained state of the art results on CIFAR datasets</a:t>
            </a:r>
          </a:p>
          <a:p>
            <a:pPr indent="-228600" lvl="0" marL="457200" marR="0" rtl="0" algn="l">
              <a:lnSpc>
                <a:spcPct val="115000"/>
              </a:lnSpc>
              <a:spcBef>
                <a:spcPts val="0"/>
              </a:spcBef>
              <a:spcAft>
                <a:spcPts val="1600"/>
              </a:spcAft>
            </a:pPr>
            <a:r>
              <a:rPr b="1" lang="zh-CN"/>
              <a:t>Were outperformed by bottlenecked networks on ImageNet</a:t>
            </a:r>
          </a:p>
          <a:p>
            <a:pPr indent="-228600" lvl="0" marL="457200" marR="0" rtl="0" algn="l">
              <a:lnSpc>
                <a:spcPct val="115000"/>
              </a:lnSpc>
              <a:spcBef>
                <a:spcPts val="0"/>
              </a:spcBef>
              <a:spcAft>
                <a:spcPts val="1600"/>
              </a:spcAft>
            </a:pPr>
            <a:r>
              <a:rPr lang="zh-CN"/>
              <a:t>Best results on ImageNet were obtained by widening ResNet-50</a:t>
            </a:r>
          </a:p>
        </p:txBody>
      </p:sp>
      <p:sp>
        <p:nvSpPr>
          <p:cNvPr id="826" name="Shape 826"/>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827" name="Shape 827"/>
          <p:cNvPicPr preferRelativeResize="0"/>
          <p:nvPr/>
        </p:nvPicPr>
        <p:blipFill>
          <a:blip r:embed="rId3">
            <a:alphaModFix/>
          </a:blip>
          <a:stretch>
            <a:fillRect/>
          </a:stretch>
        </p:blipFill>
        <p:spPr>
          <a:xfrm>
            <a:off x="4654775" y="2176450"/>
            <a:ext cx="4352925" cy="7905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1" name="Shape 831"/>
        <p:cNvGrpSpPr/>
        <p:nvPr/>
      </p:nvGrpSpPr>
      <p:grpSpPr>
        <a:xfrm>
          <a:off x="0" y="0"/>
          <a:ext cx="0" cy="0"/>
          <a:chOff x="0" y="0"/>
          <a:chExt cx="0" cy="0"/>
        </a:xfrm>
      </p:grpSpPr>
      <p:sp>
        <p:nvSpPr>
          <p:cNvPr id="832" name="Shape 83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ResNet tweaks: Wide ResNets</a:t>
            </a:r>
          </a:p>
        </p:txBody>
      </p:sp>
      <p:sp>
        <p:nvSpPr>
          <p:cNvPr id="833" name="Shape 833"/>
          <p:cNvSpPr txBox="1"/>
          <p:nvPr>
            <p:ph idx="1" type="body"/>
          </p:nvPr>
        </p:nvSpPr>
        <p:spPr>
          <a:xfrm>
            <a:off x="508400" y="1186650"/>
            <a:ext cx="3782700" cy="33789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2"/>
              </a:buClr>
              <a:buFont typeface="Arial"/>
            </a:pPr>
            <a:r>
              <a:rPr lang="zh-CN"/>
              <a:t>These obtained state of the art results on CIFAR datasets</a:t>
            </a:r>
          </a:p>
          <a:p>
            <a:pPr indent="-228600" lvl="0" marL="457200" marR="0" rtl="0" algn="l">
              <a:lnSpc>
                <a:spcPct val="115000"/>
              </a:lnSpc>
              <a:spcBef>
                <a:spcPts val="0"/>
              </a:spcBef>
              <a:spcAft>
                <a:spcPts val="1600"/>
              </a:spcAft>
            </a:pPr>
            <a:r>
              <a:rPr lang="zh-CN"/>
              <a:t>Were outperformed by bottlenecked networks on ImageNet</a:t>
            </a:r>
          </a:p>
          <a:p>
            <a:pPr indent="-228600" lvl="0" marL="457200" marR="0" rtl="0" algn="l">
              <a:lnSpc>
                <a:spcPct val="115000"/>
              </a:lnSpc>
              <a:spcBef>
                <a:spcPts val="0"/>
              </a:spcBef>
              <a:spcAft>
                <a:spcPts val="1600"/>
              </a:spcAft>
            </a:pPr>
            <a:r>
              <a:rPr b="1" lang="zh-CN"/>
              <a:t>Best results on ImageNet were obtained by widening ResNet-50</a:t>
            </a:r>
          </a:p>
        </p:txBody>
      </p:sp>
      <p:sp>
        <p:nvSpPr>
          <p:cNvPr id="834" name="Shape 834"/>
          <p:cNvSpPr txBox="1"/>
          <p:nvPr/>
        </p:nvSpPr>
        <p:spPr>
          <a:xfrm>
            <a:off x="5817900" y="4525200"/>
            <a:ext cx="3326100" cy="618300"/>
          </a:xfrm>
          <a:prstGeom prst="rect">
            <a:avLst/>
          </a:prstGeom>
          <a:noFill/>
          <a:ln>
            <a:noFill/>
          </a:ln>
        </p:spPr>
        <p:txBody>
          <a:bodyPr anchorCtr="0" anchor="t" bIns="91425" lIns="91425" rIns="91425" tIns="91425">
            <a:noAutofit/>
          </a:bodyPr>
          <a:lstStyle/>
          <a:p>
            <a:pPr lvl="0" rtl="0">
              <a:spcBef>
                <a:spcPts val="0"/>
              </a:spcBef>
              <a:buNone/>
            </a:pPr>
            <a:r>
              <a:rPr lang="zh-CN">
                <a:solidFill>
                  <a:schemeClr val="dk1"/>
                </a:solidFill>
              </a:rPr>
              <a:t>Sergey Zagoruyko, Nikos Komodakis </a:t>
            </a:r>
            <a:r>
              <a:rPr lang="zh-CN"/>
              <a:t>Wide Residual Networks</a:t>
            </a:r>
          </a:p>
        </p:txBody>
      </p:sp>
      <p:pic>
        <p:nvPicPr>
          <p:cNvPr id="835" name="Shape 835"/>
          <p:cNvPicPr preferRelativeResize="0"/>
          <p:nvPr/>
        </p:nvPicPr>
        <p:blipFill>
          <a:blip r:embed="rId3">
            <a:alphaModFix/>
          </a:blip>
          <a:stretch>
            <a:fillRect/>
          </a:stretch>
        </p:blipFill>
        <p:spPr>
          <a:xfrm>
            <a:off x="4684525" y="2076237"/>
            <a:ext cx="4357775" cy="991025"/>
          </a:xfrm>
          <a:prstGeom prst="rect">
            <a:avLst/>
          </a:prstGeom>
          <a:noFill/>
          <a:ln>
            <a:noFill/>
          </a:ln>
        </p:spPr>
      </p:pic>
      <p:sp>
        <p:nvSpPr>
          <p:cNvPr id="836" name="Shape 836"/>
          <p:cNvSpPr txBox="1"/>
          <p:nvPr/>
        </p:nvSpPr>
        <p:spPr>
          <a:xfrm>
            <a:off x="5048800" y="3249300"/>
            <a:ext cx="3824700" cy="572700"/>
          </a:xfrm>
          <a:prstGeom prst="rect">
            <a:avLst/>
          </a:prstGeom>
          <a:noFill/>
          <a:ln>
            <a:noFill/>
          </a:ln>
        </p:spPr>
        <p:txBody>
          <a:bodyPr anchorCtr="0" anchor="t" bIns="91425" lIns="91425" rIns="91425" tIns="91425">
            <a:noAutofit/>
          </a:bodyPr>
          <a:lstStyle/>
          <a:p>
            <a:pPr lvl="0">
              <a:spcBef>
                <a:spcPts val="0"/>
              </a:spcBef>
              <a:buNone/>
            </a:pPr>
            <a:r>
              <a:rPr i="1" lang="zh-CN"/>
              <a:t>“</a:t>
            </a:r>
            <a:r>
              <a:rPr i="1" lang="zh-CN"/>
              <a:t>With widening factor of 2.0 the resulting WRN-50-2-bottleneck outperforms ResNet- 152 having 3 times less layers, and being significantly faster.”</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0" name="Shape 840"/>
        <p:cNvGrpSpPr/>
        <p:nvPr/>
      </p:nvGrpSpPr>
      <p:grpSpPr>
        <a:xfrm>
          <a:off x="0" y="0"/>
          <a:ext cx="0" cy="0"/>
          <a:chOff x="0" y="0"/>
          <a:chExt cx="0" cy="0"/>
        </a:xfrm>
      </p:grpSpPr>
      <p:sp>
        <p:nvSpPr>
          <p:cNvPr id="841" name="Shape 841"/>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zh-CN"/>
              <a:t>Aside from ResNets</a:t>
            </a:r>
          </a:p>
        </p:txBody>
      </p:sp>
      <p:sp>
        <p:nvSpPr>
          <p:cNvPr id="842" name="Shape 842"/>
          <p:cNvSpPr txBox="1"/>
          <p:nvPr>
            <p:ph idx="1" type="subTitle"/>
          </p:nvPr>
        </p:nvSpPr>
        <p:spPr>
          <a:xfrm>
            <a:off x="311700" y="2834125"/>
            <a:ext cx="8520600" cy="792600"/>
          </a:xfrm>
          <a:prstGeom prst="rect">
            <a:avLst/>
          </a:prstGeom>
        </p:spPr>
        <p:txBody>
          <a:bodyPr anchorCtr="0" anchor="t" bIns="91425" lIns="91425" rIns="91425" tIns="91425">
            <a:noAutofit/>
          </a:bodyPr>
          <a:lstStyle/>
          <a:p>
            <a:pPr indent="-228600" lvl="0" marL="457200">
              <a:spcBef>
                <a:spcPts val="0"/>
              </a:spcBef>
            </a:pPr>
            <a:r>
              <a:rPr lang="zh-CN"/>
              <a:t>FractalNet and DenseNet</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6" name="Shape 846"/>
        <p:cNvGrpSpPr/>
        <p:nvPr/>
      </p:nvGrpSpPr>
      <p:grpSpPr>
        <a:xfrm>
          <a:off x="0" y="0"/>
          <a:ext cx="0" cy="0"/>
          <a:chOff x="0" y="0"/>
          <a:chExt cx="0" cy="0"/>
        </a:xfrm>
      </p:grpSpPr>
      <p:sp>
        <p:nvSpPr>
          <p:cNvPr id="847" name="Shape 8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FractalNet</a:t>
            </a:r>
          </a:p>
        </p:txBody>
      </p:sp>
      <p:sp>
        <p:nvSpPr>
          <p:cNvPr id="848" name="Shape 84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A</a:t>
            </a:r>
            <a:r>
              <a:rPr lang="zh-CN"/>
              <a:t> competitive extremely deep architecture that does not rely on residuals</a:t>
            </a:r>
          </a:p>
        </p:txBody>
      </p:sp>
      <p:pic>
        <p:nvPicPr>
          <p:cNvPr id="849" name="Shape 849"/>
          <p:cNvPicPr preferRelativeResize="0"/>
          <p:nvPr/>
        </p:nvPicPr>
        <p:blipFill>
          <a:blip r:embed="rId3">
            <a:alphaModFix/>
          </a:blip>
          <a:stretch>
            <a:fillRect/>
          </a:stretch>
        </p:blipFill>
        <p:spPr>
          <a:xfrm>
            <a:off x="1324225" y="1514475"/>
            <a:ext cx="5495738" cy="3540225"/>
          </a:xfrm>
          <a:prstGeom prst="rect">
            <a:avLst/>
          </a:prstGeom>
          <a:noFill/>
          <a:ln>
            <a:noFill/>
          </a:ln>
        </p:spPr>
      </p:pic>
      <p:sp>
        <p:nvSpPr>
          <p:cNvPr id="850" name="Shape 850"/>
          <p:cNvSpPr txBox="1"/>
          <p:nvPr/>
        </p:nvSpPr>
        <p:spPr>
          <a:xfrm>
            <a:off x="6912650" y="3709050"/>
            <a:ext cx="2055900" cy="1311600"/>
          </a:xfrm>
          <a:prstGeom prst="rect">
            <a:avLst/>
          </a:prstGeom>
          <a:noFill/>
          <a:ln>
            <a:noFill/>
          </a:ln>
        </p:spPr>
        <p:txBody>
          <a:bodyPr anchorCtr="0" anchor="ctr" bIns="91425" lIns="91425" rIns="91425" tIns="91425">
            <a:noAutofit/>
          </a:bodyPr>
          <a:lstStyle/>
          <a:p>
            <a:pPr lvl="0">
              <a:spcBef>
                <a:spcPts val="0"/>
              </a:spcBef>
              <a:buNone/>
            </a:pPr>
            <a:r>
              <a:rPr lang="zh-CN">
                <a:solidFill>
                  <a:schemeClr val="dk1"/>
                </a:solidFill>
              </a:rPr>
              <a:t>Gustav Larsson, Michael Maire, Gregory Shakhnarovich</a:t>
            </a:r>
          </a:p>
          <a:p>
            <a:pPr lvl="0" rtl="0">
              <a:spcBef>
                <a:spcPts val="0"/>
              </a:spcBef>
              <a:buNone/>
            </a:pPr>
            <a:r>
              <a:rPr lang="zh-CN"/>
              <a:t>FractalNet: Ultra-Deep Neural Networks without Residuals</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4" name="Shape 854"/>
        <p:cNvGrpSpPr/>
        <p:nvPr/>
      </p:nvGrpSpPr>
      <p:grpSpPr>
        <a:xfrm>
          <a:off x="0" y="0"/>
          <a:ext cx="0" cy="0"/>
          <a:chOff x="0" y="0"/>
          <a:chExt cx="0" cy="0"/>
        </a:xfrm>
      </p:grpSpPr>
      <p:sp>
        <p:nvSpPr>
          <p:cNvPr id="855" name="Shape 8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FractalNet</a:t>
            </a:r>
          </a:p>
        </p:txBody>
      </p:sp>
      <p:sp>
        <p:nvSpPr>
          <p:cNvPr id="856" name="Shape 85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A competitive extremely deep architecture that does not rely on residuals</a:t>
            </a:r>
          </a:p>
          <a:p>
            <a:pPr indent="-228600" lvl="0" marL="457200" rtl="0">
              <a:spcBef>
                <a:spcPts val="0"/>
              </a:spcBef>
            </a:pPr>
            <a:r>
              <a:rPr lang="zh-CN"/>
              <a:t>Interestingly, its architecture is similar to an unfolded ResNet</a:t>
            </a:r>
          </a:p>
        </p:txBody>
      </p:sp>
      <p:sp>
        <p:nvSpPr>
          <p:cNvPr id="857" name="Shape 857"/>
          <p:cNvSpPr txBox="1"/>
          <p:nvPr/>
        </p:nvSpPr>
        <p:spPr>
          <a:xfrm>
            <a:off x="6912650" y="3709050"/>
            <a:ext cx="2055900" cy="1311600"/>
          </a:xfrm>
          <a:prstGeom prst="rect">
            <a:avLst/>
          </a:prstGeom>
          <a:noFill/>
          <a:ln>
            <a:noFill/>
          </a:ln>
        </p:spPr>
        <p:txBody>
          <a:bodyPr anchorCtr="0" anchor="ctr" bIns="91425" lIns="91425" rIns="91425" tIns="91425">
            <a:noAutofit/>
          </a:bodyPr>
          <a:lstStyle/>
          <a:p>
            <a:pPr lvl="0" rtl="0">
              <a:spcBef>
                <a:spcPts val="0"/>
              </a:spcBef>
              <a:buNone/>
            </a:pPr>
            <a:r>
              <a:rPr lang="zh-CN">
                <a:solidFill>
                  <a:schemeClr val="dk1"/>
                </a:solidFill>
              </a:rPr>
              <a:t>Gustav Larsson, Michael Maire, Gregory Shakhnarovich</a:t>
            </a:r>
          </a:p>
          <a:p>
            <a:pPr lvl="0" rtl="0">
              <a:spcBef>
                <a:spcPts val="0"/>
              </a:spcBef>
              <a:buNone/>
            </a:pPr>
            <a:r>
              <a:rPr lang="zh-CN"/>
              <a:t>FractalNet: Ultra-Deep Neural Networks without Residuals</a:t>
            </a:r>
          </a:p>
        </p:txBody>
      </p:sp>
      <p:pic>
        <p:nvPicPr>
          <p:cNvPr id="858" name="Shape 858"/>
          <p:cNvPicPr preferRelativeResize="0"/>
          <p:nvPr/>
        </p:nvPicPr>
        <p:blipFill>
          <a:blip r:embed="rId3">
            <a:alphaModFix/>
          </a:blip>
          <a:stretch>
            <a:fillRect/>
          </a:stretch>
        </p:blipFill>
        <p:spPr>
          <a:xfrm>
            <a:off x="4522949" y="2273050"/>
            <a:ext cx="1455999" cy="2747599"/>
          </a:xfrm>
          <a:prstGeom prst="rect">
            <a:avLst/>
          </a:prstGeom>
          <a:noFill/>
          <a:ln>
            <a:noFill/>
          </a:ln>
        </p:spPr>
      </p:pic>
      <p:pic>
        <p:nvPicPr>
          <p:cNvPr id="859" name="Shape 859"/>
          <p:cNvPicPr preferRelativeResize="0"/>
          <p:nvPr/>
        </p:nvPicPr>
        <p:blipFill>
          <a:blip r:embed="rId4">
            <a:alphaModFix/>
          </a:blip>
          <a:stretch>
            <a:fillRect/>
          </a:stretch>
        </p:blipFill>
        <p:spPr>
          <a:xfrm>
            <a:off x="516000" y="2260975"/>
            <a:ext cx="2595486" cy="1912787"/>
          </a:xfrm>
          <a:prstGeom prst="rect">
            <a:avLst/>
          </a:prstGeom>
          <a:noFill/>
          <a:ln>
            <a:noFill/>
          </a:ln>
        </p:spPr>
      </p:pic>
      <p:sp>
        <p:nvSpPr>
          <p:cNvPr id="860" name="Shape 860"/>
          <p:cNvSpPr txBox="1"/>
          <p:nvPr/>
        </p:nvSpPr>
        <p:spPr>
          <a:xfrm>
            <a:off x="196225" y="4568862"/>
            <a:ext cx="3140700" cy="422400"/>
          </a:xfrm>
          <a:prstGeom prst="rect">
            <a:avLst/>
          </a:prstGeom>
          <a:noFill/>
          <a:ln>
            <a:noFill/>
          </a:ln>
        </p:spPr>
        <p:txBody>
          <a:bodyPr anchorCtr="0" anchor="t" bIns="91425" lIns="91425" rIns="91425" tIns="91425">
            <a:noAutofit/>
          </a:bodyPr>
          <a:lstStyle/>
          <a:p>
            <a:pPr lvl="0" rtl="0">
              <a:spcBef>
                <a:spcPts val="0"/>
              </a:spcBef>
              <a:buNone/>
            </a:pPr>
            <a:r>
              <a:rPr lang="zh-CN" sz="800">
                <a:solidFill>
                  <a:srgbClr val="242729"/>
                </a:solidFill>
              </a:rPr>
              <a:t>Andreas Veit, Michael Wilber, Serge Belongie, Residual Networks Behave Like Ensembles of Relatively Shallow Networks, arxiv 2016  </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4" name="Shape 864"/>
        <p:cNvGrpSpPr/>
        <p:nvPr/>
      </p:nvGrpSpPr>
      <p:grpSpPr>
        <a:xfrm>
          <a:off x="0" y="0"/>
          <a:ext cx="0" cy="0"/>
          <a:chOff x="0" y="0"/>
          <a:chExt cx="0" cy="0"/>
        </a:xfrm>
      </p:grpSpPr>
      <p:pic>
        <p:nvPicPr>
          <p:cNvPr id="865" name="Shape 865"/>
          <p:cNvPicPr preferRelativeResize="0"/>
          <p:nvPr/>
        </p:nvPicPr>
        <p:blipFill>
          <a:blip r:embed="rId3">
            <a:alphaModFix/>
          </a:blip>
          <a:stretch>
            <a:fillRect/>
          </a:stretch>
        </p:blipFill>
        <p:spPr>
          <a:xfrm>
            <a:off x="891300" y="1372925"/>
            <a:ext cx="4948923" cy="3517799"/>
          </a:xfrm>
          <a:prstGeom prst="rect">
            <a:avLst/>
          </a:prstGeom>
          <a:noFill/>
          <a:ln>
            <a:noFill/>
          </a:ln>
        </p:spPr>
      </p:pic>
      <p:sp>
        <p:nvSpPr>
          <p:cNvPr id="866" name="Shape 8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DenseNet (Within a DenseBlock)</a:t>
            </a:r>
          </a:p>
        </p:txBody>
      </p:sp>
      <p:sp>
        <p:nvSpPr>
          <p:cNvPr id="867" name="Shape 867"/>
          <p:cNvSpPr txBox="1"/>
          <p:nvPr>
            <p:ph idx="1" type="body"/>
          </p:nvPr>
        </p:nvSpPr>
        <p:spPr>
          <a:xfrm>
            <a:off x="3890975" y="935775"/>
            <a:ext cx="4982100" cy="2301900"/>
          </a:xfrm>
          <a:prstGeom prst="rect">
            <a:avLst/>
          </a:prstGeom>
        </p:spPr>
        <p:txBody>
          <a:bodyPr anchorCtr="0" anchor="t" bIns="91425" lIns="91425" rIns="91425" tIns="91425">
            <a:noAutofit/>
          </a:bodyPr>
          <a:lstStyle/>
          <a:p>
            <a:pPr indent="-228600" lvl="0" marL="457200" rtl="0">
              <a:spcBef>
                <a:spcPts val="0"/>
              </a:spcBef>
            </a:pPr>
            <a:r>
              <a:rPr lang="zh-CN"/>
              <a:t>Every layer is connected to all other layers.</a:t>
            </a:r>
          </a:p>
          <a:p>
            <a:pPr indent="-228600" lvl="0" marL="457200" rtl="0">
              <a:spcBef>
                <a:spcPts val="0"/>
              </a:spcBef>
            </a:pPr>
            <a:r>
              <a:rPr lang="zh-CN"/>
              <a:t>For each layer, the feature-maps of all preceding layers are used as inputs, and its own feature-maps are used as inputs</a:t>
            </a:r>
            <a:br>
              <a:rPr lang="zh-CN"/>
            </a:br>
            <a:r>
              <a:rPr lang="zh-CN"/>
              <a:t>into all subsequent layers.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1" name="Shape 871"/>
        <p:cNvGrpSpPr/>
        <p:nvPr/>
      </p:nvGrpSpPr>
      <p:grpSpPr>
        <a:xfrm>
          <a:off x="0" y="0"/>
          <a:ext cx="0" cy="0"/>
          <a:chOff x="0" y="0"/>
          <a:chExt cx="0" cy="0"/>
        </a:xfrm>
      </p:grpSpPr>
      <p:sp>
        <p:nvSpPr>
          <p:cNvPr id="872" name="Shape 8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DenseNet</a:t>
            </a:r>
          </a:p>
        </p:txBody>
      </p:sp>
      <p:sp>
        <p:nvSpPr>
          <p:cNvPr id="873" name="Shape 87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zh-CN"/>
              <a:t>A</a:t>
            </a:r>
            <a:r>
              <a:rPr lang="zh-CN"/>
              <a:t>lleviate the vanishing-gradient problem.</a:t>
            </a:r>
          </a:p>
          <a:p>
            <a:pPr indent="-228600" lvl="0" marL="457200" rtl="0">
              <a:spcBef>
                <a:spcPts val="0"/>
              </a:spcBef>
            </a:pPr>
            <a:r>
              <a:rPr lang="zh-CN"/>
              <a:t>Strengthen feature propagation.</a:t>
            </a:r>
          </a:p>
          <a:p>
            <a:pPr indent="-228600" lvl="0" marL="457200" rtl="0">
              <a:spcBef>
                <a:spcPts val="0"/>
              </a:spcBef>
            </a:pPr>
            <a:r>
              <a:rPr lang="zh-CN"/>
              <a:t>Encourage feature reuse.</a:t>
            </a:r>
          </a:p>
          <a:p>
            <a:pPr indent="-228600" lvl="0" marL="457200" rtl="0">
              <a:spcBef>
                <a:spcPts val="0"/>
              </a:spcBef>
            </a:pPr>
            <a:r>
              <a:rPr b="1" lang="zh-CN"/>
              <a:t>Substantially </a:t>
            </a:r>
            <a:r>
              <a:rPr lang="zh-CN"/>
              <a:t>reduce the number of parameters.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7" name="Shape 877"/>
        <p:cNvGrpSpPr/>
        <p:nvPr/>
      </p:nvGrpSpPr>
      <p:grpSpPr>
        <a:xfrm>
          <a:off x="0" y="0"/>
          <a:ext cx="0" cy="0"/>
          <a:chOff x="0" y="0"/>
          <a:chExt cx="0" cy="0"/>
        </a:xfrm>
      </p:grpSpPr>
      <p:sp>
        <p:nvSpPr>
          <p:cNvPr id="878" name="Shape 878"/>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zh-CN"/>
              <a:t>Bonus Material!</a:t>
            </a:r>
          </a:p>
        </p:txBody>
      </p:sp>
      <p:sp>
        <p:nvSpPr>
          <p:cNvPr id="879" name="Shape 879"/>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zh-CN"/>
              <a:t>We’ll cover spatial transformer networks (briefly)</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3" name="Shape 883"/>
        <p:cNvGrpSpPr/>
        <p:nvPr/>
      </p:nvGrpSpPr>
      <p:grpSpPr>
        <a:xfrm>
          <a:off x="0" y="0"/>
          <a:ext cx="0" cy="0"/>
          <a:chOff x="0" y="0"/>
          <a:chExt cx="0" cy="0"/>
        </a:xfrm>
      </p:grpSpPr>
      <p:pic>
        <p:nvPicPr>
          <p:cNvPr descr="spatialtranformula.png" id="884" name="Shape 884"/>
          <p:cNvPicPr preferRelativeResize="0"/>
          <p:nvPr/>
        </p:nvPicPr>
        <p:blipFill rotWithShape="1">
          <a:blip r:embed="rId3">
            <a:alphaModFix/>
          </a:blip>
          <a:srcRect b="0" l="0" r="0" t="63716"/>
          <a:stretch/>
        </p:blipFill>
        <p:spPr>
          <a:xfrm>
            <a:off x="3002000" y="3423149"/>
            <a:ext cx="4785150" cy="829374"/>
          </a:xfrm>
          <a:prstGeom prst="rect">
            <a:avLst/>
          </a:prstGeom>
          <a:noFill/>
          <a:ln>
            <a:noFill/>
          </a:ln>
        </p:spPr>
      </p:pic>
      <p:sp>
        <p:nvSpPr>
          <p:cNvPr id="885" name="Shape 8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Spatial Transformer Networks</a:t>
            </a:r>
          </a:p>
        </p:txBody>
      </p:sp>
      <p:sp>
        <p:nvSpPr>
          <p:cNvPr id="886" name="Shape 886"/>
          <p:cNvSpPr txBox="1"/>
          <p:nvPr>
            <p:ph idx="1" type="body"/>
          </p:nvPr>
        </p:nvSpPr>
        <p:spPr>
          <a:xfrm>
            <a:off x="2842250" y="1161200"/>
            <a:ext cx="5990100" cy="3416400"/>
          </a:xfrm>
          <a:prstGeom prst="rect">
            <a:avLst/>
          </a:prstGeom>
        </p:spPr>
        <p:txBody>
          <a:bodyPr anchorCtr="0" anchor="t" bIns="91425" lIns="91425" rIns="91425" tIns="91425">
            <a:noAutofit/>
          </a:bodyPr>
          <a:lstStyle/>
          <a:p>
            <a:pPr lvl="0">
              <a:spcBef>
                <a:spcPts val="0"/>
              </a:spcBef>
              <a:buNone/>
            </a:pPr>
            <a:r>
              <a:rPr lang="zh-CN"/>
              <a:t>A module to provide spatial transformation capabilities on individual data samples.</a:t>
            </a:r>
          </a:p>
          <a:p>
            <a:pPr lvl="0">
              <a:spcBef>
                <a:spcPts val="0"/>
              </a:spcBef>
              <a:buNone/>
            </a:pPr>
            <a:r>
              <a:rPr b="1" lang="zh-CN"/>
              <a:t>Idea:</a:t>
            </a:r>
          </a:p>
          <a:p>
            <a:pPr lvl="0">
              <a:spcBef>
                <a:spcPts val="0"/>
              </a:spcBef>
              <a:buNone/>
            </a:pPr>
            <a:r>
              <a:rPr lang="zh-CN"/>
              <a:t>Function mapping pixel coordinates of output to pixel coordinates of input.</a:t>
            </a:r>
          </a:p>
        </p:txBody>
      </p:sp>
      <p:pic>
        <p:nvPicPr>
          <p:cNvPr descr="spatial.png" id="887" name="Shape 887"/>
          <p:cNvPicPr preferRelativeResize="0"/>
          <p:nvPr/>
        </p:nvPicPr>
        <p:blipFill>
          <a:blip r:embed="rId4">
            <a:alphaModFix/>
          </a:blip>
          <a:stretch>
            <a:fillRect/>
          </a:stretch>
        </p:blipFill>
        <p:spPr>
          <a:xfrm>
            <a:off x="311702" y="1161200"/>
            <a:ext cx="2462225" cy="3589100"/>
          </a:xfrm>
          <a:prstGeom prst="rect">
            <a:avLst/>
          </a:prstGeom>
          <a:noFill/>
          <a:ln>
            <a:noFill/>
          </a:ln>
        </p:spPr>
      </p:pic>
      <p:sp>
        <p:nvSpPr>
          <p:cNvPr id="888" name="Shape 888"/>
          <p:cNvSpPr txBox="1"/>
          <p:nvPr/>
        </p:nvSpPr>
        <p:spPr>
          <a:xfrm>
            <a:off x="2773925" y="4331100"/>
            <a:ext cx="6238200" cy="724800"/>
          </a:xfrm>
          <a:prstGeom prst="rect">
            <a:avLst/>
          </a:prstGeom>
          <a:noFill/>
          <a:ln>
            <a:noFill/>
          </a:ln>
        </p:spPr>
        <p:txBody>
          <a:bodyPr anchorCtr="0" anchor="ctr" bIns="91425" lIns="91425" rIns="91425" tIns="91425">
            <a:noAutofit/>
          </a:bodyPr>
          <a:lstStyle/>
          <a:p>
            <a:pPr lvl="0">
              <a:spcBef>
                <a:spcPts val="0"/>
              </a:spcBef>
              <a:buNone/>
            </a:pPr>
            <a:r>
              <a:rPr lang="zh-CN">
                <a:solidFill>
                  <a:schemeClr val="dk1"/>
                </a:solidFill>
              </a:rPr>
              <a:t>Max Jaderberg, Karen Simonyan, Andrew Zisserman, Koray Kavukcuoglu</a:t>
            </a:r>
          </a:p>
          <a:p>
            <a:pPr lvl="0" rtl="0">
              <a:spcBef>
                <a:spcPts val="0"/>
              </a:spcBef>
              <a:buNone/>
            </a:pPr>
            <a:r>
              <a:rPr lang="zh-CN"/>
              <a:t>Spatial Transformer Networks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