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64" r:id="rId3"/>
    <p:sldId id="289" r:id="rId4"/>
    <p:sldId id="290" r:id="rId5"/>
    <p:sldId id="287" r:id="rId6"/>
    <p:sldId id="285" r:id="rId7"/>
    <p:sldId id="328" r:id="rId8"/>
    <p:sldId id="329" r:id="rId9"/>
    <p:sldId id="273" r:id="rId10"/>
    <p:sldId id="308" r:id="rId11"/>
    <p:sldId id="274" r:id="rId12"/>
    <p:sldId id="275" r:id="rId13"/>
    <p:sldId id="309" r:id="rId14"/>
    <p:sldId id="272" r:id="rId15"/>
    <p:sldId id="271" r:id="rId16"/>
    <p:sldId id="330" r:id="rId17"/>
    <p:sldId id="331" r:id="rId18"/>
    <p:sldId id="310" r:id="rId19"/>
    <p:sldId id="259" r:id="rId20"/>
    <p:sldId id="263" r:id="rId21"/>
    <p:sldId id="292" r:id="rId22"/>
    <p:sldId id="323" r:id="rId23"/>
    <p:sldId id="269" r:id="rId24"/>
    <p:sldId id="332" r:id="rId25"/>
    <p:sldId id="333" r:id="rId26"/>
    <p:sldId id="334" r:id="rId27"/>
    <p:sldId id="335" r:id="rId28"/>
    <p:sldId id="325" r:id="rId29"/>
    <p:sldId id="314" r:id="rId30"/>
    <p:sldId id="336" r:id="rId31"/>
    <p:sldId id="260" r:id="rId32"/>
    <p:sldId id="324" r:id="rId33"/>
    <p:sldId id="305" r:id="rId34"/>
    <p:sldId id="317" r:id="rId35"/>
    <p:sldId id="277" r:id="rId36"/>
    <p:sldId id="311" r:id="rId37"/>
    <p:sldId id="326" r:id="rId38"/>
    <p:sldId id="337" r:id="rId39"/>
    <p:sldId id="339" r:id="rId40"/>
    <p:sldId id="338" r:id="rId41"/>
    <p:sldId id="340" r:id="rId42"/>
    <p:sldId id="280" r:id="rId43"/>
    <p:sldId id="341" r:id="rId44"/>
    <p:sldId id="342" r:id="rId45"/>
    <p:sldId id="343" r:id="rId46"/>
    <p:sldId id="278" r:id="rId47"/>
    <p:sldId id="279" r:id="rId48"/>
    <p:sldId id="281" r:id="rId49"/>
    <p:sldId id="282" r:id="rId50"/>
    <p:sldId id="283" r:id="rId51"/>
    <p:sldId id="284" r:id="rId52"/>
    <p:sldId id="312" r:id="rId53"/>
    <p:sldId id="31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72"/>
    <p:restoredTop sz="73920"/>
  </p:normalViewPr>
  <p:slideViewPr>
    <p:cSldViewPr snapToGrid="0" snapToObjects="1">
      <p:cViewPr varScale="1">
        <p:scale>
          <a:sx n="81" d="100"/>
          <a:sy n="81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6751C-BEC2-9742-96A2-24A425E8CD0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A22B7-81F0-EE47-95B7-BD713B25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2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63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64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64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00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81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58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1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13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24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7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98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66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53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83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0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04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17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05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126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73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35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012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2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11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615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00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99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660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967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56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377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861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25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207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097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1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Sismes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networks.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00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3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5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4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6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12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32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22B7-81F0-EE47-95B7-BD713B253C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8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3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2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2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5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3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8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0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86A1-4131-8C4B-B285-39622E3526EE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DAE34-8AD9-CE4B-9EDB-ED58355B8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8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://www.cv-foundation.org/openaccess/content_cvpr_2015/papers/Mostajabi_Feedforward_Semantic_Segmentation_2015_CVPR_paper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www.cv-foundation.org/openaccess/content_cvpr_2015/html/Hariharan_Hypercolumns_for_Object_2015_CVPR_paper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://www.cv-foundation.org/openaccess/content_cvpr_2015/html/Hariharan_Hypercolumns_for_Object_2015_CVPR_paper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hyperlink" Target="http://www.cv-foundation.org/openaccess/content_cvpr_2015/html/Hariharan_Hypercolumns_for_Object_2015_CVPR_paper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hyperlink" Target="https://gist.github.com/arunmally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s://gist.github.com/arunmally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Semantic </a:t>
            </a:r>
            <a:r>
              <a:rPr lang="en-US" altLang="zh-CN" dirty="0" smtClean="0"/>
              <a:t>S</a:t>
            </a:r>
            <a:r>
              <a:rPr lang="en-US" dirty="0" smtClean="0"/>
              <a:t>egmentation</a:t>
            </a:r>
            <a:r>
              <a:rPr lang="en-US" dirty="0"/>
              <a:t>, </a:t>
            </a:r>
            <a:r>
              <a:rPr lang="en-US" altLang="zh-CN" dirty="0" smtClean="0"/>
              <a:t>D</a:t>
            </a:r>
            <a:r>
              <a:rPr lang="en-US" dirty="0" smtClean="0"/>
              <a:t>ense </a:t>
            </a:r>
            <a:r>
              <a:rPr lang="en-US" altLang="zh-CN" dirty="0" smtClean="0"/>
              <a:t>L</a:t>
            </a:r>
            <a:r>
              <a:rPr lang="en-US" dirty="0" smtClean="0"/>
              <a:t>abeling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Liwei</a:t>
            </a:r>
            <a:r>
              <a:rPr lang="zh-CN" altLang="en-US" dirty="0" smtClean="0"/>
              <a:t> </a:t>
            </a:r>
            <a:r>
              <a:rPr lang="en-US" altLang="zh-CN" dirty="0" smtClean="0"/>
              <a:t>Wang</a:t>
            </a:r>
            <a:endParaRPr lang="en-US" altLang="zh-CN" dirty="0"/>
          </a:p>
          <a:p>
            <a:r>
              <a:rPr lang="en-US" altLang="zh-CN" dirty="0" smtClean="0"/>
              <a:t>CS@UIUC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9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Zoom-out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Sub</a:t>
            </a:r>
            <a:r>
              <a:rPr lang="en-US" altLang="zh-CN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scene Level Features</a:t>
            </a:r>
          </a:p>
          <a:p>
            <a:pPr lvl="1"/>
            <a:r>
              <a:rPr lang="en-US" dirty="0" smtClean="0"/>
              <a:t>Bounding box of </a:t>
            </a:r>
            <a:r>
              <a:rPr lang="en-US" dirty="0" err="1" smtClean="0"/>
              <a:t>superpixels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within radius three from the </a:t>
            </a:r>
            <a:r>
              <a:rPr lang="en-US" dirty="0" err="1" smtClean="0"/>
              <a:t>superpixel</a:t>
            </a:r>
            <a:r>
              <a:rPr lang="en-US" dirty="0" smtClean="0"/>
              <a:t> at hand</a:t>
            </a:r>
          </a:p>
          <a:p>
            <a:pPr lvl="1"/>
            <a:r>
              <a:rPr lang="en-US" dirty="0" smtClean="0"/>
              <a:t>Warp bounding box to 256 x 256 pixels</a:t>
            </a:r>
          </a:p>
          <a:p>
            <a:pPr lvl="1"/>
            <a:r>
              <a:rPr lang="en-US" dirty="0" smtClean="0"/>
              <a:t>Activations of the last fully connected layer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Scene Level Features</a:t>
            </a:r>
          </a:p>
          <a:p>
            <a:pPr lvl="1"/>
            <a:r>
              <a:rPr lang="en-US" dirty="0" smtClean="0"/>
              <a:t>Warp image to 256 x 256 pixels</a:t>
            </a:r>
          </a:p>
          <a:p>
            <a:pPr lvl="1"/>
            <a:r>
              <a:rPr lang="en-US" dirty="0" smtClean="0"/>
              <a:t>Activations of the last fully connected layer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Zoom-out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7" y="2154624"/>
            <a:ext cx="10654863" cy="3199125"/>
          </a:xfrm>
        </p:spPr>
      </p:pic>
    </p:spTree>
    <p:extLst>
      <p:ext uri="{BB962C8B-B14F-4D97-AF65-F5344CB8AC3E}">
        <p14:creationId xmlns:p14="http://schemas.microsoft.com/office/powerpoint/2010/main" val="18671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Zoom-out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4747"/>
            <a:ext cx="10515600" cy="4264089"/>
          </a:xfrm>
        </p:spPr>
      </p:pic>
      <p:sp>
        <p:nvSpPr>
          <p:cNvPr id="3" name="TextBox 2"/>
          <p:cNvSpPr txBox="1"/>
          <p:nvPr/>
        </p:nvSpPr>
        <p:spPr>
          <a:xfrm>
            <a:off x="4978775" y="6305292"/>
            <a:ext cx="7402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 </a:t>
            </a:r>
            <a:r>
              <a:rPr lang="en-US" u="sng" dirty="0">
                <a:hlinkClick r:id="rId4"/>
              </a:rPr>
              <a:t>Feedforward Semantic Segmentation With Zoom-Out </a:t>
            </a:r>
            <a:r>
              <a:rPr lang="en-US" u="sng" dirty="0" smtClean="0">
                <a:hlinkClick r:id="rId4"/>
              </a:rPr>
              <a:t>Features</a:t>
            </a:r>
            <a:r>
              <a:rPr lang="en-US" altLang="zh-CN" u="sng" dirty="0" smtClean="0">
                <a:solidFill>
                  <a:srgbClr val="0070C0"/>
                </a:solidFill>
              </a:rPr>
              <a:t>,</a:t>
            </a:r>
            <a:r>
              <a:rPr lang="zh-CN" altLang="en-US" u="sng" dirty="0" smtClean="0">
                <a:solidFill>
                  <a:srgbClr val="0070C0"/>
                </a:solidFill>
              </a:rPr>
              <a:t> </a:t>
            </a:r>
            <a:r>
              <a:rPr lang="en-US" altLang="zh-CN" u="sng" dirty="0" smtClean="0">
                <a:solidFill>
                  <a:srgbClr val="0070C0"/>
                </a:solidFill>
              </a:rPr>
              <a:t>CVPR</a:t>
            </a:r>
            <a:r>
              <a:rPr lang="zh-CN" altLang="en-US" u="sng" dirty="0" smtClean="0">
                <a:solidFill>
                  <a:srgbClr val="0070C0"/>
                </a:solidFill>
              </a:rPr>
              <a:t> </a:t>
            </a:r>
            <a:r>
              <a:rPr lang="en-US" altLang="zh-CN" u="sng" dirty="0" smtClean="0">
                <a:solidFill>
                  <a:srgbClr val="0070C0"/>
                </a:solidFill>
              </a:rPr>
              <a:t>2015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98979" y="2932386"/>
            <a:ext cx="1403131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00897" y="2932386"/>
            <a:ext cx="1403131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Hypercolumns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97" y="1359612"/>
            <a:ext cx="6809279" cy="4351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0952" y="60591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660099"/>
                </a:solidFill>
                <a:latin typeface="Arial" charset="0"/>
                <a:hlinkClick r:id="rId4"/>
              </a:rPr>
              <a:t>Hypercolumns for object segmentation and fine-grained </a:t>
            </a:r>
            <a:r>
              <a:rPr lang="en-US" dirty="0" smtClean="0">
                <a:solidFill>
                  <a:srgbClr val="660099"/>
                </a:solidFill>
                <a:latin typeface="Arial" charset="0"/>
                <a:hlinkClick r:id="rId4"/>
              </a:rPr>
              <a:t>localization</a:t>
            </a:r>
            <a:r>
              <a:rPr lang="zh-CN" altLang="en-US" dirty="0" smtClean="0">
                <a:solidFill>
                  <a:srgbClr val="660099"/>
                </a:solidFill>
                <a:latin typeface="Arial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Arial" charset="0"/>
              </a:rPr>
              <a:t>CVPR</a:t>
            </a:r>
            <a:r>
              <a:rPr lang="zh-CN" altLang="en-US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Arial" charset="0"/>
              </a:rPr>
              <a:t>2015</a:t>
            </a:r>
            <a:endParaRPr lang="en-US" b="0" i="0" dirty="0">
              <a:solidFill>
                <a:srgbClr val="0070C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2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Hypercolumn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2554"/>
            <a:ext cx="6161130" cy="4669717"/>
          </a:xfrm>
        </p:spPr>
      </p:pic>
      <p:sp>
        <p:nvSpPr>
          <p:cNvPr id="5" name="Rectangle 4"/>
          <p:cNvSpPr/>
          <p:nvPr/>
        </p:nvSpPr>
        <p:spPr>
          <a:xfrm>
            <a:off x="3623734" y="1712554"/>
            <a:ext cx="3846786" cy="17461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79076" y="2967783"/>
            <a:ext cx="12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</a:rPr>
              <a:t>upsampling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952" y="60591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660099"/>
                </a:solidFill>
                <a:latin typeface="Arial" charset="0"/>
                <a:hlinkClick r:id="rId4"/>
              </a:rPr>
              <a:t>Hypercolumns for object segmentation and fine-grained </a:t>
            </a:r>
            <a:r>
              <a:rPr lang="en-US" dirty="0" smtClean="0">
                <a:solidFill>
                  <a:srgbClr val="660099"/>
                </a:solidFill>
                <a:latin typeface="Arial" charset="0"/>
                <a:hlinkClick r:id="rId4"/>
              </a:rPr>
              <a:t>localization</a:t>
            </a:r>
            <a:r>
              <a:rPr lang="zh-CN" altLang="en-US" dirty="0" smtClean="0">
                <a:solidFill>
                  <a:srgbClr val="660099"/>
                </a:solidFill>
                <a:latin typeface="Arial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Arial" charset="0"/>
              </a:rPr>
              <a:t>CVPR</a:t>
            </a:r>
            <a:r>
              <a:rPr lang="zh-CN" altLang="en-US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Arial" charset="0"/>
              </a:rPr>
              <a:t>2015</a:t>
            </a:r>
            <a:endParaRPr lang="en-US" b="0" i="0" dirty="0">
              <a:solidFill>
                <a:srgbClr val="0070C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Hypercolumn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93" y="1554162"/>
            <a:ext cx="6868356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42" y="4953000"/>
            <a:ext cx="3733800" cy="95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00952" y="60591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660099"/>
                </a:solidFill>
                <a:latin typeface="Arial" charset="0"/>
                <a:hlinkClick r:id="rId5"/>
              </a:rPr>
              <a:t>Hypercolumns for object segmentation and fine-grained </a:t>
            </a:r>
            <a:r>
              <a:rPr lang="en-US" dirty="0" smtClean="0">
                <a:solidFill>
                  <a:srgbClr val="660099"/>
                </a:solidFill>
                <a:latin typeface="Arial" charset="0"/>
                <a:hlinkClick r:id="rId5"/>
              </a:rPr>
              <a:t>localization</a:t>
            </a:r>
            <a:r>
              <a:rPr lang="zh-CN" altLang="en-US" dirty="0" smtClean="0">
                <a:solidFill>
                  <a:srgbClr val="660099"/>
                </a:solidFill>
                <a:latin typeface="Arial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Arial" charset="0"/>
              </a:rPr>
              <a:t>CVPR</a:t>
            </a:r>
            <a:r>
              <a:rPr lang="zh-CN" altLang="en-US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Arial" charset="0"/>
              </a:rPr>
              <a:t>2015</a:t>
            </a:r>
            <a:endParaRPr lang="en-US" b="0" i="0" dirty="0">
              <a:solidFill>
                <a:srgbClr val="0070C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Mean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IoU</a:t>
            </a: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/>
              <a:t> </a:t>
            </a:r>
            <a:r>
              <a:rPr lang="zh-CN" altLang="en-US" dirty="0" smtClean="0"/>
              <a:t>   </a:t>
            </a:r>
            <a:r>
              <a:rPr lang="en-US" altLang="zh-CN" dirty="0" smtClean="0">
                <a:solidFill>
                  <a:srgbClr val="FF0000"/>
                </a:solidFill>
              </a:rPr>
              <a:t>Per-class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evaluation: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intersection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of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predicted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and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true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sets</a:t>
            </a:r>
          </a:p>
          <a:p>
            <a:pPr marL="0" indent="0">
              <a:buNone/>
            </a:pP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</a:rPr>
              <a:t>   </a:t>
            </a:r>
            <a:r>
              <a:rPr lang="en-US" altLang="zh-CN" dirty="0" smtClean="0">
                <a:solidFill>
                  <a:srgbClr val="FF0000"/>
                </a:solidFill>
              </a:rPr>
              <a:t>of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pixels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for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given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class,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divided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by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their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union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(</a:t>
            </a:r>
            <a:r>
              <a:rPr lang="en-US" altLang="zh-CN" dirty="0" err="1" smtClean="0">
                <a:solidFill>
                  <a:srgbClr val="FF0000"/>
                </a:solidFill>
              </a:rPr>
              <a:t>IoU</a:t>
            </a:r>
            <a:r>
              <a:rPr lang="en-US" altLang="zh-CN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zh-CN" altLang="en-US" dirty="0" smtClean="0"/>
              <a:t> </a:t>
            </a:r>
            <a:endParaRPr lang="en-US" altLang="zh-CN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3" y="3377817"/>
            <a:ext cx="7819874" cy="124695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440128"/>
              </p:ext>
            </p:extLst>
          </p:nvPr>
        </p:nvGraphicFramePr>
        <p:xfrm>
          <a:off x="4002689" y="5064442"/>
          <a:ext cx="335980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012"/>
                <a:gridCol w="175479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VOC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Zoom-out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69.6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Hypercolumn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62.6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7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" y="1922517"/>
            <a:ext cx="12081725" cy="1593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9033" y="1534024"/>
            <a:ext cx="4942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Zoom-out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Method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Pascal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VOC2012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527690" y="1985581"/>
            <a:ext cx="515053" cy="159319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80479" y="2001347"/>
            <a:ext cx="451852" cy="159319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21" y="3700377"/>
            <a:ext cx="4474982" cy="2979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90" y="3673371"/>
            <a:ext cx="5092700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58" y="5210725"/>
            <a:ext cx="5143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Hypercolumn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Zoom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Both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multi-scale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intermediate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CNN</a:t>
            </a:r>
          </a:p>
          <a:p>
            <a:endParaRPr lang="en-US" dirty="0"/>
          </a:p>
          <a:p>
            <a:r>
              <a:rPr lang="en-US" altLang="zh-CN" dirty="0" smtClean="0"/>
              <a:t>Both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upsampling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operations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scale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endParaRPr lang="en-US" altLang="zh-CN" dirty="0" smtClean="0"/>
          </a:p>
          <a:p>
            <a:pPr marL="457200" lvl="1" indent="0" algn="ctr">
              <a:buNone/>
            </a:pPr>
            <a:r>
              <a:rPr lang="en-US" altLang="zh-CN" sz="3600" dirty="0" smtClean="0">
                <a:solidFill>
                  <a:srgbClr val="FF0000"/>
                </a:solidFill>
              </a:rPr>
              <a:t>Any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Pixel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to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Pixel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ways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?</a:t>
            </a:r>
          </a:p>
          <a:p>
            <a:pPr marL="457200" lvl="1" indent="0" algn="ctr">
              <a:buNone/>
            </a:pPr>
            <a:r>
              <a:rPr lang="en-US" altLang="zh-CN" sz="3600" dirty="0" smtClean="0">
                <a:solidFill>
                  <a:srgbClr val="FF0000"/>
                </a:solidFill>
              </a:rPr>
              <a:t>Can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err="1" smtClean="0">
                <a:solidFill>
                  <a:srgbClr val="FF0000"/>
                </a:solidFill>
              </a:rPr>
              <a:t>upsampling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be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learned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610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FCN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Semantic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Segmentation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7" y="1541846"/>
            <a:ext cx="8245175" cy="4351338"/>
          </a:xfrm>
        </p:spPr>
      </p:pic>
      <p:sp>
        <p:nvSpPr>
          <p:cNvPr id="7" name="TextBox 6"/>
          <p:cNvSpPr txBox="1"/>
          <p:nvPr/>
        </p:nvSpPr>
        <p:spPr>
          <a:xfrm>
            <a:off x="6287435" y="6365976"/>
            <a:ext cx="590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0070C0"/>
                </a:solidFill>
              </a:rPr>
              <a:t>Fully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Networks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for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Semantic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Segmentation,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CVPR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2015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</a:t>
            </a:r>
            <a:r>
              <a:rPr lang="en-US" altLang="zh-CN" dirty="0" smtClean="0"/>
              <a:t>emantic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segmentation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96" y="1564563"/>
            <a:ext cx="8785215" cy="4826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00995" y="6391008"/>
            <a:ext cx="169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</a:t>
            </a:r>
            <a:r>
              <a:rPr lang="en-US" altLang="zh-CN" dirty="0" smtClean="0"/>
              <a:t>rom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CS543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LAZ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Convnets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Classification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9326"/>
            <a:ext cx="10515600" cy="4203936"/>
          </a:xfrm>
        </p:spPr>
      </p:pic>
      <p:sp>
        <p:nvSpPr>
          <p:cNvPr id="5" name="TextBox 4"/>
          <p:cNvSpPr txBox="1"/>
          <p:nvPr/>
        </p:nvSpPr>
        <p:spPr>
          <a:xfrm>
            <a:off x="6287435" y="6365976"/>
            <a:ext cx="590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0070C0"/>
                </a:solidFill>
              </a:rPr>
              <a:t>Fully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Networks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for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Semantic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Segmentation,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CVPR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2015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Convnets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Segmentation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9" y="1825625"/>
            <a:ext cx="10287962" cy="4351338"/>
          </a:xfrm>
        </p:spPr>
      </p:pic>
      <p:sp>
        <p:nvSpPr>
          <p:cNvPr id="4" name="TextBox 3"/>
          <p:cNvSpPr txBox="1"/>
          <p:nvPr/>
        </p:nvSpPr>
        <p:spPr>
          <a:xfrm>
            <a:off x="6287435" y="6365976"/>
            <a:ext cx="590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0070C0"/>
                </a:solidFill>
              </a:rPr>
              <a:t>Fully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Networks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for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Semantic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Segmentation,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CVPR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2015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Convnets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FCN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07" y="1548798"/>
            <a:ext cx="7995385" cy="4562982"/>
          </a:xfrm>
        </p:spPr>
      </p:pic>
      <p:sp>
        <p:nvSpPr>
          <p:cNvPr id="5" name="TextBox 4"/>
          <p:cNvSpPr txBox="1"/>
          <p:nvPr/>
        </p:nvSpPr>
        <p:spPr>
          <a:xfrm>
            <a:off x="6287435" y="6365976"/>
            <a:ext cx="590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0070C0"/>
                </a:solidFill>
              </a:rPr>
              <a:t>Fully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Networks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for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Semantic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Segmentation,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CVPR</a:t>
            </a:r>
            <a:r>
              <a:rPr lang="zh-CN" altLang="en-US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</a:rPr>
              <a:t>2015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99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Pixel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Pixel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2551"/>
            <a:ext cx="10515600" cy="4217486"/>
          </a:xfrm>
        </p:spPr>
      </p:pic>
      <p:sp>
        <p:nvSpPr>
          <p:cNvPr id="5" name="Oval 4"/>
          <p:cNvSpPr/>
          <p:nvPr/>
        </p:nvSpPr>
        <p:spPr>
          <a:xfrm>
            <a:off x="8529638" y="4443413"/>
            <a:ext cx="1514475" cy="942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04716" y="5573236"/>
            <a:ext cx="58083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Upsampling is backwards strided convolution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1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does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2610644"/>
            <a:ext cx="4279900" cy="2781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5" y="2337237"/>
            <a:ext cx="1587500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3805" y="2065283"/>
            <a:ext cx="138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Kernel/filter: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2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does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3805" y="2065283"/>
            <a:ext cx="138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Kernel/filter: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35994"/>
            <a:ext cx="5029200" cy="3530600"/>
          </a:xfrm>
        </p:spPr>
      </p:pic>
    </p:spTree>
    <p:extLst>
      <p:ext uri="{BB962C8B-B14F-4D97-AF65-F5344CB8AC3E}">
        <p14:creationId xmlns:p14="http://schemas.microsoft.com/office/powerpoint/2010/main" val="14123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does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1348827"/>
            <a:ext cx="56515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does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872733"/>
            <a:ext cx="438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Roboto Slab" charset="0"/>
              </a:rPr>
              <a:t>Convolution as a matrix operation</a:t>
            </a:r>
            <a:endParaRPr lang="en-US" sz="2400" i="0" dirty="0">
              <a:solidFill>
                <a:srgbClr val="FF0000"/>
              </a:solidFill>
              <a:effectLst/>
              <a:latin typeface="Roboto Slab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67" y="2818524"/>
            <a:ext cx="3098800" cy="328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38" y="1671419"/>
            <a:ext cx="3937000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0675" y="6318853"/>
            <a:ext cx="328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From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Theano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Document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Website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Upsampling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backwards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strided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72" y="1825625"/>
            <a:ext cx="3867856" cy="4351338"/>
          </a:xfrm>
        </p:spPr>
      </p:pic>
      <p:sp>
        <p:nvSpPr>
          <p:cNvPr id="7" name="TextBox 6"/>
          <p:cNvSpPr txBox="1"/>
          <p:nvPr/>
        </p:nvSpPr>
        <p:spPr>
          <a:xfrm>
            <a:off x="8560675" y="6318853"/>
            <a:ext cx="328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From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Theano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Document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Website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545" y="5887966"/>
            <a:ext cx="42348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Transposed convolution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Actually,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build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deconv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networks</a:t>
            </a:r>
            <a:r>
              <a:rPr lang="is-IS" altLang="zh-C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" y="1510314"/>
            <a:ext cx="10143999" cy="4351338"/>
          </a:xfrm>
        </p:spPr>
      </p:pic>
      <p:sp>
        <p:nvSpPr>
          <p:cNvPr id="3" name="TextBox 2"/>
          <p:cNvSpPr txBox="1"/>
          <p:nvPr/>
        </p:nvSpPr>
        <p:spPr>
          <a:xfrm>
            <a:off x="10476893" y="6306206"/>
            <a:ext cx="87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DCGAN</a:t>
            </a:r>
          </a:p>
        </p:txBody>
      </p:sp>
    </p:spTree>
    <p:extLst>
      <p:ext uri="{BB962C8B-B14F-4D97-AF65-F5344CB8AC3E}">
        <p14:creationId xmlns:p14="http://schemas.microsoft.com/office/powerpoint/2010/main" val="26526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Why</a:t>
            </a:r>
            <a:r>
              <a:rPr lang="zh-CN" altLang="en-US" dirty="0" smtClean="0"/>
              <a:t> </a:t>
            </a:r>
            <a:r>
              <a:rPr lang="en-US" altLang="zh-CN" dirty="0" smtClean="0"/>
              <a:t>Semantic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Segmentation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Road</a:t>
            </a:r>
            <a:r>
              <a:rPr lang="zh-CN" altLang="en-US" dirty="0" smtClean="0"/>
              <a:t> </a:t>
            </a:r>
            <a:r>
              <a:rPr lang="en-US" altLang="zh-CN" dirty="0" smtClean="0"/>
              <a:t>Scene</a:t>
            </a:r>
            <a:r>
              <a:rPr lang="zh-CN" altLang="en-US" dirty="0" smtClean="0"/>
              <a:t> </a:t>
            </a:r>
            <a:r>
              <a:rPr lang="en-US" altLang="zh-CN" dirty="0" smtClean="0"/>
              <a:t>Understanding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Useful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Self-Driving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autonomous</a:t>
            </a:r>
            <a:r>
              <a:rPr lang="zh-CN" altLang="en-US" dirty="0" smtClean="0"/>
              <a:t> </a:t>
            </a:r>
            <a:r>
              <a:rPr lang="en-US" altLang="zh-CN" dirty="0" smtClean="0"/>
              <a:t>drones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73" y="2948148"/>
            <a:ext cx="6722150" cy="3371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48716" y="6395182"/>
            <a:ext cx="233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cityscape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dataset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Deconv</a:t>
            </a:r>
            <a:r>
              <a:rPr lang="zh-CN" altLang="en-US" dirty="0" smtClean="0"/>
              <a:t> </a:t>
            </a:r>
            <a:r>
              <a:rPr lang="en-US" altLang="zh-CN" dirty="0"/>
              <a:t>L</a:t>
            </a:r>
            <a:r>
              <a:rPr lang="en-US" altLang="zh-CN" dirty="0" smtClean="0"/>
              <a:t>ayers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generating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28" y="1690688"/>
            <a:ext cx="4890814" cy="4890814"/>
          </a:xfrm>
        </p:spPr>
      </p:pic>
    </p:spTree>
    <p:extLst>
      <p:ext uri="{BB962C8B-B14F-4D97-AF65-F5344CB8AC3E}">
        <p14:creationId xmlns:p14="http://schemas.microsoft.com/office/powerpoint/2010/main" val="7174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Framework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FCN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2421874"/>
            <a:ext cx="12002814" cy="1677160"/>
          </a:xfrm>
        </p:spPr>
      </p:pic>
    </p:spTree>
    <p:extLst>
      <p:ext uri="{BB962C8B-B14F-4D97-AF65-F5344CB8AC3E}">
        <p14:creationId xmlns:p14="http://schemas.microsoft.com/office/powerpoint/2010/main" val="9516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Framework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FCN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68" y="1825625"/>
            <a:ext cx="9393863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5" y="4256689"/>
            <a:ext cx="5346201" cy="237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7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than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upsampling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956594"/>
            <a:ext cx="9829800" cy="4089400"/>
          </a:xfrm>
        </p:spPr>
      </p:pic>
      <p:sp>
        <p:nvSpPr>
          <p:cNvPr id="5" name="TextBox 4"/>
          <p:cNvSpPr txBox="1"/>
          <p:nvPr/>
        </p:nvSpPr>
        <p:spPr>
          <a:xfrm>
            <a:off x="3863695" y="6311900"/>
            <a:ext cx="807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Noh et al, “Learning Deconvolution Network for Semantic Segmentation”, ICCV 2015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FCN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still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6" y="1483628"/>
            <a:ext cx="3200400" cy="453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66" y="1499394"/>
            <a:ext cx="6045200" cy="4533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9779" y="4430110"/>
            <a:ext cx="977462" cy="1603184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46207" y="4430110"/>
            <a:ext cx="977462" cy="1603184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48930" y="6216247"/>
            <a:ext cx="8094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Very</a:t>
            </a:r>
            <a:r>
              <a:rPr lang="zh-CN" altLang="en-US" sz="2800" dirty="0"/>
              <a:t> </a:t>
            </a:r>
            <a:r>
              <a:rPr lang="en-US" altLang="zh-CN" sz="2800" dirty="0"/>
              <a:t>coarse</a:t>
            </a:r>
            <a:r>
              <a:rPr lang="zh-CN" altLang="en-US" sz="2800" dirty="0"/>
              <a:t> </a:t>
            </a:r>
            <a:r>
              <a:rPr lang="en-US" altLang="zh-CN" sz="2800" dirty="0"/>
              <a:t>feature</a:t>
            </a:r>
            <a:r>
              <a:rPr lang="zh-CN" altLang="en-US" sz="2800" dirty="0"/>
              <a:t> </a:t>
            </a:r>
            <a:r>
              <a:rPr lang="en-US" altLang="zh-CN" sz="2800" dirty="0"/>
              <a:t>maps</a:t>
            </a:r>
            <a:r>
              <a:rPr lang="zh-CN" altLang="en-US" sz="2800" dirty="0"/>
              <a:t>  </a:t>
            </a:r>
            <a:r>
              <a:rPr lang="en-US" altLang="zh-CN" sz="2800" dirty="0"/>
              <a:t>---</a:t>
            </a:r>
            <a:r>
              <a:rPr lang="zh-CN" altLang="en-US" sz="2800" dirty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FCN-8s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is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still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very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coarse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46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Dilated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2355850"/>
            <a:ext cx="4330700" cy="10414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4603750"/>
            <a:ext cx="4483100" cy="1028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3188" y="1690688"/>
            <a:ext cx="426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Discrete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Convolution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Operation: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37531" y="3768079"/>
            <a:ext cx="41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Dilated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Convolution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Operation: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19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Dilated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1546"/>
            <a:ext cx="10515600" cy="3939495"/>
          </a:xfrm>
        </p:spPr>
      </p:pic>
    </p:spTree>
    <p:extLst>
      <p:ext uri="{BB962C8B-B14F-4D97-AF65-F5344CB8AC3E}">
        <p14:creationId xmlns:p14="http://schemas.microsoft.com/office/powerpoint/2010/main" val="17611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Dilated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85" y="1825625"/>
            <a:ext cx="4511229" cy="4351338"/>
          </a:xfrm>
        </p:spPr>
      </p:pic>
    </p:spTree>
    <p:extLst>
      <p:ext uri="{BB962C8B-B14F-4D97-AF65-F5344CB8AC3E}">
        <p14:creationId xmlns:p14="http://schemas.microsoft.com/office/powerpoint/2010/main" val="126824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Dilated</a:t>
            </a:r>
            <a:r>
              <a:rPr lang="zh-CN" altLang="en-US" dirty="0" smtClean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Following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FCN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structure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VGG-16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modifications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Called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Front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End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greatly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performance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6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Dilated</a:t>
            </a:r>
            <a:r>
              <a:rPr lang="zh-CN" altLang="en-US" dirty="0" smtClean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2" y="1690688"/>
            <a:ext cx="3948364" cy="45712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3" y="1524794"/>
            <a:ext cx="5964767" cy="45712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4707467"/>
            <a:ext cx="7967133" cy="8128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589086" y="6211669"/>
            <a:ext cx="176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u="sng" dirty="0">
                <a:hlinkClick r:id="rId5"/>
              </a:rPr>
              <a:t>arunmallya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1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Why</a:t>
            </a:r>
            <a:r>
              <a:rPr lang="zh-CN" altLang="en-US" dirty="0" smtClean="0"/>
              <a:t> </a:t>
            </a:r>
            <a:r>
              <a:rPr lang="en-US" altLang="zh-CN" dirty="0" smtClean="0"/>
              <a:t>Semantic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Segmentation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8488"/>
            <a:ext cx="10515600" cy="4351338"/>
          </a:xfrm>
        </p:spPr>
        <p:txBody>
          <a:bodyPr/>
          <a:lstStyle/>
          <a:p>
            <a:r>
              <a:rPr lang="en-US" altLang="zh-CN" dirty="0" smtClean="0"/>
              <a:t>Medical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2430318"/>
            <a:ext cx="8648700" cy="179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4360861"/>
            <a:ext cx="3708400" cy="226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50" y="4365622"/>
            <a:ext cx="3632200" cy="2255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09738" y="6337738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web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9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Dilated</a:t>
            </a:r>
            <a:r>
              <a:rPr lang="zh-CN" altLang="en-US" dirty="0" smtClean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5" y="1415479"/>
            <a:ext cx="5486401" cy="5307054"/>
          </a:xfrm>
        </p:spPr>
      </p:pic>
    </p:spTree>
    <p:extLst>
      <p:ext uri="{BB962C8B-B14F-4D97-AF65-F5344CB8AC3E}">
        <p14:creationId xmlns:p14="http://schemas.microsoft.com/office/powerpoint/2010/main" val="11215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Dilated</a:t>
            </a:r>
            <a:r>
              <a:rPr lang="zh-CN" altLang="en-US" dirty="0" smtClean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2493968"/>
            <a:ext cx="11954933" cy="2349222"/>
          </a:xfrm>
        </p:spPr>
      </p:pic>
    </p:spTree>
    <p:extLst>
      <p:ext uri="{BB962C8B-B14F-4D97-AF65-F5344CB8AC3E}">
        <p14:creationId xmlns:p14="http://schemas.microsoft.com/office/powerpoint/2010/main" val="2457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Multi-scale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Context</a:t>
            </a:r>
            <a:r>
              <a:rPr lang="zh-CN" altLang="en-US" dirty="0" smtClean="0"/>
              <a:t> </a:t>
            </a:r>
            <a:r>
              <a:rPr lang="en-US" altLang="zh-CN" dirty="0" smtClean="0"/>
              <a:t>Aggregation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6" y="2418028"/>
            <a:ext cx="11389767" cy="3136106"/>
          </a:xfrm>
        </p:spPr>
      </p:pic>
    </p:spTree>
    <p:extLst>
      <p:ext uri="{BB962C8B-B14F-4D97-AF65-F5344CB8AC3E}">
        <p14:creationId xmlns:p14="http://schemas.microsoft.com/office/powerpoint/2010/main" val="154179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Multi-scale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Context</a:t>
            </a:r>
            <a:r>
              <a:rPr lang="zh-CN" altLang="en-US" dirty="0" smtClean="0"/>
              <a:t> </a:t>
            </a:r>
            <a:r>
              <a:rPr lang="en-US" altLang="zh-CN" dirty="0" smtClean="0"/>
              <a:t>Aggregation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63" y="1826153"/>
            <a:ext cx="10092674" cy="4066645"/>
          </a:xfrm>
        </p:spPr>
      </p:pic>
      <p:sp>
        <p:nvSpPr>
          <p:cNvPr id="6" name="TextBox 5"/>
          <p:cNvSpPr txBox="1"/>
          <p:nvPr/>
        </p:nvSpPr>
        <p:spPr>
          <a:xfrm>
            <a:off x="9589086" y="6211669"/>
            <a:ext cx="176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dirty="0">
                <a:hlinkClick r:id="rId4"/>
              </a:rPr>
              <a:t>arunmallya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End</a:t>
            </a:r>
            <a:r>
              <a:rPr lang="zh-CN" altLang="en-US" dirty="0" smtClean="0"/>
              <a:t> </a:t>
            </a:r>
            <a:r>
              <a:rPr lang="en-US" altLang="zh-CN" dirty="0" smtClean="0"/>
              <a:t>+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Context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26917"/>
            <a:ext cx="10515600" cy="2948754"/>
          </a:xfrm>
        </p:spPr>
      </p:pic>
    </p:spTree>
    <p:extLst>
      <p:ext uri="{BB962C8B-B14F-4D97-AF65-F5344CB8AC3E}">
        <p14:creationId xmlns:p14="http://schemas.microsoft.com/office/powerpoint/2010/main" val="106070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End</a:t>
            </a:r>
            <a:r>
              <a:rPr lang="zh-CN" altLang="en-US" dirty="0" smtClean="0"/>
              <a:t> </a:t>
            </a:r>
            <a:r>
              <a:rPr lang="en-US" altLang="zh-CN" dirty="0" smtClean="0"/>
              <a:t>+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Context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54" y="1690688"/>
            <a:ext cx="6057508" cy="4778375"/>
          </a:xfrm>
        </p:spPr>
      </p:pic>
    </p:spTree>
    <p:extLst>
      <p:ext uri="{BB962C8B-B14F-4D97-AF65-F5344CB8AC3E}">
        <p14:creationId xmlns:p14="http://schemas.microsoft.com/office/powerpoint/2010/main" val="2911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Top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Down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Refinement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13" y="1352020"/>
            <a:ext cx="8913574" cy="4743979"/>
          </a:xfrm>
        </p:spPr>
      </p:pic>
      <p:sp>
        <p:nvSpPr>
          <p:cNvPr id="3" name="TextBox 2"/>
          <p:cNvSpPr txBox="1"/>
          <p:nvPr/>
        </p:nvSpPr>
        <p:spPr>
          <a:xfrm>
            <a:off x="7450667" y="6333067"/>
            <a:ext cx="456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Learning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to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refine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object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segments,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ECCV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2016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6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Refine</a:t>
            </a:r>
            <a:r>
              <a:rPr lang="zh-CN" altLang="en-US" dirty="0" smtClean="0"/>
              <a:t> </a:t>
            </a:r>
            <a:r>
              <a:rPr lang="en-US" dirty="0" smtClean="0"/>
              <a:t>Deep Mask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03" y="1825625"/>
            <a:ext cx="9834994" cy="4351338"/>
          </a:xfrm>
        </p:spPr>
      </p:pic>
      <p:sp>
        <p:nvSpPr>
          <p:cNvPr id="5" name="TextBox 4"/>
          <p:cNvSpPr txBox="1"/>
          <p:nvPr/>
        </p:nvSpPr>
        <p:spPr>
          <a:xfrm>
            <a:off x="7450667" y="6333067"/>
            <a:ext cx="456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Learning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to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refine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object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segments,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ECCV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2016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Dense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Labeling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Task: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Optical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50" y="1825625"/>
            <a:ext cx="6805100" cy="4351338"/>
          </a:xfrm>
        </p:spPr>
      </p:pic>
      <p:sp>
        <p:nvSpPr>
          <p:cNvPr id="3" name="TextBox 2"/>
          <p:cNvSpPr txBox="1"/>
          <p:nvPr/>
        </p:nvSpPr>
        <p:spPr>
          <a:xfrm>
            <a:off x="6096000" y="6311900"/>
            <a:ext cx="587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0070C0"/>
                </a:solidFill>
              </a:rPr>
              <a:t>FlowNet</a:t>
            </a:r>
            <a:r>
              <a:rPr lang="en-US" altLang="zh-CN" dirty="0" smtClean="0">
                <a:solidFill>
                  <a:srgbClr val="0070C0"/>
                </a:solidFill>
              </a:rPr>
              <a:t>: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Learning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Optical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Flow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with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Networks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FlowNetSimple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3" y="2659841"/>
            <a:ext cx="11991293" cy="2743432"/>
          </a:xfrm>
        </p:spPr>
      </p:pic>
      <p:sp>
        <p:nvSpPr>
          <p:cNvPr id="5" name="TextBox 4"/>
          <p:cNvSpPr txBox="1"/>
          <p:nvPr/>
        </p:nvSpPr>
        <p:spPr>
          <a:xfrm>
            <a:off x="6096000" y="6311900"/>
            <a:ext cx="587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0070C0"/>
                </a:solidFill>
              </a:rPr>
              <a:t>FlowNet</a:t>
            </a:r>
            <a:r>
              <a:rPr lang="en-US" altLang="zh-CN" dirty="0" smtClean="0">
                <a:solidFill>
                  <a:srgbClr val="0070C0"/>
                </a:solidFill>
              </a:rPr>
              <a:t>: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Learning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Optical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Flow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with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Networks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Very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Challenging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79" y="2376766"/>
            <a:ext cx="4978939" cy="3314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6766"/>
            <a:ext cx="4978939" cy="331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FlowNetCorr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" y="2215232"/>
            <a:ext cx="11131344" cy="3575967"/>
          </a:xfrm>
        </p:spPr>
      </p:pic>
      <p:sp>
        <p:nvSpPr>
          <p:cNvPr id="5" name="TextBox 4"/>
          <p:cNvSpPr txBox="1"/>
          <p:nvPr/>
        </p:nvSpPr>
        <p:spPr>
          <a:xfrm>
            <a:off x="6096000" y="6311900"/>
            <a:ext cx="587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0070C0"/>
                </a:solidFill>
              </a:rPr>
              <a:t>FlowNet</a:t>
            </a:r>
            <a:r>
              <a:rPr lang="en-US" altLang="zh-CN" dirty="0" smtClean="0">
                <a:solidFill>
                  <a:srgbClr val="0070C0"/>
                </a:solidFill>
              </a:rPr>
              <a:t>: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Learning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Optical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Flow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with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Networks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Refinement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coarse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1466"/>
            <a:ext cx="10515600" cy="4039656"/>
          </a:xfrm>
        </p:spPr>
      </p:pic>
      <p:sp>
        <p:nvSpPr>
          <p:cNvPr id="5" name="TextBox 4"/>
          <p:cNvSpPr txBox="1"/>
          <p:nvPr/>
        </p:nvSpPr>
        <p:spPr>
          <a:xfrm>
            <a:off x="6096000" y="6311900"/>
            <a:ext cx="587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0070C0"/>
                </a:solidFill>
              </a:rPr>
              <a:t>FlowNet</a:t>
            </a:r>
            <a:r>
              <a:rPr lang="en-US" altLang="zh-CN" dirty="0" smtClean="0">
                <a:solidFill>
                  <a:srgbClr val="0070C0"/>
                </a:solidFill>
              </a:rPr>
              <a:t>: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Learning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Optical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Flow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with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Networks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Examples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Pairs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9861"/>
            <a:ext cx="10515600" cy="2882866"/>
          </a:xfrm>
        </p:spPr>
      </p:pic>
      <p:sp>
        <p:nvSpPr>
          <p:cNvPr id="5" name="TextBox 4"/>
          <p:cNvSpPr txBox="1"/>
          <p:nvPr/>
        </p:nvSpPr>
        <p:spPr>
          <a:xfrm>
            <a:off x="6096000" y="6311900"/>
            <a:ext cx="587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0070C0"/>
                </a:solidFill>
              </a:rPr>
              <a:t>FlowNet</a:t>
            </a:r>
            <a:r>
              <a:rPr lang="en-US" altLang="zh-CN" dirty="0" smtClean="0">
                <a:solidFill>
                  <a:srgbClr val="0070C0"/>
                </a:solidFill>
              </a:rPr>
              <a:t>: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Learning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Optical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Flow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with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Networks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05" y="1622956"/>
            <a:ext cx="8777790" cy="4632325"/>
          </a:xfrm>
        </p:spPr>
      </p:pic>
      <p:sp>
        <p:nvSpPr>
          <p:cNvPr id="5" name="TextBox 4"/>
          <p:cNvSpPr txBox="1"/>
          <p:nvPr/>
        </p:nvSpPr>
        <p:spPr>
          <a:xfrm>
            <a:off x="6096000" y="6311900"/>
            <a:ext cx="587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0070C0"/>
                </a:solidFill>
              </a:rPr>
              <a:t>FlowNet</a:t>
            </a:r>
            <a:r>
              <a:rPr lang="en-US" altLang="zh-CN" dirty="0" smtClean="0">
                <a:solidFill>
                  <a:srgbClr val="0070C0"/>
                </a:solidFill>
              </a:rPr>
              <a:t>: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Learning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Optical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Flow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with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Convolutional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Networks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label each pixel by one of C classes </a:t>
            </a:r>
          </a:p>
          <a:p>
            <a:r>
              <a:rPr lang="en-US" dirty="0" smtClean="0"/>
              <a:t>Define an energy function where </a:t>
            </a:r>
            <a:r>
              <a:rPr lang="en-US" dirty="0" err="1" smtClean="0"/>
              <a:t>unaries</a:t>
            </a:r>
            <a:r>
              <a:rPr lang="en-US" dirty="0" smtClean="0"/>
              <a:t> correspond to </a:t>
            </a:r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classifier responses and smoothing potentials correspond to </a:t>
            </a:r>
            <a:r>
              <a:rPr lang="en-US" dirty="0" smtClean="0">
                <a:solidFill>
                  <a:srgbClr val="FF0000"/>
                </a:solidFill>
              </a:rPr>
              <a:t>contextual</a:t>
            </a:r>
            <a:r>
              <a:rPr lang="en-US" dirty="0" smtClean="0"/>
              <a:t> terms </a:t>
            </a:r>
          </a:p>
          <a:p>
            <a:r>
              <a:rPr lang="en-US" dirty="0" smtClean="0"/>
              <a:t>Solve a multi-class graph cut problem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07517" y="6311900"/>
            <a:ext cx="300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TextonBoost,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ECCV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2006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15" y="4001294"/>
            <a:ext cx="5647267" cy="1768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87" y="3962484"/>
            <a:ext cx="4912641" cy="27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History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8" y="1690688"/>
            <a:ext cx="6433270" cy="4351338"/>
          </a:xfrm>
        </p:spPr>
      </p:pic>
      <p:sp>
        <p:nvSpPr>
          <p:cNvPr id="8" name="TextBox 7"/>
          <p:cNvSpPr txBox="1"/>
          <p:nvPr/>
        </p:nvSpPr>
        <p:spPr>
          <a:xfrm>
            <a:off x="6979339" y="1876097"/>
            <a:ext cx="45137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CRF</a:t>
            </a:r>
            <a:r>
              <a:rPr lang="en-US" dirty="0"/>
              <a:t> </a:t>
            </a:r>
            <a:r>
              <a:rPr lang="en-US" sz="2000" dirty="0"/>
              <a:t>energy function is defined on super</a:t>
            </a:r>
            <a:r>
              <a:rPr lang="en-US" altLang="zh-CN" sz="2000" dirty="0"/>
              <a:t>-</a:t>
            </a:r>
            <a:r>
              <a:rPr lang="en-US" sz="2000" dirty="0"/>
              <a:t>pixels</a:t>
            </a:r>
            <a:r>
              <a:rPr lang="en-US" altLang="zh-CN" sz="2000" dirty="0"/>
              <a:t>:</a:t>
            </a:r>
          </a:p>
          <a:p>
            <a:endParaRPr lang="en-US" altLang="zh-CN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Unaries are based on nearest </a:t>
            </a:r>
            <a:r>
              <a:rPr lang="en-US" sz="2000" dirty="0" smtClean="0"/>
              <a:t>neighbor </a:t>
            </a:r>
            <a:r>
              <a:rPr lang="en-US" sz="2000" dirty="0"/>
              <a:t>retrieval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Pairwise </a:t>
            </a:r>
            <a:r>
              <a:rPr lang="en-US" sz="2000" dirty="0"/>
              <a:t>potentials capture class co-occurrence statistics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41476" y="6311900"/>
            <a:ext cx="5102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Tighe</a:t>
            </a:r>
            <a:r>
              <a:rPr lang="en-US" dirty="0"/>
              <a:t> and S. </a:t>
            </a:r>
            <a:r>
              <a:rPr lang="en-US" dirty="0" err="1"/>
              <a:t>Lazebnik</a:t>
            </a:r>
            <a:r>
              <a:rPr lang="en-US" dirty="0"/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SuperParsing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ECCV 2010 </a:t>
            </a:r>
          </a:p>
        </p:txBody>
      </p:sp>
    </p:spTree>
    <p:extLst>
      <p:ext uri="{BB962C8B-B14F-4D97-AF65-F5344CB8AC3E}">
        <p14:creationId xmlns:p14="http://schemas.microsoft.com/office/powerpoint/2010/main" val="11205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Now,</a:t>
            </a:r>
            <a:r>
              <a:rPr lang="zh-CN" altLang="en-US" dirty="0" smtClean="0"/>
              <a:t> </a:t>
            </a:r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happening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deep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neural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Semantic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Segmentation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</a:p>
          <a:p>
            <a:endParaRPr lang="en-US" dirty="0" smtClean="0"/>
          </a:p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contextual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Deep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</a:p>
          <a:p>
            <a:endParaRPr lang="en-US" dirty="0"/>
          </a:p>
          <a:p>
            <a:r>
              <a:rPr lang="en-US" altLang="zh-CN" dirty="0" smtClean="0"/>
              <a:t>Differences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Similarities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among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methods</a:t>
            </a:r>
            <a:r>
              <a:rPr lang="zh-CN" altLang="en-US" dirty="0" smtClean="0"/>
              <a:t>  </a:t>
            </a:r>
            <a:r>
              <a:rPr lang="en-US" altLang="zh-CN" dirty="0" smtClean="0"/>
              <a:t>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27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Zoom-out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0" y="1548799"/>
            <a:ext cx="5486739" cy="4773174"/>
          </a:xfrm>
        </p:spPr>
      </p:pic>
      <p:sp>
        <p:nvSpPr>
          <p:cNvPr id="6" name="TextBox 5"/>
          <p:cNvSpPr txBox="1"/>
          <p:nvPr/>
        </p:nvSpPr>
        <p:spPr>
          <a:xfrm>
            <a:off x="5880877" y="2809016"/>
            <a:ext cx="65189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500" dirty="0" smtClean="0"/>
              <a:t>A</a:t>
            </a:r>
            <a:r>
              <a:rPr lang="zh-CN" altLang="en-US" sz="2500" dirty="0" smtClean="0"/>
              <a:t> </a:t>
            </a:r>
            <a:r>
              <a:rPr lang="en-US" altLang="zh-CN" sz="2500" dirty="0" smtClean="0"/>
              <a:t>simple</a:t>
            </a:r>
            <a:r>
              <a:rPr lang="zh-CN" altLang="en-US" sz="2500" dirty="0" smtClean="0"/>
              <a:t> </a:t>
            </a:r>
            <a:r>
              <a:rPr lang="en-US" altLang="zh-CN" sz="2500" dirty="0" smtClean="0">
                <a:solidFill>
                  <a:srgbClr val="FF0000"/>
                </a:solidFill>
              </a:rPr>
              <a:t>Feed-Forward</a:t>
            </a:r>
            <a:r>
              <a:rPr lang="zh-CN" altLang="en-US" sz="2500" dirty="0" smtClean="0">
                <a:solidFill>
                  <a:srgbClr val="FF0000"/>
                </a:solidFill>
              </a:rPr>
              <a:t> </a:t>
            </a:r>
            <a:r>
              <a:rPr lang="en-US" altLang="zh-CN" sz="2500" dirty="0" smtClean="0">
                <a:solidFill>
                  <a:srgbClr val="FF0000"/>
                </a:solidFill>
              </a:rPr>
              <a:t>Network</a:t>
            </a:r>
            <a:r>
              <a:rPr lang="zh-CN" altLang="en-US" sz="2500" dirty="0" smtClean="0">
                <a:solidFill>
                  <a:srgbClr val="FF0000"/>
                </a:solidFill>
              </a:rPr>
              <a:t> </a:t>
            </a:r>
            <a:endParaRPr lang="en-US" altLang="zh-CN" sz="25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500" dirty="0"/>
          </a:p>
          <a:p>
            <a:pPr marL="342900" indent="-342900">
              <a:buFont typeface="Arial" charset="0"/>
              <a:buChar char="•"/>
            </a:pPr>
            <a:r>
              <a:rPr lang="en-US" altLang="zh-CN" sz="2500" dirty="0" smtClean="0">
                <a:solidFill>
                  <a:srgbClr val="FF0000"/>
                </a:solidFill>
              </a:rPr>
              <a:t>Feature</a:t>
            </a:r>
            <a:r>
              <a:rPr lang="zh-CN" altLang="en-US" sz="2500" dirty="0" smtClean="0">
                <a:solidFill>
                  <a:srgbClr val="FF0000"/>
                </a:solidFill>
              </a:rPr>
              <a:t> </a:t>
            </a:r>
            <a:r>
              <a:rPr lang="en-US" altLang="zh-CN" sz="2500" dirty="0">
                <a:solidFill>
                  <a:srgbClr val="FF0000"/>
                </a:solidFill>
              </a:rPr>
              <a:t>C</a:t>
            </a:r>
            <a:r>
              <a:rPr lang="en-US" altLang="zh-CN" sz="2500" dirty="0" smtClean="0">
                <a:solidFill>
                  <a:srgbClr val="FF0000"/>
                </a:solidFill>
              </a:rPr>
              <a:t>oncatenation</a:t>
            </a:r>
            <a:r>
              <a:rPr lang="zh-CN" altLang="en-US" sz="2500" dirty="0" smtClean="0">
                <a:solidFill>
                  <a:srgbClr val="FF0000"/>
                </a:solidFill>
              </a:rPr>
              <a:t> </a:t>
            </a:r>
            <a:r>
              <a:rPr lang="en-US" altLang="zh-CN" sz="2500" dirty="0" smtClean="0"/>
              <a:t>from</a:t>
            </a:r>
            <a:r>
              <a:rPr lang="zh-CN" altLang="en-US" sz="2500" dirty="0" smtClean="0"/>
              <a:t> </a:t>
            </a:r>
            <a:r>
              <a:rPr lang="en-US" altLang="zh-CN" sz="2500" dirty="0"/>
              <a:t>D</a:t>
            </a:r>
            <a:r>
              <a:rPr lang="en-US" altLang="zh-CN" sz="2500" dirty="0" smtClean="0"/>
              <a:t>ifferent</a:t>
            </a:r>
            <a:r>
              <a:rPr lang="zh-CN" altLang="en-US" sz="2500" dirty="0" smtClean="0"/>
              <a:t> </a:t>
            </a:r>
            <a:r>
              <a:rPr lang="en-US" altLang="zh-CN" sz="2500" dirty="0"/>
              <a:t>S</a:t>
            </a:r>
            <a:r>
              <a:rPr lang="en-US" altLang="zh-CN" sz="2500" dirty="0" smtClean="0"/>
              <a:t>cales</a:t>
            </a:r>
          </a:p>
          <a:p>
            <a:pPr marL="342900" indent="-342900">
              <a:buFont typeface="Arial" charset="0"/>
              <a:buChar char="•"/>
            </a:pPr>
            <a:endParaRPr lang="en-US" altLang="zh-CN" sz="2500" dirty="0"/>
          </a:p>
          <a:p>
            <a:pPr marL="342900" indent="-342900">
              <a:buFont typeface="Arial" charset="0"/>
              <a:buChar char="•"/>
            </a:pPr>
            <a:r>
              <a:rPr lang="en-US" altLang="zh-CN" sz="2500" dirty="0" smtClean="0"/>
              <a:t>Strong</a:t>
            </a:r>
            <a:r>
              <a:rPr lang="zh-CN" altLang="en-US" sz="2500" dirty="0" smtClean="0"/>
              <a:t> </a:t>
            </a:r>
            <a:r>
              <a:rPr lang="en-US" altLang="zh-CN" sz="2500" dirty="0" smtClean="0"/>
              <a:t>features</a:t>
            </a:r>
            <a:r>
              <a:rPr lang="zh-CN" altLang="en-US" sz="2500" dirty="0" smtClean="0"/>
              <a:t> </a:t>
            </a:r>
            <a:r>
              <a:rPr lang="en-US" altLang="zh-CN" sz="2500" dirty="0" smtClean="0"/>
              <a:t>+</a:t>
            </a:r>
            <a:r>
              <a:rPr lang="zh-CN" altLang="en-US" sz="2500" dirty="0" smtClean="0"/>
              <a:t> </a:t>
            </a:r>
            <a:r>
              <a:rPr lang="en-US" altLang="zh-CN" sz="2500" dirty="0" err="1" smtClean="0"/>
              <a:t>Softmax</a:t>
            </a:r>
            <a:r>
              <a:rPr lang="zh-CN" altLang="en-US" sz="2500" dirty="0" smtClean="0"/>
              <a:t> </a:t>
            </a:r>
            <a:r>
              <a:rPr lang="en-US" altLang="zh-CN" sz="2500" dirty="0" smtClean="0"/>
              <a:t>Classification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3805</TotalTime>
  <Words>705</Words>
  <Application>Microsoft Macintosh PowerPoint</Application>
  <PresentationFormat>Widescreen</PresentationFormat>
  <Paragraphs>195</Paragraphs>
  <Slides>53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Calibri</vt:lpstr>
      <vt:lpstr>Calibri Light</vt:lpstr>
      <vt:lpstr>DengXian</vt:lpstr>
      <vt:lpstr>DengXian Light</vt:lpstr>
      <vt:lpstr>Roboto Slab</vt:lpstr>
      <vt:lpstr>Arial</vt:lpstr>
      <vt:lpstr>Office Theme</vt:lpstr>
      <vt:lpstr>Semantic Segmentation, Dense Labeling</vt:lpstr>
      <vt:lpstr>Semantic segmentation</vt:lpstr>
      <vt:lpstr>Why Semantic Segmentation ?</vt:lpstr>
      <vt:lpstr>Why Semantic Segmentation ?</vt:lpstr>
      <vt:lpstr>Very Challenging Problem </vt:lpstr>
      <vt:lpstr>History</vt:lpstr>
      <vt:lpstr>History</vt:lpstr>
      <vt:lpstr>Now, what is happening</vt:lpstr>
      <vt:lpstr>Zoom-out Features</vt:lpstr>
      <vt:lpstr>Zoom-out Features</vt:lpstr>
      <vt:lpstr>Zoom-out Features</vt:lpstr>
      <vt:lpstr>Zoom-out Features</vt:lpstr>
      <vt:lpstr>Hypercolumns Representation</vt:lpstr>
      <vt:lpstr>Hypercolumn Representation</vt:lpstr>
      <vt:lpstr>Hypercolumn Representation</vt:lpstr>
      <vt:lpstr>Evaluation</vt:lpstr>
      <vt:lpstr>Evaluation</vt:lpstr>
      <vt:lpstr>Hypercolumn and Zoom out</vt:lpstr>
      <vt:lpstr>FCN for Semantic Segmentation</vt:lpstr>
      <vt:lpstr>Convnets for Classification</vt:lpstr>
      <vt:lpstr>Convnets for Segmentation ?</vt:lpstr>
      <vt:lpstr>From Convnets to FCN</vt:lpstr>
      <vt:lpstr>Pixel in , Pixel out</vt:lpstr>
      <vt:lpstr>How does convolution works ?</vt:lpstr>
      <vt:lpstr>How does convolution works ?</vt:lpstr>
      <vt:lpstr>How does convolution works ?</vt:lpstr>
      <vt:lpstr>How does convolution works ?</vt:lpstr>
      <vt:lpstr>Upsampling is backwards strided convolution</vt:lpstr>
      <vt:lpstr>Actually, we can build deconv networks…</vt:lpstr>
      <vt:lpstr>Deconv Layers for generating image !</vt:lpstr>
      <vt:lpstr>Framework of FCN</vt:lpstr>
      <vt:lpstr>Framework of FCN</vt:lpstr>
      <vt:lpstr>More than one upsampling layer</vt:lpstr>
      <vt:lpstr>FCN is still not good ?</vt:lpstr>
      <vt:lpstr>Dilated Convolution</vt:lpstr>
      <vt:lpstr>Dilated Convolution</vt:lpstr>
      <vt:lpstr>Dilated Convolution</vt:lpstr>
      <vt:lpstr>Network with Dilated Convolution</vt:lpstr>
      <vt:lpstr>Network with Dilated Convolution</vt:lpstr>
      <vt:lpstr>Network with Dilated Convolution</vt:lpstr>
      <vt:lpstr>Network with Dilated Convolution</vt:lpstr>
      <vt:lpstr>Multi-scale Context Aggregation</vt:lpstr>
      <vt:lpstr>Multi-scale Context Aggregation</vt:lpstr>
      <vt:lpstr>Front End + Context Net</vt:lpstr>
      <vt:lpstr>Front End + Context Net</vt:lpstr>
      <vt:lpstr>Top to Down Refinement</vt:lpstr>
      <vt:lpstr>Refine Deep Mask</vt:lpstr>
      <vt:lpstr>Dense Labeling Task: Learning Optical Flow</vt:lpstr>
      <vt:lpstr>FlowNetSimple</vt:lpstr>
      <vt:lpstr>FlowNetCorr</vt:lpstr>
      <vt:lpstr>Refinement of the coarse feature maps</vt:lpstr>
      <vt:lpstr>Examples of Data Pairs</vt:lpstr>
      <vt:lpstr>Results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Segmentation, Dense Labeling</dc:title>
  <dc:creator>Microsoft Office User</dc:creator>
  <cp:lastModifiedBy>Microsoft Office User</cp:lastModifiedBy>
  <cp:revision>419</cp:revision>
  <cp:lastPrinted>2017-02-14T07:04:48Z</cp:lastPrinted>
  <dcterms:created xsi:type="dcterms:W3CDTF">2017-02-08T19:52:31Z</dcterms:created>
  <dcterms:modified xsi:type="dcterms:W3CDTF">2017-02-14T14:09:18Z</dcterms:modified>
</cp:coreProperties>
</file>