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autoCompressPictures="0" embedTrueTypeFonts="1" strictFirstAndLastChars="0" saveSubsetFonts="1">
  <p:sldMasterIdLst>
    <p:sldMasterId id="2147483672" r:id="rId3"/>
    <p:sldMasterId id="2147483673"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Lst>
  <p:sldSz cy="5143500" cx="9144000"/>
  <p:notesSz cx="6858000" cy="9144000"/>
  <p:embeddedFontLst>
    <p:embeddedFont>
      <p:font typeface="Tahoma"/>
      <p:regular r:id="rId144"/>
      <p:bold r:id="rId145"/>
    </p:embeddedFont>
    <p:embeddedFont>
      <p:font typeface="EB Garamond"/>
      <p:regular r:id="rId1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6" Type="http://schemas.openxmlformats.org/officeDocument/2006/relationships/slide" Target="slides/slide1.xml"/><Relationship Id="rId146" Type="http://schemas.openxmlformats.org/officeDocument/2006/relationships/font" Target="fonts/EBGaramond-regular.fntdata"/><Relationship Id="rId7" Type="http://schemas.openxmlformats.org/officeDocument/2006/relationships/slide" Target="slides/slide2.xml"/><Relationship Id="rId145" Type="http://schemas.openxmlformats.org/officeDocument/2006/relationships/font" Target="fonts/Tahoma-bold.fntdata"/><Relationship Id="rId8" Type="http://schemas.openxmlformats.org/officeDocument/2006/relationships/slide" Target="slides/slide3.xml"/><Relationship Id="rId144" Type="http://schemas.openxmlformats.org/officeDocument/2006/relationships/font" Target="fonts/Tahoma-regular.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med" w="med" type="none"/>
            <a:tailEnd len="med" w="med"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rIns="91425" tIns="91425"/>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74" name="Shape 174"/>
        <p:cNvGrpSpPr/>
        <p:nvPr/>
      </p:nvGrpSpPr>
      <p:grpSpPr>
        <a:xfrm>
          <a:off x="0" y="0"/>
          <a:ext cx="0" cy="0"/>
          <a:chOff x="0" y="0"/>
          <a:chExt cx="0" cy="0"/>
        </a:xfrm>
      </p:grpSpPr>
      <p:sp>
        <p:nvSpPr>
          <p:cNvPr id="175" name="Shape 1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6" name="Shape 1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45" name="Shape 1045"/>
        <p:cNvGrpSpPr/>
        <p:nvPr/>
      </p:nvGrpSpPr>
      <p:grpSpPr>
        <a:xfrm>
          <a:off x="0" y="0"/>
          <a:ext cx="0" cy="0"/>
          <a:chOff x="0" y="0"/>
          <a:chExt cx="0" cy="0"/>
        </a:xfrm>
      </p:grpSpPr>
      <p:sp>
        <p:nvSpPr>
          <p:cNvPr id="1046" name="Shape 104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47" name="Shape 104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53" name="Shape 1053"/>
        <p:cNvGrpSpPr/>
        <p:nvPr/>
      </p:nvGrpSpPr>
      <p:grpSpPr>
        <a:xfrm>
          <a:off x="0" y="0"/>
          <a:ext cx="0" cy="0"/>
          <a:chOff x="0" y="0"/>
          <a:chExt cx="0" cy="0"/>
        </a:xfrm>
      </p:grpSpPr>
      <p:sp>
        <p:nvSpPr>
          <p:cNvPr id="1054" name="Shape 10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55" name="Shape 1055"/>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rtl="0">
              <a:lnSpc>
                <a:spcPct val="115000"/>
              </a:lnSpc>
              <a:spcBef>
                <a:spcPts val="0"/>
              </a:spcBef>
              <a:spcAft>
                <a:spcPts val="1600"/>
              </a:spcAft>
              <a:buClr>
                <a:schemeClr val="dk2"/>
              </a:buClr>
              <a:buSzPct val="100000"/>
              <a:buAutoNum type="arabicPeriod"/>
            </a:pPr>
            <a:r>
              <a:rPr lang="en" sz="1800">
                <a:solidFill>
                  <a:schemeClr val="dk2"/>
                </a:solidFill>
              </a:rPr>
              <a:t>Representation Generator </a:t>
            </a:r>
          </a:p>
          <a:p>
            <a:pPr indent="-342900" lvl="0" marL="914400" rtl="0">
              <a:lnSpc>
                <a:spcPct val="115000"/>
              </a:lnSpc>
              <a:spcBef>
                <a:spcPts val="0"/>
              </a:spcBef>
              <a:spcAft>
                <a:spcPts val="1600"/>
              </a:spcAft>
              <a:buClr>
                <a:schemeClr val="dk2"/>
              </a:buClr>
              <a:buSzPct val="100000"/>
              <a:buChar char="-"/>
            </a:pPr>
            <a:r>
              <a:rPr lang="en" sz="1800">
                <a:solidFill>
                  <a:schemeClr val="dk2"/>
                </a:solidFill>
              </a:rPr>
              <a:t>LSTM Network to take sequences of words in the state description as input</a:t>
            </a:r>
          </a:p>
          <a:p>
            <a:pPr indent="-342900" lvl="0" marL="914400" rtl="0">
              <a:lnSpc>
                <a:spcPct val="115000"/>
              </a:lnSpc>
              <a:spcBef>
                <a:spcPts val="0"/>
              </a:spcBef>
              <a:spcAft>
                <a:spcPts val="1600"/>
              </a:spcAft>
              <a:buClr>
                <a:schemeClr val="dk2"/>
              </a:buClr>
              <a:buSzPct val="100000"/>
              <a:buChar char="-"/>
            </a:pPr>
            <a:r>
              <a:rPr lang="en" sz="1800">
                <a:solidFill>
                  <a:schemeClr val="dk2"/>
                </a:solidFill>
              </a:rPr>
              <a:t>Final state representation v</a:t>
            </a:r>
            <a:r>
              <a:rPr baseline="-25000" lang="en" sz="1800">
                <a:solidFill>
                  <a:schemeClr val="dk2"/>
                </a:solidFill>
              </a:rPr>
              <a:t>s </a:t>
            </a:r>
            <a:r>
              <a:rPr lang="en" sz="1800">
                <a:solidFill>
                  <a:schemeClr val="dk2"/>
                </a:solidFill>
              </a:rPr>
              <a:t> by Mean Pooling of the output vectors x</a:t>
            </a:r>
            <a:r>
              <a:rPr baseline="-25000" lang="en" sz="1800">
                <a:solidFill>
                  <a:schemeClr val="dk2"/>
                </a:solidFill>
              </a:rPr>
              <a:t>k</a:t>
            </a:r>
          </a:p>
          <a:p>
            <a:pPr lvl="0" rtl="0">
              <a:lnSpc>
                <a:spcPct val="115000"/>
              </a:lnSpc>
              <a:spcBef>
                <a:spcPts val="0"/>
              </a:spcBef>
              <a:spcAft>
                <a:spcPts val="1600"/>
              </a:spcAft>
              <a:buClr>
                <a:schemeClr val="dk1"/>
              </a:buClr>
              <a:buSzPct val="61111"/>
              <a:buFont typeface="Arial"/>
              <a:buNone/>
            </a:pPr>
            <a:r>
              <a:t/>
            </a:r>
            <a:endParaRPr sz="1800">
              <a:solidFill>
                <a:schemeClr val="dk2"/>
              </a:solidFill>
            </a:endParaRPr>
          </a:p>
          <a:p>
            <a:pPr indent="-342900" lvl="0" marL="457200" rtl="0">
              <a:lnSpc>
                <a:spcPct val="115000"/>
              </a:lnSpc>
              <a:spcBef>
                <a:spcPts val="0"/>
              </a:spcBef>
              <a:spcAft>
                <a:spcPts val="1600"/>
              </a:spcAft>
              <a:buClr>
                <a:schemeClr val="dk2"/>
              </a:buClr>
              <a:buSzPct val="100000"/>
              <a:buAutoNum type="arabicPeriod"/>
            </a:pPr>
            <a:r>
              <a:rPr lang="en" sz="1800">
                <a:solidFill>
                  <a:schemeClr val="dk2"/>
                </a:solidFill>
              </a:rPr>
              <a:t>Action Scorer </a:t>
            </a:r>
          </a:p>
          <a:p>
            <a:pPr indent="-342900" lvl="0" marL="914400" rtl="0">
              <a:lnSpc>
                <a:spcPct val="115000"/>
              </a:lnSpc>
              <a:spcBef>
                <a:spcPts val="0"/>
              </a:spcBef>
              <a:spcAft>
                <a:spcPts val="1600"/>
              </a:spcAft>
              <a:buClr>
                <a:schemeClr val="dk2"/>
              </a:buClr>
              <a:buSzPct val="100000"/>
              <a:buChar char="-"/>
            </a:pPr>
            <a:r>
              <a:rPr lang="en" sz="1800">
                <a:solidFill>
                  <a:schemeClr val="dk2"/>
                </a:solidFill>
              </a:rPr>
              <a:t>Produces Q scores for the set of all possible action-object pairs predicted simultaneously </a:t>
            </a:r>
          </a:p>
          <a:p>
            <a:pPr indent="-342900" lvl="0" marL="914400" rtl="0">
              <a:lnSpc>
                <a:spcPct val="115000"/>
              </a:lnSpc>
              <a:spcBef>
                <a:spcPts val="0"/>
              </a:spcBef>
              <a:spcAft>
                <a:spcPts val="1600"/>
              </a:spcAft>
              <a:buClr>
                <a:schemeClr val="dk2"/>
              </a:buClr>
              <a:buSzPct val="100000"/>
              <a:buChar char="-"/>
            </a:pPr>
            <a:r>
              <a:rPr lang="en" sz="1800">
                <a:solidFill>
                  <a:schemeClr val="dk2"/>
                </a:solidFill>
              </a:rPr>
              <a:t>Trained using DQN with Prioritised Sampling</a:t>
            </a:r>
          </a:p>
          <a:p>
            <a:pPr lvl="0">
              <a:spcBef>
                <a:spcPts val="0"/>
              </a:spcBef>
              <a:buNone/>
            </a:pPr>
            <a:r>
              <a:t/>
            </a:r>
            <a:endParaRPr/>
          </a:p>
          <a:p>
            <a:pPr lvl="0">
              <a:spcBef>
                <a:spcPts val="0"/>
              </a:spcBef>
              <a:buNone/>
            </a:pPr>
            <a:r>
              <a:t/>
            </a:r>
            <a:endParaRPr/>
          </a:p>
          <a:p>
            <a:pPr lvl="0">
              <a:spcBef>
                <a:spcPts val="0"/>
              </a:spcBef>
              <a:buNone/>
            </a:pPr>
            <a:r>
              <a:rPr lang="en"/>
              <a:t>Advantages of Decomposing into Two Modules : </a:t>
            </a:r>
          </a:p>
          <a:p>
            <a:pPr indent="-228600" lvl="0" marL="457200" rtl="0">
              <a:spcBef>
                <a:spcPts val="0"/>
              </a:spcBef>
              <a:buChar char="-"/>
            </a:pPr>
            <a:r>
              <a:rPr lang="en"/>
              <a:t>The learnt representations can be used to new game scenarios</a:t>
            </a:r>
          </a:p>
          <a:p>
            <a:pPr lvl="0" rtl="0">
              <a:spcBef>
                <a:spcPts val="0"/>
              </a:spcBef>
              <a:buNone/>
            </a:pPr>
            <a:r>
              <a:rPr lang="en"/>
              <a:t>Mean pooling leads to faster learning</a:t>
            </a:r>
          </a:p>
          <a:p>
            <a:pPr indent="-228600" lvl="0" marL="457200" rtl="0">
              <a:spcBef>
                <a:spcPts val="0"/>
              </a:spcBef>
              <a:buChar char="-"/>
            </a:pPr>
            <a:r>
              <a:rPr lang="en"/>
              <a:t>Didnt understand the average concept while looking at actions and objects --- ? </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62" name="Shape 1062"/>
        <p:cNvGrpSpPr/>
        <p:nvPr/>
      </p:nvGrpSpPr>
      <p:grpSpPr>
        <a:xfrm>
          <a:off x="0" y="0"/>
          <a:ext cx="0" cy="0"/>
          <a:chOff x="0" y="0"/>
          <a:chExt cx="0" cy="0"/>
        </a:xfrm>
      </p:grpSpPr>
      <p:sp>
        <p:nvSpPr>
          <p:cNvPr id="1063" name="Shape 106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4" name="Shape 106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0" name="Shape 1070"/>
        <p:cNvGrpSpPr/>
        <p:nvPr/>
      </p:nvGrpSpPr>
      <p:grpSpPr>
        <a:xfrm>
          <a:off x="0" y="0"/>
          <a:ext cx="0" cy="0"/>
          <a:chOff x="0" y="0"/>
          <a:chExt cx="0" cy="0"/>
        </a:xfrm>
      </p:grpSpPr>
      <p:sp>
        <p:nvSpPr>
          <p:cNvPr id="1071" name="Shape 10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72" name="Shape 10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78" name="Shape 1078"/>
        <p:cNvGrpSpPr/>
        <p:nvPr/>
      </p:nvGrpSpPr>
      <p:grpSpPr>
        <a:xfrm>
          <a:off x="0" y="0"/>
          <a:ext cx="0" cy="0"/>
          <a:chOff x="0" y="0"/>
          <a:chExt cx="0" cy="0"/>
        </a:xfrm>
      </p:grpSpPr>
      <p:sp>
        <p:nvSpPr>
          <p:cNvPr id="1079" name="Shape 10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0" name="Shape 10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84" name="Shape 1084"/>
        <p:cNvGrpSpPr/>
        <p:nvPr/>
      </p:nvGrpSpPr>
      <p:grpSpPr>
        <a:xfrm>
          <a:off x="0" y="0"/>
          <a:ext cx="0" cy="0"/>
          <a:chOff x="0" y="0"/>
          <a:chExt cx="0" cy="0"/>
        </a:xfrm>
      </p:grpSpPr>
      <p:sp>
        <p:nvSpPr>
          <p:cNvPr id="1085" name="Shape 10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86" name="Shape 10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0" name="Shape 1090"/>
        <p:cNvGrpSpPr/>
        <p:nvPr/>
      </p:nvGrpSpPr>
      <p:grpSpPr>
        <a:xfrm>
          <a:off x="0" y="0"/>
          <a:ext cx="0" cy="0"/>
          <a:chOff x="0" y="0"/>
          <a:chExt cx="0" cy="0"/>
        </a:xfrm>
      </p:grpSpPr>
      <p:sp>
        <p:nvSpPr>
          <p:cNvPr id="1091" name="Shape 10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92" name="Shape 10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99" name="Shape 1099"/>
        <p:cNvGrpSpPr/>
        <p:nvPr/>
      </p:nvGrpSpPr>
      <p:grpSpPr>
        <a:xfrm>
          <a:off x="0" y="0"/>
          <a:ext cx="0" cy="0"/>
          <a:chOff x="0" y="0"/>
          <a:chExt cx="0" cy="0"/>
        </a:xfrm>
      </p:grpSpPr>
      <p:sp>
        <p:nvSpPr>
          <p:cNvPr id="1100" name="Shape 110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01" name="Shape 110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08" name="Shape 1108"/>
        <p:cNvGrpSpPr/>
        <p:nvPr/>
      </p:nvGrpSpPr>
      <p:grpSpPr>
        <a:xfrm>
          <a:off x="0" y="0"/>
          <a:ext cx="0" cy="0"/>
          <a:chOff x="0" y="0"/>
          <a:chExt cx="0" cy="0"/>
        </a:xfrm>
      </p:grpSpPr>
      <p:sp>
        <p:nvSpPr>
          <p:cNvPr id="1109" name="Shape 11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0" name="Shape 11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17" name="Shape 1117"/>
        <p:cNvGrpSpPr/>
        <p:nvPr/>
      </p:nvGrpSpPr>
      <p:grpSpPr>
        <a:xfrm>
          <a:off x="0" y="0"/>
          <a:ext cx="0" cy="0"/>
          <a:chOff x="0" y="0"/>
          <a:chExt cx="0" cy="0"/>
        </a:xfrm>
      </p:grpSpPr>
      <p:sp>
        <p:nvSpPr>
          <p:cNvPr id="1118" name="Shape 111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19" name="Shape 111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1" name="Shape 181"/>
        <p:cNvGrpSpPr/>
        <p:nvPr/>
      </p:nvGrpSpPr>
      <p:grpSpPr>
        <a:xfrm>
          <a:off x="0" y="0"/>
          <a:ext cx="0" cy="0"/>
          <a:chOff x="0" y="0"/>
          <a:chExt cx="0" cy="0"/>
        </a:xfrm>
      </p:grpSpPr>
      <p:sp>
        <p:nvSpPr>
          <p:cNvPr id="182" name="Shape 1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3" name="Shape 1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26" name="Shape 1126"/>
        <p:cNvGrpSpPr/>
        <p:nvPr/>
      </p:nvGrpSpPr>
      <p:grpSpPr>
        <a:xfrm>
          <a:off x="0" y="0"/>
          <a:ext cx="0" cy="0"/>
          <a:chOff x="0" y="0"/>
          <a:chExt cx="0" cy="0"/>
        </a:xfrm>
      </p:grpSpPr>
      <p:sp>
        <p:nvSpPr>
          <p:cNvPr id="1127" name="Shape 1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28" name="Shape 11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35" name="Shape 1135"/>
        <p:cNvGrpSpPr/>
        <p:nvPr/>
      </p:nvGrpSpPr>
      <p:grpSpPr>
        <a:xfrm>
          <a:off x="0" y="0"/>
          <a:ext cx="0" cy="0"/>
          <a:chOff x="0" y="0"/>
          <a:chExt cx="0" cy="0"/>
        </a:xfrm>
      </p:grpSpPr>
      <p:sp>
        <p:nvSpPr>
          <p:cNvPr id="1136" name="Shape 1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37" name="Shape 11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8" name="Shape 1148"/>
        <p:cNvGrpSpPr/>
        <p:nvPr/>
      </p:nvGrpSpPr>
      <p:grpSpPr>
        <a:xfrm>
          <a:off x="0" y="0"/>
          <a:ext cx="0" cy="0"/>
          <a:chOff x="0" y="0"/>
          <a:chExt cx="0" cy="0"/>
        </a:xfrm>
      </p:grpSpPr>
      <p:sp>
        <p:nvSpPr>
          <p:cNvPr id="1149" name="Shape 11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50" name="Shape 11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60" name="Shape 1160"/>
        <p:cNvGrpSpPr/>
        <p:nvPr/>
      </p:nvGrpSpPr>
      <p:grpSpPr>
        <a:xfrm>
          <a:off x="0" y="0"/>
          <a:ext cx="0" cy="0"/>
          <a:chOff x="0" y="0"/>
          <a:chExt cx="0" cy="0"/>
        </a:xfrm>
      </p:grpSpPr>
      <p:sp>
        <p:nvSpPr>
          <p:cNvPr id="1161" name="Shape 11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2" name="Shape 11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72" name="Shape 1172"/>
        <p:cNvGrpSpPr/>
        <p:nvPr/>
      </p:nvGrpSpPr>
      <p:grpSpPr>
        <a:xfrm>
          <a:off x="0" y="0"/>
          <a:ext cx="0" cy="0"/>
          <a:chOff x="0" y="0"/>
          <a:chExt cx="0" cy="0"/>
        </a:xfrm>
      </p:grpSpPr>
      <p:sp>
        <p:nvSpPr>
          <p:cNvPr id="1173" name="Shape 1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74" name="Shape 117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85" name="Shape 1185"/>
        <p:cNvGrpSpPr/>
        <p:nvPr/>
      </p:nvGrpSpPr>
      <p:grpSpPr>
        <a:xfrm>
          <a:off x="0" y="0"/>
          <a:ext cx="0" cy="0"/>
          <a:chOff x="0" y="0"/>
          <a:chExt cx="0" cy="0"/>
        </a:xfrm>
      </p:grpSpPr>
      <p:sp>
        <p:nvSpPr>
          <p:cNvPr id="1186" name="Shape 118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87" name="Shape 118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8" name="Shape 1208"/>
        <p:cNvGrpSpPr/>
        <p:nvPr/>
      </p:nvGrpSpPr>
      <p:grpSpPr>
        <a:xfrm>
          <a:off x="0" y="0"/>
          <a:ext cx="0" cy="0"/>
          <a:chOff x="0" y="0"/>
          <a:chExt cx="0" cy="0"/>
        </a:xfrm>
      </p:grpSpPr>
      <p:sp>
        <p:nvSpPr>
          <p:cNvPr id="1209" name="Shape 1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10" name="Shape 121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32" name="Shape 1232"/>
        <p:cNvGrpSpPr/>
        <p:nvPr/>
      </p:nvGrpSpPr>
      <p:grpSpPr>
        <a:xfrm>
          <a:off x="0" y="0"/>
          <a:ext cx="0" cy="0"/>
          <a:chOff x="0" y="0"/>
          <a:chExt cx="0" cy="0"/>
        </a:xfrm>
      </p:grpSpPr>
      <p:sp>
        <p:nvSpPr>
          <p:cNvPr id="1233" name="Shape 12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34" name="Shape 12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58" name="Shape 1258"/>
        <p:cNvGrpSpPr/>
        <p:nvPr/>
      </p:nvGrpSpPr>
      <p:grpSpPr>
        <a:xfrm>
          <a:off x="0" y="0"/>
          <a:ext cx="0" cy="0"/>
          <a:chOff x="0" y="0"/>
          <a:chExt cx="0" cy="0"/>
        </a:xfrm>
      </p:grpSpPr>
      <p:sp>
        <p:nvSpPr>
          <p:cNvPr id="1259" name="Shape 125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0" name="Shape 126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7" name="Shape 1267"/>
        <p:cNvGrpSpPr/>
        <p:nvPr/>
      </p:nvGrpSpPr>
      <p:grpSpPr>
        <a:xfrm>
          <a:off x="0" y="0"/>
          <a:ext cx="0" cy="0"/>
          <a:chOff x="0" y="0"/>
          <a:chExt cx="0" cy="0"/>
        </a:xfrm>
      </p:grpSpPr>
      <p:sp>
        <p:nvSpPr>
          <p:cNvPr id="1268" name="Shape 12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69" name="Shape 12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87" name="Shape 187"/>
        <p:cNvGrpSpPr/>
        <p:nvPr/>
      </p:nvGrpSpPr>
      <p:grpSpPr>
        <a:xfrm>
          <a:off x="0" y="0"/>
          <a:ext cx="0" cy="0"/>
          <a:chOff x="0" y="0"/>
          <a:chExt cx="0" cy="0"/>
        </a:xfrm>
      </p:grpSpPr>
      <p:sp>
        <p:nvSpPr>
          <p:cNvPr id="188" name="Shape 18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9" name="Shape 18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74" name="Shape 1274"/>
        <p:cNvGrpSpPr/>
        <p:nvPr/>
      </p:nvGrpSpPr>
      <p:grpSpPr>
        <a:xfrm>
          <a:off x="0" y="0"/>
          <a:ext cx="0" cy="0"/>
          <a:chOff x="0" y="0"/>
          <a:chExt cx="0" cy="0"/>
        </a:xfrm>
      </p:grpSpPr>
      <p:sp>
        <p:nvSpPr>
          <p:cNvPr id="1275" name="Shape 12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6" name="Shape 127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0" name="Shape 1280"/>
        <p:cNvGrpSpPr/>
        <p:nvPr/>
      </p:nvGrpSpPr>
      <p:grpSpPr>
        <a:xfrm>
          <a:off x="0" y="0"/>
          <a:ext cx="0" cy="0"/>
          <a:chOff x="0" y="0"/>
          <a:chExt cx="0" cy="0"/>
        </a:xfrm>
      </p:grpSpPr>
      <p:sp>
        <p:nvSpPr>
          <p:cNvPr id="1281" name="Shape 128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2" name="Shape 128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89" name="Shape 1289"/>
        <p:cNvGrpSpPr/>
        <p:nvPr/>
      </p:nvGrpSpPr>
      <p:grpSpPr>
        <a:xfrm>
          <a:off x="0" y="0"/>
          <a:ext cx="0" cy="0"/>
          <a:chOff x="0" y="0"/>
          <a:chExt cx="0" cy="0"/>
        </a:xfrm>
      </p:grpSpPr>
      <p:sp>
        <p:nvSpPr>
          <p:cNvPr id="1290" name="Shape 12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91" name="Shape 12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98" name="Shape 1298"/>
        <p:cNvGrpSpPr/>
        <p:nvPr/>
      </p:nvGrpSpPr>
      <p:grpSpPr>
        <a:xfrm>
          <a:off x="0" y="0"/>
          <a:ext cx="0" cy="0"/>
          <a:chOff x="0" y="0"/>
          <a:chExt cx="0" cy="0"/>
        </a:xfrm>
      </p:grpSpPr>
      <p:sp>
        <p:nvSpPr>
          <p:cNvPr id="1299" name="Shape 12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0" name="Shape 13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07" name="Shape 1307"/>
        <p:cNvGrpSpPr/>
        <p:nvPr/>
      </p:nvGrpSpPr>
      <p:grpSpPr>
        <a:xfrm>
          <a:off x="0" y="0"/>
          <a:ext cx="0" cy="0"/>
          <a:chOff x="0" y="0"/>
          <a:chExt cx="0" cy="0"/>
        </a:xfrm>
      </p:grpSpPr>
      <p:sp>
        <p:nvSpPr>
          <p:cNvPr id="1308" name="Shape 130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09" name="Shape 130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16" name="Shape 1316"/>
        <p:cNvGrpSpPr/>
        <p:nvPr/>
      </p:nvGrpSpPr>
      <p:grpSpPr>
        <a:xfrm>
          <a:off x="0" y="0"/>
          <a:ext cx="0" cy="0"/>
          <a:chOff x="0" y="0"/>
          <a:chExt cx="0" cy="0"/>
        </a:xfrm>
      </p:grpSpPr>
      <p:sp>
        <p:nvSpPr>
          <p:cNvPr id="1317" name="Shape 13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18" name="Shape 13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40" name="Shape 1340"/>
        <p:cNvGrpSpPr/>
        <p:nvPr/>
      </p:nvGrpSpPr>
      <p:grpSpPr>
        <a:xfrm>
          <a:off x="0" y="0"/>
          <a:ext cx="0" cy="0"/>
          <a:chOff x="0" y="0"/>
          <a:chExt cx="0" cy="0"/>
        </a:xfrm>
      </p:grpSpPr>
      <p:sp>
        <p:nvSpPr>
          <p:cNvPr id="1341" name="Shape 134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42" name="Shape 134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65" name="Shape 1365"/>
        <p:cNvGrpSpPr/>
        <p:nvPr/>
      </p:nvGrpSpPr>
      <p:grpSpPr>
        <a:xfrm>
          <a:off x="0" y="0"/>
          <a:ext cx="0" cy="0"/>
          <a:chOff x="0" y="0"/>
          <a:chExt cx="0" cy="0"/>
        </a:xfrm>
      </p:grpSpPr>
      <p:sp>
        <p:nvSpPr>
          <p:cNvPr id="1366" name="Shape 13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67" name="Shape 13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75" name="Shape 1375"/>
        <p:cNvGrpSpPr/>
        <p:nvPr/>
      </p:nvGrpSpPr>
      <p:grpSpPr>
        <a:xfrm>
          <a:off x="0" y="0"/>
          <a:ext cx="0" cy="0"/>
          <a:chOff x="0" y="0"/>
          <a:chExt cx="0" cy="0"/>
        </a:xfrm>
      </p:grpSpPr>
      <p:sp>
        <p:nvSpPr>
          <p:cNvPr id="1376" name="Shape 1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7" name="Shape 13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1" name="Shape 1381"/>
        <p:cNvGrpSpPr/>
        <p:nvPr/>
      </p:nvGrpSpPr>
      <p:grpSpPr>
        <a:xfrm>
          <a:off x="0" y="0"/>
          <a:ext cx="0" cy="0"/>
          <a:chOff x="0" y="0"/>
          <a:chExt cx="0" cy="0"/>
        </a:xfrm>
      </p:grpSpPr>
      <p:sp>
        <p:nvSpPr>
          <p:cNvPr id="1382" name="Shape 13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83" name="Shape 13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01" name="Shape 201"/>
        <p:cNvGrpSpPr/>
        <p:nvPr/>
      </p:nvGrpSpPr>
      <p:grpSpPr>
        <a:xfrm>
          <a:off x="0" y="0"/>
          <a:ext cx="0" cy="0"/>
          <a:chOff x="0" y="0"/>
          <a:chExt cx="0" cy="0"/>
        </a:xfrm>
      </p:grpSpPr>
      <p:sp>
        <p:nvSpPr>
          <p:cNvPr id="202" name="Shape 2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3" name="Shape 2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89" name="Shape 1389"/>
        <p:cNvGrpSpPr/>
        <p:nvPr/>
      </p:nvGrpSpPr>
      <p:grpSpPr>
        <a:xfrm>
          <a:off x="0" y="0"/>
          <a:ext cx="0" cy="0"/>
          <a:chOff x="0" y="0"/>
          <a:chExt cx="0" cy="0"/>
        </a:xfrm>
      </p:grpSpPr>
      <p:sp>
        <p:nvSpPr>
          <p:cNvPr id="1390" name="Shape 13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91" name="Shape 13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Change style</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98" name="Shape 1398"/>
        <p:cNvGrpSpPr/>
        <p:nvPr/>
      </p:nvGrpSpPr>
      <p:grpSpPr>
        <a:xfrm>
          <a:off x="0" y="0"/>
          <a:ext cx="0" cy="0"/>
          <a:chOff x="0" y="0"/>
          <a:chExt cx="0" cy="0"/>
        </a:xfrm>
      </p:grpSpPr>
      <p:sp>
        <p:nvSpPr>
          <p:cNvPr id="1399" name="Shape 13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00" name="Shape 14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Change style</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09" name="Shape 1409"/>
        <p:cNvGrpSpPr/>
        <p:nvPr/>
      </p:nvGrpSpPr>
      <p:grpSpPr>
        <a:xfrm>
          <a:off x="0" y="0"/>
          <a:ext cx="0" cy="0"/>
          <a:chOff x="0" y="0"/>
          <a:chExt cx="0" cy="0"/>
        </a:xfrm>
      </p:grpSpPr>
      <p:sp>
        <p:nvSpPr>
          <p:cNvPr id="1410" name="Shape 14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11" name="Shape 14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Change style</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23" name="Shape 1423"/>
        <p:cNvGrpSpPr/>
        <p:nvPr/>
      </p:nvGrpSpPr>
      <p:grpSpPr>
        <a:xfrm>
          <a:off x="0" y="0"/>
          <a:ext cx="0" cy="0"/>
          <a:chOff x="0" y="0"/>
          <a:chExt cx="0" cy="0"/>
        </a:xfrm>
      </p:grpSpPr>
      <p:sp>
        <p:nvSpPr>
          <p:cNvPr id="1424" name="Shape 14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25" name="Shape 14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32" name="Shape 1432"/>
        <p:cNvGrpSpPr/>
        <p:nvPr/>
      </p:nvGrpSpPr>
      <p:grpSpPr>
        <a:xfrm>
          <a:off x="0" y="0"/>
          <a:ext cx="0" cy="0"/>
          <a:chOff x="0" y="0"/>
          <a:chExt cx="0" cy="0"/>
        </a:xfrm>
      </p:grpSpPr>
      <p:sp>
        <p:nvSpPr>
          <p:cNvPr id="1433" name="Shape 14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34" name="Shape 143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1" name="Shape 1441"/>
        <p:cNvGrpSpPr/>
        <p:nvPr/>
      </p:nvGrpSpPr>
      <p:grpSpPr>
        <a:xfrm>
          <a:off x="0" y="0"/>
          <a:ext cx="0" cy="0"/>
          <a:chOff x="0" y="0"/>
          <a:chExt cx="0" cy="0"/>
        </a:xfrm>
      </p:grpSpPr>
      <p:sp>
        <p:nvSpPr>
          <p:cNvPr id="1442" name="Shape 14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43" name="Shape 14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0" name="Shape 1450"/>
        <p:cNvGrpSpPr/>
        <p:nvPr/>
      </p:nvGrpSpPr>
      <p:grpSpPr>
        <a:xfrm>
          <a:off x="0" y="0"/>
          <a:ext cx="0" cy="0"/>
          <a:chOff x="0" y="0"/>
          <a:chExt cx="0" cy="0"/>
        </a:xfrm>
      </p:grpSpPr>
      <p:sp>
        <p:nvSpPr>
          <p:cNvPr id="1451" name="Shape 14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52" name="Shape 14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59" name="Shape 1459"/>
        <p:cNvGrpSpPr/>
        <p:nvPr/>
      </p:nvGrpSpPr>
      <p:grpSpPr>
        <a:xfrm>
          <a:off x="0" y="0"/>
          <a:ext cx="0" cy="0"/>
          <a:chOff x="0" y="0"/>
          <a:chExt cx="0" cy="0"/>
        </a:xfrm>
      </p:grpSpPr>
      <p:sp>
        <p:nvSpPr>
          <p:cNvPr id="1460" name="Shape 14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1" name="Shape 14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68" name="Shape 1468"/>
        <p:cNvGrpSpPr/>
        <p:nvPr/>
      </p:nvGrpSpPr>
      <p:grpSpPr>
        <a:xfrm>
          <a:off x="0" y="0"/>
          <a:ext cx="0" cy="0"/>
          <a:chOff x="0" y="0"/>
          <a:chExt cx="0" cy="0"/>
        </a:xfrm>
      </p:grpSpPr>
      <p:sp>
        <p:nvSpPr>
          <p:cNvPr id="1469" name="Shape 146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70" name="Shape 147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14" name="Shape 214"/>
        <p:cNvGrpSpPr/>
        <p:nvPr/>
      </p:nvGrpSpPr>
      <p:grpSpPr>
        <a:xfrm>
          <a:off x="0" y="0"/>
          <a:ext cx="0" cy="0"/>
          <a:chOff x="0" y="0"/>
          <a:chExt cx="0" cy="0"/>
        </a:xfrm>
      </p:grpSpPr>
      <p:sp>
        <p:nvSpPr>
          <p:cNvPr id="215" name="Shape 2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6" name="Shape 2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30" name="Shape 230"/>
        <p:cNvGrpSpPr/>
        <p:nvPr/>
      </p:nvGrpSpPr>
      <p:grpSpPr>
        <a:xfrm>
          <a:off x="0" y="0"/>
          <a:ext cx="0" cy="0"/>
          <a:chOff x="0" y="0"/>
          <a:chExt cx="0" cy="0"/>
        </a:xfrm>
      </p:grpSpPr>
      <p:sp>
        <p:nvSpPr>
          <p:cNvPr id="231" name="Shape 2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32" name="Shape 2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52" name="Shape 252"/>
        <p:cNvGrpSpPr/>
        <p:nvPr/>
      </p:nvGrpSpPr>
      <p:grpSpPr>
        <a:xfrm>
          <a:off x="0" y="0"/>
          <a:ext cx="0" cy="0"/>
          <a:chOff x="0" y="0"/>
          <a:chExt cx="0" cy="0"/>
        </a:xfrm>
      </p:grpSpPr>
      <p:sp>
        <p:nvSpPr>
          <p:cNvPr id="253" name="Shape 25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54" name="Shape 25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65" name="Shape 265"/>
        <p:cNvGrpSpPr/>
        <p:nvPr/>
      </p:nvGrpSpPr>
      <p:grpSpPr>
        <a:xfrm>
          <a:off x="0" y="0"/>
          <a:ext cx="0" cy="0"/>
          <a:chOff x="0" y="0"/>
          <a:chExt cx="0" cy="0"/>
        </a:xfrm>
      </p:grpSpPr>
      <p:sp>
        <p:nvSpPr>
          <p:cNvPr id="266" name="Shape 2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67" name="Shape 2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79" name="Shape 279"/>
        <p:cNvGrpSpPr/>
        <p:nvPr/>
      </p:nvGrpSpPr>
      <p:grpSpPr>
        <a:xfrm>
          <a:off x="0" y="0"/>
          <a:ext cx="0" cy="0"/>
          <a:chOff x="0" y="0"/>
          <a:chExt cx="0" cy="0"/>
        </a:xfrm>
      </p:grpSpPr>
      <p:sp>
        <p:nvSpPr>
          <p:cNvPr id="280" name="Shape 28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81" name="Shape 28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288" name="Shape 288"/>
        <p:cNvGrpSpPr/>
        <p:nvPr/>
      </p:nvGrpSpPr>
      <p:grpSpPr>
        <a:xfrm>
          <a:off x="0" y="0"/>
          <a:ext cx="0" cy="0"/>
          <a:chOff x="0" y="0"/>
          <a:chExt cx="0" cy="0"/>
        </a:xfrm>
      </p:grpSpPr>
      <p:sp>
        <p:nvSpPr>
          <p:cNvPr id="289" name="Shape 2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90" name="Shape 2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00" name="Shape 300"/>
        <p:cNvGrpSpPr/>
        <p:nvPr/>
      </p:nvGrpSpPr>
      <p:grpSpPr>
        <a:xfrm>
          <a:off x="0" y="0"/>
          <a:ext cx="0" cy="0"/>
          <a:chOff x="0" y="0"/>
          <a:chExt cx="0" cy="0"/>
        </a:xfrm>
      </p:grpSpPr>
      <p:sp>
        <p:nvSpPr>
          <p:cNvPr id="301" name="Shape 3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02" name="Shape 3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16" name="Shape 316"/>
        <p:cNvGrpSpPr/>
        <p:nvPr/>
      </p:nvGrpSpPr>
      <p:grpSpPr>
        <a:xfrm>
          <a:off x="0" y="0"/>
          <a:ext cx="0" cy="0"/>
          <a:chOff x="0" y="0"/>
          <a:chExt cx="0" cy="0"/>
        </a:xfrm>
      </p:grpSpPr>
      <p:sp>
        <p:nvSpPr>
          <p:cNvPr id="317" name="Shape 3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18" name="Shape 3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Animate the dataset buildup</a:t>
            </a:r>
            <a:br>
              <a:rPr lang="en"/>
            </a:br>
            <a:r>
              <a:rPr lang="en"/>
              <a:t>Text remove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38" name="Shape 338"/>
        <p:cNvGrpSpPr/>
        <p:nvPr/>
      </p:nvGrpSpPr>
      <p:grpSpPr>
        <a:xfrm>
          <a:off x="0" y="0"/>
          <a:ext cx="0" cy="0"/>
          <a:chOff x="0" y="0"/>
          <a:chExt cx="0" cy="0"/>
        </a:xfrm>
      </p:grpSpPr>
      <p:sp>
        <p:nvSpPr>
          <p:cNvPr id="339" name="Shape 33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0" name="Shape 34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Animate the dataset buildup</a:t>
            </a:r>
            <a:br>
              <a:rPr lang="en"/>
            </a:br>
            <a:r>
              <a:rPr lang="en"/>
              <a:t>Text remove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46" name="Shape 346"/>
        <p:cNvGrpSpPr/>
        <p:nvPr/>
      </p:nvGrpSpPr>
      <p:grpSpPr>
        <a:xfrm>
          <a:off x="0" y="0"/>
          <a:ext cx="0" cy="0"/>
          <a:chOff x="0" y="0"/>
          <a:chExt cx="0" cy="0"/>
        </a:xfrm>
      </p:grpSpPr>
      <p:sp>
        <p:nvSpPr>
          <p:cNvPr id="347" name="Shape 34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48" name="Shape 34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54" name="Shape 354"/>
        <p:cNvGrpSpPr/>
        <p:nvPr/>
      </p:nvGrpSpPr>
      <p:grpSpPr>
        <a:xfrm>
          <a:off x="0" y="0"/>
          <a:ext cx="0" cy="0"/>
          <a:chOff x="0" y="0"/>
          <a:chExt cx="0" cy="0"/>
        </a:xfrm>
      </p:grpSpPr>
      <p:sp>
        <p:nvSpPr>
          <p:cNvPr id="355" name="Shape 35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56" name="Shape 35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75" name="Shape 375"/>
        <p:cNvGrpSpPr/>
        <p:nvPr/>
      </p:nvGrpSpPr>
      <p:grpSpPr>
        <a:xfrm>
          <a:off x="0" y="0"/>
          <a:ext cx="0" cy="0"/>
          <a:chOff x="0" y="0"/>
          <a:chExt cx="0" cy="0"/>
        </a:xfrm>
      </p:grpSpPr>
      <p:sp>
        <p:nvSpPr>
          <p:cNvPr id="376" name="Shape 37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77" name="Shape 37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397" name="Shape 397"/>
        <p:cNvGrpSpPr/>
        <p:nvPr/>
      </p:nvGrpSpPr>
      <p:grpSpPr>
        <a:xfrm>
          <a:off x="0" y="0"/>
          <a:ext cx="0" cy="0"/>
          <a:chOff x="0" y="0"/>
          <a:chExt cx="0" cy="0"/>
        </a:xfrm>
      </p:grpSpPr>
      <p:sp>
        <p:nvSpPr>
          <p:cNvPr id="398" name="Shape 39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399" name="Shape 39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Clr>
                <a:schemeClr val="dk1"/>
              </a:buClr>
              <a:buSzPct val="100000"/>
              <a:buFont typeface="Arial"/>
              <a:buNone/>
            </a:pPr>
            <a:r>
              <a:rPr lang="en">
                <a:solidFill>
                  <a:schemeClr val="dk1"/>
                </a:solidFill>
              </a:rPr>
              <a:t>Remove clipped rewards</a:t>
            </a:r>
          </a:p>
          <a:p>
            <a:pPr lvl="0" rtl="0">
              <a:spcBef>
                <a:spcPts val="0"/>
              </a:spcBef>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06" name="Shape 406"/>
        <p:cNvGrpSpPr/>
        <p:nvPr/>
      </p:nvGrpSpPr>
      <p:grpSpPr>
        <a:xfrm>
          <a:off x="0" y="0"/>
          <a:ext cx="0" cy="0"/>
          <a:chOff x="0" y="0"/>
          <a:chExt cx="0" cy="0"/>
        </a:xfrm>
      </p:grpSpPr>
      <p:sp>
        <p:nvSpPr>
          <p:cNvPr id="407" name="Shape 4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08" name="Shape 4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solidFill>
                  <a:schemeClr val="dk1"/>
                </a:solidFill>
              </a:rPr>
              <a:t>Remove clipped rewards</a:t>
            </a:r>
          </a:p>
          <a:p>
            <a:pPr lvl="0" rtl="0">
              <a:spcBef>
                <a:spcPts val="0"/>
              </a:spcBef>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0" name="Shape 120"/>
        <p:cNvGrpSpPr/>
        <p:nvPr/>
      </p:nvGrpSpPr>
      <p:grpSpPr>
        <a:xfrm>
          <a:off x="0" y="0"/>
          <a:ext cx="0" cy="0"/>
          <a:chOff x="0" y="0"/>
          <a:chExt cx="0" cy="0"/>
        </a:xfrm>
      </p:grpSpPr>
      <p:sp>
        <p:nvSpPr>
          <p:cNvPr id="121" name="Shape 12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2" name="Shape 12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16" name="Shape 416"/>
        <p:cNvGrpSpPr/>
        <p:nvPr/>
      </p:nvGrpSpPr>
      <p:grpSpPr>
        <a:xfrm>
          <a:off x="0" y="0"/>
          <a:ext cx="0" cy="0"/>
          <a:chOff x="0" y="0"/>
          <a:chExt cx="0" cy="0"/>
        </a:xfrm>
      </p:grpSpPr>
      <p:sp>
        <p:nvSpPr>
          <p:cNvPr id="417" name="Shape 41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18" name="Shape 41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Remove TSne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26" name="Shape 426"/>
        <p:cNvGrpSpPr/>
        <p:nvPr/>
      </p:nvGrpSpPr>
      <p:grpSpPr>
        <a:xfrm>
          <a:off x="0" y="0"/>
          <a:ext cx="0" cy="0"/>
          <a:chOff x="0" y="0"/>
          <a:chExt cx="0" cy="0"/>
        </a:xfrm>
      </p:grpSpPr>
      <p:sp>
        <p:nvSpPr>
          <p:cNvPr id="427" name="Shape 4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28" name="Shape 4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Training data trivia</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36" name="Shape 436"/>
        <p:cNvGrpSpPr/>
        <p:nvPr/>
      </p:nvGrpSpPr>
      <p:grpSpPr>
        <a:xfrm>
          <a:off x="0" y="0"/>
          <a:ext cx="0" cy="0"/>
          <a:chOff x="0" y="0"/>
          <a:chExt cx="0" cy="0"/>
        </a:xfrm>
      </p:grpSpPr>
      <p:sp>
        <p:nvSpPr>
          <p:cNvPr id="437" name="Shape 43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38" name="Shape 43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42" name="Shape 442"/>
        <p:cNvGrpSpPr/>
        <p:nvPr/>
      </p:nvGrpSpPr>
      <p:grpSpPr>
        <a:xfrm>
          <a:off x="0" y="0"/>
          <a:ext cx="0" cy="0"/>
          <a:chOff x="0" y="0"/>
          <a:chExt cx="0" cy="0"/>
        </a:xfrm>
      </p:grpSpPr>
      <p:sp>
        <p:nvSpPr>
          <p:cNvPr id="443" name="Shape 44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44" name="Shape 44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50" name="Shape 450"/>
        <p:cNvGrpSpPr/>
        <p:nvPr/>
      </p:nvGrpSpPr>
      <p:grpSpPr>
        <a:xfrm>
          <a:off x="0" y="0"/>
          <a:ext cx="0" cy="0"/>
          <a:chOff x="0" y="0"/>
          <a:chExt cx="0" cy="0"/>
        </a:xfrm>
      </p:grpSpPr>
      <p:sp>
        <p:nvSpPr>
          <p:cNvPr id="451" name="Shape 4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52" name="Shape 4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0" name="Shape 460"/>
        <p:cNvGrpSpPr/>
        <p:nvPr/>
      </p:nvGrpSpPr>
      <p:grpSpPr>
        <a:xfrm>
          <a:off x="0" y="0"/>
          <a:ext cx="0" cy="0"/>
          <a:chOff x="0" y="0"/>
          <a:chExt cx="0" cy="0"/>
        </a:xfrm>
      </p:grpSpPr>
      <p:sp>
        <p:nvSpPr>
          <p:cNvPr id="461" name="Shape 4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62" name="Shape 46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69" name="Shape 469"/>
        <p:cNvGrpSpPr/>
        <p:nvPr/>
      </p:nvGrpSpPr>
      <p:grpSpPr>
        <a:xfrm>
          <a:off x="0" y="0"/>
          <a:ext cx="0" cy="0"/>
          <a:chOff x="0" y="0"/>
          <a:chExt cx="0" cy="0"/>
        </a:xfrm>
      </p:grpSpPr>
      <p:sp>
        <p:nvSpPr>
          <p:cNvPr id="470" name="Shape 47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71" name="Shape 47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1" name="Shape 481"/>
        <p:cNvGrpSpPr/>
        <p:nvPr/>
      </p:nvGrpSpPr>
      <p:grpSpPr>
        <a:xfrm>
          <a:off x="0" y="0"/>
          <a:ext cx="0" cy="0"/>
          <a:chOff x="0" y="0"/>
          <a:chExt cx="0" cy="0"/>
        </a:xfrm>
      </p:grpSpPr>
      <p:sp>
        <p:nvSpPr>
          <p:cNvPr id="482" name="Shape 4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83" name="Shape 4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89" name="Shape 489"/>
        <p:cNvGrpSpPr/>
        <p:nvPr/>
      </p:nvGrpSpPr>
      <p:grpSpPr>
        <a:xfrm>
          <a:off x="0" y="0"/>
          <a:ext cx="0" cy="0"/>
          <a:chOff x="0" y="0"/>
          <a:chExt cx="0" cy="0"/>
        </a:xfrm>
      </p:grpSpPr>
      <p:sp>
        <p:nvSpPr>
          <p:cNvPr id="490" name="Shape 4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1" name="Shape 4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494" name="Shape 494"/>
        <p:cNvGrpSpPr/>
        <p:nvPr/>
      </p:nvGrpSpPr>
      <p:grpSpPr>
        <a:xfrm>
          <a:off x="0" y="0"/>
          <a:ext cx="0" cy="0"/>
          <a:chOff x="0" y="0"/>
          <a:chExt cx="0" cy="0"/>
        </a:xfrm>
      </p:grpSpPr>
      <p:sp>
        <p:nvSpPr>
          <p:cNvPr id="495" name="Shape 4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496" name="Shape 4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26" name="Shape 126"/>
        <p:cNvGrpSpPr/>
        <p:nvPr/>
      </p:nvGrpSpPr>
      <p:grpSpPr>
        <a:xfrm>
          <a:off x="0" y="0"/>
          <a:ext cx="0" cy="0"/>
          <a:chOff x="0" y="0"/>
          <a:chExt cx="0" cy="0"/>
        </a:xfrm>
      </p:grpSpPr>
      <p:sp>
        <p:nvSpPr>
          <p:cNvPr id="127" name="Shape 1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8" name="Shape 12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Q and V kya hote hain?</a:t>
            </a:r>
          </a:p>
          <a:p>
            <a:pPr lvl="0">
              <a:spcBef>
                <a:spcPts val="0"/>
              </a:spcBef>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2" name="Shape 502"/>
        <p:cNvGrpSpPr/>
        <p:nvPr/>
      </p:nvGrpSpPr>
      <p:grpSpPr>
        <a:xfrm>
          <a:off x="0" y="0"/>
          <a:ext cx="0" cy="0"/>
          <a:chOff x="0" y="0"/>
          <a:chExt cx="0" cy="0"/>
        </a:xfrm>
      </p:grpSpPr>
      <p:sp>
        <p:nvSpPr>
          <p:cNvPr id="503" name="Shape 50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04" name="Shape 50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Q1 and Q2 everywhere</a:t>
            </a:r>
          </a:p>
          <a:p>
            <a:pPr lvl="0" rtl="0">
              <a:spcBef>
                <a:spcPts val="0"/>
              </a:spcBef>
              <a:buNone/>
            </a:pPr>
            <a:r>
              <a:rPr lang="en"/>
              <a:t>Use DQN network image in rectangle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09" name="Shape 509"/>
        <p:cNvGrpSpPr/>
        <p:nvPr/>
      </p:nvGrpSpPr>
      <p:grpSpPr>
        <a:xfrm>
          <a:off x="0" y="0"/>
          <a:ext cx="0" cy="0"/>
          <a:chOff x="0" y="0"/>
          <a:chExt cx="0" cy="0"/>
        </a:xfrm>
      </p:grpSpPr>
      <p:sp>
        <p:nvSpPr>
          <p:cNvPr id="510" name="Shape 51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11" name="Shape 51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Q1 and Q2 everywhere</a:t>
            </a:r>
          </a:p>
          <a:p>
            <a:pPr lvl="0" rtl="0">
              <a:spcBef>
                <a:spcPts val="0"/>
              </a:spcBef>
              <a:buNone/>
            </a:pPr>
            <a:r>
              <a:rPr lang="en"/>
              <a:t>Use DQN network image in rectangle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19" name="Shape 519"/>
        <p:cNvGrpSpPr/>
        <p:nvPr/>
      </p:nvGrpSpPr>
      <p:grpSpPr>
        <a:xfrm>
          <a:off x="0" y="0"/>
          <a:ext cx="0" cy="0"/>
          <a:chOff x="0" y="0"/>
          <a:chExt cx="0" cy="0"/>
        </a:xfrm>
      </p:grpSpPr>
      <p:sp>
        <p:nvSpPr>
          <p:cNvPr id="520" name="Shape 5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21" name="Shape 52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Q1 and Q2 everywhere</a:t>
            </a:r>
          </a:p>
          <a:p>
            <a:pPr lvl="0" rtl="0">
              <a:spcBef>
                <a:spcPts val="0"/>
              </a:spcBef>
              <a:buNone/>
            </a:pPr>
            <a:r>
              <a:rPr lang="en"/>
              <a:t>Use DQN network image in rectangle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31" name="Shape 531"/>
        <p:cNvGrpSpPr/>
        <p:nvPr/>
      </p:nvGrpSpPr>
      <p:grpSpPr>
        <a:xfrm>
          <a:off x="0" y="0"/>
          <a:ext cx="0" cy="0"/>
          <a:chOff x="0" y="0"/>
          <a:chExt cx="0" cy="0"/>
        </a:xfrm>
      </p:grpSpPr>
      <p:sp>
        <p:nvSpPr>
          <p:cNvPr id="532" name="Shape 53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33" name="Shape 53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Q1 and Q2 everywhere</a:t>
            </a:r>
          </a:p>
          <a:p>
            <a:pPr lvl="0" rtl="0">
              <a:spcBef>
                <a:spcPts val="0"/>
              </a:spcBef>
              <a:buNone/>
            </a:pPr>
            <a:r>
              <a:rPr lang="en"/>
              <a:t>Use DQN network image in rectangle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48" name="Shape 548"/>
        <p:cNvGrpSpPr/>
        <p:nvPr/>
      </p:nvGrpSpPr>
      <p:grpSpPr>
        <a:xfrm>
          <a:off x="0" y="0"/>
          <a:ext cx="0" cy="0"/>
          <a:chOff x="0" y="0"/>
          <a:chExt cx="0" cy="0"/>
        </a:xfrm>
      </p:grpSpPr>
      <p:sp>
        <p:nvSpPr>
          <p:cNvPr id="549" name="Shape 54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0" name="Shape 55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55" name="Shape 555"/>
        <p:cNvGrpSpPr/>
        <p:nvPr/>
      </p:nvGrpSpPr>
      <p:grpSpPr>
        <a:xfrm>
          <a:off x="0" y="0"/>
          <a:ext cx="0" cy="0"/>
          <a:chOff x="0" y="0"/>
          <a:chExt cx="0" cy="0"/>
        </a:xfrm>
      </p:grpSpPr>
      <p:sp>
        <p:nvSpPr>
          <p:cNvPr id="556" name="Shape 55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57" name="Shape 55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64" name="Shape 564"/>
        <p:cNvGrpSpPr/>
        <p:nvPr/>
      </p:nvGrpSpPr>
      <p:grpSpPr>
        <a:xfrm>
          <a:off x="0" y="0"/>
          <a:ext cx="0" cy="0"/>
          <a:chOff x="0" y="0"/>
          <a:chExt cx="0" cy="0"/>
        </a:xfrm>
      </p:grpSpPr>
      <p:sp>
        <p:nvSpPr>
          <p:cNvPr id="565" name="Shape 56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66" name="Shape 56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0" name="Shape 570"/>
        <p:cNvGrpSpPr/>
        <p:nvPr/>
      </p:nvGrpSpPr>
      <p:grpSpPr>
        <a:xfrm>
          <a:off x="0" y="0"/>
          <a:ext cx="0" cy="0"/>
          <a:chOff x="0" y="0"/>
          <a:chExt cx="0" cy="0"/>
        </a:xfrm>
      </p:grpSpPr>
      <p:sp>
        <p:nvSpPr>
          <p:cNvPr id="571" name="Shape 5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72" name="Shape 57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78" name="Shape 578"/>
        <p:cNvGrpSpPr/>
        <p:nvPr/>
      </p:nvGrpSpPr>
      <p:grpSpPr>
        <a:xfrm>
          <a:off x="0" y="0"/>
          <a:ext cx="0" cy="0"/>
          <a:chOff x="0" y="0"/>
          <a:chExt cx="0" cy="0"/>
        </a:xfrm>
      </p:grpSpPr>
      <p:sp>
        <p:nvSpPr>
          <p:cNvPr id="579" name="Shape 5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0" name="Shape 5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86" name="Shape 586"/>
        <p:cNvGrpSpPr/>
        <p:nvPr/>
      </p:nvGrpSpPr>
      <p:grpSpPr>
        <a:xfrm>
          <a:off x="0" y="0"/>
          <a:ext cx="0" cy="0"/>
          <a:chOff x="0" y="0"/>
          <a:chExt cx="0" cy="0"/>
        </a:xfrm>
      </p:grpSpPr>
      <p:sp>
        <p:nvSpPr>
          <p:cNvPr id="587" name="Shape 58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88" name="Shape 58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35" name="Shape 135"/>
        <p:cNvGrpSpPr/>
        <p:nvPr/>
      </p:nvGrpSpPr>
      <p:grpSpPr>
        <a:xfrm>
          <a:off x="0" y="0"/>
          <a:ext cx="0" cy="0"/>
          <a:chOff x="0" y="0"/>
          <a:chExt cx="0" cy="0"/>
        </a:xfrm>
      </p:grpSpPr>
      <p:sp>
        <p:nvSpPr>
          <p:cNvPr id="136" name="Shape 1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7" name="Shape 1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593" name="Shape 593"/>
        <p:cNvGrpSpPr/>
        <p:nvPr/>
      </p:nvGrpSpPr>
      <p:grpSpPr>
        <a:xfrm>
          <a:off x="0" y="0"/>
          <a:ext cx="0" cy="0"/>
          <a:chOff x="0" y="0"/>
          <a:chExt cx="0" cy="0"/>
        </a:xfrm>
      </p:grpSpPr>
      <p:sp>
        <p:nvSpPr>
          <p:cNvPr id="594" name="Shape 5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595" name="Shape 59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01" name="Shape 601"/>
        <p:cNvGrpSpPr/>
        <p:nvPr/>
      </p:nvGrpSpPr>
      <p:grpSpPr>
        <a:xfrm>
          <a:off x="0" y="0"/>
          <a:ext cx="0" cy="0"/>
          <a:chOff x="0" y="0"/>
          <a:chExt cx="0" cy="0"/>
        </a:xfrm>
      </p:grpSpPr>
      <p:sp>
        <p:nvSpPr>
          <p:cNvPr id="602" name="Shape 60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03" name="Shape 60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12" name="Shape 612"/>
        <p:cNvGrpSpPr/>
        <p:nvPr/>
      </p:nvGrpSpPr>
      <p:grpSpPr>
        <a:xfrm>
          <a:off x="0" y="0"/>
          <a:ext cx="0" cy="0"/>
          <a:chOff x="0" y="0"/>
          <a:chExt cx="0" cy="0"/>
        </a:xfrm>
      </p:grpSpPr>
      <p:sp>
        <p:nvSpPr>
          <p:cNvPr id="613" name="Shape 6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14" name="Shape 6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23" name="Shape 623"/>
        <p:cNvGrpSpPr/>
        <p:nvPr/>
      </p:nvGrpSpPr>
      <p:grpSpPr>
        <a:xfrm>
          <a:off x="0" y="0"/>
          <a:ext cx="0" cy="0"/>
          <a:chOff x="0" y="0"/>
          <a:chExt cx="0" cy="0"/>
        </a:xfrm>
      </p:grpSpPr>
      <p:sp>
        <p:nvSpPr>
          <p:cNvPr id="624" name="Shape 62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25" name="Shape 62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35" name="Shape 635"/>
        <p:cNvGrpSpPr/>
        <p:nvPr/>
      </p:nvGrpSpPr>
      <p:grpSpPr>
        <a:xfrm>
          <a:off x="0" y="0"/>
          <a:ext cx="0" cy="0"/>
          <a:chOff x="0" y="0"/>
          <a:chExt cx="0" cy="0"/>
        </a:xfrm>
      </p:grpSpPr>
      <p:sp>
        <p:nvSpPr>
          <p:cNvPr id="636" name="Shape 63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37" name="Shape 63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0" name="Shape 650"/>
        <p:cNvGrpSpPr/>
        <p:nvPr/>
      </p:nvGrpSpPr>
      <p:grpSpPr>
        <a:xfrm>
          <a:off x="0" y="0"/>
          <a:ext cx="0" cy="0"/>
          <a:chOff x="0" y="0"/>
          <a:chExt cx="0" cy="0"/>
        </a:xfrm>
      </p:grpSpPr>
      <p:sp>
        <p:nvSpPr>
          <p:cNvPr id="651" name="Shape 6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2" name="Shape 65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59" name="Shape 659"/>
        <p:cNvGrpSpPr/>
        <p:nvPr/>
      </p:nvGrpSpPr>
      <p:grpSpPr>
        <a:xfrm>
          <a:off x="0" y="0"/>
          <a:ext cx="0" cy="0"/>
          <a:chOff x="0" y="0"/>
          <a:chExt cx="0" cy="0"/>
        </a:xfrm>
      </p:grpSpPr>
      <p:sp>
        <p:nvSpPr>
          <p:cNvPr id="660" name="Shape 6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1" name="Shape 6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65" name="Shape 665"/>
        <p:cNvGrpSpPr/>
        <p:nvPr/>
      </p:nvGrpSpPr>
      <p:grpSpPr>
        <a:xfrm>
          <a:off x="0" y="0"/>
          <a:ext cx="0" cy="0"/>
          <a:chOff x="0" y="0"/>
          <a:chExt cx="0" cy="0"/>
        </a:xfrm>
      </p:grpSpPr>
      <p:sp>
        <p:nvSpPr>
          <p:cNvPr id="666" name="Shape 66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67" name="Shape 66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1" name="Shape 671"/>
        <p:cNvGrpSpPr/>
        <p:nvPr/>
      </p:nvGrpSpPr>
      <p:grpSpPr>
        <a:xfrm>
          <a:off x="0" y="0"/>
          <a:ext cx="0" cy="0"/>
          <a:chOff x="0" y="0"/>
          <a:chExt cx="0" cy="0"/>
        </a:xfrm>
      </p:grpSpPr>
      <p:sp>
        <p:nvSpPr>
          <p:cNvPr id="672" name="Shape 67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3" name="Shape 67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77" name="Shape 677"/>
        <p:cNvGrpSpPr/>
        <p:nvPr/>
      </p:nvGrpSpPr>
      <p:grpSpPr>
        <a:xfrm>
          <a:off x="0" y="0"/>
          <a:ext cx="0" cy="0"/>
          <a:chOff x="0" y="0"/>
          <a:chExt cx="0" cy="0"/>
        </a:xfrm>
      </p:grpSpPr>
      <p:sp>
        <p:nvSpPr>
          <p:cNvPr id="678" name="Shape 67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79" name="Shape 67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44" name="Shape 144"/>
        <p:cNvGrpSpPr/>
        <p:nvPr/>
      </p:nvGrpSpPr>
      <p:grpSpPr>
        <a:xfrm>
          <a:off x="0" y="0"/>
          <a:ext cx="0" cy="0"/>
          <a:chOff x="0" y="0"/>
          <a:chExt cx="0" cy="0"/>
        </a:xfrm>
      </p:grpSpPr>
      <p:sp>
        <p:nvSpPr>
          <p:cNvPr id="145" name="Shape 14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46" name="Shape 14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691" name="Shape 691"/>
        <p:cNvGrpSpPr/>
        <p:nvPr/>
      </p:nvGrpSpPr>
      <p:grpSpPr>
        <a:xfrm>
          <a:off x="0" y="0"/>
          <a:ext cx="0" cy="0"/>
          <a:chOff x="0" y="0"/>
          <a:chExt cx="0" cy="0"/>
        </a:xfrm>
      </p:grpSpPr>
      <p:sp>
        <p:nvSpPr>
          <p:cNvPr id="692" name="Shape 69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93" name="Shape 69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04" name="Shape 704"/>
        <p:cNvGrpSpPr/>
        <p:nvPr/>
      </p:nvGrpSpPr>
      <p:grpSpPr>
        <a:xfrm>
          <a:off x="0" y="0"/>
          <a:ext cx="0" cy="0"/>
          <a:chOff x="0" y="0"/>
          <a:chExt cx="0" cy="0"/>
        </a:xfrm>
      </p:grpSpPr>
      <p:sp>
        <p:nvSpPr>
          <p:cNvPr id="705" name="Shape 7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06" name="Shape 70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33" name="Shape 733"/>
        <p:cNvGrpSpPr/>
        <p:nvPr/>
      </p:nvGrpSpPr>
      <p:grpSpPr>
        <a:xfrm>
          <a:off x="0" y="0"/>
          <a:ext cx="0" cy="0"/>
          <a:chOff x="0" y="0"/>
          <a:chExt cx="0" cy="0"/>
        </a:xfrm>
      </p:grpSpPr>
      <p:sp>
        <p:nvSpPr>
          <p:cNvPr id="734" name="Shape 7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35" name="Shape 7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1" name="Shape 741"/>
        <p:cNvGrpSpPr/>
        <p:nvPr/>
      </p:nvGrpSpPr>
      <p:grpSpPr>
        <a:xfrm>
          <a:off x="0" y="0"/>
          <a:ext cx="0" cy="0"/>
          <a:chOff x="0" y="0"/>
          <a:chExt cx="0" cy="0"/>
        </a:xfrm>
      </p:grpSpPr>
      <p:sp>
        <p:nvSpPr>
          <p:cNvPr id="742" name="Shape 74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43" name="Shape 74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49" name="Shape 749"/>
        <p:cNvGrpSpPr/>
        <p:nvPr/>
      </p:nvGrpSpPr>
      <p:grpSpPr>
        <a:xfrm>
          <a:off x="0" y="0"/>
          <a:ext cx="0" cy="0"/>
          <a:chOff x="0" y="0"/>
          <a:chExt cx="0" cy="0"/>
        </a:xfrm>
      </p:grpSpPr>
      <p:sp>
        <p:nvSpPr>
          <p:cNvPr id="750" name="Shape 75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1" name="Shape 75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57" name="Shape 757"/>
        <p:cNvGrpSpPr/>
        <p:nvPr/>
      </p:nvGrpSpPr>
      <p:grpSpPr>
        <a:xfrm>
          <a:off x="0" y="0"/>
          <a:ext cx="0" cy="0"/>
          <a:chOff x="0" y="0"/>
          <a:chExt cx="0" cy="0"/>
        </a:xfrm>
      </p:grpSpPr>
      <p:sp>
        <p:nvSpPr>
          <p:cNvPr id="758" name="Shape 75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59" name="Shape 75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67" name="Shape 767"/>
        <p:cNvGrpSpPr/>
        <p:nvPr/>
      </p:nvGrpSpPr>
      <p:grpSpPr>
        <a:xfrm>
          <a:off x="0" y="0"/>
          <a:ext cx="0" cy="0"/>
          <a:chOff x="0" y="0"/>
          <a:chExt cx="0" cy="0"/>
        </a:xfrm>
      </p:grpSpPr>
      <p:sp>
        <p:nvSpPr>
          <p:cNvPr id="768" name="Shape 76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69" name="Shape 769"/>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73" name="Shape 773"/>
        <p:cNvGrpSpPr/>
        <p:nvPr/>
      </p:nvGrpSpPr>
      <p:grpSpPr>
        <a:xfrm>
          <a:off x="0" y="0"/>
          <a:ext cx="0" cy="0"/>
          <a:chOff x="0" y="0"/>
          <a:chExt cx="0" cy="0"/>
        </a:xfrm>
      </p:grpSpPr>
      <p:sp>
        <p:nvSpPr>
          <p:cNvPr id="774" name="Shape 77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75" name="Shape 77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Mention here about differences wrt Atari Games.</a:t>
            </a:r>
          </a:p>
          <a:p>
            <a:pPr indent="-228600" lvl="0" marL="457200" rtl="0">
              <a:spcBef>
                <a:spcPts val="0"/>
              </a:spcBef>
              <a:buChar char="-"/>
            </a:pPr>
            <a:r>
              <a:rPr lang="en"/>
              <a:t>2d environment and visual game frames as input where FPS is a 3d </a:t>
            </a:r>
          </a:p>
          <a:p>
            <a:pPr indent="-228600" lvl="0" marL="457200" rtl="0">
              <a:spcBef>
                <a:spcPts val="0"/>
              </a:spcBef>
              <a:buChar char="-"/>
            </a:pPr>
            <a:r>
              <a:rPr lang="en"/>
              <a:t>Hence atari games have full knowledge about the current state of environment , not so much the case with this game. We have partially observable states for this game</a:t>
            </a:r>
          </a:p>
          <a:p>
            <a:pPr indent="-228600" lvl="0" marL="457200" rtl="0">
              <a:spcBef>
                <a:spcPts val="0"/>
              </a:spcBef>
              <a:buChar char="-"/>
            </a:pPr>
            <a:r>
              <a:rPr lang="en"/>
              <a:t>This game involves various skills : navigating through a map to collect items, find enemies and killing enemies, </a:t>
            </a:r>
          </a:p>
          <a:p>
            <a:pPr indent="-228600" lvl="0" marL="457200">
              <a:spcBef>
                <a:spcPts val="0"/>
              </a:spcBef>
              <a:buChar char="-"/>
            </a:pPr>
            <a:r>
              <a:rPr lang="en"/>
              <a:t>First person perspective and thus more suitable for real world robotics applications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1" name="Shape 781"/>
        <p:cNvGrpSpPr/>
        <p:nvPr/>
      </p:nvGrpSpPr>
      <p:grpSpPr>
        <a:xfrm>
          <a:off x="0" y="0"/>
          <a:ext cx="0" cy="0"/>
          <a:chOff x="0" y="0"/>
          <a:chExt cx="0" cy="0"/>
        </a:xfrm>
      </p:grpSpPr>
      <p:sp>
        <p:nvSpPr>
          <p:cNvPr id="782" name="Shape 78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83" name="Shape 78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88" name="Shape 788"/>
        <p:cNvGrpSpPr/>
        <p:nvPr/>
      </p:nvGrpSpPr>
      <p:grpSpPr>
        <a:xfrm>
          <a:off x="0" y="0"/>
          <a:ext cx="0" cy="0"/>
          <a:chOff x="0" y="0"/>
          <a:chExt cx="0" cy="0"/>
        </a:xfrm>
      </p:grpSpPr>
      <p:sp>
        <p:nvSpPr>
          <p:cNvPr id="789" name="Shape 78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0" name="Shape 79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3" name="Shape 153"/>
        <p:cNvGrpSpPr/>
        <p:nvPr/>
      </p:nvGrpSpPr>
      <p:grpSpPr>
        <a:xfrm>
          <a:off x="0" y="0"/>
          <a:ext cx="0" cy="0"/>
          <a:chOff x="0" y="0"/>
          <a:chExt cx="0" cy="0"/>
        </a:xfrm>
      </p:grpSpPr>
      <p:sp>
        <p:nvSpPr>
          <p:cNvPr id="154" name="Shape 1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5" name="Shape 1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794" name="Shape 794"/>
        <p:cNvGrpSpPr/>
        <p:nvPr/>
      </p:nvGrpSpPr>
      <p:grpSpPr>
        <a:xfrm>
          <a:off x="0" y="0"/>
          <a:ext cx="0" cy="0"/>
          <a:chOff x="0" y="0"/>
          <a:chExt cx="0" cy="0"/>
        </a:xfrm>
      </p:grpSpPr>
      <p:sp>
        <p:nvSpPr>
          <p:cNvPr id="795" name="Shape 79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96" name="Shape 79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Here compare it with baseline DRQN model. </a:t>
            </a:r>
          </a:p>
          <a:p>
            <a:pPr indent="-228600" lvl="0" marL="457200" rtl="0">
              <a:spcBef>
                <a:spcPts val="0"/>
              </a:spcBef>
              <a:buChar char="-"/>
            </a:pPr>
            <a:r>
              <a:rPr lang="en"/>
              <a:t>Baseline performed well on simpler scenarios , turn or attack but not deathmatches (here objective is to maximize the number of kills by agent/player</a:t>
            </a:r>
          </a:p>
          <a:p>
            <a:pPr indent="-228600" lvl="0" marL="457200" rtl="0">
              <a:spcBef>
                <a:spcPts val="0"/>
              </a:spcBef>
              <a:buChar char="-"/>
            </a:pPr>
            <a:r>
              <a:rPr lang="en"/>
              <a:t>It was just waiting for an enemy to come under their lines of fire </a:t>
            </a:r>
          </a:p>
          <a:p>
            <a:pPr indent="-228600" lvl="0" marL="457200" rtl="0">
              <a:spcBef>
                <a:spcPts val="0"/>
              </a:spcBef>
              <a:buChar char="-"/>
            </a:pPr>
            <a:r>
              <a:rPr lang="en"/>
              <a:t>Explain baseline drqn a bit : output of CNNs is given to LSTM that predicts a score for each action based on current frame and its hidden state. </a:t>
            </a:r>
          </a:p>
          <a:p>
            <a:pPr indent="-342900" lvl="0" marL="457200" rtl="0">
              <a:lnSpc>
                <a:spcPct val="115000"/>
              </a:lnSpc>
              <a:spcBef>
                <a:spcPts val="0"/>
              </a:spcBef>
              <a:spcAft>
                <a:spcPts val="1600"/>
              </a:spcAft>
              <a:buClr>
                <a:schemeClr val="dk2"/>
              </a:buClr>
              <a:buSzPct val="100000"/>
              <a:buChar char="-"/>
            </a:pPr>
            <a:r>
              <a:rPr lang="en" sz="1800">
                <a:solidFill>
                  <a:schemeClr val="dk2"/>
                </a:solidFill>
              </a:rPr>
              <a:t>Detect entities using ViZDoom environment APIs during Training</a:t>
            </a:r>
          </a:p>
          <a:p>
            <a:pPr indent="-342900" lvl="0" marL="457200" rtl="0">
              <a:lnSpc>
                <a:spcPct val="115000"/>
              </a:lnSpc>
              <a:spcBef>
                <a:spcPts val="0"/>
              </a:spcBef>
              <a:spcAft>
                <a:spcPts val="1600"/>
              </a:spcAft>
              <a:buClr>
                <a:schemeClr val="dk2"/>
              </a:buClr>
              <a:buSzPct val="100000"/>
              <a:buChar char="-"/>
            </a:pPr>
            <a:r>
              <a:rPr lang="en" sz="1800">
                <a:solidFill>
                  <a:schemeClr val="dk2"/>
                </a:solidFill>
              </a:rPr>
              <a:t>Two Fully Connected Layers of size 512 and k (number of game features/entities we want to detect)</a:t>
            </a:r>
          </a:p>
          <a:p>
            <a:pPr indent="-342900" lvl="0" marL="457200" rtl="0">
              <a:lnSpc>
                <a:spcPct val="115000"/>
              </a:lnSpc>
              <a:spcBef>
                <a:spcPts val="0"/>
              </a:spcBef>
              <a:spcAft>
                <a:spcPts val="1600"/>
              </a:spcAft>
              <a:buClr>
                <a:schemeClr val="dk2"/>
              </a:buClr>
              <a:buSzPct val="100000"/>
              <a:buChar char="-"/>
            </a:pPr>
            <a:r>
              <a:rPr lang="en" sz="1800">
                <a:solidFill>
                  <a:schemeClr val="dk2"/>
                </a:solidFill>
              </a:rPr>
              <a:t>Loss function is combination of normal DRQN cost and cross entropy cost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0" name="Shape 800"/>
        <p:cNvGrpSpPr/>
        <p:nvPr/>
      </p:nvGrpSpPr>
      <p:grpSpPr>
        <a:xfrm>
          <a:off x="0" y="0"/>
          <a:ext cx="0" cy="0"/>
          <a:chOff x="0" y="0"/>
          <a:chExt cx="0" cy="0"/>
        </a:xfrm>
      </p:grpSpPr>
      <p:sp>
        <p:nvSpPr>
          <p:cNvPr id="801" name="Shape 8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2" name="Shape 80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Sharing convultion layers between predicting game features and Q learning objective</a:t>
            </a:r>
          </a:p>
          <a:p>
            <a:pPr indent="-228600" lvl="0" marL="457200" rtl="0">
              <a:spcBef>
                <a:spcPts val="0"/>
              </a:spcBef>
              <a:buChar char="-"/>
            </a:pPr>
            <a:r>
              <a:rPr lang="en"/>
              <a:t>Faster training</a:t>
            </a:r>
          </a:p>
          <a:p>
            <a:pPr indent="-228600" lvl="0" marL="457200">
              <a:spcBef>
                <a:spcPts val="0"/>
              </a:spcBef>
              <a:buChar char="-"/>
            </a:pPr>
            <a:r>
              <a:rPr lang="en"/>
              <a:t>Important information about features captured based on what actions are optimal if such features are present instead of independently learning about these features like in an object detection problem (confirm with Unnat) and then providing them as input to LSTM</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06" name="Shape 806"/>
        <p:cNvGrpSpPr/>
        <p:nvPr/>
      </p:nvGrpSpPr>
      <p:grpSpPr>
        <a:xfrm>
          <a:off x="0" y="0"/>
          <a:ext cx="0" cy="0"/>
          <a:chOff x="0" y="0"/>
          <a:chExt cx="0" cy="0"/>
        </a:xfrm>
      </p:grpSpPr>
      <p:sp>
        <p:nvSpPr>
          <p:cNvPr id="807" name="Shape 80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08" name="Shape 80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Sharing convultion layers between predicting game features and Q learning objective</a:t>
            </a:r>
          </a:p>
          <a:p>
            <a:pPr indent="-228600" lvl="0" marL="457200" rtl="0">
              <a:spcBef>
                <a:spcPts val="0"/>
              </a:spcBef>
              <a:buChar char="-"/>
            </a:pPr>
            <a:r>
              <a:rPr lang="en"/>
              <a:t>Faster training</a:t>
            </a:r>
          </a:p>
          <a:p>
            <a:pPr indent="-228600" lvl="0" marL="457200" rtl="0">
              <a:spcBef>
                <a:spcPts val="0"/>
              </a:spcBef>
              <a:buChar char="-"/>
            </a:pPr>
            <a:r>
              <a:rPr lang="en"/>
              <a:t>Important information about features captured based on what actions are optimal if such features are present instead of independently learning about these features like in an object detection problem (confirm with Unnat) and then providing them as input to LSTM</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2" name="Shape 812"/>
        <p:cNvGrpSpPr/>
        <p:nvPr/>
      </p:nvGrpSpPr>
      <p:grpSpPr>
        <a:xfrm>
          <a:off x="0" y="0"/>
          <a:ext cx="0" cy="0"/>
          <a:chOff x="0" y="0"/>
          <a:chExt cx="0" cy="0"/>
        </a:xfrm>
      </p:grpSpPr>
      <p:sp>
        <p:nvSpPr>
          <p:cNvPr id="813" name="Shape 8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14" name="Shape 8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Sharing convultion layers between predicting game features and Q learning objective</a:t>
            </a:r>
          </a:p>
          <a:p>
            <a:pPr indent="-228600" lvl="0" marL="457200" rtl="0">
              <a:spcBef>
                <a:spcPts val="0"/>
              </a:spcBef>
              <a:buChar char="-"/>
            </a:pPr>
            <a:r>
              <a:rPr lang="en"/>
              <a:t>Faster training</a:t>
            </a:r>
          </a:p>
          <a:p>
            <a:pPr indent="-228600" lvl="0" marL="457200" rtl="0">
              <a:spcBef>
                <a:spcPts val="0"/>
              </a:spcBef>
              <a:buChar char="-"/>
            </a:pPr>
            <a:r>
              <a:rPr lang="en"/>
              <a:t>Important information about features captured based on what actions are optimal if such features are present instead of independently learning about these features like in an object detection problem (confirm with Unnat) and then providing them as input to LSTM</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18" name="Shape 818"/>
        <p:cNvGrpSpPr/>
        <p:nvPr/>
      </p:nvGrpSpPr>
      <p:grpSpPr>
        <a:xfrm>
          <a:off x="0" y="0"/>
          <a:ext cx="0" cy="0"/>
          <a:chOff x="0" y="0"/>
          <a:chExt cx="0" cy="0"/>
        </a:xfrm>
      </p:grpSpPr>
      <p:sp>
        <p:nvSpPr>
          <p:cNvPr id="819" name="Shape 8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20" name="Shape 820"/>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rtl="0">
              <a:lnSpc>
                <a:spcPct val="115000"/>
              </a:lnSpc>
              <a:spcBef>
                <a:spcPts val="0"/>
              </a:spcBef>
              <a:spcAft>
                <a:spcPts val="1600"/>
              </a:spcAft>
              <a:buClr>
                <a:schemeClr val="dk2"/>
              </a:buClr>
              <a:buSzPct val="100000"/>
              <a:buChar char="-"/>
            </a:pPr>
            <a:r>
              <a:rPr lang="en" sz="1800">
                <a:solidFill>
                  <a:schemeClr val="dk2"/>
                </a:solidFill>
              </a:rPr>
              <a:t>Navigation phase only requires three actions (move forward, turn left and turn right) )</a:t>
            </a:r>
          </a:p>
          <a:p>
            <a:pPr lvl="0">
              <a:spcBef>
                <a:spcPts val="0"/>
              </a:spcBef>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30" name="Shape 830"/>
        <p:cNvGrpSpPr/>
        <p:nvPr/>
      </p:nvGrpSpPr>
      <p:grpSpPr>
        <a:xfrm>
          <a:off x="0" y="0"/>
          <a:ext cx="0" cy="0"/>
          <a:chOff x="0" y="0"/>
          <a:chExt cx="0" cy="0"/>
        </a:xfrm>
      </p:grpSpPr>
      <p:sp>
        <p:nvSpPr>
          <p:cNvPr id="831" name="Shape 8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32" name="Shape 832"/>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rtl="0">
              <a:lnSpc>
                <a:spcPct val="115000"/>
              </a:lnSpc>
              <a:spcBef>
                <a:spcPts val="0"/>
              </a:spcBef>
              <a:spcAft>
                <a:spcPts val="1600"/>
              </a:spcAft>
              <a:buClr>
                <a:schemeClr val="dk2"/>
              </a:buClr>
              <a:buSzPct val="100000"/>
              <a:buChar char="-"/>
            </a:pPr>
            <a:r>
              <a:rPr lang="en" sz="1800">
                <a:solidFill>
                  <a:schemeClr val="dk2"/>
                </a:solidFill>
              </a:rPr>
              <a:t>Navigation phase only requires three actions (move forward, turn left and turn right) )</a:t>
            </a:r>
          </a:p>
          <a:p>
            <a:pPr lvl="0" rtl="0">
              <a:spcBef>
                <a:spcPts val="0"/>
              </a:spcBef>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53" name="Shape 853"/>
        <p:cNvGrpSpPr/>
        <p:nvPr/>
      </p:nvGrpSpPr>
      <p:grpSpPr>
        <a:xfrm>
          <a:off x="0" y="0"/>
          <a:ext cx="0" cy="0"/>
          <a:chOff x="0" y="0"/>
          <a:chExt cx="0" cy="0"/>
        </a:xfrm>
      </p:grpSpPr>
      <p:sp>
        <p:nvSpPr>
          <p:cNvPr id="854" name="Shape 8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55" name="Shape 855"/>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rtl="0">
              <a:lnSpc>
                <a:spcPct val="115000"/>
              </a:lnSpc>
              <a:spcBef>
                <a:spcPts val="0"/>
              </a:spcBef>
              <a:spcAft>
                <a:spcPts val="1600"/>
              </a:spcAft>
              <a:buClr>
                <a:schemeClr val="dk2"/>
              </a:buClr>
              <a:buSzPct val="100000"/>
              <a:buChar char="-"/>
            </a:pPr>
            <a:r>
              <a:rPr lang="en" sz="1800">
                <a:solidFill>
                  <a:schemeClr val="dk2"/>
                </a:solidFill>
              </a:rPr>
              <a:t>Navigation phase only requires three actions (move forward, turn left and turn right) )</a:t>
            </a:r>
          </a:p>
          <a:p>
            <a:pPr lvl="0" rtl="0">
              <a:spcBef>
                <a:spcPts val="0"/>
              </a:spcBef>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0" name="Shape 860"/>
        <p:cNvGrpSpPr/>
        <p:nvPr/>
      </p:nvGrpSpPr>
      <p:grpSpPr>
        <a:xfrm>
          <a:off x="0" y="0"/>
          <a:ext cx="0" cy="0"/>
          <a:chOff x="0" y="0"/>
          <a:chExt cx="0" cy="0"/>
        </a:xfrm>
      </p:grpSpPr>
      <p:sp>
        <p:nvSpPr>
          <p:cNvPr id="861" name="Shape 86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2" name="Shape 862"/>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buChar char="-"/>
            </a:pPr>
            <a:r>
              <a:rPr lang="en"/>
              <a:t>Small intermediate rewards for shaping the reward function</a:t>
            </a:r>
          </a:p>
          <a:p>
            <a:pPr indent="0" lvl="0" marL="457200">
              <a:spcBef>
                <a:spcPts val="0"/>
              </a:spcBef>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66" name="Shape 866"/>
        <p:cNvGrpSpPr/>
        <p:nvPr/>
      </p:nvGrpSpPr>
      <p:grpSpPr>
        <a:xfrm>
          <a:off x="0" y="0"/>
          <a:ext cx="0" cy="0"/>
          <a:chOff x="0" y="0"/>
          <a:chExt cx="0" cy="0"/>
        </a:xfrm>
      </p:grpSpPr>
      <p:sp>
        <p:nvSpPr>
          <p:cNvPr id="867" name="Shape 8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8" name="Shape 868"/>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rtl="0">
              <a:spcBef>
                <a:spcPts val="0"/>
              </a:spcBef>
              <a:buChar char="-"/>
            </a:pPr>
            <a:r>
              <a:rPr lang="en"/>
              <a:t>Small intermediate rewards for shaping the reward function</a:t>
            </a:r>
          </a:p>
          <a:p>
            <a:pPr indent="-228600" lvl="0" marL="457200" rtl="0">
              <a:lnSpc>
                <a:spcPct val="115000"/>
              </a:lnSpc>
              <a:spcBef>
                <a:spcPts val="0"/>
              </a:spcBef>
              <a:spcAft>
                <a:spcPts val="1600"/>
              </a:spcAft>
              <a:buChar char="-"/>
            </a:pPr>
            <a:r>
              <a:rPr lang="en" sz="1400">
                <a:solidFill>
                  <a:schemeClr val="dk2"/>
                </a:solidFill>
              </a:rPr>
              <a:t>(health, weapons and ammo)</a:t>
            </a:r>
          </a:p>
          <a:p>
            <a:pPr indent="-228600" lvl="0" marL="457200" rtl="0">
              <a:lnSpc>
                <a:spcPct val="115000"/>
              </a:lnSpc>
              <a:spcBef>
                <a:spcPts val="0"/>
              </a:spcBef>
              <a:spcAft>
                <a:spcPts val="1600"/>
              </a:spcAft>
              <a:buClr>
                <a:schemeClr val="dk2"/>
              </a:buClr>
              <a:buChar char="-"/>
            </a:pPr>
            <a:r>
              <a:rPr lang="en" sz="1400">
                <a:solidFill>
                  <a:schemeClr val="dk2"/>
                </a:solidFill>
              </a:rPr>
              <a:t>(attacked by enemies or walking on lava)</a:t>
            </a:r>
          </a:p>
          <a:p>
            <a:pPr indent="0" lvl="0" marL="457200" rtl="0">
              <a:spcBef>
                <a:spcPts val="0"/>
              </a:spcBef>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2" name="Shape 872"/>
        <p:cNvGrpSpPr/>
        <p:nvPr/>
      </p:nvGrpSpPr>
      <p:grpSpPr>
        <a:xfrm>
          <a:off x="0" y="0"/>
          <a:ext cx="0" cy="0"/>
          <a:chOff x="0" y="0"/>
          <a:chExt cx="0" cy="0"/>
        </a:xfrm>
      </p:grpSpPr>
      <p:sp>
        <p:nvSpPr>
          <p:cNvPr id="873" name="Shape 8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74" name="Shape 874"/>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rtl="0">
              <a:lnSpc>
                <a:spcPct val="115000"/>
              </a:lnSpc>
              <a:spcBef>
                <a:spcPts val="0"/>
              </a:spcBef>
              <a:spcAft>
                <a:spcPts val="1600"/>
              </a:spcAft>
              <a:buClr>
                <a:schemeClr val="dk2"/>
              </a:buClr>
              <a:buSzPct val="100000"/>
              <a:buChar char="-"/>
            </a:pPr>
            <a:r>
              <a:rPr lang="en" sz="1800">
                <a:solidFill>
                  <a:schemeClr val="dk2"/>
                </a:solidFill>
              </a:rPr>
              <a:t>Navigation phase only requires three actions (move forward, turn left and turn right) )</a:t>
            </a:r>
          </a:p>
          <a:p>
            <a:pPr lvl="0" rtl="0">
              <a:spcBef>
                <a:spcPts val="0"/>
              </a:spcBef>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Pi likh le yaar!</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78" name="Shape 878"/>
        <p:cNvGrpSpPr/>
        <p:nvPr/>
      </p:nvGrpSpPr>
      <p:grpSpPr>
        <a:xfrm>
          <a:off x="0" y="0"/>
          <a:ext cx="0" cy="0"/>
          <a:chOff x="0" y="0"/>
          <a:chExt cx="0" cy="0"/>
        </a:xfrm>
      </p:grpSpPr>
      <p:sp>
        <p:nvSpPr>
          <p:cNvPr id="879" name="Shape 87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0" name="Shape 88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84" name="Shape 884"/>
        <p:cNvGrpSpPr/>
        <p:nvPr/>
      </p:nvGrpSpPr>
      <p:grpSpPr>
        <a:xfrm>
          <a:off x="0" y="0"/>
          <a:ext cx="0" cy="0"/>
          <a:chOff x="0" y="0"/>
          <a:chExt cx="0" cy="0"/>
        </a:xfrm>
      </p:grpSpPr>
      <p:sp>
        <p:nvSpPr>
          <p:cNvPr id="885" name="Shape 8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86" name="Shape 88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0" name="Shape 890"/>
        <p:cNvGrpSpPr/>
        <p:nvPr/>
      </p:nvGrpSpPr>
      <p:grpSpPr>
        <a:xfrm>
          <a:off x="0" y="0"/>
          <a:ext cx="0" cy="0"/>
          <a:chOff x="0" y="0"/>
          <a:chExt cx="0" cy="0"/>
        </a:xfrm>
      </p:grpSpPr>
      <p:sp>
        <p:nvSpPr>
          <p:cNvPr id="891" name="Shape 89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2" name="Shape 89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895" name="Shape 895"/>
        <p:cNvGrpSpPr/>
        <p:nvPr/>
      </p:nvGrpSpPr>
      <p:grpSpPr>
        <a:xfrm>
          <a:off x="0" y="0"/>
          <a:ext cx="0" cy="0"/>
          <a:chOff x="0" y="0"/>
          <a:chExt cx="0" cy="0"/>
        </a:xfrm>
      </p:grpSpPr>
      <p:sp>
        <p:nvSpPr>
          <p:cNvPr id="896" name="Shape 89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97" name="Shape 89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03" name="Shape 903"/>
        <p:cNvGrpSpPr/>
        <p:nvPr/>
      </p:nvGrpSpPr>
      <p:grpSpPr>
        <a:xfrm>
          <a:off x="0" y="0"/>
          <a:ext cx="0" cy="0"/>
          <a:chOff x="0" y="0"/>
          <a:chExt cx="0" cy="0"/>
        </a:xfrm>
      </p:grpSpPr>
      <p:sp>
        <p:nvSpPr>
          <p:cNvPr id="904" name="Shape 90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05" name="Shape 90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1" name="Shape 911"/>
        <p:cNvGrpSpPr/>
        <p:nvPr/>
      </p:nvGrpSpPr>
      <p:grpSpPr>
        <a:xfrm>
          <a:off x="0" y="0"/>
          <a:ext cx="0" cy="0"/>
          <a:chOff x="0" y="0"/>
          <a:chExt cx="0" cy="0"/>
        </a:xfrm>
      </p:grpSpPr>
      <p:sp>
        <p:nvSpPr>
          <p:cNvPr id="912" name="Shape 912"/>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13" name="Shape 913"/>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rPr lang="en"/>
              <a:t>Read more about this game??</a:t>
            </a:r>
          </a:p>
          <a:p>
            <a:pPr lvl="0">
              <a:spcBef>
                <a:spcPts val="0"/>
              </a:spcBef>
              <a:buNone/>
            </a:pPr>
            <a:r>
              <a:rPr lang="en"/>
              <a:t>Describe the rewards</a:t>
            </a:r>
          </a:p>
          <a:p>
            <a:pPr lvl="0">
              <a:spcBef>
                <a:spcPts val="0"/>
              </a:spcBef>
              <a:buNone/>
            </a:pPr>
            <a:r>
              <a:t/>
            </a:r>
            <a:endParaRPr/>
          </a:p>
          <a:p>
            <a:pPr indent="-228600" lvl="0" marL="457200" rtl="0">
              <a:spcBef>
                <a:spcPts val="0"/>
              </a:spcBef>
              <a:buChar char="-"/>
            </a:pPr>
            <a:r>
              <a:rPr lang="en"/>
              <a:t>Exploration is difficult because : </a:t>
            </a:r>
          </a:p>
          <a:p>
            <a:pPr indent="-228600" lvl="1" marL="914400" rtl="0">
              <a:spcBef>
                <a:spcPts val="0"/>
              </a:spcBef>
              <a:buChar char="-"/>
            </a:pPr>
            <a:r>
              <a:rPr lang="en"/>
              <a:t>Your state space is huge and you get feedback after a long time</a:t>
            </a:r>
          </a:p>
          <a:p>
            <a:pPr indent="-228600" lvl="1" marL="914400" rtl="0">
              <a:spcBef>
                <a:spcPts val="0"/>
              </a:spcBef>
              <a:buChar char="-"/>
            </a:pPr>
            <a:r>
              <a:rPr lang="en"/>
              <a:t>Epsilon greedy tends to be biased towards local exploration (in one subbranch of state space tree) give example of montezuma’s game, it might get stuck in the beginning </a:t>
            </a:r>
          </a:p>
          <a:p>
            <a:pPr indent="-228600" lvl="1" marL="914400" rtl="0">
              <a:spcBef>
                <a:spcPts val="0"/>
              </a:spcBef>
              <a:buChar char="-"/>
            </a:pPr>
            <a:r>
              <a:rPr lang="en"/>
              <a:t>Hence this could take a very long time to explore every possible are of the environment </a:t>
            </a:r>
          </a:p>
          <a:p>
            <a:pPr indent="-228600" lvl="1" marL="914400">
              <a:spcBef>
                <a:spcPts val="0"/>
              </a:spcBef>
              <a:buChar char="-"/>
            </a:pPr>
            <a:r>
              <a:rPr lang="en"/>
              <a:t>There are other methods also like Thompson Sampling and Boltzmann Exploration better than epsilon greedy but still they are impractical for complicated environments such as these (read more ?? )</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19" name="Shape 919"/>
        <p:cNvGrpSpPr/>
        <p:nvPr/>
      </p:nvGrpSpPr>
      <p:grpSpPr>
        <a:xfrm>
          <a:off x="0" y="0"/>
          <a:ext cx="0" cy="0"/>
          <a:chOff x="0" y="0"/>
          <a:chExt cx="0" cy="0"/>
        </a:xfrm>
      </p:grpSpPr>
      <p:sp>
        <p:nvSpPr>
          <p:cNvPr id="920" name="Shape 9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1" name="Shape 921"/>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228600" lvl="0" marL="457200">
              <a:spcBef>
                <a:spcPts val="0"/>
              </a:spcBef>
              <a:buClr>
                <a:schemeClr val="dk1"/>
              </a:buClr>
              <a:buChar char="-"/>
            </a:pPr>
            <a:r>
              <a:rPr lang="en">
                <a:solidFill>
                  <a:schemeClr val="dk1"/>
                </a:solidFill>
              </a:rPr>
              <a:t>Talk about Intrinsic Motivation here (Example like Acing the Class)</a:t>
            </a:r>
          </a:p>
          <a:p>
            <a:pPr lvl="0">
              <a:spcBef>
                <a:spcPts val="0"/>
              </a:spcBef>
              <a:buNone/>
            </a:pPr>
            <a:r>
              <a:t/>
            </a:r>
            <a:endParaRPr/>
          </a:p>
          <a:p>
            <a:pPr lvl="0">
              <a:spcBef>
                <a:spcPts val="0"/>
              </a:spcBef>
              <a:buNone/>
            </a:pPr>
            <a:r>
              <a:t/>
            </a:r>
            <a:endParaRPr/>
          </a:p>
          <a:p>
            <a:pPr lvl="0" rtl="0">
              <a:spcBef>
                <a:spcPts val="0"/>
              </a:spcBef>
              <a:buNone/>
            </a:pPr>
            <a:r>
              <a:rPr lang="en"/>
              <a:t>Read more about this game??</a:t>
            </a:r>
          </a:p>
          <a:p>
            <a:pPr lvl="0" rtl="0">
              <a:spcBef>
                <a:spcPts val="0"/>
              </a:spcBef>
              <a:buNone/>
            </a:pPr>
            <a:r>
              <a:t/>
            </a:r>
            <a:endParaRPr/>
          </a:p>
          <a:p>
            <a:pPr indent="-228600" lvl="0" marL="457200" rtl="0">
              <a:spcBef>
                <a:spcPts val="0"/>
              </a:spcBef>
              <a:buChar char="-"/>
            </a:pPr>
            <a:r>
              <a:rPr lang="en"/>
              <a:t>Exploration is difficult because : </a:t>
            </a:r>
          </a:p>
          <a:p>
            <a:pPr indent="-228600" lvl="1" marL="914400" rtl="0">
              <a:spcBef>
                <a:spcPts val="0"/>
              </a:spcBef>
              <a:buChar char="-"/>
            </a:pPr>
            <a:r>
              <a:rPr lang="en"/>
              <a:t>Your state space is huge and you get feedback after a long time</a:t>
            </a:r>
          </a:p>
          <a:p>
            <a:pPr indent="-228600" lvl="1" marL="914400" rtl="0">
              <a:spcBef>
                <a:spcPts val="0"/>
              </a:spcBef>
              <a:buChar char="-"/>
            </a:pPr>
            <a:r>
              <a:rPr lang="en"/>
              <a:t>Epsilon greedy tends to be biased towards local exploration (in one subbranch of state space tree) give example of montezuma’s game, it might get stuck in the beginning </a:t>
            </a:r>
          </a:p>
          <a:p>
            <a:pPr indent="-228600" lvl="1" marL="914400" rtl="0">
              <a:spcBef>
                <a:spcPts val="0"/>
              </a:spcBef>
              <a:buChar char="-"/>
            </a:pPr>
            <a:r>
              <a:rPr lang="en"/>
              <a:t>Hence this could take a very long time to explore every possible are of the environment </a:t>
            </a:r>
          </a:p>
          <a:p>
            <a:pPr indent="-228600" lvl="1" marL="914400" rtl="0">
              <a:spcBef>
                <a:spcPts val="0"/>
              </a:spcBef>
              <a:buChar char="-"/>
            </a:pPr>
            <a:r>
              <a:rPr lang="en"/>
              <a:t>There are other methods also like Thompson Sampling and Boltzmann Exploration better than epsilon greedy but still they are impractical for complicated environments such as these (read more ??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26" name="Shape 926"/>
        <p:cNvGrpSpPr/>
        <p:nvPr/>
      </p:nvGrpSpPr>
      <p:grpSpPr>
        <a:xfrm>
          <a:off x="0" y="0"/>
          <a:ext cx="0" cy="0"/>
          <a:chOff x="0" y="0"/>
          <a:chExt cx="0" cy="0"/>
        </a:xfrm>
      </p:grpSpPr>
      <p:sp>
        <p:nvSpPr>
          <p:cNvPr id="927" name="Shape 9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28" name="Shape 928"/>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rtl="0">
              <a:lnSpc>
                <a:spcPct val="115000"/>
              </a:lnSpc>
              <a:spcBef>
                <a:spcPts val="0"/>
              </a:spcBef>
              <a:spcAft>
                <a:spcPts val="1600"/>
              </a:spcAft>
              <a:buClr>
                <a:schemeClr val="dk2"/>
              </a:buClr>
              <a:buSzPct val="100000"/>
              <a:buChar char="-"/>
            </a:pPr>
            <a:r>
              <a:rPr lang="en" sz="1800">
                <a:solidFill>
                  <a:schemeClr val="dk2"/>
                </a:solidFill>
              </a:rPr>
              <a:t>Goals are defined as functions over different entities/objects in the task</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33" name="Shape 933"/>
        <p:cNvGrpSpPr/>
        <p:nvPr/>
      </p:nvGrpSpPr>
      <p:grpSpPr>
        <a:xfrm>
          <a:off x="0" y="0"/>
          <a:ext cx="0" cy="0"/>
          <a:chOff x="0" y="0"/>
          <a:chExt cx="0" cy="0"/>
        </a:xfrm>
      </p:grpSpPr>
      <p:sp>
        <p:nvSpPr>
          <p:cNvPr id="934" name="Shape 93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35" name="Shape 93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53" name="Shape 953"/>
        <p:cNvGrpSpPr/>
        <p:nvPr/>
      </p:nvGrpSpPr>
      <p:grpSpPr>
        <a:xfrm>
          <a:off x="0" y="0"/>
          <a:ext cx="0" cy="0"/>
          <a:chOff x="0" y="0"/>
          <a:chExt cx="0" cy="0"/>
        </a:xfrm>
      </p:grpSpPr>
      <p:sp>
        <p:nvSpPr>
          <p:cNvPr id="954" name="Shape 95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5" name="Shape 955"/>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66" name="Shape 166"/>
        <p:cNvGrpSpPr/>
        <p:nvPr/>
      </p:nvGrpSpPr>
      <p:grpSpPr>
        <a:xfrm>
          <a:off x="0" y="0"/>
          <a:ext cx="0" cy="0"/>
          <a:chOff x="0" y="0"/>
          <a:chExt cx="0" cy="0"/>
        </a:xfrm>
      </p:grpSpPr>
      <p:sp>
        <p:nvSpPr>
          <p:cNvPr id="167" name="Shape 16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8" name="Shape 168"/>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74" name="Shape 974"/>
        <p:cNvGrpSpPr/>
        <p:nvPr/>
      </p:nvGrpSpPr>
      <p:grpSpPr>
        <a:xfrm>
          <a:off x="0" y="0"/>
          <a:ext cx="0" cy="0"/>
          <a:chOff x="0" y="0"/>
          <a:chExt cx="0" cy="0"/>
        </a:xfrm>
      </p:grpSpPr>
      <p:sp>
        <p:nvSpPr>
          <p:cNvPr id="975" name="Shape 97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76" name="Shape 976"/>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42900" lvl="0" marL="457200" rtl="0">
              <a:lnSpc>
                <a:spcPct val="115000"/>
              </a:lnSpc>
              <a:spcBef>
                <a:spcPts val="0"/>
              </a:spcBef>
              <a:spcAft>
                <a:spcPts val="1600"/>
              </a:spcAft>
              <a:buClr>
                <a:schemeClr val="dk2"/>
              </a:buClr>
              <a:buSzPct val="100000"/>
              <a:buChar char="-"/>
            </a:pPr>
            <a:r>
              <a:rPr lang="en" sz="1800">
                <a:solidFill>
                  <a:schemeClr val="dk2"/>
                </a:solidFill>
              </a:rPr>
              <a:t>Define Intrinsic Goals for a specific task (G)</a:t>
            </a:r>
          </a:p>
          <a:p>
            <a:pPr indent="-342900" lvl="0" marL="457200" rtl="0">
              <a:lnSpc>
                <a:spcPct val="115000"/>
              </a:lnSpc>
              <a:spcBef>
                <a:spcPts val="0"/>
              </a:spcBef>
              <a:spcAft>
                <a:spcPts val="1600"/>
              </a:spcAft>
              <a:buClr>
                <a:schemeClr val="dk2"/>
              </a:buClr>
              <a:buSzPct val="100000"/>
              <a:buChar char="-"/>
            </a:pPr>
            <a:r>
              <a:rPr lang="en" sz="1800">
                <a:solidFill>
                  <a:schemeClr val="dk2"/>
                </a:solidFill>
              </a:rPr>
              <a:t>A top-level q value function learns a policy over intrinsic goals</a:t>
            </a:r>
          </a:p>
          <a:p>
            <a:pPr indent="-342900" lvl="0" marL="457200" rtl="0">
              <a:lnSpc>
                <a:spcPct val="115000"/>
              </a:lnSpc>
              <a:spcBef>
                <a:spcPts val="0"/>
              </a:spcBef>
              <a:spcAft>
                <a:spcPts val="1600"/>
              </a:spcAft>
              <a:buClr>
                <a:schemeClr val="dk2"/>
              </a:buClr>
              <a:buSzPct val="100000"/>
              <a:buChar char="-"/>
            </a:pPr>
            <a:r>
              <a:rPr lang="en" sz="1800">
                <a:solidFill>
                  <a:schemeClr val="dk2"/>
                </a:solidFill>
              </a:rPr>
              <a:t>A lower-level q value function learns a policy over atomic actions to satisfy the given goals</a:t>
            </a:r>
          </a:p>
          <a:p>
            <a:pPr indent="-342900" lvl="0" marL="457200" rtl="0">
              <a:lnSpc>
                <a:spcPct val="115000"/>
              </a:lnSpc>
              <a:spcBef>
                <a:spcPts val="0"/>
              </a:spcBef>
              <a:spcAft>
                <a:spcPts val="1600"/>
              </a:spcAft>
              <a:buClr>
                <a:schemeClr val="dk2"/>
              </a:buClr>
              <a:buSzPct val="100000"/>
              <a:buChar char="-"/>
            </a:pPr>
            <a:r>
              <a:rPr lang="en" sz="1800">
                <a:solidFill>
                  <a:schemeClr val="dk2"/>
                </a:solidFill>
              </a:rPr>
              <a:t>Two Stage Hierarchy </a:t>
            </a:r>
          </a:p>
          <a:p>
            <a:pPr indent="-228600" lvl="1" marL="914400" rtl="0">
              <a:lnSpc>
                <a:spcPct val="115000"/>
              </a:lnSpc>
              <a:spcBef>
                <a:spcPts val="0"/>
              </a:spcBef>
              <a:spcAft>
                <a:spcPts val="1600"/>
              </a:spcAft>
              <a:buClr>
                <a:schemeClr val="dk2"/>
              </a:buClr>
              <a:buChar char="-"/>
            </a:pPr>
            <a:r>
              <a:rPr lang="en" sz="1400">
                <a:solidFill>
                  <a:schemeClr val="dk2"/>
                </a:solidFill>
              </a:rPr>
              <a:t>Meta Controller</a:t>
            </a:r>
          </a:p>
          <a:p>
            <a:pPr indent="-228600" lvl="2" marL="1371600" rtl="0">
              <a:lnSpc>
                <a:spcPct val="115000"/>
              </a:lnSpc>
              <a:spcBef>
                <a:spcPts val="0"/>
              </a:spcBef>
              <a:spcAft>
                <a:spcPts val="1600"/>
              </a:spcAft>
              <a:buClr>
                <a:schemeClr val="dk2"/>
              </a:buClr>
              <a:buChar char="-"/>
            </a:pPr>
            <a:r>
              <a:rPr lang="en" sz="1400">
                <a:solidFill>
                  <a:schemeClr val="dk2"/>
                </a:solidFill>
              </a:rPr>
              <a:t>Receives a state s</a:t>
            </a:r>
            <a:r>
              <a:rPr baseline="-25000" lang="en" sz="1400">
                <a:solidFill>
                  <a:schemeClr val="dk2"/>
                </a:solidFill>
              </a:rPr>
              <a:t>t </a:t>
            </a:r>
            <a:r>
              <a:rPr lang="en" sz="1400">
                <a:solidFill>
                  <a:schemeClr val="dk2"/>
                </a:solidFill>
              </a:rPr>
              <a:t>and chooses a goal g</a:t>
            </a:r>
            <a:r>
              <a:rPr baseline="-25000" lang="en" sz="1400">
                <a:solidFill>
                  <a:schemeClr val="dk2"/>
                </a:solidFill>
              </a:rPr>
              <a:t>t </a:t>
            </a:r>
            <a:r>
              <a:rPr lang="en" sz="1400">
                <a:solidFill>
                  <a:schemeClr val="dk2"/>
                </a:solidFill>
              </a:rPr>
              <a:t>∈ G to be achieved by the controller</a:t>
            </a:r>
          </a:p>
          <a:p>
            <a:pPr indent="-228600" lvl="2" marL="1371600" rtl="0">
              <a:lnSpc>
                <a:spcPct val="115000"/>
              </a:lnSpc>
              <a:spcBef>
                <a:spcPts val="0"/>
              </a:spcBef>
              <a:spcAft>
                <a:spcPts val="1600"/>
              </a:spcAft>
              <a:buClr>
                <a:schemeClr val="dk2"/>
              </a:buClr>
              <a:buChar char="-"/>
            </a:pPr>
            <a:r>
              <a:rPr lang="en" sz="1400">
                <a:solidFill>
                  <a:schemeClr val="dk2"/>
                </a:solidFill>
              </a:rPr>
              <a:t>Receives feedback from the Environment as usual, i.e., Extrinsic Reward f</a:t>
            </a:r>
            <a:r>
              <a:rPr baseline="-25000" lang="en" sz="1400">
                <a:solidFill>
                  <a:schemeClr val="dk2"/>
                </a:solidFill>
              </a:rPr>
              <a:t>t  </a:t>
            </a:r>
          </a:p>
          <a:p>
            <a:pPr indent="-228600" lvl="1" marL="914400" rtl="0">
              <a:lnSpc>
                <a:spcPct val="115000"/>
              </a:lnSpc>
              <a:spcBef>
                <a:spcPts val="0"/>
              </a:spcBef>
              <a:spcAft>
                <a:spcPts val="1600"/>
              </a:spcAft>
              <a:buClr>
                <a:schemeClr val="dk2"/>
              </a:buClr>
              <a:buChar char="-"/>
            </a:pPr>
            <a:r>
              <a:rPr lang="en" sz="1400">
                <a:solidFill>
                  <a:schemeClr val="dk2"/>
                </a:solidFill>
              </a:rPr>
              <a:t>Controller</a:t>
            </a:r>
          </a:p>
          <a:p>
            <a:pPr indent="-228600" lvl="2" marL="1371600" rtl="0">
              <a:lnSpc>
                <a:spcPct val="115000"/>
              </a:lnSpc>
              <a:spcBef>
                <a:spcPts val="0"/>
              </a:spcBef>
              <a:spcAft>
                <a:spcPts val="1600"/>
              </a:spcAft>
              <a:buClr>
                <a:schemeClr val="dk2"/>
              </a:buClr>
              <a:buChar char="-"/>
            </a:pPr>
            <a:r>
              <a:rPr lang="en" sz="1400">
                <a:solidFill>
                  <a:schemeClr val="dk2"/>
                </a:solidFill>
              </a:rPr>
              <a:t>Selects actions based on state s</a:t>
            </a:r>
            <a:r>
              <a:rPr baseline="-25000" lang="en" sz="1400">
                <a:solidFill>
                  <a:schemeClr val="dk2"/>
                </a:solidFill>
              </a:rPr>
              <a:t>t </a:t>
            </a:r>
            <a:r>
              <a:rPr lang="en" sz="1400">
                <a:solidFill>
                  <a:schemeClr val="dk2"/>
                </a:solidFill>
              </a:rPr>
              <a:t>and goal g</a:t>
            </a:r>
            <a:r>
              <a:rPr baseline="-25000" lang="en" sz="1400">
                <a:solidFill>
                  <a:schemeClr val="dk2"/>
                </a:solidFill>
              </a:rPr>
              <a:t>t  </a:t>
            </a:r>
          </a:p>
          <a:p>
            <a:pPr indent="-228600" lvl="2" marL="1371600" rtl="0">
              <a:lnSpc>
                <a:spcPct val="115000"/>
              </a:lnSpc>
              <a:spcBef>
                <a:spcPts val="0"/>
              </a:spcBef>
              <a:spcAft>
                <a:spcPts val="1600"/>
              </a:spcAft>
              <a:buClr>
                <a:schemeClr val="dk2"/>
              </a:buClr>
              <a:buChar char="-"/>
            </a:pPr>
            <a:r>
              <a:rPr lang="en" sz="1400">
                <a:solidFill>
                  <a:schemeClr val="dk2"/>
                </a:solidFill>
              </a:rPr>
              <a:t>The goal g</a:t>
            </a:r>
            <a:r>
              <a:rPr baseline="-25000" lang="en" sz="1400">
                <a:solidFill>
                  <a:schemeClr val="dk2"/>
                </a:solidFill>
              </a:rPr>
              <a:t>t  </a:t>
            </a:r>
            <a:r>
              <a:rPr lang="en" sz="1400">
                <a:solidFill>
                  <a:schemeClr val="dk2"/>
                </a:solidFill>
              </a:rPr>
              <a:t>remains in place for the next few time steps either until it is achieved or a terminal state is reached</a:t>
            </a:r>
          </a:p>
          <a:p>
            <a:pPr indent="-228600" lvl="2" marL="1371600" rtl="0">
              <a:lnSpc>
                <a:spcPct val="115000"/>
              </a:lnSpc>
              <a:spcBef>
                <a:spcPts val="0"/>
              </a:spcBef>
              <a:spcAft>
                <a:spcPts val="1600"/>
              </a:spcAft>
              <a:buClr>
                <a:schemeClr val="dk2"/>
              </a:buClr>
              <a:buChar char="-"/>
            </a:pPr>
            <a:r>
              <a:rPr lang="en" sz="1400">
                <a:solidFill>
                  <a:schemeClr val="dk2"/>
                </a:solidFill>
              </a:rPr>
              <a:t>Receives feedback from the internal critic, i.e. Intrinsic Reward r</a:t>
            </a:r>
            <a:r>
              <a:rPr baseline="-25000" lang="en" sz="1400">
                <a:solidFill>
                  <a:schemeClr val="dk2"/>
                </a:solidFill>
              </a:rPr>
              <a:t>t </a:t>
            </a:r>
            <a:r>
              <a:rPr lang="en" sz="1400">
                <a:solidFill>
                  <a:schemeClr val="dk2"/>
                </a:solidFill>
              </a:rPr>
              <a:t>(g) </a:t>
            </a:r>
          </a:p>
          <a:p>
            <a:pPr indent="-228600" lvl="2" marL="1371600" rtl="0">
              <a:lnSpc>
                <a:spcPct val="115000"/>
              </a:lnSpc>
              <a:spcBef>
                <a:spcPts val="0"/>
              </a:spcBef>
              <a:spcAft>
                <a:spcPts val="1600"/>
              </a:spcAft>
              <a:buClr>
                <a:schemeClr val="dk2"/>
              </a:buClr>
              <a:buChar char="-"/>
            </a:pPr>
            <a:r>
              <a:rPr lang="en" sz="1400">
                <a:solidFill>
                  <a:schemeClr val="dk2"/>
                </a:solidFill>
              </a:rPr>
              <a:t>This is a binary reward based on whether a particular goal is achieved or not </a:t>
            </a:r>
          </a:p>
          <a:p>
            <a:pPr indent="-342900" lvl="0" marL="457200" rtl="0">
              <a:lnSpc>
                <a:spcPct val="115000"/>
              </a:lnSpc>
              <a:spcBef>
                <a:spcPts val="0"/>
              </a:spcBef>
              <a:spcAft>
                <a:spcPts val="1600"/>
              </a:spcAft>
              <a:buClr>
                <a:schemeClr val="dk2"/>
              </a:buClr>
              <a:buSzPct val="100000"/>
              <a:buChar char="-"/>
            </a:pPr>
            <a:r>
              <a:t/>
            </a:r>
            <a:endParaRPr sz="1800">
              <a:solidFill>
                <a:schemeClr val="dk2"/>
              </a:solidFill>
            </a:endParaRPr>
          </a:p>
          <a:p>
            <a:pPr lvl="0" rtl="0">
              <a:lnSpc>
                <a:spcPct val="115000"/>
              </a:lnSpc>
              <a:spcBef>
                <a:spcPts val="0"/>
              </a:spcBef>
              <a:spcAft>
                <a:spcPts val="1600"/>
              </a:spcAft>
              <a:buClr>
                <a:schemeClr val="dk1"/>
              </a:buClr>
              <a:buSzPct val="61111"/>
              <a:buFont typeface="Arial"/>
              <a:buNone/>
            </a:pPr>
            <a:r>
              <a:t/>
            </a:r>
            <a:endParaRPr sz="1800">
              <a:solidFill>
                <a:schemeClr val="dk2"/>
              </a:solidFill>
            </a:endParaRPr>
          </a:p>
          <a:p>
            <a:pPr indent="-342900" lvl="0" marL="457200" rtl="0">
              <a:lnSpc>
                <a:spcPct val="115000"/>
              </a:lnSpc>
              <a:spcBef>
                <a:spcPts val="0"/>
              </a:spcBef>
              <a:spcAft>
                <a:spcPts val="1600"/>
              </a:spcAft>
              <a:buClr>
                <a:schemeClr val="dk2"/>
              </a:buClr>
              <a:buSzPct val="100000"/>
              <a:buChar char="-"/>
            </a:pPr>
            <a:r>
              <a:rPr b="1" lang="en" sz="1800">
                <a:solidFill>
                  <a:schemeClr val="dk2"/>
                </a:solidFill>
              </a:rPr>
              <a:t>This results in efficient exploration in the space of intrinsic goals </a:t>
            </a:r>
          </a:p>
          <a:p>
            <a:pPr lvl="0">
              <a:spcBef>
                <a:spcPts val="0"/>
              </a:spcBef>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2" name="Shape 982"/>
        <p:cNvGrpSpPr/>
        <p:nvPr/>
      </p:nvGrpSpPr>
      <p:grpSpPr>
        <a:xfrm>
          <a:off x="0" y="0"/>
          <a:ext cx="0" cy="0"/>
          <a:chOff x="0" y="0"/>
          <a:chExt cx="0" cy="0"/>
        </a:xfrm>
      </p:grpSpPr>
      <p:sp>
        <p:nvSpPr>
          <p:cNvPr id="983" name="Shape 98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84" name="Shape 98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Why Semi-Markov Decision Process ? </a:t>
            </a:r>
          </a:p>
          <a:p>
            <a:pPr lvl="0" rtl="0">
              <a:spcBef>
                <a:spcPts val="0"/>
              </a:spcBef>
              <a:buNone/>
            </a:pPr>
            <a:r>
              <a:t/>
            </a:r>
            <a:endParaRPr/>
          </a:p>
          <a:p>
            <a:pPr indent="-228600" lvl="0" marL="457200">
              <a:spcBef>
                <a:spcPts val="0"/>
              </a:spcBef>
              <a:buChar char="-"/>
            </a:pPr>
            <a:r>
              <a:rPr lang="en"/>
              <a:t>For a given state </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89" name="Shape 989"/>
        <p:cNvGrpSpPr/>
        <p:nvPr/>
      </p:nvGrpSpPr>
      <p:grpSpPr>
        <a:xfrm>
          <a:off x="0" y="0"/>
          <a:ext cx="0" cy="0"/>
          <a:chOff x="0" y="0"/>
          <a:chExt cx="0" cy="0"/>
        </a:xfrm>
      </p:grpSpPr>
      <p:sp>
        <p:nvSpPr>
          <p:cNvPr id="990" name="Shape 99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91" name="Shape 991"/>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rPr lang="en"/>
              <a:t>Two DQN Networks learnt Q1 and Q2</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998" name="Shape 998"/>
        <p:cNvGrpSpPr/>
        <p:nvPr/>
      </p:nvGrpSpPr>
      <p:grpSpPr>
        <a:xfrm>
          <a:off x="0" y="0"/>
          <a:ext cx="0" cy="0"/>
          <a:chOff x="0" y="0"/>
          <a:chExt cx="0" cy="0"/>
        </a:xfrm>
      </p:grpSpPr>
      <p:sp>
        <p:nvSpPr>
          <p:cNvPr id="999" name="Shape 99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0" name="Shape 100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05" name="Shape 1005"/>
        <p:cNvGrpSpPr/>
        <p:nvPr/>
      </p:nvGrpSpPr>
      <p:grpSpPr>
        <a:xfrm>
          <a:off x="0" y="0"/>
          <a:ext cx="0" cy="0"/>
          <a:chOff x="0" y="0"/>
          <a:chExt cx="0" cy="0"/>
        </a:xfrm>
      </p:grpSpPr>
      <p:sp>
        <p:nvSpPr>
          <p:cNvPr id="1006" name="Shape 100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07" name="Shape 1007"/>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2" name="Shape 1012"/>
        <p:cNvGrpSpPr/>
        <p:nvPr/>
      </p:nvGrpSpPr>
      <p:grpSpPr>
        <a:xfrm>
          <a:off x="0" y="0"/>
          <a:ext cx="0" cy="0"/>
          <a:chOff x="0" y="0"/>
          <a:chExt cx="0" cy="0"/>
        </a:xfrm>
      </p:grpSpPr>
      <p:sp>
        <p:nvSpPr>
          <p:cNvPr id="1013" name="Shape 101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14" name="Shape 1014"/>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18" name="Shape 1018"/>
        <p:cNvGrpSpPr/>
        <p:nvPr/>
      </p:nvGrpSpPr>
      <p:grpSpPr>
        <a:xfrm>
          <a:off x="0" y="0"/>
          <a:ext cx="0" cy="0"/>
          <a:chOff x="0" y="0"/>
          <a:chExt cx="0" cy="0"/>
        </a:xfrm>
      </p:grpSpPr>
      <p:sp>
        <p:nvSpPr>
          <p:cNvPr id="1019" name="Shape 101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0" name="Shape 1020"/>
          <p:cNvSpPr txBox="1"/>
          <p:nvPr>
            <p:ph idx="1" type="body"/>
          </p:nvPr>
        </p:nvSpPr>
        <p:spPr>
          <a:xfrm>
            <a:off x="685800" y="4343400"/>
            <a:ext cx="5486400" cy="4114800"/>
          </a:xfrm>
          <a:prstGeom prst="rect">
            <a:avLst/>
          </a:prstGeom>
        </p:spPr>
        <p:txBody>
          <a:bodyPr anchorCtr="0" anchor="t" bIns="91425" lIns="91425" rIns="91425" tIns="91425">
            <a:noAutofit/>
          </a:bodyPr>
          <a:lstStyle/>
          <a:p>
            <a:pPr lvl="0" rtl="0">
              <a:spcBef>
                <a:spcPts val="0"/>
              </a:spcBef>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24" name="Shape 1024"/>
        <p:cNvGrpSpPr/>
        <p:nvPr/>
      </p:nvGrpSpPr>
      <p:grpSpPr>
        <a:xfrm>
          <a:off x="0" y="0"/>
          <a:ext cx="0" cy="0"/>
          <a:chOff x="0" y="0"/>
          <a:chExt cx="0" cy="0"/>
        </a:xfrm>
      </p:grpSpPr>
      <p:sp>
        <p:nvSpPr>
          <p:cNvPr id="1025" name="Shape 102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26" name="Shape 1026"/>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0" name="Shape 1030"/>
        <p:cNvGrpSpPr/>
        <p:nvPr/>
      </p:nvGrpSpPr>
      <p:grpSpPr>
        <a:xfrm>
          <a:off x="0" y="0"/>
          <a:ext cx="0" cy="0"/>
          <a:chOff x="0" y="0"/>
          <a:chExt cx="0" cy="0"/>
        </a:xfrm>
      </p:grpSpPr>
      <p:sp>
        <p:nvSpPr>
          <p:cNvPr id="1031" name="Shape 103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2" name="Shape 1032"/>
          <p:cNvSpPr txBox="1"/>
          <p:nvPr>
            <p:ph idx="1" type="body"/>
          </p:nvPr>
        </p:nvSpPr>
        <p:spPr>
          <a:xfrm>
            <a:off x="685800" y="4343400"/>
            <a:ext cx="5486400" cy="4114800"/>
          </a:xfrm>
          <a:prstGeom prst="rect">
            <a:avLst/>
          </a:prstGeom>
        </p:spPr>
        <p:txBody>
          <a:bodyPr anchorCtr="0" anchor="t" bIns="91425" lIns="91425" rIns="91425" tIns="91425">
            <a:noAutofit/>
          </a:bodyPr>
          <a:lstStyle/>
          <a:p>
            <a:pPr lvl="0">
              <a:spcBef>
                <a:spcPts val="0"/>
              </a:spcBef>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showMasterPhAnim="0" showMasterSp="0">
  <p:cSld>
    <p:spTree>
      <p:nvGrpSpPr>
        <p:cNvPr id="1037" name="Shape 1037"/>
        <p:cNvGrpSpPr/>
        <p:nvPr/>
      </p:nvGrpSpPr>
      <p:grpSpPr>
        <a:xfrm>
          <a:off x="0" y="0"/>
          <a:ext cx="0" cy="0"/>
          <a:chOff x="0" y="0"/>
          <a:chExt cx="0" cy="0"/>
        </a:xfrm>
      </p:grpSpPr>
      <p:sp>
        <p:nvSpPr>
          <p:cNvPr id="1038" name="Shape 1038"/>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39" name="Shape 1039"/>
          <p:cNvSpPr txBox="1"/>
          <p:nvPr>
            <p:ph idx="1" type="body"/>
          </p:nvPr>
        </p:nvSpPr>
        <p:spPr>
          <a:xfrm>
            <a:off x="685800" y="4343400"/>
            <a:ext cx="5486400" cy="4114800"/>
          </a:xfrm>
          <a:prstGeom prst="rect">
            <a:avLst/>
          </a:prstGeom>
        </p:spPr>
        <p:txBody>
          <a:bodyPr anchorCtr="0" anchor="t" bIns="91425" lIns="91425" rIns="91425" tIns="91425">
            <a:noAutofit/>
          </a:bodyPr>
          <a:lstStyle/>
          <a:p>
            <a:pPr indent="-304800" lvl="0" marL="457200" rtl="0">
              <a:lnSpc>
                <a:spcPct val="115000"/>
              </a:lnSpc>
              <a:spcBef>
                <a:spcPts val="0"/>
              </a:spcBef>
              <a:spcAft>
                <a:spcPts val="1600"/>
              </a:spcAft>
              <a:buClr>
                <a:schemeClr val="dk2"/>
              </a:buClr>
              <a:buSzPct val="100000"/>
              <a:buChar char="-"/>
            </a:pPr>
            <a:r>
              <a:rPr lang="en" sz="1200">
                <a:solidFill>
                  <a:schemeClr val="dk2"/>
                </a:solidFill>
              </a:rPr>
              <a:t>Interactions in the virtual world through text </a:t>
            </a:r>
          </a:p>
          <a:p>
            <a:pPr indent="-304800" lvl="0" marL="457200" rtl="0">
              <a:lnSpc>
                <a:spcPct val="115000"/>
              </a:lnSpc>
              <a:spcBef>
                <a:spcPts val="0"/>
              </a:spcBef>
              <a:spcAft>
                <a:spcPts val="1600"/>
              </a:spcAft>
              <a:buClr>
                <a:schemeClr val="dk2"/>
              </a:buClr>
              <a:buSzPct val="100000"/>
              <a:buChar char="-"/>
            </a:pPr>
            <a:r>
              <a:rPr lang="en" sz="1200">
                <a:solidFill>
                  <a:schemeClr val="dk2"/>
                </a:solidFill>
              </a:rPr>
              <a:t>Example Applications like interpreting help documentation for software or robotic navigation with directions in human language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9" name="Shape 9"/>
        <p:cNvGrpSpPr/>
        <p:nvPr/>
      </p:nvGrpSpPr>
      <p:grpSpPr>
        <a:xfrm>
          <a:off x="0" y="0"/>
          <a:ext cx="0" cy="0"/>
          <a:chOff x="0" y="0"/>
          <a:chExt cx="0" cy="0"/>
        </a:xfrm>
      </p:grpSpPr>
      <p:sp>
        <p:nvSpPr>
          <p:cNvPr id="10" name="Shape 10"/>
          <p:cNvSpPr txBox="1"/>
          <p:nvPr>
            <p:ph type="ctrTitle"/>
          </p:nvPr>
        </p:nvSpPr>
        <p:spPr>
          <a:xfrm>
            <a:off x="311708" y="744575"/>
            <a:ext cx="8520600" cy="2052600"/>
          </a:xfrm>
          <a:prstGeom prst="rect">
            <a:avLst/>
          </a:prstGeom>
        </p:spPr>
        <p:txBody>
          <a:bodyPr anchorCtr="0" anchor="b" bIns="91425" lIns="91425" rIns="91425" tIns="91425"/>
          <a:lstStyle>
            <a:lvl1pPr lvl="0" algn="ctr">
              <a:spcBef>
                <a:spcPts val="0"/>
              </a:spcBef>
              <a:buSzPct val="100000"/>
              <a:defRPr sz="5200"/>
            </a:lvl1pPr>
            <a:lvl2pPr lvl="1" algn="ctr">
              <a:spcBef>
                <a:spcPts val="0"/>
              </a:spcBef>
              <a:buSzPct val="100000"/>
              <a:defRPr sz="5200"/>
            </a:lvl2pPr>
            <a:lvl3pPr lvl="2" algn="ctr">
              <a:spcBef>
                <a:spcPts val="0"/>
              </a:spcBef>
              <a:buSzPct val="100000"/>
              <a:defRPr sz="5200"/>
            </a:lvl3pPr>
            <a:lvl4pPr lvl="3" algn="ctr">
              <a:spcBef>
                <a:spcPts val="0"/>
              </a:spcBef>
              <a:buSzPct val="100000"/>
              <a:defRPr sz="5200"/>
            </a:lvl4pPr>
            <a:lvl5pPr lvl="4" algn="ctr">
              <a:spcBef>
                <a:spcPts val="0"/>
              </a:spcBef>
              <a:buSzPct val="100000"/>
              <a:defRPr sz="5200"/>
            </a:lvl5pPr>
            <a:lvl6pPr lvl="5" algn="ctr">
              <a:spcBef>
                <a:spcPts val="0"/>
              </a:spcBef>
              <a:buSzPct val="100000"/>
              <a:defRPr sz="5200"/>
            </a:lvl6pPr>
            <a:lvl7pPr lvl="6" algn="ctr">
              <a:spcBef>
                <a:spcPts val="0"/>
              </a:spcBef>
              <a:buSzPct val="100000"/>
              <a:defRPr sz="5200"/>
            </a:lvl7pPr>
            <a:lvl8pPr lvl="7" algn="ctr">
              <a:spcBef>
                <a:spcPts val="0"/>
              </a:spcBef>
              <a:buSzPct val="100000"/>
              <a:defRPr sz="5200"/>
            </a:lvl8pPr>
            <a:lvl9pPr lvl="8" algn="ctr">
              <a:spcBef>
                <a:spcPts val="0"/>
              </a:spcBef>
              <a:buSzPct val="100000"/>
              <a:defRPr sz="5200"/>
            </a:lvl9pPr>
          </a:lstStyle>
          <a:p/>
        </p:txBody>
      </p:sp>
      <p:sp>
        <p:nvSpPr>
          <p:cNvPr id="11" name="Shape 11"/>
          <p:cNvSpPr txBox="1"/>
          <p:nvPr>
            <p:ph idx="1" type="subTitle"/>
          </p:nvPr>
        </p:nvSpPr>
        <p:spPr>
          <a:xfrm>
            <a:off x="311700" y="2834125"/>
            <a:ext cx="8520600" cy="7926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800"/>
            </a:lvl1pPr>
            <a:lvl2pPr lvl="1" algn="ctr">
              <a:lnSpc>
                <a:spcPct val="100000"/>
              </a:lnSpc>
              <a:spcBef>
                <a:spcPts val="0"/>
              </a:spcBef>
              <a:spcAft>
                <a:spcPts val="0"/>
              </a:spcAft>
              <a:buSzPct val="100000"/>
              <a:buNone/>
              <a:defRPr sz="2800"/>
            </a:lvl2pPr>
            <a:lvl3pPr lvl="2" algn="ctr">
              <a:lnSpc>
                <a:spcPct val="100000"/>
              </a:lnSpc>
              <a:spcBef>
                <a:spcPts val="0"/>
              </a:spcBef>
              <a:spcAft>
                <a:spcPts val="0"/>
              </a:spcAft>
              <a:buSzPct val="100000"/>
              <a:buNone/>
              <a:defRPr sz="2800"/>
            </a:lvl3pPr>
            <a:lvl4pPr lvl="3" algn="ctr">
              <a:lnSpc>
                <a:spcPct val="100000"/>
              </a:lnSpc>
              <a:spcBef>
                <a:spcPts val="0"/>
              </a:spcBef>
              <a:spcAft>
                <a:spcPts val="0"/>
              </a:spcAft>
              <a:buSzPct val="100000"/>
              <a:buNone/>
              <a:defRPr sz="2800"/>
            </a:lvl4pPr>
            <a:lvl5pPr lvl="4" algn="ctr">
              <a:lnSpc>
                <a:spcPct val="100000"/>
              </a:lnSpc>
              <a:spcBef>
                <a:spcPts val="0"/>
              </a:spcBef>
              <a:spcAft>
                <a:spcPts val="0"/>
              </a:spcAft>
              <a:buSzPct val="100000"/>
              <a:buNone/>
              <a:defRPr sz="2800"/>
            </a:lvl5pPr>
            <a:lvl6pPr lvl="5" algn="ctr">
              <a:lnSpc>
                <a:spcPct val="100000"/>
              </a:lnSpc>
              <a:spcBef>
                <a:spcPts val="0"/>
              </a:spcBef>
              <a:spcAft>
                <a:spcPts val="0"/>
              </a:spcAft>
              <a:buSzPct val="100000"/>
              <a:buNone/>
              <a:defRPr sz="2800"/>
            </a:lvl6pPr>
            <a:lvl7pPr lvl="6" algn="ctr">
              <a:lnSpc>
                <a:spcPct val="100000"/>
              </a:lnSpc>
              <a:spcBef>
                <a:spcPts val="0"/>
              </a:spcBef>
              <a:spcAft>
                <a:spcPts val="0"/>
              </a:spcAft>
              <a:buSzPct val="100000"/>
              <a:buNone/>
              <a:defRPr sz="2800"/>
            </a:lvl7pPr>
            <a:lvl8pPr lvl="7" algn="ctr">
              <a:lnSpc>
                <a:spcPct val="100000"/>
              </a:lnSpc>
              <a:spcBef>
                <a:spcPts val="0"/>
              </a:spcBef>
              <a:spcAft>
                <a:spcPts val="0"/>
              </a:spcAft>
              <a:buSzPct val="100000"/>
              <a:buNone/>
              <a:defRPr sz="2800"/>
            </a:lvl8pPr>
            <a:lvl9pPr lvl="8" algn="ctr">
              <a:lnSpc>
                <a:spcPct val="100000"/>
              </a:lnSpc>
              <a:spcBef>
                <a:spcPts val="0"/>
              </a:spcBef>
              <a:spcAft>
                <a:spcPts val="0"/>
              </a:spcAft>
              <a:buSzPct val="100000"/>
              <a:buNone/>
              <a:defRPr sz="2800"/>
            </a:lvl9pPr>
          </a:lstStyle>
          <a:p/>
        </p:txBody>
      </p:sp>
      <p:sp>
        <p:nvSpPr>
          <p:cNvPr id="12" name="Shape 1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44" name="Shape 44"/>
        <p:cNvGrpSpPr/>
        <p:nvPr/>
      </p:nvGrpSpPr>
      <p:grpSpPr>
        <a:xfrm>
          <a:off x="0" y="0"/>
          <a:ext cx="0" cy="0"/>
          <a:chOff x="0" y="0"/>
          <a:chExt cx="0" cy="0"/>
        </a:xfrm>
      </p:grpSpPr>
      <p:sp>
        <p:nvSpPr>
          <p:cNvPr id="45" name="Shape 45"/>
          <p:cNvSpPr txBox="1"/>
          <p:nvPr>
            <p:ph type="title"/>
          </p:nvPr>
        </p:nvSpPr>
        <p:spPr>
          <a:xfrm>
            <a:off x="311700" y="1106125"/>
            <a:ext cx="8520600" cy="1963500"/>
          </a:xfrm>
          <a:prstGeom prst="rect">
            <a:avLst/>
          </a:prstGeom>
        </p:spPr>
        <p:txBody>
          <a:bodyPr anchorCtr="0" anchor="b" bIns="91425" lIns="91425" rIns="91425" tIns="91425"/>
          <a:lstStyle>
            <a:lvl1pPr lvl="0" algn="ctr">
              <a:spcBef>
                <a:spcPts val="0"/>
              </a:spcBef>
              <a:buSzPct val="100000"/>
              <a:defRPr sz="12000"/>
            </a:lvl1pPr>
            <a:lvl2pPr lvl="1" algn="ctr">
              <a:spcBef>
                <a:spcPts val="0"/>
              </a:spcBef>
              <a:buSzPct val="100000"/>
              <a:defRPr sz="12000"/>
            </a:lvl2pPr>
            <a:lvl3pPr lvl="2" algn="ctr">
              <a:spcBef>
                <a:spcPts val="0"/>
              </a:spcBef>
              <a:buSzPct val="100000"/>
              <a:defRPr sz="12000"/>
            </a:lvl3pPr>
            <a:lvl4pPr lvl="3" algn="ctr">
              <a:spcBef>
                <a:spcPts val="0"/>
              </a:spcBef>
              <a:buSzPct val="100000"/>
              <a:defRPr sz="12000"/>
            </a:lvl4pPr>
            <a:lvl5pPr lvl="4" algn="ctr">
              <a:spcBef>
                <a:spcPts val="0"/>
              </a:spcBef>
              <a:buSzPct val="100000"/>
              <a:defRPr sz="12000"/>
            </a:lvl5pPr>
            <a:lvl6pPr lvl="5" algn="ctr">
              <a:spcBef>
                <a:spcPts val="0"/>
              </a:spcBef>
              <a:buSzPct val="100000"/>
              <a:defRPr sz="12000"/>
            </a:lvl6pPr>
            <a:lvl7pPr lvl="6" algn="ctr">
              <a:spcBef>
                <a:spcPts val="0"/>
              </a:spcBef>
              <a:buSzPct val="100000"/>
              <a:defRPr sz="12000"/>
            </a:lvl7pPr>
            <a:lvl8pPr lvl="7" algn="ctr">
              <a:spcBef>
                <a:spcPts val="0"/>
              </a:spcBef>
              <a:buSzPct val="100000"/>
              <a:defRPr sz="12000"/>
            </a:lvl8pPr>
            <a:lvl9pPr lvl="8" algn="ctr">
              <a:spcBef>
                <a:spcPts val="0"/>
              </a:spcBef>
              <a:buSzPct val="100000"/>
              <a:defRPr sz="12000"/>
            </a:lvl9pPr>
          </a:lstStyle>
          <a:p/>
        </p:txBody>
      </p:sp>
      <p:sp>
        <p:nvSpPr>
          <p:cNvPr id="46" name="Shape 46"/>
          <p:cNvSpPr txBox="1"/>
          <p:nvPr>
            <p:ph idx="1" type="body"/>
          </p:nvPr>
        </p:nvSpPr>
        <p:spPr>
          <a:xfrm>
            <a:off x="311700" y="3152225"/>
            <a:ext cx="8520600" cy="1300800"/>
          </a:xfrm>
          <a:prstGeom prst="rect">
            <a:avLst/>
          </a:prstGeom>
        </p:spPr>
        <p:txBody>
          <a:bodyPr anchorCtr="0" anchor="t" bIns="91425" lIns="91425" rIns="91425" tIns="91425"/>
          <a:lstStyle>
            <a:lvl1pPr lvl="0" algn="ctr">
              <a:spcBef>
                <a:spcPts val="0"/>
              </a:spcBef>
              <a:defRPr/>
            </a:lvl1pPr>
            <a:lvl2pPr lvl="1" algn="ctr">
              <a:spcBef>
                <a:spcPts val="0"/>
              </a:spcBef>
              <a:defRPr/>
            </a:lvl2pPr>
            <a:lvl3pPr lvl="2" algn="ctr">
              <a:spcBef>
                <a:spcPts val="0"/>
              </a:spcBef>
              <a:defRPr/>
            </a:lvl3pPr>
            <a:lvl4pPr lvl="3" algn="ctr">
              <a:spcBef>
                <a:spcPts val="0"/>
              </a:spcBef>
              <a:defRPr/>
            </a:lvl4pPr>
            <a:lvl5pPr lvl="4" algn="ctr">
              <a:spcBef>
                <a:spcPts val="0"/>
              </a:spcBef>
              <a:defRPr/>
            </a:lvl5pPr>
            <a:lvl6pPr lvl="5" algn="ctr">
              <a:spcBef>
                <a:spcPts val="0"/>
              </a:spcBef>
              <a:defRPr/>
            </a:lvl6pPr>
            <a:lvl7pPr lvl="6" algn="ctr">
              <a:spcBef>
                <a:spcPts val="0"/>
              </a:spcBef>
              <a:defRPr/>
            </a:lvl7pPr>
            <a:lvl8pPr lvl="7" algn="ctr">
              <a:spcBef>
                <a:spcPts val="0"/>
              </a:spcBef>
              <a:defRPr/>
            </a:lvl8pPr>
            <a:lvl9pPr lvl="8" algn="ctr">
              <a:spcBef>
                <a:spcPts val="0"/>
              </a:spcBef>
              <a:defRPr/>
            </a:lvl9pPr>
          </a:lstStyle>
          <a:p/>
        </p:txBody>
      </p:sp>
      <p:sp>
        <p:nvSpPr>
          <p:cNvPr id="47" name="Shape 4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obj">
  <p:cSld name="Title and Content">
    <p:spTree>
      <p:nvGrpSpPr>
        <p:cNvPr id="50" name="Shape 50"/>
        <p:cNvGrpSpPr/>
        <p:nvPr/>
      </p:nvGrpSpPr>
      <p:grpSpPr>
        <a:xfrm>
          <a:off x="0" y="0"/>
          <a:ext cx="0" cy="0"/>
          <a:chOff x="0" y="0"/>
          <a:chExt cx="0" cy="0"/>
        </a:xfrm>
      </p:grpSpPr>
      <p:sp>
        <p:nvSpPr>
          <p:cNvPr id="51" name="Shape 51"/>
          <p:cNvSpPr txBox="1"/>
          <p:nvPr>
            <p:ph type="title"/>
          </p:nvPr>
        </p:nvSpPr>
        <p:spPr>
          <a:xfrm>
            <a:off x="189024" y="701681"/>
            <a:ext cx="8765946" cy="308609"/>
          </a:xfrm>
          <a:prstGeom prst="rect">
            <a:avLst/>
          </a:prstGeom>
          <a:noFill/>
          <a:ln>
            <a:noFill/>
          </a:ln>
        </p:spPr>
        <p:txBody>
          <a:bodyPr anchorCtr="0" anchor="t" bIns="166175" lIns="166175" rIns="166175" tIns="166175"/>
          <a:lstStyle>
            <a:lvl1pPr indent="0" lvl="0" marL="0" marR="0" rtl="0" algn="l">
              <a:spcBef>
                <a:spcPts val="0"/>
              </a:spcBef>
              <a:buSzPct val="100000"/>
              <a:buNone/>
              <a:defRPr b="0" i="0" sz="2500" u="none" cap="none" strike="noStrike">
                <a:solidFill>
                  <a:schemeClr val="lt1"/>
                </a:solidFill>
                <a:latin typeface="Tahoma"/>
                <a:ea typeface="Tahoma"/>
                <a:cs typeface="Tahoma"/>
                <a:sym typeface="Tahoma"/>
              </a:defRPr>
            </a:lvl1pPr>
            <a:lvl2pPr indent="0" lvl="1">
              <a:spcBef>
                <a:spcPts val="0"/>
              </a:spcBef>
              <a:buSzPct val="75757"/>
              <a:buNone/>
              <a:defRPr sz="3300"/>
            </a:lvl2pPr>
            <a:lvl3pPr indent="0" lvl="2">
              <a:spcBef>
                <a:spcPts val="0"/>
              </a:spcBef>
              <a:buSzPct val="75757"/>
              <a:buNone/>
              <a:defRPr sz="3300"/>
            </a:lvl3pPr>
            <a:lvl4pPr indent="0" lvl="3">
              <a:spcBef>
                <a:spcPts val="0"/>
              </a:spcBef>
              <a:buSzPct val="75757"/>
              <a:buNone/>
              <a:defRPr sz="3300"/>
            </a:lvl4pPr>
            <a:lvl5pPr indent="0" lvl="4">
              <a:spcBef>
                <a:spcPts val="0"/>
              </a:spcBef>
              <a:buSzPct val="75757"/>
              <a:buNone/>
              <a:defRPr sz="3300"/>
            </a:lvl5pPr>
            <a:lvl6pPr indent="0" lvl="5">
              <a:spcBef>
                <a:spcPts val="0"/>
              </a:spcBef>
              <a:buSzPct val="75757"/>
              <a:buNone/>
              <a:defRPr sz="3300"/>
            </a:lvl6pPr>
            <a:lvl7pPr indent="0" lvl="6">
              <a:spcBef>
                <a:spcPts val="0"/>
              </a:spcBef>
              <a:buSzPct val="75757"/>
              <a:buNone/>
              <a:defRPr sz="3300"/>
            </a:lvl7pPr>
            <a:lvl8pPr indent="0" lvl="7">
              <a:spcBef>
                <a:spcPts val="0"/>
              </a:spcBef>
              <a:buSzPct val="75757"/>
              <a:buNone/>
              <a:defRPr sz="3300"/>
            </a:lvl8pPr>
            <a:lvl9pPr indent="0" lvl="8">
              <a:spcBef>
                <a:spcPts val="0"/>
              </a:spcBef>
              <a:buSzPct val="75757"/>
              <a:buNone/>
              <a:defRPr sz="3300"/>
            </a:lvl9pPr>
          </a:lstStyle>
          <a:p/>
        </p:txBody>
      </p:sp>
      <p:sp>
        <p:nvSpPr>
          <p:cNvPr id="52" name="Shape 52"/>
          <p:cNvSpPr txBox="1"/>
          <p:nvPr>
            <p:ph idx="1" type="body"/>
          </p:nvPr>
        </p:nvSpPr>
        <p:spPr>
          <a:xfrm>
            <a:off x="433947" y="1450301"/>
            <a:ext cx="8276100" cy="3053068"/>
          </a:xfrm>
          <a:prstGeom prst="rect">
            <a:avLst/>
          </a:prstGeom>
          <a:noFill/>
          <a:ln>
            <a:noFill/>
          </a:ln>
        </p:spPr>
        <p:txBody>
          <a:bodyPr anchorCtr="0" anchor="t" bIns="166175" lIns="166175" rIns="166175" tIns="166175"/>
          <a:lstStyle>
            <a:lvl1pPr indent="0" lvl="0" marL="0" marR="0" rtl="0" algn="l">
              <a:spcBef>
                <a:spcPts val="0"/>
              </a:spcBef>
              <a:buSzPct val="125000"/>
              <a:buNone/>
              <a:defRPr b="0" i="0" sz="2000" u="none" cap="none" strike="noStrike">
                <a:solidFill>
                  <a:schemeClr val="dk1"/>
                </a:solidFill>
                <a:latin typeface="EB Garamond"/>
                <a:ea typeface="EB Garamond"/>
                <a:cs typeface="EB Garamond"/>
                <a:sym typeface="EB Garamond"/>
              </a:defRPr>
            </a:lvl1pPr>
            <a:lvl2pPr indent="0" lvl="1" marL="825500" marR="0" rtl="0" algn="l">
              <a:spcBef>
                <a:spcPts val="0"/>
              </a:spcBef>
              <a:buSzPct val="75757"/>
              <a:buNone/>
              <a:defRPr b="0" i="0" sz="3300" u="none" cap="none" strike="noStrike">
                <a:latin typeface="Calibri"/>
                <a:ea typeface="Calibri"/>
                <a:cs typeface="Calibri"/>
                <a:sym typeface="Calibri"/>
              </a:defRPr>
            </a:lvl2pPr>
            <a:lvl3pPr indent="0" lvl="2" marL="1663700" marR="0" rtl="0" algn="l">
              <a:spcBef>
                <a:spcPts val="0"/>
              </a:spcBef>
              <a:buSzPct val="75757"/>
              <a:buNone/>
              <a:defRPr b="0" i="0" sz="3300" u="none" cap="none" strike="noStrike">
                <a:latin typeface="Calibri"/>
                <a:ea typeface="Calibri"/>
                <a:cs typeface="Calibri"/>
                <a:sym typeface="Calibri"/>
              </a:defRPr>
            </a:lvl3pPr>
            <a:lvl4pPr indent="0" lvl="3" marL="2489200" marR="0" rtl="0" algn="l">
              <a:spcBef>
                <a:spcPts val="0"/>
              </a:spcBef>
              <a:buSzPct val="75757"/>
              <a:buNone/>
              <a:defRPr b="0" i="0" sz="3300" u="none" cap="none" strike="noStrike">
                <a:latin typeface="Calibri"/>
                <a:ea typeface="Calibri"/>
                <a:cs typeface="Calibri"/>
                <a:sym typeface="Calibri"/>
              </a:defRPr>
            </a:lvl4pPr>
            <a:lvl5pPr indent="0" lvl="4" marL="3327400" marR="0" rtl="0" algn="l">
              <a:spcBef>
                <a:spcPts val="0"/>
              </a:spcBef>
              <a:buSzPct val="75757"/>
              <a:buNone/>
              <a:defRPr b="0" i="0" sz="3300" u="none" cap="none" strike="noStrike">
                <a:latin typeface="Calibri"/>
                <a:ea typeface="Calibri"/>
                <a:cs typeface="Calibri"/>
                <a:sym typeface="Calibri"/>
              </a:defRPr>
            </a:lvl5pPr>
            <a:lvl6pPr indent="0" lvl="5" marL="4152900" marR="0" rtl="0" algn="l">
              <a:spcBef>
                <a:spcPts val="0"/>
              </a:spcBef>
              <a:buSzPct val="75757"/>
              <a:buNone/>
              <a:defRPr b="0" i="0" sz="3300" u="none" cap="none" strike="noStrike">
                <a:latin typeface="Calibri"/>
                <a:ea typeface="Calibri"/>
                <a:cs typeface="Calibri"/>
                <a:sym typeface="Calibri"/>
              </a:defRPr>
            </a:lvl6pPr>
            <a:lvl7pPr indent="0" lvl="6" marL="4991100" marR="0" rtl="0" algn="l">
              <a:spcBef>
                <a:spcPts val="0"/>
              </a:spcBef>
              <a:buSzPct val="75757"/>
              <a:buNone/>
              <a:defRPr b="0" i="0" sz="3300" u="none" cap="none" strike="noStrike">
                <a:latin typeface="Calibri"/>
                <a:ea typeface="Calibri"/>
                <a:cs typeface="Calibri"/>
                <a:sym typeface="Calibri"/>
              </a:defRPr>
            </a:lvl7pPr>
            <a:lvl8pPr indent="0" lvl="7" marL="5816600" marR="0" rtl="0" algn="l">
              <a:spcBef>
                <a:spcPts val="0"/>
              </a:spcBef>
              <a:buSzPct val="75757"/>
              <a:buNone/>
              <a:defRPr b="0" i="0" sz="3300" u="none" cap="none" strike="noStrike">
                <a:latin typeface="Calibri"/>
                <a:ea typeface="Calibri"/>
                <a:cs typeface="Calibri"/>
                <a:sym typeface="Calibri"/>
              </a:defRPr>
            </a:lvl8pPr>
            <a:lvl9pPr indent="0" lvl="8" marL="6654800" marR="0" rtl="0" algn="l">
              <a:spcBef>
                <a:spcPts val="0"/>
              </a:spcBef>
              <a:buSzPct val="75757"/>
              <a:buNone/>
              <a:defRPr b="0" i="0" sz="3300" u="none" cap="none" strike="noStrike">
                <a:latin typeface="Calibri"/>
                <a:ea typeface="Calibri"/>
                <a:cs typeface="Calibri"/>
                <a:sym typeface="Calibri"/>
              </a:defRPr>
            </a:lvl9pPr>
          </a:lstStyle>
          <a:p/>
        </p:txBody>
      </p:sp>
      <p:sp>
        <p:nvSpPr>
          <p:cNvPr id="53" name="Shape 53"/>
          <p:cNvSpPr txBox="1"/>
          <p:nvPr>
            <p:ph idx="11" type="ftr"/>
          </p:nvPr>
        </p:nvSpPr>
        <p:spPr>
          <a:xfrm>
            <a:off x="3108959" y="4783454"/>
            <a:ext cx="2926077" cy="257174"/>
          </a:xfrm>
          <a:prstGeom prst="rect">
            <a:avLst/>
          </a:prstGeom>
          <a:noFill/>
          <a:ln>
            <a:noFill/>
          </a:ln>
        </p:spPr>
        <p:txBody>
          <a:bodyPr anchorCtr="0" anchor="t" bIns="166175" lIns="166175" rIns="166175" tIns="166175"/>
          <a:lstStyle>
            <a:lvl1pPr indent="0" lvl="0" marL="0" marR="0" rtl="0" algn="ctr">
              <a:spcBef>
                <a:spcPts val="0"/>
              </a:spcBef>
              <a:buSzPct val="75757"/>
              <a:buNone/>
              <a:defRPr sz="3300">
                <a:solidFill>
                  <a:srgbClr val="888888"/>
                </a:solidFill>
                <a:latin typeface="Calibri"/>
                <a:ea typeface="Calibri"/>
                <a:cs typeface="Calibri"/>
                <a:sym typeface="Calibri"/>
              </a:defRPr>
            </a:lvl1pPr>
            <a:lvl2pPr indent="0" lvl="1" marL="825500" marR="0" rtl="0" algn="l">
              <a:spcBef>
                <a:spcPts val="0"/>
              </a:spcBef>
              <a:buSzPct val="75757"/>
              <a:buNone/>
              <a:defRPr b="0" i="0" sz="3300" u="none" cap="none" strike="noStrike">
                <a:solidFill>
                  <a:schemeClr val="dk1"/>
                </a:solidFill>
                <a:latin typeface="Calibri"/>
                <a:ea typeface="Calibri"/>
                <a:cs typeface="Calibri"/>
                <a:sym typeface="Calibri"/>
              </a:defRPr>
            </a:lvl2pPr>
            <a:lvl3pPr indent="0" lvl="2" marL="1663700" marR="0" rtl="0" algn="l">
              <a:spcBef>
                <a:spcPts val="0"/>
              </a:spcBef>
              <a:buSzPct val="75757"/>
              <a:buNone/>
              <a:defRPr b="0" i="0" sz="3300" u="none" cap="none" strike="noStrike">
                <a:solidFill>
                  <a:schemeClr val="dk1"/>
                </a:solidFill>
                <a:latin typeface="Calibri"/>
                <a:ea typeface="Calibri"/>
                <a:cs typeface="Calibri"/>
                <a:sym typeface="Calibri"/>
              </a:defRPr>
            </a:lvl3pPr>
            <a:lvl4pPr indent="0" lvl="3" marL="2489200" marR="0" rtl="0" algn="l">
              <a:spcBef>
                <a:spcPts val="0"/>
              </a:spcBef>
              <a:buSzPct val="75757"/>
              <a:buNone/>
              <a:defRPr b="0" i="0" sz="3300" u="none" cap="none" strike="noStrike">
                <a:solidFill>
                  <a:schemeClr val="dk1"/>
                </a:solidFill>
                <a:latin typeface="Calibri"/>
                <a:ea typeface="Calibri"/>
                <a:cs typeface="Calibri"/>
                <a:sym typeface="Calibri"/>
              </a:defRPr>
            </a:lvl4pPr>
            <a:lvl5pPr indent="0" lvl="4" marL="3327400" marR="0" rtl="0" algn="l">
              <a:spcBef>
                <a:spcPts val="0"/>
              </a:spcBef>
              <a:buSzPct val="75757"/>
              <a:buNone/>
              <a:defRPr b="0" i="0" sz="3300" u="none" cap="none" strike="noStrike">
                <a:solidFill>
                  <a:schemeClr val="dk1"/>
                </a:solidFill>
                <a:latin typeface="Calibri"/>
                <a:ea typeface="Calibri"/>
                <a:cs typeface="Calibri"/>
                <a:sym typeface="Calibri"/>
              </a:defRPr>
            </a:lvl5pPr>
            <a:lvl6pPr indent="0" lvl="5" marL="4152900" marR="0" rtl="0" algn="l">
              <a:spcBef>
                <a:spcPts val="0"/>
              </a:spcBef>
              <a:buSzPct val="75757"/>
              <a:buNone/>
              <a:defRPr b="0" i="0" sz="3300" u="none" cap="none" strike="noStrike">
                <a:solidFill>
                  <a:schemeClr val="dk1"/>
                </a:solidFill>
                <a:latin typeface="Calibri"/>
                <a:ea typeface="Calibri"/>
                <a:cs typeface="Calibri"/>
                <a:sym typeface="Calibri"/>
              </a:defRPr>
            </a:lvl6pPr>
            <a:lvl7pPr indent="0" lvl="6" marL="4991100" marR="0" rtl="0" algn="l">
              <a:spcBef>
                <a:spcPts val="0"/>
              </a:spcBef>
              <a:buSzPct val="75757"/>
              <a:buNone/>
              <a:defRPr b="0" i="0" sz="3300" u="none" cap="none" strike="noStrike">
                <a:solidFill>
                  <a:schemeClr val="dk1"/>
                </a:solidFill>
                <a:latin typeface="Calibri"/>
                <a:ea typeface="Calibri"/>
                <a:cs typeface="Calibri"/>
                <a:sym typeface="Calibri"/>
              </a:defRPr>
            </a:lvl7pPr>
            <a:lvl8pPr indent="0" lvl="7" marL="5816600" marR="0" rtl="0" algn="l">
              <a:spcBef>
                <a:spcPts val="0"/>
              </a:spcBef>
              <a:buSzPct val="75757"/>
              <a:buNone/>
              <a:defRPr b="0" i="0" sz="3300" u="none" cap="none" strike="noStrike">
                <a:solidFill>
                  <a:schemeClr val="dk1"/>
                </a:solidFill>
                <a:latin typeface="Calibri"/>
                <a:ea typeface="Calibri"/>
                <a:cs typeface="Calibri"/>
                <a:sym typeface="Calibri"/>
              </a:defRPr>
            </a:lvl8pPr>
            <a:lvl9pPr indent="0" lvl="8" marL="6654800" marR="0" rtl="0" algn="l">
              <a:spcBef>
                <a:spcPts val="0"/>
              </a:spcBef>
              <a:buSzPct val="75757"/>
              <a:buNone/>
              <a:defRPr b="0" i="0" sz="3300" u="none" cap="none" strike="noStrike">
                <a:solidFill>
                  <a:schemeClr val="dk1"/>
                </a:solidFill>
                <a:latin typeface="Calibri"/>
                <a:ea typeface="Calibri"/>
                <a:cs typeface="Calibri"/>
                <a:sym typeface="Calibri"/>
              </a:defRPr>
            </a:lvl9pPr>
          </a:lstStyle>
          <a:p/>
        </p:txBody>
      </p:sp>
      <p:sp>
        <p:nvSpPr>
          <p:cNvPr id="54" name="Shape 54"/>
          <p:cNvSpPr txBox="1"/>
          <p:nvPr>
            <p:ph idx="10" type="dt"/>
          </p:nvPr>
        </p:nvSpPr>
        <p:spPr>
          <a:xfrm>
            <a:off x="457200" y="4783454"/>
            <a:ext cx="2103119" cy="257174"/>
          </a:xfrm>
          <a:prstGeom prst="rect">
            <a:avLst/>
          </a:prstGeom>
          <a:noFill/>
          <a:ln>
            <a:noFill/>
          </a:ln>
        </p:spPr>
        <p:txBody>
          <a:bodyPr anchorCtr="0" anchor="t" bIns="166175" lIns="166175" rIns="166175" tIns="166175"/>
          <a:lstStyle>
            <a:lvl1pPr indent="0" lvl="0" marL="0" marR="0" rtl="0" algn="l">
              <a:spcBef>
                <a:spcPts val="0"/>
              </a:spcBef>
              <a:buSzPct val="75757"/>
              <a:buNone/>
              <a:defRPr sz="3300">
                <a:solidFill>
                  <a:srgbClr val="888888"/>
                </a:solidFill>
                <a:latin typeface="Calibri"/>
                <a:ea typeface="Calibri"/>
                <a:cs typeface="Calibri"/>
                <a:sym typeface="Calibri"/>
              </a:defRPr>
            </a:lvl1pPr>
            <a:lvl2pPr indent="0" lvl="1" marL="825500" marR="0" rtl="0" algn="l">
              <a:spcBef>
                <a:spcPts val="0"/>
              </a:spcBef>
              <a:buSzPct val="75757"/>
              <a:buNone/>
              <a:defRPr b="0" i="0" sz="3300" u="none" cap="none" strike="noStrike">
                <a:solidFill>
                  <a:schemeClr val="dk1"/>
                </a:solidFill>
                <a:latin typeface="Calibri"/>
                <a:ea typeface="Calibri"/>
                <a:cs typeface="Calibri"/>
                <a:sym typeface="Calibri"/>
              </a:defRPr>
            </a:lvl2pPr>
            <a:lvl3pPr indent="0" lvl="2" marL="1663700" marR="0" rtl="0" algn="l">
              <a:spcBef>
                <a:spcPts val="0"/>
              </a:spcBef>
              <a:buSzPct val="75757"/>
              <a:buNone/>
              <a:defRPr b="0" i="0" sz="3300" u="none" cap="none" strike="noStrike">
                <a:solidFill>
                  <a:schemeClr val="dk1"/>
                </a:solidFill>
                <a:latin typeface="Calibri"/>
                <a:ea typeface="Calibri"/>
                <a:cs typeface="Calibri"/>
                <a:sym typeface="Calibri"/>
              </a:defRPr>
            </a:lvl3pPr>
            <a:lvl4pPr indent="0" lvl="3" marL="2489200" marR="0" rtl="0" algn="l">
              <a:spcBef>
                <a:spcPts val="0"/>
              </a:spcBef>
              <a:buSzPct val="75757"/>
              <a:buNone/>
              <a:defRPr b="0" i="0" sz="3300" u="none" cap="none" strike="noStrike">
                <a:solidFill>
                  <a:schemeClr val="dk1"/>
                </a:solidFill>
                <a:latin typeface="Calibri"/>
                <a:ea typeface="Calibri"/>
                <a:cs typeface="Calibri"/>
                <a:sym typeface="Calibri"/>
              </a:defRPr>
            </a:lvl4pPr>
            <a:lvl5pPr indent="0" lvl="4" marL="3327400" marR="0" rtl="0" algn="l">
              <a:spcBef>
                <a:spcPts val="0"/>
              </a:spcBef>
              <a:buSzPct val="75757"/>
              <a:buNone/>
              <a:defRPr b="0" i="0" sz="3300" u="none" cap="none" strike="noStrike">
                <a:solidFill>
                  <a:schemeClr val="dk1"/>
                </a:solidFill>
                <a:latin typeface="Calibri"/>
                <a:ea typeface="Calibri"/>
                <a:cs typeface="Calibri"/>
                <a:sym typeface="Calibri"/>
              </a:defRPr>
            </a:lvl5pPr>
            <a:lvl6pPr indent="0" lvl="5" marL="4152900" marR="0" rtl="0" algn="l">
              <a:spcBef>
                <a:spcPts val="0"/>
              </a:spcBef>
              <a:buSzPct val="75757"/>
              <a:buNone/>
              <a:defRPr b="0" i="0" sz="3300" u="none" cap="none" strike="noStrike">
                <a:solidFill>
                  <a:schemeClr val="dk1"/>
                </a:solidFill>
                <a:latin typeface="Calibri"/>
                <a:ea typeface="Calibri"/>
                <a:cs typeface="Calibri"/>
                <a:sym typeface="Calibri"/>
              </a:defRPr>
            </a:lvl6pPr>
            <a:lvl7pPr indent="0" lvl="6" marL="4991100" marR="0" rtl="0" algn="l">
              <a:spcBef>
                <a:spcPts val="0"/>
              </a:spcBef>
              <a:buSzPct val="75757"/>
              <a:buNone/>
              <a:defRPr b="0" i="0" sz="3300" u="none" cap="none" strike="noStrike">
                <a:solidFill>
                  <a:schemeClr val="dk1"/>
                </a:solidFill>
                <a:latin typeface="Calibri"/>
                <a:ea typeface="Calibri"/>
                <a:cs typeface="Calibri"/>
                <a:sym typeface="Calibri"/>
              </a:defRPr>
            </a:lvl7pPr>
            <a:lvl8pPr indent="0" lvl="7" marL="5816600" marR="0" rtl="0" algn="l">
              <a:spcBef>
                <a:spcPts val="0"/>
              </a:spcBef>
              <a:buSzPct val="75757"/>
              <a:buNone/>
              <a:defRPr b="0" i="0" sz="3300" u="none" cap="none" strike="noStrike">
                <a:solidFill>
                  <a:schemeClr val="dk1"/>
                </a:solidFill>
                <a:latin typeface="Calibri"/>
                <a:ea typeface="Calibri"/>
                <a:cs typeface="Calibri"/>
                <a:sym typeface="Calibri"/>
              </a:defRPr>
            </a:lvl8pPr>
            <a:lvl9pPr indent="0" lvl="8" marL="6654800" marR="0" rtl="0" algn="l">
              <a:spcBef>
                <a:spcPts val="0"/>
              </a:spcBef>
              <a:buSzPct val="75757"/>
              <a:buNone/>
              <a:defRPr b="0" i="0" sz="3300" u="none" cap="none" strike="noStrike">
                <a:solidFill>
                  <a:schemeClr val="dk1"/>
                </a:solidFill>
                <a:latin typeface="Calibri"/>
                <a:ea typeface="Calibri"/>
                <a:cs typeface="Calibri"/>
                <a:sym typeface="Calibri"/>
              </a:defRPr>
            </a:lvl9pPr>
          </a:lstStyle>
          <a:p/>
        </p:txBody>
      </p:sp>
      <p:sp>
        <p:nvSpPr>
          <p:cNvPr id="55" name="Shape 55"/>
          <p:cNvSpPr txBox="1"/>
          <p:nvPr>
            <p:ph idx="12" type="sldNum"/>
          </p:nvPr>
        </p:nvSpPr>
        <p:spPr>
          <a:xfrm>
            <a:off x="6583679" y="4783454"/>
            <a:ext cx="2103119" cy="257174"/>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 sz="3300">
                <a:solidFill>
                  <a:srgbClr val="888888"/>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Two Content">
    <p:spTree>
      <p:nvGrpSpPr>
        <p:cNvPr id="56" name="Shape 56"/>
        <p:cNvGrpSpPr/>
        <p:nvPr/>
      </p:nvGrpSpPr>
      <p:grpSpPr>
        <a:xfrm>
          <a:off x="0" y="0"/>
          <a:ext cx="0" cy="0"/>
          <a:chOff x="0" y="0"/>
          <a:chExt cx="0" cy="0"/>
        </a:xfrm>
      </p:grpSpPr>
      <p:sp>
        <p:nvSpPr>
          <p:cNvPr id="57" name="Shape 57"/>
          <p:cNvSpPr txBox="1"/>
          <p:nvPr>
            <p:ph type="title"/>
          </p:nvPr>
        </p:nvSpPr>
        <p:spPr>
          <a:xfrm>
            <a:off x="189024" y="701681"/>
            <a:ext cx="8765946" cy="308609"/>
          </a:xfrm>
          <a:prstGeom prst="rect">
            <a:avLst/>
          </a:prstGeom>
          <a:noFill/>
          <a:ln>
            <a:noFill/>
          </a:ln>
        </p:spPr>
        <p:txBody>
          <a:bodyPr anchorCtr="0" anchor="t" bIns="166175" lIns="166175" rIns="166175" tIns="166175"/>
          <a:lstStyle>
            <a:lvl1pPr indent="0" lvl="0" marL="0" marR="0" rtl="0" algn="l">
              <a:spcBef>
                <a:spcPts val="0"/>
              </a:spcBef>
              <a:buSzPct val="100000"/>
              <a:buNone/>
              <a:defRPr b="0" i="0" sz="2500" u="none" cap="none" strike="noStrike">
                <a:solidFill>
                  <a:schemeClr val="lt1"/>
                </a:solidFill>
                <a:latin typeface="Tahoma"/>
                <a:ea typeface="Tahoma"/>
                <a:cs typeface="Tahoma"/>
                <a:sym typeface="Tahoma"/>
              </a:defRPr>
            </a:lvl1pPr>
            <a:lvl2pPr indent="0" lvl="1">
              <a:spcBef>
                <a:spcPts val="0"/>
              </a:spcBef>
              <a:buSzPct val="75757"/>
              <a:buNone/>
              <a:defRPr sz="3300"/>
            </a:lvl2pPr>
            <a:lvl3pPr indent="0" lvl="2">
              <a:spcBef>
                <a:spcPts val="0"/>
              </a:spcBef>
              <a:buSzPct val="75757"/>
              <a:buNone/>
              <a:defRPr sz="3300"/>
            </a:lvl3pPr>
            <a:lvl4pPr indent="0" lvl="3">
              <a:spcBef>
                <a:spcPts val="0"/>
              </a:spcBef>
              <a:buSzPct val="75757"/>
              <a:buNone/>
              <a:defRPr sz="3300"/>
            </a:lvl4pPr>
            <a:lvl5pPr indent="0" lvl="4">
              <a:spcBef>
                <a:spcPts val="0"/>
              </a:spcBef>
              <a:buSzPct val="75757"/>
              <a:buNone/>
              <a:defRPr sz="3300"/>
            </a:lvl5pPr>
            <a:lvl6pPr indent="0" lvl="5">
              <a:spcBef>
                <a:spcPts val="0"/>
              </a:spcBef>
              <a:buSzPct val="75757"/>
              <a:buNone/>
              <a:defRPr sz="3300"/>
            </a:lvl6pPr>
            <a:lvl7pPr indent="0" lvl="6">
              <a:spcBef>
                <a:spcPts val="0"/>
              </a:spcBef>
              <a:buSzPct val="75757"/>
              <a:buNone/>
              <a:defRPr sz="3300"/>
            </a:lvl7pPr>
            <a:lvl8pPr indent="0" lvl="7">
              <a:spcBef>
                <a:spcPts val="0"/>
              </a:spcBef>
              <a:buSzPct val="75757"/>
              <a:buNone/>
              <a:defRPr sz="3300"/>
            </a:lvl8pPr>
            <a:lvl9pPr indent="0" lvl="8">
              <a:spcBef>
                <a:spcPts val="0"/>
              </a:spcBef>
              <a:buSzPct val="75757"/>
              <a:buNone/>
              <a:defRPr sz="3300"/>
            </a:lvl9pPr>
          </a:lstStyle>
          <a:p/>
        </p:txBody>
      </p:sp>
      <p:sp>
        <p:nvSpPr>
          <p:cNvPr id="58" name="Shape 58"/>
          <p:cNvSpPr txBox="1"/>
          <p:nvPr>
            <p:ph idx="1" type="body"/>
          </p:nvPr>
        </p:nvSpPr>
        <p:spPr>
          <a:xfrm>
            <a:off x="457200" y="1183004"/>
            <a:ext cx="3977639" cy="3394709"/>
          </a:xfrm>
          <a:prstGeom prst="rect">
            <a:avLst/>
          </a:prstGeom>
          <a:noFill/>
          <a:ln>
            <a:noFill/>
          </a:ln>
        </p:spPr>
        <p:txBody>
          <a:bodyPr anchorCtr="0" anchor="t" bIns="166175" lIns="166175" rIns="166175" tIns="166175"/>
          <a:lstStyle>
            <a:lvl1pPr indent="0" lvl="0" marL="0" marR="0" rtl="0" algn="l">
              <a:spcBef>
                <a:spcPts val="0"/>
              </a:spcBef>
              <a:buSzPct val="125000"/>
              <a:buNone/>
              <a:defRPr b="0" i="0" sz="2000" u="none" cap="none" strike="noStrike">
                <a:solidFill>
                  <a:schemeClr val="dk1"/>
                </a:solidFill>
                <a:latin typeface="EB Garamond"/>
                <a:ea typeface="EB Garamond"/>
                <a:cs typeface="EB Garamond"/>
                <a:sym typeface="EB Garamond"/>
              </a:defRPr>
            </a:lvl1pPr>
            <a:lvl2pPr indent="0" lvl="1" marL="825500" marR="0" rtl="0" algn="l">
              <a:spcBef>
                <a:spcPts val="0"/>
              </a:spcBef>
              <a:buSzPct val="75757"/>
              <a:buNone/>
              <a:defRPr b="0" i="0" sz="3300" u="none" cap="none" strike="noStrike">
                <a:latin typeface="Calibri"/>
                <a:ea typeface="Calibri"/>
                <a:cs typeface="Calibri"/>
                <a:sym typeface="Calibri"/>
              </a:defRPr>
            </a:lvl2pPr>
            <a:lvl3pPr indent="0" lvl="2" marL="1663700" marR="0" rtl="0" algn="l">
              <a:spcBef>
                <a:spcPts val="0"/>
              </a:spcBef>
              <a:buSzPct val="75757"/>
              <a:buNone/>
              <a:defRPr b="0" i="0" sz="3300" u="none" cap="none" strike="noStrike">
                <a:latin typeface="Calibri"/>
                <a:ea typeface="Calibri"/>
                <a:cs typeface="Calibri"/>
                <a:sym typeface="Calibri"/>
              </a:defRPr>
            </a:lvl3pPr>
            <a:lvl4pPr indent="0" lvl="3" marL="2489200" marR="0" rtl="0" algn="l">
              <a:spcBef>
                <a:spcPts val="0"/>
              </a:spcBef>
              <a:buSzPct val="75757"/>
              <a:buNone/>
              <a:defRPr b="0" i="0" sz="3300" u="none" cap="none" strike="noStrike">
                <a:latin typeface="Calibri"/>
                <a:ea typeface="Calibri"/>
                <a:cs typeface="Calibri"/>
                <a:sym typeface="Calibri"/>
              </a:defRPr>
            </a:lvl4pPr>
            <a:lvl5pPr indent="0" lvl="4" marL="3327400" marR="0" rtl="0" algn="l">
              <a:spcBef>
                <a:spcPts val="0"/>
              </a:spcBef>
              <a:buSzPct val="75757"/>
              <a:buNone/>
              <a:defRPr b="0" i="0" sz="3300" u="none" cap="none" strike="noStrike">
                <a:latin typeface="Calibri"/>
                <a:ea typeface="Calibri"/>
                <a:cs typeface="Calibri"/>
                <a:sym typeface="Calibri"/>
              </a:defRPr>
            </a:lvl5pPr>
            <a:lvl6pPr indent="0" lvl="5" marL="4152900" marR="0" rtl="0" algn="l">
              <a:spcBef>
                <a:spcPts val="0"/>
              </a:spcBef>
              <a:buSzPct val="75757"/>
              <a:buNone/>
              <a:defRPr b="0" i="0" sz="3300" u="none" cap="none" strike="noStrike">
                <a:latin typeface="Calibri"/>
                <a:ea typeface="Calibri"/>
                <a:cs typeface="Calibri"/>
                <a:sym typeface="Calibri"/>
              </a:defRPr>
            </a:lvl6pPr>
            <a:lvl7pPr indent="0" lvl="6" marL="4991100" marR="0" rtl="0" algn="l">
              <a:spcBef>
                <a:spcPts val="0"/>
              </a:spcBef>
              <a:buSzPct val="75757"/>
              <a:buNone/>
              <a:defRPr b="0" i="0" sz="3300" u="none" cap="none" strike="noStrike">
                <a:latin typeface="Calibri"/>
                <a:ea typeface="Calibri"/>
                <a:cs typeface="Calibri"/>
                <a:sym typeface="Calibri"/>
              </a:defRPr>
            </a:lvl7pPr>
            <a:lvl8pPr indent="0" lvl="7" marL="5816600" marR="0" rtl="0" algn="l">
              <a:spcBef>
                <a:spcPts val="0"/>
              </a:spcBef>
              <a:buSzPct val="75757"/>
              <a:buNone/>
              <a:defRPr b="0" i="0" sz="3300" u="none" cap="none" strike="noStrike">
                <a:latin typeface="Calibri"/>
                <a:ea typeface="Calibri"/>
                <a:cs typeface="Calibri"/>
                <a:sym typeface="Calibri"/>
              </a:defRPr>
            </a:lvl8pPr>
            <a:lvl9pPr indent="0" lvl="8" marL="6654800" marR="0" rtl="0" algn="l">
              <a:spcBef>
                <a:spcPts val="0"/>
              </a:spcBef>
              <a:buSzPct val="75757"/>
              <a:buNone/>
              <a:defRPr b="0" i="0" sz="3300" u="none" cap="none" strike="noStrike">
                <a:latin typeface="Calibri"/>
                <a:ea typeface="Calibri"/>
                <a:cs typeface="Calibri"/>
                <a:sym typeface="Calibri"/>
              </a:defRPr>
            </a:lvl9pPr>
          </a:lstStyle>
          <a:p/>
        </p:txBody>
      </p:sp>
      <p:sp>
        <p:nvSpPr>
          <p:cNvPr id="59" name="Shape 59"/>
          <p:cNvSpPr txBox="1"/>
          <p:nvPr>
            <p:ph idx="2" type="body"/>
          </p:nvPr>
        </p:nvSpPr>
        <p:spPr>
          <a:xfrm>
            <a:off x="4709158" y="1183004"/>
            <a:ext cx="3977639" cy="3394709"/>
          </a:xfrm>
          <a:prstGeom prst="rect">
            <a:avLst/>
          </a:prstGeom>
          <a:noFill/>
          <a:ln>
            <a:noFill/>
          </a:ln>
        </p:spPr>
        <p:txBody>
          <a:bodyPr anchorCtr="0" anchor="t" bIns="166175" lIns="166175" rIns="166175" tIns="166175"/>
          <a:lstStyle>
            <a:lvl1pPr indent="0" lvl="0" marL="0" marR="0" rtl="0" algn="l">
              <a:spcBef>
                <a:spcPts val="0"/>
              </a:spcBef>
              <a:buSzPct val="125000"/>
              <a:buNone/>
              <a:defRPr b="0" i="0" sz="2000" u="none" cap="none" strike="noStrike">
                <a:solidFill>
                  <a:schemeClr val="dk1"/>
                </a:solidFill>
                <a:latin typeface="EB Garamond"/>
                <a:ea typeface="EB Garamond"/>
                <a:cs typeface="EB Garamond"/>
                <a:sym typeface="EB Garamond"/>
              </a:defRPr>
            </a:lvl1pPr>
            <a:lvl2pPr indent="0" lvl="1" marL="825500" marR="0" rtl="0" algn="l">
              <a:spcBef>
                <a:spcPts val="0"/>
              </a:spcBef>
              <a:buSzPct val="75757"/>
              <a:buNone/>
              <a:defRPr b="0" i="0" sz="3300" u="none" cap="none" strike="noStrike">
                <a:latin typeface="Calibri"/>
                <a:ea typeface="Calibri"/>
                <a:cs typeface="Calibri"/>
                <a:sym typeface="Calibri"/>
              </a:defRPr>
            </a:lvl2pPr>
            <a:lvl3pPr indent="0" lvl="2" marL="1663700" marR="0" rtl="0" algn="l">
              <a:spcBef>
                <a:spcPts val="0"/>
              </a:spcBef>
              <a:buSzPct val="75757"/>
              <a:buNone/>
              <a:defRPr b="0" i="0" sz="3300" u="none" cap="none" strike="noStrike">
                <a:latin typeface="Calibri"/>
                <a:ea typeface="Calibri"/>
                <a:cs typeface="Calibri"/>
                <a:sym typeface="Calibri"/>
              </a:defRPr>
            </a:lvl3pPr>
            <a:lvl4pPr indent="0" lvl="3" marL="2489200" marR="0" rtl="0" algn="l">
              <a:spcBef>
                <a:spcPts val="0"/>
              </a:spcBef>
              <a:buSzPct val="75757"/>
              <a:buNone/>
              <a:defRPr b="0" i="0" sz="3300" u="none" cap="none" strike="noStrike">
                <a:latin typeface="Calibri"/>
                <a:ea typeface="Calibri"/>
                <a:cs typeface="Calibri"/>
                <a:sym typeface="Calibri"/>
              </a:defRPr>
            </a:lvl4pPr>
            <a:lvl5pPr indent="0" lvl="4" marL="3327400" marR="0" rtl="0" algn="l">
              <a:spcBef>
                <a:spcPts val="0"/>
              </a:spcBef>
              <a:buSzPct val="75757"/>
              <a:buNone/>
              <a:defRPr b="0" i="0" sz="3300" u="none" cap="none" strike="noStrike">
                <a:latin typeface="Calibri"/>
                <a:ea typeface="Calibri"/>
                <a:cs typeface="Calibri"/>
                <a:sym typeface="Calibri"/>
              </a:defRPr>
            </a:lvl5pPr>
            <a:lvl6pPr indent="0" lvl="5" marL="4152900" marR="0" rtl="0" algn="l">
              <a:spcBef>
                <a:spcPts val="0"/>
              </a:spcBef>
              <a:buSzPct val="75757"/>
              <a:buNone/>
              <a:defRPr b="0" i="0" sz="3300" u="none" cap="none" strike="noStrike">
                <a:latin typeface="Calibri"/>
                <a:ea typeface="Calibri"/>
                <a:cs typeface="Calibri"/>
                <a:sym typeface="Calibri"/>
              </a:defRPr>
            </a:lvl6pPr>
            <a:lvl7pPr indent="0" lvl="6" marL="4991100" marR="0" rtl="0" algn="l">
              <a:spcBef>
                <a:spcPts val="0"/>
              </a:spcBef>
              <a:buSzPct val="75757"/>
              <a:buNone/>
              <a:defRPr b="0" i="0" sz="3300" u="none" cap="none" strike="noStrike">
                <a:latin typeface="Calibri"/>
                <a:ea typeface="Calibri"/>
                <a:cs typeface="Calibri"/>
                <a:sym typeface="Calibri"/>
              </a:defRPr>
            </a:lvl7pPr>
            <a:lvl8pPr indent="0" lvl="7" marL="5816600" marR="0" rtl="0" algn="l">
              <a:spcBef>
                <a:spcPts val="0"/>
              </a:spcBef>
              <a:buSzPct val="75757"/>
              <a:buNone/>
              <a:defRPr b="0" i="0" sz="3300" u="none" cap="none" strike="noStrike">
                <a:latin typeface="Calibri"/>
                <a:ea typeface="Calibri"/>
                <a:cs typeface="Calibri"/>
                <a:sym typeface="Calibri"/>
              </a:defRPr>
            </a:lvl8pPr>
            <a:lvl9pPr indent="0" lvl="8" marL="6654800" marR="0" rtl="0" algn="l">
              <a:spcBef>
                <a:spcPts val="0"/>
              </a:spcBef>
              <a:buSzPct val="75757"/>
              <a:buNone/>
              <a:defRPr b="0" i="0" sz="3300" u="none" cap="none" strike="noStrike">
                <a:latin typeface="Calibri"/>
                <a:ea typeface="Calibri"/>
                <a:cs typeface="Calibri"/>
                <a:sym typeface="Calibri"/>
              </a:defRPr>
            </a:lvl9pPr>
          </a:lstStyle>
          <a:p/>
        </p:txBody>
      </p:sp>
      <p:sp>
        <p:nvSpPr>
          <p:cNvPr id="60" name="Shape 60"/>
          <p:cNvSpPr txBox="1"/>
          <p:nvPr>
            <p:ph idx="11" type="ftr"/>
          </p:nvPr>
        </p:nvSpPr>
        <p:spPr>
          <a:xfrm>
            <a:off x="3108959" y="4783454"/>
            <a:ext cx="2926077" cy="257174"/>
          </a:xfrm>
          <a:prstGeom prst="rect">
            <a:avLst/>
          </a:prstGeom>
          <a:noFill/>
          <a:ln>
            <a:noFill/>
          </a:ln>
        </p:spPr>
        <p:txBody>
          <a:bodyPr anchorCtr="0" anchor="t" bIns="166175" lIns="166175" rIns="166175" tIns="166175"/>
          <a:lstStyle>
            <a:lvl1pPr indent="0" lvl="0" marL="0" marR="0" rtl="0" algn="ctr">
              <a:spcBef>
                <a:spcPts val="0"/>
              </a:spcBef>
              <a:buSzPct val="75757"/>
              <a:buNone/>
              <a:defRPr sz="3300">
                <a:solidFill>
                  <a:srgbClr val="888888"/>
                </a:solidFill>
                <a:latin typeface="Calibri"/>
                <a:ea typeface="Calibri"/>
                <a:cs typeface="Calibri"/>
                <a:sym typeface="Calibri"/>
              </a:defRPr>
            </a:lvl1pPr>
            <a:lvl2pPr indent="0" lvl="1" marL="825500" marR="0" rtl="0" algn="l">
              <a:spcBef>
                <a:spcPts val="0"/>
              </a:spcBef>
              <a:buSzPct val="75757"/>
              <a:buNone/>
              <a:defRPr b="0" i="0" sz="3300" u="none" cap="none" strike="noStrike">
                <a:solidFill>
                  <a:schemeClr val="dk1"/>
                </a:solidFill>
                <a:latin typeface="Calibri"/>
                <a:ea typeface="Calibri"/>
                <a:cs typeface="Calibri"/>
                <a:sym typeface="Calibri"/>
              </a:defRPr>
            </a:lvl2pPr>
            <a:lvl3pPr indent="0" lvl="2" marL="1663700" marR="0" rtl="0" algn="l">
              <a:spcBef>
                <a:spcPts val="0"/>
              </a:spcBef>
              <a:buSzPct val="75757"/>
              <a:buNone/>
              <a:defRPr b="0" i="0" sz="3300" u="none" cap="none" strike="noStrike">
                <a:solidFill>
                  <a:schemeClr val="dk1"/>
                </a:solidFill>
                <a:latin typeface="Calibri"/>
                <a:ea typeface="Calibri"/>
                <a:cs typeface="Calibri"/>
                <a:sym typeface="Calibri"/>
              </a:defRPr>
            </a:lvl3pPr>
            <a:lvl4pPr indent="0" lvl="3" marL="2489200" marR="0" rtl="0" algn="l">
              <a:spcBef>
                <a:spcPts val="0"/>
              </a:spcBef>
              <a:buSzPct val="75757"/>
              <a:buNone/>
              <a:defRPr b="0" i="0" sz="3300" u="none" cap="none" strike="noStrike">
                <a:solidFill>
                  <a:schemeClr val="dk1"/>
                </a:solidFill>
                <a:latin typeface="Calibri"/>
                <a:ea typeface="Calibri"/>
                <a:cs typeface="Calibri"/>
                <a:sym typeface="Calibri"/>
              </a:defRPr>
            </a:lvl4pPr>
            <a:lvl5pPr indent="0" lvl="4" marL="3327400" marR="0" rtl="0" algn="l">
              <a:spcBef>
                <a:spcPts val="0"/>
              </a:spcBef>
              <a:buSzPct val="75757"/>
              <a:buNone/>
              <a:defRPr b="0" i="0" sz="3300" u="none" cap="none" strike="noStrike">
                <a:solidFill>
                  <a:schemeClr val="dk1"/>
                </a:solidFill>
                <a:latin typeface="Calibri"/>
                <a:ea typeface="Calibri"/>
                <a:cs typeface="Calibri"/>
                <a:sym typeface="Calibri"/>
              </a:defRPr>
            </a:lvl5pPr>
            <a:lvl6pPr indent="0" lvl="5" marL="4152900" marR="0" rtl="0" algn="l">
              <a:spcBef>
                <a:spcPts val="0"/>
              </a:spcBef>
              <a:buSzPct val="75757"/>
              <a:buNone/>
              <a:defRPr b="0" i="0" sz="3300" u="none" cap="none" strike="noStrike">
                <a:solidFill>
                  <a:schemeClr val="dk1"/>
                </a:solidFill>
                <a:latin typeface="Calibri"/>
                <a:ea typeface="Calibri"/>
                <a:cs typeface="Calibri"/>
                <a:sym typeface="Calibri"/>
              </a:defRPr>
            </a:lvl6pPr>
            <a:lvl7pPr indent="0" lvl="6" marL="4991100" marR="0" rtl="0" algn="l">
              <a:spcBef>
                <a:spcPts val="0"/>
              </a:spcBef>
              <a:buSzPct val="75757"/>
              <a:buNone/>
              <a:defRPr b="0" i="0" sz="3300" u="none" cap="none" strike="noStrike">
                <a:solidFill>
                  <a:schemeClr val="dk1"/>
                </a:solidFill>
                <a:latin typeface="Calibri"/>
                <a:ea typeface="Calibri"/>
                <a:cs typeface="Calibri"/>
                <a:sym typeface="Calibri"/>
              </a:defRPr>
            </a:lvl7pPr>
            <a:lvl8pPr indent="0" lvl="7" marL="5816600" marR="0" rtl="0" algn="l">
              <a:spcBef>
                <a:spcPts val="0"/>
              </a:spcBef>
              <a:buSzPct val="75757"/>
              <a:buNone/>
              <a:defRPr b="0" i="0" sz="3300" u="none" cap="none" strike="noStrike">
                <a:solidFill>
                  <a:schemeClr val="dk1"/>
                </a:solidFill>
                <a:latin typeface="Calibri"/>
                <a:ea typeface="Calibri"/>
                <a:cs typeface="Calibri"/>
                <a:sym typeface="Calibri"/>
              </a:defRPr>
            </a:lvl8pPr>
            <a:lvl9pPr indent="0" lvl="8" marL="6654800" marR="0" rtl="0" algn="l">
              <a:spcBef>
                <a:spcPts val="0"/>
              </a:spcBef>
              <a:buSzPct val="75757"/>
              <a:buNone/>
              <a:defRPr b="0" i="0" sz="3300" u="none" cap="none" strike="noStrike">
                <a:solidFill>
                  <a:schemeClr val="dk1"/>
                </a:solidFill>
                <a:latin typeface="Calibri"/>
                <a:ea typeface="Calibri"/>
                <a:cs typeface="Calibri"/>
                <a:sym typeface="Calibri"/>
              </a:defRPr>
            </a:lvl9pPr>
          </a:lstStyle>
          <a:p/>
        </p:txBody>
      </p:sp>
      <p:sp>
        <p:nvSpPr>
          <p:cNvPr id="61" name="Shape 61"/>
          <p:cNvSpPr txBox="1"/>
          <p:nvPr>
            <p:ph idx="10" type="dt"/>
          </p:nvPr>
        </p:nvSpPr>
        <p:spPr>
          <a:xfrm>
            <a:off x="457200" y="4783454"/>
            <a:ext cx="2103119" cy="257174"/>
          </a:xfrm>
          <a:prstGeom prst="rect">
            <a:avLst/>
          </a:prstGeom>
          <a:noFill/>
          <a:ln>
            <a:noFill/>
          </a:ln>
        </p:spPr>
        <p:txBody>
          <a:bodyPr anchorCtr="0" anchor="t" bIns="166175" lIns="166175" rIns="166175" tIns="166175"/>
          <a:lstStyle>
            <a:lvl1pPr indent="0" lvl="0" marL="0" marR="0" rtl="0" algn="l">
              <a:spcBef>
                <a:spcPts val="0"/>
              </a:spcBef>
              <a:buSzPct val="75757"/>
              <a:buNone/>
              <a:defRPr sz="3300">
                <a:solidFill>
                  <a:srgbClr val="888888"/>
                </a:solidFill>
                <a:latin typeface="Calibri"/>
                <a:ea typeface="Calibri"/>
                <a:cs typeface="Calibri"/>
                <a:sym typeface="Calibri"/>
              </a:defRPr>
            </a:lvl1pPr>
            <a:lvl2pPr indent="0" lvl="1" marL="825500" marR="0" rtl="0" algn="l">
              <a:spcBef>
                <a:spcPts val="0"/>
              </a:spcBef>
              <a:buSzPct val="75757"/>
              <a:buNone/>
              <a:defRPr b="0" i="0" sz="3300" u="none" cap="none" strike="noStrike">
                <a:solidFill>
                  <a:schemeClr val="dk1"/>
                </a:solidFill>
                <a:latin typeface="Calibri"/>
                <a:ea typeface="Calibri"/>
                <a:cs typeface="Calibri"/>
                <a:sym typeface="Calibri"/>
              </a:defRPr>
            </a:lvl2pPr>
            <a:lvl3pPr indent="0" lvl="2" marL="1663700" marR="0" rtl="0" algn="l">
              <a:spcBef>
                <a:spcPts val="0"/>
              </a:spcBef>
              <a:buSzPct val="75757"/>
              <a:buNone/>
              <a:defRPr b="0" i="0" sz="3300" u="none" cap="none" strike="noStrike">
                <a:solidFill>
                  <a:schemeClr val="dk1"/>
                </a:solidFill>
                <a:latin typeface="Calibri"/>
                <a:ea typeface="Calibri"/>
                <a:cs typeface="Calibri"/>
                <a:sym typeface="Calibri"/>
              </a:defRPr>
            </a:lvl3pPr>
            <a:lvl4pPr indent="0" lvl="3" marL="2489200" marR="0" rtl="0" algn="l">
              <a:spcBef>
                <a:spcPts val="0"/>
              </a:spcBef>
              <a:buSzPct val="75757"/>
              <a:buNone/>
              <a:defRPr b="0" i="0" sz="3300" u="none" cap="none" strike="noStrike">
                <a:solidFill>
                  <a:schemeClr val="dk1"/>
                </a:solidFill>
                <a:latin typeface="Calibri"/>
                <a:ea typeface="Calibri"/>
                <a:cs typeface="Calibri"/>
                <a:sym typeface="Calibri"/>
              </a:defRPr>
            </a:lvl4pPr>
            <a:lvl5pPr indent="0" lvl="4" marL="3327400" marR="0" rtl="0" algn="l">
              <a:spcBef>
                <a:spcPts val="0"/>
              </a:spcBef>
              <a:buSzPct val="75757"/>
              <a:buNone/>
              <a:defRPr b="0" i="0" sz="3300" u="none" cap="none" strike="noStrike">
                <a:solidFill>
                  <a:schemeClr val="dk1"/>
                </a:solidFill>
                <a:latin typeface="Calibri"/>
                <a:ea typeface="Calibri"/>
                <a:cs typeface="Calibri"/>
                <a:sym typeface="Calibri"/>
              </a:defRPr>
            </a:lvl5pPr>
            <a:lvl6pPr indent="0" lvl="5" marL="4152900" marR="0" rtl="0" algn="l">
              <a:spcBef>
                <a:spcPts val="0"/>
              </a:spcBef>
              <a:buSzPct val="75757"/>
              <a:buNone/>
              <a:defRPr b="0" i="0" sz="3300" u="none" cap="none" strike="noStrike">
                <a:solidFill>
                  <a:schemeClr val="dk1"/>
                </a:solidFill>
                <a:latin typeface="Calibri"/>
                <a:ea typeface="Calibri"/>
                <a:cs typeface="Calibri"/>
                <a:sym typeface="Calibri"/>
              </a:defRPr>
            </a:lvl6pPr>
            <a:lvl7pPr indent="0" lvl="6" marL="4991100" marR="0" rtl="0" algn="l">
              <a:spcBef>
                <a:spcPts val="0"/>
              </a:spcBef>
              <a:buSzPct val="75757"/>
              <a:buNone/>
              <a:defRPr b="0" i="0" sz="3300" u="none" cap="none" strike="noStrike">
                <a:solidFill>
                  <a:schemeClr val="dk1"/>
                </a:solidFill>
                <a:latin typeface="Calibri"/>
                <a:ea typeface="Calibri"/>
                <a:cs typeface="Calibri"/>
                <a:sym typeface="Calibri"/>
              </a:defRPr>
            </a:lvl7pPr>
            <a:lvl8pPr indent="0" lvl="7" marL="5816600" marR="0" rtl="0" algn="l">
              <a:spcBef>
                <a:spcPts val="0"/>
              </a:spcBef>
              <a:buSzPct val="75757"/>
              <a:buNone/>
              <a:defRPr b="0" i="0" sz="3300" u="none" cap="none" strike="noStrike">
                <a:solidFill>
                  <a:schemeClr val="dk1"/>
                </a:solidFill>
                <a:latin typeface="Calibri"/>
                <a:ea typeface="Calibri"/>
                <a:cs typeface="Calibri"/>
                <a:sym typeface="Calibri"/>
              </a:defRPr>
            </a:lvl8pPr>
            <a:lvl9pPr indent="0" lvl="8" marL="6654800" marR="0" rtl="0" algn="l">
              <a:spcBef>
                <a:spcPts val="0"/>
              </a:spcBef>
              <a:buSzPct val="75757"/>
              <a:buNone/>
              <a:defRPr b="0" i="0" sz="3300" u="none" cap="none" strike="noStrike">
                <a:solidFill>
                  <a:schemeClr val="dk1"/>
                </a:solidFill>
                <a:latin typeface="Calibri"/>
                <a:ea typeface="Calibri"/>
                <a:cs typeface="Calibri"/>
                <a:sym typeface="Calibri"/>
              </a:defRPr>
            </a:lvl9pPr>
          </a:lstStyle>
          <a:p/>
        </p:txBody>
      </p:sp>
      <p:sp>
        <p:nvSpPr>
          <p:cNvPr id="62" name="Shape 62"/>
          <p:cNvSpPr txBox="1"/>
          <p:nvPr>
            <p:ph idx="12" type="sldNum"/>
          </p:nvPr>
        </p:nvSpPr>
        <p:spPr>
          <a:xfrm>
            <a:off x="6583679" y="4783454"/>
            <a:ext cx="2103119" cy="257174"/>
          </a:xfrm>
          <a:prstGeom prst="rect">
            <a:avLst/>
          </a:prstGeom>
          <a:noFill/>
          <a:ln>
            <a:noFill/>
          </a:ln>
        </p:spPr>
        <p:txBody>
          <a:bodyPr anchorCtr="0" anchor="t" bIns="0" lIns="0" rIns="0" tIns="0">
            <a:noAutofit/>
          </a:bodyPr>
          <a:lstStyle/>
          <a:p>
            <a:pPr indent="0" lvl="0" marL="0" marR="0" rtl="0" algn="r">
              <a:spcBef>
                <a:spcPts val="0"/>
              </a:spcBef>
              <a:buSzPct val="25000"/>
              <a:buNone/>
            </a:pPr>
            <a:fld id="{00000000-1234-1234-1234-123412341234}" type="slidenum">
              <a:rPr lang="en" sz="3300">
                <a:solidFill>
                  <a:srgbClr val="888888"/>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
  <p:cSld name="Title slide">
    <p:spTree>
      <p:nvGrpSpPr>
        <p:cNvPr id="67" name="Shape 67"/>
        <p:cNvGrpSpPr/>
        <p:nvPr/>
      </p:nvGrpSpPr>
      <p:grpSpPr>
        <a:xfrm>
          <a:off x="0" y="0"/>
          <a:ext cx="0" cy="0"/>
          <a:chOff x="0" y="0"/>
          <a:chExt cx="0" cy="0"/>
        </a:xfrm>
      </p:grpSpPr>
      <p:sp>
        <p:nvSpPr>
          <p:cNvPr id="68" name="Shape 68"/>
          <p:cNvSpPr txBox="1"/>
          <p:nvPr>
            <p:ph type="ctrTitle"/>
          </p:nvPr>
        </p:nvSpPr>
        <p:spPr>
          <a:xfrm>
            <a:off x="311708" y="744575"/>
            <a:ext cx="8520600" cy="2052600"/>
          </a:xfrm>
          <a:prstGeom prst="rect">
            <a:avLst/>
          </a:prstGeom>
        </p:spPr>
        <p:txBody>
          <a:bodyPr anchorCtr="0" anchor="b" bIns="91425" lIns="91425" rIns="91425" tIns="91425"/>
          <a:lstStyle>
            <a:lvl1pPr lvl="0" rtl="0" algn="ctr">
              <a:spcBef>
                <a:spcPts val="0"/>
              </a:spcBef>
              <a:buSzPct val="100000"/>
              <a:defRPr sz="5200"/>
            </a:lvl1pPr>
            <a:lvl2pPr lvl="1" rtl="0" algn="ctr">
              <a:spcBef>
                <a:spcPts val="0"/>
              </a:spcBef>
              <a:buSzPct val="100000"/>
              <a:defRPr sz="5200"/>
            </a:lvl2pPr>
            <a:lvl3pPr lvl="2" rtl="0" algn="ctr">
              <a:spcBef>
                <a:spcPts val="0"/>
              </a:spcBef>
              <a:buSzPct val="100000"/>
              <a:defRPr sz="5200"/>
            </a:lvl3pPr>
            <a:lvl4pPr lvl="3" rtl="0" algn="ctr">
              <a:spcBef>
                <a:spcPts val="0"/>
              </a:spcBef>
              <a:buSzPct val="100000"/>
              <a:defRPr sz="5200"/>
            </a:lvl4pPr>
            <a:lvl5pPr lvl="4" rtl="0" algn="ctr">
              <a:spcBef>
                <a:spcPts val="0"/>
              </a:spcBef>
              <a:buSzPct val="100000"/>
              <a:defRPr sz="5200"/>
            </a:lvl5pPr>
            <a:lvl6pPr lvl="5" rtl="0" algn="ctr">
              <a:spcBef>
                <a:spcPts val="0"/>
              </a:spcBef>
              <a:buSzPct val="100000"/>
              <a:defRPr sz="5200"/>
            </a:lvl6pPr>
            <a:lvl7pPr lvl="6" rtl="0" algn="ctr">
              <a:spcBef>
                <a:spcPts val="0"/>
              </a:spcBef>
              <a:buSzPct val="100000"/>
              <a:defRPr sz="5200"/>
            </a:lvl7pPr>
            <a:lvl8pPr lvl="7" rtl="0" algn="ctr">
              <a:spcBef>
                <a:spcPts val="0"/>
              </a:spcBef>
              <a:buSzPct val="100000"/>
              <a:defRPr sz="5200"/>
            </a:lvl8pPr>
            <a:lvl9pPr lvl="8" rtl="0" algn="ctr">
              <a:spcBef>
                <a:spcPts val="0"/>
              </a:spcBef>
              <a:buSzPct val="100000"/>
              <a:defRPr sz="5200"/>
            </a:lvl9pPr>
          </a:lstStyle>
          <a:p/>
        </p:txBody>
      </p:sp>
      <p:sp>
        <p:nvSpPr>
          <p:cNvPr id="69" name="Shape 69"/>
          <p:cNvSpPr txBox="1"/>
          <p:nvPr>
            <p:ph idx="1" type="subTitle"/>
          </p:nvPr>
        </p:nvSpPr>
        <p:spPr>
          <a:xfrm>
            <a:off x="311700" y="2834125"/>
            <a:ext cx="8520600" cy="7926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800"/>
            </a:lvl1pPr>
            <a:lvl2pPr lvl="1" rtl="0" algn="ctr">
              <a:lnSpc>
                <a:spcPct val="100000"/>
              </a:lnSpc>
              <a:spcBef>
                <a:spcPts val="0"/>
              </a:spcBef>
              <a:spcAft>
                <a:spcPts val="0"/>
              </a:spcAft>
              <a:buSzPct val="100000"/>
              <a:buNone/>
              <a:defRPr sz="2800"/>
            </a:lvl2pPr>
            <a:lvl3pPr lvl="2" rtl="0" algn="ctr">
              <a:lnSpc>
                <a:spcPct val="100000"/>
              </a:lnSpc>
              <a:spcBef>
                <a:spcPts val="0"/>
              </a:spcBef>
              <a:spcAft>
                <a:spcPts val="0"/>
              </a:spcAft>
              <a:buSzPct val="100000"/>
              <a:buNone/>
              <a:defRPr sz="2800"/>
            </a:lvl3pPr>
            <a:lvl4pPr lvl="3" rtl="0" algn="ctr">
              <a:lnSpc>
                <a:spcPct val="100000"/>
              </a:lnSpc>
              <a:spcBef>
                <a:spcPts val="0"/>
              </a:spcBef>
              <a:spcAft>
                <a:spcPts val="0"/>
              </a:spcAft>
              <a:buSzPct val="100000"/>
              <a:buNone/>
              <a:defRPr sz="2800"/>
            </a:lvl4pPr>
            <a:lvl5pPr lvl="4" rtl="0" algn="ctr">
              <a:lnSpc>
                <a:spcPct val="100000"/>
              </a:lnSpc>
              <a:spcBef>
                <a:spcPts val="0"/>
              </a:spcBef>
              <a:spcAft>
                <a:spcPts val="0"/>
              </a:spcAft>
              <a:buSzPct val="100000"/>
              <a:buNone/>
              <a:defRPr sz="2800"/>
            </a:lvl5pPr>
            <a:lvl6pPr lvl="5" rtl="0" algn="ctr">
              <a:lnSpc>
                <a:spcPct val="100000"/>
              </a:lnSpc>
              <a:spcBef>
                <a:spcPts val="0"/>
              </a:spcBef>
              <a:spcAft>
                <a:spcPts val="0"/>
              </a:spcAft>
              <a:buSzPct val="100000"/>
              <a:buNone/>
              <a:defRPr sz="2800"/>
            </a:lvl6pPr>
            <a:lvl7pPr lvl="6" rtl="0" algn="ctr">
              <a:lnSpc>
                <a:spcPct val="100000"/>
              </a:lnSpc>
              <a:spcBef>
                <a:spcPts val="0"/>
              </a:spcBef>
              <a:spcAft>
                <a:spcPts val="0"/>
              </a:spcAft>
              <a:buSzPct val="100000"/>
              <a:buNone/>
              <a:defRPr sz="2800"/>
            </a:lvl7pPr>
            <a:lvl8pPr lvl="7" rtl="0" algn="ctr">
              <a:lnSpc>
                <a:spcPct val="100000"/>
              </a:lnSpc>
              <a:spcBef>
                <a:spcPts val="0"/>
              </a:spcBef>
              <a:spcAft>
                <a:spcPts val="0"/>
              </a:spcAft>
              <a:buSzPct val="100000"/>
              <a:buNone/>
              <a:defRPr sz="2800"/>
            </a:lvl8pPr>
            <a:lvl9pPr lvl="8" rtl="0" algn="ctr">
              <a:lnSpc>
                <a:spcPct val="100000"/>
              </a:lnSpc>
              <a:spcBef>
                <a:spcPts val="0"/>
              </a:spcBef>
              <a:spcAft>
                <a:spcPts val="0"/>
              </a:spcAft>
              <a:buSzPct val="100000"/>
              <a:buNone/>
              <a:defRPr sz="2800"/>
            </a:lvl9pPr>
          </a:lstStyle>
          <a:p/>
        </p:txBody>
      </p:sp>
      <p:sp>
        <p:nvSpPr>
          <p:cNvPr id="70" name="Shape 7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71" name="Shape 71"/>
        <p:cNvGrpSpPr/>
        <p:nvPr/>
      </p:nvGrpSpPr>
      <p:grpSpPr>
        <a:xfrm>
          <a:off x="0" y="0"/>
          <a:ext cx="0" cy="0"/>
          <a:chOff x="0" y="0"/>
          <a:chExt cx="0" cy="0"/>
        </a:xfrm>
      </p:grpSpPr>
      <p:sp>
        <p:nvSpPr>
          <p:cNvPr id="72" name="Shape 72"/>
          <p:cNvSpPr txBox="1"/>
          <p:nvPr>
            <p:ph type="title"/>
          </p:nvPr>
        </p:nvSpPr>
        <p:spPr>
          <a:xfrm>
            <a:off x="311700" y="2150850"/>
            <a:ext cx="8520600" cy="841800"/>
          </a:xfrm>
          <a:prstGeom prst="rect">
            <a:avLst/>
          </a:prstGeom>
        </p:spPr>
        <p:txBody>
          <a:bodyPr anchorCtr="0" anchor="ctr" bIns="91425" lIns="91425" rIns="91425" tIns="91425"/>
          <a:lstStyle>
            <a:lvl1pPr lvl="0" rtl="0" algn="ctr">
              <a:spcBef>
                <a:spcPts val="0"/>
              </a:spcBef>
              <a:buSzPct val="100000"/>
              <a:defRPr sz="3600"/>
            </a:lvl1pPr>
            <a:lvl2pPr lvl="1" rtl="0" algn="ctr">
              <a:spcBef>
                <a:spcPts val="0"/>
              </a:spcBef>
              <a:buSzPct val="100000"/>
              <a:defRPr sz="3600"/>
            </a:lvl2pPr>
            <a:lvl3pPr lvl="2" rtl="0" algn="ctr">
              <a:spcBef>
                <a:spcPts val="0"/>
              </a:spcBef>
              <a:buSzPct val="100000"/>
              <a:defRPr sz="3600"/>
            </a:lvl3pPr>
            <a:lvl4pPr lvl="3" rtl="0" algn="ctr">
              <a:spcBef>
                <a:spcPts val="0"/>
              </a:spcBef>
              <a:buSzPct val="100000"/>
              <a:defRPr sz="3600"/>
            </a:lvl4pPr>
            <a:lvl5pPr lvl="4" rtl="0" algn="ctr">
              <a:spcBef>
                <a:spcPts val="0"/>
              </a:spcBef>
              <a:buSzPct val="100000"/>
              <a:defRPr sz="3600"/>
            </a:lvl5pPr>
            <a:lvl6pPr lvl="5" rtl="0" algn="ctr">
              <a:spcBef>
                <a:spcPts val="0"/>
              </a:spcBef>
              <a:buSzPct val="100000"/>
              <a:defRPr sz="3600"/>
            </a:lvl6pPr>
            <a:lvl7pPr lvl="6" rtl="0" algn="ctr">
              <a:spcBef>
                <a:spcPts val="0"/>
              </a:spcBef>
              <a:buSzPct val="100000"/>
              <a:defRPr sz="3600"/>
            </a:lvl7pPr>
            <a:lvl8pPr lvl="7" rtl="0" algn="ctr">
              <a:spcBef>
                <a:spcPts val="0"/>
              </a:spcBef>
              <a:buSzPct val="100000"/>
              <a:defRPr sz="3600"/>
            </a:lvl8pPr>
            <a:lvl9pPr lvl="8" rtl="0" algn="ctr">
              <a:spcBef>
                <a:spcPts val="0"/>
              </a:spcBef>
              <a:buSzPct val="100000"/>
              <a:defRPr sz="3600"/>
            </a:lvl9pPr>
          </a:lstStyle>
          <a:p/>
        </p:txBody>
      </p:sp>
      <p:sp>
        <p:nvSpPr>
          <p:cNvPr id="73" name="Shape 7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74" name="Shape 74"/>
        <p:cNvGrpSpPr/>
        <p:nvPr/>
      </p:nvGrpSpPr>
      <p:grpSpPr>
        <a:xfrm>
          <a:off x="0" y="0"/>
          <a:ext cx="0" cy="0"/>
          <a:chOff x="0" y="0"/>
          <a:chExt cx="0" cy="0"/>
        </a:xfrm>
      </p:grpSpPr>
      <p:sp>
        <p:nvSpPr>
          <p:cNvPr id="75" name="Shape 75"/>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6" name="Shape 76"/>
          <p:cNvSpPr txBox="1"/>
          <p:nvPr>
            <p:ph idx="1" type="body"/>
          </p:nvPr>
        </p:nvSpPr>
        <p:spPr>
          <a:xfrm>
            <a:off x="311700" y="1152475"/>
            <a:ext cx="8520600" cy="34164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77" name="Shape 7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78" name="Shape 78"/>
        <p:cNvGrpSpPr/>
        <p:nvPr/>
      </p:nvGrpSpPr>
      <p:grpSpPr>
        <a:xfrm>
          <a:off x="0" y="0"/>
          <a:ext cx="0" cy="0"/>
          <a:chOff x="0" y="0"/>
          <a:chExt cx="0" cy="0"/>
        </a:xfrm>
      </p:grpSpPr>
      <p:sp>
        <p:nvSpPr>
          <p:cNvPr id="79" name="Shape 79"/>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0" name="Shape 80"/>
          <p:cNvSpPr txBox="1"/>
          <p:nvPr>
            <p:ph idx="1" type="body"/>
          </p:nvPr>
        </p:nvSpPr>
        <p:spPr>
          <a:xfrm>
            <a:off x="3117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81" name="Shape 81"/>
          <p:cNvSpPr txBox="1"/>
          <p:nvPr>
            <p:ph idx="2" type="body"/>
          </p:nvPr>
        </p:nvSpPr>
        <p:spPr>
          <a:xfrm>
            <a:off x="4832400" y="1152475"/>
            <a:ext cx="3999900" cy="3416400"/>
          </a:xfrm>
          <a:prstGeom prst="rect">
            <a:avLst/>
          </a:prstGeom>
        </p:spPr>
        <p:txBody>
          <a:bodyPr anchorCtr="0" anchor="t" bIns="91425" lIns="91425" rIns="91425" tIns="91425"/>
          <a:lstStyle>
            <a:lvl1pPr lvl="0" rtl="0">
              <a:spcBef>
                <a:spcPts val="0"/>
              </a:spcBef>
              <a:buSzPct val="100000"/>
              <a:defRPr sz="14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82" name="Shape 8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83" name="Shape 83"/>
        <p:cNvGrpSpPr/>
        <p:nvPr/>
      </p:nvGrpSpPr>
      <p:grpSpPr>
        <a:xfrm>
          <a:off x="0" y="0"/>
          <a:ext cx="0" cy="0"/>
          <a:chOff x="0" y="0"/>
          <a:chExt cx="0" cy="0"/>
        </a:xfrm>
      </p:grpSpPr>
      <p:sp>
        <p:nvSpPr>
          <p:cNvPr id="84" name="Shape 84"/>
          <p:cNvSpPr txBox="1"/>
          <p:nvPr>
            <p:ph type="title"/>
          </p:nvPr>
        </p:nvSpPr>
        <p:spPr>
          <a:xfrm>
            <a:off x="311700" y="445025"/>
            <a:ext cx="8520600" cy="572700"/>
          </a:xfrm>
          <a:prstGeom prst="rect">
            <a:avLst/>
          </a:prstGeom>
        </p:spPr>
        <p:txBody>
          <a:bodyPr anchorCtr="0" anchor="t"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85" name="Shape 8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86" name="Shape 86"/>
        <p:cNvGrpSpPr/>
        <p:nvPr/>
      </p:nvGrpSpPr>
      <p:grpSpPr>
        <a:xfrm>
          <a:off x="0" y="0"/>
          <a:ext cx="0" cy="0"/>
          <a:chOff x="0" y="0"/>
          <a:chExt cx="0" cy="0"/>
        </a:xfrm>
      </p:grpSpPr>
      <p:sp>
        <p:nvSpPr>
          <p:cNvPr id="87" name="Shape 87"/>
          <p:cNvSpPr txBox="1"/>
          <p:nvPr>
            <p:ph type="title"/>
          </p:nvPr>
        </p:nvSpPr>
        <p:spPr>
          <a:xfrm>
            <a:off x="311700" y="555600"/>
            <a:ext cx="2808000" cy="755700"/>
          </a:xfrm>
          <a:prstGeom prst="rect">
            <a:avLst/>
          </a:prstGeom>
        </p:spPr>
        <p:txBody>
          <a:bodyPr anchorCtr="0" anchor="b" bIns="91425" lIns="91425" rIns="91425" tIns="91425"/>
          <a:lstStyle>
            <a:lvl1pPr lvl="0" rtl="0">
              <a:spcBef>
                <a:spcPts val="0"/>
              </a:spcBef>
              <a:buSzPct val="100000"/>
              <a:defRPr sz="2400"/>
            </a:lvl1pPr>
            <a:lvl2pPr lvl="1" rtl="0">
              <a:spcBef>
                <a:spcPts val="0"/>
              </a:spcBef>
              <a:buSzPct val="100000"/>
              <a:defRPr sz="2400"/>
            </a:lvl2pPr>
            <a:lvl3pPr lvl="2" rtl="0">
              <a:spcBef>
                <a:spcPts val="0"/>
              </a:spcBef>
              <a:buSzPct val="100000"/>
              <a:defRPr sz="2400"/>
            </a:lvl3pPr>
            <a:lvl4pPr lvl="3" rtl="0">
              <a:spcBef>
                <a:spcPts val="0"/>
              </a:spcBef>
              <a:buSzPct val="100000"/>
              <a:defRPr sz="2400"/>
            </a:lvl4pPr>
            <a:lvl5pPr lvl="4" rtl="0">
              <a:spcBef>
                <a:spcPts val="0"/>
              </a:spcBef>
              <a:buSzPct val="100000"/>
              <a:defRPr sz="2400"/>
            </a:lvl5pPr>
            <a:lvl6pPr lvl="5" rtl="0">
              <a:spcBef>
                <a:spcPts val="0"/>
              </a:spcBef>
              <a:buSzPct val="100000"/>
              <a:defRPr sz="2400"/>
            </a:lvl6pPr>
            <a:lvl7pPr lvl="6" rtl="0">
              <a:spcBef>
                <a:spcPts val="0"/>
              </a:spcBef>
              <a:buSzPct val="100000"/>
              <a:defRPr sz="2400"/>
            </a:lvl7pPr>
            <a:lvl8pPr lvl="7" rtl="0">
              <a:spcBef>
                <a:spcPts val="0"/>
              </a:spcBef>
              <a:buSzPct val="100000"/>
              <a:defRPr sz="2400"/>
            </a:lvl8pPr>
            <a:lvl9pPr lvl="8" rtl="0">
              <a:spcBef>
                <a:spcPts val="0"/>
              </a:spcBef>
              <a:buSzPct val="100000"/>
              <a:defRPr sz="2400"/>
            </a:lvl9pPr>
          </a:lstStyle>
          <a:p/>
        </p:txBody>
      </p:sp>
      <p:sp>
        <p:nvSpPr>
          <p:cNvPr id="88" name="Shape 88"/>
          <p:cNvSpPr txBox="1"/>
          <p:nvPr>
            <p:ph idx="1" type="body"/>
          </p:nvPr>
        </p:nvSpPr>
        <p:spPr>
          <a:xfrm>
            <a:off x="311700" y="1389600"/>
            <a:ext cx="2808000" cy="3179400"/>
          </a:xfrm>
          <a:prstGeom prst="rect">
            <a:avLst/>
          </a:prstGeom>
        </p:spPr>
        <p:txBody>
          <a:bodyPr anchorCtr="0" anchor="t" bIns="91425" lIns="91425" rIns="91425" tIns="91425"/>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p:txBody>
      </p:sp>
      <p:sp>
        <p:nvSpPr>
          <p:cNvPr id="89" name="Shape 8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secHead">
  <p:cSld name="Section header">
    <p:spTree>
      <p:nvGrpSpPr>
        <p:cNvPr id="13" name="Shape 13"/>
        <p:cNvGrpSpPr/>
        <p:nvPr/>
      </p:nvGrpSpPr>
      <p:grpSpPr>
        <a:xfrm>
          <a:off x="0" y="0"/>
          <a:ext cx="0" cy="0"/>
          <a:chOff x="0" y="0"/>
          <a:chExt cx="0" cy="0"/>
        </a:xfrm>
      </p:grpSpPr>
      <p:sp>
        <p:nvSpPr>
          <p:cNvPr id="14" name="Shape 14"/>
          <p:cNvSpPr txBox="1"/>
          <p:nvPr>
            <p:ph type="title"/>
          </p:nvPr>
        </p:nvSpPr>
        <p:spPr>
          <a:xfrm>
            <a:off x="311700" y="2150850"/>
            <a:ext cx="8520600" cy="841800"/>
          </a:xfrm>
          <a:prstGeom prst="rect">
            <a:avLst/>
          </a:prstGeom>
        </p:spPr>
        <p:txBody>
          <a:bodyPr anchorCtr="0" anchor="ctr" bIns="91425" lIns="91425" rIns="91425" tIns="91425"/>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p:txBody>
      </p:sp>
      <p:sp>
        <p:nvSpPr>
          <p:cNvPr id="15" name="Shape 1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90" name="Shape 90"/>
        <p:cNvGrpSpPr/>
        <p:nvPr/>
      </p:nvGrpSpPr>
      <p:grpSpPr>
        <a:xfrm>
          <a:off x="0" y="0"/>
          <a:ext cx="0" cy="0"/>
          <a:chOff x="0" y="0"/>
          <a:chExt cx="0" cy="0"/>
        </a:xfrm>
      </p:grpSpPr>
      <p:sp>
        <p:nvSpPr>
          <p:cNvPr id="91" name="Shape 91"/>
          <p:cNvSpPr txBox="1"/>
          <p:nvPr>
            <p:ph type="title"/>
          </p:nvPr>
        </p:nvSpPr>
        <p:spPr>
          <a:xfrm>
            <a:off x="490250" y="450150"/>
            <a:ext cx="6367800" cy="4090800"/>
          </a:xfrm>
          <a:prstGeom prst="rect">
            <a:avLst/>
          </a:prstGeom>
        </p:spPr>
        <p:txBody>
          <a:bodyPr anchorCtr="0" anchor="ctr" bIns="91425" lIns="91425" rIns="91425" tIns="91425"/>
          <a:lstStyle>
            <a:lvl1pPr lvl="0" rtl="0">
              <a:spcBef>
                <a:spcPts val="0"/>
              </a:spcBef>
              <a:buSzPct val="100000"/>
              <a:defRPr sz="4800"/>
            </a:lvl1pPr>
            <a:lvl2pPr lvl="1" rtl="0">
              <a:spcBef>
                <a:spcPts val="0"/>
              </a:spcBef>
              <a:buSzPct val="100000"/>
              <a:defRPr sz="4800"/>
            </a:lvl2pPr>
            <a:lvl3pPr lvl="2" rtl="0">
              <a:spcBef>
                <a:spcPts val="0"/>
              </a:spcBef>
              <a:buSzPct val="100000"/>
              <a:defRPr sz="4800"/>
            </a:lvl3pPr>
            <a:lvl4pPr lvl="3" rtl="0">
              <a:spcBef>
                <a:spcPts val="0"/>
              </a:spcBef>
              <a:buSzPct val="100000"/>
              <a:defRPr sz="4800"/>
            </a:lvl4pPr>
            <a:lvl5pPr lvl="4" rtl="0">
              <a:spcBef>
                <a:spcPts val="0"/>
              </a:spcBef>
              <a:buSzPct val="100000"/>
              <a:defRPr sz="4800"/>
            </a:lvl5pPr>
            <a:lvl6pPr lvl="5" rtl="0">
              <a:spcBef>
                <a:spcPts val="0"/>
              </a:spcBef>
              <a:buSzPct val="100000"/>
              <a:defRPr sz="4800"/>
            </a:lvl6pPr>
            <a:lvl7pPr lvl="6" rtl="0">
              <a:spcBef>
                <a:spcPts val="0"/>
              </a:spcBef>
              <a:buSzPct val="100000"/>
              <a:defRPr sz="4800"/>
            </a:lvl7pPr>
            <a:lvl8pPr lvl="7" rtl="0">
              <a:spcBef>
                <a:spcPts val="0"/>
              </a:spcBef>
              <a:buSzPct val="100000"/>
              <a:defRPr sz="4800"/>
            </a:lvl8pPr>
            <a:lvl9pPr lvl="8" rtl="0">
              <a:spcBef>
                <a:spcPts val="0"/>
              </a:spcBef>
              <a:buSzPct val="100000"/>
              <a:defRPr sz="4800"/>
            </a:lvl9pPr>
          </a:lstStyle>
          <a:p/>
        </p:txBody>
      </p:sp>
      <p:sp>
        <p:nvSpPr>
          <p:cNvPr id="92" name="Shape 92"/>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93" name="Shape 93"/>
        <p:cNvGrpSpPr/>
        <p:nvPr/>
      </p:nvGrpSpPr>
      <p:grpSpPr>
        <a:xfrm>
          <a:off x="0" y="0"/>
          <a:ext cx="0" cy="0"/>
          <a:chOff x="0" y="0"/>
          <a:chExt cx="0" cy="0"/>
        </a:xfrm>
      </p:grpSpPr>
      <p:sp>
        <p:nvSpPr>
          <p:cNvPr id="94" name="Shape 94"/>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95" name="Shape 95"/>
          <p:cNvSpPr txBox="1"/>
          <p:nvPr>
            <p:ph type="title"/>
          </p:nvPr>
        </p:nvSpPr>
        <p:spPr>
          <a:xfrm>
            <a:off x="265500" y="1233175"/>
            <a:ext cx="4045200" cy="1482300"/>
          </a:xfrm>
          <a:prstGeom prst="rect">
            <a:avLst/>
          </a:prstGeom>
        </p:spPr>
        <p:txBody>
          <a:bodyPr anchorCtr="0" anchor="b" bIns="91425" lIns="91425" rIns="91425" tIns="91425"/>
          <a:lstStyle>
            <a:lvl1pPr lvl="0" rtl="0" algn="ctr">
              <a:spcBef>
                <a:spcPts val="0"/>
              </a:spcBef>
              <a:buSzPct val="100000"/>
              <a:defRPr sz="4200"/>
            </a:lvl1pPr>
            <a:lvl2pPr lvl="1" rtl="0" algn="ctr">
              <a:spcBef>
                <a:spcPts val="0"/>
              </a:spcBef>
              <a:buSzPct val="100000"/>
              <a:defRPr sz="4200"/>
            </a:lvl2pPr>
            <a:lvl3pPr lvl="2" rtl="0" algn="ctr">
              <a:spcBef>
                <a:spcPts val="0"/>
              </a:spcBef>
              <a:buSzPct val="100000"/>
              <a:defRPr sz="4200"/>
            </a:lvl3pPr>
            <a:lvl4pPr lvl="3" rtl="0" algn="ctr">
              <a:spcBef>
                <a:spcPts val="0"/>
              </a:spcBef>
              <a:buSzPct val="100000"/>
              <a:defRPr sz="4200"/>
            </a:lvl4pPr>
            <a:lvl5pPr lvl="4" rtl="0" algn="ctr">
              <a:spcBef>
                <a:spcPts val="0"/>
              </a:spcBef>
              <a:buSzPct val="100000"/>
              <a:defRPr sz="4200"/>
            </a:lvl5pPr>
            <a:lvl6pPr lvl="5" rtl="0" algn="ctr">
              <a:spcBef>
                <a:spcPts val="0"/>
              </a:spcBef>
              <a:buSzPct val="100000"/>
              <a:defRPr sz="4200"/>
            </a:lvl6pPr>
            <a:lvl7pPr lvl="6" rtl="0" algn="ctr">
              <a:spcBef>
                <a:spcPts val="0"/>
              </a:spcBef>
              <a:buSzPct val="100000"/>
              <a:defRPr sz="4200"/>
            </a:lvl7pPr>
            <a:lvl8pPr lvl="7" rtl="0" algn="ctr">
              <a:spcBef>
                <a:spcPts val="0"/>
              </a:spcBef>
              <a:buSzPct val="100000"/>
              <a:defRPr sz="4200"/>
            </a:lvl8pPr>
            <a:lvl9pPr lvl="8" rtl="0" algn="ctr">
              <a:spcBef>
                <a:spcPts val="0"/>
              </a:spcBef>
              <a:buSzPct val="100000"/>
              <a:defRPr sz="4200"/>
            </a:lvl9pPr>
          </a:lstStyle>
          <a:p/>
        </p:txBody>
      </p:sp>
      <p:sp>
        <p:nvSpPr>
          <p:cNvPr id="96" name="Shape 96"/>
          <p:cNvSpPr txBox="1"/>
          <p:nvPr>
            <p:ph idx="1" type="subTitle"/>
          </p:nvPr>
        </p:nvSpPr>
        <p:spPr>
          <a:xfrm>
            <a:off x="265500" y="2803075"/>
            <a:ext cx="4045200" cy="1235100"/>
          </a:xfrm>
          <a:prstGeom prst="rect">
            <a:avLst/>
          </a:prstGeom>
        </p:spPr>
        <p:txBody>
          <a:bodyPr anchorCtr="0" anchor="t" bIns="91425" lIns="91425" rIns="91425" tIns="91425"/>
          <a:lstStyle>
            <a:lvl1pPr lvl="0" rtl="0" algn="ctr">
              <a:lnSpc>
                <a:spcPct val="100000"/>
              </a:lnSpc>
              <a:spcBef>
                <a:spcPts val="0"/>
              </a:spcBef>
              <a:spcAft>
                <a:spcPts val="0"/>
              </a:spcAft>
              <a:buSzPct val="100000"/>
              <a:buNone/>
              <a:defRPr sz="2100"/>
            </a:lvl1pPr>
            <a:lvl2pPr lvl="1" rtl="0" algn="ctr">
              <a:lnSpc>
                <a:spcPct val="100000"/>
              </a:lnSpc>
              <a:spcBef>
                <a:spcPts val="0"/>
              </a:spcBef>
              <a:spcAft>
                <a:spcPts val="0"/>
              </a:spcAft>
              <a:buSzPct val="100000"/>
              <a:buNone/>
              <a:defRPr sz="2100"/>
            </a:lvl2pPr>
            <a:lvl3pPr lvl="2" rtl="0" algn="ctr">
              <a:lnSpc>
                <a:spcPct val="100000"/>
              </a:lnSpc>
              <a:spcBef>
                <a:spcPts val="0"/>
              </a:spcBef>
              <a:spcAft>
                <a:spcPts val="0"/>
              </a:spcAft>
              <a:buSzPct val="100000"/>
              <a:buNone/>
              <a:defRPr sz="2100"/>
            </a:lvl3pPr>
            <a:lvl4pPr lvl="3" rtl="0" algn="ctr">
              <a:lnSpc>
                <a:spcPct val="100000"/>
              </a:lnSpc>
              <a:spcBef>
                <a:spcPts val="0"/>
              </a:spcBef>
              <a:spcAft>
                <a:spcPts val="0"/>
              </a:spcAft>
              <a:buSzPct val="100000"/>
              <a:buNone/>
              <a:defRPr sz="2100"/>
            </a:lvl4pPr>
            <a:lvl5pPr lvl="4" rtl="0" algn="ctr">
              <a:lnSpc>
                <a:spcPct val="100000"/>
              </a:lnSpc>
              <a:spcBef>
                <a:spcPts val="0"/>
              </a:spcBef>
              <a:spcAft>
                <a:spcPts val="0"/>
              </a:spcAft>
              <a:buSzPct val="100000"/>
              <a:buNone/>
              <a:defRPr sz="2100"/>
            </a:lvl5pPr>
            <a:lvl6pPr lvl="5" rtl="0" algn="ctr">
              <a:lnSpc>
                <a:spcPct val="100000"/>
              </a:lnSpc>
              <a:spcBef>
                <a:spcPts val="0"/>
              </a:spcBef>
              <a:spcAft>
                <a:spcPts val="0"/>
              </a:spcAft>
              <a:buSzPct val="100000"/>
              <a:buNone/>
              <a:defRPr sz="2100"/>
            </a:lvl6pPr>
            <a:lvl7pPr lvl="6" rtl="0" algn="ctr">
              <a:lnSpc>
                <a:spcPct val="100000"/>
              </a:lnSpc>
              <a:spcBef>
                <a:spcPts val="0"/>
              </a:spcBef>
              <a:spcAft>
                <a:spcPts val="0"/>
              </a:spcAft>
              <a:buSzPct val="100000"/>
              <a:buNone/>
              <a:defRPr sz="2100"/>
            </a:lvl7pPr>
            <a:lvl8pPr lvl="7" rtl="0" algn="ctr">
              <a:lnSpc>
                <a:spcPct val="100000"/>
              </a:lnSpc>
              <a:spcBef>
                <a:spcPts val="0"/>
              </a:spcBef>
              <a:spcAft>
                <a:spcPts val="0"/>
              </a:spcAft>
              <a:buSzPct val="100000"/>
              <a:buNone/>
              <a:defRPr sz="2100"/>
            </a:lvl8pPr>
            <a:lvl9pPr lvl="8" rtl="0" algn="ctr">
              <a:lnSpc>
                <a:spcPct val="100000"/>
              </a:lnSpc>
              <a:spcBef>
                <a:spcPts val="0"/>
              </a:spcBef>
              <a:spcAft>
                <a:spcPts val="0"/>
              </a:spcAft>
              <a:buSzPct val="100000"/>
              <a:buNone/>
              <a:defRPr sz="2100"/>
            </a:lvl9pPr>
          </a:lstStyle>
          <a:p/>
        </p:txBody>
      </p:sp>
      <p:sp>
        <p:nvSpPr>
          <p:cNvPr id="97" name="Shape 97"/>
          <p:cNvSpPr txBox="1"/>
          <p:nvPr>
            <p:ph idx="2" type="body"/>
          </p:nvPr>
        </p:nvSpPr>
        <p:spPr>
          <a:xfrm>
            <a:off x="4939500" y="724075"/>
            <a:ext cx="3837000" cy="3695100"/>
          </a:xfrm>
          <a:prstGeom prst="rect">
            <a:avLst/>
          </a:prstGeom>
        </p:spPr>
        <p:txBody>
          <a:bodyPr anchorCtr="0" anchor="ctr" bIns="91425" lIns="91425" rIns="91425" tIns="91425"/>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p:txBody>
      </p:sp>
      <p:sp>
        <p:nvSpPr>
          <p:cNvPr id="98" name="Shape 98"/>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99" name="Shape 99"/>
        <p:cNvGrpSpPr/>
        <p:nvPr/>
      </p:nvGrpSpPr>
      <p:grpSpPr>
        <a:xfrm>
          <a:off x="0" y="0"/>
          <a:ext cx="0" cy="0"/>
          <a:chOff x="0" y="0"/>
          <a:chExt cx="0" cy="0"/>
        </a:xfrm>
      </p:grpSpPr>
      <p:sp>
        <p:nvSpPr>
          <p:cNvPr id="100" name="Shape 100"/>
          <p:cNvSpPr txBox="1"/>
          <p:nvPr>
            <p:ph idx="1" type="body"/>
          </p:nvPr>
        </p:nvSpPr>
        <p:spPr>
          <a:xfrm>
            <a:off x="311700" y="4230575"/>
            <a:ext cx="5998800" cy="605100"/>
          </a:xfrm>
          <a:prstGeom prst="rect">
            <a:avLst/>
          </a:prstGeom>
        </p:spPr>
        <p:txBody>
          <a:bodyPr anchorCtr="0" anchor="ctr" bIns="91425" lIns="91425" rIns="91425" tIns="91425"/>
          <a:lstStyle>
            <a:lvl1pPr lvl="0" rtl="0">
              <a:lnSpc>
                <a:spcPct val="100000"/>
              </a:lnSpc>
              <a:spcBef>
                <a:spcPts val="0"/>
              </a:spcBef>
              <a:spcAft>
                <a:spcPts val="0"/>
              </a:spcAft>
              <a:buNone/>
              <a:defRPr/>
            </a:lvl1pPr>
          </a:lstStyle>
          <a:p/>
        </p:txBody>
      </p:sp>
      <p:sp>
        <p:nvSpPr>
          <p:cNvPr id="101" name="Shape 10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Big number">
    <p:spTree>
      <p:nvGrpSpPr>
        <p:cNvPr id="102" name="Shape 102"/>
        <p:cNvGrpSpPr/>
        <p:nvPr/>
      </p:nvGrpSpPr>
      <p:grpSpPr>
        <a:xfrm>
          <a:off x="0" y="0"/>
          <a:ext cx="0" cy="0"/>
          <a:chOff x="0" y="0"/>
          <a:chExt cx="0" cy="0"/>
        </a:xfrm>
      </p:grpSpPr>
      <p:sp>
        <p:nvSpPr>
          <p:cNvPr id="103" name="Shape 103"/>
          <p:cNvSpPr txBox="1"/>
          <p:nvPr>
            <p:ph type="title"/>
          </p:nvPr>
        </p:nvSpPr>
        <p:spPr>
          <a:xfrm>
            <a:off x="311700" y="1106125"/>
            <a:ext cx="8520600" cy="1963500"/>
          </a:xfrm>
          <a:prstGeom prst="rect">
            <a:avLst/>
          </a:prstGeom>
        </p:spPr>
        <p:txBody>
          <a:bodyPr anchorCtr="0" anchor="b" bIns="91425" lIns="91425" rIns="91425" tIns="91425"/>
          <a:lstStyle>
            <a:lvl1pPr lvl="0" rtl="0" algn="ctr">
              <a:spcBef>
                <a:spcPts val="0"/>
              </a:spcBef>
              <a:buSzPct val="100000"/>
              <a:defRPr sz="12000"/>
            </a:lvl1pPr>
            <a:lvl2pPr lvl="1" rtl="0" algn="ctr">
              <a:spcBef>
                <a:spcPts val="0"/>
              </a:spcBef>
              <a:buSzPct val="100000"/>
              <a:defRPr sz="12000"/>
            </a:lvl2pPr>
            <a:lvl3pPr lvl="2" rtl="0" algn="ctr">
              <a:spcBef>
                <a:spcPts val="0"/>
              </a:spcBef>
              <a:buSzPct val="100000"/>
              <a:defRPr sz="12000"/>
            </a:lvl3pPr>
            <a:lvl4pPr lvl="3" rtl="0" algn="ctr">
              <a:spcBef>
                <a:spcPts val="0"/>
              </a:spcBef>
              <a:buSzPct val="100000"/>
              <a:defRPr sz="12000"/>
            </a:lvl4pPr>
            <a:lvl5pPr lvl="4" rtl="0" algn="ctr">
              <a:spcBef>
                <a:spcPts val="0"/>
              </a:spcBef>
              <a:buSzPct val="100000"/>
              <a:defRPr sz="12000"/>
            </a:lvl5pPr>
            <a:lvl6pPr lvl="5" rtl="0" algn="ctr">
              <a:spcBef>
                <a:spcPts val="0"/>
              </a:spcBef>
              <a:buSzPct val="100000"/>
              <a:defRPr sz="12000"/>
            </a:lvl6pPr>
            <a:lvl7pPr lvl="6" rtl="0" algn="ctr">
              <a:spcBef>
                <a:spcPts val="0"/>
              </a:spcBef>
              <a:buSzPct val="100000"/>
              <a:defRPr sz="12000"/>
            </a:lvl7pPr>
            <a:lvl8pPr lvl="7" rtl="0" algn="ctr">
              <a:spcBef>
                <a:spcPts val="0"/>
              </a:spcBef>
              <a:buSzPct val="100000"/>
              <a:defRPr sz="12000"/>
            </a:lvl8pPr>
            <a:lvl9pPr lvl="8" rtl="0" algn="ctr">
              <a:spcBef>
                <a:spcPts val="0"/>
              </a:spcBef>
              <a:buSzPct val="100000"/>
              <a:defRPr sz="12000"/>
            </a:lvl9pPr>
          </a:lstStyle>
          <a:p/>
        </p:txBody>
      </p:sp>
      <p:sp>
        <p:nvSpPr>
          <p:cNvPr id="104" name="Shape 104"/>
          <p:cNvSpPr txBox="1"/>
          <p:nvPr>
            <p:ph idx="1" type="body"/>
          </p:nvPr>
        </p:nvSpPr>
        <p:spPr>
          <a:xfrm>
            <a:off x="311700" y="3152225"/>
            <a:ext cx="8520600" cy="1300800"/>
          </a:xfrm>
          <a:prstGeom prst="rect">
            <a:avLst/>
          </a:prstGeom>
        </p:spPr>
        <p:txBody>
          <a:bodyPr anchorCtr="0" anchor="t" bIns="91425" lIns="91425" rIns="91425" tIns="91425"/>
          <a:lstStyle>
            <a:lvl1pPr lvl="0" rtl="0" algn="ctr">
              <a:spcBef>
                <a:spcPts val="0"/>
              </a:spcBef>
              <a:defRPr/>
            </a:lvl1pPr>
            <a:lvl2pPr lvl="1" rtl="0" algn="ctr">
              <a:spcBef>
                <a:spcPts val="0"/>
              </a:spcBef>
              <a:defRPr/>
            </a:lvl2pPr>
            <a:lvl3pPr lvl="2" rtl="0" algn="ctr">
              <a:spcBef>
                <a:spcPts val="0"/>
              </a:spcBef>
              <a:defRPr/>
            </a:lvl3pPr>
            <a:lvl4pPr lvl="3" rtl="0" algn="ctr">
              <a:spcBef>
                <a:spcPts val="0"/>
              </a:spcBef>
              <a:defRPr/>
            </a:lvl4pPr>
            <a:lvl5pPr lvl="4" rtl="0" algn="ctr">
              <a:spcBef>
                <a:spcPts val="0"/>
              </a:spcBef>
              <a:defRPr/>
            </a:lvl5pPr>
            <a:lvl6pPr lvl="5" rtl="0" algn="ctr">
              <a:spcBef>
                <a:spcPts val="0"/>
              </a:spcBef>
              <a:defRPr/>
            </a:lvl6pPr>
            <a:lvl7pPr lvl="6" rtl="0" algn="ctr">
              <a:spcBef>
                <a:spcPts val="0"/>
              </a:spcBef>
              <a:defRPr/>
            </a:lvl7pPr>
            <a:lvl8pPr lvl="7" rtl="0" algn="ctr">
              <a:spcBef>
                <a:spcPts val="0"/>
              </a:spcBef>
              <a:defRPr/>
            </a:lvl8pPr>
            <a:lvl9pPr lvl="8" rtl="0" algn="ctr">
              <a:spcBef>
                <a:spcPts val="0"/>
              </a:spcBef>
              <a:defRPr/>
            </a:lvl9pPr>
          </a:lstStyle>
          <a:p/>
        </p:txBody>
      </p:sp>
      <p:sp>
        <p:nvSpPr>
          <p:cNvPr id="105" name="Shape 105"/>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blank">
  <p:cSld name="Blank">
    <p:spTree>
      <p:nvGrpSpPr>
        <p:cNvPr id="106" name="Shape 106"/>
        <p:cNvGrpSpPr/>
        <p:nvPr/>
      </p:nvGrpSpPr>
      <p:grpSpPr>
        <a:xfrm>
          <a:off x="0" y="0"/>
          <a:ext cx="0" cy="0"/>
          <a:chOff x="0" y="0"/>
          <a:chExt cx="0" cy="0"/>
        </a:xfrm>
      </p:grpSpPr>
      <p:sp>
        <p:nvSpPr>
          <p:cNvPr id="107" name="Shape 10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rtl="0">
              <a:spcBef>
                <a:spcPts val="0"/>
              </a:spcBef>
              <a:buNone/>
            </a:pPr>
            <a:fld id="{00000000-1234-1234-1234-123412341234}" type="slidenum">
              <a:rPr lang="en"/>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x">
  <p:cSld name="Title and body">
    <p:spTree>
      <p:nvGrpSpPr>
        <p:cNvPr id="16" name="Shape 16"/>
        <p:cNvGrpSpPr/>
        <p:nvPr/>
      </p:nvGrpSpPr>
      <p:grpSpPr>
        <a:xfrm>
          <a:off x="0" y="0"/>
          <a:ext cx="0" cy="0"/>
          <a:chOff x="0" y="0"/>
          <a:chExt cx="0" cy="0"/>
        </a:xfrm>
      </p:grpSpPr>
      <p:sp>
        <p:nvSpPr>
          <p:cNvPr id="17" name="Shape 17"/>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8" name="Shape 18"/>
          <p:cNvSpPr txBox="1"/>
          <p:nvPr>
            <p:ph idx="1" type="body"/>
          </p:nvPr>
        </p:nvSpPr>
        <p:spPr>
          <a:xfrm>
            <a:off x="311700" y="1152475"/>
            <a:ext cx="8520600" cy="34164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19" name="Shape 19"/>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woColTx">
  <p:cSld name="Title and two columns">
    <p:spTree>
      <p:nvGrpSpPr>
        <p:cNvPr id="20" name="Shape 20"/>
        <p:cNvGrpSpPr/>
        <p:nvPr/>
      </p:nvGrpSpPr>
      <p:grpSpPr>
        <a:xfrm>
          <a:off x="0" y="0"/>
          <a:ext cx="0" cy="0"/>
          <a:chOff x="0" y="0"/>
          <a:chExt cx="0" cy="0"/>
        </a:xfrm>
      </p:grpSpPr>
      <p:sp>
        <p:nvSpPr>
          <p:cNvPr id="21" name="Shape 21"/>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2" name="Shape 22"/>
          <p:cNvSpPr txBox="1"/>
          <p:nvPr>
            <p:ph idx="1" type="body"/>
          </p:nvPr>
        </p:nvSpPr>
        <p:spPr>
          <a:xfrm>
            <a:off x="3117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3" name="Shape 23"/>
          <p:cNvSpPr txBox="1"/>
          <p:nvPr>
            <p:ph idx="2" type="body"/>
          </p:nvPr>
        </p:nvSpPr>
        <p:spPr>
          <a:xfrm>
            <a:off x="4832400" y="1152475"/>
            <a:ext cx="3999900" cy="3416400"/>
          </a:xfrm>
          <a:prstGeom prst="rect">
            <a:avLst/>
          </a:prstGeom>
        </p:spPr>
        <p:txBody>
          <a:bodyPr anchorCtr="0" anchor="t" bIns="91425" lIns="91425" rIns="91425" tIns="91425"/>
          <a:lstStyle>
            <a:lvl1pPr lvl="0">
              <a:spcBef>
                <a:spcPts val="0"/>
              </a:spcBef>
              <a:buSzPct val="100000"/>
              <a:defRPr sz="14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24" name="Shape 2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type="titleOnly">
  <p:cSld name="Title only">
    <p:spTree>
      <p:nvGrpSpPr>
        <p:cNvPr id="25" name="Shape 25"/>
        <p:cNvGrpSpPr/>
        <p:nvPr/>
      </p:nvGrpSpPr>
      <p:grpSpPr>
        <a:xfrm>
          <a:off x="0" y="0"/>
          <a:ext cx="0" cy="0"/>
          <a:chOff x="0" y="0"/>
          <a:chExt cx="0" cy="0"/>
        </a:xfrm>
      </p:grpSpPr>
      <p:sp>
        <p:nvSpPr>
          <p:cNvPr id="26" name="Shape 26"/>
          <p:cNvSpPr txBox="1"/>
          <p:nvPr>
            <p:ph type="title"/>
          </p:nvPr>
        </p:nvSpPr>
        <p:spPr>
          <a:xfrm>
            <a:off x="311700" y="445025"/>
            <a:ext cx="8520600" cy="572700"/>
          </a:xfrm>
          <a:prstGeom prst="rect">
            <a:avLst/>
          </a:prstGeom>
        </p:spPr>
        <p:txBody>
          <a:bodyPr anchorCtr="0" anchor="t"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27" name="Shape 27"/>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One column text">
    <p:spTree>
      <p:nvGrpSpPr>
        <p:cNvPr id="28" name="Shape 28"/>
        <p:cNvGrpSpPr/>
        <p:nvPr/>
      </p:nvGrpSpPr>
      <p:grpSpPr>
        <a:xfrm>
          <a:off x="0" y="0"/>
          <a:ext cx="0" cy="0"/>
          <a:chOff x="0" y="0"/>
          <a:chExt cx="0" cy="0"/>
        </a:xfrm>
      </p:grpSpPr>
      <p:sp>
        <p:nvSpPr>
          <p:cNvPr id="29" name="Shape 29"/>
          <p:cNvSpPr txBox="1"/>
          <p:nvPr>
            <p:ph type="title"/>
          </p:nvPr>
        </p:nvSpPr>
        <p:spPr>
          <a:xfrm>
            <a:off x="311700" y="555600"/>
            <a:ext cx="2808000" cy="755700"/>
          </a:xfrm>
          <a:prstGeom prst="rect">
            <a:avLst/>
          </a:prstGeom>
        </p:spPr>
        <p:txBody>
          <a:bodyPr anchorCtr="0" anchor="b" bIns="91425" lIns="91425" rIns="91425" tIns="91425"/>
          <a:lstStyle>
            <a:lvl1pPr lvl="0">
              <a:spcBef>
                <a:spcPts val="0"/>
              </a:spcBef>
              <a:buSzPct val="100000"/>
              <a:defRPr sz="2400"/>
            </a:lvl1pPr>
            <a:lvl2pPr lvl="1">
              <a:spcBef>
                <a:spcPts val="0"/>
              </a:spcBef>
              <a:buSzPct val="100000"/>
              <a:defRPr sz="2400"/>
            </a:lvl2pPr>
            <a:lvl3pPr lvl="2">
              <a:spcBef>
                <a:spcPts val="0"/>
              </a:spcBef>
              <a:buSzPct val="100000"/>
              <a:defRPr sz="2400"/>
            </a:lvl3pPr>
            <a:lvl4pPr lvl="3">
              <a:spcBef>
                <a:spcPts val="0"/>
              </a:spcBef>
              <a:buSzPct val="100000"/>
              <a:defRPr sz="2400"/>
            </a:lvl4pPr>
            <a:lvl5pPr lvl="4">
              <a:spcBef>
                <a:spcPts val="0"/>
              </a:spcBef>
              <a:buSzPct val="100000"/>
              <a:defRPr sz="2400"/>
            </a:lvl5pPr>
            <a:lvl6pPr lvl="5">
              <a:spcBef>
                <a:spcPts val="0"/>
              </a:spcBef>
              <a:buSzPct val="100000"/>
              <a:defRPr sz="2400"/>
            </a:lvl6pPr>
            <a:lvl7pPr lvl="6">
              <a:spcBef>
                <a:spcPts val="0"/>
              </a:spcBef>
              <a:buSzPct val="100000"/>
              <a:defRPr sz="2400"/>
            </a:lvl7pPr>
            <a:lvl8pPr lvl="7">
              <a:spcBef>
                <a:spcPts val="0"/>
              </a:spcBef>
              <a:buSzPct val="100000"/>
              <a:defRPr sz="2400"/>
            </a:lvl8pPr>
            <a:lvl9pPr lvl="8">
              <a:spcBef>
                <a:spcPts val="0"/>
              </a:spcBef>
              <a:buSzPct val="100000"/>
              <a:defRPr sz="2400"/>
            </a:lvl9pPr>
          </a:lstStyle>
          <a:p/>
        </p:txBody>
      </p:sp>
      <p:sp>
        <p:nvSpPr>
          <p:cNvPr id="30" name="Shape 30"/>
          <p:cNvSpPr txBox="1"/>
          <p:nvPr>
            <p:ph idx="1" type="body"/>
          </p:nvPr>
        </p:nvSpPr>
        <p:spPr>
          <a:xfrm>
            <a:off x="311700" y="1389600"/>
            <a:ext cx="2808000" cy="3179400"/>
          </a:xfrm>
          <a:prstGeom prst="rect">
            <a:avLst/>
          </a:prstGeom>
        </p:spPr>
        <p:txBody>
          <a:bodyPr anchorCtr="0" anchor="t" bIns="91425" lIns="91425" rIns="91425" tIns="91425"/>
          <a:lstStyle>
            <a:lvl1pPr lvl="0">
              <a:spcBef>
                <a:spcPts val="0"/>
              </a:spcBef>
              <a:buSzPct val="100000"/>
              <a:defRPr sz="1200"/>
            </a:lvl1pPr>
            <a:lvl2pPr lvl="1">
              <a:spcBef>
                <a:spcPts val="0"/>
              </a:spcBef>
              <a:buSzPct val="100000"/>
              <a:defRPr sz="1200"/>
            </a:lvl2pPr>
            <a:lvl3pPr lvl="2">
              <a:spcBef>
                <a:spcPts val="0"/>
              </a:spcBef>
              <a:buSzPct val="100000"/>
              <a:defRPr sz="1200"/>
            </a:lvl3pPr>
            <a:lvl4pPr lvl="3">
              <a:spcBef>
                <a:spcPts val="0"/>
              </a:spcBef>
              <a:buSzPct val="100000"/>
              <a:defRPr sz="1200"/>
            </a:lvl4pPr>
            <a:lvl5pPr lvl="4">
              <a:spcBef>
                <a:spcPts val="0"/>
              </a:spcBef>
              <a:buSzPct val="100000"/>
              <a:defRPr sz="1200"/>
            </a:lvl5pPr>
            <a:lvl6pPr lvl="5">
              <a:spcBef>
                <a:spcPts val="0"/>
              </a:spcBef>
              <a:buSzPct val="100000"/>
              <a:defRPr sz="1200"/>
            </a:lvl6pPr>
            <a:lvl7pPr lvl="6">
              <a:spcBef>
                <a:spcPts val="0"/>
              </a:spcBef>
              <a:buSzPct val="100000"/>
              <a:defRPr sz="1200"/>
            </a:lvl7pPr>
            <a:lvl8pPr lvl="7">
              <a:spcBef>
                <a:spcPts val="0"/>
              </a:spcBef>
              <a:buSzPct val="100000"/>
              <a:defRPr sz="1200"/>
            </a:lvl8pPr>
            <a:lvl9pPr lvl="8">
              <a:spcBef>
                <a:spcPts val="0"/>
              </a:spcBef>
              <a:buSzPct val="100000"/>
              <a:defRPr sz="1200"/>
            </a:lvl9pPr>
          </a:lstStyle>
          <a:p/>
        </p:txBody>
      </p:sp>
      <p:sp>
        <p:nvSpPr>
          <p:cNvPr id="31" name="Shape 31"/>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Main point">
    <p:spTree>
      <p:nvGrpSpPr>
        <p:cNvPr id="32" name="Shape 32"/>
        <p:cNvGrpSpPr/>
        <p:nvPr/>
      </p:nvGrpSpPr>
      <p:grpSpPr>
        <a:xfrm>
          <a:off x="0" y="0"/>
          <a:ext cx="0" cy="0"/>
          <a:chOff x="0" y="0"/>
          <a:chExt cx="0" cy="0"/>
        </a:xfrm>
      </p:grpSpPr>
      <p:sp>
        <p:nvSpPr>
          <p:cNvPr id="33" name="Shape 33"/>
          <p:cNvSpPr txBox="1"/>
          <p:nvPr>
            <p:ph type="title"/>
          </p:nvPr>
        </p:nvSpPr>
        <p:spPr>
          <a:xfrm>
            <a:off x="490250" y="450150"/>
            <a:ext cx="6367800" cy="4090800"/>
          </a:xfrm>
          <a:prstGeom prst="rect">
            <a:avLst/>
          </a:prstGeom>
        </p:spPr>
        <p:txBody>
          <a:bodyPr anchorCtr="0" anchor="ctr" bIns="91425" lIns="91425" rIns="91425" tIns="91425"/>
          <a:lstStyle>
            <a:lvl1pPr lvl="0">
              <a:spcBef>
                <a:spcPts val="0"/>
              </a:spcBef>
              <a:buSzPct val="100000"/>
              <a:defRPr sz="4800"/>
            </a:lvl1pPr>
            <a:lvl2pPr lvl="1">
              <a:spcBef>
                <a:spcPts val="0"/>
              </a:spcBef>
              <a:buSzPct val="100000"/>
              <a:defRPr sz="4800"/>
            </a:lvl2pPr>
            <a:lvl3pPr lvl="2">
              <a:spcBef>
                <a:spcPts val="0"/>
              </a:spcBef>
              <a:buSzPct val="100000"/>
              <a:defRPr sz="4800"/>
            </a:lvl3pPr>
            <a:lvl4pPr lvl="3">
              <a:spcBef>
                <a:spcPts val="0"/>
              </a:spcBef>
              <a:buSzPct val="100000"/>
              <a:defRPr sz="4800"/>
            </a:lvl4pPr>
            <a:lvl5pPr lvl="4">
              <a:spcBef>
                <a:spcPts val="0"/>
              </a:spcBef>
              <a:buSzPct val="100000"/>
              <a:defRPr sz="4800"/>
            </a:lvl5pPr>
            <a:lvl6pPr lvl="5">
              <a:spcBef>
                <a:spcPts val="0"/>
              </a:spcBef>
              <a:buSzPct val="100000"/>
              <a:defRPr sz="4800"/>
            </a:lvl6pPr>
            <a:lvl7pPr lvl="6">
              <a:spcBef>
                <a:spcPts val="0"/>
              </a:spcBef>
              <a:buSzPct val="100000"/>
              <a:defRPr sz="4800"/>
            </a:lvl7pPr>
            <a:lvl8pPr lvl="7">
              <a:spcBef>
                <a:spcPts val="0"/>
              </a:spcBef>
              <a:buSzPct val="100000"/>
              <a:defRPr sz="4800"/>
            </a:lvl8pPr>
            <a:lvl9pPr lvl="8">
              <a:spcBef>
                <a:spcPts val="0"/>
              </a:spcBef>
              <a:buSzPct val="100000"/>
              <a:defRPr sz="4800"/>
            </a:lvl9pPr>
          </a:lstStyle>
          <a:p/>
        </p:txBody>
      </p:sp>
      <p:sp>
        <p:nvSpPr>
          <p:cNvPr id="34" name="Shape 34"/>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Section title and description">
    <p:spTree>
      <p:nvGrpSpPr>
        <p:cNvPr id="35" name="Shape 35"/>
        <p:cNvGrpSpPr/>
        <p:nvPr/>
      </p:nvGrpSpPr>
      <p:grpSpPr>
        <a:xfrm>
          <a:off x="0" y="0"/>
          <a:ext cx="0" cy="0"/>
          <a:chOff x="0" y="0"/>
          <a:chExt cx="0" cy="0"/>
        </a:xfrm>
      </p:grpSpPr>
      <p:sp>
        <p:nvSpPr>
          <p:cNvPr id="36" name="Shape 36"/>
          <p:cNvSpPr/>
          <p:nvPr/>
        </p:nvSpPr>
        <p:spPr>
          <a:xfrm>
            <a:off x="4572000" y="-125"/>
            <a:ext cx="4572000" cy="5143500"/>
          </a:xfrm>
          <a:prstGeom prst="rect">
            <a:avLst/>
          </a:prstGeom>
          <a:solidFill>
            <a:schemeClr val="lt2"/>
          </a:solidFill>
          <a:ln>
            <a:noFill/>
          </a:ln>
        </p:spPr>
        <p:txBody>
          <a:bodyPr anchorCtr="0" anchor="ctr" bIns="91425" lIns="91425" rIns="91425" tIns="91425">
            <a:noAutofit/>
          </a:bodyPr>
          <a:lstStyle/>
          <a:p>
            <a:pPr lvl="0">
              <a:spcBef>
                <a:spcPts val="0"/>
              </a:spcBef>
              <a:buNone/>
            </a:pPr>
            <a:r>
              <a:t/>
            </a:r>
            <a:endParaRPr/>
          </a:p>
        </p:txBody>
      </p:sp>
      <p:sp>
        <p:nvSpPr>
          <p:cNvPr id="37" name="Shape 37"/>
          <p:cNvSpPr txBox="1"/>
          <p:nvPr>
            <p:ph type="title"/>
          </p:nvPr>
        </p:nvSpPr>
        <p:spPr>
          <a:xfrm>
            <a:off x="265500" y="1233175"/>
            <a:ext cx="4045200" cy="1482300"/>
          </a:xfrm>
          <a:prstGeom prst="rect">
            <a:avLst/>
          </a:prstGeom>
        </p:spPr>
        <p:txBody>
          <a:bodyPr anchorCtr="0" anchor="b" bIns="91425" lIns="91425" rIns="91425" tIns="91425"/>
          <a:lstStyle>
            <a:lvl1pPr lvl="0" algn="ctr">
              <a:spcBef>
                <a:spcPts val="0"/>
              </a:spcBef>
              <a:buSzPct val="100000"/>
              <a:defRPr sz="4200"/>
            </a:lvl1pPr>
            <a:lvl2pPr lvl="1" algn="ctr">
              <a:spcBef>
                <a:spcPts val="0"/>
              </a:spcBef>
              <a:buSzPct val="100000"/>
              <a:defRPr sz="4200"/>
            </a:lvl2pPr>
            <a:lvl3pPr lvl="2" algn="ctr">
              <a:spcBef>
                <a:spcPts val="0"/>
              </a:spcBef>
              <a:buSzPct val="100000"/>
              <a:defRPr sz="4200"/>
            </a:lvl3pPr>
            <a:lvl4pPr lvl="3" algn="ctr">
              <a:spcBef>
                <a:spcPts val="0"/>
              </a:spcBef>
              <a:buSzPct val="100000"/>
              <a:defRPr sz="4200"/>
            </a:lvl4pPr>
            <a:lvl5pPr lvl="4" algn="ctr">
              <a:spcBef>
                <a:spcPts val="0"/>
              </a:spcBef>
              <a:buSzPct val="100000"/>
              <a:defRPr sz="4200"/>
            </a:lvl5pPr>
            <a:lvl6pPr lvl="5" algn="ctr">
              <a:spcBef>
                <a:spcPts val="0"/>
              </a:spcBef>
              <a:buSzPct val="100000"/>
              <a:defRPr sz="4200"/>
            </a:lvl6pPr>
            <a:lvl7pPr lvl="6" algn="ctr">
              <a:spcBef>
                <a:spcPts val="0"/>
              </a:spcBef>
              <a:buSzPct val="100000"/>
              <a:defRPr sz="4200"/>
            </a:lvl7pPr>
            <a:lvl8pPr lvl="7" algn="ctr">
              <a:spcBef>
                <a:spcPts val="0"/>
              </a:spcBef>
              <a:buSzPct val="100000"/>
              <a:defRPr sz="4200"/>
            </a:lvl8pPr>
            <a:lvl9pPr lvl="8" algn="ctr">
              <a:spcBef>
                <a:spcPts val="0"/>
              </a:spcBef>
              <a:buSzPct val="100000"/>
              <a:defRPr sz="4200"/>
            </a:lvl9pPr>
          </a:lstStyle>
          <a:p/>
        </p:txBody>
      </p:sp>
      <p:sp>
        <p:nvSpPr>
          <p:cNvPr id="38" name="Shape 38"/>
          <p:cNvSpPr txBox="1"/>
          <p:nvPr>
            <p:ph idx="1" type="subTitle"/>
          </p:nvPr>
        </p:nvSpPr>
        <p:spPr>
          <a:xfrm>
            <a:off x="265500" y="2803075"/>
            <a:ext cx="4045200" cy="1235100"/>
          </a:xfrm>
          <a:prstGeom prst="rect">
            <a:avLst/>
          </a:prstGeom>
        </p:spPr>
        <p:txBody>
          <a:bodyPr anchorCtr="0" anchor="t" bIns="91425" lIns="91425" rIns="91425" tIns="91425"/>
          <a:lstStyle>
            <a:lvl1pPr lvl="0" algn="ctr">
              <a:lnSpc>
                <a:spcPct val="100000"/>
              </a:lnSpc>
              <a:spcBef>
                <a:spcPts val="0"/>
              </a:spcBef>
              <a:spcAft>
                <a:spcPts val="0"/>
              </a:spcAft>
              <a:buSzPct val="100000"/>
              <a:buNone/>
              <a:defRPr sz="2100"/>
            </a:lvl1pPr>
            <a:lvl2pPr lvl="1" algn="ctr">
              <a:lnSpc>
                <a:spcPct val="100000"/>
              </a:lnSpc>
              <a:spcBef>
                <a:spcPts val="0"/>
              </a:spcBef>
              <a:spcAft>
                <a:spcPts val="0"/>
              </a:spcAft>
              <a:buSzPct val="100000"/>
              <a:buNone/>
              <a:defRPr sz="2100"/>
            </a:lvl2pPr>
            <a:lvl3pPr lvl="2" algn="ctr">
              <a:lnSpc>
                <a:spcPct val="100000"/>
              </a:lnSpc>
              <a:spcBef>
                <a:spcPts val="0"/>
              </a:spcBef>
              <a:spcAft>
                <a:spcPts val="0"/>
              </a:spcAft>
              <a:buSzPct val="100000"/>
              <a:buNone/>
              <a:defRPr sz="2100"/>
            </a:lvl3pPr>
            <a:lvl4pPr lvl="3" algn="ctr">
              <a:lnSpc>
                <a:spcPct val="100000"/>
              </a:lnSpc>
              <a:spcBef>
                <a:spcPts val="0"/>
              </a:spcBef>
              <a:spcAft>
                <a:spcPts val="0"/>
              </a:spcAft>
              <a:buSzPct val="100000"/>
              <a:buNone/>
              <a:defRPr sz="2100"/>
            </a:lvl4pPr>
            <a:lvl5pPr lvl="4" algn="ctr">
              <a:lnSpc>
                <a:spcPct val="100000"/>
              </a:lnSpc>
              <a:spcBef>
                <a:spcPts val="0"/>
              </a:spcBef>
              <a:spcAft>
                <a:spcPts val="0"/>
              </a:spcAft>
              <a:buSzPct val="100000"/>
              <a:buNone/>
              <a:defRPr sz="2100"/>
            </a:lvl5pPr>
            <a:lvl6pPr lvl="5" algn="ctr">
              <a:lnSpc>
                <a:spcPct val="100000"/>
              </a:lnSpc>
              <a:spcBef>
                <a:spcPts val="0"/>
              </a:spcBef>
              <a:spcAft>
                <a:spcPts val="0"/>
              </a:spcAft>
              <a:buSzPct val="100000"/>
              <a:buNone/>
              <a:defRPr sz="2100"/>
            </a:lvl6pPr>
            <a:lvl7pPr lvl="6" algn="ctr">
              <a:lnSpc>
                <a:spcPct val="100000"/>
              </a:lnSpc>
              <a:spcBef>
                <a:spcPts val="0"/>
              </a:spcBef>
              <a:spcAft>
                <a:spcPts val="0"/>
              </a:spcAft>
              <a:buSzPct val="100000"/>
              <a:buNone/>
              <a:defRPr sz="2100"/>
            </a:lvl7pPr>
            <a:lvl8pPr lvl="7" algn="ctr">
              <a:lnSpc>
                <a:spcPct val="100000"/>
              </a:lnSpc>
              <a:spcBef>
                <a:spcPts val="0"/>
              </a:spcBef>
              <a:spcAft>
                <a:spcPts val="0"/>
              </a:spcAft>
              <a:buSzPct val="100000"/>
              <a:buNone/>
              <a:defRPr sz="2100"/>
            </a:lvl8pPr>
            <a:lvl9pPr lvl="8" algn="ctr">
              <a:lnSpc>
                <a:spcPct val="100000"/>
              </a:lnSpc>
              <a:spcBef>
                <a:spcPts val="0"/>
              </a:spcBef>
              <a:spcAft>
                <a:spcPts val="0"/>
              </a:spcAft>
              <a:buSzPct val="100000"/>
              <a:buNone/>
              <a:defRPr sz="2100"/>
            </a:lvl9pPr>
          </a:lstStyle>
          <a:p/>
        </p:txBody>
      </p:sp>
      <p:sp>
        <p:nvSpPr>
          <p:cNvPr id="39" name="Shape 39"/>
          <p:cNvSpPr txBox="1"/>
          <p:nvPr>
            <p:ph idx="2" type="body"/>
          </p:nvPr>
        </p:nvSpPr>
        <p:spPr>
          <a:xfrm>
            <a:off x="4939500" y="724075"/>
            <a:ext cx="3837000" cy="3695100"/>
          </a:xfrm>
          <a:prstGeom prst="rect">
            <a:avLst/>
          </a:prstGeom>
        </p:spPr>
        <p:txBody>
          <a:bodyPr anchorCtr="0" anchor="ctr" bIns="91425" lIns="91425" rIns="91425" tIns="91425"/>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p:txBody>
      </p:sp>
      <p:sp>
        <p:nvSpPr>
          <p:cNvPr id="40" name="Shape 40"/>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name="Caption">
    <p:spTree>
      <p:nvGrpSpPr>
        <p:cNvPr id="41" name="Shape 41"/>
        <p:cNvGrpSpPr/>
        <p:nvPr/>
      </p:nvGrpSpPr>
      <p:grpSpPr>
        <a:xfrm>
          <a:off x="0" y="0"/>
          <a:ext cx="0" cy="0"/>
          <a:chOff x="0" y="0"/>
          <a:chExt cx="0" cy="0"/>
        </a:xfrm>
      </p:grpSpPr>
      <p:sp>
        <p:nvSpPr>
          <p:cNvPr id="42" name="Shape 42"/>
          <p:cNvSpPr txBox="1"/>
          <p:nvPr>
            <p:ph idx="1" type="body"/>
          </p:nvPr>
        </p:nvSpPr>
        <p:spPr>
          <a:xfrm>
            <a:off x="311700" y="4230575"/>
            <a:ext cx="5998800" cy="605100"/>
          </a:xfrm>
          <a:prstGeom prst="rect">
            <a:avLst/>
          </a:prstGeom>
        </p:spPr>
        <p:txBody>
          <a:bodyPr anchorCtr="0" anchor="ctr" bIns="91425" lIns="91425" rIns="91425" tIns="91425"/>
          <a:lstStyle>
            <a:lvl1pPr lvl="0">
              <a:lnSpc>
                <a:spcPct val="100000"/>
              </a:lnSpc>
              <a:spcBef>
                <a:spcPts val="0"/>
              </a:spcBef>
              <a:spcAft>
                <a:spcPts val="0"/>
              </a:spcAft>
              <a:buNone/>
              <a:defRPr/>
            </a:lvl1pPr>
          </a:lstStyle>
          <a:p/>
        </p:txBody>
      </p:sp>
      <p:sp>
        <p:nvSpPr>
          <p:cNvPr id="43" name="Shape 43"/>
          <p:cNvSpPr txBox="1"/>
          <p:nvPr>
            <p:ph idx="12" type="sldNum"/>
          </p:nvPr>
        </p:nvSpPr>
        <p:spPr>
          <a:xfrm>
            <a:off x="8472457" y="4663216"/>
            <a:ext cx="548700" cy="393600"/>
          </a:xfrm>
          <a:prstGeom prst="rect">
            <a:avLst/>
          </a:prstGeom>
        </p:spPr>
        <p:txBody>
          <a:bodyPr anchorCtr="0" anchor="ctr" bIns="91425" lIns="91425" rIns="91425" tIns="91425">
            <a:noAutofit/>
          </a:bodyPr>
          <a:lstStyle/>
          <a:p>
            <a:pPr lvl="0">
              <a:spcBef>
                <a:spcPts val="0"/>
              </a:spcBef>
              <a:buNone/>
            </a:pPr>
            <a:fld id="{00000000-1234-1234-1234-123412341234}" type="slidenum">
              <a:rPr lang="en"/>
              <a:t>‹#›</a:t>
            </a:fld>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3.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4.xml"/><Relationship Id="rId10" Type="http://schemas.openxmlformats.org/officeDocument/2006/relationships/slideLayout" Target="../slideLayouts/slideLayout23.xml"/><Relationship Id="rId12" Type="http://schemas.openxmlformats.org/officeDocument/2006/relationships/theme" Target="../theme/theme1.xml"/><Relationship Id="rId1" Type="http://schemas.openxmlformats.org/officeDocument/2006/relationships/slideLayout" Target="../slideLayouts/slideLayout14.xml"/><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9" Type="http://schemas.openxmlformats.org/officeDocument/2006/relationships/slideLayout" Target="../slideLayouts/slideLayout22.xml"/><Relationship Id="rId5" Type="http://schemas.openxmlformats.org/officeDocument/2006/relationships/slideLayout" Target="../slideLayouts/slideLayout18.xml"/><Relationship Id="rId6" Type="http://schemas.openxmlformats.org/officeDocument/2006/relationships/slideLayout" Target="../slideLayouts/slideLayout19.xml"/><Relationship Id="rId7" Type="http://schemas.openxmlformats.org/officeDocument/2006/relationships/slideLayout" Target="../slideLayouts/slideLayout20.xml"/><Relationship Id="rId8"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572700"/>
          </a:xfrm>
          <a:prstGeom prst="rect">
            <a:avLst/>
          </a:prstGeom>
          <a:noFill/>
          <a:ln>
            <a:noFill/>
          </a:ln>
        </p:spPr>
        <p:txBody>
          <a:bodyPr anchorCtr="0" anchor="t" bIns="91425" lIns="91425" rIns="91425" tIns="91425"/>
          <a:lstStyle>
            <a:lvl1pPr lvl="0">
              <a:spcBef>
                <a:spcPts val="0"/>
              </a:spcBef>
              <a:buClr>
                <a:schemeClr val="dk1"/>
              </a:buClr>
              <a:buSzPct val="100000"/>
              <a:buNone/>
              <a:defRPr sz="2800">
                <a:solidFill>
                  <a:schemeClr val="dk1"/>
                </a:solidFill>
              </a:defRPr>
            </a:lvl1pPr>
            <a:lvl2pPr lvl="1">
              <a:spcBef>
                <a:spcPts val="0"/>
              </a:spcBef>
              <a:buClr>
                <a:schemeClr val="dk1"/>
              </a:buClr>
              <a:buSzPct val="100000"/>
              <a:buNone/>
              <a:defRPr sz="2800">
                <a:solidFill>
                  <a:schemeClr val="dk1"/>
                </a:solidFill>
              </a:defRPr>
            </a:lvl2pPr>
            <a:lvl3pPr lvl="2">
              <a:spcBef>
                <a:spcPts val="0"/>
              </a:spcBef>
              <a:buClr>
                <a:schemeClr val="dk1"/>
              </a:buClr>
              <a:buSzPct val="100000"/>
              <a:buNone/>
              <a:defRPr sz="2800">
                <a:solidFill>
                  <a:schemeClr val="dk1"/>
                </a:solidFill>
              </a:defRPr>
            </a:lvl3pPr>
            <a:lvl4pPr lvl="3">
              <a:spcBef>
                <a:spcPts val="0"/>
              </a:spcBef>
              <a:buClr>
                <a:schemeClr val="dk1"/>
              </a:buClr>
              <a:buSzPct val="100000"/>
              <a:buNone/>
              <a:defRPr sz="2800">
                <a:solidFill>
                  <a:schemeClr val="dk1"/>
                </a:solidFill>
              </a:defRPr>
            </a:lvl4pPr>
            <a:lvl5pPr lvl="4">
              <a:spcBef>
                <a:spcPts val="0"/>
              </a:spcBef>
              <a:buClr>
                <a:schemeClr val="dk1"/>
              </a:buClr>
              <a:buSzPct val="100000"/>
              <a:buNone/>
              <a:defRPr sz="2800">
                <a:solidFill>
                  <a:schemeClr val="dk1"/>
                </a:solidFill>
              </a:defRPr>
            </a:lvl5pPr>
            <a:lvl6pPr lvl="5">
              <a:spcBef>
                <a:spcPts val="0"/>
              </a:spcBef>
              <a:buClr>
                <a:schemeClr val="dk1"/>
              </a:buClr>
              <a:buSzPct val="100000"/>
              <a:buNone/>
              <a:defRPr sz="2800">
                <a:solidFill>
                  <a:schemeClr val="dk1"/>
                </a:solidFill>
              </a:defRPr>
            </a:lvl6pPr>
            <a:lvl7pPr lvl="6">
              <a:spcBef>
                <a:spcPts val="0"/>
              </a:spcBef>
              <a:buClr>
                <a:schemeClr val="dk1"/>
              </a:buClr>
              <a:buSzPct val="100000"/>
              <a:buNone/>
              <a:defRPr sz="2800">
                <a:solidFill>
                  <a:schemeClr val="dk1"/>
                </a:solidFill>
              </a:defRPr>
            </a:lvl7pPr>
            <a:lvl8pPr lvl="7">
              <a:spcBef>
                <a:spcPts val="0"/>
              </a:spcBef>
              <a:buClr>
                <a:schemeClr val="dk1"/>
              </a:buClr>
              <a:buSzPct val="100000"/>
              <a:buNone/>
              <a:defRPr sz="2800">
                <a:solidFill>
                  <a:schemeClr val="dk1"/>
                </a:solidFill>
              </a:defRPr>
            </a:lvl8pPr>
            <a:lvl9pPr lvl="8">
              <a:spcBef>
                <a:spcPts val="0"/>
              </a:spcBef>
              <a:buClr>
                <a:schemeClr val="dk1"/>
              </a:buClr>
              <a:buSzPct val="100000"/>
              <a:buNone/>
              <a:defRPr sz="2800">
                <a:solidFill>
                  <a:schemeClr val="dk1"/>
                </a:solidFill>
              </a:defRPr>
            </a:lvl9pPr>
          </a:lstStyle>
          <a:p/>
        </p:txBody>
      </p:sp>
      <p:sp>
        <p:nvSpPr>
          <p:cNvPr id="7" name="Shape 7"/>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a:lnSpc>
                <a:spcPct val="115000"/>
              </a:lnSpc>
              <a:spcBef>
                <a:spcPts val="0"/>
              </a:spcBef>
              <a:spcAft>
                <a:spcPts val="1600"/>
              </a:spcAft>
              <a:buClr>
                <a:schemeClr val="dk2"/>
              </a:buClr>
              <a:buSzPct val="100000"/>
              <a:defRPr sz="1800">
                <a:solidFill>
                  <a:schemeClr val="dk2"/>
                </a:solidFill>
              </a:defRPr>
            </a:lvl1pPr>
            <a:lvl2pPr lvl="1">
              <a:lnSpc>
                <a:spcPct val="115000"/>
              </a:lnSpc>
              <a:spcBef>
                <a:spcPts val="0"/>
              </a:spcBef>
              <a:spcAft>
                <a:spcPts val="1600"/>
              </a:spcAft>
              <a:buClr>
                <a:schemeClr val="dk2"/>
              </a:buClr>
              <a:defRPr>
                <a:solidFill>
                  <a:schemeClr val="dk2"/>
                </a:solidFill>
              </a:defRPr>
            </a:lvl2pPr>
            <a:lvl3pPr lvl="2">
              <a:lnSpc>
                <a:spcPct val="115000"/>
              </a:lnSpc>
              <a:spcBef>
                <a:spcPts val="0"/>
              </a:spcBef>
              <a:spcAft>
                <a:spcPts val="1600"/>
              </a:spcAft>
              <a:buClr>
                <a:schemeClr val="dk2"/>
              </a:buClr>
              <a:defRPr>
                <a:solidFill>
                  <a:schemeClr val="dk2"/>
                </a:solidFill>
              </a:defRPr>
            </a:lvl3pPr>
            <a:lvl4pPr lvl="3">
              <a:lnSpc>
                <a:spcPct val="115000"/>
              </a:lnSpc>
              <a:spcBef>
                <a:spcPts val="0"/>
              </a:spcBef>
              <a:spcAft>
                <a:spcPts val="1600"/>
              </a:spcAft>
              <a:buClr>
                <a:schemeClr val="dk2"/>
              </a:buClr>
              <a:defRPr>
                <a:solidFill>
                  <a:schemeClr val="dk2"/>
                </a:solidFill>
              </a:defRPr>
            </a:lvl4pPr>
            <a:lvl5pPr lvl="4">
              <a:lnSpc>
                <a:spcPct val="115000"/>
              </a:lnSpc>
              <a:spcBef>
                <a:spcPts val="0"/>
              </a:spcBef>
              <a:spcAft>
                <a:spcPts val="1600"/>
              </a:spcAft>
              <a:buClr>
                <a:schemeClr val="dk2"/>
              </a:buClr>
              <a:defRPr>
                <a:solidFill>
                  <a:schemeClr val="dk2"/>
                </a:solidFill>
              </a:defRPr>
            </a:lvl5pPr>
            <a:lvl6pPr lvl="5">
              <a:lnSpc>
                <a:spcPct val="115000"/>
              </a:lnSpc>
              <a:spcBef>
                <a:spcPts val="0"/>
              </a:spcBef>
              <a:spcAft>
                <a:spcPts val="1600"/>
              </a:spcAft>
              <a:buClr>
                <a:schemeClr val="dk2"/>
              </a:buClr>
              <a:defRPr>
                <a:solidFill>
                  <a:schemeClr val="dk2"/>
                </a:solidFill>
              </a:defRPr>
            </a:lvl6pPr>
            <a:lvl7pPr lvl="6">
              <a:lnSpc>
                <a:spcPct val="115000"/>
              </a:lnSpc>
              <a:spcBef>
                <a:spcPts val="0"/>
              </a:spcBef>
              <a:spcAft>
                <a:spcPts val="1600"/>
              </a:spcAft>
              <a:buClr>
                <a:schemeClr val="dk2"/>
              </a:buClr>
              <a:defRPr>
                <a:solidFill>
                  <a:schemeClr val="dk2"/>
                </a:solidFill>
              </a:defRPr>
            </a:lvl7pPr>
            <a:lvl8pPr lvl="7">
              <a:lnSpc>
                <a:spcPct val="115000"/>
              </a:lnSpc>
              <a:spcBef>
                <a:spcPts val="0"/>
              </a:spcBef>
              <a:spcAft>
                <a:spcPts val="1600"/>
              </a:spcAft>
              <a:buClr>
                <a:schemeClr val="dk2"/>
              </a:buClr>
              <a:defRPr>
                <a:solidFill>
                  <a:schemeClr val="dk2"/>
                </a:solidFill>
              </a:defRPr>
            </a:lvl8pPr>
            <a:lvl9pPr lvl="8">
              <a:lnSpc>
                <a:spcPct val="115000"/>
              </a:lnSpc>
              <a:spcBef>
                <a:spcPts val="0"/>
              </a:spcBef>
              <a:spcAft>
                <a:spcPts val="1600"/>
              </a:spcAft>
              <a:buClr>
                <a:schemeClr val="dk2"/>
              </a:buClr>
              <a:defRPr>
                <a:solidFill>
                  <a:schemeClr val="dk2"/>
                </a:solidFill>
              </a:defRPr>
            </a:lvl9pPr>
          </a:lstStyle>
          <a:p/>
        </p:txBody>
      </p:sp>
      <p:sp>
        <p:nvSpPr>
          <p:cNvPr id="8" name="Shape 8"/>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bg>
      <p:bgPr>
        <a:solidFill>
          <a:schemeClr val="lt1"/>
        </a:solidFill>
      </p:bgPr>
    </p:bg>
    <p:spTree>
      <p:nvGrpSpPr>
        <p:cNvPr id="63" name="Shape 63"/>
        <p:cNvGrpSpPr/>
        <p:nvPr/>
      </p:nvGrpSpPr>
      <p:grpSpPr>
        <a:xfrm>
          <a:off x="0" y="0"/>
          <a:ext cx="0" cy="0"/>
          <a:chOff x="0" y="0"/>
          <a:chExt cx="0" cy="0"/>
        </a:xfrm>
      </p:grpSpPr>
      <p:sp>
        <p:nvSpPr>
          <p:cNvPr id="64" name="Shape 64"/>
          <p:cNvSpPr txBox="1"/>
          <p:nvPr>
            <p:ph type="title"/>
          </p:nvPr>
        </p:nvSpPr>
        <p:spPr>
          <a:xfrm>
            <a:off x="311700" y="445025"/>
            <a:ext cx="8520600" cy="572700"/>
          </a:xfrm>
          <a:prstGeom prst="rect">
            <a:avLst/>
          </a:prstGeom>
          <a:noFill/>
          <a:ln>
            <a:noFill/>
          </a:ln>
        </p:spPr>
        <p:txBody>
          <a:bodyPr anchorCtr="0" anchor="t" bIns="91425" lIns="91425" rIns="91425" tIns="91425"/>
          <a:lstStyle>
            <a:lvl1pPr lvl="0" rtl="0">
              <a:spcBef>
                <a:spcPts val="0"/>
              </a:spcBef>
              <a:buClr>
                <a:schemeClr val="dk1"/>
              </a:buClr>
              <a:buSzPct val="100000"/>
              <a:buNone/>
              <a:defRPr sz="2800">
                <a:solidFill>
                  <a:schemeClr val="dk1"/>
                </a:solidFill>
              </a:defRPr>
            </a:lvl1pPr>
            <a:lvl2pPr lvl="1" rtl="0">
              <a:spcBef>
                <a:spcPts val="0"/>
              </a:spcBef>
              <a:buClr>
                <a:schemeClr val="dk1"/>
              </a:buClr>
              <a:buSzPct val="100000"/>
              <a:buNone/>
              <a:defRPr sz="2800">
                <a:solidFill>
                  <a:schemeClr val="dk1"/>
                </a:solidFill>
              </a:defRPr>
            </a:lvl2pPr>
            <a:lvl3pPr lvl="2" rtl="0">
              <a:spcBef>
                <a:spcPts val="0"/>
              </a:spcBef>
              <a:buClr>
                <a:schemeClr val="dk1"/>
              </a:buClr>
              <a:buSzPct val="100000"/>
              <a:buNone/>
              <a:defRPr sz="2800">
                <a:solidFill>
                  <a:schemeClr val="dk1"/>
                </a:solidFill>
              </a:defRPr>
            </a:lvl3pPr>
            <a:lvl4pPr lvl="3" rtl="0">
              <a:spcBef>
                <a:spcPts val="0"/>
              </a:spcBef>
              <a:buClr>
                <a:schemeClr val="dk1"/>
              </a:buClr>
              <a:buSzPct val="100000"/>
              <a:buNone/>
              <a:defRPr sz="2800">
                <a:solidFill>
                  <a:schemeClr val="dk1"/>
                </a:solidFill>
              </a:defRPr>
            </a:lvl4pPr>
            <a:lvl5pPr lvl="4" rtl="0">
              <a:spcBef>
                <a:spcPts val="0"/>
              </a:spcBef>
              <a:buClr>
                <a:schemeClr val="dk1"/>
              </a:buClr>
              <a:buSzPct val="100000"/>
              <a:buNone/>
              <a:defRPr sz="2800">
                <a:solidFill>
                  <a:schemeClr val="dk1"/>
                </a:solidFill>
              </a:defRPr>
            </a:lvl5pPr>
            <a:lvl6pPr lvl="5" rtl="0">
              <a:spcBef>
                <a:spcPts val="0"/>
              </a:spcBef>
              <a:buClr>
                <a:schemeClr val="dk1"/>
              </a:buClr>
              <a:buSzPct val="100000"/>
              <a:buNone/>
              <a:defRPr sz="2800">
                <a:solidFill>
                  <a:schemeClr val="dk1"/>
                </a:solidFill>
              </a:defRPr>
            </a:lvl6pPr>
            <a:lvl7pPr lvl="6" rtl="0">
              <a:spcBef>
                <a:spcPts val="0"/>
              </a:spcBef>
              <a:buClr>
                <a:schemeClr val="dk1"/>
              </a:buClr>
              <a:buSzPct val="100000"/>
              <a:buNone/>
              <a:defRPr sz="2800">
                <a:solidFill>
                  <a:schemeClr val="dk1"/>
                </a:solidFill>
              </a:defRPr>
            </a:lvl7pPr>
            <a:lvl8pPr lvl="7" rtl="0">
              <a:spcBef>
                <a:spcPts val="0"/>
              </a:spcBef>
              <a:buClr>
                <a:schemeClr val="dk1"/>
              </a:buClr>
              <a:buSzPct val="100000"/>
              <a:buNone/>
              <a:defRPr sz="2800">
                <a:solidFill>
                  <a:schemeClr val="dk1"/>
                </a:solidFill>
              </a:defRPr>
            </a:lvl8pPr>
            <a:lvl9pPr lvl="8" rtl="0">
              <a:spcBef>
                <a:spcPts val="0"/>
              </a:spcBef>
              <a:buClr>
                <a:schemeClr val="dk1"/>
              </a:buClr>
              <a:buSzPct val="100000"/>
              <a:buNone/>
              <a:defRPr sz="2800">
                <a:solidFill>
                  <a:schemeClr val="dk1"/>
                </a:solidFill>
              </a:defRPr>
            </a:lvl9pPr>
          </a:lstStyle>
          <a:p/>
        </p:txBody>
      </p:sp>
      <p:sp>
        <p:nvSpPr>
          <p:cNvPr id="65" name="Shape 65"/>
          <p:cNvSpPr txBox="1"/>
          <p:nvPr>
            <p:ph idx="1" type="body"/>
          </p:nvPr>
        </p:nvSpPr>
        <p:spPr>
          <a:xfrm>
            <a:off x="311700" y="1152475"/>
            <a:ext cx="8520600" cy="3416400"/>
          </a:xfrm>
          <a:prstGeom prst="rect">
            <a:avLst/>
          </a:prstGeom>
          <a:noFill/>
          <a:ln>
            <a:noFill/>
          </a:ln>
        </p:spPr>
        <p:txBody>
          <a:bodyPr anchorCtr="0" anchor="t" bIns="91425" lIns="91425" rIns="91425" tIns="91425"/>
          <a:lstStyle>
            <a:lvl1pPr lvl="0" rtl="0">
              <a:lnSpc>
                <a:spcPct val="115000"/>
              </a:lnSpc>
              <a:spcBef>
                <a:spcPts val="0"/>
              </a:spcBef>
              <a:spcAft>
                <a:spcPts val="1600"/>
              </a:spcAft>
              <a:buClr>
                <a:schemeClr val="dk2"/>
              </a:buClr>
              <a:buSzPct val="100000"/>
              <a:defRPr sz="1800">
                <a:solidFill>
                  <a:schemeClr val="dk2"/>
                </a:solidFill>
              </a:defRPr>
            </a:lvl1pPr>
            <a:lvl2pPr lvl="1" rtl="0">
              <a:lnSpc>
                <a:spcPct val="115000"/>
              </a:lnSpc>
              <a:spcBef>
                <a:spcPts val="0"/>
              </a:spcBef>
              <a:spcAft>
                <a:spcPts val="1600"/>
              </a:spcAft>
              <a:buClr>
                <a:schemeClr val="dk2"/>
              </a:buClr>
              <a:defRPr>
                <a:solidFill>
                  <a:schemeClr val="dk2"/>
                </a:solidFill>
              </a:defRPr>
            </a:lvl2pPr>
            <a:lvl3pPr lvl="2" rtl="0">
              <a:lnSpc>
                <a:spcPct val="115000"/>
              </a:lnSpc>
              <a:spcBef>
                <a:spcPts val="0"/>
              </a:spcBef>
              <a:spcAft>
                <a:spcPts val="1600"/>
              </a:spcAft>
              <a:buClr>
                <a:schemeClr val="dk2"/>
              </a:buClr>
              <a:defRPr>
                <a:solidFill>
                  <a:schemeClr val="dk2"/>
                </a:solidFill>
              </a:defRPr>
            </a:lvl3pPr>
            <a:lvl4pPr lvl="3" rtl="0">
              <a:lnSpc>
                <a:spcPct val="115000"/>
              </a:lnSpc>
              <a:spcBef>
                <a:spcPts val="0"/>
              </a:spcBef>
              <a:spcAft>
                <a:spcPts val="1600"/>
              </a:spcAft>
              <a:buClr>
                <a:schemeClr val="dk2"/>
              </a:buClr>
              <a:defRPr>
                <a:solidFill>
                  <a:schemeClr val="dk2"/>
                </a:solidFill>
              </a:defRPr>
            </a:lvl4pPr>
            <a:lvl5pPr lvl="4" rtl="0">
              <a:lnSpc>
                <a:spcPct val="115000"/>
              </a:lnSpc>
              <a:spcBef>
                <a:spcPts val="0"/>
              </a:spcBef>
              <a:spcAft>
                <a:spcPts val="1600"/>
              </a:spcAft>
              <a:buClr>
                <a:schemeClr val="dk2"/>
              </a:buClr>
              <a:defRPr>
                <a:solidFill>
                  <a:schemeClr val="dk2"/>
                </a:solidFill>
              </a:defRPr>
            </a:lvl5pPr>
            <a:lvl6pPr lvl="5" rtl="0">
              <a:lnSpc>
                <a:spcPct val="115000"/>
              </a:lnSpc>
              <a:spcBef>
                <a:spcPts val="0"/>
              </a:spcBef>
              <a:spcAft>
                <a:spcPts val="1600"/>
              </a:spcAft>
              <a:buClr>
                <a:schemeClr val="dk2"/>
              </a:buClr>
              <a:defRPr>
                <a:solidFill>
                  <a:schemeClr val="dk2"/>
                </a:solidFill>
              </a:defRPr>
            </a:lvl6pPr>
            <a:lvl7pPr lvl="6" rtl="0">
              <a:lnSpc>
                <a:spcPct val="115000"/>
              </a:lnSpc>
              <a:spcBef>
                <a:spcPts val="0"/>
              </a:spcBef>
              <a:spcAft>
                <a:spcPts val="1600"/>
              </a:spcAft>
              <a:buClr>
                <a:schemeClr val="dk2"/>
              </a:buClr>
              <a:defRPr>
                <a:solidFill>
                  <a:schemeClr val="dk2"/>
                </a:solidFill>
              </a:defRPr>
            </a:lvl7pPr>
            <a:lvl8pPr lvl="7" rtl="0">
              <a:lnSpc>
                <a:spcPct val="115000"/>
              </a:lnSpc>
              <a:spcBef>
                <a:spcPts val="0"/>
              </a:spcBef>
              <a:spcAft>
                <a:spcPts val="1600"/>
              </a:spcAft>
              <a:buClr>
                <a:schemeClr val="dk2"/>
              </a:buClr>
              <a:defRPr>
                <a:solidFill>
                  <a:schemeClr val="dk2"/>
                </a:solidFill>
              </a:defRPr>
            </a:lvl8pPr>
            <a:lvl9pPr lvl="8" rtl="0">
              <a:lnSpc>
                <a:spcPct val="115000"/>
              </a:lnSpc>
              <a:spcBef>
                <a:spcPts val="0"/>
              </a:spcBef>
              <a:spcAft>
                <a:spcPts val="1600"/>
              </a:spcAft>
              <a:buClr>
                <a:schemeClr val="dk2"/>
              </a:buClr>
              <a:defRPr>
                <a:solidFill>
                  <a:schemeClr val="dk2"/>
                </a:solidFill>
              </a:defRPr>
            </a:lvl9pPr>
          </a:lstStyle>
          <a:p/>
        </p:txBody>
      </p:sp>
      <p:sp>
        <p:nvSpPr>
          <p:cNvPr id="66" name="Shape 66"/>
          <p:cNvSpPr txBox="1"/>
          <p:nvPr>
            <p:ph idx="12" type="sldNum"/>
          </p:nvPr>
        </p:nvSpPr>
        <p:spPr>
          <a:xfrm>
            <a:off x="8472457" y="4663216"/>
            <a:ext cx="548700" cy="393600"/>
          </a:xfrm>
          <a:prstGeom prst="rect">
            <a:avLst/>
          </a:prstGeom>
          <a:noFill/>
          <a:ln>
            <a:noFill/>
          </a:ln>
        </p:spPr>
        <p:txBody>
          <a:bodyPr anchorCtr="0" anchor="ctr" bIns="91425" lIns="91425" rIns="91425" tIns="91425">
            <a:noAutofit/>
          </a:bodyPr>
          <a:lstStyle/>
          <a:p>
            <a:pPr lvl="0" rtl="0" algn="r">
              <a:spcBef>
                <a:spcPts val="0"/>
              </a:spcBef>
              <a:buNone/>
            </a:pPr>
            <a:fld id="{00000000-1234-1234-1234-123412341234}" type="slidenum">
              <a:rPr lang="en" sz="1000">
                <a:solidFill>
                  <a:schemeClr val="dk2"/>
                </a:solidFill>
              </a:rPr>
              <a:t>‹#›</a:t>
            </a:fld>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hyperlink" Target="http://youtube.com/v/Y5gpoZzwcKY" TargetMode="External"/><Relationship Id="rId4" Type="http://schemas.openxmlformats.org/officeDocument/2006/relationships/image" Target="../media/image08.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image" Target="../media/image49.png"/><Relationship Id="rId4" Type="http://schemas.openxmlformats.org/officeDocument/2006/relationships/hyperlink" Target="https://arxiv.org/pdf/1506.08941.pdf"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50.png"/><Relationship Id="rId4" Type="http://schemas.openxmlformats.org/officeDocument/2006/relationships/image" Target="../media/image48.png"/><Relationship Id="rId5" Type="http://schemas.openxmlformats.org/officeDocument/2006/relationships/hyperlink" Target="https://arxiv.org/pdf/1506.08941.pdf" TargetMode="Externa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51.png"/><Relationship Id="rId4" Type="http://schemas.openxmlformats.org/officeDocument/2006/relationships/hyperlink" Target="https://arxiv.org/pdf/1506.08941.pdf" TargetMode="Externa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 Id="rId3" Type="http://schemas.openxmlformats.org/officeDocument/2006/relationships/image" Target="../media/image52.png"/><Relationship Id="rId4" Type="http://schemas.openxmlformats.org/officeDocument/2006/relationships/hyperlink" Target="https://arxiv.org/pdf/1506.08941.pdf"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6.xml"/><Relationship Id="rId3" Type="http://schemas.openxmlformats.org/officeDocument/2006/relationships/image" Target="../media/image54.jpg"/><Relationship Id="rId4" Type="http://schemas.openxmlformats.org/officeDocument/2006/relationships/hyperlink" Target="http://liberalamerica.s3.amazonaws.com/wp-content/uploads/2015/04/funny-cat-dog-nose-boop.jpg"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7.xml"/><Relationship Id="rId3" Type="http://schemas.openxmlformats.org/officeDocument/2006/relationships/image" Target="../media/image54.jpg"/><Relationship Id="rId4" Type="http://schemas.openxmlformats.org/officeDocument/2006/relationships/hyperlink" Target="http://liberalamerica.s3.amazonaws.com/wp-content/uploads/2015/04/funny-cat-dog-nose-boop.jpg" TargetMode="Externa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8.xml"/><Relationship Id="rId3" Type="http://schemas.openxmlformats.org/officeDocument/2006/relationships/image" Target="../media/image54.jpg"/><Relationship Id="rId4" Type="http://schemas.openxmlformats.org/officeDocument/2006/relationships/hyperlink" Target="http://liberalamerica.s3.amazonaws.com/wp-content/uploads/2015/04/funny-cat-dog-nose-boop.jpg" TargetMode="Externa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09.xml"/><Relationship Id="rId3" Type="http://schemas.openxmlformats.org/officeDocument/2006/relationships/image" Target="../media/image54.jpg"/><Relationship Id="rId4" Type="http://schemas.openxmlformats.org/officeDocument/2006/relationships/hyperlink" Target="http://liberalamerica.s3.amazonaws.com/wp-content/uploads/2015/04/funny-cat-dog-nose-boop.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0.xml"/><Relationship Id="rId3" Type="http://schemas.openxmlformats.org/officeDocument/2006/relationships/image" Target="../media/image54.jpg"/><Relationship Id="rId4" Type="http://schemas.openxmlformats.org/officeDocument/2006/relationships/hyperlink" Target="http://liberalamerica.s3.amazonaws.com/wp-content/uploads/2015/04/funny-cat-dog-nose-boop.jpg" TargetMode="Externa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1.xml"/><Relationship Id="rId3" Type="http://schemas.openxmlformats.org/officeDocument/2006/relationships/image" Target="../media/image54.jpg"/><Relationship Id="rId4" Type="http://schemas.openxmlformats.org/officeDocument/2006/relationships/hyperlink" Target="http://liberalamerica.s3.amazonaws.com/wp-content/uploads/2015/04/funny-cat-dog-nose-boop.jpg" TargetMode="External"/><Relationship Id="rId5" Type="http://schemas.openxmlformats.org/officeDocument/2006/relationships/image" Target="../media/image55.png"/><Relationship Id="rId6" Type="http://schemas.openxmlformats.org/officeDocument/2006/relationships/hyperlink" Target="http://liberalamerica.s3.amazonaws.com/wp-content/uploads/2015/04/funny-cat-dog-nose-boop.jpg"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2.xml"/><Relationship Id="rId3" Type="http://schemas.openxmlformats.org/officeDocument/2006/relationships/image" Target="../media/image54.jpg"/><Relationship Id="rId4" Type="http://schemas.openxmlformats.org/officeDocument/2006/relationships/hyperlink" Target="http://liberalamerica.s3.amazonaws.com/wp-content/uploads/2015/04/funny-cat-dog-nose-boop.jpg" TargetMode="External"/><Relationship Id="rId5" Type="http://schemas.openxmlformats.org/officeDocument/2006/relationships/image" Target="../media/image5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3.xml"/><Relationship Id="rId3" Type="http://schemas.openxmlformats.org/officeDocument/2006/relationships/image" Target="../media/image54.jpg"/><Relationship Id="rId4" Type="http://schemas.openxmlformats.org/officeDocument/2006/relationships/hyperlink" Target="http://liberalamerica.s3.amazonaws.com/wp-content/uploads/2015/04/funny-cat-dog-nose-boop.jpg" TargetMode="External"/><Relationship Id="rId5" Type="http://schemas.openxmlformats.org/officeDocument/2006/relationships/image" Target="../media/image5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4.xml"/><Relationship Id="rId3" Type="http://schemas.openxmlformats.org/officeDocument/2006/relationships/image" Target="../media/image54.jpg"/><Relationship Id="rId4" Type="http://schemas.openxmlformats.org/officeDocument/2006/relationships/hyperlink" Target="http://liberalamerica.s3.amazonaws.com/wp-content/uploads/2015/04/funny-cat-dog-nose-boop.jpg" TargetMode="External"/><Relationship Id="rId5" Type="http://schemas.openxmlformats.org/officeDocument/2006/relationships/image" Target="../media/image55.png"/><Relationship Id="rId6" Type="http://schemas.openxmlformats.org/officeDocument/2006/relationships/image" Target="../media/image56.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6.xml"/><Relationship Id="rId3" Type="http://schemas.openxmlformats.org/officeDocument/2006/relationships/image" Target="../media/image5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7.xml"/><Relationship Id="rId3" Type="http://schemas.openxmlformats.org/officeDocument/2006/relationships/image" Target="../media/image57.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8.xml"/><Relationship Id="rId3" Type="http://schemas.openxmlformats.org/officeDocument/2006/relationships/image" Target="../media/image63.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19.xml"/><Relationship Id="rId3" Type="http://schemas.openxmlformats.org/officeDocument/2006/relationships/hyperlink" Target="http://youtube.com/v/uj303_lEUlM" TargetMode="External"/><Relationship Id="rId4" Type="http://schemas.openxmlformats.org/officeDocument/2006/relationships/image" Target="../media/image5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05.png"/><Relationship Id="rId4" Type="http://schemas.openxmlformats.org/officeDocument/2006/relationships/image" Target="../media/image03.png"/><Relationship Id="rId5" Type="http://schemas.openxmlformats.org/officeDocument/2006/relationships/hyperlink" Target="http://www.nature.com/nature/journal/v518/n7540/pdf/nature14236.pdf" TargetMode="External"/><Relationship Id="rId6" Type="http://schemas.openxmlformats.org/officeDocument/2006/relationships/image" Target="../media/image04.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1.xml"/><Relationship Id="rId3" Type="http://schemas.openxmlformats.org/officeDocument/2006/relationships/image" Target="../media/image60.png"/><Relationship Id="rId4" Type="http://schemas.openxmlformats.org/officeDocument/2006/relationships/image" Target="../media/image59.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2.xml"/><Relationship Id="rId3" Type="http://schemas.openxmlformats.org/officeDocument/2006/relationships/image" Target="../media/image60.png"/><Relationship Id="rId4" Type="http://schemas.openxmlformats.org/officeDocument/2006/relationships/image" Target="../media/image59.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3.xml"/><Relationship Id="rId3" Type="http://schemas.openxmlformats.org/officeDocument/2006/relationships/image" Target="../media/image59.png"/><Relationship Id="rId4" Type="http://schemas.openxmlformats.org/officeDocument/2006/relationships/image" Target="../media/image6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4.xml"/><Relationship Id="rId3" Type="http://schemas.openxmlformats.org/officeDocument/2006/relationships/image" Target="../media/image59.png"/><Relationship Id="rId4" Type="http://schemas.openxmlformats.org/officeDocument/2006/relationships/image" Target="../media/image60.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6.xml"/><Relationship Id="rId3" Type="http://schemas.openxmlformats.org/officeDocument/2006/relationships/image" Target="../media/image6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7.xml"/><Relationship Id="rId3" Type="http://schemas.openxmlformats.org/officeDocument/2006/relationships/hyperlink" Target="http://youtube.com/v/SmBxMDiOrvs" TargetMode="External"/><Relationship Id="rId4" Type="http://schemas.openxmlformats.org/officeDocument/2006/relationships/image" Target="../media/image62.jpg"/><Relationship Id="rId5" Type="http://schemas.openxmlformats.org/officeDocument/2006/relationships/hyperlink" Target="http://youtube.com/v/SmBxMDiOrvs" TargetMode="External"/><Relationship Id="rId6" Type="http://schemas.openxmlformats.org/officeDocument/2006/relationships/image" Target="../media/image64.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24.png"/><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hyperlink" Target="http://www0.cs.ucl.ac.uk/staff/d.silver/web/Applications_files/doubledqn.pdf"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05.png"/><Relationship Id="rId4" Type="http://schemas.openxmlformats.org/officeDocument/2006/relationships/image" Target="../media/image03.png"/><Relationship Id="rId5" Type="http://schemas.openxmlformats.org/officeDocument/2006/relationships/hyperlink" Target="http://www.nature.com/nature/journal/v518/n7540/pdf/nature14236.pdf" TargetMode="Externa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66.png"/><Relationship Id="rId4" Type="http://schemas.openxmlformats.org/officeDocument/2006/relationships/hyperlink" Target="https://hadovanhasselt.files.wordpress.com/2015/12/doubleqposter.pdf"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66.png"/><Relationship Id="rId4" Type="http://schemas.openxmlformats.org/officeDocument/2006/relationships/hyperlink" Target="https://hadovanhasselt.files.wordpress.com/2015/12/doubleqposter.pdf"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66.png"/><Relationship Id="rId4" Type="http://schemas.openxmlformats.org/officeDocument/2006/relationships/hyperlink" Target="https://hadovanhasselt.files.wordpress.com/2015/12/doubleqposter.pdf" TargetMode="External"/><Relationship Id="rId5" Type="http://schemas.openxmlformats.org/officeDocument/2006/relationships/image" Target="../media/image65.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68.png"/><Relationship Id="rId4" Type="http://schemas.openxmlformats.org/officeDocument/2006/relationships/image" Target="../media/image67.png"/><Relationship Id="rId5" Type="http://schemas.openxmlformats.org/officeDocument/2006/relationships/hyperlink" Target="http://www0.cs.ucl.ac.uk/staff/d.silver/web/Applications_files/doubledqn.pdf" TargetMode="External"/><Relationship Id="rId6" Type="http://schemas.openxmlformats.org/officeDocument/2006/relationships/hyperlink" Target="http://www0.cs.ucl.ac.uk/staff/d.silver/web/Applications_files/doubledqn.pdf" TargetMode="External"/><Relationship Id="rId7" Type="http://schemas.openxmlformats.org/officeDocument/2006/relationships/hyperlink" Target="http://www0.cs.ucl.ac.uk/staff/d.silver/web/Applications_files/doubledqn.pdf" TargetMode="Externa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4.xml"/><Relationship Id="rId3" Type="http://schemas.openxmlformats.org/officeDocument/2006/relationships/image" Target="../media/image69.png"/><Relationship Id="rId4" Type="http://schemas.openxmlformats.org/officeDocument/2006/relationships/hyperlink" Target="https://arxiv.org/pdf/1511.06581.pdf" TargetMode="External"/><Relationship Id="rId5" Type="http://schemas.openxmlformats.org/officeDocument/2006/relationships/hyperlink" Target="https://arxiv.org/pdf/1511.06581.pdf" TargetMode="External"/><Relationship Id="rId6" Type="http://schemas.openxmlformats.org/officeDocument/2006/relationships/hyperlink" Target="https://arxiv.org/pdf/1511.06581.pdf" TargetMode="Externa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73.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72.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75.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70.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05.png"/><Relationship Id="rId4" Type="http://schemas.openxmlformats.org/officeDocument/2006/relationships/image" Target="../media/image03.png"/><Relationship Id="rId5" Type="http://schemas.openxmlformats.org/officeDocument/2006/relationships/image" Target="../media/image04.png"/><Relationship Id="rId6" Type="http://schemas.openxmlformats.org/officeDocument/2006/relationships/hyperlink" Target="http://www.nature.com/nature/journal/v518/n7540/pdf/nature14236.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05.png"/><Relationship Id="rId4" Type="http://schemas.openxmlformats.org/officeDocument/2006/relationships/image" Target="../media/image03.png"/><Relationship Id="rId5" Type="http://schemas.openxmlformats.org/officeDocument/2006/relationships/image" Target="../media/image04.png"/><Relationship Id="rId6" Type="http://schemas.openxmlformats.org/officeDocument/2006/relationships/hyperlink" Target="http://www.nature.com/nature/journal/v518/n7540/pdf/nature14236.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05.png"/><Relationship Id="rId4" Type="http://schemas.openxmlformats.org/officeDocument/2006/relationships/image" Target="../media/image03.png"/><Relationship Id="rId5" Type="http://schemas.openxmlformats.org/officeDocument/2006/relationships/hyperlink" Target="http://www.nature.com/nature/journal/v518/n7540/pdf/nature14236.pdf"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05.png"/><Relationship Id="rId4" Type="http://schemas.openxmlformats.org/officeDocument/2006/relationships/image" Target="../media/image03.png"/><Relationship Id="rId5" Type="http://schemas.openxmlformats.org/officeDocument/2006/relationships/image" Target="../media/image06.png"/><Relationship Id="rId6" Type="http://schemas.openxmlformats.org/officeDocument/2006/relationships/hyperlink" Target="http://www.nature.com/nature/journal/v518/n7540/pdf/nature14236.pdf"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07.png"/><Relationship Id="rId4" Type="http://schemas.openxmlformats.org/officeDocument/2006/relationships/image" Target="../media/image09.png"/><Relationship Id="rId5" Type="http://schemas.openxmlformats.org/officeDocument/2006/relationships/hyperlink" Target="http://icml.cc/2016/tutorials/deep_rl_tutorial.pdf"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07.png"/><Relationship Id="rId4" Type="http://schemas.openxmlformats.org/officeDocument/2006/relationships/image" Target="../media/image09.png"/><Relationship Id="rId5" Type="http://schemas.openxmlformats.org/officeDocument/2006/relationships/image" Target="../media/image00.png"/><Relationship Id="rId6" Type="http://schemas.openxmlformats.org/officeDocument/2006/relationships/hyperlink" Target="http://icml.cc/2016/tutorials/deep_rl_tutorial.pdf"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07.png"/><Relationship Id="rId4" Type="http://schemas.openxmlformats.org/officeDocument/2006/relationships/image" Target="../media/image09.png"/><Relationship Id="rId5" Type="http://schemas.openxmlformats.org/officeDocument/2006/relationships/image" Target="../media/image10.png"/><Relationship Id="rId6" Type="http://schemas.openxmlformats.org/officeDocument/2006/relationships/hyperlink" Target="http://icml.cc/2016/tutorials/deep_rl_tutorial.pdf" TargetMode="External"/><Relationship Id="rId7" Type="http://schemas.openxmlformats.org/officeDocument/2006/relationships/image" Target="../media/image0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www.nature.com/nature/journal/v518/n7540/pdf/nature14236.pdf"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www.nature.com/nature/journal/v518/n7540/pdf/nature14236.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11.png"/><Relationship Id="rId4" Type="http://schemas.openxmlformats.org/officeDocument/2006/relationships/hyperlink" Target="http://www.nature.com/nature/journal/v518/n7540/pdf/nature14236.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hyperlink" Target="http://www.nature.com/nature/journal/v518/n7540/pdf/nature14236.pdf"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3.png"/><Relationship Id="rId4" Type="http://schemas.openxmlformats.org/officeDocument/2006/relationships/hyperlink" Target="http://www.nature.com/nature/journal/v518/n7540/pdf/nature14236.pdf"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3.png"/><Relationship Id="rId4" Type="http://schemas.openxmlformats.org/officeDocument/2006/relationships/image" Target="../media/image05.png"/><Relationship Id="rId9" Type="http://schemas.openxmlformats.org/officeDocument/2006/relationships/hyperlink" Target="http://www.nature.com/nature/journal/v518/n7540/pdf/nature14236.pdf" TargetMode="External"/><Relationship Id="rId5" Type="http://schemas.openxmlformats.org/officeDocument/2006/relationships/image" Target="../media/image03.png"/><Relationship Id="rId6" Type="http://schemas.openxmlformats.org/officeDocument/2006/relationships/hyperlink" Target="https://upload.wikimedia.org/wikipedia/commons/thumb/9/9a/Target_logo.svg/2000px-Target_logo.svg.png " TargetMode="External"/><Relationship Id="rId7" Type="http://schemas.openxmlformats.org/officeDocument/2006/relationships/image" Target="../media/image14.png"/><Relationship Id="rId8"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3.png"/><Relationship Id="rId4" Type="http://schemas.openxmlformats.org/officeDocument/2006/relationships/hyperlink" Target="https://upload.wikimedia.org/wikipedia/commons/thumb/9/9a/Target_logo.svg/2000px-Target_logo.svg.png " TargetMode="External"/><Relationship Id="rId9" Type="http://schemas.openxmlformats.org/officeDocument/2006/relationships/hyperlink" Target="http://www.nature.com/nature/journal/v518/n7540/pdf/nature14236.pdf" TargetMode="External"/><Relationship Id="rId5" Type="http://schemas.openxmlformats.org/officeDocument/2006/relationships/image" Target="../media/image16.png"/><Relationship Id="rId6" Type="http://schemas.openxmlformats.org/officeDocument/2006/relationships/image" Target="../media/image05.png"/><Relationship Id="rId7" Type="http://schemas.openxmlformats.org/officeDocument/2006/relationships/image" Target="../media/image03.png"/><Relationship Id="rId8" Type="http://schemas.openxmlformats.org/officeDocument/2006/relationships/image" Target="../media/image1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13.png"/><Relationship Id="rId4" Type="http://schemas.openxmlformats.org/officeDocument/2006/relationships/hyperlink" Target="http://www.nature.com/nature/journal/v518/n7540/pdf/nature14236.pdf"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3.png"/><Relationship Id="rId4" Type="http://schemas.openxmlformats.org/officeDocument/2006/relationships/hyperlink" Target="http://www.nature.com/nature/journal/v518/n7540/pdf/nature14236.pdf" TargetMode="External"/><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www.nature.com/nature/journal/v518/n7540/pdf/nature14236.pdf" TargetMode="External"/><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20.png"/><Relationship Id="rId4" Type="http://schemas.openxmlformats.org/officeDocument/2006/relationships/hyperlink" Target="http://www.nature.com/nature/journal/v518/n7540/pdf/nature14236.pdf" TargetMode="External"/><Relationship Id="rId5" Type="http://schemas.openxmlformats.org/officeDocument/2006/relationships/hyperlink" Target="http://youtube.com/v/V1eYniJ0Rnk" TargetMode="External"/><Relationship Id="rId6" Type="http://schemas.openxmlformats.org/officeDocument/2006/relationships/image" Target="../media/image1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8.jpg"/><Relationship Id="rId4" Type="http://schemas.openxmlformats.org/officeDocument/2006/relationships/hyperlink" Target="http://papers.nips.cc/paper/3964-double-q-learning.pdf" TargetMode="External"/><Relationship Id="rId5" Type="http://schemas.openxmlformats.org/officeDocument/2006/relationships/hyperlink" Target="http://papers.nips.cc/paper/3964-double-q-learning.pdf" TargetMode="External"/><Relationship Id="rId6" Type="http://schemas.openxmlformats.org/officeDocument/2006/relationships/hyperlink" Target="http://papers.nips.cc/paper/3964-double-q-learning.pdf" TargetMode="External"/><Relationship Id="rId7" Type="http://schemas.openxmlformats.org/officeDocument/2006/relationships/hyperlink" Target="https://en.wikipedia.org/wiki/File:13-02-27-spielbank-wiesbaden-by-RalfR-094.jp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8.jpg"/><Relationship Id="rId4" Type="http://schemas.openxmlformats.org/officeDocument/2006/relationships/image" Target="../media/image26.png"/><Relationship Id="rId5" Type="http://schemas.openxmlformats.org/officeDocument/2006/relationships/hyperlink" Target="http://papers.nips.cc/paper/3964-double-q-learning.pdf" TargetMode="External"/><Relationship Id="rId6" Type="http://schemas.openxmlformats.org/officeDocument/2006/relationships/hyperlink" Target="http://papers.nips.cc/paper/3964-double-q-learning.pdf" TargetMode="External"/><Relationship Id="rId7" Type="http://schemas.openxmlformats.org/officeDocument/2006/relationships/hyperlink" Target="http://papers.nips.cc/paper/3964-double-q-learning.pdf" TargetMode="External"/><Relationship Id="rId8" Type="http://schemas.openxmlformats.org/officeDocument/2006/relationships/hyperlink" Target="https://en.wikipedia.org/wiki/File:13-02-27-spielbank-wiesbaden-by-RalfR-094.jpg"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8.jpg"/><Relationship Id="rId4" Type="http://schemas.openxmlformats.org/officeDocument/2006/relationships/image" Target="../media/image26.png"/><Relationship Id="rId5" Type="http://schemas.openxmlformats.org/officeDocument/2006/relationships/hyperlink" Target="http://papers.nips.cc/paper/3964-double-q-learning.pdf" TargetMode="External"/><Relationship Id="rId6" Type="http://schemas.openxmlformats.org/officeDocument/2006/relationships/hyperlink" Target="http://papers.nips.cc/paper/3964-double-q-learning.pdf" TargetMode="External"/><Relationship Id="rId7" Type="http://schemas.openxmlformats.org/officeDocument/2006/relationships/hyperlink" Target="http://papers.nips.cc/paper/3964-double-q-learning.pdf" TargetMode="External"/><Relationship Id="rId8" Type="http://schemas.openxmlformats.org/officeDocument/2006/relationships/hyperlink" Target="https://en.wikipedia.org/wiki/File:13-02-27-spielbank-wiesbaden-by-RalfR-094.jp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24.png"/><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hyperlink" Target="http://www0.cs.ucl.ac.uk/staff/d.silver/web/Applications_files/doubledqn.pdf"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24.png"/><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hyperlink" Target="http://www0.cs.ucl.ac.uk/staff/d.silver/web/Applications_files/doubledqn.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9.jpg"/><Relationship Id="rId4" Type="http://schemas.openxmlformats.org/officeDocument/2006/relationships/hyperlink" Target="https://pbs.twimg.com/media/C5ymV2tVMAYtAev.jpg"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00.png"/><Relationship Id="rId4" Type="http://schemas.openxmlformats.org/officeDocument/2006/relationships/hyperlink" Target="http://www0.cs.ucl.ac.uk/staff/d.silver/web/Teaching.html" TargetMode="External"/><Relationship Id="rId5" Type="http://schemas.openxmlformats.org/officeDocument/2006/relationships/hyperlink" Target="https://edge.edx.org/courses/BerkeleyX/CS188x-SP15/SP15/20021a0a32d14a31b087db8d4bb582fd/"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hyperlink" Target="http://www0.cs.ucl.ac.uk/staff/d.silver/web/Applications_files/doubledqn.pdf" TargetMode="External"/><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0.cs.ucl.ac.uk/staff/d.silver/web/Applications_files/doubledqn.pdf" TargetMode="External"/><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image" Target="../media/image22.png"/><Relationship Id="rId7"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www0.cs.ucl.ac.uk/staff/d.silver/web/Applications_files/doubledqn.pdf" TargetMode="External"/><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image" Target="../media/image22.png"/><Relationship Id="rId7" Type="http://schemas.openxmlformats.org/officeDocument/2006/relationships/image" Target="../media/image21.png"/><Relationship Id="rId8" Type="http://schemas.openxmlformats.org/officeDocument/2006/relationships/image" Target="../media/image2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0.cs.ucl.ac.uk/staff/d.silver/web/Applications_files/doubledqn.pdf" TargetMode="External"/><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image" Target="../media/image05.png"/><Relationship Id="rId7" Type="http://schemas.openxmlformats.org/officeDocument/2006/relationships/image" Target="../media/image0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33.png"/><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hyperlink" Target="http://www0.cs.ucl.ac.uk/staff/d.silver/web/Applications_files/doubledqn.pdf"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29.png"/><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hyperlink" Target="http://www0.cs.ucl.ac.uk/staff/d.silver/web/Applications_files/doubledqn.pdf"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20.png"/><Relationship Id="rId4" Type="http://schemas.openxmlformats.org/officeDocument/2006/relationships/hyperlink" Target="http://www.nature.com/nature/journal/v518/n7540/pdf/nature14236.pdf"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31.png"/><Relationship Id="rId4" Type="http://schemas.openxmlformats.org/officeDocument/2006/relationships/hyperlink" Target="http://img.vivaolinux.com.br/imagens/dicas/comunidade/Enduro.pn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25.png"/><Relationship Id="rId4" Type="http://schemas.openxmlformats.org/officeDocument/2006/relationships/hyperlink" Target="http://twolivesleft.com/Codea/User/enduro.png"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01.png"/><Relationship Id="rId4" Type="http://schemas.openxmlformats.org/officeDocument/2006/relationships/hyperlink" Target="http://www0.cs.ucl.ac.uk/staff/d.silver/web/Teaching.html" TargetMode="External"/><Relationship Id="rId5" Type="http://schemas.openxmlformats.org/officeDocument/2006/relationships/hyperlink" Target="https://edge.edx.org/courses/BerkeleyX/CS188x-SP15/SP15/20021a0a32d14a31b087db8d4bb582fd/"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hyperlink" Target="https://arxiv.org/pdf/1511.06581.pdf" TargetMode="External"/><Relationship Id="rId4" Type="http://schemas.openxmlformats.org/officeDocument/2006/relationships/hyperlink" Target="https://arxiv.org/pdf/1511.06581.pdf" TargetMode="External"/><Relationship Id="rId5" Type="http://schemas.openxmlformats.org/officeDocument/2006/relationships/hyperlink" Target="https://arxiv.org/pdf/1511.06581.pdf" TargetMode="External"/><Relationship Id="rId6" Type="http://schemas.openxmlformats.org/officeDocument/2006/relationships/image" Target="../media/image2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8.png"/><Relationship Id="rId4" Type="http://schemas.openxmlformats.org/officeDocument/2006/relationships/hyperlink" Target="http://torch.ch/blog/2016/04/30/dueling_dqn.html" TargetMode="External"/><Relationship Id="rId5" Type="http://schemas.openxmlformats.org/officeDocument/2006/relationships/image" Target="../media/image2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8.png"/><Relationship Id="rId4" Type="http://schemas.openxmlformats.org/officeDocument/2006/relationships/hyperlink" Target="http://torch.ch/blog/2016/04/30/dueling_dqn.html" TargetMode="External"/><Relationship Id="rId5" Type="http://schemas.openxmlformats.org/officeDocument/2006/relationships/image" Target="../media/image3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8.png"/><Relationship Id="rId4" Type="http://schemas.openxmlformats.org/officeDocument/2006/relationships/hyperlink" Target="http://torch.ch/blog/2016/04/30/dueling_dqn.html" TargetMode="External"/><Relationship Id="rId5" Type="http://schemas.openxmlformats.org/officeDocument/2006/relationships/image" Target="../media/image05.png"/><Relationship Id="rId6" Type="http://schemas.openxmlformats.org/officeDocument/2006/relationships/image" Target="../media/image0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0.png"/><Relationship Id="rId4" Type="http://schemas.openxmlformats.org/officeDocument/2006/relationships/hyperlink" Target="https://arxiv.org/pdf/1511.06581.pdf" TargetMode="External"/><Relationship Id="rId5" Type="http://schemas.openxmlformats.org/officeDocument/2006/relationships/hyperlink" Target="https://arxiv.org/pdf/1511.06581.pdf" TargetMode="External"/><Relationship Id="rId6" Type="http://schemas.openxmlformats.org/officeDocument/2006/relationships/hyperlink" Target="https://arxiv.org/pdf/1511.06581.pdf"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9.png"/><Relationship Id="rId4" Type="http://schemas.openxmlformats.org/officeDocument/2006/relationships/hyperlink" Target="https://arxiv.org/pdf/1511.06581.pdf" TargetMode="External"/><Relationship Id="rId5" Type="http://schemas.openxmlformats.org/officeDocument/2006/relationships/hyperlink" Target="https://arxiv.org/pdf/1511.06581.pdf" TargetMode="External"/><Relationship Id="rId6" Type="http://schemas.openxmlformats.org/officeDocument/2006/relationships/hyperlink" Target="https://arxiv.org/pdf/1511.06581.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2.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hyperlink" Target="www0.cs.ucl.ac.uk/staff/d.silver/web/Teaching.html" TargetMode="External"/><Relationship Id="rId5" Type="http://schemas.openxmlformats.org/officeDocument/2006/relationships/hyperlink" Target="https://edge.edx.org/courses/BerkeleyX/CS188x-SP15/SP15/20021a0a32d14a31b087db8d4bb582fd/"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hyperlink" Target="https://arxiv.org/pdf/1507.06527.pdf" TargetMode="External"/><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image" Target="../media/image3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32.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71.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71.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71.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42.png"/><Relationship Id="rId4" Type="http://schemas.openxmlformats.org/officeDocument/2006/relationships/hyperlink" Target="https://arxiv.org/pdf/1507.06527.pdf" TargetMode="External"/><Relationship Id="rId5" Type="http://schemas.openxmlformats.org/officeDocument/2006/relationships/hyperlink" Target="https://arxiv.org/pdf/1507.06527.pdf" TargetMode="External"/><Relationship Id="rId6" Type="http://schemas.openxmlformats.org/officeDocument/2006/relationships/hyperlink" Target="https://arxiv.org/pdf/1507.06527.pdf"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34.png"/><Relationship Id="rId4" Type="http://schemas.openxmlformats.org/officeDocument/2006/relationships/hyperlink" Target="https://arxiv.org/pdf/1609.05521.pdf"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youtube.com/v/oo0TraGu6QY" TargetMode="External"/><Relationship Id="rId4" Type="http://schemas.openxmlformats.org/officeDocument/2006/relationships/image" Target="../media/image3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36.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36.png"/><Relationship Id="rId4" Type="http://schemas.openxmlformats.org/officeDocument/2006/relationships/image" Target="../media/image05.png"/><Relationship Id="rId5" Type="http://schemas.openxmlformats.org/officeDocument/2006/relationships/image" Target="../media/image0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3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0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3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33.png"/><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hyperlink" Target="http://www0.cs.ucl.ac.uk/staff/d.silver/web/Applications_files/doubledqn.pdf"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39.png"/><Relationship Id="rId4" Type="http://schemas.openxmlformats.org/officeDocument/2006/relationships/hyperlink" Target="http://www0.cs.ucl.ac.uk/staff/d.silver/web/Applications_files/doubledqn.pdf" TargetMode="External"/><Relationship Id="rId5" Type="http://schemas.openxmlformats.org/officeDocument/2006/relationships/hyperlink" Target="http://www0.cs.ucl.ac.uk/staff/d.silver/web/Applications_files/doubledqn.pdf" TargetMode="External"/><Relationship Id="rId6" Type="http://schemas.openxmlformats.org/officeDocument/2006/relationships/hyperlink" Target="http://www0.cs.ucl.ac.uk/staff/d.silver/web/Applications_files/doubledqn.pd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47.png"/><Relationship Id="rId4" Type="http://schemas.openxmlformats.org/officeDocument/2006/relationships/hyperlink" Target="http://papers.nips.cc/paper/6233-hierarchical-deep-reinforcement-learning-integrating-temporal-abstraction-and-intrinsic-motivation.pdf" TargetMode="Externa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41.png"/><Relationship Id="rId4" Type="http://schemas.openxmlformats.org/officeDocument/2006/relationships/hyperlink" Target="http://papers.nips.cc/paper/6233-hierarchical-deep-reinforcement-learning-integrating-temporal-abstraction-and-intrinsic-motivation.pdf" TargetMode="Externa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4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4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02.png"/><Relationship Id="rId4" Type="http://schemas.openxmlformats.org/officeDocument/2006/relationships/image" Target="../media/image06.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74.png"/><Relationship Id="rId4" Type="http://schemas.openxmlformats.org/officeDocument/2006/relationships/hyperlink" Target="http://papers.nips.cc/paper/6233-hierarchical-deep-reinforcement-learning-integrating-temporal-abstraction-and-intrinsic-motivation.pdf"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hyperlink" Target="http://papers.nips.cc/paper/6233-hierarchical-deep-reinforcement-learning-integrating-temporal-abstraction-and-intrinsic-motivation.pdf" TargetMode="Externa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hyperlink" Target="http://papers.nips.cc/paper/6233-hierarchical-deep-reinforcement-learning-integrating-temporal-abstraction-and-intrinsic-motivation.pdf"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hyperlink" Target="http://papers.nips.cc/paper/6233-hierarchical-deep-reinforcement-learning-integrating-temporal-abstraction-and-intrinsic-motivation.pdf" TargetMode="Externa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hyperlink" Target="http://papers.nips.cc/paper/6233-hierarchical-deep-reinforcement-learning-integrating-temporal-abstraction-and-intrinsic-motivation.pdf" TargetMode="External"/><Relationship Id="rId4" Type="http://schemas.openxmlformats.org/officeDocument/2006/relationships/image" Target="../media/image45.gif"/></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hyperlink" Target="http://www0.cs.ucl.ac.uk/staff/d.silver/web/Teaching.html" TargetMode="External"/><Relationship Id="rId4" Type="http://schemas.openxmlformats.org/officeDocument/2006/relationships/hyperlink" Target="https://edge.edx.org/courses/BerkeleyX/CS188x-SP15/SP15/20021a0a32d14a31b087db8d4bb582fd/"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8.xml"/><Relationship Id="rId3" Type="http://schemas.openxmlformats.org/officeDocument/2006/relationships/hyperlink" Target="https://arxiv.org/pdf/1506.08941.pdf" TargetMode="External"/><Relationship Id="rId4" Type="http://schemas.openxmlformats.org/officeDocument/2006/relationships/image" Target="../media/image46.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53.png"/><Relationship Id="rId4" Type="http://schemas.openxmlformats.org/officeDocument/2006/relationships/hyperlink" Target="https://arxiv.org/pdf/1506.08941.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 name="Shape 111"/>
        <p:cNvGrpSpPr/>
        <p:nvPr/>
      </p:nvGrpSpPr>
      <p:grpSpPr>
        <a:xfrm>
          <a:off x="0" y="0"/>
          <a:ext cx="0" cy="0"/>
          <a:chOff x="0" y="0"/>
          <a:chExt cx="0" cy="0"/>
        </a:xfrm>
      </p:grpSpPr>
      <p:sp>
        <p:nvSpPr>
          <p:cNvPr id="112" name="Shape 112"/>
          <p:cNvSpPr txBox="1"/>
          <p:nvPr>
            <p:ph type="ctrTitle"/>
          </p:nvPr>
        </p:nvSpPr>
        <p:spPr>
          <a:xfrm>
            <a:off x="311708" y="744575"/>
            <a:ext cx="8520600" cy="2052600"/>
          </a:xfrm>
          <a:prstGeom prst="rect">
            <a:avLst/>
          </a:prstGeom>
        </p:spPr>
        <p:txBody>
          <a:bodyPr anchorCtr="0" anchor="b" bIns="91425" lIns="91425" rIns="91425" tIns="91425">
            <a:noAutofit/>
          </a:bodyPr>
          <a:lstStyle/>
          <a:p>
            <a:pPr lvl="0">
              <a:spcBef>
                <a:spcPts val="0"/>
              </a:spcBef>
              <a:buNone/>
            </a:pPr>
            <a:r>
              <a:rPr lang="en"/>
              <a:t>Deep Reinforcement Learning: Q-Learning</a:t>
            </a:r>
          </a:p>
        </p:txBody>
      </p:sp>
      <p:sp>
        <p:nvSpPr>
          <p:cNvPr id="113" name="Shape 113"/>
          <p:cNvSpPr txBox="1"/>
          <p:nvPr>
            <p:ph idx="1" type="subTitle"/>
          </p:nvPr>
        </p:nvSpPr>
        <p:spPr>
          <a:xfrm>
            <a:off x="311700" y="2834125"/>
            <a:ext cx="8520600" cy="792600"/>
          </a:xfrm>
          <a:prstGeom prst="rect">
            <a:avLst/>
          </a:prstGeom>
        </p:spPr>
        <p:txBody>
          <a:bodyPr anchorCtr="0" anchor="t" bIns="91425" lIns="91425" rIns="91425" tIns="91425">
            <a:noAutofit/>
          </a:bodyPr>
          <a:lstStyle/>
          <a:p>
            <a:pPr lvl="0">
              <a:spcBef>
                <a:spcPts val="0"/>
              </a:spcBef>
              <a:buNone/>
            </a:pPr>
            <a:r>
              <a:rPr lang="en"/>
              <a:t>Garima Lalwani     Karan Ganju     Unnat Jain</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77" name="Shape 177"/>
        <p:cNvGrpSpPr/>
        <p:nvPr/>
      </p:nvGrpSpPr>
      <p:grpSpPr>
        <a:xfrm>
          <a:off x="0" y="0"/>
          <a:ext cx="0" cy="0"/>
          <a:chOff x="0" y="0"/>
          <a:chExt cx="0" cy="0"/>
        </a:xfrm>
      </p:grpSpPr>
      <p:sp>
        <p:nvSpPr>
          <p:cNvPr id="178" name="Shape 178"/>
          <p:cNvSpPr txBox="1"/>
          <p:nvPr>
            <p:ph type="title"/>
          </p:nvPr>
        </p:nvSpPr>
        <p:spPr>
          <a:xfrm>
            <a:off x="311700" y="3259200"/>
            <a:ext cx="8520600" cy="572700"/>
          </a:xfrm>
          <a:prstGeom prst="rect">
            <a:avLst/>
          </a:prstGeom>
        </p:spPr>
        <p:txBody>
          <a:bodyPr anchorCtr="0" anchor="t" bIns="91425" lIns="91425" rIns="91425" tIns="91425">
            <a:noAutofit/>
          </a:bodyPr>
          <a:lstStyle/>
          <a:p>
            <a:pPr lvl="0" algn="ctr">
              <a:spcBef>
                <a:spcPts val="0"/>
              </a:spcBef>
              <a:buClr>
                <a:schemeClr val="dk1"/>
              </a:buClr>
              <a:buSzPct val="39285"/>
              <a:buFont typeface="Arial"/>
              <a:buNone/>
            </a:pPr>
            <a:r>
              <a:rPr lang="en"/>
              <a:t>Function Approximation - Demo</a:t>
            </a:r>
          </a:p>
        </p:txBody>
      </p:sp>
      <p:sp>
        <p:nvSpPr>
          <p:cNvPr id="179" name="Shape 17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sp>
        <p:nvSpPr>
          <p:cNvPr descr="that one day in the not-so-distant future the robots could rise against humans... robots will kill us all one day ! thank God they are not perfect (yet) ..Take a look at these crazy robot fails!  ► 1:43  Desktop cocktail shaker: https://www.youtube.com/watch?v=oR2FtYZ6YI8 Channel: Useless Duck Company: https://www.youtube.com/channel/UC1KLPSDD6JT-PptihEqAJ2Q  Instagram - https://www.instagram.com/UselessDuck/ Twitter - https://twitter.com/UselessDuck/ Facebook - https://www.facebook.com/UselessDuckC...  ► Robotic Arm MK II Prototype by (Mattessons Fridge Raiders) https://www.youtube.com/watch?v=5CiE32h55HI  ►Atlas Robot - Swearing Mod - Boston Dynamics https://www.youtube.com/watch?v=zkv-_LqTeQA  ►Bionic arm fail https://www.youtube.com/watch?v=12HcyVWAxgQ  spot a favorite video on this channel? Let me know in the comments. Thanks for watching." id="180" name="Shape 180" title="Robots Ultimate Fails ✔">
            <a:hlinkClick r:id="rId3"/>
          </p:cNvPr>
          <p:cNvSpPr/>
          <p:nvPr/>
        </p:nvSpPr>
        <p:spPr>
          <a:xfrm>
            <a:off x="2369525" y="-315175"/>
            <a:ext cx="4572000" cy="3429000"/>
          </a:xfrm>
          <a:prstGeom prst="rect">
            <a:avLst/>
          </a:prstGeom>
          <a:blipFill>
            <a:blip r:embed="rId4">
              <a:alphaModFix/>
            </a:blip>
            <a:stretch>
              <a:fillRect/>
            </a:stretch>
          </a:blipFill>
          <a:ln>
            <a:noFill/>
          </a:ln>
        </p:spPr>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8" name="Shape 1048"/>
        <p:cNvGrpSpPr/>
        <p:nvPr/>
      </p:nvGrpSpPr>
      <p:grpSpPr>
        <a:xfrm>
          <a:off x="0" y="0"/>
          <a:ext cx="0" cy="0"/>
          <a:chOff x="0" y="0"/>
          <a:chExt cx="0" cy="0"/>
        </a:xfrm>
      </p:grpSpPr>
      <p:sp>
        <p:nvSpPr>
          <p:cNvPr id="1049" name="Shape 104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State Spaces and Action Spaces</a:t>
            </a:r>
          </a:p>
        </p:txBody>
      </p:sp>
      <p:sp>
        <p:nvSpPr>
          <p:cNvPr id="1050" name="Shape 1050"/>
          <p:cNvSpPr txBox="1"/>
          <p:nvPr>
            <p:ph idx="1" type="body"/>
          </p:nvPr>
        </p:nvSpPr>
        <p:spPr>
          <a:xfrm>
            <a:off x="311700" y="1134825"/>
            <a:ext cx="8520600" cy="3416400"/>
          </a:xfrm>
          <a:prstGeom prst="rect">
            <a:avLst/>
          </a:prstGeom>
        </p:spPr>
        <p:txBody>
          <a:bodyPr anchorCtr="0" anchor="t" bIns="91425" lIns="91425" rIns="91425" tIns="91425">
            <a:noAutofit/>
          </a:bodyPr>
          <a:lstStyle/>
          <a:p>
            <a:pPr lvl="0" rtl="0">
              <a:spcBef>
                <a:spcPts val="0"/>
              </a:spcBef>
              <a:buNone/>
            </a:pPr>
            <a:r>
              <a:rPr lang="en"/>
              <a:t>			</a:t>
            </a:r>
          </a:p>
          <a:p>
            <a:pPr indent="-228600" lvl="0" marL="457200" rtl="0">
              <a:spcBef>
                <a:spcPts val="0"/>
              </a:spcBef>
              <a:buChar char="-"/>
            </a:pPr>
            <a:r>
              <a:rPr lang="en"/>
              <a:t>Hidden state space h ∈ H but given textual description </a:t>
            </a:r>
          </a:p>
          <a:p>
            <a:pPr indent="0" lvl="0" marL="1828800" rtl="0">
              <a:spcBef>
                <a:spcPts val="0"/>
              </a:spcBef>
              <a:buNone/>
            </a:pPr>
            <a:r>
              <a:rPr lang="en"/>
              <a:t>{ ψ : H ➡ S}</a:t>
            </a:r>
          </a:p>
          <a:p>
            <a:pPr indent="-228600" lvl="0" marL="457200" rtl="0">
              <a:spcBef>
                <a:spcPts val="0"/>
              </a:spcBef>
              <a:buChar char="-"/>
            </a:pPr>
            <a:r>
              <a:rPr lang="en"/>
              <a:t>Actions are commands (action-object pairs) A = {(a,o)}</a:t>
            </a:r>
          </a:p>
          <a:p>
            <a:pPr indent="-228600" lvl="0" marL="457200" rtl="0">
              <a:spcBef>
                <a:spcPts val="0"/>
              </a:spcBef>
              <a:buChar char="-"/>
            </a:pPr>
            <a:r>
              <a:rPr lang="en"/>
              <a:t>T</a:t>
            </a:r>
            <a:r>
              <a:rPr baseline="-25000" lang="en"/>
              <a:t>hh’</a:t>
            </a:r>
            <a:r>
              <a:rPr baseline="30000" lang="en"/>
              <a:t>(a,o)</a:t>
            </a:r>
            <a:r>
              <a:rPr lang="en"/>
              <a:t>  : Transition Probabilities</a:t>
            </a:r>
          </a:p>
          <a:p>
            <a:pPr indent="-228600" lvl="0" marL="457200" rtl="0">
              <a:spcBef>
                <a:spcPts val="0"/>
              </a:spcBef>
              <a:buChar char="-"/>
            </a:pPr>
            <a:r>
              <a:rPr lang="en"/>
              <a:t>Jointly learn state representations and control policies as learned Strategy/Policy directly builds on the text interpretation</a:t>
            </a:r>
          </a:p>
        </p:txBody>
      </p:sp>
      <p:pic>
        <p:nvPicPr>
          <p:cNvPr descr="Screen Shot 2017-03-13 at 3.09.02 AM.png" id="1051" name="Shape 1051"/>
          <p:cNvPicPr preferRelativeResize="0"/>
          <p:nvPr/>
        </p:nvPicPr>
        <p:blipFill>
          <a:blip r:embed="rId3">
            <a:alphaModFix/>
          </a:blip>
          <a:stretch>
            <a:fillRect/>
          </a:stretch>
        </p:blipFill>
        <p:spPr>
          <a:xfrm>
            <a:off x="3528350" y="1196674"/>
            <a:ext cx="1288150" cy="349900"/>
          </a:xfrm>
          <a:prstGeom prst="rect">
            <a:avLst/>
          </a:prstGeom>
          <a:noFill/>
          <a:ln>
            <a:noFill/>
          </a:ln>
        </p:spPr>
      </p:pic>
      <p:sp>
        <p:nvSpPr>
          <p:cNvPr id="1052" name="Shape 1052"/>
          <p:cNvSpPr txBox="1"/>
          <p:nvPr>
            <p:ph idx="1" type="body"/>
          </p:nvPr>
        </p:nvSpPr>
        <p:spPr>
          <a:xfrm>
            <a:off x="311700" y="4551225"/>
            <a:ext cx="6237300" cy="419700"/>
          </a:xfrm>
          <a:prstGeom prst="rect">
            <a:avLst/>
          </a:prstGeom>
        </p:spPr>
        <p:txBody>
          <a:bodyPr anchorCtr="0" anchor="t" bIns="91425" lIns="91425" rIns="91425" tIns="91425">
            <a:noAutofit/>
          </a:bodyPr>
          <a:lstStyle/>
          <a:p>
            <a:pPr lvl="0" rtl="0">
              <a:spcBef>
                <a:spcPts val="0"/>
              </a:spcBef>
              <a:buNone/>
            </a:pPr>
            <a:r>
              <a:rPr lang="en"/>
              <a:t> </a:t>
            </a:r>
            <a:r>
              <a:rPr lang="en" sz="1000">
                <a:solidFill>
                  <a:srgbClr val="222222"/>
                </a:solidFill>
                <a:highlight>
                  <a:srgbClr val="FFFFFF"/>
                </a:highlight>
              </a:rPr>
              <a:t>Narasimhan, Karthik, Tejas Kulkarni, and Regina Barzilay. "</a:t>
            </a:r>
            <a:r>
              <a:rPr lang="en" sz="1000" u="sng">
                <a:solidFill>
                  <a:schemeClr val="hlink"/>
                </a:solidFill>
                <a:highlight>
                  <a:srgbClr val="FFFFFF"/>
                </a:highlight>
                <a:hlinkClick r:id="rId4"/>
              </a:rPr>
              <a:t>Language understanding for text-based games using deep reinforcement learning.</a:t>
            </a:r>
            <a:r>
              <a:rPr lang="en" sz="1000">
                <a:solidFill>
                  <a:srgbClr val="222222"/>
                </a:solidFill>
                <a:highlight>
                  <a:srgbClr val="FFFFFF"/>
                </a:highlight>
              </a:rPr>
              <a:t>" EMNLP 2015</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56" name="Shape 1056"/>
        <p:cNvGrpSpPr/>
        <p:nvPr/>
      </p:nvGrpSpPr>
      <p:grpSpPr>
        <a:xfrm>
          <a:off x="0" y="0"/>
          <a:ext cx="0" cy="0"/>
          <a:chOff x="0" y="0"/>
          <a:chExt cx="0" cy="0"/>
        </a:xfrm>
      </p:grpSpPr>
      <p:sp>
        <p:nvSpPr>
          <p:cNvPr id="1057" name="Shape 105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Learning Representations and Control Policies </a:t>
            </a:r>
          </a:p>
        </p:txBody>
      </p:sp>
      <p:sp>
        <p:nvSpPr>
          <p:cNvPr id="1058" name="Shape 105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marR="0" rtl="0" algn="l">
              <a:lnSpc>
                <a:spcPct val="115000"/>
              </a:lnSpc>
              <a:spcBef>
                <a:spcPts val="0"/>
              </a:spcBef>
              <a:spcAft>
                <a:spcPts val="1600"/>
              </a:spcAft>
              <a:buNone/>
            </a:pPr>
            <a:r>
              <a:rPr lang="en"/>
              <a:t>	</a:t>
            </a:r>
          </a:p>
          <a:p>
            <a:pPr lvl="0" marR="0" rtl="0" algn="l">
              <a:lnSpc>
                <a:spcPct val="115000"/>
              </a:lnSpc>
              <a:spcBef>
                <a:spcPts val="0"/>
              </a:spcBef>
              <a:spcAft>
                <a:spcPts val="1600"/>
              </a:spcAft>
              <a:buNone/>
            </a:pPr>
            <a:r>
              <a:t/>
            </a:r>
            <a:endParaRPr/>
          </a:p>
          <a:p>
            <a:pPr lvl="0" marR="0" rtl="0" algn="l">
              <a:lnSpc>
                <a:spcPct val="115000"/>
              </a:lnSpc>
              <a:spcBef>
                <a:spcPts val="0"/>
              </a:spcBef>
              <a:spcAft>
                <a:spcPts val="1600"/>
              </a:spcAft>
              <a:buNone/>
            </a:pPr>
            <a:r>
              <a:t/>
            </a:r>
            <a:endParaRPr/>
          </a:p>
        </p:txBody>
      </p:sp>
      <p:pic>
        <p:nvPicPr>
          <p:cNvPr descr="Screen Shot 2017-03-13 at 3.25.34 AM.png" id="1059" name="Shape 1059"/>
          <p:cNvPicPr preferRelativeResize="0"/>
          <p:nvPr/>
        </p:nvPicPr>
        <p:blipFill>
          <a:blip r:embed="rId3">
            <a:alphaModFix/>
          </a:blip>
          <a:stretch>
            <a:fillRect/>
          </a:stretch>
        </p:blipFill>
        <p:spPr>
          <a:xfrm>
            <a:off x="6555475" y="2416750"/>
            <a:ext cx="1901275" cy="751200"/>
          </a:xfrm>
          <a:prstGeom prst="rect">
            <a:avLst/>
          </a:prstGeom>
          <a:noFill/>
          <a:ln>
            <a:noFill/>
          </a:ln>
        </p:spPr>
      </p:pic>
      <p:pic>
        <p:nvPicPr>
          <p:cNvPr id="1060" name="Shape 1060"/>
          <p:cNvPicPr preferRelativeResize="0"/>
          <p:nvPr/>
        </p:nvPicPr>
        <p:blipFill>
          <a:blip r:embed="rId4">
            <a:alphaModFix/>
          </a:blip>
          <a:stretch>
            <a:fillRect/>
          </a:stretch>
        </p:blipFill>
        <p:spPr>
          <a:xfrm>
            <a:off x="595350" y="1005525"/>
            <a:ext cx="5329699" cy="3710300"/>
          </a:xfrm>
          <a:prstGeom prst="rect">
            <a:avLst/>
          </a:prstGeom>
          <a:noFill/>
          <a:ln>
            <a:noFill/>
          </a:ln>
        </p:spPr>
      </p:pic>
      <p:sp>
        <p:nvSpPr>
          <p:cNvPr id="1061" name="Shape 1061"/>
          <p:cNvSpPr txBox="1"/>
          <p:nvPr>
            <p:ph idx="1" type="body"/>
          </p:nvPr>
        </p:nvSpPr>
        <p:spPr>
          <a:xfrm>
            <a:off x="311700" y="4568875"/>
            <a:ext cx="6237300" cy="419700"/>
          </a:xfrm>
          <a:prstGeom prst="rect">
            <a:avLst/>
          </a:prstGeom>
        </p:spPr>
        <p:txBody>
          <a:bodyPr anchorCtr="0" anchor="t" bIns="91425" lIns="91425" rIns="91425" tIns="91425">
            <a:noAutofit/>
          </a:bodyPr>
          <a:lstStyle/>
          <a:p>
            <a:pPr lvl="0" rtl="0">
              <a:spcBef>
                <a:spcPts val="0"/>
              </a:spcBef>
              <a:buNone/>
            </a:pPr>
            <a:r>
              <a:rPr lang="en"/>
              <a:t> </a:t>
            </a:r>
            <a:r>
              <a:rPr lang="en" sz="1000">
                <a:solidFill>
                  <a:srgbClr val="222222"/>
                </a:solidFill>
                <a:highlight>
                  <a:srgbClr val="FFFFFF"/>
                </a:highlight>
              </a:rPr>
              <a:t>Narasimhan, Karthik, Tejas Kulkarni, and Regina Barzilay. "</a:t>
            </a:r>
            <a:r>
              <a:rPr lang="en" sz="1000" u="sng">
                <a:solidFill>
                  <a:schemeClr val="hlink"/>
                </a:solidFill>
                <a:highlight>
                  <a:srgbClr val="FFFFFF"/>
                </a:highlight>
                <a:hlinkClick r:id="rId5"/>
              </a:rPr>
              <a:t>Language understanding for text-based games using deep reinforcement learning.</a:t>
            </a:r>
            <a:r>
              <a:rPr lang="en" sz="1000">
                <a:solidFill>
                  <a:srgbClr val="222222"/>
                </a:solidFill>
                <a:highlight>
                  <a:srgbClr val="FFFFFF"/>
                </a:highlight>
              </a:rPr>
              <a:t>" EMNLP 2015</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65" name="Shape 1065"/>
        <p:cNvGrpSpPr/>
        <p:nvPr/>
      </p:nvGrpSpPr>
      <p:grpSpPr>
        <a:xfrm>
          <a:off x="0" y="0"/>
          <a:ext cx="0" cy="0"/>
          <a:chOff x="0" y="0"/>
          <a:chExt cx="0" cy="0"/>
        </a:xfrm>
      </p:grpSpPr>
      <p:sp>
        <p:nvSpPr>
          <p:cNvPr id="1066" name="Shape 1066"/>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 (1) :</a:t>
            </a:r>
          </a:p>
        </p:txBody>
      </p:sp>
      <p:sp>
        <p:nvSpPr>
          <p:cNvPr id="1067" name="Shape 1067"/>
          <p:cNvSpPr txBox="1"/>
          <p:nvPr>
            <p:ph idx="1" type="body"/>
          </p:nvPr>
        </p:nvSpPr>
        <p:spPr>
          <a:xfrm>
            <a:off x="311700" y="1152475"/>
            <a:ext cx="2704200" cy="3416400"/>
          </a:xfrm>
          <a:prstGeom prst="rect">
            <a:avLst/>
          </a:prstGeom>
        </p:spPr>
        <p:txBody>
          <a:bodyPr anchorCtr="0" anchor="t" bIns="91425" lIns="91425" rIns="91425" tIns="91425">
            <a:noAutofit/>
          </a:bodyPr>
          <a:lstStyle/>
          <a:p>
            <a:pPr lvl="0">
              <a:spcBef>
                <a:spcPts val="0"/>
              </a:spcBef>
              <a:buNone/>
            </a:pPr>
            <a:r>
              <a:rPr lang="en"/>
              <a:t>Learnt Useful Representations for the Game</a:t>
            </a:r>
          </a:p>
        </p:txBody>
      </p:sp>
      <p:pic>
        <p:nvPicPr>
          <p:cNvPr id="1068" name="Shape 1068"/>
          <p:cNvPicPr preferRelativeResize="0"/>
          <p:nvPr/>
        </p:nvPicPr>
        <p:blipFill>
          <a:blip r:embed="rId3">
            <a:alphaModFix/>
          </a:blip>
          <a:stretch>
            <a:fillRect/>
          </a:stretch>
        </p:blipFill>
        <p:spPr>
          <a:xfrm>
            <a:off x="3279325" y="1307850"/>
            <a:ext cx="5035725" cy="3357425"/>
          </a:xfrm>
          <a:prstGeom prst="rect">
            <a:avLst/>
          </a:prstGeom>
          <a:noFill/>
          <a:ln>
            <a:noFill/>
          </a:ln>
        </p:spPr>
      </p:pic>
      <p:sp>
        <p:nvSpPr>
          <p:cNvPr id="1069" name="Shape 1069"/>
          <p:cNvSpPr txBox="1"/>
          <p:nvPr>
            <p:ph idx="1" type="body"/>
          </p:nvPr>
        </p:nvSpPr>
        <p:spPr>
          <a:xfrm>
            <a:off x="311700" y="4568875"/>
            <a:ext cx="6237300" cy="360000"/>
          </a:xfrm>
          <a:prstGeom prst="rect">
            <a:avLst/>
          </a:prstGeom>
        </p:spPr>
        <p:txBody>
          <a:bodyPr anchorCtr="0" anchor="t" bIns="91425" lIns="91425" rIns="91425" tIns="91425">
            <a:noAutofit/>
          </a:bodyPr>
          <a:lstStyle/>
          <a:p>
            <a:pPr lvl="0" rtl="0">
              <a:spcBef>
                <a:spcPts val="0"/>
              </a:spcBef>
              <a:buNone/>
            </a:pPr>
            <a:r>
              <a:rPr lang="en"/>
              <a:t> </a:t>
            </a:r>
            <a:r>
              <a:rPr lang="en" sz="1000">
                <a:solidFill>
                  <a:srgbClr val="222222"/>
                </a:solidFill>
                <a:highlight>
                  <a:srgbClr val="FFFFFF"/>
                </a:highlight>
              </a:rPr>
              <a:t>Narasimhan, Karthik, Tejas Kulkarni, and Regina Barzilay. "</a:t>
            </a:r>
            <a:r>
              <a:rPr lang="en" sz="1000" u="sng">
                <a:solidFill>
                  <a:schemeClr val="hlink"/>
                </a:solidFill>
                <a:highlight>
                  <a:srgbClr val="FFFFFF"/>
                </a:highlight>
                <a:hlinkClick r:id="rId4"/>
              </a:rPr>
              <a:t>Language understanding for text-based games using deep reinforcement learning.</a:t>
            </a:r>
            <a:r>
              <a:rPr lang="en" sz="1000">
                <a:solidFill>
                  <a:srgbClr val="222222"/>
                </a:solidFill>
                <a:highlight>
                  <a:srgbClr val="FFFFFF"/>
                </a:highlight>
              </a:rPr>
              <a:t>" EMNLP 2015</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73" name="Shape 1073"/>
        <p:cNvGrpSpPr/>
        <p:nvPr/>
      </p:nvGrpSpPr>
      <p:grpSpPr>
        <a:xfrm>
          <a:off x="0" y="0"/>
          <a:ext cx="0" cy="0"/>
          <a:chOff x="0" y="0"/>
          <a:chExt cx="0" cy="0"/>
        </a:xfrm>
      </p:grpSpPr>
      <p:sp>
        <p:nvSpPr>
          <p:cNvPr id="1074" name="Shape 107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 (2) : </a:t>
            </a:r>
          </a:p>
        </p:txBody>
      </p:sp>
      <p:sp>
        <p:nvSpPr>
          <p:cNvPr id="1075" name="Shape 107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076" name="Shape 1076"/>
          <p:cNvPicPr preferRelativeResize="0"/>
          <p:nvPr/>
        </p:nvPicPr>
        <p:blipFill>
          <a:blip r:embed="rId3">
            <a:alphaModFix/>
          </a:blip>
          <a:stretch>
            <a:fillRect/>
          </a:stretch>
        </p:blipFill>
        <p:spPr>
          <a:xfrm>
            <a:off x="311701" y="927200"/>
            <a:ext cx="6231251" cy="3747825"/>
          </a:xfrm>
          <a:prstGeom prst="rect">
            <a:avLst/>
          </a:prstGeom>
          <a:noFill/>
          <a:ln>
            <a:noFill/>
          </a:ln>
        </p:spPr>
      </p:pic>
      <p:sp>
        <p:nvSpPr>
          <p:cNvPr id="1077" name="Shape 1077"/>
          <p:cNvSpPr txBox="1"/>
          <p:nvPr>
            <p:ph idx="1" type="body"/>
          </p:nvPr>
        </p:nvSpPr>
        <p:spPr>
          <a:xfrm>
            <a:off x="311700" y="4520750"/>
            <a:ext cx="6237300" cy="419700"/>
          </a:xfrm>
          <a:prstGeom prst="rect">
            <a:avLst/>
          </a:prstGeom>
        </p:spPr>
        <p:txBody>
          <a:bodyPr anchorCtr="0" anchor="t" bIns="91425" lIns="91425" rIns="91425" tIns="91425">
            <a:noAutofit/>
          </a:bodyPr>
          <a:lstStyle/>
          <a:p>
            <a:pPr lvl="0" rtl="0">
              <a:spcBef>
                <a:spcPts val="0"/>
              </a:spcBef>
              <a:buNone/>
            </a:pPr>
            <a:r>
              <a:rPr lang="en"/>
              <a:t> </a:t>
            </a:r>
            <a:r>
              <a:rPr lang="en" sz="1000">
                <a:solidFill>
                  <a:srgbClr val="222222"/>
                </a:solidFill>
                <a:highlight>
                  <a:srgbClr val="FFFFFF"/>
                </a:highlight>
              </a:rPr>
              <a:t>Narasimhan, Karthik, Tejas Kulkarni, and Regina Barzilay. "</a:t>
            </a:r>
            <a:r>
              <a:rPr lang="en" sz="1000" u="sng">
                <a:solidFill>
                  <a:schemeClr val="hlink"/>
                </a:solidFill>
                <a:highlight>
                  <a:srgbClr val="FFFFFF"/>
                </a:highlight>
                <a:hlinkClick r:id="rId4"/>
              </a:rPr>
              <a:t>Language understanding for text-based games using deep reinforcement learning.</a:t>
            </a:r>
            <a:r>
              <a:rPr lang="en" sz="1000">
                <a:solidFill>
                  <a:srgbClr val="222222"/>
                </a:solidFill>
                <a:highlight>
                  <a:srgbClr val="FFFFFF"/>
                </a:highlight>
              </a:rPr>
              <a:t>" EMNLP 2015</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1" name="Shape 1081"/>
        <p:cNvGrpSpPr/>
        <p:nvPr/>
      </p:nvGrpSpPr>
      <p:grpSpPr>
        <a:xfrm>
          <a:off x="0" y="0"/>
          <a:ext cx="0" cy="0"/>
          <a:chOff x="0" y="0"/>
          <a:chExt cx="0" cy="0"/>
        </a:xfrm>
      </p:grpSpPr>
      <p:sp>
        <p:nvSpPr>
          <p:cNvPr id="1082" name="Shape 108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1083" name="Shape 1083"/>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a:p>
            <a:pPr indent="-228600" lvl="0" marL="457200" rtl="0">
              <a:spcBef>
                <a:spcPts val="0"/>
              </a:spcBef>
            </a:pPr>
            <a:r>
              <a:rPr b="1" lang="en"/>
              <a:t>More applications:</a:t>
            </a:r>
          </a:p>
          <a:p>
            <a:pPr indent="-228600" lvl="1" marL="914400" rtl="0">
              <a:spcBef>
                <a:spcPts val="0"/>
              </a:spcBef>
            </a:pPr>
            <a:r>
              <a:rPr lang="en"/>
              <a:t>Text based games</a:t>
            </a:r>
          </a:p>
          <a:p>
            <a:pPr indent="-228600" lvl="1" marL="914400" rtl="0">
              <a:spcBef>
                <a:spcPts val="0"/>
              </a:spcBef>
            </a:pPr>
            <a:r>
              <a:rPr b="1" lang="en"/>
              <a:t>Object Detection</a:t>
            </a:r>
          </a:p>
          <a:p>
            <a:pPr indent="-228600" lvl="1" marL="914400" rtl="0">
              <a:spcBef>
                <a:spcPts val="0"/>
              </a:spcBef>
            </a:pPr>
            <a:r>
              <a:rPr lang="en"/>
              <a:t>Indoor Navigation</a:t>
            </a: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87" name="Shape 1087"/>
        <p:cNvGrpSpPr/>
        <p:nvPr/>
      </p:nvGrpSpPr>
      <p:grpSpPr>
        <a:xfrm>
          <a:off x="0" y="0"/>
          <a:ext cx="0" cy="0"/>
          <a:chOff x="0" y="0"/>
          <a:chExt cx="0" cy="0"/>
        </a:xfrm>
      </p:grpSpPr>
      <p:sp>
        <p:nvSpPr>
          <p:cNvPr id="1088" name="Shape 108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089" name="Shape 108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States:</a:t>
            </a:r>
          </a:p>
          <a:p>
            <a:pPr indent="-228600" lvl="0" marL="457200" rtl="0">
              <a:spcBef>
                <a:spcPts val="0"/>
              </a:spcBef>
              <a:buChar char="-"/>
            </a:pPr>
            <a:r>
              <a:rPr lang="en"/>
              <a:t>Actions:</a:t>
            </a: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93" name="Shape 1093"/>
        <p:cNvGrpSpPr/>
        <p:nvPr/>
      </p:nvGrpSpPr>
      <p:grpSpPr>
        <a:xfrm>
          <a:off x="0" y="0"/>
          <a:ext cx="0" cy="0"/>
          <a:chOff x="0" y="0"/>
          <a:chExt cx="0" cy="0"/>
        </a:xfrm>
      </p:grpSpPr>
      <p:sp>
        <p:nvSpPr>
          <p:cNvPr id="1094" name="Shape 109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095" name="Shape 1095"/>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States:</a:t>
            </a:r>
          </a:p>
          <a:p>
            <a:pPr indent="-228600" lvl="0" marL="457200" rtl="0">
              <a:spcBef>
                <a:spcPts val="0"/>
              </a:spcBef>
              <a:buChar char="-"/>
            </a:pPr>
            <a:r>
              <a:rPr lang="en"/>
              <a:t>Actions:</a:t>
            </a:r>
          </a:p>
        </p:txBody>
      </p:sp>
      <p:pic>
        <p:nvPicPr>
          <p:cNvPr descr="funny_iccv2015.jpg" id="1096" name="Shape 1096"/>
          <p:cNvPicPr preferRelativeResize="0"/>
          <p:nvPr/>
        </p:nvPicPr>
        <p:blipFill rotWithShape="1">
          <a:blip r:embed="rId3">
            <a:alphaModFix/>
          </a:blip>
          <a:srcRect b="11956" l="0" r="0" t="0"/>
          <a:stretch/>
        </p:blipFill>
        <p:spPr>
          <a:xfrm>
            <a:off x="2132575" y="1432787"/>
            <a:ext cx="5143500" cy="3170025"/>
          </a:xfrm>
          <a:prstGeom prst="rect">
            <a:avLst/>
          </a:prstGeom>
          <a:noFill/>
          <a:ln>
            <a:noFill/>
          </a:ln>
        </p:spPr>
      </p:pic>
      <p:sp>
        <p:nvSpPr>
          <p:cNvPr id="1097" name="Shape 1097"/>
          <p:cNvSpPr/>
          <p:nvPr/>
        </p:nvSpPr>
        <p:spPr>
          <a:xfrm>
            <a:off x="2191375" y="1493825"/>
            <a:ext cx="4994700" cy="3026700"/>
          </a:xfrm>
          <a:prstGeom prst="rect">
            <a:avLst/>
          </a:prstGeom>
          <a:noFill/>
          <a:ln cap="flat" cmpd="sng" w="76200">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098" name="Shape 1098"/>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4"/>
              </a:rPr>
              <a:t>[image-link]</a:t>
            </a: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02" name="Shape 1102"/>
        <p:cNvGrpSpPr/>
        <p:nvPr/>
      </p:nvGrpSpPr>
      <p:grpSpPr>
        <a:xfrm>
          <a:off x="0" y="0"/>
          <a:ext cx="0" cy="0"/>
          <a:chOff x="0" y="0"/>
          <a:chExt cx="0" cy="0"/>
        </a:xfrm>
      </p:grpSpPr>
      <p:sp>
        <p:nvSpPr>
          <p:cNvPr id="1103" name="Shape 110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104" name="Shape 110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States:</a:t>
            </a:r>
          </a:p>
          <a:p>
            <a:pPr indent="-228600" lvl="0" marL="457200" rtl="0">
              <a:spcBef>
                <a:spcPts val="0"/>
              </a:spcBef>
              <a:buChar char="-"/>
            </a:pPr>
            <a:r>
              <a:rPr lang="en"/>
              <a:t>Actions:</a:t>
            </a:r>
          </a:p>
        </p:txBody>
      </p:sp>
      <p:pic>
        <p:nvPicPr>
          <p:cNvPr descr="funny_iccv2015.jpg" id="1105" name="Shape 1105"/>
          <p:cNvPicPr preferRelativeResize="0"/>
          <p:nvPr/>
        </p:nvPicPr>
        <p:blipFill rotWithShape="1">
          <a:blip r:embed="rId3">
            <a:alphaModFix/>
          </a:blip>
          <a:srcRect b="11956" l="0" r="0" t="0"/>
          <a:stretch/>
        </p:blipFill>
        <p:spPr>
          <a:xfrm>
            <a:off x="2132575" y="1432787"/>
            <a:ext cx="5143500" cy="3170025"/>
          </a:xfrm>
          <a:prstGeom prst="rect">
            <a:avLst/>
          </a:prstGeom>
          <a:noFill/>
          <a:ln>
            <a:noFill/>
          </a:ln>
        </p:spPr>
      </p:pic>
      <p:sp>
        <p:nvSpPr>
          <p:cNvPr id="1106" name="Shape 1106"/>
          <p:cNvSpPr/>
          <p:nvPr/>
        </p:nvSpPr>
        <p:spPr>
          <a:xfrm>
            <a:off x="2191375" y="1493825"/>
            <a:ext cx="3101100" cy="2646300"/>
          </a:xfrm>
          <a:prstGeom prst="rect">
            <a:avLst/>
          </a:prstGeom>
          <a:noFill/>
          <a:ln cap="flat" cmpd="sng" w="76200">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07" name="Shape 1107"/>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4"/>
              </a:rPr>
              <a:t>[image-link]</a:t>
            </a: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11" name="Shape 1111"/>
        <p:cNvGrpSpPr/>
        <p:nvPr/>
      </p:nvGrpSpPr>
      <p:grpSpPr>
        <a:xfrm>
          <a:off x="0" y="0"/>
          <a:ext cx="0" cy="0"/>
          <a:chOff x="0" y="0"/>
          <a:chExt cx="0" cy="0"/>
        </a:xfrm>
      </p:grpSpPr>
      <p:sp>
        <p:nvSpPr>
          <p:cNvPr id="1112" name="Shape 111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113" name="Shape 1113"/>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States:</a:t>
            </a:r>
          </a:p>
          <a:p>
            <a:pPr indent="-228600" lvl="0" marL="457200" rtl="0">
              <a:spcBef>
                <a:spcPts val="0"/>
              </a:spcBef>
              <a:buChar char="-"/>
            </a:pPr>
            <a:r>
              <a:rPr lang="en"/>
              <a:t>Actions:</a:t>
            </a:r>
          </a:p>
        </p:txBody>
      </p:sp>
      <p:pic>
        <p:nvPicPr>
          <p:cNvPr descr="funny_iccv2015.jpg" id="1114" name="Shape 1114"/>
          <p:cNvPicPr preferRelativeResize="0"/>
          <p:nvPr/>
        </p:nvPicPr>
        <p:blipFill rotWithShape="1">
          <a:blip r:embed="rId3">
            <a:alphaModFix/>
          </a:blip>
          <a:srcRect b="11956" l="0" r="0" t="0"/>
          <a:stretch/>
        </p:blipFill>
        <p:spPr>
          <a:xfrm>
            <a:off x="2132575" y="1432787"/>
            <a:ext cx="5143500" cy="3170025"/>
          </a:xfrm>
          <a:prstGeom prst="rect">
            <a:avLst/>
          </a:prstGeom>
          <a:noFill/>
          <a:ln>
            <a:noFill/>
          </a:ln>
        </p:spPr>
      </p:pic>
      <p:sp>
        <p:nvSpPr>
          <p:cNvPr id="1115" name="Shape 1115"/>
          <p:cNvSpPr/>
          <p:nvPr/>
        </p:nvSpPr>
        <p:spPr>
          <a:xfrm>
            <a:off x="2191375" y="1766825"/>
            <a:ext cx="3101100" cy="2100300"/>
          </a:xfrm>
          <a:prstGeom prst="rect">
            <a:avLst/>
          </a:prstGeom>
          <a:noFill/>
          <a:ln cap="flat" cmpd="sng" w="76200">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16" name="Shape 1116"/>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4"/>
              </a:rPr>
              <a:t>[image-link]</a:t>
            </a: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0" name="Shape 1120"/>
        <p:cNvGrpSpPr/>
        <p:nvPr/>
      </p:nvGrpSpPr>
      <p:grpSpPr>
        <a:xfrm>
          <a:off x="0" y="0"/>
          <a:ext cx="0" cy="0"/>
          <a:chOff x="0" y="0"/>
          <a:chExt cx="0" cy="0"/>
        </a:xfrm>
      </p:grpSpPr>
      <p:sp>
        <p:nvSpPr>
          <p:cNvPr id="1121" name="Shape 112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122" name="Shape 1122"/>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States:</a:t>
            </a:r>
          </a:p>
          <a:p>
            <a:pPr indent="-228600" lvl="0" marL="457200" rtl="0">
              <a:spcBef>
                <a:spcPts val="0"/>
              </a:spcBef>
              <a:buChar char="-"/>
            </a:pPr>
            <a:r>
              <a:rPr lang="en"/>
              <a:t>Actions:</a:t>
            </a:r>
          </a:p>
        </p:txBody>
      </p:sp>
      <p:pic>
        <p:nvPicPr>
          <p:cNvPr descr="funny_iccv2015.jpg" id="1123" name="Shape 1123"/>
          <p:cNvPicPr preferRelativeResize="0"/>
          <p:nvPr/>
        </p:nvPicPr>
        <p:blipFill rotWithShape="1">
          <a:blip r:embed="rId3">
            <a:alphaModFix/>
          </a:blip>
          <a:srcRect b="11956" l="0" r="0" t="0"/>
          <a:stretch/>
        </p:blipFill>
        <p:spPr>
          <a:xfrm>
            <a:off x="2132575" y="1432787"/>
            <a:ext cx="5143500" cy="3170025"/>
          </a:xfrm>
          <a:prstGeom prst="rect">
            <a:avLst/>
          </a:prstGeom>
          <a:noFill/>
          <a:ln>
            <a:noFill/>
          </a:ln>
        </p:spPr>
      </p:pic>
      <p:sp>
        <p:nvSpPr>
          <p:cNvPr id="1124" name="Shape 1124"/>
          <p:cNvSpPr/>
          <p:nvPr/>
        </p:nvSpPr>
        <p:spPr>
          <a:xfrm>
            <a:off x="2555350" y="1766825"/>
            <a:ext cx="2373300" cy="2100300"/>
          </a:xfrm>
          <a:prstGeom prst="rect">
            <a:avLst/>
          </a:prstGeom>
          <a:noFill/>
          <a:ln cap="flat" cmpd="sng" w="76200">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25" name="Shape 1125"/>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4"/>
              </a:rPr>
              <a:t>[image-link]</a:t>
            </a: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84" name="Shape 184"/>
        <p:cNvGrpSpPr/>
        <p:nvPr/>
      </p:nvGrpSpPr>
      <p:grpSpPr>
        <a:xfrm>
          <a:off x="0" y="0"/>
          <a:ext cx="0" cy="0"/>
          <a:chOff x="0" y="0"/>
          <a:chExt cx="0" cy="0"/>
        </a:xfrm>
      </p:grpSpPr>
      <p:sp>
        <p:nvSpPr>
          <p:cNvPr id="185" name="Shape 18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186" name="Shape 186"/>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b="1"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a:p>
            <a:pPr lvl="0" marR="0" rtl="0" algn="l">
              <a:lnSpc>
                <a:spcPct val="115000"/>
              </a:lnSpc>
              <a:spcBef>
                <a:spcPts val="0"/>
              </a:spcBef>
              <a:spcAft>
                <a:spcPts val="1600"/>
              </a:spcAft>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29" name="Shape 1129"/>
        <p:cNvGrpSpPr/>
        <p:nvPr/>
      </p:nvGrpSpPr>
      <p:grpSpPr>
        <a:xfrm>
          <a:off x="0" y="0"/>
          <a:ext cx="0" cy="0"/>
          <a:chOff x="0" y="0"/>
          <a:chExt cx="0" cy="0"/>
        </a:xfrm>
      </p:grpSpPr>
      <p:sp>
        <p:nvSpPr>
          <p:cNvPr id="1130" name="Shape 113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131" name="Shape 113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States:</a:t>
            </a:r>
          </a:p>
          <a:p>
            <a:pPr indent="-228600" lvl="0" marL="457200" rtl="0">
              <a:spcBef>
                <a:spcPts val="0"/>
              </a:spcBef>
              <a:buClr>
                <a:srgbClr val="000000"/>
              </a:buClr>
              <a:buChar char="-"/>
            </a:pPr>
            <a:r>
              <a:rPr b="1" lang="en">
                <a:solidFill>
                  <a:srgbClr val="000000"/>
                </a:solidFill>
              </a:rPr>
              <a:t>Actions:</a:t>
            </a:r>
          </a:p>
        </p:txBody>
      </p:sp>
      <p:pic>
        <p:nvPicPr>
          <p:cNvPr descr="funny_iccv2015.jpg" id="1132" name="Shape 1132"/>
          <p:cNvPicPr preferRelativeResize="0"/>
          <p:nvPr/>
        </p:nvPicPr>
        <p:blipFill rotWithShape="1">
          <a:blip r:embed="rId3">
            <a:alphaModFix/>
          </a:blip>
          <a:srcRect b="11956" l="0" r="0" t="0"/>
          <a:stretch/>
        </p:blipFill>
        <p:spPr>
          <a:xfrm>
            <a:off x="2132575" y="1432787"/>
            <a:ext cx="5143500" cy="3170025"/>
          </a:xfrm>
          <a:prstGeom prst="rect">
            <a:avLst/>
          </a:prstGeom>
          <a:noFill/>
          <a:ln>
            <a:noFill/>
          </a:ln>
        </p:spPr>
      </p:pic>
      <p:sp>
        <p:nvSpPr>
          <p:cNvPr id="1133" name="Shape 1133"/>
          <p:cNvSpPr/>
          <p:nvPr/>
        </p:nvSpPr>
        <p:spPr>
          <a:xfrm>
            <a:off x="2373425" y="1766825"/>
            <a:ext cx="2373300" cy="2100300"/>
          </a:xfrm>
          <a:prstGeom prst="rect">
            <a:avLst/>
          </a:prstGeom>
          <a:noFill/>
          <a:ln cap="flat" cmpd="sng" w="76200">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134" name="Shape 1134"/>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4"/>
              </a:rPr>
              <a:t>[image-link]</a:t>
            </a: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38" name="Shape 1138"/>
        <p:cNvGrpSpPr/>
        <p:nvPr/>
      </p:nvGrpSpPr>
      <p:grpSpPr>
        <a:xfrm>
          <a:off x="0" y="0"/>
          <a:ext cx="0" cy="0"/>
          <a:chOff x="0" y="0"/>
          <a:chExt cx="0" cy="0"/>
        </a:xfrm>
      </p:grpSpPr>
      <p:sp>
        <p:nvSpPr>
          <p:cNvPr id="1139" name="Shape 113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140" name="Shape 1140"/>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States:</a:t>
            </a:r>
          </a:p>
          <a:p>
            <a:pPr indent="-228600" lvl="0" marL="457200" rtl="0">
              <a:spcBef>
                <a:spcPts val="0"/>
              </a:spcBef>
              <a:buChar char="-"/>
            </a:pPr>
            <a:r>
              <a:rPr b="1" lang="en">
                <a:solidFill>
                  <a:srgbClr val="000000"/>
                </a:solidFill>
              </a:rPr>
              <a:t>Actions:</a:t>
            </a:r>
            <a:br>
              <a:rPr lang="en"/>
            </a:br>
            <a:r>
              <a:rPr lang="en"/>
              <a:t>- </a:t>
            </a:r>
            <a:r>
              <a:rPr b="1" lang="en">
                <a:solidFill>
                  <a:srgbClr val="000000"/>
                </a:solidFill>
              </a:rPr>
              <a:t>c*(x2-x1) , c*(y2-y1) relative translation</a:t>
            </a:r>
            <a:br>
              <a:rPr b="1" lang="en">
                <a:solidFill>
                  <a:srgbClr val="000000"/>
                </a:solidFill>
              </a:rPr>
            </a:br>
            <a:r>
              <a:rPr b="1" lang="en">
                <a:solidFill>
                  <a:srgbClr val="000000"/>
                </a:solidFill>
              </a:rPr>
              <a:t>- scale</a:t>
            </a:r>
            <a:br>
              <a:rPr b="1" lang="en">
                <a:solidFill>
                  <a:srgbClr val="000000"/>
                </a:solidFill>
              </a:rPr>
            </a:br>
            <a:r>
              <a:rPr b="1" lang="en">
                <a:solidFill>
                  <a:srgbClr val="000000"/>
                </a:solidFill>
              </a:rPr>
              <a:t>- aspect ratio</a:t>
            </a:r>
            <a:br>
              <a:rPr b="1" lang="en">
                <a:solidFill>
                  <a:srgbClr val="000000"/>
                </a:solidFill>
              </a:rPr>
            </a:br>
            <a:r>
              <a:rPr b="1" lang="en">
                <a:solidFill>
                  <a:srgbClr val="000000"/>
                </a:solidFill>
              </a:rPr>
              <a:t>- trigger when IoU is high</a:t>
            </a:r>
          </a:p>
        </p:txBody>
      </p:sp>
      <p:grpSp>
        <p:nvGrpSpPr>
          <p:cNvPr id="1141" name="Shape 1141"/>
          <p:cNvGrpSpPr/>
          <p:nvPr/>
        </p:nvGrpSpPr>
        <p:grpSpPr>
          <a:xfrm>
            <a:off x="5526569" y="1017734"/>
            <a:ext cx="3305727" cy="2037375"/>
            <a:chOff x="2132575" y="1432787"/>
            <a:chExt cx="5143500" cy="3170025"/>
          </a:xfrm>
        </p:grpSpPr>
        <p:pic>
          <p:nvPicPr>
            <p:cNvPr descr="funny_iccv2015.jpg" id="1142" name="Shape 1142"/>
            <p:cNvPicPr preferRelativeResize="0"/>
            <p:nvPr/>
          </p:nvPicPr>
          <p:blipFill rotWithShape="1">
            <a:blip r:embed="rId3">
              <a:alphaModFix/>
            </a:blip>
            <a:srcRect b="11956" l="0" r="0" t="0"/>
            <a:stretch/>
          </p:blipFill>
          <p:spPr>
            <a:xfrm>
              <a:off x="2132575" y="1432787"/>
              <a:ext cx="5143500" cy="3170025"/>
            </a:xfrm>
            <a:prstGeom prst="rect">
              <a:avLst/>
            </a:prstGeom>
            <a:noFill/>
            <a:ln>
              <a:noFill/>
            </a:ln>
          </p:spPr>
        </p:pic>
        <p:sp>
          <p:nvSpPr>
            <p:cNvPr id="1143" name="Shape 1143"/>
            <p:cNvSpPr/>
            <p:nvPr/>
          </p:nvSpPr>
          <p:spPr>
            <a:xfrm>
              <a:off x="2373425" y="1766825"/>
              <a:ext cx="2373300" cy="2100300"/>
            </a:xfrm>
            <a:prstGeom prst="rect">
              <a:avLst/>
            </a:prstGeom>
            <a:noFill/>
            <a:ln cap="flat" cmpd="sng" w="76200">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1144" name="Shape 1144"/>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4"/>
              </a:rPr>
              <a:t>[image-link]</a:t>
            </a:r>
          </a:p>
        </p:txBody>
      </p:sp>
      <p:pic>
        <p:nvPicPr>
          <p:cNvPr id="1145" name="Shape 1145"/>
          <p:cNvPicPr preferRelativeResize="0"/>
          <p:nvPr/>
        </p:nvPicPr>
        <p:blipFill>
          <a:blip r:embed="rId5">
            <a:alphaModFix/>
          </a:blip>
          <a:stretch>
            <a:fillRect/>
          </a:stretch>
        </p:blipFill>
        <p:spPr>
          <a:xfrm>
            <a:off x="0" y="3208325"/>
            <a:ext cx="9144000" cy="1728648"/>
          </a:xfrm>
          <a:prstGeom prst="rect">
            <a:avLst/>
          </a:prstGeom>
          <a:noFill/>
          <a:ln>
            <a:noFill/>
          </a:ln>
        </p:spPr>
      </p:pic>
      <p:sp>
        <p:nvSpPr>
          <p:cNvPr id="1146" name="Shape 1146"/>
          <p:cNvSpPr txBox="1"/>
          <p:nvPr/>
        </p:nvSpPr>
        <p:spPr>
          <a:xfrm>
            <a:off x="6645600" y="4833300"/>
            <a:ext cx="2498400" cy="310200"/>
          </a:xfrm>
          <a:prstGeom prst="rect">
            <a:avLst/>
          </a:prstGeom>
          <a:noFill/>
          <a:ln>
            <a:noFill/>
          </a:ln>
        </p:spPr>
        <p:txBody>
          <a:bodyPr anchorCtr="0" anchor="ctr" bIns="91425" lIns="91425" rIns="91425" tIns="91425">
            <a:noAutofit/>
          </a:bodyPr>
          <a:lstStyle/>
          <a:p>
            <a:pPr lvl="0" rtl="0">
              <a:spcBef>
                <a:spcPts val="0"/>
              </a:spcBef>
              <a:buNone/>
            </a:pPr>
            <a:r>
              <a:rPr lang="en" sz="1000">
                <a:solidFill>
                  <a:schemeClr val="dk1"/>
                </a:solidFill>
                <a:highlight>
                  <a:srgbClr val="FFFFFF"/>
                </a:highlight>
                <a:latin typeface="Times New Roman"/>
                <a:ea typeface="Times New Roman"/>
                <a:cs typeface="Times New Roman"/>
                <a:sym typeface="Times New Roman"/>
              </a:rPr>
              <a:t>J. Caicedo and S. Lazebnik, </a:t>
            </a:r>
            <a:r>
              <a:rPr i="1" lang="en" sz="1000">
                <a:solidFill>
                  <a:schemeClr val="dk1"/>
                </a:solidFill>
                <a:highlight>
                  <a:srgbClr val="FFFFFF"/>
                </a:highlight>
                <a:latin typeface="Times New Roman"/>
                <a:ea typeface="Times New Roman"/>
                <a:cs typeface="Times New Roman"/>
                <a:sym typeface="Times New Roman"/>
              </a:rPr>
              <a:t>ICCV 2015</a:t>
            </a:r>
          </a:p>
        </p:txBody>
      </p:sp>
      <p:sp>
        <p:nvSpPr>
          <p:cNvPr id="1147" name="Shape 1147"/>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6"/>
              </a:rPr>
              <a:t>[image-link]</a:t>
            </a: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51" name="Shape 1151"/>
        <p:cNvGrpSpPr/>
        <p:nvPr/>
      </p:nvGrpSpPr>
      <p:grpSpPr>
        <a:xfrm>
          <a:off x="0" y="0"/>
          <a:ext cx="0" cy="0"/>
          <a:chOff x="0" y="0"/>
          <a:chExt cx="0" cy="0"/>
        </a:xfrm>
      </p:grpSpPr>
      <p:sp>
        <p:nvSpPr>
          <p:cNvPr id="1152" name="Shape 115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153" name="Shape 1153"/>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lr>
                <a:srgbClr val="000000"/>
              </a:buClr>
              <a:buChar char="-"/>
            </a:pPr>
            <a:r>
              <a:rPr b="1" lang="en">
                <a:solidFill>
                  <a:srgbClr val="000000"/>
                </a:solidFill>
              </a:rPr>
              <a:t>States: fc6 feature of pretrained VGG19</a:t>
            </a:r>
          </a:p>
          <a:p>
            <a:pPr indent="-228600" lvl="0" marL="457200" rtl="0">
              <a:spcBef>
                <a:spcPts val="0"/>
              </a:spcBef>
              <a:buChar char="-"/>
            </a:pPr>
            <a:r>
              <a:rPr lang="en"/>
              <a:t>Actions:</a:t>
            </a:r>
            <a:br>
              <a:rPr lang="en"/>
            </a:br>
            <a:r>
              <a:rPr lang="en"/>
              <a:t>- </a:t>
            </a:r>
            <a:r>
              <a:rPr lang="en">
                <a:solidFill>
                  <a:srgbClr val="434343"/>
                </a:solidFill>
              </a:rPr>
              <a:t>c*(x2-x1) , c*(y2-y1) relative translation</a:t>
            </a:r>
            <a:br>
              <a:rPr lang="en">
                <a:solidFill>
                  <a:srgbClr val="434343"/>
                </a:solidFill>
              </a:rPr>
            </a:br>
            <a:r>
              <a:rPr lang="en">
                <a:solidFill>
                  <a:srgbClr val="434343"/>
                </a:solidFill>
              </a:rPr>
              <a:t>- scale</a:t>
            </a:r>
            <a:br>
              <a:rPr lang="en">
                <a:solidFill>
                  <a:srgbClr val="434343"/>
                </a:solidFill>
              </a:rPr>
            </a:br>
            <a:r>
              <a:rPr lang="en">
                <a:solidFill>
                  <a:srgbClr val="434343"/>
                </a:solidFill>
              </a:rPr>
              <a:t>- aspect ratio</a:t>
            </a:r>
            <a:br>
              <a:rPr lang="en">
                <a:solidFill>
                  <a:srgbClr val="434343"/>
                </a:solidFill>
              </a:rPr>
            </a:br>
            <a:r>
              <a:rPr lang="en">
                <a:solidFill>
                  <a:srgbClr val="434343"/>
                </a:solidFill>
              </a:rPr>
              <a:t>- trigger when IoU is high</a:t>
            </a:r>
          </a:p>
        </p:txBody>
      </p:sp>
      <p:grpSp>
        <p:nvGrpSpPr>
          <p:cNvPr id="1154" name="Shape 1154"/>
          <p:cNvGrpSpPr/>
          <p:nvPr/>
        </p:nvGrpSpPr>
        <p:grpSpPr>
          <a:xfrm>
            <a:off x="5526569" y="1017734"/>
            <a:ext cx="3305727" cy="2037375"/>
            <a:chOff x="2132575" y="1432787"/>
            <a:chExt cx="5143500" cy="3170025"/>
          </a:xfrm>
        </p:grpSpPr>
        <p:pic>
          <p:nvPicPr>
            <p:cNvPr descr="funny_iccv2015.jpg" id="1155" name="Shape 1155"/>
            <p:cNvPicPr preferRelativeResize="0"/>
            <p:nvPr/>
          </p:nvPicPr>
          <p:blipFill rotWithShape="1">
            <a:blip r:embed="rId3">
              <a:alphaModFix/>
            </a:blip>
            <a:srcRect b="11956" l="0" r="0" t="0"/>
            <a:stretch/>
          </p:blipFill>
          <p:spPr>
            <a:xfrm>
              <a:off x="2132575" y="1432787"/>
              <a:ext cx="5143500" cy="3170025"/>
            </a:xfrm>
            <a:prstGeom prst="rect">
              <a:avLst/>
            </a:prstGeom>
            <a:noFill/>
            <a:ln>
              <a:noFill/>
            </a:ln>
          </p:spPr>
        </p:pic>
        <p:sp>
          <p:nvSpPr>
            <p:cNvPr id="1156" name="Shape 1156"/>
            <p:cNvSpPr/>
            <p:nvPr/>
          </p:nvSpPr>
          <p:spPr>
            <a:xfrm>
              <a:off x="2373425" y="1766825"/>
              <a:ext cx="2373300" cy="2100300"/>
            </a:xfrm>
            <a:prstGeom prst="rect">
              <a:avLst/>
            </a:prstGeom>
            <a:noFill/>
            <a:ln cap="flat" cmpd="sng" w="76200">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1157" name="Shape 1157"/>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4"/>
              </a:rPr>
              <a:t>[image-link]</a:t>
            </a:r>
          </a:p>
        </p:txBody>
      </p:sp>
      <p:pic>
        <p:nvPicPr>
          <p:cNvPr id="1158" name="Shape 1158"/>
          <p:cNvPicPr preferRelativeResize="0"/>
          <p:nvPr/>
        </p:nvPicPr>
        <p:blipFill>
          <a:blip r:embed="rId5">
            <a:alphaModFix/>
          </a:blip>
          <a:stretch>
            <a:fillRect/>
          </a:stretch>
        </p:blipFill>
        <p:spPr>
          <a:xfrm>
            <a:off x="4741625" y="3122899"/>
            <a:ext cx="4303150" cy="813500"/>
          </a:xfrm>
          <a:prstGeom prst="rect">
            <a:avLst/>
          </a:prstGeom>
          <a:noFill/>
          <a:ln>
            <a:noFill/>
          </a:ln>
        </p:spPr>
      </p:pic>
      <p:sp>
        <p:nvSpPr>
          <p:cNvPr id="1159" name="Shape 1159"/>
          <p:cNvSpPr txBox="1"/>
          <p:nvPr/>
        </p:nvSpPr>
        <p:spPr>
          <a:xfrm>
            <a:off x="6645600" y="4833300"/>
            <a:ext cx="2498400" cy="310200"/>
          </a:xfrm>
          <a:prstGeom prst="rect">
            <a:avLst/>
          </a:prstGeom>
          <a:noFill/>
          <a:ln>
            <a:noFill/>
          </a:ln>
        </p:spPr>
        <p:txBody>
          <a:bodyPr anchorCtr="0" anchor="ctr" bIns="91425" lIns="91425" rIns="91425" tIns="91425">
            <a:noAutofit/>
          </a:bodyPr>
          <a:lstStyle/>
          <a:p>
            <a:pPr lvl="0" rtl="0">
              <a:spcBef>
                <a:spcPts val="0"/>
              </a:spcBef>
              <a:buNone/>
            </a:pPr>
            <a:r>
              <a:rPr lang="en" sz="1000">
                <a:solidFill>
                  <a:schemeClr val="dk1"/>
                </a:solidFill>
                <a:highlight>
                  <a:srgbClr val="FFFFFF"/>
                </a:highlight>
                <a:latin typeface="Times New Roman"/>
                <a:ea typeface="Times New Roman"/>
                <a:cs typeface="Times New Roman"/>
                <a:sym typeface="Times New Roman"/>
              </a:rPr>
              <a:t>J. Caicedo and S. Lazebnik, </a:t>
            </a:r>
            <a:r>
              <a:rPr i="1" lang="en" sz="1000">
                <a:solidFill>
                  <a:schemeClr val="dk1"/>
                </a:solidFill>
                <a:highlight>
                  <a:srgbClr val="FFFFFF"/>
                </a:highlight>
                <a:latin typeface="Times New Roman"/>
                <a:ea typeface="Times New Roman"/>
                <a:cs typeface="Times New Roman"/>
                <a:sym typeface="Times New Roman"/>
              </a:rPr>
              <a:t>ICCV 2015</a:t>
            </a: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63" name="Shape 1163"/>
        <p:cNvGrpSpPr/>
        <p:nvPr/>
      </p:nvGrpSpPr>
      <p:grpSpPr>
        <a:xfrm>
          <a:off x="0" y="0"/>
          <a:ext cx="0" cy="0"/>
          <a:chOff x="0" y="0"/>
          <a:chExt cx="0" cy="0"/>
        </a:xfrm>
      </p:grpSpPr>
      <p:sp>
        <p:nvSpPr>
          <p:cNvPr id="1164" name="Shape 116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165" name="Shape 1165"/>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States: </a:t>
            </a:r>
            <a:r>
              <a:rPr lang="en">
                <a:solidFill>
                  <a:srgbClr val="434343"/>
                </a:solidFill>
              </a:rPr>
              <a:t>fc6 feature of pretrained VGG19</a:t>
            </a:r>
          </a:p>
          <a:p>
            <a:pPr indent="-228600" lvl="0" marL="457200" rtl="0">
              <a:spcBef>
                <a:spcPts val="0"/>
              </a:spcBef>
              <a:buChar char="-"/>
            </a:pPr>
            <a:r>
              <a:rPr lang="en"/>
              <a:t>Actions:</a:t>
            </a:r>
            <a:br>
              <a:rPr lang="en"/>
            </a:br>
            <a:r>
              <a:rPr lang="en"/>
              <a:t>- </a:t>
            </a:r>
            <a:r>
              <a:rPr lang="en">
                <a:solidFill>
                  <a:srgbClr val="434343"/>
                </a:solidFill>
              </a:rPr>
              <a:t>c*(x2-x1) , c*(y2-y1) relative translation</a:t>
            </a:r>
            <a:br>
              <a:rPr lang="en">
                <a:solidFill>
                  <a:srgbClr val="434343"/>
                </a:solidFill>
              </a:rPr>
            </a:br>
            <a:r>
              <a:rPr lang="en">
                <a:solidFill>
                  <a:srgbClr val="434343"/>
                </a:solidFill>
              </a:rPr>
              <a:t>- scale</a:t>
            </a:r>
            <a:br>
              <a:rPr lang="en">
                <a:solidFill>
                  <a:srgbClr val="434343"/>
                </a:solidFill>
              </a:rPr>
            </a:br>
            <a:r>
              <a:rPr lang="en">
                <a:solidFill>
                  <a:srgbClr val="434343"/>
                </a:solidFill>
              </a:rPr>
              <a:t>- aspect ratio</a:t>
            </a:r>
            <a:br>
              <a:rPr lang="en">
                <a:solidFill>
                  <a:srgbClr val="434343"/>
                </a:solidFill>
              </a:rPr>
            </a:br>
            <a:r>
              <a:rPr lang="en">
                <a:solidFill>
                  <a:srgbClr val="434343"/>
                </a:solidFill>
              </a:rPr>
              <a:t>- trigger when IoU is high</a:t>
            </a:r>
          </a:p>
          <a:p>
            <a:pPr indent="-228600" lvl="0" marL="457200" rtl="0">
              <a:spcBef>
                <a:spcPts val="0"/>
              </a:spcBef>
              <a:buClr>
                <a:srgbClr val="000000"/>
              </a:buClr>
              <a:buChar char="-"/>
            </a:pPr>
            <a:r>
              <a:rPr b="1" lang="en">
                <a:solidFill>
                  <a:srgbClr val="000000"/>
                </a:solidFill>
              </a:rPr>
              <a:t>Reward:</a:t>
            </a:r>
          </a:p>
        </p:txBody>
      </p:sp>
      <p:grpSp>
        <p:nvGrpSpPr>
          <p:cNvPr id="1166" name="Shape 1166"/>
          <p:cNvGrpSpPr/>
          <p:nvPr/>
        </p:nvGrpSpPr>
        <p:grpSpPr>
          <a:xfrm>
            <a:off x="5526569" y="1017734"/>
            <a:ext cx="3305727" cy="2037375"/>
            <a:chOff x="2132575" y="1432787"/>
            <a:chExt cx="5143500" cy="3170025"/>
          </a:xfrm>
        </p:grpSpPr>
        <p:pic>
          <p:nvPicPr>
            <p:cNvPr descr="funny_iccv2015.jpg" id="1167" name="Shape 1167"/>
            <p:cNvPicPr preferRelativeResize="0"/>
            <p:nvPr/>
          </p:nvPicPr>
          <p:blipFill rotWithShape="1">
            <a:blip r:embed="rId3">
              <a:alphaModFix/>
            </a:blip>
            <a:srcRect b="11956" l="0" r="0" t="0"/>
            <a:stretch/>
          </p:blipFill>
          <p:spPr>
            <a:xfrm>
              <a:off x="2132575" y="1432787"/>
              <a:ext cx="5143500" cy="3170025"/>
            </a:xfrm>
            <a:prstGeom prst="rect">
              <a:avLst/>
            </a:prstGeom>
            <a:noFill/>
            <a:ln>
              <a:noFill/>
            </a:ln>
          </p:spPr>
        </p:pic>
        <p:sp>
          <p:nvSpPr>
            <p:cNvPr id="1168" name="Shape 1168"/>
            <p:cNvSpPr/>
            <p:nvPr/>
          </p:nvSpPr>
          <p:spPr>
            <a:xfrm>
              <a:off x="2373425" y="1766825"/>
              <a:ext cx="2373300" cy="2100300"/>
            </a:xfrm>
            <a:prstGeom prst="rect">
              <a:avLst/>
            </a:prstGeom>
            <a:noFill/>
            <a:ln cap="flat" cmpd="sng" w="76200">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1169" name="Shape 1169"/>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4"/>
              </a:rPr>
              <a:t>[image-link]</a:t>
            </a:r>
          </a:p>
        </p:txBody>
      </p:sp>
      <p:pic>
        <p:nvPicPr>
          <p:cNvPr id="1170" name="Shape 1170"/>
          <p:cNvPicPr preferRelativeResize="0"/>
          <p:nvPr/>
        </p:nvPicPr>
        <p:blipFill>
          <a:blip r:embed="rId5">
            <a:alphaModFix/>
          </a:blip>
          <a:stretch>
            <a:fillRect/>
          </a:stretch>
        </p:blipFill>
        <p:spPr>
          <a:xfrm>
            <a:off x="4741625" y="3122899"/>
            <a:ext cx="4303150" cy="813500"/>
          </a:xfrm>
          <a:prstGeom prst="rect">
            <a:avLst/>
          </a:prstGeom>
          <a:noFill/>
          <a:ln>
            <a:noFill/>
          </a:ln>
        </p:spPr>
      </p:pic>
      <p:sp>
        <p:nvSpPr>
          <p:cNvPr id="1171" name="Shape 1171"/>
          <p:cNvSpPr txBox="1"/>
          <p:nvPr/>
        </p:nvSpPr>
        <p:spPr>
          <a:xfrm>
            <a:off x="6645600" y="4833300"/>
            <a:ext cx="2498400" cy="310200"/>
          </a:xfrm>
          <a:prstGeom prst="rect">
            <a:avLst/>
          </a:prstGeom>
          <a:noFill/>
          <a:ln>
            <a:noFill/>
          </a:ln>
        </p:spPr>
        <p:txBody>
          <a:bodyPr anchorCtr="0" anchor="ctr" bIns="91425" lIns="91425" rIns="91425" tIns="91425">
            <a:noAutofit/>
          </a:bodyPr>
          <a:lstStyle/>
          <a:p>
            <a:pPr lvl="0" rtl="0">
              <a:spcBef>
                <a:spcPts val="0"/>
              </a:spcBef>
              <a:buNone/>
            </a:pPr>
            <a:r>
              <a:rPr lang="en" sz="1000">
                <a:solidFill>
                  <a:schemeClr val="dk1"/>
                </a:solidFill>
                <a:highlight>
                  <a:srgbClr val="FFFFFF"/>
                </a:highlight>
                <a:latin typeface="Times New Roman"/>
                <a:ea typeface="Times New Roman"/>
                <a:cs typeface="Times New Roman"/>
                <a:sym typeface="Times New Roman"/>
              </a:rPr>
              <a:t>J. Caicedo and S. Lazebnik, </a:t>
            </a:r>
            <a:r>
              <a:rPr i="1" lang="en" sz="1000">
                <a:solidFill>
                  <a:schemeClr val="dk1"/>
                </a:solidFill>
                <a:highlight>
                  <a:srgbClr val="FFFFFF"/>
                </a:highlight>
                <a:latin typeface="Times New Roman"/>
                <a:ea typeface="Times New Roman"/>
                <a:cs typeface="Times New Roman"/>
                <a:sym typeface="Times New Roman"/>
              </a:rPr>
              <a:t>ICCV 2015</a:t>
            </a: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5" name="Shape 1175"/>
        <p:cNvGrpSpPr/>
        <p:nvPr/>
      </p:nvGrpSpPr>
      <p:grpSpPr>
        <a:xfrm>
          <a:off x="0" y="0"/>
          <a:ext cx="0" cy="0"/>
          <a:chOff x="0" y="0"/>
          <a:chExt cx="0" cy="0"/>
        </a:xfrm>
      </p:grpSpPr>
      <p:sp>
        <p:nvSpPr>
          <p:cNvPr id="1176" name="Shape 117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177" name="Shape 1177"/>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States: </a:t>
            </a:r>
            <a:r>
              <a:rPr lang="en">
                <a:solidFill>
                  <a:srgbClr val="434343"/>
                </a:solidFill>
              </a:rPr>
              <a:t>fc6 feature of pretrained VGG19</a:t>
            </a:r>
          </a:p>
          <a:p>
            <a:pPr indent="-228600" lvl="0" marL="457200" rtl="0">
              <a:spcBef>
                <a:spcPts val="0"/>
              </a:spcBef>
              <a:buChar char="-"/>
            </a:pPr>
            <a:r>
              <a:rPr lang="en"/>
              <a:t>Actions:</a:t>
            </a:r>
            <a:br>
              <a:rPr lang="en"/>
            </a:br>
            <a:r>
              <a:rPr lang="en"/>
              <a:t>- </a:t>
            </a:r>
            <a:r>
              <a:rPr lang="en">
                <a:solidFill>
                  <a:srgbClr val="434343"/>
                </a:solidFill>
              </a:rPr>
              <a:t>c*(x2-x1) , c*(y2-y1) relative translation</a:t>
            </a:r>
            <a:br>
              <a:rPr lang="en">
                <a:solidFill>
                  <a:srgbClr val="434343"/>
                </a:solidFill>
              </a:rPr>
            </a:br>
            <a:r>
              <a:rPr lang="en">
                <a:solidFill>
                  <a:srgbClr val="434343"/>
                </a:solidFill>
              </a:rPr>
              <a:t>- scale</a:t>
            </a:r>
            <a:br>
              <a:rPr lang="en">
                <a:solidFill>
                  <a:srgbClr val="434343"/>
                </a:solidFill>
              </a:rPr>
            </a:br>
            <a:r>
              <a:rPr lang="en">
                <a:solidFill>
                  <a:srgbClr val="434343"/>
                </a:solidFill>
              </a:rPr>
              <a:t>- aspect ratio</a:t>
            </a:r>
            <a:br>
              <a:rPr lang="en">
                <a:solidFill>
                  <a:srgbClr val="434343"/>
                </a:solidFill>
              </a:rPr>
            </a:br>
            <a:r>
              <a:rPr lang="en">
                <a:solidFill>
                  <a:srgbClr val="434343"/>
                </a:solidFill>
              </a:rPr>
              <a:t>- trigger when IoU is high</a:t>
            </a:r>
          </a:p>
          <a:p>
            <a:pPr indent="-228600" lvl="0" marL="457200" rtl="0">
              <a:spcBef>
                <a:spcPts val="0"/>
              </a:spcBef>
              <a:buClr>
                <a:srgbClr val="000000"/>
              </a:buClr>
              <a:buChar char="-"/>
            </a:pPr>
            <a:r>
              <a:rPr b="1" lang="en">
                <a:solidFill>
                  <a:srgbClr val="000000"/>
                </a:solidFill>
              </a:rPr>
              <a:t>Reward:</a:t>
            </a:r>
          </a:p>
        </p:txBody>
      </p:sp>
      <p:grpSp>
        <p:nvGrpSpPr>
          <p:cNvPr id="1178" name="Shape 1178"/>
          <p:cNvGrpSpPr/>
          <p:nvPr/>
        </p:nvGrpSpPr>
        <p:grpSpPr>
          <a:xfrm>
            <a:off x="5526569" y="1017734"/>
            <a:ext cx="3305727" cy="2037375"/>
            <a:chOff x="2132575" y="1432787"/>
            <a:chExt cx="5143500" cy="3170025"/>
          </a:xfrm>
        </p:grpSpPr>
        <p:pic>
          <p:nvPicPr>
            <p:cNvPr descr="funny_iccv2015.jpg" id="1179" name="Shape 1179"/>
            <p:cNvPicPr preferRelativeResize="0"/>
            <p:nvPr/>
          </p:nvPicPr>
          <p:blipFill rotWithShape="1">
            <a:blip r:embed="rId3">
              <a:alphaModFix/>
            </a:blip>
            <a:srcRect b="11956" l="0" r="0" t="0"/>
            <a:stretch/>
          </p:blipFill>
          <p:spPr>
            <a:xfrm>
              <a:off x="2132575" y="1432787"/>
              <a:ext cx="5143500" cy="3170025"/>
            </a:xfrm>
            <a:prstGeom prst="rect">
              <a:avLst/>
            </a:prstGeom>
            <a:noFill/>
            <a:ln>
              <a:noFill/>
            </a:ln>
          </p:spPr>
        </p:pic>
        <p:sp>
          <p:nvSpPr>
            <p:cNvPr id="1180" name="Shape 1180"/>
            <p:cNvSpPr/>
            <p:nvPr/>
          </p:nvSpPr>
          <p:spPr>
            <a:xfrm>
              <a:off x="2373425" y="1766825"/>
              <a:ext cx="2373300" cy="2100300"/>
            </a:xfrm>
            <a:prstGeom prst="rect">
              <a:avLst/>
            </a:prstGeom>
            <a:noFill/>
            <a:ln cap="flat" cmpd="sng" w="76200">
              <a:solidFill>
                <a:srgbClr val="00FF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sp>
        <p:nvSpPr>
          <p:cNvPr id="1181" name="Shape 1181"/>
          <p:cNvSpPr txBox="1"/>
          <p:nvPr/>
        </p:nvSpPr>
        <p:spPr>
          <a:xfrm>
            <a:off x="8219700" y="4652700"/>
            <a:ext cx="735900" cy="289500"/>
          </a:xfrm>
          <a:prstGeom prst="rect">
            <a:avLst/>
          </a:prstGeom>
          <a:noFill/>
          <a:ln>
            <a:noFill/>
          </a:ln>
        </p:spPr>
        <p:txBody>
          <a:bodyPr anchorCtr="0" anchor="t" bIns="91425" lIns="91425" rIns="91425" tIns="91425">
            <a:noAutofit/>
          </a:bodyPr>
          <a:lstStyle/>
          <a:p>
            <a:pPr lvl="0" rtl="0">
              <a:spcBef>
                <a:spcPts val="0"/>
              </a:spcBef>
              <a:buNone/>
            </a:pPr>
            <a:r>
              <a:rPr lang="en" sz="800" u="sng">
                <a:solidFill>
                  <a:schemeClr val="hlink"/>
                </a:solidFill>
                <a:hlinkClick r:id="rId4"/>
              </a:rPr>
              <a:t>[image-link]</a:t>
            </a:r>
          </a:p>
        </p:txBody>
      </p:sp>
      <p:pic>
        <p:nvPicPr>
          <p:cNvPr id="1182" name="Shape 1182"/>
          <p:cNvPicPr preferRelativeResize="0"/>
          <p:nvPr/>
        </p:nvPicPr>
        <p:blipFill>
          <a:blip r:embed="rId5">
            <a:alphaModFix/>
          </a:blip>
          <a:stretch>
            <a:fillRect/>
          </a:stretch>
        </p:blipFill>
        <p:spPr>
          <a:xfrm>
            <a:off x="4741625" y="3122899"/>
            <a:ext cx="4303150" cy="813500"/>
          </a:xfrm>
          <a:prstGeom prst="rect">
            <a:avLst/>
          </a:prstGeom>
          <a:noFill/>
          <a:ln>
            <a:noFill/>
          </a:ln>
        </p:spPr>
      </p:pic>
      <p:pic>
        <p:nvPicPr>
          <p:cNvPr id="1183" name="Shape 1183"/>
          <p:cNvPicPr preferRelativeResize="0"/>
          <p:nvPr/>
        </p:nvPicPr>
        <p:blipFill>
          <a:blip r:embed="rId6">
            <a:alphaModFix/>
          </a:blip>
          <a:stretch>
            <a:fillRect/>
          </a:stretch>
        </p:blipFill>
        <p:spPr>
          <a:xfrm>
            <a:off x="574150" y="3403150"/>
            <a:ext cx="3982200" cy="423774"/>
          </a:xfrm>
          <a:prstGeom prst="rect">
            <a:avLst/>
          </a:prstGeom>
          <a:noFill/>
          <a:ln>
            <a:noFill/>
          </a:ln>
        </p:spPr>
      </p:pic>
      <p:sp>
        <p:nvSpPr>
          <p:cNvPr id="1184" name="Shape 1184"/>
          <p:cNvSpPr txBox="1"/>
          <p:nvPr/>
        </p:nvSpPr>
        <p:spPr>
          <a:xfrm>
            <a:off x="6645600" y="4833300"/>
            <a:ext cx="2498400" cy="310200"/>
          </a:xfrm>
          <a:prstGeom prst="rect">
            <a:avLst/>
          </a:prstGeom>
          <a:noFill/>
          <a:ln>
            <a:noFill/>
          </a:ln>
        </p:spPr>
        <p:txBody>
          <a:bodyPr anchorCtr="0" anchor="ctr" bIns="91425" lIns="91425" rIns="91425" tIns="91425">
            <a:noAutofit/>
          </a:bodyPr>
          <a:lstStyle/>
          <a:p>
            <a:pPr lvl="0" rtl="0">
              <a:spcBef>
                <a:spcPts val="0"/>
              </a:spcBef>
              <a:buNone/>
            </a:pPr>
            <a:r>
              <a:rPr lang="en" sz="1000">
                <a:solidFill>
                  <a:schemeClr val="dk1"/>
                </a:solidFill>
                <a:highlight>
                  <a:srgbClr val="FFFFFF"/>
                </a:highlight>
                <a:latin typeface="Times New Roman"/>
                <a:ea typeface="Times New Roman"/>
                <a:cs typeface="Times New Roman"/>
                <a:sym typeface="Times New Roman"/>
              </a:rPr>
              <a:t>J. Caicedo and S. Lazebnik, </a:t>
            </a:r>
            <a:r>
              <a:rPr i="1" lang="en" sz="1000">
                <a:solidFill>
                  <a:schemeClr val="dk1"/>
                </a:solidFill>
                <a:highlight>
                  <a:srgbClr val="FFFFFF"/>
                </a:highlight>
                <a:latin typeface="Times New Roman"/>
                <a:ea typeface="Times New Roman"/>
                <a:cs typeface="Times New Roman"/>
                <a:sym typeface="Times New Roman"/>
              </a:rPr>
              <a:t>ICCV 2015</a:t>
            </a: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88" name="Shape 1188"/>
        <p:cNvGrpSpPr/>
        <p:nvPr/>
      </p:nvGrpSpPr>
      <p:grpSpPr>
        <a:xfrm>
          <a:off x="0" y="0"/>
          <a:ext cx="0" cy="0"/>
          <a:chOff x="0" y="0"/>
          <a:chExt cx="0" cy="0"/>
        </a:xfrm>
      </p:grpSpPr>
      <p:cxnSp>
        <p:nvCxnSpPr>
          <p:cNvPr id="1189" name="Shape 1189"/>
          <p:cNvCxnSpPr/>
          <p:nvPr/>
        </p:nvCxnSpPr>
        <p:spPr>
          <a:xfrm rot="10800000">
            <a:off x="6375750" y="1860675"/>
            <a:ext cx="760800" cy="0"/>
          </a:xfrm>
          <a:prstGeom prst="straightConnector1">
            <a:avLst/>
          </a:prstGeom>
          <a:noFill/>
          <a:ln cap="flat" cmpd="sng" w="9525">
            <a:solidFill>
              <a:schemeClr val="dk2"/>
            </a:solidFill>
            <a:prstDash val="solid"/>
            <a:round/>
            <a:headEnd len="lg" w="lg" type="none"/>
            <a:tailEnd len="lg" w="lg" type="none"/>
          </a:ln>
        </p:spPr>
      </p:cxnSp>
      <p:cxnSp>
        <p:nvCxnSpPr>
          <p:cNvPr id="1190" name="Shape 1190"/>
          <p:cNvCxnSpPr/>
          <p:nvPr/>
        </p:nvCxnSpPr>
        <p:spPr>
          <a:xfrm rot="10800000">
            <a:off x="6375750" y="2133575"/>
            <a:ext cx="760800" cy="0"/>
          </a:xfrm>
          <a:prstGeom prst="straightConnector1">
            <a:avLst/>
          </a:prstGeom>
          <a:noFill/>
          <a:ln cap="flat" cmpd="sng" w="9525">
            <a:solidFill>
              <a:schemeClr val="dk2"/>
            </a:solidFill>
            <a:prstDash val="solid"/>
            <a:round/>
            <a:headEnd len="lg" w="lg" type="none"/>
            <a:tailEnd len="lg" w="lg" type="none"/>
          </a:ln>
        </p:spPr>
      </p:cxnSp>
      <p:cxnSp>
        <p:nvCxnSpPr>
          <p:cNvPr id="1191" name="Shape 1191"/>
          <p:cNvCxnSpPr/>
          <p:nvPr/>
        </p:nvCxnSpPr>
        <p:spPr>
          <a:xfrm rot="10800000">
            <a:off x="6375750" y="2389925"/>
            <a:ext cx="760800" cy="0"/>
          </a:xfrm>
          <a:prstGeom prst="straightConnector1">
            <a:avLst/>
          </a:prstGeom>
          <a:noFill/>
          <a:ln cap="flat" cmpd="sng" w="9525">
            <a:solidFill>
              <a:schemeClr val="dk2"/>
            </a:solidFill>
            <a:prstDash val="solid"/>
            <a:round/>
            <a:headEnd len="lg" w="lg" type="none"/>
            <a:tailEnd len="lg" w="lg" type="none"/>
          </a:ln>
        </p:spPr>
      </p:cxnSp>
      <p:cxnSp>
        <p:nvCxnSpPr>
          <p:cNvPr id="1192" name="Shape 1192"/>
          <p:cNvCxnSpPr/>
          <p:nvPr/>
        </p:nvCxnSpPr>
        <p:spPr>
          <a:xfrm rot="10800000">
            <a:off x="6375750" y="2662825"/>
            <a:ext cx="760800" cy="0"/>
          </a:xfrm>
          <a:prstGeom prst="straightConnector1">
            <a:avLst/>
          </a:prstGeom>
          <a:noFill/>
          <a:ln cap="flat" cmpd="sng" w="9525">
            <a:solidFill>
              <a:schemeClr val="dk2"/>
            </a:solidFill>
            <a:prstDash val="solid"/>
            <a:round/>
            <a:headEnd len="lg" w="lg" type="none"/>
            <a:tailEnd len="lg" w="lg" type="none"/>
          </a:ln>
        </p:spPr>
      </p:cxnSp>
      <p:cxnSp>
        <p:nvCxnSpPr>
          <p:cNvPr id="1193" name="Shape 1193"/>
          <p:cNvCxnSpPr/>
          <p:nvPr/>
        </p:nvCxnSpPr>
        <p:spPr>
          <a:xfrm rot="10800000">
            <a:off x="6375750" y="2877800"/>
            <a:ext cx="760800" cy="0"/>
          </a:xfrm>
          <a:prstGeom prst="straightConnector1">
            <a:avLst/>
          </a:prstGeom>
          <a:noFill/>
          <a:ln cap="flat" cmpd="sng" w="9525">
            <a:solidFill>
              <a:schemeClr val="dk2"/>
            </a:solidFill>
            <a:prstDash val="solid"/>
            <a:round/>
            <a:headEnd len="lg" w="lg" type="none"/>
            <a:tailEnd len="lg" w="lg" type="none"/>
          </a:ln>
        </p:spPr>
      </p:cxnSp>
      <p:cxnSp>
        <p:nvCxnSpPr>
          <p:cNvPr id="1194" name="Shape 1194"/>
          <p:cNvCxnSpPr/>
          <p:nvPr/>
        </p:nvCxnSpPr>
        <p:spPr>
          <a:xfrm rot="10800000">
            <a:off x="6375750" y="3150700"/>
            <a:ext cx="760800" cy="0"/>
          </a:xfrm>
          <a:prstGeom prst="straightConnector1">
            <a:avLst/>
          </a:prstGeom>
          <a:noFill/>
          <a:ln cap="flat" cmpd="sng" w="9525">
            <a:solidFill>
              <a:schemeClr val="dk2"/>
            </a:solidFill>
            <a:prstDash val="solid"/>
            <a:round/>
            <a:headEnd len="lg" w="lg" type="none"/>
            <a:tailEnd len="lg" w="lg" type="none"/>
          </a:ln>
        </p:spPr>
      </p:cxnSp>
      <p:cxnSp>
        <p:nvCxnSpPr>
          <p:cNvPr id="1195" name="Shape 1195"/>
          <p:cNvCxnSpPr/>
          <p:nvPr/>
        </p:nvCxnSpPr>
        <p:spPr>
          <a:xfrm rot="10800000">
            <a:off x="6375750" y="3407050"/>
            <a:ext cx="760800" cy="0"/>
          </a:xfrm>
          <a:prstGeom prst="straightConnector1">
            <a:avLst/>
          </a:prstGeom>
          <a:noFill/>
          <a:ln cap="flat" cmpd="sng" w="9525">
            <a:solidFill>
              <a:schemeClr val="dk2"/>
            </a:solidFill>
            <a:prstDash val="solid"/>
            <a:round/>
            <a:headEnd len="lg" w="lg" type="none"/>
            <a:tailEnd len="lg" w="lg" type="none"/>
          </a:ln>
        </p:spPr>
      </p:cxnSp>
      <p:cxnSp>
        <p:nvCxnSpPr>
          <p:cNvPr id="1196" name="Shape 1196"/>
          <p:cNvCxnSpPr/>
          <p:nvPr/>
        </p:nvCxnSpPr>
        <p:spPr>
          <a:xfrm rot="10800000">
            <a:off x="6375750" y="3679950"/>
            <a:ext cx="760800" cy="0"/>
          </a:xfrm>
          <a:prstGeom prst="straightConnector1">
            <a:avLst/>
          </a:prstGeom>
          <a:noFill/>
          <a:ln cap="flat" cmpd="sng" w="9525">
            <a:solidFill>
              <a:schemeClr val="dk2"/>
            </a:solidFill>
            <a:prstDash val="solid"/>
            <a:round/>
            <a:headEnd len="lg" w="lg" type="none"/>
            <a:tailEnd len="lg" w="lg" type="none"/>
          </a:ln>
        </p:spPr>
      </p:cxnSp>
      <p:sp>
        <p:nvSpPr>
          <p:cNvPr id="1197" name="Shape 119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Clr>
                <a:schemeClr val="dk1"/>
              </a:buClr>
              <a:buSzPct val="39285"/>
              <a:buFont typeface="Arial"/>
              <a:buNone/>
            </a:pPr>
            <a:r>
              <a:rPr lang="en"/>
              <a:t>Object detection as a RL problem?</a:t>
            </a:r>
          </a:p>
          <a:p>
            <a:pPr lvl="0" rtl="0">
              <a:spcBef>
                <a:spcPts val="0"/>
              </a:spcBef>
              <a:buNone/>
            </a:pPr>
            <a:r>
              <a:t/>
            </a:r>
            <a:endParaRPr/>
          </a:p>
        </p:txBody>
      </p:sp>
      <p:sp>
        <p:nvSpPr>
          <p:cNvPr id="1198" name="Shape 119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cxnSp>
        <p:nvCxnSpPr>
          <p:cNvPr id="1199" name="Shape 1199"/>
          <p:cNvCxnSpPr>
            <a:stCxn id="1200" idx="1"/>
          </p:cNvCxnSpPr>
          <p:nvPr/>
        </p:nvCxnSpPr>
        <p:spPr>
          <a:xfrm rot="10800000">
            <a:off x="1488450" y="2715975"/>
            <a:ext cx="760800" cy="0"/>
          </a:xfrm>
          <a:prstGeom prst="straightConnector1">
            <a:avLst/>
          </a:prstGeom>
          <a:noFill/>
          <a:ln cap="flat" cmpd="sng" w="9525">
            <a:solidFill>
              <a:schemeClr val="dk2"/>
            </a:solidFill>
            <a:prstDash val="solid"/>
            <a:round/>
            <a:headEnd len="lg" w="lg" type="none"/>
            <a:tailEnd len="lg" w="lg" type="none"/>
          </a:ln>
        </p:spPr>
      </p:cxnSp>
      <p:sp>
        <p:nvSpPr>
          <p:cNvPr id="1201" name="Shape 1201"/>
          <p:cNvSpPr txBox="1"/>
          <p:nvPr/>
        </p:nvSpPr>
        <p:spPr>
          <a:xfrm>
            <a:off x="7136550" y="1686975"/>
            <a:ext cx="16956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1</a:t>
            </a:r>
            <a:r>
              <a:rPr lang="en"/>
              <a:t>=scale up)</a:t>
            </a:r>
          </a:p>
        </p:txBody>
      </p:sp>
      <p:sp>
        <p:nvSpPr>
          <p:cNvPr id="1202" name="Shape 1202"/>
          <p:cNvSpPr txBox="1"/>
          <p:nvPr/>
        </p:nvSpPr>
        <p:spPr>
          <a:xfrm>
            <a:off x="544400" y="2169450"/>
            <a:ext cx="1126500" cy="347400"/>
          </a:xfrm>
          <a:prstGeom prst="rect">
            <a:avLst/>
          </a:prstGeom>
          <a:noFill/>
          <a:ln>
            <a:noFill/>
          </a:ln>
        </p:spPr>
        <p:txBody>
          <a:bodyPr anchorCtr="0" anchor="t" bIns="91425" lIns="91425" rIns="91425" tIns="91425">
            <a:noAutofit/>
          </a:bodyPr>
          <a:lstStyle/>
          <a:p>
            <a:pPr lvl="0" rtl="0" algn="ctr">
              <a:spcBef>
                <a:spcPts val="0"/>
              </a:spcBef>
              <a:buNone/>
            </a:pPr>
            <a:r>
              <a:rPr lang="en"/>
              <a:t>State(s)</a:t>
            </a:r>
            <a:br>
              <a:rPr lang="en"/>
            </a:br>
            <a:r>
              <a:rPr lang="en"/>
              <a:t>Current bounding box</a:t>
            </a:r>
          </a:p>
        </p:txBody>
      </p:sp>
      <p:sp>
        <p:nvSpPr>
          <p:cNvPr id="1203" name="Shape 1203"/>
          <p:cNvSpPr/>
          <p:nvPr/>
        </p:nvSpPr>
        <p:spPr>
          <a:xfrm>
            <a:off x="2249250" y="1649175"/>
            <a:ext cx="4126500" cy="2133600"/>
          </a:xfrm>
          <a:prstGeom prst="roundRect">
            <a:avLst>
              <a:gd fmla="val 0" name="adj"/>
            </a:avLst>
          </a:prstGeom>
          <a:solidFill>
            <a:srgbClr val="00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04" name="Shape 1204"/>
          <p:cNvSpPr txBox="1"/>
          <p:nvPr/>
        </p:nvSpPr>
        <p:spPr>
          <a:xfrm>
            <a:off x="7136550" y="20880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2</a:t>
            </a:r>
            <a:r>
              <a:rPr lang="en"/>
              <a:t>=scale down)</a:t>
            </a:r>
          </a:p>
        </p:txBody>
      </p:sp>
      <p:sp>
        <p:nvSpPr>
          <p:cNvPr id="1205" name="Shape 1205"/>
          <p:cNvSpPr txBox="1"/>
          <p:nvPr/>
        </p:nvSpPr>
        <p:spPr>
          <a:xfrm>
            <a:off x="7136550" y="24601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3</a:t>
            </a:r>
            <a:r>
              <a:rPr lang="en"/>
              <a:t>=shift left)</a:t>
            </a:r>
          </a:p>
        </p:txBody>
      </p:sp>
      <p:sp>
        <p:nvSpPr>
          <p:cNvPr id="1206" name="Shape 1206"/>
          <p:cNvSpPr txBox="1"/>
          <p:nvPr/>
        </p:nvSpPr>
        <p:spPr>
          <a:xfrm>
            <a:off x="7136550" y="3505775"/>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9</a:t>
            </a:r>
            <a:r>
              <a:rPr lang="en"/>
              <a:t>=</a:t>
            </a:r>
            <a:r>
              <a:rPr lang="en">
                <a:solidFill>
                  <a:srgbClr val="FF0000"/>
                </a:solidFill>
              </a:rPr>
              <a:t>trigger</a:t>
            </a:r>
            <a:r>
              <a:rPr lang="en"/>
              <a:t>)</a:t>
            </a:r>
          </a:p>
        </p:txBody>
      </p:sp>
      <p:sp>
        <p:nvSpPr>
          <p:cNvPr id="1207" name="Shape 1207"/>
          <p:cNvSpPr txBox="1"/>
          <p:nvPr/>
        </p:nvSpPr>
        <p:spPr>
          <a:xfrm>
            <a:off x="6645600" y="4833300"/>
            <a:ext cx="2498400" cy="310200"/>
          </a:xfrm>
          <a:prstGeom prst="rect">
            <a:avLst/>
          </a:prstGeom>
          <a:noFill/>
          <a:ln>
            <a:noFill/>
          </a:ln>
        </p:spPr>
        <p:txBody>
          <a:bodyPr anchorCtr="0" anchor="ctr" bIns="91425" lIns="91425" rIns="91425" tIns="91425">
            <a:noAutofit/>
          </a:bodyPr>
          <a:lstStyle/>
          <a:p>
            <a:pPr lvl="0" rtl="0">
              <a:spcBef>
                <a:spcPts val="0"/>
              </a:spcBef>
              <a:buNone/>
            </a:pPr>
            <a:r>
              <a:rPr lang="en" sz="1000">
                <a:solidFill>
                  <a:schemeClr val="dk1"/>
                </a:solidFill>
                <a:highlight>
                  <a:srgbClr val="FFFFFF"/>
                </a:highlight>
                <a:latin typeface="Times New Roman"/>
                <a:ea typeface="Times New Roman"/>
                <a:cs typeface="Times New Roman"/>
                <a:sym typeface="Times New Roman"/>
              </a:rPr>
              <a:t>J. Caicedo and S. Lazebnik, </a:t>
            </a:r>
            <a:r>
              <a:rPr i="1" lang="en" sz="1000">
                <a:solidFill>
                  <a:schemeClr val="dk1"/>
                </a:solidFill>
                <a:highlight>
                  <a:srgbClr val="FFFFFF"/>
                </a:highlight>
                <a:latin typeface="Times New Roman"/>
                <a:ea typeface="Times New Roman"/>
                <a:cs typeface="Times New Roman"/>
                <a:sym typeface="Times New Roman"/>
              </a:rPr>
              <a:t>ICCV 2015</a:t>
            </a: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11" name="Shape 1211"/>
        <p:cNvGrpSpPr/>
        <p:nvPr/>
      </p:nvGrpSpPr>
      <p:grpSpPr>
        <a:xfrm>
          <a:off x="0" y="0"/>
          <a:ext cx="0" cy="0"/>
          <a:chOff x="0" y="0"/>
          <a:chExt cx="0" cy="0"/>
        </a:xfrm>
      </p:grpSpPr>
      <p:cxnSp>
        <p:nvCxnSpPr>
          <p:cNvPr id="1212" name="Shape 1212"/>
          <p:cNvCxnSpPr/>
          <p:nvPr/>
        </p:nvCxnSpPr>
        <p:spPr>
          <a:xfrm rot="10800000">
            <a:off x="6375750" y="1860675"/>
            <a:ext cx="760800" cy="0"/>
          </a:xfrm>
          <a:prstGeom prst="straightConnector1">
            <a:avLst/>
          </a:prstGeom>
          <a:noFill/>
          <a:ln cap="flat" cmpd="sng" w="9525">
            <a:solidFill>
              <a:schemeClr val="dk2"/>
            </a:solidFill>
            <a:prstDash val="solid"/>
            <a:round/>
            <a:headEnd len="lg" w="lg" type="none"/>
            <a:tailEnd len="lg" w="lg" type="none"/>
          </a:ln>
        </p:spPr>
      </p:cxnSp>
      <p:cxnSp>
        <p:nvCxnSpPr>
          <p:cNvPr id="1213" name="Shape 1213"/>
          <p:cNvCxnSpPr/>
          <p:nvPr/>
        </p:nvCxnSpPr>
        <p:spPr>
          <a:xfrm rot="10800000">
            <a:off x="6375750" y="2133575"/>
            <a:ext cx="760800" cy="0"/>
          </a:xfrm>
          <a:prstGeom prst="straightConnector1">
            <a:avLst/>
          </a:prstGeom>
          <a:noFill/>
          <a:ln cap="flat" cmpd="sng" w="9525">
            <a:solidFill>
              <a:schemeClr val="dk2"/>
            </a:solidFill>
            <a:prstDash val="solid"/>
            <a:round/>
            <a:headEnd len="lg" w="lg" type="none"/>
            <a:tailEnd len="lg" w="lg" type="none"/>
          </a:ln>
        </p:spPr>
      </p:cxnSp>
      <p:cxnSp>
        <p:nvCxnSpPr>
          <p:cNvPr id="1214" name="Shape 1214"/>
          <p:cNvCxnSpPr/>
          <p:nvPr/>
        </p:nvCxnSpPr>
        <p:spPr>
          <a:xfrm rot="10800000">
            <a:off x="6375750" y="2389925"/>
            <a:ext cx="760800" cy="0"/>
          </a:xfrm>
          <a:prstGeom prst="straightConnector1">
            <a:avLst/>
          </a:prstGeom>
          <a:noFill/>
          <a:ln cap="flat" cmpd="sng" w="9525">
            <a:solidFill>
              <a:schemeClr val="dk2"/>
            </a:solidFill>
            <a:prstDash val="solid"/>
            <a:round/>
            <a:headEnd len="lg" w="lg" type="none"/>
            <a:tailEnd len="lg" w="lg" type="none"/>
          </a:ln>
        </p:spPr>
      </p:cxnSp>
      <p:cxnSp>
        <p:nvCxnSpPr>
          <p:cNvPr id="1215" name="Shape 1215"/>
          <p:cNvCxnSpPr/>
          <p:nvPr/>
        </p:nvCxnSpPr>
        <p:spPr>
          <a:xfrm rot="10800000">
            <a:off x="6375750" y="2662825"/>
            <a:ext cx="760800" cy="0"/>
          </a:xfrm>
          <a:prstGeom prst="straightConnector1">
            <a:avLst/>
          </a:prstGeom>
          <a:noFill/>
          <a:ln cap="flat" cmpd="sng" w="9525">
            <a:solidFill>
              <a:schemeClr val="dk2"/>
            </a:solidFill>
            <a:prstDash val="solid"/>
            <a:round/>
            <a:headEnd len="lg" w="lg" type="none"/>
            <a:tailEnd len="lg" w="lg" type="none"/>
          </a:ln>
        </p:spPr>
      </p:cxnSp>
      <p:cxnSp>
        <p:nvCxnSpPr>
          <p:cNvPr id="1216" name="Shape 1216"/>
          <p:cNvCxnSpPr/>
          <p:nvPr/>
        </p:nvCxnSpPr>
        <p:spPr>
          <a:xfrm rot="10800000">
            <a:off x="6375750" y="2877800"/>
            <a:ext cx="760800" cy="0"/>
          </a:xfrm>
          <a:prstGeom prst="straightConnector1">
            <a:avLst/>
          </a:prstGeom>
          <a:noFill/>
          <a:ln cap="flat" cmpd="sng" w="9525">
            <a:solidFill>
              <a:schemeClr val="dk2"/>
            </a:solidFill>
            <a:prstDash val="solid"/>
            <a:round/>
            <a:headEnd len="lg" w="lg" type="none"/>
            <a:tailEnd len="lg" w="lg" type="none"/>
          </a:ln>
        </p:spPr>
      </p:cxnSp>
      <p:cxnSp>
        <p:nvCxnSpPr>
          <p:cNvPr id="1217" name="Shape 1217"/>
          <p:cNvCxnSpPr/>
          <p:nvPr/>
        </p:nvCxnSpPr>
        <p:spPr>
          <a:xfrm rot="10800000">
            <a:off x="6375750" y="3150700"/>
            <a:ext cx="760800" cy="0"/>
          </a:xfrm>
          <a:prstGeom prst="straightConnector1">
            <a:avLst/>
          </a:prstGeom>
          <a:noFill/>
          <a:ln cap="flat" cmpd="sng" w="9525">
            <a:solidFill>
              <a:schemeClr val="dk2"/>
            </a:solidFill>
            <a:prstDash val="solid"/>
            <a:round/>
            <a:headEnd len="lg" w="lg" type="none"/>
            <a:tailEnd len="lg" w="lg" type="none"/>
          </a:ln>
        </p:spPr>
      </p:cxnSp>
      <p:cxnSp>
        <p:nvCxnSpPr>
          <p:cNvPr id="1218" name="Shape 1218"/>
          <p:cNvCxnSpPr/>
          <p:nvPr/>
        </p:nvCxnSpPr>
        <p:spPr>
          <a:xfrm rot="10800000">
            <a:off x="6375750" y="3407050"/>
            <a:ext cx="760800" cy="0"/>
          </a:xfrm>
          <a:prstGeom prst="straightConnector1">
            <a:avLst/>
          </a:prstGeom>
          <a:noFill/>
          <a:ln cap="flat" cmpd="sng" w="9525">
            <a:solidFill>
              <a:schemeClr val="dk2"/>
            </a:solidFill>
            <a:prstDash val="solid"/>
            <a:round/>
            <a:headEnd len="lg" w="lg" type="none"/>
            <a:tailEnd len="lg" w="lg" type="none"/>
          </a:ln>
        </p:spPr>
      </p:cxnSp>
      <p:cxnSp>
        <p:nvCxnSpPr>
          <p:cNvPr id="1219" name="Shape 1219"/>
          <p:cNvCxnSpPr/>
          <p:nvPr/>
        </p:nvCxnSpPr>
        <p:spPr>
          <a:xfrm rot="10800000">
            <a:off x="6375750" y="3679950"/>
            <a:ext cx="760800" cy="0"/>
          </a:xfrm>
          <a:prstGeom prst="straightConnector1">
            <a:avLst/>
          </a:prstGeom>
          <a:noFill/>
          <a:ln cap="flat" cmpd="sng" w="9525">
            <a:solidFill>
              <a:schemeClr val="dk2"/>
            </a:solidFill>
            <a:prstDash val="solid"/>
            <a:round/>
            <a:headEnd len="lg" w="lg" type="none"/>
            <a:tailEnd len="lg" w="lg" type="none"/>
          </a:ln>
        </p:spPr>
      </p:cxnSp>
      <p:sp>
        <p:nvSpPr>
          <p:cNvPr id="1220" name="Shape 122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a:p>
            <a:pPr lvl="0" rtl="0">
              <a:spcBef>
                <a:spcPts val="0"/>
              </a:spcBef>
              <a:buNone/>
            </a:pPr>
            <a:r>
              <a:t/>
            </a:r>
            <a:endParaRPr/>
          </a:p>
        </p:txBody>
      </p:sp>
      <p:sp>
        <p:nvSpPr>
          <p:cNvPr id="1221" name="Shape 122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cxnSp>
        <p:nvCxnSpPr>
          <p:cNvPr id="1222" name="Shape 1222"/>
          <p:cNvCxnSpPr>
            <a:stCxn id="1223" idx="1"/>
          </p:cNvCxnSpPr>
          <p:nvPr/>
        </p:nvCxnSpPr>
        <p:spPr>
          <a:xfrm rot="10800000">
            <a:off x="1488450" y="2715975"/>
            <a:ext cx="760800" cy="0"/>
          </a:xfrm>
          <a:prstGeom prst="straightConnector1">
            <a:avLst/>
          </a:prstGeom>
          <a:noFill/>
          <a:ln cap="flat" cmpd="sng" w="9525">
            <a:solidFill>
              <a:schemeClr val="dk2"/>
            </a:solidFill>
            <a:prstDash val="solid"/>
            <a:round/>
            <a:headEnd len="lg" w="lg" type="none"/>
            <a:tailEnd len="lg" w="lg" type="none"/>
          </a:ln>
        </p:spPr>
      </p:cxnSp>
      <p:sp>
        <p:nvSpPr>
          <p:cNvPr id="1224" name="Shape 1224"/>
          <p:cNvSpPr txBox="1"/>
          <p:nvPr/>
        </p:nvSpPr>
        <p:spPr>
          <a:xfrm>
            <a:off x="7136550" y="1686975"/>
            <a:ext cx="16956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1</a:t>
            </a:r>
            <a:r>
              <a:rPr lang="en"/>
              <a:t>=scale up)</a:t>
            </a:r>
          </a:p>
        </p:txBody>
      </p:sp>
      <p:sp>
        <p:nvSpPr>
          <p:cNvPr id="1225" name="Shape 1225"/>
          <p:cNvSpPr/>
          <p:nvPr/>
        </p:nvSpPr>
        <p:spPr>
          <a:xfrm>
            <a:off x="2249250" y="1649175"/>
            <a:ext cx="4126500" cy="2133600"/>
          </a:xfrm>
          <a:prstGeom prst="roundRect">
            <a:avLst>
              <a:gd fmla="val 0" name="adj"/>
            </a:avLst>
          </a:prstGeom>
          <a:solidFill>
            <a:srgbClr val="00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26" name="Shape 1226"/>
          <p:cNvSpPr txBox="1"/>
          <p:nvPr/>
        </p:nvSpPr>
        <p:spPr>
          <a:xfrm>
            <a:off x="7136550" y="20880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2</a:t>
            </a:r>
            <a:r>
              <a:rPr lang="en"/>
              <a:t>=scale down)</a:t>
            </a:r>
          </a:p>
        </p:txBody>
      </p:sp>
      <p:sp>
        <p:nvSpPr>
          <p:cNvPr id="1227" name="Shape 1227"/>
          <p:cNvSpPr txBox="1"/>
          <p:nvPr/>
        </p:nvSpPr>
        <p:spPr>
          <a:xfrm>
            <a:off x="7136550" y="24601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3</a:t>
            </a:r>
            <a:r>
              <a:rPr lang="en"/>
              <a:t>=shift left)</a:t>
            </a:r>
          </a:p>
        </p:txBody>
      </p:sp>
      <p:sp>
        <p:nvSpPr>
          <p:cNvPr id="1228" name="Shape 1228"/>
          <p:cNvSpPr txBox="1"/>
          <p:nvPr/>
        </p:nvSpPr>
        <p:spPr>
          <a:xfrm>
            <a:off x="7136550" y="3505775"/>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9</a:t>
            </a:r>
            <a:r>
              <a:rPr lang="en"/>
              <a:t>=</a:t>
            </a:r>
            <a:r>
              <a:rPr lang="en">
                <a:solidFill>
                  <a:srgbClr val="FF0000"/>
                </a:solidFill>
              </a:rPr>
              <a:t>trigger</a:t>
            </a:r>
            <a:r>
              <a:rPr lang="en"/>
              <a:t>)</a:t>
            </a:r>
          </a:p>
        </p:txBody>
      </p:sp>
      <p:pic>
        <p:nvPicPr>
          <p:cNvPr id="1229" name="Shape 1229"/>
          <p:cNvPicPr preferRelativeResize="0"/>
          <p:nvPr/>
        </p:nvPicPr>
        <p:blipFill>
          <a:blip r:embed="rId3">
            <a:alphaModFix/>
          </a:blip>
          <a:stretch>
            <a:fillRect/>
          </a:stretch>
        </p:blipFill>
        <p:spPr>
          <a:xfrm>
            <a:off x="2173050" y="1348600"/>
            <a:ext cx="4325749" cy="2850650"/>
          </a:xfrm>
          <a:prstGeom prst="rect">
            <a:avLst/>
          </a:prstGeom>
          <a:noFill/>
          <a:ln>
            <a:noFill/>
          </a:ln>
        </p:spPr>
      </p:pic>
      <p:sp>
        <p:nvSpPr>
          <p:cNvPr id="1230" name="Shape 1230"/>
          <p:cNvSpPr txBox="1"/>
          <p:nvPr/>
        </p:nvSpPr>
        <p:spPr>
          <a:xfrm>
            <a:off x="544400" y="2169450"/>
            <a:ext cx="1126500" cy="347400"/>
          </a:xfrm>
          <a:prstGeom prst="rect">
            <a:avLst/>
          </a:prstGeom>
          <a:noFill/>
          <a:ln>
            <a:noFill/>
          </a:ln>
        </p:spPr>
        <p:txBody>
          <a:bodyPr anchorCtr="0" anchor="t" bIns="91425" lIns="91425" rIns="91425" tIns="91425">
            <a:noAutofit/>
          </a:bodyPr>
          <a:lstStyle/>
          <a:p>
            <a:pPr lvl="0" rtl="0" algn="ctr">
              <a:spcBef>
                <a:spcPts val="0"/>
              </a:spcBef>
              <a:buNone/>
            </a:pPr>
            <a:r>
              <a:rPr lang="en"/>
              <a:t>State(s)</a:t>
            </a:r>
            <a:br>
              <a:rPr lang="en"/>
            </a:br>
            <a:r>
              <a:rPr lang="en"/>
              <a:t>Current bounding box</a:t>
            </a:r>
          </a:p>
        </p:txBody>
      </p:sp>
      <p:sp>
        <p:nvSpPr>
          <p:cNvPr id="1231" name="Shape 1231"/>
          <p:cNvSpPr txBox="1"/>
          <p:nvPr/>
        </p:nvSpPr>
        <p:spPr>
          <a:xfrm>
            <a:off x="6645600" y="4833300"/>
            <a:ext cx="2498400" cy="310200"/>
          </a:xfrm>
          <a:prstGeom prst="rect">
            <a:avLst/>
          </a:prstGeom>
          <a:noFill/>
          <a:ln>
            <a:noFill/>
          </a:ln>
        </p:spPr>
        <p:txBody>
          <a:bodyPr anchorCtr="0" anchor="ctr" bIns="91425" lIns="91425" rIns="91425" tIns="91425">
            <a:noAutofit/>
          </a:bodyPr>
          <a:lstStyle/>
          <a:p>
            <a:pPr lvl="0" rtl="0">
              <a:spcBef>
                <a:spcPts val="0"/>
              </a:spcBef>
              <a:buNone/>
            </a:pPr>
            <a:r>
              <a:rPr lang="en" sz="1000">
                <a:solidFill>
                  <a:schemeClr val="dk1"/>
                </a:solidFill>
                <a:highlight>
                  <a:srgbClr val="FFFFFF"/>
                </a:highlight>
                <a:latin typeface="Times New Roman"/>
                <a:ea typeface="Times New Roman"/>
                <a:cs typeface="Times New Roman"/>
                <a:sym typeface="Times New Roman"/>
              </a:rPr>
              <a:t>J. Caicedo and S. Lazebnik, </a:t>
            </a:r>
            <a:r>
              <a:rPr i="1" lang="en" sz="1000">
                <a:solidFill>
                  <a:schemeClr val="dk1"/>
                </a:solidFill>
                <a:highlight>
                  <a:srgbClr val="FFFFFF"/>
                </a:highlight>
                <a:latin typeface="Times New Roman"/>
                <a:ea typeface="Times New Roman"/>
                <a:cs typeface="Times New Roman"/>
                <a:sym typeface="Times New Roman"/>
              </a:rPr>
              <a:t>ICCV 2015</a:t>
            </a: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5" name="Shape 1235"/>
        <p:cNvGrpSpPr/>
        <p:nvPr/>
      </p:nvGrpSpPr>
      <p:grpSpPr>
        <a:xfrm>
          <a:off x="0" y="0"/>
          <a:ext cx="0" cy="0"/>
          <a:chOff x="0" y="0"/>
          <a:chExt cx="0" cy="0"/>
        </a:xfrm>
      </p:grpSpPr>
      <p:cxnSp>
        <p:nvCxnSpPr>
          <p:cNvPr id="1236" name="Shape 1236"/>
          <p:cNvCxnSpPr/>
          <p:nvPr/>
        </p:nvCxnSpPr>
        <p:spPr>
          <a:xfrm rot="10800000">
            <a:off x="6375750" y="1860675"/>
            <a:ext cx="760800" cy="0"/>
          </a:xfrm>
          <a:prstGeom prst="straightConnector1">
            <a:avLst/>
          </a:prstGeom>
          <a:noFill/>
          <a:ln cap="flat" cmpd="sng" w="9525">
            <a:solidFill>
              <a:schemeClr val="dk2"/>
            </a:solidFill>
            <a:prstDash val="solid"/>
            <a:round/>
            <a:headEnd len="lg" w="lg" type="none"/>
            <a:tailEnd len="lg" w="lg" type="none"/>
          </a:ln>
        </p:spPr>
      </p:cxnSp>
      <p:cxnSp>
        <p:nvCxnSpPr>
          <p:cNvPr id="1237" name="Shape 1237"/>
          <p:cNvCxnSpPr/>
          <p:nvPr/>
        </p:nvCxnSpPr>
        <p:spPr>
          <a:xfrm rot="10800000">
            <a:off x="6375750" y="2133575"/>
            <a:ext cx="760800" cy="0"/>
          </a:xfrm>
          <a:prstGeom prst="straightConnector1">
            <a:avLst/>
          </a:prstGeom>
          <a:noFill/>
          <a:ln cap="flat" cmpd="sng" w="9525">
            <a:solidFill>
              <a:schemeClr val="dk2"/>
            </a:solidFill>
            <a:prstDash val="solid"/>
            <a:round/>
            <a:headEnd len="lg" w="lg" type="none"/>
            <a:tailEnd len="lg" w="lg" type="none"/>
          </a:ln>
        </p:spPr>
      </p:cxnSp>
      <p:cxnSp>
        <p:nvCxnSpPr>
          <p:cNvPr id="1238" name="Shape 1238"/>
          <p:cNvCxnSpPr/>
          <p:nvPr/>
        </p:nvCxnSpPr>
        <p:spPr>
          <a:xfrm rot="10800000">
            <a:off x="6375750" y="2389925"/>
            <a:ext cx="760800" cy="0"/>
          </a:xfrm>
          <a:prstGeom prst="straightConnector1">
            <a:avLst/>
          </a:prstGeom>
          <a:noFill/>
          <a:ln cap="flat" cmpd="sng" w="9525">
            <a:solidFill>
              <a:schemeClr val="dk2"/>
            </a:solidFill>
            <a:prstDash val="solid"/>
            <a:round/>
            <a:headEnd len="lg" w="lg" type="none"/>
            <a:tailEnd len="lg" w="lg" type="none"/>
          </a:ln>
        </p:spPr>
      </p:cxnSp>
      <p:cxnSp>
        <p:nvCxnSpPr>
          <p:cNvPr id="1239" name="Shape 1239"/>
          <p:cNvCxnSpPr/>
          <p:nvPr/>
        </p:nvCxnSpPr>
        <p:spPr>
          <a:xfrm rot="10800000">
            <a:off x="6375750" y="2662825"/>
            <a:ext cx="760800" cy="0"/>
          </a:xfrm>
          <a:prstGeom prst="straightConnector1">
            <a:avLst/>
          </a:prstGeom>
          <a:noFill/>
          <a:ln cap="flat" cmpd="sng" w="9525">
            <a:solidFill>
              <a:schemeClr val="dk2"/>
            </a:solidFill>
            <a:prstDash val="solid"/>
            <a:round/>
            <a:headEnd len="lg" w="lg" type="none"/>
            <a:tailEnd len="lg" w="lg" type="none"/>
          </a:ln>
        </p:spPr>
      </p:cxnSp>
      <p:cxnSp>
        <p:nvCxnSpPr>
          <p:cNvPr id="1240" name="Shape 1240"/>
          <p:cNvCxnSpPr/>
          <p:nvPr/>
        </p:nvCxnSpPr>
        <p:spPr>
          <a:xfrm rot="10800000">
            <a:off x="6375750" y="2877800"/>
            <a:ext cx="760800" cy="0"/>
          </a:xfrm>
          <a:prstGeom prst="straightConnector1">
            <a:avLst/>
          </a:prstGeom>
          <a:noFill/>
          <a:ln cap="flat" cmpd="sng" w="9525">
            <a:solidFill>
              <a:schemeClr val="dk2"/>
            </a:solidFill>
            <a:prstDash val="solid"/>
            <a:round/>
            <a:headEnd len="lg" w="lg" type="none"/>
            <a:tailEnd len="lg" w="lg" type="none"/>
          </a:ln>
        </p:spPr>
      </p:cxnSp>
      <p:cxnSp>
        <p:nvCxnSpPr>
          <p:cNvPr id="1241" name="Shape 1241"/>
          <p:cNvCxnSpPr/>
          <p:nvPr/>
        </p:nvCxnSpPr>
        <p:spPr>
          <a:xfrm rot="10800000">
            <a:off x="6375750" y="3150700"/>
            <a:ext cx="760800" cy="0"/>
          </a:xfrm>
          <a:prstGeom prst="straightConnector1">
            <a:avLst/>
          </a:prstGeom>
          <a:noFill/>
          <a:ln cap="flat" cmpd="sng" w="9525">
            <a:solidFill>
              <a:schemeClr val="dk2"/>
            </a:solidFill>
            <a:prstDash val="solid"/>
            <a:round/>
            <a:headEnd len="lg" w="lg" type="none"/>
            <a:tailEnd len="lg" w="lg" type="none"/>
          </a:ln>
        </p:spPr>
      </p:cxnSp>
      <p:cxnSp>
        <p:nvCxnSpPr>
          <p:cNvPr id="1242" name="Shape 1242"/>
          <p:cNvCxnSpPr/>
          <p:nvPr/>
        </p:nvCxnSpPr>
        <p:spPr>
          <a:xfrm rot="10800000">
            <a:off x="6375750" y="3407050"/>
            <a:ext cx="760800" cy="0"/>
          </a:xfrm>
          <a:prstGeom prst="straightConnector1">
            <a:avLst/>
          </a:prstGeom>
          <a:noFill/>
          <a:ln cap="flat" cmpd="sng" w="9525">
            <a:solidFill>
              <a:schemeClr val="dk2"/>
            </a:solidFill>
            <a:prstDash val="solid"/>
            <a:round/>
            <a:headEnd len="lg" w="lg" type="none"/>
            <a:tailEnd len="lg" w="lg" type="none"/>
          </a:ln>
        </p:spPr>
      </p:cxnSp>
      <p:cxnSp>
        <p:nvCxnSpPr>
          <p:cNvPr id="1243" name="Shape 1243"/>
          <p:cNvCxnSpPr/>
          <p:nvPr/>
        </p:nvCxnSpPr>
        <p:spPr>
          <a:xfrm rot="10800000">
            <a:off x="6375750" y="3679950"/>
            <a:ext cx="760800" cy="0"/>
          </a:xfrm>
          <a:prstGeom prst="straightConnector1">
            <a:avLst/>
          </a:prstGeom>
          <a:noFill/>
          <a:ln cap="flat" cmpd="sng" w="9525">
            <a:solidFill>
              <a:schemeClr val="dk2"/>
            </a:solidFill>
            <a:prstDash val="solid"/>
            <a:round/>
            <a:headEnd len="lg" w="lg" type="none"/>
            <a:tailEnd len="lg" w="lg" type="none"/>
          </a:ln>
        </p:spPr>
      </p:cxnSp>
      <p:sp>
        <p:nvSpPr>
          <p:cNvPr id="1244" name="Shape 124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a:p>
            <a:pPr lvl="0" rtl="0">
              <a:spcBef>
                <a:spcPts val="0"/>
              </a:spcBef>
              <a:buNone/>
            </a:pPr>
            <a:r>
              <a:t/>
            </a:r>
            <a:endParaRPr/>
          </a:p>
        </p:txBody>
      </p:sp>
      <p:sp>
        <p:nvSpPr>
          <p:cNvPr id="1245" name="Shape 124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cxnSp>
        <p:nvCxnSpPr>
          <p:cNvPr id="1246" name="Shape 1246"/>
          <p:cNvCxnSpPr>
            <a:stCxn id="1247" idx="1"/>
          </p:cNvCxnSpPr>
          <p:nvPr/>
        </p:nvCxnSpPr>
        <p:spPr>
          <a:xfrm rot="10800000">
            <a:off x="1488450" y="2715975"/>
            <a:ext cx="760800" cy="0"/>
          </a:xfrm>
          <a:prstGeom prst="straightConnector1">
            <a:avLst/>
          </a:prstGeom>
          <a:noFill/>
          <a:ln cap="flat" cmpd="sng" w="9525">
            <a:solidFill>
              <a:schemeClr val="dk2"/>
            </a:solidFill>
            <a:prstDash val="solid"/>
            <a:round/>
            <a:headEnd len="lg" w="lg" type="none"/>
            <a:tailEnd len="lg" w="lg" type="none"/>
          </a:ln>
        </p:spPr>
      </p:cxnSp>
      <p:sp>
        <p:nvSpPr>
          <p:cNvPr id="1248" name="Shape 1248"/>
          <p:cNvSpPr txBox="1"/>
          <p:nvPr/>
        </p:nvSpPr>
        <p:spPr>
          <a:xfrm>
            <a:off x="7136550" y="1686975"/>
            <a:ext cx="16956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1</a:t>
            </a:r>
            <a:r>
              <a:rPr lang="en"/>
              <a:t>=scale up)</a:t>
            </a:r>
          </a:p>
        </p:txBody>
      </p:sp>
      <p:sp>
        <p:nvSpPr>
          <p:cNvPr id="1249" name="Shape 1249"/>
          <p:cNvSpPr/>
          <p:nvPr/>
        </p:nvSpPr>
        <p:spPr>
          <a:xfrm>
            <a:off x="2249250" y="1649175"/>
            <a:ext cx="4126500" cy="2133600"/>
          </a:xfrm>
          <a:prstGeom prst="roundRect">
            <a:avLst>
              <a:gd fmla="val 0" name="adj"/>
            </a:avLst>
          </a:prstGeom>
          <a:solidFill>
            <a:srgbClr val="00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50" name="Shape 1250"/>
          <p:cNvSpPr txBox="1"/>
          <p:nvPr/>
        </p:nvSpPr>
        <p:spPr>
          <a:xfrm>
            <a:off x="7136550" y="20880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2</a:t>
            </a:r>
            <a:r>
              <a:rPr lang="en"/>
              <a:t>=scale down)</a:t>
            </a:r>
          </a:p>
        </p:txBody>
      </p:sp>
      <p:sp>
        <p:nvSpPr>
          <p:cNvPr id="1251" name="Shape 1251"/>
          <p:cNvSpPr txBox="1"/>
          <p:nvPr/>
        </p:nvSpPr>
        <p:spPr>
          <a:xfrm>
            <a:off x="7136550" y="24601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3</a:t>
            </a:r>
            <a:r>
              <a:rPr lang="en"/>
              <a:t>=shift left)</a:t>
            </a:r>
          </a:p>
        </p:txBody>
      </p:sp>
      <p:sp>
        <p:nvSpPr>
          <p:cNvPr id="1252" name="Shape 1252"/>
          <p:cNvSpPr txBox="1"/>
          <p:nvPr/>
        </p:nvSpPr>
        <p:spPr>
          <a:xfrm>
            <a:off x="7136550" y="3505775"/>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9</a:t>
            </a:r>
            <a:r>
              <a:rPr lang="en"/>
              <a:t>=</a:t>
            </a:r>
            <a:r>
              <a:rPr lang="en">
                <a:solidFill>
                  <a:srgbClr val="FF0000"/>
                </a:solidFill>
              </a:rPr>
              <a:t>trigger</a:t>
            </a:r>
            <a:r>
              <a:rPr lang="en"/>
              <a:t>)</a:t>
            </a:r>
          </a:p>
        </p:txBody>
      </p:sp>
      <p:pic>
        <p:nvPicPr>
          <p:cNvPr id="1253" name="Shape 1253"/>
          <p:cNvPicPr preferRelativeResize="0"/>
          <p:nvPr/>
        </p:nvPicPr>
        <p:blipFill>
          <a:blip r:embed="rId3">
            <a:alphaModFix/>
          </a:blip>
          <a:stretch>
            <a:fillRect/>
          </a:stretch>
        </p:blipFill>
        <p:spPr>
          <a:xfrm>
            <a:off x="2173050" y="1348600"/>
            <a:ext cx="4325749" cy="2850650"/>
          </a:xfrm>
          <a:prstGeom prst="rect">
            <a:avLst/>
          </a:prstGeom>
          <a:noFill/>
          <a:ln>
            <a:noFill/>
          </a:ln>
        </p:spPr>
      </p:pic>
      <p:sp>
        <p:nvSpPr>
          <p:cNvPr id="1254" name="Shape 1254"/>
          <p:cNvSpPr txBox="1"/>
          <p:nvPr/>
        </p:nvSpPr>
        <p:spPr>
          <a:xfrm>
            <a:off x="544400" y="2169450"/>
            <a:ext cx="1126500" cy="347400"/>
          </a:xfrm>
          <a:prstGeom prst="rect">
            <a:avLst/>
          </a:prstGeom>
          <a:noFill/>
          <a:ln>
            <a:noFill/>
          </a:ln>
        </p:spPr>
        <p:txBody>
          <a:bodyPr anchorCtr="0" anchor="t" bIns="91425" lIns="91425" rIns="91425" tIns="91425">
            <a:noAutofit/>
          </a:bodyPr>
          <a:lstStyle/>
          <a:p>
            <a:pPr lvl="0" rtl="0" algn="ctr">
              <a:spcBef>
                <a:spcPts val="0"/>
              </a:spcBef>
              <a:buNone/>
            </a:pPr>
            <a:r>
              <a:rPr lang="en"/>
              <a:t>State(s)</a:t>
            </a:r>
            <a:br>
              <a:rPr lang="en"/>
            </a:br>
            <a:r>
              <a:rPr lang="en"/>
              <a:t>Current bounding box</a:t>
            </a:r>
          </a:p>
        </p:txBody>
      </p:sp>
      <p:sp>
        <p:nvSpPr>
          <p:cNvPr id="1255" name="Shape 1255"/>
          <p:cNvSpPr txBox="1"/>
          <p:nvPr/>
        </p:nvSpPr>
        <p:spPr>
          <a:xfrm>
            <a:off x="6645600" y="4833300"/>
            <a:ext cx="2498400" cy="310200"/>
          </a:xfrm>
          <a:prstGeom prst="rect">
            <a:avLst/>
          </a:prstGeom>
          <a:noFill/>
          <a:ln>
            <a:noFill/>
          </a:ln>
        </p:spPr>
        <p:txBody>
          <a:bodyPr anchorCtr="0" anchor="ctr" bIns="91425" lIns="91425" rIns="91425" tIns="91425">
            <a:noAutofit/>
          </a:bodyPr>
          <a:lstStyle/>
          <a:p>
            <a:pPr lvl="0" rtl="0">
              <a:spcBef>
                <a:spcPts val="0"/>
              </a:spcBef>
              <a:buNone/>
            </a:pPr>
            <a:r>
              <a:rPr lang="en" sz="1000">
                <a:solidFill>
                  <a:schemeClr val="dk1"/>
                </a:solidFill>
                <a:highlight>
                  <a:srgbClr val="FFFFFF"/>
                </a:highlight>
                <a:latin typeface="Times New Roman"/>
                <a:ea typeface="Times New Roman"/>
                <a:cs typeface="Times New Roman"/>
                <a:sym typeface="Times New Roman"/>
              </a:rPr>
              <a:t>J. Caicedo and S. Lazebnik, </a:t>
            </a:r>
            <a:r>
              <a:rPr i="1" lang="en" sz="1000">
                <a:solidFill>
                  <a:schemeClr val="dk1"/>
                </a:solidFill>
                <a:highlight>
                  <a:srgbClr val="FFFFFF"/>
                </a:highlight>
                <a:latin typeface="Times New Roman"/>
                <a:ea typeface="Times New Roman"/>
                <a:cs typeface="Times New Roman"/>
                <a:sym typeface="Times New Roman"/>
              </a:rPr>
              <a:t>ICCV 2015</a:t>
            </a:r>
          </a:p>
        </p:txBody>
      </p:sp>
      <p:sp>
        <p:nvSpPr>
          <p:cNvPr id="1256" name="Shape 1256"/>
          <p:cNvSpPr/>
          <p:nvPr/>
        </p:nvSpPr>
        <p:spPr>
          <a:xfrm>
            <a:off x="4082100" y="1456775"/>
            <a:ext cx="897600" cy="507300"/>
          </a:xfrm>
          <a:prstGeom prst="ellipse">
            <a:avLst/>
          </a:prstGeom>
          <a:no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257" name="Shape 1257"/>
          <p:cNvSpPr txBox="1"/>
          <p:nvPr/>
        </p:nvSpPr>
        <p:spPr>
          <a:xfrm>
            <a:off x="4550450" y="1109375"/>
            <a:ext cx="1126500" cy="347400"/>
          </a:xfrm>
          <a:prstGeom prst="rect">
            <a:avLst/>
          </a:prstGeom>
          <a:noFill/>
          <a:ln>
            <a:noFill/>
          </a:ln>
        </p:spPr>
        <p:txBody>
          <a:bodyPr anchorCtr="0" anchor="t" bIns="91425" lIns="91425" rIns="91425" tIns="91425">
            <a:noAutofit/>
          </a:bodyPr>
          <a:lstStyle/>
          <a:p>
            <a:pPr lvl="0" rtl="0" algn="ctr">
              <a:spcBef>
                <a:spcPts val="0"/>
              </a:spcBef>
              <a:buNone/>
            </a:pPr>
            <a:r>
              <a:rPr lang="en">
                <a:solidFill>
                  <a:srgbClr val="FF0000"/>
                </a:solidFill>
              </a:rPr>
              <a:t>History</a:t>
            </a: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61" name="Shape 1261"/>
        <p:cNvGrpSpPr/>
        <p:nvPr/>
      </p:nvGrpSpPr>
      <p:grpSpPr>
        <a:xfrm>
          <a:off x="0" y="0"/>
          <a:ext cx="0" cy="0"/>
          <a:chOff x="0" y="0"/>
          <a:chExt cx="0" cy="0"/>
        </a:xfrm>
      </p:grpSpPr>
      <p:sp>
        <p:nvSpPr>
          <p:cNvPr id="1262" name="Shape 126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Clr>
                <a:schemeClr val="dk1"/>
              </a:buClr>
              <a:buSzPct val="39285"/>
              <a:buFont typeface="Arial"/>
              <a:buNone/>
            </a:pPr>
            <a:r>
              <a:rPr lang="en"/>
              <a:t>Object detection as a RL problem? </a:t>
            </a:r>
          </a:p>
          <a:p>
            <a:pPr lvl="0" rtl="0">
              <a:spcBef>
                <a:spcPts val="0"/>
              </a:spcBef>
              <a:buClr>
                <a:schemeClr val="dk1"/>
              </a:buClr>
              <a:buSzPct val="39285"/>
              <a:buFont typeface="Arial"/>
              <a:buNone/>
            </a:pPr>
            <a:r>
              <a:t/>
            </a:r>
            <a:endParaRPr/>
          </a:p>
          <a:p>
            <a:pPr lvl="0" rtl="0">
              <a:spcBef>
                <a:spcPts val="0"/>
              </a:spcBef>
              <a:buNone/>
            </a:pPr>
            <a:r>
              <a:t/>
            </a:r>
            <a:endParaRPr/>
          </a:p>
        </p:txBody>
      </p:sp>
      <p:sp>
        <p:nvSpPr>
          <p:cNvPr id="1263" name="Shape 126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lnSpc>
                <a:spcPct val="100000"/>
              </a:lnSpc>
              <a:spcBef>
                <a:spcPts val="0"/>
              </a:spcBef>
              <a:buNone/>
            </a:pPr>
            <a:r>
              <a:rPr b="1" lang="en"/>
              <a:t>Fine details:</a:t>
            </a:r>
            <a:br>
              <a:rPr lang="en"/>
            </a:br>
            <a:r>
              <a:rPr lang="en"/>
              <a:t>- Class specific, attention-action model</a:t>
            </a:r>
            <a:br>
              <a:rPr lang="en"/>
            </a:br>
            <a:r>
              <a:rPr lang="en"/>
              <a:t>- Does not follow a fixed sliding window trajectory, image dependent trajectory</a:t>
            </a:r>
            <a:br>
              <a:rPr lang="en"/>
            </a:br>
            <a:r>
              <a:rPr lang="en"/>
              <a:t>- </a:t>
            </a:r>
            <a:r>
              <a:rPr lang="en"/>
              <a:t>Use 16 pixel neighbourhood to incorporate context</a:t>
            </a:r>
          </a:p>
        </p:txBody>
      </p:sp>
      <p:sp>
        <p:nvSpPr>
          <p:cNvPr id="1264" name="Shape 1264"/>
          <p:cNvSpPr txBox="1"/>
          <p:nvPr/>
        </p:nvSpPr>
        <p:spPr>
          <a:xfrm>
            <a:off x="6645600" y="4833300"/>
            <a:ext cx="2498400" cy="310200"/>
          </a:xfrm>
          <a:prstGeom prst="rect">
            <a:avLst/>
          </a:prstGeom>
          <a:noFill/>
          <a:ln>
            <a:noFill/>
          </a:ln>
        </p:spPr>
        <p:txBody>
          <a:bodyPr anchorCtr="0" anchor="ctr" bIns="91425" lIns="91425" rIns="91425" tIns="91425">
            <a:noAutofit/>
          </a:bodyPr>
          <a:lstStyle/>
          <a:p>
            <a:pPr lvl="0" rtl="0">
              <a:spcBef>
                <a:spcPts val="0"/>
              </a:spcBef>
              <a:buNone/>
            </a:pPr>
            <a:r>
              <a:rPr lang="en" sz="1000">
                <a:solidFill>
                  <a:schemeClr val="dk1"/>
                </a:solidFill>
                <a:highlight>
                  <a:srgbClr val="FFFFFF"/>
                </a:highlight>
                <a:latin typeface="Times New Roman"/>
                <a:ea typeface="Times New Roman"/>
                <a:cs typeface="Times New Roman"/>
                <a:sym typeface="Times New Roman"/>
              </a:rPr>
              <a:t>J. Caicedo and S. Lazebnik, </a:t>
            </a:r>
            <a:r>
              <a:rPr i="1" lang="en" sz="1000">
                <a:solidFill>
                  <a:schemeClr val="dk1"/>
                </a:solidFill>
                <a:highlight>
                  <a:srgbClr val="FFFFFF"/>
                </a:highlight>
                <a:latin typeface="Times New Roman"/>
                <a:ea typeface="Times New Roman"/>
                <a:cs typeface="Times New Roman"/>
                <a:sym typeface="Times New Roman"/>
              </a:rPr>
              <a:t>ICCV 2015</a:t>
            </a:r>
          </a:p>
        </p:txBody>
      </p:sp>
      <p:pic>
        <p:nvPicPr>
          <p:cNvPr id="1265" name="Shape 1265"/>
          <p:cNvPicPr preferRelativeResize="0"/>
          <p:nvPr/>
        </p:nvPicPr>
        <p:blipFill rotWithShape="1">
          <a:blip r:embed="rId3">
            <a:alphaModFix/>
          </a:blip>
          <a:srcRect b="72685" l="0" r="0" t="0"/>
          <a:stretch/>
        </p:blipFill>
        <p:spPr>
          <a:xfrm>
            <a:off x="830175" y="2386614"/>
            <a:ext cx="6725725" cy="933149"/>
          </a:xfrm>
          <a:prstGeom prst="rect">
            <a:avLst/>
          </a:prstGeom>
          <a:noFill/>
          <a:ln>
            <a:noFill/>
          </a:ln>
        </p:spPr>
      </p:pic>
      <p:pic>
        <p:nvPicPr>
          <p:cNvPr id="1266" name="Shape 1266"/>
          <p:cNvPicPr preferRelativeResize="0"/>
          <p:nvPr/>
        </p:nvPicPr>
        <p:blipFill rotWithShape="1">
          <a:blip r:embed="rId3">
            <a:alphaModFix/>
          </a:blip>
          <a:srcRect b="0" l="0" r="0" t="55066"/>
          <a:stretch/>
        </p:blipFill>
        <p:spPr>
          <a:xfrm>
            <a:off x="830175" y="3358790"/>
            <a:ext cx="6725725" cy="1535100"/>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0" name="Shape 1270"/>
        <p:cNvGrpSpPr/>
        <p:nvPr/>
      </p:nvGrpSpPr>
      <p:grpSpPr>
        <a:xfrm>
          <a:off x="0" y="0"/>
          <a:ext cx="0" cy="0"/>
          <a:chOff x="0" y="0"/>
          <a:chExt cx="0" cy="0"/>
        </a:xfrm>
      </p:grpSpPr>
      <p:sp>
        <p:nvSpPr>
          <p:cNvPr id="1271" name="Shape 1271" title="ICCV 2015 Object Detection using Deep Reinforcement learning">
            <a:hlinkClick r:id="rId3"/>
          </p:cNvPr>
          <p:cNvSpPr/>
          <p:nvPr/>
        </p:nvSpPr>
        <p:spPr>
          <a:xfrm>
            <a:off x="2286000" y="1146175"/>
            <a:ext cx="4572000" cy="3429000"/>
          </a:xfrm>
          <a:prstGeom prst="rect">
            <a:avLst/>
          </a:prstGeom>
          <a:blipFill>
            <a:blip r:embed="rId4">
              <a:alphaModFix/>
            </a:blip>
            <a:stretch>
              <a:fillRect/>
            </a:stretch>
          </a:blipFill>
          <a:ln>
            <a:noFill/>
          </a:ln>
        </p:spPr>
      </p:sp>
      <p:sp>
        <p:nvSpPr>
          <p:cNvPr id="1272" name="Shape 127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Object detection as a RL problem?</a:t>
            </a:r>
          </a:p>
        </p:txBody>
      </p:sp>
      <p:sp>
        <p:nvSpPr>
          <p:cNvPr id="1273" name="Shape 1273"/>
          <p:cNvSpPr txBox="1"/>
          <p:nvPr/>
        </p:nvSpPr>
        <p:spPr>
          <a:xfrm>
            <a:off x="6645600" y="4833300"/>
            <a:ext cx="2498400" cy="310200"/>
          </a:xfrm>
          <a:prstGeom prst="rect">
            <a:avLst/>
          </a:prstGeom>
          <a:noFill/>
          <a:ln>
            <a:noFill/>
          </a:ln>
        </p:spPr>
        <p:txBody>
          <a:bodyPr anchorCtr="0" anchor="ctr" bIns="91425" lIns="91425" rIns="91425" tIns="91425">
            <a:noAutofit/>
          </a:bodyPr>
          <a:lstStyle/>
          <a:p>
            <a:pPr lvl="0" rtl="0">
              <a:spcBef>
                <a:spcPts val="0"/>
              </a:spcBef>
              <a:buNone/>
            </a:pPr>
            <a:r>
              <a:rPr lang="en" sz="1000">
                <a:solidFill>
                  <a:schemeClr val="dk1"/>
                </a:solidFill>
                <a:highlight>
                  <a:srgbClr val="FFFFFF"/>
                </a:highlight>
                <a:latin typeface="Times New Roman"/>
                <a:ea typeface="Times New Roman"/>
                <a:cs typeface="Times New Roman"/>
                <a:sym typeface="Times New Roman"/>
              </a:rPr>
              <a:t>J. Caicedo and S. Lazebnik, </a:t>
            </a:r>
            <a:r>
              <a:rPr i="1" lang="en" sz="1000">
                <a:solidFill>
                  <a:schemeClr val="dk1"/>
                </a:solidFill>
                <a:highlight>
                  <a:srgbClr val="FFFFFF"/>
                </a:highlight>
                <a:latin typeface="Times New Roman"/>
                <a:ea typeface="Times New Roman"/>
                <a:cs typeface="Times New Roman"/>
                <a:sym typeface="Times New Roman"/>
              </a:rPr>
              <a:t>ICCV 2015</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90" name="Shape 190"/>
        <p:cNvGrpSpPr/>
        <p:nvPr/>
      </p:nvGrpSpPr>
      <p:grpSpPr>
        <a:xfrm>
          <a:off x="0" y="0"/>
          <a:ext cx="0" cy="0"/>
          <a:chOff x="0" y="0"/>
          <a:chExt cx="0" cy="0"/>
        </a:xfrm>
      </p:grpSpPr>
      <p:sp>
        <p:nvSpPr>
          <p:cNvPr id="191" name="Shape 19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Deep Q Network</a:t>
            </a:r>
          </a:p>
        </p:txBody>
      </p:sp>
      <p:sp>
        <p:nvSpPr>
          <p:cNvPr id="192" name="Shape 19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93" name="Shape 193"/>
          <p:cNvPicPr preferRelativeResize="0"/>
          <p:nvPr/>
        </p:nvPicPr>
        <p:blipFill rotWithShape="1">
          <a:blip r:embed="rId3">
            <a:alphaModFix/>
          </a:blip>
          <a:srcRect b="38747" l="87444" r="526" t="37895"/>
          <a:stretch/>
        </p:blipFill>
        <p:spPr>
          <a:xfrm>
            <a:off x="7749398" y="2488237"/>
            <a:ext cx="776626" cy="835073"/>
          </a:xfrm>
          <a:prstGeom prst="rect">
            <a:avLst/>
          </a:prstGeom>
          <a:noFill/>
          <a:ln>
            <a:noFill/>
          </a:ln>
        </p:spPr>
      </p:pic>
      <p:grpSp>
        <p:nvGrpSpPr>
          <p:cNvPr id="194" name="Shape 194"/>
          <p:cNvGrpSpPr/>
          <p:nvPr/>
        </p:nvGrpSpPr>
        <p:grpSpPr>
          <a:xfrm>
            <a:off x="1158200" y="1424500"/>
            <a:ext cx="5480596" cy="3223800"/>
            <a:chOff x="1158200" y="1424500"/>
            <a:chExt cx="5480596" cy="3223800"/>
          </a:xfrm>
        </p:grpSpPr>
        <p:pic>
          <p:nvPicPr>
            <p:cNvPr id="195" name="Shape 195"/>
            <p:cNvPicPr preferRelativeResize="0"/>
            <p:nvPr/>
          </p:nvPicPr>
          <p:blipFill rotWithShape="1">
            <a:blip r:embed="rId3">
              <a:alphaModFix/>
            </a:blip>
            <a:srcRect b="0" l="80750" r="13710" t="9828"/>
            <a:stretch/>
          </p:blipFill>
          <p:spPr>
            <a:xfrm>
              <a:off x="6281200" y="1424500"/>
              <a:ext cx="357596" cy="3223800"/>
            </a:xfrm>
            <a:prstGeom prst="rect">
              <a:avLst/>
            </a:prstGeom>
            <a:noFill/>
            <a:ln>
              <a:noFill/>
            </a:ln>
          </p:spPr>
        </p:pic>
        <p:pic>
          <p:nvPicPr>
            <p:cNvPr id="196" name="Shape 196"/>
            <p:cNvPicPr preferRelativeResize="0"/>
            <p:nvPr/>
          </p:nvPicPr>
          <p:blipFill rotWithShape="1">
            <a:blip r:embed="rId4">
              <a:alphaModFix/>
            </a:blip>
            <a:srcRect b="0" l="0" r="0" t="6985"/>
            <a:stretch/>
          </p:blipFill>
          <p:spPr>
            <a:xfrm>
              <a:off x="1158200" y="2588699"/>
              <a:ext cx="840200" cy="776750"/>
            </a:xfrm>
            <a:prstGeom prst="rect">
              <a:avLst/>
            </a:prstGeom>
            <a:noFill/>
            <a:ln>
              <a:noFill/>
            </a:ln>
          </p:spPr>
        </p:pic>
      </p:grpSp>
      <p:sp>
        <p:nvSpPr>
          <p:cNvPr id="197" name="Shape 197"/>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5"/>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pic>
        <p:nvPicPr>
          <p:cNvPr id="198" name="Shape 198"/>
          <p:cNvPicPr preferRelativeResize="0"/>
          <p:nvPr/>
        </p:nvPicPr>
        <p:blipFill>
          <a:blip r:embed="rId6">
            <a:alphaModFix/>
          </a:blip>
          <a:stretch>
            <a:fillRect/>
          </a:stretch>
        </p:blipFill>
        <p:spPr>
          <a:xfrm>
            <a:off x="2737200" y="1026075"/>
            <a:ext cx="3142927" cy="3575225"/>
          </a:xfrm>
          <a:prstGeom prst="rect">
            <a:avLst/>
          </a:prstGeom>
          <a:noFill/>
          <a:ln>
            <a:noFill/>
          </a:ln>
        </p:spPr>
      </p:pic>
      <p:sp>
        <p:nvSpPr>
          <p:cNvPr id="199" name="Shape 199"/>
          <p:cNvSpPr txBox="1"/>
          <p:nvPr/>
        </p:nvSpPr>
        <p:spPr>
          <a:xfrm>
            <a:off x="6699350" y="1263025"/>
            <a:ext cx="1787100" cy="375900"/>
          </a:xfrm>
          <a:prstGeom prst="rect">
            <a:avLst/>
          </a:prstGeom>
          <a:noFill/>
          <a:ln>
            <a:noFill/>
          </a:ln>
        </p:spPr>
        <p:txBody>
          <a:bodyPr anchorCtr="0" anchor="t" bIns="91425" lIns="91425" rIns="91425" tIns="91425">
            <a:noAutofit/>
          </a:bodyPr>
          <a:lstStyle/>
          <a:p>
            <a:pPr lvl="0" rtl="0">
              <a:spcBef>
                <a:spcPts val="0"/>
              </a:spcBef>
              <a:buNone/>
            </a:pPr>
            <a:r>
              <a:rPr lang="en"/>
              <a:t>2) Output: Q(s,a</a:t>
            </a:r>
            <a:r>
              <a:rPr baseline="-25000" lang="en"/>
              <a:t>i</a:t>
            </a:r>
            <a:r>
              <a:rPr lang="en"/>
              <a:t>)</a:t>
            </a:r>
          </a:p>
          <a:p>
            <a:pPr lvl="0" rtl="0">
              <a:spcBef>
                <a:spcPts val="0"/>
              </a:spcBef>
              <a:buNone/>
            </a:pPr>
            <a:r>
              <a:rPr lang="en"/>
              <a:t>Q(s,a</a:t>
            </a:r>
            <a:r>
              <a:rPr baseline="-25000" lang="en"/>
              <a:t>1</a:t>
            </a:r>
            <a:r>
              <a:rPr lang="en"/>
              <a:t>)</a:t>
            </a:r>
          </a:p>
          <a:p>
            <a:pPr lvl="0" rtl="0">
              <a:spcBef>
                <a:spcPts val="0"/>
              </a:spcBef>
              <a:buNone/>
            </a:pPr>
            <a:r>
              <a:rPr lang="en">
                <a:solidFill>
                  <a:schemeClr val="dk1"/>
                </a:solidFill>
              </a:rPr>
              <a:t>Q(s,a</a:t>
            </a:r>
            <a:r>
              <a:rPr baseline="-25000" lang="en">
                <a:solidFill>
                  <a:schemeClr val="dk1"/>
                </a:solidFill>
              </a:rPr>
              <a:t>2</a:t>
            </a:r>
            <a:r>
              <a:rPr lang="en">
                <a:solidFill>
                  <a:schemeClr val="dk1"/>
                </a:solidFill>
              </a:rPr>
              <a:t>)</a:t>
            </a:r>
          </a:p>
          <a:p>
            <a:pPr lvl="0" rtl="0">
              <a:spcBef>
                <a:spcPts val="0"/>
              </a:spcBef>
              <a:buNone/>
            </a:pPr>
            <a:r>
              <a:rPr lang="en">
                <a:solidFill>
                  <a:schemeClr val="dk1"/>
                </a:solidFill>
              </a:rPr>
              <a:t>Q(s,a</a:t>
            </a:r>
            <a:r>
              <a:rPr baseline="-25000" lang="en">
                <a:solidFill>
                  <a:schemeClr val="dk1"/>
                </a:solidFill>
              </a:rPr>
              <a:t>3</a:t>
            </a: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Clr>
                <a:schemeClr val="dk1"/>
              </a:buClr>
              <a:buFont typeface="Arial"/>
              <a:buNone/>
            </a:pPr>
            <a:r>
              <a:rPr lang="en">
                <a:solidFill>
                  <a:schemeClr val="dk1"/>
                </a:solidFill>
              </a:rPr>
              <a:t>Q(s,a</a:t>
            </a:r>
            <a:r>
              <a:rPr baseline="-25000" lang="en">
                <a:solidFill>
                  <a:schemeClr val="dk1"/>
                </a:solidFill>
              </a:rPr>
              <a:t>18</a:t>
            </a:r>
            <a:r>
              <a:rPr lang="en">
                <a:solidFill>
                  <a:schemeClr val="dk1"/>
                </a:solidFill>
              </a:rPr>
              <a:t>)</a:t>
            </a:r>
          </a:p>
        </p:txBody>
      </p:sp>
      <p:sp>
        <p:nvSpPr>
          <p:cNvPr id="200" name="Shape 200"/>
          <p:cNvSpPr txBox="1"/>
          <p:nvPr/>
        </p:nvSpPr>
        <p:spPr>
          <a:xfrm>
            <a:off x="91850" y="1697275"/>
            <a:ext cx="1906500" cy="375900"/>
          </a:xfrm>
          <a:prstGeom prst="rect">
            <a:avLst/>
          </a:prstGeom>
          <a:noFill/>
          <a:ln>
            <a:noFill/>
          </a:ln>
        </p:spPr>
        <p:txBody>
          <a:bodyPr anchorCtr="0" anchor="t" bIns="91425" lIns="91425" rIns="91425" tIns="91425">
            <a:noAutofit/>
          </a:bodyPr>
          <a:lstStyle/>
          <a:p>
            <a:pPr lvl="0" rtl="0">
              <a:spcBef>
                <a:spcPts val="0"/>
              </a:spcBef>
              <a:buNone/>
            </a:pPr>
            <a:r>
              <a:rPr lang="en"/>
              <a:t>1) Input</a:t>
            </a:r>
            <a:r>
              <a:rPr lang="en"/>
              <a:t>:</a:t>
            </a:r>
            <a:br>
              <a:rPr lang="en"/>
            </a:br>
            <a:r>
              <a:rPr lang="en"/>
              <a:t>4 images = current frame + 3 previous</a:t>
            </a: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77" name="Shape 1277"/>
        <p:cNvGrpSpPr/>
        <p:nvPr/>
      </p:nvGrpSpPr>
      <p:grpSpPr>
        <a:xfrm>
          <a:off x="0" y="0"/>
          <a:ext cx="0" cy="0"/>
          <a:chOff x="0" y="0"/>
          <a:chExt cx="0" cy="0"/>
        </a:xfrm>
      </p:grpSpPr>
      <p:sp>
        <p:nvSpPr>
          <p:cNvPr id="1278" name="Shape 127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1279" name="Shape 127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a:p>
            <a:pPr indent="-228600" lvl="0" marL="457200" rtl="0">
              <a:spcBef>
                <a:spcPts val="0"/>
              </a:spcBef>
            </a:pPr>
            <a:r>
              <a:rPr b="1" lang="en"/>
              <a:t>More applications:</a:t>
            </a:r>
          </a:p>
          <a:p>
            <a:pPr indent="-228600" lvl="1" marL="914400" rtl="0">
              <a:spcBef>
                <a:spcPts val="0"/>
              </a:spcBef>
            </a:pPr>
            <a:r>
              <a:rPr lang="en"/>
              <a:t>Text based games</a:t>
            </a:r>
          </a:p>
          <a:p>
            <a:pPr indent="-228600" lvl="1" marL="914400" rtl="0">
              <a:spcBef>
                <a:spcPts val="0"/>
              </a:spcBef>
            </a:pPr>
            <a:r>
              <a:rPr lang="en"/>
              <a:t>Object detection</a:t>
            </a:r>
          </a:p>
          <a:p>
            <a:pPr indent="-228600" lvl="1" marL="914400" rtl="0">
              <a:spcBef>
                <a:spcPts val="0"/>
              </a:spcBef>
            </a:pPr>
            <a:r>
              <a:rPr b="1" lang="en"/>
              <a:t>Indoor Navigation</a:t>
            </a: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83" name="Shape 1283"/>
        <p:cNvGrpSpPr/>
        <p:nvPr/>
      </p:nvGrpSpPr>
      <p:grpSpPr>
        <a:xfrm>
          <a:off x="0" y="0"/>
          <a:ext cx="0" cy="0"/>
          <a:chOff x="0" y="0"/>
          <a:chExt cx="0" cy="0"/>
        </a:xfrm>
      </p:grpSpPr>
      <p:sp>
        <p:nvSpPr>
          <p:cNvPr id="1284" name="Shape 128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Navigation as a RL problem?</a:t>
            </a:r>
          </a:p>
        </p:txBody>
      </p:sp>
      <p:sp>
        <p:nvSpPr>
          <p:cNvPr id="1285" name="Shape 128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t>- </a:t>
            </a:r>
            <a:r>
              <a:rPr b="1" lang="en">
                <a:solidFill>
                  <a:srgbClr val="000000"/>
                </a:solidFill>
              </a:rPr>
              <a:t>States:</a:t>
            </a:r>
            <a:br>
              <a:rPr lang="en"/>
            </a:br>
            <a:r>
              <a:rPr lang="en"/>
              <a:t>- Actions:</a:t>
            </a:r>
          </a:p>
        </p:txBody>
      </p:sp>
      <p:pic>
        <p:nvPicPr>
          <p:cNvPr id="1286" name="Shape 1286"/>
          <p:cNvPicPr preferRelativeResize="0"/>
          <p:nvPr/>
        </p:nvPicPr>
        <p:blipFill>
          <a:blip r:embed="rId3">
            <a:alphaModFix/>
          </a:blip>
          <a:stretch>
            <a:fillRect/>
          </a:stretch>
        </p:blipFill>
        <p:spPr>
          <a:xfrm>
            <a:off x="4267713" y="1017725"/>
            <a:ext cx="2395161" cy="3763824"/>
          </a:xfrm>
          <a:prstGeom prst="rect">
            <a:avLst/>
          </a:prstGeom>
          <a:noFill/>
          <a:ln>
            <a:noFill/>
          </a:ln>
        </p:spPr>
      </p:pic>
      <p:pic>
        <p:nvPicPr>
          <p:cNvPr id="1287" name="Shape 1287"/>
          <p:cNvPicPr preferRelativeResize="0"/>
          <p:nvPr/>
        </p:nvPicPr>
        <p:blipFill>
          <a:blip r:embed="rId4">
            <a:alphaModFix/>
          </a:blip>
          <a:stretch>
            <a:fillRect/>
          </a:stretch>
        </p:blipFill>
        <p:spPr>
          <a:xfrm>
            <a:off x="6947825" y="1308125"/>
            <a:ext cx="1943100" cy="3486150"/>
          </a:xfrm>
          <a:prstGeom prst="rect">
            <a:avLst/>
          </a:prstGeom>
          <a:noFill/>
          <a:ln>
            <a:noFill/>
          </a:ln>
        </p:spPr>
      </p:pic>
      <p:sp>
        <p:nvSpPr>
          <p:cNvPr id="1288" name="Shape 1288"/>
          <p:cNvSpPr txBox="1"/>
          <p:nvPr/>
        </p:nvSpPr>
        <p:spPr>
          <a:xfrm>
            <a:off x="3685200" y="4781550"/>
            <a:ext cx="5458800" cy="378600"/>
          </a:xfrm>
          <a:prstGeom prst="rect">
            <a:avLst/>
          </a:prstGeom>
          <a:noFill/>
          <a:ln>
            <a:noFill/>
          </a:ln>
        </p:spPr>
        <p:txBody>
          <a:bodyPr anchorCtr="0" anchor="ctr" bIns="91425" lIns="91425" rIns="91425" tIns="91425">
            <a:noAutofit/>
          </a:bodyPr>
          <a:lstStyle/>
          <a:p>
            <a:pPr lvl="0" rtl="0" algn="r">
              <a:spcBef>
                <a:spcPts val="0"/>
              </a:spcBef>
              <a:buNone/>
            </a:pPr>
            <a:r>
              <a:rPr i="1" lang="en" sz="800"/>
              <a:t>“Target-driven Visual Navigation in Indoor Scenes using Deep Reinforcement Learning”</a:t>
            </a:r>
            <a:br>
              <a:rPr lang="en" sz="800"/>
            </a:br>
            <a:r>
              <a:rPr lang="en" sz="800"/>
              <a:t>Yuke Zhu, Roozbeh Mottaghi, Eric Kolve, Joseph J. Lim, Abhinav Gupta, Li Fei-Fei, Ali Farhadi</a:t>
            </a: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2" name="Shape 1292"/>
        <p:cNvGrpSpPr/>
        <p:nvPr/>
      </p:nvGrpSpPr>
      <p:grpSpPr>
        <a:xfrm>
          <a:off x="0" y="0"/>
          <a:ext cx="0" cy="0"/>
          <a:chOff x="0" y="0"/>
          <a:chExt cx="0" cy="0"/>
        </a:xfrm>
      </p:grpSpPr>
      <p:sp>
        <p:nvSpPr>
          <p:cNvPr id="1293" name="Shape 129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Navigation as a RL problem?</a:t>
            </a:r>
          </a:p>
        </p:txBody>
      </p:sp>
      <p:sp>
        <p:nvSpPr>
          <p:cNvPr id="1294" name="Shape 129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b="1" lang="en">
                <a:solidFill>
                  <a:srgbClr val="000000"/>
                </a:solidFill>
              </a:rPr>
              <a:t>- States: ResNet-50 features</a:t>
            </a:r>
            <a:br>
              <a:rPr lang="en"/>
            </a:br>
            <a:r>
              <a:rPr lang="en">
                <a:solidFill>
                  <a:srgbClr val="000000"/>
                </a:solidFill>
              </a:rPr>
              <a:t>- Actions:</a:t>
            </a:r>
          </a:p>
        </p:txBody>
      </p:sp>
      <p:pic>
        <p:nvPicPr>
          <p:cNvPr id="1295" name="Shape 1295"/>
          <p:cNvPicPr preferRelativeResize="0"/>
          <p:nvPr/>
        </p:nvPicPr>
        <p:blipFill>
          <a:blip r:embed="rId3">
            <a:alphaModFix/>
          </a:blip>
          <a:stretch>
            <a:fillRect/>
          </a:stretch>
        </p:blipFill>
        <p:spPr>
          <a:xfrm>
            <a:off x="4267713" y="1017725"/>
            <a:ext cx="2395161" cy="3763824"/>
          </a:xfrm>
          <a:prstGeom prst="rect">
            <a:avLst/>
          </a:prstGeom>
          <a:noFill/>
          <a:ln>
            <a:noFill/>
          </a:ln>
        </p:spPr>
      </p:pic>
      <p:pic>
        <p:nvPicPr>
          <p:cNvPr id="1296" name="Shape 1296"/>
          <p:cNvPicPr preferRelativeResize="0"/>
          <p:nvPr/>
        </p:nvPicPr>
        <p:blipFill>
          <a:blip r:embed="rId4">
            <a:alphaModFix/>
          </a:blip>
          <a:stretch>
            <a:fillRect/>
          </a:stretch>
        </p:blipFill>
        <p:spPr>
          <a:xfrm>
            <a:off x="6947825" y="1308125"/>
            <a:ext cx="1943100" cy="3486150"/>
          </a:xfrm>
          <a:prstGeom prst="rect">
            <a:avLst/>
          </a:prstGeom>
          <a:noFill/>
          <a:ln>
            <a:noFill/>
          </a:ln>
        </p:spPr>
      </p:pic>
      <p:sp>
        <p:nvSpPr>
          <p:cNvPr id="1297" name="Shape 1297"/>
          <p:cNvSpPr txBox="1"/>
          <p:nvPr/>
        </p:nvSpPr>
        <p:spPr>
          <a:xfrm>
            <a:off x="3685200" y="4781550"/>
            <a:ext cx="5458800" cy="378600"/>
          </a:xfrm>
          <a:prstGeom prst="rect">
            <a:avLst/>
          </a:prstGeom>
          <a:noFill/>
          <a:ln>
            <a:noFill/>
          </a:ln>
        </p:spPr>
        <p:txBody>
          <a:bodyPr anchorCtr="0" anchor="ctr" bIns="91425" lIns="91425" rIns="91425" tIns="91425">
            <a:noAutofit/>
          </a:bodyPr>
          <a:lstStyle/>
          <a:p>
            <a:pPr lvl="0" rtl="0" algn="r">
              <a:spcBef>
                <a:spcPts val="0"/>
              </a:spcBef>
              <a:buNone/>
            </a:pPr>
            <a:r>
              <a:rPr i="1" lang="en" sz="800"/>
              <a:t>“Target-driven Visual Navigation in Indoor Scenes using Deep Reinforcement Learning”</a:t>
            </a:r>
            <a:br>
              <a:rPr lang="en" sz="800"/>
            </a:br>
            <a:r>
              <a:rPr lang="en" sz="800"/>
              <a:t>Yuke Zhu, Roozbeh Mottaghi, Eric Kolve, Joseph J. Lim, Abhinav Gupta, Li Fei-Fei, Ali Farhadi</a:t>
            </a: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01" name="Shape 1301"/>
        <p:cNvGrpSpPr/>
        <p:nvPr/>
      </p:nvGrpSpPr>
      <p:grpSpPr>
        <a:xfrm>
          <a:off x="0" y="0"/>
          <a:ext cx="0" cy="0"/>
          <a:chOff x="0" y="0"/>
          <a:chExt cx="0" cy="0"/>
        </a:xfrm>
      </p:grpSpPr>
      <p:sp>
        <p:nvSpPr>
          <p:cNvPr id="1302" name="Shape 13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Navigation as a RL problem?</a:t>
            </a:r>
          </a:p>
        </p:txBody>
      </p:sp>
      <p:sp>
        <p:nvSpPr>
          <p:cNvPr id="1303" name="Shape 130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b="1" lang="en"/>
              <a:t>- </a:t>
            </a:r>
            <a:r>
              <a:rPr lang="en">
                <a:solidFill>
                  <a:srgbClr val="434343"/>
                </a:solidFill>
              </a:rPr>
              <a:t>States: ResNet-50 feature</a:t>
            </a:r>
            <a:br>
              <a:rPr lang="en"/>
            </a:br>
            <a:r>
              <a:rPr b="1" lang="en">
                <a:solidFill>
                  <a:srgbClr val="000000"/>
                </a:solidFill>
              </a:rPr>
              <a:t>- Actions:</a:t>
            </a:r>
          </a:p>
        </p:txBody>
      </p:sp>
      <p:pic>
        <p:nvPicPr>
          <p:cNvPr id="1304" name="Shape 1304"/>
          <p:cNvPicPr preferRelativeResize="0"/>
          <p:nvPr/>
        </p:nvPicPr>
        <p:blipFill>
          <a:blip r:embed="rId3">
            <a:alphaModFix/>
          </a:blip>
          <a:stretch>
            <a:fillRect/>
          </a:stretch>
        </p:blipFill>
        <p:spPr>
          <a:xfrm>
            <a:off x="6947825" y="1308125"/>
            <a:ext cx="1943100" cy="3486150"/>
          </a:xfrm>
          <a:prstGeom prst="rect">
            <a:avLst/>
          </a:prstGeom>
          <a:noFill/>
          <a:ln>
            <a:noFill/>
          </a:ln>
        </p:spPr>
      </p:pic>
      <p:pic>
        <p:nvPicPr>
          <p:cNvPr id="1305" name="Shape 1305"/>
          <p:cNvPicPr preferRelativeResize="0"/>
          <p:nvPr/>
        </p:nvPicPr>
        <p:blipFill>
          <a:blip r:embed="rId4">
            <a:alphaModFix/>
          </a:blip>
          <a:stretch>
            <a:fillRect/>
          </a:stretch>
        </p:blipFill>
        <p:spPr>
          <a:xfrm>
            <a:off x="4267713" y="1017725"/>
            <a:ext cx="2395161" cy="3763824"/>
          </a:xfrm>
          <a:prstGeom prst="rect">
            <a:avLst/>
          </a:prstGeom>
          <a:noFill/>
          <a:ln>
            <a:noFill/>
          </a:ln>
        </p:spPr>
      </p:pic>
      <p:sp>
        <p:nvSpPr>
          <p:cNvPr id="1306" name="Shape 1306"/>
          <p:cNvSpPr txBox="1"/>
          <p:nvPr/>
        </p:nvSpPr>
        <p:spPr>
          <a:xfrm>
            <a:off x="3685200" y="4781550"/>
            <a:ext cx="5458800" cy="378600"/>
          </a:xfrm>
          <a:prstGeom prst="rect">
            <a:avLst/>
          </a:prstGeom>
          <a:noFill/>
          <a:ln>
            <a:noFill/>
          </a:ln>
        </p:spPr>
        <p:txBody>
          <a:bodyPr anchorCtr="0" anchor="ctr" bIns="91425" lIns="91425" rIns="91425" tIns="91425">
            <a:noAutofit/>
          </a:bodyPr>
          <a:lstStyle/>
          <a:p>
            <a:pPr lvl="0" rtl="0" algn="r">
              <a:spcBef>
                <a:spcPts val="0"/>
              </a:spcBef>
              <a:buNone/>
            </a:pPr>
            <a:r>
              <a:rPr i="1" lang="en" sz="800"/>
              <a:t>“Target-driven Visual Navigation in Indoor Scenes using Deep Reinforcement Learning”</a:t>
            </a:r>
            <a:br>
              <a:rPr lang="en" sz="800"/>
            </a:br>
            <a:r>
              <a:rPr lang="en" sz="800"/>
              <a:t>Yuke Zhu, Roozbeh Mottaghi, Eric Kolve, Joseph J. Lim, Abhinav Gupta, Li Fei-Fei, Ali Farhadi</a:t>
            </a: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0" name="Shape 1310"/>
        <p:cNvGrpSpPr/>
        <p:nvPr/>
      </p:nvGrpSpPr>
      <p:grpSpPr>
        <a:xfrm>
          <a:off x="0" y="0"/>
          <a:ext cx="0" cy="0"/>
          <a:chOff x="0" y="0"/>
          <a:chExt cx="0" cy="0"/>
        </a:xfrm>
      </p:grpSpPr>
      <p:sp>
        <p:nvSpPr>
          <p:cNvPr id="1311" name="Shape 131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Navigation as a RL problem?</a:t>
            </a:r>
          </a:p>
        </p:txBody>
      </p:sp>
      <p:sp>
        <p:nvSpPr>
          <p:cNvPr id="1312" name="Shape 1312"/>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b="1" lang="en"/>
              <a:t>- </a:t>
            </a:r>
            <a:r>
              <a:rPr lang="en">
                <a:solidFill>
                  <a:srgbClr val="434343"/>
                </a:solidFill>
              </a:rPr>
              <a:t>States: ResNet-50 feature</a:t>
            </a:r>
            <a:br>
              <a:rPr lang="en"/>
            </a:br>
            <a:r>
              <a:rPr b="1" lang="en">
                <a:solidFill>
                  <a:srgbClr val="000000"/>
                </a:solidFill>
              </a:rPr>
              <a:t>- Actions:</a:t>
            </a:r>
            <a:br>
              <a:rPr b="1" lang="en">
                <a:solidFill>
                  <a:srgbClr val="000000"/>
                </a:solidFill>
              </a:rPr>
            </a:br>
            <a:r>
              <a:rPr b="1" lang="en">
                <a:solidFill>
                  <a:srgbClr val="000000"/>
                </a:solidFill>
              </a:rPr>
              <a:t>	- Forward/backward 0.5 m</a:t>
            </a:r>
            <a:br>
              <a:rPr b="1" lang="en">
                <a:solidFill>
                  <a:srgbClr val="000000"/>
                </a:solidFill>
              </a:rPr>
            </a:br>
            <a:r>
              <a:rPr b="1" lang="en">
                <a:solidFill>
                  <a:srgbClr val="000000"/>
                </a:solidFill>
              </a:rPr>
              <a:t>	- Turn left/right 90 deg</a:t>
            </a:r>
            <a:br>
              <a:rPr b="1" lang="en">
                <a:solidFill>
                  <a:srgbClr val="000000"/>
                </a:solidFill>
              </a:rPr>
            </a:br>
            <a:r>
              <a:rPr b="1" lang="en">
                <a:solidFill>
                  <a:srgbClr val="000000"/>
                </a:solidFill>
              </a:rPr>
              <a:t>	- Trigger</a:t>
            </a:r>
          </a:p>
        </p:txBody>
      </p:sp>
      <p:pic>
        <p:nvPicPr>
          <p:cNvPr id="1313" name="Shape 1313"/>
          <p:cNvPicPr preferRelativeResize="0"/>
          <p:nvPr/>
        </p:nvPicPr>
        <p:blipFill>
          <a:blip r:embed="rId3">
            <a:alphaModFix/>
          </a:blip>
          <a:stretch>
            <a:fillRect/>
          </a:stretch>
        </p:blipFill>
        <p:spPr>
          <a:xfrm>
            <a:off x="6947825" y="1308125"/>
            <a:ext cx="1943100" cy="3486150"/>
          </a:xfrm>
          <a:prstGeom prst="rect">
            <a:avLst/>
          </a:prstGeom>
          <a:noFill/>
          <a:ln>
            <a:noFill/>
          </a:ln>
        </p:spPr>
      </p:pic>
      <p:pic>
        <p:nvPicPr>
          <p:cNvPr id="1314" name="Shape 1314"/>
          <p:cNvPicPr preferRelativeResize="0"/>
          <p:nvPr/>
        </p:nvPicPr>
        <p:blipFill>
          <a:blip r:embed="rId4">
            <a:alphaModFix/>
          </a:blip>
          <a:stretch>
            <a:fillRect/>
          </a:stretch>
        </p:blipFill>
        <p:spPr>
          <a:xfrm>
            <a:off x="4267713" y="1017725"/>
            <a:ext cx="2395161" cy="3763824"/>
          </a:xfrm>
          <a:prstGeom prst="rect">
            <a:avLst/>
          </a:prstGeom>
          <a:noFill/>
          <a:ln>
            <a:noFill/>
          </a:ln>
        </p:spPr>
      </p:pic>
      <p:sp>
        <p:nvSpPr>
          <p:cNvPr id="1315" name="Shape 1315"/>
          <p:cNvSpPr txBox="1"/>
          <p:nvPr/>
        </p:nvSpPr>
        <p:spPr>
          <a:xfrm>
            <a:off x="3685200" y="4781550"/>
            <a:ext cx="5458800" cy="378600"/>
          </a:xfrm>
          <a:prstGeom prst="rect">
            <a:avLst/>
          </a:prstGeom>
          <a:noFill/>
          <a:ln>
            <a:noFill/>
          </a:ln>
        </p:spPr>
        <p:txBody>
          <a:bodyPr anchorCtr="0" anchor="ctr" bIns="91425" lIns="91425" rIns="91425" tIns="91425">
            <a:noAutofit/>
          </a:bodyPr>
          <a:lstStyle/>
          <a:p>
            <a:pPr lvl="0" rtl="0" algn="r">
              <a:spcBef>
                <a:spcPts val="0"/>
              </a:spcBef>
              <a:buNone/>
            </a:pPr>
            <a:r>
              <a:rPr i="1" lang="en" sz="800"/>
              <a:t>“Target-driven Visual Navigation in Indoor Scenes using Deep Reinforcement Learning”</a:t>
            </a:r>
            <a:br>
              <a:rPr lang="en" sz="800"/>
            </a:br>
            <a:r>
              <a:rPr lang="en" sz="800"/>
              <a:t>Yuke Zhu, Roozbeh Mottaghi, Eric Kolve, Joseph J. Lim, Abhinav Gupta, Li Fei-Fei, Ali Farhadi</a:t>
            </a: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19" name="Shape 1319"/>
        <p:cNvGrpSpPr/>
        <p:nvPr/>
      </p:nvGrpSpPr>
      <p:grpSpPr>
        <a:xfrm>
          <a:off x="0" y="0"/>
          <a:ext cx="0" cy="0"/>
          <a:chOff x="0" y="0"/>
          <a:chExt cx="0" cy="0"/>
        </a:xfrm>
      </p:grpSpPr>
      <p:cxnSp>
        <p:nvCxnSpPr>
          <p:cNvPr id="1320" name="Shape 1320"/>
          <p:cNvCxnSpPr/>
          <p:nvPr/>
        </p:nvCxnSpPr>
        <p:spPr>
          <a:xfrm rot="10800000">
            <a:off x="6375750" y="1860675"/>
            <a:ext cx="760800" cy="0"/>
          </a:xfrm>
          <a:prstGeom prst="straightConnector1">
            <a:avLst/>
          </a:prstGeom>
          <a:noFill/>
          <a:ln cap="flat" cmpd="sng" w="9525">
            <a:solidFill>
              <a:schemeClr val="dk2"/>
            </a:solidFill>
            <a:prstDash val="solid"/>
            <a:round/>
            <a:headEnd len="lg" w="lg" type="none"/>
            <a:tailEnd len="lg" w="lg" type="none"/>
          </a:ln>
        </p:spPr>
      </p:cxnSp>
      <p:cxnSp>
        <p:nvCxnSpPr>
          <p:cNvPr id="1321" name="Shape 1321"/>
          <p:cNvCxnSpPr/>
          <p:nvPr/>
        </p:nvCxnSpPr>
        <p:spPr>
          <a:xfrm rot="10800000">
            <a:off x="6375750" y="2133575"/>
            <a:ext cx="760800" cy="0"/>
          </a:xfrm>
          <a:prstGeom prst="straightConnector1">
            <a:avLst/>
          </a:prstGeom>
          <a:noFill/>
          <a:ln cap="flat" cmpd="sng" w="9525">
            <a:solidFill>
              <a:schemeClr val="dk2"/>
            </a:solidFill>
            <a:prstDash val="solid"/>
            <a:round/>
            <a:headEnd len="lg" w="lg" type="none"/>
            <a:tailEnd len="lg" w="lg" type="none"/>
          </a:ln>
        </p:spPr>
      </p:cxnSp>
      <p:cxnSp>
        <p:nvCxnSpPr>
          <p:cNvPr id="1322" name="Shape 1322"/>
          <p:cNvCxnSpPr/>
          <p:nvPr/>
        </p:nvCxnSpPr>
        <p:spPr>
          <a:xfrm rot="10800000">
            <a:off x="6375750" y="2389925"/>
            <a:ext cx="760800" cy="0"/>
          </a:xfrm>
          <a:prstGeom prst="straightConnector1">
            <a:avLst/>
          </a:prstGeom>
          <a:noFill/>
          <a:ln cap="flat" cmpd="sng" w="9525">
            <a:solidFill>
              <a:schemeClr val="dk2"/>
            </a:solidFill>
            <a:prstDash val="solid"/>
            <a:round/>
            <a:headEnd len="lg" w="lg" type="none"/>
            <a:tailEnd len="lg" w="lg" type="none"/>
          </a:ln>
        </p:spPr>
      </p:cxnSp>
      <p:cxnSp>
        <p:nvCxnSpPr>
          <p:cNvPr id="1323" name="Shape 1323"/>
          <p:cNvCxnSpPr/>
          <p:nvPr/>
        </p:nvCxnSpPr>
        <p:spPr>
          <a:xfrm rot="10800000">
            <a:off x="6375750" y="2662825"/>
            <a:ext cx="760800" cy="0"/>
          </a:xfrm>
          <a:prstGeom prst="straightConnector1">
            <a:avLst/>
          </a:prstGeom>
          <a:noFill/>
          <a:ln cap="flat" cmpd="sng" w="9525">
            <a:solidFill>
              <a:schemeClr val="dk2"/>
            </a:solidFill>
            <a:prstDash val="solid"/>
            <a:round/>
            <a:headEnd len="lg" w="lg" type="none"/>
            <a:tailEnd len="lg" w="lg" type="none"/>
          </a:ln>
        </p:spPr>
      </p:cxnSp>
      <p:cxnSp>
        <p:nvCxnSpPr>
          <p:cNvPr id="1324" name="Shape 1324"/>
          <p:cNvCxnSpPr/>
          <p:nvPr/>
        </p:nvCxnSpPr>
        <p:spPr>
          <a:xfrm rot="10800000">
            <a:off x="6375750" y="2877800"/>
            <a:ext cx="760800" cy="0"/>
          </a:xfrm>
          <a:prstGeom prst="straightConnector1">
            <a:avLst/>
          </a:prstGeom>
          <a:noFill/>
          <a:ln cap="flat" cmpd="sng" w="9525">
            <a:solidFill>
              <a:schemeClr val="dk2"/>
            </a:solidFill>
            <a:prstDash val="solid"/>
            <a:round/>
            <a:headEnd len="lg" w="lg" type="none"/>
            <a:tailEnd len="lg" w="lg" type="none"/>
          </a:ln>
        </p:spPr>
      </p:cxnSp>
      <p:cxnSp>
        <p:nvCxnSpPr>
          <p:cNvPr id="1325" name="Shape 1325"/>
          <p:cNvCxnSpPr/>
          <p:nvPr/>
        </p:nvCxnSpPr>
        <p:spPr>
          <a:xfrm rot="10800000">
            <a:off x="6375750" y="3150700"/>
            <a:ext cx="760800" cy="0"/>
          </a:xfrm>
          <a:prstGeom prst="straightConnector1">
            <a:avLst/>
          </a:prstGeom>
          <a:noFill/>
          <a:ln cap="flat" cmpd="sng" w="9525">
            <a:solidFill>
              <a:schemeClr val="dk2"/>
            </a:solidFill>
            <a:prstDash val="solid"/>
            <a:round/>
            <a:headEnd len="lg" w="lg" type="none"/>
            <a:tailEnd len="lg" w="lg" type="none"/>
          </a:ln>
        </p:spPr>
      </p:cxnSp>
      <p:cxnSp>
        <p:nvCxnSpPr>
          <p:cNvPr id="1326" name="Shape 1326"/>
          <p:cNvCxnSpPr/>
          <p:nvPr/>
        </p:nvCxnSpPr>
        <p:spPr>
          <a:xfrm rot="10800000">
            <a:off x="6375750" y="3407050"/>
            <a:ext cx="760800" cy="0"/>
          </a:xfrm>
          <a:prstGeom prst="straightConnector1">
            <a:avLst/>
          </a:prstGeom>
          <a:noFill/>
          <a:ln cap="flat" cmpd="sng" w="9525">
            <a:solidFill>
              <a:schemeClr val="dk2"/>
            </a:solidFill>
            <a:prstDash val="solid"/>
            <a:round/>
            <a:headEnd len="lg" w="lg" type="none"/>
            <a:tailEnd len="lg" w="lg" type="none"/>
          </a:ln>
        </p:spPr>
      </p:cxnSp>
      <p:cxnSp>
        <p:nvCxnSpPr>
          <p:cNvPr id="1327" name="Shape 1327"/>
          <p:cNvCxnSpPr/>
          <p:nvPr/>
        </p:nvCxnSpPr>
        <p:spPr>
          <a:xfrm rot="10800000">
            <a:off x="6375750" y="3679950"/>
            <a:ext cx="760800" cy="0"/>
          </a:xfrm>
          <a:prstGeom prst="straightConnector1">
            <a:avLst/>
          </a:prstGeom>
          <a:noFill/>
          <a:ln cap="flat" cmpd="sng" w="9525">
            <a:solidFill>
              <a:schemeClr val="dk2"/>
            </a:solidFill>
            <a:prstDash val="solid"/>
            <a:round/>
            <a:headEnd len="lg" w="lg" type="none"/>
            <a:tailEnd len="lg" w="lg" type="none"/>
          </a:ln>
        </p:spPr>
      </p:cxnSp>
      <p:sp>
        <p:nvSpPr>
          <p:cNvPr id="1328" name="Shape 132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Navigation as a RL problem?</a:t>
            </a:r>
          </a:p>
          <a:p>
            <a:pPr lvl="0" rtl="0">
              <a:spcBef>
                <a:spcPts val="0"/>
              </a:spcBef>
              <a:buNone/>
            </a:pPr>
            <a:r>
              <a:t/>
            </a:r>
            <a:endParaRPr/>
          </a:p>
        </p:txBody>
      </p:sp>
      <p:sp>
        <p:nvSpPr>
          <p:cNvPr id="1329" name="Shape 132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cxnSp>
        <p:nvCxnSpPr>
          <p:cNvPr id="1330" name="Shape 1330"/>
          <p:cNvCxnSpPr>
            <a:stCxn id="1331" idx="1"/>
          </p:cNvCxnSpPr>
          <p:nvPr/>
        </p:nvCxnSpPr>
        <p:spPr>
          <a:xfrm rot="10800000">
            <a:off x="1818750" y="2705475"/>
            <a:ext cx="430500" cy="10500"/>
          </a:xfrm>
          <a:prstGeom prst="straightConnector1">
            <a:avLst/>
          </a:prstGeom>
          <a:noFill/>
          <a:ln cap="flat" cmpd="sng" w="9525">
            <a:solidFill>
              <a:schemeClr val="dk2"/>
            </a:solidFill>
            <a:prstDash val="solid"/>
            <a:round/>
            <a:headEnd len="lg" w="lg" type="none"/>
            <a:tailEnd len="lg" w="lg" type="none"/>
          </a:ln>
        </p:spPr>
      </p:cxnSp>
      <p:sp>
        <p:nvSpPr>
          <p:cNvPr id="1332" name="Shape 1332"/>
          <p:cNvSpPr txBox="1"/>
          <p:nvPr/>
        </p:nvSpPr>
        <p:spPr>
          <a:xfrm>
            <a:off x="7136550" y="1839375"/>
            <a:ext cx="16956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1</a:t>
            </a:r>
            <a:r>
              <a:rPr lang="en"/>
              <a:t>=forward)</a:t>
            </a:r>
          </a:p>
        </p:txBody>
      </p:sp>
      <p:sp>
        <p:nvSpPr>
          <p:cNvPr id="1333" name="Shape 1333"/>
          <p:cNvSpPr txBox="1"/>
          <p:nvPr/>
        </p:nvSpPr>
        <p:spPr>
          <a:xfrm>
            <a:off x="114725" y="2216225"/>
            <a:ext cx="1717800" cy="347400"/>
          </a:xfrm>
          <a:prstGeom prst="rect">
            <a:avLst/>
          </a:prstGeom>
          <a:noFill/>
          <a:ln>
            <a:noFill/>
          </a:ln>
        </p:spPr>
        <p:txBody>
          <a:bodyPr anchorCtr="0" anchor="t" bIns="91425" lIns="91425" rIns="91425" tIns="91425">
            <a:noAutofit/>
          </a:bodyPr>
          <a:lstStyle/>
          <a:p>
            <a:pPr lvl="0" rtl="0" algn="ctr">
              <a:spcBef>
                <a:spcPts val="0"/>
              </a:spcBef>
              <a:buNone/>
            </a:pPr>
            <a:r>
              <a:rPr lang="en"/>
              <a:t>State (s)</a:t>
            </a:r>
            <a:br>
              <a:rPr lang="en"/>
            </a:br>
            <a:r>
              <a:rPr lang="en"/>
              <a:t>Current frame and the target frame </a:t>
            </a:r>
            <a:br>
              <a:rPr lang="en"/>
            </a:br>
          </a:p>
        </p:txBody>
      </p:sp>
      <p:sp>
        <p:nvSpPr>
          <p:cNvPr id="1334" name="Shape 1334"/>
          <p:cNvSpPr/>
          <p:nvPr/>
        </p:nvSpPr>
        <p:spPr>
          <a:xfrm>
            <a:off x="2249250" y="1649175"/>
            <a:ext cx="4126500" cy="2133600"/>
          </a:xfrm>
          <a:prstGeom prst="roundRect">
            <a:avLst>
              <a:gd fmla="val 0" name="adj"/>
            </a:avLst>
          </a:prstGeom>
          <a:solidFill>
            <a:srgbClr val="00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35" name="Shape 1335"/>
          <p:cNvSpPr txBox="1"/>
          <p:nvPr/>
        </p:nvSpPr>
        <p:spPr>
          <a:xfrm>
            <a:off x="7136550" y="21642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2</a:t>
            </a:r>
            <a:r>
              <a:rPr lang="en"/>
              <a:t>=backward)</a:t>
            </a:r>
          </a:p>
        </p:txBody>
      </p:sp>
      <p:sp>
        <p:nvSpPr>
          <p:cNvPr id="1336" name="Shape 1336"/>
          <p:cNvSpPr txBox="1"/>
          <p:nvPr/>
        </p:nvSpPr>
        <p:spPr>
          <a:xfrm>
            <a:off x="7136550" y="24601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3</a:t>
            </a:r>
            <a:r>
              <a:rPr lang="en"/>
              <a:t>=turn left)</a:t>
            </a:r>
          </a:p>
        </p:txBody>
      </p:sp>
      <p:sp>
        <p:nvSpPr>
          <p:cNvPr id="1337" name="Shape 1337"/>
          <p:cNvSpPr txBox="1"/>
          <p:nvPr/>
        </p:nvSpPr>
        <p:spPr>
          <a:xfrm>
            <a:off x="7136550" y="3353375"/>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6</a:t>
            </a:r>
            <a:r>
              <a:rPr lang="en"/>
              <a:t>=</a:t>
            </a:r>
            <a:r>
              <a:rPr lang="en">
                <a:solidFill>
                  <a:srgbClr val="FF0000"/>
                </a:solidFill>
              </a:rPr>
              <a:t>trigger</a:t>
            </a:r>
            <a:r>
              <a:rPr lang="en"/>
              <a:t>)</a:t>
            </a:r>
          </a:p>
        </p:txBody>
      </p:sp>
      <p:sp>
        <p:nvSpPr>
          <p:cNvPr id="1338" name="Shape 1338"/>
          <p:cNvSpPr txBox="1"/>
          <p:nvPr/>
        </p:nvSpPr>
        <p:spPr>
          <a:xfrm>
            <a:off x="7136550" y="2789487"/>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2</a:t>
            </a:r>
            <a:r>
              <a:rPr lang="en"/>
              <a:t>=turn right)</a:t>
            </a:r>
          </a:p>
        </p:txBody>
      </p:sp>
      <p:sp>
        <p:nvSpPr>
          <p:cNvPr id="1339" name="Shape 1339"/>
          <p:cNvSpPr txBox="1"/>
          <p:nvPr/>
        </p:nvSpPr>
        <p:spPr>
          <a:xfrm>
            <a:off x="3685200" y="4781550"/>
            <a:ext cx="5458800" cy="378600"/>
          </a:xfrm>
          <a:prstGeom prst="rect">
            <a:avLst/>
          </a:prstGeom>
          <a:noFill/>
          <a:ln>
            <a:noFill/>
          </a:ln>
        </p:spPr>
        <p:txBody>
          <a:bodyPr anchorCtr="0" anchor="ctr" bIns="91425" lIns="91425" rIns="91425" tIns="91425">
            <a:noAutofit/>
          </a:bodyPr>
          <a:lstStyle/>
          <a:p>
            <a:pPr lvl="0" rtl="0" algn="r">
              <a:spcBef>
                <a:spcPts val="0"/>
              </a:spcBef>
              <a:buNone/>
            </a:pPr>
            <a:r>
              <a:rPr i="1" lang="en" sz="800"/>
              <a:t>“Target-driven Visual Navigation in Indoor Scenes using Deep Reinforcement Learning”</a:t>
            </a:r>
            <a:br>
              <a:rPr lang="en" sz="800"/>
            </a:br>
            <a:r>
              <a:rPr lang="en" sz="800"/>
              <a:t>Yuke Zhu, Roozbeh Mottaghi, Eric Kolve, Joseph J. Lim, Abhinav Gupta, Li Fei-Fei, Ali Farhadi</a:t>
            </a: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43" name="Shape 1343"/>
        <p:cNvGrpSpPr/>
        <p:nvPr/>
      </p:nvGrpSpPr>
      <p:grpSpPr>
        <a:xfrm>
          <a:off x="0" y="0"/>
          <a:ext cx="0" cy="0"/>
          <a:chOff x="0" y="0"/>
          <a:chExt cx="0" cy="0"/>
        </a:xfrm>
      </p:grpSpPr>
      <p:cxnSp>
        <p:nvCxnSpPr>
          <p:cNvPr id="1344" name="Shape 1344"/>
          <p:cNvCxnSpPr/>
          <p:nvPr/>
        </p:nvCxnSpPr>
        <p:spPr>
          <a:xfrm rot="10800000">
            <a:off x="6375750" y="1860675"/>
            <a:ext cx="760800" cy="0"/>
          </a:xfrm>
          <a:prstGeom prst="straightConnector1">
            <a:avLst/>
          </a:prstGeom>
          <a:noFill/>
          <a:ln cap="flat" cmpd="sng" w="9525">
            <a:solidFill>
              <a:schemeClr val="dk2"/>
            </a:solidFill>
            <a:prstDash val="solid"/>
            <a:round/>
            <a:headEnd len="lg" w="lg" type="none"/>
            <a:tailEnd len="lg" w="lg" type="none"/>
          </a:ln>
        </p:spPr>
      </p:cxnSp>
      <p:cxnSp>
        <p:nvCxnSpPr>
          <p:cNvPr id="1345" name="Shape 1345"/>
          <p:cNvCxnSpPr/>
          <p:nvPr/>
        </p:nvCxnSpPr>
        <p:spPr>
          <a:xfrm rot="10800000">
            <a:off x="6375750" y="2133575"/>
            <a:ext cx="760800" cy="0"/>
          </a:xfrm>
          <a:prstGeom prst="straightConnector1">
            <a:avLst/>
          </a:prstGeom>
          <a:noFill/>
          <a:ln cap="flat" cmpd="sng" w="9525">
            <a:solidFill>
              <a:schemeClr val="dk2"/>
            </a:solidFill>
            <a:prstDash val="solid"/>
            <a:round/>
            <a:headEnd len="lg" w="lg" type="none"/>
            <a:tailEnd len="lg" w="lg" type="none"/>
          </a:ln>
        </p:spPr>
      </p:cxnSp>
      <p:cxnSp>
        <p:nvCxnSpPr>
          <p:cNvPr id="1346" name="Shape 1346"/>
          <p:cNvCxnSpPr/>
          <p:nvPr/>
        </p:nvCxnSpPr>
        <p:spPr>
          <a:xfrm rot="10800000">
            <a:off x="6375750" y="2389925"/>
            <a:ext cx="760800" cy="0"/>
          </a:xfrm>
          <a:prstGeom prst="straightConnector1">
            <a:avLst/>
          </a:prstGeom>
          <a:noFill/>
          <a:ln cap="flat" cmpd="sng" w="9525">
            <a:solidFill>
              <a:schemeClr val="dk2"/>
            </a:solidFill>
            <a:prstDash val="solid"/>
            <a:round/>
            <a:headEnd len="lg" w="lg" type="none"/>
            <a:tailEnd len="lg" w="lg" type="none"/>
          </a:ln>
        </p:spPr>
      </p:cxnSp>
      <p:cxnSp>
        <p:nvCxnSpPr>
          <p:cNvPr id="1347" name="Shape 1347"/>
          <p:cNvCxnSpPr/>
          <p:nvPr/>
        </p:nvCxnSpPr>
        <p:spPr>
          <a:xfrm rot="10800000">
            <a:off x="6375750" y="2662825"/>
            <a:ext cx="760800" cy="0"/>
          </a:xfrm>
          <a:prstGeom prst="straightConnector1">
            <a:avLst/>
          </a:prstGeom>
          <a:noFill/>
          <a:ln cap="flat" cmpd="sng" w="9525">
            <a:solidFill>
              <a:schemeClr val="dk2"/>
            </a:solidFill>
            <a:prstDash val="solid"/>
            <a:round/>
            <a:headEnd len="lg" w="lg" type="none"/>
            <a:tailEnd len="lg" w="lg" type="none"/>
          </a:ln>
        </p:spPr>
      </p:cxnSp>
      <p:cxnSp>
        <p:nvCxnSpPr>
          <p:cNvPr id="1348" name="Shape 1348"/>
          <p:cNvCxnSpPr/>
          <p:nvPr/>
        </p:nvCxnSpPr>
        <p:spPr>
          <a:xfrm rot="10800000">
            <a:off x="6375750" y="2877800"/>
            <a:ext cx="760800" cy="0"/>
          </a:xfrm>
          <a:prstGeom prst="straightConnector1">
            <a:avLst/>
          </a:prstGeom>
          <a:noFill/>
          <a:ln cap="flat" cmpd="sng" w="9525">
            <a:solidFill>
              <a:schemeClr val="dk2"/>
            </a:solidFill>
            <a:prstDash val="solid"/>
            <a:round/>
            <a:headEnd len="lg" w="lg" type="none"/>
            <a:tailEnd len="lg" w="lg" type="none"/>
          </a:ln>
        </p:spPr>
      </p:cxnSp>
      <p:cxnSp>
        <p:nvCxnSpPr>
          <p:cNvPr id="1349" name="Shape 1349"/>
          <p:cNvCxnSpPr/>
          <p:nvPr/>
        </p:nvCxnSpPr>
        <p:spPr>
          <a:xfrm rot="10800000">
            <a:off x="6375750" y="3150700"/>
            <a:ext cx="760800" cy="0"/>
          </a:xfrm>
          <a:prstGeom prst="straightConnector1">
            <a:avLst/>
          </a:prstGeom>
          <a:noFill/>
          <a:ln cap="flat" cmpd="sng" w="9525">
            <a:solidFill>
              <a:schemeClr val="dk2"/>
            </a:solidFill>
            <a:prstDash val="solid"/>
            <a:round/>
            <a:headEnd len="lg" w="lg" type="none"/>
            <a:tailEnd len="lg" w="lg" type="none"/>
          </a:ln>
        </p:spPr>
      </p:cxnSp>
      <p:cxnSp>
        <p:nvCxnSpPr>
          <p:cNvPr id="1350" name="Shape 1350"/>
          <p:cNvCxnSpPr/>
          <p:nvPr/>
        </p:nvCxnSpPr>
        <p:spPr>
          <a:xfrm rot="10800000">
            <a:off x="6375750" y="3407050"/>
            <a:ext cx="760800" cy="0"/>
          </a:xfrm>
          <a:prstGeom prst="straightConnector1">
            <a:avLst/>
          </a:prstGeom>
          <a:noFill/>
          <a:ln cap="flat" cmpd="sng" w="9525">
            <a:solidFill>
              <a:schemeClr val="dk2"/>
            </a:solidFill>
            <a:prstDash val="solid"/>
            <a:round/>
            <a:headEnd len="lg" w="lg" type="none"/>
            <a:tailEnd len="lg" w="lg" type="none"/>
          </a:ln>
        </p:spPr>
      </p:cxnSp>
      <p:cxnSp>
        <p:nvCxnSpPr>
          <p:cNvPr id="1351" name="Shape 1351"/>
          <p:cNvCxnSpPr/>
          <p:nvPr/>
        </p:nvCxnSpPr>
        <p:spPr>
          <a:xfrm rot="10800000">
            <a:off x="6375750" y="3679950"/>
            <a:ext cx="760800" cy="0"/>
          </a:xfrm>
          <a:prstGeom prst="straightConnector1">
            <a:avLst/>
          </a:prstGeom>
          <a:noFill/>
          <a:ln cap="flat" cmpd="sng" w="9525">
            <a:solidFill>
              <a:schemeClr val="dk2"/>
            </a:solidFill>
            <a:prstDash val="solid"/>
            <a:round/>
            <a:headEnd len="lg" w="lg" type="none"/>
            <a:tailEnd len="lg" w="lg" type="none"/>
          </a:ln>
        </p:spPr>
      </p:cxnSp>
      <p:sp>
        <p:nvSpPr>
          <p:cNvPr id="1352" name="Shape 135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Navigation as a RL problem?</a:t>
            </a:r>
          </a:p>
        </p:txBody>
      </p:sp>
      <p:sp>
        <p:nvSpPr>
          <p:cNvPr id="1353" name="Shape 135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cxnSp>
        <p:nvCxnSpPr>
          <p:cNvPr id="1354" name="Shape 1354"/>
          <p:cNvCxnSpPr>
            <a:stCxn id="1355" idx="1"/>
          </p:cNvCxnSpPr>
          <p:nvPr/>
        </p:nvCxnSpPr>
        <p:spPr>
          <a:xfrm rot="10800000">
            <a:off x="1818750" y="2705475"/>
            <a:ext cx="430500" cy="10500"/>
          </a:xfrm>
          <a:prstGeom prst="straightConnector1">
            <a:avLst/>
          </a:prstGeom>
          <a:noFill/>
          <a:ln cap="flat" cmpd="sng" w="9525">
            <a:solidFill>
              <a:schemeClr val="dk2"/>
            </a:solidFill>
            <a:prstDash val="solid"/>
            <a:round/>
            <a:headEnd len="lg" w="lg" type="none"/>
            <a:tailEnd len="lg" w="lg" type="none"/>
          </a:ln>
        </p:spPr>
      </p:cxnSp>
      <p:sp>
        <p:nvSpPr>
          <p:cNvPr id="1356" name="Shape 1356"/>
          <p:cNvSpPr txBox="1"/>
          <p:nvPr/>
        </p:nvSpPr>
        <p:spPr>
          <a:xfrm>
            <a:off x="7136550" y="1839375"/>
            <a:ext cx="16956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1</a:t>
            </a:r>
            <a:r>
              <a:rPr lang="en"/>
              <a:t>=forward)</a:t>
            </a:r>
          </a:p>
        </p:txBody>
      </p:sp>
      <p:sp>
        <p:nvSpPr>
          <p:cNvPr id="1357" name="Shape 1357"/>
          <p:cNvSpPr txBox="1"/>
          <p:nvPr/>
        </p:nvSpPr>
        <p:spPr>
          <a:xfrm>
            <a:off x="114725" y="2216225"/>
            <a:ext cx="1717800" cy="347400"/>
          </a:xfrm>
          <a:prstGeom prst="rect">
            <a:avLst/>
          </a:prstGeom>
          <a:noFill/>
          <a:ln>
            <a:noFill/>
          </a:ln>
        </p:spPr>
        <p:txBody>
          <a:bodyPr anchorCtr="0" anchor="t" bIns="91425" lIns="91425" rIns="91425" tIns="91425">
            <a:noAutofit/>
          </a:bodyPr>
          <a:lstStyle/>
          <a:p>
            <a:pPr lvl="0" rtl="0" algn="ctr">
              <a:spcBef>
                <a:spcPts val="0"/>
              </a:spcBef>
              <a:buNone/>
            </a:pPr>
            <a:r>
              <a:rPr lang="en"/>
              <a:t>State (s)</a:t>
            </a:r>
            <a:br>
              <a:rPr lang="en"/>
            </a:br>
            <a:r>
              <a:rPr lang="en"/>
              <a:t>Current frame and the target frame </a:t>
            </a:r>
            <a:br>
              <a:rPr lang="en"/>
            </a:br>
          </a:p>
        </p:txBody>
      </p:sp>
      <p:sp>
        <p:nvSpPr>
          <p:cNvPr id="1358" name="Shape 1358"/>
          <p:cNvSpPr/>
          <p:nvPr/>
        </p:nvSpPr>
        <p:spPr>
          <a:xfrm>
            <a:off x="2249250" y="1649175"/>
            <a:ext cx="4126500" cy="2133600"/>
          </a:xfrm>
          <a:prstGeom prst="roundRect">
            <a:avLst>
              <a:gd fmla="val 0" name="adj"/>
            </a:avLst>
          </a:prstGeom>
          <a:solidFill>
            <a:srgbClr val="00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1359" name="Shape 1359"/>
          <p:cNvSpPr txBox="1"/>
          <p:nvPr/>
        </p:nvSpPr>
        <p:spPr>
          <a:xfrm>
            <a:off x="7136550" y="21642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2</a:t>
            </a:r>
            <a:r>
              <a:rPr lang="en"/>
              <a:t>=backward)</a:t>
            </a:r>
          </a:p>
        </p:txBody>
      </p:sp>
      <p:sp>
        <p:nvSpPr>
          <p:cNvPr id="1360" name="Shape 1360"/>
          <p:cNvSpPr txBox="1"/>
          <p:nvPr/>
        </p:nvSpPr>
        <p:spPr>
          <a:xfrm>
            <a:off x="7136550" y="2460150"/>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3</a:t>
            </a:r>
            <a:r>
              <a:rPr lang="en"/>
              <a:t>=turn left)</a:t>
            </a:r>
          </a:p>
        </p:txBody>
      </p:sp>
      <p:sp>
        <p:nvSpPr>
          <p:cNvPr id="1361" name="Shape 1361"/>
          <p:cNvSpPr txBox="1"/>
          <p:nvPr/>
        </p:nvSpPr>
        <p:spPr>
          <a:xfrm>
            <a:off x="7136550" y="3353375"/>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6</a:t>
            </a:r>
            <a:r>
              <a:rPr lang="en"/>
              <a:t>=</a:t>
            </a:r>
            <a:r>
              <a:rPr lang="en">
                <a:solidFill>
                  <a:srgbClr val="FF0000"/>
                </a:solidFill>
              </a:rPr>
              <a:t>trigger</a:t>
            </a:r>
            <a:r>
              <a:rPr lang="en"/>
              <a:t>)</a:t>
            </a:r>
          </a:p>
        </p:txBody>
      </p:sp>
      <p:sp>
        <p:nvSpPr>
          <p:cNvPr id="1362" name="Shape 1362"/>
          <p:cNvSpPr txBox="1"/>
          <p:nvPr/>
        </p:nvSpPr>
        <p:spPr>
          <a:xfrm>
            <a:off x="7136550" y="2789487"/>
            <a:ext cx="1958400" cy="347400"/>
          </a:xfrm>
          <a:prstGeom prst="rect">
            <a:avLst/>
          </a:prstGeom>
          <a:noFill/>
          <a:ln>
            <a:noFill/>
          </a:ln>
        </p:spPr>
        <p:txBody>
          <a:bodyPr anchorCtr="0" anchor="t" bIns="91425" lIns="91425" rIns="91425" tIns="91425">
            <a:noAutofit/>
          </a:bodyPr>
          <a:lstStyle/>
          <a:p>
            <a:pPr lvl="0" rtl="0">
              <a:spcBef>
                <a:spcPts val="0"/>
              </a:spcBef>
              <a:buNone/>
            </a:pPr>
            <a:r>
              <a:rPr lang="en"/>
              <a:t>Q(s,a</a:t>
            </a:r>
            <a:r>
              <a:rPr baseline="-25000" lang="en"/>
              <a:t>2</a:t>
            </a:r>
            <a:r>
              <a:rPr lang="en"/>
              <a:t>=turn right)</a:t>
            </a:r>
          </a:p>
        </p:txBody>
      </p:sp>
      <p:pic>
        <p:nvPicPr>
          <p:cNvPr id="1363" name="Shape 1363"/>
          <p:cNvPicPr preferRelativeResize="0"/>
          <p:nvPr/>
        </p:nvPicPr>
        <p:blipFill>
          <a:blip r:embed="rId3">
            <a:alphaModFix/>
          </a:blip>
          <a:stretch>
            <a:fillRect/>
          </a:stretch>
        </p:blipFill>
        <p:spPr>
          <a:xfrm>
            <a:off x="2241450" y="1257074"/>
            <a:ext cx="4195599" cy="3048549"/>
          </a:xfrm>
          <a:prstGeom prst="rect">
            <a:avLst/>
          </a:prstGeom>
          <a:noFill/>
          <a:ln>
            <a:noFill/>
          </a:ln>
        </p:spPr>
      </p:pic>
      <p:sp>
        <p:nvSpPr>
          <p:cNvPr id="1364" name="Shape 1364"/>
          <p:cNvSpPr txBox="1"/>
          <p:nvPr/>
        </p:nvSpPr>
        <p:spPr>
          <a:xfrm>
            <a:off x="3685200" y="4781550"/>
            <a:ext cx="5458800" cy="378600"/>
          </a:xfrm>
          <a:prstGeom prst="rect">
            <a:avLst/>
          </a:prstGeom>
          <a:noFill/>
          <a:ln>
            <a:noFill/>
          </a:ln>
        </p:spPr>
        <p:txBody>
          <a:bodyPr anchorCtr="0" anchor="ctr" bIns="91425" lIns="91425" rIns="91425" tIns="91425">
            <a:noAutofit/>
          </a:bodyPr>
          <a:lstStyle/>
          <a:p>
            <a:pPr lvl="0" rtl="0" algn="r">
              <a:spcBef>
                <a:spcPts val="0"/>
              </a:spcBef>
              <a:buNone/>
            </a:pPr>
            <a:r>
              <a:rPr i="1" lang="en" sz="800"/>
              <a:t>“Target-driven Visual Navigation in Indoor Scenes using Deep Reinforcement Learning”</a:t>
            </a:r>
            <a:br>
              <a:rPr lang="en" sz="800"/>
            </a:br>
            <a:r>
              <a:rPr lang="en" sz="800"/>
              <a:t>Yuke Zhu, Roozbeh Mottaghi, Eric Kolve, Joseph J. Lim, Abhinav Gupta, Li Fei-Fei, Ali Farhadi</a:t>
            </a: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68" name="Shape 1368"/>
        <p:cNvGrpSpPr/>
        <p:nvPr/>
      </p:nvGrpSpPr>
      <p:grpSpPr>
        <a:xfrm>
          <a:off x="0" y="0"/>
          <a:ext cx="0" cy="0"/>
          <a:chOff x="0" y="0"/>
          <a:chExt cx="0" cy="0"/>
        </a:xfrm>
      </p:grpSpPr>
      <p:sp>
        <p:nvSpPr>
          <p:cNvPr id="1369" name="Shape 136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Navigation as a RL problem?</a:t>
            </a:r>
          </a:p>
        </p:txBody>
      </p:sp>
      <p:sp>
        <p:nvSpPr>
          <p:cNvPr id="1370" name="Shape 137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sp>
        <p:nvSpPr>
          <p:cNvPr descr="In this video, we introduce a deep reinforcement learning model for visual navigation. We also demonstrate AI2-THOR framework, an environment with high-quality 3D scenes and physics engine that enables interaction with objects." id="1371" name="Shape 1371" title="Target-driven Visual Navigation in Indoor Scenes using Deep Reinforcement Learning">
            <a:hlinkClick r:id="rId3"/>
          </p:cNvPr>
          <p:cNvSpPr/>
          <p:nvPr/>
        </p:nvSpPr>
        <p:spPr>
          <a:xfrm>
            <a:off x="835437" y="1599525"/>
            <a:ext cx="3363074" cy="2522300"/>
          </a:xfrm>
          <a:prstGeom prst="rect">
            <a:avLst/>
          </a:prstGeom>
          <a:blipFill>
            <a:blip r:embed="rId4">
              <a:alphaModFix/>
            </a:blip>
            <a:stretch>
              <a:fillRect/>
            </a:stretch>
          </a:blipFill>
          <a:ln>
            <a:noFill/>
          </a:ln>
        </p:spPr>
      </p:sp>
      <p:sp>
        <p:nvSpPr>
          <p:cNvPr descr="In this video, we introduce a deep reinforcement learning model for visual navigation. We also demonstrate AI2-THOR framework, an environment with high-quality 3D scenes and physics engine that enables interaction with objects." id="1372" name="Shape 1372" title="Target-driven Visual Navigation in Indoor Scenes using Deep Reinforcement Learning">
            <a:hlinkClick r:id="rId5"/>
          </p:cNvPr>
          <p:cNvSpPr/>
          <p:nvPr/>
        </p:nvSpPr>
        <p:spPr>
          <a:xfrm>
            <a:off x="5237612" y="1599525"/>
            <a:ext cx="3363075" cy="2522313"/>
          </a:xfrm>
          <a:prstGeom prst="rect">
            <a:avLst/>
          </a:prstGeom>
          <a:blipFill>
            <a:blip r:embed="rId6">
              <a:alphaModFix/>
            </a:blip>
            <a:stretch>
              <a:fillRect/>
            </a:stretch>
          </a:blipFill>
          <a:ln>
            <a:noFill/>
          </a:ln>
        </p:spPr>
      </p:sp>
      <p:sp>
        <p:nvSpPr>
          <p:cNvPr id="1373" name="Shape 1373"/>
          <p:cNvSpPr txBox="1"/>
          <p:nvPr/>
        </p:nvSpPr>
        <p:spPr>
          <a:xfrm>
            <a:off x="6121009" y="4121850"/>
            <a:ext cx="1596300" cy="456600"/>
          </a:xfrm>
          <a:prstGeom prst="rect">
            <a:avLst/>
          </a:prstGeom>
          <a:noFill/>
          <a:ln>
            <a:noFill/>
          </a:ln>
        </p:spPr>
        <p:txBody>
          <a:bodyPr anchorCtr="0" anchor="t" bIns="91425" lIns="91425" rIns="91425" tIns="91425">
            <a:noAutofit/>
          </a:bodyPr>
          <a:lstStyle/>
          <a:p>
            <a:pPr lvl="0">
              <a:spcBef>
                <a:spcPts val="0"/>
              </a:spcBef>
              <a:buNone/>
            </a:pPr>
            <a:r>
              <a:rPr lang="en"/>
              <a:t>Real environment</a:t>
            </a:r>
          </a:p>
        </p:txBody>
      </p:sp>
      <p:sp>
        <p:nvSpPr>
          <p:cNvPr id="1374" name="Shape 1374"/>
          <p:cNvSpPr txBox="1"/>
          <p:nvPr/>
        </p:nvSpPr>
        <p:spPr>
          <a:xfrm>
            <a:off x="1569300" y="4121850"/>
            <a:ext cx="2017500" cy="456600"/>
          </a:xfrm>
          <a:prstGeom prst="rect">
            <a:avLst/>
          </a:prstGeom>
          <a:noFill/>
          <a:ln>
            <a:noFill/>
          </a:ln>
        </p:spPr>
        <p:txBody>
          <a:bodyPr anchorCtr="0" anchor="t" bIns="91425" lIns="91425" rIns="91425" tIns="91425">
            <a:noAutofit/>
          </a:bodyPr>
          <a:lstStyle/>
          <a:p>
            <a:pPr lvl="0" rtl="0">
              <a:spcBef>
                <a:spcPts val="0"/>
              </a:spcBef>
              <a:buNone/>
            </a:pPr>
            <a:r>
              <a:rPr lang="en"/>
              <a:t>Simulated environment</a:t>
            </a: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78" name="Shape 1378"/>
        <p:cNvGrpSpPr/>
        <p:nvPr/>
      </p:nvGrpSpPr>
      <p:grpSpPr>
        <a:xfrm>
          <a:off x="0" y="0"/>
          <a:ext cx="0" cy="0"/>
          <a:chOff x="0" y="0"/>
          <a:chExt cx="0" cy="0"/>
        </a:xfrm>
      </p:grpSpPr>
      <p:sp>
        <p:nvSpPr>
          <p:cNvPr id="1379" name="Shape 137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1380" name="Shape 1380"/>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a:p>
            <a:pPr indent="-228600" lvl="0" marL="457200" rtl="0">
              <a:spcBef>
                <a:spcPts val="0"/>
              </a:spcBef>
            </a:pPr>
            <a:r>
              <a:rPr lang="en"/>
              <a:t>More applications:</a:t>
            </a:r>
          </a:p>
          <a:p>
            <a:pPr indent="-228600" lvl="1" marL="914400" rtl="0">
              <a:spcBef>
                <a:spcPts val="0"/>
              </a:spcBef>
            </a:pPr>
            <a:r>
              <a:rPr lang="en"/>
              <a:t>Text based games</a:t>
            </a:r>
          </a:p>
          <a:p>
            <a:pPr indent="-228600" lvl="1" marL="914400" rtl="0">
              <a:spcBef>
                <a:spcPts val="0"/>
              </a:spcBef>
            </a:pPr>
            <a:r>
              <a:rPr lang="en"/>
              <a:t>Object detection</a:t>
            </a:r>
          </a:p>
          <a:p>
            <a:pPr indent="-228600" lvl="1" marL="914400" rtl="0">
              <a:spcBef>
                <a:spcPts val="0"/>
              </a:spcBef>
            </a:pPr>
            <a:r>
              <a:rPr lang="en"/>
              <a:t>Indoor Navigation</a:t>
            </a: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4" name="Shape 1384"/>
        <p:cNvGrpSpPr/>
        <p:nvPr/>
      </p:nvGrpSpPr>
      <p:grpSpPr>
        <a:xfrm>
          <a:off x="0" y="0"/>
          <a:ext cx="0" cy="0"/>
          <a:chOff x="0" y="0"/>
          <a:chExt cx="0" cy="0"/>
        </a:xfrm>
      </p:grpSpPr>
      <p:sp>
        <p:nvSpPr>
          <p:cNvPr id="1385" name="Shape 138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Q-Learning Overestimation : Function Approximation</a:t>
            </a:r>
          </a:p>
        </p:txBody>
      </p:sp>
      <p:sp>
        <p:nvSpPr>
          <p:cNvPr id="1386" name="Shape 138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387" name="Shape 1387"/>
          <p:cNvPicPr preferRelativeResize="0"/>
          <p:nvPr/>
        </p:nvPicPr>
        <p:blipFill>
          <a:blip r:embed="rId3">
            <a:alphaModFix/>
          </a:blip>
          <a:stretch>
            <a:fillRect/>
          </a:stretch>
        </p:blipFill>
        <p:spPr>
          <a:xfrm>
            <a:off x="232175" y="1622600"/>
            <a:ext cx="8679650" cy="2476150"/>
          </a:xfrm>
          <a:prstGeom prst="rect">
            <a:avLst/>
          </a:prstGeom>
          <a:noFill/>
          <a:ln>
            <a:noFill/>
          </a:ln>
        </p:spPr>
      </p:pic>
      <p:sp>
        <p:nvSpPr>
          <p:cNvPr id="1388" name="Shape 1388"/>
          <p:cNvSpPr txBox="1"/>
          <p:nvPr/>
        </p:nvSpPr>
        <p:spPr>
          <a:xfrm>
            <a:off x="76200" y="4648650"/>
            <a:ext cx="4138800" cy="418800"/>
          </a:xfrm>
          <a:prstGeom prst="rect">
            <a:avLst/>
          </a:prstGeom>
          <a:noFill/>
          <a:ln>
            <a:noFill/>
          </a:ln>
        </p:spPr>
        <p:txBody>
          <a:bodyPr anchorCtr="0" anchor="t" bIns="91425" lIns="91425" rIns="91425" tIns="91425">
            <a:noAutofit/>
          </a:bodyPr>
          <a:lstStyle/>
          <a:p>
            <a:pPr lvl="0">
              <a:spcBef>
                <a:spcPts val="0"/>
              </a:spcBef>
              <a:buClr>
                <a:schemeClr val="dk1"/>
              </a:buClr>
              <a:buSzPct val="122222"/>
              <a:buFont typeface="Arial"/>
              <a:buNone/>
            </a:pPr>
            <a:r>
              <a:rPr lang="en" sz="900" u="sng">
                <a:solidFill>
                  <a:schemeClr val="hlink"/>
                </a:solidFill>
                <a:hlinkClick r:id="rId4"/>
              </a:rPr>
              <a:t>Van Hasselt, Hado, Arthur Guez, and David Silver. "Deep Reinforcement Learning with Double Q-Learning." In </a:t>
            </a:r>
            <a:r>
              <a:rPr i="1" lang="en" sz="900" u="sng">
                <a:solidFill>
                  <a:schemeClr val="hlink"/>
                </a:solidFill>
                <a:hlinkClick r:id="rId5"/>
              </a:rPr>
              <a:t>AAAI</a:t>
            </a:r>
            <a:r>
              <a:rPr lang="en" sz="900" u="sng">
                <a:solidFill>
                  <a:schemeClr val="hlink"/>
                </a:solidFill>
                <a:hlinkClick r:id="rId6"/>
              </a:rPr>
              <a:t>, pp. 2094-2100. 2016.</a:t>
            </a:r>
          </a:p>
          <a:p>
            <a:pPr lvl="0">
              <a:spcBef>
                <a:spcPts val="0"/>
              </a:spcBef>
              <a:buNone/>
            </a:pPr>
            <a:r>
              <a:t/>
            </a:r>
            <a:endParaRPr sz="9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04" name="Shape 204"/>
        <p:cNvGrpSpPr/>
        <p:nvPr/>
      </p:nvGrpSpPr>
      <p:grpSpPr>
        <a:xfrm>
          <a:off x="0" y="0"/>
          <a:ext cx="0" cy="0"/>
          <a:chOff x="0" y="0"/>
          <a:chExt cx="0" cy="0"/>
        </a:xfrm>
      </p:grpSpPr>
      <p:sp>
        <p:nvSpPr>
          <p:cNvPr id="205" name="Shape 20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Deep Q Network</a:t>
            </a:r>
          </a:p>
        </p:txBody>
      </p:sp>
      <p:sp>
        <p:nvSpPr>
          <p:cNvPr id="206" name="Shape 20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07" name="Shape 207"/>
          <p:cNvPicPr preferRelativeResize="0"/>
          <p:nvPr/>
        </p:nvPicPr>
        <p:blipFill rotWithShape="1">
          <a:blip r:embed="rId3">
            <a:alphaModFix/>
          </a:blip>
          <a:srcRect b="38747" l="87444" r="526" t="37895"/>
          <a:stretch/>
        </p:blipFill>
        <p:spPr>
          <a:xfrm>
            <a:off x="7749398" y="2488237"/>
            <a:ext cx="776626" cy="835073"/>
          </a:xfrm>
          <a:prstGeom prst="rect">
            <a:avLst/>
          </a:prstGeom>
          <a:noFill/>
          <a:ln>
            <a:noFill/>
          </a:ln>
        </p:spPr>
      </p:pic>
      <p:grpSp>
        <p:nvGrpSpPr>
          <p:cNvPr id="208" name="Shape 208"/>
          <p:cNvGrpSpPr/>
          <p:nvPr/>
        </p:nvGrpSpPr>
        <p:grpSpPr>
          <a:xfrm>
            <a:off x="1067349" y="1073075"/>
            <a:ext cx="5571448" cy="3575225"/>
            <a:chOff x="1067349" y="1073075"/>
            <a:chExt cx="5571448" cy="3575225"/>
          </a:xfrm>
        </p:grpSpPr>
        <p:pic>
          <p:nvPicPr>
            <p:cNvPr id="209" name="Shape 209"/>
            <p:cNvPicPr preferRelativeResize="0"/>
            <p:nvPr/>
          </p:nvPicPr>
          <p:blipFill rotWithShape="1">
            <a:blip r:embed="rId3">
              <a:alphaModFix/>
            </a:blip>
            <a:srcRect b="0" l="0" r="13711" t="0"/>
            <a:stretch/>
          </p:blipFill>
          <p:spPr>
            <a:xfrm>
              <a:off x="1067349" y="1073075"/>
              <a:ext cx="5571448" cy="3575225"/>
            </a:xfrm>
            <a:prstGeom prst="rect">
              <a:avLst/>
            </a:prstGeom>
            <a:noFill/>
            <a:ln>
              <a:noFill/>
            </a:ln>
          </p:spPr>
        </p:pic>
        <p:pic>
          <p:nvPicPr>
            <p:cNvPr id="210" name="Shape 210"/>
            <p:cNvPicPr preferRelativeResize="0"/>
            <p:nvPr/>
          </p:nvPicPr>
          <p:blipFill rotWithShape="1">
            <a:blip r:embed="rId4">
              <a:alphaModFix/>
            </a:blip>
            <a:srcRect b="0" l="0" r="0" t="6985"/>
            <a:stretch/>
          </p:blipFill>
          <p:spPr>
            <a:xfrm>
              <a:off x="1158200" y="2588699"/>
              <a:ext cx="840200" cy="776750"/>
            </a:xfrm>
            <a:prstGeom prst="rect">
              <a:avLst/>
            </a:prstGeom>
            <a:noFill/>
            <a:ln>
              <a:noFill/>
            </a:ln>
          </p:spPr>
        </p:pic>
      </p:grpSp>
      <p:sp>
        <p:nvSpPr>
          <p:cNvPr id="211" name="Shape 211"/>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5"/>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
        <p:nvSpPr>
          <p:cNvPr id="212" name="Shape 212"/>
          <p:cNvSpPr txBox="1"/>
          <p:nvPr/>
        </p:nvSpPr>
        <p:spPr>
          <a:xfrm>
            <a:off x="6699350" y="1263025"/>
            <a:ext cx="1787100" cy="375900"/>
          </a:xfrm>
          <a:prstGeom prst="rect">
            <a:avLst/>
          </a:prstGeom>
          <a:noFill/>
          <a:ln>
            <a:noFill/>
          </a:ln>
        </p:spPr>
        <p:txBody>
          <a:bodyPr anchorCtr="0" anchor="t" bIns="91425" lIns="91425" rIns="91425" tIns="91425">
            <a:noAutofit/>
          </a:bodyPr>
          <a:lstStyle/>
          <a:p>
            <a:pPr lvl="0" rtl="0">
              <a:spcBef>
                <a:spcPts val="0"/>
              </a:spcBef>
              <a:buNone/>
            </a:pPr>
            <a:r>
              <a:rPr lang="en"/>
              <a:t>2) Output: Q(s,a</a:t>
            </a:r>
            <a:r>
              <a:rPr baseline="-25000" lang="en"/>
              <a:t>i</a:t>
            </a:r>
            <a:r>
              <a:rPr lang="en"/>
              <a:t>)</a:t>
            </a:r>
          </a:p>
          <a:p>
            <a:pPr lvl="0" rtl="0">
              <a:spcBef>
                <a:spcPts val="0"/>
              </a:spcBef>
              <a:buNone/>
            </a:pPr>
            <a:r>
              <a:rPr lang="en"/>
              <a:t>Q(s,a</a:t>
            </a:r>
            <a:r>
              <a:rPr baseline="-25000" lang="en"/>
              <a:t>1</a:t>
            </a:r>
            <a:r>
              <a:rPr lang="en"/>
              <a:t>)</a:t>
            </a:r>
          </a:p>
          <a:p>
            <a:pPr lvl="0" rtl="0">
              <a:spcBef>
                <a:spcPts val="0"/>
              </a:spcBef>
              <a:buNone/>
            </a:pPr>
            <a:r>
              <a:rPr lang="en">
                <a:solidFill>
                  <a:schemeClr val="dk1"/>
                </a:solidFill>
              </a:rPr>
              <a:t>Q(s,a</a:t>
            </a:r>
            <a:r>
              <a:rPr baseline="-25000" lang="en">
                <a:solidFill>
                  <a:schemeClr val="dk1"/>
                </a:solidFill>
              </a:rPr>
              <a:t>2</a:t>
            </a:r>
            <a:r>
              <a:rPr lang="en">
                <a:solidFill>
                  <a:schemeClr val="dk1"/>
                </a:solidFill>
              </a:rPr>
              <a:t>)</a:t>
            </a:r>
          </a:p>
          <a:p>
            <a:pPr lvl="0" rtl="0">
              <a:spcBef>
                <a:spcPts val="0"/>
              </a:spcBef>
              <a:buNone/>
            </a:pPr>
            <a:r>
              <a:rPr lang="en">
                <a:solidFill>
                  <a:schemeClr val="dk1"/>
                </a:solidFill>
              </a:rPr>
              <a:t>Q(s,a</a:t>
            </a:r>
            <a:r>
              <a:rPr baseline="-25000" lang="en">
                <a:solidFill>
                  <a:schemeClr val="dk1"/>
                </a:solidFill>
              </a:rPr>
              <a:t>3</a:t>
            </a: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Clr>
                <a:schemeClr val="dk1"/>
              </a:buClr>
              <a:buFont typeface="Arial"/>
              <a:buNone/>
            </a:pPr>
            <a:r>
              <a:rPr lang="en">
                <a:solidFill>
                  <a:schemeClr val="dk1"/>
                </a:solidFill>
              </a:rPr>
              <a:t>Q(s,a</a:t>
            </a:r>
            <a:r>
              <a:rPr baseline="-25000" lang="en">
                <a:solidFill>
                  <a:schemeClr val="dk1"/>
                </a:solidFill>
              </a:rPr>
              <a:t>18</a:t>
            </a:r>
            <a:r>
              <a:rPr lang="en">
                <a:solidFill>
                  <a:schemeClr val="dk1"/>
                </a:solidFill>
              </a:rPr>
              <a:t>)</a:t>
            </a:r>
          </a:p>
        </p:txBody>
      </p:sp>
      <p:sp>
        <p:nvSpPr>
          <p:cNvPr id="213" name="Shape 213"/>
          <p:cNvSpPr txBox="1"/>
          <p:nvPr/>
        </p:nvSpPr>
        <p:spPr>
          <a:xfrm>
            <a:off x="91850" y="1697275"/>
            <a:ext cx="1906500" cy="375900"/>
          </a:xfrm>
          <a:prstGeom prst="rect">
            <a:avLst/>
          </a:prstGeom>
          <a:noFill/>
          <a:ln>
            <a:noFill/>
          </a:ln>
        </p:spPr>
        <p:txBody>
          <a:bodyPr anchorCtr="0" anchor="t" bIns="91425" lIns="91425" rIns="91425" tIns="91425">
            <a:noAutofit/>
          </a:bodyPr>
          <a:lstStyle/>
          <a:p>
            <a:pPr lvl="0" rtl="0">
              <a:spcBef>
                <a:spcPts val="0"/>
              </a:spcBef>
              <a:buNone/>
            </a:pPr>
            <a:r>
              <a:rPr lang="en"/>
              <a:t>1) Input:</a:t>
            </a:r>
            <a:br>
              <a:rPr lang="en"/>
            </a:br>
            <a:r>
              <a:rPr lang="en"/>
              <a:t>4 images = current frame + 3 previous</a:t>
            </a: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92" name="Shape 1392"/>
        <p:cNvGrpSpPr/>
        <p:nvPr/>
      </p:nvGrpSpPr>
      <p:grpSpPr>
        <a:xfrm>
          <a:off x="0" y="0"/>
          <a:ext cx="0" cy="0"/>
          <a:chOff x="0" y="0"/>
          <a:chExt cx="0" cy="0"/>
        </a:xfrm>
      </p:grpSpPr>
      <p:sp>
        <p:nvSpPr>
          <p:cNvPr id="1393" name="Shape 139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 Overestimation : Intuition</a:t>
            </a:r>
          </a:p>
        </p:txBody>
      </p:sp>
      <p:sp>
        <p:nvSpPr>
          <p:cNvPr id="1394" name="Shape 139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t/>
            </a:r>
            <a:endParaRPr/>
          </a:p>
        </p:txBody>
      </p:sp>
      <p:pic>
        <p:nvPicPr>
          <p:cNvPr id="1395" name="Shape 1395"/>
          <p:cNvPicPr preferRelativeResize="0"/>
          <p:nvPr/>
        </p:nvPicPr>
        <p:blipFill>
          <a:blip r:embed="rId3">
            <a:alphaModFix/>
          </a:blip>
          <a:stretch>
            <a:fillRect/>
          </a:stretch>
        </p:blipFill>
        <p:spPr>
          <a:xfrm>
            <a:off x="463850" y="1298549"/>
            <a:ext cx="4811251" cy="711899"/>
          </a:xfrm>
          <a:prstGeom prst="rect">
            <a:avLst/>
          </a:prstGeom>
          <a:noFill/>
          <a:ln>
            <a:noFill/>
          </a:ln>
        </p:spPr>
      </p:pic>
      <p:sp>
        <p:nvSpPr>
          <p:cNvPr id="1396" name="Shape 1396"/>
          <p:cNvSpPr txBox="1"/>
          <p:nvPr/>
        </p:nvSpPr>
        <p:spPr>
          <a:xfrm>
            <a:off x="5909050" y="1453550"/>
            <a:ext cx="3059100" cy="394800"/>
          </a:xfrm>
          <a:prstGeom prst="rect">
            <a:avLst/>
          </a:prstGeom>
          <a:noFill/>
          <a:ln>
            <a:noFill/>
          </a:ln>
        </p:spPr>
        <p:txBody>
          <a:bodyPr anchorCtr="0" anchor="t" bIns="91425" lIns="91425" rIns="91425" tIns="91425">
            <a:noAutofit/>
          </a:bodyPr>
          <a:lstStyle/>
          <a:p>
            <a:pPr lvl="0" rtl="0">
              <a:spcBef>
                <a:spcPts val="0"/>
              </a:spcBef>
              <a:buNone/>
            </a:pPr>
            <a:r>
              <a:rPr lang="en"/>
              <a:t>[Jensen’s Inequality]</a:t>
            </a:r>
          </a:p>
        </p:txBody>
      </p:sp>
      <p:sp>
        <p:nvSpPr>
          <p:cNvPr id="1397" name="Shape 1397"/>
          <p:cNvSpPr txBox="1"/>
          <p:nvPr/>
        </p:nvSpPr>
        <p:spPr>
          <a:xfrm>
            <a:off x="11950" y="4772700"/>
            <a:ext cx="3911400" cy="370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https://hadovanhasselt.files.wordpress.com/2015/12/doubleqposter.pdf</a:t>
            </a: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01" name="Shape 1401"/>
        <p:cNvGrpSpPr/>
        <p:nvPr/>
      </p:nvGrpSpPr>
      <p:grpSpPr>
        <a:xfrm>
          <a:off x="0" y="0"/>
          <a:ext cx="0" cy="0"/>
          <a:chOff x="0" y="0"/>
          <a:chExt cx="0" cy="0"/>
        </a:xfrm>
      </p:grpSpPr>
      <p:sp>
        <p:nvSpPr>
          <p:cNvPr id="1402" name="Shape 140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 Overestimation : Intuition</a:t>
            </a:r>
          </a:p>
        </p:txBody>
      </p:sp>
      <p:sp>
        <p:nvSpPr>
          <p:cNvPr id="1403" name="Shape 140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t/>
            </a:r>
            <a:endParaRPr/>
          </a:p>
        </p:txBody>
      </p:sp>
      <p:pic>
        <p:nvPicPr>
          <p:cNvPr id="1404" name="Shape 1404"/>
          <p:cNvPicPr preferRelativeResize="0"/>
          <p:nvPr/>
        </p:nvPicPr>
        <p:blipFill>
          <a:blip r:embed="rId3">
            <a:alphaModFix/>
          </a:blip>
          <a:stretch>
            <a:fillRect/>
          </a:stretch>
        </p:blipFill>
        <p:spPr>
          <a:xfrm>
            <a:off x="463850" y="1298549"/>
            <a:ext cx="4811251" cy="711899"/>
          </a:xfrm>
          <a:prstGeom prst="rect">
            <a:avLst/>
          </a:prstGeom>
          <a:noFill/>
          <a:ln>
            <a:noFill/>
          </a:ln>
        </p:spPr>
      </p:pic>
      <p:sp>
        <p:nvSpPr>
          <p:cNvPr id="1405" name="Shape 1405"/>
          <p:cNvSpPr txBox="1"/>
          <p:nvPr/>
        </p:nvSpPr>
        <p:spPr>
          <a:xfrm>
            <a:off x="5909050" y="1453550"/>
            <a:ext cx="3059100" cy="394800"/>
          </a:xfrm>
          <a:prstGeom prst="rect">
            <a:avLst/>
          </a:prstGeom>
          <a:noFill/>
          <a:ln>
            <a:noFill/>
          </a:ln>
        </p:spPr>
        <p:txBody>
          <a:bodyPr anchorCtr="0" anchor="t" bIns="91425" lIns="91425" rIns="91425" tIns="91425">
            <a:noAutofit/>
          </a:bodyPr>
          <a:lstStyle/>
          <a:p>
            <a:pPr lvl="0" rtl="0">
              <a:spcBef>
                <a:spcPts val="0"/>
              </a:spcBef>
              <a:buNone/>
            </a:pPr>
            <a:r>
              <a:rPr lang="en"/>
              <a:t>[Jensen’s Inequality]</a:t>
            </a:r>
          </a:p>
        </p:txBody>
      </p:sp>
      <p:sp>
        <p:nvSpPr>
          <p:cNvPr id="1406" name="Shape 1406"/>
          <p:cNvSpPr txBox="1"/>
          <p:nvPr/>
        </p:nvSpPr>
        <p:spPr>
          <a:xfrm>
            <a:off x="11950" y="4772700"/>
            <a:ext cx="3911400" cy="370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https://hadovanhasselt.files.wordpress.com/2015/12/doubleqposter.pdf</a:t>
            </a:r>
          </a:p>
        </p:txBody>
      </p:sp>
      <p:cxnSp>
        <p:nvCxnSpPr>
          <p:cNvPr id="1407" name="Shape 1407"/>
          <p:cNvCxnSpPr/>
          <p:nvPr/>
        </p:nvCxnSpPr>
        <p:spPr>
          <a:xfrm>
            <a:off x="3168325" y="2174575"/>
            <a:ext cx="2228700" cy="0"/>
          </a:xfrm>
          <a:prstGeom prst="straightConnector1">
            <a:avLst/>
          </a:prstGeom>
          <a:noFill/>
          <a:ln cap="flat" cmpd="sng" w="38100">
            <a:solidFill>
              <a:srgbClr val="0000FF"/>
            </a:solidFill>
            <a:prstDash val="solid"/>
            <a:round/>
            <a:headEnd len="lg" w="lg" type="none"/>
            <a:tailEnd len="lg" w="lg" type="none"/>
          </a:ln>
        </p:spPr>
      </p:cxnSp>
      <p:sp>
        <p:nvSpPr>
          <p:cNvPr id="1408" name="Shape 1408"/>
          <p:cNvSpPr txBox="1"/>
          <p:nvPr/>
        </p:nvSpPr>
        <p:spPr>
          <a:xfrm>
            <a:off x="3627625" y="2246950"/>
            <a:ext cx="1310100" cy="453900"/>
          </a:xfrm>
          <a:prstGeom prst="rect">
            <a:avLst/>
          </a:prstGeom>
          <a:noFill/>
          <a:ln>
            <a:noFill/>
          </a:ln>
        </p:spPr>
        <p:txBody>
          <a:bodyPr anchorCtr="0" anchor="t" bIns="91425" lIns="91425" rIns="91425" tIns="91425">
            <a:noAutofit/>
          </a:bodyPr>
          <a:lstStyle/>
          <a:p>
            <a:pPr lvl="0" rtl="0">
              <a:spcBef>
                <a:spcPts val="0"/>
              </a:spcBef>
              <a:buNone/>
            </a:pPr>
            <a:r>
              <a:rPr lang="en">
                <a:solidFill>
                  <a:srgbClr val="0000FF"/>
                </a:solidFill>
              </a:rPr>
              <a:t>What we want</a:t>
            </a: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12" name="Shape 1412"/>
        <p:cNvGrpSpPr/>
        <p:nvPr/>
      </p:nvGrpSpPr>
      <p:grpSpPr>
        <a:xfrm>
          <a:off x="0" y="0"/>
          <a:ext cx="0" cy="0"/>
          <a:chOff x="0" y="0"/>
          <a:chExt cx="0" cy="0"/>
        </a:xfrm>
      </p:grpSpPr>
      <p:sp>
        <p:nvSpPr>
          <p:cNvPr id="1413" name="Shape 141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 Overestimation : Intuition</a:t>
            </a:r>
          </a:p>
        </p:txBody>
      </p:sp>
      <p:sp>
        <p:nvSpPr>
          <p:cNvPr id="1414" name="Shape 141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t/>
            </a:r>
            <a:endParaRPr/>
          </a:p>
        </p:txBody>
      </p:sp>
      <p:pic>
        <p:nvPicPr>
          <p:cNvPr id="1415" name="Shape 1415"/>
          <p:cNvPicPr preferRelativeResize="0"/>
          <p:nvPr/>
        </p:nvPicPr>
        <p:blipFill>
          <a:blip r:embed="rId3">
            <a:alphaModFix/>
          </a:blip>
          <a:stretch>
            <a:fillRect/>
          </a:stretch>
        </p:blipFill>
        <p:spPr>
          <a:xfrm>
            <a:off x="463850" y="1298549"/>
            <a:ext cx="4811251" cy="711899"/>
          </a:xfrm>
          <a:prstGeom prst="rect">
            <a:avLst/>
          </a:prstGeom>
          <a:noFill/>
          <a:ln>
            <a:noFill/>
          </a:ln>
        </p:spPr>
      </p:pic>
      <p:sp>
        <p:nvSpPr>
          <p:cNvPr id="1416" name="Shape 1416"/>
          <p:cNvSpPr txBox="1"/>
          <p:nvPr/>
        </p:nvSpPr>
        <p:spPr>
          <a:xfrm>
            <a:off x="5909050" y="1453550"/>
            <a:ext cx="3059100" cy="394800"/>
          </a:xfrm>
          <a:prstGeom prst="rect">
            <a:avLst/>
          </a:prstGeom>
          <a:noFill/>
          <a:ln>
            <a:noFill/>
          </a:ln>
        </p:spPr>
        <p:txBody>
          <a:bodyPr anchorCtr="0" anchor="t" bIns="91425" lIns="91425" rIns="91425" tIns="91425">
            <a:noAutofit/>
          </a:bodyPr>
          <a:lstStyle/>
          <a:p>
            <a:pPr lvl="0" rtl="0">
              <a:spcBef>
                <a:spcPts val="0"/>
              </a:spcBef>
              <a:buNone/>
            </a:pPr>
            <a:r>
              <a:rPr lang="en"/>
              <a:t>[Jensen’s Inequality]</a:t>
            </a:r>
          </a:p>
        </p:txBody>
      </p:sp>
      <p:sp>
        <p:nvSpPr>
          <p:cNvPr id="1417" name="Shape 1417"/>
          <p:cNvSpPr txBox="1"/>
          <p:nvPr/>
        </p:nvSpPr>
        <p:spPr>
          <a:xfrm>
            <a:off x="11950" y="4772700"/>
            <a:ext cx="3911400" cy="370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https://hadovanhasselt.files.wordpress.com/2015/12/doubleqposter.pdf</a:t>
            </a:r>
          </a:p>
        </p:txBody>
      </p:sp>
      <p:pic>
        <p:nvPicPr>
          <p:cNvPr id="1418" name="Shape 1418"/>
          <p:cNvPicPr preferRelativeResize="0"/>
          <p:nvPr/>
        </p:nvPicPr>
        <p:blipFill>
          <a:blip r:embed="rId5">
            <a:alphaModFix/>
          </a:blip>
          <a:stretch>
            <a:fillRect/>
          </a:stretch>
        </p:blipFill>
        <p:spPr>
          <a:xfrm>
            <a:off x="463849" y="3056149"/>
            <a:ext cx="5299825" cy="510524"/>
          </a:xfrm>
          <a:prstGeom prst="rect">
            <a:avLst/>
          </a:prstGeom>
          <a:noFill/>
          <a:ln cap="flat" cmpd="sng" w="9525">
            <a:solidFill>
              <a:srgbClr val="FF0000"/>
            </a:solidFill>
            <a:prstDash val="solid"/>
            <a:round/>
            <a:headEnd len="med" w="med" type="none"/>
            <a:tailEnd len="med" w="med" type="none"/>
          </a:ln>
        </p:spPr>
      </p:pic>
      <p:cxnSp>
        <p:nvCxnSpPr>
          <p:cNvPr id="1419" name="Shape 1419"/>
          <p:cNvCxnSpPr/>
          <p:nvPr/>
        </p:nvCxnSpPr>
        <p:spPr>
          <a:xfrm>
            <a:off x="506500" y="2174575"/>
            <a:ext cx="2228700" cy="0"/>
          </a:xfrm>
          <a:prstGeom prst="straightConnector1">
            <a:avLst/>
          </a:prstGeom>
          <a:noFill/>
          <a:ln cap="flat" cmpd="sng" w="38100">
            <a:solidFill>
              <a:srgbClr val="FF0000"/>
            </a:solidFill>
            <a:prstDash val="solid"/>
            <a:round/>
            <a:headEnd len="lg" w="lg" type="none"/>
            <a:tailEnd len="lg" w="lg" type="none"/>
          </a:ln>
        </p:spPr>
      </p:cxnSp>
      <p:cxnSp>
        <p:nvCxnSpPr>
          <p:cNvPr id="1420" name="Shape 1420"/>
          <p:cNvCxnSpPr/>
          <p:nvPr/>
        </p:nvCxnSpPr>
        <p:spPr>
          <a:xfrm>
            <a:off x="3168325" y="2174575"/>
            <a:ext cx="2228700" cy="0"/>
          </a:xfrm>
          <a:prstGeom prst="straightConnector1">
            <a:avLst/>
          </a:prstGeom>
          <a:noFill/>
          <a:ln cap="flat" cmpd="sng" w="38100">
            <a:solidFill>
              <a:srgbClr val="0000FF"/>
            </a:solidFill>
            <a:prstDash val="solid"/>
            <a:round/>
            <a:headEnd len="lg" w="lg" type="none"/>
            <a:tailEnd len="lg" w="lg" type="none"/>
          </a:ln>
        </p:spPr>
      </p:cxnSp>
      <p:sp>
        <p:nvSpPr>
          <p:cNvPr id="1421" name="Shape 1421"/>
          <p:cNvSpPr txBox="1"/>
          <p:nvPr/>
        </p:nvSpPr>
        <p:spPr>
          <a:xfrm>
            <a:off x="3627625" y="2246950"/>
            <a:ext cx="1310100" cy="453900"/>
          </a:xfrm>
          <a:prstGeom prst="rect">
            <a:avLst/>
          </a:prstGeom>
          <a:noFill/>
          <a:ln>
            <a:noFill/>
          </a:ln>
        </p:spPr>
        <p:txBody>
          <a:bodyPr anchorCtr="0" anchor="t" bIns="91425" lIns="91425" rIns="91425" tIns="91425">
            <a:noAutofit/>
          </a:bodyPr>
          <a:lstStyle/>
          <a:p>
            <a:pPr lvl="0" rtl="0">
              <a:spcBef>
                <a:spcPts val="0"/>
              </a:spcBef>
              <a:buNone/>
            </a:pPr>
            <a:r>
              <a:rPr lang="en">
                <a:solidFill>
                  <a:srgbClr val="0000FF"/>
                </a:solidFill>
              </a:rPr>
              <a:t>What we want</a:t>
            </a:r>
          </a:p>
        </p:txBody>
      </p:sp>
      <p:sp>
        <p:nvSpPr>
          <p:cNvPr id="1422" name="Shape 1422"/>
          <p:cNvSpPr txBox="1"/>
          <p:nvPr/>
        </p:nvSpPr>
        <p:spPr>
          <a:xfrm>
            <a:off x="506500" y="2246950"/>
            <a:ext cx="2228700" cy="572700"/>
          </a:xfrm>
          <a:prstGeom prst="rect">
            <a:avLst/>
          </a:prstGeom>
          <a:noFill/>
          <a:ln>
            <a:noFill/>
          </a:ln>
        </p:spPr>
        <p:txBody>
          <a:bodyPr anchorCtr="0" anchor="t" bIns="91425" lIns="91425" rIns="91425" tIns="91425">
            <a:noAutofit/>
          </a:bodyPr>
          <a:lstStyle/>
          <a:p>
            <a:pPr lvl="0" rtl="0" algn="ctr">
              <a:spcBef>
                <a:spcPts val="0"/>
              </a:spcBef>
              <a:buNone/>
            </a:pPr>
            <a:r>
              <a:rPr lang="en">
                <a:solidFill>
                  <a:srgbClr val="FF0000"/>
                </a:solidFill>
              </a:rPr>
              <a:t>What we estimate in Q-Learning</a:t>
            </a: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26" name="Shape 1426"/>
        <p:cNvGrpSpPr/>
        <p:nvPr/>
      </p:nvGrpSpPr>
      <p:grpSpPr>
        <a:xfrm>
          <a:off x="0" y="0"/>
          <a:ext cx="0" cy="0"/>
          <a:chOff x="0" y="0"/>
          <a:chExt cx="0" cy="0"/>
        </a:xfrm>
      </p:grpSpPr>
      <p:sp>
        <p:nvSpPr>
          <p:cNvPr id="1427" name="Shape 142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Double Q-Learning : Function Approximation</a:t>
            </a:r>
          </a:p>
        </p:txBody>
      </p:sp>
      <p:sp>
        <p:nvSpPr>
          <p:cNvPr id="1428" name="Shape 142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1429" name="Shape 1429"/>
          <p:cNvPicPr preferRelativeResize="0"/>
          <p:nvPr/>
        </p:nvPicPr>
        <p:blipFill>
          <a:blip r:embed="rId3">
            <a:alphaModFix/>
          </a:blip>
          <a:stretch>
            <a:fillRect/>
          </a:stretch>
        </p:blipFill>
        <p:spPr>
          <a:xfrm>
            <a:off x="724787" y="1126611"/>
            <a:ext cx="7694416" cy="3468125"/>
          </a:xfrm>
          <a:prstGeom prst="rect">
            <a:avLst/>
          </a:prstGeom>
          <a:noFill/>
          <a:ln>
            <a:noFill/>
          </a:ln>
        </p:spPr>
      </p:pic>
      <p:pic>
        <p:nvPicPr>
          <p:cNvPr id="1430" name="Shape 1430"/>
          <p:cNvPicPr preferRelativeResize="0"/>
          <p:nvPr/>
        </p:nvPicPr>
        <p:blipFill>
          <a:blip r:embed="rId4">
            <a:alphaModFix/>
          </a:blip>
          <a:stretch>
            <a:fillRect/>
          </a:stretch>
        </p:blipFill>
        <p:spPr>
          <a:xfrm>
            <a:off x="6967700" y="1484675"/>
            <a:ext cx="1864604" cy="572700"/>
          </a:xfrm>
          <a:prstGeom prst="rect">
            <a:avLst/>
          </a:prstGeom>
          <a:noFill/>
          <a:ln>
            <a:noFill/>
          </a:ln>
        </p:spPr>
      </p:pic>
      <p:sp>
        <p:nvSpPr>
          <p:cNvPr id="1431" name="Shape 1431"/>
          <p:cNvSpPr txBox="1"/>
          <p:nvPr/>
        </p:nvSpPr>
        <p:spPr>
          <a:xfrm>
            <a:off x="0" y="4724850"/>
            <a:ext cx="41388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5"/>
              </a:rPr>
              <a:t>Van Hasselt, Hado, Arthur Guez, and David Silver. "Deep Reinforcement Learning with Double Q-Learning." In </a:t>
            </a:r>
            <a:r>
              <a:rPr i="1" lang="en" sz="900" u="sng">
                <a:solidFill>
                  <a:schemeClr val="hlink"/>
                </a:solidFill>
                <a:hlinkClick r:id="rId6"/>
              </a:rPr>
              <a:t>AAAI</a:t>
            </a:r>
            <a:r>
              <a:rPr lang="en" sz="900" u="sng">
                <a:solidFill>
                  <a:schemeClr val="hlink"/>
                </a:solidFill>
                <a:hlinkClick r:id="rId7"/>
              </a:rPr>
              <a:t>, pp. 2094-2100. 2016.</a:t>
            </a:r>
          </a:p>
          <a:p>
            <a:pPr lvl="0" rtl="0">
              <a:spcBef>
                <a:spcPts val="0"/>
              </a:spcBef>
              <a:buNone/>
            </a:pPr>
            <a:r>
              <a:t/>
            </a:r>
            <a:endParaRPr sz="900"/>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35" name="Shape 1435"/>
        <p:cNvGrpSpPr/>
        <p:nvPr/>
      </p:nvGrpSpPr>
      <p:grpSpPr>
        <a:xfrm>
          <a:off x="0" y="0"/>
          <a:ext cx="0" cy="0"/>
          <a:chOff x="0" y="0"/>
          <a:chExt cx="0" cy="0"/>
        </a:xfrm>
      </p:grpSpPr>
      <p:sp>
        <p:nvSpPr>
          <p:cNvPr id="1436" name="Shape 143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Results</a:t>
            </a:r>
          </a:p>
        </p:txBody>
      </p:sp>
      <p:sp>
        <p:nvSpPr>
          <p:cNvPr id="1437" name="Shape 143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1438" name="Shape 1438"/>
          <p:cNvPicPr preferRelativeResize="0"/>
          <p:nvPr/>
        </p:nvPicPr>
        <p:blipFill>
          <a:blip r:embed="rId3">
            <a:alphaModFix/>
          </a:blip>
          <a:stretch>
            <a:fillRect/>
          </a:stretch>
        </p:blipFill>
        <p:spPr>
          <a:xfrm>
            <a:off x="0" y="953365"/>
            <a:ext cx="9143998" cy="3509817"/>
          </a:xfrm>
          <a:prstGeom prst="rect">
            <a:avLst/>
          </a:prstGeom>
          <a:noFill/>
          <a:ln>
            <a:noFill/>
          </a:ln>
        </p:spPr>
      </p:pic>
      <p:sp>
        <p:nvSpPr>
          <p:cNvPr id="1439" name="Shape 1439"/>
          <p:cNvSpPr txBox="1"/>
          <p:nvPr/>
        </p:nvSpPr>
        <p:spPr>
          <a:xfrm>
            <a:off x="1791900" y="4179100"/>
            <a:ext cx="5560200" cy="800100"/>
          </a:xfrm>
          <a:prstGeom prst="rect">
            <a:avLst/>
          </a:prstGeom>
          <a:noFill/>
          <a:ln>
            <a:noFill/>
          </a:ln>
        </p:spPr>
        <p:txBody>
          <a:bodyPr anchorCtr="0" anchor="t" bIns="91425" lIns="91425" rIns="91425" tIns="91425">
            <a:noAutofit/>
          </a:bodyPr>
          <a:lstStyle/>
          <a:p>
            <a:pPr lvl="0" rtl="0" algn="ctr">
              <a:spcBef>
                <a:spcPts val="0"/>
              </a:spcBef>
              <a:buNone/>
            </a:pPr>
            <a:r>
              <a:rPr lang="en"/>
              <a:t>Mean and median scores across all 57 Atari games, measured in percentages of human performance</a:t>
            </a:r>
          </a:p>
        </p:txBody>
      </p:sp>
      <p:sp>
        <p:nvSpPr>
          <p:cNvPr id="1440" name="Shape 1440"/>
          <p:cNvSpPr txBox="1"/>
          <p:nvPr/>
        </p:nvSpPr>
        <p:spPr>
          <a:xfrm>
            <a:off x="23925" y="4653075"/>
            <a:ext cx="4365900" cy="4905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Wang, Ziyu, Tom Schaul, Matteo Hessel, Hado van Hasselt, Marc Lanctot, and Nando de Freitas. "Dueling network architectures for deep reinforcement learning." </a:t>
            </a:r>
            <a:r>
              <a:rPr i="1" lang="en" sz="900" u="sng">
                <a:solidFill>
                  <a:schemeClr val="hlink"/>
                </a:solidFill>
                <a:hlinkClick r:id="rId5"/>
              </a:rPr>
              <a:t>arXiv preprint arXiv:1511.06581</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44" name="Shape 1444"/>
        <p:cNvGrpSpPr/>
        <p:nvPr/>
      </p:nvGrpSpPr>
      <p:grpSpPr>
        <a:xfrm>
          <a:off x="0" y="0"/>
          <a:ext cx="0" cy="0"/>
          <a:chOff x="0" y="0"/>
          <a:chExt cx="0" cy="0"/>
        </a:xfrm>
      </p:grpSpPr>
      <p:sp>
        <p:nvSpPr>
          <p:cNvPr id="1445" name="Shape 144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Results : Comparison to 10 frame DQN</a:t>
            </a:r>
          </a:p>
        </p:txBody>
      </p:sp>
      <p:sp>
        <p:nvSpPr>
          <p:cNvPr id="1446" name="Shape 1446"/>
          <p:cNvSpPr txBox="1"/>
          <p:nvPr>
            <p:ph idx="1" type="body"/>
          </p:nvPr>
        </p:nvSpPr>
        <p:spPr>
          <a:xfrm>
            <a:off x="311700" y="1152475"/>
            <a:ext cx="8520600" cy="988800"/>
          </a:xfrm>
          <a:prstGeom prst="rect">
            <a:avLst/>
          </a:prstGeom>
        </p:spPr>
        <p:txBody>
          <a:bodyPr anchorCtr="0" anchor="t" bIns="91425" lIns="91425" rIns="91425" tIns="91425">
            <a:noAutofit/>
          </a:bodyPr>
          <a:lstStyle/>
          <a:p>
            <a:pPr indent="-228600" lvl="0" marL="457200" rtl="0">
              <a:spcBef>
                <a:spcPts val="0"/>
              </a:spcBef>
            </a:pPr>
            <a:r>
              <a:rPr lang="en"/>
              <a:t>Captures in one frame (and history state) what DQN captures in a stack of 10 for Flickering Pong</a:t>
            </a:r>
          </a:p>
          <a:p>
            <a:pPr lvl="0" rtl="0">
              <a:spcBef>
                <a:spcPts val="0"/>
              </a:spcBef>
              <a:buNone/>
            </a:pPr>
            <a:r>
              <a:t/>
            </a:r>
            <a:endParaRPr/>
          </a:p>
        </p:txBody>
      </p:sp>
      <p:pic>
        <p:nvPicPr>
          <p:cNvPr id="1447" name="Shape 1447"/>
          <p:cNvPicPr preferRelativeResize="0"/>
          <p:nvPr/>
        </p:nvPicPr>
        <p:blipFill>
          <a:blip r:embed="rId3">
            <a:alphaModFix/>
          </a:blip>
          <a:stretch>
            <a:fillRect/>
          </a:stretch>
        </p:blipFill>
        <p:spPr>
          <a:xfrm>
            <a:off x="3494750" y="2411404"/>
            <a:ext cx="5337549" cy="2157475"/>
          </a:xfrm>
          <a:prstGeom prst="rect">
            <a:avLst/>
          </a:prstGeom>
          <a:noFill/>
          <a:ln>
            <a:noFill/>
          </a:ln>
        </p:spPr>
      </p:pic>
      <p:sp>
        <p:nvSpPr>
          <p:cNvPr id="1448" name="Shape 1448"/>
          <p:cNvSpPr txBox="1"/>
          <p:nvPr>
            <p:ph idx="1" type="body"/>
          </p:nvPr>
        </p:nvSpPr>
        <p:spPr>
          <a:xfrm>
            <a:off x="311700" y="2194900"/>
            <a:ext cx="3183000" cy="2008500"/>
          </a:xfrm>
          <a:prstGeom prst="rect">
            <a:avLst/>
          </a:prstGeom>
        </p:spPr>
        <p:txBody>
          <a:bodyPr anchorCtr="0" anchor="t" bIns="91425" lIns="91425" rIns="91425" tIns="91425">
            <a:noAutofit/>
          </a:bodyPr>
          <a:lstStyle/>
          <a:p>
            <a:pPr lvl="0" rtl="0">
              <a:spcBef>
                <a:spcPts val="0"/>
              </a:spcBef>
              <a:buNone/>
            </a:pPr>
            <a:r>
              <a:t/>
            </a:r>
            <a:endParaRPr/>
          </a:p>
          <a:p>
            <a:pPr indent="-228600" lvl="0" marL="457200" rtl="0">
              <a:spcBef>
                <a:spcPts val="0"/>
              </a:spcBef>
            </a:pPr>
            <a:r>
              <a:rPr lang="en"/>
              <a:t>10 frame DQN conv-1 captures paddle information</a:t>
            </a:r>
          </a:p>
          <a:p>
            <a:pPr lvl="0" rtl="0">
              <a:spcBef>
                <a:spcPts val="0"/>
              </a:spcBef>
              <a:buNone/>
            </a:pPr>
            <a:r>
              <a:t/>
            </a:r>
            <a:endParaRPr/>
          </a:p>
        </p:txBody>
      </p:sp>
      <p:sp>
        <p:nvSpPr>
          <p:cNvPr id="1449" name="Shape 1449"/>
          <p:cNvSpPr txBox="1"/>
          <p:nvPr/>
        </p:nvSpPr>
        <p:spPr>
          <a:xfrm>
            <a:off x="0" y="4709775"/>
            <a:ext cx="4318200" cy="5727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53" name="Shape 1453"/>
        <p:cNvGrpSpPr/>
        <p:nvPr/>
      </p:nvGrpSpPr>
      <p:grpSpPr>
        <a:xfrm>
          <a:off x="0" y="0"/>
          <a:ext cx="0" cy="0"/>
          <a:chOff x="0" y="0"/>
          <a:chExt cx="0" cy="0"/>
        </a:xfrm>
      </p:grpSpPr>
      <p:sp>
        <p:nvSpPr>
          <p:cNvPr id="1454" name="Shape 145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Results : Comparison to 10 frame DQN</a:t>
            </a:r>
          </a:p>
        </p:txBody>
      </p:sp>
      <p:sp>
        <p:nvSpPr>
          <p:cNvPr id="1455" name="Shape 1455"/>
          <p:cNvSpPr txBox="1"/>
          <p:nvPr>
            <p:ph idx="1" type="body"/>
          </p:nvPr>
        </p:nvSpPr>
        <p:spPr>
          <a:xfrm>
            <a:off x="311700" y="1152475"/>
            <a:ext cx="8520600" cy="988800"/>
          </a:xfrm>
          <a:prstGeom prst="rect">
            <a:avLst/>
          </a:prstGeom>
        </p:spPr>
        <p:txBody>
          <a:bodyPr anchorCtr="0" anchor="t" bIns="91425" lIns="91425" rIns="91425" tIns="91425">
            <a:noAutofit/>
          </a:bodyPr>
          <a:lstStyle/>
          <a:p>
            <a:pPr indent="-228600" lvl="0" marL="457200" rtl="0">
              <a:spcBef>
                <a:spcPts val="0"/>
              </a:spcBef>
            </a:pPr>
            <a:r>
              <a:rPr lang="en"/>
              <a:t>Captures in one frame (and history state) what DQN captures in a stack of 10 for Flickering Pong</a:t>
            </a:r>
          </a:p>
          <a:p>
            <a:pPr lvl="0" rtl="0">
              <a:spcBef>
                <a:spcPts val="0"/>
              </a:spcBef>
              <a:buNone/>
            </a:pPr>
            <a:r>
              <a:t/>
            </a:r>
            <a:endParaRPr/>
          </a:p>
        </p:txBody>
      </p:sp>
      <p:sp>
        <p:nvSpPr>
          <p:cNvPr id="1456" name="Shape 1456"/>
          <p:cNvSpPr txBox="1"/>
          <p:nvPr>
            <p:ph idx="1" type="body"/>
          </p:nvPr>
        </p:nvSpPr>
        <p:spPr>
          <a:xfrm>
            <a:off x="311700" y="2194900"/>
            <a:ext cx="3183000" cy="2008500"/>
          </a:xfrm>
          <a:prstGeom prst="rect">
            <a:avLst/>
          </a:prstGeom>
        </p:spPr>
        <p:txBody>
          <a:bodyPr anchorCtr="0" anchor="t" bIns="91425" lIns="91425" rIns="91425" tIns="91425">
            <a:noAutofit/>
          </a:bodyPr>
          <a:lstStyle/>
          <a:p>
            <a:pPr lvl="0" rtl="0">
              <a:spcBef>
                <a:spcPts val="0"/>
              </a:spcBef>
              <a:buNone/>
            </a:pPr>
            <a:r>
              <a:t/>
            </a:r>
            <a:endParaRPr/>
          </a:p>
          <a:p>
            <a:pPr indent="-228600" lvl="0" marL="457200" rtl="0">
              <a:spcBef>
                <a:spcPts val="0"/>
              </a:spcBef>
            </a:pPr>
            <a:r>
              <a:rPr lang="en"/>
              <a:t>10 frame DQN conv-2 captures paddle and ball direction information</a:t>
            </a:r>
          </a:p>
          <a:p>
            <a:pPr lvl="0" rtl="0">
              <a:spcBef>
                <a:spcPts val="0"/>
              </a:spcBef>
              <a:buNone/>
            </a:pPr>
            <a:r>
              <a:t/>
            </a:r>
            <a:endParaRPr/>
          </a:p>
        </p:txBody>
      </p:sp>
      <p:pic>
        <p:nvPicPr>
          <p:cNvPr id="1457" name="Shape 1457"/>
          <p:cNvPicPr preferRelativeResize="0"/>
          <p:nvPr/>
        </p:nvPicPr>
        <p:blipFill>
          <a:blip r:embed="rId3">
            <a:alphaModFix/>
          </a:blip>
          <a:stretch>
            <a:fillRect/>
          </a:stretch>
        </p:blipFill>
        <p:spPr>
          <a:xfrm>
            <a:off x="3418499" y="2194900"/>
            <a:ext cx="5609049" cy="2219899"/>
          </a:xfrm>
          <a:prstGeom prst="rect">
            <a:avLst/>
          </a:prstGeom>
          <a:noFill/>
          <a:ln>
            <a:noFill/>
          </a:ln>
        </p:spPr>
      </p:pic>
      <p:sp>
        <p:nvSpPr>
          <p:cNvPr id="1458" name="Shape 1458"/>
          <p:cNvSpPr txBox="1"/>
          <p:nvPr/>
        </p:nvSpPr>
        <p:spPr>
          <a:xfrm>
            <a:off x="0" y="4709775"/>
            <a:ext cx="4318200" cy="5727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62" name="Shape 1462"/>
        <p:cNvGrpSpPr/>
        <p:nvPr/>
      </p:nvGrpSpPr>
      <p:grpSpPr>
        <a:xfrm>
          <a:off x="0" y="0"/>
          <a:ext cx="0" cy="0"/>
          <a:chOff x="0" y="0"/>
          <a:chExt cx="0" cy="0"/>
        </a:xfrm>
      </p:grpSpPr>
      <p:sp>
        <p:nvSpPr>
          <p:cNvPr id="1463" name="Shape 146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Results : Comparison to 10 frame DQN</a:t>
            </a:r>
          </a:p>
        </p:txBody>
      </p:sp>
      <p:sp>
        <p:nvSpPr>
          <p:cNvPr id="1464" name="Shape 1464"/>
          <p:cNvSpPr txBox="1"/>
          <p:nvPr>
            <p:ph idx="1" type="body"/>
          </p:nvPr>
        </p:nvSpPr>
        <p:spPr>
          <a:xfrm>
            <a:off x="311700" y="1152475"/>
            <a:ext cx="8520600" cy="988800"/>
          </a:xfrm>
          <a:prstGeom prst="rect">
            <a:avLst/>
          </a:prstGeom>
        </p:spPr>
        <p:txBody>
          <a:bodyPr anchorCtr="0" anchor="t" bIns="91425" lIns="91425" rIns="91425" tIns="91425">
            <a:noAutofit/>
          </a:bodyPr>
          <a:lstStyle/>
          <a:p>
            <a:pPr indent="-228600" lvl="0" marL="457200" rtl="0">
              <a:spcBef>
                <a:spcPts val="0"/>
              </a:spcBef>
            </a:pPr>
            <a:r>
              <a:rPr lang="en"/>
              <a:t>Captures in one frame (and history state) what DQN captures in a stack of 10 for Flickering Pong</a:t>
            </a:r>
          </a:p>
          <a:p>
            <a:pPr lvl="0" rtl="0">
              <a:spcBef>
                <a:spcPts val="0"/>
              </a:spcBef>
              <a:buNone/>
            </a:pPr>
            <a:r>
              <a:t/>
            </a:r>
            <a:endParaRPr/>
          </a:p>
        </p:txBody>
      </p:sp>
      <p:sp>
        <p:nvSpPr>
          <p:cNvPr id="1465" name="Shape 1465"/>
          <p:cNvSpPr txBox="1"/>
          <p:nvPr>
            <p:ph idx="1" type="body"/>
          </p:nvPr>
        </p:nvSpPr>
        <p:spPr>
          <a:xfrm>
            <a:off x="311700" y="2194900"/>
            <a:ext cx="3183000" cy="2008500"/>
          </a:xfrm>
          <a:prstGeom prst="rect">
            <a:avLst/>
          </a:prstGeom>
        </p:spPr>
        <p:txBody>
          <a:bodyPr anchorCtr="0" anchor="t" bIns="91425" lIns="91425" rIns="91425" tIns="91425">
            <a:noAutofit/>
          </a:bodyPr>
          <a:lstStyle/>
          <a:p>
            <a:pPr lvl="0" rtl="0">
              <a:spcBef>
                <a:spcPts val="0"/>
              </a:spcBef>
              <a:buNone/>
            </a:pPr>
            <a:r>
              <a:t/>
            </a:r>
            <a:endParaRPr/>
          </a:p>
          <a:p>
            <a:pPr indent="-228600" lvl="0" marL="457200" rtl="0">
              <a:spcBef>
                <a:spcPts val="0"/>
              </a:spcBef>
            </a:pPr>
            <a:r>
              <a:rPr lang="en"/>
              <a:t>10 frame DQN conv-3 captures paddle, ball direction, velocity and deflection information</a:t>
            </a:r>
          </a:p>
          <a:p>
            <a:pPr lvl="0" rtl="0">
              <a:spcBef>
                <a:spcPts val="0"/>
              </a:spcBef>
              <a:buNone/>
            </a:pPr>
            <a:r>
              <a:t/>
            </a:r>
            <a:endParaRPr/>
          </a:p>
        </p:txBody>
      </p:sp>
      <p:pic>
        <p:nvPicPr>
          <p:cNvPr id="1466" name="Shape 1466"/>
          <p:cNvPicPr preferRelativeResize="0"/>
          <p:nvPr/>
        </p:nvPicPr>
        <p:blipFill>
          <a:blip r:embed="rId3">
            <a:alphaModFix/>
          </a:blip>
          <a:stretch>
            <a:fillRect/>
          </a:stretch>
        </p:blipFill>
        <p:spPr>
          <a:xfrm>
            <a:off x="3377875" y="1830124"/>
            <a:ext cx="5572751" cy="3101149"/>
          </a:xfrm>
          <a:prstGeom prst="rect">
            <a:avLst/>
          </a:prstGeom>
          <a:noFill/>
          <a:ln>
            <a:noFill/>
          </a:ln>
        </p:spPr>
      </p:pic>
      <p:sp>
        <p:nvSpPr>
          <p:cNvPr id="1467" name="Shape 1467"/>
          <p:cNvSpPr txBox="1"/>
          <p:nvPr/>
        </p:nvSpPr>
        <p:spPr>
          <a:xfrm>
            <a:off x="0" y="4709775"/>
            <a:ext cx="4318200" cy="5727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1" name="Shape 1471"/>
        <p:cNvGrpSpPr/>
        <p:nvPr/>
      </p:nvGrpSpPr>
      <p:grpSpPr>
        <a:xfrm>
          <a:off x="0" y="0"/>
          <a:ext cx="0" cy="0"/>
          <a:chOff x="0" y="0"/>
          <a:chExt cx="0" cy="0"/>
        </a:xfrm>
      </p:grpSpPr>
      <p:sp>
        <p:nvSpPr>
          <p:cNvPr id="1472" name="Shape 147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Results : Comparison to 10 frame DQN</a:t>
            </a:r>
          </a:p>
        </p:txBody>
      </p:sp>
      <p:sp>
        <p:nvSpPr>
          <p:cNvPr id="1473" name="Shape 1473"/>
          <p:cNvSpPr txBox="1"/>
          <p:nvPr>
            <p:ph idx="1" type="body"/>
          </p:nvPr>
        </p:nvSpPr>
        <p:spPr>
          <a:xfrm>
            <a:off x="311700" y="1152475"/>
            <a:ext cx="3252900" cy="3416400"/>
          </a:xfrm>
          <a:prstGeom prst="rect">
            <a:avLst/>
          </a:prstGeom>
        </p:spPr>
        <p:txBody>
          <a:bodyPr anchorCtr="0" anchor="t" bIns="91425" lIns="91425" rIns="91425" tIns="91425">
            <a:noAutofit/>
          </a:bodyPr>
          <a:lstStyle/>
          <a:p>
            <a:pPr lvl="0" rtl="0">
              <a:spcBef>
                <a:spcPts val="0"/>
              </a:spcBef>
              <a:buNone/>
            </a:pPr>
            <a:r>
              <a:t/>
            </a:r>
            <a:endParaRPr/>
          </a:p>
          <a:p>
            <a:pPr lvl="0" rtl="0">
              <a:spcBef>
                <a:spcPts val="0"/>
              </a:spcBef>
              <a:buNone/>
            </a:pPr>
            <a:r>
              <a:rPr lang="en"/>
              <a:t>Scores are comparable to 10-frame DQN - outperforming in some and losing in some</a:t>
            </a:r>
          </a:p>
        </p:txBody>
      </p:sp>
      <p:pic>
        <p:nvPicPr>
          <p:cNvPr id="1474" name="Shape 1474"/>
          <p:cNvPicPr preferRelativeResize="0"/>
          <p:nvPr/>
        </p:nvPicPr>
        <p:blipFill>
          <a:blip r:embed="rId3">
            <a:alphaModFix/>
          </a:blip>
          <a:stretch>
            <a:fillRect/>
          </a:stretch>
        </p:blipFill>
        <p:spPr>
          <a:xfrm>
            <a:off x="3616998" y="1612700"/>
            <a:ext cx="5450800" cy="3416400"/>
          </a:xfrm>
          <a:prstGeom prst="rect">
            <a:avLst/>
          </a:prstGeom>
          <a:noFill/>
          <a:ln>
            <a:noFill/>
          </a:ln>
        </p:spPr>
      </p:pic>
      <p:sp>
        <p:nvSpPr>
          <p:cNvPr id="1475" name="Shape 1475"/>
          <p:cNvSpPr txBox="1"/>
          <p:nvPr/>
        </p:nvSpPr>
        <p:spPr>
          <a:xfrm>
            <a:off x="0" y="4709775"/>
            <a:ext cx="3756000" cy="5727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17" name="Shape 217"/>
        <p:cNvGrpSpPr/>
        <p:nvPr/>
      </p:nvGrpSpPr>
      <p:grpSpPr>
        <a:xfrm>
          <a:off x="0" y="0"/>
          <a:ext cx="0" cy="0"/>
          <a:chOff x="0" y="0"/>
          <a:chExt cx="0" cy="0"/>
        </a:xfrm>
      </p:grpSpPr>
      <p:sp>
        <p:nvSpPr>
          <p:cNvPr id="218" name="Shape 21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Deep Q Network</a:t>
            </a:r>
          </a:p>
        </p:txBody>
      </p:sp>
      <p:sp>
        <p:nvSpPr>
          <p:cNvPr id="219" name="Shape 21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20" name="Shape 220"/>
          <p:cNvPicPr preferRelativeResize="0"/>
          <p:nvPr/>
        </p:nvPicPr>
        <p:blipFill rotWithShape="1">
          <a:blip r:embed="rId3">
            <a:alphaModFix amt="25000"/>
          </a:blip>
          <a:srcRect b="0" l="0" r="13711" t="0"/>
          <a:stretch/>
        </p:blipFill>
        <p:spPr>
          <a:xfrm>
            <a:off x="1067349" y="1073075"/>
            <a:ext cx="5571448" cy="3575225"/>
          </a:xfrm>
          <a:prstGeom prst="rect">
            <a:avLst/>
          </a:prstGeom>
          <a:noFill/>
          <a:ln>
            <a:noFill/>
          </a:ln>
        </p:spPr>
      </p:pic>
      <p:pic>
        <p:nvPicPr>
          <p:cNvPr id="221" name="Shape 221"/>
          <p:cNvPicPr preferRelativeResize="0"/>
          <p:nvPr/>
        </p:nvPicPr>
        <p:blipFill rotWithShape="1">
          <a:blip r:embed="rId3">
            <a:alphaModFix amt="25000"/>
          </a:blip>
          <a:srcRect b="38747" l="87444" r="526" t="37895"/>
          <a:stretch/>
        </p:blipFill>
        <p:spPr>
          <a:xfrm>
            <a:off x="7749398" y="2488237"/>
            <a:ext cx="776626" cy="835073"/>
          </a:xfrm>
          <a:prstGeom prst="rect">
            <a:avLst/>
          </a:prstGeom>
          <a:noFill/>
          <a:ln>
            <a:noFill/>
          </a:ln>
        </p:spPr>
      </p:pic>
      <p:sp>
        <p:nvSpPr>
          <p:cNvPr id="222" name="Shape 222"/>
          <p:cNvSpPr txBox="1"/>
          <p:nvPr/>
        </p:nvSpPr>
        <p:spPr>
          <a:xfrm>
            <a:off x="91850" y="1697275"/>
            <a:ext cx="1906500" cy="375900"/>
          </a:xfrm>
          <a:prstGeom prst="rect">
            <a:avLst/>
          </a:prstGeom>
          <a:noFill/>
          <a:ln>
            <a:noFill/>
          </a:ln>
        </p:spPr>
        <p:txBody>
          <a:bodyPr anchorCtr="0" anchor="t" bIns="91425" lIns="91425" rIns="91425" tIns="91425">
            <a:noAutofit/>
          </a:bodyPr>
          <a:lstStyle/>
          <a:p>
            <a:pPr lvl="0" rtl="0">
              <a:spcBef>
                <a:spcPts val="0"/>
              </a:spcBef>
              <a:buNone/>
            </a:pPr>
            <a:r>
              <a:rPr b="1" lang="en"/>
              <a:t>1) Input:</a:t>
            </a:r>
            <a:br>
              <a:rPr b="1" lang="en"/>
            </a:br>
            <a:r>
              <a:rPr b="1" lang="en"/>
              <a:t>4 images = current frame + 3 previous</a:t>
            </a:r>
          </a:p>
        </p:txBody>
      </p:sp>
      <p:pic>
        <p:nvPicPr>
          <p:cNvPr id="223" name="Shape 223"/>
          <p:cNvPicPr preferRelativeResize="0"/>
          <p:nvPr/>
        </p:nvPicPr>
        <p:blipFill rotWithShape="1">
          <a:blip r:embed="rId4">
            <a:alphaModFix/>
          </a:blip>
          <a:srcRect b="0" l="0" r="0" t="6985"/>
          <a:stretch/>
        </p:blipFill>
        <p:spPr>
          <a:xfrm>
            <a:off x="1158200" y="2588699"/>
            <a:ext cx="840200" cy="776750"/>
          </a:xfrm>
          <a:prstGeom prst="rect">
            <a:avLst/>
          </a:prstGeom>
          <a:noFill/>
          <a:ln>
            <a:noFill/>
          </a:ln>
        </p:spPr>
      </p:pic>
      <p:sp>
        <p:nvSpPr>
          <p:cNvPr id="224" name="Shape 224"/>
          <p:cNvSpPr txBox="1"/>
          <p:nvPr/>
        </p:nvSpPr>
        <p:spPr>
          <a:xfrm>
            <a:off x="6699350" y="1263025"/>
            <a:ext cx="1787100" cy="375900"/>
          </a:xfrm>
          <a:prstGeom prst="rect">
            <a:avLst/>
          </a:prstGeom>
          <a:noFill/>
          <a:ln>
            <a:noFill/>
          </a:ln>
        </p:spPr>
        <p:txBody>
          <a:bodyPr anchorCtr="0" anchor="t" bIns="91425" lIns="91425" rIns="91425" tIns="91425">
            <a:noAutofit/>
          </a:bodyPr>
          <a:lstStyle/>
          <a:p>
            <a:pPr lvl="0" rtl="0">
              <a:spcBef>
                <a:spcPts val="0"/>
              </a:spcBef>
              <a:buNone/>
            </a:pPr>
            <a:r>
              <a:rPr lang="en"/>
              <a:t>2) Output: Q(s,a</a:t>
            </a:r>
            <a:r>
              <a:rPr baseline="-25000" lang="en"/>
              <a:t>i</a:t>
            </a:r>
            <a:r>
              <a:rPr lang="en"/>
              <a:t>)</a:t>
            </a:r>
          </a:p>
          <a:p>
            <a:pPr lvl="0" rtl="0">
              <a:spcBef>
                <a:spcPts val="0"/>
              </a:spcBef>
              <a:buNone/>
            </a:pPr>
            <a:r>
              <a:rPr lang="en"/>
              <a:t>Q(s,a</a:t>
            </a:r>
            <a:r>
              <a:rPr baseline="-25000" lang="en"/>
              <a:t>1</a:t>
            </a:r>
            <a:r>
              <a:rPr lang="en"/>
              <a:t>)</a:t>
            </a:r>
          </a:p>
          <a:p>
            <a:pPr lvl="0" rtl="0">
              <a:spcBef>
                <a:spcPts val="0"/>
              </a:spcBef>
              <a:buNone/>
            </a:pPr>
            <a:r>
              <a:rPr lang="en">
                <a:solidFill>
                  <a:schemeClr val="dk1"/>
                </a:solidFill>
              </a:rPr>
              <a:t>Q(s,a</a:t>
            </a:r>
            <a:r>
              <a:rPr baseline="-25000" lang="en">
                <a:solidFill>
                  <a:schemeClr val="dk1"/>
                </a:solidFill>
              </a:rPr>
              <a:t>2</a:t>
            </a:r>
            <a:r>
              <a:rPr lang="en">
                <a:solidFill>
                  <a:schemeClr val="dk1"/>
                </a:solidFill>
              </a:rPr>
              <a:t>)</a:t>
            </a:r>
          </a:p>
          <a:p>
            <a:pPr lvl="0" rtl="0">
              <a:spcBef>
                <a:spcPts val="0"/>
              </a:spcBef>
              <a:buNone/>
            </a:pPr>
            <a:r>
              <a:rPr lang="en">
                <a:solidFill>
                  <a:schemeClr val="dk1"/>
                </a:solidFill>
              </a:rPr>
              <a:t>Q(s,a</a:t>
            </a:r>
            <a:r>
              <a:rPr baseline="-25000" lang="en">
                <a:solidFill>
                  <a:schemeClr val="dk1"/>
                </a:solidFill>
              </a:rPr>
              <a:t>3</a:t>
            </a: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Q(s,a</a:t>
            </a:r>
            <a:r>
              <a:rPr baseline="-25000" lang="en">
                <a:solidFill>
                  <a:schemeClr val="dk1"/>
                </a:solidFill>
              </a:rPr>
              <a:t>18</a:t>
            </a:r>
            <a:r>
              <a:rPr lang="en">
                <a:solidFill>
                  <a:schemeClr val="dk1"/>
                </a:solidFill>
              </a:rPr>
              <a:t>)</a:t>
            </a:r>
          </a:p>
        </p:txBody>
      </p:sp>
      <p:pic>
        <p:nvPicPr>
          <p:cNvPr id="225" name="Shape 225"/>
          <p:cNvPicPr preferRelativeResize="0"/>
          <p:nvPr/>
        </p:nvPicPr>
        <p:blipFill>
          <a:blip r:embed="rId5">
            <a:alphaModFix/>
          </a:blip>
          <a:stretch>
            <a:fillRect/>
          </a:stretch>
        </p:blipFill>
        <p:spPr>
          <a:xfrm>
            <a:off x="2737200" y="1026075"/>
            <a:ext cx="3142927" cy="3575225"/>
          </a:xfrm>
          <a:prstGeom prst="rect">
            <a:avLst/>
          </a:prstGeom>
          <a:noFill/>
          <a:ln>
            <a:noFill/>
          </a:ln>
        </p:spPr>
      </p:pic>
      <p:sp>
        <p:nvSpPr>
          <p:cNvPr id="226" name="Shape 226"/>
          <p:cNvSpPr/>
          <p:nvPr/>
        </p:nvSpPr>
        <p:spPr>
          <a:xfrm>
            <a:off x="4709775" y="2371600"/>
            <a:ext cx="108600" cy="1167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sz="1000"/>
          </a:p>
        </p:txBody>
      </p:sp>
      <p:sp>
        <p:nvSpPr>
          <p:cNvPr id="227" name="Shape 227"/>
          <p:cNvSpPr/>
          <p:nvPr/>
        </p:nvSpPr>
        <p:spPr>
          <a:xfrm>
            <a:off x="4532322" y="3946747"/>
            <a:ext cx="108600" cy="116700"/>
          </a:xfrm>
          <a:prstGeom prst="ellipse">
            <a:avLst/>
          </a:prstGeom>
          <a:solidFill>
            <a:srgbClr val="FCE5CD"/>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28" name="Shape 228"/>
          <p:cNvSpPr txBox="1"/>
          <p:nvPr/>
        </p:nvSpPr>
        <p:spPr>
          <a:xfrm>
            <a:off x="592900" y="2488225"/>
            <a:ext cx="315900" cy="561300"/>
          </a:xfrm>
          <a:prstGeom prst="rect">
            <a:avLst/>
          </a:prstGeom>
          <a:noFill/>
          <a:ln>
            <a:noFill/>
          </a:ln>
        </p:spPr>
        <p:txBody>
          <a:bodyPr anchorCtr="0" anchor="t" bIns="91425" lIns="91425" rIns="91425" tIns="91425">
            <a:noAutofit/>
          </a:bodyPr>
          <a:lstStyle/>
          <a:p>
            <a:pPr lvl="0">
              <a:spcBef>
                <a:spcPts val="0"/>
              </a:spcBef>
              <a:buNone/>
            </a:pPr>
            <a:r>
              <a:rPr b="1" lang="en" sz="2300"/>
              <a:t>?</a:t>
            </a:r>
          </a:p>
        </p:txBody>
      </p:sp>
      <p:sp>
        <p:nvSpPr>
          <p:cNvPr id="229" name="Shape 229"/>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6"/>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33" name="Shape 233"/>
        <p:cNvGrpSpPr/>
        <p:nvPr/>
      </p:nvGrpSpPr>
      <p:grpSpPr>
        <a:xfrm>
          <a:off x="0" y="0"/>
          <a:ext cx="0" cy="0"/>
          <a:chOff x="0" y="0"/>
          <a:chExt cx="0" cy="0"/>
        </a:xfrm>
      </p:grpSpPr>
      <p:sp>
        <p:nvSpPr>
          <p:cNvPr id="234" name="Shape 23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Deep Q Network</a:t>
            </a:r>
          </a:p>
        </p:txBody>
      </p:sp>
      <p:sp>
        <p:nvSpPr>
          <p:cNvPr id="235" name="Shape 23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36" name="Shape 236"/>
          <p:cNvPicPr preferRelativeResize="0"/>
          <p:nvPr/>
        </p:nvPicPr>
        <p:blipFill rotWithShape="1">
          <a:blip r:embed="rId3">
            <a:alphaModFix amt="25000"/>
          </a:blip>
          <a:srcRect b="0" l="0" r="13711" t="0"/>
          <a:stretch/>
        </p:blipFill>
        <p:spPr>
          <a:xfrm>
            <a:off x="1067349" y="1073075"/>
            <a:ext cx="5571448" cy="3575225"/>
          </a:xfrm>
          <a:prstGeom prst="rect">
            <a:avLst/>
          </a:prstGeom>
          <a:noFill/>
          <a:ln>
            <a:noFill/>
          </a:ln>
        </p:spPr>
      </p:pic>
      <p:pic>
        <p:nvPicPr>
          <p:cNvPr id="237" name="Shape 237"/>
          <p:cNvPicPr preferRelativeResize="0"/>
          <p:nvPr/>
        </p:nvPicPr>
        <p:blipFill rotWithShape="1">
          <a:blip r:embed="rId3">
            <a:alphaModFix amt="25000"/>
          </a:blip>
          <a:srcRect b="38747" l="87444" r="526" t="37895"/>
          <a:stretch/>
        </p:blipFill>
        <p:spPr>
          <a:xfrm>
            <a:off x="7749398" y="2488237"/>
            <a:ext cx="776626" cy="835073"/>
          </a:xfrm>
          <a:prstGeom prst="rect">
            <a:avLst/>
          </a:prstGeom>
          <a:noFill/>
          <a:ln>
            <a:noFill/>
          </a:ln>
        </p:spPr>
      </p:pic>
      <p:sp>
        <p:nvSpPr>
          <p:cNvPr id="238" name="Shape 238"/>
          <p:cNvSpPr txBox="1"/>
          <p:nvPr/>
        </p:nvSpPr>
        <p:spPr>
          <a:xfrm>
            <a:off x="91850" y="1697275"/>
            <a:ext cx="1906500" cy="375900"/>
          </a:xfrm>
          <a:prstGeom prst="rect">
            <a:avLst/>
          </a:prstGeom>
          <a:noFill/>
          <a:ln>
            <a:noFill/>
          </a:ln>
        </p:spPr>
        <p:txBody>
          <a:bodyPr anchorCtr="0" anchor="t" bIns="91425" lIns="91425" rIns="91425" tIns="91425">
            <a:noAutofit/>
          </a:bodyPr>
          <a:lstStyle/>
          <a:p>
            <a:pPr lvl="0" rtl="0">
              <a:spcBef>
                <a:spcPts val="0"/>
              </a:spcBef>
              <a:buNone/>
            </a:pPr>
            <a:r>
              <a:rPr b="1" lang="en"/>
              <a:t>1) Input:</a:t>
            </a:r>
            <a:br>
              <a:rPr b="1" lang="en"/>
            </a:br>
            <a:r>
              <a:rPr b="1" lang="en"/>
              <a:t>4 images = current frame + 3 previous</a:t>
            </a:r>
          </a:p>
        </p:txBody>
      </p:sp>
      <p:pic>
        <p:nvPicPr>
          <p:cNvPr id="239" name="Shape 239"/>
          <p:cNvPicPr preferRelativeResize="0"/>
          <p:nvPr/>
        </p:nvPicPr>
        <p:blipFill rotWithShape="1">
          <a:blip r:embed="rId4">
            <a:alphaModFix/>
          </a:blip>
          <a:srcRect b="0" l="0" r="0" t="6985"/>
          <a:stretch/>
        </p:blipFill>
        <p:spPr>
          <a:xfrm>
            <a:off x="1158200" y="2588699"/>
            <a:ext cx="840200" cy="776750"/>
          </a:xfrm>
          <a:prstGeom prst="rect">
            <a:avLst/>
          </a:prstGeom>
          <a:noFill/>
          <a:ln>
            <a:noFill/>
          </a:ln>
        </p:spPr>
      </p:pic>
      <p:sp>
        <p:nvSpPr>
          <p:cNvPr id="240" name="Shape 240"/>
          <p:cNvSpPr txBox="1"/>
          <p:nvPr/>
        </p:nvSpPr>
        <p:spPr>
          <a:xfrm>
            <a:off x="6699350" y="1263025"/>
            <a:ext cx="1787100" cy="375900"/>
          </a:xfrm>
          <a:prstGeom prst="rect">
            <a:avLst/>
          </a:prstGeom>
          <a:noFill/>
          <a:ln>
            <a:noFill/>
          </a:ln>
        </p:spPr>
        <p:txBody>
          <a:bodyPr anchorCtr="0" anchor="t" bIns="91425" lIns="91425" rIns="91425" tIns="91425">
            <a:noAutofit/>
          </a:bodyPr>
          <a:lstStyle/>
          <a:p>
            <a:pPr lvl="0" rtl="0">
              <a:spcBef>
                <a:spcPts val="0"/>
              </a:spcBef>
              <a:buNone/>
            </a:pPr>
            <a:r>
              <a:rPr lang="en"/>
              <a:t>2) Output: Q(s,a</a:t>
            </a:r>
            <a:r>
              <a:rPr baseline="-25000" lang="en"/>
              <a:t>i</a:t>
            </a:r>
            <a:r>
              <a:rPr lang="en"/>
              <a:t>)</a:t>
            </a:r>
          </a:p>
          <a:p>
            <a:pPr lvl="0" rtl="0">
              <a:spcBef>
                <a:spcPts val="0"/>
              </a:spcBef>
              <a:buNone/>
            </a:pPr>
            <a:r>
              <a:rPr lang="en"/>
              <a:t>Q(s,a</a:t>
            </a:r>
            <a:r>
              <a:rPr baseline="-25000" lang="en"/>
              <a:t>1</a:t>
            </a:r>
            <a:r>
              <a:rPr lang="en"/>
              <a:t>)</a:t>
            </a:r>
          </a:p>
          <a:p>
            <a:pPr lvl="0" rtl="0">
              <a:spcBef>
                <a:spcPts val="0"/>
              </a:spcBef>
              <a:buNone/>
            </a:pPr>
            <a:r>
              <a:rPr lang="en">
                <a:solidFill>
                  <a:schemeClr val="dk1"/>
                </a:solidFill>
              </a:rPr>
              <a:t>Q(s,a</a:t>
            </a:r>
            <a:r>
              <a:rPr baseline="-25000" lang="en">
                <a:solidFill>
                  <a:schemeClr val="dk1"/>
                </a:solidFill>
              </a:rPr>
              <a:t>2</a:t>
            </a:r>
            <a:r>
              <a:rPr lang="en">
                <a:solidFill>
                  <a:schemeClr val="dk1"/>
                </a:solidFill>
              </a:rPr>
              <a:t>)</a:t>
            </a:r>
          </a:p>
          <a:p>
            <a:pPr lvl="0" rtl="0">
              <a:spcBef>
                <a:spcPts val="0"/>
              </a:spcBef>
              <a:buNone/>
            </a:pPr>
            <a:r>
              <a:rPr lang="en">
                <a:solidFill>
                  <a:schemeClr val="dk1"/>
                </a:solidFill>
              </a:rPr>
              <a:t>Q(s,a</a:t>
            </a:r>
            <a:r>
              <a:rPr baseline="-25000" lang="en">
                <a:solidFill>
                  <a:schemeClr val="dk1"/>
                </a:solidFill>
              </a:rPr>
              <a:t>3</a:t>
            </a: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a:t>
            </a:r>
          </a:p>
          <a:p>
            <a:pPr lvl="0" rtl="0">
              <a:spcBef>
                <a:spcPts val="0"/>
              </a:spcBef>
              <a:buNone/>
            </a:pPr>
            <a:r>
              <a:rPr lang="en">
                <a:solidFill>
                  <a:schemeClr val="dk1"/>
                </a:solidFill>
              </a:rPr>
              <a:t>Q(s,a</a:t>
            </a:r>
            <a:r>
              <a:rPr baseline="-25000" lang="en">
                <a:solidFill>
                  <a:schemeClr val="dk1"/>
                </a:solidFill>
              </a:rPr>
              <a:t>18</a:t>
            </a:r>
            <a:r>
              <a:rPr lang="en">
                <a:solidFill>
                  <a:schemeClr val="dk1"/>
                </a:solidFill>
              </a:rPr>
              <a:t>)</a:t>
            </a:r>
          </a:p>
        </p:txBody>
      </p:sp>
      <p:pic>
        <p:nvPicPr>
          <p:cNvPr id="241" name="Shape 241"/>
          <p:cNvPicPr preferRelativeResize="0"/>
          <p:nvPr/>
        </p:nvPicPr>
        <p:blipFill>
          <a:blip r:embed="rId5">
            <a:alphaModFix/>
          </a:blip>
          <a:stretch>
            <a:fillRect/>
          </a:stretch>
        </p:blipFill>
        <p:spPr>
          <a:xfrm>
            <a:off x="2737200" y="1026075"/>
            <a:ext cx="3142927" cy="3575225"/>
          </a:xfrm>
          <a:prstGeom prst="rect">
            <a:avLst/>
          </a:prstGeom>
          <a:noFill/>
          <a:ln>
            <a:noFill/>
          </a:ln>
        </p:spPr>
      </p:pic>
      <p:sp>
        <p:nvSpPr>
          <p:cNvPr id="242" name="Shape 242"/>
          <p:cNvSpPr/>
          <p:nvPr/>
        </p:nvSpPr>
        <p:spPr>
          <a:xfrm>
            <a:off x="4709775" y="2371600"/>
            <a:ext cx="108600" cy="116700"/>
          </a:xfrm>
          <a:prstGeom prst="ellipse">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sz="1000"/>
          </a:p>
        </p:txBody>
      </p:sp>
      <p:sp>
        <p:nvSpPr>
          <p:cNvPr id="243" name="Shape 243"/>
          <p:cNvSpPr/>
          <p:nvPr/>
        </p:nvSpPr>
        <p:spPr>
          <a:xfrm>
            <a:off x="4625224" y="2295400"/>
            <a:ext cx="108600" cy="116700"/>
          </a:xfrm>
          <a:prstGeom prst="ellipse">
            <a:avLst/>
          </a:prstGeom>
          <a:solidFill>
            <a:srgbClr val="B7B7B7"/>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sz="1000"/>
          </a:p>
        </p:txBody>
      </p:sp>
      <p:sp>
        <p:nvSpPr>
          <p:cNvPr id="244" name="Shape 244"/>
          <p:cNvSpPr/>
          <p:nvPr/>
        </p:nvSpPr>
        <p:spPr>
          <a:xfrm>
            <a:off x="4539629" y="2219200"/>
            <a:ext cx="108600" cy="116700"/>
          </a:xfrm>
          <a:prstGeom prst="ellipse">
            <a:avLst/>
          </a:prstGeom>
          <a:solidFill>
            <a:srgbClr val="434343"/>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sz="1000"/>
          </a:p>
        </p:txBody>
      </p:sp>
      <p:sp>
        <p:nvSpPr>
          <p:cNvPr id="245" name="Shape 245"/>
          <p:cNvSpPr/>
          <p:nvPr/>
        </p:nvSpPr>
        <p:spPr>
          <a:xfrm>
            <a:off x="4446728" y="2143000"/>
            <a:ext cx="108600" cy="116700"/>
          </a:xfrm>
          <a:prstGeom prst="ellipse">
            <a:avLst/>
          </a:prstGeom>
          <a:solidFill>
            <a:srgbClr val="000000"/>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sz="1000"/>
          </a:p>
        </p:txBody>
      </p:sp>
      <p:sp>
        <p:nvSpPr>
          <p:cNvPr id="246" name="Shape 246"/>
          <p:cNvSpPr/>
          <p:nvPr/>
        </p:nvSpPr>
        <p:spPr>
          <a:xfrm>
            <a:off x="4456122" y="4022947"/>
            <a:ext cx="108600" cy="116700"/>
          </a:xfrm>
          <a:prstGeom prst="ellipse">
            <a:avLst/>
          </a:prstGeom>
          <a:solidFill>
            <a:srgbClr val="F6B26B"/>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7" name="Shape 247"/>
          <p:cNvSpPr/>
          <p:nvPr/>
        </p:nvSpPr>
        <p:spPr>
          <a:xfrm>
            <a:off x="4371572" y="4107498"/>
            <a:ext cx="108600" cy="116700"/>
          </a:xfrm>
          <a:prstGeom prst="ellipse">
            <a:avLst/>
          </a:prstGeom>
          <a:solidFill>
            <a:srgbClr val="E69138"/>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8" name="Shape 248"/>
          <p:cNvSpPr/>
          <p:nvPr/>
        </p:nvSpPr>
        <p:spPr>
          <a:xfrm>
            <a:off x="4287021" y="4183698"/>
            <a:ext cx="108600" cy="116700"/>
          </a:xfrm>
          <a:prstGeom prst="ellipse">
            <a:avLst/>
          </a:prstGeom>
          <a:solidFill>
            <a:srgbClr val="783F04"/>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49" name="Shape 249"/>
          <p:cNvSpPr txBox="1"/>
          <p:nvPr/>
        </p:nvSpPr>
        <p:spPr>
          <a:xfrm>
            <a:off x="440500" y="2488225"/>
            <a:ext cx="776700" cy="561300"/>
          </a:xfrm>
          <a:prstGeom prst="rect">
            <a:avLst/>
          </a:prstGeom>
          <a:noFill/>
          <a:ln>
            <a:noFill/>
          </a:ln>
        </p:spPr>
        <p:txBody>
          <a:bodyPr anchorCtr="0" anchor="t" bIns="91425" lIns="91425" rIns="91425" tIns="91425">
            <a:noAutofit/>
          </a:bodyPr>
          <a:lstStyle/>
          <a:p>
            <a:pPr lvl="0" rtl="0">
              <a:spcBef>
                <a:spcPts val="0"/>
              </a:spcBef>
              <a:buNone/>
            </a:pPr>
            <a:r>
              <a:rPr b="1" lang="en" sz="2300"/>
              <a:t>𝝓(s)</a:t>
            </a:r>
          </a:p>
        </p:txBody>
      </p:sp>
      <p:sp>
        <p:nvSpPr>
          <p:cNvPr id="250" name="Shape 250"/>
          <p:cNvSpPr/>
          <p:nvPr/>
        </p:nvSpPr>
        <p:spPr>
          <a:xfrm>
            <a:off x="4532322" y="3946747"/>
            <a:ext cx="108600" cy="116700"/>
          </a:xfrm>
          <a:prstGeom prst="ellipse">
            <a:avLst/>
          </a:prstGeom>
          <a:solidFill>
            <a:srgbClr val="FCE5CD"/>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251" name="Shape 251"/>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6"/>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55" name="Shape 255"/>
        <p:cNvGrpSpPr/>
        <p:nvPr/>
      </p:nvGrpSpPr>
      <p:grpSpPr>
        <a:xfrm>
          <a:off x="0" y="0"/>
          <a:ext cx="0" cy="0"/>
          <a:chOff x="0" y="0"/>
          <a:chExt cx="0" cy="0"/>
        </a:xfrm>
      </p:grpSpPr>
      <p:sp>
        <p:nvSpPr>
          <p:cNvPr id="256" name="Shape 25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Deep Q Network</a:t>
            </a:r>
          </a:p>
        </p:txBody>
      </p:sp>
      <p:sp>
        <p:nvSpPr>
          <p:cNvPr id="257" name="Shape 257"/>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58" name="Shape 258"/>
          <p:cNvPicPr preferRelativeResize="0"/>
          <p:nvPr/>
        </p:nvPicPr>
        <p:blipFill rotWithShape="1">
          <a:blip r:embed="rId3">
            <a:alphaModFix amt="25000"/>
          </a:blip>
          <a:srcRect b="0" l="0" r="13711" t="0"/>
          <a:stretch/>
        </p:blipFill>
        <p:spPr>
          <a:xfrm>
            <a:off x="1067349" y="1073075"/>
            <a:ext cx="5571448" cy="3575225"/>
          </a:xfrm>
          <a:prstGeom prst="rect">
            <a:avLst/>
          </a:prstGeom>
          <a:noFill/>
          <a:ln>
            <a:noFill/>
          </a:ln>
        </p:spPr>
      </p:pic>
      <p:pic>
        <p:nvPicPr>
          <p:cNvPr id="259" name="Shape 259"/>
          <p:cNvPicPr preferRelativeResize="0"/>
          <p:nvPr/>
        </p:nvPicPr>
        <p:blipFill rotWithShape="1">
          <a:blip r:embed="rId3">
            <a:alphaModFix amt="25000"/>
          </a:blip>
          <a:srcRect b="38747" l="87444" r="526" t="37895"/>
          <a:stretch/>
        </p:blipFill>
        <p:spPr>
          <a:xfrm>
            <a:off x="7749398" y="2488237"/>
            <a:ext cx="776626" cy="835073"/>
          </a:xfrm>
          <a:prstGeom prst="rect">
            <a:avLst/>
          </a:prstGeom>
          <a:noFill/>
          <a:ln>
            <a:noFill/>
          </a:ln>
        </p:spPr>
      </p:pic>
      <p:sp>
        <p:nvSpPr>
          <p:cNvPr id="260" name="Shape 260"/>
          <p:cNvSpPr txBox="1"/>
          <p:nvPr/>
        </p:nvSpPr>
        <p:spPr>
          <a:xfrm>
            <a:off x="91850" y="1697275"/>
            <a:ext cx="1906500" cy="375900"/>
          </a:xfrm>
          <a:prstGeom prst="rect">
            <a:avLst/>
          </a:prstGeom>
          <a:noFill/>
          <a:ln>
            <a:noFill/>
          </a:ln>
        </p:spPr>
        <p:txBody>
          <a:bodyPr anchorCtr="0" anchor="t" bIns="91425" lIns="91425" rIns="91425" tIns="91425">
            <a:noAutofit/>
          </a:bodyPr>
          <a:lstStyle/>
          <a:p>
            <a:pPr lvl="0" rtl="0">
              <a:spcBef>
                <a:spcPts val="0"/>
              </a:spcBef>
              <a:buNone/>
            </a:pPr>
            <a:r>
              <a:rPr lang="en"/>
              <a:t>1) Input:</a:t>
            </a:r>
            <a:br>
              <a:rPr lang="en"/>
            </a:br>
            <a:r>
              <a:rPr lang="en"/>
              <a:t>4 images = current frame + 3 previous</a:t>
            </a:r>
          </a:p>
        </p:txBody>
      </p:sp>
      <p:pic>
        <p:nvPicPr>
          <p:cNvPr id="261" name="Shape 261"/>
          <p:cNvPicPr preferRelativeResize="0"/>
          <p:nvPr/>
        </p:nvPicPr>
        <p:blipFill rotWithShape="1">
          <a:blip r:embed="rId4">
            <a:alphaModFix/>
          </a:blip>
          <a:srcRect b="0" l="0" r="0" t="6985"/>
          <a:stretch/>
        </p:blipFill>
        <p:spPr>
          <a:xfrm>
            <a:off x="1158200" y="2588699"/>
            <a:ext cx="840200" cy="776750"/>
          </a:xfrm>
          <a:prstGeom prst="rect">
            <a:avLst/>
          </a:prstGeom>
          <a:noFill/>
          <a:ln>
            <a:noFill/>
          </a:ln>
        </p:spPr>
      </p:pic>
      <p:sp>
        <p:nvSpPr>
          <p:cNvPr id="262" name="Shape 262"/>
          <p:cNvSpPr txBox="1"/>
          <p:nvPr/>
        </p:nvSpPr>
        <p:spPr>
          <a:xfrm>
            <a:off x="6699350" y="1263025"/>
            <a:ext cx="1787100" cy="375900"/>
          </a:xfrm>
          <a:prstGeom prst="rect">
            <a:avLst/>
          </a:prstGeom>
          <a:noFill/>
          <a:ln>
            <a:noFill/>
          </a:ln>
        </p:spPr>
        <p:txBody>
          <a:bodyPr anchorCtr="0" anchor="t" bIns="91425" lIns="91425" rIns="91425" tIns="91425">
            <a:noAutofit/>
          </a:bodyPr>
          <a:lstStyle/>
          <a:p>
            <a:pPr lvl="0" rtl="0">
              <a:spcBef>
                <a:spcPts val="0"/>
              </a:spcBef>
              <a:buNone/>
            </a:pPr>
            <a:r>
              <a:rPr b="1" lang="en"/>
              <a:t>2) Output: Q(s,a</a:t>
            </a:r>
            <a:r>
              <a:rPr b="1" baseline="-25000" lang="en"/>
              <a:t>i</a:t>
            </a:r>
            <a:r>
              <a:rPr b="1" lang="en"/>
              <a:t>)</a:t>
            </a:r>
          </a:p>
          <a:p>
            <a:pPr lvl="0" rtl="0">
              <a:spcBef>
                <a:spcPts val="0"/>
              </a:spcBef>
              <a:buNone/>
            </a:pPr>
            <a:r>
              <a:rPr b="1" lang="en"/>
              <a:t>Q(s,a</a:t>
            </a:r>
            <a:r>
              <a:rPr b="1" baseline="-25000" lang="en"/>
              <a:t>1</a:t>
            </a:r>
            <a:r>
              <a:rPr b="1" lang="en"/>
              <a:t>)</a:t>
            </a:r>
          </a:p>
          <a:p>
            <a:pPr lvl="0" rtl="0">
              <a:spcBef>
                <a:spcPts val="0"/>
              </a:spcBef>
              <a:buNone/>
            </a:pPr>
            <a:r>
              <a:rPr b="1" lang="en">
                <a:solidFill>
                  <a:schemeClr val="dk1"/>
                </a:solidFill>
              </a:rPr>
              <a:t>Q(s,a</a:t>
            </a:r>
            <a:r>
              <a:rPr b="1" baseline="-25000" lang="en">
                <a:solidFill>
                  <a:schemeClr val="dk1"/>
                </a:solidFill>
              </a:rPr>
              <a:t>2</a:t>
            </a:r>
            <a:r>
              <a:rPr b="1" lang="en">
                <a:solidFill>
                  <a:schemeClr val="dk1"/>
                </a:solidFill>
              </a:rPr>
              <a:t>)</a:t>
            </a:r>
          </a:p>
          <a:p>
            <a:pPr lvl="0" rtl="0">
              <a:spcBef>
                <a:spcPts val="0"/>
              </a:spcBef>
              <a:buNone/>
            </a:pPr>
            <a:r>
              <a:rPr b="1" lang="en">
                <a:solidFill>
                  <a:schemeClr val="dk1"/>
                </a:solidFill>
              </a:rPr>
              <a:t>Q(s,a</a:t>
            </a:r>
            <a:r>
              <a:rPr b="1" baseline="-25000" lang="en">
                <a:solidFill>
                  <a:schemeClr val="dk1"/>
                </a:solidFill>
              </a:rPr>
              <a:t>3</a:t>
            </a: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Q(s,a</a:t>
            </a:r>
            <a:r>
              <a:rPr b="1" baseline="-25000" lang="en">
                <a:solidFill>
                  <a:schemeClr val="dk1"/>
                </a:solidFill>
              </a:rPr>
              <a:t>18</a:t>
            </a:r>
            <a:r>
              <a:rPr b="1" lang="en">
                <a:solidFill>
                  <a:schemeClr val="dk1"/>
                </a:solidFill>
              </a:rPr>
              <a:t>)</a:t>
            </a:r>
          </a:p>
        </p:txBody>
      </p:sp>
      <p:sp>
        <p:nvSpPr>
          <p:cNvPr id="263" name="Shape 263"/>
          <p:cNvSpPr txBox="1"/>
          <p:nvPr/>
        </p:nvSpPr>
        <p:spPr>
          <a:xfrm>
            <a:off x="440500" y="2488225"/>
            <a:ext cx="776700" cy="561300"/>
          </a:xfrm>
          <a:prstGeom prst="rect">
            <a:avLst/>
          </a:prstGeom>
          <a:noFill/>
          <a:ln>
            <a:noFill/>
          </a:ln>
        </p:spPr>
        <p:txBody>
          <a:bodyPr anchorCtr="0" anchor="t" bIns="91425" lIns="91425" rIns="91425" tIns="91425">
            <a:noAutofit/>
          </a:bodyPr>
          <a:lstStyle/>
          <a:p>
            <a:pPr lvl="0" rtl="0">
              <a:spcBef>
                <a:spcPts val="0"/>
              </a:spcBef>
              <a:buNone/>
            </a:pPr>
            <a:r>
              <a:rPr lang="en" sz="2300"/>
              <a:t>𝝓(s)</a:t>
            </a:r>
          </a:p>
        </p:txBody>
      </p:sp>
      <p:sp>
        <p:nvSpPr>
          <p:cNvPr id="264" name="Shape 264"/>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5"/>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68" name="Shape 268"/>
        <p:cNvGrpSpPr/>
        <p:nvPr/>
      </p:nvGrpSpPr>
      <p:grpSpPr>
        <a:xfrm>
          <a:off x="0" y="0"/>
          <a:ext cx="0" cy="0"/>
          <a:chOff x="0" y="0"/>
          <a:chExt cx="0" cy="0"/>
        </a:xfrm>
      </p:grpSpPr>
      <p:sp>
        <p:nvSpPr>
          <p:cNvPr id="269" name="Shape 26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Deep Q Network</a:t>
            </a:r>
          </a:p>
        </p:txBody>
      </p:sp>
      <p:sp>
        <p:nvSpPr>
          <p:cNvPr id="270" name="Shape 27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271" name="Shape 271"/>
          <p:cNvPicPr preferRelativeResize="0"/>
          <p:nvPr/>
        </p:nvPicPr>
        <p:blipFill rotWithShape="1">
          <a:blip r:embed="rId3">
            <a:alphaModFix amt="25000"/>
          </a:blip>
          <a:srcRect b="0" l="0" r="13711" t="0"/>
          <a:stretch/>
        </p:blipFill>
        <p:spPr>
          <a:xfrm>
            <a:off x="1067349" y="1073075"/>
            <a:ext cx="5571448" cy="3575225"/>
          </a:xfrm>
          <a:prstGeom prst="rect">
            <a:avLst/>
          </a:prstGeom>
          <a:noFill/>
          <a:ln>
            <a:noFill/>
          </a:ln>
        </p:spPr>
      </p:pic>
      <p:pic>
        <p:nvPicPr>
          <p:cNvPr id="272" name="Shape 272"/>
          <p:cNvPicPr preferRelativeResize="0"/>
          <p:nvPr/>
        </p:nvPicPr>
        <p:blipFill rotWithShape="1">
          <a:blip r:embed="rId3">
            <a:alphaModFix amt="25000"/>
          </a:blip>
          <a:srcRect b="38747" l="87444" r="526" t="37895"/>
          <a:stretch/>
        </p:blipFill>
        <p:spPr>
          <a:xfrm>
            <a:off x="7749398" y="2488237"/>
            <a:ext cx="776626" cy="835073"/>
          </a:xfrm>
          <a:prstGeom prst="rect">
            <a:avLst/>
          </a:prstGeom>
          <a:noFill/>
          <a:ln>
            <a:noFill/>
          </a:ln>
        </p:spPr>
      </p:pic>
      <p:sp>
        <p:nvSpPr>
          <p:cNvPr id="273" name="Shape 273"/>
          <p:cNvSpPr txBox="1"/>
          <p:nvPr/>
        </p:nvSpPr>
        <p:spPr>
          <a:xfrm>
            <a:off x="91850" y="1697275"/>
            <a:ext cx="1906500" cy="375900"/>
          </a:xfrm>
          <a:prstGeom prst="rect">
            <a:avLst/>
          </a:prstGeom>
          <a:noFill/>
          <a:ln>
            <a:noFill/>
          </a:ln>
        </p:spPr>
        <p:txBody>
          <a:bodyPr anchorCtr="0" anchor="t" bIns="91425" lIns="91425" rIns="91425" tIns="91425">
            <a:noAutofit/>
          </a:bodyPr>
          <a:lstStyle/>
          <a:p>
            <a:pPr lvl="0" rtl="0">
              <a:spcBef>
                <a:spcPts val="0"/>
              </a:spcBef>
              <a:buNone/>
            </a:pPr>
            <a:r>
              <a:rPr lang="en"/>
              <a:t>1) Input:</a:t>
            </a:r>
            <a:br>
              <a:rPr lang="en"/>
            </a:br>
            <a:r>
              <a:rPr lang="en"/>
              <a:t>4 images = current frame + 3 previous</a:t>
            </a:r>
          </a:p>
        </p:txBody>
      </p:sp>
      <p:pic>
        <p:nvPicPr>
          <p:cNvPr id="274" name="Shape 274"/>
          <p:cNvPicPr preferRelativeResize="0"/>
          <p:nvPr/>
        </p:nvPicPr>
        <p:blipFill rotWithShape="1">
          <a:blip r:embed="rId4">
            <a:alphaModFix/>
          </a:blip>
          <a:srcRect b="0" l="0" r="0" t="6985"/>
          <a:stretch/>
        </p:blipFill>
        <p:spPr>
          <a:xfrm>
            <a:off x="1158200" y="2588699"/>
            <a:ext cx="840200" cy="776750"/>
          </a:xfrm>
          <a:prstGeom prst="rect">
            <a:avLst/>
          </a:prstGeom>
          <a:noFill/>
          <a:ln>
            <a:noFill/>
          </a:ln>
        </p:spPr>
      </p:pic>
      <p:sp>
        <p:nvSpPr>
          <p:cNvPr id="275" name="Shape 275"/>
          <p:cNvSpPr txBox="1"/>
          <p:nvPr/>
        </p:nvSpPr>
        <p:spPr>
          <a:xfrm>
            <a:off x="6699350" y="1263025"/>
            <a:ext cx="1787100" cy="375900"/>
          </a:xfrm>
          <a:prstGeom prst="rect">
            <a:avLst/>
          </a:prstGeom>
          <a:noFill/>
          <a:ln>
            <a:noFill/>
          </a:ln>
        </p:spPr>
        <p:txBody>
          <a:bodyPr anchorCtr="0" anchor="t" bIns="91425" lIns="91425" rIns="91425" tIns="91425">
            <a:noAutofit/>
          </a:bodyPr>
          <a:lstStyle/>
          <a:p>
            <a:pPr lvl="0" rtl="0">
              <a:spcBef>
                <a:spcPts val="0"/>
              </a:spcBef>
              <a:buNone/>
            </a:pPr>
            <a:r>
              <a:rPr b="1" lang="en"/>
              <a:t>2) Output: Q(s,a</a:t>
            </a:r>
            <a:r>
              <a:rPr b="1" baseline="-25000" lang="en"/>
              <a:t>i</a:t>
            </a:r>
            <a:r>
              <a:rPr b="1" lang="en"/>
              <a:t>)</a:t>
            </a:r>
          </a:p>
          <a:p>
            <a:pPr lvl="0" rtl="0">
              <a:spcBef>
                <a:spcPts val="0"/>
              </a:spcBef>
              <a:buNone/>
            </a:pPr>
            <a:r>
              <a:rPr b="1" lang="en"/>
              <a:t>Q(s,a</a:t>
            </a:r>
            <a:r>
              <a:rPr b="1" baseline="-25000" lang="en"/>
              <a:t>1</a:t>
            </a:r>
            <a:r>
              <a:rPr b="1" lang="en"/>
              <a:t>)</a:t>
            </a:r>
          </a:p>
          <a:p>
            <a:pPr lvl="0" rtl="0">
              <a:spcBef>
                <a:spcPts val="0"/>
              </a:spcBef>
              <a:buNone/>
            </a:pPr>
            <a:r>
              <a:rPr b="1" lang="en">
                <a:solidFill>
                  <a:schemeClr val="dk1"/>
                </a:solidFill>
              </a:rPr>
              <a:t>Q(s,a</a:t>
            </a:r>
            <a:r>
              <a:rPr b="1" baseline="-25000" lang="en">
                <a:solidFill>
                  <a:schemeClr val="dk1"/>
                </a:solidFill>
              </a:rPr>
              <a:t>2</a:t>
            </a:r>
            <a:r>
              <a:rPr b="1" lang="en">
                <a:solidFill>
                  <a:schemeClr val="dk1"/>
                </a:solidFill>
              </a:rPr>
              <a:t>)</a:t>
            </a:r>
          </a:p>
          <a:p>
            <a:pPr lvl="0" rtl="0">
              <a:spcBef>
                <a:spcPts val="0"/>
              </a:spcBef>
              <a:buNone/>
            </a:pPr>
            <a:r>
              <a:rPr b="1" lang="en">
                <a:solidFill>
                  <a:schemeClr val="dk1"/>
                </a:solidFill>
              </a:rPr>
              <a:t>Q(s,a</a:t>
            </a:r>
            <a:r>
              <a:rPr b="1" baseline="-25000" lang="en">
                <a:solidFill>
                  <a:schemeClr val="dk1"/>
                </a:solidFill>
              </a:rPr>
              <a:t>3</a:t>
            </a: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a:t>
            </a:r>
          </a:p>
          <a:p>
            <a:pPr lvl="0" rtl="0">
              <a:spcBef>
                <a:spcPts val="0"/>
              </a:spcBef>
              <a:buNone/>
            </a:pPr>
            <a:r>
              <a:rPr b="1" lang="en">
                <a:solidFill>
                  <a:schemeClr val="dk1"/>
                </a:solidFill>
              </a:rPr>
              <a:t>Q(s,a</a:t>
            </a:r>
            <a:r>
              <a:rPr b="1" baseline="-25000" lang="en">
                <a:solidFill>
                  <a:schemeClr val="dk1"/>
                </a:solidFill>
              </a:rPr>
              <a:t>18</a:t>
            </a:r>
            <a:r>
              <a:rPr b="1" lang="en">
                <a:solidFill>
                  <a:schemeClr val="dk1"/>
                </a:solidFill>
              </a:rPr>
              <a:t>)</a:t>
            </a:r>
          </a:p>
        </p:txBody>
      </p:sp>
      <p:pic>
        <p:nvPicPr>
          <p:cNvPr id="276" name="Shape 276"/>
          <p:cNvPicPr preferRelativeResize="0"/>
          <p:nvPr/>
        </p:nvPicPr>
        <p:blipFill rotWithShape="1">
          <a:blip r:embed="rId5">
            <a:alphaModFix/>
          </a:blip>
          <a:srcRect b="50268" l="0" r="0" t="0"/>
          <a:stretch/>
        </p:blipFill>
        <p:spPr>
          <a:xfrm>
            <a:off x="2495825" y="2257150"/>
            <a:ext cx="3734851" cy="835075"/>
          </a:xfrm>
          <a:prstGeom prst="rect">
            <a:avLst/>
          </a:prstGeom>
          <a:noFill/>
          <a:ln cap="flat" cmpd="sng" w="9525">
            <a:solidFill>
              <a:srgbClr val="000000"/>
            </a:solidFill>
            <a:prstDash val="solid"/>
            <a:round/>
            <a:headEnd len="med" w="med" type="none"/>
            <a:tailEnd len="med" w="med" type="none"/>
          </a:ln>
        </p:spPr>
      </p:pic>
      <p:sp>
        <p:nvSpPr>
          <p:cNvPr id="277" name="Shape 277"/>
          <p:cNvSpPr txBox="1"/>
          <p:nvPr/>
        </p:nvSpPr>
        <p:spPr>
          <a:xfrm>
            <a:off x="440500" y="2488225"/>
            <a:ext cx="776700" cy="561300"/>
          </a:xfrm>
          <a:prstGeom prst="rect">
            <a:avLst/>
          </a:prstGeom>
          <a:noFill/>
          <a:ln>
            <a:noFill/>
          </a:ln>
        </p:spPr>
        <p:txBody>
          <a:bodyPr anchorCtr="0" anchor="t" bIns="91425" lIns="91425" rIns="91425" tIns="91425">
            <a:noAutofit/>
          </a:bodyPr>
          <a:lstStyle/>
          <a:p>
            <a:pPr lvl="0" rtl="0">
              <a:spcBef>
                <a:spcPts val="0"/>
              </a:spcBef>
              <a:buNone/>
            </a:pPr>
            <a:r>
              <a:rPr lang="en" sz="2300"/>
              <a:t>𝝓(s)</a:t>
            </a:r>
          </a:p>
        </p:txBody>
      </p:sp>
      <p:sp>
        <p:nvSpPr>
          <p:cNvPr id="278" name="Shape 278"/>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6"/>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82" name="Shape 282"/>
        <p:cNvGrpSpPr/>
        <p:nvPr/>
      </p:nvGrpSpPr>
      <p:grpSpPr>
        <a:xfrm>
          <a:off x="0" y="0"/>
          <a:ext cx="0" cy="0"/>
          <a:chOff x="0" y="0"/>
          <a:chExt cx="0" cy="0"/>
        </a:xfrm>
      </p:grpSpPr>
      <p:sp>
        <p:nvSpPr>
          <p:cNvPr id="283" name="Shape 28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Supervised SGD (lec2)    vs    Q-Learning SGD</a:t>
            </a:r>
          </a:p>
        </p:txBody>
      </p:sp>
      <p:sp>
        <p:nvSpPr>
          <p:cNvPr id="284" name="Shape 284"/>
          <p:cNvSpPr txBox="1"/>
          <p:nvPr>
            <p:ph idx="1" type="body"/>
          </p:nvPr>
        </p:nvSpPr>
        <p:spPr>
          <a:xfrm>
            <a:off x="311700" y="1152475"/>
            <a:ext cx="3999900" cy="3416400"/>
          </a:xfrm>
          <a:prstGeom prst="rect">
            <a:avLst/>
          </a:prstGeom>
        </p:spPr>
        <p:txBody>
          <a:bodyPr anchorCtr="0" anchor="t" bIns="91425" lIns="91425" rIns="91425" tIns="91425">
            <a:noAutofit/>
          </a:bodyPr>
          <a:lstStyle/>
          <a:p>
            <a:pPr indent="-228600" lvl="0" marL="457200" rtl="0">
              <a:spcBef>
                <a:spcPts val="0"/>
              </a:spcBef>
            </a:pPr>
            <a:r>
              <a:rPr lang="en"/>
              <a:t>SGD update assuming supervision</a:t>
            </a: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285" name="Shape 285"/>
          <p:cNvPicPr preferRelativeResize="0"/>
          <p:nvPr/>
        </p:nvPicPr>
        <p:blipFill rotWithShape="1">
          <a:blip r:embed="rId3">
            <a:alphaModFix/>
          </a:blip>
          <a:srcRect b="0" l="16756" r="0" t="54559"/>
          <a:stretch/>
        </p:blipFill>
        <p:spPr>
          <a:xfrm>
            <a:off x="494900" y="2774125"/>
            <a:ext cx="3918301" cy="406800"/>
          </a:xfrm>
          <a:prstGeom prst="rect">
            <a:avLst/>
          </a:prstGeom>
          <a:noFill/>
          <a:ln>
            <a:noFill/>
          </a:ln>
        </p:spPr>
      </p:pic>
      <p:pic>
        <p:nvPicPr>
          <p:cNvPr id="286" name="Shape 286"/>
          <p:cNvPicPr preferRelativeResize="0"/>
          <p:nvPr/>
        </p:nvPicPr>
        <p:blipFill rotWithShape="1">
          <a:blip r:embed="rId4">
            <a:alphaModFix/>
          </a:blip>
          <a:srcRect b="74946" l="16018" r="16018" t="7055"/>
          <a:stretch/>
        </p:blipFill>
        <p:spPr>
          <a:xfrm>
            <a:off x="476674" y="1843925"/>
            <a:ext cx="3463698" cy="365050"/>
          </a:xfrm>
          <a:prstGeom prst="rect">
            <a:avLst/>
          </a:prstGeom>
          <a:noFill/>
          <a:ln>
            <a:noFill/>
          </a:ln>
        </p:spPr>
      </p:pic>
      <p:sp>
        <p:nvSpPr>
          <p:cNvPr id="287" name="Shape 287"/>
          <p:cNvSpPr txBox="1"/>
          <p:nvPr/>
        </p:nvSpPr>
        <p:spPr>
          <a:xfrm>
            <a:off x="0" y="4736700"/>
            <a:ext cx="3000000" cy="406800"/>
          </a:xfrm>
          <a:prstGeom prst="rect">
            <a:avLst/>
          </a:prstGeom>
          <a:noFill/>
          <a:ln>
            <a:noFill/>
          </a:ln>
        </p:spPr>
        <p:txBody>
          <a:bodyPr anchorCtr="0" anchor="ctr" bIns="91425" lIns="91425" rIns="91425" tIns="91425">
            <a:noAutofit/>
          </a:bodyPr>
          <a:lstStyle/>
          <a:p>
            <a:pPr lvl="0" rtl="0">
              <a:spcBef>
                <a:spcPts val="0"/>
              </a:spcBef>
              <a:buNone/>
            </a:pPr>
            <a:r>
              <a:rPr lang="en" sz="750">
                <a:highlight>
                  <a:srgbClr val="FFFFFF"/>
                </a:highlight>
              </a:rPr>
              <a:t>David Silver’s </a:t>
            </a:r>
            <a:r>
              <a:rPr lang="en" sz="750" u="sng">
                <a:solidFill>
                  <a:schemeClr val="hlink"/>
                </a:solidFill>
                <a:highlight>
                  <a:srgbClr val="FFFFFF"/>
                </a:highlight>
                <a:hlinkClick r:id="rId5"/>
              </a:rPr>
              <a:t>Deep Learning Tutorial</a:t>
            </a:r>
            <a:r>
              <a:rPr lang="en" sz="750">
                <a:highlight>
                  <a:srgbClr val="FFFFFF"/>
                </a:highlight>
              </a:rPr>
              <a:t>, ICML 2016</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291" name="Shape 291"/>
        <p:cNvGrpSpPr/>
        <p:nvPr/>
      </p:nvGrpSpPr>
      <p:grpSpPr>
        <a:xfrm>
          <a:off x="0" y="0"/>
          <a:ext cx="0" cy="0"/>
          <a:chOff x="0" y="0"/>
          <a:chExt cx="0" cy="0"/>
        </a:xfrm>
      </p:grpSpPr>
      <p:sp>
        <p:nvSpPr>
          <p:cNvPr id="292" name="Shape 29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en"/>
              <a:t>Supervised SGD (lec2)    vs    Q-Learning SGD</a:t>
            </a:r>
          </a:p>
          <a:p>
            <a:pPr lvl="0" rtl="0">
              <a:spcBef>
                <a:spcPts val="0"/>
              </a:spcBef>
              <a:buNone/>
            </a:pPr>
            <a:r>
              <a:t/>
            </a:r>
            <a:endParaRPr/>
          </a:p>
        </p:txBody>
      </p:sp>
      <p:sp>
        <p:nvSpPr>
          <p:cNvPr id="293" name="Shape 293"/>
          <p:cNvSpPr txBox="1"/>
          <p:nvPr>
            <p:ph idx="1" type="body"/>
          </p:nvPr>
        </p:nvSpPr>
        <p:spPr>
          <a:xfrm>
            <a:off x="311700" y="1152475"/>
            <a:ext cx="3999900" cy="3416400"/>
          </a:xfrm>
          <a:prstGeom prst="rect">
            <a:avLst/>
          </a:prstGeom>
        </p:spPr>
        <p:txBody>
          <a:bodyPr anchorCtr="0" anchor="t" bIns="91425" lIns="91425" rIns="91425" tIns="91425">
            <a:noAutofit/>
          </a:bodyPr>
          <a:lstStyle/>
          <a:p>
            <a:pPr indent="-228600" lvl="0" marL="457200" rtl="0">
              <a:spcBef>
                <a:spcPts val="0"/>
              </a:spcBef>
            </a:pPr>
            <a:r>
              <a:rPr lang="en"/>
              <a:t>SGD update assuming supervision</a:t>
            </a: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294" name="Shape 294"/>
          <p:cNvPicPr preferRelativeResize="0"/>
          <p:nvPr/>
        </p:nvPicPr>
        <p:blipFill rotWithShape="1">
          <a:blip r:embed="rId3">
            <a:alphaModFix/>
          </a:blip>
          <a:srcRect b="0" l="16756" r="0" t="54559"/>
          <a:stretch/>
        </p:blipFill>
        <p:spPr>
          <a:xfrm>
            <a:off x="494900" y="2774125"/>
            <a:ext cx="3918301" cy="406800"/>
          </a:xfrm>
          <a:prstGeom prst="rect">
            <a:avLst/>
          </a:prstGeom>
          <a:noFill/>
          <a:ln>
            <a:noFill/>
          </a:ln>
        </p:spPr>
      </p:pic>
      <p:pic>
        <p:nvPicPr>
          <p:cNvPr id="295" name="Shape 295"/>
          <p:cNvPicPr preferRelativeResize="0"/>
          <p:nvPr/>
        </p:nvPicPr>
        <p:blipFill rotWithShape="1">
          <a:blip r:embed="rId4">
            <a:alphaModFix/>
          </a:blip>
          <a:srcRect b="74946" l="16018" r="16018" t="7055"/>
          <a:stretch/>
        </p:blipFill>
        <p:spPr>
          <a:xfrm>
            <a:off x="476674" y="1843925"/>
            <a:ext cx="3463698" cy="365050"/>
          </a:xfrm>
          <a:prstGeom prst="rect">
            <a:avLst/>
          </a:prstGeom>
          <a:noFill/>
          <a:ln>
            <a:noFill/>
          </a:ln>
        </p:spPr>
      </p:pic>
      <p:pic>
        <p:nvPicPr>
          <p:cNvPr id="296" name="Shape 296"/>
          <p:cNvPicPr preferRelativeResize="0"/>
          <p:nvPr/>
        </p:nvPicPr>
        <p:blipFill rotWithShape="1">
          <a:blip r:embed="rId5">
            <a:alphaModFix/>
          </a:blip>
          <a:srcRect b="25749" l="13690" r="3590" t="62207"/>
          <a:stretch/>
        </p:blipFill>
        <p:spPr>
          <a:xfrm>
            <a:off x="4526151" y="4132264"/>
            <a:ext cx="3999903" cy="436609"/>
          </a:xfrm>
          <a:prstGeom prst="rect">
            <a:avLst/>
          </a:prstGeom>
          <a:noFill/>
          <a:ln>
            <a:noFill/>
          </a:ln>
        </p:spPr>
      </p:pic>
      <p:pic>
        <p:nvPicPr>
          <p:cNvPr id="297" name="Shape 297"/>
          <p:cNvPicPr preferRelativeResize="0"/>
          <p:nvPr/>
        </p:nvPicPr>
        <p:blipFill rotWithShape="1">
          <a:blip r:embed="rId5">
            <a:alphaModFix/>
          </a:blip>
          <a:srcRect b="45292" l="57106" r="3910" t="26752"/>
          <a:stretch/>
        </p:blipFill>
        <p:spPr>
          <a:xfrm>
            <a:off x="2145650" y="3654475"/>
            <a:ext cx="2022396" cy="1087397"/>
          </a:xfrm>
          <a:prstGeom prst="rect">
            <a:avLst/>
          </a:prstGeom>
          <a:noFill/>
          <a:ln>
            <a:noFill/>
          </a:ln>
        </p:spPr>
      </p:pic>
      <p:sp>
        <p:nvSpPr>
          <p:cNvPr id="298" name="Shape 298"/>
          <p:cNvSpPr txBox="1"/>
          <p:nvPr/>
        </p:nvSpPr>
        <p:spPr>
          <a:xfrm>
            <a:off x="0" y="4736700"/>
            <a:ext cx="3000000" cy="406800"/>
          </a:xfrm>
          <a:prstGeom prst="rect">
            <a:avLst/>
          </a:prstGeom>
          <a:noFill/>
          <a:ln>
            <a:noFill/>
          </a:ln>
        </p:spPr>
        <p:txBody>
          <a:bodyPr anchorCtr="0" anchor="ctr" bIns="91425" lIns="91425" rIns="91425" tIns="91425">
            <a:noAutofit/>
          </a:bodyPr>
          <a:lstStyle/>
          <a:p>
            <a:pPr lvl="0" rtl="0">
              <a:spcBef>
                <a:spcPts val="0"/>
              </a:spcBef>
              <a:buNone/>
            </a:pPr>
            <a:r>
              <a:rPr lang="en" sz="750">
                <a:highlight>
                  <a:srgbClr val="FFFFFF"/>
                </a:highlight>
              </a:rPr>
              <a:t>David Silver’s </a:t>
            </a:r>
            <a:r>
              <a:rPr lang="en" sz="750" u="sng">
                <a:solidFill>
                  <a:schemeClr val="hlink"/>
                </a:solidFill>
                <a:highlight>
                  <a:srgbClr val="FFFFFF"/>
                </a:highlight>
                <a:hlinkClick r:id="rId6"/>
              </a:rPr>
              <a:t>Deep Learning Tutorial</a:t>
            </a:r>
            <a:r>
              <a:rPr lang="en" sz="750">
                <a:highlight>
                  <a:srgbClr val="FFFFFF"/>
                </a:highlight>
              </a:rPr>
              <a:t>, ICML 2016</a:t>
            </a:r>
          </a:p>
        </p:txBody>
      </p:sp>
      <p:pic>
        <p:nvPicPr>
          <p:cNvPr id="299" name="Shape 299"/>
          <p:cNvPicPr preferRelativeResize="0"/>
          <p:nvPr/>
        </p:nvPicPr>
        <p:blipFill rotWithShape="1">
          <a:blip r:embed="rId5">
            <a:alphaModFix/>
          </a:blip>
          <a:srcRect b="63806" l="5958" r="73288" t="21470"/>
          <a:stretch/>
        </p:blipFill>
        <p:spPr>
          <a:xfrm>
            <a:off x="-12300" y="3638125"/>
            <a:ext cx="2195597" cy="11678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17" name="Shape 117"/>
        <p:cNvGrpSpPr/>
        <p:nvPr/>
      </p:nvGrpSpPr>
      <p:grpSpPr>
        <a:xfrm>
          <a:off x="0" y="0"/>
          <a:ext cx="0" cy="0"/>
          <a:chOff x="0" y="0"/>
          <a:chExt cx="0" cy="0"/>
        </a:xfrm>
      </p:grpSpPr>
      <p:sp>
        <p:nvSpPr>
          <p:cNvPr id="118" name="Shape 11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119" name="Shape 11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03" name="Shape 303"/>
        <p:cNvGrpSpPr/>
        <p:nvPr/>
      </p:nvGrpSpPr>
      <p:grpSpPr>
        <a:xfrm>
          <a:off x="0" y="0"/>
          <a:ext cx="0" cy="0"/>
          <a:chOff x="0" y="0"/>
          <a:chExt cx="0" cy="0"/>
        </a:xfrm>
      </p:grpSpPr>
      <p:sp>
        <p:nvSpPr>
          <p:cNvPr id="304" name="Shape 30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Supervised SGD (lec2)    vs    Q-Learning SGD</a:t>
            </a:r>
          </a:p>
        </p:txBody>
      </p:sp>
      <p:sp>
        <p:nvSpPr>
          <p:cNvPr id="305" name="Shape 305"/>
          <p:cNvSpPr txBox="1"/>
          <p:nvPr>
            <p:ph idx="1" type="body"/>
          </p:nvPr>
        </p:nvSpPr>
        <p:spPr>
          <a:xfrm>
            <a:off x="311700" y="1152475"/>
            <a:ext cx="3999900" cy="3416400"/>
          </a:xfrm>
          <a:prstGeom prst="rect">
            <a:avLst/>
          </a:prstGeom>
        </p:spPr>
        <p:txBody>
          <a:bodyPr anchorCtr="0" anchor="t" bIns="91425" lIns="91425" rIns="91425" tIns="91425">
            <a:noAutofit/>
          </a:bodyPr>
          <a:lstStyle/>
          <a:p>
            <a:pPr indent="-228600" lvl="0" marL="457200" rtl="0">
              <a:spcBef>
                <a:spcPts val="0"/>
              </a:spcBef>
            </a:pPr>
            <a:r>
              <a:rPr lang="en"/>
              <a:t>SGD update assuming supervision</a:t>
            </a:r>
          </a:p>
          <a:p>
            <a:pPr lvl="0" rtl="0">
              <a:spcBef>
                <a:spcPts val="0"/>
              </a:spcBef>
              <a:buNone/>
            </a:pPr>
            <a:r>
              <a:t/>
            </a:r>
            <a:endParaRPr/>
          </a:p>
          <a:p>
            <a:pPr lvl="0" rtl="0">
              <a:spcBef>
                <a:spcPts val="0"/>
              </a:spcBef>
              <a:buNone/>
            </a:pPr>
            <a:r>
              <a:t/>
            </a:r>
            <a:endParaRPr/>
          </a:p>
          <a:p>
            <a:pPr lvl="0" rtl="0">
              <a:spcBef>
                <a:spcPts val="0"/>
              </a:spcBef>
              <a:buNone/>
            </a:pPr>
            <a:r>
              <a:t/>
            </a:r>
            <a:endParaRPr/>
          </a:p>
        </p:txBody>
      </p:sp>
      <p:pic>
        <p:nvPicPr>
          <p:cNvPr id="306" name="Shape 306"/>
          <p:cNvPicPr preferRelativeResize="0"/>
          <p:nvPr/>
        </p:nvPicPr>
        <p:blipFill rotWithShape="1">
          <a:blip r:embed="rId3">
            <a:alphaModFix/>
          </a:blip>
          <a:srcRect b="0" l="16756" r="0" t="54559"/>
          <a:stretch/>
        </p:blipFill>
        <p:spPr>
          <a:xfrm>
            <a:off x="494900" y="2774125"/>
            <a:ext cx="3918301" cy="406800"/>
          </a:xfrm>
          <a:prstGeom prst="rect">
            <a:avLst/>
          </a:prstGeom>
          <a:noFill/>
          <a:ln>
            <a:noFill/>
          </a:ln>
        </p:spPr>
      </p:pic>
      <p:pic>
        <p:nvPicPr>
          <p:cNvPr id="307" name="Shape 307"/>
          <p:cNvPicPr preferRelativeResize="0"/>
          <p:nvPr/>
        </p:nvPicPr>
        <p:blipFill rotWithShape="1">
          <a:blip r:embed="rId4">
            <a:alphaModFix/>
          </a:blip>
          <a:srcRect b="74946" l="16018" r="16018" t="7055"/>
          <a:stretch/>
        </p:blipFill>
        <p:spPr>
          <a:xfrm>
            <a:off x="476674" y="1843925"/>
            <a:ext cx="3463698" cy="365050"/>
          </a:xfrm>
          <a:prstGeom prst="rect">
            <a:avLst/>
          </a:prstGeom>
          <a:noFill/>
          <a:ln>
            <a:noFill/>
          </a:ln>
        </p:spPr>
      </p:pic>
      <p:sp>
        <p:nvSpPr>
          <p:cNvPr id="308" name="Shape 308"/>
          <p:cNvSpPr txBox="1"/>
          <p:nvPr>
            <p:ph idx="2" type="body"/>
          </p:nvPr>
        </p:nvSpPr>
        <p:spPr>
          <a:xfrm>
            <a:off x="4832400" y="1152475"/>
            <a:ext cx="3999900" cy="3416400"/>
          </a:xfrm>
          <a:prstGeom prst="rect">
            <a:avLst/>
          </a:prstGeom>
        </p:spPr>
        <p:txBody>
          <a:bodyPr anchorCtr="0" anchor="t" bIns="91425" lIns="91425" rIns="91425" tIns="91425">
            <a:noAutofit/>
          </a:bodyPr>
          <a:lstStyle/>
          <a:p>
            <a:pPr indent="-228600" lvl="0" marL="457200" rtl="0">
              <a:spcBef>
                <a:spcPts val="0"/>
              </a:spcBef>
            </a:pPr>
            <a:r>
              <a:rPr lang="en"/>
              <a:t>SGD update for Q-Learning </a:t>
            </a:r>
          </a:p>
        </p:txBody>
      </p:sp>
      <p:pic>
        <p:nvPicPr>
          <p:cNvPr id="309" name="Shape 309"/>
          <p:cNvPicPr preferRelativeResize="0"/>
          <p:nvPr/>
        </p:nvPicPr>
        <p:blipFill rotWithShape="1">
          <a:blip r:embed="rId5">
            <a:alphaModFix/>
          </a:blip>
          <a:srcRect b="49207" l="0" r="0" t="0"/>
          <a:stretch/>
        </p:blipFill>
        <p:spPr>
          <a:xfrm>
            <a:off x="4744825" y="1522950"/>
            <a:ext cx="4399173" cy="971825"/>
          </a:xfrm>
          <a:prstGeom prst="rect">
            <a:avLst/>
          </a:prstGeom>
          <a:noFill/>
          <a:ln>
            <a:noFill/>
          </a:ln>
        </p:spPr>
      </p:pic>
      <p:pic>
        <p:nvPicPr>
          <p:cNvPr id="310" name="Shape 310"/>
          <p:cNvPicPr preferRelativeResize="0"/>
          <p:nvPr/>
        </p:nvPicPr>
        <p:blipFill rotWithShape="1">
          <a:blip r:embed="rId5">
            <a:alphaModFix/>
          </a:blip>
          <a:srcRect b="0" l="21264" r="3884" t="70067"/>
          <a:stretch/>
        </p:blipFill>
        <p:spPr>
          <a:xfrm>
            <a:off x="5539275" y="2691175"/>
            <a:ext cx="3292626" cy="572700"/>
          </a:xfrm>
          <a:prstGeom prst="rect">
            <a:avLst/>
          </a:prstGeom>
          <a:noFill/>
          <a:ln>
            <a:noFill/>
          </a:ln>
        </p:spPr>
      </p:pic>
      <p:pic>
        <p:nvPicPr>
          <p:cNvPr id="311" name="Shape 311"/>
          <p:cNvPicPr preferRelativeResize="0"/>
          <p:nvPr/>
        </p:nvPicPr>
        <p:blipFill rotWithShape="1">
          <a:blip r:embed="rId3">
            <a:alphaModFix/>
          </a:blip>
          <a:srcRect b="0" l="16757" r="71317" t="54559"/>
          <a:stretch/>
        </p:blipFill>
        <p:spPr>
          <a:xfrm>
            <a:off x="4883325" y="2774125"/>
            <a:ext cx="561325" cy="406800"/>
          </a:xfrm>
          <a:prstGeom prst="rect">
            <a:avLst/>
          </a:prstGeom>
          <a:noFill/>
          <a:ln>
            <a:noFill/>
          </a:ln>
        </p:spPr>
      </p:pic>
      <p:sp>
        <p:nvSpPr>
          <p:cNvPr id="312" name="Shape 312"/>
          <p:cNvSpPr txBox="1"/>
          <p:nvPr/>
        </p:nvSpPr>
        <p:spPr>
          <a:xfrm>
            <a:off x="0" y="4736700"/>
            <a:ext cx="3000000" cy="406800"/>
          </a:xfrm>
          <a:prstGeom prst="rect">
            <a:avLst/>
          </a:prstGeom>
          <a:noFill/>
          <a:ln>
            <a:noFill/>
          </a:ln>
        </p:spPr>
        <p:txBody>
          <a:bodyPr anchorCtr="0" anchor="ctr" bIns="91425" lIns="91425" rIns="91425" tIns="91425">
            <a:noAutofit/>
          </a:bodyPr>
          <a:lstStyle/>
          <a:p>
            <a:pPr lvl="0" rtl="0">
              <a:spcBef>
                <a:spcPts val="0"/>
              </a:spcBef>
              <a:buNone/>
            </a:pPr>
            <a:r>
              <a:rPr lang="en" sz="750">
                <a:highlight>
                  <a:srgbClr val="FFFFFF"/>
                </a:highlight>
              </a:rPr>
              <a:t>David Silver’s </a:t>
            </a:r>
            <a:r>
              <a:rPr lang="en" sz="750" u="sng">
                <a:solidFill>
                  <a:schemeClr val="hlink"/>
                </a:solidFill>
                <a:highlight>
                  <a:srgbClr val="FFFFFF"/>
                </a:highlight>
                <a:hlinkClick r:id="rId6"/>
              </a:rPr>
              <a:t>Deep Learning Tutorial</a:t>
            </a:r>
            <a:r>
              <a:rPr lang="en" sz="750">
                <a:highlight>
                  <a:srgbClr val="FFFFFF"/>
                </a:highlight>
              </a:rPr>
              <a:t>, ICML 2016</a:t>
            </a:r>
          </a:p>
        </p:txBody>
      </p:sp>
      <p:pic>
        <p:nvPicPr>
          <p:cNvPr id="313" name="Shape 313"/>
          <p:cNvPicPr preferRelativeResize="0"/>
          <p:nvPr/>
        </p:nvPicPr>
        <p:blipFill rotWithShape="1">
          <a:blip r:embed="rId7">
            <a:alphaModFix/>
          </a:blip>
          <a:srcRect b="25749" l="13690" r="3590" t="62207"/>
          <a:stretch/>
        </p:blipFill>
        <p:spPr>
          <a:xfrm>
            <a:off x="4526151" y="4132264"/>
            <a:ext cx="3999903" cy="436609"/>
          </a:xfrm>
          <a:prstGeom prst="rect">
            <a:avLst/>
          </a:prstGeom>
          <a:noFill/>
          <a:ln>
            <a:noFill/>
          </a:ln>
        </p:spPr>
      </p:pic>
      <p:pic>
        <p:nvPicPr>
          <p:cNvPr id="314" name="Shape 314"/>
          <p:cNvPicPr preferRelativeResize="0"/>
          <p:nvPr/>
        </p:nvPicPr>
        <p:blipFill rotWithShape="1">
          <a:blip r:embed="rId7">
            <a:alphaModFix/>
          </a:blip>
          <a:srcRect b="45292" l="57106" r="3910" t="26752"/>
          <a:stretch/>
        </p:blipFill>
        <p:spPr>
          <a:xfrm>
            <a:off x="2145650" y="3654475"/>
            <a:ext cx="2022396" cy="1087397"/>
          </a:xfrm>
          <a:prstGeom prst="rect">
            <a:avLst/>
          </a:prstGeom>
          <a:noFill/>
          <a:ln>
            <a:noFill/>
          </a:ln>
        </p:spPr>
      </p:pic>
      <p:pic>
        <p:nvPicPr>
          <p:cNvPr id="315" name="Shape 315"/>
          <p:cNvPicPr preferRelativeResize="0"/>
          <p:nvPr/>
        </p:nvPicPr>
        <p:blipFill rotWithShape="1">
          <a:blip r:embed="rId7">
            <a:alphaModFix/>
          </a:blip>
          <a:srcRect b="63806" l="5958" r="73288" t="21470"/>
          <a:stretch/>
        </p:blipFill>
        <p:spPr>
          <a:xfrm>
            <a:off x="-12300" y="3638125"/>
            <a:ext cx="2195597" cy="1167873"/>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19" name="Shape 319"/>
        <p:cNvGrpSpPr/>
        <p:nvPr/>
      </p:nvGrpSpPr>
      <p:grpSpPr>
        <a:xfrm>
          <a:off x="0" y="0"/>
          <a:ext cx="0" cy="0"/>
          <a:chOff x="0" y="0"/>
          <a:chExt cx="0" cy="0"/>
        </a:xfrm>
      </p:grpSpPr>
      <p:sp>
        <p:nvSpPr>
          <p:cNvPr id="320" name="Shape 32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321" name="Shape 32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Issues:</a:t>
            </a:r>
          </a:p>
          <a:p>
            <a:pPr indent="-228600" lvl="1" marL="914400" rtl="0">
              <a:spcBef>
                <a:spcPts val="0"/>
              </a:spcBef>
              <a:buAutoNum type="alphaLcPeriod"/>
            </a:pPr>
            <a:r>
              <a:rPr lang="en"/>
              <a:t>Data is sequential</a:t>
            </a:r>
          </a:p>
          <a:p>
            <a:pPr indent="-228600" lvl="2" marL="1371600" rtl="0">
              <a:spcBef>
                <a:spcPts val="0"/>
              </a:spcBef>
            </a:pPr>
            <a:r>
              <a:rPr lang="en"/>
              <a:t>Successive samples are correlated, non-iid</a:t>
            </a:r>
          </a:p>
          <a:p>
            <a:pPr indent="-228600" lvl="2" marL="1371600" rtl="0">
              <a:spcBef>
                <a:spcPts val="0"/>
              </a:spcBef>
            </a:pPr>
            <a:r>
              <a:rPr lang="en"/>
              <a:t>An experience is visited only once in online learning</a:t>
            </a:r>
          </a:p>
          <a:p>
            <a:pPr indent="-228600" lvl="1" marL="914400" rtl="0">
              <a:spcBef>
                <a:spcPts val="0"/>
              </a:spcBef>
              <a:buAutoNum type="alphaLcPeriod"/>
            </a:pPr>
            <a:r>
              <a:rPr lang="en"/>
              <a:t>Policy changes rapidly with slight changes to Q-values</a:t>
            </a:r>
          </a:p>
          <a:p>
            <a:pPr indent="-228600" lvl="2" marL="1371600" rtl="0">
              <a:spcBef>
                <a:spcPts val="0"/>
              </a:spcBef>
            </a:pPr>
            <a:r>
              <a:rPr lang="en"/>
              <a:t>Policy may oscillate</a:t>
            </a:r>
          </a:p>
        </p:txBody>
      </p:sp>
      <p:sp>
        <p:nvSpPr>
          <p:cNvPr id="322" name="Shape 322"/>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3"/>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26" name="Shape 326"/>
        <p:cNvGrpSpPr/>
        <p:nvPr/>
      </p:nvGrpSpPr>
      <p:grpSpPr>
        <a:xfrm>
          <a:off x="0" y="0"/>
          <a:ext cx="0" cy="0"/>
          <a:chOff x="0" y="0"/>
          <a:chExt cx="0" cy="0"/>
        </a:xfrm>
      </p:grpSpPr>
      <p:sp>
        <p:nvSpPr>
          <p:cNvPr id="327" name="Shape 32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Training tricks</a:t>
            </a:r>
          </a:p>
        </p:txBody>
      </p:sp>
      <p:sp>
        <p:nvSpPr>
          <p:cNvPr id="328" name="Shape 328"/>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Issues:</a:t>
            </a:r>
          </a:p>
          <a:p>
            <a:pPr indent="-228600" lvl="1" marL="914400" rtl="0">
              <a:spcBef>
                <a:spcPts val="0"/>
              </a:spcBef>
              <a:buAutoNum type="alphaLcPeriod"/>
            </a:pPr>
            <a:r>
              <a:rPr lang="en"/>
              <a:t>Data is sequential</a:t>
            </a:r>
          </a:p>
          <a:p>
            <a:pPr indent="-228600" lvl="2" marL="1371600" rtl="0">
              <a:spcBef>
                <a:spcPts val="0"/>
              </a:spcBef>
            </a:pPr>
            <a:r>
              <a:rPr lang="en"/>
              <a:t>Successive samples are correlated, non-iid</a:t>
            </a:r>
          </a:p>
          <a:p>
            <a:pPr indent="-228600" lvl="2" marL="1371600" rtl="0">
              <a:spcBef>
                <a:spcPts val="0"/>
              </a:spcBef>
            </a:pPr>
            <a:r>
              <a:rPr lang="en"/>
              <a:t>An experience is visited only once in online learning</a:t>
            </a:r>
          </a:p>
        </p:txBody>
      </p:sp>
      <p:sp>
        <p:nvSpPr>
          <p:cNvPr id="329" name="Shape 329"/>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3"/>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33" name="Shape 333"/>
        <p:cNvGrpSpPr/>
        <p:nvPr/>
      </p:nvGrpSpPr>
      <p:grpSpPr>
        <a:xfrm>
          <a:off x="0" y="0"/>
          <a:ext cx="0" cy="0"/>
          <a:chOff x="0" y="0"/>
          <a:chExt cx="0" cy="0"/>
        </a:xfrm>
      </p:grpSpPr>
      <p:sp>
        <p:nvSpPr>
          <p:cNvPr id="334" name="Shape 33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335" name="Shape 335"/>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Issues:</a:t>
            </a:r>
          </a:p>
          <a:p>
            <a:pPr indent="-228600" lvl="1" marL="914400" rtl="0">
              <a:spcBef>
                <a:spcPts val="0"/>
              </a:spcBef>
              <a:buAutoNum type="alphaLcPeriod"/>
            </a:pPr>
            <a:r>
              <a:rPr lang="en"/>
              <a:t>Data is sequential</a:t>
            </a:r>
          </a:p>
          <a:p>
            <a:pPr indent="-228600" lvl="2" marL="1371600" rtl="0">
              <a:spcBef>
                <a:spcPts val="0"/>
              </a:spcBef>
            </a:pPr>
            <a:r>
              <a:rPr lang="en"/>
              <a:t>Successive samples are correlated, non-iid </a:t>
            </a:r>
          </a:p>
          <a:p>
            <a:pPr indent="-228600" lvl="2" marL="1371600" rtl="0">
              <a:spcBef>
                <a:spcPts val="0"/>
              </a:spcBef>
            </a:pPr>
            <a:r>
              <a:rPr lang="en"/>
              <a:t>An experience is visited </a:t>
            </a:r>
            <a:r>
              <a:rPr lang="en"/>
              <a:t>only once in online</a:t>
            </a:r>
            <a:r>
              <a:rPr lang="en"/>
              <a:t> learning </a:t>
            </a:r>
          </a:p>
          <a:p>
            <a:pPr indent="-317500" lvl="0" marL="914400" rtl="0">
              <a:spcBef>
                <a:spcPts val="0"/>
              </a:spcBef>
              <a:buSzPct val="100000"/>
            </a:pPr>
            <a:r>
              <a:rPr b="1" lang="en" sz="1400"/>
              <a:t>Solution: </a:t>
            </a:r>
            <a:r>
              <a:rPr b="1" i="1" lang="en" sz="1400"/>
              <a:t>‘Experience Replay’ </a:t>
            </a:r>
            <a:r>
              <a:rPr b="1" lang="en" sz="1400"/>
              <a:t>: </a:t>
            </a:r>
            <a:r>
              <a:rPr b="1" lang="en" sz="1400"/>
              <a:t>Work on a dataset - Sample randomly and repeatedly</a:t>
            </a:r>
          </a:p>
          <a:p>
            <a:pPr indent="-228600" lvl="2" marL="1371600" rtl="0">
              <a:spcBef>
                <a:spcPts val="0"/>
              </a:spcBef>
            </a:pPr>
            <a:r>
              <a:rPr lang="en"/>
              <a:t>Build dataset</a:t>
            </a:r>
          </a:p>
          <a:p>
            <a:pPr indent="-228600" lvl="3" marL="1828800" rtl="0">
              <a:spcBef>
                <a:spcPts val="0"/>
              </a:spcBef>
            </a:pPr>
            <a:r>
              <a:rPr lang="en"/>
              <a:t>Take action a</a:t>
            </a:r>
            <a:r>
              <a:rPr baseline="-25000" lang="en"/>
              <a:t>t</a:t>
            </a:r>
            <a:r>
              <a:rPr lang="en"/>
              <a:t> according to 𝛆-greedy policy</a:t>
            </a:r>
          </a:p>
          <a:p>
            <a:pPr indent="-228600" lvl="3" marL="1828800" rtl="0">
              <a:spcBef>
                <a:spcPts val="0"/>
              </a:spcBef>
            </a:pPr>
            <a:r>
              <a:rPr lang="en"/>
              <a:t>Store transition/experience (s</a:t>
            </a:r>
            <a:r>
              <a:rPr baseline="-25000" lang="en"/>
              <a:t>t</a:t>
            </a:r>
            <a:r>
              <a:rPr lang="en"/>
              <a:t> , a</a:t>
            </a:r>
            <a:r>
              <a:rPr baseline="-25000" lang="en"/>
              <a:t>t</a:t>
            </a:r>
            <a:r>
              <a:rPr lang="en"/>
              <a:t> ,r</a:t>
            </a:r>
            <a:r>
              <a:rPr baseline="-25000" lang="en"/>
              <a:t>t+1</a:t>
            </a:r>
            <a:r>
              <a:rPr lang="en"/>
              <a:t>,s</a:t>
            </a:r>
            <a:r>
              <a:rPr baseline="-25000" lang="en"/>
              <a:t>t+1</a:t>
            </a:r>
            <a:r>
              <a:rPr lang="en"/>
              <a:t>) in dataset D (‘</a:t>
            </a:r>
            <a:r>
              <a:rPr i="1" lang="en"/>
              <a:t>replay memory’</a:t>
            </a:r>
            <a:r>
              <a:rPr lang="en"/>
              <a:t>)</a:t>
            </a:r>
          </a:p>
          <a:p>
            <a:pPr indent="-228600" lvl="2" marL="1371600" rtl="0">
              <a:spcBef>
                <a:spcPts val="0"/>
              </a:spcBef>
            </a:pPr>
            <a:r>
              <a:rPr lang="en"/>
              <a:t>Sample randomly mini-batch (32 experiences) of (s, a, r, s</a:t>
            </a:r>
            <a:r>
              <a:rPr b="1" baseline="30000" lang="en"/>
              <a:t>’</a:t>
            </a:r>
            <a:r>
              <a:rPr lang="en"/>
              <a:t>)) from D</a:t>
            </a:r>
          </a:p>
        </p:txBody>
      </p:sp>
      <p:pic>
        <p:nvPicPr>
          <p:cNvPr id="336" name="Shape 336"/>
          <p:cNvPicPr preferRelativeResize="0"/>
          <p:nvPr/>
        </p:nvPicPr>
        <p:blipFill>
          <a:blip r:embed="rId3">
            <a:alphaModFix/>
          </a:blip>
          <a:stretch>
            <a:fillRect/>
          </a:stretch>
        </p:blipFill>
        <p:spPr>
          <a:xfrm>
            <a:off x="1803897" y="3533100"/>
            <a:ext cx="5241272" cy="773949"/>
          </a:xfrm>
          <a:prstGeom prst="rect">
            <a:avLst/>
          </a:prstGeom>
          <a:noFill/>
          <a:ln>
            <a:noFill/>
          </a:ln>
        </p:spPr>
      </p:pic>
      <p:sp>
        <p:nvSpPr>
          <p:cNvPr id="337" name="Shape 337"/>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4"/>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1" name="Shape 341"/>
        <p:cNvGrpSpPr/>
        <p:nvPr/>
      </p:nvGrpSpPr>
      <p:grpSpPr>
        <a:xfrm>
          <a:off x="0" y="0"/>
          <a:ext cx="0" cy="0"/>
          <a:chOff x="0" y="0"/>
          <a:chExt cx="0" cy="0"/>
        </a:xfrm>
      </p:grpSpPr>
      <p:sp>
        <p:nvSpPr>
          <p:cNvPr id="342" name="Shape 34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343" name="Shape 343"/>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Issues:</a:t>
            </a:r>
          </a:p>
          <a:p>
            <a:pPr indent="-228600" lvl="1" marL="914400" rtl="0">
              <a:spcBef>
                <a:spcPts val="0"/>
              </a:spcBef>
              <a:buAutoNum type="alphaLcPeriod"/>
            </a:pPr>
            <a:r>
              <a:rPr lang="en"/>
              <a:t>Data is sequential</a:t>
            </a:r>
          </a:p>
          <a:p>
            <a:pPr indent="-228600" lvl="2" marL="1371600" rtl="0">
              <a:spcBef>
                <a:spcPts val="0"/>
              </a:spcBef>
            </a:pPr>
            <a:r>
              <a:rPr lang="en"/>
              <a:t>Successive samples are correlated, non-iid </a:t>
            </a:r>
          </a:p>
          <a:p>
            <a:pPr indent="-228600" lvl="2" marL="1371600" rtl="0">
              <a:spcBef>
                <a:spcPts val="0"/>
              </a:spcBef>
            </a:pPr>
            <a:r>
              <a:rPr lang="en"/>
              <a:t>An experience is visited only once in online learning </a:t>
            </a:r>
          </a:p>
          <a:p>
            <a:pPr indent="-317500" lvl="0" marL="914400" rtl="0">
              <a:spcBef>
                <a:spcPts val="0"/>
              </a:spcBef>
              <a:buSzPct val="100000"/>
            </a:pPr>
            <a:r>
              <a:rPr b="1" lang="en" sz="1400"/>
              <a:t>Solution: </a:t>
            </a:r>
            <a:r>
              <a:rPr b="1" i="1" lang="en" sz="1400"/>
              <a:t>‘Experience Replay’ </a:t>
            </a:r>
            <a:r>
              <a:rPr b="1" lang="en" sz="1400"/>
              <a:t>: Work on a dataset - Sample randomly and repeatedly</a:t>
            </a:r>
          </a:p>
          <a:p>
            <a:pPr indent="-228600" lvl="2" marL="1371600" rtl="0">
              <a:spcBef>
                <a:spcPts val="0"/>
              </a:spcBef>
            </a:pPr>
            <a:r>
              <a:rPr lang="en"/>
              <a:t>Build dataset</a:t>
            </a:r>
          </a:p>
          <a:p>
            <a:pPr indent="-228600" lvl="3" marL="1828800" rtl="0">
              <a:spcBef>
                <a:spcPts val="0"/>
              </a:spcBef>
            </a:pPr>
            <a:r>
              <a:rPr lang="en"/>
              <a:t>Take action a</a:t>
            </a:r>
            <a:r>
              <a:rPr baseline="-25000" lang="en"/>
              <a:t>t</a:t>
            </a:r>
            <a:r>
              <a:rPr lang="en"/>
              <a:t> according to 𝛆-greedy policy</a:t>
            </a:r>
          </a:p>
          <a:p>
            <a:pPr indent="-228600" lvl="3" marL="1828800" rtl="0">
              <a:spcBef>
                <a:spcPts val="0"/>
              </a:spcBef>
            </a:pPr>
            <a:r>
              <a:rPr lang="en"/>
              <a:t>Store transition/experience (s</a:t>
            </a:r>
            <a:r>
              <a:rPr baseline="-25000" lang="en"/>
              <a:t>t</a:t>
            </a:r>
            <a:r>
              <a:rPr lang="en"/>
              <a:t> , a</a:t>
            </a:r>
            <a:r>
              <a:rPr baseline="-25000" lang="en"/>
              <a:t>t</a:t>
            </a:r>
            <a:r>
              <a:rPr lang="en"/>
              <a:t> ,r</a:t>
            </a:r>
            <a:r>
              <a:rPr baseline="-25000" lang="en"/>
              <a:t>t+1</a:t>
            </a:r>
            <a:r>
              <a:rPr lang="en"/>
              <a:t>,s</a:t>
            </a:r>
            <a:r>
              <a:rPr baseline="-25000" lang="en"/>
              <a:t>t+1</a:t>
            </a:r>
            <a:r>
              <a:rPr lang="en"/>
              <a:t>) in dataset D (‘</a:t>
            </a:r>
            <a:r>
              <a:rPr i="1" lang="en"/>
              <a:t>replay memory’</a:t>
            </a:r>
            <a:r>
              <a:rPr lang="en"/>
              <a:t>)</a:t>
            </a:r>
          </a:p>
          <a:p>
            <a:pPr indent="-228600" lvl="2" marL="1371600" rtl="0">
              <a:spcBef>
                <a:spcPts val="0"/>
              </a:spcBef>
            </a:pPr>
            <a:r>
              <a:rPr lang="en"/>
              <a:t>Sample randomly mini-batch (32 experiences) of (s, a, r, s</a:t>
            </a:r>
            <a:r>
              <a:rPr b="1" baseline="30000" lang="en"/>
              <a:t>’</a:t>
            </a:r>
            <a:r>
              <a:rPr lang="en"/>
              <a:t>)) from D</a:t>
            </a:r>
          </a:p>
        </p:txBody>
      </p:sp>
      <p:pic>
        <p:nvPicPr>
          <p:cNvPr id="344" name="Shape 344"/>
          <p:cNvPicPr preferRelativeResize="0"/>
          <p:nvPr/>
        </p:nvPicPr>
        <p:blipFill>
          <a:blip r:embed="rId3">
            <a:alphaModFix/>
          </a:blip>
          <a:stretch>
            <a:fillRect/>
          </a:stretch>
        </p:blipFill>
        <p:spPr>
          <a:xfrm>
            <a:off x="1803897" y="3533100"/>
            <a:ext cx="5241272" cy="773949"/>
          </a:xfrm>
          <a:prstGeom prst="rect">
            <a:avLst/>
          </a:prstGeom>
          <a:noFill/>
          <a:ln>
            <a:noFill/>
          </a:ln>
        </p:spPr>
      </p:pic>
      <p:sp>
        <p:nvSpPr>
          <p:cNvPr id="345" name="Shape 345"/>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4"/>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49" name="Shape 349"/>
        <p:cNvGrpSpPr/>
        <p:nvPr/>
      </p:nvGrpSpPr>
      <p:grpSpPr>
        <a:xfrm>
          <a:off x="0" y="0"/>
          <a:ext cx="0" cy="0"/>
          <a:chOff x="0" y="0"/>
          <a:chExt cx="0" cy="0"/>
        </a:xfrm>
      </p:grpSpPr>
      <p:sp>
        <p:nvSpPr>
          <p:cNvPr id="350" name="Shape 35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351" name="Shape 35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Issues:</a:t>
            </a:r>
          </a:p>
          <a:p>
            <a:pPr indent="-228600" lvl="1" marL="914400" rtl="0">
              <a:spcBef>
                <a:spcPts val="0"/>
              </a:spcBef>
              <a:buAutoNum type="alphaLcPeriod"/>
            </a:pPr>
            <a:r>
              <a:rPr lang="en"/>
              <a:t>Data is sequential</a:t>
            </a:r>
            <a:r>
              <a:rPr lang="en"/>
              <a:t>         </a:t>
            </a:r>
            <a:r>
              <a:rPr b="1" lang="en">
                <a:solidFill>
                  <a:srgbClr val="38761D"/>
                </a:solidFill>
              </a:rPr>
              <a:t>Experience replay</a:t>
            </a:r>
          </a:p>
          <a:p>
            <a:pPr indent="-228600" lvl="2" marL="1371600" rtl="0">
              <a:spcBef>
                <a:spcPts val="0"/>
              </a:spcBef>
            </a:pPr>
            <a:r>
              <a:rPr lang="en"/>
              <a:t>Successive samples are correlated, non-iid</a:t>
            </a:r>
          </a:p>
          <a:p>
            <a:pPr indent="-228600" lvl="2" marL="1371600" rtl="0">
              <a:spcBef>
                <a:spcPts val="0"/>
              </a:spcBef>
            </a:pPr>
            <a:r>
              <a:rPr lang="en"/>
              <a:t>An experience is visited </a:t>
            </a:r>
            <a:r>
              <a:rPr lang="en"/>
              <a:t>only once in online</a:t>
            </a:r>
            <a:r>
              <a:rPr lang="en"/>
              <a:t> learning</a:t>
            </a:r>
          </a:p>
          <a:p>
            <a:pPr indent="-228600" lvl="1" marL="914400" rtl="0">
              <a:spcBef>
                <a:spcPts val="0"/>
              </a:spcBef>
              <a:buClr>
                <a:srgbClr val="000000"/>
              </a:buClr>
              <a:buAutoNum type="alphaLcPeriod"/>
            </a:pPr>
            <a:r>
              <a:rPr lang="en">
                <a:solidFill>
                  <a:srgbClr val="000000"/>
                </a:solidFill>
              </a:rPr>
              <a:t>Policy changes rapidly with slight changes to Q-values</a:t>
            </a:r>
          </a:p>
          <a:p>
            <a:pPr indent="-228600" lvl="2" marL="1371600" rtl="0">
              <a:spcBef>
                <a:spcPts val="0"/>
              </a:spcBef>
              <a:buClr>
                <a:srgbClr val="000000"/>
              </a:buClr>
            </a:pPr>
            <a:r>
              <a:rPr lang="en">
                <a:solidFill>
                  <a:srgbClr val="000000"/>
                </a:solidFill>
              </a:rPr>
              <a:t>Policy may oscillate</a:t>
            </a:r>
          </a:p>
        </p:txBody>
      </p:sp>
      <p:pic>
        <p:nvPicPr>
          <p:cNvPr id="352" name="Shape 352"/>
          <p:cNvPicPr preferRelativeResize="0"/>
          <p:nvPr/>
        </p:nvPicPr>
        <p:blipFill>
          <a:blip r:embed="rId3">
            <a:alphaModFix/>
          </a:blip>
          <a:stretch>
            <a:fillRect/>
          </a:stretch>
        </p:blipFill>
        <p:spPr>
          <a:xfrm>
            <a:off x="2818058" y="1503150"/>
            <a:ext cx="297000" cy="291749"/>
          </a:xfrm>
          <a:prstGeom prst="rect">
            <a:avLst/>
          </a:prstGeom>
          <a:noFill/>
          <a:ln>
            <a:noFill/>
          </a:ln>
        </p:spPr>
      </p:pic>
      <p:sp>
        <p:nvSpPr>
          <p:cNvPr id="353" name="Shape 353"/>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4"/>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57" name="Shape 357"/>
        <p:cNvGrpSpPr/>
        <p:nvPr/>
      </p:nvGrpSpPr>
      <p:grpSpPr>
        <a:xfrm>
          <a:off x="0" y="0"/>
          <a:ext cx="0" cy="0"/>
          <a:chOff x="0" y="0"/>
          <a:chExt cx="0" cy="0"/>
        </a:xfrm>
      </p:grpSpPr>
      <p:sp>
        <p:nvSpPr>
          <p:cNvPr id="358" name="Shape 35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359" name="Shape 35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Issues:</a:t>
            </a:r>
          </a:p>
          <a:p>
            <a:pPr indent="-228600" lvl="1" marL="914400" rtl="0">
              <a:spcBef>
                <a:spcPts val="0"/>
              </a:spcBef>
              <a:buAutoNum type="alphaLcPeriod"/>
            </a:pPr>
            <a:r>
              <a:rPr lang="en"/>
              <a:t>Data is sequential         </a:t>
            </a:r>
            <a:r>
              <a:rPr b="1" lang="en">
                <a:solidFill>
                  <a:srgbClr val="38761D"/>
                </a:solidFill>
              </a:rPr>
              <a:t>Experience replay</a:t>
            </a:r>
          </a:p>
          <a:p>
            <a:pPr indent="-228600" lvl="2" marL="1371600" rtl="0">
              <a:spcBef>
                <a:spcPts val="0"/>
              </a:spcBef>
            </a:pPr>
            <a:r>
              <a:rPr lang="en"/>
              <a:t>Successive samples are correlated, non-iid</a:t>
            </a:r>
          </a:p>
          <a:p>
            <a:pPr indent="-228600" lvl="2" marL="1371600" rtl="0">
              <a:spcBef>
                <a:spcPts val="0"/>
              </a:spcBef>
            </a:pPr>
            <a:r>
              <a:rPr lang="en"/>
              <a:t>An experience is visited only once in online learning</a:t>
            </a:r>
          </a:p>
          <a:p>
            <a:pPr indent="-228600" lvl="1" marL="914400" rtl="0">
              <a:spcBef>
                <a:spcPts val="0"/>
              </a:spcBef>
              <a:buClr>
                <a:srgbClr val="000000"/>
              </a:buClr>
              <a:buAutoNum type="alphaLcPeriod"/>
            </a:pPr>
            <a:r>
              <a:rPr lang="en">
                <a:solidFill>
                  <a:srgbClr val="000000"/>
                </a:solidFill>
              </a:rPr>
              <a:t>Policy changes rapidly with slight changes to Q-values</a:t>
            </a:r>
          </a:p>
          <a:p>
            <a:pPr indent="-228600" lvl="2" marL="1371600" rtl="0">
              <a:spcBef>
                <a:spcPts val="0"/>
              </a:spcBef>
              <a:buClr>
                <a:srgbClr val="000000"/>
              </a:buClr>
            </a:pPr>
            <a:r>
              <a:rPr lang="en">
                <a:solidFill>
                  <a:srgbClr val="000000"/>
                </a:solidFill>
              </a:rPr>
              <a:t>Policy may oscillate</a:t>
            </a:r>
          </a:p>
          <a:p>
            <a:pPr indent="-317500" lvl="0" marL="914400" rtl="0">
              <a:spcBef>
                <a:spcPts val="0"/>
              </a:spcBef>
              <a:buClr>
                <a:srgbClr val="000000"/>
              </a:buClr>
              <a:buSzPct val="100000"/>
            </a:pPr>
            <a:r>
              <a:rPr b="1" lang="en" sz="1400">
                <a:solidFill>
                  <a:srgbClr val="000000"/>
                </a:solidFill>
              </a:rPr>
              <a:t>Solution: </a:t>
            </a:r>
            <a:r>
              <a:rPr b="1" i="1" lang="en" sz="1400">
                <a:solidFill>
                  <a:srgbClr val="000000"/>
                </a:solidFill>
              </a:rPr>
              <a:t>‘Target Network’ </a:t>
            </a:r>
            <a:r>
              <a:rPr b="1" lang="en" sz="1400">
                <a:solidFill>
                  <a:srgbClr val="000000"/>
                </a:solidFill>
              </a:rPr>
              <a:t>: Stale updates</a:t>
            </a:r>
          </a:p>
          <a:p>
            <a:pPr indent="-228600" lvl="2" marL="1371600" rtl="0">
              <a:spcBef>
                <a:spcPts val="0"/>
              </a:spcBef>
            </a:pPr>
            <a:r>
              <a:rPr lang="en">
                <a:solidFill>
                  <a:srgbClr val="000000"/>
                </a:solidFill>
              </a:rPr>
              <a:t>C step delay between update of Q and its use as targets</a:t>
            </a:r>
            <a:r>
              <a:rPr lang="en"/>
              <a:t> </a:t>
            </a:r>
          </a:p>
        </p:txBody>
      </p:sp>
      <p:pic>
        <p:nvPicPr>
          <p:cNvPr id="360" name="Shape 360"/>
          <p:cNvPicPr preferRelativeResize="0"/>
          <p:nvPr/>
        </p:nvPicPr>
        <p:blipFill>
          <a:blip r:embed="rId3">
            <a:alphaModFix/>
          </a:blip>
          <a:stretch>
            <a:fillRect/>
          </a:stretch>
        </p:blipFill>
        <p:spPr>
          <a:xfrm>
            <a:off x="2818058" y="1503150"/>
            <a:ext cx="297000" cy="291749"/>
          </a:xfrm>
          <a:prstGeom prst="rect">
            <a:avLst/>
          </a:prstGeom>
          <a:noFill/>
          <a:ln>
            <a:noFill/>
          </a:ln>
        </p:spPr>
      </p:pic>
      <p:grpSp>
        <p:nvGrpSpPr>
          <p:cNvPr id="361" name="Shape 361"/>
          <p:cNvGrpSpPr/>
          <p:nvPr/>
        </p:nvGrpSpPr>
        <p:grpSpPr>
          <a:xfrm>
            <a:off x="6376826" y="317900"/>
            <a:ext cx="2346693" cy="1505885"/>
            <a:chOff x="1067349" y="1073075"/>
            <a:chExt cx="5571448" cy="3575225"/>
          </a:xfrm>
        </p:grpSpPr>
        <p:pic>
          <p:nvPicPr>
            <p:cNvPr id="362" name="Shape 362"/>
            <p:cNvPicPr preferRelativeResize="0"/>
            <p:nvPr/>
          </p:nvPicPr>
          <p:blipFill rotWithShape="1">
            <a:blip r:embed="rId4">
              <a:alphaModFix/>
            </a:blip>
            <a:srcRect b="0" l="0" r="13711" t="0"/>
            <a:stretch/>
          </p:blipFill>
          <p:spPr>
            <a:xfrm>
              <a:off x="1067349" y="1073075"/>
              <a:ext cx="5571448" cy="3575225"/>
            </a:xfrm>
            <a:prstGeom prst="rect">
              <a:avLst/>
            </a:prstGeom>
            <a:noFill/>
            <a:ln>
              <a:noFill/>
            </a:ln>
          </p:spPr>
        </p:pic>
        <p:pic>
          <p:nvPicPr>
            <p:cNvPr id="363" name="Shape 363"/>
            <p:cNvPicPr preferRelativeResize="0"/>
            <p:nvPr/>
          </p:nvPicPr>
          <p:blipFill rotWithShape="1">
            <a:blip r:embed="rId5">
              <a:alphaModFix/>
            </a:blip>
            <a:srcRect b="0" l="0" r="0" t="6985"/>
            <a:stretch/>
          </p:blipFill>
          <p:spPr>
            <a:xfrm>
              <a:off x="1158200" y="2588699"/>
              <a:ext cx="840200" cy="776750"/>
            </a:xfrm>
            <a:prstGeom prst="rect">
              <a:avLst/>
            </a:prstGeom>
            <a:noFill/>
            <a:ln>
              <a:noFill/>
            </a:ln>
          </p:spPr>
        </p:pic>
      </p:grpSp>
      <p:sp>
        <p:nvSpPr>
          <p:cNvPr id="364" name="Shape 364"/>
          <p:cNvSpPr txBox="1"/>
          <p:nvPr/>
        </p:nvSpPr>
        <p:spPr>
          <a:xfrm>
            <a:off x="6790200" y="1743650"/>
            <a:ext cx="2042100" cy="367500"/>
          </a:xfrm>
          <a:prstGeom prst="rect">
            <a:avLst/>
          </a:prstGeom>
          <a:noFill/>
          <a:ln>
            <a:noFill/>
          </a:ln>
        </p:spPr>
        <p:txBody>
          <a:bodyPr anchorCtr="0" anchor="t" bIns="91425" lIns="91425" rIns="91425" tIns="91425">
            <a:noAutofit/>
          </a:bodyPr>
          <a:lstStyle/>
          <a:p>
            <a:pPr lvl="0">
              <a:spcBef>
                <a:spcPts val="0"/>
              </a:spcBef>
              <a:buNone/>
            </a:pPr>
            <a:r>
              <a:rPr lang="en"/>
              <a:t>Tells me Q(s,a) targets</a:t>
            </a:r>
          </a:p>
          <a:p>
            <a:pPr lvl="0" algn="ctr">
              <a:spcBef>
                <a:spcPts val="0"/>
              </a:spcBef>
              <a:buNone/>
            </a:pPr>
            <a:r>
              <a:rPr lang="en"/>
              <a:t>(w</a:t>
            </a:r>
            <a:r>
              <a:rPr baseline="-25000" i="1" lang="en"/>
              <a:t>i -1</a:t>
            </a:r>
            <a:r>
              <a:rPr lang="en"/>
              <a:t>)</a:t>
            </a:r>
          </a:p>
        </p:txBody>
      </p:sp>
      <p:sp>
        <p:nvSpPr>
          <p:cNvPr id="365" name="Shape 365"/>
          <p:cNvSpPr txBox="1"/>
          <p:nvPr/>
        </p:nvSpPr>
        <p:spPr>
          <a:xfrm>
            <a:off x="0" y="4851900"/>
            <a:ext cx="1519800" cy="291600"/>
          </a:xfrm>
          <a:prstGeom prst="rect">
            <a:avLst/>
          </a:prstGeom>
          <a:noFill/>
          <a:ln>
            <a:noFill/>
          </a:ln>
        </p:spPr>
        <p:txBody>
          <a:bodyPr anchorCtr="0" anchor="ctr" bIns="91425" lIns="91425" rIns="91425" tIns="91425">
            <a:noAutofit/>
          </a:bodyPr>
          <a:lstStyle/>
          <a:p>
            <a:pPr lvl="0" rtl="0">
              <a:spcBef>
                <a:spcPts val="0"/>
              </a:spcBef>
              <a:buNone/>
            </a:pPr>
            <a:r>
              <a:rPr lang="en" sz="700"/>
              <a:t>WikiCommons [</a:t>
            </a:r>
            <a:r>
              <a:rPr lang="en" sz="700" u="sng">
                <a:solidFill>
                  <a:schemeClr val="hlink"/>
                </a:solidFill>
                <a:hlinkClick r:id="rId6"/>
              </a:rPr>
              <a:t>Img link</a:t>
            </a:r>
            <a:r>
              <a:rPr lang="en" sz="700"/>
              <a:t>]</a:t>
            </a:r>
          </a:p>
        </p:txBody>
      </p:sp>
      <p:pic>
        <p:nvPicPr>
          <p:cNvPr id="366" name="Shape 366"/>
          <p:cNvPicPr preferRelativeResize="0"/>
          <p:nvPr/>
        </p:nvPicPr>
        <p:blipFill rotWithShape="1">
          <a:blip r:embed="rId7">
            <a:alphaModFix/>
          </a:blip>
          <a:srcRect b="21166" l="0" r="0" t="0"/>
          <a:stretch/>
        </p:blipFill>
        <p:spPr>
          <a:xfrm>
            <a:off x="5920625" y="771263"/>
            <a:ext cx="471450" cy="493750"/>
          </a:xfrm>
          <a:prstGeom prst="rect">
            <a:avLst/>
          </a:prstGeom>
          <a:noFill/>
          <a:ln>
            <a:noFill/>
          </a:ln>
        </p:spPr>
      </p:pic>
      <p:grpSp>
        <p:nvGrpSpPr>
          <p:cNvPr id="367" name="Shape 367"/>
          <p:cNvGrpSpPr/>
          <p:nvPr/>
        </p:nvGrpSpPr>
        <p:grpSpPr>
          <a:xfrm>
            <a:off x="6351376" y="3121650"/>
            <a:ext cx="2346693" cy="1505885"/>
            <a:chOff x="1067349" y="1073075"/>
            <a:chExt cx="5571448" cy="3575225"/>
          </a:xfrm>
        </p:grpSpPr>
        <p:pic>
          <p:nvPicPr>
            <p:cNvPr id="368" name="Shape 368"/>
            <p:cNvPicPr preferRelativeResize="0"/>
            <p:nvPr/>
          </p:nvPicPr>
          <p:blipFill rotWithShape="1">
            <a:blip r:embed="rId4">
              <a:alphaModFix/>
            </a:blip>
            <a:srcRect b="0" l="0" r="13711" t="0"/>
            <a:stretch/>
          </p:blipFill>
          <p:spPr>
            <a:xfrm>
              <a:off x="1067349" y="1073075"/>
              <a:ext cx="5571448" cy="3575225"/>
            </a:xfrm>
            <a:prstGeom prst="rect">
              <a:avLst/>
            </a:prstGeom>
            <a:noFill/>
            <a:ln>
              <a:noFill/>
            </a:ln>
          </p:spPr>
        </p:pic>
        <p:pic>
          <p:nvPicPr>
            <p:cNvPr id="369" name="Shape 369"/>
            <p:cNvPicPr preferRelativeResize="0"/>
            <p:nvPr/>
          </p:nvPicPr>
          <p:blipFill rotWithShape="1">
            <a:blip r:embed="rId5">
              <a:alphaModFix/>
            </a:blip>
            <a:srcRect b="0" l="0" r="0" t="6985"/>
            <a:stretch/>
          </p:blipFill>
          <p:spPr>
            <a:xfrm>
              <a:off x="1158200" y="2588699"/>
              <a:ext cx="840200" cy="776750"/>
            </a:xfrm>
            <a:prstGeom prst="rect">
              <a:avLst/>
            </a:prstGeom>
            <a:noFill/>
            <a:ln>
              <a:noFill/>
            </a:ln>
          </p:spPr>
        </p:pic>
      </p:grpSp>
      <p:sp>
        <p:nvSpPr>
          <p:cNvPr id="370" name="Shape 370"/>
          <p:cNvSpPr txBox="1"/>
          <p:nvPr/>
        </p:nvSpPr>
        <p:spPr>
          <a:xfrm>
            <a:off x="5786625" y="4471200"/>
            <a:ext cx="3223500" cy="367500"/>
          </a:xfrm>
          <a:prstGeom prst="rect">
            <a:avLst/>
          </a:prstGeom>
          <a:noFill/>
          <a:ln>
            <a:noFill/>
          </a:ln>
        </p:spPr>
        <p:txBody>
          <a:bodyPr anchorCtr="0" anchor="t" bIns="91425" lIns="91425" rIns="91425" tIns="91425">
            <a:noAutofit/>
          </a:bodyPr>
          <a:lstStyle/>
          <a:p>
            <a:pPr lvl="0">
              <a:spcBef>
                <a:spcPts val="0"/>
              </a:spcBef>
              <a:buNone/>
            </a:pPr>
            <a:r>
              <a:rPr lang="en"/>
              <a:t>Q values are updated every SGD step</a:t>
            </a:r>
          </a:p>
          <a:p>
            <a:pPr lvl="0" rtl="0" algn="ctr">
              <a:spcBef>
                <a:spcPts val="0"/>
              </a:spcBef>
              <a:buNone/>
            </a:pPr>
            <a:r>
              <a:rPr lang="en">
                <a:solidFill>
                  <a:schemeClr val="dk1"/>
                </a:solidFill>
              </a:rPr>
              <a:t>(w</a:t>
            </a:r>
            <a:r>
              <a:rPr baseline="-25000" i="1" lang="en">
                <a:solidFill>
                  <a:schemeClr val="dk1"/>
                </a:solidFill>
              </a:rPr>
              <a:t>i </a:t>
            </a:r>
            <a:r>
              <a:rPr lang="en">
                <a:solidFill>
                  <a:schemeClr val="dk1"/>
                </a:solidFill>
              </a:rPr>
              <a:t>)</a:t>
            </a:r>
          </a:p>
        </p:txBody>
      </p:sp>
      <p:sp>
        <p:nvSpPr>
          <p:cNvPr id="371" name="Shape 371"/>
          <p:cNvSpPr txBox="1"/>
          <p:nvPr/>
        </p:nvSpPr>
        <p:spPr>
          <a:xfrm>
            <a:off x="6275175" y="2830350"/>
            <a:ext cx="2246400" cy="367500"/>
          </a:xfrm>
          <a:prstGeom prst="rect">
            <a:avLst/>
          </a:prstGeom>
          <a:noFill/>
          <a:ln>
            <a:noFill/>
          </a:ln>
        </p:spPr>
        <p:txBody>
          <a:bodyPr anchorCtr="0" anchor="t" bIns="91425" lIns="91425" rIns="91425" tIns="91425">
            <a:noAutofit/>
          </a:bodyPr>
          <a:lstStyle/>
          <a:p>
            <a:pPr lvl="0" rtl="0" algn="ctr">
              <a:spcBef>
                <a:spcPts val="0"/>
              </a:spcBef>
              <a:buNone/>
            </a:pPr>
            <a:r>
              <a:rPr lang="en"/>
              <a:t>Network 2</a:t>
            </a:r>
          </a:p>
        </p:txBody>
      </p:sp>
      <p:sp>
        <p:nvSpPr>
          <p:cNvPr id="372" name="Shape 372"/>
          <p:cNvSpPr txBox="1"/>
          <p:nvPr/>
        </p:nvSpPr>
        <p:spPr>
          <a:xfrm>
            <a:off x="6275175" y="-74875"/>
            <a:ext cx="2246400" cy="367500"/>
          </a:xfrm>
          <a:prstGeom prst="rect">
            <a:avLst/>
          </a:prstGeom>
          <a:noFill/>
          <a:ln>
            <a:noFill/>
          </a:ln>
        </p:spPr>
        <p:txBody>
          <a:bodyPr anchorCtr="0" anchor="t" bIns="91425" lIns="91425" rIns="91425" tIns="91425">
            <a:noAutofit/>
          </a:bodyPr>
          <a:lstStyle/>
          <a:p>
            <a:pPr lvl="0" rtl="0" algn="ctr">
              <a:spcBef>
                <a:spcPts val="0"/>
              </a:spcBef>
              <a:buNone/>
            </a:pPr>
            <a:r>
              <a:rPr lang="en"/>
              <a:t>Network 1</a:t>
            </a:r>
          </a:p>
        </p:txBody>
      </p:sp>
      <p:pic>
        <p:nvPicPr>
          <p:cNvPr id="373" name="Shape 373"/>
          <p:cNvPicPr preferRelativeResize="0"/>
          <p:nvPr/>
        </p:nvPicPr>
        <p:blipFill>
          <a:blip r:embed="rId8">
            <a:alphaModFix/>
          </a:blip>
          <a:stretch>
            <a:fillRect/>
          </a:stretch>
        </p:blipFill>
        <p:spPr>
          <a:xfrm>
            <a:off x="1235900" y="3442100"/>
            <a:ext cx="4599856" cy="663899"/>
          </a:xfrm>
          <a:prstGeom prst="rect">
            <a:avLst/>
          </a:prstGeom>
          <a:noFill/>
          <a:ln>
            <a:noFill/>
          </a:ln>
        </p:spPr>
      </p:pic>
      <p:sp>
        <p:nvSpPr>
          <p:cNvPr id="374" name="Shape 374"/>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9"/>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378" name="Shape 378"/>
        <p:cNvGrpSpPr/>
        <p:nvPr/>
      </p:nvGrpSpPr>
      <p:grpSpPr>
        <a:xfrm>
          <a:off x="0" y="0"/>
          <a:ext cx="0" cy="0"/>
          <a:chOff x="0" y="0"/>
          <a:chExt cx="0" cy="0"/>
        </a:xfrm>
      </p:grpSpPr>
      <p:sp>
        <p:nvSpPr>
          <p:cNvPr id="379" name="Shape 37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380" name="Shape 380"/>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Issues:</a:t>
            </a:r>
          </a:p>
          <a:p>
            <a:pPr indent="-228600" lvl="1" marL="914400" rtl="0">
              <a:spcBef>
                <a:spcPts val="0"/>
              </a:spcBef>
              <a:buAutoNum type="alphaLcPeriod"/>
            </a:pPr>
            <a:r>
              <a:rPr lang="en"/>
              <a:t>Data is sequential         </a:t>
            </a:r>
            <a:r>
              <a:rPr b="1" lang="en">
                <a:solidFill>
                  <a:srgbClr val="38761D"/>
                </a:solidFill>
              </a:rPr>
              <a:t>Experience replay</a:t>
            </a:r>
          </a:p>
          <a:p>
            <a:pPr indent="-228600" lvl="2" marL="1371600" rtl="0">
              <a:spcBef>
                <a:spcPts val="0"/>
              </a:spcBef>
            </a:pPr>
            <a:r>
              <a:rPr lang="en"/>
              <a:t>Successive samples are correlated, non-iid</a:t>
            </a:r>
          </a:p>
          <a:p>
            <a:pPr indent="-228600" lvl="2" marL="1371600" rtl="0">
              <a:spcBef>
                <a:spcPts val="0"/>
              </a:spcBef>
            </a:pPr>
            <a:r>
              <a:rPr lang="en"/>
              <a:t>An experience is visited </a:t>
            </a:r>
            <a:r>
              <a:rPr lang="en"/>
              <a:t>only once in online</a:t>
            </a:r>
            <a:r>
              <a:rPr lang="en"/>
              <a:t> learning</a:t>
            </a:r>
          </a:p>
          <a:p>
            <a:pPr indent="-228600" lvl="1" marL="914400" rtl="0">
              <a:spcBef>
                <a:spcPts val="0"/>
              </a:spcBef>
              <a:buClr>
                <a:srgbClr val="000000"/>
              </a:buClr>
              <a:buAutoNum type="alphaLcPeriod"/>
            </a:pPr>
            <a:r>
              <a:rPr lang="en">
                <a:solidFill>
                  <a:srgbClr val="000000"/>
                </a:solidFill>
              </a:rPr>
              <a:t>Policy changes rapidly with slight changes to Q-values</a:t>
            </a:r>
          </a:p>
          <a:p>
            <a:pPr indent="-228600" lvl="2" marL="1371600" rtl="0">
              <a:spcBef>
                <a:spcPts val="0"/>
              </a:spcBef>
              <a:buClr>
                <a:srgbClr val="000000"/>
              </a:buClr>
            </a:pPr>
            <a:r>
              <a:rPr lang="en">
                <a:solidFill>
                  <a:srgbClr val="000000"/>
                </a:solidFill>
              </a:rPr>
              <a:t>Policy may oscillate</a:t>
            </a:r>
          </a:p>
          <a:p>
            <a:pPr indent="-317500" lvl="0" marL="914400" rtl="0">
              <a:spcBef>
                <a:spcPts val="0"/>
              </a:spcBef>
              <a:buClr>
                <a:srgbClr val="000000"/>
              </a:buClr>
              <a:buSzPct val="100000"/>
            </a:pPr>
            <a:r>
              <a:rPr b="1" lang="en" sz="1400">
                <a:solidFill>
                  <a:srgbClr val="000000"/>
                </a:solidFill>
              </a:rPr>
              <a:t>Solution: </a:t>
            </a:r>
            <a:r>
              <a:rPr b="1" i="1" lang="en" sz="1400">
                <a:solidFill>
                  <a:srgbClr val="000000"/>
                </a:solidFill>
              </a:rPr>
              <a:t>‘Target Network’ </a:t>
            </a:r>
            <a:r>
              <a:rPr b="1" lang="en" sz="1400">
                <a:solidFill>
                  <a:srgbClr val="000000"/>
                </a:solidFill>
              </a:rPr>
              <a:t>: Stale updates</a:t>
            </a:r>
          </a:p>
          <a:p>
            <a:pPr indent="-228600" lvl="2" marL="1371600" rtl="0">
              <a:spcBef>
                <a:spcPts val="0"/>
              </a:spcBef>
              <a:buClr>
                <a:srgbClr val="000000"/>
              </a:buClr>
            </a:pPr>
            <a:r>
              <a:rPr lang="en">
                <a:solidFill>
                  <a:srgbClr val="000000"/>
                </a:solidFill>
              </a:rPr>
              <a:t>C step delay between update of Q and its use as targets</a:t>
            </a:r>
          </a:p>
        </p:txBody>
      </p:sp>
      <p:pic>
        <p:nvPicPr>
          <p:cNvPr id="381" name="Shape 381"/>
          <p:cNvPicPr preferRelativeResize="0"/>
          <p:nvPr/>
        </p:nvPicPr>
        <p:blipFill>
          <a:blip r:embed="rId3">
            <a:alphaModFix/>
          </a:blip>
          <a:stretch>
            <a:fillRect/>
          </a:stretch>
        </p:blipFill>
        <p:spPr>
          <a:xfrm>
            <a:off x="2818058" y="1503150"/>
            <a:ext cx="297000" cy="291749"/>
          </a:xfrm>
          <a:prstGeom prst="rect">
            <a:avLst/>
          </a:prstGeom>
          <a:noFill/>
          <a:ln>
            <a:noFill/>
          </a:ln>
        </p:spPr>
      </p:pic>
      <p:sp>
        <p:nvSpPr>
          <p:cNvPr id="382" name="Shape 382"/>
          <p:cNvSpPr txBox="1"/>
          <p:nvPr/>
        </p:nvSpPr>
        <p:spPr>
          <a:xfrm>
            <a:off x="0" y="4851900"/>
            <a:ext cx="1519800" cy="291600"/>
          </a:xfrm>
          <a:prstGeom prst="rect">
            <a:avLst/>
          </a:prstGeom>
          <a:noFill/>
          <a:ln>
            <a:noFill/>
          </a:ln>
        </p:spPr>
        <p:txBody>
          <a:bodyPr anchorCtr="0" anchor="ctr" bIns="91425" lIns="91425" rIns="91425" tIns="91425">
            <a:noAutofit/>
          </a:bodyPr>
          <a:lstStyle/>
          <a:p>
            <a:pPr lvl="0" rtl="0">
              <a:spcBef>
                <a:spcPts val="0"/>
              </a:spcBef>
              <a:buNone/>
            </a:pPr>
            <a:r>
              <a:rPr lang="en" sz="700"/>
              <a:t>WikiCommons [</a:t>
            </a:r>
            <a:r>
              <a:rPr lang="en" sz="700" u="sng">
                <a:solidFill>
                  <a:schemeClr val="hlink"/>
                </a:solidFill>
                <a:hlinkClick r:id="rId4"/>
              </a:rPr>
              <a:t>Img link</a:t>
            </a:r>
            <a:r>
              <a:rPr lang="en" sz="700"/>
              <a:t>]</a:t>
            </a:r>
          </a:p>
        </p:txBody>
      </p:sp>
      <p:sp>
        <p:nvSpPr>
          <p:cNvPr id="383" name="Shape 383"/>
          <p:cNvSpPr txBox="1"/>
          <p:nvPr/>
        </p:nvSpPr>
        <p:spPr>
          <a:xfrm>
            <a:off x="6376875" y="2470452"/>
            <a:ext cx="2346600" cy="291900"/>
          </a:xfrm>
          <a:prstGeom prst="rect">
            <a:avLst/>
          </a:prstGeom>
          <a:noFill/>
          <a:ln cap="flat" cmpd="sng" w="28575">
            <a:solidFill>
              <a:srgbClr val="000000"/>
            </a:solidFill>
            <a:prstDash val="solid"/>
            <a:round/>
            <a:headEnd len="med" w="med" type="none"/>
            <a:tailEnd len="med" w="med" type="none"/>
          </a:ln>
        </p:spPr>
        <p:txBody>
          <a:bodyPr anchorCtr="0" anchor="t" bIns="91425" lIns="91425" rIns="91425" tIns="91425">
            <a:noAutofit/>
          </a:bodyPr>
          <a:lstStyle/>
          <a:p>
            <a:pPr lvl="0" rtl="0" algn="ctr">
              <a:spcBef>
                <a:spcPts val="0"/>
              </a:spcBef>
              <a:buNone/>
            </a:pPr>
            <a:r>
              <a:rPr lang="en" sz="1200"/>
              <a:t>After 10,000 SGD updates</a:t>
            </a:r>
          </a:p>
        </p:txBody>
      </p:sp>
      <p:pic>
        <p:nvPicPr>
          <p:cNvPr id="384" name="Shape 384"/>
          <p:cNvPicPr preferRelativeResize="0"/>
          <p:nvPr/>
        </p:nvPicPr>
        <p:blipFill>
          <a:blip r:embed="rId5">
            <a:alphaModFix/>
          </a:blip>
          <a:stretch>
            <a:fillRect/>
          </a:stretch>
        </p:blipFill>
        <p:spPr>
          <a:xfrm>
            <a:off x="1235900" y="3442100"/>
            <a:ext cx="4599856" cy="663899"/>
          </a:xfrm>
          <a:prstGeom prst="rect">
            <a:avLst/>
          </a:prstGeom>
          <a:noFill/>
          <a:ln>
            <a:noFill/>
          </a:ln>
        </p:spPr>
      </p:pic>
      <p:grpSp>
        <p:nvGrpSpPr>
          <p:cNvPr id="385" name="Shape 385"/>
          <p:cNvGrpSpPr/>
          <p:nvPr/>
        </p:nvGrpSpPr>
        <p:grpSpPr>
          <a:xfrm>
            <a:off x="6376826" y="317900"/>
            <a:ext cx="2346693" cy="1505885"/>
            <a:chOff x="1067349" y="1073075"/>
            <a:chExt cx="5571448" cy="3575225"/>
          </a:xfrm>
        </p:grpSpPr>
        <p:pic>
          <p:nvPicPr>
            <p:cNvPr id="386" name="Shape 386"/>
            <p:cNvPicPr preferRelativeResize="0"/>
            <p:nvPr/>
          </p:nvPicPr>
          <p:blipFill rotWithShape="1">
            <a:blip r:embed="rId6">
              <a:alphaModFix/>
            </a:blip>
            <a:srcRect b="0" l="0" r="13711" t="0"/>
            <a:stretch/>
          </p:blipFill>
          <p:spPr>
            <a:xfrm>
              <a:off x="1067349" y="1073075"/>
              <a:ext cx="5571448" cy="3575225"/>
            </a:xfrm>
            <a:prstGeom prst="rect">
              <a:avLst/>
            </a:prstGeom>
            <a:noFill/>
            <a:ln>
              <a:noFill/>
            </a:ln>
          </p:spPr>
        </p:pic>
        <p:pic>
          <p:nvPicPr>
            <p:cNvPr id="387" name="Shape 387"/>
            <p:cNvPicPr preferRelativeResize="0"/>
            <p:nvPr/>
          </p:nvPicPr>
          <p:blipFill rotWithShape="1">
            <a:blip r:embed="rId7">
              <a:alphaModFix/>
            </a:blip>
            <a:srcRect b="0" l="0" r="0" t="6985"/>
            <a:stretch/>
          </p:blipFill>
          <p:spPr>
            <a:xfrm>
              <a:off x="1158200" y="2588699"/>
              <a:ext cx="840200" cy="776750"/>
            </a:xfrm>
            <a:prstGeom prst="rect">
              <a:avLst/>
            </a:prstGeom>
            <a:noFill/>
            <a:ln>
              <a:noFill/>
            </a:ln>
          </p:spPr>
        </p:pic>
      </p:grpSp>
      <p:sp>
        <p:nvSpPr>
          <p:cNvPr id="388" name="Shape 388"/>
          <p:cNvSpPr txBox="1"/>
          <p:nvPr/>
        </p:nvSpPr>
        <p:spPr>
          <a:xfrm>
            <a:off x="6790200" y="1743650"/>
            <a:ext cx="2042100" cy="367500"/>
          </a:xfrm>
          <a:prstGeom prst="rect">
            <a:avLst/>
          </a:prstGeom>
          <a:noFill/>
          <a:ln>
            <a:noFill/>
          </a:ln>
        </p:spPr>
        <p:txBody>
          <a:bodyPr anchorCtr="0" anchor="t" bIns="91425" lIns="91425" rIns="91425" tIns="91425">
            <a:noAutofit/>
          </a:bodyPr>
          <a:lstStyle/>
          <a:p>
            <a:pPr lvl="0" rtl="0">
              <a:spcBef>
                <a:spcPts val="0"/>
              </a:spcBef>
              <a:buNone/>
            </a:pPr>
            <a:r>
              <a:rPr lang="en"/>
              <a:t>Tells me Q(s,a) targets</a:t>
            </a:r>
          </a:p>
          <a:p>
            <a:pPr lvl="0" rtl="0" algn="ctr">
              <a:spcBef>
                <a:spcPts val="0"/>
              </a:spcBef>
              <a:buNone/>
            </a:pPr>
            <a:r>
              <a:rPr lang="en"/>
              <a:t>(w</a:t>
            </a:r>
            <a:r>
              <a:rPr baseline="-25000" i="1" lang="en"/>
              <a:t>i </a:t>
            </a:r>
            <a:r>
              <a:rPr lang="en"/>
              <a:t>)</a:t>
            </a:r>
          </a:p>
        </p:txBody>
      </p:sp>
      <p:pic>
        <p:nvPicPr>
          <p:cNvPr id="389" name="Shape 389"/>
          <p:cNvPicPr preferRelativeResize="0"/>
          <p:nvPr/>
        </p:nvPicPr>
        <p:blipFill rotWithShape="1">
          <a:blip r:embed="rId8">
            <a:alphaModFix/>
          </a:blip>
          <a:srcRect b="21166" l="0" r="0" t="0"/>
          <a:stretch/>
        </p:blipFill>
        <p:spPr>
          <a:xfrm>
            <a:off x="5920625" y="771263"/>
            <a:ext cx="471450" cy="493750"/>
          </a:xfrm>
          <a:prstGeom prst="rect">
            <a:avLst/>
          </a:prstGeom>
          <a:noFill/>
          <a:ln>
            <a:noFill/>
          </a:ln>
        </p:spPr>
      </p:pic>
      <p:grpSp>
        <p:nvGrpSpPr>
          <p:cNvPr id="390" name="Shape 390"/>
          <p:cNvGrpSpPr/>
          <p:nvPr/>
        </p:nvGrpSpPr>
        <p:grpSpPr>
          <a:xfrm>
            <a:off x="6351376" y="3121650"/>
            <a:ext cx="2346693" cy="1505885"/>
            <a:chOff x="1067349" y="1073075"/>
            <a:chExt cx="5571448" cy="3575225"/>
          </a:xfrm>
        </p:grpSpPr>
        <p:pic>
          <p:nvPicPr>
            <p:cNvPr id="391" name="Shape 391"/>
            <p:cNvPicPr preferRelativeResize="0"/>
            <p:nvPr/>
          </p:nvPicPr>
          <p:blipFill rotWithShape="1">
            <a:blip r:embed="rId6">
              <a:alphaModFix/>
            </a:blip>
            <a:srcRect b="0" l="0" r="13711" t="0"/>
            <a:stretch/>
          </p:blipFill>
          <p:spPr>
            <a:xfrm>
              <a:off x="1067349" y="1073075"/>
              <a:ext cx="5571448" cy="3575225"/>
            </a:xfrm>
            <a:prstGeom prst="rect">
              <a:avLst/>
            </a:prstGeom>
            <a:noFill/>
            <a:ln>
              <a:noFill/>
            </a:ln>
          </p:spPr>
        </p:pic>
        <p:pic>
          <p:nvPicPr>
            <p:cNvPr id="392" name="Shape 392"/>
            <p:cNvPicPr preferRelativeResize="0"/>
            <p:nvPr/>
          </p:nvPicPr>
          <p:blipFill rotWithShape="1">
            <a:blip r:embed="rId7">
              <a:alphaModFix/>
            </a:blip>
            <a:srcRect b="0" l="0" r="0" t="6985"/>
            <a:stretch/>
          </p:blipFill>
          <p:spPr>
            <a:xfrm>
              <a:off x="1158200" y="2588699"/>
              <a:ext cx="840200" cy="776750"/>
            </a:xfrm>
            <a:prstGeom prst="rect">
              <a:avLst/>
            </a:prstGeom>
            <a:noFill/>
            <a:ln>
              <a:noFill/>
            </a:ln>
          </p:spPr>
        </p:pic>
      </p:grpSp>
      <p:sp>
        <p:nvSpPr>
          <p:cNvPr id="393" name="Shape 393"/>
          <p:cNvSpPr txBox="1"/>
          <p:nvPr/>
        </p:nvSpPr>
        <p:spPr>
          <a:xfrm>
            <a:off x="5786625" y="4471200"/>
            <a:ext cx="3223500" cy="367500"/>
          </a:xfrm>
          <a:prstGeom prst="rect">
            <a:avLst/>
          </a:prstGeom>
          <a:noFill/>
          <a:ln>
            <a:noFill/>
          </a:ln>
        </p:spPr>
        <p:txBody>
          <a:bodyPr anchorCtr="0" anchor="t" bIns="91425" lIns="91425" rIns="91425" tIns="91425">
            <a:noAutofit/>
          </a:bodyPr>
          <a:lstStyle/>
          <a:p>
            <a:pPr lvl="0" rtl="0">
              <a:spcBef>
                <a:spcPts val="0"/>
              </a:spcBef>
              <a:buNone/>
            </a:pPr>
            <a:r>
              <a:rPr lang="en"/>
              <a:t>Q values are updated every SGD step</a:t>
            </a:r>
          </a:p>
          <a:p>
            <a:pPr lvl="0" rtl="0" algn="ctr">
              <a:spcBef>
                <a:spcPts val="0"/>
              </a:spcBef>
              <a:buNone/>
            </a:pPr>
            <a:r>
              <a:rPr lang="en">
                <a:solidFill>
                  <a:schemeClr val="dk1"/>
                </a:solidFill>
              </a:rPr>
              <a:t>(w</a:t>
            </a:r>
            <a:r>
              <a:rPr baseline="-25000" i="1" lang="en">
                <a:solidFill>
                  <a:schemeClr val="dk1"/>
                </a:solidFill>
              </a:rPr>
              <a:t>i +1</a:t>
            </a:r>
            <a:r>
              <a:rPr lang="en">
                <a:solidFill>
                  <a:schemeClr val="dk1"/>
                </a:solidFill>
              </a:rPr>
              <a:t>)</a:t>
            </a:r>
          </a:p>
        </p:txBody>
      </p:sp>
      <p:sp>
        <p:nvSpPr>
          <p:cNvPr id="394" name="Shape 394"/>
          <p:cNvSpPr txBox="1"/>
          <p:nvPr/>
        </p:nvSpPr>
        <p:spPr>
          <a:xfrm>
            <a:off x="6275175" y="2830350"/>
            <a:ext cx="2246400" cy="367500"/>
          </a:xfrm>
          <a:prstGeom prst="rect">
            <a:avLst/>
          </a:prstGeom>
          <a:noFill/>
          <a:ln>
            <a:noFill/>
          </a:ln>
        </p:spPr>
        <p:txBody>
          <a:bodyPr anchorCtr="0" anchor="t" bIns="91425" lIns="91425" rIns="91425" tIns="91425">
            <a:noAutofit/>
          </a:bodyPr>
          <a:lstStyle/>
          <a:p>
            <a:pPr lvl="0" rtl="0" algn="ctr">
              <a:spcBef>
                <a:spcPts val="0"/>
              </a:spcBef>
              <a:buNone/>
            </a:pPr>
            <a:r>
              <a:rPr lang="en"/>
              <a:t>Network 2</a:t>
            </a:r>
          </a:p>
        </p:txBody>
      </p:sp>
      <p:sp>
        <p:nvSpPr>
          <p:cNvPr id="395" name="Shape 395"/>
          <p:cNvSpPr txBox="1"/>
          <p:nvPr/>
        </p:nvSpPr>
        <p:spPr>
          <a:xfrm>
            <a:off x="6275175" y="-74875"/>
            <a:ext cx="2246400" cy="367500"/>
          </a:xfrm>
          <a:prstGeom prst="rect">
            <a:avLst/>
          </a:prstGeom>
          <a:noFill/>
          <a:ln>
            <a:noFill/>
          </a:ln>
        </p:spPr>
        <p:txBody>
          <a:bodyPr anchorCtr="0" anchor="t" bIns="91425" lIns="91425" rIns="91425" tIns="91425">
            <a:noAutofit/>
          </a:bodyPr>
          <a:lstStyle/>
          <a:p>
            <a:pPr lvl="0" rtl="0" algn="ctr">
              <a:spcBef>
                <a:spcPts val="0"/>
              </a:spcBef>
              <a:buNone/>
            </a:pPr>
            <a:r>
              <a:rPr lang="en"/>
              <a:t>Network 1</a:t>
            </a:r>
          </a:p>
        </p:txBody>
      </p:sp>
      <p:sp>
        <p:nvSpPr>
          <p:cNvPr id="396" name="Shape 396"/>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9"/>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0" name="Shape 400"/>
        <p:cNvGrpSpPr/>
        <p:nvPr/>
      </p:nvGrpSpPr>
      <p:grpSpPr>
        <a:xfrm>
          <a:off x="0" y="0"/>
          <a:ext cx="0" cy="0"/>
          <a:chOff x="0" y="0"/>
          <a:chExt cx="0" cy="0"/>
        </a:xfrm>
      </p:grpSpPr>
      <p:sp>
        <p:nvSpPr>
          <p:cNvPr id="401" name="Shape 40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402" name="Shape 402"/>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Issues:</a:t>
            </a:r>
          </a:p>
          <a:p>
            <a:pPr indent="-228600" lvl="1" marL="914400" rtl="0">
              <a:spcBef>
                <a:spcPts val="0"/>
              </a:spcBef>
              <a:buAutoNum type="alphaLcPeriod"/>
            </a:pPr>
            <a:r>
              <a:rPr lang="en"/>
              <a:t>Data is sequential         </a:t>
            </a:r>
            <a:r>
              <a:rPr b="1" lang="en">
                <a:solidFill>
                  <a:srgbClr val="38761D"/>
                </a:solidFill>
              </a:rPr>
              <a:t>Experience replay</a:t>
            </a:r>
          </a:p>
          <a:p>
            <a:pPr indent="-228600" lvl="2" marL="1371600" rtl="0">
              <a:spcBef>
                <a:spcPts val="0"/>
              </a:spcBef>
            </a:pPr>
            <a:r>
              <a:rPr lang="en"/>
              <a:t>Successive samples are correlated, non-iid</a:t>
            </a:r>
          </a:p>
          <a:p>
            <a:pPr indent="-228600" lvl="2" marL="1371600" rtl="0">
              <a:spcBef>
                <a:spcPts val="0"/>
              </a:spcBef>
            </a:pPr>
            <a:r>
              <a:rPr lang="en"/>
              <a:t>An experience is visited </a:t>
            </a:r>
            <a:r>
              <a:rPr lang="en"/>
              <a:t>only once in online</a:t>
            </a:r>
            <a:r>
              <a:rPr lang="en"/>
              <a:t> learning</a:t>
            </a:r>
          </a:p>
          <a:p>
            <a:pPr indent="-228600" lvl="1" marL="914400" rtl="0">
              <a:spcBef>
                <a:spcPts val="0"/>
              </a:spcBef>
              <a:buAutoNum type="alphaLcPeriod"/>
            </a:pPr>
            <a:r>
              <a:rPr lang="en"/>
              <a:t>Policy changes rapidly with slight changes to Q-values          </a:t>
            </a:r>
            <a:r>
              <a:rPr b="1" lang="en">
                <a:solidFill>
                  <a:srgbClr val="38761D"/>
                </a:solidFill>
              </a:rPr>
              <a:t>Target Network</a:t>
            </a:r>
          </a:p>
          <a:p>
            <a:pPr indent="-228600" lvl="2" marL="1371600" rtl="0">
              <a:spcBef>
                <a:spcPts val="0"/>
              </a:spcBef>
            </a:pPr>
            <a:r>
              <a:rPr lang="en"/>
              <a:t>Policy may oscillate</a:t>
            </a:r>
          </a:p>
        </p:txBody>
      </p:sp>
      <p:pic>
        <p:nvPicPr>
          <p:cNvPr id="403" name="Shape 403"/>
          <p:cNvPicPr preferRelativeResize="0"/>
          <p:nvPr/>
        </p:nvPicPr>
        <p:blipFill>
          <a:blip r:embed="rId3">
            <a:alphaModFix/>
          </a:blip>
          <a:stretch>
            <a:fillRect/>
          </a:stretch>
        </p:blipFill>
        <p:spPr>
          <a:xfrm>
            <a:off x="2818058" y="1503150"/>
            <a:ext cx="297000" cy="291749"/>
          </a:xfrm>
          <a:prstGeom prst="rect">
            <a:avLst/>
          </a:prstGeom>
          <a:noFill/>
          <a:ln>
            <a:noFill/>
          </a:ln>
        </p:spPr>
      </p:pic>
      <p:pic>
        <p:nvPicPr>
          <p:cNvPr id="404" name="Shape 404"/>
          <p:cNvPicPr preferRelativeResize="0"/>
          <p:nvPr/>
        </p:nvPicPr>
        <p:blipFill>
          <a:blip r:embed="rId3">
            <a:alphaModFix/>
          </a:blip>
          <a:stretch>
            <a:fillRect/>
          </a:stretch>
        </p:blipFill>
        <p:spPr>
          <a:xfrm>
            <a:off x="5698833" y="2271400"/>
            <a:ext cx="297000" cy="291749"/>
          </a:xfrm>
          <a:prstGeom prst="rect">
            <a:avLst/>
          </a:prstGeom>
          <a:noFill/>
          <a:ln>
            <a:noFill/>
          </a:ln>
        </p:spPr>
      </p:pic>
      <p:sp>
        <p:nvSpPr>
          <p:cNvPr id="405" name="Shape 405"/>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4"/>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09" name="Shape 409"/>
        <p:cNvGrpSpPr/>
        <p:nvPr/>
      </p:nvGrpSpPr>
      <p:grpSpPr>
        <a:xfrm>
          <a:off x="0" y="0"/>
          <a:ext cx="0" cy="0"/>
          <a:chOff x="0" y="0"/>
          <a:chExt cx="0" cy="0"/>
        </a:xfrm>
      </p:grpSpPr>
      <p:sp>
        <p:nvSpPr>
          <p:cNvPr id="410" name="Shape 41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411" name="Shape 41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Issues:</a:t>
            </a:r>
          </a:p>
          <a:p>
            <a:pPr indent="-228600" lvl="1" marL="914400" rtl="0">
              <a:spcBef>
                <a:spcPts val="0"/>
              </a:spcBef>
              <a:buAutoNum type="alphaLcPeriod"/>
            </a:pPr>
            <a:r>
              <a:rPr lang="en"/>
              <a:t>Data is sequential         </a:t>
            </a:r>
            <a:r>
              <a:rPr b="1" lang="en">
                <a:solidFill>
                  <a:srgbClr val="38761D"/>
                </a:solidFill>
              </a:rPr>
              <a:t>Experience replay</a:t>
            </a:r>
          </a:p>
          <a:p>
            <a:pPr indent="-228600" lvl="2" marL="1371600" rtl="0">
              <a:spcBef>
                <a:spcPts val="0"/>
              </a:spcBef>
            </a:pPr>
            <a:r>
              <a:rPr lang="en"/>
              <a:t>Successive samples are correlated, non-iid</a:t>
            </a:r>
          </a:p>
          <a:p>
            <a:pPr indent="-228600" lvl="2" marL="1371600" rtl="0">
              <a:spcBef>
                <a:spcPts val="0"/>
              </a:spcBef>
            </a:pPr>
            <a:r>
              <a:rPr lang="en"/>
              <a:t>An experience is visited only once in online learning</a:t>
            </a:r>
          </a:p>
          <a:p>
            <a:pPr indent="-228600" lvl="1" marL="914400" rtl="0">
              <a:spcBef>
                <a:spcPts val="0"/>
              </a:spcBef>
              <a:buAutoNum type="alphaLcPeriod"/>
            </a:pPr>
            <a:r>
              <a:rPr lang="en"/>
              <a:t>Policy changes rapidly with slight changes to Q-values          </a:t>
            </a:r>
            <a:r>
              <a:rPr b="1" lang="en">
                <a:solidFill>
                  <a:srgbClr val="38761D"/>
                </a:solidFill>
              </a:rPr>
              <a:t>Target Network</a:t>
            </a:r>
          </a:p>
          <a:p>
            <a:pPr indent="-228600" lvl="2" marL="1371600" rtl="0">
              <a:spcBef>
                <a:spcPts val="0"/>
              </a:spcBef>
            </a:pPr>
            <a:r>
              <a:rPr lang="en"/>
              <a:t>Policy may oscillate</a:t>
            </a:r>
          </a:p>
        </p:txBody>
      </p:sp>
      <p:pic>
        <p:nvPicPr>
          <p:cNvPr id="412" name="Shape 412"/>
          <p:cNvPicPr preferRelativeResize="0"/>
          <p:nvPr/>
        </p:nvPicPr>
        <p:blipFill>
          <a:blip r:embed="rId3">
            <a:alphaModFix/>
          </a:blip>
          <a:stretch>
            <a:fillRect/>
          </a:stretch>
        </p:blipFill>
        <p:spPr>
          <a:xfrm>
            <a:off x="2818058" y="1503150"/>
            <a:ext cx="297000" cy="291749"/>
          </a:xfrm>
          <a:prstGeom prst="rect">
            <a:avLst/>
          </a:prstGeom>
          <a:noFill/>
          <a:ln>
            <a:noFill/>
          </a:ln>
        </p:spPr>
      </p:pic>
      <p:pic>
        <p:nvPicPr>
          <p:cNvPr id="413" name="Shape 413"/>
          <p:cNvPicPr preferRelativeResize="0"/>
          <p:nvPr/>
        </p:nvPicPr>
        <p:blipFill>
          <a:blip r:embed="rId3">
            <a:alphaModFix/>
          </a:blip>
          <a:stretch>
            <a:fillRect/>
          </a:stretch>
        </p:blipFill>
        <p:spPr>
          <a:xfrm>
            <a:off x="5698833" y="2271400"/>
            <a:ext cx="297000" cy="291749"/>
          </a:xfrm>
          <a:prstGeom prst="rect">
            <a:avLst/>
          </a:prstGeom>
          <a:noFill/>
          <a:ln>
            <a:noFill/>
          </a:ln>
        </p:spPr>
      </p:pic>
      <p:sp>
        <p:nvSpPr>
          <p:cNvPr id="414" name="Shape 414"/>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4"/>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pic>
        <p:nvPicPr>
          <p:cNvPr id="415" name="Shape 415"/>
          <p:cNvPicPr preferRelativeResize="0"/>
          <p:nvPr/>
        </p:nvPicPr>
        <p:blipFill>
          <a:blip r:embed="rId5">
            <a:alphaModFix/>
          </a:blip>
          <a:stretch>
            <a:fillRect/>
          </a:stretch>
        </p:blipFill>
        <p:spPr>
          <a:xfrm>
            <a:off x="1336124" y="3002776"/>
            <a:ext cx="6722302" cy="178762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3" name="Shape 123"/>
        <p:cNvGrpSpPr/>
        <p:nvPr/>
      </p:nvGrpSpPr>
      <p:grpSpPr>
        <a:xfrm>
          <a:off x="0" y="0"/>
          <a:ext cx="0" cy="0"/>
          <a:chOff x="0" y="0"/>
          <a:chExt cx="0" cy="0"/>
        </a:xfrm>
      </p:grpSpPr>
      <p:sp>
        <p:nvSpPr>
          <p:cNvPr id="124" name="Shape 12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125" name="Shape 125"/>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b="1"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a:p>
            <a:pPr lvl="0" marR="0" rtl="0" algn="l">
              <a:lnSpc>
                <a:spcPct val="115000"/>
              </a:lnSpc>
              <a:spcBef>
                <a:spcPts val="0"/>
              </a:spcBef>
              <a:spcAft>
                <a:spcPts val="16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19" name="Shape 419"/>
        <p:cNvGrpSpPr/>
        <p:nvPr/>
      </p:nvGrpSpPr>
      <p:grpSpPr>
        <a:xfrm>
          <a:off x="0" y="0"/>
          <a:ext cx="0" cy="0"/>
          <a:chOff x="0" y="0"/>
          <a:chExt cx="0" cy="0"/>
        </a:xfrm>
      </p:grpSpPr>
      <p:sp>
        <p:nvSpPr>
          <p:cNvPr id="420" name="Shape 42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en"/>
              <a:t>DQN: Results</a:t>
            </a:r>
          </a:p>
          <a:p>
            <a:pPr lvl="0" rtl="0">
              <a:spcBef>
                <a:spcPts val="0"/>
              </a:spcBef>
              <a:buNone/>
            </a:pPr>
            <a:r>
              <a:t/>
            </a:r>
            <a:endParaRPr/>
          </a:p>
        </p:txBody>
      </p:sp>
      <p:sp>
        <p:nvSpPr>
          <p:cNvPr id="421" name="Shape 42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rPr lang="en"/>
              <a:t>Why not just use VGGNet features?</a:t>
            </a:r>
          </a:p>
        </p:txBody>
      </p:sp>
      <p:sp>
        <p:nvSpPr>
          <p:cNvPr id="422" name="Shape 422"/>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3"/>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
        <p:nvSpPr>
          <p:cNvPr id="423" name="Shape 423"/>
          <p:cNvSpPr/>
          <p:nvPr/>
        </p:nvSpPr>
        <p:spPr>
          <a:xfrm>
            <a:off x="2654050" y="13500"/>
            <a:ext cx="202500" cy="11391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pic>
        <p:nvPicPr>
          <p:cNvPr id="424" name="Shape 424"/>
          <p:cNvPicPr preferRelativeResize="0"/>
          <p:nvPr/>
        </p:nvPicPr>
        <p:blipFill rotWithShape="1">
          <a:blip r:embed="rId4">
            <a:alphaModFix/>
          </a:blip>
          <a:srcRect b="0" l="89868" r="0" t="85809"/>
          <a:stretch/>
        </p:blipFill>
        <p:spPr>
          <a:xfrm>
            <a:off x="2742425" y="1937373"/>
            <a:ext cx="1770123" cy="2180222"/>
          </a:xfrm>
          <a:prstGeom prst="rect">
            <a:avLst/>
          </a:prstGeom>
          <a:noFill/>
          <a:ln>
            <a:noFill/>
          </a:ln>
        </p:spPr>
      </p:pic>
      <p:pic>
        <p:nvPicPr>
          <p:cNvPr id="425" name="Shape 425"/>
          <p:cNvPicPr preferRelativeResize="0"/>
          <p:nvPr/>
        </p:nvPicPr>
        <p:blipFill rotWithShape="1">
          <a:blip r:embed="rId4">
            <a:alphaModFix/>
          </a:blip>
          <a:srcRect b="15550" l="89868" r="0" t="70259"/>
          <a:stretch/>
        </p:blipFill>
        <p:spPr>
          <a:xfrm>
            <a:off x="4715275" y="1912322"/>
            <a:ext cx="1770123" cy="218022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29" name="Shape 429"/>
        <p:cNvGrpSpPr/>
        <p:nvPr/>
      </p:nvGrpSpPr>
      <p:grpSpPr>
        <a:xfrm>
          <a:off x="0" y="0"/>
          <a:ext cx="0" cy="0"/>
          <a:chOff x="0" y="0"/>
          <a:chExt cx="0" cy="0"/>
        </a:xfrm>
      </p:grpSpPr>
      <p:sp>
        <p:nvSpPr>
          <p:cNvPr id="430" name="Shape 43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DQN: Results</a:t>
            </a:r>
          </a:p>
          <a:p>
            <a:pPr lvl="0" rtl="0">
              <a:spcBef>
                <a:spcPts val="0"/>
              </a:spcBef>
              <a:buNone/>
            </a:pPr>
            <a:r>
              <a:t/>
            </a:r>
            <a:endParaRPr/>
          </a:p>
        </p:txBody>
      </p:sp>
      <p:sp>
        <p:nvSpPr>
          <p:cNvPr id="431" name="Shape 43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432" name="Shape 432"/>
          <p:cNvPicPr preferRelativeResize="0"/>
          <p:nvPr/>
        </p:nvPicPr>
        <p:blipFill rotWithShape="1">
          <a:blip r:embed="rId3">
            <a:alphaModFix/>
          </a:blip>
          <a:srcRect b="45127" l="48723" r="0" t="0"/>
          <a:stretch/>
        </p:blipFill>
        <p:spPr>
          <a:xfrm>
            <a:off x="918449" y="1415850"/>
            <a:ext cx="2711571" cy="2822454"/>
          </a:xfrm>
          <a:prstGeom prst="rect">
            <a:avLst/>
          </a:prstGeom>
          <a:noFill/>
          <a:ln>
            <a:noFill/>
          </a:ln>
        </p:spPr>
      </p:pic>
      <p:sp>
        <p:nvSpPr>
          <p:cNvPr id="433" name="Shape 433"/>
          <p:cNvSpPr txBox="1"/>
          <p:nvPr/>
        </p:nvSpPr>
        <p:spPr>
          <a:xfrm>
            <a:off x="0" y="47904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4"/>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pic>
        <p:nvPicPr>
          <p:cNvPr id="434" name="Shape 434"/>
          <p:cNvPicPr preferRelativeResize="0"/>
          <p:nvPr/>
        </p:nvPicPr>
        <p:blipFill rotWithShape="1">
          <a:blip r:embed="rId3">
            <a:alphaModFix/>
          </a:blip>
          <a:srcRect b="45125" l="0" r="93048" t="29514"/>
          <a:stretch/>
        </p:blipFill>
        <p:spPr>
          <a:xfrm>
            <a:off x="570106" y="2883650"/>
            <a:ext cx="367571" cy="1304420"/>
          </a:xfrm>
          <a:prstGeom prst="rect">
            <a:avLst/>
          </a:prstGeom>
          <a:noFill/>
          <a:ln>
            <a:noFill/>
          </a:ln>
        </p:spPr>
      </p:pic>
      <p:sp>
        <p:nvSpPr>
          <p:cNvPr descr="Google DeepMind created an artificial intelligence program using deep reinforcement learning that plays Atari games and improves itself to a superhuman level. It is capable of playing many Atari games and uses a combination of deep artificial neural networks and reinforcement learning. After presenting their initial results with the algorithm, Google almost immediately acquired the company for several hundred million dollars, hence the name Google DeepMind. Please enjoy the footage and let me know if you have any questions regarding deep learning!  ______________________  Recommended for you: 1. How DeepMind's AlphaGo Defeated Lee Sedol - https://www.youtube.com/watch?v=a-ovvd_ZrmA&amp;index=58&amp;list=PLujxSBD-JXgnqDD1n-V30pKtp6Q886x7e 2. How DeepMind Conquered Go With Deep Learning (AlphaGo) - https://www.youtube.com/watch?v=IFmj5M5Q5jg&amp;index=42&amp;list=PLujxSBD-JXgnqDD1n-V30pKtp6Q886x7e 3. Google DeepMind's Deep Q-Learning &amp; Superhuman Atari Gameplays -  https://www.youtube.com/watch?v=Ih8EfvOzBOY&amp;index=14&amp;list=PLujxSBD-JXgnqDD1n-V30pKtp6Q886x7e  Subscribe if you would like to see more content like this: http://www.youtube.com/subscription_center?add_user=keeroyz  - Original DeepMind code: https://sites.google.com/a/deepmind.com/dqn/  - Ilya Kuzovkin's fork with visualization: https://github.com/kuz/DeepMind-Atari-Deep-Q-Learner  - This patch fixes the visualization when reloading a pre-trained network. The window will appear after the first evaluation batch is done (typically a few minutes): http://cg.tuwien.ac.at/~zsolnai/wp/wp-content/uploads/2015/03/train_agent.patch  - This configuration file will run Ilya Kuzovkin's version with less than 1GB of VRAM: http://cg.tuwien.ac.at/~zsolnai/wp/wp-content/uploads/2015/03/run_gpu  - The original Nature paper on this deep learning technique is available here: http://www.nature.com/nature/journal/v518/n7540/full/nature14236.html  - And some mirrors that are not behind a paywall: http://www.cs.swarthmore.edu/~meeden/cs63/s15/nature15b.pdf http://diyhpl.us/~nmz787/pdf/Human-level_control_through_deep_reinforcement_learning.pdf  Web → https://cg.tuwien.ac.at/~zsolnai/ Twitter → https://twitter.com/karoly_zsolnai" id="435" name="Shape 435" title="Google DeepMind's Deep Q-learning playing Atari Breakout">
            <a:hlinkClick r:id="rId5"/>
          </p:cNvPr>
          <p:cNvSpPr/>
          <p:nvPr/>
        </p:nvSpPr>
        <p:spPr>
          <a:xfrm>
            <a:off x="4091050" y="1166601"/>
            <a:ext cx="4572000" cy="3429000"/>
          </a:xfrm>
          <a:prstGeom prst="rect">
            <a:avLst/>
          </a:prstGeom>
          <a:blipFill>
            <a:blip r:embed="rId6">
              <a:alphaModFix/>
            </a:blip>
            <a:stretch>
              <a:fillRect/>
            </a:stretch>
          </a:blipFill>
          <a:ln>
            <a:noFill/>
          </a:ln>
        </p:spPr>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39" name="Shape 439"/>
        <p:cNvGrpSpPr/>
        <p:nvPr/>
      </p:nvGrpSpPr>
      <p:grpSpPr>
        <a:xfrm>
          <a:off x="0" y="0"/>
          <a:ext cx="0" cy="0"/>
          <a:chOff x="0" y="0"/>
          <a:chExt cx="0" cy="0"/>
        </a:xfrm>
      </p:grpSpPr>
      <p:sp>
        <p:nvSpPr>
          <p:cNvPr id="440" name="Shape 44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441" name="Shape 44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b="1"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45" name="Shape 445"/>
        <p:cNvGrpSpPr/>
        <p:nvPr/>
      </p:nvGrpSpPr>
      <p:grpSpPr>
        <a:xfrm>
          <a:off x="0" y="0"/>
          <a:ext cx="0" cy="0"/>
          <a:chOff x="0" y="0"/>
          <a:chExt cx="0" cy="0"/>
        </a:xfrm>
      </p:grpSpPr>
      <p:sp>
        <p:nvSpPr>
          <p:cNvPr id="446" name="Shape 44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 for Roulette</a:t>
            </a:r>
          </a:p>
        </p:txBody>
      </p:sp>
      <p:pic>
        <p:nvPicPr>
          <p:cNvPr descr="800px-13-02-27-spielbank-wiesbaden-by-RalfR-094.jpg" id="447" name="Shape 447"/>
          <p:cNvPicPr preferRelativeResize="0"/>
          <p:nvPr/>
        </p:nvPicPr>
        <p:blipFill>
          <a:blip r:embed="rId3">
            <a:alphaModFix/>
          </a:blip>
          <a:stretch>
            <a:fillRect/>
          </a:stretch>
        </p:blipFill>
        <p:spPr>
          <a:xfrm>
            <a:off x="5262525" y="1301355"/>
            <a:ext cx="3286126" cy="2181175"/>
          </a:xfrm>
          <a:prstGeom prst="rect">
            <a:avLst/>
          </a:prstGeom>
          <a:noFill/>
          <a:ln>
            <a:noFill/>
          </a:ln>
        </p:spPr>
      </p:pic>
      <p:sp>
        <p:nvSpPr>
          <p:cNvPr id="448" name="Shape 448"/>
          <p:cNvSpPr txBox="1"/>
          <p:nvPr/>
        </p:nvSpPr>
        <p:spPr>
          <a:xfrm>
            <a:off x="100125" y="4704025"/>
            <a:ext cx="3337200" cy="363300"/>
          </a:xfrm>
          <a:prstGeom prst="rect">
            <a:avLst/>
          </a:prstGeom>
          <a:noFill/>
          <a:ln>
            <a:noFill/>
          </a:ln>
        </p:spPr>
        <p:txBody>
          <a:bodyPr anchorCtr="0" anchor="t" bIns="91425" lIns="91425" rIns="91425" tIns="91425">
            <a:noAutofit/>
          </a:bodyPr>
          <a:lstStyle/>
          <a:p>
            <a:pPr lvl="0">
              <a:spcBef>
                <a:spcPts val="0"/>
              </a:spcBef>
              <a:buNone/>
            </a:pPr>
            <a:r>
              <a:rPr lang="en" sz="900" u="sng">
                <a:solidFill>
                  <a:schemeClr val="hlink"/>
                </a:solidFill>
                <a:hlinkClick r:id="rId4"/>
              </a:rPr>
              <a:t>Hasselt, Hado V. "Double Q-learning." In </a:t>
            </a:r>
            <a:r>
              <a:rPr i="1" lang="en" sz="900" u="sng">
                <a:solidFill>
                  <a:schemeClr val="hlink"/>
                </a:solidFill>
                <a:hlinkClick r:id="rId5"/>
              </a:rPr>
              <a:t>Advances in Neural Information Processing Systems</a:t>
            </a:r>
            <a:r>
              <a:rPr lang="en" sz="900" u="sng">
                <a:solidFill>
                  <a:schemeClr val="hlink"/>
                </a:solidFill>
                <a:hlinkClick r:id="rId6"/>
              </a:rPr>
              <a:t>, pp. 2613-2621. 2010.</a:t>
            </a:r>
          </a:p>
        </p:txBody>
      </p:sp>
      <p:sp>
        <p:nvSpPr>
          <p:cNvPr id="449" name="Shape 449"/>
          <p:cNvSpPr txBox="1"/>
          <p:nvPr/>
        </p:nvSpPr>
        <p:spPr>
          <a:xfrm>
            <a:off x="6251500" y="4696500"/>
            <a:ext cx="2816400" cy="370800"/>
          </a:xfrm>
          <a:prstGeom prst="rect">
            <a:avLst/>
          </a:prstGeom>
          <a:noFill/>
          <a:ln>
            <a:noFill/>
          </a:ln>
        </p:spPr>
        <p:txBody>
          <a:bodyPr anchorCtr="0" anchor="t" bIns="91425" lIns="91425" rIns="91425" tIns="91425">
            <a:noAutofit/>
          </a:bodyPr>
          <a:lstStyle/>
          <a:p>
            <a:pPr lvl="0">
              <a:spcBef>
                <a:spcPts val="0"/>
              </a:spcBef>
              <a:buNone/>
            </a:pPr>
            <a:r>
              <a:rPr lang="en" sz="900" u="sng">
                <a:solidFill>
                  <a:schemeClr val="hlink"/>
                </a:solidFill>
                <a:hlinkClick r:id="rId7"/>
              </a:rPr>
              <a:t>https://en.wikipedia.org/wiki/File:13-02-27-spielbank-wiesbaden-by-RalfR-094.jpg</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53" name="Shape 453"/>
        <p:cNvGrpSpPr/>
        <p:nvPr/>
      </p:nvGrpSpPr>
      <p:grpSpPr>
        <a:xfrm>
          <a:off x="0" y="0"/>
          <a:ext cx="0" cy="0"/>
          <a:chOff x="0" y="0"/>
          <a:chExt cx="0" cy="0"/>
        </a:xfrm>
      </p:grpSpPr>
      <p:sp>
        <p:nvSpPr>
          <p:cNvPr id="454" name="Shape 45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 for Roulette</a:t>
            </a:r>
          </a:p>
        </p:txBody>
      </p:sp>
      <p:pic>
        <p:nvPicPr>
          <p:cNvPr descr="800px-13-02-27-spielbank-wiesbaden-by-RalfR-094.jpg" id="455" name="Shape 455"/>
          <p:cNvPicPr preferRelativeResize="0"/>
          <p:nvPr/>
        </p:nvPicPr>
        <p:blipFill>
          <a:blip r:embed="rId3">
            <a:alphaModFix/>
          </a:blip>
          <a:stretch>
            <a:fillRect/>
          </a:stretch>
        </p:blipFill>
        <p:spPr>
          <a:xfrm>
            <a:off x="5262525" y="1301355"/>
            <a:ext cx="3286126" cy="2181175"/>
          </a:xfrm>
          <a:prstGeom prst="rect">
            <a:avLst/>
          </a:prstGeom>
          <a:noFill/>
          <a:ln>
            <a:noFill/>
          </a:ln>
        </p:spPr>
      </p:pic>
      <p:pic>
        <p:nvPicPr>
          <p:cNvPr id="456" name="Shape 456"/>
          <p:cNvPicPr preferRelativeResize="0"/>
          <p:nvPr/>
        </p:nvPicPr>
        <p:blipFill>
          <a:blip r:embed="rId4">
            <a:alphaModFix/>
          </a:blip>
          <a:stretch>
            <a:fillRect/>
          </a:stretch>
        </p:blipFill>
        <p:spPr>
          <a:xfrm>
            <a:off x="816047" y="1301350"/>
            <a:ext cx="3748149" cy="2305250"/>
          </a:xfrm>
          <a:prstGeom prst="rect">
            <a:avLst/>
          </a:prstGeom>
          <a:noFill/>
          <a:ln>
            <a:noFill/>
          </a:ln>
        </p:spPr>
      </p:pic>
      <p:sp>
        <p:nvSpPr>
          <p:cNvPr id="457" name="Shape 457"/>
          <p:cNvSpPr/>
          <p:nvPr/>
        </p:nvSpPr>
        <p:spPr>
          <a:xfrm>
            <a:off x="1571621" y="2520250"/>
            <a:ext cx="2102100" cy="3633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458" name="Shape 458"/>
          <p:cNvSpPr txBox="1"/>
          <p:nvPr/>
        </p:nvSpPr>
        <p:spPr>
          <a:xfrm>
            <a:off x="100125" y="4704025"/>
            <a:ext cx="3337200" cy="3633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5"/>
              </a:rPr>
              <a:t>Hasselt, Hado V. "Double Q-learning." In </a:t>
            </a:r>
            <a:r>
              <a:rPr i="1" lang="en" sz="900" u="sng">
                <a:solidFill>
                  <a:schemeClr val="hlink"/>
                </a:solidFill>
                <a:hlinkClick r:id="rId6"/>
              </a:rPr>
              <a:t>Advances in Neural Information Processing Systems</a:t>
            </a:r>
            <a:r>
              <a:rPr lang="en" sz="900" u="sng">
                <a:solidFill>
                  <a:schemeClr val="hlink"/>
                </a:solidFill>
                <a:hlinkClick r:id="rId7"/>
              </a:rPr>
              <a:t>, pp. 2613-2621. 2010.</a:t>
            </a:r>
          </a:p>
        </p:txBody>
      </p:sp>
      <p:sp>
        <p:nvSpPr>
          <p:cNvPr id="459" name="Shape 459"/>
          <p:cNvSpPr txBox="1"/>
          <p:nvPr/>
        </p:nvSpPr>
        <p:spPr>
          <a:xfrm>
            <a:off x="6251500" y="4696500"/>
            <a:ext cx="2816400" cy="370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8"/>
              </a:rPr>
              <a:t>https://en.wikipedia.org/wiki/File:13-02-27-spielbank-wiesbaden-by-RalfR-094.jpg</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63" name="Shape 463"/>
        <p:cNvGrpSpPr/>
        <p:nvPr/>
      </p:nvGrpSpPr>
      <p:grpSpPr>
        <a:xfrm>
          <a:off x="0" y="0"/>
          <a:ext cx="0" cy="0"/>
          <a:chOff x="0" y="0"/>
          <a:chExt cx="0" cy="0"/>
        </a:xfrm>
      </p:grpSpPr>
      <p:sp>
        <p:nvSpPr>
          <p:cNvPr id="464" name="Shape 46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 for Roulette</a:t>
            </a:r>
          </a:p>
        </p:txBody>
      </p:sp>
      <p:pic>
        <p:nvPicPr>
          <p:cNvPr descr="800px-13-02-27-spielbank-wiesbaden-by-RalfR-094.jpg" id="465" name="Shape 465"/>
          <p:cNvPicPr preferRelativeResize="0"/>
          <p:nvPr/>
        </p:nvPicPr>
        <p:blipFill>
          <a:blip r:embed="rId3">
            <a:alphaModFix/>
          </a:blip>
          <a:stretch>
            <a:fillRect/>
          </a:stretch>
        </p:blipFill>
        <p:spPr>
          <a:xfrm>
            <a:off x="5262525" y="1301355"/>
            <a:ext cx="3286126" cy="2181175"/>
          </a:xfrm>
          <a:prstGeom prst="rect">
            <a:avLst/>
          </a:prstGeom>
          <a:noFill/>
          <a:ln>
            <a:noFill/>
          </a:ln>
        </p:spPr>
      </p:pic>
      <p:pic>
        <p:nvPicPr>
          <p:cNvPr id="466" name="Shape 466"/>
          <p:cNvPicPr preferRelativeResize="0"/>
          <p:nvPr/>
        </p:nvPicPr>
        <p:blipFill>
          <a:blip r:embed="rId4">
            <a:alphaModFix/>
          </a:blip>
          <a:stretch>
            <a:fillRect/>
          </a:stretch>
        </p:blipFill>
        <p:spPr>
          <a:xfrm>
            <a:off x="816047" y="1301350"/>
            <a:ext cx="3748149" cy="2305250"/>
          </a:xfrm>
          <a:prstGeom prst="rect">
            <a:avLst/>
          </a:prstGeom>
          <a:noFill/>
          <a:ln>
            <a:noFill/>
          </a:ln>
        </p:spPr>
      </p:pic>
      <p:sp>
        <p:nvSpPr>
          <p:cNvPr id="467" name="Shape 467"/>
          <p:cNvSpPr txBox="1"/>
          <p:nvPr/>
        </p:nvSpPr>
        <p:spPr>
          <a:xfrm>
            <a:off x="100125" y="4704025"/>
            <a:ext cx="3337200" cy="3633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5"/>
              </a:rPr>
              <a:t>Hasselt, Hado V. "Double Q-learning." In </a:t>
            </a:r>
            <a:r>
              <a:rPr i="1" lang="en" sz="900" u="sng">
                <a:solidFill>
                  <a:schemeClr val="hlink"/>
                </a:solidFill>
                <a:hlinkClick r:id="rId6"/>
              </a:rPr>
              <a:t>Advances in Neural Information Processing Systems</a:t>
            </a:r>
            <a:r>
              <a:rPr lang="en" sz="900" u="sng">
                <a:solidFill>
                  <a:schemeClr val="hlink"/>
                </a:solidFill>
                <a:hlinkClick r:id="rId7"/>
              </a:rPr>
              <a:t>, pp. 2613-2621. 2010.</a:t>
            </a:r>
          </a:p>
        </p:txBody>
      </p:sp>
      <p:sp>
        <p:nvSpPr>
          <p:cNvPr id="468" name="Shape 468"/>
          <p:cNvSpPr txBox="1"/>
          <p:nvPr/>
        </p:nvSpPr>
        <p:spPr>
          <a:xfrm>
            <a:off x="6251500" y="4696500"/>
            <a:ext cx="2816400" cy="370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8"/>
              </a:rPr>
              <a:t>https://en.wikipedia.org/wiki/File:13-02-27-spielbank-wiesbaden-by-RalfR-094.jpg</a:t>
            </a: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72" name="Shape 472"/>
        <p:cNvGrpSpPr/>
        <p:nvPr/>
      </p:nvGrpSpPr>
      <p:grpSpPr>
        <a:xfrm>
          <a:off x="0" y="0"/>
          <a:ext cx="0" cy="0"/>
          <a:chOff x="0" y="0"/>
          <a:chExt cx="0" cy="0"/>
        </a:xfrm>
      </p:grpSpPr>
      <p:sp>
        <p:nvSpPr>
          <p:cNvPr id="473" name="Shape 47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 Overestimation : Function Approximation</a:t>
            </a:r>
          </a:p>
        </p:txBody>
      </p:sp>
      <p:sp>
        <p:nvSpPr>
          <p:cNvPr id="474" name="Shape 474"/>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475" name="Shape 475"/>
          <p:cNvPicPr preferRelativeResize="0"/>
          <p:nvPr/>
        </p:nvPicPr>
        <p:blipFill rotWithShape="1">
          <a:blip r:embed="rId3">
            <a:alphaModFix/>
          </a:blip>
          <a:srcRect b="0" l="0" r="51252" t="0"/>
          <a:stretch/>
        </p:blipFill>
        <p:spPr>
          <a:xfrm>
            <a:off x="246637" y="1622600"/>
            <a:ext cx="4231125" cy="2476150"/>
          </a:xfrm>
          <a:prstGeom prst="rect">
            <a:avLst/>
          </a:prstGeom>
          <a:noFill/>
          <a:ln>
            <a:noFill/>
          </a:ln>
        </p:spPr>
      </p:pic>
      <p:sp>
        <p:nvSpPr>
          <p:cNvPr id="476" name="Shape 476"/>
          <p:cNvSpPr txBox="1"/>
          <p:nvPr/>
        </p:nvSpPr>
        <p:spPr>
          <a:xfrm>
            <a:off x="76200" y="4648650"/>
            <a:ext cx="4138800" cy="418800"/>
          </a:xfrm>
          <a:prstGeom prst="rect">
            <a:avLst/>
          </a:prstGeom>
          <a:noFill/>
          <a:ln>
            <a:noFill/>
          </a:ln>
        </p:spPr>
        <p:txBody>
          <a:bodyPr anchorCtr="0" anchor="t" bIns="91425" lIns="91425" rIns="91425" tIns="91425">
            <a:noAutofit/>
          </a:bodyPr>
          <a:lstStyle/>
          <a:p>
            <a:pPr lvl="0" rtl="0">
              <a:spcBef>
                <a:spcPts val="0"/>
              </a:spcBef>
              <a:buClr>
                <a:schemeClr val="dk1"/>
              </a:buClr>
              <a:buSzPct val="122222"/>
              <a:buFont typeface="Arial"/>
              <a:buNone/>
            </a:pPr>
            <a:r>
              <a:rPr lang="en" sz="900" u="sng">
                <a:solidFill>
                  <a:schemeClr val="hlink"/>
                </a:solidFill>
                <a:hlinkClick r:id="rId4"/>
              </a:rPr>
              <a:t>Van Hasselt, Hado, Arthur Guez, and David Silver. "Deep Reinforcement Learning with Double Q-Learning." In </a:t>
            </a:r>
            <a:r>
              <a:rPr i="1" lang="en" sz="900" u="sng">
                <a:solidFill>
                  <a:schemeClr val="hlink"/>
                </a:solidFill>
                <a:hlinkClick r:id="rId5"/>
              </a:rPr>
              <a:t>AAAI</a:t>
            </a:r>
            <a:r>
              <a:rPr lang="en" sz="900" u="sng">
                <a:solidFill>
                  <a:schemeClr val="hlink"/>
                </a:solidFill>
                <a:hlinkClick r:id="rId6"/>
              </a:rPr>
              <a:t>, pp. 2094-2100. 2016.</a:t>
            </a:r>
          </a:p>
          <a:p>
            <a:pPr lvl="0" rtl="0">
              <a:spcBef>
                <a:spcPts val="0"/>
              </a:spcBef>
              <a:buNone/>
            </a:pPr>
            <a:r>
              <a:t/>
            </a:r>
            <a:endParaRPr sz="900"/>
          </a:p>
        </p:txBody>
      </p:sp>
      <p:cxnSp>
        <p:nvCxnSpPr>
          <p:cNvPr id="477" name="Shape 477"/>
          <p:cNvCxnSpPr/>
          <p:nvPr/>
        </p:nvCxnSpPr>
        <p:spPr>
          <a:xfrm flipH="1" rot="10800000">
            <a:off x="4952425" y="2323450"/>
            <a:ext cx="1297500" cy="13500"/>
          </a:xfrm>
          <a:prstGeom prst="straightConnector1">
            <a:avLst/>
          </a:prstGeom>
          <a:noFill/>
          <a:ln cap="flat" cmpd="sng" w="28575">
            <a:solidFill>
              <a:srgbClr val="6AA84F"/>
            </a:solidFill>
            <a:prstDash val="solid"/>
            <a:round/>
            <a:headEnd len="lg" w="lg" type="none"/>
            <a:tailEnd len="lg" w="lg" type="none"/>
          </a:ln>
        </p:spPr>
      </p:cxnSp>
      <p:sp>
        <p:nvSpPr>
          <p:cNvPr id="478" name="Shape 478"/>
          <p:cNvSpPr txBox="1"/>
          <p:nvPr/>
        </p:nvSpPr>
        <p:spPr>
          <a:xfrm>
            <a:off x="5225725" y="1963450"/>
            <a:ext cx="1100400" cy="360000"/>
          </a:xfrm>
          <a:prstGeom prst="rect">
            <a:avLst/>
          </a:prstGeom>
          <a:noFill/>
          <a:ln>
            <a:noFill/>
          </a:ln>
        </p:spPr>
        <p:txBody>
          <a:bodyPr anchorCtr="0" anchor="t" bIns="91425" lIns="91425" rIns="91425" tIns="91425">
            <a:noAutofit/>
          </a:bodyPr>
          <a:lstStyle/>
          <a:p>
            <a:pPr lvl="0" algn="r">
              <a:spcBef>
                <a:spcPts val="0"/>
              </a:spcBef>
              <a:buNone/>
            </a:pPr>
            <a:r>
              <a:rPr lang="en"/>
              <a:t>Q Estimate</a:t>
            </a:r>
          </a:p>
        </p:txBody>
      </p:sp>
      <p:cxnSp>
        <p:nvCxnSpPr>
          <p:cNvPr id="479" name="Shape 479"/>
          <p:cNvCxnSpPr/>
          <p:nvPr/>
        </p:nvCxnSpPr>
        <p:spPr>
          <a:xfrm flipH="1" rot="10800000">
            <a:off x="4952425" y="2835900"/>
            <a:ext cx="1297500" cy="13500"/>
          </a:xfrm>
          <a:prstGeom prst="straightConnector1">
            <a:avLst/>
          </a:prstGeom>
          <a:noFill/>
          <a:ln cap="flat" cmpd="sng" w="28575">
            <a:solidFill>
              <a:srgbClr val="FF00FF"/>
            </a:solidFill>
            <a:prstDash val="solid"/>
            <a:round/>
            <a:headEnd len="lg" w="lg" type="none"/>
            <a:tailEnd len="lg" w="lg" type="none"/>
          </a:ln>
        </p:spPr>
      </p:cxnSp>
      <p:sp>
        <p:nvSpPr>
          <p:cNvPr id="480" name="Shape 480"/>
          <p:cNvSpPr txBox="1"/>
          <p:nvPr/>
        </p:nvSpPr>
        <p:spPr>
          <a:xfrm>
            <a:off x="4952425" y="2475900"/>
            <a:ext cx="1373700" cy="360000"/>
          </a:xfrm>
          <a:prstGeom prst="rect">
            <a:avLst/>
          </a:prstGeom>
          <a:noFill/>
          <a:ln>
            <a:noFill/>
          </a:ln>
        </p:spPr>
        <p:txBody>
          <a:bodyPr anchorCtr="0" anchor="t" bIns="91425" lIns="91425" rIns="91425" tIns="91425">
            <a:noAutofit/>
          </a:bodyPr>
          <a:lstStyle/>
          <a:p>
            <a:pPr lvl="0" rtl="0" algn="r">
              <a:spcBef>
                <a:spcPts val="0"/>
              </a:spcBef>
              <a:buNone/>
            </a:pPr>
            <a:r>
              <a:rPr lang="en"/>
              <a:t>Actual Q Value</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84" name="Shape 484"/>
        <p:cNvGrpSpPr/>
        <p:nvPr/>
      </p:nvGrpSpPr>
      <p:grpSpPr>
        <a:xfrm>
          <a:off x="0" y="0"/>
          <a:ext cx="0" cy="0"/>
          <a:chOff x="0" y="0"/>
          <a:chExt cx="0" cy="0"/>
        </a:xfrm>
      </p:grpSpPr>
      <p:sp>
        <p:nvSpPr>
          <p:cNvPr id="485" name="Shape 48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 Overestimation : Function Approximation</a:t>
            </a:r>
          </a:p>
        </p:txBody>
      </p:sp>
      <p:sp>
        <p:nvSpPr>
          <p:cNvPr id="486" name="Shape 48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487" name="Shape 487"/>
          <p:cNvPicPr preferRelativeResize="0"/>
          <p:nvPr/>
        </p:nvPicPr>
        <p:blipFill>
          <a:blip r:embed="rId3">
            <a:alphaModFix/>
          </a:blip>
          <a:stretch>
            <a:fillRect/>
          </a:stretch>
        </p:blipFill>
        <p:spPr>
          <a:xfrm>
            <a:off x="232175" y="1622600"/>
            <a:ext cx="8679650" cy="2476150"/>
          </a:xfrm>
          <a:prstGeom prst="rect">
            <a:avLst/>
          </a:prstGeom>
          <a:noFill/>
          <a:ln>
            <a:noFill/>
          </a:ln>
        </p:spPr>
      </p:pic>
      <p:sp>
        <p:nvSpPr>
          <p:cNvPr id="488" name="Shape 488"/>
          <p:cNvSpPr txBox="1"/>
          <p:nvPr/>
        </p:nvSpPr>
        <p:spPr>
          <a:xfrm>
            <a:off x="76200" y="4648650"/>
            <a:ext cx="4138800" cy="418800"/>
          </a:xfrm>
          <a:prstGeom prst="rect">
            <a:avLst/>
          </a:prstGeom>
          <a:noFill/>
          <a:ln>
            <a:noFill/>
          </a:ln>
        </p:spPr>
        <p:txBody>
          <a:bodyPr anchorCtr="0" anchor="t" bIns="91425" lIns="91425" rIns="91425" tIns="91425">
            <a:noAutofit/>
          </a:bodyPr>
          <a:lstStyle/>
          <a:p>
            <a:pPr lvl="0" rtl="0">
              <a:spcBef>
                <a:spcPts val="0"/>
              </a:spcBef>
              <a:buClr>
                <a:schemeClr val="dk1"/>
              </a:buClr>
              <a:buSzPct val="122222"/>
              <a:buFont typeface="Arial"/>
              <a:buNone/>
            </a:pPr>
            <a:r>
              <a:rPr lang="en" sz="900" u="sng">
                <a:solidFill>
                  <a:schemeClr val="hlink"/>
                </a:solidFill>
                <a:hlinkClick r:id="rId4"/>
              </a:rPr>
              <a:t>Van Hasselt, Hado, Arthur Guez, and David Silver. "Deep Reinforcement Learning with Double Q-Learning." In </a:t>
            </a:r>
            <a:r>
              <a:rPr i="1" lang="en" sz="900" u="sng">
                <a:solidFill>
                  <a:schemeClr val="hlink"/>
                </a:solidFill>
                <a:hlinkClick r:id="rId5"/>
              </a:rPr>
              <a:t>AAAI</a:t>
            </a:r>
            <a:r>
              <a:rPr lang="en" sz="900" u="sng">
                <a:solidFill>
                  <a:schemeClr val="hlink"/>
                </a:solidFill>
                <a:hlinkClick r:id="rId6"/>
              </a:rPr>
              <a:t>, pp. 2094-2100. 2016.</a:t>
            </a:r>
          </a:p>
          <a:p>
            <a:pPr lvl="0" rtl="0">
              <a:spcBef>
                <a:spcPts val="0"/>
              </a:spcBef>
              <a:buNone/>
            </a:pPr>
            <a:r>
              <a:t/>
            </a:r>
            <a:endParaRPr sz="900"/>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2" name="Shape 492"/>
        <p:cNvGrpSpPr/>
        <p:nvPr/>
      </p:nvGrpSpPr>
      <p:grpSpPr>
        <a:xfrm>
          <a:off x="0" y="0"/>
          <a:ext cx="0" cy="0"/>
          <a:chOff x="0" y="0"/>
          <a:chExt cx="0" cy="0"/>
        </a:xfrm>
      </p:grpSpPr>
      <p:sp>
        <p:nvSpPr>
          <p:cNvPr id="493" name="Shape 493"/>
          <p:cNvSpPr txBox="1"/>
          <p:nvPr>
            <p:ph type="title"/>
          </p:nvPr>
        </p:nvSpPr>
        <p:spPr>
          <a:xfrm>
            <a:off x="311700" y="936400"/>
            <a:ext cx="8520600" cy="841800"/>
          </a:xfrm>
          <a:prstGeom prst="rect">
            <a:avLst/>
          </a:prstGeom>
        </p:spPr>
        <p:txBody>
          <a:bodyPr anchorCtr="0" anchor="ctr" bIns="91425" lIns="91425" rIns="91425" tIns="91425">
            <a:noAutofit/>
          </a:bodyPr>
          <a:lstStyle/>
          <a:p>
            <a:pPr lvl="0" rtl="0">
              <a:spcBef>
                <a:spcPts val="0"/>
              </a:spcBef>
              <a:buNone/>
            </a:pPr>
            <a:r>
              <a:rPr lang="en"/>
              <a:t>One (Estimator) Isn’t Good Enough?</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497" name="Shape 497"/>
        <p:cNvGrpSpPr/>
        <p:nvPr/>
      </p:nvGrpSpPr>
      <p:grpSpPr>
        <a:xfrm>
          <a:off x="0" y="0"/>
          <a:ext cx="0" cy="0"/>
          <a:chOff x="0" y="0"/>
          <a:chExt cx="0" cy="0"/>
        </a:xfrm>
      </p:grpSpPr>
      <p:sp>
        <p:nvSpPr>
          <p:cNvPr id="498" name="Shape 498"/>
          <p:cNvSpPr txBox="1"/>
          <p:nvPr>
            <p:ph type="title"/>
          </p:nvPr>
        </p:nvSpPr>
        <p:spPr>
          <a:xfrm>
            <a:off x="311700" y="936400"/>
            <a:ext cx="8520600" cy="841800"/>
          </a:xfrm>
          <a:prstGeom prst="rect">
            <a:avLst/>
          </a:prstGeom>
        </p:spPr>
        <p:txBody>
          <a:bodyPr anchorCtr="0" anchor="ctr" bIns="91425" lIns="91425" rIns="91425" tIns="91425">
            <a:noAutofit/>
          </a:bodyPr>
          <a:lstStyle/>
          <a:p>
            <a:pPr lvl="0" rtl="0">
              <a:spcBef>
                <a:spcPts val="0"/>
              </a:spcBef>
              <a:buNone/>
            </a:pPr>
            <a:r>
              <a:rPr lang="en"/>
              <a:t>One (Estimator) Isn’t Good Enough?</a:t>
            </a:r>
          </a:p>
        </p:txBody>
      </p:sp>
      <p:pic>
        <p:nvPicPr>
          <p:cNvPr descr="reece.JPG" id="499" name="Shape 499"/>
          <p:cNvPicPr preferRelativeResize="0"/>
          <p:nvPr/>
        </p:nvPicPr>
        <p:blipFill>
          <a:blip r:embed="rId3">
            <a:alphaModFix/>
          </a:blip>
          <a:stretch>
            <a:fillRect/>
          </a:stretch>
        </p:blipFill>
        <p:spPr>
          <a:xfrm>
            <a:off x="3160549" y="1928825"/>
            <a:ext cx="3304200" cy="2720725"/>
          </a:xfrm>
          <a:prstGeom prst="rect">
            <a:avLst/>
          </a:prstGeom>
          <a:noFill/>
          <a:ln>
            <a:noFill/>
          </a:ln>
        </p:spPr>
      </p:pic>
      <p:sp>
        <p:nvSpPr>
          <p:cNvPr id="500" name="Shape 500"/>
          <p:cNvSpPr txBox="1"/>
          <p:nvPr>
            <p:ph type="title"/>
          </p:nvPr>
        </p:nvSpPr>
        <p:spPr>
          <a:xfrm>
            <a:off x="311700" y="4041550"/>
            <a:ext cx="8520600" cy="841800"/>
          </a:xfrm>
          <a:prstGeom prst="rect">
            <a:avLst/>
          </a:prstGeom>
        </p:spPr>
        <p:txBody>
          <a:bodyPr anchorCtr="0" anchor="ctr" bIns="91425" lIns="91425" rIns="91425" tIns="91425">
            <a:noAutofit/>
          </a:bodyPr>
          <a:lstStyle/>
          <a:p>
            <a:pPr lvl="0" rtl="0">
              <a:spcBef>
                <a:spcPts val="0"/>
              </a:spcBef>
              <a:buNone/>
            </a:pPr>
            <a:r>
              <a:rPr lang="en">
                <a:solidFill>
                  <a:srgbClr val="FFFFFF"/>
                </a:solidFill>
              </a:rPr>
              <a:t>Use </a:t>
            </a:r>
            <a:r>
              <a:rPr b="1" lang="en">
                <a:solidFill>
                  <a:srgbClr val="FFFFFF"/>
                </a:solidFill>
              </a:rPr>
              <a:t>Two</a:t>
            </a:r>
            <a:r>
              <a:rPr lang="en">
                <a:solidFill>
                  <a:srgbClr val="FFFFFF"/>
                </a:solidFill>
              </a:rPr>
              <a:t>.</a:t>
            </a:r>
          </a:p>
        </p:txBody>
      </p:sp>
      <p:sp>
        <p:nvSpPr>
          <p:cNvPr id="501" name="Shape 501"/>
          <p:cNvSpPr txBox="1"/>
          <p:nvPr/>
        </p:nvSpPr>
        <p:spPr>
          <a:xfrm>
            <a:off x="23925" y="4656175"/>
            <a:ext cx="2368500" cy="334800"/>
          </a:xfrm>
          <a:prstGeom prst="rect">
            <a:avLst/>
          </a:prstGeom>
          <a:noFill/>
          <a:ln>
            <a:noFill/>
          </a:ln>
        </p:spPr>
        <p:txBody>
          <a:bodyPr anchorCtr="0" anchor="t" bIns="91425" lIns="91425" rIns="91425" tIns="91425">
            <a:noAutofit/>
          </a:bodyPr>
          <a:lstStyle/>
          <a:p>
            <a:pPr lvl="0">
              <a:spcBef>
                <a:spcPts val="0"/>
              </a:spcBef>
              <a:buNone/>
            </a:pPr>
            <a:r>
              <a:rPr lang="en" sz="900" u="sng">
                <a:solidFill>
                  <a:schemeClr val="hlink"/>
                </a:solidFill>
                <a:hlinkClick r:id="rId4"/>
              </a:rPr>
              <a:t>https://pbs.twimg.com/media/C5ymV2tVMAYtAev.jpg</a:t>
            </a: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29" name="Shape 129"/>
        <p:cNvGrpSpPr/>
        <p:nvPr/>
      </p:nvGrpSpPr>
      <p:grpSpPr>
        <a:xfrm>
          <a:off x="0" y="0"/>
          <a:ext cx="0" cy="0"/>
          <a:chOff x="0" y="0"/>
          <a:chExt cx="0" cy="0"/>
        </a:xfrm>
      </p:grpSpPr>
      <p:sp>
        <p:nvSpPr>
          <p:cNvPr id="130" name="Shape 130"/>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Q-Learning</a:t>
            </a:r>
          </a:p>
        </p:txBody>
      </p:sp>
      <p:sp>
        <p:nvSpPr>
          <p:cNvPr id="131" name="Shape 13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132" name="Shape 132"/>
          <p:cNvPicPr preferRelativeResize="0"/>
          <p:nvPr/>
        </p:nvPicPr>
        <p:blipFill rotWithShape="1">
          <a:blip r:embed="rId3">
            <a:alphaModFix/>
          </a:blip>
          <a:srcRect b="21907" l="0" r="0" t="20772"/>
          <a:stretch/>
        </p:blipFill>
        <p:spPr>
          <a:xfrm>
            <a:off x="311700" y="1152475"/>
            <a:ext cx="8520598" cy="3661709"/>
          </a:xfrm>
          <a:prstGeom prst="rect">
            <a:avLst/>
          </a:prstGeom>
          <a:noFill/>
          <a:ln>
            <a:noFill/>
          </a:ln>
        </p:spPr>
      </p:pic>
      <p:sp>
        <p:nvSpPr>
          <p:cNvPr id="133" name="Shape 133"/>
          <p:cNvSpPr txBox="1"/>
          <p:nvPr/>
        </p:nvSpPr>
        <p:spPr>
          <a:xfrm>
            <a:off x="0" y="4736700"/>
            <a:ext cx="3000000" cy="406800"/>
          </a:xfrm>
          <a:prstGeom prst="rect">
            <a:avLst/>
          </a:prstGeom>
          <a:noFill/>
          <a:ln>
            <a:noFill/>
          </a:ln>
        </p:spPr>
        <p:txBody>
          <a:bodyPr anchorCtr="0" anchor="ctr" bIns="91425" lIns="91425" rIns="91425" tIns="91425">
            <a:noAutofit/>
          </a:bodyPr>
          <a:lstStyle/>
          <a:p>
            <a:pPr lvl="0" rtl="0">
              <a:spcBef>
                <a:spcPts val="0"/>
              </a:spcBef>
              <a:buNone/>
            </a:pPr>
            <a:r>
              <a:rPr lang="en" sz="750">
                <a:highlight>
                  <a:srgbClr val="FFFFFF"/>
                </a:highlight>
              </a:rPr>
              <a:t>David Silver’s </a:t>
            </a:r>
            <a:r>
              <a:rPr lang="en" sz="750" u="sng">
                <a:solidFill>
                  <a:schemeClr val="hlink"/>
                </a:solidFill>
                <a:highlight>
                  <a:srgbClr val="FFFFFF"/>
                </a:highlight>
                <a:hlinkClick r:id="rId4"/>
              </a:rPr>
              <a:t>Introduction to RL lectures</a:t>
            </a:r>
          </a:p>
        </p:txBody>
      </p:sp>
      <p:sp>
        <p:nvSpPr>
          <p:cNvPr id="134" name="Shape 134"/>
          <p:cNvSpPr txBox="1"/>
          <p:nvPr/>
        </p:nvSpPr>
        <p:spPr>
          <a:xfrm>
            <a:off x="6144000" y="4736700"/>
            <a:ext cx="3000000" cy="406800"/>
          </a:xfrm>
          <a:prstGeom prst="rect">
            <a:avLst/>
          </a:prstGeom>
          <a:noFill/>
          <a:ln>
            <a:noFill/>
          </a:ln>
        </p:spPr>
        <p:txBody>
          <a:bodyPr anchorCtr="0" anchor="ctr" bIns="91425" lIns="91425" rIns="91425" tIns="91425">
            <a:noAutofit/>
          </a:bodyPr>
          <a:lstStyle/>
          <a:p>
            <a:pPr lvl="0" rtl="0" algn="r">
              <a:spcBef>
                <a:spcPts val="0"/>
              </a:spcBef>
              <a:buNone/>
            </a:pPr>
            <a:r>
              <a:rPr lang="en" sz="750">
                <a:highlight>
                  <a:srgbClr val="FFFFFF"/>
                </a:highlight>
              </a:rPr>
              <a:t>Peter Abbeel</a:t>
            </a:r>
            <a:r>
              <a:rPr lang="en" sz="750">
                <a:highlight>
                  <a:srgbClr val="FFFFFF"/>
                </a:highlight>
              </a:rPr>
              <a:t>’s Artificial Intelligence - </a:t>
            </a:r>
            <a:r>
              <a:rPr lang="en" sz="750" u="sng">
                <a:solidFill>
                  <a:schemeClr val="hlink"/>
                </a:solidFill>
                <a:highlight>
                  <a:srgbClr val="FFFFFF"/>
                </a:highlight>
                <a:hlinkClick r:id="rId5"/>
              </a:rPr>
              <a:t>Berkeley (Spring 2015)</a:t>
            </a: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05" name="Shape 505"/>
        <p:cNvGrpSpPr/>
        <p:nvPr/>
      </p:nvGrpSpPr>
      <p:grpSpPr>
        <a:xfrm>
          <a:off x="0" y="0"/>
          <a:ext cx="0" cy="0"/>
          <a:chOff x="0" y="0"/>
          <a:chExt cx="0" cy="0"/>
        </a:xfrm>
      </p:grpSpPr>
      <p:sp>
        <p:nvSpPr>
          <p:cNvPr id="506" name="Shape 50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Double Q-Learning</a:t>
            </a:r>
          </a:p>
        </p:txBody>
      </p:sp>
      <p:sp>
        <p:nvSpPr>
          <p:cNvPr id="507" name="Shape 507"/>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Two estimators:</a:t>
            </a:r>
          </a:p>
          <a:p>
            <a:pPr indent="-228600" lvl="0" marL="914400" rtl="0">
              <a:spcBef>
                <a:spcPts val="0"/>
              </a:spcBef>
            </a:pPr>
            <a:r>
              <a:rPr lang="en">
                <a:solidFill>
                  <a:srgbClr val="FF0000"/>
                </a:solidFill>
              </a:rPr>
              <a:t>Estimator Q</a:t>
            </a:r>
            <a:r>
              <a:rPr baseline="-25000" lang="en">
                <a:solidFill>
                  <a:srgbClr val="FF0000"/>
                </a:solidFill>
              </a:rPr>
              <a:t>1 </a:t>
            </a:r>
            <a:r>
              <a:rPr lang="en"/>
              <a:t>: Obtain best action </a:t>
            </a:r>
          </a:p>
          <a:p>
            <a:pPr indent="-228600" lvl="0" marL="914400" rtl="0">
              <a:spcBef>
                <a:spcPts val="0"/>
              </a:spcBef>
            </a:pPr>
            <a:r>
              <a:rPr lang="en">
                <a:solidFill>
                  <a:srgbClr val="0000FF"/>
                </a:solidFill>
              </a:rPr>
              <a:t>Estimator Q</a:t>
            </a:r>
            <a:r>
              <a:rPr baseline="-25000" lang="en">
                <a:solidFill>
                  <a:srgbClr val="0000FF"/>
                </a:solidFill>
              </a:rPr>
              <a:t>2 </a:t>
            </a:r>
            <a:r>
              <a:rPr lang="en"/>
              <a:t>: Evaluate Q for the above action</a:t>
            </a:r>
          </a:p>
          <a:p>
            <a:pPr lvl="0" rtl="0">
              <a:spcBef>
                <a:spcPts val="0"/>
              </a:spcBef>
              <a:buNone/>
            </a:pPr>
            <a:r>
              <a:t/>
            </a:r>
            <a:endParaRPr/>
          </a:p>
          <a:p>
            <a:pPr indent="-228600" lvl="0" marL="457200" rtl="0">
              <a:spcBef>
                <a:spcPts val="0"/>
              </a:spcBef>
            </a:pPr>
            <a:r>
              <a:rPr lang="en"/>
              <a:t>Chances of both estimators overestimating at same action is lesser</a:t>
            </a:r>
          </a:p>
          <a:p>
            <a:pPr lvl="0" rtl="0">
              <a:spcBef>
                <a:spcPts val="0"/>
              </a:spcBef>
              <a:buNone/>
            </a:pPr>
            <a:r>
              <a:t/>
            </a:r>
            <a:endParaRPr/>
          </a:p>
        </p:txBody>
      </p:sp>
      <p:sp>
        <p:nvSpPr>
          <p:cNvPr id="508" name="Shape 508"/>
          <p:cNvSpPr txBox="1"/>
          <p:nvPr/>
        </p:nvSpPr>
        <p:spPr>
          <a:xfrm>
            <a:off x="76200" y="4648650"/>
            <a:ext cx="41388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3"/>
              </a:rPr>
              <a:t>Van Hasselt, Hado, Arthur Guez, and David Silver. "Deep Reinforcement Learning with Double Q-Learning." In </a:t>
            </a:r>
            <a:r>
              <a:rPr i="1" lang="en" sz="900" u="sng">
                <a:solidFill>
                  <a:schemeClr val="hlink"/>
                </a:solidFill>
                <a:hlinkClick r:id="rId4"/>
              </a:rPr>
              <a:t>AAAI</a:t>
            </a:r>
            <a:r>
              <a:rPr lang="en" sz="900" u="sng">
                <a:solidFill>
                  <a:schemeClr val="hlink"/>
                </a:solidFill>
                <a:hlinkClick r:id="rId5"/>
              </a:rPr>
              <a:t>, pp. 2094-2100. 2016.</a:t>
            </a:r>
          </a:p>
          <a:p>
            <a:pPr lvl="0" rtl="0">
              <a:spcBef>
                <a:spcPts val="0"/>
              </a:spcBef>
              <a:buNone/>
            </a:pPr>
            <a:r>
              <a:t/>
            </a:r>
            <a:endParaRPr sz="900"/>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12" name="Shape 512"/>
        <p:cNvGrpSpPr/>
        <p:nvPr/>
      </p:nvGrpSpPr>
      <p:grpSpPr>
        <a:xfrm>
          <a:off x="0" y="0"/>
          <a:ext cx="0" cy="0"/>
          <a:chOff x="0" y="0"/>
          <a:chExt cx="0" cy="0"/>
        </a:xfrm>
      </p:grpSpPr>
      <p:sp>
        <p:nvSpPr>
          <p:cNvPr id="513" name="Shape 51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Double Q-Learning</a:t>
            </a:r>
          </a:p>
        </p:txBody>
      </p:sp>
      <p:sp>
        <p:nvSpPr>
          <p:cNvPr id="514" name="Shape 51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Two estimators:</a:t>
            </a:r>
          </a:p>
          <a:p>
            <a:pPr indent="-228600" lvl="0" marL="914400" rtl="0">
              <a:spcBef>
                <a:spcPts val="0"/>
              </a:spcBef>
            </a:pPr>
            <a:r>
              <a:rPr lang="en">
                <a:solidFill>
                  <a:srgbClr val="FF0000"/>
                </a:solidFill>
              </a:rPr>
              <a:t>Estimator Q</a:t>
            </a:r>
            <a:r>
              <a:rPr baseline="-25000" lang="en">
                <a:solidFill>
                  <a:srgbClr val="FF0000"/>
                </a:solidFill>
              </a:rPr>
              <a:t>1 </a:t>
            </a:r>
            <a:r>
              <a:rPr lang="en"/>
              <a:t>: Obtain best action </a:t>
            </a:r>
          </a:p>
          <a:p>
            <a:pPr indent="-228600" lvl="0" marL="914400" rtl="0">
              <a:spcBef>
                <a:spcPts val="0"/>
              </a:spcBef>
            </a:pPr>
            <a:r>
              <a:rPr lang="en">
                <a:solidFill>
                  <a:srgbClr val="0000FF"/>
                </a:solidFill>
              </a:rPr>
              <a:t>Estimator Q</a:t>
            </a:r>
            <a:r>
              <a:rPr baseline="-25000" lang="en">
                <a:solidFill>
                  <a:srgbClr val="0000FF"/>
                </a:solidFill>
              </a:rPr>
              <a:t>2 </a:t>
            </a:r>
            <a:r>
              <a:rPr lang="en"/>
              <a:t>: Evaluate Q for the above action</a:t>
            </a:r>
          </a:p>
          <a:p>
            <a:pPr lvl="0" rtl="0">
              <a:spcBef>
                <a:spcPts val="0"/>
              </a:spcBef>
              <a:buNone/>
            </a:pPr>
            <a:r>
              <a:t/>
            </a:r>
            <a:endParaRPr/>
          </a:p>
          <a:p>
            <a:pPr lvl="0" rtl="0">
              <a:spcBef>
                <a:spcPts val="0"/>
              </a:spcBef>
              <a:buNone/>
            </a:pPr>
            <a:r>
              <a:t/>
            </a:r>
            <a:endParaRPr/>
          </a:p>
          <a:p>
            <a:pPr lvl="0" rtl="0">
              <a:spcBef>
                <a:spcPts val="0"/>
              </a:spcBef>
              <a:buNone/>
            </a:pPr>
            <a:r>
              <a:t/>
            </a:r>
            <a:endParaRPr/>
          </a:p>
        </p:txBody>
      </p:sp>
      <p:sp>
        <p:nvSpPr>
          <p:cNvPr id="515" name="Shape 515"/>
          <p:cNvSpPr txBox="1"/>
          <p:nvPr/>
        </p:nvSpPr>
        <p:spPr>
          <a:xfrm>
            <a:off x="76200" y="4648650"/>
            <a:ext cx="41388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3"/>
              </a:rPr>
              <a:t>Van Hasselt, Hado, Arthur Guez, and David Silver. "Deep Reinforcement Learning with Double Q-Learning." In </a:t>
            </a:r>
            <a:r>
              <a:rPr i="1" lang="en" sz="900" u="sng">
                <a:solidFill>
                  <a:schemeClr val="hlink"/>
                </a:solidFill>
                <a:hlinkClick r:id="rId4"/>
              </a:rPr>
              <a:t>AAAI</a:t>
            </a:r>
            <a:r>
              <a:rPr lang="en" sz="900" u="sng">
                <a:solidFill>
                  <a:schemeClr val="hlink"/>
                </a:solidFill>
                <a:hlinkClick r:id="rId5"/>
              </a:rPr>
              <a:t>, pp. 2094-2100. 2016.</a:t>
            </a:r>
          </a:p>
          <a:p>
            <a:pPr lvl="0" rtl="0">
              <a:spcBef>
                <a:spcPts val="0"/>
              </a:spcBef>
              <a:buNone/>
            </a:pPr>
            <a:r>
              <a:t/>
            </a:r>
            <a:endParaRPr sz="900"/>
          </a:p>
        </p:txBody>
      </p:sp>
      <p:pic>
        <p:nvPicPr>
          <p:cNvPr id="516" name="Shape 516"/>
          <p:cNvPicPr preferRelativeResize="0"/>
          <p:nvPr/>
        </p:nvPicPr>
        <p:blipFill rotWithShape="1">
          <a:blip r:embed="rId6">
            <a:alphaModFix/>
          </a:blip>
          <a:srcRect b="44395" l="765" r="16025" t="48926"/>
          <a:stretch/>
        </p:blipFill>
        <p:spPr>
          <a:xfrm>
            <a:off x="1718750" y="2476213"/>
            <a:ext cx="5706500" cy="343475"/>
          </a:xfrm>
          <a:prstGeom prst="rect">
            <a:avLst/>
          </a:prstGeom>
          <a:noFill/>
          <a:ln>
            <a:noFill/>
          </a:ln>
        </p:spPr>
      </p:pic>
      <p:pic>
        <p:nvPicPr>
          <p:cNvPr id="517" name="Shape 517"/>
          <p:cNvPicPr preferRelativeResize="0"/>
          <p:nvPr/>
        </p:nvPicPr>
        <p:blipFill rotWithShape="1">
          <a:blip r:embed="rId7">
            <a:alphaModFix/>
          </a:blip>
          <a:srcRect b="41529" l="33862" r="16245" t="45790"/>
          <a:stretch/>
        </p:blipFill>
        <p:spPr>
          <a:xfrm>
            <a:off x="1037999" y="3581800"/>
            <a:ext cx="2197100" cy="418800"/>
          </a:xfrm>
          <a:prstGeom prst="rect">
            <a:avLst/>
          </a:prstGeom>
          <a:noFill/>
          <a:ln>
            <a:noFill/>
          </a:ln>
        </p:spPr>
      </p:pic>
      <p:sp>
        <p:nvSpPr>
          <p:cNvPr id="518" name="Shape 518"/>
          <p:cNvSpPr txBox="1"/>
          <p:nvPr/>
        </p:nvSpPr>
        <p:spPr>
          <a:xfrm>
            <a:off x="1479900" y="3125200"/>
            <a:ext cx="1331400" cy="456600"/>
          </a:xfrm>
          <a:prstGeom prst="rect">
            <a:avLst/>
          </a:prstGeom>
          <a:noFill/>
          <a:ln>
            <a:noFill/>
          </a:ln>
        </p:spPr>
        <p:txBody>
          <a:bodyPr anchorCtr="0" anchor="t" bIns="91425" lIns="91425" rIns="91425" tIns="91425">
            <a:noAutofit/>
          </a:bodyPr>
          <a:lstStyle/>
          <a:p>
            <a:pPr lvl="0" rtl="0">
              <a:spcBef>
                <a:spcPts val="0"/>
              </a:spcBef>
              <a:buNone/>
            </a:pPr>
            <a:r>
              <a:rPr b="1" lang="en" sz="1800"/>
              <a:t>Q Target</a:t>
            </a: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22" name="Shape 522"/>
        <p:cNvGrpSpPr/>
        <p:nvPr/>
      </p:nvGrpSpPr>
      <p:grpSpPr>
        <a:xfrm>
          <a:off x="0" y="0"/>
          <a:ext cx="0" cy="0"/>
          <a:chOff x="0" y="0"/>
          <a:chExt cx="0" cy="0"/>
        </a:xfrm>
      </p:grpSpPr>
      <p:sp>
        <p:nvSpPr>
          <p:cNvPr id="523" name="Shape 52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Double Q-Learning</a:t>
            </a:r>
          </a:p>
        </p:txBody>
      </p:sp>
      <p:sp>
        <p:nvSpPr>
          <p:cNvPr id="524" name="Shape 52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Two estimators:</a:t>
            </a:r>
          </a:p>
          <a:p>
            <a:pPr indent="-228600" lvl="0" marL="914400" rtl="0">
              <a:spcBef>
                <a:spcPts val="0"/>
              </a:spcBef>
            </a:pPr>
            <a:r>
              <a:rPr lang="en">
                <a:solidFill>
                  <a:srgbClr val="FF0000"/>
                </a:solidFill>
              </a:rPr>
              <a:t>Estimator Q</a:t>
            </a:r>
            <a:r>
              <a:rPr baseline="-25000" lang="en">
                <a:solidFill>
                  <a:srgbClr val="FF0000"/>
                </a:solidFill>
              </a:rPr>
              <a:t>1 </a:t>
            </a:r>
            <a:r>
              <a:rPr lang="en"/>
              <a:t>: Obtain best action </a:t>
            </a:r>
          </a:p>
          <a:p>
            <a:pPr indent="-228600" lvl="0" marL="914400" rtl="0">
              <a:spcBef>
                <a:spcPts val="0"/>
              </a:spcBef>
            </a:pPr>
            <a:r>
              <a:rPr lang="en">
                <a:solidFill>
                  <a:srgbClr val="0000FF"/>
                </a:solidFill>
              </a:rPr>
              <a:t>Estimator Q</a:t>
            </a:r>
            <a:r>
              <a:rPr baseline="-25000" lang="en">
                <a:solidFill>
                  <a:srgbClr val="0000FF"/>
                </a:solidFill>
              </a:rPr>
              <a:t>2 </a:t>
            </a:r>
            <a:r>
              <a:rPr lang="en"/>
              <a:t>: Evaluate Q for the above action</a:t>
            </a:r>
          </a:p>
          <a:p>
            <a:pPr lvl="0" rtl="0">
              <a:spcBef>
                <a:spcPts val="0"/>
              </a:spcBef>
              <a:buNone/>
            </a:pPr>
            <a:r>
              <a:t/>
            </a:r>
            <a:endParaRPr/>
          </a:p>
          <a:p>
            <a:pPr lvl="0" rtl="0">
              <a:spcBef>
                <a:spcPts val="0"/>
              </a:spcBef>
              <a:buNone/>
            </a:pPr>
            <a:r>
              <a:t/>
            </a:r>
            <a:endParaRPr/>
          </a:p>
          <a:p>
            <a:pPr lvl="0" rtl="0">
              <a:spcBef>
                <a:spcPts val="0"/>
              </a:spcBef>
              <a:buNone/>
            </a:pPr>
            <a:r>
              <a:t/>
            </a:r>
            <a:endParaRPr/>
          </a:p>
        </p:txBody>
      </p:sp>
      <p:sp>
        <p:nvSpPr>
          <p:cNvPr id="525" name="Shape 525"/>
          <p:cNvSpPr txBox="1"/>
          <p:nvPr/>
        </p:nvSpPr>
        <p:spPr>
          <a:xfrm>
            <a:off x="76200" y="4648650"/>
            <a:ext cx="41388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3"/>
              </a:rPr>
              <a:t>Van Hasselt, Hado, Arthur Guez, and David Silver. "Deep Reinforcement Learning with Double Q-Learning." In </a:t>
            </a:r>
            <a:r>
              <a:rPr i="1" lang="en" sz="900" u="sng">
                <a:solidFill>
                  <a:schemeClr val="hlink"/>
                </a:solidFill>
                <a:hlinkClick r:id="rId4"/>
              </a:rPr>
              <a:t>AAAI</a:t>
            </a:r>
            <a:r>
              <a:rPr lang="en" sz="900" u="sng">
                <a:solidFill>
                  <a:schemeClr val="hlink"/>
                </a:solidFill>
                <a:hlinkClick r:id="rId5"/>
              </a:rPr>
              <a:t>, pp. 2094-2100. 2016.</a:t>
            </a:r>
          </a:p>
          <a:p>
            <a:pPr lvl="0" rtl="0">
              <a:spcBef>
                <a:spcPts val="0"/>
              </a:spcBef>
              <a:buNone/>
            </a:pPr>
            <a:r>
              <a:t/>
            </a:r>
            <a:endParaRPr sz="900"/>
          </a:p>
        </p:txBody>
      </p:sp>
      <p:pic>
        <p:nvPicPr>
          <p:cNvPr id="526" name="Shape 526"/>
          <p:cNvPicPr preferRelativeResize="0"/>
          <p:nvPr/>
        </p:nvPicPr>
        <p:blipFill rotWithShape="1">
          <a:blip r:embed="rId6">
            <a:alphaModFix/>
          </a:blip>
          <a:srcRect b="44395" l="765" r="16025" t="48926"/>
          <a:stretch/>
        </p:blipFill>
        <p:spPr>
          <a:xfrm>
            <a:off x="1718750" y="2476213"/>
            <a:ext cx="5706500" cy="343475"/>
          </a:xfrm>
          <a:prstGeom prst="rect">
            <a:avLst/>
          </a:prstGeom>
          <a:noFill/>
          <a:ln>
            <a:noFill/>
          </a:ln>
        </p:spPr>
      </p:pic>
      <p:pic>
        <p:nvPicPr>
          <p:cNvPr id="527" name="Shape 527"/>
          <p:cNvPicPr preferRelativeResize="0"/>
          <p:nvPr/>
        </p:nvPicPr>
        <p:blipFill rotWithShape="1">
          <a:blip r:embed="rId7">
            <a:alphaModFix/>
          </a:blip>
          <a:srcRect b="41529" l="33862" r="16245" t="45790"/>
          <a:stretch/>
        </p:blipFill>
        <p:spPr>
          <a:xfrm>
            <a:off x="1037999" y="3581800"/>
            <a:ext cx="2197100" cy="418800"/>
          </a:xfrm>
          <a:prstGeom prst="rect">
            <a:avLst/>
          </a:prstGeom>
          <a:noFill/>
          <a:ln>
            <a:noFill/>
          </a:ln>
        </p:spPr>
      </p:pic>
      <p:sp>
        <p:nvSpPr>
          <p:cNvPr id="528" name="Shape 528"/>
          <p:cNvSpPr txBox="1"/>
          <p:nvPr/>
        </p:nvSpPr>
        <p:spPr>
          <a:xfrm>
            <a:off x="1479900" y="3125200"/>
            <a:ext cx="1331400" cy="456600"/>
          </a:xfrm>
          <a:prstGeom prst="rect">
            <a:avLst/>
          </a:prstGeom>
          <a:noFill/>
          <a:ln>
            <a:noFill/>
          </a:ln>
        </p:spPr>
        <p:txBody>
          <a:bodyPr anchorCtr="0" anchor="t" bIns="91425" lIns="91425" rIns="91425" tIns="91425">
            <a:noAutofit/>
          </a:bodyPr>
          <a:lstStyle/>
          <a:p>
            <a:pPr lvl="0" rtl="0">
              <a:spcBef>
                <a:spcPts val="0"/>
              </a:spcBef>
              <a:buNone/>
            </a:pPr>
            <a:r>
              <a:rPr b="1" lang="en" sz="1800"/>
              <a:t>Q Target</a:t>
            </a:r>
          </a:p>
        </p:txBody>
      </p:sp>
      <p:sp>
        <p:nvSpPr>
          <p:cNvPr id="529" name="Shape 529"/>
          <p:cNvSpPr txBox="1"/>
          <p:nvPr/>
        </p:nvSpPr>
        <p:spPr>
          <a:xfrm>
            <a:off x="4986400" y="3125200"/>
            <a:ext cx="2060100" cy="456600"/>
          </a:xfrm>
          <a:prstGeom prst="rect">
            <a:avLst/>
          </a:prstGeom>
          <a:noFill/>
          <a:ln>
            <a:noFill/>
          </a:ln>
        </p:spPr>
        <p:txBody>
          <a:bodyPr anchorCtr="0" anchor="t" bIns="91425" lIns="91425" rIns="91425" tIns="91425">
            <a:noAutofit/>
          </a:bodyPr>
          <a:lstStyle/>
          <a:p>
            <a:pPr lvl="0" rtl="0">
              <a:spcBef>
                <a:spcPts val="0"/>
              </a:spcBef>
              <a:buNone/>
            </a:pPr>
            <a:r>
              <a:rPr b="1" lang="en" sz="1800"/>
              <a:t>Double </a:t>
            </a:r>
            <a:r>
              <a:rPr b="1" lang="en" sz="1800"/>
              <a:t>Q Target</a:t>
            </a:r>
          </a:p>
        </p:txBody>
      </p:sp>
      <p:pic>
        <p:nvPicPr>
          <p:cNvPr id="530" name="Shape 530"/>
          <p:cNvPicPr preferRelativeResize="0"/>
          <p:nvPr/>
        </p:nvPicPr>
        <p:blipFill rotWithShape="1">
          <a:blip r:embed="rId8">
            <a:alphaModFix/>
          </a:blip>
          <a:srcRect b="44509" l="24105" r="16139" t="48812"/>
          <a:stretch/>
        </p:blipFill>
        <p:spPr>
          <a:xfrm>
            <a:off x="3967387" y="3619462"/>
            <a:ext cx="4098124" cy="34347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34" name="Shape 534"/>
        <p:cNvGrpSpPr/>
        <p:nvPr/>
      </p:nvGrpSpPr>
      <p:grpSpPr>
        <a:xfrm>
          <a:off x="0" y="0"/>
          <a:ext cx="0" cy="0"/>
          <a:chOff x="0" y="0"/>
          <a:chExt cx="0" cy="0"/>
        </a:xfrm>
      </p:grpSpPr>
      <p:sp>
        <p:nvSpPr>
          <p:cNvPr id="535" name="Shape 53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Double Q-Learning</a:t>
            </a:r>
          </a:p>
        </p:txBody>
      </p:sp>
      <p:sp>
        <p:nvSpPr>
          <p:cNvPr id="536" name="Shape 536"/>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Two estimators:</a:t>
            </a:r>
          </a:p>
          <a:p>
            <a:pPr indent="-228600" lvl="0" marL="914400" rtl="0">
              <a:spcBef>
                <a:spcPts val="0"/>
              </a:spcBef>
            </a:pPr>
            <a:r>
              <a:rPr lang="en">
                <a:solidFill>
                  <a:srgbClr val="FF0000"/>
                </a:solidFill>
              </a:rPr>
              <a:t>Estimator Q</a:t>
            </a:r>
            <a:r>
              <a:rPr baseline="-25000" lang="en">
                <a:solidFill>
                  <a:srgbClr val="FF0000"/>
                </a:solidFill>
              </a:rPr>
              <a:t>1 </a:t>
            </a:r>
            <a:r>
              <a:rPr lang="en"/>
              <a:t>: Obtain best action </a:t>
            </a:r>
          </a:p>
          <a:p>
            <a:pPr indent="-228600" lvl="0" marL="914400" rtl="0">
              <a:spcBef>
                <a:spcPts val="0"/>
              </a:spcBef>
            </a:pPr>
            <a:r>
              <a:rPr lang="en">
                <a:solidFill>
                  <a:srgbClr val="0000FF"/>
                </a:solidFill>
              </a:rPr>
              <a:t>Estimator Q</a:t>
            </a:r>
            <a:r>
              <a:rPr baseline="-25000" lang="en">
                <a:solidFill>
                  <a:srgbClr val="0000FF"/>
                </a:solidFill>
              </a:rPr>
              <a:t>2 </a:t>
            </a:r>
            <a:r>
              <a:rPr lang="en"/>
              <a:t>: Evaluate Q for the above action</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
        <p:nvSpPr>
          <p:cNvPr id="537" name="Shape 537"/>
          <p:cNvSpPr txBox="1"/>
          <p:nvPr/>
        </p:nvSpPr>
        <p:spPr>
          <a:xfrm>
            <a:off x="76200" y="4648650"/>
            <a:ext cx="41388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3"/>
              </a:rPr>
              <a:t>Van Hasselt, Hado, Arthur Guez, and David Silver. "Deep Reinforcement Learning with Double Q-Learning." In </a:t>
            </a:r>
            <a:r>
              <a:rPr i="1" lang="en" sz="900" u="sng">
                <a:solidFill>
                  <a:schemeClr val="hlink"/>
                </a:solidFill>
                <a:hlinkClick r:id="rId4"/>
              </a:rPr>
              <a:t>AAAI</a:t>
            </a:r>
            <a:r>
              <a:rPr lang="en" sz="900" u="sng">
                <a:solidFill>
                  <a:schemeClr val="hlink"/>
                </a:solidFill>
                <a:hlinkClick r:id="rId5"/>
              </a:rPr>
              <a:t>, pp. 2094-2100. 2016.</a:t>
            </a:r>
          </a:p>
          <a:p>
            <a:pPr lvl="0" rtl="0">
              <a:spcBef>
                <a:spcPts val="0"/>
              </a:spcBef>
              <a:buNone/>
            </a:pPr>
            <a:r>
              <a:t/>
            </a:r>
            <a:endParaRPr sz="900"/>
          </a:p>
        </p:txBody>
      </p:sp>
      <p:sp>
        <p:nvSpPr>
          <p:cNvPr id="538" name="Shape 538"/>
          <p:cNvSpPr/>
          <p:nvPr/>
        </p:nvSpPr>
        <p:spPr>
          <a:xfrm>
            <a:off x="1668600" y="2408550"/>
            <a:ext cx="2808900" cy="2240100"/>
          </a:xfrm>
          <a:prstGeom prst="rect">
            <a:avLst/>
          </a:prstGeom>
          <a:solidFill>
            <a:schemeClr val="lt2"/>
          </a:solid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539" name="Shape 539"/>
          <p:cNvGrpSpPr/>
          <p:nvPr/>
        </p:nvGrpSpPr>
        <p:grpSpPr>
          <a:xfrm>
            <a:off x="1897151" y="2613813"/>
            <a:ext cx="2346693" cy="1505885"/>
            <a:chOff x="1067349" y="1073075"/>
            <a:chExt cx="5571448" cy="3575225"/>
          </a:xfrm>
        </p:grpSpPr>
        <p:pic>
          <p:nvPicPr>
            <p:cNvPr id="540" name="Shape 540"/>
            <p:cNvPicPr preferRelativeResize="0"/>
            <p:nvPr/>
          </p:nvPicPr>
          <p:blipFill rotWithShape="1">
            <a:blip r:embed="rId6">
              <a:alphaModFix/>
            </a:blip>
            <a:srcRect b="0" l="0" r="13711" t="0"/>
            <a:stretch/>
          </p:blipFill>
          <p:spPr>
            <a:xfrm>
              <a:off x="1067349" y="1073075"/>
              <a:ext cx="5571448" cy="3575225"/>
            </a:xfrm>
            <a:prstGeom prst="rect">
              <a:avLst/>
            </a:prstGeom>
            <a:noFill/>
            <a:ln cap="flat" cmpd="sng" w="19050">
              <a:solidFill>
                <a:srgbClr val="000000"/>
              </a:solidFill>
              <a:prstDash val="solid"/>
              <a:round/>
              <a:headEnd len="med" w="med" type="none"/>
              <a:tailEnd len="med" w="med" type="none"/>
            </a:ln>
          </p:spPr>
        </p:pic>
        <p:pic>
          <p:nvPicPr>
            <p:cNvPr id="541" name="Shape 541"/>
            <p:cNvPicPr preferRelativeResize="0"/>
            <p:nvPr/>
          </p:nvPicPr>
          <p:blipFill rotWithShape="1">
            <a:blip r:embed="rId7">
              <a:alphaModFix/>
            </a:blip>
            <a:srcRect b="0" l="0" r="0" t="6985"/>
            <a:stretch/>
          </p:blipFill>
          <p:spPr>
            <a:xfrm>
              <a:off x="1158200" y="2588699"/>
              <a:ext cx="840200" cy="776750"/>
            </a:xfrm>
            <a:prstGeom prst="rect">
              <a:avLst/>
            </a:prstGeom>
            <a:noFill/>
            <a:ln>
              <a:noFill/>
            </a:ln>
          </p:spPr>
        </p:pic>
      </p:grpSp>
      <p:sp>
        <p:nvSpPr>
          <p:cNvPr id="542" name="Shape 542"/>
          <p:cNvSpPr txBox="1"/>
          <p:nvPr/>
        </p:nvSpPr>
        <p:spPr>
          <a:xfrm>
            <a:off x="2836650" y="4231050"/>
            <a:ext cx="467700" cy="417600"/>
          </a:xfrm>
          <a:prstGeom prst="rect">
            <a:avLst/>
          </a:prstGeom>
          <a:noFill/>
          <a:ln>
            <a:noFill/>
          </a:ln>
        </p:spPr>
        <p:txBody>
          <a:bodyPr anchorCtr="0" anchor="t" bIns="91425" lIns="91425" rIns="91425" tIns="91425">
            <a:noAutofit/>
          </a:bodyPr>
          <a:lstStyle/>
          <a:p>
            <a:pPr lvl="0" rtl="0">
              <a:spcBef>
                <a:spcPts val="0"/>
              </a:spcBef>
              <a:buNone/>
            </a:pPr>
            <a:r>
              <a:rPr b="1" lang="en"/>
              <a:t>Q1</a:t>
            </a:r>
          </a:p>
        </p:txBody>
      </p:sp>
      <p:sp>
        <p:nvSpPr>
          <p:cNvPr id="543" name="Shape 543"/>
          <p:cNvSpPr/>
          <p:nvPr/>
        </p:nvSpPr>
        <p:spPr>
          <a:xfrm>
            <a:off x="4666500" y="2408550"/>
            <a:ext cx="2808900" cy="2240100"/>
          </a:xfrm>
          <a:prstGeom prst="rect">
            <a:avLst/>
          </a:prstGeom>
          <a:solidFill>
            <a:schemeClr val="lt2"/>
          </a:solid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grpSp>
        <p:nvGrpSpPr>
          <p:cNvPr id="544" name="Shape 544"/>
          <p:cNvGrpSpPr/>
          <p:nvPr/>
        </p:nvGrpSpPr>
        <p:grpSpPr>
          <a:xfrm>
            <a:off x="4895051" y="2613813"/>
            <a:ext cx="2346693" cy="1505885"/>
            <a:chOff x="1067349" y="1073075"/>
            <a:chExt cx="5571448" cy="3575225"/>
          </a:xfrm>
        </p:grpSpPr>
        <p:pic>
          <p:nvPicPr>
            <p:cNvPr id="545" name="Shape 545"/>
            <p:cNvPicPr preferRelativeResize="0"/>
            <p:nvPr/>
          </p:nvPicPr>
          <p:blipFill rotWithShape="1">
            <a:blip r:embed="rId6">
              <a:alphaModFix/>
            </a:blip>
            <a:srcRect b="0" l="0" r="13711" t="0"/>
            <a:stretch/>
          </p:blipFill>
          <p:spPr>
            <a:xfrm>
              <a:off x="1067349" y="1073075"/>
              <a:ext cx="5571448" cy="3575225"/>
            </a:xfrm>
            <a:prstGeom prst="rect">
              <a:avLst/>
            </a:prstGeom>
            <a:noFill/>
            <a:ln cap="flat" cmpd="sng" w="19050">
              <a:solidFill>
                <a:srgbClr val="000000"/>
              </a:solidFill>
              <a:prstDash val="solid"/>
              <a:round/>
              <a:headEnd len="med" w="med" type="none"/>
              <a:tailEnd len="med" w="med" type="none"/>
            </a:ln>
          </p:spPr>
        </p:pic>
        <p:pic>
          <p:nvPicPr>
            <p:cNvPr id="546" name="Shape 546"/>
            <p:cNvPicPr preferRelativeResize="0"/>
            <p:nvPr/>
          </p:nvPicPr>
          <p:blipFill rotWithShape="1">
            <a:blip r:embed="rId7">
              <a:alphaModFix/>
            </a:blip>
            <a:srcRect b="0" l="0" r="0" t="6985"/>
            <a:stretch/>
          </p:blipFill>
          <p:spPr>
            <a:xfrm>
              <a:off x="1158200" y="2588699"/>
              <a:ext cx="840200" cy="776750"/>
            </a:xfrm>
            <a:prstGeom prst="rect">
              <a:avLst/>
            </a:prstGeom>
            <a:noFill/>
            <a:ln>
              <a:noFill/>
            </a:ln>
          </p:spPr>
        </p:pic>
      </p:grpSp>
      <p:sp>
        <p:nvSpPr>
          <p:cNvPr id="547" name="Shape 547"/>
          <p:cNvSpPr txBox="1"/>
          <p:nvPr/>
        </p:nvSpPr>
        <p:spPr>
          <a:xfrm>
            <a:off x="5834550" y="4231050"/>
            <a:ext cx="467700" cy="417600"/>
          </a:xfrm>
          <a:prstGeom prst="rect">
            <a:avLst/>
          </a:prstGeom>
          <a:noFill/>
          <a:ln>
            <a:noFill/>
          </a:ln>
        </p:spPr>
        <p:txBody>
          <a:bodyPr anchorCtr="0" anchor="t" bIns="91425" lIns="91425" rIns="91425" tIns="91425">
            <a:noAutofit/>
          </a:bodyPr>
          <a:lstStyle/>
          <a:p>
            <a:pPr lvl="0" rtl="0">
              <a:spcBef>
                <a:spcPts val="0"/>
              </a:spcBef>
              <a:buNone/>
            </a:pPr>
            <a:r>
              <a:rPr b="1" lang="en"/>
              <a:t>Q2</a:t>
            </a: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1" name="Shape 551"/>
        <p:cNvGrpSpPr/>
        <p:nvPr/>
      </p:nvGrpSpPr>
      <p:grpSpPr>
        <a:xfrm>
          <a:off x="0" y="0"/>
          <a:ext cx="0" cy="0"/>
          <a:chOff x="0" y="0"/>
          <a:chExt cx="0" cy="0"/>
        </a:xfrm>
      </p:grpSpPr>
      <p:sp>
        <p:nvSpPr>
          <p:cNvPr id="552" name="Shape 55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Results - All Atari Games</a:t>
            </a:r>
          </a:p>
        </p:txBody>
      </p:sp>
      <p:pic>
        <p:nvPicPr>
          <p:cNvPr id="553" name="Shape 553"/>
          <p:cNvPicPr preferRelativeResize="0"/>
          <p:nvPr/>
        </p:nvPicPr>
        <p:blipFill rotWithShape="1">
          <a:blip r:embed="rId3">
            <a:alphaModFix/>
          </a:blip>
          <a:srcRect b="2815" l="7217" r="6761" t="16048"/>
          <a:stretch/>
        </p:blipFill>
        <p:spPr>
          <a:xfrm>
            <a:off x="429175" y="985050"/>
            <a:ext cx="8437949" cy="3999824"/>
          </a:xfrm>
          <a:prstGeom prst="rect">
            <a:avLst/>
          </a:prstGeom>
          <a:noFill/>
          <a:ln>
            <a:noFill/>
          </a:ln>
        </p:spPr>
      </p:pic>
      <p:sp>
        <p:nvSpPr>
          <p:cNvPr id="554" name="Shape 554"/>
          <p:cNvSpPr txBox="1"/>
          <p:nvPr/>
        </p:nvSpPr>
        <p:spPr>
          <a:xfrm>
            <a:off x="76200" y="4801050"/>
            <a:ext cx="78993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Van Hasselt, Hado, Arthur Guez, and David Silver. "Deep Reinforcement Learning with Double Q-Learning." In </a:t>
            </a:r>
            <a:r>
              <a:rPr i="1" lang="en" sz="900" u="sng">
                <a:solidFill>
                  <a:schemeClr val="hlink"/>
                </a:solidFill>
                <a:hlinkClick r:id="rId5"/>
              </a:rPr>
              <a:t>AAAI</a:t>
            </a:r>
            <a:r>
              <a:rPr lang="en" sz="900" u="sng">
                <a:solidFill>
                  <a:schemeClr val="hlink"/>
                </a:solidFill>
                <a:hlinkClick r:id="rId6"/>
              </a:rPr>
              <a:t>, pp. 2094-2100. 2016.</a:t>
            </a:r>
          </a:p>
          <a:p>
            <a:pPr lvl="0" rtl="0">
              <a:spcBef>
                <a:spcPts val="0"/>
              </a:spcBef>
              <a:buNone/>
            </a:pPr>
            <a:r>
              <a:t/>
            </a:r>
            <a:endParaRPr sz="9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58" name="Shape 558"/>
        <p:cNvGrpSpPr/>
        <p:nvPr/>
      </p:nvGrpSpPr>
      <p:grpSpPr>
        <a:xfrm>
          <a:off x="0" y="0"/>
          <a:ext cx="0" cy="0"/>
          <a:chOff x="0" y="0"/>
          <a:chExt cx="0" cy="0"/>
        </a:xfrm>
      </p:grpSpPr>
      <p:sp>
        <p:nvSpPr>
          <p:cNvPr id="559" name="Shape 55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 - Solves Overestimations</a:t>
            </a:r>
          </a:p>
        </p:txBody>
      </p:sp>
      <p:sp>
        <p:nvSpPr>
          <p:cNvPr id="560" name="Shape 56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561" name="Shape 561"/>
          <p:cNvPicPr preferRelativeResize="0"/>
          <p:nvPr/>
        </p:nvPicPr>
        <p:blipFill rotWithShape="1">
          <a:blip r:embed="rId3">
            <a:alphaModFix/>
          </a:blip>
          <a:srcRect b="0" l="0" r="96566" t="0"/>
          <a:stretch/>
        </p:blipFill>
        <p:spPr>
          <a:xfrm>
            <a:off x="1707300" y="1443950"/>
            <a:ext cx="326126" cy="2821205"/>
          </a:xfrm>
          <a:prstGeom prst="rect">
            <a:avLst/>
          </a:prstGeom>
          <a:noFill/>
          <a:ln>
            <a:noFill/>
          </a:ln>
        </p:spPr>
      </p:pic>
      <p:sp>
        <p:nvSpPr>
          <p:cNvPr id="562" name="Shape 562"/>
          <p:cNvSpPr txBox="1"/>
          <p:nvPr/>
        </p:nvSpPr>
        <p:spPr>
          <a:xfrm>
            <a:off x="76200" y="4648650"/>
            <a:ext cx="41388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Van Hasselt, Hado, Arthur Guez, and David Silver. "Deep Reinforcement Learning with Double Q-Learning." In </a:t>
            </a:r>
            <a:r>
              <a:rPr i="1" lang="en" sz="900" u="sng">
                <a:solidFill>
                  <a:schemeClr val="hlink"/>
                </a:solidFill>
                <a:hlinkClick r:id="rId5"/>
              </a:rPr>
              <a:t>AAAI</a:t>
            </a:r>
            <a:r>
              <a:rPr lang="en" sz="900" u="sng">
                <a:solidFill>
                  <a:schemeClr val="hlink"/>
                </a:solidFill>
                <a:hlinkClick r:id="rId6"/>
              </a:rPr>
              <a:t>, pp. 2094-2100. 2016.</a:t>
            </a:r>
          </a:p>
          <a:p>
            <a:pPr lvl="0" rtl="0">
              <a:spcBef>
                <a:spcPts val="0"/>
              </a:spcBef>
              <a:buNone/>
            </a:pPr>
            <a:r>
              <a:t/>
            </a:r>
            <a:endParaRPr sz="900"/>
          </a:p>
        </p:txBody>
      </p:sp>
      <p:pic>
        <p:nvPicPr>
          <p:cNvPr id="563" name="Shape 563"/>
          <p:cNvPicPr preferRelativeResize="0"/>
          <p:nvPr/>
        </p:nvPicPr>
        <p:blipFill rotWithShape="1">
          <a:blip r:embed="rId3">
            <a:alphaModFix/>
          </a:blip>
          <a:srcRect b="0" l="43668" r="0" t="0"/>
          <a:stretch/>
        </p:blipFill>
        <p:spPr>
          <a:xfrm>
            <a:off x="2086893" y="1456194"/>
            <a:ext cx="5349805" cy="282120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67" name="Shape 567"/>
        <p:cNvGrpSpPr/>
        <p:nvPr/>
      </p:nvGrpSpPr>
      <p:grpSpPr>
        <a:xfrm>
          <a:off x="0" y="0"/>
          <a:ext cx="0" cy="0"/>
          <a:chOff x="0" y="0"/>
          <a:chExt cx="0" cy="0"/>
        </a:xfrm>
      </p:grpSpPr>
      <p:sp>
        <p:nvSpPr>
          <p:cNvPr id="568" name="Shape 56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569" name="Shape 56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b="1"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a:p>
            <a:pPr lvl="0" marR="0" rtl="0" algn="l">
              <a:lnSpc>
                <a:spcPct val="115000"/>
              </a:lnSpc>
              <a:spcBef>
                <a:spcPts val="0"/>
              </a:spcBef>
              <a:spcAft>
                <a:spcPts val="160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73" name="Shape 573"/>
        <p:cNvGrpSpPr/>
        <p:nvPr/>
      </p:nvGrpSpPr>
      <p:grpSpPr>
        <a:xfrm>
          <a:off x="0" y="0"/>
          <a:ext cx="0" cy="0"/>
          <a:chOff x="0" y="0"/>
          <a:chExt cx="0" cy="0"/>
        </a:xfrm>
      </p:grpSpPr>
      <p:sp>
        <p:nvSpPr>
          <p:cNvPr id="574" name="Shape 57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Pong - Up or Down</a:t>
            </a:r>
          </a:p>
        </p:txBody>
      </p:sp>
      <p:sp>
        <p:nvSpPr>
          <p:cNvPr id="575" name="Shape 57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576" name="Shape 576"/>
          <p:cNvPicPr preferRelativeResize="0"/>
          <p:nvPr/>
        </p:nvPicPr>
        <p:blipFill rotWithShape="1">
          <a:blip r:embed="rId3">
            <a:alphaModFix/>
          </a:blip>
          <a:srcRect b="0" l="0" r="0" t="56979"/>
          <a:stretch/>
        </p:blipFill>
        <p:spPr>
          <a:xfrm>
            <a:off x="1059000" y="1390700"/>
            <a:ext cx="7025997" cy="2939954"/>
          </a:xfrm>
          <a:prstGeom prst="rect">
            <a:avLst/>
          </a:prstGeom>
          <a:noFill/>
          <a:ln>
            <a:noFill/>
          </a:ln>
        </p:spPr>
      </p:pic>
      <p:sp>
        <p:nvSpPr>
          <p:cNvPr id="577" name="Shape 577"/>
          <p:cNvSpPr txBox="1"/>
          <p:nvPr/>
        </p:nvSpPr>
        <p:spPr>
          <a:xfrm>
            <a:off x="76200" y="4714200"/>
            <a:ext cx="2513700" cy="353100"/>
          </a:xfrm>
          <a:prstGeom prst="rect">
            <a:avLst/>
          </a:prstGeom>
          <a:noFill/>
          <a:ln>
            <a:noFill/>
          </a:ln>
        </p:spPr>
        <p:txBody>
          <a:bodyPr anchorCtr="0" anchor="ctr" bIns="91425" lIns="91425" rIns="91425" tIns="91425">
            <a:noAutofit/>
          </a:bodyPr>
          <a:lstStyle/>
          <a:p>
            <a:pPr lvl="0" rtl="0">
              <a:spcBef>
                <a:spcPts val="0"/>
              </a:spcBef>
              <a:buNone/>
            </a:pPr>
            <a:r>
              <a:rPr lang="en" sz="700">
                <a:solidFill>
                  <a:srgbClr val="222222"/>
                </a:solidFill>
                <a:highlight>
                  <a:srgbClr val="FFFFFF"/>
                </a:highlight>
              </a:rPr>
              <a:t>Mnih, Volodymyr, et al. "</a:t>
            </a:r>
            <a:r>
              <a:rPr lang="en" sz="700" u="sng">
                <a:solidFill>
                  <a:schemeClr val="hlink"/>
                </a:solidFill>
                <a:highlight>
                  <a:srgbClr val="FFFFFF"/>
                </a:highlight>
                <a:hlinkClick r:id="rId4"/>
              </a:rPr>
              <a:t>Human-level control through deep reinforcement learning</a:t>
            </a:r>
            <a:r>
              <a:rPr lang="en" sz="700">
                <a:solidFill>
                  <a:srgbClr val="222222"/>
                </a:solidFill>
                <a:highlight>
                  <a:srgbClr val="FFFFFF"/>
                </a:highlight>
              </a:rPr>
              <a:t>." </a:t>
            </a:r>
            <a:r>
              <a:rPr i="1" lang="en" sz="700">
                <a:solidFill>
                  <a:srgbClr val="222222"/>
                </a:solidFill>
                <a:highlight>
                  <a:srgbClr val="FFFFFF"/>
                </a:highlight>
              </a:rPr>
              <a:t>Nature</a:t>
            </a:r>
            <a:r>
              <a:rPr lang="en" sz="700">
                <a:solidFill>
                  <a:srgbClr val="222222"/>
                </a:solidFill>
                <a:highlight>
                  <a:srgbClr val="FFFFFF"/>
                </a:highlight>
              </a:rPr>
              <a:t> 518.7540 (2015): 529-533.</a:t>
            </a: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1" name="Shape 581"/>
        <p:cNvGrpSpPr/>
        <p:nvPr/>
      </p:nvGrpSpPr>
      <p:grpSpPr>
        <a:xfrm>
          <a:off x="0" y="0"/>
          <a:ext cx="0" cy="0"/>
          <a:chOff x="0" y="0"/>
          <a:chExt cx="0" cy="0"/>
        </a:xfrm>
      </p:grpSpPr>
      <p:sp>
        <p:nvSpPr>
          <p:cNvPr id="582" name="Shape 58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Enduro - Left or Right?</a:t>
            </a:r>
          </a:p>
        </p:txBody>
      </p:sp>
      <p:sp>
        <p:nvSpPr>
          <p:cNvPr id="583" name="Shape 58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descr="Enduro.png" id="584" name="Shape 584"/>
          <p:cNvPicPr preferRelativeResize="0"/>
          <p:nvPr/>
        </p:nvPicPr>
        <p:blipFill rotWithShape="1">
          <a:blip r:embed="rId3">
            <a:alphaModFix/>
          </a:blip>
          <a:srcRect b="21758" l="0" r="0" t="0"/>
          <a:stretch/>
        </p:blipFill>
        <p:spPr>
          <a:xfrm>
            <a:off x="2173200" y="1124075"/>
            <a:ext cx="4797601" cy="3794050"/>
          </a:xfrm>
          <a:prstGeom prst="rect">
            <a:avLst/>
          </a:prstGeom>
          <a:noFill/>
          <a:ln>
            <a:noFill/>
          </a:ln>
        </p:spPr>
      </p:pic>
      <p:sp>
        <p:nvSpPr>
          <p:cNvPr id="585" name="Shape 585"/>
          <p:cNvSpPr txBox="1"/>
          <p:nvPr/>
        </p:nvSpPr>
        <p:spPr>
          <a:xfrm>
            <a:off x="0" y="4796700"/>
            <a:ext cx="4538100" cy="346800"/>
          </a:xfrm>
          <a:prstGeom prst="rect">
            <a:avLst/>
          </a:prstGeom>
          <a:noFill/>
          <a:ln>
            <a:noFill/>
          </a:ln>
        </p:spPr>
        <p:txBody>
          <a:bodyPr anchorCtr="0" anchor="t" bIns="91425" lIns="91425" rIns="91425" tIns="91425">
            <a:noAutofit/>
          </a:bodyPr>
          <a:lstStyle/>
          <a:p>
            <a:pPr lvl="0">
              <a:spcBef>
                <a:spcPts val="0"/>
              </a:spcBef>
              <a:buNone/>
            </a:pPr>
            <a:r>
              <a:rPr lang="en" sz="900" u="sng">
                <a:solidFill>
                  <a:schemeClr val="hlink"/>
                </a:solidFill>
                <a:hlinkClick r:id="rId4"/>
              </a:rPr>
              <a:t>http://img.vivaolinux.com.br/imagens/dicas/comunidade/Enduro.png</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89" name="Shape 589"/>
        <p:cNvGrpSpPr/>
        <p:nvPr/>
      </p:nvGrpSpPr>
      <p:grpSpPr>
        <a:xfrm>
          <a:off x="0" y="0"/>
          <a:ext cx="0" cy="0"/>
          <a:chOff x="0" y="0"/>
          <a:chExt cx="0" cy="0"/>
        </a:xfrm>
      </p:grpSpPr>
      <p:pic>
        <p:nvPicPr>
          <p:cNvPr descr="enduro.png" id="590" name="Shape 590"/>
          <p:cNvPicPr preferRelativeResize="0"/>
          <p:nvPr/>
        </p:nvPicPr>
        <p:blipFill>
          <a:blip r:embed="rId3">
            <a:alphaModFix/>
          </a:blip>
          <a:stretch>
            <a:fillRect/>
          </a:stretch>
        </p:blipFill>
        <p:spPr>
          <a:xfrm>
            <a:off x="2173200" y="1125625"/>
            <a:ext cx="4797600" cy="3794049"/>
          </a:xfrm>
          <a:prstGeom prst="rect">
            <a:avLst/>
          </a:prstGeom>
          <a:noFill/>
          <a:ln>
            <a:noFill/>
          </a:ln>
        </p:spPr>
      </p:pic>
      <p:sp>
        <p:nvSpPr>
          <p:cNvPr id="591" name="Shape 59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Enduro - Left or Right?</a:t>
            </a:r>
          </a:p>
        </p:txBody>
      </p:sp>
      <p:sp>
        <p:nvSpPr>
          <p:cNvPr id="592" name="Shape 592"/>
          <p:cNvSpPr txBox="1"/>
          <p:nvPr/>
        </p:nvSpPr>
        <p:spPr>
          <a:xfrm>
            <a:off x="59800" y="4832500"/>
            <a:ext cx="2799000" cy="311100"/>
          </a:xfrm>
          <a:prstGeom prst="rect">
            <a:avLst/>
          </a:prstGeom>
          <a:noFill/>
          <a:ln>
            <a:noFill/>
          </a:ln>
        </p:spPr>
        <p:txBody>
          <a:bodyPr anchorCtr="0" anchor="t" bIns="91425" lIns="91425" rIns="91425" tIns="91425">
            <a:noAutofit/>
          </a:bodyPr>
          <a:lstStyle/>
          <a:p>
            <a:pPr lvl="0">
              <a:spcBef>
                <a:spcPts val="0"/>
              </a:spcBef>
              <a:buNone/>
            </a:pPr>
            <a:r>
              <a:rPr lang="en" sz="900" u="sng">
                <a:solidFill>
                  <a:schemeClr val="hlink"/>
                </a:solidFill>
                <a:hlinkClick r:id="rId4"/>
              </a:rPr>
              <a:t>http://twolivesleft.com/Codea/User/enduro.png</a:t>
            </a: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38" name="Shape 138"/>
        <p:cNvGrpSpPr/>
        <p:nvPr/>
      </p:nvGrpSpPr>
      <p:grpSpPr>
        <a:xfrm>
          <a:off x="0" y="0"/>
          <a:ext cx="0" cy="0"/>
          <a:chOff x="0" y="0"/>
          <a:chExt cx="0" cy="0"/>
        </a:xfrm>
      </p:grpSpPr>
      <p:sp>
        <p:nvSpPr>
          <p:cNvPr id="139" name="Shape 139"/>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a:t>
            </a:r>
          </a:p>
        </p:txBody>
      </p:sp>
      <p:sp>
        <p:nvSpPr>
          <p:cNvPr id="140" name="Shape 14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141" name="Shape 141"/>
          <p:cNvPicPr preferRelativeResize="0"/>
          <p:nvPr/>
        </p:nvPicPr>
        <p:blipFill rotWithShape="1">
          <a:blip r:embed="rId3">
            <a:alphaModFix/>
          </a:blip>
          <a:srcRect b="23526" l="0" r="0" t="20868"/>
          <a:stretch/>
        </p:blipFill>
        <p:spPr>
          <a:xfrm>
            <a:off x="311700" y="1152475"/>
            <a:ext cx="8520598" cy="3552008"/>
          </a:xfrm>
          <a:prstGeom prst="rect">
            <a:avLst/>
          </a:prstGeom>
          <a:noFill/>
          <a:ln>
            <a:noFill/>
          </a:ln>
        </p:spPr>
      </p:pic>
      <p:sp>
        <p:nvSpPr>
          <p:cNvPr id="142" name="Shape 142"/>
          <p:cNvSpPr txBox="1"/>
          <p:nvPr/>
        </p:nvSpPr>
        <p:spPr>
          <a:xfrm>
            <a:off x="0" y="4736700"/>
            <a:ext cx="3000000" cy="406800"/>
          </a:xfrm>
          <a:prstGeom prst="rect">
            <a:avLst/>
          </a:prstGeom>
          <a:noFill/>
          <a:ln>
            <a:noFill/>
          </a:ln>
        </p:spPr>
        <p:txBody>
          <a:bodyPr anchorCtr="0" anchor="ctr" bIns="91425" lIns="91425" rIns="91425" tIns="91425">
            <a:noAutofit/>
          </a:bodyPr>
          <a:lstStyle/>
          <a:p>
            <a:pPr lvl="0" rtl="0">
              <a:spcBef>
                <a:spcPts val="0"/>
              </a:spcBef>
              <a:buNone/>
            </a:pPr>
            <a:r>
              <a:rPr lang="en" sz="750">
                <a:highlight>
                  <a:srgbClr val="FFFFFF"/>
                </a:highlight>
              </a:rPr>
              <a:t>David Silver’s </a:t>
            </a:r>
            <a:r>
              <a:rPr lang="en" sz="750" u="sng">
                <a:solidFill>
                  <a:schemeClr val="hlink"/>
                </a:solidFill>
                <a:highlight>
                  <a:srgbClr val="FFFFFF"/>
                </a:highlight>
                <a:hlinkClick r:id="rId4"/>
              </a:rPr>
              <a:t>Introduction to RL lectures</a:t>
            </a:r>
          </a:p>
        </p:txBody>
      </p:sp>
      <p:sp>
        <p:nvSpPr>
          <p:cNvPr id="143" name="Shape 143"/>
          <p:cNvSpPr txBox="1"/>
          <p:nvPr/>
        </p:nvSpPr>
        <p:spPr>
          <a:xfrm>
            <a:off x="6144000" y="4736700"/>
            <a:ext cx="3000000" cy="406800"/>
          </a:xfrm>
          <a:prstGeom prst="rect">
            <a:avLst/>
          </a:prstGeom>
          <a:noFill/>
          <a:ln>
            <a:noFill/>
          </a:ln>
        </p:spPr>
        <p:txBody>
          <a:bodyPr anchorCtr="0" anchor="ctr" bIns="91425" lIns="91425" rIns="91425" tIns="91425">
            <a:noAutofit/>
          </a:bodyPr>
          <a:lstStyle/>
          <a:p>
            <a:pPr lvl="0" rtl="0" algn="r">
              <a:spcBef>
                <a:spcPts val="0"/>
              </a:spcBef>
              <a:buNone/>
            </a:pPr>
            <a:r>
              <a:rPr lang="en" sz="750">
                <a:highlight>
                  <a:srgbClr val="FFFFFF"/>
                </a:highlight>
              </a:rPr>
              <a:t>Peter Abbeel’s Artificial Intelligence - </a:t>
            </a:r>
            <a:r>
              <a:rPr lang="en" sz="750" u="sng">
                <a:solidFill>
                  <a:schemeClr val="hlink"/>
                </a:solidFill>
                <a:highlight>
                  <a:srgbClr val="FFFFFF"/>
                </a:highlight>
                <a:hlinkClick r:id="rId5"/>
              </a:rPr>
              <a:t>Berkeley (Spring 2015)</a:t>
            </a: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596" name="Shape 596"/>
        <p:cNvGrpSpPr/>
        <p:nvPr/>
      </p:nvGrpSpPr>
      <p:grpSpPr>
        <a:xfrm>
          <a:off x="0" y="0"/>
          <a:ext cx="0" cy="0"/>
          <a:chOff x="0" y="0"/>
          <a:chExt cx="0" cy="0"/>
        </a:xfrm>
      </p:grpSpPr>
      <p:sp>
        <p:nvSpPr>
          <p:cNvPr id="597" name="Shape 59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en"/>
              <a:t>Advantage Function</a:t>
            </a:r>
          </a:p>
        </p:txBody>
      </p:sp>
      <p:sp>
        <p:nvSpPr>
          <p:cNvPr id="598" name="Shape 59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b="1" sz="1700"/>
          </a:p>
          <a:p>
            <a:pPr lvl="0">
              <a:spcBef>
                <a:spcPts val="0"/>
              </a:spcBef>
              <a:buNone/>
            </a:pPr>
            <a:r>
              <a:t/>
            </a:r>
            <a:endParaRPr b="1" sz="1700"/>
          </a:p>
          <a:p>
            <a:pPr lvl="0">
              <a:spcBef>
                <a:spcPts val="0"/>
              </a:spcBef>
              <a:buNone/>
            </a:pPr>
            <a:r>
              <a:rPr lang="en" sz="1700"/>
              <a:t>Learning action values ≈ Inherently learning both state values and relative value of the action in that state!</a:t>
            </a:r>
          </a:p>
          <a:p>
            <a:pPr lvl="0">
              <a:spcBef>
                <a:spcPts val="0"/>
              </a:spcBef>
              <a:buClr>
                <a:schemeClr val="dk1"/>
              </a:buClr>
              <a:buSzPct val="64705"/>
              <a:buFont typeface="Arial"/>
              <a:buNone/>
            </a:pPr>
            <a:r>
              <a:rPr b="1" lang="en" sz="1700"/>
              <a:t>We can use this to help generalize learning for the state values.</a:t>
            </a:r>
          </a:p>
        </p:txBody>
      </p:sp>
      <p:sp>
        <p:nvSpPr>
          <p:cNvPr id="599" name="Shape 599"/>
          <p:cNvSpPr txBox="1"/>
          <p:nvPr/>
        </p:nvSpPr>
        <p:spPr>
          <a:xfrm>
            <a:off x="23925" y="4576875"/>
            <a:ext cx="4365900" cy="4905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3"/>
              </a:rPr>
              <a:t>Wang, Ziyu, Tom Schaul, Matteo Hessel, Hado van Hasselt, Marc Lanctot, and Nando de Freitas. "Dueling network architectures for deep reinforcement learning." </a:t>
            </a:r>
            <a:r>
              <a:rPr i="1" lang="en" sz="900" u="sng">
                <a:solidFill>
                  <a:schemeClr val="hlink"/>
                </a:solidFill>
                <a:hlinkClick r:id="rId4"/>
              </a:rPr>
              <a:t>arXiv preprint arXiv:1511.06581</a:t>
            </a:r>
            <a:r>
              <a:rPr lang="en" sz="900" u="sng">
                <a:solidFill>
                  <a:schemeClr val="hlink"/>
                </a:solidFill>
                <a:hlinkClick r:id="rId5"/>
              </a:rPr>
              <a:t> (2015).</a:t>
            </a:r>
          </a:p>
          <a:p>
            <a:pPr lvl="0" rtl="0">
              <a:spcBef>
                <a:spcPts val="0"/>
              </a:spcBef>
              <a:buNone/>
            </a:pPr>
            <a:r>
              <a:t/>
            </a:r>
            <a:endParaRPr sz="900"/>
          </a:p>
        </p:txBody>
      </p:sp>
      <p:pic>
        <p:nvPicPr>
          <p:cNvPr id="600" name="Shape 600"/>
          <p:cNvPicPr preferRelativeResize="0"/>
          <p:nvPr/>
        </p:nvPicPr>
        <p:blipFill rotWithShape="1">
          <a:blip r:embed="rId6">
            <a:alphaModFix/>
          </a:blip>
          <a:srcRect b="41752" l="929" r="16117" t="46492"/>
          <a:stretch/>
        </p:blipFill>
        <p:spPr>
          <a:xfrm>
            <a:off x="1759500" y="1508150"/>
            <a:ext cx="5688700" cy="60462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04" name="Shape 604"/>
        <p:cNvGrpSpPr/>
        <p:nvPr/>
      </p:nvGrpSpPr>
      <p:grpSpPr>
        <a:xfrm>
          <a:off x="0" y="0"/>
          <a:ext cx="0" cy="0"/>
          <a:chOff x="0" y="0"/>
          <a:chExt cx="0" cy="0"/>
        </a:xfrm>
      </p:grpSpPr>
      <p:sp>
        <p:nvSpPr>
          <p:cNvPr id="605" name="Shape 60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Dueling Architecture</a:t>
            </a:r>
          </a:p>
        </p:txBody>
      </p:sp>
      <p:pic>
        <p:nvPicPr>
          <p:cNvPr id="606" name="Shape 606"/>
          <p:cNvPicPr preferRelativeResize="0"/>
          <p:nvPr/>
        </p:nvPicPr>
        <p:blipFill>
          <a:blip r:embed="rId3">
            <a:alphaModFix/>
          </a:blip>
          <a:stretch>
            <a:fillRect/>
          </a:stretch>
        </p:blipFill>
        <p:spPr>
          <a:xfrm>
            <a:off x="5317562" y="780275"/>
            <a:ext cx="3514725" cy="3962400"/>
          </a:xfrm>
          <a:prstGeom prst="rect">
            <a:avLst/>
          </a:prstGeom>
          <a:noFill/>
          <a:ln>
            <a:noFill/>
          </a:ln>
        </p:spPr>
      </p:pic>
      <p:sp>
        <p:nvSpPr>
          <p:cNvPr id="607" name="Shape 607"/>
          <p:cNvSpPr/>
          <p:nvPr/>
        </p:nvSpPr>
        <p:spPr>
          <a:xfrm rot="8558166">
            <a:off x="7072298" y="1192020"/>
            <a:ext cx="1433573" cy="227107"/>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08" name="Shape 608"/>
          <p:cNvSpPr txBox="1"/>
          <p:nvPr/>
        </p:nvSpPr>
        <p:spPr>
          <a:xfrm>
            <a:off x="7262025" y="516575"/>
            <a:ext cx="1882200" cy="263700"/>
          </a:xfrm>
          <a:prstGeom prst="rect">
            <a:avLst/>
          </a:prstGeom>
          <a:noFill/>
          <a:ln>
            <a:noFill/>
          </a:ln>
        </p:spPr>
        <p:txBody>
          <a:bodyPr anchorCtr="0" anchor="t" bIns="91425" lIns="91425" rIns="91425" tIns="91425">
            <a:noAutofit/>
          </a:bodyPr>
          <a:lstStyle/>
          <a:p>
            <a:pPr lvl="0">
              <a:spcBef>
                <a:spcPts val="0"/>
              </a:spcBef>
              <a:buNone/>
            </a:pPr>
            <a:r>
              <a:rPr lang="en"/>
              <a:t>Aggregating Module</a:t>
            </a:r>
          </a:p>
        </p:txBody>
      </p:sp>
      <p:sp>
        <p:nvSpPr>
          <p:cNvPr id="609" name="Shape 609"/>
          <p:cNvSpPr txBox="1"/>
          <p:nvPr/>
        </p:nvSpPr>
        <p:spPr>
          <a:xfrm>
            <a:off x="11950" y="4724850"/>
            <a:ext cx="3648300" cy="418800"/>
          </a:xfrm>
          <a:prstGeom prst="rect">
            <a:avLst/>
          </a:prstGeom>
          <a:noFill/>
          <a:ln>
            <a:noFill/>
          </a:ln>
        </p:spPr>
        <p:txBody>
          <a:bodyPr anchorCtr="0" anchor="t" bIns="91425" lIns="91425" rIns="91425" tIns="91425">
            <a:noAutofit/>
          </a:bodyPr>
          <a:lstStyle/>
          <a:p>
            <a:pPr lvl="0">
              <a:spcBef>
                <a:spcPts val="0"/>
              </a:spcBef>
              <a:buNone/>
            </a:pPr>
            <a:r>
              <a:rPr lang="en" sz="900" u="sng">
                <a:solidFill>
                  <a:schemeClr val="hlink"/>
                </a:solidFill>
                <a:hlinkClick r:id="rId4"/>
              </a:rPr>
              <a:t>http://torch.ch/blog/2016/04/30/dueling_dqn.html</a:t>
            </a:r>
          </a:p>
        </p:txBody>
      </p:sp>
      <p:pic>
        <p:nvPicPr>
          <p:cNvPr descr="enduro.png" id="610" name="Shape 610"/>
          <p:cNvPicPr preferRelativeResize="0"/>
          <p:nvPr/>
        </p:nvPicPr>
        <p:blipFill>
          <a:blip r:embed="rId5">
            <a:alphaModFix/>
          </a:blip>
          <a:stretch>
            <a:fillRect/>
          </a:stretch>
        </p:blipFill>
        <p:spPr>
          <a:xfrm>
            <a:off x="943725" y="1352824"/>
            <a:ext cx="3697225" cy="2923849"/>
          </a:xfrm>
          <a:prstGeom prst="rect">
            <a:avLst/>
          </a:prstGeom>
          <a:noFill/>
          <a:ln cap="flat" cmpd="sng" w="38100">
            <a:solidFill>
              <a:srgbClr val="FF0000"/>
            </a:solidFill>
            <a:prstDash val="solid"/>
            <a:round/>
            <a:headEnd len="med" w="med" type="none"/>
            <a:tailEnd len="med" w="med" type="none"/>
          </a:ln>
        </p:spPr>
      </p:pic>
      <p:sp>
        <p:nvSpPr>
          <p:cNvPr id="611" name="Shape 611"/>
          <p:cNvSpPr/>
          <p:nvPr/>
        </p:nvSpPr>
        <p:spPr>
          <a:xfrm>
            <a:off x="7045825" y="1611675"/>
            <a:ext cx="1689000" cy="13779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15" name="Shape 615"/>
        <p:cNvGrpSpPr/>
        <p:nvPr/>
      </p:nvGrpSpPr>
      <p:grpSpPr>
        <a:xfrm>
          <a:off x="0" y="0"/>
          <a:ext cx="0" cy="0"/>
          <a:chOff x="0" y="0"/>
          <a:chExt cx="0" cy="0"/>
        </a:xfrm>
      </p:grpSpPr>
      <p:sp>
        <p:nvSpPr>
          <p:cNvPr id="616" name="Shape 61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Dueling Architecture</a:t>
            </a:r>
          </a:p>
        </p:txBody>
      </p:sp>
      <p:pic>
        <p:nvPicPr>
          <p:cNvPr id="617" name="Shape 617"/>
          <p:cNvPicPr preferRelativeResize="0"/>
          <p:nvPr/>
        </p:nvPicPr>
        <p:blipFill>
          <a:blip r:embed="rId3">
            <a:alphaModFix/>
          </a:blip>
          <a:stretch>
            <a:fillRect/>
          </a:stretch>
        </p:blipFill>
        <p:spPr>
          <a:xfrm>
            <a:off x="5317562" y="780275"/>
            <a:ext cx="3514725" cy="3962400"/>
          </a:xfrm>
          <a:prstGeom prst="rect">
            <a:avLst/>
          </a:prstGeom>
          <a:noFill/>
          <a:ln>
            <a:noFill/>
          </a:ln>
        </p:spPr>
      </p:pic>
      <p:sp>
        <p:nvSpPr>
          <p:cNvPr id="618" name="Shape 618"/>
          <p:cNvSpPr/>
          <p:nvPr/>
        </p:nvSpPr>
        <p:spPr>
          <a:xfrm rot="8558166">
            <a:off x="7072298" y="1192020"/>
            <a:ext cx="1433573" cy="227107"/>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19" name="Shape 619"/>
          <p:cNvSpPr txBox="1"/>
          <p:nvPr/>
        </p:nvSpPr>
        <p:spPr>
          <a:xfrm>
            <a:off x="7262025" y="516575"/>
            <a:ext cx="1882200" cy="263700"/>
          </a:xfrm>
          <a:prstGeom prst="rect">
            <a:avLst/>
          </a:prstGeom>
          <a:noFill/>
          <a:ln>
            <a:noFill/>
          </a:ln>
        </p:spPr>
        <p:txBody>
          <a:bodyPr anchorCtr="0" anchor="t" bIns="91425" lIns="91425" rIns="91425" tIns="91425">
            <a:noAutofit/>
          </a:bodyPr>
          <a:lstStyle/>
          <a:p>
            <a:pPr lvl="0" rtl="0">
              <a:spcBef>
                <a:spcPts val="0"/>
              </a:spcBef>
              <a:buNone/>
            </a:pPr>
            <a:r>
              <a:rPr lang="en"/>
              <a:t>Aggregating Module</a:t>
            </a:r>
          </a:p>
        </p:txBody>
      </p:sp>
      <p:sp>
        <p:nvSpPr>
          <p:cNvPr id="620" name="Shape 620"/>
          <p:cNvSpPr txBox="1"/>
          <p:nvPr/>
        </p:nvSpPr>
        <p:spPr>
          <a:xfrm>
            <a:off x="11950" y="4724850"/>
            <a:ext cx="36483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http://torch.ch/blog/2016/04/30/dueling_dqn.html</a:t>
            </a:r>
          </a:p>
        </p:txBody>
      </p:sp>
      <p:sp>
        <p:nvSpPr>
          <p:cNvPr id="621" name="Shape 621"/>
          <p:cNvSpPr/>
          <p:nvPr/>
        </p:nvSpPr>
        <p:spPr>
          <a:xfrm>
            <a:off x="5536500" y="1611675"/>
            <a:ext cx="1486500" cy="1377900"/>
          </a:xfrm>
          <a:prstGeom prst="rect">
            <a:avLst/>
          </a:prstGeom>
          <a:noFill/>
          <a:ln cap="flat" cmpd="sng" w="38100">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Enduro.png" id="622" name="Shape 622"/>
          <p:cNvPicPr preferRelativeResize="0"/>
          <p:nvPr/>
        </p:nvPicPr>
        <p:blipFill rotWithShape="1">
          <a:blip r:embed="rId5">
            <a:alphaModFix/>
          </a:blip>
          <a:srcRect b="21758" l="0" r="0" t="0"/>
          <a:stretch/>
        </p:blipFill>
        <p:spPr>
          <a:xfrm>
            <a:off x="943725" y="1409362"/>
            <a:ext cx="3697226" cy="2923848"/>
          </a:xfrm>
          <a:prstGeom prst="rect">
            <a:avLst/>
          </a:prstGeom>
          <a:noFill/>
          <a:ln cap="flat" cmpd="sng" w="38100">
            <a:solidFill>
              <a:srgbClr val="0000FF"/>
            </a:solidFill>
            <a:prstDash val="solid"/>
            <a:round/>
            <a:headEnd len="med" w="med" type="none"/>
            <a:tailEnd len="med" w="med"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26" name="Shape 626"/>
        <p:cNvGrpSpPr/>
        <p:nvPr/>
      </p:nvGrpSpPr>
      <p:grpSpPr>
        <a:xfrm>
          <a:off x="0" y="0"/>
          <a:ext cx="0" cy="0"/>
          <a:chOff x="0" y="0"/>
          <a:chExt cx="0" cy="0"/>
        </a:xfrm>
      </p:grpSpPr>
      <p:sp>
        <p:nvSpPr>
          <p:cNvPr id="627" name="Shape 62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Dueling Architecture</a:t>
            </a:r>
          </a:p>
        </p:txBody>
      </p:sp>
      <p:pic>
        <p:nvPicPr>
          <p:cNvPr id="628" name="Shape 628"/>
          <p:cNvPicPr preferRelativeResize="0"/>
          <p:nvPr/>
        </p:nvPicPr>
        <p:blipFill>
          <a:blip r:embed="rId3">
            <a:alphaModFix/>
          </a:blip>
          <a:stretch>
            <a:fillRect/>
          </a:stretch>
        </p:blipFill>
        <p:spPr>
          <a:xfrm>
            <a:off x="5317562" y="780275"/>
            <a:ext cx="3514725" cy="3962400"/>
          </a:xfrm>
          <a:prstGeom prst="rect">
            <a:avLst/>
          </a:prstGeom>
          <a:noFill/>
          <a:ln>
            <a:noFill/>
          </a:ln>
        </p:spPr>
      </p:pic>
      <p:sp>
        <p:nvSpPr>
          <p:cNvPr id="629" name="Shape 629"/>
          <p:cNvSpPr/>
          <p:nvPr/>
        </p:nvSpPr>
        <p:spPr>
          <a:xfrm rot="8558166">
            <a:off x="7072298" y="1192020"/>
            <a:ext cx="1433573" cy="227107"/>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30" name="Shape 630"/>
          <p:cNvSpPr txBox="1"/>
          <p:nvPr/>
        </p:nvSpPr>
        <p:spPr>
          <a:xfrm>
            <a:off x="7262025" y="516575"/>
            <a:ext cx="1882200" cy="263700"/>
          </a:xfrm>
          <a:prstGeom prst="rect">
            <a:avLst/>
          </a:prstGeom>
          <a:noFill/>
          <a:ln>
            <a:noFill/>
          </a:ln>
        </p:spPr>
        <p:txBody>
          <a:bodyPr anchorCtr="0" anchor="t" bIns="91425" lIns="91425" rIns="91425" tIns="91425">
            <a:noAutofit/>
          </a:bodyPr>
          <a:lstStyle/>
          <a:p>
            <a:pPr lvl="0" rtl="0">
              <a:spcBef>
                <a:spcPts val="0"/>
              </a:spcBef>
              <a:buNone/>
            </a:pPr>
            <a:r>
              <a:rPr lang="en"/>
              <a:t>Aggregating Module</a:t>
            </a:r>
          </a:p>
        </p:txBody>
      </p:sp>
      <p:sp>
        <p:nvSpPr>
          <p:cNvPr id="631" name="Shape 631"/>
          <p:cNvSpPr txBox="1"/>
          <p:nvPr/>
        </p:nvSpPr>
        <p:spPr>
          <a:xfrm>
            <a:off x="11950" y="4724850"/>
            <a:ext cx="36483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http://torch.ch/blog/2016/04/30/dueling_dqn.html</a:t>
            </a:r>
          </a:p>
        </p:txBody>
      </p:sp>
      <p:grpSp>
        <p:nvGrpSpPr>
          <p:cNvPr id="632" name="Shape 632"/>
          <p:cNvGrpSpPr/>
          <p:nvPr/>
        </p:nvGrpSpPr>
        <p:grpSpPr>
          <a:xfrm rot="-5400000">
            <a:off x="956265" y="1581347"/>
            <a:ext cx="3523940" cy="2579882"/>
            <a:chOff x="1067349" y="1073075"/>
            <a:chExt cx="5571448" cy="3575225"/>
          </a:xfrm>
        </p:grpSpPr>
        <p:pic>
          <p:nvPicPr>
            <p:cNvPr id="633" name="Shape 633"/>
            <p:cNvPicPr preferRelativeResize="0"/>
            <p:nvPr/>
          </p:nvPicPr>
          <p:blipFill rotWithShape="1">
            <a:blip r:embed="rId5">
              <a:alphaModFix/>
            </a:blip>
            <a:srcRect b="0" l="0" r="13711" t="0"/>
            <a:stretch/>
          </p:blipFill>
          <p:spPr>
            <a:xfrm>
              <a:off x="1067349" y="1073075"/>
              <a:ext cx="5571448" cy="3575225"/>
            </a:xfrm>
            <a:prstGeom prst="rect">
              <a:avLst/>
            </a:prstGeom>
            <a:noFill/>
            <a:ln cap="flat" cmpd="sng" w="19050">
              <a:solidFill>
                <a:srgbClr val="000000"/>
              </a:solidFill>
              <a:prstDash val="solid"/>
              <a:round/>
              <a:headEnd len="med" w="med" type="none"/>
              <a:tailEnd len="med" w="med" type="none"/>
            </a:ln>
          </p:spPr>
        </p:pic>
        <p:pic>
          <p:nvPicPr>
            <p:cNvPr id="634" name="Shape 634"/>
            <p:cNvPicPr preferRelativeResize="0"/>
            <p:nvPr/>
          </p:nvPicPr>
          <p:blipFill rotWithShape="1">
            <a:blip r:embed="rId6">
              <a:alphaModFix/>
            </a:blip>
            <a:srcRect b="0" l="0" r="0" t="6985"/>
            <a:stretch/>
          </p:blipFill>
          <p:spPr>
            <a:xfrm>
              <a:off x="1158200" y="2588699"/>
              <a:ext cx="840200" cy="776750"/>
            </a:xfrm>
            <a:prstGeom prst="rect">
              <a:avLst/>
            </a:prstGeom>
            <a:noFill/>
            <a:ln>
              <a:noFill/>
            </a:ln>
          </p:spPr>
        </p:pic>
      </p:gr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38" name="Shape 638"/>
        <p:cNvGrpSpPr/>
        <p:nvPr/>
      </p:nvGrpSpPr>
      <p:grpSpPr>
        <a:xfrm>
          <a:off x="0" y="0"/>
          <a:ext cx="0" cy="0"/>
          <a:chOff x="0" y="0"/>
          <a:chExt cx="0" cy="0"/>
        </a:xfrm>
      </p:grpSpPr>
      <p:pic>
        <p:nvPicPr>
          <p:cNvPr id="639" name="Shape 639"/>
          <p:cNvPicPr preferRelativeResize="0"/>
          <p:nvPr/>
        </p:nvPicPr>
        <p:blipFill rotWithShape="1">
          <a:blip r:embed="rId3">
            <a:alphaModFix/>
          </a:blip>
          <a:srcRect b="0" l="52890" r="0" t="55239"/>
          <a:stretch/>
        </p:blipFill>
        <p:spPr>
          <a:xfrm>
            <a:off x="7343400" y="2830875"/>
            <a:ext cx="1775975" cy="2213974"/>
          </a:xfrm>
          <a:prstGeom prst="rect">
            <a:avLst/>
          </a:prstGeom>
          <a:noFill/>
          <a:ln>
            <a:noFill/>
          </a:ln>
        </p:spPr>
      </p:pic>
      <p:pic>
        <p:nvPicPr>
          <p:cNvPr id="640" name="Shape 640"/>
          <p:cNvPicPr preferRelativeResize="0"/>
          <p:nvPr/>
        </p:nvPicPr>
        <p:blipFill rotWithShape="1">
          <a:blip r:embed="rId3">
            <a:alphaModFix/>
          </a:blip>
          <a:srcRect b="0" l="0" r="50874" t="55239"/>
          <a:stretch/>
        </p:blipFill>
        <p:spPr>
          <a:xfrm>
            <a:off x="4940287" y="2830875"/>
            <a:ext cx="1851949" cy="2213974"/>
          </a:xfrm>
          <a:prstGeom prst="rect">
            <a:avLst/>
          </a:prstGeom>
          <a:noFill/>
          <a:ln>
            <a:noFill/>
          </a:ln>
        </p:spPr>
      </p:pic>
      <p:pic>
        <p:nvPicPr>
          <p:cNvPr id="641" name="Shape 641"/>
          <p:cNvPicPr preferRelativeResize="0"/>
          <p:nvPr/>
        </p:nvPicPr>
        <p:blipFill rotWithShape="1">
          <a:blip r:embed="rId3">
            <a:alphaModFix/>
          </a:blip>
          <a:srcRect b="49826" l="0" r="50874" t="0"/>
          <a:stretch/>
        </p:blipFill>
        <p:spPr>
          <a:xfrm>
            <a:off x="4936175" y="98675"/>
            <a:ext cx="1851949" cy="2481675"/>
          </a:xfrm>
          <a:prstGeom prst="rect">
            <a:avLst/>
          </a:prstGeom>
          <a:noFill/>
          <a:ln>
            <a:noFill/>
          </a:ln>
        </p:spPr>
      </p:pic>
      <p:sp>
        <p:nvSpPr>
          <p:cNvPr id="642" name="Shape 64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a:t>
            </a:r>
          </a:p>
        </p:txBody>
      </p:sp>
      <p:sp>
        <p:nvSpPr>
          <p:cNvPr id="643" name="Shape 643"/>
          <p:cNvSpPr txBox="1"/>
          <p:nvPr>
            <p:ph idx="1" type="body"/>
          </p:nvPr>
        </p:nvSpPr>
        <p:spPr>
          <a:xfrm>
            <a:off x="311700" y="1152475"/>
            <a:ext cx="4633800" cy="3416400"/>
          </a:xfrm>
          <a:prstGeom prst="rect">
            <a:avLst/>
          </a:prstGeom>
        </p:spPr>
        <p:txBody>
          <a:bodyPr anchorCtr="0" anchor="t" bIns="91425" lIns="91425" rIns="91425" tIns="91425">
            <a:noAutofit/>
          </a:bodyPr>
          <a:lstStyle/>
          <a:p>
            <a:pPr lvl="0">
              <a:spcBef>
                <a:spcPts val="0"/>
              </a:spcBef>
              <a:buNone/>
            </a:pPr>
            <a:r>
              <a:t/>
            </a:r>
            <a:endParaRPr/>
          </a:p>
          <a:p>
            <a:pPr lvl="0">
              <a:spcBef>
                <a:spcPts val="0"/>
              </a:spcBef>
              <a:buNone/>
            </a:pPr>
            <a:r>
              <a:rPr lang="en"/>
              <a:t>Where does V(s) attend to?</a:t>
            </a:r>
          </a:p>
          <a:p>
            <a:pPr lvl="0">
              <a:spcBef>
                <a:spcPts val="0"/>
              </a:spcBef>
              <a:buClr>
                <a:schemeClr val="dk1"/>
              </a:buClr>
              <a:buSzPct val="61111"/>
              <a:buFont typeface="Arial"/>
              <a:buNone/>
            </a:pPr>
            <a:r>
              <a:rPr lang="en"/>
              <a:t>Where does A(s,a) attend to?</a:t>
            </a:r>
          </a:p>
        </p:txBody>
      </p:sp>
      <p:pic>
        <p:nvPicPr>
          <p:cNvPr id="644" name="Shape 644"/>
          <p:cNvPicPr preferRelativeResize="0"/>
          <p:nvPr/>
        </p:nvPicPr>
        <p:blipFill rotWithShape="1">
          <a:blip r:embed="rId3">
            <a:alphaModFix/>
          </a:blip>
          <a:srcRect b="49826" l="52890" r="0" t="0"/>
          <a:stretch/>
        </p:blipFill>
        <p:spPr>
          <a:xfrm>
            <a:off x="7320425" y="98675"/>
            <a:ext cx="1775975" cy="2481675"/>
          </a:xfrm>
          <a:prstGeom prst="rect">
            <a:avLst/>
          </a:prstGeom>
          <a:noFill/>
          <a:ln>
            <a:noFill/>
          </a:ln>
        </p:spPr>
      </p:pic>
      <p:sp>
        <p:nvSpPr>
          <p:cNvPr id="645" name="Shape 645"/>
          <p:cNvSpPr txBox="1"/>
          <p:nvPr/>
        </p:nvSpPr>
        <p:spPr>
          <a:xfrm>
            <a:off x="23925" y="4576875"/>
            <a:ext cx="4365900" cy="4905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Wang, Ziyu, Tom Schaul, Matteo Hessel, Hado van Hasselt, Marc Lanctot, and Nando de Freitas. "Dueling network architectures for deep reinforcement learning." </a:t>
            </a:r>
            <a:r>
              <a:rPr i="1" lang="en" sz="900" u="sng">
                <a:solidFill>
                  <a:schemeClr val="hlink"/>
                </a:solidFill>
                <a:hlinkClick r:id="rId5"/>
              </a:rPr>
              <a:t>arXiv preprint arXiv:1511.06581</a:t>
            </a:r>
            <a:r>
              <a:rPr lang="en" sz="900" u="sng">
                <a:solidFill>
                  <a:schemeClr val="hlink"/>
                </a:solidFill>
                <a:hlinkClick r:id="rId6"/>
              </a:rPr>
              <a:t> (2015).</a:t>
            </a:r>
          </a:p>
          <a:p>
            <a:pPr lvl="0" rtl="0">
              <a:spcBef>
                <a:spcPts val="0"/>
              </a:spcBef>
              <a:buNone/>
            </a:pPr>
            <a:r>
              <a:t/>
            </a:r>
            <a:endParaRPr sz="900"/>
          </a:p>
        </p:txBody>
      </p:sp>
      <p:sp>
        <p:nvSpPr>
          <p:cNvPr id="646" name="Shape 646"/>
          <p:cNvSpPr/>
          <p:nvPr/>
        </p:nvSpPr>
        <p:spPr>
          <a:xfrm>
            <a:off x="6045900" y="718175"/>
            <a:ext cx="609600" cy="572700"/>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47" name="Shape 647"/>
          <p:cNvSpPr/>
          <p:nvPr/>
        </p:nvSpPr>
        <p:spPr>
          <a:xfrm>
            <a:off x="5736925" y="3910865"/>
            <a:ext cx="367500" cy="345300"/>
          </a:xfrm>
          <a:prstGeom prst="ellipse">
            <a:avLst/>
          </a:prstGeom>
          <a:noFill/>
          <a:ln cap="flat" cmpd="sng" w="9525">
            <a:solidFill>
              <a:srgbClr val="FF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648" name="Shape 648"/>
          <p:cNvSpPr/>
          <p:nvPr/>
        </p:nvSpPr>
        <p:spPr>
          <a:xfrm>
            <a:off x="5678400" y="3334665"/>
            <a:ext cx="367500" cy="345300"/>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649" name="Shape 649"/>
          <p:cNvSpPr/>
          <p:nvPr/>
        </p:nvSpPr>
        <p:spPr>
          <a:xfrm>
            <a:off x="7913250" y="3793981"/>
            <a:ext cx="476100" cy="572700"/>
          </a:xfrm>
          <a:prstGeom prst="ellipse">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53" name="Shape 653"/>
        <p:cNvGrpSpPr/>
        <p:nvPr/>
      </p:nvGrpSpPr>
      <p:grpSpPr>
        <a:xfrm>
          <a:off x="0" y="0"/>
          <a:ext cx="0" cy="0"/>
          <a:chOff x="0" y="0"/>
          <a:chExt cx="0" cy="0"/>
        </a:xfrm>
      </p:grpSpPr>
      <p:sp>
        <p:nvSpPr>
          <p:cNvPr id="654" name="Shape 65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a:t>
            </a:r>
          </a:p>
        </p:txBody>
      </p:sp>
      <p:sp>
        <p:nvSpPr>
          <p:cNvPr id="655" name="Shape 65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pic>
        <p:nvPicPr>
          <p:cNvPr id="656" name="Shape 656"/>
          <p:cNvPicPr preferRelativeResize="0"/>
          <p:nvPr/>
        </p:nvPicPr>
        <p:blipFill>
          <a:blip r:embed="rId3">
            <a:alphaModFix/>
          </a:blip>
          <a:stretch>
            <a:fillRect/>
          </a:stretch>
        </p:blipFill>
        <p:spPr>
          <a:xfrm>
            <a:off x="3813782" y="76200"/>
            <a:ext cx="5239717" cy="5067299"/>
          </a:xfrm>
          <a:prstGeom prst="rect">
            <a:avLst/>
          </a:prstGeom>
          <a:noFill/>
          <a:ln>
            <a:noFill/>
          </a:ln>
        </p:spPr>
      </p:pic>
      <p:sp>
        <p:nvSpPr>
          <p:cNvPr id="657" name="Shape 657"/>
          <p:cNvSpPr txBox="1"/>
          <p:nvPr/>
        </p:nvSpPr>
        <p:spPr>
          <a:xfrm>
            <a:off x="389925" y="3641400"/>
            <a:ext cx="3633900" cy="988200"/>
          </a:xfrm>
          <a:prstGeom prst="rect">
            <a:avLst/>
          </a:prstGeom>
          <a:noFill/>
          <a:ln>
            <a:noFill/>
          </a:ln>
        </p:spPr>
        <p:txBody>
          <a:bodyPr anchorCtr="0" anchor="t" bIns="91425" lIns="91425" rIns="91425" tIns="91425">
            <a:noAutofit/>
          </a:bodyPr>
          <a:lstStyle/>
          <a:p>
            <a:pPr lvl="0" algn="r">
              <a:spcBef>
                <a:spcPts val="0"/>
              </a:spcBef>
              <a:buNone/>
            </a:pPr>
            <a:r>
              <a:rPr lang="en"/>
              <a:t>Improvements of dueling architecture over Prioritized DDQN baseline measured by metric above over 57 Atari games</a:t>
            </a:r>
          </a:p>
        </p:txBody>
      </p:sp>
      <p:sp>
        <p:nvSpPr>
          <p:cNvPr id="658" name="Shape 658"/>
          <p:cNvSpPr txBox="1"/>
          <p:nvPr/>
        </p:nvSpPr>
        <p:spPr>
          <a:xfrm>
            <a:off x="23925" y="4576875"/>
            <a:ext cx="4365900" cy="4905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Wang, Ziyu, Tom Schaul, Matteo Hessel, Hado van Hasselt, Marc Lanctot, and Nando de Freitas. "Dueling network architectures for deep reinforcement learning." </a:t>
            </a:r>
            <a:r>
              <a:rPr i="1" lang="en" sz="900" u="sng">
                <a:solidFill>
                  <a:schemeClr val="hlink"/>
                </a:solidFill>
                <a:hlinkClick r:id="rId5"/>
              </a:rPr>
              <a:t>arXiv preprint arXiv:1511.06581</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2" name="Shape 662"/>
        <p:cNvGrpSpPr/>
        <p:nvPr/>
      </p:nvGrpSpPr>
      <p:grpSpPr>
        <a:xfrm>
          <a:off x="0" y="0"/>
          <a:ext cx="0" cy="0"/>
          <a:chOff x="0" y="0"/>
          <a:chExt cx="0" cy="0"/>
        </a:xfrm>
      </p:grpSpPr>
      <p:sp>
        <p:nvSpPr>
          <p:cNvPr id="663" name="Shape 66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664" name="Shape 66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b="1" lang="en"/>
              <a:t>Recurrent DQN</a:t>
            </a:r>
          </a:p>
          <a:p>
            <a:pPr indent="-228600" lvl="1" marL="914400" rtl="0">
              <a:spcBef>
                <a:spcPts val="0"/>
              </a:spcBef>
            </a:pPr>
            <a:r>
              <a:rPr lang="en"/>
              <a:t>Solving “Doom”</a:t>
            </a:r>
          </a:p>
          <a:p>
            <a:pPr indent="-228600" lvl="0" marL="457200" rtl="0">
              <a:spcBef>
                <a:spcPts val="0"/>
              </a:spcBef>
            </a:pPr>
            <a:r>
              <a:rPr lang="en"/>
              <a:t>Hierarchical DQN</a:t>
            </a: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68" name="Shape 668"/>
        <p:cNvGrpSpPr/>
        <p:nvPr/>
      </p:nvGrpSpPr>
      <p:grpSpPr>
        <a:xfrm>
          <a:off x="0" y="0"/>
          <a:ext cx="0" cy="0"/>
          <a:chOff x="0" y="0"/>
          <a:chExt cx="0" cy="0"/>
        </a:xfrm>
      </p:grpSpPr>
      <p:sp>
        <p:nvSpPr>
          <p:cNvPr id="669" name="Shape 66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Moving to more General and Complex Games</a:t>
            </a:r>
          </a:p>
        </p:txBody>
      </p:sp>
      <p:sp>
        <p:nvSpPr>
          <p:cNvPr id="670" name="Shape 670"/>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a:p>
            <a:pPr indent="-228600" lvl="0" marL="457200" rtl="0">
              <a:spcBef>
                <a:spcPts val="0"/>
              </a:spcBef>
            </a:pPr>
            <a:r>
              <a:rPr lang="en"/>
              <a:t>All games may not be representable using MDPs; some may be POMDPs</a:t>
            </a:r>
          </a:p>
          <a:p>
            <a:pPr indent="-228600" lvl="1" marL="914400" rtl="0">
              <a:spcBef>
                <a:spcPts val="0"/>
              </a:spcBef>
            </a:pPr>
            <a:r>
              <a:rPr lang="en"/>
              <a:t>FPS shooter games</a:t>
            </a:r>
          </a:p>
          <a:p>
            <a:pPr indent="-228600" lvl="1" marL="914400" rtl="0">
              <a:spcBef>
                <a:spcPts val="0"/>
              </a:spcBef>
            </a:pPr>
            <a:r>
              <a:rPr lang="en"/>
              <a:t>Scrabble</a:t>
            </a:r>
          </a:p>
          <a:p>
            <a:pPr indent="-228600" lvl="1" marL="914400" rtl="0">
              <a:spcBef>
                <a:spcPts val="0"/>
              </a:spcBef>
            </a:pPr>
            <a:r>
              <a:rPr lang="en"/>
              <a:t>Even Atari games</a:t>
            </a:r>
            <a:br>
              <a:rPr lang="en"/>
            </a:br>
          </a:p>
          <a:p>
            <a:pPr indent="-228600" lvl="0" marL="457200" rtl="0">
              <a:spcBef>
                <a:spcPts val="0"/>
              </a:spcBef>
            </a:pPr>
            <a:r>
              <a:rPr lang="en"/>
              <a:t>Entire history a solution?</a:t>
            </a:r>
          </a:p>
          <a:p>
            <a:pPr lvl="0" rtl="0">
              <a:spcBef>
                <a:spcPts val="0"/>
              </a:spcBef>
              <a:buNone/>
            </a:pPr>
            <a:r>
              <a:t/>
            </a:r>
            <a:endParaRPr/>
          </a:p>
          <a:p>
            <a:pPr lvl="0">
              <a:spcBef>
                <a:spcPts val="0"/>
              </a:spcBef>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74" name="Shape 674"/>
        <p:cNvGrpSpPr/>
        <p:nvPr/>
      </p:nvGrpSpPr>
      <p:grpSpPr>
        <a:xfrm>
          <a:off x="0" y="0"/>
          <a:ext cx="0" cy="0"/>
          <a:chOff x="0" y="0"/>
          <a:chExt cx="0" cy="0"/>
        </a:xfrm>
      </p:grpSpPr>
      <p:sp>
        <p:nvSpPr>
          <p:cNvPr id="675" name="Shape 67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Moving to more General and Complex Games</a:t>
            </a:r>
          </a:p>
        </p:txBody>
      </p:sp>
      <p:sp>
        <p:nvSpPr>
          <p:cNvPr id="676" name="Shape 67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a:p>
            <a:pPr indent="-228600" lvl="0" marL="457200" rtl="0">
              <a:spcBef>
                <a:spcPts val="0"/>
              </a:spcBef>
            </a:pPr>
            <a:r>
              <a:rPr lang="en"/>
              <a:t>All games may not be representable using MDPs; some may be POMDPs</a:t>
            </a:r>
          </a:p>
          <a:p>
            <a:pPr indent="-228600" lvl="1" marL="914400" rtl="0">
              <a:spcBef>
                <a:spcPts val="0"/>
              </a:spcBef>
            </a:pPr>
            <a:r>
              <a:rPr lang="en"/>
              <a:t>FPS shooter games</a:t>
            </a:r>
          </a:p>
          <a:p>
            <a:pPr indent="-228600" lvl="1" marL="914400" rtl="0">
              <a:spcBef>
                <a:spcPts val="0"/>
              </a:spcBef>
            </a:pPr>
            <a:r>
              <a:rPr lang="en"/>
              <a:t>Scrabble</a:t>
            </a:r>
          </a:p>
          <a:p>
            <a:pPr indent="-228600" lvl="1" marL="914400" rtl="0">
              <a:spcBef>
                <a:spcPts val="0"/>
              </a:spcBef>
            </a:pPr>
            <a:r>
              <a:rPr lang="en"/>
              <a:t>Even Atari games</a:t>
            </a:r>
            <a:br>
              <a:rPr lang="en"/>
            </a:br>
          </a:p>
          <a:p>
            <a:pPr indent="-228600" lvl="0" marL="457200" rtl="0">
              <a:spcBef>
                <a:spcPts val="0"/>
              </a:spcBef>
            </a:pPr>
            <a:r>
              <a:rPr lang="en"/>
              <a:t>Entire history a solution?</a:t>
            </a:r>
          </a:p>
          <a:p>
            <a:pPr indent="-228600" lvl="1" marL="914400" rtl="0">
              <a:spcBef>
                <a:spcPts val="0"/>
              </a:spcBef>
            </a:pPr>
            <a:r>
              <a:rPr b="1" lang="en"/>
              <a:t>LSTMs !</a:t>
            </a:r>
          </a:p>
          <a:p>
            <a:pPr lvl="0" rtl="0">
              <a:spcBef>
                <a:spcPts val="0"/>
              </a:spcBef>
              <a:buNone/>
            </a:pPr>
            <a:r>
              <a:t/>
            </a:r>
            <a:endParaRPr/>
          </a:p>
          <a:p>
            <a:pPr lvl="0" rtl="0">
              <a:spcBef>
                <a:spcPts val="0"/>
              </a:spcBef>
              <a:buNone/>
            </a:pPr>
            <a:r>
              <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80" name="Shape 680"/>
        <p:cNvGrpSpPr/>
        <p:nvPr/>
      </p:nvGrpSpPr>
      <p:grpSpPr>
        <a:xfrm>
          <a:off x="0" y="0"/>
          <a:ext cx="0" cy="0"/>
          <a:chOff x="0" y="0"/>
          <a:chExt cx="0" cy="0"/>
        </a:xfrm>
      </p:grpSpPr>
      <p:pic>
        <p:nvPicPr>
          <p:cNvPr id="681" name="Shape 681"/>
          <p:cNvPicPr preferRelativeResize="0"/>
          <p:nvPr/>
        </p:nvPicPr>
        <p:blipFill rotWithShape="1">
          <a:blip r:embed="rId3">
            <a:alphaModFix/>
          </a:blip>
          <a:srcRect b="0" l="44933" r="0" t="0"/>
          <a:stretch/>
        </p:blipFill>
        <p:spPr>
          <a:xfrm>
            <a:off x="580125" y="1017824"/>
            <a:ext cx="1986776" cy="3691948"/>
          </a:xfrm>
          <a:prstGeom prst="rect">
            <a:avLst/>
          </a:prstGeom>
          <a:noFill/>
          <a:ln>
            <a:noFill/>
          </a:ln>
        </p:spPr>
      </p:pic>
      <p:sp>
        <p:nvSpPr>
          <p:cNvPr id="682" name="Shape 68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Deep Recurrent Q-Learning</a:t>
            </a:r>
          </a:p>
        </p:txBody>
      </p:sp>
      <p:sp>
        <p:nvSpPr>
          <p:cNvPr id="683" name="Shape 683"/>
          <p:cNvSpPr/>
          <p:nvPr/>
        </p:nvSpPr>
        <p:spPr>
          <a:xfrm>
            <a:off x="441650" y="41001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4" name="Shape 684"/>
          <p:cNvSpPr txBox="1"/>
          <p:nvPr/>
        </p:nvSpPr>
        <p:spPr>
          <a:xfrm>
            <a:off x="4825800" y="4570800"/>
            <a:ext cx="4318200" cy="572700"/>
          </a:xfrm>
          <a:prstGeom prst="rect">
            <a:avLst/>
          </a:prstGeom>
          <a:noFill/>
          <a:ln>
            <a:noFill/>
          </a:ln>
        </p:spPr>
        <p:txBody>
          <a:bodyPr anchorCtr="0" anchor="t" bIns="91425" lIns="91425" rIns="91425" tIns="91425">
            <a:noAutofit/>
          </a:bodyPr>
          <a:lstStyle/>
          <a:p>
            <a:pPr lvl="0" algn="r">
              <a:spcBef>
                <a:spcPts val="0"/>
              </a:spcBef>
              <a:buClr>
                <a:schemeClr val="dk1"/>
              </a:buClr>
              <a:buSzPct val="122222"/>
              <a:buFont typeface="Arial"/>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algn="r">
              <a:spcBef>
                <a:spcPts val="0"/>
              </a:spcBef>
              <a:buNone/>
            </a:pPr>
            <a:r>
              <a:t/>
            </a:r>
            <a:endParaRPr sz="900"/>
          </a:p>
        </p:txBody>
      </p:sp>
      <p:sp>
        <p:nvSpPr>
          <p:cNvPr id="685" name="Shape 685"/>
          <p:cNvSpPr/>
          <p:nvPr/>
        </p:nvSpPr>
        <p:spPr>
          <a:xfrm>
            <a:off x="416599" y="4015774"/>
            <a:ext cx="326700" cy="3933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686" name="Shape 686"/>
          <p:cNvSpPr/>
          <p:nvPr/>
        </p:nvSpPr>
        <p:spPr>
          <a:xfrm>
            <a:off x="580124" y="4015774"/>
            <a:ext cx="326700" cy="2766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687" name="Shape 687"/>
          <p:cNvSpPr/>
          <p:nvPr/>
        </p:nvSpPr>
        <p:spPr>
          <a:xfrm>
            <a:off x="517850" y="41763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8" name="Shape 688"/>
          <p:cNvSpPr/>
          <p:nvPr/>
        </p:nvSpPr>
        <p:spPr>
          <a:xfrm>
            <a:off x="594050" y="42525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89" name="Shape 689"/>
          <p:cNvSpPr/>
          <p:nvPr/>
        </p:nvSpPr>
        <p:spPr>
          <a:xfrm>
            <a:off x="670250" y="43287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690" name="Shape 690"/>
          <p:cNvSpPr txBox="1"/>
          <p:nvPr/>
        </p:nvSpPr>
        <p:spPr>
          <a:xfrm>
            <a:off x="594050" y="1319427"/>
            <a:ext cx="718200" cy="333000"/>
          </a:xfrm>
          <a:prstGeom prst="rect">
            <a:avLst/>
          </a:prstGeom>
          <a:solidFill>
            <a:srgbClr val="FFFFFF"/>
          </a:solidFill>
          <a:ln>
            <a:noFill/>
          </a:ln>
        </p:spPr>
        <p:txBody>
          <a:bodyPr anchorCtr="0" anchor="t" bIns="91425" lIns="91425" rIns="91425" tIns="91425">
            <a:noAutofit/>
          </a:bodyPr>
          <a:lstStyle/>
          <a:p>
            <a:pPr lvl="0">
              <a:spcBef>
                <a:spcPts val="0"/>
              </a:spcBef>
              <a:buNone/>
            </a:pPr>
            <a:r>
              <a:rPr b="1" lang="en" sz="1100">
                <a:latin typeface="Times New Roman"/>
                <a:ea typeface="Times New Roman"/>
                <a:cs typeface="Times New Roman"/>
                <a:sym typeface="Times New Roman"/>
              </a:rPr>
              <a:t>FC</a:t>
            </a: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47" name="Shape 147"/>
        <p:cNvGrpSpPr/>
        <p:nvPr/>
      </p:nvGrpSpPr>
      <p:grpSpPr>
        <a:xfrm>
          <a:off x="0" y="0"/>
          <a:ext cx="0" cy="0"/>
          <a:chOff x="0" y="0"/>
          <a:chExt cx="0" cy="0"/>
        </a:xfrm>
      </p:grpSpPr>
      <p:sp>
        <p:nvSpPr>
          <p:cNvPr id="148" name="Shape 14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Q-Learning</a:t>
            </a:r>
          </a:p>
        </p:txBody>
      </p:sp>
      <p:sp>
        <p:nvSpPr>
          <p:cNvPr id="149" name="Shape 14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pic>
        <p:nvPicPr>
          <p:cNvPr id="150" name="Shape 150"/>
          <p:cNvPicPr preferRelativeResize="0"/>
          <p:nvPr/>
        </p:nvPicPr>
        <p:blipFill rotWithShape="1">
          <a:blip r:embed="rId3">
            <a:alphaModFix/>
          </a:blip>
          <a:srcRect b="23920" l="0" r="0" t="21001"/>
          <a:stretch/>
        </p:blipFill>
        <p:spPr>
          <a:xfrm>
            <a:off x="311700" y="1155297"/>
            <a:ext cx="8520598" cy="3518254"/>
          </a:xfrm>
          <a:prstGeom prst="rect">
            <a:avLst/>
          </a:prstGeom>
          <a:noFill/>
          <a:ln>
            <a:noFill/>
          </a:ln>
        </p:spPr>
      </p:pic>
      <p:sp>
        <p:nvSpPr>
          <p:cNvPr id="151" name="Shape 151"/>
          <p:cNvSpPr txBox="1"/>
          <p:nvPr/>
        </p:nvSpPr>
        <p:spPr>
          <a:xfrm>
            <a:off x="0" y="4736700"/>
            <a:ext cx="3000000" cy="406800"/>
          </a:xfrm>
          <a:prstGeom prst="rect">
            <a:avLst/>
          </a:prstGeom>
          <a:noFill/>
          <a:ln>
            <a:noFill/>
          </a:ln>
        </p:spPr>
        <p:txBody>
          <a:bodyPr anchorCtr="0" anchor="ctr" bIns="91425" lIns="91425" rIns="91425" tIns="91425">
            <a:noAutofit/>
          </a:bodyPr>
          <a:lstStyle/>
          <a:p>
            <a:pPr lvl="0" rtl="0">
              <a:spcBef>
                <a:spcPts val="0"/>
              </a:spcBef>
              <a:buNone/>
            </a:pPr>
            <a:r>
              <a:rPr lang="en" sz="750">
                <a:highlight>
                  <a:srgbClr val="FFFFFF"/>
                </a:highlight>
              </a:rPr>
              <a:t>David Silver’s </a:t>
            </a:r>
            <a:r>
              <a:rPr lang="en" sz="750" u="sng">
                <a:solidFill>
                  <a:schemeClr val="hlink"/>
                </a:solidFill>
                <a:highlight>
                  <a:srgbClr val="FFFFFF"/>
                </a:highlight>
                <a:hlinkClick r:id="rId4"/>
              </a:rPr>
              <a:t>Introduction to RL lectures</a:t>
            </a:r>
          </a:p>
        </p:txBody>
      </p:sp>
      <p:sp>
        <p:nvSpPr>
          <p:cNvPr id="152" name="Shape 152"/>
          <p:cNvSpPr txBox="1"/>
          <p:nvPr/>
        </p:nvSpPr>
        <p:spPr>
          <a:xfrm>
            <a:off x="6144000" y="4736700"/>
            <a:ext cx="3000000" cy="406800"/>
          </a:xfrm>
          <a:prstGeom prst="rect">
            <a:avLst/>
          </a:prstGeom>
          <a:noFill/>
          <a:ln>
            <a:noFill/>
          </a:ln>
        </p:spPr>
        <p:txBody>
          <a:bodyPr anchorCtr="0" anchor="ctr" bIns="91425" lIns="91425" rIns="91425" tIns="91425">
            <a:noAutofit/>
          </a:bodyPr>
          <a:lstStyle/>
          <a:p>
            <a:pPr lvl="0" rtl="0" algn="r">
              <a:spcBef>
                <a:spcPts val="0"/>
              </a:spcBef>
              <a:buNone/>
            </a:pPr>
            <a:r>
              <a:rPr lang="en" sz="750">
                <a:highlight>
                  <a:srgbClr val="FFFFFF"/>
                </a:highlight>
              </a:rPr>
              <a:t>Peter Abbeel’s Artificial Intelligence - </a:t>
            </a:r>
            <a:r>
              <a:rPr lang="en" sz="750" u="sng">
                <a:solidFill>
                  <a:schemeClr val="hlink"/>
                </a:solidFill>
                <a:highlight>
                  <a:srgbClr val="FFFFFF"/>
                </a:highlight>
                <a:hlinkClick r:id="rId5"/>
              </a:rPr>
              <a:t>Berkeley (Spring 2015)</a:t>
            </a: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694" name="Shape 694"/>
        <p:cNvGrpSpPr/>
        <p:nvPr/>
      </p:nvGrpSpPr>
      <p:grpSpPr>
        <a:xfrm>
          <a:off x="0" y="0"/>
          <a:ext cx="0" cy="0"/>
          <a:chOff x="0" y="0"/>
          <a:chExt cx="0" cy="0"/>
        </a:xfrm>
      </p:grpSpPr>
      <p:sp>
        <p:nvSpPr>
          <p:cNvPr id="695" name="Shape 695"/>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Deep Recurrent Q-Learning</a:t>
            </a:r>
          </a:p>
        </p:txBody>
      </p:sp>
      <p:sp>
        <p:nvSpPr>
          <p:cNvPr id="696" name="Shape 696"/>
          <p:cNvSpPr txBox="1"/>
          <p:nvPr/>
        </p:nvSpPr>
        <p:spPr>
          <a:xfrm>
            <a:off x="4825800" y="4647000"/>
            <a:ext cx="4318200" cy="572700"/>
          </a:xfrm>
          <a:prstGeom prst="rect">
            <a:avLst/>
          </a:prstGeom>
          <a:noFill/>
          <a:ln>
            <a:noFill/>
          </a:ln>
        </p:spPr>
        <p:txBody>
          <a:bodyPr anchorCtr="0" anchor="t" bIns="91425" lIns="91425" rIns="91425" tIns="91425">
            <a:noAutofit/>
          </a:bodyPr>
          <a:lstStyle/>
          <a:p>
            <a:pPr lvl="0" rtl="0" algn="r">
              <a:spcBef>
                <a:spcPts val="0"/>
              </a:spcBef>
              <a:buClr>
                <a:schemeClr val="dk1"/>
              </a:buClr>
              <a:buSzPct val="122222"/>
              <a:buFont typeface="Arial"/>
              <a:buNone/>
            </a:pPr>
            <a:r>
              <a:rPr lang="en" sz="900" u="sng">
                <a:solidFill>
                  <a:schemeClr val="hlink"/>
                </a:solidFill>
                <a:hlinkClick r:id="rId3"/>
              </a:rPr>
              <a:t>Hausknecht, Matthew, and Peter Stone. "Deep recurrent q-learning for partially observable mdps." </a:t>
            </a:r>
            <a:r>
              <a:rPr i="1" lang="en" sz="900" u="sng">
                <a:solidFill>
                  <a:schemeClr val="hlink"/>
                </a:solidFill>
                <a:hlinkClick r:id="rId4"/>
              </a:rPr>
              <a:t>arXiv preprint arXiv:1507.06527</a:t>
            </a:r>
            <a:r>
              <a:rPr lang="en" sz="900" u="sng">
                <a:solidFill>
                  <a:schemeClr val="hlink"/>
                </a:solidFill>
                <a:hlinkClick r:id="rId5"/>
              </a:rPr>
              <a:t> (2015).</a:t>
            </a:r>
          </a:p>
          <a:p>
            <a:pPr lvl="0" rtl="0" algn="r">
              <a:spcBef>
                <a:spcPts val="0"/>
              </a:spcBef>
              <a:buNone/>
            </a:pPr>
            <a:r>
              <a:t/>
            </a:r>
            <a:endParaRPr sz="900"/>
          </a:p>
        </p:txBody>
      </p:sp>
      <p:pic>
        <p:nvPicPr>
          <p:cNvPr id="697" name="Shape 697"/>
          <p:cNvPicPr preferRelativeResize="0"/>
          <p:nvPr/>
        </p:nvPicPr>
        <p:blipFill rotWithShape="1">
          <a:blip r:embed="rId6">
            <a:alphaModFix/>
          </a:blip>
          <a:srcRect b="0" l="44933" r="0" t="0"/>
          <a:stretch/>
        </p:blipFill>
        <p:spPr>
          <a:xfrm>
            <a:off x="580125" y="1017724"/>
            <a:ext cx="1986781" cy="3692054"/>
          </a:xfrm>
          <a:prstGeom prst="rect">
            <a:avLst/>
          </a:prstGeom>
          <a:noFill/>
          <a:ln>
            <a:noFill/>
          </a:ln>
        </p:spPr>
      </p:pic>
      <p:sp>
        <p:nvSpPr>
          <p:cNvPr id="698" name="Shape 698"/>
          <p:cNvSpPr/>
          <p:nvPr/>
        </p:nvSpPr>
        <p:spPr>
          <a:xfrm>
            <a:off x="416599" y="4015774"/>
            <a:ext cx="326700" cy="3933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699" name="Shape 699"/>
          <p:cNvSpPr/>
          <p:nvPr/>
        </p:nvSpPr>
        <p:spPr>
          <a:xfrm>
            <a:off x="580124" y="4015774"/>
            <a:ext cx="326700" cy="2766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700" name="Shape 700"/>
          <p:cNvSpPr/>
          <p:nvPr/>
        </p:nvSpPr>
        <p:spPr>
          <a:xfrm>
            <a:off x="441650" y="41001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01" name="Shape 701"/>
          <p:cNvSpPr/>
          <p:nvPr/>
        </p:nvSpPr>
        <p:spPr>
          <a:xfrm>
            <a:off x="517850" y="41763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02" name="Shape 702"/>
          <p:cNvSpPr/>
          <p:nvPr/>
        </p:nvSpPr>
        <p:spPr>
          <a:xfrm>
            <a:off x="594050" y="42525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03" name="Shape 703"/>
          <p:cNvSpPr/>
          <p:nvPr/>
        </p:nvSpPr>
        <p:spPr>
          <a:xfrm>
            <a:off x="670250" y="43287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07" name="Shape 707"/>
        <p:cNvGrpSpPr/>
        <p:nvPr/>
      </p:nvGrpSpPr>
      <p:grpSpPr>
        <a:xfrm>
          <a:off x="0" y="0"/>
          <a:ext cx="0" cy="0"/>
          <a:chOff x="0" y="0"/>
          <a:chExt cx="0" cy="0"/>
        </a:xfrm>
      </p:grpSpPr>
      <p:sp>
        <p:nvSpPr>
          <p:cNvPr id="708" name="Shape 70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Deep Recurrent Q-Learning</a:t>
            </a:r>
          </a:p>
        </p:txBody>
      </p:sp>
      <p:grpSp>
        <p:nvGrpSpPr>
          <p:cNvPr id="709" name="Shape 709"/>
          <p:cNvGrpSpPr/>
          <p:nvPr/>
        </p:nvGrpSpPr>
        <p:grpSpPr>
          <a:xfrm>
            <a:off x="416599" y="1017724"/>
            <a:ext cx="2205450" cy="3751450"/>
            <a:chOff x="416599" y="1017724"/>
            <a:chExt cx="2205450" cy="3751450"/>
          </a:xfrm>
        </p:grpSpPr>
        <p:pic>
          <p:nvPicPr>
            <p:cNvPr id="710" name="Shape 710"/>
            <p:cNvPicPr preferRelativeResize="0"/>
            <p:nvPr/>
          </p:nvPicPr>
          <p:blipFill rotWithShape="1">
            <a:blip r:embed="rId3">
              <a:alphaModFix/>
            </a:blip>
            <a:srcRect b="0" l="44933" r="0" t="0"/>
            <a:stretch/>
          </p:blipFill>
          <p:spPr>
            <a:xfrm>
              <a:off x="580125" y="1017724"/>
              <a:ext cx="1986781" cy="3692054"/>
            </a:xfrm>
            <a:prstGeom prst="rect">
              <a:avLst/>
            </a:prstGeom>
            <a:noFill/>
            <a:ln>
              <a:noFill/>
            </a:ln>
          </p:spPr>
        </p:pic>
        <p:sp>
          <p:nvSpPr>
            <p:cNvPr id="711" name="Shape 711"/>
            <p:cNvSpPr/>
            <p:nvPr/>
          </p:nvSpPr>
          <p:spPr>
            <a:xfrm>
              <a:off x="441650" y="41001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712" name="Shape 712"/>
            <p:cNvSpPr/>
            <p:nvPr/>
          </p:nvSpPr>
          <p:spPr>
            <a:xfrm>
              <a:off x="416599" y="4015774"/>
              <a:ext cx="326700" cy="3933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713" name="Shape 713"/>
            <p:cNvSpPr/>
            <p:nvPr/>
          </p:nvSpPr>
          <p:spPr>
            <a:xfrm>
              <a:off x="580124" y="4015774"/>
              <a:ext cx="326700" cy="2766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grpSp>
      <p:pic>
        <p:nvPicPr>
          <p:cNvPr id="714" name="Shape 714"/>
          <p:cNvPicPr preferRelativeResize="0"/>
          <p:nvPr/>
        </p:nvPicPr>
        <p:blipFill rotWithShape="1">
          <a:blip r:embed="rId3">
            <a:alphaModFix/>
          </a:blip>
          <a:srcRect b="0" l="44933" r="0" t="0"/>
          <a:stretch/>
        </p:blipFill>
        <p:spPr>
          <a:xfrm>
            <a:off x="2843175" y="1017724"/>
            <a:ext cx="1986781" cy="3692054"/>
          </a:xfrm>
          <a:prstGeom prst="rect">
            <a:avLst/>
          </a:prstGeom>
          <a:noFill/>
          <a:ln>
            <a:noFill/>
          </a:ln>
        </p:spPr>
      </p:pic>
      <p:sp>
        <p:nvSpPr>
          <p:cNvPr id="715" name="Shape 715"/>
          <p:cNvSpPr/>
          <p:nvPr/>
        </p:nvSpPr>
        <p:spPr>
          <a:xfrm>
            <a:off x="2704700" y="41001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16" name="Shape 716"/>
          <p:cNvSpPr/>
          <p:nvPr/>
        </p:nvSpPr>
        <p:spPr>
          <a:xfrm>
            <a:off x="2679649" y="4015774"/>
            <a:ext cx="326700" cy="3933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717" name="Shape 717"/>
          <p:cNvSpPr/>
          <p:nvPr/>
        </p:nvSpPr>
        <p:spPr>
          <a:xfrm>
            <a:off x="2843174" y="4015774"/>
            <a:ext cx="326700" cy="2766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pic>
        <p:nvPicPr>
          <p:cNvPr id="718" name="Shape 718"/>
          <p:cNvPicPr preferRelativeResize="0"/>
          <p:nvPr/>
        </p:nvPicPr>
        <p:blipFill rotWithShape="1">
          <a:blip r:embed="rId3">
            <a:alphaModFix/>
          </a:blip>
          <a:srcRect b="0" l="44933" r="0" t="0"/>
          <a:stretch/>
        </p:blipFill>
        <p:spPr>
          <a:xfrm>
            <a:off x="5173025" y="1017724"/>
            <a:ext cx="1986781" cy="3692054"/>
          </a:xfrm>
          <a:prstGeom prst="rect">
            <a:avLst/>
          </a:prstGeom>
          <a:noFill/>
          <a:ln>
            <a:noFill/>
          </a:ln>
        </p:spPr>
      </p:pic>
      <p:sp>
        <p:nvSpPr>
          <p:cNvPr id="719" name="Shape 719"/>
          <p:cNvSpPr/>
          <p:nvPr/>
        </p:nvSpPr>
        <p:spPr>
          <a:xfrm>
            <a:off x="5034550" y="41001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0" name="Shape 720"/>
          <p:cNvSpPr/>
          <p:nvPr/>
        </p:nvSpPr>
        <p:spPr>
          <a:xfrm>
            <a:off x="5009499" y="4015774"/>
            <a:ext cx="326700" cy="3933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721" name="Shape 721"/>
          <p:cNvSpPr/>
          <p:nvPr/>
        </p:nvSpPr>
        <p:spPr>
          <a:xfrm>
            <a:off x="5173024" y="4015774"/>
            <a:ext cx="326700" cy="2766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pic>
        <p:nvPicPr>
          <p:cNvPr id="722" name="Shape 722"/>
          <p:cNvPicPr preferRelativeResize="0"/>
          <p:nvPr/>
        </p:nvPicPr>
        <p:blipFill rotWithShape="1">
          <a:blip r:embed="rId3">
            <a:alphaModFix/>
          </a:blip>
          <a:srcRect b="0" l="44933" r="0" t="0"/>
          <a:stretch/>
        </p:blipFill>
        <p:spPr>
          <a:xfrm>
            <a:off x="7285750" y="1017724"/>
            <a:ext cx="1986781" cy="3692054"/>
          </a:xfrm>
          <a:prstGeom prst="rect">
            <a:avLst/>
          </a:prstGeom>
          <a:noFill/>
          <a:ln>
            <a:noFill/>
          </a:ln>
        </p:spPr>
      </p:pic>
      <p:sp>
        <p:nvSpPr>
          <p:cNvPr id="723" name="Shape 723"/>
          <p:cNvSpPr/>
          <p:nvPr/>
        </p:nvSpPr>
        <p:spPr>
          <a:xfrm>
            <a:off x="7138749" y="4015774"/>
            <a:ext cx="326700" cy="3933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724" name="Shape 724"/>
          <p:cNvSpPr/>
          <p:nvPr/>
        </p:nvSpPr>
        <p:spPr>
          <a:xfrm>
            <a:off x="7302274" y="4015774"/>
            <a:ext cx="326700" cy="276600"/>
          </a:xfrm>
          <a:prstGeom prst="rect">
            <a:avLst/>
          </a:prstGeom>
          <a:solidFill>
            <a:schemeClr val="lt1"/>
          </a:solidFill>
          <a:ln>
            <a:noFill/>
          </a:ln>
        </p:spPr>
        <p:txBody>
          <a:bodyPr anchorCtr="0" anchor="ctr" bIns="91425" lIns="91425" rIns="91425" tIns="91425">
            <a:noAutofit/>
          </a:bodyPr>
          <a:lstStyle/>
          <a:p>
            <a:pPr lvl="0">
              <a:spcBef>
                <a:spcPts val="0"/>
              </a:spcBef>
              <a:buNone/>
            </a:pPr>
            <a:r>
              <a:t/>
            </a:r>
            <a:endParaRPr/>
          </a:p>
        </p:txBody>
      </p:sp>
      <p:sp>
        <p:nvSpPr>
          <p:cNvPr id="725" name="Shape 725"/>
          <p:cNvSpPr/>
          <p:nvPr/>
        </p:nvSpPr>
        <p:spPr>
          <a:xfrm>
            <a:off x="7106575" y="4100175"/>
            <a:ext cx="2180400" cy="669000"/>
          </a:xfrm>
          <a:prstGeom prst="parallelogram">
            <a:avLst>
              <a:gd fmla="val 103527" name="adj"/>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6" name="Shape 726"/>
          <p:cNvSpPr/>
          <p:nvPr/>
        </p:nvSpPr>
        <p:spPr>
          <a:xfrm>
            <a:off x="2121075" y="1494775"/>
            <a:ext cx="601200" cy="834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7" name="Shape 727"/>
          <p:cNvSpPr/>
          <p:nvPr/>
        </p:nvSpPr>
        <p:spPr>
          <a:xfrm>
            <a:off x="4445875" y="1494775"/>
            <a:ext cx="601200" cy="834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8" name="Shape 728"/>
          <p:cNvSpPr/>
          <p:nvPr/>
        </p:nvSpPr>
        <p:spPr>
          <a:xfrm>
            <a:off x="6701075" y="1494775"/>
            <a:ext cx="601200" cy="83400"/>
          </a:xfrm>
          <a:prstGeom prst="rightArrow">
            <a:avLst>
              <a:gd fmla="val 50000" name="adj1"/>
              <a:gd fmla="val 5000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729" name="Shape 729"/>
          <p:cNvSpPr txBox="1"/>
          <p:nvPr/>
        </p:nvSpPr>
        <p:spPr>
          <a:xfrm>
            <a:off x="2208675" y="1119000"/>
            <a:ext cx="426000" cy="342300"/>
          </a:xfrm>
          <a:prstGeom prst="rect">
            <a:avLst/>
          </a:prstGeom>
          <a:noFill/>
          <a:ln>
            <a:noFill/>
          </a:ln>
        </p:spPr>
        <p:txBody>
          <a:bodyPr anchorCtr="0" anchor="t" bIns="91425" lIns="91425" rIns="91425" tIns="91425">
            <a:noAutofit/>
          </a:bodyPr>
          <a:lstStyle/>
          <a:p>
            <a:pPr lvl="0" rtl="0">
              <a:spcBef>
                <a:spcPts val="0"/>
              </a:spcBef>
              <a:buNone/>
            </a:pPr>
            <a:r>
              <a:rPr b="1" lang="en"/>
              <a:t>h</a:t>
            </a:r>
            <a:r>
              <a:rPr b="1" baseline="-25000" lang="en"/>
              <a:t>1</a:t>
            </a:r>
          </a:p>
        </p:txBody>
      </p:sp>
      <p:sp>
        <p:nvSpPr>
          <p:cNvPr id="730" name="Shape 730"/>
          <p:cNvSpPr txBox="1"/>
          <p:nvPr/>
        </p:nvSpPr>
        <p:spPr>
          <a:xfrm>
            <a:off x="4496750" y="1119000"/>
            <a:ext cx="426000" cy="342300"/>
          </a:xfrm>
          <a:prstGeom prst="rect">
            <a:avLst/>
          </a:prstGeom>
          <a:noFill/>
          <a:ln>
            <a:noFill/>
          </a:ln>
        </p:spPr>
        <p:txBody>
          <a:bodyPr anchorCtr="0" anchor="t" bIns="91425" lIns="91425" rIns="91425" tIns="91425">
            <a:noAutofit/>
          </a:bodyPr>
          <a:lstStyle/>
          <a:p>
            <a:pPr lvl="0" rtl="0">
              <a:spcBef>
                <a:spcPts val="0"/>
              </a:spcBef>
              <a:buNone/>
            </a:pPr>
            <a:r>
              <a:rPr b="1" lang="en"/>
              <a:t>h</a:t>
            </a:r>
            <a:r>
              <a:rPr b="1" baseline="-25000" lang="en"/>
              <a:t>2</a:t>
            </a:r>
          </a:p>
        </p:txBody>
      </p:sp>
      <p:sp>
        <p:nvSpPr>
          <p:cNvPr id="731" name="Shape 731"/>
          <p:cNvSpPr txBox="1"/>
          <p:nvPr/>
        </p:nvSpPr>
        <p:spPr>
          <a:xfrm>
            <a:off x="6784825" y="1119000"/>
            <a:ext cx="426000" cy="342300"/>
          </a:xfrm>
          <a:prstGeom prst="rect">
            <a:avLst/>
          </a:prstGeom>
          <a:noFill/>
          <a:ln>
            <a:noFill/>
          </a:ln>
        </p:spPr>
        <p:txBody>
          <a:bodyPr anchorCtr="0" anchor="t" bIns="91425" lIns="91425" rIns="91425" tIns="91425">
            <a:noAutofit/>
          </a:bodyPr>
          <a:lstStyle/>
          <a:p>
            <a:pPr lvl="0" rtl="0">
              <a:spcBef>
                <a:spcPts val="0"/>
              </a:spcBef>
              <a:buNone/>
            </a:pPr>
            <a:r>
              <a:rPr b="1" lang="en"/>
              <a:t>h</a:t>
            </a:r>
            <a:r>
              <a:rPr b="1" baseline="-25000" lang="en"/>
              <a:t>3</a:t>
            </a:r>
          </a:p>
        </p:txBody>
      </p:sp>
      <p:sp>
        <p:nvSpPr>
          <p:cNvPr id="732" name="Shape 732"/>
          <p:cNvSpPr txBox="1"/>
          <p:nvPr/>
        </p:nvSpPr>
        <p:spPr>
          <a:xfrm>
            <a:off x="76200" y="4785975"/>
            <a:ext cx="8206500" cy="2766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36" name="Shape 736"/>
        <p:cNvGrpSpPr/>
        <p:nvPr/>
      </p:nvGrpSpPr>
      <p:grpSpPr>
        <a:xfrm>
          <a:off x="0" y="0"/>
          <a:ext cx="0" cy="0"/>
          <a:chOff x="0" y="0"/>
          <a:chExt cx="0" cy="0"/>
        </a:xfrm>
      </p:grpSpPr>
      <p:sp>
        <p:nvSpPr>
          <p:cNvPr id="737" name="Shape 73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DRQN </a:t>
            </a:r>
            <a:r>
              <a:rPr lang="en"/>
              <a:t>Results</a:t>
            </a:r>
          </a:p>
        </p:txBody>
      </p:sp>
      <p:sp>
        <p:nvSpPr>
          <p:cNvPr id="738" name="Shape 738"/>
          <p:cNvSpPr txBox="1"/>
          <p:nvPr>
            <p:ph idx="1" type="body"/>
          </p:nvPr>
        </p:nvSpPr>
        <p:spPr>
          <a:xfrm>
            <a:off x="311700" y="1152475"/>
            <a:ext cx="8520600" cy="988800"/>
          </a:xfrm>
          <a:prstGeom prst="rect">
            <a:avLst/>
          </a:prstGeom>
        </p:spPr>
        <p:txBody>
          <a:bodyPr anchorCtr="0" anchor="t" bIns="91425" lIns="91425" rIns="91425" tIns="91425">
            <a:noAutofit/>
          </a:bodyPr>
          <a:lstStyle/>
          <a:p>
            <a:pPr lvl="0" rtl="0">
              <a:spcBef>
                <a:spcPts val="0"/>
              </a:spcBef>
              <a:buNone/>
            </a:pPr>
            <a:br>
              <a:rPr lang="en"/>
            </a:br>
            <a:br>
              <a:rPr lang="en"/>
            </a:br>
          </a:p>
          <a:p>
            <a:pPr indent="-228600" lvl="0" marL="457200" rtl="0">
              <a:spcBef>
                <a:spcPts val="0"/>
              </a:spcBef>
            </a:pPr>
            <a:r>
              <a:rPr lang="en"/>
              <a:t>Misses</a:t>
            </a:r>
          </a:p>
          <a:p>
            <a:pPr lvl="0" rtl="0">
              <a:spcBef>
                <a:spcPts val="0"/>
              </a:spcBef>
              <a:buNone/>
            </a:pPr>
            <a:r>
              <a:t/>
            </a:r>
            <a:endParaRPr/>
          </a:p>
        </p:txBody>
      </p:sp>
      <p:pic>
        <p:nvPicPr>
          <p:cNvPr id="739" name="Shape 739"/>
          <p:cNvPicPr preferRelativeResize="0"/>
          <p:nvPr/>
        </p:nvPicPr>
        <p:blipFill rotWithShape="1">
          <a:blip r:embed="rId3">
            <a:alphaModFix/>
          </a:blip>
          <a:srcRect b="71068" l="0" r="0" t="0"/>
          <a:stretch/>
        </p:blipFill>
        <p:spPr>
          <a:xfrm>
            <a:off x="2358674" y="2013550"/>
            <a:ext cx="6556726" cy="1127349"/>
          </a:xfrm>
          <a:prstGeom prst="rect">
            <a:avLst/>
          </a:prstGeom>
          <a:noFill/>
          <a:ln>
            <a:noFill/>
          </a:ln>
        </p:spPr>
      </p:pic>
      <p:sp>
        <p:nvSpPr>
          <p:cNvPr id="740" name="Shape 740"/>
          <p:cNvSpPr txBox="1"/>
          <p:nvPr/>
        </p:nvSpPr>
        <p:spPr>
          <a:xfrm>
            <a:off x="0" y="4633575"/>
            <a:ext cx="4236300" cy="5727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44" name="Shape 744"/>
        <p:cNvGrpSpPr/>
        <p:nvPr/>
      </p:nvGrpSpPr>
      <p:grpSpPr>
        <a:xfrm>
          <a:off x="0" y="0"/>
          <a:ext cx="0" cy="0"/>
          <a:chOff x="0" y="0"/>
          <a:chExt cx="0" cy="0"/>
        </a:xfrm>
      </p:grpSpPr>
      <p:sp>
        <p:nvSpPr>
          <p:cNvPr id="745" name="Shape 74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en"/>
              <a:t>DRQN Results</a:t>
            </a:r>
          </a:p>
          <a:p>
            <a:pPr lvl="0" rtl="0">
              <a:spcBef>
                <a:spcPts val="0"/>
              </a:spcBef>
              <a:buNone/>
            </a:pPr>
            <a:r>
              <a:t/>
            </a:r>
            <a:endParaRPr/>
          </a:p>
        </p:txBody>
      </p:sp>
      <p:sp>
        <p:nvSpPr>
          <p:cNvPr id="746" name="Shape 746"/>
          <p:cNvSpPr txBox="1"/>
          <p:nvPr>
            <p:ph idx="1" type="body"/>
          </p:nvPr>
        </p:nvSpPr>
        <p:spPr>
          <a:xfrm>
            <a:off x="311700" y="1152475"/>
            <a:ext cx="8520600" cy="988800"/>
          </a:xfrm>
          <a:prstGeom prst="rect">
            <a:avLst/>
          </a:prstGeom>
        </p:spPr>
        <p:txBody>
          <a:bodyPr anchorCtr="0" anchor="t" bIns="91425" lIns="91425" rIns="91425" tIns="91425">
            <a:noAutofit/>
          </a:bodyPr>
          <a:lstStyle/>
          <a:p>
            <a:pPr lvl="0" rtl="0">
              <a:spcBef>
                <a:spcPts val="0"/>
              </a:spcBef>
              <a:buNone/>
            </a:pPr>
            <a:br>
              <a:rPr lang="en"/>
            </a:br>
            <a:br>
              <a:rPr lang="en"/>
            </a:br>
          </a:p>
          <a:p>
            <a:pPr indent="-228600" lvl="0" marL="457200" rtl="0">
              <a:spcBef>
                <a:spcPts val="0"/>
              </a:spcBef>
            </a:pPr>
            <a:r>
              <a:rPr lang="en"/>
              <a:t>Paddle</a:t>
            </a:r>
            <a:br>
              <a:rPr lang="en"/>
            </a:br>
            <a:r>
              <a:rPr lang="en"/>
              <a:t>Deflection</a:t>
            </a:r>
          </a:p>
          <a:p>
            <a:pPr lvl="0" rtl="0">
              <a:spcBef>
                <a:spcPts val="0"/>
              </a:spcBef>
              <a:buNone/>
            </a:pPr>
            <a:r>
              <a:t/>
            </a:r>
            <a:endParaRPr/>
          </a:p>
        </p:txBody>
      </p:sp>
      <p:pic>
        <p:nvPicPr>
          <p:cNvPr id="747" name="Shape 747"/>
          <p:cNvPicPr preferRelativeResize="0"/>
          <p:nvPr/>
        </p:nvPicPr>
        <p:blipFill rotWithShape="1">
          <a:blip r:embed="rId3">
            <a:alphaModFix/>
          </a:blip>
          <a:srcRect b="40582" l="0" r="0" t="30485"/>
          <a:stretch/>
        </p:blipFill>
        <p:spPr>
          <a:xfrm>
            <a:off x="2358674" y="2013550"/>
            <a:ext cx="6556726" cy="1127349"/>
          </a:xfrm>
          <a:prstGeom prst="rect">
            <a:avLst/>
          </a:prstGeom>
          <a:noFill/>
          <a:ln>
            <a:noFill/>
          </a:ln>
        </p:spPr>
      </p:pic>
      <p:sp>
        <p:nvSpPr>
          <p:cNvPr id="748" name="Shape 748"/>
          <p:cNvSpPr txBox="1"/>
          <p:nvPr/>
        </p:nvSpPr>
        <p:spPr>
          <a:xfrm>
            <a:off x="0" y="4633575"/>
            <a:ext cx="4236300" cy="5727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52" name="Shape 752"/>
        <p:cNvGrpSpPr/>
        <p:nvPr/>
      </p:nvGrpSpPr>
      <p:grpSpPr>
        <a:xfrm>
          <a:off x="0" y="0"/>
          <a:ext cx="0" cy="0"/>
          <a:chOff x="0" y="0"/>
          <a:chExt cx="0" cy="0"/>
        </a:xfrm>
      </p:grpSpPr>
      <p:sp>
        <p:nvSpPr>
          <p:cNvPr id="753" name="Shape 75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en"/>
              <a:t>DRQN Results</a:t>
            </a:r>
          </a:p>
          <a:p>
            <a:pPr lvl="0" rtl="0">
              <a:spcBef>
                <a:spcPts val="0"/>
              </a:spcBef>
              <a:buNone/>
            </a:pPr>
            <a:r>
              <a:t/>
            </a:r>
            <a:endParaRPr/>
          </a:p>
        </p:txBody>
      </p:sp>
      <p:sp>
        <p:nvSpPr>
          <p:cNvPr id="754" name="Shape 754"/>
          <p:cNvSpPr txBox="1"/>
          <p:nvPr>
            <p:ph idx="1" type="body"/>
          </p:nvPr>
        </p:nvSpPr>
        <p:spPr>
          <a:xfrm>
            <a:off x="311700" y="1152475"/>
            <a:ext cx="8520600" cy="988800"/>
          </a:xfrm>
          <a:prstGeom prst="rect">
            <a:avLst/>
          </a:prstGeom>
        </p:spPr>
        <p:txBody>
          <a:bodyPr anchorCtr="0" anchor="t" bIns="91425" lIns="91425" rIns="91425" tIns="91425">
            <a:noAutofit/>
          </a:bodyPr>
          <a:lstStyle/>
          <a:p>
            <a:pPr lvl="0" rtl="0">
              <a:spcBef>
                <a:spcPts val="0"/>
              </a:spcBef>
              <a:buNone/>
            </a:pPr>
            <a:br>
              <a:rPr lang="en"/>
            </a:br>
            <a:br>
              <a:rPr lang="en"/>
            </a:br>
          </a:p>
          <a:p>
            <a:pPr indent="-228600" lvl="0" marL="457200" rtl="0">
              <a:spcBef>
                <a:spcPts val="0"/>
              </a:spcBef>
            </a:pPr>
            <a:r>
              <a:rPr lang="en"/>
              <a:t>Wall</a:t>
            </a:r>
            <a:br>
              <a:rPr lang="en"/>
            </a:br>
            <a:r>
              <a:rPr lang="en"/>
              <a:t>Deflections</a:t>
            </a:r>
          </a:p>
          <a:p>
            <a:pPr lvl="0" rtl="0">
              <a:spcBef>
                <a:spcPts val="0"/>
              </a:spcBef>
              <a:buNone/>
            </a:pPr>
            <a:r>
              <a:t/>
            </a:r>
            <a:endParaRPr/>
          </a:p>
        </p:txBody>
      </p:sp>
      <p:pic>
        <p:nvPicPr>
          <p:cNvPr id="755" name="Shape 755"/>
          <p:cNvPicPr preferRelativeResize="0"/>
          <p:nvPr/>
        </p:nvPicPr>
        <p:blipFill rotWithShape="1">
          <a:blip r:embed="rId3">
            <a:alphaModFix/>
          </a:blip>
          <a:srcRect b="10895" l="0" r="0" t="60172"/>
          <a:stretch/>
        </p:blipFill>
        <p:spPr>
          <a:xfrm>
            <a:off x="2358674" y="2013550"/>
            <a:ext cx="6556726" cy="1127349"/>
          </a:xfrm>
          <a:prstGeom prst="rect">
            <a:avLst/>
          </a:prstGeom>
          <a:noFill/>
          <a:ln>
            <a:noFill/>
          </a:ln>
        </p:spPr>
      </p:pic>
      <p:sp>
        <p:nvSpPr>
          <p:cNvPr id="756" name="Shape 756"/>
          <p:cNvSpPr txBox="1"/>
          <p:nvPr/>
        </p:nvSpPr>
        <p:spPr>
          <a:xfrm>
            <a:off x="0" y="4633575"/>
            <a:ext cx="4236300" cy="5727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rtl="0">
              <a:spcBef>
                <a:spcPts val="0"/>
              </a:spcBef>
              <a:buNone/>
            </a:pPr>
            <a:r>
              <a:t/>
            </a:r>
            <a:endParaRPr sz="900"/>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60" name="Shape 760"/>
        <p:cNvGrpSpPr/>
        <p:nvPr/>
      </p:nvGrpSpPr>
      <p:grpSpPr>
        <a:xfrm>
          <a:off x="0" y="0"/>
          <a:ext cx="0" cy="0"/>
          <a:chOff x="0" y="0"/>
          <a:chExt cx="0" cy="0"/>
        </a:xfrm>
      </p:grpSpPr>
      <p:sp>
        <p:nvSpPr>
          <p:cNvPr id="761" name="Shape 76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 - Robustness to partial observability</a:t>
            </a:r>
          </a:p>
        </p:txBody>
      </p:sp>
      <p:pic>
        <p:nvPicPr>
          <p:cNvPr id="762" name="Shape 762"/>
          <p:cNvPicPr preferRelativeResize="0"/>
          <p:nvPr/>
        </p:nvPicPr>
        <p:blipFill rotWithShape="1">
          <a:blip r:embed="rId3">
            <a:alphaModFix/>
          </a:blip>
          <a:srcRect b="8298" l="0" r="0" t="0"/>
          <a:stretch/>
        </p:blipFill>
        <p:spPr>
          <a:xfrm>
            <a:off x="2193587" y="1123324"/>
            <a:ext cx="4756825" cy="3686674"/>
          </a:xfrm>
          <a:prstGeom prst="rect">
            <a:avLst/>
          </a:prstGeom>
          <a:noFill/>
          <a:ln>
            <a:noFill/>
          </a:ln>
        </p:spPr>
      </p:pic>
      <p:sp>
        <p:nvSpPr>
          <p:cNvPr id="763" name="Shape 763"/>
          <p:cNvSpPr txBox="1"/>
          <p:nvPr/>
        </p:nvSpPr>
        <p:spPr>
          <a:xfrm>
            <a:off x="152400" y="4404975"/>
            <a:ext cx="2388300" cy="5727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Hausknecht, Matthew, and Peter Stone. "Deep recurrent q-learning for partially observable mdps." </a:t>
            </a:r>
            <a:r>
              <a:rPr i="1" lang="en" sz="900" u="sng">
                <a:solidFill>
                  <a:schemeClr val="hlink"/>
                </a:solidFill>
                <a:hlinkClick r:id="rId5"/>
              </a:rPr>
              <a:t>arXiv preprint arXiv:1507.06527</a:t>
            </a:r>
            <a:r>
              <a:rPr lang="en" sz="900" u="sng">
                <a:solidFill>
                  <a:schemeClr val="hlink"/>
                </a:solidFill>
                <a:hlinkClick r:id="rId6"/>
              </a:rPr>
              <a:t> (2015).</a:t>
            </a:r>
          </a:p>
          <a:p>
            <a:pPr lvl="0" rtl="0">
              <a:spcBef>
                <a:spcPts val="0"/>
              </a:spcBef>
              <a:buNone/>
            </a:pPr>
            <a:r>
              <a:t/>
            </a:r>
            <a:endParaRPr sz="900"/>
          </a:p>
        </p:txBody>
      </p:sp>
      <p:sp>
        <p:nvSpPr>
          <p:cNvPr id="764" name="Shape 764"/>
          <p:cNvSpPr txBox="1"/>
          <p:nvPr/>
        </p:nvSpPr>
        <p:spPr>
          <a:xfrm>
            <a:off x="2676812" y="4759500"/>
            <a:ext cx="943500" cy="384000"/>
          </a:xfrm>
          <a:prstGeom prst="rect">
            <a:avLst/>
          </a:prstGeom>
          <a:noFill/>
          <a:ln>
            <a:noFill/>
          </a:ln>
        </p:spPr>
        <p:txBody>
          <a:bodyPr anchorCtr="0" anchor="t" bIns="91425" lIns="91425" rIns="91425" tIns="91425">
            <a:noAutofit/>
          </a:bodyPr>
          <a:lstStyle/>
          <a:p>
            <a:pPr lvl="0">
              <a:spcBef>
                <a:spcPts val="0"/>
              </a:spcBef>
              <a:buNone/>
            </a:pPr>
            <a:r>
              <a:rPr b="1" lang="en">
                <a:solidFill>
                  <a:srgbClr val="0000FF"/>
                </a:solidFill>
              </a:rPr>
              <a:t>POMDP</a:t>
            </a:r>
          </a:p>
        </p:txBody>
      </p:sp>
      <p:sp>
        <p:nvSpPr>
          <p:cNvPr id="765" name="Shape 765"/>
          <p:cNvSpPr txBox="1"/>
          <p:nvPr/>
        </p:nvSpPr>
        <p:spPr>
          <a:xfrm>
            <a:off x="5772312" y="4759500"/>
            <a:ext cx="943500" cy="384000"/>
          </a:xfrm>
          <a:prstGeom prst="rect">
            <a:avLst/>
          </a:prstGeom>
          <a:noFill/>
          <a:ln>
            <a:noFill/>
          </a:ln>
        </p:spPr>
        <p:txBody>
          <a:bodyPr anchorCtr="0" anchor="t" bIns="91425" lIns="91425" rIns="91425" tIns="91425">
            <a:noAutofit/>
          </a:bodyPr>
          <a:lstStyle/>
          <a:p>
            <a:pPr lvl="0" rtl="0" algn="r">
              <a:spcBef>
                <a:spcPts val="0"/>
              </a:spcBef>
              <a:buNone/>
            </a:pPr>
            <a:r>
              <a:rPr b="1" lang="en">
                <a:solidFill>
                  <a:srgbClr val="FF0000"/>
                </a:solidFill>
              </a:rPr>
              <a:t>MDP</a:t>
            </a:r>
          </a:p>
        </p:txBody>
      </p:sp>
      <p:sp>
        <p:nvSpPr>
          <p:cNvPr id="766" name="Shape 766"/>
          <p:cNvSpPr/>
          <p:nvPr/>
        </p:nvSpPr>
        <p:spPr>
          <a:xfrm>
            <a:off x="3696636" y="4842356"/>
            <a:ext cx="2338200" cy="225600"/>
          </a:xfrm>
          <a:prstGeom prst="leftArrow">
            <a:avLst>
              <a:gd fmla="val 50000" name="adj1"/>
              <a:gd fmla="val 62920" name="adj2"/>
            </a:avLst>
          </a:prstGeom>
          <a:solidFill>
            <a:schemeClr val="lt2"/>
          </a:solidFill>
          <a:ln cap="flat" cmpd="sng" w="9525">
            <a:solidFill>
              <a:schemeClr val="dk2"/>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0" name="Shape 770"/>
        <p:cNvGrpSpPr/>
        <p:nvPr/>
      </p:nvGrpSpPr>
      <p:grpSpPr>
        <a:xfrm>
          <a:off x="0" y="0"/>
          <a:ext cx="0" cy="0"/>
          <a:chOff x="0" y="0"/>
          <a:chExt cx="0" cy="0"/>
        </a:xfrm>
      </p:grpSpPr>
      <p:sp>
        <p:nvSpPr>
          <p:cNvPr id="771" name="Shape 771"/>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772" name="Shape 772"/>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b="1" lang="en"/>
              <a:t>Solving “Doom”</a:t>
            </a:r>
          </a:p>
          <a:p>
            <a:pPr indent="-228600" lvl="0" marL="457200" rtl="0">
              <a:spcBef>
                <a:spcPts val="0"/>
              </a:spcBef>
            </a:pPr>
            <a:r>
              <a:rPr lang="en"/>
              <a:t>Hierarchical DQN</a:t>
            </a: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76" name="Shape 776"/>
        <p:cNvGrpSpPr/>
        <p:nvPr/>
      </p:nvGrpSpPr>
      <p:grpSpPr>
        <a:xfrm>
          <a:off x="0" y="0"/>
          <a:ext cx="0" cy="0"/>
          <a:chOff x="0" y="0"/>
          <a:chExt cx="0" cy="0"/>
        </a:xfrm>
      </p:grpSpPr>
      <p:sp>
        <p:nvSpPr>
          <p:cNvPr id="777" name="Shape 77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Application of DRQN: Playing ‘Doom’</a:t>
            </a:r>
          </a:p>
        </p:txBody>
      </p:sp>
      <p:sp>
        <p:nvSpPr>
          <p:cNvPr id="778" name="Shape 77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a:p>
            <a:pPr lvl="0">
              <a:spcBef>
                <a:spcPts val="0"/>
              </a:spcBef>
              <a:buNone/>
            </a:pPr>
            <a:r>
              <a:t/>
            </a:r>
            <a:endParaRPr/>
          </a:p>
        </p:txBody>
      </p:sp>
      <p:pic>
        <p:nvPicPr>
          <p:cNvPr id="779" name="Shape 779"/>
          <p:cNvPicPr preferRelativeResize="0"/>
          <p:nvPr/>
        </p:nvPicPr>
        <p:blipFill>
          <a:blip r:embed="rId3">
            <a:alphaModFix/>
          </a:blip>
          <a:stretch>
            <a:fillRect/>
          </a:stretch>
        </p:blipFill>
        <p:spPr>
          <a:xfrm>
            <a:off x="1254700" y="1101049"/>
            <a:ext cx="6334125" cy="3416400"/>
          </a:xfrm>
          <a:prstGeom prst="rect">
            <a:avLst/>
          </a:prstGeom>
          <a:noFill/>
          <a:ln>
            <a:noFill/>
          </a:ln>
        </p:spPr>
      </p:pic>
      <p:sp>
        <p:nvSpPr>
          <p:cNvPr id="780" name="Shape 780"/>
          <p:cNvSpPr txBox="1"/>
          <p:nvPr/>
        </p:nvSpPr>
        <p:spPr>
          <a:xfrm>
            <a:off x="4957900" y="4710450"/>
            <a:ext cx="4065300" cy="335700"/>
          </a:xfrm>
          <a:prstGeom prst="rect">
            <a:avLst/>
          </a:prstGeom>
          <a:noFill/>
          <a:ln>
            <a:noFill/>
          </a:ln>
        </p:spPr>
        <p:txBody>
          <a:bodyPr anchorCtr="0" anchor="t" bIns="91425" lIns="91425" rIns="91425" tIns="91425">
            <a:noAutofit/>
          </a:bodyPr>
          <a:lstStyle/>
          <a:p>
            <a:pPr lvl="0">
              <a:spcBef>
                <a:spcPts val="0"/>
              </a:spcBef>
              <a:buNone/>
            </a:pPr>
            <a:r>
              <a:rPr lang="en" sz="1000">
                <a:solidFill>
                  <a:srgbClr val="222222"/>
                </a:solidFill>
                <a:highlight>
                  <a:srgbClr val="FFFFFF"/>
                </a:highlight>
              </a:rPr>
              <a:t>Lample, Guillaume, and Devendra Singh Chaplot. "</a:t>
            </a:r>
            <a:r>
              <a:rPr lang="en" sz="1000" u="sng">
                <a:solidFill>
                  <a:schemeClr val="hlink"/>
                </a:solidFill>
                <a:highlight>
                  <a:srgbClr val="FFFFFF"/>
                </a:highlight>
                <a:hlinkClick r:id="rId4"/>
              </a:rPr>
              <a:t>Playing FPS games with deep reinforcement learning</a:t>
            </a:r>
            <a:r>
              <a:rPr lang="en" sz="1000">
                <a:solidFill>
                  <a:srgbClr val="222222"/>
                </a:solidFill>
                <a:highlight>
                  <a:srgbClr val="FFFFFF"/>
                </a:highlight>
              </a:rPr>
              <a:t>."</a:t>
            </a: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84" name="Shape 784"/>
        <p:cNvGrpSpPr/>
        <p:nvPr/>
      </p:nvGrpSpPr>
      <p:grpSpPr>
        <a:xfrm>
          <a:off x="0" y="0"/>
          <a:ext cx="0" cy="0"/>
          <a:chOff x="0" y="0"/>
          <a:chExt cx="0" cy="0"/>
        </a:xfrm>
      </p:grpSpPr>
      <p:sp>
        <p:nvSpPr>
          <p:cNvPr id="785" name="Shape 78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Doom Demo</a:t>
            </a:r>
          </a:p>
        </p:txBody>
      </p:sp>
      <p:sp>
        <p:nvSpPr>
          <p:cNvPr id="786" name="Shape 786"/>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sp>
        <p:nvSpPr>
          <p:cNvPr descr="This video is a demonstration of a computer program playing FPS Games using only raw pixel data.  Refer to the following article for more details: Playing FPS Games with Deep Reinforcement Learning: https://arxiv.org/abs/1609.05521" id="787" name="Shape 787" title="AI Playing FPS: Full Deathmatch (HD with sound)">
            <a:hlinkClick r:id="rId3"/>
          </p:cNvPr>
          <p:cNvSpPr/>
          <p:nvPr/>
        </p:nvSpPr>
        <p:spPr>
          <a:xfrm>
            <a:off x="2041525" y="1146175"/>
            <a:ext cx="4936375" cy="3429000"/>
          </a:xfrm>
          <a:prstGeom prst="rect">
            <a:avLst/>
          </a:prstGeom>
          <a:blipFill>
            <a:blip r:embed="rId4">
              <a:alphaModFix/>
            </a:blip>
            <a:stretch>
              <a:fillRect/>
            </a:stretch>
          </a:blipFill>
          <a:ln>
            <a:noFill/>
          </a:ln>
        </p:spPr>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1" name="Shape 791"/>
        <p:cNvGrpSpPr/>
        <p:nvPr/>
      </p:nvGrpSpPr>
      <p:grpSpPr>
        <a:xfrm>
          <a:off x="0" y="0"/>
          <a:ext cx="0" cy="0"/>
          <a:chOff x="0" y="0"/>
          <a:chExt cx="0" cy="0"/>
        </a:xfrm>
      </p:grpSpPr>
      <p:sp>
        <p:nvSpPr>
          <p:cNvPr id="792" name="Shape 79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How does DRQN help ? </a:t>
            </a:r>
          </a:p>
          <a:p>
            <a:pPr lvl="0">
              <a:spcBef>
                <a:spcPts val="0"/>
              </a:spcBef>
              <a:buNone/>
            </a:pPr>
            <a:r>
              <a:t/>
            </a:r>
            <a:endParaRPr/>
          </a:p>
        </p:txBody>
      </p:sp>
      <p:sp>
        <p:nvSpPr>
          <p:cNvPr id="793" name="Shape 793"/>
          <p:cNvSpPr txBox="1"/>
          <p:nvPr>
            <p:ph idx="1" type="body"/>
          </p:nvPr>
        </p:nvSpPr>
        <p:spPr>
          <a:xfrm>
            <a:off x="311700" y="1152475"/>
            <a:ext cx="8520600" cy="3678600"/>
          </a:xfrm>
          <a:prstGeom prst="rect">
            <a:avLst/>
          </a:prstGeom>
        </p:spPr>
        <p:txBody>
          <a:bodyPr anchorCtr="0" anchor="t" bIns="91425" lIns="91425" rIns="91425" tIns="91425">
            <a:noAutofit/>
          </a:bodyPr>
          <a:lstStyle/>
          <a:p>
            <a:pPr indent="-228600" lvl="0" marL="457200" rtl="0">
              <a:spcBef>
                <a:spcPts val="0"/>
              </a:spcBef>
              <a:buChar char="-"/>
            </a:pPr>
            <a:r>
              <a:rPr lang="en"/>
              <a:t>Observe o</a:t>
            </a:r>
            <a:r>
              <a:rPr baseline="-25000" lang="en"/>
              <a:t>t </a:t>
            </a:r>
            <a:r>
              <a:rPr lang="en"/>
              <a:t>instead of s</a:t>
            </a:r>
            <a:r>
              <a:rPr baseline="-25000" lang="en"/>
              <a:t>t</a:t>
            </a:r>
          </a:p>
          <a:p>
            <a:pPr indent="-228600" lvl="0" marL="457200" rtl="0">
              <a:spcBef>
                <a:spcPts val="0"/>
              </a:spcBef>
              <a:buChar char="-"/>
            </a:pPr>
            <a:r>
              <a:rPr lang="en"/>
              <a:t>Limited field of view</a:t>
            </a:r>
          </a:p>
          <a:p>
            <a:pPr indent="-228600" lvl="0" marL="457200">
              <a:spcBef>
                <a:spcPts val="0"/>
              </a:spcBef>
              <a:buChar char="-"/>
            </a:pPr>
            <a:r>
              <a:rPr lang="en"/>
              <a:t>Instead of estimating Q(s</a:t>
            </a:r>
            <a:r>
              <a:rPr baseline="-25000" lang="en"/>
              <a:t>t</a:t>
            </a:r>
            <a:r>
              <a:rPr lang="en"/>
              <a:t>, a</a:t>
            </a:r>
            <a:r>
              <a:rPr baseline="-25000" lang="en"/>
              <a:t>t</a:t>
            </a:r>
            <a:r>
              <a:rPr lang="en"/>
              <a:t>), estimate Q(h</a:t>
            </a:r>
            <a:r>
              <a:rPr baseline="-25000" lang="en"/>
              <a:t>t,</a:t>
            </a:r>
            <a:r>
              <a:rPr lang="en"/>
              <a:t>a</a:t>
            </a:r>
            <a:r>
              <a:rPr baseline="-25000" lang="en"/>
              <a:t>t</a:t>
            </a:r>
            <a:r>
              <a:rPr lang="en"/>
              <a:t>) where h</a:t>
            </a:r>
            <a:r>
              <a:rPr baseline="-25000" lang="en"/>
              <a:t>t</a:t>
            </a:r>
            <a:r>
              <a:rPr lang="en"/>
              <a:t> = LSTM(h</a:t>
            </a:r>
            <a:r>
              <a:rPr baseline="-25000" lang="en"/>
              <a:t>t-1</a:t>
            </a:r>
            <a:r>
              <a:rPr lang="en"/>
              <a:t>,o</a:t>
            </a:r>
            <a:r>
              <a:rPr baseline="-25000" lang="en"/>
              <a:t>t</a:t>
            </a:r>
            <a:r>
              <a:rPr lang="en"/>
              <a:t>)</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56" name="Shape 156"/>
        <p:cNvGrpSpPr/>
        <p:nvPr/>
      </p:nvGrpSpPr>
      <p:grpSpPr>
        <a:xfrm>
          <a:off x="0" y="0"/>
          <a:ext cx="0" cy="0"/>
          <a:chOff x="0" y="0"/>
          <a:chExt cx="0" cy="0"/>
        </a:xfrm>
      </p:grpSpPr>
      <p:sp>
        <p:nvSpPr>
          <p:cNvPr id="157" name="Shape 15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158" name="Shape 158"/>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b="1"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a:p>
            <a:pPr lvl="0" marR="0" rtl="0" algn="l">
              <a:lnSpc>
                <a:spcPct val="115000"/>
              </a:lnSpc>
              <a:spcBef>
                <a:spcPts val="0"/>
              </a:spcBef>
              <a:spcAft>
                <a:spcPts val="1600"/>
              </a:spcAft>
              <a:buNone/>
            </a:pPr>
            <a:r>
              <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797" name="Shape 797"/>
        <p:cNvGrpSpPr/>
        <p:nvPr/>
      </p:nvGrpSpPr>
      <p:grpSpPr>
        <a:xfrm>
          <a:off x="0" y="0"/>
          <a:ext cx="0" cy="0"/>
          <a:chOff x="0" y="0"/>
          <a:chExt cx="0" cy="0"/>
        </a:xfrm>
      </p:grpSpPr>
      <p:sp>
        <p:nvSpPr>
          <p:cNvPr id="798" name="Shape 79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Architecture: Comparison with Baseline DRQN </a:t>
            </a:r>
          </a:p>
        </p:txBody>
      </p:sp>
      <p:pic>
        <p:nvPicPr>
          <p:cNvPr id="799" name="Shape 799"/>
          <p:cNvPicPr preferRelativeResize="0"/>
          <p:nvPr/>
        </p:nvPicPr>
        <p:blipFill>
          <a:blip r:embed="rId3">
            <a:alphaModFix/>
          </a:blip>
          <a:stretch>
            <a:fillRect/>
          </a:stretch>
        </p:blipFill>
        <p:spPr>
          <a:xfrm>
            <a:off x="624625" y="1251975"/>
            <a:ext cx="7798225" cy="32222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3" name="Shape 803"/>
        <p:cNvGrpSpPr/>
        <p:nvPr/>
      </p:nvGrpSpPr>
      <p:grpSpPr>
        <a:xfrm>
          <a:off x="0" y="0"/>
          <a:ext cx="0" cy="0"/>
          <a:chOff x="0" y="0"/>
          <a:chExt cx="0" cy="0"/>
        </a:xfrm>
      </p:grpSpPr>
      <p:sp>
        <p:nvSpPr>
          <p:cNvPr id="804" name="Shape 80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Training Tricks</a:t>
            </a:r>
          </a:p>
        </p:txBody>
      </p:sp>
      <p:sp>
        <p:nvSpPr>
          <p:cNvPr id="805" name="Shape 805"/>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Jointly training DRQN model and game feature detection </a:t>
            </a: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09" name="Shape 809"/>
        <p:cNvGrpSpPr/>
        <p:nvPr/>
      </p:nvGrpSpPr>
      <p:grpSpPr>
        <a:xfrm>
          <a:off x="0" y="0"/>
          <a:ext cx="0" cy="0"/>
          <a:chOff x="0" y="0"/>
          <a:chExt cx="0" cy="0"/>
        </a:xfrm>
      </p:grpSpPr>
      <p:sp>
        <p:nvSpPr>
          <p:cNvPr id="810" name="Shape 81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811" name="Shape 81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Jointly training DRQN model and game feature detection </a:t>
            </a:r>
          </a:p>
          <a:p>
            <a:pPr lvl="0" rtl="0">
              <a:spcBef>
                <a:spcPts val="0"/>
              </a:spcBef>
              <a:buNone/>
            </a:pPr>
            <a:r>
              <a:rPr b="1" lang="en"/>
              <a:t>What do you think is the advantage of this ?</a:t>
            </a: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15" name="Shape 815"/>
        <p:cNvGrpSpPr/>
        <p:nvPr/>
      </p:nvGrpSpPr>
      <p:grpSpPr>
        <a:xfrm>
          <a:off x="0" y="0"/>
          <a:ext cx="0" cy="0"/>
          <a:chOff x="0" y="0"/>
          <a:chExt cx="0" cy="0"/>
        </a:xfrm>
      </p:grpSpPr>
      <p:sp>
        <p:nvSpPr>
          <p:cNvPr id="816" name="Shape 81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Training Tricks</a:t>
            </a:r>
          </a:p>
        </p:txBody>
      </p:sp>
      <p:sp>
        <p:nvSpPr>
          <p:cNvPr id="817" name="Shape 817"/>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Jointly training DRQN model and game feature detection </a:t>
            </a:r>
          </a:p>
          <a:p>
            <a:pPr lvl="0">
              <a:spcBef>
                <a:spcPts val="0"/>
              </a:spcBef>
              <a:buNone/>
            </a:pPr>
            <a:r>
              <a:rPr b="1" lang="en"/>
              <a:t>What do you think is the advantage of this ?</a:t>
            </a:r>
          </a:p>
          <a:p>
            <a:pPr indent="-228600" lvl="0" marL="457200" rtl="0">
              <a:spcBef>
                <a:spcPts val="0"/>
              </a:spcBef>
            </a:pPr>
            <a:r>
              <a:rPr lang="en"/>
              <a:t>CNN layers capture relevant information about features of the game that maximise action value scores</a:t>
            </a: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21" name="Shape 821"/>
        <p:cNvGrpSpPr/>
        <p:nvPr/>
      </p:nvGrpSpPr>
      <p:grpSpPr>
        <a:xfrm>
          <a:off x="0" y="0"/>
          <a:ext cx="0" cy="0"/>
          <a:chOff x="0" y="0"/>
          <a:chExt cx="0" cy="0"/>
        </a:xfrm>
      </p:grpSpPr>
      <p:sp>
        <p:nvSpPr>
          <p:cNvPr id="822" name="Shape 82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Modular Architecture</a:t>
            </a:r>
          </a:p>
        </p:txBody>
      </p:sp>
      <p:sp>
        <p:nvSpPr>
          <p:cNvPr id="823" name="Shape 823"/>
          <p:cNvSpPr/>
          <p:nvPr/>
        </p:nvSpPr>
        <p:spPr>
          <a:xfrm rot="1490221">
            <a:off x="2957243" y="3405496"/>
            <a:ext cx="1610567" cy="273414"/>
          </a:xfrm>
          <a:prstGeom prst="rightArrow">
            <a:avLst>
              <a:gd fmla="val 50000" name="adj1"/>
              <a:gd fmla="val 50000" name="adj2"/>
            </a:avLst>
          </a:prstGeom>
          <a:solidFill>
            <a:schemeClr val="lt2"/>
          </a:solidFill>
          <a:ln cap="flat" cmpd="sng" w="19050">
            <a:solidFill>
              <a:srgbClr val="6AA84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4" name="Shape 824"/>
          <p:cNvSpPr txBox="1"/>
          <p:nvPr/>
        </p:nvSpPr>
        <p:spPr>
          <a:xfrm>
            <a:off x="3183574" y="1267400"/>
            <a:ext cx="902100" cy="572700"/>
          </a:xfrm>
          <a:prstGeom prst="rect">
            <a:avLst/>
          </a:prstGeom>
          <a:noFill/>
          <a:ln>
            <a:noFill/>
          </a:ln>
        </p:spPr>
        <p:txBody>
          <a:bodyPr anchorCtr="0" anchor="t" bIns="91425" lIns="91425" rIns="91425" tIns="91425">
            <a:noAutofit/>
          </a:bodyPr>
          <a:lstStyle/>
          <a:p>
            <a:pPr lvl="0" algn="ctr">
              <a:spcBef>
                <a:spcPts val="0"/>
              </a:spcBef>
              <a:buNone/>
            </a:pPr>
            <a:r>
              <a:rPr lang="en"/>
              <a:t>Enemy spotted</a:t>
            </a:r>
          </a:p>
        </p:txBody>
      </p:sp>
      <p:grpSp>
        <p:nvGrpSpPr>
          <p:cNvPr id="825" name="Shape 825"/>
          <p:cNvGrpSpPr/>
          <p:nvPr/>
        </p:nvGrpSpPr>
        <p:grpSpPr>
          <a:xfrm>
            <a:off x="881232" y="2082612"/>
            <a:ext cx="2128213" cy="1165906"/>
            <a:chOff x="1288325" y="2296450"/>
            <a:chExt cx="2430300" cy="1331400"/>
          </a:xfrm>
        </p:grpSpPr>
        <p:sp>
          <p:nvSpPr>
            <p:cNvPr id="826" name="Shape 826"/>
            <p:cNvSpPr/>
            <p:nvPr/>
          </p:nvSpPr>
          <p:spPr>
            <a:xfrm>
              <a:off x="1288325" y="2296450"/>
              <a:ext cx="2430300" cy="13314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a:spcBef>
                  <a:spcPts val="0"/>
                </a:spcBef>
                <a:buNone/>
              </a:pPr>
              <a:r>
                <a:rPr lang="en"/>
                <a:t>Action Network (DRQN)</a:t>
              </a:r>
            </a:p>
          </p:txBody>
        </p:sp>
        <p:pic>
          <p:nvPicPr>
            <p:cNvPr id="827" name="Shape 827"/>
            <p:cNvPicPr preferRelativeResize="0"/>
            <p:nvPr/>
          </p:nvPicPr>
          <p:blipFill rotWithShape="1">
            <a:blip r:embed="rId3">
              <a:alphaModFix/>
            </a:blip>
            <a:srcRect b="58774" l="50631" r="14842" t="0"/>
            <a:stretch/>
          </p:blipFill>
          <p:spPr>
            <a:xfrm>
              <a:off x="1369023" y="2402425"/>
              <a:ext cx="2268901" cy="1119501"/>
            </a:xfrm>
            <a:prstGeom prst="rect">
              <a:avLst/>
            </a:prstGeom>
            <a:noFill/>
            <a:ln>
              <a:noFill/>
            </a:ln>
          </p:spPr>
        </p:pic>
      </p:grpSp>
      <p:sp>
        <p:nvSpPr>
          <p:cNvPr id="828" name="Shape 828"/>
          <p:cNvSpPr/>
          <p:nvPr/>
        </p:nvSpPr>
        <p:spPr>
          <a:xfrm rot="-1055873">
            <a:off x="3013026" y="1792775"/>
            <a:ext cx="1610466" cy="273156"/>
          </a:xfrm>
          <a:prstGeom prst="rightArrow">
            <a:avLst>
              <a:gd fmla="val 50000" name="adj1"/>
              <a:gd fmla="val 50000" name="adj2"/>
            </a:avLst>
          </a:prstGeom>
          <a:solidFill>
            <a:schemeClr val="lt2"/>
          </a:solid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29" name="Shape 829"/>
          <p:cNvSpPr txBox="1"/>
          <p:nvPr/>
        </p:nvSpPr>
        <p:spPr>
          <a:xfrm>
            <a:off x="3335975" y="3766300"/>
            <a:ext cx="902100" cy="350700"/>
          </a:xfrm>
          <a:prstGeom prst="rect">
            <a:avLst/>
          </a:prstGeom>
          <a:noFill/>
          <a:ln>
            <a:noFill/>
          </a:ln>
        </p:spPr>
        <p:txBody>
          <a:bodyPr anchorCtr="0" anchor="t" bIns="91425" lIns="91425" rIns="91425" tIns="91425">
            <a:noAutofit/>
          </a:bodyPr>
          <a:lstStyle/>
          <a:p>
            <a:pPr lvl="0" rtl="0" algn="ctr">
              <a:spcBef>
                <a:spcPts val="0"/>
              </a:spcBef>
              <a:buNone/>
            </a:pPr>
            <a:r>
              <a:rPr lang="en"/>
              <a:t>All clear!</a:t>
            </a: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33" name="Shape 833"/>
        <p:cNvGrpSpPr/>
        <p:nvPr/>
      </p:nvGrpSpPr>
      <p:grpSpPr>
        <a:xfrm>
          <a:off x="0" y="0"/>
          <a:ext cx="0" cy="0"/>
          <a:chOff x="0" y="0"/>
          <a:chExt cx="0" cy="0"/>
        </a:xfrm>
      </p:grpSpPr>
      <p:sp>
        <p:nvSpPr>
          <p:cNvPr id="834" name="Shape 834"/>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Modular Architecture</a:t>
            </a:r>
          </a:p>
        </p:txBody>
      </p:sp>
      <p:sp>
        <p:nvSpPr>
          <p:cNvPr id="835" name="Shape 835"/>
          <p:cNvSpPr/>
          <p:nvPr/>
        </p:nvSpPr>
        <p:spPr>
          <a:xfrm rot="1490221">
            <a:off x="2957243" y="3405496"/>
            <a:ext cx="1610567" cy="273414"/>
          </a:xfrm>
          <a:prstGeom prst="rightArrow">
            <a:avLst>
              <a:gd fmla="val 50000" name="adj1"/>
              <a:gd fmla="val 50000" name="adj2"/>
            </a:avLst>
          </a:prstGeom>
          <a:solidFill>
            <a:schemeClr val="lt2"/>
          </a:solidFill>
          <a:ln cap="flat" cmpd="sng" w="19050">
            <a:solidFill>
              <a:srgbClr val="6AA84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36" name="Shape 836"/>
          <p:cNvSpPr txBox="1"/>
          <p:nvPr/>
        </p:nvSpPr>
        <p:spPr>
          <a:xfrm>
            <a:off x="3183574" y="1267400"/>
            <a:ext cx="902100" cy="572700"/>
          </a:xfrm>
          <a:prstGeom prst="rect">
            <a:avLst/>
          </a:prstGeom>
          <a:noFill/>
          <a:ln>
            <a:noFill/>
          </a:ln>
        </p:spPr>
        <p:txBody>
          <a:bodyPr anchorCtr="0" anchor="t" bIns="91425" lIns="91425" rIns="91425" tIns="91425">
            <a:noAutofit/>
          </a:bodyPr>
          <a:lstStyle/>
          <a:p>
            <a:pPr lvl="0" rtl="0" algn="ctr">
              <a:spcBef>
                <a:spcPts val="0"/>
              </a:spcBef>
              <a:buNone/>
            </a:pPr>
            <a:r>
              <a:rPr lang="en"/>
              <a:t>Enemy spotted</a:t>
            </a:r>
          </a:p>
        </p:txBody>
      </p:sp>
      <p:grpSp>
        <p:nvGrpSpPr>
          <p:cNvPr id="837" name="Shape 837"/>
          <p:cNvGrpSpPr/>
          <p:nvPr/>
        </p:nvGrpSpPr>
        <p:grpSpPr>
          <a:xfrm>
            <a:off x="881232" y="2082612"/>
            <a:ext cx="2128213" cy="1165906"/>
            <a:chOff x="1288325" y="2296450"/>
            <a:chExt cx="2430300" cy="1331400"/>
          </a:xfrm>
        </p:grpSpPr>
        <p:sp>
          <p:nvSpPr>
            <p:cNvPr id="838" name="Shape 838"/>
            <p:cNvSpPr/>
            <p:nvPr/>
          </p:nvSpPr>
          <p:spPr>
            <a:xfrm>
              <a:off x="1288325" y="2296450"/>
              <a:ext cx="2430300" cy="13314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rPr lang="en"/>
                <a:t>Action Network (DRQN)</a:t>
              </a:r>
            </a:p>
          </p:txBody>
        </p:sp>
        <p:pic>
          <p:nvPicPr>
            <p:cNvPr id="839" name="Shape 839"/>
            <p:cNvPicPr preferRelativeResize="0"/>
            <p:nvPr/>
          </p:nvPicPr>
          <p:blipFill rotWithShape="1">
            <a:blip r:embed="rId3">
              <a:alphaModFix/>
            </a:blip>
            <a:srcRect b="58774" l="50631" r="14842" t="0"/>
            <a:stretch/>
          </p:blipFill>
          <p:spPr>
            <a:xfrm>
              <a:off x="1369023" y="2402425"/>
              <a:ext cx="2268901" cy="1119501"/>
            </a:xfrm>
            <a:prstGeom prst="rect">
              <a:avLst/>
            </a:prstGeom>
            <a:noFill/>
            <a:ln>
              <a:noFill/>
            </a:ln>
          </p:spPr>
        </p:pic>
      </p:grpSp>
      <p:sp>
        <p:nvSpPr>
          <p:cNvPr id="840" name="Shape 840"/>
          <p:cNvSpPr/>
          <p:nvPr/>
        </p:nvSpPr>
        <p:spPr>
          <a:xfrm rot="-1055873">
            <a:off x="3013026" y="1792775"/>
            <a:ext cx="1610466" cy="273156"/>
          </a:xfrm>
          <a:prstGeom prst="rightArrow">
            <a:avLst>
              <a:gd fmla="val 50000" name="adj1"/>
              <a:gd fmla="val 50000" name="adj2"/>
            </a:avLst>
          </a:prstGeom>
          <a:solidFill>
            <a:schemeClr val="lt2"/>
          </a:solidFill>
          <a:ln cap="flat" cmpd="sng" w="1905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841" name="Shape 841"/>
          <p:cNvSpPr txBox="1"/>
          <p:nvPr/>
        </p:nvSpPr>
        <p:spPr>
          <a:xfrm>
            <a:off x="3335975" y="3766300"/>
            <a:ext cx="902100" cy="350700"/>
          </a:xfrm>
          <a:prstGeom prst="rect">
            <a:avLst/>
          </a:prstGeom>
          <a:noFill/>
          <a:ln>
            <a:noFill/>
          </a:ln>
        </p:spPr>
        <p:txBody>
          <a:bodyPr anchorCtr="0" anchor="t" bIns="91425" lIns="91425" rIns="91425" tIns="91425">
            <a:noAutofit/>
          </a:bodyPr>
          <a:lstStyle/>
          <a:p>
            <a:pPr lvl="0" rtl="0" algn="ctr">
              <a:spcBef>
                <a:spcPts val="0"/>
              </a:spcBef>
              <a:buNone/>
            </a:pPr>
            <a:r>
              <a:rPr lang="en"/>
              <a:t>All clear!</a:t>
            </a:r>
          </a:p>
        </p:txBody>
      </p:sp>
      <p:sp>
        <p:nvSpPr>
          <p:cNvPr id="842" name="Shape 842"/>
          <p:cNvSpPr/>
          <p:nvPr/>
        </p:nvSpPr>
        <p:spPr>
          <a:xfrm>
            <a:off x="4631200" y="1102725"/>
            <a:ext cx="3738300" cy="17616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sp>
        <p:nvSpPr>
          <p:cNvPr id="843" name="Shape 843"/>
          <p:cNvSpPr/>
          <p:nvPr/>
        </p:nvSpPr>
        <p:spPr>
          <a:xfrm>
            <a:off x="4631200" y="3248525"/>
            <a:ext cx="3738300" cy="1695000"/>
          </a:xfrm>
          <a:prstGeom prst="roundRect">
            <a:avLst>
              <a:gd fmla="val 16667" name="adj"/>
            </a:avLst>
          </a:prstGeom>
          <a:noFill/>
          <a:ln cap="flat" cmpd="sng" w="9525">
            <a:solidFill>
              <a:srgbClr val="00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grpSp>
        <p:nvGrpSpPr>
          <p:cNvPr id="844" name="Shape 844"/>
          <p:cNvGrpSpPr/>
          <p:nvPr/>
        </p:nvGrpSpPr>
        <p:grpSpPr>
          <a:xfrm>
            <a:off x="4776351" y="3326338"/>
            <a:ext cx="2346693" cy="1505885"/>
            <a:chOff x="1067349" y="1073075"/>
            <a:chExt cx="5571448" cy="3575225"/>
          </a:xfrm>
        </p:grpSpPr>
        <p:pic>
          <p:nvPicPr>
            <p:cNvPr id="845" name="Shape 845"/>
            <p:cNvPicPr preferRelativeResize="0"/>
            <p:nvPr/>
          </p:nvPicPr>
          <p:blipFill rotWithShape="1">
            <a:blip r:embed="rId4">
              <a:alphaModFix/>
            </a:blip>
            <a:srcRect b="0" l="0" r="13711" t="0"/>
            <a:stretch/>
          </p:blipFill>
          <p:spPr>
            <a:xfrm>
              <a:off x="1067349" y="1073075"/>
              <a:ext cx="5571448" cy="3575225"/>
            </a:xfrm>
            <a:prstGeom prst="rect">
              <a:avLst/>
            </a:prstGeom>
            <a:noFill/>
            <a:ln>
              <a:noFill/>
            </a:ln>
          </p:spPr>
        </p:pic>
        <p:pic>
          <p:nvPicPr>
            <p:cNvPr id="846" name="Shape 846"/>
            <p:cNvPicPr preferRelativeResize="0"/>
            <p:nvPr/>
          </p:nvPicPr>
          <p:blipFill rotWithShape="1">
            <a:blip r:embed="rId5">
              <a:alphaModFix/>
            </a:blip>
            <a:srcRect b="0" l="0" r="0" t="6985"/>
            <a:stretch/>
          </p:blipFill>
          <p:spPr>
            <a:xfrm>
              <a:off x="1158200" y="2588699"/>
              <a:ext cx="840200" cy="776750"/>
            </a:xfrm>
            <a:prstGeom prst="rect">
              <a:avLst/>
            </a:prstGeom>
            <a:noFill/>
            <a:ln>
              <a:noFill/>
            </a:ln>
          </p:spPr>
        </p:pic>
      </p:grpSp>
      <p:grpSp>
        <p:nvGrpSpPr>
          <p:cNvPr id="847" name="Shape 847"/>
          <p:cNvGrpSpPr/>
          <p:nvPr/>
        </p:nvGrpSpPr>
        <p:grpSpPr>
          <a:xfrm>
            <a:off x="4780400" y="1210850"/>
            <a:ext cx="3490148" cy="1512524"/>
            <a:chOff x="4018400" y="1210850"/>
            <a:chExt cx="3490148" cy="1512524"/>
          </a:xfrm>
        </p:grpSpPr>
        <p:pic>
          <p:nvPicPr>
            <p:cNvPr id="848" name="Shape 848"/>
            <p:cNvPicPr preferRelativeResize="0"/>
            <p:nvPr/>
          </p:nvPicPr>
          <p:blipFill>
            <a:blip r:embed="rId3">
              <a:alphaModFix/>
            </a:blip>
            <a:stretch>
              <a:fillRect/>
            </a:stretch>
          </p:blipFill>
          <p:spPr>
            <a:xfrm>
              <a:off x="4018400" y="1281224"/>
              <a:ext cx="3490148" cy="1442149"/>
            </a:xfrm>
            <a:prstGeom prst="rect">
              <a:avLst/>
            </a:prstGeom>
            <a:noFill/>
            <a:ln>
              <a:noFill/>
            </a:ln>
          </p:spPr>
        </p:pic>
        <p:sp>
          <p:nvSpPr>
            <p:cNvPr id="849" name="Shape 849"/>
            <p:cNvSpPr/>
            <p:nvPr/>
          </p:nvSpPr>
          <p:spPr>
            <a:xfrm>
              <a:off x="5543827" y="1210850"/>
              <a:ext cx="1419600" cy="5727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sp>
          <p:nvSpPr>
            <p:cNvPr id="850" name="Shape 850"/>
            <p:cNvSpPr/>
            <p:nvPr/>
          </p:nvSpPr>
          <p:spPr>
            <a:xfrm>
              <a:off x="6263001" y="1637025"/>
              <a:ext cx="410099" cy="265500"/>
            </a:xfrm>
            <a:prstGeom prst="rect">
              <a:avLst/>
            </a:prstGeom>
            <a:solidFill>
              <a:srgbClr val="FFFFFF"/>
            </a:solidFill>
            <a:ln>
              <a:noFill/>
            </a:ln>
          </p:spPr>
          <p:txBody>
            <a:bodyPr anchorCtr="0" anchor="ctr" bIns="91425" lIns="91425" rIns="91425" tIns="91425">
              <a:noAutofit/>
            </a:bodyPr>
            <a:lstStyle/>
            <a:p>
              <a:pPr lvl="0">
                <a:spcBef>
                  <a:spcPts val="0"/>
                </a:spcBef>
                <a:buNone/>
              </a:pPr>
              <a:r>
                <a:t/>
              </a:r>
              <a:endParaRPr/>
            </a:p>
          </p:txBody>
        </p:sp>
      </p:grpSp>
      <p:sp>
        <p:nvSpPr>
          <p:cNvPr id="851" name="Shape 851"/>
          <p:cNvSpPr txBox="1"/>
          <p:nvPr/>
        </p:nvSpPr>
        <p:spPr>
          <a:xfrm>
            <a:off x="6137050" y="1160750"/>
            <a:ext cx="726600" cy="350700"/>
          </a:xfrm>
          <a:prstGeom prst="rect">
            <a:avLst/>
          </a:prstGeom>
          <a:noFill/>
          <a:ln>
            <a:noFill/>
          </a:ln>
        </p:spPr>
        <p:txBody>
          <a:bodyPr anchorCtr="0" anchor="t" bIns="91425" lIns="91425" rIns="91425" tIns="91425">
            <a:noAutofit/>
          </a:bodyPr>
          <a:lstStyle/>
          <a:p>
            <a:pPr lvl="0" rtl="0">
              <a:spcBef>
                <a:spcPts val="0"/>
              </a:spcBef>
              <a:buNone/>
            </a:pPr>
            <a:r>
              <a:rPr b="1" lang="en"/>
              <a:t>DRQN</a:t>
            </a:r>
          </a:p>
        </p:txBody>
      </p:sp>
      <p:sp>
        <p:nvSpPr>
          <p:cNvPr id="852" name="Shape 852"/>
          <p:cNvSpPr txBox="1"/>
          <p:nvPr/>
        </p:nvSpPr>
        <p:spPr>
          <a:xfrm>
            <a:off x="7506550" y="3920675"/>
            <a:ext cx="726600" cy="350700"/>
          </a:xfrm>
          <a:prstGeom prst="rect">
            <a:avLst/>
          </a:prstGeom>
          <a:noFill/>
          <a:ln>
            <a:noFill/>
          </a:ln>
        </p:spPr>
        <p:txBody>
          <a:bodyPr anchorCtr="0" anchor="t" bIns="91425" lIns="91425" rIns="91425" tIns="91425">
            <a:noAutofit/>
          </a:bodyPr>
          <a:lstStyle/>
          <a:p>
            <a:pPr lvl="0" rtl="0">
              <a:spcBef>
                <a:spcPts val="0"/>
              </a:spcBef>
              <a:buNone/>
            </a:pPr>
            <a:r>
              <a:rPr b="1" lang="en"/>
              <a:t>DQN</a:t>
            </a: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56" name="Shape 856"/>
        <p:cNvGrpSpPr/>
        <p:nvPr/>
      </p:nvGrpSpPr>
      <p:grpSpPr>
        <a:xfrm>
          <a:off x="0" y="0"/>
          <a:ext cx="0" cy="0"/>
          <a:chOff x="0" y="0"/>
          <a:chExt cx="0" cy="0"/>
        </a:xfrm>
      </p:grpSpPr>
      <p:sp>
        <p:nvSpPr>
          <p:cNvPr id="857" name="Shape 85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Modular Network : Advantages</a:t>
            </a:r>
          </a:p>
        </p:txBody>
      </p:sp>
      <p:sp>
        <p:nvSpPr>
          <p:cNvPr id="858" name="Shape 858"/>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buChar char="-"/>
            </a:pPr>
            <a:r>
              <a:rPr lang="en"/>
              <a:t>C</a:t>
            </a:r>
            <a:r>
              <a:rPr lang="en"/>
              <a:t>an be trained and tested independently </a:t>
            </a:r>
          </a:p>
          <a:p>
            <a:pPr indent="-228600" lvl="0" marL="457200" rtl="0">
              <a:spcBef>
                <a:spcPts val="0"/>
              </a:spcBef>
              <a:buChar char="-"/>
            </a:pPr>
            <a:r>
              <a:rPr lang="en"/>
              <a:t>Both can be trained in parallel</a:t>
            </a:r>
          </a:p>
          <a:p>
            <a:pPr indent="-228600" lvl="0" marL="457200" rtl="0">
              <a:spcBef>
                <a:spcPts val="0"/>
              </a:spcBef>
              <a:buChar char="-"/>
            </a:pPr>
            <a:r>
              <a:rPr lang="en"/>
              <a:t>Reduces the state-action pairs</a:t>
            </a:r>
            <a:r>
              <a:rPr lang="en"/>
              <a:t> space </a:t>
            </a:r>
            <a:r>
              <a:rPr lang="en"/>
              <a:t>: Faster Training</a:t>
            </a:r>
          </a:p>
          <a:p>
            <a:pPr indent="-228600" lvl="0" marL="457200" rtl="0">
              <a:spcBef>
                <a:spcPts val="0"/>
              </a:spcBef>
              <a:buChar char="-"/>
            </a:pPr>
            <a:r>
              <a:rPr lang="en"/>
              <a:t>Mitigates camper behavior : “Tendency to stay in one area of the map and wait for enemies”</a:t>
            </a:r>
          </a:p>
        </p:txBody>
      </p:sp>
      <p:pic>
        <p:nvPicPr>
          <p:cNvPr id="859" name="Shape 859"/>
          <p:cNvPicPr preferRelativeResize="0"/>
          <p:nvPr/>
        </p:nvPicPr>
        <p:blipFill rotWithShape="1">
          <a:blip r:embed="rId3">
            <a:alphaModFix/>
          </a:blip>
          <a:srcRect b="24991" l="20350" r="21688" t="34743"/>
          <a:stretch/>
        </p:blipFill>
        <p:spPr>
          <a:xfrm>
            <a:off x="3737575" y="2705600"/>
            <a:ext cx="4487823" cy="23382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3" name="Shape 863"/>
        <p:cNvGrpSpPr/>
        <p:nvPr/>
      </p:nvGrpSpPr>
      <p:grpSpPr>
        <a:xfrm>
          <a:off x="0" y="0"/>
          <a:ext cx="0" cy="0"/>
          <a:chOff x="0" y="0"/>
          <a:chExt cx="0" cy="0"/>
        </a:xfrm>
      </p:grpSpPr>
      <p:sp>
        <p:nvSpPr>
          <p:cNvPr id="864" name="Shape 86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Rewards Formulation for DOOM</a:t>
            </a:r>
          </a:p>
        </p:txBody>
      </p:sp>
      <p:sp>
        <p:nvSpPr>
          <p:cNvPr id="865" name="Shape 865"/>
          <p:cNvSpPr txBox="1"/>
          <p:nvPr>
            <p:ph idx="1" type="body"/>
          </p:nvPr>
        </p:nvSpPr>
        <p:spPr>
          <a:xfrm>
            <a:off x="311700" y="1152475"/>
            <a:ext cx="8520600" cy="3416400"/>
          </a:xfrm>
          <a:prstGeom prst="rect">
            <a:avLst/>
          </a:prstGeom>
        </p:spPr>
        <p:txBody>
          <a:bodyPr anchorCtr="0" anchor="t" bIns="91425" lIns="91425" rIns="91425" tIns="91425">
            <a:noAutofit/>
          </a:bodyPr>
          <a:lstStyle/>
          <a:p>
            <a:pPr lvl="0" marR="0" rtl="0" algn="l">
              <a:lnSpc>
                <a:spcPct val="115000"/>
              </a:lnSpc>
              <a:spcBef>
                <a:spcPts val="0"/>
              </a:spcBef>
              <a:spcAft>
                <a:spcPts val="1600"/>
              </a:spcAft>
              <a:buNone/>
            </a:pPr>
            <a:r>
              <a:rPr b="1" lang="en"/>
              <a:t>What do you think ? </a:t>
            </a: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69" name="Shape 869"/>
        <p:cNvGrpSpPr/>
        <p:nvPr/>
      </p:nvGrpSpPr>
      <p:grpSpPr>
        <a:xfrm>
          <a:off x="0" y="0"/>
          <a:ext cx="0" cy="0"/>
          <a:chOff x="0" y="0"/>
          <a:chExt cx="0" cy="0"/>
        </a:xfrm>
      </p:grpSpPr>
      <p:sp>
        <p:nvSpPr>
          <p:cNvPr id="870" name="Shape 87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Rewards Formulation for DOOM</a:t>
            </a:r>
          </a:p>
        </p:txBody>
      </p:sp>
      <p:sp>
        <p:nvSpPr>
          <p:cNvPr id="871" name="Shape 871"/>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Clr>
                <a:schemeClr val="dk1"/>
              </a:buClr>
              <a:buSzPct val="61111"/>
              <a:buFont typeface="Arial"/>
              <a:buNone/>
            </a:pPr>
            <a:r>
              <a:rPr b="1" lang="en"/>
              <a:t>What do you think ?</a:t>
            </a:r>
          </a:p>
          <a:p>
            <a:pPr indent="-228600" lvl="0" marL="457200" rtl="0">
              <a:spcBef>
                <a:spcPts val="0"/>
              </a:spcBef>
            </a:pPr>
            <a:r>
              <a:rPr lang="en"/>
              <a:t>Positive rewards for Kills and Negative rewards for suicides </a:t>
            </a:r>
          </a:p>
          <a:p>
            <a:pPr indent="-228600" lvl="0" marL="457200" rtl="0">
              <a:spcBef>
                <a:spcPts val="0"/>
              </a:spcBef>
            </a:pPr>
            <a:r>
              <a:rPr lang="en"/>
              <a:t>Small Intermediate Rewards : </a:t>
            </a:r>
          </a:p>
          <a:p>
            <a:pPr indent="-228600" lvl="1" marL="914400" rtl="0">
              <a:spcBef>
                <a:spcPts val="0"/>
              </a:spcBef>
            </a:pPr>
            <a:r>
              <a:rPr lang="en"/>
              <a:t>Positive Reward for object pickup </a:t>
            </a:r>
          </a:p>
          <a:p>
            <a:pPr indent="-228600" lvl="1" marL="914400" rtl="0">
              <a:spcBef>
                <a:spcPts val="0"/>
              </a:spcBef>
            </a:pPr>
            <a:r>
              <a:rPr lang="en"/>
              <a:t>Negative Reward for losing health </a:t>
            </a:r>
          </a:p>
          <a:p>
            <a:pPr indent="-228600" lvl="1" marL="914400" rtl="0">
              <a:spcBef>
                <a:spcPts val="0"/>
              </a:spcBef>
            </a:pPr>
            <a:r>
              <a:rPr lang="en"/>
              <a:t>Negative Reward for shooting or losing ammo</a:t>
            </a:r>
          </a:p>
          <a:p>
            <a:pPr indent="-228600" lvl="1" marL="914400" rtl="0">
              <a:spcBef>
                <a:spcPts val="0"/>
              </a:spcBef>
            </a:pPr>
            <a:r>
              <a:rPr lang="en"/>
              <a:t>Small Positive Rewards proportional to the distance travelled since last step </a:t>
            </a:r>
            <a:br>
              <a:rPr lang="en"/>
            </a:br>
            <a:r>
              <a:rPr lang="en"/>
              <a:t>(Agent avoids running in circles)</a:t>
            </a: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75" name="Shape 875"/>
        <p:cNvGrpSpPr/>
        <p:nvPr/>
      </p:nvGrpSpPr>
      <p:grpSpPr>
        <a:xfrm>
          <a:off x="0" y="0"/>
          <a:ext cx="0" cy="0"/>
          <a:chOff x="0" y="0"/>
          <a:chExt cx="0" cy="0"/>
        </a:xfrm>
      </p:grpSpPr>
      <p:sp>
        <p:nvSpPr>
          <p:cNvPr id="876" name="Shape 87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Performance with Separate Navigation Network</a:t>
            </a:r>
          </a:p>
        </p:txBody>
      </p:sp>
      <p:pic>
        <p:nvPicPr>
          <p:cNvPr id="877" name="Shape 877"/>
          <p:cNvPicPr preferRelativeResize="0"/>
          <p:nvPr/>
        </p:nvPicPr>
        <p:blipFill>
          <a:blip r:embed="rId3">
            <a:alphaModFix/>
          </a:blip>
          <a:stretch>
            <a:fillRect/>
          </a:stretch>
        </p:blipFill>
        <p:spPr>
          <a:xfrm>
            <a:off x="248875" y="1858475"/>
            <a:ext cx="8646249" cy="24025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2" name="Shape 162"/>
        <p:cNvGrpSpPr/>
        <p:nvPr/>
      </p:nvGrpSpPr>
      <p:grpSpPr>
        <a:xfrm>
          <a:off x="0" y="0"/>
          <a:ext cx="0" cy="0"/>
          <a:chOff x="0" y="0"/>
          <a:chExt cx="0" cy="0"/>
        </a:xfrm>
      </p:grpSpPr>
      <p:sp>
        <p:nvSpPr>
          <p:cNvPr id="163" name="Shape 163"/>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Function Approximation - Why?</a:t>
            </a:r>
          </a:p>
        </p:txBody>
      </p:sp>
      <p:sp>
        <p:nvSpPr>
          <p:cNvPr id="164" name="Shape 16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Value functions</a:t>
            </a:r>
          </a:p>
          <a:p>
            <a:pPr indent="-228600" lvl="1" marL="914400" rtl="0">
              <a:spcBef>
                <a:spcPts val="0"/>
              </a:spcBef>
            </a:pPr>
            <a:r>
              <a:rPr lang="en"/>
              <a:t>Every state </a:t>
            </a:r>
            <a:r>
              <a:rPr b="1" lang="en"/>
              <a:t>s</a:t>
            </a:r>
            <a:r>
              <a:rPr lang="en"/>
              <a:t> has an entry </a:t>
            </a:r>
            <a:r>
              <a:rPr b="1" lang="en"/>
              <a:t>V(s)</a:t>
            </a:r>
          </a:p>
          <a:p>
            <a:pPr indent="-228600" lvl="1" marL="914400" rtl="0">
              <a:spcBef>
                <a:spcPts val="0"/>
              </a:spcBef>
            </a:pPr>
            <a:r>
              <a:rPr lang="en"/>
              <a:t>Every state-action pair </a:t>
            </a:r>
            <a:r>
              <a:rPr b="1" lang="en"/>
              <a:t>(s, a)</a:t>
            </a:r>
            <a:r>
              <a:rPr lang="en"/>
              <a:t> has an entry </a:t>
            </a:r>
            <a:r>
              <a:rPr b="1" lang="en"/>
              <a:t>Q(s, a)</a:t>
            </a:r>
          </a:p>
          <a:p>
            <a:pPr indent="-228600" lvl="0" marL="457200" rtl="0">
              <a:spcBef>
                <a:spcPts val="0"/>
              </a:spcBef>
            </a:pPr>
            <a:r>
              <a:rPr lang="en"/>
              <a:t>How to get Q(s,a) → Table lookup </a:t>
            </a:r>
          </a:p>
          <a:p>
            <a:pPr indent="-228600" lvl="0" marL="457200" rtl="0">
              <a:spcBef>
                <a:spcPts val="0"/>
              </a:spcBef>
            </a:pPr>
            <a:r>
              <a:rPr lang="en"/>
              <a:t>What about large MDPs?</a:t>
            </a:r>
          </a:p>
          <a:p>
            <a:pPr indent="-228600" lvl="1" marL="914400" rtl="0">
              <a:spcBef>
                <a:spcPts val="0"/>
              </a:spcBef>
            </a:pPr>
            <a:r>
              <a:rPr lang="en"/>
              <a:t>Estimate value function with </a:t>
            </a:r>
            <a:r>
              <a:rPr b="1" lang="en"/>
              <a:t>function approximation</a:t>
            </a:r>
          </a:p>
          <a:p>
            <a:pPr lvl="0" rtl="0">
              <a:spcBef>
                <a:spcPts val="0"/>
              </a:spcBef>
              <a:buNone/>
            </a:pPr>
            <a:r>
              <a:t/>
            </a:r>
            <a:endParaRPr/>
          </a:p>
          <a:p>
            <a:pPr lvl="0" rtl="0">
              <a:spcBef>
                <a:spcPts val="0"/>
              </a:spcBef>
              <a:buNone/>
            </a:pPr>
            <a:r>
              <a:t/>
            </a:r>
            <a:endParaRPr/>
          </a:p>
          <a:p>
            <a:pPr indent="-228600" lvl="1" marL="914400" rtl="0">
              <a:spcBef>
                <a:spcPts val="0"/>
              </a:spcBef>
            </a:pPr>
            <a:r>
              <a:rPr lang="en"/>
              <a:t>Generalise from seen states to unseen states</a:t>
            </a:r>
          </a:p>
          <a:p>
            <a:pPr lvl="0">
              <a:spcBef>
                <a:spcPts val="0"/>
              </a:spcBef>
              <a:buNone/>
            </a:pPr>
            <a:r>
              <a:t/>
            </a:r>
            <a:endParaRPr/>
          </a:p>
        </p:txBody>
      </p:sp>
      <p:pic>
        <p:nvPicPr>
          <p:cNvPr id="165" name="Shape 165"/>
          <p:cNvPicPr preferRelativeResize="0"/>
          <p:nvPr/>
        </p:nvPicPr>
        <p:blipFill>
          <a:blip r:embed="rId3">
            <a:alphaModFix/>
          </a:blip>
          <a:stretch>
            <a:fillRect/>
          </a:stretch>
        </p:blipFill>
        <p:spPr>
          <a:xfrm>
            <a:off x="1630424" y="3063274"/>
            <a:ext cx="2906699" cy="931549"/>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1" name="Shape 881"/>
        <p:cNvGrpSpPr/>
        <p:nvPr/>
      </p:nvGrpSpPr>
      <p:grpSpPr>
        <a:xfrm>
          <a:off x="0" y="0"/>
          <a:ext cx="0" cy="0"/>
          <a:chOff x="0" y="0"/>
          <a:chExt cx="0" cy="0"/>
        </a:xfrm>
      </p:grpSpPr>
      <p:sp>
        <p:nvSpPr>
          <p:cNvPr id="882" name="Shape 88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Clr>
                <a:schemeClr val="dk1"/>
              </a:buClr>
              <a:buSzPct val="39285"/>
              <a:buFont typeface="Arial"/>
              <a:buNone/>
            </a:pPr>
            <a:r>
              <a:rPr lang="en"/>
              <a:t>Results</a:t>
            </a:r>
          </a:p>
        </p:txBody>
      </p:sp>
      <p:pic>
        <p:nvPicPr>
          <p:cNvPr id="883" name="Shape 883"/>
          <p:cNvPicPr preferRelativeResize="0"/>
          <p:nvPr/>
        </p:nvPicPr>
        <p:blipFill>
          <a:blip r:embed="rId3">
            <a:alphaModFix/>
          </a:blip>
          <a:stretch>
            <a:fillRect/>
          </a:stretch>
        </p:blipFill>
        <p:spPr>
          <a:xfrm>
            <a:off x="1986450" y="1540700"/>
            <a:ext cx="5171100" cy="20621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87" name="Shape 887"/>
        <p:cNvGrpSpPr/>
        <p:nvPr/>
      </p:nvGrpSpPr>
      <p:grpSpPr>
        <a:xfrm>
          <a:off x="0" y="0"/>
          <a:ext cx="0" cy="0"/>
          <a:chOff x="0" y="0"/>
          <a:chExt cx="0" cy="0"/>
        </a:xfrm>
      </p:grpSpPr>
      <p:sp>
        <p:nvSpPr>
          <p:cNvPr id="888" name="Shape 888"/>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889" name="Shape 889"/>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b="1" lang="en"/>
              <a:t>Hierarchical DQN</a:t>
            </a: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3" name="Shape 893"/>
        <p:cNvGrpSpPr/>
        <p:nvPr/>
      </p:nvGrpSpPr>
      <p:grpSpPr>
        <a:xfrm>
          <a:off x="0" y="0"/>
          <a:ext cx="0" cy="0"/>
          <a:chOff x="0" y="0"/>
          <a:chExt cx="0" cy="0"/>
        </a:xfrm>
      </p:grpSpPr>
      <p:sp>
        <p:nvSpPr>
          <p:cNvPr id="894" name="Shape 894"/>
          <p:cNvSpPr txBox="1"/>
          <p:nvPr>
            <p:ph idx="1" type="body"/>
          </p:nvPr>
        </p:nvSpPr>
        <p:spPr>
          <a:xfrm>
            <a:off x="311700" y="1152475"/>
            <a:ext cx="8520600" cy="3416400"/>
          </a:xfrm>
          <a:prstGeom prst="rect">
            <a:avLst/>
          </a:prstGeom>
        </p:spPr>
        <p:txBody>
          <a:bodyPr anchorCtr="0" anchor="ctr" bIns="91425" lIns="91425" rIns="91425" tIns="91425">
            <a:noAutofit/>
          </a:bodyPr>
          <a:lstStyle/>
          <a:p>
            <a:pPr lvl="0" rtl="0" algn="ctr">
              <a:lnSpc>
                <a:spcPct val="100000"/>
              </a:lnSpc>
              <a:spcBef>
                <a:spcPts val="0"/>
              </a:spcBef>
              <a:spcAft>
                <a:spcPts val="0"/>
              </a:spcAft>
              <a:buClr>
                <a:schemeClr val="dk1"/>
              </a:buClr>
              <a:buSzPct val="26190"/>
              <a:buFont typeface="Arial"/>
              <a:buNone/>
            </a:pPr>
            <a:r>
              <a:rPr lang="en" sz="4200">
                <a:solidFill>
                  <a:schemeClr val="dk1"/>
                </a:solidFill>
              </a:rPr>
              <a:t>h-DQN</a:t>
            </a: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898" name="Shape 898"/>
        <p:cNvGrpSpPr/>
        <p:nvPr/>
      </p:nvGrpSpPr>
      <p:grpSpPr>
        <a:xfrm>
          <a:off x="0" y="0"/>
          <a:ext cx="0" cy="0"/>
          <a:chOff x="0" y="0"/>
          <a:chExt cx="0" cy="0"/>
        </a:xfrm>
      </p:grpSpPr>
      <p:pic>
        <p:nvPicPr>
          <p:cNvPr id="899" name="Shape 899"/>
          <p:cNvPicPr preferRelativeResize="0"/>
          <p:nvPr/>
        </p:nvPicPr>
        <p:blipFill rotWithShape="1">
          <a:blip r:embed="rId3">
            <a:alphaModFix/>
          </a:blip>
          <a:srcRect b="2816" l="7217" r="6761" t="13620"/>
          <a:stretch/>
        </p:blipFill>
        <p:spPr>
          <a:xfrm>
            <a:off x="683250" y="166899"/>
            <a:ext cx="7542826" cy="3960124"/>
          </a:xfrm>
          <a:prstGeom prst="rect">
            <a:avLst/>
          </a:prstGeom>
          <a:noFill/>
          <a:ln>
            <a:noFill/>
          </a:ln>
        </p:spPr>
      </p:pic>
      <p:sp>
        <p:nvSpPr>
          <p:cNvPr id="900" name="Shape 900"/>
          <p:cNvSpPr txBox="1"/>
          <p:nvPr/>
        </p:nvSpPr>
        <p:spPr>
          <a:xfrm>
            <a:off x="683250" y="4166500"/>
            <a:ext cx="2249400" cy="420600"/>
          </a:xfrm>
          <a:prstGeom prst="rect">
            <a:avLst/>
          </a:prstGeom>
          <a:noFill/>
          <a:ln>
            <a:noFill/>
          </a:ln>
        </p:spPr>
        <p:txBody>
          <a:bodyPr anchorCtr="0" anchor="t" bIns="91425" lIns="91425" rIns="91425" tIns="91425">
            <a:noAutofit/>
          </a:bodyPr>
          <a:lstStyle/>
          <a:p>
            <a:pPr lvl="0">
              <a:spcBef>
                <a:spcPts val="0"/>
              </a:spcBef>
              <a:buNone/>
            </a:pPr>
            <a:r>
              <a:rPr lang="en"/>
              <a:t>Double DQN</a:t>
            </a:r>
          </a:p>
        </p:txBody>
      </p:sp>
      <p:sp>
        <p:nvSpPr>
          <p:cNvPr id="901" name="Shape 901"/>
          <p:cNvSpPr txBox="1"/>
          <p:nvPr/>
        </p:nvSpPr>
        <p:spPr>
          <a:xfrm>
            <a:off x="78075" y="4626575"/>
            <a:ext cx="41388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Van Hasselt, Hado, Arthur Guez, and David Silver. "Deep Reinforcement Learning with Double Q-Learning." In </a:t>
            </a:r>
            <a:r>
              <a:rPr i="1" lang="en" sz="900" u="sng">
                <a:solidFill>
                  <a:schemeClr val="hlink"/>
                </a:solidFill>
                <a:hlinkClick r:id="rId5"/>
              </a:rPr>
              <a:t>AAAI</a:t>
            </a:r>
            <a:r>
              <a:rPr lang="en" sz="900" u="sng">
                <a:solidFill>
                  <a:schemeClr val="hlink"/>
                </a:solidFill>
                <a:hlinkClick r:id="rId6"/>
              </a:rPr>
              <a:t>, pp. 2094-2100. 2016.</a:t>
            </a:r>
          </a:p>
          <a:p>
            <a:pPr lvl="0" rtl="0">
              <a:spcBef>
                <a:spcPts val="0"/>
              </a:spcBef>
              <a:buNone/>
            </a:pPr>
            <a:r>
              <a:t/>
            </a:r>
            <a:endParaRPr sz="900"/>
          </a:p>
        </p:txBody>
      </p:sp>
      <p:sp>
        <p:nvSpPr>
          <p:cNvPr id="902" name="Shape 902"/>
          <p:cNvSpPr/>
          <p:nvPr/>
        </p:nvSpPr>
        <p:spPr>
          <a:xfrm>
            <a:off x="6880973" y="2830875"/>
            <a:ext cx="167100" cy="1352700"/>
          </a:xfrm>
          <a:prstGeom prst="rect">
            <a:avLst/>
          </a:prstGeom>
          <a:noFill/>
          <a:ln cap="flat" cmpd="sng" w="28575">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06" name="Shape 906"/>
        <p:cNvGrpSpPr/>
        <p:nvPr/>
      </p:nvGrpSpPr>
      <p:grpSpPr>
        <a:xfrm>
          <a:off x="0" y="0"/>
          <a:ext cx="0" cy="0"/>
          <a:chOff x="0" y="0"/>
          <a:chExt cx="0" cy="0"/>
        </a:xfrm>
      </p:grpSpPr>
      <p:pic>
        <p:nvPicPr>
          <p:cNvPr id="907" name="Shape 907"/>
          <p:cNvPicPr preferRelativeResize="0"/>
          <p:nvPr/>
        </p:nvPicPr>
        <p:blipFill rotWithShape="1">
          <a:blip r:embed="rId3">
            <a:alphaModFix amt="20000"/>
          </a:blip>
          <a:srcRect b="0" l="0" r="0" t="2171"/>
          <a:stretch/>
        </p:blipFill>
        <p:spPr>
          <a:xfrm>
            <a:off x="4400400" y="308975"/>
            <a:ext cx="4623799" cy="4659100"/>
          </a:xfrm>
          <a:prstGeom prst="rect">
            <a:avLst/>
          </a:prstGeom>
          <a:noFill/>
          <a:ln>
            <a:noFill/>
          </a:ln>
        </p:spPr>
      </p:pic>
      <p:sp>
        <p:nvSpPr>
          <p:cNvPr id="908" name="Shape 908"/>
          <p:cNvSpPr txBox="1"/>
          <p:nvPr/>
        </p:nvSpPr>
        <p:spPr>
          <a:xfrm>
            <a:off x="78075" y="4626575"/>
            <a:ext cx="4138800" cy="418800"/>
          </a:xfrm>
          <a:prstGeom prst="rect">
            <a:avLst/>
          </a:prstGeom>
          <a:noFill/>
          <a:ln>
            <a:noFill/>
          </a:ln>
        </p:spPr>
        <p:txBody>
          <a:bodyPr anchorCtr="0" anchor="t" bIns="91425" lIns="91425" rIns="91425" tIns="91425">
            <a:noAutofit/>
          </a:bodyPr>
          <a:lstStyle/>
          <a:p>
            <a:pPr lvl="0" rtl="0">
              <a:spcBef>
                <a:spcPts val="0"/>
              </a:spcBef>
              <a:buNone/>
            </a:pPr>
            <a:r>
              <a:rPr lang="en" sz="900" u="sng">
                <a:solidFill>
                  <a:schemeClr val="hlink"/>
                </a:solidFill>
                <a:hlinkClick r:id="rId4"/>
              </a:rPr>
              <a:t>Van Hasselt, Hado, Arthur Guez, and David Silver. "Deep Reinforcement Learning with Double Q-Learning." In </a:t>
            </a:r>
            <a:r>
              <a:rPr i="1" lang="en" sz="900" u="sng">
                <a:solidFill>
                  <a:schemeClr val="hlink"/>
                </a:solidFill>
                <a:hlinkClick r:id="rId5"/>
              </a:rPr>
              <a:t>AAAI</a:t>
            </a:r>
            <a:r>
              <a:rPr lang="en" sz="900" u="sng">
                <a:solidFill>
                  <a:schemeClr val="hlink"/>
                </a:solidFill>
                <a:hlinkClick r:id="rId6"/>
              </a:rPr>
              <a:t>, pp. 2094-2100. 2016.</a:t>
            </a:r>
          </a:p>
          <a:p>
            <a:pPr lvl="0" rtl="0">
              <a:spcBef>
                <a:spcPts val="0"/>
              </a:spcBef>
              <a:buNone/>
            </a:pPr>
            <a:r>
              <a:t/>
            </a:r>
            <a:endParaRPr sz="900"/>
          </a:p>
        </p:txBody>
      </p:sp>
      <p:pic>
        <p:nvPicPr>
          <p:cNvPr id="909" name="Shape 909"/>
          <p:cNvPicPr preferRelativeResize="0"/>
          <p:nvPr/>
        </p:nvPicPr>
        <p:blipFill rotWithShape="1">
          <a:blip r:embed="rId3">
            <a:alphaModFix/>
          </a:blip>
          <a:srcRect b="35052" l="0" r="0" t="61262"/>
          <a:stretch/>
        </p:blipFill>
        <p:spPr>
          <a:xfrm>
            <a:off x="4400400" y="3123150"/>
            <a:ext cx="4623799" cy="175499"/>
          </a:xfrm>
          <a:prstGeom prst="rect">
            <a:avLst/>
          </a:prstGeom>
          <a:noFill/>
          <a:ln cap="flat" cmpd="sng" w="9525">
            <a:solidFill>
              <a:srgbClr val="000000"/>
            </a:solidFill>
            <a:prstDash val="solid"/>
            <a:round/>
            <a:headEnd len="med" w="med" type="none"/>
            <a:tailEnd len="med" w="med" type="none"/>
          </a:ln>
        </p:spPr>
      </p:pic>
      <p:sp>
        <p:nvSpPr>
          <p:cNvPr id="910" name="Shape 910"/>
          <p:cNvSpPr txBox="1"/>
          <p:nvPr/>
        </p:nvSpPr>
        <p:spPr>
          <a:xfrm>
            <a:off x="433250" y="424925"/>
            <a:ext cx="1777500" cy="430200"/>
          </a:xfrm>
          <a:prstGeom prst="rect">
            <a:avLst/>
          </a:prstGeom>
          <a:noFill/>
          <a:ln>
            <a:noFill/>
          </a:ln>
        </p:spPr>
        <p:txBody>
          <a:bodyPr anchorCtr="0" anchor="t" bIns="91425" lIns="91425" rIns="91425" tIns="91425">
            <a:noAutofit/>
          </a:bodyPr>
          <a:lstStyle/>
          <a:p>
            <a:pPr lvl="0" rtl="0">
              <a:spcBef>
                <a:spcPts val="0"/>
              </a:spcBef>
              <a:buNone/>
            </a:pPr>
            <a:r>
              <a:rPr lang="en"/>
              <a:t>Dueling Networks</a:t>
            </a: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14" name="Shape 914"/>
        <p:cNvGrpSpPr/>
        <p:nvPr/>
      </p:nvGrpSpPr>
      <p:grpSpPr>
        <a:xfrm>
          <a:off x="0" y="0"/>
          <a:ext cx="0" cy="0"/>
          <a:chOff x="0" y="0"/>
          <a:chExt cx="0" cy="0"/>
        </a:xfrm>
      </p:grpSpPr>
      <p:sp>
        <p:nvSpPr>
          <p:cNvPr id="915" name="Shape 915"/>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How is this game different ?</a:t>
            </a:r>
          </a:p>
        </p:txBody>
      </p:sp>
      <p:sp>
        <p:nvSpPr>
          <p:cNvPr id="916" name="Shape 916"/>
          <p:cNvSpPr txBox="1"/>
          <p:nvPr>
            <p:ph idx="1" type="body"/>
          </p:nvPr>
        </p:nvSpPr>
        <p:spPr>
          <a:xfrm>
            <a:off x="311700" y="1152475"/>
            <a:ext cx="3999900" cy="3416400"/>
          </a:xfrm>
          <a:prstGeom prst="rect">
            <a:avLst/>
          </a:prstGeom>
        </p:spPr>
        <p:txBody>
          <a:bodyPr anchorCtr="0" anchor="t" bIns="91425" lIns="91425" rIns="91425" tIns="91425">
            <a:noAutofit/>
          </a:bodyPr>
          <a:lstStyle/>
          <a:p>
            <a:pPr indent="-228600" lvl="0" marL="457200" rtl="0">
              <a:spcBef>
                <a:spcPts val="0"/>
              </a:spcBef>
            </a:pPr>
            <a:r>
              <a:rPr lang="en"/>
              <a:t>Complex Game Environment</a:t>
            </a:r>
          </a:p>
          <a:p>
            <a:pPr indent="-228600" lvl="0" marL="457200" rtl="0">
              <a:spcBef>
                <a:spcPts val="0"/>
              </a:spcBef>
            </a:pPr>
            <a:r>
              <a:rPr lang="en"/>
              <a:t>Sparse and Longer Range Delayed Rewards</a:t>
            </a:r>
          </a:p>
          <a:p>
            <a:pPr lvl="0" rtl="0">
              <a:spcBef>
                <a:spcPts val="0"/>
              </a:spcBef>
              <a:buNone/>
            </a:pPr>
            <a:r>
              <a:t/>
            </a:r>
            <a:endParaRPr/>
          </a:p>
          <a:p>
            <a:pPr indent="-228600" lvl="0" marL="457200">
              <a:spcBef>
                <a:spcPts val="0"/>
              </a:spcBef>
            </a:pPr>
            <a:r>
              <a:rPr b="1" lang="en"/>
              <a:t>Insufficient Exploration : We need temporally extended exploration </a:t>
            </a:r>
          </a:p>
        </p:txBody>
      </p:sp>
      <p:pic>
        <p:nvPicPr>
          <p:cNvPr descr="Screen Shot 2017-03-13 at 8.43.43 AM.png" id="917" name="Shape 917"/>
          <p:cNvPicPr preferRelativeResize="0"/>
          <p:nvPr/>
        </p:nvPicPr>
        <p:blipFill>
          <a:blip r:embed="rId3">
            <a:alphaModFix/>
          </a:blip>
          <a:stretch>
            <a:fillRect/>
          </a:stretch>
        </p:blipFill>
        <p:spPr>
          <a:xfrm>
            <a:off x="4910675" y="117150"/>
            <a:ext cx="3987949" cy="4792125"/>
          </a:xfrm>
          <a:prstGeom prst="rect">
            <a:avLst/>
          </a:prstGeom>
          <a:noFill/>
          <a:ln>
            <a:noFill/>
          </a:ln>
        </p:spPr>
      </p:pic>
      <p:sp>
        <p:nvSpPr>
          <p:cNvPr id="918" name="Shape 918"/>
          <p:cNvSpPr txBox="1"/>
          <p:nvPr/>
        </p:nvSpPr>
        <p:spPr>
          <a:xfrm>
            <a:off x="195175" y="4460225"/>
            <a:ext cx="5046000" cy="478200"/>
          </a:xfrm>
          <a:prstGeom prst="rect">
            <a:avLst/>
          </a:prstGeom>
          <a:noFill/>
          <a:ln>
            <a:noFill/>
          </a:ln>
        </p:spPr>
        <p:txBody>
          <a:bodyPr anchorCtr="0" anchor="t" bIns="91425" lIns="91425" rIns="91425" tIns="91425">
            <a:noAutofit/>
          </a:bodyPr>
          <a:lstStyle/>
          <a:p>
            <a:pPr lvl="0" rtl="0">
              <a:spcBef>
                <a:spcPts val="0"/>
              </a:spcBef>
              <a:buNone/>
            </a:pPr>
            <a:r>
              <a:rPr lang="en" sz="1050">
                <a:solidFill>
                  <a:srgbClr val="2E414F"/>
                </a:solidFill>
                <a:highlight>
                  <a:srgbClr val="FFFFFF"/>
                </a:highlight>
              </a:rPr>
              <a:t>Kulkarni, Tejas D., Karthik Narasimhan, Ardavan Saeedi and Joshua B. Tenenbaum. “</a:t>
            </a:r>
            <a:r>
              <a:rPr lang="en" sz="1050" u="sng">
                <a:solidFill>
                  <a:schemeClr val="hlink"/>
                </a:solidFill>
                <a:highlight>
                  <a:srgbClr val="FFFFFF"/>
                </a:highlight>
                <a:hlinkClick r:id="rId4"/>
              </a:rPr>
              <a:t>Hierarchical Deep Reinforcement Learning: Integrating Temporal Abstraction and Intrinsic Motivation.</a:t>
            </a:r>
            <a:r>
              <a:rPr lang="en" sz="1050">
                <a:solidFill>
                  <a:srgbClr val="2E414F"/>
                </a:solidFill>
                <a:highlight>
                  <a:srgbClr val="FFFFFF"/>
                </a:highlight>
              </a:rPr>
              <a:t>” NIPS 2016</a:t>
            </a: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2" name="Shape 922"/>
        <p:cNvGrpSpPr/>
        <p:nvPr/>
      </p:nvGrpSpPr>
      <p:grpSpPr>
        <a:xfrm>
          <a:off x="0" y="0"/>
          <a:ext cx="0" cy="0"/>
          <a:chOff x="0" y="0"/>
          <a:chExt cx="0" cy="0"/>
        </a:xfrm>
      </p:grpSpPr>
      <p:sp>
        <p:nvSpPr>
          <p:cNvPr id="923" name="Shape 923"/>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How is this game different ?</a:t>
            </a:r>
          </a:p>
        </p:txBody>
      </p:sp>
      <p:sp>
        <p:nvSpPr>
          <p:cNvPr id="924" name="Shape 924"/>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Complex Game Environment</a:t>
            </a:r>
          </a:p>
          <a:p>
            <a:pPr indent="-228600" lvl="0" marL="457200" rtl="0">
              <a:spcBef>
                <a:spcPts val="0"/>
              </a:spcBef>
            </a:pPr>
            <a:r>
              <a:rPr lang="en"/>
              <a:t>Sparse and Longer Range Delayed Rewards</a:t>
            </a:r>
          </a:p>
          <a:p>
            <a:pPr lvl="0" rtl="0">
              <a:spcBef>
                <a:spcPts val="0"/>
              </a:spcBef>
              <a:buNone/>
            </a:pPr>
            <a:r>
              <a:t/>
            </a:r>
            <a:endParaRPr/>
          </a:p>
          <a:p>
            <a:pPr indent="-228600" lvl="0" marL="457200" rtl="0">
              <a:spcBef>
                <a:spcPts val="0"/>
              </a:spcBef>
            </a:pPr>
            <a:r>
              <a:rPr b="1" lang="en"/>
              <a:t>Insufficient Exploration : We need temporally extended exploration </a:t>
            </a:r>
          </a:p>
          <a:p>
            <a:pPr lvl="0" rtl="0">
              <a:spcBef>
                <a:spcPts val="0"/>
              </a:spcBef>
              <a:buNone/>
            </a:pPr>
            <a:r>
              <a:t/>
            </a:r>
            <a:endParaRPr b="1"/>
          </a:p>
          <a:p>
            <a:pPr indent="457200" lvl="0" marL="457200" rtl="0">
              <a:spcBef>
                <a:spcPts val="0"/>
              </a:spcBef>
              <a:buNone/>
            </a:pPr>
            <a:r>
              <a:rPr b="1" lang="en"/>
              <a:t>Dividing Extrinsic Goal into Hierarchical Intrinsic Subgoals</a:t>
            </a:r>
          </a:p>
        </p:txBody>
      </p:sp>
      <p:cxnSp>
        <p:nvCxnSpPr>
          <p:cNvPr id="925" name="Shape 925"/>
          <p:cNvCxnSpPr/>
          <p:nvPr/>
        </p:nvCxnSpPr>
        <p:spPr>
          <a:xfrm>
            <a:off x="4042500" y="2898700"/>
            <a:ext cx="17700" cy="761400"/>
          </a:xfrm>
          <a:prstGeom prst="straightConnector1">
            <a:avLst/>
          </a:prstGeom>
          <a:noFill/>
          <a:ln cap="flat" cmpd="sng" w="19050">
            <a:solidFill>
              <a:schemeClr val="dk2"/>
            </a:solidFill>
            <a:prstDash val="solid"/>
            <a:round/>
            <a:headEnd len="lg" w="lg" type="none"/>
            <a:tailEnd len="lg" w="lg" type="triangle"/>
          </a:ln>
        </p:spPr>
      </p:cxn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29" name="Shape 929"/>
        <p:cNvGrpSpPr/>
        <p:nvPr/>
      </p:nvGrpSpPr>
      <p:grpSpPr>
        <a:xfrm>
          <a:off x="0" y="0"/>
          <a:ext cx="0" cy="0"/>
          <a:chOff x="0" y="0"/>
          <a:chExt cx="0" cy="0"/>
        </a:xfrm>
      </p:grpSpPr>
      <p:pic>
        <p:nvPicPr>
          <p:cNvPr id="930" name="Shape 930"/>
          <p:cNvPicPr preferRelativeResize="0"/>
          <p:nvPr/>
        </p:nvPicPr>
        <p:blipFill>
          <a:blip r:embed="rId3">
            <a:alphaModFix/>
          </a:blip>
          <a:stretch>
            <a:fillRect/>
          </a:stretch>
        </p:blipFill>
        <p:spPr>
          <a:xfrm>
            <a:off x="566074" y="693025"/>
            <a:ext cx="7140923" cy="3840850"/>
          </a:xfrm>
          <a:prstGeom prst="rect">
            <a:avLst/>
          </a:prstGeom>
          <a:noFill/>
          <a:ln>
            <a:noFill/>
          </a:ln>
        </p:spPr>
      </p:pic>
      <p:sp>
        <p:nvSpPr>
          <p:cNvPr id="931" name="Shape 931"/>
          <p:cNvSpPr txBox="1"/>
          <p:nvPr>
            <p:ph type="title"/>
          </p:nvPr>
        </p:nvSpPr>
        <p:spPr>
          <a:xfrm>
            <a:off x="311700" y="171750"/>
            <a:ext cx="8520600" cy="572700"/>
          </a:xfrm>
          <a:prstGeom prst="rect">
            <a:avLst/>
          </a:prstGeom>
        </p:spPr>
        <p:txBody>
          <a:bodyPr anchorCtr="0" anchor="t" bIns="91425" lIns="91425" rIns="91425" tIns="91425">
            <a:noAutofit/>
          </a:bodyPr>
          <a:lstStyle/>
          <a:p>
            <a:pPr lvl="0" rtl="0">
              <a:spcBef>
                <a:spcPts val="0"/>
              </a:spcBef>
              <a:buNone/>
            </a:pPr>
            <a:r>
              <a:rPr lang="en"/>
              <a:t>Intrinsic Goals in Montezuma’s Revenge</a:t>
            </a:r>
          </a:p>
        </p:txBody>
      </p:sp>
      <p:sp>
        <p:nvSpPr>
          <p:cNvPr id="932" name="Shape 932"/>
          <p:cNvSpPr txBox="1"/>
          <p:nvPr/>
        </p:nvSpPr>
        <p:spPr>
          <a:xfrm>
            <a:off x="195175" y="4460225"/>
            <a:ext cx="5046000" cy="478200"/>
          </a:xfrm>
          <a:prstGeom prst="rect">
            <a:avLst/>
          </a:prstGeom>
          <a:noFill/>
          <a:ln>
            <a:noFill/>
          </a:ln>
        </p:spPr>
        <p:txBody>
          <a:bodyPr anchorCtr="0" anchor="t" bIns="91425" lIns="91425" rIns="91425" tIns="91425">
            <a:noAutofit/>
          </a:bodyPr>
          <a:lstStyle/>
          <a:p>
            <a:pPr lvl="0" rtl="0">
              <a:spcBef>
                <a:spcPts val="0"/>
              </a:spcBef>
              <a:buNone/>
            </a:pPr>
            <a:r>
              <a:rPr lang="en" sz="1050">
                <a:solidFill>
                  <a:srgbClr val="2E414F"/>
                </a:solidFill>
                <a:highlight>
                  <a:srgbClr val="FFFFFF"/>
                </a:highlight>
              </a:rPr>
              <a:t>Kulkarni, Tejas D., Karthik Narasimhan, Ardavan Saeedi and Joshua B. Tenenbaum. “</a:t>
            </a:r>
            <a:r>
              <a:rPr lang="en" sz="1050" u="sng">
                <a:solidFill>
                  <a:schemeClr val="hlink"/>
                </a:solidFill>
                <a:highlight>
                  <a:srgbClr val="FFFFFF"/>
                </a:highlight>
                <a:hlinkClick r:id="rId4"/>
              </a:rPr>
              <a:t>Hierarchical Deep Reinforcement Learning: Integrating Temporal Abstraction and Intrinsic Motivation.</a:t>
            </a:r>
            <a:r>
              <a:rPr lang="en" sz="1050">
                <a:solidFill>
                  <a:srgbClr val="2E414F"/>
                </a:solidFill>
                <a:highlight>
                  <a:srgbClr val="FFFFFF"/>
                </a:highlight>
              </a:rPr>
              <a:t>” NIPS 2016</a:t>
            </a: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36" name="Shape 936"/>
        <p:cNvGrpSpPr/>
        <p:nvPr/>
      </p:nvGrpSpPr>
      <p:grpSpPr>
        <a:xfrm>
          <a:off x="0" y="0"/>
          <a:ext cx="0" cy="0"/>
          <a:chOff x="0" y="0"/>
          <a:chExt cx="0" cy="0"/>
        </a:xfrm>
      </p:grpSpPr>
      <p:sp>
        <p:nvSpPr>
          <p:cNvPr id="937" name="Shape 937"/>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Hierarchy of DQNs</a:t>
            </a:r>
          </a:p>
        </p:txBody>
      </p:sp>
      <p:sp>
        <p:nvSpPr>
          <p:cNvPr id="938" name="Shape 93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a:spcBef>
                <a:spcPts val="0"/>
              </a:spcBef>
              <a:buNone/>
            </a:pPr>
            <a:r>
              <a:t/>
            </a:r>
            <a:endParaRPr/>
          </a:p>
        </p:txBody>
      </p:sp>
      <p:cxnSp>
        <p:nvCxnSpPr>
          <p:cNvPr id="939" name="Shape 939"/>
          <p:cNvCxnSpPr/>
          <p:nvPr/>
        </p:nvCxnSpPr>
        <p:spPr>
          <a:xfrm>
            <a:off x="653975" y="3482025"/>
            <a:ext cx="0" cy="0"/>
          </a:xfrm>
          <a:prstGeom prst="straightConnector1">
            <a:avLst/>
          </a:prstGeom>
          <a:noFill/>
          <a:ln cap="flat" cmpd="sng" w="9525">
            <a:solidFill>
              <a:schemeClr val="dk2"/>
            </a:solidFill>
            <a:prstDash val="solid"/>
            <a:round/>
            <a:headEnd len="lg" w="lg" type="none"/>
            <a:tailEnd len="lg" w="lg" type="none"/>
          </a:ln>
        </p:spPr>
      </p:cxnSp>
      <p:cxnSp>
        <p:nvCxnSpPr>
          <p:cNvPr id="940" name="Shape 940"/>
          <p:cNvCxnSpPr/>
          <p:nvPr/>
        </p:nvCxnSpPr>
        <p:spPr>
          <a:xfrm>
            <a:off x="645150" y="3482025"/>
            <a:ext cx="8700" cy="0"/>
          </a:xfrm>
          <a:prstGeom prst="straightConnector1">
            <a:avLst/>
          </a:prstGeom>
          <a:noFill/>
          <a:ln cap="flat" cmpd="sng" w="9525">
            <a:solidFill>
              <a:schemeClr val="dk2"/>
            </a:solidFill>
            <a:prstDash val="solid"/>
            <a:round/>
            <a:headEnd len="lg" w="lg" type="none"/>
            <a:tailEnd len="lg" w="lg" type="none"/>
          </a:ln>
        </p:spPr>
      </p:cxnSp>
      <p:sp>
        <p:nvSpPr>
          <p:cNvPr id="941" name="Shape 941"/>
          <p:cNvSpPr/>
          <p:nvPr/>
        </p:nvSpPr>
        <p:spPr>
          <a:xfrm>
            <a:off x="311700" y="1840450"/>
            <a:ext cx="2271300" cy="3065700"/>
          </a:xfrm>
          <a:prstGeom prst="rect">
            <a:avLst/>
          </a:prstGeom>
          <a:solidFill>
            <a:srgbClr val="F3F3F3"/>
          </a:solidFill>
          <a:ln cap="flat" cmpd="sng" w="38100">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rtl="0" algn="ctr">
              <a:spcBef>
                <a:spcPts val="0"/>
              </a:spcBef>
              <a:buNone/>
            </a:pPr>
            <a:r>
              <a:t/>
            </a:r>
            <a:endParaRPr b="1">
              <a:solidFill>
                <a:srgbClr val="0000FF"/>
              </a:solidFill>
            </a:endParaRPr>
          </a:p>
          <a:p>
            <a:pPr lvl="0" rtl="0" algn="ctr">
              <a:spcBef>
                <a:spcPts val="0"/>
              </a:spcBef>
              <a:buClr>
                <a:schemeClr val="dk1"/>
              </a:buClr>
              <a:buFont typeface="Arial"/>
              <a:buNone/>
            </a:pPr>
            <a:r>
              <a:rPr b="1" lang="en">
                <a:solidFill>
                  <a:srgbClr val="0000FF"/>
                </a:solidFill>
              </a:rPr>
              <a:t>Agent</a:t>
            </a:r>
          </a:p>
        </p:txBody>
      </p:sp>
      <p:sp>
        <p:nvSpPr>
          <p:cNvPr id="942" name="Shape 942"/>
          <p:cNvSpPr/>
          <p:nvPr/>
        </p:nvSpPr>
        <p:spPr>
          <a:xfrm>
            <a:off x="311700" y="1152475"/>
            <a:ext cx="2271300" cy="495000"/>
          </a:xfrm>
          <a:prstGeom prst="rect">
            <a:avLst/>
          </a:prstGeom>
          <a:solidFill>
            <a:srgbClr val="F3F3F3"/>
          </a:solidFill>
          <a:ln cap="flat" cmpd="sng" w="38100">
            <a:solidFill>
              <a:srgbClr val="0000FF"/>
            </a:solidFill>
            <a:prstDash val="solid"/>
            <a:round/>
            <a:headEnd len="med" w="med" type="none"/>
            <a:tailEnd len="med" w="med" type="none"/>
          </a:ln>
        </p:spPr>
        <p:txBody>
          <a:bodyPr anchorCtr="0" anchor="ctr" bIns="91425" lIns="91425" rIns="91425" tIns="91425">
            <a:noAutofit/>
          </a:bodyPr>
          <a:lstStyle/>
          <a:p>
            <a:pPr lvl="0" algn="ctr">
              <a:spcBef>
                <a:spcPts val="0"/>
              </a:spcBef>
              <a:buNone/>
            </a:pPr>
            <a:r>
              <a:rPr b="1" lang="en">
                <a:solidFill>
                  <a:srgbClr val="0000FF"/>
                </a:solidFill>
              </a:rPr>
              <a:t>Environment</a:t>
            </a:r>
          </a:p>
        </p:txBody>
      </p:sp>
      <p:sp>
        <p:nvSpPr>
          <p:cNvPr id="943" name="Shape 943"/>
          <p:cNvSpPr/>
          <p:nvPr/>
        </p:nvSpPr>
        <p:spPr>
          <a:xfrm>
            <a:off x="629027" y="2183702"/>
            <a:ext cx="1645200" cy="2312400"/>
          </a:xfrm>
          <a:prstGeom prst="rect">
            <a:avLst/>
          </a:prstGeom>
          <a:solidFill>
            <a:srgbClr val="B7B7B7"/>
          </a:solid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pic>
        <p:nvPicPr>
          <p:cNvPr descr="Screen Shot 2017-03-13 at 8.43.43 AM.png" id="944" name="Shape 944"/>
          <p:cNvPicPr preferRelativeResize="0"/>
          <p:nvPr/>
        </p:nvPicPr>
        <p:blipFill>
          <a:blip r:embed="rId3">
            <a:alphaModFix/>
          </a:blip>
          <a:stretch>
            <a:fillRect/>
          </a:stretch>
        </p:blipFill>
        <p:spPr>
          <a:xfrm>
            <a:off x="4910675" y="117150"/>
            <a:ext cx="3987949" cy="4792125"/>
          </a:xfrm>
          <a:prstGeom prst="rect">
            <a:avLst/>
          </a:prstGeom>
          <a:noFill/>
          <a:ln>
            <a:noFill/>
          </a:ln>
        </p:spPr>
      </p:pic>
      <p:sp>
        <p:nvSpPr>
          <p:cNvPr id="945" name="Shape 945"/>
          <p:cNvSpPr/>
          <p:nvPr/>
        </p:nvSpPr>
        <p:spPr>
          <a:xfrm>
            <a:off x="5469700" y="1361150"/>
            <a:ext cx="150300" cy="876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6" name="Shape 946"/>
          <p:cNvSpPr/>
          <p:nvPr/>
        </p:nvSpPr>
        <p:spPr>
          <a:xfrm>
            <a:off x="5319400" y="2321475"/>
            <a:ext cx="150300" cy="450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7" name="Shape 947"/>
          <p:cNvSpPr/>
          <p:nvPr/>
        </p:nvSpPr>
        <p:spPr>
          <a:xfrm>
            <a:off x="5427950" y="3189600"/>
            <a:ext cx="367500" cy="10023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8" name="Shape 948"/>
          <p:cNvSpPr/>
          <p:nvPr/>
        </p:nvSpPr>
        <p:spPr>
          <a:xfrm>
            <a:off x="8041725" y="3189600"/>
            <a:ext cx="367500" cy="10023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49" name="Shape 949"/>
          <p:cNvSpPr/>
          <p:nvPr/>
        </p:nvSpPr>
        <p:spPr>
          <a:xfrm>
            <a:off x="6734837" y="2183700"/>
            <a:ext cx="367500" cy="10023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0" name="Shape 950"/>
          <p:cNvSpPr/>
          <p:nvPr/>
        </p:nvSpPr>
        <p:spPr>
          <a:xfrm>
            <a:off x="8217200" y="1361150"/>
            <a:ext cx="150300" cy="876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1" name="Shape 951"/>
          <p:cNvSpPr/>
          <p:nvPr/>
        </p:nvSpPr>
        <p:spPr>
          <a:xfrm>
            <a:off x="7590875" y="2246400"/>
            <a:ext cx="150300" cy="876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52" name="Shape 952"/>
          <p:cNvSpPr/>
          <p:nvPr/>
        </p:nvSpPr>
        <p:spPr>
          <a:xfrm>
            <a:off x="7164900" y="3749100"/>
            <a:ext cx="367500" cy="450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56" name="Shape 956"/>
        <p:cNvGrpSpPr/>
        <p:nvPr/>
      </p:nvGrpSpPr>
      <p:grpSpPr>
        <a:xfrm>
          <a:off x="0" y="0"/>
          <a:ext cx="0" cy="0"/>
          <a:chOff x="0" y="0"/>
          <a:chExt cx="0" cy="0"/>
        </a:xfrm>
      </p:grpSpPr>
      <p:sp>
        <p:nvSpPr>
          <p:cNvPr id="957" name="Shape 957"/>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Hierarchy of DQNs</a:t>
            </a:r>
          </a:p>
        </p:txBody>
      </p:sp>
      <p:sp>
        <p:nvSpPr>
          <p:cNvPr id="958" name="Shape 958"/>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p:txBody>
      </p:sp>
      <p:cxnSp>
        <p:nvCxnSpPr>
          <p:cNvPr id="959" name="Shape 959"/>
          <p:cNvCxnSpPr/>
          <p:nvPr/>
        </p:nvCxnSpPr>
        <p:spPr>
          <a:xfrm>
            <a:off x="653975" y="3482025"/>
            <a:ext cx="0" cy="0"/>
          </a:xfrm>
          <a:prstGeom prst="straightConnector1">
            <a:avLst/>
          </a:prstGeom>
          <a:noFill/>
          <a:ln cap="flat" cmpd="sng" w="9525">
            <a:solidFill>
              <a:schemeClr val="dk2"/>
            </a:solidFill>
            <a:prstDash val="solid"/>
            <a:round/>
            <a:headEnd len="lg" w="lg" type="none"/>
            <a:tailEnd len="lg" w="lg" type="none"/>
          </a:ln>
        </p:spPr>
      </p:cxnSp>
      <p:cxnSp>
        <p:nvCxnSpPr>
          <p:cNvPr id="960" name="Shape 960"/>
          <p:cNvCxnSpPr/>
          <p:nvPr/>
        </p:nvCxnSpPr>
        <p:spPr>
          <a:xfrm>
            <a:off x="645150" y="3482025"/>
            <a:ext cx="8700" cy="0"/>
          </a:xfrm>
          <a:prstGeom prst="straightConnector1">
            <a:avLst/>
          </a:prstGeom>
          <a:noFill/>
          <a:ln cap="flat" cmpd="sng" w="9525">
            <a:solidFill>
              <a:schemeClr val="dk2"/>
            </a:solidFill>
            <a:prstDash val="solid"/>
            <a:round/>
            <a:headEnd len="lg" w="lg" type="none"/>
            <a:tailEnd len="lg" w="lg" type="none"/>
          </a:ln>
        </p:spPr>
      </p:cxnSp>
      <p:sp>
        <p:nvSpPr>
          <p:cNvPr id="961" name="Shape 961"/>
          <p:cNvSpPr/>
          <p:nvPr/>
        </p:nvSpPr>
        <p:spPr>
          <a:xfrm>
            <a:off x="311700" y="1840450"/>
            <a:ext cx="2271300" cy="3065700"/>
          </a:xfrm>
          <a:prstGeom prst="rect">
            <a:avLst/>
          </a:prstGeom>
          <a:solidFill>
            <a:srgbClr val="F3F3F3"/>
          </a:solidFill>
          <a:ln cap="flat" cmpd="sng" w="38100">
            <a:solidFill>
              <a:srgbClr val="0000FF"/>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lgn="ctr">
              <a:spcBef>
                <a:spcPts val="0"/>
              </a:spcBef>
              <a:buNone/>
            </a:pPr>
            <a:r>
              <a:t/>
            </a:r>
            <a:endParaRPr b="1">
              <a:solidFill>
                <a:srgbClr val="0000FF"/>
              </a:solidFill>
            </a:endParaRPr>
          </a:p>
          <a:p>
            <a:pPr lvl="0" rtl="0" algn="ctr">
              <a:spcBef>
                <a:spcPts val="0"/>
              </a:spcBef>
              <a:buNone/>
            </a:pPr>
            <a:r>
              <a:rPr b="1" lang="en">
                <a:solidFill>
                  <a:srgbClr val="0000FF"/>
                </a:solidFill>
              </a:rPr>
              <a:t>Agent</a:t>
            </a:r>
          </a:p>
        </p:txBody>
      </p:sp>
      <p:sp>
        <p:nvSpPr>
          <p:cNvPr id="962" name="Shape 962"/>
          <p:cNvSpPr/>
          <p:nvPr/>
        </p:nvSpPr>
        <p:spPr>
          <a:xfrm>
            <a:off x="311700" y="1152475"/>
            <a:ext cx="2271300" cy="495000"/>
          </a:xfrm>
          <a:prstGeom prst="rect">
            <a:avLst/>
          </a:prstGeom>
          <a:solidFill>
            <a:srgbClr val="F3F3F3"/>
          </a:solidFill>
          <a:ln cap="flat" cmpd="sng" w="38100">
            <a:solidFill>
              <a:srgbClr val="0000FF"/>
            </a:solidFill>
            <a:prstDash val="solid"/>
            <a:round/>
            <a:headEnd len="med" w="med" type="none"/>
            <a:tailEnd len="med" w="med" type="none"/>
          </a:ln>
        </p:spPr>
        <p:txBody>
          <a:bodyPr anchorCtr="0" anchor="ctr" bIns="91425" lIns="91425" rIns="91425" tIns="91425">
            <a:noAutofit/>
          </a:bodyPr>
          <a:lstStyle/>
          <a:p>
            <a:pPr lvl="0" rtl="0" algn="ctr">
              <a:spcBef>
                <a:spcPts val="0"/>
              </a:spcBef>
              <a:buNone/>
            </a:pPr>
            <a:r>
              <a:rPr b="1" lang="en">
                <a:solidFill>
                  <a:srgbClr val="0000FF"/>
                </a:solidFill>
              </a:rPr>
              <a:t>Environment</a:t>
            </a:r>
          </a:p>
        </p:txBody>
      </p:sp>
      <p:sp>
        <p:nvSpPr>
          <p:cNvPr id="963" name="Shape 963"/>
          <p:cNvSpPr/>
          <p:nvPr/>
        </p:nvSpPr>
        <p:spPr>
          <a:xfrm>
            <a:off x="629027" y="2183702"/>
            <a:ext cx="1645200" cy="2312400"/>
          </a:xfrm>
          <a:prstGeom prst="rect">
            <a:avLst/>
          </a:prstGeom>
          <a:solidFill>
            <a:srgbClr val="B7B7B7"/>
          </a:solid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rtl="0">
              <a:spcBef>
                <a:spcPts val="0"/>
              </a:spcBef>
              <a:buNone/>
            </a:pPr>
            <a:r>
              <a:t/>
            </a:r>
            <a:endParaRPr/>
          </a:p>
        </p:txBody>
      </p:sp>
      <p:pic>
        <p:nvPicPr>
          <p:cNvPr descr="Screen Shot 2017-03-13 at 8.43.43 AM.png" id="964" name="Shape 964"/>
          <p:cNvPicPr preferRelativeResize="0"/>
          <p:nvPr/>
        </p:nvPicPr>
        <p:blipFill>
          <a:blip r:embed="rId3">
            <a:alphaModFix/>
          </a:blip>
          <a:stretch>
            <a:fillRect/>
          </a:stretch>
        </p:blipFill>
        <p:spPr>
          <a:xfrm>
            <a:off x="4910675" y="117150"/>
            <a:ext cx="3987949" cy="4792125"/>
          </a:xfrm>
          <a:prstGeom prst="rect">
            <a:avLst/>
          </a:prstGeom>
          <a:noFill/>
          <a:ln>
            <a:noFill/>
          </a:ln>
        </p:spPr>
      </p:pic>
      <p:sp>
        <p:nvSpPr>
          <p:cNvPr id="965" name="Shape 965"/>
          <p:cNvSpPr/>
          <p:nvPr/>
        </p:nvSpPr>
        <p:spPr>
          <a:xfrm>
            <a:off x="5469700" y="1361150"/>
            <a:ext cx="150300" cy="876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6" name="Shape 966"/>
          <p:cNvSpPr/>
          <p:nvPr/>
        </p:nvSpPr>
        <p:spPr>
          <a:xfrm>
            <a:off x="5319400" y="2321475"/>
            <a:ext cx="150300" cy="450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7" name="Shape 967"/>
          <p:cNvSpPr/>
          <p:nvPr/>
        </p:nvSpPr>
        <p:spPr>
          <a:xfrm>
            <a:off x="5427950" y="3189600"/>
            <a:ext cx="367500" cy="10023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8" name="Shape 968"/>
          <p:cNvSpPr/>
          <p:nvPr/>
        </p:nvSpPr>
        <p:spPr>
          <a:xfrm>
            <a:off x="8041725" y="3189600"/>
            <a:ext cx="367500" cy="10023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69" name="Shape 969"/>
          <p:cNvSpPr/>
          <p:nvPr/>
        </p:nvSpPr>
        <p:spPr>
          <a:xfrm>
            <a:off x="6734837" y="2183700"/>
            <a:ext cx="367500" cy="1002300"/>
          </a:xfrm>
          <a:prstGeom prst="rect">
            <a:avLst/>
          </a:prstGeom>
          <a:noFill/>
          <a:ln cap="flat" cmpd="sng" w="38100">
            <a:solidFill>
              <a:srgbClr val="FF0000"/>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0" name="Shape 970"/>
          <p:cNvSpPr/>
          <p:nvPr/>
        </p:nvSpPr>
        <p:spPr>
          <a:xfrm>
            <a:off x="8217200" y="1361150"/>
            <a:ext cx="150300" cy="876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1" name="Shape 971"/>
          <p:cNvSpPr/>
          <p:nvPr/>
        </p:nvSpPr>
        <p:spPr>
          <a:xfrm>
            <a:off x="7590875" y="2246400"/>
            <a:ext cx="150300" cy="876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sp>
        <p:nvSpPr>
          <p:cNvPr id="972" name="Shape 972"/>
          <p:cNvSpPr/>
          <p:nvPr/>
        </p:nvSpPr>
        <p:spPr>
          <a:xfrm>
            <a:off x="7164900" y="3749100"/>
            <a:ext cx="367500" cy="450900"/>
          </a:xfrm>
          <a:prstGeom prst="rect">
            <a:avLst/>
          </a:prstGeom>
          <a:noFill/>
          <a:ln cap="flat" cmpd="sng" w="28575">
            <a:solidFill>
              <a:srgbClr val="0000FF"/>
            </a:solidFill>
            <a:prstDash val="solid"/>
            <a:round/>
            <a:headEnd len="med" w="med" type="none"/>
            <a:tailEnd len="med" w="med" type="none"/>
          </a:ln>
        </p:spPr>
        <p:txBody>
          <a:bodyPr anchorCtr="0" anchor="ctr" bIns="91425" lIns="91425" rIns="91425" tIns="91425">
            <a:noAutofit/>
          </a:bodyPr>
          <a:lstStyle/>
          <a:p>
            <a:pPr lvl="0">
              <a:spcBef>
                <a:spcPts val="0"/>
              </a:spcBef>
              <a:buNone/>
            </a:pPr>
            <a:r>
              <a:t/>
            </a:r>
            <a:endParaRPr/>
          </a:p>
        </p:txBody>
      </p:sp>
      <p:cxnSp>
        <p:nvCxnSpPr>
          <p:cNvPr id="973" name="Shape 973"/>
          <p:cNvCxnSpPr>
            <a:stCxn id="969" idx="1"/>
            <a:endCxn id="967" idx="3"/>
          </p:cNvCxnSpPr>
          <p:nvPr/>
        </p:nvCxnSpPr>
        <p:spPr>
          <a:xfrm flipH="1">
            <a:off x="5795537" y="2684850"/>
            <a:ext cx="939300" cy="1005900"/>
          </a:xfrm>
          <a:prstGeom prst="curvedConnector3">
            <a:avLst>
              <a:gd fmla="val 50005" name="adj1"/>
            </a:avLst>
          </a:prstGeom>
          <a:noFill/>
          <a:ln cap="flat" cmpd="sng" w="38100">
            <a:solidFill>
              <a:srgbClr val="FF0000"/>
            </a:solidFill>
            <a:prstDash val="solid"/>
            <a:round/>
            <a:headEnd len="lg" w="lg" type="none"/>
            <a:tailEnd len="lg" w="lg" type="none"/>
          </a:ln>
        </p:spPr>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69" name="Shape 169"/>
        <p:cNvGrpSpPr/>
        <p:nvPr/>
      </p:nvGrpSpPr>
      <p:grpSpPr>
        <a:xfrm>
          <a:off x="0" y="0"/>
          <a:ext cx="0" cy="0"/>
          <a:chOff x="0" y="0"/>
          <a:chExt cx="0" cy="0"/>
        </a:xfrm>
      </p:grpSpPr>
      <p:sp>
        <p:nvSpPr>
          <p:cNvPr id="170" name="Shape 170"/>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Clr>
                <a:schemeClr val="dk1"/>
              </a:buClr>
              <a:buSzPct val="39285"/>
              <a:buFont typeface="Arial"/>
              <a:buNone/>
            </a:pPr>
            <a:r>
              <a:rPr lang="en"/>
              <a:t>Function Approximation - How?</a:t>
            </a:r>
          </a:p>
          <a:p>
            <a:pPr lvl="0" rtl="0">
              <a:spcBef>
                <a:spcPts val="0"/>
              </a:spcBef>
              <a:buNone/>
            </a:pPr>
            <a:r>
              <a:t/>
            </a:r>
            <a:endParaRPr/>
          </a:p>
        </p:txBody>
      </p:sp>
      <p:sp>
        <p:nvSpPr>
          <p:cNvPr id="171" name="Shape 171"/>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Why Q?</a:t>
            </a:r>
            <a:br>
              <a:rPr lang="en"/>
            </a:br>
          </a:p>
          <a:p>
            <a:pPr indent="-228600" lvl="0" marL="457200" rtl="0">
              <a:spcBef>
                <a:spcPts val="0"/>
              </a:spcBef>
            </a:pPr>
            <a:r>
              <a:rPr lang="en"/>
              <a:t>How to approximate?</a:t>
            </a:r>
          </a:p>
          <a:p>
            <a:pPr indent="-228600" lvl="1" marL="914400" rtl="0">
              <a:spcBef>
                <a:spcPts val="0"/>
              </a:spcBef>
            </a:pPr>
            <a:r>
              <a:rPr lang="en"/>
              <a:t>Features for state s  |  s,a → </a:t>
            </a:r>
            <a:r>
              <a:rPr b="1" lang="en"/>
              <a:t>x</a:t>
            </a:r>
            <a:r>
              <a:rPr lang="en"/>
              <a:t>(s,a)</a:t>
            </a:r>
          </a:p>
          <a:p>
            <a:pPr indent="-228600" lvl="1" marL="914400" rtl="0">
              <a:spcBef>
                <a:spcPts val="0"/>
              </a:spcBef>
            </a:pPr>
            <a:r>
              <a:rPr lang="en"/>
              <a:t>Linear model  |  Q(s,a) = </a:t>
            </a:r>
            <a:r>
              <a:rPr b="1" lang="en"/>
              <a:t>w</a:t>
            </a:r>
            <a:r>
              <a:rPr baseline="30000" lang="en"/>
              <a:t>T</a:t>
            </a:r>
            <a:r>
              <a:rPr b="1" lang="en"/>
              <a:t>x</a:t>
            </a:r>
            <a:r>
              <a:rPr lang="en"/>
              <a:t>(s,a)</a:t>
            </a:r>
          </a:p>
          <a:p>
            <a:pPr indent="-228600" lvl="1" marL="914400" rtl="0">
              <a:spcBef>
                <a:spcPts val="0"/>
              </a:spcBef>
            </a:pPr>
            <a:r>
              <a:rPr lang="en"/>
              <a:t>Deep Neural Nets - CS598  |  Q(s,a) = </a:t>
            </a:r>
            <a:r>
              <a:rPr b="1" lang="en"/>
              <a:t>NN</a:t>
            </a:r>
            <a:r>
              <a:rPr lang="en"/>
              <a:t>(s,a)</a:t>
            </a:r>
          </a:p>
        </p:txBody>
      </p:sp>
      <p:pic>
        <p:nvPicPr>
          <p:cNvPr id="172" name="Shape 172"/>
          <p:cNvPicPr preferRelativeResize="0"/>
          <p:nvPr/>
        </p:nvPicPr>
        <p:blipFill>
          <a:blip r:embed="rId3">
            <a:alphaModFix/>
          </a:blip>
          <a:stretch>
            <a:fillRect/>
          </a:stretch>
        </p:blipFill>
        <p:spPr>
          <a:xfrm>
            <a:off x="1630424" y="3063274"/>
            <a:ext cx="2906699" cy="931549"/>
          </a:xfrm>
          <a:prstGeom prst="rect">
            <a:avLst/>
          </a:prstGeom>
          <a:noFill/>
          <a:ln>
            <a:noFill/>
          </a:ln>
        </p:spPr>
      </p:pic>
      <p:pic>
        <p:nvPicPr>
          <p:cNvPr id="173" name="Shape 173"/>
          <p:cNvPicPr preferRelativeResize="0"/>
          <p:nvPr/>
        </p:nvPicPr>
        <p:blipFill rotWithShape="1">
          <a:blip r:embed="rId4">
            <a:alphaModFix/>
          </a:blip>
          <a:srcRect b="50268" l="0" r="0" t="0"/>
          <a:stretch/>
        </p:blipFill>
        <p:spPr>
          <a:xfrm>
            <a:off x="2145075" y="1017725"/>
            <a:ext cx="2955298" cy="66077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77" name="Shape 977"/>
        <p:cNvGrpSpPr/>
        <p:nvPr/>
      </p:nvGrpSpPr>
      <p:grpSpPr>
        <a:xfrm>
          <a:off x="0" y="0"/>
          <a:ext cx="0" cy="0"/>
          <a:chOff x="0" y="0"/>
          <a:chExt cx="0" cy="0"/>
        </a:xfrm>
      </p:grpSpPr>
      <p:sp>
        <p:nvSpPr>
          <p:cNvPr id="978" name="Shape 97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Architecture Block for h-DQN</a:t>
            </a:r>
          </a:p>
        </p:txBody>
      </p:sp>
      <p:sp>
        <p:nvSpPr>
          <p:cNvPr id="979" name="Shape 97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spcBef>
                <a:spcPts val="0"/>
              </a:spcBef>
              <a:buNone/>
            </a:pPr>
            <a:r>
              <a:t/>
            </a:r>
            <a:endParaRPr/>
          </a:p>
          <a:p>
            <a:pPr lvl="0">
              <a:spcBef>
                <a:spcPts val="0"/>
              </a:spcBef>
              <a:buNone/>
            </a:pPr>
            <a:r>
              <a:t/>
            </a:r>
            <a:endParaRPr/>
          </a:p>
        </p:txBody>
      </p:sp>
      <p:pic>
        <p:nvPicPr>
          <p:cNvPr descr="Screen Shot 2017-03-13 at 8.48.12 AM.png" id="980" name="Shape 980"/>
          <p:cNvPicPr preferRelativeResize="0"/>
          <p:nvPr/>
        </p:nvPicPr>
        <p:blipFill rotWithShape="1">
          <a:blip r:embed="rId3">
            <a:alphaModFix/>
          </a:blip>
          <a:srcRect b="37690" l="0" r="0" t="0"/>
          <a:stretch/>
        </p:blipFill>
        <p:spPr>
          <a:xfrm>
            <a:off x="474875" y="1152474"/>
            <a:ext cx="7940424" cy="3172000"/>
          </a:xfrm>
          <a:prstGeom prst="rect">
            <a:avLst/>
          </a:prstGeom>
          <a:noFill/>
          <a:ln>
            <a:noFill/>
          </a:ln>
        </p:spPr>
      </p:pic>
      <p:sp>
        <p:nvSpPr>
          <p:cNvPr id="981" name="Shape 981"/>
          <p:cNvSpPr txBox="1"/>
          <p:nvPr/>
        </p:nvSpPr>
        <p:spPr>
          <a:xfrm>
            <a:off x="195175" y="4460225"/>
            <a:ext cx="5046000" cy="478200"/>
          </a:xfrm>
          <a:prstGeom prst="rect">
            <a:avLst/>
          </a:prstGeom>
          <a:noFill/>
          <a:ln>
            <a:noFill/>
          </a:ln>
        </p:spPr>
        <p:txBody>
          <a:bodyPr anchorCtr="0" anchor="t" bIns="91425" lIns="91425" rIns="91425" tIns="91425">
            <a:noAutofit/>
          </a:bodyPr>
          <a:lstStyle/>
          <a:p>
            <a:pPr lvl="0" rtl="0">
              <a:spcBef>
                <a:spcPts val="0"/>
              </a:spcBef>
              <a:buNone/>
            </a:pPr>
            <a:r>
              <a:rPr lang="en" sz="1050">
                <a:solidFill>
                  <a:srgbClr val="2E414F"/>
                </a:solidFill>
                <a:highlight>
                  <a:srgbClr val="FFFFFF"/>
                </a:highlight>
              </a:rPr>
              <a:t>Kulkarni, Tejas D., Karthik Narasimhan, Ardavan Saeedi and Joshua B. Tenenbaum. “</a:t>
            </a:r>
            <a:r>
              <a:rPr lang="en" sz="1050" u="sng">
                <a:solidFill>
                  <a:schemeClr val="hlink"/>
                </a:solidFill>
                <a:highlight>
                  <a:srgbClr val="FFFFFF"/>
                </a:highlight>
                <a:hlinkClick r:id="rId4"/>
              </a:rPr>
              <a:t>Hierarchical Deep Reinforcement Learning: Integrating Temporal Abstraction and Intrinsic Motivation.</a:t>
            </a:r>
            <a:r>
              <a:rPr lang="en" sz="1050">
                <a:solidFill>
                  <a:srgbClr val="2E414F"/>
                </a:solidFill>
                <a:highlight>
                  <a:srgbClr val="FFFFFF"/>
                </a:highlight>
              </a:rPr>
              <a:t>” NIPS 2016</a:t>
            </a: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85" name="Shape 985"/>
        <p:cNvGrpSpPr/>
        <p:nvPr/>
      </p:nvGrpSpPr>
      <p:grpSpPr>
        <a:xfrm>
          <a:off x="0" y="0"/>
          <a:ext cx="0" cy="0"/>
          <a:chOff x="0" y="0"/>
          <a:chExt cx="0" cy="0"/>
        </a:xfrm>
      </p:grpSpPr>
      <p:sp>
        <p:nvSpPr>
          <p:cNvPr id="986" name="Shape 986"/>
          <p:cNvSpPr txBox="1"/>
          <p:nvPr>
            <p:ph type="title"/>
          </p:nvPr>
        </p:nvSpPr>
        <p:spPr>
          <a:xfrm>
            <a:off x="311700" y="416350"/>
            <a:ext cx="8520600" cy="572700"/>
          </a:xfrm>
          <a:prstGeom prst="rect">
            <a:avLst/>
          </a:prstGeom>
        </p:spPr>
        <p:txBody>
          <a:bodyPr anchorCtr="0" anchor="t" bIns="91425" lIns="91425" rIns="91425" tIns="91425">
            <a:noAutofit/>
          </a:bodyPr>
          <a:lstStyle/>
          <a:p>
            <a:pPr lvl="0">
              <a:spcBef>
                <a:spcPts val="0"/>
              </a:spcBef>
              <a:buNone/>
            </a:pPr>
            <a:r>
              <a:rPr lang="en"/>
              <a:t>h-DQN Learning Framework (1)</a:t>
            </a:r>
          </a:p>
        </p:txBody>
      </p:sp>
      <p:sp>
        <p:nvSpPr>
          <p:cNvPr id="987" name="Shape 987"/>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V(s,g) : Value function of a state for achieving the given goal g ∈ G</a:t>
            </a:r>
          </a:p>
          <a:p>
            <a:pPr indent="-228600" lvl="0" marL="457200" rtl="0">
              <a:spcBef>
                <a:spcPts val="0"/>
              </a:spcBef>
            </a:pPr>
            <a:r>
              <a:rPr lang="en"/>
              <a:t>Option : </a:t>
            </a:r>
          </a:p>
          <a:p>
            <a:pPr indent="-228600" lvl="1" marL="914400" rtl="0">
              <a:spcBef>
                <a:spcPts val="0"/>
              </a:spcBef>
            </a:pPr>
            <a:r>
              <a:rPr lang="en"/>
              <a:t>A multi-step action policy to achieve these intrinsic goals g ∈ G</a:t>
            </a:r>
          </a:p>
          <a:p>
            <a:pPr indent="-228600" lvl="1" marL="914400" rtl="0">
              <a:spcBef>
                <a:spcPts val="0"/>
              </a:spcBef>
            </a:pPr>
            <a:r>
              <a:rPr lang="en"/>
              <a:t>Can also be primitive actions</a:t>
            </a:r>
          </a:p>
          <a:p>
            <a:pPr indent="-228600" lvl="0" marL="457200" rtl="0">
              <a:spcBef>
                <a:spcPts val="0"/>
              </a:spcBef>
            </a:pPr>
            <a:r>
              <a:rPr lang="en"/>
              <a:t>𝚷</a:t>
            </a:r>
            <a:r>
              <a:rPr baseline="-25000" lang="en"/>
              <a:t>g </a:t>
            </a:r>
            <a:r>
              <a:rPr lang="en"/>
              <a:t>: Policy Over Options to achieve goal g</a:t>
            </a:r>
            <a:r>
              <a:rPr baseline="-25000" lang="en"/>
              <a:t>  </a:t>
            </a:r>
          </a:p>
          <a:p>
            <a:pPr indent="-228600" lvl="0" marL="457200" rtl="0">
              <a:spcBef>
                <a:spcPts val="0"/>
              </a:spcBef>
            </a:pPr>
            <a:r>
              <a:rPr lang="en"/>
              <a:t>Agents learns </a:t>
            </a:r>
          </a:p>
          <a:p>
            <a:pPr indent="-228600" lvl="1" marL="914400" rtl="0">
              <a:spcBef>
                <a:spcPts val="0"/>
              </a:spcBef>
            </a:pPr>
            <a:r>
              <a:rPr lang="en"/>
              <a:t>which Intrinsic goals are important</a:t>
            </a:r>
          </a:p>
          <a:p>
            <a:pPr indent="-228600" lvl="1" marL="914400" rtl="0">
              <a:spcBef>
                <a:spcPts val="0"/>
              </a:spcBef>
            </a:pPr>
            <a:r>
              <a:rPr lang="en"/>
              <a:t>𝚷</a:t>
            </a:r>
            <a:r>
              <a:rPr baseline="-25000" lang="en"/>
              <a:t>g </a:t>
            </a:r>
          </a:p>
          <a:p>
            <a:pPr indent="-228600" lvl="1" marL="914400" rtl="0">
              <a:spcBef>
                <a:spcPts val="0"/>
              </a:spcBef>
            </a:pPr>
            <a:r>
              <a:rPr lang="en"/>
              <a:t>correct sequence of such policies 𝚷</a:t>
            </a:r>
            <a:r>
              <a:rPr baseline="-25000" lang="en"/>
              <a:t>g</a:t>
            </a:r>
          </a:p>
          <a:p>
            <a:pPr lvl="0">
              <a:spcBef>
                <a:spcPts val="0"/>
              </a:spcBef>
              <a:buNone/>
            </a:pPr>
            <a:r>
              <a:rPr lang="en"/>
              <a:t> </a:t>
            </a:r>
          </a:p>
        </p:txBody>
      </p:sp>
      <p:sp>
        <p:nvSpPr>
          <p:cNvPr id="988" name="Shape 988"/>
          <p:cNvSpPr txBox="1"/>
          <p:nvPr/>
        </p:nvSpPr>
        <p:spPr>
          <a:xfrm>
            <a:off x="195175" y="4460225"/>
            <a:ext cx="5046000" cy="478200"/>
          </a:xfrm>
          <a:prstGeom prst="rect">
            <a:avLst/>
          </a:prstGeom>
          <a:noFill/>
          <a:ln>
            <a:noFill/>
          </a:ln>
        </p:spPr>
        <p:txBody>
          <a:bodyPr anchorCtr="0" anchor="t" bIns="91425" lIns="91425" rIns="91425" tIns="91425">
            <a:noAutofit/>
          </a:bodyPr>
          <a:lstStyle/>
          <a:p>
            <a:pPr lvl="0" rtl="0">
              <a:spcBef>
                <a:spcPts val="0"/>
              </a:spcBef>
              <a:buNone/>
            </a:pPr>
            <a:r>
              <a:rPr lang="en" sz="1050">
                <a:solidFill>
                  <a:srgbClr val="2E414F"/>
                </a:solidFill>
                <a:highlight>
                  <a:srgbClr val="FFFFFF"/>
                </a:highlight>
              </a:rPr>
              <a:t>Kulkarni, Tejas D., Karthik Narasimhan, Ardavan Saeedi and Joshua B. Tenenbaum. “</a:t>
            </a:r>
            <a:r>
              <a:rPr lang="en" sz="1050" u="sng">
                <a:solidFill>
                  <a:schemeClr val="hlink"/>
                </a:solidFill>
                <a:highlight>
                  <a:srgbClr val="FFFFFF"/>
                </a:highlight>
                <a:hlinkClick r:id="rId3"/>
              </a:rPr>
              <a:t>Hierarchical Deep Reinforcement Learning: Integrating Temporal Abstraction and Intrinsic Motivation.</a:t>
            </a:r>
            <a:r>
              <a:rPr lang="en" sz="1050">
                <a:solidFill>
                  <a:srgbClr val="2E414F"/>
                </a:solidFill>
                <a:highlight>
                  <a:srgbClr val="FFFFFF"/>
                </a:highlight>
              </a:rPr>
              <a:t>” NIPS 2016</a:t>
            </a: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992" name="Shape 992"/>
        <p:cNvGrpSpPr/>
        <p:nvPr/>
      </p:nvGrpSpPr>
      <p:grpSpPr>
        <a:xfrm>
          <a:off x="0" y="0"/>
          <a:ext cx="0" cy="0"/>
          <a:chOff x="0" y="0"/>
          <a:chExt cx="0" cy="0"/>
        </a:xfrm>
      </p:grpSpPr>
      <p:sp>
        <p:nvSpPr>
          <p:cNvPr id="993" name="Shape 993"/>
          <p:cNvSpPr txBox="1"/>
          <p:nvPr>
            <p:ph type="title"/>
          </p:nvPr>
        </p:nvSpPr>
        <p:spPr>
          <a:xfrm>
            <a:off x="311700" y="416350"/>
            <a:ext cx="8520600" cy="572700"/>
          </a:xfrm>
          <a:prstGeom prst="rect">
            <a:avLst/>
          </a:prstGeom>
        </p:spPr>
        <p:txBody>
          <a:bodyPr anchorCtr="0" anchor="t" bIns="91425" lIns="91425" rIns="91425" tIns="91425">
            <a:noAutofit/>
          </a:bodyPr>
          <a:lstStyle/>
          <a:p>
            <a:pPr lvl="0" rtl="0">
              <a:spcBef>
                <a:spcPts val="0"/>
              </a:spcBef>
              <a:buClr>
                <a:schemeClr val="dk1"/>
              </a:buClr>
              <a:buSzPct val="39285"/>
              <a:buFont typeface="Arial"/>
              <a:buNone/>
            </a:pPr>
            <a:r>
              <a:rPr lang="en"/>
              <a:t>h-DQN Learning Framework (2)</a:t>
            </a:r>
          </a:p>
        </p:txBody>
      </p:sp>
      <p:sp>
        <p:nvSpPr>
          <p:cNvPr id="994" name="Shape 994"/>
          <p:cNvSpPr txBox="1"/>
          <p:nvPr>
            <p:ph idx="1" type="body"/>
          </p:nvPr>
        </p:nvSpPr>
        <p:spPr>
          <a:xfrm>
            <a:off x="321725" y="1028200"/>
            <a:ext cx="8129700" cy="3412500"/>
          </a:xfrm>
          <a:prstGeom prst="rect">
            <a:avLst/>
          </a:prstGeom>
        </p:spPr>
        <p:txBody>
          <a:bodyPr anchorCtr="0" anchor="t" bIns="91425" lIns="91425" rIns="91425" tIns="91425">
            <a:noAutofit/>
          </a:bodyPr>
          <a:lstStyle/>
          <a:p>
            <a:pPr lvl="0" marR="0" rtl="0" algn="l">
              <a:lnSpc>
                <a:spcPct val="115000"/>
              </a:lnSpc>
              <a:spcBef>
                <a:spcPts val="0"/>
              </a:spcBef>
              <a:spcAft>
                <a:spcPts val="1600"/>
              </a:spcAft>
              <a:buNone/>
            </a:pPr>
            <a:r>
              <a:rPr lang="en"/>
              <a:t>Objective Function for Meta-Controller : </a:t>
            </a:r>
          </a:p>
          <a:p>
            <a:pPr indent="-228600" lvl="1" marL="914400" marR="0" rtl="0" algn="l">
              <a:lnSpc>
                <a:spcPct val="115000"/>
              </a:lnSpc>
              <a:spcBef>
                <a:spcPts val="0"/>
              </a:spcBef>
              <a:spcAft>
                <a:spcPts val="1600"/>
              </a:spcAft>
              <a:buChar char="-"/>
            </a:pPr>
            <a:r>
              <a:rPr lang="en"/>
              <a:t>Maximise Cumulative Extrinsic Reward </a:t>
            </a:r>
          </a:p>
          <a:p>
            <a:pPr indent="0" lvl="0" marL="457200" marR="0" rtl="0" algn="l">
              <a:lnSpc>
                <a:spcPct val="115000"/>
              </a:lnSpc>
              <a:spcBef>
                <a:spcPts val="0"/>
              </a:spcBef>
              <a:spcAft>
                <a:spcPts val="1600"/>
              </a:spcAft>
              <a:buNone/>
            </a:pPr>
            <a:r>
              <a:rPr lang="en" sz="1400"/>
              <a:t>	</a:t>
            </a:r>
            <a:r>
              <a:rPr b="1" lang="en" sz="2000"/>
              <a:t>F</a:t>
            </a:r>
            <a:r>
              <a:rPr b="1" baseline="-25000" lang="en" sz="2000"/>
              <a:t>t</a:t>
            </a:r>
            <a:r>
              <a:rPr lang="en" sz="1400"/>
              <a:t> = </a:t>
            </a:r>
          </a:p>
          <a:p>
            <a:pPr lvl="0" rtl="0">
              <a:spcBef>
                <a:spcPts val="0"/>
              </a:spcBef>
              <a:buNone/>
            </a:pPr>
            <a:r>
              <a:rPr lang="en"/>
              <a:t>Objective Function for Controller :</a:t>
            </a:r>
          </a:p>
          <a:p>
            <a:pPr indent="-317500" lvl="0" marL="914400" rtl="0">
              <a:spcBef>
                <a:spcPts val="0"/>
              </a:spcBef>
              <a:buSzPct val="100000"/>
              <a:buChar char="-"/>
            </a:pPr>
            <a:r>
              <a:rPr lang="en" sz="1400"/>
              <a:t> Maximise Cumulative Intrinsic Reward</a:t>
            </a:r>
          </a:p>
          <a:p>
            <a:pPr lvl="0" rtl="0">
              <a:spcBef>
                <a:spcPts val="0"/>
              </a:spcBef>
              <a:buNone/>
            </a:pPr>
            <a:r>
              <a:rPr lang="en"/>
              <a:t>		R</a:t>
            </a:r>
            <a:r>
              <a:rPr baseline="-25000" lang="en"/>
              <a:t>t </a:t>
            </a:r>
            <a:r>
              <a:rPr lang="en"/>
              <a:t>= </a:t>
            </a:r>
          </a:p>
          <a:p>
            <a:pPr lvl="0" rtl="0">
              <a:spcBef>
                <a:spcPts val="0"/>
              </a:spcBef>
              <a:buNone/>
            </a:pPr>
            <a:r>
              <a:t/>
            </a:r>
            <a:endParaRPr baseline="-25000"/>
          </a:p>
        </p:txBody>
      </p:sp>
      <p:pic>
        <p:nvPicPr>
          <p:cNvPr descr="Screen Shot 2017-03-13 at 1.02.14 AM.png" id="995" name="Shape 995"/>
          <p:cNvPicPr preferRelativeResize="0"/>
          <p:nvPr/>
        </p:nvPicPr>
        <p:blipFill>
          <a:blip r:embed="rId3">
            <a:alphaModFix/>
          </a:blip>
          <a:stretch>
            <a:fillRect/>
          </a:stretch>
        </p:blipFill>
        <p:spPr>
          <a:xfrm>
            <a:off x="1175350" y="3525525"/>
            <a:ext cx="3375375" cy="371725"/>
          </a:xfrm>
          <a:prstGeom prst="rect">
            <a:avLst/>
          </a:prstGeom>
          <a:noFill/>
          <a:ln>
            <a:noFill/>
          </a:ln>
        </p:spPr>
      </p:pic>
      <p:pic>
        <p:nvPicPr>
          <p:cNvPr descr="Screen Shot 2017-03-13 at 1.03.46 AM.png" id="996" name="Shape 996"/>
          <p:cNvPicPr preferRelativeResize="0"/>
          <p:nvPr/>
        </p:nvPicPr>
        <p:blipFill rotWithShape="1">
          <a:blip r:embed="rId4">
            <a:alphaModFix/>
          </a:blip>
          <a:srcRect b="0" l="0" r="0" t="9181"/>
          <a:stretch/>
        </p:blipFill>
        <p:spPr>
          <a:xfrm>
            <a:off x="1801600" y="1974950"/>
            <a:ext cx="1912625" cy="413575"/>
          </a:xfrm>
          <a:prstGeom prst="rect">
            <a:avLst/>
          </a:prstGeom>
          <a:noFill/>
          <a:ln>
            <a:noFill/>
          </a:ln>
        </p:spPr>
      </p:pic>
      <p:sp>
        <p:nvSpPr>
          <p:cNvPr id="997" name="Shape 997"/>
          <p:cNvSpPr txBox="1"/>
          <p:nvPr/>
        </p:nvSpPr>
        <p:spPr>
          <a:xfrm>
            <a:off x="195175" y="4460225"/>
            <a:ext cx="5046000" cy="478200"/>
          </a:xfrm>
          <a:prstGeom prst="rect">
            <a:avLst/>
          </a:prstGeom>
          <a:noFill/>
          <a:ln>
            <a:noFill/>
          </a:ln>
        </p:spPr>
        <p:txBody>
          <a:bodyPr anchorCtr="0" anchor="t" bIns="91425" lIns="91425" rIns="91425" tIns="91425">
            <a:noAutofit/>
          </a:bodyPr>
          <a:lstStyle/>
          <a:p>
            <a:pPr lvl="0" rtl="0">
              <a:spcBef>
                <a:spcPts val="0"/>
              </a:spcBef>
              <a:buNone/>
            </a:pPr>
            <a:r>
              <a:rPr lang="en" sz="1050">
                <a:solidFill>
                  <a:srgbClr val="2E414F"/>
                </a:solidFill>
                <a:highlight>
                  <a:srgbClr val="FFFFFF"/>
                </a:highlight>
              </a:rPr>
              <a:t>Kulkarni, Tejas D., Karthik Narasimhan, Ardavan Saeedi and Joshua B. Tenenbaum. “</a:t>
            </a:r>
            <a:r>
              <a:rPr lang="en" sz="1050" u="sng">
                <a:solidFill>
                  <a:schemeClr val="hlink"/>
                </a:solidFill>
                <a:highlight>
                  <a:srgbClr val="FFFFFF"/>
                </a:highlight>
                <a:hlinkClick r:id="rId5"/>
              </a:rPr>
              <a:t>Hierarchical Deep Reinforcement Learning: Integrating Temporal Abstraction and Intrinsic Motivation.</a:t>
            </a:r>
            <a:r>
              <a:rPr lang="en" sz="1050">
                <a:solidFill>
                  <a:srgbClr val="2E414F"/>
                </a:solidFill>
                <a:highlight>
                  <a:srgbClr val="FFFFFF"/>
                </a:highlight>
              </a:rPr>
              <a:t>” NIPS 2016</a:t>
            </a: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1" name="Shape 1001"/>
        <p:cNvGrpSpPr/>
        <p:nvPr/>
      </p:nvGrpSpPr>
      <p:grpSpPr>
        <a:xfrm>
          <a:off x="0" y="0"/>
          <a:ext cx="0" cy="0"/>
          <a:chOff x="0" y="0"/>
          <a:chExt cx="0" cy="0"/>
        </a:xfrm>
      </p:grpSpPr>
      <p:sp>
        <p:nvSpPr>
          <p:cNvPr id="1002" name="Shape 1002"/>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Training </a:t>
            </a:r>
          </a:p>
        </p:txBody>
      </p:sp>
      <p:sp>
        <p:nvSpPr>
          <p:cNvPr id="1003" name="Shape 1003"/>
          <p:cNvSpPr txBox="1"/>
          <p:nvPr>
            <p:ph idx="1" type="body"/>
          </p:nvPr>
        </p:nvSpPr>
        <p:spPr>
          <a:xfrm>
            <a:off x="311700" y="1152475"/>
            <a:ext cx="8520600" cy="3646800"/>
          </a:xfrm>
          <a:prstGeom prst="rect">
            <a:avLst/>
          </a:prstGeom>
        </p:spPr>
        <p:txBody>
          <a:bodyPr anchorCtr="0" anchor="t" bIns="91425" lIns="91425" rIns="91425" tIns="91425">
            <a:noAutofit/>
          </a:bodyPr>
          <a:lstStyle/>
          <a:p>
            <a:pPr indent="-228600" lvl="0" marL="457200" rtl="0">
              <a:spcBef>
                <a:spcPts val="0"/>
              </a:spcBef>
              <a:buChar char="-"/>
            </a:pPr>
            <a:r>
              <a:rPr lang="en"/>
              <a:t>Two disjoint memories D</a:t>
            </a:r>
            <a:r>
              <a:rPr baseline="-25000" lang="en"/>
              <a:t>1 </a:t>
            </a:r>
            <a:r>
              <a:rPr lang="en"/>
              <a:t>and D</a:t>
            </a:r>
            <a:r>
              <a:rPr baseline="-25000" lang="en"/>
              <a:t>2 </a:t>
            </a:r>
            <a:r>
              <a:rPr lang="en"/>
              <a:t>for Experience Replay</a:t>
            </a:r>
          </a:p>
          <a:p>
            <a:pPr indent="-228600" lvl="0" marL="457200" rtl="0">
              <a:spcBef>
                <a:spcPts val="0"/>
              </a:spcBef>
              <a:buChar char="-"/>
            </a:pPr>
            <a:r>
              <a:rPr lang="en"/>
              <a:t>Experiences (s</a:t>
            </a:r>
            <a:r>
              <a:rPr baseline="-25000" lang="en"/>
              <a:t>t </a:t>
            </a:r>
            <a:r>
              <a:rPr lang="en"/>
              <a:t>, g</a:t>
            </a:r>
            <a:r>
              <a:rPr baseline="-25000" lang="en"/>
              <a:t>t </a:t>
            </a:r>
            <a:r>
              <a:rPr lang="en"/>
              <a:t>, f</a:t>
            </a:r>
            <a:r>
              <a:rPr baseline="-25000" lang="en"/>
              <a:t>t </a:t>
            </a:r>
            <a:r>
              <a:rPr lang="en"/>
              <a:t>, s</a:t>
            </a:r>
            <a:r>
              <a:rPr baseline="-25000" lang="en"/>
              <a:t>t+N</a:t>
            </a:r>
            <a:r>
              <a:rPr lang="en"/>
              <a:t>) for Q</a:t>
            </a:r>
            <a:r>
              <a:rPr baseline="-25000" lang="en"/>
              <a:t>2 </a:t>
            </a:r>
            <a:r>
              <a:rPr lang="en"/>
              <a:t>are stored in D</a:t>
            </a:r>
            <a:r>
              <a:rPr baseline="-25000" lang="en"/>
              <a:t>2 </a:t>
            </a:r>
          </a:p>
          <a:p>
            <a:pPr indent="-228600" lvl="0" marL="457200" rtl="0">
              <a:spcBef>
                <a:spcPts val="0"/>
              </a:spcBef>
              <a:buChar char="-"/>
            </a:pPr>
            <a:r>
              <a:rPr lang="en"/>
              <a:t>Experiences (s</a:t>
            </a:r>
            <a:r>
              <a:rPr baseline="-25000" lang="en"/>
              <a:t>t</a:t>
            </a:r>
            <a:r>
              <a:rPr lang="en"/>
              <a:t> , a</a:t>
            </a:r>
            <a:r>
              <a:rPr baseline="-25000" lang="en"/>
              <a:t>t </a:t>
            </a:r>
            <a:r>
              <a:rPr lang="en"/>
              <a:t>, g</a:t>
            </a:r>
            <a:r>
              <a:rPr baseline="-25000" lang="en"/>
              <a:t>t</a:t>
            </a:r>
            <a:r>
              <a:rPr lang="en"/>
              <a:t> , r</a:t>
            </a:r>
            <a:r>
              <a:rPr baseline="-25000" lang="en"/>
              <a:t>t </a:t>
            </a:r>
            <a:r>
              <a:rPr lang="en"/>
              <a:t>, s</a:t>
            </a:r>
            <a:r>
              <a:rPr baseline="-25000" lang="en"/>
              <a:t>t+1</a:t>
            </a:r>
            <a:r>
              <a:rPr lang="en"/>
              <a:t>) for Q</a:t>
            </a:r>
            <a:r>
              <a:rPr baseline="-25000" lang="en"/>
              <a:t>1 </a:t>
            </a:r>
            <a:r>
              <a:rPr lang="en"/>
              <a:t>are stored in D</a:t>
            </a:r>
            <a:r>
              <a:rPr baseline="-25000" lang="en"/>
              <a:t>1</a:t>
            </a:r>
          </a:p>
          <a:p>
            <a:pPr indent="-228600" lvl="0" marL="457200" rtl="0">
              <a:spcBef>
                <a:spcPts val="0"/>
              </a:spcBef>
              <a:buChar char="-"/>
            </a:pPr>
            <a:r>
              <a:rPr lang="en"/>
              <a:t>Different time scales</a:t>
            </a:r>
          </a:p>
          <a:p>
            <a:pPr indent="-228600" lvl="1" marL="914400" rtl="0">
              <a:spcBef>
                <a:spcPts val="0"/>
              </a:spcBef>
              <a:buChar char="-"/>
            </a:pPr>
            <a:r>
              <a:rPr lang="en"/>
              <a:t>Transitions from Controller (Q</a:t>
            </a:r>
            <a:r>
              <a:rPr baseline="-25000" lang="en"/>
              <a:t>1</a:t>
            </a:r>
            <a:r>
              <a:rPr lang="en"/>
              <a:t>) are picked at every time step</a:t>
            </a:r>
          </a:p>
          <a:p>
            <a:pPr indent="-228600" lvl="1" marL="914400" rtl="0">
              <a:spcBef>
                <a:spcPts val="0"/>
              </a:spcBef>
              <a:buChar char="-"/>
            </a:pPr>
            <a:r>
              <a:rPr lang="en"/>
              <a:t>Transitions from Meta-Controller (Q</a:t>
            </a:r>
            <a:r>
              <a:rPr baseline="-25000" lang="en"/>
              <a:t>2</a:t>
            </a:r>
            <a:r>
              <a:rPr lang="en"/>
              <a:t>) are picked only when controller terminates on reaching the intrinsic goal or epsiode ends</a:t>
            </a:r>
          </a:p>
        </p:txBody>
      </p:sp>
      <p:sp>
        <p:nvSpPr>
          <p:cNvPr id="1004" name="Shape 1004"/>
          <p:cNvSpPr txBox="1"/>
          <p:nvPr/>
        </p:nvSpPr>
        <p:spPr>
          <a:xfrm>
            <a:off x="195175" y="4460225"/>
            <a:ext cx="5046000" cy="478200"/>
          </a:xfrm>
          <a:prstGeom prst="rect">
            <a:avLst/>
          </a:prstGeom>
          <a:noFill/>
          <a:ln>
            <a:noFill/>
          </a:ln>
        </p:spPr>
        <p:txBody>
          <a:bodyPr anchorCtr="0" anchor="t" bIns="91425" lIns="91425" rIns="91425" tIns="91425">
            <a:noAutofit/>
          </a:bodyPr>
          <a:lstStyle/>
          <a:p>
            <a:pPr lvl="0" rtl="0">
              <a:spcBef>
                <a:spcPts val="0"/>
              </a:spcBef>
              <a:buNone/>
            </a:pPr>
            <a:r>
              <a:rPr lang="en" sz="1050">
                <a:solidFill>
                  <a:srgbClr val="2E414F"/>
                </a:solidFill>
                <a:highlight>
                  <a:srgbClr val="FFFFFF"/>
                </a:highlight>
              </a:rPr>
              <a:t>Kulkarni, Tejas D., Karthik Narasimhan, Ardavan Saeedi and Joshua B. Tenenbaum. “</a:t>
            </a:r>
            <a:r>
              <a:rPr lang="en" sz="1050" u="sng">
                <a:solidFill>
                  <a:schemeClr val="hlink"/>
                </a:solidFill>
                <a:highlight>
                  <a:srgbClr val="FFFFFF"/>
                </a:highlight>
                <a:hlinkClick r:id="rId3"/>
              </a:rPr>
              <a:t>Hierarchical Deep Reinforcement Learning: Integrating Temporal Abstraction and Intrinsic Motivation.</a:t>
            </a:r>
            <a:r>
              <a:rPr lang="en" sz="1050">
                <a:solidFill>
                  <a:srgbClr val="2E414F"/>
                </a:solidFill>
                <a:highlight>
                  <a:srgbClr val="FFFFFF"/>
                </a:highlight>
              </a:rPr>
              <a:t>” NIPS 2016</a:t>
            </a: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08" name="Shape 1008"/>
        <p:cNvGrpSpPr/>
        <p:nvPr/>
      </p:nvGrpSpPr>
      <p:grpSpPr>
        <a:xfrm>
          <a:off x="0" y="0"/>
          <a:ext cx="0" cy="0"/>
          <a:chOff x="0" y="0"/>
          <a:chExt cx="0" cy="0"/>
        </a:xfrm>
      </p:grpSpPr>
      <p:sp>
        <p:nvSpPr>
          <p:cNvPr id="1009" name="Shape 1009"/>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Results :</a:t>
            </a:r>
          </a:p>
        </p:txBody>
      </p:sp>
      <p:sp>
        <p:nvSpPr>
          <p:cNvPr id="1010" name="Shape 1010"/>
          <p:cNvSpPr txBox="1"/>
          <p:nvPr/>
        </p:nvSpPr>
        <p:spPr>
          <a:xfrm>
            <a:off x="195175" y="4460225"/>
            <a:ext cx="5046000" cy="478200"/>
          </a:xfrm>
          <a:prstGeom prst="rect">
            <a:avLst/>
          </a:prstGeom>
          <a:noFill/>
          <a:ln>
            <a:noFill/>
          </a:ln>
        </p:spPr>
        <p:txBody>
          <a:bodyPr anchorCtr="0" anchor="t" bIns="91425" lIns="91425" rIns="91425" tIns="91425">
            <a:noAutofit/>
          </a:bodyPr>
          <a:lstStyle/>
          <a:p>
            <a:pPr lvl="0" rtl="0">
              <a:spcBef>
                <a:spcPts val="0"/>
              </a:spcBef>
              <a:buNone/>
            </a:pPr>
            <a:r>
              <a:rPr lang="en" sz="1050">
                <a:solidFill>
                  <a:srgbClr val="2E414F"/>
                </a:solidFill>
                <a:highlight>
                  <a:srgbClr val="FFFFFF"/>
                </a:highlight>
              </a:rPr>
              <a:t>Kulkarni, Tejas D., Karthik Narasimhan, Ardavan Saeedi and Joshua B. Tenenbaum. “</a:t>
            </a:r>
            <a:r>
              <a:rPr lang="en" sz="1050" u="sng">
                <a:solidFill>
                  <a:schemeClr val="hlink"/>
                </a:solidFill>
                <a:highlight>
                  <a:srgbClr val="FFFFFF"/>
                </a:highlight>
                <a:hlinkClick r:id="rId3"/>
              </a:rPr>
              <a:t>Hierarchical Deep Reinforcement Learning: Integrating Temporal Abstraction and Intrinsic Motivation.</a:t>
            </a:r>
            <a:r>
              <a:rPr lang="en" sz="1050">
                <a:solidFill>
                  <a:srgbClr val="2E414F"/>
                </a:solidFill>
                <a:highlight>
                  <a:srgbClr val="FFFFFF"/>
                </a:highlight>
              </a:rPr>
              <a:t>” NIPS 2016</a:t>
            </a:r>
          </a:p>
        </p:txBody>
      </p:sp>
      <p:pic>
        <p:nvPicPr>
          <p:cNvPr descr="monte.gif" id="1011" name="Shape 1011"/>
          <p:cNvPicPr preferRelativeResize="0"/>
          <p:nvPr/>
        </p:nvPicPr>
        <p:blipFill>
          <a:blip r:embed="rId4">
            <a:alphaModFix/>
          </a:blip>
          <a:stretch>
            <a:fillRect/>
          </a:stretch>
        </p:blipFill>
        <p:spPr>
          <a:xfrm>
            <a:off x="3318625" y="926700"/>
            <a:ext cx="2506742" cy="3290099"/>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15" name="Shape 1015"/>
        <p:cNvGrpSpPr/>
        <p:nvPr/>
      </p:nvGrpSpPr>
      <p:grpSpPr>
        <a:xfrm>
          <a:off x="0" y="0"/>
          <a:ext cx="0" cy="0"/>
          <a:chOff x="0" y="0"/>
          <a:chExt cx="0" cy="0"/>
        </a:xfrm>
      </p:grpSpPr>
      <p:sp>
        <p:nvSpPr>
          <p:cNvPr id="1016" name="Shape 1016"/>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Today’s takeaways</a:t>
            </a:r>
          </a:p>
        </p:txBody>
      </p:sp>
      <p:sp>
        <p:nvSpPr>
          <p:cNvPr id="1017" name="Shape 1017"/>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228600" lvl="0" marL="457200" rtl="0">
              <a:spcBef>
                <a:spcPts val="0"/>
              </a:spcBef>
            </a:pPr>
            <a:r>
              <a:rPr lang="en"/>
              <a:t>Bonus RL recap</a:t>
            </a:r>
          </a:p>
          <a:p>
            <a:pPr indent="-228600" lvl="0" marL="457200" rtl="0">
              <a:spcBef>
                <a:spcPts val="0"/>
              </a:spcBef>
            </a:pPr>
            <a:r>
              <a:rPr lang="en"/>
              <a:t>Functional Approximation</a:t>
            </a:r>
          </a:p>
          <a:p>
            <a:pPr indent="-228600" lvl="0" marL="457200" rtl="0">
              <a:spcBef>
                <a:spcPts val="0"/>
              </a:spcBef>
            </a:pPr>
            <a:r>
              <a:rPr lang="en"/>
              <a:t>Deep Q Network</a:t>
            </a:r>
          </a:p>
          <a:p>
            <a:pPr indent="-228600" lvl="0" marL="457200" rtl="0">
              <a:spcBef>
                <a:spcPts val="0"/>
              </a:spcBef>
            </a:pPr>
            <a:r>
              <a:rPr lang="en"/>
              <a:t>Double Deep Q Network</a:t>
            </a:r>
          </a:p>
          <a:p>
            <a:pPr indent="-228600" lvl="0" marL="457200" rtl="0">
              <a:spcBef>
                <a:spcPts val="0"/>
              </a:spcBef>
            </a:pPr>
            <a:r>
              <a:rPr lang="en"/>
              <a:t>Dueling Networks</a:t>
            </a:r>
          </a:p>
          <a:p>
            <a:pPr indent="-228600" lvl="0" marL="457200" rtl="0">
              <a:spcBef>
                <a:spcPts val="0"/>
              </a:spcBef>
            </a:pPr>
            <a:r>
              <a:rPr lang="en"/>
              <a:t>Recurrent DQN</a:t>
            </a:r>
          </a:p>
          <a:p>
            <a:pPr indent="-228600" lvl="1" marL="914400" rtl="0">
              <a:spcBef>
                <a:spcPts val="0"/>
              </a:spcBef>
            </a:pPr>
            <a:r>
              <a:rPr lang="en"/>
              <a:t>Solving “Doom”</a:t>
            </a:r>
          </a:p>
          <a:p>
            <a:pPr indent="-228600" lvl="0" marL="457200" rtl="0">
              <a:spcBef>
                <a:spcPts val="0"/>
              </a:spcBef>
            </a:pPr>
            <a:r>
              <a:rPr lang="en"/>
              <a:t>Hierarchical DQN</a:t>
            </a: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1" name="Shape 1021"/>
        <p:cNvGrpSpPr/>
        <p:nvPr/>
      </p:nvGrpSpPr>
      <p:grpSpPr>
        <a:xfrm>
          <a:off x="0" y="0"/>
          <a:ext cx="0" cy="0"/>
          <a:chOff x="0" y="0"/>
          <a:chExt cx="0" cy="0"/>
        </a:xfrm>
      </p:grpSpPr>
      <p:sp>
        <p:nvSpPr>
          <p:cNvPr id="1022" name="Shape 1022"/>
          <p:cNvSpPr txBox="1"/>
          <p:nvPr>
            <p:ph type="title"/>
          </p:nvPr>
        </p:nvSpPr>
        <p:spPr>
          <a:xfrm>
            <a:off x="311700" y="445025"/>
            <a:ext cx="8520600" cy="572700"/>
          </a:xfrm>
          <a:prstGeom prst="rect">
            <a:avLst/>
          </a:prstGeom>
        </p:spPr>
        <p:txBody>
          <a:bodyPr anchorCtr="0" anchor="t" bIns="91425" lIns="91425" rIns="91425" tIns="91425">
            <a:noAutofit/>
          </a:bodyPr>
          <a:lstStyle/>
          <a:p>
            <a:pPr lvl="0" rtl="0">
              <a:spcBef>
                <a:spcPts val="0"/>
              </a:spcBef>
              <a:buNone/>
            </a:pPr>
            <a:r>
              <a:rPr lang="en"/>
              <a:t>References</a:t>
            </a:r>
          </a:p>
        </p:txBody>
      </p:sp>
      <p:sp>
        <p:nvSpPr>
          <p:cNvPr id="1023" name="Shape 1023"/>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b="1" lang="en" sz="1200">
                <a:solidFill>
                  <a:schemeClr val="dk1"/>
                </a:solidFill>
              </a:rPr>
              <a:t>Basic RL</a:t>
            </a:r>
          </a:p>
          <a:p>
            <a:pPr indent="-304800" lvl="0" marL="457200" rtl="0">
              <a:lnSpc>
                <a:spcPct val="100000"/>
              </a:lnSpc>
              <a:spcBef>
                <a:spcPts val="0"/>
              </a:spcBef>
              <a:spcAft>
                <a:spcPts val="0"/>
              </a:spcAft>
              <a:buSzPct val="100000"/>
            </a:pPr>
            <a:r>
              <a:rPr lang="en" sz="1200">
                <a:solidFill>
                  <a:schemeClr val="dk1"/>
                </a:solidFill>
              </a:rPr>
              <a:t>David Silver’s </a:t>
            </a:r>
            <a:r>
              <a:rPr lang="en" sz="1200" u="sng">
                <a:solidFill>
                  <a:schemeClr val="accent5"/>
                </a:solidFill>
                <a:hlinkClick r:id="rId3"/>
              </a:rPr>
              <a:t>Introduction to RL lectures</a:t>
            </a:r>
          </a:p>
          <a:p>
            <a:pPr indent="-304800" lvl="0" marL="457200" rtl="0">
              <a:lnSpc>
                <a:spcPct val="100000"/>
              </a:lnSpc>
              <a:spcBef>
                <a:spcPts val="0"/>
              </a:spcBef>
              <a:spcAft>
                <a:spcPts val="0"/>
              </a:spcAft>
              <a:buSzPct val="100000"/>
            </a:pPr>
            <a:r>
              <a:rPr lang="en" sz="1200">
                <a:solidFill>
                  <a:schemeClr val="dk1"/>
                </a:solidFill>
              </a:rPr>
              <a:t>Peter Abbeel’s Artificial Intelligence - </a:t>
            </a:r>
            <a:r>
              <a:rPr lang="en" sz="1200" u="sng">
                <a:solidFill>
                  <a:schemeClr val="accent5"/>
                </a:solidFill>
                <a:hlinkClick r:id="rId4"/>
              </a:rPr>
              <a:t>Berkeley (Spring 2015)</a:t>
            </a:r>
          </a:p>
          <a:p>
            <a:pPr lvl="0" rtl="0">
              <a:lnSpc>
                <a:spcPct val="100000"/>
              </a:lnSpc>
              <a:spcBef>
                <a:spcPts val="0"/>
              </a:spcBef>
              <a:spcAft>
                <a:spcPts val="0"/>
              </a:spcAft>
              <a:buNone/>
            </a:pPr>
            <a:r>
              <a:t/>
            </a:r>
            <a:endParaRPr sz="1200"/>
          </a:p>
          <a:p>
            <a:pPr lvl="0" rtl="0">
              <a:lnSpc>
                <a:spcPct val="100000"/>
              </a:lnSpc>
              <a:spcBef>
                <a:spcPts val="0"/>
              </a:spcBef>
              <a:spcAft>
                <a:spcPts val="0"/>
              </a:spcAft>
              <a:buNone/>
            </a:pPr>
            <a:r>
              <a:rPr b="1" lang="en" sz="1200"/>
              <a:t>DQN</a:t>
            </a:r>
          </a:p>
          <a:p>
            <a:pPr indent="-304800" lvl="0" marL="457200" rtl="0">
              <a:lnSpc>
                <a:spcPct val="100000"/>
              </a:lnSpc>
              <a:spcBef>
                <a:spcPts val="0"/>
              </a:spcBef>
              <a:spcAft>
                <a:spcPts val="0"/>
              </a:spcAft>
              <a:buClr>
                <a:srgbClr val="000000"/>
              </a:buClr>
              <a:buSzPct val="100000"/>
            </a:pPr>
            <a:r>
              <a:rPr lang="en" sz="1200">
                <a:solidFill>
                  <a:srgbClr val="000000"/>
                </a:solidFill>
                <a:highlight>
                  <a:srgbClr val="FFFFFF"/>
                </a:highlight>
              </a:rPr>
              <a:t>Mnih, Volodymyr, et al. "Human-level control through deep reinforcement learning." </a:t>
            </a:r>
            <a:r>
              <a:rPr i="1" lang="en" sz="1200">
                <a:solidFill>
                  <a:srgbClr val="000000"/>
                </a:solidFill>
                <a:highlight>
                  <a:srgbClr val="FFFFFF"/>
                </a:highlight>
              </a:rPr>
              <a:t>Nature</a:t>
            </a:r>
            <a:r>
              <a:rPr lang="en" sz="1200">
                <a:solidFill>
                  <a:srgbClr val="000000"/>
                </a:solidFill>
                <a:highlight>
                  <a:srgbClr val="FFFFFF"/>
                </a:highlight>
              </a:rPr>
              <a:t> 518.7540 (2015): 529-533.</a:t>
            </a:r>
          </a:p>
          <a:p>
            <a:pPr indent="-304800" lvl="0" marL="457200" rtl="0">
              <a:lnSpc>
                <a:spcPct val="100000"/>
              </a:lnSpc>
              <a:spcBef>
                <a:spcPts val="0"/>
              </a:spcBef>
              <a:spcAft>
                <a:spcPts val="0"/>
              </a:spcAft>
              <a:buClr>
                <a:srgbClr val="000000"/>
              </a:buClr>
              <a:buSzPct val="100000"/>
            </a:pPr>
            <a:r>
              <a:rPr lang="en" sz="1200">
                <a:solidFill>
                  <a:srgbClr val="000000"/>
                </a:solidFill>
                <a:highlight>
                  <a:srgbClr val="FFFFFF"/>
                </a:highlight>
              </a:rPr>
              <a:t>Mnih, Volodymyr, et al. "Playing atari with deep reinforcement learning." </a:t>
            </a:r>
            <a:r>
              <a:rPr i="1" lang="en" sz="1200">
                <a:solidFill>
                  <a:srgbClr val="000000"/>
                </a:solidFill>
                <a:highlight>
                  <a:srgbClr val="FFFFFF"/>
                </a:highlight>
              </a:rPr>
              <a:t>arXiv preprint arXiv:1312.5602</a:t>
            </a:r>
            <a:r>
              <a:rPr lang="en" sz="1200">
                <a:solidFill>
                  <a:srgbClr val="000000"/>
                </a:solidFill>
                <a:highlight>
                  <a:srgbClr val="FFFFFF"/>
                </a:highlight>
              </a:rPr>
              <a:t> (2013).</a:t>
            </a:r>
          </a:p>
          <a:p>
            <a:pPr lvl="0" rtl="0">
              <a:lnSpc>
                <a:spcPct val="100000"/>
              </a:lnSpc>
              <a:spcBef>
                <a:spcPts val="0"/>
              </a:spcBef>
              <a:spcAft>
                <a:spcPts val="0"/>
              </a:spcAft>
              <a:buNone/>
            </a:pPr>
            <a:r>
              <a:t/>
            </a:r>
            <a:endParaRPr sz="1200">
              <a:solidFill>
                <a:srgbClr val="000000"/>
              </a:solidFill>
            </a:endParaRPr>
          </a:p>
          <a:p>
            <a:pPr lvl="0" rtl="0">
              <a:lnSpc>
                <a:spcPct val="100000"/>
              </a:lnSpc>
              <a:spcBef>
                <a:spcPts val="0"/>
              </a:spcBef>
              <a:spcAft>
                <a:spcPts val="0"/>
              </a:spcAft>
              <a:buNone/>
            </a:pPr>
            <a:r>
              <a:rPr b="1" lang="en" sz="1200">
                <a:solidFill>
                  <a:srgbClr val="000000"/>
                </a:solidFill>
              </a:rPr>
              <a:t>DDQN</a:t>
            </a:r>
          </a:p>
          <a:p>
            <a:pPr indent="-304800" lvl="0" marL="457200" rtl="0">
              <a:lnSpc>
                <a:spcPct val="100000"/>
              </a:lnSpc>
              <a:spcBef>
                <a:spcPts val="0"/>
              </a:spcBef>
              <a:spcAft>
                <a:spcPts val="0"/>
              </a:spcAft>
              <a:buClr>
                <a:srgbClr val="000000"/>
              </a:buClr>
              <a:buSzPct val="100000"/>
            </a:pPr>
            <a:r>
              <a:rPr lang="en" sz="1200">
                <a:solidFill>
                  <a:srgbClr val="000000"/>
                </a:solidFill>
              </a:rPr>
              <a:t>Hasselt, Hado V. "Double Q-learning." In </a:t>
            </a:r>
            <a:r>
              <a:rPr i="1" lang="en" sz="1200">
                <a:solidFill>
                  <a:srgbClr val="000000"/>
                </a:solidFill>
              </a:rPr>
              <a:t>Advances in Neural Information Processing Systems</a:t>
            </a:r>
            <a:r>
              <a:rPr lang="en" sz="1200">
                <a:solidFill>
                  <a:srgbClr val="000000"/>
                </a:solidFill>
              </a:rPr>
              <a:t>, pp. 2613-2621. 2010.</a:t>
            </a:r>
          </a:p>
          <a:p>
            <a:pPr indent="-304800" lvl="0" marL="457200" rtl="0">
              <a:lnSpc>
                <a:spcPct val="100000"/>
              </a:lnSpc>
              <a:spcBef>
                <a:spcPts val="0"/>
              </a:spcBef>
              <a:spcAft>
                <a:spcPts val="0"/>
              </a:spcAft>
              <a:buClr>
                <a:srgbClr val="000000"/>
              </a:buClr>
              <a:buSzPct val="100000"/>
            </a:pPr>
            <a:r>
              <a:rPr lang="en" sz="1200">
                <a:solidFill>
                  <a:srgbClr val="000000"/>
                </a:solidFill>
              </a:rPr>
              <a:t>Van Hasselt, Hado, Arthur Guez, and David Silver. "Deep Reinforcement Learning with Double Q-Learning." In </a:t>
            </a:r>
            <a:r>
              <a:rPr i="1" lang="en" sz="1200">
                <a:solidFill>
                  <a:srgbClr val="000000"/>
                </a:solidFill>
              </a:rPr>
              <a:t>AAAI</a:t>
            </a:r>
            <a:r>
              <a:rPr lang="en" sz="1200">
                <a:solidFill>
                  <a:srgbClr val="000000"/>
                </a:solidFill>
              </a:rPr>
              <a:t>, pp. 2094-2100. 2016.</a:t>
            </a:r>
          </a:p>
          <a:p>
            <a:pPr lvl="0" rtl="0">
              <a:lnSpc>
                <a:spcPct val="100000"/>
              </a:lnSpc>
              <a:spcBef>
                <a:spcPts val="0"/>
              </a:spcBef>
              <a:spcAft>
                <a:spcPts val="0"/>
              </a:spcAft>
              <a:buNone/>
            </a:pPr>
            <a:r>
              <a:t/>
            </a:r>
            <a:endParaRPr sz="1200">
              <a:solidFill>
                <a:srgbClr val="000000"/>
              </a:solidFill>
            </a:endParaRPr>
          </a:p>
          <a:p>
            <a:pPr lvl="0" rtl="0">
              <a:lnSpc>
                <a:spcPct val="100000"/>
              </a:lnSpc>
              <a:spcBef>
                <a:spcPts val="0"/>
              </a:spcBef>
              <a:spcAft>
                <a:spcPts val="0"/>
              </a:spcAft>
              <a:buNone/>
            </a:pPr>
            <a:r>
              <a:rPr b="1" lang="en" sz="1200">
                <a:solidFill>
                  <a:srgbClr val="000000"/>
                </a:solidFill>
              </a:rPr>
              <a:t>Dueling DQN</a:t>
            </a:r>
          </a:p>
          <a:p>
            <a:pPr indent="-304800" lvl="0" marL="457200" rtl="0">
              <a:lnSpc>
                <a:spcPct val="100000"/>
              </a:lnSpc>
              <a:spcBef>
                <a:spcPts val="0"/>
              </a:spcBef>
              <a:spcAft>
                <a:spcPts val="0"/>
              </a:spcAft>
              <a:buClr>
                <a:srgbClr val="000000"/>
              </a:buClr>
              <a:buSzPct val="100000"/>
            </a:pPr>
            <a:r>
              <a:rPr lang="en" sz="1200">
                <a:solidFill>
                  <a:srgbClr val="000000"/>
                </a:solidFill>
              </a:rPr>
              <a:t>Wang, Ziyu, Tom Schaul, Matteo Hessel, Hado van Hasselt, Marc Lanctot, and Nando de Freitas. "Dueling network architectures for deep reinforcement learning." </a:t>
            </a:r>
            <a:r>
              <a:rPr i="1" lang="en" sz="1200">
                <a:solidFill>
                  <a:srgbClr val="000000"/>
                </a:solidFill>
              </a:rPr>
              <a:t>arXiv preprint arXiv:1511.06581</a:t>
            </a:r>
            <a:r>
              <a:rPr lang="en" sz="1200">
                <a:solidFill>
                  <a:srgbClr val="000000"/>
                </a:solidFill>
              </a:rPr>
              <a:t> (2015).</a:t>
            </a: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27" name="Shape 1027"/>
        <p:cNvGrpSpPr/>
        <p:nvPr/>
      </p:nvGrpSpPr>
      <p:grpSpPr>
        <a:xfrm>
          <a:off x="0" y="0"/>
          <a:ext cx="0" cy="0"/>
          <a:chOff x="0" y="0"/>
          <a:chExt cx="0" cy="0"/>
        </a:xfrm>
      </p:grpSpPr>
      <p:sp>
        <p:nvSpPr>
          <p:cNvPr id="1028" name="Shape 1028"/>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References</a:t>
            </a:r>
          </a:p>
        </p:txBody>
      </p:sp>
      <p:sp>
        <p:nvSpPr>
          <p:cNvPr id="1029" name="Shape 1029"/>
          <p:cNvSpPr txBox="1"/>
          <p:nvPr>
            <p:ph idx="1" type="body"/>
          </p:nvPr>
        </p:nvSpPr>
        <p:spPr>
          <a:xfrm>
            <a:off x="311700" y="1152475"/>
            <a:ext cx="8520600" cy="3416400"/>
          </a:xfrm>
          <a:prstGeom prst="rect">
            <a:avLst/>
          </a:prstGeom>
        </p:spPr>
        <p:txBody>
          <a:bodyPr anchorCtr="0" anchor="t" bIns="91425" lIns="91425" rIns="91425" tIns="91425">
            <a:noAutofit/>
          </a:bodyPr>
          <a:lstStyle/>
          <a:p>
            <a:pPr lvl="0" rtl="0">
              <a:lnSpc>
                <a:spcPct val="100000"/>
              </a:lnSpc>
              <a:spcBef>
                <a:spcPts val="0"/>
              </a:spcBef>
              <a:spcAft>
                <a:spcPts val="0"/>
              </a:spcAft>
              <a:buNone/>
            </a:pPr>
            <a:r>
              <a:rPr b="1" lang="en" sz="1200">
                <a:solidFill>
                  <a:schemeClr val="dk1"/>
                </a:solidFill>
              </a:rPr>
              <a:t>DRQN</a:t>
            </a:r>
          </a:p>
          <a:p>
            <a:pPr indent="-304800" lvl="0" marL="457200" rtl="0">
              <a:lnSpc>
                <a:spcPct val="100000"/>
              </a:lnSpc>
              <a:spcBef>
                <a:spcPts val="0"/>
              </a:spcBef>
              <a:spcAft>
                <a:spcPts val="0"/>
              </a:spcAft>
              <a:buClr>
                <a:schemeClr val="dk1"/>
              </a:buClr>
              <a:buSzPct val="100000"/>
            </a:pPr>
            <a:r>
              <a:rPr lang="en" sz="1200">
                <a:solidFill>
                  <a:schemeClr val="dk1"/>
                </a:solidFill>
              </a:rPr>
              <a:t>Hausknecht, Matthew, and Peter Stone. "Deep recurrent q-learning for partially observable mdps." </a:t>
            </a:r>
            <a:r>
              <a:rPr i="1" lang="en" sz="1200">
                <a:solidFill>
                  <a:schemeClr val="dk1"/>
                </a:solidFill>
              </a:rPr>
              <a:t>arXiv preprint arXiv:1507.06527</a:t>
            </a:r>
            <a:r>
              <a:rPr lang="en" sz="1200">
                <a:solidFill>
                  <a:schemeClr val="dk1"/>
                </a:solidFill>
              </a:rPr>
              <a:t> (2015).</a:t>
            </a:r>
          </a:p>
          <a:p>
            <a:pPr lvl="0" rtl="0">
              <a:lnSpc>
                <a:spcPct val="100000"/>
              </a:lnSpc>
              <a:spcBef>
                <a:spcPts val="0"/>
              </a:spcBef>
              <a:spcAft>
                <a:spcPts val="0"/>
              </a:spcAft>
              <a:buNone/>
            </a:pPr>
            <a:r>
              <a:t/>
            </a:r>
            <a:endParaRPr sz="1200">
              <a:solidFill>
                <a:srgbClr val="222222"/>
              </a:solidFill>
            </a:endParaRPr>
          </a:p>
          <a:p>
            <a:pPr lvl="0" rtl="0">
              <a:lnSpc>
                <a:spcPct val="100000"/>
              </a:lnSpc>
              <a:spcBef>
                <a:spcPts val="0"/>
              </a:spcBef>
              <a:spcAft>
                <a:spcPts val="0"/>
              </a:spcAft>
              <a:buNone/>
            </a:pPr>
            <a:r>
              <a:rPr b="1" lang="en" sz="1200">
                <a:solidFill>
                  <a:srgbClr val="222222"/>
                </a:solidFill>
              </a:rPr>
              <a:t>Doom</a:t>
            </a:r>
          </a:p>
          <a:p>
            <a:pPr indent="-304800" lvl="0" marL="457200" rtl="0">
              <a:lnSpc>
                <a:spcPct val="100000"/>
              </a:lnSpc>
              <a:spcBef>
                <a:spcPts val="0"/>
              </a:spcBef>
              <a:spcAft>
                <a:spcPts val="0"/>
              </a:spcAft>
              <a:buClr>
                <a:schemeClr val="dk1"/>
              </a:buClr>
              <a:buSzPct val="100000"/>
            </a:pPr>
            <a:r>
              <a:rPr lang="en" sz="1200">
                <a:solidFill>
                  <a:srgbClr val="222222"/>
                </a:solidFill>
              </a:rPr>
              <a:t>Lample, Guillaume, and Devendra Singh Chaplot. "Playing FPS games with deep reinforcement learning."</a:t>
            </a:r>
          </a:p>
          <a:p>
            <a:pPr lvl="0" rtl="0">
              <a:lnSpc>
                <a:spcPct val="100000"/>
              </a:lnSpc>
              <a:spcBef>
                <a:spcPts val="0"/>
              </a:spcBef>
              <a:spcAft>
                <a:spcPts val="0"/>
              </a:spcAft>
              <a:buNone/>
            </a:pPr>
            <a:r>
              <a:t/>
            </a:r>
            <a:endParaRPr sz="1200">
              <a:solidFill>
                <a:srgbClr val="2E414F"/>
              </a:solidFill>
            </a:endParaRPr>
          </a:p>
          <a:p>
            <a:pPr lvl="0" rtl="0">
              <a:lnSpc>
                <a:spcPct val="100000"/>
              </a:lnSpc>
              <a:spcBef>
                <a:spcPts val="0"/>
              </a:spcBef>
              <a:spcAft>
                <a:spcPts val="0"/>
              </a:spcAft>
              <a:buNone/>
            </a:pPr>
            <a:r>
              <a:rPr b="1" lang="en" sz="1200">
                <a:solidFill>
                  <a:srgbClr val="2E414F"/>
                </a:solidFill>
              </a:rPr>
              <a:t>h-DQN</a:t>
            </a:r>
          </a:p>
          <a:p>
            <a:pPr indent="-304800" lvl="0" marL="457200" rtl="0">
              <a:lnSpc>
                <a:spcPct val="100000"/>
              </a:lnSpc>
              <a:spcBef>
                <a:spcPts val="0"/>
              </a:spcBef>
              <a:spcAft>
                <a:spcPts val="0"/>
              </a:spcAft>
              <a:buClr>
                <a:schemeClr val="dk1"/>
              </a:buClr>
              <a:buSzPct val="100000"/>
            </a:pPr>
            <a:r>
              <a:rPr lang="en" sz="1200">
                <a:solidFill>
                  <a:srgbClr val="2E414F"/>
                </a:solidFill>
              </a:rPr>
              <a:t>Kulkarni, Tejas D., Karthik Narasimhan, Ardavan Saeedi and Joshua B. Tenenbaum. “Hierarchical Deep Reinforcement Learning: Integrating Temporal Abstraction and Intrinsic Motivation.” NIPS 2016</a:t>
            </a:r>
          </a:p>
          <a:p>
            <a:pPr lvl="0" rtl="0">
              <a:lnSpc>
                <a:spcPct val="100000"/>
              </a:lnSpc>
              <a:spcBef>
                <a:spcPts val="0"/>
              </a:spcBef>
              <a:spcAft>
                <a:spcPts val="0"/>
              </a:spcAft>
              <a:buClr>
                <a:schemeClr val="dk1"/>
              </a:buClr>
              <a:buSzPct val="91666"/>
              <a:buFont typeface="Arial"/>
              <a:buNone/>
            </a:pPr>
            <a:r>
              <a:t/>
            </a:r>
            <a:endParaRPr sz="1200">
              <a:solidFill>
                <a:schemeClr val="dk1"/>
              </a:solidFill>
            </a:endParaRPr>
          </a:p>
          <a:p>
            <a:pPr lvl="0" rtl="0">
              <a:lnSpc>
                <a:spcPct val="100000"/>
              </a:lnSpc>
              <a:spcBef>
                <a:spcPts val="0"/>
              </a:spcBef>
              <a:spcAft>
                <a:spcPts val="0"/>
              </a:spcAft>
              <a:buClr>
                <a:schemeClr val="dk1"/>
              </a:buClr>
              <a:buSzPct val="91666"/>
              <a:buFont typeface="Arial"/>
              <a:buNone/>
            </a:pPr>
            <a:r>
              <a:rPr b="1" lang="en" sz="1200">
                <a:solidFill>
                  <a:srgbClr val="000000"/>
                </a:solidFill>
              </a:rPr>
              <a:t>Additional NLP/Vision applications</a:t>
            </a:r>
          </a:p>
          <a:p>
            <a:pPr indent="-304800" lvl="0" marL="457200" rtl="0">
              <a:lnSpc>
                <a:spcPct val="100000"/>
              </a:lnSpc>
              <a:spcBef>
                <a:spcPts val="0"/>
              </a:spcBef>
              <a:spcAft>
                <a:spcPts val="0"/>
              </a:spcAft>
              <a:buSzPct val="100000"/>
            </a:pPr>
            <a:r>
              <a:rPr lang="en" sz="1200">
                <a:solidFill>
                  <a:srgbClr val="222222"/>
                </a:solidFill>
              </a:rPr>
              <a:t>Narasimhan, Karthik, Tejas Kulkarni, and Regina Barzilay. "Language understanding for text-based games using deep reinforcement learning." EMNLP 20155</a:t>
            </a:r>
          </a:p>
          <a:p>
            <a:pPr indent="-304800" lvl="0" marL="457200" rtl="0">
              <a:lnSpc>
                <a:spcPct val="100000"/>
              </a:lnSpc>
              <a:spcBef>
                <a:spcPts val="0"/>
              </a:spcBef>
              <a:spcAft>
                <a:spcPts val="0"/>
              </a:spcAft>
              <a:buSzPct val="100000"/>
            </a:pPr>
            <a:r>
              <a:rPr lang="en" sz="1200">
                <a:solidFill>
                  <a:srgbClr val="222222"/>
                </a:solidFill>
              </a:rPr>
              <a:t>Caicedo, Juan C., and Svetlana Lazebnik. "Active object localization with deep reinforcement learning." </a:t>
            </a:r>
            <a:r>
              <a:rPr i="1" lang="en" sz="1200">
                <a:solidFill>
                  <a:srgbClr val="222222"/>
                </a:solidFill>
              </a:rPr>
              <a:t>Proceedings of the IEEE International Conference on Computer Vision</a:t>
            </a:r>
            <a:r>
              <a:rPr lang="en" sz="1200">
                <a:solidFill>
                  <a:srgbClr val="222222"/>
                </a:solidFill>
              </a:rPr>
              <a:t>. 2015.</a:t>
            </a:r>
          </a:p>
          <a:p>
            <a:pPr indent="-304800" lvl="0" marL="457200" rtl="0">
              <a:lnSpc>
                <a:spcPct val="100000"/>
              </a:lnSpc>
              <a:spcBef>
                <a:spcPts val="0"/>
              </a:spcBef>
              <a:buClr>
                <a:srgbClr val="222222"/>
              </a:buClr>
              <a:buSzPct val="100000"/>
            </a:pPr>
            <a:r>
              <a:rPr lang="en" sz="1200">
                <a:solidFill>
                  <a:srgbClr val="222222"/>
                </a:solidFill>
              </a:rPr>
              <a:t>Zhu, Yuke, et al. "Target-driven visual navigation in indoor scenes using deep reinforcement learning." </a:t>
            </a:r>
            <a:r>
              <a:rPr i="1" lang="en" sz="1200">
                <a:solidFill>
                  <a:srgbClr val="222222"/>
                </a:solidFill>
              </a:rPr>
              <a:t>arXiv preprint arXiv:1609.05143</a:t>
            </a:r>
            <a:r>
              <a:rPr lang="en" sz="1200">
                <a:solidFill>
                  <a:srgbClr val="222222"/>
                </a:solidFill>
              </a:rPr>
              <a:t> (2016).</a:t>
            </a:r>
          </a:p>
          <a:p>
            <a:pPr lvl="0">
              <a:spcBef>
                <a:spcPts val="0"/>
              </a:spcBef>
              <a:buNone/>
            </a:pPr>
            <a:r>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33" name="Shape 1033"/>
        <p:cNvGrpSpPr/>
        <p:nvPr/>
      </p:nvGrpSpPr>
      <p:grpSpPr>
        <a:xfrm>
          <a:off x="0" y="0"/>
          <a:ext cx="0" cy="0"/>
          <a:chOff x="0" y="0"/>
          <a:chExt cx="0" cy="0"/>
        </a:xfrm>
      </p:grpSpPr>
      <p:sp>
        <p:nvSpPr>
          <p:cNvPr id="1034" name="Shape 1034"/>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Deep Q Learning for text-based games</a:t>
            </a:r>
          </a:p>
        </p:txBody>
      </p:sp>
      <p:sp>
        <p:nvSpPr>
          <p:cNvPr id="1035" name="Shape 1035"/>
          <p:cNvSpPr txBox="1"/>
          <p:nvPr>
            <p:ph idx="1" type="body"/>
          </p:nvPr>
        </p:nvSpPr>
        <p:spPr>
          <a:xfrm>
            <a:off x="311700" y="4596950"/>
            <a:ext cx="6237300" cy="419700"/>
          </a:xfrm>
          <a:prstGeom prst="rect">
            <a:avLst/>
          </a:prstGeom>
        </p:spPr>
        <p:txBody>
          <a:bodyPr anchorCtr="0" anchor="t" bIns="91425" lIns="91425" rIns="91425" tIns="91425">
            <a:noAutofit/>
          </a:bodyPr>
          <a:lstStyle/>
          <a:p>
            <a:pPr lvl="0">
              <a:spcBef>
                <a:spcPts val="0"/>
              </a:spcBef>
              <a:buNone/>
            </a:pPr>
            <a:r>
              <a:rPr lang="en"/>
              <a:t> </a:t>
            </a:r>
            <a:r>
              <a:rPr lang="en" sz="1000">
                <a:solidFill>
                  <a:srgbClr val="222222"/>
                </a:solidFill>
                <a:highlight>
                  <a:srgbClr val="FFFFFF"/>
                </a:highlight>
              </a:rPr>
              <a:t>Narasimhan, Karthik, Tejas Kulkarni, and Regina Barzilay. "</a:t>
            </a:r>
            <a:r>
              <a:rPr lang="en" sz="1000" u="sng">
                <a:solidFill>
                  <a:schemeClr val="hlink"/>
                </a:solidFill>
                <a:highlight>
                  <a:srgbClr val="FFFFFF"/>
                </a:highlight>
                <a:hlinkClick r:id="rId3"/>
              </a:rPr>
              <a:t>Language understanding for text-based games using deep reinforcement learning.</a:t>
            </a:r>
            <a:r>
              <a:rPr lang="en" sz="1000">
                <a:solidFill>
                  <a:srgbClr val="222222"/>
                </a:solidFill>
                <a:highlight>
                  <a:srgbClr val="FFFFFF"/>
                </a:highlight>
              </a:rPr>
              <a:t>" EMNLP 2015</a:t>
            </a: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a:p>
            <a:pPr lvl="0">
              <a:spcBef>
                <a:spcPts val="0"/>
              </a:spcBef>
              <a:buNone/>
            </a:pPr>
            <a:r>
              <a:t/>
            </a:r>
            <a:endParaRPr/>
          </a:p>
        </p:txBody>
      </p:sp>
      <p:pic>
        <p:nvPicPr>
          <p:cNvPr id="1036" name="Shape 1036"/>
          <p:cNvPicPr preferRelativeResize="0"/>
          <p:nvPr/>
        </p:nvPicPr>
        <p:blipFill>
          <a:blip r:embed="rId4">
            <a:alphaModFix/>
          </a:blip>
          <a:stretch>
            <a:fillRect/>
          </a:stretch>
        </p:blipFill>
        <p:spPr>
          <a:xfrm>
            <a:off x="2812100" y="982350"/>
            <a:ext cx="3162800" cy="3614599"/>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p:cSld>
    <p:spTree>
      <p:nvGrpSpPr>
        <p:cNvPr id="1040" name="Shape 1040"/>
        <p:cNvGrpSpPr/>
        <p:nvPr/>
      </p:nvGrpSpPr>
      <p:grpSpPr>
        <a:xfrm>
          <a:off x="0" y="0"/>
          <a:ext cx="0" cy="0"/>
          <a:chOff x="0" y="0"/>
          <a:chExt cx="0" cy="0"/>
        </a:xfrm>
      </p:grpSpPr>
      <p:sp>
        <p:nvSpPr>
          <p:cNvPr id="1041" name="Shape 1041"/>
          <p:cNvSpPr txBox="1"/>
          <p:nvPr>
            <p:ph type="title"/>
          </p:nvPr>
        </p:nvSpPr>
        <p:spPr>
          <a:xfrm>
            <a:off x="311700" y="445025"/>
            <a:ext cx="8520600" cy="572700"/>
          </a:xfrm>
          <a:prstGeom prst="rect">
            <a:avLst/>
          </a:prstGeom>
        </p:spPr>
        <p:txBody>
          <a:bodyPr anchorCtr="0" anchor="t" bIns="91425" lIns="91425" rIns="91425" tIns="91425">
            <a:noAutofit/>
          </a:bodyPr>
          <a:lstStyle/>
          <a:p>
            <a:pPr lvl="0">
              <a:spcBef>
                <a:spcPts val="0"/>
              </a:spcBef>
              <a:buNone/>
            </a:pPr>
            <a:r>
              <a:rPr lang="en"/>
              <a:t>Text Based Games : Back in 1970’s</a:t>
            </a:r>
          </a:p>
        </p:txBody>
      </p:sp>
      <p:sp>
        <p:nvSpPr>
          <p:cNvPr id="1042" name="Shape 1042"/>
          <p:cNvSpPr txBox="1"/>
          <p:nvPr>
            <p:ph idx="1" type="body"/>
          </p:nvPr>
        </p:nvSpPr>
        <p:spPr>
          <a:xfrm>
            <a:off x="311700" y="1152475"/>
            <a:ext cx="8520600" cy="3416400"/>
          </a:xfrm>
          <a:prstGeom prst="rect">
            <a:avLst/>
          </a:prstGeom>
        </p:spPr>
        <p:txBody>
          <a:bodyPr anchorCtr="0" anchor="t" bIns="91425" lIns="91425" rIns="91425" tIns="91425">
            <a:noAutofit/>
          </a:bodyPr>
          <a:lstStyle/>
          <a:p>
            <a:pPr indent="-304800" lvl="0" marL="457200" rtl="0">
              <a:spcBef>
                <a:spcPts val="0"/>
              </a:spcBef>
              <a:buSzPct val="100000"/>
            </a:pPr>
            <a:r>
              <a:rPr lang="en" sz="1200"/>
              <a:t>Predecessors to Modern Graphical Games</a:t>
            </a:r>
          </a:p>
          <a:p>
            <a:pPr indent="-304800" lvl="0" marL="457200" rtl="0">
              <a:spcBef>
                <a:spcPts val="0"/>
              </a:spcBef>
              <a:buSzPct val="100000"/>
            </a:pPr>
            <a:r>
              <a:rPr lang="en" sz="1200"/>
              <a:t>MUD (Multi User Dungeon Games) still prevalent</a:t>
            </a:r>
          </a:p>
          <a:p>
            <a:pPr lvl="0">
              <a:spcBef>
                <a:spcPts val="0"/>
              </a:spcBef>
              <a:buNone/>
            </a:pPr>
            <a:r>
              <a:t/>
            </a:r>
            <a:endParaRPr/>
          </a:p>
        </p:txBody>
      </p:sp>
      <p:pic>
        <p:nvPicPr>
          <p:cNvPr descr="Screen Shot 2017-03-13 at 2.26.49 AM.png" id="1043" name="Shape 1043"/>
          <p:cNvPicPr preferRelativeResize="0"/>
          <p:nvPr/>
        </p:nvPicPr>
        <p:blipFill>
          <a:blip r:embed="rId3">
            <a:alphaModFix/>
          </a:blip>
          <a:stretch>
            <a:fillRect/>
          </a:stretch>
        </p:blipFill>
        <p:spPr>
          <a:xfrm>
            <a:off x="532250" y="1775399"/>
            <a:ext cx="7891999" cy="3119700"/>
          </a:xfrm>
          <a:prstGeom prst="rect">
            <a:avLst/>
          </a:prstGeom>
          <a:noFill/>
          <a:ln>
            <a:noFill/>
          </a:ln>
        </p:spPr>
      </p:pic>
      <p:sp>
        <p:nvSpPr>
          <p:cNvPr id="1044" name="Shape 1044"/>
          <p:cNvSpPr txBox="1"/>
          <p:nvPr>
            <p:ph idx="1" type="body"/>
          </p:nvPr>
        </p:nvSpPr>
        <p:spPr>
          <a:xfrm>
            <a:off x="311700" y="4499350"/>
            <a:ext cx="6237300" cy="419700"/>
          </a:xfrm>
          <a:prstGeom prst="rect">
            <a:avLst/>
          </a:prstGeom>
        </p:spPr>
        <p:txBody>
          <a:bodyPr anchorCtr="0" anchor="t" bIns="91425" lIns="91425" rIns="91425" tIns="91425">
            <a:noAutofit/>
          </a:bodyPr>
          <a:lstStyle/>
          <a:p>
            <a:pPr lvl="0" rtl="0">
              <a:spcBef>
                <a:spcPts val="0"/>
              </a:spcBef>
              <a:buNone/>
            </a:pPr>
            <a:r>
              <a:rPr lang="en"/>
              <a:t> </a:t>
            </a:r>
            <a:r>
              <a:rPr lang="en" sz="1000">
                <a:solidFill>
                  <a:srgbClr val="222222"/>
                </a:solidFill>
                <a:highlight>
                  <a:srgbClr val="FFFFFF"/>
                </a:highlight>
              </a:rPr>
              <a:t>Narasimhan, Karthik, Tejas Kulkarni, and Regina Barzilay. "</a:t>
            </a:r>
            <a:r>
              <a:rPr lang="en" sz="1000" u="sng">
                <a:solidFill>
                  <a:schemeClr val="hlink"/>
                </a:solidFill>
                <a:highlight>
                  <a:srgbClr val="FFFFFF"/>
                </a:highlight>
                <a:hlinkClick r:id="rId4"/>
              </a:rPr>
              <a:t>Language understanding for text-based games using deep reinforcement learning.</a:t>
            </a:r>
            <a:r>
              <a:rPr lang="en" sz="1000">
                <a:solidFill>
                  <a:srgbClr val="222222"/>
                </a:solidFill>
                <a:highlight>
                  <a:srgbClr val="FFFFFF"/>
                </a:highlight>
              </a:rPr>
              <a:t>" EMNLP 2015</a:t>
            </a: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a:p>
            <a:pPr lvl="0" rtl="0">
              <a:spcBef>
                <a:spcPts val="0"/>
              </a:spcBef>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light-2">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