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Lst>
  <p:sldSz cy="5143500" cx="9144000"/>
  <p:notesSz cx="6858000" cy="9144000"/>
  <p:embeddedFontLst>
    <p:embeddedFont>
      <p:font typeface="Proxima Nova"/>
      <p:regular r:id="rId101"/>
      <p:bold r:id="rId102"/>
      <p:italic r:id="rId103"/>
      <p:boldItalic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04E80902-202B-4EC2-AEE9-B32AEA861E63}">
  <a:tblStyle styleId="{04E80902-202B-4EC2-AEE9-B32AEA861E63}"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4" Type="http://schemas.openxmlformats.org/officeDocument/2006/relationships/font" Target="fonts/ProximaNova-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ProximaNova-italic.fntdata"/><Relationship Id="rId102" Type="http://schemas.openxmlformats.org/officeDocument/2006/relationships/font" Target="fonts/ProximaNova-bold.fntdata"/><Relationship Id="rId101" Type="http://schemas.openxmlformats.org/officeDocument/2006/relationships/font" Target="fonts/ProximaNova-regular.fntdata"/><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5" name="Shape 2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1" name="Shape 3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9" name="Shape 4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7" name="Shape 4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2" name="Shape 4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9" name="Shape 4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0" name="Shape 490"/>
        <p:cNvGrpSpPr/>
        <p:nvPr/>
      </p:nvGrpSpPr>
      <p:grpSpPr>
        <a:xfrm>
          <a:off x="0" y="0"/>
          <a:ext cx="0" cy="0"/>
          <a:chOff x="0" y="0"/>
          <a:chExt cx="0" cy="0"/>
        </a:xfrm>
      </p:grpSpPr>
      <p:sp>
        <p:nvSpPr>
          <p:cNvPr id="491" name="Shape 4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2" name="Shape 4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6" name="Shape 5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0" name="Shape 530"/>
        <p:cNvGrpSpPr/>
        <p:nvPr/>
      </p:nvGrpSpPr>
      <p:grpSpPr>
        <a:xfrm>
          <a:off x="0" y="0"/>
          <a:ext cx="0" cy="0"/>
          <a:chOff x="0" y="0"/>
          <a:chExt cx="0" cy="0"/>
        </a:xfrm>
      </p:grpSpPr>
      <p:sp>
        <p:nvSpPr>
          <p:cNvPr id="531" name="Shape 5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2" name="Shape 5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5" name="Shape 565"/>
        <p:cNvGrpSpPr/>
        <p:nvPr/>
      </p:nvGrpSpPr>
      <p:grpSpPr>
        <a:xfrm>
          <a:off x="0" y="0"/>
          <a:ext cx="0" cy="0"/>
          <a:chOff x="0" y="0"/>
          <a:chExt cx="0" cy="0"/>
        </a:xfrm>
      </p:grpSpPr>
      <p:sp>
        <p:nvSpPr>
          <p:cNvPr id="566" name="Shape 5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7" name="Shape 5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0" name="Shape 5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5" name="Shape 5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9" name="Shape 609"/>
        <p:cNvGrpSpPr/>
        <p:nvPr/>
      </p:nvGrpSpPr>
      <p:grpSpPr>
        <a:xfrm>
          <a:off x="0" y="0"/>
          <a:ext cx="0" cy="0"/>
          <a:chOff x="0" y="0"/>
          <a:chExt cx="0" cy="0"/>
        </a:xfrm>
      </p:grpSpPr>
      <p:sp>
        <p:nvSpPr>
          <p:cNvPr id="610" name="Shape 6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1" name="Shape 6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7" name="Shape 6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5" name="Shape 635"/>
        <p:cNvGrpSpPr/>
        <p:nvPr/>
      </p:nvGrpSpPr>
      <p:grpSpPr>
        <a:xfrm>
          <a:off x="0" y="0"/>
          <a:ext cx="0" cy="0"/>
          <a:chOff x="0" y="0"/>
          <a:chExt cx="0" cy="0"/>
        </a:xfrm>
      </p:grpSpPr>
      <p:sp>
        <p:nvSpPr>
          <p:cNvPr id="636" name="Shape 6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7" name="Shape 6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6" name="Shape 656"/>
        <p:cNvGrpSpPr/>
        <p:nvPr/>
      </p:nvGrpSpPr>
      <p:grpSpPr>
        <a:xfrm>
          <a:off x="0" y="0"/>
          <a:ext cx="0" cy="0"/>
          <a:chOff x="0" y="0"/>
          <a:chExt cx="0" cy="0"/>
        </a:xfrm>
      </p:grpSpPr>
      <p:sp>
        <p:nvSpPr>
          <p:cNvPr id="657" name="Shape 6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8" name="Shape 6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9" name="Shape 669"/>
        <p:cNvGrpSpPr/>
        <p:nvPr/>
      </p:nvGrpSpPr>
      <p:grpSpPr>
        <a:xfrm>
          <a:off x="0" y="0"/>
          <a:ext cx="0" cy="0"/>
          <a:chOff x="0" y="0"/>
          <a:chExt cx="0" cy="0"/>
        </a:xfrm>
      </p:grpSpPr>
      <p:sp>
        <p:nvSpPr>
          <p:cNvPr id="670" name="Shape 6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1" name="Shape 6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7" name="Shape 677"/>
        <p:cNvGrpSpPr/>
        <p:nvPr/>
      </p:nvGrpSpPr>
      <p:grpSpPr>
        <a:xfrm>
          <a:off x="0" y="0"/>
          <a:ext cx="0" cy="0"/>
          <a:chOff x="0" y="0"/>
          <a:chExt cx="0" cy="0"/>
        </a:xfrm>
      </p:grpSpPr>
      <p:sp>
        <p:nvSpPr>
          <p:cNvPr id="678" name="Shape 6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9" name="Shape 6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2" name="Shape 682"/>
        <p:cNvGrpSpPr/>
        <p:nvPr/>
      </p:nvGrpSpPr>
      <p:grpSpPr>
        <a:xfrm>
          <a:off x="0" y="0"/>
          <a:ext cx="0" cy="0"/>
          <a:chOff x="0" y="0"/>
          <a:chExt cx="0" cy="0"/>
        </a:xfrm>
      </p:grpSpPr>
      <p:sp>
        <p:nvSpPr>
          <p:cNvPr id="683" name="Shape 6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4" name="Shape 6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1" name="Shape 691"/>
        <p:cNvGrpSpPr/>
        <p:nvPr/>
      </p:nvGrpSpPr>
      <p:grpSpPr>
        <a:xfrm>
          <a:off x="0" y="0"/>
          <a:ext cx="0" cy="0"/>
          <a:chOff x="0" y="0"/>
          <a:chExt cx="0" cy="0"/>
        </a:xfrm>
      </p:grpSpPr>
      <p:sp>
        <p:nvSpPr>
          <p:cNvPr id="692" name="Shape 6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3" name="Shape 6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9" name="Shape 699"/>
        <p:cNvGrpSpPr/>
        <p:nvPr/>
      </p:nvGrpSpPr>
      <p:grpSpPr>
        <a:xfrm>
          <a:off x="0" y="0"/>
          <a:ext cx="0" cy="0"/>
          <a:chOff x="0" y="0"/>
          <a:chExt cx="0" cy="0"/>
        </a:xfrm>
      </p:grpSpPr>
      <p:sp>
        <p:nvSpPr>
          <p:cNvPr id="700" name="Shape 7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1" name="Shape 7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 name="Shape 707"/>
        <p:cNvGrpSpPr/>
        <p:nvPr/>
      </p:nvGrpSpPr>
      <p:grpSpPr>
        <a:xfrm>
          <a:off x="0" y="0"/>
          <a:ext cx="0" cy="0"/>
          <a:chOff x="0" y="0"/>
          <a:chExt cx="0" cy="0"/>
        </a:xfrm>
      </p:grpSpPr>
      <p:sp>
        <p:nvSpPr>
          <p:cNvPr id="708" name="Shape 7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9" name="Shape 7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6" name="Shape 716"/>
        <p:cNvGrpSpPr/>
        <p:nvPr/>
      </p:nvGrpSpPr>
      <p:grpSpPr>
        <a:xfrm>
          <a:off x="0" y="0"/>
          <a:ext cx="0" cy="0"/>
          <a:chOff x="0" y="0"/>
          <a:chExt cx="0" cy="0"/>
        </a:xfrm>
      </p:grpSpPr>
      <p:sp>
        <p:nvSpPr>
          <p:cNvPr id="717" name="Shape 7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8" name="Shape 7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6" name="Shape 726"/>
        <p:cNvGrpSpPr/>
        <p:nvPr/>
      </p:nvGrpSpPr>
      <p:grpSpPr>
        <a:xfrm>
          <a:off x="0" y="0"/>
          <a:ext cx="0" cy="0"/>
          <a:chOff x="0" y="0"/>
          <a:chExt cx="0" cy="0"/>
        </a:xfrm>
      </p:grpSpPr>
      <p:sp>
        <p:nvSpPr>
          <p:cNvPr id="727" name="Shape 7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8" name="Shape 7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3" name="Shape 733"/>
        <p:cNvGrpSpPr/>
        <p:nvPr/>
      </p:nvGrpSpPr>
      <p:grpSpPr>
        <a:xfrm>
          <a:off x="0" y="0"/>
          <a:ext cx="0" cy="0"/>
          <a:chOff x="0" y="0"/>
          <a:chExt cx="0" cy="0"/>
        </a:xfrm>
      </p:grpSpPr>
      <p:sp>
        <p:nvSpPr>
          <p:cNvPr id="734" name="Shape 7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5" name="Shape 7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9" name="Shape 739"/>
        <p:cNvGrpSpPr/>
        <p:nvPr/>
      </p:nvGrpSpPr>
      <p:grpSpPr>
        <a:xfrm>
          <a:off x="0" y="0"/>
          <a:ext cx="0" cy="0"/>
          <a:chOff x="0" y="0"/>
          <a:chExt cx="0" cy="0"/>
        </a:xfrm>
      </p:grpSpPr>
      <p:sp>
        <p:nvSpPr>
          <p:cNvPr id="740" name="Shape 7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1" name="Shape 7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8" name="Shape 748"/>
        <p:cNvGrpSpPr/>
        <p:nvPr/>
      </p:nvGrpSpPr>
      <p:grpSpPr>
        <a:xfrm>
          <a:off x="0" y="0"/>
          <a:ext cx="0" cy="0"/>
          <a:chOff x="0" y="0"/>
          <a:chExt cx="0" cy="0"/>
        </a:xfrm>
      </p:grpSpPr>
      <p:sp>
        <p:nvSpPr>
          <p:cNvPr id="749" name="Shape 7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0" name="Shape 7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Self-supervised, application of a Siamese network</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8" name="Shape 758"/>
        <p:cNvGrpSpPr/>
        <p:nvPr/>
      </p:nvGrpSpPr>
      <p:grpSpPr>
        <a:xfrm>
          <a:off x="0" y="0"/>
          <a:ext cx="0" cy="0"/>
          <a:chOff x="0" y="0"/>
          <a:chExt cx="0" cy="0"/>
        </a:xfrm>
      </p:grpSpPr>
      <p:sp>
        <p:nvSpPr>
          <p:cNvPr id="759" name="Shape 7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0" name="Shape 7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8" name="Shape 768"/>
        <p:cNvGrpSpPr/>
        <p:nvPr/>
      </p:nvGrpSpPr>
      <p:grpSpPr>
        <a:xfrm>
          <a:off x="0" y="0"/>
          <a:ext cx="0" cy="0"/>
          <a:chOff x="0" y="0"/>
          <a:chExt cx="0" cy="0"/>
        </a:xfrm>
      </p:grpSpPr>
      <p:sp>
        <p:nvSpPr>
          <p:cNvPr id="769" name="Shape 7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0" name="Shape 7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5" name="Shape 775"/>
        <p:cNvGrpSpPr/>
        <p:nvPr/>
      </p:nvGrpSpPr>
      <p:grpSpPr>
        <a:xfrm>
          <a:off x="0" y="0"/>
          <a:ext cx="0" cy="0"/>
          <a:chOff x="0" y="0"/>
          <a:chExt cx="0" cy="0"/>
        </a:xfrm>
      </p:grpSpPr>
      <p:sp>
        <p:nvSpPr>
          <p:cNvPr id="776" name="Shape 7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7" name="Shape 7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1" name="Shape 781"/>
        <p:cNvGrpSpPr/>
        <p:nvPr/>
      </p:nvGrpSpPr>
      <p:grpSpPr>
        <a:xfrm>
          <a:off x="0" y="0"/>
          <a:ext cx="0" cy="0"/>
          <a:chOff x="0" y="0"/>
          <a:chExt cx="0" cy="0"/>
        </a:xfrm>
      </p:grpSpPr>
      <p:sp>
        <p:nvSpPr>
          <p:cNvPr id="782" name="Shape 7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3" name="Shape 7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Change this title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6" name="Shape 786"/>
        <p:cNvGrpSpPr/>
        <p:nvPr/>
      </p:nvGrpSpPr>
      <p:grpSpPr>
        <a:xfrm>
          <a:off x="0" y="0"/>
          <a:ext cx="0" cy="0"/>
          <a:chOff x="0" y="0"/>
          <a:chExt cx="0" cy="0"/>
        </a:xfrm>
      </p:grpSpPr>
      <p:sp>
        <p:nvSpPr>
          <p:cNvPr id="787" name="Shape 7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8" name="Shape 7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2" name="Shape 792"/>
        <p:cNvGrpSpPr/>
        <p:nvPr/>
      </p:nvGrpSpPr>
      <p:grpSpPr>
        <a:xfrm>
          <a:off x="0" y="0"/>
          <a:ext cx="0" cy="0"/>
          <a:chOff x="0" y="0"/>
          <a:chExt cx="0" cy="0"/>
        </a:xfrm>
      </p:grpSpPr>
      <p:sp>
        <p:nvSpPr>
          <p:cNvPr id="793" name="Shape 7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4" name="Shape 7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Should be part of motivation for everything</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9" name="Shape 799"/>
        <p:cNvGrpSpPr/>
        <p:nvPr/>
      </p:nvGrpSpPr>
      <p:grpSpPr>
        <a:xfrm>
          <a:off x="0" y="0"/>
          <a:ext cx="0" cy="0"/>
          <a:chOff x="0" y="0"/>
          <a:chExt cx="0" cy="0"/>
        </a:xfrm>
      </p:grpSpPr>
      <p:sp>
        <p:nvSpPr>
          <p:cNvPr id="800" name="Shape 8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1" name="Shape 8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7" name="Shape 807"/>
        <p:cNvGrpSpPr/>
        <p:nvPr/>
      </p:nvGrpSpPr>
      <p:grpSpPr>
        <a:xfrm>
          <a:off x="0" y="0"/>
          <a:ext cx="0" cy="0"/>
          <a:chOff x="0" y="0"/>
          <a:chExt cx="0" cy="0"/>
        </a:xfrm>
      </p:grpSpPr>
      <p:sp>
        <p:nvSpPr>
          <p:cNvPr id="808" name="Shape 8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9" name="Shape 8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Add explanations for numbers. Focus on classification, add representative picture from the datasets. Look at the datasets, find out if there is sufficient # for deep cnn</a:t>
            </a:r>
          </a:p>
          <a:p>
            <a:pPr lvl="0" rtl="0">
              <a:spcBef>
                <a:spcPts val="0"/>
              </a:spcBef>
              <a:buNone/>
            </a:pPr>
            <a:r>
              <a:rPr lang="en"/>
              <a:t>Just focus on classification! Skip the second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0" name="Shape 8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3" name="Shape 823"/>
        <p:cNvGrpSpPr/>
        <p:nvPr/>
      </p:nvGrpSpPr>
      <p:grpSpPr>
        <a:xfrm>
          <a:off x="0" y="0"/>
          <a:ext cx="0" cy="0"/>
          <a:chOff x="0" y="0"/>
          <a:chExt cx="0" cy="0"/>
        </a:xfrm>
      </p:grpSpPr>
      <p:sp>
        <p:nvSpPr>
          <p:cNvPr id="824" name="Shape 8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5" name="Shape 8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1" name="Shape 831"/>
        <p:cNvGrpSpPr/>
        <p:nvPr/>
      </p:nvGrpSpPr>
      <p:grpSpPr>
        <a:xfrm>
          <a:off x="0" y="0"/>
          <a:ext cx="0" cy="0"/>
          <a:chOff x="0" y="0"/>
          <a:chExt cx="0" cy="0"/>
        </a:xfrm>
      </p:grpSpPr>
      <p:sp>
        <p:nvSpPr>
          <p:cNvPr id="832" name="Shape 8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3" name="Shape 8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9" name="Shape 839"/>
        <p:cNvGrpSpPr/>
        <p:nvPr/>
      </p:nvGrpSpPr>
      <p:grpSpPr>
        <a:xfrm>
          <a:off x="0" y="0"/>
          <a:ext cx="0" cy="0"/>
          <a:chOff x="0" y="0"/>
          <a:chExt cx="0" cy="0"/>
        </a:xfrm>
      </p:grpSpPr>
      <p:sp>
        <p:nvSpPr>
          <p:cNvPr id="840" name="Shape 8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1" name="Shape 8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8" name="Shape 848"/>
        <p:cNvGrpSpPr/>
        <p:nvPr/>
      </p:nvGrpSpPr>
      <p:grpSpPr>
        <a:xfrm>
          <a:off x="0" y="0"/>
          <a:ext cx="0" cy="0"/>
          <a:chOff x="0" y="0"/>
          <a:chExt cx="0" cy="0"/>
        </a:xfrm>
      </p:grpSpPr>
      <p:sp>
        <p:nvSpPr>
          <p:cNvPr id="849" name="Shape 8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0" name="Shape 8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6" name="Shape 856"/>
        <p:cNvGrpSpPr/>
        <p:nvPr/>
      </p:nvGrpSpPr>
      <p:grpSpPr>
        <a:xfrm>
          <a:off x="0" y="0"/>
          <a:ext cx="0" cy="0"/>
          <a:chOff x="0" y="0"/>
          <a:chExt cx="0" cy="0"/>
        </a:xfrm>
      </p:grpSpPr>
      <p:sp>
        <p:nvSpPr>
          <p:cNvPr id="857" name="Shape 8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8" name="Shape 8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5" name="Shape 865"/>
        <p:cNvGrpSpPr/>
        <p:nvPr/>
      </p:nvGrpSpPr>
      <p:grpSpPr>
        <a:xfrm>
          <a:off x="0" y="0"/>
          <a:ext cx="0" cy="0"/>
          <a:chOff x="0" y="0"/>
          <a:chExt cx="0" cy="0"/>
        </a:xfrm>
      </p:grpSpPr>
      <p:sp>
        <p:nvSpPr>
          <p:cNvPr id="866" name="Shape 8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7" name="Shape 8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2" name="Shape 872"/>
        <p:cNvGrpSpPr/>
        <p:nvPr/>
      </p:nvGrpSpPr>
      <p:grpSpPr>
        <a:xfrm>
          <a:off x="0" y="0"/>
          <a:ext cx="0" cy="0"/>
          <a:chOff x="0" y="0"/>
          <a:chExt cx="0" cy="0"/>
        </a:xfrm>
      </p:grpSpPr>
      <p:sp>
        <p:nvSpPr>
          <p:cNvPr id="873" name="Shape 8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4" name="Shape 8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0" name="Shape 880"/>
        <p:cNvGrpSpPr/>
        <p:nvPr/>
      </p:nvGrpSpPr>
      <p:grpSpPr>
        <a:xfrm>
          <a:off x="0" y="0"/>
          <a:ext cx="0" cy="0"/>
          <a:chOff x="0" y="0"/>
          <a:chExt cx="0" cy="0"/>
        </a:xfrm>
      </p:grpSpPr>
      <p:sp>
        <p:nvSpPr>
          <p:cNvPr id="881" name="Shape 8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2" name="Shape 8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9" name="Shape 889"/>
        <p:cNvGrpSpPr/>
        <p:nvPr/>
      </p:nvGrpSpPr>
      <p:grpSpPr>
        <a:xfrm>
          <a:off x="0" y="0"/>
          <a:ext cx="0" cy="0"/>
          <a:chOff x="0" y="0"/>
          <a:chExt cx="0" cy="0"/>
        </a:xfrm>
      </p:grpSpPr>
      <p:sp>
        <p:nvSpPr>
          <p:cNvPr id="890" name="Shape 8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1" name="Shape 8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Add a legend explaining letters on the figure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7" name="Shape 897"/>
        <p:cNvGrpSpPr/>
        <p:nvPr/>
      </p:nvGrpSpPr>
      <p:grpSpPr>
        <a:xfrm>
          <a:off x="0" y="0"/>
          <a:ext cx="0" cy="0"/>
          <a:chOff x="0" y="0"/>
          <a:chExt cx="0" cy="0"/>
        </a:xfrm>
      </p:grpSpPr>
      <p:sp>
        <p:nvSpPr>
          <p:cNvPr id="898" name="Shape 8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9" name="Shape 8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6" name="Shape 906"/>
        <p:cNvGrpSpPr/>
        <p:nvPr/>
      </p:nvGrpSpPr>
      <p:grpSpPr>
        <a:xfrm>
          <a:off x="0" y="0"/>
          <a:ext cx="0" cy="0"/>
          <a:chOff x="0" y="0"/>
          <a:chExt cx="0" cy="0"/>
        </a:xfrm>
      </p:grpSpPr>
      <p:sp>
        <p:nvSpPr>
          <p:cNvPr id="907" name="Shape 9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8" name="Shape 9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3" name="Shape 913"/>
        <p:cNvGrpSpPr/>
        <p:nvPr/>
      </p:nvGrpSpPr>
      <p:grpSpPr>
        <a:xfrm>
          <a:off x="0" y="0"/>
          <a:ext cx="0" cy="0"/>
          <a:chOff x="0" y="0"/>
          <a:chExt cx="0" cy="0"/>
        </a:xfrm>
      </p:grpSpPr>
      <p:sp>
        <p:nvSpPr>
          <p:cNvPr id="914" name="Shape 9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5" name="Shape 9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9" name="Shape 919"/>
        <p:cNvGrpSpPr/>
        <p:nvPr/>
      </p:nvGrpSpPr>
      <p:grpSpPr>
        <a:xfrm>
          <a:off x="0" y="0"/>
          <a:ext cx="0" cy="0"/>
          <a:chOff x="0" y="0"/>
          <a:chExt cx="0" cy="0"/>
        </a:xfrm>
      </p:grpSpPr>
      <p:sp>
        <p:nvSpPr>
          <p:cNvPr id="920" name="Shape 9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1" name="Shape 9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5" name="Shape 925"/>
        <p:cNvGrpSpPr/>
        <p:nvPr/>
      </p:nvGrpSpPr>
      <p:grpSpPr>
        <a:xfrm>
          <a:off x="0" y="0"/>
          <a:ext cx="0" cy="0"/>
          <a:chOff x="0" y="0"/>
          <a:chExt cx="0" cy="0"/>
        </a:xfrm>
      </p:grpSpPr>
      <p:sp>
        <p:nvSpPr>
          <p:cNvPr id="926" name="Shape 9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7" name="Shape 9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0" name="Shape 930"/>
        <p:cNvGrpSpPr/>
        <p:nvPr/>
      </p:nvGrpSpPr>
      <p:grpSpPr>
        <a:xfrm>
          <a:off x="0" y="0"/>
          <a:ext cx="0" cy="0"/>
          <a:chOff x="0" y="0"/>
          <a:chExt cx="0" cy="0"/>
        </a:xfrm>
      </p:grpSpPr>
      <p:sp>
        <p:nvSpPr>
          <p:cNvPr id="931" name="Shape 9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2" name="Shape 9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8" name="Shape 938"/>
        <p:cNvGrpSpPr/>
        <p:nvPr/>
      </p:nvGrpSpPr>
      <p:grpSpPr>
        <a:xfrm>
          <a:off x="0" y="0"/>
          <a:ext cx="0" cy="0"/>
          <a:chOff x="0" y="0"/>
          <a:chExt cx="0" cy="0"/>
        </a:xfrm>
      </p:grpSpPr>
      <p:sp>
        <p:nvSpPr>
          <p:cNvPr id="939" name="Shape 9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0" name="Shape 9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Add reference - Learning real manipulation tasks from virtual demonstrations using LSTM</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5" name="Shape 945"/>
        <p:cNvGrpSpPr/>
        <p:nvPr/>
      </p:nvGrpSpPr>
      <p:grpSpPr>
        <a:xfrm>
          <a:off x="0" y="0"/>
          <a:ext cx="0" cy="0"/>
          <a:chOff x="0" y="0"/>
          <a:chExt cx="0" cy="0"/>
        </a:xfrm>
      </p:grpSpPr>
      <p:sp>
        <p:nvSpPr>
          <p:cNvPr id="946" name="Shape 9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7" name="Shape 9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4" name="Shape 954"/>
        <p:cNvGrpSpPr/>
        <p:nvPr/>
      </p:nvGrpSpPr>
      <p:grpSpPr>
        <a:xfrm>
          <a:off x="0" y="0"/>
          <a:ext cx="0" cy="0"/>
          <a:chOff x="0" y="0"/>
          <a:chExt cx="0" cy="0"/>
        </a:xfrm>
      </p:grpSpPr>
      <p:sp>
        <p:nvSpPr>
          <p:cNvPr id="955" name="Shape 9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6" name="Shape 9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4" name="Shape 964"/>
        <p:cNvGrpSpPr/>
        <p:nvPr/>
      </p:nvGrpSpPr>
      <p:grpSpPr>
        <a:xfrm>
          <a:off x="0" y="0"/>
          <a:ext cx="0" cy="0"/>
          <a:chOff x="0" y="0"/>
          <a:chExt cx="0" cy="0"/>
        </a:xfrm>
      </p:grpSpPr>
      <p:sp>
        <p:nvSpPr>
          <p:cNvPr id="965" name="Shape 9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6" name="Shape 9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1" name="Shape 971"/>
        <p:cNvGrpSpPr/>
        <p:nvPr/>
      </p:nvGrpSpPr>
      <p:grpSpPr>
        <a:xfrm>
          <a:off x="0" y="0"/>
          <a:ext cx="0" cy="0"/>
          <a:chOff x="0" y="0"/>
          <a:chExt cx="0" cy="0"/>
        </a:xfrm>
      </p:grpSpPr>
      <p:sp>
        <p:nvSpPr>
          <p:cNvPr id="972" name="Shape 9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3" name="Shape 9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1" name="Shape 981"/>
        <p:cNvGrpSpPr/>
        <p:nvPr/>
      </p:nvGrpSpPr>
      <p:grpSpPr>
        <a:xfrm>
          <a:off x="0" y="0"/>
          <a:ext cx="0" cy="0"/>
          <a:chOff x="0" y="0"/>
          <a:chExt cx="0" cy="0"/>
        </a:xfrm>
      </p:grpSpPr>
      <p:sp>
        <p:nvSpPr>
          <p:cNvPr id="982" name="Shape 9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3" name="Shape 9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9" name="Shape 989"/>
        <p:cNvGrpSpPr/>
        <p:nvPr/>
      </p:nvGrpSpPr>
      <p:grpSpPr>
        <a:xfrm>
          <a:off x="0" y="0"/>
          <a:ext cx="0" cy="0"/>
          <a:chOff x="0" y="0"/>
          <a:chExt cx="0" cy="0"/>
        </a:xfrm>
      </p:grpSpPr>
      <p:sp>
        <p:nvSpPr>
          <p:cNvPr id="990" name="Shape 9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1" name="Shape 9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LQR - linearize your dynamics, quadratize your cost, give to LQR, it emits the optimal trajectory from an initial state. Dynamic programming, a bit like value iteration.</a:t>
            </a:r>
          </a:p>
          <a:p>
            <a:pPr lvl="0" rt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3" name="Shape 1003"/>
        <p:cNvGrpSpPr/>
        <p:nvPr/>
      </p:nvGrpSpPr>
      <p:grpSpPr>
        <a:xfrm>
          <a:off x="0" y="0"/>
          <a:ext cx="0" cy="0"/>
          <a:chOff x="0" y="0"/>
          <a:chExt cx="0" cy="0"/>
        </a:xfrm>
      </p:grpSpPr>
      <p:sp>
        <p:nvSpPr>
          <p:cNvPr id="1004" name="Shape 10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5" name="Shape 10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1" name="Shape 1011"/>
        <p:cNvGrpSpPr/>
        <p:nvPr/>
      </p:nvGrpSpPr>
      <p:grpSpPr>
        <a:xfrm>
          <a:off x="0" y="0"/>
          <a:ext cx="0" cy="0"/>
          <a:chOff x="0" y="0"/>
          <a:chExt cx="0" cy="0"/>
        </a:xfrm>
      </p:grpSpPr>
      <p:sp>
        <p:nvSpPr>
          <p:cNvPr id="1012" name="Shape 10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3" name="Shape 10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8" name="Shape 1018"/>
        <p:cNvGrpSpPr/>
        <p:nvPr/>
      </p:nvGrpSpPr>
      <p:grpSpPr>
        <a:xfrm>
          <a:off x="0" y="0"/>
          <a:ext cx="0" cy="0"/>
          <a:chOff x="0" y="0"/>
          <a:chExt cx="0" cy="0"/>
        </a:xfrm>
      </p:grpSpPr>
      <p:sp>
        <p:nvSpPr>
          <p:cNvPr id="1019" name="Shape 10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0" name="Shape 10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One main difference between DAgger and GPS is that GPS has an adaptive teacher</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6" name="Shape 1026"/>
        <p:cNvGrpSpPr/>
        <p:nvPr/>
      </p:nvGrpSpPr>
      <p:grpSpPr>
        <a:xfrm>
          <a:off x="0" y="0"/>
          <a:ext cx="0" cy="0"/>
          <a:chOff x="0" y="0"/>
          <a:chExt cx="0" cy="0"/>
        </a:xfrm>
      </p:grpSpPr>
      <p:sp>
        <p:nvSpPr>
          <p:cNvPr id="1027" name="Shape 10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8" name="Shape 10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1" name="Shape 11"/>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12" name="Shape 12"/>
          <p:cNvSpPr txBox="1"/>
          <p:nvPr>
            <p:ph idx="1" type="subTitle"/>
          </p:nvPr>
        </p:nvSpPr>
        <p:spPr>
          <a:xfrm>
            <a:off x="510450" y="3182312"/>
            <a:ext cx="8123100" cy="6300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50" name="Shape 50"/>
          <p:cNvSpPr txBox="1"/>
          <p:nvPr>
            <p:ph type="title"/>
          </p:nvPr>
        </p:nvSpPr>
        <p:spPr>
          <a:xfrm>
            <a:off x="311700" y="991475"/>
            <a:ext cx="8520600" cy="1917900"/>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51" name="Shape 51"/>
          <p:cNvSpPr txBox="1"/>
          <p:nvPr>
            <p:ph idx="1" type="body"/>
          </p:nvPr>
        </p:nvSpPr>
        <p:spPr>
          <a:xfrm>
            <a:off x="311700" y="3071300"/>
            <a:ext cx="8520600" cy="901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52" name="Shape 5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6" name="Shape 16"/>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
        <p:nvSpPr>
          <p:cNvPr id="17" name="Shape 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20" name="Shape 20"/>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1" name="Shape 21"/>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5" name="Shape 25"/>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6" name="Shape 26"/>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0" name="Shape 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33" name="Shape 33"/>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37" name="Shape 3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41" name="Shape 41"/>
          <p:cNvSpPr txBox="1"/>
          <p:nvPr>
            <p:ph type="title"/>
          </p:nvPr>
        </p:nvSpPr>
        <p:spPr>
          <a:xfrm>
            <a:off x="265500" y="1205825"/>
            <a:ext cx="4045200" cy="1509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42" name="Shape 42"/>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44" name="Shape 4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42368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3.png"/><Relationship Id="rId4" Type="http://schemas.openxmlformats.org/officeDocument/2006/relationships/image" Target="../media/image0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3.png"/><Relationship Id="rId4" Type="http://schemas.openxmlformats.org/officeDocument/2006/relationships/image" Target="../media/image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7.png"/><Relationship Id="rId4" Type="http://schemas.openxmlformats.org/officeDocument/2006/relationships/image" Target="../media/image08.pn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9.png"/><Relationship Id="rId4" Type="http://schemas.openxmlformats.org/officeDocument/2006/relationships/image" Target="../media/image13.png"/><Relationship Id="rId5" Type="http://schemas.openxmlformats.org/officeDocument/2006/relationships/image" Target="../media/image00.png"/><Relationship Id="rId6" Type="http://schemas.openxmlformats.org/officeDocument/2006/relationships/image" Target="../media/image11.png"/><Relationship Id="rId7"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9.png"/><Relationship Id="rId4" Type="http://schemas.openxmlformats.org/officeDocument/2006/relationships/image" Target="../media/image13.png"/><Relationship Id="rId5" Type="http://schemas.openxmlformats.org/officeDocument/2006/relationships/image" Target="../media/image00.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0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hyperlink" Target="https://arxiv.org/abs/1604.0731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0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0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hyperlink" Target="https://katefvision.github.io"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0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hyperlink" Target="https://arxiv.org/abs/1604.07316"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youtube.com/v/YuyT2SDcYrU" TargetMode="External"/><Relationship Id="rId4" Type="http://schemas.openxmlformats.org/officeDocument/2006/relationships/image" Target="../media/image17.jpg"/><Relationship Id="rId5" Type="http://schemas.openxmlformats.org/officeDocument/2006/relationships/hyperlink" Target="https://arxiv.org/abs/1604.0731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youtube.com/v/umRdt3zGgpU" TargetMode="External"/><Relationship Id="rId4" Type="http://schemas.openxmlformats.org/officeDocument/2006/relationships/image" Target="../media/image23.jpg"/><Relationship Id="rId5"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hyperlink" Target="http://www.ri.cmu.edu/pub_files/2011/4/Ross-AISTATS11-NoRegret.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youtube.com/v/hNsP6-K3Hn4" TargetMode="External"/><Relationship Id="rId4" Type="http://schemas.openxmlformats.org/officeDocument/2006/relationships/image" Target="../media/image24.jpg"/><Relationship Id="rId5" Type="http://schemas.openxmlformats.org/officeDocument/2006/relationships/hyperlink" Target="https://arxiv.org/abs/1211.169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83.png"/><Relationship Id="rId6"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hyperlink" Target="https://arxiv.org/abs/1504.00702" TargetMode="External"/><Relationship Id="rId5"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youtube.com/v/Q4bMcUk6pcw" TargetMode="External"/><Relationship Id="rId4" Type="http://schemas.openxmlformats.org/officeDocument/2006/relationships/image" Target="../media/image30.jpg"/><Relationship Id="rId5" Type="http://schemas.openxmlformats.org/officeDocument/2006/relationships/hyperlink" Target="https://arxiv.org/abs/1504.00702"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arxiv.org/abs/1504.00702" TargetMode="Externa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arxiv.org/abs/1504.00702" TargetMode="Externa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6.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6.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4.png"/><Relationship Id="rId4" Type="http://schemas.openxmlformats.org/officeDocument/2006/relationships/hyperlink" Target="https://arxiv.org/pdf/1509.06825v1.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5.png"/><Relationship Id="rId4" Type="http://schemas.openxmlformats.org/officeDocument/2006/relationships/image" Target="../media/image02.png"/><Relationship Id="rId5" Type="http://schemas.openxmlformats.org/officeDocument/2006/relationships/image" Target="../media/image0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5.png"/><Relationship Id="rId4" Type="http://schemas.openxmlformats.org/officeDocument/2006/relationships/hyperlink" Target="https://waymo.com/ontheroa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hyperlink" Target="https://arxiv.org/pdf/1509.06825v1.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hyperlink" Target="https://arxiv.org/pdf/1509.06825v1.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arxiv.org/pdf/1509.06825v1.pdf" TargetMode="Externa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hyperlink" Target="https://arxiv.org/pdf/1509.06825v1.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arxiv.org/pdf/1509.06825v1.pdf" TargetMode="External"/><Relationship Id="rId4" Type="http://schemas.openxmlformats.org/officeDocument/2006/relationships/image" Target="../media/image54.png"/><Relationship Id="rId5" Type="http://schemas.openxmlformats.org/officeDocument/2006/relationships/image" Target="../media/image37.png"/><Relationship Id="rId6"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youtu.be/oSqHc0nLkm8" TargetMode="External"/><Relationship Id="rId4" Type="http://schemas.openxmlformats.org/officeDocument/2006/relationships/hyperlink" Target="http://youtube.com/v/oSqHc0nLkm8" TargetMode="External"/><Relationship Id="rId5" Type="http://schemas.openxmlformats.org/officeDocument/2006/relationships/image" Target="../media/image3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hyperlink" Target="https://arxiv.org/pdf/1606.07419.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4.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9.png"/><Relationship Id="rId4" Type="http://schemas.openxmlformats.org/officeDocument/2006/relationships/image" Target="../media/image57.png"/><Relationship Id="rId5" Type="http://schemas.openxmlformats.org/officeDocument/2006/relationships/image" Target="../media/image43.png"/><Relationship Id="rId6" Type="http://schemas.openxmlformats.org/officeDocument/2006/relationships/hyperlink" Target="https://arxiv.org/pdf/1606.07419.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hyperlink" Target="https://arxiv.org/pdf/1606.07419.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youtube.com/v/QxQKI1O2ep0" TargetMode="External"/><Relationship Id="rId4" Type="http://schemas.openxmlformats.org/officeDocument/2006/relationships/image" Target="../media/image47.jpg"/><Relationship Id="rId5" Type="http://schemas.openxmlformats.org/officeDocument/2006/relationships/hyperlink" Target="https://youtu.be/QxQKI1O2ep0"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arxiv.org/pdf/1604.01360v2.pd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arxiv.org/pdf/1604.01360v2.pdf" TargetMode="Externa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arxiv.org/pdf/1604.01360v2.pdf" TargetMode="External"/><Relationship Id="rId4" Type="http://schemas.openxmlformats.org/officeDocument/2006/relationships/image" Target="../media/image52.png"/><Relationship Id="rId5" Type="http://schemas.openxmlformats.org/officeDocument/2006/relationships/image" Target="../media/image78.png"/><Relationship Id="rId6"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4.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2.png"/><Relationship Id="rId4" Type="http://schemas.openxmlformats.org/officeDocument/2006/relationships/hyperlink" Target="https://en.wikipedia.org/wiki/Quadcopter#/media/File:DJI_Phantom_4_in_Flight_March_2016.jp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2.png"/><Relationship Id="rId4" Type="http://schemas.openxmlformats.org/officeDocument/2006/relationships/hyperlink" Target="https://en.wikipedia.org/wiki/Quadcopter#/media/File:DJI_Phantom_4_in_Flight_March_2016.jp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hyperlink" Target="https://arxiv.org/pdf/1611.04201.pdf" TargetMode="External"/><Relationship Id="rId4" Type="http://schemas.openxmlformats.org/officeDocument/2006/relationships/image" Target="../media/image56.png"/><Relationship Id="rId5" Type="http://schemas.openxmlformats.org/officeDocument/2006/relationships/image" Target="../media/image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s://blog.heuritech.com/2016/02/29/a-brief-report-of-the-heuritech-deep-learning-meetup-5/" TargetMode="Externa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arxiv.org/pdf/1611.04201.pdf" TargetMode="External"/><Relationship Id="rId4" Type="http://schemas.openxmlformats.org/officeDocument/2006/relationships/image" Target="../media/image62.png"/><Relationship Id="rId5"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youtube.com/v/nXBWmzFrj5s" TargetMode="External"/><Relationship Id="rId4" Type="http://schemas.openxmlformats.org/officeDocument/2006/relationships/image" Target="../media/image58.jpg"/><Relationship Id="rId5" Type="http://schemas.openxmlformats.org/officeDocument/2006/relationships/hyperlink" Target="https://youtu.be/nXBWmzFrj5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80.png"/><Relationship Id="rId4" Type="http://schemas.openxmlformats.org/officeDocument/2006/relationships/hyperlink" Target="https://arxiv.org/pdf/1611.03673.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9.png"/><Relationship Id="rId4" Type="http://schemas.openxmlformats.org/officeDocument/2006/relationships/image" Target="../media/image61.png"/><Relationship Id="rId5" Type="http://schemas.openxmlformats.org/officeDocument/2006/relationships/hyperlink" Target="https://arxiv.org/pdf/1611.03673.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3.png"/><Relationship Id="rId4" Type="http://schemas.openxmlformats.org/officeDocument/2006/relationships/hyperlink" Target="https://arxiv.org/pdf/1611.03673.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1.png"/><Relationship Id="rId4" Type="http://schemas.openxmlformats.org/officeDocument/2006/relationships/hyperlink" Target="https://arxiv.org/pdf/1611.03673.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youtube.com/v/JL8F82qUG-Q" TargetMode="External"/><Relationship Id="rId4" Type="http://schemas.openxmlformats.org/officeDocument/2006/relationships/image" Target="../media/image65.jpg"/><Relationship Id="rId5" Type="http://schemas.openxmlformats.org/officeDocument/2006/relationships/hyperlink" Target="https://youtu.be/JL8F82qUG-Q"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hyperlink" Target="https://arxiv.org/pdf/1604.07316.pdf" TargetMode="External"/><Relationship Id="rId4" Type="http://schemas.openxmlformats.org/officeDocument/2006/relationships/hyperlink" Target="http://rpg.ifi.uzh.ch/docs/RAL16_Giusti.pdf" TargetMode="External"/><Relationship Id="rId11" Type="http://schemas.openxmlformats.org/officeDocument/2006/relationships/hyperlink" Target="https://arxiv.org/pdf/1611.04201.pdf" TargetMode="External"/><Relationship Id="rId10" Type="http://schemas.openxmlformats.org/officeDocument/2006/relationships/hyperlink" Target="https://arxiv.org/pdf/1604.01360v2.pdf" TargetMode="External"/><Relationship Id="rId12" Type="http://schemas.openxmlformats.org/officeDocument/2006/relationships/hyperlink" Target="https://arxiv.org/pdf/1611.03673.pdf" TargetMode="External"/><Relationship Id="rId9" Type="http://schemas.openxmlformats.org/officeDocument/2006/relationships/hyperlink" Target="https://arxiv.org/pdf/1606.07419.pdf" TargetMode="External"/><Relationship Id="rId5" Type="http://schemas.openxmlformats.org/officeDocument/2006/relationships/hyperlink" Target="https://www.ri.cmu.edu/pub_files/2011/4/Ross-AISTATS11-NoRegret.pdf" TargetMode="External"/><Relationship Id="rId6" Type="http://schemas.openxmlformats.org/officeDocument/2006/relationships/hyperlink" Target="https://arxiv.org/pdf/1211.1690.pdf" TargetMode="External"/><Relationship Id="rId7" Type="http://schemas.openxmlformats.org/officeDocument/2006/relationships/hyperlink" Target="https://arxiv.org/pdf/1504.00702.pdf" TargetMode="External"/><Relationship Id="rId8" Type="http://schemas.openxmlformats.org/officeDocument/2006/relationships/hyperlink" Target="https://arxiv.org/pdf/1509.06825v1.pdf"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youtube.com/v/9vYlIG2ozaM" TargetMode="External"/><Relationship Id="rId4" Type="http://schemas.openxmlformats.org/officeDocument/2006/relationships/image" Target="../media/image66.jpg"/><Relationship Id="rId5" Type="http://schemas.openxmlformats.org/officeDocument/2006/relationships/hyperlink" Target="https://arxiv.org/abs/1603.03833"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8.png"/><Relationship Id="rId4" Type="http://schemas.openxmlformats.org/officeDocument/2006/relationships/hyperlink" Target="https://arxiv.org/abs/1603.03833"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6.png"/><Relationship Id="rId4" Type="http://schemas.openxmlformats.org/officeDocument/2006/relationships/image" Target="../media/image05.png"/><Relationship Id="rId5" Type="http://schemas.openxmlformats.org/officeDocument/2006/relationships/image" Target="../media/image6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69.png"/><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71.png"/><Relationship Id="rId4" Type="http://schemas.openxmlformats.org/officeDocument/2006/relationships/image" Target="../media/image20.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3.png"/><Relationship Id="rId4" Type="http://schemas.openxmlformats.org/officeDocument/2006/relationships/image" Target="../media/image0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2.png"/><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73.png"/><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74.png"/><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76.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x="0" y="0"/>
          <a:ext cx="0" cy="0"/>
          <a:chOff x="0" y="0"/>
          <a:chExt cx="0" cy="0"/>
        </a:xfrm>
      </p:grpSpPr>
      <p:sp>
        <p:nvSpPr>
          <p:cNvPr id="59" name="Shape 59"/>
          <p:cNvSpPr txBox="1"/>
          <p:nvPr>
            <p:ph type="ctrTitle"/>
          </p:nvPr>
        </p:nvSpPr>
        <p:spPr>
          <a:xfrm>
            <a:off x="510450" y="1257300"/>
            <a:ext cx="8123100" cy="1588500"/>
          </a:xfrm>
          <a:prstGeom prst="rect">
            <a:avLst/>
          </a:prstGeom>
        </p:spPr>
        <p:txBody>
          <a:bodyPr anchorCtr="0" anchor="b" bIns="91425" lIns="91425" rIns="91425" tIns="91425">
            <a:noAutofit/>
          </a:bodyPr>
          <a:lstStyle/>
          <a:p>
            <a:pPr lvl="0">
              <a:spcBef>
                <a:spcPts val="0"/>
              </a:spcBef>
              <a:buNone/>
            </a:pPr>
            <a:r>
              <a:rPr lang="en"/>
              <a:t>Deep Learning for Manipulation and Navigation</a:t>
            </a:r>
          </a:p>
        </p:txBody>
      </p:sp>
      <p:sp>
        <p:nvSpPr>
          <p:cNvPr id="60" name="Shape 60"/>
          <p:cNvSpPr txBox="1"/>
          <p:nvPr>
            <p:ph idx="1" type="subTitle"/>
          </p:nvPr>
        </p:nvSpPr>
        <p:spPr>
          <a:xfrm>
            <a:off x="510450" y="3182312"/>
            <a:ext cx="8123100" cy="630000"/>
          </a:xfrm>
          <a:prstGeom prst="rect">
            <a:avLst/>
          </a:prstGeom>
        </p:spPr>
        <p:txBody>
          <a:bodyPr anchorCtr="0" anchor="t" bIns="91425" lIns="91425" rIns="91425" tIns="91425">
            <a:noAutofit/>
          </a:bodyPr>
          <a:lstStyle/>
          <a:p>
            <a:pPr lvl="0">
              <a:spcBef>
                <a:spcPts val="0"/>
              </a:spcBef>
              <a:buNone/>
            </a:pPr>
            <a:r>
              <a:rPr lang="en"/>
              <a:t>Andrey Zaytsev</a:t>
            </a:r>
            <a:r>
              <a:rPr lang="en"/>
              <a:t> and </a:t>
            </a:r>
            <a:r>
              <a:rPr lang="en"/>
              <a:t>Tanmay Gangwani</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434100" y="1021375"/>
            <a:ext cx="4191000" cy="771525"/>
          </a:xfrm>
          <a:prstGeom prst="rect">
            <a:avLst/>
          </a:prstGeom>
          <a:noFill/>
          <a:ln>
            <a:noFill/>
          </a:ln>
        </p:spPr>
      </p:pic>
      <p:pic>
        <p:nvPicPr>
          <p:cNvPr id="172" name="Shape 172"/>
          <p:cNvPicPr preferRelativeResize="0"/>
          <p:nvPr/>
        </p:nvPicPr>
        <p:blipFill>
          <a:blip r:embed="rId4">
            <a:alphaModFix/>
          </a:blip>
          <a:stretch>
            <a:fillRect/>
          </a:stretch>
        </p:blipFill>
        <p:spPr>
          <a:xfrm>
            <a:off x="434087" y="2018487"/>
            <a:ext cx="1771650" cy="647700"/>
          </a:xfrm>
          <a:prstGeom prst="rect">
            <a:avLst/>
          </a:prstGeom>
          <a:noFill/>
          <a:ln>
            <a:noFill/>
          </a:ln>
        </p:spPr>
      </p:pic>
      <p:sp>
        <p:nvSpPr>
          <p:cNvPr id="173" name="Shape 173"/>
          <p:cNvSpPr txBox="1"/>
          <p:nvPr/>
        </p:nvSpPr>
        <p:spPr>
          <a:xfrm>
            <a:off x="434100" y="3109425"/>
            <a:ext cx="7335900" cy="15840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High dimensional policy </a:t>
            </a:r>
          </a:p>
          <a:p>
            <a:pPr indent="-228600" lvl="1" marL="914400" rtl="0">
              <a:spcBef>
                <a:spcPts val="0"/>
              </a:spcBef>
              <a:buChar char="○"/>
            </a:pPr>
            <a:r>
              <a:rPr lang="en"/>
              <a:t>Most random trajectories </a:t>
            </a:r>
            <a:r>
              <a:rPr b="1" lang="en">
                <a:solidFill>
                  <a:srgbClr val="980000"/>
                </a:solidFill>
              </a:rPr>
              <a:t>don’t yield positive reward</a:t>
            </a:r>
          </a:p>
          <a:p>
            <a:pPr indent="0" lvl="0" marL="457200" rtl="0">
              <a:spcBef>
                <a:spcPts val="0"/>
              </a:spcBef>
              <a:buNone/>
            </a:pPr>
            <a:r>
              <a:t/>
            </a:r>
            <a:endParaRPr/>
          </a:p>
          <a:p>
            <a:pPr indent="-228600" lvl="0" marL="457200" rtl="0">
              <a:spcBef>
                <a:spcPts val="0"/>
              </a:spcBef>
              <a:buChar char="●"/>
            </a:pPr>
            <a:r>
              <a:rPr lang="en"/>
              <a:t>May be expensive to evaluate action on physical system</a:t>
            </a:r>
          </a:p>
          <a:p>
            <a:pPr lvl="0" rtl="0">
              <a:spcBef>
                <a:spcPts val="0"/>
              </a:spcBef>
              <a:buNone/>
            </a:pPr>
            <a:r>
              <a:t/>
            </a:r>
            <a:endParaRPr/>
          </a:p>
          <a:p>
            <a:pPr indent="-228600" lvl="0" marL="457200" rtl="0">
              <a:spcBef>
                <a:spcPts val="0"/>
              </a:spcBef>
              <a:buChar char="●"/>
            </a:pPr>
            <a:r>
              <a:rPr lang="en"/>
              <a:t>Failure may not be an option </a:t>
            </a:r>
          </a:p>
          <a:p>
            <a:pPr indent="0" lvl="0" marL="457200" rtl="0">
              <a:spcBef>
                <a:spcPts val="0"/>
              </a:spcBef>
              <a:buNone/>
            </a:pPr>
            <a:r>
              <a:t/>
            </a:r>
            <a:endParaRPr/>
          </a:p>
        </p:txBody>
      </p:sp>
      <p:sp>
        <p:nvSpPr>
          <p:cNvPr id="174" name="Shape 174"/>
          <p:cNvSpPr txBox="1"/>
          <p:nvPr>
            <p:ph type="title"/>
          </p:nvPr>
        </p:nvSpPr>
        <p:spPr>
          <a:xfrm>
            <a:off x="119975" y="86575"/>
            <a:ext cx="2707800" cy="572700"/>
          </a:xfrm>
          <a:prstGeom prst="rect">
            <a:avLst/>
          </a:prstGeom>
        </p:spPr>
        <p:txBody>
          <a:bodyPr anchorCtr="0" anchor="t" bIns="91425" lIns="91425" rIns="91425" tIns="91425">
            <a:noAutofit/>
          </a:bodyPr>
          <a:lstStyle/>
          <a:p>
            <a:pPr lvl="0" rtl="0">
              <a:spcBef>
                <a:spcPts val="0"/>
              </a:spcBef>
              <a:buNone/>
            </a:pPr>
            <a:r>
              <a:rPr lang="en"/>
              <a:t>Sparse Rewards </a:t>
            </a:r>
          </a:p>
        </p:txBody>
      </p:sp>
      <p:sp>
        <p:nvSpPr>
          <p:cNvPr id="175" name="Shape 175"/>
          <p:cNvSpPr txBox="1"/>
          <p:nvPr/>
        </p:nvSpPr>
        <p:spPr>
          <a:xfrm>
            <a:off x="5702949" y="1577007"/>
            <a:ext cx="3158100" cy="2160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176" name="Shape 176"/>
          <p:cNvCxnSpPr/>
          <p:nvPr/>
        </p:nvCxnSpPr>
        <p:spPr>
          <a:xfrm>
            <a:off x="6591151" y="808625"/>
            <a:ext cx="0" cy="694200"/>
          </a:xfrm>
          <a:prstGeom prst="straightConnector1">
            <a:avLst/>
          </a:prstGeom>
          <a:noFill/>
          <a:ln cap="flat" cmpd="sng" w="9525">
            <a:solidFill>
              <a:schemeClr val="dk2"/>
            </a:solidFill>
            <a:prstDash val="solid"/>
            <a:round/>
            <a:headEnd len="lg" w="lg" type="none"/>
            <a:tailEnd len="lg" w="lg" type="none"/>
          </a:ln>
        </p:spPr>
      </p:cxnSp>
      <p:cxnSp>
        <p:nvCxnSpPr>
          <p:cNvPr id="177" name="Shape 177"/>
          <p:cNvCxnSpPr/>
          <p:nvPr/>
        </p:nvCxnSpPr>
        <p:spPr>
          <a:xfrm>
            <a:off x="6476022" y="1441977"/>
            <a:ext cx="2522100" cy="0"/>
          </a:xfrm>
          <a:prstGeom prst="straightConnector1">
            <a:avLst/>
          </a:prstGeom>
          <a:noFill/>
          <a:ln cap="flat" cmpd="sng" w="9525">
            <a:solidFill>
              <a:schemeClr val="dk2"/>
            </a:solidFill>
            <a:prstDash val="solid"/>
            <a:round/>
            <a:headEnd len="lg" w="lg" type="none"/>
            <a:tailEnd len="lg" w="lg" type="none"/>
          </a:ln>
        </p:spPr>
      </p:cxnSp>
      <p:sp>
        <p:nvSpPr>
          <p:cNvPr id="178" name="Shape 178"/>
          <p:cNvSpPr txBox="1"/>
          <p:nvPr/>
        </p:nvSpPr>
        <p:spPr>
          <a:xfrm>
            <a:off x="5814560" y="972812"/>
            <a:ext cx="719100" cy="13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179" name="Shape 179"/>
          <p:cNvSpPr txBox="1"/>
          <p:nvPr/>
        </p:nvSpPr>
        <p:spPr>
          <a:xfrm>
            <a:off x="7525881" y="1465394"/>
            <a:ext cx="956700" cy="13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180" name="Shape 180"/>
          <p:cNvSpPr/>
          <p:nvPr/>
        </p:nvSpPr>
        <p:spPr>
          <a:xfrm>
            <a:off x="6744674" y="840775"/>
            <a:ext cx="2116363" cy="354877"/>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19050">
            <a:solidFill>
              <a:schemeClr val="dk2"/>
            </a:solidFill>
            <a:prstDash val="solid"/>
            <a:round/>
            <a:headEnd len="lg" w="lg" type="none"/>
            <a:tailEnd len="lg" w="lg" type="none"/>
          </a:ln>
        </p:spPr>
      </p:sp>
      <p:sp>
        <p:nvSpPr>
          <p:cNvPr id="181" name="Shape 181"/>
          <p:cNvSpPr/>
          <p:nvPr/>
        </p:nvSpPr>
        <p:spPr>
          <a:xfrm>
            <a:off x="6769946" y="1069569"/>
            <a:ext cx="2099904" cy="300430"/>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19050">
            <a:solidFill>
              <a:schemeClr val="dk2"/>
            </a:solidFill>
            <a:prstDash val="solid"/>
            <a:round/>
            <a:headEnd len="lg" w="lg" type="none"/>
            <a:tailEnd len="lg" w="lg" type="none"/>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434100" y="1021375"/>
            <a:ext cx="4191000" cy="771525"/>
          </a:xfrm>
          <a:prstGeom prst="rect">
            <a:avLst/>
          </a:prstGeom>
          <a:noFill/>
          <a:ln>
            <a:noFill/>
          </a:ln>
        </p:spPr>
      </p:pic>
      <p:pic>
        <p:nvPicPr>
          <p:cNvPr id="187" name="Shape 187"/>
          <p:cNvPicPr preferRelativeResize="0"/>
          <p:nvPr/>
        </p:nvPicPr>
        <p:blipFill>
          <a:blip r:embed="rId4">
            <a:alphaModFix/>
          </a:blip>
          <a:stretch>
            <a:fillRect/>
          </a:stretch>
        </p:blipFill>
        <p:spPr>
          <a:xfrm>
            <a:off x="434087" y="2018487"/>
            <a:ext cx="1771650" cy="647700"/>
          </a:xfrm>
          <a:prstGeom prst="rect">
            <a:avLst/>
          </a:prstGeom>
          <a:noFill/>
          <a:ln>
            <a:noFill/>
          </a:ln>
        </p:spPr>
      </p:pic>
      <p:sp>
        <p:nvSpPr>
          <p:cNvPr id="188" name="Shape 188"/>
          <p:cNvSpPr txBox="1"/>
          <p:nvPr/>
        </p:nvSpPr>
        <p:spPr>
          <a:xfrm>
            <a:off x="434100" y="3109425"/>
            <a:ext cx="7335900" cy="15840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High dimensional policy </a:t>
            </a:r>
          </a:p>
          <a:p>
            <a:pPr indent="-228600" lvl="1" marL="914400" rtl="0">
              <a:spcBef>
                <a:spcPts val="0"/>
              </a:spcBef>
              <a:buChar char="○"/>
            </a:pPr>
            <a:r>
              <a:rPr lang="en"/>
              <a:t>Most random trajectories </a:t>
            </a:r>
            <a:r>
              <a:rPr b="1" lang="en">
                <a:solidFill>
                  <a:srgbClr val="980000"/>
                </a:solidFill>
              </a:rPr>
              <a:t>don’t yield positive reward</a:t>
            </a:r>
          </a:p>
          <a:p>
            <a:pPr indent="0" lvl="0" marL="457200" rtl="0">
              <a:spcBef>
                <a:spcPts val="0"/>
              </a:spcBef>
              <a:buNone/>
            </a:pPr>
            <a:r>
              <a:t/>
            </a:r>
            <a:endParaRPr/>
          </a:p>
          <a:p>
            <a:pPr indent="-228600" lvl="0" marL="457200" rtl="0">
              <a:spcBef>
                <a:spcPts val="0"/>
              </a:spcBef>
              <a:buChar char="●"/>
            </a:pPr>
            <a:r>
              <a:rPr lang="en"/>
              <a:t>May be expensive to evaluate action on physical system</a:t>
            </a:r>
          </a:p>
          <a:p>
            <a:pPr lvl="0" rtl="0">
              <a:spcBef>
                <a:spcPts val="0"/>
              </a:spcBef>
              <a:buNone/>
            </a:pPr>
            <a:r>
              <a:t/>
            </a:r>
            <a:endParaRPr/>
          </a:p>
          <a:p>
            <a:pPr indent="-228600" lvl="0" marL="457200" rtl="0">
              <a:spcBef>
                <a:spcPts val="0"/>
              </a:spcBef>
              <a:buChar char="●"/>
            </a:pPr>
            <a:r>
              <a:rPr lang="en"/>
              <a:t>Failure may not be an option </a:t>
            </a:r>
          </a:p>
          <a:p>
            <a:pPr indent="0" lvl="0" marL="457200" rtl="0">
              <a:spcBef>
                <a:spcPts val="0"/>
              </a:spcBef>
              <a:buNone/>
            </a:pPr>
            <a:r>
              <a:t/>
            </a:r>
            <a:endParaRPr/>
          </a:p>
        </p:txBody>
      </p:sp>
      <p:sp>
        <p:nvSpPr>
          <p:cNvPr id="189" name="Shape 189"/>
          <p:cNvSpPr txBox="1"/>
          <p:nvPr>
            <p:ph type="title"/>
          </p:nvPr>
        </p:nvSpPr>
        <p:spPr>
          <a:xfrm>
            <a:off x="119975" y="86575"/>
            <a:ext cx="2707800" cy="572700"/>
          </a:xfrm>
          <a:prstGeom prst="rect">
            <a:avLst/>
          </a:prstGeom>
        </p:spPr>
        <p:txBody>
          <a:bodyPr anchorCtr="0" anchor="t" bIns="91425" lIns="91425" rIns="91425" tIns="91425">
            <a:noAutofit/>
          </a:bodyPr>
          <a:lstStyle/>
          <a:p>
            <a:pPr lvl="0" rtl="0">
              <a:spcBef>
                <a:spcPts val="0"/>
              </a:spcBef>
              <a:buNone/>
            </a:pPr>
            <a:r>
              <a:rPr lang="en"/>
              <a:t>Sparse Rewards </a:t>
            </a:r>
          </a:p>
        </p:txBody>
      </p:sp>
      <p:sp>
        <p:nvSpPr>
          <p:cNvPr id="190" name="Shape 190"/>
          <p:cNvSpPr txBox="1"/>
          <p:nvPr/>
        </p:nvSpPr>
        <p:spPr>
          <a:xfrm>
            <a:off x="5702949" y="1577007"/>
            <a:ext cx="3158100" cy="2160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191" name="Shape 191"/>
          <p:cNvCxnSpPr/>
          <p:nvPr/>
        </p:nvCxnSpPr>
        <p:spPr>
          <a:xfrm>
            <a:off x="6591151" y="808625"/>
            <a:ext cx="0" cy="694200"/>
          </a:xfrm>
          <a:prstGeom prst="straightConnector1">
            <a:avLst/>
          </a:prstGeom>
          <a:noFill/>
          <a:ln cap="flat" cmpd="sng" w="9525">
            <a:solidFill>
              <a:schemeClr val="dk2"/>
            </a:solidFill>
            <a:prstDash val="solid"/>
            <a:round/>
            <a:headEnd len="lg" w="lg" type="none"/>
            <a:tailEnd len="lg" w="lg" type="none"/>
          </a:ln>
        </p:spPr>
      </p:cxnSp>
      <p:cxnSp>
        <p:nvCxnSpPr>
          <p:cNvPr id="192" name="Shape 192"/>
          <p:cNvCxnSpPr/>
          <p:nvPr/>
        </p:nvCxnSpPr>
        <p:spPr>
          <a:xfrm>
            <a:off x="6476022" y="1441977"/>
            <a:ext cx="2522100" cy="0"/>
          </a:xfrm>
          <a:prstGeom prst="straightConnector1">
            <a:avLst/>
          </a:prstGeom>
          <a:noFill/>
          <a:ln cap="flat" cmpd="sng" w="9525">
            <a:solidFill>
              <a:schemeClr val="dk2"/>
            </a:solidFill>
            <a:prstDash val="solid"/>
            <a:round/>
            <a:headEnd len="lg" w="lg" type="none"/>
            <a:tailEnd len="lg" w="lg" type="none"/>
          </a:ln>
        </p:spPr>
      </p:cxnSp>
      <p:sp>
        <p:nvSpPr>
          <p:cNvPr id="193" name="Shape 193"/>
          <p:cNvSpPr txBox="1"/>
          <p:nvPr/>
        </p:nvSpPr>
        <p:spPr>
          <a:xfrm>
            <a:off x="5814560" y="972812"/>
            <a:ext cx="719100" cy="13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194" name="Shape 194"/>
          <p:cNvSpPr txBox="1"/>
          <p:nvPr/>
        </p:nvSpPr>
        <p:spPr>
          <a:xfrm>
            <a:off x="7525881" y="1465394"/>
            <a:ext cx="956700" cy="13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195" name="Shape 195"/>
          <p:cNvSpPr/>
          <p:nvPr/>
        </p:nvSpPr>
        <p:spPr>
          <a:xfrm>
            <a:off x="6744674" y="840775"/>
            <a:ext cx="2116363" cy="354877"/>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19050">
            <a:solidFill>
              <a:schemeClr val="dk2"/>
            </a:solidFill>
            <a:prstDash val="solid"/>
            <a:round/>
            <a:headEnd len="lg" w="lg" type="none"/>
            <a:tailEnd len="lg" w="lg" type="none"/>
          </a:ln>
        </p:spPr>
      </p:sp>
      <p:sp>
        <p:nvSpPr>
          <p:cNvPr id="196" name="Shape 196"/>
          <p:cNvSpPr/>
          <p:nvPr/>
        </p:nvSpPr>
        <p:spPr>
          <a:xfrm>
            <a:off x="6769946" y="1069569"/>
            <a:ext cx="2099904" cy="300430"/>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19050">
            <a:solidFill>
              <a:schemeClr val="dk2"/>
            </a:solidFill>
            <a:prstDash val="solid"/>
            <a:round/>
            <a:headEnd len="lg" w="lg" type="none"/>
            <a:tailEnd len="lg" w="lg" type="none"/>
          </a:ln>
        </p:spPr>
      </p:sp>
      <p:sp>
        <p:nvSpPr>
          <p:cNvPr id="197" name="Shape 197"/>
          <p:cNvSpPr/>
          <p:nvPr/>
        </p:nvSpPr>
        <p:spPr>
          <a:xfrm>
            <a:off x="4342500" y="3109425"/>
            <a:ext cx="4191000" cy="1325400"/>
          </a:xfrm>
          <a:prstGeom prst="roundRect">
            <a:avLst>
              <a:gd fmla="val 16667" name="adj"/>
            </a:avLst>
          </a:prstGeom>
          <a:solidFill>
            <a:srgbClr val="A2C4C9"/>
          </a:solidFill>
          <a:ln>
            <a:noFill/>
          </a:ln>
        </p:spPr>
        <p:txBody>
          <a:bodyPr anchorCtr="0" anchor="ctr" bIns="91425" lIns="91425" rIns="91425" tIns="91425">
            <a:noAutofit/>
          </a:bodyPr>
          <a:lstStyle/>
          <a:p>
            <a:pPr lvl="0" rtl="0" algn="ctr">
              <a:spcBef>
                <a:spcPts val="0"/>
              </a:spcBef>
              <a:buNone/>
            </a:pPr>
            <a:r>
              <a:rPr lang="en" sz="1800"/>
              <a:t>Use an expert (teacher) to guide the learning process!</a:t>
            </a:r>
          </a:p>
          <a:p>
            <a:pPr lvl="0" rtl="0" algn="ctr">
              <a:spcBef>
                <a:spcPts val="0"/>
              </a:spcBef>
              <a:buNone/>
            </a:pPr>
            <a:r>
              <a:t/>
            </a:r>
            <a:endParaRPr sz="1800"/>
          </a:p>
          <a:p>
            <a:pPr lvl="0" rtl="0" algn="ctr">
              <a:spcBef>
                <a:spcPts val="0"/>
              </a:spcBef>
              <a:buNone/>
            </a:pPr>
            <a:r>
              <a:rPr b="1" lang="en" sz="1800"/>
              <a:t>Learning from demonstrations!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x="0" y="0"/>
          <a:ext cx="0" cy="0"/>
          <a:chOff x="0" y="0"/>
          <a:chExt cx="0" cy="0"/>
        </a:xfrm>
      </p:grpSpPr>
      <p:sp>
        <p:nvSpPr>
          <p:cNvPr id="202" name="Shape 2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Learning from Demonstrations</a:t>
            </a:r>
          </a:p>
        </p:txBody>
      </p:sp>
      <p:cxnSp>
        <p:nvCxnSpPr>
          <p:cNvPr id="203" name="Shape 203"/>
          <p:cNvCxnSpPr/>
          <p:nvPr/>
        </p:nvCxnSpPr>
        <p:spPr>
          <a:xfrm>
            <a:off x="4383675" y="2905875"/>
            <a:ext cx="0" cy="1244100"/>
          </a:xfrm>
          <a:prstGeom prst="straightConnector1">
            <a:avLst/>
          </a:prstGeom>
          <a:noFill/>
          <a:ln cap="flat" cmpd="sng" w="9525">
            <a:solidFill>
              <a:srgbClr val="000000"/>
            </a:solidFill>
            <a:prstDash val="solid"/>
            <a:round/>
            <a:headEnd len="lg" w="lg" type="none"/>
            <a:tailEnd len="lg" w="lg" type="none"/>
          </a:ln>
        </p:spPr>
      </p:cxnSp>
      <p:sp>
        <p:nvSpPr>
          <p:cNvPr id="204" name="Shape 204"/>
          <p:cNvSpPr txBox="1"/>
          <p:nvPr/>
        </p:nvSpPr>
        <p:spPr>
          <a:xfrm>
            <a:off x="834975" y="2906925"/>
            <a:ext cx="2713800" cy="1052100"/>
          </a:xfrm>
          <a:prstGeom prst="rect">
            <a:avLst/>
          </a:prstGeom>
          <a:noFill/>
          <a:ln>
            <a:noFill/>
          </a:ln>
        </p:spPr>
        <p:txBody>
          <a:bodyPr anchorCtr="0" anchor="t" bIns="91425" lIns="91425" rIns="91425" tIns="91425">
            <a:noAutofit/>
          </a:bodyPr>
          <a:lstStyle/>
          <a:p>
            <a:pPr lvl="0">
              <a:spcBef>
                <a:spcPts val="0"/>
              </a:spcBef>
              <a:buNone/>
            </a:pPr>
            <a:r>
              <a:rPr b="1" lang="en"/>
              <a:t>Imitation Learning</a:t>
            </a:r>
          </a:p>
          <a:p>
            <a:pPr lvl="0">
              <a:spcBef>
                <a:spcPts val="0"/>
              </a:spcBef>
              <a:buNone/>
            </a:pPr>
            <a:r>
              <a:rPr lang="en"/>
              <a:t> </a:t>
            </a:r>
          </a:p>
          <a:p>
            <a:pPr indent="-228600" lvl="0" marL="457200" rtl="0">
              <a:spcBef>
                <a:spcPts val="0"/>
              </a:spcBef>
              <a:buChar char="-"/>
            </a:pPr>
            <a:r>
              <a:rPr lang="en"/>
              <a:t>Directly copy the expert </a:t>
            </a:r>
          </a:p>
          <a:p>
            <a:pPr indent="-228600" lvl="0" marL="457200">
              <a:spcBef>
                <a:spcPts val="0"/>
              </a:spcBef>
              <a:buChar char="-"/>
            </a:pPr>
            <a:r>
              <a:rPr lang="en"/>
              <a:t>Supervised learning</a:t>
            </a:r>
          </a:p>
        </p:txBody>
      </p:sp>
      <p:sp>
        <p:nvSpPr>
          <p:cNvPr id="205" name="Shape 205"/>
          <p:cNvSpPr txBox="1"/>
          <p:nvPr/>
        </p:nvSpPr>
        <p:spPr>
          <a:xfrm>
            <a:off x="5218575" y="2906925"/>
            <a:ext cx="3306600" cy="1311000"/>
          </a:xfrm>
          <a:prstGeom prst="rect">
            <a:avLst/>
          </a:prstGeom>
          <a:noFill/>
          <a:ln>
            <a:noFill/>
          </a:ln>
        </p:spPr>
        <p:txBody>
          <a:bodyPr anchorCtr="0" anchor="t" bIns="91425" lIns="91425" rIns="91425" tIns="91425">
            <a:noAutofit/>
          </a:bodyPr>
          <a:lstStyle/>
          <a:p>
            <a:pPr lvl="0">
              <a:spcBef>
                <a:spcPts val="0"/>
              </a:spcBef>
              <a:buNone/>
            </a:pPr>
            <a:r>
              <a:rPr b="1" lang="en"/>
              <a:t>Inverse RL</a:t>
            </a:r>
          </a:p>
          <a:p>
            <a:pPr lvl="0" rtl="0">
              <a:spcBef>
                <a:spcPts val="0"/>
              </a:spcBef>
              <a:buNone/>
            </a:pPr>
            <a:r>
              <a:t/>
            </a:r>
            <a:endParaRPr/>
          </a:p>
          <a:p>
            <a:pPr indent="-228600" lvl="0" marL="457200" rtl="0">
              <a:spcBef>
                <a:spcPts val="0"/>
              </a:spcBef>
              <a:buChar char="-"/>
            </a:pPr>
            <a:r>
              <a:rPr lang="en"/>
              <a:t>Infer the goal of the expert </a:t>
            </a:r>
          </a:p>
          <a:p>
            <a:pPr indent="-228600" lvl="0" marL="457200" rtl="0">
              <a:spcBef>
                <a:spcPts val="0"/>
              </a:spcBef>
              <a:buChar char="-"/>
            </a:pPr>
            <a:r>
              <a:rPr lang="en"/>
              <a:t>Learn the reward function </a:t>
            </a:r>
            <a:r>
              <a:rPr b="1" i="1" lang="en"/>
              <a:t>r</a:t>
            </a:r>
          </a:p>
          <a:p>
            <a:pPr indent="-228600" lvl="0" marL="457200" rtl="0">
              <a:spcBef>
                <a:spcPts val="0"/>
              </a:spcBef>
              <a:buChar char="-"/>
            </a:pPr>
            <a:r>
              <a:rPr lang="en"/>
              <a:t>Learn optimal policy under </a:t>
            </a:r>
            <a:r>
              <a:rPr b="1" i="1" lang="en"/>
              <a:t>r</a:t>
            </a:r>
          </a:p>
        </p:txBody>
      </p:sp>
      <p:sp>
        <p:nvSpPr>
          <p:cNvPr id="206" name="Shape 206"/>
          <p:cNvSpPr/>
          <p:nvPr/>
        </p:nvSpPr>
        <p:spPr>
          <a:xfrm>
            <a:off x="2050850" y="3997575"/>
            <a:ext cx="250500" cy="459300"/>
          </a:xfrm>
          <a:prstGeom prst="upArrow">
            <a:avLst>
              <a:gd fmla="val 50000" name="adj1"/>
              <a:gd fmla="val 50000" name="adj2"/>
            </a:avLst>
          </a:prstGeom>
          <a:solidFill>
            <a:srgbClr val="000000"/>
          </a:solidFill>
          <a:ln>
            <a:noFill/>
          </a:ln>
        </p:spPr>
        <p:txBody>
          <a:bodyPr anchorCtr="0" anchor="ctr" bIns="91425" lIns="91425" rIns="91425" tIns="91425">
            <a:noAutofit/>
          </a:bodyPr>
          <a:lstStyle/>
          <a:p>
            <a:pPr lvl="0">
              <a:spcBef>
                <a:spcPts val="0"/>
              </a:spcBef>
              <a:buNone/>
            </a:pPr>
            <a:r>
              <a:t/>
            </a:r>
            <a:endParaRPr/>
          </a:p>
        </p:txBody>
      </p:sp>
      <p:sp>
        <p:nvSpPr>
          <p:cNvPr id="207" name="Shape 207"/>
          <p:cNvSpPr txBox="1"/>
          <p:nvPr/>
        </p:nvSpPr>
        <p:spPr>
          <a:xfrm>
            <a:off x="1712750" y="4540275"/>
            <a:ext cx="926700" cy="325500"/>
          </a:xfrm>
          <a:prstGeom prst="rect">
            <a:avLst/>
          </a:prstGeom>
          <a:noFill/>
          <a:ln>
            <a:noFill/>
          </a:ln>
        </p:spPr>
        <p:txBody>
          <a:bodyPr anchorCtr="0" anchor="t" bIns="91425" lIns="91425" rIns="91425" tIns="91425">
            <a:noAutofit/>
          </a:bodyPr>
          <a:lstStyle/>
          <a:p>
            <a:pPr lvl="0">
              <a:spcBef>
                <a:spcPts val="0"/>
              </a:spcBef>
              <a:buNone/>
            </a:pPr>
            <a:r>
              <a:rPr lang="en"/>
              <a:t>This talk!</a:t>
            </a:r>
          </a:p>
        </p:txBody>
      </p:sp>
      <p:pic>
        <p:nvPicPr>
          <p:cNvPr id="208" name="Shape 208"/>
          <p:cNvPicPr preferRelativeResize="0"/>
          <p:nvPr/>
        </p:nvPicPr>
        <p:blipFill>
          <a:blip r:embed="rId3">
            <a:alphaModFix/>
          </a:blip>
          <a:stretch>
            <a:fillRect/>
          </a:stretch>
        </p:blipFill>
        <p:spPr>
          <a:xfrm>
            <a:off x="5479724" y="1338249"/>
            <a:ext cx="1248832" cy="1052100"/>
          </a:xfrm>
          <a:prstGeom prst="rect">
            <a:avLst/>
          </a:prstGeom>
          <a:noFill/>
          <a:ln>
            <a:noFill/>
          </a:ln>
        </p:spPr>
      </p:pic>
      <p:pic>
        <p:nvPicPr>
          <p:cNvPr id="209" name="Shape 209"/>
          <p:cNvPicPr preferRelativeResize="0"/>
          <p:nvPr/>
        </p:nvPicPr>
        <p:blipFill>
          <a:blip r:embed="rId4">
            <a:alphaModFix/>
          </a:blip>
          <a:stretch>
            <a:fillRect/>
          </a:stretch>
        </p:blipFill>
        <p:spPr>
          <a:xfrm>
            <a:off x="6924257" y="1702600"/>
            <a:ext cx="1223270" cy="1052100"/>
          </a:xfrm>
          <a:prstGeom prst="rect">
            <a:avLst/>
          </a:prstGeom>
          <a:noFill/>
          <a:ln>
            <a:noFill/>
          </a:ln>
        </p:spPr>
      </p:pic>
      <p:pic>
        <p:nvPicPr>
          <p:cNvPr id="210" name="Shape 210"/>
          <p:cNvPicPr preferRelativeResize="0"/>
          <p:nvPr/>
        </p:nvPicPr>
        <p:blipFill>
          <a:blip r:embed="rId5">
            <a:alphaModFix/>
          </a:blip>
          <a:stretch>
            <a:fillRect/>
          </a:stretch>
        </p:blipFill>
        <p:spPr>
          <a:xfrm>
            <a:off x="1504924" y="1520425"/>
            <a:ext cx="1576897" cy="1052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119975" y="86575"/>
            <a:ext cx="8520600" cy="572700"/>
          </a:xfrm>
          <a:prstGeom prst="rect">
            <a:avLst/>
          </a:prstGeom>
        </p:spPr>
        <p:txBody>
          <a:bodyPr anchorCtr="0" anchor="t" bIns="91425" lIns="91425" rIns="91425" tIns="91425">
            <a:noAutofit/>
          </a:bodyPr>
          <a:lstStyle/>
          <a:p>
            <a:pPr lvl="0" rtl="0">
              <a:spcBef>
                <a:spcPts val="0"/>
              </a:spcBef>
              <a:buNone/>
            </a:pPr>
            <a:r>
              <a:rPr lang="en"/>
              <a:t>Expert Guidance</a:t>
            </a:r>
          </a:p>
        </p:txBody>
      </p:sp>
      <p:sp>
        <p:nvSpPr>
          <p:cNvPr id="216" name="Shape 216"/>
          <p:cNvSpPr txBox="1"/>
          <p:nvPr/>
        </p:nvSpPr>
        <p:spPr>
          <a:xfrm>
            <a:off x="425775" y="1042000"/>
            <a:ext cx="5326200" cy="5727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Expert provides trajectories from a </a:t>
            </a:r>
            <a:r>
              <a:rPr b="1" lang="en">
                <a:solidFill>
                  <a:srgbClr val="980000"/>
                </a:solidFill>
              </a:rPr>
              <a:t>good</a:t>
            </a:r>
            <a:r>
              <a:rPr lang="en"/>
              <a:t> trajectory distribution</a:t>
            </a:r>
          </a:p>
          <a:p>
            <a:pPr lvl="0" rtl="0">
              <a:spcBef>
                <a:spcPts val="0"/>
              </a:spcBef>
              <a:buNone/>
            </a:pPr>
            <a:r>
              <a:t/>
            </a:r>
            <a:endParaRPr/>
          </a:p>
          <a:p>
            <a:pPr lvl="0" rtl="0">
              <a:spcBef>
                <a:spcPts val="0"/>
              </a:spcBef>
              <a:buNone/>
            </a:pPr>
            <a:r>
              <a:t/>
            </a:r>
            <a:endParaRPr/>
          </a:p>
          <a:p>
            <a:pPr lvl="0" rtl="0">
              <a:spcBef>
                <a:spcPts val="0"/>
              </a:spcBef>
              <a:buNone/>
            </a:pPr>
            <a:r>
              <a:t/>
            </a:r>
            <a:endParaRPr/>
          </a:p>
          <a:p>
            <a:pPr indent="0" lvl="0" marL="457200" rtl="0">
              <a:spcBef>
                <a:spcPts val="0"/>
              </a:spcBef>
              <a:buNone/>
            </a:pPr>
            <a:r>
              <a:t/>
            </a:r>
            <a:endParaRPr/>
          </a:p>
        </p:txBody>
      </p:sp>
      <p:sp>
        <p:nvSpPr>
          <p:cNvPr id="217" name="Shape 217"/>
          <p:cNvSpPr txBox="1"/>
          <p:nvPr/>
        </p:nvSpPr>
        <p:spPr>
          <a:xfrm>
            <a:off x="5460275" y="1804217"/>
            <a:ext cx="3390600" cy="2799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218" name="Shape 218"/>
          <p:cNvCxnSpPr/>
          <p:nvPr/>
        </p:nvCxnSpPr>
        <p:spPr>
          <a:xfrm>
            <a:off x="6413891" y="808625"/>
            <a:ext cx="0" cy="899700"/>
          </a:xfrm>
          <a:prstGeom prst="straightConnector1">
            <a:avLst/>
          </a:prstGeom>
          <a:noFill/>
          <a:ln cap="flat" cmpd="sng" w="9525">
            <a:solidFill>
              <a:schemeClr val="dk2"/>
            </a:solidFill>
            <a:prstDash val="solid"/>
            <a:round/>
            <a:headEnd len="lg" w="lg" type="none"/>
            <a:tailEnd len="lg" w="lg" type="none"/>
          </a:ln>
        </p:spPr>
      </p:cxnSp>
      <p:cxnSp>
        <p:nvCxnSpPr>
          <p:cNvPr id="219" name="Shape 219"/>
          <p:cNvCxnSpPr/>
          <p:nvPr/>
        </p:nvCxnSpPr>
        <p:spPr>
          <a:xfrm>
            <a:off x="6290282" y="1629259"/>
            <a:ext cx="2707799" cy="0"/>
          </a:xfrm>
          <a:prstGeom prst="straightConnector1">
            <a:avLst/>
          </a:prstGeom>
          <a:noFill/>
          <a:ln cap="flat" cmpd="sng" w="9525">
            <a:solidFill>
              <a:schemeClr val="dk2"/>
            </a:solidFill>
            <a:prstDash val="solid"/>
            <a:round/>
            <a:headEnd len="lg" w="lg" type="none"/>
            <a:tailEnd len="lg" w="lg" type="none"/>
          </a:ln>
        </p:spPr>
      </p:cxnSp>
      <p:sp>
        <p:nvSpPr>
          <p:cNvPr id="220" name="Shape 220"/>
          <p:cNvSpPr txBox="1"/>
          <p:nvPr/>
        </p:nvSpPr>
        <p:spPr>
          <a:xfrm>
            <a:off x="5580105" y="1021362"/>
            <a:ext cx="772200" cy="170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221" name="Shape 221"/>
          <p:cNvSpPr txBox="1"/>
          <p:nvPr/>
        </p:nvSpPr>
        <p:spPr>
          <a:xfrm>
            <a:off x="7417462" y="1659600"/>
            <a:ext cx="1027200" cy="170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222" name="Shape 222"/>
          <p:cNvSpPr/>
          <p:nvPr/>
        </p:nvSpPr>
        <p:spPr>
          <a:xfrm>
            <a:off x="6578725" y="1030272"/>
            <a:ext cx="2272106" cy="279870"/>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223" name="Shape 223"/>
          <p:cNvSpPr/>
          <p:nvPr/>
        </p:nvSpPr>
        <p:spPr>
          <a:xfrm>
            <a:off x="6605850" y="1146728"/>
            <a:ext cx="2254436" cy="170706"/>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9525">
            <a:solidFill>
              <a:schemeClr val="dk2"/>
            </a:solidFill>
            <a:prstDash val="solid"/>
            <a:round/>
            <a:headEnd len="lg" w="lg" type="none"/>
            <a:tailEnd len="lg" w="lg" type="none"/>
          </a:ln>
        </p:spPr>
      </p:sp>
      <p:sp>
        <p:nvSpPr>
          <p:cNvPr id="224" name="Shape 224"/>
          <p:cNvSpPr/>
          <p:nvPr/>
        </p:nvSpPr>
        <p:spPr>
          <a:xfrm>
            <a:off x="6644025" y="741925"/>
            <a:ext cx="2225800" cy="656400"/>
          </a:xfrm>
          <a:custGeom>
            <a:pathLst>
              <a:path extrusionOk="0" h="26256" w="89032">
                <a:moveTo>
                  <a:pt x="0" y="19674"/>
                </a:moveTo>
                <a:cubicBezTo>
                  <a:pt x="5557" y="20730"/>
                  <a:pt x="24009" y="27510"/>
                  <a:pt x="33346" y="26010"/>
                </a:cubicBezTo>
                <a:cubicBezTo>
                  <a:pt x="42682" y="24509"/>
                  <a:pt x="46739" y="15006"/>
                  <a:pt x="56020" y="10671"/>
                </a:cubicBezTo>
                <a:cubicBezTo>
                  <a:pt x="65301" y="6336"/>
                  <a:pt x="83530" y="1778"/>
                  <a:pt x="89032" y="0"/>
                </a:cubicBezTo>
              </a:path>
            </a:pathLst>
          </a:custGeom>
          <a:noFill/>
          <a:ln cap="flat" cmpd="sng" w="9525">
            <a:solidFill>
              <a:schemeClr val="dk2"/>
            </a:solidFill>
            <a:prstDash val="solid"/>
            <a:round/>
            <a:headEnd len="lg" w="lg" type="none"/>
            <a:tailEnd len="lg" w="lg" type="none"/>
          </a:ln>
        </p:spPr>
      </p:sp>
      <p:pic>
        <p:nvPicPr>
          <p:cNvPr id="225" name="Shape 225"/>
          <p:cNvPicPr preferRelativeResize="0"/>
          <p:nvPr/>
        </p:nvPicPr>
        <p:blipFill>
          <a:blip r:embed="rId3">
            <a:alphaModFix/>
          </a:blip>
          <a:stretch>
            <a:fillRect/>
          </a:stretch>
        </p:blipFill>
        <p:spPr>
          <a:xfrm>
            <a:off x="7896750" y="524646"/>
            <a:ext cx="664169" cy="279899"/>
          </a:xfrm>
          <a:prstGeom prst="rect">
            <a:avLst/>
          </a:prstGeom>
          <a:noFill/>
          <a:ln>
            <a:noFill/>
          </a:ln>
        </p:spPr>
      </p:pic>
      <p:pic>
        <p:nvPicPr>
          <p:cNvPr id="226" name="Shape 226"/>
          <p:cNvPicPr preferRelativeResize="0"/>
          <p:nvPr/>
        </p:nvPicPr>
        <p:blipFill>
          <a:blip r:embed="rId4">
            <a:alphaModFix/>
          </a:blip>
          <a:stretch>
            <a:fillRect/>
          </a:stretch>
        </p:blipFill>
        <p:spPr>
          <a:xfrm>
            <a:off x="1914525" y="1709750"/>
            <a:ext cx="2316772" cy="374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119975" y="86575"/>
            <a:ext cx="8520600" cy="572700"/>
          </a:xfrm>
          <a:prstGeom prst="rect">
            <a:avLst/>
          </a:prstGeom>
        </p:spPr>
        <p:txBody>
          <a:bodyPr anchorCtr="0" anchor="t" bIns="91425" lIns="91425" rIns="91425" tIns="91425">
            <a:noAutofit/>
          </a:bodyPr>
          <a:lstStyle/>
          <a:p>
            <a:pPr lvl="0" rtl="0">
              <a:spcBef>
                <a:spcPts val="0"/>
              </a:spcBef>
              <a:buNone/>
            </a:pPr>
            <a:r>
              <a:rPr lang="en"/>
              <a:t>Expert Guidance</a:t>
            </a:r>
          </a:p>
        </p:txBody>
      </p:sp>
      <p:sp>
        <p:nvSpPr>
          <p:cNvPr id="232" name="Shape 232"/>
          <p:cNvSpPr txBox="1"/>
          <p:nvPr/>
        </p:nvSpPr>
        <p:spPr>
          <a:xfrm>
            <a:off x="425775" y="1042000"/>
            <a:ext cx="5326200" cy="5727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Expert provides trajectories from a </a:t>
            </a:r>
            <a:r>
              <a:rPr b="1" lang="en">
                <a:solidFill>
                  <a:srgbClr val="980000"/>
                </a:solidFill>
              </a:rPr>
              <a:t>good</a:t>
            </a:r>
            <a:r>
              <a:rPr lang="en"/>
              <a:t> trajectory distribution</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indent="0" lvl="0" marL="457200" rtl="0">
              <a:spcBef>
                <a:spcPts val="0"/>
              </a:spcBef>
              <a:buNone/>
            </a:pPr>
            <a:r>
              <a:t/>
            </a:r>
            <a:endParaRPr/>
          </a:p>
        </p:txBody>
      </p:sp>
      <p:sp>
        <p:nvSpPr>
          <p:cNvPr id="233" name="Shape 233"/>
          <p:cNvSpPr txBox="1"/>
          <p:nvPr/>
        </p:nvSpPr>
        <p:spPr>
          <a:xfrm>
            <a:off x="5460275" y="1804217"/>
            <a:ext cx="3390600" cy="2799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234" name="Shape 234"/>
          <p:cNvCxnSpPr/>
          <p:nvPr/>
        </p:nvCxnSpPr>
        <p:spPr>
          <a:xfrm>
            <a:off x="6413891" y="808625"/>
            <a:ext cx="0" cy="899700"/>
          </a:xfrm>
          <a:prstGeom prst="straightConnector1">
            <a:avLst/>
          </a:prstGeom>
          <a:noFill/>
          <a:ln cap="flat" cmpd="sng" w="9525">
            <a:solidFill>
              <a:schemeClr val="dk2"/>
            </a:solidFill>
            <a:prstDash val="solid"/>
            <a:round/>
            <a:headEnd len="lg" w="lg" type="none"/>
            <a:tailEnd len="lg" w="lg" type="none"/>
          </a:ln>
        </p:spPr>
      </p:cxnSp>
      <p:cxnSp>
        <p:nvCxnSpPr>
          <p:cNvPr id="235" name="Shape 235"/>
          <p:cNvCxnSpPr/>
          <p:nvPr/>
        </p:nvCxnSpPr>
        <p:spPr>
          <a:xfrm>
            <a:off x="6290282" y="1629259"/>
            <a:ext cx="2707799" cy="0"/>
          </a:xfrm>
          <a:prstGeom prst="straightConnector1">
            <a:avLst/>
          </a:prstGeom>
          <a:noFill/>
          <a:ln cap="flat" cmpd="sng" w="9525">
            <a:solidFill>
              <a:schemeClr val="dk2"/>
            </a:solidFill>
            <a:prstDash val="solid"/>
            <a:round/>
            <a:headEnd len="lg" w="lg" type="none"/>
            <a:tailEnd len="lg" w="lg" type="none"/>
          </a:ln>
        </p:spPr>
      </p:cxnSp>
      <p:sp>
        <p:nvSpPr>
          <p:cNvPr id="236" name="Shape 236"/>
          <p:cNvSpPr txBox="1"/>
          <p:nvPr/>
        </p:nvSpPr>
        <p:spPr>
          <a:xfrm>
            <a:off x="5580105" y="1021362"/>
            <a:ext cx="772200" cy="170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237" name="Shape 237"/>
          <p:cNvSpPr txBox="1"/>
          <p:nvPr/>
        </p:nvSpPr>
        <p:spPr>
          <a:xfrm>
            <a:off x="7417462" y="1659600"/>
            <a:ext cx="1027200" cy="170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238" name="Shape 238"/>
          <p:cNvSpPr/>
          <p:nvPr/>
        </p:nvSpPr>
        <p:spPr>
          <a:xfrm>
            <a:off x="6578725" y="1030272"/>
            <a:ext cx="2272106" cy="279870"/>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239" name="Shape 239"/>
          <p:cNvSpPr/>
          <p:nvPr/>
        </p:nvSpPr>
        <p:spPr>
          <a:xfrm>
            <a:off x="6605850" y="1146728"/>
            <a:ext cx="2254436" cy="170706"/>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9525">
            <a:solidFill>
              <a:schemeClr val="dk2"/>
            </a:solidFill>
            <a:prstDash val="solid"/>
            <a:round/>
            <a:headEnd len="lg" w="lg" type="none"/>
            <a:tailEnd len="lg" w="lg" type="none"/>
          </a:ln>
        </p:spPr>
      </p:sp>
      <p:sp>
        <p:nvSpPr>
          <p:cNvPr id="240" name="Shape 240"/>
          <p:cNvSpPr/>
          <p:nvPr/>
        </p:nvSpPr>
        <p:spPr>
          <a:xfrm>
            <a:off x="6644025" y="741925"/>
            <a:ext cx="2225800" cy="656400"/>
          </a:xfrm>
          <a:custGeom>
            <a:pathLst>
              <a:path extrusionOk="0" h="26256" w="89032">
                <a:moveTo>
                  <a:pt x="0" y="19674"/>
                </a:moveTo>
                <a:cubicBezTo>
                  <a:pt x="5557" y="20730"/>
                  <a:pt x="24009" y="27510"/>
                  <a:pt x="33346" y="26010"/>
                </a:cubicBezTo>
                <a:cubicBezTo>
                  <a:pt x="42682" y="24509"/>
                  <a:pt x="46739" y="15006"/>
                  <a:pt x="56020" y="10671"/>
                </a:cubicBezTo>
                <a:cubicBezTo>
                  <a:pt x="65301" y="6336"/>
                  <a:pt x="83530" y="1778"/>
                  <a:pt x="89032" y="0"/>
                </a:cubicBezTo>
              </a:path>
            </a:pathLst>
          </a:custGeom>
          <a:noFill/>
          <a:ln cap="flat" cmpd="sng" w="9525">
            <a:solidFill>
              <a:schemeClr val="dk2"/>
            </a:solidFill>
            <a:prstDash val="solid"/>
            <a:round/>
            <a:headEnd len="lg" w="lg" type="none"/>
            <a:tailEnd len="lg" w="lg" type="none"/>
          </a:ln>
        </p:spPr>
      </p:sp>
      <p:pic>
        <p:nvPicPr>
          <p:cNvPr id="241" name="Shape 241"/>
          <p:cNvPicPr preferRelativeResize="0"/>
          <p:nvPr/>
        </p:nvPicPr>
        <p:blipFill>
          <a:blip r:embed="rId3">
            <a:alphaModFix/>
          </a:blip>
          <a:stretch>
            <a:fillRect/>
          </a:stretch>
        </p:blipFill>
        <p:spPr>
          <a:xfrm>
            <a:off x="7896750" y="524646"/>
            <a:ext cx="664169" cy="279899"/>
          </a:xfrm>
          <a:prstGeom prst="rect">
            <a:avLst/>
          </a:prstGeom>
          <a:noFill/>
          <a:ln>
            <a:noFill/>
          </a:ln>
        </p:spPr>
      </p:pic>
      <p:sp>
        <p:nvSpPr>
          <p:cNvPr id="242" name="Shape 242"/>
          <p:cNvSpPr txBox="1"/>
          <p:nvPr/>
        </p:nvSpPr>
        <p:spPr>
          <a:xfrm>
            <a:off x="425775" y="2401000"/>
            <a:ext cx="5427600" cy="4545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Learner imitates the trajectories - </a:t>
            </a:r>
            <a:r>
              <a:rPr b="1" lang="en">
                <a:solidFill>
                  <a:srgbClr val="980000"/>
                </a:solidFill>
              </a:rPr>
              <a:t>supervised learning</a:t>
            </a:r>
            <a:r>
              <a:rPr lang="en"/>
              <a:t> </a:t>
            </a:r>
          </a:p>
          <a:p>
            <a:pPr lvl="0">
              <a:spcBef>
                <a:spcPts val="0"/>
              </a:spcBef>
              <a:buNone/>
            </a:pPr>
            <a:r>
              <a:t/>
            </a:r>
            <a:endParaRPr/>
          </a:p>
          <a:p>
            <a:pPr lvl="0" rtl="0">
              <a:spcBef>
                <a:spcPts val="0"/>
              </a:spcBef>
              <a:buNone/>
            </a:pPr>
            <a:r>
              <a:t/>
            </a:r>
            <a:endParaRPr/>
          </a:p>
        </p:txBody>
      </p:sp>
      <p:pic>
        <p:nvPicPr>
          <p:cNvPr id="243" name="Shape 243"/>
          <p:cNvPicPr preferRelativeResize="0"/>
          <p:nvPr/>
        </p:nvPicPr>
        <p:blipFill rotWithShape="1">
          <a:blip r:embed="rId4">
            <a:alphaModFix/>
          </a:blip>
          <a:srcRect b="31627" l="69281" r="0" t="28844"/>
          <a:stretch/>
        </p:blipFill>
        <p:spPr>
          <a:xfrm>
            <a:off x="5985900" y="2570925"/>
            <a:ext cx="1388875" cy="1093825"/>
          </a:xfrm>
          <a:prstGeom prst="rect">
            <a:avLst/>
          </a:prstGeom>
          <a:noFill/>
          <a:ln>
            <a:noFill/>
          </a:ln>
        </p:spPr>
      </p:pic>
      <p:pic>
        <p:nvPicPr>
          <p:cNvPr id="244" name="Shape 244"/>
          <p:cNvPicPr preferRelativeResize="0"/>
          <p:nvPr/>
        </p:nvPicPr>
        <p:blipFill>
          <a:blip r:embed="rId5">
            <a:alphaModFix/>
          </a:blip>
          <a:stretch>
            <a:fillRect/>
          </a:stretch>
        </p:blipFill>
        <p:spPr>
          <a:xfrm>
            <a:off x="1419500" y="2851379"/>
            <a:ext cx="3338750" cy="298975"/>
          </a:xfrm>
          <a:prstGeom prst="rect">
            <a:avLst/>
          </a:prstGeom>
          <a:noFill/>
          <a:ln>
            <a:noFill/>
          </a:ln>
        </p:spPr>
      </p:pic>
      <p:pic>
        <p:nvPicPr>
          <p:cNvPr id="245" name="Shape 245"/>
          <p:cNvPicPr preferRelativeResize="0"/>
          <p:nvPr/>
        </p:nvPicPr>
        <p:blipFill>
          <a:blip r:embed="rId6">
            <a:alphaModFix/>
          </a:blip>
          <a:stretch>
            <a:fillRect/>
          </a:stretch>
        </p:blipFill>
        <p:spPr>
          <a:xfrm>
            <a:off x="1383070" y="3296224"/>
            <a:ext cx="3314555" cy="374375"/>
          </a:xfrm>
          <a:prstGeom prst="rect">
            <a:avLst/>
          </a:prstGeom>
          <a:noFill/>
          <a:ln>
            <a:noFill/>
          </a:ln>
        </p:spPr>
      </p:pic>
      <p:pic>
        <p:nvPicPr>
          <p:cNvPr id="246" name="Shape 246"/>
          <p:cNvPicPr preferRelativeResize="0"/>
          <p:nvPr/>
        </p:nvPicPr>
        <p:blipFill>
          <a:blip r:embed="rId7">
            <a:alphaModFix/>
          </a:blip>
          <a:stretch>
            <a:fillRect/>
          </a:stretch>
        </p:blipFill>
        <p:spPr>
          <a:xfrm>
            <a:off x="1914525" y="1709750"/>
            <a:ext cx="2316772" cy="374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119975" y="86575"/>
            <a:ext cx="8520600" cy="572700"/>
          </a:xfrm>
          <a:prstGeom prst="rect">
            <a:avLst/>
          </a:prstGeom>
        </p:spPr>
        <p:txBody>
          <a:bodyPr anchorCtr="0" anchor="t" bIns="91425" lIns="91425" rIns="91425" tIns="91425">
            <a:noAutofit/>
          </a:bodyPr>
          <a:lstStyle/>
          <a:p>
            <a:pPr lvl="0" rtl="0">
              <a:spcBef>
                <a:spcPts val="0"/>
              </a:spcBef>
              <a:buNone/>
            </a:pPr>
            <a:r>
              <a:rPr lang="en"/>
              <a:t>Expert Guidance</a:t>
            </a:r>
          </a:p>
        </p:txBody>
      </p:sp>
      <p:sp>
        <p:nvSpPr>
          <p:cNvPr id="252" name="Shape 252"/>
          <p:cNvSpPr txBox="1"/>
          <p:nvPr/>
        </p:nvSpPr>
        <p:spPr>
          <a:xfrm>
            <a:off x="425775" y="1042000"/>
            <a:ext cx="5326200" cy="5727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Expert provides trajectories from a </a:t>
            </a:r>
            <a:r>
              <a:rPr b="1" lang="en">
                <a:solidFill>
                  <a:srgbClr val="980000"/>
                </a:solidFill>
              </a:rPr>
              <a:t>good</a:t>
            </a:r>
            <a:r>
              <a:rPr lang="en"/>
              <a:t> trajectory distribution</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indent="0" lvl="0" marL="457200" rtl="0">
              <a:spcBef>
                <a:spcPts val="0"/>
              </a:spcBef>
              <a:buNone/>
            </a:pPr>
            <a:r>
              <a:t/>
            </a:r>
            <a:endParaRPr/>
          </a:p>
        </p:txBody>
      </p:sp>
      <p:sp>
        <p:nvSpPr>
          <p:cNvPr id="253" name="Shape 253"/>
          <p:cNvSpPr txBox="1"/>
          <p:nvPr/>
        </p:nvSpPr>
        <p:spPr>
          <a:xfrm>
            <a:off x="5460275" y="1804217"/>
            <a:ext cx="3390600" cy="2799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254" name="Shape 254"/>
          <p:cNvCxnSpPr/>
          <p:nvPr/>
        </p:nvCxnSpPr>
        <p:spPr>
          <a:xfrm>
            <a:off x="6413891" y="808625"/>
            <a:ext cx="0" cy="899700"/>
          </a:xfrm>
          <a:prstGeom prst="straightConnector1">
            <a:avLst/>
          </a:prstGeom>
          <a:noFill/>
          <a:ln cap="flat" cmpd="sng" w="9525">
            <a:solidFill>
              <a:schemeClr val="dk2"/>
            </a:solidFill>
            <a:prstDash val="solid"/>
            <a:round/>
            <a:headEnd len="lg" w="lg" type="none"/>
            <a:tailEnd len="lg" w="lg" type="none"/>
          </a:ln>
        </p:spPr>
      </p:cxnSp>
      <p:cxnSp>
        <p:nvCxnSpPr>
          <p:cNvPr id="255" name="Shape 255"/>
          <p:cNvCxnSpPr/>
          <p:nvPr/>
        </p:nvCxnSpPr>
        <p:spPr>
          <a:xfrm>
            <a:off x="6290282" y="1629259"/>
            <a:ext cx="2707799" cy="0"/>
          </a:xfrm>
          <a:prstGeom prst="straightConnector1">
            <a:avLst/>
          </a:prstGeom>
          <a:noFill/>
          <a:ln cap="flat" cmpd="sng" w="9525">
            <a:solidFill>
              <a:schemeClr val="dk2"/>
            </a:solidFill>
            <a:prstDash val="solid"/>
            <a:round/>
            <a:headEnd len="lg" w="lg" type="none"/>
            <a:tailEnd len="lg" w="lg" type="none"/>
          </a:ln>
        </p:spPr>
      </p:cxnSp>
      <p:sp>
        <p:nvSpPr>
          <p:cNvPr id="256" name="Shape 256"/>
          <p:cNvSpPr txBox="1"/>
          <p:nvPr/>
        </p:nvSpPr>
        <p:spPr>
          <a:xfrm>
            <a:off x="5580105" y="1021362"/>
            <a:ext cx="772200" cy="170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257" name="Shape 257"/>
          <p:cNvSpPr txBox="1"/>
          <p:nvPr/>
        </p:nvSpPr>
        <p:spPr>
          <a:xfrm>
            <a:off x="7417462" y="1659600"/>
            <a:ext cx="1027200" cy="170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258" name="Shape 258"/>
          <p:cNvSpPr/>
          <p:nvPr/>
        </p:nvSpPr>
        <p:spPr>
          <a:xfrm>
            <a:off x="6578725" y="1030272"/>
            <a:ext cx="2272106" cy="279870"/>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259" name="Shape 259"/>
          <p:cNvSpPr/>
          <p:nvPr/>
        </p:nvSpPr>
        <p:spPr>
          <a:xfrm>
            <a:off x="6605850" y="1146728"/>
            <a:ext cx="2254436" cy="170706"/>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9525">
            <a:solidFill>
              <a:schemeClr val="dk2"/>
            </a:solidFill>
            <a:prstDash val="solid"/>
            <a:round/>
            <a:headEnd len="lg" w="lg" type="none"/>
            <a:tailEnd len="lg" w="lg" type="none"/>
          </a:ln>
        </p:spPr>
      </p:sp>
      <p:sp>
        <p:nvSpPr>
          <p:cNvPr id="260" name="Shape 260"/>
          <p:cNvSpPr/>
          <p:nvPr/>
        </p:nvSpPr>
        <p:spPr>
          <a:xfrm>
            <a:off x="6644025" y="741925"/>
            <a:ext cx="2225800" cy="656400"/>
          </a:xfrm>
          <a:custGeom>
            <a:pathLst>
              <a:path extrusionOk="0" h="26256" w="89032">
                <a:moveTo>
                  <a:pt x="0" y="19674"/>
                </a:moveTo>
                <a:cubicBezTo>
                  <a:pt x="5557" y="20730"/>
                  <a:pt x="24009" y="27510"/>
                  <a:pt x="33346" y="26010"/>
                </a:cubicBezTo>
                <a:cubicBezTo>
                  <a:pt x="42682" y="24509"/>
                  <a:pt x="46739" y="15006"/>
                  <a:pt x="56020" y="10671"/>
                </a:cubicBezTo>
                <a:cubicBezTo>
                  <a:pt x="65301" y="6336"/>
                  <a:pt x="83530" y="1778"/>
                  <a:pt x="89032" y="0"/>
                </a:cubicBezTo>
              </a:path>
            </a:pathLst>
          </a:custGeom>
          <a:noFill/>
          <a:ln cap="flat" cmpd="sng" w="9525">
            <a:solidFill>
              <a:schemeClr val="dk2"/>
            </a:solidFill>
            <a:prstDash val="solid"/>
            <a:round/>
            <a:headEnd len="lg" w="lg" type="none"/>
            <a:tailEnd len="lg" w="lg" type="none"/>
          </a:ln>
        </p:spPr>
      </p:sp>
      <p:pic>
        <p:nvPicPr>
          <p:cNvPr id="261" name="Shape 261"/>
          <p:cNvPicPr preferRelativeResize="0"/>
          <p:nvPr/>
        </p:nvPicPr>
        <p:blipFill>
          <a:blip r:embed="rId3">
            <a:alphaModFix/>
          </a:blip>
          <a:stretch>
            <a:fillRect/>
          </a:stretch>
        </p:blipFill>
        <p:spPr>
          <a:xfrm>
            <a:off x="7896750" y="524646"/>
            <a:ext cx="664169" cy="279899"/>
          </a:xfrm>
          <a:prstGeom prst="rect">
            <a:avLst/>
          </a:prstGeom>
          <a:noFill/>
          <a:ln>
            <a:noFill/>
          </a:ln>
        </p:spPr>
      </p:pic>
      <p:sp>
        <p:nvSpPr>
          <p:cNvPr id="262" name="Shape 262"/>
          <p:cNvSpPr txBox="1"/>
          <p:nvPr/>
        </p:nvSpPr>
        <p:spPr>
          <a:xfrm>
            <a:off x="425775" y="2401000"/>
            <a:ext cx="5427600" cy="4545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Learner imitates the trajectories - </a:t>
            </a:r>
            <a:r>
              <a:rPr b="1" lang="en">
                <a:solidFill>
                  <a:srgbClr val="980000"/>
                </a:solidFill>
              </a:rPr>
              <a:t>supervised learning</a:t>
            </a:r>
            <a:r>
              <a:rPr lang="en"/>
              <a:t> </a:t>
            </a:r>
          </a:p>
          <a:p>
            <a:pPr lvl="0" rtl="0">
              <a:spcBef>
                <a:spcPts val="0"/>
              </a:spcBef>
              <a:buNone/>
            </a:pPr>
            <a:r>
              <a:t/>
            </a:r>
            <a:endParaRPr/>
          </a:p>
          <a:p>
            <a:pPr lvl="0" rtl="0">
              <a:spcBef>
                <a:spcPts val="0"/>
              </a:spcBef>
              <a:buNone/>
            </a:pPr>
            <a:r>
              <a:t/>
            </a:r>
            <a:endParaRPr/>
          </a:p>
        </p:txBody>
      </p:sp>
      <p:pic>
        <p:nvPicPr>
          <p:cNvPr id="263" name="Shape 263"/>
          <p:cNvPicPr preferRelativeResize="0"/>
          <p:nvPr/>
        </p:nvPicPr>
        <p:blipFill rotWithShape="1">
          <a:blip r:embed="rId4">
            <a:alphaModFix/>
          </a:blip>
          <a:srcRect b="31627" l="69281" r="0" t="28844"/>
          <a:stretch/>
        </p:blipFill>
        <p:spPr>
          <a:xfrm>
            <a:off x="5985900" y="2570925"/>
            <a:ext cx="1388875" cy="1093825"/>
          </a:xfrm>
          <a:prstGeom prst="rect">
            <a:avLst/>
          </a:prstGeom>
          <a:noFill/>
          <a:ln>
            <a:noFill/>
          </a:ln>
        </p:spPr>
      </p:pic>
      <p:pic>
        <p:nvPicPr>
          <p:cNvPr id="264" name="Shape 264"/>
          <p:cNvPicPr preferRelativeResize="0"/>
          <p:nvPr/>
        </p:nvPicPr>
        <p:blipFill>
          <a:blip r:embed="rId5">
            <a:alphaModFix/>
          </a:blip>
          <a:stretch>
            <a:fillRect/>
          </a:stretch>
        </p:blipFill>
        <p:spPr>
          <a:xfrm>
            <a:off x="1419500" y="2851379"/>
            <a:ext cx="3338750" cy="298975"/>
          </a:xfrm>
          <a:prstGeom prst="rect">
            <a:avLst/>
          </a:prstGeom>
          <a:noFill/>
          <a:ln>
            <a:noFill/>
          </a:ln>
        </p:spPr>
      </p:pic>
      <p:sp>
        <p:nvSpPr>
          <p:cNvPr id="265" name="Shape 265"/>
          <p:cNvSpPr txBox="1"/>
          <p:nvPr/>
        </p:nvSpPr>
        <p:spPr>
          <a:xfrm>
            <a:off x="425775" y="3974525"/>
            <a:ext cx="5427600" cy="5610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P</a:t>
            </a:r>
            <a:r>
              <a:rPr lang="en"/>
              <a:t>olicy should produce trajectory distribution close to expert’s </a:t>
            </a:r>
          </a:p>
        </p:txBody>
      </p:sp>
      <p:pic>
        <p:nvPicPr>
          <p:cNvPr id="266" name="Shape 266"/>
          <p:cNvPicPr preferRelativeResize="0"/>
          <p:nvPr/>
        </p:nvPicPr>
        <p:blipFill rotWithShape="1">
          <a:blip r:embed="rId6">
            <a:alphaModFix/>
          </a:blip>
          <a:srcRect b="26255" l="0" r="0" t="30216"/>
          <a:stretch/>
        </p:blipFill>
        <p:spPr>
          <a:xfrm>
            <a:off x="2011263" y="4459325"/>
            <a:ext cx="2501836" cy="298975"/>
          </a:xfrm>
          <a:prstGeom prst="rect">
            <a:avLst/>
          </a:prstGeom>
          <a:noFill/>
          <a:ln>
            <a:noFill/>
          </a:ln>
        </p:spPr>
      </p:pic>
      <p:pic>
        <p:nvPicPr>
          <p:cNvPr id="267" name="Shape 267"/>
          <p:cNvPicPr preferRelativeResize="0"/>
          <p:nvPr/>
        </p:nvPicPr>
        <p:blipFill>
          <a:blip r:embed="rId7">
            <a:alphaModFix/>
          </a:blip>
          <a:stretch>
            <a:fillRect/>
          </a:stretch>
        </p:blipFill>
        <p:spPr>
          <a:xfrm>
            <a:off x="1914525" y="1709750"/>
            <a:ext cx="2316772" cy="374375"/>
          </a:xfrm>
          <a:prstGeom prst="rect">
            <a:avLst/>
          </a:prstGeom>
          <a:noFill/>
          <a:ln>
            <a:noFill/>
          </a:ln>
        </p:spPr>
      </p:pic>
      <p:pic>
        <p:nvPicPr>
          <p:cNvPr id="268" name="Shape 268"/>
          <p:cNvPicPr preferRelativeResize="0"/>
          <p:nvPr/>
        </p:nvPicPr>
        <p:blipFill>
          <a:blip r:embed="rId8">
            <a:alphaModFix/>
          </a:blip>
          <a:stretch>
            <a:fillRect/>
          </a:stretch>
        </p:blipFill>
        <p:spPr>
          <a:xfrm>
            <a:off x="1383070" y="3296224"/>
            <a:ext cx="3314555" cy="374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type="title"/>
          </p:nvPr>
        </p:nvSpPr>
        <p:spPr>
          <a:xfrm>
            <a:off x="119975" y="86575"/>
            <a:ext cx="8520600" cy="572700"/>
          </a:xfrm>
          <a:prstGeom prst="rect">
            <a:avLst/>
          </a:prstGeom>
        </p:spPr>
        <p:txBody>
          <a:bodyPr anchorCtr="0" anchor="t" bIns="91425" lIns="91425" rIns="91425" tIns="91425">
            <a:noAutofit/>
          </a:bodyPr>
          <a:lstStyle/>
          <a:p>
            <a:pPr lvl="0" rtl="0">
              <a:spcBef>
                <a:spcPts val="0"/>
              </a:spcBef>
              <a:buNone/>
            </a:pPr>
            <a:r>
              <a:rPr lang="en"/>
              <a:t>Expert Guidance</a:t>
            </a:r>
          </a:p>
        </p:txBody>
      </p:sp>
      <p:sp>
        <p:nvSpPr>
          <p:cNvPr id="274" name="Shape 274"/>
          <p:cNvSpPr txBox="1"/>
          <p:nvPr/>
        </p:nvSpPr>
        <p:spPr>
          <a:xfrm>
            <a:off x="425775" y="1042000"/>
            <a:ext cx="5477700" cy="37926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Expert provides trajectories from a </a:t>
            </a:r>
            <a:r>
              <a:rPr b="1" lang="en">
                <a:solidFill>
                  <a:srgbClr val="980000"/>
                </a:solidFill>
              </a:rPr>
              <a:t>good</a:t>
            </a:r>
            <a:r>
              <a:rPr lang="en"/>
              <a:t> trajectory distribution</a:t>
            </a: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p>
          <a:p>
            <a:pPr lvl="0" rtl="0">
              <a:spcBef>
                <a:spcPts val="0"/>
              </a:spcBef>
              <a:buNone/>
            </a:pPr>
            <a:r>
              <a:t/>
            </a:r>
            <a:endParaRPr/>
          </a:p>
          <a:p>
            <a:pPr indent="-228600" lvl="0" marL="457200" rtl="0">
              <a:spcBef>
                <a:spcPts val="0"/>
              </a:spcBef>
              <a:buChar char="●"/>
            </a:pPr>
            <a:r>
              <a:rPr lang="en"/>
              <a:t>Who’s an expert ??</a:t>
            </a:r>
          </a:p>
          <a:p>
            <a:pPr lvl="0" rtl="0">
              <a:spcBef>
                <a:spcPts val="0"/>
              </a:spcBef>
              <a:buNone/>
            </a:pPr>
            <a:r>
              <a:t/>
            </a:r>
            <a:endParaRPr/>
          </a:p>
          <a:p>
            <a:pPr indent="-228600" lvl="1" marL="914400" rtl="0">
              <a:spcBef>
                <a:spcPts val="0"/>
              </a:spcBef>
              <a:buChar char="○"/>
            </a:pPr>
            <a:r>
              <a:rPr lang="en"/>
              <a:t>Clone demonstrations shown by humans</a:t>
            </a:r>
          </a:p>
          <a:p>
            <a:pPr indent="-228600" lvl="1" marL="914400" rtl="0">
              <a:spcBef>
                <a:spcPts val="0"/>
              </a:spcBef>
              <a:buChar char="○"/>
            </a:pPr>
            <a:r>
              <a:rPr lang="en"/>
              <a:t>Machine provides </a:t>
            </a:r>
            <a:r>
              <a:rPr lang="en"/>
              <a:t>demonstrations</a:t>
            </a:r>
          </a:p>
          <a:p>
            <a:pPr indent="-228600" lvl="2" marL="1371600" rtl="0">
              <a:spcBef>
                <a:spcPts val="0"/>
              </a:spcBef>
              <a:buChar char="■"/>
            </a:pPr>
            <a:r>
              <a:rPr lang="en"/>
              <a:t>Optimal control / planning / trajectory optimization</a:t>
            </a:r>
          </a:p>
          <a:p>
            <a:pPr indent="0" lvl="0" marL="457200" rtl="0">
              <a:spcBef>
                <a:spcPts val="0"/>
              </a:spcBef>
              <a:buNone/>
            </a:pPr>
            <a:r>
              <a:t/>
            </a:r>
            <a:endParaRPr/>
          </a:p>
        </p:txBody>
      </p:sp>
      <p:sp>
        <p:nvSpPr>
          <p:cNvPr id="275" name="Shape 275"/>
          <p:cNvSpPr txBox="1"/>
          <p:nvPr/>
        </p:nvSpPr>
        <p:spPr>
          <a:xfrm>
            <a:off x="5460275" y="1804217"/>
            <a:ext cx="3390600" cy="2799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276" name="Shape 276"/>
          <p:cNvCxnSpPr/>
          <p:nvPr/>
        </p:nvCxnSpPr>
        <p:spPr>
          <a:xfrm>
            <a:off x="6413891" y="808625"/>
            <a:ext cx="0" cy="899700"/>
          </a:xfrm>
          <a:prstGeom prst="straightConnector1">
            <a:avLst/>
          </a:prstGeom>
          <a:noFill/>
          <a:ln cap="flat" cmpd="sng" w="9525">
            <a:solidFill>
              <a:schemeClr val="dk2"/>
            </a:solidFill>
            <a:prstDash val="solid"/>
            <a:round/>
            <a:headEnd len="lg" w="lg" type="none"/>
            <a:tailEnd len="lg" w="lg" type="none"/>
          </a:ln>
        </p:spPr>
      </p:cxnSp>
      <p:cxnSp>
        <p:nvCxnSpPr>
          <p:cNvPr id="277" name="Shape 277"/>
          <p:cNvCxnSpPr/>
          <p:nvPr/>
        </p:nvCxnSpPr>
        <p:spPr>
          <a:xfrm>
            <a:off x="6290282" y="1629259"/>
            <a:ext cx="2707799" cy="0"/>
          </a:xfrm>
          <a:prstGeom prst="straightConnector1">
            <a:avLst/>
          </a:prstGeom>
          <a:noFill/>
          <a:ln cap="flat" cmpd="sng" w="9525">
            <a:solidFill>
              <a:schemeClr val="dk2"/>
            </a:solidFill>
            <a:prstDash val="solid"/>
            <a:round/>
            <a:headEnd len="lg" w="lg" type="none"/>
            <a:tailEnd len="lg" w="lg" type="none"/>
          </a:ln>
        </p:spPr>
      </p:cxnSp>
      <p:sp>
        <p:nvSpPr>
          <p:cNvPr id="278" name="Shape 278"/>
          <p:cNvSpPr txBox="1"/>
          <p:nvPr/>
        </p:nvSpPr>
        <p:spPr>
          <a:xfrm>
            <a:off x="5580105" y="1021362"/>
            <a:ext cx="772200" cy="170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279" name="Shape 279"/>
          <p:cNvSpPr txBox="1"/>
          <p:nvPr/>
        </p:nvSpPr>
        <p:spPr>
          <a:xfrm>
            <a:off x="7417462" y="1659600"/>
            <a:ext cx="1027200" cy="170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280" name="Shape 280"/>
          <p:cNvSpPr/>
          <p:nvPr/>
        </p:nvSpPr>
        <p:spPr>
          <a:xfrm>
            <a:off x="6578725" y="1030272"/>
            <a:ext cx="2272106" cy="279870"/>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281" name="Shape 281"/>
          <p:cNvSpPr/>
          <p:nvPr/>
        </p:nvSpPr>
        <p:spPr>
          <a:xfrm>
            <a:off x="6605850" y="1146728"/>
            <a:ext cx="2254436" cy="170706"/>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9525">
            <a:solidFill>
              <a:schemeClr val="dk2"/>
            </a:solidFill>
            <a:prstDash val="solid"/>
            <a:round/>
            <a:headEnd len="lg" w="lg" type="none"/>
            <a:tailEnd len="lg" w="lg" type="none"/>
          </a:ln>
        </p:spPr>
      </p:sp>
      <p:sp>
        <p:nvSpPr>
          <p:cNvPr id="282" name="Shape 282"/>
          <p:cNvSpPr/>
          <p:nvPr/>
        </p:nvSpPr>
        <p:spPr>
          <a:xfrm>
            <a:off x="6644025" y="741925"/>
            <a:ext cx="2225800" cy="656400"/>
          </a:xfrm>
          <a:custGeom>
            <a:pathLst>
              <a:path extrusionOk="0" h="26256" w="89032">
                <a:moveTo>
                  <a:pt x="0" y="19674"/>
                </a:moveTo>
                <a:cubicBezTo>
                  <a:pt x="5557" y="20730"/>
                  <a:pt x="24009" y="27510"/>
                  <a:pt x="33346" y="26010"/>
                </a:cubicBezTo>
                <a:cubicBezTo>
                  <a:pt x="42682" y="24509"/>
                  <a:pt x="46739" y="15006"/>
                  <a:pt x="56020" y="10671"/>
                </a:cubicBezTo>
                <a:cubicBezTo>
                  <a:pt x="65301" y="6336"/>
                  <a:pt x="83530" y="1778"/>
                  <a:pt x="89032" y="0"/>
                </a:cubicBezTo>
              </a:path>
            </a:pathLst>
          </a:custGeom>
          <a:noFill/>
          <a:ln cap="flat" cmpd="sng" w="9525">
            <a:solidFill>
              <a:schemeClr val="dk2"/>
            </a:solidFill>
            <a:prstDash val="solid"/>
            <a:round/>
            <a:headEnd len="lg" w="lg" type="none"/>
            <a:tailEnd len="lg" w="lg" type="none"/>
          </a:ln>
        </p:spPr>
      </p:sp>
      <p:pic>
        <p:nvPicPr>
          <p:cNvPr id="283" name="Shape 283"/>
          <p:cNvPicPr preferRelativeResize="0"/>
          <p:nvPr/>
        </p:nvPicPr>
        <p:blipFill>
          <a:blip r:embed="rId3">
            <a:alphaModFix/>
          </a:blip>
          <a:stretch>
            <a:fillRect/>
          </a:stretch>
        </p:blipFill>
        <p:spPr>
          <a:xfrm>
            <a:off x="7896750" y="524646"/>
            <a:ext cx="664169" cy="279899"/>
          </a:xfrm>
          <a:prstGeom prst="rect">
            <a:avLst/>
          </a:prstGeom>
          <a:noFill/>
          <a:ln>
            <a:noFill/>
          </a:ln>
        </p:spPr>
      </p:pic>
      <p:pic>
        <p:nvPicPr>
          <p:cNvPr id="284" name="Shape 284"/>
          <p:cNvPicPr preferRelativeResize="0"/>
          <p:nvPr/>
        </p:nvPicPr>
        <p:blipFill>
          <a:blip r:embed="rId4">
            <a:alphaModFix/>
          </a:blip>
          <a:stretch>
            <a:fillRect/>
          </a:stretch>
        </p:blipFill>
        <p:spPr>
          <a:xfrm>
            <a:off x="1914525" y="1709750"/>
            <a:ext cx="2316772" cy="37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ph type="title"/>
          </p:nvPr>
        </p:nvSpPr>
        <p:spPr>
          <a:xfrm>
            <a:off x="119975" y="86575"/>
            <a:ext cx="8520600" cy="572700"/>
          </a:xfrm>
          <a:prstGeom prst="rect">
            <a:avLst/>
          </a:prstGeom>
        </p:spPr>
        <p:txBody>
          <a:bodyPr anchorCtr="0" anchor="t" bIns="91425" lIns="91425" rIns="91425" tIns="91425">
            <a:noAutofit/>
          </a:bodyPr>
          <a:lstStyle/>
          <a:p>
            <a:pPr lvl="0" rtl="0">
              <a:spcBef>
                <a:spcPts val="0"/>
              </a:spcBef>
              <a:buNone/>
            </a:pPr>
            <a:r>
              <a:rPr lang="en"/>
              <a:t>Imitation Learning for Driving</a:t>
            </a:r>
          </a:p>
        </p:txBody>
      </p:sp>
      <p:pic>
        <p:nvPicPr>
          <p:cNvPr id="290" name="Shape 290"/>
          <p:cNvPicPr preferRelativeResize="0"/>
          <p:nvPr/>
        </p:nvPicPr>
        <p:blipFill>
          <a:blip r:embed="rId3">
            <a:alphaModFix/>
          </a:blip>
          <a:stretch>
            <a:fillRect/>
          </a:stretch>
        </p:blipFill>
        <p:spPr>
          <a:xfrm>
            <a:off x="751475" y="1058700"/>
            <a:ext cx="7080673" cy="3292074"/>
          </a:xfrm>
          <a:prstGeom prst="rect">
            <a:avLst/>
          </a:prstGeom>
          <a:noFill/>
          <a:ln>
            <a:noFill/>
          </a:ln>
        </p:spPr>
      </p:pic>
      <p:sp>
        <p:nvSpPr>
          <p:cNvPr id="291" name="Shape 291"/>
          <p:cNvSpPr txBox="1"/>
          <p:nvPr/>
        </p:nvSpPr>
        <p:spPr>
          <a:xfrm>
            <a:off x="7179800" y="3333650"/>
            <a:ext cx="1728300" cy="899700"/>
          </a:xfrm>
          <a:prstGeom prst="rect">
            <a:avLst/>
          </a:prstGeom>
          <a:noFill/>
          <a:ln>
            <a:noFill/>
          </a:ln>
        </p:spPr>
        <p:txBody>
          <a:bodyPr anchorCtr="0" anchor="t" bIns="91425" lIns="91425" rIns="91425" tIns="91425">
            <a:noAutofit/>
          </a:bodyPr>
          <a:lstStyle/>
          <a:p>
            <a:pPr lvl="0" rtl="0">
              <a:spcBef>
                <a:spcPts val="0"/>
              </a:spcBef>
              <a:buNone/>
            </a:pPr>
            <a:r>
              <a:rPr b="1" lang="en" sz="1200"/>
              <a:t>Stochastic policy for predicting steering wheel angle from observations</a:t>
            </a:r>
          </a:p>
          <a:p>
            <a:pPr lvl="0" rtl="0">
              <a:spcBef>
                <a:spcPts val="0"/>
              </a:spcBef>
              <a:buNone/>
            </a:pPr>
            <a:r>
              <a:t/>
            </a:r>
            <a:endParaRPr sz="1200"/>
          </a:p>
        </p:txBody>
      </p:sp>
      <p:sp>
        <p:nvSpPr>
          <p:cNvPr id="292" name="Shape 292"/>
          <p:cNvSpPr txBox="1"/>
          <p:nvPr/>
        </p:nvSpPr>
        <p:spPr>
          <a:xfrm>
            <a:off x="2816125" y="4555850"/>
            <a:ext cx="3037200" cy="459300"/>
          </a:xfrm>
          <a:prstGeom prst="rect">
            <a:avLst/>
          </a:prstGeom>
          <a:noFill/>
          <a:ln>
            <a:noFill/>
          </a:ln>
        </p:spPr>
        <p:txBody>
          <a:bodyPr anchorCtr="0" anchor="t" bIns="91425" lIns="91425" rIns="91425" tIns="91425">
            <a:noAutofit/>
          </a:bodyPr>
          <a:lstStyle/>
          <a:p>
            <a:pPr indent="0" lvl="0" marL="0" rtl="0">
              <a:lnSpc>
                <a:spcPct val="120000"/>
              </a:lnSpc>
              <a:spcBef>
                <a:spcPts val="1200"/>
              </a:spcBef>
              <a:spcAft>
                <a:spcPts val="1200"/>
              </a:spcAft>
              <a:buNone/>
            </a:pPr>
            <a:r>
              <a:rPr lang="en" sz="1200" u="sng">
                <a:solidFill>
                  <a:schemeClr val="hlink"/>
                </a:solidFill>
                <a:highlight>
                  <a:srgbClr val="FFFFFF"/>
                </a:highlight>
                <a:hlinkClick r:id="rId4"/>
              </a:rPr>
              <a:t>End to End Learning for Self-Driving Cars</a:t>
            </a:r>
          </a:p>
          <a:p>
            <a:pPr lvl="0">
              <a:spcBef>
                <a:spcPts val="0"/>
              </a:spcBef>
              <a:buNone/>
            </a:pPr>
            <a:r>
              <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 name="Shape 296"/>
        <p:cNvGrpSpPr/>
        <p:nvPr/>
      </p:nvGrpSpPr>
      <p:grpSpPr>
        <a:xfrm>
          <a:off x="0" y="0"/>
          <a:ext cx="0" cy="0"/>
          <a:chOff x="0" y="0"/>
          <a:chExt cx="0" cy="0"/>
        </a:xfrm>
      </p:grpSpPr>
      <p:sp>
        <p:nvSpPr>
          <p:cNvPr id="297" name="Shape 297"/>
          <p:cNvSpPr txBox="1"/>
          <p:nvPr>
            <p:ph type="title"/>
          </p:nvPr>
        </p:nvSpPr>
        <p:spPr>
          <a:xfrm>
            <a:off x="119975" y="86575"/>
            <a:ext cx="5374200" cy="572700"/>
          </a:xfrm>
          <a:prstGeom prst="rect">
            <a:avLst/>
          </a:prstGeom>
        </p:spPr>
        <p:txBody>
          <a:bodyPr anchorCtr="0" anchor="t" bIns="91425" lIns="91425" rIns="91425" tIns="91425">
            <a:noAutofit/>
          </a:bodyPr>
          <a:lstStyle/>
          <a:p>
            <a:pPr lvl="0" rtl="0">
              <a:spcBef>
                <a:spcPts val="0"/>
              </a:spcBef>
              <a:buNone/>
            </a:pPr>
            <a:r>
              <a:rPr lang="en"/>
              <a:t>Missing Supervision</a:t>
            </a:r>
          </a:p>
        </p:txBody>
      </p:sp>
      <p:sp>
        <p:nvSpPr>
          <p:cNvPr id="298" name="Shape 298"/>
          <p:cNvSpPr txBox="1"/>
          <p:nvPr/>
        </p:nvSpPr>
        <p:spPr>
          <a:xfrm>
            <a:off x="525175" y="4096196"/>
            <a:ext cx="4082700" cy="384600"/>
          </a:xfrm>
          <a:prstGeom prst="rect">
            <a:avLst/>
          </a:prstGeom>
          <a:noFill/>
          <a:ln>
            <a:noFill/>
          </a:ln>
        </p:spPr>
        <p:txBody>
          <a:bodyPr anchorCtr="0" anchor="t" bIns="91425" lIns="91425" rIns="91425" tIns="91425">
            <a:noAutofit/>
          </a:bodyPr>
          <a:lstStyle/>
          <a:p>
            <a:pPr lvl="0">
              <a:spcBef>
                <a:spcPts val="0"/>
              </a:spcBef>
              <a:buNone/>
            </a:pPr>
            <a:r>
              <a:t/>
            </a:r>
            <a:endParaRPr/>
          </a:p>
        </p:txBody>
      </p:sp>
      <p:cxnSp>
        <p:nvCxnSpPr>
          <p:cNvPr id="299" name="Shape 299"/>
          <p:cNvCxnSpPr/>
          <p:nvPr/>
        </p:nvCxnSpPr>
        <p:spPr>
          <a:xfrm>
            <a:off x="1673443" y="3109450"/>
            <a:ext cx="0" cy="1236000"/>
          </a:xfrm>
          <a:prstGeom prst="straightConnector1">
            <a:avLst/>
          </a:prstGeom>
          <a:noFill/>
          <a:ln cap="flat" cmpd="sng" w="9525">
            <a:solidFill>
              <a:schemeClr val="dk2"/>
            </a:solidFill>
            <a:prstDash val="solid"/>
            <a:round/>
            <a:headEnd len="lg" w="lg" type="none"/>
            <a:tailEnd len="lg" w="lg" type="none"/>
          </a:ln>
        </p:spPr>
      </p:cxnSp>
      <p:cxnSp>
        <p:nvCxnSpPr>
          <p:cNvPr id="300" name="Shape 300"/>
          <p:cNvCxnSpPr/>
          <p:nvPr/>
        </p:nvCxnSpPr>
        <p:spPr>
          <a:xfrm>
            <a:off x="1524603" y="4236839"/>
            <a:ext cx="3260400" cy="0"/>
          </a:xfrm>
          <a:prstGeom prst="straightConnector1">
            <a:avLst/>
          </a:prstGeom>
          <a:noFill/>
          <a:ln cap="flat" cmpd="sng" w="9525">
            <a:solidFill>
              <a:schemeClr val="dk2"/>
            </a:solidFill>
            <a:prstDash val="solid"/>
            <a:round/>
            <a:headEnd len="lg" w="lg" type="none"/>
            <a:tailEnd len="lg" w="lg" type="none"/>
          </a:ln>
        </p:spPr>
      </p:cxnSp>
      <p:sp>
        <p:nvSpPr>
          <p:cNvPr id="301" name="Shape 301"/>
          <p:cNvSpPr txBox="1"/>
          <p:nvPr/>
        </p:nvSpPr>
        <p:spPr>
          <a:xfrm>
            <a:off x="525186" y="3573000"/>
            <a:ext cx="1091700" cy="2346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302" name="Shape 302"/>
          <p:cNvSpPr txBox="1"/>
          <p:nvPr/>
        </p:nvSpPr>
        <p:spPr>
          <a:xfrm>
            <a:off x="2881911" y="4278500"/>
            <a:ext cx="1169700" cy="2346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303" name="Shape 303"/>
          <p:cNvSpPr/>
          <p:nvPr/>
        </p:nvSpPr>
        <p:spPr>
          <a:xfrm>
            <a:off x="1871925" y="3166674"/>
            <a:ext cx="2813022" cy="406323"/>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228600">
            <a:solidFill>
              <a:schemeClr val="dk2"/>
            </a:solidFill>
            <a:prstDash val="solid"/>
            <a:round/>
            <a:headEnd len="lg" w="lg" type="none"/>
            <a:tailEnd len="lg" w="lg" type="none"/>
          </a:ln>
        </p:spPr>
      </p:sp>
      <p:sp>
        <p:nvSpPr>
          <p:cNvPr id="304" name="Shape 304"/>
          <p:cNvSpPr/>
          <p:nvPr/>
        </p:nvSpPr>
        <p:spPr>
          <a:xfrm>
            <a:off x="1900675" y="2461675"/>
            <a:ext cx="2209177" cy="964537"/>
          </a:xfrm>
          <a:custGeom>
            <a:pathLst>
              <a:path extrusionOk="0" h="58688" w="108706">
                <a:moveTo>
                  <a:pt x="0" y="58688"/>
                </a:moveTo>
                <a:cubicBezTo>
                  <a:pt x="7891" y="57576"/>
                  <a:pt x="37624" y="53964"/>
                  <a:pt x="47350" y="52019"/>
                </a:cubicBezTo>
                <a:cubicBezTo>
                  <a:pt x="57075" y="50073"/>
                  <a:pt x="52685" y="50184"/>
                  <a:pt x="58354" y="47017"/>
                </a:cubicBezTo>
                <a:cubicBezTo>
                  <a:pt x="64022" y="43849"/>
                  <a:pt x="75137" y="38791"/>
                  <a:pt x="81362" y="33012"/>
                </a:cubicBezTo>
                <a:cubicBezTo>
                  <a:pt x="87586" y="27232"/>
                  <a:pt x="91143" y="17840"/>
                  <a:pt x="95701" y="12338"/>
                </a:cubicBezTo>
                <a:cubicBezTo>
                  <a:pt x="100258" y="6836"/>
                  <a:pt x="106538" y="2056"/>
                  <a:pt x="108706" y="0"/>
                </a:cubicBezTo>
              </a:path>
            </a:pathLst>
          </a:custGeom>
          <a:noFill/>
          <a:ln cap="flat" cmpd="sng" w="9525">
            <a:solidFill>
              <a:srgbClr val="980000"/>
            </a:solidFill>
            <a:prstDash val="solid"/>
            <a:round/>
            <a:headEnd len="lg" w="lg" type="none"/>
            <a:tailEnd len="lg" w="lg" type="none"/>
          </a:ln>
        </p:spPr>
      </p:sp>
      <p:pic>
        <p:nvPicPr>
          <p:cNvPr id="305" name="Shape 305"/>
          <p:cNvPicPr preferRelativeResize="0"/>
          <p:nvPr/>
        </p:nvPicPr>
        <p:blipFill rotWithShape="1">
          <a:blip r:embed="rId3">
            <a:alphaModFix/>
          </a:blip>
          <a:srcRect b="0" l="0" r="57652" t="0"/>
          <a:stretch/>
        </p:blipFill>
        <p:spPr>
          <a:xfrm>
            <a:off x="574317" y="995225"/>
            <a:ext cx="710225" cy="455675"/>
          </a:xfrm>
          <a:prstGeom prst="rect">
            <a:avLst/>
          </a:prstGeom>
          <a:noFill/>
          <a:ln>
            <a:noFill/>
          </a:ln>
        </p:spPr>
      </p:pic>
      <p:pic>
        <p:nvPicPr>
          <p:cNvPr id="306" name="Shape 306"/>
          <p:cNvPicPr preferRelativeResize="0"/>
          <p:nvPr/>
        </p:nvPicPr>
        <p:blipFill rotWithShape="1">
          <a:blip r:embed="rId3">
            <a:alphaModFix/>
          </a:blip>
          <a:srcRect b="0" l="57652" r="0" t="0"/>
          <a:stretch/>
        </p:blipFill>
        <p:spPr>
          <a:xfrm>
            <a:off x="574324" y="1511199"/>
            <a:ext cx="710225" cy="455675"/>
          </a:xfrm>
          <a:prstGeom prst="rect">
            <a:avLst/>
          </a:prstGeom>
          <a:noFill/>
          <a:ln>
            <a:noFill/>
          </a:ln>
        </p:spPr>
      </p:pic>
      <p:sp>
        <p:nvSpPr>
          <p:cNvPr id="307" name="Shape 307"/>
          <p:cNvSpPr txBox="1"/>
          <p:nvPr/>
        </p:nvSpPr>
        <p:spPr>
          <a:xfrm>
            <a:off x="1245175" y="1013275"/>
            <a:ext cx="4809600" cy="561000"/>
          </a:xfrm>
          <a:prstGeom prst="rect">
            <a:avLst/>
          </a:prstGeom>
          <a:noFill/>
          <a:ln>
            <a:noFill/>
          </a:ln>
        </p:spPr>
        <p:txBody>
          <a:bodyPr anchorCtr="0" anchor="t" bIns="91425" lIns="91425" rIns="91425" tIns="91425">
            <a:noAutofit/>
          </a:bodyPr>
          <a:lstStyle/>
          <a:p>
            <a:pPr lvl="0">
              <a:spcBef>
                <a:spcPts val="0"/>
              </a:spcBef>
              <a:buNone/>
            </a:pPr>
            <a:r>
              <a:rPr lang="en"/>
              <a:t>: On-road trajectories by the expert</a:t>
            </a:r>
          </a:p>
        </p:txBody>
      </p:sp>
      <p:sp>
        <p:nvSpPr>
          <p:cNvPr id="308" name="Shape 308"/>
          <p:cNvSpPr txBox="1"/>
          <p:nvPr/>
        </p:nvSpPr>
        <p:spPr>
          <a:xfrm>
            <a:off x="1245175" y="1546675"/>
            <a:ext cx="3438900" cy="561000"/>
          </a:xfrm>
          <a:prstGeom prst="rect">
            <a:avLst/>
          </a:prstGeom>
          <a:noFill/>
          <a:ln>
            <a:noFill/>
          </a:ln>
        </p:spPr>
        <p:txBody>
          <a:bodyPr anchorCtr="0" anchor="t" bIns="91425" lIns="91425" rIns="91425" tIns="91425">
            <a:noAutofit/>
          </a:bodyPr>
          <a:lstStyle/>
          <a:p>
            <a:pPr lvl="0" rtl="0">
              <a:spcBef>
                <a:spcPts val="0"/>
              </a:spcBef>
              <a:buNone/>
            </a:pPr>
            <a:r>
              <a:rPr lang="en"/>
              <a:t>: Trajectories by the autonomous vehicle</a:t>
            </a:r>
          </a:p>
        </p:txBody>
      </p:sp>
      <p:pic>
        <p:nvPicPr>
          <p:cNvPr id="309" name="Shape 309"/>
          <p:cNvPicPr preferRelativeResize="0"/>
          <p:nvPr/>
        </p:nvPicPr>
        <p:blipFill>
          <a:blip r:embed="rId4">
            <a:alphaModFix/>
          </a:blip>
          <a:stretch>
            <a:fillRect/>
          </a:stretch>
        </p:blipFill>
        <p:spPr>
          <a:xfrm>
            <a:off x="4737875" y="3353633"/>
            <a:ext cx="664169" cy="279899"/>
          </a:xfrm>
          <a:prstGeom prst="rect">
            <a:avLst/>
          </a:prstGeom>
          <a:noFill/>
          <a:ln>
            <a:noFill/>
          </a:ln>
        </p:spPr>
      </p:pic>
      <p:sp>
        <p:nvSpPr>
          <p:cNvPr id="310" name="Shape 310"/>
          <p:cNvSpPr/>
          <p:nvPr/>
        </p:nvSpPr>
        <p:spPr>
          <a:xfrm>
            <a:off x="3184450" y="2130250"/>
            <a:ext cx="1035300" cy="1036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311" name="Shape 311"/>
          <p:cNvSpPr/>
          <p:nvPr/>
        </p:nvSpPr>
        <p:spPr>
          <a:xfrm>
            <a:off x="3128450" y="3085725"/>
            <a:ext cx="191700" cy="191700"/>
          </a:xfrm>
          <a:prstGeom prst="donut">
            <a:avLst>
              <a:gd fmla="val 25000" name="adj"/>
            </a:avLst>
          </a:prstGeom>
          <a:solidFill>
            <a:srgbClr val="980000"/>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type="title"/>
          </p:nvPr>
        </p:nvSpPr>
        <p:spPr>
          <a:xfrm>
            <a:off x="119975" y="86575"/>
            <a:ext cx="5374200" cy="572700"/>
          </a:xfrm>
          <a:prstGeom prst="rect">
            <a:avLst/>
          </a:prstGeom>
        </p:spPr>
        <p:txBody>
          <a:bodyPr anchorCtr="0" anchor="t" bIns="91425" lIns="91425" rIns="91425" tIns="91425">
            <a:noAutofit/>
          </a:bodyPr>
          <a:lstStyle/>
          <a:p>
            <a:pPr lvl="0" rtl="0">
              <a:spcBef>
                <a:spcPts val="0"/>
              </a:spcBef>
              <a:buNone/>
            </a:pPr>
            <a:r>
              <a:rPr lang="en"/>
              <a:t>Missing Supervision</a:t>
            </a:r>
          </a:p>
        </p:txBody>
      </p:sp>
      <p:sp>
        <p:nvSpPr>
          <p:cNvPr id="317" name="Shape 317"/>
          <p:cNvSpPr txBox="1"/>
          <p:nvPr/>
        </p:nvSpPr>
        <p:spPr>
          <a:xfrm>
            <a:off x="525175" y="4096196"/>
            <a:ext cx="4082700" cy="384600"/>
          </a:xfrm>
          <a:prstGeom prst="rect">
            <a:avLst/>
          </a:prstGeom>
          <a:noFill/>
          <a:ln>
            <a:noFill/>
          </a:ln>
        </p:spPr>
        <p:txBody>
          <a:bodyPr anchorCtr="0" anchor="t" bIns="91425" lIns="91425" rIns="91425" tIns="91425">
            <a:noAutofit/>
          </a:bodyPr>
          <a:lstStyle/>
          <a:p>
            <a:pPr lvl="0">
              <a:spcBef>
                <a:spcPts val="0"/>
              </a:spcBef>
              <a:buNone/>
            </a:pPr>
            <a:r>
              <a:t/>
            </a:r>
            <a:endParaRPr/>
          </a:p>
        </p:txBody>
      </p:sp>
      <p:cxnSp>
        <p:nvCxnSpPr>
          <p:cNvPr id="318" name="Shape 318"/>
          <p:cNvCxnSpPr/>
          <p:nvPr/>
        </p:nvCxnSpPr>
        <p:spPr>
          <a:xfrm>
            <a:off x="1673443" y="3109450"/>
            <a:ext cx="0" cy="1236000"/>
          </a:xfrm>
          <a:prstGeom prst="straightConnector1">
            <a:avLst/>
          </a:prstGeom>
          <a:noFill/>
          <a:ln cap="flat" cmpd="sng" w="9525">
            <a:solidFill>
              <a:schemeClr val="dk2"/>
            </a:solidFill>
            <a:prstDash val="solid"/>
            <a:round/>
            <a:headEnd len="lg" w="lg" type="none"/>
            <a:tailEnd len="lg" w="lg" type="none"/>
          </a:ln>
        </p:spPr>
      </p:cxnSp>
      <p:cxnSp>
        <p:nvCxnSpPr>
          <p:cNvPr id="319" name="Shape 319"/>
          <p:cNvCxnSpPr/>
          <p:nvPr/>
        </p:nvCxnSpPr>
        <p:spPr>
          <a:xfrm>
            <a:off x="1524603" y="4236839"/>
            <a:ext cx="3260400" cy="0"/>
          </a:xfrm>
          <a:prstGeom prst="straightConnector1">
            <a:avLst/>
          </a:prstGeom>
          <a:noFill/>
          <a:ln cap="flat" cmpd="sng" w="9525">
            <a:solidFill>
              <a:schemeClr val="dk2"/>
            </a:solidFill>
            <a:prstDash val="solid"/>
            <a:round/>
            <a:headEnd len="lg" w="lg" type="none"/>
            <a:tailEnd len="lg" w="lg" type="none"/>
          </a:ln>
        </p:spPr>
      </p:cxnSp>
      <p:sp>
        <p:nvSpPr>
          <p:cNvPr id="320" name="Shape 320"/>
          <p:cNvSpPr txBox="1"/>
          <p:nvPr/>
        </p:nvSpPr>
        <p:spPr>
          <a:xfrm>
            <a:off x="525186" y="3573000"/>
            <a:ext cx="1091700" cy="2346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321" name="Shape 321"/>
          <p:cNvSpPr txBox="1"/>
          <p:nvPr/>
        </p:nvSpPr>
        <p:spPr>
          <a:xfrm>
            <a:off x="2881911" y="4278500"/>
            <a:ext cx="1169700" cy="2346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322" name="Shape 322"/>
          <p:cNvSpPr/>
          <p:nvPr/>
        </p:nvSpPr>
        <p:spPr>
          <a:xfrm>
            <a:off x="1871925" y="3166674"/>
            <a:ext cx="2813022" cy="406323"/>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228600">
            <a:solidFill>
              <a:schemeClr val="dk2"/>
            </a:solidFill>
            <a:prstDash val="solid"/>
            <a:round/>
            <a:headEnd len="lg" w="lg" type="none"/>
            <a:tailEnd len="lg" w="lg" type="none"/>
          </a:ln>
        </p:spPr>
      </p:sp>
      <p:sp>
        <p:nvSpPr>
          <p:cNvPr id="323" name="Shape 323"/>
          <p:cNvSpPr/>
          <p:nvPr/>
        </p:nvSpPr>
        <p:spPr>
          <a:xfrm>
            <a:off x="1900675" y="2461675"/>
            <a:ext cx="2209177" cy="964537"/>
          </a:xfrm>
          <a:custGeom>
            <a:pathLst>
              <a:path extrusionOk="0" h="58688" w="108706">
                <a:moveTo>
                  <a:pt x="0" y="58688"/>
                </a:moveTo>
                <a:cubicBezTo>
                  <a:pt x="7891" y="57576"/>
                  <a:pt x="37624" y="53964"/>
                  <a:pt x="47350" y="52019"/>
                </a:cubicBezTo>
                <a:cubicBezTo>
                  <a:pt x="57075" y="50073"/>
                  <a:pt x="52685" y="50184"/>
                  <a:pt x="58354" y="47017"/>
                </a:cubicBezTo>
                <a:cubicBezTo>
                  <a:pt x="64022" y="43849"/>
                  <a:pt x="75137" y="38791"/>
                  <a:pt x="81362" y="33012"/>
                </a:cubicBezTo>
                <a:cubicBezTo>
                  <a:pt x="87586" y="27232"/>
                  <a:pt x="91143" y="17840"/>
                  <a:pt x="95701" y="12338"/>
                </a:cubicBezTo>
                <a:cubicBezTo>
                  <a:pt x="100258" y="6836"/>
                  <a:pt x="106538" y="2056"/>
                  <a:pt x="108706" y="0"/>
                </a:cubicBezTo>
              </a:path>
            </a:pathLst>
          </a:custGeom>
          <a:noFill/>
          <a:ln cap="flat" cmpd="sng" w="9525">
            <a:solidFill>
              <a:srgbClr val="980000"/>
            </a:solidFill>
            <a:prstDash val="solid"/>
            <a:round/>
            <a:headEnd len="lg" w="lg" type="none"/>
            <a:tailEnd len="lg" w="lg" type="none"/>
          </a:ln>
        </p:spPr>
      </p:sp>
      <p:pic>
        <p:nvPicPr>
          <p:cNvPr id="324" name="Shape 324"/>
          <p:cNvPicPr preferRelativeResize="0"/>
          <p:nvPr/>
        </p:nvPicPr>
        <p:blipFill rotWithShape="1">
          <a:blip r:embed="rId3">
            <a:alphaModFix/>
          </a:blip>
          <a:srcRect b="0" l="0" r="57652" t="0"/>
          <a:stretch/>
        </p:blipFill>
        <p:spPr>
          <a:xfrm>
            <a:off x="574317" y="995225"/>
            <a:ext cx="710225" cy="455675"/>
          </a:xfrm>
          <a:prstGeom prst="rect">
            <a:avLst/>
          </a:prstGeom>
          <a:noFill/>
          <a:ln>
            <a:noFill/>
          </a:ln>
        </p:spPr>
      </p:pic>
      <p:pic>
        <p:nvPicPr>
          <p:cNvPr id="325" name="Shape 325"/>
          <p:cNvPicPr preferRelativeResize="0"/>
          <p:nvPr/>
        </p:nvPicPr>
        <p:blipFill rotWithShape="1">
          <a:blip r:embed="rId3">
            <a:alphaModFix/>
          </a:blip>
          <a:srcRect b="0" l="57652" r="0" t="0"/>
          <a:stretch/>
        </p:blipFill>
        <p:spPr>
          <a:xfrm>
            <a:off x="574324" y="1511199"/>
            <a:ext cx="710225" cy="455675"/>
          </a:xfrm>
          <a:prstGeom prst="rect">
            <a:avLst/>
          </a:prstGeom>
          <a:noFill/>
          <a:ln>
            <a:noFill/>
          </a:ln>
        </p:spPr>
      </p:pic>
      <p:sp>
        <p:nvSpPr>
          <p:cNvPr id="326" name="Shape 326"/>
          <p:cNvSpPr txBox="1"/>
          <p:nvPr/>
        </p:nvSpPr>
        <p:spPr>
          <a:xfrm>
            <a:off x="1245175" y="1013275"/>
            <a:ext cx="4809600" cy="561000"/>
          </a:xfrm>
          <a:prstGeom prst="rect">
            <a:avLst/>
          </a:prstGeom>
          <a:noFill/>
          <a:ln>
            <a:noFill/>
          </a:ln>
        </p:spPr>
        <p:txBody>
          <a:bodyPr anchorCtr="0" anchor="t" bIns="91425" lIns="91425" rIns="91425" tIns="91425">
            <a:noAutofit/>
          </a:bodyPr>
          <a:lstStyle/>
          <a:p>
            <a:pPr lvl="0" rtl="0">
              <a:spcBef>
                <a:spcPts val="0"/>
              </a:spcBef>
              <a:buNone/>
            </a:pPr>
            <a:r>
              <a:rPr lang="en"/>
              <a:t>: On-road trajectories by the expert</a:t>
            </a:r>
          </a:p>
        </p:txBody>
      </p:sp>
      <p:sp>
        <p:nvSpPr>
          <p:cNvPr id="327" name="Shape 327"/>
          <p:cNvSpPr txBox="1"/>
          <p:nvPr/>
        </p:nvSpPr>
        <p:spPr>
          <a:xfrm>
            <a:off x="1245175" y="1546675"/>
            <a:ext cx="3438900" cy="561000"/>
          </a:xfrm>
          <a:prstGeom prst="rect">
            <a:avLst/>
          </a:prstGeom>
          <a:noFill/>
          <a:ln>
            <a:noFill/>
          </a:ln>
        </p:spPr>
        <p:txBody>
          <a:bodyPr anchorCtr="0" anchor="t" bIns="91425" lIns="91425" rIns="91425" tIns="91425">
            <a:noAutofit/>
          </a:bodyPr>
          <a:lstStyle/>
          <a:p>
            <a:pPr lvl="0" rtl="0">
              <a:spcBef>
                <a:spcPts val="0"/>
              </a:spcBef>
              <a:buNone/>
            </a:pPr>
            <a:r>
              <a:rPr lang="en"/>
              <a:t>: Trajectories by the autonomous vehicle</a:t>
            </a:r>
          </a:p>
        </p:txBody>
      </p:sp>
      <p:pic>
        <p:nvPicPr>
          <p:cNvPr id="328" name="Shape 328"/>
          <p:cNvPicPr preferRelativeResize="0"/>
          <p:nvPr/>
        </p:nvPicPr>
        <p:blipFill>
          <a:blip r:embed="rId4">
            <a:alphaModFix/>
          </a:blip>
          <a:stretch>
            <a:fillRect/>
          </a:stretch>
        </p:blipFill>
        <p:spPr>
          <a:xfrm>
            <a:off x="4737875" y="3353633"/>
            <a:ext cx="664169" cy="279899"/>
          </a:xfrm>
          <a:prstGeom prst="rect">
            <a:avLst/>
          </a:prstGeom>
          <a:noFill/>
          <a:ln>
            <a:noFill/>
          </a:ln>
        </p:spPr>
      </p:pic>
      <p:sp>
        <p:nvSpPr>
          <p:cNvPr id="329" name="Shape 329"/>
          <p:cNvSpPr/>
          <p:nvPr/>
        </p:nvSpPr>
        <p:spPr>
          <a:xfrm>
            <a:off x="3331575" y="2130250"/>
            <a:ext cx="888300" cy="8256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330" name="Shape 330"/>
          <p:cNvSpPr/>
          <p:nvPr/>
        </p:nvSpPr>
        <p:spPr>
          <a:xfrm>
            <a:off x="3552450" y="2880362"/>
            <a:ext cx="191700" cy="191700"/>
          </a:xfrm>
          <a:prstGeom prst="donut">
            <a:avLst>
              <a:gd fmla="val 25000" name="adj"/>
            </a:avLst>
          </a:prstGeom>
          <a:solidFill>
            <a:srgbClr val="980000"/>
          </a:solidFill>
          <a:ln>
            <a:noFill/>
          </a:ln>
        </p:spPr>
        <p:txBody>
          <a:bodyPr anchorCtr="0" anchor="ctr" bIns="91425" lIns="91425" rIns="91425" tIns="91425">
            <a:noAutofit/>
          </a:bodyPr>
          <a:lstStyle/>
          <a:p>
            <a:pPr lvl="0">
              <a:spcBef>
                <a:spcPts val="0"/>
              </a:spcBef>
              <a:buNone/>
            </a:pPr>
            <a:r>
              <a:t/>
            </a:r>
            <a:endParaRPr/>
          </a:p>
        </p:txBody>
      </p:sp>
      <p:sp>
        <p:nvSpPr>
          <p:cNvPr id="331" name="Shape 331"/>
          <p:cNvSpPr txBox="1"/>
          <p:nvPr/>
        </p:nvSpPr>
        <p:spPr>
          <a:xfrm>
            <a:off x="3646500" y="2608562"/>
            <a:ext cx="308400" cy="350100"/>
          </a:xfrm>
          <a:prstGeom prst="rect">
            <a:avLst/>
          </a:prstGeom>
          <a:noFill/>
          <a:ln>
            <a:noFill/>
          </a:ln>
        </p:spPr>
        <p:txBody>
          <a:bodyPr anchorCtr="0" anchor="t" bIns="91425" lIns="91425" rIns="91425" tIns="91425">
            <a:noAutofit/>
          </a:bodyPr>
          <a:lstStyle/>
          <a:p>
            <a:pPr lvl="0" rtl="0">
              <a:spcBef>
                <a:spcPts val="0"/>
              </a:spcBef>
              <a:buNone/>
            </a:pPr>
            <a:r>
              <a:rPr lang="en"/>
              <a:t>?</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 name="Shape 64"/>
        <p:cNvGrpSpPr/>
        <p:nvPr/>
      </p:nvGrpSpPr>
      <p:grpSpPr>
        <a:xfrm>
          <a:off x="0" y="0"/>
          <a:ext cx="0" cy="0"/>
          <a:chOff x="0" y="0"/>
          <a:chExt cx="0" cy="0"/>
        </a:xfrm>
      </p:grpSpPr>
      <p:sp>
        <p:nvSpPr>
          <p:cNvPr id="65" name="Shape 6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Outline</a:t>
            </a:r>
          </a:p>
        </p:txBody>
      </p:sp>
      <p:sp>
        <p:nvSpPr>
          <p:cNvPr id="66" name="Shape 66"/>
          <p:cNvSpPr txBox="1"/>
          <p:nvPr>
            <p:ph idx="1" type="body"/>
          </p:nvPr>
        </p:nvSpPr>
        <p:spPr>
          <a:xfrm>
            <a:off x="311700" y="1249675"/>
            <a:ext cx="5751000" cy="32220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Learning from </a:t>
            </a:r>
            <a:r>
              <a:rPr lang="en"/>
              <a:t>Demonstrations</a:t>
            </a:r>
          </a:p>
          <a:p>
            <a:pPr indent="-228600" lvl="1" marL="914400" rtl="0">
              <a:lnSpc>
                <a:spcPct val="150000"/>
              </a:lnSpc>
              <a:spcBef>
                <a:spcPts val="0"/>
              </a:spcBef>
            </a:pPr>
            <a:r>
              <a:rPr lang="en"/>
              <a:t>Imitation Learning </a:t>
            </a:r>
          </a:p>
          <a:p>
            <a:pPr indent="-228600" lvl="1" marL="914400" rtl="0">
              <a:lnSpc>
                <a:spcPct val="150000"/>
              </a:lnSpc>
              <a:spcBef>
                <a:spcPts val="0"/>
              </a:spcBef>
            </a:pPr>
            <a:r>
              <a:rPr lang="en"/>
              <a:t>Optimal Control and Planning</a:t>
            </a:r>
          </a:p>
          <a:p>
            <a:pPr indent="0" lvl="0" marL="457200" rtl="0">
              <a:lnSpc>
                <a:spcPct val="100000"/>
              </a:lnSpc>
              <a:spcBef>
                <a:spcPts val="0"/>
              </a:spcBef>
              <a:spcAft>
                <a:spcPts val="0"/>
              </a:spcAft>
              <a:buNone/>
            </a:pPr>
            <a:r>
              <a:t/>
            </a:r>
            <a:endParaRPr/>
          </a:p>
          <a:p>
            <a:pPr indent="-228600" lvl="0" marL="457200" rtl="0">
              <a:lnSpc>
                <a:spcPct val="150000"/>
              </a:lnSpc>
              <a:spcBef>
                <a:spcPts val="0"/>
              </a:spcBef>
            </a:pPr>
            <a:r>
              <a:rPr lang="en"/>
              <a:t>Manipulation and Navigation </a:t>
            </a:r>
          </a:p>
          <a:p>
            <a:pPr indent="-228600" lvl="1" marL="914400" rtl="0">
              <a:lnSpc>
                <a:spcPct val="150000"/>
              </a:lnSpc>
              <a:spcBef>
                <a:spcPts val="0"/>
              </a:spcBef>
            </a:pPr>
            <a:r>
              <a:rPr lang="en"/>
              <a:t>Learning using Physical Interactions</a:t>
            </a:r>
          </a:p>
          <a:p>
            <a:pPr indent="-228600" lvl="1" marL="914400" rtl="0">
              <a:lnSpc>
                <a:spcPct val="150000"/>
              </a:lnSpc>
              <a:spcBef>
                <a:spcPts val="0"/>
              </a:spcBef>
            </a:pPr>
            <a:r>
              <a:rPr lang="en"/>
              <a:t>Navigation using Auxiliary Supervision</a:t>
            </a:r>
          </a:p>
          <a:p>
            <a:pPr lvl="0" rtl="0">
              <a:lnSpc>
                <a:spcPct val="150000"/>
              </a:lnSpc>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5" name="Shape 335"/>
        <p:cNvGrpSpPr/>
        <p:nvPr/>
      </p:nvGrpSpPr>
      <p:grpSpPr>
        <a:xfrm>
          <a:off x="0" y="0"/>
          <a:ext cx="0" cy="0"/>
          <a:chOff x="0" y="0"/>
          <a:chExt cx="0" cy="0"/>
        </a:xfrm>
      </p:grpSpPr>
      <p:sp>
        <p:nvSpPr>
          <p:cNvPr id="336" name="Shape 336"/>
          <p:cNvSpPr txBox="1"/>
          <p:nvPr>
            <p:ph type="title"/>
          </p:nvPr>
        </p:nvSpPr>
        <p:spPr>
          <a:xfrm>
            <a:off x="119975" y="86575"/>
            <a:ext cx="5374200" cy="572700"/>
          </a:xfrm>
          <a:prstGeom prst="rect">
            <a:avLst/>
          </a:prstGeom>
        </p:spPr>
        <p:txBody>
          <a:bodyPr anchorCtr="0" anchor="t" bIns="91425" lIns="91425" rIns="91425" tIns="91425">
            <a:noAutofit/>
          </a:bodyPr>
          <a:lstStyle/>
          <a:p>
            <a:pPr lvl="0" rtl="0">
              <a:spcBef>
                <a:spcPts val="0"/>
              </a:spcBef>
              <a:buNone/>
            </a:pPr>
            <a:r>
              <a:rPr lang="en"/>
              <a:t>Missing Supervision</a:t>
            </a:r>
          </a:p>
        </p:txBody>
      </p:sp>
      <p:sp>
        <p:nvSpPr>
          <p:cNvPr id="337" name="Shape 337"/>
          <p:cNvSpPr txBox="1"/>
          <p:nvPr/>
        </p:nvSpPr>
        <p:spPr>
          <a:xfrm>
            <a:off x="525175" y="4096196"/>
            <a:ext cx="4082700" cy="384600"/>
          </a:xfrm>
          <a:prstGeom prst="rect">
            <a:avLst/>
          </a:prstGeom>
          <a:noFill/>
          <a:ln>
            <a:noFill/>
          </a:ln>
        </p:spPr>
        <p:txBody>
          <a:bodyPr anchorCtr="0" anchor="t" bIns="91425" lIns="91425" rIns="91425" tIns="91425">
            <a:noAutofit/>
          </a:bodyPr>
          <a:lstStyle/>
          <a:p>
            <a:pPr lvl="0">
              <a:spcBef>
                <a:spcPts val="0"/>
              </a:spcBef>
              <a:buNone/>
            </a:pPr>
            <a:r>
              <a:t/>
            </a:r>
            <a:endParaRPr/>
          </a:p>
        </p:txBody>
      </p:sp>
      <p:cxnSp>
        <p:nvCxnSpPr>
          <p:cNvPr id="338" name="Shape 338"/>
          <p:cNvCxnSpPr/>
          <p:nvPr/>
        </p:nvCxnSpPr>
        <p:spPr>
          <a:xfrm>
            <a:off x="1673443" y="3109450"/>
            <a:ext cx="0" cy="1236000"/>
          </a:xfrm>
          <a:prstGeom prst="straightConnector1">
            <a:avLst/>
          </a:prstGeom>
          <a:noFill/>
          <a:ln cap="flat" cmpd="sng" w="9525">
            <a:solidFill>
              <a:schemeClr val="dk2"/>
            </a:solidFill>
            <a:prstDash val="solid"/>
            <a:round/>
            <a:headEnd len="lg" w="lg" type="none"/>
            <a:tailEnd len="lg" w="lg" type="none"/>
          </a:ln>
        </p:spPr>
      </p:cxnSp>
      <p:cxnSp>
        <p:nvCxnSpPr>
          <p:cNvPr id="339" name="Shape 339"/>
          <p:cNvCxnSpPr/>
          <p:nvPr/>
        </p:nvCxnSpPr>
        <p:spPr>
          <a:xfrm>
            <a:off x="1524603" y="4236839"/>
            <a:ext cx="3260400" cy="0"/>
          </a:xfrm>
          <a:prstGeom prst="straightConnector1">
            <a:avLst/>
          </a:prstGeom>
          <a:noFill/>
          <a:ln cap="flat" cmpd="sng" w="9525">
            <a:solidFill>
              <a:schemeClr val="dk2"/>
            </a:solidFill>
            <a:prstDash val="solid"/>
            <a:round/>
            <a:headEnd len="lg" w="lg" type="none"/>
            <a:tailEnd len="lg" w="lg" type="none"/>
          </a:ln>
        </p:spPr>
      </p:cxnSp>
      <p:sp>
        <p:nvSpPr>
          <p:cNvPr id="340" name="Shape 340"/>
          <p:cNvSpPr txBox="1"/>
          <p:nvPr/>
        </p:nvSpPr>
        <p:spPr>
          <a:xfrm>
            <a:off x="525186" y="3573000"/>
            <a:ext cx="1091700" cy="2346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341" name="Shape 341"/>
          <p:cNvSpPr txBox="1"/>
          <p:nvPr/>
        </p:nvSpPr>
        <p:spPr>
          <a:xfrm>
            <a:off x="2881911" y="4278500"/>
            <a:ext cx="1169700" cy="2346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342" name="Shape 342"/>
          <p:cNvSpPr/>
          <p:nvPr/>
        </p:nvSpPr>
        <p:spPr>
          <a:xfrm>
            <a:off x="1871925" y="3166674"/>
            <a:ext cx="2813022" cy="406323"/>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228600">
            <a:solidFill>
              <a:schemeClr val="dk2"/>
            </a:solidFill>
            <a:prstDash val="solid"/>
            <a:round/>
            <a:headEnd len="lg" w="lg" type="none"/>
            <a:tailEnd len="lg" w="lg" type="none"/>
          </a:ln>
        </p:spPr>
      </p:sp>
      <p:sp>
        <p:nvSpPr>
          <p:cNvPr id="343" name="Shape 343"/>
          <p:cNvSpPr/>
          <p:nvPr/>
        </p:nvSpPr>
        <p:spPr>
          <a:xfrm>
            <a:off x="1900675" y="2461675"/>
            <a:ext cx="2209177" cy="964537"/>
          </a:xfrm>
          <a:custGeom>
            <a:pathLst>
              <a:path extrusionOk="0" h="58688" w="108706">
                <a:moveTo>
                  <a:pt x="0" y="58688"/>
                </a:moveTo>
                <a:cubicBezTo>
                  <a:pt x="7891" y="57576"/>
                  <a:pt x="37624" y="53964"/>
                  <a:pt x="47350" y="52019"/>
                </a:cubicBezTo>
                <a:cubicBezTo>
                  <a:pt x="57075" y="50073"/>
                  <a:pt x="52685" y="50184"/>
                  <a:pt x="58354" y="47017"/>
                </a:cubicBezTo>
                <a:cubicBezTo>
                  <a:pt x="64022" y="43849"/>
                  <a:pt x="75137" y="38791"/>
                  <a:pt x="81362" y="33012"/>
                </a:cubicBezTo>
                <a:cubicBezTo>
                  <a:pt x="87586" y="27232"/>
                  <a:pt x="91143" y="17840"/>
                  <a:pt x="95701" y="12338"/>
                </a:cubicBezTo>
                <a:cubicBezTo>
                  <a:pt x="100258" y="6836"/>
                  <a:pt x="106538" y="2056"/>
                  <a:pt x="108706" y="0"/>
                </a:cubicBezTo>
              </a:path>
            </a:pathLst>
          </a:custGeom>
          <a:noFill/>
          <a:ln cap="flat" cmpd="sng" w="9525">
            <a:solidFill>
              <a:srgbClr val="980000"/>
            </a:solidFill>
            <a:prstDash val="solid"/>
            <a:round/>
            <a:headEnd len="lg" w="lg" type="none"/>
            <a:tailEnd len="lg" w="lg" type="none"/>
          </a:ln>
        </p:spPr>
      </p:sp>
      <p:sp>
        <p:nvSpPr>
          <p:cNvPr id="344" name="Shape 344"/>
          <p:cNvSpPr/>
          <p:nvPr/>
        </p:nvSpPr>
        <p:spPr>
          <a:xfrm>
            <a:off x="4051600" y="2373037"/>
            <a:ext cx="191700" cy="191700"/>
          </a:xfrm>
          <a:prstGeom prst="donut">
            <a:avLst>
              <a:gd fmla="val 25000" name="adj"/>
            </a:avLst>
          </a:prstGeom>
          <a:solidFill>
            <a:srgbClr val="980000"/>
          </a:solidFill>
          <a:ln>
            <a:noFill/>
          </a:ln>
        </p:spPr>
        <p:txBody>
          <a:bodyPr anchorCtr="0" anchor="ctr" bIns="91425" lIns="91425" rIns="91425" tIns="91425">
            <a:noAutofit/>
          </a:bodyPr>
          <a:lstStyle/>
          <a:p>
            <a:pPr lvl="0">
              <a:spcBef>
                <a:spcPts val="0"/>
              </a:spcBef>
              <a:buNone/>
            </a:pPr>
            <a:r>
              <a:t/>
            </a:r>
            <a:endParaRPr/>
          </a:p>
        </p:txBody>
      </p:sp>
      <p:pic>
        <p:nvPicPr>
          <p:cNvPr id="345" name="Shape 345"/>
          <p:cNvPicPr preferRelativeResize="0"/>
          <p:nvPr/>
        </p:nvPicPr>
        <p:blipFill rotWithShape="1">
          <a:blip r:embed="rId3">
            <a:alphaModFix/>
          </a:blip>
          <a:srcRect b="0" l="0" r="57652" t="0"/>
          <a:stretch/>
        </p:blipFill>
        <p:spPr>
          <a:xfrm>
            <a:off x="574317" y="995225"/>
            <a:ext cx="710225" cy="455675"/>
          </a:xfrm>
          <a:prstGeom prst="rect">
            <a:avLst/>
          </a:prstGeom>
          <a:noFill/>
          <a:ln>
            <a:noFill/>
          </a:ln>
        </p:spPr>
      </p:pic>
      <p:pic>
        <p:nvPicPr>
          <p:cNvPr id="346" name="Shape 346"/>
          <p:cNvPicPr preferRelativeResize="0"/>
          <p:nvPr/>
        </p:nvPicPr>
        <p:blipFill rotWithShape="1">
          <a:blip r:embed="rId3">
            <a:alphaModFix/>
          </a:blip>
          <a:srcRect b="0" l="57652" r="0" t="0"/>
          <a:stretch/>
        </p:blipFill>
        <p:spPr>
          <a:xfrm>
            <a:off x="574324" y="1511199"/>
            <a:ext cx="710225" cy="455675"/>
          </a:xfrm>
          <a:prstGeom prst="rect">
            <a:avLst/>
          </a:prstGeom>
          <a:noFill/>
          <a:ln>
            <a:noFill/>
          </a:ln>
        </p:spPr>
      </p:pic>
      <p:sp>
        <p:nvSpPr>
          <p:cNvPr id="347" name="Shape 347"/>
          <p:cNvSpPr txBox="1"/>
          <p:nvPr/>
        </p:nvSpPr>
        <p:spPr>
          <a:xfrm>
            <a:off x="1245175" y="1013275"/>
            <a:ext cx="4809600" cy="561000"/>
          </a:xfrm>
          <a:prstGeom prst="rect">
            <a:avLst/>
          </a:prstGeom>
          <a:noFill/>
          <a:ln>
            <a:noFill/>
          </a:ln>
        </p:spPr>
        <p:txBody>
          <a:bodyPr anchorCtr="0" anchor="t" bIns="91425" lIns="91425" rIns="91425" tIns="91425">
            <a:noAutofit/>
          </a:bodyPr>
          <a:lstStyle/>
          <a:p>
            <a:pPr lvl="0" rtl="0">
              <a:spcBef>
                <a:spcPts val="0"/>
              </a:spcBef>
              <a:buNone/>
            </a:pPr>
            <a:r>
              <a:rPr lang="en"/>
              <a:t>: On-road trajectories by the expert</a:t>
            </a:r>
          </a:p>
        </p:txBody>
      </p:sp>
      <p:sp>
        <p:nvSpPr>
          <p:cNvPr id="348" name="Shape 348"/>
          <p:cNvSpPr txBox="1"/>
          <p:nvPr/>
        </p:nvSpPr>
        <p:spPr>
          <a:xfrm>
            <a:off x="1245175" y="1546675"/>
            <a:ext cx="3438900" cy="561000"/>
          </a:xfrm>
          <a:prstGeom prst="rect">
            <a:avLst/>
          </a:prstGeom>
          <a:noFill/>
          <a:ln>
            <a:noFill/>
          </a:ln>
        </p:spPr>
        <p:txBody>
          <a:bodyPr anchorCtr="0" anchor="t" bIns="91425" lIns="91425" rIns="91425" tIns="91425">
            <a:noAutofit/>
          </a:bodyPr>
          <a:lstStyle/>
          <a:p>
            <a:pPr lvl="0" rtl="0">
              <a:spcBef>
                <a:spcPts val="0"/>
              </a:spcBef>
              <a:buNone/>
            </a:pPr>
            <a:r>
              <a:rPr lang="en"/>
              <a:t>: Trajectories by the autonomous vehicle</a:t>
            </a:r>
          </a:p>
        </p:txBody>
      </p:sp>
      <p:pic>
        <p:nvPicPr>
          <p:cNvPr id="349" name="Shape 349"/>
          <p:cNvPicPr preferRelativeResize="0"/>
          <p:nvPr/>
        </p:nvPicPr>
        <p:blipFill>
          <a:blip r:embed="rId4">
            <a:alphaModFix/>
          </a:blip>
          <a:stretch>
            <a:fillRect/>
          </a:stretch>
        </p:blipFill>
        <p:spPr>
          <a:xfrm>
            <a:off x="4737875" y="3353633"/>
            <a:ext cx="664169" cy="279899"/>
          </a:xfrm>
          <a:prstGeom prst="rect">
            <a:avLst/>
          </a:prstGeom>
          <a:noFill/>
          <a:ln>
            <a:noFill/>
          </a:ln>
        </p:spPr>
      </p:pic>
      <p:sp>
        <p:nvSpPr>
          <p:cNvPr id="350" name="Shape 350"/>
          <p:cNvSpPr txBox="1"/>
          <p:nvPr/>
        </p:nvSpPr>
        <p:spPr>
          <a:xfrm>
            <a:off x="5535600" y="2536750"/>
            <a:ext cx="2384100" cy="5727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1800"/>
              <a:t>Compounding Errors!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sp>
        <p:nvSpPr>
          <p:cNvPr id="355" name="Shape 355"/>
          <p:cNvSpPr txBox="1"/>
          <p:nvPr>
            <p:ph type="title"/>
          </p:nvPr>
        </p:nvSpPr>
        <p:spPr>
          <a:xfrm>
            <a:off x="119975" y="86575"/>
            <a:ext cx="8520600" cy="572700"/>
          </a:xfrm>
          <a:prstGeom prst="rect">
            <a:avLst/>
          </a:prstGeom>
        </p:spPr>
        <p:txBody>
          <a:bodyPr anchorCtr="0" anchor="t" bIns="91425" lIns="91425" rIns="91425" tIns="91425">
            <a:noAutofit/>
          </a:bodyPr>
          <a:lstStyle/>
          <a:p>
            <a:pPr lvl="0" rtl="0">
              <a:spcBef>
                <a:spcPts val="0"/>
              </a:spcBef>
              <a:buNone/>
            </a:pPr>
            <a:r>
              <a:rPr lang="en"/>
              <a:t>Trajectory Distribution Mismatch</a:t>
            </a:r>
          </a:p>
        </p:txBody>
      </p:sp>
      <p:pic>
        <p:nvPicPr>
          <p:cNvPr id="356" name="Shape 356"/>
          <p:cNvPicPr preferRelativeResize="0"/>
          <p:nvPr/>
        </p:nvPicPr>
        <p:blipFill>
          <a:blip r:embed="rId3">
            <a:alphaModFix/>
          </a:blip>
          <a:stretch>
            <a:fillRect/>
          </a:stretch>
        </p:blipFill>
        <p:spPr>
          <a:xfrm>
            <a:off x="1416575" y="1041800"/>
            <a:ext cx="5944376" cy="3068650"/>
          </a:xfrm>
          <a:prstGeom prst="rect">
            <a:avLst/>
          </a:prstGeom>
          <a:noFill/>
          <a:ln>
            <a:noFill/>
          </a:ln>
        </p:spPr>
      </p:pic>
      <p:pic>
        <p:nvPicPr>
          <p:cNvPr id="357" name="Shape 357"/>
          <p:cNvPicPr preferRelativeResize="0"/>
          <p:nvPr/>
        </p:nvPicPr>
        <p:blipFill>
          <a:blip r:embed="rId4">
            <a:alphaModFix/>
          </a:blip>
          <a:stretch>
            <a:fillRect/>
          </a:stretch>
        </p:blipFill>
        <p:spPr>
          <a:xfrm>
            <a:off x="3552828" y="4110449"/>
            <a:ext cx="1857746" cy="504750"/>
          </a:xfrm>
          <a:prstGeom prst="rect">
            <a:avLst/>
          </a:prstGeom>
          <a:noFill/>
          <a:ln>
            <a:noFill/>
          </a:ln>
        </p:spPr>
      </p:pic>
      <p:sp>
        <p:nvSpPr>
          <p:cNvPr id="358" name="Shape 358"/>
          <p:cNvSpPr txBox="1"/>
          <p:nvPr/>
        </p:nvSpPr>
        <p:spPr>
          <a:xfrm>
            <a:off x="6117225" y="4683200"/>
            <a:ext cx="3690600" cy="561000"/>
          </a:xfrm>
          <a:prstGeom prst="rect">
            <a:avLst/>
          </a:prstGeom>
          <a:noFill/>
          <a:ln>
            <a:noFill/>
          </a:ln>
        </p:spPr>
        <p:txBody>
          <a:bodyPr anchorCtr="0" anchor="t" bIns="91425" lIns="91425" rIns="91425" tIns="91425">
            <a:noAutofit/>
          </a:bodyPr>
          <a:lstStyle/>
          <a:p>
            <a:pPr lvl="0">
              <a:spcBef>
                <a:spcPts val="0"/>
              </a:spcBef>
              <a:buNone/>
            </a:pPr>
            <a:r>
              <a:rPr lang="en" sz="1200"/>
              <a:t>Image source : </a:t>
            </a:r>
            <a:r>
              <a:rPr lang="en" sz="1200" u="sng">
                <a:solidFill>
                  <a:schemeClr val="hlink"/>
                </a:solidFill>
                <a:hlinkClick r:id="rId5"/>
              </a:rPr>
              <a:t>https://katefvision.github.io</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2" name="Shape 362"/>
        <p:cNvGrpSpPr/>
        <p:nvPr/>
      </p:nvGrpSpPr>
      <p:grpSpPr>
        <a:xfrm>
          <a:off x="0" y="0"/>
          <a:ext cx="0" cy="0"/>
          <a:chOff x="0" y="0"/>
          <a:chExt cx="0" cy="0"/>
        </a:xfrm>
      </p:grpSpPr>
      <p:sp>
        <p:nvSpPr>
          <p:cNvPr id="363" name="Shape 363"/>
          <p:cNvSpPr txBox="1"/>
          <p:nvPr>
            <p:ph type="title"/>
          </p:nvPr>
        </p:nvSpPr>
        <p:spPr>
          <a:xfrm>
            <a:off x="311700" y="338975"/>
            <a:ext cx="8520600" cy="572700"/>
          </a:xfrm>
          <a:prstGeom prst="rect">
            <a:avLst/>
          </a:prstGeom>
        </p:spPr>
        <p:txBody>
          <a:bodyPr anchorCtr="0" anchor="t" bIns="91425" lIns="91425" rIns="91425" tIns="91425">
            <a:noAutofit/>
          </a:bodyPr>
          <a:lstStyle/>
          <a:p>
            <a:pPr lvl="0" rtl="0">
              <a:spcBef>
                <a:spcPts val="0"/>
              </a:spcBef>
              <a:buNone/>
            </a:pPr>
            <a:r>
              <a:rPr lang="en"/>
              <a:t>A Hacky Solution</a:t>
            </a:r>
          </a:p>
        </p:txBody>
      </p:sp>
      <p:sp>
        <p:nvSpPr>
          <p:cNvPr id="364" name="Shape 364"/>
          <p:cNvSpPr txBox="1"/>
          <p:nvPr/>
        </p:nvSpPr>
        <p:spPr>
          <a:xfrm>
            <a:off x="311700" y="1178075"/>
            <a:ext cx="8639100" cy="572700"/>
          </a:xfrm>
          <a:prstGeom prst="rect">
            <a:avLst/>
          </a:prstGeom>
          <a:noFill/>
          <a:ln>
            <a:noFill/>
          </a:ln>
        </p:spPr>
        <p:txBody>
          <a:bodyPr anchorCtr="0" anchor="t" bIns="91425" lIns="91425" rIns="91425" tIns="91425">
            <a:noAutofit/>
          </a:bodyPr>
          <a:lstStyle/>
          <a:p>
            <a:pPr lvl="0" rtl="0">
              <a:spcBef>
                <a:spcPts val="0"/>
              </a:spcBef>
              <a:buNone/>
            </a:pPr>
            <a:r>
              <a:rPr b="1" lang="en"/>
              <a:t>Demonstration Augmentation - </a:t>
            </a:r>
            <a:r>
              <a:rPr b="1" lang="en">
                <a:solidFill>
                  <a:srgbClr val="980000"/>
                </a:solidFill>
              </a:rPr>
              <a:t>Include extra supervision</a:t>
            </a:r>
            <a:r>
              <a:rPr b="1" lang="en"/>
              <a:t> in expert trajectories for states that the policy is likely to visit during test time</a:t>
            </a:r>
          </a:p>
          <a:p>
            <a:pPr lvl="0" rtl="0">
              <a:spcBef>
                <a:spcPts val="0"/>
              </a:spcBef>
              <a:buNone/>
            </a:pPr>
            <a:r>
              <a:t/>
            </a:r>
            <a:endParaRPr b="1"/>
          </a:p>
        </p:txBody>
      </p:sp>
      <p:sp>
        <p:nvSpPr>
          <p:cNvPr id="365" name="Shape 365"/>
          <p:cNvSpPr txBox="1"/>
          <p:nvPr/>
        </p:nvSpPr>
        <p:spPr>
          <a:xfrm>
            <a:off x="2023850" y="4143721"/>
            <a:ext cx="4082700" cy="384600"/>
          </a:xfrm>
          <a:prstGeom prst="rect">
            <a:avLst/>
          </a:prstGeom>
          <a:noFill/>
          <a:ln>
            <a:noFill/>
          </a:ln>
        </p:spPr>
        <p:txBody>
          <a:bodyPr anchorCtr="0" anchor="t" bIns="91425" lIns="91425" rIns="91425" tIns="91425">
            <a:noAutofit/>
          </a:bodyPr>
          <a:lstStyle/>
          <a:p>
            <a:pPr lvl="0">
              <a:spcBef>
                <a:spcPts val="0"/>
              </a:spcBef>
              <a:buNone/>
            </a:pPr>
            <a:r>
              <a:t/>
            </a:r>
            <a:endParaRPr/>
          </a:p>
        </p:txBody>
      </p:sp>
      <p:cxnSp>
        <p:nvCxnSpPr>
          <p:cNvPr id="366" name="Shape 366"/>
          <p:cNvCxnSpPr/>
          <p:nvPr/>
        </p:nvCxnSpPr>
        <p:spPr>
          <a:xfrm>
            <a:off x="3172118" y="3156975"/>
            <a:ext cx="0" cy="1236000"/>
          </a:xfrm>
          <a:prstGeom prst="straightConnector1">
            <a:avLst/>
          </a:prstGeom>
          <a:noFill/>
          <a:ln cap="flat" cmpd="sng" w="9525">
            <a:solidFill>
              <a:schemeClr val="dk2"/>
            </a:solidFill>
            <a:prstDash val="solid"/>
            <a:round/>
            <a:headEnd len="lg" w="lg" type="none"/>
            <a:tailEnd len="lg" w="lg" type="none"/>
          </a:ln>
        </p:spPr>
      </p:cxnSp>
      <p:cxnSp>
        <p:nvCxnSpPr>
          <p:cNvPr id="367" name="Shape 367"/>
          <p:cNvCxnSpPr/>
          <p:nvPr/>
        </p:nvCxnSpPr>
        <p:spPr>
          <a:xfrm>
            <a:off x="3023278" y="4284364"/>
            <a:ext cx="3260400" cy="0"/>
          </a:xfrm>
          <a:prstGeom prst="straightConnector1">
            <a:avLst/>
          </a:prstGeom>
          <a:noFill/>
          <a:ln cap="flat" cmpd="sng" w="9525">
            <a:solidFill>
              <a:schemeClr val="dk2"/>
            </a:solidFill>
            <a:prstDash val="solid"/>
            <a:round/>
            <a:headEnd len="lg" w="lg" type="none"/>
            <a:tailEnd len="lg" w="lg" type="none"/>
          </a:ln>
        </p:spPr>
      </p:cxnSp>
      <p:sp>
        <p:nvSpPr>
          <p:cNvPr id="368" name="Shape 368"/>
          <p:cNvSpPr txBox="1"/>
          <p:nvPr/>
        </p:nvSpPr>
        <p:spPr>
          <a:xfrm>
            <a:off x="2023861" y="3620525"/>
            <a:ext cx="1091700" cy="2346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369" name="Shape 369"/>
          <p:cNvSpPr txBox="1"/>
          <p:nvPr/>
        </p:nvSpPr>
        <p:spPr>
          <a:xfrm>
            <a:off x="4380586" y="4326025"/>
            <a:ext cx="1169700" cy="2346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370" name="Shape 370"/>
          <p:cNvSpPr/>
          <p:nvPr/>
        </p:nvSpPr>
        <p:spPr>
          <a:xfrm>
            <a:off x="3370600" y="3214199"/>
            <a:ext cx="2813022" cy="406323"/>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228600">
            <a:solidFill>
              <a:schemeClr val="dk2"/>
            </a:solidFill>
            <a:prstDash val="solid"/>
            <a:round/>
            <a:headEnd len="lg" w="lg" type="none"/>
            <a:tailEnd len="lg" w="lg" type="none"/>
          </a:ln>
        </p:spPr>
      </p:sp>
      <p:sp>
        <p:nvSpPr>
          <p:cNvPr id="371" name="Shape 371"/>
          <p:cNvSpPr/>
          <p:nvPr/>
        </p:nvSpPr>
        <p:spPr>
          <a:xfrm>
            <a:off x="3399350" y="2509200"/>
            <a:ext cx="2209177" cy="964537"/>
          </a:xfrm>
          <a:custGeom>
            <a:pathLst>
              <a:path extrusionOk="0" h="58688" w="108706">
                <a:moveTo>
                  <a:pt x="0" y="58688"/>
                </a:moveTo>
                <a:cubicBezTo>
                  <a:pt x="7891" y="57576"/>
                  <a:pt x="37624" y="53964"/>
                  <a:pt x="47350" y="52019"/>
                </a:cubicBezTo>
                <a:cubicBezTo>
                  <a:pt x="57075" y="50073"/>
                  <a:pt x="52685" y="50184"/>
                  <a:pt x="58354" y="47017"/>
                </a:cubicBezTo>
                <a:cubicBezTo>
                  <a:pt x="64022" y="43849"/>
                  <a:pt x="75137" y="38791"/>
                  <a:pt x="81362" y="33012"/>
                </a:cubicBezTo>
                <a:cubicBezTo>
                  <a:pt x="87586" y="27232"/>
                  <a:pt x="91143" y="17840"/>
                  <a:pt x="95701" y="12338"/>
                </a:cubicBezTo>
                <a:cubicBezTo>
                  <a:pt x="100258" y="6836"/>
                  <a:pt x="106538" y="2056"/>
                  <a:pt x="108706" y="0"/>
                </a:cubicBezTo>
              </a:path>
            </a:pathLst>
          </a:custGeom>
          <a:noFill/>
          <a:ln cap="flat" cmpd="sng" w="9525">
            <a:solidFill>
              <a:srgbClr val="980000"/>
            </a:solidFill>
            <a:prstDash val="solid"/>
            <a:round/>
            <a:headEnd len="lg" w="lg" type="none"/>
            <a:tailEnd len="lg" w="lg" type="none"/>
          </a:ln>
        </p:spPr>
      </p:sp>
      <p:pic>
        <p:nvPicPr>
          <p:cNvPr id="372" name="Shape 372"/>
          <p:cNvPicPr preferRelativeResize="0"/>
          <p:nvPr/>
        </p:nvPicPr>
        <p:blipFill>
          <a:blip r:embed="rId3">
            <a:alphaModFix/>
          </a:blip>
          <a:stretch>
            <a:fillRect/>
          </a:stretch>
        </p:blipFill>
        <p:spPr>
          <a:xfrm>
            <a:off x="6236550" y="3401158"/>
            <a:ext cx="664169" cy="279899"/>
          </a:xfrm>
          <a:prstGeom prst="rect">
            <a:avLst/>
          </a:prstGeom>
          <a:noFill/>
          <a:ln>
            <a:noFill/>
          </a:ln>
        </p:spPr>
      </p:pic>
      <p:sp>
        <p:nvSpPr>
          <p:cNvPr id="373" name="Shape 373"/>
          <p:cNvSpPr/>
          <p:nvPr/>
        </p:nvSpPr>
        <p:spPr>
          <a:xfrm>
            <a:off x="4683125" y="2177775"/>
            <a:ext cx="1035300" cy="1036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374" name="Shape 374"/>
          <p:cNvSpPr/>
          <p:nvPr/>
        </p:nvSpPr>
        <p:spPr>
          <a:xfrm>
            <a:off x="3446800" y="2985600"/>
            <a:ext cx="2813022" cy="406323"/>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76200">
            <a:solidFill>
              <a:schemeClr val="accent6"/>
            </a:solidFill>
            <a:prstDash val="solid"/>
            <a:round/>
            <a:headEnd len="lg" w="lg" type="none"/>
            <a:tailEnd len="lg" w="lg" type="none"/>
          </a:ln>
        </p:spPr>
      </p:sp>
      <p:sp>
        <p:nvSpPr>
          <p:cNvPr id="375" name="Shape 375"/>
          <p:cNvSpPr/>
          <p:nvPr/>
        </p:nvSpPr>
        <p:spPr>
          <a:xfrm>
            <a:off x="4627125" y="3133250"/>
            <a:ext cx="191700" cy="191700"/>
          </a:xfrm>
          <a:prstGeom prst="donut">
            <a:avLst>
              <a:gd fmla="val 25000" name="adj"/>
            </a:avLst>
          </a:prstGeom>
          <a:solidFill>
            <a:srgbClr val="980000"/>
          </a:solidFill>
          <a:ln>
            <a:noFill/>
          </a:ln>
        </p:spPr>
        <p:txBody>
          <a:bodyPr anchorCtr="0" anchor="ctr" bIns="91425" lIns="91425" rIns="91425" tIns="91425">
            <a:noAutofit/>
          </a:bodyPr>
          <a:lstStyle/>
          <a:p>
            <a:pPr lvl="0">
              <a:spcBef>
                <a:spcPts val="0"/>
              </a:spcBef>
              <a:buNone/>
            </a:pPr>
            <a:r>
              <a:t/>
            </a:r>
            <a:endParaRPr/>
          </a:p>
        </p:txBody>
      </p:sp>
      <p:sp>
        <p:nvSpPr>
          <p:cNvPr id="376" name="Shape 376"/>
          <p:cNvSpPr/>
          <p:nvPr/>
        </p:nvSpPr>
        <p:spPr>
          <a:xfrm>
            <a:off x="3294400" y="3442800"/>
            <a:ext cx="2813022" cy="406323"/>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76200">
            <a:solidFill>
              <a:schemeClr val="accent6"/>
            </a:solidFill>
            <a:prstDash val="solid"/>
            <a:round/>
            <a:headEnd len="lg" w="lg" type="none"/>
            <a:tailEnd len="lg" w="lg" type="none"/>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0" name="Shape 380"/>
        <p:cNvGrpSpPr/>
        <p:nvPr/>
      </p:nvGrpSpPr>
      <p:grpSpPr>
        <a:xfrm>
          <a:off x="0" y="0"/>
          <a:ext cx="0" cy="0"/>
          <a:chOff x="0" y="0"/>
          <a:chExt cx="0" cy="0"/>
        </a:xfrm>
      </p:grpSpPr>
      <p:sp>
        <p:nvSpPr>
          <p:cNvPr id="381" name="Shape 381"/>
          <p:cNvSpPr txBox="1"/>
          <p:nvPr>
            <p:ph type="title"/>
          </p:nvPr>
        </p:nvSpPr>
        <p:spPr>
          <a:xfrm>
            <a:off x="159300" y="34175"/>
            <a:ext cx="8520600" cy="572700"/>
          </a:xfrm>
          <a:prstGeom prst="rect">
            <a:avLst/>
          </a:prstGeom>
        </p:spPr>
        <p:txBody>
          <a:bodyPr anchorCtr="0" anchor="t" bIns="91425" lIns="91425" rIns="91425" tIns="91425">
            <a:noAutofit/>
          </a:bodyPr>
          <a:lstStyle/>
          <a:p>
            <a:pPr lvl="0" rtl="0">
              <a:spcBef>
                <a:spcPts val="0"/>
              </a:spcBef>
              <a:buNone/>
            </a:pPr>
            <a:r>
              <a:rPr lang="en"/>
              <a:t>A Hacky Solution</a:t>
            </a:r>
          </a:p>
        </p:txBody>
      </p:sp>
      <p:pic>
        <p:nvPicPr>
          <p:cNvPr id="382" name="Shape 382"/>
          <p:cNvPicPr preferRelativeResize="0"/>
          <p:nvPr/>
        </p:nvPicPr>
        <p:blipFill>
          <a:blip r:embed="rId3">
            <a:alphaModFix/>
          </a:blip>
          <a:stretch>
            <a:fillRect/>
          </a:stretch>
        </p:blipFill>
        <p:spPr>
          <a:xfrm>
            <a:off x="1646800" y="783625"/>
            <a:ext cx="5244100" cy="4190825"/>
          </a:xfrm>
          <a:prstGeom prst="rect">
            <a:avLst/>
          </a:prstGeom>
          <a:noFill/>
          <a:ln>
            <a:noFill/>
          </a:ln>
        </p:spPr>
      </p:pic>
      <p:sp>
        <p:nvSpPr>
          <p:cNvPr id="383" name="Shape 383"/>
          <p:cNvSpPr txBox="1"/>
          <p:nvPr/>
        </p:nvSpPr>
        <p:spPr>
          <a:xfrm>
            <a:off x="6043425" y="4564250"/>
            <a:ext cx="3037200" cy="459300"/>
          </a:xfrm>
          <a:prstGeom prst="rect">
            <a:avLst/>
          </a:prstGeom>
          <a:noFill/>
          <a:ln>
            <a:noFill/>
          </a:ln>
        </p:spPr>
        <p:txBody>
          <a:bodyPr anchorCtr="0" anchor="t" bIns="91425" lIns="91425" rIns="91425" tIns="91425">
            <a:noAutofit/>
          </a:bodyPr>
          <a:lstStyle/>
          <a:p>
            <a:pPr indent="0" lvl="0" marL="0" rtl="0">
              <a:lnSpc>
                <a:spcPct val="120000"/>
              </a:lnSpc>
              <a:spcBef>
                <a:spcPts val="1200"/>
              </a:spcBef>
              <a:spcAft>
                <a:spcPts val="1200"/>
              </a:spcAft>
              <a:buNone/>
            </a:pPr>
            <a:r>
              <a:rPr lang="en" sz="1200" u="sng">
                <a:solidFill>
                  <a:schemeClr val="hlink"/>
                </a:solidFill>
                <a:highlight>
                  <a:srgbClr val="FFFFFF"/>
                </a:highlight>
                <a:hlinkClick r:id="rId4"/>
              </a:rPr>
              <a:t>End to End Learning for Self-Driving Cars</a:t>
            </a:r>
          </a:p>
          <a:p>
            <a:pPr lvl="0" rtl="0">
              <a:spcBef>
                <a:spcPts val="0"/>
              </a:spcBef>
              <a:buNone/>
            </a:pPr>
            <a:r>
              <a:t/>
            </a:r>
            <a:endParaRPr sz="1200"/>
          </a:p>
        </p:txBody>
      </p:sp>
      <p:sp>
        <p:nvSpPr>
          <p:cNvPr id="384" name="Shape 384"/>
          <p:cNvSpPr txBox="1"/>
          <p:nvPr/>
        </p:nvSpPr>
        <p:spPr>
          <a:xfrm>
            <a:off x="159300" y="1611275"/>
            <a:ext cx="1773300" cy="1044000"/>
          </a:xfrm>
          <a:prstGeom prst="rect">
            <a:avLst/>
          </a:prstGeom>
          <a:noFill/>
          <a:ln>
            <a:noFill/>
          </a:ln>
        </p:spPr>
        <p:txBody>
          <a:bodyPr anchorCtr="0" anchor="t" bIns="91425" lIns="91425" rIns="91425" tIns="91425">
            <a:noAutofit/>
          </a:bodyPr>
          <a:lstStyle/>
          <a:p>
            <a:pPr lvl="0" rtl="0">
              <a:spcBef>
                <a:spcPts val="0"/>
              </a:spcBef>
              <a:buNone/>
            </a:pPr>
            <a:r>
              <a:rPr b="1" lang="en"/>
              <a:t>Labelled data from left and right camera to recover from mistakes</a:t>
            </a:r>
          </a:p>
          <a:p>
            <a:pPr lvl="0" rtl="0">
              <a:spcBef>
                <a:spcPts val="0"/>
              </a:spcBef>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x="0" y="0"/>
          <a:ext cx="0" cy="0"/>
          <a:chOff x="0" y="0"/>
          <a:chExt cx="0" cy="0"/>
        </a:xfrm>
      </p:grpSpPr>
      <p:sp>
        <p:nvSpPr>
          <p:cNvPr id="389" name="Shape 38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Imitation Learning for Driving</a:t>
            </a:r>
          </a:p>
          <a:p>
            <a:pPr lvl="0" rtl="0">
              <a:spcBef>
                <a:spcPts val="0"/>
              </a:spcBef>
              <a:buNone/>
            </a:pPr>
            <a:r>
              <a:t/>
            </a:r>
            <a:endParaRPr/>
          </a:p>
        </p:txBody>
      </p:sp>
      <p:sp>
        <p:nvSpPr>
          <p:cNvPr descr="NVIDIA CEO Jen-Hsun Huang shows a demo of a self-driving car platform, called DaveNet, that uses deep learning to teach a car how to drive, at the GPU Technology Conference. He announces the world's first autonomous car race, Roborace, using NVIDIA DRIVE PX to power self-driving race cars. And he wraps up the five major news announcements NVIDIA made at GTC 2016." id="390" name="Shape 390" title="GTC 2016: Self-Driving Car Demo, Roborace and Wrapping Up (part 11)">
            <a:hlinkClick r:id="rId3"/>
          </p:cNvPr>
          <p:cNvSpPr/>
          <p:nvPr/>
        </p:nvSpPr>
        <p:spPr>
          <a:xfrm>
            <a:off x="2344350" y="1282400"/>
            <a:ext cx="4572000" cy="3429000"/>
          </a:xfrm>
          <a:prstGeom prst="rect">
            <a:avLst/>
          </a:prstGeom>
          <a:blipFill>
            <a:blip r:embed="rId4">
              <a:alphaModFix/>
            </a:blip>
            <a:stretch>
              <a:fillRect/>
            </a:stretch>
          </a:blipFill>
          <a:ln>
            <a:noFill/>
          </a:ln>
        </p:spPr>
      </p:sp>
      <p:sp>
        <p:nvSpPr>
          <p:cNvPr id="391" name="Shape 391"/>
          <p:cNvSpPr txBox="1"/>
          <p:nvPr/>
        </p:nvSpPr>
        <p:spPr>
          <a:xfrm>
            <a:off x="2816125" y="4555850"/>
            <a:ext cx="3037200" cy="459300"/>
          </a:xfrm>
          <a:prstGeom prst="rect">
            <a:avLst/>
          </a:prstGeom>
          <a:noFill/>
          <a:ln>
            <a:noFill/>
          </a:ln>
        </p:spPr>
        <p:txBody>
          <a:bodyPr anchorCtr="0" anchor="t" bIns="91425" lIns="91425" rIns="91425" tIns="91425">
            <a:noAutofit/>
          </a:bodyPr>
          <a:lstStyle/>
          <a:p>
            <a:pPr indent="0" lvl="0" marL="0" rtl="0">
              <a:lnSpc>
                <a:spcPct val="120000"/>
              </a:lnSpc>
              <a:spcBef>
                <a:spcPts val="1200"/>
              </a:spcBef>
              <a:spcAft>
                <a:spcPts val="1200"/>
              </a:spcAft>
              <a:buNone/>
            </a:pPr>
            <a:r>
              <a:rPr lang="en" sz="1200" u="sng">
                <a:solidFill>
                  <a:schemeClr val="hlink"/>
                </a:solidFill>
                <a:highlight>
                  <a:srgbClr val="FFFFFF"/>
                </a:highlight>
                <a:hlinkClick r:id="rId5"/>
              </a:rPr>
              <a:t>End to End Learning for Self-Driving Cars</a:t>
            </a:r>
          </a:p>
          <a:p>
            <a:pPr lvl="0" rtl="0">
              <a:spcBef>
                <a:spcPts val="0"/>
              </a:spcBef>
              <a:buNone/>
            </a:pPr>
            <a:r>
              <a:t/>
            </a: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x="0" y="0"/>
          <a:ext cx="0" cy="0"/>
          <a:chOff x="0" y="0"/>
          <a:chExt cx="0" cy="0"/>
        </a:xfrm>
      </p:grpSpPr>
      <p:sp>
        <p:nvSpPr>
          <p:cNvPr descr="We study the problem of perceiving forest or mountain trails from a single monocular image acquired from the viewpoint of a robot traveling on the trail itself. Previous literature focused on trail segmentation, and used low-level features such as image saliency or appearance contrast; we propose a different approach based on a Deep Neural Network used as a supervised image classifier. By operating on the whole image at once, our system outputs the main direction of the trail compared to the viewing direction. Qualitative and quantitative results computed on a large real-world dataset (which we provide for download) show that our approach outperforms alternatives, and yields an accuracy comparable to the accuracy of humans that are tested on the same image classification task. Preliminary results on using this information for quadrotor control in unseen trails are reported. To the best of our knowledge, this is the first paper that describes an approach to perceive forest trials which is demonstrated on a quadrotor micro aerial vehicle.  Reference:  A. Giusti, J. Guzzi, D.C. Ciresan, F. He, J.P. Rodrï¿½guez, F. Fontana, M. Faessler, C. Forster, J. Schmidhuber, G. Di Caro, D. Scaramuzza, L.M. Gambardella A Machine Learning Approach to Visual Perception of Forest Trails for Mobile Robots IEEE Robotics and Automation Letters (RA-L), pages 661 - 667, 2016 PDF: http://rpg.ifi.uzh.ch/docs/RAL16_Giusti.pdf  Datasets: http://people.idsia.ch/~giusti/forest/web/  Affiliations: Dalle Molle Institute for Artificial Intelligence (IDSIA), USI/SUPSI, Lugano Switzerland http://www.idsia.ch/ Robotics and Perception Group, University of Zurich, Switzerland http://rpg.ifi.uzh.ch/  AAAI Video Competition 2016 http://aaaivideos.org" id="396" name="Shape 396" title="Quadcopter Navigation in the Forest using Deep Neural Networks">
            <a:hlinkClick r:id="rId3"/>
          </p:cNvPr>
          <p:cNvSpPr/>
          <p:nvPr/>
        </p:nvSpPr>
        <p:spPr>
          <a:xfrm>
            <a:off x="2286000" y="1499150"/>
            <a:ext cx="4572000" cy="3429000"/>
          </a:xfrm>
          <a:prstGeom prst="rect">
            <a:avLst/>
          </a:prstGeom>
          <a:blipFill>
            <a:blip r:embed="rId4">
              <a:alphaModFix/>
            </a:blip>
            <a:stretch>
              <a:fillRect/>
            </a:stretch>
          </a:blipFill>
          <a:ln>
            <a:noFill/>
          </a:ln>
        </p:spPr>
      </p:sp>
      <p:pic>
        <p:nvPicPr>
          <p:cNvPr id="397" name="Shape 397"/>
          <p:cNvPicPr preferRelativeResize="0"/>
          <p:nvPr/>
        </p:nvPicPr>
        <p:blipFill>
          <a:blip r:embed="rId5">
            <a:alphaModFix/>
          </a:blip>
          <a:stretch>
            <a:fillRect/>
          </a:stretch>
        </p:blipFill>
        <p:spPr>
          <a:xfrm>
            <a:off x="1478775" y="180574"/>
            <a:ext cx="6315649" cy="1429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DAgger</a:t>
            </a:r>
          </a:p>
        </p:txBody>
      </p:sp>
      <p:pic>
        <p:nvPicPr>
          <p:cNvPr id="403" name="Shape 403"/>
          <p:cNvPicPr preferRelativeResize="0"/>
          <p:nvPr/>
        </p:nvPicPr>
        <p:blipFill>
          <a:blip r:embed="rId3">
            <a:alphaModFix/>
          </a:blip>
          <a:stretch>
            <a:fillRect/>
          </a:stretch>
        </p:blipFill>
        <p:spPr>
          <a:xfrm>
            <a:off x="662075" y="2150425"/>
            <a:ext cx="6794100" cy="1311749"/>
          </a:xfrm>
          <a:prstGeom prst="rect">
            <a:avLst/>
          </a:prstGeom>
          <a:noFill/>
          <a:ln>
            <a:noFill/>
          </a:ln>
        </p:spPr>
      </p:pic>
      <p:sp>
        <p:nvSpPr>
          <p:cNvPr id="404" name="Shape 404"/>
          <p:cNvSpPr txBox="1"/>
          <p:nvPr/>
        </p:nvSpPr>
        <p:spPr>
          <a:xfrm>
            <a:off x="311700" y="1178075"/>
            <a:ext cx="8893800" cy="830700"/>
          </a:xfrm>
          <a:prstGeom prst="rect">
            <a:avLst/>
          </a:prstGeom>
          <a:noFill/>
          <a:ln>
            <a:noFill/>
          </a:ln>
        </p:spPr>
        <p:txBody>
          <a:bodyPr anchorCtr="0" anchor="t" bIns="91425" lIns="91425" rIns="91425" tIns="91425">
            <a:noAutofit/>
          </a:bodyPr>
          <a:lstStyle/>
          <a:p>
            <a:pPr lvl="0">
              <a:spcBef>
                <a:spcPts val="0"/>
              </a:spcBef>
              <a:buNone/>
            </a:pPr>
            <a:r>
              <a:rPr b="1" lang="en"/>
              <a:t>Solving missing supervision or the trajectory distribution mismatch problem </a:t>
            </a:r>
            <a:r>
              <a:rPr b="1" lang="en">
                <a:solidFill>
                  <a:srgbClr val="980000"/>
                </a:solidFill>
              </a:rPr>
              <a:t>using on-policy data</a:t>
            </a:r>
          </a:p>
          <a:p>
            <a:pPr lvl="0">
              <a:spcBef>
                <a:spcPts val="0"/>
              </a:spcBef>
              <a:buNone/>
            </a:pPr>
            <a:r>
              <a:t/>
            </a:r>
            <a:endParaRPr b="1">
              <a:solidFill>
                <a:srgbClr val="980000"/>
              </a:solidFill>
            </a:endParaRPr>
          </a:p>
          <a:p>
            <a:pPr lvl="0">
              <a:spcBef>
                <a:spcPts val="0"/>
              </a:spcBef>
              <a:buNone/>
            </a:pPr>
            <a:r>
              <a:rPr lang="en"/>
              <a:t>Algorithm:</a:t>
            </a:r>
          </a:p>
          <a:p>
            <a:pPr lvl="0" rtl="0">
              <a:spcBef>
                <a:spcPts val="0"/>
              </a:spcBef>
              <a:buNone/>
            </a:pPr>
            <a:r>
              <a:t/>
            </a:r>
            <a:endParaRPr b="1"/>
          </a:p>
        </p:txBody>
      </p:sp>
      <p:sp>
        <p:nvSpPr>
          <p:cNvPr id="405" name="Shape 405"/>
          <p:cNvSpPr/>
          <p:nvPr/>
        </p:nvSpPr>
        <p:spPr>
          <a:xfrm>
            <a:off x="537875" y="2521325"/>
            <a:ext cx="7135200" cy="10422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06" name="Shape 406"/>
          <p:cNvSpPr/>
          <p:nvPr/>
        </p:nvSpPr>
        <p:spPr>
          <a:xfrm>
            <a:off x="739600" y="2050675"/>
            <a:ext cx="495900" cy="8307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0" name="Shape 410"/>
        <p:cNvGrpSpPr/>
        <p:nvPr/>
      </p:nvGrpSpPr>
      <p:grpSpPr>
        <a:xfrm>
          <a:off x="0" y="0"/>
          <a:ext cx="0" cy="0"/>
          <a:chOff x="0" y="0"/>
          <a:chExt cx="0" cy="0"/>
        </a:xfrm>
      </p:grpSpPr>
      <p:sp>
        <p:nvSpPr>
          <p:cNvPr id="411" name="Shape 4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DAgger</a:t>
            </a:r>
          </a:p>
        </p:txBody>
      </p:sp>
      <p:pic>
        <p:nvPicPr>
          <p:cNvPr id="412" name="Shape 412"/>
          <p:cNvPicPr preferRelativeResize="0"/>
          <p:nvPr/>
        </p:nvPicPr>
        <p:blipFill>
          <a:blip r:embed="rId3">
            <a:alphaModFix/>
          </a:blip>
          <a:stretch>
            <a:fillRect/>
          </a:stretch>
        </p:blipFill>
        <p:spPr>
          <a:xfrm>
            <a:off x="662075" y="2150425"/>
            <a:ext cx="6794100" cy="1311749"/>
          </a:xfrm>
          <a:prstGeom prst="rect">
            <a:avLst/>
          </a:prstGeom>
          <a:noFill/>
          <a:ln>
            <a:noFill/>
          </a:ln>
        </p:spPr>
      </p:pic>
      <p:sp>
        <p:nvSpPr>
          <p:cNvPr id="413" name="Shape 413"/>
          <p:cNvSpPr txBox="1"/>
          <p:nvPr/>
        </p:nvSpPr>
        <p:spPr>
          <a:xfrm>
            <a:off x="311700" y="1178075"/>
            <a:ext cx="8893800" cy="830700"/>
          </a:xfrm>
          <a:prstGeom prst="rect">
            <a:avLst/>
          </a:prstGeom>
          <a:noFill/>
          <a:ln>
            <a:noFill/>
          </a:ln>
        </p:spPr>
        <p:txBody>
          <a:bodyPr anchorCtr="0" anchor="t" bIns="91425" lIns="91425" rIns="91425" tIns="91425">
            <a:noAutofit/>
          </a:bodyPr>
          <a:lstStyle/>
          <a:p>
            <a:pPr lvl="0" rtl="0">
              <a:spcBef>
                <a:spcPts val="0"/>
              </a:spcBef>
              <a:buNone/>
            </a:pPr>
            <a:r>
              <a:rPr b="1" lang="en"/>
              <a:t>Solving missing supervision or the trajectory distribution mismatch problem </a:t>
            </a:r>
            <a:r>
              <a:rPr b="1" lang="en">
                <a:solidFill>
                  <a:srgbClr val="980000"/>
                </a:solidFill>
              </a:rPr>
              <a:t>using on-policy data</a:t>
            </a:r>
          </a:p>
          <a:p>
            <a:pPr lvl="0" rtl="0">
              <a:spcBef>
                <a:spcPts val="0"/>
              </a:spcBef>
              <a:buNone/>
            </a:pPr>
            <a:r>
              <a:t/>
            </a:r>
            <a:endParaRPr b="1">
              <a:solidFill>
                <a:srgbClr val="980000"/>
              </a:solidFill>
            </a:endParaRPr>
          </a:p>
          <a:p>
            <a:pPr lvl="0" rtl="0">
              <a:spcBef>
                <a:spcPts val="0"/>
              </a:spcBef>
              <a:buNone/>
            </a:pPr>
            <a:r>
              <a:rPr lang="en"/>
              <a:t>Algorithm:</a:t>
            </a:r>
          </a:p>
          <a:p>
            <a:pPr lvl="0" rtl="0">
              <a:spcBef>
                <a:spcPts val="0"/>
              </a:spcBef>
              <a:buNone/>
            </a:pPr>
            <a:r>
              <a:t/>
            </a:r>
            <a:endParaRPr b="1"/>
          </a:p>
        </p:txBody>
      </p:sp>
      <p:sp>
        <p:nvSpPr>
          <p:cNvPr id="414" name="Shape 414"/>
          <p:cNvSpPr/>
          <p:nvPr/>
        </p:nvSpPr>
        <p:spPr>
          <a:xfrm>
            <a:off x="537875" y="2824375"/>
            <a:ext cx="7135200" cy="7392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15" name="Shape 415"/>
          <p:cNvSpPr/>
          <p:nvPr/>
        </p:nvSpPr>
        <p:spPr>
          <a:xfrm>
            <a:off x="739600" y="2050675"/>
            <a:ext cx="495900" cy="12102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16" name="Shape 416"/>
          <p:cNvSpPr/>
          <p:nvPr/>
        </p:nvSpPr>
        <p:spPr>
          <a:xfrm>
            <a:off x="6501825" y="2615650"/>
            <a:ext cx="495900" cy="208800"/>
          </a:xfrm>
          <a:prstGeom prst="leftArrow">
            <a:avLst>
              <a:gd fmla="val 31465" name="adj1"/>
              <a:gd fmla="val 50000" name="adj2"/>
            </a:avLst>
          </a:prstGeom>
          <a:solidFill>
            <a:srgbClr val="000000"/>
          </a:solidFill>
          <a:ln>
            <a:noFill/>
          </a:ln>
        </p:spPr>
        <p:txBody>
          <a:bodyPr anchorCtr="0" anchor="ctr" bIns="91425" lIns="91425" rIns="91425" tIns="91425">
            <a:noAutofit/>
          </a:bodyPr>
          <a:lstStyle/>
          <a:p>
            <a:pPr lvl="0">
              <a:spcBef>
                <a:spcPts val="0"/>
              </a:spcBef>
              <a:buNone/>
            </a:pPr>
            <a:r>
              <a:t/>
            </a:r>
            <a:endParaRPr/>
          </a:p>
        </p:txBody>
      </p:sp>
      <p:sp>
        <p:nvSpPr>
          <p:cNvPr id="417" name="Shape 417"/>
          <p:cNvSpPr txBox="1"/>
          <p:nvPr/>
        </p:nvSpPr>
        <p:spPr>
          <a:xfrm>
            <a:off x="7061625" y="2498050"/>
            <a:ext cx="1201200" cy="556500"/>
          </a:xfrm>
          <a:prstGeom prst="rect">
            <a:avLst/>
          </a:prstGeom>
          <a:noFill/>
          <a:ln>
            <a:noFill/>
          </a:ln>
        </p:spPr>
        <p:txBody>
          <a:bodyPr anchorCtr="0" anchor="t" bIns="91425" lIns="91425" rIns="91425" tIns="91425">
            <a:noAutofit/>
          </a:bodyPr>
          <a:lstStyle/>
          <a:p>
            <a:pPr lvl="0">
              <a:spcBef>
                <a:spcPts val="0"/>
              </a:spcBef>
              <a:buNone/>
            </a:pPr>
            <a:r>
              <a:rPr b="1" lang="en"/>
              <a:t>Throw out the actions!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DAgger</a:t>
            </a:r>
          </a:p>
        </p:txBody>
      </p:sp>
      <p:pic>
        <p:nvPicPr>
          <p:cNvPr id="423" name="Shape 423"/>
          <p:cNvPicPr preferRelativeResize="0"/>
          <p:nvPr/>
        </p:nvPicPr>
        <p:blipFill>
          <a:blip r:embed="rId3">
            <a:alphaModFix/>
          </a:blip>
          <a:stretch>
            <a:fillRect/>
          </a:stretch>
        </p:blipFill>
        <p:spPr>
          <a:xfrm>
            <a:off x="662075" y="2150425"/>
            <a:ext cx="6794100" cy="1311749"/>
          </a:xfrm>
          <a:prstGeom prst="rect">
            <a:avLst/>
          </a:prstGeom>
          <a:noFill/>
          <a:ln>
            <a:noFill/>
          </a:ln>
        </p:spPr>
      </p:pic>
      <p:sp>
        <p:nvSpPr>
          <p:cNvPr id="424" name="Shape 424"/>
          <p:cNvSpPr txBox="1"/>
          <p:nvPr/>
        </p:nvSpPr>
        <p:spPr>
          <a:xfrm>
            <a:off x="311700" y="1178075"/>
            <a:ext cx="8893800" cy="830700"/>
          </a:xfrm>
          <a:prstGeom prst="rect">
            <a:avLst/>
          </a:prstGeom>
          <a:noFill/>
          <a:ln>
            <a:noFill/>
          </a:ln>
        </p:spPr>
        <p:txBody>
          <a:bodyPr anchorCtr="0" anchor="t" bIns="91425" lIns="91425" rIns="91425" tIns="91425">
            <a:noAutofit/>
          </a:bodyPr>
          <a:lstStyle/>
          <a:p>
            <a:pPr lvl="0" rtl="0">
              <a:spcBef>
                <a:spcPts val="0"/>
              </a:spcBef>
              <a:buNone/>
            </a:pPr>
            <a:r>
              <a:rPr b="1" lang="en"/>
              <a:t>Solving missing supervision or the trajectory distribution mismatch problem </a:t>
            </a:r>
            <a:r>
              <a:rPr b="1" lang="en">
                <a:solidFill>
                  <a:srgbClr val="980000"/>
                </a:solidFill>
              </a:rPr>
              <a:t>using on-policy data</a:t>
            </a:r>
          </a:p>
          <a:p>
            <a:pPr lvl="0" rtl="0">
              <a:spcBef>
                <a:spcPts val="0"/>
              </a:spcBef>
              <a:buNone/>
            </a:pPr>
            <a:r>
              <a:t/>
            </a:r>
            <a:endParaRPr b="1">
              <a:solidFill>
                <a:srgbClr val="980000"/>
              </a:solidFill>
            </a:endParaRPr>
          </a:p>
          <a:p>
            <a:pPr lvl="0" rtl="0">
              <a:spcBef>
                <a:spcPts val="0"/>
              </a:spcBef>
              <a:buNone/>
            </a:pPr>
            <a:r>
              <a:rPr lang="en"/>
              <a:t>Algorithm:</a:t>
            </a:r>
          </a:p>
          <a:p>
            <a:pPr lvl="0" rtl="0">
              <a:spcBef>
                <a:spcPts val="0"/>
              </a:spcBef>
              <a:buNone/>
            </a:pPr>
            <a:r>
              <a:t/>
            </a:r>
            <a:endParaRPr b="1"/>
          </a:p>
        </p:txBody>
      </p:sp>
      <p:sp>
        <p:nvSpPr>
          <p:cNvPr id="425" name="Shape 425"/>
          <p:cNvSpPr/>
          <p:nvPr/>
        </p:nvSpPr>
        <p:spPr>
          <a:xfrm>
            <a:off x="537875" y="3151650"/>
            <a:ext cx="7135200" cy="4119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26" name="Shape 426"/>
          <p:cNvSpPr/>
          <p:nvPr/>
        </p:nvSpPr>
        <p:spPr>
          <a:xfrm>
            <a:off x="739600" y="2050675"/>
            <a:ext cx="495900" cy="12102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0" name="Shape 430"/>
        <p:cNvGrpSpPr/>
        <p:nvPr/>
      </p:nvGrpSpPr>
      <p:grpSpPr>
        <a:xfrm>
          <a:off x="0" y="0"/>
          <a:ext cx="0" cy="0"/>
          <a:chOff x="0" y="0"/>
          <a:chExt cx="0" cy="0"/>
        </a:xfrm>
      </p:grpSpPr>
      <p:sp>
        <p:nvSpPr>
          <p:cNvPr id="431" name="Shape 43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DAgger</a:t>
            </a:r>
          </a:p>
        </p:txBody>
      </p:sp>
      <p:pic>
        <p:nvPicPr>
          <p:cNvPr id="432" name="Shape 432"/>
          <p:cNvPicPr preferRelativeResize="0"/>
          <p:nvPr/>
        </p:nvPicPr>
        <p:blipFill>
          <a:blip r:embed="rId3">
            <a:alphaModFix/>
          </a:blip>
          <a:stretch>
            <a:fillRect/>
          </a:stretch>
        </p:blipFill>
        <p:spPr>
          <a:xfrm>
            <a:off x="662075" y="2150425"/>
            <a:ext cx="6794100" cy="1311749"/>
          </a:xfrm>
          <a:prstGeom prst="rect">
            <a:avLst/>
          </a:prstGeom>
          <a:noFill/>
          <a:ln>
            <a:noFill/>
          </a:ln>
        </p:spPr>
      </p:pic>
      <p:sp>
        <p:nvSpPr>
          <p:cNvPr id="433" name="Shape 433"/>
          <p:cNvSpPr txBox="1"/>
          <p:nvPr/>
        </p:nvSpPr>
        <p:spPr>
          <a:xfrm>
            <a:off x="311700" y="1178075"/>
            <a:ext cx="8893800" cy="830700"/>
          </a:xfrm>
          <a:prstGeom prst="rect">
            <a:avLst/>
          </a:prstGeom>
          <a:noFill/>
          <a:ln>
            <a:noFill/>
          </a:ln>
        </p:spPr>
        <p:txBody>
          <a:bodyPr anchorCtr="0" anchor="t" bIns="91425" lIns="91425" rIns="91425" tIns="91425">
            <a:noAutofit/>
          </a:bodyPr>
          <a:lstStyle/>
          <a:p>
            <a:pPr lvl="0" rtl="0">
              <a:spcBef>
                <a:spcPts val="0"/>
              </a:spcBef>
              <a:buNone/>
            </a:pPr>
            <a:r>
              <a:rPr b="1" lang="en"/>
              <a:t>Solving missing supervision or the trajectory distribution mismatch problem </a:t>
            </a:r>
            <a:r>
              <a:rPr b="1" lang="en">
                <a:solidFill>
                  <a:srgbClr val="980000"/>
                </a:solidFill>
              </a:rPr>
              <a:t>using on-policy data</a:t>
            </a:r>
          </a:p>
          <a:p>
            <a:pPr lvl="0" rtl="0">
              <a:spcBef>
                <a:spcPts val="0"/>
              </a:spcBef>
              <a:buNone/>
            </a:pPr>
            <a:r>
              <a:t/>
            </a:r>
            <a:endParaRPr b="1">
              <a:solidFill>
                <a:srgbClr val="980000"/>
              </a:solidFill>
            </a:endParaRPr>
          </a:p>
          <a:p>
            <a:pPr lvl="0" rtl="0">
              <a:spcBef>
                <a:spcPts val="0"/>
              </a:spcBef>
              <a:buNone/>
            </a:pPr>
            <a:r>
              <a:rPr lang="en"/>
              <a:t>Algorithm:</a:t>
            </a:r>
          </a:p>
          <a:p>
            <a:pPr lvl="0" rtl="0">
              <a:spcBef>
                <a:spcPts val="0"/>
              </a:spcBef>
              <a:buNone/>
            </a:pPr>
            <a:r>
              <a:t/>
            </a:r>
            <a:endParaRPr b="1"/>
          </a:p>
        </p:txBody>
      </p:sp>
      <p:sp>
        <p:nvSpPr>
          <p:cNvPr id="434" name="Shape 434"/>
          <p:cNvSpPr txBox="1"/>
          <p:nvPr/>
        </p:nvSpPr>
        <p:spPr>
          <a:xfrm>
            <a:off x="3699600" y="4688550"/>
            <a:ext cx="2118000" cy="201600"/>
          </a:xfrm>
          <a:prstGeom prst="rect">
            <a:avLst/>
          </a:prstGeom>
          <a:noFill/>
          <a:ln>
            <a:noFill/>
          </a:ln>
        </p:spPr>
        <p:txBody>
          <a:bodyPr anchorCtr="0" anchor="t" bIns="91425" lIns="91425" rIns="91425" tIns="91425">
            <a:noAutofit/>
          </a:bodyPr>
          <a:lstStyle/>
          <a:p>
            <a:pPr lvl="0">
              <a:spcBef>
                <a:spcPts val="0"/>
              </a:spcBef>
              <a:buNone/>
            </a:pPr>
            <a:r>
              <a:rPr lang="en" u="sng">
                <a:solidFill>
                  <a:schemeClr val="hlink"/>
                </a:solidFill>
                <a:hlinkClick r:id="rId4"/>
              </a:rPr>
              <a:t>DAgger paper</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Notations</a:t>
            </a:r>
          </a:p>
        </p:txBody>
      </p:sp>
      <p:sp>
        <p:nvSpPr>
          <p:cNvPr id="72" name="Shape 72"/>
          <p:cNvSpPr txBox="1"/>
          <p:nvPr/>
        </p:nvSpPr>
        <p:spPr>
          <a:xfrm>
            <a:off x="-308075" y="4073975"/>
            <a:ext cx="4801800" cy="560100"/>
          </a:xfrm>
          <a:prstGeom prst="rect">
            <a:avLst/>
          </a:prstGeom>
          <a:noFill/>
          <a:ln>
            <a:noFill/>
          </a:ln>
        </p:spPr>
        <p:txBody>
          <a:bodyPr anchorCtr="0" anchor="t" bIns="91425" lIns="91425" rIns="91425" tIns="91425">
            <a:noAutofit/>
          </a:bodyPr>
          <a:lstStyle/>
          <a:p>
            <a:pPr lvl="0">
              <a:spcBef>
                <a:spcPts val="0"/>
              </a:spcBef>
              <a:buNone/>
            </a:pPr>
            <a:r>
              <a:t/>
            </a:r>
            <a:endParaRPr/>
          </a:p>
        </p:txBody>
      </p:sp>
      <p:cxnSp>
        <p:nvCxnSpPr>
          <p:cNvPr id="73" name="Shape 73"/>
          <p:cNvCxnSpPr/>
          <p:nvPr/>
        </p:nvCxnSpPr>
        <p:spPr>
          <a:xfrm>
            <a:off x="1042400" y="2081600"/>
            <a:ext cx="0" cy="1800600"/>
          </a:xfrm>
          <a:prstGeom prst="straightConnector1">
            <a:avLst/>
          </a:prstGeom>
          <a:noFill/>
          <a:ln cap="flat" cmpd="sng" w="9525">
            <a:solidFill>
              <a:schemeClr val="dk2"/>
            </a:solidFill>
            <a:prstDash val="solid"/>
            <a:round/>
            <a:headEnd len="lg" w="lg" type="none"/>
            <a:tailEnd len="lg" w="lg" type="none"/>
          </a:ln>
        </p:spPr>
      </p:cxnSp>
      <p:cxnSp>
        <p:nvCxnSpPr>
          <p:cNvPr id="74" name="Shape 74"/>
          <p:cNvCxnSpPr/>
          <p:nvPr/>
        </p:nvCxnSpPr>
        <p:spPr>
          <a:xfrm>
            <a:off x="867350" y="3723850"/>
            <a:ext cx="3834600" cy="0"/>
          </a:xfrm>
          <a:prstGeom prst="straightConnector1">
            <a:avLst/>
          </a:prstGeom>
          <a:noFill/>
          <a:ln cap="flat" cmpd="sng" w="9525">
            <a:solidFill>
              <a:schemeClr val="dk2"/>
            </a:solidFill>
            <a:prstDash val="solid"/>
            <a:round/>
            <a:headEnd len="lg" w="lg" type="none"/>
            <a:tailEnd len="lg" w="lg" type="none"/>
          </a:ln>
        </p:spPr>
      </p:cxnSp>
      <p:sp>
        <p:nvSpPr>
          <p:cNvPr id="75" name="Shape 75"/>
          <p:cNvSpPr txBox="1"/>
          <p:nvPr/>
        </p:nvSpPr>
        <p:spPr>
          <a:xfrm>
            <a:off x="333825" y="2756850"/>
            <a:ext cx="642000" cy="34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76" name="Shape 76"/>
          <p:cNvSpPr txBox="1"/>
          <p:nvPr/>
        </p:nvSpPr>
        <p:spPr>
          <a:xfrm>
            <a:off x="2463650" y="3784550"/>
            <a:ext cx="642000" cy="34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77" name="Shape 77"/>
          <p:cNvSpPr/>
          <p:nvPr/>
        </p:nvSpPr>
        <p:spPr>
          <a:xfrm>
            <a:off x="1275825" y="2164963"/>
            <a:ext cx="3217825" cy="920325"/>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78" name="Shape 78"/>
          <p:cNvSpPr txBox="1"/>
          <p:nvPr/>
        </p:nvSpPr>
        <p:spPr>
          <a:xfrm>
            <a:off x="2220050" y="1420500"/>
            <a:ext cx="1129200" cy="341700"/>
          </a:xfrm>
          <a:prstGeom prst="rect">
            <a:avLst/>
          </a:prstGeom>
          <a:noFill/>
          <a:ln>
            <a:noFill/>
          </a:ln>
        </p:spPr>
        <p:txBody>
          <a:bodyPr anchorCtr="0" anchor="t" bIns="91425" lIns="91425" rIns="91425" tIns="91425">
            <a:noAutofit/>
          </a:bodyPr>
          <a:lstStyle/>
          <a:p>
            <a:pPr lvl="0">
              <a:spcBef>
                <a:spcPts val="0"/>
              </a:spcBef>
              <a:buNone/>
            </a:pPr>
            <a:r>
              <a:rPr b="1" lang="en" u="sng">
                <a:solidFill>
                  <a:srgbClr val="980000"/>
                </a:solidFill>
              </a:rPr>
              <a:t>Trajectory</a:t>
            </a:r>
          </a:p>
        </p:txBody>
      </p:sp>
      <p:pic>
        <p:nvPicPr>
          <p:cNvPr id="79" name="Shape 79"/>
          <p:cNvPicPr preferRelativeResize="0"/>
          <p:nvPr/>
        </p:nvPicPr>
        <p:blipFill>
          <a:blip r:embed="rId3">
            <a:alphaModFix/>
          </a:blip>
          <a:stretch>
            <a:fillRect/>
          </a:stretch>
        </p:blipFill>
        <p:spPr>
          <a:xfrm>
            <a:off x="1275825" y="4362404"/>
            <a:ext cx="3338750" cy="298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8" name="Shape 438"/>
        <p:cNvGrpSpPr/>
        <p:nvPr/>
      </p:nvGrpSpPr>
      <p:grpSpPr>
        <a:xfrm>
          <a:off x="0" y="0"/>
          <a:ext cx="0" cy="0"/>
          <a:chOff x="0" y="0"/>
          <a:chExt cx="0" cy="0"/>
        </a:xfrm>
      </p:grpSpPr>
      <p:sp>
        <p:nvSpPr>
          <p:cNvPr id="439" name="Shape 439"/>
          <p:cNvSpPr txBox="1"/>
          <p:nvPr>
            <p:ph type="title"/>
          </p:nvPr>
        </p:nvSpPr>
        <p:spPr>
          <a:xfrm>
            <a:off x="186662" y="161600"/>
            <a:ext cx="8520600" cy="572700"/>
          </a:xfrm>
          <a:prstGeom prst="rect">
            <a:avLst/>
          </a:prstGeom>
        </p:spPr>
        <p:txBody>
          <a:bodyPr anchorCtr="0" anchor="t" bIns="91425" lIns="91425" rIns="91425" tIns="91425">
            <a:noAutofit/>
          </a:bodyPr>
          <a:lstStyle/>
          <a:p>
            <a:pPr lvl="0" rtl="0">
              <a:spcBef>
                <a:spcPts val="0"/>
              </a:spcBef>
              <a:buNone/>
            </a:pPr>
            <a:r>
              <a:rPr lang="en"/>
              <a:t>DAgger in Practice</a:t>
            </a:r>
          </a:p>
        </p:txBody>
      </p:sp>
      <p:sp>
        <p:nvSpPr>
          <p:cNvPr descr="The BIRD Multi University Research Initiative project envisions getting mini Unmanned Aerial Vehicles to autonomously navigate through densely cluttered environments like forests autonomously. http://robotwhisperer.org/bird-muri/" id="440" name="Shape 440" title="Learning Monocular Reactive UAV Control in Cluttered Natural Environments">
            <a:hlinkClick r:id="rId3"/>
          </p:cNvPr>
          <p:cNvSpPr/>
          <p:nvPr/>
        </p:nvSpPr>
        <p:spPr>
          <a:xfrm>
            <a:off x="2749199" y="1603050"/>
            <a:ext cx="3806250" cy="2854674"/>
          </a:xfrm>
          <a:prstGeom prst="rect">
            <a:avLst/>
          </a:prstGeom>
          <a:blipFill>
            <a:blip r:embed="rId4">
              <a:alphaModFix/>
            </a:blip>
            <a:stretch>
              <a:fillRect/>
            </a:stretch>
          </a:blipFill>
          <a:ln>
            <a:noFill/>
          </a:ln>
        </p:spPr>
      </p:sp>
      <p:sp>
        <p:nvSpPr>
          <p:cNvPr id="441" name="Shape 441"/>
          <p:cNvSpPr txBox="1"/>
          <p:nvPr/>
        </p:nvSpPr>
        <p:spPr>
          <a:xfrm>
            <a:off x="186675" y="935575"/>
            <a:ext cx="5974200" cy="390000"/>
          </a:xfrm>
          <a:prstGeom prst="rect">
            <a:avLst/>
          </a:prstGeom>
          <a:noFill/>
          <a:ln>
            <a:noFill/>
          </a:ln>
        </p:spPr>
        <p:txBody>
          <a:bodyPr anchorCtr="0" anchor="t" bIns="91425" lIns="91425" rIns="91425" tIns="91425">
            <a:noAutofit/>
          </a:bodyPr>
          <a:lstStyle/>
          <a:p>
            <a:pPr lvl="0" rtl="0">
              <a:spcBef>
                <a:spcPts val="0"/>
              </a:spcBef>
              <a:buNone/>
            </a:pPr>
            <a:r>
              <a:rPr b="1" lang="en"/>
              <a:t>Predict a steering angle, given RGB images from drone camera</a:t>
            </a:r>
          </a:p>
          <a:p>
            <a:pPr lvl="0" rtl="0">
              <a:spcBef>
                <a:spcPts val="0"/>
              </a:spcBef>
              <a:buNone/>
            </a:pPr>
            <a:r>
              <a:t/>
            </a:r>
            <a:endParaRPr b="1"/>
          </a:p>
          <a:p>
            <a:pPr lvl="0" marR="0" rtl="0" algn="l">
              <a:lnSpc>
                <a:spcPct val="100000"/>
              </a:lnSpc>
              <a:spcBef>
                <a:spcPts val="0"/>
              </a:spcBef>
              <a:spcAft>
                <a:spcPts val="0"/>
              </a:spcAft>
              <a:buNone/>
            </a:pPr>
            <a:r>
              <a:t/>
            </a:r>
            <a:endParaRPr b="1"/>
          </a:p>
        </p:txBody>
      </p:sp>
      <p:sp>
        <p:nvSpPr>
          <p:cNvPr id="442" name="Shape 442"/>
          <p:cNvSpPr txBox="1"/>
          <p:nvPr/>
        </p:nvSpPr>
        <p:spPr>
          <a:xfrm>
            <a:off x="1655700" y="4438075"/>
            <a:ext cx="5832600" cy="5649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5"/>
              </a:rPr>
              <a:t>Learning Monocular Reactive UAV Control in Cluttered Natural Environments</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sp>
        <p:nvSpPr>
          <p:cNvPr id="447" name="Shape 447"/>
          <p:cNvSpPr txBox="1"/>
          <p:nvPr>
            <p:ph type="title"/>
          </p:nvPr>
        </p:nvSpPr>
        <p:spPr>
          <a:xfrm>
            <a:off x="186669" y="161600"/>
            <a:ext cx="4771800" cy="572700"/>
          </a:xfrm>
          <a:prstGeom prst="rect">
            <a:avLst/>
          </a:prstGeom>
        </p:spPr>
        <p:txBody>
          <a:bodyPr anchorCtr="0" anchor="t" bIns="91425" lIns="91425" rIns="91425" tIns="91425">
            <a:noAutofit/>
          </a:bodyPr>
          <a:lstStyle/>
          <a:p>
            <a:pPr lvl="0" rtl="0">
              <a:spcBef>
                <a:spcPts val="0"/>
              </a:spcBef>
              <a:buNone/>
            </a:pPr>
            <a:r>
              <a:rPr lang="en"/>
              <a:t>Imitation with Human Expert </a:t>
            </a:r>
          </a:p>
        </p:txBody>
      </p:sp>
      <p:sp>
        <p:nvSpPr>
          <p:cNvPr id="448" name="Shape 448"/>
          <p:cNvSpPr txBox="1"/>
          <p:nvPr/>
        </p:nvSpPr>
        <p:spPr>
          <a:xfrm>
            <a:off x="186675" y="1115300"/>
            <a:ext cx="7404300" cy="2070000"/>
          </a:xfrm>
          <a:prstGeom prst="rect">
            <a:avLst/>
          </a:prstGeom>
          <a:noFill/>
          <a:ln>
            <a:noFill/>
          </a:ln>
        </p:spPr>
        <p:txBody>
          <a:bodyPr anchorCtr="0" anchor="t" bIns="91425" lIns="91425" rIns="91425" tIns="91425">
            <a:noAutofit/>
          </a:bodyPr>
          <a:lstStyle/>
          <a:p>
            <a:pPr lvl="0" rtl="0">
              <a:spcBef>
                <a:spcPts val="0"/>
              </a:spcBef>
              <a:buNone/>
            </a:pPr>
            <a:r>
              <a:rPr lang="en"/>
              <a:t>Who’s an expert ??</a:t>
            </a:r>
          </a:p>
          <a:p>
            <a:pPr lvl="0" rtl="0">
              <a:spcBef>
                <a:spcPts val="0"/>
              </a:spcBef>
              <a:buNone/>
            </a:pPr>
            <a:r>
              <a:t/>
            </a:r>
            <a:endParaRPr/>
          </a:p>
          <a:p>
            <a:pPr indent="-228600" lvl="1" marL="914400" rtl="0">
              <a:spcBef>
                <a:spcPts val="0"/>
              </a:spcBef>
              <a:buChar char="○"/>
            </a:pPr>
            <a:r>
              <a:rPr lang="en"/>
              <a:t>Clone demonstrations shown by humans</a:t>
            </a:r>
          </a:p>
          <a:p>
            <a:pPr indent="-228600" lvl="2" marL="1371600" rtl="0">
              <a:spcBef>
                <a:spcPts val="0"/>
              </a:spcBef>
              <a:buChar char="■"/>
            </a:pPr>
            <a:r>
              <a:rPr lang="en"/>
              <a:t>Unnatural / hard in some cases (e.g. steering angle from images)</a:t>
            </a:r>
          </a:p>
          <a:p>
            <a:pPr indent="-228600" lvl="2" marL="1371600" rtl="0">
              <a:spcBef>
                <a:spcPts val="0"/>
              </a:spcBef>
              <a:buChar char="■"/>
            </a:pPr>
            <a:r>
              <a:rPr lang="en"/>
              <a:t>Not scalable - continuous improvements not possible </a:t>
            </a:r>
          </a:p>
          <a:p>
            <a:pPr indent="0" lvl="0" marL="0" marR="0" rtl="0" algn="l">
              <a:lnSpc>
                <a:spcPct val="100000"/>
              </a:lnSpc>
              <a:spcBef>
                <a:spcPts val="0"/>
              </a:spcBef>
              <a:spcAft>
                <a:spcPts val="0"/>
              </a:spcAft>
              <a:buNone/>
            </a:pPr>
            <a:r>
              <a:t/>
            </a:r>
            <a:endParaRPr b="1"/>
          </a:p>
          <a:p>
            <a:pPr lvl="0" marR="0" rtl="0" algn="l">
              <a:lnSpc>
                <a:spcPct val="100000"/>
              </a:lnSpc>
              <a:spcBef>
                <a:spcPts val="0"/>
              </a:spcBef>
              <a:spcAft>
                <a:spcPts val="0"/>
              </a:spcAft>
              <a:buNone/>
            </a:pPr>
            <a:r>
              <a:t/>
            </a:r>
            <a:endParaRPr/>
          </a:p>
        </p:txBody>
      </p:sp>
      <p:pic>
        <p:nvPicPr>
          <p:cNvPr id="449" name="Shape 449"/>
          <p:cNvPicPr preferRelativeResize="0"/>
          <p:nvPr/>
        </p:nvPicPr>
        <p:blipFill>
          <a:blip r:embed="rId3">
            <a:alphaModFix/>
          </a:blip>
          <a:stretch>
            <a:fillRect/>
          </a:stretch>
        </p:blipFill>
        <p:spPr>
          <a:xfrm>
            <a:off x="7044025" y="1462299"/>
            <a:ext cx="1940300" cy="1141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3" name="Shape 453"/>
        <p:cNvGrpSpPr/>
        <p:nvPr/>
      </p:nvGrpSpPr>
      <p:grpSpPr>
        <a:xfrm>
          <a:off x="0" y="0"/>
          <a:ext cx="0" cy="0"/>
          <a:chOff x="0" y="0"/>
          <a:chExt cx="0" cy="0"/>
        </a:xfrm>
      </p:grpSpPr>
      <p:sp>
        <p:nvSpPr>
          <p:cNvPr id="454" name="Shape 454"/>
          <p:cNvSpPr txBox="1"/>
          <p:nvPr>
            <p:ph type="title"/>
          </p:nvPr>
        </p:nvSpPr>
        <p:spPr>
          <a:xfrm>
            <a:off x="186669" y="161600"/>
            <a:ext cx="4771800" cy="572700"/>
          </a:xfrm>
          <a:prstGeom prst="rect">
            <a:avLst/>
          </a:prstGeom>
        </p:spPr>
        <p:txBody>
          <a:bodyPr anchorCtr="0" anchor="t" bIns="91425" lIns="91425" rIns="91425" tIns="91425">
            <a:noAutofit/>
          </a:bodyPr>
          <a:lstStyle/>
          <a:p>
            <a:pPr lvl="0" rtl="0">
              <a:spcBef>
                <a:spcPts val="0"/>
              </a:spcBef>
              <a:buNone/>
            </a:pPr>
            <a:r>
              <a:rPr lang="en"/>
              <a:t>Imitation with Human Expert </a:t>
            </a:r>
          </a:p>
        </p:txBody>
      </p:sp>
      <p:sp>
        <p:nvSpPr>
          <p:cNvPr id="455" name="Shape 455"/>
          <p:cNvSpPr txBox="1"/>
          <p:nvPr/>
        </p:nvSpPr>
        <p:spPr>
          <a:xfrm>
            <a:off x="186675" y="1115300"/>
            <a:ext cx="7404300" cy="2070000"/>
          </a:xfrm>
          <a:prstGeom prst="rect">
            <a:avLst/>
          </a:prstGeom>
          <a:noFill/>
          <a:ln>
            <a:noFill/>
          </a:ln>
        </p:spPr>
        <p:txBody>
          <a:bodyPr anchorCtr="0" anchor="t" bIns="91425" lIns="91425" rIns="91425" tIns="91425">
            <a:noAutofit/>
          </a:bodyPr>
          <a:lstStyle/>
          <a:p>
            <a:pPr lvl="0" rtl="0">
              <a:spcBef>
                <a:spcPts val="0"/>
              </a:spcBef>
              <a:buNone/>
            </a:pPr>
            <a:r>
              <a:rPr lang="en"/>
              <a:t>Who’s an expert ??</a:t>
            </a:r>
          </a:p>
          <a:p>
            <a:pPr lvl="0" rtl="0">
              <a:spcBef>
                <a:spcPts val="0"/>
              </a:spcBef>
              <a:buNone/>
            </a:pPr>
            <a:r>
              <a:t/>
            </a:r>
            <a:endParaRPr/>
          </a:p>
          <a:p>
            <a:pPr indent="-228600" lvl="1" marL="914400" rtl="0">
              <a:spcBef>
                <a:spcPts val="0"/>
              </a:spcBef>
              <a:buChar char="○"/>
            </a:pPr>
            <a:r>
              <a:rPr lang="en"/>
              <a:t>Clone demonstrations shown by humans</a:t>
            </a:r>
          </a:p>
          <a:p>
            <a:pPr indent="-228600" lvl="2" marL="1371600" rtl="0">
              <a:spcBef>
                <a:spcPts val="0"/>
              </a:spcBef>
              <a:buChar char="■"/>
            </a:pPr>
            <a:r>
              <a:rPr lang="en"/>
              <a:t>Unnatural / hard in some cases (e.g. steering angle from images)</a:t>
            </a:r>
          </a:p>
          <a:p>
            <a:pPr indent="-228600" lvl="2" marL="1371600" rtl="0">
              <a:spcBef>
                <a:spcPts val="0"/>
              </a:spcBef>
              <a:buChar char="■"/>
            </a:pPr>
            <a:r>
              <a:rPr lang="en"/>
              <a:t>Not scalable - continuous improvements not possible </a:t>
            </a:r>
          </a:p>
          <a:p>
            <a:pPr indent="0" lvl="0" marL="914400" rtl="0">
              <a:spcBef>
                <a:spcPts val="0"/>
              </a:spcBef>
              <a:buNone/>
            </a:pPr>
            <a:r>
              <a:t/>
            </a:r>
            <a:endParaRPr/>
          </a:p>
          <a:p>
            <a:pPr indent="-228600" lvl="1" marL="914400" rtl="0">
              <a:spcBef>
                <a:spcPts val="0"/>
              </a:spcBef>
              <a:buChar char="○"/>
            </a:pPr>
            <a:r>
              <a:rPr b="1" lang="en"/>
              <a:t>Machine provides demonstrations</a:t>
            </a:r>
          </a:p>
          <a:p>
            <a:pPr indent="-228600" lvl="2" marL="1371600" rtl="0">
              <a:spcBef>
                <a:spcPts val="0"/>
              </a:spcBef>
              <a:buChar char="■"/>
            </a:pPr>
            <a:r>
              <a:rPr b="1" lang="en"/>
              <a:t>Optimal control / planning / trajectory optimization</a:t>
            </a:r>
          </a:p>
          <a:p>
            <a:pPr lvl="0" marR="0" rtl="0" algn="l">
              <a:lnSpc>
                <a:spcPct val="100000"/>
              </a:lnSpc>
              <a:spcBef>
                <a:spcPts val="0"/>
              </a:spcBef>
              <a:spcAft>
                <a:spcPts val="0"/>
              </a:spcAft>
              <a:buNone/>
            </a:pPr>
            <a:r>
              <a:t/>
            </a:r>
            <a:endParaRPr/>
          </a:p>
        </p:txBody>
      </p:sp>
      <p:pic>
        <p:nvPicPr>
          <p:cNvPr id="456" name="Shape 456"/>
          <p:cNvPicPr preferRelativeResize="0"/>
          <p:nvPr/>
        </p:nvPicPr>
        <p:blipFill>
          <a:blip r:embed="rId3">
            <a:alphaModFix/>
          </a:blip>
          <a:stretch>
            <a:fillRect/>
          </a:stretch>
        </p:blipFill>
        <p:spPr>
          <a:xfrm>
            <a:off x="7044025" y="1462299"/>
            <a:ext cx="1940300" cy="1141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0" name="Shape 460"/>
        <p:cNvGrpSpPr/>
        <p:nvPr/>
      </p:nvGrpSpPr>
      <p:grpSpPr>
        <a:xfrm>
          <a:off x="0" y="0"/>
          <a:ext cx="0" cy="0"/>
          <a:chOff x="0" y="0"/>
          <a:chExt cx="0" cy="0"/>
        </a:xfrm>
      </p:grpSpPr>
      <p:sp>
        <p:nvSpPr>
          <p:cNvPr id="461" name="Shape 461"/>
          <p:cNvSpPr txBox="1"/>
          <p:nvPr>
            <p:ph type="title"/>
          </p:nvPr>
        </p:nvSpPr>
        <p:spPr>
          <a:xfrm>
            <a:off x="228325" y="228300"/>
            <a:ext cx="8520600" cy="572700"/>
          </a:xfrm>
          <a:prstGeom prst="rect">
            <a:avLst/>
          </a:prstGeom>
        </p:spPr>
        <p:txBody>
          <a:bodyPr anchorCtr="0" anchor="t" bIns="91425" lIns="91425" rIns="91425" tIns="91425">
            <a:noAutofit/>
          </a:bodyPr>
          <a:lstStyle/>
          <a:p>
            <a:pPr lvl="0" rtl="0">
              <a:spcBef>
                <a:spcPts val="0"/>
              </a:spcBef>
              <a:buNone/>
            </a:pPr>
            <a:r>
              <a:rPr lang="en"/>
              <a:t>Imitating </a:t>
            </a:r>
            <a:r>
              <a:rPr lang="en"/>
              <a:t>Optimal Control</a:t>
            </a:r>
          </a:p>
        </p:txBody>
      </p:sp>
      <p:sp>
        <p:nvSpPr>
          <p:cNvPr id="462" name="Shape 462"/>
          <p:cNvSpPr txBox="1"/>
          <p:nvPr/>
        </p:nvSpPr>
        <p:spPr>
          <a:xfrm>
            <a:off x="425775" y="1042000"/>
            <a:ext cx="6213600" cy="11682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Expert provides trajectories from a </a:t>
            </a:r>
            <a:r>
              <a:rPr b="1" lang="en">
                <a:solidFill>
                  <a:srgbClr val="980000"/>
                </a:solidFill>
              </a:rPr>
              <a:t>good</a:t>
            </a:r>
            <a:r>
              <a:rPr lang="en"/>
              <a:t> trajectory distribution</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marR="0" rtl="0" algn="l">
              <a:lnSpc>
                <a:spcPct val="100000"/>
              </a:lnSpc>
              <a:spcBef>
                <a:spcPts val="0"/>
              </a:spcBef>
              <a:spcAft>
                <a:spcPts val="0"/>
              </a:spcAft>
              <a:buNone/>
            </a:pPr>
            <a:r>
              <a:t/>
            </a:r>
            <a:endParaRPr/>
          </a:p>
          <a:p>
            <a:pPr indent="0" lvl="0" marL="457200" rtl="0">
              <a:spcBef>
                <a:spcPts val="0"/>
              </a:spcBef>
              <a:buNone/>
            </a:pPr>
            <a:r>
              <a:t/>
            </a:r>
            <a:endParaRPr/>
          </a:p>
        </p:txBody>
      </p:sp>
      <p:pic>
        <p:nvPicPr>
          <p:cNvPr id="463" name="Shape 463"/>
          <p:cNvPicPr preferRelativeResize="0"/>
          <p:nvPr/>
        </p:nvPicPr>
        <p:blipFill>
          <a:blip r:embed="rId3">
            <a:alphaModFix/>
          </a:blip>
          <a:stretch>
            <a:fillRect/>
          </a:stretch>
        </p:blipFill>
        <p:spPr>
          <a:xfrm>
            <a:off x="1914525" y="1709750"/>
            <a:ext cx="2316772" cy="374375"/>
          </a:xfrm>
          <a:prstGeom prst="rect">
            <a:avLst/>
          </a:prstGeom>
          <a:noFill/>
          <a:ln>
            <a:noFill/>
          </a:ln>
        </p:spPr>
      </p:pic>
      <p:pic>
        <p:nvPicPr>
          <p:cNvPr id="464" name="Shape 464"/>
          <p:cNvPicPr preferRelativeResize="0"/>
          <p:nvPr/>
        </p:nvPicPr>
        <p:blipFill rotWithShape="1">
          <a:blip r:embed="rId4">
            <a:alphaModFix/>
          </a:blip>
          <a:srcRect b="31627" l="69281" r="0" t="28844"/>
          <a:stretch/>
        </p:blipFill>
        <p:spPr>
          <a:xfrm>
            <a:off x="5379100" y="2642662"/>
            <a:ext cx="1388875" cy="1093825"/>
          </a:xfrm>
          <a:prstGeom prst="rect">
            <a:avLst/>
          </a:prstGeom>
          <a:noFill/>
          <a:ln>
            <a:noFill/>
          </a:ln>
        </p:spPr>
      </p:pic>
      <p:pic>
        <p:nvPicPr>
          <p:cNvPr id="465" name="Shape 465"/>
          <p:cNvPicPr preferRelativeResize="0"/>
          <p:nvPr/>
        </p:nvPicPr>
        <p:blipFill rotWithShape="1">
          <a:blip r:embed="rId5">
            <a:alphaModFix/>
          </a:blip>
          <a:srcRect b="10129" l="10183" r="73223" t="67149"/>
          <a:stretch/>
        </p:blipFill>
        <p:spPr>
          <a:xfrm>
            <a:off x="1349249" y="2831747"/>
            <a:ext cx="1388876" cy="884226"/>
          </a:xfrm>
          <a:prstGeom prst="rect">
            <a:avLst/>
          </a:prstGeom>
          <a:noFill/>
          <a:ln>
            <a:noFill/>
          </a:ln>
        </p:spPr>
      </p:pic>
      <p:sp>
        <p:nvSpPr>
          <p:cNvPr id="466" name="Shape 466"/>
          <p:cNvSpPr/>
          <p:nvPr/>
        </p:nvSpPr>
        <p:spPr>
          <a:xfrm>
            <a:off x="3734125" y="3131375"/>
            <a:ext cx="747900" cy="268800"/>
          </a:xfrm>
          <a:prstGeom prst="rightArrow">
            <a:avLst>
              <a:gd fmla="val 50000" name="adj1"/>
              <a:gd fmla="val 50000" name="adj2"/>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67" name="Shape 467"/>
          <p:cNvSpPr txBox="1"/>
          <p:nvPr/>
        </p:nvSpPr>
        <p:spPr>
          <a:xfrm>
            <a:off x="3229850" y="2756970"/>
            <a:ext cx="1857300" cy="374400"/>
          </a:xfrm>
          <a:prstGeom prst="rect">
            <a:avLst/>
          </a:prstGeom>
          <a:noFill/>
          <a:ln>
            <a:noFill/>
          </a:ln>
        </p:spPr>
        <p:txBody>
          <a:bodyPr anchorCtr="0" anchor="t" bIns="91425" lIns="91425" rIns="91425" tIns="91425">
            <a:noAutofit/>
          </a:bodyPr>
          <a:lstStyle/>
          <a:p>
            <a:pPr lvl="0">
              <a:spcBef>
                <a:spcPts val="0"/>
              </a:spcBef>
              <a:buNone/>
            </a:pPr>
            <a:r>
              <a:rPr lang="en"/>
              <a:t>Supervised Learning</a:t>
            </a:r>
          </a:p>
        </p:txBody>
      </p:sp>
      <p:pic>
        <p:nvPicPr>
          <p:cNvPr id="468" name="Shape 468"/>
          <p:cNvPicPr preferRelativeResize="0"/>
          <p:nvPr/>
        </p:nvPicPr>
        <p:blipFill rotWithShape="1">
          <a:blip r:embed="rId5">
            <a:alphaModFix/>
          </a:blip>
          <a:srcRect b="21876" l="77696" r="11741" t="69958"/>
          <a:stretch/>
        </p:blipFill>
        <p:spPr>
          <a:xfrm>
            <a:off x="5664575" y="3790400"/>
            <a:ext cx="747901" cy="268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2" name="Shape 472"/>
        <p:cNvGrpSpPr/>
        <p:nvPr/>
      </p:nvGrpSpPr>
      <p:grpSpPr>
        <a:xfrm>
          <a:off x="0" y="0"/>
          <a:ext cx="0" cy="0"/>
          <a:chOff x="0" y="0"/>
          <a:chExt cx="0" cy="0"/>
        </a:xfrm>
      </p:grpSpPr>
      <p:sp>
        <p:nvSpPr>
          <p:cNvPr id="473" name="Shape 473"/>
          <p:cNvSpPr txBox="1"/>
          <p:nvPr>
            <p:ph type="title"/>
          </p:nvPr>
        </p:nvSpPr>
        <p:spPr>
          <a:xfrm>
            <a:off x="228325" y="228300"/>
            <a:ext cx="8520600" cy="572700"/>
          </a:xfrm>
          <a:prstGeom prst="rect">
            <a:avLst/>
          </a:prstGeom>
        </p:spPr>
        <p:txBody>
          <a:bodyPr anchorCtr="0" anchor="t" bIns="91425" lIns="91425" rIns="91425" tIns="91425">
            <a:noAutofit/>
          </a:bodyPr>
          <a:lstStyle/>
          <a:p>
            <a:pPr lvl="0" rtl="0">
              <a:spcBef>
                <a:spcPts val="0"/>
              </a:spcBef>
              <a:buNone/>
            </a:pPr>
            <a:r>
              <a:rPr lang="en"/>
              <a:t>Imitating Optimal Control</a:t>
            </a:r>
          </a:p>
        </p:txBody>
      </p:sp>
      <p:sp>
        <p:nvSpPr>
          <p:cNvPr id="474" name="Shape 474"/>
          <p:cNvSpPr txBox="1"/>
          <p:nvPr/>
        </p:nvSpPr>
        <p:spPr>
          <a:xfrm>
            <a:off x="425775" y="1042000"/>
            <a:ext cx="6213600" cy="11682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Expert provides trajectories from a </a:t>
            </a:r>
            <a:r>
              <a:rPr b="1" lang="en">
                <a:solidFill>
                  <a:srgbClr val="980000"/>
                </a:solidFill>
              </a:rPr>
              <a:t>good</a:t>
            </a:r>
            <a:r>
              <a:rPr lang="en"/>
              <a:t> trajectory distribution</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marR="0" rtl="0" algn="l">
              <a:lnSpc>
                <a:spcPct val="100000"/>
              </a:lnSpc>
              <a:spcBef>
                <a:spcPts val="0"/>
              </a:spcBef>
              <a:spcAft>
                <a:spcPts val="0"/>
              </a:spcAft>
              <a:buNone/>
            </a:pPr>
            <a:r>
              <a:t/>
            </a:r>
            <a:endParaRPr/>
          </a:p>
          <a:p>
            <a:pPr indent="0" lvl="0" marL="457200" rtl="0">
              <a:spcBef>
                <a:spcPts val="0"/>
              </a:spcBef>
              <a:buNone/>
            </a:pPr>
            <a:r>
              <a:t/>
            </a:r>
            <a:endParaRPr/>
          </a:p>
        </p:txBody>
      </p:sp>
      <p:pic>
        <p:nvPicPr>
          <p:cNvPr id="475" name="Shape 475"/>
          <p:cNvPicPr preferRelativeResize="0"/>
          <p:nvPr/>
        </p:nvPicPr>
        <p:blipFill>
          <a:blip r:embed="rId3">
            <a:alphaModFix/>
          </a:blip>
          <a:stretch>
            <a:fillRect/>
          </a:stretch>
        </p:blipFill>
        <p:spPr>
          <a:xfrm>
            <a:off x="1914525" y="1709750"/>
            <a:ext cx="2316772" cy="374375"/>
          </a:xfrm>
          <a:prstGeom prst="rect">
            <a:avLst/>
          </a:prstGeom>
          <a:noFill/>
          <a:ln>
            <a:noFill/>
          </a:ln>
        </p:spPr>
      </p:pic>
      <p:pic>
        <p:nvPicPr>
          <p:cNvPr id="476" name="Shape 476"/>
          <p:cNvPicPr preferRelativeResize="0"/>
          <p:nvPr/>
        </p:nvPicPr>
        <p:blipFill rotWithShape="1">
          <a:blip r:embed="rId4">
            <a:alphaModFix/>
          </a:blip>
          <a:srcRect b="31627" l="69281" r="0" t="28844"/>
          <a:stretch/>
        </p:blipFill>
        <p:spPr>
          <a:xfrm>
            <a:off x="5379100" y="2642662"/>
            <a:ext cx="1388875" cy="1093825"/>
          </a:xfrm>
          <a:prstGeom prst="rect">
            <a:avLst/>
          </a:prstGeom>
          <a:noFill/>
          <a:ln>
            <a:noFill/>
          </a:ln>
        </p:spPr>
      </p:pic>
      <p:sp>
        <p:nvSpPr>
          <p:cNvPr id="477" name="Shape 477"/>
          <p:cNvSpPr/>
          <p:nvPr/>
        </p:nvSpPr>
        <p:spPr>
          <a:xfrm>
            <a:off x="3734125" y="3131375"/>
            <a:ext cx="747900" cy="268800"/>
          </a:xfrm>
          <a:prstGeom prst="rightArrow">
            <a:avLst>
              <a:gd fmla="val 50000" name="adj1"/>
              <a:gd fmla="val 50000" name="adj2"/>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8" name="Shape 478"/>
          <p:cNvSpPr txBox="1"/>
          <p:nvPr/>
        </p:nvSpPr>
        <p:spPr>
          <a:xfrm>
            <a:off x="3229850" y="2756970"/>
            <a:ext cx="1857300" cy="374400"/>
          </a:xfrm>
          <a:prstGeom prst="rect">
            <a:avLst/>
          </a:prstGeom>
          <a:noFill/>
          <a:ln>
            <a:noFill/>
          </a:ln>
        </p:spPr>
        <p:txBody>
          <a:bodyPr anchorCtr="0" anchor="t" bIns="91425" lIns="91425" rIns="91425" tIns="91425">
            <a:noAutofit/>
          </a:bodyPr>
          <a:lstStyle/>
          <a:p>
            <a:pPr lvl="0" rtl="0">
              <a:spcBef>
                <a:spcPts val="0"/>
              </a:spcBef>
              <a:buNone/>
            </a:pPr>
            <a:r>
              <a:rPr lang="en"/>
              <a:t>Supervised Learning</a:t>
            </a:r>
          </a:p>
        </p:txBody>
      </p:sp>
      <p:pic>
        <p:nvPicPr>
          <p:cNvPr id="479" name="Shape 479"/>
          <p:cNvPicPr preferRelativeResize="0"/>
          <p:nvPr/>
        </p:nvPicPr>
        <p:blipFill>
          <a:blip r:embed="rId5">
            <a:alphaModFix/>
          </a:blip>
          <a:stretch>
            <a:fillRect/>
          </a:stretch>
        </p:blipFill>
        <p:spPr>
          <a:xfrm>
            <a:off x="1355072" y="2795074"/>
            <a:ext cx="1344830" cy="895150"/>
          </a:xfrm>
          <a:prstGeom prst="rect">
            <a:avLst/>
          </a:prstGeom>
          <a:noFill/>
          <a:ln>
            <a:noFill/>
          </a:ln>
        </p:spPr>
      </p:pic>
      <p:pic>
        <p:nvPicPr>
          <p:cNvPr id="480" name="Shape 480"/>
          <p:cNvPicPr preferRelativeResize="0"/>
          <p:nvPr/>
        </p:nvPicPr>
        <p:blipFill rotWithShape="1">
          <a:blip r:embed="rId6">
            <a:alphaModFix/>
          </a:blip>
          <a:srcRect b="21876" l="77696" r="11741" t="69958"/>
          <a:stretch/>
        </p:blipFill>
        <p:spPr>
          <a:xfrm>
            <a:off x="5664575" y="3790400"/>
            <a:ext cx="747901" cy="268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x="0" y="0"/>
          <a:ext cx="0" cy="0"/>
          <a:chOff x="0" y="0"/>
          <a:chExt cx="0" cy="0"/>
        </a:xfrm>
      </p:grpSpPr>
      <p:sp>
        <p:nvSpPr>
          <p:cNvPr id="485" name="Shape 485"/>
          <p:cNvSpPr txBox="1"/>
          <p:nvPr>
            <p:ph type="title"/>
          </p:nvPr>
        </p:nvSpPr>
        <p:spPr>
          <a:xfrm>
            <a:off x="311699" y="332350"/>
            <a:ext cx="6031200" cy="572700"/>
          </a:xfrm>
          <a:prstGeom prst="rect">
            <a:avLst/>
          </a:prstGeom>
        </p:spPr>
        <p:txBody>
          <a:bodyPr anchorCtr="0" anchor="t" bIns="91425" lIns="91425" rIns="91425" tIns="91425">
            <a:noAutofit/>
          </a:bodyPr>
          <a:lstStyle/>
          <a:p>
            <a:pPr lvl="0">
              <a:spcBef>
                <a:spcPts val="0"/>
              </a:spcBef>
              <a:buNone/>
            </a:pPr>
            <a:r>
              <a:rPr lang="en"/>
              <a:t>Imitating Optimal Control  </a:t>
            </a:r>
          </a:p>
        </p:txBody>
      </p:sp>
      <p:pic>
        <p:nvPicPr>
          <p:cNvPr id="486" name="Shape 486"/>
          <p:cNvPicPr preferRelativeResize="0"/>
          <p:nvPr/>
        </p:nvPicPr>
        <p:blipFill rotWithShape="1">
          <a:blip r:embed="rId3">
            <a:alphaModFix/>
          </a:blip>
          <a:srcRect b="0" l="0" r="14726" t="0"/>
          <a:stretch/>
        </p:blipFill>
        <p:spPr>
          <a:xfrm>
            <a:off x="941017" y="2829587"/>
            <a:ext cx="7109557" cy="1777637"/>
          </a:xfrm>
          <a:prstGeom prst="rect">
            <a:avLst/>
          </a:prstGeom>
          <a:noFill/>
          <a:ln>
            <a:noFill/>
          </a:ln>
        </p:spPr>
      </p:pic>
      <p:sp>
        <p:nvSpPr>
          <p:cNvPr id="487" name="Shape 487"/>
          <p:cNvSpPr txBox="1"/>
          <p:nvPr/>
        </p:nvSpPr>
        <p:spPr>
          <a:xfrm>
            <a:off x="2630550" y="4537650"/>
            <a:ext cx="3882900" cy="4089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4"/>
              </a:rPr>
              <a:t>End-to-End Training of Deep Visuomotor Policies</a:t>
            </a:r>
          </a:p>
          <a:p>
            <a:pPr lvl="0" rtl="0">
              <a:spcBef>
                <a:spcPts val="0"/>
              </a:spcBef>
              <a:buNone/>
            </a:pPr>
            <a:r>
              <a:t/>
            </a:r>
            <a:endParaRPr sz="1200"/>
          </a:p>
        </p:txBody>
      </p:sp>
      <p:sp>
        <p:nvSpPr>
          <p:cNvPr id="488" name="Shape 488"/>
          <p:cNvSpPr txBox="1"/>
          <p:nvPr/>
        </p:nvSpPr>
        <p:spPr>
          <a:xfrm>
            <a:off x="148650" y="1279825"/>
            <a:ext cx="6826800" cy="540900"/>
          </a:xfrm>
          <a:prstGeom prst="rect">
            <a:avLst/>
          </a:prstGeom>
          <a:noFill/>
          <a:ln>
            <a:noFill/>
          </a:ln>
        </p:spPr>
        <p:txBody>
          <a:bodyPr anchorCtr="0" anchor="t" bIns="91425" lIns="91425" rIns="91425" tIns="91425">
            <a:noAutofit/>
          </a:bodyPr>
          <a:lstStyle/>
          <a:p>
            <a:pPr indent="-228600" lvl="0" marL="457200" rtl="0">
              <a:spcBef>
                <a:spcPts val="0"/>
              </a:spcBef>
              <a:buChar char="-"/>
            </a:pPr>
            <a:r>
              <a:rPr b="1" lang="en"/>
              <a:t>Learn policies for various robotics tasks using only camera images</a:t>
            </a:r>
          </a:p>
          <a:p>
            <a:pPr indent="-228600" lvl="0" marL="457200">
              <a:spcBef>
                <a:spcPts val="0"/>
              </a:spcBef>
              <a:buChar char="-"/>
            </a:pPr>
            <a:r>
              <a:rPr b="1" lang="en"/>
              <a:t>Use </a:t>
            </a:r>
            <a:r>
              <a:rPr b="1" lang="en">
                <a:solidFill>
                  <a:srgbClr val="980000"/>
                </a:solidFill>
              </a:rPr>
              <a:t>Guided Policy Search</a:t>
            </a:r>
            <a:r>
              <a:rPr b="1" lang="en"/>
              <a:t> as expert</a:t>
            </a:r>
          </a:p>
        </p:txBody>
      </p:sp>
      <p:pic>
        <p:nvPicPr>
          <p:cNvPr id="489" name="Shape 489"/>
          <p:cNvPicPr preferRelativeResize="0"/>
          <p:nvPr/>
        </p:nvPicPr>
        <p:blipFill>
          <a:blip r:embed="rId5">
            <a:alphaModFix/>
          </a:blip>
          <a:stretch>
            <a:fillRect/>
          </a:stretch>
        </p:blipFill>
        <p:spPr>
          <a:xfrm>
            <a:off x="6910050" y="456849"/>
            <a:ext cx="1662450" cy="21190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3" name="Shape 493"/>
        <p:cNvGrpSpPr/>
        <p:nvPr/>
      </p:nvGrpSpPr>
      <p:grpSpPr>
        <a:xfrm>
          <a:off x="0" y="0"/>
          <a:ext cx="0" cy="0"/>
          <a:chOff x="0" y="0"/>
          <a:chExt cx="0" cy="0"/>
        </a:xfrm>
      </p:grpSpPr>
      <p:sp>
        <p:nvSpPr>
          <p:cNvPr descr="http://arxiv.org/pdf/1504.00702.pdf" id="494" name="Shape 494" title="End-to-End Training of Deep Visuomotor Policies">
            <a:hlinkClick r:id="rId3"/>
          </p:cNvPr>
          <p:cNvSpPr/>
          <p:nvPr/>
        </p:nvSpPr>
        <p:spPr>
          <a:xfrm>
            <a:off x="2286000" y="1238250"/>
            <a:ext cx="4572000" cy="3429000"/>
          </a:xfrm>
          <a:prstGeom prst="rect">
            <a:avLst/>
          </a:prstGeom>
          <a:blipFill>
            <a:blip r:embed="rId4">
              <a:alphaModFix/>
            </a:blip>
            <a:stretch>
              <a:fillRect/>
            </a:stretch>
          </a:blipFill>
          <a:ln>
            <a:noFill/>
          </a:ln>
        </p:spPr>
      </p:sp>
      <p:sp>
        <p:nvSpPr>
          <p:cNvPr id="495" name="Shape 495"/>
          <p:cNvSpPr txBox="1"/>
          <p:nvPr>
            <p:ph type="title"/>
          </p:nvPr>
        </p:nvSpPr>
        <p:spPr>
          <a:xfrm>
            <a:off x="311700" y="261625"/>
            <a:ext cx="2505600" cy="572700"/>
          </a:xfrm>
          <a:prstGeom prst="rect">
            <a:avLst/>
          </a:prstGeom>
        </p:spPr>
        <p:txBody>
          <a:bodyPr anchorCtr="0" anchor="t" bIns="91425" lIns="91425" rIns="91425" tIns="91425">
            <a:noAutofit/>
          </a:bodyPr>
          <a:lstStyle/>
          <a:p>
            <a:pPr lvl="0" rtl="0">
              <a:spcBef>
                <a:spcPts val="0"/>
              </a:spcBef>
              <a:buNone/>
            </a:pPr>
            <a:r>
              <a:rPr lang="en"/>
              <a:t>Imitating </a:t>
            </a:r>
            <a:r>
              <a:rPr lang="en"/>
              <a:t>GPS </a:t>
            </a:r>
          </a:p>
        </p:txBody>
      </p:sp>
      <p:sp>
        <p:nvSpPr>
          <p:cNvPr id="496" name="Shape 496"/>
          <p:cNvSpPr txBox="1"/>
          <p:nvPr/>
        </p:nvSpPr>
        <p:spPr>
          <a:xfrm>
            <a:off x="2630550" y="4537650"/>
            <a:ext cx="3882900" cy="4089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5"/>
              </a:rPr>
              <a:t>End-to-End Training of Deep Visuomotor Policies</a:t>
            </a:r>
          </a:p>
          <a:p>
            <a:pPr lvl="0" rtl="0">
              <a:spcBef>
                <a:spcPts val="0"/>
              </a:spcBef>
              <a:buNone/>
            </a:pPr>
            <a:r>
              <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0" name="Shape 500"/>
        <p:cNvGrpSpPr/>
        <p:nvPr/>
      </p:nvGrpSpPr>
      <p:grpSpPr>
        <a:xfrm>
          <a:off x="0" y="0"/>
          <a:ext cx="0" cy="0"/>
          <a:chOff x="0" y="0"/>
          <a:chExt cx="0" cy="0"/>
        </a:xfrm>
      </p:grpSpPr>
      <p:sp>
        <p:nvSpPr>
          <p:cNvPr id="501" name="Shape 501"/>
          <p:cNvSpPr txBox="1"/>
          <p:nvPr>
            <p:ph type="title"/>
          </p:nvPr>
        </p:nvSpPr>
        <p:spPr>
          <a:xfrm>
            <a:off x="311700" y="185425"/>
            <a:ext cx="3954300" cy="572700"/>
          </a:xfrm>
          <a:prstGeom prst="rect">
            <a:avLst/>
          </a:prstGeom>
        </p:spPr>
        <p:txBody>
          <a:bodyPr anchorCtr="0" anchor="t" bIns="91425" lIns="91425" rIns="91425" tIns="91425">
            <a:noAutofit/>
          </a:bodyPr>
          <a:lstStyle/>
          <a:p>
            <a:pPr lvl="0" rtl="0">
              <a:spcBef>
                <a:spcPts val="0"/>
              </a:spcBef>
              <a:buNone/>
            </a:pPr>
            <a:r>
              <a:rPr lang="en"/>
              <a:t>Neural Net Architecture</a:t>
            </a:r>
          </a:p>
        </p:txBody>
      </p:sp>
      <p:sp>
        <p:nvSpPr>
          <p:cNvPr id="502" name="Shape 502"/>
          <p:cNvSpPr txBox="1"/>
          <p:nvPr/>
        </p:nvSpPr>
        <p:spPr>
          <a:xfrm>
            <a:off x="2630550" y="4537650"/>
            <a:ext cx="3882900" cy="4089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3"/>
              </a:rPr>
              <a:t>End-to-End Training of Deep Visuomotor Policies</a:t>
            </a:r>
          </a:p>
          <a:p>
            <a:pPr lvl="0" rtl="0">
              <a:spcBef>
                <a:spcPts val="0"/>
              </a:spcBef>
              <a:buNone/>
            </a:pPr>
            <a:r>
              <a:t/>
            </a:r>
            <a:endParaRPr sz="1200"/>
          </a:p>
        </p:txBody>
      </p:sp>
      <p:pic>
        <p:nvPicPr>
          <p:cNvPr id="503" name="Shape 503"/>
          <p:cNvPicPr preferRelativeResize="0"/>
          <p:nvPr/>
        </p:nvPicPr>
        <p:blipFill>
          <a:blip r:embed="rId4">
            <a:alphaModFix/>
          </a:blip>
          <a:stretch>
            <a:fillRect/>
          </a:stretch>
        </p:blipFill>
        <p:spPr>
          <a:xfrm>
            <a:off x="1166800" y="933724"/>
            <a:ext cx="6890898" cy="36667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7" name="Shape 507"/>
        <p:cNvGrpSpPr/>
        <p:nvPr/>
      </p:nvGrpSpPr>
      <p:grpSpPr>
        <a:xfrm>
          <a:off x="0" y="0"/>
          <a:ext cx="0" cy="0"/>
          <a:chOff x="0" y="0"/>
          <a:chExt cx="0" cy="0"/>
        </a:xfrm>
      </p:grpSpPr>
      <p:sp>
        <p:nvSpPr>
          <p:cNvPr id="508" name="Shape 508"/>
          <p:cNvSpPr txBox="1"/>
          <p:nvPr/>
        </p:nvSpPr>
        <p:spPr>
          <a:xfrm>
            <a:off x="2630550" y="4537650"/>
            <a:ext cx="3882900" cy="4089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3"/>
              </a:rPr>
              <a:t>End-to-End Training of Deep Visuomotor Policies</a:t>
            </a:r>
          </a:p>
          <a:p>
            <a:pPr lvl="0" rtl="0">
              <a:spcBef>
                <a:spcPts val="0"/>
              </a:spcBef>
              <a:buNone/>
            </a:pPr>
            <a:r>
              <a:t/>
            </a:r>
            <a:endParaRPr sz="1200"/>
          </a:p>
        </p:txBody>
      </p:sp>
      <p:pic>
        <p:nvPicPr>
          <p:cNvPr id="509" name="Shape 509"/>
          <p:cNvPicPr preferRelativeResize="0"/>
          <p:nvPr/>
        </p:nvPicPr>
        <p:blipFill>
          <a:blip r:embed="rId4">
            <a:alphaModFix/>
          </a:blip>
          <a:stretch>
            <a:fillRect/>
          </a:stretch>
        </p:blipFill>
        <p:spPr>
          <a:xfrm>
            <a:off x="1166800" y="933724"/>
            <a:ext cx="6890898" cy="3666724"/>
          </a:xfrm>
          <a:prstGeom prst="rect">
            <a:avLst/>
          </a:prstGeom>
          <a:noFill/>
          <a:ln>
            <a:noFill/>
          </a:ln>
        </p:spPr>
      </p:pic>
      <p:sp>
        <p:nvSpPr>
          <p:cNvPr id="510" name="Shape 510"/>
          <p:cNvSpPr txBox="1"/>
          <p:nvPr/>
        </p:nvSpPr>
        <p:spPr>
          <a:xfrm>
            <a:off x="1855300" y="429275"/>
            <a:ext cx="3693900" cy="341100"/>
          </a:xfrm>
          <a:prstGeom prst="rect">
            <a:avLst/>
          </a:prstGeom>
          <a:noFill/>
          <a:ln>
            <a:noFill/>
          </a:ln>
        </p:spPr>
        <p:txBody>
          <a:bodyPr anchorCtr="0" anchor="t" bIns="91425" lIns="91425" rIns="91425" tIns="91425">
            <a:noAutofit/>
          </a:bodyPr>
          <a:lstStyle/>
          <a:p>
            <a:pPr lvl="0">
              <a:spcBef>
                <a:spcPts val="0"/>
              </a:spcBef>
              <a:buNone/>
            </a:pPr>
            <a:r>
              <a:rPr b="1" lang="en" sz="1200"/>
              <a:t>Vision layers to l</a:t>
            </a:r>
            <a:r>
              <a:rPr b="1" lang="en" sz="1200"/>
              <a:t>ocalize target and end-effector</a:t>
            </a:r>
          </a:p>
        </p:txBody>
      </p:sp>
      <p:sp>
        <p:nvSpPr>
          <p:cNvPr id="511" name="Shape 511"/>
          <p:cNvSpPr/>
          <p:nvPr/>
        </p:nvSpPr>
        <p:spPr>
          <a:xfrm>
            <a:off x="555400" y="2087225"/>
            <a:ext cx="8250600" cy="2597400"/>
          </a:xfrm>
          <a:prstGeom prst="roundRect">
            <a:avLst>
              <a:gd fmla="val 16667" name="adj"/>
            </a:avLst>
          </a:prstGeom>
          <a:solidFill>
            <a:srgbClr val="D9D9D9">
              <a:alpha val="79620"/>
            </a:srgbClr>
          </a:solidFill>
          <a:ln>
            <a:noFill/>
          </a:ln>
        </p:spPr>
        <p:txBody>
          <a:bodyPr anchorCtr="0" anchor="ctr" bIns="91425" lIns="91425" rIns="91425" tIns="91425">
            <a:noAutofit/>
          </a:bodyPr>
          <a:lstStyle/>
          <a:p>
            <a:pPr lvl="0">
              <a:spcBef>
                <a:spcPts val="0"/>
              </a:spcBef>
              <a:buNone/>
            </a:pPr>
            <a:r>
              <a:t/>
            </a:r>
            <a:endParaRPr/>
          </a:p>
        </p:txBody>
      </p:sp>
      <p:sp>
        <p:nvSpPr>
          <p:cNvPr id="512" name="Shape 512"/>
          <p:cNvSpPr/>
          <p:nvPr/>
        </p:nvSpPr>
        <p:spPr>
          <a:xfrm>
            <a:off x="1408050" y="836550"/>
            <a:ext cx="4845300" cy="260100"/>
          </a:xfrm>
          <a:prstGeom prst="blockArc">
            <a:avLst>
              <a:gd fmla="val 10800000" name="adj1"/>
              <a:gd fmla="val 0" name="adj2"/>
              <a:gd fmla="val 25000" name="adj3"/>
            </a:avLst>
          </a:prstGeom>
          <a:solidFill>
            <a:srgbClr val="980000"/>
          </a:solidFill>
          <a:ln>
            <a:noFill/>
          </a:ln>
        </p:spPr>
        <p:txBody>
          <a:bodyPr anchorCtr="0" anchor="ctr" bIns="91425" lIns="91425" rIns="91425" tIns="91425">
            <a:noAutofit/>
          </a:bodyPr>
          <a:lstStyle/>
          <a:p>
            <a:pPr lvl="0">
              <a:spcBef>
                <a:spcPts val="0"/>
              </a:spcBef>
              <a:buNone/>
            </a:pPr>
            <a:r>
              <a:t/>
            </a:r>
            <a:endParaRPr/>
          </a:p>
        </p:txBody>
      </p:sp>
      <p:sp>
        <p:nvSpPr>
          <p:cNvPr id="513" name="Shape 513"/>
          <p:cNvSpPr/>
          <p:nvPr/>
        </p:nvSpPr>
        <p:spPr>
          <a:xfrm>
            <a:off x="6584675" y="818300"/>
            <a:ext cx="1350000" cy="260100"/>
          </a:xfrm>
          <a:prstGeom prst="blockArc">
            <a:avLst>
              <a:gd fmla="val 10800000" name="adj1"/>
              <a:gd fmla="val 0" name="adj2"/>
              <a:gd fmla="val 25000" name="adj3"/>
            </a:avLst>
          </a:prstGeom>
          <a:solidFill>
            <a:srgbClr val="980000"/>
          </a:solidFill>
          <a:ln>
            <a:noFill/>
          </a:ln>
        </p:spPr>
        <p:txBody>
          <a:bodyPr anchorCtr="0" anchor="ctr" bIns="91425" lIns="91425" rIns="91425" tIns="91425">
            <a:noAutofit/>
          </a:bodyPr>
          <a:lstStyle/>
          <a:p>
            <a:pPr lvl="0">
              <a:spcBef>
                <a:spcPts val="0"/>
              </a:spcBef>
              <a:buNone/>
            </a:pPr>
            <a:r>
              <a:t/>
            </a:r>
            <a:endParaRPr/>
          </a:p>
        </p:txBody>
      </p:sp>
      <p:sp>
        <p:nvSpPr>
          <p:cNvPr id="514" name="Shape 514"/>
          <p:cNvSpPr txBox="1"/>
          <p:nvPr/>
        </p:nvSpPr>
        <p:spPr>
          <a:xfrm>
            <a:off x="6342825" y="459100"/>
            <a:ext cx="2976900" cy="341100"/>
          </a:xfrm>
          <a:prstGeom prst="rect">
            <a:avLst/>
          </a:prstGeom>
          <a:noFill/>
          <a:ln>
            <a:noFill/>
          </a:ln>
        </p:spPr>
        <p:txBody>
          <a:bodyPr anchorCtr="0" anchor="t" bIns="91425" lIns="91425" rIns="91425" tIns="91425">
            <a:noAutofit/>
          </a:bodyPr>
          <a:lstStyle/>
          <a:p>
            <a:pPr lvl="0" rtl="0">
              <a:spcBef>
                <a:spcPts val="0"/>
              </a:spcBef>
              <a:buNone/>
            </a:pPr>
            <a:r>
              <a:rPr b="1" lang="en" sz="1200"/>
              <a:t>Policy</a:t>
            </a:r>
            <a:r>
              <a:rPr b="1" lang="en" sz="1200"/>
              <a:t> layers with expert supervision</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8" name="Shape 518"/>
        <p:cNvGrpSpPr/>
        <p:nvPr/>
      </p:nvGrpSpPr>
      <p:grpSpPr>
        <a:xfrm>
          <a:off x="0" y="0"/>
          <a:ext cx="0" cy="0"/>
          <a:chOff x="0" y="0"/>
          <a:chExt cx="0" cy="0"/>
        </a:xfrm>
      </p:grpSpPr>
      <p:sp>
        <p:nvSpPr>
          <p:cNvPr id="519" name="Shape 519"/>
          <p:cNvSpPr txBox="1"/>
          <p:nvPr>
            <p:ph type="title"/>
          </p:nvPr>
        </p:nvSpPr>
        <p:spPr>
          <a:xfrm>
            <a:off x="311700" y="140225"/>
            <a:ext cx="8520600" cy="572700"/>
          </a:xfrm>
          <a:prstGeom prst="rect">
            <a:avLst/>
          </a:prstGeom>
        </p:spPr>
        <p:txBody>
          <a:bodyPr anchorCtr="0" anchor="t" bIns="91425" lIns="91425" rIns="91425" tIns="91425">
            <a:noAutofit/>
          </a:bodyPr>
          <a:lstStyle/>
          <a:p>
            <a:pPr lvl="0">
              <a:spcBef>
                <a:spcPts val="0"/>
              </a:spcBef>
              <a:buNone/>
            </a:pPr>
            <a:r>
              <a:rPr lang="en"/>
              <a:t>Localize Target and End-effector</a:t>
            </a:r>
          </a:p>
        </p:txBody>
      </p:sp>
      <p:sp>
        <p:nvSpPr>
          <p:cNvPr id="520" name="Shape 520"/>
          <p:cNvSpPr/>
          <p:nvPr/>
        </p:nvSpPr>
        <p:spPr>
          <a:xfrm>
            <a:off x="985225" y="123959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a:t>Conv3 feature maps</a:t>
            </a:r>
          </a:p>
        </p:txBody>
      </p:sp>
      <p:sp>
        <p:nvSpPr>
          <p:cNvPr id="521" name="Shape 521"/>
          <p:cNvSpPr/>
          <p:nvPr/>
        </p:nvSpPr>
        <p:spPr>
          <a:xfrm>
            <a:off x="985225" y="200964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Spatial softmax on each feature map</a:t>
            </a:r>
          </a:p>
        </p:txBody>
      </p:sp>
      <p:sp>
        <p:nvSpPr>
          <p:cNvPr id="522" name="Shape 522"/>
          <p:cNvSpPr/>
          <p:nvPr/>
        </p:nvSpPr>
        <p:spPr>
          <a:xfrm>
            <a:off x="985225" y="282209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Get coordinates in image-space </a:t>
            </a:r>
          </a:p>
        </p:txBody>
      </p:sp>
      <p:grpSp>
        <p:nvGrpSpPr>
          <p:cNvPr id="523" name="Shape 523"/>
          <p:cNvGrpSpPr/>
          <p:nvPr/>
        </p:nvGrpSpPr>
        <p:grpSpPr>
          <a:xfrm>
            <a:off x="3936610" y="1155878"/>
            <a:ext cx="4732521" cy="2294080"/>
            <a:chOff x="3686050" y="1094450"/>
            <a:chExt cx="4983175" cy="2431200"/>
          </a:xfrm>
        </p:grpSpPr>
        <p:pic>
          <p:nvPicPr>
            <p:cNvPr id="524" name="Shape 524"/>
            <p:cNvPicPr preferRelativeResize="0"/>
            <p:nvPr/>
          </p:nvPicPr>
          <p:blipFill rotWithShape="1">
            <a:blip r:embed="rId3">
              <a:alphaModFix/>
            </a:blip>
            <a:srcRect b="0" l="0" r="0" t="0"/>
            <a:stretch/>
          </p:blipFill>
          <p:spPr>
            <a:xfrm>
              <a:off x="3807325" y="1094450"/>
              <a:ext cx="4725349" cy="2316074"/>
            </a:xfrm>
            <a:prstGeom prst="rect">
              <a:avLst/>
            </a:prstGeom>
            <a:noFill/>
            <a:ln>
              <a:noFill/>
            </a:ln>
          </p:spPr>
        </p:pic>
        <p:sp>
          <p:nvSpPr>
            <p:cNvPr id="525" name="Shape 525"/>
            <p:cNvSpPr/>
            <p:nvPr/>
          </p:nvSpPr>
          <p:spPr>
            <a:xfrm>
              <a:off x="8411525" y="1159100"/>
              <a:ext cx="257700" cy="4026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526" name="Shape 526"/>
            <p:cNvSpPr/>
            <p:nvPr/>
          </p:nvSpPr>
          <p:spPr>
            <a:xfrm>
              <a:off x="7807825" y="3264650"/>
              <a:ext cx="603600" cy="2610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527" name="Shape 527"/>
            <p:cNvSpPr/>
            <p:nvPr/>
          </p:nvSpPr>
          <p:spPr>
            <a:xfrm>
              <a:off x="3686050" y="1874950"/>
              <a:ext cx="257700" cy="5727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grpSp>
      <p:cxnSp>
        <p:nvCxnSpPr>
          <p:cNvPr id="528" name="Shape 528"/>
          <p:cNvCxnSpPr>
            <a:stCxn id="520" idx="2"/>
            <a:endCxn id="521" idx="0"/>
          </p:cNvCxnSpPr>
          <p:nvPr/>
        </p:nvCxnSpPr>
        <p:spPr>
          <a:xfrm>
            <a:off x="1918975" y="1690199"/>
            <a:ext cx="0" cy="319500"/>
          </a:xfrm>
          <a:prstGeom prst="straightConnector1">
            <a:avLst/>
          </a:prstGeom>
          <a:noFill/>
          <a:ln cap="flat" cmpd="sng" w="19050">
            <a:solidFill>
              <a:srgbClr val="000000"/>
            </a:solidFill>
            <a:prstDash val="solid"/>
            <a:round/>
            <a:headEnd len="lg" w="lg" type="none"/>
            <a:tailEnd len="lg" w="lg" type="triangle"/>
          </a:ln>
        </p:spPr>
      </p:cxnSp>
      <p:cxnSp>
        <p:nvCxnSpPr>
          <p:cNvPr id="529" name="Shape 529"/>
          <p:cNvCxnSpPr/>
          <p:nvPr/>
        </p:nvCxnSpPr>
        <p:spPr>
          <a:xfrm>
            <a:off x="1918975" y="2481424"/>
            <a:ext cx="0" cy="319500"/>
          </a:xfrm>
          <a:prstGeom prst="straightConnector1">
            <a:avLst/>
          </a:prstGeom>
          <a:noFill/>
          <a:ln cap="flat" cmpd="sng" w="19050">
            <a:solidFill>
              <a:srgbClr val="000000"/>
            </a:solidFill>
            <a:prstDash val="solid"/>
            <a:round/>
            <a:headEnd len="lg" w="lg" type="none"/>
            <a:tailEnd len="lg" w="lg"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Notations</a:t>
            </a:r>
          </a:p>
        </p:txBody>
      </p:sp>
      <p:sp>
        <p:nvSpPr>
          <p:cNvPr id="85" name="Shape 85"/>
          <p:cNvSpPr txBox="1"/>
          <p:nvPr/>
        </p:nvSpPr>
        <p:spPr>
          <a:xfrm>
            <a:off x="-308075" y="4073975"/>
            <a:ext cx="4801800" cy="5601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86" name="Shape 86"/>
          <p:cNvCxnSpPr/>
          <p:nvPr/>
        </p:nvCxnSpPr>
        <p:spPr>
          <a:xfrm>
            <a:off x="1042400" y="2081600"/>
            <a:ext cx="0" cy="1800600"/>
          </a:xfrm>
          <a:prstGeom prst="straightConnector1">
            <a:avLst/>
          </a:prstGeom>
          <a:noFill/>
          <a:ln cap="flat" cmpd="sng" w="9525">
            <a:solidFill>
              <a:schemeClr val="dk2"/>
            </a:solidFill>
            <a:prstDash val="solid"/>
            <a:round/>
            <a:headEnd len="lg" w="lg" type="none"/>
            <a:tailEnd len="lg" w="lg" type="none"/>
          </a:ln>
        </p:spPr>
      </p:cxnSp>
      <p:cxnSp>
        <p:nvCxnSpPr>
          <p:cNvPr id="87" name="Shape 87"/>
          <p:cNvCxnSpPr/>
          <p:nvPr/>
        </p:nvCxnSpPr>
        <p:spPr>
          <a:xfrm>
            <a:off x="867350" y="3723850"/>
            <a:ext cx="3834600" cy="0"/>
          </a:xfrm>
          <a:prstGeom prst="straightConnector1">
            <a:avLst/>
          </a:prstGeom>
          <a:noFill/>
          <a:ln cap="flat" cmpd="sng" w="9525">
            <a:solidFill>
              <a:schemeClr val="dk2"/>
            </a:solidFill>
            <a:prstDash val="solid"/>
            <a:round/>
            <a:headEnd len="lg" w="lg" type="none"/>
            <a:tailEnd len="lg" w="lg" type="none"/>
          </a:ln>
        </p:spPr>
      </p:cxnSp>
      <p:sp>
        <p:nvSpPr>
          <p:cNvPr id="88" name="Shape 88"/>
          <p:cNvSpPr txBox="1"/>
          <p:nvPr/>
        </p:nvSpPr>
        <p:spPr>
          <a:xfrm>
            <a:off x="333825" y="2756850"/>
            <a:ext cx="642000" cy="34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89" name="Shape 89"/>
          <p:cNvSpPr txBox="1"/>
          <p:nvPr/>
        </p:nvSpPr>
        <p:spPr>
          <a:xfrm>
            <a:off x="2463650" y="3784550"/>
            <a:ext cx="642000" cy="34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90" name="Shape 90"/>
          <p:cNvSpPr/>
          <p:nvPr/>
        </p:nvSpPr>
        <p:spPr>
          <a:xfrm>
            <a:off x="1275825" y="2164963"/>
            <a:ext cx="3217825" cy="920325"/>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91" name="Shape 91"/>
          <p:cNvSpPr txBox="1"/>
          <p:nvPr/>
        </p:nvSpPr>
        <p:spPr>
          <a:xfrm>
            <a:off x="2220050" y="1420500"/>
            <a:ext cx="2105100" cy="341700"/>
          </a:xfrm>
          <a:prstGeom prst="rect">
            <a:avLst/>
          </a:prstGeom>
          <a:noFill/>
          <a:ln>
            <a:noFill/>
          </a:ln>
        </p:spPr>
        <p:txBody>
          <a:bodyPr anchorCtr="0" anchor="t" bIns="91425" lIns="91425" rIns="91425" tIns="91425">
            <a:noAutofit/>
          </a:bodyPr>
          <a:lstStyle/>
          <a:p>
            <a:pPr lvl="0" rtl="0">
              <a:spcBef>
                <a:spcPts val="0"/>
              </a:spcBef>
              <a:buNone/>
            </a:pPr>
            <a:r>
              <a:rPr b="1" lang="en" u="sng">
                <a:solidFill>
                  <a:srgbClr val="980000"/>
                </a:solidFill>
              </a:rPr>
              <a:t>Trajectory Distribution</a:t>
            </a:r>
          </a:p>
        </p:txBody>
      </p:sp>
      <p:sp>
        <p:nvSpPr>
          <p:cNvPr id="92" name="Shape 92"/>
          <p:cNvSpPr/>
          <p:nvPr/>
        </p:nvSpPr>
        <p:spPr>
          <a:xfrm>
            <a:off x="1361025" y="2281087"/>
            <a:ext cx="3306525" cy="599625"/>
          </a:xfrm>
          <a:custGeom>
            <a:pathLst>
              <a:path extrusionOk="0" h="23985" w="132261">
                <a:moveTo>
                  <a:pt x="0" y="23985"/>
                </a:moveTo>
                <a:cubicBezTo>
                  <a:pt x="6234" y="22092"/>
                  <a:pt x="29057" y="16581"/>
                  <a:pt x="37407" y="12629"/>
                </a:cubicBezTo>
                <a:cubicBezTo>
                  <a:pt x="45756" y="8676"/>
                  <a:pt x="44309" y="-1566"/>
                  <a:pt x="50099" y="271"/>
                </a:cubicBezTo>
                <a:cubicBezTo>
                  <a:pt x="55888" y="2108"/>
                  <a:pt x="65296" y="22092"/>
                  <a:pt x="72143" y="23651"/>
                </a:cubicBezTo>
                <a:cubicBezTo>
                  <a:pt x="78989" y="25209"/>
                  <a:pt x="81160" y="11682"/>
                  <a:pt x="91180" y="9623"/>
                </a:cubicBezTo>
                <a:cubicBezTo>
                  <a:pt x="101199" y="7563"/>
                  <a:pt x="125414" y="11014"/>
                  <a:pt x="132261" y="11293"/>
                </a:cubicBezTo>
              </a:path>
            </a:pathLst>
          </a:custGeom>
          <a:noFill/>
          <a:ln cap="flat" cmpd="sng" w="9525">
            <a:solidFill>
              <a:schemeClr val="dk2"/>
            </a:solidFill>
            <a:prstDash val="solid"/>
            <a:round/>
            <a:headEnd len="lg" w="lg" type="none"/>
            <a:tailEnd len="lg" w="lg" type="none"/>
          </a:ln>
        </p:spPr>
      </p:sp>
      <p:sp>
        <p:nvSpPr>
          <p:cNvPr id="93" name="Shape 93"/>
          <p:cNvSpPr/>
          <p:nvPr/>
        </p:nvSpPr>
        <p:spPr>
          <a:xfrm>
            <a:off x="1569775" y="2267322"/>
            <a:ext cx="3131175" cy="880575"/>
          </a:xfrm>
          <a:custGeom>
            <a:pathLst>
              <a:path extrusionOk="0" h="35223" w="125247">
                <a:moveTo>
                  <a:pt x="0" y="35223"/>
                </a:moveTo>
                <a:cubicBezTo>
                  <a:pt x="6791" y="32773"/>
                  <a:pt x="27109" y="25036"/>
                  <a:pt x="40747" y="20527"/>
                </a:cubicBezTo>
                <a:cubicBezTo>
                  <a:pt x="54385" y="16018"/>
                  <a:pt x="72030" y="11564"/>
                  <a:pt x="81828" y="8169"/>
                </a:cubicBezTo>
                <a:cubicBezTo>
                  <a:pt x="91625" y="4773"/>
                  <a:pt x="92293" y="765"/>
                  <a:pt x="99530" y="153"/>
                </a:cubicBezTo>
                <a:cubicBezTo>
                  <a:pt x="106766" y="-459"/>
                  <a:pt x="120960" y="3771"/>
                  <a:pt x="125247" y="4495"/>
                </a:cubicBezTo>
              </a:path>
            </a:pathLst>
          </a:custGeom>
          <a:noFill/>
          <a:ln cap="flat" cmpd="sng" w="9525">
            <a:solidFill>
              <a:schemeClr val="dk2"/>
            </a:solidFill>
            <a:prstDash val="solid"/>
            <a:round/>
            <a:headEnd len="lg" w="lg" type="none"/>
            <a:tailEnd len="lg" w="lg" type="none"/>
          </a:ln>
        </p:spPr>
      </p:sp>
      <p:sp>
        <p:nvSpPr>
          <p:cNvPr id="94" name="Shape 94"/>
          <p:cNvSpPr txBox="1"/>
          <p:nvPr/>
        </p:nvSpPr>
        <p:spPr>
          <a:xfrm>
            <a:off x="5948625" y="2524300"/>
            <a:ext cx="1899300" cy="561000"/>
          </a:xfrm>
          <a:prstGeom prst="rect">
            <a:avLst/>
          </a:prstGeom>
          <a:noFill/>
          <a:ln>
            <a:noFill/>
          </a:ln>
        </p:spPr>
        <p:txBody>
          <a:bodyPr anchorCtr="0" anchor="t" bIns="91425" lIns="91425" rIns="91425" tIns="91425">
            <a:noAutofit/>
          </a:bodyPr>
          <a:lstStyle/>
          <a:p>
            <a:pPr lvl="0">
              <a:spcBef>
                <a:spcPts val="0"/>
              </a:spcBef>
              <a:buNone/>
            </a:pPr>
            <a:r>
              <a:rPr b="1" lang="en"/>
              <a:t>A few samples from the distribution</a:t>
            </a:r>
          </a:p>
        </p:txBody>
      </p:sp>
      <p:pic>
        <p:nvPicPr>
          <p:cNvPr id="95" name="Shape 95"/>
          <p:cNvPicPr preferRelativeResize="0"/>
          <p:nvPr/>
        </p:nvPicPr>
        <p:blipFill>
          <a:blip r:embed="rId3">
            <a:alphaModFix/>
          </a:blip>
          <a:stretch>
            <a:fillRect/>
          </a:stretch>
        </p:blipFill>
        <p:spPr>
          <a:xfrm>
            <a:off x="1221600" y="4397500"/>
            <a:ext cx="3126103" cy="341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3" name="Shape 533"/>
        <p:cNvGrpSpPr/>
        <p:nvPr/>
      </p:nvGrpSpPr>
      <p:grpSpPr>
        <a:xfrm>
          <a:off x="0" y="0"/>
          <a:ext cx="0" cy="0"/>
          <a:chOff x="0" y="0"/>
          <a:chExt cx="0" cy="0"/>
        </a:xfrm>
      </p:grpSpPr>
      <p:sp>
        <p:nvSpPr>
          <p:cNvPr id="534" name="Shape 534"/>
          <p:cNvSpPr txBox="1"/>
          <p:nvPr>
            <p:ph type="title"/>
          </p:nvPr>
        </p:nvSpPr>
        <p:spPr>
          <a:xfrm>
            <a:off x="311700" y="140225"/>
            <a:ext cx="8520600" cy="572700"/>
          </a:xfrm>
          <a:prstGeom prst="rect">
            <a:avLst/>
          </a:prstGeom>
        </p:spPr>
        <p:txBody>
          <a:bodyPr anchorCtr="0" anchor="t" bIns="91425" lIns="91425" rIns="91425" tIns="91425">
            <a:noAutofit/>
          </a:bodyPr>
          <a:lstStyle/>
          <a:p>
            <a:pPr lvl="0" rtl="0">
              <a:spcBef>
                <a:spcPts val="0"/>
              </a:spcBef>
              <a:buNone/>
            </a:pPr>
            <a:r>
              <a:rPr lang="en"/>
              <a:t>Localize Target and End-effector</a:t>
            </a:r>
          </a:p>
        </p:txBody>
      </p:sp>
      <p:sp>
        <p:nvSpPr>
          <p:cNvPr id="535" name="Shape 535"/>
          <p:cNvSpPr/>
          <p:nvPr/>
        </p:nvSpPr>
        <p:spPr>
          <a:xfrm>
            <a:off x="985225" y="123959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Conv3 feature maps</a:t>
            </a:r>
          </a:p>
        </p:txBody>
      </p:sp>
      <p:sp>
        <p:nvSpPr>
          <p:cNvPr id="536" name="Shape 536"/>
          <p:cNvSpPr/>
          <p:nvPr/>
        </p:nvSpPr>
        <p:spPr>
          <a:xfrm>
            <a:off x="985225" y="200964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Spatial softmax on each feature map</a:t>
            </a:r>
          </a:p>
        </p:txBody>
      </p:sp>
      <p:sp>
        <p:nvSpPr>
          <p:cNvPr id="537" name="Shape 537"/>
          <p:cNvSpPr/>
          <p:nvPr/>
        </p:nvSpPr>
        <p:spPr>
          <a:xfrm>
            <a:off x="985225" y="282209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Get coordinates in image-space </a:t>
            </a:r>
          </a:p>
        </p:txBody>
      </p:sp>
      <p:grpSp>
        <p:nvGrpSpPr>
          <p:cNvPr id="538" name="Shape 538"/>
          <p:cNvGrpSpPr/>
          <p:nvPr/>
        </p:nvGrpSpPr>
        <p:grpSpPr>
          <a:xfrm>
            <a:off x="3936610" y="1155878"/>
            <a:ext cx="4732521" cy="2294080"/>
            <a:chOff x="3686050" y="1094450"/>
            <a:chExt cx="4983175" cy="2431200"/>
          </a:xfrm>
        </p:grpSpPr>
        <p:pic>
          <p:nvPicPr>
            <p:cNvPr id="539" name="Shape 539"/>
            <p:cNvPicPr preferRelativeResize="0"/>
            <p:nvPr/>
          </p:nvPicPr>
          <p:blipFill rotWithShape="1">
            <a:blip r:embed="rId3">
              <a:alphaModFix/>
            </a:blip>
            <a:srcRect b="0" l="0" r="0" t="0"/>
            <a:stretch/>
          </p:blipFill>
          <p:spPr>
            <a:xfrm>
              <a:off x="3807325" y="1094450"/>
              <a:ext cx="4725349" cy="2316074"/>
            </a:xfrm>
            <a:prstGeom prst="rect">
              <a:avLst/>
            </a:prstGeom>
            <a:noFill/>
            <a:ln>
              <a:noFill/>
            </a:ln>
          </p:spPr>
        </p:pic>
        <p:sp>
          <p:nvSpPr>
            <p:cNvPr id="540" name="Shape 540"/>
            <p:cNvSpPr/>
            <p:nvPr/>
          </p:nvSpPr>
          <p:spPr>
            <a:xfrm>
              <a:off x="8411525" y="1159100"/>
              <a:ext cx="257700" cy="4026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541" name="Shape 541"/>
            <p:cNvSpPr/>
            <p:nvPr/>
          </p:nvSpPr>
          <p:spPr>
            <a:xfrm>
              <a:off x="7807825" y="3264650"/>
              <a:ext cx="603600" cy="2610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542" name="Shape 542"/>
            <p:cNvSpPr/>
            <p:nvPr/>
          </p:nvSpPr>
          <p:spPr>
            <a:xfrm>
              <a:off x="3686050" y="1874950"/>
              <a:ext cx="257700" cy="5727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grpSp>
      <p:cxnSp>
        <p:nvCxnSpPr>
          <p:cNvPr id="543" name="Shape 543"/>
          <p:cNvCxnSpPr>
            <a:stCxn id="535" idx="2"/>
            <a:endCxn id="536" idx="0"/>
          </p:cNvCxnSpPr>
          <p:nvPr/>
        </p:nvCxnSpPr>
        <p:spPr>
          <a:xfrm>
            <a:off x="1918975" y="1690199"/>
            <a:ext cx="0" cy="319500"/>
          </a:xfrm>
          <a:prstGeom prst="straightConnector1">
            <a:avLst/>
          </a:prstGeom>
          <a:noFill/>
          <a:ln cap="flat" cmpd="sng" w="19050">
            <a:solidFill>
              <a:srgbClr val="000000"/>
            </a:solidFill>
            <a:prstDash val="solid"/>
            <a:round/>
            <a:headEnd len="lg" w="lg" type="none"/>
            <a:tailEnd len="lg" w="lg" type="triangle"/>
          </a:ln>
        </p:spPr>
      </p:cxnSp>
      <p:pic>
        <p:nvPicPr>
          <p:cNvPr id="544" name="Shape 544"/>
          <p:cNvPicPr preferRelativeResize="0"/>
          <p:nvPr/>
        </p:nvPicPr>
        <p:blipFill>
          <a:blip r:embed="rId4">
            <a:alphaModFix/>
          </a:blip>
          <a:stretch>
            <a:fillRect/>
          </a:stretch>
        </p:blipFill>
        <p:spPr>
          <a:xfrm>
            <a:off x="3378025" y="865025"/>
            <a:ext cx="5354374" cy="3855625"/>
          </a:xfrm>
          <a:prstGeom prst="rect">
            <a:avLst/>
          </a:prstGeom>
          <a:noFill/>
          <a:ln>
            <a:noFill/>
          </a:ln>
        </p:spPr>
      </p:pic>
      <p:cxnSp>
        <p:nvCxnSpPr>
          <p:cNvPr id="545" name="Shape 545"/>
          <p:cNvCxnSpPr/>
          <p:nvPr/>
        </p:nvCxnSpPr>
        <p:spPr>
          <a:xfrm>
            <a:off x="1918975" y="2481424"/>
            <a:ext cx="0" cy="319500"/>
          </a:xfrm>
          <a:prstGeom prst="straightConnector1">
            <a:avLst/>
          </a:prstGeom>
          <a:noFill/>
          <a:ln cap="flat" cmpd="sng" w="19050">
            <a:solidFill>
              <a:srgbClr val="000000"/>
            </a:solidFill>
            <a:prstDash val="solid"/>
            <a:round/>
            <a:headEnd len="lg" w="lg" type="none"/>
            <a:tailEnd len="lg" w="lg"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x="0" y="0"/>
          <a:ext cx="0" cy="0"/>
          <a:chOff x="0" y="0"/>
          <a:chExt cx="0" cy="0"/>
        </a:xfrm>
      </p:grpSpPr>
      <p:sp>
        <p:nvSpPr>
          <p:cNvPr id="550" name="Shape 550"/>
          <p:cNvSpPr txBox="1"/>
          <p:nvPr>
            <p:ph type="title"/>
          </p:nvPr>
        </p:nvSpPr>
        <p:spPr>
          <a:xfrm>
            <a:off x="311700" y="140225"/>
            <a:ext cx="3624900" cy="572700"/>
          </a:xfrm>
          <a:prstGeom prst="rect">
            <a:avLst/>
          </a:prstGeom>
        </p:spPr>
        <p:txBody>
          <a:bodyPr anchorCtr="0" anchor="t" bIns="91425" lIns="91425" rIns="91425" tIns="91425">
            <a:noAutofit/>
          </a:bodyPr>
          <a:lstStyle/>
          <a:p>
            <a:pPr lvl="0" rtl="0">
              <a:spcBef>
                <a:spcPts val="0"/>
              </a:spcBef>
              <a:buNone/>
            </a:pPr>
            <a:r>
              <a:rPr lang="en"/>
              <a:t>End-to-End Training</a:t>
            </a:r>
          </a:p>
        </p:txBody>
      </p:sp>
      <p:sp>
        <p:nvSpPr>
          <p:cNvPr id="551" name="Shape 551"/>
          <p:cNvSpPr/>
          <p:nvPr/>
        </p:nvSpPr>
        <p:spPr>
          <a:xfrm>
            <a:off x="2737825" y="108719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Conv3 feature maps</a:t>
            </a:r>
          </a:p>
        </p:txBody>
      </p:sp>
      <p:sp>
        <p:nvSpPr>
          <p:cNvPr id="552" name="Shape 552"/>
          <p:cNvSpPr/>
          <p:nvPr/>
        </p:nvSpPr>
        <p:spPr>
          <a:xfrm>
            <a:off x="2737825" y="185724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Spatial softmax on each feature map</a:t>
            </a:r>
          </a:p>
        </p:txBody>
      </p:sp>
      <p:sp>
        <p:nvSpPr>
          <p:cNvPr id="553" name="Shape 553"/>
          <p:cNvSpPr/>
          <p:nvPr/>
        </p:nvSpPr>
        <p:spPr>
          <a:xfrm>
            <a:off x="2737825" y="2669699"/>
            <a:ext cx="18675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Get coordinates in image-space </a:t>
            </a:r>
          </a:p>
        </p:txBody>
      </p:sp>
      <p:cxnSp>
        <p:nvCxnSpPr>
          <p:cNvPr id="554" name="Shape 554"/>
          <p:cNvCxnSpPr>
            <a:stCxn id="551" idx="2"/>
            <a:endCxn id="552" idx="0"/>
          </p:cNvCxnSpPr>
          <p:nvPr/>
        </p:nvCxnSpPr>
        <p:spPr>
          <a:xfrm>
            <a:off x="3671575" y="1537799"/>
            <a:ext cx="0" cy="319500"/>
          </a:xfrm>
          <a:prstGeom prst="straightConnector1">
            <a:avLst/>
          </a:prstGeom>
          <a:noFill/>
          <a:ln cap="flat" cmpd="sng" w="19050">
            <a:solidFill>
              <a:srgbClr val="000000"/>
            </a:solidFill>
            <a:prstDash val="solid"/>
            <a:round/>
            <a:headEnd len="lg" w="lg" type="none"/>
            <a:tailEnd len="lg" w="lg" type="triangle"/>
          </a:ln>
        </p:spPr>
      </p:cxnSp>
      <p:sp>
        <p:nvSpPr>
          <p:cNvPr id="555" name="Shape 555"/>
          <p:cNvSpPr/>
          <p:nvPr/>
        </p:nvSpPr>
        <p:spPr>
          <a:xfrm>
            <a:off x="5168200" y="2648525"/>
            <a:ext cx="20763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t>Robot Configs (Angle of joints, velocity)</a:t>
            </a:r>
          </a:p>
        </p:txBody>
      </p:sp>
      <p:cxnSp>
        <p:nvCxnSpPr>
          <p:cNvPr id="556" name="Shape 556"/>
          <p:cNvCxnSpPr>
            <a:stCxn id="555" idx="2"/>
            <a:endCxn id="557" idx="0"/>
          </p:cNvCxnSpPr>
          <p:nvPr/>
        </p:nvCxnSpPr>
        <p:spPr>
          <a:xfrm rot="5400000">
            <a:off x="4754200" y="2016575"/>
            <a:ext cx="369600" cy="2534700"/>
          </a:xfrm>
          <a:prstGeom prst="curvedConnector3">
            <a:avLst>
              <a:gd fmla="val 50000" name="adj1"/>
            </a:avLst>
          </a:prstGeom>
          <a:noFill/>
          <a:ln cap="flat" cmpd="sng" w="19050">
            <a:solidFill>
              <a:srgbClr val="000000"/>
            </a:solidFill>
            <a:prstDash val="solid"/>
            <a:round/>
            <a:headEnd len="lg" w="lg" type="none"/>
            <a:tailEnd len="lg" w="lg" type="triangle"/>
          </a:ln>
        </p:spPr>
      </p:cxnSp>
      <p:cxnSp>
        <p:nvCxnSpPr>
          <p:cNvPr id="558" name="Shape 558"/>
          <p:cNvCxnSpPr/>
          <p:nvPr/>
        </p:nvCxnSpPr>
        <p:spPr>
          <a:xfrm>
            <a:off x="3671575" y="2329024"/>
            <a:ext cx="0" cy="319500"/>
          </a:xfrm>
          <a:prstGeom prst="straightConnector1">
            <a:avLst/>
          </a:prstGeom>
          <a:noFill/>
          <a:ln cap="flat" cmpd="sng" w="19050">
            <a:solidFill>
              <a:srgbClr val="000000"/>
            </a:solidFill>
            <a:prstDash val="solid"/>
            <a:round/>
            <a:headEnd len="lg" w="lg" type="none"/>
            <a:tailEnd len="lg" w="lg" type="triangle"/>
          </a:ln>
        </p:spPr>
      </p:cxnSp>
      <p:cxnSp>
        <p:nvCxnSpPr>
          <p:cNvPr id="559" name="Shape 559"/>
          <p:cNvCxnSpPr/>
          <p:nvPr/>
        </p:nvCxnSpPr>
        <p:spPr>
          <a:xfrm>
            <a:off x="3671575" y="3137999"/>
            <a:ext cx="0" cy="319500"/>
          </a:xfrm>
          <a:prstGeom prst="straightConnector1">
            <a:avLst/>
          </a:prstGeom>
          <a:noFill/>
          <a:ln cap="flat" cmpd="sng" w="19050">
            <a:solidFill>
              <a:srgbClr val="000000"/>
            </a:solidFill>
            <a:prstDash val="solid"/>
            <a:round/>
            <a:headEnd len="lg" w="lg" type="none"/>
            <a:tailEnd len="lg" w="lg" type="triangle"/>
          </a:ln>
        </p:spPr>
      </p:cxnSp>
      <p:sp>
        <p:nvSpPr>
          <p:cNvPr id="557" name="Shape 557"/>
          <p:cNvSpPr/>
          <p:nvPr/>
        </p:nvSpPr>
        <p:spPr>
          <a:xfrm>
            <a:off x="2825875" y="3468725"/>
            <a:ext cx="16914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t>Fully Connected Layers</a:t>
            </a:r>
          </a:p>
        </p:txBody>
      </p:sp>
      <p:cxnSp>
        <p:nvCxnSpPr>
          <p:cNvPr id="560" name="Shape 560"/>
          <p:cNvCxnSpPr/>
          <p:nvPr/>
        </p:nvCxnSpPr>
        <p:spPr>
          <a:xfrm>
            <a:off x="3671575" y="3930574"/>
            <a:ext cx="0" cy="319500"/>
          </a:xfrm>
          <a:prstGeom prst="straightConnector1">
            <a:avLst/>
          </a:prstGeom>
          <a:noFill/>
          <a:ln cap="flat" cmpd="sng" w="19050">
            <a:solidFill>
              <a:srgbClr val="000000"/>
            </a:solidFill>
            <a:prstDash val="solid"/>
            <a:round/>
            <a:headEnd len="lg" w="lg" type="none"/>
            <a:tailEnd len="lg" w="lg" type="triangle"/>
          </a:ln>
        </p:spPr>
      </p:cxnSp>
      <p:pic>
        <p:nvPicPr>
          <p:cNvPr id="561" name="Shape 561"/>
          <p:cNvPicPr preferRelativeResize="0"/>
          <p:nvPr/>
        </p:nvPicPr>
        <p:blipFill rotWithShape="1">
          <a:blip r:embed="rId3">
            <a:alphaModFix/>
          </a:blip>
          <a:srcRect b="21876" l="77696" r="11741" t="69958"/>
          <a:stretch/>
        </p:blipFill>
        <p:spPr>
          <a:xfrm>
            <a:off x="3297625" y="4287650"/>
            <a:ext cx="747901" cy="268800"/>
          </a:xfrm>
          <a:prstGeom prst="rect">
            <a:avLst/>
          </a:prstGeom>
          <a:noFill/>
          <a:ln>
            <a:noFill/>
          </a:ln>
        </p:spPr>
      </p:pic>
      <p:sp>
        <p:nvSpPr>
          <p:cNvPr id="562" name="Shape 562"/>
          <p:cNvSpPr txBox="1"/>
          <p:nvPr/>
        </p:nvSpPr>
        <p:spPr>
          <a:xfrm>
            <a:off x="3083725" y="4530225"/>
            <a:ext cx="1328100" cy="319500"/>
          </a:xfrm>
          <a:prstGeom prst="rect">
            <a:avLst/>
          </a:prstGeom>
          <a:noFill/>
          <a:ln>
            <a:noFill/>
          </a:ln>
        </p:spPr>
        <p:txBody>
          <a:bodyPr anchorCtr="0" anchor="t" bIns="91425" lIns="91425" rIns="91425" tIns="91425">
            <a:noAutofit/>
          </a:bodyPr>
          <a:lstStyle/>
          <a:p>
            <a:pPr lvl="0">
              <a:spcBef>
                <a:spcPts val="0"/>
              </a:spcBef>
              <a:buNone/>
            </a:pPr>
            <a:r>
              <a:rPr lang="en" sz="1200"/>
              <a:t>Motor Torques</a:t>
            </a:r>
          </a:p>
        </p:txBody>
      </p:sp>
      <p:sp>
        <p:nvSpPr>
          <p:cNvPr id="563" name="Shape 563"/>
          <p:cNvSpPr/>
          <p:nvPr/>
        </p:nvSpPr>
        <p:spPr>
          <a:xfrm>
            <a:off x="4749075" y="4113200"/>
            <a:ext cx="161100" cy="450600"/>
          </a:xfrm>
          <a:prstGeom prst="upArrow">
            <a:avLst>
              <a:gd fmla="val 50000" name="adj1"/>
              <a:gd fmla="val 50000" name="adj2"/>
            </a:avLst>
          </a:prstGeom>
          <a:solidFill>
            <a:srgbClr val="000000"/>
          </a:solidFill>
          <a:ln>
            <a:noFill/>
          </a:ln>
        </p:spPr>
        <p:txBody>
          <a:bodyPr anchorCtr="0" anchor="ctr" bIns="91425" lIns="91425" rIns="91425" tIns="91425">
            <a:noAutofit/>
          </a:bodyPr>
          <a:lstStyle/>
          <a:p>
            <a:pPr lvl="0">
              <a:spcBef>
                <a:spcPts val="0"/>
              </a:spcBef>
              <a:buNone/>
            </a:pPr>
            <a:r>
              <a:t/>
            </a:r>
            <a:endParaRPr/>
          </a:p>
        </p:txBody>
      </p:sp>
      <p:sp>
        <p:nvSpPr>
          <p:cNvPr id="564" name="Shape 564"/>
          <p:cNvSpPr txBox="1"/>
          <p:nvPr/>
        </p:nvSpPr>
        <p:spPr>
          <a:xfrm>
            <a:off x="4839725" y="4151295"/>
            <a:ext cx="1857300" cy="374400"/>
          </a:xfrm>
          <a:prstGeom prst="rect">
            <a:avLst/>
          </a:prstGeom>
          <a:noFill/>
          <a:ln>
            <a:noFill/>
          </a:ln>
        </p:spPr>
        <p:txBody>
          <a:bodyPr anchorCtr="0" anchor="t" bIns="91425" lIns="91425" rIns="91425" tIns="91425">
            <a:noAutofit/>
          </a:bodyPr>
          <a:lstStyle/>
          <a:p>
            <a:pPr lvl="0" rtl="0">
              <a:spcBef>
                <a:spcPts val="0"/>
              </a:spcBef>
              <a:buNone/>
            </a:pPr>
            <a:r>
              <a:rPr lang="en"/>
              <a:t>Supervised Learning</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8" name="Shape 568"/>
        <p:cNvGrpSpPr/>
        <p:nvPr/>
      </p:nvGrpSpPr>
      <p:grpSpPr>
        <a:xfrm>
          <a:off x="0" y="0"/>
          <a:ext cx="0" cy="0"/>
          <a:chOff x="0" y="0"/>
          <a:chExt cx="0" cy="0"/>
        </a:xfrm>
      </p:grpSpPr>
      <p:sp>
        <p:nvSpPr>
          <p:cNvPr id="569" name="Shape 569"/>
          <p:cNvSpPr txBox="1"/>
          <p:nvPr>
            <p:ph type="title"/>
          </p:nvPr>
        </p:nvSpPr>
        <p:spPr>
          <a:xfrm>
            <a:off x="311700" y="368825"/>
            <a:ext cx="8520600" cy="572700"/>
          </a:xfrm>
          <a:prstGeom prst="rect">
            <a:avLst/>
          </a:prstGeom>
        </p:spPr>
        <p:txBody>
          <a:bodyPr anchorCtr="0" anchor="t" bIns="91425" lIns="91425" rIns="91425" tIns="91425">
            <a:noAutofit/>
          </a:bodyPr>
          <a:lstStyle/>
          <a:p>
            <a:pPr lvl="0">
              <a:spcBef>
                <a:spcPts val="0"/>
              </a:spcBef>
              <a:buNone/>
            </a:pPr>
            <a:r>
              <a:rPr lang="en"/>
              <a:t>Guided Policy Search (Teacher) - 10k feet view</a:t>
            </a:r>
          </a:p>
        </p:txBody>
      </p:sp>
      <p:sp>
        <p:nvSpPr>
          <p:cNvPr id="570" name="Shape 570"/>
          <p:cNvSpPr txBox="1"/>
          <p:nvPr/>
        </p:nvSpPr>
        <p:spPr>
          <a:xfrm>
            <a:off x="5264325" y="2801125"/>
            <a:ext cx="2576100" cy="509700"/>
          </a:xfrm>
          <a:prstGeom prst="rect">
            <a:avLst/>
          </a:prstGeom>
          <a:noFill/>
          <a:ln>
            <a:noFill/>
          </a:ln>
        </p:spPr>
        <p:txBody>
          <a:bodyPr anchorCtr="0" anchor="t" bIns="91425" lIns="91425" rIns="91425" tIns="91425">
            <a:noAutofit/>
          </a:bodyPr>
          <a:lstStyle/>
          <a:p>
            <a:pPr lvl="0" rtl="0">
              <a:spcBef>
                <a:spcPts val="0"/>
              </a:spcBef>
              <a:buNone/>
            </a:pPr>
            <a:r>
              <a:rPr b="1" lang="en"/>
              <a:t>Good </a:t>
            </a:r>
            <a:r>
              <a:rPr b="1" lang="en"/>
              <a:t>trajectory distribution</a:t>
            </a:r>
          </a:p>
          <a:p>
            <a:pPr lvl="0" rtl="0">
              <a:spcBef>
                <a:spcPts val="0"/>
              </a:spcBef>
              <a:buNone/>
            </a:pPr>
            <a:r>
              <a:t/>
            </a:r>
            <a:endParaRPr b="1"/>
          </a:p>
          <a:p>
            <a:pPr lvl="0" rtl="0">
              <a:spcBef>
                <a:spcPts val="0"/>
              </a:spcBef>
              <a:buNone/>
            </a:pPr>
            <a:r>
              <a:t/>
            </a:r>
            <a:endParaRPr b="1"/>
          </a:p>
          <a:p>
            <a:pPr lvl="0" rtl="0">
              <a:spcBef>
                <a:spcPts val="0"/>
              </a:spcBef>
              <a:buNone/>
            </a:pPr>
            <a:r>
              <a:t/>
            </a:r>
            <a:endParaRPr b="1"/>
          </a:p>
          <a:p>
            <a:pPr lvl="0" rtl="0">
              <a:spcBef>
                <a:spcPts val="0"/>
              </a:spcBef>
              <a:buNone/>
            </a:pPr>
            <a:r>
              <a:t/>
            </a:r>
            <a:endParaRPr b="1"/>
          </a:p>
          <a:p>
            <a:pPr lvl="0" marR="0" rtl="0" algn="l">
              <a:lnSpc>
                <a:spcPct val="100000"/>
              </a:lnSpc>
              <a:spcBef>
                <a:spcPts val="0"/>
              </a:spcBef>
              <a:spcAft>
                <a:spcPts val="0"/>
              </a:spcAft>
              <a:buNone/>
            </a:pPr>
            <a:r>
              <a:t/>
            </a:r>
            <a:endParaRPr b="1"/>
          </a:p>
          <a:p>
            <a:pPr indent="0" lvl="0" marL="457200" rtl="0">
              <a:spcBef>
                <a:spcPts val="0"/>
              </a:spcBef>
              <a:buNone/>
            </a:pPr>
            <a:r>
              <a:t/>
            </a:r>
            <a:endParaRPr b="1"/>
          </a:p>
        </p:txBody>
      </p:sp>
      <p:pic>
        <p:nvPicPr>
          <p:cNvPr id="571" name="Shape 571"/>
          <p:cNvPicPr preferRelativeResize="0"/>
          <p:nvPr/>
        </p:nvPicPr>
        <p:blipFill>
          <a:blip r:embed="rId3">
            <a:alphaModFix/>
          </a:blip>
          <a:stretch>
            <a:fillRect/>
          </a:stretch>
        </p:blipFill>
        <p:spPr>
          <a:xfrm>
            <a:off x="5393987" y="3310825"/>
            <a:ext cx="2316772" cy="374375"/>
          </a:xfrm>
          <a:prstGeom prst="rect">
            <a:avLst/>
          </a:prstGeom>
          <a:noFill/>
          <a:ln>
            <a:noFill/>
          </a:ln>
        </p:spPr>
      </p:pic>
      <p:sp>
        <p:nvSpPr>
          <p:cNvPr id="572" name="Shape 572"/>
          <p:cNvSpPr/>
          <p:nvPr/>
        </p:nvSpPr>
        <p:spPr>
          <a:xfrm>
            <a:off x="3232575" y="1902325"/>
            <a:ext cx="16410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Dynamics Model</a:t>
            </a:r>
          </a:p>
        </p:txBody>
      </p:sp>
      <p:sp>
        <p:nvSpPr>
          <p:cNvPr id="573" name="Shape 573"/>
          <p:cNvSpPr/>
          <p:nvPr/>
        </p:nvSpPr>
        <p:spPr>
          <a:xfrm>
            <a:off x="3323175" y="2801125"/>
            <a:ext cx="14598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LQR feedback controller</a:t>
            </a:r>
          </a:p>
        </p:txBody>
      </p:sp>
      <p:sp>
        <p:nvSpPr>
          <p:cNvPr id="574" name="Shape 574"/>
          <p:cNvSpPr/>
          <p:nvPr/>
        </p:nvSpPr>
        <p:spPr>
          <a:xfrm>
            <a:off x="1010950" y="2801125"/>
            <a:ext cx="18429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Reward Function </a:t>
            </a:r>
            <a:r>
              <a:rPr b="1" lang="en"/>
              <a:t>R</a:t>
            </a:r>
          </a:p>
        </p:txBody>
      </p:sp>
      <p:cxnSp>
        <p:nvCxnSpPr>
          <p:cNvPr id="575" name="Shape 575"/>
          <p:cNvCxnSpPr/>
          <p:nvPr/>
        </p:nvCxnSpPr>
        <p:spPr>
          <a:xfrm flipH="1" rot="10800000">
            <a:off x="2982675" y="3026425"/>
            <a:ext cx="264300" cy="2400"/>
          </a:xfrm>
          <a:prstGeom prst="straightConnector1">
            <a:avLst/>
          </a:prstGeom>
          <a:noFill/>
          <a:ln cap="flat" cmpd="sng" w="19050">
            <a:solidFill>
              <a:srgbClr val="000000"/>
            </a:solidFill>
            <a:prstDash val="solid"/>
            <a:round/>
            <a:headEnd len="lg" w="lg" type="none"/>
            <a:tailEnd len="lg" w="lg" type="triangle"/>
          </a:ln>
        </p:spPr>
      </p:cxnSp>
      <p:cxnSp>
        <p:nvCxnSpPr>
          <p:cNvPr id="576" name="Shape 576"/>
          <p:cNvCxnSpPr/>
          <p:nvPr/>
        </p:nvCxnSpPr>
        <p:spPr>
          <a:xfrm>
            <a:off x="4053075" y="2429125"/>
            <a:ext cx="7500" cy="305400"/>
          </a:xfrm>
          <a:prstGeom prst="straightConnector1">
            <a:avLst/>
          </a:prstGeom>
          <a:noFill/>
          <a:ln cap="flat" cmpd="sng" w="19050">
            <a:solidFill>
              <a:srgbClr val="000000"/>
            </a:solidFill>
            <a:prstDash val="solid"/>
            <a:round/>
            <a:headEnd len="lg" w="lg" type="none"/>
            <a:tailEnd len="lg" w="lg" type="triangle"/>
          </a:ln>
        </p:spPr>
      </p:cxnSp>
      <p:cxnSp>
        <p:nvCxnSpPr>
          <p:cNvPr id="577" name="Shape 577"/>
          <p:cNvCxnSpPr/>
          <p:nvPr/>
        </p:nvCxnSpPr>
        <p:spPr>
          <a:xfrm flipH="1" rot="10800000">
            <a:off x="4905900" y="3026425"/>
            <a:ext cx="264300" cy="2400"/>
          </a:xfrm>
          <a:prstGeom prst="straightConnector1">
            <a:avLst/>
          </a:prstGeom>
          <a:noFill/>
          <a:ln cap="flat" cmpd="sng" w="19050">
            <a:solidFill>
              <a:srgbClr val="000000"/>
            </a:solidFill>
            <a:prstDash val="solid"/>
            <a:round/>
            <a:headEnd len="lg" w="lg" type="none"/>
            <a:tailEnd len="lg" w="lg"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1" name="Shape 581"/>
        <p:cNvGrpSpPr/>
        <p:nvPr/>
      </p:nvGrpSpPr>
      <p:grpSpPr>
        <a:xfrm>
          <a:off x="0" y="0"/>
          <a:ext cx="0" cy="0"/>
          <a:chOff x="0" y="0"/>
          <a:chExt cx="0" cy="0"/>
        </a:xfrm>
      </p:grpSpPr>
      <p:sp>
        <p:nvSpPr>
          <p:cNvPr id="582" name="Shape 582"/>
          <p:cNvSpPr txBox="1"/>
          <p:nvPr>
            <p:ph type="title"/>
          </p:nvPr>
        </p:nvSpPr>
        <p:spPr>
          <a:xfrm>
            <a:off x="311700" y="368825"/>
            <a:ext cx="8520600" cy="572700"/>
          </a:xfrm>
          <a:prstGeom prst="rect">
            <a:avLst/>
          </a:prstGeom>
        </p:spPr>
        <p:txBody>
          <a:bodyPr anchorCtr="0" anchor="t" bIns="91425" lIns="91425" rIns="91425" tIns="91425">
            <a:noAutofit/>
          </a:bodyPr>
          <a:lstStyle/>
          <a:p>
            <a:pPr lvl="0" rtl="0">
              <a:spcBef>
                <a:spcPts val="0"/>
              </a:spcBef>
              <a:buNone/>
            </a:pPr>
            <a:r>
              <a:rPr lang="en"/>
              <a:t>GPS Challenges</a:t>
            </a:r>
          </a:p>
        </p:txBody>
      </p:sp>
      <p:sp>
        <p:nvSpPr>
          <p:cNvPr id="583" name="Shape 583"/>
          <p:cNvSpPr txBox="1"/>
          <p:nvPr/>
        </p:nvSpPr>
        <p:spPr>
          <a:xfrm>
            <a:off x="5264325" y="2801125"/>
            <a:ext cx="2576100" cy="509700"/>
          </a:xfrm>
          <a:prstGeom prst="rect">
            <a:avLst/>
          </a:prstGeom>
          <a:noFill/>
          <a:ln>
            <a:noFill/>
          </a:ln>
        </p:spPr>
        <p:txBody>
          <a:bodyPr anchorCtr="0" anchor="t" bIns="91425" lIns="91425" rIns="91425" tIns="91425">
            <a:noAutofit/>
          </a:bodyPr>
          <a:lstStyle/>
          <a:p>
            <a:pPr lvl="0" rtl="0">
              <a:spcBef>
                <a:spcPts val="0"/>
              </a:spcBef>
              <a:buNone/>
            </a:pPr>
            <a:r>
              <a:rPr b="1" lang="en"/>
              <a:t>Good trajectory distribution</a:t>
            </a:r>
          </a:p>
          <a:p>
            <a:pPr lvl="0" rtl="0">
              <a:spcBef>
                <a:spcPts val="0"/>
              </a:spcBef>
              <a:buNone/>
            </a:pPr>
            <a:r>
              <a:t/>
            </a:r>
            <a:endParaRPr b="1"/>
          </a:p>
          <a:p>
            <a:pPr lvl="0" rtl="0">
              <a:spcBef>
                <a:spcPts val="0"/>
              </a:spcBef>
              <a:buNone/>
            </a:pPr>
            <a:r>
              <a:t/>
            </a:r>
            <a:endParaRPr b="1"/>
          </a:p>
          <a:p>
            <a:pPr lvl="0" rtl="0">
              <a:spcBef>
                <a:spcPts val="0"/>
              </a:spcBef>
              <a:buNone/>
            </a:pPr>
            <a:r>
              <a:t/>
            </a:r>
            <a:endParaRPr b="1"/>
          </a:p>
          <a:p>
            <a:pPr lvl="0" rtl="0">
              <a:spcBef>
                <a:spcPts val="0"/>
              </a:spcBef>
              <a:buNone/>
            </a:pPr>
            <a:r>
              <a:t/>
            </a:r>
            <a:endParaRPr b="1"/>
          </a:p>
          <a:p>
            <a:pPr lvl="0" marR="0" rtl="0" algn="l">
              <a:lnSpc>
                <a:spcPct val="100000"/>
              </a:lnSpc>
              <a:spcBef>
                <a:spcPts val="0"/>
              </a:spcBef>
              <a:spcAft>
                <a:spcPts val="0"/>
              </a:spcAft>
              <a:buNone/>
            </a:pPr>
            <a:r>
              <a:t/>
            </a:r>
            <a:endParaRPr b="1"/>
          </a:p>
          <a:p>
            <a:pPr indent="0" lvl="0" marL="457200" rtl="0">
              <a:spcBef>
                <a:spcPts val="0"/>
              </a:spcBef>
              <a:buNone/>
            </a:pPr>
            <a:r>
              <a:t/>
            </a:r>
            <a:endParaRPr b="1"/>
          </a:p>
        </p:txBody>
      </p:sp>
      <p:pic>
        <p:nvPicPr>
          <p:cNvPr id="584" name="Shape 584"/>
          <p:cNvPicPr preferRelativeResize="0"/>
          <p:nvPr/>
        </p:nvPicPr>
        <p:blipFill>
          <a:blip r:embed="rId3">
            <a:alphaModFix/>
          </a:blip>
          <a:stretch>
            <a:fillRect/>
          </a:stretch>
        </p:blipFill>
        <p:spPr>
          <a:xfrm>
            <a:off x="5393987" y="3310825"/>
            <a:ext cx="2316772" cy="374375"/>
          </a:xfrm>
          <a:prstGeom prst="rect">
            <a:avLst/>
          </a:prstGeom>
          <a:noFill/>
          <a:ln>
            <a:noFill/>
          </a:ln>
        </p:spPr>
      </p:pic>
      <p:sp>
        <p:nvSpPr>
          <p:cNvPr id="585" name="Shape 585"/>
          <p:cNvSpPr/>
          <p:nvPr/>
        </p:nvSpPr>
        <p:spPr>
          <a:xfrm>
            <a:off x="3232575" y="1902325"/>
            <a:ext cx="1641000" cy="450600"/>
          </a:xfrm>
          <a:prstGeom prst="roundRect">
            <a:avLst>
              <a:gd fmla="val 16667" name="adj"/>
            </a:avLst>
          </a:prstGeom>
          <a:solidFill>
            <a:srgbClr val="E6B8A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Dynamics Model</a:t>
            </a:r>
          </a:p>
        </p:txBody>
      </p:sp>
      <p:sp>
        <p:nvSpPr>
          <p:cNvPr id="586" name="Shape 586"/>
          <p:cNvSpPr/>
          <p:nvPr/>
        </p:nvSpPr>
        <p:spPr>
          <a:xfrm>
            <a:off x="3323175" y="2801125"/>
            <a:ext cx="14598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LQR feedback controller</a:t>
            </a:r>
          </a:p>
        </p:txBody>
      </p:sp>
      <p:sp>
        <p:nvSpPr>
          <p:cNvPr id="587" name="Shape 587"/>
          <p:cNvSpPr/>
          <p:nvPr/>
        </p:nvSpPr>
        <p:spPr>
          <a:xfrm>
            <a:off x="1010950" y="2801125"/>
            <a:ext cx="1842900" cy="450600"/>
          </a:xfrm>
          <a:prstGeom prst="roundRect">
            <a:avLst>
              <a:gd fmla="val 16667" name="adj"/>
            </a:avLst>
          </a:prstGeom>
          <a:solidFill>
            <a:srgbClr val="E6B8A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Reward Function </a:t>
            </a:r>
            <a:r>
              <a:rPr b="1" lang="en"/>
              <a:t>R</a:t>
            </a:r>
          </a:p>
        </p:txBody>
      </p:sp>
      <p:cxnSp>
        <p:nvCxnSpPr>
          <p:cNvPr id="588" name="Shape 588"/>
          <p:cNvCxnSpPr/>
          <p:nvPr/>
        </p:nvCxnSpPr>
        <p:spPr>
          <a:xfrm flipH="1" rot="10800000">
            <a:off x="2982675" y="3026425"/>
            <a:ext cx="264300" cy="2400"/>
          </a:xfrm>
          <a:prstGeom prst="straightConnector1">
            <a:avLst/>
          </a:prstGeom>
          <a:noFill/>
          <a:ln cap="flat" cmpd="sng" w="19050">
            <a:solidFill>
              <a:srgbClr val="000000"/>
            </a:solidFill>
            <a:prstDash val="solid"/>
            <a:round/>
            <a:headEnd len="lg" w="lg" type="none"/>
            <a:tailEnd len="lg" w="lg" type="triangle"/>
          </a:ln>
        </p:spPr>
      </p:cxnSp>
      <p:cxnSp>
        <p:nvCxnSpPr>
          <p:cNvPr id="589" name="Shape 589"/>
          <p:cNvCxnSpPr/>
          <p:nvPr/>
        </p:nvCxnSpPr>
        <p:spPr>
          <a:xfrm>
            <a:off x="4053075" y="2429125"/>
            <a:ext cx="7500" cy="305400"/>
          </a:xfrm>
          <a:prstGeom prst="straightConnector1">
            <a:avLst/>
          </a:prstGeom>
          <a:noFill/>
          <a:ln cap="flat" cmpd="sng" w="19050">
            <a:solidFill>
              <a:srgbClr val="000000"/>
            </a:solidFill>
            <a:prstDash val="solid"/>
            <a:round/>
            <a:headEnd len="lg" w="lg" type="none"/>
            <a:tailEnd len="lg" w="lg" type="triangle"/>
          </a:ln>
        </p:spPr>
      </p:cxnSp>
      <p:cxnSp>
        <p:nvCxnSpPr>
          <p:cNvPr id="590" name="Shape 590"/>
          <p:cNvCxnSpPr/>
          <p:nvPr/>
        </p:nvCxnSpPr>
        <p:spPr>
          <a:xfrm flipH="1" rot="10800000">
            <a:off x="4905900" y="3026425"/>
            <a:ext cx="264300" cy="2400"/>
          </a:xfrm>
          <a:prstGeom prst="straightConnector1">
            <a:avLst/>
          </a:prstGeom>
          <a:noFill/>
          <a:ln cap="flat" cmpd="sng" w="19050">
            <a:solidFill>
              <a:srgbClr val="000000"/>
            </a:solidFill>
            <a:prstDash val="solid"/>
            <a:round/>
            <a:headEnd len="lg" w="lg" type="none"/>
            <a:tailEnd len="lg" w="lg" type="triangle"/>
          </a:ln>
        </p:spPr>
      </p:cxnSp>
      <p:sp>
        <p:nvSpPr>
          <p:cNvPr id="591" name="Shape 591"/>
          <p:cNvSpPr txBox="1"/>
          <p:nvPr/>
        </p:nvSpPr>
        <p:spPr>
          <a:xfrm>
            <a:off x="4494750" y="1531725"/>
            <a:ext cx="1086600" cy="374400"/>
          </a:xfrm>
          <a:prstGeom prst="rect">
            <a:avLst/>
          </a:prstGeom>
          <a:noFill/>
          <a:ln>
            <a:noFill/>
          </a:ln>
        </p:spPr>
        <p:txBody>
          <a:bodyPr anchorCtr="0" anchor="t" bIns="91425" lIns="91425" rIns="91425" tIns="91425">
            <a:noAutofit/>
          </a:bodyPr>
          <a:lstStyle/>
          <a:p>
            <a:pPr lvl="0">
              <a:spcBef>
                <a:spcPts val="0"/>
              </a:spcBef>
              <a:buNone/>
            </a:pPr>
            <a:r>
              <a:rPr b="1" lang="en"/>
              <a:t>Unknown!</a:t>
            </a:r>
          </a:p>
        </p:txBody>
      </p:sp>
      <p:sp>
        <p:nvSpPr>
          <p:cNvPr id="592" name="Shape 592"/>
          <p:cNvSpPr txBox="1"/>
          <p:nvPr/>
        </p:nvSpPr>
        <p:spPr>
          <a:xfrm>
            <a:off x="702975" y="2394625"/>
            <a:ext cx="1357800" cy="374400"/>
          </a:xfrm>
          <a:prstGeom prst="rect">
            <a:avLst/>
          </a:prstGeom>
          <a:noFill/>
          <a:ln>
            <a:noFill/>
          </a:ln>
        </p:spPr>
        <p:txBody>
          <a:bodyPr anchorCtr="0" anchor="t" bIns="91425" lIns="91425" rIns="91425" tIns="91425">
            <a:noAutofit/>
          </a:bodyPr>
          <a:lstStyle/>
          <a:p>
            <a:pPr lvl="0" rtl="0">
              <a:spcBef>
                <a:spcPts val="0"/>
              </a:spcBef>
              <a:buNone/>
            </a:pPr>
            <a:r>
              <a:rPr b="1" lang="en"/>
              <a:t>Hand-crafted!</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6" name="Shape 596"/>
        <p:cNvGrpSpPr/>
        <p:nvPr/>
      </p:nvGrpSpPr>
      <p:grpSpPr>
        <a:xfrm>
          <a:off x="0" y="0"/>
          <a:ext cx="0" cy="0"/>
          <a:chOff x="0" y="0"/>
          <a:chExt cx="0" cy="0"/>
        </a:xfrm>
      </p:grpSpPr>
      <p:sp>
        <p:nvSpPr>
          <p:cNvPr id="597" name="Shape 597"/>
          <p:cNvSpPr txBox="1"/>
          <p:nvPr>
            <p:ph type="title"/>
          </p:nvPr>
        </p:nvSpPr>
        <p:spPr>
          <a:xfrm>
            <a:off x="311700" y="368825"/>
            <a:ext cx="8520600" cy="572700"/>
          </a:xfrm>
          <a:prstGeom prst="rect">
            <a:avLst/>
          </a:prstGeom>
        </p:spPr>
        <p:txBody>
          <a:bodyPr anchorCtr="0" anchor="t" bIns="91425" lIns="91425" rIns="91425" tIns="91425">
            <a:noAutofit/>
          </a:bodyPr>
          <a:lstStyle/>
          <a:p>
            <a:pPr lvl="0" rtl="0">
              <a:spcBef>
                <a:spcPts val="0"/>
              </a:spcBef>
              <a:buNone/>
            </a:pPr>
            <a:r>
              <a:rPr lang="en"/>
              <a:t>GPS Challenges</a:t>
            </a:r>
          </a:p>
        </p:txBody>
      </p:sp>
      <p:sp>
        <p:nvSpPr>
          <p:cNvPr id="598" name="Shape 598"/>
          <p:cNvSpPr txBox="1"/>
          <p:nvPr/>
        </p:nvSpPr>
        <p:spPr>
          <a:xfrm>
            <a:off x="5264325" y="2801125"/>
            <a:ext cx="2576100" cy="509700"/>
          </a:xfrm>
          <a:prstGeom prst="rect">
            <a:avLst/>
          </a:prstGeom>
          <a:noFill/>
          <a:ln>
            <a:noFill/>
          </a:ln>
        </p:spPr>
        <p:txBody>
          <a:bodyPr anchorCtr="0" anchor="t" bIns="91425" lIns="91425" rIns="91425" tIns="91425">
            <a:noAutofit/>
          </a:bodyPr>
          <a:lstStyle/>
          <a:p>
            <a:pPr lvl="0" rtl="0">
              <a:spcBef>
                <a:spcPts val="0"/>
              </a:spcBef>
              <a:buNone/>
            </a:pPr>
            <a:r>
              <a:rPr b="1" lang="en"/>
              <a:t>Good trajectory distribution</a:t>
            </a:r>
          </a:p>
          <a:p>
            <a:pPr lvl="0" rtl="0">
              <a:spcBef>
                <a:spcPts val="0"/>
              </a:spcBef>
              <a:buNone/>
            </a:pPr>
            <a:r>
              <a:t/>
            </a:r>
            <a:endParaRPr b="1"/>
          </a:p>
          <a:p>
            <a:pPr lvl="0" rtl="0">
              <a:spcBef>
                <a:spcPts val="0"/>
              </a:spcBef>
              <a:buNone/>
            </a:pPr>
            <a:r>
              <a:t/>
            </a:r>
            <a:endParaRPr b="1"/>
          </a:p>
          <a:p>
            <a:pPr lvl="0" rtl="0">
              <a:spcBef>
                <a:spcPts val="0"/>
              </a:spcBef>
              <a:buNone/>
            </a:pPr>
            <a:r>
              <a:t/>
            </a:r>
            <a:endParaRPr b="1"/>
          </a:p>
          <a:p>
            <a:pPr lvl="0" rtl="0">
              <a:spcBef>
                <a:spcPts val="0"/>
              </a:spcBef>
              <a:buNone/>
            </a:pPr>
            <a:r>
              <a:t/>
            </a:r>
            <a:endParaRPr b="1"/>
          </a:p>
          <a:p>
            <a:pPr lvl="0" marR="0" rtl="0" algn="l">
              <a:lnSpc>
                <a:spcPct val="100000"/>
              </a:lnSpc>
              <a:spcBef>
                <a:spcPts val="0"/>
              </a:spcBef>
              <a:spcAft>
                <a:spcPts val="0"/>
              </a:spcAft>
              <a:buNone/>
            </a:pPr>
            <a:r>
              <a:t/>
            </a:r>
            <a:endParaRPr b="1"/>
          </a:p>
          <a:p>
            <a:pPr indent="0" lvl="0" marL="457200" rtl="0">
              <a:spcBef>
                <a:spcPts val="0"/>
              </a:spcBef>
              <a:buNone/>
            </a:pPr>
            <a:r>
              <a:t/>
            </a:r>
            <a:endParaRPr b="1"/>
          </a:p>
        </p:txBody>
      </p:sp>
      <p:pic>
        <p:nvPicPr>
          <p:cNvPr id="599" name="Shape 599"/>
          <p:cNvPicPr preferRelativeResize="0"/>
          <p:nvPr/>
        </p:nvPicPr>
        <p:blipFill>
          <a:blip r:embed="rId3">
            <a:alphaModFix/>
          </a:blip>
          <a:stretch>
            <a:fillRect/>
          </a:stretch>
        </p:blipFill>
        <p:spPr>
          <a:xfrm>
            <a:off x="5393987" y="3310825"/>
            <a:ext cx="2316772" cy="374375"/>
          </a:xfrm>
          <a:prstGeom prst="rect">
            <a:avLst/>
          </a:prstGeom>
          <a:noFill/>
          <a:ln>
            <a:noFill/>
          </a:ln>
        </p:spPr>
      </p:pic>
      <p:sp>
        <p:nvSpPr>
          <p:cNvPr id="600" name="Shape 600"/>
          <p:cNvSpPr/>
          <p:nvPr/>
        </p:nvSpPr>
        <p:spPr>
          <a:xfrm>
            <a:off x="3232575" y="1902325"/>
            <a:ext cx="1641000" cy="450600"/>
          </a:xfrm>
          <a:prstGeom prst="roundRect">
            <a:avLst>
              <a:gd fmla="val 16667" name="adj"/>
            </a:avLst>
          </a:prstGeom>
          <a:solidFill>
            <a:srgbClr val="E6B8A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Dynamics Model</a:t>
            </a:r>
          </a:p>
        </p:txBody>
      </p:sp>
      <p:sp>
        <p:nvSpPr>
          <p:cNvPr id="601" name="Shape 601"/>
          <p:cNvSpPr/>
          <p:nvPr/>
        </p:nvSpPr>
        <p:spPr>
          <a:xfrm>
            <a:off x="3323175" y="2801125"/>
            <a:ext cx="1459800" cy="45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LQR feedback controller</a:t>
            </a:r>
          </a:p>
        </p:txBody>
      </p:sp>
      <p:sp>
        <p:nvSpPr>
          <p:cNvPr id="602" name="Shape 602"/>
          <p:cNvSpPr/>
          <p:nvPr/>
        </p:nvSpPr>
        <p:spPr>
          <a:xfrm>
            <a:off x="1010950" y="2801125"/>
            <a:ext cx="1842900" cy="450600"/>
          </a:xfrm>
          <a:prstGeom prst="roundRect">
            <a:avLst>
              <a:gd fmla="val 16667" name="adj"/>
            </a:avLst>
          </a:prstGeom>
          <a:solidFill>
            <a:srgbClr val="E6B8A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Reward Function </a:t>
            </a:r>
            <a:r>
              <a:rPr b="1" lang="en"/>
              <a:t>R</a:t>
            </a:r>
          </a:p>
        </p:txBody>
      </p:sp>
      <p:cxnSp>
        <p:nvCxnSpPr>
          <p:cNvPr id="603" name="Shape 603"/>
          <p:cNvCxnSpPr/>
          <p:nvPr/>
        </p:nvCxnSpPr>
        <p:spPr>
          <a:xfrm flipH="1" rot="10800000">
            <a:off x="2982675" y="3026425"/>
            <a:ext cx="264300" cy="2400"/>
          </a:xfrm>
          <a:prstGeom prst="straightConnector1">
            <a:avLst/>
          </a:prstGeom>
          <a:noFill/>
          <a:ln cap="flat" cmpd="sng" w="19050">
            <a:solidFill>
              <a:srgbClr val="000000"/>
            </a:solidFill>
            <a:prstDash val="solid"/>
            <a:round/>
            <a:headEnd len="lg" w="lg" type="none"/>
            <a:tailEnd len="lg" w="lg" type="triangle"/>
          </a:ln>
        </p:spPr>
      </p:cxnSp>
      <p:cxnSp>
        <p:nvCxnSpPr>
          <p:cNvPr id="604" name="Shape 604"/>
          <p:cNvCxnSpPr/>
          <p:nvPr/>
        </p:nvCxnSpPr>
        <p:spPr>
          <a:xfrm>
            <a:off x="4053075" y="2429125"/>
            <a:ext cx="7500" cy="305400"/>
          </a:xfrm>
          <a:prstGeom prst="straightConnector1">
            <a:avLst/>
          </a:prstGeom>
          <a:noFill/>
          <a:ln cap="flat" cmpd="sng" w="19050">
            <a:solidFill>
              <a:srgbClr val="000000"/>
            </a:solidFill>
            <a:prstDash val="solid"/>
            <a:round/>
            <a:headEnd len="lg" w="lg" type="none"/>
            <a:tailEnd len="lg" w="lg" type="triangle"/>
          </a:ln>
        </p:spPr>
      </p:cxnSp>
      <p:cxnSp>
        <p:nvCxnSpPr>
          <p:cNvPr id="605" name="Shape 605"/>
          <p:cNvCxnSpPr/>
          <p:nvPr/>
        </p:nvCxnSpPr>
        <p:spPr>
          <a:xfrm flipH="1" rot="10800000">
            <a:off x="4905900" y="3026425"/>
            <a:ext cx="264300" cy="2400"/>
          </a:xfrm>
          <a:prstGeom prst="straightConnector1">
            <a:avLst/>
          </a:prstGeom>
          <a:noFill/>
          <a:ln cap="flat" cmpd="sng" w="19050">
            <a:solidFill>
              <a:srgbClr val="000000"/>
            </a:solidFill>
            <a:prstDash val="solid"/>
            <a:round/>
            <a:headEnd len="lg" w="lg" type="none"/>
            <a:tailEnd len="lg" w="lg" type="triangle"/>
          </a:ln>
        </p:spPr>
      </p:cxnSp>
      <p:sp>
        <p:nvSpPr>
          <p:cNvPr id="606" name="Shape 606"/>
          <p:cNvSpPr txBox="1"/>
          <p:nvPr/>
        </p:nvSpPr>
        <p:spPr>
          <a:xfrm>
            <a:off x="4494750" y="1531725"/>
            <a:ext cx="1086600" cy="374400"/>
          </a:xfrm>
          <a:prstGeom prst="rect">
            <a:avLst/>
          </a:prstGeom>
          <a:noFill/>
          <a:ln>
            <a:noFill/>
          </a:ln>
        </p:spPr>
        <p:txBody>
          <a:bodyPr anchorCtr="0" anchor="t" bIns="91425" lIns="91425" rIns="91425" tIns="91425">
            <a:noAutofit/>
          </a:bodyPr>
          <a:lstStyle/>
          <a:p>
            <a:pPr lvl="0" rtl="0">
              <a:spcBef>
                <a:spcPts val="0"/>
              </a:spcBef>
              <a:buNone/>
            </a:pPr>
            <a:r>
              <a:rPr b="1" lang="en"/>
              <a:t>Unknown!</a:t>
            </a:r>
          </a:p>
        </p:txBody>
      </p:sp>
      <p:sp>
        <p:nvSpPr>
          <p:cNvPr id="607" name="Shape 607"/>
          <p:cNvSpPr txBox="1"/>
          <p:nvPr/>
        </p:nvSpPr>
        <p:spPr>
          <a:xfrm>
            <a:off x="702975" y="2394625"/>
            <a:ext cx="1357800" cy="374400"/>
          </a:xfrm>
          <a:prstGeom prst="rect">
            <a:avLst/>
          </a:prstGeom>
          <a:noFill/>
          <a:ln>
            <a:noFill/>
          </a:ln>
        </p:spPr>
        <p:txBody>
          <a:bodyPr anchorCtr="0" anchor="t" bIns="91425" lIns="91425" rIns="91425" tIns="91425">
            <a:noAutofit/>
          </a:bodyPr>
          <a:lstStyle/>
          <a:p>
            <a:pPr lvl="0" rtl="0">
              <a:spcBef>
                <a:spcPts val="0"/>
              </a:spcBef>
              <a:buNone/>
            </a:pPr>
            <a:r>
              <a:rPr b="1" lang="en"/>
              <a:t>Hand-crafted!</a:t>
            </a:r>
          </a:p>
        </p:txBody>
      </p:sp>
      <p:sp>
        <p:nvSpPr>
          <p:cNvPr id="608" name="Shape 608"/>
          <p:cNvSpPr txBox="1"/>
          <p:nvPr/>
        </p:nvSpPr>
        <p:spPr>
          <a:xfrm>
            <a:off x="934750" y="4146725"/>
            <a:ext cx="6279300" cy="374400"/>
          </a:xfrm>
          <a:prstGeom prst="rect">
            <a:avLst/>
          </a:prstGeom>
          <a:noFill/>
          <a:ln>
            <a:noFill/>
          </a:ln>
        </p:spPr>
        <p:txBody>
          <a:bodyPr anchorCtr="0" anchor="t" bIns="91425" lIns="91425" rIns="91425" tIns="91425">
            <a:noAutofit/>
          </a:bodyPr>
          <a:lstStyle/>
          <a:p>
            <a:pPr lvl="0" rtl="0">
              <a:spcBef>
                <a:spcPts val="0"/>
              </a:spcBef>
              <a:buNone/>
            </a:pPr>
            <a:r>
              <a:rPr lang="en"/>
              <a:t>LQR controller - approach similar to value iteration / dynamic programming!</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2" name="Shape 612"/>
        <p:cNvGrpSpPr/>
        <p:nvPr/>
      </p:nvGrpSpPr>
      <p:grpSpPr>
        <a:xfrm>
          <a:off x="0" y="0"/>
          <a:ext cx="0" cy="0"/>
          <a:chOff x="0" y="0"/>
          <a:chExt cx="0" cy="0"/>
        </a:xfrm>
      </p:grpSpPr>
      <p:sp>
        <p:nvSpPr>
          <p:cNvPr id="613" name="Shape 613"/>
          <p:cNvSpPr txBox="1"/>
          <p:nvPr>
            <p:ph type="title"/>
          </p:nvPr>
        </p:nvSpPr>
        <p:spPr>
          <a:xfrm>
            <a:off x="228325" y="152100"/>
            <a:ext cx="1856400" cy="572700"/>
          </a:xfrm>
          <a:prstGeom prst="rect">
            <a:avLst/>
          </a:prstGeom>
        </p:spPr>
        <p:txBody>
          <a:bodyPr anchorCtr="0" anchor="t" bIns="91425" lIns="91425" rIns="91425" tIns="91425">
            <a:noAutofit/>
          </a:bodyPr>
          <a:lstStyle/>
          <a:p>
            <a:pPr lvl="0" rtl="0">
              <a:spcBef>
                <a:spcPts val="0"/>
              </a:spcBef>
              <a:buNone/>
            </a:pPr>
            <a:r>
              <a:rPr lang="en"/>
              <a:t>GPS loop</a:t>
            </a:r>
          </a:p>
          <a:p>
            <a:pPr lvl="0" rtl="0">
              <a:spcBef>
                <a:spcPts val="0"/>
              </a:spcBef>
              <a:buNone/>
            </a:pPr>
            <a:r>
              <a:t/>
            </a:r>
            <a:endParaRPr/>
          </a:p>
          <a:p>
            <a:pPr lvl="0" rtl="0">
              <a:spcBef>
                <a:spcPts val="0"/>
              </a:spcBef>
              <a:buNone/>
            </a:pPr>
            <a:r>
              <a:t/>
            </a:r>
            <a:endParaRPr/>
          </a:p>
        </p:txBody>
      </p:sp>
      <p:pic>
        <p:nvPicPr>
          <p:cNvPr id="614" name="Shape 614"/>
          <p:cNvPicPr preferRelativeResize="0"/>
          <p:nvPr/>
        </p:nvPicPr>
        <p:blipFill>
          <a:blip r:embed="rId3">
            <a:alphaModFix/>
          </a:blip>
          <a:stretch>
            <a:fillRect/>
          </a:stretch>
        </p:blipFill>
        <p:spPr>
          <a:xfrm>
            <a:off x="1218912" y="1122599"/>
            <a:ext cx="6706174" cy="35985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8" name="Shape 618"/>
        <p:cNvGrpSpPr/>
        <p:nvPr/>
      </p:nvGrpSpPr>
      <p:grpSpPr>
        <a:xfrm>
          <a:off x="0" y="0"/>
          <a:ext cx="0" cy="0"/>
          <a:chOff x="0" y="0"/>
          <a:chExt cx="0" cy="0"/>
        </a:xfrm>
      </p:grpSpPr>
      <p:sp>
        <p:nvSpPr>
          <p:cNvPr id="619" name="Shape 619"/>
          <p:cNvSpPr txBox="1"/>
          <p:nvPr>
            <p:ph type="title"/>
          </p:nvPr>
        </p:nvSpPr>
        <p:spPr>
          <a:xfrm>
            <a:off x="311700" y="140225"/>
            <a:ext cx="4856400" cy="572700"/>
          </a:xfrm>
          <a:prstGeom prst="rect">
            <a:avLst/>
          </a:prstGeom>
        </p:spPr>
        <p:txBody>
          <a:bodyPr anchorCtr="0" anchor="t" bIns="91425" lIns="91425" rIns="91425" tIns="91425">
            <a:noAutofit/>
          </a:bodyPr>
          <a:lstStyle/>
          <a:p>
            <a:pPr lvl="0" rtl="0">
              <a:spcBef>
                <a:spcPts val="0"/>
              </a:spcBef>
              <a:buNone/>
            </a:pPr>
            <a:r>
              <a:rPr lang="en"/>
              <a:t>End-to-End Training with GPS</a:t>
            </a:r>
          </a:p>
        </p:txBody>
      </p:sp>
      <p:sp>
        <p:nvSpPr>
          <p:cNvPr id="620" name="Shape 620"/>
          <p:cNvSpPr/>
          <p:nvPr/>
        </p:nvSpPr>
        <p:spPr>
          <a:xfrm>
            <a:off x="5100025" y="1306675"/>
            <a:ext cx="15615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Conv3 feature maps</a:t>
            </a:r>
          </a:p>
        </p:txBody>
      </p:sp>
      <p:sp>
        <p:nvSpPr>
          <p:cNvPr id="621" name="Shape 621"/>
          <p:cNvSpPr/>
          <p:nvPr/>
        </p:nvSpPr>
        <p:spPr>
          <a:xfrm>
            <a:off x="5100025" y="1871700"/>
            <a:ext cx="15615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Spatial softmax on each feature map</a:t>
            </a:r>
          </a:p>
        </p:txBody>
      </p:sp>
      <p:sp>
        <p:nvSpPr>
          <p:cNvPr id="622" name="Shape 622"/>
          <p:cNvSpPr/>
          <p:nvPr/>
        </p:nvSpPr>
        <p:spPr>
          <a:xfrm>
            <a:off x="5100025" y="2467838"/>
            <a:ext cx="15615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Get coordinates in image-space </a:t>
            </a:r>
          </a:p>
        </p:txBody>
      </p:sp>
      <p:cxnSp>
        <p:nvCxnSpPr>
          <p:cNvPr id="623" name="Shape 623"/>
          <p:cNvCxnSpPr>
            <a:stCxn id="620" idx="2"/>
            <a:endCxn id="621" idx="0"/>
          </p:cNvCxnSpPr>
          <p:nvPr/>
        </p:nvCxnSpPr>
        <p:spPr>
          <a:xfrm>
            <a:off x="5880775" y="1637275"/>
            <a:ext cx="0" cy="234300"/>
          </a:xfrm>
          <a:prstGeom prst="straightConnector1">
            <a:avLst/>
          </a:prstGeom>
          <a:noFill/>
          <a:ln cap="flat" cmpd="sng" w="19050">
            <a:solidFill>
              <a:srgbClr val="000000"/>
            </a:solidFill>
            <a:prstDash val="solid"/>
            <a:round/>
            <a:headEnd len="lg" w="lg" type="none"/>
            <a:tailEnd len="lg" w="lg" type="triangle"/>
          </a:ln>
        </p:spPr>
      </p:cxnSp>
      <p:sp>
        <p:nvSpPr>
          <p:cNvPr id="624" name="Shape 624"/>
          <p:cNvSpPr/>
          <p:nvPr/>
        </p:nvSpPr>
        <p:spPr>
          <a:xfrm>
            <a:off x="7132125" y="2452301"/>
            <a:ext cx="17361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Robot Configs (Angle of joints, velocity)</a:t>
            </a:r>
          </a:p>
        </p:txBody>
      </p:sp>
      <p:cxnSp>
        <p:nvCxnSpPr>
          <p:cNvPr id="625" name="Shape 625"/>
          <p:cNvCxnSpPr>
            <a:stCxn id="624" idx="2"/>
            <a:endCxn id="626" idx="0"/>
          </p:cNvCxnSpPr>
          <p:nvPr/>
        </p:nvCxnSpPr>
        <p:spPr>
          <a:xfrm rot="5400000">
            <a:off x="6804825" y="1858751"/>
            <a:ext cx="271200" cy="2119500"/>
          </a:xfrm>
          <a:prstGeom prst="curvedConnector3">
            <a:avLst>
              <a:gd fmla="val 50000" name="adj1"/>
            </a:avLst>
          </a:prstGeom>
          <a:noFill/>
          <a:ln cap="flat" cmpd="sng" w="19050">
            <a:solidFill>
              <a:srgbClr val="000000"/>
            </a:solidFill>
            <a:prstDash val="solid"/>
            <a:round/>
            <a:headEnd len="lg" w="lg" type="none"/>
            <a:tailEnd len="lg" w="lg" type="triangle"/>
          </a:ln>
        </p:spPr>
      </p:cxnSp>
      <p:cxnSp>
        <p:nvCxnSpPr>
          <p:cNvPr id="627" name="Shape 627"/>
          <p:cNvCxnSpPr/>
          <p:nvPr/>
        </p:nvCxnSpPr>
        <p:spPr>
          <a:xfrm>
            <a:off x="5880758" y="2217866"/>
            <a:ext cx="0" cy="234300"/>
          </a:xfrm>
          <a:prstGeom prst="straightConnector1">
            <a:avLst/>
          </a:prstGeom>
          <a:noFill/>
          <a:ln cap="flat" cmpd="sng" w="19050">
            <a:solidFill>
              <a:srgbClr val="000000"/>
            </a:solidFill>
            <a:prstDash val="solid"/>
            <a:round/>
            <a:headEnd len="lg" w="lg" type="none"/>
            <a:tailEnd len="lg" w="lg" type="triangle"/>
          </a:ln>
        </p:spPr>
      </p:cxnSp>
      <p:cxnSp>
        <p:nvCxnSpPr>
          <p:cNvPr id="628" name="Shape 628"/>
          <p:cNvCxnSpPr/>
          <p:nvPr/>
        </p:nvCxnSpPr>
        <p:spPr>
          <a:xfrm>
            <a:off x="5880758" y="2811454"/>
            <a:ext cx="0" cy="234300"/>
          </a:xfrm>
          <a:prstGeom prst="straightConnector1">
            <a:avLst/>
          </a:prstGeom>
          <a:noFill/>
          <a:ln cap="flat" cmpd="sng" w="19050">
            <a:solidFill>
              <a:srgbClr val="000000"/>
            </a:solidFill>
            <a:prstDash val="solid"/>
            <a:round/>
            <a:headEnd len="lg" w="lg" type="none"/>
            <a:tailEnd len="lg" w="lg" type="triangle"/>
          </a:ln>
        </p:spPr>
      </p:cxnSp>
      <p:sp>
        <p:nvSpPr>
          <p:cNvPr id="626" name="Shape 626"/>
          <p:cNvSpPr/>
          <p:nvPr/>
        </p:nvSpPr>
        <p:spPr>
          <a:xfrm>
            <a:off x="5173645" y="3054124"/>
            <a:ext cx="14142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Fully Connected Layers</a:t>
            </a:r>
          </a:p>
        </p:txBody>
      </p:sp>
      <p:cxnSp>
        <p:nvCxnSpPr>
          <p:cNvPr id="629" name="Shape 629"/>
          <p:cNvCxnSpPr/>
          <p:nvPr/>
        </p:nvCxnSpPr>
        <p:spPr>
          <a:xfrm>
            <a:off x="5880758" y="3393007"/>
            <a:ext cx="0" cy="234300"/>
          </a:xfrm>
          <a:prstGeom prst="straightConnector1">
            <a:avLst/>
          </a:prstGeom>
          <a:noFill/>
          <a:ln cap="flat" cmpd="sng" w="19050">
            <a:solidFill>
              <a:srgbClr val="000000"/>
            </a:solidFill>
            <a:prstDash val="solid"/>
            <a:round/>
            <a:headEnd len="lg" w="lg" type="none"/>
            <a:tailEnd len="lg" w="lg" type="triangle"/>
          </a:ln>
        </p:spPr>
      </p:cxnSp>
      <p:pic>
        <p:nvPicPr>
          <p:cNvPr id="630" name="Shape 630"/>
          <p:cNvPicPr preferRelativeResize="0"/>
          <p:nvPr/>
        </p:nvPicPr>
        <p:blipFill rotWithShape="1">
          <a:blip r:embed="rId3">
            <a:alphaModFix/>
          </a:blip>
          <a:srcRect b="21876" l="77696" r="11741" t="69958"/>
          <a:stretch/>
        </p:blipFill>
        <p:spPr>
          <a:xfrm>
            <a:off x="5568088" y="3655013"/>
            <a:ext cx="625339" cy="197232"/>
          </a:xfrm>
          <a:prstGeom prst="rect">
            <a:avLst/>
          </a:prstGeom>
          <a:noFill/>
          <a:ln>
            <a:noFill/>
          </a:ln>
        </p:spPr>
      </p:pic>
      <p:sp>
        <p:nvSpPr>
          <p:cNvPr id="631" name="Shape 631"/>
          <p:cNvSpPr txBox="1"/>
          <p:nvPr/>
        </p:nvSpPr>
        <p:spPr>
          <a:xfrm>
            <a:off x="5376753" y="3777091"/>
            <a:ext cx="1110600" cy="234300"/>
          </a:xfrm>
          <a:prstGeom prst="rect">
            <a:avLst/>
          </a:prstGeom>
          <a:noFill/>
          <a:ln>
            <a:noFill/>
          </a:ln>
        </p:spPr>
        <p:txBody>
          <a:bodyPr anchorCtr="0" anchor="t" bIns="91425" lIns="91425" rIns="91425" tIns="91425">
            <a:noAutofit/>
          </a:bodyPr>
          <a:lstStyle/>
          <a:p>
            <a:pPr lvl="0" rtl="0">
              <a:spcBef>
                <a:spcPts val="0"/>
              </a:spcBef>
              <a:buNone/>
            </a:pPr>
            <a:r>
              <a:rPr lang="en" sz="1000"/>
              <a:t>Motor Torques</a:t>
            </a:r>
          </a:p>
        </p:txBody>
      </p:sp>
      <p:pic>
        <p:nvPicPr>
          <p:cNvPr id="632" name="Shape 632"/>
          <p:cNvPicPr preferRelativeResize="0"/>
          <p:nvPr/>
        </p:nvPicPr>
        <p:blipFill rotWithShape="1">
          <a:blip r:embed="rId4">
            <a:alphaModFix/>
          </a:blip>
          <a:srcRect b="0" l="0" r="47840" t="0"/>
          <a:stretch/>
        </p:blipFill>
        <p:spPr>
          <a:xfrm>
            <a:off x="824500" y="1362349"/>
            <a:ext cx="2710984" cy="2788949"/>
          </a:xfrm>
          <a:prstGeom prst="rect">
            <a:avLst/>
          </a:prstGeom>
          <a:noFill/>
          <a:ln>
            <a:noFill/>
          </a:ln>
        </p:spPr>
      </p:pic>
      <p:cxnSp>
        <p:nvCxnSpPr>
          <p:cNvPr id="633" name="Shape 633"/>
          <p:cNvCxnSpPr/>
          <p:nvPr/>
        </p:nvCxnSpPr>
        <p:spPr>
          <a:xfrm>
            <a:off x="3630225" y="3026525"/>
            <a:ext cx="1593900" cy="845100"/>
          </a:xfrm>
          <a:prstGeom prst="straightConnector1">
            <a:avLst/>
          </a:prstGeom>
          <a:noFill/>
          <a:ln cap="flat" cmpd="sng" w="38100">
            <a:solidFill>
              <a:srgbClr val="000000"/>
            </a:solidFill>
            <a:prstDash val="solid"/>
            <a:round/>
            <a:headEnd len="lg" w="lg" type="none"/>
            <a:tailEnd len="lg" w="lg" type="triangle"/>
          </a:ln>
        </p:spPr>
      </p:cxnSp>
      <p:sp>
        <p:nvSpPr>
          <p:cNvPr id="634" name="Shape 634"/>
          <p:cNvSpPr txBox="1"/>
          <p:nvPr/>
        </p:nvSpPr>
        <p:spPr>
          <a:xfrm>
            <a:off x="3535475" y="3502625"/>
            <a:ext cx="1266300" cy="374400"/>
          </a:xfrm>
          <a:prstGeom prst="rect">
            <a:avLst/>
          </a:prstGeom>
          <a:noFill/>
          <a:ln>
            <a:noFill/>
          </a:ln>
        </p:spPr>
        <p:txBody>
          <a:bodyPr anchorCtr="0" anchor="t" bIns="91425" lIns="91425" rIns="91425" tIns="91425">
            <a:noAutofit/>
          </a:bodyPr>
          <a:lstStyle/>
          <a:p>
            <a:pPr lvl="0" rtl="0">
              <a:spcBef>
                <a:spcPts val="0"/>
              </a:spcBef>
              <a:buNone/>
            </a:pPr>
            <a:r>
              <a:rPr b="1" lang="en">
                <a:solidFill>
                  <a:srgbClr val="980000"/>
                </a:solidFill>
              </a:rPr>
              <a:t>Supervision</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8" name="Shape 638"/>
        <p:cNvGrpSpPr/>
        <p:nvPr/>
      </p:nvGrpSpPr>
      <p:grpSpPr>
        <a:xfrm>
          <a:off x="0" y="0"/>
          <a:ext cx="0" cy="0"/>
          <a:chOff x="0" y="0"/>
          <a:chExt cx="0" cy="0"/>
        </a:xfrm>
      </p:grpSpPr>
      <p:sp>
        <p:nvSpPr>
          <p:cNvPr id="639" name="Shape 639"/>
          <p:cNvSpPr txBox="1"/>
          <p:nvPr>
            <p:ph type="title"/>
          </p:nvPr>
        </p:nvSpPr>
        <p:spPr>
          <a:xfrm>
            <a:off x="159300" y="64025"/>
            <a:ext cx="4856400" cy="572700"/>
          </a:xfrm>
          <a:prstGeom prst="rect">
            <a:avLst/>
          </a:prstGeom>
        </p:spPr>
        <p:txBody>
          <a:bodyPr anchorCtr="0" anchor="t" bIns="91425" lIns="91425" rIns="91425" tIns="91425">
            <a:noAutofit/>
          </a:bodyPr>
          <a:lstStyle/>
          <a:p>
            <a:pPr lvl="0" rtl="0">
              <a:spcBef>
                <a:spcPts val="0"/>
              </a:spcBef>
              <a:buNone/>
            </a:pPr>
            <a:r>
              <a:rPr lang="en"/>
              <a:t>End-to-End Training with GPS</a:t>
            </a:r>
          </a:p>
        </p:txBody>
      </p:sp>
      <p:sp>
        <p:nvSpPr>
          <p:cNvPr id="640" name="Shape 640"/>
          <p:cNvSpPr/>
          <p:nvPr/>
        </p:nvSpPr>
        <p:spPr>
          <a:xfrm>
            <a:off x="4414225" y="773275"/>
            <a:ext cx="15615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Conv3 feature maps</a:t>
            </a:r>
          </a:p>
        </p:txBody>
      </p:sp>
      <p:sp>
        <p:nvSpPr>
          <p:cNvPr id="641" name="Shape 641"/>
          <p:cNvSpPr/>
          <p:nvPr/>
        </p:nvSpPr>
        <p:spPr>
          <a:xfrm>
            <a:off x="4414225" y="1338300"/>
            <a:ext cx="15615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Spatial softmax on each feature map</a:t>
            </a:r>
          </a:p>
        </p:txBody>
      </p:sp>
      <p:sp>
        <p:nvSpPr>
          <p:cNvPr id="642" name="Shape 642"/>
          <p:cNvSpPr/>
          <p:nvPr/>
        </p:nvSpPr>
        <p:spPr>
          <a:xfrm>
            <a:off x="4414225" y="1934438"/>
            <a:ext cx="15615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Get coordinates in image-space </a:t>
            </a:r>
          </a:p>
        </p:txBody>
      </p:sp>
      <p:cxnSp>
        <p:nvCxnSpPr>
          <p:cNvPr id="643" name="Shape 643"/>
          <p:cNvCxnSpPr>
            <a:stCxn id="640" idx="2"/>
            <a:endCxn id="641" idx="0"/>
          </p:cNvCxnSpPr>
          <p:nvPr/>
        </p:nvCxnSpPr>
        <p:spPr>
          <a:xfrm>
            <a:off x="5194975" y="1103875"/>
            <a:ext cx="0" cy="234300"/>
          </a:xfrm>
          <a:prstGeom prst="straightConnector1">
            <a:avLst/>
          </a:prstGeom>
          <a:noFill/>
          <a:ln cap="flat" cmpd="sng" w="19050">
            <a:solidFill>
              <a:srgbClr val="000000"/>
            </a:solidFill>
            <a:prstDash val="solid"/>
            <a:round/>
            <a:headEnd len="lg" w="lg" type="none"/>
            <a:tailEnd len="lg" w="lg" type="triangle"/>
          </a:ln>
        </p:spPr>
      </p:cxnSp>
      <p:sp>
        <p:nvSpPr>
          <p:cNvPr id="644" name="Shape 644"/>
          <p:cNvSpPr/>
          <p:nvPr/>
        </p:nvSpPr>
        <p:spPr>
          <a:xfrm>
            <a:off x="6446325" y="1918901"/>
            <a:ext cx="17361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Robot Configs (Angle of joints, velocity)</a:t>
            </a:r>
          </a:p>
        </p:txBody>
      </p:sp>
      <p:cxnSp>
        <p:nvCxnSpPr>
          <p:cNvPr id="645" name="Shape 645"/>
          <p:cNvCxnSpPr>
            <a:stCxn id="644" idx="2"/>
            <a:endCxn id="646" idx="0"/>
          </p:cNvCxnSpPr>
          <p:nvPr/>
        </p:nvCxnSpPr>
        <p:spPr>
          <a:xfrm rot="5400000">
            <a:off x="6119025" y="1325351"/>
            <a:ext cx="271200" cy="2119500"/>
          </a:xfrm>
          <a:prstGeom prst="curvedConnector3">
            <a:avLst>
              <a:gd fmla="val 50000" name="adj1"/>
            </a:avLst>
          </a:prstGeom>
          <a:noFill/>
          <a:ln cap="flat" cmpd="sng" w="19050">
            <a:solidFill>
              <a:srgbClr val="000000"/>
            </a:solidFill>
            <a:prstDash val="solid"/>
            <a:round/>
            <a:headEnd len="lg" w="lg" type="none"/>
            <a:tailEnd len="lg" w="lg" type="triangle"/>
          </a:ln>
        </p:spPr>
      </p:cxnSp>
      <p:cxnSp>
        <p:nvCxnSpPr>
          <p:cNvPr id="647" name="Shape 647"/>
          <p:cNvCxnSpPr/>
          <p:nvPr/>
        </p:nvCxnSpPr>
        <p:spPr>
          <a:xfrm>
            <a:off x="5194958" y="1684466"/>
            <a:ext cx="0" cy="234300"/>
          </a:xfrm>
          <a:prstGeom prst="straightConnector1">
            <a:avLst/>
          </a:prstGeom>
          <a:noFill/>
          <a:ln cap="flat" cmpd="sng" w="19050">
            <a:solidFill>
              <a:srgbClr val="000000"/>
            </a:solidFill>
            <a:prstDash val="solid"/>
            <a:round/>
            <a:headEnd len="lg" w="lg" type="none"/>
            <a:tailEnd len="lg" w="lg" type="triangle"/>
          </a:ln>
        </p:spPr>
      </p:cxnSp>
      <p:cxnSp>
        <p:nvCxnSpPr>
          <p:cNvPr id="648" name="Shape 648"/>
          <p:cNvCxnSpPr/>
          <p:nvPr/>
        </p:nvCxnSpPr>
        <p:spPr>
          <a:xfrm>
            <a:off x="5194958" y="2278054"/>
            <a:ext cx="0" cy="234300"/>
          </a:xfrm>
          <a:prstGeom prst="straightConnector1">
            <a:avLst/>
          </a:prstGeom>
          <a:noFill/>
          <a:ln cap="flat" cmpd="sng" w="19050">
            <a:solidFill>
              <a:srgbClr val="000000"/>
            </a:solidFill>
            <a:prstDash val="solid"/>
            <a:round/>
            <a:headEnd len="lg" w="lg" type="none"/>
            <a:tailEnd len="lg" w="lg" type="triangle"/>
          </a:ln>
        </p:spPr>
      </p:cxnSp>
      <p:sp>
        <p:nvSpPr>
          <p:cNvPr id="646" name="Shape 646"/>
          <p:cNvSpPr/>
          <p:nvPr/>
        </p:nvSpPr>
        <p:spPr>
          <a:xfrm>
            <a:off x="4487845" y="2520724"/>
            <a:ext cx="1414200" cy="330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000"/>
              <a:t>Fully Connected Layers</a:t>
            </a:r>
          </a:p>
        </p:txBody>
      </p:sp>
      <p:cxnSp>
        <p:nvCxnSpPr>
          <p:cNvPr id="649" name="Shape 649"/>
          <p:cNvCxnSpPr/>
          <p:nvPr/>
        </p:nvCxnSpPr>
        <p:spPr>
          <a:xfrm>
            <a:off x="5194958" y="2859607"/>
            <a:ext cx="0" cy="234300"/>
          </a:xfrm>
          <a:prstGeom prst="straightConnector1">
            <a:avLst/>
          </a:prstGeom>
          <a:noFill/>
          <a:ln cap="flat" cmpd="sng" w="19050">
            <a:solidFill>
              <a:srgbClr val="000000"/>
            </a:solidFill>
            <a:prstDash val="solid"/>
            <a:round/>
            <a:headEnd len="lg" w="lg" type="none"/>
            <a:tailEnd len="lg" w="lg" type="triangle"/>
          </a:ln>
        </p:spPr>
      </p:cxnSp>
      <p:pic>
        <p:nvPicPr>
          <p:cNvPr id="650" name="Shape 650"/>
          <p:cNvPicPr preferRelativeResize="0"/>
          <p:nvPr/>
        </p:nvPicPr>
        <p:blipFill rotWithShape="1">
          <a:blip r:embed="rId3">
            <a:alphaModFix/>
          </a:blip>
          <a:srcRect b="21876" l="77696" r="11741" t="69958"/>
          <a:stretch/>
        </p:blipFill>
        <p:spPr>
          <a:xfrm>
            <a:off x="4882288" y="3121613"/>
            <a:ext cx="625339" cy="197232"/>
          </a:xfrm>
          <a:prstGeom prst="rect">
            <a:avLst/>
          </a:prstGeom>
          <a:noFill/>
          <a:ln>
            <a:noFill/>
          </a:ln>
        </p:spPr>
      </p:pic>
      <p:sp>
        <p:nvSpPr>
          <p:cNvPr id="651" name="Shape 651"/>
          <p:cNvSpPr txBox="1"/>
          <p:nvPr/>
        </p:nvSpPr>
        <p:spPr>
          <a:xfrm>
            <a:off x="4690953" y="3243691"/>
            <a:ext cx="1110600" cy="234299"/>
          </a:xfrm>
          <a:prstGeom prst="rect">
            <a:avLst/>
          </a:prstGeom>
          <a:noFill/>
          <a:ln>
            <a:noFill/>
          </a:ln>
        </p:spPr>
        <p:txBody>
          <a:bodyPr anchorCtr="0" anchor="t" bIns="91425" lIns="91425" rIns="91425" tIns="91425">
            <a:noAutofit/>
          </a:bodyPr>
          <a:lstStyle/>
          <a:p>
            <a:pPr lvl="0" rtl="0">
              <a:spcBef>
                <a:spcPts val="0"/>
              </a:spcBef>
              <a:buNone/>
            </a:pPr>
            <a:r>
              <a:rPr lang="en" sz="1000"/>
              <a:t>Motor Torques</a:t>
            </a:r>
          </a:p>
        </p:txBody>
      </p:sp>
      <p:pic>
        <p:nvPicPr>
          <p:cNvPr id="652" name="Shape 652"/>
          <p:cNvPicPr preferRelativeResize="0"/>
          <p:nvPr/>
        </p:nvPicPr>
        <p:blipFill rotWithShape="1">
          <a:blip r:embed="rId4">
            <a:alphaModFix/>
          </a:blip>
          <a:srcRect b="0" l="0" r="47840" t="0"/>
          <a:stretch/>
        </p:blipFill>
        <p:spPr>
          <a:xfrm>
            <a:off x="138700" y="828949"/>
            <a:ext cx="2710984" cy="2788949"/>
          </a:xfrm>
          <a:prstGeom prst="rect">
            <a:avLst/>
          </a:prstGeom>
          <a:noFill/>
          <a:ln>
            <a:noFill/>
          </a:ln>
        </p:spPr>
      </p:pic>
      <p:cxnSp>
        <p:nvCxnSpPr>
          <p:cNvPr id="653" name="Shape 653"/>
          <p:cNvCxnSpPr/>
          <p:nvPr/>
        </p:nvCxnSpPr>
        <p:spPr>
          <a:xfrm>
            <a:off x="2944425" y="2493125"/>
            <a:ext cx="1593900" cy="845100"/>
          </a:xfrm>
          <a:prstGeom prst="straightConnector1">
            <a:avLst/>
          </a:prstGeom>
          <a:noFill/>
          <a:ln cap="flat" cmpd="sng" w="38100">
            <a:solidFill>
              <a:srgbClr val="000000"/>
            </a:solidFill>
            <a:prstDash val="solid"/>
            <a:round/>
            <a:headEnd len="lg" w="lg" type="none"/>
            <a:tailEnd len="lg" w="lg" type="triangle"/>
          </a:ln>
        </p:spPr>
      </p:cxnSp>
      <p:sp>
        <p:nvSpPr>
          <p:cNvPr id="654" name="Shape 654"/>
          <p:cNvSpPr txBox="1"/>
          <p:nvPr/>
        </p:nvSpPr>
        <p:spPr>
          <a:xfrm>
            <a:off x="2849675" y="2969225"/>
            <a:ext cx="1266300" cy="374400"/>
          </a:xfrm>
          <a:prstGeom prst="rect">
            <a:avLst/>
          </a:prstGeom>
          <a:noFill/>
          <a:ln>
            <a:noFill/>
          </a:ln>
        </p:spPr>
        <p:txBody>
          <a:bodyPr anchorCtr="0" anchor="t" bIns="91425" lIns="91425" rIns="91425" tIns="91425">
            <a:noAutofit/>
          </a:bodyPr>
          <a:lstStyle/>
          <a:p>
            <a:pPr lvl="0" rtl="0">
              <a:spcBef>
                <a:spcPts val="0"/>
              </a:spcBef>
              <a:buNone/>
            </a:pPr>
            <a:r>
              <a:rPr b="1" lang="en">
                <a:solidFill>
                  <a:srgbClr val="980000"/>
                </a:solidFill>
              </a:rPr>
              <a:t>Supervision</a:t>
            </a:r>
          </a:p>
        </p:txBody>
      </p:sp>
      <p:sp>
        <p:nvSpPr>
          <p:cNvPr id="655" name="Shape 655"/>
          <p:cNvSpPr/>
          <p:nvPr/>
        </p:nvSpPr>
        <p:spPr>
          <a:xfrm>
            <a:off x="5945250" y="2650425"/>
            <a:ext cx="3107700" cy="2264400"/>
          </a:xfrm>
          <a:prstGeom prst="roundRect">
            <a:avLst>
              <a:gd fmla="val 16667" name="adj"/>
            </a:avLst>
          </a:prstGeom>
          <a:solidFill>
            <a:srgbClr val="E6B8A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t/>
            </a:r>
            <a:endParaRPr/>
          </a:p>
          <a:p>
            <a:pPr lvl="0">
              <a:spcBef>
                <a:spcPts val="0"/>
              </a:spcBef>
              <a:buNone/>
            </a:pPr>
            <a:r>
              <a:t/>
            </a:r>
            <a:endParaRPr b="1"/>
          </a:p>
          <a:p>
            <a:pPr lvl="0" rtl="0">
              <a:spcBef>
                <a:spcPts val="0"/>
              </a:spcBef>
              <a:buNone/>
            </a:pPr>
            <a:r>
              <a:rPr b="1" lang="en"/>
              <a:t>Not covered:</a:t>
            </a:r>
          </a:p>
          <a:p>
            <a:pPr lvl="0" rtl="0">
              <a:spcBef>
                <a:spcPts val="0"/>
              </a:spcBef>
              <a:buNone/>
            </a:pPr>
            <a:r>
              <a:t/>
            </a:r>
            <a:endParaRPr/>
          </a:p>
          <a:p>
            <a:pPr indent="-228600" lvl="0" marL="457200" rtl="0">
              <a:spcBef>
                <a:spcPts val="0"/>
              </a:spcBef>
              <a:buChar char="-"/>
            </a:pPr>
            <a:r>
              <a:rPr lang="en"/>
              <a:t>Fit dynamics using local linear models</a:t>
            </a:r>
          </a:p>
          <a:p>
            <a:pPr indent="-228600" lvl="0" marL="457200" rtl="0">
              <a:spcBef>
                <a:spcPts val="0"/>
              </a:spcBef>
              <a:buChar char="-"/>
            </a:pPr>
            <a:r>
              <a:rPr lang="en"/>
              <a:t>LQR c</a:t>
            </a:r>
            <a:r>
              <a:rPr lang="en"/>
              <a:t>onstraints to obtain good trajectory distributions in every iteration</a:t>
            </a:r>
          </a:p>
          <a:p>
            <a:pPr indent="-228600" lvl="0" marL="457200" rtl="0">
              <a:spcBef>
                <a:spcPts val="0"/>
              </a:spcBef>
              <a:buChar char="-"/>
            </a:pPr>
            <a:r>
              <a:rPr lang="en"/>
              <a:t>Feedback from NN policy to GPS for improved stability </a:t>
            </a:r>
          </a:p>
          <a:p>
            <a:pPr lvl="0" rtl="0">
              <a:spcBef>
                <a:spcPts val="0"/>
              </a:spcBef>
              <a:buNone/>
            </a:pPr>
            <a:r>
              <a:t/>
            </a:r>
            <a:endParaRPr/>
          </a:p>
          <a:p>
            <a:pPr lvl="0" rtl="0" algn="l">
              <a:spcBef>
                <a:spcPts val="0"/>
              </a:spcBef>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9" name="Shape 659"/>
        <p:cNvGrpSpPr/>
        <p:nvPr/>
      </p:nvGrpSpPr>
      <p:grpSpPr>
        <a:xfrm>
          <a:off x="0" y="0"/>
          <a:ext cx="0" cy="0"/>
          <a:chOff x="0" y="0"/>
          <a:chExt cx="0" cy="0"/>
        </a:xfrm>
      </p:grpSpPr>
      <p:sp>
        <p:nvSpPr>
          <p:cNvPr id="660" name="Shape 660"/>
          <p:cNvSpPr txBox="1"/>
          <p:nvPr>
            <p:ph type="title"/>
          </p:nvPr>
        </p:nvSpPr>
        <p:spPr>
          <a:xfrm>
            <a:off x="510450" y="2057400"/>
            <a:ext cx="8123100" cy="778800"/>
          </a:xfrm>
          <a:prstGeom prst="rect">
            <a:avLst/>
          </a:prstGeom>
        </p:spPr>
        <p:txBody>
          <a:bodyPr anchorCtr="0" anchor="b" bIns="91425" lIns="91425" rIns="91425" tIns="91425">
            <a:noAutofit/>
          </a:bodyPr>
          <a:lstStyle/>
          <a:p>
            <a:pPr lvl="0">
              <a:spcBef>
                <a:spcPts val="0"/>
              </a:spcBef>
              <a:buNone/>
            </a:pPr>
            <a:r>
              <a:rPr lang="en"/>
              <a:t>Manipulation and Navigation Overview</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4" name="Shape 664"/>
        <p:cNvGrpSpPr/>
        <p:nvPr/>
      </p:nvGrpSpPr>
      <p:grpSpPr>
        <a:xfrm>
          <a:off x="0" y="0"/>
          <a:ext cx="0" cy="0"/>
          <a:chOff x="0" y="0"/>
          <a:chExt cx="0" cy="0"/>
        </a:xfrm>
      </p:grpSpPr>
      <p:sp>
        <p:nvSpPr>
          <p:cNvPr id="665" name="Shape 66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Manipulation</a:t>
            </a:r>
          </a:p>
        </p:txBody>
      </p:sp>
      <p:sp>
        <p:nvSpPr>
          <p:cNvPr id="666" name="Shape 666"/>
          <p:cNvSpPr txBox="1"/>
          <p:nvPr>
            <p:ph idx="1" type="body"/>
          </p:nvPr>
        </p:nvSpPr>
        <p:spPr>
          <a:xfrm>
            <a:off x="311700" y="1152475"/>
            <a:ext cx="4296600" cy="34164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Tasks</a:t>
            </a:r>
          </a:p>
          <a:p>
            <a:pPr indent="-228600" lvl="1" marL="914400" rtl="0">
              <a:lnSpc>
                <a:spcPct val="150000"/>
              </a:lnSpc>
              <a:spcBef>
                <a:spcPts val="0"/>
              </a:spcBef>
            </a:pPr>
            <a:r>
              <a:rPr lang="en"/>
              <a:t>Grasping</a:t>
            </a:r>
          </a:p>
          <a:p>
            <a:pPr indent="-228600" lvl="1" marL="914400" rtl="0">
              <a:lnSpc>
                <a:spcPct val="150000"/>
              </a:lnSpc>
              <a:spcBef>
                <a:spcPts val="0"/>
              </a:spcBef>
            </a:pPr>
            <a:r>
              <a:rPr lang="en"/>
              <a:t>Pushing</a:t>
            </a:r>
          </a:p>
          <a:p>
            <a:pPr indent="-228600" lvl="1" marL="914400" rtl="0">
              <a:lnSpc>
                <a:spcPct val="150000"/>
              </a:lnSpc>
              <a:spcBef>
                <a:spcPts val="0"/>
              </a:spcBef>
            </a:pPr>
            <a:r>
              <a:rPr lang="en"/>
              <a:t>Poking</a:t>
            </a:r>
          </a:p>
          <a:p>
            <a:pPr indent="-228600" lvl="1" marL="914400" rtl="0">
              <a:lnSpc>
                <a:spcPct val="150000"/>
              </a:lnSpc>
              <a:spcBef>
                <a:spcPts val="0"/>
              </a:spcBef>
            </a:pPr>
            <a:r>
              <a:rPr lang="en"/>
              <a:t>Tactile sensing</a:t>
            </a:r>
            <a:br>
              <a:rPr lang="en"/>
            </a:br>
          </a:p>
          <a:p>
            <a:pPr indent="-228600" lvl="0" marL="457200" rtl="0">
              <a:lnSpc>
                <a:spcPct val="150000"/>
              </a:lnSpc>
              <a:spcBef>
                <a:spcPts val="0"/>
              </a:spcBef>
            </a:pPr>
            <a:r>
              <a:rPr lang="en"/>
              <a:t>Pose invariance</a:t>
            </a:r>
          </a:p>
          <a:p>
            <a:pPr indent="-228600" lvl="0" marL="457200" rtl="0">
              <a:lnSpc>
                <a:spcPct val="150000"/>
              </a:lnSpc>
              <a:spcBef>
                <a:spcPts val="0"/>
              </a:spcBef>
            </a:pPr>
            <a:r>
              <a:rPr lang="en"/>
              <a:t>Hand-eye coordination</a:t>
            </a:r>
          </a:p>
        </p:txBody>
      </p:sp>
      <p:pic>
        <p:nvPicPr>
          <p:cNvPr descr="Screenshot 2017-03-13 17.10.30.png" id="667" name="Shape 667"/>
          <p:cNvPicPr preferRelativeResize="0"/>
          <p:nvPr/>
        </p:nvPicPr>
        <p:blipFill>
          <a:blip r:embed="rId3">
            <a:alphaModFix/>
          </a:blip>
          <a:stretch>
            <a:fillRect/>
          </a:stretch>
        </p:blipFill>
        <p:spPr>
          <a:xfrm>
            <a:off x="4652925" y="1017724"/>
            <a:ext cx="2829274" cy="3474849"/>
          </a:xfrm>
          <a:prstGeom prst="rect">
            <a:avLst/>
          </a:prstGeom>
          <a:noFill/>
          <a:ln>
            <a:noFill/>
          </a:ln>
        </p:spPr>
      </p:pic>
      <p:sp>
        <p:nvSpPr>
          <p:cNvPr id="668" name="Shape 668"/>
          <p:cNvSpPr txBox="1"/>
          <p:nvPr/>
        </p:nvSpPr>
        <p:spPr>
          <a:xfrm>
            <a:off x="382575" y="4675900"/>
            <a:ext cx="8416500" cy="272100"/>
          </a:xfrm>
          <a:prstGeom prst="rect">
            <a:avLst/>
          </a:prstGeom>
          <a:noFill/>
          <a:ln>
            <a:noFill/>
          </a:ln>
        </p:spPr>
        <p:txBody>
          <a:bodyPr anchorCtr="0" anchor="t" bIns="91425" lIns="91425" rIns="91425" tIns="91425">
            <a:noAutofit/>
          </a:bodyPr>
          <a:lstStyle/>
          <a:p>
            <a:pPr lvl="0" algn="ctr">
              <a:spcBef>
                <a:spcPts val="0"/>
              </a:spcBef>
              <a:buNone/>
            </a:pPr>
            <a:r>
              <a:rPr lang="en" sz="1000" u="sng">
                <a:solidFill>
                  <a:schemeClr val="hlink"/>
                </a:solidFill>
                <a:latin typeface="Proxima Nova"/>
                <a:ea typeface="Proxima Nova"/>
                <a:cs typeface="Proxima Nova"/>
                <a:sym typeface="Proxima Nova"/>
                <a:hlinkClick r:id="rId4"/>
              </a:rPr>
              <a:t>Image taken from Supersizing Self-supervision by Pinto et. al., arXiv 2015</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sp>
        <p:nvSpPr>
          <p:cNvPr id="100" name="Shape 10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Notations</a:t>
            </a:r>
          </a:p>
        </p:txBody>
      </p:sp>
      <p:sp>
        <p:nvSpPr>
          <p:cNvPr id="101" name="Shape 101"/>
          <p:cNvSpPr txBox="1"/>
          <p:nvPr/>
        </p:nvSpPr>
        <p:spPr>
          <a:xfrm>
            <a:off x="-308075" y="4073975"/>
            <a:ext cx="4801800" cy="5601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102" name="Shape 102"/>
          <p:cNvCxnSpPr/>
          <p:nvPr/>
        </p:nvCxnSpPr>
        <p:spPr>
          <a:xfrm>
            <a:off x="1042400" y="2081600"/>
            <a:ext cx="0" cy="1800600"/>
          </a:xfrm>
          <a:prstGeom prst="straightConnector1">
            <a:avLst/>
          </a:prstGeom>
          <a:noFill/>
          <a:ln cap="flat" cmpd="sng" w="9525">
            <a:solidFill>
              <a:schemeClr val="dk2"/>
            </a:solidFill>
            <a:prstDash val="solid"/>
            <a:round/>
            <a:headEnd len="lg" w="lg" type="none"/>
            <a:tailEnd len="lg" w="lg" type="none"/>
          </a:ln>
        </p:spPr>
      </p:cxnSp>
      <p:cxnSp>
        <p:nvCxnSpPr>
          <p:cNvPr id="103" name="Shape 103"/>
          <p:cNvCxnSpPr/>
          <p:nvPr/>
        </p:nvCxnSpPr>
        <p:spPr>
          <a:xfrm>
            <a:off x="867350" y="3723850"/>
            <a:ext cx="3834600" cy="0"/>
          </a:xfrm>
          <a:prstGeom prst="straightConnector1">
            <a:avLst/>
          </a:prstGeom>
          <a:noFill/>
          <a:ln cap="flat" cmpd="sng" w="9525">
            <a:solidFill>
              <a:schemeClr val="dk2"/>
            </a:solidFill>
            <a:prstDash val="solid"/>
            <a:round/>
            <a:headEnd len="lg" w="lg" type="none"/>
            <a:tailEnd len="lg" w="lg" type="none"/>
          </a:ln>
        </p:spPr>
      </p:cxnSp>
      <p:sp>
        <p:nvSpPr>
          <p:cNvPr id="104" name="Shape 104"/>
          <p:cNvSpPr txBox="1"/>
          <p:nvPr/>
        </p:nvSpPr>
        <p:spPr>
          <a:xfrm>
            <a:off x="333825" y="2756850"/>
            <a:ext cx="642000" cy="34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105" name="Shape 105"/>
          <p:cNvSpPr txBox="1"/>
          <p:nvPr/>
        </p:nvSpPr>
        <p:spPr>
          <a:xfrm>
            <a:off x="2463650" y="3784550"/>
            <a:ext cx="642000" cy="34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106" name="Shape 106"/>
          <p:cNvSpPr/>
          <p:nvPr/>
        </p:nvSpPr>
        <p:spPr>
          <a:xfrm>
            <a:off x="1275825" y="2164963"/>
            <a:ext cx="3217825" cy="920325"/>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9525">
            <a:solidFill>
              <a:schemeClr val="dk2"/>
            </a:solidFill>
            <a:prstDash val="solid"/>
            <a:round/>
            <a:headEnd len="lg" w="lg" type="none"/>
            <a:tailEnd len="lg" w="lg" type="none"/>
          </a:ln>
        </p:spPr>
      </p:sp>
      <p:sp>
        <p:nvSpPr>
          <p:cNvPr id="107" name="Shape 107"/>
          <p:cNvSpPr txBox="1"/>
          <p:nvPr/>
        </p:nvSpPr>
        <p:spPr>
          <a:xfrm>
            <a:off x="2220050" y="1420500"/>
            <a:ext cx="2105100" cy="341700"/>
          </a:xfrm>
          <a:prstGeom prst="rect">
            <a:avLst/>
          </a:prstGeom>
          <a:noFill/>
          <a:ln>
            <a:noFill/>
          </a:ln>
        </p:spPr>
        <p:txBody>
          <a:bodyPr anchorCtr="0" anchor="t" bIns="91425" lIns="91425" rIns="91425" tIns="91425">
            <a:noAutofit/>
          </a:bodyPr>
          <a:lstStyle/>
          <a:p>
            <a:pPr lvl="0" rtl="0">
              <a:spcBef>
                <a:spcPts val="0"/>
              </a:spcBef>
              <a:buNone/>
            </a:pPr>
            <a:r>
              <a:rPr b="1" lang="en" u="sng">
                <a:solidFill>
                  <a:srgbClr val="980000"/>
                </a:solidFill>
              </a:rPr>
              <a:t>Trajectory Distribution</a:t>
            </a:r>
          </a:p>
        </p:txBody>
      </p:sp>
      <p:sp>
        <p:nvSpPr>
          <p:cNvPr id="108" name="Shape 108"/>
          <p:cNvSpPr/>
          <p:nvPr/>
        </p:nvSpPr>
        <p:spPr>
          <a:xfrm>
            <a:off x="1361025" y="2281087"/>
            <a:ext cx="3306525" cy="599625"/>
          </a:xfrm>
          <a:custGeom>
            <a:pathLst>
              <a:path extrusionOk="0" h="23985" w="132261">
                <a:moveTo>
                  <a:pt x="0" y="23985"/>
                </a:moveTo>
                <a:cubicBezTo>
                  <a:pt x="6234" y="22092"/>
                  <a:pt x="29057" y="16581"/>
                  <a:pt x="37407" y="12629"/>
                </a:cubicBezTo>
                <a:cubicBezTo>
                  <a:pt x="45756" y="8676"/>
                  <a:pt x="44309" y="-1566"/>
                  <a:pt x="50099" y="271"/>
                </a:cubicBezTo>
                <a:cubicBezTo>
                  <a:pt x="55888" y="2108"/>
                  <a:pt x="65296" y="22092"/>
                  <a:pt x="72143" y="23651"/>
                </a:cubicBezTo>
                <a:cubicBezTo>
                  <a:pt x="78989" y="25209"/>
                  <a:pt x="81160" y="11682"/>
                  <a:pt x="91180" y="9623"/>
                </a:cubicBezTo>
                <a:cubicBezTo>
                  <a:pt x="101199" y="7563"/>
                  <a:pt x="125414" y="11014"/>
                  <a:pt x="132261" y="11293"/>
                </a:cubicBezTo>
              </a:path>
            </a:pathLst>
          </a:custGeom>
          <a:noFill/>
          <a:ln cap="flat" cmpd="sng" w="9525">
            <a:solidFill>
              <a:schemeClr val="dk2"/>
            </a:solidFill>
            <a:prstDash val="solid"/>
            <a:round/>
            <a:headEnd len="lg" w="lg" type="none"/>
            <a:tailEnd len="lg" w="lg" type="none"/>
          </a:ln>
        </p:spPr>
      </p:sp>
      <p:sp>
        <p:nvSpPr>
          <p:cNvPr id="109" name="Shape 109"/>
          <p:cNvSpPr/>
          <p:nvPr/>
        </p:nvSpPr>
        <p:spPr>
          <a:xfrm>
            <a:off x="1569775" y="2267322"/>
            <a:ext cx="3131175" cy="880575"/>
          </a:xfrm>
          <a:custGeom>
            <a:pathLst>
              <a:path extrusionOk="0" h="35223" w="125247">
                <a:moveTo>
                  <a:pt x="0" y="35223"/>
                </a:moveTo>
                <a:cubicBezTo>
                  <a:pt x="6791" y="32773"/>
                  <a:pt x="27109" y="25036"/>
                  <a:pt x="40747" y="20527"/>
                </a:cubicBezTo>
                <a:cubicBezTo>
                  <a:pt x="54385" y="16018"/>
                  <a:pt x="72030" y="11564"/>
                  <a:pt x="81828" y="8169"/>
                </a:cubicBezTo>
                <a:cubicBezTo>
                  <a:pt x="91625" y="4773"/>
                  <a:pt x="92293" y="765"/>
                  <a:pt x="99530" y="153"/>
                </a:cubicBezTo>
                <a:cubicBezTo>
                  <a:pt x="106766" y="-459"/>
                  <a:pt x="120960" y="3771"/>
                  <a:pt x="125247" y="4495"/>
                </a:cubicBezTo>
              </a:path>
            </a:pathLst>
          </a:custGeom>
          <a:noFill/>
          <a:ln cap="flat" cmpd="sng" w="9525">
            <a:solidFill>
              <a:schemeClr val="dk2"/>
            </a:solidFill>
            <a:prstDash val="solid"/>
            <a:round/>
            <a:headEnd len="lg" w="lg" type="none"/>
            <a:tailEnd len="lg" w="lg" type="none"/>
          </a:ln>
        </p:spPr>
      </p:sp>
      <p:pic>
        <p:nvPicPr>
          <p:cNvPr id="110" name="Shape 110"/>
          <p:cNvPicPr preferRelativeResize="0"/>
          <p:nvPr/>
        </p:nvPicPr>
        <p:blipFill>
          <a:blip r:embed="rId3">
            <a:alphaModFix/>
          </a:blip>
          <a:stretch>
            <a:fillRect/>
          </a:stretch>
        </p:blipFill>
        <p:spPr>
          <a:xfrm>
            <a:off x="5089625" y="2563500"/>
            <a:ext cx="3939224" cy="1005399"/>
          </a:xfrm>
          <a:prstGeom prst="rect">
            <a:avLst/>
          </a:prstGeom>
          <a:noFill/>
          <a:ln>
            <a:noFill/>
          </a:ln>
        </p:spPr>
      </p:pic>
      <p:sp>
        <p:nvSpPr>
          <p:cNvPr id="111" name="Shape 111"/>
          <p:cNvSpPr txBox="1"/>
          <p:nvPr/>
        </p:nvSpPr>
        <p:spPr>
          <a:xfrm>
            <a:off x="6617475" y="1420500"/>
            <a:ext cx="1129200" cy="341700"/>
          </a:xfrm>
          <a:prstGeom prst="rect">
            <a:avLst/>
          </a:prstGeom>
          <a:noFill/>
          <a:ln>
            <a:noFill/>
          </a:ln>
        </p:spPr>
        <p:txBody>
          <a:bodyPr anchorCtr="0" anchor="t" bIns="91425" lIns="91425" rIns="91425" tIns="91425">
            <a:noAutofit/>
          </a:bodyPr>
          <a:lstStyle/>
          <a:p>
            <a:pPr lvl="0" rtl="0">
              <a:spcBef>
                <a:spcPts val="0"/>
              </a:spcBef>
              <a:buNone/>
            </a:pPr>
            <a:r>
              <a:rPr b="1" lang="en" u="sng">
                <a:solidFill>
                  <a:srgbClr val="980000"/>
                </a:solidFill>
              </a:rPr>
              <a:t>MDP</a:t>
            </a:r>
          </a:p>
        </p:txBody>
      </p:sp>
      <p:pic>
        <p:nvPicPr>
          <p:cNvPr id="112" name="Shape 112"/>
          <p:cNvPicPr preferRelativeResize="0"/>
          <p:nvPr/>
        </p:nvPicPr>
        <p:blipFill>
          <a:blip r:embed="rId4">
            <a:alphaModFix/>
          </a:blip>
          <a:stretch>
            <a:fillRect/>
          </a:stretch>
        </p:blipFill>
        <p:spPr>
          <a:xfrm>
            <a:off x="5412464" y="4223050"/>
            <a:ext cx="3293528" cy="599625"/>
          </a:xfrm>
          <a:prstGeom prst="rect">
            <a:avLst/>
          </a:prstGeom>
          <a:noFill/>
          <a:ln>
            <a:noFill/>
          </a:ln>
        </p:spPr>
      </p:pic>
      <p:pic>
        <p:nvPicPr>
          <p:cNvPr id="113" name="Shape 113"/>
          <p:cNvPicPr preferRelativeResize="0"/>
          <p:nvPr/>
        </p:nvPicPr>
        <p:blipFill>
          <a:blip r:embed="rId5">
            <a:alphaModFix/>
          </a:blip>
          <a:stretch>
            <a:fillRect/>
          </a:stretch>
        </p:blipFill>
        <p:spPr>
          <a:xfrm>
            <a:off x="1221600" y="4397500"/>
            <a:ext cx="3126103" cy="341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2" name="Shape 672"/>
        <p:cNvGrpSpPr/>
        <p:nvPr/>
      </p:nvGrpSpPr>
      <p:grpSpPr>
        <a:xfrm>
          <a:off x="0" y="0"/>
          <a:ext cx="0" cy="0"/>
          <a:chOff x="0" y="0"/>
          <a:chExt cx="0" cy="0"/>
        </a:xfrm>
      </p:grpSpPr>
      <p:sp>
        <p:nvSpPr>
          <p:cNvPr id="673" name="Shape 67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Navigation</a:t>
            </a:r>
          </a:p>
        </p:txBody>
      </p:sp>
      <p:sp>
        <p:nvSpPr>
          <p:cNvPr id="674" name="Shape 674"/>
          <p:cNvSpPr txBox="1"/>
          <p:nvPr>
            <p:ph idx="1" type="body"/>
          </p:nvPr>
        </p:nvSpPr>
        <p:spPr>
          <a:xfrm>
            <a:off x="311700" y="1152475"/>
            <a:ext cx="4265400" cy="34164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Self-driving cars</a:t>
            </a:r>
          </a:p>
          <a:p>
            <a:pPr indent="-228600" lvl="0" marL="457200" rtl="0">
              <a:lnSpc>
                <a:spcPct val="150000"/>
              </a:lnSpc>
              <a:spcBef>
                <a:spcPts val="0"/>
              </a:spcBef>
            </a:pPr>
            <a:r>
              <a:rPr lang="en"/>
              <a:t>Flying robots, quadcopters</a:t>
            </a:r>
            <a:br>
              <a:rPr lang="en"/>
            </a:br>
          </a:p>
          <a:p>
            <a:pPr indent="-228600" lvl="0" marL="457200" rtl="0">
              <a:lnSpc>
                <a:spcPct val="150000"/>
              </a:lnSpc>
              <a:spcBef>
                <a:spcPts val="0"/>
              </a:spcBef>
            </a:pPr>
            <a:r>
              <a:rPr lang="en"/>
              <a:t>Tasks</a:t>
            </a:r>
          </a:p>
          <a:p>
            <a:pPr indent="-228600" lvl="1" marL="914400" rtl="0">
              <a:lnSpc>
                <a:spcPct val="150000"/>
              </a:lnSpc>
              <a:spcBef>
                <a:spcPts val="0"/>
              </a:spcBef>
            </a:pPr>
            <a:r>
              <a:rPr lang="en"/>
              <a:t>Collision avoidance</a:t>
            </a:r>
          </a:p>
          <a:p>
            <a:pPr indent="-228600" lvl="1" marL="914400" rtl="0">
              <a:lnSpc>
                <a:spcPct val="150000"/>
              </a:lnSpc>
              <a:spcBef>
                <a:spcPts val="0"/>
              </a:spcBef>
            </a:pPr>
            <a:r>
              <a:rPr lang="en"/>
              <a:t>Navigation in </a:t>
            </a:r>
            <a:r>
              <a:rPr lang="en"/>
              <a:t>mazes</a:t>
            </a:r>
          </a:p>
          <a:p>
            <a:pPr indent="-228600" lvl="1" marL="914400" rtl="0">
              <a:lnSpc>
                <a:spcPct val="150000"/>
              </a:lnSpc>
              <a:spcBef>
                <a:spcPts val="0"/>
              </a:spcBef>
            </a:pPr>
            <a:r>
              <a:rPr lang="en"/>
              <a:t>Dynamic environments</a:t>
            </a:r>
          </a:p>
          <a:p>
            <a:pPr indent="-228600" lvl="1" marL="914400">
              <a:lnSpc>
                <a:spcPct val="150000"/>
              </a:lnSpc>
              <a:spcBef>
                <a:spcPts val="0"/>
              </a:spcBef>
            </a:pPr>
            <a:r>
              <a:rPr lang="en"/>
              <a:t>Reinforcement Learning</a:t>
            </a:r>
          </a:p>
        </p:txBody>
      </p:sp>
      <p:pic>
        <p:nvPicPr>
          <p:cNvPr descr="Screenshot 2017-03-13 17.30.26.png" id="675" name="Shape 675"/>
          <p:cNvPicPr preferRelativeResize="0"/>
          <p:nvPr/>
        </p:nvPicPr>
        <p:blipFill>
          <a:blip r:embed="rId3">
            <a:alphaModFix/>
          </a:blip>
          <a:stretch>
            <a:fillRect/>
          </a:stretch>
        </p:blipFill>
        <p:spPr>
          <a:xfrm>
            <a:off x="4302450" y="1152474"/>
            <a:ext cx="4309151" cy="2703525"/>
          </a:xfrm>
          <a:prstGeom prst="rect">
            <a:avLst/>
          </a:prstGeom>
          <a:noFill/>
          <a:ln>
            <a:noFill/>
          </a:ln>
        </p:spPr>
      </p:pic>
      <p:sp>
        <p:nvSpPr>
          <p:cNvPr id="676" name="Shape 676"/>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Image taken from Waymo</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0" name="Shape 680"/>
        <p:cNvGrpSpPr/>
        <p:nvPr/>
      </p:nvGrpSpPr>
      <p:grpSpPr>
        <a:xfrm>
          <a:off x="0" y="0"/>
          <a:ext cx="0" cy="0"/>
          <a:chOff x="0" y="0"/>
          <a:chExt cx="0" cy="0"/>
        </a:xfrm>
      </p:grpSpPr>
      <p:sp>
        <p:nvSpPr>
          <p:cNvPr id="681" name="Shape 681"/>
          <p:cNvSpPr txBox="1"/>
          <p:nvPr>
            <p:ph type="title"/>
          </p:nvPr>
        </p:nvSpPr>
        <p:spPr>
          <a:xfrm>
            <a:off x="510450" y="2057400"/>
            <a:ext cx="8123100" cy="778800"/>
          </a:xfrm>
          <a:prstGeom prst="rect">
            <a:avLst/>
          </a:prstGeom>
        </p:spPr>
        <p:txBody>
          <a:bodyPr anchorCtr="0" anchor="b" bIns="91425" lIns="91425" rIns="91425" tIns="91425">
            <a:noAutofit/>
          </a:bodyPr>
          <a:lstStyle/>
          <a:p>
            <a:pPr lvl="0">
              <a:spcBef>
                <a:spcPts val="0"/>
              </a:spcBef>
              <a:buNone/>
            </a:pPr>
            <a:r>
              <a:rPr lang="en"/>
              <a:t>Manipulation</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5" name="Shape 685"/>
        <p:cNvGrpSpPr/>
        <p:nvPr/>
      </p:nvGrpSpPr>
      <p:grpSpPr>
        <a:xfrm>
          <a:off x="0" y="0"/>
          <a:ext cx="0" cy="0"/>
          <a:chOff x="0" y="0"/>
          <a:chExt cx="0" cy="0"/>
        </a:xfrm>
      </p:grpSpPr>
      <p:sp>
        <p:nvSpPr>
          <p:cNvPr id="686" name="Shape 68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Grasping — Setup</a:t>
            </a:r>
          </a:p>
        </p:txBody>
      </p:sp>
      <p:sp>
        <p:nvSpPr>
          <p:cNvPr id="687" name="Shape 687"/>
          <p:cNvSpPr txBox="1"/>
          <p:nvPr>
            <p:ph idx="1" type="body"/>
          </p:nvPr>
        </p:nvSpPr>
        <p:spPr>
          <a:xfrm>
            <a:off x="311700" y="1152475"/>
            <a:ext cx="4262100" cy="34164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Robot with arms and camera</a:t>
            </a:r>
          </a:p>
          <a:p>
            <a:pPr indent="-228600" lvl="0" marL="457200" rtl="0">
              <a:lnSpc>
                <a:spcPct val="150000"/>
              </a:lnSpc>
              <a:spcBef>
                <a:spcPts val="0"/>
              </a:spcBef>
            </a:pPr>
            <a:r>
              <a:rPr lang="en"/>
              <a:t>Can control grasp angle and position</a:t>
            </a:r>
          </a:p>
          <a:p>
            <a:pPr indent="-228600" lvl="0" marL="457200" rtl="0">
              <a:lnSpc>
                <a:spcPct val="150000"/>
              </a:lnSpc>
              <a:spcBef>
                <a:spcPts val="0"/>
              </a:spcBef>
            </a:pPr>
            <a:r>
              <a:rPr lang="en"/>
              <a:t>No human interaction besides placing objects</a:t>
            </a:r>
          </a:p>
          <a:p>
            <a:pPr indent="-228600" lvl="0" marL="457200">
              <a:lnSpc>
                <a:spcPct val="150000"/>
              </a:lnSpc>
              <a:spcBef>
                <a:spcPts val="0"/>
              </a:spcBef>
            </a:pPr>
            <a:r>
              <a:rPr lang="en"/>
              <a:t>Given an image want to be able to predict a successful grasping configuration</a:t>
            </a:r>
          </a:p>
        </p:txBody>
      </p:sp>
      <p:pic>
        <p:nvPicPr>
          <p:cNvPr descr="Screenshot 2017-03-14 20.32.11.png" id="688" name="Shape 688"/>
          <p:cNvPicPr preferRelativeResize="0"/>
          <p:nvPr/>
        </p:nvPicPr>
        <p:blipFill>
          <a:blip r:embed="rId3">
            <a:alphaModFix/>
          </a:blip>
          <a:stretch>
            <a:fillRect/>
          </a:stretch>
        </p:blipFill>
        <p:spPr>
          <a:xfrm>
            <a:off x="5060050" y="1152475"/>
            <a:ext cx="2540424" cy="1362700"/>
          </a:xfrm>
          <a:prstGeom prst="rect">
            <a:avLst/>
          </a:prstGeom>
          <a:noFill/>
          <a:ln>
            <a:noFill/>
          </a:ln>
        </p:spPr>
      </p:pic>
      <p:pic>
        <p:nvPicPr>
          <p:cNvPr descr="Screenshot 2017-03-14 20.29.17.png" id="689" name="Shape 689"/>
          <p:cNvPicPr preferRelativeResize="0"/>
          <p:nvPr/>
        </p:nvPicPr>
        <p:blipFill>
          <a:blip r:embed="rId4">
            <a:alphaModFix/>
          </a:blip>
          <a:stretch>
            <a:fillRect/>
          </a:stretch>
        </p:blipFill>
        <p:spPr>
          <a:xfrm>
            <a:off x="5060049" y="2756899"/>
            <a:ext cx="2540425" cy="1375087"/>
          </a:xfrm>
          <a:prstGeom prst="rect">
            <a:avLst/>
          </a:prstGeom>
          <a:noFill/>
          <a:ln>
            <a:noFill/>
          </a:ln>
        </p:spPr>
      </p:pic>
      <p:sp>
        <p:nvSpPr>
          <p:cNvPr id="690" name="Shape 690"/>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Supersizing Self-supervision by Pinto et. al., arXiv 2015</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4" name="Shape 694"/>
        <p:cNvGrpSpPr/>
        <p:nvPr/>
      </p:nvGrpSpPr>
      <p:grpSpPr>
        <a:xfrm>
          <a:off x="0" y="0"/>
          <a:ext cx="0" cy="0"/>
          <a:chOff x="0" y="0"/>
          <a:chExt cx="0" cy="0"/>
        </a:xfrm>
      </p:grpSpPr>
      <p:sp>
        <p:nvSpPr>
          <p:cNvPr id="695" name="Shape 69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Grasping — Execution</a:t>
            </a:r>
          </a:p>
        </p:txBody>
      </p:sp>
      <p:sp>
        <p:nvSpPr>
          <p:cNvPr id="696" name="Shape 696"/>
          <p:cNvSpPr txBox="1"/>
          <p:nvPr>
            <p:ph idx="1" type="body"/>
          </p:nvPr>
        </p:nvSpPr>
        <p:spPr>
          <a:xfrm>
            <a:off x="311700" y="2972950"/>
            <a:ext cx="8520600" cy="1397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Use Mixture of Gaussians (MOG) subtraction algorithm to identify objects</a:t>
            </a:r>
          </a:p>
          <a:p>
            <a:pPr indent="-228600" lvl="0" marL="457200" rtl="0">
              <a:lnSpc>
                <a:spcPct val="150000"/>
              </a:lnSpc>
              <a:spcBef>
                <a:spcPts val="0"/>
              </a:spcBef>
            </a:pPr>
            <a:r>
              <a:rPr lang="en"/>
              <a:t>Determine arm placement (next slide) and grasp</a:t>
            </a:r>
          </a:p>
          <a:p>
            <a:pPr indent="-228600" lvl="0" marL="457200">
              <a:lnSpc>
                <a:spcPct val="150000"/>
              </a:lnSpc>
              <a:spcBef>
                <a:spcPts val="0"/>
              </a:spcBef>
            </a:pPr>
            <a:r>
              <a:rPr lang="en"/>
              <a:t>Verify that the grasp was successful using force sensors</a:t>
            </a:r>
          </a:p>
        </p:txBody>
      </p:sp>
      <p:pic>
        <p:nvPicPr>
          <p:cNvPr descr="Screenshot 2017-03-14 20.42.45.png" id="697" name="Shape 697"/>
          <p:cNvPicPr preferRelativeResize="0"/>
          <p:nvPr/>
        </p:nvPicPr>
        <p:blipFill>
          <a:blip r:embed="rId3">
            <a:alphaModFix/>
          </a:blip>
          <a:stretch>
            <a:fillRect/>
          </a:stretch>
        </p:blipFill>
        <p:spPr>
          <a:xfrm>
            <a:off x="552612" y="1153651"/>
            <a:ext cx="8038773" cy="1514049"/>
          </a:xfrm>
          <a:prstGeom prst="rect">
            <a:avLst/>
          </a:prstGeom>
          <a:noFill/>
          <a:ln>
            <a:noFill/>
          </a:ln>
        </p:spPr>
      </p:pic>
      <p:sp>
        <p:nvSpPr>
          <p:cNvPr id="698" name="Shape 698"/>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Supersizing Self-supervision by Pinto et. al., arXiv 2015</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2" name="Shape 702"/>
        <p:cNvGrpSpPr/>
        <p:nvPr/>
      </p:nvGrpSpPr>
      <p:grpSpPr>
        <a:xfrm>
          <a:off x="0" y="0"/>
          <a:ext cx="0" cy="0"/>
          <a:chOff x="0" y="0"/>
          <a:chExt cx="0" cy="0"/>
        </a:xfrm>
      </p:grpSpPr>
      <p:sp>
        <p:nvSpPr>
          <p:cNvPr id="703" name="Shape 70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Grasping — Execution</a:t>
            </a:r>
          </a:p>
        </p:txBody>
      </p:sp>
      <p:sp>
        <p:nvSpPr>
          <p:cNvPr id="704" name="Shape 704"/>
          <p:cNvSpPr txBox="1"/>
          <p:nvPr>
            <p:ph idx="1" type="body"/>
          </p:nvPr>
        </p:nvSpPr>
        <p:spPr>
          <a:xfrm>
            <a:off x="311700" y="3094600"/>
            <a:ext cx="8520600" cy="14742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18-way binary classification problem</a:t>
            </a:r>
          </a:p>
          <a:p>
            <a:pPr indent="-228600" lvl="0" marL="457200" rtl="0">
              <a:lnSpc>
                <a:spcPct val="150000"/>
              </a:lnSpc>
              <a:spcBef>
                <a:spcPts val="0"/>
              </a:spcBef>
            </a:pPr>
            <a:r>
              <a:rPr lang="en"/>
              <a:t>Determine probability of a successful grasp at each angle</a:t>
            </a:r>
          </a:p>
          <a:p>
            <a:pPr indent="-228600" lvl="0" marL="457200" rtl="0">
              <a:lnSpc>
                <a:spcPct val="150000"/>
              </a:lnSpc>
              <a:spcBef>
                <a:spcPts val="0"/>
              </a:spcBef>
            </a:pPr>
            <a:r>
              <a:rPr lang="en"/>
              <a:t>Patches are sampled uniformly from the region of interest</a:t>
            </a:r>
          </a:p>
        </p:txBody>
      </p:sp>
      <p:sp>
        <p:nvSpPr>
          <p:cNvPr id="705" name="Shape 705"/>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Supersizing Self-supervision by Pinto et. al., arXiv 2015</a:t>
            </a:r>
          </a:p>
        </p:txBody>
      </p:sp>
      <p:pic>
        <p:nvPicPr>
          <p:cNvPr descr="Screenshot 2017-03-14 20.30.08.png" id="706" name="Shape 706"/>
          <p:cNvPicPr preferRelativeResize="0"/>
          <p:nvPr/>
        </p:nvPicPr>
        <p:blipFill>
          <a:blip r:embed="rId4">
            <a:alphaModFix/>
          </a:blip>
          <a:stretch>
            <a:fillRect/>
          </a:stretch>
        </p:blipFill>
        <p:spPr>
          <a:xfrm>
            <a:off x="1861862" y="1017725"/>
            <a:ext cx="5420275" cy="18921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x="0" y="0"/>
          <a:ext cx="0" cy="0"/>
          <a:chOff x="0" y="0"/>
          <a:chExt cx="0" cy="0"/>
        </a:xfrm>
      </p:grpSpPr>
      <p:sp>
        <p:nvSpPr>
          <p:cNvPr id="711" name="Shape 7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Grasping — Architecture</a:t>
            </a:r>
          </a:p>
        </p:txBody>
      </p:sp>
      <p:sp>
        <p:nvSpPr>
          <p:cNvPr id="712" name="Shape 712"/>
          <p:cNvSpPr txBox="1"/>
          <p:nvPr>
            <p:ph idx="1" type="body"/>
          </p:nvPr>
        </p:nvSpPr>
        <p:spPr>
          <a:xfrm>
            <a:off x="311700" y="3723725"/>
            <a:ext cx="5086800" cy="845100"/>
          </a:xfrm>
          <a:prstGeom prst="rect">
            <a:avLst/>
          </a:prstGeom>
        </p:spPr>
        <p:txBody>
          <a:bodyPr anchorCtr="0" anchor="t" bIns="91425" lIns="91425" rIns="91425" tIns="91425">
            <a:noAutofit/>
          </a:bodyPr>
          <a:lstStyle/>
          <a:p>
            <a:pPr indent="-228600" lvl="0" marL="457200" rtl="0">
              <a:spcBef>
                <a:spcPts val="0"/>
              </a:spcBef>
            </a:pPr>
            <a:r>
              <a:rPr lang="en"/>
              <a:t>First 5 layers </a:t>
            </a:r>
            <a:r>
              <a:rPr lang="en"/>
              <a:t>pre-trained</a:t>
            </a:r>
            <a:r>
              <a:rPr lang="en"/>
              <a:t> on ImageNet</a:t>
            </a:r>
          </a:p>
        </p:txBody>
      </p:sp>
      <p:pic>
        <p:nvPicPr>
          <p:cNvPr descr="Screenshot 2017-03-14 20.30.43.png" id="713" name="Shape 713"/>
          <p:cNvPicPr preferRelativeResize="0"/>
          <p:nvPr/>
        </p:nvPicPr>
        <p:blipFill>
          <a:blip r:embed="rId3">
            <a:alphaModFix/>
          </a:blip>
          <a:stretch>
            <a:fillRect/>
          </a:stretch>
        </p:blipFill>
        <p:spPr>
          <a:xfrm>
            <a:off x="722637" y="1176100"/>
            <a:ext cx="7698725" cy="2292850"/>
          </a:xfrm>
          <a:prstGeom prst="rect">
            <a:avLst/>
          </a:prstGeom>
          <a:noFill/>
          <a:ln>
            <a:noFill/>
          </a:ln>
        </p:spPr>
      </p:pic>
      <p:pic>
        <p:nvPicPr>
          <p:cNvPr descr="Screenshot 2017-03-14 20.39.31.png" id="714" name="Shape 714"/>
          <p:cNvPicPr preferRelativeResize="0"/>
          <p:nvPr/>
        </p:nvPicPr>
        <p:blipFill>
          <a:blip r:embed="rId4">
            <a:alphaModFix/>
          </a:blip>
          <a:stretch>
            <a:fillRect/>
          </a:stretch>
        </p:blipFill>
        <p:spPr>
          <a:xfrm>
            <a:off x="5332387" y="3627325"/>
            <a:ext cx="3624586" cy="845100"/>
          </a:xfrm>
          <a:prstGeom prst="rect">
            <a:avLst/>
          </a:prstGeom>
          <a:noFill/>
          <a:ln>
            <a:noFill/>
          </a:ln>
        </p:spPr>
      </p:pic>
      <p:sp>
        <p:nvSpPr>
          <p:cNvPr id="715" name="Shape 715"/>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Supersizing Self-supervision by Pinto et. al., arXiv 2015</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9" name="Shape 719"/>
        <p:cNvGrpSpPr/>
        <p:nvPr/>
      </p:nvGrpSpPr>
      <p:grpSpPr>
        <a:xfrm>
          <a:off x="0" y="0"/>
          <a:ext cx="0" cy="0"/>
          <a:chOff x="0" y="0"/>
          <a:chExt cx="0" cy="0"/>
        </a:xfrm>
      </p:grpSpPr>
      <p:sp>
        <p:nvSpPr>
          <p:cNvPr id="720" name="Shape 72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Grasping — Results</a:t>
            </a:r>
          </a:p>
        </p:txBody>
      </p:sp>
      <p:sp>
        <p:nvSpPr>
          <p:cNvPr id="721" name="Shape 721"/>
          <p:cNvSpPr txBox="1"/>
          <p:nvPr>
            <p:ph idx="1" type="body"/>
          </p:nvPr>
        </p:nvSpPr>
        <p:spPr>
          <a:xfrm>
            <a:off x="311700" y="3972125"/>
            <a:ext cx="8520600" cy="869400"/>
          </a:xfrm>
          <a:prstGeom prst="rect">
            <a:avLst/>
          </a:prstGeom>
        </p:spPr>
        <p:txBody>
          <a:bodyPr anchorCtr="0" anchor="t" bIns="91425" lIns="91425" rIns="91425" tIns="91425">
            <a:noAutofit/>
          </a:bodyPr>
          <a:lstStyle/>
          <a:p>
            <a:pPr indent="-228600" lvl="0" marL="457200" rtl="0">
              <a:spcBef>
                <a:spcPts val="0"/>
              </a:spcBef>
            </a:pPr>
            <a:r>
              <a:rPr lang="en"/>
              <a:t>Generated dataset for future studies (hint: we’ll see it again soon)</a:t>
            </a:r>
          </a:p>
          <a:p>
            <a:pPr indent="-228600" lvl="0" marL="457200" rtl="0">
              <a:spcBef>
                <a:spcPts val="0"/>
              </a:spcBef>
            </a:pPr>
            <a:r>
              <a:rPr lang="en"/>
              <a:t>Over 50K grasp attempts with random, staged, and training-test  splits</a:t>
            </a:r>
          </a:p>
        </p:txBody>
      </p:sp>
      <p:sp>
        <p:nvSpPr>
          <p:cNvPr id="722" name="Shape 722"/>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Supersizing Self-supervision by Pinto et. al., arXiv 2015</a:t>
            </a:r>
          </a:p>
        </p:txBody>
      </p:sp>
      <p:pic>
        <p:nvPicPr>
          <p:cNvPr descr="Screenshot 2017-03-14 20.30.29.png" id="723" name="Shape 723"/>
          <p:cNvPicPr preferRelativeResize="0"/>
          <p:nvPr/>
        </p:nvPicPr>
        <p:blipFill>
          <a:blip r:embed="rId4">
            <a:alphaModFix/>
          </a:blip>
          <a:stretch>
            <a:fillRect/>
          </a:stretch>
        </p:blipFill>
        <p:spPr>
          <a:xfrm>
            <a:off x="311700" y="1017712"/>
            <a:ext cx="4323549" cy="2246875"/>
          </a:xfrm>
          <a:prstGeom prst="rect">
            <a:avLst/>
          </a:prstGeom>
          <a:noFill/>
          <a:ln>
            <a:noFill/>
          </a:ln>
        </p:spPr>
      </p:pic>
      <p:pic>
        <p:nvPicPr>
          <p:cNvPr descr="Screenshot 2017-03-15 19.07.34.png" id="724" name="Shape 724"/>
          <p:cNvPicPr preferRelativeResize="0"/>
          <p:nvPr/>
        </p:nvPicPr>
        <p:blipFill>
          <a:blip r:embed="rId5">
            <a:alphaModFix/>
          </a:blip>
          <a:stretch>
            <a:fillRect/>
          </a:stretch>
        </p:blipFill>
        <p:spPr>
          <a:xfrm>
            <a:off x="4635237" y="1115937"/>
            <a:ext cx="4480376" cy="2050449"/>
          </a:xfrm>
          <a:prstGeom prst="rect">
            <a:avLst/>
          </a:prstGeom>
          <a:noFill/>
          <a:ln>
            <a:noFill/>
          </a:ln>
        </p:spPr>
      </p:pic>
      <p:pic>
        <p:nvPicPr>
          <p:cNvPr descr="Screenshot 2017-03-15 19.08.01.png" id="725" name="Shape 725"/>
          <p:cNvPicPr preferRelativeResize="0"/>
          <p:nvPr/>
        </p:nvPicPr>
        <p:blipFill>
          <a:blip r:embed="rId6">
            <a:alphaModFix/>
          </a:blip>
          <a:stretch>
            <a:fillRect/>
          </a:stretch>
        </p:blipFill>
        <p:spPr>
          <a:xfrm>
            <a:off x="1654177" y="3264625"/>
            <a:ext cx="5835651" cy="707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9" name="Shape 729"/>
        <p:cNvGrpSpPr/>
        <p:nvPr/>
      </p:nvGrpSpPr>
      <p:grpSpPr>
        <a:xfrm>
          <a:off x="0" y="0"/>
          <a:ext cx="0" cy="0"/>
          <a:chOff x="0" y="0"/>
          <a:chExt cx="0" cy="0"/>
        </a:xfrm>
      </p:grpSpPr>
      <p:sp>
        <p:nvSpPr>
          <p:cNvPr id="730" name="Shape 73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Grasping — Demo</a:t>
            </a:r>
          </a:p>
        </p:txBody>
      </p:sp>
      <p:sp>
        <p:nvSpPr>
          <p:cNvPr id="731" name="Shape 731"/>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Supersizing Self-supervision Video on YouTube by Pinto et. al., arXiv 2015</a:t>
            </a:r>
          </a:p>
        </p:txBody>
      </p:sp>
      <p:sp>
        <p:nvSpPr>
          <p:cNvPr id="732" name="Shape 732" title="Supersizing Self-supervision: Learning to grasp from 50K Tries and 700 Robot Hours">
            <a:hlinkClick r:id="rId4"/>
          </p:cNvPr>
          <p:cNvSpPr/>
          <p:nvPr/>
        </p:nvSpPr>
        <p:spPr>
          <a:xfrm>
            <a:off x="2286000" y="1068725"/>
            <a:ext cx="4572000" cy="3429000"/>
          </a:xfrm>
          <a:prstGeom prst="rect">
            <a:avLst/>
          </a:prstGeom>
          <a:blipFill>
            <a:blip r:embed="rId5">
              <a:alphaModFix/>
            </a:blip>
            <a:stretch>
              <a:fillRect/>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6" name="Shape 736"/>
        <p:cNvGrpSpPr/>
        <p:nvPr/>
      </p:nvGrpSpPr>
      <p:grpSpPr>
        <a:xfrm>
          <a:off x="0" y="0"/>
          <a:ext cx="0" cy="0"/>
          <a:chOff x="0" y="0"/>
          <a:chExt cx="0" cy="0"/>
        </a:xfrm>
      </p:grpSpPr>
      <p:sp>
        <p:nvSpPr>
          <p:cNvPr id="737" name="Shape 73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Grasping — Takeaway</a:t>
            </a:r>
          </a:p>
        </p:txBody>
      </p:sp>
      <p:sp>
        <p:nvSpPr>
          <p:cNvPr id="738" name="Shape 73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200000"/>
              </a:lnSpc>
              <a:spcBef>
                <a:spcPts val="0"/>
              </a:spcBef>
            </a:pPr>
            <a:r>
              <a:rPr lang="en"/>
              <a:t>An example of self-supervised robotic system</a:t>
            </a:r>
          </a:p>
          <a:p>
            <a:pPr indent="-228600" lvl="0" marL="457200" rtl="0">
              <a:lnSpc>
                <a:spcPct val="200000"/>
              </a:lnSpc>
              <a:spcBef>
                <a:spcPts val="0"/>
              </a:spcBef>
            </a:pPr>
            <a:r>
              <a:rPr lang="en"/>
              <a:t>DeepNet performs better than similar methods/heuristics</a:t>
            </a:r>
          </a:p>
          <a:p>
            <a:pPr indent="-228600" lvl="0" marL="457200" rtl="0">
              <a:lnSpc>
                <a:spcPct val="200000"/>
              </a:lnSpc>
              <a:spcBef>
                <a:spcPts val="0"/>
              </a:spcBef>
            </a:pPr>
            <a:r>
              <a:rPr lang="en"/>
              <a:t>Not based on reinforcement learning</a:t>
            </a:r>
          </a:p>
          <a:p>
            <a:pPr indent="-228600" lvl="0" marL="457200">
              <a:lnSpc>
                <a:spcPct val="200000"/>
              </a:lnSpc>
              <a:spcBef>
                <a:spcPts val="0"/>
              </a:spcBef>
            </a:pPr>
            <a:r>
              <a:rPr lang="en"/>
              <a:t>Predicts the way an object is grasped entirely based on one image</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2" name="Shape 742"/>
        <p:cNvGrpSpPr/>
        <p:nvPr/>
      </p:nvGrpSpPr>
      <p:grpSpPr>
        <a:xfrm>
          <a:off x="0" y="0"/>
          <a:ext cx="0" cy="0"/>
          <a:chOff x="0" y="0"/>
          <a:chExt cx="0" cy="0"/>
        </a:xfrm>
      </p:grpSpPr>
      <p:sp>
        <p:nvSpPr>
          <p:cNvPr id="743" name="Shape 74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Poking</a:t>
            </a:r>
            <a:r>
              <a:rPr lang="en"/>
              <a:t> — Setup</a:t>
            </a:r>
          </a:p>
        </p:txBody>
      </p:sp>
      <p:sp>
        <p:nvSpPr>
          <p:cNvPr id="744" name="Shape 744"/>
          <p:cNvSpPr txBox="1"/>
          <p:nvPr>
            <p:ph idx="1" type="body"/>
          </p:nvPr>
        </p:nvSpPr>
        <p:spPr>
          <a:xfrm>
            <a:off x="340950" y="2499475"/>
            <a:ext cx="8462100" cy="23670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Given a robot with arms and camera</a:t>
            </a:r>
          </a:p>
          <a:p>
            <a:pPr indent="-228600" lvl="0" marL="457200" rtl="0">
              <a:lnSpc>
                <a:spcPct val="150000"/>
              </a:lnSpc>
              <a:spcBef>
                <a:spcPts val="0"/>
              </a:spcBef>
            </a:pPr>
            <a:r>
              <a:rPr lang="en"/>
              <a:t>Forward problem: given a state and some actions, determine the outcome</a:t>
            </a:r>
          </a:p>
          <a:p>
            <a:pPr indent="-228600" lvl="0" marL="457200" rtl="0">
              <a:lnSpc>
                <a:spcPct val="150000"/>
              </a:lnSpc>
              <a:spcBef>
                <a:spcPts val="0"/>
              </a:spcBef>
            </a:pPr>
            <a:r>
              <a:rPr lang="en"/>
              <a:t>Inverse problem: given 2 states, determine actions to transition between them</a:t>
            </a:r>
          </a:p>
          <a:p>
            <a:pPr indent="-228600" lvl="0" marL="457200" rtl="0">
              <a:lnSpc>
                <a:spcPct val="150000"/>
              </a:lnSpc>
              <a:spcBef>
                <a:spcPts val="0"/>
              </a:spcBef>
            </a:pPr>
            <a:r>
              <a:rPr lang="en"/>
              <a:t>Joint training of forward and inverse models</a:t>
            </a:r>
          </a:p>
        </p:txBody>
      </p:sp>
      <p:pic>
        <p:nvPicPr>
          <p:cNvPr descr="Screenshot 2017-03-15 19.19.50.png" id="745" name="Shape 745"/>
          <p:cNvPicPr preferRelativeResize="0"/>
          <p:nvPr/>
        </p:nvPicPr>
        <p:blipFill>
          <a:blip r:embed="rId3">
            <a:alphaModFix/>
          </a:blip>
          <a:stretch>
            <a:fillRect/>
          </a:stretch>
        </p:blipFill>
        <p:spPr>
          <a:xfrm>
            <a:off x="311699" y="1187750"/>
            <a:ext cx="2169275" cy="1002400"/>
          </a:xfrm>
          <a:prstGeom prst="rect">
            <a:avLst/>
          </a:prstGeom>
          <a:noFill/>
          <a:ln>
            <a:noFill/>
          </a:ln>
        </p:spPr>
      </p:pic>
      <p:pic>
        <p:nvPicPr>
          <p:cNvPr descr="Screenshot 2017-03-15 19.19.32.png" id="746" name="Shape 746"/>
          <p:cNvPicPr preferRelativeResize="0"/>
          <p:nvPr/>
        </p:nvPicPr>
        <p:blipFill>
          <a:blip r:embed="rId4">
            <a:alphaModFix/>
          </a:blip>
          <a:stretch>
            <a:fillRect/>
          </a:stretch>
        </p:blipFill>
        <p:spPr>
          <a:xfrm flipH="1" rot="10800000">
            <a:off x="2598900" y="1251426"/>
            <a:ext cx="6233400" cy="875025"/>
          </a:xfrm>
          <a:prstGeom prst="rect">
            <a:avLst/>
          </a:prstGeom>
          <a:noFill/>
          <a:ln>
            <a:noFill/>
          </a:ln>
        </p:spPr>
      </p:pic>
      <p:sp>
        <p:nvSpPr>
          <p:cNvPr id="747" name="Shape 747"/>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Learning to Poke by Poking: Experiential Learning of Intuitive Physics by Agrawal et.al., arXiv 2017</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type="title"/>
          </p:nvPr>
        </p:nvSpPr>
        <p:spPr>
          <a:xfrm>
            <a:off x="119975" y="86575"/>
            <a:ext cx="3140999" cy="572700"/>
          </a:xfrm>
          <a:prstGeom prst="rect">
            <a:avLst/>
          </a:prstGeom>
        </p:spPr>
        <p:txBody>
          <a:bodyPr anchorCtr="0" anchor="t" bIns="91425" lIns="91425" rIns="91425" tIns="91425">
            <a:noAutofit/>
          </a:bodyPr>
          <a:lstStyle/>
          <a:p>
            <a:pPr lvl="0" rtl="0">
              <a:spcBef>
                <a:spcPts val="0"/>
              </a:spcBef>
              <a:buNone/>
            </a:pPr>
            <a:r>
              <a:rPr lang="en"/>
              <a:t>RL with Rewards</a:t>
            </a:r>
          </a:p>
        </p:txBody>
      </p:sp>
      <p:sp>
        <p:nvSpPr>
          <p:cNvPr id="119" name="Shape 119"/>
          <p:cNvSpPr txBox="1"/>
          <p:nvPr/>
        </p:nvSpPr>
        <p:spPr>
          <a:xfrm>
            <a:off x="443300" y="853475"/>
            <a:ext cx="7252500" cy="4368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Policy gradient, Q-learning depend on </a:t>
            </a:r>
            <a:r>
              <a:rPr b="1" lang="en">
                <a:solidFill>
                  <a:srgbClr val="980000"/>
                </a:solidFill>
              </a:rPr>
              <a:t>frequent rewards</a:t>
            </a:r>
            <a:r>
              <a:rPr lang="en"/>
              <a:t> </a:t>
            </a:r>
          </a:p>
          <a:p>
            <a:pPr lvl="0" rtl="0">
              <a:spcBef>
                <a:spcPts val="0"/>
              </a:spcBef>
              <a:buNone/>
            </a:pPr>
            <a:r>
              <a:t/>
            </a:r>
            <a:endParaRPr/>
          </a:p>
        </p:txBody>
      </p:sp>
      <p:pic>
        <p:nvPicPr>
          <p:cNvPr id="120" name="Shape 120"/>
          <p:cNvPicPr preferRelativeResize="0"/>
          <p:nvPr/>
        </p:nvPicPr>
        <p:blipFill rotWithShape="1">
          <a:blip r:embed="rId3">
            <a:alphaModFix/>
          </a:blip>
          <a:srcRect b="11053" l="0" r="0" t="49099"/>
          <a:stretch/>
        </p:blipFill>
        <p:spPr>
          <a:xfrm>
            <a:off x="2260525" y="1442675"/>
            <a:ext cx="3410500" cy="685864"/>
          </a:xfrm>
          <a:prstGeom prst="rect">
            <a:avLst/>
          </a:prstGeom>
          <a:noFill/>
          <a:ln>
            <a:noFill/>
          </a:ln>
        </p:spPr>
      </p:pic>
      <p:pic>
        <p:nvPicPr>
          <p:cNvPr id="121" name="Shape 121"/>
          <p:cNvPicPr preferRelativeResize="0"/>
          <p:nvPr/>
        </p:nvPicPr>
        <p:blipFill>
          <a:blip r:embed="rId4">
            <a:alphaModFix/>
          </a:blip>
          <a:stretch>
            <a:fillRect/>
          </a:stretch>
        </p:blipFill>
        <p:spPr>
          <a:xfrm>
            <a:off x="6566349" y="853475"/>
            <a:ext cx="2299375" cy="13149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1" name="Shape 751"/>
        <p:cNvGrpSpPr/>
        <p:nvPr/>
      </p:nvGrpSpPr>
      <p:grpSpPr>
        <a:xfrm>
          <a:off x="0" y="0"/>
          <a:ext cx="0" cy="0"/>
          <a:chOff x="0" y="0"/>
          <a:chExt cx="0" cy="0"/>
        </a:xfrm>
      </p:grpSpPr>
      <p:sp>
        <p:nvSpPr>
          <p:cNvPr id="752" name="Shape 7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Poking — Architecture</a:t>
            </a:r>
          </a:p>
        </p:txBody>
      </p:sp>
      <p:sp>
        <p:nvSpPr>
          <p:cNvPr id="753" name="Shape 753"/>
          <p:cNvSpPr txBox="1"/>
          <p:nvPr>
            <p:ph idx="1" type="body"/>
          </p:nvPr>
        </p:nvSpPr>
        <p:spPr>
          <a:xfrm>
            <a:off x="311700" y="3256125"/>
            <a:ext cx="8520600" cy="824700"/>
          </a:xfrm>
          <a:prstGeom prst="rect">
            <a:avLst/>
          </a:prstGeom>
        </p:spPr>
        <p:txBody>
          <a:bodyPr anchorCtr="0" anchor="t" bIns="91425" lIns="91425" rIns="91425" tIns="91425">
            <a:noAutofit/>
          </a:bodyPr>
          <a:lstStyle/>
          <a:p>
            <a:pPr indent="-228600" lvl="0" marL="457200" rtl="0">
              <a:spcBef>
                <a:spcPts val="0"/>
              </a:spcBef>
            </a:pPr>
            <a:r>
              <a:rPr lang="en"/>
              <a:t>Siamese CNN; first 5 layers are AlexNet</a:t>
            </a:r>
          </a:p>
          <a:p>
            <a:pPr indent="-228600" lvl="0" marL="457200" rtl="0">
              <a:spcBef>
                <a:spcPts val="0"/>
              </a:spcBef>
            </a:pPr>
            <a:r>
              <a:rPr lang="en"/>
              <a:t>The output of inverse model (2 images) is used as an input to the forward one</a:t>
            </a:r>
          </a:p>
        </p:txBody>
      </p:sp>
      <p:pic>
        <p:nvPicPr>
          <p:cNvPr descr="Screenshot 2017-03-14 21.18.42.png" id="754" name="Shape 754"/>
          <p:cNvPicPr preferRelativeResize="0"/>
          <p:nvPr/>
        </p:nvPicPr>
        <p:blipFill>
          <a:blip r:embed="rId3">
            <a:alphaModFix/>
          </a:blip>
          <a:stretch>
            <a:fillRect/>
          </a:stretch>
        </p:blipFill>
        <p:spPr>
          <a:xfrm>
            <a:off x="4650360" y="1017724"/>
            <a:ext cx="4088414" cy="2067324"/>
          </a:xfrm>
          <a:prstGeom prst="rect">
            <a:avLst/>
          </a:prstGeom>
          <a:noFill/>
          <a:ln>
            <a:noFill/>
          </a:ln>
        </p:spPr>
      </p:pic>
      <p:pic>
        <p:nvPicPr>
          <p:cNvPr descr="Screenshot 2017-03-14 21.17.59.png" id="755" name="Shape 755"/>
          <p:cNvPicPr preferRelativeResize="0"/>
          <p:nvPr/>
        </p:nvPicPr>
        <p:blipFill>
          <a:blip r:embed="rId4">
            <a:alphaModFix/>
          </a:blip>
          <a:stretch>
            <a:fillRect/>
          </a:stretch>
        </p:blipFill>
        <p:spPr>
          <a:xfrm>
            <a:off x="311700" y="1017713"/>
            <a:ext cx="3987277" cy="2067326"/>
          </a:xfrm>
          <a:prstGeom prst="rect">
            <a:avLst/>
          </a:prstGeom>
          <a:noFill/>
          <a:ln>
            <a:noFill/>
          </a:ln>
        </p:spPr>
      </p:pic>
      <p:pic>
        <p:nvPicPr>
          <p:cNvPr descr="Screenshot 2017-03-15 19.45.36.png" id="756" name="Shape 756"/>
          <p:cNvPicPr preferRelativeResize="0"/>
          <p:nvPr/>
        </p:nvPicPr>
        <p:blipFill>
          <a:blip r:embed="rId5">
            <a:alphaModFix/>
          </a:blip>
          <a:stretch>
            <a:fillRect/>
          </a:stretch>
        </p:blipFill>
        <p:spPr>
          <a:xfrm>
            <a:off x="1449537" y="4080825"/>
            <a:ext cx="6244925" cy="454600"/>
          </a:xfrm>
          <a:prstGeom prst="rect">
            <a:avLst/>
          </a:prstGeom>
          <a:noFill/>
          <a:ln>
            <a:noFill/>
          </a:ln>
        </p:spPr>
      </p:pic>
      <p:sp>
        <p:nvSpPr>
          <p:cNvPr id="757" name="Shape 757"/>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6"/>
              </a:rPr>
              <a:t>Learning to Poke by Poking: Experiential Learning of Intuitive Physics by Agrawal et.al., arXiv 2017</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1" name="Shape 761"/>
        <p:cNvGrpSpPr/>
        <p:nvPr/>
      </p:nvGrpSpPr>
      <p:grpSpPr>
        <a:xfrm>
          <a:off x="0" y="0"/>
          <a:ext cx="0" cy="0"/>
          <a:chOff x="0" y="0"/>
          <a:chExt cx="0" cy="0"/>
        </a:xfrm>
      </p:grpSpPr>
      <p:sp>
        <p:nvSpPr>
          <p:cNvPr id="762" name="Shape 76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Poking — Results</a:t>
            </a:r>
          </a:p>
        </p:txBody>
      </p:sp>
      <p:sp>
        <p:nvSpPr>
          <p:cNvPr id="763" name="Shape 763"/>
          <p:cNvSpPr txBox="1"/>
          <p:nvPr>
            <p:ph idx="1" type="body"/>
          </p:nvPr>
        </p:nvSpPr>
        <p:spPr>
          <a:xfrm>
            <a:off x="3732225" y="3774725"/>
            <a:ext cx="5100300" cy="794100"/>
          </a:xfrm>
          <a:prstGeom prst="rect">
            <a:avLst/>
          </a:prstGeom>
        </p:spPr>
        <p:txBody>
          <a:bodyPr anchorCtr="0" anchor="t" bIns="91425" lIns="91425" rIns="91425" tIns="91425">
            <a:noAutofit/>
          </a:bodyPr>
          <a:lstStyle/>
          <a:p>
            <a:pPr indent="-228600" lvl="0" marL="457200" rtl="0">
              <a:spcBef>
                <a:spcPts val="0"/>
              </a:spcBef>
            </a:pPr>
            <a:r>
              <a:rPr lang="en"/>
              <a:t>Joint model outperforms both the inverse and the naive one</a:t>
            </a:r>
          </a:p>
        </p:txBody>
      </p:sp>
      <p:pic>
        <p:nvPicPr>
          <p:cNvPr descr="Screenshot 2017-03-15 19.47.40.png" id="764" name="Shape 764"/>
          <p:cNvPicPr preferRelativeResize="0"/>
          <p:nvPr/>
        </p:nvPicPr>
        <p:blipFill>
          <a:blip r:embed="rId3">
            <a:alphaModFix/>
          </a:blip>
          <a:stretch>
            <a:fillRect/>
          </a:stretch>
        </p:blipFill>
        <p:spPr>
          <a:xfrm>
            <a:off x="986249" y="1017725"/>
            <a:ext cx="2349326" cy="1371624"/>
          </a:xfrm>
          <a:prstGeom prst="rect">
            <a:avLst/>
          </a:prstGeom>
          <a:noFill/>
          <a:ln>
            <a:noFill/>
          </a:ln>
        </p:spPr>
      </p:pic>
      <p:pic>
        <p:nvPicPr>
          <p:cNvPr descr="Screenshot 2017-03-15 19.51.18.png" id="765" name="Shape 765"/>
          <p:cNvPicPr preferRelativeResize="0"/>
          <p:nvPr/>
        </p:nvPicPr>
        <p:blipFill>
          <a:blip r:embed="rId4">
            <a:alphaModFix/>
          </a:blip>
          <a:stretch>
            <a:fillRect/>
          </a:stretch>
        </p:blipFill>
        <p:spPr>
          <a:xfrm>
            <a:off x="829600" y="2706200"/>
            <a:ext cx="2505975" cy="1862624"/>
          </a:xfrm>
          <a:prstGeom prst="rect">
            <a:avLst/>
          </a:prstGeom>
          <a:noFill/>
          <a:ln>
            <a:noFill/>
          </a:ln>
        </p:spPr>
      </p:pic>
      <p:pic>
        <p:nvPicPr>
          <p:cNvPr descr="Screenshot 2017-03-15 19.51.32.png" id="766" name="Shape 766"/>
          <p:cNvPicPr preferRelativeResize="0"/>
          <p:nvPr/>
        </p:nvPicPr>
        <p:blipFill>
          <a:blip r:embed="rId5">
            <a:alphaModFix/>
          </a:blip>
          <a:stretch>
            <a:fillRect/>
          </a:stretch>
        </p:blipFill>
        <p:spPr>
          <a:xfrm>
            <a:off x="4641901" y="691574"/>
            <a:ext cx="3737949" cy="2938699"/>
          </a:xfrm>
          <a:prstGeom prst="rect">
            <a:avLst/>
          </a:prstGeom>
          <a:noFill/>
          <a:ln>
            <a:noFill/>
          </a:ln>
        </p:spPr>
      </p:pic>
      <p:sp>
        <p:nvSpPr>
          <p:cNvPr id="767" name="Shape 767"/>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6"/>
              </a:rPr>
              <a:t>Learning to Poke by Poking: Experiential Learning of Intuitive Physics by Agrawal et.al., arXiv 2017</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1" name="Shape 771"/>
        <p:cNvGrpSpPr/>
        <p:nvPr/>
      </p:nvGrpSpPr>
      <p:grpSpPr>
        <a:xfrm>
          <a:off x="0" y="0"/>
          <a:ext cx="0" cy="0"/>
          <a:chOff x="0" y="0"/>
          <a:chExt cx="0" cy="0"/>
        </a:xfrm>
      </p:grpSpPr>
      <p:sp>
        <p:nvSpPr>
          <p:cNvPr id="772" name="Shape 7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Poking — Demo</a:t>
            </a:r>
          </a:p>
        </p:txBody>
      </p:sp>
      <p:sp>
        <p:nvSpPr>
          <p:cNvPr descr="In a manner similar to babies, the Baxter robot learns a model of physics by interacting with objects. After learning this model, the robot is able to take a series of actions for displacing objects.  For more details see: http://ashvin.me/pokebot-website/" id="773" name="Shape 773" title="Learning to Poke by Poking: Experiential Learning of Intuitive Physics">
            <a:hlinkClick r:id="rId3"/>
          </p:cNvPr>
          <p:cNvSpPr/>
          <p:nvPr/>
        </p:nvSpPr>
        <p:spPr>
          <a:xfrm>
            <a:off x="2286000" y="1017725"/>
            <a:ext cx="4572000" cy="3429000"/>
          </a:xfrm>
          <a:prstGeom prst="rect">
            <a:avLst/>
          </a:prstGeom>
          <a:blipFill>
            <a:blip r:embed="rId4">
              <a:alphaModFix/>
            </a:blip>
            <a:stretch>
              <a:fillRect/>
            </a:stretch>
          </a:blipFill>
          <a:ln>
            <a:noFill/>
          </a:ln>
        </p:spPr>
      </p:sp>
      <p:sp>
        <p:nvSpPr>
          <p:cNvPr id="774" name="Shape 774"/>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Learning to Poke by Poking Video on YouTube</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8" name="Shape 778"/>
        <p:cNvGrpSpPr/>
        <p:nvPr/>
      </p:nvGrpSpPr>
      <p:grpSpPr>
        <a:xfrm>
          <a:off x="0" y="0"/>
          <a:ext cx="0" cy="0"/>
          <a:chOff x="0" y="0"/>
          <a:chExt cx="0" cy="0"/>
        </a:xfrm>
      </p:grpSpPr>
      <p:sp>
        <p:nvSpPr>
          <p:cNvPr id="779" name="Shape 77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Poking — Takeaway</a:t>
            </a:r>
          </a:p>
        </p:txBody>
      </p:sp>
      <p:sp>
        <p:nvSpPr>
          <p:cNvPr id="780" name="Shape 78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200000"/>
              </a:lnSpc>
              <a:spcBef>
                <a:spcPts val="0"/>
              </a:spcBef>
            </a:pPr>
            <a:r>
              <a:rPr lang="en"/>
              <a:t>Practical application of a Siamese network</a:t>
            </a:r>
          </a:p>
          <a:p>
            <a:pPr indent="-228600" lvl="0" marL="457200" rtl="0">
              <a:lnSpc>
                <a:spcPct val="200000"/>
              </a:lnSpc>
              <a:spcBef>
                <a:spcPts val="0"/>
              </a:spcBef>
            </a:pPr>
            <a:r>
              <a:rPr lang="en"/>
              <a:t>Self-supervised robotic system</a:t>
            </a:r>
          </a:p>
          <a:p>
            <a:pPr indent="-228600" lvl="0" marL="457200" rtl="0">
              <a:lnSpc>
                <a:spcPct val="200000"/>
              </a:lnSpc>
              <a:spcBef>
                <a:spcPts val="0"/>
              </a:spcBef>
            </a:pPr>
            <a:r>
              <a:rPr lang="en"/>
              <a:t>Training two complementary models at the same time is beneficial</a:t>
            </a:r>
          </a:p>
          <a:p>
            <a:pPr indent="-228600" lvl="0" marL="457200">
              <a:lnSpc>
                <a:spcPct val="200000"/>
              </a:lnSpc>
              <a:spcBef>
                <a:spcPts val="0"/>
              </a:spcBef>
            </a:pPr>
            <a:r>
              <a:rPr lang="en"/>
              <a:t>Predicts how to move the objects given only 2 images</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4" name="Shape 784"/>
        <p:cNvGrpSpPr/>
        <p:nvPr/>
      </p:nvGrpSpPr>
      <p:grpSpPr>
        <a:xfrm>
          <a:off x="0" y="0"/>
          <a:ext cx="0" cy="0"/>
          <a:chOff x="0" y="0"/>
          <a:chExt cx="0" cy="0"/>
        </a:xfrm>
      </p:grpSpPr>
      <p:sp>
        <p:nvSpPr>
          <p:cNvPr id="785" name="Shape 785"/>
          <p:cNvSpPr txBox="1"/>
          <p:nvPr>
            <p:ph type="title"/>
          </p:nvPr>
        </p:nvSpPr>
        <p:spPr>
          <a:xfrm>
            <a:off x="510450" y="2057400"/>
            <a:ext cx="8123100" cy="778800"/>
          </a:xfrm>
          <a:prstGeom prst="rect">
            <a:avLst/>
          </a:prstGeom>
        </p:spPr>
        <p:txBody>
          <a:bodyPr anchorCtr="0" anchor="b" bIns="91425" lIns="91425" rIns="91425" tIns="91425">
            <a:noAutofit/>
          </a:bodyPr>
          <a:lstStyle/>
          <a:p>
            <a:pPr lvl="0">
              <a:spcBef>
                <a:spcPts val="0"/>
              </a:spcBef>
              <a:buNone/>
            </a:pPr>
            <a:r>
              <a:rPr lang="en"/>
              <a:t>Learning through Physical Interactions</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9" name="Shape 789"/>
        <p:cNvGrpSpPr/>
        <p:nvPr/>
      </p:nvGrpSpPr>
      <p:grpSpPr>
        <a:xfrm>
          <a:off x="0" y="0"/>
          <a:ext cx="0" cy="0"/>
          <a:chOff x="0" y="0"/>
          <a:chExt cx="0" cy="0"/>
        </a:xfrm>
      </p:grpSpPr>
      <p:sp>
        <p:nvSpPr>
          <p:cNvPr id="790" name="Shape 79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Question</a:t>
            </a:r>
          </a:p>
        </p:txBody>
      </p:sp>
      <p:sp>
        <p:nvSpPr>
          <p:cNvPr id="791" name="Shape 791"/>
          <p:cNvSpPr txBox="1"/>
          <p:nvPr>
            <p:ph idx="1" type="body"/>
          </p:nvPr>
        </p:nvSpPr>
        <p:spPr>
          <a:xfrm>
            <a:off x="311700" y="1152475"/>
            <a:ext cx="8520600" cy="9219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Is a picture always enough?</a:t>
            </a:r>
          </a:p>
          <a:p>
            <a:pPr indent="-228600" lvl="0" marL="457200">
              <a:lnSpc>
                <a:spcPct val="150000"/>
              </a:lnSpc>
              <a:spcBef>
                <a:spcPts val="0"/>
              </a:spcBef>
            </a:pPr>
            <a:r>
              <a:rPr lang="en"/>
              <a:t>Can we somehow use physical access to the object?</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5" name="Shape 795"/>
        <p:cNvGrpSpPr/>
        <p:nvPr/>
      </p:nvGrpSpPr>
      <p:grpSpPr>
        <a:xfrm>
          <a:off x="0" y="0"/>
          <a:ext cx="0" cy="0"/>
          <a:chOff x="0" y="0"/>
          <a:chExt cx="0" cy="0"/>
        </a:xfrm>
      </p:grpSpPr>
      <p:sp>
        <p:nvSpPr>
          <p:cNvPr id="796" name="Shape 79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Key Idea</a:t>
            </a:r>
          </a:p>
        </p:txBody>
      </p:sp>
      <p:sp>
        <p:nvSpPr>
          <p:cNvPr id="797" name="Shape 797"/>
          <p:cNvSpPr txBox="1"/>
          <p:nvPr>
            <p:ph idx="1" type="body"/>
          </p:nvPr>
        </p:nvSpPr>
        <p:spPr>
          <a:xfrm>
            <a:off x="311700" y="1152475"/>
            <a:ext cx="8520600" cy="28857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Given an image we can predict some physical properties</a:t>
            </a:r>
          </a:p>
          <a:p>
            <a:pPr indent="-228600" lvl="1" marL="914400" rtl="0">
              <a:lnSpc>
                <a:spcPct val="150000"/>
              </a:lnSpc>
              <a:spcBef>
                <a:spcPts val="0"/>
              </a:spcBef>
            </a:pPr>
            <a:r>
              <a:rPr lang="en"/>
              <a:t>How and where to grasp the object</a:t>
            </a:r>
          </a:p>
          <a:p>
            <a:pPr indent="-228600" lvl="1" marL="914400" rtl="0">
              <a:lnSpc>
                <a:spcPct val="150000"/>
              </a:lnSpc>
              <a:spcBef>
                <a:spcPts val="0"/>
              </a:spcBef>
            </a:pPr>
            <a:r>
              <a:rPr lang="en"/>
              <a:t>How to move it</a:t>
            </a:r>
          </a:p>
          <a:p>
            <a:pPr indent="-228600" lvl="1" marL="914400" rtl="0">
              <a:lnSpc>
                <a:spcPct val="150000"/>
              </a:lnSpc>
              <a:spcBef>
                <a:spcPts val="0"/>
              </a:spcBef>
            </a:pPr>
            <a:r>
              <a:rPr lang="en"/>
              <a:t>How hard/soft the object is</a:t>
            </a:r>
          </a:p>
          <a:p>
            <a:pPr indent="-228600" lvl="0" marL="457200" rtl="0">
              <a:lnSpc>
                <a:spcPct val="150000"/>
              </a:lnSpc>
              <a:spcBef>
                <a:spcPts val="0"/>
              </a:spcBef>
            </a:pPr>
            <a:r>
              <a:rPr lang="en"/>
              <a:t>Those are high level features</a:t>
            </a:r>
          </a:p>
          <a:p>
            <a:pPr indent="-228600" lvl="0" marL="457200">
              <a:lnSpc>
                <a:spcPct val="150000"/>
              </a:lnSpc>
              <a:spcBef>
                <a:spcPts val="0"/>
              </a:spcBef>
            </a:pPr>
            <a:r>
              <a:rPr lang="en"/>
              <a:t>Let’s use them to classify images better!</a:t>
            </a:r>
          </a:p>
        </p:txBody>
      </p:sp>
      <p:sp>
        <p:nvSpPr>
          <p:cNvPr id="798" name="Shape 798"/>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The Curious Robot: Learning Visual Representations via Physical Interactions by Pinto et.al., arXiv 2016</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2" name="Shape 802"/>
        <p:cNvGrpSpPr/>
        <p:nvPr/>
      </p:nvGrpSpPr>
      <p:grpSpPr>
        <a:xfrm>
          <a:off x="0" y="0"/>
          <a:ext cx="0" cy="0"/>
          <a:chOff x="0" y="0"/>
          <a:chExt cx="0" cy="0"/>
        </a:xfrm>
      </p:grpSpPr>
      <p:sp>
        <p:nvSpPr>
          <p:cNvPr id="803" name="Shape 80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Architecture — Bringing It All Together</a:t>
            </a:r>
          </a:p>
        </p:txBody>
      </p:sp>
      <p:sp>
        <p:nvSpPr>
          <p:cNvPr id="804" name="Shape 804"/>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The Curious Robot: Learning Visual Representations via Physical Interactions by Pinto et.al., arXiv 2016</a:t>
            </a:r>
          </a:p>
        </p:txBody>
      </p:sp>
      <p:pic>
        <p:nvPicPr>
          <p:cNvPr descr="Screenshot 2017-03-15 13.00.47.png" id="805" name="Shape 805"/>
          <p:cNvPicPr preferRelativeResize="0"/>
          <p:nvPr/>
        </p:nvPicPr>
        <p:blipFill>
          <a:blip r:embed="rId4">
            <a:alphaModFix/>
          </a:blip>
          <a:stretch>
            <a:fillRect/>
          </a:stretch>
        </p:blipFill>
        <p:spPr>
          <a:xfrm>
            <a:off x="2387425" y="966700"/>
            <a:ext cx="4369125" cy="2582598"/>
          </a:xfrm>
          <a:prstGeom prst="rect">
            <a:avLst/>
          </a:prstGeom>
          <a:noFill/>
          <a:ln>
            <a:noFill/>
          </a:ln>
        </p:spPr>
      </p:pic>
      <p:sp>
        <p:nvSpPr>
          <p:cNvPr id="806" name="Shape 806"/>
          <p:cNvSpPr txBox="1"/>
          <p:nvPr>
            <p:ph idx="1" type="body"/>
          </p:nvPr>
        </p:nvSpPr>
        <p:spPr>
          <a:xfrm>
            <a:off x="311700" y="3549300"/>
            <a:ext cx="8520600" cy="1126500"/>
          </a:xfrm>
          <a:prstGeom prst="rect">
            <a:avLst/>
          </a:prstGeom>
        </p:spPr>
        <p:txBody>
          <a:bodyPr anchorCtr="0" anchor="t" bIns="91425" lIns="91425" rIns="91425" tIns="91425">
            <a:noAutofit/>
          </a:bodyPr>
          <a:lstStyle/>
          <a:p>
            <a:pPr indent="-228600" lvl="0" marL="457200" rtl="0">
              <a:lnSpc>
                <a:spcPct val="115000"/>
              </a:lnSpc>
              <a:spcBef>
                <a:spcPts val="0"/>
              </a:spcBef>
            </a:pPr>
            <a:r>
              <a:rPr lang="en"/>
              <a:t>Root Net is AlexNet</a:t>
            </a:r>
          </a:p>
          <a:p>
            <a:pPr indent="-228600" lvl="0" marL="457200" rtl="0">
              <a:lnSpc>
                <a:spcPct val="115000"/>
              </a:lnSpc>
              <a:spcBef>
                <a:spcPts val="0"/>
              </a:spcBef>
            </a:pPr>
            <a:r>
              <a:rPr lang="en"/>
              <a:t>Poke Net uses a tactile sensor to predict how hard/soft an object is</a:t>
            </a:r>
          </a:p>
          <a:p>
            <a:pPr indent="-228600" lvl="0" marL="457200" rtl="0">
              <a:lnSpc>
                <a:spcPct val="115000"/>
              </a:lnSpc>
              <a:spcBef>
                <a:spcPts val="0"/>
              </a:spcBef>
            </a:pPr>
            <a:r>
              <a:rPr lang="en"/>
              <a:t>Pose invariance</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0" name="Shape 810"/>
        <p:cNvGrpSpPr/>
        <p:nvPr/>
      </p:nvGrpSpPr>
      <p:grpSpPr>
        <a:xfrm>
          <a:off x="0" y="0"/>
          <a:ext cx="0" cy="0"/>
          <a:chOff x="0" y="0"/>
          <a:chExt cx="0" cy="0"/>
        </a:xfrm>
      </p:grpSpPr>
      <p:sp>
        <p:nvSpPr>
          <p:cNvPr id="811" name="Shape 8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Learning Visual Representations — Results</a:t>
            </a:r>
          </a:p>
        </p:txBody>
      </p:sp>
      <p:sp>
        <p:nvSpPr>
          <p:cNvPr id="812" name="Shape 812"/>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The Curious Robot: Learning Visual Representations via Physical Interactions by Pinto et.al., arXiv 2016</a:t>
            </a:r>
          </a:p>
        </p:txBody>
      </p:sp>
      <p:sp>
        <p:nvSpPr>
          <p:cNvPr id="813" name="Shape 813"/>
          <p:cNvSpPr txBox="1"/>
          <p:nvPr>
            <p:ph idx="1" type="body"/>
          </p:nvPr>
        </p:nvSpPr>
        <p:spPr>
          <a:xfrm>
            <a:off x="311700" y="3868250"/>
            <a:ext cx="8520600" cy="807600"/>
          </a:xfrm>
          <a:prstGeom prst="rect">
            <a:avLst/>
          </a:prstGeom>
        </p:spPr>
        <p:txBody>
          <a:bodyPr anchorCtr="0" anchor="t" bIns="91425" lIns="91425" rIns="91425" tIns="91425">
            <a:noAutofit/>
          </a:bodyPr>
          <a:lstStyle/>
          <a:p>
            <a:pPr indent="-228600" lvl="0" marL="457200" rtl="0">
              <a:lnSpc>
                <a:spcPct val="115000"/>
              </a:lnSpc>
              <a:spcBef>
                <a:spcPts val="0"/>
              </a:spcBef>
            </a:pPr>
            <a:r>
              <a:rPr lang="en"/>
              <a:t>Better performance than AlexNet, but not consistently</a:t>
            </a:r>
          </a:p>
          <a:p>
            <a:pPr indent="-228600" lvl="0" marL="457200" rtl="0">
              <a:lnSpc>
                <a:spcPct val="115000"/>
              </a:lnSpc>
              <a:spcBef>
                <a:spcPts val="0"/>
              </a:spcBef>
            </a:pPr>
            <a:r>
              <a:rPr lang="en"/>
              <a:t>Further research into integrating this with vision is needed</a:t>
            </a:r>
          </a:p>
        </p:txBody>
      </p:sp>
      <p:pic>
        <p:nvPicPr>
          <p:cNvPr descr="Screenshot 2017-03-16 11.02.39.png" id="814" name="Shape 814"/>
          <p:cNvPicPr preferRelativeResize="0"/>
          <p:nvPr/>
        </p:nvPicPr>
        <p:blipFill>
          <a:blip r:embed="rId4">
            <a:alphaModFix/>
          </a:blip>
          <a:stretch>
            <a:fillRect/>
          </a:stretch>
        </p:blipFill>
        <p:spPr>
          <a:xfrm>
            <a:off x="2050325" y="2839524"/>
            <a:ext cx="5043347" cy="1137174"/>
          </a:xfrm>
          <a:prstGeom prst="rect">
            <a:avLst/>
          </a:prstGeom>
          <a:noFill/>
          <a:ln>
            <a:noFill/>
          </a:ln>
        </p:spPr>
      </p:pic>
      <p:sp>
        <p:nvSpPr>
          <p:cNvPr id="815" name="Shape 815"/>
          <p:cNvSpPr/>
          <p:nvPr/>
        </p:nvSpPr>
        <p:spPr>
          <a:xfrm>
            <a:off x="2133925" y="3213625"/>
            <a:ext cx="4667400" cy="153000"/>
          </a:xfrm>
          <a:prstGeom prst="rect">
            <a:avLst/>
          </a:prstGeom>
          <a:solidFill>
            <a:srgbClr val="D9EAD3">
              <a:alpha val="29229"/>
            </a:srgbClr>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shot 2017-03-27 13.43.28.png" id="816" name="Shape 816"/>
          <p:cNvPicPr preferRelativeResize="0"/>
          <p:nvPr/>
        </p:nvPicPr>
        <p:blipFill>
          <a:blip r:embed="rId5">
            <a:alphaModFix/>
          </a:blip>
          <a:stretch>
            <a:fillRect/>
          </a:stretch>
        </p:blipFill>
        <p:spPr>
          <a:xfrm>
            <a:off x="2012999" y="1124799"/>
            <a:ext cx="2533500" cy="1607651"/>
          </a:xfrm>
          <a:prstGeom prst="rect">
            <a:avLst/>
          </a:prstGeom>
          <a:noFill/>
          <a:ln>
            <a:noFill/>
          </a:ln>
        </p:spPr>
      </p:pic>
      <p:pic>
        <p:nvPicPr>
          <p:cNvPr descr="Screenshot 2017-03-27 13.46.12.png" id="817" name="Shape 817"/>
          <p:cNvPicPr preferRelativeResize="0"/>
          <p:nvPr/>
        </p:nvPicPr>
        <p:blipFill>
          <a:blip r:embed="rId6">
            <a:alphaModFix/>
          </a:blip>
          <a:stretch>
            <a:fillRect/>
          </a:stretch>
        </p:blipFill>
        <p:spPr>
          <a:xfrm>
            <a:off x="4993392" y="1104350"/>
            <a:ext cx="2304706" cy="16076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1" name="Shape 821"/>
        <p:cNvGrpSpPr/>
        <p:nvPr/>
      </p:nvGrpSpPr>
      <p:grpSpPr>
        <a:xfrm>
          <a:off x="0" y="0"/>
          <a:ext cx="0" cy="0"/>
          <a:chOff x="0" y="0"/>
          <a:chExt cx="0" cy="0"/>
        </a:xfrm>
      </p:grpSpPr>
      <p:sp>
        <p:nvSpPr>
          <p:cNvPr id="822" name="Shape 822"/>
          <p:cNvSpPr txBox="1"/>
          <p:nvPr>
            <p:ph type="title"/>
          </p:nvPr>
        </p:nvSpPr>
        <p:spPr>
          <a:xfrm>
            <a:off x="510450" y="2057400"/>
            <a:ext cx="8123100" cy="778800"/>
          </a:xfrm>
          <a:prstGeom prst="rect">
            <a:avLst/>
          </a:prstGeom>
        </p:spPr>
        <p:txBody>
          <a:bodyPr anchorCtr="0" anchor="b" bIns="91425" lIns="91425" rIns="91425" tIns="91425">
            <a:noAutofit/>
          </a:bodyPr>
          <a:lstStyle/>
          <a:p>
            <a:pPr lvl="0">
              <a:spcBef>
                <a:spcPts val="0"/>
              </a:spcBef>
              <a:buNone/>
            </a:pPr>
            <a:r>
              <a:rPr lang="en"/>
              <a:t>Navigation and Auxiliary Supervision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nvSpPr>
        <p:spPr>
          <a:xfrm>
            <a:off x="443300" y="853475"/>
            <a:ext cx="7252500" cy="4368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Policy gradient, Q-learning depend on </a:t>
            </a:r>
            <a:r>
              <a:rPr b="1" lang="en">
                <a:solidFill>
                  <a:srgbClr val="980000"/>
                </a:solidFill>
              </a:rPr>
              <a:t>frequent rewards</a:t>
            </a:r>
            <a:r>
              <a:rPr lang="en"/>
              <a:t> </a:t>
            </a:r>
          </a:p>
          <a:p>
            <a:pPr lvl="0" rtl="0">
              <a:spcBef>
                <a:spcPts val="0"/>
              </a:spcBef>
              <a:buNone/>
            </a:pPr>
            <a:r>
              <a:t/>
            </a:r>
            <a:endParaRPr/>
          </a:p>
        </p:txBody>
      </p:sp>
      <p:pic>
        <p:nvPicPr>
          <p:cNvPr id="127" name="Shape 127"/>
          <p:cNvPicPr preferRelativeResize="0"/>
          <p:nvPr/>
        </p:nvPicPr>
        <p:blipFill rotWithShape="1">
          <a:blip r:embed="rId3">
            <a:alphaModFix/>
          </a:blip>
          <a:srcRect b="11053" l="0" r="0" t="49099"/>
          <a:stretch/>
        </p:blipFill>
        <p:spPr>
          <a:xfrm>
            <a:off x="2260525" y="1442675"/>
            <a:ext cx="3410500" cy="685864"/>
          </a:xfrm>
          <a:prstGeom prst="rect">
            <a:avLst/>
          </a:prstGeom>
          <a:noFill/>
          <a:ln>
            <a:noFill/>
          </a:ln>
        </p:spPr>
      </p:pic>
      <p:pic>
        <p:nvPicPr>
          <p:cNvPr id="128" name="Shape 128"/>
          <p:cNvPicPr preferRelativeResize="0"/>
          <p:nvPr/>
        </p:nvPicPr>
        <p:blipFill>
          <a:blip r:embed="rId4">
            <a:alphaModFix/>
          </a:blip>
          <a:stretch>
            <a:fillRect/>
          </a:stretch>
        </p:blipFill>
        <p:spPr>
          <a:xfrm>
            <a:off x="6566349" y="853475"/>
            <a:ext cx="2299375" cy="1314974"/>
          </a:xfrm>
          <a:prstGeom prst="rect">
            <a:avLst/>
          </a:prstGeom>
          <a:noFill/>
          <a:ln>
            <a:noFill/>
          </a:ln>
        </p:spPr>
      </p:pic>
      <p:cxnSp>
        <p:nvCxnSpPr>
          <p:cNvPr id="129" name="Shape 129"/>
          <p:cNvCxnSpPr/>
          <p:nvPr/>
        </p:nvCxnSpPr>
        <p:spPr>
          <a:xfrm>
            <a:off x="2238425" y="2582700"/>
            <a:ext cx="0" cy="1800600"/>
          </a:xfrm>
          <a:prstGeom prst="straightConnector1">
            <a:avLst/>
          </a:prstGeom>
          <a:noFill/>
          <a:ln cap="flat" cmpd="sng" w="9525">
            <a:solidFill>
              <a:schemeClr val="dk2"/>
            </a:solidFill>
            <a:prstDash val="solid"/>
            <a:round/>
            <a:headEnd len="lg" w="lg" type="none"/>
            <a:tailEnd len="lg" w="lg" type="none"/>
          </a:ln>
        </p:spPr>
      </p:cxnSp>
      <p:cxnSp>
        <p:nvCxnSpPr>
          <p:cNvPr id="130" name="Shape 130"/>
          <p:cNvCxnSpPr/>
          <p:nvPr/>
        </p:nvCxnSpPr>
        <p:spPr>
          <a:xfrm>
            <a:off x="2063375" y="4224950"/>
            <a:ext cx="3834600" cy="0"/>
          </a:xfrm>
          <a:prstGeom prst="straightConnector1">
            <a:avLst/>
          </a:prstGeom>
          <a:noFill/>
          <a:ln cap="flat" cmpd="sng" w="9525">
            <a:solidFill>
              <a:schemeClr val="dk2"/>
            </a:solidFill>
            <a:prstDash val="solid"/>
            <a:round/>
            <a:headEnd len="lg" w="lg" type="none"/>
            <a:tailEnd len="lg" w="lg" type="none"/>
          </a:ln>
        </p:spPr>
      </p:cxnSp>
      <p:sp>
        <p:nvSpPr>
          <p:cNvPr id="131" name="Shape 131"/>
          <p:cNvSpPr txBox="1"/>
          <p:nvPr/>
        </p:nvSpPr>
        <p:spPr>
          <a:xfrm>
            <a:off x="1529850" y="3257950"/>
            <a:ext cx="642000" cy="34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132" name="Shape 132"/>
          <p:cNvSpPr txBox="1"/>
          <p:nvPr/>
        </p:nvSpPr>
        <p:spPr>
          <a:xfrm>
            <a:off x="3659675" y="4285650"/>
            <a:ext cx="642000" cy="34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133" name="Shape 133"/>
          <p:cNvSpPr/>
          <p:nvPr/>
        </p:nvSpPr>
        <p:spPr>
          <a:xfrm>
            <a:off x="2471850" y="2666063"/>
            <a:ext cx="3217825" cy="920325"/>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114300">
            <a:solidFill>
              <a:schemeClr val="dk2"/>
            </a:solidFill>
            <a:prstDash val="solid"/>
            <a:round/>
            <a:headEnd len="lg" w="lg" type="none"/>
            <a:tailEnd len="lg" w="lg" type="none"/>
          </a:ln>
        </p:spPr>
      </p:sp>
      <p:sp>
        <p:nvSpPr>
          <p:cNvPr id="134" name="Shape 134"/>
          <p:cNvSpPr/>
          <p:nvPr/>
        </p:nvSpPr>
        <p:spPr>
          <a:xfrm>
            <a:off x="2510275" y="3259316"/>
            <a:ext cx="3192800" cy="779125"/>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9525">
            <a:solidFill>
              <a:srgbClr val="FF0000"/>
            </a:solidFill>
            <a:prstDash val="solid"/>
            <a:round/>
            <a:headEnd len="lg" w="lg" type="none"/>
            <a:tailEnd len="lg" w="lg" type="none"/>
          </a:ln>
        </p:spPr>
      </p:sp>
      <p:sp>
        <p:nvSpPr>
          <p:cNvPr id="135" name="Shape 135"/>
          <p:cNvSpPr txBox="1"/>
          <p:nvPr>
            <p:ph type="title"/>
          </p:nvPr>
        </p:nvSpPr>
        <p:spPr>
          <a:xfrm>
            <a:off x="119975" y="86575"/>
            <a:ext cx="3140999" cy="572700"/>
          </a:xfrm>
          <a:prstGeom prst="rect">
            <a:avLst/>
          </a:prstGeom>
        </p:spPr>
        <p:txBody>
          <a:bodyPr anchorCtr="0" anchor="t" bIns="91425" lIns="91425" rIns="91425" tIns="91425">
            <a:noAutofit/>
          </a:bodyPr>
          <a:lstStyle/>
          <a:p>
            <a:pPr lvl="0" rtl="0">
              <a:spcBef>
                <a:spcPts val="0"/>
              </a:spcBef>
              <a:buNone/>
            </a:pPr>
            <a:r>
              <a:rPr lang="en"/>
              <a:t>RL with Rewards</a:t>
            </a:r>
          </a:p>
        </p:txBody>
      </p:sp>
      <p:sp>
        <p:nvSpPr>
          <p:cNvPr id="136" name="Shape 136"/>
          <p:cNvSpPr txBox="1"/>
          <p:nvPr/>
        </p:nvSpPr>
        <p:spPr>
          <a:xfrm>
            <a:off x="6358775" y="3190375"/>
            <a:ext cx="2202000" cy="396000"/>
          </a:xfrm>
          <a:prstGeom prst="rect">
            <a:avLst/>
          </a:prstGeom>
          <a:noFill/>
          <a:ln>
            <a:noFill/>
          </a:ln>
        </p:spPr>
        <p:txBody>
          <a:bodyPr anchorCtr="0" anchor="t" bIns="91425" lIns="91425" rIns="91425" tIns="91425">
            <a:noAutofit/>
          </a:bodyPr>
          <a:lstStyle/>
          <a:p>
            <a:pPr lvl="0">
              <a:spcBef>
                <a:spcPts val="0"/>
              </a:spcBef>
              <a:buNone/>
            </a:pPr>
            <a:r>
              <a:rPr lang="en"/>
              <a:t>Rollouts, random initially!</a:t>
            </a:r>
          </a:p>
        </p:txBody>
      </p:sp>
      <p:sp>
        <p:nvSpPr>
          <p:cNvPr id="137" name="Shape 137"/>
          <p:cNvSpPr txBox="1"/>
          <p:nvPr/>
        </p:nvSpPr>
        <p:spPr>
          <a:xfrm>
            <a:off x="5654350" y="2314450"/>
            <a:ext cx="1151100" cy="572700"/>
          </a:xfrm>
          <a:prstGeom prst="rect">
            <a:avLst/>
          </a:prstGeom>
          <a:noFill/>
          <a:ln>
            <a:noFill/>
          </a:ln>
        </p:spPr>
        <p:txBody>
          <a:bodyPr anchorCtr="0" anchor="t" bIns="91425" lIns="91425" rIns="91425" tIns="91425">
            <a:noAutofit/>
          </a:bodyPr>
          <a:lstStyle/>
          <a:p>
            <a:pPr lvl="0">
              <a:spcBef>
                <a:spcPts val="0"/>
              </a:spcBef>
              <a:buNone/>
            </a:pPr>
            <a:r>
              <a:rPr b="1" lang="en"/>
              <a:t>High reward</a:t>
            </a:r>
          </a:p>
        </p:txBody>
      </p:sp>
      <p:sp>
        <p:nvSpPr>
          <p:cNvPr id="138" name="Shape 138"/>
          <p:cNvSpPr txBox="1"/>
          <p:nvPr/>
        </p:nvSpPr>
        <p:spPr>
          <a:xfrm>
            <a:off x="4897175" y="3362550"/>
            <a:ext cx="946500" cy="572700"/>
          </a:xfrm>
          <a:prstGeom prst="rect">
            <a:avLst/>
          </a:prstGeom>
          <a:noFill/>
          <a:ln>
            <a:noFill/>
          </a:ln>
        </p:spPr>
        <p:txBody>
          <a:bodyPr anchorCtr="0" anchor="t" bIns="91425" lIns="91425" rIns="91425" tIns="91425">
            <a:noAutofit/>
          </a:bodyPr>
          <a:lstStyle/>
          <a:p>
            <a:pPr lvl="0" rtl="0">
              <a:spcBef>
                <a:spcPts val="0"/>
              </a:spcBef>
              <a:buNone/>
            </a:pPr>
            <a:r>
              <a:rPr b="1" lang="en"/>
              <a:t>Low</a:t>
            </a:r>
            <a:r>
              <a:rPr b="1" lang="en"/>
              <a:t> reward</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6" name="Shape 826"/>
        <p:cNvGrpSpPr/>
        <p:nvPr/>
      </p:nvGrpSpPr>
      <p:grpSpPr>
        <a:xfrm>
          <a:off x="0" y="0"/>
          <a:ext cx="0" cy="0"/>
          <a:chOff x="0" y="0"/>
          <a:chExt cx="0" cy="0"/>
        </a:xfrm>
      </p:grpSpPr>
      <p:sp>
        <p:nvSpPr>
          <p:cNvPr id="827" name="Shape 8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Flight Controller — Challenges</a:t>
            </a:r>
          </a:p>
        </p:txBody>
      </p:sp>
      <p:sp>
        <p:nvSpPr>
          <p:cNvPr id="828" name="Shape 82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342900" lvl="0" marL="457200" marR="0" rtl="0" algn="l">
              <a:lnSpc>
                <a:spcPct val="115000"/>
              </a:lnSpc>
              <a:spcBef>
                <a:spcPts val="0"/>
              </a:spcBef>
              <a:spcAft>
                <a:spcPts val="1600"/>
              </a:spcAft>
              <a:buClr>
                <a:schemeClr val="accent3"/>
              </a:buClr>
              <a:buSzPct val="100000"/>
              <a:buFont typeface="Proxima Nova"/>
            </a:pPr>
            <a:r>
              <a:rPr lang="en"/>
              <a:t>What are they?</a:t>
            </a:r>
          </a:p>
        </p:txBody>
      </p:sp>
      <p:pic>
        <p:nvPicPr>
          <p:cNvPr id="829" name="Shape 829"/>
          <p:cNvPicPr preferRelativeResize="0"/>
          <p:nvPr/>
        </p:nvPicPr>
        <p:blipFill>
          <a:blip r:embed="rId3">
            <a:alphaModFix/>
          </a:blip>
          <a:stretch>
            <a:fillRect/>
          </a:stretch>
        </p:blipFill>
        <p:spPr>
          <a:xfrm>
            <a:off x="4556999" y="1330475"/>
            <a:ext cx="3725273" cy="2482549"/>
          </a:xfrm>
          <a:prstGeom prst="rect">
            <a:avLst/>
          </a:prstGeom>
          <a:noFill/>
          <a:ln>
            <a:noFill/>
          </a:ln>
        </p:spPr>
      </p:pic>
      <p:sp>
        <p:nvSpPr>
          <p:cNvPr id="830" name="Shape 830"/>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Image from Wikipedia</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4" name="Shape 834"/>
        <p:cNvGrpSpPr/>
        <p:nvPr/>
      </p:nvGrpSpPr>
      <p:grpSpPr>
        <a:xfrm>
          <a:off x="0" y="0"/>
          <a:ext cx="0" cy="0"/>
          <a:chOff x="0" y="0"/>
          <a:chExt cx="0" cy="0"/>
        </a:xfrm>
      </p:grpSpPr>
      <p:sp>
        <p:nvSpPr>
          <p:cNvPr id="835" name="Shape 83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Flight Controller — Challenges</a:t>
            </a:r>
          </a:p>
        </p:txBody>
      </p:sp>
      <p:sp>
        <p:nvSpPr>
          <p:cNvPr id="836" name="Shape 836"/>
          <p:cNvSpPr txBox="1"/>
          <p:nvPr>
            <p:ph idx="1" type="body"/>
          </p:nvPr>
        </p:nvSpPr>
        <p:spPr>
          <a:xfrm>
            <a:off x="311700" y="1152475"/>
            <a:ext cx="4245300" cy="34164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Real world training is expensive</a:t>
            </a:r>
          </a:p>
          <a:p>
            <a:pPr indent="-228600" lvl="1" marL="914400" rtl="0">
              <a:lnSpc>
                <a:spcPct val="150000"/>
              </a:lnSpc>
              <a:spcBef>
                <a:spcPts val="0"/>
              </a:spcBef>
            </a:pPr>
            <a:r>
              <a:rPr lang="en"/>
              <a:t>Takes up a lot of time</a:t>
            </a:r>
          </a:p>
          <a:p>
            <a:pPr indent="-228600" lvl="1" marL="914400" rtl="0">
              <a:lnSpc>
                <a:spcPct val="150000"/>
              </a:lnSpc>
              <a:spcBef>
                <a:spcPts val="0"/>
              </a:spcBef>
            </a:pPr>
            <a:r>
              <a:rPr lang="en"/>
              <a:t>Requires human supervision</a:t>
            </a:r>
          </a:p>
          <a:p>
            <a:pPr indent="-228600" lvl="1" marL="914400" rtl="0">
              <a:lnSpc>
                <a:spcPct val="150000"/>
              </a:lnSpc>
              <a:spcBef>
                <a:spcPts val="0"/>
              </a:spcBef>
            </a:pPr>
            <a:r>
              <a:rPr lang="en"/>
              <a:t>Limited number of physical robots</a:t>
            </a:r>
          </a:p>
          <a:p>
            <a:pPr indent="-228600" lvl="1" marL="914400" rtl="0">
              <a:lnSpc>
                <a:spcPct val="150000"/>
              </a:lnSpc>
              <a:spcBef>
                <a:spcPts val="0"/>
              </a:spcBef>
            </a:pPr>
            <a:r>
              <a:rPr lang="en"/>
              <a:t>Collision may be deadly…</a:t>
            </a:r>
          </a:p>
          <a:p>
            <a:pPr indent="-228600" lvl="0" marL="457200">
              <a:lnSpc>
                <a:spcPct val="150000"/>
              </a:lnSpc>
              <a:spcBef>
                <a:spcPts val="0"/>
              </a:spcBef>
            </a:pPr>
            <a:r>
              <a:rPr lang="en"/>
              <a:t>Is there a better way?</a:t>
            </a:r>
          </a:p>
        </p:txBody>
      </p:sp>
      <p:pic>
        <p:nvPicPr>
          <p:cNvPr id="837" name="Shape 837"/>
          <p:cNvPicPr preferRelativeResize="0"/>
          <p:nvPr/>
        </p:nvPicPr>
        <p:blipFill>
          <a:blip r:embed="rId3">
            <a:alphaModFix/>
          </a:blip>
          <a:stretch>
            <a:fillRect/>
          </a:stretch>
        </p:blipFill>
        <p:spPr>
          <a:xfrm>
            <a:off x="4556999" y="1330475"/>
            <a:ext cx="3725273" cy="2482549"/>
          </a:xfrm>
          <a:prstGeom prst="rect">
            <a:avLst/>
          </a:prstGeom>
          <a:noFill/>
          <a:ln>
            <a:noFill/>
          </a:ln>
        </p:spPr>
      </p:pic>
      <p:sp>
        <p:nvSpPr>
          <p:cNvPr id="838" name="Shape 838"/>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Image from Wikipedia</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2" name="Shape 842"/>
        <p:cNvGrpSpPr/>
        <p:nvPr/>
      </p:nvGrpSpPr>
      <p:grpSpPr>
        <a:xfrm>
          <a:off x="0" y="0"/>
          <a:ext cx="0" cy="0"/>
          <a:chOff x="0" y="0"/>
          <a:chExt cx="0" cy="0"/>
        </a:xfrm>
      </p:grpSpPr>
      <p:sp>
        <p:nvSpPr>
          <p:cNvPr id="843" name="Shape 84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Indoor Flight Controller — Approach</a:t>
            </a:r>
          </a:p>
        </p:txBody>
      </p:sp>
      <p:sp>
        <p:nvSpPr>
          <p:cNvPr id="844" name="Shape 844"/>
          <p:cNvSpPr txBox="1"/>
          <p:nvPr>
            <p:ph idx="1" type="body"/>
          </p:nvPr>
        </p:nvSpPr>
        <p:spPr>
          <a:xfrm>
            <a:off x="311700" y="1152475"/>
            <a:ext cx="4245300" cy="2529000"/>
          </a:xfrm>
          <a:prstGeom prst="rect">
            <a:avLst/>
          </a:prstGeom>
        </p:spPr>
        <p:txBody>
          <a:bodyPr anchorCtr="0" anchor="t" bIns="91425" lIns="91425" rIns="91425" tIns="91425">
            <a:noAutofit/>
          </a:bodyPr>
          <a:lstStyle/>
          <a:p>
            <a:pPr indent="-228600" lvl="0" marL="457200" rtl="0">
              <a:lnSpc>
                <a:spcPct val="115000"/>
              </a:lnSpc>
              <a:spcBef>
                <a:spcPts val="0"/>
              </a:spcBef>
            </a:pPr>
            <a:r>
              <a:rPr lang="en"/>
              <a:t>Train in a simulated environment!</a:t>
            </a:r>
          </a:p>
          <a:p>
            <a:pPr indent="-228600" lvl="1" marL="914400" rtl="0">
              <a:lnSpc>
                <a:spcPct val="115000"/>
              </a:lnSpc>
              <a:spcBef>
                <a:spcPts val="0"/>
              </a:spcBef>
            </a:pPr>
            <a:r>
              <a:rPr lang="en"/>
              <a:t>Modeled with CAD</a:t>
            </a:r>
          </a:p>
          <a:p>
            <a:pPr indent="-228600" lvl="0" marL="457200" rtl="0">
              <a:lnSpc>
                <a:spcPct val="115000"/>
              </a:lnSpc>
              <a:spcBef>
                <a:spcPts val="0"/>
              </a:spcBef>
            </a:pPr>
            <a:r>
              <a:rPr lang="en"/>
              <a:t>A reinforcement learning problem</a:t>
            </a:r>
          </a:p>
          <a:p>
            <a:pPr indent="-228600" lvl="0" marL="457200" rtl="0">
              <a:spcBef>
                <a:spcPts val="0"/>
              </a:spcBef>
            </a:pPr>
            <a:r>
              <a:rPr lang="en"/>
              <a:t>Single image input</a:t>
            </a:r>
          </a:p>
          <a:p>
            <a:pPr indent="-228600" lvl="0" marL="457200" rtl="0">
              <a:lnSpc>
                <a:spcPct val="115000"/>
              </a:lnSpc>
              <a:spcBef>
                <a:spcPts val="0"/>
              </a:spcBef>
            </a:pPr>
            <a:r>
              <a:rPr lang="en"/>
              <a:t>Predict discounted collision probability and pick direction with the lowest one</a:t>
            </a:r>
          </a:p>
        </p:txBody>
      </p:sp>
      <p:sp>
        <p:nvSpPr>
          <p:cNvPr id="845" name="Shape 845"/>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(CAD)2RL: Real Single-Image Flight without a Single Real Image by Sadeghi et.al., arXiv 2016</a:t>
            </a:r>
          </a:p>
        </p:txBody>
      </p:sp>
      <p:pic>
        <p:nvPicPr>
          <p:cNvPr descr="Screenshot 2017-03-15 14.16.40.png" id="846" name="Shape 846"/>
          <p:cNvPicPr preferRelativeResize="0"/>
          <p:nvPr/>
        </p:nvPicPr>
        <p:blipFill>
          <a:blip r:embed="rId4">
            <a:alphaModFix/>
          </a:blip>
          <a:stretch>
            <a:fillRect/>
          </a:stretch>
        </p:blipFill>
        <p:spPr>
          <a:xfrm>
            <a:off x="4760925" y="1461987"/>
            <a:ext cx="3601249" cy="2219525"/>
          </a:xfrm>
          <a:prstGeom prst="rect">
            <a:avLst/>
          </a:prstGeom>
          <a:noFill/>
          <a:ln>
            <a:noFill/>
          </a:ln>
        </p:spPr>
      </p:pic>
      <p:pic>
        <p:nvPicPr>
          <p:cNvPr descr="Screenshot 2017-03-15 14.25.51.png" id="847" name="Shape 847"/>
          <p:cNvPicPr preferRelativeResize="0"/>
          <p:nvPr/>
        </p:nvPicPr>
        <p:blipFill>
          <a:blip r:embed="rId5">
            <a:alphaModFix/>
          </a:blip>
          <a:stretch>
            <a:fillRect/>
          </a:stretch>
        </p:blipFill>
        <p:spPr>
          <a:xfrm>
            <a:off x="865800" y="3681525"/>
            <a:ext cx="3137100" cy="7535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1" name="Shape 851"/>
        <p:cNvGrpSpPr/>
        <p:nvPr/>
      </p:nvGrpSpPr>
      <p:grpSpPr>
        <a:xfrm>
          <a:off x="0" y="0"/>
          <a:ext cx="0" cy="0"/>
          <a:chOff x="0" y="0"/>
          <a:chExt cx="0" cy="0"/>
        </a:xfrm>
      </p:grpSpPr>
      <p:sp>
        <p:nvSpPr>
          <p:cNvPr id="852" name="Shape 8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Indoor Flight Controller — Architecture</a:t>
            </a:r>
          </a:p>
        </p:txBody>
      </p:sp>
      <p:sp>
        <p:nvSpPr>
          <p:cNvPr id="853" name="Shape 853"/>
          <p:cNvSpPr txBox="1"/>
          <p:nvPr>
            <p:ph idx="1" type="body"/>
          </p:nvPr>
        </p:nvSpPr>
        <p:spPr>
          <a:xfrm>
            <a:off x="311700" y="1152475"/>
            <a:ext cx="4245300" cy="3416400"/>
          </a:xfrm>
          <a:prstGeom prst="rect">
            <a:avLst/>
          </a:prstGeom>
        </p:spPr>
        <p:txBody>
          <a:bodyPr anchorCtr="0" anchor="t" bIns="91425" lIns="91425" rIns="91425" tIns="91425">
            <a:noAutofit/>
          </a:bodyPr>
          <a:lstStyle/>
          <a:p>
            <a:pPr indent="-342900" lvl="0" marL="457200" marR="0" rtl="0" algn="l">
              <a:lnSpc>
                <a:spcPct val="150000"/>
              </a:lnSpc>
              <a:spcBef>
                <a:spcPts val="0"/>
              </a:spcBef>
              <a:spcAft>
                <a:spcPts val="1600"/>
              </a:spcAft>
              <a:buClr>
                <a:schemeClr val="accent3"/>
              </a:buClr>
              <a:buSzPct val="100000"/>
              <a:buFont typeface="Proxima Nova"/>
            </a:pPr>
            <a:r>
              <a:rPr lang="en"/>
              <a:t>Q-function represented by </a:t>
            </a:r>
            <a:r>
              <a:rPr lang="en"/>
              <a:t>VGG16</a:t>
            </a:r>
          </a:p>
          <a:p>
            <a:pPr indent="-228600" lvl="1" marL="914400" rtl="0">
              <a:lnSpc>
                <a:spcPct val="150000"/>
              </a:lnSpc>
              <a:spcBef>
                <a:spcPts val="0"/>
              </a:spcBef>
            </a:pPr>
            <a:r>
              <a:rPr lang="en"/>
              <a:t>Pre-trained on ImageNet</a:t>
            </a:r>
          </a:p>
          <a:p>
            <a:pPr indent="-228600" lvl="0" marL="457200" rtl="0">
              <a:lnSpc>
                <a:spcPct val="150000"/>
              </a:lnSpc>
              <a:spcBef>
                <a:spcPts val="0"/>
              </a:spcBef>
            </a:pPr>
            <a:r>
              <a:rPr lang="en"/>
              <a:t>Output is 41x41 grid</a:t>
            </a:r>
          </a:p>
          <a:p>
            <a:pPr indent="-228600" lvl="1" marL="914400" rtl="0">
              <a:lnSpc>
                <a:spcPct val="150000"/>
              </a:lnSpc>
              <a:spcBef>
                <a:spcPts val="0"/>
              </a:spcBef>
            </a:pPr>
            <a:r>
              <a:rPr lang="en"/>
              <a:t>Action-space</a:t>
            </a:r>
          </a:p>
          <a:p>
            <a:pPr indent="-228600" lvl="0" marL="457200" rtl="0">
              <a:lnSpc>
                <a:spcPct val="150000"/>
              </a:lnSpc>
              <a:spcBef>
                <a:spcPts val="0"/>
              </a:spcBef>
            </a:pPr>
            <a:r>
              <a:rPr lang="en"/>
              <a:t>Initialize training on the free-space prediction task</a:t>
            </a:r>
          </a:p>
          <a:p>
            <a:pPr indent="-228600" lvl="1" marL="914400" rtl="0">
              <a:lnSpc>
                <a:spcPct val="150000"/>
              </a:lnSpc>
              <a:spcBef>
                <a:spcPts val="0"/>
              </a:spcBef>
            </a:pPr>
            <a:r>
              <a:rPr lang="en"/>
              <a:t>Flying 1 meter </a:t>
            </a:r>
            <a:r>
              <a:rPr lang="en"/>
              <a:t>forward</a:t>
            </a:r>
          </a:p>
        </p:txBody>
      </p:sp>
      <p:sp>
        <p:nvSpPr>
          <p:cNvPr id="854" name="Shape 854"/>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Image from Heuritech Blog, 2016</a:t>
            </a:r>
          </a:p>
        </p:txBody>
      </p:sp>
      <p:pic>
        <p:nvPicPr>
          <p:cNvPr id="855" name="Shape 855"/>
          <p:cNvPicPr preferRelativeResize="0"/>
          <p:nvPr/>
        </p:nvPicPr>
        <p:blipFill>
          <a:blip r:embed="rId4">
            <a:alphaModFix/>
          </a:blip>
          <a:stretch>
            <a:fillRect/>
          </a:stretch>
        </p:blipFill>
        <p:spPr>
          <a:xfrm>
            <a:off x="4792499" y="1746962"/>
            <a:ext cx="3799950" cy="22274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9" name="Shape 859"/>
        <p:cNvGrpSpPr/>
        <p:nvPr/>
      </p:nvGrpSpPr>
      <p:grpSpPr>
        <a:xfrm>
          <a:off x="0" y="0"/>
          <a:ext cx="0" cy="0"/>
          <a:chOff x="0" y="0"/>
          <a:chExt cx="0" cy="0"/>
        </a:xfrm>
      </p:grpSpPr>
      <p:sp>
        <p:nvSpPr>
          <p:cNvPr id="860" name="Shape 86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Indoor Flight Controller — Results</a:t>
            </a:r>
          </a:p>
        </p:txBody>
      </p:sp>
      <p:sp>
        <p:nvSpPr>
          <p:cNvPr id="861" name="Shape 861"/>
          <p:cNvSpPr txBox="1"/>
          <p:nvPr>
            <p:ph idx="1" type="body"/>
          </p:nvPr>
        </p:nvSpPr>
        <p:spPr>
          <a:xfrm>
            <a:off x="311700" y="3559212"/>
            <a:ext cx="8487300" cy="1009800"/>
          </a:xfrm>
          <a:prstGeom prst="rect">
            <a:avLst/>
          </a:prstGeom>
        </p:spPr>
        <p:txBody>
          <a:bodyPr anchorCtr="0" anchor="t" bIns="91425" lIns="91425" rIns="91425" tIns="91425">
            <a:noAutofit/>
          </a:bodyPr>
          <a:lstStyle/>
          <a:p>
            <a:pPr indent="-342900" lvl="0" marL="457200" marR="0" rtl="0" algn="l">
              <a:lnSpc>
                <a:spcPct val="150000"/>
              </a:lnSpc>
              <a:spcBef>
                <a:spcPts val="0"/>
              </a:spcBef>
              <a:spcAft>
                <a:spcPts val="1600"/>
              </a:spcAft>
              <a:buClr>
                <a:schemeClr val="accent3"/>
              </a:buClr>
              <a:buSzPct val="100000"/>
              <a:buFont typeface="Proxima Nova"/>
            </a:pPr>
            <a:r>
              <a:rPr lang="en"/>
              <a:t>Demonstrates better performance than heuristic algorithms</a:t>
            </a:r>
          </a:p>
          <a:p>
            <a:pPr indent="-228600" lvl="0" marL="457200" marR="0" rtl="0" algn="l">
              <a:lnSpc>
                <a:spcPct val="150000"/>
              </a:lnSpc>
              <a:spcBef>
                <a:spcPts val="0"/>
              </a:spcBef>
              <a:spcAft>
                <a:spcPts val="1600"/>
              </a:spcAft>
            </a:pPr>
            <a:r>
              <a:rPr lang="en"/>
              <a:t>Generalizes to work on a real drone</a:t>
            </a:r>
          </a:p>
        </p:txBody>
      </p:sp>
      <p:sp>
        <p:nvSpPr>
          <p:cNvPr id="862" name="Shape 862"/>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3"/>
              </a:rPr>
              <a:t>(CAD)2RL: Real Single-Image Flight without a Single Real Image by Sadeghi et.al., arXiv 2016</a:t>
            </a:r>
          </a:p>
        </p:txBody>
      </p:sp>
      <p:pic>
        <p:nvPicPr>
          <p:cNvPr descr="Screenshot 2017-03-15 14.27.45.png" id="863" name="Shape 863"/>
          <p:cNvPicPr preferRelativeResize="0"/>
          <p:nvPr/>
        </p:nvPicPr>
        <p:blipFill>
          <a:blip r:embed="rId4">
            <a:alphaModFix/>
          </a:blip>
          <a:stretch>
            <a:fillRect/>
          </a:stretch>
        </p:blipFill>
        <p:spPr>
          <a:xfrm>
            <a:off x="382574" y="995375"/>
            <a:ext cx="3225026" cy="2456974"/>
          </a:xfrm>
          <a:prstGeom prst="rect">
            <a:avLst/>
          </a:prstGeom>
          <a:noFill/>
          <a:ln>
            <a:noFill/>
          </a:ln>
        </p:spPr>
      </p:pic>
      <p:pic>
        <p:nvPicPr>
          <p:cNvPr descr="Screenshot 2017-03-15 14.28.40.png" id="864" name="Shape 864"/>
          <p:cNvPicPr preferRelativeResize="0"/>
          <p:nvPr/>
        </p:nvPicPr>
        <p:blipFill>
          <a:blip r:embed="rId5">
            <a:alphaModFix/>
          </a:blip>
          <a:stretch>
            <a:fillRect/>
          </a:stretch>
        </p:blipFill>
        <p:spPr>
          <a:xfrm>
            <a:off x="4123325" y="1071262"/>
            <a:ext cx="4423426" cy="21521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8" name="Shape 868"/>
        <p:cNvGrpSpPr/>
        <p:nvPr/>
      </p:nvGrpSpPr>
      <p:grpSpPr>
        <a:xfrm>
          <a:off x="0" y="0"/>
          <a:ext cx="0" cy="0"/>
          <a:chOff x="0" y="0"/>
          <a:chExt cx="0" cy="0"/>
        </a:xfrm>
      </p:grpSpPr>
      <p:sp>
        <p:nvSpPr>
          <p:cNvPr id="869" name="Shape 86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Indoor Flight Controller — Demo</a:t>
            </a:r>
          </a:p>
        </p:txBody>
      </p:sp>
      <p:sp>
        <p:nvSpPr>
          <p:cNvPr descr="Video explaining the results and method of (CAD)2RL:  Real  Single-Image  Flight  without  a  Single  Real Image, by Fereshteh Sadeghi and Sergey Levine  https://arxiv.org/pdf/1611.04201.pdf" id="870" name="Shape 870" title="(CAD)2RL : Real Single-Image Flight without a Single Real Image">
            <a:hlinkClick r:id="rId3"/>
          </p:cNvPr>
          <p:cNvSpPr/>
          <p:nvPr/>
        </p:nvSpPr>
        <p:spPr>
          <a:xfrm>
            <a:off x="2286000" y="1069800"/>
            <a:ext cx="4572000" cy="3429000"/>
          </a:xfrm>
          <a:prstGeom prst="rect">
            <a:avLst/>
          </a:prstGeom>
          <a:blipFill>
            <a:blip r:embed="rId4">
              <a:alphaModFix/>
            </a:blip>
            <a:stretch>
              <a:fillRect/>
            </a:stretch>
          </a:blipFill>
          <a:ln>
            <a:noFill/>
          </a:ln>
        </p:spPr>
      </p:sp>
      <p:sp>
        <p:nvSpPr>
          <p:cNvPr id="871" name="Shape 871"/>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(CAD)2RL: Real Single-Image Flight without a Single Real Image Video on YouTube</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5" name="Shape 875"/>
        <p:cNvGrpSpPr/>
        <p:nvPr/>
      </p:nvGrpSpPr>
      <p:grpSpPr>
        <a:xfrm>
          <a:off x="0" y="0"/>
          <a:ext cx="0" cy="0"/>
          <a:chOff x="0" y="0"/>
          <a:chExt cx="0" cy="0"/>
        </a:xfrm>
      </p:grpSpPr>
      <p:sp>
        <p:nvSpPr>
          <p:cNvPr id="876" name="Shape 87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Dynamic Maze Navigation</a:t>
            </a:r>
          </a:p>
        </p:txBody>
      </p:sp>
      <p:sp>
        <p:nvSpPr>
          <p:cNvPr id="877" name="Shape 877"/>
          <p:cNvSpPr txBox="1"/>
          <p:nvPr>
            <p:ph idx="1" type="body"/>
          </p:nvPr>
        </p:nvSpPr>
        <p:spPr>
          <a:xfrm>
            <a:off x="311700" y="3299012"/>
            <a:ext cx="8520600" cy="1269900"/>
          </a:xfrm>
          <a:prstGeom prst="rect">
            <a:avLst/>
          </a:prstGeom>
        </p:spPr>
        <p:txBody>
          <a:bodyPr anchorCtr="0" anchor="t" bIns="91425" lIns="91425" rIns="91425" tIns="91425">
            <a:noAutofit/>
          </a:bodyPr>
          <a:lstStyle/>
          <a:p>
            <a:pPr indent="-228600" lvl="0" marL="457200" rtl="0">
              <a:spcBef>
                <a:spcPts val="0"/>
              </a:spcBef>
            </a:pPr>
            <a:r>
              <a:rPr lang="en"/>
              <a:t>First-person view</a:t>
            </a:r>
          </a:p>
          <a:p>
            <a:pPr indent="-228600" lvl="0" marL="457200" rtl="0">
              <a:spcBef>
                <a:spcPts val="0"/>
              </a:spcBef>
            </a:pPr>
            <a:r>
              <a:rPr lang="en"/>
              <a:t>Related to the problem of indoor navigation</a:t>
            </a:r>
          </a:p>
          <a:p>
            <a:pPr indent="-228600" lvl="0" marL="457200" rtl="0">
              <a:spcBef>
                <a:spcPts val="0"/>
              </a:spcBef>
            </a:pPr>
            <a:r>
              <a:rPr lang="en"/>
              <a:t>Landscape may change in the real world</a:t>
            </a:r>
          </a:p>
          <a:p>
            <a:pPr indent="-228600" lvl="0" marL="457200">
              <a:spcBef>
                <a:spcPts val="0"/>
              </a:spcBef>
            </a:pPr>
            <a:r>
              <a:rPr lang="en"/>
              <a:t>Rewards are sparse</a:t>
            </a:r>
          </a:p>
        </p:txBody>
      </p:sp>
      <p:pic>
        <p:nvPicPr>
          <p:cNvPr descr="Screenshot 2017-03-16 11.21.29.png" id="878" name="Shape 878"/>
          <p:cNvPicPr preferRelativeResize="0"/>
          <p:nvPr/>
        </p:nvPicPr>
        <p:blipFill>
          <a:blip r:embed="rId3">
            <a:alphaModFix/>
          </a:blip>
          <a:stretch>
            <a:fillRect/>
          </a:stretch>
        </p:blipFill>
        <p:spPr>
          <a:xfrm>
            <a:off x="2290474" y="1017724"/>
            <a:ext cx="4563051" cy="2166023"/>
          </a:xfrm>
          <a:prstGeom prst="rect">
            <a:avLst/>
          </a:prstGeom>
          <a:noFill/>
          <a:ln>
            <a:noFill/>
          </a:ln>
        </p:spPr>
      </p:pic>
      <p:sp>
        <p:nvSpPr>
          <p:cNvPr id="879" name="Shape 879"/>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Learning to Navigate in Complex Environments by Mirowski et.al., ICLR 2017</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3" name="Shape 883"/>
        <p:cNvGrpSpPr/>
        <p:nvPr/>
      </p:nvGrpSpPr>
      <p:grpSpPr>
        <a:xfrm>
          <a:off x="0" y="0"/>
          <a:ext cx="0" cy="0"/>
          <a:chOff x="0" y="0"/>
          <a:chExt cx="0" cy="0"/>
        </a:xfrm>
      </p:grpSpPr>
      <p:sp>
        <p:nvSpPr>
          <p:cNvPr id="884" name="Shape 88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Dynamic Maze Navigation — Auxiliary Goals</a:t>
            </a:r>
          </a:p>
        </p:txBody>
      </p:sp>
      <p:sp>
        <p:nvSpPr>
          <p:cNvPr id="885" name="Shape 885"/>
          <p:cNvSpPr txBox="1"/>
          <p:nvPr>
            <p:ph idx="1" type="body"/>
          </p:nvPr>
        </p:nvSpPr>
        <p:spPr>
          <a:xfrm>
            <a:off x="311700" y="1164200"/>
            <a:ext cx="4275600" cy="3405000"/>
          </a:xfrm>
          <a:prstGeom prst="rect">
            <a:avLst/>
          </a:prstGeom>
        </p:spPr>
        <p:txBody>
          <a:bodyPr anchorCtr="0" anchor="t" bIns="91425" lIns="91425" rIns="91425" tIns="91425">
            <a:noAutofit/>
          </a:bodyPr>
          <a:lstStyle/>
          <a:p>
            <a:pPr indent="-228600" lvl="0" marL="457200" rtl="0">
              <a:lnSpc>
                <a:spcPct val="150000"/>
              </a:lnSpc>
              <a:spcBef>
                <a:spcPts val="0"/>
              </a:spcBef>
            </a:pPr>
            <a:r>
              <a:rPr lang="en"/>
              <a:t>Bootstrap reinforcement learning with auxiliary tasks</a:t>
            </a:r>
          </a:p>
          <a:p>
            <a:pPr indent="-228600" lvl="0" marL="457200" rtl="0">
              <a:lnSpc>
                <a:spcPct val="150000"/>
              </a:lnSpc>
              <a:spcBef>
                <a:spcPts val="0"/>
              </a:spcBef>
            </a:pPr>
            <a:r>
              <a:rPr lang="en"/>
              <a:t>Depth prediction</a:t>
            </a:r>
          </a:p>
          <a:p>
            <a:pPr indent="-228600" lvl="0" marL="457200" rtl="0">
              <a:lnSpc>
                <a:spcPct val="150000"/>
              </a:lnSpc>
              <a:spcBef>
                <a:spcPts val="0"/>
              </a:spcBef>
            </a:pPr>
            <a:r>
              <a:rPr lang="en"/>
              <a:t>Loop closure prediction</a:t>
            </a:r>
          </a:p>
          <a:p>
            <a:pPr indent="-228600" lvl="0" marL="457200" rtl="0">
              <a:lnSpc>
                <a:spcPct val="150000"/>
              </a:lnSpc>
              <a:spcBef>
                <a:spcPts val="0"/>
              </a:spcBef>
            </a:pPr>
            <a:r>
              <a:rPr lang="en"/>
              <a:t>Use those as tasks as opposed to features for better performance</a:t>
            </a:r>
          </a:p>
          <a:p>
            <a:pPr indent="-228600" lvl="0" marL="457200" rtl="0">
              <a:lnSpc>
                <a:spcPct val="150000"/>
              </a:lnSpc>
              <a:spcBef>
                <a:spcPts val="0"/>
              </a:spcBef>
            </a:pPr>
            <a:r>
              <a:rPr lang="en"/>
              <a:t>Depth as a classification problem with 4x16 map</a:t>
            </a:r>
          </a:p>
        </p:txBody>
      </p:sp>
      <p:pic>
        <p:nvPicPr>
          <p:cNvPr descr="Screenshot 2017-03-15 15.01.55.png" id="886" name="Shape 886"/>
          <p:cNvPicPr preferRelativeResize="0"/>
          <p:nvPr/>
        </p:nvPicPr>
        <p:blipFill>
          <a:blip r:embed="rId3">
            <a:alphaModFix/>
          </a:blip>
          <a:stretch>
            <a:fillRect/>
          </a:stretch>
        </p:blipFill>
        <p:spPr>
          <a:xfrm>
            <a:off x="5471550" y="1017725"/>
            <a:ext cx="2670174" cy="1895925"/>
          </a:xfrm>
          <a:prstGeom prst="rect">
            <a:avLst/>
          </a:prstGeom>
          <a:noFill/>
          <a:ln>
            <a:noFill/>
          </a:ln>
        </p:spPr>
      </p:pic>
      <p:pic>
        <p:nvPicPr>
          <p:cNvPr descr="Screenshot 2017-03-15 15.02.01.png" id="887" name="Shape 887"/>
          <p:cNvPicPr preferRelativeResize="0"/>
          <p:nvPr/>
        </p:nvPicPr>
        <p:blipFill>
          <a:blip r:embed="rId4">
            <a:alphaModFix/>
          </a:blip>
          <a:stretch>
            <a:fillRect/>
          </a:stretch>
        </p:blipFill>
        <p:spPr>
          <a:xfrm>
            <a:off x="5521425" y="3025675"/>
            <a:ext cx="2570425" cy="1633374"/>
          </a:xfrm>
          <a:prstGeom prst="rect">
            <a:avLst/>
          </a:prstGeom>
          <a:noFill/>
          <a:ln>
            <a:noFill/>
          </a:ln>
        </p:spPr>
      </p:pic>
      <p:sp>
        <p:nvSpPr>
          <p:cNvPr id="888" name="Shape 888"/>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Learning to Navigate in Complex Environments by Mirowski et.al., ICLR 2017</a:t>
            </a: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2" name="Shape 892"/>
        <p:cNvGrpSpPr/>
        <p:nvPr/>
      </p:nvGrpSpPr>
      <p:grpSpPr>
        <a:xfrm>
          <a:off x="0" y="0"/>
          <a:ext cx="0" cy="0"/>
          <a:chOff x="0" y="0"/>
          <a:chExt cx="0" cy="0"/>
        </a:xfrm>
      </p:grpSpPr>
      <p:sp>
        <p:nvSpPr>
          <p:cNvPr id="893" name="Shape 89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Dynamic Maze Navigation — Architecture</a:t>
            </a:r>
          </a:p>
        </p:txBody>
      </p:sp>
      <p:sp>
        <p:nvSpPr>
          <p:cNvPr id="894" name="Shape 894"/>
          <p:cNvSpPr txBox="1"/>
          <p:nvPr>
            <p:ph idx="1" type="body"/>
          </p:nvPr>
        </p:nvSpPr>
        <p:spPr>
          <a:xfrm>
            <a:off x="311700" y="3585125"/>
            <a:ext cx="8520600" cy="984000"/>
          </a:xfrm>
          <a:prstGeom prst="rect">
            <a:avLst/>
          </a:prstGeom>
        </p:spPr>
        <p:txBody>
          <a:bodyPr anchorCtr="0" anchor="t" bIns="91425" lIns="91425" rIns="91425" tIns="91425">
            <a:noAutofit/>
          </a:bodyPr>
          <a:lstStyle/>
          <a:p>
            <a:pPr indent="-228600" lvl="0" marL="457200" rtl="0">
              <a:spcBef>
                <a:spcPts val="0"/>
              </a:spcBef>
            </a:pPr>
            <a:r>
              <a:rPr lang="en"/>
              <a:t>Stacked LSTM architecture that outputs policy and value function</a:t>
            </a:r>
          </a:p>
          <a:p>
            <a:pPr indent="-228600" lvl="0" marL="457200" rtl="0">
              <a:spcBef>
                <a:spcPts val="0"/>
              </a:spcBef>
            </a:pPr>
            <a:r>
              <a:rPr lang="en"/>
              <a:t>Incorporates auxiliary depth and loop closure loss both on the feed-forward stage and LSTM stage and compute loss with both</a:t>
            </a:r>
          </a:p>
        </p:txBody>
      </p:sp>
      <p:pic>
        <p:nvPicPr>
          <p:cNvPr descr="Screenshot 2017-03-15 15.00.51.png" id="895" name="Shape 895"/>
          <p:cNvPicPr preferRelativeResize="0"/>
          <p:nvPr/>
        </p:nvPicPr>
        <p:blipFill>
          <a:blip r:embed="rId3">
            <a:alphaModFix/>
          </a:blip>
          <a:stretch>
            <a:fillRect/>
          </a:stretch>
        </p:blipFill>
        <p:spPr>
          <a:xfrm>
            <a:off x="2054700" y="1017725"/>
            <a:ext cx="5034598" cy="2535850"/>
          </a:xfrm>
          <a:prstGeom prst="rect">
            <a:avLst/>
          </a:prstGeom>
          <a:noFill/>
          <a:ln>
            <a:noFill/>
          </a:ln>
        </p:spPr>
      </p:pic>
      <p:sp>
        <p:nvSpPr>
          <p:cNvPr id="896" name="Shape 896"/>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Learning to Navigate in Complex Environments by Mirowski et.al., ICLR 2017</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0" name="Shape 900"/>
        <p:cNvGrpSpPr/>
        <p:nvPr/>
      </p:nvGrpSpPr>
      <p:grpSpPr>
        <a:xfrm>
          <a:off x="0" y="0"/>
          <a:ext cx="0" cy="0"/>
          <a:chOff x="0" y="0"/>
          <a:chExt cx="0" cy="0"/>
        </a:xfrm>
      </p:grpSpPr>
      <p:sp>
        <p:nvSpPr>
          <p:cNvPr id="901" name="Shape 90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Dynamic Maze Navigation — Results</a:t>
            </a:r>
          </a:p>
        </p:txBody>
      </p:sp>
      <p:sp>
        <p:nvSpPr>
          <p:cNvPr id="902" name="Shape 902"/>
          <p:cNvSpPr txBox="1"/>
          <p:nvPr>
            <p:ph idx="1" type="body"/>
          </p:nvPr>
        </p:nvSpPr>
        <p:spPr>
          <a:xfrm>
            <a:off x="311700" y="3720525"/>
            <a:ext cx="8520600" cy="1002300"/>
          </a:xfrm>
          <a:prstGeom prst="rect">
            <a:avLst/>
          </a:prstGeom>
        </p:spPr>
        <p:txBody>
          <a:bodyPr anchorCtr="0" anchor="t" bIns="91425" lIns="91425" rIns="91425" tIns="91425">
            <a:noAutofit/>
          </a:bodyPr>
          <a:lstStyle/>
          <a:p>
            <a:pPr indent="-228600" lvl="0" marL="457200" rtl="0">
              <a:spcBef>
                <a:spcPts val="0"/>
              </a:spcBef>
            </a:pPr>
            <a:r>
              <a:rPr lang="en"/>
              <a:t>Performs better than humans on static mazes</a:t>
            </a:r>
          </a:p>
          <a:p>
            <a:pPr indent="-228600" lvl="0" marL="457200" rtl="0">
              <a:spcBef>
                <a:spcPts val="0"/>
              </a:spcBef>
            </a:pPr>
            <a:r>
              <a:rPr lang="en"/>
              <a:t>Around 70-80% of human performance on dynamic ones</a:t>
            </a:r>
          </a:p>
          <a:p>
            <a:pPr indent="-228600" lvl="0" marL="457200" rtl="0">
              <a:spcBef>
                <a:spcPts val="0"/>
              </a:spcBef>
            </a:pPr>
            <a:r>
              <a:rPr lang="en"/>
              <a:t>The model with LSTM depth only performs the best (marginally)</a:t>
            </a:r>
          </a:p>
        </p:txBody>
      </p:sp>
      <p:pic>
        <p:nvPicPr>
          <p:cNvPr descr="Screenshot 2017-03-15 15.07.18.png" id="903" name="Shape 903"/>
          <p:cNvPicPr preferRelativeResize="0"/>
          <p:nvPr/>
        </p:nvPicPr>
        <p:blipFill rotWithShape="1">
          <a:blip r:embed="rId3">
            <a:alphaModFix/>
          </a:blip>
          <a:srcRect b="48474" l="0" r="65972" t="0"/>
          <a:stretch/>
        </p:blipFill>
        <p:spPr>
          <a:xfrm>
            <a:off x="1416925" y="1317775"/>
            <a:ext cx="2672374" cy="2336800"/>
          </a:xfrm>
          <a:prstGeom prst="rect">
            <a:avLst/>
          </a:prstGeom>
          <a:noFill/>
          <a:ln>
            <a:noFill/>
          </a:ln>
        </p:spPr>
      </p:pic>
      <p:sp>
        <p:nvSpPr>
          <p:cNvPr id="904" name="Shape 904"/>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4"/>
              </a:rPr>
              <a:t>Learning to Navigate in Complex Environments by Mirowski et.al., ICLR 2017</a:t>
            </a:r>
          </a:p>
        </p:txBody>
      </p:sp>
      <p:pic>
        <p:nvPicPr>
          <p:cNvPr descr="Screenshot 2017-03-15 15.07.18.png" id="905" name="Shape 905"/>
          <p:cNvPicPr preferRelativeResize="0"/>
          <p:nvPr/>
        </p:nvPicPr>
        <p:blipFill rotWithShape="1">
          <a:blip r:embed="rId3">
            <a:alphaModFix/>
          </a:blip>
          <a:srcRect b="0" l="0" r="65972" t="48474"/>
          <a:stretch/>
        </p:blipFill>
        <p:spPr>
          <a:xfrm>
            <a:off x="4758051" y="1317774"/>
            <a:ext cx="2672374" cy="23368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119975" y="86575"/>
            <a:ext cx="2707800" cy="572700"/>
          </a:xfrm>
          <a:prstGeom prst="rect">
            <a:avLst/>
          </a:prstGeom>
        </p:spPr>
        <p:txBody>
          <a:bodyPr anchorCtr="0" anchor="t" bIns="91425" lIns="91425" rIns="91425" tIns="91425">
            <a:noAutofit/>
          </a:bodyPr>
          <a:lstStyle/>
          <a:p>
            <a:pPr lvl="0" rtl="0">
              <a:spcBef>
                <a:spcPts val="0"/>
              </a:spcBef>
              <a:buNone/>
            </a:pPr>
            <a:r>
              <a:rPr lang="en"/>
              <a:t>Sparse Rewards </a:t>
            </a:r>
          </a:p>
        </p:txBody>
      </p:sp>
      <p:pic>
        <p:nvPicPr>
          <p:cNvPr id="144" name="Shape 144"/>
          <p:cNvPicPr preferRelativeResize="0"/>
          <p:nvPr/>
        </p:nvPicPr>
        <p:blipFill>
          <a:blip r:embed="rId3">
            <a:alphaModFix/>
          </a:blip>
          <a:stretch>
            <a:fillRect/>
          </a:stretch>
        </p:blipFill>
        <p:spPr>
          <a:xfrm>
            <a:off x="434100" y="1021375"/>
            <a:ext cx="4191000" cy="771525"/>
          </a:xfrm>
          <a:prstGeom prst="rect">
            <a:avLst/>
          </a:prstGeom>
          <a:noFill/>
          <a:ln>
            <a:noFill/>
          </a:ln>
        </p:spPr>
      </p:pic>
      <p:sp>
        <p:nvSpPr>
          <p:cNvPr id="145" name="Shape 145"/>
          <p:cNvSpPr txBox="1"/>
          <p:nvPr/>
        </p:nvSpPr>
        <p:spPr>
          <a:xfrm>
            <a:off x="5702949" y="1577007"/>
            <a:ext cx="3158100" cy="2160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146" name="Shape 146"/>
          <p:cNvCxnSpPr/>
          <p:nvPr/>
        </p:nvCxnSpPr>
        <p:spPr>
          <a:xfrm>
            <a:off x="6591151" y="808625"/>
            <a:ext cx="0" cy="694200"/>
          </a:xfrm>
          <a:prstGeom prst="straightConnector1">
            <a:avLst/>
          </a:prstGeom>
          <a:noFill/>
          <a:ln cap="flat" cmpd="sng" w="9525">
            <a:solidFill>
              <a:schemeClr val="dk2"/>
            </a:solidFill>
            <a:prstDash val="solid"/>
            <a:round/>
            <a:headEnd len="lg" w="lg" type="none"/>
            <a:tailEnd len="lg" w="lg" type="none"/>
          </a:ln>
        </p:spPr>
      </p:cxnSp>
      <p:cxnSp>
        <p:nvCxnSpPr>
          <p:cNvPr id="147" name="Shape 147"/>
          <p:cNvCxnSpPr/>
          <p:nvPr/>
        </p:nvCxnSpPr>
        <p:spPr>
          <a:xfrm>
            <a:off x="6476022" y="1441977"/>
            <a:ext cx="2522100" cy="0"/>
          </a:xfrm>
          <a:prstGeom prst="straightConnector1">
            <a:avLst/>
          </a:prstGeom>
          <a:noFill/>
          <a:ln cap="flat" cmpd="sng" w="9525">
            <a:solidFill>
              <a:schemeClr val="dk2"/>
            </a:solidFill>
            <a:prstDash val="solid"/>
            <a:round/>
            <a:headEnd len="lg" w="lg" type="none"/>
            <a:tailEnd len="lg" w="lg" type="none"/>
          </a:ln>
        </p:spPr>
      </p:cxnSp>
      <p:sp>
        <p:nvSpPr>
          <p:cNvPr id="148" name="Shape 148"/>
          <p:cNvSpPr txBox="1"/>
          <p:nvPr/>
        </p:nvSpPr>
        <p:spPr>
          <a:xfrm>
            <a:off x="5814560" y="972812"/>
            <a:ext cx="719100" cy="13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149" name="Shape 149"/>
          <p:cNvSpPr txBox="1"/>
          <p:nvPr/>
        </p:nvSpPr>
        <p:spPr>
          <a:xfrm>
            <a:off x="7525881" y="1465394"/>
            <a:ext cx="956700" cy="13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150" name="Shape 150"/>
          <p:cNvSpPr/>
          <p:nvPr/>
        </p:nvSpPr>
        <p:spPr>
          <a:xfrm>
            <a:off x="6744674" y="840775"/>
            <a:ext cx="2116363" cy="354877"/>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19050">
            <a:solidFill>
              <a:schemeClr val="dk2"/>
            </a:solidFill>
            <a:prstDash val="solid"/>
            <a:round/>
            <a:headEnd len="lg" w="lg" type="none"/>
            <a:tailEnd len="lg" w="lg" type="none"/>
          </a:ln>
        </p:spPr>
      </p:sp>
      <p:sp>
        <p:nvSpPr>
          <p:cNvPr id="151" name="Shape 151"/>
          <p:cNvSpPr/>
          <p:nvPr/>
        </p:nvSpPr>
        <p:spPr>
          <a:xfrm>
            <a:off x="6769946" y="1069569"/>
            <a:ext cx="2099904" cy="300430"/>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19050">
            <a:solidFill>
              <a:schemeClr val="dk2"/>
            </a:solidFill>
            <a:prstDash val="solid"/>
            <a:round/>
            <a:headEnd len="lg" w="lg" type="none"/>
            <a:tailEnd len="lg" w="lg" type="none"/>
          </a:ln>
        </p:spPr>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9" name="Shape 909"/>
        <p:cNvGrpSpPr/>
        <p:nvPr/>
      </p:nvGrpSpPr>
      <p:grpSpPr>
        <a:xfrm>
          <a:off x="0" y="0"/>
          <a:ext cx="0" cy="0"/>
          <a:chOff x="0" y="0"/>
          <a:chExt cx="0" cy="0"/>
        </a:xfrm>
      </p:grpSpPr>
      <p:sp>
        <p:nvSpPr>
          <p:cNvPr id="910" name="Shape 91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Dynamic Maze Navigation — Demo</a:t>
            </a:r>
          </a:p>
        </p:txBody>
      </p:sp>
      <p:sp>
        <p:nvSpPr>
          <p:cNvPr descr="Learning to navigate in complex environments with dynamic elements is an important milestone in developing AI agents. In this work we formulate the navigation question as a reinforcement learning problem and show that data efficiency and task performance can be dramatically improved by relying on additional auxiliary tasks. In particular we consider jointly learning the goal-driven reinforcement learning problem with a self-supervised depth prediction task and a self-supervised loop closure classification task.  This approach can learn to navigate from raw sensory input in complicated 3D mazes, approaching human-level performance even under conditions where the goal location changes frequently.  We provide detailed analysis of the agent behaviour, its ability to localise, and its network activity dynamics, showing that the agent implicitly learns key navigation abilities.  These are trajectory videos generated from the depth-predicting navigation agents in three different mazes: the I-maze and the large mazes with static goal (and random restarts) and with random goal locations (and random respawns).  For more information, please refer to the following paper:  &quot;Learning to Navigate in Complex Environments&quot; Piotr Mirowski*, Razvan Pascanu*, Fabio Viola, Hubert Soyer, Andy Ballard, Andrea Banino, Misha Denil, Ross Goroshin, Laurent Sifre, Koray Kavukcuoglu, Dharshan Kumaran and Raia Hadsell https://arxiv.org/abs/1611.03673  DeepMind London UK" id="911" name="Shape 911" title="Learning to Navigate in Complex Environments">
            <a:hlinkClick r:id="rId3"/>
          </p:cNvPr>
          <p:cNvSpPr/>
          <p:nvPr/>
        </p:nvSpPr>
        <p:spPr>
          <a:xfrm>
            <a:off x="2286000" y="1017725"/>
            <a:ext cx="4572000" cy="3429000"/>
          </a:xfrm>
          <a:prstGeom prst="rect">
            <a:avLst/>
          </a:prstGeom>
          <a:blipFill>
            <a:blip r:embed="rId4">
              <a:alphaModFix/>
            </a:blip>
            <a:stretch>
              <a:fillRect/>
            </a:stretch>
          </a:blipFill>
          <a:ln>
            <a:noFill/>
          </a:ln>
        </p:spPr>
      </p:sp>
      <p:sp>
        <p:nvSpPr>
          <p:cNvPr id="912" name="Shape 912"/>
          <p:cNvSpPr txBox="1"/>
          <p:nvPr/>
        </p:nvSpPr>
        <p:spPr>
          <a:xfrm>
            <a:off x="382575" y="4675900"/>
            <a:ext cx="8416500" cy="272100"/>
          </a:xfrm>
          <a:prstGeom prst="rect">
            <a:avLst/>
          </a:prstGeom>
          <a:noFill/>
          <a:ln>
            <a:noFill/>
          </a:ln>
        </p:spPr>
        <p:txBody>
          <a:bodyPr anchorCtr="0" anchor="t" bIns="91425" lIns="91425" rIns="91425" tIns="91425">
            <a:noAutofit/>
          </a:bodyPr>
          <a:lstStyle/>
          <a:p>
            <a:pPr lvl="0" rtl="0" algn="ctr">
              <a:spcBef>
                <a:spcPts val="0"/>
              </a:spcBef>
              <a:buNone/>
            </a:pPr>
            <a:r>
              <a:rPr lang="en" sz="1000" u="sng">
                <a:solidFill>
                  <a:schemeClr val="hlink"/>
                </a:solidFill>
                <a:latin typeface="Proxima Nova"/>
                <a:ea typeface="Proxima Nova"/>
                <a:cs typeface="Proxima Nova"/>
                <a:sym typeface="Proxima Nova"/>
                <a:hlinkClick r:id="rId5"/>
              </a:rPr>
              <a:t>Learning to Navigate in Complex Environments YouTube Video</a:t>
            </a: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6" name="Shape 916"/>
        <p:cNvGrpSpPr/>
        <p:nvPr/>
      </p:nvGrpSpPr>
      <p:grpSpPr>
        <a:xfrm>
          <a:off x="0" y="0"/>
          <a:ext cx="0" cy="0"/>
          <a:chOff x="0" y="0"/>
          <a:chExt cx="0" cy="0"/>
        </a:xfrm>
      </p:grpSpPr>
      <p:sp>
        <p:nvSpPr>
          <p:cNvPr id="917" name="Shape 917"/>
          <p:cNvSpPr txBox="1"/>
          <p:nvPr>
            <p:ph type="title"/>
          </p:nvPr>
        </p:nvSpPr>
        <p:spPr>
          <a:xfrm>
            <a:off x="274000" y="2235950"/>
            <a:ext cx="4045200" cy="595200"/>
          </a:xfrm>
          <a:prstGeom prst="rect">
            <a:avLst/>
          </a:prstGeom>
        </p:spPr>
        <p:txBody>
          <a:bodyPr anchorCtr="0" anchor="b" bIns="91425" lIns="91425" rIns="91425" tIns="91425">
            <a:noAutofit/>
          </a:bodyPr>
          <a:lstStyle/>
          <a:p>
            <a:pPr lvl="0">
              <a:spcBef>
                <a:spcPts val="0"/>
              </a:spcBef>
              <a:buNone/>
            </a:pPr>
            <a:r>
              <a:rPr lang="en"/>
              <a:t>Questions?</a:t>
            </a:r>
          </a:p>
        </p:txBody>
      </p:sp>
      <p:sp>
        <p:nvSpPr>
          <p:cNvPr id="918" name="Shape 918"/>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a:spcBef>
                <a:spcPts val="0"/>
              </a:spcBef>
              <a:buNone/>
            </a:pPr>
            <a:r>
              <a:rPr lang="en"/>
              <a:t>Thank you for your attention!</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2" name="Shape 922"/>
        <p:cNvGrpSpPr/>
        <p:nvPr/>
      </p:nvGrpSpPr>
      <p:grpSpPr>
        <a:xfrm>
          <a:off x="0" y="0"/>
          <a:ext cx="0" cy="0"/>
          <a:chOff x="0" y="0"/>
          <a:chExt cx="0" cy="0"/>
        </a:xfrm>
      </p:grpSpPr>
      <p:sp>
        <p:nvSpPr>
          <p:cNvPr id="923" name="Shape 92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Reading List</a:t>
            </a:r>
          </a:p>
        </p:txBody>
      </p:sp>
      <p:sp>
        <p:nvSpPr>
          <p:cNvPr id="924" name="Shape 92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323850" lvl="0" marL="457200" rtl="0">
              <a:spcBef>
                <a:spcPts val="0"/>
              </a:spcBef>
              <a:buSzPct val="100000"/>
            </a:pPr>
            <a:r>
              <a:rPr lang="en" sz="1500" u="sng">
                <a:solidFill>
                  <a:schemeClr val="hlink"/>
                </a:solidFill>
                <a:hlinkClick r:id="rId3"/>
              </a:rPr>
              <a:t>End to End Learning for Self-Driving Cars by Bojarski et.al.</a:t>
            </a:r>
          </a:p>
          <a:p>
            <a:pPr indent="-323850" lvl="0" marL="457200" rtl="0">
              <a:spcBef>
                <a:spcPts val="0"/>
              </a:spcBef>
              <a:buSzPct val="100000"/>
            </a:pPr>
            <a:r>
              <a:rPr lang="en" sz="1500" u="sng">
                <a:solidFill>
                  <a:schemeClr val="hlink"/>
                </a:solidFill>
                <a:hlinkClick r:id="rId4"/>
              </a:rPr>
              <a:t>A Machine Learning Approach to Visual Perception of Forest Trails for Mobile Robots by Giusti et.al.</a:t>
            </a:r>
          </a:p>
          <a:p>
            <a:pPr indent="-323850" lvl="0" marL="457200" rtl="0">
              <a:spcBef>
                <a:spcPts val="0"/>
              </a:spcBef>
              <a:buSzPct val="100000"/>
            </a:pPr>
            <a:r>
              <a:rPr lang="en" sz="1500" u="sng">
                <a:solidFill>
                  <a:schemeClr val="hlink"/>
                </a:solidFill>
                <a:hlinkClick r:id="rId5"/>
              </a:rPr>
              <a:t>A Reduction of Imitation Learning and Structured Prediction to No-Regret Online Learning by Ross et.al.</a:t>
            </a:r>
          </a:p>
          <a:p>
            <a:pPr indent="-323850" lvl="0" marL="457200" rtl="0">
              <a:spcBef>
                <a:spcPts val="0"/>
              </a:spcBef>
              <a:buSzPct val="100000"/>
            </a:pPr>
            <a:r>
              <a:rPr lang="en" sz="1500" u="sng">
                <a:solidFill>
                  <a:schemeClr val="hlink"/>
                </a:solidFill>
                <a:hlinkClick r:id="rId6"/>
              </a:rPr>
              <a:t>Learning Monocular Reactive UAV Control in Cluttered Natural Environments by Ross et.al.</a:t>
            </a:r>
          </a:p>
          <a:p>
            <a:pPr indent="-323850" lvl="0" marL="457200" rtl="0">
              <a:spcBef>
                <a:spcPts val="0"/>
              </a:spcBef>
              <a:buSzPct val="100000"/>
            </a:pPr>
            <a:r>
              <a:rPr lang="en" sz="1500" u="sng">
                <a:solidFill>
                  <a:schemeClr val="hlink"/>
                </a:solidFill>
                <a:hlinkClick r:id="rId7"/>
              </a:rPr>
              <a:t>End-to-End Training of Deep Visuomotor Policies by Levine et.al.</a:t>
            </a:r>
          </a:p>
          <a:p>
            <a:pPr indent="-323850" lvl="0" marL="457200" rtl="0">
              <a:spcBef>
                <a:spcPts val="0"/>
              </a:spcBef>
              <a:buSzPct val="100000"/>
            </a:pPr>
            <a:r>
              <a:rPr lang="en" sz="1500" u="sng">
                <a:solidFill>
                  <a:schemeClr val="hlink"/>
                </a:solidFill>
                <a:hlinkClick r:id="rId8"/>
              </a:rPr>
              <a:t>Supersizing Self-supervision by Pinto et. al.</a:t>
            </a:r>
          </a:p>
          <a:p>
            <a:pPr indent="-323850" lvl="0" marL="457200" rtl="0">
              <a:spcBef>
                <a:spcPts val="0"/>
              </a:spcBef>
              <a:buSzPct val="100000"/>
            </a:pPr>
            <a:r>
              <a:rPr lang="en" sz="1500" u="sng">
                <a:solidFill>
                  <a:schemeClr val="hlink"/>
                </a:solidFill>
                <a:hlinkClick r:id="rId9"/>
              </a:rPr>
              <a:t>Learning to Poke by Poking: Experiential Learning of Intuitive Physics by Agrawal et.al.</a:t>
            </a:r>
          </a:p>
          <a:p>
            <a:pPr indent="-323850" lvl="0" marL="457200" rtl="0">
              <a:spcBef>
                <a:spcPts val="0"/>
              </a:spcBef>
              <a:buSzPct val="100000"/>
            </a:pPr>
            <a:r>
              <a:rPr lang="en" sz="1500" u="sng">
                <a:solidFill>
                  <a:schemeClr val="hlink"/>
                </a:solidFill>
                <a:hlinkClick r:id="rId10"/>
              </a:rPr>
              <a:t>The Curious Robot: Learning Visual Representations via Physical Interactions by Pinto et.al.</a:t>
            </a:r>
          </a:p>
          <a:p>
            <a:pPr indent="-323850" lvl="0" marL="457200" rtl="0">
              <a:spcBef>
                <a:spcPts val="0"/>
              </a:spcBef>
              <a:buSzPct val="100000"/>
            </a:pPr>
            <a:r>
              <a:rPr lang="en" sz="1500" u="sng">
                <a:solidFill>
                  <a:schemeClr val="hlink"/>
                </a:solidFill>
                <a:hlinkClick r:id="rId11"/>
              </a:rPr>
              <a:t>(CAD)2RL: Real Single-Image Flight without a Single Real Image by Sadeghi et.al.</a:t>
            </a:r>
          </a:p>
          <a:p>
            <a:pPr indent="-323850" lvl="0" marL="457200" rtl="0">
              <a:spcBef>
                <a:spcPts val="0"/>
              </a:spcBef>
              <a:buSzPct val="100000"/>
            </a:pPr>
            <a:r>
              <a:rPr lang="en" sz="1500" u="sng">
                <a:solidFill>
                  <a:schemeClr val="hlink"/>
                </a:solidFill>
                <a:hlinkClick r:id="rId12"/>
              </a:rPr>
              <a:t>Learning to Navigate in Complex Environments by Mirowski et.al.</a:t>
            </a: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8" name="Shape 928"/>
        <p:cNvGrpSpPr/>
        <p:nvPr/>
      </p:nvGrpSpPr>
      <p:grpSpPr>
        <a:xfrm>
          <a:off x="0" y="0"/>
          <a:ext cx="0" cy="0"/>
          <a:chOff x="0" y="0"/>
          <a:chExt cx="0" cy="0"/>
        </a:xfrm>
      </p:grpSpPr>
      <p:sp>
        <p:nvSpPr>
          <p:cNvPr id="929" name="Shape 929"/>
          <p:cNvSpPr txBox="1"/>
          <p:nvPr>
            <p:ph type="title"/>
          </p:nvPr>
        </p:nvSpPr>
        <p:spPr>
          <a:xfrm>
            <a:off x="510450" y="2057400"/>
            <a:ext cx="8123100" cy="778800"/>
          </a:xfrm>
          <a:prstGeom prst="rect">
            <a:avLst/>
          </a:prstGeom>
        </p:spPr>
        <p:txBody>
          <a:bodyPr anchorCtr="0" anchor="b" bIns="91425" lIns="91425" rIns="91425" tIns="91425">
            <a:noAutofit/>
          </a:bodyPr>
          <a:lstStyle/>
          <a:p>
            <a:pPr lvl="0">
              <a:spcBef>
                <a:spcPts val="0"/>
              </a:spcBef>
              <a:buNone/>
            </a:pPr>
            <a:r>
              <a:rPr lang="en"/>
              <a:t>Backup Slides</a:t>
            </a: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3" name="Shape 933"/>
        <p:cNvGrpSpPr/>
        <p:nvPr/>
      </p:nvGrpSpPr>
      <p:grpSpPr>
        <a:xfrm>
          <a:off x="0" y="0"/>
          <a:ext cx="0" cy="0"/>
          <a:chOff x="0" y="0"/>
          <a:chExt cx="0" cy="0"/>
        </a:xfrm>
      </p:grpSpPr>
      <p:sp>
        <p:nvSpPr>
          <p:cNvPr id="934" name="Shape 93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Imitation with LSTMs	</a:t>
            </a:r>
          </a:p>
        </p:txBody>
      </p:sp>
      <p:sp>
        <p:nvSpPr>
          <p:cNvPr descr="Paper: http://arxiv.org/abs/1603.03833 Code &amp; Dataset: https://github.com/rrahmati/roboinstruct-1 Project page: http://www.cs.ucf.edu/~rrahmati/manipulationLearning.html Abstract: Robots assisting disabled or elderly people in activities of daily living must perform complex manipulation tasks. These tasks are dependent on the user's environment and preferences. Thus, learning from demonstration (LfD) is a promising choice that would allow the non-expert user to teach the robot different tasks. Unfortunately, learning general solutions from raw demonstrations requires a significant amount of data. Performing this number of physical demonstrations is unfeasible for a disabled user.  In this paper we propose an approach where the user demonstrates the manipulation task in a virtual environment. The collected demonstrations are used to train an LSTM recurrent neural network that can act as the controller for the robot. We show that the controller learned from virtual demonstrations can be used to successfully perform the manipulation tasks on a physical robot." id="935" name="Shape 935" title="Learning real manipulation tasks from virtual demonstrations using LSTM">
            <a:hlinkClick r:id="rId3"/>
          </p:cNvPr>
          <p:cNvSpPr/>
          <p:nvPr/>
        </p:nvSpPr>
        <p:spPr>
          <a:xfrm>
            <a:off x="2236475" y="1245150"/>
            <a:ext cx="4572000" cy="3429000"/>
          </a:xfrm>
          <a:prstGeom prst="rect">
            <a:avLst/>
          </a:prstGeom>
          <a:blipFill>
            <a:blip r:embed="rId4">
              <a:alphaModFix/>
            </a:blip>
            <a:stretch>
              <a:fillRect/>
            </a:stretch>
          </a:blipFill>
          <a:ln>
            <a:noFill/>
          </a:ln>
        </p:spPr>
      </p:sp>
      <p:sp>
        <p:nvSpPr>
          <p:cNvPr id="936" name="Shape 936"/>
          <p:cNvSpPr txBox="1"/>
          <p:nvPr/>
        </p:nvSpPr>
        <p:spPr>
          <a:xfrm>
            <a:off x="801575" y="4809500"/>
            <a:ext cx="4809600" cy="561000"/>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937" name="Shape 937"/>
          <p:cNvSpPr txBox="1"/>
          <p:nvPr/>
        </p:nvSpPr>
        <p:spPr>
          <a:xfrm>
            <a:off x="1780675" y="4589250"/>
            <a:ext cx="5366700" cy="5610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5"/>
              </a:rPr>
              <a:t>Learning real manipulation tasks from virtual demonstrations using LSTM</a:t>
            </a:r>
          </a:p>
          <a:p>
            <a:pPr lvl="0">
              <a:spcBef>
                <a:spcPts val="0"/>
              </a:spcBef>
              <a:buNone/>
            </a:pPr>
            <a:r>
              <a:t/>
            </a:r>
            <a:endParaRPr sz="12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1" name="Shape 941"/>
        <p:cNvGrpSpPr/>
        <p:nvPr/>
      </p:nvGrpSpPr>
      <p:grpSpPr>
        <a:xfrm>
          <a:off x="0" y="0"/>
          <a:ext cx="0" cy="0"/>
          <a:chOff x="0" y="0"/>
          <a:chExt cx="0" cy="0"/>
        </a:xfrm>
      </p:grpSpPr>
      <p:sp>
        <p:nvSpPr>
          <p:cNvPr id="942" name="Shape 94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Imitation with LSTMs	</a:t>
            </a:r>
          </a:p>
        </p:txBody>
      </p:sp>
      <p:pic>
        <p:nvPicPr>
          <p:cNvPr id="943" name="Shape 943"/>
          <p:cNvPicPr preferRelativeResize="0"/>
          <p:nvPr/>
        </p:nvPicPr>
        <p:blipFill>
          <a:blip r:embed="rId3">
            <a:alphaModFix/>
          </a:blip>
          <a:stretch>
            <a:fillRect/>
          </a:stretch>
        </p:blipFill>
        <p:spPr>
          <a:xfrm>
            <a:off x="769275" y="1500251"/>
            <a:ext cx="7416974" cy="2864675"/>
          </a:xfrm>
          <a:prstGeom prst="rect">
            <a:avLst/>
          </a:prstGeom>
          <a:noFill/>
          <a:ln>
            <a:noFill/>
          </a:ln>
        </p:spPr>
      </p:pic>
      <p:sp>
        <p:nvSpPr>
          <p:cNvPr id="944" name="Shape 944"/>
          <p:cNvSpPr txBox="1"/>
          <p:nvPr/>
        </p:nvSpPr>
        <p:spPr>
          <a:xfrm>
            <a:off x="1780675" y="4589250"/>
            <a:ext cx="5366700" cy="561000"/>
          </a:xfrm>
          <a:prstGeom prst="rect">
            <a:avLst/>
          </a:prstGeom>
          <a:noFill/>
          <a:ln>
            <a:noFill/>
          </a:ln>
        </p:spPr>
        <p:txBody>
          <a:bodyPr anchorCtr="0" anchor="t" bIns="91425" lIns="91425" rIns="91425" tIns="91425">
            <a:noAutofit/>
          </a:bodyPr>
          <a:lstStyle/>
          <a:p>
            <a:pPr indent="0" lvl="0" marL="190500" rtl="0">
              <a:lnSpc>
                <a:spcPct val="120000"/>
              </a:lnSpc>
              <a:spcBef>
                <a:spcPts val="1200"/>
              </a:spcBef>
              <a:spcAft>
                <a:spcPts val="1200"/>
              </a:spcAft>
              <a:buNone/>
            </a:pPr>
            <a:r>
              <a:rPr lang="en" sz="1200" u="sng">
                <a:solidFill>
                  <a:schemeClr val="hlink"/>
                </a:solidFill>
                <a:highlight>
                  <a:srgbClr val="FFFFFF"/>
                </a:highlight>
                <a:hlinkClick r:id="rId4"/>
              </a:rPr>
              <a:t>Learning real manipulation tasks from virtual demonstrations using LSTM</a:t>
            </a:r>
          </a:p>
          <a:p>
            <a:pPr lvl="0" rtl="0">
              <a:spcBef>
                <a:spcPts val="0"/>
              </a:spcBef>
              <a:buNone/>
            </a:pPr>
            <a:r>
              <a:t/>
            </a:r>
            <a:endParaRPr sz="12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8" name="Shape 948"/>
        <p:cNvGrpSpPr/>
        <p:nvPr/>
      </p:nvGrpSpPr>
      <p:grpSpPr>
        <a:xfrm>
          <a:off x="0" y="0"/>
          <a:ext cx="0" cy="0"/>
          <a:chOff x="0" y="0"/>
          <a:chExt cx="0" cy="0"/>
        </a:xfrm>
      </p:grpSpPr>
      <p:sp>
        <p:nvSpPr>
          <p:cNvPr id="949" name="Shape 949"/>
          <p:cNvSpPr txBox="1"/>
          <p:nvPr>
            <p:ph type="title"/>
          </p:nvPr>
        </p:nvSpPr>
        <p:spPr>
          <a:xfrm>
            <a:off x="228325" y="228300"/>
            <a:ext cx="8520600" cy="572700"/>
          </a:xfrm>
          <a:prstGeom prst="rect">
            <a:avLst/>
          </a:prstGeom>
        </p:spPr>
        <p:txBody>
          <a:bodyPr anchorCtr="0" anchor="t" bIns="91425" lIns="91425" rIns="91425" tIns="91425">
            <a:noAutofit/>
          </a:bodyPr>
          <a:lstStyle/>
          <a:p>
            <a:pPr lvl="0" rtl="0">
              <a:spcBef>
                <a:spcPts val="0"/>
              </a:spcBef>
              <a:buNone/>
            </a:pPr>
            <a:r>
              <a:rPr lang="en"/>
              <a:t>Optimal Control</a:t>
            </a:r>
          </a:p>
        </p:txBody>
      </p:sp>
      <p:pic>
        <p:nvPicPr>
          <p:cNvPr id="950" name="Shape 950"/>
          <p:cNvPicPr preferRelativeResize="0"/>
          <p:nvPr/>
        </p:nvPicPr>
        <p:blipFill rotWithShape="1">
          <a:blip r:embed="rId3">
            <a:alphaModFix/>
          </a:blip>
          <a:srcRect b="53358" l="0" r="0" t="0"/>
          <a:stretch/>
        </p:blipFill>
        <p:spPr>
          <a:xfrm>
            <a:off x="1611962" y="934200"/>
            <a:ext cx="5920075" cy="1283800"/>
          </a:xfrm>
          <a:prstGeom prst="rect">
            <a:avLst/>
          </a:prstGeom>
          <a:noFill/>
          <a:ln>
            <a:noFill/>
          </a:ln>
        </p:spPr>
      </p:pic>
      <p:sp>
        <p:nvSpPr>
          <p:cNvPr id="951" name="Shape 951"/>
          <p:cNvSpPr txBox="1"/>
          <p:nvPr/>
        </p:nvSpPr>
        <p:spPr>
          <a:xfrm>
            <a:off x="520100" y="2351200"/>
            <a:ext cx="6507300" cy="9672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Obtain “good” trajectories for supervised learning</a:t>
            </a:r>
          </a:p>
          <a:p>
            <a:pPr lvl="0" rtl="0">
              <a:spcBef>
                <a:spcPts val="0"/>
              </a:spcBef>
              <a:buNone/>
            </a:pPr>
            <a:r>
              <a:t/>
            </a:r>
            <a:endParaRPr/>
          </a:p>
          <a:p>
            <a:pPr indent="-228600" lvl="0" marL="457200" rtl="0">
              <a:spcBef>
                <a:spcPts val="0"/>
              </a:spcBef>
              <a:buChar char="●"/>
            </a:pPr>
            <a:r>
              <a:rPr lang="en">
                <a:solidFill>
                  <a:srgbClr val="980000"/>
                </a:solidFill>
              </a:rPr>
              <a:t>Known</a:t>
            </a:r>
            <a:r>
              <a:rPr lang="en"/>
              <a:t> deterministic system dynamics </a:t>
            </a:r>
            <a:r>
              <a:rPr b="1" i="1" lang="en"/>
              <a:t>f</a:t>
            </a:r>
          </a:p>
          <a:p>
            <a:pPr indent="0" lvl="0" marL="0" rtl="0">
              <a:spcBef>
                <a:spcPts val="0"/>
              </a:spcBef>
              <a:buNone/>
            </a:pPr>
            <a:r>
              <a:t/>
            </a:r>
            <a:endParaRPr/>
          </a:p>
          <a:p>
            <a:pPr indent="0" lvl="0" marL="0" rtl="0">
              <a:spcBef>
                <a:spcPts val="0"/>
              </a:spcBef>
              <a:buNone/>
            </a:pPr>
            <a:r>
              <a:t/>
            </a:r>
            <a:endParaRPr/>
          </a:p>
        </p:txBody>
      </p:sp>
      <p:pic>
        <p:nvPicPr>
          <p:cNvPr id="952" name="Shape 952"/>
          <p:cNvPicPr preferRelativeResize="0"/>
          <p:nvPr/>
        </p:nvPicPr>
        <p:blipFill>
          <a:blip r:embed="rId4">
            <a:alphaModFix/>
          </a:blip>
          <a:stretch>
            <a:fillRect/>
          </a:stretch>
        </p:blipFill>
        <p:spPr>
          <a:xfrm>
            <a:off x="783600" y="3367900"/>
            <a:ext cx="4851748" cy="1238300"/>
          </a:xfrm>
          <a:prstGeom prst="rect">
            <a:avLst/>
          </a:prstGeom>
          <a:noFill/>
          <a:ln>
            <a:noFill/>
          </a:ln>
        </p:spPr>
      </p:pic>
      <p:pic>
        <p:nvPicPr>
          <p:cNvPr id="953" name="Shape 953"/>
          <p:cNvPicPr preferRelativeResize="0"/>
          <p:nvPr/>
        </p:nvPicPr>
        <p:blipFill>
          <a:blip r:embed="rId5">
            <a:alphaModFix/>
          </a:blip>
          <a:stretch>
            <a:fillRect/>
          </a:stretch>
        </p:blipFill>
        <p:spPr>
          <a:xfrm>
            <a:off x="6343949" y="3703349"/>
            <a:ext cx="2027324" cy="41632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7" name="Shape 957"/>
        <p:cNvGrpSpPr/>
        <p:nvPr/>
      </p:nvGrpSpPr>
      <p:grpSpPr>
        <a:xfrm>
          <a:off x="0" y="0"/>
          <a:ext cx="0" cy="0"/>
          <a:chOff x="0" y="0"/>
          <a:chExt cx="0" cy="0"/>
        </a:xfrm>
      </p:grpSpPr>
      <p:sp>
        <p:nvSpPr>
          <p:cNvPr id="958" name="Shape 958"/>
          <p:cNvSpPr txBox="1"/>
          <p:nvPr>
            <p:ph type="title"/>
          </p:nvPr>
        </p:nvSpPr>
        <p:spPr>
          <a:xfrm>
            <a:off x="228325" y="152100"/>
            <a:ext cx="8520600" cy="572700"/>
          </a:xfrm>
          <a:prstGeom prst="rect">
            <a:avLst/>
          </a:prstGeom>
        </p:spPr>
        <p:txBody>
          <a:bodyPr anchorCtr="0" anchor="t" bIns="91425" lIns="91425" rIns="91425" tIns="91425">
            <a:noAutofit/>
          </a:bodyPr>
          <a:lstStyle/>
          <a:p>
            <a:pPr lvl="0" rtl="0">
              <a:spcBef>
                <a:spcPts val="0"/>
              </a:spcBef>
              <a:buNone/>
            </a:pPr>
            <a:r>
              <a:rPr lang="en"/>
              <a:t>Optimal Control in Discrete Space</a:t>
            </a:r>
          </a:p>
        </p:txBody>
      </p:sp>
      <p:sp>
        <p:nvSpPr>
          <p:cNvPr id="959" name="Shape 959"/>
          <p:cNvSpPr txBox="1"/>
          <p:nvPr/>
        </p:nvSpPr>
        <p:spPr>
          <a:xfrm>
            <a:off x="528450" y="901050"/>
            <a:ext cx="6507300" cy="17070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Obtain “good” trajectories under known discrete dynamics </a:t>
            </a:r>
            <a:r>
              <a:rPr b="1" i="1" lang="en"/>
              <a:t>f</a:t>
            </a:r>
            <a:r>
              <a:rPr lang="en"/>
              <a:t> </a:t>
            </a:r>
          </a:p>
          <a:p>
            <a:pPr lvl="0" rtl="0">
              <a:spcBef>
                <a:spcPts val="0"/>
              </a:spcBef>
              <a:buNone/>
            </a:pPr>
            <a:r>
              <a:t/>
            </a:r>
            <a:endParaRPr/>
          </a:p>
          <a:p>
            <a:pPr lvl="0" rtl="0">
              <a:spcBef>
                <a:spcPts val="0"/>
              </a:spcBef>
              <a:buNone/>
            </a:pPr>
            <a:r>
              <a:t/>
            </a:r>
            <a:endParaRPr/>
          </a:p>
          <a:p>
            <a:pPr lvl="0" rtl="0">
              <a:spcBef>
                <a:spcPts val="0"/>
              </a:spcBef>
              <a:buNone/>
            </a:pPr>
            <a:r>
              <a:t/>
            </a:r>
            <a:endParaRPr/>
          </a:p>
          <a:p>
            <a:pPr indent="-228600" lvl="0" marL="457200" rtl="0">
              <a:spcBef>
                <a:spcPts val="0"/>
              </a:spcBef>
              <a:buChar char="●"/>
            </a:pPr>
            <a:r>
              <a:rPr lang="en"/>
              <a:t>Monte Carlo tree search (MCTS) for Atari</a:t>
            </a:r>
          </a:p>
          <a:p>
            <a:pPr indent="-228600" lvl="1" marL="914400" rtl="0">
              <a:spcBef>
                <a:spcPts val="0"/>
              </a:spcBef>
              <a:buChar char="○"/>
            </a:pPr>
            <a:r>
              <a:rPr lang="en"/>
              <a:t>Obtain “good” action for a given state under known dynamics</a:t>
            </a:r>
          </a:p>
          <a:p>
            <a:pPr indent="0" lvl="0" marL="0" rtl="0">
              <a:spcBef>
                <a:spcPts val="0"/>
              </a:spcBef>
              <a:buNone/>
            </a:pPr>
            <a:r>
              <a:t/>
            </a:r>
            <a:endParaRPr/>
          </a:p>
          <a:p>
            <a:pPr indent="0" lvl="0" marL="0" rtl="0">
              <a:spcBef>
                <a:spcPts val="0"/>
              </a:spcBef>
              <a:buNone/>
            </a:pPr>
            <a:r>
              <a:t/>
            </a:r>
            <a:endParaRPr/>
          </a:p>
        </p:txBody>
      </p:sp>
      <p:sp>
        <p:nvSpPr>
          <p:cNvPr id="960" name="Shape 960"/>
          <p:cNvSpPr/>
          <p:nvPr/>
        </p:nvSpPr>
        <p:spPr>
          <a:xfrm>
            <a:off x="1105125" y="2608050"/>
            <a:ext cx="4480200" cy="2186400"/>
          </a:xfrm>
          <a:prstGeom prst="roundRect">
            <a:avLst>
              <a:gd fmla="val 16667" name="adj"/>
            </a:avLst>
          </a:prstGeom>
          <a:noFill/>
          <a:ln>
            <a:noFill/>
          </a:ln>
        </p:spPr>
        <p:txBody>
          <a:bodyPr anchorCtr="0" anchor="ctr" bIns="91425" lIns="91425" rIns="91425" tIns="91425">
            <a:noAutofit/>
          </a:bodyPr>
          <a:lstStyle/>
          <a:p>
            <a:pPr lvl="0" rtl="0">
              <a:spcBef>
                <a:spcPts val="0"/>
              </a:spcBef>
              <a:buNone/>
            </a:pPr>
            <a:r>
              <a:rPr lang="en" sz="1200">
                <a:latin typeface="Impact"/>
                <a:ea typeface="Impact"/>
                <a:cs typeface="Impact"/>
                <a:sym typeface="Impact"/>
              </a:rPr>
              <a:t>function</a:t>
            </a:r>
            <a:r>
              <a:rPr lang="en" sz="1200"/>
              <a:t> </a:t>
            </a:r>
            <a:r>
              <a:rPr i="1" lang="en" sz="1200"/>
              <a:t>get_best_action_from_root</a:t>
            </a:r>
            <a:r>
              <a:rPr lang="en" sz="1200"/>
              <a:t>():</a:t>
            </a:r>
          </a:p>
          <a:p>
            <a:pPr lvl="0" rtl="0">
              <a:spcBef>
                <a:spcPts val="0"/>
              </a:spcBef>
              <a:buNone/>
            </a:pPr>
            <a:r>
              <a:t/>
            </a:r>
            <a:endParaRPr sz="1200"/>
          </a:p>
          <a:p>
            <a:pPr indent="-304800" lvl="0" marL="457200" rtl="0">
              <a:spcBef>
                <a:spcPts val="0"/>
              </a:spcBef>
              <a:buSzPct val="100000"/>
              <a:buAutoNum type="arabicPeriod"/>
            </a:pPr>
            <a:r>
              <a:rPr lang="en" sz="1200"/>
              <a:t>Find a suitable leaf node from root</a:t>
            </a:r>
          </a:p>
          <a:p>
            <a:pPr lvl="0" rtl="0">
              <a:spcBef>
                <a:spcPts val="0"/>
              </a:spcBef>
              <a:buNone/>
            </a:pPr>
            <a:r>
              <a:t/>
            </a:r>
            <a:endParaRPr sz="1200"/>
          </a:p>
          <a:p>
            <a:pPr indent="-304800" lvl="0" marL="457200" rtl="0">
              <a:spcBef>
                <a:spcPts val="0"/>
              </a:spcBef>
              <a:buSzPct val="100000"/>
              <a:buAutoNum type="arabicPeriod"/>
            </a:pPr>
            <a:r>
              <a:rPr lang="en" sz="1200"/>
              <a:t>Evaluate the leaf using random policy; get reward</a:t>
            </a:r>
          </a:p>
          <a:p>
            <a:pPr lvl="0" rtl="0">
              <a:spcBef>
                <a:spcPts val="0"/>
              </a:spcBef>
              <a:buNone/>
            </a:pPr>
            <a:r>
              <a:t/>
            </a:r>
            <a:endParaRPr sz="1200"/>
          </a:p>
          <a:p>
            <a:pPr indent="-304800" lvl="0" marL="457200" rtl="0">
              <a:spcBef>
                <a:spcPts val="0"/>
              </a:spcBef>
              <a:buSzPct val="100000"/>
              <a:buAutoNum type="arabicPeriod"/>
            </a:pPr>
            <a:r>
              <a:rPr lang="en" sz="1200"/>
              <a:t>Update score of all nodes between leaf and root</a:t>
            </a:r>
          </a:p>
          <a:p>
            <a:pPr lvl="0" rtl="0">
              <a:spcBef>
                <a:spcPts val="0"/>
              </a:spcBef>
              <a:buNone/>
            </a:pPr>
            <a:r>
              <a:t/>
            </a:r>
            <a:endParaRPr sz="1200"/>
          </a:p>
          <a:p>
            <a:pPr indent="-304800" lvl="0" marL="457200" rtl="0">
              <a:spcBef>
                <a:spcPts val="0"/>
              </a:spcBef>
              <a:buSzPct val="100000"/>
              <a:buAutoNum type="arabicPeriod"/>
            </a:pPr>
            <a:r>
              <a:rPr lang="en" sz="1200"/>
              <a:t>Take action from root leading to highest score</a:t>
            </a:r>
          </a:p>
        </p:txBody>
      </p:sp>
      <p:sp>
        <p:nvSpPr>
          <p:cNvPr id="961" name="Shape 961"/>
          <p:cNvSpPr/>
          <p:nvPr/>
        </p:nvSpPr>
        <p:spPr>
          <a:xfrm flipH="1" rot="10800000">
            <a:off x="1154075" y="3325125"/>
            <a:ext cx="195300" cy="850200"/>
          </a:xfrm>
          <a:prstGeom prst="curvedRightArrow">
            <a:avLst>
              <a:gd fmla="val 25000" name="adj1"/>
              <a:gd fmla="val 56667" name="adj2"/>
              <a:gd fmla="val 24178" name="adj3"/>
            </a:avLst>
          </a:prstGeom>
          <a:solidFill>
            <a:srgbClr val="000000"/>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962" name="Shape 962"/>
          <p:cNvPicPr preferRelativeResize="0"/>
          <p:nvPr/>
        </p:nvPicPr>
        <p:blipFill>
          <a:blip r:embed="rId3">
            <a:alphaModFix/>
          </a:blip>
          <a:stretch>
            <a:fillRect/>
          </a:stretch>
        </p:blipFill>
        <p:spPr>
          <a:xfrm>
            <a:off x="2192850" y="1295549"/>
            <a:ext cx="1258952" cy="572700"/>
          </a:xfrm>
          <a:prstGeom prst="rect">
            <a:avLst/>
          </a:prstGeom>
          <a:noFill/>
          <a:ln>
            <a:noFill/>
          </a:ln>
        </p:spPr>
      </p:pic>
      <p:pic>
        <p:nvPicPr>
          <p:cNvPr id="963" name="Shape 963"/>
          <p:cNvPicPr preferRelativeResize="0"/>
          <p:nvPr/>
        </p:nvPicPr>
        <p:blipFill>
          <a:blip r:embed="rId4">
            <a:alphaModFix/>
          </a:blip>
          <a:stretch>
            <a:fillRect/>
          </a:stretch>
        </p:blipFill>
        <p:spPr>
          <a:xfrm>
            <a:off x="6024799" y="2784299"/>
            <a:ext cx="2204675" cy="20249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7" name="Shape 967"/>
        <p:cNvGrpSpPr/>
        <p:nvPr/>
      </p:nvGrpSpPr>
      <p:grpSpPr>
        <a:xfrm>
          <a:off x="0" y="0"/>
          <a:ext cx="0" cy="0"/>
          <a:chOff x="0" y="0"/>
          <a:chExt cx="0" cy="0"/>
        </a:xfrm>
      </p:grpSpPr>
      <p:sp>
        <p:nvSpPr>
          <p:cNvPr id="968" name="Shape 96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Atari Games by MCTS</a:t>
            </a:r>
          </a:p>
        </p:txBody>
      </p:sp>
      <p:sp>
        <p:nvSpPr>
          <p:cNvPr id="969" name="Shape 969"/>
          <p:cNvSpPr txBox="1"/>
          <p:nvPr>
            <p:ph idx="1" type="body"/>
          </p:nvPr>
        </p:nvSpPr>
        <p:spPr>
          <a:xfrm>
            <a:off x="311700" y="1304875"/>
            <a:ext cx="4031400" cy="506100"/>
          </a:xfrm>
          <a:prstGeom prst="rect">
            <a:avLst/>
          </a:prstGeom>
        </p:spPr>
        <p:txBody>
          <a:bodyPr anchorCtr="0" anchor="t" bIns="91425" lIns="91425" rIns="91425" tIns="91425">
            <a:noAutofit/>
          </a:bodyPr>
          <a:lstStyle/>
          <a:p>
            <a:pPr indent="-317500" lvl="0" marL="457200" rtl="0">
              <a:spcBef>
                <a:spcPts val="0"/>
              </a:spcBef>
              <a:buClr>
                <a:srgbClr val="000000"/>
              </a:buClr>
              <a:buSzPct val="100000"/>
              <a:buFont typeface="Arial"/>
            </a:pPr>
            <a:r>
              <a:rPr lang="en" sz="1400">
                <a:solidFill>
                  <a:srgbClr val="000000"/>
                </a:solidFill>
                <a:latin typeface="Arial"/>
                <a:ea typeface="Arial"/>
                <a:cs typeface="Arial"/>
                <a:sym typeface="Arial"/>
              </a:rPr>
              <a:t>Directly using MCTS to play game</a:t>
            </a:r>
          </a:p>
          <a:p>
            <a:pPr lvl="0" rtl="0">
              <a:spcBef>
                <a:spcPts val="0"/>
              </a:spcBef>
              <a:buNone/>
            </a:pPr>
            <a:r>
              <a:t/>
            </a:r>
            <a:endParaRPr sz="1400">
              <a:solidFill>
                <a:srgbClr val="000000"/>
              </a:solidFill>
              <a:latin typeface="Arial"/>
              <a:ea typeface="Arial"/>
              <a:cs typeface="Arial"/>
              <a:sym typeface="Arial"/>
            </a:endParaRPr>
          </a:p>
        </p:txBody>
      </p:sp>
      <p:graphicFrame>
        <p:nvGraphicFramePr>
          <p:cNvPr id="970" name="Shape 970"/>
          <p:cNvGraphicFramePr/>
          <p:nvPr/>
        </p:nvGraphicFramePr>
        <p:xfrm>
          <a:off x="580100" y="2098125"/>
          <a:ext cx="3000000" cy="3000000"/>
        </p:xfrm>
        <a:graphic>
          <a:graphicData uri="http://schemas.openxmlformats.org/drawingml/2006/table">
            <a:tbl>
              <a:tblPr>
                <a:noFill/>
                <a:tableStyleId>{04E80902-202B-4EC2-AEE9-B32AEA861E63}</a:tableStyleId>
              </a:tblPr>
              <a:tblGrid>
                <a:gridCol w="2729775"/>
                <a:gridCol w="2729775"/>
              </a:tblGrid>
              <a:tr h="381000">
                <a:tc>
                  <a:txBody>
                    <a:bodyPr>
                      <a:noAutofit/>
                    </a:bodyPr>
                    <a:lstStyle/>
                    <a:p>
                      <a:pPr lvl="0" rtl="0">
                        <a:spcBef>
                          <a:spcPts val="0"/>
                        </a:spcBef>
                        <a:buNone/>
                      </a:pPr>
                      <a:r>
                        <a:rPr lang="en"/>
                        <a:t>MCTS</a:t>
                      </a:r>
                    </a:p>
                  </a:txBody>
                  <a:tcPr marT="91425" marB="91425" marR="91425" marL="91425"/>
                </a:tc>
                <a:tc>
                  <a:txBody>
                    <a:bodyPr>
                      <a:noAutofit/>
                    </a:bodyPr>
                    <a:lstStyle/>
                    <a:p>
                      <a:pPr lvl="0" rtl="0">
                        <a:spcBef>
                          <a:spcPts val="0"/>
                        </a:spcBef>
                        <a:buNone/>
                      </a:pPr>
                      <a:r>
                        <a:rPr lang="en"/>
                        <a:t>DQN</a:t>
                      </a:r>
                    </a:p>
                  </a:txBody>
                  <a:tcPr marT="91425" marB="91425" marR="91425" marL="91425"/>
                </a:tc>
              </a:tr>
              <a:tr h="381000">
                <a:tc>
                  <a:txBody>
                    <a:bodyPr>
                      <a:noAutofit/>
                    </a:bodyPr>
                    <a:lstStyle/>
                    <a:p>
                      <a:pPr lvl="0" rtl="0">
                        <a:spcBef>
                          <a:spcPts val="0"/>
                        </a:spcBef>
                        <a:buNone/>
                      </a:pPr>
                      <a:r>
                        <a:rPr lang="en"/>
                        <a:t>Model-based; </a:t>
                      </a:r>
                      <a:r>
                        <a:rPr lang="en">
                          <a:solidFill>
                            <a:srgbClr val="980000"/>
                          </a:solidFill>
                        </a:rPr>
                        <a:t>need access to simulator for tree rollouts</a:t>
                      </a:r>
                    </a:p>
                  </a:txBody>
                  <a:tcPr marT="91425" marB="91425" marR="91425" marL="91425"/>
                </a:tc>
                <a:tc>
                  <a:txBody>
                    <a:bodyPr>
                      <a:noAutofit/>
                    </a:bodyPr>
                    <a:lstStyle/>
                    <a:p>
                      <a:pPr lvl="0" rtl="0">
                        <a:spcBef>
                          <a:spcPts val="0"/>
                        </a:spcBef>
                        <a:buNone/>
                      </a:pPr>
                      <a:r>
                        <a:rPr lang="en"/>
                        <a:t>Model-free; no information about game dynamics; </a:t>
                      </a:r>
                      <a:r>
                        <a:rPr lang="en">
                          <a:solidFill>
                            <a:srgbClr val="38761D"/>
                          </a:solidFill>
                        </a:rPr>
                        <a:t>can generalize better under POMDP</a:t>
                      </a:r>
                    </a:p>
                  </a:txBody>
                  <a:tcPr marT="91425" marB="91425" marR="91425" marL="91425"/>
                </a:tc>
              </a:tr>
              <a:tr h="381000">
                <a:tc>
                  <a:txBody>
                    <a:bodyPr>
                      <a:noAutofit/>
                    </a:bodyPr>
                    <a:lstStyle/>
                    <a:p>
                      <a:pPr lvl="0" rtl="0">
                        <a:spcBef>
                          <a:spcPts val="0"/>
                        </a:spcBef>
                        <a:buNone/>
                      </a:pPr>
                      <a:r>
                        <a:rPr lang="en"/>
                        <a:t>Choosing action is slow (tree expansion)</a:t>
                      </a:r>
                    </a:p>
                  </a:txBody>
                  <a:tcPr marT="91425" marB="91425" marR="91425" marL="91425"/>
                </a:tc>
                <a:tc>
                  <a:txBody>
                    <a:bodyPr>
                      <a:noAutofit/>
                    </a:bodyPr>
                    <a:lstStyle/>
                    <a:p>
                      <a:pPr lvl="0" rtl="0">
                        <a:spcBef>
                          <a:spcPts val="0"/>
                        </a:spcBef>
                        <a:buNone/>
                      </a:pPr>
                      <a:r>
                        <a:rPr lang="en">
                          <a:solidFill>
                            <a:srgbClr val="38761D"/>
                          </a:solidFill>
                        </a:rPr>
                        <a:t>Choosing action is fast</a:t>
                      </a:r>
                    </a:p>
                  </a:txBody>
                  <a:tcPr marT="91425" marB="91425" marR="91425" marL="91425"/>
                </a:tc>
              </a:tr>
              <a:tr h="396200">
                <a:tc>
                  <a:txBody>
                    <a:bodyPr>
                      <a:noAutofit/>
                    </a:bodyPr>
                    <a:lstStyle/>
                    <a:p>
                      <a:pPr lvl="0" rtl="0">
                        <a:spcBef>
                          <a:spcPts val="0"/>
                        </a:spcBef>
                        <a:buNone/>
                      </a:pPr>
                      <a:r>
                        <a:rPr lang="en">
                          <a:solidFill>
                            <a:srgbClr val="38761D"/>
                          </a:solidFill>
                        </a:rPr>
                        <a:t>High scores</a:t>
                      </a:r>
                    </a:p>
                  </a:txBody>
                  <a:tcPr marT="91425" marB="91425" marR="91425" marL="91425"/>
                </a:tc>
                <a:tc>
                  <a:txBody>
                    <a:bodyPr>
                      <a:noAutofit/>
                    </a:bodyPr>
                    <a:lstStyle/>
                    <a:p>
                      <a:pPr lvl="0" rtl="0">
                        <a:spcBef>
                          <a:spcPts val="0"/>
                        </a:spcBef>
                        <a:buNone/>
                      </a:pPr>
                      <a:r>
                        <a:rPr lang="en"/>
                        <a:t>Lower scores than MCTS</a:t>
                      </a:r>
                    </a:p>
                  </a:txBody>
                  <a:tcPr marT="91425" marB="91425" marR="91425" marL="91425"/>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4" name="Shape 974"/>
        <p:cNvGrpSpPr/>
        <p:nvPr/>
      </p:nvGrpSpPr>
      <p:grpSpPr>
        <a:xfrm>
          <a:off x="0" y="0"/>
          <a:ext cx="0" cy="0"/>
          <a:chOff x="0" y="0"/>
          <a:chExt cx="0" cy="0"/>
        </a:xfrm>
      </p:grpSpPr>
      <p:sp>
        <p:nvSpPr>
          <p:cNvPr id="975" name="Shape 97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Atari Games by </a:t>
            </a:r>
            <a:r>
              <a:rPr lang="en">
                <a:solidFill>
                  <a:srgbClr val="980000"/>
                </a:solidFill>
              </a:rPr>
              <a:t>Imitating</a:t>
            </a:r>
            <a:r>
              <a:rPr lang="en"/>
              <a:t> MCTS</a:t>
            </a:r>
          </a:p>
        </p:txBody>
      </p:sp>
      <p:sp>
        <p:nvSpPr>
          <p:cNvPr id="976" name="Shape 976"/>
          <p:cNvSpPr txBox="1"/>
          <p:nvPr>
            <p:ph idx="1" type="body"/>
          </p:nvPr>
        </p:nvSpPr>
        <p:spPr>
          <a:xfrm>
            <a:off x="311700" y="1304875"/>
            <a:ext cx="4598400" cy="506100"/>
          </a:xfrm>
          <a:prstGeom prst="rect">
            <a:avLst/>
          </a:prstGeom>
        </p:spPr>
        <p:txBody>
          <a:bodyPr anchorCtr="0" anchor="t" bIns="91425" lIns="91425" rIns="91425" tIns="91425">
            <a:noAutofit/>
          </a:bodyPr>
          <a:lstStyle/>
          <a:p>
            <a:pPr indent="-317500" lvl="0" marL="457200" rtl="0">
              <a:spcBef>
                <a:spcPts val="0"/>
              </a:spcBef>
              <a:buClr>
                <a:srgbClr val="000000"/>
              </a:buClr>
              <a:buSzPct val="100000"/>
              <a:buFont typeface="Arial"/>
            </a:pPr>
            <a:r>
              <a:rPr lang="en" sz="1400">
                <a:solidFill>
                  <a:srgbClr val="000000"/>
                </a:solidFill>
                <a:latin typeface="Arial"/>
                <a:ea typeface="Arial"/>
                <a:cs typeface="Arial"/>
                <a:sym typeface="Arial"/>
              </a:rPr>
              <a:t>Imitating optimal control (MCTS) with DAgger</a:t>
            </a:r>
          </a:p>
          <a:p>
            <a:pPr lvl="0" rtl="0">
              <a:spcBef>
                <a:spcPts val="0"/>
              </a:spcBef>
              <a:buNone/>
            </a:pPr>
            <a:r>
              <a:t/>
            </a:r>
            <a:endParaRPr sz="1400">
              <a:solidFill>
                <a:srgbClr val="000000"/>
              </a:solidFill>
              <a:latin typeface="Arial"/>
              <a:ea typeface="Arial"/>
              <a:cs typeface="Arial"/>
              <a:sym typeface="Arial"/>
            </a:endParaRPr>
          </a:p>
        </p:txBody>
      </p:sp>
      <p:pic>
        <p:nvPicPr>
          <p:cNvPr id="977" name="Shape 977"/>
          <p:cNvPicPr preferRelativeResize="0"/>
          <p:nvPr/>
        </p:nvPicPr>
        <p:blipFill>
          <a:blip r:embed="rId3">
            <a:alphaModFix/>
          </a:blip>
          <a:stretch>
            <a:fillRect/>
          </a:stretch>
        </p:blipFill>
        <p:spPr>
          <a:xfrm>
            <a:off x="5018450" y="1246325"/>
            <a:ext cx="3973150" cy="2019824"/>
          </a:xfrm>
          <a:prstGeom prst="rect">
            <a:avLst/>
          </a:prstGeom>
          <a:noFill/>
          <a:ln>
            <a:noFill/>
          </a:ln>
        </p:spPr>
      </p:pic>
      <p:pic>
        <p:nvPicPr>
          <p:cNvPr id="978" name="Shape 978"/>
          <p:cNvPicPr preferRelativeResize="0"/>
          <p:nvPr/>
        </p:nvPicPr>
        <p:blipFill>
          <a:blip r:embed="rId4">
            <a:alphaModFix/>
          </a:blip>
          <a:stretch>
            <a:fillRect/>
          </a:stretch>
        </p:blipFill>
        <p:spPr>
          <a:xfrm>
            <a:off x="281100" y="2042350"/>
            <a:ext cx="4780723" cy="923025"/>
          </a:xfrm>
          <a:prstGeom prst="rect">
            <a:avLst/>
          </a:prstGeom>
          <a:noFill/>
          <a:ln>
            <a:noFill/>
          </a:ln>
        </p:spPr>
      </p:pic>
      <p:sp>
        <p:nvSpPr>
          <p:cNvPr id="979" name="Shape 979"/>
          <p:cNvSpPr txBox="1"/>
          <p:nvPr>
            <p:ph idx="1" type="body"/>
          </p:nvPr>
        </p:nvSpPr>
        <p:spPr>
          <a:xfrm>
            <a:off x="463425" y="3349150"/>
            <a:ext cx="6555600" cy="1219200"/>
          </a:xfrm>
          <a:prstGeom prst="rect">
            <a:avLst/>
          </a:prstGeom>
        </p:spPr>
        <p:txBody>
          <a:bodyPr anchorCtr="0" anchor="t" bIns="91425" lIns="91425" rIns="91425" tIns="91425">
            <a:noAutofit/>
          </a:bodyPr>
          <a:lstStyle/>
          <a:p>
            <a:pPr indent="-317500" lvl="0" marL="457200" rtl="0">
              <a:spcBef>
                <a:spcPts val="0"/>
              </a:spcBef>
              <a:buClr>
                <a:srgbClr val="000000"/>
              </a:buClr>
              <a:buSzPct val="100000"/>
              <a:buFont typeface="Arial"/>
            </a:pPr>
            <a:r>
              <a:rPr lang="en" sz="1400">
                <a:solidFill>
                  <a:srgbClr val="000000"/>
                </a:solidFill>
                <a:latin typeface="Arial"/>
                <a:ea typeface="Arial"/>
                <a:cs typeface="Arial"/>
                <a:sym typeface="Arial"/>
              </a:rPr>
              <a:t>Replace the human with MCTS</a:t>
            </a:r>
          </a:p>
          <a:p>
            <a:pPr indent="-317500" lvl="0" marL="457200" rtl="0">
              <a:spcBef>
                <a:spcPts val="0"/>
              </a:spcBef>
              <a:buClr>
                <a:srgbClr val="000000"/>
              </a:buClr>
              <a:buSzPct val="100000"/>
              <a:buFont typeface="Arial"/>
            </a:pPr>
            <a:r>
              <a:rPr lang="en" sz="1400">
                <a:solidFill>
                  <a:srgbClr val="000000"/>
                </a:solidFill>
                <a:latin typeface="Arial"/>
                <a:ea typeface="Arial"/>
                <a:cs typeface="Arial"/>
                <a:sym typeface="Arial"/>
              </a:rPr>
              <a:t>Train NN policy on pixels using supervision from MCTS at training time</a:t>
            </a:r>
          </a:p>
          <a:p>
            <a:pPr indent="-317500" lvl="0" marL="457200" rtl="0">
              <a:spcBef>
                <a:spcPts val="0"/>
              </a:spcBef>
              <a:buClr>
                <a:srgbClr val="000000"/>
              </a:buClr>
              <a:buSzPct val="100000"/>
              <a:buFont typeface="Arial"/>
            </a:pPr>
            <a:r>
              <a:rPr lang="en" sz="1400">
                <a:solidFill>
                  <a:srgbClr val="000000"/>
                </a:solidFill>
                <a:latin typeface="Arial"/>
                <a:ea typeface="Arial"/>
                <a:cs typeface="Arial"/>
                <a:sym typeface="Arial"/>
              </a:rPr>
              <a:t>No MCTS at test time, NN is fast!</a:t>
            </a:r>
          </a:p>
          <a:p>
            <a:pPr indent="-317500" lvl="0" marL="457200" rtl="0">
              <a:lnSpc>
                <a:spcPct val="100000"/>
              </a:lnSpc>
              <a:spcBef>
                <a:spcPts val="0"/>
              </a:spcBef>
              <a:spcAft>
                <a:spcPts val="0"/>
              </a:spcAft>
              <a:buClr>
                <a:srgbClr val="000000"/>
              </a:buClr>
              <a:buSzPct val="100000"/>
              <a:buFont typeface="Arial"/>
            </a:pPr>
            <a:r>
              <a:rPr lang="en" sz="1400">
                <a:solidFill>
                  <a:srgbClr val="000000"/>
                </a:solidFill>
                <a:latin typeface="Arial"/>
                <a:ea typeface="Arial"/>
                <a:cs typeface="Arial"/>
                <a:sym typeface="Arial"/>
              </a:rPr>
              <a:t>Reduce distribution mismatch by getting </a:t>
            </a:r>
            <a:r>
              <a:rPr b="1" lang="en" sz="1400">
                <a:solidFill>
                  <a:srgbClr val="000000"/>
                </a:solidFill>
                <a:latin typeface="Arial"/>
                <a:ea typeface="Arial"/>
                <a:cs typeface="Arial"/>
                <a:sym typeface="Arial"/>
              </a:rPr>
              <a:t>on-policy</a:t>
            </a:r>
            <a:r>
              <a:rPr lang="en" sz="1400">
                <a:solidFill>
                  <a:srgbClr val="000000"/>
                </a:solidFill>
                <a:latin typeface="Arial"/>
                <a:ea typeface="Arial"/>
                <a:cs typeface="Arial"/>
                <a:sym typeface="Arial"/>
              </a:rPr>
              <a:t> data</a:t>
            </a:r>
          </a:p>
          <a:p>
            <a:pPr lvl="0" rtl="0">
              <a:spcBef>
                <a:spcPts val="0"/>
              </a:spcBef>
              <a:buNone/>
            </a:pPr>
            <a:r>
              <a:t/>
            </a:r>
            <a:endParaRPr sz="1400">
              <a:solidFill>
                <a:srgbClr val="000000"/>
              </a:solidFill>
              <a:latin typeface="Arial"/>
              <a:ea typeface="Arial"/>
              <a:cs typeface="Arial"/>
              <a:sym typeface="Arial"/>
            </a:endParaRPr>
          </a:p>
        </p:txBody>
      </p:sp>
      <p:pic>
        <p:nvPicPr>
          <p:cNvPr id="980" name="Shape 980"/>
          <p:cNvPicPr preferRelativeResize="0"/>
          <p:nvPr/>
        </p:nvPicPr>
        <p:blipFill rotWithShape="1">
          <a:blip r:embed="rId5">
            <a:alphaModFix/>
          </a:blip>
          <a:srcRect b="33932" l="7833" r="6278" t="25224"/>
          <a:stretch/>
        </p:blipFill>
        <p:spPr>
          <a:xfrm>
            <a:off x="1033725" y="4492150"/>
            <a:ext cx="2117425" cy="276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434100" y="1021375"/>
            <a:ext cx="4191000" cy="771525"/>
          </a:xfrm>
          <a:prstGeom prst="rect">
            <a:avLst/>
          </a:prstGeom>
          <a:noFill/>
          <a:ln>
            <a:noFill/>
          </a:ln>
        </p:spPr>
      </p:pic>
      <p:pic>
        <p:nvPicPr>
          <p:cNvPr id="157" name="Shape 157"/>
          <p:cNvPicPr preferRelativeResize="0"/>
          <p:nvPr/>
        </p:nvPicPr>
        <p:blipFill>
          <a:blip r:embed="rId4">
            <a:alphaModFix/>
          </a:blip>
          <a:stretch>
            <a:fillRect/>
          </a:stretch>
        </p:blipFill>
        <p:spPr>
          <a:xfrm>
            <a:off x="434087" y="2018487"/>
            <a:ext cx="1771650" cy="647700"/>
          </a:xfrm>
          <a:prstGeom prst="rect">
            <a:avLst/>
          </a:prstGeom>
          <a:noFill/>
          <a:ln>
            <a:noFill/>
          </a:ln>
        </p:spPr>
      </p:pic>
      <p:sp>
        <p:nvSpPr>
          <p:cNvPr id="158" name="Shape 158"/>
          <p:cNvSpPr txBox="1"/>
          <p:nvPr/>
        </p:nvSpPr>
        <p:spPr>
          <a:xfrm>
            <a:off x="434100" y="3109425"/>
            <a:ext cx="5856300" cy="6477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High dimensional policy </a:t>
            </a:r>
          </a:p>
          <a:p>
            <a:pPr indent="-228600" lvl="1" marL="914400" rtl="0">
              <a:spcBef>
                <a:spcPts val="0"/>
              </a:spcBef>
              <a:buChar char="○"/>
            </a:pPr>
            <a:r>
              <a:rPr lang="en"/>
              <a:t>Most random trajectories </a:t>
            </a:r>
            <a:r>
              <a:rPr b="1" lang="en">
                <a:solidFill>
                  <a:srgbClr val="980000"/>
                </a:solidFill>
              </a:rPr>
              <a:t>don’t yield positive reward</a:t>
            </a:r>
          </a:p>
          <a:p>
            <a:pPr lvl="0" rtl="0">
              <a:spcBef>
                <a:spcPts val="0"/>
              </a:spcBef>
              <a:buNone/>
            </a:pPr>
            <a:r>
              <a:t/>
            </a:r>
            <a:endParaRPr/>
          </a:p>
          <a:p>
            <a:pPr indent="0" lvl="0" marL="457200" rtl="0">
              <a:spcBef>
                <a:spcPts val="0"/>
              </a:spcBef>
              <a:buNone/>
            </a:pPr>
            <a:r>
              <a:t/>
            </a:r>
            <a:endParaRPr/>
          </a:p>
        </p:txBody>
      </p:sp>
      <p:sp>
        <p:nvSpPr>
          <p:cNvPr id="159" name="Shape 159"/>
          <p:cNvSpPr txBox="1"/>
          <p:nvPr>
            <p:ph type="title"/>
          </p:nvPr>
        </p:nvSpPr>
        <p:spPr>
          <a:xfrm>
            <a:off x="119975" y="86575"/>
            <a:ext cx="2707800" cy="572700"/>
          </a:xfrm>
          <a:prstGeom prst="rect">
            <a:avLst/>
          </a:prstGeom>
        </p:spPr>
        <p:txBody>
          <a:bodyPr anchorCtr="0" anchor="t" bIns="91425" lIns="91425" rIns="91425" tIns="91425">
            <a:noAutofit/>
          </a:bodyPr>
          <a:lstStyle/>
          <a:p>
            <a:pPr lvl="0" rtl="0">
              <a:spcBef>
                <a:spcPts val="0"/>
              </a:spcBef>
              <a:buNone/>
            </a:pPr>
            <a:r>
              <a:rPr lang="en"/>
              <a:t>Sparse Rewards </a:t>
            </a:r>
          </a:p>
        </p:txBody>
      </p:sp>
      <p:sp>
        <p:nvSpPr>
          <p:cNvPr id="160" name="Shape 160"/>
          <p:cNvSpPr txBox="1"/>
          <p:nvPr/>
        </p:nvSpPr>
        <p:spPr>
          <a:xfrm>
            <a:off x="5702949" y="1577007"/>
            <a:ext cx="3158100" cy="216000"/>
          </a:xfrm>
          <a:prstGeom prst="rect">
            <a:avLst/>
          </a:prstGeom>
          <a:noFill/>
          <a:ln>
            <a:noFill/>
          </a:ln>
        </p:spPr>
        <p:txBody>
          <a:bodyPr anchorCtr="0" anchor="t" bIns="91425" lIns="91425" rIns="91425" tIns="91425">
            <a:noAutofit/>
          </a:bodyPr>
          <a:lstStyle/>
          <a:p>
            <a:pPr lvl="0" rtl="0">
              <a:spcBef>
                <a:spcPts val="0"/>
              </a:spcBef>
              <a:buNone/>
            </a:pPr>
            <a:r>
              <a:t/>
            </a:r>
            <a:endParaRPr/>
          </a:p>
        </p:txBody>
      </p:sp>
      <p:cxnSp>
        <p:nvCxnSpPr>
          <p:cNvPr id="161" name="Shape 161"/>
          <p:cNvCxnSpPr/>
          <p:nvPr/>
        </p:nvCxnSpPr>
        <p:spPr>
          <a:xfrm>
            <a:off x="6591151" y="808625"/>
            <a:ext cx="0" cy="694200"/>
          </a:xfrm>
          <a:prstGeom prst="straightConnector1">
            <a:avLst/>
          </a:prstGeom>
          <a:noFill/>
          <a:ln cap="flat" cmpd="sng" w="9525">
            <a:solidFill>
              <a:schemeClr val="dk2"/>
            </a:solidFill>
            <a:prstDash val="solid"/>
            <a:round/>
            <a:headEnd len="lg" w="lg" type="none"/>
            <a:tailEnd len="lg" w="lg" type="none"/>
          </a:ln>
        </p:spPr>
      </p:cxnSp>
      <p:cxnSp>
        <p:nvCxnSpPr>
          <p:cNvPr id="162" name="Shape 162"/>
          <p:cNvCxnSpPr/>
          <p:nvPr/>
        </p:nvCxnSpPr>
        <p:spPr>
          <a:xfrm>
            <a:off x="6476022" y="1441977"/>
            <a:ext cx="2522100" cy="0"/>
          </a:xfrm>
          <a:prstGeom prst="straightConnector1">
            <a:avLst/>
          </a:prstGeom>
          <a:noFill/>
          <a:ln cap="flat" cmpd="sng" w="9525">
            <a:solidFill>
              <a:schemeClr val="dk2"/>
            </a:solidFill>
            <a:prstDash val="solid"/>
            <a:round/>
            <a:headEnd len="lg" w="lg" type="none"/>
            <a:tailEnd len="lg" w="lg" type="none"/>
          </a:ln>
        </p:spPr>
      </p:cxnSp>
      <p:sp>
        <p:nvSpPr>
          <p:cNvPr id="163" name="Shape 163"/>
          <p:cNvSpPr txBox="1"/>
          <p:nvPr/>
        </p:nvSpPr>
        <p:spPr>
          <a:xfrm>
            <a:off x="5814560" y="972812"/>
            <a:ext cx="719100" cy="131700"/>
          </a:xfrm>
          <a:prstGeom prst="rect">
            <a:avLst/>
          </a:prstGeom>
          <a:noFill/>
          <a:ln>
            <a:noFill/>
          </a:ln>
        </p:spPr>
        <p:txBody>
          <a:bodyPr anchorCtr="0" anchor="t" bIns="91425" lIns="91425" rIns="91425" tIns="91425">
            <a:noAutofit/>
          </a:bodyPr>
          <a:lstStyle/>
          <a:p>
            <a:pPr lvl="0" rtl="0">
              <a:spcBef>
                <a:spcPts val="0"/>
              </a:spcBef>
              <a:buNone/>
            </a:pPr>
            <a:r>
              <a:rPr lang="en"/>
              <a:t>State</a:t>
            </a:r>
          </a:p>
        </p:txBody>
      </p:sp>
      <p:sp>
        <p:nvSpPr>
          <p:cNvPr id="164" name="Shape 164"/>
          <p:cNvSpPr txBox="1"/>
          <p:nvPr/>
        </p:nvSpPr>
        <p:spPr>
          <a:xfrm>
            <a:off x="7525881" y="1465394"/>
            <a:ext cx="956700" cy="131700"/>
          </a:xfrm>
          <a:prstGeom prst="rect">
            <a:avLst/>
          </a:prstGeom>
          <a:noFill/>
          <a:ln>
            <a:noFill/>
          </a:ln>
        </p:spPr>
        <p:txBody>
          <a:bodyPr anchorCtr="0" anchor="t" bIns="91425" lIns="91425" rIns="91425" tIns="91425">
            <a:noAutofit/>
          </a:bodyPr>
          <a:lstStyle/>
          <a:p>
            <a:pPr lvl="0" rtl="0">
              <a:spcBef>
                <a:spcPts val="0"/>
              </a:spcBef>
              <a:buNone/>
            </a:pPr>
            <a:r>
              <a:rPr lang="en"/>
              <a:t>Time</a:t>
            </a:r>
          </a:p>
        </p:txBody>
      </p:sp>
      <p:sp>
        <p:nvSpPr>
          <p:cNvPr id="165" name="Shape 165"/>
          <p:cNvSpPr/>
          <p:nvPr/>
        </p:nvSpPr>
        <p:spPr>
          <a:xfrm>
            <a:off x="6744674" y="840775"/>
            <a:ext cx="2116363" cy="354877"/>
          </a:xfrm>
          <a:custGeom>
            <a:pathLst>
              <a:path extrusionOk="0" h="36813" w="128713">
                <a:moveTo>
                  <a:pt x="0" y="23341"/>
                </a:moveTo>
                <a:cubicBezTo>
                  <a:pt x="8780" y="21396"/>
                  <a:pt x="39958" y="9447"/>
                  <a:pt x="52685" y="11671"/>
                </a:cubicBezTo>
                <a:cubicBezTo>
                  <a:pt x="65411" y="13894"/>
                  <a:pt x="64912" y="38569"/>
                  <a:pt x="76361" y="36680"/>
                </a:cubicBezTo>
                <a:cubicBezTo>
                  <a:pt x="87809" y="34790"/>
                  <a:pt x="112651" y="3000"/>
                  <a:pt x="121377" y="333"/>
                </a:cubicBezTo>
                <a:cubicBezTo>
                  <a:pt x="130102" y="-2334"/>
                  <a:pt x="127490" y="17283"/>
                  <a:pt x="128713" y="20674"/>
                </a:cubicBezTo>
              </a:path>
            </a:pathLst>
          </a:custGeom>
          <a:noFill/>
          <a:ln cap="flat" cmpd="sng" w="19050">
            <a:solidFill>
              <a:schemeClr val="dk2"/>
            </a:solidFill>
            <a:prstDash val="solid"/>
            <a:round/>
            <a:headEnd len="lg" w="lg" type="none"/>
            <a:tailEnd len="lg" w="lg" type="none"/>
          </a:ln>
        </p:spPr>
      </p:sp>
      <p:sp>
        <p:nvSpPr>
          <p:cNvPr id="166" name="Shape 166"/>
          <p:cNvSpPr/>
          <p:nvPr/>
        </p:nvSpPr>
        <p:spPr>
          <a:xfrm>
            <a:off x="6769946" y="1069569"/>
            <a:ext cx="2099904" cy="300430"/>
          </a:xfrm>
          <a:custGeom>
            <a:pathLst>
              <a:path extrusionOk="0" h="31165" w="127712">
                <a:moveTo>
                  <a:pt x="0" y="10616"/>
                </a:moveTo>
                <a:cubicBezTo>
                  <a:pt x="9503" y="14006"/>
                  <a:pt x="38457" y="32623"/>
                  <a:pt x="57020" y="30956"/>
                </a:cubicBezTo>
                <a:cubicBezTo>
                  <a:pt x="75582" y="29288"/>
                  <a:pt x="99591" y="4002"/>
                  <a:pt x="111373" y="612"/>
                </a:cubicBezTo>
                <a:cubicBezTo>
                  <a:pt x="123155" y="-2778"/>
                  <a:pt x="124988" y="8948"/>
                  <a:pt x="127712" y="10616"/>
                </a:cubicBezTo>
              </a:path>
            </a:pathLst>
          </a:custGeom>
          <a:noFill/>
          <a:ln cap="flat" cmpd="sng" w="19050">
            <a:solidFill>
              <a:schemeClr val="dk2"/>
            </a:solidFill>
            <a:prstDash val="solid"/>
            <a:round/>
            <a:headEnd len="lg" w="lg" type="none"/>
            <a:tailEnd len="lg" w="lg" type="none"/>
          </a:ln>
        </p:spPr>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4" name="Shape 984"/>
        <p:cNvGrpSpPr/>
        <p:nvPr/>
      </p:nvGrpSpPr>
      <p:grpSpPr>
        <a:xfrm>
          <a:off x="0" y="0"/>
          <a:ext cx="0" cy="0"/>
          <a:chOff x="0" y="0"/>
          <a:chExt cx="0" cy="0"/>
        </a:xfrm>
      </p:grpSpPr>
      <p:sp>
        <p:nvSpPr>
          <p:cNvPr id="985" name="Shape 985"/>
          <p:cNvSpPr txBox="1"/>
          <p:nvPr>
            <p:ph type="title"/>
          </p:nvPr>
        </p:nvSpPr>
        <p:spPr>
          <a:xfrm>
            <a:off x="228325" y="152100"/>
            <a:ext cx="1856400" cy="572700"/>
          </a:xfrm>
          <a:prstGeom prst="rect">
            <a:avLst/>
          </a:prstGeom>
        </p:spPr>
        <p:txBody>
          <a:bodyPr anchorCtr="0" anchor="t" bIns="91425" lIns="91425" rIns="91425" tIns="91425">
            <a:noAutofit/>
          </a:bodyPr>
          <a:lstStyle/>
          <a:p>
            <a:pPr lvl="0" rtl="0">
              <a:spcBef>
                <a:spcPts val="0"/>
              </a:spcBef>
              <a:buNone/>
            </a:pPr>
            <a:r>
              <a:rPr lang="en"/>
              <a:t>GPS loop</a:t>
            </a:r>
          </a:p>
          <a:p>
            <a:pPr lvl="0" rtl="0">
              <a:spcBef>
                <a:spcPts val="0"/>
              </a:spcBef>
              <a:buNone/>
            </a:pPr>
            <a:r>
              <a:t/>
            </a:r>
            <a:endParaRPr/>
          </a:p>
          <a:p>
            <a:pPr lvl="0" rtl="0">
              <a:spcBef>
                <a:spcPts val="0"/>
              </a:spcBef>
              <a:buNone/>
            </a:pPr>
            <a:r>
              <a:t/>
            </a:r>
            <a:endParaRPr/>
          </a:p>
        </p:txBody>
      </p:sp>
      <p:pic>
        <p:nvPicPr>
          <p:cNvPr id="986" name="Shape 986"/>
          <p:cNvPicPr preferRelativeResize="0"/>
          <p:nvPr/>
        </p:nvPicPr>
        <p:blipFill>
          <a:blip r:embed="rId3">
            <a:alphaModFix/>
          </a:blip>
          <a:stretch>
            <a:fillRect/>
          </a:stretch>
        </p:blipFill>
        <p:spPr>
          <a:xfrm>
            <a:off x="5897250" y="1393125"/>
            <a:ext cx="3080650" cy="3246575"/>
          </a:xfrm>
          <a:prstGeom prst="rect">
            <a:avLst/>
          </a:prstGeom>
          <a:noFill/>
          <a:ln>
            <a:noFill/>
          </a:ln>
        </p:spPr>
      </p:pic>
      <p:pic>
        <p:nvPicPr>
          <p:cNvPr id="987" name="Shape 987"/>
          <p:cNvPicPr preferRelativeResize="0"/>
          <p:nvPr/>
        </p:nvPicPr>
        <p:blipFill rotWithShape="1">
          <a:blip r:embed="rId4">
            <a:alphaModFix/>
          </a:blip>
          <a:srcRect b="27727" l="11039" r="64280" t="47806"/>
          <a:stretch/>
        </p:blipFill>
        <p:spPr>
          <a:xfrm>
            <a:off x="1208650" y="2436375"/>
            <a:ext cx="425149" cy="191725"/>
          </a:xfrm>
          <a:prstGeom prst="rect">
            <a:avLst/>
          </a:prstGeom>
          <a:noFill/>
          <a:ln>
            <a:noFill/>
          </a:ln>
        </p:spPr>
      </p:pic>
      <p:sp>
        <p:nvSpPr>
          <p:cNvPr id="988" name="Shape 988"/>
          <p:cNvSpPr txBox="1"/>
          <p:nvPr/>
        </p:nvSpPr>
        <p:spPr>
          <a:xfrm>
            <a:off x="228325" y="1081400"/>
            <a:ext cx="5676900" cy="20673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A policy search method that scales to high dimensional policies</a:t>
            </a:r>
          </a:p>
          <a:p>
            <a:pPr indent="-228600" lvl="1" marL="914400" rtl="0">
              <a:spcBef>
                <a:spcPts val="0"/>
              </a:spcBef>
              <a:buChar char="○"/>
            </a:pPr>
            <a:r>
              <a:rPr lang="en"/>
              <a:t>Contrast with gradient methods like REINFORCE</a:t>
            </a:r>
          </a:p>
          <a:p>
            <a:pPr lvl="0" rtl="0">
              <a:spcBef>
                <a:spcPts val="0"/>
              </a:spcBef>
              <a:buNone/>
            </a:pPr>
            <a:r>
              <a:t/>
            </a:r>
            <a:endParaRPr/>
          </a:p>
          <a:p>
            <a:pPr indent="-228600" lvl="0" marL="457200" rtl="0">
              <a:spcBef>
                <a:spcPts val="0"/>
              </a:spcBef>
              <a:buChar char="●"/>
            </a:pPr>
            <a:r>
              <a:rPr lang="en"/>
              <a:t>GPS details</a:t>
            </a:r>
          </a:p>
          <a:p>
            <a:pPr indent="-228600" lvl="1" marL="914400" rtl="0">
              <a:spcBef>
                <a:spcPts val="0"/>
              </a:spcBef>
              <a:buChar char="○"/>
            </a:pPr>
            <a:r>
              <a:rPr lang="en"/>
              <a:t>Fit local linear models</a:t>
            </a:r>
          </a:p>
          <a:p>
            <a:pPr indent="0" lvl="0" marL="457200" rtl="0">
              <a:spcBef>
                <a:spcPts val="0"/>
              </a:spcBef>
              <a:buNone/>
            </a:pPr>
            <a:r>
              <a:t/>
            </a:r>
            <a:endParaRPr/>
          </a:p>
          <a:p>
            <a:pPr indent="-228600" lvl="1" marL="914400" rtl="0">
              <a:spcBef>
                <a:spcPts val="0"/>
              </a:spcBef>
              <a:buChar char="○"/>
            </a:pPr>
            <a:r>
              <a:rPr lang="en"/>
              <a:t>         is stochastic so that we get a trajectory distribution</a:t>
            </a:r>
          </a:p>
          <a:p>
            <a:pPr indent="0" lvl="0" marL="457200" rtl="0">
              <a:spcBef>
                <a:spcPts val="0"/>
              </a:spcBef>
              <a:buNone/>
            </a:pPr>
            <a:r>
              <a:t/>
            </a:r>
            <a:endParaRPr/>
          </a:p>
          <a:p>
            <a:pPr indent="-228600" lvl="1" marL="914400" rtl="0">
              <a:spcBef>
                <a:spcPts val="0"/>
              </a:spcBef>
              <a:buChar char="○"/>
            </a:pPr>
            <a:r>
              <a:rPr lang="en"/>
              <a:t>Bound D</a:t>
            </a:r>
            <a:r>
              <a:rPr baseline="-25000" lang="en"/>
              <a:t>KL </a:t>
            </a:r>
            <a:r>
              <a:rPr lang="en"/>
              <a:t>between trajectory distributions at consecutive iterations</a:t>
            </a: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2" name="Shape 992"/>
        <p:cNvGrpSpPr/>
        <p:nvPr/>
      </p:nvGrpSpPr>
      <p:grpSpPr>
        <a:xfrm>
          <a:off x="0" y="0"/>
          <a:ext cx="0" cy="0"/>
          <a:chOff x="0" y="0"/>
          <a:chExt cx="0" cy="0"/>
        </a:xfrm>
      </p:grpSpPr>
      <p:pic>
        <p:nvPicPr>
          <p:cNvPr id="993" name="Shape 993"/>
          <p:cNvPicPr preferRelativeResize="0"/>
          <p:nvPr/>
        </p:nvPicPr>
        <p:blipFill rotWithShape="1">
          <a:blip r:embed="rId3">
            <a:alphaModFix/>
          </a:blip>
          <a:srcRect b="0" l="0" r="0" t="9469"/>
          <a:stretch/>
        </p:blipFill>
        <p:spPr>
          <a:xfrm>
            <a:off x="1568275" y="2173049"/>
            <a:ext cx="4240800" cy="753825"/>
          </a:xfrm>
          <a:prstGeom prst="rect">
            <a:avLst/>
          </a:prstGeom>
          <a:noFill/>
          <a:ln>
            <a:noFill/>
          </a:ln>
        </p:spPr>
      </p:pic>
      <p:sp>
        <p:nvSpPr>
          <p:cNvPr id="994" name="Shape 994"/>
          <p:cNvSpPr txBox="1"/>
          <p:nvPr>
            <p:ph type="title"/>
          </p:nvPr>
        </p:nvSpPr>
        <p:spPr>
          <a:xfrm>
            <a:off x="228325" y="152100"/>
            <a:ext cx="8520600" cy="572700"/>
          </a:xfrm>
          <a:prstGeom prst="rect">
            <a:avLst/>
          </a:prstGeom>
        </p:spPr>
        <p:txBody>
          <a:bodyPr anchorCtr="0" anchor="t" bIns="91425" lIns="91425" rIns="91425" tIns="91425">
            <a:noAutofit/>
          </a:bodyPr>
          <a:lstStyle/>
          <a:p>
            <a:pPr lvl="0" rtl="0">
              <a:spcBef>
                <a:spcPts val="0"/>
              </a:spcBef>
              <a:buNone/>
            </a:pPr>
            <a:r>
              <a:rPr lang="en"/>
              <a:t>Optimal Control in Continuous Space</a:t>
            </a:r>
          </a:p>
        </p:txBody>
      </p:sp>
      <p:sp>
        <p:nvSpPr>
          <p:cNvPr id="995" name="Shape 995"/>
          <p:cNvSpPr txBox="1"/>
          <p:nvPr/>
        </p:nvSpPr>
        <p:spPr>
          <a:xfrm>
            <a:off x="528450" y="901050"/>
            <a:ext cx="6507300" cy="3945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Obtain “good” trajectories under </a:t>
            </a:r>
            <a:r>
              <a:rPr lang="en">
                <a:solidFill>
                  <a:srgbClr val="980000"/>
                </a:solidFill>
              </a:rPr>
              <a:t>known</a:t>
            </a:r>
            <a:r>
              <a:rPr lang="en"/>
              <a:t> continuous dynamics </a:t>
            </a:r>
            <a:r>
              <a:rPr b="1" i="1" lang="en"/>
              <a:t>f</a:t>
            </a:r>
            <a:r>
              <a:rPr lang="en"/>
              <a:t> </a:t>
            </a:r>
          </a:p>
          <a:p>
            <a:pPr lvl="0" rtl="0">
              <a:spcBef>
                <a:spcPts val="0"/>
              </a:spcBef>
              <a:buNone/>
            </a:pPr>
            <a:r>
              <a:t/>
            </a:r>
            <a:endParaRPr/>
          </a:p>
          <a:p>
            <a:pPr lvl="0" rtl="0">
              <a:spcBef>
                <a:spcPts val="0"/>
              </a:spcBef>
              <a:buNone/>
            </a:pPr>
            <a:r>
              <a:t/>
            </a:r>
            <a:endParaRPr/>
          </a:p>
          <a:p>
            <a:pPr lvl="0" rtl="0">
              <a:spcBef>
                <a:spcPts val="0"/>
              </a:spcBef>
              <a:buNone/>
            </a:pPr>
            <a:r>
              <a:t/>
            </a:r>
            <a:endParaRPr/>
          </a:p>
          <a:p>
            <a:pPr indent="0" lvl="0" marL="0" rtl="0">
              <a:spcBef>
                <a:spcPts val="0"/>
              </a:spcBef>
              <a:buNone/>
            </a:pPr>
            <a:r>
              <a:t/>
            </a:r>
            <a:endParaRPr/>
          </a:p>
        </p:txBody>
      </p:sp>
      <p:pic>
        <p:nvPicPr>
          <p:cNvPr id="996" name="Shape 996"/>
          <p:cNvPicPr preferRelativeResize="0"/>
          <p:nvPr/>
        </p:nvPicPr>
        <p:blipFill>
          <a:blip r:embed="rId4">
            <a:alphaModFix/>
          </a:blip>
          <a:stretch>
            <a:fillRect/>
          </a:stretch>
        </p:blipFill>
        <p:spPr>
          <a:xfrm>
            <a:off x="2910825" y="1524149"/>
            <a:ext cx="1258952" cy="572700"/>
          </a:xfrm>
          <a:prstGeom prst="rect">
            <a:avLst/>
          </a:prstGeom>
          <a:noFill/>
          <a:ln>
            <a:noFill/>
          </a:ln>
        </p:spPr>
      </p:pic>
      <p:sp>
        <p:nvSpPr>
          <p:cNvPr id="997" name="Shape 997"/>
          <p:cNvSpPr/>
          <p:nvPr/>
        </p:nvSpPr>
        <p:spPr>
          <a:xfrm>
            <a:off x="2790900" y="3467775"/>
            <a:ext cx="1639200" cy="850200"/>
          </a:xfrm>
          <a:prstGeom prst="roundRect">
            <a:avLst>
              <a:gd fmla="val 16667" name="adj"/>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Linear Quadratic Regulator (LQR)</a:t>
            </a:r>
          </a:p>
        </p:txBody>
      </p:sp>
      <p:cxnSp>
        <p:nvCxnSpPr>
          <p:cNvPr id="998" name="Shape 998"/>
          <p:cNvCxnSpPr/>
          <p:nvPr/>
        </p:nvCxnSpPr>
        <p:spPr>
          <a:xfrm>
            <a:off x="2297300" y="4014325"/>
            <a:ext cx="248700" cy="0"/>
          </a:xfrm>
          <a:prstGeom prst="straightConnector1">
            <a:avLst/>
          </a:prstGeom>
          <a:noFill/>
          <a:ln cap="flat" cmpd="sng" w="9525">
            <a:solidFill>
              <a:srgbClr val="000000"/>
            </a:solidFill>
            <a:prstDash val="solid"/>
            <a:round/>
            <a:headEnd len="lg" w="lg" type="none"/>
            <a:tailEnd len="lg" w="lg" type="triangle"/>
          </a:ln>
        </p:spPr>
      </p:cxnSp>
      <p:sp>
        <p:nvSpPr>
          <p:cNvPr id="999" name="Shape 999"/>
          <p:cNvSpPr txBox="1"/>
          <p:nvPr/>
        </p:nvSpPr>
        <p:spPr>
          <a:xfrm>
            <a:off x="1794775" y="3566650"/>
            <a:ext cx="402300" cy="394500"/>
          </a:xfrm>
          <a:prstGeom prst="rect">
            <a:avLst/>
          </a:prstGeom>
          <a:noFill/>
          <a:ln>
            <a:noFill/>
          </a:ln>
        </p:spPr>
        <p:txBody>
          <a:bodyPr anchorCtr="0" anchor="t" bIns="91425" lIns="91425" rIns="91425" tIns="91425">
            <a:noAutofit/>
          </a:bodyPr>
          <a:lstStyle/>
          <a:p>
            <a:pPr lvl="0" rtl="0">
              <a:spcBef>
                <a:spcPts val="0"/>
              </a:spcBef>
              <a:buNone/>
            </a:pPr>
            <a:r>
              <a:rPr lang="en"/>
              <a:t>r, </a:t>
            </a:r>
            <a:r>
              <a:rPr b="1" i="1" lang="en"/>
              <a:t>f</a:t>
            </a:r>
          </a:p>
        </p:txBody>
      </p:sp>
      <p:cxnSp>
        <p:nvCxnSpPr>
          <p:cNvPr id="1000" name="Shape 1000"/>
          <p:cNvCxnSpPr/>
          <p:nvPr/>
        </p:nvCxnSpPr>
        <p:spPr>
          <a:xfrm>
            <a:off x="4569575" y="3853600"/>
            <a:ext cx="508500" cy="0"/>
          </a:xfrm>
          <a:prstGeom prst="straightConnector1">
            <a:avLst/>
          </a:prstGeom>
          <a:noFill/>
          <a:ln cap="flat" cmpd="sng" w="9525">
            <a:solidFill>
              <a:srgbClr val="000000"/>
            </a:solidFill>
            <a:prstDash val="solid"/>
            <a:round/>
            <a:headEnd len="lg" w="lg" type="none"/>
            <a:tailEnd len="lg" w="lg" type="triangle"/>
          </a:ln>
        </p:spPr>
      </p:cxnSp>
      <p:pic>
        <p:nvPicPr>
          <p:cNvPr id="1001" name="Shape 1001"/>
          <p:cNvPicPr preferRelativeResize="0"/>
          <p:nvPr/>
        </p:nvPicPr>
        <p:blipFill rotWithShape="1">
          <a:blip r:embed="rId4">
            <a:alphaModFix/>
          </a:blip>
          <a:srcRect b="26766" l="0" r="55853" t="45574"/>
          <a:stretch/>
        </p:blipFill>
        <p:spPr>
          <a:xfrm>
            <a:off x="4767625" y="3490450"/>
            <a:ext cx="760499" cy="216749"/>
          </a:xfrm>
          <a:prstGeom prst="rect">
            <a:avLst/>
          </a:prstGeom>
          <a:noFill/>
          <a:ln>
            <a:noFill/>
          </a:ln>
        </p:spPr>
      </p:pic>
      <p:cxnSp>
        <p:nvCxnSpPr>
          <p:cNvPr id="1002" name="Shape 1002"/>
          <p:cNvCxnSpPr/>
          <p:nvPr/>
        </p:nvCxnSpPr>
        <p:spPr>
          <a:xfrm>
            <a:off x="2297300" y="3785725"/>
            <a:ext cx="248700" cy="0"/>
          </a:xfrm>
          <a:prstGeom prst="straightConnector1">
            <a:avLst/>
          </a:prstGeom>
          <a:noFill/>
          <a:ln cap="flat" cmpd="sng" w="9525">
            <a:solidFill>
              <a:srgbClr val="000000"/>
            </a:solidFill>
            <a:prstDash val="solid"/>
            <a:round/>
            <a:headEnd len="lg" w="lg" type="none"/>
            <a:tailEnd len="lg" w="lg" type="triangle"/>
          </a:ln>
        </p:spPr>
      </p:cxn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6" name="Shape 1006"/>
        <p:cNvGrpSpPr/>
        <p:nvPr/>
      </p:nvGrpSpPr>
      <p:grpSpPr>
        <a:xfrm>
          <a:off x="0" y="0"/>
          <a:ext cx="0" cy="0"/>
          <a:chOff x="0" y="0"/>
          <a:chExt cx="0" cy="0"/>
        </a:xfrm>
      </p:grpSpPr>
      <p:sp>
        <p:nvSpPr>
          <p:cNvPr id="1007" name="Shape 1007"/>
          <p:cNvSpPr txBox="1"/>
          <p:nvPr>
            <p:ph type="title"/>
          </p:nvPr>
        </p:nvSpPr>
        <p:spPr>
          <a:xfrm>
            <a:off x="228325" y="152100"/>
            <a:ext cx="8520600" cy="572700"/>
          </a:xfrm>
          <a:prstGeom prst="rect">
            <a:avLst/>
          </a:prstGeom>
        </p:spPr>
        <p:txBody>
          <a:bodyPr anchorCtr="0" anchor="t" bIns="91425" lIns="91425" rIns="91425" tIns="91425">
            <a:noAutofit/>
          </a:bodyPr>
          <a:lstStyle/>
          <a:p>
            <a:pPr lvl="0" rtl="0">
              <a:spcBef>
                <a:spcPts val="0"/>
              </a:spcBef>
              <a:buNone/>
            </a:pPr>
            <a:r>
              <a:rPr lang="en"/>
              <a:t>Unknown Dynamics</a:t>
            </a:r>
          </a:p>
        </p:txBody>
      </p:sp>
      <p:sp>
        <p:nvSpPr>
          <p:cNvPr id="1008" name="Shape 1008"/>
          <p:cNvSpPr txBox="1"/>
          <p:nvPr/>
        </p:nvSpPr>
        <p:spPr>
          <a:xfrm>
            <a:off x="528450" y="901050"/>
            <a:ext cx="8166300" cy="8913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Obtain “good” trajectories under </a:t>
            </a:r>
            <a:r>
              <a:rPr lang="en">
                <a:solidFill>
                  <a:srgbClr val="980000"/>
                </a:solidFill>
              </a:rPr>
              <a:t>unknown</a:t>
            </a:r>
            <a:r>
              <a:rPr lang="en"/>
              <a:t> continuous dynamics</a:t>
            </a:r>
          </a:p>
          <a:p>
            <a:pPr lvl="0" rtl="0">
              <a:spcBef>
                <a:spcPts val="0"/>
              </a:spcBef>
              <a:buNone/>
            </a:pPr>
            <a:r>
              <a:t/>
            </a:r>
            <a:endParaRPr/>
          </a:p>
          <a:p>
            <a:pPr indent="-228600" lvl="0" marL="457200" rtl="0">
              <a:spcBef>
                <a:spcPts val="0"/>
              </a:spcBef>
              <a:buChar char="●"/>
            </a:pPr>
            <a:r>
              <a:rPr lang="en"/>
              <a:t>Learning the dynamics model using regression</a:t>
            </a:r>
          </a:p>
          <a:p>
            <a:pPr indent="-228600" lvl="1" marL="914400" rtl="0">
              <a:spcBef>
                <a:spcPts val="0"/>
              </a:spcBef>
              <a:buChar char="○"/>
            </a:pPr>
            <a:r>
              <a:rPr lang="en"/>
              <a:t>Deep nets, GP etc.                               </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indent="0" lvl="0" marL="0" rtl="0">
              <a:spcBef>
                <a:spcPts val="0"/>
              </a:spcBef>
              <a:buNone/>
            </a:pPr>
            <a:r>
              <a:t/>
            </a:r>
            <a:endParaRPr/>
          </a:p>
        </p:txBody>
      </p:sp>
      <p:pic>
        <p:nvPicPr>
          <p:cNvPr id="1009" name="Shape 1009"/>
          <p:cNvPicPr preferRelativeResize="0"/>
          <p:nvPr/>
        </p:nvPicPr>
        <p:blipFill>
          <a:blip r:embed="rId3">
            <a:alphaModFix/>
          </a:blip>
          <a:stretch>
            <a:fillRect/>
          </a:stretch>
        </p:blipFill>
        <p:spPr>
          <a:xfrm>
            <a:off x="4844100" y="1299650"/>
            <a:ext cx="2041675" cy="435799"/>
          </a:xfrm>
          <a:prstGeom prst="rect">
            <a:avLst/>
          </a:prstGeom>
          <a:noFill/>
          <a:ln>
            <a:noFill/>
          </a:ln>
        </p:spPr>
      </p:pic>
      <p:pic>
        <p:nvPicPr>
          <p:cNvPr id="1010" name="Shape 1010"/>
          <p:cNvPicPr preferRelativeResize="0"/>
          <p:nvPr/>
        </p:nvPicPr>
        <p:blipFill>
          <a:blip r:embed="rId4">
            <a:alphaModFix/>
          </a:blip>
          <a:stretch>
            <a:fillRect/>
          </a:stretch>
        </p:blipFill>
        <p:spPr>
          <a:xfrm>
            <a:off x="2699775" y="2070324"/>
            <a:ext cx="2693825" cy="28389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4" name="Shape 1014"/>
        <p:cNvGrpSpPr/>
        <p:nvPr/>
      </p:nvGrpSpPr>
      <p:grpSpPr>
        <a:xfrm>
          <a:off x="0" y="0"/>
          <a:ext cx="0" cy="0"/>
          <a:chOff x="0" y="0"/>
          <a:chExt cx="0" cy="0"/>
        </a:xfrm>
      </p:grpSpPr>
      <p:sp>
        <p:nvSpPr>
          <p:cNvPr id="1015" name="Shape 1015"/>
          <p:cNvSpPr txBox="1"/>
          <p:nvPr>
            <p:ph type="title"/>
          </p:nvPr>
        </p:nvSpPr>
        <p:spPr>
          <a:xfrm>
            <a:off x="311700" y="292625"/>
            <a:ext cx="5307000" cy="572700"/>
          </a:xfrm>
          <a:prstGeom prst="rect">
            <a:avLst/>
          </a:prstGeom>
        </p:spPr>
        <p:txBody>
          <a:bodyPr anchorCtr="0" anchor="t" bIns="91425" lIns="91425" rIns="91425" tIns="91425">
            <a:noAutofit/>
          </a:bodyPr>
          <a:lstStyle/>
          <a:p>
            <a:pPr lvl="0" rtl="0">
              <a:spcBef>
                <a:spcPts val="0"/>
              </a:spcBef>
              <a:buNone/>
            </a:pPr>
            <a:r>
              <a:rPr lang="en"/>
              <a:t>Imitating Optimal Control </a:t>
            </a:r>
          </a:p>
        </p:txBody>
      </p:sp>
      <p:sp>
        <p:nvSpPr>
          <p:cNvPr id="1016" name="Shape 1016"/>
          <p:cNvSpPr txBox="1"/>
          <p:nvPr/>
        </p:nvSpPr>
        <p:spPr>
          <a:xfrm>
            <a:off x="228325" y="1149225"/>
            <a:ext cx="6307199" cy="5265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GPS obtains “good” trajectories under </a:t>
            </a:r>
            <a:r>
              <a:rPr lang="en">
                <a:solidFill>
                  <a:srgbClr val="980000"/>
                </a:solidFill>
              </a:rPr>
              <a:t>unknown</a:t>
            </a:r>
            <a:r>
              <a:rPr lang="en"/>
              <a:t> continuous dynamics  </a:t>
            </a:r>
          </a:p>
          <a:p>
            <a:pPr lvl="0" rtl="0">
              <a:spcBef>
                <a:spcPts val="0"/>
              </a:spcBef>
              <a:buNone/>
            </a:pPr>
            <a:r>
              <a:t/>
            </a:r>
            <a:endParaRPr/>
          </a:p>
          <a:p>
            <a:pPr lvl="0" marR="0" rtl="0" algn="l">
              <a:lnSpc>
                <a:spcPct val="100000"/>
              </a:lnSpc>
              <a:spcBef>
                <a:spcPts val="0"/>
              </a:spcBef>
              <a:spcAft>
                <a:spcPts val="0"/>
              </a:spcAft>
              <a:buNone/>
            </a:pPr>
            <a:r>
              <a:t/>
            </a:r>
            <a:endParaRPr/>
          </a:p>
        </p:txBody>
      </p:sp>
      <p:pic>
        <p:nvPicPr>
          <p:cNvPr id="1017" name="Shape 1017"/>
          <p:cNvPicPr preferRelativeResize="0"/>
          <p:nvPr/>
        </p:nvPicPr>
        <p:blipFill>
          <a:blip r:embed="rId3">
            <a:alphaModFix/>
          </a:blip>
          <a:stretch>
            <a:fillRect/>
          </a:stretch>
        </p:blipFill>
        <p:spPr>
          <a:xfrm>
            <a:off x="2253125" y="1932275"/>
            <a:ext cx="4521398" cy="27670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1" name="Shape 1021"/>
        <p:cNvGrpSpPr/>
        <p:nvPr/>
      </p:nvGrpSpPr>
      <p:grpSpPr>
        <a:xfrm>
          <a:off x="0" y="0"/>
          <a:ext cx="0" cy="0"/>
          <a:chOff x="0" y="0"/>
          <a:chExt cx="0" cy="0"/>
        </a:xfrm>
      </p:grpSpPr>
      <p:sp>
        <p:nvSpPr>
          <p:cNvPr id="1022" name="Shape 1022"/>
          <p:cNvSpPr txBox="1"/>
          <p:nvPr>
            <p:ph type="title"/>
          </p:nvPr>
        </p:nvSpPr>
        <p:spPr>
          <a:xfrm>
            <a:off x="311700" y="292625"/>
            <a:ext cx="5307000" cy="572700"/>
          </a:xfrm>
          <a:prstGeom prst="rect">
            <a:avLst/>
          </a:prstGeom>
        </p:spPr>
        <p:txBody>
          <a:bodyPr anchorCtr="0" anchor="t" bIns="91425" lIns="91425" rIns="91425" tIns="91425">
            <a:noAutofit/>
          </a:bodyPr>
          <a:lstStyle/>
          <a:p>
            <a:pPr lvl="0" rtl="0">
              <a:spcBef>
                <a:spcPts val="0"/>
              </a:spcBef>
              <a:buNone/>
            </a:pPr>
            <a:r>
              <a:rPr lang="en"/>
              <a:t>Imitating Optimal Control </a:t>
            </a:r>
          </a:p>
        </p:txBody>
      </p:sp>
      <p:sp>
        <p:nvSpPr>
          <p:cNvPr id="1023" name="Shape 1023"/>
          <p:cNvSpPr txBox="1"/>
          <p:nvPr/>
        </p:nvSpPr>
        <p:spPr>
          <a:xfrm>
            <a:off x="228325" y="1149225"/>
            <a:ext cx="6307199" cy="5265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GPS obtains “good” trajectories under </a:t>
            </a:r>
            <a:r>
              <a:rPr lang="en">
                <a:solidFill>
                  <a:srgbClr val="980000"/>
                </a:solidFill>
              </a:rPr>
              <a:t>unknown</a:t>
            </a:r>
            <a:r>
              <a:rPr lang="en"/>
              <a:t> continuous dynamics  </a:t>
            </a:r>
          </a:p>
          <a:p>
            <a:pPr lvl="0" rtl="0">
              <a:spcBef>
                <a:spcPts val="0"/>
              </a:spcBef>
              <a:buNone/>
            </a:pPr>
            <a:r>
              <a:t/>
            </a:r>
            <a:endParaRPr/>
          </a:p>
          <a:p>
            <a:pPr lvl="0" marR="0" rtl="0" algn="l">
              <a:lnSpc>
                <a:spcPct val="100000"/>
              </a:lnSpc>
              <a:spcBef>
                <a:spcPts val="0"/>
              </a:spcBef>
              <a:spcAft>
                <a:spcPts val="0"/>
              </a:spcAft>
              <a:buNone/>
            </a:pPr>
            <a:r>
              <a:t/>
            </a:r>
            <a:endParaRPr/>
          </a:p>
        </p:txBody>
      </p:sp>
      <p:pic>
        <p:nvPicPr>
          <p:cNvPr id="1024" name="Shape 1024"/>
          <p:cNvPicPr preferRelativeResize="0"/>
          <p:nvPr/>
        </p:nvPicPr>
        <p:blipFill>
          <a:blip r:embed="rId3">
            <a:alphaModFix/>
          </a:blip>
          <a:stretch>
            <a:fillRect/>
          </a:stretch>
        </p:blipFill>
        <p:spPr>
          <a:xfrm>
            <a:off x="2175774" y="1858699"/>
            <a:ext cx="4543301" cy="2727025"/>
          </a:xfrm>
          <a:prstGeom prst="rect">
            <a:avLst/>
          </a:prstGeom>
          <a:noFill/>
          <a:ln>
            <a:noFill/>
          </a:ln>
        </p:spPr>
      </p:pic>
      <p:sp>
        <p:nvSpPr>
          <p:cNvPr id="1025" name="Shape 1025"/>
          <p:cNvSpPr/>
          <p:nvPr/>
        </p:nvSpPr>
        <p:spPr>
          <a:xfrm>
            <a:off x="5159525" y="4059225"/>
            <a:ext cx="2685000" cy="526500"/>
          </a:xfrm>
          <a:prstGeom prst="roundRect">
            <a:avLst>
              <a:gd fmla="val 16667" name="adj"/>
            </a:avLst>
          </a:prstGeom>
          <a:solidFill>
            <a:srgbClr val="A2C4C9"/>
          </a:solidFill>
          <a:ln>
            <a:noFill/>
          </a:ln>
        </p:spPr>
        <p:txBody>
          <a:bodyPr anchorCtr="0" anchor="ctr" bIns="91425" lIns="91425" rIns="91425" tIns="91425">
            <a:noAutofit/>
          </a:bodyPr>
          <a:lstStyle/>
          <a:p>
            <a:pPr lvl="0" rtl="0" algn="ctr">
              <a:spcBef>
                <a:spcPts val="0"/>
              </a:spcBef>
              <a:buNone/>
            </a:pPr>
            <a:r>
              <a:rPr lang="en" sz="2400"/>
              <a:t>Adaptive Teacher</a:t>
            </a: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9" name="Shape 1029"/>
        <p:cNvGrpSpPr/>
        <p:nvPr/>
      </p:nvGrpSpPr>
      <p:grpSpPr>
        <a:xfrm>
          <a:off x="0" y="0"/>
          <a:ext cx="0" cy="0"/>
          <a:chOff x="0" y="0"/>
          <a:chExt cx="0" cy="0"/>
        </a:xfrm>
      </p:grpSpPr>
      <p:pic>
        <p:nvPicPr>
          <p:cNvPr id="1030" name="Shape 1030"/>
          <p:cNvPicPr preferRelativeResize="0"/>
          <p:nvPr/>
        </p:nvPicPr>
        <p:blipFill>
          <a:blip r:embed="rId3">
            <a:alphaModFix/>
          </a:blip>
          <a:stretch>
            <a:fillRect/>
          </a:stretch>
        </p:blipFill>
        <p:spPr>
          <a:xfrm>
            <a:off x="2410149" y="2109074"/>
            <a:ext cx="3893800" cy="2610524"/>
          </a:xfrm>
          <a:prstGeom prst="rect">
            <a:avLst/>
          </a:prstGeom>
          <a:noFill/>
          <a:ln>
            <a:noFill/>
          </a:ln>
        </p:spPr>
      </p:pic>
      <p:pic>
        <p:nvPicPr>
          <p:cNvPr id="1031" name="Shape 1031"/>
          <p:cNvPicPr preferRelativeResize="0"/>
          <p:nvPr/>
        </p:nvPicPr>
        <p:blipFill>
          <a:blip r:embed="rId4">
            <a:alphaModFix/>
          </a:blip>
          <a:stretch>
            <a:fillRect/>
          </a:stretch>
        </p:blipFill>
        <p:spPr>
          <a:xfrm>
            <a:off x="3868049" y="350474"/>
            <a:ext cx="4309874" cy="1030700"/>
          </a:xfrm>
          <a:prstGeom prst="rect">
            <a:avLst/>
          </a:prstGeom>
          <a:noFill/>
          <a:ln>
            <a:noFill/>
          </a:ln>
        </p:spPr>
      </p:pic>
      <p:sp>
        <p:nvSpPr>
          <p:cNvPr id="1032" name="Shape 1032"/>
          <p:cNvSpPr txBox="1"/>
          <p:nvPr>
            <p:ph type="title"/>
          </p:nvPr>
        </p:nvSpPr>
        <p:spPr>
          <a:xfrm>
            <a:off x="311700" y="261625"/>
            <a:ext cx="8520600" cy="572700"/>
          </a:xfrm>
          <a:prstGeom prst="rect">
            <a:avLst/>
          </a:prstGeom>
        </p:spPr>
        <p:txBody>
          <a:bodyPr anchorCtr="0" anchor="t" bIns="91425" lIns="91425" rIns="91425" tIns="91425">
            <a:noAutofit/>
          </a:bodyPr>
          <a:lstStyle/>
          <a:p>
            <a:pPr lvl="0" rtl="0">
              <a:spcBef>
                <a:spcPts val="0"/>
              </a:spcBef>
              <a:buNone/>
            </a:pPr>
            <a:r>
              <a:rPr lang="en"/>
              <a:t>GPS in action</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