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952" r:id="rId3"/>
    <p:sldId id="1178" r:id="rId4"/>
    <p:sldId id="959" r:id="rId5"/>
    <p:sldId id="1180" r:id="rId6"/>
    <p:sldId id="1200" r:id="rId7"/>
    <p:sldId id="464" r:id="rId8"/>
    <p:sldId id="1145" r:id="rId9"/>
    <p:sldId id="1142" r:id="rId10"/>
    <p:sldId id="466" r:id="rId11"/>
    <p:sldId id="1143" r:id="rId12"/>
    <p:sldId id="1176" r:id="rId13"/>
    <p:sldId id="497" r:id="rId14"/>
    <p:sldId id="1186" r:id="rId15"/>
    <p:sldId id="1146" r:id="rId16"/>
    <p:sldId id="1171" r:id="rId17"/>
    <p:sldId id="1148" r:id="rId18"/>
    <p:sldId id="479" r:id="rId19"/>
    <p:sldId id="468" r:id="rId20"/>
    <p:sldId id="469" r:id="rId21"/>
    <p:sldId id="1150" r:id="rId22"/>
    <p:sldId id="512" r:id="rId23"/>
    <p:sldId id="1177" r:id="rId24"/>
    <p:sldId id="470" r:id="rId25"/>
    <p:sldId id="1152" r:id="rId26"/>
    <p:sldId id="1187" r:id="rId27"/>
    <p:sldId id="1181" r:id="rId28"/>
    <p:sldId id="1153" r:id="rId29"/>
    <p:sldId id="1201" r:id="rId30"/>
    <p:sldId id="1154" r:id="rId31"/>
    <p:sldId id="1188" r:id="rId32"/>
    <p:sldId id="1182" r:id="rId33"/>
    <p:sldId id="1179" r:id="rId34"/>
    <p:sldId id="1202" r:id="rId35"/>
    <p:sldId id="1147" r:id="rId36"/>
    <p:sldId id="484" r:id="rId37"/>
    <p:sldId id="1156" r:id="rId38"/>
    <p:sldId id="514" r:id="rId39"/>
    <p:sldId id="472" r:id="rId40"/>
    <p:sldId id="1213" r:id="rId41"/>
    <p:sldId id="483" r:id="rId42"/>
    <p:sldId id="1204" r:id="rId43"/>
    <p:sldId id="1205" r:id="rId44"/>
    <p:sldId id="1208" r:id="rId45"/>
    <p:sldId id="1155" r:id="rId46"/>
    <p:sldId id="1206" r:id="rId47"/>
    <p:sldId id="1191" r:id="rId48"/>
    <p:sldId id="1214" r:id="rId49"/>
    <p:sldId id="476" r:id="rId50"/>
    <p:sldId id="1139" r:id="rId51"/>
    <p:sldId id="1158" r:id="rId52"/>
    <p:sldId id="1160" r:id="rId53"/>
    <p:sldId id="1194" r:id="rId54"/>
    <p:sldId id="1195" r:id="rId55"/>
    <p:sldId id="439" r:id="rId56"/>
    <p:sldId id="1161" r:id="rId57"/>
    <p:sldId id="526" r:id="rId58"/>
    <p:sldId id="1207" r:id="rId59"/>
    <p:sldId id="919" r:id="rId60"/>
    <p:sldId id="1196" r:id="rId61"/>
    <p:sldId id="1183" r:id="rId62"/>
    <p:sldId id="1165" r:id="rId63"/>
    <p:sldId id="892" r:id="rId64"/>
    <p:sldId id="1173" r:id="rId65"/>
    <p:sldId id="1167" r:id="rId66"/>
    <p:sldId id="1170" r:id="rId67"/>
    <p:sldId id="1203" r:id="rId68"/>
    <p:sldId id="309" r:id="rId69"/>
    <p:sldId id="1140" r:id="rId70"/>
    <p:sldId id="1141" r:id="rId71"/>
    <p:sldId id="312" r:id="rId72"/>
    <p:sldId id="313" r:id="rId73"/>
    <p:sldId id="665" r:id="rId74"/>
    <p:sldId id="498" r:id="rId75"/>
    <p:sldId id="1184" r:id="rId76"/>
    <p:sldId id="1157" r:id="rId77"/>
    <p:sldId id="927" r:id="rId78"/>
    <p:sldId id="621" r:id="rId79"/>
    <p:sldId id="1163" r:id="rId80"/>
    <p:sldId id="1164" r:id="rId81"/>
    <p:sldId id="1185" r:id="rId82"/>
    <p:sldId id="1197" r:id="rId83"/>
    <p:sldId id="1198" r:id="rId84"/>
    <p:sldId id="1166" r:id="rId85"/>
    <p:sldId id="1174" r:id="rId86"/>
    <p:sldId id="1159" r:id="rId87"/>
    <p:sldId id="962" r:id="rId88"/>
    <p:sldId id="988" r:id="rId89"/>
    <p:sldId id="968" r:id="rId90"/>
    <p:sldId id="1216" r:id="rId91"/>
    <p:sldId id="1215" r:id="rId92"/>
    <p:sldId id="1175" r:id="rId93"/>
    <p:sldId id="1037" r:id="rId94"/>
    <p:sldId id="1032" r:id="rId95"/>
    <p:sldId id="1033"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FDF"/>
    <a:srgbClr val="E973DB"/>
    <a:srgbClr val="F2C8C6"/>
    <a:srgbClr val="EC9EA1"/>
    <a:srgbClr val="ECAB9B"/>
    <a:srgbClr val="E9C783"/>
    <a:srgbClr val="FBF905"/>
    <a:srgbClr val="EFB2ED"/>
    <a:srgbClr val="FF85FF"/>
    <a:srgbClr val="73F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9"/>
    <p:restoredTop sz="86721"/>
  </p:normalViewPr>
  <p:slideViewPr>
    <p:cSldViewPr snapToGrid="0" snapToObjects="1">
      <p:cViewPr varScale="1">
        <p:scale>
          <a:sx n="97" d="100"/>
          <a:sy n="97" d="100"/>
        </p:scale>
        <p:origin x="23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985A5-E7C4-C74A-AFD7-BB6EAD9A1F29}" type="datetimeFigureOut">
              <a:rPr lang="en-US" smtClean="0"/>
              <a:t>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0BD72-BA79-DB4A-BBA9-6BFAEB0F70BB}" type="slidenum">
              <a:rPr lang="en-US" smtClean="0"/>
              <a:t>‹#›</a:t>
            </a:fld>
            <a:endParaRPr lang="en-US"/>
          </a:p>
        </p:txBody>
      </p:sp>
    </p:spTree>
    <p:extLst>
      <p:ext uri="{BB962C8B-B14F-4D97-AF65-F5344CB8AC3E}">
        <p14:creationId xmlns:p14="http://schemas.microsoft.com/office/powerpoint/2010/main" val="86395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5361E4D-431E-42B4-8E31-2DA3987D7F35}" type="slidenum">
              <a:rPr lang="en-US" smtClean="0"/>
              <a:pPr/>
              <a:t>7</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84173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558165C-9B11-4AA3-A889-152AF13555D8}" type="slidenum">
              <a:rPr lang="en-US" smtClean="0"/>
              <a:pPr>
                <a:defRPr/>
              </a:pPr>
              <a:t>22</a:t>
            </a:fld>
            <a:endParaRPr lang="en-US"/>
          </a:p>
        </p:txBody>
      </p:sp>
    </p:spTree>
    <p:extLst>
      <p:ext uri="{BB962C8B-B14F-4D97-AF65-F5344CB8AC3E}">
        <p14:creationId xmlns:p14="http://schemas.microsoft.com/office/powerpoint/2010/main" val="129095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D2DE7FE-F312-4E78-9B89-BFC84A6B119C}" type="slidenum">
              <a:rPr lang="en-US" smtClean="0"/>
              <a:pPr/>
              <a:t>24</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575128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Julesz</a:t>
            </a:r>
            <a:r>
              <a:rPr lang="en-US" dirty="0"/>
              <a:t> 81 abstract: </a:t>
            </a:r>
            <a:r>
              <a:rPr lang="en-US" sz="1200" b="0" i="0" kern="1200" dirty="0">
                <a:solidFill>
                  <a:schemeClr val="tx1"/>
                </a:solidFill>
                <a:effectLst/>
                <a:latin typeface="+mn-lt"/>
                <a:ea typeface="+mn-ea"/>
                <a:cs typeface="+mn-cs"/>
              </a:rPr>
              <a:t>Research with texture pairs having identical second-order statistics has revealed that the pre-attentive texture discrimination system cannot globally process third- and higher-order statistics, and that discrimination is the result of a few local conspicuous features, called </a:t>
            </a:r>
            <a:r>
              <a:rPr lang="en-US" sz="1200" b="0" i="0" kern="1200" dirty="0" err="1">
                <a:solidFill>
                  <a:schemeClr val="tx1"/>
                </a:solidFill>
                <a:effectLst/>
                <a:latin typeface="+mn-lt"/>
                <a:ea typeface="+mn-ea"/>
                <a:cs typeface="+mn-cs"/>
              </a:rPr>
              <a:t>textons</a:t>
            </a:r>
            <a:r>
              <a:rPr lang="en-US" sz="1200" b="0" i="0" kern="1200" dirty="0">
                <a:solidFill>
                  <a:schemeClr val="tx1"/>
                </a:solidFill>
                <a:effectLst/>
                <a:latin typeface="+mn-lt"/>
                <a:ea typeface="+mn-ea"/>
                <a:cs typeface="+mn-cs"/>
              </a:rPr>
              <a:t>. It seems that only the first-order statistics of these </a:t>
            </a:r>
            <a:r>
              <a:rPr lang="en-US" sz="1200" b="0" i="0" kern="1200" dirty="0" err="1">
                <a:solidFill>
                  <a:schemeClr val="tx1"/>
                </a:solidFill>
                <a:effectLst/>
                <a:latin typeface="+mn-lt"/>
                <a:ea typeface="+mn-ea"/>
                <a:cs typeface="+mn-cs"/>
              </a:rPr>
              <a:t>textons</a:t>
            </a:r>
            <a:r>
              <a:rPr lang="en-US" sz="1200" b="0" i="0" kern="1200" dirty="0">
                <a:solidFill>
                  <a:schemeClr val="tx1"/>
                </a:solidFill>
                <a:effectLst/>
                <a:latin typeface="+mn-lt"/>
                <a:ea typeface="+mn-ea"/>
                <a:cs typeface="+mn-cs"/>
              </a:rPr>
              <a:t> have perceptual significance, and the relative phase between </a:t>
            </a:r>
            <a:r>
              <a:rPr lang="en-US" sz="1200" b="0" i="0" kern="1200" dirty="0" err="1">
                <a:solidFill>
                  <a:schemeClr val="tx1"/>
                </a:solidFill>
                <a:effectLst/>
                <a:latin typeface="+mn-lt"/>
                <a:ea typeface="+mn-ea"/>
                <a:cs typeface="+mn-cs"/>
              </a:rPr>
              <a:t>textons</a:t>
            </a:r>
            <a:r>
              <a:rPr lang="en-US" sz="1200" b="0" i="0" kern="1200" dirty="0">
                <a:solidFill>
                  <a:schemeClr val="tx1"/>
                </a:solidFill>
                <a:effectLst/>
                <a:latin typeface="+mn-lt"/>
                <a:ea typeface="+mn-ea"/>
                <a:cs typeface="+mn-cs"/>
              </a:rPr>
              <a:t> cannot be perceived without detailed scrutiny by focal attention.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Bergen &amp; Adelson abstract: Texture perception has frequently been studied using textures constructed by repeated placement of micropatterns or texture elements. Theories have been developed to explain the discriminability of such textures in terms of specific features within the micropatterns themselves. For example, Beck1,2 observed that a region filled with vertical </a:t>
            </a:r>
            <a:r>
              <a:rPr lang="en-US" sz="1200" b="0" i="0" kern="1200" dirty="0" err="1">
                <a:solidFill>
                  <a:schemeClr val="tx1"/>
                </a:solidFill>
                <a:effectLst/>
                <a:latin typeface="+mn-lt"/>
                <a:ea typeface="+mn-ea"/>
                <a:cs typeface="+mn-cs"/>
              </a:rPr>
              <a:t>Ts</a:t>
            </a:r>
            <a:r>
              <a:rPr lang="en-US" sz="1200" b="0" i="0" kern="1200" dirty="0">
                <a:solidFill>
                  <a:schemeClr val="tx1"/>
                </a:solidFill>
                <a:effectLst/>
                <a:latin typeface="+mn-lt"/>
                <a:ea typeface="+mn-ea"/>
                <a:cs typeface="+mn-cs"/>
              </a:rPr>
              <a:t> is readily distinguished from one filled with tilted </a:t>
            </a:r>
            <a:r>
              <a:rPr lang="en-US" sz="1200" b="0" i="0" kern="1200" dirty="0" err="1">
                <a:solidFill>
                  <a:schemeClr val="tx1"/>
                </a:solidFill>
                <a:effectLst/>
                <a:latin typeface="+mn-lt"/>
                <a:ea typeface="+mn-ea"/>
                <a:cs typeface="+mn-cs"/>
              </a:rPr>
              <a:t>Ts</a:t>
            </a:r>
            <a:r>
              <a:rPr lang="en-US" sz="1200" b="0" i="0" kern="1200" dirty="0">
                <a:solidFill>
                  <a:schemeClr val="tx1"/>
                </a:solidFill>
                <a:effectLst/>
                <a:latin typeface="+mn-lt"/>
                <a:ea typeface="+mn-ea"/>
                <a:cs typeface="+mn-cs"/>
              </a:rPr>
              <a:t> but not from one filled with vertical Ls. He attributed this to the different distribution of oriented line segments preventing the former case but not in the latter. However, Bergen and Julesz3 found that a region of randomly oriented </a:t>
            </a:r>
            <a:r>
              <a:rPr lang="en-US" sz="1200" b="0" i="0" kern="1200" dirty="0" err="1">
                <a:solidFill>
                  <a:schemeClr val="tx1"/>
                </a:solidFill>
                <a:effectLst/>
                <a:latin typeface="+mn-lt"/>
                <a:ea typeface="+mn-ea"/>
                <a:cs typeface="+mn-cs"/>
              </a:rPr>
              <a:t>Xs</a:t>
            </a:r>
            <a:r>
              <a:rPr lang="en-US" sz="1200" b="0" i="0" kern="1200" dirty="0">
                <a:solidFill>
                  <a:schemeClr val="tx1"/>
                </a:solidFill>
                <a:effectLst/>
                <a:latin typeface="+mn-lt"/>
                <a:ea typeface="+mn-ea"/>
                <a:cs typeface="+mn-cs"/>
              </a:rPr>
              <a:t> segregated from one filled with randomly oriented Ls, in spite of the identical distribution of oriented line segments in the two eases. They suggested that this discrimination might be based on the density of such features as terminators, corners, and intersections within the patterns. We note here that simpler, lower-level mechanisms tuned for size may be sufficient to explain this discrimination. We tested this by varying the relative sizes of the </a:t>
            </a:r>
            <a:r>
              <a:rPr lang="en-US" sz="1200" b="0" i="0" kern="1200" dirty="0" err="1">
                <a:solidFill>
                  <a:schemeClr val="tx1"/>
                </a:solidFill>
                <a:effectLst/>
                <a:latin typeface="+mn-lt"/>
                <a:ea typeface="+mn-ea"/>
                <a:cs typeface="+mn-cs"/>
              </a:rPr>
              <a:t>Xs</a:t>
            </a:r>
            <a:r>
              <a:rPr lang="en-US" sz="1200" b="0" i="0" kern="1200" dirty="0">
                <a:solidFill>
                  <a:schemeClr val="tx1"/>
                </a:solidFill>
                <a:effectLst/>
                <a:latin typeface="+mn-lt"/>
                <a:ea typeface="+mn-ea"/>
                <a:cs typeface="+mn-cs"/>
              </a:rPr>
              <a:t> and the Ls; when they produce equal responses in size-tuned mechanisms they are hard to discriminate, and when they produce different size-tuned responses they are easy to discriminate.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30</a:t>
            </a:fld>
            <a:endParaRPr lang="en-US"/>
          </a:p>
        </p:txBody>
      </p:sp>
    </p:spTree>
    <p:extLst>
      <p:ext uri="{BB962C8B-B14F-4D97-AF65-F5344CB8AC3E}">
        <p14:creationId xmlns:p14="http://schemas.microsoft.com/office/powerpoint/2010/main" val="3936204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0CBE2E8-124B-49B5-8F41-93CF0B0E19E3}" type="slidenum">
              <a:rPr lang="en-US" smtClean="0"/>
              <a:pPr/>
              <a:t>36</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dirty="0"/>
              <a:t>“Suppose there is a mechanism, either a computer program, or possibly a person, or some mechanical device, which, for location xi of the </a:t>
            </a:r>
            <a:r>
              <a:rPr lang="en-US" dirty="0" err="1"/>
              <a:t>ith</a:t>
            </a:r>
            <a:r>
              <a:rPr lang="en-US" dirty="0"/>
              <a:t> component, outputs a numerical value li(xi) that indicates how strongly the </a:t>
            </a:r>
            <a:r>
              <a:rPr lang="en-US" dirty="0" err="1"/>
              <a:t>ith</a:t>
            </a:r>
            <a:r>
              <a:rPr lang="en-US" dirty="0"/>
              <a:t> component fits at location xi of the sensed scene.”</a:t>
            </a:r>
          </a:p>
        </p:txBody>
      </p:sp>
    </p:spTree>
    <p:extLst>
      <p:ext uri="{BB962C8B-B14F-4D97-AF65-F5344CB8AC3E}">
        <p14:creationId xmlns:p14="http://schemas.microsoft.com/office/powerpoint/2010/main" val="3731164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0CBE2E8-124B-49B5-8F41-93CF0B0E19E3}" type="slidenum">
              <a:rPr lang="en-US" smtClean="0"/>
              <a:pPr/>
              <a:t>37</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1480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9D1F8CA-1DCE-48A8-B292-96A9D9546080}" type="slidenum">
              <a:rPr lang="en-US" smtClean="0"/>
              <a:pPr/>
              <a:t>38</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77201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FCEC7AC-B1B1-40B9-88C0-1B1D60961BEC}" type="slidenum">
              <a:rPr lang="en-US" smtClean="0"/>
              <a:pPr/>
              <a:t>39</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74725" y="4560888"/>
            <a:ext cx="5365750" cy="4319587"/>
          </a:xfrm>
          <a:noFill/>
          <a:ln/>
        </p:spPr>
        <p:txBody>
          <a:bodyPr/>
          <a:lstStyle/>
          <a:p>
            <a:pPr eaLnBrk="1" hangingPunct="1"/>
            <a:endParaRPr lang="en-US" dirty="0"/>
          </a:p>
        </p:txBody>
      </p:sp>
    </p:spTree>
    <p:extLst>
      <p:ext uri="{BB962C8B-B14F-4D97-AF65-F5344CB8AC3E}">
        <p14:creationId xmlns:p14="http://schemas.microsoft.com/office/powerpoint/2010/main" val="3202409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142D9D1-4224-4FFB-983C-C8878CD0EA37}" type="slidenum">
              <a:rPr lang="en-US" smtClean="0"/>
              <a:pPr/>
              <a:t>41</a:t>
            </a:fld>
            <a:endParaRPr lang="en-US"/>
          </a:p>
        </p:txBody>
      </p:sp>
      <p:sp>
        <p:nvSpPr>
          <p:cNvPr id="78851" name="Rectangle 2"/>
          <p:cNvSpPr>
            <a:spLocks noGrp="1" noRot="1" noChangeAspect="1" noChangeArrowheads="1" noTextEdit="1"/>
          </p:cNvSpPr>
          <p:nvPr>
            <p:ph type="sldImg"/>
          </p:nvPr>
        </p:nvSpPr>
        <p:spPr>
          <a:xfrm>
            <a:off x="739775" y="962025"/>
            <a:ext cx="5822950" cy="3276600"/>
          </a:xfrm>
          <a:solidFill>
            <a:srgbClr val="FFFFFF"/>
          </a:solidFill>
          <a:ln/>
        </p:spPr>
      </p:sp>
      <p:sp>
        <p:nvSpPr>
          <p:cNvPr id="78852" name="Text Box 3"/>
          <p:cNvSpPr>
            <a:spLocks noGrp="1" noChangeArrowheads="1"/>
          </p:cNvSpPr>
          <p:nvPr>
            <p:ph type="body" idx="1"/>
          </p:nvPr>
        </p:nvSpPr>
        <p:spPr>
          <a:xfrm>
            <a:off x="1116013" y="4568825"/>
            <a:ext cx="5078412" cy="182563"/>
          </a:xfrm>
          <a:noFill/>
          <a:ln/>
        </p:spPr>
        <p:txBody>
          <a:bodyPr lIns="0" tIns="0" rIns="0" bIns="0">
            <a:spAutoFit/>
          </a:bodyPr>
          <a:lstStyle/>
          <a:p>
            <a:pPr defTabSz="457200" eaLnBrk="1" hangingPunct="1"/>
            <a:r>
              <a:rPr lang="en-GB"/>
              <a:t>Globally different, but have portions in common</a:t>
            </a:r>
            <a:endParaRPr lang="en-US"/>
          </a:p>
        </p:txBody>
      </p:sp>
    </p:spTree>
    <p:extLst>
      <p:ext uri="{BB962C8B-B14F-4D97-AF65-F5344CB8AC3E}">
        <p14:creationId xmlns:p14="http://schemas.microsoft.com/office/powerpoint/2010/main" val="466235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2728ECC-A8DD-4937-AB77-E2A1AD1AAE2D}" type="slidenum">
              <a:rPr lang="en-US" smtClean="0"/>
              <a:pPr/>
              <a:t>49</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9606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D1F5D73-10C8-4479-AEDA-79E813A97ECD}" type="slidenum">
              <a:rPr lang="en-US" smtClean="0"/>
              <a:pPr/>
              <a:t>55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63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5361E4D-431E-42B4-8E31-2DA3987D7F35}" type="slidenum">
              <a:rPr lang="en-US" smtClean="0"/>
              <a:pPr/>
              <a:t>8</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74725" y="4560888"/>
            <a:ext cx="5365750" cy="4319587"/>
          </a:xfrm>
          <a:noFill/>
          <a:ln/>
        </p:spPr>
        <p:txBody>
          <a:bodyPr/>
          <a:lstStyle/>
          <a:p>
            <a:pPr eaLnBrk="1" hangingPunct="1"/>
            <a:endParaRPr lang="en-US" dirty="0"/>
          </a:p>
        </p:txBody>
      </p:sp>
    </p:spTree>
    <p:extLst>
      <p:ext uri="{BB962C8B-B14F-4D97-AF65-F5344CB8AC3E}">
        <p14:creationId xmlns:p14="http://schemas.microsoft.com/office/powerpoint/2010/main" val="1187402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558165C-9B11-4AA3-A889-152AF13555D8}" type="slidenum">
              <a:rPr lang="en-US" smtClean="0"/>
              <a:pPr>
                <a:defRPr/>
              </a:pPr>
              <a:t>57</a:t>
            </a:fld>
            <a:endParaRPr lang="en-US"/>
          </a:p>
        </p:txBody>
      </p:sp>
    </p:spTree>
    <p:extLst>
      <p:ext uri="{BB962C8B-B14F-4D97-AF65-F5344CB8AC3E}">
        <p14:creationId xmlns:p14="http://schemas.microsoft.com/office/powerpoint/2010/main" val="3651849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558165C-9B11-4AA3-A889-152AF13555D8}" type="slidenum">
              <a:rPr lang="en-US" smtClean="0"/>
              <a:pPr>
                <a:defRPr/>
              </a:pPr>
              <a:t>58</a:t>
            </a:fld>
            <a:endParaRPr lang="en-US"/>
          </a:p>
        </p:txBody>
      </p:sp>
    </p:spTree>
    <p:extLst>
      <p:ext uri="{BB962C8B-B14F-4D97-AF65-F5344CB8AC3E}">
        <p14:creationId xmlns:p14="http://schemas.microsoft.com/office/powerpoint/2010/main" val="2473580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59</a:t>
            </a:fld>
            <a:endParaRPr lang="en-US"/>
          </a:p>
        </p:txBody>
      </p:sp>
    </p:spTree>
    <p:extLst>
      <p:ext uri="{BB962C8B-B14F-4D97-AF65-F5344CB8AC3E}">
        <p14:creationId xmlns:p14="http://schemas.microsoft.com/office/powerpoint/2010/main" val="1778596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illustrates a typical</a:t>
            </a:r>
            <a:r>
              <a:rPr lang="en-US" baseline="0" dirty="0"/>
              <a:t> </a:t>
            </a:r>
            <a:r>
              <a:rPr lang="en-US" dirty="0"/>
              <a:t>example where a football scene is ﬁrst divided into three parts at a coarse level: a person in the</a:t>
            </a:r>
          </a:p>
          <a:p>
            <a:r>
              <a:rPr lang="en-US" dirty="0"/>
              <a:t>foreground, a sports ﬁeld, and the spectators. These three parts are further decomposed into nine</a:t>
            </a:r>
          </a:p>
          <a:p>
            <a:r>
              <a:rPr lang="en-US" dirty="0"/>
              <a:t>visual patterns in the second level: a face, three texture regions, some text, a point process (the</a:t>
            </a:r>
          </a:p>
          <a:p>
            <a:r>
              <a:rPr lang="en-US" dirty="0"/>
              <a:t>band on the ﬁeld), a curve process (the markings on the ﬁeld), a color region, and a region for nearby</a:t>
            </a:r>
          </a:p>
          <a:p>
            <a:r>
              <a:rPr lang="en-US" dirty="0"/>
              <a:t>people. In principle, we can continue decomposing these parts until we reach a resolution criterion.</a:t>
            </a:r>
          </a:p>
          <a:p>
            <a:r>
              <a:rPr lang="en-US" dirty="0"/>
              <a:t>The parsing graph is similar in spirit to the parsing trees used in speech and natural language</a:t>
            </a:r>
          </a:p>
          <a:p>
            <a:r>
              <a:rPr lang="en-US" dirty="0"/>
              <a:t>processing except that it can include horizontal connections (see the dashed curves in Figure 1)</a:t>
            </a:r>
          </a:p>
          <a:p>
            <a:r>
              <a:rPr lang="en-US" dirty="0"/>
              <a:t>for specifying spatial relationships and boundary sharing between diﬀerent visual patterns.</a:t>
            </a:r>
          </a:p>
          <a:p>
            <a:endParaRPr lang="en-US" dirty="0"/>
          </a:p>
          <a:p>
            <a:r>
              <a:rPr lang="en-US" dirty="0"/>
              <a:t>From</a:t>
            </a:r>
            <a:r>
              <a:rPr lang="en-US" baseline="0" dirty="0"/>
              <a:t> Zhu and Mumford, “A stochastic grammar of images”:</a:t>
            </a:r>
          </a:p>
          <a:p>
            <a:endParaRPr lang="en-US" baseline="0" dirty="0"/>
          </a:p>
          <a:p>
            <a:r>
              <a:rPr lang="en-US" sz="1200" b="0" i="0" u="none" strike="noStrike" kern="1200" baseline="0" dirty="0">
                <a:solidFill>
                  <a:srgbClr val="000000"/>
                </a:solidFill>
                <a:latin typeface="Times New Roman" pitchFamily="18" charset="0"/>
                <a:ea typeface="+mn-ea"/>
                <a:cs typeface="+mn-cs"/>
              </a:rPr>
              <a:t>By analogy to natural</a:t>
            </a:r>
          </a:p>
          <a:p>
            <a:r>
              <a:rPr lang="en-US" sz="1200" b="0" i="0" u="none" strike="noStrike" kern="1200" baseline="0" dirty="0">
                <a:solidFill>
                  <a:srgbClr val="000000"/>
                </a:solidFill>
                <a:latin typeface="Times New Roman" pitchFamily="18" charset="0"/>
                <a:ea typeface="+mn-ea"/>
                <a:cs typeface="+mn-cs"/>
              </a:rPr>
              <a:t>language understanding, the task of image parsing….</a:t>
            </a:r>
          </a:p>
          <a:p>
            <a:r>
              <a:rPr lang="en-US" sz="1200" b="0" i="0" u="none" strike="noStrike" kern="1200" baseline="0" dirty="0">
                <a:solidFill>
                  <a:srgbClr val="000000"/>
                </a:solidFill>
                <a:latin typeface="Times New Roman" pitchFamily="18" charset="0"/>
                <a:ea typeface="+mn-ea"/>
                <a:cs typeface="+mn-cs"/>
              </a:rPr>
              <a:t>is to compute a parse graph as the most probable interpretation</a:t>
            </a:r>
          </a:p>
          <a:p>
            <a:r>
              <a:rPr lang="en-US" sz="1200" b="0" i="0" u="none" strike="noStrike" kern="1200" baseline="0" dirty="0">
                <a:solidFill>
                  <a:srgbClr val="000000"/>
                </a:solidFill>
                <a:latin typeface="Times New Roman" pitchFamily="18" charset="0"/>
                <a:ea typeface="+mn-ea"/>
                <a:cs typeface="+mn-cs"/>
              </a:rPr>
              <a:t>of an input image. This parse graph includes a tree-structured</a:t>
            </a:r>
          </a:p>
          <a:p>
            <a:r>
              <a:rPr lang="en-US" sz="1200" b="0" i="0" u="none" strike="noStrike" kern="1200" baseline="0" dirty="0">
                <a:solidFill>
                  <a:srgbClr val="000000"/>
                </a:solidFill>
                <a:latin typeface="Times New Roman" pitchFamily="18" charset="0"/>
                <a:ea typeface="+mn-ea"/>
                <a:cs typeface="+mn-cs"/>
              </a:rPr>
              <a:t>decomposition for the contents of the scene, from scene labels, to</a:t>
            </a:r>
          </a:p>
          <a:p>
            <a:r>
              <a:rPr lang="en-US" sz="1200" b="0" i="0" u="none" strike="noStrike" kern="1200" baseline="0" dirty="0">
                <a:solidFill>
                  <a:srgbClr val="000000"/>
                </a:solidFill>
                <a:latin typeface="Times New Roman" pitchFamily="18" charset="0"/>
                <a:ea typeface="+mn-ea"/>
                <a:cs typeface="+mn-cs"/>
              </a:rPr>
              <a:t>objects, parts, primitives, so that all pixels are explained, and a number</a:t>
            </a:r>
          </a:p>
          <a:p>
            <a:r>
              <a:rPr lang="en-US" sz="1200" b="0" i="0" u="none" strike="noStrike" kern="1200" baseline="0" dirty="0">
                <a:solidFill>
                  <a:srgbClr val="000000"/>
                </a:solidFill>
                <a:latin typeface="Times New Roman" pitchFamily="18" charset="0"/>
                <a:ea typeface="+mn-ea"/>
                <a:cs typeface="+mn-cs"/>
              </a:rPr>
              <a:t>of spatial and functional relations between nodes for contexts at all</a:t>
            </a:r>
          </a:p>
          <a:p>
            <a:r>
              <a:rPr lang="en-US" sz="1200" b="0" i="0" u="none" strike="noStrike" kern="1200" baseline="0" dirty="0">
                <a:solidFill>
                  <a:srgbClr val="000000"/>
                </a:solidFill>
                <a:latin typeface="Times New Roman" pitchFamily="18" charset="0"/>
                <a:ea typeface="+mn-ea"/>
                <a:cs typeface="+mn-cs"/>
              </a:rPr>
              <a:t>levels of the hierarchy.</a:t>
            </a:r>
          </a:p>
          <a:p>
            <a:endParaRPr lang="en-US" sz="1200" b="0" i="0" u="none" strike="noStrike" kern="1200" baseline="0" dirty="0">
              <a:solidFill>
                <a:srgbClr val="000000"/>
              </a:solidFill>
              <a:latin typeface="Times New Roman" pitchFamily="18" charset="0"/>
              <a:ea typeface="+mn-ea"/>
              <a:cs typeface="+mn-cs"/>
            </a:endParaRPr>
          </a:p>
          <a:p>
            <a:r>
              <a:rPr lang="en-US" sz="1200" b="0" i="0" u="none" strike="noStrike" kern="1200" baseline="0" dirty="0">
                <a:solidFill>
                  <a:srgbClr val="000000"/>
                </a:solidFill>
                <a:latin typeface="Times New Roman" pitchFamily="18" charset="0"/>
                <a:ea typeface="+mn-ea"/>
                <a:cs typeface="+mn-cs"/>
              </a:rPr>
              <a:t>People who worked on image parsing in the 1960–1970s were, obviously,</a:t>
            </a:r>
          </a:p>
          <a:p>
            <a:r>
              <a:rPr lang="en-US" sz="1200" b="0" i="0" u="none" strike="noStrike" kern="1200" baseline="0" dirty="0">
                <a:solidFill>
                  <a:srgbClr val="000000"/>
                </a:solidFill>
                <a:latin typeface="Times New Roman" pitchFamily="18" charset="0"/>
                <a:ea typeface="+mn-ea"/>
                <a:cs typeface="+mn-cs"/>
              </a:rPr>
              <a:t>ahead of their time. In </a:t>
            </a:r>
            <a:r>
              <a:rPr lang="en-US" sz="1200" b="0" i="0" u="none" strike="noStrike" kern="1200" baseline="0" dirty="0" err="1">
                <a:solidFill>
                  <a:srgbClr val="000000"/>
                </a:solidFill>
                <a:latin typeface="Times New Roman" pitchFamily="18" charset="0"/>
                <a:ea typeface="+mn-ea"/>
                <a:cs typeface="+mn-cs"/>
              </a:rPr>
              <a:t>Kanade’s</a:t>
            </a:r>
            <a:r>
              <a:rPr lang="en-US" sz="1200" b="0" i="0" u="none" strike="noStrike" kern="1200" baseline="0" dirty="0">
                <a:solidFill>
                  <a:srgbClr val="000000"/>
                </a:solidFill>
                <a:latin typeface="Times New Roman" pitchFamily="18" charset="0"/>
                <a:ea typeface="+mn-ea"/>
                <a:cs typeface="+mn-cs"/>
              </a:rPr>
              <a:t> own words, they had only 64K</a:t>
            </a:r>
          </a:p>
          <a:p>
            <a:r>
              <a:rPr lang="en-US" sz="1200" b="0" i="0" u="none" strike="noStrike" kern="1200" baseline="0" dirty="0">
                <a:solidFill>
                  <a:srgbClr val="000000"/>
                </a:solidFill>
                <a:latin typeface="Times New Roman" pitchFamily="18" charset="0"/>
                <a:ea typeface="+mn-ea"/>
                <a:cs typeface="+mn-cs"/>
              </a:rPr>
              <a:t>memory to work with at that time… The image parsing efforts and structured methods</a:t>
            </a:r>
          </a:p>
          <a:p>
            <a:r>
              <a:rPr lang="en-US" sz="1200" b="0" i="0" u="none" strike="noStrike" kern="1200" baseline="0" dirty="0">
                <a:solidFill>
                  <a:srgbClr val="000000"/>
                </a:solidFill>
                <a:latin typeface="Times New Roman" pitchFamily="18" charset="0"/>
                <a:ea typeface="+mn-ea"/>
                <a:cs typeface="+mn-cs"/>
              </a:rPr>
              <a:t>encountered overwhelming difficulties in the 1970s and since then</a:t>
            </a:r>
          </a:p>
          <a:p>
            <a:r>
              <a:rPr lang="en-US" sz="1200" b="0" i="0" u="none" strike="noStrike" kern="1200" baseline="0" dirty="0">
                <a:solidFill>
                  <a:srgbClr val="000000"/>
                </a:solidFill>
                <a:latin typeface="Times New Roman" pitchFamily="18" charset="0"/>
                <a:ea typeface="+mn-ea"/>
                <a:cs typeface="+mn-cs"/>
              </a:rPr>
              <a:t>entered a hibernation state for a quarter of a century.</a:t>
            </a:r>
          </a:p>
          <a:p>
            <a:endParaRPr lang="en-US" sz="1200" b="0" i="0" u="none" strike="noStrike" kern="1200" baseline="0" dirty="0">
              <a:solidFill>
                <a:srgbClr val="000000"/>
              </a:solidFill>
              <a:latin typeface="Times New Roman" pitchFamily="18" charset="0"/>
              <a:ea typeface="+mn-ea"/>
              <a:cs typeface="+mn-cs"/>
            </a:endParaRPr>
          </a:p>
          <a:p>
            <a:r>
              <a:rPr lang="en-US" sz="1200" b="0" i="0" u="none" strike="noStrike" kern="1200" baseline="0" dirty="0">
                <a:solidFill>
                  <a:srgbClr val="000000"/>
                </a:solidFill>
                <a:latin typeface="Times New Roman" pitchFamily="18" charset="0"/>
                <a:ea typeface="+mn-ea"/>
                <a:cs typeface="+mn-cs"/>
              </a:rPr>
              <a:t>The grammar represents both the hierarchical decompositions from scenes,</a:t>
            </a:r>
          </a:p>
          <a:p>
            <a:r>
              <a:rPr lang="en-US" sz="1200" b="0" i="0" u="none" strike="noStrike" kern="1200" baseline="0" dirty="0">
                <a:solidFill>
                  <a:srgbClr val="000000"/>
                </a:solidFill>
                <a:latin typeface="Times New Roman" pitchFamily="18" charset="0"/>
                <a:ea typeface="+mn-ea"/>
                <a:cs typeface="+mn-cs"/>
              </a:rPr>
              <a:t>to objects, parts, primitives and pixels by terminal and non-terminal</a:t>
            </a:r>
          </a:p>
          <a:p>
            <a:r>
              <a:rPr lang="en-US" sz="1200" b="0" i="0" u="none" strike="noStrike" kern="1200" baseline="0" dirty="0">
                <a:solidFill>
                  <a:srgbClr val="000000"/>
                </a:solidFill>
                <a:latin typeface="Times New Roman" pitchFamily="18" charset="0"/>
                <a:ea typeface="+mn-ea"/>
                <a:cs typeface="+mn-cs"/>
              </a:rPr>
              <a:t>nodes and the contexts for spatial and functional relations by horizontal</a:t>
            </a:r>
          </a:p>
          <a:p>
            <a:r>
              <a:rPr lang="en-US" sz="1200" b="0" i="0" u="none" strike="noStrike" kern="1200" baseline="0" dirty="0">
                <a:solidFill>
                  <a:srgbClr val="000000"/>
                </a:solidFill>
                <a:latin typeface="Times New Roman" pitchFamily="18" charset="0"/>
                <a:ea typeface="+mn-ea"/>
                <a:cs typeface="+mn-cs"/>
              </a:rPr>
              <a:t>links between the nodes.</a:t>
            </a:r>
          </a:p>
          <a:p>
            <a:endParaRPr lang="en-US" dirty="0"/>
          </a:p>
        </p:txBody>
      </p:sp>
    </p:spTree>
    <p:extLst>
      <p:ext uri="{BB962C8B-B14F-4D97-AF65-F5344CB8AC3E}">
        <p14:creationId xmlns:p14="http://schemas.microsoft.com/office/powerpoint/2010/main" val="1701536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E3DAFA1-E55F-4E19-B185-2C769D4A5789}" type="slidenum">
              <a:rPr lang="en-US" smtClean="0"/>
              <a:pPr/>
              <a:t>74</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38671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E3DAFA1-E55F-4E19-B185-2C769D4A5789}" type="slidenum">
              <a:rPr lang="en-US" smtClean="0"/>
              <a:pPr/>
              <a:t>75</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7822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3389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Note pooling is across space, not across Gabor channel</a:t>
            </a:r>
          </a:p>
          <a:p>
            <a:pPr eaLnBrk="1" hangingPunct="1"/>
            <a:endParaRPr lang="en-US" dirty="0">
              <a:latin typeface="Calibri" charset="0"/>
            </a:endParaRPr>
          </a:p>
          <a:p>
            <a:pPr eaLnBrk="1" hangingPunct="1"/>
            <a:r>
              <a:rPr lang="en-US" dirty="0">
                <a:latin typeface="Calibri" charset="0"/>
              </a:rPr>
              <a:t>Normalization is really</a:t>
            </a:r>
            <a:r>
              <a:rPr lang="en-US" baseline="0" dirty="0">
                <a:latin typeface="Calibri" charset="0"/>
              </a:rPr>
              <a:t> nonlinear (small elements not rescaled)</a:t>
            </a:r>
            <a:endParaRPr lang="en-US" dirty="0">
              <a:latin typeface="Calibri" charset="0"/>
            </a:endParaRPr>
          </a:p>
        </p:txBody>
      </p:sp>
      <p:sp>
        <p:nvSpPr>
          <p:cNvPr id="450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90D5EB2-4CC1-0E4D-A149-A27675925D18}" type="slidenum">
              <a:rPr lang="en-US">
                <a:latin typeface="Calibri" charset="0"/>
              </a:rPr>
              <a:pPr eaLnBrk="1" hangingPunct="1"/>
              <a:t>89</a:t>
            </a:fld>
            <a:endParaRPr lang="en-US">
              <a:latin typeface="Calibri" charset="0"/>
            </a:endParaRPr>
          </a:p>
        </p:txBody>
      </p:sp>
    </p:spTree>
    <p:extLst>
      <p:ext uri="{BB962C8B-B14F-4D97-AF65-F5344CB8AC3E}">
        <p14:creationId xmlns:p14="http://schemas.microsoft.com/office/powerpoint/2010/main" val="3345786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558165C-9B11-4AA3-A889-152AF13555D8}" type="slidenum">
              <a:rPr lang="en-US" smtClean="0"/>
              <a:pPr>
                <a:defRPr/>
              </a:pPr>
              <a:t>90</a:t>
            </a:fld>
            <a:endParaRPr lang="en-US"/>
          </a:p>
        </p:txBody>
      </p:sp>
    </p:spTree>
    <p:extLst>
      <p:ext uri="{BB962C8B-B14F-4D97-AF65-F5344CB8AC3E}">
        <p14:creationId xmlns:p14="http://schemas.microsoft.com/office/powerpoint/2010/main" val="3351835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Mundy: The nodes of the graph represent</a:t>
            </a:r>
          </a:p>
          <a:p>
            <a:r>
              <a:rPr lang="en-US" sz="1200" kern="1200" dirty="0">
                <a:solidFill>
                  <a:schemeClr val="tx1"/>
                </a:solidFill>
                <a:effectLst/>
                <a:latin typeface="+mn-lt"/>
                <a:ea typeface="+mn-ea"/>
                <a:cs typeface="+mn-cs"/>
              </a:rPr>
              <a:t>object views that are adjacent to each other on the unit sphere of viewing di-</a:t>
            </a:r>
          </a:p>
          <a:p>
            <a:r>
              <a:rPr lang="en-US" sz="1200" kern="1200" dirty="0" err="1">
                <a:solidFill>
                  <a:schemeClr val="tx1"/>
                </a:solidFill>
                <a:effectLst/>
                <a:latin typeface="+mn-lt"/>
                <a:ea typeface="+mn-ea"/>
                <a:cs typeface="+mn-cs"/>
              </a:rPr>
              <a:t>rections</a:t>
            </a:r>
            <a:r>
              <a:rPr lang="en-US" sz="1200" kern="1200" dirty="0">
                <a:solidFill>
                  <a:schemeClr val="tx1"/>
                </a:solidFill>
                <a:effectLst/>
                <a:latin typeface="+mn-lt"/>
                <a:ea typeface="+mn-ea"/>
                <a:cs typeface="+mn-cs"/>
              </a:rPr>
              <a:t> but differ in some significant way. The most common view relationship</a:t>
            </a:r>
          </a:p>
          <a:p>
            <a:r>
              <a:rPr lang="en-US" sz="1200" kern="1200" dirty="0">
                <a:solidFill>
                  <a:schemeClr val="tx1"/>
                </a:solidFill>
                <a:effectLst/>
                <a:latin typeface="+mn-lt"/>
                <a:ea typeface="+mn-ea"/>
                <a:cs typeface="+mn-cs"/>
              </a:rPr>
              <a:t>in aspect graphs is based on the topological structure of the view, i.e., edges in</a:t>
            </a:r>
          </a:p>
          <a:p>
            <a:r>
              <a:rPr lang="en-US" sz="1200" kern="1200" dirty="0">
                <a:solidFill>
                  <a:schemeClr val="tx1"/>
                </a:solidFill>
                <a:effectLst/>
                <a:latin typeface="+mn-lt"/>
                <a:ea typeface="+mn-ea"/>
                <a:cs typeface="+mn-cs"/>
              </a:rPr>
              <a:t>the aspect graph arise from transitions in the graph structure relating vertices,</a:t>
            </a:r>
          </a:p>
          <a:p>
            <a:r>
              <a:rPr lang="en-US" sz="1200" kern="1200" dirty="0">
                <a:solidFill>
                  <a:schemeClr val="tx1"/>
                </a:solidFill>
                <a:effectLst/>
                <a:latin typeface="+mn-lt"/>
                <a:ea typeface="+mn-ea"/>
                <a:cs typeface="+mn-cs"/>
              </a:rPr>
              <a:t>edges and faces of the projected object.</a:t>
            </a:r>
          </a:p>
          <a:p>
            <a:endParaRPr lang="en-US" dirty="0"/>
          </a:p>
          <a:p>
            <a:r>
              <a:rPr lang="en-US" sz="1200" kern="1200" dirty="0">
                <a:solidFill>
                  <a:schemeClr val="tx1"/>
                </a:solidFill>
                <a:effectLst/>
                <a:latin typeface="+mn-lt"/>
                <a:ea typeface="+mn-ea"/>
                <a:cs typeface="+mn-cs"/>
              </a:rPr>
              <a:t>It was shown by Harry Plantinga and Charles</a:t>
            </a:r>
          </a:p>
          <a:p>
            <a:r>
              <a:rPr lang="en-US" sz="1200" kern="1200" dirty="0">
                <a:solidFill>
                  <a:schemeClr val="tx1"/>
                </a:solidFill>
                <a:effectLst/>
                <a:latin typeface="+mn-lt"/>
                <a:ea typeface="+mn-ea"/>
                <a:cs typeface="+mn-cs"/>
              </a:rPr>
              <a:t>Dyer [60] that under perspective viewing that the size of polyhedral aspect</a:t>
            </a:r>
          </a:p>
          <a:p>
            <a:r>
              <a:rPr lang="en-US" sz="1200" kern="1200" dirty="0">
                <a:solidFill>
                  <a:schemeClr val="tx1"/>
                </a:solidFill>
                <a:effectLst/>
                <a:latin typeface="+mn-lt"/>
                <a:ea typeface="+mn-ea"/>
                <a:cs typeface="+mn-cs"/>
              </a:rPr>
              <a:t>graphs can grow as rapidly as n^9.</a:t>
            </a:r>
          </a:p>
          <a:p>
            <a:endParaRPr lang="en-US" dirty="0"/>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9</a:t>
            </a:fld>
            <a:endParaRPr lang="en-US"/>
          </a:p>
        </p:txBody>
      </p:sp>
    </p:spTree>
    <p:extLst>
      <p:ext uri="{BB962C8B-B14F-4D97-AF65-F5344CB8AC3E}">
        <p14:creationId xmlns:p14="http://schemas.microsoft.com/office/powerpoint/2010/main" val="408848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DF8A456-59E6-4D18-B1A2-4BBA6CEFE274}" type="slidenum">
              <a:rPr lang="en-US" smtClean="0"/>
              <a:pPr/>
              <a:t>10</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2581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Mundy: Another Binford student, Rodney Brooks, developed a recognition system based</a:t>
            </a:r>
          </a:p>
          <a:p>
            <a:r>
              <a:rPr lang="en-US" sz="1200" kern="1200" dirty="0">
                <a:solidFill>
                  <a:schemeClr val="tx1"/>
                </a:solidFill>
                <a:effectLst/>
                <a:latin typeface="+mn-lt"/>
                <a:ea typeface="+mn-ea"/>
                <a:cs typeface="+mn-cs"/>
              </a:rPr>
              <a:t>on symbolic geometric constraints on objects composed of GC parts [13]. The sys-</a:t>
            </a:r>
          </a:p>
          <a:p>
            <a:r>
              <a:rPr lang="en-US" sz="1200" kern="1200" dirty="0" err="1">
                <a:solidFill>
                  <a:schemeClr val="tx1"/>
                </a:solidFill>
                <a:effectLst/>
                <a:latin typeface="+mn-lt"/>
                <a:ea typeface="+mn-ea"/>
                <a:cs typeface="+mn-cs"/>
              </a:rPr>
              <a:t>tem</a:t>
            </a:r>
            <a:r>
              <a:rPr lang="en-US" sz="1200" kern="1200" dirty="0">
                <a:solidFill>
                  <a:schemeClr val="tx1"/>
                </a:solidFill>
                <a:effectLst/>
                <a:latin typeface="+mn-lt"/>
                <a:ea typeface="+mn-ea"/>
                <a:cs typeface="+mn-cs"/>
              </a:rPr>
              <a:t> could essentially prove theorems concerning the existence of a parameterized</a:t>
            </a:r>
          </a:p>
          <a:p>
            <a:r>
              <a:rPr lang="en-US" sz="1200" kern="1200" dirty="0">
                <a:solidFill>
                  <a:schemeClr val="tx1"/>
                </a:solidFill>
                <a:effectLst/>
                <a:latin typeface="+mn-lt"/>
                <a:ea typeface="+mn-ea"/>
                <a:cs typeface="+mn-cs"/>
              </a:rPr>
              <a:t>GC configuration with associated tolerances. The system was called ACRONYM</a:t>
            </a:r>
          </a:p>
          <a:p>
            <a:r>
              <a:rPr lang="en-US" sz="1200" kern="1200" dirty="0">
                <a:solidFill>
                  <a:schemeClr val="tx1"/>
                </a:solidFill>
                <a:effectLst/>
                <a:latin typeface="+mn-lt"/>
                <a:ea typeface="+mn-ea"/>
                <a:cs typeface="+mn-cs"/>
              </a:rPr>
              <a:t>to avoid deriving a contrived name for the system, since ACRONYM is cleverly</a:t>
            </a:r>
          </a:p>
          <a:p>
            <a:r>
              <a:rPr lang="en-US" sz="1200" kern="1200" dirty="0">
                <a:solidFill>
                  <a:schemeClr val="tx1"/>
                </a:solidFill>
                <a:effectLst/>
                <a:latin typeface="+mn-lt"/>
                <a:ea typeface="+mn-ea"/>
                <a:cs typeface="+mn-cs"/>
              </a:rPr>
              <a:t>self-referential 2. The Defense Advanced Projects Agency (DARPA) and the Cen-</a:t>
            </a:r>
          </a:p>
          <a:p>
            <a:r>
              <a:rPr lang="en-US" sz="1200" kern="1200" dirty="0" err="1">
                <a:solidFill>
                  <a:schemeClr val="tx1"/>
                </a:solidFill>
                <a:effectLst/>
                <a:latin typeface="+mn-lt"/>
                <a:ea typeface="+mn-ea"/>
                <a:cs typeface="+mn-cs"/>
              </a:rPr>
              <a:t>tral</a:t>
            </a:r>
            <a:r>
              <a:rPr lang="en-US" sz="1200" kern="1200" dirty="0">
                <a:solidFill>
                  <a:schemeClr val="tx1"/>
                </a:solidFill>
                <a:effectLst/>
                <a:latin typeface="+mn-lt"/>
                <a:ea typeface="+mn-ea"/>
                <a:cs typeface="+mn-cs"/>
              </a:rPr>
              <a:t> Intelligence Agency (CIA) established a classified project to use ACRONYM</a:t>
            </a:r>
          </a:p>
          <a:p>
            <a:r>
              <a:rPr lang="en-US" sz="1200" kern="1200" dirty="0">
                <a:solidFill>
                  <a:schemeClr val="tx1"/>
                </a:solidFill>
                <a:effectLst/>
                <a:latin typeface="+mn-lt"/>
                <a:ea typeface="+mn-ea"/>
                <a:cs typeface="+mn-cs"/>
              </a:rPr>
              <a:t>to recognize targets such as submarines as illustrated in Figure 5. The goal was</a:t>
            </a:r>
          </a:p>
          <a:p>
            <a:r>
              <a:rPr lang="en-US" sz="1200" kern="1200" dirty="0">
                <a:solidFill>
                  <a:schemeClr val="tx1"/>
                </a:solidFill>
                <a:effectLst/>
                <a:latin typeface="+mn-lt"/>
                <a:ea typeface="+mn-ea"/>
                <a:cs typeface="+mn-cs"/>
              </a:rPr>
              <a:t>to assist strategic intelligence analysts that monitor military installations using</a:t>
            </a:r>
          </a:p>
          <a:p>
            <a:r>
              <a:rPr lang="en-US" sz="1200" kern="1200" dirty="0">
                <a:solidFill>
                  <a:schemeClr val="tx1"/>
                </a:solidFill>
                <a:effectLst/>
                <a:latin typeface="+mn-lt"/>
                <a:ea typeface="+mn-ea"/>
                <a:cs typeface="+mn-cs"/>
              </a:rPr>
              <a:t>aerial photography. The project, called SCORPIUS, was designed to exploit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ious</a:t>
            </a:r>
            <a:r>
              <a:rPr lang="en-US" sz="1200" kern="1200" dirty="0">
                <a:solidFill>
                  <a:schemeClr val="tx1"/>
                </a:solidFill>
                <a:effectLst/>
                <a:latin typeface="+mn-lt"/>
                <a:ea typeface="+mn-ea"/>
                <a:cs typeface="+mn-cs"/>
              </a:rPr>
              <a:t> parallel computing architectures developed by DARPA in conjunction with</a:t>
            </a:r>
          </a:p>
          <a:p>
            <a:r>
              <a:rPr lang="en-US" sz="1200" kern="1200" dirty="0">
                <a:solidFill>
                  <a:schemeClr val="tx1"/>
                </a:solidFill>
                <a:effectLst/>
                <a:latin typeface="+mn-lt"/>
                <a:ea typeface="+mn-ea"/>
                <a:cs typeface="+mn-cs"/>
              </a:rPr>
              <a:t>the Strategic Computing Program (1983-1993) [65]. Since the SCORPIUS pro-</a:t>
            </a:r>
          </a:p>
          <a:p>
            <a:r>
              <a:rPr lang="en-US" sz="1200" kern="1200" dirty="0">
                <a:solidFill>
                  <a:schemeClr val="tx1"/>
                </a:solidFill>
                <a:effectLst/>
                <a:latin typeface="+mn-lt"/>
                <a:ea typeface="+mn-ea"/>
                <a:cs typeface="+mn-cs"/>
              </a:rPr>
              <a:t>gram was classified, it is not clear how effectively the ACRONYM recognition</a:t>
            </a:r>
          </a:p>
          <a:p>
            <a:r>
              <a:rPr lang="en-US" sz="1200" kern="1200" dirty="0">
                <a:solidFill>
                  <a:schemeClr val="tx1"/>
                </a:solidFill>
                <a:effectLst/>
                <a:latin typeface="+mn-lt"/>
                <a:ea typeface="+mn-ea"/>
                <a:cs typeface="+mn-cs"/>
              </a:rPr>
              <a:t>system performed. The results must have been encouraging enough since a new</a:t>
            </a:r>
          </a:p>
          <a:p>
            <a:r>
              <a:rPr lang="en-US" sz="1200" kern="1200" dirty="0">
                <a:solidFill>
                  <a:schemeClr val="tx1"/>
                </a:solidFill>
                <a:effectLst/>
                <a:latin typeface="+mn-lt"/>
                <a:ea typeface="+mn-ea"/>
                <a:cs typeface="+mn-cs"/>
              </a:rPr>
              <a:t>project, called RADIUS, was launched in 1993 with similar application goals [25].</a:t>
            </a:r>
          </a:p>
          <a:p>
            <a:r>
              <a:rPr lang="en-US" sz="1200" kern="1200" dirty="0">
                <a:solidFill>
                  <a:schemeClr val="tx1"/>
                </a:solidFill>
                <a:effectLst/>
                <a:latin typeface="+mn-lt"/>
                <a:ea typeface="+mn-ea"/>
                <a:cs typeface="+mn-cs"/>
              </a:rPr>
              <a:t>However, the emphasis of RADIUS was on change detection and automated 3-d</a:t>
            </a:r>
          </a:p>
          <a:p>
            <a:r>
              <a:rPr lang="en-US" sz="1200" kern="1200" dirty="0">
                <a:solidFill>
                  <a:schemeClr val="tx1"/>
                </a:solidFill>
                <a:effectLst/>
                <a:latin typeface="+mn-lt"/>
                <a:ea typeface="+mn-ea"/>
                <a:cs typeface="+mn-cs"/>
              </a:rPr>
              <a:t>modeling from imagery rather than recognition.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500BD72-BA79-DB4A-BBA9-6BFAEB0F70BB}" type="slidenum">
              <a:rPr lang="en-US" smtClean="0"/>
              <a:t>11</a:t>
            </a:fld>
            <a:endParaRPr lang="en-US"/>
          </a:p>
        </p:txBody>
      </p:sp>
    </p:spTree>
    <p:extLst>
      <p:ext uri="{BB962C8B-B14F-4D97-AF65-F5344CB8AC3E}">
        <p14:creationId xmlns:p14="http://schemas.microsoft.com/office/powerpoint/2010/main" val="405668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E7F813D-7E7D-4712-8711-D97F448A08B2}" type="slidenum">
              <a:rPr lang="en-US" smtClean="0"/>
              <a:pPr/>
              <a:t>13</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41173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7D6CD46-BD99-4AF6-B4C8-286ADA7C0007}" type="slidenum">
              <a:rPr lang="en-US" smtClean="0"/>
              <a:pPr/>
              <a:t>18</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261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BB0BA76-119C-4FF9-AAD6-11DDB7A9B933}" type="slidenum">
              <a:rPr lang="en-US" smtClean="0"/>
              <a:pPr/>
              <a:t>19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290120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F0BD17E-A7C7-4BB0-8D26-87EDA32ADE95}" type="slidenum">
              <a:rPr lang="en-US" smtClean="0"/>
              <a:pPr/>
              <a:t>20</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78041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F1FA-2AB1-C947-96B7-C7AE66DE09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1F8C75-1248-874A-8B1C-2B5C6DF38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E99303-9527-0E46-8034-4694E8E47D21}"/>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5" name="Footer Placeholder 4">
            <a:extLst>
              <a:ext uri="{FF2B5EF4-FFF2-40B4-BE49-F238E27FC236}">
                <a16:creationId xmlns:a16="http://schemas.microsoft.com/office/drawing/2014/main" id="{3789B0CF-4EB1-9443-BE41-C1B63ACB2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E8934-0742-1D4F-8C78-BD8A0BB6F72F}"/>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36733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9639-64BE-1A44-B1D9-6705AADFA1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45525-E7DF-2244-A0FD-7F0B1346F7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61CA7-9443-7C4B-A3A1-A72296F11B2C}"/>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5" name="Footer Placeholder 4">
            <a:extLst>
              <a:ext uri="{FF2B5EF4-FFF2-40B4-BE49-F238E27FC236}">
                <a16:creationId xmlns:a16="http://schemas.microsoft.com/office/drawing/2014/main" id="{8A7DCC8F-5538-E141-8A5C-8DF0919B2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3380D-5640-AD40-9E96-1C0E37451B59}"/>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619802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6B15BE-8CCD-BD4D-94B9-3FA1D1F9D8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19712B-4DBE-D847-BA94-25A4B15CA8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FD16C-BA3D-714D-82EA-A3C2B2728E2B}"/>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5" name="Footer Placeholder 4">
            <a:extLst>
              <a:ext uri="{FF2B5EF4-FFF2-40B4-BE49-F238E27FC236}">
                <a16:creationId xmlns:a16="http://schemas.microsoft.com/office/drawing/2014/main" id="{CE40E764-CB2C-4F47-B96F-411EFA183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CFE96-903A-7845-97BE-40846BD4AEA2}"/>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381268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76A5-6033-4A4E-8749-6EEF8DAEFF2B}"/>
              </a:ext>
            </a:extLst>
          </p:cNvPr>
          <p:cNvSpPr>
            <a:spLocks noGrp="1"/>
          </p:cNvSpPr>
          <p:nvPr>
            <p:ph type="title"/>
          </p:nvPr>
        </p:nvSpPr>
        <p:spPr>
          <a:xfrm>
            <a:off x="838200" y="365125"/>
            <a:ext cx="10515600" cy="86732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A9D8108-1C5B-9A4C-8F7A-2A12C224ACF7}"/>
              </a:ext>
            </a:extLst>
          </p:cNvPr>
          <p:cNvSpPr>
            <a:spLocks noGrp="1"/>
          </p:cNvSpPr>
          <p:nvPr>
            <p:ph idx="1"/>
          </p:nvPr>
        </p:nvSpPr>
        <p:spPr>
          <a:xfrm>
            <a:off x="838200" y="1371600"/>
            <a:ext cx="10515600" cy="5178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68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11F0-3DFC-6143-A003-801D7B006A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C2A59F-D5E0-CD45-9022-D13CE915D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6E8014-03CC-CB45-A492-8CBCF74DE4D4}"/>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5" name="Footer Placeholder 4">
            <a:extLst>
              <a:ext uri="{FF2B5EF4-FFF2-40B4-BE49-F238E27FC236}">
                <a16:creationId xmlns:a16="http://schemas.microsoft.com/office/drawing/2014/main" id="{94795A41-2CFA-4B41-8677-499CC64F7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FEFD1-C9C5-AE48-B37A-6FA7B2FEE306}"/>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199031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FD20-F49D-D842-A770-24240AB22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B2E068-FC5B-8B4F-965D-58A7C81891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2010F5-AB3D-6141-8AEA-FD77C9CE45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8E3DE5-F3B5-D141-BC98-904D4A689C85}"/>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6" name="Footer Placeholder 5">
            <a:extLst>
              <a:ext uri="{FF2B5EF4-FFF2-40B4-BE49-F238E27FC236}">
                <a16:creationId xmlns:a16="http://schemas.microsoft.com/office/drawing/2014/main" id="{FFA142DE-E3C7-C944-A384-9D4D826E7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6BFF6-B1F2-474C-8EB1-8592D885863A}"/>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1626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E97B-418A-2049-A794-979C82D26D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0895B-1AE1-CD4F-9CFE-0AF10538F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3DCDE7-EE18-0E48-8F2E-AE91D3E275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B4208-0C0F-A64C-A03C-817C3500FF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1E39CC-CBD0-CF40-B8E2-DAEB516E94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8CA168-AD45-FF43-A3CB-ADB515215C24}"/>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8" name="Footer Placeholder 7">
            <a:extLst>
              <a:ext uri="{FF2B5EF4-FFF2-40B4-BE49-F238E27FC236}">
                <a16:creationId xmlns:a16="http://schemas.microsoft.com/office/drawing/2014/main" id="{F5D32751-E8E6-8F46-80BA-6D0D56EA25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196181-C7EC-9A45-B0DD-46FEF434702E}"/>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79317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436C-8384-7F49-BDB3-A2F9E28F9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E6B52D-3B0A-2B4B-8F3D-69C1F07B6F2C}"/>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4" name="Footer Placeholder 3">
            <a:extLst>
              <a:ext uri="{FF2B5EF4-FFF2-40B4-BE49-F238E27FC236}">
                <a16:creationId xmlns:a16="http://schemas.microsoft.com/office/drawing/2014/main" id="{2F5D9501-C492-624A-B49F-2FEDCC29F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8FDB1B-481E-DF41-983D-8555CF30BBE5}"/>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217819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79C0FA-7BAC-884C-9111-60D25D481913}"/>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3" name="Footer Placeholder 2">
            <a:extLst>
              <a:ext uri="{FF2B5EF4-FFF2-40B4-BE49-F238E27FC236}">
                <a16:creationId xmlns:a16="http://schemas.microsoft.com/office/drawing/2014/main" id="{A3BACBFD-C2B4-3B4C-A990-9195FB6745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9C87D7-C404-4249-903D-4B6D09CA7E40}"/>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55727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2276-58B3-DF45-AC37-608FEDF7A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CB9533-CF8D-114C-BAAE-83E97809EE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14F85-511D-854E-9684-3F786049A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E3A537-22F2-7945-AF3D-3DC0C02C1CEC}"/>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6" name="Footer Placeholder 5">
            <a:extLst>
              <a:ext uri="{FF2B5EF4-FFF2-40B4-BE49-F238E27FC236}">
                <a16:creationId xmlns:a16="http://schemas.microsoft.com/office/drawing/2014/main" id="{57D88195-AA6A-354A-A723-5B7FCFFB1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CD12C-6CC1-0443-9AB0-C3991BA073D4}"/>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168419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091B-EF0B-4246-9F61-A6815603A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F43E05-38F3-DA40-A83D-5BE0AE179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A4ED2-C197-F941-A5B1-60EB1CC70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F59C77-4D61-A44C-B77C-C1D3A668C31D}"/>
              </a:ext>
            </a:extLst>
          </p:cNvPr>
          <p:cNvSpPr>
            <a:spLocks noGrp="1"/>
          </p:cNvSpPr>
          <p:nvPr>
            <p:ph type="dt" sz="half" idx="10"/>
          </p:nvPr>
        </p:nvSpPr>
        <p:spPr/>
        <p:txBody>
          <a:bodyPr/>
          <a:lstStyle/>
          <a:p>
            <a:fld id="{4981FE9A-18E6-BE42-B2DC-B443D7B5D300}" type="datetimeFigureOut">
              <a:rPr lang="en-US" smtClean="0"/>
              <a:t>2/5/20</a:t>
            </a:fld>
            <a:endParaRPr lang="en-US"/>
          </a:p>
        </p:txBody>
      </p:sp>
      <p:sp>
        <p:nvSpPr>
          <p:cNvPr id="6" name="Footer Placeholder 5">
            <a:extLst>
              <a:ext uri="{FF2B5EF4-FFF2-40B4-BE49-F238E27FC236}">
                <a16:creationId xmlns:a16="http://schemas.microsoft.com/office/drawing/2014/main" id="{D039732E-3DBF-E44D-863F-7E518E082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0306B-C5B0-F249-9EE9-D5C97BD2EB0A}"/>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393012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BEB9A-CB6D-B542-ADBC-AAB4550D39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1249F2-A906-CF40-A186-8473DBA23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5EFC5-AA0D-2F4E-997E-43E262296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1FE9A-18E6-BE42-B2DC-B443D7B5D300}" type="datetimeFigureOut">
              <a:rPr lang="en-US" smtClean="0"/>
              <a:t>2/5/20</a:t>
            </a:fld>
            <a:endParaRPr lang="en-US"/>
          </a:p>
        </p:txBody>
      </p:sp>
      <p:sp>
        <p:nvSpPr>
          <p:cNvPr id="5" name="Footer Placeholder 4">
            <a:extLst>
              <a:ext uri="{FF2B5EF4-FFF2-40B4-BE49-F238E27FC236}">
                <a16:creationId xmlns:a16="http://schemas.microsoft.com/office/drawing/2014/main" id="{CADA5F4C-51A8-594D-AABF-5C853FB2A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6CB50B-99E2-164B-BC60-1E5C9004F7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8591C-7E0E-3040-8DF1-8991A6EE830A}" type="slidenum">
              <a:rPr lang="en-US" smtClean="0"/>
              <a:t>‹#›</a:t>
            </a:fld>
            <a:endParaRPr lang="en-US"/>
          </a:p>
        </p:txBody>
      </p:sp>
    </p:spTree>
    <p:extLst>
      <p:ext uri="{BB962C8B-B14F-4D97-AF65-F5344CB8AC3E}">
        <p14:creationId xmlns:p14="http://schemas.microsoft.com/office/powerpoint/2010/main" val="3432186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ancient-origins.net/myths-legends-europe/janus-figures-0011548"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mitpress.mit.edu/books/geometric-invariance-computer-vis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dfs.semanticscholar.org/62c5/86083c55e8a991960eda630842c2a66cf038.pdf?_ga=2.246447308.931039723.1579283901-1313576191.1576609066"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geon.usc.edu/~biederman/publications/Biederman_RBC_1987.pdf" TargetMode="External"/><Relationship Id="rId5" Type="http://schemas.openxmlformats.org/officeDocument/2006/relationships/hyperlink" Target="http://en.wikipedia.org/wiki/Recognition_by_Components_Theory" TargetMode="Externa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hubhtuls.github.io/volumetricPrimitives/" TargetMode="External"/><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1.cs.columbia.edu/CAVE/software/softlib/coil-100.php"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inf.ed.ac.uk/teaching/courses/av/LECTURE_NOTES/swainballard91.pdf" TargetMode="External"/><Relationship Id="rId4" Type="http://schemas.openxmlformats.org/officeDocument/2006/relationships/image" Target="../media/image40.wmf"/></Relationships>
</file>

<file path=ppt/slides/_rels/slide1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ites.cs.ucsb.edu/~mturk/Papers/mturk-CVPR91.pdf"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56hd4twZ97E" TargetMode="External"/><Relationship Id="rId3" Type="http://schemas.openxmlformats.org/officeDocument/2006/relationships/hyperlink" Target="http://murase.m.is.nagoya-u.ac.jp/~murase/pdf/704-pdf.pdf" TargetMode="External"/><Relationship Id="rId7" Type="http://schemas.openxmlformats.org/officeDocument/2006/relationships/image" Target="../media/image47.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citeseerx.ist.psu.edu/viewdoc/download?doi=10.1.1.55.9212&amp;rep=rep1&amp;type=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hal.inria.fr/inria-00548358/document"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59.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hyperlink" Target="https://www.cs.ubc.ca/~lowe/papers/ijcv04.pdf" TargetMode="External"/><Relationship Id="rId4" Type="http://schemas.openxmlformats.org/officeDocument/2006/relationships/image" Target="../media/image53.png"/><Relationship Id="rId9" Type="http://schemas.openxmlformats.org/officeDocument/2006/relationships/hyperlink" Target="https://www.cs.ubc.ca/~lowe/papers/iccv99.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tevenpinker.com/publications/when-does-human-object-recognition-use-viewer-centered-reference-frame" TargetMode="External"/><Relationship Id="rId2" Type="http://schemas.openxmlformats.org/officeDocument/2006/relationships/hyperlink" Target="https://link.springer.com/content/pdf/10.1007/BF00201981.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tiff"/><Relationship Id="rId10" Type="http://schemas.openxmlformats.org/officeDocument/2006/relationships/image" Target="../media/image71.png"/><Relationship Id="rId4" Type="http://schemas.openxmlformats.org/officeDocument/2006/relationships/image" Target="../media/image65.tiff"/><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D%27Arcy_Wentworth_Thompson" TargetMode="External"/><Relationship Id="rId2" Type="http://schemas.openxmlformats.org/officeDocument/2006/relationships/image" Target="../media/image75.tiff"/><Relationship Id="rId1" Type="http://schemas.openxmlformats.org/officeDocument/2006/relationships/slideLayout" Target="../slideLayouts/slideLayout2.xml"/><Relationship Id="rId4" Type="http://schemas.openxmlformats.org/officeDocument/2006/relationships/hyperlink" Target="https://en.wikipedia.org/wiki/On_Growth_and_For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citeseerx.ist.psu.edu/viewdoc/download?doi=10.1.1.118.7951&amp;rep=rep1&amp;type=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pdfs.semanticscholar.org/f731/b6745d829241941307c3ebf163e90e200318.pdf" TargetMode="External"/><Relationship Id="rId5" Type="http://schemas.openxmlformats.org/officeDocument/2006/relationships/image" Target="../media/image80.png"/><Relationship Id="rId4" Type="http://schemas.openxmlformats.org/officeDocument/2006/relationships/hyperlink" Target="http://cs.haifa.ac.il/hagit/courses/seminars/FaceAndFacialFeatures/jocn.1991.3.1.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link.springer.com/content/pdf/10.1023/B:VISI.0000042934.15159.49.pdf" TargetMode="External"/><Relationship Id="rId5" Type="http://schemas.openxmlformats.org/officeDocument/2006/relationships/hyperlink" Target="http://pages.cs.wisc.edu/~dyer/cs766/readings/huttenlocher-paper.pdf" TargetMode="External"/><Relationship Id="rId4" Type="http://schemas.openxmlformats.org/officeDocument/2006/relationships/image" Target="../media/image82.wmf"/></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jpeg"/><Relationship Id="rId7"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ourses.cs.washington.edu/courses/cse455/10au/notes/forsyth.pdf" TargetMode="External"/><Relationship Id="rId5" Type="http://schemas.openxmlformats.org/officeDocument/2006/relationships/image" Target="../media/image84.png"/><Relationship Id="rId4" Type="http://schemas.openxmlformats.org/officeDocument/2006/relationships/hyperlink" Target="https://www2.eecs.berkeley.edu/Research/Projects/CS/vision/motion/Berkeley/ioffe-ijcv01.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 Id="rId5" Type="http://schemas.openxmlformats.org/officeDocument/2006/relationships/hyperlink" Target="http://smplify.is.tue.mpg.de/" TargetMode="External"/><Relationship Id="rId4" Type="http://schemas.openxmlformats.org/officeDocument/2006/relationships/hyperlink" Target="https://people.eecs.berkeley.edu/~kanazaw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eb-info8.informatik.rwth-aachen.de/media/papers/leibe-ism-slcv04.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6.png"/><Relationship Id="rId21" Type="http://schemas.openxmlformats.org/officeDocument/2006/relationships/image" Target="../media/image124.png"/><Relationship Id="rId7" Type="http://schemas.openxmlformats.org/officeDocument/2006/relationships/image" Target="../media/image110.jpe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105.png"/><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23" Type="http://schemas.openxmlformats.org/officeDocument/2006/relationships/image" Target="../media/image126.png"/><Relationship Id="rId10" Type="http://schemas.openxmlformats.org/officeDocument/2006/relationships/image" Target="../media/image113.png"/><Relationship Id="rId19"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hyperlink" Target="http://www.vision.caltech.edu/Image_Datasets/Caltech101/" TargetMode="External"/><Relationship Id="rId2" Type="http://schemas.openxmlformats.org/officeDocument/2006/relationships/image" Target="../media/image127.wmf"/><Relationship Id="rId1" Type="http://schemas.openxmlformats.org/officeDocument/2006/relationships/slideLayout" Target="../slideLayouts/slideLayout2.xml"/><Relationship Id="rId5" Type="http://schemas.openxmlformats.org/officeDocument/2006/relationships/hyperlink" Target="http://www.vision.caltech.edu/feifeili/Fei-Fei_GMBV04.pdf" TargetMode="External"/><Relationship Id="rId4" Type="http://schemas.openxmlformats.org/officeDocument/2006/relationships/image" Target="../media/image12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hyperlink" Target="https://lear.inrialpes.fr/people/triggs/pubs/Dalal-cvpr05.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pascallin.ecs.soton.ac.uk/challenges/VOC/"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ics.uci.edu/~dramanan/papers/latentmix.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hyperlink" Target="http://www.ics.uci.edu/~dramanan/papers/latentmix.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hyperlink" Target="http://koen.me/research/selectivesearch/"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hyperlink" Target="http://cocodataset.org/#home" TargetMode="External"/><Relationship Id="rId4" Type="http://schemas.openxmlformats.org/officeDocument/2006/relationships/image" Target="../media/image143.png"/></Relationships>
</file>

<file path=ppt/slides/_rels/slide64.xml.rels><?xml version="1.0" encoding="UTF-8" standalone="yes"?>
<Relationships xmlns="http://schemas.openxmlformats.org/package/2006/relationships"><Relationship Id="rId3" Type="http://schemas.openxmlformats.org/officeDocument/2006/relationships/hyperlink" Target="https://research.fb.com/wp-content/uploads/2017/08/maskrcnn.pdf" TargetMode="External"/><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hyperlink" Target="https://people.eecs.berkeley.edu/~kanazawa/papers/cmr_camera_ready.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slideLayout" Target="../slideLayouts/slideLayout2.xml"/><Relationship Id="rId4" Type="http://schemas.openxmlformats.org/officeDocument/2006/relationships/hyperlink" Target="https://www.ijcai.org/Proceedings/73/Papers/062.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di.ens.fr/~ponce/mundy.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www.cs.cmu.edu/~efros/courses/LBMV09/newpapers/OhtaKanadeSakai1978.pdf" TargetMode="Externa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emf"/><Relationship Id="rId1" Type="http://schemas.openxmlformats.org/officeDocument/2006/relationships/slideLayout" Target="../slideLayouts/slideLayout2.xml"/><Relationship Id="rId4" Type="http://schemas.openxmlformats.org/officeDocument/2006/relationships/image" Target="../media/image160.emf"/></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cs.cmu.edu/~efros/courses/LBMV07/Papers/tu-ijcv-05.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cvcl.mit.edu/Papers/IJCV01-Oliva-Torralba.pdf" TargetMode="External"/><Relationship Id="rId5" Type="http://schemas.openxmlformats.org/officeDocument/2006/relationships/image" Target="../media/image164.png"/><Relationship Id="rId4" Type="http://schemas.openxmlformats.org/officeDocument/2006/relationships/image" Target="../media/image163.jpeg"/></Relationships>
</file>

<file path=ppt/slides/_rels/slide75.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graphics.cs.cmu.edu/projects/scene-completion/"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jamie.shotton.org/work/publications/ijcv07a.pdf" TargetMode="Externa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7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people.csail.mit.edu/celiu/LabelTransfer/" TargetMode="External"/><Relationship Id="rId4" Type="http://schemas.openxmlformats.org/officeDocument/2006/relationships/image" Target="../media/image170.jpeg"/></Relationships>
</file>

<file path=ppt/slides/_rels/slide79.xml.rels><?xml version="1.0" encoding="UTF-8" standalone="yes"?>
<Relationships xmlns="http://schemas.openxmlformats.org/package/2006/relationships"><Relationship Id="rId3" Type="http://schemas.openxmlformats.org/officeDocument/2006/relationships/hyperlink" Target="http://slazebni.cs.illinois.edu/publications/jtighe-ijcv12.pdf" TargetMode="External"/><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hyperlink" Target="http://slazebni.cs.illinois.edu/publications/jtighe-cvpr13.pdf" TargetMode="External"/><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research.fb.com/wp-content/uploads/2017/08/maskrcnn.pdf" TargetMode="External"/><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arxiv.org/abs/1801.00868" TargetMode="External"/><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hyperlink" Target="http://openaccess.thecvf.com/content_CVPR_2019/papers/Chang_Argoverse_3D_Tracking_and_Forecasting_With_Rich_Maps_CVPR_2019_paper.pdf" TargetMode="External"/><Relationship Id="rId4" Type="http://schemas.openxmlformats.org/officeDocument/2006/relationships/image" Target="../media/image1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tiff"/><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8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hyperlink" Target="http://www.ics.uci.edu/~dramanan/papers/latentmix.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3" Type="http://schemas.openxmlformats.org/officeDocument/2006/relationships/hyperlink" Target="https://www.cv-foundation.org/openaccess/content_cvpr_2015/papers/Girshick_Deformable_Part_Models_2015_CVPR_paper.pdf" TargetMode="External"/><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F307-A005-D14B-BBFA-2C5CB075C6B9}"/>
              </a:ext>
            </a:extLst>
          </p:cNvPr>
          <p:cNvSpPr>
            <a:spLocks noGrp="1"/>
          </p:cNvSpPr>
          <p:nvPr>
            <p:ph type="ctrTitle"/>
          </p:nvPr>
        </p:nvSpPr>
        <p:spPr>
          <a:xfrm>
            <a:off x="1524000" y="2373094"/>
            <a:ext cx="9144000" cy="2387600"/>
          </a:xfrm>
        </p:spPr>
        <p:txBody>
          <a:bodyPr/>
          <a:lstStyle/>
          <a:p>
            <a:r>
              <a:rPr lang="en-US" dirty="0"/>
              <a:t>Computer Vision: Looking Back to Look Forward</a:t>
            </a:r>
          </a:p>
        </p:txBody>
      </p:sp>
      <p:sp>
        <p:nvSpPr>
          <p:cNvPr id="3" name="Subtitle 2">
            <a:extLst>
              <a:ext uri="{FF2B5EF4-FFF2-40B4-BE49-F238E27FC236}">
                <a16:creationId xmlns:a16="http://schemas.microsoft.com/office/drawing/2014/main" id="{D7A025F4-4FD4-2C4A-B602-D9A00D07DF75}"/>
              </a:ext>
            </a:extLst>
          </p:cNvPr>
          <p:cNvSpPr>
            <a:spLocks noGrp="1"/>
          </p:cNvSpPr>
          <p:nvPr>
            <p:ph type="subTitle" idx="1"/>
          </p:nvPr>
        </p:nvSpPr>
        <p:spPr>
          <a:xfrm>
            <a:off x="1524000" y="4852769"/>
            <a:ext cx="9144000" cy="1655762"/>
          </a:xfrm>
        </p:spPr>
        <p:txBody>
          <a:bodyPr>
            <a:noAutofit/>
          </a:bodyPr>
          <a:lstStyle/>
          <a:p>
            <a:r>
              <a:rPr lang="en-US" sz="3200" dirty="0"/>
              <a:t>Svetlana Lazebnik</a:t>
            </a:r>
          </a:p>
          <a:p>
            <a:r>
              <a:rPr lang="en-US" sz="3200" dirty="0"/>
              <a:t>IRIM Short Course</a:t>
            </a:r>
          </a:p>
          <a:p>
            <a:r>
              <a:rPr lang="en-US" sz="3200" dirty="0"/>
              <a:t>Spring 2020</a:t>
            </a:r>
          </a:p>
        </p:txBody>
      </p:sp>
      <p:pic>
        <p:nvPicPr>
          <p:cNvPr id="4" name="Picture 3">
            <a:extLst>
              <a:ext uri="{FF2B5EF4-FFF2-40B4-BE49-F238E27FC236}">
                <a16:creationId xmlns:a16="http://schemas.microsoft.com/office/drawing/2014/main" id="{04A4C3A2-D07C-504A-9383-838DE1753C9F}"/>
              </a:ext>
            </a:extLst>
          </p:cNvPr>
          <p:cNvPicPr>
            <a:picLocks noChangeAspect="1"/>
          </p:cNvPicPr>
          <p:nvPr/>
        </p:nvPicPr>
        <p:blipFill>
          <a:blip r:embed="rId2"/>
          <a:stretch>
            <a:fillRect/>
          </a:stretch>
        </p:blipFill>
        <p:spPr>
          <a:xfrm>
            <a:off x="4348436" y="379345"/>
            <a:ext cx="3495128" cy="2314806"/>
          </a:xfrm>
          <a:prstGeom prst="rect">
            <a:avLst/>
          </a:prstGeom>
        </p:spPr>
      </p:pic>
      <p:sp>
        <p:nvSpPr>
          <p:cNvPr id="5" name="TextBox 4">
            <a:extLst>
              <a:ext uri="{FF2B5EF4-FFF2-40B4-BE49-F238E27FC236}">
                <a16:creationId xmlns:a16="http://schemas.microsoft.com/office/drawing/2014/main" id="{42D1CB37-1109-0B42-9070-E98E094DE1F7}"/>
              </a:ext>
            </a:extLst>
          </p:cNvPr>
          <p:cNvSpPr txBox="1"/>
          <p:nvPr/>
        </p:nvSpPr>
        <p:spPr>
          <a:xfrm>
            <a:off x="6827260" y="2417152"/>
            <a:ext cx="1016304" cy="276999"/>
          </a:xfrm>
          <a:prstGeom prst="rect">
            <a:avLst/>
          </a:prstGeom>
          <a:noFill/>
        </p:spPr>
        <p:txBody>
          <a:bodyPr wrap="none" rtlCol="0">
            <a:spAutoFit/>
          </a:bodyPr>
          <a:lstStyle/>
          <a:p>
            <a:r>
              <a:rPr lang="en-US" sz="1200" dirty="0">
                <a:solidFill>
                  <a:schemeClr val="bg1"/>
                </a:solidFill>
                <a:hlinkClick r:id="rId3"/>
              </a:rPr>
              <a:t>image source</a:t>
            </a:r>
            <a:endParaRPr lang="en-US" sz="1200" dirty="0">
              <a:solidFill>
                <a:schemeClr val="bg1"/>
              </a:solidFill>
            </a:endParaRPr>
          </a:p>
        </p:txBody>
      </p:sp>
    </p:spTree>
    <p:extLst>
      <p:ext uri="{BB962C8B-B14F-4D97-AF65-F5344CB8AC3E}">
        <p14:creationId xmlns:p14="http://schemas.microsoft.com/office/powerpoint/2010/main" val="4172581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4AB2C-F3E6-C94A-BF69-D16CBDEC91AC}"/>
              </a:ext>
            </a:extLst>
          </p:cNvPr>
          <p:cNvPicPr>
            <a:picLocks noChangeAspect="1"/>
          </p:cNvPicPr>
          <p:nvPr/>
        </p:nvPicPr>
        <p:blipFill>
          <a:blip r:embed="rId3"/>
          <a:stretch>
            <a:fillRect/>
          </a:stretch>
        </p:blipFill>
        <p:spPr>
          <a:xfrm>
            <a:off x="1911448" y="1317354"/>
            <a:ext cx="3001928" cy="2034326"/>
          </a:xfrm>
          <a:prstGeom prst="rect">
            <a:avLst/>
          </a:prstGeom>
        </p:spPr>
      </p:pic>
      <p:pic>
        <p:nvPicPr>
          <p:cNvPr id="8" name="Picture 7">
            <a:extLst>
              <a:ext uri="{FF2B5EF4-FFF2-40B4-BE49-F238E27FC236}">
                <a16:creationId xmlns:a16="http://schemas.microsoft.com/office/drawing/2014/main" id="{E49CF5E7-AF5F-CA49-9A25-B72D8C48FFA2}"/>
              </a:ext>
            </a:extLst>
          </p:cNvPr>
          <p:cNvPicPr>
            <a:picLocks noChangeAspect="1"/>
          </p:cNvPicPr>
          <p:nvPr/>
        </p:nvPicPr>
        <p:blipFill>
          <a:blip r:embed="rId4"/>
          <a:stretch>
            <a:fillRect/>
          </a:stretch>
        </p:blipFill>
        <p:spPr>
          <a:xfrm>
            <a:off x="1328928" y="3517964"/>
            <a:ext cx="4058919" cy="1490775"/>
          </a:xfrm>
          <a:prstGeom prst="rect">
            <a:avLst/>
          </a:prstGeom>
        </p:spPr>
      </p:pic>
      <p:sp>
        <p:nvSpPr>
          <p:cNvPr id="9" name="Title 8">
            <a:extLst>
              <a:ext uri="{FF2B5EF4-FFF2-40B4-BE49-F238E27FC236}">
                <a16:creationId xmlns:a16="http://schemas.microsoft.com/office/drawing/2014/main" id="{7406F8BA-F9F6-DB47-A429-99B211D4BF0C}"/>
              </a:ext>
            </a:extLst>
          </p:cNvPr>
          <p:cNvSpPr>
            <a:spLocks noGrp="1"/>
          </p:cNvSpPr>
          <p:nvPr>
            <p:ph type="title"/>
          </p:nvPr>
        </p:nvSpPr>
        <p:spPr/>
        <p:txBody>
          <a:bodyPr/>
          <a:lstStyle/>
          <a:p>
            <a:r>
              <a:rPr lang="en-US" dirty="0"/>
              <a:t>“Model-free” methods: Invariants</a:t>
            </a:r>
          </a:p>
        </p:txBody>
      </p:sp>
      <p:pic>
        <p:nvPicPr>
          <p:cNvPr id="13" name="Picture 12">
            <a:extLst>
              <a:ext uri="{FF2B5EF4-FFF2-40B4-BE49-F238E27FC236}">
                <a16:creationId xmlns:a16="http://schemas.microsoft.com/office/drawing/2014/main" id="{64A1B0E2-F603-674D-B5AB-1987941F6677}"/>
              </a:ext>
            </a:extLst>
          </p:cNvPr>
          <p:cNvPicPr>
            <a:picLocks noChangeAspect="1"/>
          </p:cNvPicPr>
          <p:nvPr/>
        </p:nvPicPr>
        <p:blipFill>
          <a:blip r:embed="rId5"/>
          <a:stretch>
            <a:fillRect/>
          </a:stretch>
        </p:blipFill>
        <p:spPr>
          <a:xfrm>
            <a:off x="6885736" y="1317353"/>
            <a:ext cx="4631642" cy="3903887"/>
          </a:xfrm>
          <a:prstGeom prst="rect">
            <a:avLst/>
          </a:prstGeom>
        </p:spPr>
      </p:pic>
      <p:sp>
        <p:nvSpPr>
          <p:cNvPr id="14" name="TextBox 13">
            <a:extLst>
              <a:ext uri="{FF2B5EF4-FFF2-40B4-BE49-F238E27FC236}">
                <a16:creationId xmlns:a16="http://schemas.microsoft.com/office/drawing/2014/main" id="{D60E0AB0-19AB-C74D-8ABE-10B32FC3909F}"/>
              </a:ext>
            </a:extLst>
          </p:cNvPr>
          <p:cNvSpPr txBox="1"/>
          <p:nvPr/>
        </p:nvSpPr>
        <p:spPr>
          <a:xfrm>
            <a:off x="10936225" y="5604328"/>
            <a:ext cx="1162306" cy="307777"/>
          </a:xfrm>
          <a:prstGeom prst="rect">
            <a:avLst/>
          </a:prstGeom>
          <a:noFill/>
        </p:spPr>
        <p:txBody>
          <a:bodyPr wrap="none" rtlCol="0">
            <a:spAutoFit/>
          </a:bodyPr>
          <a:lstStyle/>
          <a:p>
            <a:r>
              <a:rPr lang="en-US" sz="1400" dirty="0">
                <a:hlinkClick r:id="rId6"/>
              </a:rPr>
              <a:t>Figure source</a:t>
            </a:r>
            <a:endParaRPr lang="en-US" sz="1400" dirty="0"/>
          </a:p>
        </p:txBody>
      </p:sp>
      <p:sp>
        <p:nvSpPr>
          <p:cNvPr id="16" name="TextBox 15">
            <a:extLst>
              <a:ext uri="{FF2B5EF4-FFF2-40B4-BE49-F238E27FC236}">
                <a16:creationId xmlns:a16="http://schemas.microsoft.com/office/drawing/2014/main" id="{3B2277E8-066A-2145-83F9-2C01DA345017}"/>
              </a:ext>
            </a:extLst>
          </p:cNvPr>
          <p:cNvSpPr txBox="1"/>
          <p:nvPr/>
        </p:nvSpPr>
        <p:spPr>
          <a:xfrm>
            <a:off x="2188744" y="6171623"/>
            <a:ext cx="7814512" cy="369332"/>
          </a:xfrm>
          <a:prstGeom prst="rect">
            <a:avLst/>
          </a:prstGeom>
          <a:noFill/>
        </p:spPr>
        <p:txBody>
          <a:bodyPr wrap="none" rtlCol="0">
            <a:spAutoFit/>
          </a:bodyPr>
          <a:lstStyle/>
          <a:p>
            <a:r>
              <a:rPr lang="en-US" dirty="0"/>
              <a:t>J. Mundy and A. Zisserman (eds.), </a:t>
            </a:r>
            <a:r>
              <a:rPr lang="en-US" dirty="0">
                <a:hlinkClick r:id="rId7"/>
              </a:rPr>
              <a:t>Geometric Invariance in Computer Vision</a:t>
            </a:r>
            <a:r>
              <a:rPr lang="en-US" dirty="0"/>
              <a:t>, 1992</a:t>
            </a:r>
          </a:p>
        </p:txBody>
      </p:sp>
      <p:sp>
        <p:nvSpPr>
          <p:cNvPr id="2" name="TextBox 1">
            <a:extLst>
              <a:ext uri="{FF2B5EF4-FFF2-40B4-BE49-F238E27FC236}">
                <a16:creationId xmlns:a16="http://schemas.microsoft.com/office/drawing/2014/main" id="{052D7A45-0871-CB4D-8CE4-40253333BD6B}"/>
              </a:ext>
            </a:extLst>
          </p:cNvPr>
          <p:cNvSpPr txBox="1"/>
          <p:nvPr/>
        </p:nvSpPr>
        <p:spPr>
          <a:xfrm>
            <a:off x="663899" y="5239597"/>
            <a:ext cx="5388976" cy="369332"/>
          </a:xfrm>
          <a:prstGeom prst="rect">
            <a:avLst/>
          </a:prstGeom>
          <a:noFill/>
        </p:spPr>
        <p:txBody>
          <a:bodyPr wrap="none" rtlCol="0">
            <a:spAutoFit/>
          </a:bodyPr>
          <a:lstStyle/>
          <a:p>
            <a:r>
              <a:rPr lang="en-US" dirty="0"/>
              <a:t>Examples of model features used to compute invariants</a:t>
            </a:r>
          </a:p>
        </p:txBody>
      </p:sp>
    </p:spTree>
    <p:extLst>
      <p:ext uri="{BB962C8B-B14F-4D97-AF65-F5344CB8AC3E}">
        <p14:creationId xmlns:p14="http://schemas.microsoft.com/office/powerpoint/2010/main" val="4030969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2E12-7D0E-D445-8238-0AE46434F4F6}"/>
              </a:ext>
            </a:extLst>
          </p:cNvPr>
          <p:cNvSpPr>
            <a:spLocks noGrp="1"/>
          </p:cNvSpPr>
          <p:nvPr>
            <p:ph type="title"/>
          </p:nvPr>
        </p:nvSpPr>
        <p:spPr>
          <a:xfrm>
            <a:off x="838200" y="365125"/>
            <a:ext cx="10890504" cy="867327"/>
          </a:xfrm>
        </p:spPr>
        <p:txBody>
          <a:bodyPr>
            <a:normAutofit/>
          </a:bodyPr>
          <a:lstStyle/>
          <a:p>
            <a:r>
              <a:rPr lang="en-US" dirty="0"/>
              <a:t>3D shape primitives: Generalized cylinders</a:t>
            </a:r>
          </a:p>
        </p:txBody>
      </p:sp>
      <p:pic>
        <p:nvPicPr>
          <p:cNvPr id="5" name="Picture 4">
            <a:extLst>
              <a:ext uri="{FF2B5EF4-FFF2-40B4-BE49-F238E27FC236}">
                <a16:creationId xmlns:a16="http://schemas.microsoft.com/office/drawing/2014/main" id="{9F49578A-F1C4-C34E-BA38-8F7330653CBD}"/>
              </a:ext>
            </a:extLst>
          </p:cNvPr>
          <p:cNvPicPr>
            <a:picLocks noChangeAspect="1"/>
          </p:cNvPicPr>
          <p:nvPr/>
        </p:nvPicPr>
        <p:blipFill>
          <a:blip r:embed="rId3"/>
          <a:stretch>
            <a:fillRect/>
          </a:stretch>
        </p:blipFill>
        <p:spPr>
          <a:xfrm>
            <a:off x="771903" y="1135039"/>
            <a:ext cx="1593083" cy="1923850"/>
          </a:xfrm>
          <a:prstGeom prst="rect">
            <a:avLst/>
          </a:prstGeom>
        </p:spPr>
      </p:pic>
      <p:pic>
        <p:nvPicPr>
          <p:cNvPr id="7" name="Picture 6">
            <a:extLst>
              <a:ext uri="{FF2B5EF4-FFF2-40B4-BE49-F238E27FC236}">
                <a16:creationId xmlns:a16="http://schemas.microsoft.com/office/drawing/2014/main" id="{98ED9BCB-8AEA-DC48-BEB1-09538365CFFD}"/>
              </a:ext>
            </a:extLst>
          </p:cNvPr>
          <p:cNvPicPr>
            <a:picLocks noChangeAspect="1"/>
          </p:cNvPicPr>
          <p:nvPr/>
        </p:nvPicPr>
        <p:blipFill>
          <a:blip r:embed="rId4"/>
          <a:stretch>
            <a:fillRect/>
          </a:stretch>
        </p:blipFill>
        <p:spPr>
          <a:xfrm>
            <a:off x="2756448" y="1278208"/>
            <a:ext cx="1528197" cy="1780682"/>
          </a:xfrm>
          <a:prstGeom prst="rect">
            <a:avLst/>
          </a:prstGeom>
        </p:spPr>
      </p:pic>
      <p:pic>
        <p:nvPicPr>
          <p:cNvPr id="9" name="Picture 8">
            <a:extLst>
              <a:ext uri="{FF2B5EF4-FFF2-40B4-BE49-F238E27FC236}">
                <a16:creationId xmlns:a16="http://schemas.microsoft.com/office/drawing/2014/main" id="{183E134F-0BB0-434E-AA67-C724511CB781}"/>
              </a:ext>
            </a:extLst>
          </p:cNvPr>
          <p:cNvPicPr>
            <a:picLocks noChangeAspect="1"/>
          </p:cNvPicPr>
          <p:nvPr/>
        </p:nvPicPr>
        <p:blipFill>
          <a:blip r:embed="rId5"/>
          <a:stretch>
            <a:fillRect/>
          </a:stretch>
        </p:blipFill>
        <p:spPr>
          <a:xfrm>
            <a:off x="4462756" y="1303425"/>
            <a:ext cx="1778792" cy="1730248"/>
          </a:xfrm>
          <a:prstGeom prst="rect">
            <a:avLst/>
          </a:prstGeom>
        </p:spPr>
      </p:pic>
      <p:sp>
        <p:nvSpPr>
          <p:cNvPr id="10" name="TextBox 9">
            <a:extLst>
              <a:ext uri="{FF2B5EF4-FFF2-40B4-BE49-F238E27FC236}">
                <a16:creationId xmlns:a16="http://schemas.microsoft.com/office/drawing/2014/main" id="{F7787D62-AC72-2B4F-9A79-1131AA0D8BDE}"/>
              </a:ext>
            </a:extLst>
          </p:cNvPr>
          <p:cNvSpPr txBox="1"/>
          <p:nvPr/>
        </p:nvSpPr>
        <p:spPr>
          <a:xfrm>
            <a:off x="1812726" y="3249588"/>
            <a:ext cx="3668505" cy="369332"/>
          </a:xfrm>
          <a:prstGeom prst="rect">
            <a:avLst/>
          </a:prstGeom>
          <a:noFill/>
        </p:spPr>
        <p:txBody>
          <a:bodyPr wrap="none" rtlCol="0">
            <a:spAutoFit/>
          </a:bodyPr>
          <a:lstStyle/>
          <a:p>
            <a:r>
              <a:rPr lang="en-US" dirty="0"/>
              <a:t>Binford (1971), </a:t>
            </a:r>
            <a:r>
              <a:rPr lang="en-US" dirty="0" err="1"/>
              <a:t>Agin</a:t>
            </a:r>
            <a:r>
              <a:rPr lang="en-US" dirty="0"/>
              <a:t> &amp; Binford (1973)</a:t>
            </a:r>
          </a:p>
        </p:txBody>
      </p:sp>
      <p:grpSp>
        <p:nvGrpSpPr>
          <p:cNvPr id="18" name="Group 88">
            <a:extLst>
              <a:ext uri="{FF2B5EF4-FFF2-40B4-BE49-F238E27FC236}">
                <a16:creationId xmlns:a16="http://schemas.microsoft.com/office/drawing/2014/main" id="{6BB8ED41-5A06-7143-B0AB-F7B406DD8751}"/>
              </a:ext>
            </a:extLst>
          </p:cNvPr>
          <p:cNvGrpSpPr>
            <a:grpSpLocks/>
          </p:cNvGrpSpPr>
          <p:nvPr/>
        </p:nvGrpSpPr>
        <p:grpSpPr bwMode="auto">
          <a:xfrm>
            <a:off x="8893269" y="4051212"/>
            <a:ext cx="2652964" cy="1823681"/>
            <a:chOff x="578" y="2345"/>
            <a:chExt cx="1918" cy="1437"/>
          </a:xfrm>
        </p:grpSpPr>
        <p:pic>
          <p:nvPicPr>
            <p:cNvPr id="19" name="Picture 89">
              <a:extLst>
                <a:ext uri="{FF2B5EF4-FFF2-40B4-BE49-F238E27FC236}">
                  <a16:creationId xmlns:a16="http://schemas.microsoft.com/office/drawing/2014/main" id="{7F4D4BDD-9C07-EC4C-A8C8-C656F239D8D0}"/>
                </a:ext>
              </a:extLst>
            </p:cNvPr>
            <p:cNvPicPr>
              <a:picLocks noChangeAspect="1" noChangeArrowheads="1"/>
            </p:cNvPicPr>
            <p:nvPr/>
          </p:nvPicPr>
          <p:blipFill>
            <a:blip r:embed="rId6" cstate="print"/>
            <a:srcRect/>
            <a:stretch>
              <a:fillRect/>
            </a:stretch>
          </p:blipFill>
          <p:spPr bwMode="auto">
            <a:xfrm>
              <a:off x="578" y="2345"/>
              <a:ext cx="1918" cy="1437"/>
            </a:xfrm>
            <a:prstGeom prst="rect">
              <a:avLst/>
            </a:prstGeom>
            <a:noFill/>
            <a:ln w="9525">
              <a:noFill/>
              <a:miter lim="800000"/>
              <a:headEnd/>
              <a:tailEnd/>
            </a:ln>
          </p:spPr>
        </p:pic>
        <p:sp>
          <p:nvSpPr>
            <p:cNvPr id="20" name="Rectangle 90">
              <a:extLst>
                <a:ext uri="{FF2B5EF4-FFF2-40B4-BE49-F238E27FC236}">
                  <a16:creationId xmlns:a16="http://schemas.microsoft.com/office/drawing/2014/main" id="{24D8EA8E-1BC2-1840-9431-F69E2B1BE3CA}"/>
                </a:ext>
              </a:extLst>
            </p:cNvPr>
            <p:cNvSpPr>
              <a:spLocks noChangeArrowheads="1"/>
            </p:cNvSpPr>
            <p:nvPr/>
          </p:nvSpPr>
          <p:spPr bwMode="auto">
            <a:xfrm>
              <a:off x="578" y="2345"/>
              <a:ext cx="1906" cy="1437"/>
            </a:xfrm>
            <a:prstGeom prst="rect">
              <a:avLst/>
            </a:prstGeom>
            <a:solidFill>
              <a:srgbClr val="000000"/>
            </a:solidFill>
            <a:ln w="9525">
              <a:noFill/>
              <a:miter lim="800000"/>
              <a:headEnd/>
              <a:tailEnd/>
            </a:ln>
          </p:spPr>
          <p:txBody>
            <a:bodyPr/>
            <a:lstStyle/>
            <a:p>
              <a:endParaRPr lang="en-US"/>
            </a:p>
          </p:txBody>
        </p:sp>
        <p:pic>
          <p:nvPicPr>
            <p:cNvPr id="21" name="Picture 91">
              <a:extLst>
                <a:ext uri="{FF2B5EF4-FFF2-40B4-BE49-F238E27FC236}">
                  <a16:creationId xmlns:a16="http://schemas.microsoft.com/office/drawing/2014/main" id="{46FDF55F-93A3-4A44-BB35-E574DF501952}"/>
                </a:ext>
              </a:extLst>
            </p:cNvPr>
            <p:cNvPicPr>
              <a:picLocks noChangeAspect="1" noChangeArrowheads="1"/>
            </p:cNvPicPr>
            <p:nvPr/>
          </p:nvPicPr>
          <p:blipFill>
            <a:blip r:embed="rId6" cstate="print"/>
            <a:srcRect/>
            <a:stretch>
              <a:fillRect/>
            </a:stretch>
          </p:blipFill>
          <p:spPr bwMode="auto">
            <a:xfrm>
              <a:off x="578" y="2345"/>
              <a:ext cx="1918" cy="1437"/>
            </a:xfrm>
            <a:prstGeom prst="rect">
              <a:avLst/>
            </a:prstGeom>
            <a:noFill/>
            <a:ln w="9525">
              <a:noFill/>
              <a:miter lim="800000"/>
              <a:headEnd/>
              <a:tailEnd/>
            </a:ln>
          </p:spPr>
        </p:pic>
      </p:grpSp>
      <p:sp>
        <p:nvSpPr>
          <p:cNvPr id="22" name="TextBox 21">
            <a:extLst>
              <a:ext uri="{FF2B5EF4-FFF2-40B4-BE49-F238E27FC236}">
                <a16:creationId xmlns:a16="http://schemas.microsoft.com/office/drawing/2014/main" id="{A5961FC9-C2BB-8446-9FD8-07EB637A933B}"/>
              </a:ext>
            </a:extLst>
          </p:cNvPr>
          <p:cNvSpPr txBox="1"/>
          <p:nvPr/>
        </p:nvSpPr>
        <p:spPr>
          <a:xfrm>
            <a:off x="9229187" y="6047539"/>
            <a:ext cx="2317045" cy="369332"/>
          </a:xfrm>
          <a:prstGeom prst="rect">
            <a:avLst/>
          </a:prstGeom>
          <a:noFill/>
        </p:spPr>
        <p:txBody>
          <a:bodyPr wrap="none" rtlCol="0">
            <a:spAutoFit/>
          </a:bodyPr>
          <a:lstStyle/>
          <a:p>
            <a:r>
              <a:rPr lang="en-US" dirty="0"/>
              <a:t>Zisserman et al. (1995)</a:t>
            </a:r>
          </a:p>
        </p:txBody>
      </p:sp>
      <p:grpSp>
        <p:nvGrpSpPr>
          <p:cNvPr id="23" name="Group 2">
            <a:extLst>
              <a:ext uri="{FF2B5EF4-FFF2-40B4-BE49-F238E27FC236}">
                <a16:creationId xmlns:a16="http://schemas.microsoft.com/office/drawing/2014/main" id="{108E417B-F585-BF48-8A95-A34D1222AE81}"/>
              </a:ext>
            </a:extLst>
          </p:cNvPr>
          <p:cNvGrpSpPr>
            <a:grpSpLocks/>
          </p:cNvGrpSpPr>
          <p:nvPr/>
        </p:nvGrpSpPr>
        <p:grpSpPr bwMode="auto">
          <a:xfrm>
            <a:off x="7789242" y="1320034"/>
            <a:ext cx="1916542" cy="1791051"/>
            <a:chOff x="2966" y="967"/>
            <a:chExt cx="1512" cy="1592"/>
          </a:xfrm>
        </p:grpSpPr>
        <p:sp>
          <p:nvSpPr>
            <p:cNvPr id="24" name="Rectangle 3">
              <a:extLst>
                <a:ext uri="{FF2B5EF4-FFF2-40B4-BE49-F238E27FC236}">
                  <a16:creationId xmlns:a16="http://schemas.microsoft.com/office/drawing/2014/main" id="{035F0776-8514-6744-AEF3-7C0A2745F2CD}"/>
                </a:ext>
              </a:extLst>
            </p:cNvPr>
            <p:cNvSpPr>
              <a:spLocks noChangeArrowheads="1"/>
            </p:cNvSpPr>
            <p:nvPr/>
          </p:nvSpPr>
          <p:spPr bwMode="auto">
            <a:xfrm>
              <a:off x="2966" y="967"/>
              <a:ext cx="1512" cy="1592"/>
            </a:xfrm>
            <a:prstGeom prst="rect">
              <a:avLst/>
            </a:prstGeom>
            <a:noFill/>
            <a:ln w="0">
              <a:solidFill>
                <a:srgbClr val="FFFFFF"/>
              </a:solidFill>
              <a:miter lim="800000"/>
              <a:headEnd/>
              <a:tailEnd/>
            </a:ln>
          </p:spPr>
          <p:txBody>
            <a:bodyPr/>
            <a:lstStyle/>
            <a:p>
              <a:endParaRPr lang="en-US"/>
            </a:p>
          </p:txBody>
        </p:sp>
        <p:sp>
          <p:nvSpPr>
            <p:cNvPr id="25" name="Rectangle 4">
              <a:extLst>
                <a:ext uri="{FF2B5EF4-FFF2-40B4-BE49-F238E27FC236}">
                  <a16:creationId xmlns:a16="http://schemas.microsoft.com/office/drawing/2014/main" id="{D978A67B-5F1F-B847-81C0-CB41409BEFB2}"/>
                </a:ext>
              </a:extLst>
            </p:cNvPr>
            <p:cNvSpPr>
              <a:spLocks noChangeArrowheads="1"/>
            </p:cNvSpPr>
            <p:nvPr/>
          </p:nvSpPr>
          <p:spPr bwMode="auto">
            <a:xfrm>
              <a:off x="2966" y="967"/>
              <a:ext cx="1512" cy="1592"/>
            </a:xfrm>
            <a:prstGeom prst="rect">
              <a:avLst/>
            </a:prstGeom>
            <a:solidFill>
              <a:srgbClr val="FFFFFF"/>
            </a:solidFill>
            <a:ln w="9525">
              <a:noFill/>
              <a:miter lim="800000"/>
              <a:headEnd/>
              <a:tailEnd/>
            </a:ln>
          </p:spPr>
          <p:txBody>
            <a:bodyPr/>
            <a:lstStyle/>
            <a:p>
              <a:endParaRPr lang="en-US"/>
            </a:p>
          </p:txBody>
        </p:sp>
        <p:pic>
          <p:nvPicPr>
            <p:cNvPr id="26" name="Picture 5">
              <a:extLst>
                <a:ext uri="{FF2B5EF4-FFF2-40B4-BE49-F238E27FC236}">
                  <a16:creationId xmlns:a16="http://schemas.microsoft.com/office/drawing/2014/main" id="{7B124D92-3905-DB48-8D34-5F9077ED6CA4}"/>
                </a:ext>
              </a:extLst>
            </p:cNvPr>
            <p:cNvPicPr>
              <a:picLocks noChangeAspect="1" noChangeArrowheads="1"/>
            </p:cNvPicPr>
            <p:nvPr/>
          </p:nvPicPr>
          <p:blipFill>
            <a:blip r:embed="rId7" cstate="print"/>
            <a:srcRect/>
            <a:stretch>
              <a:fillRect/>
            </a:stretch>
          </p:blipFill>
          <p:spPr bwMode="auto">
            <a:xfrm>
              <a:off x="2966" y="2044"/>
              <a:ext cx="1512" cy="515"/>
            </a:xfrm>
            <a:prstGeom prst="rect">
              <a:avLst/>
            </a:prstGeom>
            <a:noFill/>
            <a:ln w="9525">
              <a:noFill/>
              <a:miter lim="800000"/>
              <a:headEnd/>
              <a:tailEnd/>
            </a:ln>
          </p:spPr>
        </p:pic>
        <p:pic>
          <p:nvPicPr>
            <p:cNvPr id="27" name="Picture 6">
              <a:extLst>
                <a:ext uri="{FF2B5EF4-FFF2-40B4-BE49-F238E27FC236}">
                  <a16:creationId xmlns:a16="http://schemas.microsoft.com/office/drawing/2014/main" id="{4E35F4C1-5002-6C45-BC16-1D9420031330}"/>
                </a:ext>
              </a:extLst>
            </p:cNvPr>
            <p:cNvPicPr>
              <a:picLocks noChangeAspect="1" noChangeArrowheads="1"/>
            </p:cNvPicPr>
            <p:nvPr/>
          </p:nvPicPr>
          <p:blipFill>
            <a:blip r:embed="rId8" cstate="print"/>
            <a:srcRect/>
            <a:stretch>
              <a:fillRect/>
            </a:stretch>
          </p:blipFill>
          <p:spPr bwMode="auto">
            <a:xfrm>
              <a:off x="2966" y="1530"/>
              <a:ext cx="1512" cy="514"/>
            </a:xfrm>
            <a:prstGeom prst="rect">
              <a:avLst/>
            </a:prstGeom>
            <a:noFill/>
            <a:ln w="9525">
              <a:noFill/>
              <a:miter lim="800000"/>
              <a:headEnd/>
              <a:tailEnd/>
            </a:ln>
          </p:spPr>
        </p:pic>
        <p:pic>
          <p:nvPicPr>
            <p:cNvPr id="28" name="Picture 7">
              <a:extLst>
                <a:ext uri="{FF2B5EF4-FFF2-40B4-BE49-F238E27FC236}">
                  <a16:creationId xmlns:a16="http://schemas.microsoft.com/office/drawing/2014/main" id="{CE6CEF29-E50B-9D4A-9BE1-A02436DA0C1B}"/>
                </a:ext>
              </a:extLst>
            </p:cNvPr>
            <p:cNvPicPr>
              <a:picLocks noChangeAspect="1" noChangeArrowheads="1"/>
            </p:cNvPicPr>
            <p:nvPr/>
          </p:nvPicPr>
          <p:blipFill>
            <a:blip r:embed="rId9" cstate="print"/>
            <a:srcRect/>
            <a:stretch>
              <a:fillRect/>
            </a:stretch>
          </p:blipFill>
          <p:spPr bwMode="auto">
            <a:xfrm>
              <a:off x="2966" y="1015"/>
              <a:ext cx="1512" cy="515"/>
            </a:xfrm>
            <a:prstGeom prst="rect">
              <a:avLst/>
            </a:prstGeom>
            <a:noFill/>
            <a:ln w="9525">
              <a:noFill/>
              <a:miter lim="800000"/>
              <a:headEnd/>
              <a:tailEnd/>
            </a:ln>
          </p:spPr>
        </p:pic>
        <p:pic>
          <p:nvPicPr>
            <p:cNvPr id="29" name="Picture 8">
              <a:extLst>
                <a:ext uri="{FF2B5EF4-FFF2-40B4-BE49-F238E27FC236}">
                  <a16:creationId xmlns:a16="http://schemas.microsoft.com/office/drawing/2014/main" id="{3857F982-66FA-B248-A681-FEC95899B773}"/>
                </a:ext>
              </a:extLst>
            </p:cNvPr>
            <p:cNvPicPr>
              <a:picLocks noChangeAspect="1" noChangeArrowheads="1"/>
            </p:cNvPicPr>
            <p:nvPr/>
          </p:nvPicPr>
          <p:blipFill>
            <a:blip r:embed="rId10" cstate="print"/>
            <a:srcRect/>
            <a:stretch>
              <a:fillRect/>
            </a:stretch>
          </p:blipFill>
          <p:spPr bwMode="auto">
            <a:xfrm>
              <a:off x="2966" y="967"/>
              <a:ext cx="1512" cy="48"/>
            </a:xfrm>
            <a:prstGeom prst="rect">
              <a:avLst/>
            </a:prstGeom>
            <a:noFill/>
            <a:ln w="9525">
              <a:noFill/>
              <a:miter lim="800000"/>
              <a:headEnd/>
              <a:tailEnd/>
            </a:ln>
          </p:spPr>
        </p:pic>
      </p:grpSp>
      <p:grpSp>
        <p:nvGrpSpPr>
          <p:cNvPr id="30" name="Group 9">
            <a:extLst>
              <a:ext uri="{FF2B5EF4-FFF2-40B4-BE49-F238E27FC236}">
                <a16:creationId xmlns:a16="http://schemas.microsoft.com/office/drawing/2014/main" id="{202062C7-A974-464A-ACFC-24D5BD6E3A90}"/>
              </a:ext>
            </a:extLst>
          </p:cNvPr>
          <p:cNvGrpSpPr>
            <a:grpSpLocks/>
          </p:cNvGrpSpPr>
          <p:nvPr/>
        </p:nvGrpSpPr>
        <p:grpSpPr bwMode="auto">
          <a:xfrm>
            <a:off x="9691692" y="1317542"/>
            <a:ext cx="1819331" cy="1796852"/>
            <a:chOff x="2080" y="1372"/>
            <a:chExt cx="1600" cy="1576"/>
          </a:xfrm>
        </p:grpSpPr>
        <p:sp>
          <p:nvSpPr>
            <p:cNvPr id="31" name="Rectangle 10">
              <a:extLst>
                <a:ext uri="{FF2B5EF4-FFF2-40B4-BE49-F238E27FC236}">
                  <a16:creationId xmlns:a16="http://schemas.microsoft.com/office/drawing/2014/main" id="{A8FD5BCD-ACE8-034B-8326-4A16EDA378C8}"/>
                </a:ext>
              </a:extLst>
            </p:cNvPr>
            <p:cNvSpPr>
              <a:spLocks noChangeArrowheads="1"/>
            </p:cNvSpPr>
            <p:nvPr/>
          </p:nvSpPr>
          <p:spPr bwMode="auto">
            <a:xfrm>
              <a:off x="2080" y="1372"/>
              <a:ext cx="1600" cy="1576"/>
            </a:xfrm>
            <a:prstGeom prst="rect">
              <a:avLst/>
            </a:prstGeom>
            <a:noFill/>
            <a:ln w="0">
              <a:solidFill>
                <a:srgbClr val="FFFFFF"/>
              </a:solidFill>
              <a:miter lim="800000"/>
              <a:headEnd/>
              <a:tailEnd/>
            </a:ln>
          </p:spPr>
          <p:txBody>
            <a:bodyPr/>
            <a:lstStyle/>
            <a:p>
              <a:endParaRPr lang="en-US"/>
            </a:p>
          </p:txBody>
        </p:sp>
        <p:sp>
          <p:nvSpPr>
            <p:cNvPr id="32" name="Rectangle 11">
              <a:extLst>
                <a:ext uri="{FF2B5EF4-FFF2-40B4-BE49-F238E27FC236}">
                  <a16:creationId xmlns:a16="http://schemas.microsoft.com/office/drawing/2014/main" id="{990D9946-CC9A-F346-8951-F02C99F9C227}"/>
                </a:ext>
              </a:extLst>
            </p:cNvPr>
            <p:cNvSpPr>
              <a:spLocks noChangeArrowheads="1"/>
            </p:cNvSpPr>
            <p:nvPr/>
          </p:nvSpPr>
          <p:spPr bwMode="auto">
            <a:xfrm>
              <a:off x="2080" y="1372"/>
              <a:ext cx="1600" cy="1576"/>
            </a:xfrm>
            <a:prstGeom prst="rect">
              <a:avLst/>
            </a:prstGeom>
            <a:solidFill>
              <a:srgbClr val="FFFFFF"/>
            </a:solidFill>
            <a:ln w="9525">
              <a:noFill/>
              <a:miter lim="800000"/>
              <a:headEnd/>
              <a:tailEnd/>
            </a:ln>
          </p:spPr>
          <p:txBody>
            <a:bodyPr/>
            <a:lstStyle/>
            <a:p>
              <a:endParaRPr lang="en-US"/>
            </a:p>
          </p:txBody>
        </p:sp>
        <p:pic>
          <p:nvPicPr>
            <p:cNvPr id="33" name="Picture 12">
              <a:extLst>
                <a:ext uri="{FF2B5EF4-FFF2-40B4-BE49-F238E27FC236}">
                  <a16:creationId xmlns:a16="http://schemas.microsoft.com/office/drawing/2014/main" id="{4D253C12-5DB5-D44B-828C-212653FF1F4D}"/>
                </a:ext>
              </a:extLst>
            </p:cNvPr>
            <p:cNvPicPr>
              <a:picLocks noChangeAspect="1" noChangeArrowheads="1"/>
            </p:cNvPicPr>
            <p:nvPr/>
          </p:nvPicPr>
          <p:blipFill>
            <a:blip r:embed="rId11" cstate="print"/>
            <a:srcRect/>
            <a:stretch>
              <a:fillRect/>
            </a:stretch>
          </p:blipFill>
          <p:spPr bwMode="auto">
            <a:xfrm>
              <a:off x="2080" y="2463"/>
              <a:ext cx="1600" cy="485"/>
            </a:xfrm>
            <a:prstGeom prst="rect">
              <a:avLst/>
            </a:prstGeom>
            <a:noFill/>
            <a:ln w="9525">
              <a:noFill/>
              <a:miter lim="800000"/>
              <a:headEnd/>
              <a:tailEnd/>
            </a:ln>
          </p:spPr>
        </p:pic>
        <p:pic>
          <p:nvPicPr>
            <p:cNvPr id="34" name="Picture 13">
              <a:extLst>
                <a:ext uri="{FF2B5EF4-FFF2-40B4-BE49-F238E27FC236}">
                  <a16:creationId xmlns:a16="http://schemas.microsoft.com/office/drawing/2014/main" id="{1A0126B5-713B-F74C-8125-9ECDD44F33CE}"/>
                </a:ext>
              </a:extLst>
            </p:cNvPr>
            <p:cNvPicPr>
              <a:picLocks noChangeAspect="1" noChangeArrowheads="1"/>
            </p:cNvPicPr>
            <p:nvPr/>
          </p:nvPicPr>
          <p:blipFill>
            <a:blip r:embed="rId12" cstate="print"/>
            <a:srcRect/>
            <a:stretch>
              <a:fillRect/>
            </a:stretch>
          </p:blipFill>
          <p:spPr bwMode="auto">
            <a:xfrm>
              <a:off x="2080" y="1978"/>
              <a:ext cx="1600" cy="485"/>
            </a:xfrm>
            <a:prstGeom prst="rect">
              <a:avLst/>
            </a:prstGeom>
            <a:noFill/>
            <a:ln w="9525">
              <a:noFill/>
              <a:miter lim="800000"/>
              <a:headEnd/>
              <a:tailEnd/>
            </a:ln>
          </p:spPr>
        </p:pic>
        <p:pic>
          <p:nvPicPr>
            <p:cNvPr id="35" name="Picture 14">
              <a:extLst>
                <a:ext uri="{FF2B5EF4-FFF2-40B4-BE49-F238E27FC236}">
                  <a16:creationId xmlns:a16="http://schemas.microsoft.com/office/drawing/2014/main" id="{29F01157-8F5F-824C-94BC-8E97404BDC68}"/>
                </a:ext>
              </a:extLst>
            </p:cNvPr>
            <p:cNvPicPr>
              <a:picLocks noChangeAspect="1" noChangeArrowheads="1"/>
            </p:cNvPicPr>
            <p:nvPr/>
          </p:nvPicPr>
          <p:blipFill>
            <a:blip r:embed="rId13" cstate="print"/>
            <a:srcRect/>
            <a:stretch>
              <a:fillRect/>
            </a:stretch>
          </p:blipFill>
          <p:spPr bwMode="auto">
            <a:xfrm>
              <a:off x="2080" y="1493"/>
              <a:ext cx="1600" cy="485"/>
            </a:xfrm>
            <a:prstGeom prst="rect">
              <a:avLst/>
            </a:prstGeom>
            <a:noFill/>
            <a:ln w="9525">
              <a:noFill/>
              <a:miter lim="800000"/>
              <a:headEnd/>
              <a:tailEnd/>
            </a:ln>
          </p:spPr>
        </p:pic>
        <p:pic>
          <p:nvPicPr>
            <p:cNvPr id="36" name="Picture 15">
              <a:extLst>
                <a:ext uri="{FF2B5EF4-FFF2-40B4-BE49-F238E27FC236}">
                  <a16:creationId xmlns:a16="http://schemas.microsoft.com/office/drawing/2014/main" id="{B126034B-2E35-F04E-973F-25325C0A0F53}"/>
                </a:ext>
              </a:extLst>
            </p:cNvPr>
            <p:cNvPicPr>
              <a:picLocks noChangeAspect="1" noChangeArrowheads="1"/>
            </p:cNvPicPr>
            <p:nvPr/>
          </p:nvPicPr>
          <p:blipFill>
            <a:blip r:embed="rId14" cstate="print"/>
            <a:srcRect/>
            <a:stretch>
              <a:fillRect/>
            </a:stretch>
          </p:blipFill>
          <p:spPr bwMode="auto">
            <a:xfrm>
              <a:off x="2080" y="1372"/>
              <a:ext cx="1600" cy="121"/>
            </a:xfrm>
            <a:prstGeom prst="rect">
              <a:avLst/>
            </a:prstGeom>
            <a:noFill/>
            <a:ln w="9525">
              <a:noFill/>
              <a:miter lim="800000"/>
              <a:headEnd/>
              <a:tailEnd/>
            </a:ln>
          </p:spPr>
        </p:pic>
      </p:grpSp>
      <p:sp>
        <p:nvSpPr>
          <p:cNvPr id="37" name="TextBox 36">
            <a:extLst>
              <a:ext uri="{FF2B5EF4-FFF2-40B4-BE49-F238E27FC236}">
                <a16:creationId xmlns:a16="http://schemas.microsoft.com/office/drawing/2014/main" id="{5A139FB0-D43A-7D44-91B7-3D17BD4F57DA}"/>
              </a:ext>
            </a:extLst>
          </p:cNvPr>
          <p:cNvSpPr txBox="1"/>
          <p:nvPr/>
        </p:nvSpPr>
        <p:spPr>
          <a:xfrm>
            <a:off x="8899305" y="3249588"/>
            <a:ext cx="1483676" cy="369332"/>
          </a:xfrm>
          <a:prstGeom prst="rect">
            <a:avLst/>
          </a:prstGeom>
          <a:noFill/>
        </p:spPr>
        <p:txBody>
          <a:bodyPr wrap="none" rtlCol="0">
            <a:spAutoFit/>
          </a:bodyPr>
          <a:lstStyle/>
          <a:p>
            <a:r>
              <a:rPr lang="en-US" dirty="0"/>
              <a:t>Brooks (1981)</a:t>
            </a:r>
          </a:p>
        </p:txBody>
      </p:sp>
      <p:sp>
        <p:nvSpPr>
          <p:cNvPr id="38" name="Rectangle 37">
            <a:extLst>
              <a:ext uri="{FF2B5EF4-FFF2-40B4-BE49-F238E27FC236}">
                <a16:creationId xmlns:a16="http://schemas.microsoft.com/office/drawing/2014/main" id="{CCD375F7-83B6-E94E-8138-43D6838CA3E9}"/>
              </a:ext>
            </a:extLst>
          </p:cNvPr>
          <p:cNvSpPr/>
          <p:nvPr/>
        </p:nvSpPr>
        <p:spPr>
          <a:xfrm>
            <a:off x="7789240" y="1317541"/>
            <a:ext cx="3721781" cy="17935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CCB990-454F-8048-B578-A04B3B61228A}"/>
              </a:ext>
            </a:extLst>
          </p:cNvPr>
          <p:cNvPicPr>
            <a:picLocks noChangeAspect="1"/>
          </p:cNvPicPr>
          <p:nvPr/>
        </p:nvPicPr>
        <p:blipFill>
          <a:blip r:embed="rId15"/>
          <a:stretch>
            <a:fillRect/>
          </a:stretch>
        </p:blipFill>
        <p:spPr>
          <a:xfrm>
            <a:off x="537732" y="3955707"/>
            <a:ext cx="4881762" cy="1919186"/>
          </a:xfrm>
          <a:prstGeom prst="rect">
            <a:avLst/>
          </a:prstGeom>
        </p:spPr>
      </p:pic>
      <p:pic>
        <p:nvPicPr>
          <p:cNvPr id="8" name="Picture 7">
            <a:extLst>
              <a:ext uri="{FF2B5EF4-FFF2-40B4-BE49-F238E27FC236}">
                <a16:creationId xmlns:a16="http://schemas.microsoft.com/office/drawing/2014/main" id="{3C2EEDF6-9BC4-1846-8433-A51F724953DC}"/>
              </a:ext>
            </a:extLst>
          </p:cNvPr>
          <p:cNvPicPr>
            <a:picLocks noChangeAspect="1"/>
          </p:cNvPicPr>
          <p:nvPr/>
        </p:nvPicPr>
        <p:blipFill>
          <a:blip r:embed="rId16"/>
          <a:stretch>
            <a:fillRect/>
          </a:stretch>
        </p:blipFill>
        <p:spPr>
          <a:xfrm>
            <a:off x="5419494" y="3690475"/>
            <a:ext cx="2436666" cy="2476158"/>
          </a:xfrm>
          <a:prstGeom prst="rect">
            <a:avLst/>
          </a:prstGeom>
        </p:spPr>
      </p:pic>
      <p:sp>
        <p:nvSpPr>
          <p:cNvPr id="39" name="TextBox 38">
            <a:extLst>
              <a:ext uri="{FF2B5EF4-FFF2-40B4-BE49-F238E27FC236}">
                <a16:creationId xmlns:a16="http://schemas.microsoft.com/office/drawing/2014/main" id="{4CE06C06-A282-464F-A5B9-C57803B1EB63}"/>
              </a:ext>
            </a:extLst>
          </p:cNvPr>
          <p:cNvSpPr txBox="1"/>
          <p:nvPr/>
        </p:nvSpPr>
        <p:spPr>
          <a:xfrm>
            <a:off x="2930014" y="6047539"/>
            <a:ext cx="2551276" cy="369332"/>
          </a:xfrm>
          <a:prstGeom prst="rect">
            <a:avLst/>
          </a:prstGeom>
          <a:noFill/>
        </p:spPr>
        <p:txBody>
          <a:bodyPr wrap="none" rtlCol="0">
            <a:spAutoFit/>
          </a:bodyPr>
          <a:lstStyle/>
          <a:p>
            <a:r>
              <a:rPr lang="en-US" dirty="0" err="1"/>
              <a:t>Zerroug</a:t>
            </a:r>
            <a:r>
              <a:rPr lang="en-US" dirty="0"/>
              <a:t> &amp; </a:t>
            </a:r>
            <a:r>
              <a:rPr lang="en-US" dirty="0" err="1"/>
              <a:t>Nevatia</a:t>
            </a:r>
            <a:r>
              <a:rPr lang="en-US" dirty="0"/>
              <a:t> (1994)</a:t>
            </a:r>
          </a:p>
        </p:txBody>
      </p:sp>
    </p:spTree>
    <p:extLst>
      <p:ext uri="{BB962C8B-B14F-4D97-AF65-F5344CB8AC3E}">
        <p14:creationId xmlns:p14="http://schemas.microsoft.com/office/powerpoint/2010/main" val="2546569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75FFB-EF82-D64B-A35D-96DB88C65A21}"/>
              </a:ext>
            </a:extLst>
          </p:cNvPr>
          <p:cNvSpPr>
            <a:spLocks noGrp="1"/>
          </p:cNvSpPr>
          <p:nvPr>
            <p:ph type="title"/>
          </p:nvPr>
        </p:nvSpPr>
        <p:spPr/>
        <p:txBody>
          <a:bodyPr/>
          <a:lstStyle/>
          <a:p>
            <a:r>
              <a:rPr lang="en-US" dirty="0"/>
              <a:t>Marr’s 3D object representation</a:t>
            </a:r>
          </a:p>
        </p:txBody>
      </p:sp>
      <p:sp>
        <p:nvSpPr>
          <p:cNvPr id="4" name="TextBox 3">
            <a:extLst>
              <a:ext uri="{FF2B5EF4-FFF2-40B4-BE49-F238E27FC236}">
                <a16:creationId xmlns:a16="http://schemas.microsoft.com/office/drawing/2014/main" id="{A04CE85D-5D62-1D42-9932-2240F90A7EE8}"/>
              </a:ext>
            </a:extLst>
          </p:cNvPr>
          <p:cNvSpPr txBox="1"/>
          <p:nvPr/>
        </p:nvSpPr>
        <p:spPr>
          <a:xfrm>
            <a:off x="4768770" y="6261903"/>
            <a:ext cx="2462597" cy="369332"/>
          </a:xfrm>
          <a:prstGeom prst="rect">
            <a:avLst/>
          </a:prstGeom>
          <a:noFill/>
        </p:spPr>
        <p:txBody>
          <a:bodyPr wrap="none" rtlCol="0">
            <a:spAutoFit/>
          </a:bodyPr>
          <a:lstStyle/>
          <a:p>
            <a:r>
              <a:rPr lang="en-US" dirty="0"/>
              <a:t>Marr &amp; Nishihara (1978)</a:t>
            </a:r>
          </a:p>
        </p:txBody>
      </p:sp>
      <p:pic>
        <p:nvPicPr>
          <p:cNvPr id="5" name="Picture 4">
            <a:extLst>
              <a:ext uri="{FF2B5EF4-FFF2-40B4-BE49-F238E27FC236}">
                <a16:creationId xmlns:a16="http://schemas.microsoft.com/office/drawing/2014/main" id="{39151281-5346-094A-A455-860F7CAFF02B}"/>
              </a:ext>
            </a:extLst>
          </p:cNvPr>
          <p:cNvPicPr>
            <a:picLocks noChangeAspect="1"/>
          </p:cNvPicPr>
          <p:nvPr/>
        </p:nvPicPr>
        <p:blipFill>
          <a:blip r:embed="rId2"/>
          <a:stretch>
            <a:fillRect/>
          </a:stretch>
        </p:blipFill>
        <p:spPr>
          <a:xfrm>
            <a:off x="1585349" y="1103442"/>
            <a:ext cx="5485378" cy="4974771"/>
          </a:xfrm>
          <a:prstGeom prst="rect">
            <a:avLst/>
          </a:prstGeom>
        </p:spPr>
      </p:pic>
      <p:pic>
        <p:nvPicPr>
          <p:cNvPr id="6" name="Picture 5">
            <a:extLst>
              <a:ext uri="{FF2B5EF4-FFF2-40B4-BE49-F238E27FC236}">
                <a16:creationId xmlns:a16="http://schemas.microsoft.com/office/drawing/2014/main" id="{2713BE70-D2F7-A943-B8E7-658059F36E56}"/>
              </a:ext>
            </a:extLst>
          </p:cNvPr>
          <p:cNvPicPr>
            <a:picLocks noChangeAspect="1"/>
          </p:cNvPicPr>
          <p:nvPr/>
        </p:nvPicPr>
        <p:blipFill>
          <a:blip r:embed="rId3"/>
          <a:stretch>
            <a:fillRect/>
          </a:stretch>
        </p:blipFill>
        <p:spPr>
          <a:xfrm>
            <a:off x="7343203" y="1103442"/>
            <a:ext cx="3376952" cy="4974771"/>
          </a:xfrm>
          <a:prstGeom prst="rect">
            <a:avLst/>
          </a:prstGeom>
        </p:spPr>
      </p:pic>
      <p:pic>
        <p:nvPicPr>
          <p:cNvPr id="7" name="Picture 6">
            <a:extLst>
              <a:ext uri="{FF2B5EF4-FFF2-40B4-BE49-F238E27FC236}">
                <a16:creationId xmlns:a16="http://schemas.microsoft.com/office/drawing/2014/main" id="{DB239FE2-78B0-4A4A-B71C-A7241627619F}"/>
              </a:ext>
            </a:extLst>
          </p:cNvPr>
          <p:cNvPicPr>
            <a:picLocks noChangeAspect="1"/>
          </p:cNvPicPr>
          <p:nvPr/>
        </p:nvPicPr>
        <p:blipFill>
          <a:blip r:embed="rId4"/>
          <a:stretch>
            <a:fillRect/>
          </a:stretch>
        </p:blipFill>
        <p:spPr>
          <a:xfrm>
            <a:off x="12796700" y="1702996"/>
            <a:ext cx="5541571" cy="3657174"/>
          </a:xfrm>
          <a:prstGeom prst="rect">
            <a:avLst/>
          </a:prstGeom>
        </p:spPr>
      </p:pic>
    </p:spTree>
    <p:extLst>
      <p:ext uri="{BB962C8B-B14F-4D97-AF65-F5344CB8AC3E}">
        <p14:creationId xmlns:p14="http://schemas.microsoft.com/office/powerpoint/2010/main" val="2529899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r>
              <a:rPr lang="en-US" dirty="0"/>
              <a:t>Psychological theory: Recognition by components</a:t>
            </a:r>
          </a:p>
        </p:txBody>
      </p:sp>
      <p:sp>
        <p:nvSpPr>
          <p:cNvPr id="2" name="Content Placeholder 1">
            <a:extLst>
              <a:ext uri="{FF2B5EF4-FFF2-40B4-BE49-F238E27FC236}">
                <a16:creationId xmlns:a16="http://schemas.microsoft.com/office/drawing/2014/main" id="{2B8363CC-274E-B34A-87AF-79001D7E2B40}"/>
              </a:ext>
            </a:extLst>
          </p:cNvPr>
          <p:cNvSpPr>
            <a:spLocks noGrp="1"/>
          </p:cNvSpPr>
          <p:nvPr>
            <p:ph idx="1"/>
          </p:nvPr>
        </p:nvSpPr>
        <p:spPr/>
        <p:txBody>
          <a:bodyPr/>
          <a:lstStyle/>
          <a:p>
            <a:endParaRPr lang="en-US" dirty="0"/>
          </a:p>
        </p:txBody>
      </p:sp>
      <p:pic>
        <p:nvPicPr>
          <p:cNvPr id="22532" name="Picture 5"/>
          <p:cNvPicPr>
            <a:picLocks noChangeAspect="1" noChangeArrowheads="1"/>
          </p:cNvPicPr>
          <p:nvPr/>
        </p:nvPicPr>
        <p:blipFill>
          <a:blip r:embed="rId3" cstate="print"/>
          <a:srcRect/>
          <a:stretch>
            <a:fillRect/>
          </a:stretch>
        </p:blipFill>
        <p:spPr bwMode="auto">
          <a:xfrm>
            <a:off x="1503946" y="2438400"/>
            <a:ext cx="4648200" cy="2659062"/>
          </a:xfrm>
          <a:prstGeom prst="rect">
            <a:avLst/>
          </a:prstGeom>
          <a:noFill/>
          <a:ln w="9525">
            <a:noFill/>
            <a:miter lim="800000"/>
            <a:headEnd/>
            <a:tailEnd/>
          </a:ln>
        </p:spPr>
      </p:pic>
      <p:pic>
        <p:nvPicPr>
          <p:cNvPr id="22533" name="Picture 6"/>
          <p:cNvPicPr>
            <a:picLocks noChangeAspect="1" noChangeArrowheads="1"/>
          </p:cNvPicPr>
          <p:nvPr/>
        </p:nvPicPr>
        <p:blipFill>
          <a:blip r:embed="rId4" cstate="print"/>
          <a:srcRect/>
          <a:stretch>
            <a:fillRect/>
          </a:stretch>
        </p:blipFill>
        <p:spPr bwMode="auto">
          <a:xfrm>
            <a:off x="7543800" y="2466976"/>
            <a:ext cx="2971800" cy="2714625"/>
          </a:xfrm>
          <a:prstGeom prst="rect">
            <a:avLst/>
          </a:prstGeom>
          <a:noFill/>
          <a:ln w="9525">
            <a:noFill/>
            <a:miter lim="800000"/>
            <a:headEnd/>
            <a:tailEnd/>
          </a:ln>
        </p:spPr>
      </p:pic>
      <p:sp>
        <p:nvSpPr>
          <p:cNvPr id="22534" name="AutoShape 7"/>
          <p:cNvSpPr>
            <a:spLocks noChangeArrowheads="1"/>
          </p:cNvSpPr>
          <p:nvPr/>
        </p:nvSpPr>
        <p:spPr bwMode="auto">
          <a:xfrm>
            <a:off x="6408819" y="3246438"/>
            <a:ext cx="1143000" cy="1143000"/>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p>
            <a:pPr algn="ctr"/>
            <a:endParaRPr lang="en-US" sz="3200" b="1" dirty="0">
              <a:solidFill>
                <a:schemeClr val="bg1"/>
              </a:solidFill>
            </a:endParaRPr>
          </a:p>
        </p:txBody>
      </p:sp>
      <p:sp>
        <p:nvSpPr>
          <p:cNvPr id="7" name="Rectangle 6"/>
          <p:cNvSpPr/>
          <p:nvPr/>
        </p:nvSpPr>
        <p:spPr>
          <a:xfrm>
            <a:off x="2596188" y="1828801"/>
            <a:ext cx="2419445" cy="461665"/>
          </a:xfrm>
          <a:prstGeom prst="rect">
            <a:avLst/>
          </a:prstGeom>
        </p:spPr>
        <p:txBody>
          <a:bodyPr wrap="none">
            <a:spAutoFit/>
          </a:bodyPr>
          <a:lstStyle/>
          <a:p>
            <a:pPr algn="ctr" eaLnBrk="1" hangingPunct="1">
              <a:buFontTx/>
              <a:buNone/>
            </a:pPr>
            <a:r>
              <a:rPr lang="en-US" sz="2400" dirty="0"/>
              <a:t>Primitives (</a:t>
            </a:r>
            <a:r>
              <a:rPr lang="en-US" sz="2400" i="1" dirty="0" err="1"/>
              <a:t>geons</a:t>
            </a:r>
            <a:r>
              <a:rPr lang="en-US" sz="2400" dirty="0"/>
              <a:t>)</a:t>
            </a:r>
          </a:p>
        </p:txBody>
      </p:sp>
      <p:sp>
        <p:nvSpPr>
          <p:cNvPr id="8" name="Rectangle 7"/>
          <p:cNvSpPr/>
          <p:nvPr/>
        </p:nvSpPr>
        <p:spPr>
          <a:xfrm>
            <a:off x="8401319" y="1828801"/>
            <a:ext cx="1130438" cy="461665"/>
          </a:xfrm>
          <a:prstGeom prst="rect">
            <a:avLst/>
          </a:prstGeom>
        </p:spPr>
        <p:txBody>
          <a:bodyPr wrap="none">
            <a:spAutoFit/>
          </a:bodyPr>
          <a:lstStyle/>
          <a:p>
            <a:pPr algn="ctr" eaLnBrk="1" hangingPunct="1">
              <a:buFontTx/>
              <a:buNone/>
            </a:pPr>
            <a:r>
              <a:rPr lang="en-US" sz="2400" dirty="0"/>
              <a:t>Objects</a:t>
            </a:r>
          </a:p>
        </p:txBody>
      </p:sp>
      <p:sp>
        <p:nvSpPr>
          <p:cNvPr id="9" name="Rectangle 8"/>
          <p:cNvSpPr/>
          <p:nvPr/>
        </p:nvSpPr>
        <p:spPr>
          <a:xfrm>
            <a:off x="2819400" y="6096000"/>
            <a:ext cx="6858000" cy="369332"/>
          </a:xfrm>
          <a:prstGeom prst="rect">
            <a:avLst/>
          </a:prstGeom>
        </p:spPr>
        <p:txBody>
          <a:bodyPr wrap="square">
            <a:spAutoFit/>
          </a:bodyPr>
          <a:lstStyle/>
          <a:p>
            <a:r>
              <a:rPr lang="en-US" dirty="0">
                <a:hlinkClick r:id="rId5"/>
              </a:rPr>
              <a:t>http://en.wikipedia.org/wiki/Recognition_by_Components_Theory</a:t>
            </a:r>
            <a:endParaRPr lang="en-US" dirty="0"/>
          </a:p>
        </p:txBody>
      </p:sp>
      <p:sp>
        <p:nvSpPr>
          <p:cNvPr id="10" name="Rectangle 9"/>
          <p:cNvSpPr/>
          <p:nvPr/>
        </p:nvSpPr>
        <p:spPr>
          <a:xfrm>
            <a:off x="2868794" y="5269469"/>
            <a:ext cx="1874231" cy="369332"/>
          </a:xfrm>
          <a:prstGeom prst="rect">
            <a:avLst/>
          </a:prstGeom>
        </p:spPr>
        <p:txBody>
          <a:bodyPr wrap="none">
            <a:spAutoFit/>
          </a:bodyPr>
          <a:lstStyle/>
          <a:p>
            <a:pPr algn="ctr" eaLnBrk="1" hangingPunct="1">
              <a:buFontTx/>
              <a:buNone/>
            </a:pPr>
            <a:r>
              <a:rPr lang="en-US" dirty="0">
                <a:hlinkClick r:id="rId6"/>
              </a:rPr>
              <a:t>Biederman (1987)</a:t>
            </a:r>
            <a:endParaRPr lang="en-US" dirty="0"/>
          </a:p>
        </p:txBody>
      </p:sp>
    </p:spTree>
    <p:extLst>
      <p:ext uri="{BB962C8B-B14F-4D97-AF65-F5344CB8AC3E}">
        <p14:creationId xmlns:p14="http://schemas.microsoft.com/office/powerpoint/2010/main" val="727752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391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3477-4E7C-B341-934A-8682C76DBBF5}"/>
              </a:ext>
            </a:extLst>
          </p:cNvPr>
          <p:cNvSpPr>
            <a:spLocks noGrp="1"/>
          </p:cNvSpPr>
          <p:nvPr>
            <p:ph type="title"/>
          </p:nvPr>
        </p:nvSpPr>
        <p:spPr/>
        <p:txBody>
          <a:bodyPr/>
          <a:lstStyle/>
          <a:p>
            <a:r>
              <a:rPr lang="en-US" dirty="0"/>
              <a:t>Geometric recognition: Discussion</a:t>
            </a:r>
          </a:p>
        </p:txBody>
      </p:sp>
      <p:sp>
        <p:nvSpPr>
          <p:cNvPr id="3" name="Content Placeholder 2">
            <a:extLst>
              <a:ext uri="{FF2B5EF4-FFF2-40B4-BE49-F238E27FC236}">
                <a16:creationId xmlns:a16="http://schemas.microsoft.com/office/drawing/2014/main" id="{3AD99418-E4FE-D34A-8FEE-0293F52BF421}"/>
              </a:ext>
            </a:extLst>
          </p:cNvPr>
          <p:cNvSpPr>
            <a:spLocks noGrp="1"/>
          </p:cNvSpPr>
          <p:nvPr>
            <p:ph idx="1"/>
          </p:nvPr>
        </p:nvSpPr>
        <p:spPr/>
        <p:txBody>
          <a:bodyPr>
            <a:normAutofit fontScale="92500"/>
          </a:bodyPr>
          <a:lstStyle/>
          <a:p>
            <a:r>
              <a:rPr lang="en-US" dirty="0"/>
              <a:t>Summary</a:t>
            </a:r>
          </a:p>
          <a:p>
            <a:pPr lvl="1"/>
            <a:r>
              <a:rPr lang="en-US" dirty="0"/>
              <a:t>Emphasis on 3D modeling was sign of “right” thinking </a:t>
            </a:r>
          </a:p>
          <a:p>
            <a:pPr lvl="1"/>
            <a:r>
              <a:rPr lang="en-US" dirty="0"/>
              <a:t>People liked the math, combinatorics involved in reasoning about 3D shape, invariants, and aspect graphs</a:t>
            </a:r>
          </a:p>
          <a:p>
            <a:pPr lvl="1"/>
            <a:r>
              <a:rPr lang="en-US" dirty="0"/>
              <a:t>For rigid objects, some robustness to occlusion, viewpoint change was achieved</a:t>
            </a:r>
          </a:p>
          <a:p>
            <a:pPr lvl="1"/>
            <a:r>
              <a:rPr lang="en-US" dirty="0"/>
              <a:t>Practical applications in industrial inspection, robotics, target recognition</a:t>
            </a:r>
          </a:p>
          <a:p>
            <a:pPr lvl="1"/>
            <a:r>
              <a:rPr lang="en-US" dirty="0"/>
              <a:t>Recognition by components conceptually appealing, gave rise to supporting theories in cognitive science</a:t>
            </a:r>
          </a:p>
          <a:p>
            <a:r>
              <a:rPr lang="en-US" dirty="0"/>
              <a:t>What went wrong?</a:t>
            </a:r>
          </a:p>
          <a:p>
            <a:pPr lvl="1"/>
            <a:r>
              <a:rPr lang="en-US" dirty="0"/>
              <a:t>There was no reliable way to establish matches between model and image features</a:t>
            </a:r>
          </a:p>
          <a:p>
            <a:pPr lvl="1"/>
            <a:r>
              <a:rPr lang="en-US" dirty="0"/>
              <a:t>Numerical pose estimation </a:t>
            </a:r>
            <a:r>
              <a:rPr lang="en-US" dirty="0" err="1"/>
              <a:t>techiques</a:t>
            </a:r>
            <a:r>
              <a:rPr lang="en-US" dirty="0"/>
              <a:t> were not mature enough?</a:t>
            </a:r>
          </a:p>
          <a:p>
            <a:pPr lvl="1"/>
            <a:r>
              <a:rPr lang="en-US" dirty="0"/>
              <a:t>Nobody knew how to or compute part decompositions of general categories or model intra-class variations of 3D shape</a:t>
            </a:r>
          </a:p>
          <a:p>
            <a:pPr lvl="1"/>
            <a:endParaRPr lang="en-US" dirty="0"/>
          </a:p>
        </p:txBody>
      </p:sp>
    </p:spTree>
    <p:extLst>
      <p:ext uri="{BB962C8B-B14F-4D97-AF65-F5344CB8AC3E}">
        <p14:creationId xmlns:p14="http://schemas.microsoft.com/office/powerpoint/2010/main" val="23089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ACD1-B8AC-BB4A-8BB0-4CFE0A3872A8}"/>
              </a:ext>
            </a:extLst>
          </p:cNvPr>
          <p:cNvSpPr>
            <a:spLocks noGrp="1"/>
          </p:cNvSpPr>
          <p:nvPr>
            <p:ph type="title"/>
          </p:nvPr>
        </p:nvSpPr>
        <p:spPr/>
        <p:txBody>
          <a:bodyPr/>
          <a:lstStyle/>
          <a:p>
            <a:r>
              <a:rPr lang="en-US" dirty="0"/>
              <a:t>Today: Revival of 3D primitives?</a:t>
            </a:r>
          </a:p>
        </p:txBody>
      </p:sp>
      <p:pic>
        <p:nvPicPr>
          <p:cNvPr id="4" name="Picture 3">
            <a:extLst>
              <a:ext uri="{FF2B5EF4-FFF2-40B4-BE49-F238E27FC236}">
                <a16:creationId xmlns:a16="http://schemas.microsoft.com/office/drawing/2014/main" id="{3E74F236-070D-7746-A4A7-54D6268A5568}"/>
              </a:ext>
            </a:extLst>
          </p:cNvPr>
          <p:cNvPicPr>
            <a:picLocks noChangeAspect="1"/>
          </p:cNvPicPr>
          <p:nvPr/>
        </p:nvPicPr>
        <p:blipFill>
          <a:blip r:embed="rId2"/>
          <a:stretch>
            <a:fillRect/>
          </a:stretch>
        </p:blipFill>
        <p:spPr>
          <a:xfrm>
            <a:off x="1199408" y="1232452"/>
            <a:ext cx="10154392" cy="3446733"/>
          </a:xfrm>
          <a:prstGeom prst="rect">
            <a:avLst/>
          </a:prstGeom>
        </p:spPr>
      </p:pic>
      <p:sp>
        <p:nvSpPr>
          <p:cNvPr id="5" name="Rectangle 4">
            <a:extLst>
              <a:ext uri="{FF2B5EF4-FFF2-40B4-BE49-F238E27FC236}">
                <a16:creationId xmlns:a16="http://schemas.microsoft.com/office/drawing/2014/main" id="{28CBACD9-12C7-784E-AF4A-3DA783B2CBAF}"/>
              </a:ext>
            </a:extLst>
          </p:cNvPr>
          <p:cNvSpPr/>
          <p:nvPr/>
        </p:nvSpPr>
        <p:spPr>
          <a:xfrm>
            <a:off x="98852" y="5921726"/>
            <a:ext cx="12010768" cy="369332"/>
          </a:xfrm>
          <a:prstGeom prst="rect">
            <a:avLst/>
          </a:prstGeom>
        </p:spPr>
        <p:txBody>
          <a:bodyPr wrap="square">
            <a:spAutoFit/>
          </a:bodyPr>
          <a:lstStyle/>
          <a:p>
            <a:pPr algn="ctr"/>
            <a:r>
              <a:rPr lang="en-US" dirty="0"/>
              <a:t>S. </a:t>
            </a:r>
            <a:r>
              <a:rPr lang="en-US" dirty="0" err="1"/>
              <a:t>Tulsiani</a:t>
            </a:r>
            <a:r>
              <a:rPr lang="en-US" dirty="0"/>
              <a:t>, H. Su, L. </a:t>
            </a:r>
            <a:r>
              <a:rPr lang="en-US" dirty="0" err="1"/>
              <a:t>Guibas</a:t>
            </a:r>
            <a:r>
              <a:rPr lang="en-US" dirty="0"/>
              <a:t>, A. </a:t>
            </a:r>
            <a:r>
              <a:rPr lang="en-US" dirty="0" err="1"/>
              <a:t>Efros</a:t>
            </a:r>
            <a:r>
              <a:rPr lang="en-US" dirty="0"/>
              <a:t>, J. Malik, </a:t>
            </a:r>
            <a:r>
              <a:rPr lang="en-US" dirty="0">
                <a:hlinkClick r:id="rId3"/>
              </a:rPr>
              <a:t>Learning Shape Abstractions by Assembling Volumetric Primitives</a:t>
            </a:r>
            <a:r>
              <a:rPr lang="en-US" dirty="0"/>
              <a:t>, CVPR 2017</a:t>
            </a:r>
          </a:p>
        </p:txBody>
      </p:sp>
      <p:sp>
        <p:nvSpPr>
          <p:cNvPr id="3" name="Rectangle 2">
            <a:extLst>
              <a:ext uri="{FF2B5EF4-FFF2-40B4-BE49-F238E27FC236}">
                <a16:creationId xmlns:a16="http://schemas.microsoft.com/office/drawing/2014/main" id="{5E3E5A26-B2F2-FB4E-A175-D6A39E053726}"/>
              </a:ext>
            </a:extLst>
          </p:cNvPr>
          <p:cNvSpPr/>
          <p:nvPr/>
        </p:nvSpPr>
        <p:spPr>
          <a:xfrm>
            <a:off x="959069" y="4770827"/>
            <a:ext cx="10390768" cy="923330"/>
          </a:xfrm>
          <a:prstGeom prst="rect">
            <a:avLst/>
          </a:prstGeom>
        </p:spPr>
        <p:txBody>
          <a:bodyPr wrap="square">
            <a:spAutoFit/>
          </a:bodyPr>
          <a:lstStyle/>
          <a:p>
            <a:r>
              <a:rPr lang="en-US" dirty="0"/>
              <a:t>“Here we do not wish to reprise the classic debates on the value of volumetric primitives – while they were oversold in the 70s and 80s, they suffer from complete neglect now, and we hope that this demonstration of feasibility of learning how to assemble an object from volumetric primitives will reignite interest.”</a:t>
            </a:r>
          </a:p>
        </p:txBody>
      </p:sp>
    </p:spTree>
    <p:extLst>
      <p:ext uri="{BB962C8B-B14F-4D97-AF65-F5344CB8AC3E}">
        <p14:creationId xmlns:p14="http://schemas.microsoft.com/office/powerpoint/2010/main" val="1309422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C803-76E3-734F-B0FE-5A96C17B07D2}"/>
              </a:ext>
            </a:extLst>
          </p:cNvPr>
          <p:cNvSpPr>
            <a:spLocks noGrp="1"/>
          </p:cNvSpPr>
          <p:nvPr>
            <p:ph type="title"/>
          </p:nvPr>
        </p:nvSpPr>
        <p:spPr/>
        <p:txBody>
          <a:bodyPr/>
          <a:lstStyle/>
          <a:p>
            <a:r>
              <a:rPr lang="en-US" dirty="0"/>
              <a:t>Appearance-based instance recognition</a:t>
            </a:r>
          </a:p>
        </p:txBody>
      </p:sp>
      <p:sp>
        <p:nvSpPr>
          <p:cNvPr id="3" name="Content Placeholder 2">
            <a:extLst>
              <a:ext uri="{FF2B5EF4-FFF2-40B4-BE49-F238E27FC236}">
                <a16:creationId xmlns:a16="http://schemas.microsoft.com/office/drawing/2014/main" id="{8A1D13DE-7E1F-E842-96AA-7BA0B2F1AD79}"/>
              </a:ext>
            </a:extLst>
          </p:cNvPr>
          <p:cNvSpPr>
            <a:spLocks noGrp="1"/>
          </p:cNvSpPr>
          <p:nvPr>
            <p:ph idx="1"/>
          </p:nvPr>
        </p:nvSpPr>
        <p:spPr>
          <a:xfrm>
            <a:off x="838199" y="1371600"/>
            <a:ext cx="11093245" cy="5178287"/>
          </a:xfrm>
        </p:spPr>
        <p:txBody>
          <a:bodyPr/>
          <a:lstStyle/>
          <a:p>
            <a:r>
              <a:rPr lang="en-US" dirty="0"/>
              <a:t>Maybe grayscale (or color) images are not as scary as they seem?</a:t>
            </a:r>
          </a:p>
        </p:txBody>
      </p:sp>
      <p:pic>
        <p:nvPicPr>
          <p:cNvPr id="6" name="Picture 5">
            <a:extLst>
              <a:ext uri="{FF2B5EF4-FFF2-40B4-BE49-F238E27FC236}">
                <a16:creationId xmlns:a16="http://schemas.microsoft.com/office/drawing/2014/main" id="{31347F24-C337-5C4A-AE78-E3901439E520}"/>
              </a:ext>
            </a:extLst>
          </p:cNvPr>
          <p:cNvPicPr>
            <a:picLocks noChangeAspect="1"/>
          </p:cNvPicPr>
          <p:nvPr/>
        </p:nvPicPr>
        <p:blipFill>
          <a:blip r:embed="rId2"/>
          <a:stretch>
            <a:fillRect/>
          </a:stretch>
        </p:blipFill>
        <p:spPr>
          <a:xfrm>
            <a:off x="3967270" y="2079525"/>
            <a:ext cx="4257460" cy="4218039"/>
          </a:xfrm>
          <a:prstGeom prst="rect">
            <a:avLst/>
          </a:prstGeom>
        </p:spPr>
      </p:pic>
      <p:sp>
        <p:nvSpPr>
          <p:cNvPr id="7" name="TextBox 6">
            <a:extLst>
              <a:ext uri="{FF2B5EF4-FFF2-40B4-BE49-F238E27FC236}">
                <a16:creationId xmlns:a16="http://schemas.microsoft.com/office/drawing/2014/main" id="{A96886E6-9CEC-AC4D-9224-05B458F08595}"/>
              </a:ext>
            </a:extLst>
          </p:cNvPr>
          <p:cNvSpPr txBox="1"/>
          <p:nvPr/>
        </p:nvSpPr>
        <p:spPr>
          <a:xfrm>
            <a:off x="5349123" y="6334451"/>
            <a:ext cx="1805110" cy="369332"/>
          </a:xfrm>
          <a:prstGeom prst="rect">
            <a:avLst/>
          </a:prstGeom>
          <a:noFill/>
        </p:spPr>
        <p:txBody>
          <a:bodyPr wrap="none" rtlCol="0">
            <a:spAutoFit/>
          </a:bodyPr>
          <a:lstStyle/>
          <a:p>
            <a:r>
              <a:rPr lang="en-US" dirty="0">
                <a:hlinkClick r:id="rId3"/>
              </a:rPr>
              <a:t>COIL-100 Dataset</a:t>
            </a:r>
            <a:endParaRPr lang="en-US" dirty="0"/>
          </a:p>
        </p:txBody>
      </p:sp>
    </p:spTree>
    <p:extLst>
      <p:ext uri="{BB962C8B-B14F-4D97-AF65-F5344CB8AC3E}">
        <p14:creationId xmlns:p14="http://schemas.microsoft.com/office/powerpoint/2010/main" val="926396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dirty="0"/>
              <a:t>Color histograms</a:t>
            </a:r>
          </a:p>
        </p:txBody>
      </p:sp>
      <p:pic>
        <p:nvPicPr>
          <p:cNvPr id="26629" name="Picture 5"/>
          <p:cNvPicPr>
            <a:picLocks noChangeAspect="1" noChangeArrowheads="1"/>
          </p:cNvPicPr>
          <p:nvPr/>
        </p:nvPicPr>
        <p:blipFill>
          <a:blip r:embed="rId3" cstate="print"/>
          <a:srcRect/>
          <a:stretch>
            <a:fillRect/>
          </a:stretch>
        </p:blipFill>
        <p:spPr bwMode="auto">
          <a:xfrm>
            <a:off x="2580501" y="1528079"/>
            <a:ext cx="2713905" cy="4084345"/>
          </a:xfrm>
          <a:prstGeom prst="rect">
            <a:avLst/>
          </a:prstGeom>
          <a:noFill/>
          <a:ln w="9525">
            <a:noFill/>
            <a:miter lim="800000"/>
            <a:headEnd/>
            <a:tailEnd/>
          </a:ln>
        </p:spPr>
      </p:pic>
      <p:pic>
        <p:nvPicPr>
          <p:cNvPr id="26630" name="Picture 6"/>
          <p:cNvPicPr>
            <a:picLocks noChangeAspect="1" noChangeArrowheads="1"/>
          </p:cNvPicPr>
          <p:nvPr/>
        </p:nvPicPr>
        <p:blipFill>
          <a:blip r:embed="rId4" cstate="print"/>
          <a:srcRect/>
          <a:stretch>
            <a:fillRect/>
          </a:stretch>
        </p:blipFill>
        <p:spPr bwMode="auto">
          <a:xfrm>
            <a:off x="5409351" y="1496347"/>
            <a:ext cx="4216560" cy="4147810"/>
          </a:xfrm>
          <a:prstGeom prst="rect">
            <a:avLst/>
          </a:prstGeom>
          <a:noFill/>
          <a:ln w="9525">
            <a:noFill/>
            <a:miter lim="800000"/>
            <a:headEnd/>
            <a:tailEnd/>
          </a:ln>
        </p:spPr>
      </p:pic>
      <p:sp>
        <p:nvSpPr>
          <p:cNvPr id="26631" name="Rectangle 7"/>
          <p:cNvSpPr>
            <a:spLocks noChangeArrowheads="1"/>
          </p:cNvSpPr>
          <p:nvPr/>
        </p:nvSpPr>
        <p:spPr bwMode="auto">
          <a:xfrm>
            <a:off x="2867025" y="5990965"/>
            <a:ext cx="6425670" cy="461665"/>
          </a:xfrm>
          <a:prstGeom prst="rect">
            <a:avLst/>
          </a:prstGeom>
          <a:noFill/>
          <a:ln w="9525">
            <a:noFill/>
            <a:miter lim="800000"/>
            <a:headEnd/>
            <a:tailEnd/>
          </a:ln>
        </p:spPr>
        <p:txBody>
          <a:bodyPr wrap="none">
            <a:spAutoFit/>
          </a:bodyPr>
          <a:lstStyle/>
          <a:p>
            <a:pPr eaLnBrk="0" hangingPunct="0"/>
            <a:r>
              <a:rPr lang="en-US" sz="2400" dirty="0">
                <a:cs typeface="Arial" charset="0"/>
              </a:rPr>
              <a:t>M. Swain and D. Ballard, </a:t>
            </a:r>
            <a:r>
              <a:rPr lang="en-US" sz="2400" dirty="0">
                <a:cs typeface="Arial" charset="0"/>
                <a:hlinkClick r:id="rId5"/>
              </a:rPr>
              <a:t>Color Indexing</a:t>
            </a:r>
            <a:r>
              <a:rPr lang="en-US" sz="2400" dirty="0">
                <a:cs typeface="Arial" charset="0"/>
              </a:rPr>
              <a:t>, IJCV 1991</a:t>
            </a:r>
          </a:p>
        </p:txBody>
      </p:sp>
    </p:spTree>
    <p:extLst>
      <p:ext uri="{BB962C8B-B14F-4D97-AF65-F5344CB8AC3E}">
        <p14:creationId xmlns:p14="http://schemas.microsoft.com/office/powerpoint/2010/main" val="891053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ortupe1"/>
          <p:cNvPicPr>
            <a:picLocks noChangeAspect="1" noChangeArrowheads="1"/>
          </p:cNvPicPr>
          <p:nvPr/>
        </p:nvPicPr>
        <p:blipFill>
          <a:blip r:embed="rId3" cstate="print"/>
          <a:srcRect/>
          <a:stretch>
            <a:fillRect/>
          </a:stretch>
        </p:blipFill>
        <p:spPr bwMode="auto">
          <a:xfrm>
            <a:off x="2367126" y="1593788"/>
            <a:ext cx="4480784" cy="3441762"/>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3501481" y="5181599"/>
            <a:ext cx="5489343" cy="1187150"/>
          </a:xfrm>
          <a:prstGeom prst="rect">
            <a:avLst/>
          </a:prstGeom>
          <a:noFill/>
          <a:ln w="9525">
            <a:noFill/>
            <a:miter lim="800000"/>
            <a:headEnd/>
            <a:tailEnd/>
          </a:ln>
        </p:spPr>
      </p:pic>
      <p:pic>
        <p:nvPicPr>
          <p:cNvPr id="25605" name="Picture 5"/>
          <p:cNvPicPr>
            <a:picLocks noChangeAspect="1" noChangeArrowheads="1"/>
          </p:cNvPicPr>
          <p:nvPr/>
        </p:nvPicPr>
        <p:blipFill>
          <a:blip r:embed="rId5" cstate="print"/>
          <a:srcRect/>
          <a:stretch>
            <a:fillRect/>
          </a:stretch>
        </p:blipFill>
        <p:spPr bwMode="auto">
          <a:xfrm>
            <a:off x="6962775" y="1545020"/>
            <a:ext cx="3048071" cy="3636579"/>
          </a:xfrm>
          <a:prstGeom prst="rect">
            <a:avLst/>
          </a:prstGeom>
          <a:noFill/>
          <a:ln w="9525">
            <a:noFill/>
            <a:miter lim="800000"/>
            <a:headEnd/>
            <a:tailEnd/>
          </a:ln>
        </p:spPr>
      </p:pic>
      <p:sp>
        <p:nvSpPr>
          <p:cNvPr id="2" name="Title 1">
            <a:extLst>
              <a:ext uri="{FF2B5EF4-FFF2-40B4-BE49-F238E27FC236}">
                <a16:creationId xmlns:a16="http://schemas.microsoft.com/office/drawing/2014/main" id="{998FD955-58BA-B842-B632-72F90D29FA2B}"/>
              </a:ext>
            </a:extLst>
          </p:cNvPr>
          <p:cNvSpPr>
            <a:spLocks noGrp="1"/>
          </p:cNvSpPr>
          <p:nvPr>
            <p:ph type="title"/>
          </p:nvPr>
        </p:nvSpPr>
        <p:spPr/>
        <p:txBody>
          <a:bodyPr/>
          <a:lstStyle/>
          <a:p>
            <a:r>
              <a:rPr lang="en-US" dirty="0"/>
              <a:t>Eigenfaces</a:t>
            </a:r>
          </a:p>
        </p:txBody>
      </p:sp>
      <p:sp>
        <p:nvSpPr>
          <p:cNvPr id="3" name="TextBox 2">
            <a:extLst>
              <a:ext uri="{FF2B5EF4-FFF2-40B4-BE49-F238E27FC236}">
                <a16:creationId xmlns:a16="http://schemas.microsoft.com/office/drawing/2014/main" id="{6337F9B4-EC93-0C45-9F39-09F393F1010F}"/>
              </a:ext>
            </a:extLst>
          </p:cNvPr>
          <p:cNvSpPr txBox="1"/>
          <p:nvPr/>
        </p:nvSpPr>
        <p:spPr>
          <a:xfrm>
            <a:off x="2712549" y="6421994"/>
            <a:ext cx="6811352" cy="369332"/>
          </a:xfrm>
          <a:prstGeom prst="rect">
            <a:avLst/>
          </a:prstGeom>
          <a:noFill/>
        </p:spPr>
        <p:txBody>
          <a:bodyPr wrap="none" rtlCol="0">
            <a:spAutoFit/>
          </a:bodyPr>
          <a:lstStyle/>
          <a:p>
            <a:r>
              <a:rPr lang="en-US" dirty="0"/>
              <a:t>M. Turk and A. Pentland, </a:t>
            </a:r>
            <a:r>
              <a:rPr lang="en-US" dirty="0">
                <a:hlinkClick r:id="rId6"/>
              </a:rPr>
              <a:t>Face recognition using eigenfaces</a:t>
            </a:r>
            <a:r>
              <a:rPr lang="en-US" dirty="0"/>
              <a:t>, CVPR 1991</a:t>
            </a:r>
          </a:p>
        </p:txBody>
      </p:sp>
    </p:spTree>
    <p:extLst>
      <p:ext uri="{BB962C8B-B14F-4D97-AF65-F5344CB8AC3E}">
        <p14:creationId xmlns:p14="http://schemas.microsoft.com/office/powerpoint/2010/main" val="914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191A9-3D56-094A-99E9-9189C758591D}"/>
              </a:ext>
            </a:extLst>
          </p:cNvPr>
          <p:cNvSpPr>
            <a:spLocks noGrp="1"/>
          </p:cNvSpPr>
          <p:nvPr>
            <p:ph type="title"/>
          </p:nvPr>
        </p:nvSpPr>
        <p:spPr/>
        <p:txBody>
          <a:bodyPr/>
          <a:lstStyle/>
          <a:p>
            <a:r>
              <a:rPr lang="en-US" dirty="0"/>
              <a:t>Outline of lectures</a:t>
            </a:r>
          </a:p>
        </p:txBody>
      </p:sp>
      <p:sp>
        <p:nvSpPr>
          <p:cNvPr id="5" name="Content Placeholder 4">
            <a:extLst>
              <a:ext uri="{FF2B5EF4-FFF2-40B4-BE49-F238E27FC236}">
                <a16:creationId xmlns:a16="http://schemas.microsoft.com/office/drawing/2014/main" id="{266ABCDC-4D49-BC4E-B77E-A13D8E77CF0A}"/>
              </a:ext>
            </a:extLst>
          </p:cNvPr>
          <p:cNvSpPr>
            <a:spLocks noGrp="1"/>
          </p:cNvSpPr>
          <p:nvPr>
            <p:ph idx="1"/>
          </p:nvPr>
        </p:nvSpPr>
        <p:spPr>
          <a:xfrm>
            <a:off x="838199" y="1773382"/>
            <a:ext cx="10924309" cy="4776505"/>
          </a:xfrm>
        </p:spPr>
        <p:txBody>
          <a:bodyPr>
            <a:normAutofit/>
          </a:bodyPr>
          <a:lstStyle/>
          <a:p>
            <a:pPr marL="0" indent="0">
              <a:buNone/>
            </a:pPr>
            <a:r>
              <a:rPr lang="en-US" dirty="0">
                <a:solidFill>
                  <a:schemeClr val="accent1">
                    <a:lumMod val="75000"/>
                  </a:schemeClr>
                </a:solidFill>
              </a:rPr>
              <a:t>Tues. 1/28: </a:t>
            </a:r>
            <a:r>
              <a:rPr lang="en-US" dirty="0"/>
              <a:t>Where are we going, where have we been?</a:t>
            </a:r>
          </a:p>
          <a:p>
            <a:pPr marL="0" indent="0">
              <a:buNone/>
            </a:pPr>
            <a:r>
              <a:rPr lang="en-US" dirty="0">
                <a:solidFill>
                  <a:schemeClr val="accent1">
                    <a:lumMod val="75000"/>
                  </a:schemeClr>
                </a:solidFill>
              </a:rPr>
              <a:t>Wed. 1/29: </a:t>
            </a:r>
            <a:r>
              <a:rPr lang="en-US" dirty="0"/>
              <a:t>Stepping back: What is the nature of visual perception?</a:t>
            </a:r>
          </a:p>
          <a:p>
            <a:pPr marL="0" indent="0">
              <a:buNone/>
            </a:pPr>
            <a:r>
              <a:rPr lang="en-US" b="1" dirty="0">
                <a:solidFill>
                  <a:schemeClr val="accent1">
                    <a:lumMod val="75000"/>
                  </a:schemeClr>
                </a:solidFill>
              </a:rPr>
              <a:t>Thurs. 1/30: </a:t>
            </a:r>
            <a:r>
              <a:rPr lang="en-US" b="1" dirty="0"/>
              <a:t>History of ideas in recognition – Part I</a:t>
            </a:r>
          </a:p>
          <a:p>
            <a:pPr marL="0" indent="0">
              <a:buNone/>
            </a:pPr>
            <a:endParaRPr lang="en-US" dirty="0"/>
          </a:p>
          <a:p>
            <a:pPr marL="0" indent="0">
              <a:buNone/>
            </a:pPr>
            <a:r>
              <a:rPr lang="en-US" dirty="0">
                <a:solidFill>
                  <a:schemeClr val="accent1">
                    <a:lumMod val="75000"/>
                  </a:schemeClr>
                </a:solidFill>
              </a:rPr>
              <a:t>Tues. 2/4: </a:t>
            </a:r>
            <a:r>
              <a:rPr lang="en-US" dirty="0"/>
              <a:t>History of ideas in recognition – Part II </a:t>
            </a:r>
            <a:r>
              <a:rPr lang="en-US" i="1" dirty="0">
                <a:solidFill>
                  <a:schemeClr val="accent1">
                    <a:lumMod val="75000"/>
                  </a:schemeClr>
                </a:solidFill>
              </a:rPr>
              <a:t>– TSRB banquet hall</a:t>
            </a:r>
            <a:endParaRPr lang="en-US" dirty="0">
              <a:solidFill>
                <a:schemeClr val="accent1">
                  <a:lumMod val="75000"/>
                </a:schemeClr>
              </a:solidFill>
            </a:endParaRPr>
          </a:p>
          <a:p>
            <a:pPr marL="0" indent="0">
              <a:buNone/>
            </a:pPr>
            <a:r>
              <a:rPr lang="en-US" dirty="0">
                <a:solidFill>
                  <a:schemeClr val="accent1">
                    <a:lumMod val="75000"/>
                  </a:schemeClr>
                </a:solidFill>
              </a:rPr>
              <a:t>Wed. 2/5: </a:t>
            </a:r>
            <a:r>
              <a:rPr lang="en-US" dirty="0"/>
              <a:t>Emerging trends  – or, what should we be working on?</a:t>
            </a:r>
          </a:p>
          <a:p>
            <a:pPr marL="0" indent="0">
              <a:buNone/>
            </a:pPr>
            <a:r>
              <a:rPr lang="en-US" dirty="0">
                <a:solidFill>
                  <a:schemeClr val="accent1">
                    <a:lumMod val="75000"/>
                  </a:schemeClr>
                </a:solidFill>
              </a:rPr>
              <a:t>Thurs. 2/6: </a:t>
            </a:r>
            <a:r>
              <a:rPr lang="en-US" dirty="0"/>
              <a:t>Ethical issues for computer vision researchers</a:t>
            </a:r>
            <a:br>
              <a:rPr lang="en-US" dirty="0"/>
            </a:br>
            <a:endParaRPr lang="en-US" dirty="0"/>
          </a:p>
          <a:p>
            <a:pPr marL="0" indent="0">
              <a:buNone/>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431338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1348335" y="5953131"/>
            <a:ext cx="9766739" cy="369332"/>
          </a:xfrm>
          <a:prstGeom prst="rect">
            <a:avLst/>
          </a:prstGeom>
          <a:noFill/>
          <a:ln w="9525">
            <a:noFill/>
            <a:miter lim="800000"/>
            <a:headEnd/>
            <a:tailEnd/>
          </a:ln>
        </p:spPr>
        <p:txBody>
          <a:bodyPr wrap="square">
            <a:spAutoFit/>
          </a:bodyPr>
          <a:lstStyle/>
          <a:p>
            <a:pPr eaLnBrk="0" hangingPunct="0"/>
            <a:r>
              <a:rPr lang="en-US" dirty="0"/>
              <a:t>H. </a:t>
            </a:r>
            <a:r>
              <a:rPr lang="en-US" dirty="0" err="1"/>
              <a:t>Murase</a:t>
            </a:r>
            <a:r>
              <a:rPr lang="en-US" dirty="0"/>
              <a:t> and S. </a:t>
            </a:r>
            <a:r>
              <a:rPr lang="en-US" dirty="0" err="1"/>
              <a:t>Nayar</a:t>
            </a:r>
            <a:r>
              <a:rPr lang="en-US" dirty="0"/>
              <a:t>, </a:t>
            </a:r>
            <a:r>
              <a:rPr lang="en-US" dirty="0">
                <a:hlinkClick r:id="rId3"/>
              </a:rPr>
              <a:t>Visual learning and recognition of 3-d objects from appearance</a:t>
            </a:r>
            <a:r>
              <a:rPr lang="en-US" dirty="0"/>
              <a:t>, IJCV 1995</a:t>
            </a:r>
          </a:p>
        </p:txBody>
      </p:sp>
      <p:sp>
        <p:nvSpPr>
          <p:cNvPr id="27651" name="Rectangle 5"/>
          <p:cNvSpPr>
            <a:spLocks noGrp="1" noChangeArrowheads="1"/>
          </p:cNvSpPr>
          <p:nvPr>
            <p:ph type="title"/>
          </p:nvPr>
        </p:nvSpPr>
        <p:spPr/>
        <p:txBody>
          <a:bodyPr>
            <a:normAutofit/>
          </a:bodyPr>
          <a:lstStyle/>
          <a:p>
            <a:pPr eaLnBrk="1" hangingPunct="1"/>
            <a:r>
              <a:rPr lang="en-US" dirty="0"/>
              <a:t>Appearance manifolds</a:t>
            </a:r>
          </a:p>
        </p:txBody>
      </p:sp>
      <p:pic>
        <p:nvPicPr>
          <p:cNvPr id="4" name="Content Placeholder 3">
            <a:extLst>
              <a:ext uri="{FF2B5EF4-FFF2-40B4-BE49-F238E27FC236}">
                <a16:creationId xmlns:a16="http://schemas.microsoft.com/office/drawing/2014/main" id="{6A1DE7A8-5012-4E44-91C9-CD930A6569C9}"/>
              </a:ext>
            </a:extLst>
          </p:cNvPr>
          <p:cNvPicPr>
            <a:picLocks noGrp="1" noChangeAspect="1"/>
          </p:cNvPicPr>
          <p:nvPr>
            <p:ph idx="1"/>
          </p:nvPr>
        </p:nvPicPr>
        <p:blipFill>
          <a:blip r:embed="rId4"/>
          <a:stretch>
            <a:fillRect/>
          </a:stretch>
        </p:blipFill>
        <p:spPr>
          <a:xfrm>
            <a:off x="319049" y="1433175"/>
            <a:ext cx="3258199" cy="2146368"/>
          </a:xfrm>
        </p:spPr>
      </p:pic>
      <p:pic>
        <p:nvPicPr>
          <p:cNvPr id="8" name="Picture 7">
            <a:extLst>
              <a:ext uri="{FF2B5EF4-FFF2-40B4-BE49-F238E27FC236}">
                <a16:creationId xmlns:a16="http://schemas.microsoft.com/office/drawing/2014/main" id="{39A16053-16FB-AF4E-80E8-937B177AE36E}"/>
              </a:ext>
            </a:extLst>
          </p:cNvPr>
          <p:cNvPicPr>
            <a:picLocks noChangeAspect="1"/>
          </p:cNvPicPr>
          <p:nvPr/>
        </p:nvPicPr>
        <p:blipFill>
          <a:blip r:embed="rId5"/>
          <a:stretch>
            <a:fillRect/>
          </a:stretch>
        </p:blipFill>
        <p:spPr>
          <a:xfrm>
            <a:off x="3847093" y="1410873"/>
            <a:ext cx="4003005" cy="2246727"/>
          </a:xfrm>
          <a:prstGeom prst="rect">
            <a:avLst/>
          </a:prstGeom>
        </p:spPr>
      </p:pic>
      <p:pic>
        <p:nvPicPr>
          <p:cNvPr id="10" name="Picture 9">
            <a:extLst>
              <a:ext uri="{FF2B5EF4-FFF2-40B4-BE49-F238E27FC236}">
                <a16:creationId xmlns:a16="http://schemas.microsoft.com/office/drawing/2014/main" id="{D8FFD30F-A46E-3E40-9C63-37B14DA6D203}"/>
              </a:ext>
            </a:extLst>
          </p:cNvPr>
          <p:cNvPicPr>
            <a:picLocks noChangeAspect="1"/>
          </p:cNvPicPr>
          <p:nvPr/>
        </p:nvPicPr>
        <p:blipFill>
          <a:blip r:embed="rId6"/>
          <a:stretch>
            <a:fillRect/>
          </a:stretch>
        </p:blipFill>
        <p:spPr>
          <a:xfrm>
            <a:off x="7986128" y="1232452"/>
            <a:ext cx="4072057" cy="2794461"/>
          </a:xfrm>
          <a:prstGeom prst="rect">
            <a:avLst/>
          </a:prstGeom>
        </p:spPr>
      </p:pic>
      <p:pic>
        <p:nvPicPr>
          <p:cNvPr id="11" name="Picture 10">
            <a:extLst>
              <a:ext uri="{FF2B5EF4-FFF2-40B4-BE49-F238E27FC236}">
                <a16:creationId xmlns:a16="http://schemas.microsoft.com/office/drawing/2014/main" id="{4F2D2A7E-AD41-FD43-AA11-49AAAD95B28F}"/>
              </a:ext>
            </a:extLst>
          </p:cNvPr>
          <p:cNvPicPr>
            <a:picLocks noChangeAspect="1"/>
          </p:cNvPicPr>
          <p:nvPr/>
        </p:nvPicPr>
        <p:blipFill>
          <a:blip r:embed="rId7"/>
          <a:stretch>
            <a:fillRect/>
          </a:stretch>
        </p:blipFill>
        <p:spPr>
          <a:xfrm>
            <a:off x="4691604" y="3925417"/>
            <a:ext cx="2622488" cy="1966866"/>
          </a:xfrm>
          <a:prstGeom prst="rect">
            <a:avLst/>
          </a:prstGeom>
        </p:spPr>
      </p:pic>
      <p:sp>
        <p:nvSpPr>
          <p:cNvPr id="12" name="TextBox 11">
            <a:extLst>
              <a:ext uri="{FF2B5EF4-FFF2-40B4-BE49-F238E27FC236}">
                <a16:creationId xmlns:a16="http://schemas.microsoft.com/office/drawing/2014/main" id="{FCCBB758-4C72-4148-8AED-840DAB923B63}"/>
              </a:ext>
            </a:extLst>
          </p:cNvPr>
          <p:cNvSpPr txBox="1"/>
          <p:nvPr/>
        </p:nvSpPr>
        <p:spPr>
          <a:xfrm>
            <a:off x="7446386" y="4724184"/>
            <a:ext cx="2575770" cy="369332"/>
          </a:xfrm>
          <a:prstGeom prst="rect">
            <a:avLst/>
          </a:prstGeom>
          <a:noFill/>
        </p:spPr>
        <p:txBody>
          <a:bodyPr wrap="none" rtlCol="0">
            <a:spAutoFit/>
          </a:bodyPr>
          <a:lstStyle/>
          <a:p>
            <a:r>
              <a:rPr lang="en-US" dirty="0">
                <a:hlinkClick r:id="rId8"/>
              </a:rPr>
              <a:t>Recognition demo movie</a:t>
            </a:r>
            <a:endParaRPr lang="en-US" dirty="0"/>
          </a:p>
        </p:txBody>
      </p:sp>
      <p:sp>
        <p:nvSpPr>
          <p:cNvPr id="2" name="Rectangle 1">
            <a:extLst>
              <a:ext uri="{FF2B5EF4-FFF2-40B4-BE49-F238E27FC236}">
                <a16:creationId xmlns:a16="http://schemas.microsoft.com/office/drawing/2014/main" id="{1BB62202-0920-264C-AEC3-1DD0715CB4E8}"/>
              </a:ext>
            </a:extLst>
          </p:cNvPr>
          <p:cNvSpPr/>
          <p:nvPr/>
        </p:nvSpPr>
        <p:spPr>
          <a:xfrm>
            <a:off x="319048" y="6335988"/>
            <a:ext cx="11739137" cy="369332"/>
          </a:xfrm>
          <a:prstGeom prst="rect">
            <a:avLst/>
          </a:prstGeom>
        </p:spPr>
        <p:txBody>
          <a:bodyPr wrap="square">
            <a:spAutoFit/>
          </a:bodyPr>
          <a:lstStyle/>
          <a:p>
            <a:pPr algn="ctr"/>
            <a:r>
              <a:rPr lang="en-US" dirty="0"/>
              <a:t>J. Mundy et al., </a:t>
            </a:r>
            <a:r>
              <a:rPr lang="en-US" dirty="0">
                <a:hlinkClick r:id="rId9"/>
              </a:rPr>
              <a:t>An Experimental Comparison of Appearance and Geometric Model Based Recognition</a:t>
            </a:r>
            <a:r>
              <a:rPr lang="en-US" dirty="0"/>
              <a:t>, 1996</a:t>
            </a:r>
          </a:p>
        </p:txBody>
      </p:sp>
    </p:spTree>
    <p:extLst>
      <p:ext uri="{BB962C8B-B14F-4D97-AF65-F5344CB8AC3E}">
        <p14:creationId xmlns:p14="http://schemas.microsoft.com/office/powerpoint/2010/main" val="260789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364F-DE68-1646-8439-78AB00766D4D}"/>
              </a:ext>
            </a:extLst>
          </p:cNvPr>
          <p:cNvSpPr>
            <a:spLocks noGrp="1"/>
          </p:cNvSpPr>
          <p:nvPr>
            <p:ph type="title"/>
          </p:nvPr>
        </p:nvSpPr>
        <p:spPr/>
        <p:txBody>
          <a:bodyPr>
            <a:normAutofit/>
          </a:bodyPr>
          <a:lstStyle/>
          <a:p>
            <a:r>
              <a:rPr lang="en-US" dirty="0" err="1"/>
              <a:t>Keypoints</a:t>
            </a:r>
            <a:r>
              <a:rPr lang="en-US" dirty="0"/>
              <a:t> + local appearance</a:t>
            </a:r>
          </a:p>
        </p:txBody>
      </p:sp>
      <p:sp>
        <p:nvSpPr>
          <p:cNvPr id="4" name="TextBox 3">
            <a:extLst>
              <a:ext uri="{FF2B5EF4-FFF2-40B4-BE49-F238E27FC236}">
                <a16:creationId xmlns:a16="http://schemas.microsoft.com/office/drawing/2014/main" id="{DACF75E5-6158-7049-86A8-7CDF230D4E29}"/>
              </a:ext>
            </a:extLst>
          </p:cNvPr>
          <p:cNvSpPr txBox="1"/>
          <p:nvPr/>
        </p:nvSpPr>
        <p:spPr>
          <a:xfrm>
            <a:off x="2129882" y="6043941"/>
            <a:ext cx="8618385" cy="369332"/>
          </a:xfrm>
          <a:prstGeom prst="rect">
            <a:avLst/>
          </a:prstGeom>
          <a:noFill/>
        </p:spPr>
        <p:txBody>
          <a:bodyPr wrap="none" rtlCol="0">
            <a:spAutoFit/>
          </a:bodyPr>
          <a:lstStyle/>
          <a:p>
            <a:r>
              <a:rPr lang="en-US" dirty="0"/>
              <a:t>C. Schmid &amp; R. Mohr, </a:t>
            </a:r>
            <a:r>
              <a:rPr lang="en-US" dirty="0">
                <a:hlinkClick r:id="rId2"/>
              </a:rPr>
              <a:t>Local </a:t>
            </a:r>
            <a:r>
              <a:rPr lang="en-US" dirty="0" err="1">
                <a:hlinkClick r:id="rId2"/>
              </a:rPr>
              <a:t>grayvalue</a:t>
            </a:r>
            <a:r>
              <a:rPr lang="en-US" dirty="0">
                <a:hlinkClick r:id="rId2"/>
              </a:rPr>
              <a:t> invariants for image retrieval</a:t>
            </a:r>
            <a:r>
              <a:rPr lang="en-US" dirty="0"/>
              <a:t>, IEEE Trans. PAMI, 1996</a:t>
            </a:r>
          </a:p>
        </p:txBody>
      </p:sp>
      <p:pic>
        <p:nvPicPr>
          <p:cNvPr id="6" name="Picture 5">
            <a:extLst>
              <a:ext uri="{FF2B5EF4-FFF2-40B4-BE49-F238E27FC236}">
                <a16:creationId xmlns:a16="http://schemas.microsoft.com/office/drawing/2014/main" id="{E864455F-EE50-6A45-9700-C51581EBAE16}"/>
              </a:ext>
            </a:extLst>
          </p:cNvPr>
          <p:cNvPicPr>
            <a:picLocks noChangeAspect="1"/>
          </p:cNvPicPr>
          <p:nvPr/>
        </p:nvPicPr>
        <p:blipFill>
          <a:blip r:embed="rId3"/>
          <a:stretch>
            <a:fillRect/>
          </a:stretch>
        </p:blipFill>
        <p:spPr>
          <a:xfrm>
            <a:off x="1291612" y="1361092"/>
            <a:ext cx="4459618" cy="1737281"/>
          </a:xfrm>
          <a:prstGeom prst="rect">
            <a:avLst/>
          </a:prstGeom>
        </p:spPr>
      </p:pic>
      <p:pic>
        <p:nvPicPr>
          <p:cNvPr id="8" name="Picture 7">
            <a:extLst>
              <a:ext uri="{FF2B5EF4-FFF2-40B4-BE49-F238E27FC236}">
                <a16:creationId xmlns:a16="http://schemas.microsoft.com/office/drawing/2014/main" id="{2B31071C-4343-934E-8805-B25DE3B92021}"/>
              </a:ext>
            </a:extLst>
          </p:cNvPr>
          <p:cNvPicPr>
            <a:picLocks noChangeAspect="1"/>
          </p:cNvPicPr>
          <p:nvPr/>
        </p:nvPicPr>
        <p:blipFill>
          <a:blip r:embed="rId4"/>
          <a:stretch>
            <a:fillRect/>
          </a:stretch>
        </p:blipFill>
        <p:spPr>
          <a:xfrm>
            <a:off x="6690732" y="1429665"/>
            <a:ext cx="3625385" cy="2194580"/>
          </a:xfrm>
          <a:prstGeom prst="rect">
            <a:avLst/>
          </a:prstGeom>
        </p:spPr>
      </p:pic>
      <p:pic>
        <p:nvPicPr>
          <p:cNvPr id="10" name="Picture 9">
            <a:extLst>
              <a:ext uri="{FF2B5EF4-FFF2-40B4-BE49-F238E27FC236}">
                <a16:creationId xmlns:a16="http://schemas.microsoft.com/office/drawing/2014/main" id="{54E86238-24BC-974B-903F-D3AD08892A98}"/>
              </a:ext>
            </a:extLst>
          </p:cNvPr>
          <p:cNvPicPr>
            <a:picLocks noChangeAspect="1"/>
          </p:cNvPicPr>
          <p:nvPr/>
        </p:nvPicPr>
        <p:blipFill>
          <a:blip r:embed="rId5"/>
          <a:stretch>
            <a:fillRect/>
          </a:stretch>
        </p:blipFill>
        <p:spPr>
          <a:xfrm>
            <a:off x="6439074" y="3807496"/>
            <a:ext cx="5745935" cy="1954339"/>
          </a:xfrm>
          <a:prstGeom prst="rect">
            <a:avLst/>
          </a:prstGeom>
        </p:spPr>
      </p:pic>
      <p:pic>
        <p:nvPicPr>
          <p:cNvPr id="12" name="Picture 11">
            <a:extLst>
              <a:ext uri="{FF2B5EF4-FFF2-40B4-BE49-F238E27FC236}">
                <a16:creationId xmlns:a16="http://schemas.microsoft.com/office/drawing/2014/main" id="{650B9382-F8A9-E244-AD0D-B0930D1D5150}"/>
              </a:ext>
            </a:extLst>
          </p:cNvPr>
          <p:cNvPicPr>
            <a:picLocks noChangeAspect="1"/>
          </p:cNvPicPr>
          <p:nvPr/>
        </p:nvPicPr>
        <p:blipFill>
          <a:blip r:embed="rId6"/>
          <a:stretch>
            <a:fillRect/>
          </a:stretch>
        </p:blipFill>
        <p:spPr>
          <a:xfrm>
            <a:off x="245328" y="3763361"/>
            <a:ext cx="5505902" cy="1954340"/>
          </a:xfrm>
          <a:prstGeom prst="rect">
            <a:avLst/>
          </a:prstGeom>
        </p:spPr>
      </p:pic>
      <p:sp>
        <p:nvSpPr>
          <p:cNvPr id="13" name="TextBox 12">
            <a:extLst>
              <a:ext uri="{FF2B5EF4-FFF2-40B4-BE49-F238E27FC236}">
                <a16:creationId xmlns:a16="http://schemas.microsoft.com/office/drawing/2014/main" id="{EC256380-E464-E648-9979-11A6B7CC67AC}"/>
              </a:ext>
            </a:extLst>
          </p:cNvPr>
          <p:cNvSpPr txBox="1"/>
          <p:nvPr/>
        </p:nvSpPr>
        <p:spPr>
          <a:xfrm>
            <a:off x="1291612" y="3055490"/>
            <a:ext cx="4182107" cy="523220"/>
          </a:xfrm>
          <a:prstGeom prst="rect">
            <a:avLst/>
          </a:prstGeom>
          <a:noFill/>
        </p:spPr>
        <p:txBody>
          <a:bodyPr wrap="none" rtlCol="0">
            <a:spAutoFit/>
          </a:bodyPr>
          <a:lstStyle/>
          <a:p>
            <a:r>
              <a:rPr lang="en-US" sz="1400" b="1" dirty="0" err="1"/>
              <a:t>Keypoints</a:t>
            </a:r>
            <a:r>
              <a:rPr lang="en-US" sz="1400" b="1" dirty="0"/>
              <a:t>:</a:t>
            </a:r>
            <a:r>
              <a:rPr lang="en-US" sz="1400" dirty="0"/>
              <a:t> corners (Harris &amp; Stephens, 1988)</a:t>
            </a:r>
          </a:p>
          <a:p>
            <a:r>
              <a:rPr lang="en-US" sz="1400" b="1" dirty="0"/>
              <a:t>Descriptors:</a:t>
            </a:r>
            <a:r>
              <a:rPr lang="en-US" sz="1400" dirty="0"/>
              <a:t> Local jets (</a:t>
            </a:r>
            <a:r>
              <a:rPr lang="en-US" sz="1400" dirty="0" err="1"/>
              <a:t>Koenderink</a:t>
            </a:r>
            <a:r>
              <a:rPr lang="en-US" sz="1400" dirty="0"/>
              <a:t> &amp; Van </a:t>
            </a:r>
            <a:r>
              <a:rPr lang="en-US" sz="1400" dirty="0" err="1"/>
              <a:t>Doorn</a:t>
            </a:r>
            <a:r>
              <a:rPr lang="en-US" sz="1400" dirty="0"/>
              <a:t>, 1987)</a:t>
            </a:r>
          </a:p>
        </p:txBody>
      </p:sp>
    </p:spTree>
    <p:extLst>
      <p:ext uri="{BB962C8B-B14F-4D97-AF65-F5344CB8AC3E}">
        <p14:creationId xmlns:p14="http://schemas.microsoft.com/office/powerpoint/2010/main" val="572401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Scale-invariant feature transform (SIFT)</a:t>
            </a:r>
          </a:p>
        </p:txBody>
      </p:sp>
      <p:grpSp>
        <p:nvGrpSpPr>
          <p:cNvPr id="5" name="Group 4">
            <a:extLst>
              <a:ext uri="{FF2B5EF4-FFF2-40B4-BE49-F238E27FC236}">
                <a16:creationId xmlns:a16="http://schemas.microsoft.com/office/drawing/2014/main" id="{200A8625-8D1F-C54F-93A5-AB483272A3C4}"/>
              </a:ext>
            </a:extLst>
          </p:cNvPr>
          <p:cNvGrpSpPr/>
          <p:nvPr/>
        </p:nvGrpSpPr>
        <p:grpSpPr>
          <a:xfrm>
            <a:off x="4456728" y="1750930"/>
            <a:ext cx="7437750" cy="3950605"/>
            <a:chOff x="3529362" y="1408254"/>
            <a:chExt cx="8365116" cy="4443181"/>
          </a:xfrm>
        </p:grpSpPr>
        <p:pic>
          <p:nvPicPr>
            <p:cNvPr id="122881" name="Picture 1"/>
            <p:cNvPicPr>
              <a:picLocks noChangeAspect="1" noChangeArrowheads="1"/>
            </p:cNvPicPr>
            <p:nvPr/>
          </p:nvPicPr>
          <p:blipFill>
            <a:blip r:embed="rId3" cstate="print"/>
            <a:srcRect/>
            <a:stretch>
              <a:fillRect/>
            </a:stretch>
          </p:blipFill>
          <p:spPr bwMode="auto">
            <a:xfrm rot="5400000">
              <a:off x="3535941" y="1630274"/>
              <a:ext cx="1307452" cy="863412"/>
            </a:xfrm>
            <a:prstGeom prst="rect">
              <a:avLst/>
            </a:prstGeom>
            <a:noFill/>
            <a:ln w="9525">
              <a:noFill/>
              <a:miter lim="800000"/>
              <a:headEnd/>
              <a:tailEnd/>
            </a:ln>
          </p:spPr>
        </p:pic>
        <p:pic>
          <p:nvPicPr>
            <p:cNvPr id="122882" name="Picture 2"/>
            <p:cNvPicPr>
              <a:picLocks noChangeAspect="1" noChangeArrowheads="1"/>
            </p:cNvPicPr>
            <p:nvPr/>
          </p:nvPicPr>
          <p:blipFill>
            <a:blip r:embed="rId4" cstate="print"/>
            <a:srcRect/>
            <a:stretch>
              <a:fillRect/>
            </a:stretch>
          </p:blipFill>
          <p:spPr bwMode="auto">
            <a:xfrm rot="5400000">
              <a:off x="4695380" y="1613836"/>
              <a:ext cx="1318979" cy="907816"/>
            </a:xfrm>
            <a:prstGeom prst="rect">
              <a:avLst/>
            </a:prstGeom>
            <a:noFill/>
            <a:ln w="9525">
              <a:noFill/>
              <a:miter lim="800000"/>
              <a:headEnd/>
              <a:tailEnd/>
            </a:ln>
          </p:spPr>
        </p:pic>
        <p:pic>
          <p:nvPicPr>
            <p:cNvPr id="122883" name="Picture 3"/>
            <p:cNvPicPr>
              <a:picLocks noChangeAspect="1" noChangeArrowheads="1"/>
            </p:cNvPicPr>
            <p:nvPr/>
          </p:nvPicPr>
          <p:blipFill>
            <a:blip r:embed="rId5" cstate="print"/>
            <a:srcRect/>
            <a:stretch>
              <a:fillRect/>
            </a:stretch>
          </p:blipFill>
          <p:spPr bwMode="auto">
            <a:xfrm rot="5400000">
              <a:off x="6025045" y="1503371"/>
              <a:ext cx="1295400" cy="1105167"/>
            </a:xfrm>
            <a:prstGeom prst="rect">
              <a:avLst/>
            </a:prstGeom>
            <a:noFill/>
            <a:ln w="9525">
              <a:noFill/>
              <a:miter lim="800000"/>
              <a:headEnd/>
              <a:tailEnd/>
            </a:ln>
          </p:spPr>
        </p:pic>
        <p:pic>
          <p:nvPicPr>
            <p:cNvPr id="122885" name="Picture 5"/>
            <p:cNvPicPr>
              <a:picLocks noChangeAspect="1" noChangeArrowheads="1"/>
            </p:cNvPicPr>
            <p:nvPr/>
          </p:nvPicPr>
          <p:blipFill>
            <a:blip r:embed="rId6" cstate="print"/>
            <a:srcRect/>
            <a:stretch>
              <a:fillRect/>
            </a:stretch>
          </p:blipFill>
          <p:spPr bwMode="auto">
            <a:xfrm>
              <a:off x="3529362" y="2971710"/>
              <a:ext cx="3829383" cy="2879725"/>
            </a:xfrm>
            <a:prstGeom prst="rect">
              <a:avLst/>
            </a:prstGeom>
            <a:noFill/>
            <a:ln w="9525">
              <a:noFill/>
              <a:miter lim="800000"/>
              <a:headEnd/>
              <a:tailEnd/>
            </a:ln>
          </p:spPr>
        </p:pic>
        <p:pic>
          <p:nvPicPr>
            <p:cNvPr id="122887" name="Picture 7"/>
            <p:cNvPicPr>
              <a:picLocks noChangeAspect="1" noChangeArrowheads="1"/>
            </p:cNvPicPr>
            <p:nvPr/>
          </p:nvPicPr>
          <p:blipFill>
            <a:blip r:embed="rId7" cstate="print"/>
            <a:srcRect/>
            <a:stretch>
              <a:fillRect/>
            </a:stretch>
          </p:blipFill>
          <p:spPr bwMode="auto">
            <a:xfrm>
              <a:off x="7872761" y="1636854"/>
              <a:ext cx="4021717" cy="990600"/>
            </a:xfrm>
            <a:prstGeom prst="rect">
              <a:avLst/>
            </a:prstGeom>
            <a:noFill/>
            <a:ln w="9525">
              <a:noFill/>
              <a:miter lim="800000"/>
              <a:headEnd/>
              <a:tailEnd/>
            </a:ln>
          </p:spPr>
        </p:pic>
        <p:pic>
          <p:nvPicPr>
            <p:cNvPr id="122888" name="Picture 8"/>
            <p:cNvPicPr>
              <a:picLocks noChangeAspect="1" noChangeArrowheads="1"/>
            </p:cNvPicPr>
            <p:nvPr/>
          </p:nvPicPr>
          <p:blipFill>
            <a:blip r:embed="rId8" cstate="print"/>
            <a:srcRect/>
            <a:stretch>
              <a:fillRect/>
            </a:stretch>
          </p:blipFill>
          <p:spPr bwMode="auto">
            <a:xfrm>
              <a:off x="7948961" y="2974935"/>
              <a:ext cx="3810000" cy="2858349"/>
            </a:xfrm>
            <a:prstGeom prst="rect">
              <a:avLst/>
            </a:prstGeom>
            <a:noFill/>
            <a:ln w="9525">
              <a:noFill/>
              <a:miter lim="800000"/>
              <a:headEnd/>
              <a:tailEnd/>
            </a:ln>
          </p:spPr>
        </p:pic>
      </p:grpSp>
      <p:sp>
        <p:nvSpPr>
          <p:cNvPr id="13" name="Rectangle 7"/>
          <p:cNvSpPr>
            <a:spLocks noChangeArrowheads="1"/>
          </p:cNvSpPr>
          <p:nvPr/>
        </p:nvSpPr>
        <p:spPr bwMode="auto">
          <a:xfrm>
            <a:off x="2645219" y="6027238"/>
            <a:ext cx="7073347" cy="369332"/>
          </a:xfrm>
          <a:prstGeom prst="rect">
            <a:avLst/>
          </a:prstGeom>
          <a:noFill/>
          <a:ln w="9525">
            <a:noFill/>
            <a:miter lim="800000"/>
            <a:headEnd/>
            <a:tailEnd/>
          </a:ln>
        </p:spPr>
        <p:txBody>
          <a:bodyPr wrap="none">
            <a:spAutoFit/>
          </a:bodyPr>
          <a:lstStyle/>
          <a:p>
            <a:pPr eaLnBrk="0" hangingPunct="0"/>
            <a:r>
              <a:rPr lang="en-US" dirty="0">
                <a:cs typeface="Arial" charset="0"/>
              </a:rPr>
              <a:t>D. Lowe, </a:t>
            </a:r>
            <a:r>
              <a:rPr lang="en-US" dirty="0">
                <a:cs typeface="Arial" charset="0"/>
                <a:hlinkClick r:id="rId9"/>
              </a:rPr>
              <a:t>Object recognition from local scale-invariant features</a:t>
            </a:r>
            <a:r>
              <a:rPr lang="en-US" dirty="0">
                <a:cs typeface="Arial" charset="0"/>
              </a:rPr>
              <a:t>, ICCV 1999</a:t>
            </a:r>
          </a:p>
        </p:txBody>
      </p:sp>
      <p:sp>
        <p:nvSpPr>
          <p:cNvPr id="10" name="Rectangle 7">
            <a:extLst>
              <a:ext uri="{FF2B5EF4-FFF2-40B4-BE49-F238E27FC236}">
                <a16:creationId xmlns:a16="http://schemas.microsoft.com/office/drawing/2014/main" id="{290472EF-C15D-4942-A31C-8B3DCE546D13}"/>
              </a:ext>
            </a:extLst>
          </p:cNvPr>
          <p:cNvSpPr>
            <a:spLocks noChangeArrowheads="1"/>
          </p:cNvSpPr>
          <p:nvPr/>
        </p:nvSpPr>
        <p:spPr bwMode="auto">
          <a:xfrm>
            <a:off x="2506398" y="6408172"/>
            <a:ext cx="7350987" cy="369332"/>
          </a:xfrm>
          <a:prstGeom prst="rect">
            <a:avLst/>
          </a:prstGeom>
          <a:noFill/>
          <a:ln w="9525">
            <a:noFill/>
            <a:miter lim="800000"/>
            <a:headEnd/>
            <a:tailEnd/>
          </a:ln>
        </p:spPr>
        <p:txBody>
          <a:bodyPr wrap="none">
            <a:spAutoFit/>
          </a:bodyPr>
          <a:lstStyle/>
          <a:p>
            <a:pPr eaLnBrk="0" hangingPunct="0"/>
            <a:r>
              <a:rPr lang="en-US" dirty="0">
                <a:cs typeface="Arial" charset="0"/>
              </a:rPr>
              <a:t>D. Lowe, </a:t>
            </a:r>
            <a:r>
              <a:rPr lang="en-US" dirty="0">
                <a:cs typeface="Arial" charset="0"/>
                <a:hlinkClick r:id="rId10"/>
              </a:rPr>
              <a:t>Distinctive image features from scale-invariant </a:t>
            </a:r>
            <a:r>
              <a:rPr lang="en-US" dirty="0" err="1">
                <a:cs typeface="Arial" charset="0"/>
                <a:hlinkClick r:id="rId10"/>
              </a:rPr>
              <a:t>keypoints</a:t>
            </a:r>
            <a:r>
              <a:rPr lang="en-US" dirty="0">
                <a:cs typeface="Arial" charset="0"/>
              </a:rPr>
              <a:t>, IJCV 2004</a:t>
            </a:r>
          </a:p>
        </p:txBody>
      </p:sp>
      <p:pic>
        <p:nvPicPr>
          <p:cNvPr id="11" name="Picture 2" descr="gradient-descriptor.png">
            <a:extLst>
              <a:ext uri="{FF2B5EF4-FFF2-40B4-BE49-F238E27FC236}">
                <a16:creationId xmlns:a16="http://schemas.microsoft.com/office/drawing/2014/main" id="{66B213CF-5AD2-B643-AED8-9B5308E882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542" y="3386248"/>
            <a:ext cx="3037886" cy="158904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CA3B23E3-63EA-F54D-9014-5E59B57D8268}"/>
              </a:ext>
            </a:extLst>
          </p:cNvPr>
          <p:cNvPicPr>
            <a:picLocks noChangeAspect="1" noChangeArrowheads="1"/>
          </p:cNvPicPr>
          <p:nvPr/>
        </p:nvPicPr>
        <p:blipFill rotWithShape="1">
          <a:blip r:embed="rId12" cstate="print"/>
          <a:srcRect b="49872"/>
          <a:stretch/>
        </p:blipFill>
        <p:spPr bwMode="auto">
          <a:xfrm>
            <a:off x="462892" y="2026470"/>
            <a:ext cx="3217979" cy="923852"/>
          </a:xfrm>
          <a:prstGeom prst="rect">
            <a:avLst/>
          </a:prstGeom>
          <a:noFill/>
          <a:ln w="9525">
            <a:noFill/>
            <a:miter lim="800000"/>
            <a:headEnd/>
            <a:tailEnd/>
          </a:ln>
        </p:spPr>
      </p:pic>
      <p:sp>
        <p:nvSpPr>
          <p:cNvPr id="3" name="TextBox 2">
            <a:extLst>
              <a:ext uri="{FF2B5EF4-FFF2-40B4-BE49-F238E27FC236}">
                <a16:creationId xmlns:a16="http://schemas.microsoft.com/office/drawing/2014/main" id="{611FA4EC-1291-5747-943D-D2AF0436E0E9}"/>
              </a:ext>
            </a:extLst>
          </p:cNvPr>
          <p:cNvSpPr txBox="1"/>
          <p:nvPr/>
        </p:nvSpPr>
        <p:spPr>
          <a:xfrm>
            <a:off x="933989" y="2978330"/>
            <a:ext cx="2324675" cy="246221"/>
          </a:xfrm>
          <a:prstGeom prst="rect">
            <a:avLst/>
          </a:prstGeom>
          <a:noFill/>
        </p:spPr>
        <p:txBody>
          <a:bodyPr wrap="none" rtlCol="0">
            <a:spAutoFit/>
          </a:bodyPr>
          <a:lstStyle/>
          <a:p>
            <a:r>
              <a:rPr lang="en-US" sz="1000" dirty="0"/>
              <a:t>Figure from </a:t>
            </a:r>
            <a:r>
              <a:rPr lang="en-US" sz="1000" dirty="0" err="1"/>
              <a:t>Mikolajczyk</a:t>
            </a:r>
            <a:r>
              <a:rPr lang="en-US" sz="1000" dirty="0"/>
              <a:t> &amp; Schmid (2004)</a:t>
            </a:r>
          </a:p>
        </p:txBody>
      </p:sp>
      <p:sp>
        <p:nvSpPr>
          <p:cNvPr id="4" name="Oval 3">
            <a:extLst>
              <a:ext uri="{FF2B5EF4-FFF2-40B4-BE49-F238E27FC236}">
                <a16:creationId xmlns:a16="http://schemas.microsoft.com/office/drawing/2014/main" id="{27586A5E-EDF2-CD40-A345-625E26F2B836}"/>
              </a:ext>
            </a:extLst>
          </p:cNvPr>
          <p:cNvSpPr/>
          <p:nvPr/>
        </p:nvSpPr>
        <p:spPr>
          <a:xfrm>
            <a:off x="913483" y="2026470"/>
            <a:ext cx="914400"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BA29140-D80C-E340-B7FD-6A9C20DFA6B5}"/>
              </a:ext>
            </a:extLst>
          </p:cNvPr>
          <p:cNvSpPr/>
          <p:nvPr/>
        </p:nvSpPr>
        <p:spPr>
          <a:xfrm>
            <a:off x="2950739" y="2429423"/>
            <a:ext cx="259896" cy="25989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06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60A3-96CD-9C46-A97D-1C8F203B2236}"/>
              </a:ext>
            </a:extLst>
          </p:cNvPr>
          <p:cNvSpPr>
            <a:spLocks noGrp="1"/>
          </p:cNvSpPr>
          <p:nvPr>
            <p:ph type="title"/>
          </p:nvPr>
        </p:nvSpPr>
        <p:spPr>
          <a:xfrm>
            <a:off x="644807" y="382256"/>
            <a:ext cx="11041284" cy="867327"/>
          </a:xfrm>
        </p:spPr>
        <p:txBody>
          <a:bodyPr>
            <a:normAutofit/>
          </a:bodyPr>
          <a:lstStyle/>
          <a:p>
            <a:r>
              <a:rPr lang="en-US" i="1" dirty="0"/>
              <a:t>Covariant</a:t>
            </a:r>
            <a:r>
              <a:rPr lang="en-US" dirty="0"/>
              <a:t> </a:t>
            </a:r>
            <a:r>
              <a:rPr lang="en-US" dirty="0" err="1"/>
              <a:t>keypoints</a:t>
            </a:r>
            <a:r>
              <a:rPr lang="en-US" dirty="0"/>
              <a:t> + </a:t>
            </a:r>
            <a:r>
              <a:rPr lang="en-US" i="1" dirty="0"/>
              <a:t>invariant</a:t>
            </a:r>
            <a:r>
              <a:rPr lang="en-US" dirty="0"/>
              <a:t> descriptors</a:t>
            </a:r>
          </a:p>
        </p:txBody>
      </p:sp>
      <p:sp>
        <p:nvSpPr>
          <p:cNvPr id="3" name="Content Placeholder 2">
            <a:extLst>
              <a:ext uri="{FF2B5EF4-FFF2-40B4-BE49-F238E27FC236}">
                <a16:creationId xmlns:a16="http://schemas.microsoft.com/office/drawing/2014/main" id="{5CDDB6D5-9CFF-AC47-8954-CDC80480FF0C}"/>
              </a:ext>
            </a:extLst>
          </p:cNvPr>
          <p:cNvSpPr>
            <a:spLocks noGrp="1"/>
          </p:cNvSpPr>
          <p:nvPr>
            <p:ph idx="1"/>
          </p:nvPr>
        </p:nvSpPr>
        <p:spPr/>
        <p:txBody>
          <a:bodyPr/>
          <a:lstStyle/>
          <a:p>
            <a:endParaRPr lang="en-US"/>
          </a:p>
        </p:txBody>
      </p:sp>
      <p:pic>
        <p:nvPicPr>
          <p:cNvPr id="4" name="Picture 4" descr="sift-feat">
            <a:extLst>
              <a:ext uri="{FF2B5EF4-FFF2-40B4-BE49-F238E27FC236}">
                <a16:creationId xmlns:a16="http://schemas.microsoft.com/office/drawing/2014/main" id="{BB255585-8AC1-7F46-8BF2-7E7BDAD6C07E}"/>
              </a:ext>
            </a:extLst>
          </p:cNvPr>
          <p:cNvPicPr>
            <a:picLocks noChangeAspect="1" noChangeArrowheads="1"/>
          </p:cNvPicPr>
          <p:nvPr/>
        </p:nvPicPr>
        <p:blipFill>
          <a:blip r:embed="rId2" cstate="print"/>
          <a:srcRect/>
          <a:stretch>
            <a:fillRect/>
          </a:stretch>
        </p:blipFill>
        <p:spPr bwMode="auto">
          <a:xfrm>
            <a:off x="1028914" y="1615634"/>
            <a:ext cx="10134172" cy="4032812"/>
          </a:xfrm>
          <a:prstGeom prst="rect">
            <a:avLst/>
          </a:prstGeom>
          <a:noFill/>
          <a:ln w="9525">
            <a:noFill/>
            <a:miter lim="800000"/>
            <a:headEnd/>
            <a:tailEnd/>
          </a:ln>
        </p:spPr>
      </p:pic>
    </p:spTree>
    <p:extLst>
      <p:ext uri="{BB962C8B-B14F-4D97-AF65-F5344CB8AC3E}">
        <p14:creationId xmlns:p14="http://schemas.microsoft.com/office/powerpoint/2010/main" val="814267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F44F8A-D50F-EB48-824C-8D45BB99A6A4}"/>
              </a:ext>
            </a:extLst>
          </p:cNvPr>
          <p:cNvSpPr>
            <a:spLocks noGrp="1"/>
          </p:cNvSpPr>
          <p:nvPr>
            <p:ph idx="1"/>
          </p:nvPr>
        </p:nvSpPr>
        <p:spPr/>
        <p:txBody>
          <a:bodyPr/>
          <a:lstStyle/>
          <a:p>
            <a:r>
              <a:rPr lang="en-US" dirty="0"/>
              <a:t>Borrow ideas from text indexing and retrieval!</a:t>
            </a:r>
          </a:p>
          <a:p>
            <a:pPr lvl="1"/>
            <a:r>
              <a:rPr lang="en-US" dirty="0"/>
              <a:t>Visual words, inverted indices, stop words, query expansion…</a:t>
            </a:r>
          </a:p>
        </p:txBody>
      </p:sp>
      <p:pic>
        <p:nvPicPr>
          <p:cNvPr id="120833" name="Picture 1"/>
          <p:cNvPicPr>
            <a:picLocks noChangeAspect="1" noChangeArrowheads="1"/>
          </p:cNvPicPr>
          <p:nvPr/>
        </p:nvPicPr>
        <p:blipFill>
          <a:blip r:embed="rId3" cstate="print"/>
          <a:srcRect/>
          <a:stretch>
            <a:fillRect/>
          </a:stretch>
        </p:blipFill>
        <p:spPr bwMode="auto">
          <a:xfrm>
            <a:off x="3206991" y="2341885"/>
            <a:ext cx="5873509" cy="3902170"/>
          </a:xfrm>
          <a:prstGeom prst="rect">
            <a:avLst/>
          </a:prstGeom>
          <a:noFill/>
          <a:ln w="9525">
            <a:noFill/>
            <a:miter lim="800000"/>
            <a:headEnd/>
            <a:tailEnd/>
          </a:ln>
        </p:spPr>
      </p:pic>
      <p:sp>
        <p:nvSpPr>
          <p:cNvPr id="13" name="Text Box 3"/>
          <p:cNvSpPr txBox="1">
            <a:spLocks noChangeArrowheads="1"/>
          </p:cNvSpPr>
          <p:nvPr/>
        </p:nvSpPr>
        <p:spPr bwMode="auto">
          <a:xfrm>
            <a:off x="10844552" y="6119336"/>
            <a:ext cx="1347448" cy="738664"/>
          </a:xfrm>
          <a:prstGeom prst="rect">
            <a:avLst/>
          </a:prstGeom>
          <a:noFill/>
          <a:ln w="28575">
            <a:noFill/>
            <a:miter lim="800000"/>
            <a:headEnd/>
            <a:tailEnd/>
          </a:ln>
        </p:spPr>
        <p:txBody>
          <a:bodyPr wrap="square">
            <a:spAutoFit/>
          </a:bodyPr>
          <a:lstStyle/>
          <a:p>
            <a:pPr eaLnBrk="0" hangingPunct="0"/>
            <a:r>
              <a:rPr lang="en-US" sz="1400" dirty="0">
                <a:latin typeface="Arial" panose="020B0604020202020204" pitchFamily="34" charset="0"/>
                <a:cs typeface="Arial" panose="020B0604020202020204" pitchFamily="34" charset="0"/>
              </a:rPr>
              <a:t>Figure source: K. Grauman and B. </a:t>
            </a:r>
            <a:r>
              <a:rPr lang="en-US" sz="1400" dirty="0" err="1">
                <a:latin typeface="Arial" panose="020B0604020202020204" pitchFamily="34" charset="0"/>
                <a:cs typeface="Arial" panose="020B0604020202020204" pitchFamily="34" charset="0"/>
              </a:rPr>
              <a:t>Leibe</a:t>
            </a:r>
            <a:endParaRPr lang="en-US" sz="1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723CCEC-CF1C-C340-B238-D009B4D8BF46}"/>
              </a:ext>
            </a:extLst>
          </p:cNvPr>
          <p:cNvSpPr>
            <a:spLocks noGrp="1"/>
          </p:cNvSpPr>
          <p:nvPr>
            <p:ph type="title"/>
          </p:nvPr>
        </p:nvSpPr>
        <p:spPr/>
        <p:txBody>
          <a:bodyPr/>
          <a:lstStyle/>
          <a:p>
            <a:r>
              <a:rPr lang="en-US" dirty="0"/>
              <a:t>Large-scale image search</a:t>
            </a:r>
          </a:p>
        </p:txBody>
      </p:sp>
      <p:sp>
        <p:nvSpPr>
          <p:cNvPr id="4" name="TextBox 3">
            <a:extLst>
              <a:ext uri="{FF2B5EF4-FFF2-40B4-BE49-F238E27FC236}">
                <a16:creationId xmlns:a16="http://schemas.microsoft.com/office/drawing/2014/main" id="{0E49BF24-53B7-9846-A208-ADE6594B7C1A}"/>
              </a:ext>
            </a:extLst>
          </p:cNvPr>
          <p:cNvSpPr txBox="1"/>
          <p:nvPr/>
        </p:nvSpPr>
        <p:spPr>
          <a:xfrm>
            <a:off x="2613236" y="6368320"/>
            <a:ext cx="7359707" cy="369332"/>
          </a:xfrm>
          <a:prstGeom prst="rect">
            <a:avLst/>
          </a:prstGeom>
          <a:noFill/>
        </p:spPr>
        <p:txBody>
          <a:bodyPr wrap="none" rtlCol="0">
            <a:spAutoFit/>
          </a:bodyPr>
          <a:lstStyle/>
          <a:p>
            <a:r>
              <a:rPr lang="en-US" dirty="0" err="1"/>
              <a:t>Sivic</a:t>
            </a:r>
            <a:r>
              <a:rPr lang="en-US" dirty="0"/>
              <a:t> &amp; Zisserman (2003), </a:t>
            </a:r>
            <a:r>
              <a:rPr lang="en-US" dirty="0" err="1"/>
              <a:t>Nister</a:t>
            </a:r>
            <a:r>
              <a:rPr lang="en-US" dirty="0"/>
              <a:t> &amp; </a:t>
            </a:r>
            <a:r>
              <a:rPr lang="en-US" dirty="0" err="1"/>
              <a:t>Stewenius</a:t>
            </a:r>
            <a:r>
              <a:rPr lang="en-US" dirty="0"/>
              <a:t> (2006), </a:t>
            </a:r>
            <a:r>
              <a:rPr lang="en-US" dirty="0" err="1"/>
              <a:t>Philbin</a:t>
            </a:r>
            <a:r>
              <a:rPr lang="en-US" dirty="0"/>
              <a:t> et al. (2007), etc.</a:t>
            </a:r>
          </a:p>
        </p:txBody>
      </p:sp>
    </p:spTree>
    <p:extLst>
      <p:ext uri="{BB962C8B-B14F-4D97-AF65-F5344CB8AC3E}">
        <p14:creationId xmlns:p14="http://schemas.microsoft.com/office/powerpoint/2010/main" val="671411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40A-5242-3346-B6E2-9A73A9A2494E}"/>
              </a:ext>
            </a:extLst>
          </p:cNvPr>
          <p:cNvSpPr>
            <a:spLocks noGrp="1"/>
          </p:cNvSpPr>
          <p:nvPr>
            <p:ph type="title"/>
          </p:nvPr>
        </p:nvSpPr>
        <p:spPr>
          <a:xfrm>
            <a:off x="451413" y="365125"/>
            <a:ext cx="11239017" cy="867327"/>
          </a:xfrm>
        </p:spPr>
        <p:txBody>
          <a:bodyPr>
            <a:normAutofit/>
          </a:bodyPr>
          <a:lstStyle/>
          <a:p>
            <a:r>
              <a:rPr lang="en-US" dirty="0"/>
              <a:t>Large-scale image registration, reconstruction</a:t>
            </a:r>
          </a:p>
        </p:txBody>
      </p:sp>
      <p:pic>
        <p:nvPicPr>
          <p:cNvPr id="5" name="Content Placeholder 4">
            <a:extLst>
              <a:ext uri="{FF2B5EF4-FFF2-40B4-BE49-F238E27FC236}">
                <a16:creationId xmlns:a16="http://schemas.microsoft.com/office/drawing/2014/main" id="{DA07A44C-D52A-CA48-BB78-083CE9375776}"/>
              </a:ext>
            </a:extLst>
          </p:cNvPr>
          <p:cNvPicPr>
            <a:picLocks noGrp="1" noChangeAspect="1"/>
          </p:cNvPicPr>
          <p:nvPr>
            <p:ph idx="1"/>
          </p:nvPr>
        </p:nvPicPr>
        <p:blipFill>
          <a:blip r:embed="rId2"/>
          <a:stretch>
            <a:fillRect/>
          </a:stretch>
        </p:blipFill>
        <p:spPr>
          <a:xfrm>
            <a:off x="127554" y="1827272"/>
            <a:ext cx="7839807" cy="2902608"/>
          </a:xfrm>
        </p:spPr>
      </p:pic>
      <p:sp>
        <p:nvSpPr>
          <p:cNvPr id="6" name="TextBox 5">
            <a:extLst>
              <a:ext uri="{FF2B5EF4-FFF2-40B4-BE49-F238E27FC236}">
                <a16:creationId xmlns:a16="http://schemas.microsoft.com/office/drawing/2014/main" id="{9549C536-2046-8149-B88F-06FFC0701414}"/>
              </a:ext>
            </a:extLst>
          </p:cNvPr>
          <p:cNvSpPr txBox="1"/>
          <p:nvPr/>
        </p:nvSpPr>
        <p:spPr>
          <a:xfrm>
            <a:off x="1225806" y="4955368"/>
            <a:ext cx="6463501" cy="369332"/>
          </a:xfrm>
          <a:prstGeom prst="rect">
            <a:avLst/>
          </a:prstGeom>
          <a:noFill/>
        </p:spPr>
        <p:txBody>
          <a:bodyPr wrap="none" rtlCol="0">
            <a:spAutoFit/>
          </a:bodyPr>
          <a:lstStyle/>
          <a:p>
            <a:r>
              <a:rPr lang="en-US" dirty="0"/>
              <a:t>Snavely et al. (2006), Agarwal et al. (2009), Frahm et al. (2012), etc.</a:t>
            </a:r>
          </a:p>
        </p:txBody>
      </p:sp>
      <p:pic>
        <p:nvPicPr>
          <p:cNvPr id="8" name="Picture 7">
            <a:extLst>
              <a:ext uri="{FF2B5EF4-FFF2-40B4-BE49-F238E27FC236}">
                <a16:creationId xmlns:a16="http://schemas.microsoft.com/office/drawing/2014/main" id="{265BA03F-2601-2E48-B300-04880632EF2A}"/>
              </a:ext>
            </a:extLst>
          </p:cNvPr>
          <p:cNvPicPr>
            <a:picLocks noChangeAspect="1"/>
          </p:cNvPicPr>
          <p:nvPr/>
        </p:nvPicPr>
        <p:blipFill>
          <a:blip r:embed="rId3"/>
          <a:stretch>
            <a:fillRect/>
          </a:stretch>
        </p:blipFill>
        <p:spPr>
          <a:xfrm>
            <a:off x="8563197" y="3109177"/>
            <a:ext cx="3351620" cy="2497141"/>
          </a:xfrm>
          <a:prstGeom prst="rect">
            <a:avLst/>
          </a:prstGeom>
        </p:spPr>
      </p:pic>
      <p:sp>
        <p:nvSpPr>
          <p:cNvPr id="9" name="TextBox 8">
            <a:extLst>
              <a:ext uri="{FF2B5EF4-FFF2-40B4-BE49-F238E27FC236}">
                <a16:creationId xmlns:a16="http://schemas.microsoft.com/office/drawing/2014/main" id="{2BBE8730-178C-0F4B-BC7B-290803840941}"/>
              </a:ext>
            </a:extLst>
          </p:cNvPr>
          <p:cNvSpPr txBox="1"/>
          <p:nvPr/>
        </p:nvSpPr>
        <p:spPr>
          <a:xfrm>
            <a:off x="9249890" y="5733888"/>
            <a:ext cx="1978234" cy="369332"/>
          </a:xfrm>
          <a:prstGeom prst="rect">
            <a:avLst/>
          </a:prstGeom>
          <a:noFill/>
        </p:spPr>
        <p:txBody>
          <a:bodyPr wrap="none" rtlCol="0">
            <a:spAutoFit/>
          </a:bodyPr>
          <a:lstStyle/>
          <a:p>
            <a:r>
              <a:rPr lang="en-US" dirty="0"/>
              <a:t>Sattler et al. (2011)</a:t>
            </a:r>
          </a:p>
        </p:txBody>
      </p:sp>
    </p:spTree>
    <p:extLst>
      <p:ext uri="{BB962C8B-B14F-4D97-AF65-F5344CB8AC3E}">
        <p14:creationId xmlns:p14="http://schemas.microsoft.com/office/powerpoint/2010/main" val="377521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058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075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BA65F-40FB-1049-AD06-73C06A77C80B}"/>
              </a:ext>
            </a:extLst>
          </p:cNvPr>
          <p:cNvSpPr>
            <a:spLocks noGrp="1"/>
          </p:cNvSpPr>
          <p:nvPr>
            <p:ph type="title"/>
          </p:nvPr>
        </p:nvSpPr>
        <p:spPr/>
        <p:txBody>
          <a:bodyPr/>
          <a:lstStyle/>
          <a:p>
            <a:r>
              <a:rPr lang="en-US" dirty="0"/>
              <a:t>Appearance-based methods: Discussion</a:t>
            </a:r>
          </a:p>
        </p:txBody>
      </p:sp>
      <p:sp>
        <p:nvSpPr>
          <p:cNvPr id="3" name="Content Placeholder 2">
            <a:extLst>
              <a:ext uri="{FF2B5EF4-FFF2-40B4-BE49-F238E27FC236}">
                <a16:creationId xmlns:a16="http://schemas.microsoft.com/office/drawing/2014/main" id="{61149622-97EF-7B47-8638-D087AC875494}"/>
              </a:ext>
            </a:extLst>
          </p:cNvPr>
          <p:cNvSpPr>
            <a:spLocks noGrp="1"/>
          </p:cNvSpPr>
          <p:nvPr>
            <p:ph idx="1"/>
          </p:nvPr>
        </p:nvSpPr>
        <p:spPr/>
        <p:txBody>
          <a:bodyPr/>
          <a:lstStyle/>
          <a:p>
            <a:r>
              <a:rPr lang="en-US" dirty="0"/>
              <a:t>Summary</a:t>
            </a:r>
          </a:p>
          <a:p>
            <a:pPr lvl="1"/>
            <a:r>
              <a:rPr lang="en-US" dirty="0"/>
              <a:t>In the early- to mid-90’s, people realized that you could use images to represent themselves</a:t>
            </a:r>
          </a:p>
          <a:p>
            <a:pPr lvl="2"/>
            <a:r>
              <a:rPr lang="en-US" dirty="0"/>
              <a:t>This was supported by viewpoint-centric theories of human recognition – </a:t>
            </a:r>
            <a:br>
              <a:rPr lang="en-US" dirty="0"/>
            </a:br>
            <a:r>
              <a:rPr lang="en-US" dirty="0"/>
              <a:t>see, e.g., </a:t>
            </a:r>
            <a:r>
              <a:rPr lang="en-US" dirty="0">
                <a:hlinkClick r:id="rId2"/>
              </a:rPr>
              <a:t>Edelman &amp; Weinshall (1990)</a:t>
            </a:r>
            <a:r>
              <a:rPr lang="en-US" dirty="0"/>
              <a:t>, </a:t>
            </a:r>
            <a:r>
              <a:rPr lang="en-US" dirty="0">
                <a:hlinkClick r:id="rId3"/>
              </a:rPr>
              <a:t>Tarr &amp; Pinker (1991)</a:t>
            </a:r>
            <a:r>
              <a:rPr lang="en-US" dirty="0"/>
              <a:t> </a:t>
            </a:r>
          </a:p>
          <a:p>
            <a:pPr lvl="1"/>
            <a:r>
              <a:rPr lang="en-US" dirty="0"/>
              <a:t>Initial appearance-based models (eigenfaces, appearance manifolds) were global and lacking invariance</a:t>
            </a:r>
          </a:p>
          <a:p>
            <a:pPr lvl="1"/>
            <a:r>
              <a:rPr lang="en-US" dirty="0"/>
              <a:t>In the late 90’s, methods based on local </a:t>
            </a:r>
            <a:r>
              <a:rPr lang="en-US" dirty="0" err="1"/>
              <a:t>keypoint</a:t>
            </a:r>
            <a:r>
              <a:rPr lang="en-US" dirty="0"/>
              <a:t> invariants achieved a good combination of discriminability, robustness and invariance</a:t>
            </a:r>
          </a:p>
          <a:p>
            <a:r>
              <a:rPr lang="en-US" dirty="0"/>
              <a:t>What went wrong?</a:t>
            </a:r>
          </a:p>
          <a:p>
            <a:pPr lvl="1"/>
            <a:r>
              <a:rPr lang="en-US" dirty="0"/>
              <a:t>Nothing really, except that </a:t>
            </a:r>
            <a:r>
              <a:rPr lang="en-US" dirty="0" err="1"/>
              <a:t>keypoint</a:t>
            </a:r>
            <a:r>
              <a:rPr lang="en-US" dirty="0"/>
              <a:t> detectors and descriptors (and subsequent indexing pipelines) had to be extensively hand-engineered</a:t>
            </a:r>
          </a:p>
        </p:txBody>
      </p:sp>
    </p:spTree>
    <p:extLst>
      <p:ext uri="{BB962C8B-B14F-4D97-AF65-F5344CB8AC3E}">
        <p14:creationId xmlns:p14="http://schemas.microsoft.com/office/powerpoint/2010/main" val="391430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AA3E-ACF1-324A-BA52-45004CC942AE}"/>
              </a:ext>
            </a:extLst>
          </p:cNvPr>
          <p:cNvSpPr>
            <a:spLocks noGrp="1"/>
          </p:cNvSpPr>
          <p:nvPr>
            <p:ph type="title"/>
          </p:nvPr>
        </p:nvSpPr>
        <p:spPr/>
        <p:txBody>
          <a:bodyPr/>
          <a:lstStyle/>
          <a:p>
            <a:r>
              <a:rPr lang="en-US" dirty="0"/>
              <a:t>History of Recognition: Outline</a:t>
            </a:r>
          </a:p>
        </p:txBody>
      </p:sp>
      <p:pic>
        <p:nvPicPr>
          <p:cNvPr id="5" name="Content Placeholder 4">
            <a:extLst>
              <a:ext uri="{FF2B5EF4-FFF2-40B4-BE49-F238E27FC236}">
                <a16:creationId xmlns:a16="http://schemas.microsoft.com/office/drawing/2014/main" id="{CA1D6582-B814-664C-8E78-7448C4BB70D7}"/>
              </a:ext>
            </a:extLst>
          </p:cNvPr>
          <p:cNvPicPr>
            <a:picLocks noGrp="1" noChangeAspect="1"/>
          </p:cNvPicPr>
          <p:nvPr>
            <p:ph idx="1"/>
          </p:nvPr>
        </p:nvPicPr>
        <p:blipFill>
          <a:blip r:embed="rId2"/>
          <a:stretch>
            <a:fillRect/>
          </a:stretch>
        </p:blipFill>
        <p:spPr>
          <a:xfrm>
            <a:off x="2260601" y="1628118"/>
            <a:ext cx="3009592" cy="2310724"/>
          </a:xfrm>
        </p:spPr>
      </p:pic>
      <p:pic>
        <p:nvPicPr>
          <p:cNvPr id="6" name="Picture 39" descr="wool4">
            <a:extLst>
              <a:ext uri="{FF2B5EF4-FFF2-40B4-BE49-F238E27FC236}">
                <a16:creationId xmlns:a16="http://schemas.microsoft.com/office/drawing/2014/main" id="{507CA6CC-1DFC-744A-BAD4-23E8F368F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525219"/>
            <a:ext cx="3009592" cy="2136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3" descr="C:\Documents and Settings\Lana\My Documents\work\presentations\badgers_color2.jpg">
            <a:extLst>
              <a:ext uri="{FF2B5EF4-FFF2-40B4-BE49-F238E27FC236}">
                <a16:creationId xmlns:a16="http://schemas.microsoft.com/office/drawing/2014/main" id="{8A71EE57-22C6-BE47-BD3D-F6D312509C6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009" y="1616683"/>
            <a:ext cx="3040427" cy="2322159"/>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16" descr="C:\Documents and Settings\Lana\My Documents\work\presentations\burma_bagan.jpg">
            <a:extLst>
              <a:ext uri="{FF2B5EF4-FFF2-40B4-BE49-F238E27FC236}">
                <a16:creationId xmlns:a16="http://schemas.microsoft.com/office/drawing/2014/main" id="{36BD2D82-2789-0742-A8B6-4EB610DE6C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009" y="4525219"/>
            <a:ext cx="3040427" cy="21363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689B98-2022-BA42-9F6A-106910808928}"/>
              </a:ext>
            </a:extLst>
          </p:cNvPr>
          <p:cNvSpPr txBox="1"/>
          <p:nvPr/>
        </p:nvSpPr>
        <p:spPr>
          <a:xfrm>
            <a:off x="2455985" y="1247351"/>
            <a:ext cx="2758384" cy="369332"/>
          </a:xfrm>
          <a:prstGeom prst="rect">
            <a:avLst/>
          </a:prstGeom>
          <a:noFill/>
        </p:spPr>
        <p:txBody>
          <a:bodyPr wrap="none" rtlCol="0">
            <a:spAutoFit/>
          </a:bodyPr>
          <a:lstStyle/>
          <a:p>
            <a:r>
              <a:rPr lang="en-US" dirty="0"/>
              <a:t>Object </a:t>
            </a:r>
            <a:r>
              <a:rPr lang="en-US" i="1" dirty="0"/>
              <a:t>instance</a:t>
            </a:r>
            <a:r>
              <a:rPr lang="en-US" dirty="0"/>
              <a:t> recognition</a:t>
            </a:r>
          </a:p>
        </p:txBody>
      </p:sp>
      <p:sp>
        <p:nvSpPr>
          <p:cNvPr id="10" name="TextBox 9">
            <a:extLst>
              <a:ext uri="{FF2B5EF4-FFF2-40B4-BE49-F238E27FC236}">
                <a16:creationId xmlns:a16="http://schemas.microsoft.com/office/drawing/2014/main" id="{2C4F63DD-0FB4-3547-9EB3-0BE2E753602B}"/>
              </a:ext>
            </a:extLst>
          </p:cNvPr>
          <p:cNvSpPr txBox="1"/>
          <p:nvPr/>
        </p:nvSpPr>
        <p:spPr>
          <a:xfrm>
            <a:off x="7246336" y="1247351"/>
            <a:ext cx="2785634" cy="369332"/>
          </a:xfrm>
          <a:prstGeom prst="rect">
            <a:avLst/>
          </a:prstGeom>
          <a:noFill/>
        </p:spPr>
        <p:txBody>
          <a:bodyPr wrap="none" rtlCol="0">
            <a:spAutoFit/>
          </a:bodyPr>
          <a:lstStyle/>
          <a:p>
            <a:r>
              <a:rPr lang="en-US" dirty="0"/>
              <a:t>Object </a:t>
            </a:r>
            <a:r>
              <a:rPr lang="en-US" i="1" dirty="0"/>
              <a:t>category</a:t>
            </a:r>
            <a:r>
              <a:rPr lang="en-US" dirty="0"/>
              <a:t> recognition</a:t>
            </a:r>
          </a:p>
        </p:txBody>
      </p:sp>
      <p:sp>
        <p:nvSpPr>
          <p:cNvPr id="11" name="TextBox 10">
            <a:extLst>
              <a:ext uri="{FF2B5EF4-FFF2-40B4-BE49-F238E27FC236}">
                <a16:creationId xmlns:a16="http://schemas.microsoft.com/office/drawing/2014/main" id="{116D22E3-4B4F-1E49-A093-78F123F86659}"/>
              </a:ext>
            </a:extLst>
          </p:cNvPr>
          <p:cNvSpPr txBox="1"/>
          <p:nvPr/>
        </p:nvSpPr>
        <p:spPr>
          <a:xfrm>
            <a:off x="2835127" y="4149842"/>
            <a:ext cx="2000099" cy="369332"/>
          </a:xfrm>
          <a:prstGeom prst="rect">
            <a:avLst/>
          </a:prstGeom>
          <a:noFill/>
        </p:spPr>
        <p:txBody>
          <a:bodyPr wrap="none" rtlCol="0">
            <a:spAutoFit/>
          </a:bodyPr>
          <a:lstStyle/>
          <a:p>
            <a:r>
              <a:rPr lang="en-US" dirty="0"/>
              <a:t>Texture recognition</a:t>
            </a:r>
          </a:p>
        </p:txBody>
      </p:sp>
      <p:sp>
        <p:nvSpPr>
          <p:cNvPr id="12" name="TextBox 11">
            <a:extLst>
              <a:ext uri="{FF2B5EF4-FFF2-40B4-BE49-F238E27FC236}">
                <a16:creationId xmlns:a16="http://schemas.microsoft.com/office/drawing/2014/main" id="{3B704341-3E9F-9B43-B6CA-3E79DDF1A446}"/>
              </a:ext>
            </a:extLst>
          </p:cNvPr>
          <p:cNvSpPr txBox="1"/>
          <p:nvPr/>
        </p:nvSpPr>
        <p:spPr>
          <a:xfrm>
            <a:off x="7708514" y="4168475"/>
            <a:ext cx="1861279" cy="369332"/>
          </a:xfrm>
          <a:prstGeom prst="rect">
            <a:avLst/>
          </a:prstGeom>
          <a:noFill/>
        </p:spPr>
        <p:txBody>
          <a:bodyPr wrap="none" rtlCol="0">
            <a:spAutoFit/>
          </a:bodyPr>
          <a:lstStyle/>
          <a:p>
            <a:r>
              <a:rPr lang="en-US" dirty="0"/>
              <a:t>Scene recognition</a:t>
            </a:r>
          </a:p>
        </p:txBody>
      </p:sp>
      <p:sp>
        <p:nvSpPr>
          <p:cNvPr id="3" name="Rounded Rectangle 2">
            <a:extLst>
              <a:ext uri="{FF2B5EF4-FFF2-40B4-BE49-F238E27FC236}">
                <a16:creationId xmlns:a16="http://schemas.microsoft.com/office/drawing/2014/main" id="{1A9CEA70-9D25-CF48-B497-AA638FE4EA48}"/>
              </a:ext>
            </a:extLst>
          </p:cNvPr>
          <p:cNvSpPr/>
          <p:nvPr/>
        </p:nvSpPr>
        <p:spPr>
          <a:xfrm>
            <a:off x="1693859" y="4149842"/>
            <a:ext cx="4282633" cy="264922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93FCC0-F46F-AB47-9652-4244A7192D9E}"/>
              </a:ext>
            </a:extLst>
          </p:cNvPr>
          <p:cNvSpPr txBox="1"/>
          <p:nvPr/>
        </p:nvSpPr>
        <p:spPr>
          <a:xfrm rot="20575618">
            <a:off x="1911410" y="2546930"/>
            <a:ext cx="3847528" cy="461665"/>
          </a:xfrm>
          <a:prstGeom prst="rect">
            <a:avLst/>
          </a:prstGeom>
          <a:solidFill>
            <a:schemeClr val="bg1"/>
          </a:solidFill>
        </p:spPr>
        <p:txBody>
          <a:bodyPr wrap="none" rtlCol="0">
            <a:spAutoFit/>
          </a:bodyPr>
          <a:lstStyle/>
          <a:p>
            <a:r>
              <a:rPr lang="en-US" sz="2400" dirty="0">
                <a:solidFill>
                  <a:srgbClr val="FF0000"/>
                </a:solidFill>
                <a:latin typeface="Stencil" pitchFamily="82" charset="77"/>
              </a:rPr>
              <a:t>MISSION: ACCOMPLISHED</a:t>
            </a:r>
          </a:p>
        </p:txBody>
      </p:sp>
    </p:spTree>
    <p:extLst>
      <p:ext uri="{BB962C8B-B14F-4D97-AF65-F5344CB8AC3E}">
        <p14:creationId xmlns:p14="http://schemas.microsoft.com/office/powerpoint/2010/main" val="13232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AA3E-ACF1-324A-BA52-45004CC942AE}"/>
              </a:ext>
            </a:extLst>
          </p:cNvPr>
          <p:cNvSpPr>
            <a:spLocks noGrp="1"/>
          </p:cNvSpPr>
          <p:nvPr>
            <p:ph type="title"/>
          </p:nvPr>
        </p:nvSpPr>
        <p:spPr/>
        <p:txBody>
          <a:bodyPr/>
          <a:lstStyle/>
          <a:p>
            <a:r>
              <a:rPr lang="en-US" dirty="0"/>
              <a:t>History of Recognition: Outline</a:t>
            </a:r>
          </a:p>
        </p:txBody>
      </p:sp>
      <p:pic>
        <p:nvPicPr>
          <p:cNvPr id="5" name="Content Placeholder 4">
            <a:extLst>
              <a:ext uri="{FF2B5EF4-FFF2-40B4-BE49-F238E27FC236}">
                <a16:creationId xmlns:a16="http://schemas.microsoft.com/office/drawing/2014/main" id="{CA1D6582-B814-664C-8E78-7448C4BB70D7}"/>
              </a:ext>
            </a:extLst>
          </p:cNvPr>
          <p:cNvPicPr>
            <a:picLocks noGrp="1" noChangeAspect="1"/>
          </p:cNvPicPr>
          <p:nvPr>
            <p:ph idx="1"/>
          </p:nvPr>
        </p:nvPicPr>
        <p:blipFill>
          <a:blip r:embed="rId2"/>
          <a:stretch>
            <a:fillRect/>
          </a:stretch>
        </p:blipFill>
        <p:spPr>
          <a:xfrm>
            <a:off x="2260600" y="1628118"/>
            <a:ext cx="3073781" cy="2310724"/>
          </a:xfrm>
        </p:spPr>
      </p:pic>
      <p:pic>
        <p:nvPicPr>
          <p:cNvPr id="6" name="Picture 39" descr="wool4">
            <a:extLst>
              <a:ext uri="{FF2B5EF4-FFF2-40B4-BE49-F238E27FC236}">
                <a16:creationId xmlns:a16="http://schemas.microsoft.com/office/drawing/2014/main" id="{507CA6CC-1DFC-744A-BAD4-23E8F368F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599" y="4525219"/>
            <a:ext cx="3073781" cy="2136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3" descr="C:\Documents and Settings\Lana\My Documents\work\presentations\badgers_color2.jpg">
            <a:extLst>
              <a:ext uri="{FF2B5EF4-FFF2-40B4-BE49-F238E27FC236}">
                <a16:creationId xmlns:a16="http://schemas.microsoft.com/office/drawing/2014/main" id="{8A71EE57-22C6-BE47-BD3D-F6D312509C6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009" y="1616683"/>
            <a:ext cx="3040427" cy="2322159"/>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16" descr="C:\Documents and Settings\Lana\My Documents\work\presentations\burma_bagan.jpg">
            <a:extLst>
              <a:ext uri="{FF2B5EF4-FFF2-40B4-BE49-F238E27FC236}">
                <a16:creationId xmlns:a16="http://schemas.microsoft.com/office/drawing/2014/main" id="{36BD2D82-2789-0742-A8B6-4EB610DE6C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009" y="4525219"/>
            <a:ext cx="3040427" cy="21363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689B98-2022-BA42-9F6A-106910808928}"/>
              </a:ext>
            </a:extLst>
          </p:cNvPr>
          <p:cNvSpPr txBox="1"/>
          <p:nvPr/>
        </p:nvSpPr>
        <p:spPr>
          <a:xfrm>
            <a:off x="2455985" y="1247351"/>
            <a:ext cx="2758384" cy="369332"/>
          </a:xfrm>
          <a:prstGeom prst="rect">
            <a:avLst/>
          </a:prstGeom>
          <a:noFill/>
        </p:spPr>
        <p:txBody>
          <a:bodyPr wrap="none" rtlCol="0">
            <a:spAutoFit/>
          </a:bodyPr>
          <a:lstStyle/>
          <a:p>
            <a:r>
              <a:rPr lang="en-US" dirty="0"/>
              <a:t>Object </a:t>
            </a:r>
            <a:r>
              <a:rPr lang="en-US" i="1" dirty="0"/>
              <a:t>instance</a:t>
            </a:r>
            <a:r>
              <a:rPr lang="en-US" dirty="0"/>
              <a:t> recognition</a:t>
            </a:r>
          </a:p>
        </p:txBody>
      </p:sp>
      <p:sp>
        <p:nvSpPr>
          <p:cNvPr id="10" name="TextBox 9">
            <a:extLst>
              <a:ext uri="{FF2B5EF4-FFF2-40B4-BE49-F238E27FC236}">
                <a16:creationId xmlns:a16="http://schemas.microsoft.com/office/drawing/2014/main" id="{2C4F63DD-0FB4-3547-9EB3-0BE2E753602B}"/>
              </a:ext>
            </a:extLst>
          </p:cNvPr>
          <p:cNvSpPr txBox="1"/>
          <p:nvPr/>
        </p:nvSpPr>
        <p:spPr>
          <a:xfrm>
            <a:off x="7246336" y="1247351"/>
            <a:ext cx="2785634" cy="369332"/>
          </a:xfrm>
          <a:prstGeom prst="rect">
            <a:avLst/>
          </a:prstGeom>
          <a:noFill/>
        </p:spPr>
        <p:txBody>
          <a:bodyPr wrap="none" rtlCol="0">
            <a:spAutoFit/>
          </a:bodyPr>
          <a:lstStyle/>
          <a:p>
            <a:r>
              <a:rPr lang="en-US" dirty="0"/>
              <a:t>Object </a:t>
            </a:r>
            <a:r>
              <a:rPr lang="en-US" i="1" dirty="0"/>
              <a:t>category</a:t>
            </a:r>
            <a:r>
              <a:rPr lang="en-US" dirty="0"/>
              <a:t> recognition</a:t>
            </a:r>
          </a:p>
        </p:txBody>
      </p:sp>
      <p:sp>
        <p:nvSpPr>
          <p:cNvPr id="11" name="TextBox 10">
            <a:extLst>
              <a:ext uri="{FF2B5EF4-FFF2-40B4-BE49-F238E27FC236}">
                <a16:creationId xmlns:a16="http://schemas.microsoft.com/office/drawing/2014/main" id="{116D22E3-4B4F-1E49-A093-78F123F86659}"/>
              </a:ext>
            </a:extLst>
          </p:cNvPr>
          <p:cNvSpPr txBox="1"/>
          <p:nvPr/>
        </p:nvSpPr>
        <p:spPr>
          <a:xfrm>
            <a:off x="2835127" y="4149842"/>
            <a:ext cx="2000099" cy="369332"/>
          </a:xfrm>
          <a:prstGeom prst="rect">
            <a:avLst/>
          </a:prstGeom>
          <a:noFill/>
        </p:spPr>
        <p:txBody>
          <a:bodyPr wrap="none" rtlCol="0">
            <a:spAutoFit/>
          </a:bodyPr>
          <a:lstStyle/>
          <a:p>
            <a:r>
              <a:rPr lang="en-US" dirty="0"/>
              <a:t>Texture recognition</a:t>
            </a:r>
          </a:p>
        </p:txBody>
      </p:sp>
      <p:sp>
        <p:nvSpPr>
          <p:cNvPr id="12" name="TextBox 11">
            <a:extLst>
              <a:ext uri="{FF2B5EF4-FFF2-40B4-BE49-F238E27FC236}">
                <a16:creationId xmlns:a16="http://schemas.microsoft.com/office/drawing/2014/main" id="{3B704341-3E9F-9B43-B6CA-3E79DDF1A446}"/>
              </a:ext>
            </a:extLst>
          </p:cNvPr>
          <p:cNvSpPr txBox="1"/>
          <p:nvPr/>
        </p:nvSpPr>
        <p:spPr>
          <a:xfrm>
            <a:off x="7708514" y="4168475"/>
            <a:ext cx="1861279" cy="369332"/>
          </a:xfrm>
          <a:prstGeom prst="rect">
            <a:avLst/>
          </a:prstGeom>
          <a:noFill/>
        </p:spPr>
        <p:txBody>
          <a:bodyPr wrap="none" rtlCol="0">
            <a:spAutoFit/>
          </a:bodyPr>
          <a:lstStyle/>
          <a:p>
            <a:r>
              <a:rPr lang="en-US" dirty="0"/>
              <a:t>Scene recognition</a:t>
            </a:r>
          </a:p>
        </p:txBody>
      </p:sp>
    </p:spTree>
    <p:extLst>
      <p:ext uri="{BB962C8B-B14F-4D97-AF65-F5344CB8AC3E}">
        <p14:creationId xmlns:p14="http://schemas.microsoft.com/office/powerpoint/2010/main" val="2063216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A8CE-D445-8A44-BCB3-BE1704ED207E}"/>
              </a:ext>
            </a:extLst>
          </p:cNvPr>
          <p:cNvSpPr>
            <a:spLocks noGrp="1"/>
          </p:cNvSpPr>
          <p:nvPr>
            <p:ph type="title"/>
          </p:nvPr>
        </p:nvSpPr>
        <p:spPr/>
        <p:txBody>
          <a:bodyPr/>
          <a:lstStyle/>
          <a:p>
            <a:r>
              <a:rPr lang="en-US" dirty="0"/>
              <a:t>Texture recognition</a:t>
            </a:r>
          </a:p>
        </p:txBody>
      </p:sp>
      <p:pic>
        <p:nvPicPr>
          <p:cNvPr id="5" name="Content Placeholder 4">
            <a:extLst>
              <a:ext uri="{FF2B5EF4-FFF2-40B4-BE49-F238E27FC236}">
                <a16:creationId xmlns:a16="http://schemas.microsoft.com/office/drawing/2014/main" id="{CBFEB7A6-15D0-A94A-8993-A343BE83F5E4}"/>
              </a:ext>
            </a:extLst>
          </p:cNvPr>
          <p:cNvPicPr>
            <a:picLocks noGrp="1" noChangeAspect="1"/>
          </p:cNvPicPr>
          <p:nvPr>
            <p:ph idx="1"/>
          </p:nvPr>
        </p:nvPicPr>
        <p:blipFill>
          <a:blip r:embed="rId3"/>
          <a:stretch>
            <a:fillRect/>
          </a:stretch>
        </p:blipFill>
        <p:spPr>
          <a:xfrm>
            <a:off x="507586" y="1681522"/>
            <a:ext cx="1837402" cy="1873531"/>
          </a:xfrm>
        </p:spPr>
      </p:pic>
      <p:sp>
        <p:nvSpPr>
          <p:cNvPr id="6" name="TextBox 5">
            <a:extLst>
              <a:ext uri="{FF2B5EF4-FFF2-40B4-BE49-F238E27FC236}">
                <a16:creationId xmlns:a16="http://schemas.microsoft.com/office/drawing/2014/main" id="{6A12F1A4-B536-9A4D-B359-B7D0F54A08C0}"/>
              </a:ext>
            </a:extLst>
          </p:cNvPr>
          <p:cNvSpPr txBox="1"/>
          <p:nvPr/>
        </p:nvSpPr>
        <p:spPr>
          <a:xfrm>
            <a:off x="1360653" y="3516327"/>
            <a:ext cx="1968359" cy="369332"/>
          </a:xfrm>
          <a:prstGeom prst="rect">
            <a:avLst/>
          </a:prstGeom>
          <a:noFill/>
        </p:spPr>
        <p:txBody>
          <a:bodyPr wrap="none" rtlCol="0">
            <a:spAutoFit/>
          </a:bodyPr>
          <a:lstStyle/>
          <a:p>
            <a:r>
              <a:rPr lang="en-US" dirty="0" err="1"/>
              <a:t>Julesz</a:t>
            </a:r>
            <a:r>
              <a:rPr lang="en-US" dirty="0"/>
              <a:t> (1962, 1981)</a:t>
            </a:r>
          </a:p>
        </p:txBody>
      </p:sp>
      <p:sp>
        <p:nvSpPr>
          <p:cNvPr id="7" name="TextBox 6">
            <a:extLst>
              <a:ext uri="{FF2B5EF4-FFF2-40B4-BE49-F238E27FC236}">
                <a16:creationId xmlns:a16="http://schemas.microsoft.com/office/drawing/2014/main" id="{69447E3C-3BD9-B64D-B57B-54EC398DB482}"/>
              </a:ext>
            </a:extLst>
          </p:cNvPr>
          <p:cNvSpPr txBox="1"/>
          <p:nvPr/>
        </p:nvSpPr>
        <p:spPr>
          <a:xfrm>
            <a:off x="1276018" y="1232452"/>
            <a:ext cx="2046201" cy="369332"/>
          </a:xfrm>
          <a:prstGeom prst="rect">
            <a:avLst/>
          </a:prstGeom>
          <a:noFill/>
        </p:spPr>
        <p:txBody>
          <a:bodyPr wrap="none" rtlCol="0">
            <a:spAutoFit/>
          </a:bodyPr>
          <a:lstStyle/>
          <a:p>
            <a:pPr algn="ctr"/>
            <a:r>
              <a:rPr lang="en-US" b="1" dirty="0"/>
              <a:t>Statistics of </a:t>
            </a:r>
            <a:r>
              <a:rPr lang="en-US" b="1" dirty="0" err="1"/>
              <a:t>textons</a:t>
            </a:r>
            <a:endParaRPr lang="en-US" b="1" dirty="0"/>
          </a:p>
        </p:txBody>
      </p:sp>
      <p:pic>
        <p:nvPicPr>
          <p:cNvPr id="8" name="Picture 7">
            <a:extLst>
              <a:ext uri="{FF2B5EF4-FFF2-40B4-BE49-F238E27FC236}">
                <a16:creationId xmlns:a16="http://schemas.microsoft.com/office/drawing/2014/main" id="{26CCDD2F-BB2C-4343-9E7E-700E5327B210}"/>
              </a:ext>
            </a:extLst>
          </p:cNvPr>
          <p:cNvPicPr>
            <a:picLocks noChangeAspect="1"/>
          </p:cNvPicPr>
          <p:nvPr/>
        </p:nvPicPr>
        <p:blipFill>
          <a:blip r:embed="rId4"/>
          <a:stretch>
            <a:fillRect/>
          </a:stretch>
        </p:blipFill>
        <p:spPr>
          <a:xfrm>
            <a:off x="2399679" y="1681523"/>
            <a:ext cx="1989900" cy="1873532"/>
          </a:xfrm>
          <a:prstGeom prst="rect">
            <a:avLst/>
          </a:prstGeom>
        </p:spPr>
      </p:pic>
      <p:sp>
        <p:nvSpPr>
          <p:cNvPr id="9" name="TextBox 8">
            <a:extLst>
              <a:ext uri="{FF2B5EF4-FFF2-40B4-BE49-F238E27FC236}">
                <a16:creationId xmlns:a16="http://schemas.microsoft.com/office/drawing/2014/main" id="{67FD2164-1BA3-C44B-BAF6-977CCD6666DE}"/>
              </a:ext>
            </a:extLst>
          </p:cNvPr>
          <p:cNvSpPr txBox="1"/>
          <p:nvPr/>
        </p:nvSpPr>
        <p:spPr>
          <a:xfrm>
            <a:off x="9381" y="6201714"/>
            <a:ext cx="4662558" cy="369332"/>
          </a:xfrm>
          <a:prstGeom prst="rect">
            <a:avLst/>
          </a:prstGeom>
          <a:noFill/>
        </p:spPr>
        <p:txBody>
          <a:bodyPr wrap="none" rtlCol="0">
            <a:spAutoFit/>
          </a:bodyPr>
          <a:lstStyle/>
          <a:p>
            <a:r>
              <a:rPr lang="en-US" dirty="0"/>
              <a:t>Malik &amp; </a:t>
            </a:r>
            <a:r>
              <a:rPr lang="en-US" dirty="0" err="1"/>
              <a:t>Perona</a:t>
            </a:r>
            <a:r>
              <a:rPr lang="en-US" dirty="0"/>
              <a:t> (1990), </a:t>
            </a:r>
            <a:r>
              <a:rPr lang="en-US" dirty="0" err="1"/>
              <a:t>Heeger</a:t>
            </a:r>
            <a:r>
              <a:rPr lang="en-US" dirty="0"/>
              <a:t> &amp; Bergen (1994)</a:t>
            </a:r>
          </a:p>
        </p:txBody>
      </p:sp>
      <p:pic>
        <p:nvPicPr>
          <p:cNvPr id="10" name="Picture 9">
            <a:extLst>
              <a:ext uri="{FF2B5EF4-FFF2-40B4-BE49-F238E27FC236}">
                <a16:creationId xmlns:a16="http://schemas.microsoft.com/office/drawing/2014/main" id="{C02BFDC6-B0E2-EB4A-90FB-D577F3BF58EB}"/>
              </a:ext>
            </a:extLst>
          </p:cNvPr>
          <p:cNvPicPr>
            <a:picLocks noChangeAspect="1"/>
          </p:cNvPicPr>
          <p:nvPr/>
        </p:nvPicPr>
        <p:blipFill>
          <a:blip r:embed="rId5"/>
          <a:stretch>
            <a:fillRect/>
          </a:stretch>
        </p:blipFill>
        <p:spPr>
          <a:xfrm>
            <a:off x="934038" y="4546098"/>
            <a:ext cx="1143314" cy="1563306"/>
          </a:xfrm>
          <a:prstGeom prst="rect">
            <a:avLst/>
          </a:prstGeom>
        </p:spPr>
      </p:pic>
      <p:pic>
        <p:nvPicPr>
          <p:cNvPr id="12" name="Picture 11">
            <a:extLst>
              <a:ext uri="{FF2B5EF4-FFF2-40B4-BE49-F238E27FC236}">
                <a16:creationId xmlns:a16="http://schemas.microsoft.com/office/drawing/2014/main" id="{AB9C8D5E-1CCF-F343-B8DA-9AB25632ABCC}"/>
              </a:ext>
            </a:extLst>
          </p:cNvPr>
          <p:cNvPicPr>
            <a:picLocks noChangeAspect="1"/>
          </p:cNvPicPr>
          <p:nvPr/>
        </p:nvPicPr>
        <p:blipFill>
          <a:blip r:embed="rId6"/>
          <a:stretch>
            <a:fillRect/>
          </a:stretch>
        </p:blipFill>
        <p:spPr>
          <a:xfrm>
            <a:off x="2220862" y="4546098"/>
            <a:ext cx="1631617" cy="1593226"/>
          </a:xfrm>
          <a:prstGeom prst="rect">
            <a:avLst/>
          </a:prstGeom>
        </p:spPr>
      </p:pic>
      <p:sp>
        <p:nvSpPr>
          <p:cNvPr id="13" name="TextBox 12">
            <a:extLst>
              <a:ext uri="{FF2B5EF4-FFF2-40B4-BE49-F238E27FC236}">
                <a16:creationId xmlns:a16="http://schemas.microsoft.com/office/drawing/2014/main" id="{3AF4AF46-034E-CA41-BF4B-31E237B84BC9}"/>
              </a:ext>
            </a:extLst>
          </p:cNvPr>
          <p:cNvSpPr txBox="1"/>
          <p:nvPr/>
        </p:nvSpPr>
        <p:spPr>
          <a:xfrm>
            <a:off x="1034301" y="4176765"/>
            <a:ext cx="2283190" cy="369332"/>
          </a:xfrm>
          <a:prstGeom prst="rect">
            <a:avLst/>
          </a:prstGeom>
          <a:noFill/>
        </p:spPr>
        <p:txBody>
          <a:bodyPr wrap="none" rtlCol="0">
            <a:spAutoFit/>
          </a:bodyPr>
          <a:lstStyle/>
          <a:p>
            <a:pPr algn="ctr"/>
            <a:r>
              <a:rPr lang="en-US" b="1" dirty="0"/>
              <a:t>Filter banks, pyramids</a:t>
            </a:r>
          </a:p>
        </p:txBody>
      </p:sp>
      <p:sp>
        <p:nvSpPr>
          <p:cNvPr id="14" name="TextBox 13">
            <a:extLst>
              <a:ext uri="{FF2B5EF4-FFF2-40B4-BE49-F238E27FC236}">
                <a16:creationId xmlns:a16="http://schemas.microsoft.com/office/drawing/2014/main" id="{9D3BA157-3F8E-6D45-A239-0321ABADB7FD}"/>
              </a:ext>
            </a:extLst>
          </p:cNvPr>
          <p:cNvSpPr txBox="1"/>
          <p:nvPr/>
        </p:nvSpPr>
        <p:spPr>
          <a:xfrm>
            <a:off x="9091398" y="3552601"/>
            <a:ext cx="2628284" cy="369332"/>
          </a:xfrm>
          <a:prstGeom prst="rect">
            <a:avLst/>
          </a:prstGeom>
          <a:noFill/>
        </p:spPr>
        <p:txBody>
          <a:bodyPr wrap="none" rtlCol="0">
            <a:spAutoFit/>
          </a:bodyPr>
          <a:lstStyle/>
          <a:p>
            <a:r>
              <a:rPr lang="en-US" dirty="0"/>
              <a:t>Voorhees &amp; </a:t>
            </a:r>
            <a:r>
              <a:rPr lang="en-US" dirty="0" err="1"/>
              <a:t>Poggio</a:t>
            </a:r>
            <a:r>
              <a:rPr lang="en-US" dirty="0"/>
              <a:t> (1987)</a:t>
            </a:r>
          </a:p>
        </p:txBody>
      </p:sp>
      <p:pic>
        <p:nvPicPr>
          <p:cNvPr id="16" name="Picture 15">
            <a:extLst>
              <a:ext uri="{FF2B5EF4-FFF2-40B4-BE49-F238E27FC236}">
                <a16:creationId xmlns:a16="http://schemas.microsoft.com/office/drawing/2014/main" id="{0AF6CECD-25F2-A74B-9A36-56A6C805FDEA}"/>
              </a:ext>
            </a:extLst>
          </p:cNvPr>
          <p:cNvPicPr>
            <a:picLocks noChangeAspect="1"/>
          </p:cNvPicPr>
          <p:nvPr/>
        </p:nvPicPr>
        <p:blipFill rotWithShape="1">
          <a:blip r:embed="rId7"/>
          <a:srcRect r="53927"/>
          <a:stretch/>
        </p:blipFill>
        <p:spPr>
          <a:xfrm>
            <a:off x="8668492" y="1748210"/>
            <a:ext cx="1743164" cy="1298298"/>
          </a:xfrm>
          <a:prstGeom prst="rect">
            <a:avLst/>
          </a:prstGeom>
        </p:spPr>
      </p:pic>
      <p:pic>
        <p:nvPicPr>
          <p:cNvPr id="18" name="Picture 17">
            <a:extLst>
              <a:ext uri="{FF2B5EF4-FFF2-40B4-BE49-F238E27FC236}">
                <a16:creationId xmlns:a16="http://schemas.microsoft.com/office/drawing/2014/main" id="{5E3E3F25-62ED-F840-BA28-A290E7504BEC}"/>
              </a:ext>
            </a:extLst>
          </p:cNvPr>
          <p:cNvPicPr>
            <a:picLocks noChangeAspect="1"/>
          </p:cNvPicPr>
          <p:nvPr/>
        </p:nvPicPr>
        <p:blipFill>
          <a:blip r:embed="rId8"/>
          <a:stretch>
            <a:fillRect/>
          </a:stretch>
        </p:blipFill>
        <p:spPr>
          <a:xfrm>
            <a:off x="5207217" y="1681521"/>
            <a:ext cx="2575735" cy="1899279"/>
          </a:xfrm>
          <a:prstGeom prst="rect">
            <a:avLst/>
          </a:prstGeom>
        </p:spPr>
      </p:pic>
      <p:sp>
        <p:nvSpPr>
          <p:cNvPr id="19" name="TextBox 18">
            <a:extLst>
              <a:ext uri="{FF2B5EF4-FFF2-40B4-BE49-F238E27FC236}">
                <a16:creationId xmlns:a16="http://schemas.microsoft.com/office/drawing/2014/main" id="{E4C538AC-D47D-B748-BAEB-B5336A1120E9}"/>
              </a:ext>
            </a:extLst>
          </p:cNvPr>
          <p:cNvSpPr txBox="1"/>
          <p:nvPr/>
        </p:nvSpPr>
        <p:spPr>
          <a:xfrm>
            <a:off x="5708644" y="3588424"/>
            <a:ext cx="1595373" cy="369332"/>
          </a:xfrm>
          <a:prstGeom prst="rect">
            <a:avLst/>
          </a:prstGeom>
          <a:noFill/>
        </p:spPr>
        <p:txBody>
          <a:bodyPr wrap="none" rtlCol="0">
            <a:spAutoFit/>
          </a:bodyPr>
          <a:lstStyle/>
          <a:p>
            <a:pPr algn="ctr"/>
            <a:r>
              <a:rPr lang="en-US" dirty="0" err="1"/>
              <a:t>Haralick</a:t>
            </a:r>
            <a:r>
              <a:rPr lang="en-US" dirty="0"/>
              <a:t> (1979)</a:t>
            </a:r>
          </a:p>
        </p:txBody>
      </p:sp>
      <p:sp>
        <p:nvSpPr>
          <p:cNvPr id="20" name="TextBox 19">
            <a:extLst>
              <a:ext uri="{FF2B5EF4-FFF2-40B4-BE49-F238E27FC236}">
                <a16:creationId xmlns:a16="http://schemas.microsoft.com/office/drawing/2014/main" id="{3055A802-74A3-274A-9A06-C043F2265121}"/>
              </a:ext>
            </a:extLst>
          </p:cNvPr>
          <p:cNvSpPr txBox="1"/>
          <p:nvPr/>
        </p:nvSpPr>
        <p:spPr>
          <a:xfrm>
            <a:off x="4434261" y="1266034"/>
            <a:ext cx="4191619" cy="369332"/>
          </a:xfrm>
          <a:prstGeom prst="rect">
            <a:avLst/>
          </a:prstGeom>
          <a:noFill/>
        </p:spPr>
        <p:txBody>
          <a:bodyPr wrap="square" rtlCol="0">
            <a:spAutoFit/>
          </a:bodyPr>
          <a:lstStyle/>
          <a:p>
            <a:pPr algn="ctr"/>
            <a:r>
              <a:rPr lang="en-US" b="1" dirty="0"/>
              <a:t>Autocorrelation, co-occurrence functions</a:t>
            </a:r>
          </a:p>
        </p:txBody>
      </p:sp>
      <p:pic>
        <p:nvPicPr>
          <p:cNvPr id="21" name="Picture 20">
            <a:extLst>
              <a:ext uri="{FF2B5EF4-FFF2-40B4-BE49-F238E27FC236}">
                <a16:creationId xmlns:a16="http://schemas.microsoft.com/office/drawing/2014/main" id="{370B512E-B088-1543-8EDE-0E81ED30C1B5}"/>
              </a:ext>
            </a:extLst>
          </p:cNvPr>
          <p:cNvPicPr>
            <a:picLocks noChangeAspect="1"/>
          </p:cNvPicPr>
          <p:nvPr/>
        </p:nvPicPr>
        <p:blipFill rotWithShape="1">
          <a:blip r:embed="rId7"/>
          <a:srcRect l="50861"/>
          <a:stretch/>
        </p:blipFill>
        <p:spPr>
          <a:xfrm>
            <a:off x="9794904" y="2246406"/>
            <a:ext cx="1859153" cy="1298298"/>
          </a:xfrm>
          <a:prstGeom prst="rect">
            <a:avLst/>
          </a:prstGeom>
        </p:spPr>
      </p:pic>
      <p:sp>
        <p:nvSpPr>
          <p:cNvPr id="22" name="TextBox 21">
            <a:extLst>
              <a:ext uri="{FF2B5EF4-FFF2-40B4-BE49-F238E27FC236}">
                <a16:creationId xmlns:a16="http://schemas.microsoft.com/office/drawing/2014/main" id="{DBB74BEF-4DAB-4E4B-AC27-5411D8C5B692}"/>
              </a:ext>
            </a:extLst>
          </p:cNvPr>
          <p:cNvSpPr txBox="1"/>
          <p:nvPr/>
        </p:nvSpPr>
        <p:spPr>
          <a:xfrm>
            <a:off x="8668492" y="1305665"/>
            <a:ext cx="3193728" cy="369332"/>
          </a:xfrm>
          <a:prstGeom prst="rect">
            <a:avLst/>
          </a:prstGeom>
          <a:noFill/>
        </p:spPr>
        <p:txBody>
          <a:bodyPr wrap="square" rtlCol="0">
            <a:spAutoFit/>
          </a:bodyPr>
          <a:lstStyle/>
          <a:p>
            <a:pPr algn="ctr"/>
            <a:r>
              <a:rPr lang="en-US" b="1" dirty="0"/>
              <a:t>Blobs</a:t>
            </a:r>
          </a:p>
        </p:txBody>
      </p:sp>
      <p:pic>
        <p:nvPicPr>
          <p:cNvPr id="24" name="Picture 23">
            <a:extLst>
              <a:ext uri="{FF2B5EF4-FFF2-40B4-BE49-F238E27FC236}">
                <a16:creationId xmlns:a16="http://schemas.microsoft.com/office/drawing/2014/main" id="{529B45B4-224E-0245-93E9-19D0F28C154C}"/>
              </a:ext>
            </a:extLst>
          </p:cNvPr>
          <p:cNvPicPr>
            <a:picLocks noChangeAspect="1"/>
          </p:cNvPicPr>
          <p:nvPr/>
        </p:nvPicPr>
        <p:blipFill>
          <a:blip r:embed="rId9"/>
          <a:stretch>
            <a:fillRect/>
          </a:stretch>
        </p:blipFill>
        <p:spPr>
          <a:xfrm>
            <a:off x="5055158" y="4334957"/>
            <a:ext cx="2807948" cy="984336"/>
          </a:xfrm>
          <a:prstGeom prst="rect">
            <a:avLst/>
          </a:prstGeom>
        </p:spPr>
      </p:pic>
      <p:pic>
        <p:nvPicPr>
          <p:cNvPr id="26" name="Picture 25">
            <a:extLst>
              <a:ext uri="{FF2B5EF4-FFF2-40B4-BE49-F238E27FC236}">
                <a16:creationId xmlns:a16="http://schemas.microsoft.com/office/drawing/2014/main" id="{4B6B9403-10E1-C847-A616-E4B2649D59EA}"/>
              </a:ext>
            </a:extLst>
          </p:cNvPr>
          <p:cNvPicPr>
            <a:picLocks noChangeAspect="1"/>
          </p:cNvPicPr>
          <p:nvPr/>
        </p:nvPicPr>
        <p:blipFill>
          <a:blip r:embed="rId10"/>
          <a:stretch>
            <a:fillRect/>
          </a:stretch>
        </p:blipFill>
        <p:spPr>
          <a:xfrm>
            <a:off x="5055158" y="5348594"/>
            <a:ext cx="2799929" cy="921098"/>
          </a:xfrm>
          <a:prstGeom prst="rect">
            <a:avLst/>
          </a:prstGeom>
        </p:spPr>
      </p:pic>
      <p:sp>
        <p:nvSpPr>
          <p:cNvPr id="27" name="TextBox 26">
            <a:extLst>
              <a:ext uri="{FF2B5EF4-FFF2-40B4-BE49-F238E27FC236}">
                <a16:creationId xmlns:a16="http://schemas.microsoft.com/office/drawing/2014/main" id="{398B959D-2A74-6141-86BE-07DAA8E40A9E}"/>
              </a:ext>
            </a:extLst>
          </p:cNvPr>
          <p:cNvSpPr txBox="1"/>
          <p:nvPr/>
        </p:nvSpPr>
        <p:spPr>
          <a:xfrm>
            <a:off x="4556865" y="3995813"/>
            <a:ext cx="3978013" cy="369332"/>
          </a:xfrm>
          <a:prstGeom prst="rect">
            <a:avLst/>
          </a:prstGeom>
          <a:noFill/>
        </p:spPr>
        <p:txBody>
          <a:bodyPr wrap="none" rtlCol="0">
            <a:spAutoFit/>
          </a:bodyPr>
          <a:lstStyle/>
          <a:p>
            <a:pPr algn="ctr"/>
            <a:r>
              <a:rPr lang="en-US" b="1" dirty="0"/>
              <a:t>K-means clustering, </a:t>
            </a:r>
            <a:r>
              <a:rPr lang="en-US" b="1" dirty="0" err="1"/>
              <a:t>texton</a:t>
            </a:r>
            <a:r>
              <a:rPr lang="en-US" b="1" dirty="0"/>
              <a:t> vocabularies</a:t>
            </a:r>
          </a:p>
        </p:txBody>
      </p:sp>
      <p:sp>
        <p:nvSpPr>
          <p:cNvPr id="28" name="TextBox 27">
            <a:extLst>
              <a:ext uri="{FF2B5EF4-FFF2-40B4-BE49-F238E27FC236}">
                <a16:creationId xmlns:a16="http://schemas.microsoft.com/office/drawing/2014/main" id="{D922E91E-0EA2-7041-A6AF-1A448CA03701}"/>
              </a:ext>
            </a:extLst>
          </p:cNvPr>
          <p:cNvSpPr txBox="1"/>
          <p:nvPr/>
        </p:nvSpPr>
        <p:spPr>
          <a:xfrm>
            <a:off x="5358507" y="6298993"/>
            <a:ext cx="2193229" cy="369332"/>
          </a:xfrm>
          <a:prstGeom prst="rect">
            <a:avLst/>
          </a:prstGeom>
          <a:noFill/>
        </p:spPr>
        <p:txBody>
          <a:bodyPr wrap="none" rtlCol="0">
            <a:spAutoFit/>
          </a:bodyPr>
          <a:lstStyle/>
          <a:p>
            <a:r>
              <a:rPr lang="en-US" dirty="0"/>
              <a:t>Leung &amp; Malik (1999)</a:t>
            </a:r>
          </a:p>
        </p:txBody>
      </p:sp>
      <p:pic>
        <p:nvPicPr>
          <p:cNvPr id="30" name="Picture 29">
            <a:extLst>
              <a:ext uri="{FF2B5EF4-FFF2-40B4-BE49-F238E27FC236}">
                <a16:creationId xmlns:a16="http://schemas.microsoft.com/office/drawing/2014/main" id="{EE8F4508-934D-FE49-A241-643D357B0C48}"/>
              </a:ext>
            </a:extLst>
          </p:cNvPr>
          <p:cNvPicPr>
            <a:picLocks noChangeAspect="1"/>
          </p:cNvPicPr>
          <p:nvPr/>
        </p:nvPicPr>
        <p:blipFill>
          <a:blip r:embed="rId11"/>
          <a:stretch>
            <a:fillRect/>
          </a:stretch>
        </p:blipFill>
        <p:spPr>
          <a:xfrm>
            <a:off x="8800955" y="4379268"/>
            <a:ext cx="2723194" cy="1890424"/>
          </a:xfrm>
          <a:prstGeom prst="rect">
            <a:avLst/>
          </a:prstGeom>
        </p:spPr>
      </p:pic>
      <p:sp>
        <p:nvSpPr>
          <p:cNvPr id="31" name="TextBox 30">
            <a:extLst>
              <a:ext uri="{FF2B5EF4-FFF2-40B4-BE49-F238E27FC236}">
                <a16:creationId xmlns:a16="http://schemas.microsoft.com/office/drawing/2014/main" id="{C7849181-320E-C945-9DE2-B10CFC3FE526}"/>
              </a:ext>
            </a:extLst>
          </p:cNvPr>
          <p:cNvSpPr txBox="1"/>
          <p:nvPr/>
        </p:nvSpPr>
        <p:spPr>
          <a:xfrm>
            <a:off x="9296200" y="4028869"/>
            <a:ext cx="1640001" cy="369332"/>
          </a:xfrm>
          <a:prstGeom prst="rect">
            <a:avLst/>
          </a:prstGeom>
          <a:noFill/>
        </p:spPr>
        <p:txBody>
          <a:bodyPr wrap="none" rtlCol="0">
            <a:spAutoFit/>
          </a:bodyPr>
          <a:lstStyle/>
          <a:p>
            <a:pPr algn="ctr"/>
            <a:r>
              <a:rPr lang="en-US" b="1" dirty="0"/>
              <a:t>Blobs + </a:t>
            </a:r>
            <a:r>
              <a:rPr lang="en-US" b="1" dirty="0" err="1"/>
              <a:t>textons</a:t>
            </a:r>
            <a:endParaRPr lang="en-US" b="1" dirty="0"/>
          </a:p>
        </p:txBody>
      </p:sp>
      <p:sp>
        <p:nvSpPr>
          <p:cNvPr id="32" name="TextBox 31">
            <a:extLst>
              <a:ext uri="{FF2B5EF4-FFF2-40B4-BE49-F238E27FC236}">
                <a16:creationId xmlns:a16="http://schemas.microsoft.com/office/drawing/2014/main" id="{8E150CDB-B9BA-6A4D-A5C5-2C4F8D675B4D}"/>
              </a:ext>
            </a:extLst>
          </p:cNvPr>
          <p:cNvSpPr txBox="1"/>
          <p:nvPr/>
        </p:nvSpPr>
        <p:spPr>
          <a:xfrm>
            <a:off x="9019585" y="6303225"/>
            <a:ext cx="2175596" cy="369332"/>
          </a:xfrm>
          <a:prstGeom prst="rect">
            <a:avLst/>
          </a:prstGeom>
          <a:noFill/>
        </p:spPr>
        <p:txBody>
          <a:bodyPr wrap="none" rtlCol="0">
            <a:spAutoFit/>
          </a:bodyPr>
          <a:lstStyle/>
          <a:p>
            <a:r>
              <a:rPr lang="en-US" dirty="0"/>
              <a:t>Lazebnik et al. (2003)</a:t>
            </a:r>
          </a:p>
        </p:txBody>
      </p:sp>
    </p:spTree>
    <p:extLst>
      <p:ext uri="{BB962C8B-B14F-4D97-AF65-F5344CB8AC3E}">
        <p14:creationId xmlns:p14="http://schemas.microsoft.com/office/powerpoint/2010/main" val="40228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9" grpId="0"/>
      <p:bldP spid="20" grpId="0"/>
      <p:bldP spid="22" grpId="0"/>
      <p:bldP spid="27" grpId="0"/>
      <p:bldP spid="28"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675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8" name="TextBox 67">
            <a:extLst>
              <a:ext uri="{FF2B5EF4-FFF2-40B4-BE49-F238E27FC236}">
                <a16:creationId xmlns:a16="http://schemas.microsoft.com/office/drawing/2014/main" id="{812CC7D7-82FE-1048-A4A9-B7E86BCD89D9}"/>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1718BFA-3C7C-FE48-B2B3-155A11FC0242}"/>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541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C60-6D1C-BB4B-9FD2-AD1EE00046CA}"/>
              </a:ext>
            </a:extLst>
          </p:cNvPr>
          <p:cNvSpPr>
            <a:spLocks noGrp="1"/>
          </p:cNvSpPr>
          <p:nvPr>
            <p:ph type="title"/>
          </p:nvPr>
        </p:nvSpPr>
        <p:spPr/>
        <p:txBody>
          <a:bodyPr/>
          <a:lstStyle/>
          <a:p>
            <a:r>
              <a:rPr lang="en-US" dirty="0"/>
              <a:t>Texture recognition: Discussion</a:t>
            </a:r>
          </a:p>
        </p:txBody>
      </p:sp>
      <p:sp>
        <p:nvSpPr>
          <p:cNvPr id="3" name="Content Placeholder 2">
            <a:extLst>
              <a:ext uri="{FF2B5EF4-FFF2-40B4-BE49-F238E27FC236}">
                <a16:creationId xmlns:a16="http://schemas.microsoft.com/office/drawing/2014/main" id="{41B05CCC-B2F0-3F4B-847C-053C7DBC958F}"/>
              </a:ext>
            </a:extLst>
          </p:cNvPr>
          <p:cNvSpPr>
            <a:spLocks noGrp="1"/>
          </p:cNvSpPr>
          <p:nvPr>
            <p:ph idx="1"/>
          </p:nvPr>
        </p:nvSpPr>
        <p:spPr/>
        <p:txBody>
          <a:bodyPr/>
          <a:lstStyle/>
          <a:p>
            <a:r>
              <a:rPr lang="en-US" dirty="0"/>
              <a:t>Summary</a:t>
            </a:r>
          </a:p>
          <a:p>
            <a:pPr lvl="1"/>
            <a:r>
              <a:rPr lang="en-US" dirty="0" err="1"/>
              <a:t>Texure</a:t>
            </a:r>
            <a:r>
              <a:rPr lang="en-US" dirty="0"/>
              <a:t> recognition was the only sub-field in which statistical methods held sway from the beginning</a:t>
            </a:r>
          </a:p>
          <a:p>
            <a:pPr lvl="1"/>
            <a:r>
              <a:rPr lang="en-US" dirty="0"/>
              <a:t>Dominant model is local statistics or histograms of local appearance</a:t>
            </a:r>
          </a:p>
          <a:p>
            <a:pPr lvl="2"/>
            <a:r>
              <a:rPr lang="en-US" dirty="0"/>
              <a:t>For a long time, this was assumed to be appropriate only for textures</a:t>
            </a:r>
          </a:p>
          <a:p>
            <a:r>
              <a:rPr lang="en-US" dirty="0"/>
              <a:t>At this point, texture is mainly interesting as part of scenes</a:t>
            </a:r>
          </a:p>
        </p:txBody>
      </p:sp>
      <p:pic>
        <p:nvPicPr>
          <p:cNvPr id="4" name="Picture 3">
            <a:extLst>
              <a:ext uri="{FF2B5EF4-FFF2-40B4-BE49-F238E27FC236}">
                <a16:creationId xmlns:a16="http://schemas.microsoft.com/office/drawing/2014/main" id="{24DC5F12-DDF8-7645-8883-CA84475EADD0}"/>
              </a:ext>
            </a:extLst>
          </p:cNvPr>
          <p:cNvPicPr>
            <a:picLocks noChangeAspect="1"/>
          </p:cNvPicPr>
          <p:nvPr/>
        </p:nvPicPr>
        <p:blipFill>
          <a:blip r:embed="rId2"/>
          <a:stretch>
            <a:fillRect/>
          </a:stretch>
        </p:blipFill>
        <p:spPr>
          <a:xfrm>
            <a:off x="6184418" y="3816163"/>
            <a:ext cx="3805272" cy="2519091"/>
          </a:xfrm>
          <a:prstGeom prst="rect">
            <a:avLst/>
          </a:prstGeom>
        </p:spPr>
      </p:pic>
      <p:pic>
        <p:nvPicPr>
          <p:cNvPr id="5" name="Picture 4">
            <a:extLst>
              <a:ext uri="{FF2B5EF4-FFF2-40B4-BE49-F238E27FC236}">
                <a16:creationId xmlns:a16="http://schemas.microsoft.com/office/drawing/2014/main" id="{1C94FEF3-FE2A-5B4A-B618-B61F738263B9}"/>
              </a:ext>
            </a:extLst>
          </p:cNvPr>
          <p:cNvPicPr>
            <a:picLocks noChangeAspect="1"/>
          </p:cNvPicPr>
          <p:nvPr/>
        </p:nvPicPr>
        <p:blipFill>
          <a:blip r:embed="rId3"/>
          <a:stretch>
            <a:fillRect/>
          </a:stretch>
        </p:blipFill>
        <p:spPr>
          <a:xfrm>
            <a:off x="2096864" y="3816164"/>
            <a:ext cx="3778635" cy="2519090"/>
          </a:xfrm>
          <a:prstGeom prst="rect">
            <a:avLst/>
          </a:prstGeom>
        </p:spPr>
      </p:pic>
    </p:spTree>
    <p:extLst>
      <p:ext uri="{BB962C8B-B14F-4D97-AF65-F5344CB8AC3E}">
        <p14:creationId xmlns:p14="http://schemas.microsoft.com/office/powerpoint/2010/main" val="17980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AA3E-ACF1-324A-BA52-45004CC942AE}"/>
              </a:ext>
            </a:extLst>
          </p:cNvPr>
          <p:cNvSpPr>
            <a:spLocks noGrp="1"/>
          </p:cNvSpPr>
          <p:nvPr>
            <p:ph type="title"/>
          </p:nvPr>
        </p:nvSpPr>
        <p:spPr/>
        <p:txBody>
          <a:bodyPr/>
          <a:lstStyle/>
          <a:p>
            <a:r>
              <a:rPr lang="en-US" dirty="0"/>
              <a:t>History of Recognition: Outline</a:t>
            </a:r>
          </a:p>
        </p:txBody>
      </p:sp>
      <p:pic>
        <p:nvPicPr>
          <p:cNvPr id="5" name="Content Placeholder 4">
            <a:extLst>
              <a:ext uri="{FF2B5EF4-FFF2-40B4-BE49-F238E27FC236}">
                <a16:creationId xmlns:a16="http://schemas.microsoft.com/office/drawing/2014/main" id="{CA1D6582-B814-664C-8E78-7448C4BB70D7}"/>
              </a:ext>
            </a:extLst>
          </p:cNvPr>
          <p:cNvPicPr>
            <a:picLocks noGrp="1" noChangeAspect="1"/>
          </p:cNvPicPr>
          <p:nvPr>
            <p:ph idx="1"/>
          </p:nvPr>
        </p:nvPicPr>
        <p:blipFill>
          <a:blip r:embed="rId2"/>
          <a:stretch>
            <a:fillRect/>
          </a:stretch>
        </p:blipFill>
        <p:spPr>
          <a:xfrm>
            <a:off x="2260601" y="1628118"/>
            <a:ext cx="3009592" cy="2310724"/>
          </a:xfrm>
        </p:spPr>
      </p:pic>
      <p:pic>
        <p:nvPicPr>
          <p:cNvPr id="6" name="Picture 39" descr="wool4">
            <a:extLst>
              <a:ext uri="{FF2B5EF4-FFF2-40B4-BE49-F238E27FC236}">
                <a16:creationId xmlns:a16="http://schemas.microsoft.com/office/drawing/2014/main" id="{507CA6CC-1DFC-744A-BAD4-23E8F368F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525219"/>
            <a:ext cx="3009592" cy="2136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3" descr="C:\Documents and Settings\Lana\My Documents\work\presentations\badgers_color2.jpg">
            <a:extLst>
              <a:ext uri="{FF2B5EF4-FFF2-40B4-BE49-F238E27FC236}">
                <a16:creationId xmlns:a16="http://schemas.microsoft.com/office/drawing/2014/main" id="{8A71EE57-22C6-BE47-BD3D-F6D312509C6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009" y="1616683"/>
            <a:ext cx="3040427" cy="2322159"/>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16" descr="C:\Documents and Settings\Lana\My Documents\work\presentations\burma_bagan.jpg">
            <a:extLst>
              <a:ext uri="{FF2B5EF4-FFF2-40B4-BE49-F238E27FC236}">
                <a16:creationId xmlns:a16="http://schemas.microsoft.com/office/drawing/2014/main" id="{36BD2D82-2789-0742-A8B6-4EB610DE6C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009" y="4525219"/>
            <a:ext cx="3040427" cy="21363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689B98-2022-BA42-9F6A-106910808928}"/>
              </a:ext>
            </a:extLst>
          </p:cNvPr>
          <p:cNvSpPr txBox="1"/>
          <p:nvPr/>
        </p:nvSpPr>
        <p:spPr>
          <a:xfrm>
            <a:off x="2455985" y="1247351"/>
            <a:ext cx="2758384" cy="369332"/>
          </a:xfrm>
          <a:prstGeom prst="rect">
            <a:avLst/>
          </a:prstGeom>
          <a:noFill/>
        </p:spPr>
        <p:txBody>
          <a:bodyPr wrap="none" rtlCol="0">
            <a:spAutoFit/>
          </a:bodyPr>
          <a:lstStyle/>
          <a:p>
            <a:r>
              <a:rPr lang="en-US" dirty="0"/>
              <a:t>Object </a:t>
            </a:r>
            <a:r>
              <a:rPr lang="en-US" i="1" dirty="0"/>
              <a:t>instance</a:t>
            </a:r>
            <a:r>
              <a:rPr lang="en-US" dirty="0"/>
              <a:t> recognition</a:t>
            </a:r>
          </a:p>
        </p:txBody>
      </p:sp>
      <p:sp>
        <p:nvSpPr>
          <p:cNvPr id="10" name="TextBox 9">
            <a:extLst>
              <a:ext uri="{FF2B5EF4-FFF2-40B4-BE49-F238E27FC236}">
                <a16:creationId xmlns:a16="http://schemas.microsoft.com/office/drawing/2014/main" id="{2C4F63DD-0FB4-3547-9EB3-0BE2E753602B}"/>
              </a:ext>
            </a:extLst>
          </p:cNvPr>
          <p:cNvSpPr txBox="1"/>
          <p:nvPr/>
        </p:nvSpPr>
        <p:spPr>
          <a:xfrm>
            <a:off x="7246336" y="1247351"/>
            <a:ext cx="2785634" cy="369332"/>
          </a:xfrm>
          <a:prstGeom prst="rect">
            <a:avLst/>
          </a:prstGeom>
          <a:noFill/>
        </p:spPr>
        <p:txBody>
          <a:bodyPr wrap="none" rtlCol="0">
            <a:spAutoFit/>
          </a:bodyPr>
          <a:lstStyle/>
          <a:p>
            <a:r>
              <a:rPr lang="en-US" dirty="0"/>
              <a:t>Object </a:t>
            </a:r>
            <a:r>
              <a:rPr lang="en-US" i="1" dirty="0"/>
              <a:t>category</a:t>
            </a:r>
            <a:r>
              <a:rPr lang="en-US" dirty="0"/>
              <a:t> recognition</a:t>
            </a:r>
          </a:p>
        </p:txBody>
      </p:sp>
      <p:sp>
        <p:nvSpPr>
          <p:cNvPr id="11" name="TextBox 10">
            <a:extLst>
              <a:ext uri="{FF2B5EF4-FFF2-40B4-BE49-F238E27FC236}">
                <a16:creationId xmlns:a16="http://schemas.microsoft.com/office/drawing/2014/main" id="{116D22E3-4B4F-1E49-A093-78F123F86659}"/>
              </a:ext>
            </a:extLst>
          </p:cNvPr>
          <p:cNvSpPr txBox="1"/>
          <p:nvPr/>
        </p:nvSpPr>
        <p:spPr>
          <a:xfrm>
            <a:off x="2835127" y="4149842"/>
            <a:ext cx="2000099" cy="369332"/>
          </a:xfrm>
          <a:prstGeom prst="rect">
            <a:avLst/>
          </a:prstGeom>
          <a:noFill/>
        </p:spPr>
        <p:txBody>
          <a:bodyPr wrap="none" rtlCol="0">
            <a:spAutoFit/>
          </a:bodyPr>
          <a:lstStyle/>
          <a:p>
            <a:r>
              <a:rPr lang="en-US" dirty="0"/>
              <a:t>Texture recognition</a:t>
            </a:r>
          </a:p>
        </p:txBody>
      </p:sp>
      <p:sp>
        <p:nvSpPr>
          <p:cNvPr id="12" name="TextBox 11">
            <a:extLst>
              <a:ext uri="{FF2B5EF4-FFF2-40B4-BE49-F238E27FC236}">
                <a16:creationId xmlns:a16="http://schemas.microsoft.com/office/drawing/2014/main" id="{3B704341-3E9F-9B43-B6CA-3E79DDF1A446}"/>
              </a:ext>
            </a:extLst>
          </p:cNvPr>
          <p:cNvSpPr txBox="1"/>
          <p:nvPr/>
        </p:nvSpPr>
        <p:spPr>
          <a:xfrm>
            <a:off x="7708514" y="4168475"/>
            <a:ext cx="1861279" cy="369332"/>
          </a:xfrm>
          <a:prstGeom prst="rect">
            <a:avLst/>
          </a:prstGeom>
          <a:noFill/>
        </p:spPr>
        <p:txBody>
          <a:bodyPr wrap="none" rtlCol="0">
            <a:spAutoFit/>
          </a:bodyPr>
          <a:lstStyle/>
          <a:p>
            <a:r>
              <a:rPr lang="en-US" dirty="0"/>
              <a:t>Scene recognition</a:t>
            </a:r>
          </a:p>
        </p:txBody>
      </p:sp>
      <p:sp>
        <p:nvSpPr>
          <p:cNvPr id="3" name="Rounded Rectangle 2">
            <a:extLst>
              <a:ext uri="{FF2B5EF4-FFF2-40B4-BE49-F238E27FC236}">
                <a16:creationId xmlns:a16="http://schemas.microsoft.com/office/drawing/2014/main" id="{1A9CEA70-9D25-CF48-B497-AA638FE4EA48}"/>
              </a:ext>
            </a:extLst>
          </p:cNvPr>
          <p:cNvSpPr/>
          <p:nvPr/>
        </p:nvSpPr>
        <p:spPr>
          <a:xfrm>
            <a:off x="6458905" y="1213819"/>
            <a:ext cx="4282633" cy="293602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A1DFB5-0A87-9B4A-AF6E-E142C18024B5}"/>
              </a:ext>
            </a:extLst>
          </p:cNvPr>
          <p:cNvSpPr txBox="1"/>
          <p:nvPr/>
        </p:nvSpPr>
        <p:spPr>
          <a:xfrm rot="20240754">
            <a:off x="1911410" y="5362552"/>
            <a:ext cx="3847528" cy="461665"/>
          </a:xfrm>
          <a:prstGeom prst="rect">
            <a:avLst/>
          </a:prstGeom>
          <a:solidFill>
            <a:schemeClr val="bg1"/>
          </a:solidFill>
        </p:spPr>
        <p:txBody>
          <a:bodyPr wrap="none" rtlCol="0">
            <a:spAutoFit/>
          </a:bodyPr>
          <a:lstStyle/>
          <a:p>
            <a:r>
              <a:rPr lang="en-US" sz="2400" dirty="0">
                <a:solidFill>
                  <a:srgbClr val="FF0000"/>
                </a:solidFill>
                <a:latin typeface="Stencil" pitchFamily="82" charset="77"/>
              </a:rPr>
              <a:t>MISSION: ACCOMPLISHED</a:t>
            </a:r>
          </a:p>
        </p:txBody>
      </p:sp>
      <p:sp>
        <p:nvSpPr>
          <p:cNvPr id="15" name="TextBox 14">
            <a:extLst>
              <a:ext uri="{FF2B5EF4-FFF2-40B4-BE49-F238E27FC236}">
                <a16:creationId xmlns:a16="http://schemas.microsoft.com/office/drawing/2014/main" id="{E857EED2-F431-814E-AD2F-B1139D211447}"/>
              </a:ext>
            </a:extLst>
          </p:cNvPr>
          <p:cNvSpPr txBox="1"/>
          <p:nvPr/>
        </p:nvSpPr>
        <p:spPr>
          <a:xfrm rot="20240754">
            <a:off x="1889656" y="2540030"/>
            <a:ext cx="3847528" cy="461665"/>
          </a:xfrm>
          <a:prstGeom prst="rect">
            <a:avLst/>
          </a:prstGeom>
          <a:solidFill>
            <a:schemeClr val="bg1"/>
          </a:solidFill>
        </p:spPr>
        <p:txBody>
          <a:bodyPr wrap="none" rtlCol="0">
            <a:spAutoFit/>
          </a:bodyPr>
          <a:lstStyle/>
          <a:p>
            <a:r>
              <a:rPr lang="en-US" sz="2400" dirty="0">
                <a:solidFill>
                  <a:srgbClr val="FF0000"/>
                </a:solidFill>
                <a:latin typeface="Stencil" pitchFamily="82" charset="77"/>
              </a:rPr>
              <a:t>MISSION: ACCOMPLISHED</a:t>
            </a:r>
          </a:p>
        </p:txBody>
      </p:sp>
    </p:spTree>
    <p:extLst>
      <p:ext uri="{BB962C8B-B14F-4D97-AF65-F5344CB8AC3E}">
        <p14:creationId xmlns:p14="http://schemas.microsoft.com/office/powerpoint/2010/main" val="771501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0989A-FCB9-F746-B2C4-036724C01A2F}"/>
              </a:ext>
            </a:extLst>
          </p:cNvPr>
          <p:cNvSpPr>
            <a:spLocks noGrp="1"/>
          </p:cNvSpPr>
          <p:nvPr>
            <p:ph type="title"/>
          </p:nvPr>
        </p:nvSpPr>
        <p:spPr/>
        <p:txBody>
          <a:bodyPr/>
          <a:lstStyle/>
          <a:p>
            <a:r>
              <a:rPr lang="en-US" dirty="0"/>
              <a:t>Category recognition: Deformable templates</a:t>
            </a:r>
          </a:p>
        </p:txBody>
      </p:sp>
      <p:pic>
        <p:nvPicPr>
          <p:cNvPr id="5" name="Picture 4">
            <a:extLst>
              <a:ext uri="{FF2B5EF4-FFF2-40B4-BE49-F238E27FC236}">
                <a16:creationId xmlns:a16="http://schemas.microsoft.com/office/drawing/2014/main" id="{13054FB7-A97A-3147-A751-9CF4E153C9A8}"/>
              </a:ext>
            </a:extLst>
          </p:cNvPr>
          <p:cNvPicPr>
            <a:picLocks noChangeAspect="1"/>
          </p:cNvPicPr>
          <p:nvPr/>
        </p:nvPicPr>
        <p:blipFill>
          <a:blip r:embed="rId2"/>
          <a:stretch>
            <a:fillRect/>
          </a:stretch>
        </p:blipFill>
        <p:spPr>
          <a:xfrm>
            <a:off x="4088592" y="1303703"/>
            <a:ext cx="3986629" cy="5295671"/>
          </a:xfrm>
          <a:prstGeom prst="rect">
            <a:avLst/>
          </a:prstGeom>
        </p:spPr>
      </p:pic>
      <p:sp>
        <p:nvSpPr>
          <p:cNvPr id="6" name="TextBox 5">
            <a:extLst>
              <a:ext uri="{FF2B5EF4-FFF2-40B4-BE49-F238E27FC236}">
                <a16:creationId xmlns:a16="http://schemas.microsoft.com/office/drawing/2014/main" id="{A5D56322-95C0-8B4C-9DE3-3DC848B2C62C}"/>
              </a:ext>
            </a:extLst>
          </p:cNvPr>
          <p:cNvSpPr txBox="1"/>
          <p:nvPr/>
        </p:nvSpPr>
        <p:spPr>
          <a:xfrm>
            <a:off x="8182100" y="3728852"/>
            <a:ext cx="3050643" cy="646331"/>
          </a:xfrm>
          <a:prstGeom prst="rect">
            <a:avLst/>
          </a:prstGeom>
          <a:noFill/>
        </p:spPr>
        <p:txBody>
          <a:bodyPr wrap="none" rtlCol="0">
            <a:spAutoFit/>
          </a:bodyPr>
          <a:lstStyle/>
          <a:p>
            <a:r>
              <a:rPr lang="en-US" dirty="0">
                <a:hlinkClick r:id="rId3"/>
              </a:rPr>
              <a:t>D’Arcy Wentworth Thompson</a:t>
            </a:r>
            <a:r>
              <a:rPr lang="en-US" dirty="0"/>
              <a:t>, </a:t>
            </a:r>
            <a:br>
              <a:rPr lang="en-US" dirty="0"/>
            </a:br>
            <a:r>
              <a:rPr lang="en-US" i="1" dirty="0">
                <a:hlinkClick r:id="rId4"/>
              </a:rPr>
              <a:t>On growth and form</a:t>
            </a:r>
            <a:r>
              <a:rPr lang="en-US" dirty="0"/>
              <a:t>, 1917</a:t>
            </a:r>
          </a:p>
        </p:txBody>
      </p:sp>
    </p:spTree>
    <p:extLst>
      <p:ext uri="{BB962C8B-B14F-4D97-AF65-F5344CB8AC3E}">
        <p14:creationId xmlns:p14="http://schemas.microsoft.com/office/powerpoint/2010/main" val="2774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title"/>
          </p:nvPr>
        </p:nvSpPr>
        <p:spPr/>
        <p:txBody>
          <a:bodyPr/>
          <a:lstStyle/>
          <a:p>
            <a:pPr eaLnBrk="1" hangingPunct="1"/>
            <a:r>
              <a:rPr lang="en-US" dirty="0"/>
              <a:t>Deformable templates</a:t>
            </a:r>
          </a:p>
        </p:txBody>
      </p:sp>
      <p:sp>
        <p:nvSpPr>
          <p:cNvPr id="35845" name="Text Box 5"/>
          <p:cNvSpPr txBox="1">
            <a:spLocks noChangeArrowheads="1"/>
          </p:cNvSpPr>
          <p:nvPr/>
        </p:nvSpPr>
        <p:spPr bwMode="auto">
          <a:xfrm>
            <a:off x="623444" y="6261550"/>
            <a:ext cx="11187871" cy="369332"/>
          </a:xfrm>
          <a:prstGeom prst="rect">
            <a:avLst/>
          </a:prstGeom>
          <a:noFill/>
          <a:ln w="9525">
            <a:noFill/>
            <a:miter lim="800000"/>
            <a:headEnd/>
            <a:tailEnd/>
          </a:ln>
        </p:spPr>
        <p:txBody>
          <a:bodyPr wrap="none">
            <a:spAutoFit/>
          </a:bodyPr>
          <a:lstStyle/>
          <a:p>
            <a:r>
              <a:rPr lang="en-US" dirty="0"/>
              <a:t>M. </a:t>
            </a:r>
            <a:r>
              <a:rPr lang="en-US" dirty="0" err="1"/>
              <a:t>Fischler</a:t>
            </a:r>
            <a:r>
              <a:rPr lang="en-US" dirty="0"/>
              <a:t> and R.</a:t>
            </a:r>
            <a:r>
              <a:rPr lang="en-GB" dirty="0"/>
              <a:t> </a:t>
            </a:r>
            <a:r>
              <a:rPr lang="en-GB" dirty="0" err="1"/>
              <a:t>Elschlager</a:t>
            </a:r>
            <a:r>
              <a:rPr lang="en-GB" dirty="0"/>
              <a:t>, </a:t>
            </a:r>
            <a:r>
              <a:rPr lang="en-GB" dirty="0">
                <a:hlinkClick r:id="rId3"/>
              </a:rPr>
              <a:t>The representation and matching of pictorial structures</a:t>
            </a:r>
            <a:r>
              <a:rPr lang="en-GB" dirty="0"/>
              <a:t>, IEEE Trans. on Computers, 1973</a:t>
            </a:r>
            <a:endParaRPr lang="en-US" dirty="0"/>
          </a:p>
        </p:txBody>
      </p:sp>
      <p:pic>
        <p:nvPicPr>
          <p:cNvPr id="3" name="Picture 2">
            <a:extLst>
              <a:ext uri="{FF2B5EF4-FFF2-40B4-BE49-F238E27FC236}">
                <a16:creationId xmlns:a16="http://schemas.microsoft.com/office/drawing/2014/main" id="{87231CD3-B6E3-6946-BA8C-7152692D9F56}"/>
              </a:ext>
            </a:extLst>
          </p:cNvPr>
          <p:cNvPicPr>
            <a:picLocks noChangeAspect="1"/>
          </p:cNvPicPr>
          <p:nvPr/>
        </p:nvPicPr>
        <p:blipFill>
          <a:blip r:embed="rId4"/>
          <a:stretch>
            <a:fillRect/>
          </a:stretch>
        </p:blipFill>
        <p:spPr>
          <a:xfrm>
            <a:off x="552528" y="1791191"/>
            <a:ext cx="5808516" cy="3828654"/>
          </a:xfrm>
          <a:prstGeom prst="rect">
            <a:avLst/>
          </a:prstGeom>
        </p:spPr>
      </p:pic>
      <p:pic>
        <p:nvPicPr>
          <p:cNvPr id="5" name="Picture 4">
            <a:extLst>
              <a:ext uri="{FF2B5EF4-FFF2-40B4-BE49-F238E27FC236}">
                <a16:creationId xmlns:a16="http://schemas.microsoft.com/office/drawing/2014/main" id="{31B541E7-6D2E-BD4A-8361-3F35F908DBC6}"/>
              </a:ext>
            </a:extLst>
          </p:cNvPr>
          <p:cNvPicPr>
            <a:picLocks noChangeAspect="1"/>
          </p:cNvPicPr>
          <p:nvPr/>
        </p:nvPicPr>
        <p:blipFill rotWithShape="1">
          <a:blip r:embed="rId5"/>
          <a:srcRect b="9056"/>
          <a:stretch/>
        </p:blipFill>
        <p:spPr>
          <a:xfrm>
            <a:off x="6655473" y="1709450"/>
            <a:ext cx="4952215" cy="3988644"/>
          </a:xfrm>
          <a:prstGeom prst="rect">
            <a:avLst/>
          </a:prstGeom>
        </p:spPr>
      </p:pic>
      <p:pic>
        <p:nvPicPr>
          <p:cNvPr id="35842" name="Picture 2"/>
          <p:cNvPicPr>
            <a:picLocks noChangeAspect="1" noChangeArrowheads="1"/>
          </p:cNvPicPr>
          <p:nvPr/>
        </p:nvPicPr>
        <p:blipFill>
          <a:blip r:embed="rId6" cstate="print"/>
          <a:srcRect/>
          <a:stretch>
            <a:fillRect/>
          </a:stretch>
        </p:blipFill>
        <p:spPr bwMode="auto">
          <a:xfrm>
            <a:off x="9342132" y="365125"/>
            <a:ext cx="2849868" cy="2097351"/>
          </a:xfrm>
          <a:prstGeom prst="rect">
            <a:avLst/>
          </a:prstGeom>
          <a:noFill/>
          <a:ln w="9525">
            <a:noFill/>
            <a:miter lim="800000"/>
            <a:headEnd/>
            <a:tailEnd/>
          </a:ln>
        </p:spPr>
      </p:pic>
    </p:spTree>
    <p:extLst>
      <p:ext uri="{BB962C8B-B14F-4D97-AF65-F5344CB8AC3E}">
        <p14:creationId xmlns:p14="http://schemas.microsoft.com/office/powerpoint/2010/main" val="2155031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title"/>
          </p:nvPr>
        </p:nvSpPr>
        <p:spPr/>
        <p:txBody>
          <a:bodyPr/>
          <a:lstStyle/>
          <a:p>
            <a:pPr eaLnBrk="1" hangingPunct="1"/>
            <a:r>
              <a:rPr lang="en-US" dirty="0"/>
              <a:t>Deformable templates</a:t>
            </a:r>
          </a:p>
        </p:txBody>
      </p:sp>
      <p:pic>
        <p:nvPicPr>
          <p:cNvPr id="9" name="Picture 8">
            <a:extLst>
              <a:ext uri="{FF2B5EF4-FFF2-40B4-BE49-F238E27FC236}">
                <a16:creationId xmlns:a16="http://schemas.microsoft.com/office/drawing/2014/main" id="{6424EDC6-3202-744C-BB66-0CCFDCC43A30}"/>
              </a:ext>
            </a:extLst>
          </p:cNvPr>
          <p:cNvPicPr>
            <a:picLocks noChangeAspect="1"/>
          </p:cNvPicPr>
          <p:nvPr/>
        </p:nvPicPr>
        <p:blipFill>
          <a:blip r:embed="rId3"/>
          <a:stretch>
            <a:fillRect/>
          </a:stretch>
        </p:blipFill>
        <p:spPr>
          <a:xfrm>
            <a:off x="2086719" y="1381724"/>
            <a:ext cx="3724499" cy="4285981"/>
          </a:xfrm>
          <a:prstGeom prst="rect">
            <a:avLst/>
          </a:prstGeom>
        </p:spPr>
      </p:pic>
      <p:sp>
        <p:nvSpPr>
          <p:cNvPr id="2" name="TextBox 1">
            <a:extLst>
              <a:ext uri="{FF2B5EF4-FFF2-40B4-BE49-F238E27FC236}">
                <a16:creationId xmlns:a16="http://schemas.microsoft.com/office/drawing/2014/main" id="{452CC0A4-F89A-564A-98B3-32358AE44D5F}"/>
              </a:ext>
            </a:extLst>
          </p:cNvPr>
          <p:cNvSpPr txBox="1"/>
          <p:nvPr/>
        </p:nvSpPr>
        <p:spPr>
          <a:xfrm>
            <a:off x="3327816" y="5816977"/>
            <a:ext cx="1785006" cy="369332"/>
          </a:xfrm>
          <a:prstGeom prst="rect">
            <a:avLst/>
          </a:prstGeom>
          <a:noFill/>
        </p:spPr>
        <p:txBody>
          <a:bodyPr wrap="square" rtlCol="0">
            <a:spAutoFit/>
          </a:bodyPr>
          <a:lstStyle/>
          <a:p>
            <a:r>
              <a:rPr lang="en-US" dirty="0">
                <a:hlinkClick r:id="rId4"/>
              </a:rPr>
              <a:t>Yuille (1991)</a:t>
            </a:r>
            <a:endParaRPr lang="en-US" dirty="0"/>
          </a:p>
        </p:txBody>
      </p:sp>
      <p:pic>
        <p:nvPicPr>
          <p:cNvPr id="6" name="Picture 5">
            <a:extLst>
              <a:ext uri="{FF2B5EF4-FFF2-40B4-BE49-F238E27FC236}">
                <a16:creationId xmlns:a16="http://schemas.microsoft.com/office/drawing/2014/main" id="{BDCDAC1C-174A-2F43-9F2C-B759343CCBDD}"/>
              </a:ext>
            </a:extLst>
          </p:cNvPr>
          <p:cNvPicPr>
            <a:picLocks noChangeAspect="1"/>
          </p:cNvPicPr>
          <p:nvPr/>
        </p:nvPicPr>
        <p:blipFill>
          <a:blip r:embed="rId5"/>
          <a:stretch>
            <a:fillRect/>
          </a:stretch>
        </p:blipFill>
        <p:spPr>
          <a:xfrm>
            <a:off x="6096000" y="1370796"/>
            <a:ext cx="3977390" cy="4285981"/>
          </a:xfrm>
          <a:prstGeom prst="rect">
            <a:avLst/>
          </a:prstGeom>
        </p:spPr>
      </p:pic>
      <p:sp>
        <p:nvSpPr>
          <p:cNvPr id="11" name="TextBox 10">
            <a:extLst>
              <a:ext uri="{FF2B5EF4-FFF2-40B4-BE49-F238E27FC236}">
                <a16:creationId xmlns:a16="http://schemas.microsoft.com/office/drawing/2014/main" id="{459425FE-F96A-164B-A901-1BC3520D24E9}"/>
              </a:ext>
            </a:extLst>
          </p:cNvPr>
          <p:cNvSpPr txBox="1"/>
          <p:nvPr/>
        </p:nvSpPr>
        <p:spPr>
          <a:xfrm>
            <a:off x="6998226" y="5795121"/>
            <a:ext cx="3075164" cy="369332"/>
          </a:xfrm>
          <a:prstGeom prst="rect">
            <a:avLst/>
          </a:prstGeom>
          <a:noFill/>
        </p:spPr>
        <p:txBody>
          <a:bodyPr wrap="square" rtlCol="0">
            <a:spAutoFit/>
          </a:bodyPr>
          <a:lstStyle/>
          <a:p>
            <a:r>
              <a:rPr lang="en-US" dirty="0">
                <a:hlinkClick r:id="rId6"/>
              </a:rPr>
              <a:t>Cootes &amp; Taylor (1995)</a:t>
            </a:r>
            <a:endParaRPr lang="en-US" dirty="0"/>
          </a:p>
        </p:txBody>
      </p:sp>
      <p:sp>
        <p:nvSpPr>
          <p:cNvPr id="7" name="TextBox 6">
            <a:extLst>
              <a:ext uri="{FF2B5EF4-FFF2-40B4-BE49-F238E27FC236}">
                <a16:creationId xmlns:a16="http://schemas.microsoft.com/office/drawing/2014/main" id="{C98F4E24-3D51-0D48-961E-88542072A735}"/>
              </a:ext>
            </a:extLst>
          </p:cNvPr>
          <p:cNvSpPr txBox="1"/>
          <p:nvPr/>
        </p:nvSpPr>
        <p:spPr>
          <a:xfrm>
            <a:off x="6571827" y="958564"/>
            <a:ext cx="3075164" cy="369332"/>
          </a:xfrm>
          <a:prstGeom prst="rect">
            <a:avLst/>
          </a:prstGeom>
          <a:noFill/>
        </p:spPr>
        <p:txBody>
          <a:bodyPr wrap="square" rtlCol="0">
            <a:spAutoFit/>
          </a:bodyPr>
          <a:lstStyle/>
          <a:p>
            <a:pPr algn="ctr"/>
            <a:r>
              <a:rPr lang="en-US" dirty="0"/>
              <a:t>Active shape models</a:t>
            </a:r>
          </a:p>
        </p:txBody>
      </p:sp>
    </p:spTree>
    <p:extLst>
      <p:ext uri="{BB962C8B-B14F-4D97-AF65-F5344CB8AC3E}">
        <p14:creationId xmlns:p14="http://schemas.microsoft.com/office/powerpoint/2010/main" val="3576577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type="title"/>
          </p:nvPr>
        </p:nvSpPr>
        <p:spPr/>
        <p:txBody>
          <a:bodyPr/>
          <a:lstStyle/>
          <a:p>
            <a:r>
              <a:rPr lang="en-US" dirty="0"/>
              <a:t>Pictorial structures revived</a:t>
            </a:r>
          </a:p>
        </p:txBody>
      </p:sp>
      <p:sp>
        <p:nvSpPr>
          <p:cNvPr id="9221" name="Rectangle 8"/>
          <p:cNvSpPr>
            <a:spLocks noChangeArrowheads="1"/>
          </p:cNvSpPr>
          <p:nvPr/>
        </p:nvSpPr>
        <p:spPr bwMode="auto">
          <a:xfrm>
            <a:off x="7017891" y="2059900"/>
            <a:ext cx="218520" cy="291360"/>
          </a:xfrm>
          <a:prstGeom prst="rect">
            <a:avLst/>
          </a:prstGeom>
          <a:noFill/>
          <a:ln w="76200">
            <a:solidFill>
              <a:schemeClr val="bg1"/>
            </a:solidFill>
            <a:miter lim="800000"/>
            <a:headEnd/>
            <a:tailEnd/>
          </a:ln>
        </p:spPr>
        <p:txBody>
          <a:bodyPr wrap="none" anchor="ctr"/>
          <a:lstStyle/>
          <a:p>
            <a:endParaRPr lang="en-US"/>
          </a:p>
        </p:txBody>
      </p:sp>
      <p:pic>
        <p:nvPicPr>
          <p:cNvPr id="7" name="Content Placeholder 6">
            <a:extLst>
              <a:ext uri="{FF2B5EF4-FFF2-40B4-BE49-F238E27FC236}">
                <a16:creationId xmlns:a16="http://schemas.microsoft.com/office/drawing/2014/main" id="{148683AD-79BB-CF43-A3CF-0D85A1A18D47}"/>
              </a:ext>
            </a:extLst>
          </p:cNvPr>
          <p:cNvPicPr>
            <a:picLocks noGrp="1" noChangeAspect="1"/>
          </p:cNvPicPr>
          <p:nvPr>
            <p:ph idx="1"/>
          </p:nvPr>
        </p:nvPicPr>
        <p:blipFill>
          <a:blip r:embed="rId3"/>
          <a:stretch>
            <a:fillRect/>
          </a:stretch>
        </p:blipFill>
        <p:spPr>
          <a:xfrm>
            <a:off x="2582942" y="1221701"/>
            <a:ext cx="6989316" cy="4549514"/>
          </a:xfrm>
        </p:spPr>
      </p:pic>
      <p:pic>
        <p:nvPicPr>
          <p:cNvPr id="9220" name="Picture 7"/>
          <p:cNvPicPr>
            <a:picLocks noChangeAspect="1" noChangeArrowheads="1"/>
          </p:cNvPicPr>
          <p:nvPr/>
        </p:nvPicPr>
        <p:blipFill rotWithShape="1">
          <a:blip r:embed="rId4" cstate="print"/>
          <a:srcRect l="8245" r="12307"/>
          <a:stretch/>
        </p:blipFill>
        <p:spPr bwMode="auto">
          <a:xfrm>
            <a:off x="7555042" y="1528998"/>
            <a:ext cx="2007196" cy="2808520"/>
          </a:xfrm>
          <a:prstGeom prst="rect">
            <a:avLst/>
          </a:prstGeom>
          <a:noFill/>
          <a:ln w="9525">
            <a:noFill/>
            <a:miter lim="800000"/>
            <a:headEnd/>
            <a:tailEnd/>
          </a:ln>
        </p:spPr>
      </p:pic>
      <p:sp>
        <p:nvSpPr>
          <p:cNvPr id="8" name="TextBox 7">
            <a:extLst>
              <a:ext uri="{FF2B5EF4-FFF2-40B4-BE49-F238E27FC236}">
                <a16:creationId xmlns:a16="http://schemas.microsoft.com/office/drawing/2014/main" id="{D031CD0C-B2A1-AF4D-9085-324723A2BDB1}"/>
              </a:ext>
            </a:extLst>
          </p:cNvPr>
          <p:cNvSpPr txBox="1"/>
          <p:nvPr/>
        </p:nvSpPr>
        <p:spPr>
          <a:xfrm>
            <a:off x="1738859" y="5848876"/>
            <a:ext cx="8517588" cy="369332"/>
          </a:xfrm>
          <a:prstGeom prst="rect">
            <a:avLst/>
          </a:prstGeom>
          <a:noFill/>
        </p:spPr>
        <p:txBody>
          <a:bodyPr wrap="none" rtlCol="0">
            <a:spAutoFit/>
          </a:bodyPr>
          <a:lstStyle/>
          <a:p>
            <a:r>
              <a:rPr lang="en-US" dirty="0"/>
              <a:t>P. </a:t>
            </a:r>
            <a:r>
              <a:rPr lang="en-US" dirty="0" err="1"/>
              <a:t>Felzenszwalb</a:t>
            </a:r>
            <a:r>
              <a:rPr lang="en-US" dirty="0"/>
              <a:t> and D. </a:t>
            </a:r>
            <a:r>
              <a:rPr lang="en-US" dirty="0" err="1"/>
              <a:t>Huttenlocher</a:t>
            </a:r>
            <a:r>
              <a:rPr lang="en-US" dirty="0"/>
              <a:t>, </a:t>
            </a:r>
            <a:r>
              <a:rPr lang="en-US" dirty="0">
                <a:hlinkClick r:id="rId5"/>
              </a:rPr>
              <a:t>Efficient matching of pictorial structures</a:t>
            </a:r>
            <a:r>
              <a:rPr lang="en-US" dirty="0"/>
              <a:t>, CVPR 2000</a:t>
            </a:r>
          </a:p>
        </p:txBody>
      </p:sp>
      <p:sp>
        <p:nvSpPr>
          <p:cNvPr id="14" name="TextBox 13">
            <a:extLst>
              <a:ext uri="{FF2B5EF4-FFF2-40B4-BE49-F238E27FC236}">
                <a16:creationId xmlns:a16="http://schemas.microsoft.com/office/drawing/2014/main" id="{E913C012-0340-F942-B433-FA189E4B0196}"/>
              </a:ext>
            </a:extLst>
          </p:cNvPr>
          <p:cNvSpPr txBox="1"/>
          <p:nvPr/>
        </p:nvSpPr>
        <p:spPr>
          <a:xfrm>
            <a:off x="1755437" y="6280873"/>
            <a:ext cx="8620501" cy="369332"/>
          </a:xfrm>
          <a:prstGeom prst="rect">
            <a:avLst/>
          </a:prstGeom>
          <a:noFill/>
        </p:spPr>
        <p:txBody>
          <a:bodyPr wrap="none" rtlCol="0">
            <a:spAutoFit/>
          </a:bodyPr>
          <a:lstStyle/>
          <a:p>
            <a:r>
              <a:rPr lang="en-US" dirty="0"/>
              <a:t>P. </a:t>
            </a:r>
            <a:r>
              <a:rPr lang="en-US" dirty="0" err="1"/>
              <a:t>Felzenszwalb</a:t>
            </a:r>
            <a:r>
              <a:rPr lang="en-US" dirty="0"/>
              <a:t> and D. </a:t>
            </a:r>
            <a:r>
              <a:rPr lang="en-US" dirty="0" err="1"/>
              <a:t>Huttenlocher</a:t>
            </a:r>
            <a:r>
              <a:rPr lang="en-US" dirty="0"/>
              <a:t>, </a:t>
            </a:r>
            <a:r>
              <a:rPr lang="en-US" dirty="0">
                <a:hlinkClick r:id="rId6"/>
              </a:rPr>
              <a:t>Pictorial structures for object recognition</a:t>
            </a:r>
            <a:r>
              <a:rPr lang="en-US" dirty="0"/>
              <a:t>, IJCV 2005</a:t>
            </a:r>
          </a:p>
        </p:txBody>
      </p:sp>
    </p:spTree>
    <p:extLst>
      <p:ext uri="{BB962C8B-B14F-4D97-AF65-F5344CB8AC3E}">
        <p14:creationId xmlns:p14="http://schemas.microsoft.com/office/powerpoint/2010/main" val="1202537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142" name="Picture 94" descr="dafjap"/>
          <p:cNvPicPr>
            <a:picLocks noChangeAspect="1" noChangeArrowheads="1"/>
          </p:cNvPicPr>
          <p:nvPr/>
        </p:nvPicPr>
        <p:blipFill>
          <a:blip r:embed="rId3" cstate="print"/>
          <a:srcRect/>
          <a:stretch>
            <a:fillRect/>
          </a:stretch>
        </p:blipFill>
        <p:spPr bwMode="auto">
          <a:xfrm>
            <a:off x="8127309" y="194756"/>
            <a:ext cx="3023086" cy="3230434"/>
          </a:xfrm>
          <a:prstGeom prst="rect">
            <a:avLst/>
          </a:prstGeom>
          <a:noFill/>
          <a:ln w="9525">
            <a:noFill/>
            <a:miter lim="800000"/>
            <a:headEnd/>
            <a:tailEnd/>
          </a:ln>
        </p:spPr>
      </p:pic>
      <p:sp>
        <p:nvSpPr>
          <p:cNvPr id="3" name="Title 2">
            <a:extLst>
              <a:ext uri="{FF2B5EF4-FFF2-40B4-BE49-F238E27FC236}">
                <a16:creationId xmlns:a16="http://schemas.microsoft.com/office/drawing/2014/main" id="{1D62B496-853E-2F47-8FAB-5697C26E878E}"/>
              </a:ext>
            </a:extLst>
          </p:cNvPr>
          <p:cNvSpPr>
            <a:spLocks noGrp="1"/>
          </p:cNvSpPr>
          <p:nvPr>
            <p:ph type="title"/>
          </p:nvPr>
        </p:nvSpPr>
        <p:spPr/>
        <p:txBody>
          <a:bodyPr/>
          <a:lstStyle/>
          <a:p>
            <a:r>
              <a:rPr lang="en-US" dirty="0"/>
              <a:t>Finding people was </a:t>
            </a:r>
            <a:r>
              <a:rPr lang="en-US" i="1" dirty="0"/>
              <a:t>really hard</a:t>
            </a:r>
          </a:p>
        </p:txBody>
      </p:sp>
      <p:sp>
        <p:nvSpPr>
          <p:cNvPr id="5" name="TextBox 4">
            <a:extLst>
              <a:ext uri="{FF2B5EF4-FFF2-40B4-BE49-F238E27FC236}">
                <a16:creationId xmlns:a16="http://schemas.microsoft.com/office/drawing/2014/main" id="{4EA88AE0-1AE2-5F4B-BB72-C369EA31804D}"/>
              </a:ext>
            </a:extLst>
          </p:cNvPr>
          <p:cNvSpPr txBox="1"/>
          <p:nvPr/>
        </p:nvSpPr>
        <p:spPr>
          <a:xfrm>
            <a:off x="8550547" y="6053138"/>
            <a:ext cx="2227982" cy="369332"/>
          </a:xfrm>
          <a:prstGeom prst="rect">
            <a:avLst/>
          </a:prstGeom>
          <a:noFill/>
        </p:spPr>
        <p:txBody>
          <a:bodyPr wrap="none" rtlCol="0">
            <a:spAutoFit/>
          </a:bodyPr>
          <a:lstStyle/>
          <a:p>
            <a:r>
              <a:rPr lang="en-US" dirty="0">
                <a:hlinkClick r:id="rId4"/>
              </a:rPr>
              <a:t>Ioffe &amp; Forsyth (2001)</a:t>
            </a:r>
            <a:endParaRPr lang="en-US" dirty="0"/>
          </a:p>
        </p:txBody>
      </p:sp>
      <p:pic>
        <p:nvPicPr>
          <p:cNvPr id="7" name="Picture 6">
            <a:extLst>
              <a:ext uri="{FF2B5EF4-FFF2-40B4-BE49-F238E27FC236}">
                <a16:creationId xmlns:a16="http://schemas.microsoft.com/office/drawing/2014/main" id="{90870B4C-A5F3-7D47-8BD7-FF2EC913C78A}"/>
              </a:ext>
            </a:extLst>
          </p:cNvPr>
          <p:cNvPicPr>
            <a:picLocks noChangeAspect="1"/>
          </p:cNvPicPr>
          <p:nvPr/>
        </p:nvPicPr>
        <p:blipFill>
          <a:blip r:embed="rId5"/>
          <a:stretch>
            <a:fillRect/>
          </a:stretch>
        </p:blipFill>
        <p:spPr>
          <a:xfrm>
            <a:off x="1274759" y="1689539"/>
            <a:ext cx="5053865" cy="1933970"/>
          </a:xfrm>
          <a:prstGeom prst="rect">
            <a:avLst/>
          </a:prstGeom>
        </p:spPr>
      </p:pic>
      <p:sp>
        <p:nvSpPr>
          <p:cNvPr id="105" name="TextBox 104">
            <a:extLst>
              <a:ext uri="{FF2B5EF4-FFF2-40B4-BE49-F238E27FC236}">
                <a16:creationId xmlns:a16="http://schemas.microsoft.com/office/drawing/2014/main" id="{624B38CE-CD26-FE4A-BC89-54BBA5D1FAD7}"/>
              </a:ext>
            </a:extLst>
          </p:cNvPr>
          <p:cNvSpPr txBox="1"/>
          <p:nvPr/>
        </p:nvSpPr>
        <p:spPr>
          <a:xfrm>
            <a:off x="2261616" y="6053138"/>
            <a:ext cx="3061736" cy="369332"/>
          </a:xfrm>
          <a:prstGeom prst="rect">
            <a:avLst/>
          </a:prstGeom>
          <a:noFill/>
        </p:spPr>
        <p:txBody>
          <a:bodyPr wrap="none" rtlCol="0">
            <a:spAutoFit/>
          </a:bodyPr>
          <a:lstStyle/>
          <a:p>
            <a:r>
              <a:rPr lang="en-US" dirty="0">
                <a:hlinkClick r:id="rId6"/>
              </a:rPr>
              <a:t>Fleck, Forsyth &amp; </a:t>
            </a:r>
            <a:r>
              <a:rPr lang="en-US" dirty="0" err="1">
                <a:hlinkClick r:id="rId6"/>
              </a:rPr>
              <a:t>Bregler</a:t>
            </a:r>
            <a:r>
              <a:rPr lang="en-US" dirty="0">
                <a:hlinkClick r:id="rId6"/>
              </a:rPr>
              <a:t> (1996)</a:t>
            </a:r>
            <a:endParaRPr lang="en-US" dirty="0"/>
          </a:p>
        </p:txBody>
      </p:sp>
      <p:pic>
        <p:nvPicPr>
          <p:cNvPr id="4" name="Picture 3">
            <a:extLst>
              <a:ext uri="{FF2B5EF4-FFF2-40B4-BE49-F238E27FC236}">
                <a16:creationId xmlns:a16="http://schemas.microsoft.com/office/drawing/2014/main" id="{761E7B87-2628-A74B-B444-BBFE96611975}"/>
              </a:ext>
            </a:extLst>
          </p:cNvPr>
          <p:cNvPicPr>
            <a:picLocks noChangeAspect="1"/>
          </p:cNvPicPr>
          <p:nvPr/>
        </p:nvPicPr>
        <p:blipFill>
          <a:blip r:embed="rId7"/>
          <a:stretch>
            <a:fillRect/>
          </a:stretch>
        </p:blipFill>
        <p:spPr>
          <a:xfrm>
            <a:off x="1140016" y="3711314"/>
            <a:ext cx="5323352" cy="2166213"/>
          </a:xfrm>
          <a:prstGeom prst="rect">
            <a:avLst/>
          </a:prstGeom>
        </p:spPr>
      </p:pic>
      <p:pic>
        <p:nvPicPr>
          <p:cNvPr id="8" name="Picture 7">
            <a:extLst>
              <a:ext uri="{FF2B5EF4-FFF2-40B4-BE49-F238E27FC236}">
                <a16:creationId xmlns:a16="http://schemas.microsoft.com/office/drawing/2014/main" id="{51993CF7-3756-564B-B075-3D93662DFA6E}"/>
              </a:ext>
            </a:extLst>
          </p:cNvPr>
          <p:cNvPicPr>
            <a:picLocks noChangeAspect="1"/>
          </p:cNvPicPr>
          <p:nvPr/>
        </p:nvPicPr>
        <p:blipFill>
          <a:blip r:embed="rId8"/>
          <a:stretch>
            <a:fillRect/>
          </a:stretch>
        </p:blipFill>
        <p:spPr>
          <a:xfrm>
            <a:off x="8127308" y="3328846"/>
            <a:ext cx="3226491" cy="2571389"/>
          </a:xfrm>
          <a:prstGeom prst="rect">
            <a:avLst/>
          </a:prstGeom>
        </p:spPr>
      </p:pic>
    </p:spTree>
    <p:extLst>
      <p:ext uri="{BB962C8B-B14F-4D97-AF65-F5344CB8AC3E}">
        <p14:creationId xmlns:p14="http://schemas.microsoft.com/office/powerpoint/2010/main" val="1494494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A5AF-7E4D-964E-923A-2B60749A56F9}"/>
              </a:ext>
            </a:extLst>
          </p:cNvPr>
          <p:cNvSpPr>
            <a:spLocks noGrp="1"/>
          </p:cNvSpPr>
          <p:nvPr>
            <p:ph type="title"/>
          </p:nvPr>
        </p:nvSpPr>
        <p:spPr/>
        <p:txBody>
          <a:bodyPr/>
          <a:lstStyle/>
          <a:p>
            <a:r>
              <a:rPr lang="en-US" dirty="0"/>
              <a:t>History of Recognition: Outline</a:t>
            </a:r>
          </a:p>
        </p:txBody>
      </p:sp>
      <p:sp>
        <p:nvSpPr>
          <p:cNvPr id="3" name="Content Placeholder 2">
            <a:extLst>
              <a:ext uri="{FF2B5EF4-FFF2-40B4-BE49-F238E27FC236}">
                <a16:creationId xmlns:a16="http://schemas.microsoft.com/office/drawing/2014/main" id="{36E9E9D3-5940-5B4A-80BB-C228A9B6ABBE}"/>
              </a:ext>
            </a:extLst>
          </p:cNvPr>
          <p:cNvSpPr>
            <a:spLocks noGrp="1"/>
          </p:cNvSpPr>
          <p:nvPr>
            <p:ph idx="1"/>
          </p:nvPr>
        </p:nvSpPr>
        <p:spPr>
          <a:xfrm>
            <a:off x="838200" y="1371600"/>
            <a:ext cx="5396345" cy="5178287"/>
          </a:xfrm>
        </p:spPr>
        <p:txBody>
          <a:bodyPr>
            <a:normAutofit lnSpcReduction="10000"/>
          </a:bodyPr>
          <a:lstStyle/>
          <a:p>
            <a:r>
              <a:rPr lang="en-US" b="1" dirty="0"/>
              <a:t>Object instance recognition</a:t>
            </a:r>
          </a:p>
          <a:p>
            <a:pPr lvl="1"/>
            <a:r>
              <a:rPr lang="en-US" dirty="0"/>
              <a:t>3D geometric</a:t>
            </a:r>
          </a:p>
          <a:p>
            <a:pPr lvl="2"/>
            <a:r>
              <a:rPr lang="en-US" dirty="0"/>
              <a:t>Blocks world</a:t>
            </a:r>
          </a:p>
          <a:p>
            <a:pPr lvl="2"/>
            <a:r>
              <a:rPr lang="en-US" dirty="0"/>
              <a:t>Alignment</a:t>
            </a:r>
          </a:p>
          <a:p>
            <a:pPr lvl="2"/>
            <a:r>
              <a:rPr lang="en-US" dirty="0"/>
              <a:t>Aspect graphs</a:t>
            </a:r>
          </a:p>
          <a:p>
            <a:pPr lvl="2"/>
            <a:r>
              <a:rPr lang="en-US" dirty="0"/>
              <a:t>Invariants</a:t>
            </a:r>
          </a:p>
          <a:p>
            <a:pPr lvl="2"/>
            <a:r>
              <a:rPr lang="en-US" dirty="0"/>
              <a:t>Primitive-based approaches: generalized cylinders, </a:t>
            </a:r>
            <a:r>
              <a:rPr lang="en-US" dirty="0" err="1"/>
              <a:t>geons</a:t>
            </a:r>
            <a:endParaRPr lang="en-US" dirty="0"/>
          </a:p>
          <a:p>
            <a:pPr lvl="1"/>
            <a:r>
              <a:rPr lang="en-US" dirty="0"/>
              <a:t>Appearance-based</a:t>
            </a:r>
          </a:p>
          <a:p>
            <a:pPr lvl="2"/>
            <a:r>
              <a:rPr lang="en-US" dirty="0"/>
              <a:t>Eigenfaces</a:t>
            </a:r>
          </a:p>
          <a:p>
            <a:pPr lvl="2"/>
            <a:r>
              <a:rPr lang="en-US" dirty="0"/>
              <a:t>Appearance manifolds</a:t>
            </a:r>
          </a:p>
          <a:p>
            <a:pPr lvl="2"/>
            <a:r>
              <a:rPr lang="en-US" dirty="0"/>
              <a:t>Color indexing</a:t>
            </a:r>
          </a:p>
          <a:p>
            <a:pPr lvl="1"/>
            <a:r>
              <a:rPr lang="en-US" dirty="0" err="1"/>
              <a:t>Keypoint</a:t>
            </a:r>
            <a:r>
              <a:rPr lang="en-US" dirty="0"/>
              <a:t>-based</a:t>
            </a:r>
          </a:p>
          <a:p>
            <a:pPr lvl="2"/>
            <a:r>
              <a:rPr lang="en-US" dirty="0"/>
              <a:t>Schmid &amp; Mohr</a:t>
            </a:r>
          </a:p>
          <a:p>
            <a:pPr lvl="2"/>
            <a:r>
              <a:rPr lang="en-US" dirty="0"/>
              <a:t>Lowe</a:t>
            </a:r>
          </a:p>
          <a:p>
            <a:pPr lvl="2"/>
            <a:r>
              <a:rPr lang="en-US" dirty="0"/>
              <a:t>Video Google</a:t>
            </a:r>
          </a:p>
          <a:p>
            <a:endParaRPr lang="en-US" dirty="0"/>
          </a:p>
        </p:txBody>
      </p:sp>
      <p:sp>
        <p:nvSpPr>
          <p:cNvPr id="4" name="Content Placeholder 3">
            <a:extLst>
              <a:ext uri="{FF2B5EF4-FFF2-40B4-BE49-F238E27FC236}">
                <a16:creationId xmlns:a16="http://schemas.microsoft.com/office/drawing/2014/main" id="{30EB9F35-2FDE-FD42-B8F1-4212DA84C2B9}"/>
              </a:ext>
            </a:extLst>
          </p:cNvPr>
          <p:cNvSpPr>
            <a:spLocks noGrp="1"/>
          </p:cNvSpPr>
          <p:nvPr>
            <p:ph sz="half" idx="4294967295"/>
          </p:nvPr>
        </p:nvSpPr>
        <p:spPr>
          <a:xfrm>
            <a:off x="6511636" y="1371600"/>
            <a:ext cx="5181600" cy="4957948"/>
          </a:xfrm>
        </p:spPr>
        <p:txBody>
          <a:bodyPr>
            <a:normAutofit fontScale="92500" lnSpcReduction="20000"/>
          </a:bodyPr>
          <a:lstStyle/>
          <a:p>
            <a:r>
              <a:rPr lang="en-US" b="1" dirty="0"/>
              <a:t>Texture recognition</a:t>
            </a:r>
          </a:p>
          <a:p>
            <a:pPr lvl="1"/>
            <a:r>
              <a:rPr lang="en-US" dirty="0" err="1"/>
              <a:t>Textons</a:t>
            </a:r>
            <a:endParaRPr lang="en-US" dirty="0"/>
          </a:p>
          <a:p>
            <a:pPr lvl="1"/>
            <a:r>
              <a:rPr lang="en-US" dirty="0"/>
              <a:t>Filter banks</a:t>
            </a:r>
          </a:p>
          <a:p>
            <a:pPr lvl="1"/>
            <a:r>
              <a:rPr lang="en-US" dirty="0"/>
              <a:t>Histograms</a:t>
            </a:r>
          </a:p>
          <a:p>
            <a:r>
              <a:rPr lang="en-US" b="1" dirty="0"/>
              <a:t>Object category recognition</a:t>
            </a:r>
          </a:p>
          <a:p>
            <a:pPr lvl="1"/>
            <a:r>
              <a:rPr lang="en-US" dirty="0"/>
              <a:t>Pictorial structures</a:t>
            </a:r>
          </a:p>
          <a:p>
            <a:pPr lvl="1"/>
            <a:r>
              <a:rPr lang="en-US" dirty="0"/>
              <a:t>Early statistical: Late 90s face detectors</a:t>
            </a:r>
          </a:p>
          <a:p>
            <a:pPr lvl="1"/>
            <a:r>
              <a:rPr lang="en-US" dirty="0"/>
              <a:t>Constellation models</a:t>
            </a:r>
          </a:p>
          <a:p>
            <a:pPr lvl="1"/>
            <a:r>
              <a:rPr lang="en-US" dirty="0"/>
              <a:t>Bags of features</a:t>
            </a:r>
          </a:p>
          <a:p>
            <a:pPr lvl="1"/>
            <a:r>
              <a:rPr lang="en-US" dirty="0"/>
              <a:t>HOG, DPMs </a:t>
            </a:r>
          </a:p>
          <a:p>
            <a:r>
              <a:rPr lang="en-US" b="1" dirty="0"/>
              <a:t>Scene recognition</a:t>
            </a:r>
          </a:p>
          <a:p>
            <a:pPr lvl="1"/>
            <a:r>
              <a:rPr lang="en-US" dirty="0"/>
              <a:t>Early knowledge-based</a:t>
            </a:r>
          </a:p>
          <a:p>
            <a:pPr lvl="1"/>
            <a:r>
              <a:rPr lang="en-US" dirty="0"/>
              <a:t>GIST</a:t>
            </a:r>
          </a:p>
          <a:p>
            <a:pPr lvl="1"/>
            <a:r>
              <a:rPr lang="en-US" dirty="0"/>
              <a:t>Bags of features, pyramids</a:t>
            </a:r>
          </a:p>
        </p:txBody>
      </p:sp>
    </p:spTree>
    <p:extLst>
      <p:ext uri="{BB962C8B-B14F-4D97-AF65-F5344CB8AC3E}">
        <p14:creationId xmlns:p14="http://schemas.microsoft.com/office/powerpoint/2010/main" val="384566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069B-78F0-394C-B8EA-CB220DC849C5}"/>
              </a:ext>
            </a:extLst>
          </p:cNvPr>
          <p:cNvSpPr>
            <a:spLocks noGrp="1"/>
          </p:cNvSpPr>
          <p:nvPr>
            <p:ph type="title"/>
          </p:nvPr>
        </p:nvSpPr>
        <p:spPr/>
        <p:txBody>
          <a:bodyPr/>
          <a:lstStyle/>
          <a:p>
            <a:r>
              <a:rPr lang="en-US" dirty="0"/>
              <a:t>Not so today…</a:t>
            </a:r>
          </a:p>
        </p:txBody>
      </p:sp>
      <p:pic>
        <p:nvPicPr>
          <p:cNvPr id="4" name="Picture 3">
            <a:extLst>
              <a:ext uri="{FF2B5EF4-FFF2-40B4-BE49-F238E27FC236}">
                <a16:creationId xmlns:a16="http://schemas.microsoft.com/office/drawing/2014/main" id="{3B6D2E3E-EBD0-3347-ADE6-C234E5EA3312}"/>
              </a:ext>
            </a:extLst>
          </p:cNvPr>
          <p:cNvPicPr>
            <a:picLocks noChangeAspect="1"/>
          </p:cNvPicPr>
          <p:nvPr/>
        </p:nvPicPr>
        <p:blipFill>
          <a:blip r:embed="rId2"/>
          <a:stretch>
            <a:fillRect/>
          </a:stretch>
        </p:blipFill>
        <p:spPr>
          <a:xfrm>
            <a:off x="705715" y="2187369"/>
            <a:ext cx="5536855" cy="2040247"/>
          </a:xfrm>
          <a:prstGeom prst="rect">
            <a:avLst/>
          </a:prstGeom>
        </p:spPr>
      </p:pic>
      <p:pic>
        <p:nvPicPr>
          <p:cNvPr id="5" name="Picture 4">
            <a:extLst>
              <a:ext uri="{FF2B5EF4-FFF2-40B4-BE49-F238E27FC236}">
                <a16:creationId xmlns:a16="http://schemas.microsoft.com/office/drawing/2014/main" id="{9B815EA6-F073-F347-9C83-132CDFEF8675}"/>
              </a:ext>
            </a:extLst>
          </p:cNvPr>
          <p:cNvPicPr>
            <a:picLocks noChangeAspect="1"/>
          </p:cNvPicPr>
          <p:nvPr/>
        </p:nvPicPr>
        <p:blipFill>
          <a:blip r:embed="rId3"/>
          <a:stretch>
            <a:fillRect/>
          </a:stretch>
        </p:blipFill>
        <p:spPr>
          <a:xfrm>
            <a:off x="7155013" y="1232452"/>
            <a:ext cx="4489012" cy="3695808"/>
          </a:xfrm>
          <a:prstGeom prst="rect">
            <a:avLst/>
          </a:prstGeom>
        </p:spPr>
      </p:pic>
      <p:sp>
        <p:nvSpPr>
          <p:cNvPr id="6" name="Rectangle 5">
            <a:extLst>
              <a:ext uri="{FF2B5EF4-FFF2-40B4-BE49-F238E27FC236}">
                <a16:creationId xmlns:a16="http://schemas.microsoft.com/office/drawing/2014/main" id="{9C511801-0104-D746-AD6E-10C7BA3DF491}"/>
              </a:ext>
            </a:extLst>
          </p:cNvPr>
          <p:cNvSpPr/>
          <p:nvPr/>
        </p:nvSpPr>
        <p:spPr>
          <a:xfrm>
            <a:off x="7338950" y="5211164"/>
            <a:ext cx="4714505" cy="923330"/>
          </a:xfrm>
          <a:prstGeom prst="rect">
            <a:avLst/>
          </a:prstGeom>
        </p:spPr>
        <p:txBody>
          <a:bodyPr wrap="square">
            <a:spAutoFit/>
          </a:bodyPr>
          <a:lstStyle/>
          <a:p>
            <a:pPr algn="ctr"/>
            <a:r>
              <a:rPr lang="en-US" dirty="0"/>
              <a:t>A. Kanazawa, J. Zhang, P. </a:t>
            </a:r>
            <a:r>
              <a:rPr lang="en-US" dirty="0" err="1"/>
              <a:t>Felsen</a:t>
            </a:r>
            <a:r>
              <a:rPr lang="en-US" dirty="0"/>
              <a:t>, J. Malik, </a:t>
            </a:r>
            <a:br>
              <a:rPr lang="en-US" dirty="0"/>
            </a:br>
            <a:r>
              <a:rPr lang="en-US" dirty="0">
                <a:hlinkClick r:id="rId4"/>
              </a:rPr>
              <a:t>Learning 3D Human Dynamics from Video</a:t>
            </a:r>
            <a:r>
              <a:rPr lang="en-US" dirty="0"/>
              <a:t>, </a:t>
            </a:r>
            <a:br>
              <a:rPr lang="en-US" dirty="0"/>
            </a:br>
            <a:r>
              <a:rPr lang="en-US" dirty="0"/>
              <a:t>CVPR 2019</a:t>
            </a:r>
          </a:p>
        </p:txBody>
      </p:sp>
      <p:sp>
        <p:nvSpPr>
          <p:cNvPr id="7" name="Rectangle 6">
            <a:extLst>
              <a:ext uri="{FF2B5EF4-FFF2-40B4-BE49-F238E27FC236}">
                <a16:creationId xmlns:a16="http://schemas.microsoft.com/office/drawing/2014/main" id="{D54D3F39-02A9-9249-AA66-822B658F5887}"/>
              </a:ext>
            </a:extLst>
          </p:cNvPr>
          <p:cNvSpPr/>
          <p:nvPr/>
        </p:nvSpPr>
        <p:spPr>
          <a:xfrm>
            <a:off x="245422" y="5206283"/>
            <a:ext cx="6582889" cy="923330"/>
          </a:xfrm>
          <a:prstGeom prst="rect">
            <a:avLst/>
          </a:prstGeom>
        </p:spPr>
        <p:txBody>
          <a:bodyPr wrap="square">
            <a:spAutoFit/>
          </a:bodyPr>
          <a:lstStyle/>
          <a:p>
            <a:pPr algn="ctr"/>
            <a:r>
              <a:rPr lang="en-US" dirty="0"/>
              <a:t>F. Bogo, A. Kanazawa, C. </a:t>
            </a:r>
            <a:r>
              <a:rPr lang="en-US" dirty="0" err="1"/>
              <a:t>Lassner</a:t>
            </a:r>
            <a:r>
              <a:rPr lang="en-US" dirty="0"/>
              <a:t>, P. </a:t>
            </a:r>
            <a:r>
              <a:rPr lang="en-US" dirty="0" err="1"/>
              <a:t>Gehler</a:t>
            </a:r>
            <a:r>
              <a:rPr lang="en-US" dirty="0"/>
              <a:t>, J. Romero and M. Black, </a:t>
            </a:r>
            <a:r>
              <a:rPr lang="en-US" dirty="0">
                <a:hlinkClick r:id="rId5"/>
              </a:rPr>
              <a:t>Keep it SMPL: Automatic Estimation of 3D Human Pose and Shape from a Single Image</a:t>
            </a:r>
            <a:r>
              <a:rPr lang="en-US" dirty="0"/>
              <a:t>, ECCV 2016 </a:t>
            </a:r>
          </a:p>
        </p:txBody>
      </p:sp>
      <p:sp>
        <p:nvSpPr>
          <p:cNvPr id="9" name="Content Placeholder 8">
            <a:extLst>
              <a:ext uri="{FF2B5EF4-FFF2-40B4-BE49-F238E27FC236}">
                <a16:creationId xmlns:a16="http://schemas.microsoft.com/office/drawing/2014/main" id="{4A40D8A0-C03F-F74C-9A10-164A6A60D7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7105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23"/>
          <p:cNvSpPr txBox="1">
            <a:spLocks noChangeArrowheads="1"/>
          </p:cNvSpPr>
          <p:nvPr/>
        </p:nvSpPr>
        <p:spPr bwMode="auto">
          <a:xfrm>
            <a:off x="967257" y="6308566"/>
            <a:ext cx="10515600" cy="369332"/>
          </a:xfrm>
          <a:prstGeom prst="rect">
            <a:avLst/>
          </a:prstGeom>
          <a:noFill/>
          <a:ln w="9525">
            <a:noFill/>
            <a:miter lim="800000"/>
            <a:headEnd/>
            <a:tailEnd/>
          </a:ln>
        </p:spPr>
        <p:txBody>
          <a:bodyPr wrap="square">
            <a:spAutoFit/>
          </a:bodyPr>
          <a:lstStyle/>
          <a:p>
            <a:pPr eaLnBrk="0" hangingPunct="0"/>
            <a:r>
              <a:rPr lang="en-US" dirty="0">
                <a:latin typeface="Arial" panose="020B0604020202020204" pitchFamily="34" charset="0"/>
                <a:cs typeface="Arial" panose="020B0604020202020204" pitchFamily="34" charset="0"/>
              </a:rPr>
              <a:t>Burl, Weber, &amp; </a:t>
            </a:r>
            <a:r>
              <a:rPr lang="en-US" dirty="0" err="1">
                <a:latin typeface="Arial" panose="020B0604020202020204" pitchFamily="34" charset="0"/>
                <a:cs typeface="Arial" panose="020B0604020202020204" pitchFamily="34" charset="0"/>
              </a:rPr>
              <a:t>Perona</a:t>
            </a:r>
            <a:r>
              <a:rPr lang="en-US" dirty="0">
                <a:latin typeface="Arial" panose="020B0604020202020204" pitchFamily="34" charset="0"/>
                <a:cs typeface="Arial" panose="020B0604020202020204" pitchFamily="34" charset="0"/>
              </a:rPr>
              <a:t> (1998); Weber, Welling &amp; </a:t>
            </a:r>
            <a:r>
              <a:rPr lang="en-US" dirty="0" err="1">
                <a:latin typeface="Arial" panose="020B0604020202020204" pitchFamily="34" charset="0"/>
                <a:cs typeface="Arial" panose="020B0604020202020204" pitchFamily="34" charset="0"/>
              </a:rPr>
              <a:t>Perona</a:t>
            </a:r>
            <a:r>
              <a:rPr lang="en-US" dirty="0">
                <a:latin typeface="Arial" panose="020B0604020202020204" pitchFamily="34" charset="0"/>
                <a:cs typeface="Arial" panose="020B0604020202020204" pitchFamily="34" charset="0"/>
              </a:rPr>
              <a:t> (2000); Fergus, </a:t>
            </a:r>
            <a:r>
              <a:rPr lang="en-US" dirty="0" err="1">
                <a:latin typeface="Arial" panose="020B0604020202020204" pitchFamily="34" charset="0"/>
                <a:cs typeface="Arial" panose="020B0604020202020204" pitchFamily="34" charset="0"/>
              </a:rPr>
              <a:t>Perona</a:t>
            </a:r>
            <a:r>
              <a:rPr lang="en-US" dirty="0">
                <a:latin typeface="Arial" panose="020B0604020202020204" pitchFamily="34" charset="0"/>
                <a:cs typeface="Arial" panose="020B0604020202020204" pitchFamily="34" charset="0"/>
              </a:rPr>
              <a:t> &amp; Zisserman (2003)</a:t>
            </a:r>
          </a:p>
        </p:txBody>
      </p:sp>
      <p:sp>
        <p:nvSpPr>
          <p:cNvPr id="2" name="Title 1">
            <a:extLst>
              <a:ext uri="{FF2B5EF4-FFF2-40B4-BE49-F238E27FC236}">
                <a16:creationId xmlns:a16="http://schemas.microsoft.com/office/drawing/2014/main" id="{EB4F3E89-4D24-874D-9A6B-4A024EB42871}"/>
              </a:ext>
            </a:extLst>
          </p:cNvPr>
          <p:cNvSpPr>
            <a:spLocks noGrp="1"/>
          </p:cNvSpPr>
          <p:nvPr>
            <p:ph type="title"/>
          </p:nvPr>
        </p:nvSpPr>
        <p:spPr/>
        <p:txBody>
          <a:bodyPr/>
          <a:lstStyle/>
          <a:p>
            <a:r>
              <a:rPr lang="en-US" dirty="0"/>
              <a:t>Constellation models</a:t>
            </a:r>
          </a:p>
        </p:txBody>
      </p:sp>
      <p:sp>
        <p:nvSpPr>
          <p:cNvPr id="9" name="Content Placeholder 8">
            <a:extLst>
              <a:ext uri="{FF2B5EF4-FFF2-40B4-BE49-F238E27FC236}">
                <a16:creationId xmlns:a16="http://schemas.microsoft.com/office/drawing/2014/main" id="{4E1EB655-96C4-5544-86DA-D12B2D0EFBD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D3C7275-2158-754E-9527-9E2D5564D3AE}"/>
              </a:ext>
            </a:extLst>
          </p:cNvPr>
          <p:cNvPicPr>
            <a:picLocks noChangeAspect="1"/>
          </p:cNvPicPr>
          <p:nvPr/>
        </p:nvPicPr>
        <p:blipFill>
          <a:blip r:embed="rId3"/>
          <a:stretch>
            <a:fillRect/>
          </a:stretch>
        </p:blipFill>
        <p:spPr>
          <a:xfrm>
            <a:off x="234837" y="1527156"/>
            <a:ext cx="3467738" cy="4274037"/>
          </a:xfrm>
          <a:prstGeom prst="rect">
            <a:avLst/>
          </a:prstGeom>
        </p:spPr>
      </p:pic>
      <p:pic>
        <p:nvPicPr>
          <p:cNvPr id="6" name="Picture 5">
            <a:extLst>
              <a:ext uri="{FF2B5EF4-FFF2-40B4-BE49-F238E27FC236}">
                <a16:creationId xmlns:a16="http://schemas.microsoft.com/office/drawing/2014/main" id="{34655C90-416C-504B-A6B9-01819219BD14}"/>
              </a:ext>
            </a:extLst>
          </p:cNvPr>
          <p:cNvPicPr>
            <a:picLocks noChangeAspect="1"/>
          </p:cNvPicPr>
          <p:nvPr/>
        </p:nvPicPr>
        <p:blipFill>
          <a:blip r:embed="rId4"/>
          <a:stretch>
            <a:fillRect/>
          </a:stretch>
        </p:blipFill>
        <p:spPr>
          <a:xfrm>
            <a:off x="4283391" y="1527156"/>
            <a:ext cx="3526591" cy="4274037"/>
          </a:xfrm>
          <a:prstGeom prst="rect">
            <a:avLst/>
          </a:prstGeom>
        </p:spPr>
      </p:pic>
      <p:pic>
        <p:nvPicPr>
          <p:cNvPr id="8" name="Picture 7">
            <a:extLst>
              <a:ext uri="{FF2B5EF4-FFF2-40B4-BE49-F238E27FC236}">
                <a16:creationId xmlns:a16="http://schemas.microsoft.com/office/drawing/2014/main" id="{FF7A799E-1D8D-4E42-9CC1-8EDB1546A5B7}"/>
              </a:ext>
            </a:extLst>
          </p:cNvPr>
          <p:cNvPicPr>
            <a:picLocks noChangeAspect="1"/>
          </p:cNvPicPr>
          <p:nvPr/>
        </p:nvPicPr>
        <p:blipFill>
          <a:blip r:embed="rId5"/>
          <a:stretch>
            <a:fillRect/>
          </a:stretch>
        </p:blipFill>
        <p:spPr>
          <a:xfrm>
            <a:off x="8315917" y="1527156"/>
            <a:ext cx="3667490" cy="4274037"/>
          </a:xfrm>
          <a:prstGeom prst="rect">
            <a:avLst/>
          </a:prstGeom>
        </p:spPr>
      </p:pic>
    </p:spTree>
    <p:extLst>
      <p:ext uri="{BB962C8B-B14F-4D97-AF65-F5344CB8AC3E}">
        <p14:creationId xmlns:p14="http://schemas.microsoft.com/office/powerpoint/2010/main" val="1351119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8" name="TextBox 67">
            <a:extLst>
              <a:ext uri="{FF2B5EF4-FFF2-40B4-BE49-F238E27FC236}">
                <a16:creationId xmlns:a16="http://schemas.microsoft.com/office/drawing/2014/main" id="{812CC7D7-82FE-1048-A4A9-B7E86BCD89D9}"/>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1718BFA-3C7C-FE48-B2B3-155A11FC0242}"/>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867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9C50C05-8C08-074F-B095-5EF6AD27E2B6}"/>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DBCC599-E927-6047-8023-7C0EADB0AF7B}"/>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12" name="TextBox 111">
            <a:extLst>
              <a:ext uri="{FF2B5EF4-FFF2-40B4-BE49-F238E27FC236}">
                <a16:creationId xmlns:a16="http://schemas.microsoft.com/office/drawing/2014/main" id="{1D4AF79C-8A47-3F4F-ADA4-B2F5DC7283F7}"/>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676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DE04-2BA6-A84D-B5BE-7FCC4C9EBEA3}"/>
              </a:ext>
            </a:extLst>
          </p:cNvPr>
          <p:cNvSpPr>
            <a:spLocks noGrp="1"/>
          </p:cNvSpPr>
          <p:nvPr>
            <p:ph type="title"/>
          </p:nvPr>
        </p:nvSpPr>
        <p:spPr/>
        <p:txBody>
          <a:bodyPr/>
          <a:lstStyle/>
          <a:p>
            <a:r>
              <a:rPr lang="en-US" dirty="0"/>
              <a:t>Deformable templates: Discussion</a:t>
            </a:r>
          </a:p>
        </p:txBody>
      </p:sp>
      <p:sp>
        <p:nvSpPr>
          <p:cNvPr id="3" name="Content Placeholder 2">
            <a:extLst>
              <a:ext uri="{FF2B5EF4-FFF2-40B4-BE49-F238E27FC236}">
                <a16:creationId xmlns:a16="http://schemas.microsoft.com/office/drawing/2014/main" id="{1A8699DD-59BE-0746-884D-264AE9A3EFDD}"/>
              </a:ext>
            </a:extLst>
          </p:cNvPr>
          <p:cNvSpPr>
            <a:spLocks noGrp="1"/>
          </p:cNvSpPr>
          <p:nvPr>
            <p:ph idx="1"/>
          </p:nvPr>
        </p:nvSpPr>
        <p:spPr/>
        <p:txBody>
          <a:bodyPr/>
          <a:lstStyle/>
          <a:p>
            <a:r>
              <a:rPr lang="en-US" dirty="0"/>
              <a:t>Summary</a:t>
            </a:r>
          </a:p>
          <a:p>
            <a:pPr lvl="1"/>
            <a:r>
              <a:rPr lang="en-US" dirty="0"/>
              <a:t>Idea: represent a category as a group of meaningful parts (or primitives) that can deform in some constrained way</a:t>
            </a:r>
          </a:p>
          <a:p>
            <a:pPr lvl="1"/>
            <a:r>
              <a:rPr lang="en-US" dirty="0"/>
              <a:t>Optimize an energy function (possibly derived from a probabilistic formalism) to find the “best” part layout in the image</a:t>
            </a:r>
          </a:p>
          <a:p>
            <a:pPr lvl="1"/>
            <a:r>
              <a:rPr lang="en-US" dirty="0"/>
              <a:t>Such models are also known as </a:t>
            </a:r>
            <a:r>
              <a:rPr lang="en-US" i="1" dirty="0"/>
              <a:t>part-based </a:t>
            </a:r>
            <a:r>
              <a:rPr lang="en-US" dirty="0"/>
              <a:t>and are conceptually similar to primitive-based geometric models of the 70’s and 80’s</a:t>
            </a:r>
          </a:p>
          <a:p>
            <a:r>
              <a:rPr lang="en-US" dirty="0"/>
              <a:t>What went wrong?</a:t>
            </a:r>
          </a:p>
          <a:p>
            <a:pPr lvl="1"/>
            <a:r>
              <a:rPr lang="en-US" dirty="0"/>
              <a:t>Until the mid-2000s, there were no reliable part (or primitive) detectors</a:t>
            </a:r>
          </a:p>
        </p:txBody>
      </p:sp>
    </p:spTree>
    <p:extLst>
      <p:ext uri="{BB962C8B-B14F-4D97-AF65-F5344CB8AC3E}">
        <p14:creationId xmlns:p14="http://schemas.microsoft.com/office/powerpoint/2010/main" val="39855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E34-B8C1-8640-8DA5-AFAA61A53319}"/>
              </a:ext>
            </a:extLst>
          </p:cNvPr>
          <p:cNvSpPr>
            <a:spLocks noGrp="1"/>
          </p:cNvSpPr>
          <p:nvPr>
            <p:ph type="title"/>
          </p:nvPr>
        </p:nvSpPr>
        <p:spPr/>
        <p:txBody>
          <a:bodyPr/>
          <a:lstStyle/>
          <a:p>
            <a:r>
              <a:rPr lang="en-US" dirty="0"/>
              <a:t>Features and classifiers</a:t>
            </a:r>
          </a:p>
        </p:txBody>
      </p:sp>
      <p:pic>
        <p:nvPicPr>
          <p:cNvPr id="6" name="Content Placeholder 5">
            <a:extLst>
              <a:ext uri="{FF2B5EF4-FFF2-40B4-BE49-F238E27FC236}">
                <a16:creationId xmlns:a16="http://schemas.microsoft.com/office/drawing/2014/main" id="{64A2EAA4-0A44-3B4A-AED1-5C173F38DA7F}"/>
              </a:ext>
            </a:extLst>
          </p:cNvPr>
          <p:cNvPicPr>
            <a:picLocks noGrp="1" noChangeAspect="1"/>
          </p:cNvPicPr>
          <p:nvPr>
            <p:ph idx="1"/>
          </p:nvPr>
        </p:nvPicPr>
        <p:blipFill rotWithShape="1">
          <a:blip r:embed="rId2"/>
          <a:srcRect l="62472" r="-1"/>
          <a:stretch/>
        </p:blipFill>
        <p:spPr>
          <a:xfrm>
            <a:off x="9203459" y="1358077"/>
            <a:ext cx="2031289" cy="2091270"/>
          </a:xfrm>
        </p:spPr>
      </p:pic>
      <p:sp>
        <p:nvSpPr>
          <p:cNvPr id="4" name="Rectangle 3">
            <a:extLst>
              <a:ext uri="{FF2B5EF4-FFF2-40B4-BE49-F238E27FC236}">
                <a16:creationId xmlns:a16="http://schemas.microsoft.com/office/drawing/2014/main" id="{AD1B3F5D-B72F-5C4D-AE70-27A033598FDC}"/>
              </a:ext>
            </a:extLst>
          </p:cNvPr>
          <p:cNvSpPr/>
          <p:nvPr/>
        </p:nvSpPr>
        <p:spPr>
          <a:xfrm>
            <a:off x="8211705" y="3389195"/>
            <a:ext cx="3917429" cy="369332"/>
          </a:xfrm>
          <a:prstGeom prst="rect">
            <a:avLst/>
          </a:prstGeom>
        </p:spPr>
        <p:txBody>
          <a:bodyPr wrap="square">
            <a:spAutoFit/>
          </a:bodyPr>
          <a:lstStyle/>
          <a:p>
            <a:pPr algn="ctr"/>
            <a:r>
              <a:rPr lang="en-US" dirty="0"/>
              <a:t>Rowley, </a:t>
            </a:r>
            <a:r>
              <a:rPr lang="en-US" dirty="0" err="1"/>
              <a:t>Baluja</a:t>
            </a:r>
            <a:r>
              <a:rPr lang="en-US" dirty="0"/>
              <a:t>, </a:t>
            </a:r>
            <a:r>
              <a:rPr lang="en-US" dirty="0" err="1"/>
              <a:t>Kanade</a:t>
            </a:r>
            <a:r>
              <a:rPr lang="en-US" dirty="0"/>
              <a:t> (1998)</a:t>
            </a:r>
          </a:p>
        </p:txBody>
      </p:sp>
      <p:sp>
        <p:nvSpPr>
          <p:cNvPr id="8" name="Rectangle 7">
            <a:extLst>
              <a:ext uri="{FF2B5EF4-FFF2-40B4-BE49-F238E27FC236}">
                <a16:creationId xmlns:a16="http://schemas.microsoft.com/office/drawing/2014/main" id="{D7BEC7EF-E640-5743-A8FC-3CE9AD13B97C}"/>
              </a:ext>
            </a:extLst>
          </p:cNvPr>
          <p:cNvSpPr/>
          <p:nvPr/>
        </p:nvSpPr>
        <p:spPr>
          <a:xfrm>
            <a:off x="1618301" y="6263404"/>
            <a:ext cx="3917429" cy="369332"/>
          </a:xfrm>
          <a:prstGeom prst="rect">
            <a:avLst/>
          </a:prstGeom>
        </p:spPr>
        <p:txBody>
          <a:bodyPr wrap="square">
            <a:spAutoFit/>
          </a:bodyPr>
          <a:lstStyle/>
          <a:p>
            <a:pPr algn="ctr"/>
            <a:r>
              <a:rPr lang="en-US" dirty="0"/>
              <a:t>Schneiderman &amp; </a:t>
            </a:r>
            <a:r>
              <a:rPr lang="en-US" dirty="0" err="1"/>
              <a:t>Kanade</a:t>
            </a:r>
            <a:r>
              <a:rPr lang="en-US" dirty="0"/>
              <a:t> (1998)</a:t>
            </a:r>
          </a:p>
        </p:txBody>
      </p:sp>
      <p:sp>
        <p:nvSpPr>
          <p:cNvPr id="9" name="Rectangle 8">
            <a:extLst>
              <a:ext uri="{FF2B5EF4-FFF2-40B4-BE49-F238E27FC236}">
                <a16:creationId xmlns:a16="http://schemas.microsoft.com/office/drawing/2014/main" id="{C9320A5F-9A3A-9548-B229-5D3C10FF91C1}"/>
              </a:ext>
            </a:extLst>
          </p:cNvPr>
          <p:cNvSpPr/>
          <p:nvPr/>
        </p:nvSpPr>
        <p:spPr>
          <a:xfrm>
            <a:off x="8187068" y="1059571"/>
            <a:ext cx="3917429" cy="369332"/>
          </a:xfrm>
          <a:prstGeom prst="rect">
            <a:avLst/>
          </a:prstGeom>
        </p:spPr>
        <p:txBody>
          <a:bodyPr wrap="square">
            <a:spAutoFit/>
          </a:bodyPr>
          <a:lstStyle/>
          <a:p>
            <a:pPr algn="ctr"/>
            <a:r>
              <a:rPr lang="en-US" b="1" dirty="0"/>
              <a:t>Neural network</a:t>
            </a:r>
          </a:p>
        </p:txBody>
      </p:sp>
      <p:sp>
        <p:nvSpPr>
          <p:cNvPr id="10" name="Rectangle 9">
            <a:extLst>
              <a:ext uri="{FF2B5EF4-FFF2-40B4-BE49-F238E27FC236}">
                <a16:creationId xmlns:a16="http://schemas.microsoft.com/office/drawing/2014/main" id="{854C4F94-D7BC-024F-B995-B8A1BF6E32D6}"/>
              </a:ext>
            </a:extLst>
          </p:cNvPr>
          <p:cNvSpPr/>
          <p:nvPr/>
        </p:nvSpPr>
        <p:spPr>
          <a:xfrm>
            <a:off x="822764" y="3915992"/>
            <a:ext cx="5641054" cy="369332"/>
          </a:xfrm>
          <a:prstGeom prst="rect">
            <a:avLst/>
          </a:prstGeom>
        </p:spPr>
        <p:txBody>
          <a:bodyPr wrap="square">
            <a:spAutoFit/>
          </a:bodyPr>
          <a:lstStyle/>
          <a:p>
            <a:pPr algn="ctr"/>
            <a:r>
              <a:rPr lang="en-US" b="1" dirty="0"/>
              <a:t>Statistics of feature responses, probabilistic classifier</a:t>
            </a:r>
          </a:p>
        </p:txBody>
      </p:sp>
      <p:pic>
        <p:nvPicPr>
          <p:cNvPr id="12" name="Picture 11">
            <a:extLst>
              <a:ext uri="{FF2B5EF4-FFF2-40B4-BE49-F238E27FC236}">
                <a16:creationId xmlns:a16="http://schemas.microsoft.com/office/drawing/2014/main" id="{6082CC13-D6D3-8044-876E-5536306BD7D8}"/>
              </a:ext>
            </a:extLst>
          </p:cNvPr>
          <p:cNvPicPr>
            <a:picLocks noChangeAspect="1"/>
          </p:cNvPicPr>
          <p:nvPr/>
        </p:nvPicPr>
        <p:blipFill>
          <a:blip r:embed="rId3"/>
          <a:stretch>
            <a:fillRect/>
          </a:stretch>
        </p:blipFill>
        <p:spPr>
          <a:xfrm>
            <a:off x="1103169" y="4885717"/>
            <a:ext cx="4947691" cy="1253415"/>
          </a:xfrm>
          <a:prstGeom prst="rect">
            <a:avLst/>
          </a:prstGeom>
        </p:spPr>
      </p:pic>
      <p:pic>
        <p:nvPicPr>
          <p:cNvPr id="14" name="Picture 13">
            <a:extLst>
              <a:ext uri="{FF2B5EF4-FFF2-40B4-BE49-F238E27FC236}">
                <a16:creationId xmlns:a16="http://schemas.microsoft.com/office/drawing/2014/main" id="{3B7DF6AA-8970-A84A-9DF1-0124A1E534AD}"/>
              </a:ext>
            </a:extLst>
          </p:cNvPr>
          <p:cNvPicPr>
            <a:picLocks noChangeAspect="1"/>
          </p:cNvPicPr>
          <p:nvPr/>
        </p:nvPicPr>
        <p:blipFill>
          <a:blip r:embed="rId4"/>
          <a:stretch>
            <a:fillRect/>
          </a:stretch>
        </p:blipFill>
        <p:spPr>
          <a:xfrm>
            <a:off x="1103169" y="4373849"/>
            <a:ext cx="5107482" cy="465682"/>
          </a:xfrm>
          <a:prstGeom prst="rect">
            <a:avLst/>
          </a:prstGeom>
        </p:spPr>
      </p:pic>
      <p:sp>
        <p:nvSpPr>
          <p:cNvPr id="15" name="Rectangle 14">
            <a:extLst>
              <a:ext uri="{FF2B5EF4-FFF2-40B4-BE49-F238E27FC236}">
                <a16:creationId xmlns:a16="http://schemas.microsoft.com/office/drawing/2014/main" id="{E6CF7276-239D-EB49-AAE7-84B96792F5C3}"/>
              </a:ext>
            </a:extLst>
          </p:cNvPr>
          <p:cNvSpPr/>
          <p:nvPr/>
        </p:nvSpPr>
        <p:spPr>
          <a:xfrm>
            <a:off x="4347902" y="3369982"/>
            <a:ext cx="3917429" cy="369332"/>
          </a:xfrm>
          <a:prstGeom prst="rect">
            <a:avLst/>
          </a:prstGeom>
        </p:spPr>
        <p:txBody>
          <a:bodyPr wrap="square">
            <a:spAutoFit/>
          </a:bodyPr>
          <a:lstStyle/>
          <a:p>
            <a:pPr algn="ctr"/>
            <a:r>
              <a:rPr lang="en-US" dirty="0"/>
              <a:t>Osuna, Freund, </a:t>
            </a:r>
            <a:r>
              <a:rPr lang="en-US" dirty="0" err="1"/>
              <a:t>Girosi</a:t>
            </a:r>
            <a:r>
              <a:rPr lang="en-US" dirty="0"/>
              <a:t> (1997)</a:t>
            </a:r>
          </a:p>
        </p:txBody>
      </p:sp>
      <p:sp>
        <p:nvSpPr>
          <p:cNvPr id="16" name="Rectangle 15">
            <a:extLst>
              <a:ext uri="{FF2B5EF4-FFF2-40B4-BE49-F238E27FC236}">
                <a16:creationId xmlns:a16="http://schemas.microsoft.com/office/drawing/2014/main" id="{F61A8745-5B97-5443-8FA5-102630706845}"/>
              </a:ext>
            </a:extLst>
          </p:cNvPr>
          <p:cNvSpPr/>
          <p:nvPr/>
        </p:nvSpPr>
        <p:spPr>
          <a:xfrm>
            <a:off x="4278280" y="1051619"/>
            <a:ext cx="3917429" cy="369332"/>
          </a:xfrm>
          <a:prstGeom prst="rect">
            <a:avLst/>
          </a:prstGeom>
        </p:spPr>
        <p:txBody>
          <a:bodyPr wrap="square">
            <a:spAutoFit/>
          </a:bodyPr>
          <a:lstStyle/>
          <a:p>
            <a:pPr algn="ctr"/>
            <a:r>
              <a:rPr lang="en-US" b="1" dirty="0"/>
              <a:t>Support vector machines</a:t>
            </a:r>
          </a:p>
        </p:txBody>
      </p:sp>
      <p:pic>
        <p:nvPicPr>
          <p:cNvPr id="18" name="Picture 17">
            <a:extLst>
              <a:ext uri="{FF2B5EF4-FFF2-40B4-BE49-F238E27FC236}">
                <a16:creationId xmlns:a16="http://schemas.microsoft.com/office/drawing/2014/main" id="{6800EE93-EB02-8348-BB1B-41FC81CB8F69}"/>
              </a:ext>
            </a:extLst>
          </p:cNvPr>
          <p:cNvPicPr>
            <a:picLocks noChangeAspect="1"/>
          </p:cNvPicPr>
          <p:nvPr/>
        </p:nvPicPr>
        <p:blipFill>
          <a:blip r:embed="rId5"/>
          <a:stretch>
            <a:fillRect/>
          </a:stretch>
        </p:blipFill>
        <p:spPr>
          <a:xfrm>
            <a:off x="5423974" y="1552696"/>
            <a:ext cx="1583666" cy="1645507"/>
          </a:xfrm>
          <a:prstGeom prst="rect">
            <a:avLst/>
          </a:prstGeom>
        </p:spPr>
      </p:pic>
      <p:sp>
        <p:nvSpPr>
          <p:cNvPr id="19" name="Rectangle 18">
            <a:extLst>
              <a:ext uri="{FF2B5EF4-FFF2-40B4-BE49-F238E27FC236}">
                <a16:creationId xmlns:a16="http://schemas.microsoft.com/office/drawing/2014/main" id="{327721C4-DBE8-0946-BC94-F008672538FE}"/>
              </a:ext>
            </a:extLst>
          </p:cNvPr>
          <p:cNvSpPr/>
          <p:nvPr/>
        </p:nvSpPr>
        <p:spPr>
          <a:xfrm>
            <a:off x="7158111" y="6284740"/>
            <a:ext cx="3917429" cy="369332"/>
          </a:xfrm>
          <a:prstGeom prst="rect">
            <a:avLst/>
          </a:prstGeom>
        </p:spPr>
        <p:txBody>
          <a:bodyPr wrap="square">
            <a:spAutoFit/>
          </a:bodyPr>
          <a:lstStyle/>
          <a:p>
            <a:pPr algn="ctr"/>
            <a:r>
              <a:rPr lang="en-US" dirty="0"/>
              <a:t>Viola &amp; Jones (2001)</a:t>
            </a:r>
          </a:p>
        </p:txBody>
      </p:sp>
      <p:sp>
        <p:nvSpPr>
          <p:cNvPr id="20" name="Rectangle 19">
            <a:extLst>
              <a:ext uri="{FF2B5EF4-FFF2-40B4-BE49-F238E27FC236}">
                <a16:creationId xmlns:a16="http://schemas.microsoft.com/office/drawing/2014/main" id="{FEDEA9FE-0CBC-1548-8B1A-F73D1E949AFC}"/>
              </a:ext>
            </a:extLst>
          </p:cNvPr>
          <p:cNvSpPr/>
          <p:nvPr/>
        </p:nvSpPr>
        <p:spPr>
          <a:xfrm>
            <a:off x="7158408" y="3916217"/>
            <a:ext cx="3917429" cy="369332"/>
          </a:xfrm>
          <a:prstGeom prst="rect">
            <a:avLst/>
          </a:prstGeom>
        </p:spPr>
        <p:txBody>
          <a:bodyPr wrap="square">
            <a:spAutoFit/>
          </a:bodyPr>
          <a:lstStyle/>
          <a:p>
            <a:pPr algn="ctr"/>
            <a:r>
              <a:rPr lang="en-US" b="1" dirty="0"/>
              <a:t>Rectangle features, boosting</a:t>
            </a:r>
          </a:p>
        </p:txBody>
      </p:sp>
      <p:pic>
        <p:nvPicPr>
          <p:cNvPr id="23" name="Picture 22">
            <a:extLst>
              <a:ext uri="{FF2B5EF4-FFF2-40B4-BE49-F238E27FC236}">
                <a16:creationId xmlns:a16="http://schemas.microsoft.com/office/drawing/2014/main" id="{18B5961F-A685-734E-B65B-9A540E00F51E}"/>
              </a:ext>
            </a:extLst>
          </p:cNvPr>
          <p:cNvPicPr>
            <a:picLocks noChangeAspect="1"/>
          </p:cNvPicPr>
          <p:nvPr/>
        </p:nvPicPr>
        <p:blipFill>
          <a:blip r:embed="rId6"/>
          <a:stretch>
            <a:fillRect/>
          </a:stretch>
        </p:blipFill>
        <p:spPr>
          <a:xfrm>
            <a:off x="7497578" y="4285549"/>
            <a:ext cx="3167783" cy="1977855"/>
          </a:xfrm>
          <a:prstGeom prst="rect">
            <a:avLst/>
          </a:prstGeom>
        </p:spPr>
      </p:pic>
      <p:pic>
        <p:nvPicPr>
          <p:cNvPr id="5" name="Picture 4">
            <a:extLst>
              <a:ext uri="{FF2B5EF4-FFF2-40B4-BE49-F238E27FC236}">
                <a16:creationId xmlns:a16="http://schemas.microsoft.com/office/drawing/2014/main" id="{3AEC9215-9B94-2A40-AF17-677A722A5F02}"/>
              </a:ext>
            </a:extLst>
          </p:cNvPr>
          <p:cNvPicPr>
            <a:picLocks noChangeAspect="1"/>
          </p:cNvPicPr>
          <p:nvPr/>
        </p:nvPicPr>
        <p:blipFill>
          <a:blip r:embed="rId7"/>
          <a:stretch>
            <a:fillRect/>
          </a:stretch>
        </p:blipFill>
        <p:spPr>
          <a:xfrm>
            <a:off x="1331604" y="1778958"/>
            <a:ext cx="2010774" cy="1651541"/>
          </a:xfrm>
          <a:prstGeom prst="rect">
            <a:avLst/>
          </a:prstGeom>
        </p:spPr>
      </p:pic>
      <p:sp>
        <p:nvSpPr>
          <p:cNvPr id="7" name="TextBox 6">
            <a:extLst>
              <a:ext uri="{FF2B5EF4-FFF2-40B4-BE49-F238E27FC236}">
                <a16:creationId xmlns:a16="http://schemas.microsoft.com/office/drawing/2014/main" id="{CC26C502-4B15-654A-8FAE-45B9AB7DD819}"/>
              </a:ext>
            </a:extLst>
          </p:cNvPr>
          <p:cNvSpPr txBox="1"/>
          <p:nvPr/>
        </p:nvSpPr>
        <p:spPr>
          <a:xfrm>
            <a:off x="1217909" y="1154140"/>
            <a:ext cx="2377061" cy="646331"/>
          </a:xfrm>
          <a:prstGeom prst="rect">
            <a:avLst/>
          </a:prstGeom>
          <a:noFill/>
        </p:spPr>
        <p:txBody>
          <a:bodyPr wrap="none" rtlCol="0">
            <a:spAutoFit/>
          </a:bodyPr>
          <a:lstStyle/>
          <a:p>
            <a:pPr algn="ctr"/>
            <a:r>
              <a:rPr lang="en-US" b="1" dirty="0"/>
              <a:t>Appearance manifolds </a:t>
            </a:r>
            <a:br>
              <a:rPr lang="en-US" b="1" dirty="0"/>
            </a:br>
            <a:r>
              <a:rPr lang="en-US" b="1" dirty="0"/>
              <a:t>+ neural network</a:t>
            </a:r>
          </a:p>
        </p:txBody>
      </p:sp>
      <p:sp>
        <p:nvSpPr>
          <p:cNvPr id="21" name="Rectangle 20">
            <a:extLst>
              <a:ext uri="{FF2B5EF4-FFF2-40B4-BE49-F238E27FC236}">
                <a16:creationId xmlns:a16="http://schemas.microsoft.com/office/drawing/2014/main" id="{542AB751-4B0D-B546-AB15-5522C0215A9F}"/>
              </a:ext>
            </a:extLst>
          </p:cNvPr>
          <p:cNvSpPr/>
          <p:nvPr/>
        </p:nvSpPr>
        <p:spPr>
          <a:xfrm>
            <a:off x="401424" y="3369982"/>
            <a:ext cx="3917429" cy="369332"/>
          </a:xfrm>
          <a:prstGeom prst="rect">
            <a:avLst/>
          </a:prstGeom>
        </p:spPr>
        <p:txBody>
          <a:bodyPr wrap="square">
            <a:spAutoFit/>
          </a:bodyPr>
          <a:lstStyle/>
          <a:p>
            <a:pPr algn="ctr"/>
            <a:r>
              <a:rPr lang="en-US" dirty="0"/>
              <a:t>Sung &amp; </a:t>
            </a:r>
            <a:r>
              <a:rPr lang="en-US" dirty="0" err="1"/>
              <a:t>Poggio</a:t>
            </a:r>
            <a:r>
              <a:rPr lang="en-US" dirty="0"/>
              <a:t> (1994)</a:t>
            </a:r>
          </a:p>
        </p:txBody>
      </p:sp>
    </p:spTree>
    <p:extLst>
      <p:ext uri="{BB962C8B-B14F-4D97-AF65-F5344CB8AC3E}">
        <p14:creationId xmlns:p14="http://schemas.microsoft.com/office/powerpoint/2010/main" val="177172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5" grpId="0"/>
      <p:bldP spid="16" grpId="0"/>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9C50C05-8C08-074F-B095-5EF6AD27E2B6}"/>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DBCC599-E927-6047-8023-7C0EADB0AF7B}"/>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12" name="TextBox 111">
            <a:extLst>
              <a:ext uri="{FF2B5EF4-FFF2-40B4-BE49-F238E27FC236}">
                <a16:creationId xmlns:a16="http://schemas.microsoft.com/office/drawing/2014/main" id="{1D4AF79C-8A47-3F4F-ADA4-B2F5DC7283F7}"/>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682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9C50C05-8C08-074F-B095-5EF6AD27E2B6}"/>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DBCC599-E927-6047-8023-7C0EADB0AF7B}"/>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12" name="TextBox 111">
            <a:extLst>
              <a:ext uri="{FF2B5EF4-FFF2-40B4-BE49-F238E27FC236}">
                <a16:creationId xmlns:a16="http://schemas.microsoft.com/office/drawing/2014/main" id="{1D4AF79C-8A47-3F4F-ADA4-B2F5DC7283F7}"/>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17" name="TextBox 116">
            <a:extLst>
              <a:ext uri="{FF2B5EF4-FFF2-40B4-BE49-F238E27FC236}">
                <a16:creationId xmlns:a16="http://schemas.microsoft.com/office/drawing/2014/main" id="{DFAFC907-FADE-4E4F-A2E2-DE80E09808B7}"/>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324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C641-3568-BE46-B492-F0756A31ABEB}"/>
              </a:ext>
            </a:extLst>
          </p:cNvPr>
          <p:cNvSpPr>
            <a:spLocks noGrp="1"/>
          </p:cNvSpPr>
          <p:nvPr>
            <p:ph type="title"/>
          </p:nvPr>
        </p:nvSpPr>
        <p:spPr/>
        <p:txBody>
          <a:bodyPr/>
          <a:lstStyle/>
          <a:p>
            <a:r>
              <a:rPr lang="en-US" dirty="0"/>
              <a:t>Early 2000’s: </a:t>
            </a:r>
            <a:r>
              <a:rPr lang="en-US" dirty="0" err="1"/>
              <a:t>Keypoints</a:t>
            </a:r>
            <a:r>
              <a:rPr lang="en-US" dirty="0"/>
              <a:t> for everything</a:t>
            </a:r>
          </a:p>
        </p:txBody>
      </p:sp>
      <p:pic>
        <p:nvPicPr>
          <p:cNvPr id="4" name="Picture 3">
            <a:extLst>
              <a:ext uri="{FF2B5EF4-FFF2-40B4-BE49-F238E27FC236}">
                <a16:creationId xmlns:a16="http://schemas.microsoft.com/office/drawing/2014/main" id="{566BA183-6BD3-7C48-8651-5C6CAD601B15}"/>
              </a:ext>
            </a:extLst>
          </p:cNvPr>
          <p:cNvPicPr>
            <a:picLocks noChangeAspect="1"/>
          </p:cNvPicPr>
          <p:nvPr/>
        </p:nvPicPr>
        <p:blipFill rotWithShape="1">
          <a:blip r:embed="rId2"/>
          <a:srcRect r="50272"/>
          <a:stretch/>
        </p:blipFill>
        <p:spPr>
          <a:xfrm>
            <a:off x="7847636" y="2183860"/>
            <a:ext cx="3943671" cy="2440627"/>
          </a:xfrm>
          <a:prstGeom prst="rect">
            <a:avLst/>
          </a:prstGeom>
        </p:spPr>
      </p:pic>
      <p:sp>
        <p:nvSpPr>
          <p:cNvPr id="5" name="Rectangle 4">
            <a:extLst>
              <a:ext uri="{FF2B5EF4-FFF2-40B4-BE49-F238E27FC236}">
                <a16:creationId xmlns:a16="http://schemas.microsoft.com/office/drawing/2014/main" id="{C556EE70-F93C-7C45-A692-D7C4CF63FCF6}"/>
              </a:ext>
            </a:extLst>
          </p:cNvPr>
          <p:cNvSpPr/>
          <p:nvPr/>
        </p:nvSpPr>
        <p:spPr>
          <a:xfrm>
            <a:off x="8090472" y="4624487"/>
            <a:ext cx="3457998" cy="338554"/>
          </a:xfrm>
          <a:prstGeom prst="rect">
            <a:avLst/>
          </a:prstGeom>
        </p:spPr>
        <p:txBody>
          <a:bodyPr wrap="none">
            <a:spAutoFit/>
          </a:bodyPr>
          <a:lstStyle/>
          <a:p>
            <a:pPr algn="ctr"/>
            <a:r>
              <a:rPr lang="en-US" sz="1600" dirty="0">
                <a:latin typeface="Arial" panose="020B0604020202020204" pitchFamily="34" charset="0"/>
                <a:cs typeface="Arial" panose="020B0604020202020204" pitchFamily="34" charset="0"/>
              </a:rPr>
              <a:t>Fergus, </a:t>
            </a:r>
            <a:r>
              <a:rPr lang="en-US" sz="1600" dirty="0" err="1">
                <a:latin typeface="Arial" panose="020B0604020202020204" pitchFamily="34" charset="0"/>
                <a:cs typeface="Arial" panose="020B0604020202020204" pitchFamily="34" charset="0"/>
              </a:rPr>
              <a:t>Perona</a:t>
            </a:r>
            <a:r>
              <a:rPr lang="en-US" sz="1600" dirty="0">
                <a:latin typeface="Arial" panose="020B0604020202020204" pitchFamily="34" charset="0"/>
                <a:cs typeface="Arial" panose="020B0604020202020204" pitchFamily="34" charset="0"/>
              </a:rPr>
              <a:t> &amp; Zisserman (2003)</a:t>
            </a:r>
            <a:endParaRPr lang="en-US" sz="1600" dirty="0"/>
          </a:p>
        </p:txBody>
      </p:sp>
      <p:pic>
        <p:nvPicPr>
          <p:cNvPr id="7" name="Picture 6">
            <a:extLst>
              <a:ext uri="{FF2B5EF4-FFF2-40B4-BE49-F238E27FC236}">
                <a16:creationId xmlns:a16="http://schemas.microsoft.com/office/drawing/2014/main" id="{D44BA839-E402-6E4F-B64E-D6D376E0895B}"/>
              </a:ext>
            </a:extLst>
          </p:cNvPr>
          <p:cNvPicPr>
            <a:picLocks noChangeAspect="1"/>
          </p:cNvPicPr>
          <p:nvPr/>
        </p:nvPicPr>
        <p:blipFill>
          <a:blip r:embed="rId3"/>
          <a:stretch>
            <a:fillRect/>
          </a:stretch>
        </p:blipFill>
        <p:spPr>
          <a:xfrm>
            <a:off x="651877" y="2183860"/>
            <a:ext cx="3299401" cy="2342697"/>
          </a:xfrm>
          <a:prstGeom prst="rect">
            <a:avLst/>
          </a:prstGeom>
        </p:spPr>
      </p:pic>
      <p:pic>
        <p:nvPicPr>
          <p:cNvPr id="9" name="Picture 8">
            <a:extLst>
              <a:ext uri="{FF2B5EF4-FFF2-40B4-BE49-F238E27FC236}">
                <a16:creationId xmlns:a16="http://schemas.microsoft.com/office/drawing/2014/main" id="{8571FDC4-DDB2-5841-B2ED-B611D0B2BDC0}"/>
              </a:ext>
            </a:extLst>
          </p:cNvPr>
          <p:cNvPicPr>
            <a:picLocks noChangeAspect="1"/>
          </p:cNvPicPr>
          <p:nvPr/>
        </p:nvPicPr>
        <p:blipFill>
          <a:blip r:embed="rId4"/>
          <a:stretch>
            <a:fillRect/>
          </a:stretch>
        </p:blipFill>
        <p:spPr>
          <a:xfrm>
            <a:off x="4554223" y="2183860"/>
            <a:ext cx="2887237" cy="2342697"/>
          </a:xfrm>
          <a:prstGeom prst="rect">
            <a:avLst/>
          </a:prstGeom>
        </p:spPr>
      </p:pic>
      <p:sp>
        <p:nvSpPr>
          <p:cNvPr id="10" name="Rectangle 9">
            <a:extLst>
              <a:ext uri="{FF2B5EF4-FFF2-40B4-BE49-F238E27FC236}">
                <a16:creationId xmlns:a16="http://schemas.microsoft.com/office/drawing/2014/main" id="{08E1FD71-7642-EC4F-9B5A-5E10EE1C617C}"/>
              </a:ext>
            </a:extLst>
          </p:cNvPr>
          <p:cNvSpPr/>
          <p:nvPr/>
        </p:nvSpPr>
        <p:spPr>
          <a:xfrm>
            <a:off x="4760163" y="4624487"/>
            <a:ext cx="2475357" cy="338554"/>
          </a:xfrm>
          <a:prstGeom prst="rect">
            <a:avLst/>
          </a:prstGeom>
        </p:spPr>
        <p:txBody>
          <a:bodyPr wrap="none">
            <a:spAutoFit/>
          </a:bodyPr>
          <a:lstStyle/>
          <a:p>
            <a:pPr algn="ctr"/>
            <a:r>
              <a:rPr lang="en-US" sz="1600" dirty="0" err="1">
                <a:latin typeface="Arial" panose="020B0604020202020204" pitchFamily="34" charset="0"/>
                <a:cs typeface="Arial" panose="020B0604020202020204" pitchFamily="34" charset="0"/>
              </a:rPr>
              <a:t>Sivic</a:t>
            </a:r>
            <a:r>
              <a:rPr lang="en-US" sz="1600" dirty="0">
                <a:latin typeface="Arial" panose="020B0604020202020204" pitchFamily="34" charset="0"/>
                <a:cs typeface="Arial" panose="020B0604020202020204" pitchFamily="34" charset="0"/>
              </a:rPr>
              <a:t> &amp; Zisserman (2003)</a:t>
            </a:r>
            <a:endParaRPr lang="en-US" sz="1600" dirty="0"/>
          </a:p>
        </p:txBody>
      </p:sp>
      <p:sp>
        <p:nvSpPr>
          <p:cNvPr id="11" name="Rectangle 10">
            <a:extLst>
              <a:ext uri="{FF2B5EF4-FFF2-40B4-BE49-F238E27FC236}">
                <a16:creationId xmlns:a16="http://schemas.microsoft.com/office/drawing/2014/main" id="{1670593C-BD65-4D4B-8F09-F5302495E741}"/>
              </a:ext>
            </a:extLst>
          </p:cNvPr>
          <p:cNvSpPr/>
          <p:nvPr/>
        </p:nvSpPr>
        <p:spPr>
          <a:xfrm>
            <a:off x="666404" y="4624487"/>
            <a:ext cx="3284874" cy="338554"/>
          </a:xfrm>
          <a:prstGeom prst="rect">
            <a:avLst/>
          </a:prstGeom>
        </p:spPr>
        <p:txBody>
          <a:bodyPr wrap="none">
            <a:spAutoFit/>
          </a:bodyPr>
          <a:lstStyle/>
          <a:p>
            <a:pPr algn="ctr"/>
            <a:r>
              <a:rPr lang="en-US" sz="1600" dirty="0">
                <a:latin typeface="Arial" panose="020B0604020202020204" pitchFamily="34" charset="0"/>
                <a:cs typeface="Arial" panose="020B0604020202020204" pitchFamily="34" charset="0"/>
              </a:rPr>
              <a:t>Lazebnik, Schmid &amp; Ponce (2003)</a:t>
            </a:r>
            <a:endParaRPr lang="en-US" sz="1600" dirty="0"/>
          </a:p>
        </p:txBody>
      </p:sp>
    </p:spTree>
    <p:extLst>
      <p:ext uri="{BB962C8B-B14F-4D97-AF65-F5344CB8AC3E}">
        <p14:creationId xmlns:p14="http://schemas.microsoft.com/office/powerpoint/2010/main" val="742294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21"/>
          <p:cNvSpPr>
            <a:spLocks noGrp="1" noChangeArrowheads="1"/>
          </p:cNvSpPr>
          <p:nvPr>
            <p:ph type="title"/>
          </p:nvPr>
        </p:nvSpPr>
        <p:spPr/>
        <p:txBody>
          <a:bodyPr/>
          <a:lstStyle/>
          <a:p>
            <a:pPr eaLnBrk="1" hangingPunct="1"/>
            <a:r>
              <a:rPr lang="en-US" dirty="0"/>
              <a:t>Bags of features</a:t>
            </a:r>
          </a:p>
        </p:txBody>
      </p:sp>
      <p:grpSp>
        <p:nvGrpSpPr>
          <p:cNvPr id="21" name="Group 4">
            <a:extLst>
              <a:ext uri="{FF2B5EF4-FFF2-40B4-BE49-F238E27FC236}">
                <a16:creationId xmlns:a16="http://schemas.microsoft.com/office/drawing/2014/main" id="{7BB43B06-C460-8841-B9F2-897CD479B642}"/>
              </a:ext>
            </a:extLst>
          </p:cNvPr>
          <p:cNvGrpSpPr>
            <a:grpSpLocks/>
          </p:cNvGrpSpPr>
          <p:nvPr/>
        </p:nvGrpSpPr>
        <p:grpSpPr bwMode="auto">
          <a:xfrm>
            <a:off x="2505856" y="3775067"/>
            <a:ext cx="7162800" cy="1806271"/>
            <a:chOff x="144" y="1776"/>
            <a:chExt cx="5520" cy="1392"/>
          </a:xfrm>
        </p:grpSpPr>
        <p:sp>
          <p:nvSpPr>
            <p:cNvPr id="22" name="Rectangle 5">
              <a:extLst>
                <a:ext uri="{FF2B5EF4-FFF2-40B4-BE49-F238E27FC236}">
                  <a16:creationId xmlns:a16="http://schemas.microsoft.com/office/drawing/2014/main" id="{4F734131-3886-5844-B4DF-A13D298D7F40}"/>
                </a:ext>
              </a:extLst>
            </p:cNvPr>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23" name="Rectangle 6">
              <a:extLst>
                <a:ext uri="{FF2B5EF4-FFF2-40B4-BE49-F238E27FC236}">
                  <a16:creationId xmlns:a16="http://schemas.microsoft.com/office/drawing/2014/main" id="{F0FCAD13-92F6-C84C-80F3-99B04A0707FA}"/>
                </a:ext>
              </a:extLst>
            </p:cNvPr>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24" name="Rectangle 7">
              <a:extLst>
                <a:ext uri="{FF2B5EF4-FFF2-40B4-BE49-F238E27FC236}">
                  <a16:creationId xmlns:a16="http://schemas.microsoft.com/office/drawing/2014/main" id="{607BBE04-207C-6B4B-A8C8-675671E752DF}"/>
                </a:ext>
              </a:extLst>
            </p:cNvPr>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25" name="Rectangle 8">
              <a:extLst>
                <a:ext uri="{FF2B5EF4-FFF2-40B4-BE49-F238E27FC236}">
                  <a16:creationId xmlns:a16="http://schemas.microsoft.com/office/drawing/2014/main" id="{C5286745-3C09-694B-B67A-494255584236}"/>
                </a:ext>
              </a:extLst>
            </p:cNvPr>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26" name="Rectangle 9">
              <a:extLst>
                <a:ext uri="{FF2B5EF4-FFF2-40B4-BE49-F238E27FC236}">
                  <a16:creationId xmlns:a16="http://schemas.microsoft.com/office/drawing/2014/main" id="{EFE8BF39-96BD-094F-90C3-CE6D40506AEE}"/>
                </a:ext>
              </a:extLst>
            </p:cNvPr>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27" name="Rectangle 10">
              <a:extLst>
                <a:ext uri="{FF2B5EF4-FFF2-40B4-BE49-F238E27FC236}">
                  <a16:creationId xmlns:a16="http://schemas.microsoft.com/office/drawing/2014/main" id="{900E2298-7E24-654A-8D24-0D7BC28E1FBA}"/>
                </a:ext>
              </a:extLst>
            </p:cNvPr>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28" name="Rectangle 11">
              <a:extLst>
                <a:ext uri="{FF2B5EF4-FFF2-40B4-BE49-F238E27FC236}">
                  <a16:creationId xmlns:a16="http://schemas.microsoft.com/office/drawing/2014/main" id="{D2404C08-2B03-5F4D-B7DB-180AD32A9291}"/>
                </a:ext>
              </a:extLst>
            </p:cNvPr>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29" name="Rectangle 12">
              <a:extLst>
                <a:ext uri="{FF2B5EF4-FFF2-40B4-BE49-F238E27FC236}">
                  <a16:creationId xmlns:a16="http://schemas.microsoft.com/office/drawing/2014/main" id="{8401CA0E-D33A-3C44-85B6-F9CB051B6421}"/>
                </a:ext>
              </a:extLst>
            </p:cNvPr>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30" name="Rectangle 13">
              <a:extLst>
                <a:ext uri="{FF2B5EF4-FFF2-40B4-BE49-F238E27FC236}">
                  <a16:creationId xmlns:a16="http://schemas.microsoft.com/office/drawing/2014/main" id="{A78F36E0-740F-C54C-B97B-C595E0DCDCD2}"/>
                </a:ext>
              </a:extLst>
            </p:cNvPr>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31" name="Rectangle 14">
              <a:extLst>
                <a:ext uri="{FF2B5EF4-FFF2-40B4-BE49-F238E27FC236}">
                  <a16:creationId xmlns:a16="http://schemas.microsoft.com/office/drawing/2014/main" id="{658CDAC2-0180-BD46-83B8-64ACBAE086D5}"/>
                </a:ext>
              </a:extLst>
            </p:cNvPr>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32" name="Rectangle 15">
              <a:extLst>
                <a:ext uri="{FF2B5EF4-FFF2-40B4-BE49-F238E27FC236}">
                  <a16:creationId xmlns:a16="http://schemas.microsoft.com/office/drawing/2014/main" id="{C2AE3787-99CA-9142-B124-53FA29A3CC21}"/>
                </a:ext>
              </a:extLst>
            </p:cNvPr>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33" name="Rectangle 16">
              <a:extLst>
                <a:ext uri="{FF2B5EF4-FFF2-40B4-BE49-F238E27FC236}">
                  <a16:creationId xmlns:a16="http://schemas.microsoft.com/office/drawing/2014/main" id="{A2950D7C-CCC9-8643-9C6D-CD822E1B9367}"/>
                </a:ext>
              </a:extLst>
            </p:cNvPr>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34" name="Line 17">
              <a:extLst>
                <a:ext uri="{FF2B5EF4-FFF2-40B4-BE49-F238E27FC236}">
                  <a16:creationId xmlns:a16="http://schemas.microsoft.com/office/drawing/2014/main" id="{6D5DD8B8-C426-F041-A547-6F558F82AD81}"/>
                </a:ext>
              </a:extLst>
            </p:cNvPr>
            <p:cNvSpPr>
              <a:spLocks noChangeShapeType="1"/>
            </p:cNvSpPr>
            <p:nvPr/>
          </p:nvSpPr>
          <p:spPr bwMode="auto">
            <a:xfrm>
              <a:off x="144" y="2905"/>
              <a:ext cx="1584" cy="0"/>
            </a:xfrm>
            <a:prstGeom prst="line">
              <a:avLst/>
            </a:prstGeom>
            <a:noFill/>
            <a:ln w="38100">
              <a:solidFill>
                <a:schemeClr val="tx1"/>
              </a:solidFill>
              <a:round/>
              <a:headEnd/>
              <a:tailEnd type="triangle" w="lg" len="med"/>
            </a:ln>
          </p:spPr>
          <p:txBody>
            <a:bodyPr/>
            <a:lstStyle/>
            <a:p>
              <a:endParaRPr lang="en-US"/>
            </a:p>
          </p:txBody>
        </p:sp>
        <p:sp>
          <p:nvSpPr>
            <p:cNvPr id="35" name="Line 18">
              <a:extLst>
                <a:ext uri="{FF2B5EF4-FFF2-40B4-BE49-F238E27FC236}">
                  <a16:creationId xmlns:a16="http://schemas.microsoft.com/office/drawing/2014/main" id="{9D74BBAC-E2FD-B349-926A-0066E903A650}"/>
                </a:ext>
              </a:extLst>
            </p:cNvPr>
            <p:cNvSpPr>
              <a:spLocks noChangeShapeType="1"/>
            </p:cNvSpPr>
            <p:nvPr/>
          </p:nvSpPr>
          <p:spPr bwMode="auto">
            <a:xfrm flipV="1">
              <a:off x="144" y="1801"/>
              <a:ext cx="0" cy="1104"/>
            </a:xfrm>
            <a:prstGeom prst="line">
              <a:avLst/>
            </a:prstGeom>
            <a:noFill/>
            <a:ln w="38100">
              <a:solidFill>
                <a:schemeClr val="tx1"/>
              </a:solidFill>
              <a:round/>
              <a:headEnd/>
              <a:tailEnd type="triangle" w="lg" len="med"/>
            </a:ln>
          </p:spPr>
          <p:txBody>
            <a:bodyPr/>
            <a:lstStyle/>
            <a:p>
              <a:endParaRPr lang="en-US"/>
            </a:p>
          </p:txBody>
        </p:sp>
        <p:pic>
          <p:nvPicPr>
            <p:cNvPr id="36" name="Picture 19" descr="ermine">
              <a:extLst>
                <a:ext uri="{FF2B5EF4-FFF2-40B4-BE49-F238E27FC236}">
                  <a16:creationId xmlns:a16="http://schemas.microsoft.com/office/drawing/2014/main" id="{95BEC02F-D30D-AB4A-9EC2-B1B903C72FD1}"/>
                </a:ext>
              </a:extLst>
            </p:cNvPr>
            <p:cNvPicPr>
              <a:picLocks noChangeAspect="1" noChangeArrowheads="1"/>
            </p:cNvPicPr>
            <p:nvPr/>
          </p:nvPicPr>
          <p:blipFill>
            <a:blip r:embed="rId3" cstate="print"/>
            <a:srcRect l="50569" t="17148" r="37727" b="76851"/>
            <a:stretch>
              <a:fillRect/>
            </a:stretch>
          </p:blipFill>
          <p:spPr bwMode="auto">
            <a:xfrm>
              <a:off x="1296" y="2963"/>
              <a:ext cx="240" cy="168"/>
            </a:xfrm>
            <a:prstGeom prst="rect">
              <a:avLst/>
            </a:prstGeom>
            <a:noFill/>
            <a:ln w="9525">
              <a:noFill/>
              <a:miter lim="800000"/>
              <a:headEnd/>
              <a:tailEnd/>
            </a:ln>
          </p:spPr>
        </p:pic>
        <p:pic>
          <p:nvPicPr>
            <p:cNvPr id="37" name="Picture 20" descr="bicycle">
              <a:extLst>
                <a:ext uri="{FF2B5EF4-FFF2-40B4-BE49-F238E27FC236}">
                  <a16:creationId xmlns:a16="http://schemas.microsoft.com/office/drawing/2014/main" id="{F70E8887-0FE1-EF45-9508-E22F3EA95103}"/>
                </a:ext>
              </a:extLst>
            </p:cNvPr>
            <p:cNvPicPr>
              <a:picLocks noChangeAspect="1" noChangeArrowheads="1"/>
            </p:cNvPicPr>
            <p:nvPr/>
          </p:nvPicPr>
          <p:blipFill>
            <a:blip r:embed="rId4" cstate="print"/>
            <a:srcRect l="20000" r="55000" b="54236"/>
            <a:stretch>
              <a:fillRect/>
            </a:stretch>
          </p:blipFill>
          <p:spPr bwMode="auto">
            <a:xfrm>
              <a:off x="288" y="2953"/>
              <a:ext cx="197" cy="215"/>
            </a:xfrm>
            <a:prstGeom prst="rect">
              <a:avLst/>
            </a:prstGeom>
            <a:noFill/>
            <a:ln w="9525">
              <a:noFill/>
              <a:miter lim="800000"/>
              <a:headEnd/>
              <a:tailEnd/>
            </a:ln>
          </p:spPr>
        </p:pic>
        <p:pic>
          <p:nvPicPr>
            <p:cNvPr id="38" name="Picture 21" descr="ermine">
              <a:extLst>
                <a:ext uri="{FF2B5EF4-FFF2-40B4-BE49-F238E27FC236}">
                  <a16:creationId xmlns:a16="http://schemas.microsoft.com/office/drawing/2014/main" id="{A9D75135-724B-2647-8F1A-4831ADB2DD2D}"/>
                </a:ext>
              </a:extLst>
            </p:cNvPr>
            <p:cNvPicPr>
              <a:picLocks noChangeAspect="1" noChangeArrowheads="1"/>
            </p:cNvPicPr>
            <p:nvPr/>
          </p:nvPicPr>
          <p:blipFill>
            <a:blip r:embed="rId3" cstate="print"/>
            <a:srcRect l="49399" t="22293" r="38898" b="71706"/>
            <a:stretch>
              <a:fillRect/>
            </a:stretch>
          </p:blipFill>
          <p:spPr bwMode="auto">
            <a:xfrm>
              <a:off x="576" y="2953"/>
              <a:ext cx="240" cy="168"/>
            </a:xfrm>
            <a:prstGeom prst="rect">
              <a:avLst/>
            </a:prstGeom>
            <a:noFill/>
            <a:ln w="9525">
              <a:noFill/>
              <a:miter lim="800000"/>
              <a:headEnd/>
              <a:tailEnd/>
            </a:ln>
          </p:spPr>
        </p:pic>
        <p:sp>
          <p:nvSpPr>
            <p:cNvPr id="39" name="Line 22">
              <a:extLst>
                <a:ext uri="{FF2B5EF4-FFF2-40B4-BE49-F238E27FC236}">
                  <a16:creationId xmlns:a16="http://schemas.microsoft.com/office/drawing/2014/main" id="{81E011B3-041C-DA44-A1BC-F9CBB7C2D32A}"/>
                </a:ext>
              </a:extLst>
            </p:cNvPr>
            <p:cNvSpPr>
              <a:spLocks noChangeShapeType="1"/>
            </p:cNvSpPr>
            <p:nvPr/>
          </p:nvSpPr>
          <p:spPr bwMode="auto">
            <a:xfrm>
              <a:off x="4080" y="2905"/>
              <a:ext cx="1584" cy="0"/>
            </a:xfrm>
            <a:prstGeom prst="line">
              <a:avLst/>
            </a:prstGeom>
            <a:noFill/>
            <a:ln w="38100">
              <a:solidFill>
                <a:schemeClr val="tx1"/>
              </a:solidFill>
              <a:round/>
              <a:headEnd/>
              <a:tailEnd type="triangle" w="lg" len="med"/>
            </a:ln>
          </p:spPr>
          <p:txBody>
            <a:bodyPr/>
            <a:lstStyle/>
            <a:p>
              <a:endParaRPr lang="en-US"/>
            </a:p>
          </p:txBody>
        </p:sp>
        <p:sp>
          <p:nvSpPr>
            <p:cNvPr id="40" name="Line 23">
              <a:extLst>
                <a:ext uri="{FF2B5EF4-FFF2-40B4-BE49-F238E27FC236}">
                  <a16:creationId xmlns:a16="http://schemas.microsoft.com/office/drawing/2014/main" id="{82CCAFF6-594F-8A4F-A683-EB9ED1BA0401}"/>
                </a:ext>
              </a:extLst>
            </p:cNvPr>
            <p:cNvSpPr>
              <a:spLocks noChangeShapeType="1"/>
            </p:cNvSpPr>
            <p:nvPr/>
          </p:nvSpPr>
          <p:spPr bwMode="auto">
            <a:xfrm flipV="1">
              <a:off x="4080" y="1801"/>
              <a:ext cx="0" cy="1104"/>
            </a:xfrm>
            <a:prstGeom prst="line">
              <a:avLst/>
            </a:prstGeom>
            <a:noFill/>
            <a:ln w="38100">
              <a:solidFill>
                <a:schemeClr val="tx1"/>
              </a:solidFill>
              <a:round/>
              <a:headEnd/>
              <a:tailEnd type="triangle" w="lg" len="med"/>
            </a:ln>
          </p:spPr>
          <p:txBody>
            <a:bodyPr/>
            <a:lstStyle/>
            <a:p>
              <a:endParaRPr lang="en-US"/>
            </a:p>
          </p:txBody>
        </p:sp>
        <p:sp>
          <p:nvSpPr>
            <p:cNvPr id="41" name="Line 24">
              <a:extLst>
                <a:ext uri="{FF2B5EF4-FFF2-40B4-BE49-F238E27FC236}">
                  <a16:creationId xmlns:a16="http://schemas.microsoft.com/office/drawing/2014/main" id="{730AAFC6-3293-CB43-9A34-FFBF15AF736C}"/>
                </a:ext>
              </a:extLst>
            </p:cNvPr>
            <p:cNvSpPr>
              <a:spLocks noChangeShapeType="1"/>
            </p:cNvSpPr>
            <p:nvPr/>
          </p:nvSpPr>
          <p:spPr bwMode="auto">
            <a:xfrm>
              <a:off x="2160" y="2928"/>
              <a:ext cx="1584" cy="0"/>
            </a:xfrm>
            <a:prstGeom prst="line">
              <a:avLst/>
            </a:prstGeom>
            <a:noFill/>
            <a:ln w="38100">
              <a:solidFill>
                <a:schemeClr val="tx1"/>
              </a:solidFill>
              <a:round/>
              <a:headEnd/>
              <a:tailEnd type="triangle" w="lg" len="med"/>
            </a:ln>
          </p:spPr>
          <p:txBody>
            <a:bodyPr/>
            <a:lstStyle/>
            <a:p>
              <a:endParaRPr lang="en-US"/>
            </a:p>
          </p:txBody>
        </p:sp>
        <p:sp>
          <p:nvSpPr>
            <p:cNvPr id="42" name="Line 25">
              <a:extLst>
                <a:ext uri="{FF2B5EF4-FFF2-40B4-BE49-F238E27FC236}">
                  <a16:creationId xmlns:a16="http://schemas.microsoft.com/office/drawing/2014/main" id="{D69EEEFF-C963-354C-A166-B1CE2C5397A5}"/>
                </a:ext>
              </a:extLst>
            </p:cNvPr>
            <p:cNvSpPr>
              <a:spLocks noChangeShapeType="1"/>
            </p:cNvSpPr>
            <p:nvPr/>
          </p:nvSpPr>
          <p:spPr bwMode="auto">
            <a:xfrm flipV="1">
              <a:off x="2160" y="1824"/>
              <a:ext cx="0" cy="1104"/>
            </a:xfrm>
            <a:prstGeom prst="line">
              <a:avLst/>
            </a:prstGeom>
            <a:noFill/>
            <a:ln w="38100">
              <a:solidFill>
                <a:schemeClr val="tx1"/>
              </a:solidFill>
              <a:round/>
              <a:headEnd/>
              <a:tailEnd type="triangle" w="lg" len="med"/>
            </a:ln>
          </p:spPr>
          <p:txBody>
            <a:bodyPr/>
            <a:lstStyle/>
            <a:p>
              <a:endParaRPr lang="en-US"/>
            </a:p>
          </p:txBody>
        </p:sp>
        <p:pic>
          <p:nvPicPr>
            <p:cNvPr id="43" name="Picture 26" descr="violin">
              <a:extLst>
                <a:ext uri="{FF2B5EF4-FFF2-40B4-BE49-F238E27FC236}">
                  <a16:creationId xmlns:a16="http://schemas.microsoft.com/office/drawing/2014/main" id="{D229418F-2069-DA4F-8FDA-271F1161AE46}"/>
                </a:ext>
              </a:extLst>
            </p:cNvPr>
            <p:cNvPicPr>
              <a:picLocks noChangeAspect="1" noChangeArrowheads="1"/>
            </p:cNvPicPr>
            <p:nvPr/>
          </p:nvPicPr>
          <p:blipFill>
            <a:blip r:embed="rId5" cstate="print"/>
            <a:srcRect t="76233"/>
            <a:stretch>
              <a:fillRect/>
            </a:stretch>
          </p:blipFill>
          <p:spPr bwMode="auto">
            <a:xfrm>
              <a:off x="864" y="2976"/>
              <a:ext cx="336" cy="174"/>
            </a:xfrm>
            <a:prstGeom prst="rect">
              <a:avLst/>
            </a:prstGeom>
            <a:noFill/>
            <a:ln w="9525">
              <a:noFill/>
              <a:miter lim="800000"/>
              <a:headEnd/>
              <a:tailEnd/>
            </a:ln>
          </p:spPr>
        </p:pic>
        <p:pic>
          <p:nvPicPr>
            <p:cNvPr id="44" name="Picture 27" descr="ermine">
              <a:extLst>
                <a:ext uri="{FF2B5EF4-FFF2-40B4-BE49-F238E27FC236}">
                  <a16:creationId xmlns:a16="http://schemas.microsoft.com/office/drawing/2014/main" id="{529F3F06-130D-C34E-BB16-8F5DB3A19A1D}"/>
                </a:ext>
              </a:extLst>
            </p:cNvPr>
            <p:cNvPicPr>
              <a:picLocks noChangeAspect="1" noChangeArrowheads="1"/>
            </p:cNvPicPr>
            <p:nvPr/>
          </p:nvPicPr>
          <p:blipFill>
            <a:blip r:embed="rId3" cstate="print"/>
            <a:srcRect l="50569" t="17148" r="37727" b="76851"/>
            <a:stretch>
              <a:fillRect/>
            </a:stretch>
          </p:blipFill>
          <p:spPr bwMode="auto">
            <a:xfrm>
              <a:off x="3360" y="2963"/>
              <a:ext cx="240" cy="168"/>
            </a:xfrm>
            <a:prstGeom prst="rect">
              <a:avLst/>
            </a:prstGeom>
            <a:noFill/>
            <a:ln w="9525">
              <a:noFill/>
              <a:miter lim="800000"/>
              <a:headEnd/>
              <a:tailEnd/>
            </a:ln>
          </p:spPr>
        </p:pic>
        <p:pic>
          <p:nvPicPr>
            <p:cNvPr id="45" name="Picture 28" descr="bicycle">
              <a:extLst>
                <a:ext uri="{FF2B5EF4-FFF2-40B4-BE49-F238E27FC236}">
                  <a16:creationId xmlns:a16="http://schemas.microsoft.com/office/drawing/2014/main" id="{D094053E-BE94-C84D-A4A5-C8D04944ED1C}"/>
                </a:ext>
              </a:extLst>
            </p:cNvPr>
            <p:cNvPicPr>
              <a:picLocks noChangeAspect="1" noChangeArrowheads="1"/>
            </p:cNvPicPr>
            <p:nvPr/>
          </p:nvPicPr>
          <p:blipFill>
            <a:blip r:embed="rId4" cstate="print"/>
            <a:srcRect l="20000" r="55000" b="54236"/>
            <a:stretch>
              <a:fillRect/>
            </a:stretch>
          </p:blipFill>
          <p:spPr bwMode="auto">
            <a:xfrm>
              <a:off x="2304" y="2953"/>
              <a:ext cx="197" cy="215"/>
            </a:xfrm>
            <a:prstGeom prst="rect">
              <a:avLst/>
            </a:prstGeom>
            <a:noFill/>
            <a:ln w="9525">
              <a:noFill/>
              <a:miter lim="800000"/>
              <a:headEnd/>
              <a:tailEnd/>
            </a:ln>
          </p:spPr>
        </p:pic>
        <p:pic>
          <p:nvPicPr>
            <p:cNvPr id="46" name="Picture 29" descr="ermine">
              <a:extLst>
                <a:ext uri="{FF2B5EF4-FFF2-40B4-BE49-F238E27FC236}">
                  <a16:creationId xmlns:a16="http://schemas.microsoft.com/office/drawing/2014/main" id="{4E74C36E-250B-8749-8497-EAF03B7792AD}"/>
                </a:ext>
              </a:extLst>
            </p:cNvPr>
            <p:cNvPicPr>
              <a:picLocks noChangeAspect="1" noChangeArrowheads="1"/>
            </p:cNvPicPr>
            <p:nvPr/>
          </p:nvPicPr>
          <p:blipFill>
            <a:blip r:embed="rId3" cstate="print"/>
            <a:srcRect l="49399" t="22293" r="38898" b="71706"/>
            <a:stretch>
              <a:fillRect/>
            </a:stretch>
          </p:blipFill>
          <p:spPr bwMode="auto">
            <a:xfrm>
              <a:off x="2592" y="2976"/>
              <a:ext cx="240" cy="168"/>
            </a:xfrm>
            <a:prstGeom prst="rect">
              <a:avLst/>
            </a:prstGeom>
            <a:noFill/>
            <a:ln w="9525">
              <a:noFill/>
              <a:miter lim="800000"/>
              <a:headEnd/>
              <a:tailEnd/>
            </a:ln>
          </p:spPr>
        </p:pic>
        <p:pic>
          <p:nvPicPr>
            <p:cNvPr id="47" name="Picture 30" descr="violin">
              <a:extLst>
                <a:ext uri="{FF2B5EF4-FFF2-40B4-BE49-F238E27FC236}">
                  <a16:creationId xmlns:a16="http://schemas.microsoft.com/office/drawing/2014/main" id="{EDCC321D-2C0A-7848-8D6D-E1C480F1C14D}"/>
                </a:ext>
              </a:extLst>
            </p:cNvPr>
            <p:cNvPicPr>
              <a:picLocks noChangeAspect="1" noChangeArrowheads="1"/>
            </p:cNvPicPr>
            <p:nvPr/>
          </p:nvPicPr>
          <p:blipFill>
            <a:blip r:embed="rId5" cstate="print"/>
            <a:srcRect t="76233"/>
            <a:stretch>
              <a:fillRect/>
            </a:stretch>
          </p:blipFill>
          <p:spPr bwMode="auto">
            <a:xfrm>
              <a:off x="2832" y="2976"/>
              <a:ext cx="336" cy="174"/>
            </a:xfrm>
            <a:prstGeom prst="rect">
              <a:avLst/>
            </a:prstGeom>
            <a:noFill/>
            <a:ln w="9525">
              <a:noFill/>
              <a:miter lim="800000"/>
              <a:headEnd/>
              <a:tailEnd/>
            </a:ln>
          </p:spPr>
        </p:pic>
        <p:pic>
          <p:nvPicPr>
            <p:cNvPr id="48" name="Picture 31" descr="ermine">
              <a:extLst>
                <a:ext uri="{FF2B5EF4-FFF2-40B4-BE49-F238E27FC236}">
                  <a16:creationId xmlns:a16="http://schemas.microsoft.com/office/drawing/2014/main" id="{4E0331BC-DD74-9446-91A5-31DCEC34C17A}"/>
                </a:ext>
              </a:extLst>
            </p:cNvPr>
            <p:cNvPicPr>
              <a:picLocks noChangeAspect="1" noChangeArrowheads="1"/>
            </p:cNvPicPr>
            <p:nvPr/>
          </p:nvPicPr>
          <p:blipFill>
            <a:blip r:embed="rId3" cstate="print"/>
            <a:srcRect l="50569" t="17148" r="37727" b="76851"/>
            <a:stretch>
              <a:fillRect/>
            </a:stretch>
          </p:blipFill>
          <p:spPr bwMode="auto">
            <a:xfrm>
              <a:off x="5280" y="2963"/>
              <a:ext cx="240" cy="168"/>
            </a:xfrm>
            <a:prstGeom prst="rect">
              <a:avLst/>
            </a:prstGeom>
            <a:noFill/>
            <a:ln w="9525">
              <a:noFill/>
              <a:miter lim="800000"/>
              <a:headEnd/>
              <a:tailEnd/>
            </a:ln>
          </p:spPr>
        </p:pic>
        <p:pic>
          <p:nvPicPr>
            <p:cNvPr id="49" name="Picture 32" descr="bicycle">
              <a:extLst>
                <a:ext uri="{FF2B5EF4-FFF2-40B4-BE49-F238E27FC236}">
                  <a16:creationId xmlns:a16="http://schemas.microsoft.com/office/drawing/2014/main" id="{84DA0DB1-F0D3-D14A-9815-7193079C5718}"/>
                </a:ext>
              </a:extLst>
            </p:cNvPr>
            <p:cNvPicPr>
              <a:picLocks noChangeAspect="1" noChangeArrowheads="1"/>
            </p:cNvPicPr>
            <p:nvPr/>
          </p:nvPicPr>
          <p:blipFill>
            <a:blip r:embed="rId4" cstate="print"/>
            <a:srcRect l="20000" r="55000" b="54236"/>
            <a:stretch>
              <a:fillRect/>
            </a:stretch>
          </p:blipFill>
          <p:spPr bwMode="auto">
            <a:xfrm>
              <a:off x="4224" y="2953"/>
              <a:ext cx="197" cy="215"/>
            </a:xfrm>
            <a:prstGeom prst="rect">
              <a:avLst/>
            </a:prstGeom>
            <a:noFill/>
            <a:ln w="9525">
              <a:noFill/>
              <a:miter lim="800000"/>
              <a:headEnd/>
              <a:tailEnd/>
            </a:ln>
          </p:spPr>
        </p:pic>
        <p:pic>
          <p:nvPicPr>
            <p:cNvPr id="50" name="Picture 33" descr="ermine">
              <a:extLst>
                <a:ext uri="{FF2B5EF4-FFF2-40B4-BE49-F238E27FC236}">
                  <a16:creationId xmlns:a16="http://schemas.microsoft.com/office/drawing/2014/main" id="{4650B536-DC4C-F849-9A8E-116D1FB70315}"/>
                </a:ext>
              </a:extLst>
            </p:cNvPr>
            <p:cNvPicPr>
              <a:picLocks noChangeAspect="1" noChangeArrowheads="1"/>
            </p:cNvPicPr>
            <p:nvPr/>
          </p:nvPicPr>
          <p:blipFill>
            <a:blip r:embed="rId3" cstate="print"/>
            <a:srcRect l="49399" t="22293" r="38898" b="71706"/>
            <a:stretch>
              <a:fillRect/>
            </a:stretch>
          </p:blipFill>
          <p:spPr bwMode="auto">
            <a:xfrm>
              <a:off x="4560" y="2953"/>
              <a:ext cx="240" cy="168"/>
            </a:xfrm>
            <a:prstGeom prst="rect">
              <a:avLst/>
            </a:prstGeom>
            <a:noFill/>
            <a:ln w="9525">
              <a:noFill/>
              <a:miter lim="800000"/>
              <a:headEnd/>
              <a:tailEnd/>
            </a:ln>
          </p:spPr>
        </p:pic>
        <p:pic>
          <p:nvPicPr>
            <p:cNvPr id="51" name="Picture 34" descr="violin">
              <a:extLst>
                <a:ext uri="{FF2B5EF4-FFF2-40B4-BE49-F238E27FC236}">
                  <a16:creationId xmlns:a16="http://schemas.microsoft.com/office/drawing/2014/main" id="{5D13648B-2323-E641-AFF2-BD0215037CB9}"/>
                </a:ext>
              </a:extLst>
            </p:cNvPr>
            <p:cNvPicPr>
              <a:picLocks noChangeAspect="1" noChangeArrowheads="1"/>
            </p:cNvPicPr>
            <p:nvPr/>
          </p:nvPicPr>
          <p:blipFill>
            <a:blip r:embed="rId5" cstate="print"/>
            <a:srcRect t="76233"/>
            <a:stretch>
              <a:fillRect/>
            </a:stretch>
          </p:blipFill>
          <p:spPr bwMode="auto">
            <a:xfrm>
              <a:off x="4848" y="2976"/>
              <a:ext cx="336" cy="174"/>
            </a:xfrm>
            <a:prstGeom prst="rect">
              <a:avLst/>
            </a:prstGeom>
            <a:noFill/>
            <a:ln w="9525">
              <a:noFill/>
              <a:miter lim="800000"/>
              <a:headEnd/>
              <a:tailEnd/>
            </a:ln>
          </p:spPr>
        </p:pic>
      </p:grpSp>
      <p:grpSp>
        <p:nvGrpSpPr>
          <p:cNvPr id="52" name="Group 51">
            <a:extLst>
              <a:ext uri="{FF2B5EF4-FFF2-40B4-BE49-F238E27FC236}">
                <a16:creationId xmlns:a16="http://schemas.microsoft.com/office/drawing/2014/main" id="{7EAF0693-5E16-8448-BD3B-C85305216B96}"/>
              </a:ext>
            </a:extLst>
          </p:cNvPr>
          <p:cNvGrpSpPr/>
          <p:nvPr/>
        </p:nvGrpSpPr>
        <p:grpSpPr>
          <a:xfrm>
            <a:off x="2658256" y="1680850"/>
            <a:ext cx="6934200" cy="1919287"/>
            <a:chOff x="304800" y="2362200"/>
            <a:chExt cx="8534400" cy="2362200"/>
          </a:xfrm>
        </p:grpSpPr>
        <p:grpSp>
          <p:nvGrpSpPr>
            <p:cNvPr id="53" name="Group 54">
              <a:extLst>
                <a:ext uri="{FF2B5EF4-FFF2-40B4-BE49-F238E27FC236}">
                  <a16:creationId xmlns:a16="http://schemas.microsoft.com/office/drawing/2014/main" id="{0AC8CFA1-5D6E-424C-A365-00C4BB93FA02}"/>
                </a:ext>
              </a:extLst>
            </p:cNvPr>
            <p:cNvGrpSpPr>
              <a:grpSpLocks/>
            </p:cNvGrpSpPr>
            <p:nvPr/>
          </p:nvGrpSpPr>
          <p:grpSpPr bwMode="auto">
            <a:xfrm>
              <a:off x="609602" y="2514592"/>
              <a:ext cx="1547814" cy="2000247"/>
              <a:chOff x="288" y="2928"/>
              <a:chExt cx="864" cy="1116"/>
            </a:xfrm>
          </p:grpSpPr>
          <p:pic>
            <p:nvPicPr>
              <p:cNvPr id="69" name="Picture 55" descr="ermine">
                <a:extLst>
                  <a:ext uri="{FF2B5EF4-FFF2-40B4-BE49-F238E27FC236}">
                    <a16:creationId xmlns:a16="http://schemas.microsoft.com/office/drawing/2014/main" id="{9BC5DCDD-81D8-2044-81D5-D882B49EA632}"/>
                  </a:ext>
                </a:extLst>
              </p:cNvPr>
              <p:cNvPicPr>
                <a:picLocks noChangeAspect="1" noChangeArrowheads="1"/>
              </p:cNvPicPr>
              <p:nvPr/>
            </p:nvPicPr>
            <p:blipFill>
              <a:blip r:embed="rId3" cstate="print"/>
              <a:srcRect l="49399" t="22293" r="38898" b="71706"/>
              <a:stretch>
                <a:fillRect/>
              </a:stretch>
            </p:blipFill>
            <p:spPr bwMode="auto">
              <a:xfrm>
                <a:off x="720" y="3216"/>
                <a:ext cx="288" cy="202"/>
              </a:xfrm>
              <a:prstGeom prst="rect">
                <a:avLst/>
              </a:prstGeom>
              <a:noFill/>
              <a:ln w="9525">
                <a:noFill/>
                <a:miter lim="800000"/>
                <a:headEnd/>
                <a:tailEnd/>
              </a:ln>
            </p:spPr>
          </p:pic>
          <p:pic>
            <p:nvPicPr>
              <p:cNvPr id="70" name="Picture 56" descr="ermine">
                <a:extLst>
                  <a:ext uri="{FF2B5EF4-FFF2-40B4-BE49-F238E27FC236}">
                    <a16:creationId xmlns:a16="http://schemas.microsoft.com/office/drawing/2014/main" id="{07C03C53-4DBB-D548-87BB-7D541B54FDC3}"/>
                  </a:ext>
                </a:extLst>
              </p:cNvPr>
              <p:cNvPicPr>
                <a:picLocks noChangeAspect="1" noChangeArrowheads="1"/>
              </p:cNvPicPr>
              <p:nvPr/>
            </p:nvPicPr>
            <p:blipFill>
              <a:blip r:embed="rId3" cstate="print"/>
              <a:srcRect l="57591" t="4288" r="29535" b="88853"/>
              <a:stretch>
                <a:fillRect/>
              </a:stretch>
            </p:blipFill>
            <p:spPr bwMode="auto">
              <a:xfrm>
                <a:off x="864" y="3504"/>
                <a:ext cx="288" cy="209"/>
              </a:xfrm>
              <a:prstGeom prst="rect">
                <a:avLst/>
              </a:prstGeom>
              <a:noFill/>
              <a:ln w="9525">
                <a:noFill/>
                <a:miter lim="800000"/>
                <a:headEnd/>
                <a:tailEnd/>
              </a:ln>
            </p:spPr>
          </p:pic>
          <p:pic>
            <p:nvPicPr>
              <p:cNvPr id="71" name="Picture 57" descr="ermine">
                <a:extLst>
                  <a:ext uri="{FF2B5EF4-FFF2-40B4-BE49-F238E27FC236}">
                    <a16:creationId xmlns:a16="http://schemas.microsoft.com/office/drawing/2014/main" id="{AAE792AA-7E20-2542-B048-5DFE50AA5A32}"/>
                  </a:ext>
                </a:extLst>
              </p:cNvPr>
              <p:cNvPicPr>
                <a:picLocks noChangeAspect="1" noChangeArrowheads="1"/>
              </p:cNvPicPr>
              <p:nvPr/>
            </p:nvPicPr>
            <p:blipFill>
              <a:blip r:embed="rId3" cstate="print"/>
              <a:srcRect l="58762" t="14577" r="31876" b="79422"/>
              <a:stretch>
                <a:fillRect/>
              </a:stretch>
            </p:blipFill>
            <p:spPr bwMode="auto">
              <a:xfrm>
                <a:off x="384" y="3504"/>
                <a:ext cx="288" cy="252"/>
              </a:xfrm>
              <a:prstGeom prst="rect">
                <a:avLst/>
              </a:prstGeom>
              <a:noFill/>
              <a:ln w="9525">
                <a:noFill/>
                <a:miter lim="800000"/>
                <a:headEnd/>
                <a:tailEnd/>
              </a:ln>
            </p:spPr>
          </p:pic>
          <p:pic>
            <p:nvPicPr>
              <p:cNvPr id="72" name="Picture 58" descr="ermine">
                <a:extLst>
                  <a:ext uri="{FF2B5EF4-FFF2-40B4-BE49-F238E27FC236}">
                    <a16:creationId xmlns:a16="http://schemas.microsoft.com/office/drawing/2014/main" id="{234601E6-4ACB-A24E-95B6-1257120ECAE1}"/>
                  </a:ext>
                </a:extLst>
              </p:cNvPr>
              <p:cNvPicPr>
                <a:picLocks noChangeAspect="1" noChangeArrowheads="1"/>
              </p:cNvPicPr>
              <p:nvPr/>
            </p:nvPicPr>
            <p:blipFill>
              <a:blip r:embed="rId3" cstate="print"/>
              <a:srcRect l="58762" t="27437" r="31876" b="67418"/>
              <a:stretch>
                <a:fillRect/>
              </a:stretch>
            </p:blipFill>
            <p:spPr bwMode="auto">
              <a:xfrm>
                <a:off x="288" y="3216"/>
                <a:ext cx="288" cy="216"/>
              </a:xfrm>
              <a:prstGeom prst="rect">
                <a:avLst/>
              </a:prstGeom>
              <a:noFill/>
              <a:ln w="9525">
                <a:noFill/>
                <a:miter lim="800000"/>
                <a:headEnd/>
                <a:tailEnd/>
              </a:ln>
            </p:spPr>
          </p:pic>
          <p:pic>
            <p:nvPicPr>
              <p:cNvPr id="73" name="Picture 59" descr="ermine">
                <a:extLst>
                  <a:ext uri="{FF2B5EF4-FFF2-40B4-BE49-F238E27FC236}">
                    <a16:creationId xmlns:a16="http://schemas.microsoft.com/office/drawing/2014/main" id="{26C01294-942A-B142-BB4F-8935B3AF00AF}"/>
                  </a:ext>
                </a:extLst>
              </p:cNvPr>
              <p:cNvPicPr>
                <a:picLocks noChangeAspect="1" noChangeArrowheads="1"/>
              </p:cNvPicPr>
              <p:nvPr/>
            </p:nvPicPr>
            <p:blipFill>
              <a:blip r:embed="rId3" cstate="print"/>
              <a:srcRect l="59932" t="23151" r="31876" b="71706"/>
              <a:stretch>
                <a:fillRect/>
              </a:stretch>
            </p:blipFill>
            <p:spPr bwMode="auto">
              <a:xfrm>
                <a:off x="624" y="2928"/>
                <a:ext cx="288" cy="247"/>
              </a:xfrm>
              <a:prstGeom prst="rect">
                <a:avLst/>
              </a:prstGeom>
              <a:noFill/>
              <a:ln w="9525">
                <a:noFill/>
                <a:miter lim="800000"/>
                <a:headEnd/>
                <a:tailEnd/>
              </a:ln>
            </p:spPr>
          </p:pic>
          <p:pic>
            <p:nvPicPr>
              <p:cNvPr id="74" name="Picture 60" descr="ermine">
                <a:extLst>
                  <a:ext uri="{FF2B5EF4-FFF2-40B4-BE49-F238E27FC236}">
                    <a16:creationId xmlns:a16="http://schemas.microsoft.com/office/drawing/2014/main" id="{2A6A0521-319B-4F46-9DF3-3A5F772A6817}"/>
                  </a:ext>
                </a:extLst>
              </p:cNvPr>
              <p:cNvPicPr>
                <a:picLocks noChangeAspect="1" noChangeArrowheads="1"/>
              </p:cNvPicPr>
              <p:nvPr/>
            </p:nvPicPr>
            <p:blipFill>
              <a:blip r:embed="rId3" cstate="print"/>
              <a:srcRect l="50569" t="17148" r="37727" b="76851"/>
              <a:stretch>
                <a:fillRect/>
              </a:stretch>
            </p:blipFill>
            <p:spPr bwMode="auto">
              <a:xfrm>
                <a:off x="768" y="3792"/>
                <a:ext cx="360" cy="252"/>
              </a:xfrm>
              <a:prstGeom prst="rect">
                <a:avLst/>
              </a:prstGeom>
              <a:noFill/>
              <a:ln w="9525">
                <a:noFill/>
                <a:miter lim="800000"/>
                <a:headEnd/>
                <a:tailEnd/>
              </a:ln>
            </p:spPr>
          </p:pic>
        </p:grpSp>
        <p:pic>
          <p:nvPicPr>
            <p:cNvPr id="54" name="Picture 62" descr="bicycle">
              <a:extLst>
                <a:ext uri="{FF2B5EF4-FFF2-40B4-BE49-F238E27FC236}">
                  <a16:creationId xmlns:a16="http://schemas.microsoft.com/office/drawing/2014/main" id="{49CA7FC2-807F-6743-977B-2215C53D012A}"/>
                </a:ext>
              </a:extLst>
            </p:cNvPr>
            <p:cNvPicPr>
              <a:picLocks noChangeAspect="1" noChangeArrowheads="1"/>
            </p:cNvPicPr>
            <p:nvPr/>
          </p:nvPicPr>
          <p:blipFill>
            <a:blip r:embed="rId4" cstate="print">
              <a:clrChange>
                <a:clrFrom>
                  <a:srgbClr val="FFFFFF"/>
                </a:clrFrom>
                <a:clrTo>
                  <a:srgbClr val="FFFFFF">
                    <a:alpha val="0"/>
                  </a:srgbClr>
                </a:clrTo>
              </a:clrChange>
            </a:blip>
            <a:srcRect l="67500" t="75458"/>
            <a:stretch>
              <a:fillRect/>
            </a:stretch>
          </p:blipFill>
          <p:spPr bwMode="auto">
            <a:xfrm>
              <a:off x="3352800" y="3511550"/>
              <a:ext cx="782638" cy="354013"/>
            </a:xfrm>
            <a:prstGeom prst="rect">
              <a:avLst/>
            </a:prstGeom>
            <a:noFill/>
            <a:ln w="9525">
              <a:noFill/>
              <a:miter lim="800000"/>
              <a:headEnd/>
              <a:tailEnd/>
            </a:ln>
          </p:spPr>
        </p:pic>
        <p:pic>
          <p:nvPicPr>
            <p:cNvPr id="55" name="Picture 63" descr="bicycle">
              <a:extLst>
                <a:ext uri="{FF2B5EF4-FFF2-40B4-BE49-F238E27FC236}">
                  <a16:creationId xmlns:a16="http://schemas.microsoft.com/office/drawing/2014/main" id="{4D700F5E-D0F3-564F-A708-ED9A7FE15C47}"/>
                </a:ext>
              </a:extLst>
            </p:cNvPr>
            <p:cNvPicPr>
              <a:picLocks noChangeAspect="1" noChangeArrowheads="1"/>
            </p:cNvPicPr>
            <p:nvPr/>
          </p:nvPicPr>
          <p:blipFill>
            <a:blip r:embed="rId4" cstate="print">
              <a:clrChange>
                <a:clrFrom>
                  <a:srgbClr val="FFFFFF"/>
                </a:clrFrom>
                <a:clrTo>
                  <a:srgbClr val="FFFFFF">
                    <a:alpha val="0"/>
                  </a:srgbClr>
                </a:clrTo>
              </a:clrChange>
            </a:blip>
            <a:srcRect l="35001" t="49956" r="42499" b="16507"/>
            <a:stretch>
              <a:fillRect/>
            </a:stretch>
          </p:blipFill>
          <p:spPr bwMode="auto">
            <a:xfrm>
              <a:off x="4862513" y="3670300"/>
              <a:ext cx="568325" cy="504825"/>
            </a:xfrm>
            <a:prstGeom prst="rect">
              <a:avLst/>
            </a:prstGeom>
            <a:noFill/>
            <a:ln w="9525">
              <a:noFill/>
              <a:miter lim="800000"/>
              <a:headEnd/>
              <a:tailEnd/>
            </a:ln>
          </p:spPr>
        </p:pic>
        <p:pic>
          <p:nvPicPr>
            <p:cNvPr id="56" name="Picture 64" descr="bicycle">
              <a:extLst>
                <a:ext uri="{FF2B5EF4-FFF2-40B4-BE49-F238E27FC236}">
                  <a16:creationId xmlns:a16="http://schemas.microsoft.com/office/drawing/2014/main" id="{D97A7255-693D-5F48-A07E-54C8FB2552F3}"/>
                </a:ext>
              </a:extLst>
            </p:cNvPr>
            <p:cNvPicPr>
              <a:picLocks noChangeAspect="1" noChangeArrowheads="1"/>
            </p:cNvPicPr>
            <p:nvPr/>
          </p:nvPicPr>
          <p:blipFill>
            <a:blip r:embed="rId4" cstate="print">
              <a:clrChange>
                <a:clrFrom>
                  <a:srgbClr val="FFFFFF"/>
                </a:clrFrom>
                <a:clrTo>
                  <a:srgbClr val="FFFFFF">
                    <a:alpha val="0"/>
                  </a:srgbClr>
                </a:clrTo>
              </a:clrChange>
            </a:blip>
            <a:srcRect t="33188" r="60001"/>
            <a:stretch>
              <a:fillRect/>
            </a:stretch>
          </p:blipFill>
          <p:spPr bwMode="auto">
            <a:xfrm>
              <a:off x="3744913" y="2667000"/>
              <a:ext cx="695325" cy="692150"/>
            </a:xfrm>
            <a:prstGeom prst="rect">
              <a:avLst/>
            </a:prstGeom>
            <a:noFill/>
            <a:ln w="9525">
              <a:noFill/>
              <a:miter lim="800000"/>
              <a:headEnd/>
              <a:tailEnd/>
            </a:ln>
          </p:spPr>
        </p:pic>
        <p:pic>
          <p:nvPicPr>
            <p:cNvPr id="57" name="Picture 65" descr="bicycle">
              <a:extLst>
                <a:ext uri="{FF2B5EF4-FFF2-40B4-BE49-F238E27FC236}">
                  <a16:creationId xmlns:a16="http://schemas.microsoft.com/office/drawing/2014/main" id="{7DE756CE-1CCE-8A4D-8DCC-2CD96F43052E}"/>
                </a:ext>
              </a:extLst>
            </p:cNvPr>
            <p:cNvPicPr>
              <a:picLocks noChangeAspect="1" noChangeArrowheads="1"/>
            </p:cNvPicPr>
            <p:nvPr/>
          </p:nvPicPr>
          <p:blipFill>
            <a:blip r:embed="rId4" cstate="print">
              <a:clrChange>
                <a:clrFrom>
                  <a:srgbClr val="FFFFFF"/>
                </a:clrFrom>
                <a:clrTo>
                  <a:srgbClr val="FFFFFF">
                    <a:alpha val="0"/>
                  </a:srgbClr>
                </a:clrTo>
              </a:clrChange>
            </a:blip>
            <a:srcRect l="32500" t="20612" r="22501" b="37468"/>
            <a:stretch>
              <a:fillRect/>
            </a:stretch>
          </p:blipFill>
          <p:spPr bwMode="auto">
            <a:xfrm>
              <a:off x="4600575" y="2974975"/>
              <a:ext cx="782638" cy="434975"/>
            </a:xfrm>
            <a:prstGeom prst="rect">
              <a:avLst/>
            </a:prstGeom>
            <a:noFill/>
            <a:ln w="9525">
              <a:noFill/>
              <a:miter lim="800000"/>
              <a:headEnd/>
              <a:tailEnd/>
            </a:ln>
          </p:spPr>
        </p:pic>
        <p:pic>
          <p:nvPicPr>
            <p:cNvPr id="58" name="Picture 66" descr="bicycle">
              <a:extLst>
                <a:ext uri="{FF2B5EF4-FFF2-40B4-BE49-F238E27FC236}">
                  <a16:creationId xmlns:a16="http://schemas.microsoft.com/office/drawing/2014/main" id="{F0C34604-A7E0-DF45-ABD3-3314BBEB7C83}"/>
                </a:ext>
              </a:extLst>
            </p:cNvPr>
            <p:cNvPicPr>
              <a:picLocks noChangeAspect="1" noChangeArrowheads="1"/>
            </p:cNvPicPr>
            <p:nvPr/>
          </p:nvPicPr>
          <p:blipFill>
            <a:blip r:embed="rId4" cstate="print">
              <a:clrChange>
                <a:clrFrom>
                  <a:srgbClr val="FFFFFF"/>
                </a:clrFrom>
                <a:clrTo>
                  <a:srgbClr val="FFFFFF">
                    <a:alpha val="0"/>
                  </a:srgbClr>
                </a:clrTo>
              </a:clrChange>
            </a:blip>
            <a:srcRect l="20000" r="55000" b="54236"/>
            <a:stretch>
              <a:fillRect/>
            </a:stretch>
          </p:blipFill>
          <p:spPr bwMode="auto">
            <a:xfrm>
              <a:off x="4167188" y="3670300"/>
              <a:ext cx="515937" cy="563563"/>
            </a:xfrm>
            <a:prstGeom prst="rect">
              <a:avLst/>
            </a:prstGeom>
            <a:noFill/>
            <a:ln w="9525">
              <a:noFill/>
              <a:miter lim="800000"/>
              <a:headEnd/>
              <a:tailEnd/>
            </a:ln>
          </p:spPr>
        </p:pic>
        <p:pic>
          <p:nvPicPr>
            <p:cNvPr id="59" name="Picture 67" descr="violin">
              <a:extLst>
                <a:ext uri="{FF2B5EF4-FFF2-40B4-BE49-F238E27FC236}">
                  <a16:creationId xmlns:a16="http://schemas.microsoft.com/office/drawing/2014/main" id="{10325C76-3776-364B-A9E1-60FC460624EB}"/>
                </a:ext>
              </a:extLst>
            </p:cNvPr>
            <p:cNvPicPr>
              <a:picLocks noChangeAspect="1" noChangeArrowheads="1"/>
            </p:cNvPicPr>
            <p:nvPr/>
          </p:nvPicPr>
          <p:blipFill>
            <a:blip r:embed="rId5" cstate="print"/>
            <a:srcRect l="35715" t="2991" r="21428" b="71085"/>
            <a:stretch>
              <a:fillRect/>
            </a:stretch>
          </p:blipFill>
          <p:spPr bwMode="auto">
            <a:xfrm>
              <a:off x="7086600" y="3962400"/>
              <a:ext cx="401638" cy="581025"/>
            </a:xfrm>
            <a:prstGeom prst="rect">
              <a:avLst/>
            </a:prstGeom>
            <a:noFill/>
            <a:ln w="9525">
              <a:noFill/>
              <a:miter lim="800000"/>
              <a:headEnd/>
              <a:tailEnd/>
            </a:ln>
          </p:spPr>
        </p:pic>
        <p:grpSp>
          <p:nvGrpSpPr>
            <p:cNvPr id="60" name="Group 68">
              <a:extLst>
                <a:ext uri="{FF2B5EF4-FFF2-40B4-BE49-F238E27FC236}">
                  <a16:creationId xmlns:a16="http://schemas.microsoft.com/office/drawing/2014/main" id="{78DA0075-16A6-D64B-92FD-B90E57AC9E36}"/>
                </a:ext>
              </a:extLst>
            </p:cNvPr>
            <p:cNvGrpSpPr>
              <a:grpSpLocks/>
            </p:cNvGrpSpPr>
            <p:nvPr/>
          </p:nvGrpSpPr>
          <p:grpSpPr bwMode="auto">
            <a:xfrm>
              <a:off x="6738936" y="2651125"/>
              <a:ext cx="2024062" cy="1704975"/>
              <a:chOff x="4416" y="3072"/>
              <a:chExt cx="1035" cy="872"/>
            </a:xfrm>
          </p:grpSpPr>
          <p:pic>
            <p:nvPicPr>
              <p:cNvPr id="64" name="Picture 69" descr="violin">
                <a:extLst>
                  <a:ext uri="{FF2B5EF4-FFF2-40B4-BE49-F238E27FC236}">
                    <a16:creationId xmlns:a16="http://schemas.microsoft.com/office/drawing/2014/main" id="{13397C81-5050-8740-A5FE-775E120B974A}"/>
                  </a:ext>
                </a:extLst>
              </p:cNvPr>
              <p:cNvPicPr>
                <a:picLocks noChangeAspect="1" noChangeArrowheads="1"/>
              </p:cNvPicPr>
              <p:nvPr/>
            </p:nvPicPr>
            <p:blipFill>
              <a:blip r:embed="rId5" cstate="print"/>
              <a:srcRect t="26286" b="52684"/>
              <a:stretch>
                <a:fillRect/>
              </a:stretch>
            </p:blipFill>
            <p:spPr bwMode="auto">
              <a:xfrm>
                <a:off x="4752" y="3600"/>
                <a:ext cx="377" cy="344"/>
              </a:xfrm>
              <a:prstGeom prst="rect">
                <a:avLst/>
              </a:prstGeom>
              <a:noFill/>
              <a:ln w="9525">
                <a:noFill/>
                <a:miter lim="800000"/>
                <a:headEnd/>
                <a:tailEnd/>
              </a:ln>
            </p:spPr>
          </p:pic>
          <p:pic>
            <p:nvPicPr>
              <p:cNvPr id="65" name="Picture 70" descr="violin">
                <a:extLst>
                  <a:ext uri="{FF2B5EF4-FFF2-40B4-BE49-F238E27FC236}">
                    <a16:creationId xmlns:a16="http://schemas.microsoft.com/office/drawing/2014/main" id="{E15545BE-F8BD-7D45-99E4-710F1519F535}"/>
                  </a:ext>
                </a:extLst>
              </p:cNvPr>
              <p:cNvPicPr>
                <a:picLocks noChangeAspect="1" noChangeArrowheads="1"/>
              </p:cNvPicPr>
              <p:nvPr/>
            </p:nvPicPr>
            <p:blipFill>
              <a:blip r:embed="rId5" cstate="print"/>
              <a:srcRect t="50055" b="26286"/>
              <a:stretch>
                <a:fillRect/>
              </a:stretch>
            </p:blipFill>
            <p:spPr bwMode="auto">
              <a:xfrm>
                <a:off x="5040" y="3360"/>
                <a:ext cx="411" cy="233"/>
              </a:xfrm>
              <a:prstGeom prst="rect">
                <a:avLst/>
              </a:prstGeom>
              <a:noFill/>
              <a:ln w="9525">
                <a:noFill/>
                <a:miter lim="800000"/>
                <a:headEnd/>
                <a:tailEnd/>
              </a:ln>
            </p:spPr>
          </p:pic>
          <p:pic>
            <p:nvPicPr>
              <p:cNvPr id="66" name="Picture 71" descr="violin">
                <a:extLst>
                  <a:ext uri="{FF2B5EF4-FFF2-40B4-BE49-F238E27FC236}">
                    <a16:creationId xmlns:a16="http://schemas.microsoft.com/office/drawing/2014/main" id="{6D6A6E73-5C2D-4D4F-9E98-AA051B8D8884}"/>
                  </a:ext>
                </a:extLst>
              </p:cNvPr>
              <p:cNvPicPr>
                <a:picLocks noChangeAspect="1" noChangeArrowheads="1"/>
              </p:cNvPicPr>
              <p:nvPr/>
            </p:nvPicPr>
            <p:blipFill>
              <a:blip r:embed="rId5" cstate="print"/>
              <a:srcRect t="76233"/>
              <a:stretch>
                <a:fillRect/>
              </a:stretch>
            </p:blipFill>
            <p:spPr bwMode="auto">
              <a:xfrm>
                <a:off x="4560" y="3408"/>
                <a:ext cx="446" cy="195"/>
              </a:xfrm>
              <a:prstGeom prst="rect">
                <a:avLst/>
              </a:prstGeom>
              <a:noFill/>
              <a:ln w="9525">
                <a:noFill/>
                <a:miter lim="800000"/>
                <a:headEnd/>
                <a:tailEnd/>
              </a:ln>
            </p:spPr>
          </p:pic>
          <p:pic>
            <p:nvPicPr>
              <p:cNvPr id="67" name="Picture 72" descr="violin">
                <a:extLst>
                  <a:ext uri="{FF2B5EF4-FFF2-40B4-BE49-F238E27FC236}">
                    <a16:creationId xmlns:a16="http://schemas.microsoft.com/office/drawing/2014/main" id="{30E23F68-226A-6947-9367-AF40355B9C6D}"/>
                  </a:ext>
                </a:extLst>
              </p:cNvPr>
              <p:cNvPicPr>
                <a:picLocks noChangeAspect="1" noChangeArrowheads="1"/>
              </p:cNvPicPr>
              <p:nvPr/>
            </p:nvPicPr>
            <p:blipFill>
              <a:blip r:embed="rId5" cstate="print"/>
              <a:srcRect l="56544" t="49945" r="-523" b="18510"/>
              <a:stretch>
                <a:fillRect/>
              </a:stretch>
            </p:blipFill>
            <p:spPr bwMode="auto">
              <a:xfrm>
                <a:off x="4416" y="3456"/>
                <a:ext cx="211" cy="361"/>
              </a:xfrm>
              <a:prstGeom prst="rect">
                <a:avLst/>
              </a:prstGeom>
              <a:noFill/>
              <a:ln w="9525">
                <a:noFill/>
                <a:miter lim="800000"/>
                <a:headEnd/>
                <a:tailEnd/>
              </a:ln>
            </p:spPr>
          </p:pic>
          <p:pic>
            <p:nvPicPr>
              <p:cNvPr id="68" name="Picture 73" descr="violin">
                <a:extLst>
                  <a:ext uri="{FF2B5EF4-FFF2-40B4-BE49-F238E27FC236}">
                    <a16:creationId xmlns:a16="http://schemas.microsoft.com/office/drawing/2014/main" id="{EF6878D5-482D-3741-A1A7-F3A0391E8005}"/>
                  </a:ext>
                </a:extLst>
              </p:cNvPr>
              <p:cNvPicPr>
                <a:picLocks noChangeAspect="1" noChangeArrowheads="1"/>
              </p:cNvPicPr>
              <p:nvPr/>
            </p:nvPicPr>
            <p:blipFill>
              <a:blip r:embed="rId5" cstate="print"/>
              <a:srcRect t="31544" b="47426"/>
              <a:stretch>
                <a:fillRect/>
              </a:stretch>
            </p:blipFill>
            <p:spPr bwMode="auto">
              <a:xfrm>
                <a:off x="4608" y="3072"/>
                <a:ext cx="480" cy="241"/>
              </a:xfrm>
              <a:prstGeom prst="rect">
                <a:avLst/>
              </a:prstGeom>
              <a:noFill/>
              <a:ln w="9525">
                <a:noFill/>
                <a:miter lim="800000"/>
                <a:headEnd/>
                <a:tailEnd/>
              </a:ln>
            </p:spPr>
          </p:pic>
        </p:grpSp>
        <p:sp>
          <p:nvSpPr>
            <p:cNvPr id="61" name="Rectangle 74">
              <a:extLst>
                <a:ext uri="{FF2B5EF4-FFF2-40B4-BE49-F238E27FC236}">
                  <a16:creationId xmlns:a16="http://schemas.microsoft.com/office/drawing/2014/main" id="{5F08BDA5-D8B4-6140-A34F-5B80A59AE894}"/>
                </a:ext>
              </a:extLst>
            </p:cNvPr>
            <p:cNvSpPr>
              <a:spLocks noChangeArrowheads="1"/>
            </p:cNvSpPr>
            <p:nvPr/>
          </p:nvSpPr>
          <p:spPr bwMode="auto">
            <a:xfrm>
              <a:off x="304800" y="2362200"/>
              <a:ext cx="2133600" cy="2362200"/>
            </a:xfrm>
            <a:prstGeom prst="rect">
              <a:avLst/>
            </a:prstGeom>
            <a:noFill/>
            <a:ln w="38100">
              <a:solidFill>
                <a:srgbClr val="864300"/>
              </a:solidFill>
              <a:miter lim="800000"/>
              <a:headEnd/>
              <a:tailEnd/>
            </a:ln>
          </p:spPr>
          <p:txBody>
            <a:bodyPr wrap="none" anchor="ctr"/>
            <a:lstStyle/>
            <a:p>
              <a:endParaRPr lang="en-US"/>
            </a:p>
          </p:txBody>
        </p:sp>
        <p:sp>
          <p:nvSpPr>
            <p:cNvPr id="62" name="Rectangle 75">
              <a:extLst>
                <a:ext uri="{FF2B5EF4-FFF2-40B4-BE49-F238E27FC236}">
                  <a16:creationId xmlns:a16="http://schemas.microsoft.com/office/drawing/2014/main" id="{AF0E992F-CB1E-D042-891A-408CFB5546D9}"/>
                </a:ext>
              </a:extLst>
            </p:cNvPr>
            <p:cNvSpPr>
              <a:spLocks noChangeArrowheads="1"/>
            </p:cNvSpPr>
            <p:nvPr/>
          </p:nvSpPr>
          <p:spPr bwMode="auto">
            <a:xfrm>
              <a:off x="3200400" y="2362200"/>
              <a:ext cx="2438400" cy="2362200"/>
            </a:xfrm>
            <a:prstGeom prst="rect">
              <a:avLst/>
            </a:prstGeom>
            <a:noFill/>
            <a:ln w="38100">
              <a:solidFill>
                <a:srgbClr val="864300"/>
              </a:solidFill>
              <a:miter lim="800000"/>
              <a:headEnd/>
              <a:tailEnd/>
            </a:ln>
          </p:spPr>
          <p:txBody>
            <a:bodyPr wrap="none" anchor="ctr"/>
            <a:lstStyle/>
            <a:p>
              <a:endParaRPr lang="en-US"/>
            </a:p>
          </p:txBody>
        </p:sp>
        <p:sp>
          <p:nvSpPr>
            <p:cNvPr id="63" name="Rectangle 76">
              <a:extLst>
                <a:ext uri="{FF2B5EF4-FFF2-40B4-BE49-F238E27FC236}">
                  <a16:creationId xmlns:a16="http://schemas.microsoft.com/office/drawing/2014/main" id="{215714DF-613E-ED4A-8A52-34644B4F50BE}"/>
                </a:ext>
              </a:extLst>
            </p:cNvPr>
            <p:cNvSpPr>
              <a:spLocks noChangeArrowheads="1"/>
            </p:cNvSpPr>
            <p:nvPr/>
          </p:nvSpPr>
          <p:spPr bwMode="auto">
            <a:xfrm>
              <a:off x="6400800" y="2362200"/>
              <a:ext cx="2438400" cy="2362200"/>
            </a:xfrm>
            <a:prstGeom prst="rect">
              <a:avLst/>
            </a:prstGeom>
            <a:noFill/>
            <a:ln w="38100">
              <a:solidFill>
                <a:srgbClr val="864300"/>
              </a:solidFill>
              <a:miter lim="800000"/>
              <a:headEnd/>
              <a:tailEnd/>
            </a:ln>
          </p:spPr>
          <p:txBody>
            <a:bodyPr wrap="none" anchor="ctr"/>
            <a:lstStyle/>
            <a:p>
              <a:endParaRPr lang="en-US"/>
            </a:p>
          </p:txBody>
        </p:sp>
      </p:grpSp>
      <p:sp>
        <p:nvSpPr>
          <p:cNvPr id="3" name="Rectangle 2">
            <a:extLst>
              <a:ext uri="{FF2B5EF4-FFF2-40B4-BE49-F238E27FC236}">
                <a16:creationId xmlns:a16="http://schemas.microsoft.com/office/drawing/2014/main" id="{AC8D7CE5-43AA-0F43-B6B4-0604F42CC000}"/>
              </a:ext>
            </a:extLst>
          </p:cNvPr>
          <p:cNvSpPr/>
          <p:nvPr/>
        </p:nvSpPr>
        <p:spPr>
          <a:xfrm>
            <a:off x="1567234" y="6289180"/>
            <a:ext cx="9798570" cy="369332"/>
          </a:xfrm>
          <a:prstGeom prst="rect">
            <a:avLst/>
          </a:prstGeom>
        </p:spPr>
        <p:txBody>
          <a:bodyPr wrap="square">
            <a:spAutoFit/>
          </a:bodyPr>
          <a:lstStyle/>
          <a:p>
            <a:r>
              <a:rPr lang="en-US" dirty="0" err="1"/>
              <a:t>Csurka</a:t>
            </a:r>
            <a:r>
              <a:rPr lang="en-US" dirty="0"/>
              <a:t> et al. (2004), </a:t>
            </a:r>
            <a:r>
              <a:rPr lang="en-US" dirty="0" err="1"/>
              <a:t>Willamowski</a:t>
            </a:r>
            <a:r>
              <a:rPr lang="en-US" dirty="0"/>
              <a:t> et al. (2005), </a:t>
            </a:r>
            <a:r>
              <a:rPr lang="en-US" dirty="0" err="1"/>
              <a:t>Grauman</a:t>
            </a:r>
            <a:r>
              <a:rPr lang="en-US" dirty="0"/>
              <a:t> &amp; Darrell (2005), </a:t>
            </a:r>
            <a:r>
              <a:rPr lang="en-US" dirty="0" err="1"/>
              <a:t>Sivic</a:t>
            </a:r>
            <a:r>
              <a:rPr lang="en-US" dirty="0"/>
              <a:t> et al. (2003, 2005)</a:t>
            </a:r>
          </a:p>
        </p:txBody>
      </p:sp>
    </p:spTree>
    <p:extLst>
      <p:ext uri="{BB962C8B-B14F-4D97-AF65-F5344CB8AC3E}">
        <p14:creationId xmlns:p14="http://schemas.microsoft.com/office/powerpoint/2010/main" val="2522394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F9FBF816-A835-9946-824C-5688BE298BE4}"/>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sp>
        <p:nvSpPr>
          <p:cNvPr id="11" name="Rectangle 10">
            <a:extLst>
              <a:ext uri="{FF2B5EF4-FFF2-40B4-BE49-F238E27FC236}">
                <a16:creationId xmlns:a16="http://schemas.microsoft.com/office/drawing/2014/main" id="{6DE2DD7E-9B34-DF43-8A5B-7447F840CBCB}"/>
              </a:ext>
            </a:extLst>
          </p:cNvPr>
          <p:cNvSpPr/>
          <p:nvPr/>
        </p:nvSpPr>
        <p:spPr>
          <a:xfrm>
            <a:off x="1" y="3889228"/>
            <a:ext cx="12247054" cy="1165897"/>
          </a:xfrm>
          <a:prstGeom prst="rect">
            <a:avLst/>
          </a:prstGeom>
          <a:solidFill>
            <a:srgbClr val="FBF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183B37-7C2D-474A-8923-55A50039C076}"/>
              </a:ext>
            </a:extLst>
          </p:cNvPr>
          <p:cNvSpPr txBox="1"/>
          <p:nvPr/>
        </p:nvSpPr>
        <p:spPr>
          <a:xfrm rot="16200000">
            <a:off x="-134708" y="4318287"/>
            <a:ext cx="686406" cy="307777"/>
          </a:xfrm>
          <a:prstGeom prst="rect">
            <a:avLst/>
          </a:prstGeom>
          <a:noFill/>
        </p:spPr>
        <p:txBody>
          <a:bodyPr wrap="none" rtlCol="0">
            <a:spAutoFit/>
          </a:bodyPr>
          <a:lstStyle/>
          <a:p>
            <a:r>
              <a:rPr lang="en-US" sz="1400" b="1" dirty="0"/>
              <a:t>Scenes</a:t>
            </a:r>
          </a:p>
        </p:txBody>
      </p:sp>
      <p:sp>
        <p:nvSpPr>
          <p:cNvPr id="14" name="Rectangle 13">
            <a:extLst>
              <a:ext uri="{FF2B5EF4-FFF2-40B4-BE49-F238E27FC236}">
                <a16:creationId xmlns:a16="http://schemas.microsoft.com/office/drawing/2014/main" id="{D553B5D0-3584-9143-BE97-7E7C62FA044D}"/>
              </a:ext>
            </a:extLst>
          </p:cNvPr>
          <p:cNvSpPr/>
          <p:nvPr/>
        </p:nvSpPr>
        <p:spPr>
          <a:xfrm>
            <a:off x="1" y="5055125"/>
            <a:ext cx="12247054" cy="962707"/>
          </a:xfrm>
          <a:prstGeom prst="rect">
            <a:avLst/>
          </a:prstGeom>
          <a:solidFill>
            <a:srgbClr val="F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88131D-0871-3F4E-A5F0-3E8DDAAEC0AD}"/>
              </a:ext>
            </a:extLst>
          </p:cNvPr>
          <p:cNvSpPr txBox="1"/>
          <p:nvPr/>
        </p:nvSpPr>
        <p:spPr>
          <a:xfrm rot="16200000">
            <a:off x="-273428" y="5382590"/>
            <a:ext cx="963854" cy="307777"/>
          </a:xfrm>
          <a:prstGeom prst="rect">
            <a:avLst/>
          </a:prstGeom>
          <a:noFill/>
        </p:spPr>
        <p:txBody>
          <a:bodyPr wrap="none" rtlCol="0">
            <a:spAutoFit/>
          </a:bodyPr>
          <a:lstStyle/>
          <a:p>
            <a:r>
              <a:rPr lang="en-US" sz="1400" b="1" dirty="0"/>
              <a:t>“Patterns”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73" name="TextBox 72">
            <a:extLst>
              <a:ext uri="{FF2B5EF4-FFF2-40B4-BE49-F238E27FC236}">
                <a16:creationId xmlns:a16="http://schemas.microsoft.com/office/drawing/2014/main" id="{1ED0291D-5274-924F-9A5C-DB0487509D5A}"/>
              </a:ext>
            </a:extLst>
          </p:cNvPr>
          <p:cNvSpPr txBox="1"/>
          <p:nvPr/>
        </p:nvSpPr>
        <p:spPr>
          <a:xfrm>
            <a:off x="10000318" y="3725237"/>
            <a:ext cx="1779651" cy="307777"/>
          </a:xfrm>
          <a:prstGeom prst="rect">
            <a:avLst/>
          </a:prstGeom>
          <a:noFill/>
        </p:spPr>
        <p:txBody>
          <a:bodyPr wrap="square" rtlCol="0">
            <a:spAutoFit/>
          </a:bodyPr>
          <a:lstStyle/>
          <a:p>
            <a:r>
              <a:rPr lang="en-US" sz="1400" dirty="0"/>
              <a:t>Bags of features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cxnSp>
        <p:nvCxnSpPr>
          <p:cNvPr id="86" name="Straight Arrow Connector 85">
            <a:extLst>
              <a:ext uri="{FF2B5EF4-FFF2-40B4-BE49-F238E27FC236}">
                <a16:creationId xmlns:a16="http://schemas.microsoft.com/office/drawing/2014/main" id="{336C3FD0-DEF6-A34C-8E4A-0556C9BE4D0E}"/>
              </a:ext>
            </a:extLst>
          </p:cNvPr>
          <p:cNvCxnSpPr>
            <a:cxnSpLocks/>
            <a:endCxn id="89" idx="1"/>
          </p:cNvCxnSpPr>
          <p:nvPr/>
        </p:nvCxnSpPr>
        <p:spPr>
          <a:xfrm flipV="1">
            <a:off x="8812587" y="3222621"/>
            <a:ext cx="1822943" cy="3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51D7BE9-A3A4-E441-9AA1-7811196B8731}"/>
              </a:ext>
            </a:extLst>
          </p:cNvPr>
          <p:cNvSpPr txBox="1"/>
          <p:nvPr/>
        </p:nvSpPr>
        <p:spPr>
          <a:xfrm>
            <a:off x="10635530" y="3068732"/>
            <a:ext cx="530221" cy="307777"/>
          </a:xfrm>
          <a:prstGeom prst="rect">
            <a:avLst/>
          </a:prstGeom>
          <a:noFill/>
        </p:spPr>
        <p:txBody>
          <a:bodyPr wrap="square" rtlCol="0">
            <a:spAutoFit/>
          </a:bodyPr>
          <a:lstStyle/>
          <a:p>
            <a:r>
              <a:rPr lang="en-US" sz="1400" dirty="0"/>
              <a:t>HOG</a:t>
            </a:r>
          </a:p>
        </p:txBody>
      </p:sp>
      <p:sp>
        <p:nvSpPr>
          <p:cNvPr id="90" name="TextBox 89">
            <a:extLst>
              <a:ext uri="{FF2B5EF4-FFF2-40B4-BE49-F238E27FC236}">
                <a16:creationId xmlns:a16="http://schemas.microsoft.com/office/drawing/2014/main" id="{4E7B8C39-517B-D349-A2DF-A5E1FD643015}"/>
              </a:ext>
            </a:extLst>
          </p:cNvPr>
          <p:cNvSpPr txBox="1"/>
          <p:nvPr/>
        </p:nvSpPr>
        <p:spPr>
          <a:xfrm flipH="1">
            <a:off x="11213135" y="2750486"/>
            <a:ext cx="856180" cy="307777"/>
          </a:xfrm>
          <a:prstGeom prst="rect">
            <a:avLst/>
          </a:prstGeom>
          <a:noFill/>
        </p:spPr>
        <p:txBody>
          <a:bodyPr wrap="square" rtlCol="0">
            <a:spAutoFit/>
          </a:bodyPr>
          <a:lstStyle/>
          <a:p>
            <a:r>
              <a:rPr lang="en-US" sz="1400" dirty="0"/>
              <a:t>DPM</a:t>
            </a:r>
          </a:p>
        </p:txBody>
      </p:sp>
      <p:sp>
        <p:nvSpPr>
          <p:cNvPr id="91" name="TextBox 90">
            <a:extLst>
              <a:ext uri="{FF2B5EF4-FFF2-40B4-BE49-F238E27FC236}">
                <a16:creationId xmlns:a16="http://schemas.microsoft.com/office/drawing/2014/main" id="{8EA5D904-EF3B-CA4D-A7A8-BC0829BE0761}"/>
              </a:ext>
            </a:extLst>
          </p:cNvPr>
          <p:cNvSpPr txBox="1"/>
          <p:nvPr/>
        </p:nvSpPr>
        <p:spPr>
          <a:xfrm>
            <a:off x="11321350" y="3729081"/>
            <a:ext cx="925705" cy="307777"/>
          </a:xfrm>
          <a:prstGeom prst="rect">
            <a:avLst/>
          </a:prstGeom>
          <a:noFill/>
        </p:spPr>
        <p:txBody>
          <a:bodyPr wrap="square" rtlCol="0">
            <a:spAutoFit/>
          </a:bodyPr>
          <a:lstStyle/>
          <a:p>
            <a:r>
              <a:rPr lang="en-US" sz="1400" dirty="0"/>
              <a:t>Pyramids</a:t>
            </a:r>
          </a:p>
        </p:txBody>
      </p:sp>
      <p:sp>
        <p:nvSpPr>
          <p:cNvPr id="93" name="TextBox 92">
            <a:extLst>
              <a:ext uri="{FF2B5EF4-FFF2-40B4-BE49-F238E27FC236}">
                <a16:creationId xmlns:a16="http://schemas.microsoft.com/office/drawing/2014/main" id="{87BC736F-DE85-DC48-9F08-CDB5206109A5}"/>
              </a:ext>
            </a:extLst>
          </p:cNvPr>
          <p:cNvSpPr txBox="1"/>
          <p:nvPr/>
        </p:nvSpPr>
        <p:spPr>
          <a:xfrm>
            <a:off x="9335119" y="4337286"/>
            <a:ext cx="512063" cy="307777"/>
          </a:xfrm>
          <a:prstGeom prst="rect">
            <a:avLst/>
          </a:prstGeom>
          <a:noFill/>
        </p:spPr>
        <p:txBody>
          <a:bodyPr wrap="none" rtlCol="0">
            <a:spAutoFit/>
          </a:bodyPr>
          <a:lstStyle/>
          <a:p>
            <a:r>
              <a:rPr lang="en-US" sz="1400" dirty="0"/>
              <a:t>GIST</a:t>
            </a:r>
          </a:p>
        </p:txBody>
      </p:sp>
      <p:sp>
        <p:nvSpPr>
          <p:cNvPr id="94" name="TextBox 93">
            <a:extLst>
              <a:ext uri="{FF2B5EF4-FFF2-40B4-BE49-F238E27FC236}">
                <a16:creationId xmlns:a16="http://schemas.microsoft.com/office/drawing/2014/main" id="{700BD889-FEAA-F948-B7BF-89B2D02E3C09}"/>
              </a:ext>
            </a:extLst>
          </p:cNvPr>
          <p:cNvSpPr txBox="1"/>
          <p:nvPr/>
        </p:nvSpPr>
        <p:spPr>
          <a:xfrm>
            <a:off x="9858333" y="4593120"/>
            <a:ext cx="1902316" cy="307777"/>
          </a:xfrm>
          <a:prstGeom prst="rect">
            <a:avLst/>
          </a:prstGeom>
          <a:noFill/>
        </p:spPr>
        <p:txBody>
          <a:bodyPr wrap="none" rtlCol="0">
            <a:spAutoFit/>
          </a:bodyPr>
          <a:lstStyle/>
          <a:p>
            <a:r>
              <a:rPr lang="en-US" sz="1400" dirty="0"/>
              <a:t>Semantic segmentation</a:t>
            </a:r>
          </a:p>
        </p:txBody>
      </p:sp>
      <p:sp>
        <p:nvSpPr>
          <p:cNvPr id="95" name="TextBox 94">
            <a:extLst>
              <a:ext uri="{FF2B5EF4-FFF2-40B4-BE49-F238E27FC236}">
                <a16:creationId xmlns:a16="http://schemas.microsoft.com/office/drawing/2014/main" id="{D19B09EF-4BC3-2F4F-AE5F-580B35C7AF73}"/>
              </a:ext>
            </a:extLst>
          </p:cNvPr>
          <p:cNvSpPr txBox="1"/>
          <p:nvPr/>
        </p:nvSpPr>
        <p:spPr>
          <a:xfrm>
            <a:off x="1117709" y="4276402"/>
            <a:ext cx="2368084" cy="307777"/>
          </a:xfrm>
          <a:prstGeom prst="rect">
            <a:avLst/>
          </a:prstGeom>
          <a:noFill/>
        </p:spPr>
        <p:txBody>
          <a:bodyPr wrap="none" rtlCol="0">
            <a:spAutoFit/>
          </a:bodyPr>
          <a:lstStyle/>
          <a:p>
            <a:r>
              <a:rPr lang="en-US" sz="1400" dirty="0"/>
              <a:t>Knowledge-based approaches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sp>
        <p:nvSpPr>
          <p:cNvPr id="99" name="TextBox 98">
            <a:extLst>
              <a:ext uri="{FF2B5EF4-FFF2-40B4-BE49-F238E27FC236}">
                <a16:creationId xmlns:a16="http://schemas.microsoft.com/office/drawing/2014/main" id="{83CDCA22-2AF5-024A-ACBB-72D00D97BFFF}"/>
              </a:ext>
            </a:extLst>
          </p:cNvPr>
          <p:cNvSpPr txBox="1"/>
          <p:nvPr/>
        </p:nvSpPr>
        <p:spPr>
          <a:xfrm>
            <a:off x="4265616" y="5678368"/>
            <a:ext cx="1462067" cy="307777"/>
          </a:xfrm>
          <a:prstGeom prst="rect">
            <a:avLst/>
          </a:prstGeom>
          <a:noFill/>
        </p:spPr>
        <p:txBody>
          <a:bodyPr wrap="none" rtlCol="0">
            <a:spAutoFit/>
          </a:bodyPr>
          <a:lstStyle/>
          <a:p>
            <a:r>
              <a:rPr lang="en-US" sz="1400" dirty="0"/>
              <a:t>Back-propagation</a:t>
            </a:r>
          </a:p>
        </p:txBody>
      </p:sp>
      <p:sp>
        <p:nvSpPr>
          <p:cNvPr id="100" name="TextBox 99">
            <a:extLst>
              <a:ext uri="{FF2B5EF4-FFF2-40B4-BE49-F238E27FC236}">
                <a16:creationId xmlns:a16="http://schemas.microsoft.com/office/drawing/2014/main" id="{735102B6-0B0C-1548-8586-D9B904246D2D}"/>
              </a:ext>
            </a:extLst>
          </p:cNvPr>
          <p:cNvSpPr txBox="1"/>
          <p:nvPr/>
        </p:nvSpPr>
        <p:spPr>
          <a:xfrm>
            <a:off x="720303" y="5173018"/>
            <a:ext cx="1095172" cy="307777"/>
          </a:xfrm>
          <a:prstGeom prst="rect">
            <a:avLst/>
          </a:prstGeom>
          <a:noFill/>
        </p:spPr>
        <p:txBody>
          <a:bodyPr wrap="none" rtlCol="0">
            <a:spAutoFit/>
          </a:bodyPr>
          <a:lstStyle/>
          <a:p>
            <a:r>
              <a:rPr lang="en-US" sz="1400" dirty="0" err="1"/>
              <a:t>Duda</a:t>
            </a:r>
            <a:r>
              <a:rPr lang="en-US" sz="1400" dirty="0"/>
              <a:t> &amp; Hart</a:t>
            </a:r>
          </a:p>
        </p:txBody>
      </p:sp>
      <p:sp>
        <p:nvSpPr>
          <p:cNvPr id="101" name="TextBox 100">
            <a:extLst>
              <a:ext uri="{FF2B5EF4-FFF2-40B4-BE49-F238E27FC236}">
                <a16:creationId xmlns:a16="http://schemas.microsoft.com/office/drawing/2014/main" id="{715CC611-0A7B-924E-B546-702B92A9DB77}"/>
              </a:ext>
            </a:extLst>
          </p:cNvPr>
          <p:cNvSpPr txBox="1"/>
          <p:nvPr/>
        </p:nvSpPr>
        <p:spPr>
          <a:xfrm>
            <a:off x="2886961" y="5403758"/>
            <a:ext cx="1183786" cy="307777"/>
          </a:xfrm>
          <a:prstGeom prst="rect">
            <a:avLst/>
          </a:prstGeom>
          <a:noFill/>
        </p:spPr>
        <p:txBody>
          <a:bodyPr wrap="none" rtlCol="0">
            <a:spAutoFit/>
          </a:bodyPr>
          <a:lstStyle/>
          <a:p>
            <a:r>
              <a:rPr lang="en-US" sz="1400" dirty="0" err="1"/>
              <a:t>Neocognitron</a:t>
            </a:r>
            <a:endParaRPr lang="en-US" sz="1400" dirty="0"/>
          </a:p>
        </p:txBody>
      </p:sp>
      <p:sp>
        <p:nvSpPr>
          <p:cNvPr id="102" name="TextBox 101">
            <a:extLst>
              <a:ext uri="{FF2B5EF4-FFF2-40B4-BE49-F238E27FC236}">
                <a16:creationId xmlns:a16="http://schemas.microsoft.com/office/drawing/2014/main" id="{B379260D-EA23-EF47-8B60-F9AFC1EAE26D}"/>
              </a:ext>
            </a:extLst>
          </p:cNvPr>
          <p:cNvSpPr txBox="1"/>
          <p:nvPr/>
        </p:nvSpPr>
        <p:spPr>
          <a:xfrm>
            <a:off x="9008944" y="5383599"/>
            <a:ext cx="755271" cy="307777"/>
          </a:xfrm>
          <a:prstGeom prst="rect">
            <a:avLst/>
          </a:prstGeom>
          <a:noFill/>
        </p:spPr>
        <p:txBody>
          <a:bodyPr wrap="none" rtlCol="0">
            <a:spAutoFit/>
          </a:bodyPr>
          <a:lstStyle/>
          <a:p>
            <a:r>
              <a:rPr lang="en-US" sz="1400" dirty="0"/>
              <a:t>LeNet-5</a:t>
            </a:r>
          </a:p>
        </p:txBody>
      </p:sp>
      <p:sp>
        <p:nvSpPr>
          <p:cNvPr id="103" name="TextBox 102">
            <a:extLst>
              <a:ext uri="{FF2B5EF4-FFF2-40B4-BE49-F238E27FC236}">
                <a16:creationId xmlns:a16="http://schemas.microsoft.com/office/drawing/2014/main" id="{076A3B66-F258-4646-821B-00F1A768BD60}"/>
              </a:ext>
            </a:extLst>
          </p:cNvPr>
          <p:cNvSpPr txBox="1"/>
          <p:nvPr/>
        </p:nvSpPr>
        <p:spPr>
          <a:xfrm>
            <a:off x="6035298" y="5327420"/>
            <a:ext cx="1283159" cy="523220"/>
          </a:xfrm>
          <a:prstGeom prst="rect">
            <a:avLst/>
          </a:prstGeom>
          <a:noFill/>
        </p:spPr>
        <p:txBody>
          <a:bodyPr wrap="square" rtlCol="0">
            <a:spAutoFit/>
          </a:bodyPr>
          <a:lstStyle/>
          <a:p>
            <a:r>
              <a:rPr lang="en-US" sz="1400" dirty="0" err="1"/>
              <a:t>LeCun</a:t>
            </a:r>
            <a:r>
              <a:rPr lang="en-US" sz="1400" dirty="0"/>
              <a:t> et al. digit rec.</a:t>
            </a:r>
          </a:p>
        </p:txBody>
      </p:sp>
      <p:sp>
        <p:nvSpPr>
          <p:cNvPr id="105" name="TextBox 104">
            <a:extLst>
              <a:ext uri="{FF2B5EF4-FFF2-40B4-BE49-F238E27FC236}">
                <a16:creationId xmlns:a16="http://schemas.microsoft.com/office/drawing/2014/main" id="{280570CA-D273-8E4B-B1FA-CA037A0737E1}"/>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06" name="TextBox 105">
            <a:extLst>
              <a:ext uri="{FF2B5EF4-FFF2-40B4-BE49-F238E27FC236}">
                <a16:creationId xmlns:a16="http://schemas.microsoft.com/office/drawing/2014/main" id="{BA537089-2D93-6642-A7F1-FE5785D7DD8B}"/>
              </a:ext>
            </a:extLst>
          </p:cNvPr>
          <p:cNvSpPr txBox="1"/>
          <p:nvPr/>
        </p:nvSpPr>
        <p:spPr>
          <a:xfrm>
            <a:off x="6069182" y="6342053"/>
            <a:ext cx="691258" cy="307777"/>
          </a:xfrm>
          <a:prstGeom prst="rect">
            <a:avLst/>
          </a:prstGeom>
          <a:noFill/>
        </p:spPr>
        <p:txBody>
          <a:bodyPr wrap="square" rtlCol="0">
            <a:spAutoFit/>
          </a:bodyPr>
          <a:lstStyle/>
          <a:p>
            <a:r>
              <a:rPr lang="en-US" sz="1400" dirty="0"/>
              <a:t>MNIST</a:t>
            </a:r>
          </a:p>
        </p:txBody>
      </p:sp>
      <p:sp>
        <p:nvSpPr>
          <p:cNvPr id="107" name="TextBox 106">
            <a:extLst>
              <a:ext uri="{FF2B5EF4-FFF2-40B4-BE49-F238E27FC236}">
                <a16:creationId xmlns:a16="http://schemas.microsoft.com/office/drawing/2014/main" id="{D9615376-AE4A-EE4D-ABA4-47400555939D}"/>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08" name="TextBox 107">
            <a:extLst>
              <a:ext uri="{FF2B5EF4-FFF2-40B4-BE49-F238E27FC236}">
                <a16:creationId xmlns:a16="http://schemas.microsoft.com/office/drawing/2014/main" id="{BC7BB578-B24F-BF47-8704-B8934B8174F7}"/>
              </a:ext>
            </a:extLst>
          </p:cNvPr>
          <p:cNvSpPr txBox="1"/>
          <p:nvPr/>
        </p:nvSpPr>
        <p:spPr>
          <a:xfrm>
            <a:off x="10070554" y="6073855"/>
            <a:ext cx="1053176" cy="307777"/>
          </a:xfrm>
          <a:prstGeom prst="rect">
            <a:avLst/>
          </a:prstGeom>
          <a:noFill/>
        </p:spPr>
        <p:txBody>
          <a:bodyPr wrap="square" rtlCol="0">
            <a:spAutoFit/>
          </a:bodyPr>
          <a:lstStyle/>
          <a:p>
            <a:r>
              <a:rPr lang="en-US" sz="1400" dirty="0"/>
              <a:t>Caltech-101</a:t>
            </a:r>
          </a:p>
        </p:txBody>
      </p:sp>
      <p:sp>
        <p:nvSpPr>
          <p:cNvPr id="109" name="TextBox 108">
            <a:extLst>
              <a:ext uri="{FF2B5EF4-FFF2-40B4-BE49-F238E27FC236}">
                <a16:creationId xmlns:a16="http://schemas.microsoft.com/office/drawing/2014/main" id="{98E946CA-DA45-0846-B79D-E7DF30DA9CFA}"/>
              </a:ext>
            </a:extLst>
          </p:cNvPr>
          <p:cNvSpPr txBox="1"/>
          <p:nvPr/>
        </p:nvSpPr>
        <p:spPr>
          <a:xfrm>
            <a:off x="11329082" y="6064025"/>
            <a:ext cx="1053176" cy="307777"/>
          </a:xfrm>
          <a:prstGeom prst="rect">
            <a:avLst/>
          </a:prstGeom>
          <a:noFill/>
        </p:spPr>
        <p:txBody>
          <a:bodyPr wrap="square" rtlCol="0">
            <a:spAutoFit/>
          </a:bodyPr>
          <a:lstStyle/>
          <a:p>
            <a:r>
              <a:rPr lang="en-US" sz="1400" dirty="0"/>
              <a:t>ImageNet</a:t>
            </a:r>
          </a:p>
        </p:txBody>
      </p:sp>
      <p:sp>
        <p:nvSpPr>
          <p:cNvPr id="110" name="TextBox 109">
            <a:extLst>
              <a:ext uri="{FF2B5EF4-FFF2-40B4-BE49-F238E27FC236}">
                <a16:creationId xmlns:a16="http://schemas.microsoft.com/office/drawing/2014/main" id="{B82FF169-755F-684C-AC4B-EA27B44B061C}"/>
              </a:ext>
            </a:extLst>
          </p:cNvPr>
          <p:cNvSpPr txBox="1"/>
          <p:nvPr/>
        </p:nvSpPr>
        <p:spPr>
          <a:xfrm>
            <a:off x="10251439" y="6488641"/>
            <a:ext cx="1335710" cy="307777"/>
          </a:xfrm>
          <a:prstGeom prst="rect">
            <a:avLst/>
          </a:prstGeom>
          <a:noFill/>
        </p:spPr>
        <p:txBody>
          <a:bodyPr wrap="square" rtlCol="0">
            <a:spAutoFit/>
          </a:bodyPr>
          <a:lstStyle/>
          <a:p>
            <a:r>
              <a:rPr lang="en-US" sz="1400" dirty="0"/>
              <a:t>PASCAL VOC</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C243535-4011-9D40-8793-720DC542657B}"/>
              </a:ext>
            </a:extLst>
          </p:cNvPr>
          <p:cNvCxnSpPr>
            <a:cxnSpLocks/>
          </p:cNvCxnSpPr>
          <p:nvPr/>
        </p:nvCxnSpPr>
        <p:spPr>
          <a:xfrm>
            <a:off x="11023868" y="2736568"/>
            <a:ext cx="217585" cy="4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BFA900D-ABF8-2E4F-BFCF-B3B1727744CE}"/>
              </a:ext>
            </a:extLst>
          </p:cNvPr>
          <p:cNvCxnSpPr>
            <a:cxnSpLocks/>
            <a:stCxn id="89" idx="3"/>
          </p:cNvCxnSpPr>
          <p:nvPr/>
        </p:nvCxnSpPr>
        <p:spPr>
          <a:xfrm flipV="1">
            <a:off x="11165751" y="3024031"/>
            <a:ext cx="351261" cy="19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B4D348F-12DE-8147-9D6A-250D7D3FBCEC}"/>
              </a:ext>
            </a:extLst>
          </p:cNvPr>
          <p:cNvCxnSpPr>
            <a:cxnSpLocks/>
            <a:stCxn id="51" idx="2"/>
            <a:endCxn id="73" idx="1"/>
          </p:cNvCxnSpPr>
          <p:nvPr/>
        </p:nvCxnSpPr>
        <p:spPr>
          <a:xfrm>
            <a:off x="8307507" y="1072887"/>
            <a:ext cx="1692811" cy="2806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A54903BD-5CC3-E541-A3D2-A71C41C4DB59}"/>
              </a:ext>
            </a:extLst>
          </p:cNvPr>
          <p:cNvCxnSpPr>
            <a:cxnSpLocks/>
            <a:stCxn id="94" idx="3"/>
          </p:cNvCxnSpPr>
          <p:nvPr/>
        </p:nvCxnSpPr>
        <p:spPr>
          <a:xfrm>
            <a:off x="11760649" y="4747009"/>
            <a:ext cx="380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FE1319B8-55F0-F24D-A421-6B04D21BE20F}"/>
              </a:ext>
            </a:extLst>
          </p:cNvPr>
          <p:cNvCxnSpPr>
            <a:cxnSpLocks/>
          </p:cNvCxnSpPr>
          <p:nvPr/>
        </p:nvCxnSpPr>
        <p:spPr>
          <a:xfrm flipV="1">
            <a:off x="4059007" y="5544481"/>
            <a:ext cx="194289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CF4465D7-7EC5-EF42-A217-A869CE13DF74}"/>
              </a:ext>
            </a:extLst>
          </p:cNvPr>
          <p:cNvCxnSpPr>
            <a:cxnSpLocks/>
          </p:cNvCxnSpPr>
          <p:nvPr/>
        </p:nvCxnSpPr>
        <p:spPr>
          <a:xfrm flipV="1">
            <a:off x="7099693" y="5527522"/>
            <a:ext cx="194289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CB3EFAB7-DD43-A54A-910C-5084F88BC1E0}"/>
              </a:ext>
            </a:extLst>
          </p:cNvPr>
          <p:cNvCxnSpPr>
            <a:cxnSpLocks/>
            <a:stCxn id="99" idx="3"/>
          </p:cNvCxnSpPr>
          <p:nvPr/>
        </p:nvCxnSpPr>
        <p:spPr>
          <a:xfrm flipV="1">
            <a:off x="5727683" y="5727625"/>
            <a:ext cx="334011" cy="104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68A01724-7641-224F-A563-0A57CDB3D6C8}"/>
              </a:ext>
            </a:extLst>
          </p:cNvPr>
          <p:cNvCxnSpPr>
            <a:cxnSpLocks/>
          </p:cNvCxnSpPr>
          <p:nvPr/>
        </p:nvCxnSpPr>
        <p:spPr>
          <a:xfrm flipV="1">
            <a:off x="1831530" y="5830305"/>
            <a:ext cx="2347225" cy="195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BD45C6D8-2AA5-864B-BB01-CDFD58DF1C40}"/>
              </a:ext>
            </a:extLst>
          </p:cNvPr>
          <p:cNvCxnSpPr>
            <a:cxnSpLocks/>
          </p:cNvCxnSpPr>
          <p:nvPr/>
        </p:nvCxnSpPr>
        <p:spPr>
          <a:xfrm>
            <a:off x="1762207" y="5329535"/>
            <a:ext cx="10188626" cy="23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4920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DA3B1EC2-88DA-9448-931E-F3A3D74B0996}"/>
              </a:ext>
            </a:extLst>
          </p:cNvPr>
          <p:cNvCxnSpPr>
            <a:cxnSpLocks/>
          </p:cNvCxnSpPr>
          <p:nvPr/>
        </p:nvCxnSpPr>
        <p:spPr>
          <a:xfrm>
            <a:off x="10500365" y="2230328"/>
            <a:ext cx="23456" cy="1648798"/>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0BF06F6B-0263-034D-8F2D-6C80F56A07AE}"/>
              </a:ext>
            </a:extLst>
          </p:cNvPr>
          <p:cNvCxnSpPr>
            <a:cxnSpLocks/>
            <a:stCxn id="15" idx="2"/>
          </p:cNvCxnSpPr>
          <p:nvPr/>
        </p:nvCxnSpPr>
        <p:spPr>
          <a:xfrm flipV="1">
            <a:off x="362388" y="5525572"/>
            <a:ext cx="2522929" cy="1090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B106D2AE-E15B-774E-BAEA-1D6D91898E5F}"/>
              </a:ext>
            </a:extLst>
          </p:cNvPr>
          <p:cNvCxnSpPr>
            <a:cxnSpLocks/>
          </p:cNvCxnSpPr>
          <p:nvPr/>
        </p:nvCxnSpPr>
        <p:spPr>
          <a:xfrm>
            <a:off x="349904" y="5317614"/>
            <a:ext cx="373464" cy="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050E8DB7-4D15-404F-A599-6458B131C899}"/>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C906BE5-E57B-B544-9BAF-73684A81C941}"/>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803092E1-BD53-624D-AAB9-7D96A22900B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FCA78B5-8205-1A46-BF17-C5133C771834}"/>
              </a:ext>
            </a:extLst>
          </p:cNvPr>
          <p:cNvCxnSpPr>
            <a:cxnSpLocks/>
          </p:cNvCxnSpPr>
          <p:nvPr/>
        </p:nvCxnSpPr>
        <p:spPr>
          <a:xfrm>
            <a:off x="7480300" y="1477470"/>
            <a:ext cx="1854819" cy="3013705"/>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369FB530-49F1-FF40-959B-5692D9F49314}"/>
              </a:ext>
            </a:extLst>
          </p:cNvPr>
          <p:cNvCxnSpPr>
            <a:cxnSpLocks/>
          </p:cNvCxnSpPr>
          <p:nvPr/>
        </p:nvCxnSpPr>
        <p:spPr>
          <a:xfrm>
            <a:off x="8812587" y="3226457"/>
            <a:ext cx="1187731" cy="66277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489EE6CF-DDD2-4D49-89C5-DDA6DBAA71DD}"/>
              </a:ext>
            </a:extLst>
          </p:cNvPr>
          <p:cNvSpPr txBox="1"/>
          <p:nvPr/>
        </p:nvSpPr>
        <p:spPr>
          <a:xfrm>
            <a:off x="9839201" y="3204880"/>
            <a:ext cx="1187284" cy="523220"/>
          </a:xfrm>
          <a:prstGeom prst="rect">
            <a:avLst/>
          </a:prstGeom>
          <a:noFill/>
        </p:spPr>
        <p:txBody>
          <a:bodyPr wrap="square" rtlCol="0">
            <a:spAutoFit/>
          </a:bodyPr>
          <a:lstStyle/>
          <a:p>
            <a:r>
              <a:rPr lang="en-US" sz="1400" dirty="0"/>
              <a:t>Implicit shape models</a:t>
            </a:r>
          </a:p>
        </p:txBody>
      </p:sp>
      <p:cxnSp>
        <p:nvCxnSpPr>
          <p:cNvPr id="112" name="Straight Arrow Connector 111">
            <a:extLst>
              <a:ext uri="{FF2B5EF4-FFF2-40B4-BE49-F238E27FC236}">
                <a16:creationId xmlns:a16="http://schemas.microsoft.com/office/drawing/2014/main" id="{477B0F43-2183-8F46-A8B5-564253346A6C}"/>
              </a:ext>
            </a:extLst>
          </p:cNvPr>
          <p:cNvCxnSpPr>
            <a:cxnSpLocks/>
          </p:cNvCxnSpPr>
          <p:nvPr/>
        </p:nvCxnSpPr>
        <p:spPr>
          <a:xfrm>
            <a:off x="9592093" y="1225582"/>
            <a:ext cx="1170642" cy="1868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0ED54773-4A77-8F47-BB5D-E6E3EB87CE52}"/>
              </a:ext>
            </a:extLst>
          </p:cNvPr>
          <p:cNvCxnSpPr>
            <a:cxnSpLocks/>
          </p:cNvCxnSpPr>
          <p:nvPr/>
        </p:nvCxnSpPr>
        <p:spPr>
          <a:xfrm>
            <a:off x="9812066" y="4489981"/>
            <a:ext cx="1948583" cy="1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300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6C9F-D8A4-D249-9470-785A4D879097}"/>
              </a:ext>
            </a:extLst>
          </p:cNvPr>
          <p:cNvSpPr>
            <a:spLocks noGrp="1"/>
          </p:cNvSpPr>
          <p:nvPr>
            <p:ph type="title"/>
          </p:nvPr>
        </p:nvSpPr>
        <p:spPr/>
        <p:txBody>
          <a:bodyPr/>
          <a:lstStyle/>
          <a:p>
            <a:r>
              <a:rPr lang="en-US" dirty="0"/>
              <a:t>Implicit shape models</a:t>
            </a:r>
          </a:p>
        </p:txBody>
      </p:sp>
      <p:sp>
        <p:nvSpPr>
          <p:cNvPr id="7" name="Rectangle 4">
            <a:extLst>
              <a:ext uri="{FF2B5EF4-FFF2-40B4-BE49-F238E27FC236}">
                <a16:creationId xmlns:a16="http://schemas.microsoft.com/office/drawing/2014/main" id="{221BD8CA-69C6-4443-91CF-01552DC48326}"/>
              </a:ext>
            </a:extLst>
          </p:cNvPr>
          <p:cNvSpPr>
            <a:spLocks noChangeArrowheads="1"/>
          </p:cNvSpPr>
          <p:nvPr/>
        </p:nvSpPr>
        <p:spPr bwMode="auto">
          <a:xfrm>
            <a:off x="462195" y="6044783"/>
            <a:ext cx="11267607" cy="646331"/>
          </a:xfrm>
          <a:prstGeom prst="rect">
            <a:avLst/>
          </a:prstGeom>
          <a:noFill/>
          <a:ln w="9525">
            <a:noFill/>
            <a:miter lim="800000"/>
            <a:headEnd/>
            <a:tailEnd/>
          </a:ln>
        </p:spPr>
        <p:txBody>
          <a:bodyPr wrap="square">
            <a:spAutoFit/>
          </a:bodyPr>
          <a:lstStyle/>
          <a:p>
            <a:pPr algn="ctr"/>
            <a:r>
              <a:rPr lang="en-US" sz="1800" b="0" dirty="0"/>
              <a:t>B. </a:t>
            </a:r>
            <a:r>
              <a:rPr lang="en-US" sz="1800" b="0" dirty="0" err="1"/>
              <a:t>Leibe</a:t>
            </a:r>
            <a:r>
              <a:rPr lang="en-US" sz="1800" b="0" dirty="0"/>
              <a:t>, A. </a:t>
            </a:r>
            <a:r>
              <a:rPr lang="en-US" sz="1800" b="0" dirty="0" err="1"/>
              <a:t>Leonardis</a:t>
            </a:r>
            <a:r>
              <a:rPr lang="en-US" sz="1800" b="0" dirty="0"/>
              <a:t>, and B. Schiele, </a:t>
            </a:r>
            <a:r>
              <a:rPr lang="en-US" sz="1800" b="0" dirty="0">
                <a:hlinkClick r:id="rId2"/>
              </a:rPr>
              <a:t>Combined Object Categorization and Segmentation with an Implicit Shape Model</a:t>
            </a:r>
            <a:r>
              <a:rPr lang="en-US" sz="1800" b="0" dirty="0"/>
              <a:t>, ECCV Workshop on Statistical Learning in Computer Vision, 2004</a:t>
            </a:r>
          </a:p>
        </p:txBody>
      </p:sp>
      <p:pic>
        <p:nvPicPr>
          <p:cNvPr id="9" name="Picture 8">
            <a:extLst>
              <a:ext uri="{FF2B5EF4-FFF2-40B4-BE49-F238E27FC236}">
                <a16:creationId xmlns:a16="http://schemas.microsoft.com/office/drawing/2014/main" id="{111E99E8-9763-D04F-8EF0-AFD2F2F4B112}"/>
              </a:ext>
            </a:extLst>
          </p:cNvPr>
          <p:cNvPicPr>
            <a:picLocks noChangeAspect="1"/>
          </p:cNvPicPr>
          <p:nvPr/>
        </p:nvPicPr>
        <p:blipFill>
          <a:blip r:embed="rId3"/>
          <a:stretch>
            <a:fillRect/>
          </a:stretch>
        </p:blipFill>
        <p:spPr>
          <a:xfrm>
            <a:off x="786985" y="1436263"/>
            <a:ext cx="10687987" cy="4284788"/>
          </a:xfrm>
          <a:prstGeom prst="rect">
            <a:avLst/>
          </a:prstGeom>
        </p:spPr>
      </p:pic>
      <p:sp>
        <p:nvSpPr>
          <p:cNvPr id="10" name="TextBox 9">
            <a:extLst>
              <a:ext uri="{FF2B5EF4-FFF2-40B4-BE49-F238E27FC236}">
                <a16:creationId xmlns:a16="http://schemas.microsoft.com/office/drawing/2014/main" id="{78F397AF-24EC-B94C-AB13-74C241B90686}"/>
              </a:ext>
            </a:extLst>
          </p:cNvPr>
          <p:cNvSpPr txBox="1"/>
          <p:nvPr/>
        </p:nvSpPr>
        <p:spPr>
          <a:xfrm>
            <a:off x="9465450" y="1581658"/>
            <a:ext cx="1768606" cy="923330"/>
          </a:xfrm>
          <a:prstGeom prst="rect">
            <a:avLst/>
          </a:prstGeom>
          <a:noFill/>
        </p:spPr>
        <p:txBody>
          <a:bodyPr wrap="square" rtlCol="0">
            <a:spAutoFit/>
          </a:bodyPr>
          <a:lstStyle/>
          <a:p>
            <a:pPr algn="ctr"/>
            <a:r>
              <a:rPr lang="en-US" dirty="0">
                <a:solidFill>
                  <a:srgbClr val="FF0000"/>
                </a:solidFill>
              </a:rPr>
              <a:t>Generalized Hough transform (Ballard, 1981)</a:t>
            </a:r>
          </a:p>
        </p:txBody>
      </p:sp>
    </p:spTree>
    <p:extLst>
      <p:ext uri="{BB962C8B-B14F-4D97-AF65-F5344CB8AC3E}">
        <p14:creationId xmlns:p14="http://schemas.microsoft.com/office/powerpoint/2010/main" val="679666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10A2-D45E-B748-BD37-4A86ADA91386}"/>
              </a:ext>
            </a:extLst>
          </p:cNvPr>
          <p:cNvSpPr>
            <a:spLocks noGrp="1"/>
          </p:cNvSpPr>
          <p:nvPr>
            <p:ph type="title"/>
          </p:nvPr>
        </p:nvSpPr>
        <p:spPr/>
        <p:txBody>
          <a:bodyPr/>
          <a:lstStyle/>
          <a:p>
            <a:r>
              <a:rPr lang="en-US" dirty="0"/>
              <a:t>Spatial pyramids</a:t>
            </a:r>
          </a:p>
        </p:txBody>
      </p:sp>
      <p:sp>
        <p:nvSpPr>
          <p:cNvPr id="4" name="Rectangle 3">
            <a:extLst>
              <a:ext uri="{FF2B5EF4-FFF2-40B4-BE49-F238E27FC236}">
                <a16:creationId xmlns:a16="http://schemas.microsoft.com/office/drawing/2014/main" id="{D3A99FBB-D657-784A-8B51-B863E01B899B}"/>
              </a:ext>
            </a:extLst>
          </p:cNvPr>
          <p:cNvSpPr/>
          <p:nvPr/>
        </p:nvSpPr>
        <p:spPr bwMode="auto">
          <a:xfrm>
            <a:off x="2107350" y="4211621"/>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5" name="Picture 3" descr="texton_ind_0">
            <a:extLst>
              <a:ext uri="{FF2B5EF4-FFF2-40B4-BE49-F238E27FC236}">
                <a16:creationId xmlns:a16="http://schemas.microsoft.com/office/drawing/2014/main" id="{E693A18E-151E-7747-BF31-588F52F2046F}"/>
              </a:ext>
            </a:extLst>
          </p:cNvPr>
          <p:cNvPicPr>
            <a:picLocks noChangeAspect="1" noChangeArrowheads="1"/>
          </p:cNvPicPr>
          <p:nvPr/>
        </p:nvPicPr>
        <p:blipFill>
          <a:blip r:embed="rId2" cstate="print"/>
          <a:srcRect/>
          <a:stretch>
            <a:fillRect/>
          </a:stretch>
        </p:blipFill>
        <p:spPr bwMode="auto">
          <a:xfrm>
            <a:off x="2259750" y="4257520"/>
            <a:ext cx="1997075" cy="1612900"/>
          </a:xfrm>
          <a:prstGeom prst="rect">
            <a:avLst/>
          </a:prstGeom>
          <a:noFill/>
          <a:ln w="9525">
            <a:noFill/>
            <a:miter lim="800000"/>
            <a:headEnd/>
            <a:tailEnd/>
          </a:ln>
        </p:spPr>
      </p:pic>
      <p:grpSp>
        <p:nvGrpSpPr>
          <p:cNvPr id="6" name="Group 4">
            <a:extLst>
              <a:ext uri="{FF2B5EF4-FFF2-40B4-BE49-F238E27FC236}">
                <a16:creationId xmlns:a16="http://schemas.microsoft.com/office/drawing/2014/main" id="{86CE2BE8-A4A7-5A4E-811B-B28F349E4FE5}"/>
              </a:ext>
            </a:extLst>
          </p:cNvPr>
          <p:cNvGrpSpPr>
            <a:grpSpLocks/>
          </p:cNvGrpSpPr>
          <p:nvPr/>
        </p:nvGrpSpPr>
        <p:grpSpPr bwMode="auto">
          <a:xfrm>
            <a:off x="5161700" y="4260695"/>
            <a:ext cx="2017713" cy="1609725"/>
            <a:chOff x="1968" y="2812"/>
            <a:chExt cx="1680" cy="1316"/>
          </a:xfrm>
        </p:grpSpPr>
        <p:pic>
          <p:nvPicPr>
            <p:cNvPr id="7" name="Picture 5" descr="texton_ind_1_1">
              <a:extLst>
                <a:ext uri="{FF2B5EF4-FFF2-40B4-BE49-F238E27FC236}">
                  <a16:creationId xmlns:a16="http://schemas.microsoft.com/office/drawing/2014/main" id="{6679EAA4-8107-774B-B502-7E387E8B3ED7}"/>
                </a:ext>
              </a:extLst>
            </p:cNvPr>
            <p:cNvPicPr>
              <a:picLocks noChangeAspect="1" noChangeArrowheads="1"/>
            </p:cNvPicPr>
            <p:nvPr/>
          </p:nvPicPr>
          <p:blipFill>
            <a:blip r:embed="rId3" cstate="print"/>
            <a:srcRect/>
            <a:stretch>
              <a:fillRect/>
            </a:stretch>
          </p:blipFill>
          <p:spPr bwMode="auto">
            <a:xfrm>
              <a:off x="1968" y="3485"/>
              <a:ext cx="816" cy="643"/>
            </a:xfrm>
            <a:prstGeom prst="rect">
              <a:avLst/>
            </a:prstGeom>
            <a:noFill/>
            <a:ln w="9525">
              <a:noFill/>
              <a:miter lim="800000"/>
              <a:headEnd/>
              <a:tailEnd/>
            </a:ln>
          </p:spPr>
        </p:pic>
        <p:pic>
          <p:nvPicPr>
            <p:cNvPr id="8" name="Picture 6" descr="texton_ind_1_2">
              <a:extLst>
                <a:ext uri="{FF2B5EF4-FFF2-40B4-BE49-F238E27FC236}">
                  <a16:creationId xmlns:a16="http://schemas.microsoft.com/office/drawing/2014/main" id="{DB6FE071-EEF5-994D-9DF3-2421B57FEE52}"/>
                </a:ext>
              </a:extLst>
            </p:cNvPr>
            <p:cNvPicPr>
              <a:picLocks noChangeAspect="1" noChangeArrowheads="1"/>
            </p:cNvPicPr>
            <p:nvPr/>
          </p:nvPicPr>
          <p:blipFill>
            <a:blip r:embed="rId4" cstate="print"/>
            <a:srcRect/>
            <a:stretch>
              <a:fillRect/>
            </a:stretch>
          </p:blipFill>
          <p:spPr bwMode="auto">
            <a:xfrm>
              <a:off x="1968" y="2812"/>
              <a:ext cx="816" cy="644"/>
            </a:xfrm>
            <a:prstGeom prst="rect">
              <a:avLst/>
            </a:prstGeom>
            <a:noFill/>
            <a:ln w="9525">
              <a:noFill/>
              <a:miter lim="800000"/>
              <a:headEnd/>
              <a:tailEnd/>
            </a:ln>
          </p:spPr>
        </p:pic>
        <p:pic>
          <p:nvPicPr>
            <p:cNvPr id="9" name="Picture 7" descr="texton_ind_1_3">
              <a:extLst>
                <a:ext uri="{FF2B5EF4-FFF2-40B4-BE49-F238E27FC236}">
                  <a16:creationId xmlns:a16="http://schemas.microsoft.com/office/drawing/2014/main" id="{3CAEEE62-23E4-2A41-AC56-5170A78D1C56}"/>
                </a:ext>
              </a:extLst>
            </p:cNvPr>
            <p:cNvPicPr>
              <a:picLocks noChangeAspect="1" noChangeArrowheads="1"/>
            </p:cNvPicPr>
            <p:nvPr/>
          </p:nvPicPr>
          <p:blipFill>
            <a:blip r:embed="rId5" cstate="print"/>
            <a:srcRect/>
            <a:stretch>
              <a:fillRect/>
            </a:stretch>
          </p:blipFill>
          <p:spPr bwMode="auto">
            <a:xfrm>
              <a:off x="2832" y="2812"/>
              <a:ext cx="816" cy="643"/>
            </a:xfrm>
            <a:prstGeom prst="rect">
              <a:avLst/>
            </a:prstGeom>
            <a:noFill/>
            <a:ln w="9525">
              <a:noFill/>
              <a:miter lim="800000"/>
              <a:headEnd/>
              <a:tailEnd/>
            </a:ln>
          </p:spPr>
        </p:pic>
        <p:pic>
          <p:nvPicPr>
            <p:cNvPr id="10" name="Picture 8" descr="texton_ind_1_4">
              <a:extLst>
                <a:ext uri="{FF2B5EF4-FFF2-40B4-BE49-F238E27FC236}">
                  <a16:creationId xmlns:a16="http://schemas.microsoft.com/office/drawing/2014/main" id="{587E868D-D2B4-144D-900D-D7347E21DE06}"/>
                </a:ext>
              </a:extLst>
            </p:cNvPr>
            <p:cNvPicPr>
              <a:picLocks noChangeAspect="1" noChangeArrowheads="1"/>
            </p:cNvPicPr>
            <p:nvPr/>
          </p:nvPicPr>
          <p:blipFill>
            <a:blip r:embed="rId6" cstate="print"/>
            <a:srcRect/>
            <a:stretch>
              <a:fillRect/>
            </a:stretch>
          </p:blipFill>
          <p:spPr bwMode="auto">
            <a:xfrm>
              <a:off x="2832" y="3485"/>
              <a:ext cx="816" cy="643"/>
            </a:xfrm>
            <a:prstGeom prst="rect">
              <a:avLst/>
            </a:prstGeom>
            <a:noFill/>
            <a:ln w="9525">
              <a:noFill/>
              <a:miter lim="800000"/>
              <a:headEnd/>
              <a:tailEnd/>
            </a:ln>
          </p:spPr>
        </p:pic>
      </p:grpSp>
      <p:sp>
        <p:nvSpPr>
          <p:cNvPr id="11" name="AutoShape 9">
            <a:extLst>
              <a:ext uri="{FF2B5EF4-FFF2-40B4-BE49-F238E27FC236}">
                <a16:creationId xmlns:a16="http://schemas.microsoft.com/office/drawing/2014/main" id="{B65DBCB6-A748-3949-AD25-8C72E4781E4F}"/>
              </a:ext>
            </a:extLst>
          </p:cNvPr>
          <p:cNvSpPr>
            <a:spLocks noChangeArrowheads="1"/>
          </p:cNvSpPr>
          <p:nvPr/>
        </p:nvSpPr>
        <p:spPr bwMode="auto">
          <a:xfrm>
            <a:off x="5988788" y="3862233"/>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pic>
        <p:nvPicPr>
          <p:cNvPr id="12" name="Picture 10" descr="burma_bagan">
            <a:extLst>
              <a:ext uri="{FF2B5EF4-FFF2-40B4-BE49-F238E27FC236}">
                <a16:creationId xmlns:a16="http://schemas.microsoft.com/office/drawing/2014/main" id="{B1426436-45D7-3649-B6D5-A1D1EBD3D5A3}"/>
              </a:ext>
            </a:extLst>
          </p:cNvPr>
          <p:cNvPicPr>
            <a:picLocks noChangeArrowheads="1"/>
          </p:cNvPicPr>
          <p:nvPr/>
        </p:nvPicPr>
        <p:blipFill>
          <a:blip r:embed="rId7" cstate="print"/>
          <a:srcRect/>
          <a:stretch>
            <a:fillRect/>
          </a:stretch>
        </p:blipFill>
        <p:spPr bwMode="auto">
          <a:xfrm>
            <a:off x="4620363" y="1495270"/>
            <a:ext cx="3114675" cy="2274888"/>
          </a:xfrm>
          <a:prstGeom prst="rect">
            <a:avLst/>
          </a:prstGeom>
          <a:noFill/>
          <a:ln w="12700">
            <a:solidFill>
              <a:schemeClr val="bg1"/>
            </a:solidFill>
            <a:miter lim="800000"/>
            <a:headEnd/>
            <a:tailEnd/>
          </a:ln>
        </p:spPr>
      </p:pic>
      <p:grpSp>
        <p:nvGrpSpPr>
          <p:cNvPr id="13" name="Group 11">
            <a:extLst>
              <a:ext uri="{FF2B5EF4-FFF2-40B4-BE49-F238E27FC236}">
                <a16:creationId xmlns:a16="http://schemas.microsoft.com/office/drawing/2014/main" id="{28416186-E5ED-D448-908D-7229DAE7D88A}"/>
              </a:ext>
            </a:extLst>
          </p:cNvPr>
          <p:cNvGrpSpPr>
            <a:grpSpLocks/>
          </p:cNvGrpSpPr>
          <p:nvPr/>
        </p:nvGrpSpPr>
        <p:grpSpPr bwMode="auto">
          <a:xfrm>
            <a:off x="4621950" y="1495270"/>
            <a:ext cx="3114675" cy="2274888"/>
            <a:chOff x="1488" y="480"/>
            <a:chExt cx="2784" cy="1929"/>
          </a:xfrm>
        </p:grpSpPr>
        <p:sp>
          <p:nvSpPr>
            <p:cNvPr id="14" name="Line 12">
              <a:extLst>
                <a:ext uri="{FF2B5EF4-FFF2-40B4-BE49-F238E27FC236}">
                  <a16:creationId xmlns:a16="http://schemas.microsoft.com/office/drawing/2014/main" id="{723D886E-486A-804A-B2BC-85AB05B9CAEB}"/>
                </a:ext>
              </a:extLst>
            </p:cNvPr>
            <p:cNvSpPr>
              <a:spLocks noChangeShapeType="1"/>
            </p:cNvSpPr>
            <p:nvPr/>
          </p:nvSpPr>
          <p:spPr bwMode="auto">
            <a:xfrm>
              <a:off x="2880"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5" name="Line 13">
              <a:extLst>
                <a:ext uri="{FF2B5EF4-FFF2-40B4-BE49-F238E27FC236}">
                  <a16:creationId xmlns:a16="http://schemas.microsoft.com/office/drawing/2014/main" id="{048F014D-BF6F-8345-8D4C-138B75C013D0}"/>
                </a:ext>
              </a:extLst>
            </p:cNvPr>
            <p:cNvSpPr>
              <a:spLocks noChangeShapeType="1"/>
            </p:cNvSpPr>
            <p:nvPr/>
          </p:nvSpPr>
          <p:spPr bwMode="auto">
            <a:xfrm>
              <a:off x="1488" y="144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6" name="Line 14">
              <a:extLst>
                <a:ext uri="{FF2B5EF4-FFF2-40B4-BE49-F238E27FC236}">
                  <a16:creationId xmlns:a16="http://schemas.microsoft.com/office/drawing/2014/main" id="{6360ACD6-30DC-6B45-A667-A88169EA8524}"/>
                </a:ext>
              </a:extLst>
            </p:cNvPr>
            <p:cNvSpPr>
              <a:spLocks noChangeShapeType="1"/>
            </p:cNvSpPr>
            <p:nvPr/>
          </p:nvSpPr>
          <p:spPr bwMode="auto">
            <a:xfrm>
              <a:off x="1488" y="96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 name="Line 15">
              <a:extLst>
                <a:ext uri="{FF2B5EF4-FFF2-40B4-BE49-F238E27FC236}">
                  <a16:creationId xmlns:a16="http://schemas.microsoft.com/office/drawing/2014/main" id="{FCB99F9F-1D4C-9E4E-B073-436D888E5E3E}"/>
                </a:ext>
              </a:extLst>
            </p:cNvPr>
            <p:cNvSpPr>
              <a:spLocks noChangeShapeType="1"/>
            </p:cNvSpPr>
            <p:nvPr/>
          </p:nvSpPr>
          <p:spPr bwMode="auto">
            <a:xfrm>
              <a:off x="1488" y="192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8" name="Line 16">
              <a:extLst>
                <a:ext uri="{FF2B5EF4-FFF2-40B4-BE49-F238E27FC236}">
                  <a16:creationId xmlns:a16="http://schemas.microsoft.com/office/drawing/2014/main" id="{11192FED-B45F-CA4A-8652-D93CD8BE32B2}"/>
                </a:ext>
              </a:extLst>
            </p:cNvPr>
            <p:cNvSpPr>
              <a:spLocks noChangeShapeType="1"/>
            </p:cNvSpPr>
            <p:nvPr/>
          </p:nvSpPr>
          <p:spPr bwMode="auto">
            <a:xfrm>
              <a:off x="2176"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9" name="Line 17">
              <a:extLst>
                <a:ext uri="{FF2B5EF4-FFF2-40B4-BE49-F238E27FC236}">
                  <a16:creationId xmlns:a16="http://schemas.microsoft.com/office/drawing/2014/main" id="{3C378045-D136-4742-8634-0253597921F0}"/>
                </a:ext>
              </a:extLst>
            </p:cNvPr>
            <p:cNvSpPr>
              <a:spLocks noChangeShapeType="1"/>
            </p:cNvSpPr>
            <p:nvPr/>
          </p:nvSpPr>
          <p:spPr bwMode="auto">
            <a:xfrm>
              <a:off x="3570" y="480"/>
              <a:ext cx="0" cy="1929"/>
            </a:xfrm>
            <a:prstGeom prst="line">
              <a:avLst/>
            </a:prstGeom>
            <a:noFill/>
            <a:ln w="31750">
              <a:solidFill>
                <a:srgbClr val="FFFF00"/>
              </a:solidFill>
              <a:round/>
              <a:headEnd/>
              <a:tailEnd/>
            </a:ln>
          </p:spPr>
          <p:txBody>
            <a:bodyPr/>
            <a:lstStyle/>
            <a:p>
              <a:endParaRPr lang="en-US">
                <a:solidFill>
                  <a:srgbClr val="000000"/>
                </a:solidFill>
              </a:endParaRPr>
            </a:p>
          </p:txBody>
        </p:sp>
      </p:grpSp>
      <p:sp>
        <p:nvSpPr>
          <p:cNvPr id="20" name="AutoShape 18">
            <a:extLst>
              <a:ext uri="{FF2B5EF4-FFF2-40B4-BE49-F238E27FC236}">
                <a16:creationId xmlns:a16="http://schemas.microsoft.com/office/drawing/2014/main" id="{6EE403D5-96DF-9D4C-8BBA-C0CC07A9610F}"/>
              </a:ext>
            </a:extLst>
          </p:cNvPr>
          <p:cNvSpPr>
            <a:spLocks noChangeArrowheads="1"/>
          </p:cNvSpPr>
          <p:nvPr/>
        </p:nvSpPr>
        <p:spPr bwMode="auto">
          <a:xfrm rot="2426846">
            <a:off x="4231425" y="382730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21" name="Text Box 19">
            <a:extLst>
              <a:ext uri="{FF2B5EF4-FFF2-40B4-BE49-F238E27FC236}">
                <a16:creationId xmlns:a16="http://schemas.microsoft.com/office/drawing/2014/main" id="{DA486952-9670-794E-9278-A56F3E53DB68}"/>
              </a:ext>
            </a:extLst>
          </p:cNvPr>
          <p:cNvSpPr txBox="1">
            <a:spLocks noChangeArrowheads="1"/>
          </p:cNvSpPr>
          <p:nvPr/>
        </p:nvSpPr>
        <p:spPr bwMode="auto">
          <a:xfrm>
            <a:off x="2897925" y="588312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0</a:t>
            </a:r>
          </a:p>
        </p:txBody>
      </p:sp>
      <p:sp>
        <p:nvSpPr>
          <p:cNvPr id="22" name="Text Box 20">
            <a:extLst>
              <a:ext uri="{FF2B5EF4-FFF2-40B4-BE49-F238E27FC236}">
                <a16:creationId xmlns:a16="http://schemas.microsoft.com/office/drawing/2014/main" id="{BD66F510-6933-9A4C-8A63-07428E190B10}"/>
              </a:ext>
            </a:extLst>
          </p:cNvPr>
          <p:cNvSpPr txBox="1">
            <a:spLocks noChangeArrowheads="1"/>
          </p:cNvSpPr>
          <p:nvPr/>
        </p:nvSpPr>
        <p:spPr bwMode="auto">
          <a:xfrm>
            <a:off x="5818925" y="5879945"/>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1</a:t>
            </a:r>
          </a:p>
        </p:txBody>
      </p:sp>
      <p:grpSp>
        <p:nvGrpSpPr>
          <p:cNvPr id="23" name="Group 21">
            <a:extLst>
              <a:ext uri="{FF2B5EF4-FFF2-40B4-BE49-F238E27FC236}">
                <a16:creationId xmlns:a16="http://schemas.microsoft.com/office/drawing/2014/main" id="{7E480049-8E63-D743-A09B-AC90B1870216}"/>
              </a:ext>
            </a:extLst>
          </p:cNvPr>
          <p:cNvGrpSpPr>
            <a:grpSpLocks/>
          </p:cNvGrpSpPr>
          <p:nvPr/>
        </p:nvGrpSpPr>
        <p:grpSpPr bwMode="auto">
          <a:xfrm>
            <a:off x="7746150" y="3827308"/>
            <a:ext cx="2362200" cy="2357437"/>
            <a:chOff x="3798" y="3007"/>
            <a:chExt cx="1420" cy="1293"/>
          </a:xfrm>
        </p:grpSpPr>
        <p:grpSp>
          <p:nvGrpSpPr>
            <p:cNvPr id="24" name="Group 22">
              <a:extLst>
                <a:ext uri="{FF2B5EF4-FFF2-40B4-BE49-F238E27FC236}">
                  <a16:creationId xmlns:a16="http://schemas.microsoft.com/office/drawing/2014/main" id="{FA09461F-3F44-3C48-A779-DBBF4877CBFD}"/>
                </a:ext>
              </a:extLst>
            </p:cNvPr>
            <p:cNvGrpSpPr>
              <a:grpSpLocks/>
            </p:cNvGrpSpPr>
            <p:nvPr/>
          </p:nvGrpSpPr>
          <p:grpSpPr bwMode="auto">
            <a:xfrm>
              <a:off x="4005" y="3245"/>
              <a:ext cx="1213" cy="883"/>
              <a:chOff x="3792" y="2812"/>
              <a:chExt cx="1680" cy="1316"/>
            </a:xfrm>
          </p:grpSpPr>
          <p:pic>
            <p:nvPicPr>
              <p:cNvPr id="27" name="Picture 23" descr="texton_ind_2_1">
                <a:extLst>
                  <a:ext uri="{FF2B5EF4-FFF2-40B4-BE49-F238E27FC236}">
                    <a16:creationId xmlns:a16="http://schemas.microsoft.com/office/drawing/2014/main" id="{BD4D8EE9-0ED3-C244-83E0-B58A53B6371C}"/>
                  </a:ext>
                </a:extLst>
              </p:cNvPr>
              <p:cNvPicPr>
                <a:picLocks noChangeAspect="1" noChangeArrowheads="1"/>
              </p:cNvPicPr>
              <p:nvPr/>
            </p:nvPicPr>
            <p:blipFill>
              <a:blip r:embed="rId8" cstate="print"/>
              <a:srcRect/>
              <a:stretch>
                <a:fillRect/>
              </a:stretch>
            </p:blipFill>
            <p:spPr bwMode="auto">
              <a:xfrm>
                <a:off x="3792" y="2812"/>
                <a:ext cx="384" cy="303"/>
              </a:xfrm>
              <a:prstGeom prst="rect">
                <a:avLst/>
              </a:prstGeom>
              <a:noFill/>
              <a:ln w="9525">
                <a:noFill/>
                <a:miter lim="800000"/>
                <a:headEnd/>
                <a:tailEnd/>
              </a:ln>
            </p:spPr>
          </p:pic>
          <p:pic>
            <p:nvPicPr>
              <p:cNvPr id="28" name="Picture 24" descr="texton_ind_2_2">
                <a:extLst>
                  <a:ext uri="{FF2B5EF4-FFF2-40B4-BE49-F238E27FC236}">
                    <a16:creationId xmlns:a16="http://schemas.microsoft.com/office/drawing/2014/main" id="{CADAE573-01CD-BF45-AA04-4385F1FF797E}"/>
                  </a:ext>
                </a:extLst>
              </p:cNvPr>
              <p:cNvPicPr>
                <a:picLocks noChangeAspect="1" noChangeArrowheads="1"/>
              </p:cNvPicPr>
              <p:nvPr/>
            </p:nvPicPr>
            <p:blipFill>
              <a:blip r:embed="rId9" cstate="print"/>
              <a:srcRect/>
              <a:stretch>
                <a:fillRect/>
              </a:stretch>
            </p:blipFill>
            <p:spPr bwMode="auto">
              <a:xfrm>
                <a:off x="4224" y="3153"/>
                <a:ext cx="384" cy="303"/>
              </a:xfrm>
              <a:prstGeom prst="rect">
                <a:avLst/>
              </a:prstGeom>
              <a:noFill/>
              <a:ln w="9525">
                <a:noFill/>
                <a:miter lim="800000"/>
                <a:headEnd/>
                <a:tailEnd/>
              </a:ln>
            </p:spPr>
          </p:pic>
          <p:pic>
            <p:nvPicPr>
              <p:cNvPr id="29" name="Picture 25" descr="texton_ind_2_3">
                <a:extLst>
                  <a:ext uri="{FF2B5EF4-FFF2-40B4-BE49-F238E27FC236}">
                    <a16:creationId xmlns:a16="http://schemas.microsoft.com/office/drawing/2014/main" id="{93F5BD60-1E96-2245-9E44-831277682190}"/>
                  </a:ext>
                </a:extLst>
              </p:cNvPr>
              <p:cNvPicPr>
                <a:picLocks noChangeAspect="1" noChangeArrowheads="1"/>
              </p:cNvPicPr>
              <p:nvPr/>
            </p:nvPicPr>
            <p:blipFill>
              <a:blip r:embed="rId10" cstate="print"/>
              <a:srcRect/>
              <a:stretch>
                <a:fillRect/>
              </a:stretch>
            </p:blipFill>
            <p:spPr bwMode="auto">
              <a:xfrm>
                <a:off x="4656" y="2812"/>
                <a:ext cx="384" cy="303"/>
              </a:xfrm>
              <a:prstGeom prst="rect">
                <a:avLst/>
              </a:prstGeom>
              <a:noFill/>
              <a:ln w="9525">
                <a:noFill/>
                <a:miter lim="800000"/>
                <a:headEnd/>
                <a:tailEnd/>
              </a:ln>
            </p:spPr>
          </p:pic>
          <p:pic>
            <p:nvPicPr>
              <p:cNvPr id="30" name="Picture 26" descr="texton_ind_2_4">
                <a:extLst>
                  <a:ext uri="{FF2B5EF4-FFF2-40B4-BE49-F238E27FC236}">
                    <a16:creationId xmlns:a16="http://schemas.microsoft.com/office/drawing/2014/main" id="{846B8638-DC0E-6A48-AF4D-B47F84D79523}"/>
                  </a:ext>
                </a:extLst>
              </p:cNvPr>
              <p:cNvPicPr>
                <a:picLocks noChangeAspect="1" noChangeArrowheads="1"/>
              </p:cNvPicPr>
              <p:nvPr/>
            </p:nvPicPr>
            <p:blipFill>
              <a:blip r:embed="rId11" cstate="print"/>
              <a:srcRect/>
              <a:stretch>
                <a:fillRect/>
              </a:stretch>
            </p:blipFill>
            <p:spPr bwMode="auto">
              <a:xfrm>
                <a:off x="5088" y="2817"/>
                <a:ext cx="384" cy="303"/>
              </a:xfrm>
              <a:prstGeom prst="rect">
                <a:avLst/>
              </a:prstGeom>
              <a:noFill/>
              <a:ln w="9525">
                <a:noFill/>
                <a:miter lim="800000"/>
                <a:headEnd/>
                <a:tailEnd/>
              </a:ln>
            </p:spPr>
          </p:pic>
          <p:pic>
            <p:nvPicPr>
              <p:cNvPr id="31" name="Picture 27" descr="texton_ind_2_5">
                <a:extLst>
                  <a:ext uri="{FF2B5EF4-FFF2-40B4-BE49-F238E27FC236}">
                    <a16:creationId xmlns:a16="http://schemas.microsoft.com/office/drawing/2014/main" id="{503A97FF-09D6-7143-85B9-E4E8A92CABCA}"/>
                  </a:ext>
                </a:extLst>
              </p:cNvPr>
              <p:cNvPicPr>
                <a:picLocks noChangeAspect="1" noChangeArrowheads="1"/>
              </p:cNvPicPr>
              <p:nvPr/>
            </p:nvPicPr>
            <p:blipFill>
              <a:blip r:embed="rId12" cstate="print"/>
              <a:srcRect/>
              <a:stretch>
                <a:fillRect/>
              </a:stretch>
            </p:blipFill>
            <p:spPr bwMode="auto">
              <a:xfrm>
                <a:off x="3792" y="3153"/>
                <a:ext cx="384" cy="302"/>
              </a:xfrm>
              <a:prstGeom prst="rect">
                <a:avLst/>
              </a:prstGeom>
              <a:noFill/>
              <a:ln w="9525">
                <a:noFill/>
                <a:miter lim="800000"/>
                <a:headEnd/>
                <a:tailEnd/>
              </a:ln>
            </p:spPr>
          </p:pic>
          <p:pic>
            <p:nvPicPr>
              <p:cNvPr id="32" name="Picture 28" descr="texton_ind_2_6">
                <a:extLst>
                  <a:ext uri="{FF2B5EF4-FFF2-40B4-BE49-F238E27FC236}">
                    <a16:creationId xmlns:a16="http://schemas.microsoft.com/office/drawing/2014/main" id="{3BC8656F-C220-574E-9EEE-6C87FAF83AF8}"/>
                  </a:ext>
                </a:extLst>
              </p:cNvPr>
              <p:cNvPicPr>
                <a:picLocks noChangeAspect="1" noChangeArrowheads="1"/>
              </p:cNvPicPr>
              <p:nvPr/>
            </p:nvPicPr>
            <p:blipFill>
              <a:blip r:embed="rId13" cstate="print"/>
              <a:srcRect/>
              <a:stretch>
                <a:fillRect/>
              </a:stretch>
            </p:blipFill>
            <p:spPr bwMode="auto">
              <a:xfrm>
                <a:off x="4224" y="2812"/>
                <a:ext cx="384" cy="303"/>
              </a:xfrm>
              <a:prstGeom prst="rect">
                <a:avLst/>
              </a:prstGeom>
              <a:noFill/>
              <a:ln w="9525">
                <a:noFill/>
                <a:miter lim="800000"/>
                <a:headEnd/>
                <a:tailEnd/>
              </a:ln>
            </p:spPr>
          </p:pic>
          <p:pic>
            <p:nvPicPr>
              <p:cNvPr id="33" name="Picture 29" descr="texton_ind_2_7">
                <a:extLst>
                  <a:ext uri="{FF2B5EF4-FFF2-40B4-BE49-F238E27FC236}">
                    <a16:creationId xmlns:a16="http://schemas.microsoft.com/office/drawing/2014/main" id="{7208502A-593A-7343-BF39-02D7794BC3AC}"/>
                  </a:ext>
                </a:extLst>
              </p:cNvPr>
              <p:cNvPicPr>
                <a:picLocks noChangeAspect="1" noChangeArrowheads="1"/>
              </p:cNvPicPr>
              <p:nvPr/>
            </p:nvPicPr>
            <p:blipFill>
              <a:blip r:embed="rId14" cstate="print"/>
              <a:srcRect/>
              <a:stretch>
                <a:fillRect/>
              </a:stretch>
            </p:blipFill>
            <p:spPr bwMode="auto">
              <a:xfrm>
                <a:off x="5088" y="3153"/>
                <a:ext cx="384" cy="303"/>
              </a:xfrm>
              <a:prstGeom prst="rect">
                <a:avLst/>
              </a:prstGeom>
              <a:noFill/>
              <a:ln w="9525">
                <a:noFill/>
                <a:miter lim="800000"/>
                <a:headEnd/>
                <a:tailEnd/>
              </a:ln>
            </p:spPr>
          </p:pic>
          <p:pic>
            <p:nvPicPr>
              <p:cNvPr id="34" name="Picture 30" descr="texton_ind_2_8">
                <a:extLst>
                  <a:ext uri="{FF2B5EF4-FFF2-40B4-BE49-F238E27FC236}">
                    <a16:creationId xmlns:a16="http://schemas.microsoft.com/office/drawing/2014/main" id="{ECEAE26F-1795-E84F-A341-ABBF30DC4492}"/>
                  </a:ext>
                </a:extLst>
              </p:cNvPr>
              <p:cNvPicPr>
                <a:picLocks noChangeAspect="1" noChangeArrowheads="1"/>
              </p:cNvPicPr>
              <p:nvPr/>
            </p:nvPicPr>
            <p:blipFill>
              <a:blip r:embed="rId15" cstate="print"/>
              <a:srcRect/>
              <a:stretch>
                <a:fillRect/>
              </a:stretch>
            </p:blipFill>
            <p:spPr bwMode="auto">
              <a:xfrm flipV="1">
                <a:off x="4656" y="3153"/>
                <a:ext cx="384" cy="302"/>
              </a:xfrm>
              <a:prstGeom prst="rect">
                <a:avLst/>
              </a:prstGeom>
              <a:noFill/>
              <a:ln w="9525">
                <a:noFill/>
                <a:miter lim="800000"/>
                <a:headEnd/>
                <a:tailEnd/>
              </a:ln>
            </p:spPr>
          </p:pic>
          <p:pic>
            <p:nvPicPr>
              <p:cNvPr id="35" name="Picture 31" descr="texton_ind_2_9">
                <a:extLst>
                  <a:ext uri="{FF2B5EF4-FFF2-40B4-BE49-F238E27FC236}">
                    <a16:creationId xmlns:a16="http://schemas.microsoft.com/office/drawing/2014/main" id="{7DD3835C-2E47-4B44-B4C5-EC8DDBD5E157}"/>
                  </a:ext>
                </a:extLst>
              </p:cNvPr>
              <p:cNvPicPr>
                <a:picLocks noChangeAspect="1" noChangeArrowheads="1"/>
              </p:cNvPicPr>
              <p:nvPr/>
            </p:nvPicPr>
            <p:blipFill>
              <a:blip r:embed="rId16" cstate="print"/>
              <a:srcRect/>
              <a:stretch>
                <a:fillRect/>
              </a:stretch>
            </p:blipFill>
            <p:spPr bwMode="auto">
              <a:xfrm>
                <a:off x="3792" y="3489"/>
                <a:ext cx="384" cy="303"/>
              </a:xfrm>
              <a:prstGeom prst="rect">
                <a:avLst/>
              </a:prstGeom>
              <a:noFill/>
              <a:ln w="9525">
                <a:noFill/>
                <a:miter lim="800000"/>
                <a:headEnd/>
                <a:tailEnd/>
              </a:ln>
            </p:spPr>
          </p:pic>
          <p:pic>
            <p:nvPicPr>
              <p:cNvPr id="36" name="Picture 32" descr="texton_ind_2_10">
                <a:extLst>
                  <a:ext uri="{FF2B5EF4-FFF2-40B4-BE49-F238E27FC236}">
                    <a16:creationId xmlns:a16="http://schemas.microsoft.com/office/drawing/2014/main" id="{6AB921D0-919B-0A44-B7D2-20B11A65346F}"/>
                  </a:ext>
                </a:extLst>
              </p:cNvPr>
              <p:cNvPicPr>
                <a:picLocks noChangeAspect="1" noChangeArrowheads="1"/>
              </p:cNvPicPr>
              <p:nvPr/>
            </p:nvPicPr>
            <p:blipFill>
              <a:blip r:embed="rId17" cstate="print"/>
              <a:srcRect/>
              <a:stretch>
                <a:fillRect/>
              </a:stretch>
            </p:blipFill>
            <p:spPr bwMode="auto">
              <a:xfrm>
                <a:off x="4656" y="3825"/>
                <a:ext cx="384" cy="303"/>
              </a:xfrm>
              <a:prstGeom prst="rect">
                <a:avLst/>
              </a:prstGeom>
              <a:noFill/>
              <a:ln w="9525">
                <a:noFill/>
                <a:miter lim="800000"/>
                <a:headEnd/>
                <a:tailEnd/>
              </a:ln>
            </p:spPr>
          </p:pic>
          <p:pic>
            <p:nvPicPr>
              <p:cNvPr id="37" name="Picture 33" descr="texton_ind_2_11">
                <a:extLst>
                  <a:ext uri="{FF2B5EF4-FFF2-40B4-BE49-F238E27FC236}">
                    <a16:creationId xmlns:a16="http://schemas.microsoft.com/office/drawing/2014/main" id="{A34BED41-ABC8-AB4B-85B3-9F928363B960}"/>
                  </a:ext>
                </a:extLst>
              </p:cNvPr>
              <p:cNvPicPr>
                <a:picLocks noChangeAspect="1" noChangeArrowheads="1"/>
              </p:cNvPicPr>
              <p:nvPr/>
            </p:nvPicPr>
            <p:blipFill>
              <a:blip r:embed="rId18" cstate="print"/>
              <a:srcRect/>
              <a:stretch>
                <a:fillRect/>
              </a:stretch>
            </p:blipFill>
            <p:spPr bwMode="auto">
              <a:xfrm>
                <a:off x="4656" y="3489"/>
                <a:ext cx="384" cy="303"/>
              </a:xfrm>
              <a:prstGeom prst="rect">
                <a:avLst/>
              </a:prstGeom>
              <a:noFill/>
              <a:ln w="9525">
                <a:noFill/>
                <a:miter lim="800000"/>
                <a:headEnd/>
                <a:tailEnd/>
              </a:ln>
            </p:spPr>
          </p:pic>
          <p:pic>
            <p:nvPicPr>
              <p:cNvPr id="38" name="Picture 34" descr="texton_ind_2_12">
                <a:extLst>
                  <a:ext uri="{FF2B5EF4-FFF2-40B4-BE49-F238E27FC236}">
                    <a16:creationId xmlns:a16="http://schemas.microsoft.com/office/drawing/2014/main" id="{D394F4ED-9668-4B41-837F-45065D308BD7}"/>
                  </a:ext>
                </a:extLst>
              </p:cNvPr>
              <p:cNvPicPr>
                <a:picLocks noChangeAspect="1" noChangeArrowheads="1"/>
              </p:cNvPicPr>
              <p:nvPr/>
            </p:nvPicPr>
            <p:blipFill>
              <a:blip r:embed="rId19" cstate="print"/>
              <a:srcRect/>
              <a:stretch>
                <a:fillRect/>
              </a:stretch>
            </p:blipFill>
            <p:spPr bwMode="auto">
              <a:xfrm>
                <a:off x="4224" y="3489"/>
                <a:ext cx="384" cy="303"/>
              </a:xfrm>
              <a:prstGeom prst="rect">
                <a:avLst/>
              </a:prstGeom>
              <a:noFill/>
              <a:ln w="9525">
                <a:noFill/>
                <a:miter lim="800000"/>
                <a:headEnd/>
                <a:tailEnd/>
              </a:ln>
            </p:spPr>
          </p:pic>
          <p:pic>
            <p:nvPicPr>
              <p:cNvPr id="39" name="Picture 35" descr="texton_ind_2_13">
                <a:extLst>
                  <a:ext uri="{FF2B5EF4-FFF2-40B4-BE49-F238E27FC236}">
                    <a16:creationId xmlns:a16="http://schemas.microsoft.com/office/drawing/2014/main" id="{2527EA5B-80E2-554C-B2DF-0FE4B4919FD3}"/>
                  </a:ext>
                </a:extLst>
              </p:cNvPr>
              <p:cNvPicPr>
                <a:picLocks noChangeAspect="1" noChangeArrowheads="1"/>
              </p:cNvPicPr>
              <p:nvPr/>
            </p:nvPicPr>
            <p:blipFill>
              <a:blip r:embed="rId20" cstate="print"/>
              <a:srcRect/>
              <a:stretch>
                <a:fillRect/>
              </a:stretch>
            </p:blipFill>
            <p:spPr bwMode="auto">
              <a:xfrm>
                <a:off x="3800" y="3831"/>
                <a:ext cx="376" cy="297"/>
              </a:xfrm>
              <a:prstGeom prst="rect">
                <a:avLst/>
              </a:prstGeom>
              <a:noFill/>
              <a:ln w="9525">
                <a:noFill/>
                <a:miter lim="800000"/>
                <a:headEnd/>
                <a:tailEnd/>
              </a:ln>
            </p:spPr>
          </p:pic>
          <p:pic>
            <p:nvPicPr>
              <p:cNvPr id="40" name="Picture 36" descr="texton_ind_2_14">
                <a:extLst>
                  <a:ext uri="{FF2B5EF4-FFF2-40B4-BE49-F238E27FC236}">
                    <a16:creationId xmlns:a16="http://schemas.microsoft.com/office/drawing/2014/main" id="{A55647C9-62C5-C144-9DC6-5698881E461F}"/>
                  </a:ext>
                </a:extLst>
              </p:cNvPr>
              <p:cNvPicPr>
                <a:picLocks noChangeAspect="1" noChangeArrowheads="1"/>
              </p:cNvPicPr>
              <p:nvPr/>
            </p:nvPicPr>
            <p:blipFill>
              <a:blip r:embed="rId21" cstate="print"/>
              <a:srcRect/>
              <a:stretch>
                <a:fillRect/>
              </a:stretch>
            </p:blipFill>
            <p:spPr bwMode="auto">
              <a:xfrm>
                <a:off x="4224" y="3825"/>
                <a:ext cx="384" cy="303"/>
              </a:xfrm>
              <a:prstGeom prst="rect">
                <a:avLst/>
              </a:prstGeom>
              <a:noFill/>
              <a:ln w="9525">
                <a:noFill/>
                <a:miter lim="800000"/>
                <a:headEnd/>
                <a:tailEnd/>
              </a:ln>
            </p:spPr>
          </p:pic>
          <p:pic>
            <p:nvPicPr>
              <p:cNvPr id="41" name="Picture 37" descr="texton_ind_2_15">
                <a:extLst>
                  <a:ext uri="{FF2B5EF4-FFF2-40B4-BE49-F238E27FC236}">
                    <a16:creationId xmlns:a16="http://schemas.microsoft.com/office/drawing/2014/main" id="{EA1E256A-553F-2942-B0AE-6AD0E0E554CF}"/>
                  </a:ext>
                </a:extLst>
              </p:cNvPr>
              <p:cNvPicPr>
                <a:picLocks noChangeAspect="1" noChangeArrowheads="1"/>
              </p:cNvPicPr>
              <p:nvPr/>
            </p:nvPicPr>
            <p:blipFill>
              <a:blip r:embed="rId22" cstate="print"/>
              <a:srcRect/>
              <a:stretch>
                <a:fillRect/>
              </a:stretch>
            </p:blipFill>
            <p:spPr bwMode="auto">
              <a:xfrm>
                <a:off x="5088" y="3825"/>
                <a:ext cx="384" cy="303"/>
              </a:xfrm>
              <a:prstGeom prst="rect">
                <a:avLst/>
              </a:prstGeom>
              <a:noFill/>
              <a:ln w="9525">
                <a:noFill/>
                <a:miter lim="800000"/>
                <a:headEnd/>
                <a:tailEnd/>
              </a:ln>
            </p:spPr>
          </p:pic>
          <p:pic>
            <p:nvPicPr>
              <p:cNvPr id="42" name="Picture 38" descr="texton_ind_2_16">
                <a:extLst>
                  <a:ext uri="{FF2B5EF4-FFF2-40B4-BE49-F238E27FC236}">
                    <a16:creationId xmlns:a16="http://schemas.microsoft.com/office/drawing/2014/main" id="{46F70830-E249-B446-AE94-8064F1B32926}"/>
                  </a:ext>
                </a:extLst>
              </p:cNvPr>
              <p:cNvPicPr>
                <a:picLocks noChangeAspect="1" noChangeArrowheads="1"/>
              </p:cNvPicPr>
              <p:nvPr/>
            </p:nvPicPr>
            <p:blipFill>
              <a:blip r:embed="rId23" cstate="print"/>
              <a:srcRect/>
              <a:stretch>
                <a:fillRect/>
              </a:stretch>
            </p:blipFill>
            <p:spPr bwMode="auto">
              <a:xfrm>
                <a:off x="5088" y="3489"/>
                <a:ext cx="384" cy="303"/>
              </a:xfrm>
              <a:prstGeom prst="rect">
                <a:avLst/>
              </a:prstGeom>
              <a:noFill/>
              <a:ln w="9525">
                <a:noFill/>
                <a:miter lim="800000"/>
                <a:headEnd/>
                <a:tailEnd/>
              </a:ln>
            </p:spPr>
          </p:pic>
        </p:grpSp>
        <p:sp>
          <p:nvSpPr>
            <p:cNvPr id="25" name="AutoShape 39">
              <a:extLst>
                <a:ext uri="{FF2B5EF4-FFF2-40B4-BE49-F238E27FC236}">
                  <a16:creationId xmlns:a16="http://schemas.microsoft.com/office/drawing/2014/main" id="{9EF4245A-052A-9849-94BF-D35787C216C4}"/>
                </a:ext>
              </a:extLst>
            </p:cNvPr>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26" name="Text Box 40">
              <a:extLst>
                <a:ext uri="{FF2B5EF4-FFF2-40B4-BE49-F238E27FC236}">
                  <a16:creationId xmlns:a16="http://schemas.microsoft.com/office/drawing/2014/main" id="{9C53B384-C9EB-074A-BFD2-D2CD6E18083C}"/>
                </a:ext>
              </a:extLst>
            </p:cNvPr>
            <p:cNvSpPr txBox="1">
              <a:spLocks noChangeArrowheads="1"/>
            </p:cNvSpPr>
            <p:nvPr/>
          </p:nvSpPr>
          <p:spPr bwMode="auto">
            <a:xfrm>
              <a:off x="4389" y="4133"/>
              <a:ext cx="419" cy="167"/>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2</a:t>
              </a:r>
            </a:p>
          </p:txBody>
        </p:sp>
      </p:grpSp>
      <p:sp>
        <p:nvSpPr>
          <p:cNvPr id="43" name="Text Box 42">
            <a:extLst>
              <a:ext uri="{FF2B5EF4-FFF2-40B4-BE49-F238E27FC236}">
                <a16:creationId xmlns:a16="http://schemas.microsoft.com/office/drawing/2014/main" id="{ECD4D52A-E5D3-204D-8230-D60EE5404BE7}"/>
              </a:ext>
            </a:extLst>
          </p:cNvPr>
          <p:cNvSpPr txBox="1">
            <a:spLocks noChangeArrowheads="1"/>
          </p:cNvSpPr>
          <p:nvPr/>
        </p:nvSpPr>
        <p:spPr bwMode="auto">
          <a:xfrm>
            <a:off x="4526621" y="6372070"/>
            <a:ext cx="3286285" cy="369332"/>
          </a:xfrm>
          <a:prstGeom prst="rect">
            <a:avLst/>
          </a:prstGeom>
          <a:noFill/>
          <a:ln w="9525">
            <a:noFill/>
            <a:miter lim="800000"/>
            <a:headEnd/>
            <a:tailEnd/>
          </a:ln>
        </p:spPr>
        <p:txBody>
          <a:bodyPr wrap="none">
            <a:spAutoFit/>
          </a:bodyPr>
          <a:lstStyle/>
          <a:p>
            <a:pPr algn="ctr" eaLnBrk="1" hangingPunct="1"/>
            <a:r>
              <a:rPr lang="en-US" dirty="0"/>
              <a:t>Lazebnik, Schmid &amp; Ponce (2006)</a:t>
            </a:r>
          </a:p>
        </p:txBody>
      </p:sp>
    </p:spTree>
    <p:extLst>
      <p:ext uri="{BB962C8B-B14F-4D97-AF65-F5344CB8AC3E}">
        <p14:creationId xmlns:p14="http://schemas.microsoft.com/office/powerpoint/2010/main" val="1112312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8DFE-F056-3D4A-9685-B9E6371C284A}"/>
              </a:ext>
            </a:extLst>
          </p:cNvPr>
          <p:cNvSpPr>
            <a:spLocks noGrp="1"/>
          </p:cNvSpPr>
          <p:nvPr>
            <p:ph type="title"/>
          </p:nvPr>
        </p:nvSpPr>
        <p:spPr/>
        <p:txBody>
          <a:bodyPr/>
          <a:lstStyle/>
          <a:p>
            <a:r>
              <a:rPr lang="en-US" dirty="0"/>
              <a:t>Caltech-101 dataset</a:t>
            </a:r>
          </a:p>
        </p:txBody>
      </p:sp>
      <p:pic>
        <p:nvPicPr>
          <p:cNvPr id="4" name="Picture 6">
            <a:extLst>
              <a:ext uri="{FF2B5EF4-FFF2-40B4-BE49-F238E27FC236}">
                <a16:creationId xmlns:a16="http://schemas.microsoft.com/office/drawing/2014/main" id="{03EB94CE-D05B-F14D-9984-5D74D7E1D6EC}"/>
              </a:ext>
            </a:extLst>
          </p:cNvPr>
          <p:cNvPicPr>
            <a:picLocks noChangeAspect="1" noChangeArrowheads="1"/>
          </p:cNvPicPr>
          <p:nvPr/>
        </p:nvPicPr>
        <p:blipFill>
          <a:blip r:embed="rId2" cstate="print"/>
          <a:srcRect b="8249"/>
          <a:stretch>
            <a:fillRect/>
          </a:stretch>
        </p:blipFill>
        <p:spPr bwMode="auto">
          <a:xfrm>
            <a:off x="1974236" y="1747821"/>
            <a:ext cx="3172951" cy="4170084"/>
          </a:xfrm>
          <a:prstGeom prst="rect">
            <a:avLst/>
          </a:prstGeom>
          <a:noFill/>
          <a:ln w="9525">
            <a:noFill/>
            <a:miter lim="800000"/>
            <a:headEnd/>
            <a:tailEnd/>
          </a:ln>
        </p:spPr>
      </p:pic>
      <p:sp>
        <p:nvSpPr>
          <p:cNvPr id="5" name="Rectangle 8">
            <a:extLst>
              <a:ext uri="{FF2B5EF4-FFF2-40B4-BE49-F238E27FC236}">
                <a16:creationId xmlns:a16="http://schemas.microsoft.com/office/drawing/2014/main" id="{D5CEC33A-4FDB-D242-AD69-3BFA1F708255}"/>
              </a:ext>
            </a:extLst>
          </p:cNvPr>
          <p:cNvSpPr>
            <a:spLocks noChangeArrowheads="1"/>
          </p:cNvSpPr>
          <p:nvPr/>
        </p:nvSpPr>
        <p:spPr bwMode="auto">
          <a:xfrm>
            <a:off x="2133600" y="1270806"/>
            <a:ext cx="7924800" cy="646331"/>
          </a:xfrm>
          <a:prstGeom prst="rect">
            <a:avLst/>
          </a:prstGeom>
          <a:noFill/>
          <a:ln w="9525">
            <a:noFill/>
            <a:miter lim="800000"/>
            <a:headEnd/>
            <a:tailEnd/>
          </a:ln>
        </p:spPr>
        <p:txBody>
          <a:bodyPr>
            <a:spAutoFit/>
          </a:bodyPr>
          <a:lstStyle/>
          <a:p>
            <a:pPr algn="ctr"/>
            <a:r>
              <a:rPr lang="en-US" dirty="0">
                <a:hlinkClick r:id="rId3"/>
              </a:rPr>
              <a:t>http://www.vision.caltech.edu/Image_Datasets/Caltech101/</a:t>
            </a:r>
            <a:endParaRPr lang="en-US" dirty="0">
              <a:hlinkClick r:id="" action="ppaction://noaction"/>
            </a:endParaRPr>
          </a:p>
          <a:p>
            <a:pPr algn="ctr"/>
            <a:endParaRPr lang="en-US" dirty="0"/>
          </a:p>
        </p:txBody>
      </p:sp>
      <p:pic>
        <p:nvPicPr>
          <p:cNvPr id="6" name="Picture 4">
            <a:extLst>
              <a:ext uri="{FF2B5EF4-FFF2-40B4-BE49-F238E27FC236}">
                <a16:creationId xmlns:a16="http://schemas.microsoft.com/office/drawing/2014/main" id="{F052270C-6BE5-6041-9184-CB9D8A6E5E20}"/>
              </a:ext>
            </a:extLst>
          </p:cNvPr>
          <p:cNvPicPr>
            <a:picLocks noChangeAspect="1" noChangeArrowheads="1"/>
          </p:cNvPicPr>
          <p:nvPr/>
        </p:nvPicPr>
        <p:blipFill>
          <a:blip r:embed="rId4" cstate="print"/>
          <a:srcRect/>
          <a:stretch>
            <a:fillRect/>
          </a:stretch>
        </p:blipFill>
        <p:spPr bwMode="auto">
          <a:xfrm>
            <a:off x="5963267" y="1747821"/>
            <a:ext cx="4735009" cy="4009103"/>
          </a:xfrm>
          <a:prstGeom prst="rect">
            <a:avLst/>
          </a:prstGeom>
          <a:noFill/>
          <a:ln w="9525">
            <a:noFill/>
            <a:miter lim="800000"/>
            <a:headEnd/>
            <a:tailEnd/>
          </a:ln>
        </p:spPr>
      </p:pic>
      <p:sp>
        <p:nvSpPr>
          <p:cNvPr id="7" name="Rectangle 6">
            <a:extLst>
              <a:ext uri="{FF2B5EF4-FFF2-40B4-BE49-F238E27FC236}">
                <a16:creationId xmlns:a16="http://schemas.microsoft.com/office/drawing/2014/main" id="{A3327426-84F5-754A-B824-366A01357D7B}"/>
              </a:ext>
            </a:extLst>
          </p:cNvPr>
          <p:cNvSpPr/>
          <p:nvPr/>
        </p:nvSpPr>
        <p:spPr>
          <a:xfrm>
            <a:off x="176981" y="5983877"/>
            <a:ext cx="11813458" cy="646331"/>
          </a:xfrm>
          <a:prstGeom prst="rect">
            <a:avLst/>
          </a:prstGeom>
        </p:spPr>
        <p:txBody>
          <a:bodyPr wrap="square">
            <a:spAutoFit/>
          </a:bodyPr>
          <a:lstStyle/>
          <a:p>
            <a:pPr algn="ctr"/>
            <a:r>
              <a:rPr lang="en-US" dirty="0"/>
              <a:t>L. Fei-Fei, R. Fergus, and P. </a:t>
            </a:r>
            <a:r>
              <a:rPr lang="en-US" dirty="0" err="1"/>
              <a:t>Perona</a:t>
            </a:r>
            <a:r>
              <a:rPr lang="en-US" dirty="0"/>
              <a:t>, </a:t>
            </a:r>
            <a:r>
              <a:rPr lang="en-US" dirty="0">
                <a:hlinkClick r:id="rId5"/>
              </a:rPr>
              <a:t>Learning generative visual models from few training examples: An incremental Bayesian approach tested on 101 object categories</a:t>
            </a:r>
            <a:r>
              <a:rPr lang="en-US" dirty="0"/>
              <a:t>, CVPR 2004 Workshop on Generative-Model Based Vision</a:t>
            </a:r>
          </a:p>
        </p:txBody>
      </p:sp>
    </p:spTree>
    <p:extLst>
      <p:ext uri="{BB962C8B-B14F-4D97-AF65-F5344CB8AC3E}">
        <p14:creationId xmlns:p14="http://schemas.microsoft.com/office/powerpoint/2010/main" val="1954385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9C50C05-8C08-074F-B095-5EF6AD27E2B6}"/>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DBCC599-E927-6047-8023-7C0EADB0AF7B}"/>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12" name="TextBox 111">
            <a:extLst>
              <a:ext uri="{FF2B5EF4-FFF2-40B4-BE49-F238E27FC236}">
                <a16:creationId xmlns:a16="http://schemas.microsoft.com/office/drawing/2014/main" id="{1D4AF79C-8A47-3F4F-ADA4-B2F5DC7283F7}"/>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17" name="TextBox 116">
            <a:extLst>
              <a:ext uri="{FF2B5EF4-FFF2-40B4-BE49-F238E27FC236}">
                <a16:creationId xmlns:a16="http://schemas.microsoft.com/office/drawing/2014/main" id="{DFAFC907-FADE-4E4F-A2E2-DE80E09808B7}"/>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470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9C50C05-8C08-074F-B095-5EF6AD27E2B6}"/>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DBCC599-E927-6047-8023-7C0EADB0AF7B}"/>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12" name="TextBox 111">
            <a:extLst>
              <a:ext uri="{FF2B5EF4-FFF2-40B4-BE49-F238E27FC236}">
                <a16:creationId xmlns:a16="http://schemas.microsoft.com/office/drawing/2014/main" id="{1D4AF79C-8A47-3F4F-ADA4-B2F5DC7283F7}"/>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14" name="TextBox 113">
            <a:extLst>
              <a:ext uri="{FF2B5EF4-FFF2-40B4-BE49-F238E27FC236}">
                <a16:creationId xmlns:a16="http://schemas.microsoft.com/office/drawing/2014/main" id="{A258E042-4754-7841-997F-FF7C5D5A8EEA}"/>
              </a:ext>
            </a:extLst>
          </p:cNvPr>
          <p:cNvSpPr txBox="1"/>
          <p:nvPr/>
        </p:nvSpPr>
        <p:spPr>
          <a:xfrm>
            <a:off x="10070554" y="6073855"/>
            <a:ext cx="1053176" cy="307777"/>
          </a:xfrm>
          <a:prstGeom prst="rect">
            <a:avLst/>
          </a:prstGeom>
          <a:noFill/>
        </p:spPr>
        <p:txBody>
          <a:bodyPr wrap="square" rtlCol="0">
            <a:spAutoFit/>
          </a:bodyPr>
          <a:lstStyle/>
          <a:p>
            <a:r>
              <a:rPr lang="en-US" sz="1400" dirty="0"/>
              <a:t>Caltech-101</a:t>
            </a:r>
          </a:p>
        </p:txBody>
      </p:sp>
      <p:sp>
        <p:nvSpPr>
          <p:cNvPr id="117" name="TextBox 116">
            <a:extLst>
              <a:ext uri="{FF2B5EF4-FFF2-40B4-BE49-F238E27FC236}">
                <a16:creationId xmlns:a16="http://schemas.microsoft.com/office/drawing/2014/main" id="{DFAFC907-FADE-4E4F-A2E2-DE80E09808B7}"/>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73" name="TextBox 72">
            <a:extLst>
              <a:ext uri="{FF2B5EF4-FFF2-40B4-BE49-F238E27FC236}">
                <a16:creationId xmlns:a16="http://schemas.microsoft.com/office/drawing/2014/main" id="{1ED0291D-5274-924F-9A5C-DB0487509D5A}"/>
              </a:ext>
            </a:extLst>
          </p:cNvPr>
          <p:cNvSpPr txBox="1"/>
          <p:nvPr/>
        </p:nvSpPr>
        <p:spPr>
          <a:xfrm>
            <a:off x="10000318" y="3636337"/>
            <a:ext cx="1779651" cy="307777"/>
          </a:xfrm>
          <a:prstGeom prst="rect">
            <a:avLst/>
          </a:prstGeom>
          <a:noFill/>
        </p:spPr>
        <p:txBody>
          <a:bodyPr wrap="square" rtlCol="0">
            <a:spAutoFit/>
          </a:bodyPr>
          <a:lstStyle/>
          <a:p>
            <a:r>
              <a:rPr lang="en-US" sz="1400" dirty="0"/>
              <a:t>Bags of features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cxnSp>
        <p:nvCxnSpPr>
          <p:cNvPr id="86" name="Straight Arrow Connector 85">
            <a:extLst>
              <a:ext uri="{FF2B5EF4-FFF2-40B4-BE49-F238E27FC236}">
                <a16:creationId xmlns:a16="http://schemas.microsoft.com/office/drawing/2014/main" id="{336C3FD0-DEF6-A34C-8E4A-0556C9BE4D0E}"/>
              </a:ext>
            </a:extLst>
          </p:cNvPr>
          <p:cNvCxnSpPr>
            <a:cxnSpLocks/>
          </p:cNvCxnSpPr>
          <p:nvPr/>
        </p:nvCxnSpPr>
        <p:spPr>
          <a:xfrm>
            <a:off x="8812587" y="3226457"/>
            <a:ext cx="1187731" cy="56376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EA5D904-EF3B-CA4D-A7A8-BC0829BE0761}"/>
              </a:ext>
            </a:extLst>
          </p:cNvPr>
          <p:cNvSpPr txBox="1"/>
          <p:nvPr/>
        </p:nvSpPr>
        <p:spPr>
          <a:xfrm>
            <a:off x="11321350" y="3640181"/>
            <a:ext cx="925705" cy="307777"/>
          </a:xfrm>
          <a:prstGeom prst="rect">
            <a:avLst/>
          </a:prstGeom>
          <a:noFill/>
        </p:spPr>
        <p:txBody>
          <a:bodyPr wrap="square" rtlCol="0">
            <a:spAutoFit/>
          </a:bodyPr>
          <a:lstStyle/>
          <a:p>
            <a:r>
              <a:rPr lang="en-US" sz="1400" dirty="0"/>
              <a:t>Pyramids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B4D348F-12DE-8147-9D6A-250D7D3FBCEC}"/>
              </a:ext>
            </a:extLst>
          </p:cNvPr>
          <p:cNvCxnSpPr>
            <a:cxnSpLocks/>
            <a:stCxn id="51" idx="2"/>
            <a:endCxn id="73" idx="1"/>
          </p:cNvCxnSpPr>
          <p:nvPr/>
        </p:nvCxnSpPr>
        <p:spPr>
          <a:xfrm>
            <a:off x="8307507" y="1072887"/>
            <a:ext cx="1692811" cy="2717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DA3B1EC2-88DA-9448-931E-F3A3D74B0996}"/>
              </a:ext>
            </a:extLst>
          </p:cNvPr>
          <p:cNvCxnSpPr>
            <a:cxnSpLocks/>
          </p:cNvCxnSpPr>
          <p:nvPr/>
        </p:nvCxnSpPr>
        <p:spPr>
          <a:xfrm>
            <a:off x="10551165" y="2230328"/>
            <a:ext cx="4414" cy="1406009"/>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91473D7-BF9E-8247-B332-AFE0AA679CC6}"/>
              </a:ext>
            </a:extLst>
          </p:cNvPr>
          <p:cNvSpPr txBox="1"/>
          <p:nvPr/>
        </p:nvSpPr>
        <p:spPr>
          <a:xfrm>
            <a:off x="9839201" y="3204880"/>
            <a:ext cx="1187284" cy="523220"/>
          </a:xfrm>
          <a:prstGeom prst="rect">
            <a:avLst/>
          </a:prstGeom>
          <a:noFill/>
        </p:spPr>
        <p:txBody>
          <a:bodyPr wrap="square" rtlCol="0">
            <a:spAutoFit/>
          </a:bodyPr>
          <a:lstStyle/>
          <a:p>
            <a:r>
              <a:rPr lang="en-US" sz="1400" dirty="0"/>
              <a:t>Implicit shape models</a:t>
            </a:r>
          </a:p>
        </p:txBody>
      </p:sp>
    </p:spTree>
    <p:extLst>
      <p:ext uri="{BB962C8B-B14F-4D97-AF65-F5344CB8AC3E}">
        <p14:creationId xmlns:p14="http://schemas.microsoft.com/office/powerpoint/2010/main" val="2801275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4"/>
          <p:cNvSpPr>
            <a:spLocks noGrp="1" noChangeArrowheads="1"/>
          </p:cNvSpPr>
          <p:nvPr>
            <p:ph type="title"/>
          </p:nvPr>
        </p:nvSpPr>
        <p:spPr/>
        <p:txBody>
          <a:bodyPr/>
          <a:lstStyle/>
          <a:p>
            <a:pPr eaLnBrk="1" hangingPunct="1"/>
            <a:r>
              <a:rPr lang="en-US" dirty="0"/>
              <a:t>Detection: Histograms of oriented gradients</a:t>
            </a:r>
          </a:p>
        </p:txBody>
      </p:sp>
      <p:pic>
        <p:nvPicPr>
          <p:cNvPr id="22" name="Picture 2">
            <a:extLst>
              <a:ext uri="{FF2B5EF4-FFF2-40B4-BE49-F238E27FC236}">
                <a16:creationId xmlns:a16="http://schemas.microsoft.com/office/drawing/2014/main" id="{1F5FF36D-3A5C-AA4B-A456-93A4717A5466}"/>
              </a:ext>
            </a:extLst>
          </p:cNvPr>
          <p:cNvPicPr>
            <a:picLocks noChangeAspect="1" noChangeArrowheads="1"/>
          </p:cNvPicPr>
          <p:nvPr/>
        </p:nvPicPr>
        <p:blipFill>
          <a:blip r:embed="rId3" cstate="print"/>
          <a:srcRect/>
          <a:stretch>
            <a:fillRect/>
          </a:stretch>
        </p:blipFill>
        <p:spPr bwMode="auto">
          <a:xfrm>
            <a:off x="422303" y="1204586"/>
            <a:ext cx="4972455" cy="2386406"/>
          </a:xfrm>
          <a:prstGeom prst="rect">
            <a:avLst/>
          </a:prstGeom>
          <a:noFill/>
          <a:ln w="9525">
            <a:noFill/>
            <a:miter lim="800000"/>
            <a:headEnd/>
            <a:tailEnd/>
          </a:ln>
        </p:spPr>
      </p:pic>
      <p:pic>
        <p:nvPicPr>
          <p:cNvPr id="23" name="Picture 3">
            <a:extLst>
              <a:ext uri="{FF2B5EF4-FFF2-40B4-BE49-F238E27FC236}">
                <a16:creationId xmlns:a16="http://schemas.microsoft.com/office/drawing/2014/main" id="{3B8BAFA1-6905-7E42-9909-8DAB7B909B2A}"/>
              </a:ext>
            </a:extLst>
          </p:cNvPr>
          <p:cNvPicPr>
            <a:picLocks noChangeAspect="1" noChangeArrowheads="1"/>
          </p:cNvPicPr>
          <p:nvPr/>
        </p:nvPicPr>
        <p:blipFill>
          <a:blip r:embed="rId4" cstate="print"/>
          <a:srcRect/>
          <a:stretch>
            <a:fillRect/>
          </a:stretch>
        </p:blipFill>
        <p:spPr bwMode="auto">
          <a:xfrm>
            <a:off x="422303" y="3940234"/>
            <a:ext cx="4972457" cy="2400496"/>
          </a:xfrm>
          <a:prstGeom prst="rect">
            <a:avLst/>
          </a:prstGeom>
          <a:noFill/>
          <a:ln w="9525">
            <a:noFill/>
            <a:miter lim="800000"/>
            <a:headEnd/>
            <a:tailEnd/>
          </a:ln>
        </p:spPr>
      </p:pic>
      <p:pic>
        <p:nvPicPr>
          <p:cNvPr id="24" name="Picture 4">
            <a:extLst>
              <a:ext uri="{FF2B5EF4-FFF2-40B4-BE49-F238E27FC236}">
                <a16:creationId xmlns:a16="http://schemas.microsoft.com/office/drawing/2014/main" id="{F67ACAC1-A160-484F-9720-CA4573DD5FD8}"/>
              </a:ext>
            </a:extLst>
          </p:cNvPr>
          <p:cNvPicPr>
            <a:picLocks noChangeAspect="1" noChangeArrowheads="1"/>
          </p:cNvPicPr>
          <p:nvPr/>
        </p:nvPicPr>
        <p:blipFill>
          <a:blip r:embed="rId5" cstate="print"/>
          <a:srcRect/>
          <a:stretch>
            <a:fillRect/>
          </a:stretch>
        </p:blipFill>
        <p:spPr bwMode="auto">
          <a:xfrm>
            <a:off x="6125283" y="4296782"/>
            <a:ext cx="604849" cy="1659706"/>
          </a:xfrm>
          <a:prstGeom prst="rect">
            <a:avLst/>
          </a:prstGeom>
          <a:noFill/>
          <a:ln w="9525">
            <a:noFill/>
            <a:miter lim="800000"/>
            <a:headEnd/>
            <a:tailEnd/>
          </a:ln>
        </p:spPr>
      </p:pic>
      <p:pic>
        <p:nvPicPr>
          <p:cNvPr id="25" name="Picture 5">
            <a:extLst>
              <a:ext uri="{FF2B5EF4-FFF2-40B4-BE49-F238E27FC236}">
                <a16:creationId xmlns:a16="http://schemas.microsoft.com/office/drawing/2014/main" id="{A385DFA5-79A5-7549-AC8E-41EC2BEF4373}"/>
              </a:ext>
            </a:extLst>
          </p:cNvPr>
          <p:cNvPicPr>
            <a:picLocks noChangeAspect="1" noChangeArrowheads="1"/>
          </p:cNvPicPr>
          <p:nvPr/>
        </p:nvPicPr>
        <p:blipFill>
          <a:blip r:embed="rId6" cstate="print"/>
          <a:srcRect/>
          <a:stretch>
            <a:fillRect/>
          </a:stretch>
        </p:blipFill>
        <p:spPr bwMode="auto">
          <a:xfrm>
            <a:off x="7498907" y="3937818"/>
            <a:ext cx="4221514" cy="2377635"/>
          </a:xfrm>
          <a:prstGeom prst="rect">
            <a:avLst/>
          </a:prstGeom>
          <a:noFill/>
          <a:ln w="9525">
            <a:noFill/>
            <a:miter lim="800000"/>
            <a:headEnd/>
            <a:tailEnd/>
          </a:ln>
        </p:spPr>
      </p:pic>
      <p:sp>
        <p:nvSpPr>
          <p:cNvPr id="26" name="Rectangle 25">
            <a:extLst>
              <a:ext uri="{FF2B5EF4-FFF2-40B4-BE49-F238E27FC236}">
                <a16:creationId xmlns:a16="http://schemas.microsoft.com/office/drawing/2014/main" id="{178B28A2-38FF-964D-A261-9EF95B89F33D}"/>
              </a:ext>
            </a:extLst>
          </p:cNvPr>
          <p:cNvSpPr/>
          <p:nvPr/>
        </p:nvSpPr>
        <p:spPr>
          <a:xfrm>
            <a:off x="1750683" y="6425676"/>
            <a:ext cx="9062803" cy="369332"/>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7"/>
              </a:rPr>
              <a:t>Histograms of Oriented Gradients for Human Detection</a:t>
            </a:r>
            <a:r>
              <a:rPr lang="en-US" sz="1800" b="0" dirty="0"/>
              <a:t>, CVPR 2005</a:t>
            </a:r>
          </a:p>
        </p:txBody>
      </p:sp>
      <p:sp>
        <p:nvSpPr>
          <p:cNvPr id="27" name="Rectangle 26">
            <a:extLst>
              <a:ext uri="{FF2B5EF4-FFF2-40B4-BE49-F238E27FC236}">
                <a16:creationId xmlns:a16="http://schemas.microsoft.com/office/drawing/2014/main" id="{4E825C77-8B31-9A4C-A98A-BF5622734F32}"/>
              </a:ext>
            </a:extLst>
          </p:cNvPr>
          <p:cNvSpPr/>
          <p:nvPr/>
        </p:nvSpPr>
        <p:spPr>
          <a:xfrm>
            <a:off x="5562082" y="3829140"/>
            <a:ext cx="1552437" cy="369332"/>
          </a:xfrm>
          <a:prstGeom prst="rect">
            <a:avLst/>
          </a:prstGeom>
        </p:spPr>
        <p:txBody>
          <a:bodyPr wrap="square">
            <a:spAutoFit/>
          </a:bodyPr>
          <a:lstStyle/>
          <a:p>
            <a:pPr algn="ctr"/>
            <a:r>
              <a:rPr lang="en-US" sz="1800" b="0" dirty="0"/>
              <a:t>Template</a:t>
            </a:r>
          </a:p>
        </p:txBody>
      </p:sp>
      <p:sp>
        <p:nvSpPr>
          <p:cNvPr id="28" name="Rectangle 27">
            <a:extLst>
              <a:ext uri="{FF2B5EF4-FFF2-40B4-BE49-F238E27FC236}">
                <a16:creationId xmlns:a16="http://schemas.microsoft.com/office/drawing/2014/main" id="{B032562C-F74B-F041-BFC8-1469B6CFF4A1}"/>
              </a:ext>
            </a:extLst>
          </p:cNvPr>
          <p:cNvSpPr/>
          <p:nvPr/>
        </p:nvSpPr>
        <p:spPr>
          <a:xfrm>
            <a:off x="422303" y="3591634"/>
            <a:ext cx="2777884" cy="369332"/>
          </a:xfrm>
          <a:prstGeom prst="rect">
            <a:avLst/>
          </a:prstGeom>
        </p:spPr>
        <p:txBody>
          <a:bodyPr wrap="square">
            <a:spAutoFit/>
          </a:bodyPr>
          <a:lstStyle/>
          <a:p>
            <a:r>
              <a:rPr lang="en-US" sz="1800" b="0" dirty="0"/>
              <a:t>HOG feature map</a:t>
            </a:r>
          </a:p>
        </p:txBody>
      </p:sp>
      <p:sp>
        <p:nvSpPr>
          <p:cNvPr id="29" name="Rectangle 28">
            <a:extLst>
              <a:ext uri="{FF2B5EF4-FFF2-40B4-BE49-F238E27FC236}">
                <a16:creationId xmlns:a16="http://schemas.microsoft.com/office/drawing/2014/main" id="{BF09E649-8905-DA45-BA9A-915B6C81EE9A}"/>
              </a:ext>
            </a:extLst>
          </p:cNvPr>
          <p:cNvSpPr/>
          <p:nvPr/>
        </p:nvSpPr>
        <p:spPr>
          <a:xfrm>
            <a:off x="7924134" y="3459732"/>
            <a:ext cx="3577149" cy="369332"/>
          </a:xfrm>
          <a:prstGeom prst="rect">
            <a:avLst/>
          </a:prstGeom>
        </p:spPr>
        <p:txBody>
          <a:bodyPr wrap="square">
            <a:spAutoFit/>
          </a:bodyPr>
          <a:lstStyle/>
          <a:p>
            <a:pPr algn="ctr"/>
            <a:r>
              <a:rPr lang="en-US" sz="1800" b="0" dirty="0"/>
              <a:t>Detector response map</a:t>
            </a:r>
          </a:p>
        </p:txBody>
      </p:sp>
      <p:sp>
        <p:nvSpPr>
          <p:cNvPr id="2" name="TextBox 1">
            <a:extLst>
              <a:ext uri="{FF2B5EF4-FFF2-40B4-BE49-F238E27FC236}">
                <a16:creationId xmlns:a16="http://schemas.microsoft.com/office/drawing/2014/main" id="{986BAF9F-46D4-0A45-AB17-D2DC161F0444}"/>
              </a:ext>
            </a:extLst>
          </p:cNvPr>
          <p:cNvSpPr txBox="1"/>
          <p:nvPr/>
        </p:nvSpPr>
        <p:spPr>
          <a:xfrm>
            <a:off x="5562082" y="4856204"/>
            <a:ext cx="413896" cy="646331"/>
          </a:xfrm>
          <a:prstGeom prst="rect">
            <a:avLst/>
          </a:prstGeom>
          <a:noFill/>
        </p:spPr>
        <p:txBody>
          <a:bodyPr wrap="none" rtlCol="0">
            <a:spAutoFit/>
          </a:bodyPr>
          <a:lstStyle/>
          <a:p>
            <a:r>
              <a:rPr lang="en-US" sz="3600" dirty="0"/>
              <a:t>*</a:t>
            </a:r>
          </a:p>
        </p:txBody>
      </p:sp>
      <p:sp>
        <p:nvSpPr>
          <p:cNvPr id="12" name="TextBox 11">
            <a:extLst>
              <a:ext uri="{FF2B5EF4-FFF2-40B4-BE49-F238E27FC236}">
                <a16:creationId xmlns:a16="http://schemas.microsoft.com/office/drawing/2014/main" id="{A0AEDA71-1F73-1A49-9A70-A3CECF4FF65A}"/>
              </a:ext>
            </a:extLst>
          </p:cNvPr>
          <p:cNvSpPr txBox="1"/>
          <p:nvPr/>
        </p:nvSpPr>
        <p:spPr>
          <a:xfrm>
            <a:off x="6907571" y="4744991"/>
            <a:ext cx="413896" cy="646331"/>
          </a:xfrm>
          <a:prstGeom prst="rect">
            <a:avLst/>
          </a:prstGeom>
          <a:noFill/>
        </p:spPr>
        <p:txBody>
          <a:bodyPr wrap="none" rtlCol="0">
            <a:spAutoFit/>
          </a:bodyPr>
          <a:lstStyle/>
          <a:p>
            <a:r>
              <a:rPr lang="en-US" sz="3600" dirty="0"/>
              <a:t>=</a:t>
            </a:r>
          </a:p>
        </p:txBody>
      </p:sp>
    </p:spTree>
    <p:extLst>
      <p:ext uri="{BB962C8B-B14F-4D97-AF65-F5344CB8AC3E}">
        <p14:creationId xmlns:p14="http://schemas.microsoft.com/office/powerpoint/2010/main" val="2699051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CA9A6-9B92-5D49-B9E5-FC5C012B26B9}"/>
              </a:ext>
            </a:extLst>
          </p:cNvPr>
          <p:cNvSpPr>
            <a:spLocks noGrp="1"/>
          </p:cNvSpPr>
          <p:nvPr>
            <p:ph type="title"/>
          </p:nvPr>
        </p:nvSpPr>
        <p:spPr/>
        <p:txBody>
          <a:bodyPr/>
          <a:lstStyle/>
          <a:p>
            <a:r>
              <a:rPr lang="en-US" dirty="0"/>
              <a:t>PASCAL VOC dataset</a:t>
            </a:r>
          </a:p>
        </p:txBody>
      </p:sp>
      <p:sp>
        <p:nvSpPr>
          <p:cNvPr id="3" name="Content Placeholder 2">
            <a:extLst>
              <a:ext uri="{FF2B5EF4-FFF2-40B4-BE49-F238E27FC236}">
                <a16:creationId xmlns:a16="http://schemas.microsoft.com/office/drawing/2014/main" id="{3B02E8EC-AD76-A042-B9B3-B2E6429E2B95}"/>
              </a:ext>
            </a:extLst>
          </p:cNvPr>
          <p:cNvSpPr>
            <a:spLocks noGrp="1"/>
          </p:cNvSpPr>
          <p:nvPr>
            <p:ph idx="1"/>
          </p:nvPr>
        </p:nvSpPr>
        <p:spPr>
          <a:xfrm>
            <a:off x="838200" y="1371600"/>
            <a:ext cx="10886768" cy="5178287"/>
          </a:xfrm>
        </p:spPr>
        <p:txBody>
          <a:bodyPr/>
          <a:lstStyle/>
          <a:p>
            <a:r>
              <a:rPr lang="en-US" dirty="0"/>
              <a:t>PASCAL VOC Challenge (2005-2012): </a:t>
            </a:r>
            <a:r>
              <a:rPr lang="en-US" dirty="0">
                <a:hlinkClick r:id="rId2"/>
              </a:rPr>
              <a:t>http://pascallin.ecs.soton.ac.uk/challenges/VOC/</a:t>
            </a:r>
            <a:endParaRPr lang="en-US" dirty="0"/>
          </a:p>
          <a:p>
            <a:endParaRPr lang="en-US" dirty="0"/>
          </a:p>
        </p:txBody>
      </p:sp>
      <p:sp>
        <p:nvSpPr>
          <p:cNvPr id="4" name="Text Box 4">
            <a:extLst>
              <a:ext uri="{FF2B5EF4-FFF2-40B4-BE49-F238E27FC236}">
                <a16:creationId xmlns:a16="http://schemas.microsoft.com/office/drawing/2014/main" id="{41A005BF-E0DF-7248-8273-7A9D64280991}"/>
              </a:ext>
            </a:extLst>
          </p:cNvPr>
          <p:cNvSpPr txBox="1">
            <a:spLocks noChangeArrowheads="1"/>
          </p:cNvSpPr>
          <p:nvPr/>
        </p:nvSpPr>
        <p:spPr bwMode="auto">
          <a:xfrm>
            <a:off x="1224114" y="4355685"/>
            <a:ext cx="9851923" cy="2446824"/>
          </a:xfrm>
          <a:prstGeom prst="rect">
            <a:avLst/>
          </a:prstGeom>
          <a:noFill/>
          <a:ln w="9525">
            <a:noFill/>
            <a:miter lim="800000"/>
            <a:headEnd/>
            <a:tailEnd/>
          </a:ln>
        </p:spPr>
        <p:txBody>
          <a:bodyPr wrap="square">
            <a:spAutoFit/>
          </a:bodyPr>
          <a:lstStyle/>
          <a:p>
            <a:r>
              <a:rPr lang="en-US" b="1" dirty="0">
                <a:cs typeface="Arial" charset="0"/>
              </a:rPr>
              <a:t>Challenge classes:</a:t>
            </a:r>
            <a:br>
              <a:rPr lang="en-US" i="1" dirty="0">
                <a:cs typeface="Arial" charset="0"/>
              </a:rPr>
            </a:br>
            <a:r>
              <a:rPr lang="en-US" i="1" dirty="0">
                <a:cs typeface="Arial" charset="0"/>
              </a:rPr>
              <a:t>Person:</a:t>
            </a:r>
            <a:r>
              <a:rPr lang="en-US" dirty="0">
                <a:cs typeface="Arial" charset="0"/>
              </a:rPr>
              <a:t> person </a:t>
            </a:r>
            <a:br>
              <a:rPr lang="en-US" dirty="0">
                <a:cs typeface="Arial" charset="0"/>
              </a:rPr>
            </a:br>
            <a:r>
              <a:rPr lang="en-US" i="1" dirty="0">
                <a:cs typeface="Arial" charset="0"/>
              </a:rPr>
              <a:t>Animal:</a:t>
            </a:r>
            <a:r>
              <a:rPr lang="en-US" dirty="0">
                <a:cs typeface="Arial" charset="0"/>
              </a:rPr>
              <a:t> bird, cat, cow, dog, horse, sheep </a:t>
            </a:r>
            <a:br>
              <a:rPr lang="en-US" dirty="0">
                <a:cs typeface="Arial" charset="0"/>
              </a:rPr>
            </a:br>
            <a:r>
              <a:rPr lang="en-US" i="1" dirty="0">
                <a:cs typeface="Arial" charset="0"/>
              </a:rPr>
              <a:t>Vehicle:</a:t>
            </a:r>
            <a:r>
              <a:rPr lang="en-US" dirty="0">
                <a:cs typeface="Arial" charset="0"/>
              </a:rPr>
              <a:t> </a:t>
            </a:r>
            <a:r>
              <a:rPr lang="en-US" dirty="0" err="1">
                <a:cs typeface="Arial" charset="0"/>
              </a:rPr>
              <a:t>aeroplane</a:t>
            </a:r>
            <a:r>
              <a:rPr lang="en-US" dirty="0">
                <a:cs typeface="Arial" charset="0"/>
              </a:rPr>
              <a:t>, bicycle, boat, bus, car, motorbike, train </a:t>
            </a:r>
            <a:br>
              <a:rPr lang="en-US" dirty="0">
                <a:cs typeface="Arial" charset="0"/>
              </a:rPr>
            </a:br>
            <a:r>
              <a:rPr lang="en-US" i="1" dirty="0">
                <a:cs typeface="Arial" charset="0"/>
              </a:rPr>
              <a:t>Indoor:</a:t>
            </a:r>
            <a:r>
              <a:rPr lang="en-US" dirty="0">
                <a:cs typeface="Arial" charset="0"/>
              </a:rPr>
              <a:t> bottle, chair, dining table, potted plant, sofa, </a:t>
            </a:r>
            <a:r>
              <a:rPr lang="en-US" dirty="0" err="1">
                <a:cs typeface="Arial" charset="0"/>
              </a:rPr>
              <a:t>tv</a:t>
            </a:r>
            <a:r>
              <a:rPr lang="en-US" dirty="0">
                <a:cs typeface="Arial" charset="0"/>
              </a:rPr>
              <a:t>/monitor</a:t>
            </a:r>
          </a:p>
          <a:p>
            <a:pPr marL="285750" indent="-285750">
              <a:buFont typeface="Arial" pitchFamily="34" charset="0"/>
              <a:buChar char="•"/>
            </a:pPr>
            <a:endParaRPr lang="en-US" dirty="0">
              <a:cs typeface="Arial" charset="0"/>
            </a:endParaRPr>
          </a:p>
          <a:p>
            <a:r>
              <a:rPr lang="en-US" b="1" dirty="0">
                <a:cs typeface="Arial" charset="0"/>
              </a:rPr>
              <a:t>Dataset size (by 2012): </a:t>
            </a:r>
            <a:r>
              <a:rPr lang="en-US" dirty="0">
                <a:cs typeface="Arial" charset="0"/>
              </a:rPr>
              <a:t>11.5K training/validation images, 27K bounding boxes, 7K segmentations </a:t>
            </a:r>
          </a:p>
          <a:p>
            <a:pPr marL="285750" indent="-285750">
              <a:spcBef>
                <a:spcPct val="50000"/>
              </a:spcBef>
              <a:buFont typeface="Arial" pitchFamily="34" charset="0"/>
              <a:buChar char="•"/>
            </a:pPr>
            <a:endParaRPr lang="en-US" dirty="0">
              <a:cs typeface="Arial" charset="0"/>
            </a:endParaRPr>
          </a:p>
        </p:txBody>
      </p:sp>
      <p:pic>
        <p:nvPicPr>
          <p:cNvPr id="5" name="Picture 2">
            <a:extLst>
              <a:ext uri="{FF2B5EF4-FFF2-40B4-BE49-F238E27FC236}">
                <a16:creationId xmlns:a16="http://schemas.microsoft.com/office/drawing/2014/main" id="{43CAE62F-03E3-B945-B688-BC5A3547A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55" y="2419102"/>
            <a:ext cx="10676432" cy="179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789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6172200"/>
            <a:ext cx="8458200" cy="609600"/>
          </a:xfrm>
        </p:spPr>
        <p:txBody>
          <a:bodyPr/>
          <a:lstStyle/>
          <a:p>
            <a:pPr indent="0" algn="ctr">
              <a:spcBef>
                <a:spcPts val="600"/>
              </a:spcBef>
              <a:buNone/>
            </a:pPr>
            <a:r>
              <a:rPr lang="en-US" sz="1800" dirty="0"/>
              <a:t>P. </a:t>
            </a:r>
            <a:r>
              <a:rPr lang="en-US" sz="1800" dirty="0" err="1"/>
              <a:t>Felzenszwalb</a:t>
            </a:r>
            <a:r>
              <a:rPr lang="en-US" sz="1800" dirty="0"/>
              <a:t>, R. </a:t>
            </a:r>
            <a:r>
              <a:rPr lang="en-US" sz="1800" dirty="0" err="1"/>
              <a:t>Girshick</a:t>
            </a:r>
            <a:r>
              <a:rPr lang="en-US" sz="1800" dirty="0"/>
              <a:t>, D. </a:t>
            </a:r>
            <a:r>
              <a:rPr lang="en-US" sz="1800" dirty="0" err="1"/>
              <a:t>McAllester</a:t>
            </a:r>
            <a:r>
              <a:rPr lang="en-US" sz="1800" dirty="0"/>
              <a:t>, D. Ramanan, </a:t>
            </a:r>
            <a:r>
              <a:rPr lang="en-US" sz="1800" dirty="0">
                <a:hlinkClick r:id="rId3"/>
              </a:rPr>
              <a:t>Object Detection with Discriminatively Trained Part-Based Models</a:t>
            </a:r>
            <a:r>
              <a:rPr lang="en-US" sz="1800" dirty="0"/>
              <a:t>, PAMI 2009</a:t>
            </a:r>
          </a:p>
        </p:txBody>
      </p:sp>
      <p:sp>
        <p:nvSpPr>
          <p:cNvPr id="5" name="Title 4">
            <a:extLst>
              <a:ext uri="{FF2B5EF4-FFF2-40B4-BE49-F238E27FC236}">
                <a16:creationId xmlns:a16="http://schemas.microsoft.com/office/drawing/2014/main" id="{5103B521-4075-264A-B559-0C5F3D0B0994}"/>
              </a:ext>
            </a:extLst>
          </p:cNvPr>
          <p:cNvSpPr>
            <a:spLocks noGrp="1"/>
          </p:cNvSpPr>
          <p:nvPr>
            <p:ph type="title"/>
          </p:nvPr>
        </p:nvSpPr>
        <p:spPr/>
        <p:txBody>
          <a:bodyPr/>
          <a:lstStyle/>
          <a:p>
            <a:r>
              <a:rPr lang="en-US" dirty="0"/>
              <a:t>Discriminative deformable part models</a:t>
            </a:r>
          </a:p>
        </p:txBody>
      </p:sp>
      <p:pic>
        <p:nvPicPr>
          <p:cNvPr id="7" name="Picture 7">
            <a:extLst>
              <a:ext uri="{FF2B5EF4-FFF2-40B4-BE49-F238E27FC236}">
                <a16:creationId xmlns:a16="http://schemas.microsoft.com/office/drawing/2014/main" id="{13C24D5D-5C50-B747-9576-AA7F263066DA}"/>
              </a:ext>
            </a:extLst>
          </p:cNvPr>
          <p:cNvPicPr>
            <a:picLocks noChangeAspect="1" noChangeArrowheads="1"/>
          </p:cNvPicPr>
          <p:nvPr/>
        </p:nvPicPr>
        <p:blipFill>
          <a:blip r:embed="rId4" cstate="print"/>
          <a:srcRect/>
          <a:stretch>
            <a:fillRect/>
          </a:stretch>
        </p:blipFill>
        <p:spPr bwMode="auto">
          <a:xfrm>
            <a:off x="6762135" y="1588566"/>
            <a:ext cx="4201856" cy="2777201"/>
          </a:xfrm>
          <a:prstGeom prst="rect">
            <a:avLst/>
          </a:prstGeom>
          <a:noFill/>
          <a:ln w="9525">
            <a:noFill/>
            <a:miter lim="800000"/>
            <a:headEnd/>
            <a:tailEnd/>
          </a:ln>
        </p:spPr>
      </p:pic>
      <p:grpSp>
        <p:nvGrpSpPr>
          <p:cNvPr id="8" name="Group 7">
            <a:extLst>
              <a:ext uri="{FF2B5EF4-FFF2-40B4-BE49-F238E27FC236}">
                <a16:creationId xmlns:a16="http://schemas.microsoft.com/office/drawing/2014/main" id="{CA872892-7CC4-EB47-8D9D-731E722F0181}"/>
              </a:ext>
            </a:extLst>
          </p:cNvPr>
          <p:cNvGrpSpPr/>
          <p:nvPr/>
        </p:nvGrpSpPr>
        <p:grpSpPr>
          <a:xfrm>
            <a:off x="1893418" y="1232452"/>
            <a:ext cx="3386505" cy="3053270"/>
            <a:chOff x="5334000" y="811919"/>
            <a:chExt cx="2902712" cy="2617081"/>
          </a:xfrm>
        </p:grpSpPr>
        <p:pic>
          <p:nvPicPr>
            <p:cNvPr id="9" name="Picture 3">
              <a:extLst>
                <a:ext uri="{FF2B5EF4-FFF2-40B4-BE49-F238E27FC236}">
                  <a16:creationId xmlns:a16="http://schemas.microsoft.com/office/drawing/2014/main" id="{13D47464-F555-BF49-A232-9A8396617901}"/>
                </a:ext>
              </a:extLst>
            </p:cNvPr>
            <p:cNvPicPr>
              <a:picLocks noChangeAspect="1" noChangeArrowheads="1"/>
            </p:cNvPicPr>
            <p:nvPr/>
          </p:nvPicPr>
          <p:blipFill>
            <a:blip r:embed="rId5" cstate="print"/>
            <a:srcRect/>
            <a:stretch>
              <a:fillRect/>
            </a:stretch>
          </p:blipFill>
          <p:spPr bwMode="auto">
            <a:xfrm>
              <a:off x="5334000" y="1423101"/>
              <a:ext cx="2693106" cy="2005899"/>
            </a:xfrm>
            <a:prstGeom prst="rect">
              <a:avLst/>
            </a:prstGeom>
            <a:noFill/>
            <a:ln w="9525">
              <a:noFill/>
              <a:miter lim="800000"/>
              <a:headEnd/>
              <a:tailEnd/>
            </a:ln>
          </p:spPr>
        </p:pic>
        <p:sp>
          <p:nvSpPr>
            <p:cNvPr id="10" name="Rectangle 9">
              <a:extLst>
                <a:ext uri="{FF2B5EF4-FFF2-40B4-BE49-F238E27FC236}">
                  <a16:creationId xmlns:a16="http://schemas.microsoft.com/office/drawing/2014/main" id="{2CFC6394-5221-8F44-A6DB-D4C2D9B656AB}"/>
                </a:ext>
              </a:extLst>
            </p:cNvPr>
            <p:cNvSpPr/>
            <p:nvPr/>
          </p:nvSpPr>
          <p:spPr>
            <a:xfrm>
              <a:off x="5401538" y="811919"/>
              <a:ext cx="634440" cy="553996"/>
            </a:xfrm>
            <a:prstGeom prst="rect">
              <a:avLst/>
            </a:prstGeom>
          </p:spPr>
          <p:txBody>
            <a:bodyPr wrap="square">
              <a:spAutoFit/>
            </a:bodyPr>
            <a:lstStyle/>
            <a:p>
              <a:pPr algn="ctr"/>
              <a:r>
                <a:rPr lang="en-US" b="0" dirty="0"/>
                <a:t>Root filter</a:t>
              </a:r>
            </a:p>
          </p:txBody>
        </p:sp>
        <p:sp>
          <p:nvSpPr>
            <p:cNvPr id="11" name="Rectangle 10">
              <a:extLst>
                <a:ext uri="{FF2B5EF4-FFF2-40B4-BE49-F238E27FC236}">
                  <a16:creationId xmlns:a16="http://schemas.microsoft.com/office/drawing/2014/main" id="{7C11E377-6C52-904B-9340-F9553F12F68D}"/>
                </a:ext>
              </a:extLst>
            </p:cNvPr>
            <p:cNvSpPr/>
            <p:nvPr/>
          </p:nvSpPr>
          <p:spPr>
            <a:xfrm>
              <a:off x="6219378" y="819858"/>
              <a:ext cx="863813" cy="553996"/>
            </a:xfrm>
            <a:prstGeom prst="rect">
              <a:avLst/>
            </a:prstGeom>
          </p:spPr>
          <p:txBody>
            <a:bodyPr wrap="square">
              <a:spAutoFit/>
            </a:bodyPr>
            <a:lstStyle/>
            <a:p>
              <a:pPr algn="ctr"/>
              <a:r>
                <a:rPr lang="en-US" b="0" dirty="0"/>
                <a:t>Part filters</a:t>
              </a:r>
            </a:p>
          </p:txBody>
        </p:sp>
        <p:sp>
          <p:nvSpPr>
            <p:cNvPr id="12" name="Rectangle 11">
              <a:extLst>
                <a:ext uri="{FF2B5EF4-FFF2-40B4-BE49-F238E27FC236}">
                  <a16:creationId xmlns:a16="http://schemas.microsoft.com/office/drawing/2014/main" id="{73203331-7920-BF45-A3D8-BD233202A05D}"/>
                </a:ext>
              </a:extLst>
            </p:cNvPr>
            <p:cNvSpPr/>
            <p:nvPr/>
          </p:nvSpPr>
          <p:spPr>
            <a:xfrm>
              <a:off x="7064476" y="840161"/>
              <a:ext cx="1172236" cy="553996"/>
            </a:xfrm>
            <a:prstGeom prst="rect">
              <a:avLst/>
            </a:prstGeom>
          </p:spPr>
          <p:txBody>
            <a:bodyPr wrap="square">
              <a:spAutoFit/>
            </a:bodyPr>
            <a:lstStyle/>
            <a:p>
              <a:pPr algn="ctr"/>
              <a:r>
                <a:rPr lang="en-US" b="0" dirty="0"/>
                <a:t>Deformation weights</a:t>
              </a:r>
            </a:p>
          </p:txBody>
        </p:sp>
      </p:grpSp>
      <p:pic>
        <p:nvPicPr>
          <p:cNvPr id="13" name="Picture 3">
            <a:extLst>
              <a:ext uri="{FF2B5EF4-FFF2-40B4-BE49-F238E27FC236}">
                <a16:creationId xmlns:a16="http://schemas.microsoft.com/office/drawing/2014/main" id="{E117AFEF-321D-EB43-817A-1FDC33BC51ED}"/>
              </a:ext>
            </a:extLst>
          </p:cNvPr>
          <p:cNvPicPr>
            <a:picLocks noChangeAspect="1" noChangeArrowheads="1"/>
          </p:cNvPicPr>
          <p:nvPr/>
        </p:nvPicPr>
        <p:blipFill>
          <a:blip r:embed="rId6" cstate="print"/>
          <a:srcRect/>
          <a:stretch>
            <a:fillRect/>
          </a:stretch>
        </p:blipFill>
        <p:spPr bwMode="auto">
          <a:xfrm>
            <a:off x="1358765" y="4511745"/>
            <a:ext cx="4319364" cy="1529155"/>
          </a:xfrm>
          <a:prstGeom prst="rect">
            <a:avLst/>
          </a:prstGeom>
          <a:noFill/>
          <a:ln w="9525">
            <a:noFill/>
            <a:miter lim="800000"/>
            <a:headEnd/>
            <a:tailEnd/>
          </a:ln>
        </p:spPr>
      </p:pic>
    </p:spTree>
    <p:extLst>
      <p:ext uri="{BB962C8B-B14F-4D97-AF65-F5344CB8AC3E}">
        <p14:creationId xmlns:p14="http://schemas.microsoft.com/office/powerpoint/2010/main" val="1939822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6172200"/>
            <a:ext cx="8458200" cy="609600"/>
          </a:xfrm>
        </p:spPr>
        <p:txBody>
          <a:bodyPr/>
          <a:lstStyle/>
          <a:p>
            <a:pPr indent="0" algn="ctr">
              <a:spcBef>
                <a:spcPts val="600"/>
              </a:spcBef>
              <a:buNone/>
            </a:pPr>
            <a:r>
              <a:rPr lang="en-US" sz="1800" dirty="0"/>
              <a:t>P. </a:t>
            </a:r>
            <a:r>
              <a:rPr lang="en-US" sz="1800" dirty="0" err="1"/>
              <a:t>Felzenszwalb</a:t>
            </a:r>
            <a:r>
              <a:rPr lang="en-US" sz="1800" dirty="0"/>
              <a:t>, R. </a:t>
            </a:r>
            <a:r>
              <a:rPr lang="en-US" sz="1800" dirty="0" err="1"/>
              <a:t>Girshick</a:t>
            </a:r>
            <a:r>
              <a:rPr lang="en-US" sz="1800" dirty="0"/>
              <a:t>, D. </a:t>
            </a:r>
            <a:r>
              <a:rPr lang="en-US" sz="1800" dirty="0" err="1"/>
              <a:t>McAllester</a:t>
            </a:r>
            <a:r>
              <a:rPr lang="en-US" sz="1800" dirty="0"/>
              <a:t>, D. Ramanan, </a:t>
            </a:r>
            <a:r>
              <a:rPr lang="en-US" sz="1800" dirty="0">
                <a:hlinkClick r:id="rId3"/>
              </a:rPr>
              <a:t>Object Detection with Discriminatively Trained Part-Based Models</a:t>
            </a:r>
            <a:r>
              <a:rPr lang="en-US" sz="1800" dirty="0"/>
              <a:t>, PAMI 2009</a:t>
            </a:r>
          </a:p>
        </p:txBody>
      </p:sp>
      <p:sp>
        <p:nvSpPr>
          <p:cNvPr id="5" name="Title 4">
            <a:extLst>
              <a:ext uri="{FF2B5EF4-FFF2-40B4-BE49-F238E27FC236}">
                <a16:creationId xmlns:a16="http://schemas.microsoft.com/office/drawing/2014/main" id="{5103B521-4075-264A-B559-0C5F3D0B0994}"/>
              </a:ext>
            </a:extLst>
          </p:cNvPr>
          <p:cNvSpPr>
            <a:spLocks noGrp="1"/>
          </p:cNvSpPr>
          <p:nvPr>
            <p:ph type="title"/>
          </p:nvPr>
        </p:nvSpPr>
        <p:spPr/>
        <p:txBody>
          <a:bodyPr/>
          <a:lstStyle/>
          <a:p>
            <a:r>
              <a:rPr lang="en-US" dirty="0"/>
              <a:t>Discriminative deformable part models</a:t>
            </a:r>
          </a:p>
        </p:txBody>
      </p:sp>
      <p:pic>
        <p:nvPicPr>
          <p:cNvPr id="14" name="Picture 2">
            <a:extLst>
              <a:ext uri="{FF2B5EF4-FFF2-40B4-BE49-F238E27FC236}">
                <a16:creationId xmlns:a16="http://schemas.microsoft.com/office/drawing/2014/main" id="{262E6D2B-BF6A-3141-9BFF-09920D891045}"/>
              </a:ext>
            </a:extLst>
          </p:cNvPr>
          <p:cNvPicPr>
            <a:picLocks noChangeAspect="1" noChangeArrowheads="1"/>
          </p:cNvPicPr>
          <p:nvPr/>
        </p:nvPicPr>
        <p:blipFill>
          <a:blip r:embed="rId4" cstate="print"/>
          <a:srcRect/>
          <a:stretch>
            <a:fillRect/>
          </a:stretch>
        </p:blipFill>
        <p:spPr bwMode="auto">
          <a:xfrm>
            <a:off x="3368204" y="1095822"/>
            <a:ext cx="5392738" cy="4974697"/>
          </a:xfrm>
          <a:prstGeom prst="rect">
            <a:avLst/>
          </a:prstGeom>
          <a:noFill/>
          <a:ln w="9525">
            <a:noFill/>
            <a:miter lim="800000"/>
            <a:headEnd/>
            <a:tailEnd/>
          </a:ln>
        </p:spPr>
      </p:pic>
    </p:spTree>
    <p:extLst>
      <p:ext uri="{BB962C8B-B14F-4D97-AF65-F5344CB8AC3E}">
        <p14:creationId xmlns:p14="http://schemas.microsoft.com/office/powerpoint/2010/main" val="3859592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8077200" cy="838200"/>
          </a:xfrm>
        </p:spPr>
        <p:txBody>
          <a:bodyPr/>
          <a:lstStyle/>
          <a:p>
            <a:r>
              <a:rPr lang="en-US" dirty="0"/>
              <a:t>Progress on PASCAL detection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810" y="1196035"/>
            <a:ext cx="8952381" cy="5032324"/>
          </a:xfrm>
          <a:prstGeom prst="rect">
            <a:avLst/>
          </a:prstGeom>
        </p:spPr>
      </p:pic>
      <p:sp>
        <p:nvSpPr>
          <p:cNvPr id="7" name="Left Brace 6"/>
          <p:cNvSpPr/>
          <p:nvPr/>
        </p:nvSpPr>
        <p:spPr>
          <a:xfrm rot="5400000">
            <a:off x="5046617" y="991865"/>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551587" y="2217906"/>
            <a:ext cx="1367362" cy="369332"/>
          </a:xfrm>
          <a:prstGeom prst="rect">
            <a:avLst/>
          </a:prstGeom>
          <a:noFill/>
        </p:spPr>
        <p:txBody>
          <a:bodyPr wrap="none" rtlCol="0">
            <a:spAutoFit/>
          </a:bodyPr>
          <a:lstStyle/>
          <a:p>
            <a:r>
              <a:rPr lang="en-US" dirty="0"/>
              <a:t>Before CNNs</a:t>
            </a:r>
          </a:p>
        </p:txBody>
      </p:sp>
      <p:sp>
        <p:nvSpPr>
          <p:cNvPr id="9" name="Left Brace 8"/>
          <p:cNvSpPr/>
          <p:nvPr/>
        </p:nvSpPr>
        <p:spPr>
          <a:xfrm rot="16200000">
            <a:off x="8434255" y="2380883"/>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8001000" y="3342865"/>
            <a:ext cx="1222514" cy="369332"/>
          </a:xfrm>
          <a:prstGeom prst="rect">
            <a:avLst/>
          </a:prstGeom>
          <a:noFill/>
        </p:spPr>
        <p:txBody>
          <a:bodyPr wrap="none" rtlCol="0">
            <a:spAutoFit/>
          </a:bodyPr>
          <a:lstStyle/>
          <a:p>
            <a:r>
              <a:rPr lang="en-US" dirty="0"/>
              <a:t>After CNNs</a:t>
            </a:r>
          </a:p>
        </p:txBody>
      </p:sp>
    </p:spTree>
    <p:extLst>
      <p:ext uri="{BB962C8B-B14F-4D97-AF65-F5344CB8AC3E}">
        <p14:creationId xmlns:p14="http://schemas.microsoft.com/office/powerpoint/2010/main" val="303900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AA3E-ACF1-324A-BA52-45004CC942AE}"/>
              </a:ext>
            </a:extLst>
          </p:cNvPr>
          <p:cNvSpPr>
            <a:spLocks noGrp="1"/>
          </p:cNvSpPr>
          <p:nvPr>
            <p:ph type="title"/>
          </p:nvPr>
        </p:nvSpPr>
        <p:spPr/>
        <p:txBody>
          <a:bodyPr/>
          <a:lstStyle/>
          <a:p>
            <a:r>
              <a:rPr lang="en-US" dirty="0"/>
              <a:t>History of Recognition: Outline</a:t>
            </a:r>
          </a:p>
        </p:txBody>
      </p:sp>
      <p:pic>
        <p:nvPicPr>
          <p:cNvPr id="5" name="Content Placeholder 4">
            <a:extLst>
              <a:ext uri="{FF2B5EF4-FFF2-40B4-BE49-F238E27FC236}">
                <a16:creationId xmlns:a16="http://schemas.microsoft.com/office/drawing/2014/main" id="{CA1D6582-B814-664C-8E78-7448C4BB70D7}"/>
              </a:ext>
            </a:extLst>
          </p:cNvPr>
          <p:cNvPicPr>
            <a:picLocks noGrp="1" noChangeAspect="1"/>
          </p:cNvPicPr>
          <p:nvPr>
            <p:ph idx="1"/>
          </p:nvPr>
        </p:nvPicPr>
        <p:blipFill>
          <a:blip r:embed="rId2"/>
          <a:stretch>
            <a:fillRect/>
          </a:stretch>
        </p:blipFill>
        <p:spPr>
          <a:xfrm>
            <a:off x="2260601" y="1628118"/>
            <a:ext cx="3009592" cy="2310724"/>
          </a:xfrm>
        </p:spPr>
      </p:pic>
      <p:pic>
        <p:nvPicPr>
          <p:cNvPr id="6" name="Picture 39" descr="wool4">
            <a:extLst>
              <a:ext uri="{FF2B5EF4-FFF2-40B4-BE49-F238E27FC236}">
                <a16:creationId xmlns:a16="http://schemas.microsoft.com/office/drawing/2014/main" id="{507CA6CC-1DFC-744A-BAD4-23E8F368F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525219"/>
            <a:ext cx="3009592" cy="2136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3" descr="C:\Documents and Settings\Lana\My Documents\work\presentations\badgers_color2.jpg">
            <a:extLst>
              <a:ext uri="{FF2B5EF4-FFF2-40B4-BE49-F238E27FC236}">
                <a16:creationId xmlns:a16="http://schemas.microsoft.com/office/drawing/2014/main" id="{8A71EE57-22C6-BE47-BD3D-F6D312509C6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009" y="1616683"/>
            <a:ext cx="3040427" cy="2322159"/>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16" descr="C:\Documents and Settings\Lana\My Documents\work\presentations\burma_bagan.jpg">
            <a:extLst>
              <a:ext uri="{FF2B5EF4-FFF2-40B4-BE49-F238E27FC236}">
                <a16:creationId xmlns:a16="http://schemas.microsoft.com/office/drawing/2014/main" id="{36BD2D82-2789-0742-A8B6-4EB610DE6C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009" y="4525219"/>
            <a:ext cx="3040427" cy="21363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689B98-2022-BA42-9F6A-106910808928}"/>
              </a:ext>
            </a:extLst>
          </p:cNvPr>
          <p:cNvSpPr txBox="1"/>
          <p:nvPr/>
        </p:nvSpPr>
        <p:spPr>
          <a:xfrm>
            <a:off x="2455985" y="1247351"/>
            <a:ext cx="2758384" cy="369332"/>
          </a:xfrm>
          <a:prstGeom prst="rect">
            <a:avLst/>
          </a:prstGeom>
          <a:noFill/>
        </p:spPr>
        <p:txBody>
          <a:bodyPr wrap="none" rtlCol="0">
            <a:spAutoFit/>
          </a:bodyPr>
          <a:lstStyle/>
          <a:p>
            <a:r>
              <a:rPr lang="en-US" dirty="0"/>
              <a:t>Object </a:t>
            </a:r>
            <a:r>
              <a:rPr lang="en-US" i="1" dirty="0"/>
              <a:t>instance</a:t>
            </a:r>
            <a:r>
              <a:rPr lang="en-US" dirty="0"/>
              <a:t> recognition</a:t>
            </a:r>
          </a:p>
        </p:txBody>
      </p:sp>
      <p:sp>
        <p:nvSpPr>
          <p:cNvPr id="10" name="TextBox 9">
            <a:extLst>
              <a:ext uri="{FF2B5EF4-FFF2-40B4-BE49-F238E27FC236}">
                <a16:creationId xmlns:a16="http://schemas.microsoft.com/office/drawing/2014/main" id="{2C4F63DD-0FB4-3547-9EB3-0BE2E753602B}"/>
              </a:ext>
            </a:extLst>
          </p:cNvPr>
          <p:cNvSpPr txBox="1"/>
          <p:nvPr/>
        </p:nvSpPr>
        <p:spPr>
          <a:xfrm>
            <a:off x="7246336" y="1247351"/>
            <a:ext cx="2785634" cy="369332"/>
          </a:xfrm>
          <a:prstGeom prst="rect">
            <a:avLst/>
          </a:prstGeom>
          <a:noFill/>
        </p:spPr>
        <p:txBody>
          <a:bodyPr wrap="none" rtlCol="0">
            <a:spAutoFit/>
          </a:bodyPr>
          <a:lstStyle/>
          <a:p>
            <a:r>
              <a:rPr lang="en-US" dirty="0"/>
              <a:t>Object </a:t>
            </a:r>
            <a:r>
              <a:rPr lang="en-US" i="1" dirty="0"/>
              <a:t>category</a:t>
            </a:r>
            <a:r>
              <a:rPr lang="en-US" dirty="0"/>
              <a:t> recognition</a:t>
            </a:r>
          </a:p>
        </p:txBody>
      </p:sp>
      <p:sp>
        <p:nvSpPr>
          <p:cNvPr id="11" name="TextBox 10">
            <a:extLst>
              <a:ext uri="{FF2B5EF4-FFF2-40B4-BE49-F238E27FC236}">
                <a16:creationId xmlns:a16="http://schemas.microsoft.com/office/drawing/2014/main" id="{116D22E3-4B4F-1E49-A093-78F123F86659}"/>
              </a:ext>
            </a:extLst>
          </p:cNvPr>
          <p:cNvSpPr txBox="1"/>
          <p:nvPr/>
        </p:nvSpPr>
        <p:spPr>
          <a:xfrm>
            <a:off x="2835127" y="4149842"/>
            <a:ext cx="2000099" cy="369332"/>
          </a:xfrm>
          <a:prstGeom prst="rect">
            <a:avLst/>
          </a:prstGeom>
          <a:noFill/>
        </p:spPr>
        <p:txBody>
          <a:bodyPr wrap="none" rtlCol="0">
            <a:spAutoFit/>
          </a:bodyPr>
          <a:lstStyle/>
          <a:p>
            <a:r>
              <a:rPr lang="en-US" dirty="0"/>
              <a:t>Texture recognition</a:t>
            </a:r>
          </a:p>
        </p:txBody>
      </p:sp>
      <p:sp>
        <p:nvSpPr>
          <p:cNvPr id="12" name="TextBox 11">
            <a:extLst>
              <a:ext uri="{FF2B5EF4-FFF2-40B4-BE49-F238E27FC236}">
                <a16:creationId xmlns:a16="http://schemas.microsoft.com/office/drawing/2014/main" id="{3B704341-3E9F-9B43-B6CA-3E79DDF1A446}"/>
              </a:ext>
            </a:extLst>
          </p:cNvPr>
          <p:cNvSpPr txBox="1"/>
          <p:nvPr/>
        </p:nvSpPr>
        <p:spPr>
          <a:xfrm>
            <a:off x="7708514" y="4168475"/>
            <a:ext cx="1861279" cy="369332"/>
          </a:xfrm>
          <a:prstGeom prst="rect">
            <a:avLst/>
          </a:prstGeom>
          <a:noFill/>
        </p:spPr>
        <p:txBody>
          <a:bodyPr wrap="none" rtlCol="0">
            <a:spAutoFit/>
          </a:bodyPr>
          <a:lstStyle/>
          <a:p>
            <a:r>
              <a:rPr lang="en-US" dirty="0"/>
              <a:t>Scene recognition</a:t>
            </a:r>
          </a:p>
        </p:txBody>
      </p:sp>
      <p:sp>
        <p:nvSpPr>
          <p:cNvPr id="3" name="Rounded Rectangle 2">
            <a:extLst>
              <a:ext uri="{FF2B5EF4-FFF2-40B4-BE49-F238E27FC236}">
                <a16:creationId xmlns:a16="http://schemas.microsoft.com/office/drawing/2014/main" id="{1A9CEA70-9D25-CF48-B497-AA638FE4EA48}"/>
              </a:ext>
            </a:extLst>
          </p:cNvPr>
          <p:cNvSpPr/>
          <p:nvPr/>
        </p:nvSpPr>
        <p:spPr>
          <a:xfrm>
            <a:off x="1655180" y="1232452"/>
            <a:ext cx="4282633" cy="293602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538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9C50C05-8C08-074F-B095-5EF6AD27E2B6}"/>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DBCC599-E927-6047-8023-7C0EADB0AF7B}"/>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12" name="TextBox 111">
            <a:extLst>
              <a:ext uri="{FF2B5EF4-FFF2-40B4-BE49-F238E27FC236}">
                <a16:creationId xmlns:a16="http://schemas.microsoft.com/office/drawing/2014/main" id="{1D4AF79C-8A47-3F4F-ADA4-B2F5DC7283F7}"/>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14" name="TextBox 113">
            <a:extLst>
              <a:ext uri="{FF2B5EF4-FFF2-40B4-BE49-F238E27FC236}">
                <a16:creationId xmlns:a16="http://schemas.microsoft.com/office/drawing/2014/main" id="{A258E042-4754-7841-997F-FF7C5D5A8EEA}"/>
              </a:ext>
            </a:extLst>
          </p:cNvPr>
          <p:cNvSpPr txBox="1"/>
          <p:nvPr/>
        </p:nvSpPr>
        <p:spPr>
          <a:xfrm>
            <a:off x="10070554" y="6073855"/>
            <a:ext cx="1053176" cy="307777"/>
          </a:xfrm>
          <a:prstGeom prst="rect">
            <a:avLst/>
          </a:prstGeom>
          <a:noFill/>
        </p:spPr>
        <p:txBody>
          <a:bodyPr wrap="square" rtlCol="0">
            <a:spAutoFit/>
          </a:bodyPr>
          <a:lstStyle/>
          <a:p>
            <a:r>
              <a:rPr lang="en-US" sz="1400" dirty="0"/>
              <a:t>Caltech-101</a:t>
            </a:r>
          </a:p>
        </p:txBody>
      </p:sp>
      <p:sp>
        <p:nvSpPr>
          <p:cNvPr id="115" name="TextBox 114">
            <a:extLst>
              <a:ext uri="{FF2B5EF4-FFF2-40B4-BE49-F238E27FC236}">
                <a16:creationId xmlns:a16="http://schemas.microsoft.com/office/drawing/2014/main" id="{2CEFA564-C45F-A74B-9E0A-00D7641A1C1D}"/>
              </a:ext>
            </a:extLst>
          </p:cNvPr>
          <p:cNvSpPr txBox="1"/>
          <p:nvPr/>
        </p:nvSpPr>
        <p:spPr>
          <a:xfrm>
            <a:off x="11329082" y="6064025"/>
            <a:ext cx="1053176" cy="307777"/>
          </a:xfrm>
          <a:prstGeom prst="rect">
            <a:avLst/>
          </a:prstGeom>
          <a:noFill/>
        </p:spPr>
        <p:txBody>
          <a:bodyPr wrap="square" rtlCol="0">
            <a:spAutoFit/>
          </a:bodyPr>
          <a:lstStyle/>
          <a:p>
            <a:r>
              <a:rPr lang="en-US" sz="1400" dirty="0"/>
              <a:t>ImageNet</a:t>
            </a:r>
          </a:p>
        </p:txBody>
      </p:sp>
      <p:sp>
        <p:nvSpPr>
          <p:cNvPr id="117" name="TextBox 116">
            <a:extLst>
              <a:ext uri="{FF2B5EF4-FFF2-40B4-BE49-F238E27FC236}">
                <a16:creationId xmlns:a16="http://schemas.microsoft.com/office/drawing/2014/main" id="{DFAFC907-FADE-4E4F-A2E2-DE80E09808B7}"/>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73" name="TextBox 72">
            <a:extLst>
              <a:ext uri="{FF2B5EF4-FFF2-40B4-BE49-F238E27FC236}">
                <a16:creationId xmlns:a16="http://schemas.microsoft.com/office/drawing/2014/main" id="{1ED0291D-5274-924F-9A5C-DB0487509D5A}"/>
              </a:ext>
            </a:extLst>
          </p:cNvPr>
          <p:cNvSpPr txBox="1"/>
          <p:nvPr/>
        </p:nvSpPr>
        <p:spPr>
          <a:xfrm>
            <a:off x="10000318" y="3636337"/>
            <a:ext cx="1779651" cy="307777"/>
          </a:xfrm>
          <a:prstGeom prst="rect">
            <a:avLst/>
          </a:prstGeom>
          <a:noFill/>
        </p:spPr>
        <p:txBody>
          <a:bodyPr wrap="square" rtlCol="0">
            <a:spAutoFit/>
          </a:bodyPr>
          <a:lstStyle/>
          <a:p>
            <a:r>
              <a:rPr lang="en-US" sz="1400" dirty="0"/>
              <a:t>Bags of features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cxnSp>
        <p:nvCxnSpPr>
          <p:cNvPr id="86" name="Straight Arrow Connector 85">
            <a:extLst>
              <a:ext uri="{FF2B5EF4-FFF2-40B4-BE49-F238E27FC236}">
                <a16:creationId xmlns:a16="http://schemas.microsoft.com/office/drawing/2014/main" id="{336C3FD0-DEF6-A34C-8E4A-0556C9BE4D0E}"/>
              </a:ext>
            </a:extLst>
          </p:cNvPr>
          <p:cNvCxnSpPr>
            <a:cxnSpLocks/>
          </p:cNvCxnSpPr>
          <p:nvPr/>
        </p:nvCxnSpPr>
        <p:spPr>
          <a:xfrm>
            <a:off x="8812587" y="3226457"/>
            <a:ext cx="1187731" cy="56376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EA5D904-EF3B-CA4D-A7A8-BC0829BE0761}"/>
              </a:ext>
            </a:extLst>
          </p:cNvPr>
          <p:cNvSpPr txBox="1"/>
          <p:nvPr/>
        </p:nvSpPr>
        <p:spPr>
          <a:xfrm>
            <a:off x="11321350" y="3640181"/>
            <a:ext cx="925705" cy="307777"/>
          </a:xfrm>
          <a:prstGeom prst="rect">
            <a:avLst/>
          </a:prstGeom>
          <a:noFill/>
        </p:spPr>
        <p:txBody>
          <a:bodyPr wrap="square" rtlCol="0">
            <a:spAutoFit/>
          </a:bodyPr>
          <a:lstStyle/>
          <a:p>
            <a:r>
              <a:rPr lang="en-US" sz="1400" dirty="0"/>
              <a:t>Pyramids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B4D348F-12DE-8147-9D6A-250D7D3FBCEC}"/>
              </a:ext>
            </a:extLst>
          </p:cNvPr>
          <p:cNvCxnSpPr>
            <a:cxnSpLocks/>
            <a:stCxn id="51" idx="2"/>
            <a:endCxn id="73" idx="1"/>
          </p:cNvCxnSpPr>
          <p:nvPr/>
        </p:nvCxnSpPr>
        <p:spPr>
          <a:xfrm>
            <a:off x="8307507" y="1072887"/>
            <a:ext cx="1692811" cy="2717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DA3B1EC2-88DA-9448-931E-F3A3D74B0996}"/>
              </a:ext>
            </a:extLst>
          </p:cNvPr>
          <p:cNvCxnSpPr>
            <a:cxnSpLocks/>
          </p:cNvCxnSpPr>
          <p:nvPr/>
        </p:nvCxnSpPr>
        <p:spPr>
          <a:xfrm>
            <a:off x="10551165" y="2230328"/>
            <a:ext cx="4414" cy="1406009"/>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43AA857-B077-144E-9E91-D1EE8335DC74}"/>
              </a:ext>
            </a:extLst>
          </p:cNvPr>
          <p:cNvSpPr txBox="1"/>
          <p:nvPr/>
        </p:nvSpPr>
        <p:spPr>
          <a:xfrm>
            <a:off x="9839201" y="3204880"/>
            <a:ext cx="1187284" cy="523220"/>
          </a:xfrm>
          <a:prstGeom prst="rect">
            <a:avLst/>
          </a:prstGeom>
          <a:noFill/>
        </p:spPr>
        <p:txBody>
          <a:bodyPr wrap="square" rtlCol="0">
            <a:spAutoFit/>
          </a:bodyPr>
          <a:lstStyle/>
          <a:p>
            <a:r>
              <a:rPr lang="en-US" sz="1400" dirty="0"/>
              <a:t>Implicit shape models</a:t>
            </a:r>
          </a:p>
        </p:txBody>
      </p:sp>
    </p:spTree>
    <p:extLst>
      <p:ext uri="{BB962C8B-B14F-4D97-AF65-F5344CB8AC3E}">
        <p14:creationId xmlns:p14="http://schemas.microsoft.com/office/powerpoint/2010/main" val="2282936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9C50C05-8C08-074F-B095-5EF6AD27E2B6}"/>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DBCC599-E927-6047-8023-7C0EADB0AF7B}"/>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12" name="TextBox 111">
            <a:extLst>
              <a:ext uri="{FF2B5EF4-FFF2-40B4-BE49-F238E27FC236}">
                <a16:creationId xmlns:a16="http://schemas.microsoft.com/office/drawing/2014/main" id="{1D4AF79C-8A47-3F4F-ADA4-B2F5DC7283F7}"/>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14" name="TextBox 113">
            <a:extLst>
              <a:ext uri="{FF2B5EF4-FFF2-40B4-BE49-F238E27FC236}">
                <a16:creationId xmlns:a16="http://schemas.microsoft.com/office/drawing/2014/main" id="{A258E042-4754-7841-997F-FF7C5D5A8EEA}"/>
              </a:ext>
            </a:extLst>
          </p:cNvPr>
          <p:cNvSpPr txBox="1"/>
          <p:nvPr/>
        </p:nvSpPr>
        <p:spPr>
          <a:xfrm>
            <a:off x="10070554" y="6073855"/>
            <a:ext cx="1053176" cy="307777"/>
          </a:xfrm>
          <a:prstGeom prst="rect">
            <a:avLst/>
          </a:prstGeom>
          <a:noFill/>
        </p:spPr>
        <p:txBody>
          <a:bodyPr wrap="square" rtlCol="0">
            <a:spAutoFit/>
          </a:bodyPr>
          <a:lstStyle/>
          <a:p>
            <a:r>
              <a:rPr lang="en-US" sz="1400" dirty="0"/>
              <a:t>Caltech-101</a:t>
            </a:r>
          </a:p>
        </p:txBody>
      </p:sp>
      <p:sp>
        <p:nvSpPr>
          <p:cNvPr id="116" name="TextBox 115">
            <a:extLst>
              <a:ext uri="{FF2B5EF4-FFF2-40B4-BE49-F238E27FC236}">
                <a16:creationId xmlns:a16="http://schemas.microsoft.com/office/drawing/2014/main" id="{1C6614C2-DF5E-CA48-91F2-1560150C2D54}"/>
              </a:ext>
            </a:extLst>
          </p:cNvPr>
          <p:cNvSpPr txBox="1"/>
          <p:nvPr/>
        </p:nvSpPr>
        <p:spPr>
          <a:xfrm>
            <a:off x="10251439" y="6488641"/>
            <a:ext cx="1335710" cy="307777"/>
          </a:xfrm>
          <a:prstGeom prst="rect">
            <a:avLst/>
          </a:prstGeom>
          <a:noFill/>
        </p:spPr>
        <p:txBody>
          <a:bodyPr wrap="square" rtlCol="0">
            <a:spAutoFit/>
          </a:bodyPr>
          <a:lstStyle/>
          <a:p>
            <a:r>
              <a:rPr lang="en-US" sz="1400" dirty="0"/>
              <a:t>PASCAL VOC</a:t>
            </a:r>
          </a:p>
        </p:txBody>
      </p:sp>
      <p:sp>
        <p:nvSpPr>
          <p:cNvPr id="117" name="TextBox 116">
            <a:extLst>
              <a:ext uri="{FF2B5EF4-FFF2-40B4-BE49-F238E27FC236}">
                <a16:creationId xmlns:a16="http://schemas.microsoft.com/office/drawing/2014/main" id="{DFAFC907-FADE-4E4F-A2E2-DE80E09808B7}"/>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73" name="TextBox 72">
            <a:extLst>
              <a:ext uri="{FF2B5EF4-FFF2-40B4-BE49-F238E27FC236}">
                <a16:creationId xmlns:a16="http://schemas.microsoft.com/office/drawing/2014/main" id="{1ED0291D-5274-924F-9A5C-DB0487509D5A}"/>
              </a:ext>
            </a:extLst>
          </p:cNvPr>
          <p:cNvSpPr txBox="1"/>
          <p:nvPr/>
        </p:nvSpPr>
        <p:spPr>
          <a:xfrm>
            <a:off x="10000318" y="3636337"/>
            <a:ext cx="1779651" cy="307777"/>
          </a:xfrm>
          <a:prstGeom prst="rect">
            <a:avLst/>
          </a:prstGeom>
          <a:noFill/>
        </p:spPr>
        <p:txBody>
          <a:bodyPr wrap="square" rtlCol="0">
            <a:spAutoFit/>
          </a:bodyPr>
          <a:lstStyle/>
          <a:p>
            <a:r>
              <a:rPr lang="en-US" sz="1400" dirty="0"/>
              <a:t>Bags of features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cxnSp>
        <p:nvCxnSpPr>
          <p:cNvPr id="86" name="Straight Arrow Connector 85">
            <a:extLst>
              <a:ext uri="{FF2B5EF4-FFF2-40B4-BE49-F238E27FC236}">
                <a16:creationId xmlns:a16="http://schemas.microsoft.com/office/drawing/2014/main" id="{336C3FD0-DEF6-A34C-8E4A-0556C9BE4D0E}"/>
              </a:ext>
            </a:extLst>
          </p:cNvPr>
          <p:cNvCxnSpPr>
            <a:cxnSpLocks/>
            <a:endCxn id="89" idx="1"/>
          </p:cNvCxnSpPr>
          <p:nvPr/>
        </p:nvCxnSpPr>
        <p:spPr>
          <a:xfrm flipV="1">
            <a:off x="8812587" y="3222621"/>
            <a:ext cx="1822943" cy="3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51D7BE9-A3A4-E441-9AA1-7811196B8731}"/>
              </a:ext>
            </a:extLst>
          </p:cNvPr>
          <p:cNvSpPr txBox="1"/>
          <p:nvPr/>
        </p:nvSpPr>
        <p:spPr>
          <a:xfrm>
            <a:off x="10635530" y="3068732"/>
            <a:ext cx="530221" cy="307777"/>
          </a:xfrm>
          <a:prstGeom prst="rect">
            <a:avLst/>
          </a:prstGeom>
          <a:noFill/>
        </p:spPr>
        <p:txBody>
          <a:bodyPr wrap="square" rtlCol="0">
            <a:spAutoFit/>
          </a:bodyPr>
          <a:lstStyle/>
          <a:p>
            <a:r>
              <a:rPr lang="en-US" sz="1400" dirty="0"/>
              <a:t>HOG</a:t>
            </a:r>
          </a:p>
        </p:txBody>
      </p:sp>
      <p:sp>
        <p:nvSpPr>
          <p:cNvPr id="90" name="TextBox 89">
            <a:extLst>
              <a:ext uri="{FF2B5EF4-FFF2-40B4-BE49-F238E27FC236}">
                <a16:creationId xmlns:a16="http://schemas.microsoft.com/office/drawing/2014/main" id="{4E7B8C39-517B-D349-A2DF-A5E1FD643015}"/>
              </a:ext>
            </a:extLst>
          </p:cNvPr>
          <p:cNvSpPr txBox="1"/>
          <p:nvPr/>
        </p:nvSpPr>
        <p:spPr>
          <a:xfrm flipH="1">
            <a:off x="11213135" y="2750486"/>
            <a:ext cx="856180" cy="307777"/>
          </a:xfrm>
          <a:prstGeom prst="rect">
            <a:avLst/>
          </a:prstGeom>
          <a:noFill/>
        </p:spPr>
        <p:txBody>
          <a:bodyPr wrap="square" rtlCol="0">
            <a:spAutoFit/>
          </a:bodyPr>
          <a:lstStyle/>
          <a:p>
            <a:r>
              <a:rPr lang="en-US" sz="1400" dirty="0"/>
              <a:t>DPM</a:t>
            </a:r>
          </a:p>
        </p:txBody>
      </p:sp>
      <p:sp>
        <p:nvSpPr>
          <p:cNvPr id="91" name="TextBox 90">
            <a:extLst>
              <a:ext uri="{FF2B5EF4-FFF2-40B4-BE49-F238E27FC236}">
                <a16:creationId xmlns:a16="http://schemas.microsoft.com/office/drawing/2014/main" id="{8EA5D904-EF3B-CA4D-A7A8-BC0829BE0761}"/>
              </a:ext>
            </a:extLst>
          </p:cNvPr>
          <p:cNvSpPr txBox="1"/>
          <p:nvPr/>
        </p:nvSpPr>
        <p:spPr>
          <a:xfrm>
            <a:off x="11321350" y="3640181"/>
            <a:ext cx="925705" cy="307777"/>
          </a:xfrm>
          <a:prstGeom prst="rect">
            <a:avLst/>
          </a:prstGeom>
          <a:noFill/>
        </p:spPr>
        <p:txBody>
          <a:bodyPr wrap="square" rtlCol="0">
            <a:spAutoFit/>
          </a:bodyPr>
          <a:lstStyle/>
          <a:p>
            <a:r>
              <a:rPr lang="en-US" sz="1400" dirty="0"/>
              <a:t>Pyramids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C243535-4011-9D40-8793-720DC542657B}"/>
              </a:ext>
            </a:extLst>
          </p:cNvPr>
          <p:cNvCxnSpPr>
            <a:cxnSpLocks/>
          </p:cNvCxnSpPr>
          <p:nvPr/>
        </p:nvCxnSpPr>
        <p:spPr>
          <a:xfrm>
            <a:off x="11023868" y="2736568"/>
            <a:ext cx="217585" cy="4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BFA900D-ABF8-2E4F-BFCF-B3B1727744CE}"/>
              </a:ext>
            </a:extLst>
          </p:cNvPr>
          <p:cNvCxnSpPr>
            <a:cxnSpLocks/>
            <a:stCxn id="89" idx="3"/>
          </p:cNvCxnSpPr>
          <p:nvPr/>
        </p:nvCxnSpPr>
        <p:spPr>
          <a:xfrm flipV="1">
            <a:off x="11165751" y="3024031"/>
            <a:ext cx="351261" cy="19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B4D348F-12DE-8147-9D6A-250D7D3FBCEC}"/>
              </a:ext>
            </a:extLst>
          </p:cNvPr>
          <p:cNvCxnSpPr>
            <a:cxnSpLocks/>
            <a:stCxn id="51" idx="2"/>
            <a:endCxn id="73" idx="1"/>
          </p:cNvCxnSpPr>
          <p:nvPr/>
        </p:nvCxnSpPr>
        <p:spPr>
          <a:xfrm>
            <a:off x="8307507" y="1072887"/>
            <a:ext cx="1692811" cy="2717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DA3B1EC2-88DA-9448-931E-F3A3D74B0996}"/>
              </a:ext>
            </a:extLst>
          </p:cNvPr>
          <p:cNvCxnSpPr>
            <a:cxnSpLocks/>
          </p:cNvCxnSpPr>
          <p:nvPr/>
        </p:nvCxnSpPr>
        <p:spPr>
          <a:xfrm>
            <a:off x="10551165" y="2230328"/>
            <a:ext cx="4414" cy="1406009"/>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A1E2D13-3FAA-6F4C-8336-F755D19BAA36}"/>
              </a:ext>
            </a:extLst>
          </p:cNvPr>
          <p:cNvSpPr txBox="1"/>
          <p:nvPr/>
        </p:nvSpPr>
        <p:spPr>
          <a:xfrm>
            <a:off x="9839201" y="3204880"/>
            <a:ext cx="1187284" cy="523220"/>
          </a:xfrm>
          <a:prstGeom prst="rect">
            <a:avLst/>
          </a:prstGeom>
          <a:noFill/>
        </p:spPr>
        <p:txBody>
          <a:bodyPr wrap="square" rtlCol="0">
            <a:spAutoFit/>
          </a:bodyPr>
          <a:lstStyle/>
          <a:p>
            <a:r>
              <a:rPr lang="en-US" sz="1400" dirty="0"/>
              <a:t>Implicit shape models</a:t>
            </a:r>
          </a:p>
        </p:txBody>
      </p:sp>
      <p:cxnSp>
        <p:nvCxnSpPr>
          <p:cNvPr id="68" name="Straight Arrow Connector 67">
            <a:extLst>
              <a:ext uri="{FF2B5EF4-FFF2-40B4-BE49-F238E27FC236}">
                <a16:creationId xmlns:a16="http://schemas.microsoft.com/office/drawing/2014/main" id="{DDCC326B-6B42-4742-BA55-03C8009A3521}"/>
              </a:ext>
            </a:extLst>
          </p:cNvPr>
          <p:cNvCxnSpPr>
            <a:cxnSpLocks/>
          </p:cNvCxnSpPr>
          <p:nvPr/>
        </p:nvCxnSpPr>
        <p:spPr>
          <a:xfrm>
            <a:off x="8812587" y="3226457"/>
            <a:ext cx="1187731" cy="56376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977B077-8F54-F749-8F52-99B7543CA9C2}"/>
              </a:ext>
            </a:extLst>
          </p:cNvPr>
          <p:cNvCxnSpPr>
            <a:cxnSpLocks/>
            <a:stCxn id="164" idx="2"/>
          </p:cNvCxnSpPr>
          <p:nvPr/>
        </p:nvCxnSpPr>
        <p:spPr>
          <a:xfrm>
            <a:off x="9592093" y="1225582"/>
            <a:ext cx="1170642" cy="1868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837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4D6A-70E8-1342-B280-EC3FA76B076E}"/>
              </a:ext>
            </a:extLst>
          </p:cNvPr>
          <p:cNvSpPr>
            <a:spLocks noGrp="1"/>
          </p:cNvSpPr>
          <p:nvPr>
            <p:ph type="title"/>
          </p:nvPr>
        </p:nvSpPr>
        <p:spPr>
          <a:xfrm>
            <a:off x="0" y="123825"/>
            <a:ext cx="12065000" cy="867327"/>
          </a:xfrm>
        </p:spPr>
        <p:txBody>
          <a:bodyPr>
            <a:normAutofit fontScale="90000"/>
          </a:bodyPr>
          <a:lstStyle/>
          <a:p>
            <a:r>
              <a:rPr lang="en-US" dirty="0"/>
              <a:t>Developments after 2010: Selective search for detection</a:t>
            </a:r>
          </a:p>
        </p:txBody>
      </p:sp>
      <p:pic>
        <p:nvPicPr>
          <p:cNvPr id="4" name="Picture 3" descr="Screen Shot 2016-04-20 at 1.57.53 PM.png">
            <a:extLst>
              <a:ext uri="{FF2B5EF4-FFF2-40B4-BE49-F238E27FC236}">
                <a16:creationId xmlns:a16="http://schemas.microsoft.com/office/drawing/2014/main" id="{9FA85955-755A-A04C-9312-69468D004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671" y="1260985"/>
            <a:ext cx="10425668" cy="2932219"/>
          </a:xfrm>
          <a:prstGeom prst="rect">
            <a:avLst/>
          </a:prstGeom>
        </p:spPr>
      </p:pic>
      <p:pic>
        <p:nvPicPr>
          <p:cNvPr id="5" name="Picture 4" descr="Screen Shot 2016-04-21 at 12.50.08 PM.png">
            <a:extLst>
              <a:ext uri="{FF2B5EF4-FFF2-40B4-BE49-F238E27FC236}">
                <a16:creationId xmlns:a16="http://schemas.microsoft.com/office/drawing/2014/main" id="{60D59FFF-31CC-E740-9E5D-271FB7ACA2ED}"/>
              </a:ext>
            </a:extLst>
          </p:cNvPr>
          <p:cNvPicPr>
            <a:picLocks noChangeAspect="1"/>
          </p:cNvPicPr>
          <p:nvPr/>
        </p:nvPicPr>
        <p:blipFill rotWithShape="1">
          <a:blip r:embed="rId3">
            <a:extLst>
              <a:ext uri="{28A0092B-C50C-407E-A947-70E740481C1C}">
                <a14:useLocalDpi xmlns:a14="http://schemas.microsoft.com/office/drawing/2010/main" val="0"/>
              </a:ext>
            </a:extLst>
          </a:blip>
          <a:srcRect l="26459" b="50472"/>
          <a:stretch/>
        </p:blipFill>
        <p:spPr>
          <a:xfrm>
            <a:off x="1308058" y="4311095"/>
            <a:ext cx="5306459" cy="1691499"/>
          </a:xfrm>
          <a:prstGeom prst="rect">
            <a:avLst/>
          </a:prstGeom>
        </p:spPr>
      </p:pic>
      <p:sp>
        <p:nvSpPr>
          <p:cNvPr id="6" name="Rectangle 5">
            <a:extLst>
              <a:ext uri="{FF2B5EF4-FFF2-40B4-BE49-F238E27FC236}">
                <a16:creationId xmlns:a16="http://schemas.microsoft.com/office/drawing/2014/main" id="{007C0B13-13D2-7E4F-BE58-6328FF3AB0BF}"/>
              </a:ext>
            </a:extLst>
          </p:cNvPr>
          <p:cNvSpPr/>
          <p:nvPr/>
        </p:nvSpPr>
        <p:spPr>
          <a:xfrm>
            <a:off x="331838" y="6287730"/>
            <a:ext cx="11528323" cy="369332"/>
          </a:xfrm>
          <a:prstGeom prst="rect">
            <a:avLst/>
          </a:prstGeom>
        </p:spPr>
        <p:txBody>
          <a:bodyPr wrap="square">
            <a:spAutoFit/>
          </a:bodyPr>
          <a:lstStyle/>
          <a:p>
            <a:pPr algn="ctr"/>
            <a:r>
              <a:rPr lang="en-US" sz="1800" b="0" dirty="0"/>
              <a:t>J. </a:t>
            </a:r>
            <a:r>
              <a:rPr lang="en-US" sz="1800" b="0" dirty="0" err="1"/>
              <a:t>Uijlings</a:t>
            </a:r>
            <a:r>
              <a:rPr lang="en-US" sz="1800" b="0" dirty="0"/>
              <a:t>, K. van de </a:t>
            </a:r>
            <a:r>
              <a:rPr lang="en-US" sz="1800" b="0" dirty="0" err="1"/>
              <a:t>Sande</a:t>
            </a:r>
            <a:r>
              <a:rPr lang="en-US" sz="1800" b="0" dirty="0"/>
              <a:t>, T. </a:t>
            </a:r>
            <a:r>
              <a:rPr lang="en-US" sz="1800" b="0" dirty="0" err="1"/>
              <a:t>Gevers</a:t>
            </a:r>
            <a:r>
              <a:rPr lang="en-US" sz="1800" b="0" dirty="0"/>
              <a:t>, and A. </a:t>
            </a:r>
            <a:r>
              <a:rPr lang="en-US" sz="1800" b="0" dirty="0" err="1"/>
              <a:t>Smeulders</a:t>
            </a:r>
            <a:r>
              <a:rPr lang="en-US" sz="1800" b="0" dirty="0"/>
              <a:t>, </a:t>
            </a:r>
            <a:r>
              <a:rPr lang="en-US" sz="1800" b="0" dirty="0">
                <a:hlinkClick r:id="rId4"/>
              </a:rPr>
              <a:t>Selective Search for Object Recognition</a:t>
            </a:r>
            <a:r>
              <a:rPr lang="en-US" sz="1800" b="0" dirty="0"/>
              <a:t>, IJCV 2013</a:t>
            </a:r>
          </a:p>
        </p:txBody>
      </p:sp>
      <p:sp>
        <p:nvSpPr>
          <p:cNvPr id="3" name="Rectangle 2">
            <a:extLst>
              <a:ext uri="{FF2B5EF4-FFF2-40B4-BE49-F238E27FC236}">
                <a16:creationId xmlns:a16="http://schemas.microsoft.com/office/drawing/2014/main" id="{4A2713F8-C3BC-BE49-A6F0-B02CFACF4663}"/>
              </a:ext>
            </a:extLst>
          </p:cNvPr>
          <p:cNvSpPr/>
          <p:nvPr/>
        </p:nvSpPr>
        <p:spPr>
          <a:xfrm>
            <a:off x="8801099" y="4040137"/>
            <a:ext cx="2677517" cy="1200329"/>
          </a:xfrm>
          <a:prstGeom prst="rect">
            <a:avLst/>
          </a:prstGeom>
        </p:spPr>
        <p:txBody>
          <a:bodyPr wrap="square">
            <a:spAutoFit/>
          </a:bodyPr>
          <a:lstStyle/>
          <a:p>
            <a:r>
              <a:rPr lang="en-US" dirty="0"/>
              <a:t>ROI </a:t>
            </a:r>
            <a:r>
              <a:rPr lang="en-US" dirty="0" err="1"/>
              <a:t>featrures</a:t>
            </a:r>
            <a:r>
              <a:rPr lang="en-US" dirty="0"/>
              <a:t>: color SIFT, codebook of size 4K, spatial pyramid with four levels = </a:t>
            </a:r>
            <a:r>
              <a:rPr lang="en-US" b="1" dirty="0"/>
              <a:t>360K dimensions</a:t>
            </a:r>
          </a:p>
        </p:txBody>
      </p:sp>
    </p:spTree>
    <p:extLst>
      <p:ext uri="{BB962C8B-B14F-4D97-AF65-F5344CB8AC3E}">
        <p14:creationId xmlns:p14="http://schemas.microsoft.com/office/powerpoint/2010/main" val="3886099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0ABD-F07B-8646-AF4A-D347B7320FEA}"/>
              </a:ext>
            </a:extLst>
          </p:cNvPr>
          <p:cNvSpPr>
            <a:spLocks noGrp="1"/>
          </p:cNvSpPr>
          <p:nvPr>
            <p:ph type="title"/>
          </p:nvPr>
        </p:nvSpPr>
        <p:spPr>
          <a:xfrm>
            <a:off x="825500" y="123273"/>
            <a:ext cx="10515600" cy="867327"/>
          </a:xfrm>
        </p:spPr>
        <p:txBody>
          <a:bodyPr/>
          <a:lstStyle/>
          <a:p>
            <a:r>
              <a:rPr lang="en-US" dirty="0"/>
              <a:t>Developments after 2010: COCO dataset</a:t>
            </a:r>
          </a:p>
        </p:txBody>
      </p:sp>
      <p:pic>
        <p:nvPicPr>
          <p:cNvPr id="7" name="Picture 6">
            <a:extLst>
              <a:ext uri="{FF2B5EF4-FFF2-40B4-BE49-F238E27FC236}">
                <a16:creationId xmlns:a16="http://schemas.microsoft.com/office/drawing/2014/main" id="{597A7C21-AD58-7748-ADC5-B8715494A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79500"/>
            <a:ext cx="3746500" cy="5194300"/>
          </a:xfrm>
          <a:prstGeom prst="rect">
            <a:avLst/>
          </a:prstGeom>
        </p:spPr>
      </p:pic>
      <p:pic>
        <p:nvPicPr>
          <p:cNvPr id="8" name="Picture 7">
            <a:extLst>
              <a:ext uri="{FF2B5EF4-FFF2-40B4-BE49-F238E27FC236}">
                <a16:creationId xmlns:a16="http://schemas.microsoft.com/office/drawing/2014/main" id="{2AFE786A-D6FE-C848-ABAC-F07E41918291}"/>
              </a:ext>
            </a:extLst>
          </p:cNvPr>
          <p:cNvPicPr>
            <a:picLocks noChangeAspect="1"/>
          </p:cNvPicPr>
          <p:nvPr/>
        </p:nvPicPr>
        <p:blipFill>
          <a:blip r:embed="rId3"/>
          <a:stretch>
            <a:fillRect/>
          </a:stretch>
        </p:blipFill>
        <p:spPr>
          <a:xfrm>
            <a:off x="6328146" y="1231900"/>
            <a:ext cx="3694815" cy="1143000"/>
          </a:xfrm>
          <a:prstGeom prst="rect">
            <a:avLst/>
          </a:prstGeom>
        </p:spPr>
      </p:pic>
      <p:pic>
        <p:nvPicPr>
          <p:cNvPr id="10" name="Picture 9">
            <a:extLst>
              <a:ext uri="{FF2B5EF4-FFF2-40B4-BE49-F238E27FC236}">
                <a16:creationId xmlns:a16="http://schemas.microsoft.com/office/drawing/2014/main" id="{178C0A90-D555-2340-8534-A74AB0930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1" y="3047104"/>
            <a:ext cx="3671161" cy="2985397"/>
          </a:xfrm>
          <a:prstGeom prst="rect">
            <a:avLst/>
          </a:prstGeom>
        </p:spPr>
      </p:pic>
      <p:sp>
        <p:nvSpPr>
          <p:cNvPr id="12" name="Rectangle 11">
            <a:extLst>
              <a:ext uri="{FF2B5EF4-FFF2-40B4-BE49-F238E27FC236}">
                <a16:creationId xmlns:a16="http://schemas.microsoft.com/office/drawing/2014/main" id="{5C2A9CCD-510F-D14E-816E-46DC5B6D408B}"/>
              </a:ext>
            </a:extLst>
          </p:cNvPr>
          <p:cNvSpPr/>
          <p:nvPr/>
        </p:nvSpPr>
        <p:spPr>
          <a:xfrm>
            <a:off x="4549098" y="6323705"/>
            <a:ext cx="3068404" cy="369332"/>
          </a:xfrm>
          <a:prstGeom prst="rect">
            <a:avLst/>
          </a:prstGeom>
        </p:spPr>
        <p:txBody>
          <a:bodyPr wrap="none">
            <a:spAutoFit/>
          </a:bodyPr>
          <a:lstStyle/>
          <a:p>
            <a:r>
              <a:rPr lang="en-US" dirty="0">
                <a:hlinkClick r:id="rId5"/>
              </a:rPr>
              <a:t>http://</a:t>
            </a:r>
            <a:r>
              <a:rPr lang="en-US" dirty="0" err="1">
                <a:hlinkClick r:id="rId5"/>
              </a:rPr>
              <a:t>cocodataset.org</a:t>
            </a:r>
            <a:r>
              <a:rPr lang="en-US" dirty="0">
                <a:hlinkClick r:id="rId5"/>
              </a:rPr>
              <a:t>/#home</a:t>
            </a:r>
            <a:endParaRPr lang="en-US" dirty="0"/>
          </a:p>
        </p:txBody>
      </p:sp>
    </p:spTree>
    <p:extLst>
      <p:ext uri="{BB962C8B-B14F-4D97-AF65-F5344CB8AC3E}">
        <p14:creationId xmlns:p14="http://schemas.microsoft.com/office/powerpoint/2010/main" val="265569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7471-998F-1F46-B46F-42FB09CD421A}"/>
              </a:ext>
            </a:extLst>
          </p:cNvPr>
          <p:cNvSpPr>
            <a:spLocks noGrp="1"/>
          </p:cNvSpPr>
          <p:nvPr>
            <p:ph type="title"/>
          </p:nvPr>
        </p:nvSpPr>
        <p:spPr>
          <a:xfrm>
            <a:off x="431799" y="365125"/>
            <a:ext cx="11353801" cy="867327"/>
          </a:xfrm>
        </p:spPr>
        <p:txBody>
          <a:bodyPr>
            <a:normAutofit fontScale="90000"/>
          </a:bodyPr>
          <a:lstStyle/>
          <a:p>
            <a:r>
              <a:rPr lang="en-US" dirty="0"/>
              <a:t>Developments after 2010: Instance-level detection and segmentation</a:t>
            </a:r>
          </a:p>
        </p:txBody>
      </p:sp>
      <p:pic>
        <p:nvPicPr>
          <p:cNvPr id="5" name="Content Placeholder 4">
            <a:extLst>
              <a:ext uri="{FF2B5EF4-FFF2-40B4-BE49-F238E27FC236}">
                <a16:creationId xmlns:a16="http://schemas.microsoft.com/office/drawing/2014/main" id="{C05D3D18-EAD0-F440-A197-EBBFD10967FB}"/>
              </a:ext>
            </a:extLst>
          </p:cNvPr>
          <p:cNvPicPr>
            <a:picLocks noGrp="1" noChangeAspect="1"/>
          </p:cNvPicPr>
          <p:nvPr>
            <p:ph idx="1"/>
          </p:nvPr>
        </p:nvPicPr>
        <p:blipFill>
          <a:blip r:embed="rId2"/>
          <a:stretch>
            <a:fillRect/>
          </a:stretch>
        </p:blipFill>
        <p:spPr>
          <a:xfrm>
            <a:off x="296388" y="2231843"/>
            <a:ext cx="5639053" cy="2576133"/>
          </a:xfrm>
        </p:spPr>
      </p:pic>
      <p:sp>
        <p:nvSpPr>
          <p:cNvPr id="6" name="TextBox 5">
            <a:extLst>
              <a:ext uri="{FF2B5EF4-FFF2-40B4-BE49-F238E27FC236}">
                <a16:creationId xmlns:a16="http://schemas.microsoft.com/office/drawing/2014/main" id="{2F9FEFE0-9A85-8F43-8007-81D13FAB9F3F}"/>
              </a:ext>
            </a:extLst>
          </p:cNvPr>
          <p:cNvSpPr txBox="1"/>
          <p:nvPr/>
        </p:nvSpPr>
        <p:spPr>
          <a:xfrm>
            <a:off x="296388" y="6349224"/>
            <a:ext cx="11599223" cy="369332"/>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3"/>
              </a:rPr>
              <a:t>Mask R-CNN</a:t>
            </a:r>
            <a:r>
              <a:rPr lang="en-US" sz="1800" b="0" dirty="0"/>
              <a:t>, ICCV 2017 (Best Paper Award)</a:t>
            </a:r>
          </a:p>
        </p:txBody>
      </p:sp>
      <p:pic>
        <p:nvPicPr>
          <p:cNvPr id="8" name="Picture 7">
            <a:extLst>
              <a:ext uri="{FF2B5EF4-FFF2-40B4-BE49-F238E27FC236}">
                <a16:creationId xmlns:a16="http://schemas.microsoft.com/office/drawing/2014/main" id="{1BC373BD-866E-C94B-9418-828E75E3E800}"/>
              </a:ext>
            </a:extLst>
          </p:cNvPr>
          <p:cNvPicPr>
            <a:picLocks noChangeAspect="1"/>
          </p:cNvPicPr>
          <p:nvPr/>
        </p:nvPicPr>
        <p:blipFill>
          <a:blip r:embed="rId4"/>
          <a:stretch>
            <a:fillRect/>
          </a:stretch>
        </p:blipFill>
        <p:spPr>
          <a:xfrm>
            <a:off x="6476842" y="1508165"/>
            <a:ext cx="2571890" cy="3930734"/>
          </a:xfrm>
          <a:prstGeom prst="rect">
            <a:avLst/>
          </a:prstGeom>
        </p:spPr>
      </p:pic>
      <p:pic>
        <p:nvPicPr>
          <p:cNvPr id="10" name="Picture 9">
            <a:extLst>
              <a:ext uri="{FF2B5EF4-FFF2-40B4-BE49-F238E27FC236}">
                <a16:creationId xmlns:a16="http://schemas.microsoft.com/office/drawing/2014/main" id="{17D82CBB-134F-BF4B-8586-1B8B8A3091C1}"/>
              </a:ext>
            </a:extLst>
          </p:cNvPr>
          <p:cNvPicPr>
            <a:picLocks noChangeAspect="1"/>
          </p:cNvPicPr>
          <p:nvPr/>
        </p:nvPicPr>
        <p:blipFill>
          <a:blip r:embed="rId5"/>
          <a:stretch>
            <a:fillRect/>
          </a:stretch>
        </p:blipFill>
        <p:spPr>
          <a:xfrm>
            <a:off x="9048732" y="1493412"/>
            <a:ext cx="2684089" cy="3900954"/>
          </a:xfrm>
          <a:prstGeom prst="rect">
            <a:avLst/>
          </a:prstGeom>
        </p:spPr>
      </p:pic>
    </p:spTree>
    <p:extLst>
      <p:ext uri="{BB962C8B-B14F-4D97-AF65-F5344CB8AC3E}">
        <p14:creationId xmlns:p14="http://schemas.microsoft.com/office/powerpoint/2010/main" val="2193625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4E44-144D-2247-8232-39C236F87BA9}"/>
              </a:ext>
            </a:extLst>
          </p:cNvPr>
          <p:cNvSpPr>
            <a:spLocks noGrp="1"/>
          </p:cNvSpPr>
          <p:nvPr>
            <p:ph type="title"/>
          </p:nvPr>
        </p:nvSpPr>
        <p:spPr/>
        <p:txBody>
          <a:bodyPr/>
          <a:lstStyle/>
          <a:p>
            <a:r>
              <a:rPr lang="en-US" dirty="0"/>
              <a:t>Category-level recognition: Discussion</a:t>
            </a:r>
          </a:p>
        </p:txBody>
      </p:sp>
      <p:sp>
        <p:nvSpPr>
          <p:cNvPr id="3" name="Content Placeholder 2">
            <a:extLst>
              <a:ext uri="{FF2B5EF4-FFF2-40B4-BE49-F238E27FC236}">
                <a16:creationId xmlns:a16="http://schemas.microsoft.com/office/drawing/2014/main" id="{9662E970-7FFF-134B-90FC-6ABA18363651}"/>
              </a:ext>
            </a:extLst>
          </p:cNvPr>
          <p:cNvSpPr>
            <a:spLocks noGrp="1"/>
          </p:cNvSpPr>
          <p:nvPr>
            <p:ph idx="1"/>
          </p:nvPr>
        </p:nvSpPr>
        <p:spPr/>
        <p:txBody>
          <a:bodyPr>
            <a:normAutofit/>
          </a:bodyPr>
          <a:lstStyle/>
          <a:p>
            <a:r>
              <a:rPr lang="en-US" dirty="0"/>
              <a:t>Summary</a:t>
            </a:r>
          </a:p>
          <a:p>
            <a:pPr lvl="1"/>
            <a:r>
              <a:rPr lang="en-US" dirty="0"/>
              <a:t>In deep neural networks, deformable templates have converged with features and classifiers, winning the day </a:t>
            </a:r>
          </a:p>
          <a:p>
            <a:pPr lvl="1"/>
            <a:r>
              <a:rPr lang="en-US" dirty="0"/>
              <a:t>We now have clean end-to-end architectures for simultaneously handling instance detection, classification, and segmentation</a:t>
            </a:r>
          </a:p>
          <a:p>
            <a:r>
              <a:rPr lang="en-US" dirty="0"/>
              <a:t>What went wrong?</a:t>
            </a:r>
          </a:p>
          <a:p>
            <a:pPr lvl="1"/>
            <a:r>
              <a:rPr lang="en-US" dirty="0"/>
              <a:t>We are saturating ImageNet and COCO</a:t>
            </a:r>
          </a:p>
          <a:p>
            <a:pPr lvl="1"/>
            <a:r>
              <a:rPr lang="en-US" dirty="0"/>
              <a:t>We are no closer to understanding what a “category” is – existing label taxonomies are as unsatisfying as ever</a:t>
            </a:r>
          </a:p>
          <a:p>
            <a:pPr lvl="1"/>
            <a:r>
              <a:rPr lang="en-US" dirty="0"/>
              <a:t>Existing datasets and models assume that every category is common and known</a:t>
            </a:r>
          </a:p>
          <a:p>
            <a:pPr lvl="1"/>
            <a:r>
              <a:rPr lang="en-US" dirty="0"/>
              <a:t>We’re still not sure whether our category models need parts or explicit </a:t>
            </a:r>
            <a:br>
              <a:rPr lang="en-US" dirty="0"/>
            </a:br>
            <a:r>
              <a:rPr lang="en-US" dirty="0"/>
              <a:t>3D information (more on this tomorrow)</a:t>
            </a:r>
          </a:p>
        </p:txBody>
      </p:sp>
    </p:spTree>
    <p:extLst>
      <p:ext uri="{BB962C8B-B14F-4D97-AF65-F5344CB8AC3E}">
        <p14:creationId xmlns:p14="http://schemas.microsoft.com/office/powerpoint/2010/main" val="133815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069B-78F0-394C-B8EA-CB220DC849C5}"/>
              </a:ext>
            </a:extLst>
          </p:cNvPr>
          <p:cNvSpPr>
            <a:spLocks noGrp="1"/>
          </p:cNvSpPr>
          <p:nvPr>
            <p:ph type="title"/>
          </p:nvPr>
        </p:nvSpPr>
        <p:spPr/>
        <p:txBody>
          <a:bodyPr>
            <a:normAutofit/>
          </a:bodyPr>
          <a:lstStyle/>
          <a:p>
            <a:r>
              <a:rPr lang="en-US" dirty="0"/>
              <a:t>Category-level recognition: What’s next?</a:t>
            </a:r>
          </a:p>
        </p:txBody>
      </p:sp>
      <p:sp>
        <p:nvSpPr>
          <p:cNvPr id="3" name="Content Placeholder 2">
            <a:extLst>
              <a:ext uri="{FF2B5EF4-FFF2-40B4-BE49-F238E27FC236}">
                <a16:creationId xmlns:a16="http://schemas.microsoft.com/office/drawing/2014/main" id="{E345C195-1ED5-3041-9392-C9E85C27024C}"/>
              </a:ext>
            </a:extLst>
          </p:cNvPr>
          <p:cNvSpPr>
            <a:spLocks noGrp="1"/>
          </p:cNvSpPr>
          <p:nvPr>
            <p:ph idx="1"/>
          </p:nvPr>
        </p:nvSpPr>
        <p:spPr/>
        <p:txBody>
          <a:bodyPr/>
          <a:lstStyle/>
          <a:p>
            <a:r>
              <a:rPr lang="en-US"/>
              <a:t>3D representations</a:t>
            </a:r>
          </a:p>
        </p:txBody>
      </p:sp>
      <p:pic>
        <p:nvPicPr>
          <p:cNvPr id="12" name="Picture 11">
            <a:extLst>
              <a:ext uri="{FF2B5EF4-FFF2-40B4-BE49-F238E27FC236}">
                <a16:creationId xmlns:a16="http://schemas.microsoft.com/office/drawing/2014/main" id="{A16A22B8-ADEE-C946-B043-27A8F5B9B761}"/>
              </a:ext>
            </a:extLst>
          </p:cNvPr>
          <p:cNvPicPr>
            <a:picLocks noChangeAspect="1"/>
          </p:cNvPicPr>
          <p:nvPr/>
        </p:nvPicPr>
        <p:blipFill>
          <a:blip r:embed="rId2"/>
          <a:stretch>
            <a:fillRect/>
          </a:stretch>
        </p:blipFill>
        <p:spPr>
          <a:xfrm>
            <a:off x="3004126" y="1806219"/>
            <a:ext cx="6038274" cy="2059157"/>
          </a:xfrm>
          <a:prstGeom prst="rect">
            <a:avLst/>
          </a:prstGeom>
        </p:spPr>
      </p:pic>
      <p:pic>
        <p:nvPicPr>
          <p:cNvPr id="5" name="Picture 4">
            <a:extLst>
              <a:ext uri="{FF2B5EF4-FFF2-40B4-BE49-F238E27FC236}">
                <a16:creationId xmlns:a16="http://schemas.microsoft.com/office/drawing/2014/main" id="{1E5A1760-18D2-5749-B5DA-814E5A5FF6C2}"/>
              </a:ext>
            </a:extLst>
          </p:cNvPr>
          <p:cNvPicPr>
            <a:picLocks noChangeAspect="1"/>
          </p:cNvPicPr>
          <p:nvPr/>
        </p:nvPicPr>
        <p:blipFill>
          <a:blip r:embed="rId3"/>
          <a:stretch>
            <a:fillRect/>
          </a:stretch>
        </p:blipFill>
        <p:spPr>
          <a:xfrm>
            <a:off x="724395" y="4004524"/>
            <a:ext cx="10842171" cy="2160343"/>
          </a:xfrm>
          <a:prstGeom prst="rect">
            <a:avLst/>
          </a:prstGeom>
        </p:spPr>
      </p:pic>
      <p:sp>
        <p:nvSpPr>
          <p:cNvPr id="6" name="Rectangle 5">
            <a:extLst>
              <a:ext uri="{FF2B5EF4-FFF2-40B4-BE49-F238E27FC236}">
                <a16:creationId xmlns:a16="http://schemas.microsoft.com/office/drawing/2014/main" id="{485EFA5C-C1BB-C244-8620-B29BA913591C}"/>
              </a:ext>
            </a:extLst>
          </p:cNvPr>
          <p:cNvSpPr/>
          <p:nvPr/>
        </p:nvSpPr>
        <p:spPr>
          <a:xfrm>
            <a:off x="724395" y="6213242"/>
            <a:ext cx="10940146" cy="646331"/>
          </a:xfrm>
          <a:prstGeom prst="rect">
            <a:avLst/>
          </a:prstGeom>
        </p:spPr>
        <p:txBody>
          <a:bodyPr wrap="square">
            <a:spAutoFit/>
          </a:bodyPr>
          <a:lstStyle/>
          <a:p>
            <a:pPr algn="ctr"/>
            <a:r>
              <a:rPr lang="en-US" dirty="0"/>
              <a:t>A. Kanazawa, S. </a:t>
            </a:r>
            <a:r>
              <a:rPr lang="en-US" dirty="0" err="1"/>
              <a:t>Tulsiani</a:t>
            </a:r>
            <a:r>
              <a:rPr lang="en-US" dirty="0"/>
              <a:t>, A. </a:t>
            </a:r>
            <a:r>
              <a:rPr lang="en-US" dirty="0" err="1"/>
              <a:t>Efros</a:t>
            </a:r>
            <a:r>
              <a:rPr lang="en-US" dirty="0"/>
              <a:t>, J. Malik, </a:t>
            </a:r>
            <a:r>
              <a:rPr lang="en-US" dirty="0">
                <a:hlinkClick r:id="rId4"/>
              </a:rPr>
              <a:t>Learning Category-Specific Mesh Reconstruction from Image Collections</a:t>
            </a:r>
            <a:r>
              <a:rPr lang="en-US" dirty="0"/>
              <a:t>, ECCV 2018</a:t>
            </a:r>
          </a:p>
        </p:txBody>
      </p:sp>
    </p:spTree>
    <p:extLst>
      <p:ext uri="{BB962C8B-B14F-4D97-AF65-F5344CB8AC3E}">
        <p14:creationId xmlns:p14="http://schemas.microsoft.com/office/powerpoint/2010/main" val="3010326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AA3E-ACF1-324A-BA52-45004CC942AE}"/>
              </a:ext>
            </a:extLst>
          </p:cNvPr>
          <p:cNvSpPr>
            <a:spLocks noGrp="1"/>
          </p:cNvSpPr>
          <p:nvPr>
            <p:ph type="title"/>
          </p:nvPr>
        </p:nvSpPr>
        <p:spPr/>
        <p:txBody>
          <a:bodyPr/>
          <a:lstStyle/>
          <a:p>
            <a:r>
              <a:rPr lang="en-US" dirty="0"/>
              <a:t>History of Recognition: Outline</a:t>
            </a:r>
          </a:p>
        </p:txBody>
      </p:sp>
      <p:pic>
        <p:nvPicPr>
          <p:cNvPr id="5" name="Content Placeholder 4">
            <a:extLst>
              <a:ext uri="{FF2B5EF4-FFF2-40B4-BE49-F238E27FC236}">
                <a16:creationId xmlns:a16="http://schemas.microsoft.com/office/drawing/2014/main" id="{CA1D6582-B814-664C-8E78-7448C4BB70D7}"/>
              </a:ext>
            </a:extLst>
          </p:cNvPr>
          <p:cNvPicPr>
            <a:picLocks noGrp="1" noChangeAspect="1"/>
          </p:cNvPicPr>
          <p:nvPr>
            <p:ph idx="1"/>
          </p:nvPr>
        </p:nvPicPr>
        <p:blipFill>
          <a:blip r:embed="rId2"/>
          <a:stretch>
            <a:fillRect/>
          </a:stretch>
        </p:blipFill>
        <p:spPr>
          <a:xfrm>
            <a:off x="2260601" y="1628118"/>
            <a:ext cx="3009592" cy="2310724"/>
          </a:xfrm>
        </p:spPr>
      </p:pic>
      <p:pic>
        <p:nvPicPr>
          <p:cNvPr id="6" name="Picture 39" descr="wool4">
            <a:extLst>
              <a:ext uri="{FF2B5EF4-FFF2-40B4-BE49-F238E27FC236}">
                <a16:creationId xmlns:a16="http://schemas.microsoft.com/office/drawing/2014/main" id="{507CA6CC-1DFC-744A-BAD4-23E8F368F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525219"/>
            <a:ext cx="3009592" cy="2136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3" descr="C:\Documents and Settings\Lana\My Documents\work\presentations\badgers_color2.jpg">
            <a:extLst>
              <a:ext uri="{FF2B5EF4-FFF2-40B4-BE49-F238E27FC236}">
                <a16:creationId xmlns:a16="http://schemas.microsoft.com/office/drawing/2014/main" id="{8A71EE57-22C6-BE47-BD3D-F6D312509C6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009" y="1616683"/>
            <a:ext cx="3040427" cy="2322159"/>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16" descr="C:\Documents and Settings\Lana\My Documents\work\presentations\burma_bagan.jpg">
            <a:extLst>
              <a:ext uri="{FF2B5EF4-FFF2-40B4-BE49-F238E27FC236}">
                <a16:creationId xmlns:a16="http://schemas.microsoft.com/office/drawing/2014/main" id="{36BD2D82-2789-0742-A8B6-4EB610DE6C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009" y="4525219"/>
            <a:ext cx="3040427" cy="21363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689B98-2022-BA42-9F6A-106910808928}"/>
              </a:ext>
            </a:extLst>
          </p:cNvPr>
          <p:cNvSpPr txBox="1"/>
          <p:nvPr/>
        </p:nvSpPr>
        <p:spPr>
          <a:xfrm>
            <a:off x="2455985" y="1247351"/>
            <a:ext cx="2758384" cy="369332"/>
          </a:xfrm>
          <a:prstGeom prst="rect">
            <a:avLst/>
          </a:prstGeom>
          <a:noFill/>
        </p:spPr>
        <p:txBody>
          <a:bodyPr wrap="none" rtlCol="0">
            <a:spAutoFit/>
          </a:bodyPr>
          <a:lstStyle/>
          <a:p>
            <a:r>
              <a:rPr lang="en-US" dirty="0"/>
              <a:t>Object </a:t>
            </a:r>
            <a:r>
              <a:rPr lang="en-US" i="1" dirty="0"/>
              <a:t>instance</a:t>
            </a:r>
            <a:r>
              <a:rPr lang="en-US" dirty="0"/>
              <a:t> recognition</a:t>
            </a:r>
          </a:p>
        </p:txBody>
      </p:sp>
      <p:sp>
        <p:nvSpPr>
          <p:cNvPr id="10" name="TextBox 9">
            <a:extLst>
              <a:ext uri="{FF2B5EF4-FFF2-40B4-BE49-F238E27FC236}">
                <a16:creationId xmlns:a16="http://schemas.microsoft.com/office/drawing/2014/main" id="{2C4F63DD-0FB4-3547-9EB3-0BE2E753602B}"/>
              </a:ext>
            </a:extLst>
          </p:cNvPr>
          <p:cNvSpPr txBox="1"/>
          <p:nvPr/>
        </p:nvSpPr>
        <p:spPr>
          <a:xfrm>
            <a:off x="7246336" y="1247351"/>
            <a:ext cx="2785634" cy="369332"/>
          </a:xfrm>
          <a:prstGeom prst="rect">
            <a:avLst/>
          </a:prstGeom>
          <a:noFill/>
        </p:spPr>
        <p:txBody>
          <a:bodyPr wrap="none" rtlCol="0">
            <a:spAutoFit/>
          </a:bodyPr>
          <a:lstStyle/>
          <a:p>
            <a:r>
              <a:rPr lang="en-US" dirty="0"/>
              <a:t>Object </a:t>
            </a:r>
            <a:r>
              <a:rPr lang="en-US" i="1" dirty="0"/>
              <a:t>category</a:t>
            </a:r>
            <a:r>
              <a:rPr lang="en-US" dirty="0"/>
              <a:t> recognition</a:t>
            </a:r>
          </a:p>
        </p:txBody>
      </p:sp>
      <p:sp>
        <p:nvSpPr>
          <p:cNvPr id="11" name="TextBox 10">
            <a:extLst>
              <a:ext uri="{FF2B5EF4-FFF2-40B4-BE49-F238E27FC236}">
                <a16:creationId xmlns:a16="http://schemas.microsoft.com/office/drawing/2014/main" id="{116D22E3-4B4F-1E49-A093-78F123F86659}"/>
              </a:ext>
            </a:extLst>
          </p:cNvPr>
          <p:cNvSpPr txBox="1"/>
          <p:nvPr/>
        </p:nvSpPr>
        <p:spPr>
          <a:xfrm>
            <a:off x="2835127" y="4149842"/>
            <a:ext cx="2000099" cy="369332"/>
          </a:xfrm>
          <a:prstGeom prst="rect">
            <a:avLst/>
          </a:prstGeom>
          <a:noFill/>
        </p:spPr>
        <p:txBody>
          <a:bodyPr wrap="none" rtlCol="0">
            <a:spAutoFit/>
          </a:bodyPr>
          <a:lstStyle/>
          <a:p>
            <a:r>
              <a:rPr lang="en-US" dirty="0"/>
              <a:t>Texture recognition</a:t>
            </a:r>
          </a:p>
        </p:txBody>
      </p:sp>
      <p:sp>
        <p:nvSpPr>
          <p:cNvPr id="12" name="TextBox 11">
            <a:extLst>
              <a:ext uri="{FF2B5EF4-FFF2-40B4-BE49-F238E27FC236}">
                <a16:creationId xmlns:a16="http://schemas.microsoft.com/office/drawing/2014/main" id="{3B704341-3E9F-9B43-B6CA-3E79DDF1A446}"/>
              </a:ext>
            </a:extLst>
          </p:cNvPr>
          <p:cNvSpPr txBox="1"/>
          <p:nvPr/>
        </p:nvSpPr>
        <p:spPr>
          <a:xfrm>
            <a:off x="7708514" y="4168475"/>
            <a:ext cx="1861279" cy="369332"/>
          </a:xfrm>
          <a:prstGeom prst="rect">
            <a:avLst/>
          </a:prstGeom>
          <a:noFill/>
        </p:spPr>
        <p:txBody>
          <a:bodyPr wrap="none" rtlCol="0">
            <a:spAutoFit/>
          </a:bodyPr>
          <a:lstStyle/>
          <a:p>
            <a:r>
              <a:rPr lang="en-US" dirty="0"/>
              <a:t>Scene recognition</a:t>
            </a:r>
          </a:p>
        </p:txBody>
      </p:sp>
      <p:sp>
        <p:nvSpPr>
          <p:cNvPr id="3" name="Rounded Rectangle 2">
            <a:extLst>
              <a:ext uri="{FF2B5EF4-FFF2-40B4-BE49-F238E27FC236}">
                <a16:creationId xmlns:a16="http://schemas.microsoft.com/office/drawing/2014/main" id="{1A9CEA70-9D25-CF48-B497-AA638FE4EA48}"/>
              </a:ext>
            </a:extLst>
          </p:cNvPr>
          <p:cNvSpPr/>
          <p:nvPr/>
        </p:nvSpPr>
        <p:spPr>
          <a:xfrm>
            <a:off x="6701246" y="4149842"/>
            <a:ext cx="3827417" cy="261671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7C308A4-CD7B-6E4B-94F5-E3C56D3A0BAF}"/>
              </a:ext>
            </a:extLst>
          </p:cNvPr>
          <p:cNvSpPr txBox="1"/>
          <p:nvPr/>
        </p:nvSpPr>
        <p:spPr>
          <a:xfrm rot="20240754">
            <a:off x="1911410" y="5362552"/>
            <a:ext cx="3847528" cy="461665"/>
          </a:xfrm>
          <a:prstGeom prst="rect">
            <a:avLst/>
          </a:prstGeom>
          <a:solidFill>
            <a:schemeClr val="bg1"/>
          </a:solidFill>
        </p:spPr>
        <p:txBody>
          <a:bodyPr wrap="none" rtlCol="0">
            <a:spAutoFit/>
          </a:bodyPr>
          <a:lstStyle/>
          <a:p>
            <a:r>
              <a:rPr lang="en-US" sz="2400" dirty="0">
                <a:solidFill>
                  <a:srgbClr val="FF0000"/>
                </a:solidFill>
                <a:latin typeface="Stencil" pitchFamily="82" charset="77"/>
              </a:rPr>
              <a:t>MISSION: ACCOMPLISHED</a:t>
            </a:r>
          </a:p>
        </p:txBody>
      </p:sp>
      <p:sp>
        <p:nvSpPr>
          <p:cNvPr id="14" name="TextBox 13">
            <a:extLst>
              <a:ext uri="{FF2B5EF4-FFF2-40B4-BE49-F238E27FC236}">
                <a16:creationId xmlns:a16="http://schemas.microsoft.com/office/drawing/2014/main" id="{5E4B5AA3-8C9D-BF49-A6F9-36043EF73B2E}"/>
              </a:ext>
            </a:extLst>
          </p:cNvPr>
          <p:cNvSpPr txBox="1"/>
          <p:nvPr/>
        </p:nvSpPr>
        <p:spPr>
          <a:xfrm rot="20240754">
            <a:off x="1889656" y="2540030"/>
            <a:ext cx="3847528" cy="461665"/>
          </a:xfrm>
          <a:prstGeom prst="rect">
            <a:avLst/>
          </a:prstGeom>
          <a:solidFill>
            <a:schemeClr val="bg1"/>
          </a:solidFill>
        </p:spPr>
        <p:txBody>
          <a:bodyPr wrap="none" rtlCol="0">
            <a:spAutoFit/>
          </a:bodyPr>
          <a:lstStyle/>
          <a:p>
            <a:r>
              <a:rPr lang="en-US" sz="2400" dirty="0">
                <a:solidFill>
                  <a:srgbClr val="FF0000"/>
                </a:solidFill>
                <a:latin typeface="Stencil" pitchFamily="82" charset="77"/>
              </a:rPr>
              <a:t>MISSION: ACCOMPLISHED</a:t>
            </a:r>
          </a:p>
        </p:txBody>
      </p:sp>
    </p:spTree>
    <p:extLst>
      <p:ext uri="{BB962C8B-B14F-4D97-AF65-F5344CB8AC3E}">
        <p14:creationId xmlns:p14="http://schemas.microsoft.com/office/powerpoint/2010/main" val="186092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69B4A79-475E-2543-B69B-FD86C27980B6}"/>
              </a:ext>
            </a:extLst>
          </p:cNvPr>
          <p:cNvSpPr>
            <a:spLocks noGrp="1" noChangeArrowheads="1"/>
          </p:cNvSpPr>
          <p:nvPr>
            <p:ph type="title"/>
          </p:nvPr>
        </p:nvSpPr>
        <p:spPr/>
        <p:txBody>
          <a:bodyPr/>
          <a:lstStyle/>
          <a:p>
            <a:pPr eaLnBrk="1" hangingPunct="1"/>
            <a:r>
              <a:rPr lang="en-US" altLang="en-US" dirty="0"/>
              <a:t>Early scene understanding</a:t>
            </a:r>
            <a:endParaRPr lang="ru-RU" altLang="en-US" dirty="0"/>
          </a:p>
        </p:txBody>
      </p:sp>
      <p:pic>
        <p:nvPicPr>
          <p:cNvPr id="110596" name="Picture 4">
            <a:extLst>
              <a:ext uri="{FF2B5EF4-FFF2-40B4-BE49-F238E27FC236}">
                <a16:creationId xmlns:a16="http://schemas.microsoft.com/office/drawing/2014/main" id="{778F02D7-3A2B-D740-B929-D494D77CF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899305" y="1155978"/>
            <a:ext cx="4006850" cy="391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7" name="Picture 5">
            <a:extLst>
              <a:ext uri="{FF2B5EF4-FFF2-40B4-BE49-F238E27FC236}">
                <a16:creationId xmlns:a16="http://schemas.microsoft.com/office/drawing/2014/main" id="{02C60CEA-C136-2D4E-81B1-27A53809D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115705" y="1244878"/>
            <a:ext cx="4040187"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5" name="Rectangle 3">
            <a:extLst>
              <a:ext uri="{FF2B5EF4-FFF2-40B4-BE49-F238E27FC236}">
                <a16:creationId xmlns:a16="http://schemas.microsoft.com/office/drawing/2014/main" id="{225CF18A-DDB5-F847-9A59-241DA385C652}"/>
              </a:ext>
            </a:extLst>
          </p:cNvPr>
          <p:cNvSpPr>
            <a:spLocks noGrp="1" noChangeArrowheads="1"/>
          </p:cNvSpPr>
          <p:nvPr>
            <p:ph idx="1"/>
          </p:nvPr>
        </p:nvSpPr>
        <p:spPr>
          <a:xfrm>
            <a:off x="631460" y="5227122"/>
            <a:ext cx="11247804" cy="1322765"/>
          </a:xfrm>
        </p:spPr>
        <p:txBody>
          <a:bodyPr>
            <a:normAutofit/>
          </a:bodyPr>
          <a:lstStyle/>
          <a:p>
            <a:pPr eaLnBrk="1" hangingPunct="1">
              <a:lnSpc>
                <a:spcPct val="80000"/>
              </a:lnSpc>
            </a:pPr>
            <a:r>
              <a:rPr lang="en-US" altLang="en-US" dirty="0"/>
              <a:t>Approach has everything: color, super-pixels, bottom-up segmentation, top-down parsing, inter- and intra-region reasoning, Bayesian formulation! </a:t>
            </a:r>
            <a:endParaRPr lang="ru-RU" altLang="en-US" dirty="0"/>
          </a:p>
        </p:txBody>
      </p:sp>
      <p:sp>
        <p:nvSpPr>
          <p:cNvPr id="6" name="TextBox 5">
            <a:extLst>
              <a:ext uri="{FF2B5EF4-FFF2-40B4-BE49-F238E27FC236}">
                <a16:creationId xmlns:a16="http://schemas.microsoft.com/office/drawing/2014/main" id="{3B180173-8388-794A-A334-95633B505CE2}"/>
              </a:ext>
            </a:extLst>
          </p:cNvPr>
          <p:cNvSpPr txBox="1"/>
          <p:nvPr/>
        </p:nvSpPr>
        <p:spPr>
          <a:xfrm>
            <a:off x="1682920" y="6365221"/>
            <a:ext cx="8749959" cy="369332"/>
          </a:xfrm>
          <a:prstGeom prst="rect">
            <a:avLst/>
          </a:prstGeom>
          <a:noFill/>
        </p:spPr>
        <p:txBody>
          <a:bodyPr wrap="none" rtlCol="0">
            <a:spAutoFit/>
          </a:bodyPr>
          <a:lstStyle/>
          <a:p>
            <a:r>
              <a:rPr lang="en-US" dirty="0"/>
              <a:t>Y. </a:t>
            </a:r>
            <a:r>
              <a:rPr lang="en-US" dirty="0" err="1"/>
              <a:t>Yakimovsky</a:t>
            </a:r>
            <a:r>
              <a:rPr lang="en-US" dirty="0"/>
              <a:t> and J. Feldman, </a:t>
            </a:r>
            <a:r>
              <a:rPr lang="en-US" dirty="0">
                <a:hlinkClick r:id="rId4"/>
              </a:rPr>
              <a:t>A semantics-based decision theory region analyzer</a:t>
            </a:r>
            <a:r>
              <a:rPr lang="en-US" dirty="0"/>
              <a:t>, IJCAI 1973</a:t>
            </a:r>
          </a:p>
        </p:txBody>
      </p:sp>
      <p:sp>
        <p:nvSpPr>
          <p:cNvPr id="2" name="TextBox 1">
            <a:extLst>
              <a:ext uri="{FF2B5EF4-FFF2-40B4-BE49-F238E27FC236}">
                <a16:creationId xmlns:a16="http://schemas.microsoft.com/office/drawing/2014/main" id="{FE73E269-9D6C-454C-AF7D-455CA46E96E7}"/>
              </a:ext>
            </a:extLst>
          </p:cNvPr>
          <p:cNvSpPr txBox="1"/>
          <p:nvPr/>
        </p:nvSpPr>
        <p:spPr>
          <a:xfrm>
            <a:off x="10503002" y="3502060"/>
            <a:ext cx="1376262" cy="646331"/>
          </a:xfrm>
          <a:prstGeom prst="rect">
            <a:avLst/>
          </a:prstGeom>
          <a:noFill/>
        </p:spPr>
        <p:txBody>
          <a:bodyPr wrap="square" rtlCol="0">
            <a:spAutoFit/>
          </a:bodyPr>
          <a:lstStyle/>
          <a:p>
            <a:r>
              <a:rPr lang="en-US" dirty="0"/>
              <a:t>Slide credit: A. </a:t>
            </a:r>
            <a:r>
              <a:rPr lang="en-US" dirty="0" err="1"/>
              <a:t>Efros</a:t>
            </a:r>
            <a:endParaRPr lang="en-US" dirty="0"/>
          </a:p>
        </p:txBody>
      </p:sp>
    </p:spTree>
    <p:extLst>
      <p:ext uri="{BB962C8B-B14F-4D97-AF65-F5344CB8AC3E}">
        <p14:creationId xmlns:p14="http://schemas.microsoft.com/office/powerpoint/2010/main" val="2730685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D4FF-E197-C140-986F-F25FE23C8EB9}"/>
              </a:ext>
            </a:extLst>
          </p:cNvPr>
          <p:cNvSpPr>
            <a:spLocks noGrp="1"/>
          </p:cNvSpPr>
          <p:nvPr>
            <p:ph type="title"/>
          </p:nvPr>
        </p:nvSpPr>
        <p:spPr>
          <a:xfrm>
            <a:off x="838200" y="365125"/>
            <a:ext cx="10985938" cy="867327"/>
          </a:xfrm>
        </p:spPr>
        <p:txBody>
          <a:bodyPr>
            <a:normAutofit/>
          </a:bodyPr>
          <a:lstStyle/>
          <a:p>
            <a:r>
              <a:rPr lang="en-US" dirty="0"/>
              <a:t>Early scene understanding</a:t>
            </a:r>
          </a:p>
        </p:txBody>
      </p:sp>
      <p:pic>
        <p:nvPicPr>
          <p:cNvPr id="6" name="Content Placeholder 5">
            <a:extLst>
              <a:ext uri="{FF2B5EF4-FFF2-40B4-BE49-F238E27FC236}">
                <a16:creationId xmlns:a16="http://schemas.microsoft.com/office/drawing/2014/main" id="{67902BD3-F363-CE4D-B033-1F1CC13C5863}"/>
              </a:ext>
            </a:extLst>
          </p:cNvPr>
          <p:cNvPicPr>
            <a:picLocks noGrp="1" noChangeAspect="1"/>
          </p:cNvPicPr>
          <p:nvPr>
            <p:ph idx="1"/>
          </p:nvPr>
        </p:nvPicPr>
        <p:blipFill>
          <a:blip r:embed="rId2"/>
          <a:stretch>
            <a:fillRect/>
          </a:stretch>
        </p:blipFill>
        <p:spPr>
          <a:xfrm>
            <a:off x="7704084" y="1578017"/>
            <a:ext cx="6939455" cy="2313152"/>
          </a:xfrm>
        </p:spPr>
      </p:pic>
      <p:sp>
        <p:nvSpPr>
          <p:cNvPr id="4" name="TextBox 3">
            <a:extLst>
              <a:ext uri="{FF2B5EF4-FFF2-40B4-BE49-F238E27FC236}">
                <a16:creationId xmlns:a16="http://schemas.microsoft.com/office/drawing/2014/main" id="{3EAB2BBE-B1AC-9249-AEED-5E6C9BEED267}"/>
              </a:ext>
            </a:extLst>
          </p:cNvPr>
          <p:cNvSpPr txBox="1"/>
          <p:nvPr/>
        </p:nvSpPr>
        <p:spPr>
          <a:xfrm>
            <a:off x="641130" y="6465805"/>
            <a:ext cx="10650095" cy="369332"/>
          </a:xfrm>
          <a:prstGeom prst="rect">
            <a:avLst/>
          </a:prstGeom>
          <a:noFill/>
        </p:spPr>
        <p:txBody>
          <a:bodyPr wrap="none" rtlCol="0">
            <a:spAutoFit/>
          </a:bodyPr>
          <a:lstStyle/>
          <a:p>
            <a:r>
              <a:rPr lang="en-US" dirty="0"/>
              <a:t>A. Hanson and E. </a:t>
            </a:r>
            <a:r>
              <a:rPr lang="en-US" dirty="0" err="1"/>
              <a:t>Riseman</a:t>
            </a:r>
            <a:r>
              <a:rPr lang="en-US" dirty="0"/>
              <a:t>, VISIONS: A computer system for interpreting scenes, Computer Vision Systems, 1978</a:t>
            </a:r>
          </a:p>
        </p:txBody>
      </p:sp>
      <p:pic>
        <p:nvPicPr>
          <p:cNvPr id="10" name="Picture 9">
            <a:extLst>
              <a:ext uri="{FF2B5EF4-FFF2-40B4-BE49-F238E27FC236}">
                <a16:creationId xmlns:a16="http://schemas.microsoft.com/office/drawing/2014/main" id="{869018AC-D730-A941-B4B2-FDC1C551A188}"/>
              </a:ext>
            </a:extLst>
          </p:cNvPr>
          <p:cNvPicPr>
            <a:picLocks noChangeAspect="1"/>
          </p:cNvPicPr>
          <p:nvPr/>
        </p:nvPicPr>
        <p:blipFill>
          <a:blip r:embed="rId3"/>
          <a:stretch>
            <a:fillRect/>
          </a:stretch>
        </p:blipFill>
        <p:spPr>
          <a:xfrm>
            <a:off x="0" y="1666264"/>
            <a:ext cx="7577959" cy="4173989"/>
          </a:xfrm>
          <a:prstGeom prst="rect">
            <a:avLst/>
          </a:prstGeom>
        </p:spPr>
      </p:pic>
      <p:pic>
        <p:nvPicPr>
          <p:cNvPr id="12" name="Picture 11">
            <a:extLst>
              <a:ext uri="{FF2B5EF4-FFF2-40B4-BE49-F238E27FC236}">
                <a16:creationId xmlns:a16="http://schemas.microsoft.com/office/drawing/2014/main" id="{10886377-5BE5-2546-832C-2BC1B5E870B8}"/>
              </a:ext>
            </a:extLst>
          </p:cNvPr>
          <p:cNvPicPr>
            <a:picLocks noChangeAspect="1"/>
          </p:cNvPicPr>
          <p:nvPr/>
        </p:nvPicPr>
        <p:blipFill>
          <a:blip r:embed="rId4"/>
          <a:stretch>
            <a:fillRect/>
          </a:stretch>
        </p:blipFill>
        <p:spPr>
          <a:xfrm>
            <a:off x="7694152" y="4047548"/>
            <a:ext cx="4497848" cy="2273293"/>
          </a:xfrm>
          <a:prstGeom prst="rect">
            <a:avLst/>
          </a:prstGeom>
        </p:spPr>
      </p:pic>
    </p:spTree>
    <p:extLst>
      <p:ext uri="{BB962C8B-B14F-4D97-AF65-F5344CB8AC3E}">
        <p14:creationId xmlns:p14="http://schemas.microsoft.com/office/powerpoint/2010/main" val="280124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265D-890D-DF4F-938B-2BD3989A271E}"/>
              </a:ext>
            </a:extLst>
          </p:cNvPr>
          <p:cNvSpPr>
            <a:spLocks noGrp="1"/>
          </p:cNvSpPr>
          <p:nvPr>
            <p:ph type="title"/>
          </p:nvPr>
        </p:nvSpPr>
        <p:spPr/>
        <p:txBody>
          <a:bodyPr/>
          <a:lstStyle/>
          <a:p>
            <a:r>
              <a:rPr lang="en-US" dirty="0"/>
              <a:t>Recognizing known, rigid 3D objects</a:t>
            </a:r>
          </a:p>
        </p:txBody>
      </p:sp>
      <p:sp>
        <p:nvSpPr>
          <p:cNvPr id="4" name="Content Placeholder 3">
            <a:extLst>
              <a:ext uri="{FF2B5EF4-FFF2-40B4-BE49-F238E27FC236}">
                <a16:creationId xmlns:a16="http://schemas.microsoft.com/office/drawing/2014/main" id="{F2D49F13-0D65-C54D-BA4A-E11862FF816E}"/>
              </a:ext>
            </a:extLst>
          </p:cNvPr>
          <p:cNvSpPr>
            <a:spLocks noGrp="1"/>
          </p:cNvSpPr>
          <p:nvPr>
            <p:ph idx="1"/>
          </p:nvPr>
        </p:nvSpPr>
        <p:spPr>
          <a:xfrm>
            <a:off x="838200" y="1544595"/>
            <a:ext cx="6981497" cy="5005292"/>
          </a:xfrm>
        </p:spPr>
        <p:txBody>
          <a:bodyPr/>
          <a:lstStyle/>
          <a:p>
            <a:r>
              <a:rPr lang="en-US" dirty="0"/>
              <a:t>Recognition as inverse graphics</a:t>
            </a:r>
          </a:p>
          <a:p>
            <a:r>
              <a:rPr lang="en-US" dirty="0"/>
              <a:t>Ignore image intensities, focus on edges or point features</a:t>
            </a:r>
          </a:p>
          <a:p>
            <a:r>
              <a:rPr lang="en-US" dirty="0"/>
              <a:t>Main problem is </a:t>
            </a:r>
            <a:r>
              <a:rPr lang="en-US" b="1" dirty="0"/>
              <a:t>alignment</a:t>
            </a:r>
            <a:r>
              <a:rPr lang="en-US" dirty="0"/>
              <a:t>, or estimation of object pose that would give rise to projected image</a:t>
            </a:r>
          </a:p>
        </p:txBody>
      </p:sp>
      <p:sp>
        <p:nvSpPr>
          <p:cNvPr id="17" name="Rectangle 16">
            <a:extLst>
              <a:ext uri="{FF2B5EF4-FFF2-40B4-BE49-F238E27FC236}">
                <a16:creationId xmlns:a16="http://schemas.microsoft.com/office/drawing/2014/main" id="{22DBE867-A00C-EF40-A5EC-DE037620DE1D}"/>
              </a:ext>
            </a:extLst>
          </p:cNvPr>
          <p:cNvSpPr/>
          <p:nvPr/>
        </p:nvSpPr>
        <p:spPr>
          <a:xfrm>
            <a:off x="9251511" y="5217247"/>
            <a:ext cx="1572931" cy="369332"/>
          </a:xfrm>
          <a:prstGeom prst="rect">
            <a:avLst/>
          </a:prstGeom>
        </p:spPr>
        <p:txBody>
          <a:bodyPr wrap="none">
            <a:spAutoFit/>
          </a:bodyPr>
          <a:lstStyle/>
          <a:p>
            <a:r>
              <a:rPr lang="en-US" dirty="0"/>
              <a:t>Roberts (1963)</a:t>
            </a:r>
          </a:p>
        </p:txBody>
      </p:sp>
      <p:grpSp>
        <p:nvGrpSpPr>
          <p:cNvPr id="20" name="Group 19">
            <a:extLst>
              <a:ext uri="{FF2B5EF4-FFF2-40B4-BE49-F238E27FC236}">
                <a16:creationId xmlns:a16="http://schemas.microsoft.com/office/drawing/2014/main" id="{1DF68135-5EB8-884D-9338-9537CF06CEF5}"/>
              </a:ext>
            </a:extLst>
          </p:cNvPr>
          <p:cNvGrpSpPr/>
          <p:nvPr/>
        </p:nvGrpSpPr>
        <p:grpSpPr>
          <a:xfrm>
            <a:off x="8112833" y="1371600"/>
            <a:ext cx="3604959" cy="3776073"/>
            <a:chOff x="1233689" y="1163789"/>
            <a:chExt cx="2342798" cy="2454002"/>
          </a:xfrm>
        </p:grpSpPr>
        <p:pic>
          <p:nvPicPr>
            <p:cNvPr id="18" name="Picture 4">
              <a:extLst>
                <a:ext uri="{FF2B5EF4-FFF2-40B4-BE49-F238E27FC236}">
                  <a16:creationId xmlns:a16="http://schemas.microsoft.com/office/drawing/2014/main" id="{E328F3A7-D775-7A4F-9E35-65F208697242}"/>
                </a:ext>
              </a:extLst>
            </p:cNvPr>
            <p:cNvPicPr>
              <a:picLocks noChangeAspect="1" noChangeArrowheads="1"/>
            </p:cNvPicPr>
            <p:nvPr/>
          </p:nvPicPr>
          <p:blipFill rotWithShape="1">
            <a:blip r:embed="rId3" cstate="print"/>
            <a:srcRect t="4081" b="54198"/>
            <a:stretch/>
          </p:blipFill>
          <p:spPr bwMode="auto">
            <a:xfrm>
              <a:off x="1233689" y="1163789"/>
              <a:ext cx="2342798" cy="1235061"/>
            </a:xfrm>
            <a:prstGeom prst="rect">
              <a:avLst/>
            </a:prstGeom>
            <a:noFill/>
            <a:ln w="19050">
              <a:noFill/>
              <a:miter lim="800000"/>
              <a:headEnd/>
              <a:tailEnd/>
            </a:ln>
          </p:spPr>
        </p:pic>
        <p:pic>
          <p:nvPicPr>
            <p:cNvPr id="19" name="Picture 4">
              <a:extLst>
                <a:ext uri="{FF2B5EF4-FFF2-40B4-BE49-F238E27FC236}">
                  <a16:creationId xmlns:a16="http://schemas.microsoft.com/office/drawing/2014/main" id="{C6F08BFD-E05A-484C-858A-DB9E9787F69D}"/>
                </a:ext>
              </a:extLst>
            </p:cNvPr>
            <p:cNvPicPr>
              <a:picLocks noChangeAspect="1" noChangeArrowheads="1"/>
            </p:cNvPicPr>
            <p:nvPr/>
          </p:nvPicPr>
          <p:blipFill rotWithShape="1">
            <a:blip r:embed="rId3" cstate="print"/>
            <a:srcRect t="52359" b="4578"/>
            <a:stretch/>
          </p:blipFill>
          <p:spPr bwMode="auto">
            <a:xfrm>
              <a:off x="1233689" y="2343035"/>
              <a:ext cx="2342798" cy="1274756"/>
            </a:xfrm>
            <a:prstGeom prst="rect">
              <a:avLst/>
            </a:prstGeom>
            <a:noFill/>
            <a:ln w="19050">
              <a:noFill/>
              <a:miter lim="800000"/>
              <a:headEnd/>
              <a:tailEnd/>
            </a:ln>
          </p:spPr>
        </p:pic>
      </p:grpSp>
      <p:sp>
        <p:nvSpPr>
          <p:cNvPr id="7" name="TextBox 6">
            <a:extLst>
              <a:ext uri="{FF2B5EF4-FFF2-40B4-BE49-F238E27FC236}">
                <a16:creationId xmlns:a16="http://schemas.microsoft.com/office/drawing/2014/main" id="{35EA6813-27B2-854D-BEBF-3EC6058F6B55}"/>
              </a:ext>
            </a:extLst>
          </p:cNvPr>
          <p:cNvSpPr txBox="1"/>
          <p:nvPr/>
        </p:nvSpPr>
        <p:spPr>
          <a:xfrm>
            <a:off x="2626877" y="6052419"/>
            <a:ext cx="6938246" cy="369332"/>
          </a:xfrm>
          <a:prstGeom prst="rect">
            <a:avLst/>
          </a:prstGeom>
          <a:noFill/>
        </p:spPr>
        <p:txBody>
          <a:bodyPr wrap="none" rtlCol="0">
            <a:spAutoFit/>
          </a:bodyPr>
          <a:lstStyle/>
          <a:p>
            <a:r>
              <a:rPr lang="en-US" dirty="0"/>
              <a:t>J. Mundy, </a:t>
            </a:r>
            <a:r>
              <a:rPr lang="en-US" dirty="0">
                <a:hlinkClick r:id="rId4"/>
              </a:rPr>
              <a:t>Object recognition in the geometric era: A retrospective</a:t>
            </a:r>
            <a:r>
              <a:rPr lang="en-US" dirty="0"/>
              <a:t>, 2006</a:t>
            </a:r>
          </a:p>
        </p:txBody>
      </p:sp>
    </p:spTree>
    <p:extLst>
      <p:ext uri="{BB962C8B-B14F-4D97-AF65-F5344CB8AC3E}">
        <p14:creationId xmlns:p14="http://schemas.microsoft.com/office/powerpoint/2010/main" val="3113057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D4FF-E197-C140-986F-F25FE23C8EB9}"/>
              </a:ext>
            </a:extLst>
          </p:cNvPr>
          <p:cNvSpPr>
            <a:spLocks noGrp="1"/>
          </p:cNvSpPr>
          <p:nvPr>
            <p:ph type="title"/>
          </p:nvPr>
        </p:nvSpPr>
        <p:spPr>
          <a:xfrm>
            <a:off x="838200" y="365125"/>
            <a:ext cx="10985938" cy="867327"/>
          </a:xfrm>
        </p:spPr>
        <p:txBody>
          <a:bodyPr>
            <a:normAutofit/>
          </a:bodyPr>
          <a:lstStyle/>
          <a:p>
            <a:r>
              <a:rPr lang="en-US" dirty="0"/>
              <a:t>Early scene understanding</a:t>
            </a:r>
          </a:p>
        </p:txBody>
      </p:sp>
      <p:sp>
        <p:nvSpPr>
          <p:cNvPr id="4" name="TextBox 3">
            <a:extLst>
              <a:ext uri="{FF2B5EF4-FFF2-40B4-BE49-F238E27FC236}">
                <a16:creationId xmlns:a16="http://schemas.microsoft.com/office/drawing/2014/main" id="{3EAB2BBE-B1AC-9249-AEED-5E6C9BEED267}"/>
              </a:ext>
            </a:extLst>
          </p:cNvPr>
          <p:cNvSpPr txBox="1"/>
          <p:nvPr/>
        </p:nvSpPr>
        <p:spPr>
          <a:xfrm>
            <a:off x="283520" y="6334780"/>
            <a:ext cx="11719036" cy="523220"/>
          </a:xfrm>
          <a:prstGeom prst="rect">
            <a:avLst/>
          </a:prstGeom>
          <a:noFill/>
        </p:spPr>
        <p:txBody>
          <a:bodyPr wrap="square" rtlCol="0">
            <a:spAutoFit/>
          </a:bodyPr>
          <a:lstStyle/>
          <a:p>
            <a:pPr algn="ctr"/>
            <a:r>
              <a:rPr lang="en-US" sz="1400" dirty="0"/>
              <a:t>Y. </a:t>
            </a:r>
            <a:r>
              <a:rPr lang="en-US" sz="1400" dirty="0" err="1"/>
              <a:t>Ohta</a:t>
            </a:r>
            <a:r>
              <a:rPr lang="en-US" sz="1400" dirty="0"/>
              <a:t>, Takeo </a:t>
            </a:r>
            <a:r>
              <a:rPr lang="en-US" sz="1400" dirty="0" err="1"/>
              <a:t>Kanade</a:t>
            </a:r>
            <a:r>
              <a:rPr lang="en-US" sz="1400" dirty="0"/>
              <a:t> and T. Sakai, </a:t>
            </a:r>
            <a:r>
              <a:rPr lang="en-US" sz="1400" dirty="0">
                <a:hlinkClick r:id="rId2"/>
              </a:rPr>
              <a:t>An Analysis System for Scenes Containing objects with Substructures</a:t>
            </a:r>
            <a:r>
              <a:rPr lang="en-US" sz="1400" dirty="0"/>
              <a:t>, Proc. of the Fourth International Joint Conference on Pattern Recognition, pp. 752-754, January, 1978</a:t>
            </a:r>
          </a:p>
        </p:txBody>
      </p:sp>
      <p:pic>
        <p:nvPicPr>
          <p:cNvPr id="8" name="Picture 7">
            <a:extLst>
              <a:ext uri="{FF2B5EF4-FFF2-40B4-BE49-F238E27FC236}">
                <a16:creationId xmlns:a16="http://schemas.microsoft.com/office/drawing/2014/main" id="{86C48FD6-5BD0-9D43-9C46-F271592BCD0E}"/>
              </a:ext>
            </a:extLst>
          </p:cNvPr>
          <p:cNvPicPr>
            <a:picLocks noChangeAspect="1"/>
          </p:cNvPicPr>
          <p:nvPr/>
        </p:nvPicPr>
        <p:blipFill>
          <a:blip r:embed="rId3"/>
          <a:stretch>
            <a:fillRect/>
          </a:stretch>
        </p:blipFill>
        <p:spPr>
          <a:xfrm>
            <a:off x="2511341" y="1355833"/>
            <a:ext cx="3371852" cy="2684316"/>
          </a:xfrm>
          <a:prstGeom prst="rect">
            <a:avLst/>
          </a:prstGeom>
        </p:spPr>
      </p:pic>
      <p:pic>
        <p:nvPicPr>
          <p:cNvPr id="11" name="Picture 10">
            <a:extLst>
              <a:ext uri="{FF2B5EF4-FFF2-40B4-BE49-F238E27FC236}">
                <a16:creationId xmlns:a16="http://schemas.microsoft.com/office/drawing/2014/main" id="{AA61B1E7-A569-114B-9865-2ED7ED630916}"/>
              </a:ext>
            </a:extLst>
          </p:cNvPr>
          <p:cNvPicPr>
            <a:picLocks noChangeAspect="1"/>
          </p:cNvPicPr>
          <p:nvPr/>
        </p:nvPicPr>
        <p:blipFill>
          <a:blip r:embed="rId4"/>
          <a:stretch>
            <a:fillRect/>
          </a:stretch>
        </p:blipFill>
        <p:spPr>
          <a:xfrm>
            <a:off x="6055894" y="1225864"/>
            <a:ext cx="3849476" cy="2814285"/>
          </a:xfrm>
          <a:prstGeom prst="rect">
            <a:avLst/>
          </a:prstGeom>
        </p:spPr>
      </p:pic>
      <p:pic>
        <p:nvPicPr>
          <p:cNvPr id="14" name="Picture 13">
            <a:extLst>
              <a:ext uri="{FF2B5EF4-FFF2-40B4-BE49-F238E27FC236}">
                <a16:creationId xmlns:a16="http://schemas.microsoft.com/office/drawing/2014/main" id="{B8B8E4BF-E841-2B4D-8671-1BDF28E98DA3}"/>
              </a:ext>
            </a:extLst>
          </p:cNvPr>
          <p:cNvPicPr>
            <a:picLocks noChangeAspect="1"/>
          </p:cNvPicPr>
          <p:nvPr/>
        </p:nvPicPr>
        <p:blipFill>
          <a:blip r:embed="rId5"/>
          <a:stretch>
            <a:fillRect/>
          </a:stretch>
        </p:blipFill>
        <p:spPr>
          <a:xfrm>
            <a:off x="2511341" y="4160920"/>
            <a:ext cx="7394029" cy="2183058"/>
          </a:xfrm>
          <a:prstGeom prst="rect">
            <a:avLst/>
          </a:prstGeom>
        </p:spPr>
      </p:pic>
      <p:sp>
        <p:nvSpPr>
          <p:cNvPr id="15" name="Rectangle 14">
            <a:extLst>
              <a:ext uri="{FF2B5EF4-FFF2-40B4-BE49-F238E27FC236}">
                <a16:creationId xmlns:a16="http://schemas.microsoft.com/office/drawing/2014/main" id="{C63DB304-F41A-634F-B88B-CD24FCDB50D0}"/>
              </a:ext>
            </a:extLst>
          </p:cNvPr>
          <p:cNvSpPr/>
          <p:nvPr/>
        </p:nvSpPr>
        <p:spPr>
          <a:xfrm>
            <a:off x="2432514" y="3780322"/>
            <a:ext cx="924911" cy="380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711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54BCADA-41BD-6740-8F49-9D3345B3C9AF}"/>
              </a:ext>
            </a:extLst>
          </p:cNvPr>
          <p:cNvSpPr>
            <a:spLocks noGrp="1" noChangeArrowheads="1"/>
          </p:cNvSpPr>
          <p:nvPr>
            <p:ph type="title"/>
          </p:nvPr>
        </p:nvSpPr>
        <p:spPr/>
        <p:txBody>
          <a:bodyPr/>
          <a:lstStyle/>
          <a:p>
            <a:pPr eaLnBrk="1" hangingPunct="1"/>
            <a:r>
              <a:rPr lang="en-US" altLang="en-US" dirty="0"/>
              <a:t>What went wrong?</a:t>
            </a:r>
          </a:p>
        </p:txBody>
      </p:sp>
      <p:sp>
        <p:nvSpPr>
          <p:cNvPr id="2" name="Content Placeholder 1">
            <a:extLst>
              <a:ext uri="{FF2B5EF4-FFF2-40B4-BE49-F238E27FC236}">
                <a16:creationId xmlns:a16="http://schemas.microsoft.com/office/drawing/2014/main" id="{BA31B4E8-B19E-7544-A22C-50EDCE095F48}"/>
              </a:ext>
            </a:extLst>
          </p:cNvPr>
          <p:cNvSpPr>
            <a:spLocks noGrp="1"/>
          </p:cNvSpPr>
          <p:nvPr>
            <p:ph idx="1"/>
          </p:nvPr>
        </p:nvSpPr>
        <p:spPr/>
        <p:txBody>
          <a:bodyPr/>
          <a:lstStyle/>
          <a:p>
            <a:endParaRPr lang="en-US"/>
          </a:p>
        </p:txBody>
      </p:sp>
      <p:pic>
        <p:nvPicPr>
          <p:cNvPr id="113667" name="Picture 3">
            <a:extLst>
              <a:ext uri="{FF2B5EF4-FFF2-40B4-BE49-F238E27FC236}">
                <a16:creationId xmlns:a16="http://schemas.microsoft.com/office/drawing/2014/main" id="{2B0E90E5-1D2F-3844-B799-8173E6A65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88" y="1219200"/>
            <a:ext cx="43418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7">
            <a:extLst>
              <a:ext uri="{FF2B5EF4-FFF2-40B4-BE49-F238E27FC236}">
                <a16:creationId xmlns:a16="http://schemas.microsoft.com/office/drawing/2014/main" id="{7109FC8C-4C38-EB41-8F8F-5AF34F124F3D}"/>
              </a:ext>
            </a:extLst>
          </p:cNvPr>
          <p:cNvSpPr txBox="1">
            <a:spLocks noChangeArrowheads="1"/>
          </p:cNvSpPr>
          <p:nvPr/>
        </p:nvSpPr>
        <p:spPr bwMode="auto">
          <a:xfrm>
            <a:off x="9601200" y="6365232"/>
            <a:ext cx="2590800" cy="3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6" tIns="45709" rIns="91416" bIns="45709">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dirty="0" err="1">
                <a:solidFill>
                  <a:srgbClr val="000000"/>
                </a:solidFill>
              </a:rPr>
              <a:t>Ohta</a:t>
            </a:r>
            <a:r>
              <a:rPr lang="en-US" altLang="en-US" sz="1800" dirty="0">
                <a:solidFill>
                  <a:srgbClr val="000000"/>
                </a:solidFill>
              </a:rPr>
              <a:t> &amp; </a:t>
            </a:r>
            <a:r>
              <a:rPr lang="en-US" altLang="en-US" sz="1800" dirty="0" err="1">
                <a:solidFill>
                  <a:srgbClr val="000000"/>
                </a:solidFill>
              </a:rPr>
              <a:t>Kanade</a:t>
            </a:r>
            <a:r>
              <a:rPr lang="en-US" altLang="en-US" sz="1800" dirty="0">
                <a:solidFill>
                  <a:srgbClr val="000000"/>
                </a:solidFill>
              </a:rPr>
              <a:t> (1978)</a:t>
            </a:r>
          </a:p>
        </p:txBody>
      </p:sp>
      <p:sp>
        <p:nvSpPr>
          <p:cNvPr id="7" name="TextBox 6">
            <a:extLst>
              <a:ext uri="{FF2B5EF4-FFF2-40B4-BE49-F238E27FC236}">
                <a16:creationId xmlns:a16="http://schemas.microsoft.com/office/drawing/2014/main" id="{A9C95234-7375-AB48-AD06-66AAABAA2C6D}"/>
              </a:ext>
            </a:extLst>
          </p:cNvPr>
          <p:cNvSpPr txBox="1"/>
          <p:nvPr/>
        </p:nvSpPr>
        <p:spPr>
          <a:xfrm>
            <a:off x="10503002" y="3502060"/>
            <a:ext cx="1376262" cy="646331"/>
          </a:xfrm>
          <a:prstGeom prst="rect">
            <a:avLst/>
          </a:prstGeom>
          <a:noFill/>
        </p:spPr>
        <p:txBody>
          <a:bodyPr wrap="square" rtlCol="0">
            <a:spAutoFit/>
          </a:bodyPr>
          <a:lstStyle/>
          <a:p>
            <a:r>
              <a:rPr lang="en-US" dirty="0"/>
              <a:t>Slide credit: A. </a:t>
            </a:r>
            <a:r>
              <a:rPr lang="en-US" dirty="0" err="1"/>
              <a:t>Efros</a:t>
            </a:r>
            <a:endParaRPr lang="en-US" dirty="0"/>
          </a:p>
        </p:txBody>
      </p:sp>
    </p:spTree>
    <p:extLst>
      <p:ext uri="{BB962C8B-B14F-4D97-AF65-F5344CB8AC3E}">
        <p14:creationId xmlns:p14="http://schemas.microsoft.com/office/powerpoint/2010/main" val="1547278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7D0DF37D-71B1-1F40-A077-611EA545EB94}"/>
              </a:ext>
            </a:extLst>
          </p:cNvPr>
          <p:cNvSpPr>
            <a:spLocks noGrp="1" noChangeArrowheads="1"/>
          </p:cNvSpPr>
          <p:nvPr>
            <p:ph type="title"/>
          </p:nvPr>
        </p:nvSpPr>
        <p:spPr/>
        <p:txBody>
          <a:bodyPr/>
          <a:lstStyle/>
          <a:p>
            <a:pPr eaLnBrk="1" hangingPunct="1"/>
            <a:r>
              <a:rPr lang="en-US" altLang="en-US" dirty="0"/>
              <a:t>What went wrong?</a:t>
            </a:r>
          </a:p>
        </p:txBody>
      </p:sp>
      <p:sp>
        <p:nvSpPr>
          <p:cNvPr id="2" name="Content Placeholder 1">
            <a:extLst>
              <a:ext uri="{FF2B5EF4-FFF2-40B4-BE49-F238E27FC236}">
                <a16:creationId xmlns:a16="http://schemas.microsoft.com/office/drawing/2014/main" id="{576EDBC4-929B-5748-8C1A-0EDC5289C971}"/>
              </a:ext>
            </a:extLst>
          </p:cNvPr>
          <p:cNvSpPr>
            <a:spLocks noGrp="1"/>
          </p:cNvSpPr>
          <p:nvPr>
            <p:ph idx="1"/>
          </p:nvPr>
        </p:nvSpPr>
        <p:spPr/>
        <p:txBody>
          <a:bodyPr/>
          <a:lstStyle/>
          <a:p>
            <a:endParaRPr lang="en-US"/>
          </a:p>
        </p:txBody>
      </p:sp>
      <p:pic>
        <p:nvPicPr>
          <p:cNvPr id="114691" name="Picture 3">
            <a:extLst>
              <a:ext uri="{FF2B5EF4-FFF2-40B4-BE49-F238E27FC236}">
                <a16:creationId xmlns:a16="http://schemas.microsoft.com/office/drawing/2014/main" id="{139831EB-F87B-604D-9E7B-AB0C83C42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200400" y="1143000"/>
            <a:ext cx="40386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2" name="Picture 4">
            <a:extLst>
              <a:ext uri="{FF2B5EF4-FFF2-40B4-BE49-F238E27FC236}">
                <a16:creationId xmlns:a16="http://schemas.microsoft.com/office/drawing/2014/main" id="{00C42EE8-4FFA-6D42-962A-9DE69637B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48001" y="4003676"/>
            <a:ext cx="4271963" cy="277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3" name="Picture 5">
            <a:extLst>
              <a:ext uri="{FF2B5EF4-FFF2-40B4-BE49-F238E27FC236}">
                <a16:creationId xmlns:a16="http://schemas.microsoft.com/office/drawing/2014/main" id="{6CF5B4E9-BD04-F24E-B002-490AF09DC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637"/>
          <a:stretch>
            <a:fillRect/>
          </a:stretch>
        </p:blipFill>
        <p:spPr bwMode="auto">
          <a:xfrm rot="10800000">
            <a:off x="7772400" y="1219201"/>
            <a:ext cx="1828800"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4" name="Picture 6">
            <a:extLst>
              <a:ext uri="{FF2B5EF4-FFF2-40B4-BE49-F238E27FC236}">
                <a16:creationId xmlns:a16="http://schemas.microsoft.com/office/drawing/2014/main" id="{F6899274-C6EC-2040-936E-239B058D8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4408"/>
          <a:stretch>
            <a:fillRect/>
          </a:stretch>
        </p:blipFill>
        <p:spPr bwMode="auto">
          <a:xfrm rot="10800000">
            <a:off x="7696201" y="4041776"/>
            <a:ext cx="1724025"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5" name="Text Box 7">
            <a:extLst>
              <a:ext uri="{FF2B5EF4-FFF2-40B4-BE49-F238E27FC236}">
                <a16:creationId xmlns:a16="http://schemas.microsoft.com/office/drawing/2014/main" id="{012C36A7-AD32-7847-A1D3-83ACCDFE21C1}"/>
              </a:ext>
            </a:extLst>
          </p:cNvPr>
          <p:cNvSpPr txBox="1">
            <a:spLocks noChangeArrowheads="1"/>
          </p:cNvSpPr>
          <p:nvPr/>
        </p:nvSpPr>
        <p:spPr bwMode="auto">
          <a:xfrm>
            <a:off x="9601200" y="6365232"/>
            <a:ext cx="2590800" cy="3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6" tIns="45709" rIns="91416" bIns="45709">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dirty="0" err="1">
                <a:solidFill>
                  <a:srgbClr val="000000"/>
                </a:solidFill>
              </a:rPr>
              <a:t>Ohta</a:t>
            </a:r>
            <a:r>
              <a:rPr lang="en-US" altLang="en-US" sz="1800" dirty="0">
                <a:solidFill>
                  <a:srgbClr val="000000"/>
                </a:solidFill>
              </a:rPr>
              <a:t> &amp; </a:t>
            </a:r>
            <a:r>
              <a:rPr lang="en-US" altLang="en-US" sz="1800" dirty="0" err="1">
                <a:solidFill>
                  <a:srgbClr val="000000"/>
                </a:solidFill>
              </a:rPr>
              <a:t>Kanade</a:t>
            </a:r>
            <a:r>
              <a:rPr lang="en-US" altLang="en-US" sz="1800" dirty="0">
                <a:solidFill>
                  <a:srgbClr val="000000"/>
                </a:solidFill>
              </a:rPr>
              <a:t> (1978)</a:t>
            </a:r>
          </a:p>
        </p:txBody>
      </p:sp>
      <p:sp>
        <p:nvSpPr>
          <p:cNvPr id="9" name="TextBox 8">
            <a:extLst>
              <a:ext uri="{FF2B5EF4-FFF2-40B4-BE49-F238E27FC236}">
                <a16:creationId xmlns:a16="http://schemas.microsoft.com/office/drawing/2014/main" id="{8B2CECA5-CE32-7B43-9922-045611BEF68D}"/>
              </a:ext>
            </a:extLst>
          </p:cNvPr>
          <p:cNvSpPr txBox="1"/>
          <p:nvPr/>
        </p:nvSpPr>
        <p:spPr>
          <a:xfrm>
            <a:off x="10503002" y="3502060"/>
            <a:ext cx="1376262" cy="646331"/>
          </a:xfrm>
          <a:prstGeom prst="rect">
            <a:avLst/>
          </a:prstGeom>
          <a:noFill/>
        </p:spPr>
        <p:txBody>
          <a:bodyPr wrap="square" rtlCol="0">
            <a:spAutoFit/>
          </a:bodyPr>
          <a:lstStyle/>
          <a:p>
            <a:r>
              <a:rPr lang="en-US" dirty="0"/>
              <a:t>Slide credit: A. </a:t>
            </a:r>
            <a:r>
              <a:rPr lang="en-US" dirty="0" err="1"/>
              <a:t>Efros</a:t>
            </a:r>
            <a:endParaRPr lang="en-US" dirty="0"/>
          </a:p>
        </p:txBody>
      </p:sp>
    </p:spTree>
    <p:extLst>
      <p:ext uri="{BB962C8B-B14F-4D97-AF65-F5344CB8AC3E}">
        <p14:creationId xmlns:p14="http://schemas.microsoft.com/office/powerpoint/2010/main" val="3580533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Structured scene representations revisited</a:t>
            </a:r>
          </a:p>
        </p:txBody>
      </p:sp>
      <p:sp>
        <p:nvSpPr>
          <p:cNvPr id="2" name="Content Placeholder 1">
            <a:extLst>
              <a:ext uri="{FF2B5EF4-FFF2-40B4-BE49-F238E27FC236}">
                <a16:creationId xmlns:a16="http://schemas.microsoft.com/office/drawing/2014/main" id="{FD0382F7-3A6E-BE40-8875-92BCF3570BF3}"/>
              </a:ext>
            </a:extLst>
          </p:cNvPr>
          <p:cNvSpPr>
            <a:spLocks noGrp="1"/>
          </p:cNvSpPr>
          <p:nvPr>
            <p:ph idx="1"/>
          </p:nvPr>
        </p:nvSpPr>
        <p:spPr/>
        <p:txBody>
          <a:bodyPr/>
          <a:lstStyle/>
          <a:p>
            <a:endParaRPr lang="en-US" dirty="0"/>
          </a:p>
        </p:txBody>
      </p:sp>
      <p:pic>
        <p:nvPicPr>
          <p:cNvPr id="631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65802"/>
            <a:ext cx="8305800" cy="4606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11161" y="6213056"/>
            <a:ext cx="10604091" cy="646331"/>
          </a:xfrm>
          <a:prstGeom prst="rect">
            <a:avLst/>
          </a:prstGeom>
        </p:spPr>
        <p:txBody>
          <a:bodyPr wrap="square">
            <a:spAutoFit/>
          </a:bodyPr>
          <a:lstStyle/>
          <a:p>
            <a:pPr algn="ctr"/>
            <a:r>
              <a:rPr lang="en-US" dirty="0"/>
              <a:t>Z. </a:t>
            </a:r>
            <a:r>
              <a:rPr lang="en-US" dirty="0" err="1"/>
              <a:t>Tu</a:t>
            </a:r>
            <a:r>
              <a:rPr lang="en-US" dirty="0"/>
              <a:t>, X. Chen, A. </a:t>
            </a:r>
            <a:r>
              <a:rPr lang="en-US" dirty="0" err="1"/>
              <a:t>Yuille</a:t>
            </a:r>
            <a:r>
              <a:rPr lang="en-US" dirty="0"/>
              <a:t>, and S.-C. Zhu, </a:t>
            </a:r>
            <a:r>
              <a:rPr lang="en-US" dirty="0">
                <a:hlinkClick r:id="rId4"/>
              </a:rPr>
              <a:t>Image Parsing: Unifying Segmentation, Detection, and Object Recognition</a:t>
            </a:r>
            <a:r>
              <a:rPr lang="en-US" dirty="0"/>
              <a:t>, ICCV 2003, IJCV 2005</a:t>
            </a:r>
          </a:p>
        </p:txBody>
      </p:sp>
    </p:spTree>
    <p:extLst>
      <p:ext uri="{BB962C8B-B14F-4D97-AF65-F5344CB8AC3E}">
        <p14:creationId xmlns:p14="http://schemas.microsoft.com/office/powerpoint/2010/main" val="168601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365125"/>
            <a:ext cx="10782300" cy="867327"/>
          </a:xfrm>
        </p:spPr>
        <p:txBody>
          <a:bodyPr>
            <a:normAutofit/>
          </a:bodyPr>
          <a:lstStyle/>
          <a:p>
            <a:pPr eaLnBrk="1" hangingPunct="1"/>
            <a:r>
              <a:rPr lang="en-US" dirty="0"/>
              <a:t>Appearance-based scene representation: GIST</a:t>
            </a:r>
          </a:p>
        </p:txBody>
      </p:sp>
      <p:grpSp>
        <p:nvGrpSpPr>
          <p:cNvPr id="38916" name="Group 9"/>
          <p:cNvGrpSpPr>
            <a:grpSpLocks/>
          </p:cNvGrpSpPr>
          <p:nvPr/>
        </p:nvGrpSpPr>
        <p:grpSpPr bwMode="auto">
          <a:xfrm>
            <a:off x="5638799" y="1901253"/>
            <a:ext cx="6188439" cy="3617857"/>
            <a:chOff x="912" y="1776"/>
            <a:chExt cx="4074" cy="2229"/>
          </a:xfrm>
        </p:grpSpPr>
        <p:pic>
          <p:nvPicPr>
            <p:cNvPr id="38919" name="Picture 4" descr="gist"/>
            <p:cNvPicPr>
              <a:picLocks noChangeAspect="1" noChangeArrowheads="1"/>
            </p:cNvPicPr>
            <p:nvPr/>
          </p:nvPicPr>
          <p:blipFill>
            <a:blip r:embed="rId3" cstate="print"/>
            <a:srcRect/>
            <a:stretch>
              <a:fillRect/>
            </a:stretch>
          </p:blipFill>
          <p:spPr bwMode="auto">
            <a:xfrm>
              <a:off x="912" y="1776"/>
              <a:ext cx="2880" cy="2229"/>
            </a:xfrm>
            <a:prstGeom prst="rect">
              <a:avLst/>
            </a:prstGeom>
            <a:noFill/>
            <a:ln w="9525">
              <a:noFill/>
              <a:miter lim="800000"/>
              <a:headEnd/>
              <a:tailEnd/>
            </a:ln>
          </p:spPr>
        </p:pic>
        <p:pic>
          <p:nvPicPr>
            <p:cNvPr id="38920" name="Picture 7"/>
            <p:cNvPicPr>
              <a:picLocks noChangeAspect="1" noChangeArrowheads="1"/>
            </p:cNvPicPr>
            <p:nvPr/>
          </p:nvPicPr>
          <p:blipFill>
            <a:blip r:embed="rId4" cstate="print"/>
            <a:srcRect r="49162"/>
            <a:stretch>
              <a:fillRect/>
            </a:stretch>
          </p:blipFill>
          <p:spPr bwMode="auto">
            <a:xfrm>
              <a:off x="3840" y="1776"/>
              <a:ext cx="1146" cy="1093"/>
            </a:xfrm>
            <a:prstGeom prst="rect">
              <a:avLst/>
            </a:prstGeom>
            <a:noFill/>
            <a:ln w="9525">
              <a:noFill/>
              <a:miter lim="800000"/>
              <a:headEnd/>
              <a:tailEnd/>
            </a:ln>
          </p:spPr>
        </p:pic>
        <p:pic>
          <p:nvPicPr>
            <p:cNvPr id="38921" name="Picture 8"/>
            <p:cNvPicPr>
              <a:picLocks noChangeAspect="1" noChangeArrowheads="1"/>
            </p:cNvPicPr>
            <p:nvPr/>
          </p:nvPicPr>
          <p:blipFill>
            <a:blip r:embed="rId4" cstate="print"/>
            <a:srcRect l="49162"/>
            <a:stretch>
              <a:fillRect/>
            </a:stretch>
          </p:blipFill>
          <p:spPr bwMode="auto">
            <a:xfrm>
              <a:off x="3792" y="2880"/>
              <a:ext cx="1146" cy="1093"/>
            </a:xfrm>
            <a:prstGeom prst="rect">
              <a:avLst/>
            </a:prstGeom>
            <a:noFill/>
            <a:ln w="9525">
              <a:noFill/>
              <a:miter lim="800000"/>
              <a:headEnd/>
              <a:tailEnd/>
            </a:ln>
          </p:spPr>
        </p:pic>
      </p:grpSp>
      <p:pic>
        <p:nvPicPr>
          <p:cNvPr id="38917" name="Picture 42" descr="0681_gist_photoshopped"/>
          <p:cNvPicPr>
            <a:picLocks noChangeAspect="1" noChangeArrowheads="1"/>
          </p:cNvPicPr>
          <p:nvPr/>
        </p:nvPicPr>
        <p:blipFill>
          <a:blip r:embed="rId5" cstate="print"/>
          <a:srcRect/>
          <a:stretch>
            <a:fillRect/>
          </a:stretch>
        </p:blipFill>
        <p:spPr bwMode="auto">
          <a:xfrm>
            <a:off x="555236" y="1933965"/>
            <a:ext cx="4583892" cy="3585145"/>
          </a:xfrm>
          <a:prstGeom prst="rect">
            <a:avLst/>
          </a:prstGeom>
          <a:noFill/>
          <a:ln w="9525">
            <a:noFill/>
            <a:miter lim="800000"/>
            <a:headEnd/>
            <a:tailEnd/>
          </a:ln>
        </p:spPr>
      </p:pic>
      <p:sp>
        <p:nvSpPr>
          <p:cNvPr id="4" name="Rectangle 3">
            <a:extLst>
              <a:ext uri="{FF2B5EF4-FFF2-40B4-BE49-F238E27FC236}">
                <a16:creationId xmlns:a16="http://schemas.microsoft.com/office/drawing/2014/main" id="{DCA1C5C1-A4A9-BC48-86EF-FA45372D9C64}"/>
              </a:ext>
            </a:extLst>
          </p:cNvPr>
          <p:cNvSpPr/>
          <p:nvPr/>
        </p:nvSpPr>
        <p:spPr>
          <a:xfrm>
            <a:off x="364760" y="6231014"/>
            <a:ext cx="11462479" cy="369332"/>
          </a:xfrm>
          <a:prstGeom prst="rect">
            <a:avLst/>
          </a:prstGeom>
        </p:spPr>
        <p:txBody>
          <a:bodyPr wrap="square">
            <a:spAutoFit/>
          </a:bodyPr>
          <a:lstStyle/>
          <a:p>
            <a:pPr algn="ctr"/>
            <a:r>
              <a:rPr lang="en-US" dirty="0"/>
              <a:t>A. Oliva and A. Torralba, </a:t>
            </a:r>
            <a:r>
              <a:rPr lang="en-US" dirty="0">
                <a:hlinkClick r:id="rId6"/>
              </a:rPr>
              <a:t>Modeling the shape of the scene: A holistic representation of the spatial envelope</a:t>
            </a:r>
            <a:r>
              <a:rPr lang="en-US" dirty="0"/>
              <a:t>, IJCV 2001</a:t>
            </a:r>
          </a:p>
        </p:txBody>
      </p:sp>
    </p:spTree>
    <p:extLst>
      <p:ext uri="{BB962C8B-B14F-4D97-AF65-F5344CB8AC3E}">
        <p14:creationId xmlns:p14="http://schemas.microsoft.com/office/powerpoint/2010/main" val="35323022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365125"/>
            <a:ext cx="10782300" cy="867327"/>
          </a:xfrm>
        </p:spPr>
        <p:txBody>
          <a:bodyPr>
            <a:normAutofit/>
          </a:bodyPr>
          <a:lstStyle/>
          <a:p>
            <a:pPr eaLnBrk="1" hangingPunct="1"/>
            <a:r>
              <a:rPr lang="en-US" dirty="0"/>
              <a:t>Appearance-based scene representation: GIST</a:t>
            </a:r>
          </a:p>
        </p:txBody>
      </p:sp>
      <p:pic>
        <p:nvPicPr>
          <p:cNvPr id="2" name="Picture 1">
            <a:extLst>
              <a:ext uri="{FF2B5EF4-FFF2-40B4-BE49-F238E27FC236}">
                <a16:creationId xmlns:a16="http://schemas.microsoft.com/office/drawing/2014/main" id="{A00F0954-7AEF-6F43-9C04-1E60C53EDEBC}"/>
              </a:ext>
            </a:extLst>
          </p:cNvPr>
          <p:cNvPicPr>
            <a:picLocks noChangeAspect="1"/>
          </p:cNvPicPr>
          <p:nvPr/>
        </p:nvPicPr>
        <p:blipFill>
          <a:blip r:embed="rId3"/>
          <a:stretch>
            <a:fillRect/>
          </a:stretch>
        </p:blipFill>
        <p:spPr>
          <a:xfrm>
            <a:off x="234276" y="2508250"/>
            <a:ext cx="11723448" cy="2597150"/>
          </a:xfrm>
          <a:prstGeom prst="rect">
            <a:avLst/>
          </a:prstGeom>
        </p:spPr>
      </p:pic>
      <p:sp>
        <p:nvSpPr>
          <p:cNvPr id="11" name="Content Placeholder 1">
            <a:extLst>
              <a:ext uri="{FF2B5EF4-FFF2-40B4-BE49-F238E27FC236}">
                <a16:creationId xmlns:a16="http://schemas.microsoft.com/office/drawing/2014/main" id="{FD39B1E5-682D-604F-B98D-B844202C1793}"/>
              </a:ext>
            </a:extLst>
          </p:cNvPr>
          <p:cNvSpPr>
            <a:spLocks noGrp="1"/>
          </p:cNvSpPr>
          <p:nvPr>
            <p:ph idx="1"/>
          </p:nvPr>
        </p:nvSpPr>
        <p:spPr>
          <a:xfrm>
            <a:off x="838200" y="1371600"/>
            <a:ext cx="10515600" cy="5178287"/>
          </a:xfrm>
        </p:spPr>
        <p:txBody>
          <a:bodyPr/>
          <a:lstStyle/>
          <a:p>
            <a:r>
              <a:rPr lang="en-US" dirty="0"/>
              <a:t>Matching of scenes based on GIST works surprisingly well – </a:t>
            </a:r>
            <a:r>
              <a:rPr lang="en-US" i="1" dirty="0"/>
              <a:t>given a large enough dataset</a:t>
            </a:r>
          </a:p>
        </p:txBody>
      </p:sp>
      <p:sp>
        <p:nvSpPr>
          <p:cNvPr id="5" name="Rectangle 4">
            <a:extLst>
              <a:ext uri="{FF2B5EF4-FFF2-40B4-BE49-F238E27FC236}">
                <a16:creationId xmlns:a16="http://schemas.microsoft.com/office/drawing/2014/main" id="{FF11A040-1B6F-024E-A4F6-1DA56342301C}"/>
              </a:ext>
            </a:extLst>
          </p:cNvPr>
          <p:cNvSpPr/>
          <p:nvPr/>
        </p:nvSpPr>
        <p:spPr>
          <a:xfrm>
            <a:off x="234276" y="6183776"/>
            <a:ext cx="11652250" cy="369332"/>
          </a:xfrm>
          <a:prstGeom prst="rect">
            <a:avLst/>
          </a:prstGeom>
        </p:spPr>
        <p:txBody>
          <a:bodyPr wrap="square">
            <a:spAutoFit/>
          </a:bodyPr>
          <a:lstStyle/>
          <a:p>
            <a:pPr algn="ctr"/>
            <a:r>
              <a:rPr lang="en-US" dirty="0"/>
              <a:t>J. Hays and A. </a:t>
            </a:r>
            <a:r>
              <a:rPr lang="en-US" dirty="0" err="1"/>
              <a:t>Efros</a:t>
            </a:r>
            <a:r>
              <a:rPr lang="en-US" dirty="0"/>
              <a:t>, </a:t>
            </a:r>
            <a:r>
              <a:rPr lang="en-US" dirty="0">
                <a:hlinkClick r:id="rId4"/>
              </a:rPr>
              <a:t>Scene Completion Using Millions of Photographs</a:t>
            </a:r>
            <a:r>
              <a:rPr lang="en-US" dirty="0"/>
              <a:t>, SIGGRAPH 2007</a:t>
            </a:r>
          </a:p>
        </p:txBody>
      </p:sp>
    </p:spTree>
    <p:extLst>
      <p:ext uri="{BB962C8B-B14F-4D97-AF65-F5344CB8AC3E}">
        <p14:creationId xmlns:p14="http://schemas.microsoft.com/office/powerpoint/2010/main" val="7570083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EA01-899E-CF46-94A5-2FC84DE60A90}"/>
              </a:ext>
            </a:extLst>
          </p:cNvPr>
          <p:cNvSpPr>
            <a:spLocks noGrp="1"/>
          </p:cNvSpPr>
          <p:nvPr>
            <p:ph type="title"/>
          </p:nvPr>
        </p:nvSpPr>
        <p:spPr/>
        <p:txBody>
          <a:bodyPr/>
          <a:lstStyle/>
          <a:p>
            <a:r>
              <a:rPr lang="en-US" dirty="0"/>
              <a:t>Semantic segmentation</a:t>
            </a:r>
          </a:p>
        </p:txBody>
      </p:sp>
      <p:sp>
        <p:nvSpPr>
          <p:cNvPr id="3" name="Content Placeholder 2">
            <a:extLst>
              <a:ext uri="{FF2B5EF4-FFF2-40B4-BE49-F238E27FC236}">
                <a16:creationId xmlns:a16="http://schemas.microsoft.com/office/drawing/2014/main" id="{CDE03525-748B-3041-9FF6-135B6723C9F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FBFC1B9-4658-9147-AAF8-66048435896D}"/>
              </a:ext>
            </a:extLst>
          </p:cNvPr>
          <p:cNvPicPr>
            <a:picLocks noChangeAspect="1" noChangeArrowheads="1"/>
          </p:cNvPicPr>
          <p:nvPr/>
        </p:nvPicPr>
        <p:blipFill>
          <a:blip r:embed="rId2" cstate="print"/>
          <a:srcRect t="76766"/>
          <a:stretch>
            <a:fillRect/>
          </a:stretch>
        </p:blipFill>
        <p:spPr bwMode="auto">
          <a:xfrm>
            <a:off x="2584845" y="5064018"/>
            <a:ext cx="7248701" cy="945615"/>
          </a:xfrm>
          <a:prstGeom prst="rect">
            <a:avLst/>
          </a:prstGeom>
          <a:noFill/>
          <a:ln w="9525">
            <a:noFill/>
            <a:miter lim="800000"/>
            <a:headEnd/>
            <a:tailEnd/>
          </a:ln>
        </p:spPr>
      </p:pic>
      <p:pic>
        <p:nvPicPr>
          <p:cNvPr id="5" name="Picture 2">
            <a:extLst>
              <a:ext uri="{FF2B5EF4-FFF2-40B4-BE49-F238E27FC236}">
                <a16:creationId xmlns:a16="http://schemas.microsoft.com/office/drawing/2014/main" id="{0CED2788-0767-7646-BC0F-C692FDC1313E}"/>
              </a:ext>
            </a:extLst>
          </p:cNvPr>
          <p:cNvPicPr>
            <a:picLocks noChangeAspect="1" noChangeArrowheads="1"/>
          </p:cNvPicPr>
          <p:nvPr/>
        </p:nvPicPr>
        <p:blipFill>
          <a:blip r:embed="rId2" cstate="print"/>
          <a:srcRect b="24126"/>
          <a:stretch>
            <a:fillRect/>
          </a:stretch>
        </p:blipFill>
        <p:spPr bwMode="auto">
          <a:xfrm>
            <a:off x="2920583" y="2126014"/>
            <a:ext cx="6569844" cy="2798856"/>
          </a:xfrm>
          <a:prstGeom prst="rect">
            <a:avLst/>
          </a:prstGeom>
          <a:noFill/>
          <a:ln w="9525">
            <a:noFill/>
            <a:miter lim="800000"/>
            <a:headEnd/>
            <a:tailEnd/>
          </a:ln>
        </p:spPr>
      </p:pic>
      <p:sp>
        <p:nvSpPr>
          <p:cNvPr id="6" name="TextBox 5">
            <a:extLst>
              <a:ext uri="{FF2B5EF4-FFF2-40B4-BE49-F238E27FC236}">
                <a16:creationId xmlns:a16="http://schemas.microsoft.com/office/drawing/2014/main" id="{B2E04E11-BED7-A34E-8383-FE2E956DCD58}"/>
              </a:ext>
            </a:extLst>
          </p:cNvPr>
          <p:cNvSpPr txBox="1"/>
          <p:nvPr/>
        </p:nvSpPr>
        <p:spPr>
          <a:xfrm>
            <a:off x="4797010" y="1525201"/>
            <a:ext cx="2816990" cy="461665"/>
          </a:xfrm>
          <a:prstGeom prst="rect">
            <a:avLst/>
          </a:prstGeom>
          <a:noFill/>
        </p:spPr>
        <p:txBody>
          <a:bodyPr wrap="none" rtlCol="0">
            <a:spAutoFit/>
          </a:bodyPr>
          <a:lstStyle/>
          <a:p>
            <a:r>
              <a:rPr lang="en-US" sz="2400" dirty="0"/>
              <a:t>MSRC Dataset (2006)</a:t>
            </a:r>
          </a:p>
        </p:txBody>
      </p:sp>
    </p:spTree>
    <p:extLst>
      <p:ext uri="{BB962C8B-B14F-4D97-AF65-F5344CB8AC3E}">
        <p14:creationId xmlns:p14="http://schemas.microsoft.com/office/powerpoint/2010/main" val="1087507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TextonBoost</a:t>
            </a:r>
            <a:endParaRPr lang="en-US" dirty="0"/>
          </a:p>
        </p:txBody>
      </p:sp>
      <p:sp>
        <p:nvSpPr>
          <p:cNvPr id="3" name="Rectangle 2"/>
          <p:cNvSpPr/>
          <p:nvPr/>
        </p:nvSpPr>
        <p:spPr>
          <a:xfrm>
            <a:off x="14747" y="6050199"/>
            <a:ext cx="12093676" cy="646331"/>
          </a:xfrm>
          <a:prstGeom prst="rect">
            <a:avLst/>
          </a:prstGeom>
        </p:spPr>
        <p:txBody>
          <a:bodyPr wrap="square">
            <a:spAutoFit/>
          </a:bodyPr>
          <a:lstStyle/>
          <a:p>
            <a:pPr algn="ctr"/>
            <a:r>
              <a:rPr lang="en-GB" dirty="0"/>
              <a:t>J. </a:t>
            </a:r>
            <a:r>
              <a:rPr lang="en-GB" dirty="0" err="1"/>
              <a:t>Shotton</a:t>
            </a:r>
            <a:r>
              <a:rPr lang="en-GB" dirty="0"/>
              <a:t>, J. Winn, C. Rother, and A. </a:t>
            </a:r>
            <a:r>
              <a:rPr lang="en-GB" dirty="0" err="1"/>
              <a:t>Criminisi</a:t>
            </a:r>
            <a:r>
              <a:rPr lang="en-GB" dirty="0"/>
              <a:t>, </a:t>
            </a:r>
            <a:br>
              <a:rPr lang="en-GB" dirty="0"/>
            </a:br>
            <a:r>
              <a:rPr lang="en-GB" dirty="0">
                <a:hlinkClick r:id="rId2"/>
              </a:rPr>
              <a:t>TextonBoost: Joint Appearance, Shape And Context Modeling For Multi-class Object Recognition And Segmentation</a:t>
            </a:r>
            <a:r>
              <a:rPr lang="en-GB" dirty="0"/>
              <a:t>, ECCV 2006</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81201"/>
            <a:ext cx="5791200" cy="34803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4"/>
          <p:cNvSpPr/>
          <p:nvPr/>
        </p:nvSpPr>
        <p:spPr>
          <a:xfrm>
            <a:off x="2209801" y="1295401"/>
            <a:ext cx="866775" cy="646331"/>
          </a:xfrm>
          <a:prstGeom prst="rect">
            <a:avLst/>
          </a:prstGeom>
        </p:spPr>
        <p:txBody>
          <a:bodyPr wrap="square">
            <a:spAutoFit/>
          </a:bodyPr>
          <a:lstStyle/>
          <a:p>
            <a:pPr marL="0" lvl="1" algn="ctr"/>
            <a:r>
              <a:rPr lang="en-US" i="1" dirty="0">
                <a:solidFill>
                  <a:srgbClr val="0000FF"/>
                </a:solidFill>
                <a:latin typeface="Calibri" pitchFamily="34" charset="0"/>
                <a:cs typeface="Calibri" pitchFamily="34" charset="0"/>
              </a:rPr>
              <a:t>Label field</a:t>
            </a:r>
          </a:p>
        </p:txBody>
      </p:sp>
      <p:cxnSp>
        <p:nvCxnSpPr>
          <p:cNvPr id="6" name="Straight Arrow Connector 5"/>
          <p:cNvCxnSpPr>
            <a:stCxn id="5" idx="2"/>
          </p:cNvCxnSpPr>
          <p:nvPr/>
        </p:nvCxnSpPr>
        <p:spPr>
          <a:xfrm>
            <a:off x="2643188" y="1941732"/>
            <a:ext cx="557212" cy="1918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819400" y="1371600"/>
            <a:ext cx="1295400" cy="369332"/>
          </a:xfrm>
          <a:prstGeom prst="rect">
            <a:avLst/>
          </a:prstGeom>
        </p:spPr>
        <p:txBody>
          <a:bodyPr wrap="square">
            <a:spAutoFit/>
          </a:bodyPr>
          <a:lstStyle/>
          <a:p>
            <a:pPr marL="0" lvl="1" algn="ctr"/>
            <a:r>
              <a:rPr lang="en-US" i="1" dirty="0">
                <a:solidFill>
                  <a:srgbClr val="0000FF"/>
                </a:solidFill>
                <a:latin typeface="Calibri" pitchFamily="34" charset="0"/>
                <a:cs typeface="Calibri" pitchFamily="34" charset="0"/>
              </a:rPr>
              <a:t>Image</a:t>
            </a:r>
          </a:p>
        </p:txBody>
      </p:sp>
      <p:cxnSp>
        <p:nvCxnSpPr>
          <p:cNvPr id="8" name="Straight Arrow Connector 7"/>
          <p:cNvCxnSpPr>
            <a:stCxn id="7" idx="2"/>
          </p:cNvCxnSpPr>
          <p:nvPr/>
        </p:nvCxnSpPr>
        <p:spPr>
          <a:xfrm>
            <a:off x="3467100" y="1740933"/>
            <a:ext cx="0" cy="4444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10000" y="1295401"/>
            <a:ext cx="1295400" cy="646331"/>
          </a:xfrm>
          <a:prstGeom prst="rect">
            <a:avLst/>
          </a:prstGeom>
        </p:spPr>
        <p:txBody>
          <a:bodyPr wrap="square">
            <a:spAutoFit/>
          </a:bodyPr>
          <a:lstStyle/>
          <a:p>
            <a:pPr marL="0" lvl="1" algn="ctr"/>
            <a:r>
              <a:rPr lang="en-US" i="1" dirty="0">
                <a:solidFill>
                  <a:srgbClr val="0000FF"/>
                </a:solidFill>
                <a:latin typeface="Calibri" pitchFamily="34" charset="0"/>
                <a:cs typeface="Calibri" pitchFamily="34" charset="0"/>
              </a:rPr>
              <a:t>Model parameters</a:t>
            </a:r>
          </a:p>
        </p:txBody>
      </p:sp>
      <p:cxnSp>
        <p:nvCxnSpPr>
          <p:cNvPr id="10" name="Straight Arrow Connector 9"/>
          <p:cNvCxnSpPr>
            <a:stCxn id="9" idx="2"/>
          </p:cNvCxnSpPr>
          <p:nvPr/>
        </p:nvCxnSpPr>
        <p:spPr>
          <a:xfrm flipH="1">
            <a:off x="3810000" y="1941732"/>
            <a:ext cx="647700" cy="1918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90800" y="3023191"/>
            <a:ext cx="5619750" cy="116781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05800" y="3291236"/>
            <a:ext cx="1295400" cy="646331"/>
          </a:xfrm>
          <a:prstGeom prst="rect">
            <a:avLst/>
          </a:prstGeom>
        </p:spPr>
        <p:txBody>
          <a:bodyPr wrap="square">
            <a:spAutoFit/>
          </a:bodyPr>
          <a:lstStyle/>
          <a:p>
            <a:pPr marL="0" lvl="1" algn="ctr"/>
            <a:r>
              <a:rPr lang="en-US" i="1" dirty="0">
                <a:solidFill>
                  <a:srgbClr val="0000FF"/>
                </a:solidFill>
                <a:latin typeface="Calibri" pitchFamily="34" charset="0"/>
                <a:cs typeface="Calibri" pitchFamily="34" charset="0"/>
              </a:rPr>
              <a:t>Local data term</a:t>
            </a:r>
          </a:p>
        </p:txBody>
      </p:sp>
      <p:sp>
        <p:nvSpPr>
          <p:cNvPr id="13" name="Rectangle 12"/>
          <p:cNvSpPr/>
          <p:nvPr/>
        </p:nvSpPr>
        <p:spPr>
          <a:xfrm>
            <a:off x="6172200" y="4495800"/>
            <a:ext cx="175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48000" y="4267200"/>
            <a:ext cx="3352800" cy="11430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477000" y="4572001"/>
            <a:ext cx="1295400" cy="646331"/>
          </a:xfrm>
          <a:prstGeom prst="rect">
            <a:avLst/>
          </a:prstGeom>
        </p:spPr>
        <p:txBody>
          <a:bodyPr wrap="square">
            <a:spAutoFit/>
          </a:bodyPr>
          <a:lstStyle/>
          <a:p>
            <a:pPr marL="0" lvl="1" algn="ctr"/>
            <a:r>
              <a:rPr lang="en-US" i="1" dirty="0">
                <a:solidFill>
                  <a:srgbClr val="0000FF"/>
                </a:solidFill>
                <a:latin typeface="Calibri" pitchFamily="34" charset="0"/>
                <a:cs typeface="Calibri" pitchFamily="34" charset="0"/>
              </a:rPr>
              <a:t>Smoothing term</a:t>
            </a:r>
          </a:p>
        </p:txBody>
      </p:sp>
      <p:pic>
        <p:nvPicPr>
          <p:cNvPr id="16" name="Picture 15" descr="Screen Shot 2016-04-26 at 4.5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674" y="1225131"/>
            <a:ext cx="5631119" cy="1513034"/>
          </a:xfrm>
          <a:prstGeom prst="rect">
            <a:avLst/>
          </a:prstGeom>
        </p:spPr>
      </p:pic>
    </p:spTree>
    <p:extLst>
      <p:ext uri="{BB962C8B-B14F-4D97-AF65-F5344CB8AC3E}">
        <p14:creationId xmlns:p14="http://schemas.microsoft.com/office/powerpoint/2010/main" val="1050439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Scene flow</a:t>
            </a:r>
          </a:p>
        </p:txBody>
      </p:sp>
      <p:sp>
        <p:nvSpPr>
          <p:cNvPr id="17" name="Content Placeholder 16">
            <a:extLst>
              <a:ext uri="{FF2B5EF4-FFF2-40B4-BE49-F238E27FC236}">
                <a16:creationId xmlns:a16="http://schemas.microsoft.com/office/drawing/2014/main" id="{EAA6C825-D908-5248-A589-60A742797198}"/>
              </a:ext>
            </a:extLst>
          </p:cNvPr>
          <p:cNvSpPr>
            <a:spLocks noGrp="1"/>
          </p:cNvSpPr>
          <p:nvPr>
            <p:ph idx="1"/>
          </p:nvPr>
        </p:nvSpPr>
        <p:spPr/>
        <p:txBody>
          <a:bodyPr/>
          <a:lstStyle/>
          <a:p>
            <a:endParaRPr lang="en-US"/>
          </a:p>
        </p:txBody>
      </p:sp>
      <p:pic>
        <p:nvPicPr>
          <p:cNvPr id="4" name="Picture 2" descr="http://people.csail.mit.edu/celiu/LabelTransfer/Figures/SystemPipe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9034270" cy="158496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752601" y="3554278"/>
            <a:ext cx="8717795" cy="3151322"/>
            <a:chOff x="228600" y="1039678"/>
            <a:chExt cx="8717795" cy="3151322"/>
          </a:xfrm>
        </p:grpSpPr>
        <p:sp>
          <p:nvSpPr>
            <p:cNvPr id="6" name="Rectangle 5"/>
            <p:cNvSpPr/>
            <p:nvPr/>
          </p:nvSpPr>
          <p:spPr>
            <a:xfrm>
              <a:off x="228600" y="3200400"/>
              <a:ext cx="1371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0" name="Group 19"/>
            <p:cNvGrpSpPr/>
            <p:nvPr/>
          </p:nvGrpSpPr>
          <p:grpSpPr>
            <a:xfrm>
              <a:off x="228600" y="1039678"/>
              <a:ext cx="8717795" cy="2788920"/>
              <a:chOff x="228600" y="1039678"/>
              <a:chExt cx="8717795" cy="2788920"/>
            </a:xfrm>
          </p:grpSpPr>
          <p:pic>
            <p:nvPicPr>
              <p:cNvPr id="617474" name="Picture 2" descr="http://people.csail.mit.edu/celiu/LabelTransfer/Figures/SystemOverview.jpg"/>
              <p:cNvPicPr>
                <a:picLocks noChangeAspect="1" noChangeArrowheads="1"/>
              </p:cNvPicPr>
              <p:nvPr/>
            </p:nvPicPr>
            <p:blipFill rotWithShape="1">
              <a:blip r:embed="rId4">
                <a:extLst>
                  <a:ext uri="{28A0092B-C50C-407E-A947-70E740481C1C}">
                    <a14:useLocalDpi xmlns:a14="http://schemas.microsoft.com/office/drawing/2010/main" val="0"/>
                  </a:ext>
                </a:extLst>
              </a:blip>
              <a:srcRect t="-2" b="49367"/>
              <a:stretch/>
            </p:blipFill>
            <p:spPr bwMode="auto">
              <a:xfrm>
                <a:off x="228600" y="1268278"/>
                <a:ext cx="8717795" cy="256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1801678"/>
                <a:ext cx="1524000" cy="307777"/>
              </a:xfrm>
              <a:prstGeom prst="rect">
                <a:avLst/>
              </a:prstGeom>
              <a:noFill/>
            </p:spPr>
            <p:txBody>
              <a:bodyPr wrap="square" rtlCol="0">
                <a:spAutoFit/>
              </a:bodyPr>
              <a:lstStyle/>
              <a:p>
                <a:r>
                  <a:rPr lang="en-US" sz="1400" dirty="0">
                    <a:solidFill>
                      <a:prstClr val="black"/>
                    </a:solidFill>
                    <a:latin typeface="Calibri" pitchFamily="34" charset="0"/>
                    <a:cs typeface="Calibri" pitchFamily="34" charset="0"/>
                  </a:rPr>
                  <a:t>Test image (SIFT)</a:t>
                </a:r>
              </a:p>
            </p:txBody>
          </p:sp>
          <p:sp>
            <p:nvSpPr>
              <p:cNvPr id="7" name="TextBox 6"/>
              <p:cNvSpPr txBox="1"/>
              <p:nvPr/>
            </p:nvSpPr>
            <p:spPr>
              <a:xfrm>
                <a:off x="1828800" y="1039678"/>
                <a:ext cx="1600200" cy="307777"/>
              </a:xfrm>
              <a:prstGeom prst="rect">
                <a:avLst/>
              </a:prstGeom>
              <a:noFill/>
            </p:spPr>
            <p:txBody>
              <a:bodyPr wrap="square" rtlCol="0">
                <a:spAutoFit/>
              </a:bodyPr>
              <a:lstStyle/>
              <a:p>
                <a:r>
                  <a:rPr lang="en-US" sz="1400" dirty="0">
                    <a:solidFill>
                      <a:prstClr val="black"/>
                    </a:solidFill>
                    <a:latin typeface="Calibri" pitchFamily="34" charset="0"/>
                    <a:cs typeface="Calibri" pitchFamily="34" charset="0"/>
                  </a:rPr>
                  <a:t>Top scene matches</a:t>
                </a:r>
              </a:p>
            </p:txBody>
          </p:sp>
          <p:sp>
            <p:nvSpPr>
              <p:cNvPr id="8" name="TextBox 7"/>
              <p:cNvSpPr txBox="1"/>
              <p:nvPr/>
            </p:nvSpPr>
            <p:spPr>
              <a:xfrm>
                <a:off x="3429000" y="1039678"/>
                <a:ext cx="685800" cy="307777"/>
              </a:xfrm>
              <a:prstGeom prst="rect">
                <a:avLst/>
              </a:prstGeom>
              <a:noFill/>
            </p:spPr>
            <p:txBody>
              <a:bodyPr wrap="square" rtlCol="0">
                <a:spAutoFit/>
              </a:bodyPr>
              <a:lstStyle/>
              <a:p>
                <a:r>
                  <a:rPr lang="en-US" sz="1400" dirty="0">
                    <a:solidFill>
                      <a:prstClr val="black"/>
                    </a:solidFill>
                    <a:latin typeface="Calibri" pitchFamily="34" charset="0"/>
                    <a:cs typeface="Calibri" pitchFamily="34" charset="0"/>
                  </a:rPr>
                  <a:t>Labels</a:t>
                </a:r>
              </a:p>
            </p:txBody>
          </p:sp>
          <p:sp>
            <p:nvSpPr>
              <p:cNvPr id="9" name="TextBox 8"/>
              <p:cNvSpPr txBox="1"/>
              <p:nvPr/>
            </p:nvSpPr>
            <p:spPr>
              <a:xfrm>
                <a:off x="4114800" y="1039678"/>
                <a:ext cx="1143000" cy="307777"/>
              </a:xfrm>
              <a:prstGeom prst="rect">
                <a:avLst/>
              </a:prstGeom>
              <a:noFill/>
            </p:spPr>
            <p:txBody>
              <a:bodyPr wrap="square" rtlCol="0">
                <a:spAutoFit/>
              </a:bodyPr>
              <a:lstStyle/>
              <a:p>
                <a:r>
                  <a:rPr lang="en-US" sz="1400" dirty="0">
                    <a:solidFill>
                      <a:prstClr val="black"/>
                    </a:solidFill>
                    <a:latin typeface="Calibri" pitchFamily="34" charset="0"/>
                    <a:cs typeface="Calibri" pitchFamily="34" charset="0"/>
                  </a:rPr>
                  <a:t>SIFT Flow</a:t>
                </a:r>
              </a:p>
            </p:txBody>
          </p:sp>
          <p:sp>
            <p:nvSpPr>
              <p:cNvPr id="10" name="TextBox 9"/>
              <p:cNvSpPr txBox="1"/>
              <p:nvPr/>
            </p:nvSpPr>
            <p:spPr>
              <a:xfrm>
                <a:off x="5029200" y="1039678"/>
                <a:ext cx="2209800" cy="307777"/>
              </a:xfrm>
              <a:prstGeom prst="rect">
                <a:avLst/>
              </a:prstGeom>
              <a:noFill/>
            </p:spPr>
            <p:txBody>
              <a:bodyPr wrap="square" rtlCol="0">
                <a:spAutoFit/>
              </a:bodyPr>
              <a:lstStyle/>
              <a:p>
                <a:r>
                  <a:rPr lang="en-US" sz="1400" dirty="0">
                    <a:solidFill>
                      <a:prstClr val="black"/>
                    </a:solidFill>
                    <a:latin typeface="Calibri" pitchFamily="34" charset="0"/>
                    <a:cs typeface="Calibri" pitchFamily="34" charset="0"/>
                  </a:rPr>
                  <a:t>Warped matches and labels</a:t>
                </a:r>
              </a:p>
            </p:txBody>
          </p:sp>
          <p:sp>
            <p:nvSpPr>
              <p:cNvPr id="11" name="TextBox 10"/>
              <p:cNvSpPr txBox="1"/>
              <p:nvPr/>
            </p:nvSpPr>
            <p:spPr>
              <a:xfrm>
                <a:off x="7315200" y="1420678"/>
                <a:ext cx="838200" cy="523220"/>
              </a:xfrm>
              <a:prstGeom prst="rect">
                <a:avLst/>
              </a:prstGeom>
              <a:noFill/>
            </p:spPr>
            <p:txBody>
              <a:bodyPr wrap="square" rtlCol="0">
                <a:spAutoFit/>
              </a:bodyPr>
              <a:lstStyle/>
              <a:p>
                <a:pPr algn="ctr"/>
                <a:r>
                  <a:rPr lang="en-US" sz="1400" dirty="0">
                    <a:solidFill>
                      <a:prstClr val="black"/>
                    </a:solidFill>
                    <a:latin typeface="Calibri" pitchFamily="34" charset="0"/>
                    <a:cs typeface="Calibri" pitchFamily="34" charset="0"/>
                  </a:rPr>
                  <a:t>Final labels</a:t>
                </a:r>
              </a:p>
            </p:txBody>
          </p:sp>
          <p:sp>
            <p:nvSpPr>
              <p:cNvPr id="12" name="TextBox 11"/>
              <p:cNvSpPr txBox="1"/>
              <p:nvPr/>
            </p:nvSpPr>
            <p:spPr>
              <a:xfrm>
                <a:off x="8077200" y="1420678"/>
                <a:ext cx="838200" cy="523220"/>
              </a:xfrm>
              <a:prstGeom prst="rect">
                <a:avLst/>
              </a:prstGeom>
              <a:noFill/>
            </p:spPr>
            <p:txBody>
              <a:bodyPr wrap="square" rtlCol="0">
                <a:spAutoFit/>
              </a:bodyPr>
              <a:lstStyle/>
              <a:p>
                <a:pPr algn="ctr"/>
                <a:r>
                  <a:rPr lang="en-US" sz="1400" dirty="0">
                    <a:solidFill>
                      <a:prstClr val="black"/>
                    </a:solidFill>
                    <a:latin typeface="Calibri" pitchFamily="34" charset="0"/>
                    <a:cs typeface="Calibri" pitchFamily="34" charset="0"/>
                  </a:rPr>
                  <a:t>Ground truth</a:t>
                </a:r>
              </a:p>
            </p:txBody>
          </p:sp>
          <p:sp>
            <p:nvSpPr>
              <p:cNvPr id="3" name="Rectangle 2"/>
              <p:cNvSpPr/>
              <p:nvPr/>
            </p:nvSpPr>
            <p:spPr>
              <a:xfrm>
                <a:off x="457200" y="28194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7581900" y="2642616"/>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 name="Rectangle 17"/>
            <p:cNvSpPr/>
            <p:nvPr/>
          </p:nvSpPr>
          <p:spPr>
            <a:xfrm>
              <a:off x="263470" y="3222356"/>
              <a:ext cx="1336729" cy="663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828800" y="3581400"/>
              <a:ext cx="57531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3" name="Rectangle 12"/>
          <p:cNvSpPr/>
          <p:nvPr/>
        </p:nvSpPr>
        <p:spPr>
          <a:xfrm>
            <a:off x="1371600" y="6392268"/>
            <a:ext cx="9296400" cy="369332"/>
          </a:xfrm>
          <a:prstGeom prst="rect">
            <a:avLst/>
          </a:prstGeom>
        </p:spPr>
        <p:txBody>
          <a:bodyPr wrap="square">
            <a:spAutoFit/>
          </a:bodyPr>
          <a:lstStyle/>
          <a:p>
            <a:pPr lvl="1"/>
            <a:r>
              <a:rPr lang="en-US" dirty="0">
                <a:solidFill>
                  <a:prstClr val="black"/>
                </a:solidFill>
                <a:latin typeface="Calibri" pitchFamily="34" charset="0"/>
                <a:cs typeface="Calibri" pitchFamily="34" charset="0"/>
              </a:rPr>
              <a:t>C. Liu, J. Yuen, and A. Torralba, </a:t>
            </a:r>
            <a:r>
              <a:rPr lang="en-US" dirty="0">
                <a:solidFill>
                  <a:prstClr val="black"/>
                </a:solidFill>
                <a:latin typeface="Calibri" pitchFamily="34" charset="0"/>
                <a:cs typeface="Calibri" pitchFamily="34" charset="0"/>
                <a:hlinkClick r:id="rId5"/>
              </a:rPr>
              <a:t>Nonparametric Scene Parsing via Label Transfer</a:t>
            </a:r>
            <a:r>
              <a:rPr lang="en-US" dirty="0">
                <a:solidFill>
                  <a:prstClr val="black"/>
                </a:solidFill>
                <a:latin typeface="Calibri" pitchFamily="34" charset="0"/>
                <a:cs typeface="Calibri" pitchFamily="34" charset="0"/>
              </a:rPr>
              <a:t>, PAMI 2011</a:t>
            </a:r>
          </a:p>
        </p:txBody>
      </p:sp>
    </p:spTree>
    <p:extLst>
      <p:ext uri="{BB962C8B-B14F-4D97-AF65-F5344CB8AC3E}">
        <p14:creationId xmlns:p14="http://schemas.microsoft.com/office/powerpoint/2010/main" val="3489098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41B7-FEB6-2B4D-BF0B-D061137C1526}"/>
              </a:ext>
            </a:extLst>
          </p:cNvPr>
          <p:cNvSpPr>
            <a:spLocks noGrp="1"/>
          </p:cNvSpPr>
          <p:nvPr>
            <p:ph type="title"/>
          </p:nvPr>
        </p:nvSpPr>
        <p:spPr>
          <a:xfrm>
            <a:off x="469557" y="131496"/>
            <a:ext cx="11353800" cy="1106104"/>
          </a:xfrm>
        </p:spPr>
        <p:txBody>
          <a:bodyPr>
            <a:normAutofit/>
          </a:bodyPr>
          <a:lstStyle/>
          <a:p>
            <a:r>
              <a:rPr lang="en-US" sz="4000" dirty="0"/>
              <a:t>Semantic segmentation with </a:t>
            </a:r>
            <a:r>
              <a:rPr lang="en-US" sz="4000" dirty="0" err="1"/>
              <a:t>superpixels</a:t>
            </a:r>
            <a:endParaRPr lang="en-US" sz="4000" dirty="0"/>
          </a:p>
        </p:txBody>
      </p:sp>
      <p:pic>
        <p:nvPicPr>
          <p:cNvPr id="4" name="Picture 2">
            <a:extLst>
              <a:ext uri="{FF2B5EF4-FFF2-40B4-BE49-F238E27FC236}">
                <a16:creationId xmlns:a16="http://schemas.microsoft.com/office/drawing/2014/main" id="{C5CF621F-7187-964B-8687-9D84458D7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3" y="1562890"/>
            <a:ext cx="5869807" cy="418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1660C52-D1AA-3C4E-9E5F-3DBADE422A55}"/>
              </a:ext>
            </a:extLst>
          </p:cNvPr>
          <p:cNvSpPr txBox="1"/>
          <p:nvPr/>
        </p:nvSpPr>
        <p:spPr>
          <a:xfrm>
            <a:off x="1340418" y="6204939"/>
            <a:ext cx="10013382" cy="369332"/>
          </a:xfrm>
          <a:prstGeom prst="rect">
            <a:avLst/>
          </a:prstGeom>
          <a:noFill/>
        </p:spPr>
        <p:txBody>
          <a:bodyPr wrap="none" rtlCol="0">
            <a:spAutoFit/>
          </a:bodyPr>
          <a:lstStyle/>
          <a:p>
            <a:r>
              <a:rPr lang="en-US" dirty="0"/>
              <a:t>J. Tighe and S. Lazebnik, </a:t>
            </a:r>
            <a:r>
              <a:rPr lang="en-US" dirty="0">
                <a:hlinkClick r:id="rId3"/>
              </a:rPr>
              <a:t>SuperParsing: Scalable Nonparametric Image Parsing with </a:t>
            </a:r>
            <a:r>
              <a:rPr lang="en-US" dirty="0" err="1">
                <a:hlinkClick r:id="rId3"/>
              </a:rPr>
              <a:t>Superpixels</a:t>
            </a:r>
            <a:r>
              <a:rPr lang="en-US" dirty="0"/>
              <a:t>, IJCV 2013</a:t>
            </a:r>
          </a:p>
        </p:txBody>
      </p:sp>
      <p:sp>
        <p:nvSpPr>
          <p:cNvPr id="8" name="Rectangle 7">
            <a:extLst>
              <a:ext uri="{FF2B5EF4-FFF2-40B4-BE49-F238E27FC236}">
                <a16:creationId xmlns:a16="http://schemas.microsoft.com/office/drawing/2014/main" id="{B07F4906-6FCA-9543-8DA7-75F955C16F8B}"/>
              </a:ext>
            </a:extLst>
          </p:cNvPr>
          <p:cNvSpPr/>
          <p:nvPr/>
        </p:nvSpPr>
        <p:spPr>
          <a:xfrm>
            <a:off x="7169377" y="2206270"/>
            <a:ext cx="4343400" cy="409984"/>
          </a:xfrm>
          <a:prstGeom prst="rect">
            <a:avLst/>
          </a:prstGeom>
        </p:spPr>
        <p:txBody>
          <a:bodyPr wrap="square">
            <a:spAutoFit/>
          </a:bodyPr>
          <a:lstStyle/>
          <a:p>
            <a:pPr algn="ctr"/>
            <a:r>
              <a:rPr lang="en-US" dirty="0" err="1">
                <a:solidFill>
                  <a:schemeClr val="tx1"/>
                </a:solidFill>
                <a:latin typeface="+mn-lt"/>
              </a:rPr>
              <a:t>Superpixel</a:t>
            </a:r>
            <a:r>
              <a:rPr lang="en-US" dirty="0">
                <a:solidFill>
                  <a:schemeClr val="tx1"/>
                </a:solidFill>
                <a:latin typeface="+mn-lt"/>
              </a:rPr>
              <a:t> features</a:t>
            </a:r>
          </a:p>
        </p:txBody>
      </p:sp>
      <p:pic>
        <p:nvPicPr>
          <p:cNvPr id="9" name="Picture 1">
            <a:extLst>
              <a:ext uri="{FF2B5EF4-FFF2-40B4-BE49-F238E27FC236}">
                <a16:creationId xmlns:a16="http://schemas.microsoft.com/office/drawing/2014/main" id="{9E4A896F-F361-9F41-85AF-7909CF8DB242}"/>
              </a:ext>
            </a:extLst>
          </p:cNvPr>
          <p:cNvPicPr>
            <a:picLocks noChangeAspect="1" noChangeArrowheads="1"/>
          </p:cNvPicPr>
          <p:nvPr/>
        </p:nvPicPr>
        <p:blipFill>
          <a:blip r:embed="rId4" cstate="print"/>
          <a:srcRect/>
          <a:stretch>
            <a:fillRect/>
          </a:stretch>
        </p:blipFill>
        <p:spPr bwMode="auto">
          <a:xfrm>
            <a:off x="6705600" y="2662084"/>
            <a:ext cx="5270955" cy="2204884"/>
          </a:xfrm>
          <a:prstGeom prst="rect">
            <a:avLst/>
          </a:prstGeom>
          <a:noFill/>
          <a:ln w="9525">
            <a:noFill/>
            <a:miter lim="800000"/>
            <a:headEnd/>
            <a:tailEnd/>
          </a:ln>
        </p:spPr>
      </p:pic>
      <p:sp>
        <p:nvSpPr>
          <p:cNvPr id="10" name="TextBox 9">
            <a:extLst>
              <a:ext uri="{FF2B5EF4-FFF2-40B4-BE49-F238E27FC236}">
                <a16:creationId xmlns:a16="http://schemas.microsoft.com/office/drawing/2014/main" id="{BCAF79C3-8678-714D-9866-3043F0B94CA4}"/>
              </a:ext>
            </a:extLst>
          </p:cNvPr>
          <p:cNvSpPr txBox="1"/>
          <p:nvPr/>
        </p:nvSpPr>
        <p:spPr>
          <a:xfrm>
            <a:off x="9341077" y="4958629"/>
            <a:ext cx="2709844" cy="277640"/>
          </a:xfrm>
          <a:prstGeom prst="rect">
            <a:avLst/>
          </a:prstGeom>
          <a:noFill/>
        </p:spPr>
        <p:txBody>
          <a:bodyPr wrap="none" rtlCol="0">
            <a:spAutoFit/>
          </a:bodyPr>
          <a:lstStyle/>
          <a:p>
            <a:r>
              <a:rPr lang="en-US" sz="1400" dirty="0">
                <a:solidFill>
                  <a:schemeClr val="tx1"/>
                </a:solidFill>
                <a:latin typeface="+mn-lt"/>
              </a:rPr>
              <a:t>[After </a:t>
            </a:r>
            <a:r>
              <a:rPr lang="en-US" sz="1400" dirty="0" err="1">
                <a:solidFill>
                  <a:schemeClr val="tx1"/>
                </a:solidFill>
                <a:latin typeface="+mn-lt"/>
              </a:rPr>
              <a:t>Malisiewicz</a:t>
            </a:r>
            <a:r>
              <a:rPr lang="en-US" sz="1400" dirty="0">
                <a:solidFill>
                  <a:schemeClr val="tx1"/>
                </a:solidFill>
                <a:latin typeface="+mn-lt"/>
              </a:rPr>
              <a:t> and </a:t>
            </a:r>
            <a:r>
              <a:rPr lang="en-US" sz="1400" dirty="0" err="1">
                <a:solidFill>
                  <a:schemeClr val="tx1"/>
                </a:solidFill>
                <a:latin typeface="+mn-lt"/>
              </a:rPr>
              <a:t>Efros</a:t>
            </a:r>
            <a:r>
              <a:rPr lang="en-US" sz="1400" dirty="0">
                <a:solidFill>
                  <a:schemeClr val="tx1"/>
                </a:solidFill>
                <a:latin typeface="+mn-lt"/>
              </a:rPr>
              <a:t>, 2008]</a:t>
            </a:r>
          </a:p>
        </p:txBody>
      </p:sp>
    </p:spTree>
    <p:extLst>
      <p:ext uri="{BB962C8B-B14F-4D97-AF65-F5344CB8AC3E}">
        <p14:creationId xmlns:p14="http://schemas.microsoft.com/office/powerpoint/2010/main" val="1323633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265D-890D-DF4F-938B-2BD3989A271E}"/>
              </a:ext>
            </a:extLst>
          </p:cNvPr>
          <p:cNvSpPr>
            <a:spLocks noGrp="1"/>
          </p:cNvSpPr>
          <p:nvPr>
            <p:ph type="title"/>
          </p:nvPr>
        </p:nvSpPr>
        <p:spPr/>
        <p:txBody>
          <a:bodyPr/>
          <a:lstStyle/>
          <a:p>
            <a:r>
              <a:rPr lang="en-US" dirty="0"/>
              <a:t>Model-based methods: Alignment</a:t>
            </a:r>
          </a:p>
        </p:txBody>
      </p:sp>
      <p:pic>
        <p:nvPicPr>
          <p:cNvPr id="5" name="Picture 4">
            <a:extLst>
              <a:ext uri="{FF2B5EF4-FFF2-40B4-BE49-F238E27FC236}">
                <a16:creationId xmlns:a16="http://schemas.microsoft.com/office/drawing/2014/main" id="{0BAA3F79-1675-D04F-A63C-C5AB0C799D96}"/>
              </a:ext>
            </a:extLst>
          </p:cNvPr>
          <p:cNvPicPr>
            <a:picLocks noChangeAspect="1"/>
          </p:cNvPicPr>
          <p:nvPr/>
        </p:nvPicPr>
        <p:blipFill>
          <a:blip r:embed="rId3"/>
          <a:stretch>
            <a:fillRect/>
          </a:stretch>
        </p:blipFill>
        <p:spPr>
          <a:xfrm>
            <a:off x="7041305" y="3645408"/>
            <a:ext cx="4471024" cy="2767584"/>
          </a:xfrm>
          <a:prstGeom prst="rect">
            <a:avLst/>
          </a:prstGeom>
        </p:spPr>
      </p:pic>
      <p:sp>
        <p:nvSpPr>
          <p:cNvPr id="3" name="Rectangle 2">
            <a:extLst>
              <a:ext uri="{FF2B5EF4-FFF2-40B4-BE49-F238E27FC236}">
                <a16:creationId xmlns:a16="http://schemas.microsoft.com/office/drawing/2014/main" id="{1578F037-CB56-204A-B71A-AA88BEEC79B6}"/>
              </a:ext>
            </a:extLst>
          </p:cNvPr>
          <p:cNvSpPr/>
          <p:nvPr/>
        </p:nvSpPr>
        <p:spPr>
          <a:xfrm>
            <a:off x="7897702" y="6377154"/>
            <a:ext cx="3021020" cy="369332"/>
          </a:xfrm>
          <a:prstGeom prst="rect">
            <a:avLst/>
          </a:prstGeom>
        </p:spPr>
        <p:txBody>
          <a:bodyPr wrap="none">
            <a:spAutoFit/>
          </a:bodyPr>
          <a:lstStyle/>
          <a:p>
            <a:r>
              <a:rPr lang="en-US" dirty="0" err="1"/>
              <a:t>Huttenlocher</a:t>
            </a:r>
            <a:r>
              <a:rPr lang="en-US" dirty="0"/>
              <a:t> &amp; Ullman (1987)</a:t>
            </a:r>
          </a:p>
        </p:txBody>
      </p:sp>
      <p:pic>
        <p:nvPicPr>
          <p:cNvPr id="6" name="Picture 5">
            <a:extLst>
              <a:ext uri="{FF2B5EF4-FFF2-40B4-BE49-F238E27FC236}">
                <a16:creationId xmlns:a16="http://schemas.microsoft.com/office/drawing/2014/main" id="{583B0DA2-9A0D-864D-AEC5-1E5C42C4369C}"/>
              </a:ext>
            </a:extLst>
          </p:cNvPr>
          <p:cNvPicPr>
            <a:picLocks noChangeAspect="1"/>
          </p:cNvPicPr>
          <p:nvPr/>
        </p:nvPicPr>
        <p:blipFill>
          <a:blip r:embed="rId4"/>
          <a:stretch>
            <a:fillRect/>
          </a:stretch>
        </p:blipFill>
        <p:spPr>
          <a:xfrm>
            <a:off x="448056" y="1353055"/>
            <a:ext cx="3866615" cy="1816609"/>
          </a:xfrm>
          <a:prstGeom prst="rect">
            <a:avLst/>
          </a:prstGeom>
        </p:spPr>
      </p:pic>
      <p:pic>
        <p:nvPicPr>
          <p:cNvPr id="8" name="Picture 7">
            <a:extLst>
              <a:ext uri="{FF2B5EF4-FFF2-40B4-BE49-F238E27FC236}">
                <a16:creationId xmlns:a16="http://schemas.microsoft.com/office/drawing/2014/main" id="{90D95D28-CC9E-3F4D-9062-CA7A8D84C261}"/>
              </a:ext>
            </a:extLst>
          </p:cNvPr>
          <p:cNvPicPr>
            <a:picLocks noChangeAspect="1"/>
          </p:cNvPicPr>
          <p:nvPr/>
        </p:nvPicPr>
        <p:blipFill>
          <a:blip r:embed="rId5"/>
          <a:stretch>
            <a:fillRect/>
          </a:stretch>
        </p:blipFill>
        <p:spPr>
          <a:xfrm>
            <a:off x="8780871" y="1232452"/>
            <a:ext cx="2334346" cy="1808710"/>
          </a:xfrm>
          <a:prstGeom prst="rect">
            <a:avLst/>
          </a:prstGeom>
        </p:spPr>
      </p:pic>
      <p:sp>
        <p:nvSpPr>
          <p:cNvPr id="11" name="Rectangle 10">
            <a:extLst>
              <a:ext uri="{FF2B5EF4-FFF2-40B4-BE49-F238E27FC236}">
                <a16:creationId xmlns:a16="http://schemas.microsoft.com/office/drawing/2014/main" id="{AE561D9E-4716-B546-AF35-7F69FE24B253}"/>
              </a:ext>
            </a:extLst>
          </p:cNvPr>
          <p:cNvSpPr/>
          <p:nvPr/>
        </p:nvSpPr>
        <p:spPr>
          <a:xfrm>
            <a:off x="9334918" y="3064853"/>
            <a:ext cx="1343894" cy="369332"/>
          </a:xfrm>
          <a:prstGeom prst="rect">
            <a:avLst/>
          </a:prstGeom>
        </p:spPr>
        <p:txBody>
          <a:bodyPr wrap="none">
            <a:spAutoFit/>
          </a:bodyPr>
          <a:lstStyle/>
          <a:p>
            <a:r>
              <a:rPr lang="en-US" dirty="0"/>
              <a:t>Lowe (1985)</a:t>
            </a:r>
          </a:p>
        </p:txBody>
      </p:sp>
      <p:grpSp>
        <p:nvGrpSpPr>
          <p:cNvPr id="14" name="Group 13">
            <a:extLst>
              <a:ext uri="{FF2B5EF4-FFF2-40B4-BE49-F238E27FC236}">
                <a16:creationId xmlns:a16="http://schemas.microsoft.com/office/drawing/2014/main" id="{A130BF4C-462F-9F4D-A3B9-2BA8B748F31D}"/>
              </a:ext>
            </a:extLst>
          </p:cNvPr>
          <p:cNvGrpSpPr/>
          <p:nvPr/>
        </p:nvGrpSpPr>
        <p:grpSpPr>
          <a:xfrm>
            <a:off x="5283614" y="1272884"/>
            <a:ext cx="2119736" cy="2086355"/>
            <a:chOff x="4291585" y="3401567"/>
            <a:chExt cx="2782456" cy="2738639"/>
          </a:xfrm>
        </p:grpSpPr>
        <p:pic>
          <p:nvPicPr>
            <p:cNvPr id="10" name="Picture 9">
              <a:extLst>
                <a:ext uri="{FF2B5EF4-FFF2-40B4-BE49-F238E27FC236}">
                  <a16:creationId xmlns:a16="http://schemas.microsoft.com/office/drawing/2014/main" id="{70FFB5AF-0E6A-9B4B-805C-3D554501E8A5}"/>
                </a:ext>
              </a:extLst>
            </p:cNvPr>
            <p:cNvPicPr>
              <a:picLocks noChangeAspect="1"/>
            </p:cNvPicPr>
            <p:nvPr/>
          </p:nvPicPr>
          <p:blipFill>
            <a:blip r:embed="rId6"/>
            <a:stretch>
              <a:fillRect/>
            </a:stretch>
          </p:blipFill>
          <p:spPr>
            <a:xfrm>
              <a:off x="4291585" y="3401567"/>
              <a:ext cx="2782456" cy="2738639"/>
            </a:xfrm>
            <a:prstGeom prst="rect">
              <a:avLst/>
            </a:prstGeom>
          </p:spPr>
        </p:pic>
        <p:sp>
          <p:nvSpPr>
            <p:cNvPr id="13" name="Rectangle 12">
              <a:extLst>
                <a:ext uri="{FF2B5EF4-FFF2-40B4-BE49-F238E27FC236}">
                  <a16:creationId xmlns:a16="http://schemas.microsoft.com/office/drawing/2014/main" id="{59D67CF2-27B3-C04F-A788-C545A273B7E1}"/>
                </a:ext>
              </a:extLst>
            </p:cNvPr>
            <p:cNvSpPr/>
            <p:nvPr/>
          </p:nvSpPr>
          <p:spPr>
            <a:xfrm>
              <a:off x="5559676" y="5852160"/>
              <a:ext cx="231524" cy="28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CE271C-6371-0240-869C-C26166B8D6F1}"/>
              </a:ext>
            </a:extLst>
          </p:cNvPr>
          <p:cNvSpPr/>
          <p:nvPr/>
        </p:nvSpPr>
        <p:spPr>
          <a:xfrm>
            <a:off x="4770327" y="3207103"/>
            <a:ext cx="3146311" cy="369332"/>
          </a:xfrm>
          <a:prstGeom prst="rect">
            <a:avLst/>
          </a:prstGeom>
        </p:spPr>
        <p:txBody>
          <a:bodyPr wrap="none">
            <a:spAutoFit/>
          </a:bodyPr>
          <a:lstStyle/>
          <a:p>
            <a:r>
              <a:rPr lang="en-US" dirty="0" err="1"/>
              <a:t>Grimson</a:t>
            </a:r>
            <a:r>
              <a:rPr lang="en-US" dirty="0"/>
              <a:t> &amp; Lozano-Perez (1984)</a:t>
            </a:r>
          </a:p>
        </p:txBody>
      </p:sp>
      <p:sp>
        <p:nvSpPr>
          <p:cNvPr id="15" name="Rectangle 14">
            <a:extLst>
              <a:ext uri="{FF2B5EF4-FFF2-40B4-BE49-F238E27FC236}">
                <a16:creationId xmlns:a16="http://schemas.microsoft.com/office/drawing/2014/main" id="{3CC98785-354A-1942-8060-F875EAA572B2}"/>
              </a:ext>
            </a:extLst>
          </p:cNvPr>
          <p:cNvSpPr/>
          <p:nvPr/>
        </p:nvSpPr>
        <p:spPr>
          <a:xfrm>
            <a:off x="1668418" y="3155473"/>
            <a:ext cx="1524969" cy="369332"/>
          </a:xfrm>
          <a:prstGeom prst="rect">
            <a:avLst/>
          </a:prstGeom>
        </p:spPr>
        <p:txBody>
          <a:bodyPr wrap="none">
            <a:spAutoFit/>
          </a:bodyPr>
          <a:lstStyle/>
          <a:p>
            <a:r>
              <a:rPr lang="en-US" dirty="0"/>
              <a:t>Perkins (1978)</a:t>
            </a:r>
          </a:p>
        </p:txBody>
      </p:sp>
      <p:sp>
        <p:nvSpPr>
          <p:cNvPr id="21" name="Rectangle 20">
            <a:extLst>
              <a:ext uri="{FF2B5EF4-FFF2-40B4-BE49-F238E27FC236}">
                <a16:creationId xmlns:a16="http://schemas.microsoft.com/office/drawing/2014/main" id="{5BAA7F23-23BE-D040-9C0D-46A4BB3293C4}"/>
              </a:ext>
            </a:extLst>
          </p:cNvPr>
          <p:cNvSpPr/>
          <p:nvPr/>
        </p:nvSpPr>
        <p:spPr>
          <a:xfrm>
            <a:off x="2133490" y="6412992"/>
            <a:ext cx="2614690" cy="369332"/>
          </a:xfrm>
          <a:prstGeom prst="rect">
            <a:avLst/>
          </a:prstGeom>
        </p:spPr>
        <p:txBody>
          <a:bodyPr wrap="none">
            <a:spAutoFit/>
          </a:bodyPr>
          <a:lstStyle/>
          <a:p>
            <a:r>
              <a:rPr lang="en-US" dirty="0" err="1"/>
              <a:t>Ayache</a:t>
            </a:r>
            <a:r>
              <a:rPr lang="en-US" dirty="0"/>
              <a:t> &amp; </a:t>
            </a:r>
            <a:r>
              <a:rPr lang="en-US" dirty="0" err="1"/>
              <a:t>Faugeras</a:t>
            </a:r>
            <a:r>
              <a:rPr lang="en-US" dirty="0"/>
              <a:t> (1986)</a:t>
            </a:r>
          </a:p>
        </p:txBody>
      </p:sp>
      <p:pic>
        <p:nvPicPr>
          <p:cNvPr id="16" name="Picture 15">
            <a:extLst>
              <a:ext uri="{FF2B5EF4-FFF2-40B4-BE49-F238E27FC236}">
                <a16:creationId xmlns:a16="http://schemas.microsoft.com/office/drawing/2014/main" id="{DB7E72AD-CFCF-8244-BFA7-EF0D71DDD977}"/>
              </a:ext>
            </a:extLst>
          </p:cNvPr>
          <p:cNvPicPr>
            <a:picLocks noChangeAspect="1"/>
          </p:cNvPicPr>
          <p:nvPr/>
        </p:nvPicPr>
        <p:blipFill>
          <a:blip r:embed="rId7"/>
          <a:stretch>
            <a:fillRect/>
          </a:stretch>
        </p:blipFill>
        <p:spPr>
          <a:xfrm>
            <a:off x="351504" y="4101511"/>
            <a:ext cx="3990312" cy="2165474"/>
          </a:xfrm>
          <a:prstGeom prst="rect">
            <a:avLst/>
          </a:prstGeom>
        </p:spPr>
      </p:pic>
      <p:pic>
        <p:nvPicPr>
          <p:cNvPr id="23" name="Picture 22">
            <a:extLst>
              <a:ext uri="{FF2B5EF4-FFF2-40B4-BE49-F238E27FC236}">
                <a16:creationId xmlns:a16="http://schemas.microsoft.com/office/drawing/2014/main" id="{6CAF7BA1-B7CA-7C4C-875F-F53D6E5452A8}"/>
              </a:ext>
            </a:extLst>
          </p:cNvPr>
          <p:cNvPicPr>
            <a:picLocks noChangeAspect="1"/>
          </p:cNvPicPr>
          <p:nvPr/>
        </p:nvPicPr>
        <p:blipFill>
          <a:blip r:embed="rId8"/>
          <a:stretch>
            <a:fillRect/>
          </a:stretch>
        </p:blipFill>
        <p:spPr>
          <a:xfrm>
            <a:off x="4482654" y="4273791"/>
            <a:ext cx="1943400" cy="1904725"/>
          </a:xfrm>
          <a:prstGeom prst="rect">
            <a:avLst/>
          </a:prstGeom>
        </p:spPr>
      </p:pic>
    </p:spTree>
    <p:extLst>
      <p:ext uri="{BB962C8B-B14F-4D97-AF65-F5344CB8AC3E}">
        <p14:creationId xmlns:p14="http://schemas.microsoft.com/office/powerpoint/2010/main" val="1601441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FF39036-2B9B-BF45-9C04-2115DB89E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69" y="1232452"/>
            <a:ext cx="7650248" cy="459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6F93600-DDCA-EC4C-B206-1C02AD3004CB}"/>
              </a:ext>
            </a:extLst>
          </p:cNvPr>
          <p:cNvSpPr txBox="1"/>
          <p:nvPr/>
        </p:nvSpPr>
        <p:spPr>
          <a:xfrm>
            <a:off x="951707" y="6312309"/>
            <a:ext cx="10288586" cy="369332"/>
          </a:xfrm>
          <a:prstGeom prst="rect">
            <a:avLst/>
          </a:prstGeom>
          <a:noFill/>
        </p:spPr>
        <p:txBody>
          <a:bodyPr wrap="none" rtlCol="0">
            <a:spAutoFit/>
          </a:bodyPr>
          <a:lstStyle/>
          <a:p>
            <a:r>
              <a:rPr lang="en-US" dirty="0"/>
              <a:t>J. Tighe and S. Lazebnik, </a:t>
            </a:r>
            <a:r>
              <a:rPr lang="en-US" dirty="0">
                <a:hlinkClick r:id="rId3"/>
              </a:rPr>
              <a:t>Finding Things: Image Parsing with Regions and Per-Exemplar Detectors</a:t>
            </a:r>
            <a:r>
              <a:rPr lang="en-US" dirty="0"/>
              <a:t>, CVPR 2013</a:t>
            </a:r>
          </a:p>
        </p:txBody>
      </p:sp>
      <p:sp>
        <p:nvSpPr>
          <p:cNvPr id="9" name="TextBox 8">
            <a:extLst>
              <a:ext uri="{FF2B5EF4-FFF2-40B4-BE49-F238E27FC236}">
                <a16:creationId xmlns:a16="http://schemas.microsoft.com/office/drawing/2014/main" id="{E0687130-5BCE-7948-B1F9-04AE9D91E37C}"/>
              </a:ext>
            </a:extLst>
          </p:cNvPr>
          <p:cNvSpPr txBox="1"/>
          <p:nvPr/>
        </p:nvSpPr>
        <p:spPr>
          <a:xfrm>
            <a:off x="2291345" y="5832336"/>
            <a:ext cx="2302425" cy="307777"/>
          </a:xfrm>
          <a:prstGeom prst="rect">
            <a:avLst/>
          </a:prstGeom>
          <a:noFill/>
        </p:spPr>
        <p:txBody>
          <a:bodyPr wrap="none" rtlCol="0">
            <a:spAutoFit/>
          </a:bodyPr>
          <a:lstStyle/>
          <a:p>
            <a:r>
              <a:rPr lang="en-US" sz="1400" dirty="0">
                <a:solidFill>
                  <a:schemeClr val="tx1"/>
                </a:solidFill>
                <a:latin typeface="+mn-lt"/>
              </a:rPr>
              <a:t>[</a:t>
            </a:r>
            <a:r>
              <a:rPr lang="en-US" sz="1400" dirty="0" err="1">
                <a:solidFill>
                  <a:schemeClr val="tx1"/>
                </a:solidFill>
                <a:latin typeface="+mn-lt"/>
              </a:rPr>
              <a:t>Malisiewicz</a:t>
            </a:r>
            <a:r>
              <a:rPr lang="en-US" sz="1400" dirty="0">
                <a:solidFill>
                  <a:schemeClr val="tx1"/>
                </a:solidFill>
                <a:latin typeface="+mn-lt"/>
              </a:rPr>
              <a:t> and </a:t>
            </a:r>
            <a:r>
              <a:rPr lang="en-US" sz="1400" dirty="0" err="1">
                <a:solidFill>
                  <a:schemeClr val="tx1"/>
                </a:solidFill>
                <a:latin typeface="+mn-lt"/>
              </a:rPr>
              <a:t>Efros</a:t>
            </a:r>
            <a:r>
              <a:rPr lang="en-US" sz="1400" dirty="0">
                <a:solidFill>
                  <a:schemeClr val="tx1"/>
                </a:solidFill>
                <a:latin typeface="+mn-lt"/>
              </a:rPr>
              <a:t>, 2011]</a:t>
            </a:r>
          </a:p>
        </p:txBody>
      </p:sp>
      <p:sp>
        <p:nvSpPr>
          <p:cNvPr id="8" name="Title 1">
            <a:extLst>
              <a:ext uri="{FF2B5EF4-FFF2-40B4-BE49-F238E27FC236}">
                <a16:creationId xmlns:a16="http://schemas.microsoft.com/office/drawing/2014/main" id="{6817A287-91C7-A046-8FEC-9448503AD663}"/>
              </a:ext>
            </a:extLst>
          </p:cNvPr>
          <p:cNvSpPr>
            <a:spLocks noGrp="1"/>
          </p:cNvSpPr>
          <p:nvPr>
            <p:ph type="title"/>
          </p:nvPr>
        </p:nvSpPr>
        <p:spPr>
          <a:xfrm>
            <a:off x="469557" y="131496"/>
            <a:ext cx="11353800" cy="1106104"/>
          </a:xfrm>
        </p:spPr>
        <p:txBody>
          <a:bodyPr>
            <a:normAutofit fontScale="90000"/>
          </a:bodyPr>
          <a:lstStyle/>
          <a:p>
            <a:r>
              <a:rPr lang="en-US" dirty="0"/>
              <a:t>Semantic segmentation with </a:t>
            </a:r>
            <a:r>
              <a:rPr lang="en-US" dirty="0" err="1"/>
              <a:t>superpixels</a:t>
            </a:r>
            <a:r>
              <a:rPr lang="en-US" dirty="0"/>
              <a:t> and detectors</a:t>
            </a:r>
          </a:p>
        </p:txBody>
      </p:sp>
    </p:spTree>
    <p:extLst>
      <p:ext uri="{BB962C8B-B14F-4D97-AF65-F5344CB8AC3E}">
        <p14:creationId xmlns:p14="http://schemas.microsoft.com/office/powerpoint/2010/main" val="775676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7471-998F-1F46-B46F-42FB09CD421A}"/>
              </a:ext>
            </a:extLst>
          </p:cNvPr>
          <p:cNvSpPr>
            <a:spLocks noGrp="1"/>
          </p:cNvSpPr>
          <p:nvPr>
            <p:ph type="title"/>
          </p:nvPr>
        </p:nvSpPr>
        <p:spPr/>
        <p:txBody>
          <a:bodyPr/>
          <a:lstStyle/>
          <a:p>
            <a:r>
              <a:rPr lang="en-US" dirty="0"/>
              <a:t>Semantic segmentation today: Mask R-CNN</a:t>
            </a:r>
          </a:p>
        </p:txBody>
      </p:sp>
      <p:pic>
        <p:nvPicPr>
          <p:cNvPr id="5" name="Content Placeholder 4">
            <a:extLst>
              <a:ext uri="{FF2B5EF4-FFF2-40B4-BE49-F238E27FC236}">
                <a16:creationId xmlns:a16="http://schemas.microsoft.com/office/drawing/2014/main" id="{C05D3D18-EAD0-F440-A197-EBBFD10967FB}"/>
              </a:ext>
            </a:extLst>
          </p:cNvPr>
          <p:cNvPicPr>
            <a:picLocks noGrp="1" noChangeAspect="1"/>
          </p:cNvPicPr>
          <p:nvPr>
            <p:ph idx="1"/>
          </p:nvPr>
        </p:nvPicPr>
        <p:blipFill>
          <a:blip r:embed="rId2"/>
          <a:stretch>
            <a:fillRect/>
          </a:stretch>
        </p:blipFill>
        <p:spPr>
          <a:xfrm>
            <a:off x="296388" y="2231843"/>
            <a:ext cx="5639053" cy="2576133"/>
          </a:xfrm>
        </p:spPr>
      </p:pic>
      <p:sp>
        <p:nvSpPr>
          <p:cNvPr id="6" name="TextBox 5">
            <a:extLst>
              <a:ext uri="{FF2B5EF4-FFF2-40B4-BE49-F238E27FC236}">
                <a16:creationId xmlns:a16="http://schemas.microsoft.com/office/drawing/2014/main" id="{2F9FEFE0-9A85-8F43-8007-81D13FAB9F3F}"/>
              </a:ext>
            </a:extLst>
          </p:cNvPr>
          <p:cNvSpPr txBox="1"/>
          <p:nvPr/>
        </p:nvSpPr>
        <p:spPr>
          <a:xfrm>
            <a:off x="296388" y="6349224"/>
            <a:ext cx="11599223" cy="369332"/>
          </a:xfrm>
          <a:prstGeom prst="rect">
            <a:avLst/>
          </a:prstGeom>
          <a:noFill/>
        </p:spPr>
        <p:txBody>
          <a:bodyPr wrap="square" rtlCol="0">
            <a:spAutoFit/>
          </a:bodyPr>
          <a:lstStyle/>
          <a:p>
            <a:pPr algn="ctr"/>
            <a:r>
              <a:rPr lang="en-US" sz="1800" b="0" dirty="0"/>
              <a:t>K. He, G. </a:t>
            </a:r>
            <a:r>
              <a:rPr lang="en-US" sz="1800" b="0" dirty="0" err="1"/>
              <a:t>Gkioxari</a:t>
            </a:r>
            <a:r>
              <a:rPr lang="en-US" sz="1800" b="0" dirty="0"/>
              <a:t>, P. Dollar, and R. </a:t>
            </a:r>
            <a:r>
              <a:rPr lang="en-US" sz="1800" b="0" dirty="0" err="1"/>
              <a:t>Girshick</a:t>
            </a:r>
            <a:r>
              <a:rPr lang="en-US" sz="1800" b="0" dirty="0"/>
              <a:t>, </a:t>
            </a:r>
            <a:r>
              <a:rPr lang="en-US" sz="1800" b="0" dirty="0">
                <a:hlinkClick r:id="rId3"/>
              </a:rPr>
              <a:t>Mask R-CNN</a:t>
            </a:r>
            <a:r>
              <a:rPr lang="en-US" sz="1800" b="0" dirty="0"/>
              <a:t>, ICCV 2017 (Best Paper Award)</a:t>
            </a:r>
          </a:p>
        </p:txBody>
      </p:sp>
      <p:pic>
        <p:nvPicPr>
          <p:cNvPr id="8" name="Picture 7">
            <a:extLst>
              <a:ext uri="{FF2B5EF4-FFF2-40B4-BE49-F238E27FC236}">
                <a16:creationId xmlns:a16="http://schemas.microsoft.com/office/drawing/2014/main" id="{1BC373BD-866E-C94B-9418-828E75E3E800}"/>
              </a:ext>
            </a:extLst>
          </p:cNvPr>
          <p:cNvPicPr>
            <a:picLocks noChangeAspect="1"/>
          </p:cNvPicPr>
          <p:nvPr/>
        </p:nvPicPr>
        <p:blipFill>
          <a:blip r:embed="rId4"/>
          <a:stretch>
            <a:fillRect/>
          </a:stretch>
        </p:blipFill>
        <p:spPr>
          <a:xfrm>
            <a:off x="6476842" y="1508165"/>
            <a:ext cx="2571890" cy="3930734"/>
          </a:xfrm>
          <a:prstGeom prst="rect">
            <a:avLst/>
          </a:prstGeom>
        </p:spPr>
      </p:pic>
      <p:pic>
        <p:nvPicPr>
          <p:cNvPr id="10" name="Picture 9">
            <a:extLst>
              <a:ext uri="{FF2B5EF4-FFF2-40B4-BE49-F238E27FC236}">
                <a16:creationId xmlns:a16="http://schemas.microsoft.com/office/drawing/2014/main" id="{17D82CBB-134F-BF4B-8586-1B8B8A3091C1}"/>
              </a:ext>
            </a:extLst>
          </p:cNvPr>
          <p:cNvPicPr>
            <a:picLocks noChangeAspect="1"/>
          </p:cNvPicPr>
          <p:nvPr/>
        </p:nvPicPr>
        <p:blipFill>
          <a:blip r:embed="rId5"/>
          <a:stretch>
            <a:fillRect/>
          </a:stretch>
        </p:blipFill>
        <p:spPr>
          <a:xfrm>
            <a:off x="9048732" y="1493412"/>
            <a:ext cx="2684089" cy="3900954"/>
          </a:xfrm>
          <a:prstGeom prst="rect">
            <a:avLst/>
          </a:prstGeom>
        </p:spPr>
      </p:pic>
    </p:spTree>
    <p:extLst>
      <p:ext uri="{BB962C8B-B14F-4D97-AF65-F5344CB8AC3E}">
        <p14:creationId xmlns:p14="http://schemas.microsoft.com/office/powerpoint/2010/main" val="2465661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9C50C05-8C08-074F-B095-5EF6AD27E2B6}"/>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DBCC599-E927-6047-8023-7C0EADB0AF7B}"/>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12" name="TextBox 111">
            <a:extLst>
              <a:ext uri="{FF2B5EF4-FFF2-40B4-BE49-F238E27FC236}">
                <a16:creationId xmlns:a16="http://schemas.microsoft.com/office/drawing/2014/main" id="{1D4AF79C-8A47-3F4F-ADA4-B2F5DC7283F7}"/>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14" name="TextBox 113">
            <a:extLst>
              <a:ext uri="{FF2B5EF4-FFF2-40B4-BE49-F238E27FC236}">
                <a16:creationId xmlns:a16="http://schemas.microsoft.com/office/drawing/2014/main" id="{A258E042-4754-7841-997F-FF7C5D5A8EEA}"/>
              </a:ext>
            </a:extLst>
          </p:cNvPr>
          <p:cNvSpPr txBox="1"/>
          <p:nvPr/>
        </p:nvSpPr>
        <p:spPr>
          <a:xfrm>
            <a:off x="10070554" y="6073855"/>
            <a:ext cx="1053176" cy="307777"/>
          </a:xfrm>
          <a:prstGeom prst="rect">
            <a:avLst/>
          </a:prstGeom>
          <a:noFill/>
        </p:spPr>
        <p:txBody>
          <a:bodyPr wrap="square" rtlCol="0">
            <a:spAutoFit/>
          </a:bodyPr>
          <a:lstStyle/>
          <a:p>
            <a:r>
              <a:rPr lang="en-US" sz="1400" dirty="0"/>
              <a:t>Caltech-101</a:t>
            </a:r>
          </a:p>
        </p:txBody>
      </p:sp>
      <p:sp>
        <p:nvSpPr>
          <p:cNvPr id="115" name="TextBox 114">
            <a:extLst>
              <a:ext uri="{FF2B5EF4-FFF2-40B4-BE49-F238E27FC236}">
                <a16:creationId xmlns:a16="http://schemas.microsoft.com/office/drawing/2014/main" id="{2CEFA564-C45F-A74B-9E0A-00D7641A1C1D}"/>
              </a:ext>
            </a:extLst>
          </p:cNvPr>
          <p:cNvSpPr txBox="1"/>
          <p:nvPr/>
        </p:nvSpPr>
        <p:spPr>
          <a:xfrm>
            <a:off x="11329082" y="6064025"/>
            <a:ext cx="1053176" cy="307777"/>
          </a:xfrm>
          <a:prstGeom prst="rect">
            <a:avLst/>
          </a:prstGeom>
          <a:noFill/>
        </p:spPr>
        <p:txBody>
          <a:bodyPr wrap="square" rtlCol="0">
            <a:spAutoFit/>
          </a:bodyPr>
          <a:lstStyle/>
          <a:p>
            <a:r>
              <a:rPr lang="en-US" sz="1400" dirty="0"/>
              <a:t>ImageNet</a:t>
            </a:r>
          </a:p>
        </p:txBody>
      </p:sp>
      <p:sp>
        <p:nvSpPr>
          <p:cNvPr id="116" name="TextBox 115">
            <a:extLst>
              <a:ext uri="{FF2B5EF4-FFF2-40B4-BE49-F238E27FC236}">
                <a16:creationId xmlns:a16="http://schemas.microsoft.com/office/drawing/2014/main" id="{1C6614C2-DF5E-CA48-91F2-1560150C2D54}"/>
              </a:ext>
            </a:extLst>
          </p:cNvPr>
          <p:cNvSpPr txBox="1"/>
          <p:nvPr/>
        </p:nvSpPr>
        <p:spPr>
          <a:xfrm>
            <a:off x="10251439" y="6488641"/>
            <a:ext cx="1335710" cy="307777"/>
          </a:xfrm>
          <a:prstGeom prst="rect">
            <a:avLst/>
          </a:prstGeom>
          <a:noFill/>
        </p:spPr>
        <p:txBody>
          <a:bodyPr wrap="square" rtlCol="0">
            <a:spAutoFit/>
          </a:bodyPr>
          <a:lstStyle/>
          <a:p>
            <a:r>
              <a:rPr lang="en-US" sz="1400" dirty="0"/>
              <a:t>PASCAL VOC</a:t>
            </a:r>
          </a:p>
        </p:txBody>
      </p:sp>
      <p:sp>
        <p:nvSpPr>
          <p:cNvPr id="117" name="TextBox 116">
            <a:extLst>
              <a:ext uri="{FF2B5EF4-FFF2-40B4-BE49-F238E27FC236}">
                <a16:creationId xmlns:a16="http://schemas.microsoft.com/office/drawing/2014/main" id="{DFAFC907-FADE-4E4F-A2E2-DE80E09808B7}"/>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73" name="TextBox 72">
            <a:extLst>
              <a:ext uri="{FF2B5EF4-FFF2-40B4-BE49-F238E27FC236}">
                <a16:creationId xmlns:a16="http://schemas.microsoft.com/office/drawing/2014/main" id="{1ED0291D-5274-924F-9A5C-DB0487509D5A}"/>
              </a:ext>
            </a:extLst>
          </p:cNvPr>
          <p:cNvSpPr txBox="1"/>
          <p:nvPr/>
        </p:nvSpPr>
        <p:spPr>
          <a:xfrm>
            <a:off x="10000318" y="3636337"/>
            <a:ext cx="1779651" cy="307777"/>
          </a:xfrm>
          <a:prstGeom prst="rect">
            <a:avLst/>
          </a:prstGeom>
          <a:noFill/>
        </p:spPr>
        <p:txBody>
          <a:bodyPr wrap="square" rtlCol="0">
            <a:spAutoFit/>
          </a:bodyPr>
          <a:lstStyle/>
          <a:p>
            <a:r>
              <a:rPr lang="en-US" sz="1400" dirty="0"/>
              <a:t>Bags of features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cxnSp>
        <p:nvCxnSpPr>
          <p:cNvPr id="86" name="Straight Arrow Connector 85">
            <a:extLst>
              <a:ext uri="{FF2B5EF4-FFF2-40B4-BE49-F238E27FC236}">
                <a16:creationId xmlns:a16="http://schemas.microsoft.com/office/drawing/2014/main" id="{336C3FD0-DEF6-A34C-8E4A-0556C9BE4D0E}"/>
              </a:ext>
            </a:extLst>
          </p:cNvPr>
          <p:cNvCxnSpPr>
            <a:cxnSpLocks/>
            <a:endCxn id="89" idx="1"/>
          </p:cNvCxnSpPr>
          <p:nvPr/>
        </p:nvCxnSpPr>
        <p:spPr>
          <a:xfrm flipV="1">
            <a:off x="8812587" y="3222621"/>
            <a:ext cx="1822943" cy="3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51D7BE9-A3A4-E441-9AA1-7811196B8731}"/>
              </a:ext>
            </a:extLst>
          </p:cNvPr>
          <p:cNvSpPr txBox="1"/>
          <p:nvPr/>
        </p:nvSpPr>
        <p:spPr>
          <a:xfrm>
            <a:off x="10635530" y="3068732"/>
            <a:ext cx="530221" cy="307777"/>
          </a:xfrm>
          <a:prstGeom prst="rect">
            <a:avLst/>
          </a:prstGeom>
          <a:noFill/>
        </p:spPr>
        <p:txBody>
          <a:bodyPr wrap="square" rtlCol="0">
            <a:spAutoFit/>
          </a:bodyPr>
          <a:lstStyle/>
          <a:p>
            <a:r>
              <a:rPr lang="en-US" sz="1400" dirty="0"/>
              <a:t>HOG</a:t>
            </a:r>
          </a:p>
        </p:txBody>
      </p:sp>
      <p:sp>
        <p:nvSpPr>
          <p:cNvPr id="90" name="TextBox 89">
            <a:extLst>
              <a:ext uri="{FF2B5EF4-FFF2-40B4-BE49-F238E27FC236}">
                <a16:creationId xmlns:a16="http://schemas.microsoft.com/office/drawing/2014/main" id="{4E7B8C39-517B-D349-A2DF-A5E1FD643015}"/>
              </a:ext>
            </a:extLst>
          </p:cNvPr>
          <p:cNvSpPr txBox="1"/>
          <p:nvPr/>
        </p:nvSpPr>
        <p:spPr>
          <a:xfrm flipH="1">
            <a:off x="11213135" y="2750486"/>
            <a:ext cx="856180" cy="307777"/>
          </a:xfrm>
          <a:prstGeom prst="rect">
            <a:avLst/>
          </a:prstGeom>
          <a:noFill/>
        </p:spPr>
        <p:txBody>
          <a:bodyPr wrap="square" rtlCol="0">
            <a:spAutoFit/>
          </a:bodyPr>
          <a:lstStyle/>
          <a:p>
            <a:r>
              <a:rPr lang="en-US" sz="1400" dirty="0"/>
              <a:t>DPM</a:t>
            </a:r>
          </a:p>
        </p:txBody>
      </p:sp>
      <p:sp>
        <p:nvSpPr>
          <p:cNvPr id="91" name="TextBox 90">
            <a:extLst>
              <a:ext uri="{FF2B5EF4-FFF2-40B4-BE49-F238E27FC236}">
                <a16:creationId xmlns:a16="http://schemas.microsoft.com/office/drawing/2014/main" id="{8EA5D904-EF3B-CA4D-A7A8-BC0829BE0761}"/>
              </a:ext>
            </a:extLst>
          </p:cNvPr>
          <p:cNvSpPr txBox="1"/>
          <p:nvPr/>
        </p:nvSpPr>
        <p:spPr>
          <a:xfrm>
            <a:off x="11321350" y="3640181"/>
            <a:ext cx="925705" cy="307777"/>
          </a:xfrm>
          <a:prstGeom prst="rect">
            <a:avLst/>
          </a:prstGeom>
          <a:noFill/>
        </p:spPr>
        <p:txBody>
          <a:bodyPr wrap="square" rtlCol="0">
            <a:spAutoFit/>
          </a:bodyPr>
          <a:lstStyle/>
          <a:p>
            <a:r>
              <a:rPr lang="en-US" sz="1400" dirty="0"/>
              <a:t>Pyramids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C243535-4011-9D40-8793-720DC542657B}"/>
              </a:ext>
            </a:extLst>
          </p:cNvPr>
          <p:cNvCxnSpPr>
            <a:cxnSpLocks/>
          </p:cNvCxnSpPr>
          <p:nvPr/>
        </p:nvCxnSpPr>
        <p:spPr>
          <a:xfrm>
            <a:off x="11023868" y="2736568"/>
            <a:ext cx="217585" cy="4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BFA900D-ABF8-2E4F-BFCF-B3B1727744CE}"/>
              </a:ext>
            </a:extLst>
          </p:cNvPr>
          <p:cNvCxnSpPr>
            <a:cxnSpLocks/>
            <a:stCxn id="89" idx="3"/>
          </p:cNvCxnSpPr>
          <p:nvPr/>
        </p:nvCxnSpPr>
        <p:spPr>
          <a:xfrm flipV="1">
            <a:off x="11165751" y="3024031"/>
            <a:ext cx="351261" cy="19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B4D348F-12DE-8147-9D6A-250D7D3FBCEC}"/>
              </a:ext>
            </a:extLst>
          </p:cNvPr>
          <p:cNvCxnSpPr>
            <a:cxnSpLocks/>
            <a:stCxn id="51" idx="2"/>
            <a:endCxn id="73" idx="1"/>
          </p:cNvCxnSpPr>
          <p:nvPr/>
        </p:nvCxnSpPr>
        <p:spPr>
          <a:xfrm>
            <a:off x="8307507" y="1072887"/>
            <a:ext cx="1692811" cy="2717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5555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DA3B1EC2-88DA-9448-931E-F3A3D74B0996}"/>
              </a:ext>
            </a:extLst>
          </p:cNvPr>
          <p:cNvCxnSpPr>
            <a:cxnSpLocks/>
          </p:cNvCxnSpPr>
          <p:nvPr/>
        </p:nvCxnSpPr>
        <p:spPr>
          <a:xfrm>
            <a:off x="10551165" y="2230328"/>
            <a:ext cx="4414" cy="1406009"/>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F6F7145-6EA3-4E4D-920C-D045E1523B07}"/>
              </a:ext>
            </a:extLst>
          </p:cNvPr>
          <p:cNvCxnSpPr>
            <a:cxnSpLocks/>
          </p:cNvCxnSpPr>
          <p:nvPr/>
        </p:nvCxnSpPr>
        <p:spPr>
          <a:xfrm>
            <a:off x="8812587" y="3226457"/>
            <a:ext cx="1187731" cy="56376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2F4E903-A2B9-424C-921C-8572AB774EBC}"/>
              </a:ext>
            </a:extLst>
          </p:cNvPr>
          <p:cNvSpPr txBox="1"/>
          <p:nvPr/>
        </p:nvSpPr>
        <p:spPr>
          <a:xfrm>
            <a:off x="9839201" y="3204880"/>
            <a:ext cx="1187284" cy="523220"/>
          </a:xfrm>
          <a:prstGeom prst="rect">
            <a:avLst/>
          </a:prstGeom>
          <a:noFill/>
        </p:spPr>
        <p:txBody>
          <a:bodyPr wrap="square" rtlCol="0">
            <a:spAutoFit/>
          </a:bodyPr>
          <a:lstStyle/>
          <a:p>
            <a:r>
              <a:rPr lang="en-US" sz="1400" dirty="0"/>
              <a:t>Implicit shape models</a:t>
            </a:r>
          </a:p>
        </p:txBody>
      </p:sp>
      <p:cxnSp>
        <p:nvCxnSpPr>
          <p:cNvPr id="74" name="Straight Arrow Connector 73">
            <a:extLst>
              <a:ext uri="{FF2B5EF4-FFF2-40B4-BE49-F238E27FC236}">
                <a16:creationId xmlns:a16="http://schemas.microsoft.com/office/drawing/2014/main" id="{FF1B89D6-AE67-D241-8FF0-DECA68372BA5}"/>
              </a:ext>
            </a:extLst>
          </p:cNvPr>
          <p:cNvCxnSpPr>
            <a:cxnSpLocks/>
          </p:cNvCxnSpPr>
          <p:nvPr/>
        </p:nvCxnSpPr>
        <p:spPr>
          <a:xfrm>
            <a:off x="9592093" y="1225582"/>
            <a:ext cx="1170642" cy="1868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493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F9FBF816-A835-9946-824C-5688BE298BE4}"/>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sp>
        <p:nvSpPr>
          <p:cNvPr id="11" name="Rectangle 10">
            <a:extLst>
              <a:ext uri="{FF2B5EF4-FFF2-40B4-BE49-F238E27FC236}">
                <a16:creationId xmlns:a16="http://schemas.microsoft.com/office/drawing/2014/main" id="{6DE2DD7E-9B34-DF43-8A5B-7447F840CBCB}"/>
              </a:ext>
            </a:extLst>
          </p:cNvPr>
          <p:cNvSpPr/>
          <p:nvPr/>
        </p:nvSpPr>
        <p:spPr>
          <a:xfrm>
            <a:off x="1" y="3889228"/>
            <a:ext cx="12247054" cy="1165897"/>
          </a:xfrm>
          <a:prstGeom prst="rect">
            <a:avLst/>
          </a:prstGeom>
          <a:solidFill>
            <a:srgbClr val="FBF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183B37-7C2D-474A-8923-55A50039C076}"/>
              </a:ext>
            </a:extLst>
          </p:cNvPr>
          <p:cNvSpPr txBox="1"/>
          <p:nvPr/>
        </p:nvSpPr>
        <p:spPr>
          <a:xfrm rot="16200000">
            <a:off x="-134708" y="4318287"/>
            <a:ext cx="686406" cy="307777"/>
          </a:xfrm>
          <a:prstGeom prst="rect">
            <a:avLst/>
          </a:prstGeom>
          <a:noFill/>
        </p:spPr>
        <p:txBody>
          <a:bodyPr wrap="none" rtlCol="0">
            <a:spAutoFit/>
          </a:bodyPr>
          <a:lstStyle/>
          <a:p>
            <a:r>
              <a:rPr lang="en-US" sz="1400" b="1" dirty="0"/>
              <a:t>Scenes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73" name="TextBox 72">
            <a:extLst>
              <a:ext uri="{FF2B5EF4-FFF2-40B4-BE49-F238E27FC236}">
                <a16:creationId xmlns:a16="http://schemas.microsoft.com/office/drawing/2014/main" id="{1ED0291D-5274-924F-9A5C-DB0487509D5A}"/>
              </a:ext>
            </a:extLst>
          </p:cNvPr>
          <p:cNvSpPr txBox="1"/>
          <p:nvPr/>
        </p:nvSpPr>
        <p:spPr>
          <a:xfrm>
            <a:off x="10000318" y="3725237"/>
            <a:ext cx="1779651" cy="307777"/>
          </a:xfrm>
          <a:prstGeom prst="rect">
            <a:avLst/>
          </a:prstGeom>
          <a:noFill/>
        </p:spPr>
        <p:txBody>
          <a:bodyPr wrap="square" rtlCol="0">
            <a:spAutoFit/>
          </a:bodyPr>
          <a:lstStyle/>
          <a:p>
            <a:r>
              <a:rPr lang="en-US" sz="1400" dirty="0"/>
              <a:t>Bags of features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cxnSp>
        <p:nvCxnSpPr>
          <p:cNvPr id="86" name="Straight Arrow Connector 85">
            <a:extLst>
              <a:ext uri="{FF2B5EF4-FFF2-40B4-BE49-F238E27FC236}">
                <a16:creationId xmlns:a16="http://schemas.microsoft.com/office/drawing/2014/main" id="{336C3FD0-DEF6-A34C-8E4A-0556C9BE4D0E}"/>
              </a:ext>
            </a:extLst>
          </p:cNvPr>
          <p:cNvCxnSpPr>
            <a:cxnSpLocks/>
            <a:endCxn id="89" idx="1"/>
          </p:cNvCxnSpPr>
          <p:nvPr/>
        </p:nvCxnSpPr>
        <p:spPr>
          <a:xfrm flipV="1">
            <a:off x="8812587" y="3222621"/>
            <a:ext cx="1822943" cy="3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51D7BE9-A3A4-E441-9AA1-7811196B8731}"/>
              </a:ext>
            </a:extLst>
          </p:cNvPr>
          <p:cNvSpPr txBox="1"/>
          <p:nvPr/>
        </p:nvSpPr>
        <p:spPr>
          <a:xfrm>
            <a:off x="10635530" y="3068732"/>
            <a:ext cx="530221" cy="307777"/>
          </a:xfrm>
          <a:prstGeom prst="rect">
            <a:avLst/>
          </a:prstGeom>
          <a:noFill/>
        </p:spPr>
        <p:txBody>
          <a:bodyPr wrap="square" rtlCol="0">
            <a:spAutoFit/>
          </a:bodyPr>
          <a:lstStyle/>
          <a:p>
            <a:r>
              <a:rPr lang="en-US" sz="1400" dirty="0"/>
              <a:t>HOG</a:t>
            </a:r>
          </a:p>
        </p:txBody>
      </p:sp>
      <p:sp>
        <p:nvSpPr>
          <p:cNvPr id="90" name="TextBox 89">
            <a:extLst>
              <a:ext uri="{FF2B5EF4-FFF2-40B4-BE49-F238E27FC236}">
                <a16:creationId xmlns:a16="http://schemas.microsoft.com/office/drawing/2014/main" id="{4E7B8C39-517B-D349-A2DF-A5E1FD643015}"/>
              </a:ext>
            </a:extLst>
          </p:cNvPr>
          <p:cNvSpPr txBox="1"/>
          <p:nvPr/>
        </p:nvSpPr>
        <p:spPr>
          <a:xfrm flipH="1">
            <a:off x="11213135" y="2750486"/>
            <a:ext cx="856180" cy="307777"/>
          </a:xfrm>
          <a:prstGeom prst="rect">
            <a:avLst/>
          </a:prstGeom>
          <a:noFill/>
        </p:spPr>
        <p:txBody>
          <a:bodyPr wrap="square" rtlCol="0">
            <a:spAutoFit/>
          </a:bodyPr>
          <a:lstStyle/>
          <a:p>
            <a:r>
              <a:rPr lang="en-US" sz="1400" dirty="0"/>
              <a:t>DPM</a:t>
            </a:r>
          </a:p>
        </p:txBody>
      </p:sp>
      <p:sp>
        <p:nvSpPr>
          <p:cNvPr id="91" name="TextBox 90">
            <a:extLst>
              <a:ext uri="{FF2B5EF4-FFF2-40B4-BE49-F238E27FC236}">
                <a16:creationId xmlns:a16="http://schemas.microsoft.com/office/drawing/2014/main" id="{8EA5D904-EF3B-CA4D-A7A8-BC0829BE0761}"/>
              </a:ext>
            </a:extLst>
          </p:cNvPr>
          <p:cNvSpPr txBox="1"/>
          <p:nvPr/>
        </p:nvSpPr>
        <p:spPr>
          <a:xfrm>
            <a:off x="11321350" y="3729081"/>
            <a:ext cx="925705" cy="307777"/>
          </a:xfrm>
          <a:prstGeom prst="rect">
            <a:avLst/>
          </a:prstGeom>
          <a:noFill/>
        </p:spPr>
        <p:txBody>
          <a:bodyPr wrap="square" rtlCol="0">
            <a:spAutoFit/>
          </a:bodyPr>
          <a:lstStyle/>
          <a:p>
            <a:r>
              <a:rPr lang="en-US" sz="1400" dirty="0"/>
              <a:t>Pyramids</a:t>
            </a:r>
          </a:p>
        </p:txBody>
      </p:sp>
      <p:sp>
        <p:nvSpPr>
          <p:cNvPr id="93" name="TextBox 92">
            <a:extLst>
              <a:ext uri="{FF2B5EF4-FFF2-40B4-BE49-F238E27FC236}">
                <a16:creationId xmlns:a16="http://schemas.microsoft.com/office/drawing/2014/main" id="{87BC736F-DE85-DC48-9F08-CDB5206109A5}"/>
              </a:ext>
            </a:extLst>
          </p:cNvPr>
          <p:cNvSpPr txBox="1"/>
          <p:nvPr/>
        </p:nvSpPr>
        <p:spPr>
          <a:xfrm>
            <a:off x="9335119" y="4337286"/>
            <a:ext cx="512063" cy="307777"/>
          </a:xfrm>
          <a:prstGeom prst="rect">
            <a:avLst/>
          </a:prstGeom>
          <a:noFill/>
        </p:spPr>
        <p:txBody>
          <a:bodyPr wrap="none" rtlCol="0">
            <a:spAutoFit/>
          </a:bodyPr>
          <a:lstStyle/>
          <a:p>
            <a:r>
              <a:rPr lang="en-US" sz="1400" dirty="0"/>
              <a:t>GIST</a:t>
            </a:r>
          </a:p>
        </p:txBody>
      </p:sp>
      <p:sp>
        <p:nvSpPr>
          <p:cNvPr id="94" name="TextBox 93">
            <a:extLst>
              <a:ext uri="{FF2B5EF4-FFF2-40B4-BE49-F238E27FC236}">
                <a16:creationId xmlns:a16="http://schemas.microsoft.com/office/drawing/2014/main" id="{700BD889-FEAA-F948-B7BF-89B2D02E3C09}"/>
              </a:ext>
            </a:extLst>
          </p:cNvPr>
          <p:cNvSpPr txBox="1"/>
          <p:nvPr/>
        </p:nvSpPr>
        <p:spPr>
          <a:xfrm>
            <a:off x="9858333" y="4593120"/>
            <a:ext cx="1902316" cy="307777"/>
          </a:xfrm>
          <a:prstGeom prst="rect">
            <a:avLst/>
          </a:prstGeom>
          <a:noFill/>
        </p:spPr>
        <p:txBody>
          <a:bodyPr wrap="none" rtlCol="0">
            <a:spAutoFit/>
          </a:bodyPr>
          <a:lstStyle/>
          <a:p>
            <a:r>
              <a:rPr lang="en-US" sz="1400" dirty="0"/>
              <a:t>Semantic segmentation</a:t>
            </a:r>
          </a:p>
        </p:txBody>
      </p:sp>
      <p:sp>
        <p:nvSpPr>
          <p:cNvPr id="95" name="TextBox 94">
            <a:extLst>
              <a:ext uri="{FF2B5EF4-FFF2-40B4-BE49-F238E27FC236}">
                <a16:creationId xmlns:a16="http://schemas.microsoft.com/office/drawing/2014/main" id="{D19B09EF-4BC3-2F4F-AE5F-580B35C7AF73}"/>
              </a:ext>
            </a:extLst>
          </p:cNvPr>
          <p:cNvSpPr txBox="1"/>
          <p:nvPr/>
        </p:nvSpPr>
        <p:spPr>
          <a:xfrm>
            <a:off x="1117709" y="4276402"/>
            <a:ext cx="2368084" cy="307777"/>
          </a:xfrm>
          <a:prstGeom prst="rect">
            <a:avLst/>
          </a:prstGeom>
          <a:noFill/>
        </p:spPr>
        <p:txBody>
          <a:bodyPr wrap="none" rtlCol="0">
            <a:spAutoFit/>
          </a:bodyPr>
          <a:lstStyle/>
          <a:p>
            <a:r>
              <a:rPr lang="en-US" sz="1400" dirty="0"/>
              <a:t>Knowledge-based approaches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sp>
        <p:nvSpPr>
          <p:cNvPr id="105" name="TextBox 104">
            <a:extLst>
              <a:ext uri="{FF2B5EF4-FFF2-40B4-BE49-F238E27FC236}">
                <a16:creationId xmlns:a16="http://schemas.microsoft.com/office/drawing/2014/main" id="{280570CA-D273-8E4B-B1FA-CA037A0737E1}"/>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06" name="TextBox 105">
            <a:extLst>
              <a:ext uri="{FF2B5EF4-FFF2-40B4-BE49-F238E27FC236}">
                <a16:creationId xmlns:a16="http://schemas.microsoft.com/office/drawing/2014/main" id="{BA537089-2D93-6642-A7F1-FE5785D7DD8B}"/>
              </a:ext>
            </a:extLst>
          </p:cNvPr>
          <p:cNvSpPr txBox="1"/>
          <p:nvPr/>
        </p:nvSpPr>
        <p:spPr>
          <a:xfrm>
            <a:off x="6069182" y="6342053"/>
            <a:ext cx="691258" cy="307777"/>
          </a:xfrm>
          <a:prstGeom prst="rect">
            <a:avLst/>
          </a:prstGeom>
          <a:noFill/>
        </p:spPr>
        <p:txBody>
          <a:bodyPr wrap="square" rtlCol="0">
            <a:spAutoFit/>
          </a:bodyPr>
          <a:lstStyle/>
          <a:p>
            <a:r>
              <a:rPr lang="en-US" sz="1400" dirty="0"/>
              <a:t>MNIST</a:t>
            </a:r>
          </a:p>
        </p:txBody>
      </p:sp>
      <p:sp>
        <p:nvSpPr>
          <p:cNvPr id="107" name="TextBox 106">
            <a:extLst>
              <a:ext uri="{FF2B5EF4-FFF2-40B4-BE49-F238E27FC236}">
                <a16:creationId xmlns:a16="http://schemas.microsoft.com/office/drawing/2014/main" id="{D9615376-AE4A-EE4D-ABA4-47400555939D}"/>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08" name="TextBox 107">
            <a:extLst>
              <a:ext uri="{FF2B5EF4-FFF2-40B4-BE49-F238E27FC236}">
                <a16:creationId xmlns:a16="http://schemas.microsoft.com/office/drawing/2014/main" id="{BC7BB578-B24F-BF47-8704-B8934B8174F7}"/>
              </a:ext>
            </a:extLst>
          </p:cNvPr>
          <p:cNvSpPr txBox="1"/>
          <p:nvPr/>
        </p:nvSpPr>
        <p:spPr>
          <a:xfrm>
            <a:off x="10070554" y="6073855"/>
            <a:ext cx="1053176" cy="307777"/>
          </a:xfrm>
          <a:prstGeom prst="rect">
            <a:avLst/>
          </a:prstGeom>
          <a:noFill/>
        </p:spPr>
        <p:txBody>
          <a:bodyPr wrap="square" rtlCol="0">
            <a:spAutoFit/>
          </a:bodyPr>
          <a:lstStyle/>
          <a:p>
            <a:r>
              <a:rPr lang="en-US" sz="1400" dirty="0"/>
              <a:t>Caltech-101</a:t>
            </a:r>
          </a:p>
        </p:txBody>
      </p:sp>
      <p:sp>
        <p:nvSpPr>
          <p:cNvPr id="109" name="TextBox 108">
            <a:extLst>
              <a:ext uri="{FF2B5EF4-FFF2-40B4-BE49-F238E27FC236}">
                <a16:creationId xmlns:a16="http://schemas.microsoft.com/office/drawing/2014/main" id="{98E946CA-DA45-0846-B79D-E7DF30DA9CFA}"/>
              </a:ext>
            </a:extLst>
          </p:cNvPr>
          <p:cNvSpPr txBox="1"/>
          <p:nvPr/>
        </p:nvSpPr>
        <p:spPr>
          <a:xfrm>
            <a:off x="11329082" y="6064025"/>
            <a:ext cx="1053176" cy="307777"/>
          </a:xfrm>
          <a:prstGeom prst="rect">
            <a:avLst/>
          </a:prstGeom>
          <a:noFill/>
        </p:spPr>
        <p:txBody>
          <a:bodyPr wrap="square" rtlCol="0">
            <a:spAutoFit/>
          </a:bodyPr>
          <a:lstStyle/>
          <a:p>
            <a:r>
              <a:rPr lang="en-US" sz="1400" dirty="0"/>
              <a:t>ImageNet</a:t>
            </a:r>
          </a:p>
        </p:txBody>
      </p:sp>
      <p:sp>
        <p:nvSpPr>
          <p:cNvPr id="110" name="TextBox 109">
            <a:extLst>
              <a:ext uri="{FF2B5EF4-FFF2-40B4-BE49-F238E27FC236}">
                <a16:creationId xmlns:a16="http://schemas.microsoft.com/office/drawing/2014/main" id="{B82FF169-755F-684C-AC4B-EA27B44B061C}"/>
              </a:ext>
            </a:extLst>
          </p:cNvPr>
          <p:cNvSpPr txBox="1"/>
          <p:nvPr/>
        </p:nvSpPr>
        <p:spPr>
          <a:xfrm>
            <a:off x="10251439" y="6488641"/>
            <a:ext cx="1335710" cy="307777"/>
          </a:xfrm>
          <a:prstGeom prst="rect">
            <a:avLst/>
          </a:prstGeom>
          <a:noFill/>
        </p:spPr>
        <p:txBody>
          <a:bodyPr wrap="square" rtlCol="0">
            <a:spAutoFit/>
          </a:bodyPr>
          <a:lstStyle/>
          <a:p>
            <a:r>
              <a:rPr lang="en-US" sz="1400" dirty="0"/>
              <a:t>PASCAL VOC</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C243535-4011-9D40-8793-720DC542657B}"/>
              </a:ext>
            </a:extLst>
          </p:cNvPr>
          <p:cNvCxnSpPr>
            <a:cxnSpLocks/>
          </p:cNvCxnSpPr>
          <p:nvPr/>
        </p:nvCxnSpPr>
        <p:spPr>
          <a:xfrm>
            <a:off x="11023868" y="2736568"/>
            <a:ext cx="217585" cy="4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BFA900D-ABF8-2E4F-BFCF-B3B1727744CE}"/>
              </a:ext>
            </a:extLst>
          </p:cNvPr>
          <p:cNvCxnSpPr>
            <a:cxnSpLocks/>
            <a:stCxn id="89" idx="3"/>
          </p:cNvCxnSpPr>
          <p:nvPr/>
        </p:nvCxnSpPr>
        <p:spPr>
          <a:xfrm flipV="1">
            <a:off x="11165751" y="3024031"/>
            <a:ext cx="351261" cy="19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B4D348F-12DE-8147-9D6A-250D7D3FBCEC}"/>
              </a:ext>
            </a:extLst>
          </p:cNvPr>
          <p:cNvCxnSpPr>
            <a:cxnSpLocks/>
            <a:stCxn id="51" idx="2"/>
            <a:endCxn id="73" idx="1"/>
          </p:cNvCxnSpPr>
          <p:nvPr/>
        </p:nvCxnSpPr>
        <p:spPr>
          <a:xfrm>
            <a:off x="8307507" y="1072887"/>
            <a:ext cx="1692811" cy="2806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01890495-B04E-AC44-A7DB-E0D8F7FCC2D6}"/>
              </a:ext>
            </a:extLst>
          </p:cNvPr>
          <p:cNvCxnSpPr>
            <a:cxnSpLocks/>
          </p:cNvCxnSpPr>
          <p:nvPr/>
        </p:nvCxnSpPr>
        <p:spPr>
          <a:xfrm>
            <a:off x="9812066" y="4489981"/>
            <a:ext cx="1948583" cy="1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A54903BD-5CC3-E541-A3D2-A71C41C4DB59}"/>
              </a:ext>
            </a:extLst>
          </p:cNvPr>
          <p:cNvCxnSpPr>
            <a:cxnSpLocks/>
            <a:stCxn id="94" idx="3"/>
          </p:cNvCxnSpPr>
          <p:nvPr/>
        </p:nvCxnSpPr>
        <p:spPr>
          <a:xfrm>
            <a:off x="11760649" y="4747009"/>
            <a:ext cx="380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4920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DA3B1EC2-88DA-9448-931E-F3A3D74B0996}"/>
              </a:ext>
            </a:extLst>
          </p:cNvPr>
          <p:cNvCxnSpPr>
            <a:cxnSpLocks/>
          </p:cNvCxnSpPr>
          <p:nvPr/>
        </p:nvCxnSpPr>
        <p:spPr>
          <a:xfrm>
            <a:off x="10500365" y="2230328"/>
            <a:ext cx="23456" cy="1648798"/>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050E8DB7-4D15-404F-A599-6458B131C899}"/>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B413906-D131-5A4F-AA8F-6541ABD68B1E}"/>
              </a:ext>
            </a:extLst>
          </p:cNvPr>
          <p:cNvCxnSpPr>
            <a:cxnSpLocks/>
            <a:endCxn id="93" idx="1"/>
          </p:cNvCxnSpPr>
          <p:nvPr/>
        </p:nvCxnSpPr>
        <p:spPr>
          <a:xfrm>
            <a:off x="7480300" y="1477470"/>
            <a:ext cx="1854819" cy="3013705"/>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1ADED5F-E216-8C4C-978E-0B0F37497A30}"/>
              </a:ext>
            </a:extLst>
          </p:cNvPr>
          <p:cNvCxnSpPr>
            <a:cxnSpLocks/>
          </p:cNvCxnSpPr>
          <p:nvPr/>
        </p:nvCxnSpPr>
        <p:spPr>
          <a:xfrm>
            <a:off x="8812587" y="3226457"/>
            <a:ext cx="1187731" cy="66277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5522268A-BDC7-A640-AD4D-9FA5C073FDD1}"/>
              </a:ext>
            </a:extLst>
          </p:cNvPr>
          <p:cNvSpPr txBox="1"/>
          <p:nvPr/>
        </p:nvSpPr>
        <p:spPr>
          <a:xfrm>
            <a:off x="9839201" y="3204880"/>
            <a:ext cx="1187284" cy="523220"/>
          </a:xfrm>
          <a:prstGeom prst="rect">
            <a:avLst/>
          </a:prstGeom>
          <a:noFill/>
        </p:spPr>
        <p:txBody>
          <a:bodyPr wrap="square" rtlCol="0">
            <a:spAutoFit/>
          </a:bodyPr>
          <a:lstStyle/>
          <a:p>
            <a:r>
              <a:rPr lang="en-US" sz="1400" dirty="0"/>
              <a:t>Implicit shape models</a:t>
            </a:r>
          </a:p>
        </p:txBody>
      </p:sp>
      <p:cxnSp>
        <p:nvCxnSpPr>
          <p:cNvPr id="77" name="Straight Arrow Connector 76">
            <a:extLst>
              <a:ext uri="{FF2B5EF4-FFF2-40B4-BE49-F238E27FC236}">
                <a16:creationId xmlns:a16="http://schemas.microsoft.com/office/drawing/2014/main" id="{4FCA9587-D1A2-D442-A22A-FE627F2FFD71}"/>
              </a:ext>
            </a:extLst>
          </p:cNvPr>
          <p:cNvCxnSpPr>
            <a:cxnSpLocks/>
          </p:cNvCxnSpPr>
          <p:nvPr/>
        </p:nvCxnSpPr>
        <p:spPr>
          <a:xfrm>
            <a:off x="9592093" y="1225582"/>
            <a:ext cx="1170642" cy="1868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7471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16B64-6434-AC42-AD95-16597C7ACFCB}"/>
              </a:ext>
            </a:extLst>
          </p:cNvPr>
          <p:cNvSpPr>
            <a:spLocks noGrp="1"/>
          </p:cNvSpPr>
          <p:nvPr>
            <p:ph type="title"/>
          </p:nvPr>
        </p:nvSpPr>
        <p:spPr/>
        <p:txBody>
          <a:bodyPr/>
          <a:lstStyle/>
          <a:p>
            <a:r>
              <a:rPr lang="en-US" dirty="0"/>
              <a:t>Scene understanding: What’s next?</a:t>
            </a:r>
          </a:p>
        </p:txBody>
      </p:sp>
      <p:sp>
        <p:nvSpPr>
          <p:cNvPr id="6" name="Content Placeholder 5">
            <a:extLst>
              <a:ext uri="{FF2B5EF4-FFF2-40B4-BE49-F238E27FC236}">
                <a16:creationId xmlns:a16="http://schemas.microsoft.com/office/drawing/2014/main" id="{C41C5C2D-C75D-0742-B026-5EBB4BFAE0C4}"/>
              </a:ext>
            </a:extLst>
          </p:cNvPr>
          <p:cNvSpPr>
            <a:spLocks noGrp="1"/>
          </p:cNvSpPr>
          <p:nvPr>
            <p:ph idx="1"/>
          </p:nvPr>
        </p:nvSpPr>
        <p:spPr>
          <a:xfrm>
            <a:off x="838200" y="1371601"/>
            <a:ext cx="10515600" cy="1371600"/>
          </a:xfrm>
        </p:spPr>
        <p:txBody>
          <a:bodyPr/>
          <a:lstStyle/>
          <a:p>
            <a:r>
              <a:rPr lang="en-US" dirty="0"/>
              <a:t>We have challenging standardized benchmarks, though we’re beginning to saturate current datasets (COCO)</a:t>
            </a:r>
          </a:p>
          <a:p>
            <a:r>
              <a:rPr lang="en-US" dirty="0"/>
              <a:t>Need to push more on 3D and situated scene understanding</a:t>
            </a:r>
          </a:p>
        </p:txBody>
      </p:sp>
      <p:pic>
        <p:nvPicPr>
          <p:cNvPr id="8" name="Picture 7">
            <a:extLst>
              <a:ext uri="{FF2B5EF4-FFF2-40B4-BE49-F238E27FC236}">
                <a16:creationId xmlns:a16="http://schemas.microsoft.com/office/drawing/2014/main" id="{294FA049-BB88-0D45-9419-D298EE1B842E}"/>
              </a:ext>
            </a:extLst>
          </p:cNvPr>
          <p:cNvPicPr>
            <a:picLocks noChangeAspect="1"/>
          </p:cNvPicPr>
          <p:nvPr/>
        </p:nvPicPr>
        <p:blipFill>
          <a:blip r:embed="rId2"/>
          <a:stretch>
            <a:fillRect/>
          </a:stretch>
        </p:blipFill>
        <p:spPr>
          <a:xfrm>
            <a:off x="1294134" y="3295321"/>
            <a:ext cx="3586625" cy="2570595"/>
          </a:xfrm>
          <a:prstGeom prst="rect">
            <a:avLst/>
          </a:prstGeom>
        </p:spPr>
      </p:pic>
      <p:sp>
        <p:nvSpPr>
          <p:cNvPr id="9" name="Rectangle 8">
            <a:extLst>
              <a:ext uri="{FF2B5EF4-FFF2-40B4-BE49-F238E27FC236}">
                <a16:creationId xmlns:a16="http://schemas.microsoft.com/office/drawing/2014/main" id="{4FFF7E50-B3DF-C44D-B3CF-642EC1DA018C}"/>
              </a:ext>
            </a:extLst>
          </p:cNvPr>
          <p:cNvSpPr/>
          <p:nvPr/>
        </p:nvSpPr>
        <p:spPr>
          <a:xfrm>
            <a:off x="352302" y="5938043"/>
            <a:ext cx="5430980" cy="646331"/>
          </a:xfrm>
          <a:prstGeom prst="rect">
            <a:avLst/>
          </a:prstGeom>
        </p:spPr>
        <p:txBody>
          <a:bodyPr wrap="square">
            <a:spAutoFit/>
          </a:bodyPr>
          <a:lstStyle/>
          <a:p>
            <a:pPr algn="ctr"/>
            <a:r>
              <a:rPr lang="en-US" dirty="0"/>
              <a:t>A. </a:t>
            </a:r>
            <a:r>
              <a:rPr lang="en-US" dirty="0" err="1"/>
              <a:t>Kirillov</a:t>
            </a:r>
            <a:r>
              <a:rPr lang="en-US" dirty="0"/>
              <a:t>, K. He, R. </a:t>
            </a:r>
            <a:r>
              <a:rPr lang="en-US" dirty="0" err="1"/>
              <a:t>Girshick</a:t>
            </a:r>
            <a:r>
              <a:rPr lang="en-US" dirty="0"/>
              <a:t>, C. Rother, and P. </a:t>
            </a:r>
            <a:r>
              <a:rPr lang="en-US" dirty="0" err="1"/>
              <a:t>Dollár</a:t>
            </a:r>
            <a:r>
              <a:rPr lang="en-US" dirty="0"/>
              <a:t>, </a:t>
            </a:r>
            <a:r>
              <a:rPr lang="en-US" dirty="0">
                <a:hlinkClick r:id="rId3"/>
              </a:rPr>
              <a:t>Panoptic segmentation</a:t>
            </a:r>
            <a:r>
              <a:rPr lang="en-US" dirty="0"/>
              <a:t>, CVPR 2019</a:t>
            </a:r>
          </a:p>
        </p:txBody>
      </p:sp>
      <p:pic>
        <p:nvPicPr>
          <p:cNvPr id="11" name="Picture 10">
            <a:extLst>
              <a:ext uri="{FF2B5EF4-FFF2-40B4-BE49-F238E27FC236}">
                <a16:creationId xmlns:a16="http://schemas.microsoft.com/office/drawing/2014/main" id="{58457F13-030F-0941-8878-6DAEDD4E3198}"/>
              </a:ext>
            </a:extLst>
          </p:cNvPr>
          <p:cNvPicPr>
            <a:picLocks noChangeAspect="1"/>
          </p:cNvPicPr>
          <p:nvPr/>
        </p:nvPicPr>
        <p:blipFill>
          <a:blip r:embed="rId4"/>
          <a:stretch>
            <a:fillRect/>
          </a:stretch>
        </p:blipFill>
        <p:spPr>
          <a:xfrm>
            <a:off x="6650182" y="3295321"/>
            <a:ext cx="5278123" cy="2241625"/>
          </a:xfrm>
          <a:prstGeom prst="rect">
            <a:avLst/>
          </a:prstGeom>
        </p:spPr>
      </p:pic>
      <p:sp>
        <p:nvSpPr>
          <p:cNvPr id="12" name="Rectangle 11">
            <a:extLst>
              <a:ext uri="{FF2B5EF4-FFF2-40B4-BE49-F238E27FC236}">
                <a16:creationId xmlns:a16="http://schemas.microsoft.com/office/drawing/2014/main" id="{6307EB29-EBD1-7F4B-8F32-E2A23536CA8B}"/>
              </a:ext>
            </a:extLst>
          </p:cNvPr>
          <p:cNvSpPr/>
          <p:nvPr/>
        </p:nvSpPr>
        <p:spPr>
          <a:xfrm>
            <a:off x="6287985" y="5938042"/>
            <a:ext cx="5430980" cy="646331"/>
          </a:xfrm>
          <a:prstGeom prst="rect">
            <a:avLst/>
          </a:prstGeom>
        </p:spPr>
        <p:txBody>
          <a:bodyPr wrap="square">
            <a:spAutoFit/>
          </a:bodyPr>
          <a:lstStyle/>
          <a:p>
            <a:pPr algn="ctr"/>
            <a:r>
              <a:rPr lang="en-US" dirty="0"/>
              <a:t>M.-F. Chang et al., </a:t>
            </a:r>
            <a:r>
              <a:rPr lang="en-US" dirty="0">
                <a:hlinkClick r:id="rId5"/>
              </a:rPr>
              <a:t>Argoverse: 3D Tracking and Forecasting with Rich Maps</a:t>
            </a:r>
            <a:r>
              <a:rPr lang="en-US" dirty="0"/>
              <a:t>, CVPR 2019</a:t>
            </a:r>
          </a:p>
        </p:txBody>
      </p:sp>
    </p:spTree>
    <p:extLst>
      <p:ext uri="{BB962C8B-B14F-4D97-AF65-F5344CB8AC3E}">
        <p14:creationId xmlns:p14="http://schemas.microsoft.com/office/powerpoint/2010/main" val="31871743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A5AF-7E4D-964E-923A-2B60749A56F9}"/>
              </a:ext>
            </a:extLst>
          </p:cNvPr>
          <p:cNvSpPr>
            <a:spLocks noGrp="1"/>
          </p:cNvSpPr>
          <p:nvPr>
            <p:ph type="title"/>
          </p:nvPr>
        </p:nvSpPr>
        <p:spPr/>
        <p:txBody>
          <a:bodyPr/>
          <a:lstStyle/>
          <a:p>
            <a:r>
              <a:rPr lang="en-US" dirty="0"/>
              <a:t>History of Recognition: Summary</a:t>
            </a:r>
          </a:p>
        </p:txBody>
      </p:sp>
      <p:sp>
        <p:nvSpPr>
          <p:cNvPr id="3" name="Content Placeholder 2">
            <a:extLst>
              <a:ext uri="{FF2B5EF4-FFF2-40B4-BE49-F238E27FC236}">
                <a16:creationId xmlns:a16="http://schemas.microsoft.com/office/drawing/2014/main" id="{36E9E9D3-5940-5B4A-80BB-C228A9B6ABBE}"/>
              </a:ext>
            </a:extLst>
          </p:cNvPr>
          <p:cNvSpPr>
            <a:spLocks noGrp="1"/>
          </p:cNvSpPr>
          <p:nvPr>
            <p:ph idx="1"/>
          </p:nvPr>
        </p:nvSpPr>
        <p:spPr>
          <a:xfrm>
            <a:off x="838200" y="1371600"/>
            <a:ext cx="5396345" cy="5178287"/>
          </a:xfrm>
        </p:spPr>
        <p:txBody>
          <a:bodyPr>
            <a:normAutofit lnSpcReduction="10000"/>
          </a:bodyPr>
          <a:lstStyle/>
          <a:p>
            <a:r>
              <a:rPr lang="en-US" b="1" dirty="0"/>
              <a:t>Instance recognition</a:t>
            </a:r>
          </a:p>
          <a:p>
            <a:pPr lvl="1"/>
            <a:r>
              <a:rPr lang="en-US" dirty="0"/>
              <a:t>3D geometric</a:t>
            </a:r>
          </a:p>
          <a:p>
            <a:pPr lvl="2"/>
            <a:r>
              <a:rPr lang="en-US" dirty="0"/>
              <a:t>Blocks world</a:t>
            </a:r>
          </a:p>
          <a:p>
            <a:pPr lvl="2"/>
            <a:r>
              <a:rPr lang="en-US" dirty="0"/>
              <a:t>Alignment</a:t>
            </a:r>
          </a:p>
          <a:p>
            <a:pPr lvl="2"/>
            <a:r>
              <a:rPr lang="en-US" dirty="0"/>
              <a:t>Aspect graphs</a:t>
            </a:r>
          </a:p>
          <a:p>
            <a:pPr lvl="2"/>
            <a:r>
              <a:rPr lang="en-US" dirty="0"/>
              <a:t>Invariants</a:t>
            </a:r>
          </a:p>
          <a:p>
            <a:pPr lvl="2"/>
            <a:r>
              <a:rPr lang="en-US" dirty="0"/>
              <a:t>Primitive-based approaches: generalized cylinders, </a:t>
            </a:r>
            <a:r>
              <a:rPr lang="en-US" dirty="0" err="1"/>
              <a:t>geons</a:t>
            </a:r>
            <a:endParaRPr lang="en-US" dirty="0"/>
          </a:p>
          <a:p>
            <a:pPr lvl="1"/>
            <a:r>
              <a:rPr lang="en-US" dirty="0"/>
              <a:t>Appearance-based</a:t>
            </a:r>
          </a:p>
          <a:p>
            <a:pPr lvl="2"/>
            <a:r>
              <a:rPr lang="en-US" dirty="0"/>
              <a:t>Eigenfaces</a:t>
            </a:r>
          </a:p>
          <a:p>
            <a:pPr lvl="2"/>
            <a:r>
              <a:rPr lang="en-US" dirty="0"/>
              <a:t>Appearance manifolds</a:t>
            </a:r>
          </a:p>
          <a:p>
            <a:pPr lvl="2"/>
            <a:r>
              <a:rPr lang="en-US" dirty="0"/>
              <a:t>Color indexing</a:t>
            </a:r>
          </a:p>
          <a:p>
            <a:pPr lvl="1"/>
            <a:r>
              <a:rPr lang="en-US" dirty="0" err="1"/>
              <a:t>Keypoint</a:t>
            </a:r>
            <a:r>
              <a:rPr lang="en-US" dirty="0"/>
              <a:t>-based</a:t>
            </a:r>
          </a:p>
          <a:p>
            <a:pPr lvl="2"/>
            <a:r>
              <a:rPr lang="en-US" dirty="0"/>
              <a:t>Schmid &amp; Mohr</a:t>
            </a:r>
          </a:p>
          <a:p>
            <a:pPr lvl="2"/>
            <a:r>
              <a:rPr lang="en-US" dirty="0"/>
              <a:t>Lowe</a:t>
            </a:r>
          </a:p>
          <a:p>
            <a:pPr lvl="2"/>
            <a:r>
              <a:rPr lang="en-US" dirty="0"/>
              <a:t>Video Google</a:t>
            </a:r>
          </a:p>
          <a:p>
            <a:endParaRPr lang="en-US" dirty="0"/>
          </a:p>
        </p:txBody>
      </p:sp>
      <p:sp>
        <p:nvSpPr>
          <p:cNvPr id="4" name="Content Placeholder 3">
            <a:extLst>
              <a:ext uri="{FF2B5EF4-FFF2-40B4-BE49-F238E27FC236}">
                <a16:creationId xmlns:a16="http://schemas.microsoft.com/office/drawing/2014/main" id="{30EB9F35-2FDE-FD42-B8F1-4212DA84C2B9}"/>
              </a:ext>
            </a:extLst>
          </p:cNvPr>
          <p:cNvSpPr>
            <a:spLocks noGrp="1"/>
          </p:cNvSpPr>
          <p:nvPr>
            <p:ph sz="half" idx="4294967295"/>
          </p:nvPr>
        </p:nvSpPr>
        <p:spPr>
          <a:xfrm>
            <a:off x="6511636" y="1371600"/>
            <a:ext cx="5181600" cy="4957948"/>
          </a:xfrm>
        </p:spPr>
        <p:txBody>
          <a:bodyPr>
            <a:normAutofit fontScale="92500" lnSpcReduction="20000"/>
          </a:bodyPr>
          <a:lstStyle/>
          <a:p>
            <a:r>
              <a:rPr lang="en-US" b="1" dirty="0"/>
              <a:t>Texture recognition</a:t>
            </a:r>
          </a:p>
          <a:p>
            <a:pPr lvl="1"/>
            <a:r>
              <a:rPr lang="en-US" dirty="0" err="1"/>
              <a:t>Textons</a:t>
            </a:r>
            <a:endParaRPr lang="en-US" dirty="0"/>
          </a:p>
          <a:p>
            <a:pPr lvl="1"/>
            <a:r>
              <a:rPr lang="en-US" dirty="0"/>
              <a:t>Filter banks</a:t>
            </a:r>
          </a:p>
          <a:p>
            <a:pPr lvl="1"/>
            <a:r>
              <a:rPr lang="en-US" dirty="0"/>
              <a:t>Histograms</a:t>
            </a:r>
          </a:p>
          <a:p>
            <a:r>
              <a:rPr lang="en-US" b="1" dirty="0"/>
              <a:t>Object category recognition</a:t>
            </a:r>
          </a:p>
          <a:p>
            <a:pPr lvl="1"/>
            <a:r>
              <a:rPr lang="en-US" dirty="0"/>
              <a:t>Pictorial structures</a:t>
            </a:r>
          </a:p>
          <a:p>
            <a:pPr lvl="1"/>
            <a:r>
              <a:rPr lang="en-US" dirty="0"/>
              <a:t>Early statistical: Late 90s face detectors</a:t>
            </a:r>
          </a:p>
          <a:p>
            <a:pPr lvl="1"/>
            <a:r>
              <a:rPr lang="en-US" dirty="0"/>
              <a:t>Constellation models</a:t>
            </a:r>
          </a:p>
          <a:p>
            <a:pPr lvl="1"/>
            <a:r>
              <a:rPr lang="en-US" dirty="0"/>
              <a:t>Bags of features</a:t>
            </a:r>
          </a:p>
          <a:p>
            <a:pPr lvl="1"/>
            <a:r>
              <a:rPr lang="en-US" dirty="0"/>
              <a:t>HOG, DPMs </a:t>
            </a:r>
          </a:p>
          <a:p>
            <a:r>
              <a:rPr lang="en-US" b="1" dirty="0"/>
              <a:t>Scene recognition</a:t>
            </a:r>
          </a:p>
          <a:p>
            <a:pPr lvl="1"/>
            <a:r>
              <a:rPr lang="en-US" dirty="0"/>
              <a:t>Early knowledge-based</a:t>
            </a:r>
          </a:p>
          <a:p>
            <a:pPr lvl="1"/>
            <a:r>
              <a:rPr lang="en-US" dirty="0"/>
              <a:t>GIST</a:t>
            </a:r>
          </a:p>
          <a:p>
            <a:pPr lvl="1"/>
            <a:r>
              <a:rPr lang="en-US" dirty="0"/>
              <a:t>Bags of features, pyramids</a:t>
            </a:r>
          </a:p>
        </p:txBody>
      </p:sp>
    </p:spTree>
    <p:extLst>
      <p:ext uri="{BB962C8B-B14F-4D97-AF65-F5344CB8AC3E}">
        <p14:creationId xmlns:p14="http://schemas.microsoft.com/office/powerpoint/2010/main" val="1005552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F9FBF816-A835-9946-824C-5688BE298BE4}"/>
              </a:ext>
            </a:extLst>
          </p:cNvPr>
          <p:cNvSpPr/>
          <p:nvPr/>
        </p:nvSpPr>
        <p:spPr>
          <a:xfrm>
            <a:off x="0" y="6002589"/>
            <a:ext cx="12247054" cy="8554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1EE884-4316-EE40-A4C7-969F1250C7E0}"/>
              </a:ext>
            </a:extLst>
          </p:cNvPr>
          <p:cNvSpPr/>
          <p:nvPr/>
        </p:nvSpPr>
        <p:spPr>
          <a:xfrm>
            <a:off x="1" y="527072"/>
            <a:ext cx="12247054" cy="1115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29E4800-5F52-6445-ADDB-BECA56C9E8C4}"/>
              </a:ext>
            </a:extLst>
          </p:cNvPr>
          <p:cNvSpPr/>
          <p:nvPr/>
        </p:nvSpPr>
        <p:spPr>
          <a:xfrm>
            <a:off x="1" y="1621363"/>
            <a:ext cx="12247054" cy="1115205"/>
          </a:xfrm>
          <a:prstGeom prst="rect">
            <a:avLst/>
          </a:prstGeom>
          <a:solidFill>
            <a:srgbClr val="73F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59DFA1-7F22-2F46-9CD0-25462783F340}"/>
              </a:ext>
            </a:extLst>
          </p:cNvPr>
          <p:cNvSpPr txBox="1"/>
          <p:nvPr/>
        </p:nvSpPr>
        <p:spPr>
          <a:xfrm rot="16200000">
            <a:off x="-232234" y="882851"/>
            <a:ext cx="881460" cy="307777"/>
          </a:xfrm>
          <a:prstGeom prst="rect">
            <a:avLst/>
          </a:prstGeom>
          <a:noFill/>
        </p:spPr>
        <p:txBody>
          <a:bodyPr wrap="none" rtlCol="0">
            <a:spAutoFit/>
          </a:bodyPr>
          <a:lstStyle/>
          <a:p>
            <a:r>
              <a:rPr lang="en-US" sz="1400" b="1" dirty="0"/>
              <a:t>Instances</a:t>
            </a:r>
          </a:p>
        </p:txBody>
      </p:sp>
      <p:sp>
        <p:nvSpPr>
          <p:cNvPr id="8" name="TextBox 7">
            <a:extLst>
              <a:ext uri="{FF2B5EF4-FFF2-40B4-BE49-F238E27FC236}">
                <a16:creationId xmlns:a16="http://schemas.microsoft.com/office/drawing/2014/main" id="{D0E850EE-3AB0-994B-A038-A79AA5D10DDF}"/>
              </a:ext>
            </a:extLst>
          </p:cNvPr>
          <p:cNvSpPr txBox="1"/>
          <p:nvPr/>
        </p:nvSpPr>
        <p:spPr>
          <a:xfrm rot="16200000">
            <a:off x="-195878" y="1931759"/>
            <a:ext cx="808748" cy="307777"/>
          </a:xfrm>
          <a:prstGeom prst="rect">
            <a:avLst/>
          </a:prstGeom>
          <a:noFill/>
        </p:spPr>
        <p:txBody>
          <a:bodyPr wrap="none" rtlCol="0">
            <a:spAutoFit/>
          </a:bodyPr>
          <a:lstStyle/>
          <a:p>
            <a:r>
              <a:rPr lang="en-US" sz="1400" b="1" dirty="0"/>
              <a:t>Textures</a:t>
            </a:r>
          </a:p>
        </p:txBody>
      </p:sp>
      <p:sp>
        <p:nvSpPr>
          <p:cNvPr id="9" name="Rectangle 8">
            <a:extLst>
              <a:ext uri="{FF2B5EF4-FFF2-40B4-BE49-F238E27FC236}">
                <a16:creationId xmlns:a16="http://schemas.microsoft.com/office/drawing/2014/main" id="{AC9A8471-682B-E14B-B135-8B4A0A44EEBF}"/>
              </a:ext>
            </a:extLst>
          </p:cNvPr>
          <p:cNvSpPr/>
          <p:nvPr/>
        </p:nvSpPr>
        <p:spPr>
          <a:xfrm>
            <a:off x="1" y="2450176"/>
            <a:ext cx="12247054" cy="1453146"/>
          </a:xfrm>
          <a:prstGeom prst="rect">
            <a:avLst/>
          </a:prstGeom>
          <a:solidFill>
            <a:srgbClr val="EB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46F6-72AA-B443-A158-0F4AD5C9663C}"/>
              </a:ext>
            </a:extLst>
          </p:cNvPr>
          <p:cNvSpPr txBox="1"/>
          <p:nvPr/>
        </p:nvSpPr>
        <p:spPr>
          <a:xfrm rot="16200000">
            <a:off x="-530553" y="3046001"/>
            <a:ext cx="1478097" cy="307777"/>
          </a:xfrm>
          <a:prstGeom prst="rect">
            <a:avLst/>
          </a:prstGeom>
          <a:noFill/>
        </p:spPr>
        <p:txBody>
          <a:bodyPr wrap="none" rtlCol="0">
            <a:spAutoFit/>
          </a:bodyPr>
          <a:lstStyle/>
          <a:p>
            <a:r>
              <a:rPr lang="en-US" sz="1400" b="1" dirty="0"/>
              <a:t>Object categories</a:t>
            </a:r>
          </a:p>
        </p:txBody>
      </p:sp>
      <p:sp>
        <p:nvSpPr>
          <p:cNvPr id="11" name="Rectangle 10">
            <a:extLst>
              <a:ext uri="{FF2B5EF4-FFF2-40B4-BE49-F238E27FC236}">
                <a16:creationId xmlns:a16="http://schemas.microsoft.com/office/drawing/2014/main" id="{6DE2DD7E-9B34-DF43-8A5B-7447F840CBCB}"/>
              </a:ext>
            </a:extLst>
          </p:cNvPr>
          <p:cNvSpPr/>
          <p:nvPr/>
        </p:nvSpPr>
        <p:spPr>
          <a:xfrm>
            <a:off x="1" y="3889228"/>
            <a:ext cx="12247054" cy="1165897"/>
          </a:xfrm>
          <a:prstGeom prst="rect">
            <a:avLst/>
          </a:prstGeom>
          <a:solidFill>
            <a:srgbClr val="FBF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183B37-7C2D-474A-8923-55A50039C076}"/>
              </a:ext>
            </a:extLst>
          </p:cNvPr>
          <p:cNvSpPr txBox="1"/>
          <p:nvPr/>
        </p:nvSpPr>
        <p:spPr>
          <a:xfrm rot="16200000">
            <a:off x="-134708" y="4318287"/>
            <a:ext cx="686406" cy="307777"/>
          </a:xfrm>
          <a:prstGeom prst="rect">
            <a:avLst/>
          </a:prstGeom>
          <a:noFill/>
        </p:spPr>
        <p:txBody>
          <a:bodyPr wrap="none" rtlCol="0">
            <a:spAutoFit/>
          </a:bodyPr>
          <a:lstStyle/>
          <a:p>
            <a:r>
              <a:rPr lang="en-US" sz="1400" b="1" dirty="0"/>
              <a:t>Scenes</a:t>
            </a:r>
          </a:p>
        </p:txBody>
      </p:sp>
      <p:sp>
        <p:nvSpPr>
          <p:cNvPr id="14" name="Rectangle 13">
            <a:extLst>
              <a:ext uri="{FF2B5EF4-FFF2-40B4-BE49-F238E27FC236}">
                <a16:creationId xmlns:a16="http://schemas.microsoft.com/office/drawing/2014/main" id="{D553B5D0-3584-9143-BE97-7E7C62FA044D}"/>
              </a:ext>
            </a:extLst>
          </p:cNvPr>
          <p:cNvSpPr/>
          <p:nvPr/>
        </p:nvSpPr>
        <p:spPr>
          <a:xfrm>
            <a:off x="1" y="5055125"/>
            <a:ext cx="12247054" cy="962707"/>
          </a:xfrm>
          <a:prstGeom prst="rect">
            <a:avLst/>
          </a:prstGeom>
          <a:solidFill>
            <a:srgbClr val="F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88131D-0871-3F4E-A5F0-3E8DDAAEC0AD}"/>
              </a:ext>
            </a:extLst>
          </p:cNvPr>
          <p:cNvSpPr txBox="1"/>
          <p:nvPr/>
        </p:nvSpPr>
        <p:spPr>
          <a:xfrm rot="16200000">
            <a:off x="-273428" y="5382590"/>
            <a:ext cx="963854" cy="307777"/>
          </a:xfrm>
          <a:prstGeom prst="rect">
            <a:avLst/>
          </a:prstGeom>
          <a:noFill/>
        </p:spPr>
        <p:txBody>
          <a:bodyPr wrap="none" rtlCol="0">
            <a:spAutoFit/>
          </a:bodyPr>
          <a:lstStyle/>
          <a:p>
            <a:r>
              <a:rPr lang="en-US" sz="1400" b="1" dirty="0"/>
              <a:t>“Patterns”</a:t>
            </a:r>
          </a:p>
        </p:txBody>
      </p:sp>
      <p:grpSp>
        <p:nvGrpSpPr>
          <p:cNvPr id="76" name="Group 75">
            <a:extLst>
              <a:ext uri="{FF2B5EF4-FFF2-40B4-BE49-F238E27FC236}">
                <a16:creationId xmlns:a16="http://schemas.microsoft.com/office/drawing/2014/main" id="{8FF952EE-CAE9-D94D-B52A-93E8A3E0D1F5}"/>
              </a:ext>
            </a:extLst>
          </p:cNvPr>
          <p:cNvGrpSpPr/>
          <p:nvPr/>
        </p:nvGrpSpPr>
        <p:grpSpPr>
          <a:xfrm>
            <a:off x="187340" y="36876"/>
            <a:ext cx="9470112" cy="6844250"/>
            <a:chOff x="187340" y="36876"/>
            <a:chExt cx="10047536" cy="6844250"/>
          </a:xfrm>
        </p:grpSpPr>
        <p:cxnSp>
          <p:nvCxnSpPr>
            <p:cNvPr id="21" name="Straight Connector 20">
              <a:extLst>
                <a:ext uri="{FF2B5EF4-FFF2-40B4-BE49-F238E27FC236}">
                  <a16:creationId xmlns:a16="http://schemas.microsoft.com/office/drawing/2014/main" id="{A2BB9173-3B92-3A44-A45D-132ADFA3840A}"/>
                </a:ext>
              </a:extLst>
            </p:cNvPr>
            <p:cNvCxnSpPr>
              <a:cxnSpLocks/>
              <a:stCxn id="22" idx="2"/>
            </p:cNvCxnSpPr>
            <p:nvPr/>
          </p:nvCxnSpPr>
          <p:spPr>
            <a:xfrm>
              <a:off x="3672591" y="406208"/>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3CCF03-5270-CD4B-88EB-7F8FBEF08FEC}"/>
                </a:ext>
              </a:extLst>
            </p:cNvPr>
            <p:cNvSpPr txBox="1"/>
            <p:nvPr/>
          </p:nvSpPr>
          <p:spPr>
            <a:xfrm>
              <a:off x="3346219" y="36876"/>
              <a:ext cx="652743" cy="369332"/>
            </a:xfrm>
            <a:prstGeom prst="rect">
              <a:avLst/>
            </a:prstGeom>
            <a:noFill/>
          </p:spPr>
          <p:txBody>
            <a:bodyPr wrap="none" rtlCol="0">
              <a:spAutoFit/>
            </a:bodyPr>
            <a:lstStyle/>
            <a:p>
              <a:r>
                <a:rPr lang="en-US" dirty="0"/>
                <a:t>1980</a:t>
              </a:r>
            </a:p>
          </p:txBody>
        </p:sp>
        <p:cxnSp>
          <p:nvCxnSpPr>
            <p:cNvPr id="24" name="Straight Connector 23">
              <a:extLst>
                <a:ext uri="{FF2B5EF4-FFF2-40B4-BE49-F238E27FC236}">
                  <a16:creationId xmlns:a16="http://schemas.microsoft.com/office/drawing/2014/main" id="{AF423E6B-AB2A-8846-A6B3-DC0F1FACA231}"/>
                </a:ext>
              </a:extLst>
            </p:cNvPr>
            <p:cNvCxnSpPr>
              <a:cxnSpLocks/>
              <a:stCxn id="25" idx="2"/>
            </p:cNvCxnSpPr>
            <p:nvPr/>
          </p:nvCxnSpPr>
          <p:spPr>
            <a:xfrm>
              <a:off x="56646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9948AD-FE43-3B4B-95FD-6BF8D47C4A15}"/>
                </a:ext>
              </a:extLst>
            </p:cNvPr>
            <p:cNvSpPr txBox="1"/>
            <p:nvPr/>
          </p:nvSpPr>
          <p:spPr>
            <a:xfrm>
              <a:off x="187340" y="58458"/>
              <a:ext cx="758250" cy="369332"/>
            </a:xfrm>
            <a:prstGeom prst="rect">
              <a:avLst/>
            </a:prstGeom>
            <a:noFill/>
          </p:spPr>
          <p:txBody>
            <a:bodyPr wrap="square" rtlCol="0">
              <a:spAutoFit/>
            </a:bodyPr>
            <a:lstStyle/>
            <a:p>
              <a:r>
                <a:rPr lang="en-US" dirty="0"/>
                <a:t>1970</a:t>
              </a:r>
            </a:p>
          </p:txBody>
        </p:sp>
        <p:cxnSp>
          <p:nvCxnSpPr>
            <p:cNvPr id="26" name="Straight Connector 25">
              <a:extLst>
                <a:ext uri="{FF2B5EF4-FFF2-40B4-BE49-F238E27FC236}">
                  <a16:creationId xmlns:a16="http://schemas.microsoft.com/office/drawing/2014/main" id="{B76D0C75-A12F-3E44-8605-38B3120472F1}"/>
                </a:ext>
              </a:extLst>
            </p:cNvPr>
            <p:cNvCxnSpPr>
              <a:cxnSpLocks/>
              <a:stCxn id="27" idx="2"/>
            </p:cNvCxnSpPr>
            <p:nvPr/>
          </p:nvCxnSpPr>
          <p:spPr>
            <a:xfrm>
              <a:off x="6790548" y="429334"/>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FF72DA-EB9A-7744-9D66-A67775AE9F57}"/>
                </a:ext>
              </a:extLst>
            </p:cNvPr>
            <p:cNvSpPr txBox="1"/>
            <p:nvPr/>
          </p:nvSpPr>
          <p:spPr>
            <a:xfrm>
              <a:off x="6464176" y="60002"/>
              <a:ext cx="652743" cy="369332"/>
            </a:xfrm>
            <a:prstGeom prst="rect">
              <a:avLst/>
            </a:prstGeom>
            <a:noFill/>
          </p:spPr>
          <p:txBody>
            <a:bodyPr wrap="none" rtlCol="0">
              <a:spAutoFit/>
            </a:bodyPr>
            <a:lstStyle/>
            <a:p>
              <a:r>
                <a:rPr lang="en-US" dirty="0"/>
                <a:t>1990</a:t>
              </a:r>
            </a:p>
          </p:txBody>
        </p:sp>
        <p:cxnSp>
          <p:nvCxnSpPr>
            <p:cNvPr id="28" name="Straight Connector 27">
              <a:extLst>
                <a:ext uri="{FF2B5EF4-FFF2-40B4-BE49-F238E27FC236}">
                  <a16:creationId xmlns:a16="http://schemas.microsoft.com/office/drawing/2014/main" id="{6BB3D8A1-2739-8F45-B7D0-7BE98D90B499}"/>
                </a:ext>
              </a:extLst>
            </p:cNvPr>
            <p:cNvCxnSpPr>
              <a:cxnSpLocks/>
              <a:stCxn id="29" idx="2"/>
            </p:cNvCxnSpPr>
            <p:nvPr/>
          </p:nvCxnSpPr>
          <p:spPr>
            <a:xfrm>
              <a:off x="9908505" y="427790"/>
              <a:ext cx="0" cy="64517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22E2FC-4A4C-0146-934E-E79D2B1246A3}"/>
                </a:ext>
              </a:extLst>
            </p:cNvPr>
            <p:cNvSpPr txBox="1"/>
            <p:nvPr/>
          </p:nvSpPr>
          <p:spPr>
            <a:xfrm>
              <a:off x="9582133" y="58458"/>
              <a:ext cx="652743" cy="369332"/>
            </a:xfrm>
            <a:prstGeom prst="rect">
              <a:avLst/>
            </a:prstGeom>
            <a:noFill/>
          </p:spPr>
          <p:txBody>
            <a:bodyPr wrap="none" rtlCol="0">
              <a:spAutoFit/>
            </a:bodyPr>
            <a:lstStyle/>
            <a:p>
              <a:r>
                <a:rPr lang="en-US" dirty="0"/>
                <a:t>2000</a:t>
              </a:r>
            </a:p>
          </p:txBody>
        </p:sp>
      </p:grpSp>
      <p:sp>
        <p:nvSpPr>
          <p:cNvPr id="46" name="TextBox 45">
            <a:extLst>
              <a:ext uri="{FF2B5EF4-FFF2-40B4-BE49-F238E27FC236}">
                <a16:creationId xmlns:a16="http://schemas.microsoft.com/office/drawing/2014/main" id="{2E1E6412-C61A-C149-8E5F-C6028785D0CB}"/>
              </a:ext>
            </a:extLst>
          </p:cNvPr>
          <p:cNvSpPr txBox="1"/>
          <p:nvPr/>
        </p:nvSpPr>
        <p:spPr>
          <a:xfrm>
            <a:off x="387491" y="538811"/>
            <a:ext cx="938014" cy="307777"/>
          </a:xfrm>
          <a:prstGeom prst="rect">
            <a:avLst/>
          </a:prstGeom>
          <a:noFill/>
        </p:spPr>
        <p:txBody>
          <a:bodyPr wrap="none" rtlCol="0">
            <a:spAutoFit/>
          </a:bodyPr>
          <a:lstStyle/>
          <a:p>
            <a:r>
              <a:rPr lang="en-US" sz="1400" dirty="0"/>
              <a:t>Alignment</a:t>
            </a:r>
          </a:p>
        </p:txBody>
      </p:sp>
      <p:cxnSp>
        <p:nvCxnSpPr>
          <p:cNvPr id="48" name="Straight Arrow Connector 47">
            <a:extLst>
              <a:ext uri="{FF2B5EF4-FFF2-40B4-BE49-F238E27FC236}">
                <a16:creationId xmlns:a16="http://schemas.microsoft.com/office/drawing/2014/main" id="{0AEDD5BF-D709-C94D-9C35-144BD53A8F5D}"/>
              </a:ext>
            </a:extLst>
          </p:cNvPr>
          <p:cNvCxnSpPr>
            <a:cxnSpLocks/>
          </p:cNvCxnSpPr>
          <p:nvPr/>
        </p:nvCxnSpPr>
        <p:spPr>
          <a:xfrm>
            <a:off x="1325505" y="733712"/>
            <a:ext cx="5009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7DD5456-9D5B-6648-97B0-5C681A46FD23}"/>
              </a:ext>
            </a:extLst>
          </p:cNvPr>
          <p:cNvSpPr txBox="1"/>
          <p:nvPr/>
        </p:nvSpPr>
        <p:spPr>
          <a:xfrm>
            <a:off x="6403459" y="673666"/>
            <a:ext cx="901978" cy="307777"/>
          </a:xfrm>
          <a:prstGeom prst="rect">
            <a:avLst/>
          </a:prstGeom>
          <a:noFill/>
        </p:spPr>
        <p:txBody>
          <a:bodyPr wrap="none" rtlCol="0">
            <a:spAutoFit/>
          </a:bodyPr>
          <a:lstStyle/>
          <a:p>
            <a:r>
              <a:rPr lang="en-US" sz="1400" dirty="0"/>
              <a:t>Invariants</a:t>
            </a:r>
          </a:p>
        </p:txBody>
      </p:sp>
      <p:sp>
        <p:nvSpPr>
          <p:cNvPr id="50" name="TextBox 49">
            <a:extLst>
              <a:ext uri="{FF2B5EF4-FFF2-40B4-BE49-F238E27FC236}">
                <a16:creationId xmlns:a16="http://schemas.microsoft.com/office/drawing/2014/main" id="{70FB3CB0-CC2E-D84A-8DCD-220CCDD921AD}"/>
              </a:ext>
            </a:extLst>
          </p:cNvPr>
          <p:cNvSpPr txBox="1"/>
          <p:nvPr/>
        </p:nvSpPr>
        <p:spPr>
          <a:xfrm>
            <a:off x="6418171" y="1163591"/>
            <a:ext cx="1422710" cy="523220"/>
          </a:xfrm>
          <a:prstGeom prst="rect">
            <a:avLst/>
          </a:prstGeom>
          <a:noFill/>
        </p:spPr>
        <p:txBody>
          <a:bodyPr wrap="square" rtlCol="0">
            <a:spAutoFit/>
          </a:bodyPr>
          <a:lstStyle/>
          <a:p>
            <a:pPr algn="ctr"/>
            <a:r>
              <a:rPr lang="en-US" sz="1400" dirty="0"/>
              <a:t>Appearance models</a:t>
            </a:r>
          </a:p>
        </p:txBody>
      </p:sp>
      <p:sp>
        <p:nvSpPr>
          <p:cNvPr id="51" name="TextBox 50">
            <a:extLst>
              <a:ext uri="{FF2B5EF4-FFF2-40B4-BE49-F238E27FC236}">
                <a16:creationId xmlns:a16="http://schemas.microsoft.com/office/drawing/2014/main" id="{161B1BFB-958F-9B48-8771-5EAE10F9C224}"/>
              </a:ext>
            </a:extLst>
          </p:cNvPr>
          <p:cNvSpPr txBox="1"/>
          <p:nvPr/>
        </p:nvSpPr>
        <p:spPr>
          <a:xfrm>
            <a:off x="7857544" y="765110"/>
            <a:ext cx="899926" cy="307777"/>
          </a:xfrm>
          <a:prstGeom prst="rect">
            <a:avLst/>
          </a:prstGeom>
          <a:noFill/>
        </p:spPr>
        <p:txBody>
          <a:bodyPr wrap="none" rtlCol="0">
            <a:spAutoFit/>
          </a:bodyPr>
          <a:lstStyle/>
          <a:p>
            <a:r>
              <a:rPr lang="en-US" sz="1400" dirty="0" err="1"/>
              <a:t>Keypoints</a:t>
            </a:r>
            <a:endParaRPr lang="en-US" sz="1400" dirty="0"/>
          </a:p>
        </p:txBody>
      </p:sp>
      <p:cxnSp>
        <p:nvCxnSpPr>
          <p:cNvPr id="52" name="Straight Arrow Connector 51">
            <a:extLst>
              <a:ext uri="{FF2B5EF4-FFF2-40B4-BE49-F238E27FC236}">
                <a16:creationId xmlns:a16="http://schemas.microsoft.com/office/drawing/2014/main" id="{622932AB-437F-D548-9BA6-B025FEA53D85}"/>
              </a:ext>
            </a:extLst>
          </p:cNvPr>
          <p:cNvCxnSpPr>
            <a:cxnSpLocks/>
            <a:stCxn id="51" idx="3"/>
          </p:cNvCxnSpPr>
          <p:nvPr/>
        </p:nvCxnSpPr>
        <p:spPr>
          <a:xfrm flipV="1">
            <a:off x="8757470" y="918614"/>
            <a:ext cx="3444037" cy="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A53BB6-965E-DD42-B892-BFA5DE33536B}"/>
              </a:ext>
            </a:extLst>
          </p:cNvPr>
          <p:cNvSpPr txBox="1"/>
          <p:nvPr/>
        </p:nvSpPr>
        <p:spPr>
          <a:xfrm>
            <a:off x="539567" y="1021792"/>
            <a:ext cx="1741631" cy="307777"/>
          </a:xfrm>
          <a:prstGeom prst="rect">
            <a:avLst/>
          </a:prstGeom>
          <a:noFill/>
        </p:spPr>
        <p:txBody>
          <a:bodyPr wrap="none" rtlCol="0">
            <a:spAutoFit/>
          </a:bodyPr>
          <a:lstStyle/>
          <a:p>
            <a:r>
              <a:rPr lang="en-US" sz="1400" dirty="0"/>
              <a:t>Generalized cylinders</a:t>
            </a:r>
          </a:p>
        </p:txBody>
      </p:sp>
      <p:sp>
        <p:nvSpPr>
          <p:cNvPr id="56" name="TextBox 55">
            <a:extLst>
              <a:ext uri="{FF2B5EF4-FFF2-40B4-BE49-F238E27FC236}">
                <a16:creationId xmlns:a16="http://schemas.microsoft.com/office/drawing/2014/main" id="{8598B487-1F6A-244A-9432-5C01BE205312}"/>
              </a:ext>
            </a:extLst>
          </p:cNvPr>
          <p:cNvSpPr txBox="1"/>
          <p:nvPr/>
        </p:nvSpPr>
        <p:spPr>
          <a:xfrm>
            <a:off x="1833652" y="811122"/>
            <a:ext cx="1210139" cy="307777"/>
          </a:xfrm>
          <a:prstGeom prst="rect">
            <a:avLst/>
          </a:prstGeom>
          <a:noFill/>
        </p:spPr>
        <p:txBody>
          <a:bodyPr wrap="none" rtlCol="0">
            <a:spAutoFit/>
          </a:bodyPr>
          <a:lstStyle/>
          <a:p>
            <a:r>
              <a:rPr lang="en-US" sz="1400" dirty="0"/>
              <a:t>Aspect graphs</a:t>
            </a:r>
          </a:p>
        </p:txBody>
      </p:sp>
      <p:cxnSp>
        <p:nvCxnSpPr>
          <p:cNvPr id="57" name="Straight Arrow Connector 56">
            <a:extLst>
              <a:ext uri="{FF2B5EF4-FFF2-40B4-BE49-F238E27FC236}">
                <a16:creationId xmlns:a16="http://schemas.microsoft.com/office/drawing/2014/main" id="{0F0DB03A-34F5-564A-95C9-92EBB8FCBA9E}"/>
              </a:ext>
            </a:extLst>
          </p:cNvPr>
          <p:cNvCxnSpPr>
            <a:cxnSpLocks/>
          </p:cNvCxnSpPr>
          <p:nvPr/>
        </p:nvCxnSpPr>
        <p:spPr>
          <a:xfrm flipV="1">
            <a:off x="3018840" y="947066"/>
            <a:ext cx="3316408" cy="6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3A1CEA6-B540-8942-A81D-3EBB3627AD5A}"/>
              </a:ext>
            </a:extLst>
          </p:cNvPr>
          <p:cNvCxnSpPr>
            <a:cxnSpLocks/>
          </p:cNvCxnSpPr>
          <p:nvPr/>
        </p:nvCxnSpPr>
        <p:spPr>
          <a:xfrm>
            <a:off x="2252570" y="1181768"/>
            <a:ext cx="4926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FB6A706-72DC-8946-82F3-10EAA9180680}"/>
              </a:ext>
            </a:extLst>
          </p:cNvPr>
          <p:cNvSpPr txBox="1"/>
          <p:nvPr/>
        </p:nvSpPr>
        <p:spPr>
          <a:xfrm>
            <a:off x="3406390" y="1979831"/>
            <a:ext cx="841148" cy="307777"/>
          </a:xfrm>
          <a:prstGeom prst="rect">
            <a:avLst/>
          </a:prstGeom>
          <a:noFill/>
        </p:spPr>
        <p:txBody>
          <a:bodyPr wrap="square" rtlCol="0">
            <a:spAutoFit/>
          </a:bodyPr>
          <a:lstStyle/>
          <a:p>
            <a:pPr algn="ctr"/>
            <a:r>
              <a:rPr lang="en-US" sz="1400" dirty="0" err="1"/>
              <a:t>Textons</a:t>
            </a:r>
            <a:endParaRPr lang="en-US" sz="1400" dirty="0"/>
          </a:p>
        </p:txBody>
      </p:sp>
      <p:sp>
        <p:nvSpPr>
          <p:cNvPr id="67" name="TextBox 66">
            <a:extLst>
              <a:ext uri="{FF2B5EF4-FFF2-40B4-BE49-F238E27FC236}">
                <a16:creationId xmlns:a16="http://schemas.microsoft.com/office/drawing/2014/main" id="{4A93EB6A-E10F-B34C-905B-70CCBCB0EEE8}"/>
              </a:ext>
            </a:extLst>
          </p:cNvPr>
          <p:cNvSpPr txBox="1"/>
          <p:nvPr/>
        </p:nvSpPr>
        <p:spPr>
          <a:xfrm>
            <a:off x="6716195" y="1972200"/>
            <a:ext cx="1085701" cy="307777"/>
          </a:xfrm>
          <a:prstGeom prst="rect">
            <a:avLst/>
          </a:prstGeom>
          <a:noFill/>
        </p:spPr>
        <p:txBody>
          <a:bodyPr wrap="square" rtlCol="0">
            <a:spAutoFit/>
          </a:bodyPr>
          <a:lstStyle/>
          <a:p>
            <a:pPr algn="ctr"/>
            <a:r>
              <a:rPr lang="en-US" sz="1400" dirty="0"/>
              <a:t>Filter banks</a:t>
            </a:r>
          </a:p>
        </p:txBody>
      </p:sp>
      <p:sp>
        <p:nvSpPr>
          <p:cNvPr id="69" name="TextBox 68">
            <a:extLst>
              <a:ext uri="{FF2B5EF4-FFF2-40B4-BE49-F238E27FC236}">
                <a16:creationId xmlns:a16="http://schemas.microsoft.com/office/drawing/2014/main" id="{5C490B17-20F2-8E4B-A995-B931260BBD67}"/>
              </a:ext>
            </a:extLst>
          </p:cNvPr>
          <p:cNvSpPr txBox="1"/>
          <p:nvPr/>
        </p:nvSpPr>
        <p:spPr>
          <a:xfrm>
            <a:off x="879880" y="2545733"/>
            <a:ext cx="1168864" cy="523220"/>
          </a:xfrm>
          <a:prstGeom prst="rect">
            <a:avLst/>
          </a:prstGeom>
          <a:noFill/>
        </p:spPr>
        <p:txBody>
          <a:bodyPr wrap="square" rtlCol="0">
            <a:spAutoFit/>
          </a:bodyPr>
          <a:lstStyle/>
          <a:p>
            <a:r>
              <a:rPr lang="en-US" sz="1400" dirty="0"/>
              <a:t>Deformable templates</a:t>
            </a:r>
          </a:p>
        </p:txBody>
      </p:sp>
      <p:sp>
        <p:nvSpPr>
          <p:cNvPr id="70" name="TextBox 69">
            <a:extLst>
              <a:ext uri="{FF2B5EF4-FFF2-40B4-BE49-F238E27FC236}">
                <a16:creationId xmlns:a16="http://schemas.microsoft.com/office/drawing/2014/main" id="{2BA9C43D-B86D-7E4B-A4B9-C75742BBB5FF}"/>
              </a:ext>
            </a:extLst>
          </p:cNvPr>
          <p:cNvSpPr txBox="1"/>
          <p:nvPr/>
        </p:nvSpPr>
        <p:spPr>
          <a:xfrm>
            <a:off x="6781467" y="2843762"/>
            <a:ext cx="1779651" cy="307777"/>
          </a:xfrm>
          <a:prstGeom prst="rect">
            <a:avLst/>
          </a:prstGeom>
          <a:noFill/>
        </p:spPr>
        <p:txBody>
          <a:bodyPr wrap="square" rtlCol="0">
            <a:spAutoFit/>
          </a:bodyPr>
          <a:lstStyle/>
          <a:p>
            <a:r>
              <a:rPr lang="en-US" sz="1400" dirty="0"/>
              <a:t>Probabilistic models</a:t>
            </a:r>
          </a:p>
        </p:txBody>
      </p:sp>
      <p:cxnSp>
        <p:nvCxnSpPr>
          <p:cNvPr id="71" name="Straight Arrow Connector 70">
            <a:extLst>
              <a:ext uri="{FF2B5EF4-FFF2-40B4-BE49-F238E27FC236}">
                <a16:creationId xmlns:a16="http://schemas.microsoft.com/office/drawing/2014/main" id="{6C0FA0D8-C49B-2847-A8AE-1EB088809D8A}"/>
              </a:ext>
            </a:extLst>
          </p:cNvPr>
          <p:cNvCxnSpPr>
            <a:cxnSpLocks/>
            <a:endCxn id="84" idx="1"/>
          </p:cNvCxnSpPr>
          <p:nvPr/>
        </p:nvCxnSpPr>
        <p:spPr>
          <a:xfrm>
            <a:off x="1858928" y="2712929"/>
            <a:ext cx="7574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93BA85-24A2-C04C-867C-62BBAFC8F226}"/>
              </a:ext>
            </a:extLst>
          </p:cNvPr>
          <p:cNvSpPr txBox="1"/>
          <p:nvPr/>
        </p:nvSpPr>
        <p:spPr>
          <a:xfrm>
            <a:off x="8436925" y="2836753"/>
            <a:ext cx="1779651" cy="307777"/>
          </a:xfrm>
          <a:prstGeom prst="rect">
            <a:avLst/>
          </a:prstGeom>
          <a:noFill/>
        </p:spPr>
        <p:txBody>
          <a:bodyPr wrap="square" rtlCol="0">
            <a:spAutoFit/>
          </a:bodyPr>
          <a:lstStyle/>
          <a:p>
            <a:r>
              <a:rPr lang="en-US" sz="1400" dirty="0"/>
              <a:t>Constellation models</a:t>
            </a:r>
          </a:p>
        </p:txBody>
      </p:sp>
      <p:sp>
        <p:nvSpPr>
          <p:cNvPr id="73" name="TextBox 72">
            <a:extLst>
              <a:ext uri="{FF2B5EF4-FFF2-40B4-BE49-F238E27FC236}">
                <a16:creationId xmlns:a16="http://schemas.microsoft.com/office/drawing/2014/main" id="{1ED0291D-5274-924F-9A5C-DB0487509D5A}"/>
              </a:ext>
            </a:extLst>
          </p:cNvPr>
          <p:cNvSpPr txBox="1"/>
          <p:nvPr/>
        </p:nvSpPr>
        <p:spPr>
          <a:xfrm>
            <a:off x="10000318" y="3725237"/>
            <a:ext cx="1779651" cy="307777"/>
          </a:xfrm>
          <a:prstGeom prst="rect">
            <a:avLst/>
          </a:prstGeom>
          <a:noFill/>
        </p:spPr>
        <p:txBody>
          <a:bodyPr wrap="square" rtlCol="0">
            <a:spAutoFit/>
          </a:bodyPr>
          <a:lstStyle/>
          <a:p>
            <a:r>
              <a:rPr lang="en-US" sz="1400" dirty="0"/>
              <a:t>Bags of features</a:t>
            </a:r>
          </a:p>
        </p:txBody>
      </p:sp>
      <p:sp>
        <p:nvSpPr>
          <p:cNvPr id="84" name="TextBox 83">
            <a:extLst>
              <a:ext uri="{FF2B5EF4-FFF2-40B4-BE49-F238E27FC236}">
                <a16:creationId xmlns:a16="http://schemas.microsoft.com/office/drawing/2014/main" id="{D334F7A0-4AD4-7E4F-9896-346B930AAC1F}"/>
              </a:ext>
            </a:extLst>
          </p:cNvPr>
          <p:cNvSpPr txBox="1"/>
          <p:nvPr/>
        </p:nvSpPr>
        <p:spPr>
          <a:xfrm>
            <a:off x="9433686" y="2559041"/>
            <a:ext cx="1779651" cy="307777"/>
          </a:xfrm>
          <a:prstGeom prst="rect">
            <a:avLst/>
          </a:prstGeom>
          <a:noFill/>
        </p:spPr>
        <p:txBody>
          <a:bodyPr wrap="square" rtlCol="0">
            <a:spAutoFit/>
          </a:bodyPr>
          <a:lstStyle/>
          <a:p>
            <a:r>
              <a:rPr lang="en-US" sz="1400" dirty="0"/>
              <a:t>Pictorial structures</a:t>
            </a:r>
          </a:p>
        </p:txBody>
      </p:sp>
      <p:sp>
        <p:nvSpPr>
          <p:cNvPr id="85" name="TextBox 84">
            <a:extLst>
              <a:ext uri="{FF2B5EF4-FFF2-40B4-BE49-F238E27FC236}">
                <a16:creationId xmlns:a16="http://schemas.microsoft.com/office/drawing/2014/main" id="{101B4AE3-00F6-CE4F-9530-13D94A1F3BE7}"/>
              </a:ext>
            </a:extLst>
          </p:cNvPr>
          <p:cNvSpPr txBox="1"/>
          <p:nvPr/>
        </p:nvSpPr>
        <p:spPr>
          <a:xfrm>
            <a:off x="7765185" y="3094226"/>
            <a:ext cx="1107339" cy="523220"/>
          </a:xfrm>
          <a:prstGeom prst="rect">
            <a:avLst/>
          </a:prstGeom>
          <a:noFill/>
        </p:spPr>
        <p:txBody>
          <a:bodyPr wrap="square" rtlCol="0">
            <a:spAutoFit/>
          </a:bodyPr>
          <a:lstStyle/>
          <a:p>
            <a:r>
              <a:rPr lang="en-US" sz="1400" dirty="0"/>
              <a:t>Features &amp; classifiers</a:t>
            </a:r>
          </a:p>
        </p:txBody>
      </p:sp>
      <p:cxnSp>
        <p:nvCxnSpPr>
          <p:cNvPr id="86" name="Straight Arrow Connector 85">
            <a:extLst>
              <a:ext uri="{FF2B5EF4-FFF2-40B4-BE49-F238E27FC236}">
                <a16:creationId xmlns:a16="http://schemas.microsoft.com/office/drawing/2014/main" id="{336C3FD0-DEF6-A34C-8E4A-0556C9BE4D0E}"/>
              </a:ext>
            </a:extLst>
          </p:cNvPr>
          <p:cNvCxnSpPr>
            <a:cxnSpLocks/>
            <a:endCxn id="89" idx="1"/>
          </p:cNvCxnSpPr>
          <p:nvPr/>
        </p:nvCxnSpPr>
        <p:spPr>
          <a:xfrm flipV="1">
            <a:off x="8812587" y="3222621"/>
            <a:ext cx="1822943" cy="3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51D7BE9-A3A4-E441-9AA1-7811196B8731}"/>
              </a:ext>
            </a:extLst>
          </p:cNvPr>
          <p:cNvSpPr txBox="1"/>
          <p:nvPr/>
        </p:nvSpPr>
        <p:spPr>
          <a:xfrm>
            <a:off x="10635530" y="3068732"/>
            <a:ext cx="530221" cy="307777"/>
          </a:xfrm>
          <a:prstGeom prst="rect">
            <a:avLst/>
          </a:prstGeom>
          <a:noFill/>
        </p:spPr>
        <p:txBody>
          <a:bodyPr wrap="square" rtlCol="0">
            <a:spAutoFit/>
          </a:bodyPr>
          <a:lstStyle/>
          <a:p>
            <a:r>
              <a:rPr lang="en-US" sz="1400" dirty="0"/>
              <a:t>HOG</a:t>
            </a:r>
          </a:p>
        </p:txBody>
      </p:sp>
      <p:sp>
        <p:nvSpPr>
          <p:cNvPr id="90" name="TextBox 89">
            <a:extLst>
              <a:ext uri="{FF2B5EF4-FFF2-40B4-BE49-F238E27FC236}">
                <a16:creationId xmlns:a16="http://schemas.microsoft.com/office/drawing/2014/main" id="{4E7B8C39-517B-D349-A2DF-A5E1FD643015}"/>
              </a:ext>
            </a:extLst>
          </p:cNvPr>
          <p:cNvSpPr txBox="1"/>
          <p:nvPr/>
        </p:nvSpPr>
        <p:spPr>
          <a:xfrm flipH="1">
            <a:off x="11213135" y="2750486"/>
            <a:ext cx="856180" cy="307777"/>
          </a:xfrm>
          <a:prstGeom prst="rect">
            <a:avLst/>
          </a:prstGeom>
          <a:noFill/>
        </p:spPr>
        <p:txBody>
          <a:bodyPr wrap="square" rtlCol="0">
            <a:spAutoFit/>
          </a:bodyPr>
          <a:lstStyle/>
          <a:p>
            <a:r>
              <a:rPr lang="en-US" sz="1400" dirty="0"/>
              <a:t>DPM</a:t>
            </a:r>
          </a:p>
        </p:txBody>
      </p:sp>
      <p:sp>
        <p:nvSpPr>
          <p:cNvPr id="91" name="TextBox 90">
            <a:extLst>
              <a:ext uri="{FF2B5EF4-FFF2-40B4-BE49-F238E27FC236}">
                <a16:creationId xmlns:a16="http://schemas.microsoft.com/office/drawing/2014/main" id="{8EA5D904-EF3B-CA4D-A7A8-BC0829BE0761}"/>
              </a:ext>
            </a:extLst>
          </p:cNvPr>
          <p:cNvSpPr txBox="1"/>
          <p:nvPr/>
        </p:nvSpPr>
        <p:spPr>
          <a:xfrm>
            <a:off x="11321350" y="3729081"/>
            <a:ext cx="925705" cy="307777"/>
          </a:xfrm>
          <a:prstGeom prst="rect">
            <a:avLst/>
          </a:prstGeom>
          <a:noFill/>
        </p:spPr>
        <p:txBody>
          <a:bodyPr wrap="square" rtlCol="0">
            <a:spAutoFit/>
          </a:bodyPr>
          <a:lstStyle/>
          <a:p>
            <a:r>
              <a:rPr lang="en-US" sz="1400" dirty="0"/>
              <a:t>Pyramids</a:t>
            </a:r>
          </a:p>
        </p:txBody>
      </p:sp>
      <p:sp>
        <p:nvSpPr>
          <p:cNvPr id="93" name="TextBox 92">
            <a:extLst>
              <a:ext uri="{FF2B5EF4-FFF2-40B4-BE49-F238E27FC236}">
                <a16:creationId xmlns:a16="http://schemas.microsoft.com/office/drawing/2014/main" id="{87BC736F-DE85-DC48-9F08-CDB5206109A5}"/>
              </a:ext>
            </a:extLst>
          </p:cNvPr>
          <p:cNvSpPr txBox="1"/>
          <p:nvPr/>
        </p:nvSpPr>
        <p:spPr>
          <a:xfrm>
            <a:off x="9335119" y="4337286"/>
            <a:ext cx="512063" cy="307777"/>
          </a:xfrm>
          <a:prstGeom prst="rect">
            <a:avLst/>
          </a:prstGeom>
          <a:noFill/>
        </p:spPr>
        <p:txBody>
          <a:bodyPr wrap="none" rtlCol="0">
            <a:spAutoFit/>
          </a:bodyPr>
          <a:lstStyle/>
          <a:p>
            <a:r>
              <a:rPr lang="en-US" sz="1400" dirty="0"/>
              <a:t>GIST</a:t>
            </a:r>
          </a:p>
        </p:txBody>
      </p:sp>
      <p:sp>
        <p:nvSpPr>
          <p:cNvPr id="94" name="TextBox 93">
            <a:extLst>
              <a:ext uri="{FF2B5EF4-FFF2-40B4-BE49-F238E27FC236}">
                <a16:creationId xmlns:a16="http://schemas.microsoft.com/office/drawing/2014/main" id="{700BD889-FEAA-F948-B7BF-89B2D02E3C09}"/>
              </a:ext>
            </a:extLst>
          </p:cNvPr>
          <p:cNvSpPr txBox="1"/>
          <p:nvPr/>
        </p:nvSpPr>
        <p:spPr>
          <a:xfrm>
            <a:off x="9858333" y="4593120"/>
            <a:ext cx="1902316" cy="307777"/>
          </a:xfrm>
          <a:prstGeom prst="rect">
            <a:avLst/>
          </a:prstGeom>
          <a:noFill/>
        </p:spPr>
        <p:txBody>
          <a:bodyPr wrap="none" rtlCol="0">
            <a:spAutoFit/>
          </a:bodyPr>
          <a:lstStyle/>
          <a:p>
            <a:r>
              <a:rPr lang="en-US" sz="1400" dirty="0"/>
              <a:t>Semantic segmentation</a:t>
            </a:r>
          </a:p>
        </p:txBody>
      </p:sp>
      <p:sp>
        <p:nvSpPr>
          <p:cNvPr id="95" name="TextBox 94">
            <a:extLst>
              <a:ext uri="{FF2B5EF4-FFF2-40B4-BE49-F238E27FC236}">
                <a16:creationId xmlns:a16="http://schemas.microsoft.com/office/drawing/2014/main" id="{D19B09EF-4BC3-2F4F-AE5F-580B35C7AF73}"/>
              </a:ext>
            </a:extLst>
          </p:cNvPr>
          <p:cNvSpPr txBox="1"/>
          <p:nvPr/>
        </p:nvSpPr>
        <p:spPr>
          <a:xfrm>
            <a:off x="1117709" y="4276402"/>
            <a:ext cx="2368084" cy="307777"/>
          </a:xfrm>
          <a:prstGeom prst="rect">
            <a:avLst/>
          </a:prstGeom>
          <a:noFill/>
        </p:spPr>
        <p:txBody>
          <a:bodyPr wrap="none" rtlCol="0">
            <a:spAutoFit/>
          </a:bodyPr>
          <a:lstStyle/>
          <a:p>
            <a:r>
              <a:rPr lang="en-US" sz="1400" dirty="0"/>
              <a:t>Knowledge-based approaches</a:t>
            </a:r>
          </a:p>
        </p:txBody>
      </p:sp>
      <p:sp>
        <p:nvSpPr>
          <p:cNvPr id="96" name="TextBox 95">
            <a:extLst>
              <a:ext uri="{FF2B5EF4-FFF2-40B4-BE49-F238E27FC236}">
                <a16:creationId xmlns:a16="http://schemas.microsoft.com/office/drawing/2014/main" id="{A8300414-F14C-8B47-A2F3-865A6A6A1047}"/>
              </a:ext>
            </a:extLst>
          </p:cNvPr>
          <p:cNvSpPr txBox="1"/>
          <p:nvPr/>
        </p:nvSpPr>
        <p:spPr>
          <a:xfrm>
            <a:off x="9083234" y="1867312"/>
            <a:ext cx="1227998" cy="523220"/>
          </a:xfrm>
          <a:prstGeom prst="rect">
            <a:avLst/>
          </a:prstGeom>
          <a:noFill/>
        </p:spPr>
        <p:txBody>
          <a:bodyPr wrap="square" rtlCol="0">
            <a:spAutoFit/>
          </a:bodyPr>
          <a:lstStyle/>
          <a:p>
            <a:r>
              <a:rPr lang="en-US" sz="1400" dirty="0" err="1"/>
              <a:t>Texton</a:t>
            </a:r>
            <a:r>
              <a:rPr lang="en-US" sz="1400" dirty="0"/>
              <a:t> histograms</a:t>
            </a:r>
          </a:p>
        </p:txBody>
      </p:sp>
      <p:sp>
        <p:nvSpPr>
          <p:cNvPr id="99" name="TextBox 98">
            <a:extLst>
              <a:ext uri="{FF2B5EF4-FFF2-40B4-BE49-F238E27FC236}">
                <a16:creationId xmlns:a16="http://schemas.microsoft.com/office/drawing/2014/main" id="{83CDCA22-2AF5-024A-ACBB-72D00D97BFFF}"/>
              </a:ext>
            </a:extLst>
          </p:cNvPr>
          <p:cNvSpPr txBox="1"/>
          <p:nvPr/>
        </p:nvSpPr>
        <p:spPr>
          <a:xfrm>
            <a:off x="4265616" y="5678368"/>
            <a:ext cx="1462067" cy="307777"/>
          </a:xfrm>
          <a:prstGeom prst="rect">
            <a:avLst/>
          </a:prstGeom>
          <a:noFill/>
        </p:spPr>
        <p:txBody>
          <a:bodyPr wrap="none" rtlCol="0">
            <a:spAutoFit/>
          </a:bodyPr>
          <a:lstStyle/>
          <a:p>
            <a:r>
              <a:rPr lang="en-US" sz="1400" dirty="0"/>
              <a:t>Back-propagation</a:t>
            </a:r>
          </a:p>
        </p:txBody>
      </p:sp>
      <p:sp>
        <p:nvSpPr>
          <p:cNvPr id="100" name="TextBox 99">
            <a:extLst>
              <a:ext uri="{FF2B5EF4-FFF2-40B4-BE49-F238E27FC236}">
                <a16:creationId xmlns:a16="http://schemas.microsoft.com/office/drawing/2014/main" id="{735102B6-0B0C-1548-8586-D9B904246D2D}"/>
              </a:ext>
            </a:extLst>
          </p:cNvPr>
          <p:cNvSpPr txBox="1"/>
          <p:nvPr/>
        </p:nvSpPr>
        <p:spPr>
          <a:xfrm>
            <a:off x="720303" y="5173018"/>
            <a:ext cx="1095172" cy="307777"/>
          </a:xfrm>
          <a:prstGeom prst="rect">
            <a:avLst/>
          </a:prstGeom>
          <a:noFill/>
        </p:spPr>
        <p:txBody>
          <a:bodyPr wrap="none" rtlCol="0">
            <a:spAutoFit/>
          </a:bodyPr>
          <a:lstStyle/>
          <a:p>
            <a:r>
              <a:rPr lang="en-US" sz="1400" dirty="0" err="1"/>
              <a:t>Duda</a:t>
            </a:r>
            <a:r>
              <a:rPr lang="en-US" sz="1400" dirty="0"/>
              <a:t> &amp; Hart</a:t>
            </a:r>
          </a:p>
        </p:txBody>
      </p:sp>
      <p:sp>
        <p:nvSpPr>
          <p:cNvPr id="101" name="TextBox 100">
            <a:extLst>
              <a:ext uri="{FF2B5EF4-FFF2-40B4-BE49-F238E27FC236}">
                <a16:creationId xmlns:a16="http://schemas.microsoft.com/office/drawing/2014/main" id="{715CC611-0A7B-924E-B546-702B92A9DB77}"/>
              </a:ext>
            </a:extLst>
          </p:cNvPr>
          <p:cNvSpPr txBox="1"/>
          <p:nvPr/>
        </p:nvSpPr>
        <p:spPr>
          <a:xfrm>
            <a:off x="2886961" y="5403758"/>
            <a:ext cx="1183786" cy="307777"/>
          </a:xfrm>
          <a:prstGeom prst="rect">
            <a:avLst/>
          </a:prstGeom>
          <a:noFill/>
        </p:spPr>
        <p:txBody>
          <a:bodyPr wrap="none" rtlCol="0">
            <a:spAutoFit/>
          </a:bodyPr>
          <a:lstStyle/>
          <a:p>
            <a:r>
              <a:rPr lang="en-US" sz="1400" dirty="0" err="1"/>
              <a:t>Neocognitron</a:t>
            </a:r>
            <a:endParaRPr lang="en-US" sz="1400" dirty="0"/>
          </a:p>
        </p:txBody>
      </p:sp>
      <p:sp>
        <p:nvSpPr>
          <p:cNvPr id="102" name="TextBox 101">
            <a:extLst>
              <a:ext uri="{FF2B5EF4-FFF2-40B4-BE49-F238E27FC236}">
                <a16:creationId xmlns:a16="http://schemas.microsoft.com/office/drawing/2014/main" id="{B379260D-EA23-EF47-8B60-F9AFC1EAE26D}"/>
              </a:ext>
            </a:extLst>
          </p:cNvPr>
          <p:cNvSpPr txBox="1"/>
          <p:nvPr/>
        </p:nvSpPr>
        <p:spPr>
          <a:xfrm>
            <a:off x="9008944" y="5383599"/>
            <a:ext cx="755271" cy="307777"/>
          </a:xfrm>
          <a:prstGeom prst="rect">
            <a:avLst/>
          </a:prstGeom>
          <a:noFill/>
        </p:spPr>
        <p:txBody>
          <a:bodyPr wrap="none" rtlCol="0">
            <a:spAutoFit/>
          </a:bodyPr>
          <a:lstStyle/>
          <a:p>
            <a:r>
              <a:rPr lang="en-US" sz="1400" dirty="0"/>
              <a:t>LeNet-5</a:t>
            </a:r>
          </a:p>
        </p:txBody>
      </p:sp>
      <p:sp>
        <p:nvSpPr>
          <p:cNvPr id="103" name="TextBox 102">
            <a:extLst>
              <a:ext uri="{FF2B5EF4-FFF2-40B4-BE49-F238E27FC236}">
                <a16:creationId xmlns:a16="http://schemas.microsoft.com/office/drawing/2014/main" id="{076A3B66-F258-4646-821B-00F1A768BD60}"/>
              </a:ext>
            </a:extLst>
          </p:cNvPr>
          <p:cNvSpPr txBox="1"/>
          <p:nvPr/>
        </p:nvSpPr>
        <p:spPr>
          <a:xfrm>
            <a:off x="6035298" y="5327420"/>
            <a:ext cx="1283159" cy="523220"/>
          </a:xfrm>
          <a:prstGeom prst="rect">
            <a:avLst/>
          </a:prstGeom>
          <a:noFill/>
        </p:spPr>
        <p:txBody>
          <a:bodyPr wrap="square" rtlCol="0">
            <a:spAutoFit/>
          </a:bodyPr>
          <a:lstStyle/>
          <a:p>
            <a:r>
              <a:rPr lang="en-US" sz="1400" dirty="0" err="1"/>
              <a:t>LeCun</a:t>
            </a:r>
            <a:r>
              <a:rPr lang="en-US" sz="1400" dirty="0"/>
              <a:t> et al. digit rec.</a:t>
            </a:r>
          </a:p>
        </p:txBody>
      </p:sp>
      <p:sp>
        <p:nvSpPr>
          <p:cNvPr id="105" name="TextBox 104">
            <a:extLst>
              <a:ext uri="{FF2B5EF4-FFF2-40B4-BE49-F238E27FC236}">
                <a16:creationId xmlns:a16="http://schemas.microsoft.com/office/drawing/2014/main" id="{280570CA-D273-8E4B-B1FA-CA037A0737E1}"/>
              </a:ext>
            </a:extLst>
          </p:cNvPr>
          <p:cNvSpPr txBox="1"/>
          <p:nvPr/>
        </p:nvSpPr>
        <p:spPr>
          <a:xfrm rot="16200000">
            <a:off x="-201216" y="6346152"/>
            <a:ext cx="829266" cy="307777"/>
          </a:xfrm>
          <a:prstGeom prst="rect">
            <a:avLst/>
          </a:prstGeom>
          <a:noFill/>
        </p:spPr>
        <p:txBody>
          <a:bodyPr wrap="none" rtlCol="0">
            <a:spAutoFit/>
          </a:bodyPr>
          <a:lstStyle/>
          <a:p>
            <a:r>
              <a:rPr lang="en-US" sz="1400" b="1" dirty="0"/>
              <a:t>Datasets</a:t>
            </a:r>
          </a:p>
        </p:txBody>
      </p:sp>
      <p:sp>
        <p:nvSpPr>
          <p:cNvPr id="106" name="TextBox 105">
            <a:extLst>
              <a:ext uri="{FF2B5EF4-FFF2-40B4-BE49-F238E27FC236}">
                <a16:creationId xmlns:a16="http://schemas.microsoft.com/office/drawing/2014/main" id="{BA537089-2D93-6642-A7F1-FE5785D7DD8B}"/>
              </a:ext>
            </a:extLst>
          </p:cNvPr>
          <p:cNvSpPr txBox="1"/>
          <p:nvPr/>
        </p:nvSpPr>
        <p:spPr>
          <a:xfrm>
            <a:off x="6069182" y="6342053"/>
            <a:ext cx="691258" cy="307777"/>
          </a:xfrm>
          <a:prstGeom prst="rect">
            <a:avLst/>
          </a:prstGeom>
          <a:noFill/>
        </p:spPr>
        <p:txBody>
          <a:bodyPr wrap="square" rtlCol="0">
            <a:spAutoFit/>
          </a:bodyPr>
          <a:lstStyle/>
          <a:p>
            <a:r>
              <a:rPr lang="en-US" sz="1400" dirty="0"/>
              <a:t>MNIST</a:t>
            </a:r>
          </a:p>
        </p:txBody>
      </p:sp>
      <p:sp>
        <p:nvSpPr>
          <p:cNvPr id="107" name="TextBox 106">
            <a:extLst>
              <a:ext uri="{FF2B5EF4-FFF2-40B4-BE49-F238E27FC236}">
                <a16:creationId xmlns:a16="http://schemas.microsoft.com/office/drawing/2014/main" id="{D9615376-AE4A-EE4D-ABA4-47400555939D}"/>
              </a:ext>
            </a:extLst>
          </p:cNvPr>
          <p:cNvSpPr txBox="1"/>
          <p:nvPr/>
        </p:nvSpPr>
        <p:spPr>
          <a:xfrm>
            <a:off x="8933116" y="6069996"/>
            <a:ext cx="890316" cy="307777"/>
          </a:xfrm>
          <a:prstGeom prst="rect">
            <a:avLst/>
          </a:prstGeom>
          <a:noFill/>
        </p:spPr>
        <p:txBody>
          <a:bodyPr wrap="square" rtlCol="0">
            <a:spAutoFit/>
          </a:bodyPr>
          <a:lstStyle/>
          <a:p>
            <a:r>
              <a:rPr lang="en-US" sz="1400" dirty="0"/>
              <a:t>Caltech-4</a:t>
            </a:r>
          </a:p>
        </p:txBody>
      </p:sp>
      <p:sp>
        <p:nvSpPr>
          <p:cNvPr id="108" name="TextBox 107">
            <a:extLst>
              <a:ext uri="{FF2B5EF4-FFF2-40B4-BE49-F238E27FC236}">
                <a16:creationId xmlns:a16="http://schemas.microsoft.com/office/drawing/2014/main" id="{BC7BB578-B24F-BF47-8704-B8934B8174F7}"/>
              </a:ext>
            </a:extLst>
          </p:cNvPr>
          <p:cNvSpPr txBox="1"/>
          <p:nvPr/>
        </p:nvSpPr>
        <p:spPr>
          <a:xfrm>
            <a:off x="10070554" y="6073855"/>
            <a:ext cx="1053176" cy="307777"/>
          </a:xfrm>
          <a:prstGeom prst="rect">
            <a:avLst/>
          </a:prstGeom>
          <a:noFill/>
        </p:spPr>
        <p:txBody>
          <a:bodyPr wrap="square" rtlCol="0">
            <a:spAutoFit/>
          </a:bodyPr>
          <a:lstStyle/>
          <a:p>
            <a:r>
              <a:rPr lang="en-US" sz="1400" dirty="0"/>
              <a:t>Caltech-101</a:t>
            </a:r>
          </a:p>
        </p:txBody>
      </p:sp>
      <p:sp>
        <p:nvSpPr>
          <p:cNvPr id="109" name="TextBox 108">
            <a:extLst>
              <a:ext uri="{FF2B5EF4-FFF2-40B4-BE49-F238E27FC236}">
                <a16:creationId xmlns:a16="http://schemas.microsoft.com/office/drawing/2014/main" id="{98E946CA-DA45-0846-B79D-E7DF30DA9CFA}"/>
              </a:ext>
            </a:extLst>
          </p:cNvPr>
          <p:cNvSpPr txBox="1"/>
          <p:nvPr/>
        </p:nvSpPr>
        <p:spPr>
          <a:xfrm>
            <a:off x="11329082" y="6064025"/>
            <a:ext cx="1053176" cy="307777"/>
          </a:xfrm>
          <a:prstGeom prst="rect">
            <a:avLst/>
          </a:prstGeom>
          <a:noFill/>
        </p:spPr>
        <p:txBody>
          <a:bodyPr wrap="square" rtlCol="0">
            <a:spAutoFit/>
          </a:bodyPr>
          <a:lstStyle/>
          <a:p>
            <a:r>
              <a:rPr lang="en-US" sz="1400" dirty="0"/>
              <a:t>ImageNet</a:t>
            </a:r>
          </a:p>
        </p:txBody>
      </p:sp>
      <p:sp>
        <p:nvSpPr>
          <p:cNvPr id="110" name="TextBox 109">
            <a:extLst>
              <a:ext uri="{FF2B5EF4-FFF2-40B4-BE49-F238E27FC236}">
                <a16:creationId xmlns:a16="http://schemas.microsoft.com/office/drawing/2014/main" id="{B82FF169-755F-684C-AC4B-EA27B44B061C}"/>
              </a:ext>
            </a:extLst>
          </p:cNvPr>
          <p:cNvSpPr txBox="1"/>
          <p:nvPr/>
        </p:nvSpPr>
        <p:spPr>
          <a:xfrm>
            <a:off x="10251439" y="6488641"/>
            <a:ext cx="1335710" cy="307777"/>
          </a:xfrm>
          <a:prstGeom prst="rect">
            <a:avLst/>
          </a:prstGeom>
          <a:noFill/>
        </p:spPr>
        <p:txBody>
          <a:bodyPr wrap="square" rtlCol="0">
            <a:spAutoFit/>
          </a:bodyPr>
          <a:lstStyle/>
          <a:p>
            <a:r>
              <a:rPr lang="en-US" sz="1400" dirty="0"/>
              <a:t>PASCAL VOC</a:t>
            </a:r>
          </a:p>
        </p:txBody>
      </p:sp>
      <p:cxnSp>
        <p:nvCxnSpPr>
          <p:cNvPr id="111" name="Straight Arrow Connector 110">
            <a:extLst>
              <a:ext uri="{FF2B5EF4-FFF2-40B4-BE49-F238E27FC236}">
                <a16:creationId xmlns:a16="http://schemas.microsoft.com/office/drawing/2014/main" id="{A254C203-74D5-914D-B500-651F72BD5ECA}"/>
              </a:ext>
            </a:extLst>
          </p:cNvPr>
          <p:cNvCxnSpPr>
            <a:cxnSpLocks/>
            <a:stCxn id="66" idx="3"/>
            <a:endCxn id="67" idx="1"/>
          </p:cNvCxnSpPr>
          <p:nvPr/>
        </p:nvCxnSpPr>
        <p:spPr>
          <a:xfrm flipV="1">
            <a:off x="4247538" y="2126089"/>
            <a:ext cx="2468657" cy="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15A2FBA-466A-2746-BD1C-4F2AD59983B8}"/>
              </a:ext>
            </a:extLst>
          </p:cNvPr>
          <p:cNvCxnSpPr>
            <a:cxnSpLocks/>
            <a:stCxn id="67" idx="3"/>
            <a:endCxn id="96" idx="1"/>
          </p:cNvCxnSpPr>
          <p:nvPr/>
        </p:nvCxnSpPr>
        <p:spPr>
          <a:xfrm>
            <a:off x="7801896" y="2126089"/>
            <a:ext cx="1281338" cy="2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78232E10-C708-B347-B4F6-07AAECFA1D3A}"/>
              </a:ext>
            </a:extLst>
          </p:cNvPr>
          <p:cNvSpPr txBox="1"/>
          <p:nvPr/>
        </p:nvSpPr>
        <p:spPr>
          <a:xfrm>
            <a:off x="509450" y="1661491"/>
            <a:ext cx="1324202" cy="307777"/>
          </a:xfrm>
          <a:prstGeom prst="rect">
            <a:avLst/>
          </a:prstGeom>
          <a:noFill/>
        </p:spPr>
        <p:txBody>
          <a:bodyPr wrap="square" rtlCol="0">
            <a:spAutoFit/>
          </a:bodyPr>
          <a:lstStyle/>
          <a:p>
            <a:pPr algn="ctr"/>
            <a:r>
              <a:rPr lang="en-US" sz="1400" dirty="0"/>
              <a:t>Misc. statistics</a:t>
            </a:r>
          </a:p>
        </p:txBody>
      </p:sp>
      <p:cxnSp>
        <p:nvCxnSpPr>
          <p:cNvPr id="120" name="Straight Arrow Connector 119">
            <a:extLst>
              <a:ext uri="{FF2B5EF4-FFF2-40B4-BE49-F238E27FC236}">
                <a16:creationId xmlns:a16="http://schemas.microsoft.com/office/drawing/2014/main" id="{8F302B16-76C7-9C4F-B379-24D7E5B39966}"/>
              </a:ext>
            </a:extLst>
          </p:cNvPr>
          <p:cNvCxnSpPr>
            <a:cxnSpLocks/>
          </p:cNvCxnSpPr>
          <p:nvPr/>
        </p:nvCxnSpPr>
        <p:spPr>
          <a:xfrm>
            <a:off x="1772871" y="1830011"/>
            <a:ext cx="8034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27034C9-CC1A-2740-BC4C-973FFE61156D}"/>
              </a:ext>
            </a:extLst>
          </p:cNvPr>
          <p:cNvCxnSpPr>
            <a:cxnSpLocks/>
          </p:cNvCxnSpPr>
          <p:nvPr/>
        </p:nvCxnSpPr>
        <p:spPr>
          <a:xfrm>
            <a:off x="8324960" y="1072887"/>
            <a:ext cx="2220137" cy="87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C243535-4011-9D40-8793-720DC542657B}"/>
              </a:ext>
            </a:extLst>
          </p:cNvPr>
          <p:cNvCxnSpPr>
            <a:cxnSpLocks/>
          </p:cNvCxnSpPr>
          <p:nvPr/>
        </p:nvCxnSpPr>
        <p:spPr>
          <a:xfrm>
            <a:off x="11023868" y="2736568"/>
            <a:ext cx="217585" cy="4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BFA900D-ABF8-2E4F-BFCF-B3B1727744CE}"/>
              </a:ext>
            </a:extLst>
          </p:cNvPr>
          <p:cNvCxnSpPr>
            <a:cxnSpLocks/>
            <a:stCxn id="89" idx="3"/>
          </p:cNvCxnSpPr>
          <p:nvPr/>
        </p:nvCxnSpPr>
        <p:spPr>
          <a:xfrm flipV="1">
            <a:off x="11165751" y="3024031"/>
            <a:ext cx="351261" cy="19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B4D348F-12DE-8147-9D6A-250D7D3FBCEC}"/>
              </a:ext>
            </a:extLst>
          </p:cNvPr>
          <p:cNvCxnSpPr>
            <a:cxnSpLocks/>
            <a:stCxn id="51" idx="2"/>
            <a:endCxn id="73" idx="1"/>
          </p:cNvCxnSpPr>
          <p:nvPr/>
        </p:nvCxnSpPr>
        <p:spPr>
          <a:xfrm>
            <a:off x="8307507" y="1072887"/>
            <a:ext cx="1692811" cy="2806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A54903BD-5CC3-E541-A3D2-A71C41C4DB59}"/>
              </a:ext>
            </a:extLst>
          </p:cNvPr>
          <p:cNvCxnSpPr>
            <a:cxnSpLocks/>
            <a:stCxn id="94" idx="3"/>
          </p:cNvCxnSpPr>
          <p:nvPr/>
        </p:nvCxnSpPr>
        <p:spPr>
          <a:xfrm>
            <a:off x="11760649" y="4747009"/>
            <a:ext cx="380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FE1319B8-55F0-F24D-A421-6B04D21BE20F}"/>
              </a:ext>
            </a:extLst>
          </p:cNvPr>
          <p:cNvCxnSpPr>
            <a:cxnSpLocks/>
          </p:cNvCxnSpPr>
          <p:nvPr/>
        </p:nvCxnSpPr>
        <p:spPr>
          <a:xfrm flipV="1">
            <a:off x="4059007" y="5544481"/>
            <a:ext cx="194289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CF4465D7-7EC5-EF42-A217-A869CE13DF74}"/>
              </a:ext>
            </a:extLst>
          </p:cNvPr>
          <p:cNvCxnSpPr>
            <a:cxnSpLocks/>
          </p:cNvCxnSpPr>
          <p:nvPr/>
        </p:nvCxnSpPr>
        <p:spPr>
          <a:xfrm flipV="1">
            <a:off x="7099693" y="5527522"/>
            <a:ext cx="194289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CB3EFAB7-DD43-A54A-910C-5084F88BC1E0}"/>
              </a:ext>
            </a:extLst>
          </p:cNvPr>
          <p:cNvCxnSpPr>
            <a:cxnSpLocks/>
            <a:stCxn id="99" idx="3"/>
          </p:cNvCxnSpPr>
          <p:nvPr/>
        </p:nvCxnSpPr>
        <p:spPr>
          <a:xfrm flipV="1">
            <a:off x="5727683" y="5727625"/>
            <a:ext cx="334011" cy="104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68A01724-7641-224F-A563-0A57CDB3D6C8}"/>
              </a:ext>
            </a:extLst>
          </p:cNvPr>
          <p:cNvCxnSpPr>
            <a:cxnSpLocks/>
          </p:cNvCxnSpPr>
          <p:nvPr/>
        </p:nvCxnSpPr>
        <p:spPr>
          <a:xfrm flipV="1">
            <a:off x="1831530" y="5830305"/>
            <a:ext cx="2347225" cy="195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BD45C6D8-2AA5-864B-BB01-CDFD58DF1C40}"/>
              </a:ext>
            </a:extLst>
          </p:cNvPr>
          <p:cNvCxnSpPr>
            <a:cxnSpLocks/>
          </p:cNvCxnSpPr>
          <p:nvPr/>
        </p:nvCxnSpPr>
        <p:spPr>
          <a:xfrm>
            <a:off x="1762207" y="5329535"/>
            <a:ext cx="10188626" cy="23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81CE8DD-B23C-A044-84E3-209BF3FACEC5}"/>
              </a:ext>
            </a:extLst>
          </p:cNvPr>
          <p:cNvSpPr txBox="1"/>
          <p:nvPr/>
        </p:nvSpPr>
        <p:spPr>
          <a:xfrm>
            <a:off x="9351482" y="917805"/>
            <a:ext cx="481222" cy="307777"/>
          </a:xfrm>
          <a:prstGeom prst="rect">
            <a:avLst/>
          </a:prstGeom>
          <a:noFill/>
        </p:spPr>
        <p:txBody>
          <a:bodyPr wrap="none" rtlCol="0">
            <a:spAutoFit/>
          </a:bodyPr>
          <a:lstStyle/>
          <a:p>
            <a:r>
              <a:rPr lang="en-US" sz="1400" dirty="0"/>
              <a:t>SIFT</a:t>
            </a:r>
          </a:p>
        </p:txBody>
      </p:sp>
      <p:sp>
        <p:nvSpPr>
          <p:cNvPr id="165" name="TextBox 164">
            <a:extLst>
              <a:ext uri="{FF2B5EF4-FFF2-40B4-BE49-F238E27FC236}">
                <a16:creationId xmlns:a16="http://schemas.microsoft.com/office/drawing/2014/main" id="{0C488F87-8D07-C440-A3FD-81DC116038DB}"/>
              </a:ext>
            </a:extLst>
          </p:cNvPr>
          <p:cNvSpPr txBox="1"/>
          <p:nvPr/>
        </p:nvSpPr>
        <p:spPr>
          <a:xfrm>
            <a:off x="9923523" y="906774"/>
            <a:ext cx="1167307" cy="307777"/>
          </a:xfrm>
          <a:prstGeom prst="rect">
            <a:avLst/>
          </a:prstGeom>
          <a:noFill/>
        </p:spPr>
        <p:txBody>
          <a:bodyPr wrap="none" rtlCol="0">
            <a:spAutoFit/>
          </a:bodyPr>
          <a:lstStyle/>
          <a:p>
            <a:r>
              <a:rPr lang="en-US" sz="1400" dirty="0"/>
              <a:t>Video Google</a:t>
            </a:r>
          </a:p>
        </p:txBody>
      </p:sp>
      <p:cxnSp>
        <p:nvCxnSpPr>
          <p:cNvPr id="166" name="Straight Arrow Connector 165">
            <a:extLst>
              <a:ext uri="{FF2B5EF4-FFF2-40B4-BE49-F238E27FC236}">
                <a16:creationId xmlns:a16="http://schemas.microsoft.com/office/drawing/2014/main" id="{410E162D-A3F4-924F-8A11-8FCBABF035F5}"/>
              </a:ext>
            </a:extLst>
          </p:cNvPr>
          <p:cNvCxnSpPr>
            <a:cxnSpLocks/>
          </p:cNvCxnSpPr>
          <p:nvPr/>
        </p:nvCxnSpPr>
        <p:spPr>
          <a:xfrm>
            <a:off x="10492079" y="1221828"/>
            <a:ext cx="1" cy="756813"/>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DA3B1EC2-88DA-9448-931E-F3A3D74B0996}"/>
              </a:ext>
            </a:extLst>
          </p:cNvPr>
          <p:cNvCxnSpPr>
            <a:cxnSpLocks/>
          </p:cNvCxnSpPr>
          <p:nvPr/>
        </p:nvCxnSpPr>
        <p:spPr>
          <a:xfrm>
            <a:off x="10500365" y="2230328"/>
            <a:ext cx="23456" cy="1648798"/>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91DF03FA-543C-284C-A6B3-588F42F7ABD3}"/>
              </a:ext>
            </a:extLst>
          </p:cNvPr>
          <p:cNvCxnSpPr>
            <a:cxnSpLocks/>
            <a:stCxn id="49" idx="3"/>
            <a:endCxn id="51" idx="1"/>
          </p:cNvCxnSpPr>
          <p:nvPr/>
        </p:nvCxnSpPr>
        <p:spPr>
          <a:xfrm>
            <a:off x="7305437" y="827555"/>
            <a:ext cx="552107" cy="9144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86AEC16-A4AC-E941-A844-551032546DA8}"/>
              </a:ext>
            </a:extLst>
          </p:cNvPr>
          <p:cNvCxnSpPr>
            <a:cxnSpLocks/>
          </p:cNvCxnSpPr>
          <p:nvPr/>
        </p:nvCxnSpPr>
        <p:spPr>
          <a:xfrm flipV="1">
            <a:off x="7592698" y="1049639"/>
            <a:ext cx="293877" cy="29053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0BF06F6B-0263-034D-8F2D-6C80F56A07AE}"/>
              </a:ext>
            </a:extLst>
          </p:cNvPr>
          <p:cNvCxnSpPr>
            <a:cxnSpLocks/>
            <a:stCxn id="15" idx="2"/>
          </p:cNvCxnSpPr>
          <p:nvPr/>
        </p:nvCxnSpPr>
        <p:spPr>
          <a:xfrm flipV="1">
            <a:off x="362388" y="5525572"/>
            <a:ext cx="2522929" cy="1090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B106D2AE-E15B-774E-BAEA-1D6D91898E5F}"/>
              </a:ext>
            </a:extLst>
          </p:cNvPr>
          <p:cNvCxnSpPr>
            <a:cxnSpLocks/>
          </p:cNvCxnSpPr>
          <p:nvPr/>
        </p:nvCxnSpPr>
        <p:spPr>
          <a:xfrm>
            <a:off x="349904" y="5317614"/>
            <a:ext cx="373464" cy="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050E8DB7-4D15-404F-A599-6458B131C899}"/>
              </a:ext>
            </a:extLst>
          </p:cNvPr>
          <p:cNvSpPr txBox="1"/>
          <p:nvPr/>
        </p:nvSpPr>
        <p:spPr>
          <a:xfrm>
            <a:off x="7886575" y="6394216"/>
            <a:ext cx="1448543" cy="307777"/>
          </a:xfrm>
          <a:prstGeom prst="rect">
            <a:avLst/>
          </a:prstGeom>
          <a:noFill/>
        </p:spPr>
        <p:txBody>
          <a:bodyPr wrap="square" rtlCol="0">
            <a:spAutoFit/>
          </a:bodyPr>
          <a:lstStyle/>
          <a:p>
            <a:pPr algn="ctr"/>
            <a:r>
              <a:rPr lang="en-US" sz="1400" dirty="0"/>
              <a:t>Face datasets</a:t>
            </a:r>
          </a:p>
        </p:txBody>
      </p:sp>
      <p:cxnSp>
        <p:nvCxnSpPr>
          <p:cNvPr id="194" name="Straight Arrow Connector 193">
            <a:extLst>
              <a:ext uri="{FF2B5EF4-FFF2-40B4-BE49-F238E27FC236}">
                <a16:creationId xmlns:a16="http://schemas.microsoft.com/office/drawing/2014/main" id="{843A3961-5CC2-1F4C-B7EB-2BD39A710A4A}"/>
              </a:ext>
            </a:extLst>
          </p:cNvPr>
          <p:cNvCxnSpPr>
            <a:cxnSpLocks/>
            <a:stCxn id="51" idx="2"/>
          </p:cNvCxnSpPr>
          <p:nvPr/>
        </p:nvCxnSpPr>
        <p:spPr>
          <a:xfrm>
            <a:off x="8307507" y="1072887"/>
            <a:ext cx="517092" cy="179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96F4226-CC0F-534B-B5B2-3039ECCA55CA}"/>
              </a:ext>
            </a:extLst>
          </p:cNvPr>
          <p:cNvSpPr txBox="1"/>
          <p:nvPr/>
        </p:nvSpPr>
        <p:spPr>
          <a:xfrm>
            <a:off x="10064612" y="1949818"/>
            <a:ext cx="1354345" cy="307777"/>
          </a:xfrm>
          <a:prstGeom prst="rect">
            <a:avLst/>
          </a:prstGeom>
          <a:noFill/>
        </p:spPr>
        <p:txBody>
          <a:bodyPr wrap="none" rtlCol="0">
            <a:spAutoFit/>
          </a:bodyPr>
          <a:lstStyle/>
          <a:p>
            <a:r>
              <a:rPr lang="en-US" sz="1400" dirty="0"/>
              <a:t>Bags of features</a:t>
            </a:r>
          </a:p>
        </p:txBody>
      </p:sp>
      <p:cxnSp>
        <p:nvCxnSpPr>
          <p:cNvPr id="88" name="Straight Arrow Connector 87">
            <a:extLst>
              <a:ext uri="{FF2B5EF4-FFF2-40B4-BE49-F238E27FC236}">
                <a16:creationId xmlns:a16="http://schemas.microsoft.com/office/drawing/2014/main" id="{76EAC2DB-10BD-704D-88ED-1457B5A88965}"/>
              </a:ext>
            </a:extLst>
          </p:cNvPr>
          <p:cNvCxnSpPr>
            <a:cxnSpLocks/>
          </p:cNvCxnSpPr>
          <p:nvPr/>
        </p:nvCxnSpPr>
        <p:spPr>
          <a:xfrm flipV="1">
            <a:off x="9734046" y="2098128"/>
            <a:ext cx="374066" cy="1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DAED2B3-D604-1D45-8E7E-2B0FBB095111}"/>
              </a:ext>
            </a:extLst>
          </p:cNvPr>
          <p:cNvCxnSpPr>
            <a:cxnSpLocks/>
          </p:cNvCxnSpPr>
          <p:nvPr/>
        </p:nvCxnSpPr>
        <p:spPr>
          <a:xfrm>
            <a:off x="7480300" y="1477470"/>
            <a:ext cx="1854819" cy="3013705"/>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CC0E3400-A6F7-BE45-A6E1-177C790256FB}"/>
              </a:ext>
            </a:extLst>
          </p:cNvPr>
          <p:cNvCxnSpPr>
            <a:cxnSpLocks/>
          </p:cNvCxnSpPr>
          <p:nvPr/>
        </p:nvCxnSpPr>
        <p:spPr>
          <a:xfrm>
            <a:off x="8812587" y="3226457"/>
            <a:ext cx="1187731" cy="66277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FF638D58-7939-5443-ADA7-E69145AD2F8A}"/>
              </a:ext>
            </a:extLst>
          </p:cNvPr>
          <p:cNvSpPr txBox="1"/>
          <p:nvPr/>
        </p:nvSpPr>
        <p:spPr>
          <a:xfrm>
            <a:off x="9839201" y="3204880"/>
            <a:ext cx="1187284" cy="523220"/>
          </a:xfrm>
          <a:prstGeom prst="rect">
            <a:avLst/>
          </a:prstGeom>
          <a:noFill/>
        </p:spPr>
        <p:txBody>
          <a:bodyPr wrap="square" rtlCol="0">
            <a:spAutoFit/>
          </a:bodyPr>
          <a:lstStyle/>
          <a:p>
            <a:r>
              <a:rPr lang="en-US" sz="1400" dirty="0"/>
              <a:t>Implicit shape models</a:t>
            </a:r>
          </a:p>
        </p:txBody>
      </p:sp>
      <p:cxnSp>
        <p:nvCxnSpPr>
          <p:cNvPr id="112" name="Straight Arrow Connector 111">
            <a:extLst>
              <a:ext uri="{FF2B5EF4-FFF2-40B4-BE49-F238E27FC236}">
                <a16:creationId xmlns:a16="http://schemas.microsoft.com/office/drawing/2014/main" id="{35E9A90E-665B-D646-9A6F-FFF6369C808C}"/>
              </a:ext>
            </a:extLst>
          </p:cNvPr>
          <p:cNvCxnSpPr>
            <a:cxnSpLocks/>
          </p:cNvCxnSpPr>
          <p:nvPr/>
        </p:nvCxnSpPr>
        <p:spPr>
          <a:xfrm>
            <a:off x="9592093" y="1225582"/>
            <a:ext cx="1170642" cy="1868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4358336C-8CBC-8D4D-9746-6C1593B76A69}"/>
              </a:ext>
            </a:extLst>
          </p:cNvPr>
          <p:cNvCxnSpPr>
            <a:cxnSpLocks/>
          </p:cNvCxnSpPr>
          <p:nvPr/>
        </p:nvCxnSpPr>
        <p:spPr>
          <a:xfrm>
            <a:off x="9812066" y="4489981"/>
            <a:ext cx="1948583" cy="1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A4091ED-1509-7949-963B-BA3BF8B6BFB4}"/>
              </a:ext>
            </a:extLst>
          </p:cNvPr>
          <p:cNvCxnSpPr>
            <a:cxnSpLocks/>
            <a:endCxn id="14" idx="3"/>
          </p:cNvCxnSpPr>
          <p:nvPr/>
        </p:nvCxnSpPr>
        <p:spPr>
          <a:xfrm>
            <a:off x="9755841" y="5521236"/>
            <a:ext cx="2491214" cy="1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6522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81600" y="24505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latin typeface="Arial" charset="0"/>
              <a:cs typeface="Arial" charset="0"/>
            </a:endParaRPr>
          </a:p>
        </p:txBody>
      </p:sp>
      <p:pic>
        <p:nvPicPr>
          <p:cNvPr id="6" name="Picture 5"/>
          <p:cNvPicPr>
            <a:picLocks noChangeAspect="1"/>
          </p:cNvPicPr>
          <p:nvPr/>
        </p:nvPicPr>
        <p:blipFill>
          <a:blip r:embed="rId2"/>
          <a:stretch>
            <a:fillRect/>
          </a:stretch>
        </p:blipFill>
        <p:spPr>
          <a:xfrm>
            <a:off x="919223" y="2287907"/>
            <a:ext cx="10264350" cy="2793379"/>
          </a:xfrm>
          <a:prstGeom prst="rect">
            <a:avLst/>
          </a:prstGeom>
        </p:spPr>
      </p:pic>
      <p:sp>
        <p:nvSpPr>
          <p:cNvPr id="11" name="Title 1">
            <a:extLst>
              <a:ext uri="{FF2B5EF4-FFF2-40B4-BE49-F238E27FC236}">
                <a16:creationId xmlns:a16="http://schemas.microsoft.com/office/drawing/2014/main" id="{B5A9C1CD-EE00-944C-AC05-FC3F062E3F41}"/>
              </a:ext>
            </a:extLst>
          </p:cNvPr>
          <p:cNvSpPr>
            <a:spLocks noGrp="1"/>
          </p:cNvSpPr>
          <p:nvPr>
            <p:ph type="title"/>
          </p:nvPr>
        </p:nvSpPr>
        <p:spPr>
          <a:xfrm>
            <a:off x="838200" y="98907"/>
            <a:ext cx="10515600" cy="867327"/>
          </a:xfrm>
        </p:spPr>
        <p:txBody>
          <a:bodyPr/>
          <a:lstStyle/>
          <a:p>
            <a:r>
              <a:rPr lang="en-US" dirty="0"/>
              <a:t>CNN vs. hand-crafted pipelines</a:t>
            </a:r>
          </a:p>
        </p:txBody>
      </p:sp>
    </p:spTree>
    <p:extLst>
      <p:ext uri="{BB962C8B-B14F-4D97-AF65-F5344CB8AC3E}">
        <p14:creationId xmlns:p14="http://schemas.microsoft.com/office/powerpoint/2010/main" val="20640174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999757-E8B4-F94D-9E2D-A3F2C2D1CBEA}"/>
              </a:ext>
            </a:extLst>
          </p:cNvPr>
          <p:cNvGrpSpPr/>
          <p:nvPr/>
        </p:nvGrpSpPr>
        <p:grpSpPr>
          <a:xfrm>
            <a:off x="1584327" y="1093484"/>
            <a:ext cx="8986837" cy="5609963"/>
            <a:chOff x="1584327" y="1093484"/>
            <a:chExt cx="8986837" cy="5609963"/>
          </a:xfrm>
        </p:grpSpPr>
        <p:pic>
          <p:nvPicPr>
            <p:cNvPr id="10" name="Picture 9"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6477001" y="1524002"/>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7415"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01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rcRect l="28177" t="4254" r="50287" b="52721"/>
            <a:stretch>
              <a:fillRect/>
            </a:stretch>
          </p:blipFill>
          <p:spPr bwMode="auto">
            <a:xfrm>
              <a:off x="1584327" y="3581402"/>
              <a:ext cx="777875" cy="773113"/>
            </a:xfrm>
            <a:prstGeom prst="rect">
              <a:avLst/>
            </a:prstGeom>
            <a:noFill/>
            <a:ln w="254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descr="filter_z1.png"/>
            <p:cNvPicPr>
              <a:picLocks noChangeAspect="1"/>
            </p:cNvPicPr>
            <p:nvPr/>
          </p:nvPicPr>
          <p:blipFill>
            <a:blip r:embed="rId5">
              <a:extLst>
                <a:ext uri="{28A0092B-C50C-407E-A947-70E740481C1C}">
                  <a14:useLocalDpi xmlns:a14="http://schemas.microsoft.com/office/drawing/2010/main" val="0"/>
                </a:ext>
              </a:extLst>
            </a:blip>
            <a:srcRect l="13812" t="8075" r="9827" b="11832"/>
            <a:stretch>
              <a:fillRect/>
            </a:stretch>
          </p:blipFill>
          <p:spPr bwMode="auto">
            <a:xfrm>
              <a:off x="6326189" y="35814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7418" name="Rectangle 6"/>
            <p:cNvSpPr>
              <a:spLocks noChangeArrowheads="1"/>
            </p:cNvSpPr>
            <p:nvPr/>
          </p:nvSpPr>
          <p:spPr bwMode="auto">
            <a:xfrm>
              <a:off x="3200401" y="6334125"/>
              <a:ext cx="754995"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dirty="0"/>
                <a:t>image</a:t>
              </a:r>
            </a:p>
          </p:txBody>
        </p:sp>
        <p:sp>
          <p:nvSpPr>
            <p:cNvPr id="11" name="Rectangle 10"/>
            <p:cNvSpPr>
              <a:spLocks noChangeArrowheads="1"/>
            </p:cNvSpPr>
            <p:nvPr/>
          </p:nvSpPr>
          <p:spPr bwMode="auto">
            <a:xfrm>
              <a:off x="7442285" y="6324600"/>
              <a:ext cx="1334319"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dirty="0"/>
                <a:t>feature map</a:t>
              </a:r>
            </a:p>
          </p:txBody>
        </p:sp>
        <p:sp>
          <p:nvSpPr>
            <p:cNvPr id="9" name="Right Arrow 8"/>
            <p:cNvSpPr>
              <a:spLocks noChangeArrowheads="1"/>
            </p:cNvSpPr>
            <p:nvPr/>
          </p:nvSpPr>
          <p:spPr bwMode="auto">
            <a:xfrm>
              <a:off x="5792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p>
          </p:txBody>
        </p:sp>
        <p:pic>
          <p:nvPicPr>
            <p:cNvPr id="13" name="Picture 5"/>
            <p:cNvPicPr>
              <a:picLocks noChangeAspect="1"/>
            </p:cNvPicPr>
            <p:nvPr/>
          </p:nvPicPr>
          <p:blipFill>
            <a:blip r:embed="rId6">
              <a:extLst>
                <a:ext uri="{28A0092B-C50C-407E-A947-70E740481C1C}">
                  <a14:useLocalDpi xmlns:a14="http://schemas.microsoft.com/office/drawing/2010/main" val="0"/>
                </a:ext>
              </a:extLst>
            </a:blip>
            <a:srcRect l="50287" t="4254" r="28177" b="52721"/>
            <a:stretch>
              <a:fillRect/>
            </a:stretch>
          </p:blipFill>
          <p:spPr bwMode="auto">
            <a:xfrm>
              <a:off x="1584327" y="3581402"/>
              <a:ext cx="777875" cy="773113"/>
            </a:xfrm>
            <a:prstGeom prst="rect">
              <a:avLst/>
            </a:prstGeom>
            <a:noFill/>
            <a:ln w="25400">
              <a:solidFill>
                <a:srgbClr val="12FF00"/>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Right Arrow 14"/>
            <p:cNvSpPr>
              <a:spLocks noChangeArrowheads="1"/>
            </p:cNvSpPr>
            <p:nvPr/>
          </p:nvSpPr>
          <p:spPr bwMode="auto">
            <a:xfrm rot="-1977863">
              <a:off x="5841928" y="36183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p>
          </p:txBody>
        </p:sp>
        <p:sp>
          <p:nvSpPr>
            <p:cNvPr id="14" name="Rectangle 13"/>
            <p:cNvSpPr/>
            <p:nvPr/>
          </p:nvSpPr>
          <p:spPr>
            <a:xfrm>
              <a:off x="5943601" y="3733801"/>
              <a:ext cx="204788" cy="923320"/>
            </a:xfrm>
            <a:prstGeom prst="rect">
              <a:avLst/>
            </a:prstGeom>
          </p:spPr>
          <p:txBody>
            <a:bodyPr lIns="91430" tIns="45715" rIns="91430" bIns="45715">
              <a:spAutoFit/>
            </a:bodyPr>
            <a:lstStyle/>
            <a:p>
              <a:pPr>
                <a:defRPr/>
              </a:pPr>
              <a:r>
                <a:rPr lang="en-US" dirty="0"/>
                <a:t>...</a:t>
              </a:r>
            </a:p>
          </p:txBody>
        </p:sp>
        <p:pic>
          <p:nvPicPr>
            <p:cNvPr id="2" name="Picture 1">
              <a:extLst>
                <a:ext uri="{FF2B5EF4-FFF2-40B4-BE49-F238E27FC236}">
                  <a16:creationId xmlns:a16="http://schemas.microsoft.com/office/drawing/2014/main" id="{CD1F8276-088F-814C-A0D3-FE9D9AF2396F}"/>
                </a:ext>
              </a:extLst>
            </p:cNvPr>
            <p:cNvPicPr>
              <a:picLocks noChangeAspect="1"/>
            </p:cNvPicPr>
            <p:nvPr/>
          </p:nvPicPr>
          <p:blipFill>
            <a:blip r:embed="rId7"/>
            <a:stretch>
              <a:fillRect/>
            </a:stretch>
          </p:blipFill>
          <p:spPr>
            <a:xfrm>
              <a:off x="1584327" y="1632780"/>
              <a:ext cx="4183455" cy="1415221"/>
            </a:xfrm>
            <a:prstGeom prst="rect">
              <a:avLst/>
            </a:prstGeom>
          </p:spPr>
        </p:pic>
        <p:sp>
          <p:nvSpPr>
            <p:cNvPr id="16" name="Rectangle 15">
              <a:extLst>
                <a:ext uri="{FF2B5EF4-FFF2-40B4-BE49-F238E27FC236}">
                  <a16:creationId xmlns:a16="http://schemas.microsoft.com/office/drawing/2014/main" id="{5AE0AECF-46F1-2F41-91F7-61E3EBA9BCBA}"/>
                </a:ext>
              </a:extLst>
            </p:cNvPr>
            <p:cNvSpPr>
              <a:spLocks noChangeArrowheads="1"/>
            </p:cNvSpPr>
            <p:nvPr/>
          </p:nvSpPr>
          <p:spPr bwMode="auto">
            <a:xfrm>
              <a:off x="2754637" y="1154680"/>
              <a:ext cx="1646521"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dirty="0"/>
                <a:t>bank of K filters</a:t>
              </a:r>
            </a:p>
          </p:txBody>
        </p:sp>
        <p:sp>
          <p:nvSpPr>
            <p:cNvPr id="17" name="Rectangle 16">
              <a:extLst>
                <a:ext uri="{FF2B5EF4-FFF2-40B4-BE49-F238E27FC236}">
                  <a16:creationId xmlns:a16="http://schemas.microsoft.com/office/drawing/2014/main" id="{2527D243-B65A-7340-8B9D-1B0D34D21C67}"/>
                </a:ext>
              </a:extLst>
            </p:cNvPr>
            <p:cNvSpPr>
              <a:spLocks noChangeArrowheads="1"/>
            </p:cNvSpPr>
            <p:nvPr/>
          </p:nvSpPr>
          <p:spPr bwMode="auto">
            <a:xfrm>
              <a:off x="7584766" y="1093484"/>
              <a:ext cx="1596058"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dirty="0"/>
                <a:t>K feature maps</a:t>
              </a:r>
            </a:p>
          </p:txBody>
        </p:sp>
      </p:grpSp>
      <p:sp>
        <p:nvSpPr>
          <p:cNvPr id="6" name="Title 5">
            <a:extLst>
              <a:ext uri="{FF2B5EF4-FFF2-40B4-BE49-F238E27FC236}">
                <a16:creationId xmlns:a16="http://schemas.microsoft.com/office/drawing/2014/main" id="{AD510C6E-BE2A-0B48-87CF-AE8EB39E62B4}"/>
              </a:ext>
            </a:extLst>
          </p:cNvPr>
          <p:cNvSpPr>
            <a:spLocks noGrp="1"/>
          </p:cNvSpPr>
          <p:nvPr>
            <p:ph type="title"/>
          </p:nvPr>
        </p:nvSpPr>
        <p:spPr>
          <a:xfrm>
            <a:off x="812728" y="65089"/>
            <a:ext cx="10515600" cy="867327"/>
          </a:xfrm>
        </p:spPr>
        <p:txBody>
          <a:bodyPr/>
          <a:lstStyle/>
          <a:p>
            <a:r>
              <a:rPr lang="en-US" dirty="0"/>
              <a:t>Convolution as feature extraction</a:t>
            </a:r>
          </a:p>
        </p:txBody>
      </p:sp>
    </p:spTree>
    <p:extLst>
      <p:ext uri="{BB962C8B-B14F-4D97-AF65-F5344CB8AC3E}">
        <p14:creationId xmlns:p14="http://schemas.microsoft.com/office/powerpoint/2010/main" val="3046773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7" name="Straight Arrow Connector 15"/>
          <p:cNvCxnSpPr>
            <a:cxnSpLocks noChangeShapeType="1"/>
          </p:cNvCxnSpPr>
          <p:nvPr/>
        </p:nvCxnSpPr>
        <p:spPr bwMode="auto">
          <a:xfrm>
            <a:off x="13792200" y="4648200"/>
            <a:ext cx="0"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grpSp>
        <p:nvGrpSpPr>
          <p:cNvPr id="2" name="Group 1">
            <a:extLst>
              <a:ext uri="{FF2B5EF4-FFF2-40B4-BE49-F238E27FC236}">
                <a16:creationId xmlns:a16="http://schemas.microsoft.com/office/drawing/2014/main" id="{02371615-3653-744D-A0F6-03838E357D68}"/>
              </a:ext>
            </a:extLst>
          </p:cNvPr>
          <p:cNvGrpSpPr/>
          <p:nvPr/>
        </p:nvGrpSpPr>
        <p:grpSpPr>
          <a:xfrm>
            <a:off x="1060648" y="1644369"/>
            <a:ext cx="4603493" cy="4473816"/>
            <a:chOff x="3352800" y="1219200"/>
            <a:chExt cx="5410200" cy="5257800"/>
          </a:xfrm>
        </p:grpSpPr>
        <p:pic>
          <p:nvPicPr>
            <p:cNvPr id="23556" name="Picture 5"/>
            <p:cNvPicPr>
              <a:picLocks noChangeAspect="1"/>
            </p:cNvPicPr>
            <p:nvPr/>
          </p:nvPicPr>
          <p:blipFill>
            <a:blip r:embed="rId3">
              <a:extLst>
                <a:ext uri="{28A0092B-C50C-407E-A947-70E740481C1C}">
                  <a14:useLocalDpi xmlns:a14="http://schemas.microsoft.com/office/drawing/2010/main" val="0"/>
                </a:ext>
              </a:extLst>
            </a:blip>
            <a:srcRect l="6267" t="4501" r="6670" b="9323"/>
            <a:stretch>
              <a:fillRect/>
            </a:stretch>
          </p:blipFill>
          <p:spPr bwMode="auto">
            <a:xfrm>
              <a:off x="5791202" y="1447800"/>
              <a:ext cx="2233613" cy="110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ounded Rectangle 6"/>
            <p:cNvSpPr/>
            <p:nvPr/>
          </p:nvSpPr>
          <p:spPr>
            <a:xfrm>
              <a:off x="3352800" y="12192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nchor="ctr"/>
            <a:lstStyle/>
            <a:p>
              <a:pPr algn="ctr">
                <a:defRPr/>
              </a:pPr>
              <a:endParaRPr lang="en-US" dirty="0">
                <a:solidFill>
                  <a:schemeClr val="tx1"/>
                </a:solidFill>
                <a:cs typeface="Adobe Caslon Pro"/>
              </a:endParaRPr>
            </a:p>
          </p:txBody>
        </p:sp>
        <p:sp>
          <p:nvSpPr>
            <p:cNvPr id="23558" name="Content Placeholder 2"/>
            <p:cNvSpPr txBox="1">
              <a:spLocks/>
            </p:cNvSpPr>
            <p:nvPr/>
          </p:nvSpPr>
          <p:spPr bwMode="auto">
            <a:xfrm>
              <a:off x="3505201" y="1600200"/>
              <a:ext cx="2362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Apply</a:t>
              </a:r>
              <a:br>
                <a:rPr lang="en-US" dirty="0">
                  <a:latin typeface="+mn-lt"/>
                </a:rPr>
              </a:br>
              <a:r>
                <a:rPr lang="en-US" dirty="0">
                  <a:latin typeface="+mn-lt"/>
                </a:rPr>
                <a:t>oriented filters</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618" t="5254" r="57857" b="10590"/>
            <a:stretch/>
          </p:blipFill>
          <p:spPr bwMode="auto">
            <a:xfrm>
              <a:off x="6553200" y="3200401"/>
              <a:ext cx="1362456" cy="129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ounded Rectangle 11"/>
            <p:cNvSpPr/>
            <p:nvPr/>
          </p:nvSpPr>
          <p:spPr>
            <a:xfrm>
              <a:off x="3352800" y="30480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nchor="ctr"/>
            <a:lstStyle/>
            <a:p>
              <a:pPr algn="ctr">
                <a:defRPr/>
              </a:pPr>
              <a:endParaRPr lang="en-US" dirty="0">
                <a:solidFill>
                  <a:schemeClr val="tx1"/>
                </a:solidFill>
                <a:cs typeface="Adobe Caslon Pro"/>
              </a:endParaRPr>
            </a:p>
          </p:txBody>
        </p:sp>
        <p:sp>
          <p:nvSpPr>
            <p:cNvPr id="13" name="Content Placeholder 2"/>
            <p:cNvSpPr txBox="1">
              <a:spLocks/>
            </p:cNvSpPr>
            <p:nvPr/>
          </p:nvSpPr>
          <p:spPr bwMode="auto">
            <a:xfrm>
              <a:off x="3581400" y="3276600"/>
              <a:ext cx="2590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Take max filter response (L-</a:t>
              </a:r>
              <a:r>
                <a:rPr lang="en-US" dirty="0" err="1">
                  <a:latin typeface="+mn-lt"/>
                </a:rPr>
                <a:t>inf</a:t>
              </a:r>
              <a:r>
                <a:rPr lang="en-US" dirty="0">
                  <a:latin typeface="+mn-lt"/>
                </a:rPr>
                <a:t> normalization)</a:t>
              </a:r>
            </a:p>
          </p:txBody>
        </p:sp>
        <p:sp>
          <p:nvSpPr>
            <p:cNvPr id="10" name="Rounded Rectangle 9"/>
            <p:cNvSpPr/>
            <p:nvPr/>
          </p:nvSpPr>
          <p:spPr>
            <a:xfrm>
              <a:off x="3352800" y="48768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nchor="ctr"/>
            <a:lstStyle/>
            <a:p>
              <a:pPr algn="ctr">
                <a:defRPr/>
              </a:pPr>
              <a:endParaRPr lang="en-US" dirty="0">
                <a:solidFill>
                  <a:schemeClr val="tx1"/>
                </a:solidFill>
                <a:cs typeface="Adobe Caslon Pro"/>
              </a:endParaRPr>
            </a:p>
          </p:txBody>
        </p:sp>
        <p:sp>
          <p:nvSpPr>
            <p:cNvPr id="11" name="Content Placeholder 2"/>
            <p:cNvSpPr txBox="1">
              <a:spLocks/>
            </p:cNvSpPr>
            <p:nvPr/>
          </p:nvSpPr>
          <p:spPr bwMode="auto">
            <a:xfrm>
              <a:off x="3657600" y="5334000"/>
              <a:ext cx="2895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Spatial pool (Sum), </a:t>
              </a:r>
              <a:br>
                <a:rPr lang="en-US" dirty="0">
                  <a:latin typeface="+mn-lt"/>
                </a:rPr>
              </a:br>
              <a:r>
                <a:rPr lang="en-US" dirty="0">
                  <a:latin typeface="+mn-lt"/>
                </a:rPr>
                <a:t>L2 normalization</a:t>
              </a:r>
            </a:p>
          </p:txBody>
        </p:sp>
        <p:sp>
          <p:nvSpPr>
            <p:cNvPr id="41" name="Right Arrow 40"/>
            <p:cNvSpPr>
              <a:spLocks noChangeArrowheads="1"/>
            </p:cNvSpPr>
            <p:nvPr/>
          </p:nvSpPr>
          <p:spPr bwMode="auto">
            <a:xfrm rot="5400000">
              <a:off x="5886450" y="2724151"/>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dirty="0"/>
            </a:p>
          </p:txBody>
        </p:sp>
        <p:sp>
          <p:nvSpPr>
            <p:cNvPr id="30" name="Right Arrow 29"/>
            <p:cNvSpPr>
              <a:spLocks noChangeArrowheads="1"/>
            </p:cNvSpPr>
            <p:nvPr/>
          </p:nvSpPr>
          <p:spPr bwMode="auto">
            <a:xfrm rot="5400000">
              <a:off x="5886450" y="45529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57997" t="5254" r="3480" b="10590"/>
            <a:stretch/>
          </p:blipFill>
          <p:spPr bwMode="auto">
            <a:xfrm>
              <a:off x="6571488" y="5029201"/>
              <a:ext cx="1362456" cy="129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a:extLst>
              <a:ext uri="{FF2B5EF4-FFF2-40B4-BE49-F238E27FC236}">
                <a16:creationId xmlns:a16="http://schemas.microsoft.com/office/drawing/2014/main" id="{A7544046-EAD9-414E-8314-E938157F1776}"/>
              </a:ext>
            </a:extLst>
          </p:cNvPr>
          <p:cNvGrpSpPr/>
          <p:nvPr/>
        </p:nvGrpSpPr>
        <p:grpSpPr>
          <a:xfrm>
            <a:off x="6182839" y="1690284"/>
            <a:ext cx="4556246" cy="4427901"/>
            <a:chOff x="3352800" y="1219200"/>
            <a:chExt cx="5410200" cy="5257800"/>
          </a:xfrm>
        </p:grpSpPr>
        <p:sp>
          <p:nvSpPr>
            <p:cNvPr id="22" name="Rounded Rectangle 21">
              <a:extLst>
                <a:ext uri="{FF2B5EF4-FFF2-40B4-BE49-F238E27FC236}">
                  <a16:creationId xmlns:a16="http://schemas.microsoft.com/office/drawing/2014/main" id="{816DACFA-ECFB-764B-B485-81D27EB26B31}"/>
                </a:ext>
              </a:extLst>
            </p:cNvPr>
            <p:cNvSpPr/>
            <p:nvPr/>
          </p:nvSpPr>
          <p:spPr>
            <a:xfrm>
              <a:off x="3352800" y="12192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nchor="ctr"/>
            <a:lstStyle/>
            <a:p>
              <a:pPr algn="ctr">
                <a:defRPr/>
              </a:pPr>
              <a:endParaRPr lang="en-US" dirty="0">
                <a:solidFill>
                  <a:schemeClr val="tx1"/>
                </a:solidFill>
                <a:cs typeface="Adobe Caslon Pro"/>
              </a:endParaRPr>
            </a:p>
          </p:txBody>
        </p:sp>
        <p:sp>
          <p:nvSpPr>
            <p:cNvPr id="23" name="Content Placeholder 2">
              <a:extLst>
                <a:ext uri="{FF2B5EF4-FFF2-40B4-BE49-F238E27FC236}">
                  <a16:creationId xmlns:a16="http://schemas.microsoft.com/office/drawing/2014/main" id="{62BEA169-67A6-364D-B298-B18DA56ABD64}"/>
                </a:ext>
              </a:extLst>
            </p:cNvPr>
            <p:cNvSpPr txBox="1">
              <a:spLocks/>
            </p:cNvSpPr>
            <p:nvPr/>
          </p:nvSpPr>
          <p:spPr bwMode="auto">
            <a:xfrm>
              <a:off x="3505201" y="1600200"/>
              <a:ext cx="2362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Filter with </a:t>
              </a:r>
              <a:br>
                <a:rPr lang="en-US" dirty="0">
                  <a:latin typeface="+mn-lt"/>
                </a:rPr>
              </a:br>
              <a:r>
                <a:rPr lang="en-US" dirty="0">
                  <a:latin typeface="+mn-lt"/>
                </a:rPr>
                <a:t>Visual Words</a:t>
              </a:r>
            </a:p>
          </p:txBody>
        </p:sp>
        <p:sp>
          <p:nvSpPr>
            <p:cNvPr id="27" name="Rounded Rectangle 26">
              <a:extLst>
                <a:ext uri="{FF2B5EF4-FFF2-40B4-BE49-F238E27FC236}">
                  <a16:creationId xmlns:a16="http://schemas.microsoft.com/office/drawing/2014/main" id="{BF8404A2-E4CB-6E45-8A58-9FF467FA70DD}"/>
                </a:ext>
              </a:extLst>
            </p:cNvPr>
            <p:cNvSpPr/>
            <p:nvPr/>
          </p:nvSpPr>
          <p:spPr>
            <a:xfrm>
              <a:off x="3352800" y="48768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nchor="ctr"/>
            <a:lstStyle/>
            <a:p>
              <a:pPr algn="ctr">
                <a:defRPr/>
              </a:pPr>
              <a:endParaRPr lang="en-US" dirty="0">
                <a:solidFill>
                  <a:schemeClr val="tx1"/>
                </a:solidFill>
                <a:cs typeface="Adobe Caslon Pro"/>
              </a:endParaRPr>
            </a:p>
          </p:txBody>
        </p:sp>
        <p:sp>
          <p:nvSpPr>
            <p:cNvPr id="28" name="Content Placeholder 2">
              <a:extLst>
                <a:ext uri="{FF2B5EF4-FFF2-40B4-BE49-F238E27FC236}">
                  <a16:creationId xmlns:a16="http://schemas.microsoft.com/office/drawing/2014/main" id="{DFA83658-BD3D-3143-A325-A6A6DD5687E6}"/>
                </a:ext>
              </a:extLst>
            </p:cNvPr>
            <p:cNvSpPr txBox="1">
              <a:spLocks/>
            </p:cNvSpPr>
            <p:nvPr/>
          </p:nvSpPr>
          <p:spPr bwMode="auto">
            <a:xfrm>
              <a:off x="3505200" y="5029200"/>
              <a:ext cx="2590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Multi-scale</a:t>
              </a:r>
              <a:br>
                <a:rPr lang="en-US" dirty="0">
                  <a:latin typeface="+mn-lt"/>
                </a:rPr>
              </a:br>
              <a:r>
                <a:rPr lang="en-US" dirty="0">
                  <a:latin typeface="+mn-lt"/>
                </a:rPr>
                <a:t>spatial pool </a:t>
              </a:r>
            </a:p>
            <a:p>
              <a:pPr eaLnBrk="1" hangingPunct="1">
                <a:spcBef>
                  <a:spcPct val="20000"/>
                </a:spcBef>
                <a:buFont typeface="Arial" charset="0"/>
                <a:buNone/>
              </a:pPr>
              <a:r>
                <a:rPr lang="en-US" dirty="0">
                  <a:latin typeface="+mn-lt"/>
                </a:rPr>
                <a:t>(Sum) </a:t>
              </a:r>
            </a:p>
          </p:txBody>
        </p:sp>
        <p:sp>
          <p:nvSpPr>
            <p:cNvPr id="31" name="Rounded Rectangle 30">
              <a:extLst>
                <a:ext uri="{FF2B5EF4-FFF2-40B4-BE49-F238E27FC236}">
                  <a16:creationId xmlns:a16="http://schemas.microsoft.com/office/drawing/2014/main" id="{D4F98E44-1C3D-1B49-899B-2A233F4E8091}"/>
                </a:ext>
              </a:extLst>
            </p:cNvPr>
            <p:cNvSpPr/>
            <p:nvPr/>
          </p:nvSpPr>
          <p:spPr>
            <a:xfrm>
              <a:off x="3352800" y="30480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nchor="ctr"/>
            <a:lstStyle/>
            <a:p>
              <a:pPr algn="ctr">
                <a:defRPr/>
              </a:pPr>
              <a:endParaRPr lang="en-US" dirty="0">
                <a:solidFill>
                  <a:schemeClr val="tx1"/>
                </a:solidFill>
                <a:cs typeface="Adobe Caslon Pro"/>
              </a:endParaRPr>
            </a:p>
          </p:txBody>
        </p:sp>
        <p:sp>
          <p:nvSpPr>
            <p:cNvPr id="32" name="Content Placeholder 2">
              <a:extLst>
                <a:ext uri="{FF2B5EF4-FFF2-40B4-BE49-F238E27FC236}">
                  <a16:creationId xmlns:a16="http://schemas.microsoft.com/office/drawing/2014/main" id="{DCE44DA6-3179-984E-AC7F-E798E696489A}"/>
                </a:ext>
              </a:extLst>
            </p:cNvPr>
            <p:cNvSpPr txBox="1">
              <a:spLocks/>
            </p:cNvSpPr>
            <p:nvPr/>
          </p:nvSpPr>
          <p:spPr bwMode="auto">
            <a:xfrm>
              <a:off x="3505201" y="3352800"/>
              <a:ext cx="2362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Take max VW response (L-</a:t>
              </a:r>
              <a:r>
                <a:rPr lang="en-US" dirty="0" err="1">
                  <a:latin typeface="+mn-lt"/>
                </a:rPr>
                <a:t>inf</a:t>
              </a:r>
              <a:r>
                <a:rPr lang="en-US" dirty="0">
                  <a:latin typeface="+mn-lt"/>
                </a:rPr>
                <a:t> normalization)</a:t>
              </a:r>
            </a:p>
          </p:txBody>
        </p:sp>
        <p:sp>
          <p:nvSpPr>
            <p:cNvPr id="34" name="Right Arrow 33">
              <a:extLst>
                <a:ext uri="{FF2B5EF4-FFF2-40B4-BE49-F238E27FC236}">
                  <a16:creationId xmlns:a16="http://schemas.microsoft.com/office/drawing/2014/main" id="{973838FA-9D22-6748-9A39-2883727BB8F9}"/>
                </a:ext>
              </a:extLst>
            </p:cNvPr>
            <p:cNvSpPr>
              <a:spLocks noChangeArrowheads="1"/>
            </p:cNvSpPr>
            <p:nvPr/>
          </p:nvSpPr>
          <p:spPr bwMode="auto">
            <a:xfrm rot="5400000">
              <a:off x="5886450" y="2724151"/>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a:p>
          </p:txBody>
        </p:sp>
        <p:sp>
          <p:nvSpPr>
            <p:cNvPr id="37" name="Right Arrow 36">
              <a:extLst>
                <a:ext uri="{FF2B5EF4-FFF2-40B4-BE49-F238E27FC236}">
                  <a16:creationId xmlns:a16="http://schemas.microsoft.com/office/drawing/2014/main" id="{1275FC99-26D8-AE4E-88DC-E4A1968838D7}"/>
                </a:ext>
              </a:extLst>
            </p:cNvPr>
            <p:cNvSpPr>
              <a:spLocks noChangeArrowheads="1"/>
            </p:cNvSpPr>
            <p:nvPr/>
          </p:nvSpPr>
          <p:spPr bwMode="auto">
            <a:xfrm rot="5400000">
              <a:off x="5886450" y="45529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a:p>
          </p:txBody>
        </p:sp>
        <p:pic>
          <p:nvPicPr>
            <p:cNvPr id="38" name="Picture 31">
              <a:extLst>
                <a:ext uri="{FF2B5EF4-FFF2-40B4-BE49-F238E27FC236}">
                  <a16:creationId xmlns:a16="http://schemas.microsoft.com/office/drawing/2014/main" id="{0A4205E2-10F0-784D-917B-EBF99E42AAA0}"/>
                </a:ext>
              </a:extLst>
            </p:cNvPr>
            <p:cNvPicPr>
              <a:picLocks noChangeAspect="1"/>
            </p:cNvPicPr>
            <p:nvPr/>
          </p:nvPicPr>
          <p:blipFill>
            <a:blip r:embed="rId5">
              <a:extLst>
                <a:ext uri="{28A0092B-C50C-407E-A947-70E740481C1C}">
                  <a14:useLocalDpi xmlns:a14="http://schemas.microsoft.com/office/drawing/2010/main" val="0"/>
                </a:ext>
              </a:extLst>
            </a:blip>
            <a:srcRect l="27824" t="22466" r="28233" b="38148"/>
            <a:stretch>
              <a:fillRect/>
            </a:stretch>
          </p:blipFill>
          <p:spPr bwMode="auto">
            <a:xfrm>
              <a:off x="5867401" y="1524001"/>
              <a:ext cx="20574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0" name="Group 32">
              <a:extLst>
                <a:ext uri="{FF2B5EF4-FFF2-40B4-BE49-F238E27FC236}">
                  <a16:creationId xmlns:a16="http://schemas.microsoft.com/office/drawing/2014/main" id="{2719C88E-AB07-2043-8983-86A73EC3DFC3}"/>
                </a:ext>
              </a:extLst>
            </p:cNvPr>
            <p:cNvGrpSpPr>
              <a:grpSpLocks/>
            </p:cNvGrpSpPr>
            <p:nvPr/>
          </p:nvGrpSpPr>
          <p:grpSpPr bwMode="auto">
            <a:xfrm>
              <a:off x="5257800" y="5181601"/>
              <a:ext cx="3352800" cy="1006475"/>
              <a:chOff x="2209800" y="2895600"/>
              <a:chExt cx="3352800" cy="819902"/>
            </a:xfrm>
          </p:grpSpPr>
          <p:pic>
            <p:nvPicPr>
              <p:cNvPr id="49" name="Picture 33">
                <a:extLst>
                  <a:ext uri="{FF2B5EF4-FFF2-40B4-BE49-F238E27FC236}">
                    <a16:creationId xmlns:a16="http://schemas.microsoft.com/office/drawing/2014/main" id="{1B10731D-6E86-7748-843D-4EEF647393E5}"/>
                  </a:ext>
                </a:extLst>
              </p:cNvPr>
              <p:cNvPicPr>
                <a:picLocks noChangeAspect="1"/>
              </p:cNvPicPr>
              <p:nvPr/>
            </p:nvPicPr>
            <p:blipFill>
              <a:blip r:embed="rId6">
                <a:extLst>
                  <a:ext uri="{28A0092B-C50C-407E-A947-70E740481C1C}">
                    <a14:useLocalDpi xmlns:a14="http://schemas.microsoft.com/office/drawing/2010/main" val="0"/>
                  </a:ext>
                </a:extLst>
              </a:blip>
              <a:srcRect t="61342" r="73505"/>
              <a:stretch>
                <a:fillRect/>
              </a:stretch>
            </p:blipFill>
            <p:spPr bwMode="auto">
              <a:xfrm>
                <a:off x="2209800" y="2895600"/>
                <a:ext cx="1009513" cy="819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35">
                <a:extLst>
                  <a:ext uri="{FF2B5EF4-FFF2-40B4-BE49-F238E27FC236}">
                    <a16:creationId xmlns:a16="http://schemas.microsoft.com/office/drawing/2014/main" id="{D11C407D-C059-9F47-B2A8-5D5C8AC70D68}"/>
                  </a:ext>
                </a:extLst>
              </p:cNvPr>
              <p:cNvPicPr>
                <a:picLocks noChangeAspect="1"/>
              </p:cNvPicPr>
              <p:nvPr/>
            </p:nvPicPr>
            <p:blipFill>
              <a:blip r:embed="rId6">
                <a:extLst>
                  <a:ext uri="{28A0092B-C50C-407E-A947-70E740481C1C}">
                    <a14:useLocalDpi xmlns:a14="http://schemas.microsoft.com/office/drawing/2010/main" val="0"/>
                  </a:ext>
                </a:extLst>
              </a:blip>
              <a:srcRect l="35719" t="61342" r="36185"/>
              <a:stretch>
                <a:fillRect/>
              </a:stretch>
            </p:blipFill>
            <p:spPr bwMode="auto">
              <a:xfrm>
                <a:off x="3352800" y="2895600"/>
                <a:ext cx="1070517" cy="819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36">
                <a:extLst>
                  <a:ext uri="{FF2B5EF4-FFF2-40B4-BE49-F238E27FC236}">
                    <a16:creationId xmlns:a16="http://schemas.microsoft.com/office/drawing/2014/main" id="{B4038B61-C00A-B149-816E-4B6BCC728209}"/>
                  </a:ext>
                </a:extLst>
              </p:cNvPr>
              <p:cNvPicPr>
                <a:picLocks noChangeAspect="1"/>
              </p:cNvPicPr>
              <p:nvPr/>
            </p:nvPicPr>
            <p:blipFill>
              <a:blip r:embed="rId6">
                <a:extLst>
                  <a:ext uri="{28A0092B-C50C-407E-A947-70E740481C1C}">
                    <a14:useLocalDpi xmlns:a14="http://schemas.microsoft.com/office/drawing/2010/main" val="0"/>
                  </a:ext>
                </a:extLst>
              </a:blip>
              <a:srcRect l="72945" t="61342"/>
              <a:stretch>
                <a:fillRect/>
              </a:stretch>
            </p:blipFill>
            <p:spPr bwMode="auto">
              <a:xfrm>
                <a:off x="4531768" y="2895600"/>
                <a:ext cx="1030832" cy="819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3" name="Group 37">
              <a:extLst>
                <a:ext uri="{FF2B5EF4-FFF2-40B4-BE49-F238E27FC236}">
                  <a16:creationId xmlns:a16="http://schemas.microsoft.com/office/drawing/2014/main" id="{354A06A3-3D9B-3B47-A9A5-112C75FBFF47}"/>
                </a:ext>
              </a:extLst>
            </p:cNvPr>
            <p:cNvGrpSpPr>
              <a:grpSpLocks/>
            </p:cNvGrpSpPr>
            <p:nvPr/>
          </p:nvGrpSpPr>
          <p:grpSpPr bwMode="auto">
            <a:xfrm>
              <a:off x="6248401" y="3200400"/>
              <a:ext cx="1447801" cy="1371600"/>
              <a:chOff x="6400799" y="4648200"/>
              <a:chExt cx="1447801" cy="1371600"/>
            </a:xfrm>
          </p:grpSpPr>
          <p:cxnSp>
            <p:nvCxnSpPr>
              <p:cNvPr id="46" name="Straight Arrow Connector 42">
                <a:extLst>
                  <a:ext uri="{FF2B5EF4-FFF2-40B4-BE49-F238E27FC236}">
                    <a16:creationId xmlns:a16="http://schemas.microsoft.com/office/drawing/2014/main" id="{174FEBCC-181F-7A48-BAC8-B46E7C7ADD93}"/>
                  </a:ext>
                </a:extLst>
              </p:cNvPr>
              <p:cNvCxnSpPr>
                <a:cxnSpLocks noChangeShapeType="1"/>
              </p:cNvCxnSpPr>
              <p:nvPr/>
            </p:nvCxnSpPr>
            <p:spPr bwMode="auto">
              <a:xfrm>
                <a:off x="7086600" y="5562600"/>
                <a:ext cx="762000" cy="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7" name="Straight Arrow Connector 43">
                <a:extLst>
                  <a:ext uri="{FF2B5EF4-FFF2-40B4-BE49-F238E27FC236}">
                    <a16:creationId xmlns:a16="http://schemas.microsoft.com/office/drawing/2014/main" id="{E5EEED1F-3C3F-394B-BF7A-1341184BA547}"/>
                  </a:ext>
                </a:extLst>
              </p:cNvPr>
              <p:cNvCxnSpPr>
                <a:cxnSpLocks noChangeShapeType="1"/>
              </p:cNvCxnSpPr>
              <p:nvPr/>
            </p:nvCxnSpPr>
            <p:spPr bwMode="auto">
              <a:xfrm flipH="1">
                <a:off x="6400799" y="5524500"/>
                <a:ext cx="535259" cy="4953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48" name="Straight Arrow Connector 44">
                <a:extLst>
                  <a:ext uri="{FF2B5EF4-FFF2-40B4-BE49-F238E27FC236}">
                    <a16:creationId xmlns:a16="http://schemas.microsoft.com/office/drawing/2014/main" id="{B8AA1359-1598-4643-A152-0BF81BC340E4}"/>
                  </a:ext>
                </a:extLst>
              </p:cNvPr>
              <p:cNvCxnSpPr>
                <a:cxnSpLocks noChangeShapeType="1"/>
              </p:cNvCxnSpPr>
              <p:nvPr/>
            </p:nvCxnSpPr>
            <p:spPr bwMode="auto">
              <a:xfrm flipV="1">
                <a:off x="6857999" y="4648200"/>
                <a:ext cx="0" cy="8382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grpSp>
        <p:sp>
          <p:nvSpPr>
            <p:cNvPr id="44" name="Cube 43">
              <a:extLst>
                <a:ext uri="{FF2B5EF4-FFF2-40B4-BE49-F238E27FC236}">
                  <a16:creationId xmlns:a16="http://schemas.microsoft.com/office/drawing/2014/main" id="{4AAA6D08-8CAC-6F46-9473-BAB9951923C1}"/>
                </a:ext>
              </a:extLst>
            </p:cNvPr>
            <p:cNvSpPr>
              <a:spLocks noChangeArrowheads="1"/>
            </p:cNvSpPr>
            <p:nvPr/>
          </p:nvSpPr>
          <p:spPr bwMode="auto">
            <a:xfrm>
              <a:off x="6477001" y="3505200"/>
              <a:ext cx="838200" cy="838200"/>
            </a:xfrm>
            <a:prstGeom prst="cube">
              <a:avLst>
                <a:gd name="adj" fmla="val 25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91430" tIns="45715" rIns="91430" bIns="45715" anchor="ctr"/>
            <a:lstStyle/>
            <a:p>
              <a:pPr algn="ctr">
                <a:defRPr/>
              </a:pPr>
              <a:endParaRPr lang="en-US"/>
            </a:p>
          </p:txBody>
        </p:sp>
      </p:grpSp>
      <p:sp>
        <p:nvSpPr>
          <p:cNvPr id="75" name="Right Arrow 74">
            <a:extLst>
              <a:ext uri="{FF2B5EF4-FFF2-40B4-BE49-F238E27FC236}">
                <a16:creationId xmlns:a16="http://schemas.microsoft.com/office/drawing/2014/main" id="{E30752D9-7503-2148-B30B-1A4A67C9CF6B}"/>
              </a:ext>
            </a:extLst>
          </p:cNvPr>
          <p:cNvSpPr>
            <a:spLocks noChangeArrowheads="1"/>
          </p:cNvSpPr>
          <p:nvPr/>
        </p:nvSpPr>
        <p:spPr bwMode="auto">
          <a:xfrm rot="5400000">
            <a:off x="3216509" y="1329953"/>
            <a:ext cx="194514" cy="356609"/>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dirty="0"/>
          </a:p>
        </p:txBody>
      </p:sp>
      <p:sp>
        <p:nvSpPr>
          <p:cNvPr id="76" name="Right Arrow 75">
            <a:extLst>
              <a:ext uri="{FF2B5EF4-FFF2-40B4-BE49-F238E27FC236}">
                <a16:creationId xmlns:a16="http://schemas.microsoft.com/office/drawing/2014/main" id="{3F996351-A44F-CB4F-9BCC-0525B0E8761D}"/>
              </a:ext>
            </a:extLst>
          </p:cNvPr>
          <p:cNvSpPr>
            <a:spLocks noChangeArrowheads="1"/>
          </p:cNvSpPr>
          <p:nvPr/>
        </p:nvSpPr>
        <p:spPr bwMode="auto">
          <a:xfrm rot="5400000">
            <a:off x="8315574" y="1383635"/>
            <a:ext cx="194514" cy="356609"/>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dirty="0"/>
          </a:p>
        </p:txBody>
      </p:sp>
      <p:sp>
        <p:nvSpPr>
          <p:cNvPr id="77" name="Right Arrow 76">
            <a:extLst>
              <a:ext uri="{FF2B5EF4-FFF2-40B4-BE49-F238E27FC236}">
                <a16:creationId xmlns:a16="http://schemas.microsoft.com/office/drawing/2014/main" id="{A895A83C-26AB-2449-B11B-21C95B384291}"/>
              </a:ext>
            </a:extLst>
          </p:cNvPr>
          <p:cNvSpPr>
            <a:spLocks noChangeArrowheads="1"/>
          </p:cNvSpPr>
          <p:nvPr/>
        </p:nvSpPr>
        <p:spPr bwMode="auto">
          <a:xfrm rot="5400000">
            <a:off x="3216509" y="6049093"/>
            <a:ext cx="194514" cy="356609"/>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dirty="0"/>
          </a:p>
        </p:txBody>
      </p:sp>
      <p:sp>
        <p:nvSpPr>
          <p:cNvPr id="78" name="Right Arrow 77">
            <a:extLst>
              <a:ext uri="{FF2B5EF4-FFF2-40B4-BE49-F238E27FC236}">
                <a16:creationId xmlns:a16="http://schemas.microsoft.com/office/drawing/2014/main" id="{E9B56B5D-969D-0646-95BF-91DA629F2629}"/>
              </a:ext>
            </a:extLst>
          </p:cNvPr>
          <p:cNvSpPr>
            <a:spLocks noChangeArrowheads="1"/>
          </p:cNvSpPr>
          <p:nvPr/>
        </p:nvSpPr>
        <p:spPr bwMode="auto">
          <a:xfrm rot="5400000">
            <a:off x="8315574" y="6066229"/>
            <a:ext cx="194514" cy="356609"/>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dirty="0"/>
          </a:p>
        </p:txBody>
      </p:sp>
      <p:sp>
        <p:nvSpPr>
          <p:cNvPr id="79" name="Content Placeholder 2">
            <a:extLst>
              <a:ext uri="{FF2B5EF4-FFF2-40B4-BE49-F238E27FC236}">
                <a16:creationId xmlns:a16="http://schemas.microsoft.com/office/drawing/2014/main" id="{71259CC1-DF6F-3941-9E09-75B4BD029543}"/>
              </a:ext>
            </a:extLst>
          </p:cNvPr>
          <p:cNvSpPr txBox="1">
            <a:spLocks/>
          </p:cNvSpPr>
          <p:nvPr/>
        </p:nvSpPr>
        <p:spPr bwMode="auto">
          <a:xfrm>
            <a:off x="2644517" y="1059319"/>
            <a:ext cx="2009976" cy="583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Image pixels</a:t>
            </a:r>
          </a:p>
        </p:txBody>
      </p:sp>
      <p:sp>
        <p:nvSpPr>
          <p:cNvPr id="80" name="Content Placeholder 2">
            <a:extLst>
              <a:ext uri="{FF2B5EF4-FFF2-40B4-BE49-F238E27FC236}">
                <a16:creationId xmlns:a16="http://schemas.microsoft.com/office/drawing/2014/main" id="{E359D882-615E-5046-B9CC-F2C0942D2096}"/>
              </a:ext>
            </a:extLst>
          </p:cNvPr>
          <p:cNvSpPr txBox="1">
            <a:spLocks/>
          </p:cNvSpPr>
          <p:nvPr/>
        </p:nvSpPr>
        <p:spPr bwMode="auto">
          <a:xfrm>
            <a:off x="2636462" y="6291731"/>
            <a:ext cx="2009976" cy="583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SIFT features</a:t>
            </a:r>
          </a:p>
        </p:txBody>
      </p:sp>
      <p:sp>
        <p:nvSpPr>
          <p:cNvPr id="81" name="Content Placeholder 2">
            <a:extLst>
              <a:ext uri="{FF2B5EF4-FFF2-40B4-BE49-F238E27FC236}">
                <a16:creationId xmlns:a16="http://schemas.microsoft.com/office/drawing/2014/main" id="{675CDE26-DD3D-1C49-B43F-6F106DCC7EB6}"/>
              </a:ext>
            </a:extLst>
          </p:cNvPr>
          <p:cNvSpPr txBox="1">
            <a:spLocks/>
          </p:cNvSpPr>
          <p:nvPr/>
        </p:nvSpPr>
        <p:spPr bwMode="auto">
          <a:xfrm>
            <a:off x="7481863" y="6318235"/>
            <a:ext cx="2009976" cy="583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Image descriptors</a:t>
            </a:r>
          </a:p>
        </p:txBody>
      </p:sp>
      <p:sp>
        <p:nvSpPr>
          <p:cNvPr id="82" name="Content Placeholder 2">
            <a:extLst>
              <a:ext uri="{FF2B5EF4-FFF2-40B4-BE49-F238E27FC236}">
                <a16:creationId xmlns:a16="http://schemas.microsoft.com/office/drawing/2014/main" id="{79FBCE2B-D307-3A48-B21B-FAAF8309012A}"/>
              </a:ext>
            </a:extLst>
          </p:cNvPr>
          <p:cNvSpPr txBox="1">
            <a:spLocks/>
          </p:cNvSpPr>
          <p:nvPr/>
        </p:nvSpPr>
        <p:spPr bwMode="auto">
          <a:xfrm>
            <a:off x="7753865" y="1079033"/>
            <a:ext cx="2009976" cy="583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Arial" charset="0"/>
              <a:buNone/>
            </a:pPr>
            <a:r>
              <a:rPr lang="en-US" dirty="0">
                <a:latin typeface="+mn-lt"/>
              </a:rPr>
              <a:t>SIFT features</a:t>
            </a:r>
          </a:p>
        </p:txBody>
      </p:sp>
      <p:sp>
        <p:nvSpPr>
          <p:cNvPr id="83" name="Title 1">
            <a:extLst>
              <a:ext uri="{FF2B5EF4-FFF2-40B4-BE49-F238E27FC236}">
                <a16:creationId xmlns:a16="http://schemas.microsoft.com/office/drawing/2014/main" id="{6338A822-9D70-F747-9420-67F79E7C7675}"/>
              </a:ext>
            </a:extLst>
          </p:cNvPr>
          <p:cNvSpPr>
            <a:spLocks noGrp="1"/>
          </p:cNvSpPr>
          <p:nvPr>
            <p:ph type="title"/>
          </p:nvPr>
        </p:nvSpPr>
        <p:spPr>
          <a:xfrm>
            <a:off x="838200" y="98907"/>
            <a:ext cx="10515600" cy="867327"/>
          </a:xfrm>
        </p:spPr>
        <p:txBody>
          <a:bodyPr/>
          <a:lstStyle/>
          <a:p>
            <a:r>
              <a:rPr lang="en-US" dirty="0"/>
              <a:t>Normalization and spatial pooling</a:t>
            </a:r>
          </a:p>
        </p:txBody>
      </p:sp>
      <p:sp>
        <p:nvSpPr>
          <p:cNvPr id="3" name="TextBox 2">
            <a:extLst>
              <a:ext uri="{FF2B5EF4-FFF2-40B4-BE49-F238E27FC236}">
                <a16:creationId xmlns:a16="http://schemas.microsoft.com/office/drawing/2014/main" id="{FC102BFD-2C9A-664B-BFAC-0586089EEB7A}"/>
              </a:ext>
            </a:extLst>
          </p:cNvPr>
          <p:cNvSpPr txBox="1"/>
          <p:nvPr/>
        </p:nvSpPr>
        <p:spPr>
          <a:xfrm>
            <a:off x="10359342" y="6493397"/>
            <a:ext cx="1791709" cy="369332"/>
          </a:xfrm>
          <a:prstGeom prst="rect">
            <a:avLst/>
          </a:prstGeom>
          <a:noFill/>
        </p:spPr>
        <p:txBody>
          <a:bodyPr wrap="none" rtlCol="0">
            <a:spAutoFit/>
          </a:bodyPr>
          <a:lstStyle/>
          <a:p>
            <a:r>
              <a:rPr lang="en-US" dirty="0"/>
              <a:t>Source: R. Fergus</a:t>
            </a:r>
          </a:p>
        </p:txBody>
      </p:sp>
    </p:spTree>
    <p:extLst>
      <p:ext uri="{BB962C8B-B14F-4D97-AF65-F5344CB8AC3E}">
        <p14:creationId xmlns:p14="http://schemas.microsoft.com/office/powerpoint/2010/main" val="3896662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FC62-9570-7740-ACEA-0F2CF52445D6}"/>
              </a:ext>
            </a:extLst>
          </p:cNvPr>
          <p:cNvSpPr>
            <a:spLocks noGrp="1"/>
          </p:cNvSpPr>
          <p:nvPr>
            <p:ph type="title"/>
          </p:nvPr>
        </p:nvSpPr>
        <p:spPr/>
        <p:txBody>
          <a:bodyPr/>
          <a:lstStyle/>
          <a:p>
            <a:r>
              <a:rPr lang="en-US" dirty="0"/>
              <a:t>View-based methods: Aspect graphs</a:t>
            </a:r>
          </a:p>
        </p:txBody>
      </p:sp>
      <p:pic>
        <p:nvPicPr>
          <p:cNvPr id="5" name="Content Placeholder 4">
            <a:extLst>
              <a:ext uri="{FF2B5EF4-FFF2-40B4-BE49-F238E27FC236}">
                <a16:creationId xmlns:a16="http://schemas.microsoft.com/office/drawing/2014/main" id="{FCE7E486-EB17-C24F-BE53-FC006A175D2C}"/>
              </a:ext>
            </a:extLst>
          </p:cNvPr>
          <p:cNvPicPr>
            <a:picLocks noGrp="1" noChangeAspect="1"/>
          </p:cNvPicPr>
          <p:nvPr>
            <p:ph idx="1"/>
          </p:nvPr>
        </p:nvPicPr>
        <p:blipFill>
          <a:blip r:embed="rId3"/>
          <a:stretch>
            <a:fillRect/>
          </a:stretch>
        </p:blipFill>
        <p:spPr>
          <a:xfrm>
            <a:off x="333235" y="1690964"/>
            <a:ext cx="5963393" cy="3621128"/>
          </a:xfrm>
        </p:spPr>
      </p:pic>
      <p:sp>
        <p:nvSpPr>
          <p:cNvPr id="8" name="TextBox 7">
            <a:extLst>
              <a:ext uri="{FF2B5EF4-FFF2-40B4-BE49-F238E27FC236}">
                <a16:creationId xmlns:a16="http://schemas.microsoft.com/office/drawing/2014/main" id="{35DF74FC-9EA0-774A-9D7E-FDC40A9CCB34}"/>
              </a:ext>
            </a:extLst>
          </p:cNvPr>
          <p:cNvSpPr txBox="1"/>
          <p:nvPr/>
        </p:nvSpPr>
        <p:spPr>
          <a:xfrm>
            <a:off x="11575" y="6211669"/>
            <a:ext cx="12154713" cy="646331"/>
          </a:xfrm>
          <a:prstGeom prst="rect">
            <a:avLst/>
          </a:prstGeom>
          <a:noFill/>
        </p:spPr>
        <p:txBody>
          <a:bodyPr wrap="square" rtlCol="0">
            <a:spAutoFit/>
          </a:bodyPr>
          <a:lstStyle/>
          <a:p>
            <a:pPr algn="ctr"/>
            <a:r>
              <a:rPr lang="en-US" dirty="0" err="1"/>
              <a:t>Koenderink</a:t>
            </a:r>
            <a:r>
              <a:rPr lang="en-US" dirty="0"/>
              <a:t> &amp; Van </a:t>
            </a:r>
            <a:r>
              <a:rPr lang="en-US" dirty="0" err="1"/>
              <a:t>Doorn</a:t>
            </a:r>
            <a:r>
              <a:rPr lang="en-US" dirty="0"/>
              <a:t> (1976, 1979), Plantinga &amp; Dyer (1986), Hebert &amp; </a:t>
            </a:r>
            <a:r>
              <a:rPr lang="en-US" dirty="0" err="1"/>
              <a:t>Kanade</a:t>
            </a:r>
            <a:r>
              <a:rPr lang="en-US" dirty="0"/>
              <a:t> (1985), </a:t>
            </a:r>
            <a:r>
              <a:rPr lang="en-US" dirty="0" err="1"/>
              <a:t>Ikeuchi</a:t>
            </a:r>
            <a:r>
              <a:rPr lang="en-US" dirty="0"/>
              <a:t> &amp; </a:t>
            </a:r>
            <a:r>
              <a:rPr lang="en-US" dirty="0" err="1"/>
              <a:t>Kanade</a:t>
            </a:r>
            <a:r>
              <a:rPr lang="en-US" dirty="0"/>
              <a:t> (1988), </a:t>
            </a:r>
          </a:p>
          <a:p>
            <a:pPr algn="ctr"/>
            <a:r>
              <a:rPr lang="en-US" dirty="0" err="1"/>
              <a:t>Gigus</a:t>
            </a:r>
            <a:r>
              <a:rPr lang="en-US" dirty="0"/>
              <a:t> &amp; Malik (1990)</a:t>
            </a:r>
          </a:p>
        </p:txBody>
      </p:sp>
      <p:pic>
        <p:nvPicPr>
          <p:cNvPr id="10" name="Picture 9">
            <a:extLst>
              <a:ext uri="{FF2B5EF4-FFF2-40B4-BE49-F238E27FC236}">
                <a16:creationId xmlns:a16="http://schemas.microsoft.com/office/drawing/2014/main" id="{6B7CA128-3A60-F84C-B2F6-283DB43152F4}"/>
              </a:ext>
            </a:extLst>
          </p:cNvPr>
          <p:cNvPicPr>
            <a:picLocks noChangeAspect="1"/>
          </p:cNvPicPr>
          <p:nvPr/>
        </p:nvPicPr>
        <p:blipFill>
          <a:blip r:embed="rId4"/>
          <a:stretch>
            <a:fillRect/>
          </a:stretch>
        </p:blipFill>
        <p:spPr>
          <a:xfrm>
            <a:off x="7375710" y="1095943"/>
            <a:ext cx="3735985" cy="4578782"/>
          </a:xfrm>
          <a:prstGeom prst="rect">
            <a:avLst/>
          </a:prstGeom>
        </p:spPr>
      </p:pic>
      <p:sp>
        <p:nvSpPr>
          <p:cNvPr id="3" name="TextBox 2">
            <a:extLst>
              <a:ext uri="{FF2B5EF4-FFF2-40B4-BE49-F238E27FC236}">
                <a16:creationId xmlns:a16="http://schemas.microsoft.com/office/drawing/2014/main" id="{3EAA7F42-3B09-6446-868B-D4E3BDFDB26C}"/>
              </a:ext>
            </a:extLst>
          </p:cNvPr>
          <p:cNvSpPr txBox="1"/>
          <p:nvPr/>
        </p:nvSpPr>
        <p:spPr>
          <a:xfrm>
            <a:off x="2979265" y="5401272"/>
            <a:ext cx="1513556" cy="369332"/>
          </a:xfrm>
          <a:prstGeom prst="rect">
            <a:avLst/>
          </a:prstGeom>
          <a:noFill/>
        </p:spPr>
        <p:txBody>
          <a:bodyPr wrap="none" rtlCol="0">
            <a:spAutoFit/>
          </a:bodyPr>
          <a:lstStyle/>
          <a:p>
            <a:r>
              <a:rPr lang="en-US" dirty="0"/>
              <a:t>Mundy (2006)</a:t>
            </a:r>
          </a:p>
        </p:txBody>
      </p:sp>
      <p:sp>
        <p:nvSpPr>
          <p:cNvPr id="9" name="TextBox 8">
            <a:extLst>
              <a:ext uri="{FF2B5EF4-FFF2-40B4-BE49-F238E27FC236}">
                <a16:creationId xmlns:a16="http://schemas.microsoft.com/office/drawing/2014/main" id="{A7803E09-7139-D846-BB60-7BEE6D57DFC4}"/>
              </a:ext>
            </a:extLst>
          </p:cNvPr>
          <p:cNvSpPr txBox="1"/>
          <p:nvPr/>
        </p:nvSpPr>
        <p:spPr>
          <a:xfrm>
            <a:off x="8312974" y="5733824"/>
            <a:ext cx="2470485" cy="369332"/>
          </a:xfrm>
          <a:prstGeom prst="rect">
            <a:avLst/>
          </a:prstGeom>
          <a:noFill/>
        </p:spPr>
        <p:txBody>
          <a:bodyPr wrap="none" rtlCol="0">
            <a:spAutoFit/>
          </a:bodyPr>
          <a:lstStyle/>
          <a:p>
            <a:r>
              <a:rPr lang="en-US" dirty="0" err="1"/>
              <a:t>Ikeuchi</a:t>
            </a:r>
            <a:r>
              <a:rPr lang="en-US" dirty="0"/>
              <a:t> &amp; </a:t>
            </a:r>
            <a:r>
              <a:rPr lang="en-US" dirty="0" err="1"/>
              <a:t>Kanade</a:t>
            </a:r>
            <a:r>
              <a:rPr lang="en-US" dirty="0"/>
              <a:t> (1988)</a:t>
            </a:r>
          </a:p>
        </p:txBody>
      </p:sp>
    </p:spTree>
    <p:extLst>
      <p:ext uri="{BB962C8B-B14F-4D97-AF65-F5344CB8AC3E}">
        <p14:creationId xmlns:p14="http://schemas.microsoft.com/office/powerpoint/2010/main" val="18935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6172200"/>
            <a:ext cx="8458200" cy="609600"/>
          </a:xfrm>
        </p:spPr>
        <p:txBody>
          <a:bodyPr/>
          <a:lstStyle/>
          <a:p>
            <a:pPr indent="0" algn="ctr">
              <a:spcBef>
                <a:spcPts val="600"/>
              </a:spcBef>
              <a:buNone/>
            </a:pPr>
            <a:r>
              <a:rPr lang="en-US" sz="1800" dirty="0"/>
              <a:t>P. </a:t>
            </a:r>
            <a:r>
              <a:rPr lang="en-US" sz="1800" dirty="0" err="1"/>
              <a:t>Felzenszwalb</a:t>
            </a:r>
            <a:r>
              <a:rPr lang="en-US" sz="1800" dirty="0"/>
              <a:t>, R. </a:t>
            </a:r>
            <a:r>
              <a:rPr lang="en-US" sz="1800" dirty="0" err="1"/>
              <a:t>Girshick</a:t>
            </a:r>
            <a:r>
              <a:rPr lang="en-US" sz="1800" dirty="0"/>
              <a:t>, D. </a:t>
            </a:r>
            <a:r>
              <a:rPr lang="en-US" sz="1800" dirty="0" err="1"/>
              <a:t>McAllester</a:t>
            </a:r>
            <a:r>
              <a:rPr lang="en-US" sz="1800" dirty="0"/>
              <a:t>, D. Ramanan, </a:t>
            </a:r>
            <a:r>
              <a:rPr lang="en-US" sz="1800" dirty="0">
                <a:hlinkClick r:id="rId3"/>
              </a:rPr>
              <a:t>Object Detection with Discriminatively Trained Part-Based Models</a:t>
            </a:r>
            <a:r>
              <a:rPr lang="en-US" sz="1800" dirty="0"/>
              <a:t>, PAMI 2009</a:t>
            </a:r>
          </a:p>
        </p:txBody>
      </p:sp>
      <p:sp>
        <p:nvSpPr>
          <p:cNvPr id="5" name="Title 4">
            <a:extLst>
              <a:ext uri="{FF2B5EF4-FFF2-40B4-BE49-F238E27FC236}">
                <a16:creationId xmlns:a16="http://schemas.microsoft.com/office/drawing/2014/main" id="{5103B521-4075-264A-B559-0C5F3D0B0994}"/>
              </a:ext>
            </a:extLst>
          </p:cNvPr>
          <p:cNvSpPr>
            <a:spLocks noGrp="1"/>
          </p:cNvSpPr>
          <p:nvPr>
            <p:ph type="title"/>
          </p:nvPr>
        </p:nvSpPr>
        <p:spPr>
          <a:xfrm>
            <a:off x="838200" y="179597"/>
            <a:ext cx="10515600" cy="867327"/>
          </a:xfrm>
        </p:spPr>
        <p:txBody>
          <a:bodyPr/>
          <a:lstStyle/>
          <a:p>
            <a:r>
              <a:rPr lang="en-US" dirty="0"/>
              <a:t>Deformable part models as CNNs</a:t>
            </a:r>
          </a:p>
        </p:txBody>
      </p:sp>
      <p:pic>
        <p:nvPicPr>
          <p:cNvPr id="14" name="Picture 2">
            <a:extLst>
              <a:ext uri="{FF2B5EF4-FFF2-40B4-BE49-F238E27FC236}">
                <a16:creationId xmlns:a16="http://schemas.microsoft.com/office/drawing/2014/main" id="{262E6D2B-BF6A-3141-9BFF-09920D891045}"/>
              </a:ext>
            </a:extLst>
          </p:cNvPr>
          <p:cNvPicPr>
            <a:picLocks noChangeAspect="1" noChangeArrowheads="1"/>
          </p:cNvPicPr>
          <p:nvPr/>
        </p:nvPicPr>
        <p:blipFill>
          <a:blip r:embed="rId4" cstate="print"/>
          <a:srcRect/>
          <a:stretch>
            <a:fillRect/>
          </a:stretch>
        </p:blipFill>
        <p:spPr bwMode="auto">
          <a:xfrm>
            <a:off x="3368204" y="1095822"/>
            <a:ext cx="5392738" cy="4974697"/>
          </a:xfrm>
          <a:prstGeom prst="rect">
            <a:avLst/>
          </a:prstGeom>
          <a:noFill/>
          <a:ln w="9525">
            <a:noFill/>
            <a:miter lim="800000"/>
            <a:headEnd/>
            <a:tailEnd/>
          </a:ln>
        </p:spPr>
      </p:pic>
    </p:spTree>
    <p:extLst>
      <p:ext uri="{BB962C8B-B14F-4D97-AF65-F5344CB8AC3E}">
        <p14:creationId xmlns:p14="http://schemas.microsoft.com/office/powerpoint/2010/main" val="1269389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DC576A-B66B-6E4E-AE39-32476C4E6B70}"/>
              </a:ext>
            </a:extLst>
          </p:cNvPr>
          <p:cNvPicPr>
            <a:picLocks noGrp="1" noChangeAspect="1"/>
          </p:cNvPicPr>
          <p:nvPr>
            <p:ph idx="1"/>
          </p:nvPr>
        </p:nvPicPr>
        <p:blipFill>
          <a:blip r:embed="rId2"/>
          <a:stretch>
            <a:fillRect/>
          </a:stretch>
        </p:blipFill>
        <p:spPr>
          <a:xfrm>
            <a:off x="838200" y="1611673"/>
            <a:ext cx="10515600" cy="4168190"/>
          </a:xfrm>
        </p:spPr>
      </p:pic>
      <p:sp>
        <p:nvSpPr>
          <p:cNvPr id="6" name="Rectangle 5">
            <a:extLst>
              <a:ext uri="{FF2B5EF4-FFF2-40B4-BE49-F238E27FC236}">
                <a16:creationId xmlns:a16="http://schemas.microsoft.com/office/drawing/2014/main" id="{C74D0C76-1E3C-0549-A217-0CD3D5CA92E4}"/>
              </a:ext>
            </a:extLst>
          </p:cNvPr>
          <p:cNvSpPr/>
          <p:nvPr/>
        </p:nvSpPr>
        <p:spPr>
          <a:xfrm>
            <a:off x="212035" y="5934670"/>
            <a:ext cx="11701669" cy="369332"/>
          </a:xfrm>
          <a:prstGeom prst="rect">
            <a:avLst/>
          </a:prstGeom>
        </p:spPr>
        <p:txBody>
          <a:bodyPr wrap="square">
            <a:spAutoFit/>
          </a:bodyPr>
          <a:lstStyle/>
          <a:p>
            <a:pPr algn="ctr"/>
            <a:r>
              <a:rPr lang="en-US" dirty="0"/>
              <a:t>R. </a:t>
            </a:r>
            <a:r>
              <a:rPr lang="en-US" dirty="0" err="1"/>
              <a:t>Girshick</a:t>
            </a:r>
            <a:r>
              <a:rPr lang="en-US" dirty="0"/>
              <a:t>, F. </a:t>
            </a:r>
            <a:r>
              <a:rPr lang="en-US" dirty="0" err="1"/>
              <a:t>Iandola</a:t>
            </a:r>
            <a:r>
              <a:rPr lang="en-US" dirty="0"/>
              <a:t>, T. Darrell, and J. Malik, </a:t>
            </a:r>
            <a:r>
              <a:rPr lang="en-US" dirty="0">
                <a:hlinkClick r:id="rId3"/>
              </a:rPr>
              <a:t>Deformable Part Models are Convolutional Neural Networks</a:t>
            </a:r>
            <a:r>
              <a:rPr lang="en-US" dirty="0"/>
              <a:t>, CVPR 2015</a:t>
            </a:r>
          </a:p>
        </p:txBody>
      </p:sp>
      <p:sp>
        <p:nvSpPr>
          <p:cNvPr id="9" name="Title 4">
            <a:extLst>
              <a:ext uri="{FF2B5EF4-FFF2-40B4-BE49-F238E27FC236}">
                <a16:creationId xmlns:a16="http://schemas.microsoft.com/office/drawing/2014/main" id="{BBB6944E-413E-E24F-A225-3E235C365AC7}"/>
              </a:ext>
            </a:extLst>
          </p:cNvPr>
          <p:cNvSpPr>
            <a:spLocks noGrp="1"/>
          </p:cNvSpPr>
          <p:nvPr>
            <p:ph type="title"/>
          </p:nvPr>
        </p:nvSpPr>
        <p:spPr>
          <a:xfrm>
            <a:off x="838200" y="179597"/>
            <a:ext cx="10515600" cy="867327"/>
          </a:xfrm>
        </p:spPr>
        <p:txBody>
          <a:bodyPr/>
          <a:lstStyle/>
          <a:p>
            <a:r>
              <a:rPr lang="en-US" dirty="0"/>
              <a:t>Deformable part models as CNNs</a:t>
            </a:r>
          </a:p>
        </p:txBody>
      </p:sp>
    </p:spTree>
    <p:extLst>
      <p:ext uri="{BB962C8B-B14F-4D97-AF65-F5344CB8AC3E}">
        <p14:creationId xmlns:p14="http://schemas.microsoft.com/office/powerpoint/2010/main" val="457678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FC40-EC5D-E340-B4A3-C2C15CBDAC77}"/>
              </a:ext>
            </a:extLst>
          </p:cNvPr>
          <p:cNvSpPr>
            <a:spLocks noGrp="1"/>
          </p:cNvSpPr>
          <p:nvPr>
            <p:ph type="title"/>
          </p:nvPr>
        </p:nvSpPr>
        <p:spPr/>
        <p:txBody>
          <a:bodyPr/>
          <a:lstStyle/>
          <a:p>
            <a:r>
              <a:rPr lang="en-US" dirty="0"/>
              <a:t>In general, what were the “big ideas”?</a:t>
            </a:r>
          </a:p>
        </p:txBody>
      </p:sp>
      <p:sp>
        <p:nvSpPr>
          <p:cNvPr id="3" name="Content Placeholder 2">
            <a:extLst>
              <a:ext uri="{FF2B5EF4-FFF2-40B4-BE49-F238E27FC236}">
                <a16:creationId xmlns:a16="http://schemas.microsoft.com/office/drawing/2014/main" id="{ED6C69FF-05DB-A041-ACA5-D1DFF7DE1D9F}"/>
              </a:ext>
            </a:extLst>
          </p:cNvPr>
          <p:cNvSpPr>
            <a:spLocks noGrp="1"/>
          </p:cNvSpPr>
          <p:nvPr>
            <p:ph idx="1"/>
          </p:nvPr>
        </p:nvSpPr>
        <p:spPr/>
        <p:txBody>
          <a:bodyPr/>
          <a:lstStyle/>
          <a:p>
            <a:r>
              <a:rPr lang="en-US" dirty="0"/>
              <a:t>Optimization – not procedural reasoning</a:t>
            </a:r>
          </a:p>
          <a:p>
            <a:r>
              <a:rPr lang="en-US" dirty="0"/>
              <a:t>Rich descriptors of pixel values – not simple point and line features</a:t>
            </a:r>
          </a:p>
          <a:p>
            <a:r>
              <a:rPr lang="en-US" dirty="0"/>
              <a:t>Data and learning – not rules</a:t>
            </a:r>
          </a:p>
          <a:p>
            <a:r>
              <a:rPr lang="en-US" dirty="0"/>
              <a:t>Discriminative classifiers – not just probabilistic models</a:t>
            </a:r>
          </a:p>
          <a:p>
            <a:r>
              <a:rPr lang="en-US" dirty="0"/>
              <a:t>Sliding window operations and spatial pooling</a:t>
            </a:r>
          </a:p>
          <a:p>
            <a:r>
              <a:rPr lang="en-US" dirty="0"/>
              <a:t>Deformable templates</a:t>
            </a:r>
          </a:p>
        </p:txBody>
      </p:sp>
    </p:spTree>
    <p:extLst>
      <p:ext uri="{BB962C8B-B14F-4D97-AF65-F5344CB8AC3E}">
        <p14:creationId xmlns:p14="http://schemas.microsoft.com/office/powerpoint/2010/main" val="4099229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906A-82DD-DE44-AA7F-A8EB8799C8AE}"/>
              </a:ext>
            </a:extLst>
          </p:cNvPr>
          <p:cNvSpPr>
            <a:spLocks noGrp="1"/>
          </p:cNvSpPr>
          <p:nvPr>
            <p:ph type="title"/>
          </p:nvPr>
        </p:nvSpPr>
        <p:spPr/>
        <p:txBody>
          <a:bodyPr/>
          <a:lstStyle/>
          <a:p>
            <a:r>
              <a:rPr lang="en-US" dirty="0"/>
              <a:t>Where did we go wrong?</a:t>
            </a:r>
          </a:p>
        </p:txBody>
      </p:sp>
      <p:sp>
        <p:nvSpPr>
          <p:cNvPr id="3" name="Content Placeholder 2">
            <a:extLst>
              <a:ext uri="{FF2B5EF4-FFF2-40B4-BE49-F238E27FC236}">
                <a16:creationId xmlns:a16="http://schemas.microsoft.com/office/drawing/2014/main" id="{608619CF-DD60-ED49-A9CC-C91EA8D78510}"/>
              </a:ext>
            </a:extLst>
          </p:cNvPr>
          <p:cNvSpPr>
            <a:spLocks noGrp="1"/>
          </p:cNvSpPr>
          <p:nvPr>
            <p:ph idx="1"/>
          </p:nvPr>
        </p:nvSpPr>
        <p:spPr>
          <a:xfrm>
            <a:off x="838199" y="1371600"/>
            <a:ext cx="10639567" cy="5178287"/>
          </a:xfrm>
        </p:spPr>
        <p:txBody>
          <a:bodyPr/>
          <a:lstStyle/>
          <a:p>
            <a:r>
              <a:rPr lang="en-US" dirty="0"/>
              <a:t>Computer vision had several periods of “spinning its wheels” </a:t>
            </a:r>
          </a:p>
          <a:p>
            <a:pPr lvl="1"/>
            <a:r>
              <a:rPr lang="en-US" dirty="0"/>
              <a:t>We’ve always prioritized methods that could already do interesting things over potentially more promising methods that could not yet deliver</a:t>
            </a:r>
          </a:p>
          <a:p>
            <a:pPr lvl="1"/>
            <a:r>
              <a:rPr lang="en-US" dirty="0"/>
              <a:t>We’ve undervalued simple methods, data, and learning</a:t>
            </a:r>
          </a:p>
          <a:p>
            <a:pPr lvl="1"/>
            <a:r>
              <a:rPr lang="en-US" dirty="0"/>
              <a:t>When nothing worked, we distracted ourselves with fancy math</a:t>
            </a:r>
          </a:p>
          <a:p>
            <a:pPr lvl="1"/>
            <a:r>
              <a:rPr lang="en-US" dirty="0"/>
              <a:t>We’ve had some problems with bandwagon jumping and intellectual snobbery</a:t>
            </a:r>
          </a:p>
          <a:p>
            <a:pPr lvl="1"/>
            <a:r>
              <a:rPr lang="en-US" dirty="0"/>
              <a:t>On a few occasions, we unaccountably ignored methods that later proved to be “game changers” (RANSAC, SIFT)</a:t>
            </a:r>
          </a:p>
          <a:p>
            <a:pPr lvl="1"/>
            <a:endParaRPr lang="en-US" dirty="0"/>
          </a:p>
          <a:p>
            <a:r>
              <a:rPr lang="en-US" dirty="0"/>
              <a:t>But it’s not clear whether any of it mattered in the end…</a:t>
            </a:r>
          </a:p>
        </p:txBody>
      </p:sp>
    </p:spTree>
    <p:extLst>
      <p:ext uri="{BB962C8B-B14F-4D97-AF65-F5344CB8AC3E}">
        <p14:creationId xmlns:p14="http://schemas.microsoft.com/office/powerpoint/2010/main" val="5981594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FC7-8F0B-1743-A0A4-89181DF3B0C0}"/>
              </a:ext>
            </a:extLst>
          </p:cNvPr>
          <p:cNvSpPr>
            <a:spLocks noGrp="1"/>
          </p:cNvSpPr>
          <p:nvPr>
            <p:ph type="title"/>
          </p:nvPr>
        </p:nvSpPr>
        <p:spPr/>
        <p:txBody>
          <a:bodyPr/>
          <a:lstStyle/>
          <a:p>
            <a:r>
              <a:rPr lang="en-US" dirty="0"/>
              <a:t>Lana’s MVP’s (Most Valuable Papers)</a:t>
            </a:r>
          </a:p>
        </p:txBody>
      </p:sp>
      <p:sp>
        <p:nvSpPr>
          <p:cNvPr id="3" name="Content Placeholder 2">
            <a:extLst>
              <a:ext uri="{FF2B5EF4-FFF2-40B4-BE49-F238E27FC236}">
                <a16:creationId xmlns:a16="http://schemas.microsoft.com/office/drawing/2014/main" id="{BCD072DC-DDB6-304C-A6CB-E0F9302DC741}"/>
              </a:ext>
            </a:extLst>
          </p:cNvPr>
          <p:cNvSpPr>
            <a:spLocks noGrp="1"/>
          </p:cNvSpPr>
          <p:nvPr>
            <p:ph idx="1"/>
          </p:nvPr>
        </p:nvSpPr>
        <p:spPr/>
        <p:txBody>
          <a:bodyPr>
            <a:normAutofit/>
          </a:bodyPr>
          <a:lstStyle/>
          <a:p>
            <a:pPr marL="514350" indent="-514350">
              <a:buFont typeface="+mj-lt"/>
              <a:buAutoNum type="arabicPeriod"/>
            </a:pPr>
            <a:r>
              <a:rPr lang="en-US" dirty="0"/>
              <a:t>Hough transform – </a:t>
            </a:r>
            <a:r>
              <a:rPr lang="en-US" dirty="0" err="1"/>
              <a:t>Duda</a:t>
            </a:r>
            <a:r>
              <a:rPr lang="en-US" dirty="0"/>
              <a:t> &amp; Hart, 1972</a:t>
            </a:r>
          </a:p>
          <a:p>
            <a:pPr marL="514350" indent="-514350">
              <a:buFont typeface="+mj-lt"/>
              <a:buAutoNum type="arabicPeriod"/>
            </a:pPr>
            <a:r>
              <a:rPr lang="en-US" dirty="0"/>
              <a:t>Pictorial structures – Fischler &amp; </a:t>
            </a:r>
            <a:r>
              <a:rPr lang="en-US" dirty="0" err="1"/>
              <a:t>Elschlager</a:t>
            </a:r>
            <a:r>
              <a:rPr lang="en-US" dirty="0"/>
              <a:t>, 1973</a:t>
            </a:r>
          </a:p>
          <a:p>
            <a:pPr marL="514350" indent="-514350">
              <a:buFont typeface="+mj-lt"/>
              <a:buAutoNum type="arabicPeriod"/>
            </a:pPr>
            <a:r>
              <a:rPr lang="en-US" dirty="0"/>
              <a:t>RANSAC – Fischler &amp; </a:t>
            </a:r>
            <a:r>
              <a:rPr lang="en-US" dirty="0" err="1"/>
              <a:t>Bolles</a:t>
            </a:r>
            <a:r>
              <a:rPr lang="en-US" dirty="0"/>
              <a:t>, 1981</a:t>
            </a:r>
          </a:p>
          <a:p>
            <a:pPr marL="514350" indent="-514350">
              <a:buFont typeface="+mj-lt"/>
              <a:buAutoNum type="arabicPeriod"/>
            </a:pPr>
            <a:r>
              <a:rPr lang="en-US" dirty="0"/>
              <a:t>Edge detection – Canny, 1986</a:t>
            </a:r>
          </a:p>
          <a:p>
            <a:pPr marL="514350" indent="-514350">
              <a:buFont typeface="+mj-lt"/>
              <a:buAutoNum type="arabicPeriod"/>
            </a:pPr>
            <a:r>
              <a:rPr lang="en-US" dirty="0"/>
              <a:t>Corner detection – Harris &amp; Stephens, 1988</a:t>
            </a:r>
          </a:p>
          <a:p>
            <a:pPr marL="514350" indent="-514350">
              <a:buFont typeface="+mj-lt"/>
              <a:buAutoNum type="arabicPeriod"/>
            </a:pPr>
            <a:r>
              <a:rPr lang="en-US" dirty="0"/>
              <a:t>Normalized 8-point algorithm – Hartley, 1997</a:t>
            </a:r>
          </a:p>
          <a:p>
            <a:pPr marL="514350" indent="-514350">
              <a:buFont typeface="+mj-lt"/>
              <a:buAutoNum type="arabicPeriod"/>
            </a:pPr>
            <a:r>
              <a:rPr lang="en-US" dirty="0"/>
              <a:t>Graph cuts – </a:t>
            </a:r>
            <a:r>
              <a:rPr lang="en-US" dirty="0" err="1"/>
              <a:t>Boykov</a:t>
            </a:r>
            <a:r>
              <a:rPr lang="en-US" dirty="0"/>
              <a:t> et al., 2001</a:t>
            </a:r>
          </a:p>
          <a:p>
            <a:pPr marL="514350" indent="-514350">
              <a:buFont typeface="+mj-lt"/>
              <a:buAutoNum type="arabicPeriod"/>
            </a:pPr>
            <a:r>
              <a:rPr lang="en-US" dirty="0"/>
              <a:t>Face detection with boosting – Viola &amp; Jones, 2001</a:t>
            </a:r>
          </a:p>
          <a:p>
            <a:pPr marL="514350" indent="-514350">
              <a:buFont typeface="+mj-lt"/>
              <a:buAutoNum type="arabicPeriod"/>
            </a:pPr>
            <a:r>
              <a:rPr lang="en-US" dirty="0"/>
              <a:t>SIFT – Lowe, 2004</a:t>
            </a:r>
          </a:p>
          <a:p>
            <a:pPr marL="514350" indent="-514350">
              <a:buFont typeface="+mj-lt"/>
              <a:buAutoNum type="arabicPeriod"/>
            </a:pPr>
            <a:r>
              <a:rPr lang="en-US" dirty="0"/>
              <a:t>Deformable part models – </a:t>
            </a:r>
            <a:r>
              <a:rPr lang="en-US" dirty="0" err="1"/>
              <a:t>Felzenszwalb</a:t>
            </a:r>
            <a:r>
              <a:rPr lang="en-US" dirty="0"/>
              <a:t> et al., 2010</a:t>
            </a:r>
          </a:p>
        </p:txBody>
      </p:sp>
    </p:spTree>
    <p:extLst>
      <p:ext uri="{BB962C8B-B14F-4D97-AF65-F5344CB8AC3E}">
        <p14:creationId xmlns:p14="http://schemas.microsoft.com/office/powerpoint/2010/main" val="121736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5E31-403E-D64C-BC46-E0D190978F7A}"/>
              </a:ext>
            </a:extLst>
          </p:cNvPr>
          <p:cNvSpPr>
            <a:spLocks noGrp="1"/>
          </p:cNvSpPr>
          <p:nvPr>
            <p:ph type="title"/>
          </p:nvPr>
        </p:nvSpPr>
        <p:spPr/>
        <p:txBody>
          <a:bodyPr/>
          <a:lstStyle/>
          <a:p>
            <a:r>
              <a:rPr lang="en-US" dirty="0"/>
              <a:t>What did my </a:t>
            </a:r>
            <a:r>
              <a:rPr lang="en-US"/>
              <a:t>historical survey </a:t>
            </a:r>
            <a:r>
              <a:rPr lang="en-US" dirty="0"/>
              <a:t>omit?</a:t>
            </a:r>
          </a:p>
        </p:txBody>
      </p:sp>
      <p:sp>
        <p:nvSpPr>
          <p:cNvPr id="3" name="Content Placeholder 2">
            <a:extLst>
              <a:ext uri="{FF2B5EF4-FFF2-40B4-BE49-F238E27FC236}">
                <a16:creationId xmlns:a16="http://schemas.microsoft.com/office/drawing/2014/main" id="{DF5F23D2-9156-894F-B38E-D7AE5A45F1CC}"/>
              </a:ext>
            </a:extLst>
          </p:cNvPr>
          <p:cNvSpPr>
            <a:spLocks noGrp="1"/>
          </p:cNvSpPr>
          <p:nvPr>
            <p:ph idx="1"/>
          </p:nvPr>
        </p:nvSpPr>
        <p:spPr/>
        <p:txBody>
          <a:bodyPr/>
          <a:lstStyle/>
          <a:p>
            <a:r>
              <a:rPr lang="en-US" dirty="0"/>
              <a:t>Image filtering </a:t>
            </a:r>
          </a:p>
          <a:p>
            <a:pPr lvl="1"/>
            <a:r>
              <a:rPr lang="en-US" dirty="0"/>
              <a:t>Wavelets, steerable filters, bilateral filtering…</a:t>
            </a:r>
          </a:p>
          <a:p>
            <a:pPr lvl="1"/>
            <a:r>
              <a:rPr lang="en-US" dirty="0"/>
              <a:t>Biologically inspired low-level representations (</a:t>
            </a:r>
            <a:r>
              <a:rPr lang="en-US" dirty="0" err="1"/>
              <a:t>Olhausen</a:t>
            </a:r>
            <a:r>
              <a:rPr lang="en-US" dirty="0"/>
              <a:t> &amp; Field, etc.)</a:t>
            </a:r>
          </a:p>
          <a:p>
            <a:r>
              <a:rPr lang="en-US" dirty="0"/>
              <a:t>Generation methods</a:t>
            </a:r>
          </a:p>
          <a:p>
            <a:pPr lvl="1"/>
            <a:r>
              <a:rPr lang="en-US" dirty="0"/>
              <a:t>E.g., texture generation (</a:t>
            </a:r>
            <a:r>
              <a:rPr lang="en-US" dirty="0" err="1"/>
              <a:t>Heeger</a:t>
            </a:r>
            <a:r>
              <a:rPr lang="en-US" dirty="0"/>
              <a:t> &amp; Bergen, </a:t>
            </a:r>
            <a:r>
              <a:rPr lang="en-US" dirty="0" err="1"/>
              <a:t>Efros</a:t>
            </a:r>
            <a:r>
              <a:rPr lang="en-US" dirty="0"/>
              <a:t> &amp; Leung, etc.)</a:t>
            </a:r>
          </a:p>
          <a:p>
            <a:r>
              <a:rPr lang="en-US" dirty="0"/>
              <a:t>Image-based modeling and computational photography</a:t>
            </a:r>
          </a:p>
          <a:p>
            <a:r>
              <a:rPr lang="en-US" dirty="0"/>
              <a:t>Dense reconstruction, stereo</a:t>
            </a:r>
          </a:p>
          <a:p>
            <a:r>
              <a:rPr lang="en-US" dirty="0"/>
              <a:t>Graphical models craze </a:t>
            </a:r>
          </a:p>
          <a:p>
            <a:r>
              <a:rPr lang="en-US" dirty="0"/>
              <a:t>Perceptual organization</a:t>
            </a:r>
          </a:p>
        </p:txBody>
      </p:sp>
    </p:spTree>
    <p:extLst>
      <p:ext uri="{BB962C8B-B14F-4D97-AF65-F5344CB8AC3E}">
        <p14:creationId xmlns:p14="http://schemas.microsoft.com/office/powerpoint/2010/main" val="1601616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19360</TotalTime>
  <Words>5052</Words>
  <Application>Microsoft Macintosh PowerPoint</Application>
  <PresentationFormat>Widescreen</PresentationFormat>
  <Paragraphs>967</Paragraphs>
  <Slides>95</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ＭＳ Ｐゴシック</vt:lpstr>
      <vt:lpstr>Adobe Caslon Pro</vt:lpstr>
      <vt:lpstr>Arial</vt:lpstr>
      <vt:lpstr>Calibri</vt:lpstr>
      <vt:lpstr>Calibri Light</vt:lpstr>
      <vt:lpstr>Stencil</vt:lpstr>
      <vt:lpstr>Times New Roman</vt:lpstr>
      <vt:lpstr>Office Theme</vt:lpstr>
      <vt:lpstr>Computer Vision: Looking Back to Look Forward</vt:lpstr>
      <vt:lpstr>Outline of lectures</vt:lpstr>
      <vt:lpstr>History of Recognition: Outline</vt:lpstr>
      <vt:lpstr>History of Recognition: Outline</vt:lpstr>
      <vt:lpstr>PowerPoint Presentation</vt:lpstr>
      <vt:lpstr>History of Recognition: Outline</vt:lpstr>
      <vt:lpstr>Recognizing known, rigid 3D objects</vt:lpstr>
      <vt:lpstr>Model-based methods: Alignment</vt:lpstr>
      <vt:lpstr>View-based methods: Aspect graphs</vt:lpstr>
      <vt:lpstr>“Model-free” methods: Invariants</vt:lpstr>
      <vt:lpstr>3D shape primitives: Generalized cylinders</vt:lpstr>
      <vt:lpstr>Marr’s 3D object representation</vt:lpstr>
      <vt:lpstr>Psychological theory: Recognition by components</vt:lpstr>
      <vt:lpstr>PowerPoint Presentation</vt:lpstr>
      <vt:lpstr>Geometric recognition: Discussion</vt:lpstr>
      <vt:lpstr>Today: Revival of 3D primitives?</vt:lpstr>
      <vt:lpstr>Appearance-based instance recognition</vt:lpstr>
      <vt:lpstr>Color histograms</vt:lpstr>
      <vt:lpstr>Eigenfaces</vt:lpstr>
      <vt:lpstr>Appearance manifolds</vt:lpstr>
      <vt:lpstr>Keypoints + local appearance</vt:lpstr>
      <vt:lpstr>Scale-invariant feature transform (SIFT)</vt:lpstr>
      <vt:lpstr>Covariant keypoints + invariant descriptors</vt:lpstr>
      <vt:lpstr>Large-scale image search</vt:lpstr>
      <vt:lpstr>Large-scale image registration, reconstruction</vt:lpstr>
      <vt:lpstr>PowerPoint Presentation</vt:lpstr>
      <vt:lpstr>PowerPoint Presentation</vt:lpstr>
      <vt:lpstr>Appearance-based methods: Discussion</vt:lpstr>
      <vt:lpstr>History of Recognition: Outline</vt:lpstr>
      <vt:lpstr>Texture recognition</vt:lpstr>
      <vt:lpstr>PowerPoint Presentation</vt:lpstr>
      <vt:lpstr>PowerPoint Presentation</vt:lpstr>
      <vt:lpstr>Texture recognition: Discussion</vt:lpstr>
      <vt:lpstr>History of Recognition: Outline</vt:lpstr>
      <vt:lpstr>Category recognition: Deformable templates</vt:lpstr>
      <vt:lpstr>Deformable templates</vt:lpstr>
      <vt:lpstr>Deformable templates</vt:lpstr>
      <vt:lpstr>Pictorial structures revived</vt:lpstr>
      <vt:lpstr>Finding people was really hard</vt:lpstr>
      <vt:lpstr>Not so today…</vt:lpstr>
      <vt:lpstr>Constellation models</vt:lpstr>
      <vt:lpstr>PowerPoint Presentation</vt:lpstr>
      <vt:lpstr>PowerPoint Presentation</vt:lpstr>
      <vt:lpstr>Deformable templates: Discussion</vt:lpstr>
      <vt:lpstr>Features and classifiers</vt:lpstr>
      <vt:lpstr>PowerPoint Presentation</vt:lpstr>
      <vt:lpstr>PowerPoint Presentation</vt:lpstr>
      <vt:lpstr>Early 2000’s: Keypoints for everything</vt:lpstr>
      <vt:lpstr>Bags of features</vt:lpstr>
      <vt:lpstr>Implicit shape models</vt:lpstr>
      <vt:lpstr>Spatial pyramids</vt:lpstr>
      <vt:lpstr>Caltech-101 dataset</vt:lpstr>
      <vt:lpstr>PowerPoint Presentation</vt:lpstr>
      <vt:lpstr>PowerPoint Presentation</vt:lpstr>
      <vt:lpstr>Detection: Histograms of oriented gradients</vt:lpstr>
      <vt:lpstr>PASCAL VOC dataset</vt:lpstr>
      <vt:lpstr>Discriminative deformable part models</vt:lpstr>
      <vt:lpstr>Discriminative deformable part models</vt:lpstr>
      <vt:lpstr>Progress on PASCAL detection</vt:lpstr>
      <vt:lpstr>PowerPoint Presentation</vt:lpstr>
      <vt:lpstr>PowerPoint Presentation</vt:lpstr>
      <vt:lpstr>Developments after 2010: Selective search for detection</vt:lpstr>
      <vt:lpstr>Developments after 2010: COCO dataset</vt:lpstr>
      <vt:lpstr>Developments after 2010: Instance-level detection and segmentation</vt:lpstr>
      <vt:lpstr>Category-level recognition: Discussion</vt:lpstr>
      <vt:lpstr>Category-level recognition: What’s next?</vt:lpstr>
      <vt:lpstr>History of Recognition: Outline</vt:lpstr>
      <vt:lpstr>Early scene understanding</vt:lpstr>
      <vt:lpstr>Early scene understanding</vt:lpstr>
      <vt:lpstr>Early scene understanding</vt:lpstr>
      <vt:lpstr>What went wrong?</vt:lpstr>
      <vt:lpstr>What went wrong?</vt:lpstr>
      <vt:lpstr>Structured scene representations revisited</vt:lpstr>
      <vt:lpstr>Appearance-based scene representation: GIST</vt:lpstr>
      <vt:lpstr>Appearance-based scene representation: GIST</vt:lpstr>
      <vt:lpstr>Semantic segmentation</vt:lpstr>
      <vt:lpstr>TextonBoost</vt:lpstr>
      <vt:lpstr>Scene flow</vt:lpstr>
      <vt:lpstr>Semantic segmentation with superpixels</vt:lpstr>
      <vt:lpstr>Semantic segmentation with superpixels and detectors</vt:lpstr>
      <vt:lpstr>Semantic segmentation today: Mask R-CNN</vt:lpstr>
      <vt:lpstr>PowerPoint Presentation</vt:lpstr>
      <vt:lpstr>PowerPoint Presentation</vt:lpstr>
      <vt:lpstr>Scene understanding: What’s next?</vt:lpstr>
      <vt:lpstr>History of Recognition: Summary</vt:lpstr>
      <vt:lpstr>PowerPoint Presentation</vt:lpstr>
      <vt:lpstr>CNN vs. hand-crafted pipelines</vt:lpstr>
      <vt:lpstr>Convolution as feature extraction</vt:lpstr>
      <vt:lpstr>Normalization and spatial pooling</vt:lpstr>
      <vt:lpstr>Deformable part models as CNNs</vt:lpstr>
      <vt:lpstr>Deformable part models as CNNs</vt:lpstr>
      <vt:lpstr>In general, what were the “big ideas”?</vt:lpstr>
      <vt:lpstr>Where did we go wrong?</vt:lpstr>
      <vt:lpstr>Lana’s MVP’s (Most Valuable Papers)</vt:lpstr>
      <vt:lpstr>What did my historical survey omit?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Looking Back to Look Forward</dc:title>
  <dc:creator>Microsoft Office User</dc:creator>
  <cp:lastModifiedBy>Microsoft Office User</cp:lastModifiedBy>
  <cp:revision>567</cp:revision>
  <dcterms:created xsi:type="dcterms:W3CDTF">2019-12-02T20:25:38Z</dcterms:created>
  <dcterms:modified xsi:type="dcterms:W3CDTF">2020-02-05T19:54:32Z</dcterms:modified>
</cp:coreProperties>
</file>