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4"/>
  </p:notesMasterIdLst>
  <p:handoutMasterIdLst>
    <p:handoutMasterId r:id="rId75"/>
  </p:handoutMasterIdLst>
  <p:sldIdLst>
    <p:sldId id="957" r:id="rId2"/>
    <p:sldId id="959" r:id="rId3"/>
    <p:sldId id="961" r:id="rId4"/>
    <p:sldId id="1565" r:id="rId5"/>
    <p:sldId id="1613" r:id="rId6"/>
    <p:sldId id="1614" r:id="rId7"/>
    <p:sldId id="1615" r:id="rId8"/>
    <p:sldId id="956" r:id="rId9"/>
    <p:sldId id="1185" r:id="rId10"/>
    <p:sldId id="1104" r:id="rId11"/>
    <p:sldId id="1105" r:id="rId12"/>
    <p:sldId id="1186" r:id="rId13"/>
    <p:sldId id="766" r:id="rId14"/>
    <p:sldId id="762" r:id="rId15"/>
    <p:sldId id="686" r:id="rId16"/>
    <p:sldId id="768" r:id="rId17"/>
    <p:sldId id="1573" r:id="rId18"/>
    <p:sldId id="1616" r:id="rId19"/>
    <p:sldId id="962" r:id="rId20"/>
    <p:sldId id="1114" r:id="rId21"/>
    <p:sldId id="976" r:id="rId22"/>
    <p:sldId id="1115" r:id="rId23"/>
    <p:sldId id="964" r:id="rId24"/>
    <p:sldId id="1554" r:id="rId25"/>
    <p:sldId id="1555" r:id="rId26"/>
    <p:sldId id="963" r:id="rId27"/>
    <p:sldId id="1556" r:id="rId28"/>
    <p:sldId id="1557" r:id="rId29"/>
    <p:sldId id="1567" r:id="rId30"/>
    <p:sldId id="1617" r:id="rId31"/>
    <p:sldId id="965" r:id="rId32"/>
    <p:sldId id="1563" r:id="rId33"/>
    <p:sldId id="1599" r:id="rId34"/>
    <p:sldId id="1604" r:id="rId35"/>
    <p:sldId id="1577" r:id="rId36"/>
    <p:sldId id="968" r:id="rId37"/>
    <p:sldId id="1597" r:id="rId38"/>
    <p:sldId id="1598" r:id="rId39"/>
    <p:sldId id="1600" r:id="rId40"/>
    <p:sldId id="1601" r:id="rId41"/>
    <p:sldId id="1602" r:id="rId42"/>
    <p:sldId id="1575" r:id="rId43"/>
    <p:sldId id="1603" r:id="rId44"/>
    <p:sldId id="1564" r:id="rId45"/>
    <p:sldId id="1576" r:id="rId46"/>
    <p:sldId id="1593" r:id="rId47"/>
    <p:sldId id="1591" r:id="rId48"/>
    <p:sldId id="1592" r:id="rId49"/>
    <p:sldId id="1582" r:id="rId50"/>
    <p:sldId id="1585" r:id="rId51"/>
    <p:sldId id="1586" r:id="rId52"/>
    <p:sldId id="1611" r:id="rId53"/>
    <p:sldId id="1612" r:id="rId54"/>
    <p:sldId id="1583" r:id="rId55"/>
    <p:sldId id="1605" r:id="rId56"/>
    <p:sldId id="1587" r:id="rId57"/>
    <p:sldId id="1588" r:id="rId58"/>
    <p:sldId id="1584" r:id="rId59"/>
    <p:sldId id="1606" r:id="rId60"/>
    <p:sldId id="1589" r:id="rId61"/>
    <p:sldId id="1590" r:id="rId62"/>
    <p:sldId id="1572" r:id="rId63"/>
    <p:sldId id="972" r:id="rId64"/>
    <p:sldId id="973" r:id="rId65"/>
    <p:sldId id="1607" r:id="rId66"/>
    <p:sldId id="404" r:id="rId67"/>
    <p:sldId id="405" r:id="rId68"/>
    <p:sldId id="974" r:id="rId69"/>
    <p:sldId id="1464" r:id="rId70"/>
    <p:sldId id="1465" r:id="rId71"/>
    <p:sldId id="1466" r:id="rId72"/>
    <p:sldId id="1574" r:id="rId73"/>
  </p:sldIdLst>
  <p:sldSz cx="12192000" cy="6858000"/>
  <p:notesSz cx="7315200" cy="9601200"/>
  <p:defaultTex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9900CC"/>
    <a:srgbClr val="CC66FF"/>
    <a:srgbClr val="FFAEE2"/>
    <a:srgbClr val="BCFF45"/>
    <a:srgbClr val="FF0000"/>
    <a:srgbClr val="33CC33"/>
    <a:srgbClr val="FF9900"/>
    <a:srgbClr val="FF33CC"/>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8" autoAdjust="0"/>
    <p:restoredTop sz="86179" autoAdjust="0"/>
  </p:normalViewPr>
  <p:slideViewPr>
    <p:cSldViewPr>
      <p:cViewPr varScale="1">
        <p:scale>
          <a:sx n="105" d="100"/>
          <a:sy n="105" d="100"/>
        </p:scale>
        <p:origin x="200" y="29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3A11B4B-8A36-43D9-9712-F5A62105695B}" type="slidenum">
              <a:rPr lang="en-US"/>
              <a:pPr>
                <a:defRPr/>
              </a:pPr>
              <a:t>‹#›</a:t>
            </a:fld>
            <a:endParaRPr lang="en-US"/>
          </a:p>
        </p:txBody>
      </p:sp>
    </p:spTree>
    <p:extLst>
      <p:ext uri="{BB962C8B-B14F-4D97-AF65-F5344CB8AC3E}">
        <p14:creationId xmlns:p14="http://schemas.microsoft.com/office/powerpoint/2010/main" val="1077949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57348"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05D6DEBC-62EF-4F01-BED0-DB54B376E65C}" type="slidenum">
              <a:rPr lang="en-US"/>
              <a:pPr>
                <a:defRPr/>
              </a:pPr>
              <a:t>‹#›</a:t>
            </a:fld>
            <a:endParaRPr lang="en-US"/>
          </a:p>
        </p:txBody>
      </p:sp>
    </p:spTree>
    <p:extLst>
      <p:ext uri="{BB962C8B-B14F-4D97-AF65-F5344CB8AC3E}">
        <p14:creationId xmlns:p14="http://schemas.microsoft.com/office/powerpoint/2010/main" val="109274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7</a:t>
            </a:fld>
            <a:endParaRPr lang="en-US"/>
          </a:p>
        </p:txBody>
      </p:sp>
    </p:spTree>
    <p:extLst>
      <p:ext uri="{BB962C8B-B14F-4D97-AF65-F5344CB8AC3E}">
        <p14:creationId xmlns:p14="http://schemas.microsoft.com/office/powerpoint/2010/main" val="1467473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This</a:t>
            </a:r>
            <a:r>
              <a:rPr lang="en-US" baseline="0" dirty="0"/>
              <a:t> is hard if you don’t know what a bus is, but easy if you do.</a:t>
            </a:r>
          </a:p>
          <a:p>
            <a:r>
              <a:rPr lang="en-US" baseline="0" dirty="0"/>
              <a:t>- We hope that if we give this task to a machine learner, it will also solve it by recognizing semantics.</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ctr" defTabSz="821129" rtl="0" eaLnBrk="1" fontAlgn="auto" latinLnBrk="0" hangingPunct="0">
              <a:lnSpc>
                <a:spcPct val="100000"/>
              </a:lnSpc>
              <a:spcBef>
                <a:spcPts val="0"/>
              </a:spcBef>
              <a:spcAft>
                <a:spcPts val="0"/>
              </a:spcAft>
              <a:buClrTx/>
              <a:buSzTx/>
              <a:buFontTx/>
              <a:buNone/>
              <a:tabLst/>
              <a:defRPr/>
            </a:pPr>
            <a:fld id="{85E09B76-0FB8-4CFA-ACAF-41C9690F1255}" type="slidenum">
              <a:rPr kumimoji="0" lang="en-US" sz="5100" b="0" i="0" u="none" strike="noStrike" kern="0" cap="none" spc="0" normalizeH="0" baseline="0" noProof="0" smtClean="0">
                <a:ln>
                  <a:noFill/>
                </a:ln>
                <a:solidFill>
                  <a:prstClr val="black"/>
                </a:solidFill>
                <a:effectLst/>
                <a:uLnTx/>
                <a:uFillTx/>
                <a:latin typeface="Calibri"/>
                <a:sym typeface="Helvetica Light"/>
              </a:rPr>
              <a:pPr marL="0" marR="0" lvl="0" indent="0" algn="ctr" defTabSz="821129" rtl="0" eaLnBrk="1" fontAlgn="auto" latinLnBrk="0" hangingPunct="0">
                <a:lnSpc>
                  <a:spcPct val="100000"/>
                </a:lnSpc>
                <a:spcBef>
                  <a:spcPts val="0"/>
                </a:spcBef>
                <a:spcAft>
                  <a:spcPts val="0"/>
                </a:spcAft>
                <a:buClrTx/>
                <a:buSzTx/>
                <a:buFontTx/>
                <a:buNone/>
                <a:tabLst/>
                <a:defRPr/>
              </a:pPr>
              <a:t>20</a:t>
            </a:fld>
            <a:endParaRPr kumimoji="0" lang="en-US" sz="5100" b="0" i="0" u="none" strike="noStrike" kern="0" cap="none" spc="0" normalizeH="0" baseline="0" noProof="0">
              <a:ln>
                <a:noFill/>
              </a:ln>
              <a:solidFill>
                <a:prstClr val="black"/>
              </a:solidFill>
              <a:effectLst/>
              <a:uLnTx/>
              <a:uFillTx/>
              <a:latin typeface="Calibri"/>
              <a:sym typeface="Helvetica Light"/>
            </a:endParaRPr>
          </a:p>
        </p:txBody>
      </p:sp>
    </p:spTree>
    <p:extLst>
      <p:ext uri="{BB962C8B-B14F-4D97-AF65-F5344CB8AC3E}">
        <p14:creationId xmlns:p14="http://schemas.microsoft.com/office/powerpoint/2010/main" val="1857177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paper: “The association of each separate puzzle tile to a precise object part might be ambiguous. However, when all the tiles are observed, the ambiguities might be eliminated more easily because the tile placement is mutually exclusive.”</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23</a:t>
            </a:fld>
            <a:endParaRPr lang="en-US"/>
          </a:p>
        </p:txBody>
      </p:sp>
    </p:spTree>
    <p:extLst>
      <p:ext uri="{BB962C8B-B14F-4D97-AF65-F5344CB8AC3E}">
        <p14:creationId xmlns:p14="http://schemas.microsoft.com/office/powerpoint/2010/main" val="491774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call this architecture the context-free network (CFN) because the data flow of each patch is explicitly separated until the fully connected layer and context is handled only in the last fully connected layers.”</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24</a:t>
            </a:fld>
            <a:endParaRPr lang="en-US"/>
          </a:p>
        </p:txBody>
      </p:sp>
    </p:spTree>
    <p:extLst>
      <p:ext uri="{BB962C8B-B14F-4D97-AF65-F5344CB8AC3E}">
        <p14:creationId xmlns:p14="http://schemas.microsoft.com/office/powerpoint/2010/main" val="1706719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Intuitively, the loss is that of a </a:t>
            </a:r>
            <a:r>
              <a:rPr lang="en-US" dirty="0" err="1"/>
              <a:t>softmax</a:t>
            </a:r>
            <a:r>
              <a:rPr lang="en-US" dirty="0"/>
              <a:t> classifier that tries to classify x as x+</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33</a:t>
            </a:fld>
            <a:endParaRPr lang="en-US"/>
          </a:p>
        </p:txBody>
      </p:sp>
    </p:spTree>
    <p:extLst>
      <p:ext uri="{BB962C8B-B14F-4D97-AF65-F5344CB8AC3E}">
        <p14:creationId xmlns:p14="http://schemas.microsoft.com/office/powerpoint/2010/main" val="174734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Intuitively, the loss is that of a </a:t>
            </a:r>
            <a:r>
              <a:rPr lang="en-US" dirty="0" err="1"/>
              <a:t>softmax</a:t>
            </a:r>
            <a:r>
              <a:rPr lang="en-US" dirty="0"/>
              <a:t> classifier that tries to classify x as x+</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34</a:t>
            </a:fld>
            <a:endParaRPr lang="en-US"/>
          </a:p>
        </p:txBody>
      </p:sp>
    </p:spTree>
    <p:extLst>
      <p:ext uri="{BB962C8B-B14F-4D97-AF65-F5344CB8AC3E}">
        <p14:creationId xmlns:p14="http://schemas.microsoft.com/office/powerpoint/2010/main" val="956919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35</a:t>
            </a:fld>
            <a:endParaRPr lang="en-US"/>
          </a:p>
        </p:txBody>
      </p:sp>
    </p:spTree>
    <p:extLst>
      <p:ext uri="{BB962C8B-B14F-4D97-AF65-F5344CB8AC3E}">
        <p14:creationId xmlns:p14="http://schemas.microsoft.com/office/powerpoint/2010/main" val="1931170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36</a:t>
            </a:fld>
            <a:endParaRPr lang="en-US"/>
          </a:p>
        </p:txBody>
      </p:sp>
    </p:spTree>
    <p:extLst>
      <p:ext uri="{BB962C8B-B14F-4D97-AF65-F5344CB8AC3E}">
        <p14:creationId xmlns:p14="http://schemas.microsoft.com/office/powerpoint/2010/main" val="1169130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37</a:t>
            </a:fld>
            <a:endParaRPr lang="en-US"/>
          </a:p>
        </p:txBody>
      </p:sp>
    </p:spTree>
    <p:extLst>
      <p:ext uri="{BB962C8B-B14F-4D97-AF65-F5344CB8AC3E}">
        <p14:creationId xmlns:p14="http://schemas.microsoft.com/office/powerpoint/2010/main" val="1774001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From the paper (Section 3.2): Denoting the parameters of </a:t>
            </a:r>
            <a:r>
              <a:rPr lang="en-US" dirty="0" err="1"/>
              <a:t>fk</a:t>
            </a:r>
            <a:r>
              <a:rPr lang="en-US" dirty="0"/>
              <a:t> as </a:t>
            </a:r>
            <a:r>
              <a:rPr lang="el-GR" dirty="0"/>
              <a:t>θ</a:t>
            </a:r>
            <a:r>
              <a:rPr lang="en-US" dirty="0"/>
              <a:t>k and those of </a:t>
            </a:r>
            <a:r>
              <a:rPr lang="en-US" dirty="0" err="1"/>
              <a:t>fq</a:t>
            </a:r>
            <a:r>
              <a:rPr lang="en-US" dirty="0"/>
              <a:t> as </a:t>
            </a:r>
            <a:r>
              <a:rPr lang="el-GR" dirty="0"/>
              <a:t>θ</a:t>
            </a:r>
            <a:r>
              <a:rPr lang="en-US" dirty="0"/>
              <a:t>q, we update </a:t>
            </a:r>
            <a:r>
              <a:rPr lang="el-GR" dirty="0"/>
              <a:t>θ</a:t>
            </a:r>
            <a:r>
              <a:rPr lang="en-US" dirty="0"/>
              <a:t>k by: </a:t>
            </a:r>
            <a:r>
              <a:rPr lang="el-GR" dirty="0"/>
              <a:t>θ</a:t>
            </a:r>
            <a:r>
              <a:rPr lang="en-US" dirty="0"/>
              <a:t>k ← m</a:t>
            </a:r>
            <a:r>
              <a:rPr lang="el-GR" dirty="0"/>
              <a:t>θ</a:t>
            </a:r>
            <a:r>
              <a:rPr lang="en-US" dirty="0"/>
              <a:t>k + (1 − m)</a:t>
            </a:r>
            <a:r>
              <a:rPr lang="el-GR" dirty="0"/>
              <a:t>θ</a:t>
            </a:r>
            <a:r>
              <a:rPr lang="en-US" dirty="0"/>
              <a:t>q. m is a momentum coefficient. Only the parameters </a:t>
            </a:r>
            <a:r>
              <a:rPr lang="el-GR" dirty="0"/>
              <a:t>θ</a:t>
            </a:r>
            <a:r>
              <a:rPr lang="en-US" dirty="0"/>
              <a:t>q are updated by back-propagation. The momentum update in Eqn.(2) makes </a:t>
            </a:r>
            <a:r>
              <a:rPr lang="el-GR" dirty="0"/>
              <a:t>θ</a:t>
            </a:r>
            <a:r>
              <a:rPr lang="en-US" dirty="0"/>
              <a:t>k evolve more smoothly than </a:t>
            </a:r>
            <a:r>
              <a:rPr lang="el-GR" dirty="0"/>
              <a:t>θ</a:t>
            </a:r>
            <a:r>
              <a:rPr lang="en-US" dirty="0"/>
              <a:t>q. As a result, though the keys in the queue are encoded by different encoders (in different mini-batches), the difference among these encoders can be made small. In experiments, a relatively large momentum (e.g., m = 0.999, our default) works much better than a smaller value (e.g., m = 0.9), suggesting that a slowly evolving key encoder is a core to making use of a queue.</a:t>
            </a: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38</a:t>
            </a:fld>
            <a:endParaRPr lang="en-US"/>
          </a:p>
        </p:txBody>
      </p:sp>
    </p:spTree>
    <p:extLst>
      <p:ext uri="{BB962C8B-B14F-4D97-AF65-F5344CB8AC3E}">
        <p14:creationId xmlns:p14="http://schemas.microsoft.com/office/powerpoint/2010/main" val="1074438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paper: We conjecture that the importance of using the representation before the nonlinear projection is due to loss of information induced by the contrastive loss. In particular, z = g(h) is trained to be invariant to data transformation. Thus, g can remove information that may be useful for the downstream task, such as the color or orientation of objects. By leveraging the nonlinear transformation g(·), more information can be formed and maintained in h.</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42</a:t>
            </a:fld>
            <a:endParaRPr lang="en-US"/>
          </a:p>
        </p:txBody>
      </p:sp>
    </p:spTree>
    <p:extLst>
      <p:ext uri="{BB962C8B-B14F-4D97-AF65-F5344CB8AC3E}">
        <p14:creationId xmlns:p14="http://schemas.microsoft.com/office/powerpoint/2010/main" val="4250129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each spatial location, predict probability distribution over 313 quantized (</a:t>
            </a:r>
            <a:r>
              <a:rPr lang="en-US" dirty="0" err="1"/>
              <a:t>a,b</a:t>
            </a:r>
            <a:r>
              <a:rPr lang="en-US" dirty="0"/>
              <a:t>) values</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8</a:t>
            </a:fld>
            <a:endParaRPr lang="en-US"/>
          </a:p>
        </p:txBody>
      </p:sp>
    </p:spTree>
    <p:extLst>
      <p:ext uri="{BB962C8B-B14F-4D97-AF65-F5344CB8AC3E}">
        <p14:creationId xmlns:p14="http://schemas.microsoft.com/office/powerpoint/2010/main" val="2462334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paper: [</a:t>
            </a:r>
            <a:r>
              <a:rPr lang="en-US" dirty="0" err="1"/>
              <a:t>SimSiam</a:t>
            </a:r>
            <a:r>
              <a:rPr lang="en-US" dirty="0"/>
              <a:t>] can be thought of as “BYOL without the momentum encoder”. Unlike BYOL but like </a:t>
            </a:r>
            <a:r>
              <a:rPr lang="en-US" dirty="0" err="1"/>
              <a:t>SimCLR</a:t>
            </a:r>
            <a:r>
              <a:rPr lang="en-US" dirty="0"/>
              <a:t> and </a:t>
            </a:r>
            <a:r>
              <a:rPr lang="en-US" dirty="0" err="1"/>
              <a:t>SwAV</a:t>
            </a:r>
            <a:r>
              <a:rPr lang="en-US" dirty="0"/>
              <a:t>, our method directly shares the weights between the two branches, so it can also be thought of as “</a:t>
            </a:r>
            <a:r>
              <a:rPr lang="en-US" dirty="0" err="1"/>
              <a:t>SimCLR</a:t>
            </a:r>
            <a:r>
              <a:rPr lang="en-US" dirty="0"/>
              <a:t> without negative pairs”. </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49</a:t>
            </a:fld>
            <a:endParaRPr lang="en-US"/>
          </a:p>
        </p:txBody>
      </p:sp>
    </p:spTree>
    <p:extLst>
      <p:ext uri="{BB962C8B-B14F-4D97-AF65-F5344CB8AC3E}">
        <p14:creationId xmlns:p14="http://schemas.microsoft.com/office/powerpoint/2010/main" val="701995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70</a:t>
            </a:fld>
            <a:endParaRPr lang="en-US"/>
          </a:p>
        </p:txBody>
      </p:sp>
    </p:spTree>
    <p:extLst>
      <p:ext uri="{BB962C8B-B14F-4D97-AF65-F5344CB8AC3E}">
        <p14:creationId xmlns:p14="http://schemas.microsoft.com/office/powerpoint/2010/main" val="3320640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each spatial location, predict probability distribution over 313 quantized (</a:t>
            </a:r>
            <a:r>
              <a:rPr lang="en-US" dirty="0" err="1"/>
              <a:t>a,b</a:t>
            </a:r>
            <a:r>
              <a:rPr lang="en-US" dirty="0"/>
              <a:t>) values</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9</a:t>
            </a:fld>
            <a:endParaRPr lang="en-US"/>
          </a:p>
        </p:txBody>
      </p:sp>
    </p:spTree>
    <p:extLst>
      <p:ext uri="{BB962C8B-B14F-4D97-AF65-F5344CB8AC3E}">
        <p14:creationId xmlns:p14="http://schemas.microsoft.com/office/powerpoint/2010/main" val="3236231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each spatial location, predict probability distribution over 313 quantized (</a:t>
            </a:r>
            <a:r>
              <a:rPr lang="en-US" dirty="0" err="1"/>
              <a:t>a,b</a:t>
            </a:r>
            <a:r>
              <a:rPr lang="en-US" dirty="0"/>
              <a:t>) values</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12</a:t>
            </a:fld>
            <a:endParaRPr lang="en-US"/>
          </a:p>
        </p:txBody>
      </p:sp>
    </p:spTree>
    <p:extLst>
      <p:ext uri="{BB962C8B-B14F-4D97-AF65-F5344CB8AC3E}">
        <p14:creationId xmlns:p14="http://schemas.microsoft.com/office/powerpoint/2010/main" val="3492946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system does have some interesting failure cases. We find that many man-made objects can be multiple colors. The system sometimes has a difficult time deciding which one to go with, leading to this type of tie-dye</a:t>
            </a:r>
            <a:r>
              <a:rPr lang="en-US" baseline="0" dirty="0"/>
              <a:t> effect.</a:t>
            </a:r>
            <a:endParaRPr lang="en-US" dirty="0"/>
          </a:p>
        </p:txBody>
      </p:sp>
      <p:sp>
        <p:nvSpPr>
          <p:cNvPr id="4" name="Slide Number Placeholder 3"/>
          <p:cNvSpPr>
            <a:spLocks noGrp="1"/>
          </p:cNvSpPr>
          <p:nvPr>
            <p:ph type="sldNum" sz="quarter" idx="10"/>
          </p:nvPr>
        </p:nvSpPr>
        <p:spPr/>
        <p:txBody>
          <a:bodyPr/>
          <a:lstStyle/>
          <a:p>
            <a:fld id="{B264145E-CABE-4CDE-82E6-4A9FC197B49E}" type="slidenum">
              <a:rPr lang="en-US" smtClean="0"/>
              <a:t>13</a:t>
            </a:fld>
            <a:endParaRPr lang="en-US"/>
          </a:p>
        </p:txBody>
      </p:sp>
    </p:spTree>
    <p:extLst>
      <p:ext uri="{BB962C8B-B14F-4D97-AF65-F5344CB8AC3E}">
        <p14:creationId xmlns:p14="http://schemas.microsoft.com/office/powerpoint/2010/main" val="2842702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example, consider this grayscale image.</a:t>
            </a:r>
            <a:endParaRPr lang="en-US" dirty="0"/>
          </a:p>
        </p:txBody>
      </p:sp>
      <p:sp>
        <p:nvSpPr>
          <p:cNvPr id="4" name="Slide Number Placeholder 3"/>
          <p:cNvSpPr>
            <a:spLocks noGrp="1"/>
          </p:cNvSpPr>
          <p:nvPr>
            <p:ph type="sldNum" sz="quarter" idx="10"/>
          </p:nvPr>
        </p:nvSpPr>
        <p:spPr/>
        <p:txBody>
          <a:bodyPr/>
          <a:lstStyle/>
          <a:p>
            <a:fld id="{B264145E-CABE-4CDE-82E6-4A9FC197B49E}" type="slidenum">
              <a:rPr lang="en-US" smtClean="0"/>
              <a:t>14</a:t>
            </a:fld>
            <a:endParaRPr lang="en-US"/>
          </a:p>
        </p:txBody>
      </p:sp>
    </p:spTree>
    <p:extLst>
      <p:ext uri="{BB962C8B-B14F-4D97-AF65-F5344CB8AC3E}">
        <p14:creationId xmlns:p14="http://schemas.microsoft.com/office/powerpoint/2010/main" val="490304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output after passing it through our system. Now,</a:t>
            </a:r>
            <a:r>
              <a:rPr lang="en-US" baseline="0" dirty="0"/>
              <a:t> it</a:t>
            </a:r>
            <a:r>
              <a:rPr lang="en-US" dirty="0"/>
              <a:t> seems to look plausible. Now here is the ground truth.</a:t>
            </a:r>
            <a:r>
              <a:rPr lang="en-US" baseline="0" dirty="0"/>
              <a:t> So notice that these two look very different. But </a:t>
            </a:r>
            <a:r>
              <a:rPr lang="en-US" dirty="0"/>
              <a:t>even</a:t>
            </a:r>
            <a:r>
              <a:rPr lang="en-US" baseline="0" dirty="0"/>
              <a:t> though red and blue are far apart in ab space, we are just as happy with the red colorization as we are with the blue, and perhaps the red is even better...</a:t>
            </a:r>
          </a:p>
        </p:txBody>
      </p:sp>
      <p:sp>
        <p:nvSpPr>
          <p:cNvPr id="4" name="Slide Number Placeholder 3"/>
          <p:cNvSpPr>
            <a:spLocks noGrp="1"/>
          </p:cNvSpPr>
          <p:nvPr>
            <p:ph type="sldNum" sz="quarter" idx="10"/>
          </p:nvPr>
        </p:nvSpPr>
        <p:spPr/>
        <p:txBody>
          <a:bodyPr/>
          <a:lstStyle/>
          <a:p>
            <a:fld id="{B264145E-CABE-4CDE-82E6-4A9FC197B49E}" type="slidenum">
              <a:rPr lang="en-US" smtClean="0"/>
              <a:t>15</a:t>
            </a:fld>
            <a:endParaRPr lang="en-US"/>
          </a:p>
        </p:txBody>
      </p:sp>
    </p:spTree>
    <p:extLst>
      <p:ext uri="{BB962C8B-B14F-4D97-AF65-F5344CB8AC3E}">
        <p14:creationId xmlns:p14="http://schemas.microsoft.com/office/powerpoint/2010/main" val="2357013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we</a:t>
            </a:r>
            <a:r>
              <a:rPr lang="en-US" baseline="0" dirty="0"/>
              <a:t> find other curious behaviors and biases. For example, </a:t>
            </a:r>
            <a:r>
              <a:rPr lang="en-US" dirty="0"/>
              <a:t>when the system sees a dog, it</a:t>
            </a:r>
            <a:r>
              <a:rPr lang="en-US" baseline="0" dirty="0"/>
              <a:t> sometimes</a:t>
            </a:r>
            <a:r>
              <a:rPr lang="en-US" dirty="0"/>
              <a:t> expects a tongue underneath.</a:t>
            </a:r>
            <a:r>
              <a:rPr lang="en-US" baseline="0" dirty="0"/>
              <a:t> </a:t>
            </a:r>
            <a:r>
              <a:rPr lang="en-US" dirty="0"/>
              <a:t>Even when there is none, it will just go ahead and hallucinate one for us anyways.</a:t>
            </a:r>
          </a:p>
        </p:txBody>
      </p:sp>
      <p:sp>
        <p:nvSpPr>
          <p:cNvPr id="4" name="Slide Number Placeholder 3"/>
          <p:cNvSpPr>
            <a:spLocks noGrp="1"/>
          </p:cNvSpPr>
          <p:nvPr>
            <p:ph type="sldNum" sz="quarter" idx="10"/>
          </p:nvPr>
        </p:nvSpPr>
        <p:spPr/>
        <p:txBody>
          <a:bodyPr/>
          <a:lstStyle/>
          <a:p>
            <a:fld id="{B264145E-CABE-4CDE-82E6-4A9FC197B49E}" type="slidenum">
              <a:rPr lang="en-US" smtClean="0"/>
              <a:t>16</a:t>
            </a:fld>
            <a:endParaRPr lang="en-US"/>
          </a:p>
        </p:txBody>
      </p:sp>
    </p:spTree>
    <p:extLst>
      <p:ext uri="{BB962C8B-B14F-4D97-AF65-F5344CB8AC3E}">
        <p14:creationId xmlns:p14="http://schemas.microsoft.com/office/powerpoint/2010/main" val="2842898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we</a:t>
            </a:r>
            <a:r>
              <a:rPr lang="en-US" baseline="0" dirty="0"/>
              <a:t> find other curious behaviors and biases. For example, </a:t>
            </a:r>
            <a:r>
              <a:rPr lang="en-US" dirty="0"/>
              <a:t>when the system sees a dog, it</a:t>
            </a:r>
            <a:r>
              <a:rPr lang="en-US" baseline="0" dirty="0"/>
              <a:t> sometimes</a:t>
            </a:r>
            <a:r>
              <a:rPr lang="en-US" dirty="0"/>
              <a:t> expects a tongue underneath.</a:t>
            </a:r>
            <a:r>
              <a:rPr lang="en-US" baseline="0" dirty="0"/>
              <a:t> </a:t>
            </a:r>
            <a:r>
              <a:rPr lang="en-US" dirty="0"/>
              <a:t>Even when there is none, it will just go ahead and hallucinate one for us anyways.</a:t>
            </a:r>
          </a:p>
        </p:txBody>
      </p:sp>
      <p:sp>
        <p:nvSpPr>
          <p:cNvPr id="4" name="Slide Number Placeholder 3"/>
          <p:cNvSpPr>
            <a:spLocks noGrp="1"/>
          </p:cNvSpPr>
          <p:nvPr>
            <p:ph type="sldNum" sz="quarter" idx="10"/>
          </p:nvPr>
        </p:nvSpPr>
        <p:spPr/>
        <p:txBody>
          <a:bodyPr/>
          <a:lstStyle/>
          <a:p>
            <a:fld id="{B264145E-CABE-4CDE-82E6-4A9FC197B49E}" type="slidenum">
              <a:rPr lang="en-US" smtClean="0"/>
              <a:t>17</a:t>
            </a:fld>
            <a:endParaRPr lang="en-US"/>
          </a:p>
        </p:txBody>
      </p:sp>
    </p:spTree>
    <p:extLst>
      <p:ext uri="{BB962C8B-B14F-4D97-AF65-F5344CB8AC3E}">
        <p14:creationId xmlns:p14="http://schemas.microsoft.com/office/powerpoint/2010/main" val="744412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4552DE-7E62-4AA7-886C-D38D47A3CE2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D4638-B38E-47AD-B028-713EF16D014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816B5-331E-4884-940F-8B017E5C234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22F04A-322B-43F6-BEAB-CD35C79274F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1EF5-35FC-4AD5-A322-9C505146AC7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938C2C-7141-4F6A-983F-3A5B120D686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DC7BCB-6A3F-4389-B2C9-E2A9ABD5F1F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93EF84-E8F8-4E6E-8C7D-C95FEE3327E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D31735-E4C8-4802-BFC4-204C801C9C0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B8A071-154C-44B9-81F5-223F896F3F1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55106C-FE66-4FA0-A483-7BE5A6B8415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a:defRPr/>
            </a:pPr>
            <a:fld id="{3380A581-31E6-40D7-A2A7-3BBF07DC31C0}"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qph.fs.quoracdn.net/main-qimg-d9025e88d7d792e26f4040b767b25819.webp" TargetMode="External"/><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arxiv.org/pdf/1603.07285.pdf" TargetMode="External"/><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richzhang.github.io/colorizatio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hyperlink" Target="https://www.cv-foundation.org/openaccess/content_iccv_2015/papers/Doersch_Unsupervised_Visual_Representation_ICCV_2015_paper.pdf"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amitness.com/2020/02/illustrated-self-supervised-learning/" TargetMode="External"/><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0.xml"/><Relationship Id="rId7"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2.jpeg"/><Relationship Id="rId10" Type="http://schemas.openxmlformats.org/officeDocument/2006/relationships/image" Target="../media/image35.jpeg"/><Relationship Id="rId4" Type="http://schemas.openxmlformats.org/officeDocument/2006/relationships/image" Target="../media/image31.jpg"/><Relationship Id="rId9"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cv-foundation.org/openaccess/content_iccv_2015/papers/Doersch_Unsupervised_Visual_Representation_ICCV_2015_paper.pdf"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hyperlink" Target="https://www.cv-foundation.org/openaccess/content_iccv_2015/papers/Doersch_Unsupervised_Visual_Representation_ICCV_2015_paper.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arxiv.org/pdf/1603.09246.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arxiv.org/pdf/1603.09246.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arxiv.org/pdf/1603.09246.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arxiv.org/pdf/1803.07728.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arxiv.org/pdf/1803.07728.pdf"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arxiv.org/pdf/1803.07728.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9"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image" Target="../media/image4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hyperlink" Target="https://amitness.com/2020/03/illustrated-pir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0.png"/><Relationship Id="rId7" Type="http://schemas.openxmlformats.org/officeDocument/2006/relationships/image" Target="../media/image48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researchgate.net/figure/An-example-of-categorical-probability-distributions-of-high-temperature-softmax-output_fig1_325016605"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openaccess.thecvf.com/content_CVPR_2020/papers/He_Momentum_Contrast_for_Unsupervised_Visual_Representation_Learning_CVPR_2020_paper.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hyperlink" Target="https://openaccess.thecvf.com/content_CVPR_2020/papers/He_Momentum_Contrast_for_Unsupervised_Visual_Representation_Learning_CVPR_2020_paper.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hyperlink" Target="https://openaccess.thecvf.com/content_CVPR_2020/papers/He_Momentum_Contrast_for_Unsupervised_Visual_Representation_Learning_CVPR_2020_paper.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hyperlink" Target="https://openaccess.thecvf.com/content_CVPR_2020/papers/He_Momentum_Contrast_for_Unsupervised_Visual_Representation_Learning_CVPR_2020_paper.pdf"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openaccess.thecvf.com/content_CVPR_2020/papers/He_Momentum_Contrast_for_Unsupervised_Visual_Representation_Learning_CVPR_2020_paper.pdf"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openaccess.thecvf.com/content_CVPR_2020/papers/He_Momentum_Contrast_for_Unsupervised_Visual_Representation_Learning_CVPR_2020_paper.pdf"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hyperlink" Target="https://arxiv.org/pdf/2002.05709.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arxiv.org/pdf/2002.05709.pdf" TargetMode="Externa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arxiv.org/pdf/2002.05709.pdf"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arxiv.org/pdf/2005.10243.pdf" TargetMode="External"/><Relationship Id="rId2" Type="http://schemas.openxmlformats.org/officeDocument/2006/relationships/hyperlink" Target="https://arxiv.org/pdf/2005.10242.pdf"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image" Target="../media/image41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papers.nips.cc/paper/2020/file/f3ada80d5c4ee70142b17b8192b2958e-Paper.pdf"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openaccess.thecvf.com/content/CVPR2021/papers/Chen_Exploring_Simple_Siamese_Representation_Learning_CVPR_2021_paper.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hyperlink" Target="https://openaccess.thecvf.com/content_cvpr_2016/papers/Pathak_Context_Encoders_Feature_CVPR_2016_paper.pdf"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openaccess.thecvf.com/content/CVPR2021/papers/Chen_Exploring_Simple_Siamese_Representation_Learning_CVPR_2021_paper.pdf"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openaccess.thecvf.com/content/CVPR2021/papers/Chen_Exploring_Simple_Siamese_Representation_Learning_CVPR_2021_paper.pdf"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openaccess.thecvf.com/content/ICCV2021/papers/Caron_Emerging_Properties_in_Self-Supervised_Vision_Transformers_ICCV_2021_paper.pdf" TargetMode="External"/><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openaccess.thecvf.com/content/ICCV2021/papers/Caron_Emerging_Properties_in_Self-Supervised_Vision_Transformers_ICCV_2021_paper.pdf"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proceedings.mlr.press/v139/zbontar21a/zbontar21a.pdf"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proceedings.mlr.press/v139/zbontar21a/zbontar21a.pdf" TargetMode="Externa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4.png"/><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hyperlink" Target="http://proceedings.mlr.press/v139/zbontar21a/zbontar21a.pdf"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proceedings.mlr.press/v139/zbontar21a/zbontar21a.pdf"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openreview.net/pdf?id=xm6YD62D1Ub" TargetMode="External"/><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openreview.net/pdf?id=xm6YD62D1Ub"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arxiv.org/pdf/2111.06377.pdf"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openreview.net/pdf?id=xm6YD62D1Ub"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openreview.net/pdf?id=xm6YD62D1Ub"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arxiv.org/pdf/1608.07017.pdf"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cs.utexas.edu/~grauman/papers/jayaraman-iccv2015.pdf"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proceedings.neurips.cc/paper/2020/file/e2ef524fbf3d9fe611d5a8e90fefdc9c-Paper.pdf" TargetMode="External"/><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3" Type="http://schemas.openxmlformats.org/officeDocument/2006/relationships/hyperlink" Target="http://arxiv.org/pdf/1606.07873.pdf" TargetMode="Externa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arxiv.org/pdf/1610.00696.pdf"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deeplearn.org/arxiv/84793/a-simple-bert-based-approach-for-lexical-simplification" TargetMode="External"/><Relationship Id="rId2" Type="http://schemas.openxmlformats.org/officeDocument/2006/relationships/image" Target="../media/image87.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arxiv.org/pdf/2111.06377.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arxiv.org/pdf/2111.06377.pdf"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arxiv.org/pdf/2111.06377.pdf"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arxiv.org/pdf/2111.06377.pdf" TargetMode="Externa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2.xml.rels><?xml version="1.0" encoding="UTF-8" standalone="yes"?>
<Relationships xmlns="http://schemas.openxmlformats.org/package/2006/relationships"><Relationship Id="rId3" Type="http://schemas.openxmlformats.org/officeDocument/2006/relationships/hyperlink" Target="https://people.eecs.berkeley.edu/~efros/gelato_bet.html" TargetMode="External"/><Relationship Id="rId2" Type="http://schemas.openxmlformats.org/officeDocument/2006/relationships/hyperlink" Target="https://github.com/jason718/awesome-self-supervised-learnin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richzhang.github.io/colorizatio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hyperlink" Target="http://richzhang.github.io/colorizatio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F7D98-BCFA-5E49-BCC0-487D3F857557}"/>
              </a:ext>
            </a:extLst>
          </p:cNvPr>
          <p:cNvSpPr>
            <a:spLocks noGrp="1"/>
          </p:cNvSpPr>
          <p:nvPr>
            <p:ph type="title"/>
          </p:nvPr>
        </p:nvSpPr>
        <p:spPr/>
        <p:txBody>
          <a:bodyPr/>
          <a:lstStyle/>
          <a:p>
            <a:r>
              <a:rPr lang="en-US" dirty="0"/>
              <a:t>Self-supervised learning</a:t>
            </a:r>
          </a:p>
        </p:txBody>
      </p:sp>
      <p:sp>
        <p:nvSpPr>
          <p:cNvPr id="3" name="Content Placeholder 2">
            <a:extLst>
              <a:ext uri="{FF2B5EF4-FFF2-40B4-BE49-F238E27FC236}">
                <a16:creationId xmlns:a16="http://schemas.microsoft.com/office/drawing/2014/main" id="{2DA4EE09-2F0F-0B49-A28F-2FFBE8826A83}"/>
              </a:ext>
            </a:extLst>
          </p:cNvPr>
          <p:cNvSpPr>
            <a:spLocks noGrp="1"/>
          </p:cNvSpPr>
          <p:nvPr>
            <p:ph idx="1"/>
          </p:nvPr>
        </p:nvSpPr>
        <p:spPr/>
        <p:txBody>
          <a:bodyPr/>
          <a:lstStyle/>
          <a:p>
            <a:endParaRPr lang="en-US"/>
          </a:p>
        </p:txBody>
      </p:sp>
      <p:pic>
        <p:nvPicPr>
          <p:cNvPr id="4" name="Picture 2" descr="Steve Taylor - Escher's World">
            <a:extLst>
              <a:ext uri="{FF2B5EF4-FFF2-40B4-BE49-F238E27FC236}">
                <a16:creationId xmlns:a16="http://schemas.microsoft.com/office/drawing/2014/main" id="{C090033E-4EBE-864A-B6F9-D737AC9FE3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14400"/>
            <a:ext cx="8458200" cy="54841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51C5641-BFAC-3346-BF43-51D6CD2D1B74}"/>
              </a:ext>
            </a:extLst>
          </p:cNvPr>
          <p:cNvSpPr/>
          <p:nvPr/>
        </p:nvSpPr>
        <p:spPr>
          <a:xfrm>
            <a:off x="3429000" y="6427553"/>
            <a:ext cx="5638800" cy="430447"/>
          </a:xfrm>
          <a:prstGeom prst="rect">
            <a:avLst/>
          </a:prstGeom>
        </p:spPr>
        <p:txBody>
          <a:bodyPr wrap="square" lIns="152098" tIns="75982" rIns="152098" bIns="75982">
            <a:spAutoFit/>
          </a:bodyPr>
          <a:lstStyle/>
          <a:p>
            <a:pPr defTabSz="819668"/>
            <a:r>
              <a:rPr lang="en-US" sz="1800" b="0" dirty="0"/>
              <a:t>M.C. Escher, </a:t>
            </a:r>
            <a:r>
              <a:rPr lang="en-US" sz="1800" b="0" i="1" dirty="0"/>
              <a:t>Drawing Hands </a:t>
            </a:r>
            <a:r>
              <a:rPr lang="en-US" sz="1800" b="0" dirty="0"/>
              <a:t>(1948) – via A. </a:t>
            </a:r>
            <a:r>
              <a:rPr lang="en-US" sz="1800" b="0" dirty="0" err="1"/>
              <a:t>Efros</a:t>
            </a:r>
            <a:endParaRPr lang="en-US" sz="1800" b="0" dirty="0"/>
          </a:p>
        </p:txBody>
      </p:sp>
    </p:spTree>
    <p:extLst>
      <p:ext uri="{BB962C8B-B14F-4D97-AF65-F5344CB8AC3E}">
        <p14:creationId xmlns:p14="http://schemas.microsoft.com/office/powerpoint/2010/main" val="1703080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Dilated convolutions</a:t>
            </a:r>
          </a:p>
        </p:txBody>
      </p:sp>
      <p:sp>
        <p:nvSpPr>
          <p:cNvPr id="3" name="Content Placeholder 2"/>
          <p:cNvSpPr>
            <a:spLocks noGrp="1"/>
          </p:cNvSpPr>
          <p:nvPr>
            <p:ph idx="1"/>
          </p:nvPr>
        </p:nvSpPr>
        <p:spPr/>
        <p:txBody>
          <a:bodyPr>
            <a:normAutofit/>
          </a:bodyPr>
          <a:lstStyle/>
          <a:p>
            <a:pPr marL="457200" indent="-457200">
              <a:buFont typeface="Arial"/>
              <a:buChar char="•"/>
            </a:pPr>
            <a:r>
              <a:rPr lang="en-US" dirty="0"/>
              <a:t>Idea: instead of reducing spatial resolution of feature maps, use a large sparse filter</a:t>
            </a:r>
          </a:p>
          <a:p>
            <a:pPr marL="857250" lvl="1" indent="-457200">
              <a:buFont typeface="Arial"/>
              <a:buChar char="•"/>
            </a:pPr>
            <a:r>
              <a:rPr lang="en-US" sz="2400" dirty="0"/>
              <a:t>Also known as </a:t>
            </a:r>
            <a:r>
              <a:rPr lang="en-US" sz="2400" i="1" dirty="0" err="1"/>
              <a:t>à</a:t>
            </a:r>
            <a:r>
              <a:rPr lang="en-US" sz="2400" i="1" dirty="0"/>
              <a:t> </a:t>
            </a:r>
            <a:r>
              <a:rPr lang="en-US" sz="2400" i="1" dirty="0" err="1"/>
              <a:t>trous</a:t>
            </a:r>
            <a:r>
              <a:rPr lang="en-US" sz="2400" dirty="0"/>
              <a:t> convolution</a:t>
            </a:r>
          </a:p>
          <a:p>
            <a:pPr marL="457200" indent="-457200">
              <a:buFont typeface="Arial"/>
              <a:buChar char="•"/>
            </a:pPr>
            <a:endParaRPr lang="en-US" sz="2400" dirty="0"/>
          </a:p>
        </p:txBody>
      </p:sp>
      <p:pic>
        <p:nvPicPr>
          <p:cNvPr id="5" name="Picture 4">
            <a:extLst>
              <a:ext uri="{FF2B5EF4-FFF2-40B4-BE49-F238E27FC236}">
                <a16:creationId xmlns:a16="http://schemas.microsoft.com/office/drawing/2014/main" id="{6B459557-B623-9240-B733-E51553134E59}"/>
              </a:ext>
            </a:extLst>
          </p:cNvPr>
          <p:cNvPicPr>
            <a:picLocks noChangeAspect="1"/>
          </p:cNvPicPr>
          <p:nvPr/>
        </p:nvPicPr>
        <p:blipFill rotWithShape="1">
          <a:blip r:embed="rId2"/>
          <a:srcRect t="8458" b="-698"/>
          <a:stretch/>
        </p:blipFill>
        <p:spPr>
          <a:xfrm>
            <a:off x="1524000" y="3017520"/>
            <a:ext cx="9144000" cy="2651760"/>
          </a:xfrm>
          <a:prstGeom prst="rect">
            <a:avLst/>
          </a:prstGeom>
        </p:spPr>
      </p:pic>
      <p:sp>
        <p:nvSpPr>
          <p:cNvPr id="7" name="TextBox 6">
            <a:extLst>
              <a:ext uri="{FF2B5EF4-FFF2-40B4-BE49-F238E27FC236}">
                <a16:creationId xmlns:a16="http://schemas.microsoft.com/office/drawing/2014/main" id="{F71B42A1-A257-3E4B-A675-C8859C364E83}"/>
              </a:ext>
            </a:extLst>
          </p:cNvPr>
          <p:cNvSpPr txBox="1"/>
          <p:nvPr/>
        </p:nvSpPr>
        <p:spPr>
          <a:xfrm>
            <a:off x="9348052" y="6518394"/>
            <a:ext cx="1268296" cy="307777"/>
          </a:xfrm>
          <a:prstGeom prst="rect">
            <a:avLst/>
          </a:prstGeom>
          <a:noFill/>
        </p:spPr>
        <p:txBody>
          <a:bodyPr wrap="none" rtlCol="0">
            <a:spAutoFit/>
          </a:bodyPr>
          <a:lstStyle/>
          <a:p>
            <a:r>
              <a:rPr lang="en-US" sz="1400" b="0" dirty="0">
                <a:hlinkClick r:id="rId3"/>
              </a:rPr>
              <a:t>Image source</a:t>
            </a:r>
            <a:endParaRPr lang="en-US" sz="1400" b="0" dirty="0"/>
          </a:p>
        </p:txBody>
      </p:sp>
      <p:sp>
        <p:nvSpPr>
          <p:cNvPr id="8" name="TextBox 7">
            <a:extLst>
              <a:ext uri="{FF2B5EF4-FFF2-40B4-BE49-F238E27FC236}">
                <a16:creationId xmlns:a16="http://schemas.microsoft.com/office/drawing/2014/main" id="{8ADD080C-36D4-1241-87D5-ED95ED348E57}"/>
              </a:ext>
            </a:extLst>
          </p:cNvPr>
          <p:cNvSpPr txBox="1"/>
          <p:nvPr/>
        </p:nvSpPr>
        <p:spPr>
          <a:xfrm>
            <a:off x="2133601" y="2671327"/>
            <a:ext cx="1787669" cy="369332"/>
          </a:xfrm>
          <a:prstGeom prst="rect">
            <a:avLst/>
          </a:prstGeom>
          <a:solidFill>
            <a:schemeClr val="bg1"/>
          </a:solidFill>
        </p:spPr>
        <p:txBody>
          <a:bodyPr wrap="none" rtlCol="0">
            <a:spAutoFit/>
          </a:bodyPr>
          <a:lstStyle/>
          <a:p>
            <a:r>
              <a:rPr lang="en-US" sz="1800" b="0" dirty="0"/>
              <a:t>Dilation factor 1</a:t>
            </a:r>
          </a:p>
        </p:txBody>
      </p:sp>
      <p:sp>
        <p:nvSpPr>
          <p:cNvPr id="9" name="TextBox 8">
            <a:extLst>
              <a:ext uri="{FF2B5EF4-FFF2-40B4-BE49-F238E27FC236}">
                <a16:creationId xmlns:a16="http://schemas.microsoft.com/office/drawing/2014/main" id="{B2FB596C-BAC7-9F4F-B26C-00978F2325F9}"/>
              </a:ext>
            </a:extLst>
          </p:cNvPr>
          <p:cNvSpPr txBox="1"/>
          <p:nvPr/>
        </p:nvSpPr>
        <p:spPr>
          <a:xfrm>
            <a:off x="5222732" y="2667000"/>
            <a:ext cx="1787669" cy="369332"/>
          </a:xfrm>
          <a:prstGeom prst="rect">
            <a:avLst/>
          </a:prstGeom>
          <a:solidFill>
            <a:schemeClr val="bg1"/>
          </a:solidFill>
        </p:spPr>
        <p:txBody>
          <a:bodyPr wrap="none" rtlCol="0">
            <a:spAutoFit/>
          </a:bodyPr>
          <a:lstStyle/>
          <a:p>
            <a:r>
              <a:rPr lang="en-US" sz="1800" b="0" dirty="0"/>
              <a:t>Dilation factor 2</a:t>
            </a:r>
          </a:p>
        </p:txBody>
      </p:sp>
      <p:sp>
        <p:nvSpPr>
          <p:cNvPr id="10" name="TextBox 9">
            <a:extLst>
              <a:ext uri="{FF2B5EF4-FFF2-40B4-BE49-F238E27FC236}">
                <a16:creationId xmlns:a16="http://schemas.microsoft.com/office/drawing/2014/main" id="{5E001C5D-6FA7-2D48-83FC-04D9A121C2C8}"/>
              </a:ext>
            </a:extLst>
          </p:cNvPr>
          <p:cNvSpPr txBox="1"/>
          <p:nvPr/>
        </p:nvSpPr>
        <p:spPr>
          <a:xfrm>
            <a:off x="8270732" y="2667000"/>
            <a:ext cx="1787669" cy="369332"/>
          </a:xfrm>
          <a:prstGeom prst="rect">
            <a:avLst/>
          </a:prstGeom>
          <a:solidFill>
            <a:schemeClr val="bg1"/>
          </a:solidFill>
        </p:spPr>
        <p:txBody>
          <a:bodyPr wrap="none" rtlCol="0">
            <a:spAutoFit/>
          </a:bodyPr>
          <a:lstStyle/>
          <a:p>
            <a:r>
              <a:rPr lang="en-US" sz="1800" b="0" dirty="0"/>
              <a:t>Dilation factor 3</a:t>
            </a:r>
          </a:p>
        </p:txBody>
      </p:sp>
    </p:spTree>
    <p:extLst>
      <p:ext uri="{BB962C8B-B14F-4D97-AF65-F5344CB8AC3E}">
        <p14:creationId xmlns:p14="http://schemas.microsoft.com/office/powerpoint/2010/main" val="216964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Dilated convolutions</a:t>
            </a:r>
          </a:p>
        </p:txBody>
      </p:sp>
      <p:sp>
        <p:nvSpPr>
          <p:cNvPr id="3" name="Content Placeholder 2"/>
          <p:cNvSpPr>
            <a:spLocks noGrp="1"/>
          </p:cNvSpPr>
          <p:nvPr>
            <p:ph idx="1"/>
          </p:nvPr>
        </p:nvSpPr>
        <p:spPr/>
        <p:txBody>
          <a:bodyPr>
            <a:normAutofit/>
          </a:bodyPr>
          <a:lstStyle/>
          <a:p>
            <a:pPr marL="457200" indent="-457200">
              <a:buFont typeface="Arial"/>
              <a:buChar char="•"/>
            </a:pPr>
            <a:r>
              <a:rPr lang="en-US" dirty="0"/>
              <a:t>Idea: instead of reducing spatial resolution of feature maps, use a large sparse filter</a:t>
            </a:r>
          </a:p>
        </p:txBody>
      </p:sp>
      <p:pic>
        <p:nvPicPr>
          <p:cNvPr id="11" name="Content Placeholder 6">
            <a:extLst>
              <a:ext uri="{FF2B5EF4-FFF2-40B4-BE49-F238E27FC236}">
                <a16:creationId xmlns:a16="http://schemas.microsoft.com/office/drawing/2014/main" id="{4EC0D5A4-0754-1B4C-BF96-254E87FC0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783870" y="2252434"/>
            <a:ext cx="3352800" cy="3233967"/>
          </a:xfrm>
          <a:prstGeom prst="rect">
            <a:avLst/>
          </a:prstGeom>
          <a:noFill/>
          <a:ln w="9525">
            <a:noFill/>
            <a:miter lim="800000"/>
            <a:headEnd/>
            <a:tailEnd/>
          </a:ln>
        </p:spPr>
      </p:pic>
      <p:sp>
        <p:nvSpPr>
          <p:cNvPr id="12" name="Rectangle 11">
            <a:extLst>
              <a:ext uri="{FF2B5EF4-FFF2-40B4-BE49-F238E27FC236}">
                <a16:creationId xmlns:a16="http://schemas.microsoft.com/office/drawing/2014/main" id="{1A5B3C9B-7683-0344-AF84-2B08CDD3AF35}"/>
              </a:ext>
            </a:extLst>
          </p:cNvPr>
          <p:cNvSpPr/>
          <p:nvPr/>
        </p:nvSpPr>
        <p:spPr>
          <a:xfrm>
            <a:off x="1828800" y="6211670"/>
            <a:ext cx="8458200" cy="646331"/>
          </a:xfrm>
          <a:prstGeom prst="rect">
            <a:avLst/>
          </a:prstGeom>
        </p:spPr>
        <p:txBody>
          <a:bodyPr wrap="square">
            <a:spAutoFit/>
          </a:bodyPr>
          <a:lstStyle/>
          <a:p>
            <a:pPr algn="ctr"/>
            <a:r>
              <a:rPr lang="en-US" sz="1800" b="0" dirty="0"/>
              <a:t>V. </a:t>
            </a:r>
            <a:r>
              <a:rPr lang="en-US" sz="1800" b="0" dirty="0" err="1"/>
              <a:t>Dumoulin</a:t>
            </a:r>
            <a:r>
              <a:rPr lang="en-US" sz="1800" b="0" dirty="0"/>
              <a:t> and F. </a:t>
            </a:r>
            <a:r>
              <a:rPr lang="en-US" sz="1800" b="0" dirty="0" err="1"/>
              <a:t>Visin</a:t>
            </a:r>
            <a:r>
              <a:rPr lang="en-US" sz="1800" b="0" dirty="0"/>
              <a:t>, </a:t>
            </a:r>
            <a:r>
              <a:rPr lang="en-US" sz="1800" b="0" dirty="0">
                <a:hlinkClick r:id="rId3"/>
              </a:rPr>
              <a:t>A guide to convolution arithmetic for deep learning</a:t>
            </a:r>
            <a:r>
              <a:rPr lang="en-US" sz="1800" b="0" dirty="0"/>
              <a:t>, </a:t>
            </a:r>
            <a:r>
              <a:rPr lang="en-US" sz="1800" b="0" dirty="0" err="1"/>
              <a:t>arXiv</a:t>
            </a:r>
            <a:r>
              <a:rPr lang="en-US" sz="1800" b="0" dirty="0"/>
              <a:t> 2018</a:t>
            </a:r>
          </a:p>
        </p:txBody>
      </p:sp>
      <p:sp>
        <p:nvSpPr>
          <p:cNvPr id="13" name="TextBox 12">
            <a:extLst>
              <a:ext uri="{FF2B5EF4-FFF2-40B4-BE49-F238E27FC236}">
                <a16:creationId xmlns:a16="http://schemas.microsoft.com/office/drawing/2014/main" id="{00FF5B99-128B-A746-93C0-9862D28C5CD2}"/>
              </a:ext>
            </a:extLst>
          </p:cNvPr>
          <p:cNvSpPr txBox="1"/>
          <p:nvPr/>
        </p:nvSpPr>
        <p:spPr>
          <a:xfrm>
            <a:off x="3098071" y="4702501"/>
            <a:ext cx="684803" cy="369332"/>
          </a:xfrm>
          <a:prstGeom prst="rect">
            <a:avLst/>
          </a:prstGeom>
          <a:noFill/>
        </p:spPr>
        <p:txBody>
          <a:bodyPr wrap="none" rtlCol="0">
            <a:spAutoFit/>
          </a:bodyPr>
          <a:lstStyle/>
          <a:p>
            <a:r>
              <a:rPr lang="en-US" sz="1800" b="0" dirty="0"/>
              <a:t>input</a:t>
            </a:r>
          </a:p>
        </p:txBody>
      </p:sp>
      <p:sp>
        <p:nvSpPr>
          <p:cNvPr id="14" name="TextBox 13">
            <a:extLst>
              <a:ext uri="{FF2B5EF4-FFF2-40B4-BE49-F238E27FC236}">
                <a16:creationId xmlns:a16="http://schemas.microsoft.com/office/drawing/2014/main" id="{9E8494B3-B50B-954D-A729-9FBDEF79F62B}"/>
              </a:ext>
            </a:extLst>
          </p:cNvPr>
          <p:cNvSpPr txBox="1"/>
          <p:nvPr/>
        </p:nvSpPr>
        <p:spPr>
          <a:xfrm>
            <a:off x="3048001" y="2568901"/>
            <a:ext cx="825867" cy="369332"/>
          </a:xfrm>
          <a:prstGeom prst="rect">
            <a:avLst/>
          </a:prstGeom>
          <a:noFill/>
        </p:spPr>
        <p:txBody>
          <a:bodyPr wrap="none" rtlCol="0">
            <a:spAutoFit/>
          </a:bodyPr>
          <a:lstStyle/>
          <a:p>
            <a:r>
              <a:rPr lang="en-US" sz="1800" b="0" dirty="0"/>
              <a:t>output</a:t>
            </a:r>
          </a:p>
        </p:txBody>
      </p:sp>
      <p:sp>
        <p:nvSpPr>
          <p:cNvPr id="4" name="TextBox 3">
            <a:extLst>
              <a:ext uri="{FF2B5EF4-FFF2-40B4-BE49-F238E27FC236}">
                <a16:creationId xmlns:a16="http://schemas.microsoft.com/office/drawing/2014/main" id="{90BB2AA7-F624-4D48-992A-9A8655EE439B}"/>
              </a:ext>
            </a:extLst>
          </p:cNvPr>
          <p:cNvSpPr txBox="1"/>
          <p:nvPr/>
        </p:nvSpPr>
        <p:spPr>
          <a:xfrm>
            <a:off x="7169672" y="3168135"/>
            <a:ext cx="3117329" cy="1323439"/>
          </a:xfrm>
          <a:prstGeom prst="rect">
            <a:avLst/>
          </a:prstGeom>
          <a:noFill/>
        </p:spPr>
        <p:txBody>
          <a:bodyPr wrap="square" rtlCol="0">
            <a:spAutoFit/>
          </a:bodyPr>
          <a:lstStyle/>
          <a:p>
            <a:pPr algn="ctr"/>
            <a:r>
              <a:rPr lang="en-US" sz="2000" b="0" dirty="0"/>
              <a:t>Like 2x </a:t>
            </a:r>
            <a:r>
              <a:rPr lang="en-US" sz="2000" b="0" dirty="0" err="1"/>
              <a:t>downsampling</a:t>
            </a:r>
            <a:r>
              <a:rPr lang="en-US" sz="2000" b="0" dirty="0"/>
              <a:t> followed by 3x3 convolution followed by 2x </a:t>
            </a:r>
            <a:r>
              <a:rPr lang="en-US" sz="2000" b="0" dirty="0" err="1"/>
              <a:t>upsampling</a:t>
            </a:r>
            <a:endParaRPr lang="en-US" sz="2000" b="0" dirty="0"/>
          </a:p>
        </p:txBody>
      </p:sp>
    </p:spTree>
    <p:extLst>
      <p:ext uri="{BB962C8B-B14F-4D97-AF65-F5344CB8AC3E}">
        <p14:creationId xmlns:p14="http://schemas.microsoft.com/office/powerpoint/2010/main" val="82403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Colorization: Results</a:t>
            </a:r>
          </a:p>
        </p:txBody>
      </p:sp>
      <p:sp>
        <p:nvSpPr>
          <p:cNvPr id="5" name="TextBox 4"/>
          <p:cNvSpPr txBox="1"/>
          <p:nvPr/>
        </p:nvSpPr>
        <p:spPr>
          <a:xfrm>
            <a:off x="2895601" y="6400800"/>
            <a:ext cx="6761587" cy="338554"/>
          </a:xfrm>
          <a:prstGeom prst="rect">
            <a:avLst/>
          </a:prstGeom>
          <a:noFill/>
        </p:spPr>
        <p:txBody>
          <a:bodyPr wrap="none" rtlCol="0">
            <a:spAutoFit/>
          </a:bodyPr>
          <a:lstStyle/>
          <a:p>
            <a:r>
              <a:rPr lang="en-US" sz="1600" b="0" dirty="0"/>
              <a:t>R. Zhang, P. </a:t>
            </a:r>
            <a:r>
              <a:rPr lang="en-US" sz="1600" b="0" dirty="0" err="1"/>
              <a:t>Isola</a:t>
            </a:r>
            <a:r>
              <a:rPr lang="en-US" sz="1600" b="0" dirty="0"/>
              <a:t>, and A. </a:t>
            </a:r>
            <a:r>
              <a:rPr lang="en-US" sz="1600" b="0" dirty="0" err="1"/>
              <a:t>Efros</a:t>
            </a:r>
            <a:r>
              <a:rPr lang="en-US" sz="1600" b="0" dirty="0"/>
              <a:t>, </a:t>
            </a:r>
            <a:r>
              <a:rPr lang="en-US" sz="1600" b="0" dirty="0">
                <a:hlinkClick r:id="rId3"/>
              </a:rPr>
              <a:t>Colorful Image Colorization</a:t>
            </a:r>
            <a:r>
              <a:rPr lang="en-US" sz="1600" b="0" dirty="0"/>
              <a:t>, ECCV 2016</a:t>
            </a:r>
          </a:p>
        </p:txBody>
      </p:sp>
      <p:pic>
        <p:nvPicPr>
          <p:cNvPr id="6" name="Picture 5">
            <a:extLst>
              <a:ext uri="{FF2B5EF4-FFF2-40B4-BE49-F238E27FC236}">
                <a16:creationId xmlns:a16="http://schemas.microsoft.com/office/drawing/2014/main" id="{66613479-BB4F-014C-A0E2-64A40E8C1D8C}"/>
              </a:ext>
            </a:extLst>
          </p:cNvPr>
          <p:cNvPicPr>
            <a:picLocks noChangeAspect="1"/>
          </p:cNvPicPr>
          <p:nvPr/>
        </p:nvPicPr>
        <p:blipFill rotWithShape="1">
          <a:blip r:embed="rId4"/>
          <a:srcRect t="3" b="44353"/>
          <a:stretch/>
        </p:blipFill>
        <p:spPr>
          <a:xfrm>
            <a:off x="329381" y="1371600"/>
            <a:ext cx="11557819" cy="4419600"/>
          </a:xfrm>
          <a:prstGeom prst="rect">
            <a:avLst/>
          </a:prstGeom>
        </p:spPr>
      </p:pic>
    </p:spTree>
    <p:extLst>
      <p:ext uri="{BB962C8B-B14F-4D97-AF65-F5344CB8AC3E}">
        <p14:creationId xmlns:p14="http://schemas.microsoft.com/office/powerpoint/2010/main" val="3617384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9100" y="914400"/>
            <a:ext cx="11819500" cy="5514976"/>
            <a:chOff x="314325" y="1343024"/>
            <a:chExt cx="10472198" cy="4886325"/>
          </a:xfrm>
        </p:grpSpPr>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14325" y="1343024"/>
              <a:ext cx="6596841" cy="4886325"/>
            </a:xfrm>
            <a:prstGeom prst="rect">
              <a:avLst/>
            </a:prstGeom>
          </p:spPr>
        </p:pic>
        <p:pic>
          <p:nvPicPr>
            <p:cNvPr id="2" name="Picture 1"/>
            <p:cNvPicPr>
              <a:picLocks noChangeAspect="1"/>
            </p:cNvPicPr>
            <p:nvPr/>
          </p:nvPicPr>
          <p:blipFill>
            <a:blip r:embed="rId4"/>
            <a:stretch>
              <a:fillRect/>
            </a:stretch>
          </p:blipFill>
          <p:spPr>
            <a:xfrm>
              <a:off x="7121779" y="1343024"/>
              <a:ext cx="3664744" cy="4886325"/>
            </a:xfrm>
            <a:prstGeom prst="rect">
              <a:avLst/>
            </a:prstGeom>
          </p:spPr>
        </p:pic>
      </p:grpSp>
      <p:sp>
        <p:nvSpPr>
          <p:cNvPr id="7" name="Title 1"/>
          <p:cNvSpPr>
            <a:spLocks noGrp="1"/>
          </p:cNvSpPr>
          <p:nvPr>
            <p:ph type="title"/>
          </p:nvPr>
        </p:nvSpPr>
        <p:spPr/>
        <p:txBody>
          <a:bodyPr/>
          <a:lstStyle/>
          <a:p>
            <a:r>
              <a:rPr lang="en-US" dirty="0"/>
              <a:t>Failure Cases</a:t>
            </a:r>
          </a:p>
        </p:txBody>
      </p:sp>
      <p:sp>
        <p:nvSpPr>
          <p:cNvPr id="4" name="Content Placeholder 3">
            <a:extLst>
              <a:ext uri="{FF2B5EF4-FFF2-40B4-BE49-F238E27FC236}">
                <a16:creationId xmlns:a16="http://schemas.microsoft.com/office/drawing/2014/main" id="{642D3AC9-B796-8E46-A54C-C31DAD132379}"/>
              </a:ext>
            </a:extLst>
          </p:cNvPr>
          <p:cNvSpPr>
            <a:spLocks noGrp="1"/>
          </p:cNvSpPr>
          <p:nvPr>
            <p:ph idx="1"/>
          </p:nvPr>
        </p:nvSpPr>
        <p:spPr/>
        <p:txBody>
          <a:bodyPr/>
          <a:lstStyle/>
          <a:p>
            <a:endParaRPr lang="en-US"/>
          </a:p>
        </p:txBody>
      </p:sp>
      <p:sp>
        <p:nvSpPr>
          <p:cNvPr id="8" name="TextBox 7">
            <a:extLst>
              <a:ext uri="{FF2B5EF4-FFF2-40B4-BE49-F238E27FC236}">
                <a16:creationId xmlns:a16="http://schemas.microsoft.com/office/drawing/2014/main" id="{27B58FAB-F3D1-FD44-A245-1C0B76328D1C}"/>
              </a:ext>
            </a:extLst>
          </p:cNvPr>
          <p:cNvSpPr txBox="1"/>
          <p:nvPr/>
        </p:nvSpPr>
        <p:spPr>
          <a:xfrm>
            <a:off x="9840623" y="6550223"/>
            <a:ext cx="2314801" cy="307777"/>
          </a:xfrm>
          <a:prstGeom prst="rect">
            <a:avLst/>
          </a:prstGeom>
          <a:noFill/>
        </p:spPr>
        <p:txBody>
          <a:bodyPr wrap="none" rtlCol="0">
            <a:spAutoFit/>
          </a:bodyPr>
          <a:lstStyle/>
          <a:p>
            <a:r>
              <a:rPr lang="en-US" sz="1400" b="0" dirty="0"/>
              <a:t>Source: A. </a:t>
            </a:r>
            <a:r>
              <a:rPr lang="en-US" sz="1400" b="0" dirty="0" err="1"/>
              <a:t>Efros</a:t>
            </a:r>
            <a:r>
              <a:rPr lang="en-US" sz="1400" b="0" dirty="0"/>
              <a:t>, R. Zhang</a:t>
            </a:r>
          </a:p>
        </p:txBody>
      </p:sp>
    </p:spTree>
    <p:extLst>
      <p:ext uri="{BB962C8B-B14F-4D97-AF65-F5344CB8AC3E}">
        <p14:creationId xmlns:p14="http://schemas.microsoft.com/office/powerpoint/2010/main" val="4273680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Inherent Ambiguity</a:t>
            </a:r>
          </a:p>
        </p:txBody>
      </p:sp>
      <p:sp>
        <p:nvSpPr>
          <p:cNvPr id="3" name="Content Placeholder 2">
            <a:extLst>
              <a:ext uri="{FF2B5EF4-FFF2-40B4-BE49-F238E27FC236}">
                <a16:creationId xmlns:a16="http://schemas.microsoft.com/office/drawing/2014/main" id="{A813DC69-A8C3-E049-91A9-BFB5DBF0E983}"/>
              </a:ext>
            </a:extLst>
          </p:cNvPr>
          <p:cNvSpPr>
            <a:spLocks noGrp="1"/>
          </p:cNvSpPr>
          <p:nvPr>
            <p:ph idx="1"/>
          </p:nvPr>
        </p:nvSpPr>
        <p:spPr/>
        <p:txBody>
          <a:bodyPr/>
          <a:lstStyle/>
          <a:p>
            <a:endParaRPr lang="en-US"/>
          </a:p>
        </p:txBody>
      </p:sp>
      <p:sp>
        <p:nvSpPr>
          <p:cNvPr id="2" name="TextBox 1"/>
          <p:cNvSpPr txBox="1"/>
          <p:nvPr/>
        </p:nvSpPr>
        <p:spPr>
          <a:xfrm>
            <a:off x="2180387" y="5717746"/>
            <a:ext cx="2029723" cy="584775"/>
          </a:xfrm>
          <a:prstGeom prst="rect">
            <a:avLst/>
          </a:prstGeom>
          <a:noFill/>
        </p:spPr>
        <p:txBody>
          <a:bodyPr wrap="none" rtlCol="0">
            <a:spAutoFit/>
          </a:bodyPr>
          <a:lstStyle/>
          <a:p>
            <a:r>
              <a:rPr lang="en-US" sz="3200" b="0" dirty="0"/>
              <a:t>Grayscale</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5075" y="1347536"/>
            <a:ext cx="5852159" cy="4389120"/>
          </a:xfrm>
          <a:prstGeom prst="rect">
            <a:avLst/>
          </a:prstGeom>
        </p:spPr>
      </p:pic>
      <p:sp>
        <p:nvSpPr>
          <p:cNvPr id="6" name="TextBox 5">
            <a:extLst>
              <a:ext uri="{FF2B5EF4-FFF2-40B4-BE49-F238E27FC236}">
                <a16:creationId xmlns:a16="http://schemas.microsoft.com/office/drawing/2014/main" id="{3BEEBC65-3ED7-004C-8570-C46A673DF87F}"/>
              </a:ext>
            </a:extLst>
          </p:cNvPr>
          <p:cNvSpPr txBox="1"/>
          <p:nvPr/>
        </p:nvSpPr>
        <p:spPr>
          <a:xfrm>
            <a:off x="9840623" y="6550223"/>
            <a:ext cx="2314801" cy="307777"/>
          </a:xfrm>
          <a:prstGeom prst="rect">
            <a:avLst/>
          </a:prstGeom>
          <a:noFill/>
        </p:spPr>
        <p:txBody>
          <a:bodyPr wrap="none" rtlCol="0">
            <a:spAutoFit/>
          </a:bodyPr>
          <a:lstStyle/>
          <a:p>
            <a:r>
              <a:rPr lang="en-US" sz="1400" b="0" dirty="0"/>
              <a:t>Source: A. </a:t>
            </a:r>
            <a:r>
              <a:rPr lang="en-US" sz="1400" b="0" dirty="0" err="1"/>
              <a:t>Efros</a:t>
            </a:r>
            <a:r>
              <a:rPr lang="en-US" sz="1400" b="0" dirty="0"/>
              <a:t>, R. Zhang</a:t>
            </a:r>
          </a:p>
        </p:txBody>
      </p:sp>
    </p:spTree>
    <p:extLst>
      <p:ext uri="{BB962C8B-B14F-4D97-AF65-F5344CB8AC3E}">
        <p14:creationId xmlns:p14="http://schemas.microsoft.com/office/powerpoint/2010/main" val="97152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Inherent Ambiguity</a:t>
            </a:r>
          </a:p>
        </p:txBody>
      </p:sp>
      <p:sp>
        <p:nvSpPr>
          <p:cNvPr id="5" name="Content Placeholder 4">
            <a:extLst>
              <a:ext uri="{FF2B5EF4-FFF2-40B4-BE49-F238E27FC236}">
                <a16:creationId xmlns:a16="http://schemas.microsoft.com/office/drawing/2014/main" id="{D9654043-2CBD-284D-8B78-042A30910687}"/>
              </a:ext>
            </a:extLst>
          </p:cNvPr>
          <p:cNvSpPr>
            <a:spLocks noGrp="1"/>
          </p:cNvSpPr>
          <p:nvPr>
            <p:ph idx="1"/>
          </p:nvPr>
        </p:nvSpPr>
        <p:spPr/>
        <p:txBody>
          <a:bodyPr/>
          <a:lstStyle/>
          <a:p>
            <a:endParaRPr lang="en-US"/>
          </a:p>
        </p:txBody>
      </p:sp>
      <p:sp>
        <p:nvSpPr>
          <p:cNvPr id="2" name="TextBox 1"/>
          <p:cNvSpPr txBox="1"/>
          <p:nvPr/>
        </p:nvSpPr>
        <p:spPr>
          <a:xfrm>
            <a:off x="2029862" y="5739720"/>
            <a:ext cx="2007281" cy="584775"/>
          </a:xfrm>
          <a:prstGeom prst="rect">
            <a:avLst/>
          </a:prstGeom>
          <a:noFill/>
        </p:spPr>
        <p:txBody>
          <a:bodyPr wrap="none" rtlCol="0">
            <a:spAutoFit/>
          </a:bodyPr>
          <a:lstStyle/>
          <a:p>
            <a:r>
              <a:rPr lang="en-US" sz="3200" b="0" dirty="0"/>
              <a:t>Prediction</a:t>
            </a:r>
          </a:p>
        </p:txBody>
      </p:sp>
      <p:sp>
        <p:nvSpPr>
          <p:cNvPr id="6" name="TextBox 5"/>
          <p:cNvSpPr txBox="1"/>
          <p:nvPr/>
        </p:nvSpPr>
        <p:spPr>
          <a:xfrm>
            <a:off x="8050997" y="5743626"/>
            <a:ext cx="2596929" cy="584775"/>
          </a:xfrm>
          <a:prstGeom prst="rect">
            <a:avLst/>
          </a:prstGeom>
          <a:noFill/>
        </p:spPr>
        <p:txBody>
          <a:bodyPr wrap="none" rtlCol="0">
            <a:spAutoFit/>
          </a:bodyPr>
          <a:lstStyle/>
          <a:p>
            <a:r>
              <a:rPr lang="en-US" sz="3200" b="0" dirty="0"/>
              <a:t>Ground Truth</a:t>
            </a: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76210" y="1347536"/>
            <a:ext cx="5856243" cy="439218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5075" y="1347536"/>
            <a:ext cx="5856243" cy="4392183"/>
          </a:xfrm>
          <a:prstGeom prst="rect">
            <a:avLst/>
          </a:prstGeom>
        </p:spPr>
      </p:pic>
      <p:sp>
        <p:nvSpPr>
          <p:cNvPr id="9" name="TextBox 8">
            <a:extLst>
              <a:ext uri="{FF2B5EF4-FFF2-40B4-BE49-F238E27FC236}">
                <a16:creationId xmlns:a16="http://schemas.microsoft.com/office/drawing/2014/main" id="{D5B205E1-44FB-9D48-A078-1F44C7C8B786}"/>
              </a:ext>
            </a:extLst>
          </p:cNvPr>
          <p:cNvSpPr txBox="1"/>
          <p:nvPr/>
        </p:nvSpPr>
        <p:spPr>
          <a:xfrm>
            <a:off x="9840623" y="6550223"/>
            <a:ext cx="2314801" cy="307777"/>
          </a:xfrm>
          <a:prstGeom prst="rect">
            <a:avLst/>
          </a:prstGeom>
          <a:noFill/>
        </p:spPr>
        <p:txBody>
          <a:bodyPr wrap="none" rtlCol="0">
            <a:spAutoFit/>
          </a:bodyPr>
          <a:lstStyle/>
          <a:p>
            <a:r>
              <a:rPr lang="en-US" sz="1400" b="0" dirty="0"/>
              <a:t>Source: A. </a:t>
            </a:r>
            <a:r>
              <a:rPr lang="en-US" sz="1400" b="0" dirty="0" err="1"/>
              <a:t>Efros</a:t>
            </a:r>
            <a:r>
              <a:rPr lang="en-US" sz="1400" b="0" dirty="0"/>
              <a:t>, R. Zhang</a:t>
            </a:r>
          </a:p>
        </p:txBody>
      </p:sp>
    </p:spTree>
    <p:extLst>
      <p:ext uri="{BB962C8B-B14F-4D97-AF65-F5344CB8AC3E}">
        <p14:creationId xmlns:p14="http://schemas.microsoft.com/office/powerpoint/2010/main" val="144419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3535" y="1257493"/>
            <a:ext cx="11795926" cy="4649278"/>
            <a:chOff x="268288" y="2222499"/>
            <a:chExt cx="11599862" cy="4572001"/>
          </a:xfrm>
        </p:grpSpPr>
        <p:pic>
          <p:nvPicPr>
            <p:cNvPr id="2" name="Picture 1"/>
            <p:cNvPicPr>
              <a:picLocks noChangeAspect="1"/>
            </p:cNvPicPr>
            <p:nvPr/>
          </p:nvPicPr>
          <p:blipFill>
            <a:blip r:embed="rId3"/>
            <a:stretch>
              <a:fillRect/>
            </a:stretch>
          </p:blipFill>
          <p:spPr>
            <a:xfrm>
              <a:off x="268288" y="2222499"/>
              <a:ext cx="4462272" cy="4572001"/>
            </a:xfrm>
            <a:prstGeom prst="rect">
              <a:avLst/>
            </a:prstGeom>
          </p:spPr>
        </p:pic>
        <p:pic>
          <p:nvPicPr>
            <p:cNvPr id="3" name="Picture 2"/>
            <p:cNvPicPr>
              <a:picLocks noChangeAspect="1"/>
            </p:cNvPicPr>
            <p:nvPr/>
          </p:nvPicPr>
          <p:blipFill>
            <a:blip r:embed="rId4"/>
            <a:stretch>
              <a:fillRect/>
            </a:stretch>
          </p:blipFill>
          <p:spPr>
            <a:xfrm>
              <a:off x="5010150" y="2222500"/>
              <a:ext cx="6858000" cy="4572000"/>
            </a:xfrm>
            <a:prstGeom prst="rect">
              <a:avLst/>
            </a:prstGeom>
          </p:spPr>
        </p:pic>
      </p:grpSp>
      <p:sp>
        <p:nvSpPr>
          <p:cNvPr id="7" name="Title 1"/>
          <p:cNvSpPr>
            <a:spLocks noGrp="1"/>
          </p:cNvSpPr>
          <p:nvPr>
            <p:ph type="title"/>
          </p:nvPr>
        </p:nvSpPr>
        <p:spPr/>
        <p:txBody>
          <a:bodyPr/>
          <a:lstStyle/>
          <a:p>
            <a:r>
              <a:rPr lang="en-US" dirty="0"/>
              <a:t>Biases</a:t>
            </a:r>
          </a:p>
        </p:txBody>
      </p:sp>
      <p:sp>
        <p:nvSpPr>
          <p:cNvPr id="4" name="Content Placeholder 3">
            <a:extLst>
              <a:ext uri="{FF2B5EF4-FFF2-40B4-BE49-F238E27FC236}">
                <a16:creationId xmlns:a16="http://schemas.microsoft.com/office/drawing/2014/main" id="{7D10F18C-29D0-F44E-80DD-28304058F351}"/>
              </a:ext>
            </a:extLst>
          </p:cNvPr>
          <p:cNvSpPr>
            <a:spLocks noGrp="1"/>
          </p:cNvSpPr>
          <p:nvPr>
            <p:ph idx="1"/>
          </p:nvPr>
        </p:nvSpPr>
        <p:spPr/>
        <p:txBody>
          <a:bodyPr/>
          <a:lstStyle/>
          <a:p>
            <a:endParaRPr lang="en-US"/>
          </a:p>
        </p:txBody>
      </p:sp>
      <p:sp>
        <p:nvSpPr>
          <p:cNvPr id="8" name="TextBox 7">
            <a:extLst>
              <a:ext uri="{FF2B5EF4-FFF2-40B4-BE49-F238E27FC236}">
                <a16:creationId xmlns:a16="http://schemas.microsoft.com/office/drawing/2014/main" id="{4B0FA33F-CC34-E84E-9DC3-381E3850AAA3}"/>
              </a:ext>
            </a:extLst>
          </p:cNvPr>
          <p:cNvSpPr txBox="1"/>
          <p:nvPr/>
        </p:nvSpPr>
        <p:spPr>
          <a:xfrm>
            <a:off x="9840623" y="6550223"/>
            <a:ext cx="2314801" cy="307777"/>
          </a:xfrm>
          <a:prstGeom prst="rect">
            <a:avLst/>
          </a:prstGeom>
          <a:noFill/>
        </p:spPr>
        <p:txBody>
          <a:bodyPr wrap="none" rtlCol="0">
            <a:spAutoFit/>
          </a:bodyPr>
          <a:lstStyle/>
          <a:p>
            <a:r>
              <a:rPr lang="en-US" sz="1400" b="0" dirty="0"/>
              <a:t>Source: A. </a:t>
            </a:r>
            <a:r>
              <a:rPr lang="en-US" sz="1400" b="0" dirty="0" err="1"/>
              <a:t>Efros</a:t>
            </a:r>
            <a:r>
              <a:rPr lang="en-US" sz="1400" b="0" dirty="0"/>
              <a:t>, R. Zhang</a:t>
            </a:r>
          </a:p>
        </p:txBody>
      </p:sp>
    </p:spTree>
    <p:extLst>
      <p:ext uri="{BB962C8B-B14F-4D97-AF65-F5344CB8AC3E}">
        <p14:creationId xmlns:p14="http://schemas.microsoft.com/office/powerpoint/2010/main" val="1415280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Biases</a:t>
            </a:r>
          </a:p>
        </p:txBody>
      </p:sp>
      <p:sp>
        <p:nvSpPr>
          <p:cNvPr id="4" name="Content Placeholder 3">
            <a:extLst>
              <a:ext uri="{FF2B5EF4-FFF2-40B4-BE49-F238E27FC236}">
                <a16:creationId xmlns:a16="http://schemas.microsoft.com/office/drawing/2014/main" id="{7D10F18C-29D0-F44E-80DD-28304058F351}"/>
              </a:ext>
            </a:extLst>
          </p:cNvPr>
          <p:cNvSpPr>
            <a:spLocks noGrp="1"/>
          </p:cNvSpPr>
          <p:nvPr>
            <p:ph idx="1"/>
          </p:nvPr>
        </p:nvSpPr>
        <p:spPr/>
        <p:txBody>
          <a:bodyPr/>
          <a:lstStyle/>
          <a:p>
            <a:endParaRPr lang="en-US" dirty="0"/>
          </a:p>
        </p:txBody>
      </p:sp>
      <p:sp>
        <p:nvSpPr>
          <p:cNvPr id="8" name="TextBox 7">
            <a:extLst>
              <a:ext uri="{FF2B5EF4-FFF2-40B4-BE49-F238E27FC236}">
                <a16:creationId xmlns:a16="http://schemas.microsoft.com/office/drawing/2014/main" id="{4B0FA33F-CC34-E84E-9DC3-381E3850AAA3}"/>
              </a:ext>
            </a:extLst>
          </p:cNvPr>
          <p:cNvSpPr txBox="1"/>
          <p:nvPr/>
        </p:nvSpPr>
        <p:spPr>
          <a:xfrm>
            <a:off x="9840623" y="6550223"/>
            <a:ext cx="2314801" cy="307777"/>
          </a:xfrm>
          <a:prstGeom prst="rect">
            <a:avLst/>
          </a:prstGeom>
          <a:noFill/>
        </p:spPr>
        <p:txBody>
          <a:bodyPr wrap="none" rtlCol="0">
            <a:spAutoFit/>
          </a:bodyPr>
          <a:lstStyle/>
          <a:p>
            <a:r>
              <a:rPr lang="en-US" sz="1400" b="0" dirty="0"/>
              <a:t>Source: A. </a:t>
            </a:r>
            <a:r>
              <a:rPr lang="en-US" sz="1400" b="0" dirty="0" err="1"/>
              <a:t>Efros</a:t>
            </a:r>
            <a:r>
              <a:rPr lang="en-US" sz="1400" b="0" dirty="0"/>
              <a:t>, R. Zhang</a:t>
            </a:r>
          </a:p>
        </p:txBody>
      </p:sp>
      <p:grpSp>
        <p:nvGrpSpPr>
          <p:cNvPr id="9" name="Group 1986">
            <a:extLst>
              <a:ext uri="{FF2B5EF4-FFF2-40B4-BE49-F238E27FC236}">
                <a16:creationId xmlns:a16="http://schemas.microsoft.com/office/drawing/2014/main" id="{6D98E48B-487B-264B-91CB-1429897A8EB1}"/>
              </a:ext>
            </a:extLst>
          </p:cNvPr>
          <p:cNvGrpSpPr/>
          <p:nvPr/>
        </p:nvGrpSpPr>
        <p:grpSpPr>
          <a:xfrm>
            <a:off x="2743200" y="990600"/>
            <a:ext cx="6629400" cy="5538276"/>
            <a:chOff x="0" y="0"/>
            <a:chExt cx="10450028" cy="8730071"/>
          </a:xfrm>
        </p:grpSpPr>
        <p:pic>
          <p:nvPicPr>
            <p:cNvPr id="10" name="pasted-image.png">
              <a:extLst>
                <a:ext uri="{FF2B5EF4-FFF2-40B4-BE49-F238E27FC236}">
                  <a16:creationId xmlns:a16="http://schemas.microsoft.com/office/drawing/2014/main" id="{183DFD29-7787-5F4E-8F4E-45A9BF841B7F}"/>
                </a:ext>
              </a:extLst>
            </p:cNvPr>
            <p:cNvPicPr>
              <a:picLocks noChangeAspect="1"/>
            </p:cNvPicPr>
            <p:nvPr/>
          </p:nvPicPr>
          <p:blipFill>
            <a:blip r:embed="rId3">
              <a:extLst/>
            </a:blip>
            <a:stretch>
              <a:fillRect/>
            </a:stretch>
          </p:blipFill>
          <p:spPr>
            <a:xfrm>
              <a:off x="3216599" y="1364574"/>
              <a:ext cx="4048900" cy="3036676"/>
            </a:xfrm>
            <a:prstGeom prst="rect">
              <a:avLst/>
            </a:prstGeom>
            <a:ln w="38100" cap="flat">
              <a:solidFill>
                <a:srgbClr val="000000"/>
              </a:solidFill>
              <a:prstDash val="solid"/>
              <a:miter lim="400000"/>
            </a:ln>
            <a:effectLst/>
          </p:spPr>
        </p:pic>
        <p:pic>
          <p:nvPicPr>
            <p:cNvPr id="11" name="pasted-image.png">
              <a:extLst>
                <a:ext uri="{FF2B5EF4-FFF2-40B4-BE49-F238E27FC236}">
                  <a16:creationId xmlns:a16="http://schemas.microsoft.com/office/drawing/2014/main" id="{FE6FD8FA-E9CD-824C-BA39-CB10A69A423A}"/>
                </a:ext>
              </a:extLst>
            </p:cNvPr>
            <p:cNvPicPr>
              <a:picLocks noChangeAspect="1"/>
            </p:cNvPicPr>
            <p:nvPr/>
          </p:nvPicPr>
          <p:blipFill>
            <a:blip r:embed="rId4">
              <a:extLst/>
            </a:blip>
            <a:stretch>
              <a:fillRect/>
            </a:stretch>
          </p:blipFill>
          <p:spPr>
            <a:xfrm>
              <a:off x="0" y="0"/>
              <a:ext cx="2931233" cy="4401250"/>
            </a:xfrm>
            <a:prstGeom prst="rect">
              <a:avLst/>
            </a:prstGeom>
            <a:ln w="38100" cap="flat">
              <a:solidFill>
                <a:srgbClr val="000000"/>
              </a:solidFill>
              <a:prstDash val="solid"/>
              <a:miter lim="400000"/>
            </a:ln>
            <a:effectLst/>
          </p:spPr>
        </p:pic>
        <p:pic>
          <p:nvPicPr>
            <p:cNvPr id="12" name="pasted-image.png">
              <a:extLst>
                <a:ext uri="{FF2B5EF4-FFF2-40B4-BE49-F238E27FC236}">
                  <a16:creationId xmlns:a16="http://schemas.microsoft.com/office/drawing/2014/main" id="{EF15F15F-8B98-3240-83F0-64559E24BE7D}"/>
                </a:ext>
              </a:extLst>
            </p:cNvPr>
            <p:cNvPicPr>
              <a:picLocks noChangeAspect="1"/>
            </p:cNvPicPr>
            <p:nvPr/>
          </p:nvPicPr>
          <p:blipFill>
            <a:blip r:embed="rId5">
              <a:extLst/>
            </a:blip>
            <a:stretch>
              <a:fillRect/>
            </a:stretch>
          </p:blipFill>
          <p:spPr>
            <a:xfrm>
              <a:off x="2239827" y="4684325"/>
              <a:ext cx="2686377" cy="4045747"/>
            </a:xfrm>
            <a:prstGeom prst="rect">
              <a:avLst/>
            </a:prstGeom>
            <a:ln w="38100" cap="flat">
              <a:solidFill>
                <a:srgbClr val="000000"/>
              </a:solidFill>
              <a:prstDash val="solid"/>
              <a:miter lim="400000"/>
            </a:ln>
            <a:effectLst/>
          </p:spPr>
        </p:pic>
        <p:pic>
          <p:nvPicPr>
            <p:cNvPr id="13" name="pasted-image.png">
              <a:extLst>
                <a:ext uri="{FF2B5EF4-FFF2-40B4-BE49-F238E27FC236}">
                  <a16:creationId xmlns:a16="http://schemas.microsoft.com/office/drawing/2014/main" id="{27783150-07CF-7C4B-A3CA-AE1B43CD9E31}"/>
                </a:ext>
              </a:extLst>
            </p:cNvPr>
            <p:cNvPicPr>
              <a:picLocks noChangeAspect="1"/>
            </p:cNvPicPr>
            <p:nvPr/>
          </p:nvPicPr>
          <p:blipFill>
            <a:blip r:embed="rId6">
              <a:extLst/>
            </a:blip>
            <a:stretch>
              <a:fillRect/>
            </a:stretch>
          </p:blipFill>
          <p:spPr>
            <a:xfrm>
              <a:off x="5349048" y="4684325"/>
              <a:ext cx="4134071" cy="3100553"/>
            </a:xfrm>
            <a:prstGeom prst="rect">
              <a:avLst/>
            </a:prstGeom>
            <a:ln w="38100" cap="flat">
              <a:solidFill>
                <a:srgbClr val="000000"/>
              </a:solidFill>
              <a:prstDash val="solid"/>
              <a:miter lim="400000"/>
            </a:ln>
            <a:effectLst/>
          </p:spPr>
        </p:pic>
        <p:pic>
          <p:nvPicPr>
            <p:cNvPr id="14" name="pasted-image.png">
              <a:extLst>
                <a:ext uri="{FF2B5EF4-FFF2-40B4-BE49-F238E27FC236}">
                  <a16:creationId xmlns:a16="http://schemas.microsoft.com/office/drawing/2014/main" id="{62E28D47-70CE-D54F-AD82-BCE8FBF4BA8D}"/>
                </a:ext>
              </a:extLst>
            </p:cNvPr>
            <p:cNvPicPr>
              <a:picLocks noChangeAspect="1"/>
            </p:cNvPicPr>
            <p:nvPr/>
          </p:nvPicPr>
          <p:blipFill>
            <a:blip r:embed="rId7">
              <a:extLst/>
            </a:blip>
            <a:stretch>
              <a:fillRect/>
            </a:stretch>
          </p:blipFill>
          <p:spPr>
            <a:xfrm>
              <a:off x="7582935" y="578458"/>
              <a:ext cx="2867094" cy="3822792"/>
            </a:xfrm>
            <a:prstGeom prst="rect">
              <a:avLst/>
            </a:prstGeom>
            <a:ln w="38100" cap="flat">
              <a:solidFill>
                <a:srgbClr val="000000"/>
              </a:solidFill>
              <a:prstDash val="solid"/>
              <a:miter lim="400000"/>
            </a:ln>
            <a:effectLst/>
          </p:spPr>
        </p:pic>
      </p:grpSp>
    </p:spTree>
    <p:extLst>
      <p:ext uri="{BB962C8B-B14F-4D97-AF65-F5344CB8AC3E}">
        <p14:creationId xmlns:p14="http://schemas.microsoft.com/office/powerpoint/2010/main" val="849480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41FE-1DE5-B44E-8C35-0BD1F94C4958}"/>
              </a:ext>
            </a:extLst>
          </p:cNvPr>
          <p:cNvSpPr>
            <a:spLocks noGrp="1"/>
          </p:cNvSpPr>
          <p:nvPr>
            <p:ph type="title"/>
          </p:nvPr>
        </p:nvSpPr>
        <p:spPr/>
        <p:txBody>
          <a:bodyPr/>
          <a:lstStyle/>
          <a:p>
            <a:r>
              <a:rPr lang="en-US" dirty="0"/>
              <a:t>Self-supervised learning: Outline</a:t>
            </a:r>
          </a:p>
        </p:txBody>
      </p:sp>
      <p:grpSp>
        <p:nvGrpSpPr>
          <p:cNvPr id="4" name="Group 3">
            <a:extLst>
              <a:ext uri="{FF2B5EF4-FFF2-40B4-BE49-F238E27FC236}">
                <a16:creationId xmlns:a16="http://schemas.microsoft.com/office/drawing/2014/main" id="{903D8B4D-E1A6-1449-AC6C-DD2BC9C4397E}"/>
              </a:ext>
            </a:extLst>
          </p:cNvPr>
          <p:cNvGrpSpPr/>
          <p:nvPr/>
        </p:nvGrpSpPr>
        <p:grpSpPr>
          <a:xfrm>
            <a:off x="3439269" y="1357085"/>
            <a:ext cx="7914534" cy="1175657"/>
            <a:chOff x="2932738" y="2178583"/>
            <a:chExt cx="3156859" cy="576942"/>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23C4352E-4400-824D-8E0D-0AF3354DEDAE}"/>
                    </a:ext>
                  </a:extLst>
                </p:cNvPr>
                <p:cNvSpPr/>
                <p:nvPr/>
              </p:nvSpPr>
              <p:spPr>
                <a:xfrm>
                  <a:off x="5405720" y="2178583"/>
                  <a:ext cx="683877" cy="5769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167" dirty="0">
                      <a:solidFill>
                        <a:srgbClr val="FF0000"/>
                      </a:solidFill>
                      <a:latin typeface="Arial"/>
                      <a:cs typeface="Arial"/>
                    </a:rPr>
                    <a:t>Data </a:t>
                  </a:r>
                  <a14:m>
                    <m:oMath xmlns:m="http://schemas.openxmlformats.org/officeDocument/2006/math">
                      <m:r>
                        <a:rPr lang="en-US" sz="2167" i="1" dirty="0" smtClean="0">
                          <a:solidFill>
                            <a:srgbClr val="FF0000"/>
                          </a:solidFill>
                          <a:latin typeface="Cambria Math" panose="02040503050406030204" pitchFamily="18" charset="0"/>
                          <a:cs typeface="Arial"/>
                        </a:rPr>
                        <m:t>𝑥</m:t>
                      </m:r>
                      <m:r>
                        <a:rPr lang="en-US" sz="2167" b="1" i="1" dirty="0" smtClean="0">
                          <a:solidFill>
                            <a:srgbClr val="FF0000"/>
                          </a:solidFill>
                          <a:latin typeface="Cambria Math" panose="02040503050406030204" pitchFamily="18" charset="0"/>
                          <a:cs typeface="Arial"/>
                        </a:rPr>
                        <m:t>′</m:t>
                      </m:r>
                    </m:oMath>
                  </a14:m>
                  <a:endParaRPr lang="en-US" sz="2167" dirty="0">
                    <a:solidFill>
                      <a:srgbClr val="FF0000"/>
                    </a:solidFill>
                    <a:latin typeface="Arial"/>
                    <a:cs typeface="Arial"/>
                  </a:endParaRPr>
                </a:p>
              </p:txBody>
            </p:sp>
          </mc:Choice>
          <mc:Fallback xmlns="">
            <p:sp>
              <p:nvSpPr>
                <p:cNvPr id="5" name="Rectangle 4">
                  <a:extLst>
                    <a:ext uri="{FF2B5EF4-FFF2-40B4-BE49-F238E27FC236}">
                      <a16:creationId xmlns:a16="http://schemas.microsoft.com/office/drawing/2014/main" id="{23C4352E-4400-824D-8E0D-0AF3354DEDAE}"/>
                    </a:ext>
                  </a:extLst>
                </p:cNvPr>
                <p:cNvSpPr>
                  <a:spLocks noRot="1" noChangeAspect="1" noMove="1" noResize="1" noEditPoints="1" noAdjustHandles="1" noChangeArrowheads="1" noChangeShapeType="1" noTextEdit="1"/>
                </p:cNvSpPr>
                <p:nvPr/>
              </p:nvSpPr>
              <p:spPr>
                <a:xfrm>
                  <a:off x="5405720" y="2178583"/>
                  <a:ext cx="683877" cy="576942"/>
                </a:xfrm>
                <a:prstGeom prst="rect">
                  <a:avLst/>
                </a:prstGeom>
                <a:blipFill>
                  <a:blip r:embed="rId2"/>
                  <a:stretch>
                    <a:fillRect/>
                  </a:stretch>
                </a:blipFill>
                <a:ln w="381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E5E4A9B-97C1-8C41-A67E-BAE8A4D861D5}"/>
                    </a:ext>
                  </a:extLst>
                </p:cNvPr>
                <p:cNvSpPr/>
                <p:nvPr/>
              </p:nvSpPr>
              <p:spPr>
                <a:xfrm>
                  <a:off x="2932738" y="2178583"/>
                  <a:ext cx="683877" cy="5769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167" dirty="0">
                      <a:solidFill>
                        <a:prstClr val="black"/>
                      </a:solidFill>
                      <a:latin typeface="Arial"/>
                      <a:cs typeface="Arial"/>
                    </a:rPr>
                    <a:t>Data </a:t>
                  </a:r>
                  <a14:m>
                    <m:oMath xmlns:m="http://schemas.openxmlformats.org/officeDocument/2006/math">
                      <m:r>
                        <a:rPr lang="en-US" sz="2167" i="1" dirty="0" smtClean="0">
                          <a:solidFill>
                            <a:prstClr val="black"/>
                          </a:solidFill>
                          <a:latin typeface="Cambria Math" panose="02040503050406030204" pitchFamily="18" charset="0"/>
                          <a:cs typeface="Arial"/>
                        </a:rPr>
                        <m:t>𝑥</m:t>
                      </m:r>
                    </m:oMath>
                  </a14:m>
                  <a:endParaRPr lang="en-US" sz="2167" i="1" baseline="-25000" dirty="0">
                    <a:solidFill>
                      <a:prstClr val="black"/>
                    </a:solidFill>
                    <a:latin typeface="Arial"/>
                    <a:cs typeface="Arial"/>
                  </a:endParaRPr>
                </a:p>
              </p:txBody>
            </p:sp>
          </mc:Choice>
          <mc:Fallback xmlns="">
            <p:sp>
              <p:nvSpPr>
                <p:cNvPr id="6" name="Rectangle 5">
                  <a:extLst>
                    <a:ext uri="{FF2B5EF4-FFF2-40B4-BE49-F238E27FC236}">
                      <a16:creationId xmlns:a16="http://schemas.microsoft.com/office/drawing/2014/main" id="{AE5E4A9B-97C1-8C41-A67E-BAE8A4D861D5}"/>
                    </a:ext>
                  </a:extLst>
                </p:cNvPr>
                <p:cNvSpPr>
                  <a:spLocks noRot="1" noChangeAspect="1" noMove="1" noResize="1" noEditPoints="1" noAdjustHandles="1" noChangeArrowheads="1" noChangeShapeType="1" noTextEdit="1"/>
                </p:cNvSpPr>
                <p:nvPr/>
              </p:nvSpPr>
              <p:spPr>
                <a:xfrm>
                  <a:off x="2932738" y="2178583"/>
                  <a:ext cx="683877" cy="576942"/>
                </a:xfrm>
                <a:prstGeom prst="rect">
                  <a:avLst/>
                </a:prstGeom>
                <a:blipFill>
                  <a:blip r:embed="rId3"/>
                  <a:stretch>
                    <a:fillRect/>
                  </a:stretch>
                </a:blipFill>
                <a:ln w="38100">
                  <a:solidFill>
                    <a:schemeClr val="tx1"/>
                  </a:solidFill>
                </a:ln>
              </p:spPr>
              <p:txBody>
                <a:bodyPr/>
                <a:lstStyle/>
                <a:p>
                  <a:r>
                    <a:rPr lang="en-US">
                      <a:noFill/>
                    </a:rPr>
                    <a:t> </a:t>
                  </a:r>
                </a:p>
              </p:txBody>
            </p:sp>
          </mc:Fallback>
        </mc:AlternateContent>
        <p:sp>
          <p:nvSpPr>
            <p:cNvPr id="7" name="Rectangle 6">
              <a:extLst>
                <a:ext uri="{FF2B5EF4-FFF2-40B4-BE49-F238E27FC236}">
                  <a16:creationId xmlns:a16="http://schemas.microsoft.com/office/drawing/2014/main" id="{F223BDBC-299A-D347-B3AC-27FD30FC32EA}"/>
                </a:ext>
              </a:extLst>
            </p:cNvPr>
            <p:cNvSpPr/>
            <p:nvPr/>
          </p:nvSpPr>
          <p:spPr>
            <a:xfrm>
              <a:off x="3928782" y="2178583"/>
              <a:ext cx="1164771" cy="576942"/>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417" dirty="0">
                  <a:solidFill>
                    <a:prstClr val="white"/>
                  </a:solidFill>
                  <a:latin typeface="Arial"/>
                  <a:cs typeface="Arial"/>
                </a:rPr>
                <a:t>Network</a:t>
              </a:r>
            </a:p>
          </p:txBody>
        </p:sp>
      </p:grpSp>
      <p:cxnSp>
        <p:nvCxnSpPr>
          <p:cNvPr id="8" name="Straight Arrow Connector 7">
            <a:extLst>
              <a:ext uri="{FF2B5EF4-FFF2-40B4-BE49-F238E27FC236}">
                <a16:creationId xmlns:a16="http://schemas.microsoft.com/office/drawing/2014/main" id="{E9842621-1987-0A48-B090-6BE567077B2E}"/>
              </a:ext>
            </a:extLst>
          </p:cNvPr>
          <p:cNvCxnSpPr>
            <a:stCxn id="6" idx="3"/>
            <a:endCxn id="7" idx="1"/>
          </p:cNvCxnSpPr>
          <p:nvPr/>
        </p:nvCxnSpPr>
        <p:spPr>
          <a:xfrm>
            <a:off x="5153814" y="1944911"/>
            <a:ext cx="78263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6448D97-2922-4449-944F-64C0A7F0DEFE}"/>
              </a:ext>
            </a:extLst>
          </p:cNvPr>
          <p:cNvCxnSpPr>
            <a:stCxn id="7" idx="3"/>
            <a:endCxn id="5" idx="1"/>
          </p:cNvCxnSpPr>
          <p:nvPr/>
        </p:nvCxnSpPr>
        <p:spPr>
          <a:xfrm>
            <a:off x="8856632" y="1944911"/>
            <a:ext cx="78263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4778F19-3F78-CF4D-9002-E1CAEC751DF9}"/>
              </a:ext>
            </a:extLst>
          </p:cNvPr>
          <p:cNvSpPr txBox="1"/>
          <p:nvPr/>
        </p:nvSpPr>
        <p:spPr>
          <a:xfrm>
            <a:off x="484506" y="1662835"/>
            <a:ext cx="2824782" cy="528466"/>
          </a:xfrm>
          <a:prstGeom prst="rect">
            <a:avLst/>
          </a:prstGeom>
          <a:noFill/>
        </p:spPr>
        <p:txBody>
          <a:bodyPr wrap="none" lIns="91425" tIns="45714" rIns="91425" bIns="45714" rtlCol="0">
            <a:spAutoFit/>
          </a:bodyPr>
          <a:lstStyle/>
          <a:p>
            <a:pPr defTabSz="914272" hangingPunct="1"/>
            <a:r>
              <a:rPr lang="en-US" sz="2834" dirty="0">
                <a:solidFill>
                  <a:prstClr val="black"/>
                </a:solidFill>
                <a:latin typeface="Arial"/>
                <a:cs typeface="Arial"/>
              </a:rPr>
              <a:t>Data prediction</a:t>
            </a:r>
          </a:p>
        </p:txBody>
      </p:sp>
      <p:sp>
        <p:nvSpPr>
          <p:cNvPr id="19" name="TextBox 18">
            <a:extLst>
              <a:ext uri="{FF2B5EF4-FFF2-40B4-BE49-F238E27FC236}">
                <a16:creationId xmlns:a16="http://schemas.microsoft.com/office/drawing/2014/main" id="{29D35BE9-EE5C-A943-BBC0-6C1E2FC004FF}"/>
              </a:ext>
            </a:extLst>
          </p:cNvPr>
          <p:cNvSpPr txBox="1"/>
          <p:nvPr/>
        </p:nvSpPr>
        <p:spPr>
          <a:xfrm>
            <a:off x="460525" y="3242843"/>
            <a:ext cx="2988070" cy="964611"/>
          </a:xfrm>
          <a:prstGeom prst="rect">
            <a:avLst/>
          </a:prstGeom>
          <a:noFill/>
        </p:spPr>
        <p:txBody>
          <a:bodyPr wrap="square" lIns="91425" tIns="45714" rIns="91425" bIns="45714" rtlCol="0">
            <a:spAutoFit/>
          </a:bodyPr>
          <a:lstStyle/>
          <a:p>
            <a:pPr defTabSz="914272" hangingPunct="1"/>
            <a:r>
              <a:rPr lang="en-US" sz="2834" dirty="0">
                <a:solidFill>
                  <a:prstClr val="black"/>
                </a:solidFill>
                <a:latin typeface="Arial"/>
                <a:cs typeface="Arial"/>
              </a:rPr>
              <a:t>Transformation prediction</a:t>
            </a:r>
          </a:p>
        </p:txBody>
      </p:sp>
      <p:grpSp>
        <p:nvGrpSpPr>
          <p:cNvPr id="34" name="Group 33">
            <a:extLst>
              <a:ext uri="{FF2B5EF4-FFF2-40B4-BE49-F238E27FC236}">
                <a16:creationId xmlns:a16="http://schemas.microsoft.com/office/drawing/2014/main" id="{516A5A85-D655-9F40-9B65-4A7921D183CC}"/>
              </a:ext>
            </a:extLst>
          </p:cNvPr>
          <p:cNvGrpSpPr/>
          <p:nvPr/>
        </p:nvGrpSpPr>
        <p:grpSpPr>
          <a:xfrm>
            <a:off x="3429000" y="3167743"/>
            <a:ext cx="7914534" cy="1175657"/>
            <a:chOff x="2932738" y="2178583"/>
            <a:chExt cx="3156859" cy="576942"/>
          </a:xfrm>
        </p:grpSpPr>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2B6C51F0-0FCE-FD4E-9868-8F5305E964B1}"/>
                    </a:ext>
                  </a:extLst>
                </p:cNvPr>
                <p:cNvSpPr/>
                <p:nvPr/>
              </p:nvSpPr>
              <p:spPr>
                <a:xfrm>
                  <a:off x="5405720" y="2178583"/>
                  <a:ext cx="683877" cy="5769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14:m>
                    <m:oMathPara xmlns:m="http://schemas.openxmlformats.org/officeDocument/2006/math">
                      <m:oMathParaPr>
                        <m:jc m:val="centerGroup"/>
                      </m:oMathParaPr>
                      <m:oMath xmlns:m="http://schemas.openxmlformats.org/officeDocument/2006/math">
                        <m:r>
                          <a:rPr lang="en-US" sz="2167" i="1" dirty="0" smtClean="0">
                            <a:solidFill>
                              <a:srgbClr val="FF0000"/>
                            </a:solidFill>
                            <a:latin typeface="Cambria Math" panose="02040503050406030204" pitchFamily="18" charset="0"/>
                            <a:cs typeface="Arial"/>
                          </a:rPr>
                          <m:t>𝑇</m:t>
                        </m:r>
                      </m:oMath>
                    </m:oMathPara>
                  </a14:m>
                  <a:endParaRPr lang="en-US" sz="2167" i="1" baseline="-25000" dirty="0">
                    <a:solidFill>
                      <a:srgbClr val="FF0000"/>
                    </a:solidFill>
                    <a:latin typeface="Arial"/>
                    <a:cs typeface="Arial"/>
                  </a:endParaRPr>
                </a:p>
              </p:txBody>
            </p:sp>
          </mc:Choice>
          <mc:Fallback xmlns="">
            <p:sp>
              <p:nvSpPr>
                <p:cNvPr id="35" name="Rectangle 34">
                  <a:extLst>
                    <a:ext uri="{FF2B5EF4-FFF2-40B4-BE49-F238E27FC236}">
                      <a16:creationId xmlns:a16="http://schemas.microsoft.com/office/drawing/2014/main" id="{2B6C51F0-0FCE-FD4E-9868-8F5305E964B1}"/>
                    </a:ext>
                  </a:extLst>
                </p:cNvPr>
                <p:cNvSpPr>
                  <a:spLocks noRot="1" noChangeAspect="1" noMove="1" noResize="1" noEditPoints="1" noAdjustHandles="1" noChangeArrowheads="1" noChangeShapeType="1" noTextEdit="1"/>
                </p:cNvSpPr>
                <p:nvPr/>
              </p:nvSpPr>
              <p:spPr>
                <a:xfrm>
                  <a:off x="5405720" y="2178583"/>
                  <a:ext cx="683877" cy="576942"/>
                </a:xfrm>
                <a:prstGeom prst="rect">
                  <a:avLst/>
                </a:prstGeom>
                <a:blipFill>
                  <a:blip r:embed="rId6"/>
                  <a:stretch>
                    <a:fillRect/>
                  </a:stretch>
                </a:blipFill>
                <a:ln w="381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247AF02E-B576-2B4C-8916-141B2240129B}"/>
                    </a:ext>
                  </a:extLst>
                </p:cNvPr>
                <p:cNvSpPr/>
                <p:nvPr/>
              </p:nvSpPr>
              <p:spPr>
                <a:xfrm>
                  <a:off x="2932738" y="2178583"/>
                  <a:ext cx="683877" cy="5769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167" dirty="0">
                      <a:solidFill>
                        <a:prstClr val="black"/>
                      </a:solidFill>
                      <a:latin typeface="Arial"/>
                      <a:cs typeface="Arial"/>
                    </a:rPr>
                    <a:t>Data </a:t>
                  </a:r>
                  <a14:m>
                    <m:oMath xmlns:m="http://schemas.openxmlformats.org/officeDocument/2006/math">
                      <m:r>
                        <a:rPr lang="en-US" sz="2167" i="1" dirty="0" smtClean="0">
                          <a:solidFill>
                            <a:srgbClr val="FF0000"/>
                          </a:solidFill>
                          <a:latin typeface="Cambria Math" panose="02040503050406030204" pitchFamily="18" charset="0"/>
                          <a:cs typeface="Arial"/>
                        </a:rPr>
                        <m:t>𝑇</m:t>
                      </m:r>
                      <m:r>
                        <a:rPr lang="en-US" sz="2167" i="1" dirty="0" smtClean="0">
                          <a:solidFill>
                            <a:prstClr val="black"/>
                          </a:solidFill>
                          <a:latin typeface="Cambria Math" panose="02040503050406030204" pitchFamily="18" charset="0"/>
                          <a:cs typeface="Arial"/>
                        </a:rPr>
                        <m:t>(</m:t>
                      </m:r>
                      <m:r>
                        <a:rPr lang="en-US" sz="2167" i="1" dirty="0" smtClean="0">
                          <a:solidFill>
                            <a:prstClr val="black"/>
                          </a:solidFill>
                          <a:latin typeface="Cambria Math" panose="02040503050406030204" pitchFamily="18" charset="0"/>
                          <a:cs typeface="Arial"/>
                        </a:rPr>
                        <m:t>𝑥</m:t>
                      </m:r>
                      <m:r>
                        <a:rPr lang="en-US" sz="2167" i="1" dirty="0" smtClean="0">
                          <a:solidFill>
                            <a:prstClr val="black"/>
                          </a:solidFill>
                          <a:latin typeface="Cambria Math" panose="02040503050406030204" pitchFamily="18" charset="0"/>
                          <a:cs typeface="Arial"/>
                        </a:rPr>
                        <m:t>)</m:t>
                      </m:r>
                    </m:oMath>
                  </a14:m>
                  <a:endParaRPr lang="en-US" sz="2167" baseline="-25000" dirty="0">
                    <a:solidFill>
                      <a:prstClr val="black"/>
                    </a:solidFill>
                    <a:latin typeface="Arial"/>
                    <a:cs typeface="Arial"/>
                  </a:endParaRPr>
                </a:p>
              </p:txBody>
            </p:sp>
          </mc:Choice>
          <mc:Fallback xmlns="">
            <p:sp>
              <p:nvSpPr>
                <p:cNvPr id="36" name="Rectangle 35">
                  <a:extLst>
                    <a:ext uri="{FF2B5EF4-FFF2-40B4-BE49-F238E27FC236}">
                      <a16:creationId xmlns:a16="http://schemas.microsoft.com/office/drawing/2014/main" id="{247AF02E-B576-2B4C-8916-141B2240129B}"/>
                    </a:ext>
                  </a:extLst>
                </p:cNvPr>
                <p:cNvSpPr>
                  <a:spLocks noRot="1" noChangeAspect="1" noMove="1" noResize="1" noEditPoints="1" noAdjustHandles="1" noChangeArrowheads="1" noChangeShapeType="1" noTextEdit="1"/>
                </p:cNvSpPr>
                <p:nvPr/>
              </p:nvSpPr>
              <p:spPr>
                <a:xfrm>
                  <a:off x="2932738" y="2178583"/>
                  <a:ext cx="683877" cy="576942"/>
                </a:xfrm>
                <a:prstGeom prst="rect">
                  <a:avLst/>
                </a:prstGeom>
                <a:blipFill>
                  <a:blip r:embed="rId7"/>
                  <a:stretch>
                    <a:fillRect/>
                  </a:stretch>
                </a:blipFill>
                <a:ln w="38100">
                  <a:solidFill>
                    <a:schemeClr val="tx1"/>
                  </a:solidFill>
                </a:ln>
              </p:spPr>
              <p:txBody>
                <a:bodyPr/>
                <a:lstStyle/>
                <a:p>
                  <a:r>
                    <a:rPr lang="en-US">
                      <a:noFill/>
                    </a:rPr>
                    <a:t> </a:t>
                  </a:r>
                </a:p>
              </p:txBody>
            </p:sp>
          </mc:Fallback>
        </mc:AlternateContent>
        <p:sp>
          <p:nvSpPr>
            <p:cNvPr id="37" name="Rectangle 36">
              <a:extLst>
                <a:ext uri="{FF2B5EF4-FFF2-40B4-BE49-F238E27FC236}">
                  <a16:creationId xmlns:a16="http://schemas.microsoft.com/office/drawing/2014/main" id="{2FA5EC99-4BD3-9F43-B713-B8EBFA53BC8D}"/>
                </a:ext>
              </a:extLst>
            </p:cNvPr>
            <p:cNvSpPr/>
            <p:nvPr/>
          </p:nvSpPr>
          <p:spPr>
            <a:xfrm>
              <a:off x="3928782" y="2178583"/>
              <a:ext cx="1164771" cy="576942"/>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417" dirty="0">
                  <a:solidFill>
                    <a:prstClr val="white"/>
                  </a:solidFill>
                  <a:latin typeface="Arial"/>
                  <a:cs typeface="Arial"/>
                </a:rPr>
                <a:t>Network</a:t>
              </a:r>
            </a:p>
          </p:txBody>
        </p:sp>
      </p:grpSp>
      <p:cxnSp>
        <p:nvCxnSpPr>
          <p:cNvPr id="38" name="Straight Arrow Connector 37">
            <a:extLst>
              <a:ext uri="{FF2B5EF4-FFF2-40B4-BE49-F238E27FC236}">
                <a16:creationId xmlns:a16="http://schemas.microsoft.com/office/drawing/2014/main" id="{3F3B2CA7-3747-C445-8BDA-01AE7F56EB3A}"/>
              </a:ext>
            </a:extLst>
          </p:cNvPr>
          <p:cNvCxnSpPr>
            <a:stCxn id="36" idx="3"/>
            <a:endCxn id="37" idx="1"/>
          </p:cNvCxnSpPr>
          <p:nvPr/>
        </p:nvCxnSpPr>
        <p:spPr>
          <a:xfrm>
            <a:off x="5143545" y="3755569"/>
            <a:ext cx="78263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AB8BAD2-678D-314F-ACB3-94A56978D9AE}"/>
              </a:ext>
            </a:extLst>
          </p:cNvPr>
          <p:cNvCxnSpPr>
            <a:stCxn id="37" idx="3"/>
            <a:endCxn id="35" idx="1"/>
          </p:cNvCxnSpPr>
          <p:nvPr/>
        </p:nvCxnSpPr>
        <p:spPr>
          <a:xfrm>
            <a:off x="8846363" y="3755569"/>
            <a:ext cx="78263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09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CD97A-F323-8B47-8C81-160FA889E41F}"/>
              </a:ext>
            </a:extLst>
          </p:cNvPr>
          <p:cNvSpPr>
            <a:spLocks noGrp="1"/>
          </p:cNvSpPr>
          <p:nvPr>
            <p:ph type="title"/>
          </p:nvPr>
        </p:nvSpPr>
        <p:spPr/>
        <p:txBody>
          <a:bodyPr/>
          <a:lstStyle/>
          <a:p>
            <a:r>
              <a:rPr lang="en-US" dirty="0"/>
              <a:t>Context prediction</a:t>
            </a:r>
          </a:p>
        </p:txBody>
      </p:sp>
      <p:pic>
        <p:nvPicPr>
          <p:cNvPr id="5" name="Content Placeholder 4">
            <a:extLst>
              <a:ext uri="{FF2B5EF4-FFF2-40B4-BE49-F238E27FC236}">
                <a16:creationId xmlns:a16="http://schemas.microsoft.com/office/drawing/2014/main" id="{15297986-3FCE-6B4F-A9A2-A7A35417E69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2048"/>
          <a:stretch/>
        </p:blipFill>
        <p:spPr>
          <a:xfrm>
            <a:off x="6127831" y="1012601"/>
            <a:ext cx="5855825" cy="2324805"/>
          </a:xfrm>
        </p:spPr>
      </p:pic>
      <p:sp>
        <p:nvSpPr>
          <p:cNvPr id="6" name="Rectangle 5">
            <a:extLst>
              <a:ext uri="{FF2B5EF4-FFF2-40B4-BE49-F238E27FC236}">
                <a16:creationId xmlns:a16="http://schemas.microsoft.com/office/drawing/2014/main" id="{6A6E7AC0-8E89-0E47-A36A-8EF09B125EA7}"/>
              </a:ext>
            </a:extLst>
          </p:cNvPr>
          <p:cNvSpPr/>
          <p:nvPr/>
        </p:nvSpPr>
        <p:spPr>
          <a:xfrm>
            <a:off x="381000" y="6412468"/>
            <a:ext cx="11582400" cy="338554"/>
          </a:xfrm>
          <a:prstGeom prst="rect">
            <a:avLst/>
          </a:prstGeom>
        </p:spPr>
        <p:txBody>
          <a:bodyPr wrap="square">
            <a:spAutoFit/>
          </a:bodyPr>
          <a:lstStyle/>
          <a:p>
            <a:pPr algn="ctr"/>
            <a:r>
              <a:rPr lang="en-US" sz="1600" b="0" dirty="0"/>
              <a:t>C. </a:t>
            </a:r>
            <a:r>
              <a:rPr lang="en-US" sz="1600" b="0" dirty="0" err="1"/>
              <a:t>Doersch</a:t>
            </a:r>
            <a:r>
              <a:rPr lang="en-US" sz="1600" b="0" dirty="0"/>
              <a:t>, A. Gupta, A. </a:t>
            </a:r>
            <a:r>
              <a:rPr lang="en-US" sz="1600" b="0" dirty="0" err="1"/>
              <a:t>Efros</a:t>
            </a:r>
            <a:r>
              <a:rPr lang="en-US" sz="1600" b="0" dirty="0"/>
              <a:t>. </a:t>
            </a:r>
            <a:r>
              <a:rPr lang="en-US" sz="1600" b="0" dirty="0">
                <a:hlinkClick r:id="rId3"/>
              </a:rPr>
              <a:t>Unsupervised Visual Representation Learning by Context Prediction</a:t>
            </a:r>
            <a:r>
              <a:rPr lang="en-US" sz="1600" b="0" dirty="0"/>
              <a:t>. ICCV 2015</a:t>
            </a:r>
          </a:p>
        </p:txBody>
      </p:sp>
      <p:sp>
        <p:nvSpPr>
          <p:cNvPr id="7" name="TextBox 6">
            <a:extLst>
              <a:ext uri="{FF2B5EF4-FFF2-40B4-BE49-F238E27FC236}">
                <a16:creationId xmlns:a16="http://schemas.microsoft.com/office/drawing/2014/main" id="{AC854CFB-504E-FE4F-A4A6-906E02106105}"/>
              </a:ext>
            </a:extLst>
          </p:cNvPr>
          <p:cNvSpPr txBox="1"/>
          <p:nvPr/>
        </p:nvSpPr>
        <p:spPr>
          <a:xfrm>
            <a:off x="457200" y="1155918"/>
            <a:ext cx="5562600" cy="1815882"/>
          </a:xfrm>
          <a:prstGeom prst="rect">
            <a:avLst/>
          </a:prstGeom>
          <a:noFill/>
        </p:spPr>
        <p:txBody>
          <a:bodyPr wrap="square" rtlCol="0">
            <a:spAutoFit/>
          </a:bodyPr>
          <a:lstStyle/>
          <a:p>
            <a:pPr marL="342900" indent="-342900">
              <a:buFont typeface="Arial" panose="020B0604020202020204" pitchFamily="34" charset="0"/>
              <a:buChar char="•"/>
            </a:pPr>
            <a:r>
              <a:rPr lang="en-US" sz="2800" b="0" i="1" dirty="0"/>
              <a:t>Pretext task</a:t>
            </a:r>
            <a:r>
              <a:rPr lang="en-US" sz="2800" b="0" dirty="0"/>
              <a:t>: randomly sample a patch and one of 8 neighbors</a:t>
            </a:r>
          </a:p>
          <a:p>
            <a:pPr marL="342900" indent="-342900">
              <a:buFont typeface="Arial" panose="020B0604020202020204" pitchFamily="34" charset="0"/>
              <a:buChar char="•"/>
            </a:pPr>
            <a:r>
              <a:rPr lang="en-US" sz="2800" b="0" dirty="0"/>
              <a:t>Guess the spatial relationship between the patches</a:t>
            </a:r>
          </a:p>
        </p:txBody>
      </p:sp>
      <p:pic>
        <p:nvPicPr>
          <p:cNvPr id="9" name="Content Placeholder 4">
            <a:extLst>
              <a:ext uri="{FF2B5EF4-FFF2-40B4-BE49-F238E27FC236}">
                <a16:creationId xmlns:a16="http://schemas.microsoft.com/office/drawing/2014/main" id="{79FFD79B-4779-E445-87F2-5AD236EB82DC}"/>
              </a:ext>
            </a:extLst>
          </p:cNvPr>
          <p:cNvPicPr>
            <a:picLocks noChangeAspect="1"/>
          </p:cNvPicPr>
          <p:nvPr/>
        </p:nvPicPr>
        <p:blipFill rotWithShape="1">
          <a:blip r:embed="rId2">
            <a:extLst>
              <a:ext uri="{28A0092B-C50C-407E-A947-70E740481C1C}">
                <a14:useLocalDpi xmlns:a14="http://schemas.microsoft.com/office/drawing/2010/main" val="0"/>
              </a:ext>
            </a:extLst>
          </a:blip>
          <a:srcRect t="60870" r="50357"/>
          <a:stretch/>
        </p:blipFill>
        <p:spPr bwMode="auto">
          <a:xfrm>
            <a:off x="1600200" y="3634805"/>
            <a:ext cx="3810000" cy="2057400"/>
          </a:xfrm>
          <a:prstGeom prst="rect">
            <a:avLst/>
          </a:prstGeom>
          <a:noFill/>
          <a:ln w="9525">
            <a:noFill/>
            <a:miter lim="800000"/>
            <a:headEnd/>
            <a:tailEnd/>
          </a:ln>
        </p:spPr>
      </p:pic>
      <p:pic>
        <p:nvPicPr>
          <p:cNvPr id="10" name="Content Placeholder 4">
            <a:extLst>
              <a:ext uri="{FF2B5EF4-FFF2-40B4-BE49-F238E27FC236}">
                <a16:creationId xmlns:a16="http://schemas.microsoft.com/office/drawing/2014/main" id="{1BB1496F-8399-0941-AA60-FC539FF93CEC}"/>
              </a:ext>
            </a:extLst>
          </p:cNvPr>
          <p:cNvPicPr>
            <a:picLocks noChangeAspect="1"/>
          </p:cNvPicPr>
          <p:nvPr/>
        </p:nvPicPr>
        <p:blipFill rotWithShape="1">
          <a:blip r:embed="rId2">
            <a:extLst>
              <a:ext uri="{28A0092B-C50C-407E-A947-70E740481C1C}">
                <a14:useLocalDpi xmlns:a14="http://schemas.microsoft.com/office/drawing/2010/main" val="0"/>
              </a:ext>
            </a:extLst>
          </a:blip>
          <a:srcRect l="49365" t="61334"/>
          <a:stretch/>
        </p:blipFill>
        <p:spPr bwMode="auto">
          <a:xfrm>
            <a:off x="7391400" y="3634805"/>
            <a:ext cx="3886200" cy="2032992"/>
          </a:xfrm>
          <a:prstGeom prst="rect">
            <a:avLst/>
          </a:prstGeom>
          <a:noFill/>
          <a:ln w="9525">
            <a:noFill/>
            <a:miter lim="800000"/>
            <a:headEnd/>
            <a:tailEnd/>
          </a:ln>
        </p:spPr>
      </p:pic>
      <p:sp>
        <p:nvSpPr>
          <p:cNvPr id="11" name="TextBox 10">
            <a:extLst>
              <a:ext uri="{FF2B5EF4-FFF2-40B4-BE49-F238E27FC236}">
                <a16:creationId xmlns:a16="http://schemas.microsoft.com/office/drawing/2014/main" id="{6E5C5B95-C0AA-C842-A226-0CF3934A9ABE}"/>
              </a:ext>
            </a:extLst>
          </p:cNvPr>
          <p:cNvSpPr txBox="1"/>
          <p:nvPr/>
        </p:nvSpPr>
        <p:spPr>
          <a:xfrm>
            <a:off x="2514600" y="5689666"/>
            <a:ext cx="2440092" cy="461665"/>
          </a:xfrm>
          <a:prstGeom prst="rect">
            <a:avLst/>
          </a:prstGeom>
          <a:noFill/>
        </p:spPr>
        <p:txBody>
          <a:bodyPr wrap="none" rtlCol="0">
            <a:spAutoFit/>
          </a:bodyPr>
          <a:lstStyle/>
          <a:p>
            <a:r>
              <a:rPr lang="en-US" dirty="0"/>
              <a:t>A: Bottom right</a:t>
            </a:r>
          </a:p>
        </p:txBody>
      </p:sp>
      <p:sp>
        <p:nvSpPr>
          <p:cNvPr id="12" name="TextBox 11">
            <a:extLst>
              <a:ext uri="{FF2B5EF4-FFF2-40B4-BE49-F238E27FC236}">
                <a16:creationId xmlns:a16="http://schemas.microsoft.com/office/drawing/2014/main" id="{62147F5A-995C-EB4E-ADDD-940848B3E6E8}"/>
              </a:ext>
            </a:extLst>
          </p:cNvPr>
          <p:cNvSpPr txBox="1"/>
          <p:nvPr/>
        </p:nvSpPr>
        <p:spPr>
          <a:xfrm>
            <a:off x="8262123" y="5689666"/>
            <a:ext cx="2144754" cy="461665"/>
          </a:xfrm>
          <a:prstGeom prst="rect">
            <a:avLst/>
          </a:prstGeom>
          <a:noFill/>
        </p:spPr>
        <p:txBody>
          <a:bodyPr wrap="none" rtlCol="0">
            <a:spAutoFit/>
          </a:bodyPr>
          <a:lstStyle/>
          <a:p>
            <a:r>
              <a:rPr lang="en-US" dirty="0"/>
              <a:t>A: Top center</a:t>
            </a:r>
          </a:p>
        </p:txBody>
      </p:sp>
    </p:spTree>
    <p:extLst>
      <p:ext uri="{BB962C8B-B14F-4D97-AF65-F5344CB8AC3E}">
        <p14:creationId xmlns:p14="http://schemas.microsoft.com/office/powerpoint/2010/main" val="215105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23A9-0B76-8647-8919-C7DC8A25670D}"/>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EAD0347E-8D67-9D4C-9D75-98727567ADB6}"/>
              </a:ext>
            </a:extLst>
          </p:cNvPr>
          <p:cNvSpPr>
            <a:spLocks noGrp="1"/>
          </p:cNvSpPr>
          <p:nvPr>
            <p:ph idx="1"/>
          </p:nvPr>
        </p:nvSpPr>
        <p:spPr>
          <a:xfrm>
            <a:off x="914400" y="914400"/>
            <a:ext cx="10515600" cy="5257800"/>
          </a:xfrm>
        </p:spPr>
        <p:txBody>
          <a:bodyPr/>
          <a:lstStyle/>
          <a:p>
            <a:pPr marL="457200" indent="-457200">
              <a:buFont typeface="Arial" panose="020B0604020202020204" pitchFamily="34" charset="0"/>
              <a:buChar char="•"/>
            </a:pPr>
            <a:r>
              <a:rPr lang="en-US" dirty="0"/>
              <a:t>Recall the idea of </a:t>
            </a:r>
            <a:r>
              <a:rPr lang="en-US" i="1" dirty="0"/>
              <a:t>transfer learning</a:t>
            </a:r>
            <a:r>
              <a:rPr lang="en-US" dirty="0"/>
              <a:t>: start with general-purpose feature representation pre-trained on a large, diverse dataset and adapt it to specialized tasks</a:t>
            </a:r>
          </a:p>
          <a:p>
            <a:pPr marL="457200" indent="-457200">
              <a:buFont typeface="Arial" panose="020B0604020202020204" pitchFamily="34" charset="0"/>
              <a:buChar char="•"/>
            </a:pPr>
            <a:r>
              <a:rPr lang="en-US" dirty="0"/>
              <a:t>Challenge: overcoming reliance on </a:t>
            </a:r>
            <a:r>
              <a:rPr lang="en-US" i="1" dirty="0"/>
              <a:t>supervised </a:t>
            </a:r>
            <a:r>
              <a:rPr lang="en-US" dirty="0"/>
              <a:t>pre-training</a:t>
            </a:r>
          </a:p>
        </p:txBody>
      </p:sp>
      <p:pic>
        <p:nvPicPr>
          <p:cNvPr id="6" name="Picture 5">
            <a:extLst>
              <a:ext uri="{FF2B5EF4-FFF2-40B4-BE49-F238E27FC236}">
                <a16:creationId xmlns:a16="http://schemas.microsoft.com/office/drawing/2014/main" id="{C619AD97-BA61-0240-B529-E4E35202B578}"/>
              </a:ext>
            </a:extLst>
          </p:cNvPr>
          <p:cNvPicPr>
            <a:picLocks noChangeAspect="1"/>
          </p:cNvPicPr>
          <p:nvPr/>
        </p:nvPicPr>
        <p:blipFill>
          <a:blip r:embed="rId2"/>
          <a:stretch>
            <a:fillRect/>
          </a:stretch>
        </p:blipFill>
        <p:spPr>
          <a:xfrm>
            <a:off x="1409700" y="3060700"/>
            <a:ext cx="9372600" cy="3035300"/>
          </a:xfrm>
          <a:prstGeom prst="rect">
            <a:avLst/>
          </a:prstGeom>
        </p:spPr>
      </p:pic>
      <p:sp>
        <p:nvSpPr>
          <p:cNvPr id="7" name="Rectangle 6">
            <a:extLst>
              <a:ext uri="{FF2B5EF4-FFF2-40B4-BE49-F238E27FC236}">
                <a16:creationId xmlns:a16="http://schemas.microsoft.com/office/drawing/2014/main" id="{13E441CE-7608-804F-A7DA-37157973ED80}"/>
              </a:ext>
            </a:extLst>
          </p:cNvPr>
          <p:cNvSpPr/>
          <p:nvPr/>
        </p:nvSpPr>
        <p:spPr>
          <a:xfrm>
            <a:off x="9982200" y="6323309"/>
            <a:ext cx="2133600" cy="338554"/>
          </a:xfrm>
          <a:prstGeom prst="rect">
            <a:avLst/>
          </a:prstGeom>
        </p:spPr>
        <p:txBody>
          <a:bodyPr wrap="square">
            <a:spAutoFit/>
          </a:bodyPr>
          <a:lstStyle/>
          <a:p>
            <a:pPr algn="ctr"/>
            <a:r>
              <a:rPr lang="en-US" sz="1600" b="0" dirty="0">
                <a:hlinkClick r:id="rId3"/>
              </a:rPr>
              <a:t>Figure source</a:t>
            </a:r>
            <a:endParaRPr lang="en-US" sz="1600" b="0" dirty="0"/>
          </a:p>
        </p:txBody>
      </p:sp>
      <p:cxnSp>
        <p:nvCxnSpPr>
          <p:cNvPr id="5" name="Straight Connector 4">
            <a:extLst>
              <a:ext uri="{FF2B5EF4-FFF2-40B4-BE49-F238E27FC236}">
                <a16:creationId xmlns:a16="http://schemas.microsoft.com/office/drawing/2014/main" id="{5849C6E9-C2AD-F34C-AFF8-D894E6862F90}"/>
              </a:ext>
            </a:extLst>
          </p:cNvPr>
          <p:cNvCxnSpPr>
            <a:cxnSpLocks/>
          </p:cNvCxnSpPr>
          <p:nvPr/>
        </p:nvCxnSpPr>
        <p:spPr bwMode="auto">
          <a:xfrm flipV="1">
            <a:off x="2438400" y="3890318"/>
            <a:ext cx="3124200" cy="2203450"/>
          </a:xfrm>
          <a:prstGeom prst="line">
            <a:avLst/>
          </a:prstGeom>
          <a:solidFill>
            <a:schemeClr val="accent1"/>
          </a:solidFill>
          <a:ln w="127000" cap="flat" cmpd="sng" algn="ctr">
            <a:solidFill>
              <a:srgbClr val="FF00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8713F2B8-6EC8-4D4E-8F8B-7CADD68BB21F}"/>
              </a:ext>
            </a:extLst>
          </p:cNvPr>
          <p:cNvCxnSpPr>
            <a:cxnSpLocks/>
          </p:cNvCxnSpPr>
          <p:nvPr/>
        </p:nvCxnSpPr>
        <p:spPr bwMode="auto">
          <a:xfrm flipH="1" flipV="1">
            <a:off x="2438400" y="4042718"/>
            <a:ext cx="3200400" cy="2050108"/>
          </a:xfrm>
          <a:prstGeom prst="line">
            <a:avLst/>
          </a:prstGeom>
          <a:solidFill>
            <a:schemeClr val="accent1"/>
          </a:solidFill>
          <a:ln w="127000" cap="flat" cmpd="sng" algn="ctr">
            <a:solidFill>
              <a:srgbClr val="FF0000"/>
            </a:solidFill>
            <a:prstDash val="solid"/>
            <a:round/>
            <a:headEnd type="none" w="med" len="med"/>
            <a:tailEnd type="none" w="med" len="med"/>
          </a:ln>
          <a:effectLst/>
        </p:spPr>
      </p:cxnSp>
      <p:sp>
        <p:nvSpPr>
          <p:cNvPr id="12" name="TextBox 11">
            <a:extLst>
              <a:ext uri="{FF2B5EF4-FFF2-40B4-BE49-F238E27FC236}">
                <a16:creationId xmlns:a16="http://schemas.microsoft.com/office/drawing/2014/main" id="{53F1ECD6-49B7-8341-953D-9B1D999307ED}"/>
              </a:ext>
            </a:extLst>
          </p:cNvPr>
          <p:cNvSpPr txBox="1"/>
          <p:nvPr/>
        </p:nvSpPr>
        <p:spPr>
          <a:xfrm>
            <a:off x="3034530" y="6243935"/>
            <a:ext cx="1931939" cy="461665"/>
          </a:xfrm>
          <a:prstGeom prst="rect">
            <a:avLst/>
          </a:prstGeom>
          <a:noFill/>
        </p:spPr>
        <p:txBody>
          <a:bodyPr wrap="none" rtlCol="0">
            <a:spAutoFit/>
          </a:bodyPr>
          <a:lstStyle/>
          <a:p>
            <a:r>
              <a:rPr lang="en-US" dirty="0">
                <a:solidFill>
                  <a:srgbClr val="FF0000"/>
                </a:solidFill>
              </a:rPr>
              <a:t>Pretext task</a:t>
            </a:r>
          </a:p>
        </p:txBody>
      </p:sp>
      <p:sp>
        <p:nvSpPr>
          <p:cNvPr id="4" name="Rectangle 3">
            <a:extLst>
              <a:ext uri="{FF2B5EF4-FFF2-40B4-BE49-F238E27FC236}">
                <a16:creationId xmlns:a16="http://schemas.microsoft.com/office/drawing/2014/main" id="{9ABC46DC-ACC4-CE41-9AF4-23E57B27443E}"/>
              </a:ext>
            </a:extLst>
          </p:cNvPr>
          <p:cNvSpPr/>
          <p:nvPr/>
        </p:nvSpPr>
        <p:spPr bwMode="auto">
          <a:xfrm>
            <a:off x="2667000" y="3657600"/>
            <a:ext cx="1295400" cy="232718"/>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55902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57400" y="2590806"/>
            <a:ext cx="4862790" cy="3563186"/>
            <a:chOff x="2514600" y="2667000"/>
            <a:chExt cx="3647092" cy="3563185"/>
          </a:xfrm>
        </p:grpSpPr>
        <p:pic>
          <p:nvPicPr>
            <p:cNvPr id="34" name="Picture 33"/>
            <p:cNvPicPr>
              <a:picLocks/>
            </p:cNvPicPr>
            <p:nvPr/>
          </p:nvPicPr>
          <p:blipFill rotWithShape="1">
            <a:blip r:embed="rId4">
              <a:extLst>
                <a:ext uri="{28A0092B-C50C-407E-A947-70E740481C1C}">
                  <a14:useLocalDpi xmlns:a14="http://schemas.microsoft.com/office/drawing/2010/main" val="0"/>
                </a:ext>
              </a:extLst>
            </a:blip>
            <a:srcRect l="45673" t="39334" r="38328" b="39334"/>
            <a:stretch/>
          </p:blipFill>
          <p:spPr>
            <a:xfrm>
              <a:off x="4637693" y="4706185"/>
              <a:ext cx="1523999" cy="1524000"/>
            </a:xfrm>
            <a:prstGeom prst="rect">
              <a:avLst/>
            </a:prstGeom>
            <a:ln w="38100">
              <a:noFill/>
              <a:prstDash val="dash"/>
            </a:ln>
          </p:spPr>
        </p:pic>
        <p:pic>
          <p:nvPicPr>
            <p:cNvPr id="5" name="Picture 4"/>
            <p:cNvPicPr>
              <a:picLocks/>
            </p:cNvPicPr>
            <p:nvPr/>
          </p:nvPicPr>
          <p:blipFill rotWithShape="1">
            <a:blip r:embed="rId4">
              <a:extLst>
                <a:ext uri="{28A0092B-C50C-407E-A947-70E740481C1C}">
                  <a14:useLocalDpi xmlns:a14="http://schemas.microsoft.com/office/drawing/2010/main" val="0"/>
                </a:ext>
              </a:extLst>
            </a:blip>
            <a:srcRect l="23396" t="11536" r="60605" b="66440"/>
            <a:stretch/>
          </p:blipFill>
          <p:spPr>
            <a:xfrm>
              <a:off x="2514600" y="2667000"/>
              <a:ext cx="1523999" cy="1524000"/>
            </a:xfrm>
            <a:prstGeom prst="rect">
              <a:avLst/>
            </a:prstGeom>
            <a:ln w="38100">
              <a:solidFill>
                <a:srgbClr val="0000FF"/>
              </a:solidFill>
            </a:ln>
          </p:spPr>
        </p:pic>
        <p:sp>
          <p:nvSpPr>
            <p:cNvPr id="13" name="Rectangle 12"/>
            <p:cNvSpPr/>
            <p:nvPr/>
          </p:nvSpPr>
          <p:spPr>
            <a:xfrm flipH="1">
              <a:off x="4641321" y="4700289"/>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3137" eaLnBrk="1" fontAlgn="auto" hangingPunct="1">
                <a:spcBef>
                  <a:spcPts val="0"/>
                </a:spcBef>
                <a:spcAft>
                  <a:spcPts val="0"/>
                </a:spcAft>
                <a:defRPr/>
              </a:pPr>
              <a:endParaRPr lang="en-US" sz="2150" b="0">
                <a:solidFill>
                  <a:prstClr val="white"/>
                </a:solidFill>
                <a:latin typeface="Arial"/>
                <a:cs typeface="Arial"/>
                <a:sym typeface="Gill Sans"/>
              </a:endParaRPr>
            </a:p>
          </p:txBody>
        </p:sp>
      </p:grpSp>
      <p:pic>
        <p:nvPicPr>
          <p:cNvPr id="11" name="Picture 10"/>
          <p:cNvPicPr>
            <a:picLocks/>
          </p:cNvPicPr>
          <p:nvPr/>
        </p:nvPicPr>
        <p:blipFill rotWithShape="1">
          <a:blip r:embed="rId5">
            <a:extLst>
              <a:ext uri="{BEBA8EAE-BF5A-486C-A8C5-ECC9F3942E4B}">
                <a14:imgProps xmlns:a14="http://schemas.microsoft.com/office/drawing/2010/main">
                  <a14:imgLayer r:embed="rId6">
                    <a14:imgEffect>
                      <a14:saturation sat="90000"/>
                    </a14:imgEffect>
                    <a14:imgEffect>
                      <a14:brightnessContrast bright="22000" contrast="-23000"/>
                    </a14:imgEffect>
                  </a14:imgLayer>
                </a14:imgProps>
              </a:ext>
              <a:ext uri="{28A0092B-C50C-407E-A947-70E740481C1C}">
                <a14:useLocalDpi xmlns:a14="http://schemas.microsoft.com/office/drawing/2010/main" val="0"/>
              </a:ext>
            </a:extLst>
          </a:blip>
          <a:srcRect l="8824" t="15490" r="25882" b="12353"/>
          <a:stretch/>
        </p:blipFill>
        <p:spPr>
          <a:xfrm>
            <a:off x="6560468" y="1524000"/>
            <a:ext cx="3929711" cy="2053435"/>
          </a:xfrm>
          <a:prstGeom prst="rect">
            <a:avLst/>
          </a:prstGeom>
        </p:spPr>
      </p:pic>
      <p:pic>
        <p:nvPicPr>
          <p:cNvPr id="10" name="Picture 9"/>
          <p:cNvPicPr>
            <a:picLocks/>
          </p:cNvPicPr>
          <p:nvPr/>
        </p:nvPicPr>
        <p:blipFill rotWithShape="1">
          <a:blip r:embed="rId7">
            <a:extLst>
              <a:ext uri="{BEBA8EAE-BF5A-486C-A8C5-ECC9F3942E4B}">
                <a14:imgProps xmlns:a14="http://schemas.microsoft.com/office/drawing/2010/main">
                  <a14:imgLayer r:embed="rId8">
                    <a14:imgEffect>
                      <a14:saturation sat="80000"/>
                    </a14:imgEffect>
                    <a14:imgEffect>
                      <a14:brightnessContrast bright="16000" contrast="-16000"/>
                    </a14:imgEffect>
                  </a14:imgLayer>
                </a14:imgProps>
              </a:ext>
              <a:ext uri="{28A0092B-C50C-407E-A947-70E740481C1C}">
                <a14:useLocalDpi xmlns:a14="http://schemas.microsoft.com/office/drawing/2010/main" val="0"/>
              </a:ext>
            </a:extLst>
          </a:blip>
          <a:srcRect l="3318" t="5982" r="39506" b="28894"/>
          <a:stretch/>
        </p:blipFill>
        <p:spPr>
          <a:xfrm>
            <a:off x="6319620" y="1653315"/>
            <a:ext cx="3929711" cy="2053435"/>
          </a:xfrm>
          <a:prstGeom prst="rect">
            <a:avLst/>
          </a:prstGeom>
        </p:spPr>
      </p:pic>
      <p:pic>
        <p:nvPicPr>
          <p:cNvPr id="3" name="Picture 2"/>
          <p:cNvPicPr>
            <a:picLocks/>
          </p:cNvPicPr>
          <p:nvPr/>
        </p:nvPicPr>
        <p:blipFill rotWithShape="1">
          <a:blip r:embed="rId9">
            <a:extLst>
              <a:ext uri="{28A0092B-C50C-407E-A947-70E740481C1C}">
                <a14:useLocalDpi xmlns:a14="http://schemas.microsoft.com/office/drawing/2010/main" val="0"/>
              </a:ext>
            </a:extLst>
          </a:blip>
          <a:srcRect l="30316" t="33247" r="15644" b="18814"/>
          <a:stretch/>
        </p:blipFill>
        <p:spPr>
          <a:xfrm flipH="1">
            <a:off x="6082650" y="1782628"/>
            <a:ext cx="3925824" cy="2057400"/>
          </a:xfrm>
          <a:prstGeom prst="rect">
            <a:avLst/>
          </a:prstGeom>
        </p:spPr>
      </p:pic>
      <p:pic>
        <p:nvPicPr>
          <p:cNvPr id="7" name="Picture 6"/>
          <p:cNvPicPr>
            <a:picLocks/>
          </p:cNvPicPr>
          <p:nvPr/>
        </p:nvPicPr>
        <p:blipFill rotWithShape="1">
          <a:blip r:embed="rId10">
            <a:extLst>
              <a:ext uri="{BEBA8EAE-BF5A-486C-A8C5-ECC9F3942E4B}">
                <a14:imgProps xmlns:a14="http://schemas.microsoft.com/office/drawing/2010/main">
                  <a14:imgLayer r:embed="rId11">
                    <a14:imgEffect>
                      <a14:brightnessContrast bright="33000" contrast="6000"/>
                    </a14:imgEffect>
                  </a14:imgLayer>
                </a14:imgProps>
              </a:ext>
              <a:ext uri="{28A0092B-C50C-407E-A947-70E740481C1C}">
                <a14:useLocalDpi xmlns:a14="http://schemas.microsoft.com/office/drawing/2010/main" val="0"/>
              </a:ext>
            </a:extLst>
          </a:blip>
          <a:srcRect l="29638" t="30850" r="11280" b="14185"/>
          <a:stretch/>
        </p:blipFill>
        <p:spPr>
          <a:xfrm>
            <a:off x="5847485" y="1915915"/>
            <a:ext cx="3924028" cy="2053435"/>
          </a:xfrm>
          <a:prstGeom prst="rect">
            <a:avLst/>
          </a:prstGeom>
        </p:spPr>
      </p:pic>
      <p:sp>
        <p:nvSpPr>
          <p:cNvPr id="12" name="Rectangle 11"/>
          <p:cNvSpPr/>
          <p:nvPr/>
        </p:nvSpPr>
        <p:spPr>
          <a:xfrm>
            <a:off x="6827189" y="1915917"/>
            <a:ext cx="846404" cy="63480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08310" tIns="54156" rIns="108310" bIns="54156" rtlCol="0" anchor="ctr"/>
          <a:lstStyle/>
          <a:p>
            <a:pPr algn="ctr" defTabSz="1083137" eaLnBrk="1" fontAlgn="auto" hangingPunct="1">
              <a:spcBef>
                <a:spcPts val="0"/>
              </a:spcBef>
              <a:spcAft>
                <a:spcPts val="0"/>
              </a:spcAft>
              <a:defRPr/>
            </a:pPr>
            <a:endParaRPr lang="en-US" sz="2150" b="0">
              <a:solidFill>
                <a:prstClr val="white"/>
              </a:solidFill>
              <a:latin typeface="Arial"/>
              <a:cs typeface="Arial"/>
              <a:sym typeface="Gill Sans"/>
            </a:endParaRPr>
          </a:p>
        </p:txBody>
      </p:sp>
      <p:sp>
        <p:nvSpPr>
          <p:cNvPr id="18" name="Rectangle 17"/>
          <p:cNvSpPr/>
          <p:nvPr/>
        </p:nvSpPr>
        <p:spPr>
          <a:xfrm>
            <a:off x="8328241" y="2773737"/>
            <a:ext cx="846404" cy="634804"/>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08310" tIns="54156" rIns="108310" bIns="54156" rtlCol="0" anchor="ctr"/>
          <a:lstStyle/>
          <a:p>
            <a:pPr algn="ctr" defTabSz="1083137" eaLnBrk="1" fontAlgn="auto" hangingPunct="1">
              <a:spcBef>
                <a:spcPts val="0"/>
              </a:spcBef>
              <a:spcAft>
                <a:spcPts val="0"/>
              </a:spcAft>
              <a:defRPr/>
            </a:pPr>
            <a:endParaRPr lang="en-US" sz="2150" b="0">
              <a:solidFill>
                <a:prstClr val="white"/>
              </a:solidFill>
              <a:latin typeface="Arial"/>
              <a:cs typeface="Arial"/>
              <a:sym typeface="Gill Sans"/>
            </a:endParaRPr>
          </a:p>
        </p:txBody>
      </p:sp>
      <p:cxnSp>
        <p:nvCxnSpPr>
          <p:cNvPr id="24" name="Straight Arrow Connector 23"/>
          <p:cNvCxnSpPr>
            <a:stCxn id="5" idx="3"/>
            <a:endCxn id="12" idx="1"/>
          </p:cNvCxnSpPr>
          <p:nvPr/>
        </p:nvCxnSpPr>
        <p:spPr>
          <a:xfrm flipV="1">
            <a:off x="4089393" y="2233341"/>
            <a:ext cx="2737788" cy="1119484"/>
          </a:xfrm>
          <a:prstGeom prst="straightConnector1">
            <a:avLst/>
          </a:prstGeom>
          <a:ln w="38100">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3" idx="0"/>
            <a:endCxn id="18" idx="1"/>
          </p:cNvCxnSpPr>
          <p:nvPr/>
        </p:nvCxnSpPr>
        <p:spPr>
          <a:xfrm flipV="1">
            <a:off x="5904162" y="3091135"/>
            <a:ext cx="2424056" cy="1532954"/>
          </a:xfrm>
          <a:prstGeom prst="straightConnector1">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E6D2207C-9413-8241-A4D7-C1DD7211F129}"/>
              </a:ext>
            </a:extLst>
          </p:cNvPr>
          <p:cNvSpPr>
            <a:spLocks noGrp="1"/>
          </p:cNvSpPr>
          <p:nvPr>
            <p:ph type="title"/>
          </p:nvPr>
        </p:nvSpPr>
        <p:spPr>
          <a:xfrm>
            <a:off x="914400" y="76200"/>
            <a:ext cx="10972800" cy="838200"/>
          </a:xfrm>
        </p:spPr>
        <p:txBody>
          <a:bodyPr/>
          <a:lstStyle/>
          <a:p>
            <a:r>
              <a:rPr lang="en-US" dirty="0"/>
              <a:t>Context prediction: Semantics from a non-semantic task</a:t>
            </a:r>
          </a:p>
        </p:txBody>
      </p:sp>
      <p:sp>
        <p:nvSpPr>
          <p:cNvPr id="8" name="TextBox 7">
            <a:extLst>
              <a:ext uri="{FF2B5EF4-FFF2-40B4-BE49-F238E27FC236}">
                <a16:creationId xmlns:a16="http://schemas.microsoft.com/office/drawing/2014/main" id="{D0EFB565-FB67-0D4A-800A-7D128A385159}"/>
              </a:ext>
            </a:extLst>
          </p:cNvPr>
          <p:cNvSpPr txBox="1"/>
          <p:nvPr/>
        </p:nvSpPr>
        <p:spPr>
          <a:xfrm>
            <a:off x="10231043" y="6476476"/>
            <a:ext cx="1851854" cy="369332"/>
          </a:xfrm>
          <a:prstGeom prst="rect">
            <a:avLst/>
          </a:prstGeom>
          <a:noFill/>
        </p:spPr>
        <p:txBody>
          <a:bodyPr wrap="none" rtlCol="0">
            <a:spAutoFit/>
          </a:bodyPr>
          <a:lstStyle/>
          <a:p>
            <a:r>
              <a:rPr lang="en-US" sz="1800" b="0" dirty="0"/>
              <a:t>Source: A. </a:t>
            </a:r>
            <a:r>
              <a:rPr lang="en-US" sz="1800" b="0" dirty="0" err="1"/>
              <a:t>Efros</a:t>
            </a:r>
            <a:endParaRPr lang="en-US" sz="1800" b="0" dirty="0"/>
          </a:p>
        </p:txBody>
      </p:sp>
    </p:spTree>
    <p:custDataLst>
      <p:tags r:id="rId1"/>
    </p:custDataLst>
    <p:extLst>
      <p:ext uri="{BB962C8B-B14F-4D97-AF65-F5344CB8AC3E}">
        <p14:creationId xmlns:p14="http://schemas.microsoft.com/office/powerpoint/2010/main" val="90259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
                                        <p:tgtEl>
                                          <p:spTgt spid="11"/>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300"/>
                                        <p:tgtEl>
                                          <p:spTgt spid="1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300"/>
                                        <p:tgtEl>
                                          <p:spTgt spid="3"/>
                                        </p:tgtEl>
                                      </p:cBhvr>
                                    </p:animEffect>
                                  </p:childTnLst>
                                </p:cTn>
                              </p:par>
                            </p:childTnLst>
                          </p:cTn>
                        </p:par>
                        <p:par>
                          <p:cTn id="16" fill="hold">
                            <p:stCondLst>
                              <p:cond delay="8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3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CD97A-F323-8B47-8C81-160FA889E41F}"/>
              </a:ext>
            </a:extLst>
          </p:cNvPr>
          <p:cNvSpPr>
            <a:spLocks noGrp="1"/>
          </p:cNvSpPr>
          <p:nvPr>
            <p:ph type="title"/>
          </p:nvPr>
        </p:nvSpPr>
        <p:spPr/>
        <p:txBody>
          <a:bodyPr/>
          <a:lstStyle/>
          <a:p>
            <a:r>
              <a:rPr lang="en-US" dirty="0"/>
              <a:t>Context prediction: Details</a:t>
            </a:r>
          </a:p>
        </p:txBody>
      </p:sp>
      <p:sp>
        <p:nvSpPr>
          <p:cNvPr id="6" name="Rectangle 5">
            <a:extLst>
              <a:ext uri="{FF2B5EF4-FFF2-40B4-BE49-F238E27FC236}">
                <a16:creationId xmlns:a16="http://schemas.microsoft.com/office/drawing/2014/main" id="{6A6E7AC0-8E89-0E47-A36A-8EF09B125EA7}"/>
              </a:ext>
            </a:extLst>
          </p:cNvPr>
          <p:cNvSpPr/>
          <p:nvPr/>
        </p:nvSpPr>
        <p:spPr>
          <a:xfrm>
            <a:off x="381000" y="6412468"/>
            <a:ext cx="11582400" cy="338554"/>
          </a:xfrm>
          <a:prstGeom prst="rect">
            <a:avLst/>
          </a:prstGeom>
        </p:spPr>
        <p:txBody>
          <a:bodyPr wrap="square">
            <a:spAutoFit/>
          </a:bodyPr>
          <a:lstStyle/>
          <a:p>
            <a:pPr algn="ctr"/>
            <a:r>
              <a:rPr lang="en-US" sz="1600" b="0" dirty="0"/>
              <a:t>C. </a:t>
            </a:r>
            <a:r>
              <a:rPr lang="en-US" sz="1600" b="0" dirty="0" err="1"/>
              <a:t>Doersch</a:t>
            </a:r>
            <a:r>
              <a:rPr lang="en-US" sz="1600" b="0" dirty="0"/>
              <a:t>, A. Gupta, A. </a:t>
            </a:r>
            <a:r>
              <a:rPr lang="en-US" sz="1600" b="0" dirty="0" err="1"/>
              <a:t>Efros</a:t>
            </a:r>
            <a:r>
              <a:rPr lang="en-US" sz="1600" b="0" dirty="0"/>
              <a:t>. </a:t>
            </a:r>
            <a:r>
              <a:rPr lang="en-US" sz="1600" b="0" dirty="0">
                <a:hlinkClick r:id="rId2"/>
              </a:rPr>
              <a:t>Unsupervised Visual Representation Learning by Context Prediction</a:t>
            </a:r>
            <a:r>
              <a:rPr lang="en-US" sz="1600" b="0" dirty="0"/>
              <a:t>. ICCV 2015</a:t>
            </a:r>
          </a:p>
        </p:txBody>
      </p:sp>
      <p:pic>
        <p:nvPicPr>
          <p:cNvPr id="13" name="Content Placeholder 12">
            <a:extLst>
              <a:ext uri="{FF2B5EF4-FFF2-40B4-BE49-F238E27FC236}">
                <a16:creationId xmlns:a16="http://schemas.microsoft.com/office/drawing/2014/main" id="{BDAA6BEE-1841-BF40-AE95-DFF1CFD6FB8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4481" y="1219200"/>
            <a:ext cx="5373919" cy="3505200"/>
          </a:xfrm>
        </p:spPr>
      </p:pic>
      <p:sp>
        <p:nvSpPr>
          <p:cNvPr id="14" name="TextBox 13">
            <a:extLst>
              <a:ext uri="{FF2B5EF4-FFF2-40B4-BE49-F238E27FC236}">
                <a16:creationId xmlns:a16="http://schemas.microsoft.com/office/drawing/2014/main" id="{AF379004-0FA2-8D4A-BB7A-06BD47642751}"/>
              </a:ext>
            </a:extLst>
          </p:cNvPr>
          <p:cNvSpPr txBox="1"/>
          <p:nvPr/>
        </p:nvSpPr>
        <p:spPr>
          <a:xfrm>
            <a:off x="935183" y="4800600"/>
            <a:ext cx="5160818" cy="1200329"/>
          </a:xfrm>
          <a:prstGeom prst="rect">
            <a:avLst/>
          </a:prstGeom>
          <a:noFill/>
        </p:spPr>
        <p:txBody>
          <a:bodyPr wrap="square" rtlCol="0">
            <a:spAutoFit/>
          </a:bodyPr>
          <a:lstStyle/>
          <a:p>
            <a:r>
              <a:rPr lang="en-US" b="0" dirty="0"/>
              <a:t>Prevent “cheating”: sample patches with gaps, pre-process to overcome chromatic aberration</a:t>
            </a:r>
          </a:p>
        </p:txBody>
      </p:sp>
      <p:pic>
        <p:nvPicPr>
          <p:cNvPr id="16" name="Picture 15">
            <a:extLst>
              <a:ext uri="{FF2B5EF4-FFF2-40B4-BE49-F238E27FC236}">
                <a16:creationId xmlns:a16="http://schemas.microsoft.com/office/drawing/2014/main" id="{836FC3EA-15E5-8641-8261-AA7A2DC02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6383" y="1924841"/>
            <a:ext cx="4380737" cy="4099560"/>
          </a:xfrm>
          <a:prstGeom prst="rect">
            <a:avLst/>
          </a:prstGeom>
        </p:spPr>
      </p:pic>
      <p:sp>
        <p:nvSpPr>
          <p:cNvPr id="17" name="TextBox 16">
            <a:extLst>
              <a:ext uri="{FF2B5EF4-FFF2-40B4-BE49-F238E27FC236}">
                <a16:creationId xmlns:a16="http://schemas.microsoft.com/office/drawing/2014/main" id="{2AC7DF30-AE97-4848-AB5A-2E2C1DFD6D98}"/>
              </a:ext>
            </a:extLst>
          </p:cNvPr>
          <p:cNvSpPr txBox="1"/>
          <p:nvPr/>
        </p:nvSpPr>
        <p:spPr>
          <a:xfrm>
            <a:off x="7391400" y="1134963"/>
            <a:ext cx="3523722" cy="461665"/>
          </a:xfrm>
          <a:prstGeom prst="rect">
            <a:avLst/>
          </a:prstGeom>
          <a:noFill/>
        </p:spPr>
        <p:txBody>
          <a:bodyPr wrap="none" rtlCol="0">
            <a:spAutoFit/>
          </a:bodyPr>
          <a:lstStyle/>
          <a:p>
            <a:r>
              <a:rPr lang="en-US" b="0" dirty="0" err="1"/>
              <a:t>AlexNet</a:t>
            </a:r>
            <a:r>
              <a:rPr lang="en-US" b="0" dirty="0"/>
              <a:t>-like architecture</a:t>
            </a:r>
          </a:p>
        </p:txBody>
      </p:sp>
      <p:sp>
        <p:nvSpPr>
          <p:cNvPr id="18" name="TextBox 17">
            <a:extLst>
              <a:ext uri="{FF2B5EF4-FFF2-40B4-BE49-F238E27FC236}">
                <a16:creationId xmlns:a16="http://schemas.microsoft.com/office/drawing/2014/main" id="{DA21F4AF-F0A2-4249-AF08-5253978880FA}"/>
              </a:ext>
            </a:extLst>
          </p:cNvPr>
          <p:cNvSpPr txBox="1"/>
          <p:nvPr/>
        </p:nvSpPr>
        <p:spPr>
          <a:xfrm>
            <a:off x="8610600" y="4800600"/>
            <a:ext cx="1066800" cy="584775"/>
          </a:xfrm>
          <a:prstGeom prst="rect">
            <a:avLst/>
          </a:prstGeom>
          <a:noFill/>
        </p:spPr>
        <p:txBody>
          <a:bodyPr wrap="square" rtlCol="0">
            <a:spAutoFit/>
          </a:bodyPr>
          <a:lstStyle/>
          <a:p>
            <a:pPr algn="ctr"/>
            <a:r>
              <a:rPr lang="en-US" sz="1600" b="0" dirty="0"/>
              <a:t>shared weights</a:t>
            </a:r>
          </a:p>
        </p:txBody>
      </p:sp>
      <p:sp>
        <p:nvSpPr>
          <p:cNvPr id="19" name="TextBox 18">
            <a:extLst>
              <a:ext uri="{FF2B5EF4-FFF2-40B4-BE49-F238E27FC236}">
                <a16:creationId xmlns:a16="http://schemas.microsoft.com/office/drawing/2014/main" id="{BB0A77E8-4A24-D54F-AE73-E0C85A9F8230}"/>
              </a:ext>
            </a:extLst>
          </p:cNvPr>
          <p:cNvSpPr txBox="1"/>
          <p:nvPr/>
        </p:nvSpPr>
        <p:spPr>
          <a:xfrm>
            <a:off x="8153400" y="1641532"/>
            <a:ext cx="1981200" cy="338554"/>
          </a:xfrm>
          <a:prstGeom prst="rect">
            <a:avLst/>
          </a:prstGeom>
          <a:noFill/>
        </p:spPr>
        <p:txBody>
          <a:bodyPr wrap="square" rtlCol="0">
            <a:spAutoFit/>
          </a:bodyPr>
          <a:lstStyle/>
          <a:p>
            <a:pPr algn="ctr"/>
            <a:r>
              <a:rPr lang="en-US" sz="1600" b="0" dirty="0" err="1"/>
              <a:t>softmax</a:t>
            </a:r>
            <a:endParaRPr lang="en-US" sz="1600" b="0" dirty="0"/>
          </a:p>
        </p:txBody>
      </p:sp>
    </p:spTree>
    <p:extLst>
      <p:ext uri="{BB962C8B-B14F-4D97-AF65-F5344CB8AC3E}">
        <p14:creationId xmlns:p14="http://schemas.microsoft.com/office/powerpoint/2010/main" val="282291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BEB45-41F5-2C48-89FF-BD422CB6B5DA}"/>
              </a:ext>
            </a:extLst>
          </p:cNvPr>
          <p:cNvSpPr>
            <a:spLocks noGrp="1"/>
          </p:cNvSpPr>
          <p:nvPr>
            <p:ph type="title"/>
          </p:nvPr>
        </p:nvSpPr>
        <p:spPr/>
        <p:txBody>
          <a:bodyPr/>
          <a:lstStyle/>
          <a:p>
            <a:r>
              <a:rPr lang="en-US" dirty="0"/>
              <a:t>Context prediction: Results</a:t>
            </a:r>
          </a:p>
        </p:txBody>
      </p:sp>
      <p:sp>
        <p:nvSpPr>
          <p:cNvPr id="3" name="Content Placeholder 2">
            <a:extLst>
              <a:ext uri="{FF2B5EF4-FFF2-40B4-BE49-F238E27FC236}">
                <a16:creationId xmlns:a16="http://schemas.microsoft.com/office/drawing/2014/main" id="{196FD90D-ED88-9C47-B110-7083BEF3CDB4}"/>
              </a:ext>
            </a:extLst>
          </p:cNvPr>
          <p:cNvSpPr>
            <a:spLocks noGrp="1"/>
          </p:cNvSpPr>
          <p:nvPr>
            <p:ph idx="1"/>
          </p:nvPr>
        </p:nvSpPr>
        <p:spPr/>
        <p:txBody>
          <a:bodyPr/>
          <a:lstStyle/>
          <a:p>
            <a:pPr marL="457200" indent="-457200">
              <a:buFont typeface="Arial" panose="020B0604020202020204" pitchFamily="34" charset="0"/>
              <a:buChar char="•"/>
            </a:pPr>
            <a:r>
              <a:rPr lang="en-US" dirty="0"/>
              <a:t>Combine learned feature extractor with R-CNN to perform detection on PASCAL VOC 2007 </a:t>
            </a:r>
          </a:p>
          <a:p>
            <a:pPr marL="457200" indent="-457200">
              <a:buFont typeface="Arial" panose="020B0604020202020204" pitchFamily="34" charset="0"/>
              <a:buChar char="•"/>
            </a:pPr>
            <a:r>
              <a:rPr lang="en-US" dirty="0"/>
              <a:t>Unsupervised pre-training is 5% </a:t>
            </a:r>
            <a:r>
              <a:rPr lang="en-US" dirty="0" err="1"/>
              <a:t>mAP</a:t>
            </a:r>
            <a:r>
              <a:rPr lang="en-US" dirty="0"/>
              <a:t> better than training from scratch, but still 8% below pre-training with ImageNet label supervision</a:t>
            </a:r>
          </a:p>
        </p:txBody>
      </p:sp>
      <p:sp>
        <p:nvSpPr>
          <p:cNvPr id="4" name="Rectangle 3">
            <a:extLst>
              <a:ext uri="{FF2B5EF4-FFF2-40B4-BE49-F238E27FC236}">
                <a16:creationId xmlns:a16="http://schemas.microsoft.com/office/drawing/2014/main" id="{6EFF3E57-E6A4-9A46-8951-0AF4F1B3F922}"/>
              </a:ext>
            </a:extLst>
          </p:cNvPr>
          <p:cNvSpPr/>
          <p:nvPr/>
        </p:nvSpPr>
        <p:spPr>
          <a:xfrm>
            <a:off x="381000" y="6412468"/>
            <a:ext cx="11582400" cy="338554"/>
          </a:xfrm>
          <a:prstGeom prst="rect">
            <a:avLst/>
          </a:prstGeom>
        </p:spPr>
        <p:txBody>
          <a:bodyPr wrap="square">
            <a:spAutoFit/>
          </a:bodyPr>
          <a:lstStyle/>
          <a:p>
            <a:pPr algn="ctr"/>
            <a:r>
              <a:rPr lang="en-US" sz="1600" b="0" dirty="0"/>
              <a:t>C. </a:t>
            </a:r>
            <a:r>
              <a:rPr lang="en-US" sz="1600" b="0" dirty="0" err="1"/>
              <a:t>Doersch</a:t>
            </a:r>
            <a:r>
              <a:rPr lang="en-US" sz="1600" b="0" dirty="0"/>
              <a:t>, A. Gupta, A. </a:t>
            </a:r>
            <a:r>
              <a:rPr lang="en-US" sz="1600" b="0" dirty="0" err="1"/>
              <a:t>Efros</a:t>
            </a:r>
            <a:r>
              <a:rPr lang="en-US" sz="1600" b="0" dirty="0"/>
              <a:t>. </a:t>
            </a:r>
            <a:r>
              <a:rPr lang="en-US" sz="1600" b="0" dirty="0">
                <a:hlinkClick r:id="rId2"/>
              </a:rPr>
              <a:t>Unsupervised Visual Representation Learning by Context Prediction</a:t>
            </a:r>
            <a:r>
              <a:rPr lang="en-US" sz="1600" b="0" dirty="0"/>
              <a:t>. ICCV 2015</a:t>
            </a:r>
          </a:p>
        </p:txBody>
      </p:sp>
    </p:spTree>
    <p:extLst>
      <p:ext uri="{BB962C8B-B14F-4D97-AF65-F5344CB8AC3E}">
        <p14:creationId xmlns:p14="http://schemas.microsoft.com/office/powerpoint/2010/main" val="865759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C9C61-3138-4249-AD05-F9E49F63386B}"/>
              </a:ext>
            </a:extLst>
          </p:cNvPr>
          <p:cNvSpPr>
            <a:spLocks noGrp="1"/>
          </p:cNvSpPr>
          <p:nvPr>
            <p:ph type="title"/>
          </p:nvPr>
        </p:nvSpPr>
        <p:spPr/>
        <p:txBody>
          <a:bodyPr/>
          <a:lstStyle/>
          <a:p>
            <a:r>
              <a:rPr lang="en-US" dirty="0"/>
              <a:t>Jigsaw puzzle solving</a:t>
            </a:r>
          </a:p>
        </p:txBody>
      </p:sp>
      <p:sp>
        <p:nvSpPr>
          <p:cNvPr id="4" name="Rectangle 3">
            <a:extLst>
              <a:ext uri="{FF2B5EF4-FFF2-40B4-BE49-F238E27FC236}">
                <a16:creationId xmlns:a16="http://schemas.microsoft.com/office/drawing/2014/main" id="{72BF7CAB-E45A-464C-AE29-951AC85753E0}"/>
              </a:ext>
            </a:extLst>
          </p:cNvPr>
          <p:cNvSpPr/>
          <p:nvPr/>
        </p:nvSpPr>
        <p:spPr>
          <a:xfrm>
            <a:off x="76200" y="6443246"/>
            <a:ext cx="12115800" cy="338554"/>
          </a:xfrm>
          <a:prstGeom prst="rect">
            <a:avLst/>
          </a:prstGeom>
        </p:spPr>
        <p:txBody>
          <a:bodyPr wrap="square">
            <a:spAutoFit/>
          </a:bodyPr>
          <a:lstStyle/>
          <a:p>
            <a:pPr algn="ctr"/>
            <a:r>
              <a:rPr lang="en-US" sz="1600" b="0" dirty="0"/>
              <a:t>M. </a:t>
            </a:r>
            <a:r>
              <a:rPr lang="en-US" sz="1600" b="0" dirty="0" err="1"/>
              <a:t>Noroozi</a:t>
            </a:r>
            <a:r>
              <a:rPr lang="en-US" sz="1600" b="0" dirty="0"/>
              <a:t> and P. </a:t>
            </a:r>
            <a:r>
              <a:rPr lang="en-US" sz="1600" b="0" dirty="0" err="1"/>
              <a:t>Favaro</a:t>
            </a:r>
            <a:r>
              <a:rPr lang="en-US" sz="1600" b="0" dirty="0"/>
              <a:t>. </a:t>
            </a:r>
            <a:r>
              <a:rPr lang="en-US" sz="1600" b="0" dirty="0">
                <a:hlinkClick r:id="rId3"/>
              </a:rPr>
              <a:t>Unsupervised Learning of Visual Representations by Solving Jigsaw Puzzles</a:t>
            </a:r>
            <a:r>
              <a:rPr lang="en-US" sz="1600" b="0" dirty="0"/>
              <a:t>. ECCV 2016</a:t>
            </a:r>
          </a:p>
        </p:txBody>
      </p:sp>
      <p:pic>
        <p:nvPicPr>
          <p:cNvPr id="10" name="Content Placeholder 9">
            <a:extLst>
              <a:ext uri="{FF2B5EF4-FFF2-40B4-BE49-F238E27FC236}">
                <a16:creationId xmlns:a16="http://schemas.microsoft.com/office/drawing/2014/main" id="{AA16B31F-9707-B447-AE58-911EE38547DD}"/>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2174"/>
          <a:stretch/>
        </p:blipFill>
        <p:spPr>
          <a:xfrm>
            <a:off x="304800" y="1524000"/>
            <a:ext cx="11638054" cy="3429000"/>
          </a:xfrm>
        </p:spPr>
      </p:pic>
      <p:sp>
        <p:nvSpPr>
          <p:cNvPr id="11" name="TextBox 10">
            <a:extLst>
              <a:ext uri="{FF2B5EF4-FFF2-40B4-BE49-F238E27FC236}">
                <a16:creationId xmlns:a16="http://schemas.microsoft.com/office/drawing/2014/main" id="{CED6D55D-0F5F-0740-85CA-4AAE54275600}"/>
              </a:ext>
            </a:extLst>
          </p:cNvPr>
          <p:cNvSpPr txBox="1"/>
          <p:nvPr/>
        </p:nvSpPr>
        <p:spPr>
          <a:xfrm>
            <a:off x="1447800" y="1219200"/>
            <a:ext cx="1999265" cy="461665"/>
          </a:xfrm>
          <a:prstGeom prst="rect">
            <a:avLst/>
          </a:prstGeom>
          <a:noFill/>
        </p:spPr>
        <p:txBody>
          <a:bodyPr wrap="none" rtlCol="0">
            <a:spAutoFit/>
          </a:bodyPr>
          <a:lstStyle/>
          <a:p>
            <a:r>
              <a:rPr lang="en-US" b="0" dirty="0"/>
              <a:t>Crop out tiles</a:t>
            </a:r>
          </a:p>
        </p:txBody>
      </p:sp>
      <p:sp>
        <p:nvSpPr>
          <p:cNvPr id="12" name="TextBox 11">
            <a:extLst>
              <a:ext uri="{FF2B5EF4-FFF2-40B4-BE49-F238E27FC236}">
                <a16:creationId xmlns:a16="http://schemas.microsoft.com/office/drawing/2014/main" id="{6C5091DD-EBC8-D44B-AFB3-277D8C99546E}"/>
              </a:ext>
            </a:extLst>
          </p:cNvPr>
          <p:cNvSpPr txBox="1"/>
          <p:nvPr/>
        </p:nvSpPr>
        <p:spPr>
          <a:xfrm>
            <a:off x="6096000" y="1219199"/>
            <a:ext cx="1137684" cy="461665"/>
          </a:xfrm>
          <a:prstGeom prst="rect">
            <a:avLst/>
          </a:prstGeom>
          <a:noFill/>
        </p:spPr>
        <p:txBody>
          <a:bodyPr wrap="none" rtlCol="0">
            <a:spAutoFit/>
          </a:bodyPr>
          <a:lstStyle/>
          <a:p>
            <a:r>
              <a:rPr lang="en-US" b="0" dirty="0"/>
              <a:t>Shuffle</a:t>
            </a:r>
          </a:p>
        </p:txBody>
      </p:sp>
      <p:sp>
        <p:nvSpPr>
          <p:cNvPr id="13" name="TextBox 12">
            <a:extLst>
              <a:ext uri="{FF2B5EF4-FFF2-40B4-BE49-F238E27FC236}">
                <a16:creationId xmlns:a16="http://schemas.microsoft.com/office/drawing/2014/main" id="{325ABE7A-8F02-0F4E-B4EA-9281EF8791F1}"/>
              </a:ext>
            </a:extLst>
          </p:cNvPr>
          <p:cNvSpPr txBox="1"/>
          <p:nvPr/>
        </p:nvSpPr>
        <p:spPr>
          <a:xfrm>
            <a:off x="8458200" y="1194815"/>
            <a:ext cx="3571812" cy="461665"/>
          </a:xfrm>
          <a:prstGeom prst="rect">
            <a:avLst/>
          </a:prstGeom>
          <a:noFill/>
        </p:spPr>
        <p:txBody>
          <a:bodyPr wrap="none" rtlCol="0">
            <a:spAutoFit/>
          </a:bodyPr>
          <a:lstStyle/>
          <a:p>
            <a:r>
              <a:rPr lang="en-US" b="0" dirty="0"/>
              <a:t>Pretext task: reassemble</a:t>
            </a:r>
          </a:p>
        </p:txBody>
      </p:sp>
      <p:sp>
        <p:nvSpPr>
          <p:cNvPr id="14" name="TextBox 13">
            <a:extLst>
              <a:ext uri="{FF2B5EF4-FFF2-40B4-BE49-F238E27FC236}">
                <a16:creationId xmlns:a16="http://schemas.microsoft.com/office/drawing/2014/main" id="{B3BF0C84-D1C7-8E43-AE03-35EA685F8F08}"/>
              </a:ext>
            </a:extLst>
          </p:cNvPr>
          <p:cNvSpPr txBox="1"/>
          <p:nvPr/>
        </p:nvSpPr>
        <p:spPr>
          <a:xfrm>
            <a:off x="348567" y="5181600"/>
            <a:ext cx="11462433" cy="461665"/>
          </a:xfrm>
          <a:prstGeom prst="rect">
            <a:avLst/>
          </a:prstGeom>
          <a:noFill/>
        </p:spPr>
        <p:txBody>
          <a:bodyPr wrap="none" rtlCol="0">
            <a:spAutoFit/>
          </a:bodyPr>
          <a:lstStyle/>
          <a:p>
            <a:r>
              <a:rPr lang="en-US" b="0" dirty="0"/>
              <a:t>Claim: jigsaw solving is easier than context prediction, trains faster, transfers better</a:t>
            </a:r>
          </a:p>
        </p:txBody>
      </p:sp>
    </p:spTree>
    <p:extLst>
      <p:ext uri="{BB962C8B-B14F-4D97-AF65-F5344CB8AC3E}">
        <p14:creationId xmlns:p14="http://schemas.microsoft.com/office/powerpoint/2010/main" val="1895425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C9C61-3138-4249-AD05-F9E49F63386B}"/>
              </a:ext>
            </a:extLst>
          </p:cNvPr>
          <p:cNvSpPr>
            <a:spLocks noGrp="1"/>
          </p:cNvSpPr>
          <p:nvPr>
            <p:ph type="title"/>
          </p:nvPr>
        </p:nvSpPr>
        <p:spPr/>
        <p:txBody>
          <a:bodyPr/>
          <a:lstStyle/>
          <a:p>
            <a:r>
              <a:rPr lang="en-US" dirty="0"/>
              <a:t>Jigsaw puzzle solving: Details</a:t>
            </a:r>
          </a:p>
        </p:txBody>
      </p:sp>
      <p:pic>
        <p:nvPicPr>
          <p:cNvPr id="6" name="Content Placeholder 5">
            <a:extLst>
              <a:ext uri="{FF2B5EF4-FFF2-40B4-BE49-F238E27FC236}">
                <a16:creationId xmlns:a16="http://schemas.microsoft.com/office/drawing/2014/main" id="{8BB5B9DF-393F-C947-A3F4-64B7ECBCDC0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417"/>
          <a:stretch/>
        </p:blipFill>
        <p:spPr>
          <a:xfrm>
            <a:off x="152400" y="1534180"/>
            <a:ext cx="11805319" cy="3886200"/>
          </a:xfrm>
        </p:spPr>
      </p:pic>
      <p:sp>
        <p:nvSpPr>
          <p:cNvPr id="3" name="TextBox 2">
            <a:extLst>
              <a:ext uri="{FF2B5EF4-FFF2-40B4-BE49-F238E27FC236}">
                <a16:creationId xmlns:a16="http://schemas.microsoft.com/office/drawing/2014/main" id="{27027FF1-8041-814F-BA03-B1B4F6F214C1}"/>
              </a:ext>
            </a:extLst>
          </p:cNvPr>
          <p:cNvSpPr txBox="1"/>
          <p:nvPr/>
        </p:nvSpPr>
        <p:spPr>
          <a:xfrm>
            <a:off x="6643283" y="1153180"/>
            <a:ext cx="3948517" cy="461665"/>
          </a:xfrm>
          <a:prstGeom prst="rect">
            <a:avLst/>
          </a:prstGeom>
          <a:noFill/>
        </p:spPr>
        <p:txBody>
          <a:bodyPr wrap="none" rtlCol="0">
            <a:spAutoFit/>
          </a:bodyPr>
          <a:lstStyle/>
          <a:p>
            <a:r>
              <a:rPr lang="en-US" b="0" dirty="0"/>
              <a:t>Context free network (CFN)</a:t>
            </a:r>
          </a:p>
        </p:txBody>
      </p:sp>
      <p:sp>
        <p:nvSpPr>
          <p:cNvPr id="5" name="TextBox 4">
            <a:extLst>
              <a:ext uri="{FF2B5EF4-FFF2-40B4-BE49-F238E27FC236}">
                <a16:creationId xmlns:a16="http://schemas.microsoft.com/office/drawing/2014/main" id="{19C915F9-00A4-EE43-87F8-B311D41DF32B}"/>
              </a:ext>
            </a:extLst>
          </p:cNvPr>
          <p:cNvSpPr txBox="1"/>
          <p:nvPr/>
        </p:nvSpPr>
        <p:spPr>
          <a:xfrm>
            <a:off x="152400" y="5191780"/>
            <a:ext cx="1905000" cy="954107"/>
          </a:xfrm>
          <a:prstGeom prst="rect">
            <a:avLst/>
          </a:prstGeom>
          <a:noFill/>
        </p:spPr>
        <p:txBody>
          <a:bodyPr wrap="square" rtlCol="0">
            <a:spAutoFit/>
          </a:bodyPr>
          <a:lstStyle/>
          <a:p>
            <a:pPr algn="ctr"/>
            <a:r>
              <a:rPr lang="en-US" sz="1400" b="0" dirty="0"/>
              <a:t>Predetermined set of 1000 permutations</a:t>
            </a:r>
          </a:p>
          <a:p>
            <a:pPr algn="ctr"/>
            <a:r>
              <a:rPr lang="en-US" sz="1400" b="0" dirty="0"/>
              <a:t>(out of 362,880 possible)</a:t>
            </a:r>
          </a:p>
        </p:txBody>
      </p:sp>
      <p:sp>
        <p:nvSpPr>
          <p:cNvPr id="7" name="Rectangle 6">
            <a:extLst>
              <a:ext uri="{FF2B5EF4-FFF2-40B4-BE49-F238E27FC236}">
                <a16:creationId xmlns:a16="http://schemas.microsoft.com/office/drawing/2014/main" id="{2BCC222A-07D3-E94C-BACB-2D002AD50A86}"/>
              </a:ext>
            </a:extLst>
          </p:cNvPr>
          <p:cNvSpPr/>
          <p:nvPr/>
        </p:nvSpPr>
        <p:spPr>
          <a:xfrm>
            <a:off x="76200" y="6443246"/>
            <a:ext cx="12115800" cy="338554"/>
          </a:xfrm>
          <a:prstGeom prst="rect">
            <a:avLst/>
          </a:prstGeom>
        </p:spPr>
        <p:txBody>
          <a:bodyPr wrap="square">
            <a:spAutoFit/>
          </a:bodyPr>
          <a:lstStyle/>
          <a:p>
            <a:pPr algn="ctr"/>
            <a:r>
              <a:rPr lang="en-US" sz="1600" b="0" dirty="0"/>
              <a:t>M. </a:t>
            </a:r>
            <a:r>
              <a:rPr lang="en-US" sz="1600" b="0" dirty="0" err="1"/>
              <a:t>Noroozi</a:t>
            </a:r>
            <a:r>
              <a:rPr lang="en-US" sz="1600" b="0" dirty="0"/>
              <a:t> and P. </a:t>
            </a:r>
            <a:r>
              <a:rPr lang="en-US" sz="1600" b="0" dirty="0" err="1"/>
              <a:t>Favaro</a:t>
            </a:r>
            <a:r>
              <a:rPr lang="en-US" sz="1600" b="0" dirty="0"/>
              <a:t>. </a:t>
            </a:r>
            <a:r>
              <a:rPr lang="en-US" sz="1600" b="0" dirty="0">
                <a:hlinkClick r:id="rId4"/>
              </a:rPr>
              <a:t>Unsupervised Learning of Visual Representations by Solving Jigsaw Puzzles</a:t>
            </a:r>
            <a:r>
              <a:rPr lang="en-US" sz="1600" b="0" dirty="0"/>
              <a:t>. ECCV 2016</a:t>
            </a:r>
          </a:p>
        </p:txBody>
      </p:sp>
    </p:spTree>
    <p:extLst>
      <p:ext uri="{BB962C8B-B14F-4D97-AF65-F5344CB8AC3E}">
        <p14:creationId xmlns:p14="http://schemas.microsoft.com/office/powerpoint/2010/main" val="3932807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C9C61-3138-4249-AD05-F9E49F63386B}"/>
              </a:ext>
            </a:extLst>
          </p:cNvPr>
          <p:cNvSpPr>
            <a:spLocks noGrp="1"/>
          </p:cNvSpPr>
          <p:nvPr>
            <p:ph type="title"/>
          </p:nvPr>
        </p:nvSpPr>
        <p:spPr/>
        <p:txBody>
          <a:bodyPr/>
          <a:lstStyle/>
          <a:p>
            <a:r>
              <a:rPr lang="en-US" dirty="0"/>
              <a:t>Jigsaw puzzle solving: Transfer results</a:t>
            </a:r>
          </a:p>
        </p:txBody>
      </p:sp>
      <p:sp>
        <p:nvSpPr>
          <p:cNvPr id="7" name="Rectangle 6">
            <a:extLst>
              <a:ext uri="{FF2B5EF4-FFF2-40B4-BE49-F238E27FC236}">
                <a16:creationId xmlns:a16="http://schemas.microsoft.com/office/drawing/2014/main" id="{2BCC222A-07D3-E94C-BACB-2D002AD50A86}"/>
              </a:ext>
            </a:extLst>
          </p:cNvPr>
          <p:cNvSpPr/>
          <p:nvPr/>
        </p:nvSpPr>
        <p:spPr>
          <a:xfrm>
            <a:off x="76200" y="6443246"/>
            <a:ext cx="12115800" cy="338554"/>
          </a:xfrm>
          <a:prstGeom prst="rect">
            <a:avLst/>
          </a:prstGeom>
        </p:spPr>
        <p:txBody>
          <a:bodyPr wrap="square">
            <a:spAutoFit/>
          </a:bodyPr>
          <a:lstStyle/>
          <a:p>
            <a:pPr algn="ctr"/>
            <a:r>
              <a:rPr lang="en-US" sz="1600" b="0" dirty="0"/>
              <a:t>M. </a:t>
            </a:r>
            <a:r>
              <a:rPr lang="en-US" sz="1600" b="0" dirty="0" err="1"/>
              <a:t>Noroozi</a:t>
            </a:r>
            <a:r>
              <a:rPr lang="en-US" sz="1600" b="0" dirty="0"/>
              <a:t> and P. </a:t>
            </a:r>
            <a:r>
              <a:rPr lang="en-US" sz="1600" b="0" dirty="0" err="1"/>
              <a:t>Favaro</a:t>
            </a:r>
            <a:r>
              <a:rPr lang="en-US" sz="1600" b="0" dirty="0"/>
              <a:t>. </a:t>
            </a:r>
            <a:r>
              <a:rPr lang="en-US" sz="1600" b="0" dirty="0">
                <a:hlinkClick r:id="rId2"/>
              </a:rPr>
              <a:t>Unsupervised Learning of Visual Representations by Solving Jigsaw Puzzles</a:t>
            </a:r>
            <a:r>
              <a:rPr lang="en-US" sz="1600" b="0" dirty="0"/>
              <a:t>. ECCV 2016</a:t>
            </a:r>
          </a:p>
        </p:txBody>
      </p:sp>
      <p:pic>
        <p:nvPicPr>
          <p:cNvPr id="10" name="Picture 9">
            <a:extLst>
              <a:ext uri="{FF2B5EF4-FFF2-40B4-BE49-F238E27FC236}">
                <a16:creationId xmlns:a16="http://schemas.microsoft.com/office/drawing/2014/main" id="{A2F08071-5187-BF42-BE2D-AC5CEBE04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447800"/>
            <a:ext cx="11277600" cy="3108904"/>
          </a:xfrm>
          <a:prstGeom prst="rect">
            <a:avLst/>
          </a:prstGeom>
        </p:spPr>
      </p:pic>
    </p:spTree>
    <p:extLst>
      <p:ext uri="{BB962C8B-B14F-4D97-AF65-F5344CB8AC3E}">
        <p14:creationId xmlns:p14="http://schemas.microsoft.com/office/powerpoint/2010/main" val="936350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8A252-DE13-E64B-9735-FE7726BF57BE}"/>
              </a:ext>
            </a:extLst>
          </p:cNvPr>
          <p:cNvSpPr>
            <a:spLocks noGrp="1"/>
          </p:cNvSpPr>
          <p:nvPr>
            <p:ph type="title"/>
          </p:nvPr>
        </p:nvSpPr>
        <p:spPr/>
        <p:txBody>
          <a:bodyPr/>
          <a:lstStyle/>
          <a:p>
            <a:r>
              <a:rPr lang="en-US" dirty="0"/>
              <a:t>Rotation prediction</a:t>
            </a:r>
          </a:p>
        </p:txBody>
      </p:sp>
      <p:sp>
        <p:nvSpPr>
          <p:cNvPr id="4" name="Rectangle 3">
            <a:extLst>
              <a:ext uri="{FF2B5EF4-FFF2-40B4-BE49-F238E27FC236}">
                <a16:creationId xmlns:a16="http://schemas.microsoft.com/office/drawing/2014/main" id="{F48C8622-9470-8C4C-AFC4-1D5906A4AD01}"/>
              </a:ext>
            </a:extLst>
          </p:cNvPr>
          <p:cNvSpPr/>
          <p:nvPr/>
        </p:nvSpPr>
        <p:spPr>
          <a:xfrm>
            <a:off x="457200" y="6443246"/>
            <a:ext cx="11277600" cy="338554"/>
          </a:xfrm>
          <a:prstGeom prst="rect">
            <a:avLst/>
          </a:prstGeom>
        </p:spPr>
        <p:txBody>
          <a:bodyPr wrap="square">
            <a:spAutoFit/>
          </a:bodyPr>
          <a:lstStyle/>
          <a:p>
            <a:pPr algn="ctr"/>
            <a:r>
              <a:rPr lang="en-US" sz="1600" b="0" dirty="0"/>
              <a:t>S. </a:t>
            </a:r>
            <a:r>
              <a:rPr lang="en-US" sz="1600" b="0" dirty="0" err="1"/>
              <a:t>Gidaris</a:t>
            </a:r>
            <a:r>
              <a:rPr lang="en-US" sz="1600" b="0" dirty="0"/>
              <a:t>, P. Singh, and N. </a:t>
            </a:r>
            <a:r>
              <a:rPr lang="en-US" sz="1600" b="0" dirty="0" err="1"/>
              <a:t>Komodakis</a:t>
            </a:r>
            <a:r>
              <a:rPr lang="en-US" sz="1600" b="0" dirty="0"/>
              <a:t>. </a:t>
            </a:r>
            <a:r>
              <a:rPr lang="en-US" sz="1600" b="0" dirty="0">
                <a:hlinkClick r:id="rId2"/>
              </a:rPr>
              <a:t>Unsupervised representation learning by predicting image rotations</a:t>
            </a:r>
            <a:r>
              <a:rPr lang="en-US" sz="1600" b="0" dirty="0"/>
              <a:t>.  ICLR 2018</a:t>
            </a:r>
          </a:p>
        </p:txBody>
      </p:sp>
      <p:sp>
        <p:nvSpPr>
          <p:cNvPr id="9" name="Content Placeholder 8">
            <a:extLst>
              <a:ext uri="{FF2B5EF4-FFF2-40B4-BE49-F238E27FC236}">
                <a16:creationId xmlns:a16="http://schemas.microsoft.com/office/drawing/2014/main" id="{936553F7-8B7E-F14B-B63D-4724FE358AB2}"/>
              </a:ext>
            </a:extLst>
          </p:cNvPr>
          <p:cNvSpPr>
            <a:spLocks noGrp="1"/>
          </p:cNvSpPr>
          <p:nvPr>
            <p:ph idx="1"/>
          </p:nvPr>
        </p:nvSpPr>
        <p:spPr>
          <a:xfrm>
            <a:off x="914400" y="914400"/>
            <a:ext cx="10820400" cy="5257800"/>
          </a:xfrm>
        </p:spPr>
        <p:txBody>
          <a:bodyPr/>
          <a:lstStyle/>
          <a:p>
            <a:pPr marL="457200" indent="-457200">
              <a:buFont typeface="Arial" panose="020B0604020202020204" pitchFamily="34" charset="0"/>
              <a:buChar char="•"/>
            </a:pPr>
            <a:r>
              <a:rPr lang="en-US" dirty="0"/>
              <a:t>Pretext task: recognize image rotation (0, 90, 180, 270 degrees)</a:t>
            </a:r>
          </a:p>
        </p:txBody>
      </p:sp>
      <p:pic>
        <p:nvPicPr>
          <p:cNvPr id="11" name="Picture 10">
            <a:extLst>
              <a:ext uri="{FF2B5EF4-FFF2-40B4-BE49-F238E27FC236}">
                <a16:creationId xmlns:a16="http://schemas.microsoft.com/office/drawing/2014/main" id="{711BE6D4-3E98-FE4F-800F-61F7F238B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4585"/>
            <a:ext cx="12192000" cy="2888829"/>
          </a:xfrm>
          <a:prstGeom prst="rect">
            <a:avLst/>
          </a:prstGeom>
        </p:spPr>
      </p:pic>
      <p:sp>
        <p:nvSpPr>
          <p:cNvPr id="12" name="Rectangle 11">
            <a:extLst>
              <a:ext uri="{FF2B5EF4-FFF2-40B4-BE49-F238E27FC236}">
                <a16:creationId xmlns:a16="http://schemas.microsoft.com/office/drawing/2014/main" id="{BAB0ABFC-0CA6-054E-B7E3-3AE84B254C56}"/>
              </a:ext>
            </a:extLst>
          </p:cNvPr>
          <p:cNvSpPr/>
          <p:nvPr/>
        </p:nvSpPr>
        <p:spPr bwMode="auto">
          <a:xfrm>
            <a:off x="457200" y="4495800"/>
            <a:ext cx="1676400" cy="37761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 name="Rectangle 12">
            <a:extLst>
              <a:ext uri="{FF2B5EF4-FFF2-40B4-BE49-F238E27FC236}">
                <a16:creationId xmlns:a16="http://schemas.microsoft.com/office/drawing/2014/main" id="{3FFE9658-9BD3-B848-8439-583FE9C949BD}"/>
              </a:ext>
            </a:extLst>
          </p:cNvPr>
          <p:cNvSpPr/>
          <p:nvPr/>
        </p:nvSpPr>
        <p:spPr bwMode="auto">
          <a:xfrm>
            <a:off x="2743200" y="4442516"/>
            <a:ext cx="1828800" cy="37761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4" name="Rectangle 13">
            <a:extLst>
              <a:ext uri="{FF2B5EF4-FFF2-40B4-BE49-F238E27FC236}">
                <a16:creationId xmlns:a16="http://schemas.microsoft.com/office/drawing/2014/main" id="{5F8CFB6E-FBA7-384F-9426-9D4FA1E91D0C}"/>
              </a:ext>
            </a:extLst>
          </p:cNvPr>
          <p:cNvSpPr/>
          <p:nvPr/>
        </p:nvSpPr>
        <p:spPr bwMode="auto">
          <a:xfrm>
            <a:off x="5181600" y="4495800"/>
            <a:ext cx="1905000" cy="37761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5" name="Rectangle 14">
            <a:extLst>
              <a:ext uri="{FF2B5EF4-FFF2-40B4-BE49-F238E27FC236}">
                <a16:creationId xmlns:a16="http://schemas.microsoft.com/office/drawing/2014/main" id="{4C8EDD16-AFD0-1248-BC5B-50862ADCD409}"/>
              </a:ext>
            </a:extLst>
          </p:cNvPr>
          <p:cNvSpPr/>
          <p:nvPr/>
        </p:nvSpPr>
        <p:spPr bwMode="auto">
          <a:xfrm>
            <a:off x="7696200" y="4495800"/>
            <a:ext cx="1676400" cy="37761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6" name="Rectangle 15">
            <a:extLst>
              <a:ext uri="{FF2B5EF4-FFF2-40B4-BE49-F238E27FC236}">
                <a16:creationId xmlns:a16="http://schemas.microsoft.com/office/drawing/2014/main" id="{17E704BF-0E3E-7740-BFE4-3E47872A16D2}"/>
              </a:ext>
            </a:extLst>
          </p:cNvPr>
          <p:cNvSpPr/>
          <p:nvPr/>
        </p:nvSpPr>
        <p:spPr bwMode="auto">
          <a:xfrm>
            <a:off x="10134600" y="4475706"/>
            <a:ext cx="1676400" cy="37761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5044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8A252-DE13-E64B-9735-FE7726BF57BE}"/>
              </a:ext>
            </a:extLst>
          </p:cNvPr>
          <p:cNvSpPr>
            <a:spLocks noGrp="1"/>
          </p:cNvSpPr>
          <p:nvPr>
            <p:ph type="title"/>
          </p:nvPr>
        </p:nvSpPr>
        <p:spPr/>
        <p:txBody>
          <a:bodyPr/>
          <a:lstStyle/>
          <a:p>
            <a:r>
              <a:rPr lang="en-US" dirty="0"/>
              <a:t>Rotation prediction</a:t>
            </a:r>
          </a:p>
        </p:txBody>
      </p:sp>
      <p:pic>
        <p:nvPicPr>
          <p:cNvPr id="7" name="Content Placeholder 6">
            <a:extLst>
              <a:ext uri="{FF2B5EF4-FFF2-40B4-BE49-F238E27FC236}">
                <a16:creationId xmlns:a16="http://schemas.microsoft.com/office/drawing/2014/main" id="{E5BA272D-C5E0-6145-9AC5-B4BCAB9D77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599" y="914400"/>
            <a:ext cx="8197603" cy="4800600"/>
          </a:xfrm>
        </p:spPr>
      </p:pic>
      <p:sp>
        <p:nvSpPr>
          <p:cNvPr id="4" name="Rectangle 3">
            <a:extLst>
              <a:ext uri="{FF2B5EF4-FFF2-40B4-BE49-F238E27FC236}">
                <a16:creationId xmlns:a16="http://schemas.microsoft.com/office/drawing/2014/main" id="{F48C8622-9470-8C4C-AFC4-1D5906A4AD01}"/>
              </a:ext>
            </a:extLst>
          </p:cNvPr>
          <p:cNvSpPr/>
          <p:nvPr/>
        </p:nvSpPr>
        <p:spPr>
          <a:xfrm>
            <a:off x="457200" y="6443246"/>
            <a:ext cx="11277600" cy="338554"/>
          </a:xfrm>
          <a:prstGeom prst="rect">
            <a:avLst/>
          </a:prstGeom>
        </p:spPr>
        <p:txBody>
          <a:bodyPr wrap="square">
            <a:spAutoFit/>
          </a:bodyPr>
          <a:lstStyle/>
          <a:p>
            <a:pPr algn="ctr"/>
            <a:r>
              <a:rPr lang="en-US" sz="1600" b="0" dirty="0"/>
              <a:t>S. </a:t>
            </a:r>
            <a:r>
              <a:rPr lang="en-US" sz="1600" b="0" dirty="0" err="1"/>
              <a:t>Gidaris</a:t>
            </a:r>
            <a:r>
              <a:rPr lang="en-US" sz="1600" b="0" dirty="0"/>
              <a:t>, P. Singh, and N. </a:t>
            </a:r>
            <a:r>
              <a:rPr lang="en-US" sz="1600" b="0" dirty="0" err="1"/>
              <a:t>Komodakis</a:t>
            </a:r>
            <a:r>
              <a:rPr lang="en-US" sz="1600" b="0" dirty="0"/>
              <a:t>. </a:t>
            </a:r>
            <a:r>
              <a:rPr lang="en-US" sz="1600" b="0" dirty="0">
                <a:hlinkClick r:id="rId3"/>
              </a:rPr>
              <a:t>Unsupervised representation learning by predicting image rotations</a:t>
            </a:r>
            <a:r>
              <a:rPr lang="en-US" sz="1600" b="0" dirty="0"/>
              <a:t>.  ICLR 2018</a:t>
            </a:r>
          </a:p>
        </p:txBody>
      </p:sp>
      <p:sp>
        <p:nvSpPr>
          <p:cNvPr id="5" name="TextBox 4">
            <a:extLst>
              <a:ext uri="{FF2B5EF4-FFF2-40B4-BE49-F238E27FC236}">
                <a16:creationId xmlns:a16="http://schemas.microsoft.com/office/drawing/2014/main" id="{30AC2897-E795-9749-8D34-F07743144C58}"/>
              </a:ext>
            </a:extLst>
          </p:cNvPr>
          <p:cNvSpPr txBox="1"/>
          <p:nvPr/>
        </p:nvSpPr>
        <p:spPr>
          <a:xfrm>
            <a:off x="381000" y="5773158"/>
            <a:ext cx="11353800" cy="461665"/>
          </a:xfrm>
          <a:prstGeom prst="rect">
            <a:avLst/>
          </a:prstGeom>
          <a:noFill/>
        </p:spPr>
        <p:txBody>
          <a:bodyPr wrap="square" rtlCol="0">
            <a:spAutoFit/>
          </a:bodyPr>
          <a:lstStyle/>
          <a:p>
            <a:pPr algn="ctr"/>
            <a:r>
              <a:rPr lang="en-US" b="0" dirty="0"/>
              <a:t>During training, feed in all four rotated versions of an image in the same mini-batch</a:t>
            </a:r>
          </a:p>
        </p:txBody>
      </p:sp>
    </p:spTree>
    <p:extLst>
      <p:ext uri="{BB962C8B-B14F-4D97-AF65-F5344CB8AC3E}">
        <p14:creationId xmlns:p14="http://schemas.microsoft.com/office/powerpoint/2010/main" val="1905169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8A252-DE13-E64B-9735-FE7726BF57BE}"/>
              </a:ext>
            </a:extLst>
          </p:cNvPr>
          <p:cNvSpPr>
            <a:spLocks noGrp="1"/>
          </p:cNvSpPr>
          <p:nvPr>
            <p:ph type="title"/>
          </p:nvPr>
        </p:nvSpPr>
        <p:spPr/>
        <p:txBody>
          <a:bodyPr/>
          <a:lstStyle/>
          <a:p>
            <a:r>
              <a:rPr lang="en-US" dirty="0"/>
              <a:t>Rotation prediction: Transfer results</a:t>
            </a:r>
          </a:p>
        </p:txBody>
      </p:sp>
      <p:sp>
        <p:nvSpPr>
          <p:cNvPr id="4" name="Rectangle 3">
            <a:extLst>
              <a:ext uri="{FF2B5EF4-FFF2-40B4-BE49-F238E27FC236}">
                <a16:creationId xmlns:a16="http://schemas.microsoft.com/office/drawing/2014/main" id="{F48C8622-9470-8C4C-AFC4-1D5906A4AD01}"/>
              </a:ext>
            </a:extLst>
          </p:cNvPr>
          <p:cNvSpPr/>
          <p:nvPr/>
        </p:nvSpPr>
        <p:spPr>
          <a:xfrm>
            <a:off x="457200" y="6443246"/>
            <a:ext cx="11277600" cy="338554"/>
          </a:xfrm>
          <a:prstGeom prst="rect">
            <a:avLst/>
          </a:prstGeom>
        </p:spPr>
        <p:txBody>
          <a:bodyPr wrap="square">
            <a:spAutoFit/>
          </a:bodyPr>
          <a:lstStyle/>
          <a:p>
            <a:pPr algn="ctr"/>
            <a:r>
              <a:rPr lang="en-US" sz="1600" b="0" dirty="0"/>
              <a:t>S. </a:t>
            </a:r>
            <a:r>
              <a:rPr lang="en-US" sz="1600" b="0" dirty="0" err="1"/>
              <a:t>Gidaris</a:t>
            </a:r>
            <a:r>
              <a:rPr lang="en-US" sz="1600" b="0" dirty="0"/>
              <a:t>, P. Singh, and N. </a:t>
            </a:r>
            <a:r>
              <a:rPr lang="en-US" sz="1600" b="0" dirty="0" err="1"/>
              <a:t>Komodakis</a:t>
            </a:r>
            <a:r>
              <a:rPr lang="en-US" sz="1600" b="0" dirty="0"/>
              <a:t>. </a:t>
            </a:r>
            <a:r>
              <a:rPr lang="en-US" sz="1600" b="0" dirty="0">
                <a:hlinkClick r:id="rId2"/>
              </a:rPr>
              <a:t>Unsupervised representation learning by predicting image rotations</a:t>
            </a:r>
            <a:r>
              <a:rPr lang="en-US" sz="1600" b="0" dirty="0"/>
              <a:t>.  ICLR 2018</a:t>
            </a:r>
          </a:p>
        </p:txBody>
      </p:sp>
      <p:pic>
        <p:nvPicPr>
          <p:cNvPr id="5" name="Picture 4">
            <a:extLst>
              <a:ext uri="{FF2B5EF4-FFF2-40B4-BE49-F238E27FC236}">
                <a16:creationId xmlns:a16="http://schemas.microsoft.com/office/drawing/2014/main" id="{6A4CB290-89CF-6842-A3C4-AA4F3FE93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090606"/>
            <a:ext cx="8229600" cy="5176434"/>
          </a:xfrm>
          <a:prstGeom prst="rect">
            <a:avLst/>
          </a:prstGeom>
        </p:spPr>
      </p:pic>
    </p:spTree>
    <p:extLst>
      <p:ext uri="{BB962C8B-B14F-4D97-AF65-F5344CB8AC3E}">
        <p14:creationId xmlns:p14="http://schemas.microsoft.com/office/powerpoint/2010/main" val="1645710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99CA7-8E12-9D4D-B08C-48442935FA4E}"/>
              </a:ext>
            </a:extLst>
          </p:cNvPr>
          <p:cNvSpPr>
            <a:spLocks noGrp="1"/>
          </p:cNvSpPr>
          <p:nvPr>
            <p:ph type="title"/>
          </p:nvPr>
        </p:nvSpPr>
        <p:spPr/>
        <p:txBody>
          <a:bodyPr/>
          <a:lstStyle/>
          <a:p>
            <a:r>
              <a:rPr lang="en-US" dirty="0"/>
              <a:t>Rotation prediction: PASCAL VOC Transfer results</a:t>
            </a:r>
          </a:p>
        </p:txBody>
      </p:sp>
      <p:pic>
        <p:nvPicPr>
          <p:cNvPr id="9" name="Picture 8">
            <a:extLst>
              <a:ext uri="{FF2B5EF4-FFF2-40B4-BE49-F238E27FC236}">
                <a16:creationId xmlns:a16="http://schemas.microsoft.com/office/drawing/2014/main" id="{B6CA320D-E72D-5A4B-B18A-56DD24CD9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0" y="1219200"/>
            <a:ext cx="6491385" cy="4283877"/>
          </a:xfrm>
          <a:prstGeom prst="rect">
            <a:avLst/>
          </a:prstGeom>
        </p:spPr>
      </p:pic>
      <p:graphicFrame>
        <p:nvGraphicFramePr>
          <p:cNvPr id="3" name="Table 2">
            <a:extLst>
              <a:ext uri="{FF2B5EF4-FFF2-40B4-BE49-F238E27FC236}">
                <a16:creationId xmlns:a16="http://schemas.microsoft.com/office/drawing/2014/main" id="{9A54485A-C892-D14F-ADEA-1EFD21CE64B5}"/>
              </a:ext>
            </a:extLst>
          </p:cNvPr>
          <p:cNvGraphicFramePr>
            <a:graphicFrameLocks noGrp="1"/>
          </p:cNvGraphicFramePr>
          <p:nvPr>
            <p:extLst>
              <p:ext uri="{D42A27DB-BD31-4B8C-83A1-F6EECF244321}">
                <p14:modId xmlns:p14="http://schemas.microsoft.com/office/powerpoint/2010/main" val="1592343525"/>
              </p:ext>
            </p:extLst>
          </p:nvPr>
        </p:nvGraphicFramePr>
        <p:xfrm>
          <a:off x="762000" y="1920436"/>
          <a:ext cx="10439400" cy="2225040"/>
        </p:xfrm>
        <a:graphic>
          <a:graphicData uri="http://schemas.openxmlformats.org/drawingml/2006/table">
            <a:tbl>
              <a:tblPr firstRow="1" bandRow="1">
                <a:tableStyleId>{5C22544A-7EE6-4342-B048-85BDC9FD1C3A}</a:tableStyleId>
              </a:tblPr>
              <a:tblGrid>
                <a:gridCol w="2609850">
                  <a:extLst>
                    <a:ext uri="{9D8B030D-6E8A-4147-A177-3AD203B41FA5}">
                      <a16:colId xmlns:a16="http://schemas.microsoft.com/office/drawing/2014/main" val="1939277975"/>
                    </a:ext>
                  </a:extLst>
                </a:gridCol>
                <a:gridCol w="2609850">
                  <a:extLst>
                    <a:ext uri="{9D8B030D-6E8A-4147-A177-3AD203B41FA5}">
                      <a16:colId xmlns:a16="http://schemas.microsoft.com/office/drawing/2014/main" val="3103061714"/>
                    </a:ext>
                  </a:extLst>
                </a:gridCol>
                <a:gridCol w="2609850">
                  <a:extLst>
                    <a:ext uri="{9D8B030D-6E8A-4147-A177-3AD203B41FA5}">
                      <a16:colId xmlns:a16="http://schemas.microsoft.com/office/drawing/2014/main" val="1338663284"/>
                    </a:ext>
                  </a:extLst>
                </a:gridCol>
                <a:gridCol w="2609850">
                  <a:extLst>
                    <a:ext uri="{9D8B030D-6E8A-4147-A177-3AD203B41FA5}">
                      <a16:colId xmlns:a16="http://schemas.microsoft.com/office/drawing/2014/main" val="507684996"/>
                    </a:ext>
                  </a:extLst>
                </a:gridCol>
              </a:tblGrid>
              <a:tr h="370840">
                <a:tc>
                  <a:txBody>
                    <a:bodyPr/>
                    <a:lstStyle/>
                    <a:p>
                      <a:r>
                        <a:rPr lang="en-US" dirty="0"/>
                        <a:t>Method</a:t>
                      </a:r>
                    </a:p>
                  </a:txBody>
                  <a:tcPr/>
                </a:tc>
                <a:tc>
                  <a:txBody>
                    <a:bodyPr/>
                    <a:lstStyle/>
                    <a:p>
                      <a:r>
                        <a:rPr lang="en-US" dirty="0"/>
                        <a:t>Classification</a:t>
                      </a:r>
                    </a:p>
                  </a:txBody>
                  <a:tcPr/>
                </a:tc>
                <a:tc>
                  <a:txBody>
                    <a:bodyPr/>
                    <a:lstStyle/>
                    <a:p>
                      <a:r>
                        <a:rPr lang="en-US" dirty="0"/>
                        <a:t>Detection (</a:t>
                      </a:r>
                      <a:r>
                        <a:rPr lang="en-US" dirty="0" err="1"/>
                        <a:t>mAP</a:t>
                      </a:r>
                      <a:r>
                        <a:rPr lang="en-US" dirty="0"/>
                        <a:t>)</a:t>
                      </a:r>
                    </a:p>
                  </a:txBody>
                  <a:tcPr/>
                </a:tc>
                <a:tc>
                  <a:txBody>
                    <a:bodyPr/>
                    <a:lstStyle/>
                    <a:p>
                      <a:r>
                        <a:rPr lang="en-US" dirty="0"/>
                        <a:t>Segmentation (</a:t>
                      </a:r>
                      <a:r>
                        <a:rPr lang="en-US" dirty="0" err="1"/>
                        <a:t>mIoU</a:t>
                      </a:r>
                      <a:r>
                        <a:rPr lang="en-US" dirty="0"/>
                        <a:t>)</a:t>
                      </a:r>
                    </a:p>
                  </a:txBody>
                  <a:tcPr/>
                </a:tc>
                <a:extLst>
                  <a:ext uri="{0D108BD9-81ED-4DB2-BD59-A6C34878D82A}">
                    <a16:rowId xmlns:a16="http://schemas.microsoft.com/office/drawing/2014/main" val="1173967752"/>
                  </a:ext>
                </a:extLst>
              </a:tr>
              <a:tr h="370840">
                <a:tc>
                  <a:txBody>
                    <a:bodyPr/>
                    <a:lstStyle/>
                    <a:p>
                      <a:r>
                        <a:rPr lang="en-US" dirty="0"/>
                        <a:t>Supervised (ImageNet)</a:t>
                      </a:r>
                    </a:p>
                  </a:txBody>
                  <a:tcPr/>
                </a:tc>
                <a:tc>
                  <a:txBody>
                    <a:bodyPr/>
                    <a:lstStyle/>
                    <a:p>
                      <a:r>
                        <a:rPr lang="en-US" b="1" dirty="0"/>
                        <a:t>79.9</a:t>
                      </a:r>
                    </a:p>
                  </a:txBody>
                  <a:tcPr/>
                </a:tc>
                <a:tc>
                  <a:txBody>
                    <a:bodyPr/>
                    <a:lstStyle/>
                    <a:p>
                      <a:r>
                        <a:rPr lang="en-US" b="1" dirty="0"/>
                        <a:t>56.8</a:t>
                      </a:r>
                    </a:p>
                  </a:txBody>
                  <a:tcPr/>
                </a:tc>
                <a:tc>
                  <a:txBody>
                    <a:bodyPr/>
                    <a:lstStyle/>
                    <a:p>
                      <a:r>
                        <a:rPr lang="en-US" b="1" dirty="0"/>
                        <a:t>48.0</a:t>
                      </a:r>
                    </a:p>
                  </a:txBody>
                  <a:tcPr/>
                </a:tc>
                <a:extLst>
                  <a:ext uri="{0D108BD9-81ED-4DB2-BD59-A6C34878D82A}">
                    <a16:rowId xmlns:a16="http://schemas.microsoft.com/office/drawing/2014/main" val="3803099896"/>
                  </a:ext>
                </a:extLst>
              </a:tr>
              <a:tr h="370840">
                <a:tc>
                  <a:txBody>
                    <a:bodyPr/>
                    <a:lstStyle/>
                    <a:p>
                      <a:r>
                        <a:rPr lang="en-US" dirty="0"/>
                        <a:t>Colorization</a:t>
                      </a:r>
                    </a:p>
                  </a:txBody>
                  <a:tcPr/>
                </a:tc>
                <a:tc>
                  <a:txBody>
                    <a:bodyPr/>
                    <a:lstStyle/>
                    <a:p>
                      <a:r>
                        <a:rPr lang="en-US" dirty="0"/>
                        <a:t>65.6</a:t>
                      </a:r>
                    </a:p>
                  </a:txBody>
                  <a:tcPr/>
                </a:tc>
                <a:tc>
                  <a:txBody>
                    <a:bodyPr/>
                    <a:lstStyle/>
                    <a:p>
                      <a:r>
                        <a:rPr lang="en-US" dirty="0"/>
                        <a:t>46.9</a:t>
                      </a:r>
                    </a:p>
                  </a:txBody>
                  <a:tcPr/>
                </a:tc>
                <a:tc>
                  <a:txBody>
                    <a:bodyPr/>
                    <a:lstStyle/>
                    <a:p>
                      <a:r>
                        <a:rPr lang="en-US" dirty="0"/>
                        <a:t>35.6</a:t>
                      </a:r>
                    </a:p>
                  </a:txBody>
                  <a:tcPr/>
                </a:tc>
                <a:extLst>
                  <a:ext uri="{0D108BD9-81ED-4DB2-BD59-A6C34878D82A}">
                    <a16:rowId xmlns:a16="http://schemas.microsoft.com/office/drawing/2014/main" val="129322713"/>
                  </a:ext>
                </a:extLst>
              </a:tr>
              <a:tr h="370840">
                <a:tc>
                  <a:txBody>
                    <a:bodyPr/>
                    <a:lstStyle/>
                    <a:p>
                      <a:r>
                        <a:rPr lang="en-US" dirty="0"/>
                        <a:t>Context</a:t>
                      </a:r>
                    </a:p>
                  </a:txBody>
                  <a:tcPr/>
                </a:tc>
                <a:tc>
                  <a:txBody>
                    <a:bodyPr/>
                    <a:lstStyle/>
                    <a:p>
                      <a:r>
                        <a:rPr lang="en-US" dirty="0"/>
                        <a:t>65.3</a:t>
                      </a:r>
                    </a:p>
                  </a:txBody>
                  <a:tcPr/>
                </a:tc>
                <a:tc>
                  <a:txBody>
                    <a:bodyPr/>
                    <a:lstStyle/>
                    <a:p>
                      <a:r>
                        <a:rPr lang="en-US" dirty="0"/>
                        <a:t>51.1</a:t>
                      </a:r>
                    </a:p>
                  </a:txBody>
                  <a:tcPr/>
                </a:tc>
                <a:tc>
                  <a:txBody>
                    <a:bodyPr/>
                    <a:lstStyle/>
                    <a:p>
                      <a:endParaRPr lang="en-US" dirty="0"/>
                    </a:p>
                  </a:txBody>
                  <a:tcPr/>
                </a:tc>
                <a:extLst>
                  <a:ext uri="{0D108BD9-81ED-4DB2-BD59-A6C34878D82A}">
                    <a16:rowId xmlns:a16="http://schemas.microsoft.com/office/drawing/2014/main" val="779875205"/>
                  </a:ext>
                </a:extLst>
              </a:tr>
              <a:tr h="370840">
                <a:tc>
                  <a:txBody>
                    <a:bodyPr/>
                    <a:lstStyle/>
                    <a:p>
                      <a:r>
                        <a:rPr lang="en-US" dirty="0"/>
                        <a:t>Jigsaw</a:t>
                      </a:r>
                    </a:p>
                  </a:txBody>
                  <a:tcPr/>
                </a:tc>
                <a:tc>
                  <a:txBody>
                    <a:bodyPr/>
                    <a:lstStyle/>
                    <a:p>
                      <a:r>
                        <a:rPr lang="en-US" dirty="0"/>
                        <a:t>67.6</a:t>
                      </a:r>
                    </a:p>
                  </a:txBody>
                  <a:tcPr/>
                </a:tc>
                <a:tc>
                  <a:txBody>
                    <a:bodyPr/>
                    <a:lstStyle/>
                    <a:p>
                      <a:r>
                        <a:rPr lang="en-US" dirty="0"/>
                        <a:t>53.2</a:t>
                      </a:r>
                    </a:p>
                  </a:txBody>
                  <a:tcPr/>
                </a:tc>
                <a:tc>
                  <a:txBody>
                    <a:bodyPr/>
                    <a:lstStyle/>
                    <a:p>
                      <a:r>
                        <a:rPr lang="en-US" dirty="0"/>
                        <a:t>37.6</a:t>
                      </a:r>
                    </a:p>
                  </a:txBody>
                  <a:tcPr/>
                </a:tc>
                <a:extLst>
                  <a:ext uri="{0D108BD9-81ED-4DB2-BD59-A6C34878D82A}">
                    <a16:rowId xmlns:a16="http://schemas.microsoft.com/office/drawing/2014/main" val="2226928368"/>
                  </a:ext>
                </a:extLst>
              </a:tr>
              <a:tr h="370840">
                <a:tc>
                  <a:txBody>
                    <a:bodyPr/>
                    <a:lstStyle/>
                    <a:p>
                      <a:r>
                        <a:rPr lang="en-US" dirty="0"/>
                        <a:t>Rotation</a:t>
                      </a:r>
                    </a:p>
                  </a:txBody>
                  <a:tcPr/>
                </a:tc>
                <a:tc>
                  <a:txBody>
                    <a:bodyPr/>
                    <a:lstStyle/>
                    <a:p>
                      <a:r>
                        <a:rPr lang="en-US" dirty="0"/>
                        <a:t>73.0</a:t>
                      </a:r>
                    </a:p>
                  </a:txBody>
                  <a:tcPr/>
                </a:tc>
                <a:tc>
                  <a:txBody>
                    <a:bodyPr/>
                    <a:lstStyle/>
                    <a:p>
                      <a:r>
                        <a:rPr lang="en-US" dirty="0"/>
                        <a:t>54.4</a:t>
                      </a:r>
                    </a:p>
                  </a:txBody>
                  <a:tcPr/>
                </a:tc>
                <a:tc>
                  <a:txBody>
                    <a:bodyPr/>
                    <a:lstStyle/>
                    <a:p>
                      <a:r>
                        <a:rPr lang="en-US" dirty="0"/>
                        <a:t>39.1</a:t>
                      </a:r>
                    </a:p>
                  </a:txBody>
                  <a:tcPr/>
                </a:tc>
                <a:extLst>
                  <a:ext uri="{0D108BD9-81ED-4DB2-BD59-A6C34878D82A}">
                    <a16:rowId xmlns:a16="http://schemas.microsoft.com/office/drawing/2014/main" val="1791805653"/>
                  </a:ext>
                </a:extLst>
              </a:tr>
            </a:tbl>
          </a:graphicData>
        </a:graphic>
      </p:graphicFrame>
    </p:spTree>
    <p:extLst>
      <p:ext uri="{BB962C8B-B14F-4D97-AF65-F5344CB8AC3E}">
        <p14:creationId xmlns:p14="http://schemas.microsoft.com/office/powerpoint/2010/main" val="1883684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4ABC1-6597-214F-99AC-F5059217FEC4}"/>
              </a:ext>
            </a:extLst>
          </p:cNvPr>
          <p:cNvSpPr>
            <a:spLocks noGrp="1"/>
          </p:cNvSpPr>
          <p:nvPr>
            <p:ph type="title"/>
          </p:nvPr>
        </p:nvSpPr>
        <p:spPr/>
        <p:txBody>
          <a:bodyPr/>
          <a:lstStyle/>
          <a:p>
            <a:r>
              <a:rPr lang="en-US" i="1" dirty="0"/>
              <a:t>Unsupervised</a:t>
            </a:r>
            <a:r>
              <a:rPr lang="en-US" dirty="0"/>
              <a:t> vs. </a:t>
            </a:r>
            <a:r>
              <a:rPr lang="en-US" i="1" dirty="0"/>
              <a:t>self-supervised</a:t>
            </a:r>
            <a:r>
              <a:rPr lang="en-US" dirty="0"/>
              <a:t> learning</a:t>
            </a:r>
          </a:p>
        </p:txBody>
      </p:sp>
      <p:sp>
        <p:nvSpPr>
          <p:cNvPr id="3" name="Content Placeholder 2">
            <a:extLst>
              <a:ext uri="{FF2B5EF4-FFF2-40B4-BE49-F238E27FC236}">
                <a16:creationId xmlns:a16="http://schemas.microsoft.com/office/drawing/2014/main" id="{2474B753-3256-DD40-BBBA-EEB0303A4E04}"/>
              </a:ext>
            </a:extLst>
          </p:cNvPr>
          <p:cNvSpPr>
            <a:spLocks noGrp="1"/>
          </p:cNvSpPr>
          <p:nvPr>
            <p:ph sz="half" idx="1"/>
          </p:nvPr>
        </p:nvSpPr>
        <p:spPr>
          <a:xfrm>
            <a:off x="6400800" y="957072"/>
            <a:ext cx="5080000" cy="5257800"/>
          </a:xfrm>
        </p:spPr>
        <p:txBody>
          <a:bodyPr/>
          <a:lstStyle/>
          <a:p>
            <a:pPr marL="457200" indent="-457200">
              <a:buFont typeface="Arial" panose="020B0604020202020204" pitchFamily="34" charset="0"/>
              <a:buChar char="•"/>
            </a:pPr>
            <a:r>
              <a:rPr lang="en-US" b="1" dirty="0"/>
              <a:t>Self-supervised learning</a:t>
            </a:r>
            <a:r>
              <a:rPr lang="en-US" dirty="0"/>
              <a:t>: a type of unsupervised learning in which the learner “makes up” labels from the data and then solves a supervised task</a:t>
            </a:r>
          </a:p>
          <a:p>
            <a:endParaRPr lang="en-US" dirty="0"/>
          </a:p>
        </p:txBody>
      </p:sp>
      <p:sp>
        <p:nvSpPr>
          <p:cNvPr id="4" name="Content Placeholder 3">
            <a:extLst>
              <a:ext uri="{FF2B5EF4-FFF2-40B4-BE49-F238E27FC236}">
                <a16:creationId xmlns:a16="http://schemas.microsoft.com/office/drawing/2014/main" id="{3336299D-CE95-E64E-BADF-1BE7CF16D1F5}"/>
              </a:ext>
            </a:extLst>
          </p:cNvPr>
          <p:cNvSpPr>
            <a:spLocks noGrp="1"/>
          </p:cNvSpPr>
          <p:nvPr>
            <p:ph sz="half" idx="2"/>
          </p:nvPr>
        </p:nvSpPr>
        <p:spPr>
          <a:xfrm>
            <a:off x="914400" y="944880"/>
            <a:ext cx="5080000" cy="5257800"/>
          </a:xfrm>
        </p:spPr>
        <p:txBody>
          <a:bodyPr/>
          <a:lstStyle/>
          <a:p>
            <a:pPr marL="457200" indent="-457200">
              <a:buFont typeface="Arial" panose="020B0604020202020204" pitchFamily="34" charset="0"/>
              <a:buChar char="•"/>
            </a:pPr>
            <a:r>
              <a:rPr lang="en-US" b="1" dirty="0"/>
              <a:t>Unsupervised learning</a:t>
            </a:r>
            <a:r>
              <a:rPr lang="en-US" dirty="0"/>
              <a:t>: any kind of learning without labels</a:t>
            </a:r>
          </a:p>
          <a:p>
            <a:pPr lvl="1"/>
            <a:r>
              <a:rPr lang="en-US" dirty="0"/>
              <a:t>Clustering and quantization</a:t>
            </a:r>
          </a:p>
          <a:p>
            <a:pPr lvl="1"/>
            <a:r>
              <a:rPr lang="en-US" dirty="0"/>
              <a:t>Dimensionality reduction, manifold learning</a:t>
            </a:r>
          </a:p>
          <a:p>
            <a:pPr lvl="1"/>
            <a:r>
              <a:rPr lang="en-US" dirty="0"/>
              <a:t>Density estimation</a:t>
            </a:r>
          </a:p>
          <a:p>
            <a:pPr lvl="1"/>
            <a:r>
              <a:rPr lang="en-US" dirty="0"/>
              <a:t>Learning to sample</a:t>
            </a:r>
          </a:p>
          <a:p>
            <a:endParaRPr lang="en-US" dirty="0"/>
          </a:p>
        </p:txBody>
      </p:sp>
    </p:spTree>
    <p:extLst>
      <p:ext uri="{BB962C8B-B14F-4D97-AF65-F5344CB8AC3E}">
        <p14:creationId xmlns:p14="http://schemas.microsoft.com/office/powerpoint/2010/main" val="3236498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41FE-1DE5-B44E-8C35-0BD1F94C4958}"/>
              </a:ext>
            </a:extLst>
          </p:cNvPr>
          <p:cNvSpPr>
            <a:spLocks noGrp="1"/>
          </p:cNvSpPr>
          <p:nvPr>
            <p:ph type="title"/>
          </p:nvPr>
        </p:nvSpPr>
        <p:spPr/>
        <p:txBody>
          <a:bodyPr/>
          <a:lstStyle/>
          <a:p>
            <a:r>
              <a:rPr lang="en-US" dirty="0"/>
              <a:t>Last time: Self-supervised learning</a:t>
            </a:r>
          </a:p>
        </p:txBody>
      </p:sp>
      <p:grpSp>
        <p:nvGrpSpPr>
          <p:cNvPr id="4" name="Group 3">
            <a:extLst>
              <a:ext uri="{FF2B5EF4-FFF2-40B4-BE49-F238E27FC236}">
                <a16:creationId xmlns:a16="http://schemas.microsoft.com/office/drawing/2014/main" id="{903D8B4D-E1A6-1449-AC6C-DD2BC9C4397E}"/>
              </a:ext>
            </a:extLst>
          </p:cNvPr>
          <p:cNvGrpSpPr/>
          <p:nvPr/>
        </p:nvGrpSpPr>
        <p:grpSpPr>
          <a:xfrm>
            <a:off x="3439269" y="1357085"/>
            <a:ext cx="7914534" cy="1175657"/>
            <a:chOff x="2932738" y="2178583"/>
            <a:chExt cx="3156859" cy="576942"/>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23C4352E-4400-824D-8E0D-0AF3354DEDAE}"/>
                    </a:ext>
                  </a:extLst>
                </p:cNvPr>
                <p:cNvSpPr/>
                <p:nvPr/>
              </p:nvSpPr>
              <p:spPr>
                <a:xfrm>
                  <a:off x="5405720" y="2178583"/>
                  <a:ext cx="683877" cy="5769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167" dirty="0">
                      <a:solidFill>
                        <a:srgbClr val="FF0000"/>
                      </a:solidFill>
                      <a:latin typeface="Arial"/>
                      <a:cs typeface="Arial"/>
                    </a:rPr>
                    <a:t>Data </a:t>
                  </a:r>
                  <a14:m>
                    <m:oMath xmlns:m="http://schemas.openxmlformats.org/officeDocument/2006/math">
                      <m:r>
                        <a:rPr lang="en-US" sz="2167" i="1" dirty="0" smtClean="0">
                          <a:solidFill>
                            <a:srgbClr val="FF0000"/>
                          </a:solidFill>
                          <a:latin typeface="Cambria Math" panose="02040503050406030204" pitchFamily="18" charset="0"/>
                          <a:cs typeface="Arial"/>
                        </a:rPr>
                        <m:t>𝑥</m:t>
                      </m:r>
                      <m:r>
                        <a:rPr lang="en-US" sz="2167" b="1" i="1" dirty="0" smtClean="0">
                          <a:solidFill>
                            <a:srgbClr val="FF0000"/>
                          </a:solidFill>
                          <a:latin typeface="Cambria Math" panose="02040503050406030204" pitchFamily="18" charset="0"/>
                          <a:cs typeface="Arial"/>
                        </a:rPr>
                        <m:t>′</m:t>
                      </m:r>
                    </m:oMath>
                  </a14:m>
                  <a:endParaRPr lang="en-US" sz="2167" dirty="0">
                    <a:solidFill>
                      <a:srgbClr val="FF0000"/>
                    </a:solidFill>
                    <a:latin typeface="Arial"/>
                    <a:cs typeface="Arial"/>
                  </a:endParaRPr>
                </a:p>
              </p:txBody>
            </p:sp>
          </mc:Choice>
          <mc:Fallback xmlns="">
            <p:sp>
              <p:nvSpPr>
                <p:cNvPr id="5" name="Rectangle 4">
                  <a:extLst>
                    <a:ext uri="{FF2B5EF4-FFF2-40B4-BE49-F238E27FC236}">
                      <a16:creationId xmlns:a16="http://schemas.microsoft.com/office/drawing/2014/main" id="{23C4352E-4400-824D-8E0D-0AF3354DEDAE}"/>
                    </a:ext>
                  </a:extLst>
                </p:cNvPr>
                <p:cNvSpPr>
                  <a:spLocks noRot="1" noChangeAspect="1" noMove="1" noResize="1" noEditPoints="1" noAdjustHandles="1" noChangeArrowheads="1" noChangeShapeType="1" noTextEdit="1"/>
                </p:cNvSpPr>
                <p:nvPr/>
              </p:nvSpPr>
              <p:spPr>
                <a:xfrm>
                  <a:off x="5405720" y="2178583"/>
                  <a:ext cx="683877" cy="576942"/>
                </a:xfrm>
                <a:prstGeom prst="rect">
                  <a:avLst/>
                </a:prstGeom>
                <a:blipFill>
                  <a:blip r:embed="rId2"/>
                  <a:stretch>
                    <a:fillRect/>
                  </a:stretch>
                </a:blipFill>
                <a:ln w="381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E5E4A9B-97C1-8C41-A67E-BAE8A4D861D5}"/>
                    </a:ext>
                  </a:extLst>
                </p:cNvPr>
                <p:cNvSpPr/>
                <p:nvPr/>
              </p:nvSpPr>
              <p:spPr>
                <a:xfrm>
                  <a:off x="2932738" y="2178583"/>
                  <a:ext cx="683877" cy="5769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167" dirty="0">
                      <a:solidFill>
                        <a:prstClr val="black"/>
                      </a:solidFill>
                      <a:latin typeface="Arial"/>
                      <a:cs typeface="Arial"/>
                    </a:rPr>
                    <a:t>Data </a:t>
                  </a:r>
                  <a14:m>
                    <m:oMath xmlns:m="http://schemas.openxmlformats.org/officeDocument/2006/math">
                      <m:r>
                        <a:rPr lang="en-US" sz="2167" i="1" dirty="0" smtClean="0">
                          <a:solidFill>
                            <a:prstClr val="black"/>
                          </a:solidFill>
                          <a:latin typeface="Cambria Math" panose="02040503050406030204" pitchFamily="18" charset="0"/>
                          <a:cs typeface="Arial"/>
                        </a:rPr>
                        <m:t>𝑥</m:t>
                      </m:r>
                    </m:oMath>
                  </a14:m>
                  <a:endParaRPr lang="en-US" sz="2167" i="1" baseline="-25000" dirty="0">
                    <a:solidFill>
                      <a:prstClr val="black"/>
                    </a:solidFill>
                    <a:latin typeface="Arial"/>
                    <a:cs typeface="Arial"/>
                  </a:endParaRPr>
                </a:p>
              </p:txBody>
            </p:sp>
          </mc:Choice>
          <mc:Fallback xmlns="">
            <p:sp>
              <p:nvSpPr>
                <p:cNvPr id="6" name="Rectangle 5">
                  <a:extLst>
                    <a:ext uri="{FF2B5EF4-FFF2-40B4-BE49-F238E27FC236}">
                      <a16:creationId xmlns:a16="http://schemas.microsoft.com/office/drawing/2014/main" id="{AE5E4A9B-97C1-8C41-A67E-BAE8A4D861D5}"/>
                    </a:ext>
                  </a:extLst>
                </p:cNvPr>
                <p:cNvSpPr>
                  <a:spLocks noRot="1" noChangeAspect="1" noMove="1" noResize="1" noEditPoints="1" noAdjustHandles="1" noChangeArrowheads="1" noChangeShapeType="1" noTextEdit="1"/>
                </p:cNvSpPr>
                <p:nvPr/>
              </p:nvSpPr>
              <p:spPr>
                <a:xfrm>
                  <a:off x="2932738" y="2178583"/>
                  <a:ext cx="683877" cy="576942"/>
                </a:xfrm>
                <a:prstGeom prst="rect">
                  <a:avLst/>
                </a:prstGeom>
                <a:blipFill>
                  <a:blip r:embed="rId3"/>
                  <a:stretch>
                    <a:fillRect/>
                  </a:stretch>
                </a:blipFill>
                <a:ln w="38100">
                  <a:solidFill>
                    <a:schemeClr val="tx1"/>
                  </a:solidFill>
                </a:ln>
              </p:spPr>
              <p:txBody>
                <a:bodyPr/>
                <a:lstStyle/>
                <a:p>
                  <a:r>
                    <a:rPr lang="en-US">
                      <a:noFill/>
                    </a:rPr>
                    <a:t> </a:t>
                  </a:r>
                </a:p>
              </p:txBody>
            </p:sp>
          </mc:Fallback>
        </mc:AlternateContent>
        <p:sp>
          <p:nvSpPr>
            <p:cNvPr id="7" name="Rectangle 6">
              <a:extLst>
                <a:ext uri="{FF2B5EF4-FFF2-40B4-BE49-F238E27FC236}">
                  <a16:creationId xmlns:a16="http://schemas.microsoft.com/office/drawing/2014/main" id="{F223BDBC-299A-D347-B3AC-27FD30FC32EA}"/>
                </a:ext>
              </a:extLst>
            </p:cNvPr>
            <p:cNvSpPr/>
            <p:nvPr/>
          </p:nvSpPr>
          <p:spPr>
            <a:xfrm>
              <a:off x="3928782" y="2178583"/>
              <a:ext cx="1164771" cy="576942"/>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417" dirty="0">
                  <a:solidFill>
                    <a:prstClr val="white"/>
                  </a:solidFill>
                  <a:latin typeface="Arial"/>
                  <a:cs typeface="Arial"/>
                </a:rPr>
                <a:t>Network</a:t>
              </a:r>
            </a:p>
          </p:txBody>
        </p:sp>
      </p:grpSp>
      <p:cxnSp>
        <p:nvCxnSpPr>
          <p:cNvPr id="8" name="Straight Arrow Connector 7">
            <a:extLst>
              <a:ext uri="{FF2B5EF4-FFF2-40B4-BE49-F238E27FC236}">
                <a16:creationId xmlns:a16="http://schemas.microsoft.com/office/drawing/2014/main" id="{E9842621-1987-0A48-B090-6BE567077B2E}"/>
              </a:ext>
            </a:extLst>
          </p:cNvPr>
          <p:cNvCxnSpPr>
            <a:stCxn id="6" idx="3"/>
            <a:endCxn id="7" idx="1"/>
          </p:cNvCxnSpPr>
          <p:nvPr/>
        </p:nvCxnSpPr>
        <p:spPr>
          <a:xfrm>
            <a:off x="5153814" y="1944911"/>
            <a:ext cx="78263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6448D97-2922-4449-944F-64C0A7F0DEFE}"/>
              </a:ext>
            </a:extLst>
          </p:cNvPr>
          <p:cNvCxnSpPr>
            <a:stCxn id="7" idx="3"/>
            <a:endCxn id="5" idx="1"/>
          </p:cNvCxnSpPr>
          <p:nvPr/>
        </p:nvCxnSpPr>
        <p:spPr>
          <a:xfrm>
            <a:off x="8856632" y="1944911"/>
            <a:ext cx="78263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4778F19-3F78-CF4D-9002-E1CAEC751DF9}"/>
              </a:ext>
            </a:extLst>
          </p:cNvPr>
          <p:cNvSpPr txBox="1"/>
          <p:nvPr/>
        </p:nvSpPr>
        <p:spPr>
          <a:xfrm>
            <a:off x="484506" y="1662835"/>
            <a:ext cx="2824782" cy="528466"/>
          </a:xfrm>
          <a:prstGeom prst="rect">
            <a:avLst/>
          </a:prstGeom>
          <a:noFill/>
        </p:spPr>
        <p:txBody>
          <a:bodyPr wrap="none" lIns="91425" tIns="45714" rIns="91425" bIns="45714" rtlCol="0">
            <a:spAutoFit/>
          </a:bodyPr>
          <a:lstStyle/>
          <a:p>
            <a:pPr defTabSz="914272" hangingPunct="1"/>
            <a:r>
              <a:rPr lang="en-US" sz="2834" dirty="0">
                <a:solidFill>
                  <a:prstClr val="black"/>
                </a:solidFill>
                <a:latin typeface="Arial"/>
                <a:cs typeface="Arial"/>
              </a:rPr>
              <a:t>Data prediction</a:t>
            </a:r>
          </a:p>
        </p:txBody>
      </p:sp>
      <p:sp>
        <p:nvSpPr>
          <p:cNvPr id="19" name="TextBox 18">
            <a:extLst>
              <a:ext uri="{FF2B5EF4-FFF2-40B4-BE49-F238E27FC236}">
                <a16:creationId xmlns:a16="http://schemas.microsoft.com/office/drawing/2014/main" id="{29D35BE9-EE5C-A943-BBC0-6C1E2FC004FF}"/>
              </a:ext>
            </a:extLst>
          </p:cNvPr>
          <p:cNvSpPr txBox="1"/>
          <p:nvPr/>
        </p:nvSpPr>
        <p:spPr>
          <a:xfrm>
            <a:off x="460525" y="3242843"/>
            <a:ext cx="2988070" cy="964611"/>
          </a:xfrm>
          <a:prstGeom prst="rect">
            <a:avLst/>
          </a:prstGeom>
          <a:noFill/>
        </p:spPr>
        <p:txBody>
          <a:bodyPr wrap="square" lIns="91425" tIns="45714" rIns="91425" bIns="45714" rtlCol="0">
            <a:spAutoFit/>
          </a:bodyPr>
          <a:lstStyle/>
          <a:p>
            <a:pPr defTabSz="914272" hangingPunct="1"/>
            <a:r>
              <a:rPr lang="en-US" sz="2834" dirty="0">
                <a:solidFill>
                  <a:prstClr val="black"/>
                </a:solidFill>
                <a:latin typeface="Arial"/>
                <a:cs typeface="Arial"/>
              </a:rPr>
              <a:t>Transformation prediction</a:t>
            </a:r>
          </a:p>
        </p:txBody>
      </p:sp>
      <p:sp>
        <p:nvSpPr>
          <p:cNvPr id="28" name="TextBox 27">
            <a:extLst>
              <a:ext uri="{FF2B5EF4-FFF2-40B4-BE49-F238E27FC236}">
                <a16:creationId xmlns:a16="http://schemas.microsoft.com/office/drawing/2014/main" id="{64B0FF6D-1191-4A4D-9A4B-20E8F22FD491}"/>
              </a:ext>
            </a:extLst>
          </p:cNvPr>
          <p:cNvSpPr txBox="1"/>
          <p:nvPr/>
        </p:nvSpPr>
        <p:spPr>
          <a:xfrm>
            <a:off x="484506" y="5045654"/>
            <a:ext cx="2988070" cy="964611"/>
          </a:xfrm>
          <a:prstGeom prst="rect">
            <a:avLst/>
          </a:prstGeom>
          <a:noFill/>
        </p:spPr>
        <p:txBody>
          <a:bodyPr wrap="square" lIns="91425" tIns="45714" rIns="91425" bIns="45714" rtlCol="0">
            <a:spAutoFit/>
          </a:bodyPr>
          <a:lstStyle/>
          <a:p>
            <a:pPr defTabSz="914272" hangingPunct="1"/>
            <a:r>
              <a:rPr lang="en-US" sz="2834" dirty="0">
                <a:solidFill>
                  <a:prstClr val="black"/>
                </a:solidFill>
                <a:latin typeface="Arial"/>
                <a:cs typeface="Arial"/>
              </a:rPr>
              <a:t>“Siamese” methods</a:t>
            </a:r>
          </a:p>
        </p:txBody>
      </p:sp>
      <p:grpSp>
        <p:nvGrpSpPr>
          <p:cNvPr id="34" name="Group 33">
            <a:extLst>
              <a:ext uri="{FF2B5EF4-FFF2-40B4-BE49-F238E27FC236}">
                <a16:creationId xmlns:a16="http://schemas.microsoft.com/office/drawing/2014/main" id="{516A5A85-D655-9F40-9B65-4A7921D183CC}"/>
              </a:ext>
            </a:extLst>
          </p:cNvPr>
          <p:cNvGrpSpPr/>
          <p:nvPr/>
        </p:nvGrpSpPr>
        <p:grpSpPr>
          <a:xfrm>
            <a:off x="3429000" y="3167743"/>
            <a:ext cx="7914534" cy="1175657"/>
            <a:chOff x="2932738" y="2178583"/>
            <a:chExt cx="3156859" cy="576942"/>
          </a:xfrm>
        </p:grpSpPr>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2B6C51F0-0FCE-FD4E-9868-8F5305E964B1}"/>
                    </a:ext>
                  </a:extLst>
                </p:cNvPr>
                <p:cNvSpPr/>
                <p:nvPr/>
              </p:nvSpPr>
              <p:spPr>
                <a:xfrm>
                  <a:off x="5405720" y="2178583"/>
                  <a:ext cx="683877" cy="5769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14:m>
                    <m:oMathPara xmlns:m="http://schemas.openxmlformats.org/officeDocument/2006/math">
                      <m:oMathParaPr>
                        <m:jc m:val="centerGroup"/>
                      </m:oMathParaPr>
                      <m:oMath xmlns:m="http://schemas.openxmlformats.org/officeDocument/2006/math">
                        <m:r>
                          <a:rPr lang="en-US" sz="2167" i="1" dirty="0" smtClean="0">
                            <a:solidFill>
                              <a:srgbClr val="FF0000"/>
                            </a:solidFill>
                            <a:latin typeface="Cambria Math" panose="02040503050406030204" pitchFamily="18" charset="0"/>
                            <a:cs typeface="Arial"/>
                          </a:rPr>
                          <m:t>𝑇</m:t>
                        </m:r>
                      </m:oMath>
                    </m:oMathPara>
                  </a14:m>
                  <a:endParaRPr lang="en-US" sz="2167" i="1" baseline="-25000" dirty="0">
                    <a:solidFill>
                      <a:srgbClr val="FF0000"/>
                    </a:solidFill>
                    <a:latin typeface="Arial"/>
                    <a:cs typeface="Arial"/>
                  </a:endParaRPr>
                </a:p>
              </p:txBody>
            </p:sp>
          </mc:Choice>
          <mc:Fallback xmlns="">
            <p:sp>
              <p:nvSpPr>
                <p:cNvPr id="35" name="Rectangle 34">
                  <a:extLst>
                    <a:ext uri="{FF2B5EF4-FFF2-40B4-BE49-F238E27FC236}">
                      <a16:creationId xmlns:a16="http://schemas.microsoft.com/office/drawing/2014/main" id="{2B6C51F0-0FCE-FD4E-9868-8F5305E964B1}"/>
                    </a:ext>
                  </a:extLst>
                </p:cNvPr>
                <p:cNvSpPr>
                  <a:spLocks noRot="1" noChangeAspect="1" noMove="1" noResize="1" noEditPoints="1" noAdjustHandles="1" noChangeArrowheads="1" noChangeShapeType="1" noTextEdit="1"/>
                </p:cNvSpPr>
                <p:nvPr/>
              </p:nvSpPr>
              <p:spPr>
                <a:xfrm>
                  <a:off x="5405720" y="2178583"/>
                  <a:ext cx="683877" cy="576942"/>
                </a:xfrm>
                <a:prstGeom prst="rect">
                  <a:avLst/>
                </a:prstGeom>
                <a:blipFill>
                  <a:blip r:embed="rId6"/>
                  <a:stretch>
                    <a:fillRect/>
                  </a:stretch>
                </a:blipFill>
                <a:ln w="381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247AF02E-B576-2B4C-8916-141B2240129B}"/>
                    </a:ext>
                  </a:extLst>
                </p:cNvPr>
                <p:cNvSpPr/>
                <p:nvPr/>
              </p:nvSpPr>
              <p:spPr>
                <a:xfrm>
                  <a:off x="2932738" y="2178583"/>
                  <a:ext cx="683877" cy="5769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167" dirty="0">
                      <a:solidFill>
                        <a:prstClr val="black"/>
                      </a:solidFill>
                      <a:latin typeface="Arial"/>
                      <a:cs typeface="Arial"/>
                    </a:rPr>
                    <a:t>Data </a:t>
                  </a:r>
                  <a14:m>
                    <m:oMath xmlns:m="http://schemas.openxmlformats.org/officeDocument/2006/math">
                      <m:r>
                        <a:rPr lang="en-US" sz="2167" i="1" dirty="0" smtClean="0">
                          <a:solidFill>
                            <a:srgbClr val="FF0000"/>
                          </a:solidFill>
                          <a:latin typeface="Cambria Math" panose="02040503050406030204" pitchFamily="18" charset="0"/>
                          <a:cs typeface="Arial"/>
                        </a:rPr>
                        <m:t>𝑇</m:t>
                      </m:r>
                      <m:r>
                        <a:rPr lang="en-US" sz="2167" i="1" dirty="0" smtClean="0">
                          <a:solidFill>
                            <a:prstClr val="black"/>
                          </a:solidFill>
                          <a:latin typeface="Cambria Math" panose="02040503050406030204" pitchFamily="18" charset="0"/>
                          <a:cs typeface="Arial"/>
                        </a:rPr>
                        <m:t>(</m:t>
                      </m:r>
                      <m:r>
                        <a:rPr lang="en-US" sz="2167" i="1" dirty="0" smtClean="0">
                          <a:solidFill>
                            <a:prstClr val="black"/>
                          </a:solidFill>
                          <a:latin typeface="Cambria Math" panose="02040503050406030204" pitchFamily="18" charset="0"/>
                          <a:cs typeface="Arial"/>
                        </a:rPr>
                        <m:t>𝑥</m:t>
                      </m:r>
                      <m:r>
                        <a:rPr lang="en-US" sz="2167" i="1" dirty="0" smtClean="0">
                          <a:solidFill>
                            <a:prstClr val="black"/>
                          </a:solidFill>
                          <a:latin typeface="Cambria Math" panose="02040503050406030204" pitchFamily="18" charset="0"/>
                          <a:cs typeface="Arial"/>
                        </a:rPr>
                        <m:t>)</m:t>
                      </m:r>
                    </m:oMath>
                  </a14:m>
                  <a:endParaRPr lang="en-US" sz="2167" baseline="-25000" dirty="0">
                    <a:solidFill>
                      <a:prstClr val="black"/>
                    </a:solidFill>
                    <a:latin typeface="Arial"/>
                    <a:cs typeface="Arial"/>
                  </a:endParaRPr>
                </a:p>
              </p:txBody>
            </p:sp>
          </mc:Choice>
          <mc:Fallback xmlns="">
            <p:sp>
              <p:nvSpPr>
                <p:cNvPr id="36" name="Rectangle 35">
                  <a:extLst>
                    <a:ext uri="{FF2B5EF4-FFF2-40B4-BE49-F238E27FC236}">
                      <a16:creationId xmlns:a16="http://schemas.microsoft.com/office/drawing/2014/main" id="{247AF02E-B576-2B4C-8916-141B2240129B}"/>
                    </a:ext>
                  </a:extLst>
                </p:cNvPr>
                <p:cNvSpPr>
                  <a:spLocks noRot="1" noChangeAspect="1" noMove="1" noResize="1" noEditPoints="1" noAdjustHandles="1" noChangeArrowheads="1" noChangeShapeType="1" noTextEdit="1"/>
                </p:cNvSpPr>
                <p:nvPr/>
              </p:nvSpPr>
              <p:spPr>
                <a:xfrm>
                  <a:off x="2932738" y="2178583"/>
                  <a:ext cx="683877" cy="576942"/>
                </a:xfrm>
                <a:prstGeom prst="rect">
                  <a:avLst/>
                </a:prstGeom>
                <a:blipFill>
                  <a:blip r:embed="rId7"/>
                  <a:stretch>
                    <a:fillRect/>
                  </a:stretch>
                </a:blipFill>
                <a:ln w="38100">
                  <a:solidFill>
                    <a:schemeClr val="tx1"/>
                  </a:solidFill>
                </a:ln>
              </p:spPr>
              <p:txBody>
                <a:bodyPr/>
                <a:lstStyle/>
                <a:p>
                  <a:r>
                    <a:rPr lang="en-US">
                      <a:noFill/>
                    </a:rPr>
                    <a:t> </a:t>
                  </a:r>
                </a:p>
              </p:txBody>
            </p:sp>
          </mc:Fallback>
        </mc:AlternateContent>
        <p:sp>
          <p:nvSpPr>
            <p:cNvPr id="37" name="Rectangle 36">
              <a:extLst>
                <a:ext uri="{FF2B5EF4-FFF2-40B4-BE49-F238E27FC236}">
                  <a16:creationId xmlns:a16="http://schemas.microsoft.com/office/drawing/2014/main" id="{2FA5EC99-4BD3-9F43-B713-B8EBFA53BC8D}"/>
                </a:ext>
              </a:extLst>
            </p:cNvPr>
            <p:cNvSpPr/>
            <p:nvPr/>
          </p:nvSpPr>
          <p:spPr>
            <a:xfrm>
              <a:off x="3928782" y="2178583"/>
              <a:ext cx="1164771" cy="576942"/>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417" dirty="0">
                  <a:solidFill>
                    <a:prstClr val="white"/>
                  </a:solidFill>
                  <a:latin typeface="Arial"/>
                  <a:cs typeface="Arial"/>
                </a:rPr>
                <a:t>Network</a:t>
              </a:r>
            </a:p>
          </p:txBody>
        </p:sp>
      </p:grpSp>
      <p:cxnSp>
        <p:nvCxnSpPr>
          <p:cNvPr id="38" name="Straight Arrow Connector 37">
            <a:extLst>
              <a:ext uri="{FF2B5EF4-FFF2-40B4-BE49-F238E27FC236}">
                <a16:creationId xmlns:a16="http://schemas.microsoft.com/office/drawing/2014/main" id="{3F3B2CA7-3747-C445-8BDA-01AE7F56EB3A}"/>
              </a:ext>
            </a:extLst>
          </p:cNvPr>
          <p:cNvCxnSpPr>
            <a:stCxn id="36" idx="3"/>
            <a:endCxn id="37" idx="1"/>
          </p:cNvCxnSpPr>
          <p:nvPr/>
        </p:nvCxnSpPr>
        <p:spPr>
          <a:xfrm>
            <a:off x="5143545" y="3755569"/>
            <a:ext cx="78263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AB8BAD2-678D-314F-ACB3-94A56978D9AE}"/>
              </a:ext>
            </a:extLst>
          </p:cNvPr>
          <p:cNvCxnSpPr>
            <a:stCxn id="37" idx="3"/>
            <a:endCxn id="35" idx="1"/>
          </p:cNvCxnSpPr>
          <p:nvPr/>
        </p:nvCxnSpPr>
        <p:spPr>
          <a:xfrm>
            <a:off x="8846363" y="3755569"/>
            <a:ext cx="78263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A53C784-143A-FC4E-802A-75A1ED690277}"/>
              </a:ext>
            </a:extLst>
          </p:cNvPr>
          <p:cNvSpPr txBox="1"/>
          <p:nvPr/>
        </p:nvSpPr>
        <p:spPr>
          <a:xfrm>
            <a:off x="10712364" y="6550223"/>
            <a:ext cx="1479636" cy="307777"/>
          </a:xfrm>
          <a:prstGeom prst="rect">
            <a:avLst/>
          </a:prstGeom>
          <a:noFill/>
        </p:spPr>
        <p:txBody>
          <a:bodyPr wrap="none" rtlCol="0">
            <a:spAutoFit/>
          </a:bodyPr>
          <a:lstStyle/>
          <a:p>
            <a:r>
              <a:rPr lang="en-US" sz="1400" b="0" dirty="0"/>
              <a:t>Source: A. </a:t>
            </a:r>
            <a:r>
              <a:rPr lang="en-US" sz="1400" b="0" dirty="0" err="1"/>
              <a:t>Efros</a:t>
            </a:r>
            <a:endParaRPr lang="en-US" sz="1400" b="0" dirty="0"/>
          </a:p>
        </p:txBody>
      </p:sp>
      <p:grpSp>
        <p:nvGrpSpPr>
          <p:cNvPr id="14" name="Group 13">
            <a:extLst>
              <a:ext uri="{FF2B5EF4-FFF2-40B4-BE49-F238E27FC236}">
                <a16:creationId xmlns:a16="http://schemas.microsoft.com/office/drawing/2014/main" id="{86757E8F-0B27-C647-8D18-304C7C24E7E6}"/>
              </a:ext>
            </a:extLst>
          </p:cNvPr>
          <p:cNvGrpSpPr/>
          <p:nvPr/>
        </p:nvGrpSpPr>
        <p:grpSpPr>
          <a:xfrm>
            <a:off x="3429000" y="4989287"/>
            <a:ext cx="7924802" cy="1240517"/>
            <a:chOff x="3429000" y="4989287"/>
            <a:chExt cx="7924802" cy="1240517"/>
          </a:xfrm>
        </p:grpSpPr>
        <p:sp>
          <p:nvSpPr>
            <p:cNvPr id="21" name="Rectangle 20">
              <a:extLst>
                <a:ext uri="{FF2B5EF4-FFF2-40B4-BE49-F238E27FC236}">
                  <a16:creationId xmlns:a16="http://schemas.microsoft.com/office/drawing/2014/main" id="{39851B9D-20F5-2A4C-A3D9-662B275C2AFF}"/>
                </a:ext>
              </a:extLst>
            </p:cNvPr>
            <p:cNvSpPr/>
            <p:nvPr/>
          </p:nvSpPr>
          <p:spPr>
            <a:xfrm>
              <a:off x="9666515" y="4989287"/>
              <a:ext cx="1687287" cy="118291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167" dirty="0">
                  <a:solidFill>
                    <a:srgbClr val="FF0000"/>
                  </a:solidFill>
                  <a:latin typeface="Arial"/>
                  <a:cs typeface="Arial"/>
                </a:rPr>
                <a:t>Similarity score</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14A4E1DB-F2FE-A74B-AD31-38D2CEF45B79}"/>
                    </a:ext>
                  </a:extLst>
                </p:cNvPr>
                <p:cNvSpPr/>
                <p:nvPr/>
              </p:nvSpPr>
              <p:spPr>
                <a:xfrm>
                  <a:off x="3429000" y="4989287"/>
                  <a:ext cx="1714542" cy="47534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167" dirty="0">
                      <a:solidFill>
                        <a:prstClr val="black"/>
                      </a:solidFill>
                      <a:latin typeface="Arial"/>
                      <a:cs typeface="Arial"/>
                    </a:rPr>
                    <a:t>Data </a:t>
                  </a:r>
                  <a14:m>
                    <m:oMath xmlns:m="http://schemas.openxmlformats.org/officeDocument/2006/math">
                      <m:r>
                        <a:rPr lang="en-US" sz="2167" i="1" dirty="0" smtClean="0">
                          <a:solidFill>
                            <a:srgbClr val="FF0000"/>
                          </a:solidFill>
                          <a:latin typeface="Cambria Math" panose="02040503050406030204" pitchFamily="18" charset="0"/>
                          <a:cs typeface="Arial"/>
                        </a:rPr>
                        <m:t>𝑇</m:t>
                      </m:r>
                      <m:r>
                        <a:rPr lang="en-US" sz="2167" i="1" dirty="0">
                          <a:solidFill>
                            <a:prstClr val="black"/>
                          </a:solidFill>
                          <a:latin typeface="Cambria Math" panose="02040503050406030204" pitchFamily="18" charset="0"/>
                          <a:cs typeface="Arial"/>
                        </a:rPr>
                        <m:t>(</m:t>
                      </m:r>
                      <m:r>
                        <a:rPr lang="en-US" sz="2167" i="1" dirty="0">
                          <a:solidFill>
                            <a:prstClr val="black"/>
                          </a:solidFill>
                          <a:latin typeface="Cambria Math" panose="02040503050406030204" pitchFamily="18" charset="0"/>
                          <a:cs typeface="Arial"/>
                        </a:rPr>
                        <m:t>𝑥</m:t>
                      </m:r>
                      <m:r>
                        <a:rPr lang="en-US" sz="2167" i="1" dirty="0" smtClean="0">
                          <a:solidFill>
                            <a:prstClr val="black"/>
                          </a:solidFill>
                          <a:latin typeface="Cambria Math" panose="02040503050406030204" pitchFamily="18" charset="0"/>
                          <a:cs typeface="Arial"/>
                        </a:rPr>
                        <m:t>)</m:t>
                      </m:r>
                    </m:oMath>
                  </a14:m>
                  <a:endParaRPr lang="en-US" sz="2167" i="1" baseline="-25000" dirty="0">
                    <a:solidFill>
                      <a:prstClr val="black"/>
                    </a:solidFill>
                    <a:latin typeface="Arial"/>
                    <a:cs typeface="Arial"/>
                  </a:endParaRPr>
                </a:p>
              </p:txBody>
            </p:sp>
          </mc:Choice>
          <mc:Fallback xmlns="">
            <p:sp>
              <p:nvSpPr>
                <p:cNvPr id="22" name="Rectangle 21">
                  <a:extLst>
                    <a:ext uri="{FF2B5EF4-FFF2-40B4-BE49-F238E27FC236}">
                      <a16:creationId xmlns:a16="http://schemas.microsoft.com/office/drawing/2014/main" id="{14A4E1DB-F2FE-A74B-AD31-38D2CEF45B79}"/>
                    </a:ext>
                  </a:extLst>
                </p:cNvPr>
                <p:cNvSpPr>
                  <a:spLocks noRot="1" noChangeAspect="1" noMove="1" noResize="1" noEditPoints="1" noAdjustHandles="1" noChangeArrowheads="1" noChangeShapeType="1" noTextEdit="1"/>
                </p:cNvSpPr>
                <p:nvPr/>
              </p:nvSpPr>
              <p:spPr>
                <a:xfrm>
                  <a:off x="3429000" y="4989287"/>
                  <a:ext cx="1714542" cy="475341"/>
                </a:xfrm>
                <a:prstGeom prst="rect">
                  <a:avLst/>
                </a:prstGeom>
                <a:blipFill>
                  <a:blip r:embed="rId8"/>
                  <a:stretch>
                    <a:fillRect b="-12195"/>
                  </a:stretch>
                </a:blipFill>
                <a:ln w="38100">
                  <a:solidFill>
                    <a:schemeClr val="tx1"/>
                  </a:solidFill>
                </a:ln>
              </p:spPr>
              <p:txBody>
                <a:bodyPr/>
                <a:lstStyle/>
                <a:p>
                  <a:r>
                    <a:rPr lang="en-US">
                      <a:noFill/>
                    </a:rPr>
                    <a:t> </a:t>
                  </a:r>
                </a:p>
              </p:txBody>
            </p:sp>
          </mc:Fallback>
        </mc:AlternateContent>
        <p:sp>
          <p:nvSpPr>
            <p:cNvPr id="23" name="Rectangle 22">
              <a:extLst>
                <a:ext uri="{FF2B5EF4-FFF2-40B4-BE49-F238E27FC236}">
                  <a16:creationId xmlns:a16="http://schemas.microsoft.com/office/drawing/2014/main" id="{17F2A0C0-92BF-B14B-A953-519C5743F5E6}"/>
                </a:ext>
              </a:extLst>
            </p:cNvPr>
            <p:cNvSpPr/>
            <p:nvPr/>
          </p:nvSpPr>
          <p:spPr>
            <a:xfrm>
              <a:off x="5926173" y="4989287"/>
              <a:ext cx="2920187" cy="576941"/>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417" dirty="0">
                  <a:solidFill>
                    <a:prstClr val="white"/>
                  </a:solidFill>
                  <a:latin typeface="Arial"/>
                  <a:cs typeface="Arial"/>
                </a:rPr>
                <a:t>Network</a:t>
              </a:r>
            </a:p>
          </p:txBody>
        </p:sp>
        <p:cxnSp>
          <p:nvCxnSpPr>
            <p:cNvPr id="24" name="Straight Arrow Connector 23">
              <a:extLst>
                <a:ext uri="{FF2B5EF4-FFF2-40B4-BE49-F238E27FC236}">
                  <a16:creationId xmlns:a16="http://schemas.microsoft.com/office/drawing/2014/main" id="{ABD295A2-FD4C-8049-9C56-BDB17C159DE4}"/>
                </a:ext>
              </a:extLst>
            </p:cNvPr>
            <p:cNvCxnSpPr>
              <a:cxnSpLocks/>
              <a:stCxn id="23" idx="3"/>
            </p:cNvCxnSpPr>
            <p:nvPr/>
          </p:nvCxnSpPr>
          <p:spPr>
            <a:xfrm>
              <a:off x="8846360" y="5277758"/>
              <a:ext cx="792901" cy="2993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BCF1D036-6500-D74F-BCD4-E01B5CD042E0}"/>
                    </a:ext>
                  </a:extLst>
                </p:cNvPr>
                <p:cNvSpPr/>
                <p:nvPr/>
              </p:nvSpPr>
              <p:spPr>
                <a:xfrm>
                  <a:off x="3429002" y="5696859"/>
                  <a:ext cx="1714542" cy="47534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167" dirty="0">
                      <a:solidFill>
                        <a:prstClr val="black"/>
                      </a:solidFill>
                      <a:latin typeface="Arial"/>
                      <a:cs typeface="Arial"/>
                    </a:rPr>
                    <a:t>Data </a:t>
                  </a:r>
                  <a14:m>
                    <m:oMath xmlns:m="http://schemas.openxmlformats.org/officeDocument/2006/math">
                      <m:r>
                        <a:rPr lang="en-US" sz="2167" i="1" dirty="0" smtClean="0">
                          <a:solidFill>
                            <a:srgbClr val="FF0000"/>
                          </a:solidFill>
                          <a:latin typeface="Cambria Math" panose="02040503050406030204" pitchFamily="18" charset="0"/>
                        </a:rPr>
                        <m:t>𝑇</m:t>
                      </m:r>
                      <m:r>
                        <a:rPr lang="en-US" sz="2167" b="1" i="1" dirty="0" smtClean="0">
                          <a:solidFill>
                            <a:srgbClr val="FF0000"/>
                          </a:solidFill>
                          <a:latin typeface="Cambria Math" panose="02040503050406030204" pitchFamily="18" charset="0"/>
                        </a:rPr>
                        <m:t>′</m:t>
                      </m:r>
                      <m:r>
                        <a:rPr lang="en-US" sz="2167" i="1" dirty="0" smtClean="0">
                          <a:solidFill>
                            <a:prstClr val="black"/>
                          </a:solidFill>
                          <a:latin typeface="Cambria Math" panose="02040503050406030204" pitchFamily="18" charset="0"/>
                          <a:cs typeface="Arial"/>
                        </a:rPr>
                        <m:t>(</m:t>
                      </m:r>
                      <m:r>
                        <a:rPr lang="en-US" sz="2167" i="1" dirty="0">
                          <a:solidFill>
                            <a:prstClr val="black"/>
                          </a:solidFill>
                          <a:latin typeface="Cambria Math" panose="02040503050406030204" pitchFamily="18" charset="0"/>
                          <a:cs typeface="Arial"/>
                        </a:rPr>
                        <m:t>𝑥</m:t>
                      </m:r>
                      <m:r>
                        <a:rPr lang="en-US" sz="2167" i="1" dirty="0">
                          <a:solidFill>
                            <a:prstClr val="black"/>
                          </a:solidFill>
                          <a:latin typeface="Cambria Math" panose="02040503050406030204" pitchFamily="18" charset="0"/>
                          <a:cs typeface="Arial"/>
                        </a:rPr>
                        <m:t>)</m:t>
                      </m:r>
                    </m:oMath>
                  </a14:m>
                  <a:endParaRPr lang="en-US" sz="2167" baseline="-25000" dirty="0">
                    <a:solidFill>
                      <a:prstClr val="black"/>
                    </a:solidFill>
                    <a:latin typeface="Arial"/>
                    <a:cs typeface="Arial"/>
                  </a:endParaRPr>
                </a:p>
              </p:txBody>
            </p:sp>
          </mc:Choice>
          <mc:Fallback xmlns="">
            <p:sp>
              <p:nvSpPr>
                <p:cNvPr id="25" name="Rectangle 24">
                  <a:extLst>
                    <a:ext uri="{FF2B5EF4-FFF2-40B4-BE49-F238E27FC236}">
                      <a16:creationId xmlns:a16="http://schemas.microsoft.com/office/drawing/2014/main" id="{BCF1D036-6500-D74F-BCD4-E01B5CD042E0}"/>
                    </a:ext>
                  </a:extLst>
                </p:cNvPr>
                <p:cNvSpPr>
                  <a:spLocks noRot="1" noChangeAspect="1" noMove="1" noResize="1" noEditPoints="1" noAdjustHandles="1" noChangeArrowheads="1" noChangeShapeType="1" noTextEdit="1"/>
                </p:cNvSpPr>
                <p:nvPr/>
              </p:nvSpPr>
              <p:spPr>
                <a:xfrm>
                  <a:off x="3429002" y="5696859"/>
                  <a:ext cx="1714542" cy="475341"/>
                </a:xfrm>
                <a:prstGeom prst="rect">
                  <a:avLst/>
                </a:prstGeom>
                <a:blipFill>
                  <a:blip r:embed="rId9"/>
                  <a:stretch>
                    <a:fillRect b="-12195"/>
                  </a:stretch>
                </a:blipFill>
                <a:ln w="38100">
                  <a:solidFill>
                    <a:schemeClr val="tx1"/>
                  </a:solidFill>
                </a:ln>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CDF5C608-085F-7640-85E2-7E6E0852CE4A}"/>
                </a:ext>
              </a:extLst>
            </p:cNvPr>
            <p:cNvCxnSpPr/>
            <p:nvPr/>
          </p:nvCxnSpPr>
          <p:spPr>
            <a:xfrm>
              <a:off x="5154433" y="5946316"/>
              <a:ext cx="7717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BEF6F71-4D1A-0A42-96A5-6089D68E4F7F}"/>
                </a:ext>
              </a:extLst>
            </p:cNvPr>
            <p:cNvCxnSpPr/>
            <p:nvPr/>
          </p:nvCxnSpPr>
          <p:spPr>
            <a:xfrm>
              <a:off x="5176206" y="5249631"/>
              <a:ext cx="7717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0CC69B4D-74AB-8942-A85A-DFF71E25C6AB}"/>
                </a:ext>
              </a:extLst>
            </p:cNvPr>
            <p:cNvSpPr/>
            <p:nvPr/>
          </p:nvSpPr>
          <p:spPr>
            <a:xfrm>
              <a:off x="5926173" y="5652863"/>
              <a:ext cx="2920187" cy="576941"/>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417" dirty="0">
                  <a:solidFill>
                    <a:prstClr val="white"/>
                  </a:solidFill>
                  <a:latin typeface="Arial"/>
                  <a:cs typeface="Arial"/>
                </a:rPr>
                <a:t>Network</a:t>
              </a:r>
            </a:p>
          </p:txBody>
        </p:sp>
        <p:cxnSp>
          <p:nvCxnSpPr>
            <p:cNvPr id="31" name="Straight Arrow Connector 30">
              <a:extLst>
                <a:ext uri="{FF2B5EF4-FFF2-40B4-BE49-F238E27FC236}">
                  <a16:creationId xmlns:a16="http://schemas.microsoft.com/office/drawing/2014/main" id="{D22FB67A-7293-2A41-8F2D-7C4C1F736A31}"/>
                </a:ext>
              </a:extLst>
            </p:cNvPr>
            <p:cNvCxnSpPr>
              <a:cxnSpLocks/>
              <a:stCxn id="30" idx="3"/>
            </p:cNvCxnSpPr>
            <p:nvPr/>
          </p:nvCxnSpPr>
          <p:spPr>
            <a:xfrm flipV="1">
              <a:off x="8846360" y="5696859"/>
              <a:ext cx="792901" cy="2444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857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64C99-89C2-C141-B741-F40234438FD5}"/>
              </a:ext>
            </a:extLst>
          </p:cNvPr>
          <p:cNvSpPr>
            <a:spLocks noGrp="1"/>
          </p:cNvSpPr>
          <p:nvPr>
            <p:ph type="title"/>
          </p:nvPr>
        </p:nvSpPr>
        <p:spPr/>
        <p:txBody>
          <a:bodyPr/>
          <a:lstStyle/>
          <a:p>
            <a:r>
              <a:rPr lang="en-US" dirty="0"/>
              <a:t>“Siamese” methods</a:t>
            </a:r>
          </a:p>
        </p:txBody>
      </p:sp>
      <p:sp>
        <p:nvSpPr>
          <p:cNvPr id="3" name="Content Placeholder 2">
            <a:extLst>
              <a:ext uri="{FF2B5EF4-FFF2-40B4-BE49-F238E27FC236}">
                <a16:creationId xmlns:a16="http://schemas.microsoft.com/office/drawing/2014/main" id="{6520EE66-0748-C24D-A4D7-2FC33DBF31D4}"/>
              </a:ext>
            </a:extLst>
          </p:cNvPr>
          <p:cNvSpPr>
            <a:spLocks noGrp="1"/>
          </p:cNvSpPr>
          <p:nvPr>
            <p:ph idx="1"/>
          </p:nvPr>
        </p:nvSpPr>
        <p:spPr/>
        <p:txBody>
          <a:bodyPr/>
          <a:lstStyle/>
          <a:p>
            <a:pPr marL="457200" indent="-457200">
              <a:buFont typeface="Arial" panose="020B0604020202020204" pitchFamily="34" charset="0"/>
              <a:buChar char="•"/>
            </a:pPr>
            <a:r>
              <a:rPr lang="en-US" dirty="0"/>
              <a:t>Extract representations from two transformed versions of </a:t>
            </a:r>
            <a:br>
              <a:rPr lang="en-US" dirty="0"/>
            </a:br>
            <a:r>
              <a:rPr lang="en-US" dirty="0"/>
              <a:t>a data point, encourage these representations to be similar </a:t>
            </a:r>
          </a:p>
          <a:p>
            <a:pPr marL="857250" lvl="1" indent="-457200">
              <a:buFont typeface="Arial" panose="020B0604020202020204" pitchFamily="34" charset="0"/>
              <a:buChar char="•"/>
            </a:pPr>
            <a:r>
              <a:rPr lang="en-US" sz="2400" b="1" dirty="0"/>
              <a:t>Contrastive methods</a:t>
            </a:r>
            <a:r>
              <a:rPr lang="en-US" sz="2400" dirty="0"/>
              <a:t>: train using both positive (similar) and negative (dissimilar) pairs</a:t>
            </a:r>
          </a:p>
          <a:p>
            <a:pPr marL="857250" lvl="1" indent="-457200">
              <a:buFont typeface="Arial" panose="020B0604020202020204" pitchFamily="34" charset="0"/>
              <a:buChar char="•"/>
            </a:pPr>
            <a:r>
              <a:rPr lang="en-US" sz="2400" b="1" dirty="0"/>
              <a:t>Non-contrastive methods</a:t>
            </a:r>
            <a:r>
              <a:rPr lang="en-US" sz="2400" dirty="0"/>
              <a:t>: train with only positive examples</a:t>
            </a:r>
          </a:p>
          <a:p>
            <a:endParaRPr lang="en-US" dirty="0"/>
          </a:p>
        </p:txBody>
      </p:sp>
      <p:sp>
        <p:nvSpPr>
          <p:cNvPr id="12" name="TextBox 11">
            <a:extLst>
              <a:ext uri="{FF2B5EF4-FFF2-40B4-BE49-F238E27FC236}">
                <a16:creationId xmlns:a16="http://schemas.microsoft.com/office/drawing/2014/main" id="{622FEB49-3737-4246-A106-59BD164B7862}"/>
              </a:ext>
            </a:extLst>
          </p:cNvPr>
          <p:cNvSpPr txBox="1"/>
          <p:nvPr/>
        </p:nvSpPr>
        <p:spPr>
          <a:xfrm>
            <a:off x="10712364" y="6550223"/>
            <a:ext cx="1479636" cy="307777"/>
          </a:xfrm>
          <a:prstGeom prst="rect">
            <a:avLst/>
          </a:prstGeom>
          <a:noFill/>
        </p:spPr>
        <p:txBody>
          <a:bodyPr wrap="none" rtlCol="0">
            <a:spAutoFit/>
          </a:bodyPr>
          <a:lstStyle/>
          <a:p>
            <a:r>
              <a:rPr lang="en-US" sz="1400" b="0" dirty="0"/>
              <a:t>Source: A. </a:t>
            </a:r>
            <a:r>
              <a:rPr lang="en-US" sz="1400" b="0" dirty="0" err="1"/>
              <a:t>Efros</a:t>
            </a:r>
            <a:endParaRPr lang="en-US" sz="1400" b="0" dirty="0"/>
          </a:p>
        </p:txBody>
      </p:sp>
      <p:grpSp>
        <p:nvGrpSpPr>
          <p:cNvPr id="21" name="Group 20">
            <a:extLst>
              <a:ext uri="{FF2B5EF4-FFF2-40B4-BE49-F238E27FC236}">
                <a16:creationId xmlns:a16="http://schemas.microsoft.com/office/drawing/2014/main" id="{A21FC26A-E952-9C47-85FC-D3A975B2F2B8}"/>
              </a:ext>
            </a:extLst>
          </p:cNvPr>
          <p:cNvGrpSpPr/>
          <p:nvPr/>
        </p:nvGrpSpPr>
        <p:grpSpPr>
          <a:xfrm>
            <a:off x="2209798" y="4495800"/>
            <a:ext cx="7924802" cy="1240517"/>
            <a:chOff x="3429000" y="4989287"/>
            <a:chExt cx="7924802" cy="1240517"/>
          </a:xfrm>
        </p:grpSpPr>
        <p:sp>
          <p:nvSpPr>
            <p:cNvPr id="22" name="Rectangle 21">
              <a:extLst>
                <a:ext uri="{FF2B5EF4-FFF2-40B4-BE49-F238E27FC236}">
                  <a16:creationId xmlns:a16="http://schemas.microsoft.com/office/drawing/2014/main" id="{8AE4BBB8-7C0E-014D-BCD6-008FC1523300}"/>
                </a:ext>
              </a:extLst>
            </p:cNvPr>
            <p:cNvSpPr/>
            <p:nvPr/>
          </p:nvSpPr>
          <p:spPr>
            <a:xfrm>
              <a:off x="9666515" y="4989287"/>
              <a:ext cx="1687287" cy="118291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167" dirty="0">
                  <a:solidFill>
                    <a:srgbClr val="FF0000"/>
                  </a:solidFill>
                  <a:latin typeface="Arial"/>
                  <a:cs typeface="Arial"/>
                </a:rPr>
                <a:t>Similarity score</a:t>
              </a:r>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17D1E222-9D09-9E44-B4A7-2D81D54E1C8F}"/>
                    </a:ext>
                  </a:extLst>
                </p:cNvPr>
                <p:cNvSpPr/>
                <p:nvPr/>
              </p:nvSpPr>
              <p:spPr>
                <a:xfrm>
                  <a:off x="3429000" y="4989287"/>
                  <a:ext cx="1714542" cy="47534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167" dirty="0">
                      <a:solidFill>
                        <a:prstClr val="black"/>
                      </a:solidFill>
                      <a:latin typeface="Arial"/>
                      <a:cs typeface="Arial"/>
                    </a:rPr>
                    <a:t>Data </a:t>
                  </a:r>
                  <a14:m>
                    <m:oMath xmlns:m="http://schemas.openxmlformats.org/officeDocument/2006/math">
                      <m:r>
                        <a:rPr lang="en-US" sz="2167" i="1" dirty="0" smtClean="0">
                          <a:solidFill>
                            <a:srgbClr val="FF0000"/>
                          </a:solidFill>
                          <a:latin typeface="Cambria Math" panose="02040503050406030204" pitchFamily="18" charset="0"/>
                          <a:cs typeface="Arial"/>
                        </a:rPr>
                        <m:t>𝑇</m:t>
                      </m:r>
                      <m:r>
                        <a:rPr lang="en-US" sz="2167" i="1" dirty="0">
                          <a:solidFill>
                            <a:prstClr val="black"/>
                          </a:solidFill>
                          <a:latin typeface="Cambria Math" panose="02040503050406030204" pitchFamily="18" charset="0"/>
                          <a:cs typeface="Arial"/>
                        </a:rPr>
                        <m:t>(</m:t>
                      </m:r>
                      <m:r>
                        <a:rPr lang="en-US" sz="2167" i="1" dirty="0">
                          <a:solidFill>
                            <a:prstClr val="black"/>
                          </a:solidFill>
                          <a:latin typeface="Cambria Math" panose="02040503050406030204" pitchFamily="18" charset="0"/>
                          <a:cs typeface="Arial"/>
                        </a:rPr>
                        <m:t>𝑥</m:t>
                      </m:r>
                      <m:r>
                        <a:rPr lang="en-US" sz="2167" i="1" dirty="0" smtClean="0">
                          <a:solidFill>
                            <a:prstClr val="black"/>
                          </a:solidFill>
                          <a:latin typeface="Cambria Math" panose="02040503050406030204" pitchFamily="18" charset="0"/>
                          <a:cs typeface="Arial"/>
                        </a:rPr>
                        <m:t>)</m:t>
                      </m:r>
                    </m:oMath>
                  </a14:m>
                  <a:endParaRPr lang="en-US" sz="2167" i="1" baseline="-25000" dirty="0">
                    <a:solidFill>
                      <a:prstClr val="black"/>
                    </a:solidFill>
                    <a:latin typeface="Arial"/>
                    <a:cs typeface="Arial"/>
                  </a:endParaRPr>
                </a:p>
              </p:txBody>
            </p:sp>
          </mc:Choice>
          <mc:Fallback xmlns="">
            <p:sp>
              <p:nvSpPr>
                <p:cNvPr id="23" name="Rectangle 22">
                  <a:extLst>
                    <a:ext uri="{FF2B5EF4-FFF2-40B4-BE49-F238E27FC236}">
                      <a16:creationId xmlns:a16="http://schemas.microsoft.com/office/drawing/2014/main" id="{17D1E222-9D09-9E44-B4A7-2D81D54E1C8F}"/>
                    </a:ext>
                  </a:extLst>
                </p:cNvPr>
                <p:cNvSpPr>
                  <a:spLocks noRot="1" noChangeAspect="1" noMove="1" noResize="1" noEditPoints="1" noAdjustHandles="1" noChangeArrowheads="1" noChangeShapeType="1" noTextEdit="1"/>
                </p:cNvSpPr>
                <p:nvPr/>
              </p:nvSpPr>
              <p:spPr>
                <a:xfrm>
                  <a:off x="3429000" y="4989287"/>
                  <a:ext cx="1714542" cy="475341"/>
                </a:xfrm>
                <a:prstGeom prst="rect">
                  <a:avLst/>
                </a:prstGeom>
                <a:blipFill>
                  <a:blip r:embed="rId2"/>
                  <a:stretch>
                    <a:fillRect b="-11905"/>
                  </a:stretch>
                </a:blipFill>
                <a:ln w="38100">
                  <a:solidFill>
                    <a:schemeClr val="tx1"/>
                  </a:solidFill>
                </a:ln>
              </p:spPr>
              <p:txBody>
                <a:bodyPr/>
                <a:lstStyle/>
                <a:p>
                  <a:r>
                    <a:rPr lang="en-US">
                      <a:noFill/>
                    </a:rPr>
                    <a:t> </a:t>
                  </a:r>
                </a:p>
              </p:txBody>
            </p:sp>
          </mc:Fallback>
        </mc:AlternateContent>
        <p:sp>
          <p:nvSpPr>
            <p:cNvPr id="24" name="Rectangle 23">
              <a:extLst>
                <a:ext uri="{FF2B5EF4-FFF2-40B4-BE49-F238E27FC236}">
                  <a16:creationId xmlns:a16="http://schemas.microsoft.com/office/drawing/2014/main" id="{A8855495-1EE6-444C-9E07-BA65C2549763}"/>
                </a:ext>
              </a:extLst>
            </p:cNvPr>
            <p:cNvSpPr/>
            <p:nvPr/>
          </p:nvSpPr>
          <p:spPr>
            <a:xfrm>
              <a:off x="5926173" y="4989287"/>
              <a:ext cx="2920187" cy="576941"/>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417" dirty="0">
                  <a:solidFill>
                    <a:prstClr val="white"/>
                  </a:solidFill>
                  <a:latin typeface="Arial"/>
                  <a:cs typeface="Arial"/>
                </a:rPr>
                <a:t>Network</a:t>
              </a:r>
            </a:p>
          </p:txBody>
        </p:sp>
        <p:cxnSp>
          <p:nvCxnSpPr>
            <p:cNvPr id="25" name="Straight Arrow Connector 24">
              <a:extLst>
                <a:ext uri="{FF2B5EF4-FFF2-40B4-BE49-F238E27FC236}">
                  <a16:creationId xmlns:a16="http://schemas.microsoft.com/office/drawing/2014/main" id="{537D0A2C-FEA8-F744-AE2A-151A9A161714}"/>
                </a:ext>
              </a:extLst>
            </p:cNvPr>
            <p:cNvCxnSpPr>
              <a:cxnSpLocks/>
              <a:stCxn id="24" idx="3"/>
            </p:cNvCxnSpPr>
            <p:nvPr/>
          </p:nvCxnSpPr>
          <p:spPr>
            <a:xfrm>
              <a:off x="8846360" y="5277758"/>
              <a:ext cx="792901" cy="2993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7A620B01-28FE-DF49-B961-3587A96A6163}"/>
                    </a:ext>
                  </a:extLst>
                </p:cNvPr>
                <p:cNvSpPr/>
                <p:nvPr/>
              </p:nvSpPr>
              <p:spPr>
                <a:xfrm>
                  <a:off x="3429002" y="5696859"/>
                  <a:ext cx="1714542" cy="47534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167" dirty="0">
                      <a:solidFill>
                        <a:prstClr val="black"/>
                      </a:solidFill>
                      <a:latin typeface="Arial"/>
                      <a:cs typeface="Arial"/>
                    </a:rPr>
                    <a:t>Data </a:t>
                  </a:r>
                  <a14:m>
                    <m:oMath xmlns:m="http://schemas.openxmlformats.org/officeDocument/2006/math">
                      <m:r>
                        <a:rPr lang="en-US" sz="2167" i="1" dirty="0" smtClean="0">
                          <a:solidFill>
                            <a:srgbClr val="FF0000"/>
                          </a:solidFill>
                          <a:latin typeface="Cambria Math" panose="02040503050406030204" pitchFamily="18" charset="0"/>
                        </a:rPr>
                        <m:t>𝑇</m:t>
                      </m:r>
                      <m:r>
                        <a:rPr lang="en-US" sz="2167" b="1" i="1" dirty="0" smtClean="0">
                          <a:solidFill>
                            <a:srgbClr val="FF0000"/>
                          </a:solidFill>
                          <a:latin typeface="Cambria Math" panose="02040503050406030204" pitchFamily="18" charset="0"/>
                        </a:rPr>
                        <m:t>′</m:t>
                      </m:r>
                      <m:r>
                        <a:rPr lang="en-US" sz="2167" i="1" dirty="0" smtClean="0">
                          <a:solidFill>
                            <a:prstClr val="black"/>
                          </a:solidFill>
                          <a:latin typeface="Cambria Math" panose="02040503050406030204" pitchFamily="18" charset="0"/>
                          <a:cs typeface="Arial"/>
                        </a:rPr>
                        <m:t>(</m:t>
                      </m:r>
                      <m:r>
                        <a:rPr lang="en-US" sz="2167" i="1" dirty="0">
                          <a:solidFill>
                            <a:prstClr val="black"/>
                          </a:solidFill>
                          <a:latin typeface="Cambria Math" panose="02040503050406030204" pitchFamily="18" charset="0"/>
                          <a:cs typeface="Arial"/>
                        </a:rPr>
                        <m:t>𝑥</m:t>
                      </m:r>
                      <m:r>
                        <a:rPr lang="en-US" sz="2167" i="1" dirty="0">
                          <a:solidFill>
                            <a:prstClr val="black"/>
                          </a:solidFill>
                          <a:latin typeface="Cambria Math" panose="02040503050406030204" pitchFamily="18" charset="0"/>
                          <a:cs typeface="Arial"/>
                        </a:rPr>
                        <m:t>)</m:t>
                      </m:r>
                    </m:oMath>
                  </a14:m>
                  <a:endParaRPr lang="en-US" sz="2167" baseline="-25000" dirty="0">
                    <a:solidFill>
                      <a:prstClr val="black"/>
                    </a:solidFill>
                    <a:latin typeface="Arial"/>
                    <a:cs typeface="Arial"/>
                  </a:endParaRPr>
                </a:p>
              </p:txBody>
            </p:sp>
          </mc:Choice>
          <mc:Fallback xmlns="">
            <p:sp>
              <p:nvSpPr>
                <p:cNvPr id="26" name="Rectangle 25">
                  <a:extLst>
                    <a:ext uri="{FF2B5EF4-FFF2-40B4-BE49-F238E27FC236}">
                      <a16:creationId xmlns:a16="http://schemas.microsoft.com/office/drawing/2014/main" id="{7A620B01-28FE-DF49-B961-3587A96A6163}"/>
                    </a:ext>
                  </a:extLst>
                </p:cNvPr>
                <p:cNvSpPr>
                  <a:spLocks noRot="1" noChangeAspect="1" noMove="1" noResize="1" noEditPoints="1" noAdjustHandles="1" noChangeArrowheads="1" noChangeShapeType="1" noTextEdit="1"/>
                </p:cNvSpPr>
                <p:nvPr/>
              </p:nvSpPr>
              <p:spPr>
                <a:xfrm>
                  <a:off x="3429002" y="5696859"/>
                  <a:ext cx="1714542" cy="475341"/>
                </a:xfrm>
                <a:prstGeom prst="rect">
                  <a:avLst/>
                </a:prstGeom>
                <a:blipFill>
                  <a:blip r:embed="rId3"/>
                  <a:stretch>
                    <a:fillRect b="-14634"/>
                  </a:stretch>
                </a:blipFill>
                <a:ln w="38100">
                  <a:solidFill>
                    <a:schemeClr val="tx1"/>
                  </a:solidFill>
                </a:ln>
              </p:spPr>
              <p:txBody>
                <a:bodyPr/>
                <a:lstStyle/>
                <a:p>
                  <a:r>
                    <a:rPr lang="en-US">
                      <a:noFill/>
                    </a:rPr>
                    <a:t> </a:t>
                  </a:r>
                </a:p>
              </p:txBody>
            </p:sp>
          </mc:Fallback>
        </mc:AlternateContent>
        <p:cxnSp>
          <p:nvCxnSpPr>
            <p:cNvPr id="27" name="Straight Arrow Connector 26">
              <a:extLst>
                <a:ext uri="{FF2B5EF4-FFF2-40B4-BE49-F238E27FC236}">
                  <a16:creationId xmlns:a16="http://schemas.microsoft.com/office/drawing/2014/main" id="{55291652-6E67-324E-B822-6E04FFAAA9BB}"/>
                </a:ext>
              </a:extLst>
            </p:cNvPr>
            <p:cNvCxnSpPr/>
            <p:nvPr/>
          </p:nvCxnSpPr>
          <p:spPr>
            <a:xfrm>
              <a:off x="5154433" y="5946316"/>
              <a:ext cx="7717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D0AB0E3-B3EC-AD4C-A775-E086AED2C928}"/>
                </a:ext>
              </a:extLst>
            </p:cNvPr>
            <p:cNvCxnSpPr/>
            <p:nvPr/>
          </p:nvCxnSpPr>
          <p:spPr>
            <a:xfrm>
              <a:off x="5176206" y="5249631"/>
              <a:ext cx="7717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707D3295-DDFA-2B4A-96EA-998DAE9CCCAE}"/>
                </a:ext>
              </a:extLst>
            </p:cNvPr>
            <p:cNvSpPr/>
            <p:nvPr/>
          </p:nvSpPr>
          <p:spPr>
            <a:xfrm>
              <a:off x="5926173" y="5652863"/>
              <a:ext cx="2920187" cy="576941"/>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417" dirty="0">
                  <a:solidFill>
                    <a:prstClr val="white"/>
                  </a:solidFill>
                  <a:latin typeface="Arial"/>
                  <a:cs typeface="Arial"/>
                </a:rPr>
                <a:t>Network</a:t>
              </a:r>
            </a:p>
          </p:txBody>
        </p:sp>
        <p:cxnSp>
          <p:nvCxnSpPr>
            <p:cNvPr id="30" name="Straight Arrow Connector 29">
              <a:extLst>
                <a:ext uri="{FF2B5EF4-FFF2-40B4-BE49-F238E27FC236}">
                  <a16:creationId xmlns:a16="http://schemas.microsoft.com/office/drawing/2014/main" id="{4BE4B80F-AACE-3C43-A1CA-0C1119B1CC67}"/>
                </a:ext>
              </a:extLst>
            </p:cNvPr>
            <p:cNvCxnSpPr>
              <a:cxnSpLocks/>
              <a:stCxn id="29" idx="3"/>
            </p:cNvCxnSpPr>
            <p:nvPr/>
          </p:nvCxnSpPr>
          <p:spPr>
            <a:xfrm flipV="1">
              <a:off x="8846360" y="5696859"/>
              <a:ext cx="792901" cy="2444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768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64C99-89C2-C141-B741-F40234438FD5}"/>
              </a:ext>
            </a:extLst>
          </p:cNvPr>
          <p:cNvSpPr>
            <a:spLocks noGrp="1"/>
          </p:cNvSpPr>
          <p:nvPr>
            <p:ph type="title"/>
          </p:nvPr>
        </p:nvSpPr>
        <p:spPr/>
        <p:txBody>
          <a:bodyPr/>
          <a:lstStyle/>
          <a:p>
            <a:r>
              <a:rPr lang="en-US" dirty="0"/>
              <a:t>Contrastive methods</a:t>
            </a:r>
          </a:p>
        </p:txBody>
      </p:sp>
      <p:sp>
        <p:nvSpPr>
          <p:cNvPr id="3" name="Content Placeholder 2">
            <a:extLst>
              <a:ext uri="{FF2B5EF4-FFF2-40B4-BE49-F238E27FC236}">
                <a16:creationId xmlns:a16="http://schemas.microsoft.com/office/drawing/2014/main" id="{6520EE66-0748-C24D-A4D7-2FC33DBF31D4}"/>
              </a:ext>
            </a:extLst>
          </p:cNvPr>
          <p:cNvSpPr>
            <a:spLocks noGrp="1"/>
          </p:cNvSpPr>
          <p:nvPr>
            <p:ph idx="1"/>
          </p:nvPr>
        </p:nvSpPr>
        <p:spPr/>
        <p:txBody>
          <a:bodyPr/>
          <a:lstStyle/>
          <a:p>
            <a:pPr marL="457200" indent="-457200">
              <a:buFont typeface="Arial" panose="020B0604020202020204" pitchFamily="34" charset="0"/>
              <a:buChar char="•"/>
            </a:pPr>
            <a:r>
              <a:rPr lang="en-US" dirty="0"/>
              <a:t>Encourage representations of transformed versions of the same image to be the same and different images to be different </a:t>
            </a:r>
          </a:p>
          <a:p>
            <a:endParaRPr lang="en-US" dirty="0"/>
          </a:p>
        </p:txBody>
      </p:sp>
      <p:sp>
        <p:nvSpPr>
          <p:cNvPr id="4" name="Rectangle 3">
            <a:extLst>
              <a:ext uri="{FF2B5EF4-FFF2-40B4-BE49-F238E27FC236}">
                <a16:creationId xmlns:a16="http://schemas.microsoft.com/office/drawing/2014/main" id="{15399418-A2C5-B846-8011-BE62B536A5CE}"/>
              </a:ext>
            </a:extLst>
          </p:cNvPr>
          <p:cNvSpPr/>
          <p:nvPr/>
        </p:nvSpPr>
        <p:spPr>
          <a:xfrm>
            <a:off x="10515600" y="6324600"/>
            <a:ext cx="1676400" cy="369332"/>
          </a:xfrm>
          <a:prstGeom prst="rect">
            <a:avLst/>
          </a:prstGeom>
        </p:spPr>
        <p:txBody>
          <a:bodyPr wrap="square">
            <a:spAutoFit/>
          </a:bodyPr>
          <a:lstStyle/>
          <a:p>
            <a:pPr algn="ctr"/>
            <a:r>
              <a:rPr lang="en-US" sz="1800" b="0" dirty="0">
                <a:hlinkClick r:id="rId2"/>
              </a:rPr>
              <a:t>Figure source</a:t>
            </a:r>
            <a:endParaRPr lang="en-US" sz="1800" b="0" dirty="0"/>
          </a:p>
        </p:txBody>
      </p:sp>
      <p:pic>
        <p:nvPicPr>
          <p:cNvPr id="13" name="Picture 12">
            <a:extLst>
              <a:ext uri="{FF2B5EF4-FFF2-40B4-BE49-F238E27FC236}">
                <a16:creationId xmlns:a16="http://schemas.microsoft.com/office/drawing/2014/main" id="{3725DD4C-5339-6542-8268-C2875FB57774}"/>
              </a:ext>
            </a:extLst>
          </p:cNvPr>
          <p:cNvPicPr>
            <a:picLocks noChangeAspect="1"/>
          </p:cNvPicPr>
          <p:nvPr/>
        </p:nvPicPr>
        <p:blipFill rotWithShape="1">
          <a:blip r:embed="rId3"/>
          <a:srcRect t="8071"/>
          <a:stretch/>
        </p:blipFill>
        <p:spPr>
          <a:xfrm>
            <a:off x="2476500" y="2819400"/>
            <a:ext cx="7467600" cy="2603938"/>
          </a:xfrm>
          <a:prstGeom prst="rect">
            <a:avLst/>
          </a:prstGeom>
        </p:spPr>
      </p:pic>
    </p:spTree>
    <p:extLst>
      <p:ext uri="{BB962C8B-B14F-4D97-AF65-F5344CB8AC3E}">
        <p14:creationId xmlns:p14="http://schemas.microsoft.com/office/powerpoint/2010/main" val="72187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6FFAF-71A1-5D43-AFB8-BF9183CE7C0C}"/>
              </a:ext>
            </a:extLst>
          </p:cNvPr>
          <p:cNvSpPr>
            <a:spLocks noGrp="1"/>
          </p:cNvSpPr>
          <p:nvPr>
            <p:ph type="title"/>
          </p:nvPr>
        </p:nvSpPr>
        <p:spPr/>
        <p:txBody>
          <a:bodyPr/>
          <a:lstStyle/>
          <a:p>
            <a:r>
              <a:rPr lang="en-US" dirty="0"/>
              <a:t>Contrastive loss formulation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B318877-0972-2A4B-9BD9-E8934DC6D793}"/>
                  </a:ext>
                </a:extLst>
              </p:cNvPr>
              <p:cNvSpPr>
                <a:spLocks noGrp="1"/>
              </p:cNvSpPr>
              <p:nvPr>
                <p:ph idx="1"/>
              </p:nvPr>
            </p:nvSpPr>
            <p:spPr/>
            <p:txBody>
              <a:bodyPr/>
              <a:lstStyle/>
              <a:p>
                <a:pPr marL="457200" indent="-457200">
                  <a:buFont typeface="Arial" panose="020B0604020202020204" pitchFamily="34" charset="0"/>
                  <a:buChar char="•"/>
                </a:pPr>
                <a:r>
                  <a:rPr lang="en-US" dirty="0"/>
                  <a:t>Given: </a:t>
                </a:r>
              </a:p>
              <a:p>
                <a:pPr marL="857250" lvl="1" indent="-457200">
                  <a:buFont typeface="Arial" panose="020B0604020202020204" pitchFamily="34" charset="0"/>
                  <a:buChar char="•"/>
                </a:pPr>
                <a:r>
                  <a:rPr lang="en-US" sz="2400" i="1" dirty="0"/>
                  <a:t>Query</a:t>
                </a:r>
                <a:r>
                  <a:rPr lang="en-US" sz="2400" dirty="0"/>
                  <a:t> point </a:t>
                </a:r>
                <a14:m>
                  <m:oMath xmlns:m="http://schemas.openxmlformats.org/officeDocument/2006/math">
                    <m:r>
                      <a:rPr lang="en-US" sz="2400" i="1" dirty="0" smtClean="0">
                        <a:solidFill>
                          <a:srgbClr val="0000FF"/>
                        </a:solidFill>
                        <a:latin typeface="Cambria Math" panose="02040503050406030204" pitchFamily="18" charset="0"/>
                      </a:rPr>
                      <m:t>𝑥</m:t>
                    </m:r>
                  </m:oMath>
                </a14:m>
                <a:r>
                  <a:rPr lang="en-US" sz="2400" dirty="0"/>
                  <a:t> </a:t>
                </a:r>
              </a:p>
              <a:p>
                <a:pPr marL="857250" lvl="1" indent="-457200">
                  <a:buFont typeface="Arial" panose="020B0604020202020204" pitchFamily="34" charset="0"/>
                  <a:buChar char="•"/>
                </a:pPr>
                <a:r>
                  <a:rPr lang="en-US" sz="2400" i="1" dirty="0"/>
                  <a:t>Positive</a:t>
                </a:r>
                <a:r>
                  <a:rPr lang="en-US" sz="2400" dirty="0"/>
                  <a:t> sample </a:t>
                </a:r>
                <a14:m>
                  <m:oMath xmlns:m="http://schemas.openxmlformats.org/officeDocument/2006/math">
                    <m:sSup>
                      <m:sSupPr>
                        <m:ctrlPr>
                          <a:rPr lang="en-US" sz="2400" i="1" smtClean="0">
                            <a:solidFill>
                              <a:srgbClr val="0000FF"/>
                            </a:solidFill>
                            <a:latin typeface="Cambria Math" panose="02040503050406030204" pitchFamily="18" charset="0"/>
                          </a:rPr>
                        </m:ctrlPr>
                      </m:sSupPr>
                      <m:e>
                        <m:r>
                          <a:rPr lang="en-US" sz="2400" b="0" i="1" smtClean="0">
                            <a:solidFill>
                              <a:srgbClr val="0000FF"/>
                            </a:solidFill>
                            <a:latin typeface="Cambria Math" panose="02040503050406030204" pitchFamily="18" charset="0"/>
                          </a:rPr>
                          <m:t>𝑥</m:t>
                        </m:r>
                      </m:e>
                      <m:sup>
                        <m:r>
                          <a:rPr lang="en-US" sz="2400" b="0" i="1" smtClean="0">
                            <a:solidFill>
                              <a:srgbClr val="0000FF"/>
                            </a:solidFill>
                            <a:latin typeface="Cambria Math" panose="02040503050406030204" pitchFamily="18" charset="0"/>
                          </a:rPr>
                          <m:t>+</m:t>
                        </m:r>
                      </m:sup>
                    </m:sSup>
                  </m:oMath>
                </a14:m>
                <a:r>
                  <a:rPr lang="en-US" sz="2400" dirty="0"/>
                  <a:t>: version of </a:t>
                </a:r>
                <a14:m>
                  <m:oMath xmlns:m="http://schemas.openxmlformats.org/officeDocument/2006/math">
                    <m:r>
                      <a:rPr lang="en-US" sz="2400" i="1" dirty="0">
                        <a:solidFill>
                          <a:srgbClr val="0000FF"/>
                        </a:solidFill>
                        <a:latin typeface="Cambria Math" panose="02040503050406030204" pitchFamily="18" charset="0"/>
                      </a:rPr>
                      <m:t>𝑥</m:t>
                    </m:r>
                  </m:oMath>
                </a14:m>
                <a:r>
                  <a:rPr lang="en-US" sz="2400" dirty="0"/>
                  <a:t> subjected to a random transformation or augmentation (cropping, rotation, color change, etc.) </a:t>
                </a:r>
              </a:p>
              <a:p>
                <a:pPr marL="857250" lvl="1" indent="-457200">
                  <a:buFont typeface="Arial" panose="020B0604020202020204" pitchFamily="34" charset="0"/>
                  <a:buChar char="•"/>
                </a:pPr>
                <a:r>
                  <a:rPr lang="en-US" sz="2400" i="1" dirty="0"/>
                  <a:t>Negative</a:t>
                </a:r>
                <a:r>
                  <a:rPr lang="en-US" sz="2400" dirty="0"/>
                  <a:t> samples </a:t>
                </a:r>
                <a14:m>
                  <m:oMath xmlns:m="http://schemas.openxmlformats.org/officeDocument/2006/math">
                    <m:sSup>
                      <m:sSupPr>
                        <m:ctrlPr>
                          <a:rPr lang="en-US" sz="2400" i="1" smtClean="0">
                            <a:solidFill>
                              <a:srgbClr val="FF0000"/>
                            </a:solidFill>
                            <a:latin typeface="Cambria Math" panose="02040503050406030204" pitchFamily="18" charset="0"/>
                          </a:rPr>
                        </m:ctrlPr>
                      </m:sSupPr>
                      <m:e>
                        <m:r>
                          <a:rPr lang="en-US" sz="2400" b="0" i="1" smtClean="0">
                            <a:solidFill>
                              <a:srgbClr val="FF0000"/>
                            </a:solidFill>
                            <a:latin typeface="Cambria Math" panose="02040503050406030204" pitchFamily="18" charset="0"/>
                          </a:rPr>
                          <m:t>𝑥</m:t>
                        </m:r>
                      </m:e>
                      <m:sup>
                        <m:r>
                          <a:rPr lang="en-US" sz="2400" b="0" i="1" smtClean="0">
                            <a:solidFill>
                              <a:srgbClr val="FF0000"/>
                            </a:solidFill>
                            <a:latin typeface="Cambria Math" panose="02040503050406030204" pitchFamily="18" charset="0"/>
                          </a:rPr>
                          <m:t>−</m:t>
                        </m:r>
                      </m:sup>
                    </m:sSup>
                  </m:oMath>
                </a14:m>
                <a:endParaRPr lang="en-US" sz="2400" i="1" dirty="0"/>
              </a:p>
            </p:txBody>
          </p:sp>
        </mc:Choice>
        <mc:Fallback xmlns="">
          <p:sp>
            <p:nvSpPr>
              <p:cNvPr id="3" name="Content Placeholder 2">
                <a:extLst>
                  <a:ext uri="{FF2B5EF4-FFF2-40B4-BE49-F238E27FC236}">
                    <a16:creationId xmlns:a16="http://schemas.microsoft.com/office/drawing/2014/main" id="{EB318877-0972-2A4B-9BD9-E8934DC6D793}"/>
                  </a:ext>
                </a:extLst>
              </p:cNvPr>
              <p:cNvSpPr>
                <a:spLocks noGrp="1" noRot="1" noChangeAspect="1" noMove="1" noResize="1" noEditPoints="1" noAdjustHandles="1" noChangeArrowheads="1" noChangeShapeType="1" noTextEdit="1"/>
              </p:cNvSpPr>
              <p:nvPr>
                <p:ph idx="1"/>
              </p:nvPr>
            </p:nvSpPr>
            <p:spPr>
              <a:blipFill>
                <a:blip r:embed="rId3"/>
                <a:stretch>
                  <a:fillRect l="-1103" t="-144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8193497-5970-FC49-9E6B-81C846C436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99" y="3543300"/>
            <a:ext cx="1541364" cy="1562100"/>
          </a:xfrm>
          <a:prstGeom prst="rect">
            <a:avLst/>
          </a:prstGeom>
        </p:spPr>
      </p:pic>
      <p:pic>
        <p:nvPicPr>
          <p:cNvPr id="7" name="Picture 6">
            <a:extLst>
              <a:ext uri="{FF2B5EF4-FFF2-40B4-BE49-F238E27FC236}">
                <a16:creationId xmlns:a16="http://schemas.microsoft.com/office/drawing/2014/main" id="{DCB3466A-3FF5-104B-90C9-E589B346DA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799" y="3543300"/>
            <a:ext cx="1562100" cy="1562100"/>
          </a:xfrm>
          <a:prstGeom prst="rect">
            <a:avLst/>
          </a:prstGeom>
        </p:spPr>
      </p:pic>
      <p:pic>
        <p:nvPicPr>
          <p:cNvPr id="8" name="Picture 7">
            <a:extLst>
              <a:ext uri="{FF2B5EF4-FFF2-40B4-BE49-F238E27FC236}">
                <a16:creationId xmlns:a16="http://schemas.microsoft.com/office/drawing/2014/main" id="{C4A8D573-011B-D14C-893C-E8E9273AFB8C}"/>
              </a:ext>
            </a:extLst>
          </p:cNvPr>
          <p:cNvPicPr>
            <a:picLocks noChangeAspect="1"/>
          </p:cNvPicPr>
          <p:nvPr/>
        </p:nvPicPr>
        <p:blipFill rotWithShape="1">
          <a:blip r:embed="rId6">
            <a:extLst>
              <a:ext uri="{28A0092B-C50C-407E-A947-70E740481C1C}">
                <a14:useLocalDpi xmlns:a14="http://schemas.microsoft.com/office/drawing/2010/main" val="0"/>
              </a:ext>
            </a:extLst>
          </a:blip>
          <a:srcRect l="37721" r="896"/>
          <a:stretch/>
        </p:blipFill>
        <p:spPr>
          <a:xfrm>
            <a:off x="4038600" y="3505200"/>
            <a:ext cx="8001000" cy="1638300"/>
          </a:xfrm>
          <a:prstGeom prst="rect">
            <a:avLst/>
          </a:prstGeo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35EE479-8120-4A41-BA62-E8BC10961D8E}"/>
                  </a:ext>
                </a:extLst>
              </p:cNvPr>
              <p:cNvSpPr/>
              <p:nvPr/>
            </p:nvSpPr>
            <p:spPr>
              <a:xfrm>
                <a:off x="911750" y="5382537"/>
                <a:ext cx="442429" cy="461665"/>
              </a:xfrm>
              <a:prstGeom prst="rect">
                <a:avLst/>
              </a:prstGeom>
            </p:spPr>
            <p:txBody>
              <a:bodyPr wrap="none">
                <a:spAutoFit/>
              </a:bodyPr>
              <a:lstStyle/>
              <a:p>
                <a14:m>
                  <m:oMath xmlns:m="http://schemas.openxmlformats.org/officeDocument/2006/math">
                    <m:r>
                      <a:rPr lang="en-US" i="1" dirty="0">
                        <a:solidFill>
                          <a:srgbClr val="0000FF"/>
                        </a:solidFill>
                        <a:latin typeface="Cambria Math" panose="02040503050406030204" pitchFamily="18" charset="0"/>
                      </a:rPr>
                      <m:t>𝑥</m:t>
                    </m:r>
                  </m:oMath>
                </a14:m>
                <a:r>
                  <a:rPr lang="en-US" dirty="0"/>
                  <a:t> </a:t>
                </a:r>
              </a:p>
            </p:txBody>
          </p:sp>
        </mc:Choice>
        <mc:Fallback xmlns="">
          <p:sp>
            <p:nvSpPr>
              <p:cNvPr id="9" name="Rectangle 8">
                <a:extLst>
                  <a:ext uri="{FF2B5EF4-FFF2-40B4-BE49-F238E27FC236}">
                    <a16:creationId xmlns:a16="http://schemas.microsoft.com/office/drawing/2014/main" id="{135EE479-8120-4A41-BA62-E8BC10961D8E}"/>
                  </a:ext>
                </a:extLst>
              </p:cNvPr>
              <p:cNvSpPr>
                <a:spLocks noRot="1" noChangeAspect="1" noMove="1" noResize="1" noEditPoints="1" noAdjustHandles="1" noChangeArrowheads="1" noChangeShapeType="1" noTextEdit="1"/>
              </p:cNvSpPr>
              <p:nvPr/>
            </p:nvSpPr>
            <p:spPr>
              <a:xfrm>
                <a:off x="911750" y="5382537"/>
                <a:ext cx="442429" cy="4616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63FA206B-A753-8847-ABDC-16E491B1FAAB}"/>
                  </a:ext>
                </a:extLst>
              </p:cNvPr>
              <p:cNvSpPr/>
              <p:nvPr/>
            </p:nvSpPr>
            <p:spPr>
              <a:xfrm>
                <a:off x="2659034" y="5381002"/>
                <a:ext cx="62619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a:solidFill>
                                <a:srgbClr val="0000FF"/>
                              </a:solidFill>
                              <a:latin typeface="Cambria Math" panose="02040503050406030204" pitchFamily="18" charset="0"/>
                            </a:rPr>
                          </m:ctrlPr>
                        </m:sSupPr>
                        <m:e>
                          <m:r>
                            <a:rPr lang="en-US" b="0" i="1">
                              <a:solidFill>
                                <a:srgbClr val="0000FF"/>
                              </a:solidFill>
                              <a:latin typeface="Cambria Math" panose="02040503050406030204" pitchFamily="18" charset="0"/>
                            </a:rPr>
                            <m:t>𝑥</m:t>
                          </m:r>
                        </m:e>
                        <m:sup>
                          <m:r>
                            <a:rPr lang="en-US" b="0" i="1">
                              <a:solidFill>
                                <a:srgbClr val="0000FF"/>
                              </a:solidFill>
                              <a:latin typeface="Cambria Math" panose="02040503050406030204" pitchFamily="18" charset="0"/>
                            </a:rPr>
                            <m:t>+</m:t>
                          </m:r>
                        </m:sup>
                      </m:sSup>
                    </m:oMath>
                  </m:oMathPara>
                </a14:m>
                <a:endParaRPr lang="en-US" dirty="0"/>
              </a:p>
            </p:txBody>
          </p:sp>
        </mc:Choice>
        <mc:Fallback xmlns="">
          <p:sp>
            <p:nvSpPr>
              <p:cNvPr id="10" name="Rectangle 9">
                <a:extLst>
                  <a:ext uri="{FF2B5EF4-FFF2-40B4-BE49-F238E27FC236}">
                    <a16:creationId xmlns:a16="http://schemas.microsoft.com/office/drawing/2014/main" id="{63FA206B-A753-8847-ABDC-16E491B1FAAB}"/>
                  </a:ext>
                </a:extLst>
              </p:cNvPr>
              <p:cNvSpPr>
                <a:spLocks noRot="1" noChangeAspect="1" noMove="1" noResize="1" noEditPoints="1" noAdjustHandles="1" noChangeArrowheads="1" noChangeShapeType="1" noTextEdit="1"/>
              </p:cNvSpPr>
              <p:nvPr/>
            </p:nvSpPr>
            <p:spPr>
              <a:xfrm>
                <a:off x="2659034" y="5381002"/>
                <a:ext cx="626197"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008D2125-9B3E-A742-B6F5-9698FDC27A7C}"/>
                  </a:ext>
                </a:extLst>
              </p:cNvPr>
              <p:cNvSpPr/>
              <p:nvPr/>
            </p:nvSpPr>
            <p:spPr>
              <a:xfrm>
                <a:off x="7832002" y="5381003"/>
                <a:ext cx="62619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a:solidFill>
                                <a:srgbClr val="FF0000"/>
                              </a:solidFill>
                              <a:latin typeface="Cambria Math" panose="02040503050406030204" pitchFamily="18" charset="0"/>
                            </a:rPr>
                          </m:ctrlPr>
                        </m:sSupPr>
                        <m:e>
                          <m:r>
                            <a:rPr lang="en-US" b="0" i="1">
                              <a:solidFill>
                                <a:srgbClr val="FF0000"/>
                              </a:solidFill>
                              <a:latin typeface="Cambria Math" panose="02040503050406030204" pitchFamily="18" charset="0"/>
                            </a:rPr>
                            <m:t>𝑥</m:t>
                          </m:r>
                        </m:e>
                        <m:sup>
                          <m:r>
                            <a:rPr lang="en-US" b="0" i="1">
                              <a:solidFill>
                                <a:srgbClr val="FF0000"/>
                              </a:solidFill>
                              <a:latin typeface="Cambria Math" panose="02040503050406030204" pitchFamily="18" charset="0"/>
                            </a:rPr>
                            <m:t>−</m:t>
                          </m:r>
                        </m:sup>
                      </m:sSup>
                    </m:oMath>
                  </m:oMathPara>
                </a14:m>
                <a:endParaRPr lang="en-US" dirty="0"/>
              </a:p>
            </p:txBody>
          </p:sp>
        </mc:Choice>
        <mc:Fallback xmlns="">
          <p:sp>
            <p:nvSpPr>
              <p:cNvPr id="11" name="Rectangle 10">
                <a:extLst>
                  <a:ext uri="{FF2B5EF4-FFF2-40B4-BE49-F238E27FC236}">
                    <a16:creationId xmlns:a16="http://schemas.microsoft.com/office/drawing/2014/main" id="{008D2125-9B3E-A742-B6F5-9698FDC27A7C}"/>
                  </a:ext>
                </a:extLst>
              </p:cNvPr>
              <p:cNvSpPr>
                <a:spLocks noRot="1" noChangeAspect="1" noMove="1" noResize="1" noEditPoints="1" noAdjustHandles="1" noChangeArrowheads="1" noChangeShapeType="1" noTextEdit="1"/>
              </p:cNvSpPr>
              <p:nvPr/>
            </p:nvSpPr>
            <p:spPr>
              <a:xfrm>
                <a:off x="7832002" y="5381003"/>
                <a:ext cx="626197" cy="461665"/>
              </a:xfrm>
              <a:prstGeom prst="rect">
                <a:avLst/>
              </a:prstGeom>
              <a:blipFill>
                <a:blip r:embed="rId9"/>
                <a:stretch>
                  <a:fillRect/>
                </a:stretch>
              </a:blipFill>
            </p:spPr>
            <p:txBody>
              <a:bodyPr/>
              <a:lstStyle/>
              <a:p>
                <a:r>
                  <a:rPr lang="en-US">
                    <a:noFill/>
                  </a:rPr>
                  <a:t> </a:t>
                </a:r>
              </a:p>
            </p:txBody>
          </p:sp>
        </mc:Fallback>
      </mc:AlternateContent>
      <p:sp>
        <p:nvSpPr>
          <p:cNvPr id="12" name="Right Brace 11">
            <a:extLst>
              <a:ext uri="{FF2B5EF4-FFF2-40B4-BE49-F238E27FC236}">
                <a16:creationId xmlns:a16="http://schemas.microsoft.com/office/drawing/2014/main" id="{82C27D26-B1C4-1D48-A0E1-D200C82B7EAD}"/>
              </a:ext>
            </a:extLst>
          </p:cNvPr>
          <p:cNvSpPr/>
          <p:nvPr/>
        </p:nvSpPr>
        <p:spPr bwMode="auto">
          <a:xfrm rot="5400000">
            <a:off x="7989484" y="1330890"/>
            <a:ext cx="175427" cy="7924802"/>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41910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6FFAF-71A1-5D43-AFB8-BF9183CE7C0C}"/>
              </a:ext>
            </a:extLst>
          </p:cNvPr>
          <p:cNvSpPr>
            <a:spLocks noGrp="1"/>
          </p:cNvSpPr>
          <p:nvPr>
            <p:ph type="title"/>
          </p:nvPr>
        </p:nvSpPr>
        <p:spPr/>
        <p:txBody>
          <a:bodyPr/>
          <a:lstStyle/>
          <a:p>
            <a:r>
              <a:rPr lang="en-US" dirty="0"/>
              <a:t>Contrastive loss formulation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B318877-0972-2A4B-9BD9-E8934DC6D793}"/>
                  </a:ext>
                </a:extLst>
              </p:cNvPr>
              <p:cNvSpPr>
                <a:spLocks noGrp="1"/>
              </p:cNvSpPr>
              <p:nvPr>
                <p:ph idx="1"/>
              </p:nvPr>
            </p:nvSpPr>
            <p:spPr/>
            <p:txBody>
              <a:bodyPr/>
              <a:lstStyle/>
              <a:p>
                <a:pPr marL="457200" indent="-457200" algn="just">
                  <a:buFont typeface="Arial" panose="020B0604020202020204" pitchFamily="34" charset="0"/>
                  <a:buChar char="•"/>
                </a:pPr>
                <a:r>
                  <a:rPr lang="en-US" dirty="0"/>
                  <a:t>Given: query </a:t>
                </a:r>
                <a14:m>
                  <m:oMath xmlns:m="http://schemas.openxmlformats.org/officeDocument/2006/math">
                    <m:r>
                      <a:rPr lang="en-US" i="1" dirty="0" smtClean="0">
                        <a:solidFill>
                          <a:srgbClr val="0000FF"/>
                        </a:solidFill>
                        <a:latin typeface="Cambria Math" panose="02040503050406030204" pitchFamily="18" charset="0"/>
                      </a:rPr>
                      <m:t>𝑥</m:t>
                    </m:r>
                  </m:oMath>
                </a14:m>
                <a:r>
                  <a:rPr lang="en-US" dirty="0"/>
                  <a:t>, positive sample </a:t>
                </a:r>
                <a14:m>
                  <m:oMath xmlns:m="http://schemas.openxmlformats.org/officeDocument/2006/math">
                    <m:sSup>
                      <m:sSupPr>
                        <m:ctrlPr>
                          <a:rPr lang="en-US" i="1" smtClean="0">
                            <a:solidFill>
                              <a:srgbClr val="0000FF"/>
                            </a:solidFill>
                            <a:latin typeface="Cambria Math" panose="02040503050406030204" pitchFamily="18" charset="0"/>
                          </a:rPr>
                        </m:ctrlPr>
                      </m:sSupPr>
                      <m:e>
                        <m:r>
                          <a:rPr lang="en-US" b="0" i="1" smtClean="0">
                            <a:solidFill>
                              <a:srgbClr val="0000FF"/>
                            </a:solidFill>
                            <a:latin typeface="Cambria Math" panose="02040503050406030204" pitchFamily="18" charset="0"/>
                          </a:rPr>
                          <m:t>𝑥</m:t>
                        </m:r>
                      </m:e>
                      <m:sup>
                        <m:r>
                          <a:rPr lang="en-US" b="0" i="1" smtClean="0">
                            <a:solidFill>
                              <a:srgbClr val="0000FF"/>
                            </a:solidFill>
                            <a:latin typeface="Cambria Math" panose="02040503050406030204" pitchFamily="18" charset="0"/>
                          </a:rPr>
                          <m:t>+</m:t>
                        </m:r>
                      </m:sup>
                    </m:sSup>
                  </m:oMath>
                </a14:m>
                <a:r>
                  <a:rPr lang="en-US" dirty="0"/>
                  <a:t>, negative samples </a:t>
                </a:r>
                <a14:m>
                  <m:oMath xmlns:m="http://schemas.openxmlformats.org/officeDocument/2006/math">
                    <m:sSup>
                      <m:sSupPr>
                        <m:ctrlPr>
                          <a:rPr lang="en-US"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𝑥</m:t>
                        </m:r>
                      </m:e>
                      <m:sup>
                        <m:r>
                          <a:rPr lang="en-US" b="0" i="1" smtClean="0">
                            <a:solidFill>
                              <a:srgbClr val="FF0000"/>
                            </a:solidFill>
                            <a:latin typeface="Cambria Math" panose="02040503050406030204" pitchFamily="18" charset="0"/>
                          </a:rPr>
                          <m:t>−</m:t>
                        </m:r>
                      </m:sup>
                    </m:sSup>
                  </m:oMath>
                </a14:m>
                <a:endParaRPr lang="en-US" i="1" dirty="0"/>
              </a:p>
              <a:p>
                <a:pPr marL="457200" indent="-457200">
                  <a:buFont typeface="Arial" panose="020B0604020202020204" pitchFamily="34" charset="0"/>
                  <a:buChar char="•"/>
                </a:pPr>
                <a:r>
                  <a:rPr lang="en-US" dirty="0"/>
                  <a:t>Measure similarity by dot product of L2-normalized feature representations: </a:t>
                </a:r>
              </a:p>
              <a:p>
                <a:pPr marL="0" indent="0"/>
                <a14:m>
                  <m:oMathPara xmlns:m="http://schemas.openxmlformats.org/officeDocument/2006/math">
                    <m:oMathParaPr>
                      <m:jc m:val="centerGroup"/>
                    </m:oMathParaPr>
                    <m:oMath xmlns:m="http://schemas.openxmlformats.org/officeDocument/2006/math">
                      <m:r>
                        <m:rPr>
                          <m:sty m:val="p"/>
                        </m:rPr>
                        <a:rPr lang="en-US" b="0" i="0" smtClean="0">
                          <a:solidFill>
                            <a:srgbClr val="7030A0"/>
                          </a:solidFill>
                          <a:latin typeface="Cambria Math" panose="02040503050406030204" pitchFamily="18" charset="0"/>
                        </a:rPr>
                        <m:t>sim</m:t>
                      </m:r>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𝑥</m:t>
                          </m:r>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𝑦</m:t>
                          </m:r>
                        </m:e>
                      </m:d>
                      <m:r>
                        <a:rPr lang="en-US" b="0" i="1" smtClean="0">
                          <a:solidFill>
                            <a:srgbClr val="7030A0"/>
                          </a:solidFill>
                          <a:latin typeface="Cambria Math" panose="02040503050406030204" pitchFamily="18" charset="0"/>
                        </a:rPr>
                        <m:t>=</m:t>
                      </m:r>
                      <m:f>
                        <m:fPr>
                          <m:ctrlPr>
                            <a:rPr lang="en-US" b="0" i="1" smtClean="0">
                              <a:solidFill>
                                <a:srgbClr val="7030A0"/>
                              </a:solidFill>
                              <a:latin typeface="Cambria Math" panose="02040503050406030204" pitchFamily="18" charset="0"/>
                            </a:rPr>
                          </m:ctrlPr>
                        </m:fPr>
                        <m:num>
                          <m:r>
                            <a:rPr lang="en-US" b="0" i="1" smtClean="0">
                              <a:solidFill>
                                <a:srgbClr val="7030A0"/>
                              </a:solidFill>
                              <a:latin typeface="Cambria Math" panose="02040503050406030204" pitchFamily="18" charset="0"/>
                            </a:rPr>
                            <m:t>𝑓</m:t>
                          </m:r>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𝑥</m:t>
                          </m:r>
                          <m:r>
                            <a:rPr lang="en-US" b="0" i="1" smtClean="0">
                              <a:solidFill>
                                <a:srgbClr val="7030A0"/>
                              </a:solidFill>
                              <a:latin typeface="Cambria Math" panose="02040503050406030204" pitchFamily="18" charset="0"/>
                            </a:rPr>
                            <m:t>)</m:t>
                          </m:r>
                        </m:num>
                        <m:den>
                          <m:sSub>
                            <m:sSubPr>
                              <m:ctrlPr>
                                <a:rPr lang="en-US" b="0" i="1" smtClean="0">
                                  <a:solidFill>
                                    <a:srgbClr val="7030A0"/>
                                  </a:solidFill>
                                  <a:latin typeface="Cambria Math" panose="02040503050406030204" pitchFamily="18" charset="0"/>
                                </a:rPr>
                              </m:ctrlPr>
                            </m:sSubPr>
                            <m:e>
                              <m:d>
                                <m:dPr>
                                  <m:begChr m:val="‖"/>
                                  <m:endChr m:val="‖"/>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𝑓</m:t>
                                  </m:r>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𝑥</m:t>
                                  </m:r>
                                  <m:r>
                                    <a:rPr lang="en-US" b="0" i="1" smtClean="0">
                                      <a:solidFill>
                                        <a:srgbClr val="7030A0"/>
                                      </a:solidFill>
                                      <a:latin typeface="Cambria Math" panose="02040503050406030204" pitchFamily="18" charset="0"/>
                                    </a:rPr>
                                    <m:t>)</m:t>
                                  </m:r>
                                </m:e>
                              </m:d>
                            </m:e>
                            <m:sub>
                              <m:r>
                                <a:rPr lang="en-US" b="0" i="1" smtClean="0">
                                  <a:solidFill>
                                    <a:srgbClr val="7030A0"/>
                                  </a:solidFill>
                                  <a:latin typeface="Cambria Math" panose="02040503050406030204" pitchFamily="18" charset="0"/>
                                </a:rPr>
                                <m:t>2</m:t>
                              </m:r>
                            </m:sub>
                          </m:sSub>
                        </m:den>
                      </m:f>
                      <m:r>
                        <a:rPr lang="en-US" b="0" i="1" smtClean="0">
                          <a:solidFill>
                            <a:srgbClr val="7030A0"/>
                          </a:solidFill>
                          <a:latin typeface="Cambria Math" panose="02040503050406030204" pitchFamily="18" charset="0"/>
                          <a:ea typeface="Cambria Math" panose="02040503050406030204" pitchFamily="18" charset="0"/>
                        </a:rPr>
                        <m:t>∙</m:t>
                      </m:r>
                      <m:f>
                        <m:fPr>
                          <m:ctrlPr>
                            <a:rPr lang="en-US" i="1">
                              <a:solidFill>
                                <a:srgbClr val="7030A0"/>
                              </a:solidFill>
                              <a:latin typeface="Cambria Math" panose="02040503050406030204" pitchFamily="18" charset="0"/>
                            </a:rPr>
                          </m:ctrlPr>
                        </m:fPr>
                        <m:num>
                          <m:r>
                            <a:rPr lang="en-US" i="1">
                              <a:solidFill>
                                <a:srgbClr val="7030A0"/>
                              </a:solidFill>
                              <a:latin typeface="Cambria Math" panose="02040503050406030204" pitchFamily="18" charset="0"/>
                            </a:rPr>
                            <m:t>𝑓</m:t>
                          </m:r>
                          <m:r>
                            <a:rPr lang="en-US" i="1">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𝑦</m:t>
                          </m:r>
                          <m:r>
                            <a:rPr lang="en-US" i="1">
                              <a:solidFill>
                                <a:srgbClr val="7030A0"/>
                              </a:solidFill>
                              <a:latin typeface="Cambria Math" panose="02040503050406030204" pitchFamily="18" charset="0"/>
                            </a:rPr>
                            <m:t>)</m:t>
                          </m:r>
                        </m:num>
                        <m:den>
                          <m:sSub>
                            <m:sSubPr>
                              <m:ctrlPr>
                                <a:rPr lang="en-US" i="1">
                                  <a:solidFill>
                                    <a:srgbClr val="7030A0"/>
                                  </a:solidFill>
                                  <a:latin typeface="Cambria Math" panose="02040503050406030204" pitchFamily="18" charset="0"/>
                                </a:rPr>
                              </m:ctrlPr>
                            </m:sSubPr>
                            <m:e>
                              <m:d>
                                <m:dPr>
                                  <m:begChr m:val="‖"/>
                                  <m:endChr m:val="‖"/>
                                  <m:ctrlPr>
                                    <a:rPr lang="en-US" i="1">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𝑓</m:t>
                                  </m:r>
                                  <m:r>
                                    <a:rPr lang="en-US" i="1">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𝑦</m:t>
                                  </m:r>
                                  <m:r>
                                    <a:rPr lang="en-US" i="1">
                                      <a:solidFill>
                                        <a:srgbClr val="7030A0"/>
                                      </a:solidFill>
                                      <a:latin typeface="Cambria Math" panose="02040503050406030204" pitchFamily="18" charset="0"/>
                                    </a:rPr>
                                    <m:t>)</m:t>
                                  </m:r>
                                </m:e>
                              </m:d>
                            </m:e>
                            <m:sub>
                              <m:r>
                                <a:rPr lang="en-US" i="1">
                                  <a:solidFill>
                                    <a:srgbClr val="7030A0"/>
                                  </a:solidFill>
                                  <a:latin typeface="Cambria Math" panose="02040503050406030204" pitchFamily="18" charset="0"/>
                                </a:rPr>
                                <m:t>2</m:t>
                              </m:r>
                            </m:sub>
                          </m:sSub>
                        </m:den>
                      </m:f>
                    </m:oMath>
                  </m:oMathPara>
                </a14:m>
                <a:endParaRPr lang="en-US" dirty="0"/>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b="1" dirty="0"/>
                  <a:t>Contrastive loss</a:t>
                </a:r>
                <a:r>
                  <a:rPr lang="en-US" dirty="0"/>
                  <a:t>: make </a:t>
                </a:r>
                <a14:m>
                  <m:oMath xmlns:m="http://schemas.openxmlformats.org/officeDocument/2006/math">
                    <m:r>
                      <a:rPr lang="en-US" i="1" dirty="0" smtClean="0">
                        <a:solidFill>
                          <a:srgbClr val="0000FF"/>
                        </a:solidFill>
                        <a:latin typeface="Cambria Math" panose="02040503050406030204" pitchFamily="18" charset="0"/>
                      </a:rPr>
                      <m:t>𝑥</m:t>
                    </m:r>
                  </m:oMath>
                </a14:m>
                <a:r>
                  <a:rPr lang="en-US" dirty="0"/>
                  <a:t> similar to </a:t>
                </a:r>
                <a14:m>
                  <m:oMath xmlns:m="http://schemas.openxmlformats.org/officeDocument/2006/math">
                    <m:sSup>
                      <m:sSupPr>
                        <m:ctrlPr>
                          <a:rPr lang="en-US" i="1" smtClean="0">
                            <a:solidFill>
                              <a:srgbClr val="0000FF"/>
                            </a:solidFill>
                            <a:latin typeface="Cambria Math" panose="02040503050406030204" pitchFamily="18" charset="0"/>
                          </a:rPr>
                        </m:ctrlPr>
                      </m:sSupPr>
                      <m:e>
                        <m:r>
                          <a:rPr lang="en-US" i="1">
                            <a:solidFill>
                              <a:srgbClr val="0000FF"/>
                            </a:solidFill>
                            <a:latin typeface="Cambria Math" panose="02040503050406030204" pitchFamily="18" charset="0"/>
                          </a:rPr>
                          <m:t>𝑥</m:t>
                        </m:r>
                      </m:e>
                      <m:sup>
                        <m:r>
                          <a:rPr lang="en-US" i="1">
                            <a:solidFill>
                              <a:srgbClr val="0000FF"/>
                            </a:solidFill>
                            <a:latin typeface="Cambria Math" panose="02040503050406030204" pitchFamily="18" charset="0"/>
                          </a:rPr>
                          <m:t>+</m:t>
                        </m:r>
                      </m:sup>
                    </m:sSup>
                  </m:oMath>
                </a14:m>
                <a:r>
                  <a:rPr lang="en-US" dirty="0"/>
                  <a:t>, dissimilar from </a:t>
                </a:r>
                <a14:m>
                  <m:oMath xmlns:m="http://schemas.openxmlformats.org/officeDocument/2006/math">
                    <m:sSup>
                      <m:sSupPr>
                        <m:ctrlPr>
                          <a:rPr lang="en-US" i="1" smtClean="0">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𝑥</m:t>
                        </m:r>
                      </m:e>
                      <m:sup>
                        <m:r>
                          <a:rPr lang="en-US" i="1">
                            <a:solidFill>
                              <a:srgbClr val="FF0000"/>
                            </a:solidFill>
                            <a:latin typeface="Cambria Math" panose="02040503050406030204" pitchFamily="18" charset="0"/>
                          </a:rPr>
                          <m:t>−</m:t>
                        </m:r>
                      </m:sup>
                    </m:sSup>
                  </m:oMath>
                </a14:m>
                <a:r>
                  <a:rPr lang="en-US" dirty="0"/>
                  <a:t>:</a:t>
                </a:r>
                <a:br>
                  <a:rPr lang="en-US" dirty="0"/>
                </a:br>
                <a:endParaRPr lang="en-US" sz="800" dirty="0"/>
              </a:p>
              <a:p>
                <a:pPr marL="0" indent="0"/>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𝑙</m:t>
                      </m:r>
                      <m:d>
                        <m:dPr>
                          <m:ctrlPr>
                            <a:rPr lang="en-US" b="0" i="1" smtClean="0">
                              <a:solidFill>
                                <a:srgbClr val="7030A0"/>
                              </a:solidFill>
                              <a:latin typeface="Cambria Math" panose="02040503050406030204" pitchFamily="18" charset="0"/>
                            </a:rPr>
                          </m:ctrlPr>
                        </m:dPr>
                        <m:e>
                          <m:r>
                            <a:rPr lang="en-US" b="0" i="1" smtClean="0">
                              <a:solidFill>
                                <a:srgbClr val="0000FF"/>
                              </a:solidFill>
                              <a:latin typeface="Cambria Math" panose="02040503050406030204" pitchFamily="18" charset="0"/>
                            </a:rPr>
                            <m:t>𝑥</m:t>
                          </m:r>
                          <m:r>
                            <a:rPr lang="en-US" b="0" i="1" smtClean="0">
                              <a:solidFill>
                                <a:srgbClr val="7030A0"/>
                              </a:solidFill>
                              <a:latin typeface="Cambria Math" panose="02040503050406030204" pitchFamily="18" charset="0"/>
                            </a:rPr>
                            <m:t>,</m:t>
                          </m:r>
                          <m:sSup>
                            <m:sSupPr>
                              <m:ctrlPr>
                                <a:rPr lang="en-US" i="1" smtClean="0">
                                  <a:solidFill>
                                    <a:srgbClr val="0000FF"/>
                                  </a:solidFill>
                                  <a:latin typeface="Cambria Math" panose="02040503050406030204" pitchFamily="18" charset="0"/>
                                </a:rPr>
                              </m:ctrlPr>
                            </m:sSupPr>
                            <m:e>
                              <m:r>
                                <a:rPr lang="en-US" i="1">
                                  <a:solidFill>
                                    <a:srgbClr val="0000FF"/>
                                  </a:solidFill>
                                  <a:latin typeface="Cambria Math" panose="02040503050406030204" pitchFamily="18" charset="0"/>
                                </a:rPr>
                                <m:t>𝑥</m:t>
                              </m:r>
                            </m:e>
                            <m:sup>
                              <m:r>
                                <a:rPr lang="en-US" i="1">
                                  <a:solidFill>
                                    <a:srgbClr val="0000FF"/>
                                  </a:solidFill>
                                  <a:latin typeface="Cambria Math" panose="02040503050406030204" pitchFamily="18" charset="0"/>
                                </a:rPr>
                                <m:t>+</m:t>
                              </m:r>
                            </m:sup>
                          </m:sSup>
                        </m:e>
                      </m:d>
                      <m:r>
                        <a:rPr lang="en-US" b="0" i="1" smtClean="0">
                          <a:solidFill>
                            <a:srgbClr val="7030A0"/>
                          </a:solidFill>
                          <a:latin typeface="Cambria Math" panose="02040503050406030204" pitchFamily="18" charset="0"/>
                        </a:rPr>
                        <m:t>=</m:t>
                      </m:r>
                      <m:r>
                        <a:rPr lang="en-US" b="0" i="0" smtClean="0">
                          <a:solidFill>
                            <a:srgbClr val="7030A0"/>
                          </a:solidFill>
                          <a:latin typeface="Cambria Math" panose="02040503050406030204" pitchFamily="18" charset="0"/>
                        </a:rPr>
                        <m:t>−</m:t>
                      </m:r>
                      <m:r>
                        <m:rPr>
                          <m:sty m:val="p"/>
                        </m:rPr>
                        <a:rPr lang="en-US" b="0" i="0" smtClean="0">
                          <a:solidFill>
                            <a:srgbClr val="7030A0"/>
                          </a:solidFill>
                          <a:latin typeface="Cambria Math" panose="02040503050406030204" pitchFamily="18" charset="0"/>
                        </a:rPr>
                        <m:t>log</m:t>
                      </m:r>
                      <m:f>
                        <m:fPr>
                          <m:ctrlPr>
                            <a:rPr lang="en-US" i="1" smtClean="0">
                              <a:solidFill>
                                <a:srgbClr val="7030A0"/>
                              </a:solidFill>
                              <a:latin typeface="Cambria Math" panose="02040503050406030204" pitchFamily="18" charset="0"/>
                            </a:rPr>
                          </m:ctrlPr>
                        </m:fPr>
                        <m:num>
                          <m:r>
                            <m:rPr>
                              <m:sty m:val="p"/>
                            </m:rPr>
                            <a:rPr lang="en-US" b="0" i="0" smtClean="0">
                              <a:solidFill>
                                <a:srgbClr val="7030A0"/>
                              </a:solidFill>
                              <a:latin typeface="Cambria Math" panose="02040503050406030204" pitchFamily="18" charset="0"/>
                            </a:rPr>
                            <m:t>exp</m:t>
                          </m:r>
                          <m:r>
                            <a:rPr lang="en-US" b="0" i="1" smtClean="0">
                              <a:solidFill>
                                <a:srgbClr val="7030A0"/>
                              </a:solidFill>
                              <a:latin typeface="Cambria Math" panose="02040503050406030204" pitchFamily="18" charset="0"/>
                            </a:rPr>
                            <m:t>⁡(</m:t>
                          </m:r>
                          <m:r>
                            <m:rPr>
                              <m:sty m:val="p"/>
                            </m:rPr>
                            <a:rPr lang="en-US" b="0" i="0" smtClean="0">
                              <a:solidFill>
                                <a:srgbClr val="0000FF"/>
                              </a:solidFill>
                              <a:latin typeface="Cambria Math" panose="02040503050406030204" pitchFamily="18" charset="0"/>
                            </a:rPr>
                            <m:t>sim</m:t>
                          </m:r>
                          <m:r>
                            <a:rPr lang="en-US" b="0" i="1" smtClean="0">
                              <a:solidFill>
                                <a:srgbClr val="0000FF"/>
                              </a:solidFill>
                              <a:latin typeface="Cambria Math" panose="02040503050406030204" pitchFamily="18" charset="0"/>
                            </a:rPr>
                            <m:t>(</m:t>
                          </m:r>
                          <m:r>
                            <a:rPr lang="en-US" b="0" i="1" smtClean="0">
                              <a:solidFill>
                                <a:srgbClr val="0000FF"/>
                              </a:solidFill>
                              <a:latin typeface="Cambria Math" panose="02040503050406030204" pitchFamily="18" charset="0"/>
                            </a:rPr>
                            <m:t>𝑥</m:t>
                          </m:r>
                          <m:r>
                            <a:rPr lang="en-US" b="0" i="1" smtClean="0">
                              <a:solidFill>
                                <a:srgbClr val="0000FF"/>
                              </a:solidFill>
                              <a:latin typeface="Cambria Math" panose="02040503050406030204" pitchFamily="18" charset="0"/>
                            </a:rPr>
                            <m:t>,</m:t>
                          </m:r>
                          <m:sSup>
                            <m:sSupPr>
                              <m:ctrlPr>
                                <a:rPr lang="en-US" b="0" i="1" smtClean="0">
                                  <a:solidFill>
                                    <a:srgbClr val="0000FF"/>
                                  </a:solidFill>
                                  <a:latin typeface="Cambria Math" panose="02040503050406030204" pitchFamily="18" charset="0"/>
                                </a:rPr>
                              </m:ctrlPr>
                            </m:sSupPr>
                            <m:e>
                              <m:r>
                                <a:rPr lang="en-US" b="0" i="1" smtClean="0">
                                  <a:solidFill>
                                    <a:srgbClr val="0000FF"/>
                                  </a:solidFill>
                                  <a:latin typeface="Cambria Math" panose="02040503050406030204" pitchFamily="18" charset="0"/>
                                </a:rPr>
                                <m:t>𝑥</m:t>
                              </m:r>
                            </m:e>
                            <m:sup>
                              <m:r>
                                <a:rPr lang="en-US" b="0" i="1" smtClean="0">
                                  <a:solidFill>
                                    <a:srgbClr val="0000FF"/>
                                  </a:solidFill>
                                  <a:latin typeface="Cambria Math" panose="02040503050406030204" pitchFamily="18" charset="0"/>
                                </a:rPr>
                                <m:t>+</m:t>
                              </m:r>
                            </m:sup>
                          </m:sSup>
                          <m:r>
                            <a:rPr lang="en-US" b="0" i="1" smtClean="0">
                              <a:solidFill>
                                <a:srgbClr val="0000FF"/>
                              </a:solidFill>
                              <a:latin typeface="Cambria Math" panose="02040503050406030204" pitchFamily="18" charset="0"/>
                            </a:rPr>
                            <m:t>)</m:t>
                          </m:r>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ea typeface="Cambria Math" panose="02040503050406030204" pitchFamily="18" charset="0"/>
                            </a:rPr>
                            <m:t>𝜏</m:t>
                          </m:r>
                          <m:r>
                            <a:rPr lang="en-US" b="0" i="1" smtClean="0">
                              <a:solidFill>
                                <a:srgbClr val="7030A0"/>
                              </a:solidFill>
                              <a:latin typeface="Cambria Math" panose="02040503050406030204" pitchFamily="18" charset="0"/>
                            </a:rPr>
                            <m:t>)</m:t>
                          </m:r>
                        </m:num>
                        <m:den>
                          <m:func>
                            <m:funcPr>
                              <m:ctrlPr>
                                <a:rPr lang="en-US" i="1">
                                  <a:solidFill>
                                    <a:srgbClr val="7030A0"/>
                                  </a:solidFill>
                                  <a:latin typeface="Cambria Math" panose="02040503050406030204" pitchFamily="18" charset="0"/>
                                </a:rPr>
                              </m:ctrlPr>
                            </m:funcPr>
                            <m:fName>
                              <m:r>
                                <m:rPr>
                                  <m:sty m:val="p"/>
                                </m:rPr>
                                <a:rPr lang="en-US">
                                  <a:solidFill>
                                    <a:srgbClr val="7030A0"/>
                                  </a:solidFill>
                                  <a:latin typeface="Cambria Math" panose="02040503050406030204" pitchFamily="18" charset="0"/>
                                </a:rPr>
                                <m:t>exp</m:t>
                              </m:r>
                            </m:fName>
                            <m:e>
                              <m:d>
                                <m:dPr>
                                  <m:ctrlPr>
                                    <a:rPr lang="en-US" i="1">
                                      <a:solidFill>
                                        <a:srgbClr val="7030A0"/>
                                      </a:solidFill>
                                      <a:latin typeface="Cambria Math" panose="02040503050406030204" pitchFamily="18" charset="0"/>
                                    </a:rPr>
                                  </m:ctrlPr>
                                </m:dPr>
                                <m:e>
                                  <m:r>
                                    <m:rPr>
                                      <m:sty m:val="p"/>
                                    </m:rPr>
                                    <a:rPr lang="en-US" smtClean="0">
                                      <a:solidFill>
                                        <a:srgbClr val="0000FF"/>
                                      </a:solidFill>
                                      <a:latin typeface="Cambria Math" panose="02040503050406030204" pitchFamily="18" charset="0"/>
                                    </a:rPr>
                                    <m:t>sim</m:t>
                                  </m:r>
                                  <m:r>
                                    <a:rPr lang="en-US" i="1">
                                      <a:solidFill>
                                        <a:srgbClr val="0000FF"/>
                                      </a:solidFill>
                                      <a:latin typeface="Cambria Math" panose="02040503050406030204" pitchFamily="18" charset="0"/>
                                    </a:rPr>
                                    <m:t>(</m:t>
                                  </m:r>
                                  <m:r>
                                    <a:rPr lang="en-US" i="1">
                                      <a:solidFill>
                                        <a:srgbClr val="0000FF"/>
                                      </a:solidFill>
                                      <a:latin typeface="Cambria Math" panose="02040503050406030204" pitchFamily="18" charset="0"/>
                                    </a:rPr>
                                    <m:t>𝑥</m:t>
                                  </m:r>
                                  <m:r>
                                    <a:rPr lang="en-US" i="1">
                                      <a:solidFill>
                                        <a:srgbClr val="0000FF"/>
                                      </a:solidFill>
                                      <a:latin typeface="Cambria Math" panose="02040503050406030204" pitchFamily="18" charset="0"/>
                                    </a:rPr>
                                    <m:t>,</m:t>
                                  </m:r>
                                  <m:sSup>
                                    <m:sSupPr>
                                      <m:ctrlPr>
                                        <a:rPr lang="en-US" i="1">
                                          <a:solidFill>
                                            <a:srgbClr val="0000FF"/>
                                          </a:solidFill>
                                          <a:latin typeface="Cambria Math" panose="02040503050406030204" pitchFamily="18" charset="0"/>
                                        </a:rPr>
                                      </m:ctrlPr>
                                    </m:sSupPr>
                                    <m:e>
                                      <m:r>
                                        <a:rPr lang="en-US" i="1">
                                          <a:solidFill>
                                            <a:srgbClr val="0000FF"/>
                                          </a:solidFill>
                                          <a:latin typeface="Cambria Math" panose="02040503050406030204" pitchFamily="18" charset="0"/>
                                        </a:rPr>
                                        <m:t>𝑥</m:t>
                                      </m:r>
                                    </m:e>
                                    <m:sup>
                                      <m:r>
                                        <a:rPr lang="en-US" i="1">
                                          <a:solidFill>
                                            <a:srgbClr val="0000FF"/>
                                          </a:solidFill>
                                          <a:latin typeface="Cambria Math" panose="02040503050406030204" pitchFamily="18" charset="0"/>
                                        </a:rPr>
                                        <m:t>+</m:t>
                                      </m:r>
                                    </m:sup>
                                  </m:sSup>
                                  <m:r>
                                    <a:rPr lang="en-US" i="1">
                                      <a:solidFill>
                                        <a:srgbClr val="0000FF"/>
                                      </a:solidFill>
                                      <a:latin typeface="Cambria Math" panose="02040503050406030204" pitchFamily="18" charset="0"/>
                                    </a:rPr>
                                    <m:t>)</m:t>
                                  </m:r>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ea typeface="Cambria Math" panose="02040503050406030204" pitchFamily="18" charset="0"/>
                                    </a:rPr>
                                    <m:t>𝜏</m:t>
                                  </m:r>
                                </m:e>
                              </m:d>
                            </m:e>
                          </m:func>
                          <m:r>
                            <a:rPr lang="en-US" b="0" i="1" smtClean="0">
                              <a:solidFill>
                                <a:srgbClr val="7030A0"/>
                              </a:solidFill>
                              <a:latin typeface="Cambria Math" panose="02040503050406030204" pitchFamily="18" charset="0"/>
                            </a:rPr>
                            <m:t>+</m:t>
                          </m:r>
                          <m:nary>
                            <m:naryPr>
                              <m:chr m:val="∑"/>
                              <m:limLoc m:val="subSup"/>
                              <m:ctrlPr>
                                <a:rPr lang="en-US" b="0" i="1" smtClean="0">
                                  <a:solidFill>
                                    <a:srgbClr val="7030A0"/>
                                  </a:solidFill>
                                  <a:latin typeface="Cambria Math" panose="02040503050406030204" pitchFamily="18" charset="0"/>
                                </a:rPr>
                              </m:ctrlPr>
                            </m:naryPr>
                            <m:sub>
                              <m:r>
                                <m:rPr>
                                  <m:brk m:alnAt="25"/>
                                </m:rPr>
                                <a:rPr lang="en-US" b="0" i="1" smtClean="0">
                                  <a:solidFill>
                                    <a:srgbClr val="7030A0"/>
                                  </a:solidFill>
                                  <a:latin typeface="Cambria Math" panose="02040503050406030204" pitchFamily="18" charset="0"/>
                                </a:rPr>
                                <m:t>𝑗</m:t>
                              </m:r>
                              <m:r>
                                <a:rPr lang="en-US" b="0" i="1" smtClean="0">
                                  <a:solidFill>
                                    <a:srgbClr val="7030A0"/>
                                  </a:solidFill>
                                  <a:latin typeface="Cambria Math" panose="02040503050406030204" pitchFamily="18" charset="0"/>
                                </a:rPr>
                                <m:t>=1</m:t>
                              </m:r>
                            </m:sub>
                            <m:sup>
                              <m:r>
                                <a:rPr lang="en-US" b="0" i="1" smtClean="0">
                                  <a:solidFill>
                                    <a:srgbClr val="7030A0"/>
                                  </a:solidFill>
                                  <a:latin typeface="Cambria Math" panose="02040503050406030204" pitchFamily="18" charset="0"/>
                                </a:rPr>
                                <m:t>𝑁</m:t>
                              </m:r>
                            </m:sup>
                            <m:e>
                              <m:func>
                                <m:funcPr>
                                  <m:ctrlPr>
                                    <a:rPr lang="en-US" i="1">
                                      <a:solidFill>
                                        <a:srgbClr val="7030A0"/>
                                      </a:solidFill>
                                      <a:latin typeface="Cambria Math" panose="02040503050406030204" pitchFamily="18" charset="0"/>
                                    </a:rPr>
                                  </m:ctrlPr>
                                </m:funcPr>
                                <m:fName>
                                  <m:r>
                                    <m:rPr>
                                      <m:sty m:val="p"/>
                                    </m:rPr>
                                    <a:rPr lang="en-US">
                                      <a:solidFill>
                                        <a:srgbClr val="7030A0"/>
                                      </a:solidFill>
                                      <a:latin typeface="Cambria Math" panose="02040503050406030204" pitchFamily="18" charset="0"/>
                                    </a:rPr>
                                    <m:t>exp</m:t>
                                  </m:r>
                                </m:fName>
                                <m:e>
                                  <m:d>
                                    <m:dPr>
                                      <m:ctrlPr>
                                        <a:rPr lang="en-US" i="1">
                                          <a:solidFill>
                                            <a:srgbClr val="7030A0"/>
                                          </a:solidFill>
                                          <a:latin typeface="Cambria Math" panose="02040503050406030204" pitchFamily="18" charset="0"/>
                                        </a:rPr>
                                      </m:ctrlPr>
                                    </m:dPr>
                                    <m:e>
                                      <m:r>
                                        <m:rPr>
                                          <m:sty m:val="p"/>
                                        </m:rPr>
                                        <a:rPr lang="en-US" i="0" smtClean="0">
                                          <a:solidFill>
                                            <a:srgbClr val="FF0000"/>
                                          </a:solidFill>
                                          <a:latin typeface="Cambria Math" panose="02040503050406030204" pitchFamily="18" charset="0"/>
                                        </a:rPr>
                                        <m:t>s</m:t>
                                      </m:r>
                                      <m:r>
                                        <m:rPr>
                                          <m:sty m:val="p"/>
                                        </m:rPr>
                                        <a:rPr lang="en-US" b="0" i="0" smtClean="0">
                                          <a:solidFill>
                                            <a:srgbClr val="FF0000"/>
                                          </a:solidFill>
                                          <a:latin typeface="Cambria Math" panose="02040503050406030204" pitchFamily="18" charset="0"/>
                                        </a:rPr>
                                        <m:t>im</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𝑥</m:t>
                                      </m:r>
                                      <m:r>
                                        <a:rPr lang="en-US" b="0" i="1" smtClean="0">
                                          <a:solidFill>
                                            <a:srgbClr val="FF0000"/>
                                          </a:solidFill>
                                          <a:latin typeface="Cambria Math" panose="02040503050406030204" pitchFamily="18" charset="0"/>
                                        </a:rPr>
                                        <m:t>,</m:t>
                                      </m:r>
                                      <m:sSubSup>
                                        <m:sSubSupPr>
                                          <m:ctrlPr>
                                            <a:rPr lang="en-US" i="1">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rPr>
                                            <m:t>𝑥</m:t>
                                          </m:r>
                                        </m:e>
                                        <m:sub>
                                          <m:r>
                                            <a:rPr lang="en-US" i="1">
                                              <a:solidFill>
                                                <a:srgbClr val="FF0000"/>
                                              </a:solidFill>
                                              <a:latin typeface="Cambria Math" panose="02040503050406030204" pitchFamily="18" charset="0"/>
                                            </a:rPr>
                                            <m:t>𝑗</m:t>
                                          </m:r>
                                        </m:sub>
                                        <m:sup>
                                          <m:r>
                                            <a:rPr lang="en-US" i="1">
                                              <a:solidFill>
                                                <a:srgbClr val="FF0000"/>
                                              </a:solidFill>
                                              <a:latin typeface="Cambria Math" panose="02040503050406030204" pitchFamily="18" charset="0"/>
                                            </a:rPr>
                                            <m:t>−</m:t>
                                          </m:r>
                                        </m:sup>
                                      </m:sSubSup>
                                      <m:r>
                                        <a:rPr lang="en-US" b="0" i="1" smtClean="0">
                                          <a:solidFill>
                                            <a:srgbClr val="FF0000"/>
                                          </a:solidFill>
                                          <a:latin typeface="Cambria Math" panose="02040503050406030204" pitchFamily="18" charset="0"/>
                                        </a:rPr>
                                        <m:t>)</m:t>
                                      </m:r>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ea typeface="Cambria Math" panose="02040503050406030204" pitchFamily="18" charset="0"/>
                                        </a:rPr>
                                        <m:t>𝜏</m:t>
                                      </m:r>
                                    </m:e>
                                  </m:d>
                                </m:e>
                              </m:func>
                            </m:e>
                          </m:nary>
                        </m:den>
                      </m:f>
                    </m:oMath>
                  </m:oMathPara>
                </a14:m>
                <a:endParaRPr lang="en-US" dirty="0"/>
              </a:p>
              <a:p>
                <a:pPr marL="0" indent="0"/>
                <a:endParaRPr lang="en-US" sz="800" dirty="0"/>
              </a:p>
              <a:p>
                <a:pPr marL="457200" indent="-457200">
                  <a:buFont typeface="Arial" panose="020B0604020202020204" pitchFamily="34" charset="0"/>
                  <a:buChar char="•"/>
                </a:pPr>
                <a:r>
                  <a:rPr lang="en-US" dirty="0"/>
                  <a:t>Intuitively, this is the loss of a </a:t>
                </a:r>
                <a:r>
                  <a:rPr lang="en-US" dirty="0" err="1"/>
                  <a:t>softmax</a:t>
                </a:r>
                <a:r>
                  <a:rPr lang="en-US" dirty="0"/>
                  <a:t> classifier that tries to classify </a:t>
                </a:r>
                <a14:m>
                  <m:oMath xmlns:m="http://schemas.openxmlformats.org/officeDocument/2006/math">
                    <m:r>
                      <a:rPr lang="en-US" i="1" dirty="0">
                        <a:solidFill>
                          <a:srgbClr val="0000FF"/>
                        </a:solidFill>
                        <a:latin typeface="Cambria Math" panose="02040503050406030204" pitchFamily="18" charset="0"/>
                      </a:rPr>
                      <m:t>𝑥</m:t>
                    </m:r>
                  </m:oMath>
                </a14:m>
                <a:r>
                  <a:rPr lang="en-US" dirty="0"/>
                  <a:t> as </a:t>
                </a:r>
                <a14:m>
                  <m:oMath xmlns:m="http://schemas.openxmlformats.org/officeDocument/2006/math">
                    <m:sSup>
                      <m:sSupPr>
                        <m:ctrlPr>
                          <a:rPr lang="en-US" i="1">
                            <a:solidFill>
                              <a:srgbClr val="0000FF"/>
                            </a:solidFill>
                            <a:latin typeface="Cambria Math" panose="02040503050406030204" pitchFamily="18" charset="0"/>
                          </a:rPr>
                        </m:ctrlPr>
                      </m:sSupPr>
                      <m:e>
                        <m:r>
                          <a:rPr lang="en-US" i="1">
                            <a:solidFill>
                              <a:srgbClr val="0000FF"/>
                            </a:solidFill>
                            <a:latin typeface="Cambria Math" panose="02040503050406030204" pitchFamily="18" charset="0"/>
                          </a:rPr>
                          <m:t>𝑥</m:t>
                        </m:r>
                      </m:e>
                      <m:sup>
                        <m:r>
                          <a:rPr lang="en-US" i="1">
                            <a:solidFill>
                              <a:srgbClr val="0000FF"/>
                            </a:solidFill>
                            <a:latin typeface="Cambria Math" panose="02040503050406030204" pitchFamily="18" charset="0"/>
                          </a:rPr>
                          <m:t>+</m:t>
                        </m:r>
                      </m:sup>
                    </m:sSup>
                  </m:oMath>
                </a14:m>
                <a:endParaRPr lang="en-US" dirty="0"/>
              </a:p>
            </p:txBody>
          </p:sp>
        </mc:Choice>
        <mc:Fallback>
          <p:sp>
            <p:nvSpPr>
              <p:cNvPr id="3" name="Content Placeholder 2">
                <a:extLst>
                  <a:ext uri="{FF2B5EF4-FFF2-40B4-BE49-F238E27FC236}">
                    <a16:creationId xmlns:a16="http://schemas.microsoft.com/office/drawing/2014/main" id="{EB318877-0972-2A4B-9BD9-E8934DC6D793}"/>
                  </a:ext>
                </a:extLst>
              </p:cNvPr>
              <p:cNvSpPr>
                <a:spLocks noGrp="1" noRot="1" noChangeAspect="1" noMove="1" noResize="1" noEditPoints="1" noAdjustHandles="1" noChangeArrowheads="1" noChangeShapeType="1" noTextEdit="1"/>
              </p:cNvSpPr>
              <p:nvPr>
                <p:ph idx="1"/>
              </p:nvPr>
            </p:nvSpPr>
            <p:spPr>
              <a:blipFill>
                <a:blip r:embed="rId3"/>
                <a:stretch>
                  <a:fillRect l="-1103" t="-1449" b="-2657"/>
                </a:stretch>
              </a:blipFill>
            </p:spPr>
            <p:txBody>
              <a:bodyPr/>
              <a:lstStyle/>
              <a:p>
                <a:r>
                  <a:rPr lang="en-US">
                    <a:noFill/>
                  </a:rPr>
                  <a:t> </a:t>
                </a:r>
              </a:p>
            </p:txBody>
          </p:sp>
        </mc:Fallback>
      </mc:AlternateContent>
    </p:spTree>
    <p:extLst>
      <p:ext uri="{BB962C8B-B14F-4D97-AF65-F5344CB8AC3E}">
        <p14:creationId xmlns:p14="http://schemas.microsoft.com/office/powerpoint/2010/main" val="289241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F269F-5003-2240-A42B-E4BA9E3B6A6E}"/>
              </a:ext>
            </a:extLst>
          </p:cNvPr>
          <p:cNvSpPr>
            <a:spLocks noGrp="1"/>
          </p:cNvSpPr>
          <p:nvPr>
            <p:ph type="title"/>
          </p:nvPr>
        </p:nvSpPr>
        <p:spPr/>
        <p:txBody>
          <a:bodyPr/>
          <a:lstStyle/>
          <a:p>
            <a:r>
              <a:rPr lang="en-US" dirty="0"/>
              <a:t>Recall: </a:t>
            </a:r>
            <a:r>
              <a:rPr lang="en-US" dirty="0" err="1"/>
              <a:t>Softmax</a:t>
            </a:r>
            <a:r>
              <a:rPr lang="en-US" dirty="0"/>
              <a:t> with temperature</a:t>
            </a:r>
          </a:p>
        </p:txBody>
      </p:sp>
      <p:pic>
        <p:nvPicPr>
          <p:cNvPr id="4" name="Picture 3">
            <a:extLst>
              <a:ext uri="{FF2B5EF4-FFF2-40B4-BE49-F238E27FC236}">
                <a16:creationId xmlns:a16="http://schemas.microsoft.com/office/drawing/2014/main" id="{2B56D023-1373-144A-9AD7-4717DF9E60CB}"/>
              </a:ext>
            </a:extLst>
          </p:cNvPr>
          <p:cNvPicPr>
            <a:picLocks noChangeAspect="1"/>
          </p:cNvPicPr>
          <p:nvPr/>
        </p:nvPicPr>
        <p:blipFill>
          <a:blip r:embed="rId3"/>
          <a:stretch>
            <a:fillRect/>
          </a:stretch>
        </p:blipFill>
        <p:spPr>
          <a:xfrm>
            <a:off x="698500" y="2057400"/>
            <a:ext cx="10795000" cy="4318000"/>
          </a:xfrm>
          <a:prstGeom prst="rect">
            <a:avLst/>
          </a:prstGeom>
        </p:spPr>
      </p:pic>
      <p:sp>
        <p:nvSpPr>
          <p:cNvPr id="5" name="TextBox 4">
            <a:extLst>
              <a:ext uri="{FF2B5EF4-FFF2-40B4-BE49-F238E27FC236}">
                <a16:creationId xmlns:a16="http://schemas.microsoft.com/office/drawing/2014/main" id="{1365A194-9BE5-5049-8277-32CC6D42FAA4}"/>
              </a:ext>
            </a:extLst>
          </p:cNvPr>
          <p:cNvSpPr txBox="1"/>
          <p:nvPr/>
        </p:nvSpPr>
        <p:spPr>
          <a:xfrm>
            <a:off x="1524000" y="945715"/>
            <a:ext cx="2487865" cy="923330"/>
          </a:xfrm>
          <a:prstGeom prst="rect">
            <a:avLst/>
          </a:prstGeom>
          <a:noFill/>
        </p:spPr>
        <p:txBody>
          <a:bodyPr wrap="square" rtlCol="0">
            <a:spAutoFit/>
          </a:bodyPr>
          <a:lstStyle/>
          <a:p>
            <a:pPr algn="ctr"/>
            <a:r>
              <a:rPr lang="en-US" sz="1800" b="0" dirty="0"/>
              <a:t>Low temperature:</a:t>
            </a:r>
          </a:p>
          <a:p>
            <a:pPr algn="ctr"/>
            <a:r>
              <a:rPr lang="en-US" sz="1800" b="0" dirty="0"/>
              <a:t>More concentrated distribution</a:t>
            </a:r>
          </a:p>
        </p:txBody>
      </p:sp>
      <p:sp>
        <p:nvSpPr>
          <p:cNvPr id="6" name="TextBox 5">
            <a:extLst>
              <a:ext uri="{FF2B5EF4-FFF2-40B4-BE49-F238E27FC236}">
                <a16:creationId xmlns:a16="http://schemas.microsoft.com/office/drawing/2014/main" id="{4FBA74A1-394A-544C-A077-BD560F373D49}"/>
              </a:ext>
            </a:extLst>
          </p:cNvPr>
          <p:cNvSpPr txBox="1"/>
          <p:nvPr/>
        </p:nvSpPr>
        <p:spPr>
          <a:xfrm>
            <a:off x="9005635" y="945715"/>
            <a:ext cx="2487865" cy="923330"/>
          </a:xfrm>
          <a:prstGeom prst="rect">
            <a:avLst/>
          </a:prstGeom>
          <a:noFill/>
        </p:spPr>
        <p:txBody>
          <a:bodyPr wrap="square" rtlCol="0">
            <a:spAutoFit/>
          </a:bodyPr>
          <a:lstStyle/>
          <a:p>
            <a:pPr algn="ctr"/>
            <a:r>
              <a:rPr lang="en-US" sz="1800" b="0" dirty="0"/>
              <a:t>Higher temperature:</a:t>
            </a:r>
          </a:p>
          <a:p>
            <a:pPr algn="ctr"/>
            <a:r>
              <a:rPr lang="en-US" sz="1800" b="0" dirty="0"/>
              <a:t>More uniform distribution</a:t>
            </a:r>
          </a:p>
        </p:txBody>
      </p:sp>
      <p:cxnSp>
        <p:nvCxnSpPr>
          <p:cNvPr id="8" name="Straight Arrow Connector 7">
            <a:extLst>
              <a:ext uri="{FF2B5EF4-FFF2-40B4-BE49-F238E27FC236}">
                <a16:creationId xmlns:a16="http://schemas.microsoft.com/office/drawing/2014/main" id="{FC55C459-AEC2-5E46-BE1D-338E080FEEF0}"/>
              </a:ext>
            </a:extLst>
          </p:cNvPr>
          <p:cNvCxnSpPr>
            <a:cxnSpLocks/>
          </p:cNvCxnSpPr>
          <p:nvPr/>
        </p:nvCxnSpPr>
        <p:spPr bwMode="auto">
          <a:xfrm>
            <a:off x="4114800" y="1411845"/>
            <a:ext cx="4751135" cy="0"/>
          </a:xfrm>
          <a:prstGeom prst="straightConnector1">
            <a:avLst/>
          </a:prstGeom>
          <a:solidFill>
            <a:schemeClr val="accent1"/>
          </a:solidFill>
          <a:ln w="127000" cap="flat" cmpd="sng" algn="ctr">
            <a:solidFill>
              <a:srgbClr val="0070C0"/>
            </a:solidFill>
            <a:prstDash val="solid"/>
            <a:round/>
            <a:headEnd type="none" w="med" len="med"/>
            <a:tailEnd type="stealth"/>
          </a:ln>
          <a:effectLst/>
        </p:spPr>
      </p:cxnSp>
      <p:sp>
        <p:nvSpPr>
          <p:cNvPr id="9" name="TextBox 8">
            <a:extLst>
              <a:ext uri="{FF2B5EF4-FFF2-40B4-BE49-F238E27FC236}">
                <a16:creationId xmlns:a16="http://schemas.microsoft.com/office/drawing/2014/main" id="{2A38E932-0F11-CB4D-BFA8-254C0FCFE382}"/>
              </a:ext>
            </a:extLst>
          </p:cNvPr>
          <p:cNvSpPr txBox="1"/>
          <p:nvPr/>
        </p:nvSpPr>
        <p:spPr>
          <a:xfrm>
            <a:off x="10479945" y="6375400"/>
            <a:ext cx="1595309" cy="369332"/>
          </a:xfrm>
          <a:prstGeom prst="rect">
            <a:avLst/>
          </a:prstGeom>
          <a:noFill/>
        </p:spPr>
        <p:txBody>
          <a:bodyPr wrap="none" rtlCol="0">
            <a:spAutoFit/>
          </a:bodyPr>
          <a:lstStyle/>
          <a:p>
            <a:r>
              <a:rPr lang="en-US" sz="1800" b="0" dirty="0">
                <a:hlinkClick r:id="rId4"/>
              </a:rPr>
              <a:t>Figure source</a:t>
            </a:r>
            <a:endParaRPr lang="en-US" sz="1800" b="0" dirty="0"/>
          </a:p>
        </p:txBody>
      </p:sp>
      <p:cxnSp>
        <p:nvCxnSpPr>
          <p:cNvPr id="7" name="Straight Connector 6">
            <a:extLst>
              <a:ext uri="{FF2B5EF4-FFF2-40B4-BE49-F238E27FC236}">
                <a16:creationId xmlns:a16="http://schemas.microsoft.com/office/drawing/2014/main" id="{534280D4-6AB0-554F-9E27-6BC388462700}"/>
              </a:ext>
            </a:extLst>
          </p:cNvPr>
          <p:cNvCxnSpPr/>
          <p:nvPr/>
        </p:nvCxnSpPr>
        <p:spPr bwMode="auto">
          <a:xfrm>
            <a:off x="3810000" y="1981200"/>
            <a:ext cx="0" cy="3886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5E4E8EFC-E5C9-2141-8318-95F45D90BA87}"/>
              </a:ext>
            </a:extLst>
          </p:cNvPr>
          <p:cNvCxnSpPr/>
          <p:nvPr/>
        </p:nvCxnSpPr>
        <p:spPr bwMode="auto">
          <a:xfrm>
            <a:off x="6324600" y="1981200"/>
            <a:ext cx="0" cy="3886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B12D3C6C-D995-7044-8C38-0A5616F7073A}"/>
              </a:ext>
            </a:extLst>
          </p:cNvPr>
          <p:cNvCxnSpPr/>
          <p:nvPr/>
        </p:nvCxnSpPr>
        <p:spPr bwMode="auto">
          <a:xfrm>
            <a:off x="8763000" y="1981200"/>
            <a:ext cx="0" cy="38862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225883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50CBB-CC30-054A-84A4-585D7FD8E344}"/>
              </a:ext>
            </a:extLst>
          </p:cNvPr>
          <p:cNvSpPr>
            <a:spLocks noGrp="1"/>
          </p:cNvSpPr>
          <p:nvPr>
            <p:ph type="title"/>
          </p:nvPr>
        </p:nvSpPr>
        <p:spPr/>
        <p:txBody>
          <a:bodyPr/>
          <a:lstStyle/>
          <a:p>
            <a:r>
              <a:rPr lang="en-US" dirty="0"/>
              <a:t>Mechanisms for obtaining negative samples</a:t>
            </a:r>
          </a:p>
        </p:txBody>
      </p:sp>
      <p:sp>
        <p:nvSpPr>
          <p:cNvPr id="5" name="Rectangle 4">
            <a:extLst>
              <a:ext uri="{FF2B5EF4-FFF2-40B4-BE49-F238E27FC236}">
                <a16:creationId xmlns:a16="http://schemas.microsoft.com/office/drawing/2014/main" id="{BA4528EC-9E3E-3B43-ACE2-9AB70128CFBC}"/>
              </a:ext>
            </a:extLst>
          </p:cNvPr>
          <p:cNvSpPr/>
          <p:nvPr/>
        </p:nvSpPr>
        <p:spPr>
          <a:xfrm>
            <a:off x="419100" y="6443246"/>
            <a:ext cx="11353800" cy="338554"/>
          </a:xfrm>
          <a:prstGeom prst="rect">
            <a:avLst/>
          </a:prstGeom>
        </p:spPr>
        <p:txBody>
          <a:bodyPr wrap="square">
            <a:spAutoFit/>
          </a:bodyPr>
          <a:lstStyle/>
          <a:p>
            <a:pPr algn="ctr"/>
            <a:r>
              <a:rPr lang="en-US" sz="1600" b="0" dirty="0"/>
              <a:t>K. He et al. </a:t>
            </a:r>
            <a:r>
              <a:rPr lang="en-US" sz="1600" b="0" dirty="0">
                <a:hlinkClick r:id="rId3"/>
              </a:rPr>
              <a:t>Momentum Contrast for Unsupervised Visual Representation Learning</a:t>
            </a:r>
            <a:r>
              <a:rPr lang="en-US" sz="1600" b="0" dirty="0"/>
              <a:t>. CVPR 2020</a:t>
            </a:r>
          </a:p>
        </p:txBody>
      </p:sp>
      <p:pic>
        <p:nvPicPr>
          <p:cNvPr id="8" name="Content Placeholder 6">
            <a:extLst>
              <a:ext uri="{FF2B5EF4-FFF2-40B4-BE49-F238E27FC236}">
                <a16:creationId xmlns:a16="http://schemas.microsoft.com/office/drawing/2014/main" id="{3CC9BBCB-E8FB-594F-9D74-2FCC6528368D}"/>
              </a:ext>
            </a:extLst>
          </p:cNvPr>
          <p:cNvPicPr>
            <a:picLocks noChangeAspect="1"/>
          </p:cNvPicPr>
          <p:nvPr/>
        </p:nvPicPr>
        <p:blipFill rotWithShape="1">
          <a:blip r:embed="rId4">
            <a:extLst>
              <a:ext uri="{28A0092B-C50C-407E-A947-70E740481C1C}">
                <a14:useLocalDpi xmlns:a14="http://schemas.microsoft.com/office/drawing/2010/main" val="0"/>
              </a:ext>
            </a:extLst>
          </a:blip>
          <a:srcRect r="68324" b="8197"/>
          <a:stretch/>
        </p:blipFill>
        <p:spPr bwMode="auto">
          <a:xfrm>
            <a:off x="385313" y="914400"/>
            <a:ext cx="4415287" cy="4670196"/>
          </a:xfrm>
          <a:prstGeom prst="rect">
            <a:avLst/>
          </a:prstGeom>
          <a:noFill/>
          <a:ln w="9525">
            <a:noFill/>
            <a:miter lim="800000"/>
            <a:headEnd/>
            <a:tailEnd/>
          </a:ln>
        </p:spPr>
      </p:pic>
      <p:sp>
        <p:nvSpPr>
          <p:cNvPr id="3" name="Content Placeholder 2">
            <a:extLst>
              <a:ext uri="{FF2B5EF4-FFF2-40B4-BE49-F238E27FC236}">
                <a16:creationId xmlns:a16="http://schemas.microsoft.com/office/drawing/2014/main" id="{C017B731-E76F-0540-8D10-6F167262076F}"/>
              </a:ext>
            </a:extLst>
          </p:cNvPr>
          <p:cNvSpPr>
            <a:spLocks noGrp="1"/>
          </p:cNvSpPr>
          <p:nvPr>
            <p:ph idx="1"/>
          </p:nvPr>
        </p:nvSpPr>
        <p:spPr>
          <a:xfrm>
            <a:off x="5638800" y="914400"/>
            <a:ext cx="5638800" cy="5257800"/>
          </a:xfrm>
        </p:spPr>
        <p:txBody>
          <a:bodyPr/>
          <a:lstStyle/>
          <a:p>
            <a:pPr marL="457200" indent="-457200">
              <a:buFont typeface="Arial" panose="020B0604020202020204" pitchFamily="34" charset="0"/>
              <a:buChar char="•"/>
            </a:pPr>
            <a:r>
              <a:rPr lang="en-US" b="1" dirty="0"/>
              <a:t>End-to-end</a:t>
            </a:r>
            <a:r>
              <a:rPr lang="en-US" dirty="0"/>
              <a:t>: dictionary of negative examples is the current minibatch</a:t>
            </a:r>
          </a:p>
          <a:p>
            <a:pPr marL="857250" lvl="1" indent="-457200">
              <a:buFont typeface="Arial" panose="020B0604020202020204" pitchFamily="34" charset="0"/>
              <a:buChar char="•"/>
            </a:pPr>
            <a:r>
              <a:rPr lang="en-US" sz="2400" dirty="0"/>
              <a:t>Pro: dictionary is encoded using latest encoder parameters</a:t>
            </a:r>
          </a:p>
          <a:p>
            <a:pPr marL="857250" lvl="1" indent="-457200">
              <a:buFont typeface="Arial" panose="020B0604020202020204" pitchFamily="34" charset="0"/>
              <a:buChar char="•"/>
            </a:pPr>
            <a:r>
              <a:rPr lang="en-US" sz="2400" dirty="0"/>
              <a:t>Con: needs large minibatches to work well, but back-propagating through negative samples is compute- and memory-intensive</a:t>
            </a:r>
          </a:p>
        </p:txBody>
      </p:sp>
      <p:sp>
        <p:nvSpPr>
          <p:cNvPr id="4" name="TextBox 3">
            <a:extLst>
              <a:ext uri="{FF2B5EF4-FFF2-40B4-BE49-F238E27FC236}">
                <a16:creationId xmlns:a16="http://schemas.microsoft.com/office/drawing/2014/main" id="{67942E55-D84F-DF42-9E19-F3316259A146}"/>
              </a:ext>
            </a:extLst>
          </p:cNvPr>
          <p:cNvSpPr txBox="1"/>
          <p:nvPr/>
        </p:nvSpPr>
        <p:spPr>
          <a:xfrm>
            <a:off x="304800" y="5548724"/>
            <a:ext cx="1851789" cy="646331"/>
          </a:xfrm>
          <a:prstGeom prst="rect">
            <a:avLst/>
          </a:prstGeom>
          <a:noFill/>
        </p:spPr>
        <p:txBody>
          <a:bodyPr wrap="none" rtlCol="0">
            <a:spAutoFit/>
          </a:bodyPr>
          <a:lstStyle/>
          <a:p>
            <a:pPr algn="ctr"/>
            <a:r>
              <a:rPr lang="en-US" sz="1800" b="0" i="1" dirty="0"/>
              <a:t>query</a:t>
            </a:r>
            <a:r>
              <a:rPr lang="en-US" sz="1800" b="0" dirty="0"/>
              <a:t> </a:t>
            </a:r>
          </a:p>
          <a:p>
            <a:pPr algn="ctr"/>
            <a:r>
              <a:rPr lang="en-US" sz="1800" b="0" dirty="0"/>
              <a:t>(pos. data point)</a:t>
            </a:r>
          </a:p>
        </p:txBody>
      </p:sp>
      <p:sp>
        <p:nvSpPr>
          <p:cNvPr id="9" name="TextBox 8">
            <a:extLst>
              <a:ext uri="{FF2B5EF4-FFF2-40B4-BE49-F238E27FC236}">
                <a16:creationId xmlns:a16="http://schemas.microsoft.com/office/drawing/2014/main" id="{CFEB7B82-4B1B-4D4F-82AA-33C412E1C937}"/>
              </a:ext>
            </a:extLst>
          </p:cNvPr>
          <p:cNvSpPr txBox="1"/>
          <p:nvPr/>
        </p:nvSpPr>
        <p:spPr>
          <a:xfrm>
            <a:off x="2502947" y="5548724"/>
            <a:ext cx="2121093" cy="646331"/>
          </a:xfrm>
          <a:prstGeom prst="rect">
            <a:avLst/>
          </a:prstGeom>
          <a:noFill/>
        </p:spPr>
        <p:txBody>
          <a:bodyPr wrap="none" rtlCol="0">
            <a:spAutoFit/>
          </a:bodyPr>
          <a:lstStyle/>
          <a:p>
            <a:pPr algn="ctr"/>
            <a:r>
              <a:rPr lang="en-US" sz="1800" b="0" i="1" dirty="0"/>
              <a:t>key</a:t>
            </a:r>
            <a:r>
              <a:rPr lang="en-US" sz="1800" b="0" dirty="0"/>
              <a:t> from </a:t>
            </a:r>
            <a:r>
              <a:rPr lang="en-US" sz="1800" b="0" i="1" dirty="0"/>
              <a:t>dictionary</a:t>
            </a:r>
          </a:p>
          <a:p>
            <a:pPr algn="ctr"/>
            <a:r>
              <a:rPr lang="en-US" sz="1800" b="0" dirty="0"/>
              <a:t>(neg. data point)</a:t>
            </a:r>
          </a:p>
        </p:txBody>
      </p:sp>
    </p:spTree>
    <p:extLst>
      <p:ext uri="{BB962C8B-B14F-4D97-AF65-F5344CB8AC3E}">
        <p14:creationId xmlns:p14="http://schemas.microsoft.com/office/powerpoint/2010/main" val="100636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50CBB-CC30-054A-84A4-585D7FD8E344}"/>
              </a:ext>
            </a:extLst>
          </p:cNvPr>
          <p:cNvSpPr>
            <a:spLocks noGrp="1"/>
          </p:cNvSpPr>
          <p:nvPr>
            <p:ph type="title"/>
          </p:nvPr>
        </p:nvSpPr>
        <p:spPr/>
        <p:txBody>
          <a:bodyPr/>
          <a:lstStyle/>
          <a:p>
            <a:r>
              <a:rPr lang="en-US" dirty="0"/>
              <a:t>Mechanisms for obtaining negative samples</a:t>
            </a:r>
          </a:p>
        </p:txBody>
      </p:sp>
      <p:sp>
        <p:nvSpPr>
          <p:cNvPr id="5" name="Rectangle 4">
            <a:extLst>
              <a:ext uri="{FF2B5EF4-FFF2-40B4-BE49-F238E27FC236}">
                <a16:creationId xmlns:a16="http://schemas.microsoft.com/office/drawing/2014/main" id="{BA4528EC-9E3E-3B43-ACE2-9AB70128CFBC}"/>
              </a:ext>
            </a:extLst>
          </p:cNvPr>
          <p:cNvSpPr/>
          <p:nvPr/>
        </p:nvSpPr>
        <p:spPr>
          <a:xfrm>
            <a:off x="419100" y="6443246"/>
            <a:ext cx="11353800" cy="338554"/>
          </a:xfrm>
          <a:prstGeom prst="rect">
            <a:avLst/>
          </a:prstGeom>
        </p:spPr>
        <p:txBody>
          <a:bodyPr wrap="square">
            <a:spAutoFit/>
          </a:bodyPr>
          <a:lstStyle/>
          <a:p>
            <a:pPr algn="ctr"/>
            <a:r>
              <a:rPr lang="en-US" sz="1600" b="0" dirty="0"/>
              <a:t>K. He et al. </a:t>
            </a:r>
            <a:r>
              <a:rPr lang="en-US" sz="1600" b="0" dirty="0">
                <a:hlinkClick r:id="rId3"/>
              </a:rPr>
              <a:t>Momentum Contrast for Unsupervised Visual Representation Learning</a:t>
            </a:r>
            <a:r>
              <a:rPr lang="en-US" sz="1600" b="0" dirty="0"/>
              <a:t>. CVPR 2020</a:t>
            </a:r>
          </a:p>
        </p:txBody>
      </p:sp>
      <p:pic>
        <p:nvPicPr>
          <p:cNvPr id="8" name="Content Placeholder 6">
            <a:extLst>
              <a:ext uri="{FF2B5EF4-FFF2-40B4-BE49-F238E27FC236}">
                <a16:creationId xmlns:a16="http://schemas.microsoft.com/office/drawing/2014/main" id="{3CC9BBCB-E8FB-594F-9D74-2FCC6528368D}"/>
              </a:ext>
            </a:extLst>
          </p:cNvPr>
          <p:cNvPicPr>
            <a:picLocks noChangeAspect="1"/>
          </p:cNvPicPr>
          <p:nvPr/>
        </p:nvPicPr>
        <p:blipFill rotWithShape="1">
          <a:blip r:embed="rId4">
            <a:extLst>
              <a:ext uri="{28A0092B-C50C-407E-A947-70E740481C1C}">
                <a14:useLocalDpi xmlns:a14="http://schemas.microsoft.com/office/drawing/2010/main" val="0"/>
              </a:ext>
            </a:extLst>
          </a:blip>
          <a:srcRect l="33378" t="152" r="34946" b="9975"/>
          <a:stretch/>
        </p:blipFill>
        <p:spPr bwMode="auto">
          <a:xfrm>
            <a:off x="152400" y="914400"/>
            <a:ext cx="4415287" cy="4572000"/>
          </a:xfrm>
          <a:prstGeom prst="rect">
            <a:avLst/>
          </a:prstGeom>
          <a:noFill/>
          <a:ln w="9525">
            <a:noFill/>
            <a:miter lim="800000"/>
            <a:headEnd/>
            <a:tailEnd/>
          </a:ln>
        </p:spPr>
      </p:pic>
      <p:sp>
        <p:nvSpPr>
          <p:cNvPr id="3" name="Content Placeholder 2">
            <a:extLst>
              <a:ext uri="{FF2B5EF4-FFF2-40B4-BE49-F238E27FC236}">
                <a16:creationId xmlns:a16="http://schemas.microsoft.com/office/drawing/2014/main" id="{C017B731-E76F-0540-8D10-6F167262076F}"/>
              </a:ext>
            </a:extLst>
          </p:cNvPr>
          <p:cNvSpPr>
            <a:spLocks noGrp="1"/>
          </p:cNvSpPr>
          <p:nvPr>
            <p:ph idx="1"/>
          </p:nvPr>
        </p:nvSpPr>
        <p:spPr>
          <a:xfrm>
            <a:off x="5638800" y="914400"/>
            <a:ext cx="5638800" cy="5257800"/>
          </a:xfrm>
        </p:spPr>
        <p:txBody>
          <a:bodyPr/>
          <a:lstStyle/>
          <a:p>
            <a:pPr marL="457200" indent="-457200">
              <a:buFont typeface="Arial" panose="020B0604020202020204" pitchFamily="34" charset="0"/>
              <a:buChar char="•"/>
            </a:pPr>
            <a:r>
              <a:rPr lang="en-US" b="1" dirty="0"/>
              <a:t>Memory bank </a:t>
            </a:r>
            <a:r>
              <a:rPr lang="en-US" dirty="0"/>
              <a:t>of encodings of many points in the dataset – each point is encoded when last seen</a:t>
            </a:r>
          </a:p>
          <a:p>
            <a:pPr marL="857250" lvl="1" indent="-457200">
              <a:buFont typeface="Arial" panose="020B0604020202020204" pitchFamily="34" charset="0"/>
              <a:buChar char="•"/>
            </a:pPr>
            <a:r>
              <a:rPr lang="en-US" sz="2400" dirty="0"/>
              <a:t>Pros: no need to back-propagate through or re-encode memory bank entries, not limited by minibatch size</a:t>
            </a:r>
          </a:p>
          <a:p>
            <a:pPr marL="857250" lvl="1" indent="-457200">
              <a:buFont typeface="Arial" panose="020B0604020202020204" pitchFamily="34" charset="0"/>
              <a:buChar char="•"/>
            </a:pPr>
            <a:r>
              <a:rPr lang="en-US" sz="2400" dirty="0"/>
              <a:t>Con: memory bank entries are inconsistently encoded with different parameters, many become stale</a:t>
            </a:r>
          </a:p>
        </p:txBody>
      </p:sp>
      <p:sp>
        <p:nvSpPr>
          <p:cNvPr id="4" name="TextBox 3">
            <a:extLst>
              <a:ext uri="{FF2B5EF4-FFF2-40B4-BE49-F238E27FC236}">
                <a16:creationId xmlns:a16="http://schemas.microsoft.com/office/drawing/2014/main" id="{67942E55-D84F-DF42-9E19-F3316259A146}"/>
              </a:ext>
            </a:extLst>
          </p:cNvPr>
          <p:cNvSpPr txBox="1"/>
          <p:nvPr/>
        </p:nvSpPr>
        <p:spPr>
          <a:xfrm>
            <a:off x="304800" y="5548724"/>
            <a:ext cx="1851789" cy="646331"/>
          </a:xfrm>
          <a:prstGeom prst="rect">
            <a:avLst/>
          </a:prstGeom>
          <a:noFill/>
        </p:spPr>
        <p:txBody>
          <a:bodyPr wrap="none" rtlCol="0">
            <a:spAutoFit/>
          </a:bodyPr>
          <a:lstStyle/>
          <a:p>
            <a:pPr algn="ctr"/>
            <a:r>
              <a:rPr lang="en-US" sz="1800" b="0" i="1" dirty="0"/>
              <a:t>query</a:t>
            </a:r>
            <a:r>
              <a:rPr lang="en-US" sz="1800" b="0" dirty="0"/>
              <a:t> </a:t>
            </a:r>
          </a:p>
          <a:p>
            <a:pPr algn="ctr"/>
            <a:r>
              <a:rPr lang="en-US" sz="1800" b="0" dirty="0"/>
              <a:t>(pos. data point)</a:t>
            </a:r>
          </a:p>
        </p:txBody>
      </p:sp>
      <p:sp>
        <p:nvSpPr>
          <p:cNvPr id="9" name="TextBox 8">
            <a:extLst>
              <a:ext uri="{FF2B5EF4-FFF2-40B4-BE49-F238E27FC236}">
                <a16:creationId xmlns:a16="http://schemas.microsoft.com/office/drawing/2014/main" id="{CFEB7B82-4B1B-4D4F-82AA-33C412E1C937}"/>
              </a:ext>
            </a:extLst>
          </p:cNvPr>
          <p:cNvSpPr txBox="1"/>
          <p:nvPr/>
        </p:nvSpPr>
        <p:spPr>
          <a:xfrm>
            <a:off x="2502947" y="5548724"/>
            <a:ext cx="2121093" cy="646331"/>
          </a:xfrm>
          <a:prstGeom prst="rect">
            <a:avLst/>
          </a:prstGeom>
          <a:noFill/>
        </p:spPr>
        <p:txBody>
          <a:bodyPr wrap="none" rtlCol="0">
            <a:spAutoFit/>
          </a:bodyPr>
          <a:lstStyle/>
          <a:p>
            <a:pPr algn="ctr"/>
            <a:r>
              <a:rPr lang="en-US" sz="1800" b="0" i="1" dirty="0"/>
              <a:t>key</a:t>
            </a:r>
            <a:r>
              <a:rPr lang="en-US" sz="1800" b="0" dirty="0"/>
              <a:t> from </a:t>
            </a:r>
            <a:r>
              <a:rPr lang="en-US" sz="1800" b="0" i="1" dirty="0"/>
              <a:t>dictionary</a:t>
            </a:r>
          </a:p>
          <a:p>
            <a:pPr algn="ctr"/>
            <a:r>
              <a:rPr lang="en-US" sz="1800" b="0" dirty="0"/>
              <a:t>(neg. data point)</a:t>
            </a:r>
          </a:p>
        </p:txBody>
      </p:sp>
    </p:spTree>
    <p:extLst>
      <p:ext uri="{BB962C8B-B14F-4D97-AF65-F5344CB8AC3E}">
        <p14:creationId xmlns:p14="http://schemas.microsoft.com/office/powerpoint/2010/main" val="115439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50CBB-CC30-054A-84A4-585D7FD8E344}"/>
              </a:ext>
            </a:extLst>
          </p:cNvPr>
          <p:cNvSpPr>
            <a:spLocks noGrp="1"/>
          </p:cNvSpPr>
          <p:nvPr>
            <p:ph type="title"/>
          </p:nvPr>
        </p:nvSpPr>
        <p:spPr/>
        <p:txBody>
          <a:bodyPr/>
          <a:lstStyle/>
          <a:p>
            <a:r>
              <a:rPr lang="en-US" dirty="0"/>
              <a:t>Mechanisms for obtaining negative samples</a:t>
            </a:r>
          </a:p>
        </p:txBody>
      </p:sp>
      <p:sp>
        <p:nvSpPr>
          <p:cNvPr id="5" name="Rectangle 4">
            <a:extLst>
              <a:ext uri="{FF2B5EF4-FFF2-40B4-BE49-F238E27FC236}">
                <a16:creationId xmlns:a16="http://schemas.microsoft.com/office/drawing/2014/main" id="{BA4528EC-9E3E-3B43-ACE2-9AB70128CFBC}"/>
              </a:ext>
            </a:extLst>
          </p:cNvPr>
          <p:cNvSpPr/>
          <p:nvPr/>
        </p:nvSpPr>
        <p:spPr>
          <a:xfrm>
            <a:off x="419100" y="6443246"/>
            <a:ext cx="11353800" cy="338554"/>
          </a:xfrm>
          <a:prstGeom prst="rect">
            <a:avLst/>
          </a:prstGeom>
        </p:spPr>
        <p:txBody>
          <a:bodyPr wrap="square">
            <a:spAutoFit/>
          </a:bodyPr>
          <a:lstStyle/>
          <a:p>
            <a:pPr algn="ctr"/>
            <a:r>
              <a:rPr lang="en-US" sz="1600" b="0" dirty="0"/>
              <a:t>K. He et al. </a:t>
            </a:r>
            <a:r>
              <a:rPr lang="en-US" sz="1600" b="0" dirty="0">
                <a:hlinkClick r:id="rId3"/>
              </a:rPr>
              <a:t>Momentum Contrast for Unsupervised Visual Representation Learning</a:t>
            </a:r>
            <a:r>
              <a:rPr lang="en-US" sz="1600" b="0" dirty="0"/>
              <a:t>. CVPR 2020</a:t>
            </a:r>
          </a:p>
        </p:txBody>
      </p:sp>
      <p:pic>
        <p:nvPicPr>
          <p:cNvPr id="8" name="Content Placeholder 6">
            <a:extLst>
              <a:ext uri="{FF2B5EF4-FFF2-40B4-BE49-F238E27FC236}">
                <a16:creationId xmlns:a16="http://schemas.microsoft.com/office/drawing/2014/main" id="{3CC9BBCB-E8FB-594F-9D74-2FCC6528368D}"/>
              </a:ext>
            </a:extLst>
          </p:cNvPr>
          <p:cNvPicPr>
            <a:picLocks noChangeAspect="1"/>
          </p:cNvPicPr>
          <p:nvPr/>
        </p:nvPicPr>
        <p:blipFill rotWithShape="1">
          <a:blip r:embed="rId4">
            <a:extLst>
              <a:ext uri="{28A0092B-C50C-407E-A947-70E740481C1C}">
                <a14:useLocalDpi xmlns:a14="http://schemas.microsoft.com/office/drawing/2010/main" val="0"/>
              </a:ext>
            </a:extLst>
          </a:blip>
          <a:srcRect l="68881" r="-557" b="10127"/>
          <a:stretch/>
        </p:blipFill>
        <p:spPr bwMode="auto">
          <a:xfrm>
            <a:off x="152400" y="914400"/>
            <a:ext cx="4415287" cy="4572000"/>
          </a:xfrm>
          <a:prstGeom prst="rect">
            <a:avLst/>
          </a:prstGeom>
          <a:noFill/>
          <a:ln w="9525">
            <a:noFill/>
            <a:miter lim="800000"/>
            <a:headEnd/>
            <a:tailEnd/>
          </a:ln>
        </p:spPr>
      </p:pic>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017B731-E76F-0540-8D10-6F167262076F}"/>
                  </a:ext>
                </a:extLst>
              </p:cNvPr>
              <p:cNvSpPr>
                <a:spLocks noGrp="1"/>
              </p:cNvSpPr>
              <p:nvPr>
                <p:ph idx="1"/>
              </p:nvPr>
            </p:nvSpPr>
            <p:spPr>
              <a:xfrm>
                <a:off x="5638800" y="914400"/>
                <a:ext cx="5791200" cy="5257800"/>
              </a:xfrm>
            </p:spPr>
            <p:txBody>
              <a:bodyPr/>
              <a:lstStyle/>
              <a:p>
                <a:pPr marL="457200" indent="-457200">
                  <a:buFont typeface="Arial" panose="020B0604020202020204" pitchFamily="34" charset="0"/>
                  <a:buChar char="•"/>
                </a:pPr>
                <a:r>
                  <a:rPr lang="en-US" b="1" dirty="0"/>
                  <a:t>Momentum encoder: </a:t>
                </a:r>
                <a:r>
                  <a:rPr lang="en-US" dirty="0"/>
                  <a:t>queue in which each example is encoded using slowly changing parameters </a:t>
                </a:r>
                <a14:m>
                  <m:oMath xmlns:m="http://schemas.openxmlformats.org/officeDocument/2006/math">
                    <m:sSub>
                      <m:sSubPr>
                        <m:ctrlPr>
                          <a:rPr lang="el-GR" i="1" dirty="0" smtClean="0">
                            <a:solidFill>
                              <a:srgbClr val="7030A0"/>
                            </a:solidFill>
                            <a:latin typeface="Cambria Math" panose="02040503050406030204" pitchFamily="18" charset="0"/>
                          </a:rPr>
                        </m:ctrlPr>
                      </m:sSubPr>
                      <m:e>
                        <m:r>
                          <a:rPr lang="en-US" b="0" i="1" dirty="0" smtClean="0">
                            <a:solidFill>
                              <a:srgbClr val="7030A0"/>
                            </a:solidFill>
                            <a:latin typeface="Cambria Math" panose="02040503050406030204" pitchFamily="18" charset="0"/>
                          </a:rPr>
                          <m:t>𝑤</m:t>
                        </m:r>
                      </m:e>
                      <m:sub>
                        <m:r>
                          <a:rPr lang="en-US" b="0" i="1" dirty="0" smtClean="0">
                            <a:solidFill>
                              <a:srgbClr val="7030A0"/>
                            </a:solidFill>
                            <a:latin typeface="Cambria Math" panose="02040503050406030204" pitchFamily="18" charset="0"/>
                          </a:rPr>
                          <m:t>𝑘</m:t>
                        </m:r>
                      </m:sub>
                    </m:sSub>
                  </m:oMath>
                </a14:m>
                <a:r>
                  <a:rPr lang="en-US" dirty="0"/>
                  <a:t> updated as   </a:t>
                </a:r>
                <a14:m>
                  <m:oMath xmlns:m="http://schemas.openxmlformats.org/officeDocument/2006/math">
                    <m:sSub>
                      <m:sSubPr>
                        <m:ctrlPr>
                          <a:rPr lang="el-GR" i="1" dirty="0" smtClean="0">
                            <a:solidFill>
                              <a:srgbClr val="7030A0"/>
                            </a:solidFill>
                            <a:latin typeface="Cambria Math" panose="02040503050406030204" pitchFamily="18" charset="0"/>
                          </a:rPr>
                        </m:ctrlPr>
                      </m:sSubPr>
                      <m:e>
                        <m:r>
                          <a:rPr lang="en-US" b="0" i="1" dirty="0" smtClean="0">
                            <a:solidFill>
                              <a:srgbClr val="7030A0"/>
                            </a:solidFill>
                            <a:latin typeface="Cambria Math" panose="02040503050406030204" pitchFamily="18" charset="0"/>
                          </a:rPr>
                          <m:t>𝑤</m:t>
                        </m:r>
                      </m:e>
                      <m:sub>
                        <m:r>
                          <a:rPr lang="en-US" i="1" dirty="0">
                            <a:solidFill>
                              <a:srgbClr val="7030A0"/>
                            </a:solidFill>
                            <a:latin typeface="Cambria Math" panose="02040503050406030204" pitchFamily="18" charset="0"/>
                          </a:rPr>
                          <m:t>𝑘</m:t>
                        </m:r>
                      </m:sub>
                    </m:sSub>
                    <m:r>
                      <a:rPr lang="en-US" i="1" dirty="0">
                        <a:solidFill>
                          <a:srgbClr val="7030A0"/>
                        </a:solidFill>
                        <a:latin typeface="Cambria Math" panose="02040503050406030204" pitchFamily="18" charset="0"/>
                      </a:rPr>
                      <m:t>← </m:t>
                    </m:r>
                    <m:r>
                      <a:rPr lang="en-US" i="1" dirty="0">
                        <a:solidFill>
                          <a:srgbClr val="7030A0"/>
                        </a:solidFill>
                        <a:latin typeface="Cambria Math" panose="02040503050406030204" pitchFamily="18" charset="0"/>
                      </a:rPr>
                      <m:t>𝑚</m:t>
                    </m:r>
                    <m:sSub>
                      <m:sSubPr>
                        <m:ctrlPr>
                          <a:rPr lang="el-GR" i="1" dirty="0">
                            <a:solidFill>
                              <a:srgbClr val="7030A0"/>
                            </a:solidFill>
                            <a:latin typeface="Cambria Math" panose="02040503050406030204" pitchFamily="18" charset="0"/>
                          </a:rPr>
                        </m:ctrlPr>
                      </m:sSubPr>
                      <m:e>
                        <m:r>
                          <a:rPr lang="en-US" b="0" i="1" dirty="0" smtClean="0">
                            <a:solidFill>
                              <a:srgbClr val="7030A0"/>
                            </a:solidFill>
                            <a:latin typeface="Cambria Math" panose="02040503050406030204" pitchFamily="18" charset="0"/>
                          </a:rPr>
                          <m:t> </m:t>
                        </m:r>
                        <m:r>
                          <a:rPr lang="en-US" b="0" i="1" dirty="0" smtClean="0">
                            <a:solidFill>
                              <a:srgbClr val="7030A0"/>
                            </a:solidFill>
                            <a:latin typeface="Cambria Math" panose="02040503050406030204" pitchFamily="18" charset="0"/>
                          </a:rPr>
                          <m:t>𝑤</m:t>
                        </m:r>
                      </m:e>
                      <m:sub>
                        <m:r>
                          <a:rPr lang="en-US" i="1" dirty="0">
                            <a:solidFill>
                              <a:srgbClr val="7030A0"/>
                            </a:solidFill>
                            <a:latin typeface="Cambria Math" panose="02040503050406030204" pitchFamily="18" charset="0"/>
                          </a:rPr>
                          <m:t>𝑘</m:t>
                        </m:r>
                      </m:sub>
                    </m:sSub>
                    <m:r>
                      <a:rPr lang="en-US" i="1" dirty="0">
                        <a:solidFill>
                          <a:srgbClr val="7030A0"/>
                        </a:solidFill>
                        <a:latin typeface="Cambria Math" panose="02040503050406030204" pitchFamily="18" charset="0"/>
                      </a:rPr>
                      <m:t>+ </m:t>
                    </m:r>
                    <m:d>
                      <m:dPr>
                        <m:ctrlPr>
                          <a:rPr lang="en-US" i="1" dirty="0">
                            <a:solidFill>
                              <a:srgbClr val="7030A0"/>
                            </a:solidFill>
                            <a:latin typeface="Cambria Math" panose="02040503050406030204" pitchFamily="18" charset="0"/>
                          </a:rPr>
                        </m:ctrlPr>
                      </m:dPr>
                      <m:e>
                        <m:r>
                          <a:rPr lang="en-US" i="1" dirty="0">
                            <a:solidFill>
                              <a:srgbClr val="7030A0"/>
                            </a:solidFill>
                            <a:latin typeface="Cambria Math" panose="02040503050406030204" pitchFamily="18" charset="0"/>
                          </a:rPr>
                          <m:t>1 − </m:t>
                        </m:r>
                        <m:r>
                          <a:rPr lang="en-US" i="1" dirty="0">
                            <a:solidFill>
                              <a:srgbClr val="7030A0"/>
                            </a:solidFill>
                            <a:latin typeface="Cambria Math" panose="02040503050406030204" pitchFamily="18" charset="0"/>
                          </a:rPr>
                          <m:t>𝑚</m:t>
                        </m:r>
                      </m:e>
                    </m:d>
                    <m:sSub>
                      <m:sSubPr>
                        <m:ctrlPr>
                          <a:rPr lang="el-GR" i="1" dirty="0">
                            <a:solidFill>
                              <a:srgbClr val="7030A0"/>
                            </a:solidFill>
                            <a:latin typeface="Cambria Math" panose="02040503050406030204" pitchFamily="18" charset="0"/>
                          </a:rPr>
                        </m:ctrlPr>
                      </m:sSubPr>
                      <m:e>
                        <m:r>
                          <a:rPr lang="en-US" b="0" i="1" dirty="0" smtClean="0">
                            <a:solidFill>
                              <a:srgbClr val="7030A0"/>
                            </a:solidFill>
                            <a:latin typeface="Cambria Math" panose="02040503050406030204" pitchFamily="18" charset="0"/>
                          </a:rPr>
                          <m:t>𝑤</m:t>
                        </m:r>
                      </m:e>
                      <m:sub>
                        <m:r>
                          <a:rPr lang="en-US" b="0" i="1" dirty="0" smtClean="0">
                            <a:solidFill>
                              <a:srgbClr val="7030A0"/>
                            </a:solidFill>
                            <a:latin typeface="Cambria Math" panose="02040503050406030204" pitchFamily="18" charset="0"/>
                          </a:rPr>
                          <m:t>𝑞</m:t>
                        </m:r>
                      </m:sub>
                    </m:sSub>
                  </m:oMath>
                </a14:m>
                <a:r>
                  <a:rPr lang="en-US" dirty="0"/>
                  <a:t>, where </a:t>
                </a:r>
                <a14:m>
                  <m:oMath xmlns:m="http://schemas.openxmlformats.org/officeDocument/2006/math">
                    <m:r>
                      <a:rPr lang="en-US" i="1" dirty="0" smtClean="0">
                        <a:solidFill>
                          <a:srgbClr val="7030A0"/>
                        </a:solidFill>
                        <a:latin typeface="Cambria Math" panose="02040503050406030204" pitchFamily="18" charset="0"/>
                      </a:rPr>
                      <m:t>𝑚</m:t>
                    </m:r>
                    <m:r>
                      <a:rPr lang="en-US" i="1" dirty="0" smtClean="0">
                        <a:solidFill>
                          <a:srgbClr val="7030A0"/>
                        </a:solidFill>
                        <a:latin typeface="Cambria Math" panose="02040503050406030204" pitchFamily="18" charset="0"/>
                      </a:rPr>
                      <m:t>=0.999 </m:t>
                    </m:r>
                  </m:oMath>
                </a14:m>
                <a:r>
                  <a:rPr lang="en-US" dirty="0"/>
                  <a:t>is the </a:t>
                </a:r>
                <a:r>
                  <a:rPr lang="en-US" i="1" dirty="0"/>
                  <a:t>momentum coefficient</a:t>
                </a:r>
              </a:p>
              <a:p>
                <a:pPr marL="857250" lvl="1" indent="-457200">
                  <a:buFont typeface="Arial" panose="020B0604020202020204" pitchFamily="34" charset="0"/>
                  <a:buChar char="•"/>
                </a:pPr>
                <a:r>
                  <a:rPr lang="en-US" sz="2400" dirty="0"/>
                  <a:t>Pros: no need to re-encode dictionary examples, queue removes the most stale examples, slowly changing momentum encoder parameters allow for good learning</a:t>
                </a:r>
                <a:br>
                  <a:rPr lang="en-US" sz="2400" dirty="0"/>
                </a:br>
                <a:endParaRPr lang="en-US" sz="2400" dirty="0"/>
              </a:p>
            </p:txBody>
          </p:sp>
        </mc:Choice>
        <mc:Fallback>
          <p:sp>
            <p:nvSpPr>
              <p:cNvPr id="3" name="Content Placeholder 2">
                <a:extLst>
                  <a:ext uri="{FF2B5EF4-FFF2-40B4-BE49-F238E27FC236}">
                    <a16:creationId xmlns:a16="http://schemas.microsoft.com/office/drawing/2014/main" id="{C017B731-E76F-0540-8D10-6F167262076F}"/>
                  </a:ext>
                </a:extLst>
              </p:cNvPr>
              <p:cNvSpPr>
                <a:spLocks noGrp="1" noRot="1" noChangeAspect="1" noMove="1" noResize="1" noEditPoints="1" noAdjustHandles="1" noChangeArrowheads="1" noChangeShapeType="1" noTextEdit="1"/>
              </p:cNvSpPr>
              <p:nvPr>
                <p:ph idx="1"/>
              </p:nvPr>
            </p:nvSpPr>
            <p:spPr>
              <a:xfrm>
                <a:off x="5638800" y="914400"/>
                <a:ext cx="5791200" cy="5257800"/>
              </a:xfrm>
              <a:blipFill>
                <a:blip r:embed="rId5"/>
                <a:stretch>
                  <a:fillRect l="-1974" t="-1449" r="-2412" b="-4831"/>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67942E55-D84F-DF42-9E19-F3316259A146}"/>
              </a:ext>
            </a:extLst>
          </p:cNvPr>
          <p:cNvSpPr txBox="1"/>
          <p:nvPr/>
        </p:nvSpPr>
        <p:spPr>
          <a:xfrm>
            <a:off x="304800" y="5548724"/>
            <a:ext cx="1851789" cy="646331"/>
          </a:xfrm>
          <a:prstGeom prst="rect">
            <a:avLst/>
          </a:prstGeom>
          <a:noFill/>
        </p:spPr>
        <p:txBody>
          <a:bodyPr wrap="none" rtlCol="0">
            <a:spAutoFit/>
          </a:bodyPr>
          <a:lstStyle/>
          <a:p>
            <a:pPr algn="ctr"/>
            <a:r>
              <a:rPr lang="en-US" sz="1800" b="0" i="1" dirty="0"/>
              <a:t>query</a:t>
            </a:r>
            <a:r>
              <a:rPr lang="en-US" sz="1800" b="0" dirty="0"/>
              <a:t> </a:t>
            </a:r>
          </a:p>
          <a:p>
            <a:pPr algn="ctr"/>
            <a:r>
              <a:rPr lang="en-US" sz="1800" b="0" dirty="0"/>
              <a:t>(pos. data point)</a:t>
            </a:r>
          </a:p>
        </p:txBody>
      </p:sp>
      <p:sp>
        <p:nvSpPr>
          <p:cNvPr id="9" name="TextBox 8">
            <a:extLst>
              <a:ext uri="{FF2B5EF4-FFF2-40B4-BE49-F238E27FC236}">
                <a16:creationId xmlns:a16="http://schemas.microsoft.com/office/drawing/2014/main" id="{CFEB7B82-4B1B-4D4F-82AA-33C412E1C937}"/>
              </a:ext>
            </a:extLst>
          </p:cNvPr>
          <p:cNvSpPr txBox="1"/>
          <p:nvPr/>
        </p:nvSpPr>
        <p:spPr>
          <a:xfrm>
            <a:off x="2502947" y="5548724"/>
            <a:ext cx="2121093" cy="646331"/>
          </a:xfrm>
          <a:prstGeom prst="rect">
            <a:avLst/>
          </a:prstGeom>
          <a:noFill/>
        </p:spPr>
        <p:txBody>
          <a:bodyPr wrap="none" rtlCol="0">
            <a:spAutoFit/>
          </a:bodyPr>
          <a:lstStyle/>
          <a:p>
            <a:pPr algn="ctr"/>
            <a:r>
              <a:rPr lang="en-US" sz="1800" b="0" i="1" dirty="0"/>
              <a:t>key</a:t>
            </a:r>
            <a:r>
              <a:rPr lang="en-US" sz="1800" b="0" dirty="0"/>
              <a:t> from </a:t>
            </a:r>
            <a:r>
              <a:rPr lang="en-US" sz="1800" b="0" i="1" dirty="0"/>
              <a:t>dictionary</a:t>
            </a:r>
          </a:p>
          <a:p>
            <a:pPr algn="ctr"/>
            <a:r>
              <a:rPr lang="en-US" sz="1800" b="0" dirty="0"/>
              <a:t>(neg. data point)</a:t>
            </a:r>
          </a:p>
        </p:txBody>
      </p:sp>
    </p:spTree>
    <p:extLst>
      <p:ext uri="{BB962C8B-B14F-4D97-AF65-F5344CB8AC3E}">
        <p14:creationId xmlns:p14="http://schemas.microsoft.com/office/powerpoint/2010/main" val="30995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B933-1BC1-1C4F-AA61-66A49014B3D6}"/>
              </a:ext>
            </a:extLst>
          </p:cNvPr>
          <p:cNvSpPr>
            <a:spLocks noGrp="1"/>
          </p:cNvSpPr>
          <p:nvPr>
            <p:ph type="title"/>
          </p:nvPr>
        </p:nvSpPr>
        <p:spPr/>
        <p:txBody>
          <a:bodyPr/>
          <a:lstStyle/>
          <a:p>
            <a:r>
              <a:rPr lang="en-US" dirty="0"/>
              <a:t>Mechanisms for obtaining negative samples</a:t>
            </a:r>
          </a:p>
        </p:txBody>
      </p:sp>
      <p:pic>
        <p:nvPicPr>
          <p:cNvPr id="5" name="Content Placeholder 4">
            <a:extLst>
              <a:ext uri="{FF2B5EF4-FFF2-40B4-BE49-F238E27FC236}">
                <a16:creationId xmlns:a16="http://schemas.microsoft.com/office/drawing/2014/main" id="{5B41DAC8-11EB-C041-A605-B0F85930E4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2491" y="1066800"/>
            <a:ext cx="6427017" cy="5257800"/>
          </a:xfrm>
        </p:spPr>
      </p:pic>
      <p:sp>
        <p:nvSpPr>
          <p:cNvPr id="6" name="Rectangle 5">
            <a:extLst>
              <a:ext uri="{FF2B5EF4-FFF2-40B4-BE49-F238E27FC236}">
                <a16:creationId xmlns:a16="http://schemas.microsoft.com/office/drawing/2014/main" id="{AD44D994-EEC4-8443-8FCB-91C152473044}"/>
              </a:ext>
            </a:extLst>
          </p:cNvPr>
          <p:cNvSpPr/>
          <p:nvPr/>
        </p:nvSpPr>
        <p:spPr>
          <a:xfrm>
            <a:off x="419100" y="6443246"/>
            <a:ext cx="11353800" cy="338554"/>
          </a:xfrm>
          <a:prstGeom prst="rect">
            <a:avLst/>
          </a:prstGeom>
        </p:spPr>
        <p:txBody>
          <a:bodyPr wrap="square">
            <a:spAutoFit/>
          </a:bodyPr>
          <a:lstStyle/>
          <a:p>
            <a:pPr algn="ctr"/>
            <a:r>
              <a:rPr lang="en-US" sz="1600" b="0" dirty="0"/>
              <a:t>K. He et al. </a:t>
            </a:r>
            <a:r>
              <a:rPr lang="en-US" sz="1600" b="0" dirty="0">
                <a:hlinkClick r:id="rId3"/>
              </a:rPr>
              <a:t>Momentum Contrast for Unsupervised Visual Representation Learning</a:t>
            </a:r>
            <a:r>
              <a:rPr lang="en-US" sz="1600" b="0" dirty="0"/>
              <a:t>. CVPR 2020</a:t>
            </a:r>
          </a:p>
        </p:txBody>
      </p:sp>
    </p:spTree>
    <p:extLst>
      <p:ext uri="{BB962C8B-B14F-4D97-AF65-F5344CB8AC3E}">
        <p14:creationId xmlns:p14="http://schemas.microsoft.com/office/powerpoint/2010/main" val="1517943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41FE-1DE5-B44E-8C35-0BD1F94C4958}"/>
              </a:ext>
            </a:extLst>
          </p:cNvPr>
          <p:cNvSpPr>
            <a:spLocks noGrp="1"/>
          </p:cNvSpPr>
          <p:nvPr>
            <p:ph type="title"/>
          </p:nvPr>
        </p:nvSpPr>
        <p:spPr/>
        <p:txBody>
          <a:bodyPr/>
          <a:lstStyle/>
          <a:p>
            <a:r>
              <a:rPr lang="en-US" dirty="0"/>
              <a:t>Self-supervised learning: Outline</a:t>
            </a:r>
          </a:p>
        </p:txBody>
      </p:sp>
      <p:grpSp>
        <p:nvGrpSpPr>
          <p:cNvPr id="4" name="Group 3">
            <a:extLst>
              <a:ext uri="{FF2B5EF4-FFF2-40B4-BE49-F238E27FC236}">
                <a16:creationId xmlns:a16="http://schemas.microsoft.com/office/drawing/2014/main" id="{903D8B4D-E1A6-1449-AC6C-DD2BC9C4397E}"/>
              </a:ext>
            </a:extLst>
          </p:cNvPr>
          <p:cNvGrpSpPr/>
          <p:nvPr/>
        </p:nvGrpSpPr>
        <p:grpSpPr>
          <a:xfrm>
            <a:off x="3439269" y="1357085"/>
            <a:ext cx="7914534" cy="1175657"/>
            <a:chOff x="2932738" y="2178583"/>
            <a:chExt cx="3156859" cy="576942"/>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23C4352E-4400-824D-8E0D-0AF3354DEDAE}"/>
                    </a:ext>
                  </a:extLst>
                </p:cNvPr>
                <p:cNvSpPr/>
                <p:nvPr/>
              </p:nvSpPr>
              <p:spPr>
                <a:xfrm>
                  <a:off x="5405720" y="2178583"/>
                  <a:ext cx="683877" cy="5769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167" dirty="0">
                      <a:solidFill>
                        <a:srgbClr val="FF0000"/>
                      </a:solidFill>
                      <a:latin typeface="Arial"/>
                      <a:cs typeface="Arial"/>
                    </a:rPr>
                    <a:t>Data </a:t>
                  </a:r>
                  <a14:m>
                    <m:oMath xmlns:m="http://schemas.openxmlformats.org/officeDocument/2006/math">
                      <m:r>
                        <a:rPr lang="en-US" sz="2167" i="1" dirty="0" smtClean="0">
                          <a:solidFill>
                            <a:srgbClr val="FF0000"/>
                          </a:solidFill>
                          <a:latin typeface="Cambria Math" panose="02040503050406030204" pitchFamily="18" charset="0"/>
                          <a:cs typeface="Arial"/>
                        </a:rPr>
                        <m:t>𝑥</m:t>
                      </m:r>
                      <m:r>
                        <a:rPr lang="en-US" sz="2167" b="1" i="1" dirty="0" smtClean="0">
                          <a:solidFill>
                            <a:srgbClr val="FF0000"/>
                          </a:solidFill>
                          <a:latin typeface="Cambria Math" panose="02040503050406030204" pitchFamily="18" charset="0"/>
                          <a:cs typeface="Arial"/>
                        </a:rPr>
                        <m:t>′</m:t>
                      </m:r>
                    </m:oMath>
                  </a14:m>
                  <a:endParaRPr lang="en-US" sz="2167" dirty="0">
                    <a:solidFill>
                      <a:srgbClr val="FF0000"/>
                    </a:solidFill>
                    <a:latin typeface="Arial"/>
                    <a:cs typeface="Arial"/>
                  </a:endParaRPr>
                </a:p>
              </p:txBody>
            </p:sp>
          </mc:Choice>
          <mc:Fallback xmlns="">
            <p:sp>
              <p:nvSpPr>
                <p:cNvPr id="5" name="Rectangle 4">
                  <a:extLst>
                    <a:ext uri="{FF2B5EF4-FFF2-40B4-BE49-F238E27FC236}">
                      <a16:creationId xmlns:a16="http://schemas.microsoft.com/office/drawing/2014/main" id="{23C4352E-4400-824D-8E0D-0AF3354DEDAE}"/>
                    </a:ext>
                  </a:extLst>
                </p:cNvPr>
                <p:cNvSpPr>
                  <a:spLocks noRot="1" noChangeAspect="1" noMove="1" noResize="1" noEditPoints="1" noAdjustHandles="1" noChangeArrowheads="1" noChangeShapeType="1" noTextEdit="1"/>
                </p:cNvSpPr>
                <p:nvPr/>
              </p:nvSpPr>
              <p:spPr>
                <a:xfrm>
                  <a:off x="5405720" y="2178583"/>
                  <a:ext cx="683877" cy="576942"/>
                </a:xfrm>
                <a:prstGeom prst="rect">
                  <a:avLst/>
                </a:prstGeom>
                <a:blipFill>
                  <a:blip r:embed="rId2"/>
                  <a:stretch>
                    <a:fillRect/>
                  </a:stretch>
                </a:blipFill>
                <a:ln w="381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E5E4A9B-97C1-8C41-A67E-BAE8A4D861D5}"/>
                    </a:ext>
                  </a:extLst>
                </p:cNvPr>
                <p:cNvSpPr/>
                <p:nvPr/>
              </p:nvSpPr>
              <p:spPr>
                <a:xfrm>
                  <a:off x="2932738" y="2178583"/>
                  <a:ext cx="683877" cy="5769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167" dirty="0">
                      <a:solidFill>
                        <a:prstClr val="black"/>
                      </a:solidFill>
                      <a:latin typeface="Arial"/>
                      <a:cs typeface="Arial"/>
                    </a:rPr>
                    <a:t>Data </a:t>
                  </a:r>
                  <a14:m>
                    <m:oMath xmlns:m="http://schemas.openxmlformats.org/officeDocument/2006/math">
                      <m:r>
                        <a:rPr lang="en-US" sz="2167" i="1" dirty="0" smtClean="0">
                          <a:solidFill>
                            <a:prstClr val="black"/>
                          </a:solidFill>
                          <a:latin typeface="Cambria Math" panose="02040503050406030204" pitchFamily="18" charset="0"/>
                          <a:cs typeface="Arial"/>
                        </a:rPr>
                        <m:t>𝑥</m:t>
                      </m:r>
                    </m:oMath>
                  </a14:m>
                  <a:endParaRPr lang="en-US" sz="2167" i="1" baseline="-25000" dirty="0">
                    <a:solidFill>
                      <a:prstClr val="black"/>
                    </a:solidFill>
                    <a:latin typeface="Arial"/>
                    <a:cs typeface="Arial"/>
                  </a:endParaRPr>
                </a:p>
              </p:txBody>
            </p:sp>
          </mc:Choice>
          <mc:Fallback xmlns="">
            <p:sp>
              <p:nvSpPr>
                <p:cNvPr id="6" name="Rectangle 5">
                  <a:extLst>
                    <a:ext uri="{FF2B5EF4-FFF2-40B4-BE49-F238E27FC236}">
                      <a16:creationId xmlns:a16="http://schemas.microsoft.com/office/drawing/2014/main" id="{AE5E4A9B-97C1-8C41-A67E-BAE8A4D861D5}"/>
                    </a:ext>
                  </a:extLst>
                </p:cNvPr>
                <p:cNvSpPr>
                  <a:spLocks noRot="1" noChangeAspect="1" noMove="1" noResize="1" noEditPoints="1" noAdjustHandles="1" noChangeArrowheads="1" noChangeShapeType="1" noTextEdit="1"/>
                </p:cNvSpPr>
                <p:nvPr/>
              </p:nvSpPr>
              <p:spPr>
                <a:xfrm>
                  <a:off x="2932738" y="2178583"/>
                  <a:ext cx="683877" cy="576942"/>
                </a:xfrm>
                <a:prstGeom prst="rect">
                  <a:avLst/>
                </a:prstGeom>
                <a:blipFill>
                  <a:blip r:embed="rId3"/>
                  <a:stretch>
                    <a:fillRect/>
                  </a:stretch>
                </a:blipFill>
                <a:ln w="38100">
                  <a:solidFill>
                    <a:schemeClr val="tx1"/>
                  </a:solidFill>
                </a:ln>
              </p:spPr>
              <p:txBody>
                <a:bodyPr/>
                <a:lstStyle/>
                <a:p>
                  <a:r>
                    <a:rPr lang="en-US">
                      <a:noFill/>
                    </a:rPr>
                    <a:t> </a:t>
                  </a:r>
                </a:p>
              </p:txBody>
            </p:sp>
          </mc:Fallback>
        </mc:AlternateContent>
        <p:sp>
          <p:nvSpPr>
            <p:cNvPr id="7" name="Rectangle 6">
              <a:extLst>
                <a:ext uri="{FF2B5EF4-FFF2-40B4-BE49-F238E27FC236}">
                  <a16:creationId xmlns:a16="http://schemas.microsoft.com/office/drawing/2014/main" id="{F223BDBC-299A-D347-B3AC-27FD30FC32EA}"/>
                </a:ext>
              </a:extLst>
            </p:cNvPr>
            <p:cNvSpPr/>
            <p:nvPr/>
          </p:nvSpPr>
          <p:spPr>
            <a:xfrm>
              <a:off x="3928782" y="2178583"/>
              <a:ext cx="1164771" cy="576942"/>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417" dirty="0">
                  <a:solidFill>
                    <a:prstClr val="white"/>
                  </a:solidFill>
                  <a:latin typeface="Arial"/>
                  <a:cs typeface="Arial"/>
                </a:rPr>
                <a:t>Network</a:t>
              </a:r>
            </a:p>
          </p:txBody>
        </p:sp>
      </p:grpSp>
      <p:cxnSp>
        <p:nvCxnSpPr>
          <p:cNvPr id="8" name="Straight Arrow Connector 7">
            <a:extLst>
              <a:ext uri="{FF2B5EF4-FFF2-40B4-BE49-F238E27FC236}">
                <a16:creationId xmlns:a16="http://schemas.microsoft.com/office/drawing/2014/main" id="{E9842621-1987-0A48-B090-6BE567077B2E}"/>
              </a:ext>
            </a:extLst>
          </p:cNvPr>
          <p:cNvCxnSpPr>
            <a:stCxn id="6" idx="3"/>
            <a:endCxn id="7" idx="1"/>
          </p:cNvCxnSpPr>
          <p:nvPr/>
        </p:nvCxnSpPr>
        <p:spPr>
          <a:xfrm>
            <a:off x="5153814" y="1944911"/>
            <a:ext cx="78263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6448D97-2922-4449-944F-64C0A7F0DEFE}"/>
              </a:ext>
            </a:extLst>
          </p:cNvPr>
          <p:cNvCxnSpPr>
            <a:stCxn id="7" idx="3"/>
            <a:endCxn id="5" idx="1"/>
          </p:cNvCxnSpPr>
          <p:nvPr/>
        </p:nvCxnSpPr>
        <p:spPr>
          <a:xfrm>
            <a:off x="8856632" y="1944911"/>
            <a:ext cx="78263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4778F19-3F78-CF4D-9002-E1CAEC751DF9}"/>
              </a:ext>
            </a:extLst>
          </p:cNvPr>
          <p:cNvSpPr txBox="1"/>
          <p:nvPr/>
        </p:nvSpPr>
        <p:spPr>
          <a:xfrm>
            <a:off x="484506" y="1662835"/>
            <a:ext cx="2824782" cy="528466"/>
          </a:xfrm>
          <a:prstGeom prst="rect">
            <a:avLst/>
          </a:prstGeom>
          <a:noFill/>
        </p:spPr>
        <p:txBody>
          <a:bodyPr wrap="none" lIns="91425" tIns="45714" rIns="91425" bIns="45714" rtlCol="0">
            <a:spAutoFit/>
          </a:bodyPr>
          <a:lstStyle/>
          <a:p>
            <a:pPr defTabSz="914272" hangingPunct="1"/>
            <a:r>
              <a:rPr lang="en-US" sz="2834" dirty="0">
                <a:solidFill>
                  <a:prstClr val="black"/>
                </a:solidFill>
                <a:latin typeface="Arial"/>
                <a:cs typeface="Arial"/>
              </a:rPr>
              <a:t>Data prediction</a:t>
            </a:r>
          </a:p>
        </p:txBody>
      </p:sp>
      <p:sp>
        <p:nvSpPr>
          <p:cNvPr id="19" name="TextBox 18">
            <a:extLst>
              <a:ext uri="{FF2B5EF4-FFF2-40B4-BE49-F238E27FC236}">
                <a16:creationId xmlns:a16="http://schemas.microsoft.com/office/drawing/2014/main" id="{29D35BE9-EE5C-A943-BBC0-6C1E2FC004FF}"/>
              </a:ext>
            </a:extLst>
          </p:cNvPr>
          <p:cNvSpPr txBox="1"/>
          <p:nvPr/>
        </p:nvSpPr>
        <p:spPr>
          <a:xfrm>
            <a:off x="460525" y="3242843"/>
            <a:ext cx="2988070" cy="964611"/>
          </a:xfrm>
          <a:prstGeom prst="rect">
            <a:avLst/>
          </a:prstGeom>
          <a:noFill/>
        </p:spPr>
        <p:txBody>
          <a:bodyPr wrap="square" lIns="91425" tIns="45714" rIns="91425" bIns="45714" rtlCol="0">
            <a:spAutoFit/>
          </a:bodyPr>
          <a:lstStyle/>
          <a:p>
            <a:pPr defTabSz="914272" hangingPunct="1"/>
            <a:r>
              <a:rPr lang="en-US" sz="2834" dirty="0">
                <a:solidFill>
                  <a:prstClr val="black"/>
                </a:solidFill>
                <a:latin typeface="Arial"/>
                <a:cs typeface="Arial"/>
              </a:rPr>
              <a:t>Transformation prediction</a:t>
            </a:r>
          </a:p>
        </p:txBody>
      </p:sp>
      <p:sp>
        <p:nvSpPr>
          <p:cNvPr id="28" name="TextBox 27">
            <a:extLst>
              <a:ext uri="{FF2B5EF4-FFF2-40B4-BE49-F238E27FC236}">
                <a16:creationId xmlns:a16="http://schemas.microsoft.com/office/drawing/2014/main" id="{64B0FF6D-1191-4A4D-9A4B-20E8F22FD491}"/>
              </a:ext>
            </a:extLst>
          </p:cNvPr>
          <p:cNvSpPr txBox="1"/>
          <p:nvPr/>
        </p:nvSpPr>
        <p:spPr>
          <a:xfrm>
            <a:off x="484506" y="5045654"/>
            <a:ext cx="2988070" cy="964611"/>
          </a:xfrm>
          <a:prstGeom prst="rect">
            <a:avLst/>
          </a:prstGeom>
          <a:noFill/>
        </p:spPr>
        <p:txBody>
          <a:bodyPr wrap="square" lIns="91425" tIns="45714" rIns="91425" bIns="45714" rtlCol="0">
            <a:spAutoFit/>
          </a:bodyPr>
          <a:lstStyle/>
          <a:p>
            <a:pPr defTabSz="914272" hangingPunct="1"/>
            <a:r>
              <a:rPr lang="en-US" sz="2834" dirty="0">
                <a:solidFill>
                  <a:prstClr val="black"/>
                </a:solidFill>
                <a:latin typeface="Arial"/>
                <a:cs typeface="Arial"/>
              </a:rPr>
              <a:t>“Siamese” methods</a:t>
            </a:r>
          </a:p>
        </p:txBody>
      </p:sp>
      <p:grpSp>
        <p:nvGrpSpPr>
          <p:cNvPr id="34" name="Group 33">
            <a:extLst>
              <a:ext uri="{FF2B5EF4-FFF2-40B4-BE49-F238E27FC236}">
                <a16:creationId xmlns:a16="http://schemas.microsoft.com/office/drawing/2014/main" id="{516A5A85-D655-9F40-9B65-4A7921D183CC}"/>
              </a:ext>
            </a:extLst>
          </p:cNvPr>
          <p:cNvGrpSpPr/>
          <p:nvPr/>
        </p:nvGrpSpPr>
        <p:grpSpPr>
          <a:xfrm>
            <a:off x="3429000" y="3167743"/>
            <a:ext cx="7914534" cy="1175657"/>
            <a:chOff x="2932738" y="2178583"/>
            <a:chExt cx="3156859" cy="576942"/>
          </a:xfrm>
        </p:grpSpPr>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2B6C51F0-0FCE-FD4E-9868-8F5305E964B1}"/>
                    </a:ext>
                  </a:extLst>
                </p:cNvPr>
                <p:cNvSpPr/>
                <p:nvPr/>
              </p:nvSpPr>
              <p:spPr>
                <a:xfrm>
                  <a:off x="5405720" y="2178583"/>
                  <a:ext cx="683877" cy="5769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14:m>
                    <m:oMathPara xmlns:m="http://schemas.openxmlformats.org/officeDocument/2006/math">
                      <m:oMathParaPr>
                        <m:jc m:val="centerGroup"/>
                      </m:oMathParaPr>
                      <m:oMath xmlns:m="http://schemas.openxmlformats.org/officeDocument/2006/math">
                        <m:r>
                          <a:rPr lang="en-US" sz="2167" i="1" dirty="0" smtClean="0">
                            <a:solidFill>
                              <a:srgbClr val="FF0000"/>
                            </a:solidFill>
                            <a:latin typeface="Cambria Math" panose="02040503050406030204" pitchFamily="18" charset="0"/>
                            <a:cs typeface="Arial"/>
                          </a:rPr>
                          <m:t>𝑇</m:t>
                        </m:r>
                      </m:oMath>
                    </m:oMathPara>
                  </a14:m>
                  <a:endParaRPr lang="en-US" sz="2167" i="1" baseline="-25000" dirty="0">
                    <a:solidFill>
                      <a:srgbClr val="FF0000"/>
                    </a:solidFill>
                    <a:latin typeface="Arial"/>
                    <a:cs typeface="Arial"/>
                  </a:endParaRPr>
                </a:p>
              </p:txBody>
            </p:sp>
          </mc:Choice>
          <mc:Fallback xmlns="">
            <p:sp>
              <p:nvSpPr>
                <p:cNvPr id="35" name="Rectangle 34">
                  <a:extLst>
                    <a:ext uri="{FF2B5EF4-FFF2-40B4-BE49-F238E27FC236}">
                      <a16:creationId xmlns:a16="http://schemas.microsoft.com/office/drawing/2014/main" id="{2B6C51F0-0FCE-FD4E-9868-8F5305E964B1}"/>
                    </a:ext>
                  </a:extLst>
                </p:cNvPr>
                <p:cNvSpPr>
                  <a:spLocks noRot="1" noChangeAspect="1" noMove="1" noResize="1" noEditPoints="1" noAdjustHandles="1" noChangeArrowheads="1" noChangeShapeType="1" noTextEdit="1"/>
                </p:cNvSpPr>
                <p:nvPr/>
              </p:nvSpPr>
              <p:spPr>
                <a:xfrm>
                  <a:off x="5405720" y="2178583"/>
                  <a:ext cx="683877" cy="576942"/>
                </a:xfrm>
                <a:prstGeom prst="rect">
                  <a:avLst/>
                </a:prstGeom>
                <a:blipFill>
                  <a:blip r:embed="rId6"/>
                  <a:stretch>
                    <a:fillRect/>
                  </a:stretch>
                </a:blipFill>
                <a:ln w="381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247AF02E-B576-2B4C-8916-141B2240129B}"/>
                    </a:ext>
                  </a:extLst>
                </p:cNvPr>
                <p:cNvSpPr/>
                <p:nvPr/>
              </p:nvSpPr>
              <p:spPr>
                <a:xfrm>
                  <a:off x="2932738" y="2178583"/>
                  <a:ext cx="683877" cy="5769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167" dirty="0">
                      <a:solidFill>
                        <a:prstClr val="black"/>
                      </a:solidFill>
                      <a:latin typeface="Arial"/>
                      <a:cs typeface="Arial"/>
                    </a:rPr>
                    <a:t>Data </a:t>
                  </a:r>
                  <a14:m>
                    <m:oMath xmlns:m="http://schemas.openxmlformats.org/officeDocument/2006/math">
                      <m:r>
                        <a:rPr lang="en-US" sz="2167" i="1" dirty="0" smtClean="0">
                          <a:solidFill>
                            <a:srgbClr val="FF0000"/>
                          </a:solidFill>
                          <a:latin typeface="Cambria Math" panose="02040503050406030204" pitchFamily="18" charset="0"/>
                          <a:cs typeface="Arial"/>
                        </a:rPr>
                        <m:t>𝑇</m:t>
                      </m:r>
                      <m:r>
                        <a:rPr lang="en-US" sz="2167" i="1" dirty="0" smtClean="0">
                          <a:solidFill>
                            <a:prstClr val="black"/>
                          </a:solidFill>
                          <a:latin typeface="Cambria Math" panose="02040503050406030204" pitchFamily="18" charset="0"/>
                          <a:cs typeface="Arial"/>
                        </a:rPr>
                        <m:t>(</m:t>
                      </m:r>
                      <m:r>
                        <a:rPr lang="en-US" sz="2167" i="1" dirty="0" smtClean="0">
                          <a:solidFill>
                            <a:prstClr val="black"/>
                          </a:solidFill>
                          <a:latin typeface="Cambria Math" panose="02040503050406030204" pitchFamily="18" charset="0"/>
                          <a:cs typeface="Arial"/>
                        </a:rPr>
                        <m:t>𝑥</m:t>
                      </m:r>
                      <m:r>
                        <a:rPr lang="en-US" sz="2167" i="1" dirty="0" smtClean="0">
                          <a:solidFill>
                            <a:prstClr val="black"/>
                          </a:solidFill>
                          <a:latin typeface="Cambria Math" panose="02040503050406030204" pitchFamily="18" charset="0"/>
                          <a:cs typeface="Arial"/>
                        </a:rPr>
                        <m:t>)</m:t>
                      </m:r>
                    </m:oMath>
                  </a14:m>
                  <a:endParaRPr lang="en-US" sz="2167" baseline="-25000" dirty="0">
                    <a:solidFill>
                      <a:prstClr val="black"/>
                    </a:solidFill>
                    <a:latin typeface="Arial"/>
                    <a:cs typeface="Arial"/>
                  </a:endParaRPr>
                </a:p>
              </p:txBody>
            </p:sp>
          </mc:Choice>
          <mc:Fallback xmlns="">
            <p:sp>
              <p:nvSpPr>
                <p:cNvPr id="36" name="Rectangle 35">
                  <a:extLst>
                    <a:ext uri="{FF2B5EF4-FFF2-40B4-BE49-F238E27FC236}">
                      <a16:creationId xmlns:a16="http://schemas.microsoft.com/office/drawing/2014/main" id="{247AF02E-B576-2B4C-8916-141B2240129B}"/>
                    </a:ext>
                  </a:extLst>
                </p:cNvPr>
                <p:cNvSpPr>
                  <a:spLocks noRot="1" noChangeAspect="1" noMove="1" noResize="1" noEditPoints="1" noAdjustHandles="1" noChangeArrowheads="1" noChangeShapeType="1" noTextEdit="1"/>
                </p:cNvSpPr>
                <p:nvPr/>
              </p:nvSpPr>
              <p:spPr>
                <a:xfrm>
                  <a:off x="2932738" y="2178583"/>
                  <a:ext cx="683877" cy="576942"/>
                </a:xfrm>
                <a:prstGeom prst="rect">
                  <a:avLst/>
                </a:prstGeom>
                <a:blipFill>
                  <a:blip r:embed="rId7"/>
                  <a:stretch>
                    <a:fillRect/>
                  </a:stretch>
                </a:blipFill>
                <a:ln w="38100">
                  <a:solidFill>
                    <a:schemeClr val="tx1"/>
                  </a:solidFill>
                </a:ln>
              </p:spPr>
              <p:txBody>
                <a:bodyPr/>
                <a:lstStyle/>
                <a:p>
                  <a:r>
                    <a:rPr lang="en-US">
                      <a:noFill/>
                    </a:rPr>
                    <a:t> </a:t>
                  </a:r>
                </a:p>
              </p:txBody>
            </p:sp>
          </mc:Fallback>
        </mc:AlternateContent>
        <p:sp>
          <p:nvSpPr>
            <p:cNvPr id="37" name="Rectangle 36">
              <a:extLst>
                <a:ext uri="{FF2B5EF4-FFF2-40B4-BE49-F238E27FC236}">
                  <a16:creationId xmlns:a16="http://schemas.microsoft.com/office/drawing/2014/main" id="{2FA5EC99-4BD3-9F43-B713-B8EBFA53BC8D}"/>
                </a:ext>
              </a:extLst>
            </p:cNvPr>
            <p:cNvSpPr/>
            <p:nvPr/>
          </p:nvSpPr>
          <p:spPr>
            <a:xfrm>
              <a:off x="3928782" y="2178583"/>
              <a:ext cx="1164771" cy="576942"/>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417" dirty="0">
                  <a:solidFill>
                    <a:prstClr val="white"/>
                  </a:solidFill>
                  <a:latin typeface="Arial"/>
                  <a:cs typeface="Arial"/>
                </a:rPr>
                <a:t>Network</a:t>
              </a:r>
            </a:p>
          </p:txBody>
        </p:sp>
      </p:grpSp>
      <p:cxnSp>
        <p:nvCxnSpPr>
          <p:cNvPr id="38" name="Straight Arrow Connector 37">
            <a:extLst>
              <a:ext uri="{FF2B5EF4-FFF2-40B4-BE49-F238E27FC236}">
                <a16:creationId xmlns:a16="http://schemas.microsoft.com/office/drawing/2014/main" id="{3F3B2CA7-3747-C445-8BDA-01AE7F56EB3A}"/>
              </a:ext>
            </a:extLst>
          </p:cNvPr>
          <p:cNvCxnSpPr>
            <a:stCxn id="36" idx="3"/>
            <a:endCxn id="37" idx="1"/>
          </p:cNvCxnSpPr>
          <p:nvPr/>
        </p:nvCxnSpPr>
        <p:spPr>
          <a:xfrm>
            <a:off x="5143545" y="3755569"/>
            <a:ext cx="78263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AB8BAD2-678D-314F-ACB3-94A56978D9AE}"/>
              </a:ext>
            </a:extLst>
          </p:cNvPr>
          <p:cNvCxnSpPr>
            <a:stCxn id="37" idx="3"/>
            <a:endCxn id="35" idx="1"/>
          </p:cNvCxnSpPr>
          <p:nvPr/>
        </p:nvCxnSpPr>
        <p:spPr>
          <a:xfrm>
            <a:off x="8846363" y="3755569"/>
            <a:ext cx="78263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A53C784-143A-FC4E-802A-75A1ED690277}"/>
              </a:ext>
            </a:extLst>
          </p:cNvPr>
          <p:cNvSpPr txBox="1"/>
          <p:nvPr/>
        </p:nvSpPr>
        <p:spPr>
          <a:xfrm>
            <a:off x="10712364" y="6550223"/>
            <a:ext cx="1479636" cy="307777"/>
          </a:xfrm>
          <a:prstGeom prst="rect">
            <a:avLst/>
          </a:prstGeom>
          <a:noFill/>
        </p:spPr>
        <p:txBody>
          <a:bodyPr wrap="none" rtlCol="0">
            <a:spAutoFit/>
          </a:bodyPr>
          <a:lstStyle/>
          <a:p>
            <a:r>
              <a:rPr lang="en-US" sz="1400" b="0" dirty="0"/>
              <a:t>Source: A. </a:t>
            </a:r>
            <a:r>
              <a:rPr lang="en-US" sz="1400" b="0" dirty="0" err="1"/>
              <a:t>Efros</a:t>
            </a:r>
            <a:endParaRPr lang="en-US" sz="1400" b="0" dirty="0"/>
          </a:p>
        </p:txBody>
      </p:sp>
      <p:grpSp>
        <p:nvGrpSpPr>
          <p:cNvPr id="14" name="Group 13">
            <a:extLst>
              <a:ext uri="{FF2B5EF4-FFF2-40B4-BE49-F238E27FC236}">
                <a16:creationId xmlns:a16="http://schemas.microsoft.com/office/drawing/2014/main" id="{86757E8F-0B27-C647-8D18-304C7C24E7E6}"/>
              </a:ext>
            </a:extLst>
          </p:cNvPr>
          <p:cNvGrpSpPr/>
          <p:nvPr/>
        </p:nvGrpSpPr>
        <p:grpSpPr>
          <a:xfrm>
            <a:off x="3429000" y="4989287"/>
            <a:ext cx="7924802" cy="1240517"/>
            <a:chOff x="3429000" y="4989287"/>
            <a:chExt cx="7924802" cy="1240517"/>
          </a:xfrm>
        </p:grpSpPr>
        <p:sp>
          <p:nvSpPr>
            <p:cNvPr id="21" name="Rectangle 20">
              <a:extLst>
                <a:ext uri="{FF2B5EF4-FFF2-40B4-BE49-F238E27FC236}">
                  <a16:creationId xmlns:a16="http://schemas.microsoft.com/office/drawing/2014/main" id="{39851B9D-20F5-2A4C-A3D9-662B275C2AFF}"/>
                </a:ext>
              </a:extLst>
            </p:cNvPr>
            <p:cNvSpPr/>
            <p:nvPr/>
          </p:nvSpPr>
          <p:spPr>
            <a:xfrm>
              <a:off x="9666515" y="4989287"/>
              <a:ext cx="1687287" cy="118291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167" dirty="0">
                  <a:solidFill>
                    <a:srgbClr val="FF0000"/>
                  </a:solidFill>
                  <a:latin typeface="Arial"/>
                  <a:cs typeface="Arial"/>
                </a:rPr>
                <a:t>Similarity score</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14A4E1DB-F2FE-A74B-AD31-38D2CEF45B79}"/>
                    </a:ext>
                  </a:extLst>
                </p:cNvPr>
                <p:cNvSpPr/>
                <p:nvPr/>
              </p:nvSpPr>
              <p:spPr>
                <a:xfrm>
                  <a:off x="3429000" y="4989287"/>
                  <a:ext cx="1714542" cy="47534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167" dirty="0">
                      <a:solidFill>
                        <a:prstClr val="black"/>
                      </a:solidFill>
                      <a:latin typeface="Arial"/>
                      <a:cs typeface="Arial"/>
                    </a:rPr>
                    <a:t>Data </a:t>
                  </a:r>
                  <a14:m>
                    <m:oMath xmlns:m="http://schemas.openxmlformats.org/officeDocument/2006/math">
                      <m:r>
                        <a:rPr lang="en-US" sz="2167" i="1" dirty="0" smtClean="0">
                          <a:solidFill>
                            <a:srgbClr val="FF0000"/>
                          </a:solidFill>
                          <a:latin typeface="Cambria Math" panose="02040503050406030204" pitchFamily="18" charset="0"/>
                          <a:cs typeface="Arial"/>
                        </a:rPr>
                        <m:t>𝑇</m:t>
                      </m:r>
                      <m:r>
                        <a:rPr lang="en-US" sz="2167" i="1" dirty="0">
                          <a:solidFill>
                            <a:prstClr val="black"/>
                          </a:solidFill>
                          <a:latin typeface="Cambria Math" panose="02040503050406030204" pitchFamily="18" charset="0"/>
                          <a:cs typeface="Arial"/>
                        </a:rPr>
                        <m:t>(</m:t>
                      </m:r>
                      <m:r>
                        <a:rPr lang="en-US" sz="2167" i="1" dirty="0">
                          <a:solidFill>
                            <a:prstClr val="black"/>
                          </a:solidFill>
                          <a:latin typeface="Cambria Math" panose="02040503050406030204" pitchFamily="18" charset="0"/>
                          <a:cs typeface="Arial"/>
                        </a:rPr>
                        <m:t>𝑥</m:t>
                      </m:r>
                      <m:r>
                        <a:rPr lang="en-US" sz="2167" i="1" dirty="0" smtClean="0">
                          <a:solidFill>
                            <a:prstClr val="black"/>
                          </a:solidFill>
                          <a:latin typeface="Cambria Math" panose="02040503050406030204" pitchFamily="18" charset="0"/>
                          <a:cs typeface="Arial"/>
                        </a:rPr>
                        <m:t>)</m:t>
                      </m:r>
                    </m:oMath>
                  </a14:m>
                  <a:endParaRPr lang="en-US" sz="2167" i="1" baseline="-25000" dirty="0">
                    <a:solidFill>
                      <a:prstClr val="black"/>
                    </a:solidFill>
                    <a:latin typeface="Arial"/>
                    <a:cs typeface="Arial"/>
                  </a:endParaRPr>
                </a:p>
              </p:txBody>
            </p:sp>
          </mc:Choice>
          <mc:Fallback xmlns="">
            <p:sp>
              <p:nvSpPr>
                <p:cNvPr id="22" name="Rectangle 21">
                  <a:extLst>
                    <a:ext uri="{FF2B5EF4-FFF2-40B4-BE49-F238E27FC236}">
                      <a16:creationId xmlns:a16="http://schemas.microsoft.com/office/drawing/2014/main" id="{14A4E1DB-F2FE-A74B-AD31-38D2CEF45B79}"/>
                    </a:ext>
                  </a:extLst>
                </p:cNvPr>
                <p:cNvSpPr>
                  <a:spLocks noRot="1" noChangeAspect="1" noMove="1" noResize="1" noEditPoints="1" noAdjustHandles="1" noChangeArrowheads="1" noChangeShapeType="1" noTextEdit="1"/>
                </p:cNvSpPr>
                <p:nvPr/>
              </p:nvSpPr>
              <p:spPr>
                <a:xfrm>
                  <a:off x="3429000" y="4989287"/>
                  <a:ext cx="1714542" cy="475341"/>
                </a:xfrm>
                <a:prstGeom prst="rect">
                  <a:avLst/>
                </a:prstGeom>
                <a:blipFill>
                  <a:blip r:embed="rId8"/>
                  <a:stretch>
                    <a:fillRect b="-12195"/>
                  </a:stretch>
                </a:blipFill>
                <a:ln w="38100">
                  <a:solidFill>
                    <a:schemeClr val="tx1"/>
                  </a:solidFill>
                </a:ln>
              </p:spPr>
              <p:txBody>
                <a:bodyPr/>
                <a:lstStyle/>
                <a:p>
                  <a:r>
                    <a:rPr lang="en-US">
                      <a:noFill/>
                    </a:rPr>
                    <a:t> </a:t>
                  </a:r>
                </a:p>
              </p:txBody>
            </p:sp>
          </mc:Fallback>
        </mc:AlternateContent>
        <p:sp>
          <p:nvSpPr>
            <p:cNvPr id="23" name="Rectangle 22">
              <a:extLst>
                <a:ext uri="{FF2B5EF4-FFF2-40B4-BE49-F238E27FC236}">
                  <a16:creationId xmlns:a16="http://schemas.microsoft.com/office/drawing/2014/main" id="{17F2A0C0-92BF-B14B-A953-519C5743F5E6}"/>
                </a:ext>
              </a:extLst>
            </p:cNvPr>
            <p:cNvSpPr/>
            <p:nvPr/>
          </p:nvSpPr>
          <p:spPr>
            <a:xfrm>
              <a:off x="5926173" y="4989287"/>
              <a:ext cx="2920187" cy="576941"/>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417" dirty="0">
                  <a:solidFill>
                    <a:prstClr val="white"/>
                  </a:solidFill>
                  <a:latin typeface="Arial"/>
                  <a:cs typeface="Arial"/>
                </a:rPr>
                <a:t>Network</a:t>
              </a:r>
            </a:p>
          </p:txBody>
        </p:sp>
        <p:cxnSp>
          <p:nvCxnSpPr>
            <p:cNvPr id="24" name="Straight Arrow Connector 23">
              <a:extLst>
                <a:ext uri="{FF2B5EF4-FFF2-40B4-BE49-F238E27FC236}">
                  <a16:creationId xmlns:a16="http://schemas.microsoft.com/office/drawing/2014/main" id="{ABD295A2-FD4C-8049-9C56-BDB17C159DE4}"/>
                </a:ext>
              </a:extLst>
            </p:cNvPr>
            <p:cNvCxnSpPr>
              <a:cxnSpLocks/>
              <a:stCxn id="23" idx="3"/>
            </p:cNvCxnSpPr>
            <p:nvPr/>
          </p:nvCxnSpPr>
          <p:spPr>
            <a:xfrm>
              <a:off x="8846360" y="5277758"/>
              <a:ext cx="792901" cy="2993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BCF1D036-6500-D74F-BCD4-E01B5CD042E0}"/>
                    </a:ext>
                  </a:extLst>
                </p:cNvPr>
                <p:cNvSpPr/>
                <p:nvPr/>
              </p:nvSpPr>
              <p:spPr>
                <a:xfrm>
                  <a:off x="3429002" y="5696859"/>
                  <a:ext cx="1714542" cy="47534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167" dirty="0">
                      <a:solidFill>
                        <a:prstClr val="black"/>
                      </a:solidFill>
                      <a:latin typeface="Arial"/>
                      <a:cs typeface="Arial"/>
                    </a:rPr>
                    <a:t>Data </a:t>
                  </a:r>
                  <a14:m>
                    <m:oMath xmlns:m="http://schemas.openxmlformats.org/officeDocument/2006/math">
                      <m:r>
                        <a:rPr lang="en-US" sz="2167" i="1" dirty="0" smtClean="0">
                          <a:solidFill>
                            <a:srgbClr val="FF0000"/>
                          </a:solidFill>
                          <a:latin typeface="Cambria Math" panose="02040503050406030204" pitchFamily="18" charset="0"/>
                        </a:rPr>
                        <m:t>𝑇</m:t>
                      </m:r>
                      <m:r>
                        <a:rPr lang="en-US" sz="2167" b="1" i="1" dirty="0" smtClean="0">
                          <a:solidFill>
                            <a:srgbClr val="FF0000"/>
                          </a:solidFill>
                          <a:latin typeface="Cambria Math" panose="02040503050406030204" pitchFamily="18" charset="0"/>
                        </a:rPr>
                        <m:t>′</m:t>
                      </m:r>
                      <m:r>
                        <a:rPr lang="en-US" sz="2167" i="1" dirty="0" smtClean="0">
                          <a:solidFill>
                            <a:prstClr val="black"/>
                          </a:solidFill>
                          <a:latin typeface="Cambria Math" panose="02040503050406030204" pitchFamily="18" charset="0"/>
                          <a:cs typeface="Arial"/>
                        </a:rPr>
                        <m:t>(</m:t>
                      </m:r>
                      <m:r>
                        <a:rPr lang="en-US" sz="2167" i="1" dirty="0">
                          <a:solidFill>
                            <a:prstClr val="black"/>
                          </a:solidFill>
                          <a:latin typeface="Cambria Math" panose="02040503050406030204" pitchFamily="18" charset="0"/>
                          <a:cs typeface="Arial"/>
                        </a:rPr>
                        <m:t>𝑥</m:t>
                      </m:r>
                      <m:r>
                        <a:rPr lang="en-US" sz="2167" i="1" dirty="0">
                          <a:solidFill>
                            <a:prstClr val="black"/>
                          </a:solidFill>
                          <a:latin typeface="Cambria Math" panose="02040503050406030204" pitchFamily="18" charset="0"/>
                          <a:cs typeface="Arial"/>
                        </a:rPr>
                        <m:t>)</m:t>
                      </m:r>
                    </m:oMath>
                  </a14:m>
                  <a:endParaRPr lang="en-US" sz="2167" baseline="-25000" dirty="0">
                    <a:solidFill>
                      <a:prstClr val="black"/>
                    </a:solidFill>
                    <a:latin typeface="Arial"/>
                    <a:cs typeface="Arial"/>
                  </a:endParaRPr>
                </a:p>
              </p:txBody>
            </p:sp>
          </mc:Choice>
          <mc:Fallback xmlns="">
            <p:sp>
              <p:nvSpPr>
                <p:cNvPr id="25" name="Rectangle 24">
                  <a:extLst>
                    <a:ext uri="{FF2B5EF4-FFF2-40B4-BE49-F238E27FC236}">
                      <a16:creationId xmlns:a16="http://schemas.microsoft.com/office/drawing/2014/main" id="{BCF1D036-6500-D74F-BCD4-E01B5CD042E0}"/>
                    </a:ext>
                  </a:extLst>
                </p:cNvPr>
                <p:cNvSpPr>
                  <a:spLocks noRot="1" noChangeAspect="1" noMove="1" noResize="1" noEditPoints="1" noAdjustHandles="1" noChangeArrowheads="1" noChangeShapeType="1" noTextEdit="1"/>
                </p:cNvSpPr>
                <p:nvPr/>
              </p:nvSpPr>
              <p:spPr>
                <a:xfrm>
                  <a:off x="3429002" y="5696859"/>
                  <a:ext cx="1714542" cy="475341"/>
                </a:xfrm>
                <a:prstGeom prst="rect">
                  <a:avLst/>
                </a:prstGeom>
                <a:blipFill>
                  <a:blip r:embed="rId9"/>
                  <a:stretch>
                    <a:fillRect b="-12195"/>
                  </a:stretch>
                </a:blipFill>
                <a:ln w="38100">
                  <a:solidFill>
                    <a:schemeClr val="tx1"/>
                  </a:solidFill>
                </a:ln>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CDF5C608-085F-7640-85E2-7E6E0852CE4A}"/>
                </a:ext>
              </a:extLst>
            </p:cNvPr>
            <p:cNvCxnSpPr/>
            <p:nvPr/>
          </p:nvCxnSpPr>
          <p:spPr>
            <a:xfrm>
              <a:off x="5154433" y="5946316"/>
              <a:ext cx="7717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BEF6F71-4D1A-0A42-96A5-6089D68E4F7F}"/>
                </a:ext>
              </a:extLst>
            </p:cNvPr>
            <p:cNvCxnSpPr/>
            <p:nvPr/>
          </p:nvCxnSpPr>
          <p:spPr>
            <a:xfrm>
              <a:off x="5176206" y="5249631"/>
              <a:ext cx="7717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0CC69B4D-74AB-8942-A85A-DFF71E25C6AB}"/>
                </a:ext>
              </a:extLst>
            </p:cNvPr>
            <p:cNvSpPr/>
            <p:nvPr/>
          </p:nvSpPr>
          <p:spPr>
            <a:xfrm>
              <a:off x="5926173" y="5652863"/>
              <a:ext cx="2920187" cy="576941"/>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417" dirty="0">
                  <a:solidFill>
                    <a:prstClr val="white"/>
                  </a:solidFill>
                  <a:latin typeface="Arial"/>
                  <a:cs typeface="Arial"/>
                </a:rPr>
                <a:t>Network</a:t>
              </a:r>
            </a:p>
          </p:txBody>
        </p:sp>
        <p:cxnSp>
          <p:nvCxnSpPr>
            <p:cNvPr id="31" name="Straight Arrow Connector 30">
              <a:extLst>
                <a:ext uri="{FF2B5EF4-FFF2-40B4-BE49-F238E27FC236}">
                  <a16:creationId xmlns:a16="http://schemas.microsoft.com/office/drawing/2014/main" id="{D22FB67A-7293-2A41-8F2D-7C4C1F736A31}"/>
                </a:ext>
              </a:extLst>
            </p:cNvPr>
            <p:cNvCxnSpPr>
              <a:cxnSpLocks/>
              <a:stCxn id="30" idx="3"/>
            </p:cNvCxnSpPr>
            <p:nvPr/>
          </p:nvCxnSpPr>
          <p:spPr>
            <a:xfrm flipV="1">
              <a:off x="8846360" y="5696859"/>
              <a:ext cx="792901" cy="2444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076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B933-1BC1-1C4F-AA61-66A49014B3D6}"/>
              </a:ext>
            </a:extLst>
          </p:cNvPr>
          <p:cNvSpPr>
            <a:spLocks noGrp="1"/>
          </p:cNvSpPr>
          <p:nvPr>
            <p:ph type="title"/>
          </p:nvPr>
        </p:nvSpPr>
        <p:spPr/>
        <p:txBody>
          <a:bodyPr/>
          <a:lstStyle/>
          <a:p>
            <a:r>
              <a:rPr lang="en-US" dirty="0" err="1"/>
              <a:t>MoCo</a:t>
            </a:r>
            <a:r>
              <a:rPr lang="en-US" dirty="0"/>
              <a:t> results</a:t>
            </a:r>
          </a:p>
        </p:txBody>
      </p:sp>
      <p:sp>
        <p:nvSpPr>
          <p:cNvPr id="6" name="Rectangle 5">
            <a:extLst>
              <a:ext uri="{FF2B5EF4-FFF2-40B4-BE49-F238E27FC236}">
                <a16:creationId xmlns:a16="http://schemas.microsoft.com/office/drawing/2014/main" id="{AD44D994-EEC4-8443-8FCB-91C152473044}"/>
              </a:ext>
            </a:extLst>
          </p:cNvPr>
          <p:cNvSpPr/>
          <p:nvPr/>
        </p:nvSpPr>
        <p:spPr>
          <a:xfrm>
            <a:off x="419100" y="6443246"/>
            <a:ext cx="11353800" cy="338554"/>
          </a:xfrm>
          <a:prstGeom prst="rect">
            <a:avLst/>
          </a:prstGeom>
        </p:spPr>
        <p:txBody>
          <a:bodyPr wrap="square">
            <a:spAutoFit/>
          </a:bodyPr>
          <a:lstStyle/>
          <a:p>
            <a:pPr algn="ctr"/>
            <a:r>
              <a:rPr lang="en-US" sz="1600" b="0" dirty="0"/>
              <a:t>K. He et al. </a:t>
            </a:r>
            <a:r>
              <a:rPr lang="en-US" sz="1600" b="0" dirty="0">
                <a:hlinkClick r:id="rId2"/>
              </a:rPr>
              <a:t>Momentum Contrast for Unsupervised Visual Representation Learning</a:t>
            </a:r>
            <a:r>
              <a:rPr lang="en-US" sz="1600" b="0" dirty="0"/>
              <a:t>. CVPR 2020</a:t>
            </a:r>
          </a:p>
        </p:txBody>
      </p:sp>
      <p:pic>
        <p:nvPicPr>
          <p:cNvPr id="8" name="Picture 7">
            <a:extLst>
              <a:ext uri="{FF2B5EF4-FFF2-40B4-BE49-F238E27FC236}">
                <a16:creationId xmlns:a16="http://schemas.microsoft.com/office/drawing/2014/main" id="{143F73AD-AFAF-014B-ADD1-855472F7B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00" y="1752600"/>
            <a:ext cx="7391400" cy="4591399"/>
          </a:xfrm>
          <a:prstGeom prst="rect">
            <a:avLst/>
          </a:prstGeom>
        </p:spPr>
      </p:pic>
      <p:sp>
        <p:nvSpPr>
          <p:cNvPr id="7" name="TextBox 6">
            <a:extLst>
              <a:ext uri="{FF2B5EF4-FFF2-40B4-BE49-F238E27FC236}">
                <a16:creationId xmlns:a16="http://schemas.microsoft.com/office/drawing/2014/main" id="{65F963D9-C265-8A44-965A-5B68EA6DD4FF}"/>
              </a:ext>
            </a:extLst>
          </p:cNvPr>
          <p:cNvSpPr txBox="1"/>
          <p:nvPr/>
        </p:nvSpPr>
        <p:spPr>
          <a:xfrm>
            <a:off x="3124200" y="1066800"/>
            <a:ext cx="6367449" cy="830997"/>
          </a:xfrm>
          <a:prstGeom prst="rect">
            <a:avLst/>
          </a:prstGeom>
          <a:noFill/>
        </p:spPr>
        <p:txBody>
          <a:bodyPr wrap="none" rtlCol="0">
            <a:spAutoFit/>
          </a:bodyPr>
          <a:lstStyle/>
          <a:p>
            <a:r>
              <a:rPr lang="en-US" b="0" dirty="0"/>
              <a:t>Comparison on linear ImageNet classification</a:t>
            </a:r>
          </a:p>
          <a:p>
            <a:pPr algn="ctr"/>
            <a:r>
              <a:rPr lang="en-US" b="0" dirty="0"/>
              <a:t>(supervised accuracy above 75%)</a:t>
            </a:r>
          </a:p>
        </p:txBody>
      </p:sp>
    </p:spTree>
    <p:extLst>
      <p:ext uri="{BB962C8B-B14F-4D97-AF65-F5344CB8AC3E}">
        <p14:creationId xmlns:p14="http://schemas.microsoft.com/office/powerpoint/2010/main" val="2747187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B933-1BC1-1C4F-AA61-66A49014B3D6}"/>
              </a:ext>
            </a:extLst>
          </p:cNvPr>
          <p:cNvSpPr>
            <a:spLocks noGrp="1"/>
          </p:cNvSpPr>
          <p:nvPr>
            <p:ph type="title"/>
          </p:nvPr>
        </p:nvSpPr>
        <p:spPr/>
        <p:txBody>
          <a:bodyPr/>
          <a:lstStyle/>
          <a:p>
            <a:r>
              <a:rPr lang="en-US" dirty="0" err="1"/>
              <a:t>MoCo</a:t>
            </a:r>
            <a:r>
              <a:rPr lang="en-US" dirty="0"/>
              <a:t> results</a:t>
            </a:r>
          </a:p>
        </p:txBody>
      </p:sp>
      <p:sp>
        <p:nvSpPr>
          <p:cNvPr id="6" name="Rectangle 5">
            <a:extLst>
              <a:ext uri="{FF2B5EF4-FFF2-40B4-BE49-F238E27FC236}">
                <a16:creationId xmlns:a16="http://schemas.microsoft.com/office/drawing/2014/main" id="{AD44D994-EEC4-8443-8FCB-91C152473044}"/>
              </a:ext>
            </a:extLst>
          </p:cNvPr>
          <p:cNvSpPr/>
          <p:nvPr/>
        </p:nvSpPr>
        <p:spPr>
          <a:xfrm>
            <a:off x="419100" y="6443246"/>
            <a:ext cx="11353800" cy="338554"/>
          </a:xfrm>
          <a:prstGeom prst="rect">
            <a:avLst/>
          </a:prstGeom>
        </p:spPr>
        <p:txBody>
          <a:bodyPr wrap="square">
            <a:spAutoFit/>
          </a:bodyPr>
          <a:lstStyle/>
          <a:p>
            <a:pPr algn="ctr"/>
            <a:r>
              <a:rPr lang="en-US" sz="1600" b="0" dirty="0"/>
              <a:t>K. He et al. </a:t>
            </a:r>
            <a:r>
              <a:rPr lang="en-US" sz="1600" b="0" dirty="0">
                <a:hlinkClick r:id="rId2"/>
              </a:rPr>
              <a:t>Momentum Contrast for Unsupervised Visual Representation Learning</a:t>
            </a:r>
            <a:r>
              <a:rPr lang="en-US" sz="1600" b="0" dirty="0"/>
              <a:t>. CVPR 2020</a:t>
            </a:r>
          </a:p>
        </p:txBody>
      </p:sp>
      <p:pic>
        <p:nvPicPr>
          <p:cNvPr id="11" name="Picture 10">
            <a:extLst>
              <a:ext uri="{FF2B5EF4-FFF2-40B4-BE49-F238E27FC236}">
                <a16:creationId xmlns:a16="http://schemas.microsoft.com/office/drawing/2014/main" id="{17DEDF93-9BBC-CE49-888D-CF05AB738AD5}"/>
              </a:ext>
            </a:extLst>
          </p:cNvPr>
          <p:cNvPicPr>
            <a:picLocks noChangeAspect="1"/>
          </p:cNvPicPr>
          <p:nvPr/>
        </p:nvPicPr>
        <p:blipFill rotWithShape="1">
          <a:blip r:embed="rId3">
            <a:extLst>
              <a:ext uri="{28A0092B-C50C-407E-A947-70E740481C1C}">
                <a14:useLocalDpi xmlns:a14="http://schemas.microsoft.com/office/drawing/2010/main" val="0"/>
              </a:ext>
            </a:extLst>
          </a:blip>
          <a:srcRect t="33309"/>
          <a:stretch/>
        </p:blipFill>
        <p:spPr>
          <a:xfrm>
            <a:off x="2725678" y="2258252"/>
            <a:ext cx="6875522" cy="3837747"/>
          </a:xfrm>
          <a:prstGeom prst="rect">
            <a:avLst/>
          </a:prstGeom>
        </p:spPr>
      </p:pic>
      <p:sp>
        <p:nvSpPr>
          <p:cNvPr id="12" name="TextBox 11">
            <a:extLst>
              <a:ext uri="{FF2B5EF4-FFF2-40B4-BE49-F238E27FC236}">
                <a16:creationId xmlns:a16="http://schemas.microsoft.com/office/drawing/2014/main" id="{6462E295-C05A-F247-AABF-1F52BD8C2305}"/>
              </a:ext>
            </a:extLst>
          </p:cNvPr>
          <p:cNvSpPr txBox="1"/>
          <p:nvPr/>
        </p:nvSpPr>
        <p:spPr>
          <a:xfrm>
            <a:off x="3983178" y="1170828"/>
            <a:ext cx="4225643" cy="830997"/>
          </a:xfrm>
          <a:prstGeom prst="rect">
            <a:avLst/>
          </a:prstGeom>
          <a:noFill/>
        </p:spPr>
        <p:txBody>
          <a:bodyPr wrap="square" rtlCol="0">
            <a:spAutoFit/>
          </a:bodyPr>
          <a:lstStyle/>
          <a:p>
            <a:pPr algn="ctr"/>
            <a:r>
              <a:rPr lang="en-US" b="0" dirty="0"/>
              <a:t>Comparison on PASCAL object detection</a:t>
            </a:r>
          </a:p>
        </p:txBody>
      </p:sp>
    </p:spTree>
    <p:extLst>
      <p:ext uri="{BB962C8B-B14F-4D97-AF65-F5344CB8AC3E}">
        <p14:creationId xmlns:p14="http://schemas.microsoft.com/office/powerpoint/2010/main" val="1341029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98FB2-8758-CF4B-B1E3-343587D3D3C1}"/>
              </a:ext>
            </a:extLst>
          </p:cNvPr>
          <p:cNvSpPr>
            <a:spLocks noGrp="1"/>
          </p:cNvSpPr>
          <p:nvPr>
            <p:ph type="title"/>
          </p:nvPr>
        </p:nvSpPr>
        <p:spPr/>
        <p:txBody>
          <a:bodyPr/>
          <a:lstStyle/>
          <a:p>
            <a:r>
              <a:rPr lang="en-US" dirty="0" err="1"/>
              <a:t>SimCLR</a:t>
            </a:r>
            <a:endParaRPr lang="en-US" dirty="0"/>
          </a:p>
        </p:txBody>
      </p:sp>
      <p:pic>
        <p:nvPicPr>
          <p:cNvPr id="6" name="Content Placeholder 5">
            <a:extLst>
              <a:ext uri="{FF2B5EF4-FFF2-40B4-BE49-F238E27FC236}">
                <a16:creationId xmlns:a16="http://schemas.microsoft.com/office/drawing/2014/main" id="{64924B75-B8B9-5B44-B0B2-6B23ECB3BDE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2701" y="1188867"/>
            <a:ext cx="6195634" cy="4706522"/>
          </a:xfrm>
        </p:spPr>
      </p:pic>
      <p:sp>
        <p:nvSpPr>
          <p:cNvPr id="4" name="Rectangle 3">
            <a:extLst>
              <a:ext uri="{FF2B5EF4-FFF2-40B4-BE49-F238E27FC236}">
                <a16:creationId xmlns:a16="http://schemas.microsoft.com/office/drawing/2014/main" id="{31F85495-0055-BD47-A3A7-C046913D1C05}"/>
              </a:ext>
            </a:extLst>
          </p:cNvPr>
          <p:cNvSpPr/>
          <p:nvPr/>
        </p:nvSpPr>
        <p:spPr>
          <a:xfrm>
            <a:off x="762000" y="6172200"/>
            <a:ext cx="11049000" cy="584775"/>
          </a:xfrm>
          <a:prstGeom prst="rect">
            <a:avLst/>
          </a:prstGeom>
        </p:spPr>
        <p:txBody>
          <a:bodyPr wrap="square">
            <a:spAutoFit/>
          </a:bodyPr>
          <a:lstStyle/>
          <a:p>
            <a:pPr algn="ctr"/>
            <a:r>
              <a:rPr lang="en-US" sz="1600" b="0" dirty="0"/>
              <a:t>T. Chen, S. </a:t>
            </a:r>
            <a:r>
              <a:rPr lang="en-US" sz="1600" b="0" dirty="0" err="1"/>
              <a:t>Kornblith</a:t>
            </a:r>
            <a:r>
              <a:rPr lang="en-US" sz="1600" b="0" dirty="0"/>
              <a:t>, M. </a:t>
            </a:r>
            <a:r>
              <a:rPr lang="en-US" sz="1600" b="0" dirty="0" err="1"/>
              <a:t>Norouzi</a:t>
            </a:r>
            <a:r>
              <a:rPr lang="en-US" sz="1600" b="0" dirty="0"/>
              <a:t>, and G. Hinton. </a:t>
            </a:r>
            <a:r>
              <a:rPr lang="en-US" sz="1600" b="0" dirty="0">
                <a:hlinkClick r:id="rId4"/>
              </a:rPr>
              <a:t>A Simple Framework for Contrastive Learning of Visual Representations</a:t>
            </a:r>
            <a:r>
              <a:rPr lang="en-US" sz="1600" b="0" dirty="0"/>
              <a:t>. ICML 2020</a:t>
            </a:r>
          </a:p>
        </p:txBody>
      </p:sp>
      <mc:AlternateContent xmlns:mc="http://schemas.openxmlformats.org/markup-compatibility/2006">
        <mc:Choice xmlns:a14="http://schemas.microsoft.com/office/drawing/2010/main" Requires="a14">
          <p:sp>
            <p:nvSpPr>
              <p:cNvPr id="7" name="Content Placeholder 2">
                <a:extLst>
                  <a:ext uri="{FF2B5EF4-FFF2-40B4-BE49-F238E27FC236}">
                    <a16:creationId xmlns:a16="http://schemas.microsoft.com/office/drawing/2014/main" id="{2212A4DC-EAA7-1D40-AFB3-2C5953259F29}"/>
                  </a:ext>
                </a:extLst>
              </p:cNvPr>
              <p:cNvSpPr txBox="1">
                <a:spLocks/>
              </p:cNvSpPr>
              <p:nvPr/>
            </p:nvSpPr>
            <p:spPr bwMode="auto">
              <a:xfrm>
                <a:off x="6705599" y="1371600"/>
                <a:ext cx="4832589"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t>Instead of memory bank or queue, use large mini-batch size (on cloud TPU)</a:t>
                </a:r>
              </a:p>
              <a:p>
                <a:pPr marL="457200" indent="-457200">
                  <a:buFont typeface="Arial" panose="020B0604020202020204" pitchFamily="34" charset="0"/>
                  <a:buChar char="•"/>
                </a:pPr>
                <a:r>
                  <a:rPr lang="en-US" b="0" kern="0" dirty="0"/>
                  <a:t>Introduce nonlinear </a:t>
                </a:r>
                <a:r>
                  <a:rPr lang="en-US" b="0" i="1" kern="0" dirty="0"/>
                  <a:t>projection</a:t>
                </a:r>
                <a:r>
                  <a:rPr lang="en-US" b="0" kern="0" dirty="0"/>
                  <a:t> (</a:t>
                </a:r>
                <a14:m>
                  <m:oMath xmlns:m="http://schemas.openxmlformats.org/officeDocument/2006/math">
                    <m:r>
                      <a:rPr lang="en-US" b="0" i="1" kern="0" dirty="0" smtClean="0">
                        <a:solidFill>
                          <a:srgbClr val="7030A0"/>
                        </a:solidFill>
                        <a:latin typeface="Cambria Math" panose="02040503050406030204" pitchFamily="18" charset="0"/>
                      </a:rPr>
                      <m:t>𝑔</m:t>
                    </m:r>
                  </m:oMath>
                </a14:m>
                <a:r>
                  <a:rPr lang="en-US" b="0" kern="0" dirty="0"/>
                  <a:t>) between representation (</a:t>
                </a:r>
                <a14:m>
                  <m:oMath xmlns:m="http://schemas.openxmlformats.org/officeDocument/2006/math">
                    <m:r>
                      <a:rPr lang="en-US" b="0" i="1" kern="0" dirty="0" smtClean="0">
                        <a:solidFill>
                          <a:srgbClr val="7030A0"/>
                        </a:solidFill>
                        <a:latin typeface="Cambria Math" panose="02040503050406030204" pitchFamily="18" charset="0"/>
                      </a:rPr>
                      <m:t>h</m:t>
                    </m:r>
                  </m:oMath>
                </a14:m>
                <a:r>
                  <a:rPr lang="en-US" b="0" kern="0" dirty="0"/>
                  <a:t>) and feature used for computing contrastive loss (</a:t>
                </a:r>
                <a14:m>
                  <m:oMath xmlns:m="http://schemas.openxmlformats.org/officeDocument/2006/math">
                    <m:r>
                      <a:rPr lang="en-US" b="0" i="1" kern="0" dirty="0" smtClean="0">
                        <a:solidFill>
                          <a:srgbClr val="7030A0"/>
                        </a:solidFill>
                        <a:latin typeface="Cambria Math" panose="02040503050406030204" pitchFamily="18" charset="0"/>
                      </a:rPr>
                      <m:t>𝑧</m:t>
                    </m:r>
                  </m:oMath>
                </a14:m>
                <a:r>
                  <a:rPr lang="en-US" b="0" kern="0" dirty="0"/>
                  <a:t>)</a:t>
                </a:r>
              </a:p>
            </p:txBody>
          </p:sp>
        </mc:Choice>
        <mc:Fallback>
          <p:sp>
            <p:nvSpPr>
              <p:cNvPr id="7" name="Content Placeholder 2">
                <a:extLst>
                  <a:ext uri="{FF2B5EF4-FFF2-40B4-BE49-F238E27FC236}">
                    <a16:creationId xmlns:a16="http://schemas.microsoft.com/office/drawing/2014/main" id="{2212A4DC-EAA7-1D40-AFB3-2C5953259F29}"/>
                  </a:ext>
                </a:extLst>
              </p:cNvPr>
              <p:cNvSpPr txBox="1">
                <a:spLocks noRot="1" noChangeAspect="1" noMove="1" noResize="1" noEditPoints="1" noAdjustHandles="1" noChangeArrowheads="1" noChangeShapeType="1" noTextEdit="1"/>
              </p:cNvSpPr>
              <p:nvPr/>
            </p:nvSpPr>
            <p:spPr bwMode="auto">
              <a:xfrm>
                <a:off x="6705599" y="1371600"/>
                <a:ext cx="4832589" cy="5257800"/>
              </a:xfrm>
              <a:prstGeom prst="rect">
                <a:avLst/>
              </a:prstGeom>
              <a:blipFill>
                <a:blip r:embed="rId5"/>
                <a:stretch>
                  <a:fillRect l="-2362" t="-1449" r="-525"/>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322632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98FB2-8758-CF4B-B1E3-343587D3D3C1}"/>
              </a:ext>
            </a:extLst>
          </p:cNvPr>
          <p:cNvSpPr>
            <a:spLocks noGrp="1"/>
          </p:cNvSpPr>
          <p:nvPr>
            <p:ph type="title"/>
          </p:nvPr>
        </p:nvSpPr>
        <p:spPr/>
        <p:txBody>
          <a:bodyPr/>
          <a:lstStyle/>
          <a:p>
            <a:r>
              <a:rPr lang="en-US" dirty="0" err="1"/>
              <a:t>SimCLR</a:t>
            </a:r>
            <a:endParaRPr lang="en-US" dirty="0"/>
          </a:p>
        </p:txBody>
      </p:sp>
      <p:sp>
        <p:nvSpPr>
          <p:cNvPr id="4" name="Rectangle 3">
            <a:extLst>
              <a:ext uri="{FF2B5EF4-FFF2-40B4-BE49-F238E27FC236}">
                <a16:creationId xmlns:a16="http://schemas.microsoft.com/office/drawing/2014/main" id="{31F85495-0055-BD47-A3A7-C046913D1C05}"/>
              </a:ext>
            </a:extLst>
          </p:cNvPr>
          <p:cNvSpPr/>
          <p:nvPr/>
        </p:nvSpPr>
        <p:spPr>
          <a:xfrm>
            <a:off x="762000" y="6172200"/>
            <a:ext cx="11049000" cy="584775"/>
          </a:xfrm>
          <a:prstGeom prst="rect">
            <a:avLst/>
          </a:prstGeom>
        </p:spPr>
        <p:txBody>
          <a:bodyPr wrap="square">
            <a:spAutoFit/>
          </a:bodyPr>
          <a:lstStyle/>
          <a:p>
            <a:pPr algn="ctr"/>
            <a:r>
              <a:rPr lang="en-US" sz="1600" b="0" dirty="0"/>
              <a:t>T. Chen, S. </a:t>
            </a:r>
            <a:r>
              <a:rPr lang="en-US" sz="1600" b="0" dirty="0" err="1"/>
              <a:t>Kornblith</a:t>
            </a:r>
            <a:r>
              <a:rPr lang="en-US" sz="1600" b="0" dirty="0"/>
              <a:t>, M. </a:t>
            </a:r>
            <a:r>
              <a:rPr lang="en-US" sz="1600" b="0" dirty="0" err="1"/>
              <a:t>Norouzi</a:t>
            </a:r>
            <a:r>
              <a:rPr lang="en-US" sz="1600" b="0" dirty="0"/>
              <a:t>, and G. Hinton. </a:t>
            </a:r>
            <a:r>
              <a:rPr lang="en-US" sz="1600" b="0" dirty="0">
                <a:hlinkClick r:id="rId2"/>
              </a:rPr>
              <a:t>A Simple Framework for Contrastive Learning of Visual Representations</a:t>
            </a:r>
            <a:r>
              <a:rPr lang="en-US" sz="1600" b="0" dirty="0"/>
              <a:t>. ICML 2020</a:t>
            </a:r>
          </a:p>
        </p:txBody>
      </p:sp>
      <p:sp>
        <p:nvSpPr>
          <p:cNvPr id="7" name="Content Placeholder 2">
            <a:extLst>
              <a:ext uri="{FF2B5EF4-FFF2-40B4-BE49-F238E27FC236}">
                <a16:creationId xmlns:a16="http://schemas.microsoft.com/office/drawing/2014/main" id="{2212A4DC-EAA7-1D40-AFB3-2C5953259F29}"/>
              </a:ext>
            </a:extLst>
          </p:cNvPr>
          <p:cNvSpPr txBox="1">
            <a:spLocks/>
          </p:cNvSpPr>
          <p:nvPr/>
        </p:nvSpPr>
        <p:spPr bwMode="auto">
          <a:xfrm>
            <a:off x="914400" y="914400"/>
            <a:ext cx="101346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t>Performed extensive ablation study of data augmentations</a:t>
            </a:r>
          </a:p>
          <a:p>
            <a:pPr marL="457200" indent="-457200">
              <a:buFont typeface="Arial" panose="020B0604020202020204" pitchFamily="34" charset="0"/>
              <a:buChar char="•"/>
            </a:pPr>
            <a:r>
              <a:rPr lang="en-US" b="0" kern="0" dirty="0"/>
              <a:t>Found that composing multiple augmentations gives the best results </a:t>
            </a:r>
          </a:p>
        </p:txBody>
      </p:sp>
      <p:pic>
        <p:nvPicPr>
          <p:cNvPr id="9" name="Picture 8">
            <a:extLst>
              <a:ext uri="{FF2B5EF4-FFF2-40B4-BE49-F238E27FC236}">
                <a16:creationId xmlns:a16="http://schemas.microsoft.com/office/drawing/2014/main" id="{EFB4A02D-2E6A-C149-A7F9-B0BB89657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2503920"/>
            <a:ext cx="7240189" cy="3592080"/>
          </a:xfrm>
          <a:prstGeom prst="rect">
            <a:avLst/>
          </a:prstGeom>
        </p:spPr>
      </p:pic>
      <p:pic>
        <p:nvPicPr>
          <p:cNvPr id="11" name="Picture 10">
            <a:extLst>
              <a:ext uri="{FF2B5EF4-FFF2-40B4-BE49-F238E27FC236}">
                <a16:creationId xmlns:a16="http://schemas.microsoft.com/office/drawing/2014/main" id="{78B8F30F-602B-1041-88CE-CE8C7D597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2503920"/>
            <a:ext cx="4026416" cy="3592080"/>
          </a:xfrm>
          <a:prstGeom prst="rect">
            <a:avLst/>
          </a:prstGeom>
        </p:spPr>
      </p:pic>
    </p:spTree>
    <p:extLst>
      <p:ext uri="{BB962C8B-B14F-4D97-AF65-F5344CB8AC3E}">
        <p14:creationId xmlns:p14="http://schemas.microsoft.com/office/powerpoint/2010/main" val="397892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98FB2-8758-CF4B-B1E3-343587D3D3C1}"/>
              </a:ext>
            </a:extLst>
          </p:cNvPr>
          <p:cNvSpPr>
            <a:spLocks noGrp="1"/>
          </p:cNvSpPr>
          <p:nvPr>
            <p:ph type="title"/>
          </p:nvPr>
        </p:nvSpPr>
        <p:spPr/>
        <p:txBody>
          <a:bodyPr/>
          <a:lstStyle/>
          <a:p>
            <a:r>
              <a:rPr lang="en-US" dirty="0" err="1"/>
              <a:t>SimCLR</a:t>
            </a:r>
            <a:r>
              <a:rPr lang="en-US" dirty="0"/>
              <a:t>: Evaluation</a:t>
            </a:r>
          </a:p>
        </p:txBody>
      </p:sp>
      <p:sp>
        <p:nvSpPr>
          <p:cNvPr id="4" name="Rectangle 3">
            <a:extLst>
              <a:ext uri="{FF2B5EF4-FFF2-40B4-BE49-F238E27FC236}">
                <a16:creationId xmlns:a16="http://schemas.microsoft.com/office/drawing/2014/main" id="{31F85495-0055-BD47-A3A7-C046913D1C05}"/>
              </a:ext>
            </a:extLst>
          </p:cNvPr>
          <p:cNvSpPr/>
          <p:nvPr/>
        </p:nvSpPr>
        <p:spPr>
          <a:xfrm>
            <a:off x="762000" y="6172200"/>
            <a:ext cx="11049000" cy="584775"/>
          </a:xfrm>
          <a:prstGeom prst="rect">
            <a:avLst/>
          </a:prstGeom>
        </p:spPr>
        <p:txBody>
          <a:bodyPr wrap="square">
            <a:spAutoFit/>
          </a:bodyPr>
          <a:lstStyle/>
          <a:p>
            <a:pPr algn="ctr"/>
            <a:r>
              <a:rPr lang="en-US" sz="1600" b="0" dirty="0"/>
              <a:t>T. Chen, S. </a:t>
            </a:r>
            <a:r>
              <a:rPr lang="en-US" sz="1600" b="0" dirty="0" err="1"/>
              <a:t>Kornblith</a:t>
            </a:r>
            <a:r>
              <a:rPr lang="en-US" sz="1600" b="0" dirty="0"/>
              <a:t>, M. </a:t>
            </a:r>
            <a:r>
              <a:rPr lang="en-US" sz="1600" b="0" dirty="0" err="1"/>
              <a:t>Norouzi</a:t>
            </a:r>
            <a:r>
              <a:rPr lang="en-US" sz="1600" b="0" dirty="0"/>
              <a:t>, and G. Hinton. </a:t>
            </a:r>
            <a:r>
              <a:rPr lang="en-US" sz="1600" b="0" dirty="0">
                <a:hlinkClick r:id="rId2"/>
              </a:rPr>
              <a:t>A Simple Framework for Contrastive Learning of Visual Representations</a:t>
            </a:r>
            <a:r>
              <a:rPr lang="en-US" sz="1600" b="0" dirty="0"/>
              <a:t>. ICML 2020</a:t>
            </a:r>
          </a:p>
        </p:txBody>
      </p:sp>
      <p:pic>
        <p:nvPicPr>
          <p:cNvPr id="9" name="Picture 8">
            <a:extLst>
              <a:ext uri="{FF2B5EF4-FFF2-40B4-BE49-F238E27FC236}">
                <a16:creationId xmlns:a16="http://schemas.microsoft.com/office/drawing/2014/main" id="{38427FB8-4EAB-BD40-B061-1A7C2810F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00" y="990600"/>
            <a:ext cx="6172200" cy="4473500"/>
          </a:xfrm>
          <a:prstGeom prst="rect">
            <a:avLst/>
          </a:prstGeom>
        </p:spPr>
      </p:pic>
      <p:sp>
        <p:nvSpPr>
          <p:cNvPr id="3" name="TextBox 2">
            <a:extLst>
              <a:ext uri="{FF2B5EF4-FFF2-40B4-BE49-F238E27FC236}">
                <a16:creationId xmlns:a16="http://schemas.microsoft.com/office/drawing/2014/main" id="{D278CBEF-B2F6-B44E-9945-A3769A0D783A}"/>
              </a:ext>
            </a:extLst>
          </p:cNvPr>
          <p:cNvSpPr txBox="1"/>
          <p:nvPr/>
        </p:nvSpPr>
        <p:spPr>
          <a:xfrm>
            <a:off x="4443501" y="5486400"/>
            <a:ext cx="3405099" cy="461665"/>
          </a:xfrm>
          <a:prstGeom prst="rect">
            <a:avLst/>
          </a:prstGeom>
          <a:noFill/>
        </p:spPr>
        <p:txBody>
          <a:bodyPr wrap="none" rtlCol="0">
            <a:spAutoFit/>
          </a:bodyPr>
          <a:lstStyle/>
          <a:p>
            <a:r>
              <a:rPr lang="en-US" b="0" dirty="0"/>
              <a:t>No detection evaluation</a:t>
            </a:r>
          </a:p>
        </p:txBody>
      </p:sp>
    </p:spTree>
    <p:extLst>
      <p:ext uri="{BB962C8B-B14F-4D97-AF65-F5344CB8AC3E}">
        <p14:creationId xmlns:p14="http://schemas.microsoft.com/office/powerpoint/2010/main" val="61195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DDCE4-3333-7B42-9CFD-B80C46DCE7B5}"/>
              </a:ext>
            </a:extLst>
          </p:cNvPr>
          <p:cNvSpPr>
            <a:spLocks noGrp="1"/>
          </p:cNvSpPr>
          <p:nvPr>
            <p:ph type="title"/>
          </p:nvPr>
        </p:nvSpPr>
        <p:spPr/>
        <p:txBody>
          <a:bodyPr/>
          <a:lstStyle/>
          <a:p>
            <a:r>
              <a:rPr lang="en-US" dirty="0"/>
              <a:t>Why do contrastive methods work?</a:t>
            </a:r>
          </a:p>
        </p:txBody>
      </p:sp>
      <p:sp>
        <p:nvSpPr>
          <p:cNvPr id="3" name="Content Placeholder 2">
            <a:extLst>
              <a:ext uri="{FF2B5EF4-FFF2-40B4-BE49-F238E27FC236}">
                <a16:creationId xmlns:a16="http://schemas.microsoft.com/office/drawing/2014/main" id="{FFBD345D-A6FD-0446-AFCD-EAACC10F309D}"/>
              </a:ext>
            </a:extLst>
          </p:cNvPr>
          <p:cNvSpPr>
            <a:spLocks noGrp="1"/>
          </p:cNvSpPr>
          <p:nvPr>
            <p:ph idx="1"/>
          </p:nvPr>
        </p:nvSpPr>
        <p:spPr/>
        <p:txBody>
          <a:bodyPr/>
          <a:lstStyle/>
          <a:p>
            <a:pPr marL="457200" indent="-457200">
              <a:buFont typeface="Arial" panose="020B0604020202020204" pitchFamily="34" charset="0"/>
              <a:buChar char="•"/>
            </a:pPr>
            <a:r>
              <a:rPr lang="en-US" dirty="0"/>
              <a:t>L2 normalization of features (before computing dot product to estimate similarity) is important (</a:t>
            </a:r>
            <a:r>
              <a:rPr lang="en-US" dirty="0">
                <a:hlinkClick r:id="rId2"/>
              </a:rPr>
              <a:t>Wang and Isola</a:t>
            </a:r>
            <a:r>
              <a:rPr lang="en-US" dirty="0"/>
              <a:t>, 2020)</a:t>
            </a:r>
          </a:p>
          <a:p>
            <a:pPr marL="457200" indent="-457200">
              <a:buFont typeface="Arial" panose="020B0604020202020204" pitchFamily="34" charset="0"/>
              <a:buChar char="•"/>
            </a:pPr>
            <a:r>
              <a:rPr lang="en-US" dirty="0"/>
              <a:t>The essential property of the loss is enforcing closeness of positive features while maximizing uniformity of the distribution of normalized features over the hypersphere (</a:t>
            </a:r>
            <a:r>
              <a:rPr lang="en-US" dirty="0">
                <a:hlinkClick r:id="rId2"/>
              </a:rPr>
              <a:t>Wang and Isola</a:t>
            </a:r>
            <a:r>
              <a:rPr lang="en-US" dirty="0"/>
              <a:t>, 2020)</a:t>
            </a:r>
          </a:p>
          <a:p>
            <a:pPr marL="457200" indent="-457200">
              <a:buFont typeface="Arial" panose="020B0604020202020204" pitchFamily="34" charset="0"/>
              <a:buChar char="•"/>
            </a:pPr>
            <a:r>
              <a:rPr lang="en-US" dirty="0"/>
              <a:t>The choice of data augmentation operations or transformations between two positive “views” is also important and needs further study (</a:t>
            </a:r>
            <a:r>
              <a:rPr lang="en-US" dirty="0">
                <a:hlinkClick r:id="rId3"/>
              </a:rPr>
              <a:t>Tian et al.</a:t>
            </a:r>
            <a:r>
              <a:rPr lang="en-US" dirty="0"/>
              <a:t>, 2020)</a:t>
            </a:r>
          </a:p>
        </p:txBody>
      </p:sp>
    </p:spTree>
    <p:extLst>
      <p:ext uri="{BB962C8B-B14F-4D97-AF65-F5344CB8AC3E}">
        <p14:creationId xmlns:p14="http://schemas.microsoft.com/office/powerpoint/2010/main" val="119631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64C99-89C2-C141-B741-F40234438FD5}"/>
              </a:ext>
            </a:extLst>
          </p:cNvPr>
          <p:cNvSpPr>
            <a:spLocks noGrp="1"/>
          </p:cNvSpPr>
          <p:nvPr>
            <p:ph type="title"/>
          </p:nvPr>
        </p:nvSpPr>
        <p:spPr/>
        <p:txBody>
          <a:bodyPr/>
          <a:lstStyle/>
          <a:p>
            <a:r>
              <a:rPr lang="en-US" dirty="0"/>
              <a:t>Non-contrastive methods</a:t>
            </a:r>
          </a:p>
        </p:txBody>
      </p:sp>
      <p:sp>
        <p:nvSpPr>
          <p:cNvPr id="3" name="Content Placeholder 2">
            <a:extLst>
              <a:ext uri="{FF2B5EF4-FFF2-40B4-BE49-F238E27FC236}">
                <a16:creationId xmlns:a16="http://schemas.microsoft.com/office/drawing/2014/main" id="{6520EE66-0748-C24D-A4D7-2FC33DBF31D4}"/>
              </a:ext>
            </a:extLst>
          </p:cNvPr>
          <p:cNvSpPr>
            <a:spLocks noGrp="1"/>
          </p:cNvSpPr>
          <p:nvPr>
            <p:ph idx="1"/>
          </p:nvPr>
        </p:nvSpPr>
        <p:spPr/>
        <p:txBody>
          <a:bodyPr/>
          <a:lstStyle/>
          <a:p>
            <a:pPr marL="457200" indent="-457200">
              <a:buFont typeface="Arial" panose="020B0604020202020204" pitchFamily="34" charset="0"/>
              <a:buChar char="•"/>
            </a:pPr>
            <a:r>
              <a:rPr lang="en-US" dirty="0"/>
              <a:t>Extract representations from two transformed versions of </a:t>
            </a:r>
            <a:br>
              <a:rPr lang="en-US" dirty="0"/>
            </a:br>
            <a:r>
              <a:rPr lang="en-US" dirty="0"/>
              <a:t>a data point, encourage these representations to be similar</a:t>
            </a:r>
          </a:p>
          <a:p>
            <a:pPr marL="857250" lvl="1" indent="-457200">
              <a:buFont typeface="Arial" panose="020B0604020202020204" pitchFamily="34" charset="0"/>
              <a:buChar char="•"/>
            </a:pPr>
            <a:r>
              <a:rPr lang="en-US" sz="2400" b="1" dirty="0"/>
              <a:t>Contrastive methods</a:t>
            </a:r>
            <a:r>
              <a:rPr lang="en-US" sz="2400" dirty="0"/>
              <a:t>: train using both positive (similar) and negative (dissimilar) pairs</a:t>
            </a:r>
          </a:p>
          <a:p>
            <a:pPr marL="1257300" lvl="2" indent="-457200">
              <a:buFont typeface="Arial" panose="020B0604020202020204" pitchFamily="34" charset="0"/>
              <a:buChar char="•"/>
            </a:pPr>
            <a:r>
              <a:rPr lang="en-US" sz="2200" dirty="0"/>
              <a:t>Key challenge: sampling of negative pairs</a:t>
            </a:r>
          </a:p>
          <a:p>
            <a:pPr marL="857250" lvl="1" indent="-457200">
              <a:buFont typeface="Arial" panose="020B0604020202020204" pitchFamily="34" charset="0"/>
              <a:buChar char="•"/>
            </a:pPr>
            <a:r>
              <a:rPr lang="en-US" sz="2400" b="1" dirty="0"/>
              <a:t>Non-contrastive methods</a:t>
            </a:r>
            <a:r>
              <a:rPr lang="en-US" sz="2400" dirty="0"/>
              <a:t>: train with only positive examples</a:t>
            </a:r>
          </a:p>
          <a:p>
            <a:pPr marL="1257300" lvl="2" indent="-457200">
              <a:buFont typeface="Arial" panose="020B0604020202020204" pitchFamily="34" charset="0"/>
              <a:buChar char="•"/>
            </a:pPr>
            <a:r>
              <a:rPr lang="en-US" sz="2200" dirty="0"/>
              <a:t>Key challenge: avoiding degenerate solutions (all representations collapsing to constant output value)</a:t>
            </a:r>
          </a:p>
          <a:p>
            <a:endParaRPr lang="en-US" dirty="0"/>
          </a:p>
        </p:txBody>
      </p:sp>
      <p:sp>
        <p:nvSpPr>
          <p:cNvPr id="12" name="TextBox 11">
            <a:extLst>
              <a:ext uri="{FF2B5EF4-FFF2-40B4-BE49-F238E27FC236}">
                <a16:creationId xmlns:a16="http://schemas.microsoft.com/office/drawing/2014/main" id="{622FEB49-3737-4246-A106-59BD164B7862}"/>
              </a:ext>
            </a:extLst>
          </p:cNvPr>
          <p:cNvSpPr txBox="1"/>
          <p:nvPr/>
        </p:nvSpPr>
        <p:spPr>
          <a:xfrm>
            <a:off x="10712364" y="6550223"/>
            <a:ext cx="1479636" cy="307777"/>
          </a:xfrm>
          <a:prstGeom prst="rect">
            <a:avLst/>
          </a:prstGeom>
          <a:noFill/>
        </p:spPr>
        <p:txBody>
          <a:bodyPr wrap="none" rtlCol="0">
            <a:spAutoFit/>
          </a:bodyPr>
          <a:lstStyle/>
          <a:p>
            <a:r>
              <a:rPr lang="en-US" sz="1400" b="0" dirty="0"/>
              <a:t>Source: A. </a:t>
            </a:r>
            <a:r>
              <a:rPr lang="en-US" sz="1400" b="0" dirty="0" err="1"/>
              <a:t>Efros</a:t>
            </a:r>
            <a:endParaRPr lang="en-US" sz="1400" b="0" dirty="0"/>
          </a:p>
        </p:txBody>
      </p:sp>
      <p:grpSp>
        <p:nvGrpSpPr>
          <p:cNvPr id="21" name="Group 20">
            <a:extLst>
              <a:ext uri="{FF2B5EF4-FFF2-40B4-BE49-F238E27FC236}">
                <a16:creationId xmlns:a16="http://schemas.microsoft.com/office/drawing/2014/main" id="{A21FC26A-E952-9C47-85FC-D3A975B2F2B8}"/>
              </a:ext>
            </a:extLst>
          </p:cNvPr>
          <p:cNvGrpSpPr/>
          <p:nvPr/>
        </p:nvGrpSpPr>
        <p:grpSpPr>
          <a:xfrm>
            <a:off x="2209798" y="4931683"/>
            <a:ext cx="7924802" cy="1240517"/>
            <a:chOff x="3429000" y="4989287"/>
            <a:chExt cx="7924802" cy="1240517"/>
          </a:xfrm>
        </p:grpSpPr>
        <p:sp>
          <p:nvSpPr>
            <p:cNvPr id="22" name="Rectangle 21">
              <a:extLst>
                <a:ext uri="{FF2B5EF4-FFF2-40B4-BE49-F238E27FC236}">
                  <a16:creationId xmlns:a16="http://schemas.microsoft.com/office/drawing/2014/main" id="{8AE4BBB8-7C0E-014D-BCD6-008FC1523300}"/>
                </a:ext>
              </a:extLst>
            </p:cNvPr>
            <p:cNvSpPr/>
            <p:nvPr/>
          </p:nvSpPr>
          <p:spPr>
            <a:xfrm>
              <a:off x="9666515" y="4989287"/>
              <a:ext cx="1687287" cy="118291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167" dirty="0">
                  <a:solidFill>
                    <a:srgbClr val="FF0000"/>
                  </a:solidFill>
                  <a:latin typeface="Arial"/>
                  <a:cs typeface="Arial"/>
                </a:rPr>
                <a:t>Similarity score</a:t>
              </a:r>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17D1E222-9D09-9E44-B4A7-2D81D54E1C8F}"/>
                    </a:ext>
                  </a:extLst>
                </p:cNvPr>
                <p:cNvSpPr/>
                <p:nvPr/>
              </p:nvSpPr>
              <p:spPr>
                <a:xfrm>
                  <a:off x="3429000" y="4989287"/>
                  <a:ext cx="1714542" cy="47534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167" dirty="0">
                      <a:solidFill>
                        <a:prstClr val="black"/>
                      </a:solidFill>
                      <a:latin typeface="Arial"/>
                      <a:cs typeface="Arial"/>
                    </a:rPr>
                    <a:t>Data </a:t>
                  </a:r>
                  <a14:m>
                    <m:oMath xmlns:m="http://schemas.openxmlformats.org/officeDocument/2006/math">
                      <m:r>
                        <a:rPr lang="en-US" sz="2167" i="1" dirty="0" smtClean="0">
                          <a:solidFill>
                            <a:srgbClr val="FF0000"/>
                          </a:solidFill>
                          <a:latin typeface="Cambria Math" panose="02040503050406030204" pitchFamily="18" charset="0"/>
                          <a:cs typeface="Arial"/>
                        </a:rPr>
                        <m:t>𝑇</m:t>
                      </m:r>
                      <m:r>
                        <a:rPr lang="en-US" sz="2167" i="1" dirty="0">
                          <a:solidFill>
                            <a:prstClr val="black"/>
                          </a:solidFill>
                          <a:latin typeface="Cambria Math" panose="02040503050406030204" pitchFamily="18" charset="0"/>
                          <a:cs typeface="Arial"/>
                        </a:rPr>
                        <m:t>(</m:t>
                      </m:r>
                      <m:r>
                        <a:rPr lang="en-US" sz="2167" i="1" dirty="0">
                          <a:solidFill>
                            <a:prstClr val="black"/>
                          </a:solidFill>
                          <a:latin typeface="Cambria Math" panose="02040503050406030204" pitchFamily="18" charset="0"/>
                          <a:cs typeface="Arial"/>
                        </a:rPr>
                        <m:t>𝑥</m:t>
                      </m:r>
                      <m:r>
                        <a:rPr lang="en-US" sz="2167" i="1" dirty="0" smtClean="0">
                          <a:solidFill>
                            <a:prstClr val="black"/>
                          </a:solidFill>
                          <a:latin typeface="Cambria Math" panose="02040503050406030204" pitchFamily="18" charset="0"/>
                          <a:cs typeface="Arial"/>
                        </a:rPr>
                        <m:t>)</m:t>
                      </m:r>
                    </m:oMath>
                  </a14:m>
                  <a:endParaRPr lang="en-US" sz="2167" i="1" baseline="-25000" dirty="0">
                    <a:solidFill>
                      <a:prstClr val="black"/>
                    </a:solidFill>
                    <a:latin typeface="Arial"/>
                    <a:cs typeface="Arial"/>
                  </a:endParaRPr>
                </a:p>
              </p:txBody>
            </p:sp>
          </mc:Choice>
          <mc:Fallback xmlns="">
            <p:sp>
              <p:nvSpPr>
                <p:cNvPr id="23" name="Rectangle 22">
                  <a:extLst>
                    <a:ext uri="{FF2B5EF4-FFF2-40B4-BE49-F238E27FC236}">
                      <a16:creationId xmlns:a16="http://schemas.microsoft.com/office/drawing/2014/main" id="{17D1E222-9D09-9E44-B4A7-2D81D54E1C8F}"/>
                    </a:ext>
                  </a:extLst>
                </p:cNvPr>
                <p:cNvSpPr>
                  <a:spLocks noRot="1" noChangeAspect="1" noMove="1" noResize="1" noEditPoints="1" noAdjustHandles="1" noChangeArrowheads="1" noChangeShapeType="1" noTextEdit="1"/>
                </p:cNvSpPr>
                <p:nvPr/>
              </p:nvSpPr>
              <p:spPr>
                <a:xfrm>
                  <a:off x="3429000" y="4989287"/>
                  <a:ext cx="1714542" cy="475341"/>
                </a:xfrm>
                <a:prstGeom prst="rect">
                  <a:avLst/>
                </a:prstGeom>
                <a:blipFill>
                  <a:blip r:embed="rId2"/>
                  <a:stretch>
                    <a:fillRect b="-11905"/>
                  </a:stretch>
                </a:blipFill>
                <a:ln w="38100">
                  <a:solidFill>
                    <a:schemeClr val="tx1"/>
                  </a:solidFill>
                </a:ln>
              </p:spPr>
              <p:txBody>
                <a:bodyPr/>
                <a:lstStyle/>
                <a:p>
                  <a:r>
                    <a:rPr lang="en-US">
                      <a:noFill/>
                    </a:rPr>
                    <a:t> </a:t>
                  </a:r>
                </a:p>
              </p:txBody>
            </p:sp>
          </mc:Fallback>
        </mc:AlternateContent>
        <p:sp>
          <p:nvSpPr>
            <p:cNvPr id="24" name="Rectangle 23">
              <a:extLst>
                <a:ext uri="{FF2B5EF4-FFF2-40B4-BE49-F238E27FC236}">
                  <a16:creationId xmlns:a16="http://schemas.microsoft.com/office/drawing/2014/main" id="{A8855495-1EE6-444C-9E07-BA65C2549763}"/>
                </a:ext>
              </a:extLst>
            </p:cNvPr>
            <p:cNvSpPr/>
            <p:nvPr/>
          </p:nvSpPr>
          <p:spPr>
            <a:xfrm>
              <a:off x="5926173" y="4989287"/>
              <a:ext cx="2920187" cy="576941"/>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417" dirty="0">
                  <a:solidFill>
                    <a:prstClr val="white"/>
                  </a:solidFill>
                  <a:latin typeface="Arial"/>
                  <a:cs typeface="Arial"/>
                </a:rPr>
                <a:t>Network</a:t>
              </a:r>
            </a:p>
          </p:txBody>
        </p:sp>
        <p:cxnSp>
          <p:nvCxnSpPr>
            <p:cNvPr id="25" name="Straight Arrow Connector 24">
              <a:extLst>
                <a:ext uri="{FF2B5EF4-FFF2-40B4-BE49-F238E27FC236}">
                  <a16:creationId xmlns:a16="http://schemas.microsoft.com/office/drawing/2014/main" id="{537D0A2C-FEA8-F744-AE2A-151A9A161714}"/>
                </a:ext>
              </a:extLst>
            </p:cNvPr>
            <p:cNvCxnSpPr>
              <a:cxnSpLocks/>
              <a:stCxn id="24" idx="3"/>
            </p:cNvCxnSpPr>
            <p:nvPr/>
          </p:nvCxnSpPr>
          <p:spPr>
            <a:xfrm>
              <a:off x="8846360" y="5277758"/>
              <a:ext cx="792901" cy="2993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7A620B01-28FE-DF49-B961-3587A96A6163}"/>
                    </a:ext>
                  </a:extLst>
                </p:cNvPr>
                <p:cNvSpPr/>
                <p:nvPr/>
              </p:nvSpPr>
              <p:spPr>
                <a:xfrm>
                  <a:off x="3429002" y="5696859"/>
                  <a:ext cx="1714542" cy="47534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167" dirty="0">
                      <a:solidFill>
                        <a:prstClr val="black"/>
                      </a:solidFill>
                      <a:latin typeface="Arial"/>
                      <a:cs typeface="Arial"/>
                    </a:rPr>
                    <a:t>Data </a:t>
                  </a:r>
                  <a14:m>
                    <m:oMath xmlns:m="http://schemas.openxmlformats.org/officeDocument/2006/math">
                      <m:r>
                        <a:rPr lang="en-US" sz="2167" i="1" dirty="0" smtClean="0">
                          <a:solidFill>
                            <a:srgbClr val="FF0000"/>
                          </a:solidFill>
                          <a:latin typeface="Cambria Math" panose="02040503050406030204" pitchFamily="18" charset="0"/>
                        </a:rPr>
                        <m:t>𝑇</m:t>
                      </m:r>
                      <m:r>
                        <a:rPr lang="en-US" sz="2167" b="1" i="1" dirty="0" smtClean="0">
                          <a:solidFill>
                            <a:srgbClr val="FF0000"/>
                          </a:solidFill>
                          <a:latin typeface="Cambria Math" panose="02040503050406030204" pitchFamily="18" charset="0"/>
                        </a:rPr>
                        <m:t>′</m:t>
                      </m:r>
                      <m:r>
                        <a:rPr lang="en-US" sz="2167" i="1" dirty="0" smtClean="0">
                          <a:solidFill>
                            <a:prstClr val="black"/>
                          </a:solidFill>
                          <a:latin typeface="Cambria Math" panose="02040503050406030204" pitchFamily="18" charset="0"/>
                          <a:cs typeface="Arial"/>
                        </a:rPr>
                        <m:t>(</m:t>
                      </m:r>
                      <m:r>
                        <a:rPr lang="en-US" sz="2167" i="1" dirty="0">
                          <a:solidFill>
                            <a:prstClr val="black"/>
                          </a:solidFill>
                          <a:latin typeface="Cambria Math" panose="02040503050406030204" pitchFamily="18" charset="0"/>
                          <a:cs typeface="Arial"/>
                        </a:rPr>
                        <m:t>𝑥</m:t>
                      </m:r>
                      <m:r>
                        <a:rPr lang="en-US" sz="2167" i="1" dirty="0">
                          <a:solidFill>
                            <a:prstClr val="black"/>
                          </a:solidFill>
                          <a:latin typeface="Cambria Math" panose="02040503050406030204" pitchFamily="18" charset="0"/>
                          <a:cs typeface="Arial"/>
                        </a:rPr>
                        <m:t>)</m:t>
                      </m:r>
                    </m:oMath>
                  </a14:m>
                  <a:endParaRPr lang="en-US" sz="2167" baseline="-25000" dirty="0">
                    <a:solidFill>
                      <a:prstClr val="black"/>
                    </a:solidFill>
                    <a:latin typeface="Arial"/>
                    <a:cs typeface="Arial"/>
                  </a:endParaRPr>
                </a:p>
              </p:txBody>
            </p:sp>
          </mc:Choice>
          <mc:Fallback xmlns="">
            <p:sp>
              <p:nvSpPr>
                <p:cNvPr id="26" name="Rectangle 25">
                  <a:extLst>
                    <a:ext uri="{FF2B5EF4-FFF2-40B4-BE49-F238E27FC236}">
                      <a16:creationId xmlns:a16="http://schemas.microsoft.com/office/drawing/2014/main" id="{7A620B01-28FE-DF49-B961-3587A96A6163}"/>
                    </a:ext>
                  </a:extLst>
                </p:cNvPr>
                <p:cNvSpPr>
                  <a:spLocks noRot="1" noChangeAspect="1" noMove="1" noResize="1" noEditPoints="1" noAdjustHandles="1" noChangeArrowheads="1" noChangeShapeType="1" noTextEdit="1"/>
                </p:cNvSpPr>
                <p:nvPr/>
              </p:nvSpPr>
              <p:spPr>
                <a:xfrm>
                  <a:off x="3429002" y="5696859"/>
                  <a:ext cx="1714542" cy="475341"/>
                </a:xfrm>
                <a:prstGeom prst="rect">
                  <a:avLst/>
                </a:prstGeom>
                <a:blipFill>
                  <a:blip r:embed="rId3"/>
                  <a:stretch>
                    <a:fillRect b="-14634"/>
                  </a:stretch>
                </a:blipFill>
                <a:ln w="38100">
                  <a:solidFill>
                    <a:schemeClr val="tx1"/>
                  </a:solidFill>
                </a:ln>
              </p:spPr>
              <p:txBody>
                <a:bodyPr/>
                <a:lstStyle/>
                <a:p>
                  <a:r>
                    <a:rPr lang="en-US">
                      <a:noFill/>
                    </a:rPr>
                    <a:t> </a:t>
                  </a:r>
                </a:p>
              </p:txBody>
            </p:sp>
          </mc:Fallback>
        </mc:AlternateContent>
        <p:cxnSp>
          <p:nvCxnSpPr>
            <p:cNvPr id="27" name="Straight Arrow Connector 26">
              <a:extLst>
                <a:ext uri="{FF2B5EF4-FFF2-40B4-BE49-F238E27FC236}">
                  <a16:creationId xmlns:a16="http://schemas.microsoft.com/office/drawing/2014/main" id="{55291652-6E67-324E-B822-6E04FFAAA9BB}"/>
                </a:ext>
              </a:extLst>
            </p:cNvPr>
            <p:cNvCxnSpPr/>
            <p:nvPr/>
          </p:nvCxnSpPr>
          <p:spPr>
            <a:xfrm>
              <a:off x="5154433" y="5946316"/>
              <a:ext cx="7717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D0AB0E3-B3EC-AD4C-A775-E086AED2C928}"/>
                </a:ext>
              </a:extLst>
            </p:cNvPr>
            <p:cNvCxnSpPr/>
            <p:nvPr/>
          </p:nvCxnSpPr>
          <p:spPr>
            <a:xfrm>
              <a:off x="5176206" y="5249631"/>
              <a:ext cx="7717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707D3295-DDFA-2B4A-96EA-998DAE9CCCAE}"/>
                </a:ext>
              </a:extLst>
            </p:cNvPr>
            <p:cNvSpPr/>
            <p:nvPr/>
          </p:nvSpPr>
          <p:spPr>
            <a:xfrm>
              <a:off x="5926173" y="5652863"/>
              <a:ext cx="2920187" cy="576941"/>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2" hangingPunct="1"/>
              <a:r>
                <a:rPr lang="en-US" sz="2417" dirty="0">
                  <a:solidFill>
                    <a:prstClr val="white"/>
                  </a:solidFill>
                  <a:latin typeface="Arial"/>
                  <a:cs typeface="Arial"/>
                </a:rPr>
                <a:t>Network</a:t>
              </a:r>
            </a:p>
          </p:txBody>
        </p:sp>
        <p:cxnSp>
          <p:nvCxnSpPr>
            <p:cNvPr id="30" name="Straight Arrow Connector 29">
              <a:extLst>
                <a:ext uri="{FF2B5EF4-FFF2-40B4-BE49-F238E27FC236}">
                  <a16:creationId xmlns:a16="http://schemas.microsoft.com/office/drawing/2014/main" id="{4BE4B80F-AACE-3C43-A1CA-0C1119B1CC67}"/>
                </a:ext>
              </a:extLst>
            </p:cNvPr>
            <p:cNvCxnSpPr>
              <a:cxnSpLocks/>
              <a:stCxn id="29" idx="3"/>
            </p:cNvCxnSpPr>
            <p:nvPr/>
          </p:nvCxnSpPr>
          <p:spPr>
            <a:xfrm flipV="1">
              <a:off x="8846360" y="5696859"/>
              <a:ext cx="792901" cy="2444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656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1E9B2-BC6C-794E-88B2-CA74EE42AC5A}"/>
              </a:ext>
            </a:extLst>
          </p:cNvPr>
          <p:cNvSpPr>
            <a:spLocks noGrp="1"/>
          </p:cNvSpPr>
          <p:nvPr>
            <p:ph type="title"/>
          </p:nvPr>
        </p:nvSpPr>
        <p:spPr/>
        <p:txBody>
          <a:bodyPr/>
          <a:lstStyle/>
          <a:p>
            <a:r>
              <a:rPr lang="en-US" dirty="0"/>
              <a:t>BYOL</a:t>
            </a:r>
          </a:p>
        </p:txBody>
      </p:sp>
      <p:sp>
        <p:nvSpPr>
          <p:cNvPr id="4" name="Rectangle 3">
            <a:extLst>
              <a:ext uri="{FF2B5EF4-FFF2-40B4-BE49-F238E27FC236}">
                <a16:creationId xmlns:a16="http://schemas.microsoft.com/office/drawing/2014/main" id="{5204701B-CFF7-014C-A16D-0F557696F2C8}"/>
              </a:ext>
            </a:extLst>
          </p:cNvPr>
          <p:cNvSpPr/>
          <p:nvPr/>
        </p:nvSpPr>
        <p:spPr>
          <a:xfrm>
            <a:off x="1219200" y="6443246"/>
            <a:ext cx="9753600" cy="338554"/>
          </a:xfrm>
          <a:prstGeom prst="rect">
            <a:avLst/>
          </a:prstGeom>
        </p:spPr>
        <p:txBody>
          <a:bodyPr wrap="square">
            <a:spAutoFit/>
          </a:bodyPr>
          <a:lstStyle/>
          <a:p>
            <a:r>
              <a:rPr lang="en-US" sz="1600" b="0" dirty="0"/>
              <a:t>J.-B. Grill et al. </a:t>
            </a:r>
            <a:r>
              <a:rPr lang="en-US" sz="1600" b="0" dirty="0">
                <a:hlinkClick r:id="rId2"/>
              </a:rPr>
              <a:t>Bootstrap Your Own Latent A New Approach to Self-Supervised Learning</a:t>
            </a:r>
            <a:r>
              <a:rPr lang="en-US" sz="1600" b="0" dirty="0"/>
              <a:t>. </a:t>
            </a:r>
            <a:r>
              <a:rPr lang="en-US" sz="1600" b="0" dirty="0" err="1"/>
              <a:t>NeurIPS</a:t>
            </a:r>
            <a:r>
              <a:rPr lang="en-US" sz="1600" b="0" dirty="0"/>
              <a:t> 2020 </a:t>
            </a:r>
          </a:p>
        </p:txBody>
      </p:sp>
      <p:pic>
        <p:nvPicPr>
          <p:cNvPr id="7" name="Content Placeholder 5">
            <a:extLst>
              <a:ext uri="{FF2B5EF4-FFF2-40B4-BE49-F238E27FC236}">
                <a16:creationId xmlns:a16="http://schemas.microsoft.com/office/drawing/2014/main" id="{FC368DC4-AF38-AB4A-8878-D906DB22F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828800" y="2743002"/>
            <a:ext cx="8610600" cy="3733998"/>
          </a:xfrm>
          <a:prstGeom prst="rect">
            <a:avLst/>
          </a:prstGeom>
          <a:noFill/>
          <a:ln w="9525">
            <a:noFill/>
            <a:miter lim="800000"/>
            <a:headEnd/>
            <a:tailEnd/>
          </a:ln>
        </p:spPr>
      </p:pic>
      <p:sp>
        <p:nvSpPr>
          <p:cNvPr id="3" name="Content Placeholder 2">
            <a:extLst>
              <a:ext uri="{FF2B5EF4-FFF2-40B4-BE49-F238E27FC236}">
                <a16:creationId xmlns:a16="http://schemas.microsoft.com/office/drawing/2014/main" id="{6EF48337-468A-ED41-BCEA-605BD91555F0}"/>
              </a:ext>
            </a:extLst>
          </p:cNvPr>
          <p:cNvSpPr>
            <a:spLocks noGrp="1"/>
          </p:cNvSpPr>
          <p:nvPr>
            <p:ph idx="1"/>
          </p:nvPr>
        </p:nvSpPr>
        <p:spPr>
          <a:xfrm>
            <a:off x="228600" y="990600"/>
            <a:ext cx="11734800" cy="5257800"/>
          </a:xfrm>
        </p:spPr>
        <p:txBody>
          <a:bodyPr/>
          <a:lstStyle/>
          <a:p>
            <a:pPr marL="457200" indent="-457200">
              <a:buFont typeface="Arial" panose="020B0604020202020204" pitchFamily="34" charset="0"/>
              <a:buChar char="•"/>
            </a:pPr>
            <a:r>
              <a:rPr lang="en-US" i="1" dirty="0"/>
              <a:t>Online</a:t>
            </a:r>
            <a:r>
              <a:rPr lang="en-US" dirty="0"/>
              <a:t> </a:t>
            </a:r>
            <a:r>
              <a:rPr lang="en-US" i="1" dirty="0"/>
              <a:t>branch</a:t>
            </a:r>
            <a:r>
              <a:rPr lang="en-US" dirty="0"/>
              <a:t> uses projection like </a:t>
            </a:r>
            <a:r>
              <a:rPr lang="en-US" dirty="0" err="1"/>
              <a:t>SimCLR</a:t>
            </a:r>
            <a:r>
              <a:rPr lang="en-US" dirty="0"/>
              <a:t>, plus an additional prediction head to predict the target representation</a:t>
            </a:r>
            <a:endParaRPr lang="en-US" i="1" dirty="0"/>
          </a:p>
          <a:p>
            <a:pPr marL="457200" indent="-457200">
              <a:buFont typeface="Arial" panose="020B0604020202020204" pitchFamily="34" charset="0"/>
              <a:buChar char="•"/>
            </a:pPr>
            <a:r>
              <a:rPr lang="en-US" i="1" dirty="0"/>
              <a:t>Target</a:t>
            </a:r>
            <a:r>
              <a:rPr lang="en-US" dirty="0"/>
              <a:t> </a:t>
            </a:r>
            <a:r>
              <a:rPr lang="en-US" i="1" dirty="0"/>
              <a:t>branch</a:t>
            </a:r>
            <a:r>
              <a:rPr lang="en-US" dirty="0"/>
              <a:t> uses momentum encoder, but there is no need for queue of negative examples</a:t>
            </a:r>
          </a:p>
        </p:txBody>
      </p:sp>
    </p:spTree>
    <p:extLst>
      <p:ext uri="{BB962C8B-B14F-4D97-AF65-F5344CB8AC3E}">
        <p14:creationId xmlns:p14="http://schemas.microsoft.com/office/powerpoint/2010/main" val="3513820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1E9B2-BC6C-794E-88B2-CA74EE42AC5A}"/>
              </a:ext>
            </a:extLst>
          </p:cNvPr>
          <p:cNvSpPr>
            <a:spLocks noGrp="1"/>
          </p:cNvSpPr>
          <p:nvPr>
            <p:ph type="title"/>
          </p:nvPr>
        </p:nvSpPr>
        <p:spPr/>
        <p:txBody>
          <a:bodyPr/>
          <a:lstStyle/>
          <a:p>
            <a:r>
              <a:rPr lang="en-US" dirty="0"/>
              <a:t>BYOL: Evaluation</a:t>
            </a:r>
          </a:p>
        </p:txBody>
      </p:sp>
      <p:pic>
        <p:nvPicPr>
          <p:cNvPr id="8" name="Picture 7">
            <a:extLst>
              <a:ext uri="{FF2B5EF4-FFF2-40B4-BE49-F238E27FC236}">
                <a16:creationId xmlns:a16="http://schemas.microsoft.com/office/drawing/2014/main" id="{121F9DD2-1781-2E48-89A5-3D0B02E7D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268" y="914400"/>
            <a:ext cx="5499463" cy="5868329"/>
          </a:xfrm>
          <a:prstGeom prst="rect">
            <a:avLst/>
          </a:prstGeom>
        </p:spPr>
      </p:pic>
    </p:spTree>
    <p:extLst>
      <p:ext uri="{BB962C8B-B14F-4D97-AF65-F5344CB8AC3E}">
        <p14:creationId xmlns:p14="http://schemas.microsoft.com/office/powerpoint/2010/main" val="42161805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8FC8D-34A4-1544-BB6B-77990B30EC62}"/>
              </a:ext>
            </a:extLst>
          </p:cNvPr>
          <p:cNvSpPr>
            <a:spLocks noGrp="1"/>
          </p:cNvSpPr>
          <p:nvPr>
            <p:ph type="title"/>
          </p:nvPr>
        </p:nvSpPr>
        <p:spPr/>
        <p:txBody>
          <a:bodyPr/>
          <a:lstStyle/>
          <a:p>
            <a:r>
              <a:rPr lang="en-US" dirty="0" err="1"/>
              <a:t>SimSiam</a:t>
            </a:r>
            <a:endParaRPr lang="en-US" dirty="0"/>
          </a:p>
        </p:txBody>
      </p:sp>
      <p:sp>
        <p:nvSpPr>
          <p:cNvPr id="4" name="Rectangle 3">
            <a:extLst>
              <a:ext uri="{FF2B5EF4-FFF2-40B4-BE49-F238E27FC236}">
                <a16:creationId xmlns:a16="http://schemas.microsoft.com/office/drawing/2014/main" id="{B776B6C8-0908-554D-A6FA-5C4437B3477C}"/>
              </a:ext>
            </a:extLst>
          </p:cNvPr>
          <p:cNvSpPr/>
          <p:nvPr/>
        </p:nvSpPr>
        <p:spPr>
          <a:xfrm>
            <a:off x="2286000" y="6400800"/>
            <a:ext cx="7962900" cy="338554"/>
          </a:xfrm>
          <a:prstGeom prst="rect">
            <a:avLst/>
          </a:prstGeom>
        </p:spPr>
        <p:txBody>
          <a:bodyPr wrap="square">
            <a:spAutoFit/>
          </a:bodyPr>
          <a:lstStyle/>
          <a:p>
            <a:r>
              <a:rPr lang="en-US" sz="1600" b="0" dirty="0"/>
              <a:t>X. Chen and K. He. </a:t>
            </a:r>
            <a:r>
              <a:rPr lang="en-US" sz="1600" b="0" dirty="0">
                <a:hlinkClick r:id="rId3"/>
              </a:rPr>
              <a:t>Exploring Simple Siamese Representation Learning</a:t>
            </a:r>
            <a:r>
              <a:rPr lang="en-US" sz="1600" b="0" dirty="0"/>
              <a:t>. CVPR 2021</a:t>
            </a:r>
          </a:p>
        </p:txBody>
      </p:sp>
      <p:sp>
        <p:nvSpPr>
          <p:cNvPr id="3" name="Content Placeholder 2">
            <a:extLst>
              <a:ext uri="{FF2B5EF4-FFF2-40B4-BE49-F238E27FC236}">
                <a16:creationId xmlns:a16="http://schemas.microsoft.com/office/drawing/2014/main" id="{8FE494C4-B527-564F-9512-9E8ABF933A2E}"/>
              </a:ext>
            </a:extLst>
          </p:cNvPr>
          <p:cNvSpPr>
            <a:spLocks noGrp="1"/>
          </p:cNvSpPr>
          <p:nvPr>
            <p:ph idx="1"/>
          </p:nvPr>
        </p:nvSpPr>
        <p:spPr>
          <a:xfrm>
            <a:off x="7107785" y="1371600"/>
            <a:ext cx="4703215" cy="4876800"/>
          </a:xfrm>
        </p:spPr>
        <p:txBody>
          <a:bodyPr/>
          <a:lstStyle/>
          <a:p>
            <a:pPr marL="457200" indent="-457200">
              <a:buFont typeface="Arial" panose="020B0604020202020204" pitchFamily="34" charset="0"/>
              <a:buChar char="•"/>
            </a:pPr>
            <a:r>
              <a:rPr lang="en-US" dirty="0"/>
              <a:t>Like BYOL, but without the momentum encoder</a:t>
            </a:r>
          </a:p>
          <a:p>
            <a:pPr marL="457200" indent="-457200">
              <a:buFont typeface="Arial" panose="020B0604020202020204" pitchFamily="34" charset="0"/>
              <a:buChar char="•"/>
            </a:pPr>
            <a:r>
              <a:rPr lang="en-US" dirty="0"/>
              <a:t>Like </a:t>
            </a:r>
            <a:r>
              <a:rPr lang="en-US" dirty="0" err="1"/>
              <a:t>SimCLR</a:t>
            </a:r>
            <a:r>
              <a:rPr lang="en-US" dirty="0"/>
              <a:t>, but without the negative pairs</a:t>
            </a:r>
          </a:p>
        </p:txBody>
      </p:sp>
      <p:pic>
        <p:nvPicPr>
          <p:cNvPr id="7" name="Content Placeholder 5">
            <a:extLst>
              <a:ext uri="{FF2B5EF4-FFF2-40B4-BE49-F238E27FC236}">
                <a16:creationId xmlns:a16="http://schemas.microsoft.com/office/drawing/2014/main" id="{CC361E76-9DC9-7849-B2A8-F603796B92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52400" y="1028700"/>
            <a:ext cx="6955385" cy="5257800"/>
          </a:xfrm>
          <a:prstGeom prst="rect">
            <a:avLst/>
          </a:prstGeom>
          <a:noFill/>
          <a:ln w="9525">
            <a:noFill/>
            <a:miter lim="800000"/>
            <a:headEnd/>
            <a:tailEnd/>
          </a:ln>
        </p:spPr>
      </p:pic>
    </p:spTree>
    <p:extLst>
      <p:ext uri="{BB962C8B-B14F-4D97-AF65-F5344CB8AC3E}">
        <p14:creationId xmlns:p14="http://schemas.microsoft.com/office/powerpoint/2010/main" val="35236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128CC-D7BE-9A4A-86EF-928FDC5F065F}"/>
              </a:ext>
            </a:extLst>
          </p:cNvPr>
          <p:cNvSpPr>
            <a:spLocks noGrp="1"/>
          </p:cNvSpPr>
          <p:nvPr>
            <p:ph type="title"/>
          </p:nvPr>
        </p:nvSpPr>
        <p:spPr/>
        <p:txBody>
          <a:bodyPr/>
          <a:lstStyle/>
          <a:p>
            <a:r>
              <a:rPr lang="en-US" dirty="0"/>
              <a:t>Data prediction: Inpainting</a:t>
            </a:r>
          </a:p>
        </p:txBody>
      </p:sp>
      <p:pic>
        <p:nvPicPr>
          <p:cNvPr id="5" name="Content Placeholder 4">
            <a:extLst>
              <a:ext uri="{FF2B5EF4-FFF2-40B4-BE49-F238E27FC236}">
                <a16:creationId xmlns:a16="http://schemas.microsoft.com/office/drawing/2014/main" id="{6DA2FD83-FF2D-BF45-AA28-326606D2D9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7495" y="914400"/>
            <a:ext cx="8217009" cy="5257800"/>
          </a:xfrm>
        </p:spPr>
      </p:pic>
      <p:sp>
        <p:nvSpPr>
          <p:cNvPr id="6" name="Rectangle 5">
            <a:extLst>
              <a:ext uri="{FF2B5EF4-FFF2-40B4-BE49-F238E27FC236}">
                <a16:creationId xmlns:a16="http://schemas.microsoft.com/office/drawing/2014/main" id="{54835CDC-5250-3644-B245-2776956B94DA}"/>
              </a:ext>
            </a:extLst>
          </p:cNvPr>
          <p:cNvSpPr/>
          <p:nvPr/>
        </p:nvSpPr>
        <p:spPr>
          <a:xfrm>
            <a:off x="1485899" y="6172200"/>
            <a:ext cx="9220200" cy="646331"/>
          </a:xfrm>
          <a:prstGeom prst="rect">
            <a:avLst/>
          </a:prstGeom>
        </p:spPr>
        <p:txBody>
          <a:bodyPr wrap="square">
            <a:spAutoFit/>
          </a:bodyPr>
          <a:lstStyle/>
          <a:p>
            <a:pPr algn="ctr"/>
            <a:r>
              <a:rPr lang="en-US" sz="1800" b="0" dirty="0"/>
              <a:t>D. Pathak, P. </a:t>
            </a:r>
            <a:r>
              <a:rPr lang="en-US" sz="1800" b="0" dirty="0" err="1"/>
              <a:t>Krahenbuhl</a:t>
            </a:r>
            <a:r>
              <a:rPr lang="en-US" sz="1800" b="0" dirty="0"/>
              <a:t>, J. Donahue, T. Darrell, A. </a:t>
            </a:r>
            <a:r>
              <a:rPr lang="en-US" sz="1800" b="0" dirty="0" err="1"/>
              <a:t>Efros</a:t>
            </a:r>
            <a:r>
              <a:rPr lang="en-US" sz="1800" b="0" dirty="0"/>
              <a:t>. </a:t>
            </a:r>
            <a:r>
              <a:rPr lang="en-US" sz="1800" b="0" dirty="0">
                <a:hlinkClick r:id="rId3"/>
              </a:rPr>
              <a:t>Context Encoders: Feature Learning by Inpainting</a:t>
            </a:r>
            <a:r>
              <a:rPr lang="en-US" sz="1800" b="0" dirty="0"/>
              <a:t>. CVPR 2016</a:t>
            </a:r>
          </a:p>
        </p:txBody>
      </p:sp>
    </p:spTree>
    <p:extLst>
      <p:ext uri="{BB962C8B-B14F-4D97-AF65-F5344CB8AC3E}">
        <p14:creationId xmlns:p14="http://schemas.microsoft.com/office/powerpoint/2010/main" val="9591597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8FC8D-34A4-1544-BB6B-77990B30EC62}"/>
              </a:ext>
            </a:extLst>
          </p:cNvPr>
          <p:cNvSpPr>
            <a:spLocks noGrp="1"/>
          </p:cNvSpPr>
          <p:nvPr>
            <p:ph type="title"/>
          </p:nvPr>
        </p:nvSpPr>
        <p:spPr/>
        <p:txBody>
          <a:bodyPr/>
          <a:lstStyle/>
          <a:p>
            <a:r>
              <a:rPr lang="en-US" dirty="0" err="1"/>
              <a:t>SimSiam</a:t>
            </a:r>
            <a:r>
              <a:rPr lang="en-US" dirty="0"/>
              <a:t>: Evaluation</a:t>
            </a:r>
          </a:p>
        </p:txBody>
      </p:sp>
      <p:sp>
        <p:nvSpPr>
          <p:cNvPr id="4" name="Rectangle 3">
            <a:extLst>
              <a:ext uri="{FF2B5EF4-FFF2-40B4-BE49-F238E27FC236}">
                <a16:creationId xmlns:a16="http://schemas.microsoft.com/office/drawing/2014/main" id="{B776B6C8-0908-554D-A6FA-5C4437B3477C}"/>
              </a:ext>
            </a:extLst>
          </p:cNvPr>
          <p:cNvSpPr/>
          <p:nvPr/>
        </p:nvSpPr>
        <p:spPr>
          <a:xfrm>
            <a:off x="2286000" y="6400800"/>
            <a:ext cx="7962900" cy="338554"/>
          </a:xfrm>
          <a:prstGeom prst="rect">
            <a:avLst/>
          </a:prstGeom>
        </p:spPr>
        <p:txBody>
          <a:bodyPr wrap="square">
            <a:spAutoFit/>
          </a:bodyPr>
          <a:lstStyle/>
          <a:p>
            <a:r>
              <a:rPr lang="en-US" sz="1600" b="0" dirty="0"/>
              <a:t>X. Chen and K. He. </a:t>
            </a:r>
            <a:r>
              <a:rPr lang="en-US" sz="1600" b="0" dirty="0">
                <a:hlinkClick r:id="rId2"/>
              </a:rPr>
              <a:t>Exploring Simple Siamese Representation Learning</a:t>
            </a:r>
            <a:r>
              <a:rPr lang="en-US" sz="1600" b="0" dirty="0"/>
              <a:t>. CVPR 2021</a:t>
            </a:r>
          </a:p>
        </p:txBody>
      </p:sp>
      <p:pic>
        <p:nvPicPr>
          <p:cNvPr id="9" name="Content Placeholder 8">
            <a:extLst>
              <a:ext uri="{FF2B5EF4-FFF2-40B4-BE49-F238E27FC236}">
                <a16:creationId xmlns:a16="http://schemas.microsoft.com/office/drawing/2014/main" id="{AE019419-CEFA-8E46-9B29-DD1E65693C1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2057400"/>
            <a:ext cx="11856832" cy="2590800"/>
          </a:xfrm>
        </p:spPr>
      </p:pic>
    </p:spTree>
    <p:extLst>
      <p:ext uri="{BB962C8B-B14F-4D97-AF65-F5344CB8AC3E}">
        <p14:creationId xmlns:p14="http://schemas.microsoft.com/office/powerpoint/2010/main" val="3724628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8FC8D-34A4-1544-BB6B-77990B30EC62}"/>
              </a:ext>
            </a:extLst>
          </p:cNvPr>
          <p:cNvSpPr>
            <a:spLocks noGrp="1"/>
          </p:cNvSpPr>
          <p:nvPr>
            <p:ph type="title"/>
          </p:nvPr>
        </p:nvSpPr>
        <p:spPr/>
        <p:txBody>
          <a:bodyPr/>
          <a:lstStyle/>
          <a:p>
            <a:r>
              <a:rPr lang="en-US" dirty="0" err="1"/>
              <a:t>SimSiam</a:t>
            </a:r>
            <a:r>
              <a:rPr lang="en-US" dirty="0"/>
              <a:t>: Evaluation</a:t>
            </a:r>
          </a:p>
        </p:txBody>
      </p:sp>
      <p:sp>
        <p:nvSpPr>
          <p:cNvPr id="4" name="Rectangle 3">
            <a:extLst>
              <a:ext uri="{FF2B5EF4-FFF2-40B4-BE49-F238E27FC236}">
                <a16:creationId xmlns:a16="http://schemas.microsoft.com/office/drawing/2014/main" id="{B776B6C8-0908-554D-A6FA-5C4437B3477C}"/>
              </a:ext>
            </a:extLst>
          </p:cNvPr>
          <p:cNvSpPr/>
          <p:nvPr/>
        </p:nvSpPr>
        <p:spPr>
          <a:xfrm>
            <a:off x="2286000" y="6400800"/>
            <a:ext cx="7962900" cy="338554"/>
          </a:xfrm>
          <a:prstGeom prst="rect">
            <a:avLst/>
          </a:prstGeom>
        </p:spPr>
        <p:txBody>
          <a:bodyPr wrap="square">
            <a:spAutoFit/>
          </a:bodyPr>
          <a:lstStyle/>
          <a:p>
            <a:r>
              <a:rPr lang="en-US" sz="1600" b="0" dirty="0"/>
              <a:t>X. Chen and K. He. </a:t>
            </a:r>
            <a:r>
              <a:rPr lang="en-US" sz="1600" b="0" dirty="0">
                <a:hlinkClick r:id="rId2"/>
              </a:rPr>
              <a:t>Exploring Simple Siamese Representation Learning</a:t>
            </a:r>
            <a:r>
              <a:rPr lang="en-US" sz="1600" b="0" dirty="0"/>
              <a:t>. CVPR 2021</a:t>
            </a:r>
          </a:p>
        </p:txBody>
      </p:sp>
      <p:sp>
        <p:nvSpPr>
          <p:cNvPr id="7" name="Content Placeholder 6">
            <a:extLst>
              <a:ext uri="{FF2B5EF4-FFF2-40B4-BE49-F238E27FC236}">
                <a16:creationId xmlns:a16="http://schemas.microsoft.com/office/drawing/2014/main" id="{F39D5569-4A36-7C40-8C73-5E7D73D9D3F6}"/>
              </a:ext>
            </a:extLst>
          </p:cNvPr>
          <p:cNvSpPr>
            <a:spLocks noGrp="1"/>
          </p:cNvSpPr>
          <p:nvPr>
            <p:ph idx="1"/>
          </p:nvPr>
        </p:nvSpPr>
        <p:spPr/>
        <p:txBody>
          <a:bodyPr/>
          <a:lstStyle/>
          <a:p>
            <a:endParaRPr lang="en-US"/>
          </a:p>
        </p:txBody>
      </p:sp>
      <p:pic>
        <p:nvPicPr>
          <p:cNvPr id="10" name="Picture 9">
            <a:extLst>
              <a:ext uri="{FF2B5EF4-FFF2-40B4-BE49-F238E27FC236}">
                <a16:creationId xmlns:a16="http://schemas.microsoft.com/office/drawing/2014/main" id="{AF50E768-B37B-0A48-9A94-1487155F6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2899"/>
            <a:ext cx="12192000" cy="4112202"/>
          </a:xfrm>
          <a:prstGeom prst="rect">
            <a:avLst/>
          </a:prstGeom>
        </p:spPr>
      </p:pic>
    </p:spTree>
    <p:extLst>
      <p:ext uri="{BB962C8B-B14F-4D97-AF65-F5344CB8AC3E}">
        <p14:creationId xmlns:p14="http://schemas.microsoft.com/office/powerpoint/2010/main" val="28305894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CD39C-09A9-D143-A71E-274C827577EC}"/>
              </a:ext>
            </a:extLst>
          </p:cNvPr>
          <p:cNvSpPr>
            <a:spLocks noGrp="1"/>
          </p:cNvSpPr>
          <p:nvPr>
            <p:ph type="title"/>
          </p:nvPr>
        </p:nvSpPr>
        <p:spPr/>
        <p:txBody>
          <a:bodyPr/>
          <a:lstStyle/>
          <a:p>
            <a:r>
              <a:rPr lang="en-US" dirty="0"/>
              <a:t>DINO: Self-distillation with no labels</a:t>
            </a:r>
          </a:p>
        </p:txBody>
      </p:sp>
      <p:pic>
        <p:nvPicPr>
          <p:cNvPr id="6" name="Content Placeholder 5">
            <a:extLst>
              <a:ext uri="{FF2B5EF4-FFF2-40B4-BE49-F238E27FC236}">
                <a16:creationId xmlns:a16="http://schemas.microsoft.com/office/drawing/2014/main" id="{F462EF5D-FA3E-3D46-B3F8-0DC6A58C6F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918258"/>
            <a:ext cx="4531239" cy="5257800"/>
          </a:xfrm>
        </p:spPr>
      </p:pic>
      <p:sp>
        <p:nvSpPr>
          <p:cNvPr id="4" name="Rectangle 3">
            <a:extLst>
              <a:ext uri="{FF2B5EF4-FFF2-40B4-BE49-F238E27FC236}">
                <a16:creationId xmlns:a16="http://schemas.microsoft.com/office/drawing/2014/main" id="{11B7237A-2120-8A40-BFAF-086EBAA0476C}"/>
              </a:ext>
            </a:extLst>
          </p:cNvPr>
          <p:cNvSpPr/>
          <p:nvPr/>
        </p:nvSpPr>
        <p:spPr>
          <a:xfrm>
            <a:off x="1181100" y="6260068"/>
            <a:ext cx="9829800" cy="369332"/>
          </a:xfrm>
          <a:prstGeom prst="rect">
            <a:avLst/>
          </a:prstGeom>
        </p:spPr>
        <p:txBody>
          <a:bodyPr wrap="square">
            <a:spAutoFit/>
          </a:bodyPr>
          <a:lstStyle/>
          <a:p>
            <a:pPr algn="ctr"/>
            <a:r>
              <a:rPr lang="en-US" sz="1800" b="0" dirty="0"/>
              <a:t>M. Caron et al. </a:t>
            </a:r>
            <a:r>
              <a:rPr lang="en-US" sz="1800" b="0" dirty="0">
                <a:hlinkClick r:id="rId3"/>
              </a:rPr>
              <a:t>Emerging Properties in Self-Supervised Vision Transformers</a:t>
            </a:r>
            <a:r>
              <a:rPr lang="en-US" sz="1800" b="0" dirty="0"/>
              <a:t>. ICCV 2021</a:t>
            </a:r>
          </a:p>
        </p:txBody>
      </p:sp>
      <p:pic>
        <p:nvPicPr>
          <p:cNvPr id="8" name="Picture 7">
            <a:extLst>
              <a:ext uri="{FF2B5EF4-FFF2-40B4-BE49-F238E27FC236}">
                <a16:creationId xmlns:a16="http://schemas.microsoft.com/office/drawing/2014/main" id="{6C322426-8F6B-984D-88A1-7FAF5D5D30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9889" y="1295400"/>
            <a:ext cx="5836311" cy="4880658"/>
          </a:xfrm>
          <a:prstGeom prst="rect">
            <a:avLst/>
          </a:prstGeom>
        </p:spPr>
      </p:pic>
    </p:spTree>
    <p:extLst>
      <p:ext uri="{BB962C8B-B14F-4D97-AF65-F5344CB8AC3E}">
        <p14:creationId xmlns:p14="http://schemas.microsoft.com/office/powerpoint/2010/main" val="14737786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CD39C-09A9-D143-A71E-274C827577EC}"/>
              </a:ext>
            </a:extLst>
          </p:cNvPr>
          <p:cNvSpPr>
            <a:spLocks noGrp="1"/>
          </p:cNvSpPr>
          <p:nvPr>
            <p:ph type="title"/>
          </p:nvPr>
        </p:nvSpPr>
        <p:spPr/>
        <p:txBody>
          <a:bodyPr/>
          <a:lstStyle/>
          <a:p>
            <a:r>
              <a:rPr lang="en-US" dirty="0"/>
              <a:t>DINO</a:t>
            </a:r>
          </a:p>
        </p:txBody>
      </p:sp>
      <p:sp>
        <p:nvSpPr>
          <p:cNvPr id="4" name="Rectangle 3">
            <a:extLst>
              <a:ext uri="{FF2B5EF4-FFF2-40B4-BE49-F238E27FC236}">
                <a16:creationId xmlns:a16="http://schemas.microsoft.com/office/drawing/2014/main" id="{11B7237A-2120-8A40-BFAF-086EBAA0476C}"/>
              </a:ext>
            </a:extLst>
          </p:cNvPr>
          <p:cNvSpPr/>
          <p:nvPr/>
        </p:nvSpPr>
        <p:spPr>
          <a:xfrm>
            <a:off x="1181100" y="6260068"/>
            <a:ext cx="9829800" cy="369332"/>
          </a:xfrm>
          <a:prstGeom prst="rect">
            <a:avLst/>
          </a:prstGeom>
        </p:spPr>
        <p:txBody>
          <a:bodyPr wrap="square">
            <a:spAutoFit/>
          </a:bodyPr>
          <a:lstStyle/>
          <a:p>
            <a:pPr algn="ctr"/>
            <a:r>
              <a:rPr lang="en-US" sz="1800" b="0" dirty="0"/>
              <a:t>M. Caron et al. </a:t>
            </a:r>
            <a:r>
              <a:rPr lang="en-US" sz="1800" b="0" dirty="0">
                <a:hlinkClick r:id="rId2"/>
              </a:rPr>
              <a:t>Emerging Properties in Self-Supervised Vision Transformers</a:t>
            </a:r>
            <a:r>
              <a:rPr lang="en-US" sz="1800" b="0" dirty="0"/>
              <a:t>. ICCV 2021</a:t>
            </a:r>
          </a:p>
        </p:txBody>
      </p:sp>
      <p:pic>
        <p:nvPicPr>
          <p:cNvPr id="9" name="Content Placeholder 8">
            <a:extLst>
              <a:ext uri="{FF2B5EF4-FFF2-40B4-BE49-F238E27FC236}">
                <a16:creationId xmlns:a16="http://schemas.microsoft.com/office/drawing/2014/main" id="{2D132992-360C-F040-BB5C-0C8C88EAF21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599" y="1295400"/>
            <a:ext cx="11786293" cy="4038600"/>
          </a:xfrm>
        </p:spPr>
      </p:pic>
    </p:spTree>
    <p:extLst>
      <p:ext uri="{BB962C8B-B14F-4D97-AF65-F5344CB8AC3E}">
        <p14:creationId xmlns:p14="http://schemas.microsoft.com/office/powerpoint/2010/main" val="13988565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F392AD2F-B43F-174B-9B7D-3770E99B5E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6201" y="1539253"/>
            <a:ext cx="6934200" cy="3794747"/>
          </a:xfrm>
          <a:prstGeom prst="rect">
            <a:avLst/>
          </a:prstGeom>
          <a:noFill/>
          <a:ln w="9525">
            <a:noFill/>
            <a:miter lim="800000"/>
            <a:headEnd/>
            <a:tailEnd/>
          </a:ln>
        </p:spPr>
      </p:pic>
      <p:sp>
        <p:nvSpPr>
          <p:cNvPr id="2" name="Title 1">
            <a:extLst>
              <a:ext uri="{FF2B5EF4-FFF2-40B4-BE49-F238E27FC236}">
                <a16:creationId xmlns:a16="http://schemas.microsoft.com/office/drawing/2014/main" id="{52BB8814-063C-9441-981B-56973AC26440}"/>
              </a:ext>
            </a:extLst>
          </p:cNvPr>
          <p:cNvSpPr>
            <a:spLocks noGrp="1"/>
          </p:cNvSpPr>
          <p:nvPr>
            <p:ph type="title"/>
          </p:nvPr>
        </p:nvSpPr>
        <p:spPr/>
        <p:txBody>
          <a:bodyPr/>
          <a:lstStyle/>
          <a:p>
            <a:r>
              <a:rPr lang="en-US" dirty="0"/>
              <a:t>Barlow Twins</a:t>
            </a:r>
          </a:p>
        </p:txBody>
      </p:sp>
      <p:sp>
        <p:nvSpPr>
          <p:cNvPr id="4" name="Rectangle 3">
            <a:extLst>
              <a:ext uri="{FF2B5EF4-FFF2-40B4-BE49-F238E27FC236}">
                <a16:creationId xmlns:a16="http://schemas.microsoft.com/office/drawing/2014/main" id="{2F976905-99F7-074E-B205-D24B7E2DF437}"/>
              </a:ext>
            </a:extLst>
          </p:cNvPr>
          <p:cNvSpPr/>
          <p:nvPr/>
        </p:nvSpPr>
        <p:spPr>
          <a:xfrm>
            <a:off x="495300" y="6367046"/>
            <a:ext cx="11201400" cy="338554"/>
          </a:xfrm>
          <a:prstGeom prst="rect">
            <a:avLst/>
          </a:prstGeom>
        </p:spPr>
        <p:txBody>
          <a:bodyPr wrap="square">
            <a:spAutoFit/>
          </a:bodyPr>
          <a:lstStyle/>
          <a:p>
            <a:pPr algn="ctr"/>
            <a:r>
              <a:rPr lang="en-US" sz="1600" b="0" dirty="0"/>
              <a:t>J. </a:t>
            </a:r>
            <a:r>
              <a:rPr lang="en-US" sz="1600" b="0" dirty="0" err="1"/>
              <a:t>Zbontar</a:t>
            </a:r>
            <a:r>
              <a:rPr lang="en-US" sz="1600" b="0" dirty="0"/>
              <a:t> et al. </a:t>
            </a:r>
            <a:r>
              <a:rPr lang="en-US" sz="1600" b="0" dirty="0">
                <a:hlinkClick r:id="rId3"/>
              </a:rPr>
              <a:t>Barlow Twins: Self-Supervised Learning via Redundancy Reduction</a:t>
            </a:r>
            <a:r>
              <a:rPr lang="en-US" sz="1600" b="0" dirty="0"/>
              <a:t>. ICML 2021</a:t>
            </a:r>
          </a:p>
        </p:txBody>
      </p:sp>
      <p:sp>
        <p:nvSpPr>
          <p:cNvPr id="3" name="Content Placeholder 2">
            <a:extLst>
              <a:ext uri="{FF2B5EF4-FFF2-40B4-BE49-F238E27FC236}">
                <a16:creationId xmlns:a16="http://schemas.microsoft.com/office/drawing/2014/main" id="{7E198FD4-D65F-8F43-BD85-52592A17C001}"/>
              </a:ext>
            </a:extLst>
          </p:cNvPr>
          <p:cNvSpPr>
            <a:spLocks noGrp="1"/>
          </p:cNvSpPr>
          <p:nvPr>
            <p:ph idx="1"/>
          </p:nvPr>
        </p:nvSpPr>
        <p:spPr>
          <a:xfrm>
            <a:off x="6629400" y="914400"/>
            <a:ext cx="5067300" cy="5257800"/>
          </a:xfrm>
        </p:spPr>
        <p:txBody>
          <a:bodyPr/>
          <a:lstStyle/>
          <a:p>
            <a:pPr marL="457200" indent="-457200">
              <a:buFont typeface="Arial" panose="020B0604020202020204" pitchFamily="34" charset="0"/>
              <a:buChar char="•"/>
            </a:pPr>
            <a:r>
              <a:rPr lang="en-US" dirty="0"/>
              <a:t>Get rid of asymmetric encoders, stop-gradients</a:t>
            </a:r>
          </a:p>
          <a:p>
            <a:pPr marL="457200" indent="-457200">
              <a:buFont typeface="Arial" panose="020B0604020202020204" pitchFamily="34" charset="0"/>
              <a:buChar char="•"/>
            </a:pPr>
            <a:r>
              <a:rPr lang="en-US" dirty="0"/>
              <a:t>To avoid degeneracy, force cross-correlation matrix of “twin” embeddings to be close to identity – this tries to make individual dimensions of embeddings non-redundant</a:t>
            </a:r>
          </a:p>
          <a:p>
            <a:pPr marL="457200" indent="-457200">
              <a:buFont typeface="Arial" panose="020B0604020202020204" pitchFamily="34" charset="0"/>
              <a:buChar char="•"/>
            </a:pPr>
            <a:r>
              <a:rPr lang="en-US" dirty="0"/>
              <a:t>Use projection head that </a:t>
            </a:r>
            <a:r>
              <a:rPr lang="en-US" i="1" dirty="0"/>
              <a:t>expands</a:t>
            </a:r>
            <a:r>
              <a:rPr lang="en-US" dirty="0"/>
              <a:t> dimensions</a:t>
            </a:r>
          </a:p>
        </p:txBody>
      </p:sp>
    </p:spTree>
    <p:extLst>
      <p:ext uri="{BB962C8B-B14F-4D97-AF65-F5344CB8AC3E}">
        <p14:creationId xmlns:p14="http://schemas.microsoft.com/office/powerpoint/2010/main" val="10758142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B8814-063C-9441-981B-56973AC26440}"/>
              </a:ext>
            </a:extLst>
          </p:cNvPr>
          <p:cNvSpPr>
            <a:spLocks noGrp="1"/>
          </p:cNvSpPr>
          <p:nvPr>
            <p:ph type="title"/>
          </p:nvPr>
        </p:nvSpPr>
        <p:spPr/>
        <p:txBody>
          <a:bodyPr/>
          <a:lstStyle/>
          <a:p>
            <a:r>
              <a:rPr lang="en-US" dirty="0"/>
              <a:t>Barlow Twins</a:t>
            </a:r>
          </a:p>
        </p:txBody>
      </p:sp>
      <p:sp>
        <p:nvSpPr>
          <p:cNvPr id="4" name="Rectangle 3">
            <a:extLst>
              <a:ext uri="{FF2B5EF4-FFF2-40B4-BE49-F238E27FC236}">
                <a16:creationId xmlns:a16="http://schemas.microsoft.com/office/drawing/2014/main" id="{2F976905-99F7-074E-B205-D24B7E2DF437}"/>
              </a:ext>
            </a:extLst>
          </p:cNvPr>
          <p:cNvSpPr/>
          <p:nvPr/>
        </p:nvSpPr>
        <p:spPr>
          <a:xfrm>
            <a:off x="495300" y="6367046"/>
            <a:ext cx="11201400" cy="338554"/>
          </a:xfrm>
          <a:prstGeom prst="rect">
            <a:avLst/>
          </a:prstGeom>
        </p:spPr>
        <p:txBody>
          <a:bodyPr wrap="square">
            <a:spAutoFit/>
          </a:bodyPr>
          <a:lstStyle/>
          <a:p>
            <a:pPr algn="ctr"/>
            <a:r>
              <a:rPr lang="en-US" sz="1600" b="0" dirty="0"/>
              <a:t>J. </a:t>
            </a:r>
            <a:r>
              <a:rPr lang="en-US" sz="1600" b="0" dirty="0" err="1"/>
              <a:t>Zbontar</a:t>
            </a:r>
            <a:r>
              <a:rPr lang="en-US" sz="1600" b="0" dirty="0"/>
              <a:t> et al. </a:t>
            </a:r>
            <a:r>
              <a:rPr lang="en-US" sz="1600" b="0" dirty="0">
                <a:hlinkClick r:id="rId2"/>
              </a:rPr>
              <a:t>Barlow Twins: Self-Supervised Learning via Redundancy Reduction</a:t>
            </a:r>
            <a:r>
              <a:rPr lang="en-US" sz="1600" b="0" dirty="0"/>
              <a:t>. ICML 2021</a:t>
            </a:r>
          </a:p>
        </p:txBody>
      </p:sp>
      <p:pic>
        <p:nvPicPr>
          <p:cNvPr id="8" name="Picture 7">
            <a:extLst>
              <a:ext uri="{FF2B5EF4-FFF2-40B4-BE49-F238E27FC236}">
                <a16:creationId xmlns:a16="http://schemas.microsoft.com/office/drawing/2014/main" id="{4CDC41BE-7C3B-7547-89D9-E31692185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4029733"/>
            <a:ext cx="4677786" cy="2142467"/>
          </a:xfrm>
          <a:prstGeom prst="rect">
            <a:avLst/>
          </a:prstGeom>
        </p:spPr>
      </p:pic>
      <p:pic>
        <p:nvPicPr>
          <p:cNvPr id="10" name="Picture 9">
            <a:extLst>
              <a:ext uri="{FF2B5EF4-FFF2-40B4-BE49-F238E27FC236}">
                <a16:creationId xmlns:a16="http://schemas.microsoft.com/office/drawing/2014/main" id="{2FCF4645-BA53-4943-9700-5E11C029C0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9037" y="1109246"/>
            <a:ext cx="4298950" cy="1221230"/>
          </a:xfrm>
          <a:prstGeom prst="rect">
            <a:avLst/>
          </a:prstGeom>
        </p:spPr>
      </p:pic>
      <p:pic>
        <p:nvPicPr>
          <p:cNvPr id="12" name="Picture 11">
            <a:extLst>
              <a:ext uri="{FF2B5EF4-FFF2-40B4-BE49-F238E27FC236}">
                <a16:creationId xmlns:a16="http://schemas.microsoft.com/office/drawing/2014/main" id="{A570B014-AB4A-5240-B0BC-8390E2CD4E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0329" y="2320733"/>
            <a:ext cx="3547527" cy="1318653"/>
          </a:xfrm>
          <a:prstGeom prst="rect">
            <a:avLst/>
          </a:prstGeom>
        </p:spPr>
      </p:pic>
      <p:sp>
        <p:nvSpPr>
          <p:cNvPr id="5" name="Content Placeholder 4">
            <a:extLst>
              <a:ext uri="{FF2B5EF4-FFF2-40B4-BE49-F238E27FC236}">
                <a16:creationId xmlns:a16="http://schemas.microsoft.com/office/drawing/2014/main" id="{5F29D708-A6FB-7844-BF9C-5C55DA59062B}"/>
              </a:ext>
            </a:extLst>
          </p:cNvPr>
          <p:cNvSpPr>
            <a:spLocks noGrp="1"/>
          </p:cNvSpPr>
          <p:nvPr>
            <p:ph idx="1"/>
          </p:nvPr>
        </p:nvSpPr>
        <p:spPr/>
        <p:txBody>
          <a:bodyPr/>
          <a:lstStyle/>
          <a:p>
            <a:endParaRPr lang="en-US" dirty="0"/>
          </a:p>
        </p:txBody>
      </p:sp>
      <p:pic>
        <p:nvPicPr>
          <p:cNvPr id="11" name="Content Placeholder 5">
            <a:extLst>
              <a:ext uri="{FF2B5EF4-FFF2-40B4-BE49-F238E27FC236}">
                <a16:creationId xmlns:a16="http://schemas.microsoft.com/office/drawing/2014/main" id="{7DF3E42D-5167-4A4E-AB27-8AC17BFF15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76201" y="1539253"/>
            <a:ext cx="6934200" cy="3794747"/>
          </a:xfrm>
          <a:prstGeom prst="rect">
            <a:avLst/>
          </a:prstGeom>
          <a:noFill/>
          <a:ln w="9525">
            <a:noFill/>
            <a:miter lim="800000"/>
            <a:headEnd/>
            <a:tailEnd/>
          </a:ln>
        </p:spPr>
      </p:pic>
    </p:spTree>
    <p:extLst>
      <p:ext uri="{BB962C8B-B14F-4D97-AF65-F5344CB8AC3E}">
        <p14:creationId xmlns:p14="http://schemas.microsoft.com/office/powerpoint/2010/main" val="15475877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B8814-063C-9441-981B-56973AC26440}"/>
              </a:ext>
            </a:extLst>
          </p:cNvPr>
          <p:cNvSpPr>
            <a:spLocks noGrp="1"/>
          </p:cNvSpPr>
          <p:nvPr>
            <p:ph type="title"/>
          </p:nvPr>
        </p:nvSpPr>
        <p:spPr/>
        <p:txBody>
          <a:bodyPr/>
          <a:lstStyle/>
          <a:p>
            <a:r>
              <a:rPr lang="en-US" dirty="0"/>
              <a:t>Barlow Twins: Evaluation</a:t>
            </a:r>
          </a:p>
        </p:txBody>
      </p:sp>
      <p:pic>
        <p:nvPicPr>
          <p:cNvPr id="9" name="Content Placeholder 8">
            <a:extLst>
              <a:ext uri="{FF2B5EF4-FFF2-40B4-BE49-F238E27FC236}">
                <a16:creationId xmlns:a16="http://schemas.microsoft.com/office/drawing/2014/main" id="{7F085105-D18B-494F-AE16-744B219BDD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7000" y="914400"/>
            <a:ext cx="6377718" cy="5257800"/>
          </a:xfrm>
        </p:spPr>
      </p:pic>
      <p:sp>
        <p:nvSpPr>
          <p:cNvPr id="10" name="Rectangle 9">
            <a:extLst>
              <a:ext uri="{FF2B5EF4-FFF2-40B4-BE49-F238E27FC236}">
                <a16:creationId xmlns:a16="http://schemas.microsoft.com/office/drawing/2014/main" id="{FF7B6BAC-A33F-694E-8F74-B3CF4CC82F58}"/>
              </a:ext>
            </a:extLst>
          </p:cNvPr>
          <p:cNvSpPr/>
          <p:nvPr/>
        </p:nvSpPr>
        <p:spPr>
          <a:xfrm>
            <a:off x="495300" y="6367046"/>
            <a:ext cx="11201400" cy="338554"/>
          </a:xfrm>
          <a:prstGeom prst="rect">
            <a:avLst/>
          </a:prstGeom>
        </p:spPr>
        <p:txBody>
          <a:bodyPr wrap="square">
            <a:spAutoFit/>
          </a:bodyPr>
          <a:lstStyle/>
          <a:p>
            <a:pPr algn="ctr"/>
            <a:r>
              <a:rPr lang="en-US" sz="1600" b="0" dirty="0"/>
              <a:t>J. </a:t>
            </a:r>
            <a:r>
              <a:rPr lang="en-US" sz="1600" b="0" dirty="0" err="1"/>
              <a:t>Zbontar</a:t>
            </a:r>
            <a:r>
              <a:rPr lang="en-US" sz="1600" b="0" dirty="0"/>
              <a:t> et al. </a:t>
            </a:r>
            <a:r>
              <a:rPr lang="en-US" sz="1600" b="0" dirty="0">
                <a:hlinkClick r:id="rId3"/>
              </a:rPr>
              <a:t>Barlow Twins: Self-Supervised Learning via Redundancy Reduction</a:t>
            </a:r>
            <a:r>
              <a:rPr lang="en-US" sz="1600" b="0" dirty="0"/>
              <a:t>. ICML 2021</a:t>
            </a:r>
          </a:p>
        </p:txBody>
      </p:sp>
    </p:spTree>
    <p:extLst>
      <p:ext uri="{BB962C8B-B14F-4D97-AF65-F5344CB8AC3E}">
        <p14:creationId xmlns:p14="http://schemas.microsoft.com/office/powerpoint/2010/main" val="21969830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B8814-063C-9441-981B-56973AC26440}"/>
              </a:ext>
            </a:extLst>
          </p:cNvPr>
          <p:cNvSpPr>
            <a:spLocks noGrp="1"/>
          </p:cNvSpPr>
          <p:nvPr>
            <p:ph type="title"/>
          </p:nvPr>
        </p:nvSpPr>
        <p:spPr/>
        <p:txBody>
          <a:bodyPr/>
          <a:lstStyle/>
          <a:p>
            <a:r>
              <a:rPr lang="en-US" dirty="0"/>
              <a:t>Barlow Twins: Evaluation</a:t>
            </a:r>
          </a:p>
        </p:txBody>
      </p:sp>
      <p:pic>
        <p:nvPicPr>
          <p:cNvPr id="5" name="Picture 4">
            <a:extLst>
              <a:ext uri="{FF2B5EF4-FFF2-40B4-BE49-F238E27FC236}">
                <a16:creationId xmlns:a16="http://schemas.microsoft.com/office/drawing/2014/main" id="{863375BC-30E7-BE45-A029-A3B7B0412A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207698"/>
            <a:ext cx="6348046" cy="4671204"/>
          </a:xfrm>
          <a:prstGeom prst="rect">
            <a:avLst/>
          </a:prstGeom>
        </p:spPr>
      </p:pic>
      <p:sp>
        <p:nvSpPr>
          <p:cNvPr id="10" name="Rectangle 9">
            <a:extLst>
              <a:ext uri="{FF2B5EF4-FFF2-40B4-BE49-F238E27FC236}">
                <a16:creationId xmlns:a16="http://schemas.microsoft.com/office/drawing/2014/main" id="{17309545-17D8-0149-B5EE-762F792AC00C}"/>
              </a:ext>
            </a:extLst>
          </p:cNvPr>
          <p:cNvSpPr/>
          <p:nvPr/>
        </p:nvSpPr>
        <p:spPr>
          <a:xfrm>
            <a:off x="495300" y="6367046"/>
            <a:ext cx="11201400" cy="338554"/>
          </a:xfrm>
          <a:prstGeom prst="rect">
            <a:avLst/>
          </a:prstGeom>
        </p:spPr>
        <p:txBody>
          <a:bodyPr wrap="square">
            <a:spAutoFit/>
          </a:bodyPr>
          <a:lstStyle/>
          <a:p>
            <a:pPr algn="ctr"/>
            <a:r>
              <a:rPr lang="en-US" sz="1600" b="0" dirty="0"/>
              <a:t>J. </a:t>
            </a:r>
            <a:r>
              <a:rPr lang="en-US" sz="1600" b="0" dirty="0" err="1"/>
              <a:t>Zbontar</a:t>
            </a:r>
            <a:r>
              <a:rPr lang="en-US" sz="1600" b="0" dirty="0"/>
              <a:t> et al. </a:t>
            </a:r>
            <a:r>
              <a:rPr lang="en-US" sz="1600" b="0" dirty="0">
                <a:hlinkClick r:id="rId3"/>
              </a:rPr>
              <a:t>Barlow Twins: Self-Supervised Learning via Redundancy Reduction</a:t>
            </a:r>
            <a:r>
              <a:rPr lang="en-US" sz="1600" b="0" dirty="0"/>
              <a:t>. ICML 2021</a:t>
            </a:r>
          </a:p>
        </p:txBody>
      </p:sp>
    </p:spTree>
    <p:extLst>
      <p:ext uri="{BB962C8B-B14F-4D97-AF65-F5344CB8AC3E}">
        <p14:creationId xmlns:p14="http://schemas.microsoft.com/office/powerpoint/2010/main" val="24928388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96F56-A1B7-9C41-8E79-4D6A4AB9BB71}"/>
              </a:ext>
            </a:extLst>
          </p:cNvPr>
          <p:cNvSpPr>
            <a:spLocks noGrp="1"/>
          </p:cNvSpPr>
          <p:nvPr>
            <p:ph type="title"/>
          </p:nvPr>
        </p:nvSpPr>
        <p:spPr/>
        <p:txBody>
          <a:bodyPr/>
          <a:lstStyle/>
          <a:p>
            <a:r>
              <a:rPr lang="en-US" dirty="0"/>
              <a:t>VICReg</a:t>
            </a:r>
          </a:p>
        </p:txBody>
      </p:sp>
      <p:pic>
        <p:nvPicPr>
          <p:cNvPr id="6" name="Content Placeholder 5">
            <a:extLst>
              <a:ext uri="{FF2B5EF4-FFF2-40B4-BE49-F238E27FC236}">
                <a16:creationId xmlns:a16="http://schemas.microsoft.com/office/drawing/2014/main" id="{B95F5D68-03C9-264E-809D-49B408E0405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9275"/>
          <a:stretch/>
        </p:blipFill>
        <p:spPr>
          <a:xfrm>
            <a:off x="1542817" y="914400"/>
            <a:ext cx="9106366" cy="2667000"/>
          </a:xfrm>
        </p:spPr>
      </p:pic>
      <p:sp>
        <p:nvSpPr>
          <p:cNvPr id="4" name="Rectangle 3">
            <a:extLst>
              <a:ext uri="{FF2B5EF4-FFF2-40B4-BE49-F238E27FC236}">
                <a16:creationId xmlns:a16="http://schemas.microsoft.com/office/drawing/2014/main" id="{C7AE679A-716D-D44E-9F00-DBCF61645E54}"/>
              </a:ext>
            </a:extLst>
          </p:cNvPr>
          <p:cNvSpPr/>
          <p:nvPr/>
        </p:nvSpPr>
        <p:spPr>
          <a:xfrm>
            <a:off x="762000" y="6367046"/>
            <a:ext cx="10668000" cy="338554"/>
          </a:xfrm>
          <a:prstGeom prst="rect">
            <a:avLst/>
          </a:prstGeom>
        </p:spPr>
        <p:txBody>
          <a:bodyPr wrap="square">
            <a:spAutoFit/>
          </a:bodyPr>
          <a:lstStyle/>
          <a:p>
            <a:pPr algn="ctr"/>
            <a:r>
              <a:rPr lang="en-US" sz="1600" b="0" dirty="0"/>
              <a:t>A. </a:t>
            </a:r>
            <a:r>
              <a:rPr lang="en-US" sz="1600" b="0" dirty="0" err="1"/>
              <a:t>Bardes</a:t>
            </a:r>
            <a:r>
              <a:rPr lang="en-US" sz="1600" b="0" dirty="0"/>
              <a:t> et al. </a:t>
            </a:r>
            <a:r>
              <a:rPr lang="en-US" sz="1600" b="0" dirty="0">
                <a:hlinkClick r:id="rId3"/>
              </a:rPr>
              <a:t>VICReg: Variance-Invariance-Covariance Regularization for Self-Supervised Learning</a:t>
            </a:r>
            <a:r>
              <a:rPr lang="en-US" sz="1600" b="0" dirty="0"/>
              <a:t>. ICLR 2022</a:t>
            </a:r>
          </a:p>
        </p:txBody>
      </p:sp>
      <p:pic>
        <p:nvPicPr>
          <p:cNvPr id="5" name="Picture 4">
            <a:extLst>
              <a:ext uri="{FF2B5EF4-FFF2-40B4-BE49-F238E27FC236}">
                <a16:creationId xmlns:a16="http://schemas.microsoft.com/office/drawing/2014/main" id="{3EEFB917-821A-F840-AC6C-0CC90C6D4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7209" y="3654511"/>
            <a:ext cx="9737581" cy="2746289"/>
          </a:xfrm>
          <a:prstGeom prst="rect">
            <a:avLst/>
          </a:prstGeom>
        </p:spPr>
      </p:pic>
      <p:sp>
        <p:nvSpPr>
          <p:cNvPr id="7" name="Rectangle 6">
            <a:extLst>
              <a:ext uri="{FF2B5EF4-FFF2-40B4-BE49-F238E27FC236}">
                <a16:creationId xmlns:a16="http://schemas.microsoft.com/office/drawing/2014/main" id="{4B7C339D-2840-9B4F-8D28-4E351E7E8754}"/>
              </a:ext>
            </a:extLst>
          </p:cNvPr>
          <p:cNvSpPr/>
          <p:nvPr/>
        </p:nvSpPr>
        <p:spPr bwMode="auto">
          <a:xfrm>
            <a:off x="914400" y="4114800"/>
            <a:ext cx="10287000" cy="990600"/>
          </a:xfrm>
          <a:prstGeom prst="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42589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96F56-A1B7-9C41-8E79-4D6A4AB9BB71}"/>
              </a:ext>
            </a:extLst>
          </p:cNvPr>
          <p:cNvSpPr>
            <a:spLocks noGrp="1"/>
          </p:cNvSpPr>
          <p:nvPr>
            <p:ph type="title"/>
          </p:nvPr>
        </p:nvSpPr>
        <p:spPr/>
        <p:txBody>
          <a:bodyPr/>
          <a:lstStyle/>
          <a:p>
            <a:r>
              <a:rPr lang="en-US" dirty="0"/>
              <a:t>VICReg</a:t>
            </a:r>
          </a:p>
        </p:txBody>
      </p:sp>
      <p:sp>
        <p:nvSpPr>
          <p:cNvPr id="4" name="Rectangle 3">
            <a:extLst>
              <a:ext uri="{FF2B5EF4-FFF2-40B4-BE49-F238E27FC236}">
                <a16:creationId xmlns:a16="http://schemas.microsoft.com/office/drawing/2014/main" id="{C7AE679A-716D-D44E-9F00-DBCF61645E54}"/>
              </a:ext>
            </a:extLst>
          </p:cNvPr>
          <p:cNvSpPr/>
          <p:nvPr/>
        </p:nvSpPr>
        <p:spPr>
          <a:xfrm>
            <a:off x="762000" y="6367046"/>
            <a:ext cx="10668000" cy="338554"/>
          </a:xfrm>
          <a:prstGeom prst="rect">
            <a:avLst/>
          </a:prstGeom>
        </p:spPr>
        <p:txBody>
          <a:bodyPr wrap="square">
            <a:spAutoFit/>
          </a:bodyPr>
          <a:lstStyle/>
          <a:p>
            <a:pPr algn="ctr"/>
            <a:r>
              <a:rPr lang="en-US" sz="1600" b="0" dirty="0"/>
              <a:t>A. </a:t>
            </a:r>
            <a:r>
              <a:rPr lang="en-US" sz="1600" b="0" dirty="0" err="1"/>
              <a:t>Bardes</a:t>
            </a:r>
            <a:r>
              <a:rPr lang="en-US" sz="1600" b="0" dirty="0"/>
              <a:t> et al. </a:t>
            </a:r>
            <a:r>
              <a:rPr lang="en-US" sz="1600" b="0" dirty="0">
                <a:hlinkClick r:id="rId2"/>
              </a:rPr>
              <a:t>VICReg: Variance-Invariance-Covariance Regularization for Self-Supervised Learning</a:t>
            </a:r>
            <a:r>
              <a:rPr lang="en-US" sz="1600" b="0" dirty="0"/>
              <a:t>. ICLR 2022</a:t>
            </a:r>
          </a:p>
        </p:txBody>
      </p:sp>
      <p:sp>
        <p:nvSpPr>
          <p:cNvPr id="3" name="Content Placeholder 2">
            <a:extLst>
              <a:ext uri="{FF2B5EF4-FFF2-40B4-BE49-F238E27FC236}">
                <a16:creationId xmlns:a16="http://schemas.microsoft.com/office/drawing/2014/main" id="{79C15951-B8E3-9142-A23A-55F457D188F0}"/>
              </a:ext>
            </a:extLst>
          </p:cNvPr>
          <p:cNvSpPr>
            <a:spLocks noGrp="1"/>
          </p:cNvSpPr>
          <p:nvPr>
            <p:ph idx="1"/>
          </p:nvPr>
        </p:nvSpPr>
        <p:spPr>
          <a:xfrm>
            <a:off x="914400" y="3700046"/>
            <a:ext cx="10363200" cy="2472154"/>
          </a:xfrm>
        </p:spPr>
        <p:txBody>
          <a:bodyPr/>
          <a:lstStyle/>
          <a:p>
            <a:pPr marL="457200" indent="-457200">
              <a:buFont typeface="Arial" panose="020B0604020202020204" pitchFamily="34" charset="0"/>
              <a:buChar char="•"/>
            </a:pPr>
            <a:r>
              <a:rPr lang="en-US" dirty="0"/>
              <a:t>Advantages over Barlow Twins:</a:t>
            </a:r>
          </a:p>
          <a:p>
            <a:pPr marL="857250" lvl="1" indent="-457200">
              <a:buFont typeface="Arial" panose="020B0604020202020204" pitchFamily="34" charset="0"/>
              <a:buChar char="•"/>
            </a:pPr>
            <a:r>
              <a:rPr lang="en-US" sz="2400" dirty="0"/>
              <a:t>More general and applicable to cross-modal data: “does not require that the weights of the two branches be shared, not that the architectures be identical, nor that the inputs be of the same nature”</a:t>
            </a:r>
          </a:p>
          <a:p>
            <a:pPr marL="857250" lvl="1" indent="-457200">
              <a:buFont typeface="Arial" panose="020B0604020202020204" pitchFamily="34" charset="0"/>
              <a:buChar char="•"/>
            </a:pPr>
            <a:r>
              <a:rPr lang="en-US" sz="2400" dirty="0"/>
              <a:t>Including the variance preservation term removes the need to use normalized correlation matrix</a:t>
            </a:r>
          </a:p>
        </p:txBody>
      </p:sp>
      <p:pic>
        <p:nvPicPr>
          <p:cNvPr id="7" name="Content Placeholder 5">
            <a:extLst>
              <a:ext uri="{FF2B5EF4-FFF2-40B4-BE49-F238E27FC236}">
                <a16:creationId xmlns:a16="http://schemas.microsoft.com/office/drawing/2014/main" id="{A5AEF70F-3ACB-BC47-A9A5-5D26520E8CC8}"/>
              </a:ext>
            </a:extLst>
          </p:cNvPr>
          <p:cNvPicPr>
            <a:picLocks noChangeAspect="1"/>
          </p:cNvPicPr>
          <p:nvPr/>
        </p:nvPicPr>
        <p:blipFill rotWithShape="1">
          <a:blip r:embed="rId3">
            <a:extLst>
              <a:ext uri="{28A0092B-C50C-407E-A947-70E740481C1C}">
                <a14:useLocalDpi xmlns:a14="http://schemas.microsoft.com/office/drawing/2010/main" val="0"/>
              </a:ext>
            </a:extLst>
          </a:blip>
          <a:srcRect b="49275"/>
          <a:stretch/>
        </p:blipFill>
        <p:spPr bwMode="auto">
          <a:xfrm>
            <a:off x="1542817" y="914400"/>
            <a:ext cx="9106366" cy="2667000"/>
          </a:xfrm>
          <a:prstGeom prst="rect">
            <a:avLst/>
          </a:prstGeom>
          <a:noFill/>
          <a:ln w="9525">
            <a:noFill/>
            <a:miter lim="800000"/>
            <a:headEnd/>
            <a:tailEnd/>
          </a:ln>
        </p:spPr>
      </p:pic>
    </p:spTree>
    <p:extLst>
      <p:ext uri="{BB962C8B-B14F-4D97-AF65-F5344CB8AC3E}">
        <p14:creationId xmlns:p14="http://schemas.microsoft.com/office/powerpoint/2010/main" val="60762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481C-E2A3-AA41-B50C-34B35079CBEB}"/>
              </a:ext>
            </a:extLst>
          </p:cNvPr>
          <p:cNvSpPr>
            <a:spLocks noGrp="1"/>
          </p:cNvSpPr>
          <p:nvPr>
            <p:ph type="title"/>
          </p:nvPr>
        </p:nvSpPr>
        <p:spPr/>
        <p:txBody>
          <a:bodyPr/>
          <a:lstStyle/>
          <a:p>
            <a:r>
              <a:rPr lang="en-US" dirty="0"/>
              <a:t>Preview: Masked autoencoders</a:t>
            </a:r>
          </a:p>
        </p:txBody>
      </p:sp>
      <p:pic>
        <p:nvPicPr>
          <p:cNvPr id="6" name="Content Placeholder 5">
            <a:extLst>
              <a:ext uri="{FF2B5EF4-FFF2-40B4-BE49-F238E27FC236}">
                <a16:creationId xmlns:a16="http://schemas.microsoft.com/office/drawing/2014/main" id="{9D82BD63-C528-7D4C-BABE-FEB405BE24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7903" y="914400"/>
            <a:ext cx="7178297" cy="4102768"/>
          </a:xfrm>
        </p:spPr>
      </p:pic>
      <p:pic>
        <p:nvPicPr>
          <p:cNvPr id="8" name="Picture 7">
            <a:extLst>
              <a:ext uri="{FF2B5EF4-FFF2-40B4-BE49-F238E27FC236}">
                <a16:creationId xmlns:a16="http://schemas.microsoft.com/office/drawing/2014/main" id="{9AAAEC5C-E32A-9047-B0E0-61A93BCF5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4165898"/>
            <a:ext cx="5509874" cy="2158702"/>
          </a:xfrm>
          <a:prstGeom prst="rect">
            <a:avLst/>
          </a:prstGeom>
        </p:spPr>
      </p:pic>
      <p:sp>
        <p:nvSpPr>
          <p:cNvPr id="7" name="TextBox 6">
            <a:extLst>
              <a:ext uri="{FF2B5EF4-FFF2-40B4-BE49-F238E27FC236}">
                <a16:creationId xmlns:a16="http://schemas.microsoft.com/office/drawing/2014/main" id="{B7F7D425-76C3-5D46-951F-25ED443556B0}"/>
              </a:ext>
            </a:extLst>
          </p:cNvPr>
          <p:cNvSpPr txBox="1"/>
          <p:nvPr/>
        </p:nvSpPr>
        <p:spPr>
          <a:xfrm>
            <a:off x="2220580" y="6400800"/>
            <a:ext cx="7866256" cy="369332"/>
          </a:xfrm>
          <a:prstGeom prst="rect">
            <a:avLst/>
          </a:prstGeom>
          <a:noFill/>
        </p:spPr>
        <p:txBody>
          <a:bodyPr wrap="none" rtlCol="0">
            <a:spAutoFit/>
          </a:bodyPr>
          <a:lstStyle/>
          <a:p>
            <a:r>
              <a:rPr lang="en-US" sz="1800" b="0" dirty="0"/>
              <a:t>K. He et al. </a:t>
            </a:r>
            <a:r>
              <a:rPr lang="en-US" sz="1800" b="0" dirty="0">
                <a:hlinkClick r:id="rId4"/>
              </a:rPr>
              <a:t>Masked autoencoders are scalable vision learners</a:t>
            </a:r>
            <a:r>
              <a:rPr lang="en-US" sz="1800" b="0" dirty="0"/>
              <a:t>. CVPR 2022</a:t>
            </a:r>
          </a:p>
        </p:txBody>
      </p:sp>
    </p:spTree>
    <p:extLst>
      <p:ext uri="{BB962C8B-B14F-4D97-AF65-F5344CB8AC3E}">
        <p14:creationId xmlns:p14="http://schemas.microsoft.com/office/powerpoint/2010/main" val="39013153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96F56-A1B7-9C41-8E79-4D6A4AB9BB71}"/>
              </a:ext>
            </a:extLst>
          </p:cNvPr>
          <p:cNvSpPr>
            <a:spLocks noGrp="1"/>
          </p:cNvSpPr>
          <p:nvPr>
            <p:ph type="title"/>
          </p:nvPr>
        </p:nvSpPr>
        <p:spPr/>
        <p:txBody>
          <a:bodyPr/>
          <a:lstStyle/>
          <a:p>
            <a:r>
              <a:rPr lang="en-US" dirty="0" err="1"/>
              <a:t>VICReg</a:t>
            </a:r>
            <a:r>
              <a:rPr lang="en-US" dirty="0"/>
              <a:t>: Evaluation</a:t>
            </a:r>
          </a:p>
        </p:txBody>
      </p:sp>
      <p:sp>
        <p:nvSpPr>
          <p:cNvPr id="4" name="Rectangle 3">
            <a:extLst>
              <a:ext uri="{FF2B5EF4-FFF2-40B4-BE49-F238E27FC236}">
                <a16:creationId xmlns:a16="http://schemas.microsoft.com/office/drawing/2014/main" id="{C7AE679A-716D-D44E-9F00-DBCF61645E54}"/>
              </a:ext>
            </a:extLst>
          </p:cNvPr>
          <p:cNvSpPr/>
          <p:nvPr/>
        </p:nvSpPr>
        <p:spPr>
          <a:xfrm>
            <a:off x="762000" y="6367046"/>
            <a:ext cx="10668000" cy="338554"/>
          </a:xfrm>
          <a:prstGeom prst="rect">
            <a:avLst/>
          </a:prstGeom>
        </p:spPr>
        <p:txBody>
          <a:bodyPr wrap="square">
            <a:spAutoFit/>
          </a:bodyPr>
          <a:lstStyle/>
          <a:p>
            <a:pPr algn="ctr"/>
            <a:r>
              <a:rPr lang="en-US" sz="1600" b="0" dirty="0"/>
              <a:t>A. </a:t>
            </a:r>
            <a:r>
              <a:rPr lang="en-US" sz="1600" b="0" dirty="0" err="1"/>
              <a:t>Bardes</a:t>
            </a:r>
            <a:r>
              <a:rPr lang="en-US" sz="1600" b="0" dirty="0"/>
              <a:t> et al. </a:t>
            </a:r>
            <a:r>
              <a:rPr lang="en-US" sz="1600" b="0" dirty="0">
                <a:hlinkClick r:id="rId2"/>
              </a:rPr>
              <a:t>VICReg: Variance-Invariance-Covariance Regularization for Self-Supervised Learning</a:t>
            </a:r>
            <a:r>
              <a:rPr lang="en-US" sz="1600" b="0" dirty="0"/>
              <a:t>. ICLR 2022</a:t>
            </a:r>
          </a:p>
        </p:txBody>
      </p:sp>
      <p:pic>
        <p:nvPicPr>
          <p:cNvPr id="8" name="Picture 7">
            <a:extLst>
              <a:ext uri="{FF2B5EF4-FFF2-40B4-BE49-F238E27FC236}">
                <a16:creationId xmlns:a16="http://schemas.microsoft.com/office/drawing/2014/main" id="{EC9A0E54-0628-2E4F-8B11-7F9CEF771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990600"/>
            <a:ext cx="7467600" cy="5375450"/>
          </a:xfrm>
          <a:prstGeom prst="rect">
            <a:avLst/>
          </a:prstGeom>
        </p:spPr>
      </p:pic>
    </p:spTree>
    <p:extLst>
      <p:ext uri="{BB962C8B-B14F-4D97-AF65-F5344CB8AC3E}">
        <p14:creationId xmlns:p14="http://schemas.microsoft.com/office/powerpoint/2010/main" val="6918181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96F56-A1B7-9C41-8E79-4D6A4AB9BB71}"/>
              </a:ext>
            </a:extLst>
          </p:cNvPr>
          <p:cNvSpPr>
            <a:spLocks noGrp="1"/>
          </p:cNvSpPr>
          <p:nvPr>
            <p:ph type="title"/>
          </p:nvPr>
        </p:nvSpPr>
        <p:spPr/>
        <p:txBody>
          <a:bodyPr/>
          <a:lstStyle/>
          <a:p>
            <a:r>
              <a:rPr lang="en-US" dirty="0" err="1"/>
              <a:t>VICReg</a:t>
            </a:r>
            <a:r>
              <a:rPr lang="en-US" dirty="0"/>
              <a:t>: Evaluation</a:t>
            </a:r>
          </a:p>
        </p:txBody>
      </p:sp>
      <p:sp>
        <p:nvSpPr>
          <p:cNvPr id="4" name="Rectangle 3">
            <a:extLst>
              <a:ext uri="{FF2B5EF4-FFF2-40B4-BE49-F238E27FC236}">
                <a16:creationId xmlns:a16="http://schemas.microsoft.com/office/drawing/2014/main" id="{C7AE679A-716D-D44E-9F00-DBCF61645E54}"/>
              </a:ext>
            </a:extLst>
          </p:cNvPr>
          <p:cNvSpPr/>
          <p:nvPr/>
        </p:nvSpPr>
        <p:spPr>
          <a:xfrm>
            <a:off x="762000" y="6367046"/>
            <a:ext cx="10668000" cy="338554"/>
          </a:xfrm>
          <a:prstGeom prst="rect">
            <a:avLst/>
          </a:prstGeom>
        </p:spPr>
        <p:txBody>
          <a:bodyPr wrap="square">
            <a:spAutoFit/>
          </a:bodyPr>
          <a:lstStyle/>
          <a:p>
            <a:pPr algn="ctr"/>
            <a:r>
              <a:rPr lang="en-US" sz="1600" b="0" dirty="0"/>
              <a:t>A. </a:t>
            </a:r>
            <a:r>
              <a:rPr lang="en-US" sz="1600" b="0" dirty="0" err="1"/>
              <a:t>Bardes</a:t>
            </a:r>
            <a:r>
              <a:rPr lang="en-US" sz="1600" b="0" dirty="0"/>
              <a:t> et al. </a:t>
            </a:r>
            <a:r>
              <a:rPr lang="en-US" sz="1600" b="0" dirty="0">
                <a:hlinkClick r:id="rId2"/>
              </a:rPr>
              <a:t>VICReg: Variance-Invariance-Covariance Regularization for Self-Supervised Learning</a:t>
            </a:r>
            <a:r>
              <a:rPr lang="en-US" sz="1600" b="0" dirty="0"/>
              <a:t>. ICLR 2022</a:t>
            </a:r>
          </a:p>
        </p:txBody>
      </p:sp>
      <p:pic>
        <p:nvPicPr>
          <p:cNvPr id="5" name="Picture 4">
            <a:extLst>
              <a:ext uri="{FF2B5EF4-FFF2-40B4-BE49-F238E27FC236}">
                <a16:creationId xmlns:a16="http://schemas.microsoft.com/office/drawing/2014/main" id="{A7D42005-B71D-6B40-9280-4B2EFD613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088635"/>
            <a:ext cx="7932218" cy="5241758"/>
          </a:xfrm>
          <a:prstGeom prst="rect">
            <a:avLst/>
          </a:prstGeom>
        </p:spPr>
      </p:pic>
    </p:spTree>
    <p:extLst>
      <p:ext uri="{BB962C8B-B14F-4D97-AF65-F5344CB8AC3E}">
        <p14:creationId xmlns:p14="http://schemas.microsoft.com/office/powerpoint/2010/main" val="25989540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34E30-B7A6-F841-BDDB-191BA2285FF9}"/>
              </a:ext>
            </a:extLst>
          </p:cNvPr>
          <p:cNvSpPr>
            <a:spLocks noGrp="1"/>
          </p:cNvSpPr>
          <p:nvPr>
            <p:ph type="title"/>
          </p:nvPr>
        </p:nvSpPr>
        <p:spPr/>
        <p:txBody>
          <a:bodyPr/>
          <a:lstStyle/>
          <a:p>
            <a:r>
              <a:rPr lang="en-US" dirty="0"/>
              <a:t>Self-supervised learning: Outline</a:t>
            </a:r>
          </a:p>
        </p:txBody>
      </p:sp>
      <p:sp>
        <p:nvSpPr>
          <p:cNvPr id="3" name="Content Placeholder 2">
            <a:extLst>
              <a:ext uri="{FF2B5EF4-FFF2-40B4-BE49-F238E27FC236}">
                <a16:creationId xmlns:a16="http://schemas.microsoft.com/office/drawing/2014/main" id="{5CF50078-1B8C-B644-8DF6-F034404D22E4}"/>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Data prediction</a:t>
            </a:r>
          </a:p>
          <a:p>
            <a:pPr marL="857250" lvl="1" indent="-457200">
              <a:buFont typeface="Arial" panose="020B0604020202020204" pitchFamily="34" charset="0"/>
              <a:buChar char="•"/>
            </a:pPr>
            <a:r>
              <a:rPr lang="en-US" sz="2400" dirty="0">
                <a:solidFill>
                  <a:schemeClr val="bg1">
                    <a:lumMod val="50000"/>
                  </a:schemeClr>
                </a:solidFill>
              </a:rPr>
              <a:t>Colorization, inpainting</a:t>
            </a:r>
          </a:p>
          <a:p>
            <a:pPr marL="457200" indent="-457200">
              <a:buFont typeface="Arial" panose="020B0604020202020204" pitchFamily="34" charset="0"/>
              <a:buChar char="•"/>
            </a:pPr>
            <a:r>
              <a:rPr lang="en-US" dirty="0">
                <a:solidFill>
                  <a:schemeClr val="bg1">
                    <a:lumMod val="50000"/>
                  </a:schemeClr>
                </a:solidFill>
              </a:rPr>
              <a:t>Transformation prediction</a:t>
            </a:r>
          </a:p>
          <a:p>
            <a:pPr marL="857250" lvl="1" indent="-457200">
              <a:buFont typeface="Arial" panose="020B0604020202020204" pitchFamily="34" charset="0"/>
              <a:buChar char="•"/>
            </a:pPr>
            <a:r>
              <a:rPr lang="en-US" sz="2400" dirty="0">
                <a:solidFill>
                  <a:schemeClr val="bg1">
                    <a:lumMod val="50000"/>
                  </a:schemeClr>
                </a:solidFill>
              </a:rPr>
              <a:t>Context prediction, jigsaw puzzle solving, rotation prediction</a:t>
            </a:r>
          </a:p>
          <a:p>
            <a:pPr marL="457200" indent="-457200">
              <a:buFont typeface="Arial" panose="020B0604020202020204" pitchFamily="34" charset="0"/>
              <a:buChar char="•"/>
            </a:pPr>
            <a:r>
              <a:rPr lang="en-US" dirty="0">
                <a:solidFill>
                  <a:schemeClr val="bg1">
                    <a:lumMod val="50000"/>
                  </a:schemeClr>
                </a:solidFill>
              </a:rPr>
              <a:t>“Siamese” methods</a:t>
            </a:r>
          </a:p>
          <a:p>
            <a:pPr marL="857250" lvl="1" indent="-457200">
              <a:buFont typeface="Arial" panose="020B0604020202020204" pitchFamily="34" charset="0"/>
              <a:buChar char="•"/>
            </a:pPr>
            <a:r>
              <a:rPr lang="en-US" sz="2400" dirty="0">
                <a:solidFill>
                  <a:schemeClr val="bg1">
                    <a:lumMod val="50000"/>
                  </a:schemeClr>
                </a:solidFill>
              </a:rPr>
              <a:t>Contrastive methods</a:t>
            </a:r>
          </a:p>
          <a:p>
            <a:pPr marL="857250" lvl="1" indent="-457200">
              <a:buFont typeface="Arial" panose="020B0604020202020204" pitchFamily="34" charset="0"/>
              <a:buChar char="•"/>
            </a:pPr>
            <a:r>
              <a:rPr lang="en-US" sz="2400" dirty="0">
                <a:solidFill>
                  <a:schemeClr val="bg1">
                    <a:lumMod val="50000"/>
                  </a:schemeClr>
                </a:solidFill>
              </a:rPr>
              <a:t>Non-contrastive methods</a:t>
            </a:r>
          </a:p>
          <a:p>
            <a:pPr marL="457200" indent="-457200">
              <a:buFont typeface="Arial" panose="020B0604020202020204" pitchFamily="34" charset="0"/>
              <a:buChar char="•"/>
            </a:pPr>
            <a:r>
              <a:rPr lang="en-US" dirty="0"/>
              <a:t>Self-supervision beyond still images</a:t>
            </a:r>
          </a:p>
          <a:p>
            <a:pPr marL="857250" lvl="1" indent="-457200">
              <a:buFont typeface="Arial" panose="020B0604020202020204" pitchFamily="34" charset="0"/>
              <a:buChar char="•"/>
            </a:pPr>
            <a:r>
              <a:rPr lang="en-US" sz="2400" dirty="0"/>
              <a:t>Video, audio, language</a:t>
            </a:r>
          </a:p>
        </p:txBody>
      </p:sp>
    </p:spTree>
    <p:extLst>
      <p:ext uri="{BB962C8B-B14F-4D97-AF65-F5344CB8AC3E}">
        <p14:creationId xmlns:p14="http://schemas.microsoft.com/office/powerpoint/2010/main" val="49309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BE59B-27C4-A94A-9912-A0BECF1D67DA}"/>
              </a:ext>
            </a:extLst>
          </p:cNvPr>
          <p:cNvSpPr>
            <a:spLocks noGrp="1"/>
          </p:cNvSpPr>
          <p:nvPr>
            <p:ph type="title"/>
          </p:nvPr>
        </p:nvSpPr>
        <p:spPr/>
        <p:txBody>
          <a:bodyPr/>
          <a:lstStyle/>
          <a:p>
            <a:r>
              <a:rPr lang="en-US" dirty="0"/>
              <a:t>Learning from audio</a:t>
            </a:r>
          </a:p>
        </p:txBody>
      </p:sp>
      <p:pic>
        <p:nvPicPr>
          <p:cNvPr id="5" name="Content Placeholder 4">
            <a:extLst>
              <a:ext uri="{FF2B5EF4-FFF2-40B4-BE49-F238E27FC236}">
                <a16:creationId xmlns:a16="http://schemas.microsoft.com/office/drawing/2014/main" id="{D140EF14-1AE6-5A4F-9A88-33A11281A7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143000"/>
            <a:ext cx="10363200" cy="5019023"/>
          </a:xfrm>
        </p:spPr>
      </p:pic>
      <p:sp>
        <p:nvSpPr>
          <p:cNvPr id="6" name="Rectangle 5">
            <a:extLst>
              <a:ext uri="{FF2B5EF4-FFF2-40B4-BE49-F238E27FC236}">
                <a16:creationId xmlns:a16="http://schemas.microsoft.com/office/drawing/2014/main" id="{3E5D4328-157C-FF4E-AB89-248CA11E590C}"/>
              </a:ext>
            </a:extLst>
          </p:cNvPr>
          <p:cNvSpPr/>
          <p:nvPr/>
        </p:nvSpPr>
        <p:spPr>
          <a:xfrm>
            <a:off x="1447800" y="6336268"/>
            <a:ext cx="9601200" cy="369332"/>
          </a:xfrm>
          <a:prstGeom prst="rect">
            <a:avLst/>
          </a:prstGeom>
        </p:spPr>
        <p:txBody>
          <a:bodyPr wrap="square">
            <a:spAutoFit/>
          </a:bodyPr>
          <a:lstStyle/>
          <a:p>
            <a:pPr algn="ctr"/>
            <a:r>
              <a:rPr lang="en-US" sz="1800" b="0" dirty="0"/>
              <a:t>A. Owens et al. </a:t>
            </a:r>
            <a:r>
              <a:rPr lang="en-US" sz="1800" b="0" dirty="0">
                <a:hlinkClick r:id="rId3"/>
              </a:rPr>
              <a:t>Ambient Sound Provides Supervision for Visual Learning</a:t>
            </a:r>
            <a:r>
              <a:rPr lang="en-US" sz="1800" b="0" dirty="0"/>
              <a:t>. ECCV 2016</a:t>
            </a:r>
          </a:p>
        </p:txBody>
      </p:sp>
    </p:spTree>
    <p:extLst>
      <p:ext uri="{BB962C8B-B14F-4D97-AF65-F5344CB8AC3E}">
        <p14:creationId xmlns:p14="http://schemas.microsoft.com/office/powerpoint/2010/main" val="18828606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BBB5D-1743-1542-A17D-6730EEE25154}"/>
              </a:ext>
            </a:extLst>
          </p:cNvPr>
          <p:cNvSpPr>
            <a:spLocks noGrp="1"/>
          </p:cNvSpPr>
          <p:nvPr>
            <p:ph type="title"/>
          </p:nvPr>
        </p:nvSpPr>
        <p:spPr/>
        <p:txBody>
          <a:bodyPr/>
          <a:lstStyle/>
          <a:p>
            <a:r>
              <a:rPr lang="en-US" dirty="0"/>
              <a:t>Ego-motion features</a:t>
            </a:r>
          </a:p>
        </p:txBody>
      </p:sp>
      <p:pic>
        <p:nvPicPr>
          <p:cNvPr id="7" name="Content Placeholder 6">
            <a:extLst>
              <a:ext uri="{FF2B5EF4-FFF2-40B4-BE49-F238E27FC236}">
                <a16:creationId xmlns:a16="http://schemas.microsoft.com/office/drawing/2014/main" id="{D83CD44D-5FE3-C448-8D1F-6AD300D14E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2067236"/>
            <a:ext cx="10363200" cy="2952128"/>
          </a:xfrm>
        </p:spPr>
      </p:pic>
      <p:sp>
        <p:nvSpPr>
          <p:cNvPr id="5" name="Rectangle 4">
            <a:extLst>
              <a:ext uri="{FF2B5EF4-FFF2-40B4-BE49-F238E27FC236}">
                <a16:creationId xmlns:a16="http://schemas.microsoft.com/office/drawing/2014/main" id="{231E4022-3A51-CE44-88B2-A26233A0B0B1}"/>
              </a:ext>
            </a:extLst>
          </p:cNvPr>
          <p:cNvSpPr/>
          <p:nvPr/>
        </p:nvSpPr>
        <p:spPr>
          <a:xfrm>
            <a:off x="1066800" y="6260068"/>
            <a:ext cx="10134600" cy="369332"/>
          </a:xfrm>
          <a:prstGeom prst="rect">
            <a:avLst/>
          </a:prstGeom>
        </p:spPr>
        <p:txBody>
          <a:bodyPr wrap="square">
            <a:spAutoFit/>
          </a:bodyPr>
          <a:lstStyle/>
          <a:p>
            <a:pPr algn="ctr"/>
            <a:r>
              <a:rPr lang="en-US" sz="1800" b="0" dirty="0"/>
              <a:t>D. Jayaraman and K. </a:t>
            </a:r>
            <a:r>
              <a:rPr lang="en-US" sz="1800" b="0" dirty="0" err="1"/>
              <a:t>Grauman</a:t>
            </a:r>
            <a:r>
              <a:rPr lang="en-US" sz="1800" b="0" dirty="0"/>
              <a:t>. </a:t>
            </a:r>
            <a:r>
              <a:rPr lang="en-US" sz="1800" b="0" dirty="0">
                <a:hlinkClick r:id="rId3"/>
              </a:rPr>
              <a:t>Learning image representations tied to ego-motion</a:t>
            </a:r>
            <a:r>
              <a:rPr lang="en-US" sz="1800" b="0" dirty="0"/>
              <a:t>. ICCV 2015</a:t>
            </a:r>
          </a:p>
        </p:txBody>
      </p:sp>
    </p:spTree>
    <p:extLst>
      <p:ext uri="{BB962C8B-B14F-4D97-AF65-F5344CB8AC3E}">
        <p14:creationId xmlns:p14="http://schemas.microsoft.com/office/powerpoint/2010/main" val="11166737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A4691-9B19-BB45-90BE-C503831827B7}"/>
              </a:ext>
            </a:extLst>
          </p:cNvPr>
          <p:cNvSpPr>
            <a:spLocks noGrp="1"/>
          </p:cNvSpPr>
          <p:nvPr>
            <p:ph type="title"/>
          </p:nvPr>
        </p:nvSpPr>
        <p:spPr/>
        <p:txBody>
          <a:bodyPr/>
          <a:lstStyle/>
          <a:p>
            <a:r>
              <a:rPr lang="en-US" dirty="0"/>
              <a:t>Video correspondence features</a:t>
            </a:r>
          </a:p>
        </p:txBody>
      </p:sp>
      <p:pic>
        <p:nvPicPr>
          <p:cNvPr id="5" name="Content Placeholder 4">
            <a:extLst>
              <a:ext uri="{FF2B5EF4-FFF2-40B4-BE49-F238E27FC236}">
                <a16:creationId xmlns:a16="http://schemas.microsoft.com/office/drawing/2014/main" id="{2FD44DA8-3376-924E-AE80-5F4277BC19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990600"/>
            <a:ext cx="10363200" cy="3196993"/>
          </a:xfrm>
        </p:spPr>
      </p:pic>
      <p:sp>
        <p:nvSpPr>
          <p:cNvPr id="6" name="Rectangle 5">
            <a:extLst>
              <a:ext uri="{FF2B5EF4-FFF2-40B4-BE49-F238E27FC236}">
                <a16:creationId xmlns:a16="http://schemas.microsoft.com/office/drawing/2014/main" id="{633D211A-0ABE-7C48-B1A6-13384F157DEA}"/>
              </a:ext>
            </a:extLst>
          </p:cNvPr>
          <p:cNvSpPr/>
          <p:nvPr/>
        </p:nvSpPr>
        <p:spPr>
          <a:xfrm>
            <a:off x="457200" y="6324600"/>
            <a:ext cx="11430000" cy="369332"/>
          </a:xfrm>
          <a:prstGeom prst="rect">
            <a:avLst/>
          </a:prstGeom>
        </p:spPr>
        <p:txBody>
          <a:bodyPr wrap="square">
            <a:spAutoFit/>
          </a:bodyPr>
          <a:lstStyle/>
          <a:p>
            <a:pPr algn="ctr"/>
            <a:r>
              <a:rPr lang="en-US" sz="1800" b="0" dirty="0"/>
              <a:t>A. </a:t>
            </a:r>
            <a:r>
              <a:rPr lang="en-US" sz="1800" b="0" dirty="0" err="1"/>
              <a:t>Jabri</a:t>
            </a:r>
            <a:r>
              <a:rPr lang="en-US" sz="1800" b="0" dirty="0"/>
              <a:t>, A. Owens, and A. </a:t>
            </a:r>
            <a:r>
              <a:rPr lang="en-US" sz="1800" b="0" dirty="0" err="1"/>
              <a:t>Efros</a:t>
            </a:r>
            <a:r>
              <a:rPr lang="en-US" sz="1800" b="0" dirty="0"/>
              <a:t>. </a:t>
            </a:r>
            <a:r>
              <a:rPr lang="en-US" sz="1800" b="0" dirty="0">
                <a:hlinkClick r:id="rId3"/>
              </a:rPr>
              <a:t>Space-time correspondence as a contrastive random walk</a:t>
            </a:r>
            <a:r>
              <a:rPr lang="en-US" sz="1800" b="0" dirty="0"/>
              <a:t>. </a:t>
            </a:r>
            <a:r>
              <a:rPr lang="en-US" sz="1800" b="0" dirty="0" err="1"/>
              <a:t>NeurIPS</a:t>
            </a:r>
            <a:r>
              <a:rPr lang="en-US" sz="1800" b="0" dirty="0"/>
              <a:t> 2020</a:t>
            </a:r>
          </a:p>
        </p:txBody>
      </p:sp>
      <p:pic>
        <p:nvPicPr>
          <p:cNvPr id="8" name="Picture 7">
            <a:extLst>
              <a:ext uri="{FF2B5EF4-FFF2-40B4-BE49-F238E27FC236}">
                <a16:creationId xmlns:a16="http://schemas.microsoft.com/office/drawing/2014/main" id="{AE6D963C-6390-1042-A298-B7C708813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4263793"/>
            <a:ext cx="10439400" cy="1865627"/>
          </a:xfrm>
          <a:prstGeom prst="rect">
            <a:avLst/>
          </a:prstGeom>
        </p:spPr>
      </p:pic>
    </p:spTree>
    <p:extLst>
      <p:ext uri="{BB962C8B-B14F-4D97-AF65-F5344CB8AC3E}">
        <p14:creationId xmlns:p14="http://schemas.microsoft.com/office/powerpoint/2010/main" val="12631523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prediction</a:t>
            </a:r>
          </a:p>
        </p:txBody>
      </p:sp>
      <p:pic>
        <p:nvPicPr>
          <p:cNvPr id="9" name="Picture 8" descr="Screen Shot 2017-11-06 at 1.35.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748530"/>
            <a:ext cx="7391400" cy="3661670"/>
          </a:xfrm>
          <a:prstGeom prst="rect">
            <a:avLst/>
          </a:prstGeom>
        </p:spPr>
      </p:pic>
      <p:sp>
        <p:nvSpPr>
          <p:cNvPr id="10" name="TextBox 9"/>
          <p:cNvSpPr txBox="1"/>
          <p:nvPr/>
        </p:nvSpPr>
        <p:spPr>
          <a:xfrm>
            <a:off x="228600" y="6400801"/>
            <a:ext cx="11811000" cy="369332"/>
          </a:xfrm>
          <a:prstGeom prst="rect">
            <a:avLst/>
          </a:prstGeom>
          <a:noFill/>
        </p:spPr>
        <p:txBody>
          <a:bodyPr wrap="square" rtlCol="0">
            <a:spAutoFit/>
          </a:bodyPr>
          <a:lstStyle/>
          <a:p>
            <a:r>
              <a:rPr lang="en-US" sz="1800" b="0" dirty="0"/>
              <a:t>J. Walker et al. </a:t>
            </a:r>
            <a:r>
              <a:rPr lang="en-US" sz="1800" b="0" dirty="0">
                <a:hlinkClick r:id="rId3"/>
              </a:rPr>
              <a:t>An Uncertain Future: Forecasting from Static Images Using </a:t>
            </a:r>
            <a:r>
              <a:rPr lang="en-US" sz="1800" b="0" dirty="0" err="1">
                <a:hlinkClick r:id="rId3"/>
              </a:rPr>
              <a:t>Variational</a:t>
            </a:r>
            <a:r>
              <a:rPr lang="en-US" sz="1800" b="0" dirty="0">
                <a:hlinkClick r:id="rId3"/>
              </a:rPr>
              <a:t> </a:t>
            </a:r>
            <a:r>
              <a:rPr lang="en-US" sz="1800" b="0" dirty="0" err="1">
                <a:hlinkClick r:id="rId3"/>
              </a:rPr>
              <a:t>Autoencoders</a:t>
            </a:r>
            <a:r>
              <a:rPr lang="en-US" sz="1800" b="0" dirty="0"/>
              <a:t>. ECCV 2016</a:t>
            </a:r>
          </a:p>
        </p:txBody>
      </p:sp>
    </p:spTree>
    <p:extLst>
      <p:ext uri="{BB962C8B-B14F-4D97-AF65-F5344CB8AC3E}">
        <p14:creationId xmlns:p14="http://schemas.microsoft.com/office/powerpoint/2010/main" val="2558840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prediction</a:t>
            </a:r>
          </a:p>
        </p:txBody>
      </p:sp>
      <p:sp>
        <p:nvSpPr>
          <p:cNvPr id="10" name="TextBox 9"/>
          <p:cNvSpPr txBox="1"/>
          <p:nvPr/>
        </p:nvSpPr>
        <p:spPr>
          <a:xfrm>
            <a:off x="1524001" y="6248400"/>
            <a:ext cx="9144000" cy="369332"/>
          </a:xfrm>
          <a:prstGeom prst="rect">
            <a:avLst/>
          </a:prstGeom>
          <a:noFill/>
        </p:spPr>
        <p:txBody>
          <a:bodyPr wrap="square" rtlCol="0">
            <a:spAutoFit/>
          </a:bodyPr>
          <a:lstStyle/>
          <a:p>
            <a:pPr algn="ctr"/>
            <a:r>
              <a:rPr lang="en-US" sz="1800" b="0" dirty="0"/>
              <a:t>C. Finn and S. Levine. </a:t>
            </a:r>
            <a:r>
              <a:rPr lang="en-US" sz="1800" b="0" dirty="0">
                <a:hlinkClick r:id="rId2"/>
              </a:rPr>
              <a:t>Deep Visual Foresight for Planning Robot Motion</a:t>
            </a:r>
            <a:r>
              <a:rPr lang="en-US" sz="1800" b="0" dirty="0"/>
              <a:t>. ICRA 2017</a:t>
            </a:r>
          </a:p>
        </p:txBody>
      </p:sp>
      <p:pic>
        <p:nvPicPr>
          <p:cNvPr id="4" name="Picture 3" descr="Screen Shot 2017-11-07 at 10.02.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371600"/>
            <a:ext cx="6976668" cy="4484491"/>
          </a:xfrm>
          <a:prstGeom prst="rect">
            <a:avLst/>
          </a:prstGeom>
        </p:spPr>
      </p:pic>
    </p:spTree>
    <p:extLst>
      <p:ext uri="{BB962C8B-B14F-4D97-AF65-F5344CB8AC3E}">
        <p14:creationId xmlns:p14="http://schemas.microsoft.com/office/powerpoint/2010/main" val="12125257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579FF-F972-3849-92C5-903444FF023D}"/>
              </a:ext>
            </a:extLst>
          </p:cNvPr>
          <p:cNvSpPr>
            <a:spLocks noGrp="1"/>
          </p:cNvSpPr>
          <p:nvPr>
            <p:ph type="title"/>
          </p:nvPr>
        </p:nvSpPr>
        <p:spPr/>
        <p:txBody>
          <a:bodyPr/>
          <a:lstStyle/>
          <a:p>
            <a:r>
              <a:rPr lang="en-US" dirty="0"/>
              <a:t>Self-supervised learning in NLP (coming up)</a:t>
            </a:r>
          </a:p>
        </p:txBody>
      </p:sp>
      <p:sp>
        <p:nvSpPr>
          <p:cNvPr id="3" name="Content Placeholder 2">
            <a:extLst>
              <a:ext uri="{FF2B5EF4-FFF2-40B4-BE49-F238E27FC236}">
                <a16:creationId xmlns:a16="http://schemas.microsoft.com/office/drawing/2014/main" id="{B70D23DA-D10A-A844-A177-9D154F641639}"/>
              </a:ext>
            </a:extLst>
          </p:cNvPr>
          <p:cNvSpPr>
            <a:spLocks noGrp="1"/>
          </p:cNvSpPr>
          <p:nvPr>
            <p:ph idx="1"/>
          </p:nvPr>
        </p:nvSpPr>
        <p:spPr/>
        <p:txBody>
          <a:bodyPr/>
          <a:lstStyle/>
          <a:p>
            <a:pPr marL="457200" indent="-457200">
              <a:buFont typeface="Arial" panose="020B0604020202020204" pitchFamily="34" charset="0"/>
              <a:buChar char="•"/>
            </a:pPr>
            <a:r>
              <a:rPr lang="en-US" dirty="0"/>
              <a:t>word2vec, </a:t>
            </a:r>
            <a:r>
              <a:rPr lang="en-US" dirty="0" err="1"/>
              <a:t>GloVe</a:t>
            </a:r>
            <a:r>
              <a:rPr lang="en-US" dirty="0"/>
              <a:t>, BERT, ELMO, GPT, …</a:t>
            </a:r>
          </a:p>
        </p:txBody>
      </p:sp>
      <p:pic>
        <p:nvPicPr>
          <p:cNvPr id="4" name="Picture 3">
            <a:extLst>
              <a:ext uri="{FF2B5EF4-FFF2-40B4-BE49-F238E27FC236}">
                <a16:creationId xmlns:a16="http://schemas.microsoft.com/office/drawing/2014/main" id="{8F69A658-B1C1-F545-A9B6-BFE6876457D1}"/>
              </a:ext>
            </a:extLst>
          </p:cNvPr>
          <p:cNvPicPr>
            <a:picLocks noChangeAspect="1"/>
          </p:cNvPicPr>
          <p:nvPr/>
        </p:nvPicPr>
        <p:blipFill>
          <a:blip r:embed="rId2"/>
          <a:stretch>
            <a:fillRect/>
          </a:stretch>
        </p:blipFill>
        <p:spPr>
          <a:xfrm>
            <a:off x="609600" y="1981200"/>
            <a:ext cx="10591800" cy="3841181"/>
          </a:xfrm>
          <a:prstGeom prst="rect">
            <a:avLst/>
          </a:prstGeom>
        </p:spPr>
      </p:pic>
      <p:sp>
        <p:nvSpPr>
          <p:cNvPr id="5" name="TextBox 4">
            <a:extLst>
              <a:ext uri="{FF2B5EF4-FFF2-40B4-BE49-F238E27FC236}">
                <a16:creationId xmlns:a16="http://schemas.microsoft.com/office/drawing/2014/main" id="{531F967B-D7D7-D847-BEC2-3D01821728BE}"/>
              </a:ext>
            </a:extLst>
          </p:cNvPr>
          <p:cNvSpPr txBox="1"/>
          <p:nvPr/>
        </p:nvSpPr>
        <p:spPr>
          <a:xfrm>
            <a:off x="10525186" y="6367046"/>
            <a:ext cx="1438214" cy="338554"/>
          </a:xfrm>
          <a:prstGeom prst="rect">
            <a:avLst/>
          </a:prstGeom>
          <a:noFill/>
        </p:spPr>
        <p:txBody>
          <a:bodyPr wrap="none" rtlCol="0">
            <a:spAutoFit/>
          </a:bodyPr>
          <a:lstStyle/>
          <a:p>
            <a:r>
              <a:rPr lang="en-US" sz="1600" b="0" dirty="0">
                <a:hlinkClick r:id="rId3"/>
              </a:rPr>
              <a:t>Figure source</a:t>
            </a:r>
            <a:endParaRPr lang="en-US" sz="1600" b="0" dirty="0"/>
          </a:p>
        </p:txBody>
      </p:sp>
    </p:spTree>
    <p:extLst>
      <p:ext uri="{BB962C8B-B14F-4D97-AF65-F5344CB8AC3E}">
        <p14:creationId xmlns:p14="http://schemas.microsoft.com/office/powerpoint/2010/main" val="28040318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481C-E2A3-AA41-B50C-34B35079CBEB}"/>
              </a:ext>
            </a:extLst>
          </p:cNvPr>
          <p:cNvSpPr>
            <a:spLocks noGrp="1"/>
          </p:cNvSpPr>
          <p:nvPr>
            <p:ph type="title"/>
          </p:nvPr>
        </p:nvSpPr>
        <p:spPr/>
        <p:txBody>
          <a:bodyPr/>
          <a:lstStyle/>
          <a:p>
            <a:r>
              <a:rPr lang="en-US" dirty="0"/>
              <a:t>Preview: Self-supervised learning with transformers</a:t>
            </a:r>
          </a:p>
        </p:txBody>
      </p:sp>
      <p:pic>
        <p:nvPicPr>
          <p:cNvPr id="6" name="Content Placeholder 5">
            <a:extLst>
              <a:ext uri="{FF2B5EF4-FFF2-40B4-BE49-F238E27FC236}">
                <a16:creationId xmlns:a16="http://schemas.microsoft.com/office/drawing/2014/main" id="{9D82BD63-C528-7D4C-BABE-FEB405BE24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7903" y="914400"/>
            <a:ext cx="7178297" cy="4102768"/>
          </a:xfrm>
        </p:spPr>
      </p:pic>
      <p:pic>
        <p:nvPicPr>
          <p:cNvPr id="8" name="Picture 7">
            <a:extLst>
              <a:ext uri="{FF2B5EF4-FFF2-40B4-BE49-F238E27FC236}">
                <a16:creationId xmlns:a16="http://schemas.microsoft.com/office/drawing/2014/main" id="{9AAAEC5C-E32A-9047-B0E0-61A93BCF5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4165898"/>
            <a:ext cx="5509874" cy="2158702"/>
          </a:xfrm>
          <a:prstGeom prst="rect">
            <a:avLst/>
          </a:prstGeom>
        </p:spPr>
      </p:pic>
      <p:sp>
        <p:nvSpPr>
          <p:cNvPr id="7" name="TextBox 6">
            <a:extLst>
              <a:ext uri="{FF2B5EF4-FFF2-40B4-BE49-F238E27FC236}">
                <a16:creationId xmlns:a16="http://schemas.microsoft.com/office/drawing/2014/main" id="{B7F7D425-76C3-5D46-951F-25ED443556B0}"/>
              </a:ext>
            </a:extLst>
          </p:cNvPr>
          <p:cNvSpPr txBox="1"/>
          <p:nvPr/>
        </p:nvSpPr>
        <p:spPr>
          <a:xfrm>
            <a:off x="2220580" y="6400800"/>
            <a:ext cx="7866256" cy="369332"/>
          </a:xfrm>
          <a:prstGeom prst="rect">
            <a:avLst/>
          </a:prstGeom>
          <a:noFill/>
        </p:spPr>
        <p:txBody>
          <a:bodyPr wrap="none" rtlCol="0">
            <a:spAutoFit/>
          </a:bodyPr>
          <a:lstStyle/>
          <a:p>
            <a:r>
              <a:rPr lang="en-US" sz="1800" b="0" dirty="0"/>
              <a:t>K. He et al. </a:t>
            </a:r>
            <a:r>
              <a:rPr lang="en-US" sz="1800" b="0" dirty="0">
                <a:hlinkClick r:id="rId4"/>
              </a:rPr>
              <a:t>Masked autoencoders are scalable vision learners</a:t>
            </a:r>
            <a:r>
              <a:rPr lang="en-US" sz="1800" b="0" dirty="0"/>
              <a:t>. CVPR 2022</a:t>
            </a:r>
          </a:p>
        </p:txBody>
      </p:sp>
    </p:spTree>
    <p:extLst>
      <p:ext uri="{BB962C8B-B14F-4D97-AF65-F5344CB8AC3E}">
        <p14:creationId xmlns:p14="http://schemas.microsoft.com/office/powerpoint/2010/main" val="3358586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481C-E2A3-AA41-B50C-34B35079CBEB}"/>
              </a:ext>
            </a:extLst>
          </p:cNvPr>
          <p:cNvSpPr>
            <a:spLocks noGrp="1"/>
          </p:cNvSpPr>
          <p:nvPr>
            <p:ph type="title"/>
          </p:nvPr>
        </p:nvSpPr>
        <p:spPr/>
        <p:txBody>
          <a:bodyPr/>
          <a:lstStyle/>
          <a:p>
            <a:r>
              <a:rPr lang="en-US" dirty="0"/>
              <a:t>Preview: Masked autoencoders</a:t>
            </a:r>
          </a:p>
        </p:txBody>
      </p:sp>
      <p:pic>
        <p:nvPicPr>
          <p:cNvPr id="9" name="Picture 8">
            <a:extLst>
              <a:ext uri="{FF2B5EF4-FFF2-40B4-BE49-F238E27FC236}">
                <a16:creationId xmlns:a16="http://schemas.microsoft.com/office/drawing/2014/main" id="{7E40A381-5D86-4C4B-B8C3-EB29C1310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12192000" cy="5398318"/>
          </a:xfrm>
          <a:prstGeom prst="rect">
            <a:avLst/>
          </a:prstGeom>
        </p:spPr>
      </p:pic>
      <p:sp>
        <p:nvSpPr>
          <p:cNvPr id="5" name="TextBox 4">
            <a:extLst>
              <a:ext uri="{FF2B5EF4-FFF2-40B4-BE49-F238E27FC236}">
                <a16:creationId xmlns:a16="http://schemas.microsoft.com/office/drawing/2014/main" id="{C0860DCC-7512-494F-BB3A-36A97DF8F7D9}"/>
              </a:ext>
            </a:extLst>
          </p:cNvPr>
          <p:cNvSpPr txBox="1"/>
          <p:nvPr/>
        </p:nvSpPr>
        <p:spPr>
          <a:xfrm>
            <a:off x="2220580" y="6400800"/>
            <a:ext cx="7866256" cy="369332"/>
          </a:xfrm>
          <a:prstGeom prst="rect">
            <a:avLst/>
          </a:prstGeom>
          <a:noFill/>
        </p:spPr>
        <p:txBody>
          <a:bodyPr wrap="none" rtlCol="0">
            <a:spAutoFit/>
          </a:bodyPr>
          <a:lstStyle/>
          <a:p>
            <a:r>
              <a:rPr lang="en-US" sz="1800" b="0" dirty="0"/>
              <a:t>K. He et al. </a:t>
            </a:r>
            <a:r>
              <a:rPr lang="en-US" sz="1800" b="0" dirty="0">
                <a:hlinkClick r:id="rId4"/>
              </a:rPr>
              <a:t>Masked autoencoders are scalable vision learners</a:t>
            </a:r>
            <a:r>
              <a:rPr lang="en-US" sz="1800" b="0" dirty="0"/>
              <a:t>. CVPR 2022</a:t>
            </a:r>
          </a:p>
        </p:txBody>
      </p:sp>
    </p:spTree>
    <p:extLst>
      <p:ext uri="{BB962C8B-B14F-4D97-AF65-F5344CB8AC3E}">
        <p14:creationId xmlns:p14="http://schemas.microsoft.com/office/powerpoint/2010/main" val="29225215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481C-E2A3-AA41-B50C-34B35079CBEB}"/>
              </a:ext>
            </a:extLst>
          </p:cNvPr>
          <p:cNvSpPr>
            <a:spLocks noGrp="1"/>
          </p:cNvSpPr>
          <p:nvPr>
            <p:ph type="title"/>
          </p:nvPr>
        </p:nvSpPr>
        <p:spPr/>
        <p:txBody>
          <a:bodyPr/>
          <a:lstStyle/>
          <a:p>
            <a:r>
              <a:rPr lang="en-US" dirty="0"/>
              <a:t>Preview: Self-supervised learning with transformers</a:t>
            </a:r>
          </a:p>
        </p:txBody>
      </p:sp>
      <p:pic>
        <p:nvPicPr>
          <p:cNvPr id="9" name="Picture 8">
            <a:extLst>
              <a:ext uri="{FF2B5EF4-FFF2-40B4-BE49-F238E27FC236}">
                <a16:creationId xmlns:a16="http://schemas.microsoft.com/office/drawing/2014/main" id="{7E40A381-5D86-4C4B-B8C3-EB29C1310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12192000" cy="5398318"/>
          </a:xfrm>
          <a:prstGeom prst="rect">
            <a:avLst/>
          </a:prstGeom>
        </p:spPr>
      </p:pic>
      <p:sp>
        <p:nvSpPr>
          <p:cNvPr id="5" name="TextBox 4">
            <a:extLst>
              <a:ext uri="{FF2B5EF4-FFF2-40B4-BE49-F238E27FC236}">
                <a16:creationId xmlns:a16="http://schemas.microsoft.com/office/drawing/2014/main" id="{C0860DCC-7512-494F-BB3A-36A97DF8F7D9}"/>
              </a:ext>
            </a:extLst>
          </p:cNvPr>
          <p:cNvSpPr txBox="1"/>
          <p:nvPr/>
        </p:nvSpPr>
        <p:spPr>
          <a:xfrm>
            <a:off x="2220580" y="6400800"/>
            <a:ext cx="7866256" cy="369332"/>
          </a:xfrm>
          <a:prstGeom prst="rect">
            <a:avLst/>
          </a:prstGeom>
          <a:noFill/>
        </p:spPr>
        <p:txBody>
          <a:bodyPr wrap="none" rtlCol="0">
            <a:spAutoFit/>
          </a:bodyPr>
          <a:lstStyle/>
          <a:p>
            <a:r>
              <a:rPr lang="en-US" sz="1800" b="0" dirty="0"/>
              <a:t>K. He et al. </a:t>
            </a:r>
            <a:r>
              <a:rPr lang="en-US" sz="1800" b="0" dirty="0">
                <a:hlinkClick r:id="rId4"/>
              </a:rPr>
              <a:t>Masked autoencoders are scalable vision learners</a:t>
            </a:r>
            <a:r>
              <a:rPr lang="en-US" sz="1800" b="0" dirty="0"/>
              <a:t>. CVPR 2022</a:t>
            </a:r>
          </a:p>
        </p:txBody>
      </p:sp>
    </p:spTree>
    <p:extLst>
      <p:ext uri="{BB962C8B-B14F-4D97-AF65-F5344CB8AC3E}">
        <p14:creationId xmlns:p14="http://schemas.microsoft.com/office/powerpoint/2010/main" val="8614067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481C-E2A3-AA41-B50C-34B35079CBEB}"/>
              </a:ext>
            </a:extLst>
          </p:cNvPr>
          <p:cNvSpPr>
            <a:spLocks noGrp="1"/>
          </p:cNvSpPr>
          <p:nvPr>
            <p:ph type="title"/>
          </p:nvPr>
        </p:nvSpPr>
        <p:spPr/>
        <p:txBody>
          <a:bodyPr/>
          <a:lstStyle/>
          <a:p>
            <a:r>
              <a:rPr lang="en-US" dirty="0"/>
              <a:t>Preview: Self-supervised learning with transformers</a:t>
            </a:r>
          </a:p>
        </p:txBody>
      </p:sp>
      <p:sp>
        <p:nvSpPr>
          <p:cNvPr id="4" name="TextBox 3">
            <a:extLst>
              <a:ext uri="{FF2B5EF4-FFF2-40B4-BE49-F238E27FC236}">
                <a16:creationId xmlns:a16="http://schemas.microsoft.com/office/drawing/2014/main" id="{90FF8140-0165-E144-9DBA-3A6F4DE34517}"/>
              </a:ext>
            </a:extLst>
          </p:cNvPr>
          <p:cNvSpPr txBox="1"/>
          <p:nvPr/>
        </p:nvSpPr>
        <p:spPr>
          <a:xfrm>
            <a:off x="2220580" y="6400800"/>
            <a:ext cx="7866256" cy="369332"/>
          </a:xfrm>
          <a:prstGeom prst="rect">
            <a:avLst/>
          </a:prstGeom>
          <a:noFill/>
        </p:spPr>
        <p:txBody>
          <a:bodyPr wrap="none" rtlCol="0">
            <a:spAutoFit/>
          </a:bodyPr>
          <a:lstStyle/>
          <a:p>
            <a:r>
              <a:rPr lang="en-US" sz="1800" b="0" dirty="0"/>
              <a:t>K. He et al. </a:t>
            </a:r>
            <a:r>
              <a:rPr lang="en-US" sz="1800" b="0" dirty="0">
                <a:hlinkClick r:id="rId2"/>
              </a:rPr>
              <a:t>Masked autoencoders are scalable vision learners</a:t>
            </a:r>
            <a:r>
              <a:rPr lang="en-US" sz="1800" b="0" dirty="0"/>
              <a:t>. CVPR 2022</a:t>
            </a:r>
          </a:p>
        </p:txBody>
      </p:sp>
      <p:pic>
        <p:nvPicPr>
          <p:cNvPr id="5" name="Picture 4">
            <a:extLst>
              <a:ext uri="{FF2B5EF4-FFF2-40B4-BE49-F238E27FC236}">
                <a16:creationId xmlns:a16="http://schemas.microsoft.com/office/drawing/2014/main" id="{671D2166-D0B3-5946-9501-EC02848B9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993" y="1447800"/>
            <a:ext cx="5494607" cy="3666624"/>
          </a:xfrm>
          <a:prstGeom prst="rect">
            <a:avLst/>
          </a:prstGeom>
        </p:spPr>
      </p:pic>
      <p:pic>
        <p:nvPicPr>
          <p:cNvPr id="7" name="Picture 6">
            <a:extLst>
              <a:ext uri="{FF2B5EF4-FFF2-40B4-BE49-F238E27FC236}">
                <a16:creationId xmlns:a16="http://schemas.microsoft.com/office/drawing/2014/main" id="{E2B48B3C-FC78-E549-A317-BE4CC8D86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021" y="2019300"/>
            <a:ext cx="5327507" cy="2628900"/>
          </a:xfrm>
          <a:prstGeom prst="rect">
            <a:avLst/>
          </a:prstGeom>
        </p:spPr>
      </p:pic>
    </p:spTree>
    <p:extLst>
      <p:ext uri="{BB962C8B-B14F-4D97-AF65-F5344CB8AC3E}">
        <p14:creationId xmlns:p14="http://schemas.microsoft.com/office/powerpoint/2010/main" val="20287689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D41C7-68CB-AD48-AEC3-3032C7B80D77}"/>
              </a:ext>
            </a:extLst>
          </p:cNvPr>
          <p:cNvSpPr>
            <a:spLocks noGrp="1"/>
          </p:cNvSpPr>
          <p:nvPr>
            <p:ph type="title"/>
          </p:nvPr>
        </p:nvSpPr>
        <p:spPr/>
        <p:txBody>
          <a:bodyPr/>
          <a:lstStyle/>
          <a:p>
            <a:r>
              <a:rPr lang="en-US" dirty="0"/>
              <a:t>For further reading</a:t>
            </a:r>
          </a:p>
        </p:txBody>
      </p:sp>
      <p:sp>
        <p:nvSpPr>
          <p:cNvPr id="3" name="Content Placeholder 2">
            <a:extLst>
              <a:ext uri="{FF2B5EF4-FFF2-40B4-BE49-F238E27FC236}">
                <a16:creationId xmlns:a16="http://schemas.microsoft.com/office/drawing/2014/main" id="{3CC0B856-D412-9146-8CF1-387D5700A24C}"/>
              </a:ext>
            </a:extLst>
          </p:cNvPr>
          <p:cNvSpPr>
            <a:spLocks noGrp="1"/>
          </p:cNvSpPr>
          <p:nvPr>
            <p:ph idx="1"/>
          </p:nvPr>
        </p:nvSpPr>
        <p:spPr/>
        <p:txBody>
          <a:bodyPr/>
          <a:lstStyle/>
          <a:p>
            <a:r>
              <a:rPr lang="en-US" dirty="0">
                <a:hlinkClick r:id="rId2"/>
              </a:rPr>
              <a:t>https://github.com/jason718/awesome-self-supervised-learning</a:t>
            </a:r>
            <a:endParaRPr lang="en-US" dirty="0"/>
          </a:p>
          <a:p>
            <a:r>
              <a:rPr lang="en-US" dirty="0">
                <a:hlinkClick r:id="rId3"/>
              </a:rPr>
              <a:t>https://people.eecs.berkeley.edu/~efros/gelato_bet.html</a:t>
            </a:r>
            <a:endParaRPr lang="en-US"/>
          </a:p>
          <a:p>
            <a:endParaRPr lang="en-US" dirty="0"/>
          </a:p>
        </p:txBody>
      </p:sp>
    </p:spTree>
    <p:extLst>
      <p:ext uri="{BB962C8B-B14F-4D97-AF65-F5344CB8AC3E}">
        <p14:creationId xmlns:p14="http://schemas.microsoft.com/office/powerpoint/2010/main" val="528122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Colorization</a:t>
            </a:r>
          </a:p>
        </p:txBody>
      </p:sp>
      <p:sp>
        <p:nvSpPr>
          <p:cNvPr id="5" name="TextBox 4"/>
          <p:cNvSpPr txBox="1"/>
          <p:nvPr/>
        </p:nvSpPr>
        <p:spPr>
          <a:xfrm>
            <a:off x="2895601" y="6400800"/>
            <a:ext cx="6761587" cy="338554"/>
          </a:xfrm>
          <a:prstGeom prst="rect">
            <a:avLst/>
          </a:prstGeom>
          <a:noFill/>
        </p:spPr>
        <p:txBody>
          <a:bodyPr wrap="none" rtlCol="0">
            <a:spAutoFit/>
          </a:bodyPr>
          <a:lstStyle/>
          <a:p>
            <a:r>
              <a:rPr lang="en-US" sz="1600" b="0" dirty="0"/>
              <a:t>R. Zhang, P. </a:t>
            </a:r>
            <a:r>
              <a:rPr lang="en-US" sz="1600" b="0" dirty="0" err="1"/>
              <a:t>Isola</a:t>
            </a:r>
            <a:r>
              <a:rPr lang="en-US" sz="1600" b="0" dirty="0"/>
              <a:t>, and A. </a:t>
            </a:r>
            <a:r>
              <a:rPr lang="en-US" sz="1600" b="0" dirty="0" err="1"/>
              <a:t>Efros</a:t>
            </a:r>
            <a:r>
              <a:rPr lang="en-US" sz="1600" b="0" dirty="0"/>
              <a:t>, </a:t>
            </a:r>
            <a:r>
              <a:rPr lang="en-US" sz="1600" b="0" dirty="0">
                <a:hlinkClick r:id="rId3"/>
              </a:rPr>
              <a:t>Colorful Image Colorization</a:t>
            </a:r>
            <a:r>
              <a:rPr lang="en-US" sz="1600" b="0" dirty="0"/>
              <a:t>, ECCV 2016</a:t>
            </a:r>
          </a:p>
        </p:txBody>
      </p:sp>
      <p:pic>
        <p:nvPicPr>
          <p:cNvPr id="31" name="Picture 30">
            <a:extLst>
              <a:ext uri="{FF2B5EF4-FFF2-40B4-BE49-F238E27FC236}">
                <a16:creationId xmlns:a16="http://schemas.microsoft.com/office/drawing/2014/main" id="{7A4069CF-A8D1-7E44-8555-6FAE677469E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9308" y="1124320"/>
            <a:ext cx="11853384" cy="4971680"/>
          </a:xfrm>
          <a:prstGeom prst="rect">
            <a:avLst/>
          </a:prstGeom>
        </p:spPr>
      </p:pic>
    </p:spTree>
    <p:extLst>
      <p:ext uri="{BB962C8B-B14F-4D97-AF65-F5344CB8AC3E}">
        <p14:creationId xmlns:p14="http://schemas.microsoft.com/office/powerpoint/2010/main" val="3641873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Colorization: Architecture</a:t>
            </a:r>
          </a:p>
        </p:txBody>
      </p:sp>
      <p:sp>
        <p:nvSpPr>
          <p:cNvPr id="5" name="TextBox 4"/>
          <p:cNvSpPr txBox="1"/>
          <p:nvPr/>
        </p:nvSpPr>
        <p:spPr>
          <a:xfrm>
            <a:off x="2895601" y="6400800"/>
            <a:ext cx="6761587" cy="338554"/>
          </a:xfrm>
          <a:prstGeom prst="rect">
            <a:avLst/>
          </a:prstGeom>
          <a:noFill/>
        </p:spPr>
        <p:txBody>
          <a:bodyPr wrap="none" rtlCol="0">
            <a:spAutoFit/>
          </a:bodyPr>
          <a:lstStyle/>
          <a:p>
            <a:r>
              <a:rPr lang="en-US" sz="1600" b="0" dirty="0"/>
              <a:t>R. Zhang, P. </a:t>
            </a:r>
            <a:r>
              <a:rPr lang="en-US" sz="1600" b="0" dirty="0" err="1"/>
              <a:t>Isola</a:t>
            </a:r>
            <a:r>
              <a:rPr lang="en-US" sz="1600" b="0" dirty="0"/>
              <a:t>, and A. </a:t>
            </a:r>
            <a:r>
              <a:rPr lang="en-US" sz="1600" b="0" dirty="0" err="1"/>
              <a:t>Efros</a:t>
            </a:r>
            <a:r>
              <a:rPr lang="en-US" sz="1600" b="0" dirty="0"/>
              <a:t>, </a:t>
            </a:r>
            <a:r>
              <a:rPr lang="en-US" sz="1600" b="0" dirty="0">
                <a:hlinkClick r:id="rId3"/>
              </a:rPr>
              <a:t>Colorful Image Colorization</a:t>
            </a:r>
            <a:r>
              <a:rPr lang="en-US" sz="1600" b="0" dirty="0"/>
              <a:t>, ECCV 2016</a:t>
            </a:r>
          </a:p>
        </p:txBody>
      </p:sp>
      <p:pic>
        <p:nvPicPr>
          <p:cNvPr id="7" name="Picture 6">
            <a:extLst>
              <a:ext uri="{FF2B5EF4-FFF2-40B4-BE49-F238E27FC236}">
                <a16:creationId xmlns:a16="http://schemas.microsoft.com/office/drawing/2014/main" id="{DD064B25-B313-694F-9BA0-AD456F1309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95400"/>
            <a:ext cx="12192000" cy="3614442"/>
          </a:xfrm>
          <a:prstGeom prst="rect">
            <a:avLst/>
          </a:prstGeom>
        </p:spPr>
      </p:pic>
    </p:spTree>
    <p:extLst>
      <p:ext uri="{BB962C8B-B14F-4D97-AF65-F5344CB8AC3E}">
        <p14:creationId xmlns:p14="http://schemas.microsoft.com/office/powerpoint/2010/main" val="29318250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1.7"/>
</p:tagLst>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74014</TotalTime>
  <Words>3209</Words>
  <Application>Microsoft Macintosh PowerPoint</Application>
  <PresentationFormat>Widescreen</PresentationFormat>
  <Paragraphs>363</Paragraphs>
  <Slides>72</Slides>
  <Notes>21</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Arial</vt:lpstr>
      <vt:lpstr>Calibri</vt:lpstr>
      <vt:lpstr>Cambria Math</vt:lpstr>
      <vt:lpstr>Gill Sans</vt:lpstr>
      <vt:lpstr>Helvetica Light</vt:lpstr>
      <vt:lpstr>Times New Roman</vt:lpstr>
      <vt:lpstr>Blank Presentation</vt:lpstr>
      <vt:lpstr>Self-supervised learning</vt:lpstr>
      <vt:lpstr>Motivation</vt:lpstr>
      <vt:lpstr>Unsupervised vs. self-supervised learning</vt:lpstr>
      <vt:lpstr>Self-supervised learning: Outline</vt:lpstr>
      <vt:lpstr>Data prediction: Inpainting</vt:lpstr>
      <vt:lpstr>Preview: Masked autoencoders</vt:lpstr>
      <vt:lpstr>Preview: Masked autoencoders</vt:lpstr>
      <vt:lpstr>Colorization</vt:lpstr>
      <vt:lpstr>Colorization: Architecture</vt:lpstr>
      <vt:lpstr>Dilated convolutions</vt:lpstr>
      <vt:lpstr>Dilated convolutions</vt:lpstr>
      <vt:lpstr>Colorization: Results</vt:lpstr>
      <vt:lpstr>Failure Cases</vt:lpstr>
      <vt:lpstr>Inherent Ambiguity</vt:lpstr>
      <vt:lpstr>Inherent Ambiguity</vt:lpstr>
      <vt:lpstr>Biases</vt:lpstr>
      <vt:lpstr>Biases</vt:lpstr>
      <vt:lpstr>Self-supervised learning: Outline</vt:lpstr>
      <vt:lpstr>Context prediction</vt:lpstr>
      <vt:lpstr>Context prediction: Semantics from a non-semantic task</vt:lpstr>
      <vt:lpstr>Context prediction: Details</vt:lpstr>
      <vt:lpstr>Context prediction: Results</vt:lpstr>
      <vt:lpstr>Jigsaw puzzle solving</vt:lpstr>
      <vt:lpstr>Jigsaw puzzle solving: Details</vt:lpstr>
      <vt:lpstr>Jigsaw puzzle solving: Transfer results</vt:lpstr>
      <vt:lpstr>Rotation prediction</vt:lpstr>
      <vt:lpstr>Rotation prediction</vt:lpstr>
      <vt:lpstr>Rotation prediction: Transfer results</vt:lpstr>
      <vt:lpstr>Rotation prediction: PASCAL VOC Transfer results</vt:lpstr>
      <vt:lpstr>Last time: Self-supervised learning</vt:lpstr>
      <vt:lpstr>“Siamese” methods</vt:lpstr>
      <vt:lpstr>Contrastive methods</vt:lpstr>
      <vt:lpstr>Contrastive loss formulation</vt:lpstr>
      <vt:lpstr>Contrastive loss formulation</vt:lpstr>
      <vt:lpstr>Recall: Softmax with temperature</vt:lpstr>
      <vt:lpstr>Mechanisms for obtaining negative samples</vt:lpstr>
      <vt:lpstr>Mechanisms for obtaining negative samples</vt:lpstr>
      <vt:lpstr>Mechanisms for obtaining negative samples</vt:lpstr>
      <vt:lpstr>Mechanisms for obtaining negative samples</vt:lpstr>
      <vt:lpstr>MoCo results</vt:lpstr>
      <vt:lpstr>MoCo results</vt:lpstr>
      <vt:lpstr>SimCLR</vt:lpstr>
      <vt:lpstr>SimCLR</vt:lpstr>
      <vt:lpstr>SimCLR: Evaluation</vt:lpstr>
      <vt:lpstr>Why do contrastive methods work?</vt:lpstr>
      <vt:lpstr>Non-contrastive methods</vt:lpstr>
      <vt:lpstr>BYOL</vt:lpstr>
      <vt:lpstr>BYOL: Evaluation</vt:lpstr>
      <vt:lpstr>SimSiam</vt:lpstr>
      <vt:lpstr>SimSiam: Evaluation</vt:lpstr>
      <vt:lpstr>SimSiam: Evaluation</vt:lpstr>
      <vt:lpstr>DINO: Self-distillation with no labels</vt:lpstr>
      <vt:lpstr>DINO</vt:lpstr>
      <vt:lpstr>Barlow Twins</vt:lpstr>
      <vt:lpstr>Barlow Twins</vt:lpstr>
      <vt:lpstr>Barlow Twins: Evaluation</vt:lpstr>
      <vt:lpstr>Barlow Twins: Evaluation</vt:lpstr>
      <vt:lpstr>VICReg</vt:lpstr>
      <vt:lpstr>VICReg</vt:lpstr>
      <vt:lpstr>VICReg: Evaluation</vt:lpstr>
      <vt:lpstr>VICReg: Evaluation</vt:lpstr>
      <vt:lpstr>Self-supervised learning: Outline</vt:lpstr>
      <vt:lpstr>Learning from audio</vt:lpstr>
      <vt:lpstr>Ego-motion features</vt:lpstr>
      <vt:lpstr>Video correspondence features</vt:lpstr>
      <vt:lpstr>Future prediction</vt:lpstr>
      <vt:lpstr>Future prediction</vt:lpstr>
      <vt:lpstr>Self-supervised learning in NLP (coming up)</vt:lpstr>
      <vt:lpstr>Preview: Self-supervised learning with transformers</vt:lpstr>
      <vt:lpstr>Preview: Self-supervised learning with transformers</vt:lpstr>
      <vt:lpstr>Preview: Self-supervised learning with transformers</vt:lpstr>
      <vt:lpstr>For further reading</vt:lpstr>
    </vt:vector>
  </TitlesOfParts>
  <Company>Carnegie Mellon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Microsoft Office User</cp:lastModifiedBy>
  <cp:revision>1929</cp:revision>
  <cp:lastPrinted>2022-03-28T15:26:53Z</cp:lastPrinted>
  <dcterms:created xsi:type="dcterms:W3CDTF">2004-08-29T23:15:23Z</dcterms:created>
  <dcterms:modified xsi:type="dcterms:W3CDTF">2023-03-21T20:29:24Z</dcterms:modified>
</cp:coreProperties>
</file>