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notesMasterIdLst>
    <p:notesMasterId r:id="rId42"/>
  </p:notesMasterIdLst>
  <p:handoutMasterIdLst>
    <p:handoutMasterId r:id="rId43"/>
  </p:handoutMasterIdLst>
  <p:sldIdLst>
    <p:sldId id="829" r:id="rId2"/>
    <p:sldId id="881" r:id="rId3"/>
    <p:sldId id="830" r:id="rId4"/>
    <p:sldId id="831" r:id="rId5"/>
    <p:sldId id="832" r:id="rId6"/>
    <p:sldId id="833" r:id="rId7"/>
    <p:sldId id="834" r:id="rId8"/>
    <p:sldId id="882" r:id="rId9"/>
    <p:sldId id="836" r:id="rId10"/>
    <p:sldId id="843" r:id="rId11"/>
    <p:sldId id="859" r:id="rId12"/>
    <p:sldId id="849" r:id="rId13"/>
    <p:sldId id="866" r:id="rId14"/>
    <p:sldId id="888" r:id="rId15"/>
    <p:sldId id="877" r:id="rId16"/>
    <p:sldId id="880" r:id="rId17"/>
    <p:sldId id="842" r:id="rId18"/>
    <p:sldId id="870" r:id="rId19"/>
    <p:sldId id="879" r:id="rId20"/>
    <p:sldId id="851" r:id="rId21"/>
    <p:sldId id="821" r:id="rId22"/>
    <p:sldId id="822" r:id="rId23"/>
    <p:sldId id="765" r:id="rId24"/>
    <p:sldId id="823" r:id="rId25"/>
    <p:sldId id="883" r:id="rId26"/>
    <p:sldId id="755" r:id="rId27"/>
    <p:sldId id="868" r:id="rId28"/>
    <p:sldId id="768" r:id="rId29"/>
    <p:sldId id="769" r:id="rId30"/>
    <p:sldId id="770" r:id="rId31"/>
    <p:sldId id="771" r:id="rId32"/>
    <p:sldId id="772" r:id="rId33"/>
    <p:sldId id="884" r:id="rId34"/>
    <p:sldId id="803" r:id="rId35"/>
    <p:sldId id="774" r:id="rId36"/>
    <p:sldId id="825" r:id="rId37"/>
    <p:sldId id="885" r:id="rId38"/>
    <p:sldId id="775" r:id="rId39"/>
    <p:sldId id="886" r:id="rId40"/>
    <p:sldId id="804" r:id="rId41"/>
  </p:sldIdLst>
  <p:sldSz cx="12192000" cy="6858000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0000FF"/>
    <a:srgbClr val="00FF00"/>
    <a:srgbClr val="969696"/>
    <a:srgbClr val="4D4D4D"/>
    <a:srgbClr val="B2B2B2"/>
    <a:srgbClr val="808080"/>
    <a:srgbClr val="C0C0C0"/>
    <a:srgbClr val="292929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58" autoAdjust="0"/>
    <p:restoredTop sz="86179" autoAdjust="0"/>
  </p:normalViewPr>
  <p:slideViewPr>
    <p:cSldViewPr>
      <p:cViewPr varScale="1">
        <p:scale>
          <a:sx n="110" d="100"/>
          <a:sy n="110" d="100"/>
        </p:scale>
        <p:origin x="616" y="17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70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8666A63B-5894-462D-9BB2-25D1A12C63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14940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96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57200" y="720725"/>
            <a:ext cx="64008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915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defTabSz="966788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915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20188"/>
            <a:ext cx="3170238" cy="47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6656" tIns="48328" rIns="96656" bIns="48328" numCol="1" anchor="b" anchorCtr="0" compatLnSpc="1">
            <a:prstTxWarp prst="textNoShape">
              <a:avLst/>
            </a:prstTxWarp>
          </a:bodyPr>
          <a:lstStyle>
            <a:lvl1pPr algn="r" defTabSz="966788" eaLnBrk="1" hangingPunct="1">
              <a:defRPr sz="1200"/>
            </a:lvl1pPr>
          </a:lstStyle>
          <a:p>
            <a:pPr>
              <a:defRPr/>
            </a:pPr>
            <a:fld id="{13E03037-2603-4A69-8D69-F511447106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065767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69339DC-571A-4E39-BC34-691E4C3C8192}" type="slidenum">
              <a:rPr lang="en-US" smtClean="0"/>
              <a:pPr/>
              <a:t>1</a:t>
            </a:fld>
            <a:endParaRPr lang="en-US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F45488A-3EFF-400C-8427-8AE04859B31F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r>
              <a:rPr lang="en-US" dirty="0"/>
              <a:t>Specifically,</a:t>
            </a:r>
            <a:r>
              <a:rPr lang="en-US" baseline="0" dirty="0"/>
              <a:t> E has to have a unique minimum at (0,0)</a:t>
            </a: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13E03037-2603-4A69-8D69-F51144710611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573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4C3C9-53F0-44EF-9EDB-F5327F70BA79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564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204C3C9-53F0-44EF-9EDB-F5327F70BA79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1724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9892FDA-CBFA-427A-9C00-083111ABB728}" type="slidenum">
              <a:rPr lang="en-US" smtClean="0"/>
              <a:pPr/>
              <a:t>17</a:t>
            </a:fld>
            <a:endParaRPr lang="en-US"/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7BFD-9DF7-4354-94AC-954D8D186777}" type="slidenum">
              <a:rPr lang="en-US" smtClean="0"/>
              <a:pPr/>
              <a:t>18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FE67BFD-9DF7-4354-94AC-954D8D18677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14604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9E32992-AC2A-49A4-932C-4343DA93EAEC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890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890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3D41675-5D24-41B5-8066-CAFF7158EC9B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901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01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9EC9A90-482E-4287-96BA-EF8FBDD08A91}" type="slidenum">
              <a:rPr lang="en-US" smtClean="0"/>
              <a:pPr/>
              <a:t>22</a:t>
            </a:fld>
            <a:endParaRPr lang="en-US"/>
          </a:p>
        </p:txBody>
      </p:sp>
      <p:sp>
        <p:nvSpPr>
          <p:cNvPr id="911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11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5FF6D1F-9DD8-4BEE-A203-51C583EB7C9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25F4009-2D6F-4FC9-9146-E1D9B37D025E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21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850DD9B-995A-43D8-B577-D19504D9C5DD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931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31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050CF13-224B-4301-8707-758A74F2FEA2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942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4725" y="4560888"/>
            <a:ext cx="5365750" cy="4319587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CE49AD-CBA7-451E-A0FB-046C3F8B36D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52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0017827-A65F-4974-9517-192DBA03D0A6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962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62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00D9164-AFA8-437F-8197-2DEE4225045D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972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72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54634C2-BDE7-430E-97AE-5D372B93FC0D}" type="slidenum">
              <a:rPr lang="en-US" smtClean="0"/>
              <a:pPr/>
              <a:t>31</a:t>
            </a:fld>
            <a:endParaRPr lang="en-US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6E7AE44-973C-4BA8-A5F4-3C8558A66CDA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99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993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9ABAE7-56ED-4255-9120-9709941717B2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195369-6C52-4E07-9B80-0D0289295BFF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6342FD7-B686-4494-9F56-192B0E9BC4AA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1024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24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131D-0458-46D3-8891-8ED3D1A2D208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3FD131D-0458-46D3-8891-8ED3D1A2D208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1034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34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37857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C8883-7D78-49B7-A580-81B4C8DF3692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D8C8883-7D78-49B7-A580-81B4C8DF3692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1044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1044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19424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3B666A-61BC-4F7B-982A-78CDA277F1B8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1054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6761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1443332-4897-4EAB-8F26-60E57053DC6A}" type="slidenum">
              <a:rPr lang="en-US" smtClean="0"/>
              <a:pPr/>
              <a:t>5</a:t>
            </a:fld>
            <a:endParaRPr lang="en-US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9BCCCC-9D11-44FE-B2C4-0D49E7EC55E1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20725"/>
            <a:ext cx="6400800" cy="3600450"/>
          </a:xfrm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CB8E37-7C59-4C51-B72A-493F76F18F76}" type="slidenum">
              <a:rPr lang="en-US" smtClean="0"/>
              <a:pPr/>
              <a:t>7</a:t>
            </a:fld>
            <a:endParaRPr lang="en-US"/>
          </a:p>
        </p:txBody>
      </p:sp>
      <p:sp>
        <p:nvSpPr>
          <p:cNvPr id="757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7578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B36C558-F578-4149-B0B7-306B66A9D996}" type="slidenum">
              <a:rPr lang="en-US" smtClean="0"/>
              <a:pPr/>
              <a:t>9</a:t>
            </a:fld>
            <a:endParaRPr lang="en-US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86128-BC39-4AEC-9659-E316DEAD75E6}" type="slidenum">
              <a:rPr lang="en-US" smtClean="0"/>
              <a:pPr/>
              <a:t>10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5586128-BC39-4AEC-9659-E316DEAD75E6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57200" y="717550"/>
            <a:ext cx="6370638" cy="3584575"/>
          </a:xfrm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9325" y="4540250"/>
            <a:ext cx="5384800" cy="4379913"/>
          </a:xfrm>
          <a:noFill/>
          <a:ln/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D0A414-3CEA-40E2-97A8-4EEFE4EFC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FB816D-2242-4CEE-96CC-E0DB910C62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76200"/>
            <a:ext cx="2590800" cy="6096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76200"/>
            <a:ext cx="7569200" cy="6096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2B188B-E1B7-4ADA-BCA1-4D67A01F44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76200"/>
            <a:ext cx="103632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8D1D6-2162-400A-89FD-865EAD3E04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A0538-4285-485A-A334-8F3AE93901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D695C0-2CFE-436C-B571-7291FA0F7F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914400"/>
            <a:ext cx="5080000" cy="5257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772C60-F00C-47A6-A537-20C3C26DB8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03B81F-EC77-4CFF-9A3D-C9C2DBFD38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B16576-1991-4868-8BF1-B3F46EC284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2F417-01D2-40F3-843C-F7D5ABC1046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623136-F41E-408D-B0E9-423E533130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ABEF7C-D6FD-4214-BB7D-D2117E6948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76200"/>
            <a:ext cx="10363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914400"/>
            <a:ext cx="10363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22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22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C9A4009-A7C3-49D8-A61B-48D5AC67A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223" name="Line 7"/>
          <p:cNvSpPr>
            <a:spLocks noChangeShapeType="1"/>
          </p:cNvSpPr>
          <p:nvPr/>
        </p:nvSpPr>
        <p:spPr bwMode="auto">
          <a:xfrm>
            <a:off x="914400" y="838200"/>
            <a:ext cx="10363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28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.png"/><Relationship Id="rId4" Type="http://schemas.openxmlformats.org/officeDocument/2006/relationships/oleObject" Target="../embeddings/oleObject1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13.png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0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30.png"/><Relationship Id="rId4" Type="http://schemas.openxmlformats.org/officeDocument/2006/relationships/oleObject" Target="../embeddings/oleObject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1.jpeg"/><Relationship Id="rId5" Type="http://schemas.openxmlformats.org/officeDocument/2006/relationships/image" Target="../media/image30.png"/><Relationship Id="rId4" Type="http://schemas.openxmlformats.org/officeDocument/2006/relationships/oleObject" Target="../embeddings/oleObject3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0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mva.org/bmvc/1988/avc-88-023.pdf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bmva.org/bmvc/1988/avc-88-023.pdf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7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wmf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nada.kth.se/cvap/abstracts/cvap198.html" TargetMode="External"/><Relationship Id="rId4" Type="http://schemas.openxmlformats.org/officeDocument/2006/relationships/hyperlink" Target="https://hal.inria.fr/inria-00548276/file/mikolajcICCV2001.pdf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/>
        </p:nvGraphicFramePr>
        <p:xfrm>
          <a:off x="2971801" y="1219200"/>
          <a:ext cx="6290595" cy="5029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851" name="Image" r:id="rId4" imgW="8761905" imgH="7009524" progId="Photoshop.Image.10">
                  <p:embed/>
                </p:oleObj>
              </mc:Choice>
              <mc:Fallback>
                <p:oleObj name="Image" r:id="rId4" imgW="8761905" imgH="7009524" progId="Photoshop.Image.10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1219200"/>
                        <a:ext cx="6290595" cy="5029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 Box 8"/>
          <p:cNvSpPr txBox="1">
            <a:spLocks noChangeArrowheads="1"/>
          </p:cNvSpPr>
          <p:nvPr/>
        </p:nvSpPr>
        <p:spPr bwMode="auto">
          <a:xfrm>
            <a:off x="2950699" y="5940623"/>
            <a:ext cx="629060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solidFill>
                  <a:schemeClr val="bg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9300 Harris Corners Pkwy, Charlotte, NC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92BB584-EE3B-0043-AC56-270A860D4841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Change in appearance of window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for the shift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:</a:t>
                </a:r>
                <a:endParaRPr lang="ru-RU" dirty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92BB584-EE3B-0043-AC56-270A860D484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1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3789364" y="4452939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4038600" y="3276601"/>
            <a:ext cx="1042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7720014" y="3590926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4175126" y="4191001"/>
            <a:ext cx="1463675" cy="1463675"/>
          </a:xfrm>
          <a:prstGeom prst="rect">
            <a:avLst/>
          </a:prstGeom>
          <a:noFill/>
          <a:ln w="25400" algn="ctr">
            <a:solidFill>
              <a:srgbClr val="00FF00"/>
            </a:solidFill>
            <a:prstDash val="dash"/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8683626" y="4745039"/>
            <a:ext cx="174625" cy="174625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8382001" y="4876800"/>
            <a:ext cx="715963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(3,2)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7DFD51-5B37-5C45-9EB4-DF0A7001DBE8}"/>
                  </a:ext>
                </a:extLst>
              </p:cNvPr>
              <p:cNvSpPr txBox="1"/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717DFD51-5B37-5C45-9EB4-DF0A7001DB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blipFill>
                <a:blip r:embed="rId6"/>
                <a:stretch>
                  <a:fillRect t="-136364" b="-18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C4B51D88-E75C-C34D-9A8B-5A9262B9538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Change in appearance of window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for the shift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:</a:t>
                </a:r>
                <a:endParaRPr lang="ru-RU" dirty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8" name="Content Placeholder 3">
                <a:extLst>
                  <a:ext uri="{FF2B5EF4-FFF2-40B4-BE49-F238E27FC236}">
                    <a16:creationId xmlns:a16="http://schemas.microsoft.com/office/drawing/2014/main" id="{C4B51D88-E75C-C34D-9A8B-5A9262B9538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p:pic>
        <p:nvPicPr>
          <p:cNvPr id="307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3810000"/>
            <a:ext cx="2781300" cy="278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239001" y="41910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3079" name="Rectangle 10"/>
          <p:cNvSpPr>
            <a:spLocks noChangeArrowheads="1"/>
          </p:cNvSpPr>
          <p:nvPr/>
        </p:nvSpPr>
        <p:spPr bwMode="auto">
          <a:xfrm>
            <a:off x="3789364" y="4452939"/>
            <a:ext cx="1462087" cy="1463675"/>
          </a:xfrm>
          <a:prstGeom prst="rect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080" name="TextBox 11"/>
          <p:cNvSpPr txBox="1">
            <a:spLocks noChangeArrowheads="1"/>
          </p:cNvSpPr>
          <p:nvPr/>
        </p:nvSpPr>
        <p:spPr bwMode="auto">
          <a:xfrm>
            <a:off x="4038600" y="3276601"/>
            <a:ext cx="10429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x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3081" name="TextBox 12"/>
          <p:cNvSpPr txBox="1">
            <a:spLocks noChangeArrowheads="1"/>
          </p:cNvSpPr>
          <p:nvPr/>
        </p:nvSpPr>
        <p:spPr bwMode="auto">
          <a:xfrm>
            <a:off x="7720014" y="3590926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6" name="Rectangle 15"/>
          <p:cNvSpPr>
            <a:spLocks noChangeArrowheads="1"/>
          </p:cNvSpPr>
          <p:nvPr/>
        </p:nvSpPr>
        <p:spPr bwMode="auto">
          <a:xfrm>
            <a:off x="8153400" y="5084764"/>
            <a:ext cx="173038" cy="173037"/>
          </a:xfrm>
          <a:prstGeom prst="rect">
            <a:avLst/>
          </a:prstGeom>
          <a:noFill/>
          <a:ln w="25400" algn="ctr">
            <a:solidFill>
              <a:srgbClr val="00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848601" y="5224464"/>
            <a:ext cx="715963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(0,0)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2777C9-A236-BB40-9328-FB11499F9045}"/>
                  </a:ext>
                </a:extLst>
              </p:cNvPr>
              <p:cNvSpPr txBox="1"/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62777C9-A236-BB40-9328-FB11499F90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blipFill>
                <a:blip r:embed="rId6"/>
                <a:stretch>
                  <a:fillRect t="-136364" b="-18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823EF088-802E-7A4C-9C40-9CA3C990F2B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Change in appearance of window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𝑊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 for the shift </a:t>
                </a:r>
                <a14:m>
                  <m:oMath xmlns:m="http://schemas.openxmlformats.org/officeDocument/2006/math">
                    <m:r>
                      <a:rPr lang="en-US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)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0" indent="0"/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We want to find out how this function behaves for small shifts</a:t>
                </a:r>
                <a:endParaRPr lang="ru-RU" dirty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14" name="Content Placeholder 3">
                <a:extLst>
                  <a:ext uri="{FF2B5EF4-FFF2-40B4-BE49-F238E27FC236}">
                    <a16:creationId xmlns:a16="http://schemas.microsoft.com/office/drawing/2014/main" id="{823EF088-802E-7A4C-9C40-9CA3C990F2B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3"/>
                <a:stretch>
                  <a:fillRect l="-1103" t="-1449" r="-1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1" y="4495800"/>
            <a:ext cx="1971675" cy="1981200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1" name="TextBox 12"/>
          <p:cNvSpPr txBox="1">
            <a:spLocks noChangeArrowheads="1"/>
          </p:cNvSpPr>
          <p:nvPr/>
        </p:nvSpPr>
        <p:spPr bwMode="auto">
          <a:xfrm>
            <a:off x="5815014" y="3895726"/>
            <a:ext cx="1163637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i="1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i="1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26DEB5-E2BB-3245-8E05-717C6C9230ED}"/>
                  </a:ext>
                </a:extLst>
              </p:cNvPr>
              <p:cNvSpPr txBox="1"/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D726DEB5-E2BB-3245-8E05-717C6C9230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87473" y="1642065"/>
                <a:ext cx="6874254" cy="1101135"/>
              </a:xfrm>
              <a:prstGeom prst="rect">
                <a:avLst/>
              </a:prstGeom>
              <a:blipFill>
                <a:blip r:embed="rId5"/>
                <a:stretch>
                  <a:fillRect t="-136364" b="-18522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First-order Taylor approximation for small shifts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12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Recall</a:t>
                </a:r>
                <a:r>
                  <a:rPr lang="en-US"/>
                  <a:t>: first-order Taylor </a:t>
                </a:r>
                <a:r>
                  <a:rPr lang="en-US" dirty="0"/>
                  <a:t>approximation for a 1D function:</a:t>
                </a:r>
              </a:p>
              <a:p>
                <a:pPr marL="457200" indent="-457200">
                  <a:buFont typeface="Arial" pitchFamily="34" charset="0"/>
                  <a:buChar char="•"/>
                </a:pPr>
                <a:endParaRPr lang="en-US" dirty="0"/>
              </a:p>
              <a:p>
                <a:pPr marL="0" indent="0"/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9" name="Group 28">
            <a:extLst>
              <a:ext uri="{FF2B5EF4-FFF2-40B4-BE49-F238E27FC236}">
                <a16:creationId xmlns:a16="http://schemas.microsoft.com/office/drawing/2014/main" id="{DBDB4BCF-639F-1E48-80F9-0CA05A0B41AA}"/>
              </a:ext>
            </a:extLst>
          </p:cNvPr>
          <p:cNvGrpSpPr/>
          <p:nvPr/>
        </p:nvGrpSpPr>
        <p:grpSpPr>
          <a:xfrm>
            <a:off x="3581400" y="3124200"/>
            <a:ext cx="6072840" cy="3096667"/>
            <a:chOff x="4419600" y="3124200"/>
            <a:chExt cx="6072840" cy="3096667"/>
          </a:xfrm>
        </p:grpSpPr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E9C39D7D-C58D-414E-9492-939D8F10989A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562600" y="3543300"/>
              <a:ext cx="2667001" cy="1714500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7030A0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51DF164B-C783-4644-B5D9-58A146C1F5B2}"/>
                </a:ext>
              </a:extLst>
            </p:cNvPr>
            <p:cNvCxnSpPr/>
            <p:nvPr/>
          </p:nvCxnSpPr>
          <p:spPr bwMode="auto">
            <a:xfrm flipV="1">
              <a:off x="4724400" y="3124200"/>
              <a:ext cx="0" cy="304800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6" name="Straight Arrow Connector 5">
              <a:extLst>
                <a:ext uri="{FF2B5EF4-FFF2-40B4-BE49-F238E27FC236}">
                  <a16:creationId xmlns:a16="http://schemas.microsoft.com/office/drawing/2014/main" id="{2A22F469-C14E-FD48-9164-B81EDE232FE3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4419600" y="5867400"/>
              <a:ext cx="4267200" cy="0"/>
            </a:xfrm>
            <a:prstGeom prst="straightConnector1">
              <a:avLst/>
            </a:prstGeom>
            <a:solidFill>
              <a:schemeClr val="accent1"/>
            </a:solidFill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0B90A3BB-B681-264B-849B-D404815C5264}"/>
                </a:ext>
              </a:extLst>
            </p:cNvPr>
            <p:cNvSpPr/>
            <p:nvPr/>
          </p:nvSpPr>
          <p:spPr bwMode="auto">
            <a:xfrm>
              <a:off x="5364480" y="3282697"/>
              <a:ext cx="2682240" cy="1840992"/>
            </a:xfrm>
            <a:custGeom>
              <a:avLst/>
              <a:gdLst>
                <a:gd name="connsiteX0" fmla="*/ 0 w 2682240"/>
                <a:gd name="connsiteY0" fmla="*/ 1840992 h 1840992"/>
                <a:gd name="connsiteX1" fmla="*/ 1194816 w 2682240"/>
                <a:gd name="connsiteY1" fmla="*/ 1328928 h 1840992"/>
                <a:gd name="connsiteX2" fmla="*/ 1889760 w 2682240"/>
                <a:gd name="connsiteY2" fmla="*/ 280416 h 1840992"/>
                <a:gd name="connsiteX3" fmla="*/ 2682240 w 2682240"/>
                <a:gd name="connsiteY3" fmla="*/ 0 h 1840992"/>
                <a:gd name="connsiteX0" fmla="*/ 0 w 2682240"/>
                <a:gd name="connsiteY0" fmla="*/ 1840992 h 1840992"/>
                <a:gd name="connsiteX1" fmla="*/ 1222193 w 2682240"/>
                <a:gd name="connsiteY1" fmla="*/ 1301551 h 1840992"/>
                <a:gd name="connsiteX2" fmla="*/ 1889760 w 2682240"/>
                <a:gd name="connsiteY2" fmla="*/ 280416 h 1840992"/>
                <a:gd name="connsiteX3" fmla="*/ 2682240 w 2682240"/>
                <a:gd name="connsiteY3" fmla="*/ 0 h 18409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682240" h="1840992">
                  <a:moveTo>
                    <a:pt x="0" y="1840992"/>
                  </a:moveTo>
                  <a:cubicBezTo>
                    <a:pt x="439928" y="1715008"/>
                    <a:pt x="907233" y="1561647"/>
                    <a:pt x="1222193" y="1301551"/>
                  </a:cubicBezTo>
                  <a:cubicBezTo>
                    <a:pt x="1537153" y="1041455"/>
                    <a:pt x="1646419" y="497341"/>
                    <a:pt x="1889760" y="280416"/>
                  </a:cubicBezTo>
                  <a:cubicBezTo>
                    <a:pt x="2133101" y="63491"/>
                    <a:pt x="2409952" y="29464"/>
                    <a:pt x="2682240" y="0"/>
                  </a:cubicBezTo>
                </a:path>
              </a:pathLst>
            </a:custGeom>
            <a:ln w="25400">
              <a:solidFill>
                <a:srgbClr val="C00000"/>
              </a:solidFill>
              <a:headEnd type="none" w="med" len="med"/>
              <a:tailEnd type="none" w="med" len="med"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585AFD65-8965-514A-A4F2-4872899EA030}"/>
                </a:ext>
              </a:extLst>
            </p:cNvPr>
            <p:cNvSpPr/>
            <p:nvPr/>
          </p:nvSpPr>
          <p:spPr bwMode="auto">
            <a:xfrm>
              <a:off x="6400800" y="4648200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B5C337F1-A705-B54C-A519-550364EA8802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433320" y="4724400"/>
              <a:ext cx="11159" cy="1154159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A7C5B5F7-0A5E-DC4F-8962-0951269CE646}"/>
                </a:ext>
              </a:extLst>
            </p:cNvPr>
            <p:cNvCxnSpPr>
              <a:cxnSpLocks/>
            </p:cNvCxnSpPr>
            <p:nvPr/>
          </p:nvCxnSpPr>
          <p:spPr bwMode="auto">
            <a:xfrm>
              <a:off x="6896100" y="4203193"/>
              <a:ext cx="0" cy="1648342"/>
            </a:xfrm>
            <a:prstGeom prst="line">
              <a:avLst/>
            </a:prstGeom>
            <a:solidFill>
              <a:schemeClr val="accent1"/>
            </a:solidFill>
            <a:ln w="9525" cap="flat" cmpd="sng" algn="ctr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275B234-863B-1B4B-BF10-84E1BDE6DD09}"/>
                    </a:ext>
                  </a:extLst>
                </p:cNvPr>
                <p:cNvSpPr txBox="1"/>
                <p:nvPr/>
              </p:nvSpPr>
              <p:spPr>
                <a:xfrm>
                  <a:off x="6985775" y="4254458"/>
                  <a:ext cx="3506665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𝑓</m:t>
                            </m:r>
                          </m:e>
                          <m:sup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′</m:t>
                            </m:r>
                          </m:sup>
                        </m:sSup>
                        <m:d>
                          <m:dPr>
                            <m:ctrlP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24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2400" dirty="0">
                    <a:solidFill>
                      <a:srgbClr val="7030A0"/>
                    </a:solidFill>
                  </a:endParaRPr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4275B234-863B-1B4B-BF10-84E1BDE6DD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985775" y="4254458"/>
                  <a:ext cx="3506665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166" b="-3333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C18E16B-F3F1-1E48-BBA3-E7CB0685DB79}"/>
                    </a:ext>
                  </a:extLst>
                </p:cNvPr>
                <p:cNvSpPr/>
                <p:nvPr/>
              </p:nvSpPr>
              <p:spPr>
                <a:xfrm>
                  <a:off x="6243717" y="5849250"/>
                  <a:ext cx="379206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1" name="Rectangle 20">
                  <a:extLst>
                    <a:ext uri="{FF2B5EF4-FFF2-40B4-BE49-F238E27FC236}">
                      <a16:creationId xmlns:a16="http://schemas.microsoft.com/office/drawing/2014/main" id="{8C18E16B-F3F1-1E48-BBA3-E7CB0685DB79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43717" y="5849250"/>
                  <a:ext cx="379206" cy="369332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FFCD087-39E0-214D-A9D1-8226C09E52EC}"/>
                    </a:ext>
                  </a:extLst>
                </p:cNvPr>
                <p:cNvSpPr/>
                <p:nvPr/>
              </p:nvSpPr>
              <p:spPr>
                <a:xfrm>
                  <a:off x="6521393" y="5851535"/>
                  <a:ext cx="793807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180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b="0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oMath>
                    </m:oMathPara>
                  </a14:m>
                  <a:endParaRPr lang="en-US" sz="1800" dirty="0"/>
                </a:p>
              </p:txBody>
            </p:sp>
          </mc:Choice>
          <mc:Fallback xmlns="">
            <p:sp>
              <p:nvSpPr>
                <p:cNvPr id="23" name="Rectangle 22">
                  <a:extLst>
                    <a:ext uri="{FF2B5EF4-FFF2-40B4-BE49-F238E27FC236}">
                      <a16:creationId xmlns:a16="http://schemas.microsoft.com/office/drawing/2014/main" id="{CFFCD087-39E0-214D-A9D1-8226C09E52EC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21393" y="5851535"/>
                  <a:ext cx="793807" cy="369332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64B99D08-5433-BF41-A7A4-3B4F194421F0}"/>
                </a:ext>
              </a:extLst>
            </p:cNvPr>
            <p:cNvSpPr/>
            <p:nvPr/>
          </p:nvSpPr>
          <p:spPr bwMode="auto">
            <a:xfrm>
              <a:off x="6858000" y="4149228"/>
              <a:ext cx="76200" cy="76200"/>
            </a:xfrm>
            <a:prstGeom prst="ellipse">
              <a:avLst/>
            </a:prstGeom>
            <a:solidFill>
              <a:srgbClr val="C0000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5" name="Oval 24">
              <a:extLst>
                <a:ext uri="{FF2B5EF4-FFF2-40B4-BE49-F238E27FC236}">
                  <a16:creationId xmlns:a16="http://schemas.microsoft.com/office/drawing/2014/main" id="{DB3C06FE-7AA2-A445-9B63-7D44C2F1C6BB}"/>
                </a:ext>
              </a:extLst>
            </p:cNvPr>
            <p:cNvSpPr/>
            <p:nvPr/>
          </p:nvSpPr>
          <p:spPr bwMode="auto">
            <a:xfrm>
              <a:off x="6858000" y="4369768"/>
              <a:ext cx="76200" cy="76200"/>
            </a:xfrm>
            <a:prstGeom prst="ellipse">
              <a:avLst/>
            </a:prstGeom>
            <a:solidFill>
              <a:srgbClr val="7030A0"/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503300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First-order Taylor approximation for small shifts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𝐼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,</m:t>
                          </m:r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𝑢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𝑣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sz="1200" dirty="0"/>
              </a:p>
              <a:p>
                <a:pPr marL="457200" indent="-457200">
                  <a:buFont typeface="Arial" pitchFamily="34" charset="0"/>
                  <a:buChar char="•"/>
                </a:pPr>
                <a:r>
                  <a:rPr lang="en-US" dirty="0"/>
                  <a:t>Let’s plug this into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𝐸</m:t>
                      </m:r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b="0" i="1" smtClean="0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𝐼</m:t>
                                  </m:r>
                                  <m:d>
                                    <m:dPr>
                                      <m:ctrlP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e>
                                  </m:d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𝑢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nary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supHide m:val="on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d>
                            <m:d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𝑦</m:t>
                              </m:r>
                            </m:e>
                          </m:d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𝑊</m:t>
                          </m:r>
                        </m:sub>
                        <m:sup/>
                        <m:e>
                          <m:sSubSup>
                            <m:sSub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+2</m:t>
                          </m:r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𝑦</m:t>
                              </m:r>
                            </m:sub>
                          </m:s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𝑢𝑣</m:t>
                          </m:r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</m:e>
                      </m:nary>
                      <m:sSubSup>
                        <m:sSub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sSup>
                        <m:sSup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103" t="-1449" b="-374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3479879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6EF63-5866-004A-BAFD-267388E94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</p:spPr>
            <p:txBody>
              <a:bodyPr/>
              <a:lstStyle/>
              <a:p>
                <a:pPr marL="0" indent="0"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 smtClean="0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nary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 </m:t>
                      </m:r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(</m:t>
                      </m:r>
                      <m:m>
                        <m:mPr>
                          <m:mcs>
                            <m:mc>
                              <m:mcPr>
                                <m:count m:val="2"/>
                                <m:mcJc m:val="center"/>
                              </m:mcPr>
                            </m:mc>
                          </m:mcs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brk m:alnAt="7"/>
                              </m:r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𝑢</m:t>
                            </m:r>
                          </m:e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  <m:t>𝑣</m:t>
                            </m:r>
                          </m:e>
                        </m:mr>
                      </m:m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)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C0000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>
                  <a:solidFill>
                    <a:srgbClr val="7030A0"/>
                  </a:solidFill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6EF63-5866-004A-BAFD-267388E94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  <a:blipFill>
                <a:blip r:embed="rId3"/>
                <a:stretch>
                  <a:fillRect t="-13098" b="-604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AB906C2B-C5F2-0B4D-B1EC-34DCC8D2E1A4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4400" y="4572000"/>
                <a:ext cx="3733800" cy="95410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>
                  <a:spcBef>
                    <a:spcPct val="50000"/>
                  </a:spcBef>
                </a:pPr>
                <a:r>
                  <a:rPr lang="en-US" i="1" dirty="0">
                    <a:solidFill>
                      <a:srgbClr val="C00000"/>
                    </a:solidFill>
                    <a:cs typeface="Times New Roman" pitchFamily="18" charset="0"/>
                  </a:rPr>
                  <a:t>Second moment matrix</a:t>
                </a:r>
                <a:r>
                  <a:rPr lang="en-US" dirty="0">
                    <a:solidFill>
                      <a:srgbClr val="C00000"/>
                    </a:solidFill>
                    <a:cs typeface="Times New Roman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𝑀</m:t>
                    </m:r>
                  </m:oMath>
                </a14:m>
                <a:endParaRPr lang="ru-RU" i="1" dirty="0">
                  <a:solidFill>
                    <a:srgbClr val="C00000"/>
                  </a:solidFill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7" name="Text Box 6">
                <a:extLst>
                  <a:ext uri="{FF2B5EF4-FFF2-40B4-BE49-F238E27FC236}">
                    <a16:creationId xmlns:a16="http://schemas.microsoft.com/office/drawing/2014/main" id="{AB906C2B-C5F2-0B4D-B1EC-34DCC8D2E1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4400" y="4572000"/>
                <a:ext cx="3733800" cy="954107"/>
              </a:xfrm>
              <a:prstGeom prst="rect">
                <a:avLst/>
              </a:prstGeom>
              <a:blipFill>
                <a:blip r:embed="rId4"/>
                <a:stretch>
                  <a:fillRect t="-8000" b="-16000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00810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6EF63-5866-004A-BAFD-267388E949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</p:spPr>
            <p:txBody>
              <a:bodyPr/>
              <a:lstStyle/>
              <a:p>
                <a:pPr marL="0" indent="0" algn="ctr"/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d>
                      <m:d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≈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𝑢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𝑢𝑣</m:t>
                    </m:r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sub>
                        </m:sSub>
                        <m:sSub>
                          <m:sSub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</m:e>
                    </m:nary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𝑣</m:t>
                        </m:r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nary>
                      <m:naryPr>
                        <m:chr m:val="∑"/>
                        <m:supHide m:val="on"/>
                        <m:ctrlP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  <m:sup/>
                      <m:e>
                        <m:sSubSup>
                          <m:sSubSupPr>
                            <m:ctrlP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en-US" i="1">
                                <a:solidFill>
                                  <a:srgbClr val="C0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e>
                    </m:nary>
                  </m:oMath>
                </a14:m>
                <a:endParaRPr lang="en-US" i="1" dirty="0">
                  <a:solidFill>
                    <a:srgbClr val="7030A0"/>
                  </a:solidFill>
                  <a:latin typeface="Cambria Math" panose="02040503050406030204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This is a quadratic function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i="1" dirty="0" err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0" indent="0" algn="ctr"/>
                <a:endParaRPr lang="en-US" dirty="0"/>
              </a:p>
              <a:p>
                <a:pPr marL="0" indent="0"/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>
                  <a:cs typeface="Times New Roman" pitchFamily="18" charset="0"/>
                </a:endParaRPr>
              </a:p>
              <a:p>
                <a:pPr marL="0" indent="0"/>
                <a:endParaRPr lang="en-US" dirty="0">
                  <a:cs typeface="Times New Roman" pitchFamily="18" charset="0"/>
                </a:endParaRPr>
              </a:p>
              <a:p>
                <a:pPr marL="0" indent="0"/>
                <a:endParaRPr lang="en-US" sz="1200" dirty="0">
                  <a:cs typeface="Times New Roman" pitchFamily="18" charset="0"/>
                </a:endParaRPr>
              </a:p>
              <a:p>
                <a:pPr marL="171450" indent="-171450">
                  <a:buFont typeface="Arial" panose="020B0604020202020204" pitchFamily="34" charset="0"/>
                  <a:buChar char="•"/>
                </a:pPr>
                <a:endParaRPr lang="en-US" sz="1200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How can we analyze the shape of this surface?</a:t>
                </a:r>
                <a:endParaRPr lang="ru-RU" dirty="0">
                  <a:cs typeface="Times New Roman" pitchFamily="18" charset="0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2400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C2A6EF63-5866-004A-BAFD-267388E949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143000"/>
                <a:ext cx="10363200" cy="5029200"/>
              </a:xfrm>
              <a:blipFill>
                <a:blip r:embed="rId3"/>
                <a:stretch>
                  <a:fillRect l="-1103" t="-13098" b="-302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19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  <a:endParaRPr lang="ru-RU" dirty="0"/>
          </a:p>
        </p:txBody>
      </p:sp>
      <p:pic>
        <p:nvPicPr>
          <p:cNvPr id="8" name="Picture 16">
            <a:extLst>
              <a:ext uri="{FF2B5EF4-FFF2-40B4-BE49-F238E27FC236}">
                <a16:creationId xmlns:a16="http://schemas.microsoft.com/office/drawing/2014/main" id="{EAE50EA9-4E78-2F45-8D9D-723640291E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2780157"/>
            <a:ext cx="2791460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3C5165DC-CE64-EE4B-B307-D9C6A90B9C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95600" y="2969514"/>
            <a:ext cx="2277284" cy="2288286"/>
          </a:xfrm>
          <a:prstGeom prst="rect">
            <a:avLst/>
          </a:prstGeom>
          <a:noFill/>
          <a:ln w="254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9" name="TextBox 12">
            <a:extLst>
              <a:ext uri="{FF2B5EF4-FFF2-40B4-BE49-F238E27FC236}">
                <a16:creationId xmlns:a16="http://schemas.microsoft.com/office/drawing/2014/main" id="{D6EFA60C-3AF0-4E4A-A04B-8A7B87A1FE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0656" y="2996522"/>
            <a:ext cx="81304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u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i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1800" dirty="0"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A184319-5A0A-8847-B57A-8BBE44A5E822}"/>
                  </a:ext>
                </a:extLst>
              </p:cNvPr>
              <p:cNvSpPr/>
              <p:nvPr/>
            </p:nvSpPr>
            <p:spPr>
              <a:xfrm>
                <a:off x="5519457" y="3790491"/>
                <a:ext cx="652743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</m:oMath>
                  </m:oMathPara>
                </a14:m>
                <a:endParaRPr lang="en-US" sz="3600" dirty="0"/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A184319-5A0A-8847-B57A-8BBE44A5E8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19457" y="3790491"/>
                <a:ext cx="652743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6070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9" grpId="0"/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pic>
        <p:nvPicPr>
          <p:cNvPr id="11270" name="Picture 1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2800" y="3370496"/>
            <a:ext cx="6096000" cy="3258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E423C3-C35A-B942-BB2E-A67C0E26EB3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A horizontal “slice”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is given by the equation of an ellipse: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d>
                        <m:d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const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.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9E423C3-C35A-B942-BB2E-A67C0E26EB3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0D9DC9-C053-734B-BB41-73ED1D0F5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Consider the axis-aligned case (gradients are either horizontal or vertical):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cs typeface="Times New Roman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cs typeface="Times New Roman" pitchFamily="18" charset="0"/>
                                </a:rPr>
                              </m:ctrlPr>
                            </m:mP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</m:mr>
                            <m:mr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sub>
                                    </m:sSub>
                                    <m:sSub>
                                      <m:sSub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</m:sSub>
                                  </m:e>
                                </m:nary>
                              </m:e>
                              <m:e>
                                <m:nary>
                                  <m:naryPr>
                                    <m:chr m:val="∑"/>
                                    <m:supHide m:val="on"/>
                                    <m:ctrlP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,</m:t>
                                    </m:r>
                                    <m:r>
                                      <a:rPr lang="en-US" i="1">
                                        <a:solidFill>
                                          <a:srgbClr val="7030A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sub>
                                  <m:sup/>
                                  <m:e>
                                    <m:sSubSup>
                                      <m:sSubSupPr>
                                        <m:ctrlP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bSupPr>
                                      <m:e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𝐼</m:t>
                                        </m:r>
                                      </m:e>
                                      <m:sub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𝑦</m:t>
                                        </m:r>
                                      </m:sub>
                                      <m:sup>
                                        <m:r>
                                          <a:rPr lang="en-US" i="1">
                                            <a:solidFill>
                                              <a:srgbClr val="7030A0"/>
                                            </a:solidFill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bSup>
                                  </m:e>
                                </m:nary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</m:oMath>
                  </m:oMathPara>
                </a14:m>
                <a:endParaRPr lang="en-US" dirty="0"/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If either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𝑏</m:t>
                    </m:r>
                  </m:oMath>
                </a14:m>
                <a:r>
                  <a:rPr lang="en-US" dirty="0"/>
                  <a:t> is close to 0, then this is </a:t>
                </a:r>
                <a:r>
                  <a:rPr lang="en-US" i="1" dirty="0"/>
                  <a:t>not</a:t>
                </a:r>
                <a:r>
                  <a:rPr lang="en-US" dirty="0"/>
                  <a:t> a corner, so we want locations where both are large</a:t>
                </a:r>
                <a:endParaRPr lang="en-US" sz="2400" dirty="0">
                  <a:latin typeface="Symbol" pitchFamily="18" charset="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0D9DC9-C053-734B-BB41-73ED1D0F5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3"/>
                <a:stretch>
                  <a:fillRect l="-1103" t="-123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tangle 23">
            <a:extLst>
              <a:ext uri="{FF2B5EF4-FFF2-40B4-BE49-F238E27FC236}">
                <a16:creationId xmlns:a16="http://schemas.microsoft.com/office/drawing/2014/main" id="{712D5525-4D7B-3641-9D2A-4D2545DBA0F1}"/>
              </a:ext>
            </a:extLst>
          </p:cNvPr>
          <p:cNvSpPr/>
          <p:nvPr/>
        </p:nvSpPr>
        <p:spPr>
          <a:xfrm>
            <a:off x="3352800" y="5486400"/>
            <a:ext cx="582578" cy="582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E428A5C2-170D-7C44-8121-F0AAD1C15CAD}"/>
              </a:ext>
            </a:extLst>
          </p:cNvPr>
          <p:cNvSpPr/>
          <p:nvPr/>
        </p:nvSpPr>
        <p:spPr>
          <a:xfrm>
            <a:off x="3493316" y="5624136"/>
            <a:ext cx="301544" cy="30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F48916FD-DF96-914C-9FCD-949CC607D377}"/>
              </a:ext>
            </a:extLst>
          </p:cNvPr>
          <p:cNvSpPr/>
          <p:nvPr/>
        </p:nvSpPr>
        <p:spPr>
          <a:xfrm>
            <a:off x="4991100" y="5486400"/>
            <a:ext cx="582578" cy="582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CD5EEE28-4D40-5440-91F4-FFA01467758D}"/>
              </a:ext>
            </a:extLst>
          </p:cNvPr>
          <p:cNvSpPr/>
          <p:nvPr/>
        </p:nvSpPr>
        <p:spPr>
          <a:xfrm>
            <a:off x="5272354" y="5499100"/>
            <a:ext cx="321611" cy="582578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2FE4289E-2249-6642-83F9-CC3AD1468795}"/>
              </a:ext>
            </a:extLst>
          </p:cNvPr>
          <p:cNvSpPr/>
          <p:nvPr/>
        </p:nvSpPr>
        <p:spPr>
          <a:xfrm>
            <a:off x="5131616" y="5624136"/>
            <a:ext cx="301544" cy="30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A99A233C-7D5E-1141-9BA0-D58D6B69E442}"/>
              </a:ext>
            </a:extLst>
          </p:cNvPr>
          <p:cNvSpPr/>
          <p:nvPr/>
        </p:nvSpPr>
        <p:spPr>
          <a:xfrm>
            <a:off x="8287987" y="5457165"/>
            <a:ext cx="582578" cy="582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BD4F7480-6CE7-BC4D-B887-9FD06FEACB8E}"/>
              </a:ext>
            </a:extLst>
          </p:cNvPr>
          <p:cNvSpPr/>
          <p:nvPr/>
        </p:nvSpPr>
        <p:spPr>
          <a:xfrm>
            <a:off x="8569017" y="5735174"/>
            <a:ext cx="301544" cy="301545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9D371F83-8A8A-FD4B-8409-E47FDF89F4BD}"/>
              </a:ext>
            </a:extLst>
          </p:cNvPr>
          <p:cNvSpPr/>
          <p:nvPr/>
        </p:nvSpPr>
        <p:spPr>
          <a:xfrm>
            <a:off x="8428503" y="5594901"/>
            <a:ext cx="301544" cy="30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5C0F1395-4E00-0B4B-8213-B191D9E72017}"/>
              </a:ext>
            </a:extLst>
          </p:cNvPr>
          <p:cNvSpPr/>
          <p:nvPr/>
        </p:nvSpPr>
        <p:spPr>
          <a:xfrm>
            <a:off x="6629400" y="5457165"/>
            <a:ext cx="582578" cy="582578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271A968-7656-1845-B369-620C1EEE8D06}"/>
              </a:ext>
            </a:extLst>
          </p:cNvPr>
          <p:cNvSpPr/>
          <p:nvPr/>
        </p:nvSpPr>
        <p:spPr>
          <a:xfrm>
            <a:off x="6629400" y="5764409"/>
            <a:ext cx="602865" cy="288034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EA38CB81-6F56-FE45-B0E1-A1524B873816}"/>
              </a:ext>
            </a:extLst>
          </p:cNvPr>
          <p:cNvSpPr/>
          <p:nvPr/>
        </p:nvSpPr>
        <p:spPr>
          <a:xfrm>
            <a:off x="6769916" y="5594901"/>
            <a:ext cx="301544" cy="30154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58184-525F-FA48-9CC3-A81C747916C3}"/>
                  </a:ext>
                </a:extLst>
              </p:cNvPr>
              <p:cNvSpPr/>
              <p:nvPr/>
            </p:nvSpPr>
            <p:spPr>
              <a:xfrm>
                <a:off x="2819400" y="6172200"/>
                <a:ext cx="15983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=0,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89658184-525F-FA48-9CC3-A81C747916C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19400" y="6172200"/>
                <a:ext cx="1598323" cy="40011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4687D7-1F64-6C4E-A19A-2331E24D0D32}"/>
                  </a:ext>
                </a:extLst>
              </p:cNvPr>
              <p:cNvSpPr/>
              <p:nvPr/>
            </p:nvSpPr>
            <p:spPr>
              <a:xfrm>
                <a:off x="4834253" y="6159441"/>
                <a:ext cx="87620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6" name="Rectangle 15">
                <a:extLst>
                  <a:ext uri="{FF2B5EF4-FFF2-40B4-BE49-F238E27FC236}">
                    <a16:creationId xmlns:a16="http://schemas.microsoft.com/office/drawing/2014/main" id="{D64687D7-1F64-6C4E-A19A-2331E24D0D3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4253" y="6159441"/>
                <a:ext cx="876202" cy="40011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91C08-483A-A349-93FD-4F88E66F35F1}"/>
                  </a:ext>
                </a:extLst>
              </p:cNvPr>
              <p:cNvSpPr/>
              <p:nvPr/>
            </p:nvSpPr>
            <p:spPr>
              <a:xfrm>
                <a:off x="6482587" y="6124852"/>
                <a:ext cx="881652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7" name="Rectangle 16">
                <a:extLst>
                  <a:ext uri="{FF2B5EF4-FFF2-40B4-BE49-F238E27FC236}">
                    <a16:creationId xmlns:a16="http://schemas.microsoft.com/office/drawing/2014/main" id="{40F91C08-483A-A349-93FD-4F88E66F35F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82587" y="6124852"/>
                <a:ext cx="881652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B6736A-3737-5E4D-9641-C489C62A656A}"/>
                  </a:ext>
                </a:extLst>
              </p:cNvPr>
              <p:cNvSpPr/>
              <p:nvPr/>
            </p:nvSpPr>
            <p:spPr>
              <a:xfrm>
                <a:off x="7772400" y="6117697"/>
                <a:ext cx="1598323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&gt;0,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r>
                        <a:rPr lang="en-US" sz="2000" b="0" i="1" dirty="0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&gt;0</m:t>
                      </m:r>
                    </m:oMath>
                  </m:oMathPara>
                </a14:m>
                <a:endParaRPr lang="en-US" sz="2000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18" name="Rectangle 17">
                <a:extLst>
                  <a:ext uri="{FF2B5EF4-FFF2-40B4-BE49-F238E27FC236}">
                    <a16:creationId xmlns:a16="http://schemas.microsoft.com/office/drawing/2014/main" id="{0DB6736A-3737-5E4D-9641-C489C62A656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2400" y="6117697"/>
                <a:ext cx="1598323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Rectangle 2">
            <a:extLst>
              <a:ext uri="{FF2B5EF4-FFF2-40B4-BE49-F238E27FC236}">
                <a16:creationId xmlns:a16="http://schemas.microsoft.com/office/drawing/2014/main" id="{E011BFBB-D101-F949-B399-D8505EB87569}"/>
              </a:ext>
            </a:extLst>
          </p:cNvPr>
          <p:cNvSpPr/>
          <p:nvPr/>
        </p:nvSpPr>
        <p:spPr bwMode="auto">
          <a:xfrm>
            <a:off x="7211978" y="2494948"/>
            <a:ext cx="1638296" cy="12192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96248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24" grpId="0" animBg="1"/>
      <p:bldP spid="25" grpId="0" animBg="1"/>
      <p:bldP spid="26" grpId="0" animBg="1"/>
      <p:bldP spid="28" grpId="0" animBg="1"/>
      <p:bldP spid="27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2" grpId="0"/>
      <p:bldP spid="16" grpId="0"/>
      <p:bldP spid="17" grpId="0"/>
      <p:bldP spid="18" grpId="0"/>
      <p:bldP spid="3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5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5C46D237-38C1-B148-9254-9A540EF56DC8}"/>
              </a:ext>
            </a:extLst>
          </p:cNvPr>
          <p:cNvGrpSpPr/>
          <p:nvPr/>
        </p:nvGrpSpPr>
        <p:grpSpPr>
          <a:xfrm>
            <a:off x="4152900" y="4273942"/>
            <a:ext cx="3886200" cy="2565770"/>
            <a:chOff x="6322167" y="4184534"/>
            <a:chExt cx="3886200" cy="2565770"/>
          </a:xfrm>
        </p:grpSpPr>
        <p:grpSp>
          <p:nvGrpSpPr>
            <p:cNvPr id="23" name="Group 22"/>
            <p:cNvGrpSpPr/>
            <p:nvPr/>
          </p:nvGrpSpPr>
          <p:grpSpPr>
            <a:xfrm>
              <a:off x="6322167" y="4184534"/>
              <a:ext cx="3886200" cy="2292467"/>
              <a:chOff x="4798167" y="3581401"/>
              <a:chExt cx="3886200" cy="2292467"/>
            </a:xfrm>
          </p:grpSpPr>
          <p:sp>
            <p:nvSpPr>
              <p:cNvPr id="12" name="Oval 11"/>
              <p:cNvSpPr>
                <a:spLocks noChangeArrowheads="1"/>
              </p:cNvSpPr>
              <p:nvPr/>
            </p:nvSpPr>
            <p:spPr bwMode="auto">
              <a:xfrm rot="21582948">
                <a:off x="4798167" y="3941881"/>
                <a:ext cx="3886200" cy="1931987"/>
              </a:xfrm>
              <a:prstGeom prst="ellipse">
                <a:avLst/>
              </a:prstGeom>
              <a:solidFill>
                <a:srgbClr val="7CF6D3"/>
              </a:solidFill>
              <a:ln w="190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Line 13"/>
              <p:cNvSpPr>
                <a:spLocks noChangeShapeType="1"/>
              </p:cNvSpPr>
              <p:nvPr/>
            </p:nvSpPr>
            <p:spPr bwMode="auto">
              <a:xfrm rot="2370124" flipH="1" flipV="1">
                <a:off x="6133202" y="4160877"/>
                <a:ext cx="1266825" cy="1492250"/>
              </a:xfrm>
              <a:prstGeom prst="line">
                <a:avLst/>
              </a:prstGeom>
              <a:noFill/>
              <a:ln w="19050">
                <a:solidFill>
                  <a:schemeClr val="accent2"/>
                </a:solidFill>
                <a:round/>
                <a:headEnd/>
                <a:tailEnd type="stealth" w="med" len="lg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" name="AutoShape 14"/>
              <p:cNvSpPr>
                <a:spLocks/>
              </p:cNvSpPr>
              <p:nvPr/>
            </p:nvSpPr>
            <p:spPr bwMode="auto">
              <a:xfrm rot="16193341">
                <a:off x="7617482" y="4229421"/>
                <a:ext cx="184150" cy="1738313"/>
              </a:xfrm>
              <a:prstGeom prst="leftBrace">
                <a:avLst>
                  <a:gd name="adj1" fmla="val 78664"/>
                  <a:gd name="adj2" fmla="val 49065"/>
                </a:avLst>
              </a:prstGeom>
              <a:noFill/>
              <a:ln w="9525">
                <a:solidFill>
                  <a:srgbClr val="FF33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AutoShape 15"/>
              <p:cNvSpPr>
                <a:spLocks/>
              </p:cNvSpPr>
              <p:nvPr/>
            </p:nvSpPr>
            <p:spPr bwMode="auto">
              <a:xfrm rot="21511153">
                <a:off x="6462671" y="4013011"/>
                <a:ext cx="222250" cy="814387"/>
              </a:xfrm>
              <a:prstGeom prst="leftBrace">
                <a:avLst>
                  <a:gd name="adj1" fmla="val 30536"/>
                  <a:gd name="adj2" fmla="val 49065"/>
                </a:avLst>
              </a:prstGeom>
              <a:noFill/>
              <a:ln w="9525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Rectangle 16"/>
              <p:cNvSpPr>
                <a:spLocks noChangeArrowheads="1"/>
              </p:cNvSpPr>
              <p:nvPr/>
            </p:nvSpPr>
            <p:spPr bwMode="auto">
              <a:xfrm>
                <a:off x="5486400" y="4191000"/>
                <a:ext cx="1295400" cy="46166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2400" i="1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a</a:t>
                </a:r>
                <a:r>
                  <a:rPr lang="en-US" sz="2400" baseline="30000" dirty="0">
                    <a:solidFill>
                      <a:srgbClr val="0033CC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-1/2</a:t>
                </a:r>
                <a:endParaRPr lang="ru-RU" sz="2400" baseline="30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8" name="Rectangle 17"/>
              <p:cNvSpPr>
                <a:spLocks noChangeArrowheads="1"/>
              </p:cNvSpPr>
              <p:nvPr/>
            </p:nvSpPr>
            <p:spPr bwMode="auto">
              <a:xfrm>
                <a:off x="6858000" y="5105400"/>
                <a:ext cx="1752600" cy="4572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2400" i="1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b</a:t>
                </a:r>
                <a:r>
                  <a:rPr lang="en-US" sz="2400" baseline="30000" dirty="0">
                    <a:solidFill>
                      <a:srgbClr val="FF3300"/>
                    </a:solidFill>
                    <a:latin typeface="Times New Roman" pitchFamily="18" charset="0"/>
                    <a:cs typeface="Times New Roman" pitchFamily="18" charset="0"/>
                    <a:sym typeface="Symbol" pitchFamily="18" charset="2"/>
                  </a:rPr>
                  <a:t>-1/2</a:t>
                </a:r>
                <a:endParaRPr lang="ru-RU" sz="2400" baseline="30000" dirty="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</p:txBody>
          </p:sp>
          <p:sp>
            <p:nvSpPr>
              <p:cNvPr id="10" name="Text Box 8"/>
              <p:cNvSpPr txBox="1">
                <a:spLocks noChangeArrowheads="1"/>
              </p:cNvSpPr>
              <p:nvPr/>
            </p:nvSpPr>
            <p:spPr bwMode="auto">
              <a:xfrm>
                <a:off x="7010400" y="4569023"/>
                <a:ext cx="14478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eaLnBrk="1" hangingPunct="1"/>
                <a:r>
                  <a:rPr lang="en-US" sz="1400" dirty="0">
                    <a:solidFill>
                      <a:srgbClr val="FF3300"/>
                    </a:solidFill>
                    <a:cs typeface="Times New Roman" pitchFamily="18" charset="0"/>
                  </a:rPr>
                  <a:t>Major axis</a:t>
                </a:r>
                <a:endParaRPr lang="ru-RU" sz="1400" dirty="0">
                  <a:solidFill>
                    <a:srgbClr val="FF3300"/>
                  </a:solidFill>
                  <a:cs typeface="Times New Roman" pitchFamily="18" charset="0"/>
                </a:endParaRPr>
              </a:p>
            </p:txBody>
          </p:sp>
          <p:sp>
            <p:nvSpPr>
              <p:cNvPr id="11" name="Text Box 9"/>
              <p:cNvSpPr txBox="1">
                <a:spLocks noChangeArrowheads="1"/>
              </p:cNvSpPr>
              <p:nvPr/>
            </p:nvSpPr>
            <p:spPr bwMode="auto">
              <a:xfrm rot="16200000">
                <a:off x="6094511" y="4265712"/>
                <a:ext cx="1676400" cy="30777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eaLnBrk="1" hangingPunct="1"/>
                <a:r>
                  <a:rPr lang="en-US" sz="1400" dirty="0">
                    <a:solidFill>
                      <a:srgbClr val="0033CC"/>
                    </a:solidFill>
                    <a:cs typeface="Times New Roman" pitchFamily="18" charset="0"/>
                  </a:rPr>
                  <a:t>Minor axis</a:t>
                </a:r>
                <a:endParaRPr lang="ru-RU" sz="1400" dirty="0">
                  <a:solidFill>
                    <a:srgbClr val="0033CC"/>
                  </a:solidFill>
                  <a:cs typeface="Times New Roman" pitchFamily="18" charset="0"/>
                </a:endParaRPr>
              </a:p>
            </p:txBody>
          </p:sp>
        </p:grpSp>
        <p:sp>
          <p:nvSpPr>
            <p:cNvPr id="13" name="Line 12"/>
            <p:cNvSpPr>
              <a:spLocks noChangeShapeType="1"/>
            </p:cNvSpPr>
            <p:nvPr/>
          </p:nvSpPr>
          <p:spPr bwMode="auto">
            <a:xfrm rot="2370124" flipV="1">
              <a:off x="6798117" y="4261104"/>
              <a:ext cx="2976563" cy="2489200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0D9DC9-C053-734B-BB41-73ED1D0F5C9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Consider the axis-aligned case (gradients are either horizontal or vertical):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𝑢</m:t>
                                </m:r>
                              </m:e>
                              <m:e>
                                <m:r>
                                  <a:rPr lang="en-US" i="1">
                                    <a:solidFill>
                                      <a:srgbClr val="7030A0"/>
                                    </a:solidFill>
                                    <a:latin typeface="Cambria Math" panose="02040503050406030204" pitchFamily="18" charset="0"/>
                                  </a:rPr>
                                  <m:t>𝑣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begChr m:val="["/>
                          <m:endChr m:val="]"/>
                          <m:ctrlPr>
                            <a:rPr lang="en-US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r>
                                  <m:rPr>
                                    <m:brk m:alnAt="7"/>
                                  </m:rP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</m:mr>
                          </m:m>
                        </m:e>
                      </m:d>
                      <m:d>
                        <m:d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eqArr>
                        </m:e>
                      </m:d>
                      <m:r>
                        <a:rPr lang="en-US" i="1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1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𝑎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rgbClr val="C00000"/>
                          </a:solidFill>
                          <a:latin typeface="Cambria Math" panose="02040503050406030204" pitchFamily="18" charset="0"/>
                        </a:rPr>
                        <m:t>𝑏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b="0" dirty="0">
                  <a:solidFill>
                    <a:srgbClr val="7030A0"/>
                  </a:solidFill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𝑢</m:t>
                              </m:r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𝑎</m:t>
                                      </m:r>
                                    </m:e>
                                    <m:sup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−1/2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  <m:sup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sSup>
                            <m:sSupPr>
                              <m:ctrlPr>
                                <a:rPr lang="en-US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d>
                                <m:dPr>
                                  <m:ctrlPr>
                                    <a:rPr lang="en-US" i="1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𝑏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−1/2</m:t>
                                      </m:r>
                                    </m:sup>
                                  </m:sSup>
                                </m:e>
                              </m:d>
                            </m:e>
                            <m:sup>
                              <m:r>
                                <a:rPr lang="en-US" i="1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=1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710D9DC9-C053-734B-BB41-73ED1D0F5C9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914400"/>
                <a:ext cx="10363200" cy="5257800"/>
              </a:xfrm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71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1953-2195-C04F-BE97-5BE8B9E3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5E6-FC30-E845-B331-1D9C3AFB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/>
              <a:t>Keypoint</a:t>
            </a:r>
            <a:r>
              <a:rPr lang="en-US" dirty="0"/>
              <a:t> detection: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Deriving a corner detection criterion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Harris corner detector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Invariance properties of corners</a:t>
            </a:r>
          </a:p>
        </p:txBody>
      </p:sp>
    </p:spTree>
    <p:extLst>
      <p:ext uri="{BB962C8B-B14F-4D97-AF65-F5344CB8AC3E}">
        <p14:creationId xmlns:p14="http://schemas.microsoft.com/office/powerpoint/2010/main" val="605618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second moment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D7768E-5D8B-284E-92A0-CA15BDC960A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In general, need to </a:t>
                </a:r>
                <a:r>
                  <a:rPr lang="en-US" i="1" dirty="0"/>
                  <a:t>diagonalize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en-US" dirty="0"/>
                  <a:t>:</a:t>
                </a: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endParaRPr lang="en-US" sz="1200" dirty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p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solidFill>
                                <a:srgbClr val="C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m>
                            <m:mPr>
                              <m:mcs>
                                <m:mc>
                                  <m:mcPr>
                                    <m:count m:val="2"/>
                                    <m:mcJc m:val="center"/>
                                  </m:mcPr>
                                </m:mc>
                              </m:mcs>
                              <m:ctrlPr>
                                <a:rPr lang="en-US" b="0" i="1" smtClean="0">
                                  <a:solidFill>
                                    <a:srgbClr val="C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mPr>
                            <m:m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</m:mr>
                            <m:mr>
                              <m:e>
                                <m:r>
                                  <a:rPr lang="en-US" b="0" i="1" smtClean="0">
                                    <a:solidFill>
                                      <a:srgbClr val="C00000"/>
                                    </a:solidFill>
                                    <a:latin typeface="Cambria Math" panose="02040503050406030204" pitchFamily="18" charset="0"/>
                                  </a:rPr>
                                  <m:t>0</m:t>
                                </m:r>
                              </m:e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rgbClr val="C00000"/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b>
                                </m:sSub>
                              </m:e>
                            </m:mr>
                          </m:m>
                        </m:e>
                      </m:d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The axis lengths of the ellipse are determined by the eigenvalues and the orientation is determined by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dirty="0"/>
              </a:p>
              <a:p>
                <a:pPr marL="0" indent="0"/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21D7768E-5D8B-284E-92A0-CA15BDC960A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296" name="Group 21"/>
          <p:cNvGrpSpPr>
            <a:grpSpLocks/>
          </p:cNvGrpSpPr>
          <p:nvPr/>
        </p:nvGrpSpPr>
        <p:grpSpPr bwMode="auto">
          <a:xfrm>
            <a:off x="3886201" y="3827464"/>
            <a:ext cx="5413375" cy="2878137"/>
            <a:chOff x="2254" y="2352"/>
            <a:chExt cx="3410" cy="1813"/>
          </a:xfrm>
        </p:grpSpPr>
        <p:sp>
          <p:nvSpPr>
            <p:cNvPr id="12298" name="Text Box 8"/>
            <p:cNvSpPr txBox="1">
              <a:spLocks noChangeArrowheads="1"/>
            </p:cNvSpPr>
            <p:nvPr/>
          </p:nvSpPr>
          <p:spPr bwMode="auto">
            <a:xfrm>
              <a:off x="4656" y="2736"/>
              <a:ext cx="1008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FF3300"/>
                  </a:solidFill>
                  <a:cs typeface="Times New Roman" pitchFamily="18" charset="0"/>
                </a:rPr>
                <a:t>direction of the slowest change</a:t>
              </a:r>
              <a:endParaRPr lang="ru-RU" sz="1600">
                <a:solidFill>
                  <a:srgbClr val="FF3300"/>
                </a:solidFill>
                <a:cs typeface="Times New Roman" pitchFamily="18" charset="0"/>
              </a:endParaRPr>
            </a:p>
          </p:txBody>
        </p:sp>
        <p:sp>
          <p:nvSpPr>
            <p:cNvPr id="12299" name="Text Box 9"/>
            <p:cNvSpPr txBox="1">
              <a:spLocks noChangeArrowheads="1"/>
            </p:cNvSpPr>
            <p:nvPr/>
          </p:nvSpPr>
          <p:spPr bwMode="auto">
            <a:xfrm>
              <a:off x="2640" y="2352"/>
              <a:ext cx="1056" cy="3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1600">
                  <a:solidFill>
                    <a:srgbClr val="0033CC"/>
                  </a:solidFill>
                  <a:cs typeface="Times New Roman" pitchFamily="18" charset="0"/>
                </a:rPr>
                <a:t>direction of the fastest change</a:t>
              </a:r>
              <a:endParaRPr lang="ru-RU" sz="1600">
                <a:solidFill>
                  <a:srgbClr val="0033CC"/>
                </a:solidFill>
                <a:cs typeface="Times New Roman" pitchFamily="18" charset="0"/>
              </a:endParaRPr>
            </a:p>
          </p:txBody>
        </p:sp>
        <p:sp>
          <p:nvSpPr>
            <p:cNvPr id="12300" name="Oval 11"/>
            <p:cNvSpPr>
              <a:spLocks noChangeArrowheads="1"/>
            </p:cNvSpPr>
            <p:nvPr/>
          </p:nvSpPr>
          <p:spPr bwMode="auto">
            <a:xfrm rot="-1106879">
              <a:off x="2254" y="2771"/>
              <a:ext cx="2448" cy="1217"/>
            </a:xfrm>
            <a:prstGeom prst="ellipse">
              <a:avLst/>
            </a:prstGeom>
            <a:solidFill>
              <a:srgbClr val="7CF6D3"/>
            </a:solidFill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2"/>
            <p:cNvSpPr>
              <a:spLocks noChangeShapeType="1"/>
            </p:cNvSpPr>
            <p:nvPr/>
          </p:nvSpPr>
          <p:spPr bwMode="auto">
            <a:xfrm rot="1280297" flipV="1">
              <a:off x="2555" y="2597"/>
              <a:ext cx="1875" cy="1568"/>
            </a:xfrm>
            <a:prstGeom prst="line">
              <a:avLst/>
            </a:prstGeom>
            <a:noFill/>
            <a:ln w="19050">
              <a:solidFill>
                <a:srgbClr val="FF3300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2" name="Line 13"/>
            <p:cNvSpPr>
              <a:spLocks noChangeShapeType="1"/>
            </p:cNvSpPr>
            <p:nvPr/>
          </p:nvSpPr>
          <p:spPr bwMode="auto">
            <a:xfrm rot="1280297" flipH="1" flipV="1">
              <a:off x="3094" y="2904"/>
              <a:ext cx="798" cy="940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303" name="AutoShape 14"/>
            <p:cNvSpPr>
              <a:spLocks/>
            </p:cNvSpPr>
            <p:nvPr/>
          </p:nvSpPr>
          <p:spPr bwMode="auto">
            <a:xfrm rot="-6496486">
              <a:off x="4037" y="2756"/>
              <a:ext cx="116" cy="1095"/>
            </a:xfrm>
            <a:prstGeom prst="leftBrace">
              <a:avLst>
                <a:gd name="adj1" fmla="val 78664"/>
                <a:gd name="adj2" fmla="val 49065"/>
              </a:avLst>
            </a:prstGeom>
            <a:noFill/>
            <a:ln w="9525">
              <a:solidFill>
                <a:srgbClr val="FF33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4" name="AutoShape 15"/>
            <p:cNvSpPr>
              <a:spLocks/>
            </p:cNvSpPr>
            <p:nvPr/>
          </p:nvSpPr>
          <p:spPr bwMode="auto">
            <a:xfrm rot="-1178674">
              <a:off x="3212" y="2864"/>
              <a:ext cx="140" cy="513"/>
            </a:xfrm>
            <a:prstGeom prst="leftBrace">
              <a:avLst>
                <a:gd name="adj1" fmla="val 30536"/>
                <a:gd name="adj2" fmla="val 49065"/>
              </a:avLst>
            </a:prstGeom>
            <a:noFill/>
            <a:ln w="9525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16"/>
            <p:cNvSpPr>
              <a:spLocks noChangeArrowheads="1"/>
            </p:cNvSpPr>
            <p:nvPr/>
          </p:nvSpPr>
          <p:spPr bwMode="auto">
            <a:xfrm>
              <a:off x="2400" y="3168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max</a:t>
              </a:r>
              <a:r>
                <a:rPr lang="en-US" sz="24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 dirty="0">
                  <a:solidFill>
                    <a:srgbClr val="0033CC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  <p:sp>
          <p:nvSpPr>
            <p:cNvPr id="12306" name="Rectangle 17"/>
            <p:cNvSpPr>
              <a:spLocks noChangeArrowheads="1"/>
            </p:cNvSpPr>
            <p:nvPr/>
          </p:nvSpPr>
          <p:spPr bwMode="auto">
            <a:xfrm>
              <a:off x="3552" y="3360"/>
              <a:ext cx="1104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 eaLnBrk="1" hangingPunct="1"/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(</a:t>
              </a:r>
              <a:r>
                <a:rPr lang="ru-RU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</a:t>
              </a:r>
              <a:r>
                <a:rPr lang="en-US" sz="2400" baseline="-25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min</a:t>
              </a:r>
              <a:r>
                <a:rPr lang="en-US" sz="24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)</a:t>
              </a:r>
              <a:r>
                <a:rPr lang="en-US" sz="2400" baseline="30000">
                  <a:solidFill>
                    <a:srgbClr val="FF330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rPr>
                <a:t>-1/2</a:t>
              </a:r>
              <a:endParaRPr lang="ru-RU" sz="2400" baseline="30000">
                <a:solidFill>
                  <a:srgbClr val="FF3300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endParaRPr>
            </a:p>
          </p:txBody>
        </p:sp>
      </p:grp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6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229600" cy="838200"/>
          </a:xfrm>
        </p:spPr>
        <p:txBody>
          <a:bodyPr/>
          <a:lstStyle/>
          <a:p>
            <a:r>
              <a:rPr lang="en-US"/>
              <a:t>Visualization of second moment matrices</a:t>
            </a:r>
          </a:p>
        </p:txBody>
      </p:sp>
      <p:graphicFrame>
        <p:nvGraphicFramePr>
          <p:cNvPr id="13314" name="Object 5"/>
          <p:cNvGraphicFramePr>
            <a:graphicFrameLocks noGrp="1" noChangeAspect="1"/>
          </p:cNvGraphicFramePr>
          <p:nvPr>
            <p:ph idx="1"/>
          </p:nvPr>
        </p:nvGraphicFramePr>
        <p:xfrm>
          <a:off x="3282951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492" name="Image" r:id="rId4" imgW="5650794" imgH="5282540" progId="Photoshop.Image.10">
                  <p:embed/>
                </p:oleObj>
              </mc:Choice>
              <mc:Fallback>
                <p:oleObj name="Image" r:id="rId4" imgW="5650794" imgH="5282540" progId="Photoshop.Image.10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1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76200"/>
            <a:ext cx="8153400" cy="838200"/>
          </a:xfrm>
        </p:spPr>
        <p:txBody>
          <a:bodyPr/>
          <a:lstStyle/>
          <a:p>
            <a:r>
              <a:rPr lang="en-US"/>
              <a:t>Visualization of second moment matrices</a:t>
            </a:r>
          </a:p>
        </p:txBody>
      </p:sp>
      <p:graphicFrame>
        <p:nvGraphicFramePr>
          <p:cNvPr id="14338" name="Object 3"/>
          <p:cNvGraphicFramePr>
            <a:graphicFrameLocks noGrp="1" noChangeAspect="1"/>
          </p:cNvGraphicFramePr>
          <p:nvPr>
            <p:ph idx="1"/>
          </p:nvPr>
        </p:nvGraphicFramePr>
        <p:xfrm>
          <a:off x="3282951" y="1143000"/>
          <a:ext cx="5624513" cy="525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516" name="Image" r:id="rId4" imgW="5650794" imgH="5282540" progId="Photoshop.Image.10">
                  <p:embed/>
                </p:oleObj>
              </mc:Choice>
              <mc:Fallback>
                <p:oleObj name="Image" r:id="rId4" imgW="5650794" imgH="5282540" progId="Photoshop.Image.10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82951" y="1143000"/>
                        <a:ext cx="5624513" cy="525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4340" name="Picture 4" descr="second_moment_vis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6600" y="1139826"/>
            <a:ext cx="5638800" cy="526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5136617-62EF-6C4D-BF6B-99BBA9274DEE}"/>
              </a:ext>
            </a:extLst>
          </p:cNvPr>
          <p:cNvSpPr txBox="1"/>
          <p:nvPr/>
        </p:nvSpPr>
        <p:spPr>
          <a:xfrm flipH="1">
            <a:off x="8991600" y="4724400"/>
            <a:ext cx="27196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/>
              <a:t>Note: axes are rescaled so ellipse areas are proportional to edge energy (i.e., bigger ellipses correspond to stronger edges)</a:t>
            </a:r>
            <a:endParaRPr lang="en-US" sz="1800" i="1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AutoShape 2"/>
          <p:cNvSpPr>
            <a:spLocks noChangeArrowheads="1"/>
          </p:cNvSpPr>
          <p:nvPr/>
        </p:nvSpPr>
        <p:spPr bwMode="auto">
          <a:xfrm>
            <a:off x="2362200" y="4800600"/>
            <a:ext cx="3124200" cy="1219200"/>
          </a:xfrm>
          <a:prstGeom prst="rightArrowCallout">
            <a:avLst>
              <a:gd name="adj1" fmla="val 25000"/>
              <a:gd name="adj2" fmla="val 24093"/>
              <a:gd name="adj3" fmla="val 41581"/>
              <a:gd name="adj4" fmla="val 75662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Interpreting the eigenvalues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3B6654-763B-754E-90F6-D836836C0FE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Classification of image points using eigenvalues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:</a:t>
                </a:r>
                <a:endParaRPr lang="ru-RU" dirty="0">
                  <a:cs typeface="Times New Roman" pitchFamily="18" charset="0"/>
                </a:endParaRPr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693B6654-763B-754E-90F6-D836836C0FE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796" name="Rectangle 4"/>
          <p:cNvSpPr>
            <a:spLocks noChangeArrowheads="1"/>
          </p:cNvSpPr>
          <p:nvPr/>
        </p:nvSpPr>
        <p:spPr bwMode="auto">
          <a:xfrm>
            <a:off x="5562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797" name="Rectangle 5"/>
          <p:cNvSpPr>
            <a:spLocks noChangeArrowheads="1"/>
          </p:cNvSpPr>
          <p:nvPr/>
        </p:nvSpPr>
        <p:spPr bwMode="auto">
          <a:xfrm>
            <a:off x="9296400" y="60960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648200" y="1828800"/>
            <a:ext cx="1066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400" baseline="-25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799" name="Freeform 7"/>
          <p:cNvSpPr>
            <a:spLocks/>
          </p:cNvSpPr>
          <p:nvPr/>
        </p:nvSpPr>
        <p:spPr bwMode="auto">
          <a:xfrm>
            <a:off x="6019800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33800" name="AutoShape 8"/>
          <p:cNvSpPr>
            <a:spLocks noChangeArrowheads="1"/>
          </p:cNvSpPr>
          <p:nvPr/>
        </p:nvSpPr>
        <p:spPr bwMode="auto">
          <a:xfrm>
            <a:off x="5562601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1" name="Rectangle 9"/>
          <p:cNvSpPr>
            <a:spLocks noChangeArrowheads="1"/>
          </p:cNvSpPr>
          <p:nvPr/>
        </p:nvSpPr>
        <p:spPr bwMode="auto">
          <a:xfrm>
            <a:off x="7086600" y="2362201"/>
            <a:ext cx="2667000" cy="187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large,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 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~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increases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2" name="Rectangle 10"/>
          <p:cNvSpPr>
            <a:spLocks noChangeArrowheads="1"/>
          </p:cNvSpPr>
          <p:nvPr/>
        </p:nvSpPr>
        <p:spPr bwMode="auto">
          <a:xfrm>
            <a:off x="2438400" y="4800601"/>
            <a:ext cx="2362200" cy="11387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and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are small;</a:t>
            </a:r>
            <a:b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E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is almost constant in all directions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3" name="Rectangle 11"/>
          <p:cNvSpPr>
            <a:spLocks noChangeArrowheads="1"/>
          </p:cNvSpPr>
          <p:nvPr/>
        </p:nvSpPr>
        <p:spPr bwMode="auto">
          <a:xfrm>
            <a:off x="8686800" y="51054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4" name="Rectangle 12"/>
          <p:cNvSpPr>
            <a:spLocks noChangeArrowheads="1"/>
          </p:cNvSpPr>
          <p:nvPr/>
        </p:nvSpPr>
        <p:spPr bwMode="auto">
          <a:xfrm>
            <a:off x="5638800" y="19050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2</a:t>
            </a:r>
            <a:r>
              <a:rPr lang="en-US" sz="2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&gt;&gt; </a:t>
            </a:r>
            <a:r>
              <a:rPr lang="ru-RU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</a:t>
            </a:r>
            <a:r>
              <a:rPr lang="en-US" sz="2400" baseline="-250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1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5" name="Rectangle 13"/>
          <p:cNvSpPr>
            <a:spLocks noChangeArrowheads="1"/>
          </p:cNvSpPr>
          <p:nvPr/>
        </p:nvSpPr>
        <p:spPr bwMode="auto">
          <a:xfrm>
            <a:off x="5486400" y="5181601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33807" name="Oval 15"/>
          <p:cNvSpPr>
            <a:spLocks noChangeArrowheads="1"/>
          </p:cNvSpPr>
          <p:nvPr/>
        </p:nvSpPr>
        <p:spPr bwMode="auto">
          <a:xfrm>
            <a:off x="8458200" y="2133601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8" name="Oval 16"/>
          <p:cNvSpPr>
            <a:spLocks noChangeArrowheads="1"/>
          </p:cNvSpPr>
          <p:nvPr/>
        </p:nvSpPr>
        <p:spPr bwMode="auto">
          <a:xfrm>
            <a:off x="5708650" y="1828801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09" name="Oval 17"/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810" name="Oval 18"/>
          <p:cNvSpPr>
            <a:spLocks noChangeArrowheads="1"/>
          </p:cNvSpPr>
          <p:nvPr/>
        </p:nvSpPr>
        <p:spPr bwMode="auto">
          <a:xfrm rot="5542000">
            <a:off x="8174832" y="5557044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Corner response function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5562600" y="1752600"/>
            <a:ext cx="4343400" cy="4343400"/>
          </a:xfrm>
          <a:prstGeom prst="rect">
            <a:avLst/>
          </a:prstGeom>
          <a:solidFill>
            <a:srgbClr val="F38F67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Freeform 5"/>
          <p:cNvSpPr>
            <a:spLocks/>
          </p:cNvSpPr>
          <p:nvPr/>
        </p:nvSpPr>
        <p:spPr bwMode="auto">
          <a:xfrm>
            <a:off x="6019800" y="1752600"/>
            <a:ext cx="3886200" cy="3937000"/>
          </a:xfrm>
          <a:custGeom>
            <a:avLst/>
            <a:gdLst>
              <a:gd name="T0" fmla="*/ 0 w 2448"/>
              <a:gd name="T1" fmla="*/ 2147483647 h 2480"/>
              <a:gd name="T2" fmla="*/ 2147483647 w 2448"/>
              <a:gd name="T3" fmla="*/ 0 h 2480"/>
              <a:gd name="T4" fmla="*/ 2147483647 w 2448"/>
              <a:gd name="T5" fmla="*/ 0 h 2480"/>
              <a:gd name="T6" fmla="*/ 2147483647 w 2448"/>
              <a:gd name="T7" fmla="*/ 2147483647 h 2480"/>
              <a:gd name="T8" fmla="*/ 2147483647 w 2448"/>
              <a:gd name="T9" fmla="*/ 2147483647 h 2480"/>
              <a:gd name="T10" fmla="*/ 0 w 2448"/>
              <a:gd name="T11" fmla="*/ 2147483647 h 2480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  <a:gd name="T18" fmla="*/ 0 w 2448"/>
              <a:gd name="T19" fmla="*/ 0 h 2480"/>
              <a:gd name="T20" fmla="*/ 2448 w 2448"/>
              <a:gd name="T21" fmla="*/ 2480 h 2480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T18" t="T19" r="T20" b="T21"/>
            <a:pathLst>
              <a:path w="2448" h="2480">
                <a:moveTo>
                  <a:pt x="0" y="1920"/>
                </a:moveTo>
                <a:lnTo>
                  <a:pt x="672" y="0"/>
                </a:lnTo>
                <a:lnTo>
                  <a:pt x="2448" y="0"/>
                </a:lnTo>
                <a:lnTo>
                  <a:pt x="2448" y="1872"/>
                </a:lnTo>
                <a:lnTo>
                  <a:pt x="555" y="2480"/>
                </a:lnTo>
                <a:lnTo>
                  <a:pt x="0" y="192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>
            <a:off x="5562601" y="4343400"/>
            <a:ext cx="1749425" cy="1752600"/>
          </a:xfrm>
          <a:prstGeom prst="rtTriangle">
            <a:avLst/>
          </a:prstGeom>
          <a:solidFill>
            <a:srgbClr val="B2B2B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67" name="Rectangle 7"/>
          <p:cNvSpPr>
            <a:spLocks noChangeArrowheads="1"/>
          </p:cNvSpPr>
          <p:nvPr/>
        </p:nvSpPr>
        <p:spPr bwMode="auto">
          <a:xfrm>
            <a:off x="7086600" y="2362201"/>
            <a:ext cx="26670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“Corner”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 &gt;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68" name="Rectangle 8"/>
          <p:cNvSpPr>
            <a:spLocks noChangeArrowheads="1"/>
          </p:cNvSpPr>
          <p:nvPr/>
        </p:nvSpPr>
        <p:spPr bwMode="auto">
          <a:xfrm>
            <a:off x="8686800" y="51054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 &lt;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69" name="Rectangle 9"/>
          <p:cNvSpPr>
            <a:spLocks noChangeArrowheads="1"/>
          </p:cNvSpPr>
          <p:nvPr/>
        </p:nvSpPr>
        <p:spPr bwMode="auto">
          <a:xfrm>
            <a:off x="5638800" y="1905001"/>
            <a:ext cx="12954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“Edge” </a:t>
            </a:r>
            <a:b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</a:br>
            <a:r>
              <a:rPr lang="en-US" sz="2400" i="1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R</a:t>
            </a:r>
            <a:r>
              <a:rPr lang="en-US" sz="2400">
                <a:latin typeface="Times New Roman" pitchFamily="18" charset="0"/>
                <a:cs typeface="Times New Roman" pitchFamily="18" charset="0"/>
                <a:sym typeface="Symbol" pitchFamily="18" charset="2"/>
              </a:rPr>
              <a:t> &lt; 0</a:t>
            </a:r>
            <a:endParaRPr lang="ru-RU" sz="2000"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70" name="Rectangle 10"/>
          <p:cNvSpPr>
            <a:spLocks noChangeArrowheads="1"/>
          </p:cNvSpPr>
          <p:nvPr/>
        </p:nvSpPr>
        <p:spPr bwMode="auto">
          <a:xfrm>
            <a:off x="5486400" y="5181601"/>
            <a:ext cx="12192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240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  <a:sym typeface="Symbol" pitchFamily="18" charset="2"/>
              </a:rPr>
              <a:t>“Flat” region</a:t>
            </a:r>
            <a:endParaRPr lang="ru-RU" sz="2400">
              <a:solidFill>
                <a:srgbClr val="0033CC"/>
              </a:solidFill>
              <a:latin typeface="Times New Roman" pitchFamily="18" charset="0"/>
              <a:cs typeface="Times New Roman" pitchFamily="18" charset="0"/>
              <a:sym typeface="Symbol" pitchFamily="18" charset="2"/>
            </a:endParaRPr>
          </a:p>
        </p:txBody>
      </p:sp>
      <p:sp>
        <p:nvSpPr>
          <p:cNvPr id="15371" name="Oval 11"/>
          <p:cNvSpPr>
            <a:spLocks noChangeArrowheads="1"/>
          </p:cNvSpPr>
          <p:nvPr/>
        </p:nvSpPr>
        <p:spPr bwMode="auto">
          <a:xfrm>
            <a:off x="8458200" y="2133601"/>
            <a:ext cx="609600" cy="638175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Oval 12"/>
          <p:cNvSpPr>
            <a:spLocks noChangeArrowheads="1"/>
          </p:cNvSpPr>
          <p:nvPr/>
        </p:nvSpPr>
        <p:spPr bwMode="auto">
          <a:xfrm>
            <a:off x="5708650" y="1828801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Oval 13"/>
          <p:cNvSpPr>
            <a:spLocks noChangeArrowheads="1"/>
          </p:cNvSpPr>
          <p:nvPr/>
        </p:nvSpPr>
        <p:spPr bwMode="auto">
          <a:xfrm>
            <a:off x="5791200" y="4953000"/>
            <a:ext cx="152400" cy="152400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Oval 14"/>
          <p:cNvSpPr>
            <a:spLocks noChangeArrowheads="1"/>
          </p:cNvSpPr>
          <p:nvPr/>
        </p:nvSpPr>
        <p:spPr bwMode="auto">
          <a:xfrm rot="5542000">
            <a:off x="8174832" y="5557044"/>
            <a:ext cx="927100" cy="125413"/>
          </a:xfrm>
          <a:prstGeom prst="ellipse">
            <a:avLst/>
          </a:prstGeom>
          <a:solidFill>
            <a:srgbClr val="0000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375" name="Rectangle 15"/>
          <p:cNvSpPr>
            <a:spLocks noChangeArrowheads="1"/>
          </p:cNvSpPr>
          <p:nvPr/>
        </p:nvSpPr>
        <p:spPr bwMode="auto">
          <a:xfrm>
            <a:off x="6423026" y="4714875"/>
            <a:ext cx="12747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400" i="1">
                <a:latin typeface="Times New Roman" pitchFamily="18" charset="0"/>
                <a:sym typeface="Symbol" pitchFamily="18" charset="2"/>
              </a:rPr>
              <a:t>|R| </a:t>
            </a:r>
            <a:r>
              <a:rPr lang="en-US" sz="2400">
                <a:latin typeface="Times New Roman" pitchFamily="18" charset="0"/>
                <a:sym typeface="Symbol" pitchFamily="18" charset="2"/>
              </a:rPr>
              <a:t>small</a:t>
            </a:r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H="1">
            <a:off x="6553200" y="5181600"/>
            <a:ext cx="5334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377" name="Text Box 18"/>
              <p:cNvSpPr txBox="1">
                <a:spLocks noChangeArrowheads="1"/>
              </p:cNvSpPr>
              <p:nvPr/>
            </p:nvSpPr>
            <p:spPr bwMode="auto">
              <a:xfrm>
                <a:off x="2530476" y="1828801"/>
                <a:ext cx="2782878" cy="39299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l-GR" sz="2000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</m:oMath>
                </a14:m>
                <a:r>
                  <a:rPr lang="en-US" sz="1800" dirty="0"/>
                  <a:t>: constant (0.04 to 0.06)</a:t>
                </a:r>
                <a:endParaRPr lang="el-GR" sz="1800" dirty="0"/>
              </a:p>
            </p:txBody>
          </p:sp>
        </mc:Choice>
        <mc:Fallback xmlns="">
          <p:sp>
            <p:nvSpPr>
              <p:cNvPr id="15377" name="Text 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530476" y="1828801"/>
                <a:ext cx="2782878" cy="392993"/>
              </a:xfrm>
              <a:prstGeom prst="rect">
                <a:avLst/>
              </a:prstGeom>
              <a:blipFill>
                <a:blip r:embed="rId3"/>
                <a:stretch>
                  <a:fillRect t="-3226" r="-909" b="-19355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F20629-9B63-194E-B902-B8F7122E8522}"/>
                  </a:ext>
                </a:extLst>
              </p:cNvPr>
              <p:cNvSpPr txBox="1"/>
              <p:nvPr/>
            </p:nvSpPr>
            <p:spPr>
              <a:xfrm>
                <a:off x="2374605" y="1034375"/>
                <a:ext cx="760759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b="0" i="0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</a:rPr>
                            <m:t>det</m:t>
                          </m:r>
                        </m:fName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n-US" b="0" i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trace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b="0" i="1" smtClean="0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𝑀</m:t>
                              </m:r>
                            </m:e>
                          </m:d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b="0" i="1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𝛼</m:t>
                      </m:r>
                      <m:sSup>
                        <m:sSupPr>
                          <m:ctrlP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𝜆</m:t>
                              </m:r>
                            </m:e>
                            <m:sub>
                              <m:r>
                                <a:rPr lang="en-US" i="1">
                                  <a:solidFill>
                                    <a:srgbClr val="7030A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r>
                            <a:rPr lang="en-US" i="1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b="0" i="1" smtClean="0">
                              <a:solidFill>
                                <a:srgbClr val="7030A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>
                  <a:solidFill>
                    <a:srgbClr val="7030A0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ABF20629-9B63-194E-B902-B8F7122E852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74605" y="1034375"/>
                <a:ext cx="7607595" cy="430887"/>
              </a:xfrm>
              <a:prstGeom prst="rect">
                <a:avLst/>
              </a:prstGeom>
              <a:blipFill>
                <a:blip r:embed="rId4"/>
                <a:stretch>
                  <a:fillRect l="-500" t="-2857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1953-2195-C04F-BE97-5BE8B9E3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5E6-FC30-E845-B331-1D9C3AFB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Keypoint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detection: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Deriving a corner detection criterion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The Harris corner detector</a:t>
            </a:r>
          </a:p>
        </p:txBody>
      </p:sp>
    </p:spTree>
    <p:extLst>
      <p:ext uri="{BB962C8B-B14F-4D97-AF65-F5344CB8AC3E}">
        <p14:creationId xmlns:p14="http://schemas.microsoft.com/office/powerpoint/2010/main" val="467661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</a:t>
            </a:r>
            <a:r>
              <a:rPr lang="en-US"/>
              <a:t>corner detector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partial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at each pixel</a:t>
                </a:r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second moment matrix in a </a:t>
                </a:r>
                <a:r>
                  <a:rPr lang="en-US" i="1" dirty="0"/>
                  <a:t>Gaussian window </a:t>
                </a:r>
                <a:r>
                  <a:rPr lang="en-US" dirty="0"/>
                  <a:t>around each pixel:</a:t>
                </a:r>
              </a:p>
              <a:p>
                <a:pPr marL="0" indent="0" algn="ctr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𝑀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=</m:t>
                    </m:r>
                    <m:d>
                      <m:dPr>
                        <m:begChr m:val="["/>
                        <m:endChr m:val="]"/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cs typeface="Times New Roman" pitchFamily="18" charset="0"/>
                          </a:rPr>
                        </m:ctrlPr>
                      </m:dPr>
                      <m:e>
                        <m:m>
                          <m:mPr>
                            <m:mcs>
                              <m:mc>
                                <m:mcPr>
                                  <m:count m:val="2"/>
                                  <m:mcJc m:val="center"/>
                                </m:mcPr>
                              </m:mc>
                            </m:mcs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cs typeface="Times New Roman" pitchFamily="18" charset="0"/>
                              </a:rPr>
                            </m:ctrlPr>
                          </m:mPr>
                          <m:m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𝑤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,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  <m:r>
                                        <a:rPr lang="en-US" b="0" i="1" smtClean="0">
                                          <a:solidFill>
                                            <a:srgbClr val="C0000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)</m:t>
                                      </m:r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</m:mr>
                          <m:mr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𝑥</m:t>
                                      </m:r>
                                    </m:sub>
                                  </m:sSub>
                                  <m:sSub>
                                    <m:sSub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</m:sSub>
                                </m:e>
                              </m:nary>
                            </m:e>
                            <m:e>
                              <m:nary>
                                <m:naryPr>
                                  <m:chr m:val="∑"/>
                                  <m:supHide m:val="on"/>
                                  <m:ctrlP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i="1">
                                      <a:solidFill>
                                        <a:srgbClr val="7030A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  <m:sup/>
                                <m:e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,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  <m:r>
                                    <a:rPr lang="en-US" b="0" i="1" smtClean="0">
                                      <a:solidFill>
                                        <a:srgbClr val="C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  <m:sSubSup>
                                    <m:sSubSupPr>
                                      <m:ctrlP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</m:ctrlPr>
                                    </m:sSubSupPr>
                                    <m:e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𝐼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𝑦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solidFill>
                                            <a:srgbClr val="7030A0"/>
                                          </a:solidFill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bSup>
                                </m:e>
                              </m:nary>
                            </m:e>
                          </m:mr>
                        </m:m>
                      </m:e>
                    </m:d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820" name="Rectangle 14"/>
          <p:cNvSpPr>
            <a:spLocks noChangeArrowheads="1"/>
          </p:cNvSpPr>
          <p:nvPr/>
        </p:nvSpPr>
        <p:spPr bwMode="auto">
          <a:xfrm>
            <a:off x="1905000" y="6096000"/>
            <a:ext cx="8458200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A Combined Corner and Edge Detector</a:t>
            </a:r>
            <a:r>
              <a:rPr lang="en-US" sz="2000" dirty="0"/>
              <a:t>,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Harris </a:t>
            </a:r>
            <a:r>
              <a:rPr lang="en-US"/>
              <a:t>corner detector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6867" name="Rectangle 3"/>
              <p:cNvSpPr>
                <a:spLocks noGrp="1" noChangeArrowheads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partial derivatives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sub>
                    </m:sSub>
                  </m:oMath>
                </a14:m>
                <a:r>
                  <a:rPr lang="en-US" dirty="0"/>
                  <a:t> at each pixel</a:t>
                </a:r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second moment matrix in a </a:t>
                </a:r>
                <a:r>
                  <a:rPr lang="en-US" i="1" dirty="0"/>
                  <a:t>Gaussian window </a:t>
                </a:r>
                <a:r>
                  <a:rPr lang="en-US" dirty="0"/>
                  <a:t>around each pixel </a:t>
                </a:r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Compute corner response function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=</m:t>
                    </m:r>
                    <m:func>
                      <m:func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</a:rPr>
                          <m:t>det</m:t>
                        </m:r>
                      </m:fName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</m:func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𝛼</m:t>
                    </m:r>
                    <m:r>
                      <a:rPr lang="en-US" i="1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  <m:r>
                      <m:rPr>
                        <m:sty m:val="p"/>
                      </m:rPr>
                      <a:rPr lang="en-US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trace</m:t>
                    </m:r>
                    <m:sSup>
                      <m:sSupPr>
                        <m:ctrlP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solidFill>
                                  <a:srgbClr val="7030A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e>
                        </m:d>
                      </m:e>
                      <m:sup>
                        <m:r>
                          <a:rPr lang="en-US" i="1">
                            <a:solidFill>
                              <a:srgbClr val="7030A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i="1" dirty="0"/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Threshold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</a:rPr>
                      <m:t>𝑅</m:t>
                    </m:r>
                  </m:oMath>
                </a14:m>
                <a:endParaRPr lang="en-US" i="1" dirty="0">
                  <a:latin typeface="Symbol" pitchFamily="18" charset="2"/>
                </a:endParaRPr>
              </a:p>
              <a:p>
                <a:pPr marL="533400" indent="-533400">
                  <a:buFontTx/>
                  <a:buAutoNum type="arabicPeriod"/>
                </a:pPr>
                <a:r>
                  <a:rPr lang="en-US" dirty="0"/>
                  <a:t>Find local maxima of response function (NMS)</a:t>
                </a:r>
              </a:p>
            </p:txBody>
          </p:sp>
        </mc:Choice>
        <mc:Fallback xmlns="">
          <p:sp>
            <p:nvSpPr>
              <p:cNvPr id="36867" name="Rectangle 3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1103" t="-14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14"/>
          <p:cNvSpPr>
            <a:spLocks noChangeArrowheads="1"/>
          </p:cNvSpPr>
          <p:nvPr/>
        </p:nvSpPr>
        <p:spPr bwMode="auto">
          <a:xfrm>
            <a:off x="1905000" y="6096000"/>
            <a:ext cx="8458200" cy="6514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en-US" sz="2000" dirty="0" err="1"/>
              <a:t>C.Harris</a:t>
            </a:r>
            <a:r>
              <a:rPr lang="en-US" sz="2000" dirty="0"/>
              <a:t> and </a:t>
            </a:r>
            <a:r>
              <a:rPr lang="en-US" sz="2000" dirty="0" err="1"/>
              <a:t>M.Stephens</a:t>
            </a:r>
            <a:r>
              <a:rPr lang="en-US" sz="2000" dirty="0"/>
              <a:t>, </a:t>
            </a:r>
            <a:r>
              <a:rPr lang="en-US" sz="2000" dirty="0">
                <a:hlinkClick r:id="rId4"/>
              </a:rPr>
              <a:t>A Combined Corner and Edge Detector</a:t>
            </a:r>
            <a:r>
              <a:rPr lang="en-US" sz="2000" dirty="0"/>
              <a:t>, </a:t>
            </a:r>
            <a:r>
              <a:rPr lang="en-US" sz="2000" i="1" dirty="0"/>
              <a:t>Proceedings of the 4th </a:t>
            </a:r>
            <a:r>
              <a:rPr lang="en-US" sz="2000" i="1" dirty="0" err="1"/>
              <a:t>Alvey</a:t>
            </a:r>
            <a:r>
              <a:rPr lang="en-US" sz="2000" i="1" dirty="0"/>
              <a:t> Vision Conference</a:t>
            </a:r>
            <a:r>
              <a:rPr lang="en-US" sz="2000" dirty="0"/>
              <a:t>: pages 147—151, 1988.  </a:t>
            </a:r>
          </a:p>
        </p:txBody>
      </p:sp>
    </p:spTree>
    <p:extLst>
      <p:ext uri="{BB962C8B-B14F-4D97-AF65-F5344CB8AC3E}">
        <p14:creationId xmlns:p14="http://schemas.microsoft.com/office/powerpoint/2010/main" val="190542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7" grpId="0" uiExpand="1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p:pic>
        <p:nvPicPr>
          <p:cNvPr id="35843" name="Picture 3" descr="cows_step0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057400" y="1295400"/>
            <a:ext cx="8153400" cy="527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p:pic>
        <p:nvPicPr>
          <p:cNvPr id="36867" name="Picture 3" descr="cows_step1_corner_respons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295401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868" name="Text Box 4"/>
              <p:cNvSpPr txBox="1">
                <a:spLocks noChangeArrowheads="1"/>
              </p:cNvSpPr>
              <p:nvPr/>
            </p:nvSpPr>
            <p:spPr bwMode="auto">
              <a:xfrm>
                <a:off x="2352675" y="774701"/>
                <a:ext cx="4052888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dirty="0">
                    <a:cs typeface="Times New Roman" pitchFamily="18" charset="0"/>
                  </a:rPr>
                  <a:t>Compute corner response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endParaRPr lang="ru-RU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6868" name="Text 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52675" y="774701"/>
                <a:ext cx="4052888" cy="519113"/>
              </a:xfrm>
              <a:prstGeom prst="rect">
                <a:avLst/>
              </a:prstGeom>
              <a:blipFill>
                <a:blip r:embed="rId4"/>
                <a:stretch>
                  <a:fillRect l="-2188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image alignment</a:t>
            </a:r>
          </a:p>
          <a:p>
            <a:pPr lvl="1"/>
            <a:r>
              <a:rPr lang="en-US" sz="2400" dirty="0"/>
              <a:t>We have two images – how do we combine them?</a:t>
            </a:r>
          </a:p>
        </p:txBody>
      </p:sp>
      <p:pic>
        <p:nvPicPr>
          <p:cNvPr id="27652" name="Picture 4" descr="image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62200" y="213360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3" name="Picture 5" descr="image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133600"/>
            <a:ext cx="3676650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7891" name="Text Box 3"/>
              <p:cNvSpPr txBox="1">
                <a:spLocks noChangeArrowheads="1"/>
              </p:cNvSpPr>
              <p:nvPr/>
            </p:nvSpPr>
            <p:spPr bwMode="auto">
              <a:xfrm>
                <a:off x="2362201" y="774700"/>
                <a:ext cx="7726795" cy="52322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dirty="0">
                    <a:cs typeface="Times New Roman" pitchFamily="18" charset="0"/>
                  </a:rPr>
                  <a:t>Find points with large corner response: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r>
                  <a:rPr lang="en-US" i="1" dirty="0">
                    <a:cs typeface="Times New Roman" pitchFamily="18" charset="0"/>
                  </a:rPr>
                  <a:t> &gt; </a:t>
                </a:r>
                <a:r>
                  <a:rPr lang="en-US" dirty="0">
                    <a:cs typeface="Times New Roman" pitchFamily="18" charset="0"/>
                  </a:rPr>
                  <a:t>threshold</a:t>
                </a:r>
                <a:endParaRPr lang="ru-RU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7891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1" y="774700"/>
                <a:ext cx="7726795" cy="523220"/>
              </a:xfrm>
              <a:prstGeom prst="rect">
                <a:avLst/>
              </a:prstGeom>
              <a:blipFill>
                <a:blip r:embed="rId3"/>
                <a:stretch>
                  <a:fillRect l="-1149" t="-11905" r="-328" b="-28571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892" name="Picture 4" descr="cows_step2_thresh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57400" y="1295401"/>
            <a:ext cx="8153400" cy="5268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915" name="Text Box 3"/>
              <p:cNvSpPr txBox="1">
                <a:spLocks noChangeArrowheads="1"/>
              </p:cNvSpPr>
              <p:nvPr/>
            </p:nvSpPr>
            <p:spPr bwMode="auto">
              <a:xfrm>
                <a:off x="2362201" y="774701"/>
                <a:ext cx="5795963" cy="51911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eaLnBrk="1" hangingPunct="1"/>
                <a:r>
                  <a:rPr lang="en-US" sz="2400" dirty="0">
                    <a:cs typeface="Times New Roman" pitchFamily="18" charset="0"/>
                  </a:rPr>
                  <a:t>Take only the points of local maxima of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  <a:cs typeface="Times New Roman" pitchFamily="18" charset="0"/>
                      </a:rPr>
                      <m:t>𝑅</m:t>
                    </m:r>
                  </m:oMath>
                </a14:m>
                <a:endParaRPr lang="ru-RU" i="1" dirty="0"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8915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1" y="774701"/>
                <a:ext cx="5795963" cy="519113"/>
              </a:xfrm>
              <a:prstGeom prst="rect">
                <a:avLst/>
              </a:prstGeom>
              <a:blipFill>
                <a:blip r:embed="rId3"/>
                <a:stretch>
                  <a:fillRect l="-1532" b="-21429"/>
                </a:stretch>
              </a:blip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8916" name="Picture 4" descr="cows_step3_thresh&amp;max"/>
          <p:cNvPicPr>
            <a:picLocks noChangeAspect="1" noChangeArrowheads="1"/>
          </p:cNvPicPr>
          <p:nvPr/>
        </p:nvPicPr>
        <p:blipFill>
          <a:blip r:embed="rId4" cstate="print">
            <a:lum bright="24000" contrast="72000"/>
            <a:grayscl/>
            <a:biLevel thresh="50000"/>
          </a:blip>
          <a:srcRect/>
          <a:stretch>
            <a:fillRect/>
          </a:stretch>
        </p:blipFill>
        <p:spPr bwMode="auto">
          <a:xfrm>
            <a:off x="2057400" y="1295400"/>
            <a:ext cx="8153400" cy="525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/>
              <a:t>Harris Detector: Example</a:t>
            </a:r>
            <a:endParaRPr lang="ru-RU" sz="3200" dirty="0"/>
          </a:p>
        </p:txBody>
      </p:sp>
      <p:pic>
        <p:nvPicPr>
          <p:cNvPr id="39939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2057400" y="1295400"/>
            <a:ext cx="8153400" cy="527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1953-2195-C04F-BE97-5BE8B9E3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5E6-FC30-E845-B331-1D9C3AFB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 err="1">
                <a:solidFill>
                  <a:schemeClr val="bg1">
                    <a:lumMod val="50000"/>
                  </a:schemeClr>
                </a:solidFill>
              </a:rPr>
              <a:t>Keypoint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 detection: 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Deriving a corner detection criterion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The Harris corner detector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Behavior of corner features </a:t>
            </a:r>
            <a:r>
              <a:rPr lang="en-US" dirty="0" err="1"/>
              <a:t>w.r.t</a:t>
            </a:r>
            <a:r>
              <a:rPr lang="en-US" dirty="0"/>
              <a:t>. image transformations</a:t>
            </a:r>
          </a:p>
        </p:txBody>
      </p:sp>
    </p:spTree>
    <p:extLst>
      <p:ext uri="{BB962C8B-B14F-4D97-AF65-F5344CB8AC3E}">
        <p14:creationId xmlns:p14="http://schemas.microsoft.com/office/powerpoint/2010/main" val="1704679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Behavior </a:t>
            </a:r>
            <a:r>
              <a:rPr lang="en-US" dirty="0" err="1"/>
              <a:t>w.r.t</a:t>
            </a:r>
            <a:r>
              <a:rPr lang="en-US" dirty="0"/>
              <a:t>. image transformations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219200"/>
            <a:ext cx="5109890" cy="5257800"/>
          </a:xfrm>
        </p:spPr>
        <p:txBody>
          <a:bodyPr/>
          <a:lstStyle/>
          <a:p>
            <a:pPr>
              <a:buFontTx/>
              <a:buChar char="•"/>
            </a:pPr>
            <a:r>
              <a:rPr lang="en-US" dirty="0"/>
              <a:t>To be useful for image matching, “the same” corner features need to show up despite geometric and photometric transformations</a:t>
            </a:r>
          </a:p>
          <a:p>
            <a:pPr>
              <a:buFontTx/>
              <a:buChar char="•"/>
            </a:pPr>
            <a:r>
              <a:rPr lang="en-US" dirty="0"/>
              <a:t>We need to analyze how 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i="1" dirty="0">
                <a:solidFill>
                  <a:srgbClr val="0000FF"/>
                </a:solidFill>
              </a:rPr>
              <a:t>corner response function</a:t>
            </a:r>
            <a:r>
              <a:rPr lang="en-US" i="1" dirty="0"/>
              <a:t> </a:t>
            </a:r>
            <a:r>
              <a:rPr lang="en-US" dirty="0"/>
              <a:t>and </a:t>
            </a:r>
            <a:r>
              <a:rPr lang="en-US" dirty="0">
                <a:solidFill>
                  <a:srgbClr val="0000FF"/>
                </a:solidFill>
              </a:rPr>
              <a:t>the </a:t>
            </a:r>
            <a:r>
              <a:rPr lang="en-US" i="1" dirty="0">
                <a:solidFill>
                  <a:srgbClr val="0000FF"/>
                </a:solidFill>
              </a:rPr>
              <a:t>corner locations</a:t>
            </a:r>
            <a:r>
              <a:rPr lang="en-US" i="1" dirty="0"/>
              <a:t> </a:t>
            </a:r>
            <a:r>
              <a:rPr lang="en-US" dirty="0"/>
              <a:t>change in response to various transformations</a:t>
            </a:r>
          </a:p>
        </p:txBody>
      </p:sp>
      <p:pic>
        <p:nvPicPr>
          <p:cNvPr id="40964" name="Picture 3" descr="cows_step4_harris"/>
          <p:cNvPicPr>
            <a:picLocks noChangeAspect="1" noChangeArrowheads="1"/>
          </p:cNvPicPr>
          <p:nvPr/>
        </p:nvPicPr>
        <p:blipFill>
          <a:blip r:embed="rId3" cstate="print">
            <a:lum bright="12000" contrast="18000"/>
          </a:blip>
          <a:srcRect/>
          <a:stretch>
            <a:fillRect/>
          </a:stretch>
        </p:blipFill>
        <p:spPr bwMode="auto">
          <a:xfrm>
            <a:off x="5490890" y="1528996"/>
            <a:ext cx="6701110" cy="4338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Affine intensity change</a:t>
            </a: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6499BE-858A-D043-B00F-53AAA93B2BF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14400" y="1752600"/>
                <a:ext cx="10668000" cy="4114800"/>
              </a:xfrm>
            </p:spPr>
            <p:txBody>
              <a:bodyPr/>
              <a:lstStyle/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>
                    <a:cs typeface="Times New Roman" pitchFamily="18" charset="0"/>
                  </a:rPr>
                  <a:t>What happens to the corner response function in case of intensity shifts (</a:t>
                </a:r>
                <a14:m>
                  <m:oMath xmlns:m="http://schemas.openxmlformats.org/officeDocument/2006/math"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𝐼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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𝐼</m:t>
                    </m:r>
                    <m:r>
                      <a:rPr lang="he-IL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+</m:t>
                    </m:r>
                    <m:r>
                      <a:rPr lang="he-IL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𝑏</m:t>
                    </m:r>
                  </m:oMath>
                </a14:m>
                <a:r>
                  <a:rPr lang="en-US" dirty="0">
                    <a:cs typeface="Times New Roman" pitchFamily="18" charset="0"/>
                  </a:rPr>
                  <a:t>)?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dirty="0">
                    <a:cs typeface="Times New Roman" pitchFamily="18" charset="0"/>
                  </a:rPr>
                  <a:t>It depends only on image derivatives, so it’s </a:t>
                </a:r>
                <a:r>
                  <a:rPr lang="en-US" sz="2400" i="1" dirty="0">
                    <a:solidFill>
                      <a:srgbClr val="0000FF"/>
                    </a:solidFill>
                    <a:cs typeface="Times New Roman" pitchFamily="18" charset="0"/>
                  </a:rPr>
                  <a:t>invariant</a:t>
                </a:r>
                <a:r>
                  <a:rPr lang="en-US" sz="2400" dirty="0">
                    <a:cs typeface="Times New Roman" pitchFamily="18" charset="0"/>
                  </a:rPr>
                  <a:t> to intensity shifts</a:t>
                </a:r>
                <a:endParaRPr lang="en-US" sz="2400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  <a:sym typeface="Symbol" pitchFamily="18" charset="2"/>
                </a:endParaRPr>
              </a:p>
              <a:p>
                <a:pPr marL="457200" indent="-457200">
                  <a:buFont typeface="Arial" panose="020B0604020202020204" pitchFamily="34" charset="0"/>
                  <a:buChar char="•"/>
                </a:pPr>
                <a:r>
                  <a:rPr lang="en-US" dirty="0"/>
                  <a:t>What about intensity scaling (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𝐼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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𝑎</m:t>
                    </m:r>
                    <m:r>
                      <a:rPr lang="he-IL" i="1" dirty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 </m:t>
                    </m:r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cs typeface="Times New Roman" pitchFamily="18" charset="0"/>
                        <a:sym typeface="Symbol" pitchFamily="18" charset="2"/>
                      </a:rPr>
                      <m:t>𝐼</m:t>
                    </m:r>
                  </m:oMath>
                </a14:m>
                <a:r>
                  <a:rPr lang="en-US" dirty="0"/>
                  <a:t>)?</a:t>
                </a:r>
              </a:p>
              <a:p>
                <a:pPr marL="857250" lvl="1" indent="-457200">
                  <a:buFont typeface="Arial" panose="020B0604020202020204" pitchFamily="34" charset="0"/>
                  <a:buChar char="•"/>
                </a:pPr>
                <a:r>
                  <a:rPr lang="en-US" sz="2400" i="1" dirty="0">
                    <a:solidFill>
                      <a:srgbClr val="0000FF"/>
                    </a:solidFill>
                  </a:rPr>
                  <a:t>Not fully invariant </a:t>
                </a:r>
                <a:r>
                  <a:rPr lang="en-US" sz="2400" dirty="0"/>
                  <a:t>if threshold stays constant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D76499BE-858A-D043-B00F-53AAA93B2BF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14400" y="1752600"/>
                <a:ext cx="10668000" cy="4114800"/>
              </a:xfrm>
              <a:blipFill>
                <a:blip r:embed="rId3"/>
                <a:stretch>
                  <a:fillRect l="-1071" t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015" name="Freeform 7"/>
          <p:cNvSpPr>
            <a:spLocks/>
          </p:cNvSpPr>
          <p:nvPr/>
        </p:nvSpPr>
        <p:spPr bwMode="auto">
          <a:xfrm>
            <a:off x="3124201" y="4978400"/>
            <a:ext cx="2514600" cy="1193800"/>
          </a:xfrm>
          <a:custGeom>
            <a:avLst/>
            <a:gdLst>
              <a:gd name="T0" fmla="*/ 0 w 1584"/>
              <a:gd name="T1" fmla="*/ 752 h 752"/>
              <a:gd name="T2" fmla="*/ 144 w 1584"/>
              <a:gd name="T3" fmla="*/ 224 h 752"/>
              <a:gd name="T4" fmla="*/ 384 w 1584"/>
              <a:gd name="T5" fmla="*/ 416 h 752"/>
              <a:gd name="T6" fmla="*/ 528 w 1584"/>
              <a:gd name="T7" fmla="*/ 32 h 752"/>
              <a:gd name="T8" fmla="*/ 768 w 1584"/>
              <a:gd name="T9" fmla="*/ 608 h 752"/>
              <a:gd name="T10" fmla="*/ 912 w 1584"/>
              <a:gd name="T11" fmla="*/ 464 h 752"/>
              <a:gd name="T12" fmla="*/ 1104 w 1584"/>
              <a:gd name="T13" fmla="*/ 656 h 752"/>
              <a:gd name="T14" fmla="*/ 1248 w 1584"/>
              <a:gd name="T15" fmla="*/ 272 h 752"/>
              <a:gd name="T16" fmla="*/ 1584 w 1584"/>
              <a:gd name="T17" fmla="*/ 656 h 7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4"/>
              <a:gd name="T28" fmla="*/ 0 h 752"/>
              <a:gd name="T29" fmla="*/ 1584 w 1584"/>
              <a:gd name="T30" fmla="*/ 752 h 7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4" h="752">
                <a:moveTo>
                  <a:pt x="0" y="752"/>
                </a:moveTo>
                <a:cubicBezTo>
                  <a:pt x="40" y="516"/>
                  <a:pt x="80" y="280"/>
                  <a:pt x="144" y="224"/>
                </a:cubicBezTo>
                <a:cubicBezTo>
                  <a:pt x="208" y="168"/>
                  <a:pt x="320" y="448"/>
                  <a:pt x="384" y="416"/>
                </a:cubicBezTo>
                <a:cubicBezTo>
                  <a:pt x="448" y="384"/>
                  <a:pt x="464" y="0"/>
                  <a:pt x="528" y="32"/>
                </a:cubicBezTo>
                <a:cubicBezTo>
                  <a:pt x="592" y="64"/>
                  <a:pt x="704" y="536"/>
                  <a:pt x="768" y="608"/>
                </a:cubicBezTo>
                <a:cubicBezTo>
                  <a:pt x="832" y="680"/>
                  <a:pt x="856" y="456"/>
                  <a:pt x="912" y="464"/>
                </a:cubicBezTo>
                <a:cubicBezTo>
                  <a:pt x="968" y="472"/>
                  <a:pt x="1048" y="688"/>
                  <a:pt x="1104" y="656"/>
                </a:cubicBezTo>
                <a:cubicBezTo>
                  <a:pt x="1160" y="624"/>
                  <a:pt x="1168" y="272"/>
                  <a:pt x="1248" y="272"/>
                </a:cubicBezTo>
                <a:cubicBezTo>
                  <a:pt x="1328" y="272"/>
                  <a:pt x="1456" y="464"/>
                  <a:pt x="1584" y="6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3016" name="Freeform 8"/>
          <p:cNvSpPr>
            <a:spLocks/>
          </p:cNvSpPr>
          <p:nvPr/>
        </p:nvSpPr>
        <p:spPr bwMode="auto">
          <a:xfrm>
            <a:off x="7143751" y="4191000"/>
            <a:ext cx="2514600" cy="1955800"/>
          </a:xfrm>
          <a:custGeom>
            <a:avLst/>
            <a:gdLst>
              <a:gd name="T0" fmla="*/ 0 w 1584"/>
              <a:gd name="T1" fmla="*/ 14537 h 752"/>
              <a:gd name="T2" fmla="*/ 144 w 1584"/>
              <a:gd name="T3" fmla="*/ 4332 h 752"/>
              <a:gd name="T4" fmla="*/ 384 w 1584"/>
              <a:gd name="T5" fmla="*/ 8047 h 752"/>
              <a:gd name="T6" fmla="*/ 528 w 1584"/>
              <a:gd name="T7" fmla="*/ 613 h 752"/>
              <a:gd name="T8" fmla="*/ 768 w 1584"/>
              <a:gd name="T9" fmla="*/ 11758 h 752"/>
              <a:gd name="T10" fmla="*/ 912 w 1584"/>
              <a:gd name="T11" fmla="*/ 8970 h 752"/>
              <a:gd name="T12" fmla="*/ 1104 w 1584"/>
              <a:gd name="T13" fmla="*/ 12685 h 752"/>
              <a:gd name="T14" fmla="*/ 1248 w 1584"/>
              <a:gd name="T15" fmla="*/ 5269 h 752"/>
              <a:gd name="T16" fmla="*/ 1584 w 1584"/>
              <a:gd name="T17" fmla="*/ 12685 h 75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1584"/>
              <a:gd name="T28" fmla="*/ 0 h 752"/>
              <a:gd name="T29" fmla="*/ 1584 w 1584"/>
              <a:gd name="T30" fmla="*/ 752 h 752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1584" h="752">
                <a:moveTo>
                  <a:pt x="0" y="752"/>
                </a:moveTo>
                <a:cubicBezTo>
                  <a:pt x="40" y="516"/>
                  <a:pt x="80" y="280"/>
                  <a:pt x="144" y="224"/>
                </a:cubicBezTo>
                <a:cubicBezTo>
                  <a:pt x="208" y="168"/>
                  <a:pt x="320" y="448"/>
                  <a:pt x="384" y="416"/>
                </a:cubicBezTo>
                <a:cubicBezTo>
                  <a:pt x="448" y="384"/>
                  <a:pt x="464" y="0"/>
                  <a:pt x="528" y="32"/>
                </a:cubicBezTo>
                <a:cubicBezTo>
                  <a:pt x="592" y="64"/>
                  <a:pt x="704" y="536"/>
                  <a:pt x="768" y="608"/>
                </a:cubicBezTo>
                <a:cubicBezTo>
                  <a:pt x="832" y="680"/>
                  <a:pt x="856" y="456"/>
                  <a:pt x="912" y="464"/>
                </a:cubicBezTo>
                <a:cubicBezTo>
                  <a:pt x="968" y="472"/>
                  <a:pt x="1048" y="688"/>
                  <a:pt x="1104" y="656"/>
                </a:cubicBezTo>
                <a:cubicBezTo>
                  <a:pt x="1160" y="624"/>
                  <a:pt x="1168" y="272"/>
                  <a:pt x="1248" y="272"/>
                </a:cubicBezTo>
                <a:cubicBezTo>
                  <a:pt x="1328" y="272"/>
                  <a:pt x="1456" y="464"/>
                  <a:pt x="1584" y="656"/>
                </a:cubicBezTo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3017" name="Group 9"/>
          <p:cNvGrpSpPr>
            <a:grpSpLocks/>
          </p:cNvGrpSpPr>
          <p:nvPr/>
        </p:nvGrpSpPr>
        <p:grpSpPr bwMode="auto">
          <a:xfrm>
            <a:off x="2601914" y="4800600"/>
            <a:ext cx="3524250" cy="2022475"/>
            <a:chOff x="583" y="2880"/>
            <a:chExt cx="2220" cy="1274"/>
          </a:xfrm>
        </p:grpSpPr>
        <p:grpSp>
          <p:nvGrpSpPr>
            <p:cNvPr id="43033" name="Group 10"/>
            <p:cNvGrpSpPr>
              <a:grpSpLocks/>
            </p:cNvGrpSpPr>
            <p:nvPr/>
          </p:nvGrpSpPr>
          <p:grpSpPr bwMode="auto">
            <a:xfrm>
              <a:off x="583" y="2880"/>
              <a:ext cx="2220" cy="1274"/>
              <a:chOff x="583" y="2880"/>
              <a:chExt cx="2220" cy="1274"/>
            </a:xfrm>
          </p:grpSpPr>
          <p:sp>
            <p:nvSpPr>
              <p:cNvPr id="43035" name="Line 11"/>
              <p:cNvSpPr>
                <a:spLocks noChangeShapeType="1"/>
              </p:cNvSpPr>
              <p:nvPr/>
            </p:nvSpPr>
            <p:spPr bwMode="auto">
              <a:xfrm>
                <a:off x="816" y="3888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6" name="Line 12"/>
              <p:cNvSpPr>
                <a:spLocks noChangeShapeType="1"/>
              </p:cNvSpPr>
              <p:nvPr/>
            </p:nvSpPr>
            <p:spPr bwMode="auto">
              <a:xfrm flipV="1">
                <a:off x="816" y="2976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7" name="Text Box 13"/>
              <p:cNvSpPr txBox="1">
                <a:spLocks noChangeArrowheads="1"/>
              </p:cNvSpPr>
              <p:nvPr/>
            </p:nvSpPr>
            <p:spPr bwMode="auto">
              <a:xfrm>
                <a:off x="583" y="2880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sz="24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38" name="Text Box 14"/>
              <p:cNvSpPr txBox="1">
                <a:spLocks noChangeArrowheads="1"/>
              </p:cNvSpPr>
              <p:nvPr/>
            </p:nvSpPr>
            <p:spPr bwMode="auto">
              <a:xfrm>
                <a:off x="1344" y="3866"/>
                <a:ext cx="14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(image coordinate)</a:t>
                </a:r>
                <a:endParaRPr lang="ru-RU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034" name="Rectangle 15"/>
            <p:cNvSpPr>
              <a:spLocks noChangeArrowheads="1"/>
            </p:cNvSpPr>
            <p:nvPr/>
          </p:nvSpPr>
          <p:spPr bwMode="auto">
            <a:xfrm>
              <a:off x="816" y="3312"/>
              <a:ext cx="1824" cy="576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18" name="Text Box 16"/>
          <p:cNvSpPr txBox="1">
            <a:spLocks noChangeArrowheads="1"/>
          </p:cNvSpPr>
          <p:nvPr/>
        </p:nvSpPr>
        <p:spPr bwMode="auto">
          <a:xfrm>
            <a:off x="1844676" y="5318125"/>
            <a:ext cx="1127125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1" hangingPunct="1"/>
            <a:r>
              <a:rPr lang="en-US" sz="2000" dirty="0">
                <a:latin typeface="Times New Roman" pitchFamily="18" charset="0"/>
                <a:cs typeface="Times New Roman" pitchFamily="18" charset="0"/>
              </a:rPr>
              <a:t>threshold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3019" name="Group 17"/>
          <p:cNvGrpSpPr>
            <a:grpSpLocks/>
          </p:cNvGrpSpPr>
          <p:nvPr/>
        </p:nvGrpSpPr>
        <p:grpSpPr bwMode="auto">
          <a:xfrm>
            <a:off x="6610351" y="4800600"/>
            <a:ext cx="3524250" cy="2022475"/>
            <a:chOff x="583" y="2880"/>
            <a:chExt cx="2220" cy="1274"/>
          </a:xfrm>
        </p:grpSpPr>
        <p:grpSp>
          <p:nvGrpSpPr>
            <p:cNvPr id="43027" name="Group 18"/>
            <p:cNvGrpSpPr>
              <a:grpSpLocks/>
            </p:cNvGrpSpPr>
            <p:nvPr/>
          </p:nvGrpSpPr>
          <p:grpSpPr bwMode="auto">
            <a:xfrm>
              <a:off x="583" y="2880"/>
              <a:ext cx="2220" cy="1274"/>
              <a:chOff x="583" y="2880"/>
              <a:chExt cx="2220" cy="1274"/>
            </a:xfrm>
          </p:grpSpPr>
          <p:sp>
            <p:nvSpPr>
              <p:cNvPr id="43029" name="Line 19"/>
              <p:cNvSpPr>
                <a:spLocks noChangeShapeType="1"/>
              </p:cNvSpPr>
              <p:nvPr/>
            </p:nvSpPr>
            <p:spPr bwMode="auto">
              <a:xfrm>
                <a:off x="816" y="3888"/>
                <a:ext cx="1920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0" name="Line 20"/>
              <p:cNvSpPr>
                <a:spLocks noChangeShapeType="1"/>
              </p:cNvSpPr>
              <p:nvPr/>
            </p:nvSpPr>
            <p:spPr bwMode="auto">
              <a:xfrm flipV="1">
                <a:off x="816" y="2976"/>
                <a:ext cx="0" cy="91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031" name="Text Box 21"/>
              <p:cNvSpPr txBox="1">
                <a:spLocks noChangeArrowheads="1"/>
              </p:cNvSpPr>
              <p:nvPr/>
            </p:nvSpPr>
            <p:spPr bwMode="auto">
              <a:xfrm>
                <a:off x="583" y="2880"/>
                <a:ext cx="233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R</a:t>
                </a:r>
                <a:endParaRPr lang="ru-RU" sz="2400" i="1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3032" name="Text Box 22"/>
              <p:cNvSpPr txBox="1">
                <a:spLocks noChangeArrowheads="1"/>
              </p:cNvSpPr>
              <p:nvPr/>
            </p:nvSpPr>
            <p:spPr bwMode="auto">
              <a:xfrm>
                <a:off x="1344" y="3866"/>
                <a:ext cx="1459" cy="28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ctr" eaLnBrk="1" hangingPunct="1"/>
                <a:r>
                  <a:rPr lang="en-US" sz="2400" i="1">
                    <a:latin typeface="Times New Roman" pitchFamily="18" charset="0"/>
                    <a:cs typeface="Times New Roman" pitchFamily="18" charset="0"/>
                  </a:rPr>
                  <a:t>x</a:t>
                </a:r>
                <a:r>
                  <a:rPr lang="en-US" sz="2400"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2000">
                    <a:latin typeface="Times New Roman" pitchFamily="18" charset="0"/>
                    <a:cs typeface="Times New Roman" pitchFamily="18" charset="0"/>
                  </a:rPr>
                  <a:t>(image coordinate)</a:t>
                </a:r>
                <a:endParaRPr lang="ru-RU" sz="200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3028" name="Rectangle 23"/>
            <p:cNvSpPr>
              <a:spLocks noChangeArrowheads="1"/>
            </p:cNvSpPr>
            <p:nvPr/>
          </p:nvSpPr>
          <p:spPr bwMode="auto">
            <a:xfrm>
              <a:off x="816" y="3312"/>
              <a:ext cx="1824" cy="576"/>
            </a:xfrm>
            <a:prstGeom prst="rect">
              <a:avLst/>
            </a:prstGeom>
            <a:solidFill>
              <a:srgbClr val="C0C0C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3020" name="Oval 24"/>
          <p:cNvSpPr>
            <a:spLocks noChangeArrowheads="1"/>
          </p:cNvSpPr>
          <p:nvPr/>
        </p:nvSpPr>
        <p:spPr bwMode="auto">
          <a:xfrm>
            <a:off x="3338514" y="5272088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1" name="Oval 25"/>
          <p:cNvSpPr>
            <a:spLocks noChangeArrowheads="1"/>
          </p:cNvSpPr>
          <p:nvPr/>
        </p:nvSpPr>
        <p:spPr bwMode="auto">
          <a:xfrm>
            <a:off x="3900489" y="4981575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2" name="Oval 26"/>
          <p:cNvSpPr>
            <a:spLocks noChangeArrowheads="1"/>
          </p:cNvSpPr>
          <p:nvPr/>
        </p:nvSpPr>
        <p:spPr bwMode="auto">
          <a:xfrm>
            <a:off x="5075239" y="5373688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3" name="Oval 27"/>
          <p:cNvSpPr>
            <a:spLocks noChangeArrowheads="1"/>
          </p:cNvSpPr>
          <p:nvPr/>
        </p:nvSpPr>
        <p:spPr bwMode="auto">
          <a:xfrm>
            <a:off x="7378701" y="4721225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4" name="Oval 28"/>
          <p:cNvSpPr>
            <a:spLocks noChangeArrowheads="1"/>
          </p:cNvSpPr>
          <p:nvPr/>
        </p:nvSpPr>
        <p:spPr bwMode="auto">
          <a:xfrm>
            <a:off x="7929564" y="4241800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5" name="Oval 29"/>
          <p:cNvSpPr>
            <a:spLocks noChangeArrowheads="1"/>
          </p:cNvSpPr>
          <p:nvPr/>
        </p:nvSpPr>
        <p:spPr bwMode="auto">
          <a:xfrm>
            <a:off x="8534401" y="5334000"/>
            <a:ext cx="90488" cy="74613"/>
          </a:xfrm>
          <a:prstGeom prst="ellipse">
            <a:avLst/>
          </a:prstGeom>
          <a:solidFill>
            <a:schemeClr val="accent1"/>
          </a:solidFill>
          <a:ln w="25400">
            <a:solidFill>
              <a:schemeClr val="accent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026" name="Oval 30"/>
          <p:cNvSpPr>
            <a:spLocks noChangeArrowheads="1"/>
          </p:cNvSpPr>
          <p:nvPr/>
        </p:nvSpPr>
        <p:spPr bwMode="auto">
          <a:xfrm>
            <a:off x="9091614" y="4894263"/>
            <a:ext cx="90488" cy="74613"/>
          </a:xfrm>
          <a:prstGeom prst="ellipse">
            <a:avLst/>
          </a:prstGeom>
          <a:solidFill>
            <a:srgbClr val="FF3300"/>
          </a:solidFill>
          <a:ln w="25400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1" hangingPunct="1"/>
            <a:endParaRPr lang="ru-RU" sz="2400">
              <a:latin typeface="Times New Roman" pitchFamily="18" charset="0"/>
              <a:cs typeface="Times New Roman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553201" y="1143000"/>
                <a:ext cx="2155014" cy="52322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𝐼</m:t>
                      </m:r>
                      <m:r>
                        <a:rPr lang="en-US" i="1" dirty="0" smtClean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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𝑎</m:t>
                      </m:r>
                      <m:r>
                        <a:rPr lang="he-IL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𝐼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  <a:sym typeface="Symbol" pitchFamily="18" charset="2"/>
                        </a:rPr>
                        <m:t> + </m:t>
                      </m:r>
                      <m:r>
                        <a:rPr lang="en-US" i="1" dirty="0">
                          <a:solidFill>
                            <a:srgbClr val="7030A0"/>
                          </a:solidFill>
                          <a:latin typeface="Cambria Math" panose="02040503050406030204" pitchFamily="18" charset="0"/>
                          <a:cs typeface="Times New Roman" pitchFamily="18" charset="0"/>
                        </a:rPr>
                        <m:t>𝑏</m:t>
                      </m:r>
                    </m:oMath>
                  </m:oMathPara>
                </a14:m>
                <a:endParaRPr lang="en-US" dirty="0">
                  <a:solidFill>
                    <a:srgbClr val="7030A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53201" y="1143000"/>
                <a:ext cx="2155014" cy="523220"/>
              </a:xfrm>
              <a:prstGeom prst="rect">
                <a:avLst/>
              </a:prstGeom>
              <a:blipFill>
                <a:blip r:embed="rId4"/>
                <a:stretch>
                  <a:fillRect b="-2381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Rectangle 13"/>
          <p:cNvSpPr>
            <a:spLocks noChangeArrowheads="1"/>
          </p:cNvSpPr>
          <p:nvPr/>
        </p:nvSpPr>
        <p:spPr bwMode="auto">
          <a:xfrm>
            <a:off x="5257800" y="1219200"/>
            <a:ext cx="457200" cy="381000"/>
          </a:xfrm>
          <a:prstGeom prst="rect">
            <a:avLst/>
          </a:prstGeom>
          <a:solidFill>
            <a:srgbClr val="0033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3" name="Rectangle 14"/>
          <p:cNvSpPr>
            <a:spLocks noChangeArrowheads="1"/>
          </p:cNvSpPr>
          <p:nvPr/>
        </p:nvSpPr>
        <p:spPr bwMode="auto">
          <a:xfrm>
            <a:off x="3886200" y="1219200"/>
            <a:ext cx="457200" cy="381000"/>
          </a:xfrm>
          <a:prstGeom prst="rect">
            <a:avLst/>
          </a:prstGeom>
          <a:solidFill>
            <a:srgbClr val="9FB6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4" name="AutoShape 15"/>
          <p:cNvSpPr>
            <a:spLocks noChangeArrowheads="1"/>
          </p:cNvSpPr>
          <p:nvPr/>
        </p:nvSpPr>
        <p:spPr bwMode="auto">
          <a:xfrm>
            <a:off x="4572000" y="1295400"/>
            <a:ext cx="381000" cy="228600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30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43015" grpId="0" animBg="1"/>
      <p:bldP spid="43016" grpId="0" animBg="1"/>
      <p:bldP spid="43018" grpId="0"/>
      <p:bldP spid="43020" grpId="0" animBg="1"/>
      <p:bldP spid="43021" grpId="0" animBg="1"/>
      <p:bldP spid="43022" grpId="0" animBg="1"/>
      <p:bldP spid="43023" grpId="0" animBg="1"/>
      <p:bldP spid="43024" grpId="0" animBg="1"/>
      <p:bldP spid="43025" grpId="0" animBg="1"/>
      <p:bldP spid="43026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translation</a:t>
            </a:r>
            <a:endParaRPr lang="ru-RU" dirty="0"/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E91D99F-8EF3-4348-954B-11BFA2177D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3657600"/>
            <a:ext cx="10363200" cy="259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the detected corner locations change if the image pattern is translated?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All the ingredients of the second moment matrix are </a:t>
            </a:r>
            <a:r>
              <a:rPr lang="en-US" sz="2400" i="1" dirty="0">
                <a:solidFill>
                  <a:srgbClr val="0000FF"/>
                </a:solidFill>
              </a:rPr>
              <a:t>shift-invariant</a:t>
            </a:r>
            <a:r>
              <a:rPr lang="en-US" sz="2400" i="1" dirty="0"/>
              <a:t>, </a:t>
            </a:r>
            <a:r>
              <a:rPr lang="en-US" sz="2400" dirty="0"/>
              <a:t>and so is the corner response function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However, the locations of the corners are </a:t>
            </a:r>
            <a:r>
              <a:rPr lang="en-US" sz="2400" i="1" dirty="0">
                <a:solidFill>
                  <a:srgbClr val="0000FF"/>
                </a:solidFill>
              </a:rPr>
              <a:t>equivariant</a:t>
            </a:r>
            <a:r>
              <a:rPr lang="en-US" sz="2400" dirty="0">
                <a:solidFill>
                  <a:srgbClr val="0000FF"/>
                </a:solidFill>
              </a:rPr>
              <a:t> (or </a:t>
            </a:r>
            <a:r>
              <a:rPr lang="en-US" sz="2400" i="1" dirty="0">
                <a:solidFill>
                  <a:srgbClr val="0000FF"/>
                </a:solidFill>
              </a:rPr>
              <a:t>covariant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err="1"/>
              <a:t>w.r.t</a:t>
            </a:r>
            <a:r>
              <a:rPr lang="en-US" sz="2400" dirty="0"/>
              <a:t>. shifts</a:t>
            </a:r>
          </a:p>
        </p:txBody>
      </p:sp>
      <p:sp>
        <p:nvSpPr>
          <p:cNvPr id="44051" name="Rectangle 7"/>
          <p:cNvSpPr>
            <a:spLocks noChangeArrowheads="1"/>
          </p:cNvSpPr>
          <p:nvPr/>
        </p:nvSpPr>
        <p:spPr bwMode="auto">
          <a:xfrm>
            <a:off x="2971801" y="1143000"/>
            <a:ext cx="2184671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4052" name="Freeform 8"/>
          <p:cNvSpPr>
            <a:spLocks/>
          </p:cNvSpPr>
          <p:nvPr/>
        </p:nvSpPr>
        <p:spPr bwMode="auto">
          <a:xfrm>
            <a:off x="3280113" y="1526826"/>
            <a:ext cx="787909" cy="725004"/>
          </a:xfrm>
          <a:custGeom>
            <a:avLst/>
            <a:gdLst>
              <a:gd name="T0" fmla="*/ 0 w 720"/>
              <a:gd name="T1" fmla="*/ 7194 h 528"/>
              <a:gd name="T2" fmla="*/ 623 w 720"/>
              <a:gd name="T3" fmla="*/ 0 h 528"/>
              <a:gd name="T4" fmla="*/ 9359 w 720"/>
              <a:gd name="T5" fmla="*/ 4575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4040" name="AutoShape 12"/>
          <p:cNvSpPr>
            <a:spLocks noChangeArrowheads="1"/>
          </p:cNvSpPr>
          <p:nvPr/>
        </p:nvSpPr>
        <p:spPr bwMode="auto">
          <a:xfrm>
            <a:off x="5423440" y="1663566"/>
            <a:ext cx="1218023" cy="123203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1" name="Rectangle 7"/>
          <p:cNvSpPr>
            <a:spLocks noChangeArrowheads="1"/>
          </p:cNvSpPr>
          <p:nvPr/>
        </p:nvSpPr>
        <p:spPr bwMode="auto">
          <a:xfrm>
            <a:off x="6959330" y="1143000"/>
            <a:ext cx="2184671" cy="22098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2" name="Freeform 8"/>
          <p:cNvSpPr>
            <a:spLocks/>
          </p:cNvSpPr>
          <p:nvPr/>
        </p:nvSpPr>
        <p:spPr bwMode="auto">
          <a:xfrm>
            <a:off x="8077201" y="2246796"/>
            <a:ext cx="787909" cy="725004"/>
          </a:xfrm>
          <a:custGeom>
            <a:avLst/>
            <a:gdLst>
              <a:gd name="T0" fmla="*/ 0 w 720"/>
              <a:gd name="T1" fmla="*/ 7194 h 528"/>
              <a:gd name="T2" fmla="*/ 623 w 720"/>
              <a:gd name="T3" fmla="*/ 0 h 528"/>
              <a:gd name="T4" fmla="*/ 9359 w 720"/>
              <a:gd name="T5" fmla="*/ 4575 h 528"/>
              <a:gd name="T6" fmla="*/ 0 60000 65536"/>
              <a:gd name="T7" fmla="*/ 0 60000 65536"/>
              <a:gd name="T8" fmla="*/ 0 60000 65536"/>
              <a:gd name="T9" fmla="*/ 0 w 720"/>
              <a:gd name="T10" fmla="*/ 0 h 528"/>
              <a:gd name="T11" fmla="*/ 720 w 720"/>
              <a:gd name="T12" fmla="*/ 528 h 528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720" h="528">
                <a:moveTo>
                  <a:pt x="0" y="528"/>
                </a:moveTo>
                <a:lnTo>
                  <a:pt x="48" y="0"/>
                </a:lnTo>
                <a:lnTo>
                  <a:pt x="720" y="336"/>
                </a:lnTo>
              </a:path>
            </a:pathLst>
          </a:custGeom>
          <a:solidFill>
            <a:schemeClr val="accent1">
              <a:alpha val="50195"/>
            </a:schemeClr>
          </a:solidFill>
          <a:ln w="4445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Image rotation</a:t>
            </a:r>
            <a:endParaRPr lang="ru-RU"/>
          </a:p>
        </p:txBody>
      </p:sp>
      <p:grpSp>
        <p:nvGrpSpPr>
          <p:cNvPr id="3" name="Group 6"/>
          <p:cNvGrpSpPr>
            <a:grpSpLocks/>
          </p:cNvGrpSpPr>
          <p:nvPr/>
        </p:nvGrpSpPr>
        <p:grpSpPr bwMode="auto">
          <a:xfrm>
            <a:off x="3474602" y="1143000"/>
            <a:ext cx="1096221" cy="1108830"/>
            <a:chOff x="1248" y="1584"/>
            <a:chExt cx="1536" cy="1248"/>
          </a:xfrm>
        </p:grpSpPr>
        <p:sp>
          <p:nvSpPr>
            <p:cNvPr id="44051" name="Rectangle 7"/>
            <p:cNvSpPr>
              <a:spLocks noChangeArrowheads="1"/>
            </p:cNvSpPr>
            <p:nvPr/>
          </p:nvSpPr>
          <p:spPr bwMode="auto">
            <a:xfrm>
              <a:off x="1248" y="1584"/>
              <a:ext cx="1536" cy="1248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2" name="Freeform 8"/>
            <p:cNvSpPr>
              <a:spLocks/>
            </p:cNvSpPr>
            <p:nvPr/>
          </p:nvSpPr>
          <p:spPr bwMode="auto">
            <a:xfrm>
              <a:off x="1680" y="2016"/>
              <a:ext cx="1104" cy="816"/>
            </a:xfrm>
            <a:custGeom>
              <a:avLst/>
              <a:gdLst>
                <a:gd name="T0" fmla="*/ 0 w 720"/>
                <a:gd name="T1" fmla="*/ 7194 h 528"/>
                <a:gd name="T2" fmla="*/ 623 w 720"/>
                <a:gd name="T3" fmla="*/ 0 h 528"/>
                <a:gd name="T4" fmla="*/ 9359 w 720"/>
                <a:gd name="T5" fmla="*/ 4575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9"/>
          <p:cNvGrpSpPr>
            <a:grpSpLocks/>
          </p:cNvGrpSpPr>
          <p:nvPr/>
        </p:nvGrpSpPr>
        <p:grpSpPr bwMode="auto">
          <a:xfrm>
            <a:off x="7372276" y="1143000"/>
            <a:ext cx="1096221" cy="1131931"/>
            <a:chOff x="2928" y="1776"/>
            <a:chExt cx="432" cy="441"/>
          </a:xfrm>
        </p:grpSpPr>
        <p:sp>
          <p:nvSpPr>
            <p:cNvPr id="44049" name="Rectangle 10"/>
            <p:cNvSpPr>
              <a:spLocks noChangeArrowheads="1"/>
            </p:cNvSpPr>
            <p:nvPr/>
          </p:nvSpPr>
          <p:spPr bwMode="auto">
            <a:xfrm>
              <a:off x="2928" y="1776"/>
              <a:ext cx="432" cy="432"/>
            </a:xfrm>
            <a:prstGeom prst="rect">
              <a:avLst/>
            </a:prstGeom>
            <a:solidFill>
              <a:schemeClr val="accent1">
                <a:alpha val="50195"/>
              </a:scheme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50" name="Freeform 11"/>
            <p:cNvSpPr>
              <a:spLocks/>
            </p:cNvSpPr>
            <p:nvPr/>
          </p:nvSpPr>
          <p:spPr bwMode="auto">
            <a:xfrm rot="3029958">
              <a:off x="2987" y="1873"/>
              <a:ext cx="364" cy="323"/>
            </a:xfrm>
            <a:custGeom>
              <a:avLst/>
              <a:gdLst>
                <a:gd name="T0" fmla="*/ 0 w 720"/>
                <a:gd name="T1" fmla="*/ 28 h 528"/>
                <a:gd name="T2" fmla="*/ 1 w 720"/>
                <a:gd name="T3" fmla="*/ 0 h 528"/>
                <a:gd name="T4" fmla="*/ 12 w 720"/>
                <a:gd name="T5" fmla="*/ 18 h 528"/>
                <a:gd name="T6" fmla="*/ 0 60000 65536"/>
                <a:gd name="T7" fmla="*/ 0 60000 65536"/>
                <a:gd name="T8" fmla="*/ 0 60000 65536"/>
                <a:gd name="T9" fmla="*/ 0 w 720"/>
                <a:gd name="T10" fmla="*/ 0 h 528"/>
                <a:gd name="T11" fmla="*/ 720 w 720"/>
                <a:gd name="T12" fmla="*/ 528 h 528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720" h="528">
                  <a:moveTo>
                    <a:pt x="0" y="528"/>
                  </a:moveTo>
                  <a:lnTo>
                    <a:pt x="48" y="0"/>
                  </a:lnTo>
                  <a:lnTo>
                    <a:pt x="720" y="336"/>
                  </a:lnTo>
                </a:path>
              </a:pathLst>
            </a:custGeom>
            <a:solidFill>
              <a:schemeClr val="accent1">
                <a:alpha val="50195"/>
              </a:schemeClr>
            </a:solidFill>
            <a:ln w="444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44040" name="AutoShape 12"/>
          <p:cNvSpPr>
            <a:spLocks noChangeArrowheads="1"/>
          </p:cNvSpPr>
          <p:nvPr/>
        </p:nvSpPr>
        <p:spPr bwMode="auto">
          <a:xfrm>
            <a:off x="5423439" y="1143000"/>
            <a:ext cx="1218023" cy="1232034"/>
          </a:xfrm>
          <a:custGeom>
            <a:avLst/>
            <a:gdLst>
              <a:gd name="T0" fmla="*/ 0 w 21600"/>
              <a:gd name="T1" fmla="*/ 0 h 21600"/>
              <a:gd name="T2" fmla="*/ 0 w 21600"/>
              <a:gd name="T3" fmla="*/ 0 h 21600"/>
              <a:gd name="T4" fmla="*/ 0 w 21600"/>
              <a:gd name="T5" fmla="*/ 0 h 21600"/>
              <a:gd name="T6" fmla="*/ 0 w 21600"/>
              <a:gd name="T7" fmla="*/ 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13"/>
          <p:cNvGrpSpPr>
            <a:grpSpLocks/>
          </p:cNvGrpSpPr>
          <p:nvPr/>
        </p:nvGrpSpPr>
        <p:grpSpPr bwMode="auto">
          <a:xfrm rot="20330809">
            <a:off x="3352800" y="2762098"/>
            <a:ext cx="1481928" cy="590349"/>
            <a:chOff x="1536" y="2496"/>
            <a:chExt cx="1152" cy="384"/>
          </a:xfrm>
        </p:grpSpPr>
        <p:sp>
          <p:nvSpPr>
            <p:cNvPr id="44046" name="Oval 14"/>
            <p:cNvSpPr>
              <a:spLocks noChangeArrowheads="1"/>
            </p:cNvSpPr>
            <p:nvPr/>
          </p:nvSpPr>
          <p:spPr bwMode="auto">
            <a:xfrm>
              <a:off x="1536" y="2496"/>
              <a:ext cx="1152" cy="384"/>
            </a:xfrm>
            <a:prstGeom prst="ellipse">
              <a:avLst/>
            </a:prstGeom>
            <a:solidFill>
              <a:srgbClr val="7CF6D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7" name="Line 15"/>
            <p:cNvSpPr>
              <a:spLocks noChangeShapeType="1"/>
            </p:cNvSpPr>
            <p:nvPr/>
          </p:nvSpPr>
          <p:spPr bwMode="auto">
            <a:xfrm>
              <a:off x="1536" y="268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8" name="Line 16"/>
            <p:cNvSpPr>
              <a:spLocks noChangeShapeType="1"/>
            </p:cNvSpPr>
            <p:nvPr/>
          </p:nvSpPr>
          <p:spPr bwMode="auto">
            <a:xfrm>
              <a:off x="2112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6" name="Group 17"/>
          <p:cNvGrpSpPr>
            <a:grpSpLocks/>
          </p:cNvGrpSpPr>
          <p:nvPr/>
        </p:nvGrpSpPr>
        <p:grpSpPr bwMode="auto">
          <a:xfrm rot="1035916">
            <a:off x="7128672" y="2762098"/>
            <a:ext cx="1481928" cy="590349"/>
            <a:chOff x="1536" y="2496"/>
            <a:chExt cx="1152" cy="384"/>
          </a:xfrm>
        </p:grpSpPr>
        <p:sp>
          <p:nvSpPr>
            <p:cNvPr id="44043" name="Oval 18"/>
            <p:cNvSpPr>
              <a:spLocks noChangeArrowheads="1"/>
            </p:cNvSpPr>
            <p:nvPr/>
          </p:nvSpPr>
          <p:spPr bwMode="auto">
            <a:xfrm>
              <a:off x="1536" y="2496"/>
              <a:ext cx="1152" cy="384"/>
            </a:xfrm>
            <a:prstGeom prst="ellipse">
              <a:avLst/>
            </a:prstGeom>
            <a:solidFill>
              <a:srgbClr val="7CF6D3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044" name="Line 19"/>
            <p:cNvSpPr>
              <a:spLocks noChangeShapeType="1"/>
            </p:cNvSpPr>
            <p:nvPr/>
          </p:nvSpPr>
          <p:spPr bwMode="auto">
            <a:xfrm>
              <a:off x="1536" y="2688"/>
              <a:ext cx="115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4045" name="Line 20"/>
            <p:cNvSpPr>
              <a:spLocks noChangeShapeType="1"/>
            </p:cNvSpPr>
            <p:nvPr/>
          </p:nvSpPr>
          <p:spPr bwMode="auto">
            <a:xfrm>
              <a:off x="2112" y="2496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" name="Content Placeholder 1">
            <a:extLst>
              <a:ext uri="{FF2B5EF4-FFF2-40B4-BE49-F238E27FC236}">
                <a16:creationId xmlns:a16="http://schemas.microsoft.com/office/drawing/2014/main" id="{4679394F-97F5-7F45-94CF-72842124A6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3657600"/>
            <a:ext cx="10744200" cy="259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the detected corner locations change if the image pattern is </a:t>
            </a:r>
            <a:r>
              <a:rPr lang="en-US" i="1" dirty="0"/>
              <a:t>rotated</a:t>
            </a:r>
            <a:r>
              <a:rPr lang="en-US" dirty="0"/>
              <a:t>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Assuming the second moment matrix is calculated over a circular neighborhood (and ignoring resampling issues), the rotation changes but the eigenvalues stay the same, so the response function is </a:t>
            </a:r>
            <a:r>
              <a:rPr lang="en-US" sz="2400" i="1" dirty="0">
                <a:solidFill>
                  <a:srgbClr val="0000FF"/>
                </a:solidFill>
              </a:rPr>
              <a:t>invariant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The locations of the corners are </a:t>
            </a:r>
            <a:r>
              <a:rPr lang="en-US" sz="2400" i="1" dirty="0">
                <a:solidFill>
                  <a:srgbClr val="0000FF"/>
                </a:solidFill>
              </a:rPr>
              <a:t>equivariant</a:t>
            </a:r>
            <a:r>
              <a:rPr lang="en-US" sz="2400" dirty="0">
                <a:solidFill>
                  <a:srgbClr val="0000FF"/>
                </a:solidFill>
              </a:rPr>
              <a:t> (or </a:t>
            </a:r>
            <a:r>
              <a:rPr lang="en-US" sz="2400" i="1" dirty="0">
                <a:solidFill>
                  <a:srgbClr val="0000FF"/>
                </a:solidFill>
              </a:rPr>
              <a:t>covariant</a:t>
            </a:r>
            <a:r>
              <a:rPr lang="en-US" sz="2400" dirty="0">
                <a:solidFill>
                  <a:srgbClr val="0000FF"/>
                </a:solidFill>
              </a:rPr>
              <a:t>) </a:t>
            </a:r>
            <a:r>
              <a:rPr lang="en-US" sz="2400" dirty="0" err="1"/>
              <a:t>w.r.t</a:t>
            </a:r>
            <a:r>
              <a:rPr lang="en-US" sz="2400" dirty="0"/>
              <a:t>. rotations</a:t>
            </a:r>
          </a:p>
        </p:txBody>
      </p:sp>
    </p:spTree>
    <p:extLst>
      <p:ext uri="{BB962C8B-B14F-4D97-AF65-F5344CB8AC3E}">
        <p14:creationId xmlns:p14="http://schemas.microsoft.com/office/powerpoint/2010/main" val="1688995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scaling</a:t>
            </a:r>
            <a:endParaRPr lang="ru-RU" dirty="0"/>
          </a:p>
        </p:txBody>
      </p:sp>
      <p:sp>
        <p:nvSpPr>
          <p:cNvPr id="45070" name="Freeform 4"/>
          <p:cNvSpPr>
            <a:spLocks/>
          </p:cNvSpPr>
          <p:nvPr/>
        </p:nvSpPr>
        <p:spPr bwMode="auto">
          <a:xfrm>
            <a:off x="3276600" y="2322514"/>
            <a:ext cx="381000" cy="330200"/>
          </a:xfrm>
          <a:custGeom>
            <a:avLst/>
            <a:gdLst>
              <a:gd name="T0" fmla="*/ 0 w 1728"/>
              <a:gd name="T1" fmla="*/ 0 h 1264"/>
              <a:gd name="T2" fmla="*/ 0 w 1728"/>
              <a:gd name="T3" fmla="*/ 0 h 1264"/>
              <a:gd name="T4" fmla="*/ 0 w 1728"/>
              <a:gd name="T5" fmla="*/ 0 h 1264"/>
              <a:gd name="T6" fmla="*/ 0 w 1728"/>
              <a:gd name="T7" fmla="*/ 0 h 1264"/>
              <a:gd name="T8" fmla="*/ 0 w 1728"/>
              <a:gd name="T9" fmla="*/ 0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45064" name="Group 19"/>
          <p:cNvGrpSpPr>
            <a:grpSpLocks/>
          </p:cNvGrpSpPr>
          <p:nvPr/>
        </p:nvGrpSpPr>
        <p:grpSpPr bwMode="auto">
          <a:xfrm>
            <a:off x="4800600" y="1447800"/>
            <a:ext cx="5029200" cy="2006600"/>
            <a:chOff x="2064" y="1248"/>
            <a:chExt cx="3168" cy="1264"/>
          </a:xfrm>
        </p:grpSpPr>
        <p:sp>
          <p:nvSpPr>
            <p:cNvPr id="45068" name="Freeform 6"/>
            <p:cNvSpPr>
              <a:spLocks/>
            </p:cNvSpPr>
            <p:nvPr/>
          </p:nvSpPr>
          <p:spPr bwMode="auto">
            <a:xfrm>
              <a:off x="3504" y="1248"/>
              <a:ext cx="1728" cy="1264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AutoShape 10"/>
            <p:cNvSpPr>
              <a:spLocks noChangeArrowheads="1"/>
            </p:cNvSpPr>
            <p:nvPr/>
          </p:nvSpPr>
          <p:spPr bwMode="auto">
            <a:xfrm>
              <a:off x="2064" y="1584"/>
              <a:ext cx="1056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6" name="Content Placeholder 1">
            <a:extLst>
              <a:ext uri="{FF2B5EF4-FFF2-40B4-BE49-F238E27FC236}">
                <a16:creationId xmlns:a16="http://schemas.microsoft.com/office/drawing/2014/main" id="{4D15D228-EE8F-504D-9B7C-6530499AFB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114800"/>
            <a:ext cx="10363200" cy="259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the detected corner locations change if the image pattern is </a:t>
            </a:r>
            <a:r>
              <a:rPr lang="en-US" i="1" dirty="0"/>
              <a:t>scaled</a:t>
            </a:r>
            <a:r>
              <a:rPr lang="en-US" dirty="0"/>
              <a:t>?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Image scaling</a:t>
            </a:r>
            <a:endParaRPr lang="ru-RU" dirty="0"/>
          </a:p>
        </p:txBody>
      </p:sp>
      <p:sp>
        <p:nvSpPr>
          <p:cNvPr id="1212427" name="Text Box 11"/>
          <p:cNvSpPr txBox="1">
            <a:spLocks noChangeArrowheads="1"/>
          </p:cNvSpPr>
          <p:nvPr/>
        </p:nvSpPr>
        <p:spPr bwMode="auto">
          <a:xfrm>
            <a:off x="7848600" y="2233613"/>
            <a:ext cx="2590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Not corners!</a:t>
            </a:r>
            <a:endParaRPr lang="ru-RU" dirty="0">
              <a:solidFill>
                <a:srgbClr val="0000FF"/>
              </a:solidFill>
              <a:cs typeface="Times New Roman" pitchFamily="18" charset="0"/>
            </a:endParaRPr>
          </a:p>
        </p:txBody>
      </p:sp>
      <p:sp>
        <p:nvSpPr>
          <p:cNvPr id="45070" name="Freeform 4"/>
          <p:cNvSpPr>
            <a:spLocks/>
          </p:cNvSpPr>
          <p:nvPr/>
        </p:nvSpPr>
        <p:spPr bwMode="auto">
          <a:xfrm>
            <a:off x="3276600" y="2322514"/>
            <a:ext cx="381000" cy="330200"/>
          </a:xfrm>
          <a:custGeom>
            <a:avLst/>
            <a:gdLst>
              <a:gd name="T0" fmla="*/ 0 w 1728"/>
              <a:gd name="T1" fmla="*/ 0 h 1264"/>
              <a:gd name="T2" fmla="*/ 0 w 1728"/>
              <a:gd name="T3" fmla="*/ 0 h 1264"/>
              <a:gd name="T4" fmla="*/ 0 w 1728"/>
              <a:gd name="T5" fmla="*/ 0 h 1264"/>
              <a:gd name="T6" fmla="*/ 0 w 1728"/>
              <a:gd name="T7" fmla="*/ 0 h 1264"/>
              <a:gd name="T8" fmla="*/ 0 w 1728"/>
              <a:gd name="T9" fmla="*/ 0 h 126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728"/>
              <a:gd name="T16" fmla="*/ 0 h 1264"/>
              <a:gd name="T17" fmla="*/ 1728 w 1728"/>
              <a:gd name="T18" fmla="*/ 1264 h 1264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728" h="1264">
                <a:moveTo>
                  <a:pt x="0" y="1264"/>
                </a:moveTo>
                <a:cubicBezTo>
                  <a:pt x="12" y="932"/>
                  <a:pt x="24" y="600"/>
                  <a:pt x="96" y="400"/>
                </a:cubicBezTo>
                <a:cubicBezTo>
                  <a:pt x="168" y="200"/>
                  <a:pt x="272" y="128"/>
                  <a:pt x="432" y="64"/>
                </a:cubicBezTo>
                <a:cubicBezTo>
                  <a:pt x="592" y="0"/>
                  <a:pt x="840" y="0"/>
                  <a:pt x="1056" y="16"/>
                </a:cubicBezTo>
                <a:cubicBezTo>
                  <a:pt x="1272" y="32"/>
                  <a:pt x="1500" y="96"/>
                  <a:pt x="1728" y="160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5071" name="Rectangle 5"/>
          <p:cNvSpPr>
            <a:spLocks noChangeArrowheads="1"/>
          </p:cNvSpPr>
          <p:nvPr/>
        </p:nvSpPr>
        <p:spPr bwMode="auto">
          <a:xfrm>
            <a:off x="3214688" y="2217739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Text Box 12"/>
          <p:cNvSpPr txBox="1">
            <a:spLocks noChangeArrowheads="1"/>
          </p:cNvSpPr>
          <p:nvPr/>
        </p:nvSpPr>
        <p:spPr bwMode="auto">
          <a:xfrm>
            <a:off x="2743200" y="2667000"/>
            <a:ext cx="16002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dirty="0">
                <a:solidFill>
                  <a:srgbClr val="0000FF"/>
                </a:solidFill>
                <a:cs typeface="Times New Roman" pitchFamily="18" charset="0"/>
              </a:rPr>
              <a:t>Corner</a:t>
            </a:r>
            <a:endParaRPr lang="ru-RU" dirty="0">
              <a:solidFill>
                <a:srgbClr val="0000FF"/>
              </a:solidFill>
              <a:cs typeface="Times New Roman" pitchFamily="18" charset="0"/>
            </a:endParaRPr>
          </a:p>
        </p:txBody>
      </p:sp>
      <p:grpSp>
        <p:nvGrpSpPr>
          <p:cNvPr id="45064" name="Group 19"/>
          <p:cNvGrpSpPr>
            <a:grpSpLocks/>
          </p:cNvGrpSpPr>
          <p:nvPr/>
        </p:nvGrpSpPr>
        <p:grpSpPr bwMode="auto">
          <a:xfrm>
            <a:off x="4800600" y="1447800"/>
            <a:ext cx="5029200" cy="2006600"/>
            <a:chOff x="2064" y="1248"/>
            <a:chExt cx="3168" cy="1264"/>
          </a:xfrm>
        </p:grpSpPr>
        <p:sp>
          <p:nvSpPr>
            <p:cNvPr id="45068" name="Freeform 6"/>
            <p:cNvSpPr>
              <a:spLocks/>
            </p:cNvSpPr>
            <p:nvPr/>
          </p:nvSpPr>
          <p:spPr bwMode="auto">
            <a:xfrm>
              <a:off x="3504" y="1248"/>
              <a:ext cx="1728" cy="1264"/>
            </a:xfrm>
            <a:custGeom>
              <a:avLst/>
              <a:gdLst>
                <a:gd name="T0" fmla="*/ 0 w 1728"/>
                <a:gd name="T1" fmla="*/ 1264 h 1264"/>
                <a:gd name="T2" fmla="*/ 96 w 1728"/>
                <a:gd name="T3" fmla="*/ 400 h 1264"/>
                <a:gd name="T4" fmla="*/ 432 w 1728"/>
                <a:gd name="T5" fmla="*/ 64 h 1264"/>
                <a:gd name="T6" fmla="*/ 1056 w 1728"/>
                <a:gd name="T7" fmla="*/ 16 h 1264"/>
                <a:gd name="T8" fmla="*/ 1728 w 1728"/>
                <a:gd name="T9" fmla="*/ 160 h 126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728"/>
                <a:gd name="T16" fmla="*/ 0 h 1264"/>
                <a:gd name="T17" fmla="*/ 1728 w 1728"/>
                <a:gd name="T18" fmla="*/ 1264 h 126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728" h="1264">
                  <a:moveTo>
                    <a:pt x="0" y="1264"/>
                  </a:moveTo>
                  <a:cubicBezTo>
                    <a:pt x="12" y="932"/>
                    <a:pt x="24" y="600"/>
                    <a:pt x="96" y="400"/>
                  </a:cubicBezTo>
                  <a:cubicBezTo>
                    <a:pt x="168" y="200"/>
                    <a:pt x="272" y="128"/>
                    <a:pt x="432" y="64"/>
                  </a:cubicBezTo>
                  <a:cubicBezTo>
                    <a:pt x="592" y="0"/>
                    <a:pt x="840" y="0"/>
                    <a:pt x="1056" y="16"/>
                  </a:cubicBezTo>
                  <a:cubicBezTo>
                    <a:pt x="1272" y="32"/>
                    <a:pt x="1500" y="96"/>
                    <a:pt x="1728" y="160"/>
                  </a:cubicBezTo>
                </a:path>
              </a:pathLst>
            </a:custGeom>
            <a:noFill/>
            <a:ln w="381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AutoShape 10"/>
            <p:cNvSpPr>
              <a:spLocks noChangeArrowheads="1"/>
            </p:cNvSpPr>
            <p:nvPr/>
          </p:nvSpPr>
          <p:spPr bwMode="auto">
            <a:xfrm>
              <a:off x="2064" y="1584"/>
              <a:ext cx="1056" cy="52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5065" name="Rectangle 22"/>
          <p:cNvSpPr>
            <a:spLocks noChangeArrowheads="1"/>
          </p:cNvSpPr>
          <p:nvPr/>
        </p:nvSpPr>
        <p:spPr bwMode="auto">
          <a:xfrm>
            <a:off x="8229600" y="1295400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6" name="Rectangle 23"/>
          <p:cNvSpPr>
            <a:spLocks noChangeArrowheads="1"/>
          </p:cNvSpPr>
          <p:nvPr/>
        </p:nvSpPr>
        <p:spPr bwMode="auto">
          <a:xfrm>
            <a:off x="7315200" y="1524000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45067" name="Rectangle 24"/>
          <p:cNvSpPr>
            <a:spLocks noChangeArrowheads="1"/>
          </p:cNvSpPr>
          <p:nvPr/>
        </p:nvSpPr>
        <p:spPr bwMode="auto">
          <a:xfrm>
            <a:off x="6934200" y="2362200"/>
            <a:ext cx="381000" cy="381000"/>
          </a:xfrm>
          <a:prstGeom prst="rect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87FB76FD-8C2E-7C46-9A3C-E57F73912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0" y="4114800"/>
            <a:ext cx="10363200" cy="2590800"/>
          </a:xfrm>
        </p:spPr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How do the detected corner locations change if the image pattern is </a:t>
            </a:r>
            <a:r>
              <a:rPr lang="en-US" i="1" dirty="0"/>
              <a:t>scaled</a:t>
            </a:r>
            <a:r>
              <a:rPr lang="en-US" dirty="0"/>
              <a:t>?</a:t>
            </a:r>
          </a:p>
          <a:p>
            <a:pPr marL="857250" lvl="1" indent="-457200">
              <a:buFont typeface="Arial" panose="020B0604020202020204" pitchFamily="34" charset="0"/>
              <a:buChar char="•"/>
            </a:pPr>
            <a:r>
              <a:rPr lang="en-US" sz="2400" dirty="0"/>
              <a:t>Assuming fixed-size neighborhoods for calculating the second moment matrix, the corner response function is </a:t>
            </a:r>
            <a:r>
              <a:rPr lang="en-US" sz="2400" i="1" dirty="0">
                <a:solidFill>
                  <a:srgbClr val="0000FF"/>
                </a:solidFill>
              </a:rPr>
              <a:t>not</a:t>
            </a:r>
            <a:r>
              <a:rPr lang="en-US" sz="2400" dirty="0">
                <a:solidFill>
                  <a:srgbClr val="0000FF"/>
                </a:solidFill>
              </a:rPr>
              <a:t> invariant </a:t>
            </a:r>
            <a:r>
              <a:rPr lang="en-US" sz="2400" dirty="0"/>
              <a:t>and the corner locations are </a:t>
            </a:r>
            <a:r>
              <a:rPr lang="en-US" sz="2400" i="1" dirty="0">
                <a:solidFill>
                  <a:srgbClr val="0000FF"/>
                </a:solidFill>
              </a:rPr>
              <a:t>not </a:t>
            </a:r>
            <a:r>
              <a:rPr lang="en-US" sz="2400" dirty="0">
                <a:solidFill>
                  <a:srgbClr val="0000FF"/>
                </a:solidFill>
              </a:rPr>
              <a:t>equivariant </a:t>
            </a:r>
            <a:r>
              <a:rPr lang="en-US" sz="2400" dirty="0" err="1"/>
              <a:t>w.r.t</a:t>
            </a:r>
            <a:r>
              <a:rPr lang="en-US" sz="2400" dirty="0"/>
              <a:t>. scaling</a:t>
            </a:r>
          </a:p>
        </p:txBody>
      </p:sp>
    </p:spTree>
    <p:extLst>
      <p:ext uri="{BB962C8B-B14F-4D97-AF65-F5344CB8AC3E}">
        <p14:creationId xmlns:p14="http://schemas.microsoft.com/office/powerpoint/2010/main" val="105684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2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12427" grpId="0"/>
      <p:bldP spid="45061" grpId="0"/>
      <p:bldP spid="45065" grpId="0" animBg="1"/>
      <p:bldP spid="45066" grpId="0" animBg="1"/>
      <p:bldP spid="45067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6" descr="SIFT2"/>
          <p:cNvPicPr>
            <a:picLocks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72201" y="2133600"/>
            <a:ext cx="3675063" cy="2660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5" name="Picture 7" descr="SIFT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362201" y="2133601"/>
            <a:ext cx="3675063" cy="266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867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image alignment</a:t>
            </a:r>
          </a:p>
          <a:p>
            <a:pPr lvl="1"/>
            <a:r>
              <a:rPr lang="en-US" sz="2400" dirty="0"/>
              <a:t>We have two images – how do we combine them?</a:t>
            </a:r>
          </a:p>
        </p:txBody>
      </p:sp>
      <p:sp>
        <p:nvSpPr>
          <p:cNvPr id="28678" name="Text Box 14"/>
          <p:cNvSpPr txBox="1">
            <a:spLocks noChangeArrowheads="1"/>
          </p:cNvSpPr>
          <p:nvPr/>
        </p:nvSpPr>
        <p:spPr bwMode="auto">
          <a:xfrm>
            <a:off x="2727325" y="5094288"/>
            <a:ext cx="4116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1: extract </a:t>
            </a:r>
            <a:r>
              <a:rPr lang="en-US" dirty="0" err="1"/>
              <a:t>keypoints</a:t>
            </a:r>
            <a:endParaRPr lang="en-US" dirty="0"/>
          </a:p>
        </p:txBody>
      </p:sp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2743200" y="3054351"/>
            <a:ext cx="5233988" cy="3032126"/>
            <a:chOff x="768" y="1924"/>
            <a:chExt cx="3297" cy="1910"/>
          </a:xfrm>
        </p:grpSpPr>
        <p:sp>
          <p:nvSpPr>
            <p:cNvPr id="28680" name="Text Box 15"/>
            <p:cNvSpPr txBox="1">
              <a:spLocks noChangeArrowheads="1"/>
            </p:cNvSpPr>
            <p:nvPr/>
          </p:nvSpPr>
          <p:spPr bwMode="auto">
            <a:xfrm>
              <a:off x="768" y="3504"/>
              <a:ext cx="3297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dirty="0"/>
                <a:t>Step 2: match </a:t>
              </a:r>
              <a:r>
                <a:rPr lang="en-US" dirty="0" err="1"/>
                <a:t>keypoint</a:t>
              </a:r>
              <a:r>
                <a:rPr lang="en-US" dirty="0"/>
                <a:t> features</a:t>
              </a:r>
            </a:p>
          </p:txBody>
        </p:sp>
        <p:grpSp>
          <p:nvGrpSpPr>
            <p:cNvPr id="28681" name="Group 18"/>
            <p:cNvGrpSpPr>
              <a:grpSpLocks/>
            </p:cNvGrpSpPr>
            <p:nvPr/>
          </p:nvGrpSpPr>
          <p:grpSpPr bwMode="auto">
            <a:xfrm>
              <a:off x="2072" y="1924"/>
              <a:ext cx="1738" cy="954"/>
              <a:chOff x="2072" y="1924"/>
              <a:chExt cx="1738" cy="954"/>
            </a:xfrm>
          </p:grpSpPr>
          <p:sp>
            <p:nvSpPr>
              <p:cNvPr id="28682" name="Line 8"/>
              <p:cNvSpPr>
                <a:spLocks noChangeShapeType="1"/>
              </p:cNvSpPr>
              <p:nvPr/>
            </p:nvSpPr>
            <p:spPr bwMode="auto">
              <a:xfrm flipV="1">
                <a:off x="2072" y="1924"/>
                <a:ext cx="1200" cy="9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3" name="Line 9"/>
              <p:cNvSpPr>
                <a:spLocks noChangeShapeType="1"/>
              </p:cNvSpPr>
              <p:nvPr/>
            </p:nvSpPr>
            <p:spPr bwMode="auto">
              <a:xfrm>
                <a:off x="2666" y="2094"/>
                <a:ext cx="1144" cy="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4" name="Line 10"/>
              <p:cNvSpPr>
                <a:spLocks noChangeShapeType="1"/>
              </p:cNvSpPr>
              <p:nvPr/>
            </p:nvSpPr>
            <p:spPr bwMode="auto">
              <a:xfrm flipV="1">
                <a:off x="2346" y="2788"/>
                <a:ext cx="1070" cy="9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5" name="Freeform 11"/>
              <p:cNvSpPr>
                <a:spLocks/>
              </p:cNvSpPr>
              <p:nvPr/>
            </p:nvSpPr>
            <p:spPr bwMode="auto">
              <a:xfrm>
                <a:off x="2617" y="2415"/>
                <a:ext cx="1092" cy="30"/>
              </a:xfrm>
              <a:custGeom>
                <a:avLst/>
                <a:gdLst>
                  <a:gd name="T0" fmla="*/ 0 w 1092"/>
                  <a:gd name="T1" fmla="*/ 30 h 30"/>
                  <a:gd name="T2" fmla="*/ 1092 w 1092"/>
                  <a:gd name="T3" fmla="*/ 0 h 30"/>
                  <a:gd name="T4" fmla="*/ 0 60000 65536"/>
                  <a:gd name="T5" fmla="*/ 0 60000 65536"/>
                  <a:gd name="T6" fmla="*/ 0 w 1092"/>
                  <a:gd name="T7" fmla="*/ 0 h 30"/>
                  <a:gd name="T8" fmla="*/ 1092 w 1092"/>
                  <a:gd name="T9" fmla="*/ 30 h 30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92" h="30">
                    <a:moveTo>
                      <a:pt x="0" y="30"/>
                    </a:moveTo>
                    <a:lnTo>
                      <a:pt x="1092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6" name="Line 12"/>
              <p:cNvSpPr>
                <a:spLocks noChangeShapeType="1"/>
              </p:cNvSpPr>
              <p:nvPr/>
            </p:nvSpPr>
            <p:spPr bwMode="auto">
              <a:xfrm flipV="1">
                <a:off x="2170" y="2236"/>
                <a:ext cx="1150" cy="82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87" name="Freeform 17"/>
              <p:cNvSpPr>
                <a:spLocks/>
              </p:cNvSpPr>
              <p:nvPr/>
            </p:nvSpPr>
            <p:spPr bwMode="auto">
              <a:xfrm>
                <a:off x="2530" y="2617"/>
                <a:ext cx="1017" cy="65"/>
              </a:xfrm>
              <a:custGeom>
                <a:avLst/>
                <a:gdLst>
                  <a:gd name="T0" fmla="*/ 0 w 1017"/>
                  <a:gd name="T1" fmla="*/ 65 h 65"/>
                  <a:gd name="T2" fmla="*/ 1017 w 1017"/>
                  <a:gd name="T3" fmla="*/ 0 h 65"/>
                  <a:gd name="T4" fmla="*/ 0 60000 65536"/>
                  <a:gd name="T5" fmla="*/ 0 60000 65536"/>
                  <a:gd name="T6" fmla="*/ 0 w 1017"/>
                  <a:gd name="T7" fmla="*/ 0 h 65"/>
                  <a:gd name="T8" fmla="*/ 1017 w 1017"/>
                  <a:gd name="T9" fmla="*/ 65 h 65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T6" t="T7" r="T8" b="T9"/>
                <a:pathLst>
                  <a:path w="1017" h="65">
                    <a:moveTo>
                      <a:pt x="0" y="65"/>
                    </a:moveTo>
                    <a:lnTo>
                      <a:pt x="1017" y="0"/>
                    </a:lnTo>
                  </a:path>
                </a:pathLst>
              </a:custGeom>
              <a:noFill/>
              <a:ln w="28575">
                <a:solidFill>
                  <a:srgbClr val="FF0000"/>
                </a:solidFill>
                <a:round/>
                <a:headEnd type="triangle" w="med" len="med"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Next: </a:t>
            </a:r>
            <a:r>
              <a:rPr lang="en-US" dirty="0" err="1"/>
              <a:t>Keypoint</a:t>
            </a:r>
            <a:r>
              <a:rPr lang="en-US" dirty="0"/>
              <a:t> detection with scale selection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533400" indent="-533400">
              <a:buFontTx/>
              <a:buChar char="•"/>
            </a:pPr>
            <a:r>
              <a:rPr lang="en-US" dirty="0"/>
              <a:t>We want to extract </a:t>
            </a:r>
            <a:r>
              <a:rPr lang="en-US" dirty="0" err="1"/>
              <a:t>keypoints</a:t>
            </a:r>
            <a:r>
              <a:rPr lang="en-US" dirty="0"/>
              <a:t> with </a:t>
            </a:r>
            <a:r>
              <a:rPr lang="en-US" i="1" dirty="0"/>
              <a:t>characteristic scales</a:t>
            </a:r>
            <a:r>
              <a:rPr lang="en-US" dirty="0"/>
              <a:t> that are </a:t>
            </a:r>
            <a:r>
              <a:rPr lang="en-US" i="1" dirty="0">
                <a:solidFill>
                  <a:srgbClr val="0000FF"/>
                </a:solidFill>
              </a:rPr>
              <a:t>equivariant</a:t>
            </a:r>
            <a:r>
              <a:rPr lang="en-US" dirty="0"/>
              <a:t> (or </a:t>
            </a:r>
            <a:r>
              <a:rPr lang="en-US" i="1" dirty="0">
                <a:solidFill>
                  <a:srgbClr val="0000FF"/>
                </a:solidFill>
              </a:rPr>
              <a:t>covariant</a:t>
            </a:r>
            <a:r>
              <a:rPr lang="en-US" dirty="0"/>
              <a:t>) </a:t>
            </a:r>
            <a:r>
              <a:rPr lang="en-US" dirty="0" err="1"/>
              <a:t>w.r.t</a:t>
            </a:r>
            <a:r>
              <a:rPr lang="en-US" dirty="0"/>
              <a:t>. to scaling of the image</a:t>
            </a:r>
          </a:p>
        </p:txBody>
      </p:sp>
      <p:pic>
        <p:nvPicPr>
          <p:cNvPr id="460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2572" y="2133600"/>
            <a:ext cx="6918628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AA4B3DF-5732-D046-AC39-C527B843D7D9}"/>
              </a:ext>
            </a:extLst>
          </p:cNvPr>
          <p:cNvSpPr/>
          <p:nvPr/>
        </p:nvSpPr>
        <p:spPr>
          <a:xfrm>
            <a:off x="381000" y="6255603"/>
            <a:ext cx="11430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600" dirty="0"/>
              <a:t>K. </a:t>
            </a:r>
            <a:r>
              <a:rPr lang="en-US" sz="1600" dirty="0" err="1"/>
              <a:t>Mikolajczyk</a:t>
            </a:r>
            <a:r>
              <a:rPr lang="en-US" sz="1600" dirty="0"/>
              <a:t> and C. Schmid. </a:t>
            </a:r>
            <a:r>
              <a:rPr lang="en-US" sz="1600" dirty="0">
                <a:hlinkClick r:id="rId4"/>
              </a:rPr>
              <a:t>Indexing based on scale invariant interest points</a:t>
            </a:r>
            <a:r>
              <a:rPr lang="en-US" sz="1600" dirty="0"/>
              <a:t>. ICCV 2001</a:t>
            </a:r>
          </a:p>
          <a:p>
            <a:pPr algn="ctr"/>
            <a:r>
              <a:rPr lang="en-US" sz="1600" dirty="0"/>
              <a:t>T. </a:t>
            </a:r>
            <a:r>
              <a:rPr lang="en-US" sz="1600" dirty="0" err="1"/>
              <a:t>Lindeberg</a:t>
            </a:r>
            <a:r>
              <a:rPr lang="en-US" sz="1600" dirty="0"/>
              <a:t>, </a:t>
            </a:r>
            <a:r>
              <a:rPr lang="en-US" sz="1600" dirty="0">
                <a:hlinkClick r:id="rId5" tooltip="http://www.nada.kth.se/cvap/abstracts/cvap198.html"/>
              </a:rPr>
              <a:t>Feature detection with automatic scale selection</a:t>
            </a:r>
            <a:r>
              <a:rPr lang="en-US" sz="1600" dirty="0"/>
              <a:t>, </a:t>
            </a:r>
            <a:r>
              <a:rPr lang="en-US" sz="1600" i="1" dirty="0"/>
              <a:t>IJCV </a:t>
            </a:r>
            <a:r>
              <a:rPr lang="en-US" sz="1600" dirty="0"/>
              <a:t>30(2), pp. 77-116, 1998</a:t>
            </a:r>
          </a:p>
          <a:p>
            <a:pPr algn="ctr"/>
            <a:endParaRPr lang="en-US" sz="1600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C5F9F60-E063-644B-BA44-BE83CC47E6F3}"/>
              </a:ext>
            </a:extLst>
          </p:cNvPr>
          <p:cNvSpPr txBox="1"/>
          <p:nvPr/>
        </p:nvSpPr>
        <p:spPr>
          <a:xfrm rot="16200000">
            <a:off x="1191361" y="4676040"/>
            <a:ext cx="19505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/>
              <a:t>Scale-invariant response function</a:t>
            </a:r>
          </a:p>
        </p:txBody>
      </p:sp>
    </p:spTree>
    <p:extLst>
      <p:ext uri="{BB962C8B-B14F-4D97-AF65-F5344CB8AC3E}">
        <p14:creationId xmlns:p14="http://schemas.microsoft.com/office/powerpoint/2010/main" val="7612131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extract </a:t>
            </a:r>
            <a:r>
              <a:rPr lang="en-US" dirty="0" err="1"/>
              <a:t>keypoints</a:t>
            </a:r>
            <a:r>
              <a:rPr lang="en-US" dirty="0"/>
              <a:t>?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Motivation: image alignment</a:t>
            </a:r>
          </a:p>
          <a:p>
            <a:pPr lvl="1"/>
            <a:r>
              <a:rPr lang="en-US" sz="2400" dirty="0"/>
              <a:t>We have two images – how do we combine them?</a:t>
            </a:r>
          </a:p>
        </p:txBody>
      </p:sp>
      <p:sp>
        <p:nvSpPr>
          <p:cNvPr id="29700" name="Text Box 13"/>
          <p:cNvSpPr txBox="1">
            <a:spLocks noChangeArrowheads="1"/>
          </p:cNvSpPr>
          <p:nvPr/>
        </p:nvSpPr>
        <p:spPr bwMode="auto">
          <a:xfrm>
            <a:off x="2727325" y="5094288"/>
            <a:ext cx="411658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1: extract </a:t>
            </a:r>
            <a:r>
              <a:rPr lang="en-US" dirty="0" err="1"/>
              <a:t>keypoints</a:t>
            </a:r>
            <a:endParaRPr lang="en-US" dirty="0"/>
          </a:p>
        </p:txBody>
      </p:sp>
      <p:sp>
        <p:nvSpPr>
          <p:cNvPr id="29701" name="Text Box 14"/>
          <p:cNvSpPr txBox="1">
            <a:spLocks noChangeArrowheads="1"/>
          </p:cNvSpPr>
          <p:nvPr/>
        </p:nvSpPr>
        <p:spPr bwMode="auto">
          <a:xfrm>
            <a:off x="2743200" y="5562600"/>
            <a:ext cx="523447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/>
              <a:t>Step 2: match </a:t>
            </a:r>
            <a:r>
              <a:rPr lang="en-US" dirty="0" err="1"/>
              <a:t>keypoint</a:t>
            </a:r>
            <a:r>
              <a:rPr lang="en-US" dirty="0"/>
              <a:t> features</a:t>
            </a:r>
          </a:p>
        </p:txBody>
      </p:sp>
      <p:sp>
        <p:nvSpPr>
          <p:cNvPr id="29702" name="Text Box 15"/>
          <p:cNvSpPr txBox="1">
            <a:spLocks noChangeArrowheads="1"/>
          </p:cNvSpPr>
          <p:nvPr/>
        </p:nvSpPr>
        <p:spPr bwMode="auto">
          <a:xfrm>
            <a:off x="2743200" y="6034088"/>
            <a:ext cx="3411538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/>
              <a:t>Step 3: align images</a:t>
            </a:r>
          </a:p>
        </p:txBody>
      </p:sp>
      <p:pic>
        <p:nvPicPr>
          <p:cNvPr id="29703" name="Picture 16" descr="homography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62314" y="2133600"/>
            <a:ext cx="5691187" cy="2846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Characteristics of good </a:t>
            </a:r>
            <a:r>
              <a:rPr lang="en-US" dirty="0" err="1"/>
              <a:t>keypoints</a:t>
            </a:r>
            <a:endParaRPr lang="en-US" dirty="0"/>
          </a:p>
        </p:txBody>
      </p:sp>
      <p:sp>
        <p:nvSpPr>
          <p:cNvPr id="1220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3276600"/>
            <a:ext cx="8001000" cy="35814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Compactness and efficiency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Many fewer </a:t>
            </a:r>
            <a:r>
              <a:rPr lang="en-US" sz="1800" dirty="0" err="1"/>
              <a:t>keypoints</a:t>
            </a:r>
            <a:r>
              <a:rPr lang="en-US" sz="1800" dirty="0"/>
              <a:t> than image pixels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Saliency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Each </a:t>
            </a:r>
            <a:r>
              <a:rPr lang="en-US" sz="1800" dirty="0" err="1"/>
              <a:t>keypoint</a:t>
            </a:r>
            <a:r>
              <a:rPr lang="en-US" sz="1800" dirty="0"/>
              <a:t> is distinctive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Locality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A </a:t>
            </a:r>
            <a:r>
              <a:rPr lang="en-US" sz="1800" dirty="0" err="1"/>
              <a:t>keypoint</a:t>
            </a:r>
            <a:r>
              <a:rPr lang="en-US" sz="1800" dirty="0"/>
              <a:t> occupies a relatively small area of the image; robust to clutter and occlusion</a:t>
            </a:r>
          </a:p>
          <a:p>
            <a:pPr>
              <a:lnSpc>
                <a:spcPct val="90000"/>
              </a:lnSpc>
              <a:buFontTx/>
              <a:buChar char="•"/>
            </a:pPr>
            <a:r>
              <a:rPr lang="en-US" sz="2400" dirty="0"/>
              <a:t>Repeatability</a:t>
            </a:r>
          </a:p>
          <a:p>
            <a:pPr lvl="1">
              <a:lnSpc>
                <a:spcPct val="90000"/>
              </a:lnSpc>
            </a:pPr>
            <a:r>
              <a:rPr lang="en-US" sz="1800" dirty="0"/>
              <a:t>The same </a:t>
            </a:r>
            <a:r>
              <a:rPr lang="en-US" sz="1800" dirty="0" err="1"/>
              <a:t>keypoint</a:t>
            </a:r>
            <a:r>
              <a:rPr lang="en-US" sz="1800" dirty="0"/>
              <a:t> can be found in several images despite geometric and photometric transformations </a:t>
            </a:r>
          </a:p>
        </p:txBody>
      </p:sp>
      <p:grpSp>
        <p:nvGrpSpPr>
          <p:cNvPr id="30724" name="Group 11"/>
          <p:cNvGrpSpPr>
            <a:grpSpLocks/>
          </p:cNvGrpSpPr>
          <p:nvPr/>
        </p:nvGrpSpPr>
        <p:grpSpPr bwMode="auto">
          <a:xfrm>
            <a:off x="3124200" y="990600"/>
            <a:ext cx="5791200" cy="2133600"/>
            <a:chOff x="528" y="624"/>
            <a:chExt cx="4715" cy="1678"/>
          </a:xfrm>
        </p:grpSpPr>
        <p:pic>
          <p:nvPicPr>
            <p:cNvPr id="30725" name="Picture 9" descr="SIFT2"/>
            <p:cNvPicPr>
              <a:picLocks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928" y="624"/>
              <a:ext cx="2315" cy="167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0726" name="Picture 10" descr="SIFT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528" y="624"/>
              <a:ext cx="2315" cy="16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06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0611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Applications  </a:t>
            </a:r>
            <a:endParaRPr lang="ru-RU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09800" y="914400"/>
            <a:ext cx="8001000" cy="5257800"/>
          </a:xfrm>
        </p:spPr>
        <p:txBody>
          <a:bodyPr/>
          <a:lstStyle/>
          <a:p>
            <a:r>
              <a:rPr lang="en-US" sz="3200" dirty="0" err="1"/>
              <a:t>Keypoints</a:t>
            </a:r>
            <a:r>
              <a:rPr lang="en-US" sz="3200" dirty="0"/>
              <a:t> are useful for:</a:t>
            </a:r>
          </a:p>
          <a:p>
            <a:pPr lvl="1"/>
            <a:r>
              <a:rPr lang="en-US" sz="2400" dirty="0"/>
              <a:t>Image alignment </a:t>
            </a:r>
          </a:p>
          <a:p>
            <a:pPr lvl="1"/>
            <a:r>
              <a:rPr lang="en-US" sz="2400" dirty="0"/>
              <a:t>3D reconstruction</a:t>
            </a:r>
          </a:p>
          <a:p>
            <a:pPr lvl="1"/>
            <a:r>
              <a:rPr lang="en-US" sz="2400" dirty="0"/>
              <a:t>Motion tracking</a:t>
            </a:r>
          </a:p>
          <a:p>
            <a:pPr lvl="1"/>
            <a:r>
              <a:rPr lang="en-US" sz="2400" dirty="0"/>
              <a:t>Robot navigation</a:t>
            </a:r>
          </a:p>
          <a:p>
            <a:pPr lvl="1"/>
            <a:r>
              <a:rPr lang="en-US" sz="2400" dirty="0"/>
              <a:t>Database indexing and retrieval</a:t>
            </a:r>
          </a:p>
        </p:txBody>
      </p:sp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18426" y="1143000"/>
            <a:ext cx="2339975" cy="239262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</p:pic>
      <p:pic>
        <p:nvPicPr>
          <p:cNvPr id="5" name="Picture 4" descr="Inliers_im1_a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820486" y="3715566"/>
            <a:ext cx="4732714" cy="3064919"/>
          </a:xfrm>
          <a:prstGeom prst="rect">
            <a:avLst/>
          </a:prstGeom>
        </p:spPr>
      </p:pic>
      <p:pic>
        <p:nvPicPr>
          <p:cNvPr id="6" name="Picture 5" descr="Inliers_im2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24600" y="3714300"/>
            <a:ext cx="4267200" cy="3067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71953-2195-C04F-BE97-5BE8B9E3DC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Corner detection: 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BF5E6-FC30-E845-B331-1D9C3AFBC7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Motivation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dirty="0"/>
              <a:t>Deriving a corner detection criterion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428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9A60973E-9B72-6242-B7AA-1A31F640EC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Deriving a corner detection criterion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Char char="•"/>
            </a:pPr>
            <a:r>
              <a:rPr lang="en-US" dirty="0"/>
              <a:t>Basic idea: we should easily recognize the point by looking through a small window</a:t>
            </a:r>
          </a:p>
          <a:p>
            <a:pPr>
              <a:buFontTx/>
              <a:buChar char="•"/>
            </a:pPr>
            <a:r>
              <a:rPr lang="en-US" dirty="0"/>
              <a:t>Shifting a window in </a:t>
            </a:r>
            <a:r>
              <a:rPr lang="en-US" i="1" dirty="0"/>
              <a:t>any</a:t>
            </a:r>
            <a:r>
              <a:rPr lang="en-US" dirty="0"/>
              <a:t> </a:t>
            </a:r>
            <a:r>
              <a:rPr lang="en-US" i="1" dirty="0"/>
              <a:t>direction</a:t>
            </a:r>
            <a:r>
              <a:rPr lang="en-US" dirty="0"/>
              <a:t> should give </a:t>
            </a:r>
            <a:r>
              <a:rPr lang="en-US" i="1" dirty="0"/>
              <a:t>a large change</a:t>
            </a:r>
            <a:r>
              <a:rPr lang="en-US" dirty="0"/>
              <a:t> in intensity</a:t>
            </a:r>
            <a:endParaRPr lang="ru-RU" dirty="0"/>
          </a:p>
        </p:txBody>
      </p:sp>
      <p:grpSp>
        <p:nvGrpSpPr>
          <p:cNvPr id="2" name="Group 29"/>
          <p:cNvGrpSpPr>
            <a:grpSpLocks/>
          </p:cNvGrpSpPr>
          <p:nvPr/>
        </p:nvGrpSpPr>
        <p:grpSpPr bwMode="auto">
          <a:xfrm>
            <a:off x="4953000" y="2895600"/>
            <a:ext cx="2438400" cy="3887788"/>
            <a:chOff x="2160" y="1824"/>
            <a:chExt cx="1536" cy="2449"/>
          </a:xfrm>
        </p:grpSpPr>
        <p:pic>
          <p:nvPicPr>
            <p:cNvPr id="32790" name="Picture 8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160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91" name="Text Box 11"/>
            <p:cNvSpPr txBox="1">
              <a:spLocks noChangeArrowheads="1"/>
            </p:cNvSpPr>
            <p:nvPr/>
          </p:nvSpPr>
          <p:spPr bwMode="auto">
            <a:xfrm>
              <a:off x="2160" y="3284"/>
              <a:ext cx="153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“edge”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along the edge direction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92" name="Rectangle 14"/>
            <p:cNvSpPr>
              <a:spLocks noChangeArrowheads="1"/>
            </p:cNvSpPr>
            <p:nvPr/>
          </p:nvSpPr>
          <p:spPr bwMode="auto">
            <a:xfrm>
              <a:off x="2496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93" name="Line 16"/>
            <p:cNvSpPr>
              <a:spLocks noChangeShapeType="1"/>
            </p:cNvSpPr>
            <p:nvPr/>
          </p:nvSpPr>
          <p:spPr bwMode="auto">
            <a:xfrm flipV="1">
              <a:off x="2352" y="2544"/>
              <a:ext cx="0" cy="33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" name="Group 30"/>
          <p:cNvGrpSpPr>
            <a:grpSpLocks/>
          </p:cNvGrpSpPr>
          <p:nvPr/>
        </p:nvGrpSpPr>
        <p:grpSpPr bwMode="auto">
          <a:xfrm>
            <a:off x="7543800" y="2895600"/>
            <a:ext cx="2667000" cy="3887788"/>
            <a:chOff x="3792" y="1824"/>
            <a:chExt cx="1680" cy="2449"/>
          </a:xfrm>
        </p:grpSpPr>
        <p:pic>
          <p:nvPicPr>
            <p:cNvPr id="32783" name="Picture 9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792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84" name="Text Box 12"/>
            <p:cNvSpPr txBox="1">
              <a:spLocks noChangeArrowheads="1"/>
            </p:cNvSpPr>
            <p:nvPr/>
          </p:nvSpPr>
          <p:spPr bwMode="auto">
            <a:xfrm>
              <a:off x="3936" y="3284"/>
              <a:ext cx="1536" cy="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“corner”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significant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85" name="Rectangle 17"/>
            <p:cNvSpPr>
              <a:spLocks noChangeArrowheads="1"/>
            </p:cNvSpPr>
            <p:nvPr/>
          </p:nvSpPr>
          <p:spPr bwMode="auto">
            <a:xfrm>
              <a:off x="4224" y="201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86" name="Line 18"/>
            <p:cNvSpPr>
              <a:spLocks noChangeShapeType="1"/>
            </p:cNvSpPr>
            <p:nvPr/>
          </p:nvSpPr>
          <p:spPr bwMode="auto">
            <a:xfrm flipH="1">
              <a:off x="4080" y="2448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7" name="Line 20"/>
            <p:cNvSpPr>
              <a:spLocks noChangeShapeType="1"/>
            </p:cNvSpPr>
            <p:nvPr/>
          </p:nvSpPr>
          <p:spPr bwMode="auto">
            <a:xfrm flipH="1" flipV="1">
              <a:off x="4080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8" name="Line 21"/>
            <p:cNvSpPr>
              <a:spLocks noChangeShapeType="1"/>
            </p:cNvSpPr>
            <p:nvPr/>
          </p:nvSpPr>
          <p:spPr bwMode="auto">
            <a:xfrm>
              <a:off x="4656" y="244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9" name="Line 22"/>
            <p:cNvSpPr>
              <a:spLocks noChangeShapeType="1"/>
            </p:cNvSpPr>
            <p:nvPr/>
          </p:nvSpPr>
          <p:spPr bwMode="auto">
            <a:xfrm flipV="1">
              <a:off x="4656" y="1872"/>
              <a:ext cx="144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" name="Group 28"/>
          <p:cNvGrpSpPr>
            <a:grpSpLocks/>
          </p:cNvGrpSpPr>
          <p:nvPr/>
        </p:nvGrpSpPr>
        <p:grpSpPr bwMode="auto">
          <a:xfrm>
            <a:off x="2286000" y="2895600"/>
            <a:ext cx="2362200" cy="3517900"/>
            <a:chOff x="480" y="1824"/>
            <a:chExt cx="1488" cy="2216"/>
          </a:xfrm>
        </p:grpSpPr>
        <p:pic>
          <p:nvPicPr>
            <p:cNvPr id="32776" name="Picture 7" descr="corner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528" y="1824"/>
              <a:ext cx="1440" cy="144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32777" name="Text Box 10"/>
            <p:cNvSpPr txBox="1">
              <a:spLocks noChangeArrowheads="1"/>
            </p:cNvSpPr>
            <p:nvPr/>
          </p:nvSpPr>
          <p:spPr bwMode="auto">
            <a:xfrm>
              <a:off x="480" y="3284"/>
              <a:ext cx="1296" cy="7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>
                  <a:solidFill>
                    <a:srgbClr val="003399"/>
                  </a:solidFill>
                  <a:latin typeface="Arial Unicode MS" pitchFamily="34" charset="-128"/>
                  <a:cs typeface="Times New Roman" pitchFamily="18" charset="0"/>
                </a:rPr>
                <a:t>“flat”</a:t>
              </a: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 region:</a:t>
              </a:r>
              <a:br>
                <a:rPr lang="en-US" sz="2400">
                  <a:latin typeface="Arial Unicode MS" pitchFamily="34" charset="-128"/>
                  <a:cs typeface="Times New Roman" pitchFamily="18" charset="0"/>
                </a:rPr>
              </a:br>
              <a:r>
                <a:rPr lang="en-US" sz="2400">
                  <a:latin typeface="Arial Unicode MS" pitchFamily="34" charset="-128"/>
                  <a:cs typeface="Times New Roman" pitchFamily="18" charset="0"/>
                </a:rPr>
                <a:t>no change in all directions</a:t>
              </a:r>
              <a:endParaRPr lang="ru-RU" sz="2400">
                <a:latin typeface="Arial Unicode MS" pitchFamily="34" charset="-128"/>
                <a:cs typeface="Times New Roman" pitchFamily="18" charset="0"/>
              </a:endParaRPr>
            </a:p>
          </p:txBody>
        </p:sp>
        <p:sp>
          <p:nvSpPr>
            <p:cNvPr id="32778" name="Rectangle 13"/>
            <p:cNvSpPr>
              <a:spLocks noChangeArrowheads="1"/>
            </p:cNvSpPr>
            <p:nvPr/>
          </p:nvSpPr>
          <p:spPr bwMode="auto">
            <a:xfrm>
              <a:off x="1344" y="2496"/>
              <a:ext cx="432" cy="432"/>
            </a:xfrm>
            <a:prstGeom prst="rect">
              <a:avLst/>
            </a:prstGeom>
            <a:solidFill>
              <a:srgbClr val="FFCC99">
                <a:alpha val="39999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779" name="Line 23"/>
            <p:cNvSpPr>
              <a:spLocks noChangeShapeType="1"/>
            </p:cNvSpPr>
            <p:nvPr/>
          </p:nvSpPr>
          <p:spPr bwMode="auto">
            <a:xfrm>
              <a:off x="1776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0" name="Line 24"/>
            <p:cNvSpPr>
              <a:spLocks noChangeShapeType="1"/>
            </p:cNvSpPr>
            <p:nvPr/>
          </p:nvSpPr>
          <p:spPr bwMode="auto">
            <a:xfrm flipH="1">
              <a:off x="1200" y="2928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1" name="Line 25"/>
            <p:cNvSpPr>
              <a:spLocks noChangeShapeType="1"/>
            </p:cNvSpPr>
            <p:nvPr/>
          </p:nvSpPr>
          <p:spPr bwMode="auto">
            <a:xfrm flipH="1" flipV="1">
              <a:off x="1200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32782" name="Line 26"/>
            <p:cNvSpPr>
              <a:spLocks noChangeShapeType="1"/>
            </p:cNvSpPr>
            <p:nvPr/>
          </p:nvSpPr>
          <p:spPr bwMode="auto">
            <a:xfrm flipV="1">
              <a:off x="1776" y="2352"/>
              <a:ext cx="144" cy="144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1" grpId="0" uiExpand="1" build="p"/>
    </p:bldLst>
  </p:timing>
</p:sld>
</file>

<file path=ppt/theme/theme1.xml><?xml version="1.0" encoding="utf-8"?>
<a:theme xmlns:a="http://schemas.openxmlformats.org/drawingml/2006/main" name="Blank Presentatio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00FF"/>
      </a:hlink>
      <a:folHlink>
        <a:srgbClr val="0000FF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intro</Template>
  <TotalTime>40038</TotalTime>
  <Words>1552</Words>
  <Application>Microsoft Macintosh PowerPoint</Application>
  <PresentationFormat>Widescreen</PresentationFormat>
  <Paragraphs>259</Paragraphs>
  <Slides>40</Slides>
  <Notes>35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7" baseType="lpstr">
      <vt:lpstr>Arial Unicode MS</vt:lpstr>
      <vt:lpstr>Arial</vt:lpstr>
      <vt:lpstr>Cambria Math</vt:lpstr>
      <vt:lpstr>Symbol</vt:lpstr>
      <vt:lpstr>Times New Roman</vt:lpstr>
      <vt:lpstr>Blank Presentation</vt:lpstr>
      <vt:lpstr>Image</vt:lpstr>
      <vt:lpstr>Corner detection</vt:lpstr>
      <vt:lpstr>Outline</vt:lpstr>
      <vt:lpstr>Why extract keypoints?</vt:lpstr>
      <vt:lpstr>Why extract keypoints?</vt:lpstr>
      <vt:lpstr>Why extract keypoints?</vt:lpstr>
      <vt:lpstr>Characteristics of good keypoints</vt:lpstr>
      <vt:lpstr>Applications  </vt:lpstr>
      <vt:lpstr>Corner detection: Outline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Deriving a corner detection criterion</vt:lpstr>
      <vt:lpstr>Interpreting the second moment matrix</vt:lpstr>
      <vt:lpstr>Interpreting the second moment matrix</vt:lpstr>
      <vt:lpstr>Interpreting the second moment matrix</vt:lpstr>
      <vt:lpstr>Interpreting the second moment matrix</vt:lpstr>
      <vt:lpstr>Visualization of second moment matrices</vt:lpstr>
      <vt:lpstr>Visualization of second moment matrices</vt:lpstr>
      <vt:lpstr>Interpreting the eigenvalues</vt:lpstr>
      <vt:lpstr>Corner response function</vt:lpstr>
      <vt:lpstr>Outline</vt:lpstr>
      <vt:lpstr>The Harris corner detector</vt:lpstr>
      <vt:lpstr>The Harris corner detector</vt:lpstr>
      <vt:lpstr>Harris Detector: Example</vt:lpstr>
      <vt:lpstr>Harris Detector: Example</vt:lpstr>
      <vt:lpstr>Harris Detector: Example</vt:lpstr>
      <vt:lpstr>Harris Detector: Example</vt:lpstr>
      <vt:lpstr>Harris Detector: Example</vt:lpstr>
      <vt:lpstr>Outline</vt:lpstr>
      <vt:lpstr>Behavior w.r.t. image transformations</vt:lpstr>
      <vt:lpstr>Affine intensity change</vt:lpstr>
      <vt:lpstr>Image translation</vt:lpstr>
      <vt:lpstr>Image rotation</vt:lpstr>
      <vt:lpstr>Image scaling</vt:lpstr>
      <vt:lpstr>Image scaling</vt:lpstr>
      <vt:lpstr>Next: Keypoint detection with scale selection</vt:lpstr>
    </vt:vector>
  </TitlesOfParts>
  <Company>Carnegie Mellon University</Company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</dc:title>
  <dc:creator>efros</dc:creator>
  <cp:lastModifiedBy>Microsoft Office User</cp:lastModifiedBy>
  <cp:revision>1502</cp:revision>
  <cp:lastPrinted>2022-09-21T17:26:59Z</cp:lastPrinted>
  <dcterms:created xsi:type="dcterms:W3CDTF">2004-08-29T23:15:23Z</dcterms:created>
  <dcterms:modified xsi:type="dcterms:W3CDTF">2022-09-21T17:27:55Z</dcterms:modified>
</cp:coreProperties>
</file>