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867" r:id="rId2"/>
    <p:sldId id="971" r:id="rId3"/>
    <p:sldId id="804" r:id="rId4"/>
    <p:sldId id="887" r:id="rId5"/>
    <p:sldId id="980" r:id="rId6"/>
    <p:sldId id="929" r:id="rId7"/>
    <p:sldId id="968" r:id="rId8"/>
    <p:sldId id="969" r:id="rId9"/>
    <p:sldId id="964" r:id="rId10"/>
    <p:sldId id="965" r:id="rId11"/>
    <p:sldId id="966" r:id="rId12"/>
    <p:sldId id="967" r:id="rId13"/>
    <p:sldId id="807" r:id="rId14"/>
    <p:sldId id="810" r:id="rId15"/>
    <p:sldId id="806" r:id="rId16"/>
    <p:sldId id="973" r:id="rId17"/>
    <p:sldId id="970" r:id="rId18"/>
    <p:sldId id="785" r:id="rId19"/>
    <p:sldId id="789" r:id="rId20"/>
    <p:sldId id="883" r:id="rId21"/>
    <p:sldId id="852" r:id="rId22"/>
    <p:sldId id="855" r:id="rId23"/>
    <p:sldId id="869" r:id="rId24"/>
    <p:sldId id="868" r:id="rId25"/>
    <p:sldId id="974" r:id="rId26"/>
    <p:sldId id="882" r:id="rId27"/>
    <p:sldId id="981" r:id="rId28"/>
    <p:sldId id="982" r:id="rId29"/>
    <p:sldId id="972" r:id="rId30"/>
    <p:sldId id="978" r:id="rId31"/>
    <p:sldId id="979" r:id="rId32"/>
    <p:sldId id="862" r:id="rId33"/>
    <p:sldId id="860" r:id="rId34"/>
    <p:sldId id="864" r:id="rId35"/>
    <p:sldId id="865" r:id="rId36"/>
    <p:sldId id="866" r:id="rId37"/>
    <p:sldId id="870" r:id="rId38"/>
    <p:sldId id="871" r:id="rId39"/>
    <p:sldId id="872" r:id="rId40"/>
    <p:sldId id="873" r:id="rId41"/>
    <p:sldId id="975" r:id="rId42"/>
    <p:sldId id="876" r:id="rId43"/>
    <p:sldId id="875" r:id="rId44"/>
    <p:sldId id="879" r:id="rId45"/>
    <p:sldId id="880" r:id="rId46"/>
    <p:sldId id="884" r:id="rId47"/>
  </p:sldIdLst>
  <p:sldSz cx="12192000" cy="6858000"/>
  <p:notesSz cx="7315200" cy="9601200"/>
  <p:defaultTextStyle>
    <a:defPPr>
      <a:defRPr lang="en-US"/>
    </a:defPPr>
    <a:lvl1pPr algn="l" rtl="0" eaLnBrk="0" fontAlgn="base" hangingPunct="0">
      <a:spcBef>
        <a:spcPct val="0"/>
      </a:spcBef>
      <a:spcAft>
        <a:spcPct val="0"/>
      </a:spcAft>
      <a:defRPr sz="28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sz="2800"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sz="2800"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sz="2800"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sz="2800" kern="1200">
        <a:solidFill>
          <a:schemeClr val="tx1"/>
        </a:solidFill>
        <a:latin typeface="Arial" pitchFamily="34" charset="0"/>
        <a:ea typeface="+mn-ea"/>
        <a:cs typeface="Arial" pitchFamily="34" charset="0"/>
      </a:defRPr>
    </a:lvl5pPr>
    <a:lvl6pPr marL="2286000" algn="l" defTabSz="914400" rtl="0" eaLnBrk="1" latinLnBrk="0" hangingPunct="1">
      <a:defRPr sz="2800" kern="1200">
        <a:solidFill>
          <a:schemeClr val="tx1"/>
        </a:solidFill>
        <a:latin typeface="Arial" pitchFamily="34" charset="0"/>
        <a:ea typeface="+mn-ea"/>
        <a:cs typeface="Arial" pitchFamily="34" charset="0"/>
      </a:defRPr>
    </a:lvl6pPr>
    <a:lvl7pPr marL="2743200" algn="l" defTabSz="914400" rtl="0" eaLnBrk="1" latinLnBrk="0" hangingPunct="1">
      <a:defRPr sz="2800" kern="1200">
        <a:solidFill>
          <a:schemeClr val="tx1"/>
        </a:solidFill>
        <a:latin typeface="Arial" pitchFamily="34" charset="0"/>
        <a:ea typeface="+mn-ea"/>
        <a:cs typeface="Arial" pitchFamily="34" charset="0"/>
      </a:defRPr>
    </a:lvl7pPr>
    <a:lvl8pPr marL="3200400" algn="l" defTabSz="914400" rtl="0" eaLnBrk="1" latinLnBrk="0" hangingPunct="1">
      <a:defRPr sz="2800" kern="1200">
        <a:solidFill>
          <a:schemeClr val="tx1"/>
        </a:solidFill>
        <a:latin typeface="Arial" pitchFamily="34" charset="0"/>
        <a:ea typeface="+mn-ea"/>
        <a:cs typeface="Arial" pitchFamily="34" charset="0"/>
      </a:defRPr>
    </a:lvl8pPr>
    <a:lvl9pPr marL="3657600" algn="l" defTabSz="914400" rtl="0" eaLnBrk="1" latinLnBrk="0" hangingPunct="1">
      <a:defRPr sz="28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969696"/>
    <a:srgbClr val="4D4D4D"/>
    <a:srgbClr val="B2B2B2"/>
    <a:srgbClr val="808080"/>
    <a:srgbClr val="C0C0C0"/>
    <a:srgbClr val="29292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5" autoAdjust="0"/>
    <p:restoredTop sz="86179" autoAdjust="0"/>
  </p:normalViewPr>
  <p:slideViewPr>
    <p:cSldViewPr>
      <p:cViewPr varScale="1">
        <p:scale>
          <a:sx n="110" d="100"/>
          <a:sy n="110" d="100"/>
        </p:scale>
        <p:origin x="832"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8666A63B-5894-462D-9BB2-25D1A12C6300}" type="slidenum">
              <a:rPr lang="en-US"/>
              <a:pPr>
                <a:defRPr/>
              </a:pPr>
              <a:t>‹#›</a:t>
            </a:fld>
            <a:endParaRPr lang="en-US"/>
          </a:p>
        </p:txBody>
      </p:sp>
    </p:spTree>
    <p:extLst>
      <p:ext uri="{BB962C8B-B14F-4D97-AF65-F5344CB8AC3E}">
        <p14:creationId xmlns:p14="http://schemas.microsoft.com/office/powerpoint/2010/main" val="497826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6963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13E03037-2603-4A69-8D69-F51144710611}" type="slidenum">
              <a:rPr lang="en-US"/>
              <a:pPr>
                <a:defRPr/>
              </a:pPr>
              <a:t>‹#›</a:t>
            </a:fld>
            <a:endParaRPr lang="en-US"/>
          </a:p>
        </p:txBody>
      </p:sp>
    </p:spTree>
    <p:extLst>
      <p:ext uri="{BB962C8B-B14F-4D97-AF65-F5344CB8AC3E}">
        <p14:creationId xmlns:p14="http://schemas.microsoft.com/office/powerpoint/2010/main" val="36886987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3B666A-61BC-4F7B-982A-78CDA277F1B8}" type="slidenum">
              <a:rPr lang="en-US" smtClean="0"/>
              <a:pPr/>
              <a:t>3</a:t>
            </a:fld>
            <a:endParaRPr lang="en-US"/>
          </a:p>
        </p:txBody>
      </p:sp>
      <p:sp>
        <p:nvSpPr>
          <p:cNvPr id="105475" name="Rectangle 2"/>
          <p:cNvSpPr>
            <a:spLocks noGrp="1" noRot="1" noChangeAspect="1" noChangeArrowheads="1" noTextEdit="1"/>
          </p:cNvSpPr>
          <p:nvPr>
            <p:ph type="sldImg"/>
          </p:nvPr>
        </p:nvSpPr>
        <p:spPr>
          <a:xfrm>
            <a:off x="457200" y="720725"/>
            <a:ext cx="6400800" cy="360045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9439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0997B65-D076-441D-8C47-794EDC6212C7}" type="slidenum">
              <a:rPr lang="en-US" smtClean="0"/>
              <a:pPr/>
              <a:t>18</a:t>
            </a:fld>
            <a:endParaRPr lang="en-US"/>
          </a:p>
        </p:txBody>
      </p:sp>
      <p:sp>
        <p:nvSpPr>
          <p:cNvPr id="121859" name="Rectangle 2"/>
          <p:cNvSpPr>
            <a:spLocks noGrp="1" noRot="1" noChangeAspect="1" noChangeArrowheads="1" noTextEdit="1"/>
          </p:cNvSpPr>
          <p:nvPr>
            <p:ph type="sldImg"/>
          </p:nvPr>
        </p:nvSpPr>
        <p:spPr>
          <a:xfrm>
            <a:off x="457200" y="720725"/>
            <a:ext cx="6400800" cy="3600450"/>
          </a:xfrm>
          <a:ln/>
        </p:spPr>
      </p:sp>
      <p:sp>
        <p:nvSpPr>
          <p:cNvPr id="1218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71DB8B-7C23-48FA-98B8-2D7BFC9853C7}" type="slidenum">
              <a:rPr lang="en-US" smtClean="0"/>
              <a:pPr/>
              <a:t>19</a:t>
            </a:fld>
            <a:endParaRPr lang="en-US"/>
          </a:p>
        </p:txBody>
      </p:sp>
      <p:sp>
        <p:nvSpPr>
          <p:cNvPr id="122883" name="Rectangle 2"/>
          <p:cNvSpPr>
            <a:spLocks noGrp="1" noRot="1" noChangeAspect="1" noChangeArrowheads="1" noTextEdit="1"/>
          </p:cNvSpPr>
          <p:nvPr>
            <p:ph type="sldImg"/>
          </p:nvPr>
        </p:nvSpPr>
        <p:spPr>
          <a:xfrm>
            <a:off x="457200" y="720725"/>
            <a:ext cx="6400800" cy="3600450"/>
          </a:xfrm>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441168E-9206-488A-BE7E-006F3F2737DE}" type="slidenum">
              <a:rPr lang="en-US" smtClean="0"/>
              <a:pPr/>
              <a:t>20</a:t>
            </a:fld>
            <a:endParaRPr lang="en-US"/>
          </a:p>
        </p:txBody>
      </p:sp>
      <p:sp>
        <p:nvSpPr>
          <p:cNvPr id="123907" name="Rectangle 2"/>
          <p:cNvSpPr>
            <a:spLocks noGrp="1" noRot="1" noChangeAspect="1" noChangeArrowheads="1" noTextEdit="1"/>
          </p:cNvSpPr>
          <p:nvPr>
            <p:ph type="sldImg"/>
          </p:nvPr>
        </p:nvSpPr>
        <p:spPr>
          <a:xfrm>
            <a:off x="457200" y="720725"/>
            <a:ext cx="6400800" cy="3600450"/>
          </a:xfrm>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2E58C0A-1049-44B4-82C4-AAB29F6ADC3D}" type="slidenum">
              <a:rPr lang="en-US" smtClean="0"/>
              <a:pPr/>
              <a:t>21</a:t>
            </a:fld>
            <a:endParaRPr lang="en-US"/>
          </a:p>
        </p:txBody>
      </p:sp>
      <p:sp>
        <p:nvSpPr>
          <p:cNvPr id="117763" name="Rectangle 2"/>
          <p:cNvSpPr>
            <a:spLocks noGrp="1" noRot="1" noChangeAspect="1" noChangeArrowheads="1" noTextEdit="1"/>
          </p:cNvSpPr>
          <p:nvPr>
            <p:ph type="sldImg"/>
          </p:nvPr>
        </p:nvSpPr>
        <p:spPr>
          <a:xfrm>
            <a:off x="457200" y="720725"/>
            <a:ext cx="6400800" cy="3600450"/>
          </a:xfrm>
          <a:ln/>
        </p:spPr>
      </p:sp>
      <p:sp>
        <p:nvSpPr>
          <p:cNvPr id="117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7082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C44DC87-114E-40EC-8912-056E0E39B0B4}" type="slidenum">
              <a:rPr lang="en-US" smtClean="0"/>
              <a:pPr/>
              <a:t>22</a:t>
            </a:fld>
            <a:endParaRPr lang="en-US"/>
          </a:p>
        </p:txBody>
      </p:sp>
      <p:sp>
        <p:nvSpPr>
          <p:cNvPr id="118787" name="Rectangle 2"/>
          <p:cNvSpPr>
            <a:spLocks noGrp="1" noRot="1" noChangeAspect="1" noChangeArrowheads="1" noTextEdit="1"/>
          </p:cNvSpPr>
          <p:nvPr>
            <p:ph type="sldImg"/>
          </p:nvPr>
        </p:nvSpPr>
        <p:spPr>
          <a:xfrm>
            <a:off x="457200" y="720725"/>
            <a:ext cx="6400800" cy="3600450"/>
          </a:xfrm>
          <a:ln/>
        </p:spPr>
      </p:sp>
      <p:sp>
        <p:nvSpPr>
          <p:cNvPr id="118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549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441168E-9206-488A-BE7E-006F3F2737DE}" type="slidenum">
              <a:rPr lang="en-US" smtClean="0"/>
              <a:pPr/>
              <a:t>23</a:t>
            </a:fld>
            <a:endParaRPr lang="en-US"/>
          </a:p>
        </p:txBody>
      </p:sp>
      <p:sp>
        <p:nvSpPr>
          <p:cNvPr id="123907" name="Rectangle 2"/>
          <p:cNvSpPr>
            <a:spLocks noGrp="1" noRot="1" noChangeAspect="1" noChangeArrowheads="1" noTextEdit="1"/>
          </p:cNvSpPr>
          <p:nvPr>
            <p:ph type="sldImg"/>
          </p:nvPr>
        </p:nvSpPr>
        <p:spPr>
          <a:xfrm>
            <a:off x="457200" y="720725"/>
            <a:ext cx="6400800" cy="3600450"/>
          </a:xfrm>
          <a:ln/>
        </p:spPr>
      </p:sp>
      <p:sp>
        <p:nvSpPr>
          <p:cNvPr id="123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68232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4D2C9FA-FC19-4E88-8FFB-CB05EFD15053}" type="slidenum">
              <a:rPr lang="en-US" smtClean="0"/>
              <a:pPr/>
              <a:t>24</a:t>
            </a:fld>
            <a:endParaRPr lang="en-US"/>
          </a:p>
        </p:txBody>
      </p:sp>
      <p:sp>
        <p:nvSpPr>
          <p:cNvPr id="130051" name="Rectangle 2"/>
          <p:cNvSpPr>
            <a:spLocks noGrp="1" noRot="1" noChangeAspect="1" noChangeArrowheads="1" noTextEdit="1"/>
          </p:cNvSpPr>
          <p:nvPr>
            <p:ph type="sldImg"/>
          </p:nvPr>
        </p:nvSpPr>
        <p:spPr>
          <a:xfrm>
            <a:off x="457200" y="720725"/>
            <a:ext cx="6400800" cy="3600450"/>
          </a:xfrm>
          <a:ln/>
        </p:spPr>
      </p:sp>
      <p:sp>
        <p:nvSpPr>
          <p:cNvPr id="130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057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6ED005D-BF42-4A1E-A299-C10B49C71AD6}" type="slidenum">
              <a:rPr lang="en-US" smtClean="0"/>
              <a:pPr/>
              <a:t>26</a:t>
            </a:fld>
            <a:endParaRPr lang="en-US"/>
          </a:p>
        </p:txBody>
      </p:sp>
      <p:sp>
        <p:nvSpPr>
          <p:cNvPr id="125955" name="Rectangle 2"/>
          <p:cNvSpPr>
            <a:spLocks noGrp="1" noRot="1" noChangeAspect="1" noChangeArrowheads="1" noTextEdit="1"/>
          </p:cNvSpPr>
          <p:nvPr>
            <p:ph type="sldImg"/>
          </p:nvPr>
        </p:nvSpPr>
        <p:spPr>
          <a:xfrm>
            <a:off x="457200" y="720725"/>
            <a:ext cx="6400800" cy="3600450"/>
          </a:xfrm>
          <a:ln/>
        </p:spPr>
      </p:sp>
      <p:sp>
        <p:nvSpPr>
          <p:cNvPr id="12595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BC06CDC-41DA-40F4-BCF7-293E9FB63083}" type="slidenum">
              <a:rPr lang="en-US" smtClean="0"/>
              <a:pPr/>
              <a:t>27</a:t>
            </a:fld>
            <a:endParaRPr lang="en-US"/>
          </a:p>
        </p:txBody>
      </p:sp>
      <p:sp>
        <p:nvSpPr>
          <p:cNvPr id="124931" name="Rectangle 2"/>
          <p:cNvSpPr>
            <a:spLocks noGrp="1" noRot="1" noChangeAspect="1" noChangeArrowheads="1" noTextEdit="1"/>
          </p:cNvSpPr>
          <p:nvPr>
            <p:ph type="sldImg"/>
          </p:nvPr>
        </p:nvSpPr>
        <p:spPr>
          <a:xfrm>
            <a:off x="457200" y="720725"/>
            <a:ext cx="6400800" cy="3600450"/>
          </a:xfrm>
          <a:ln/>
        </p:spPr>
      </p:sp>
      <p:sp>
        <p:nvSpPr>
          <p:cNvPr id="1249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0382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BC06CDC-41DA-40F4-BCF7-293E9FB63083}" type="slidenum">
              <a:rPr lang="en-US" smtClean="0"/>
              <a:pPr/>
              <a:t>28</a:t>
            </a:fld>
            <a:endParaRPr lang="en-US"/>
          </a:p>
        </p:txBody>
      </p:sp>
      <p:sp>
        <p:nvSpPr>
          <p:cNvPr id="124931" name="Rectangle 2"/>
          <p:cNvSpPr>
            <a:spLocks noGrp="1" noRot="1" noChangeAspect="1" noChangeArrowheads="1" noTextEdit="1"/>
          </p:cNvSpPr>
          <p:nvPr>
            <p:ph type="sldImg"/>
          </p:nvPr>
        </p:nvSpPr>
        <p:spPr>
          <a:xfrm>
            <a:off x="457200" y="720725"/>
            <a:ext cx="6400800" cy="3600450"/>
          </a:xfrm>
          <a:ln/>
        </p:spPr>
      </p:sp>
      <p:sp>
        <p:nvSpPr>
          <p:cNvPr id="1249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3407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3B666A-61BC-4F7B-982A-78CDA277F1B8}" type="slidenum">
              <a:rPr lang="en-US" smtClean="0"/>
              <a:pPr/>
              <a:t>4</a:t>
            </a:fld>
            <a:endParaRPr lang="en-US"/>
          </a:p>
        </p:txBody>
      </p:sp>
      <p:sp>
        <p:nvSpPr>
          <p:cNvPr id="105475" name="Rectangle 2"/>
          <p:cNvSpPr>
            <a:spLocks noGrp="1" noRot="1" noChangeAspect="1" noChangeArrowheads="1" noTextEdit="1"/>
          </p:cNvSpPr>
          <p:nvPr>
            <p:ph type="sldImg"/>
          </p:nvPr>
        </p:nvSpPr>
        <p:spPr>
          <a:xfrm>
            <a:off x="457200" y="720725"/>
            <a:ext cx="6400800" cy="360045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4734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09E1CB1-140F-4079-92BB-E2422AD87009}" type="slidenum">
              <a:rPr lang="en-US" smtClean="0"/>
              <a:pPr/>
              <a:t>29</a:t>
            </a:fld>
            <a:endParaRPr lang="en-US"/>
          </a:p>
        </p:txBody>
      </p:sp>
      <p:sp>
        <p:nvSpPr>
          <p:cNvPr id="133123" name="Rectangle 2"/>
          <p:cNvSpPr>
            <a:spLocks noGrp="1" noRot="1" noChangeAspect="1" noChangeArrowheads="1" noTextEdit="1"/>
          </p:cNvSpPr>
          <p:nvPr>
            <p:ph type="sldImg"/>
          </p:nvPr>
        </p:nvSpPr>
        <p:spPr>
          <a:xfrm>
            <a:off x="457200" y="720725"/>
            <a:ext cx="6400800" cy="3600450"/>
          </a:xfrm>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39637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09E1CB1-140F-4079-92BB-E2422AD87009}" type="slidenum">
              <a:rPr lang="en-US" smtClean="0"/>
              <a:pPr/>
              <a:t>30</a:t>
            </a:fld>
            <a:endParaRPr lang="en-US"/>
          </a:p>
        </p:txBody>
      </p:sp>
      <p:sp>
        <p:nvSpPr>
          <p:cNvPr id="133123" name="Rectangle 2"/>
          <p:cNvSpPr>
            <a:spLocks noGrp="1" noRot="1" noChangeAspect="1" noChangeArrowheads="1" noTextEdit="1"/>
          </p:cNvSpPr>
          <p:nvPr>
            <p:ph type="sldImg"/>
          </p:nvPr>
        </p:nvSpPr>
        <p:spPr>
          <a:xfrm>
            <a:off x="457200" y="720725"/>
            <a:ext cx="6400800" cy="3600450"/>
          </a:xfrm>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954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09E1CB1-140F-4079-92BB-E2422AD87009}" type="slidenum">
              <a:rPr lang="en-US" smtClean="0"/>
              <a:pPr/>
              <a:t>31</a:t>
            </a:fld>
            <a:endParaRPr lang="en-US"/>
          </a:p>
        </p:txBody>
      </p:sp>
      <p:sp>
        <p:nvSpPr>
          <p:cNvPr id="133123" name="Rectangle 2"/>
          <p:cNvSpPr>
            <a:spLocks noGrp="1" noRot="1" noChangeAspect="1" noChangeArrowheads="1" noTextEdit="1"/>
          </p:cNvSpPr>
          <p:nvPr>
            <p:ph type="sldImg"/>
          </p:nvPr>
        </p:nvSpPr>
        <p:spPr>
          <a:xfrm>
            <a:off x="457200" y="720725"/>
            <a:ext cx="6400800" cy="3600450"/>
          </a:xfrm>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3725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a:t>
            </a:r>
          </a:p>
          <a:p>
            <a:endParaRPr lang="en-US" dirty="0"/>
          </a:p>
          <a:p>
            <a:r>
              <a:rPr lang="en-US" sz="1200" kern="1200" dirty="0">
                <a:solidFill>
                  <a:schemeClr val="tx1"/>
                </a:solidFill>
                <a:latin typeface="Arial" pitchFamily="34" charset="0"/>
                <a:ea typeface="+mn-ea"/>
                <a:cs typeface="Arial" pitchFamily="34" charset="0"/>
              </a:rPr>
              <a:t>The previous operations have assigned an image location, scale, and orientation to each </a:t>
            </a:r>
            <a:r>
              <a:rPr lang="en-US" sz="1200" kern="1200" dirty="0" err="1">
                <a:solidFill>
                  <a:schemeClr val="tx1"/>
                </a:solidFill>
                <a:latin typeface="Arial" pitchFamily="34" charset="0"/>
                <a:ea typeface="+mn-ea"/>
                <a:cs typeface="Arial" pitchFamily="34" charset="0"/>
              </a:rPr>
              <a:t>keypoint</a:t>
            </a:r>
            <a:r>
              <a:rPr lang="en-US" sz="1200" kern="1200" dirty="0">
                <a:solidFill>
                  <a:schemeClr val="tx1"/>
                </a:solidFill>
                <a:latin typeface="Arial" pitchFamily="34" charset="0"/>
                <a:ea typeface="+mn-ea"/>
                <a:cs typeface="Arial" pitchFamily="34" charset="0"/>
              </a:rPr>
              <a:t>. These parameters impose a repeatable local 2D coordinate system in which to describe the local image region, and therefore provide invariance to these parameters. The next step is to compute a descriptor for the local image region that is highly distinctive yet is as invariant as possible to remaining variations, such as change in illumination or 3D viewpoint. One obvious approach would be to sample the local image intensities around the </a:t>
            </a:r>
            <a:r>
              <a:rPr lang="en-US" sz="1200" kern="1200" dirty="0" err="1">
                <a:solidFill>
                  <a:schemeClr val="tx1"/>
                </a:solidFill>
                <a:latin typeface="Arial" pitchFamily="34" charset="0"/>
                <a:ea typeface="+mn-ea"/>
                <a:cs typeface="Arial" pitchFamily="34" charset="0"/>
              </a:rPr>
              <a:t>keypoint</a:t>
            </a:r>
            <a:r>
              <a:rPr lang="en-US" sz="1200" kern="1200" dirty="0">
                <a:solidFill>
                  <a:schemeClr val="tx1"/>
                </a:solidFill>
                <a:latin typeface="Arial" pitchFamily="34" charset="0"/>
                <a:ea typeface="+mn-ea"/>
                <a:cs typeface="Arial" pitchFamily="34" charset="0"/>
              </a:rPr>
              <a:t> at the appropriate scale, and to match these using a normalized correlation measure. However, simple correlation of image patches is highly sensitive to changes that cause </a:t>
            </a:r>
            <a:r>
              <a:rPr lang="en-US" sz="1200" kern="1200" dirty="0" err="1">
                <a:solidFill>
                  <a:schemeClr val="tx1"/>
                </a:solidFill>
                <a:latin typeface="Arial" pitchFamily="34" charset="0"/>
                <a:ea typeface="+mn-ea"/>
                <a:cs typeface="Arial" pitchFamily="34" charset="0"/>
              </a:rPr>
              <a:t>misregistration</a:t>
            </a:r>
            <a:r>
              <a:rPr lang="en-US" sz="1200" kern="1200" dirty="0">
                <a:solidFill>
                  <a:schemeClr val="tx1"/>
                </a:solidFill>
                <a:latin typeface="Arial" pitchFamily="34" charset="0"/>
                <a:ea typeface="+mn-ea"/>
                <a:cs typeface="Arial" pitchFamily="34" charset="0"/>
              </a:rPr>
              <a:t> of samples, such as affine or 3D viewpoint change or non-rigid deformations. A better approach has been demonstrated by Edelman, </a:t>
            </a:r>
            <a:r>
              <a:rPr lang="en-US" sz="1200" kern="1200" dirty="0" err="1">
                <a:solidFill>
                  <a:schemeClr val="tx1"/>
                </a:solidFill>
                <a:latin typeface="Arial" pitchFamily="34" charset="0"/>
                <a:ea typeface="+mn-ea"/>
                <a:cs typeface="Arial" pitchFamily="34" charset="0"/>
              </a:rPr>
              <a:t>Intrator</a:t>
            </a:r>
            <a:r>
              <a:rPr lang="en-US" sz="1200" kern="1200" dirty="0">
                <a:solidFill>
                  <a:schemeClr val="tx1"/>
                </a:solidFill>
                <a:latin typeface="Arial" pitchFamily="34" charset="0"/>
                <a:ea typeface="+mn-ea"/>
                <a:cs typeface="Arial" pitchFamily="34" charset="0"/>
              </a:rPr>
              <a:t>, and </a:t>
            </a:r>
            <a:r>
              <a:rPr lang="en-US" sz="1200" kern="1200" dirty="0" err="1">
                <a:solidFill>
                  <a:schemeClr val="tx1"/>
                </a:solidFill>
                <a:latin typeface="Arial" pitchFamily="34" charset="0"/>
                <a:ea typeface="+mn-ea"/>
                <a:cs typeface="Arial" pitchFamily="34" charset="0"/>
              </a:rPr>
              <a:t>Poggio</a:t>
            </a:r>
            <a:r>
              <a:rPr lang="en-US" sz="1200" kern="1200" dirty="0">
                <a:solidFill>
                  <a:schemeClr val="tx1"/>
                </a:solidFill>
                <a:latin typeface="Arial" pitchFamily="34" charset="0"/>
                <a:ea typeface="+mn-ea"/>
                <a:cs typeface="Arial" pitchFamily="34" charset="0"/>
              </a:rPr>
              <a:t> (1997). Their proposed representation was based upon a model of biological vision, in particular of complex neurons in primary visual cortex. These complex neurons respond to a gradient at a particular orientation and spatial frequency, but the location of the gradient on the retina is allowed to shift over a small receptive field rather than being precisely localized. Edelman et al. hypothesized that the function of these complex neurons was to allow for matching and recognition of 3D objects from a range of viewpoints. They have performed detailed experiments using 3D computer models of object and animal shapes which show that matching gradients while allowing for shifts in their position results in much better classification under 3D rotation. For example, recognition accuracy for 3D objects rotated in depth by 20 degrees increased from 35% for correlation of gradients to 94% using the complex cell model. Our implementation described below was inspired by this idea, but allows for positional shift using a different computational mechanism.</a:t>
            </a:r>
            <a:endParaRPr lang="en-US" dirty="0"/>
          </a:p>
        </p:txBody>
      </p:sp>
      <p:sp>
        <p:nvSpPr>
          <p:cNvPr id="4" name="Slide Number Placeholder 3"/>
          <p:cNvSpPr>
            <a:spLocks noGrp="1"/>
          </p:cNvSpPr>
          <p:nvPr>
            <p:ph type="sldNum" sz="quarter" idx="10"/>
          </p:nvPr>
        </p:nvSpPr>
        <p:spPr/>
        <p:txBody>
          <a:bodyPr/>
          <a:lstStyle/>
          <a:p>
            <a:pPr>
              <a:defRPr/>
            </a:pPr>
            <a:fld id="{13E03037-2603-4A69-8D69-F51144710611}" type="slidenum">
              <a:rPr lang="en-US" smtClean="0"/>
              <a:pPr>
                <a:defRPr/>
              </a:pPr>
              <a:t>33</a:t>
            </a:fld>
            <a:endParaRPr lang="en-US"/>
          </a:p>
        </p:txBody>
      </p:sp>
    </p:spTree>
    <p:extLst>
      <p:ext uri="{BB962C8B-B14F-4D97-AF65-F5344CB8AC3E}">
        <p14:creationId xmlns:p14="http://schemas.microsoft.com/office/powerpoint/2010/main" val="362447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8A2ED4-D129-4C04-9751-D3039B52B2B3}" type="slidenum">
              <a:rPr lang="en-US" smtClean="0"/>
              <a:pPr/>
              <a:t>37</a:t>
            </a:fld>
            <a:endParaRPr lang="en-US"/>
          </a:p>
        </p:txBody>
      </p:sp>
      <p:sp>
        <p:nvSpPr>
          <p:cNvPr id="76803" name="Rectangle 2"/>
          <p:cNvSpPr>
            <a:spLocks noGrp="1" noRot="1" noChangeAspect="1" noChangeArrowheads="1" noTextEdit="1"/>
          </p:cNvSpPr>
          <p:nvPr>
            <p:ph type="sldImg"/>
          </p:nvPr>
        </p:nvSpPr>
        <p:spPr>
          <a:xfrm>
            <a:off x="457200" y="720725"/>
            <a:ext cx="6400800" cy="3600450"/>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8A2ED4-D129-4C04-9751-D3039B52B2B3}" type="slidenum">
              <a:rPr lang="en-US" smtClean="0"/>
              <a:pPr/>
              <a:t>38</a:t>
            </a:fld>
            <a:endParaRPr lang="en-US"/>
          </a:p>
        </p:txBody>
      </p:sp>
      <p:sp>
        <p:nvSpPr>
          <p:cNvPr id="76803" name="Rectangle 2"/>
          <p:cNvSpPr>
            <a:spLocks noGrp="1" noRot="1" noChangeAspect="1" noChangeArrowheads="1" noTextEdit="1"/>
          </p:cNvSpPr>
          <p:nvPr>
            <p:ph type="sldImg"/>
          </p:nvPr>
        </p:nvSpPr>
        <p:spPr>
          <a:xfrm>
            <a:off x="457200" y="720725"/>
            <a:ext cx="6400800" cy="3600450"/>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F588C60-43A5-4D25-B574-487187B258E8}" type="slidenum">
              <a:rPr lang="en-US" smtClean="0"/>
              <a:pPr/>
              <a:t>39</a:t>
            </a:fld>
            <a:endParaRPr lang="en-US"/>
          </a:p>
        </p:txBody>
      </p:sp>
      <p:sp>
        <p:nvSpPr>
          <p:cNvPr id="128003" name="Rectangle 2"/>
          <p:cNvSpPr>
            <a:spLocks noGrp="1" noRot="1" noChangeAspect="1" noChangeArrowheads="1" noTextEdit="1"/>
          </p:cNvSpPr>
          <p:nvPr>
            <p:ph type="sldImg"/>
          </p:nvPr>
        </p:nvSpPr>
        <p:spPr>
          <a:xfrm>
            <a:off x="457200" y="720725"/>
            <a:ext cx="6400800" cy="3600450"/>
          </a:xfrm>
          <a:ln/>
        </p:spPr>
      </p:sp>
      <p:sp>
        <p:nvSpPr>
          <p:cNvPr id="1280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44</a:t>
            </a:fld>
            <a:endParaRPr lang="en-US">
              <a:solidFill>
                <a:srgbClr val="000000"/>
              </a:solidFill>
            </a:endParaRPr>
          </a:p>
        </p:txBody>
      </p:sp>
      <p:sp>
        <p:nvSpPr>
          <p:cNvPr id="29699" name="Rectangle 2"/>
          <p:cNvSpPr>
            <a:spLocks noGrp="1" noRot="1" noChangeAspect="1" noChangeArrowheads="1" noTextEdit="1"/>
          </p:cNvSpPr>
          <p:nvPr>
            <p:ph type="sldImg"/>
          </p:nvPr>
        </p:nvSpPr>
        <p:spPr>
          <a:xfrm>
            <a:off x="457200" y="720725"/>
            <a:ext cx="6400800" cy="3600450"/>
          </a:xfrm>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45</a:t>
            </a:fld>
            <a:endParaRPr lang="en-US">
              <a:solidFill>
                <a:srgbClr val="000000"/>
              </a:solidFill>
            </a:endParaRPr>
          </a:p>
        </p:txBody>
      </p:sp>
      <p:sp>
        <p:nvSpPr>
          <p:cNvPr id="29699" name="Rectangle 2"/>
          <p:cNvSpPr>
            <a:spLocks noGrp="1" noRot="1" noChangeAspect="1" noChangeArrowheads="1" noTextEdit="1"/>
          </p:cNvSpPr>
          <p:nvPr>
            <p:ph type="sldImg"/>
          </p:nvPr>
        </p:nvSpPr>
        <p:spPr>
          <a:xfrm>
            <a:off x="457200" y="720725"/>
            <a:ext cx="6400800" cy="3600450"/>
          </a:xfrm>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46</a:t>
            </a:fld>
            <a:endParaRPr lang="en-US">
              <a:solidFill>
                <a:srgbClr val="000000"/>
              </a:solidFill>
            </a:endParaRPr>
          </a:p>
        </p:txBody>
      </p:sp>
      <p:sp>
        <p:nvSpPr>
          <p:cNvPr id="29699" name="Rectangle 2"/>
          <p:cNvSpPr>
            <a:spLocks noGrp="1" noRot="1" noChangeAspect="1" noChangeArrowheads="1" noTextEdit="1"/>
          </p:cNvSpPr>
          <p:nvPr>
            <p:ph type="sldImg"/>
          </p:nvPr>
        </p:nvSpPr>
        <p:spPr>
          <a:xfrm>
            <a:off x="457200" y="720725"/>
            <a:ext cx="6400800" cy="3600450"/>
          </a:xfrm>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3B666A-61BC-4F7B-982A-78CDA277F1B8}" type="slidenum">
              <a:rPr lang="en-US" smtClean="0"/>
              <a:pPr/>
              <a:t>5</a:t>
            </a:fld>
            <a:endParaRPr lang="en-US"/>
          </a:p>
        </p:txBody>
      </p:sp>
      <p:sp>
        <p:nvSpPr>
          <p:cNvPr id="105475" name="Rectangle 2"/>
          <p:cNvSpPr>
            <a:spLocks noGrp="1" noRot="1" noChangeAspect="1" noChangeArrowheads="1" noTextEdit="1"/>
          </p:cNvSpPr>
          <p:nvPr>
            <p:ph type="sldImg"/>
          </p:nvPr>
        </p:nvSpPr>
        <p:spPr>
          <a:xfrm>
            <a:off x="457200" y="720725"/>
            <a:ext cx="6400800" cy="360045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855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AADCD1D-5907-4682-8D0C-FF1DFDD74C09}" type="slidenum">
              <a:rPr lang="en-US" smtClean="0"/>
              <a:pPr/>
              <a:t>7</a:t>
            </a:fld>
            <a:endParaRPr lang="en-US"/>
          </a:p>
        </p:txBody>
      </p:sp>
      <p:sp>
        <p:nvSpPr>
          <p:cNvPr id="114691" name="Rectangle 2"/>
          <p:cNvSpPr>
            <a:spLocks noGrp="1" noRot="1" noChangeAspect="1" noChangeArrowheads="1" noTextEdit="1"/>
          </p:cNvSpPr>
          <p:nvPr>
            <p:ph type="sldImg"/>
          </p:nvPr>
        </p:nvSpPr>
        <p:spPr>
          <a:xfrm>
            <a:off x="457200" y="720725"/>
            <a:ext cx="6400800" cy="3600450"/>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485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A8C4111-4B8E-4DCE-881B-D7BFD704811B}" type="slidenum">
              <a:rPr lang="en-US" smtClean="0"/>
              <a:pPr/>
              <a:t>8</a:t>
            </a:fld>
            <a:endParaRPr lang="en-US"/>
          </a:p>
        </p:txBody>
      </p:sp>
      <p:sp>
        <p:nvSpPr>
          <p:cNvPr id="107523" name="Rectangle 2"/>
          <p:cNvSpPr>
            <a:spLocks noGrp="1" noRot="1" noChangeAspect="1" noChangeArrowheads="1" noTextEdit="1"/>
          </p:cNvSpPr>
          <p:nvPr>
            <p:ph type="sldImg"/>
          </p:nvPr>
        </p:nvSpPr>
        <p:spPr>
          <a:xfrm>
            <a:off x="457200" y="717550"/>
            <a:ext cx="6372225" cy="3584575"/>
          </a:xfrm>
          <a:ln/>
        </p:spPr>
      </p:sp>
      <p:sp>
        <p:nvSpPr>
          <p:cNvPr id="10752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20760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F02FFAE-831E-44F1-A90D-20F3FF7C2A8F}" type="slidenum">
              <a:rPr lang="en-US" smtClean="0"/>
              <a:pPr/>
              <a:t>13</a:t>
            </a:fld>
            <a:endParaRPr lang="en-US"/>
          </a:p>
        </p:txBody>
      </p:sp>
      <p:sp>
        <p:nvSpPr>
          <p:cNvPr id="110595" name="Rectangle 2"/>
          <p:cNvSpPr>
            <a:spLocks noGrp="1" noRot="1" noChangeAspect="1" noChangeArrowheads="1" noTextEdit="1"/>
          </p:cNvSpPr>
          <p:nvPr>
            <p:ph type="sldImg"/>
          </p:nvPr>
        </p:nvSpPr>
        <p:spPr>
          <a:xfrm>
            <a:off x="457200" y="720725"/>
            <a:ext cx="6400800" cy="3600450"/>
          </a:xfrm>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C56E141-BC8E-4290-93F6-7B1910B7B960}" type="slidenum">
              <a:rPr lang="en-US" smtClean="0"/>
              <a:pPr/>
              <a:t>14</a:t>
            </a:fld>
            <a:endParaRPr lang="en-US"/>
          </a:p>
        </p:txBody>
      </p:sp>
      <p:sp>
        <p:nvSpPr>
          <p:cNvPr id="111619" name="Rectangle 2"/>
          <p:cNvSpPr>
            <a:spLocks noGrp="1" noRot="1" noChangeAspect="1" noChangeArrowheads="1" noTextEdit="1"/>
          </p:cNvSpPr>
          <p:nvPr>
            <p:ph type="sldImg"/>
          </p:nvPr>
        </p:nvSpPr>
        <p:spPr>
          <a:xfrm>
            <a:off x="457200" y="720725"/>
            <a:ext cx="6400800" cy="3600450"/>
          </a:xfrm>
          <a:ln/>
        </p:spPr>
      </p:sp>
      <p:sp>
        <p:nvSpPr>
          <p:cNvPr id="111620" name="Rectangle 3"/>
          <p:cNvSpPr>
            <a:spLocks noGrp="1" noChangeArrowheads="1"/>
          </p:cNvSpPr>
          <p:nvPr>
            <p:ph type="body" idx="1"/>
          </p:nvPr>
        </p:nvSpPr>
        <p:spPr>
          <a:noFill/>
          <a:ln/>
        </p:spPr>
        <p:txBody>
          <a:bodyPr/>
          <a:lstStyle/>
          <a:p>
            <a:pPr eaLnBrk="1" hangingPunct="1"/>
            <a:r>
              <a:rPr lang="en-US" dirty="0"/>
              <a:t>The area under the first derivative of Gaussian from –infinity to 0 is equal to the value of the Gaussian at zero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2392448-6403-4071-AAE7-491CBC734238}" type="slidenum">
              <a:rPr lang="en-US" smtClean="0"/>
              <a:pPr/>
              <a:t>15</a:t>
            </a:fld>
            <a:endParaRPr lang="en-US"/>
          </a:p>
        </p:txBody>
      </p:sp>
      <p:sp>
        <p:nvSpPr>
          <p:cNvPr id="113667" name="Rectangle 2"/>
          <p:cNvSpPr>
            <a:spLocks noGrp="1" noRot="1" noChangeAspect="1" noChangeArrowheads="1" noTextEdit="1"/>
          </p:cNvSpPr>
          <p:nvPr>
            <p:ph type="sldImg"/>
          </p:nvPr>
        </p:nvSpPr>
        <p:spPr>
          <a:xfrm>
            <a:off x="457200" y="720725"/>
            <a:ext cx="64008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BEEFC11-4B9B-48CA-AEBE-0F1C0C232B19}" type="slidenum">
              <a:rPr lang="en-US" smtClean="0"/>
              <a:pPr/>
              <a:t>17</a:t>
            </a:fld>
            <a:endParaRPr lang="en-US"/>
          </a:p>
        </p:txBody>
      </p:sp>
      <p:sp>
        <p:nvSpPr>
          <p:cNvPr id="120835" name="Rectangle 2"/>
          <p:cNvSpPr>
            <a:spLocks noGrp="1" noRot="1" noChangeAspect="1" noChangeArrowheads="1" noTextEdit="1"/>
          </p:cNvSpPr>
          <p:nvPr>
            <p:ph type="sldImg"/>
          </p:nvPr>
        </p:nvSpPr>
        <p:spPr>
          <a:xfrm>
            <a:off x="457200" y="720725"/>
            <a:ext cx="6400800" cy="3600450"/>
          </a:xfrm>
          <a:ln/>
        </p:spPr>
      </p:sp>
      <p:sp>
        <p:nvSpPr>
          <p:cNvPr id="120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9014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0A414-3CEA-40E2-97A8-4EEFE4EFC6A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B816D-2242-4CEE-96CC-E0DB910C620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2B188B-E1B7-4ADA-BCA1-4D67A01F448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B8D1D6-2162-400A-89FD-865EAD3E04F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A0538-4285-485A-A334-8F3AE93901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D695C0-2CFE-436C-B571-7291FA0F7F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772C60-F00C-47A6-A537-20C3C26DB8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03B81F-EC77-4CFF-9A3D-C9C2DBFD387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B16576-1991-4868-8BF1-B3F46EC284C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C2F417-01D2-40F3-843C-F7D5ABC1046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623136-F41E-408D-B0E9-423E5331300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ABEF7C-D6FD-4214-BB7D-D2117E6948D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BC9A4009-A7C3-49D8-A61B-48D5AC67AAA3}" type="slidenum">
              <a:rPr lang="en-US"/>
              <a:pPr>
                <a:defRPr/>
              </a:pPr>
              <a:t>‹#›</a:t>
            </a:fld>
            <a:endParaRPr lang="en-US"/>
          </a:p>
        </p:txBody>
      </p:sp>
      <p:sp>
        <p:nvSpPr>
          <p:cNvPr id="9223" name="Line 7"/>
          <p:cNvSpPr>
            <a:spLocks noChangeShapeType="1"/>
          </p:cNvSpPr>
          <p:nvPr userDrawn="1"/>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8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hyperlink" Target="https://web.eecs.umich.edu/~justincj/slides/eecs442/WI2021/442_WI2021_detectors.pptx"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detectors.pptx"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staff.informatik.uni-frankfurt.de/asa/seminare/Literatur/L99-Lowe_SIFT_1999.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nada.kth.se/cvap/abstracts/cvap198.html" TargetMode="External"/><Relationship Id="rId4" Type="http://schemas.openxmlformats.org/officeDocument/2006/relationships/hyperlink" Target="https://hal.inria.fr/inria-00548276/file/mikolajcICCV2001.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9.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8.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robots.ox.ac.uk/~vgg/research/affine/det_eval_files/mikolajczyk_ijcv2004.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lazebni.cs.illinois.edu/publications/cvpr03a.pdf" TargetMode="Externa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hyperlink" Target="http://host.robots.ox.ac.uk/pascal/VOC/pubs/fergus03.pdf" TargetMode="Externa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hyperlink" Target="http://slazebni.cs.illinois.edu/publications/cvpr06b.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80.png"/><Relationship Id="rId21" Type="http://schemas.openxmlformats.org/officeDocument/2006/relationships/image" Target="../media/image97.png"/><Relationship Id="rId7" Type="http://schemas.openxmlformats.org/officeDocument/2006/relationships/image" Target="../media/image84.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hyperlink" Target="http://slazebni.cs.illinois.edu/publications/cvpr06b.pdf" TargetMode="External"/><Relationship Id="rId2" Type="http://schemas.openxmlformats.org/officeDocument/2006/relationships/notesSlide" Target="../notesSlides/notesSlide28.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hyperlink" Target="https://web.eecs.umich.edu/~justincj/slides/eecs442/WI2021/442_WI2021_detectors.ppt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hms.harvard.edu/bss/neuro/bornlab/qmbc/beta/day4/marr-hildreth-edge-prsl198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detectors.pptx" TargetMode="Externa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a:t>
            </a:r>
            <a:r>
              <a:rPr lang="en-US" dirty="0" err="1"/>
              <a:t>keypoint</a:t>
            </a:r>
            <a:r>
              <a:rPr lang="en-US" dirty="0"/>
              <a:t> detection</a:t>
            </a:r>
          </a:p>
        </p:txBody>
      </p:sp>
      <p:pic>
        <p:nvPicPr>
          <p:cNvPr id="4" name="Picture 3" descr="SIFT_f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222" y="1219200"/>
            <a:ext cx="5790178"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5"/>
          <p:cNvSpPr>
            <a:spLocks noChangeArrowheads="1"/>
          </p:cNvSpPr>
          <p:nvPr/>
        </p:nvSpPr>
        <p:spPr bwMode="auto">
          <a:xfrm>
            <a:off x="1905000" y="6000819"/>
            <a:ext cx="8686800" cy="707886"/>
          </a:xfrm>
          <a:prstGeom prst="rect">
            <a:avLst/>
          </a:prstGeom>
          <a:noFill/>
          <a:ln w="9525">
            <a:noFill/>
            <a:miter lim="800000"/>
            <a:headEnd/>
            <a:tailEnd/>
          </a:ln>
        </p:spPr>
        <p:txBody>
          <a:bodyPr anchor="ctr">
            <a:spAutoFit/>
          </a:bodyPr>
          <a:lstStyle/>
          <a:p>
            <a:pPr algn="ctr" eaLnBrk="1" hangingPunct="1"/>
            <a:r>
              <a:rPr lang="en-US" sz="2000" dirty="0"/>
              <a:t>D. Lowe, </a:t>
            </a:r>
            <a:r>
              <a:rPr lang="en-US" sz="2000" dirty="0">
                <a:hlinkClick r:id="rId3"/>
              </a:rPr>
              <a:t>Distinctive image features from scale-invariant keypoints</a:t>
            </a:r>
            <a:r>
              <a:rPr lang="en-US" sz="2000" dirty="0"/>
              <a:t>, </a:t>
            </a:r>
            <a:br>
              <a:rPr lang="en-US" sz="2000" dirty="0"/>
            </a:br>
            <a:r>
              <a:rPr lang="en-US" sz="2000" i="1" dirty="0"/>
              <a:t>IJCV</a:t>
            </a:r>
            <a:r>
              <a:rPr lang="en-US" sz="2000" dirty="0"/>
              <a:t> 60 (2), pp. 91-110, 2004 </a:t>
            </a:r>
          </a:p>
        </p:txBody>
      </p:sp>
    </p:spTree>
    <p:extLst>
      <p:ext uri="{BB962C8B-B14F-4D97-AF65-F5344CB8AC3E}">
        <p14:creationId xmlns:p14="http://schemas.microsoft.com/office/powerpoint/2010/main" val="229920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histogram&#10;&#10;Description automatically generated">
            <a:extLst>
              <a:ext uri="{FF2B5EF4-FFF2-40B4-BE49-F238E27FC236}">
                <a16:creationId xmlns:a16="http://schemas.microsoft.com/office/drawing/2014/main" id="{DE4E634C-D8D7-4F0B-8B27-6CCCE17CE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432" y="1127002"/>
            <a:ext cx="5667768" cy="566776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980F62B-E736-4932-B168-BB1B7CF31555}"/>
                  </a:ext>
                </a:extLst>
              </p:cNvPr>
              <p:cNvSpPr txBox="1"/>
              <p:nvPr/>
            </p:nvSpPr>
            <p:spPr>
              <a:xfrm>
                <a:off x="2581515" y="2641932"/>
                <a:ext cx="3070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oMath>
                  </m:oMathPara>
                </a14:m>
                <a:endParaRPr lang="en-US" dirty="0">
                  <a:solidFill>
                    <a:srgbClr val="7030A0"/>
                  </a:solidFill>
                </a:endParaRPr>
              </a:p>
            </p:txBody>
          </p:sp>
        </mc:Choice>
        <mc:Fallback xmlns="">
          <p:sp>
            <p:nvSpPr>
              <p:cNvPr id="11" name="TextBox 10">
                <a:extLst>
                  <a:ext uri="{FF2B5EF4-FFF2-40B4-BE49-F238E27FC236}">
                    <a16:creationId xmlns:a16="http://schemas.microsoft.com/office/drawing/2014/main" id="{D980F62B-E736-4932-B168-BB1B7CF31555}"/>
                  </a:ext>
                </a:extLst>
              </p:cNvPr>
              <p:cNvSpPr txBox="1">
                <a:spLocks noRot="1" noChangeAspect="1" noMove="1" noResize="1" noEditPoints="1" noAdjustHandles="1" noChangeArrowheads="1" noChangeShapeType="1" noTextEdit="1"/>
              </p:cNvSpPr>
              <p:nvPr/>
            </p:nvSpPr>
            <p:spPr>
              <a:xfrm>
                <a:off x="2581515" y="2641932"/>
                <a:ext cx="307071" cy="430887"/>
              </a:xfrm>
              <a:prstGeom prst="rect">
                <a:avLst/>
              </a:prstGeom>
              <a:blipFill>
                <a:blip r:embed="rId3"/>
                <a:stretch>
                  <a:fillRect l="-36000" r="-32000"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DF5D528-E85A-4384-BA90-F46762512914}"/>
                  </a:ext>
                </a:extLst>
              </p:cNvPr>
              <p:cNvSpPr txBox="1"/>
              <p:nvPr/>
            </p:nvSpPr>
            <p:spPr>
              <a:xfrm>
                <a:off x="1850365" y="4798104"/>
                <a:ext cx="1510605"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r>
                        <a:rPr lang="en-US"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solidFill>
                    <a:srgbClr val="7030A0"/>
                  </a:solidFill>
                </a:endParaRPr>
              </a:p>
            </p:txBody>
          </p:sp>
        </mc:Choice>
        <mc:Fallback xmlns="">
          <p:sp>
            <p:nvSpPr>
              <p:cNvPr id="12" name="TextBox 11">
                <a:extLst>
                  <a:ext uri="{FF2B5EF4-FFF2-40B4-BE49-F238E27FC236}">
                    <a16:creationId xmlns:a16="http://schemas.microsoft.com/office/drawing/2014/main" id="{CDF5D528-E85A-4384-BA90-F46762512914}"/>
                  </a:ext>
                </a:extLst>
              </p:cNvPr>
              <p:cNvSpPr txBox="1">
                <a:spLocks noRot="1" noChangeAspect="1" noMove="1" noResize="1" noEditPoints="1" noAdjustHandles="1" noChangeArrowheads="1" noChangeShapeType="1" noTextEdit="1"/>
              </p:cNvSpPr>
              <p:nvPr/>
            </p:nvSpPr>
            <p:spPr>
              <a:xfrm>
                <a:off x="1850365" y="4798104"/>
                <a:ext cx="1510605" cy="864596"/>
              </a:xfrm>
              <a:prstGeom prst="rect">
                <a:avLst/>
              </a:prstGeom>
              <a:blipFill>
                <a:blip r:embed="rId4"/>
                <a:stretch>
                  <a:fillRect l="-7500" r="-3333" b="-1159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A82CE9A-5A65-714F-A4D1-4F469BA2EB42}"/>
              </a:ext>
            </a:extLst>
          </p:cNvPr>
          <p:cNvSpPr>
            <a:spLocks noGrp="1"/>
          </p:cNvSpPr>
          <p:nvPr>
            <p:ph type="title"/>
          </p:nvPr>
        </p:nvSpPr>
        <p:spPr/>
        <p:txBody>
          <a:bodyPr/>
          <a:lstStyle/>
          <a:p>
            <a:r>
              <a:rPr lang="en-US" dirty="0"/>
              <a:t>Blob detection with </a:t>
            </a:r>
            <a:r>
              <a:rPr lang="en-US" dirty="0" err="1"/>
              <a:t>LoG</a:t>
            </a:r>
            <a:endParaRPr lang="en-US" dirty="0"/>
          </a:p>
        </p:txBody>
      </p:sp>
      <p:sp>
        <p:nvSpPr>
          <p:cNvPr id="14" name="Content Placeholder 4">
            <a:extLst>
              <a:ext uri="{FF2B5EF4-FFF2-40B4-BE49-F238E27FC236}">
                <a16:creationId xmlns:a16="http://schemas.microsoft.com/office/drawing/2014/main" id="{ED671260-D3D0-6A47-9764-1239D04BA213}"/>
              </a:ext>
            </a:extLst>
          </p:cNvPr>
          <p:cNvSpPr txBox="1">
            <a:spLocks/>
          </p:cNvSpPr>
          <p:nvPr/>
        </p:nvSpPr>
        <p:spPr>
          <a:xfrm>
            <a:off x="914400" y="914400"/>
            <a:ext cx="10363200" cy="5257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dirty="0"/>
              <a:t>Let’s convolve a 1D “blob” with the Laplacian:</a:t>
            </a:r>
          </a:p>
        </p:txBody>
      </p:sp>
      <p:sp>
        <p:nvSpPr>
          <p:cNvPr id="16" name="TextBox 15">
            <a:extLst>
              <a:ext uri="{FF2B5EF4-FFF2-40B4-BE49-F238E27FC236}">
                <a16:creationId xmlns:a16="http://schemas.microsoft.com/office/drawing/2014/main" id="{91BF3BED-51AA-FD4C-8CF1-B7A108FB3A28}"/>
              </a:ext>
            </a:extLst>
          </p:cNvPr>
          <p:cNvSpPr txBox="1"/>
          <p:nvPr/>
        </p:nvSpPr>
        <p:spPr>
          <a:xfrm>
            <a:off x="149184" y="6414376"/>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8" name="Rectangle 7">
            <a:extLst>
              <a:ext uri="{FF2B5EF4-FFF2-40B4-BE49-F238E27FC236}">
                <a16:creationId xmlns:a16="http://schemas.microsoft.com/office/drawing/2014/main" id="{871D44E5-45F6-5141-A1F5-AD1C7C9C6CE9}"/>
              </a:ext>
            </a:extLst>
          </p:cNvPr>
          <p:cNvSpPr/>
          <p:nvPr/>
        </p:nvSpPr>
        <p:spPr bwMode="auto">
          <a:xfrm>
            <a:off x="3505200" y="3810000"/>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3D4D6272-67E1-4142-BADA-447E878D8A4F}"/>
              </a:ext>
            </a:extLst>
          </p:cNvPr>
          <p:cNvSpPr/>
          <p:nvPr/>
        </p:nvSpPr>
        <p:spPr bwMode="auto">
          <a:xfrm>
            <a:off x="3619500" y="6138672"/>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04967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histogram&#10;&#10;Description automatically generated">
            <a:extLst>
              <a:ext uri="{FF2B5EF4-FFF2-40B4-BE49-F238E27FC236}">
                <a16:creationId xmlns:a16="http://schemas.microsoft.com/office/drawing/2014/main" id="{3FEAC31D-0F92-4A16-B457-BEDEE75A9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432" y="1127002"/>
            <a:ext cx="5667768" cy="566776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980F62B-E736-4932-B168-BB1B7CF31555}"/>
                  </a:ext>
                </a:extLst>
              </p:cNvPr>
              <p:cNvSpPr txBox="1"/>
              <p:nvPr/>
            </p:nvSpPr>
            <p:spPr>
              <a:xfrm>
                <a:off x="2581515" y="2641932"/>
                <a:ext cx="3070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oMath>
                  </m:oMathPara>
                </a14:m>
                <a:endParaRPr lang="en-US" dirty="0">
                  <a:solidFill>
                    <a:srgbClr val="7030A0"/>
                  </a:solidFill>
                </a:endParaRPr>
              </a:p>
            </p:txBody>
          </p:sp>
        </mc:Choice>
        <mc:Fallback xmlns="">
          <p:sp>
            <p:nvSpPr>
              <p:cNvPr id="11" name="TextBox 10">
                <a:extLst>
                  <a:ext uri="{FF2B5EF4-FFF2-40B4-BE49-F238E27FC236}">
                    <a16:creationId xmlns:a16="http://schemas.microsoft.com/office/drawing/2014/main" id="{D980F62B-E736-4932-B168-BB1B7CF31555}"/>
                  </a:ext>
                </a:extLst>
              </p:cNvPr>
              <p:cNvSpPr txBox="1">
                <a:spLocks noRot="1" noChangeAspect="1" noMove="1" noResize="1" noEditPoints="1" noAdjustHandles="1" noChangeArrowheads="1" noChangeShapeType="1" noTextEdit="1"/>
              </p:cNvSpPr>
              <p:nvPr/>
            </p:nvSpPr>
            <p:spPr>
              <a:xfrm>
                <a:off x="2581515" y="2641932"/>
                <a:ext cx="307071" cy="430887"/>
              </a:xfrm>
              <a:prstGeom prst="rect">
                <a:avLst/>
              </a:prstGeom>
              <a:blipFill>
                <a:blip r:embed="rId3"/>
                <a:stretch>
                  <a:fillRect l="-36000" r="-32000"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DF5D528-E85A-4384-BA90-F46762512914}"/>
                  </a:ext>
                </a:extLst>
              </p:cNvPr>
              <p:cNvSpPr txBox="1"/>
              <p:nvPr/>
            </p:nvSpPr>
            <p:spPr>
              <a:xfrm>
                <a:off x="1850365" y="4798104"/>
                <a:ext cx="1510605"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r>
                        <a:rPr lang="en-US"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solidFill>
                    <a:srgbClr val="7030A0"/>
                  </a:solidFill>
                </a:endParaRPr>
              </a:p>
            </p:txBody>
          </p:sp>
        </mc:Choice>
        <mc:Fallback xmlns="">
          <p:sp>
            <p:nvSpPr>
              <p:cNvPr id="12" name="TextBox 11">
                <a:extLst>
                  <a:ext uri="{FF2B5EF4-FFF2-40B4-BE49-F238E27FC236}">
                    <a16:creationId xmlns:a16="http://schemas.microsoft.com/office/drawing/2014/main" id="{CDF5D528-E85A-4384-BA90-F46762512914}"/>
                  </a:ext>
                </a:extLst>
              </p:cNvPr>
              <p:cNvSpPr txBox="1">
                <a:spLocks noRot="1" noChangeAspect="1" noMove="1" noResize="1" noEditPoints="1" noAdjustHandles="1" noChangeArrowheads="1" noChangeShapeType="1" noTextEdit="1"/>
              </p:cNvSpPr>
              <p:nvPr/>
            </p:nvSpPr>
            <p:spPr>
              <a:xfrm>
                <a:off x="1850365" y="4798104"/>
                <a:ext cx="1510605" cy="864596"/>
              </a:xfrm>
              <a:prstGeom prst="rect">
                <a:avLst/>
              </a:prstGeom>
              <a:blipFill>
                <a:blip r:embed="rId4"/>
                <a:stretch>
                  <a:fillRect l="-7500" r="-3333" b="-1159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FE22E77-6BEE-7740-81C7-9A6545BDE7E1}"/>
              </a:ext>
            </a:extLst>
          </p:cNvPr>
          <p:cNvSpPr>
            <a:spLocks noGrp="1"/>
          </p:cNvSpPr>
          <p:nvPr>
            <p:ph type="title"/>
          </p:nvPr>
        </p:nvSpPr>
        <p:spPr/>
        <p:txBody>
          <a:bodyPr/>
          <a:lstStyle/>
          <a:p>
            <a:r>
              <a:rPr lang="en-US" dirty="0"/>
              <a:t>Blob detection with </a:t>
            </a:r>
            <a:r>
              <a:rPr lang="en-US" dirty="0" err="1"/>
              <a:t>LoG</a:t>
            </a:r>
            <a:endParaRPr lang="en-US" dirty="0"/>
          </a:p>
        </p:txBody>
      </p:sp>
      <p:sp>
        <p:nvSpPr>
          <p:cNvPr id="3" name="Content Placeholder 2">
            <a:extLst>
              <a:ext uri="{FF2B5EF4-FFF2-40B4-BE49-F238E27FC236}">
                <a16:creationId xmlns:a16="http://schemas.microsoft.com/office/drawing/2014/main" id="{5EB83C63-397D-2C46-8AC4-40FDF3CCBDBE}"/>
              </a:ext>
            </a:extLst>
          </p:cNvPr>
          <p:cNvSpPr>
            <a:spLocks noGrp="1"/>
          </p:cNvSpPr>
          <p:nvPr>
            <p:ph idx="1"/>
          </p:nvPr>
        </p:nvSpPr>
        <p:spPr/>
        <p:txBody>
          <a:bodyPr/>
          <a:lstStyle/>
          <a:p>
            <a:pPr marL="457200" indent="-457200">
              <a:buFont typeface="Arial" panose="020B0604020202020204" pitchFamily="34" charset="0"/>
              <a:buChar char="•"/>
            </a:pPr>
            <a:r>
              <a:rPr lang="en-US" dirty="0"/>
              <a:t>Let’s convolve a 1D “blob” with the Laplacian:</a:t>
            </a:r>
          </a:p>
        </p:txBody>
      </p:sp>
      <p:sp>
        <p:nvSpPr>
          <p:cNvPr id="19" name="TextBox 18">
            <a:extLst>
              <a:ext uri="{FF2B5EF4-FFF2-40B4-BE49-F238E27FC236}">
                <a16:creationId xmlns:a16="http://schemas.microsoft.com/office/drawing/2014/main" id="{C8D41844-D0F1-5547-93C4-26A996BA5BCE}"/>
              </a:ext>
            </a:extLst>
          </p:cNvPr>
          <p:cNvSpPr txBox="1"/>
          <p:nvPr/>
        </p:nvSpPr>
        <p:spPr>
          <a:xfrm>
            <a:off x="149184" y="6414376"/>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8" name="Rectangle 7">
            <a:extLst>
              <a:ext uri="{FF2B5EF4-FFF2-40B4-BE49-F238E27FC236}">
                <a16:creationId xmlns:a16="http://schemas.microsoft.com/office/drawing/2014/main" id="{644B9503-D4B6-2E4A-81CA-AC92282EB6B2}"/>
              </a:ext>
            </a:extLst>
          </p:cNvPr>
          <p:cNvSpPr/>
          <p:nvPr/>
        </p:nvSpPr>
        <p:spPr bwMode="auto">
          <a:xfrm>
            <a:off x="3505200" y="3810000"/>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12678B73-6F25-5245-B7F7-3E8111DDBE1D}"/>
              </a:ext>
            </a:extLst>
          </p:cNvPr>
          <p:cNvSpPr/>
          <p:nvPr/>
        </p:nvSpPr>
        <p:spPr bwMode="auto">
          <a:xfrm>
            <a:off x="3619500" y="6138672"/>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54966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7E47-BF9B-6E47-AB0A-C524E56CDBE8}"/>
              </a:ext>
            </a:extLst>
          </p:cNvPr>
          <p:cNvSpPr>
            <a:spLocks noGrp="1"/>
          </p:cNvSpPr>
          <p:nvPr>
            <p:ph type="title"/>
          </p:nvPr>
        </p:nvSpPr>
        <p:spPr/>
        <p:txBody>
          <a:bodyPr/>
          <a:lstStyle/>
          <a:p>
            <a:r>
              <a:rPr lang="en-US" dirty="0"/>
              <a:t>Spatial selection</a:t>
            </a:r>
          </a:p>
        </p:txBody>
      </p:sp>
      <p:sp>
        <p:nvSpPr>
          <p:cNvPr id="3" name="Content Placeholder 2">
            <a:extLst>
              <a:ext uri="{FF2B5EF4-FFF2-40B4-BE49-F238E27FC236}">
                <a16:creationId xmlns:a16="http://schemas.microsoft.com/office/drawing/2014/main" id="{DCE04432-153D-2E4B-9066-7FA9AB40F6BE}"/>
              </a:ext>
            </a:extLst>
          </p:cNvPr>
          <p:cNvSpPr>
            <a:spLocks noGrp="1"/>
          </p:cNvSpPr>
          <p:nvPr>
            <p:ph idx="1"/>
          </p:nvPr>
        </p:nvSpPr>
        <p:spPr/>
        <p:txBody>
          <a:bodyPr/>
          <a:lstStyle/>
          <a:p>
            <a:pPr marL="457200" indent="-457200">
              <a:buFont typeface="Arial" panose="020B0604020202020204" pitchFamily="34" charset="0"/>
              <a:buChar char="•"/>
            </a:pPr>
            <a:r>
              <a:rPr lang="en-US" dirty="0"/>
              <a:t>The magnitude of the Laplacian response will achieve a maximum at the center of the blob, provided the scale of the Laplacian is “matched” to the scale of the blob</a:t>
            </a:r>
          </a:p>
        </p:txBody>
      </p:sp>
      <p:pic>
        <p:nvPicPr>
          <p:cNvPr id="4" name="Picture 3" descr="Chart, histogram&#10;&#10;Description automatically generated">
            <a:extLst>
              <a:ext uri="{FF2B5EF4-FFF2-40B4-BE49-F238E27FC236}">
                <a16:creationId xmlns:a16="http://schemas.microsoft.com/office/drawing/2014/main" id="{7BC4F69F-8214-AB45-B5C0-CB19B94F5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590800"/>
            <a:ext cx="3429000" cy="3429000"/>
          </a:xfrm>
          <a:prstGeom prst="rect">
            <a:avLst/>
          </a:prstGeom>
        </p:spPr>
      </p:pic>
      <p:pic>
        <p:nvPicPr>
          <p:cNvPr id="5" name="Picture 4" descr="Chart, histogram&#10;&#10;Description automatically generated">
            <a:extLst>
              <a:ext uri="{FF2B5EF4-FFF2-40B4-BE49-F238E27FC236}">
                <a16:creationId xmlns:a16="http://schemas.microsoft.com/office/drawing/2014/main" id="{B77FC43D-B566-5347-8A2E-1A4825A58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590800"/>
            <a:ext cx="3429000" cy="3429000"/>
          </a:xfrm>
          <a:prstGeom prst="rect">
            <a:avLst/>
          </a:prstGeom>
        </p:spPr>
      </p:pic>
      <p:pic>
        <p:nvPicPr>
          <p:cNvPr id="6" name="Picture 5" descr="Chart, histogram&#10;&#10;Description automatically generated">
            <a:extLst>
              <a:ext uri="{FF2B5EF4-FFF2-40B4-BE49-F238E27FC236}">
                <a16:creationId xmlns:a16="http://schemas.microsoft.com/office/drawing/2014/main" id="{E7257755-B9A4-1942-A194-6D5B243FF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2590800"/>
            <a:ext cx="3429000" cy="3429000"/>
          </a:xfrm>
          <a:prstGeom prst="rect">
            <a:avLst/>
          </a:prstGeom>
        </p:spPr>
      </p:pic>
      <p:sp>
        <p:nvSpPr>
          <p:cNvPr id="10" name="Rectangle 9">
            <a:extLst>
              <a:ext uri="{FF2B5EF4-FFF2-40B4-BE49-F238E27FC236}">
                <a16:creationId xmlns:a16="http://schemas.microsoft.com/office/drawing/2014/main" id="{E9D09E48-4C42-E24E-B5CF-E90EF53BAF11}"/>
              </a:ext>
            </a:extLst>
          </p:cNvPr>
          <p:cNvSpPr/>
          <p:nvPr/>
        </p:nvSpPr>
        <p:spPr bwMode="auto">
          <a:xfrm>
            <a:off x="1368424" y="4191000"/>
            <a:ext cx="9451976" cy="152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11" name="Rectangle 10">
            <a:extLst>
              <a:ext uri="{FF2B5EF4-FFF2-40B4-BE49-F238E27FC236}">
                <a16:creationId xmlns:a16="http://schemas.microsoft.com/office/drawing/2014/main" id="{C2D3A54E-202A-B442-A342-F616AADB1B3F}"/>
              </a:ext>
            </a:extLst>
          </p:cNvPr>
          <p:cNvSpPr/>
          <p:nvPr/>
        </p:nvSpPr>
        <p:spPr bwMode="auto">
          <a:xfrm>
            <a:off x="1368424" y="5623560"/>
            <a:ext cx="9756775"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nvGrpSpPr>
          <p:cNvPr id="7" name="Group 13">
            <a:extLst>
              <a:ext uri="{FF2B5EF4-FFF2-40B4-BE49-F238E27FC236}">
                <a16:creationId xmlns:a16="http://schemas.microsoft.com/office/drawing/2014/main" id="{0551D89C-78F7-E744-93AB-72094D351536}"/>
              </a:ext>
            </a:extLst>
          </p:cNvPr>
          <p:cNvGrpSpPr>
            <a:grpSpLocks/>
          </p:cNvGrpSpPr>
          <p:nvPr/>
        </p:nvGrpSpPr>
        <p:grpSpPr bwMode="auto">
          <a:xfrm>
            <a:off x="8610600" y="5715000"/>
            <a:ext cx="1250950" cy="641350"/>
            <a:chOff x="4560" y="2640"/>
            <a:chExt cx="788" cy="574"/>
          </a:xfrm>
        </p:grpSpPr>
        <p:sp>
          <p:nvSpPr>
            <p:cNvPr id="8" name="Text Box 11">
              <a:extLst>
                <a:ext uri="{FF2B5EF4-FFF2-40B4-BE49-F238E27FC236}">
                  <a16:creationId xmlns:a16="http://schemas.microsoft.com/office/drawing/2014/main" id="{52700CE9-6A75-F147-9C5F-10E9F9476EA1}"/>
                </a:ext>
              </a:extLst>
            </p:cNvPr>
            <p:cNvSpPr txBox="1">
              <a:spLocks noChangeArrowheads="1"/>
            </p:cNvSpPr>
            <p:nvPr/>
          </p:nvSpPr>
          <p:spPr bwMode="auto">
            <a:xfrm>
              <a:off x="4560" y="2886"/>
              <a:ext cx="788" cy="328"/>
            </a:xfrm>
            <a:prstGeom prst="rect">
              <a:avLst/>
            </a:prstGeom>
            <a:noFill/>
            <a:ln w="9525">
              <a:noFill/>
              <a:miter lim="800000"/>
              <a:headEnd/>
              <a:tailEnd/>
            </a:ln>
          </p:spPr>
          <p:txBody>
            <a:bodyPr wrap="none">
              <a:spAutoFit/>
            </a:bodyPr>
            <a:lstStyle/>
            <a:p>
              <a:r>
                <a:rPr lang="en-US" sz="1800" b="1" dirty="0">
                  <a:solidFill>
                    <a:srgbClr val="FF0000"/>
                  </a:solidFill>
                </a:rPr>
                <a:t>maximum</a:t>
              </a:r>
            </a:p>
          </p:txBody>
        </p:sp>
        <p:sp>
          <p:nvSpPr>
            <p:cNvPr id="9" name="Line 12">
              <a:extLst>
                <a:ext uri="{FF2B5EF4-FFF2-40B4-BE49-F238E27FC236}">
                  <a16:creationId xmlns:a16="http://schemas.microsoft.com/office/drawing/2014/main" id="{D96DC074-FFE6-614A-BB98-FB9AE683E39A}"/>
                </a:ext>
              </a:extLst>
            </p:cNvPr>
            <p:cNvSpPr>
              <a:spLocks noChangeShapeType="1"/>
            </p:cNvSpPr>
            <p:nvPr/>
          </p:nvSpPr>
          <p:spPr bwMode="auto">
            <a:xfrm flipV="1">
              <a:off x="4990" y="2640"/>
              <a:ext cx="0" cy="288"/>
            </a:xfrm>
            <a:prstGeom prst="line">
              <a:avLst/>
            </a:prstGeom>
            <a:noFill/>
            <a:ln w="25400">
              <a:solidFill>
                <a:srgbClr val="FF0000"/>
              </a:solidFill>
              <a:round/>
              <a:headEnd/>
              <a:tailEnd type="triangle" w="med" len="med"/>
            </a:ln>
          </p:spPr>
          <p:txBody>
            <a:bodyPr/>
            <a:lstStyle/>
            <a:p>
              <a:endParaRPr lang="en-US"/>
            </a:p>
          </p:txBody>
        </p:sp>
      </p:grpSp>
    </p:spTree>
    <p:extLst>
      <p:ext uri="{BB962C8B-B14F-4D97-AF65-F5344CB8AC3E}">
        <p14:creationId xmlns:p14="http://schemas.microsoft.com/office/powerpoint/2010/main" val="25416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Scale selection</a:t>
            </a:r>
          </a:p>
        </p:txBody>
      </p:sp>
      <p:sp>
        <p:nvSpPr>
          <p:cNvPr id="1314819" name="Rectangle 3"/>
          <p:cNvSpPr>
            <a:spLocks noGrp="1" noChangeArrowheads="1"/>
          </p:cNvSpPr>
          <p:nvPr>
            <p:ph idx="1"/>
          </p:nvPr>
        </p:nvSpPr>
        <p:spPr/>
        <p:txBody>
          <a:bodyPr/>
          <a:lstStyle/>
          <a:p>
            <a:pPr>
              <a:buFontTx/>
              <a:buChar char="•"/>
            </a:pPr>
            <a:r>
              <a:rPr lang="en-US" dirty="0"/>
              <a:t>We want to find the characteristic scale of the blob by convolving it with Laplacians at several scales and looking for the maximum response</a:t>
            </a:r>
          </a:p>
          <a:p>
            <a:pPr>
              <a:buFontTx/>
              <a:buChar char="•"/>
            </a:pPr>
            <a:r>
              <a:rPr lang="en-US" dirty="0"/>
              <a:t>However, Laplacian response decays as scale increases:</a:t>
            </a:r>
          </a:p>
        </p:txBody>
      </p:sp>
      <p:grpSp>
        <p:nvGrpSpPr>
          <p:cNvPr id="2" name="Group 9"/>
          <p:cNvGrpSpPr>
            <a:grpSpLocks/>
          </p:cNvGrpSpPr>
          <p:nvPr/>
        </p:nvGrpSpPr>
        <p:grpSpPr bwMode="auto">
          <a:xfrm>
            <a:off x="1619250" y="3276600"/>
            <a:ext cx="8858250" cy="2774950"/>
            <a:chOff x="60" y="2064"/>
            <a:chExt cx="5580" cy="1748"/>
          </a:xfrm>
        </p:grpSpPr>
        <p:pic>
          <p:nvPicPr>
            <p:cNvPr id="49158" name="Picture 4" descr="scale_unnorm"/>
            <p:cNvPicPr>
              <a:picLocks noChangeAspect="1" noChangeArrowheads="1"/>
            </p:cNvPicPr>
            <p:nvPr/>
          </p:nvPicPr>
          <p:blipFill>
            <a:blip r:embed="rId3" cstate="print"/>
            <a:srcRect/>
            <a:stretch>
              <a:fillRect/>
            </a:stretch>
          </p:blipFill>
          <p:spPr bwMode="auto">
            <a:xfrm>
              <a:off x="96" y="2064"/>
              <a:ext cx="5544" cy="1470"/>
            </a:xfrm>
            <a:prstGeom prst="rect">
              <a:avLst/>
            </a:prstGeom>
            <a:noFill/>
            <a:ln w="9525">
              <a:noFill/>
              <a:miter lim="800000"/>
              <a:headEnd/>
              <a:tailEnd/>
            </a:ln>
          </p:spPr>
        </p:pic>
        <p:sp>
          <p:nvSpPr>
            <p:cNvPr id="49159" name="Rectangle 6"/>
            <p:cNvSpPr>
              <a:spLocks noChangeArrowheads="1"/>
            </p:cNvSpPr>
            <p:nvPr/>
          </p:nvSpPr>
          <p:spPr bwMode="auto">
            <a:xfrm>
              <a:off x="1691" y="3465"/>
              <a:ext cx="901" cy="231"/>
            </a:xfrm>
            <a:prstGeom prst="rect">
              <a:avLst/>
            </a:prstGeom>
            <a:noFill/>
            <a:ln w="9525">
              <a:noFill/>
              <a:miter lim="800000"/>
              <a:headEnd/>
              <a:tailEnd/>
            </a:ln>
          </p:spPr>
          <p:txBody>
            <a:bodyPr wrap="none">
              <a:spAutoFit/>
            </a:bodyPr>
            <a:lstStyle/>
            <a:p>
              <a:r>
                <a:rPr lang="en-US" sz="1800"/>
                <a:t>increasing </a:t>
              </a:r>
              <a:r>
                <a:rPr lang="el-GR" sz="1800"/>
                <a:t>σ</a:t>
              </a:r>
              <a:endParaRPr lang="en-US" sz="1800"/>
            </a:p>
          </p:txBody>
        </p:sp>
        <p:sp>
          <p:nvSpPr>
            <p:cNvPr id="49160" name="Line 7"/>
            <p:cNvSpPr>
              <a:spLocks noChangeShapeType="1"/>
            </p:cNvSpPr>
            <p:nvPr/>
          </p:nvSpPr>
          <p:spPr bwMode="auto">
            <a:xfrm>
              <a:off x="2640" y="3600"/>
              <a:ext cx="960" cy="0"/>
            </a:xfrm>
            <a:prstGeom prst="line">
              <a:avLst/>
            </a:prstGeom>
            <a:noFill/>
            <a:ln w="9525">
              <a:solidFill>
                <a:schemeClr val="tx1"/>
              </a:solidFill>
              <a:round/>
              <a:headEnd/>
              <a:tailEnd type="triangle" w="med" len="med"/>
            </a:ln>
          </p:spPr>
          <p:txBody>
            <a:bodyPr/>
            <a:lstStyle/>
            <a:p>
              <a:endParaRPr lang="en-US"/>
            </a:p>
          </p:txBody>
        </p:sp>
        <p:sp>
          <p:nvSpPr>
            <p:cNvPr id="49161" name="Rectangle 8"/>
            <p:cNvSpPr>
              <a:spLocks noChangeArrowheads="1"/>
            </p:cNvSpPr>
            <p:nvPr/>
          </p:nvSpPr>
          <p:spPr bwMode="auto">
            <a:xfrm>
              <a:off x="60" y="3408"/>
              <a:ext cx="996" cy="404"/>
            </a:xfrm>
            <a:prstGeom prst="rect">
              <a:avLst/>
            </a:prstGeom>
            <a:solidFill>
              <a:schemeClr val="bg1"/>
            </a:solidFill>
            <a:ln w="9525">
              <a:noFill/>
              <a:miter lim="800000"/>
              <a:headEnd/>
              <a:tailEnd/>
            </a:ln>
          </p:spPr>
          <p:txBody>
            <a:bodyPr wrap="none">
              <a:spAutoFit/>
            </a:bodyPr>
            <a:lstStyle/>
            <a:p>
              <a:pPr algn="ctr"/>
              <a:r>
                <a:rPr lang="en-US" sz="1800"/>
                <a:t>original signal</a:t>
              </a:r>
              <a:br>
                <a:rPr lang="en-US" sz="1800"/>
              </a:br>
              <a:r>
                <a:rPr lang="en-US" sz="1800"/>
                <a:t>(radius=8)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48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a:t>Scale normalization</a:t>
            </a:r>
          </a:p>
        </p:txBody>
      </p:sp>
      <p:sp>
        <p:nvSpPr>
          <p:cNvPr id="18436" name="Rectangle 3"/>
          <p:cNvSpPr>
            <a:spLocks noGrp="1" noChangeArrowheads="1"/>
          </p:cNvSpPr>
          <p:nvPr>
            <p:ph idx="1"/>
          </p:nvPr>
        </p:nvSpPr>
        <p:spPr>
          <a:xfrm>
            <a:off x="914400" y="914400"/>
            <a:ext cx="10591800" cy="5257800"/>
          </a:xfrm>
        </p:spPr>
        <p:txBody>
          <a:bodyPr/>
          <a:lstStyle/>
          <a:p>
            <a:pPr>
              <a:buFontTx/>
              <a:buChar char="•"/>
            </a:pPr>
            <a:r>
              <a:rPr lang="en-US" sz="2400" dirty="0"/>
              <a:t>The response of a derivative of Gaussian filter to a perfect step edge decreases as </a:t>
            </a:r>
            <a:r>
              <a:rPr lang="el-GR" sz="2400" dirty="0">
                <a:latin typeface="Times New Roman" pitchFamily="18" charset="0"/>
                <a:cs typeface="Times New Roman" pitchFamily="18" charset="0"/>
              </a:rPr>
              <a:t>σ</a:t>
            </a:r>
            <a:r>
              <a:rPr lang="en-US" sz="2400" dirty="0"/>
              <a:t> increases:</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1600" dirty="0"/>
          </a:p>
          <a:p>
            <a:pPr>
              <a:buFontTx/>
              <a:buChar char="•"/>
            </a:pPr>
            <a:r>
              <a:rPr lang="en-US" sz="2400" dirty="0"/>
              <a:t>To keep response the same (scale-invariant), must multiply Gaussian derivative by </a:t>
            </a:r>
            <a:r>
              <a:rPr lang="el-GR" sz="2400" dirty="0">
                <a:latin typeface="Times New Roman" pitchFamily="18" charset="0"/>
                <a:cs typeface="Times New Roman" pitchFamily="18" charset="0"/>
              </a:rPr>
              <a:t>σ</a:t>
            </a:r>
          </a:p>
          <a:p>
            <a:pPr>
              <a:buFontTx/>
              <a:buChar char="•"/>
            </a:pPr>
            <a:r>
              <a:rPr lang="en-US" sz="2400" dirty="0"/>
              <a:t>Laplacian is the second Gaussian derivative, so it must be multiplied by </a:t>
            </a:r>
            <a:r>
              <a:rPr lang="el-GR" sz="2400" dirty="0">
                <a:latin typeface="Times New Roman" pitchFamily="18" charset="0"/>
                <a:cs typeface="Times New Roman" pitchFamily="18" charset="0"/>
              </a:rPr>
              <a:t>σ</a:t>
            </a:r>
            <a:r>
              <a:rPr lang="en-US" sz="2400" baseline="30000" dirty="0">
                <a:latin typeface="Times New Roman" pitchFamily="18" charset="0"/>
                <a:cs typeface="Times New Roman" pitchFamily="18" charset="0"/>
              </a:rPr>
              <a:t>2</a:t>
            </a:r>
          </a:p>
          <a:p>
            <a:pPr>
              <a:buFontTx/>
              <a:buChar char="•"/>
            </a:pPr>
            <a:endParaRPr lang="en-US" sz="2400" dirty="0"/>
          </a:p>
          <a:p>
            <a:endParaRPr lang="en-US" dirty="0"/>
          </a:p>
        </p:txBody>
      </p:sp>
      <p:pic>
        <p:nvPicPr>
          <p:cNvPr id="18437" name="Picture 4" descr="deriv_shaded"/>
          <p:cNvPicPr>
            <a:picLocks noChangeAspect="1" noChangeArrowheads="1"/>
          </p:cNvPicPr>
          <p:nvPr/>
        </p:nvPicPr>
        <p:blipFill rotWithShape="1">
          <a:blip r:embed="rId4" cstate="print"/>
          <a:srcRect l="2826" r="-2826"/>
          <a:stretch/>
        </p:blipFill>
        <p:spPr bwMode="auto">
          <a:xfrm>
            <a:off x="3962400" y="1847850"/>
            <a:ext cx="4343400" cy="3257550"/>
          </a:xfrm>
          <a:prstGeom prst="rect">
            <a:avLst/>
          </a:prstGeom>
          <a:noFill/>
          <a:ln w="9525">
            <a:noFill/>
            <a:miter lim="800000"/>
            <a:headEnd/>
            <a:tailEnd/>
          </a:ln>
        </p:spPr>
      </p:pic>
      <p:sp>
        <p:nvSpPr>
          <p:cNvPr id="18438" name="Freeform 5"/>
          <p:cNvSpPr>
            <a:spLocks/>
          </p:cNvSpPr>
          <p:nvPr/>
        </p:nvSpPr>
        <p:spPr bwMode="auto">
          <a:xfrm>
            <a:off x="4419600" y="2104913"/>
            <a:ext cx="3342826" cy="1314674"/>
          </a:xfrm>
          <a:custGeom>
            <a:avLst/>
            <a:gdLst>
              <a:gd name="T0" fmla="*/ 0 w 2400"/>
              <a:gd name="T1" fmla="*/ 0 h 1872"/>
              <a:gd name="T2" fmla="*/ 2147483647 w 2400"/>
              <a:gd name="T3" fmla="*/ 0 h 1872"/>
              <a:gd name="T4" fmla="*/ 2147483647 w 2400"/>
              <a:gd name="T5" fmla="*/ 2147483647 h 1872"/>
              <a:gd name="T6" fmla="*/ 2147483647 w 2400"/>
              <a:gd name="T7" fmla="*/ 2147483647 h 1872"/>
              <a:gd name="T8" fmla="*/ 0 60000 65536"/>
              <a:gd name="T9" fmla="*/ 0 60000 65536"/>
              <a:gd name="T10" fmla="*/ 0 60000 65536"/>
              <a:gd name="T11" fmla="*/ 0 60000 65536"/>
              <a:gd name="T12" fmla="*/ 0 w 2400"/>
              <a:gd name="T13" fmla="*/ 0 h 1872"/>
              <a:gd name="T14" fmla="*/ 2400 w 2400"/>
              <a:gd name="T15" fmla="*/ 1872 h 1872"/>
            </a:gdLst>
            <a:ahLst/>
            <a:cxnLst>
              <a:cxn ang="T8">
                <a:pos x="T0" y="T1"/>
              </a:cxn>
              <a:cxn ang="T9">
                <a:pos x="T2" y="T3"/>
              </a:cxn>
              <a:cxn ang="T10">
                <a:pos x="T4" y="T5"/>
              </a:cxn>
              <a:cxn ang="T11">
                <a:pos x="T6" y="T7"/>
              </a:cxn>
            </a:cxnLst>
            <a:rect l="T12" t="T13" r="T14" b="T15"/>
            <a:pathLst>
              <a:path w="2400" h="1872">
                <a:moveTo>
                  <a:pt x="0" y="0"/>
                </a:moveTo>
                <a:lnTo>
                  <a:pt x="1200" y="0"/>
                </a:lnTo>
                <a:lnTo>
                  <a:pt x="1200" y="1872"/>
                </a:lnTo>
                <a:lnTo>
                  <a:pt x="2400" y="1872"/>
                </a:lnTo>
              </a:path>
            </a:pathLst>
          </a:custGeom>
          <a:noFill/>
          <a:ln w="38100">
            <a:solidFill>
              <a:srgbClr val="FF0000"/>
            </a:solidFill>
            <a:round/>
            <a:headEnd/>
            <a:tailEnd/>
          </a:ln>
        </p:spPr>
        <p:txBody>
          <a:bodyPr/>
          <a:lstStyle/>
          <a:p>
            <a:endParaRPr lang="en-US"/>
          </a:p>
        </p:txBody>
      </p:sp>
      <p:sp>
        <p:nvSpPr>
          <p:cNvPr id="13320" name="Line 6"/>
          <p:cNvSpPr>
            <a:spLocks noChangeShapeType="1"/>
          </p:cNvSpPr>
          <p:nvPr/>
        </p:nvSpPr>
        <p:spPr bwMode="auto">
          <a:xfrm flipH="1">
            <a:off x="5562601" y="2762251"/>
            <a:ext cx="750431" cy="341105"/>
          </a:xfrm>
          <a:prstGeom prst="line">
            <a:avLst/>
          </a:prstGeom>
          <a:noFill/>
          <a:ln w="9525">
            <a:solidFill>
              <a:schemeClr val="tx1"/>
            </a:solidFill>
            <a:round/>
            <a:headEnd/>
            <a:tailEnd type="triangle" w="med" len="med"/>
          </a:ln>
        </p:spPr>
        <p:txBody>
          <a:bodyPr/>
          <a:lstStyle/>
          <a:p>
            <a:endParaRPr lang="en-US"/>
          </a:p>
        </p:txBody>
      </p:sp>
      <p:graphicFrame>
        <p:nvGraphicFramePr>
          <p:cNvPr id="13314" name="Object 7"/>
          <p:cNvGraphicFramePr>
            <a:graphicFrameLocks noChangeAspect="1"/>
          </p:cNvGraphicFramePr>
          <p:nvPr>
            <p:extLst>
              <p:ext uri="{D42A27DB-BD31-4B8C-83A1-F6EECF244321}">
                <p14:modId xmlns:p14="http://schemas.microsoft.com/office/powerpoint/2010/main" val="28645667"/>
              </p:ext>
            </p:extLst>
          </p:nvPr>
        </p:nvGraphicFramePr>
        <p:xfrm>
          <a:off x="6477001" y="2349501"/>
          <a:ext cx="795911" cy="710635"/>
        </p:xfrm>
        <a:graphic>
          <a:graphicData uri="http://schemas.openxmlformats.org/presentationml/2006/ole">
            <mc:AlternateContent xmlns:mc="http://schemas.openxmlformats.org/markup-compatibility/2006">
              <mc:Choice xmlns:v="urn:schemas-microsoft-com:vml" Requires="v">
                <p:oleObj spid="_x0000_s18625" name="Equation" r:id="rId5" imgW="469800" imgH="419040" progId="Equation.3">
                  <p:embed/>
                </p:oleObj>
              </mc:Choice>
              <mc:Fallback>
                <p:oleObj name="Equation" r:id="rId5" imgW="469800" imgH="4190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1" y="2349501"/>
                        <a:ext cx="795911" cy="71063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6">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3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uiExpand="1" build="p"/>
      <p:bldP spid="133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Scale selection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B2F18A5-0FF7-2C46-AEE8-5201C4D76AF0}"/>
                  </a:ext>
                </a:extLst>
              </p:cNvPr>
              <p:cNvSpPr>
                <a:spLocks noGrp="1"/>
              </p:cNvSpPr>
              <p:nvPr>
                <p:ph idx="1"/>
              </p:nvPr>
            </p:nvSpPr>
            <p:spPr/>
            <p:txBody>
              <a:bodyPr/>
              <a:lstStyle/>
              <a:p>
                <a:pPr marL="457200" indent="-457200">
                  <a:buFont typeface="Arial" panose="020B0604020202020204" pitchFamily="34" charset="0"/>
                  <a:buChar char="•"/>
                </a:pPr>
                <a:r>
                  <a:rPr lang="en-US" dirty="0"/>
                  <a:t>We can find the </a:t>
                </a:r>
                <a:r>
                  <a:rPr lang="en-US" i="1" dirty="0"/>
                  <a:t>characteristic scale </a:t>
                </a:r>
                <a:r>
                  <a:rPr lang="en-US" dirty="0"/>
                  <a:t>of the blob by convolving it with </a:t>
                </a:r>
                <a:r>
                  <a:rPr lang="en-US" i="1" dirty="0"/>
                  <a:t>scale-normalized</a:t>
                </a:r>
                <a:r>
                  <a:rPr lang="en-US" dirty="0"/>
                  <a:t> Laplacians at several scales (</a:t>
                </a:r>
                <a14:m>
                  <m:oMath xmlns:m="http://schemas.openxmlformats.org/officeDocument/2006/math">
                    <m:r>
                      <a:rPr lang="en-US" i="1" smtClean="0">
                        <a:solidFill>
                          <a:srgbClr val="7030A0"/>
                        </a:solidFill>
                        <a:latin typeface="Cambria Math" panose="02040503050406030204" pitchFamily="18" charset="0"/>
                        <a:ea typeface="Cambria Math" panose="02040503050406030204" pitchFamily="18" charset="0"/>
                      </a:rPr>
                      <m:t>𝜎</m:t>
                    </m:r>
                  </m:oMath>
                </a14:m>
                <a:r>
                  <a:rPr lang="en-US" dirty="0"/>
                  <a:t>) and looking for the maximum response</a:t>
                </a:r>
              </a:p>
              <a:p>
                <a:endParaRPr lang="en-US" dirty="0"/>
              </a:p>
            </p:txBody>
          </p:sp>
        </mc:Choice>
        <mc:Fallback xmlns="">
          <p:sp>
            <p:nvSpPr>
              <p:cNvPr id="4" name="Content Placeholder 3">
                <a:extLst>
                  <a:ext uri="{FF2B5EF4-FFF2-40B4-BE49-F238E27FC236}">
                    <a16:creationId xmlns:a16="http://schemas.microsoft.com/office/drawing/2014/main" id="{7B2F18A5-0FF7-2C46-AEE8-5201C4D76AF0}"/>
                  </a:ext>
                </a:extLst>
              </p:cNvPr>
              <p:cNvSpPr>
                <a:spLocks noGrp="1" noRot="1" noChangeAspect="1" noMove="1" noResize="1" noEditPoints="1" noAdjustHandles="1" noChangeArrowheads="1" noChangeShapeType="1" noTextEdit="1"/>
              </p:cNvSpPr>
              <p:nvPr>
                <p:ph idx="1"/>
              </p:nvPr>
            </p:nvSpPr>
            <p:spPr>
              <a:blipFill>
                <a:blip r:embed="rId3"/>
                <a:stretch>
                  <a:fillRect l="-1103" t="-1449" r="-1103"/>
                </a:stretch>
              </a:blipFill>
            </p:spPr>
            <p:txBody>
              <a:bodyPr/>
              <a:lstStyle/>
              <a:p>
                <a:r>
                  <a:rPr lang="en-US">
                    <a:noFill/>
                  </a:rPr>
                  <a:t> </a:t>
                </a:r>
              </a:p>
            </p:txBody>
          </p:sp>
        </mc:Fallback>
      </mc:AlternateContent>
      <p:sp>
        <p:nvSpPr>
          <p:cNvPr id="51203" name="Text Box 5"/>
          <p:cNvSpPr txBox="1">
            <a:spLocks noChangeArrowheads="1"/>
          </p:cNvSpPr>
          <p:nvPr/>
        </p:nvSpPr>
        <p:spPr bwMode="auto">
          <a:xfrm>
            <a:off x="5470525" y="873126"/>
            <a:ext cx="184150" cy="519113"/>
          </a:xfrm>
          <a:prstGeom prst="rect">
            <a:avLst/>
          </a:prstGeom>
          <a:noFill/>
          <a:ln w="9525">
            <a:noFill/>
            <a:miter lim="800000"/>
            <a:headEnd/>
            <a:tailEnd/>
          </a:ln>
        </p:spPr>
        <p:txBody>
          <a:bodyPr wrap="none">
            <a:spAutoFit/>
          </a:bodyPr>
          <a:lstStyle/>
          <a:p>
            <a:endParaRPr lang="en-US"/>
          </a:p>
        </p:txBody>
      </p:sp>
      <p:sp>
        <p:nvSpPr>
          <p:cNvPr id="51208" name="Rectangle 10"/>
          <p:cNvSpPr>
            <a:spLocks noChangeArrowheads="1"/>
          </p:cNvSpPr>
          <p:nvPr/>
        </p:nvSpPr>
        <p:spPr bwMode="auto">
          <a:xfrm>
            <a:off x="2228849" y="2595562"/>
            <a:ext cx="685800" cy="304800"/>
          </a:xfrm>
          <a:prstGeom prst="rect">
            <a:avLst/>
          </a:prstGeom>
          <a:solidFill>
            <a:schemeClr val="bg1"/>
          </a:solidFill>
          <a:ln w="9525">
            <a:noFill/>
            <a:miter lim="800000"/>
            <a:headEnd/>
            <a:tailEnd/>
          </a:ln>
        </p:spPr>
        <p:txBody>
          <a:bodyPr wrap="none" anchor="ctr"/>
          <a:lstStyle/>
          <a:p>
            <a:endParaRPr lang="en-US"/>
          </a:p>
        </p:txBody>
      </p:sp>
      <p:pic>
        <p:nvPicPr>
          <p:cNvPr id="6" name="Picture 5">
            <a:extLst>
              <a:ext uri="{FF2B5EF4-FFF2-40B4-BE49-F238E27FC236}">
                <a16:creationId xmlns:a16="http://schemas.microsoft.com/office/drawing/2014/main" id="{0C52F536-3B8D-A142-A1DF-6CB001CD1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126749"/>
            <a:ext cx="9296400" cy="2127078"/>
          </a:xfrm>
          <a:prstGeom prst="rect">
            <a:avLst/>
          </a:prstGeom>
        </p:spPr>
      </p:pic>
      <p:grpSp>
        <p:nvGrpSpPr>
          <p:cNvPr id="3" name="Group 14"/>
          <p:cNvGrpSpPr>
            <a:grpSpLocks/>
          </p:cNvGrpSpPr>
          <p:nvPr/>
        </p:nvGrpSpPr>
        <p:grpSpPr bwMode="auto">
          <a:xfrm>
            <a:off x="7848600" y="5212900"/>
            <a:ext cx="1250950" cy="757238"/>
            <a:chOff x="3842" y="3744"/>
            <a:chExt cx="788" cy="477"/>
          </a:xfrm>
        </p:grpSpPr>
        <p:sp>
          <p:nvSpPr>
            <p:cNvPr id="51210" name="Text Box 11"/>
            <p:cNvSpPr txBox="1">
              <a:spLocks noChangeArrowheads="1"/>
            </p:cNvSpPr>
            <p:nvPr/>
          </p:nvSpPr>
          <p:spPr bwMode="auto">
            <a:xfrm>
              <a:off x="3842" y="3990"/>
              <a:ext cx="788" cy="231"/>
            </a:xfrm>
            <a:prstGeom prst="rect">
              <a:avLst/>
            </a:prstGeom>
            <a:noFill/>
            <a:ln w="9525">
              <a:noFill/>
              <a:miter lim="800000"/>
              <a:headEnd/>
              <a:tailEnd/>
            </a:ln>
          </p:spPr>
          <p:txBody>
            <a:bodyPr wrap="none">
              <a:spAutoFit/>
            </a:bodyPr>
            <a:lstStyle/>
            <a:p>
              <a:r>
                <a:rPr lang="en-US" sz="1800" b="1">
                  <a:solidFill>
                    <a:srgbClr val="FF0000"/>
                  </a:solidFill>
                </a:rPr>
                <a:t>maximum</a:t>
              </a:r>
            </a:p>
          </p:txBody>
        </p:sp>
        <p:sp>
          <p:nvSpPr>
            <p:cNvPr id="51211" name="Line 13"/>
            <p:cNvSpPr>
              <a:spLocks noChangeShapeType="1"/>
            </p:cNvSpPr>
            <p:nvPr/>
          </p:nvSpPr>
          <p:spPr bwMode="auto">
            <a:xfrm flipV="1">
              <a:off x="4272" y="3744"/>
              <a:ext cx="0" cy="288"/>
            </a:xfrm>
            <a:prstGeom prst="line">
              <a:avLst/>
            </a:prstGeom>
            <a:noFill/>
            <a:ln w="25400">
              <a:solidFill>
                <a:srgbClr val="FF000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024D-1172-5144-B10C-C3A8F675086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34E0A25-DC0D-5D4C-AD84-E01BBCB4C030}"/>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Multiscale blob detection: Key idea</a:t>
            </a:r>
          </a:p>
          <a:p>
            <a:pPr marL="457200" indent="-457200">
              <a:buFont typeface="Arial" panose="020B0604020202020204" pitchFamily="34" charset="0"/>
              <a:buChar char="•"/>
            </a:pPr>
            <a:r>
              <a:rPr lang="en-US" dirty="0">
                <a:solidFill>
                  <a:schemeClr val="bg1">
                    <a:lumMod val="50000"/>
                  </a:schemeClr>
                </a:solidFill>
              </a:rPr>
              <a:t>Laplacian of Gaussian filter</a:t>
            </a:r>
          </a:p>
          <a:p>
            <a:pPr marL="457200" indent="-457200">
              <a:buFont typeface="Arial" panose="020B0604020202020204" pitchFamily="34" charset="0"/>
              <a:buChar char="•"/>
            </a:pPr>
            <a:r>
              <a:rPr lang="en-US" dirty="0"/>
              <a:t>Multiscale blob detection algorithm</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25567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2D multiscale blob detection</a:t>
            </a:r>
          </a:p>
        </p:txBody>
      </p:sp>
      <mc:AlternateContent xmlns:mc="http://schemas.openxmlformats.org/markup-compatibility/2006" xmlns:a14="http://schemas.microsoft.com/office/drawing/2010/main">
        <mc:Choice Requires="a14">
          <p:sp>
            <p:nvSpPr>
              <p:cNvPr id="55299" name="Rectangle 3"/>
              <p:cNvSpPr>
                <a:spLocks noGrp="1" noChangeArrowheads="1"/>
              </p:cNvSpPr>
              <p:nvPr>
                <p:ph type="body" idx="1"/>
              </p:nvPr>
            </p:nvSpPr>
            <p:spPr/>
            <p:txBody>
              <a:bodyPr/>
              <a:lstStyle/>
              <a:p>
                <a:pPr marL="533400" indent="-533400">
                  <a:buFontTx/>
                  <a:buAutoNum type="arabicPeriod"/>
                </a:pPr>
                <a:r>
                  <a:rPr lang="en-US" dirty="0"/>
                  <a:t>Convolve image with </a:t>
                </a:r>
                <a:r>
                  <a:rPr lang="en-US" i="1" dirty="0"/>
                  <a:t>scale-normalized</a:t>
                </a:r>
                <a:r>
                  <a:rPr lang="en-US" dirty="0"/>
                  <a:t> Laplacian at several scales (values of </a:t>
                </a:r>
                <a14:m>
                  <m:oMath xmlns:m="http://schemas.openxmlformats.org/officeDocument/2006/math">
                    <m:r>
                      <a:rPr lang="en-US" i="1" smtClean="0">
                        <a:solidFill>
                          <a:srgbClr val="7030A0"/>
                        </a:solidFill>
                        <a:latin typeface="Cambria Math" panose="02040503050406030204" pitchFamily="18" charset="0"/>
                        <a:ea typeface="Cambria Math" panose="02040503050406030204" pitchFamily="18" charset="0"/>
                      </a:rPr>
                      <m:t>𝜎</m:t>
                    </m:r>
                  </m:oMath>
                </a14:m>
                <a:r>
                  <a:rPr lang="en-US" dirty="0"/>
                  <a:t>)</a:t>
                </a:r>
              </a:p>
              <a:p>
                <a:pPr marL="533400" indent="-533400">
                  <a:buFontTx/>
                  <a:buAutoNum type="arabicPeriod"/>
                </a:pPr>
                <a:r>
                  <a:rPr lang="en-US" dirty="0"/>
                  <a:t>Find maxima of squared Laplacian response in space </a:t>
                </a:r>
                <a:r>
                  <a:rPr lang="en-US" i="1" dirty="0"/>
                  <a:t>and </a:t>
                </a:r>
                <a:r>
                  <a:rPr lang="en-US" dirty="0"/>
                  <a:t>across scales</a:t>
                </a:r>
              </a:p>
            </p:txBody>
          </p:sp>
        </mc:Choice>
        <mc:Fallback xmlns="">
          <p:sp>
            <p:nvSpPr>
              <p:cNvPr id="55299"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pic>
        <p:nvPicPr>
          <p:cNvPr id="55300" name="Picture 5"/>
          <p:cNvPicPr>
            <a:picLocks noChangeAspect="1" noChangeArrowheads="1"/>
          </p:cNvPicPr>
          <p:nvPr/>
        </p:nvPicPr>
        <p:blipFill>
          <a:blip r:embed="rId4" cstate="print"/>
          <a:srcRect/>
          <a:stretch>
            <a:fillRect/>
          </a:stretch>
        </p:blipFill>
        <p:spPr bwMode="auto">
          <a:xfrm>
            <a:off x="4800600" y="3105150"/>
            <a:ext cx="2857500" cy="26098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6643B87-5D99-0B47-BECE-CD60B8646C0A}"/>
                  </a:ext>
                </a:extLst>
              </p:cNvPr>
              <p:cNvSpPr/>
              <p:nvPr/>
            </p:nvSpPr>
            <p:spPr>
              <a:xfrm>
                <a:off x="4297770" y="4019550"/>
                <a:ext cx="50283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ea typeface="Cambria Math" panose="02040503050406030204" pitchFamily="18" charset="0"/>
                        </a:rPr>
                        <m:t>𝜎</m:t>
                      </m:r>
                    </m:oMath>
                  </m:oMathPara>
                </a14:m>
                <a:endParaRPr lang="en-US" dirty="0"/>
              </a:p>
            </p:txBody>
          </p:sp>
        </mc:Choice>
        <mc:Fallback xmlns="">
          <p:sp>
            <p:nvSpPr>
              <p:cNvPr id="2" name="Rectangle 1">
                <a:extLst>
                  <a:ext uri="{FF2B5EF4-FFF2-40B4-BE49-F238E27FC236}">
                    <a16:creationId xmlns:a16="http://schemas.microsoft.com/office/drawing/2014/main" id="{F6643B87-5D99-0B47-BECE-CD60B8646C0A}"/>
                  </a:ext>
                </a:extLst>
              </p:cNvPr>
              <p:cNvSpPr>
                <a:spLocks noRot="1" noChangeAspect="1" noMove="1" noResize="1" noEditPoints="1" noAdjustHandles="1" noChangeArrowheads="1" noChangeShapeType="1" noTextEdit="1"/>
              </p:cNvSpPr>
              <p:nvPr/>
            </p:nvSpPr>
            <p:spPr>
              <a:xfrm>
                <a:off x="4297770" y="4019550"/>
                <a:ext cx="502830" cy="523220"/>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AA5B4CD-13A7-F540-BA87-28F4194C646D}"/>
              </a:ext>
            </a:extLst>
          </p:cNvPr>
          <p:cNvSpPr txBox="1"/>
          <p:nvPr/>
        </p:nvSpPr>
        <p:spPr>
          <a:xfrm>
            <a:off x="8160930" y="4148465"/>
            <a:ext cx="2392001" cy="523220"/>
          </a:xfrm>
          <a:prstGeom prst="rect">
            <a:avLst/>
          </a:prstGeom>
          <a:noFill/>
        </p:spPr>
        <p:txBody>
          <a:bodyPr wrap="none" rtlCol="0">
            <a:spAutoFit/>
          </a:bodyPr>
          <a:lstStyle/>
          <a:p>
            <a:r>
              <a:rPr lang="en-US" dirty="0"/>
              <a:t>“Scale space”</a:t>
            </a:r>
          </a:p>
        </p:txBody>
      </p:sp>
    </p:spTree>
    <p:extLst>
      <p:ext uri="{BB962C8B-B14F-4D97-AF65-F5344CB8AC3E}">
        <p14:creationId xmlns:p14="http://schemas.microsoft.com/office/powerpoint/2010/main" val="108541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a:t>2D multiscale blob detection: Example</a:t>
            </a:r>
          </a:p>
        </p:txBody>
      </p:sp>
      <p:pic>
        <p:nvPicPr>
          <p:cNvPr id="56323" name="Picture 4" descr="butterfly"/>
          <p:cNvPicPr>
            <a:picLocks noChangeAspect="1" noChangeArrowheads="1"/>
          </p:cNvPicPr>
          <p:nvPr/>
        </p:nvPicPr>
        <p:blipFill>
          <a:blip r:embed="rId3" cstate="print"/>
          <a:srcRect/>
          <a:stretch>
            <a:fillRect/>
          </a:stretch>
        </p:blipFill>
        <p:spPr bwMode="auto">
          <a:xfrm>
            <a:off x="3581400" y="1752600"/>
            <a:ext cx="5181600" cy="37417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2D multiscale blob detection: Example</a:t>
            </a:r>
          </a:p>
        </p:txBody>
      </p:sp>
      <p:sp>
        <p:nvSpPr>
          <p:cNvPr id="57347" name="Rectangle 3"/>
          <p:cNvSpPr>
            <a:spLocks noGrp="1" noChangeArrowheads="1"/>
          </p:cNvSpPr>
          <p:nvPr>
            <p:ph type="body" idx="1"/>
          </p:nvPr>
        </p:nvSpPr>
        <p:spPr/>
        <p:txBody>
          <a:bodyPr/>
          <a:lstStyle/>
          <a:p>
            <a:endParaRPr lang="en-US"/>
          </a:p>
        </p:txBody>
      </p:sp>
      <p:pic>
        <p:nvPicPr>
          <p:cNvPr id="1262596" name="Picture 4" descr="pyramid_10"/>
          <p:cNvPicPr>
            <a:picLocks noChangeAspect="1" noChangeArrowheads="1"/>
          </p:cNvPicPr>
          <p:nvPr/>
        </p:nvPicPr>
        <p:blipFill>
          <a:blip r:embed="rId3" cstate="print"/>
          <a:srcRect/>
          <a:stretch>
            <a:fillRect/>
          </a:stretch>
        </p:blipFill>
        <p:spPr bwMode="auto">
          <a:xfrm>
            <a:off x="2738438" y="1214438"/>
            <a:ext cx="6864350" cy="5148262"/>
          </a:xfrm>
          <a:prstGeom prst="rect">
            <a:avLst/>
          </a:prstGeom>
          <a:noFill/>
          <a:ln w="9525">
            <a:noFill/>
            <a:miter lim="800000"/>
            <a:headEnd/>
            <a:tailEnd/>
          </a:ln>
        </p:spPr>
      </p:pic>
      <p:pic>
        <p:nvPicPr>
          <p:cNvPr id="1262597" name="Picture 5" descr="pyramid_1"/>
          <p:cNvPicPr>
            <a:picLocks noChangeAspect="1" noChangeArrowheads="1"/>
          </p:cNvPicPr>
          <p:nvPr/>
        </p:nvPicPr>
        <p:blipFill>
          <a:blip r:embed="rId4" cstate="print"/>
          <a:srcRect/>
          <a:stretch>
            <a:fillRect/>
          </a:stretch>
        </p:blipFill>
        <p:spPr bwMode="auto">
          <a:xfrm>
            <a:off x="2738438" y="1214438"/>
            <a:ext cx="6864350" cy="5148262"/>
          </a:xfrm>
          <a:prstGeom prst="rect">
            <a:avLst/>
          </a:prstGeom>
          <a:noFill/>
          <a:ln w="9525">
            <a:noFill/>
            <a:miter lim="800000"/>
            <a:headEnd/>
            <a:tailEnd/>
          </a:ln>
        </p:spPr>
      </p:pic>
      <p:pic>
        <p:nvPicPr>
          <p:cNvPr id="1262598" name="Picture 6" descr="pyramid_2"/>
          <p:cNvPicPr>
            <a:picLocks noChangeAspect="1" noChangeArrowheads="1"/>
          </p:cNvPicPr>
          <p:nvPr/>
        </p:nvPicPr>
        <p:blipFill>
          <a:blip r:embed="rId5" cstate="print"/>
          <a:srcRect/>
          <a:stretch>
            <a:fillRect/>
          </a:stretch>
        </p:blipFill>
        <p:spPr bwMode="auto">
          <a:xfrm>
            <a:off x="2738438" y="1214438"/>
            <a:ext cx="6864350" cy="5148262"/>
          </a:xfrm>
          <a:prstGeom prst="rect">
            <a:avLst/>
          </a:prstGeom>
          <a:noFill/>
          <a:ln w="9525">
            <a:noFill/>
            <a:miter lim="800000"/>
            <a:headEnd/>
            <a:tailEnd/>
          </a:ln>
        </p:spPr>
      </p:pic>
      <p:pic>
        <p:nvPicPr>
          <p:cNvPr id="1262599" name="Picture 7" descr="pyramid_3"/>
          <p:cNvPicPr>
            <a:picLocks noChangeAspect="1" noChangeArrowheads="1"/>
          </p:cNvPicPr>
          <p:nvPr/>
        </p:nvPicPr>
        <p:blipFill>
          <a:blip r:embed="rId6" cstate="print"/>
          <a:srcRect/>
          <a:stretch>
            <a:fillRect/>
          </a:stretch>
        </p:blipFill>
        <p:spPr bwMode="auto">
          <a:xfrm>
            <a:off x="2738438" y="1214438"/>
            <a:ext cx="6864350" cy="5148262"/>
          </a:xfrm>
          <a:prstGeom prst="rect">
            <a:avLst/>
          </a:prstGeom>
          <a:noFill/>
          <a:ln w="9525">
            <a:noFill/>
            <a:miter lim="800000"/>
            <a:headEnd/>
            <a:tailEnd/>
          </a:ln>
        </p:spPr>
      </p:pic>
      <p:pic>
        <p:nvPicPr>
          <p:cNvPr id="1262600" name="Picture 8" descr="pyramid_4"/>
          <p:cNvPicPr>
            <a:picLocks noChangeAspect="1" noChangeArrowheads="1"/>
          </p:cNvPicPr>
          <p:nvPr/>
        </p:nvPicPr>
        <p:blipFill>
          <a:blip r:embed="rId7" cstate="print"/>
          <a:srcRect/>
          <a:stretch>
            <a:fillRect/>
          </a:stretch>
        </p:blipFill>
        <p:spPr bwMode="auto">
          <a:xfrm>
            <a:off x="2738438" y="1214438"/>
            <a:ext cx="6864350" cy="5148262"/>
          </a:xfrm>
          <a:prstGeom prst="rect">
            <a:avLst/>
          </a:prstGeom>
          <a:noFill/>
          <a:ln w="9525">
            <a:noFill/>
            <a:miter lim="800000"/>
            <a:headEnd/>
            <a:tailEnd/>
          </a:ln>
        </p:spPr>
      </p:pic>
      <p:pic>
        <p:nvPicPr>
          <p:cNvPr id="1262601" name="Picture 9" descr="pyramid_5"/>
          <p:cNvPicPr>
            <a:picLocks noChangeAspect="1" noChangeArrowheads="1"/>
          </p:cNvPicPr>
          <p:nvPr/>
        </p:nvPicPr>
        <p:blipFill>
          <a:blip r:embed="rId8" cstate="print"/>
          <a:srcRect/>
          <a:stretch>
            <a:fillRect/>
          </a:stretch>
        </p:blipFill>
        <p:spPr bwMode="auto">
          <a:xfrm>
            <a:off x="2738438" y="1214438"/>
            <a:ext cx="6864350" cy="5148262"/>
          </a:xfrm>
          <a:prstGeom prst="rect">
            <a:avLst/>
          </a:prstGeom>
          <a:noFill/>
          <a:ln w="9525">
            <a:noFill/>
            <a:miter lim="800000"/>
            <a:headEnd/>
            <a:tailEnd/>
          </a:ln>
        </p:spPr>
      </p:pic>
      <p:pic>
        <p:nvPicPr>
          <p:cNvPr id="1262602" name="Picture 10" descr="pyramid_6"/>
          <p:cNvPicPr>
            <a:picLocks noChangeAspect="1" noChangeArrowheads="1"/>
          </p:cNvPicPr>
          <p:nvPr/>
        </p:nvPicPr>
        <p:blipFill>
          <a:blip r:embed="rId9" cstate="print"/>
          <a:srcRect/>
          <a:stretch>
            <a:fillRect/>
          </a:stretch>
        </p:blipFill>
        <p:spPr bwMode="auto">
          <a:xfrm>
            <a:off x="2738438" y="1214438"/>
            <a:ext cx="6864350" cy="5148262"/>
          </a:xfrm>
          <a:prstGeom prst="rect">
            <a:avLst/>
          </a:prstGeom>
          <a:noFill/>
          <a:ln w="9525">
            <a:noFill/>
            <a:miter lim="800000"/>
            <a:headEnd/>
            <a:tailEnd/>
          </a:ln>
        </p:spPr>
      </p:pic>
      <p:pic>
        <p:nvPicPr>
          <p:cNvPr id="1262603" name="Picture 11" descr="pyramid_7"/>
          <p:cNvPicPr>
            <a:picLocks noChangeAspect="1" noChangeArrowheads="1"/>
          </p:cNvPicPr>
          <p:nvPr/>
        </p:nvPicPr>
        <p:blipFill>
          <a:blip r:embed="rId10" cstate="print"/>
          <a:srcRect/>
          <a:stretch>
            <a:fillRect/>
          </a:stretch>
        </p:blipFill>
        <p:spPr bwMode="auto">
          <a:xfrm>
            <a:off x="2738438" y="1214438"/>
            <a:ext cx="6864350" cy="5148262"/>
          </a:xfrm>
          <a:prstGeom prst="rect">
            <a:avLst/>
          </a:prstGeom>
          <a:noFill/>
          <a:ln w="9525">
            <a:noFill/>
            <a:miter lim="800000"/>
            <a:headEnd/>
            <a:tailEnd/>
          </a:ln>
        </p:spPr>
      </p:pic>
      <p:pic>
        <p:nvPicPr>
          <p:cNvPr id="1262604" name="Picture 12" descr="pyramid_8"/>
          <p:cNvPicPr>
            <a:picLocks noChangeAspect="1" noChangeArrowheads="1"/>
          </p:cNvPicPr>
          <p:nvPr/>
        </p:nvPicPr>
        <p:blipFill>
          <a:blip r:embed="rId11" cstate="print"/>
          <a:srcRect/>
          <a:stretch>
            <a:fillRect/>
          </a:stretch>
        </p:blipFill>
        <p:spPr bwMode="auto">
          <a:xfrm>
            <a:off x="2738438" y="1214438"/>
            <a:ext cx="6864350" cy="5148262"/>
          </a:xfrm>
          <a:prstGeom prst="rect">
            <a:avLst/>
          </a:prstGeom>
          <a:noFill/>
          <a:ln w="9525">
            <a:noFill/>
            <a:miter lim="800000"/>
            <a:headEnd/>
            <a:tailEnd/>
          </a:ln>
        </p:spPr>
      </p:pic>
      <p:pic>
        <p:nvPicPr>
          <p:cNvPr id="1262605" name="Picture 13" descr="pyramid_9"/>
          <p:cNvPicPr>
            <a:picLocks noChangeAspect="1" noChangeArrowheads="1"/>
          </p:cNvPicPr>
          <p:nvPr/>
        </p:nvPicPr>
        <p:blipFill>
          <a:blip r:embed="rId12" cstate="print"/>
          <a:srcRect/>
          <a:stretch>
            <a:fillRect/>
          </a:stretch>
        </p:blipFill>
        <p:spPr bwMode="auto">
          <a:xfrm>
            <a:off x="2738438" y="1214438"/>
            <a:ext cx="6864350" cy="514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2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2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2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2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26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2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26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626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26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024D-1172-5144-B10C-C3A8F675086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34E0A25-DC0D-5D4C-AD84-E01BBCB4C030}"/>
              </a:ext>
            </a:extLst>
          </p:cNvPr>
          <p:cNvSpPr>
            <a:spLocks noGrp="1"/>
          </p:cNvSpPr>
          <p:nvPr>
            <p:ph idx="1"/>
          </p:nvPr>
        </p:nvSpPr>
        <p:spPr/>
        <p:txBody>
          <a:bodyPr/>
          <a:lstStyle/>
          <a:p>
            <a:pPr marL="457200" indent="-457200">
              <a:buFont typeface="Arial" panose="020B0604020202020204" pitchFamily="34" charset="0"/>
              <a:buChar char="•"/>
            </a:pPr>
            <a:r>
              <a:rPr lang="en-US" dirty="0"/>
              <a:t>Multiscale blob detection: Key idea</a:t>
            </a:r>
          </a:p>
          <a:p>
            <a:pPr marL="457200" indent="-457200">
              <a:buFont typeface="Arial" panose="020B0604020202020204" pitchFamily="34" charset="0"/>
              <a:buChar char="•"/>
            </a:pPr>
            <a:r>
              <a:rPr lang="en-US" dirty="0"/>
              <a:t>Laplacian of Gaussian filter</a:t>
            </a:r>
          </a:p>
          <a:p>
            <a:pPr marL="457200" indent="-457200">
              <a:buFont typeface="Arial" panose="020B0604020202020204" pitchFamily="34" charset="0"/>
              <a:buChar char="•"/>
            </a:pPr>
            <a:r>
              <a:rPr lang="en-US" dirty="0"/>
              <a:t>Multiscale blob detection algorithm</a:t>
            </a:r>
          </a:p>
          <a:p>
            <a:pPr marL="457200" indent="-457200">
              <a:buFont typeface="Arial" panose="020B0604020202020204" pitchFamily="34" charset="0"/>
              <a:buChar char="•"/>
            </a:pPr>
            <a:r>
              <a:rPr lang="en-US" dirty="0"/>
              <a:t>SIFT detector</a:t>
            </a:r>
          </a:p>
          <a:p>
            <a:pPr marL="457200" indent="-457200">
              <a:buFont typeface="Arial" panose="020B0604020202020204" pitchFamily="34" charset="0"/>
              <a:buChar char="•"/>
            </a:pPr>
            <a:r>
              <a:rPr lang="en-US" dirty="0"/>
              <a:t>SIFT descriptors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18884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2D multiscale blob detection: Example</a:t>
            </a:r>
          </a:p>
        </p:txBody>
      </p:sp>
      <p:pic>
        <p:nvPicPr>
          <p:cNvPr id="58371" name="Picture 4" descr="butterfly_circles"/>
          <p:cNvPicPr>
            <a:picLocks noChangeAspect="1" noChangeArrowheads="1"/>
          </p:cNvPicPr>
          <p:nvPr/>
        </p:nvPicPr>
        <p:blipFill>
          <a:blip r:embed="rId3" cstate="print"/>
          <a:srcRect/>
          <a:stretch>
            <a:fillRect/>
          </a:stretch>
        </p:blipFill>
        <p:spPr bwMode="auto">
          <a:xfrm>
            <a:off x="3614738" y="1771650"/>
            <a:ext cx="5148262" cy="3714750"/>
          </a:xfrm>
          <a:prstGeom prst="rect">
            <a:avLst/>
          </a:prstGeom>
          <a:noFill/>
          <a:ln w="9525">
            <a:noFill/>
            <a:miter lim="800000"/>
            <a:headEnd/>
            <a:tailEnd/>
          </a:ln>
        </p:spPr>
      </p:pic>
      <p:sp>
        <p:nvSpPr>
          <p:cNvPr id="3" name="Rectangle 2">
            <a:extLst>
              <a:ext uri="{FF2B5EF4-FFF2-40B4-BE49-F238E27FC236}">
                <a16:creationId xmlns:a16="http://schemas.microsoft.com/office/drawing/2014/main" id="{22EEBA8B-5C2B-604D-9FD1-58ACEA73C8A9}"/>
              </a:ext>
            </a:extLst>
          </p:cNvPr>
          <p:cNvSpPr/>
          <p:nvPr/>
        </p:nvSpPr>
        <p:spPr>
          <a:xfrm>
            <a:off x="4343400" y="1081415"/>
            <a:ext cx="4059125" cy="523220"/>
          </a:xfrm>
          <a:prstGeom prst="rect">
            <a:avLst/>
          </a:prstGeom>
        </p:spPr>
        <p:txBody>
          <a:bodyPr wrap="none">
            <a:spAutoFit/>
          </a:bodyPr>
          <a:lstStyle/>
          <a:p>
            <a:r>
              <a:rPr lang="en-US" dirty="0"/>
              <a:t>After scale-space NMS </a:t>
            </a:r>
          </a:p>
        </p:txBody>
      </p:sp>
      <p:pic>
        <p:nvPicPr>
          <p:cNvPr id="6" name="Picture 5">
            <a:extLst>
              <a:ext uri="{FF2B5EF4-FFF2-40B4-BE49-F238E27FC236}">
                <a16:creationId xmlns:a16="http://schemas.microsoft.com/office/drawing/2014/main" id="{626C9869-66C5-4944-A790-AF0AA190DEF9}"/>
              </a:ext>
            </a:extLst>
          </p:cNvPr>
          <p:cNvPicPr>
            <a:picLocks noChangeAspect="1" noChangeArrowheads="1"/>
          </p:cNvPicPr>
          <p:nvPr/>
        </p:nvPicPr>
        <p:blipFill>
          <a:blip r:embed="rId4" cstate="print"/>
          <a:srcRect/>
          <a:stretch>
            <a:fillRect/>
          </a:stretch>
        </p:blipFill>
        <p:spPr bwMode="auto">
          <a:xfrm>
            <a:off x="9525000" y="2819400"/>
            <a:ext cx="1501752" cy="1371600"/>
          </a:xfrm>
          <a:prstGeom prst="rect">
            <a:avLst/>
          </a:prstGeom>
          <a:noFill/>
          <a:ln w="9525">
            <a:noFill/>
            <a:miter lim="800000"/>
            <a:headEnd/>
            <a:tailEnd/>
          </a:ln>
        </p:spPr>
      </p:pic>
    </p:spTree>
    <p:extLst>
      <p:ext uri="{BB962C8B-B14F-4D97-AF65-F5344CB8AC3E}">
        <p14:creationId xmlns:p14="http://schemas.microsoft.com/office/powerpoint/2010/main" val="150878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Technical detail 1: Drawing circles</a:t>
            </a:r>
          </a:p>
        </p:txBody>
      </p:sp>
      <mc:AlternateContent xmlns:mc="http://schemas.openxmlformats.org/markup-compatibility/2006" xmlns:a14="http://schemas.microsoft.com/office/drawing/2010/main">
        <mc:Choice Requires="a14">
          <p:sp>
            <p:nvSpPr>
              <p:cNvPr id="53251" name="Rectangle 3"/>
              <p:cNvSpPr>
                <a:spLocks noGrp="1" noChangeArrowheads="1"/>
              </p:cNvSpPr>
              <p:nvPr>
                <p:ph idx="1"/>
              </p:nvPr>
            </p:nvSpPr>
            <p:spPr>
              <a:xfrm>
                <a:off x="609600" y="914400"/>
                <a:ext cx="10668000" cy="5257800"/>
              </a:xfrm>
            </p:spPr>
            <p:txBody>
              <a:bodyPr/>
              <a:lstStyle/>
              <a:p>
                <a:pPr>
                  <a:buFontTx/>
                  <a:buChar char="•"/>
                </a:pPr>
                <a:r>
                  <a:rPr lang="en-US" sz="2400" dirty="0"/>
                  <a:t>At what scale does the Laplacian achieve a maximum response to a binary circle of radius </a:t>
                </a:r>
                <a14:m>
                  <m:oMath xmlns:m="http://schemas.openxmlformats.org/officeDocument/2006/math">
                    <m:r>
                      <a:rPr lang="en-US" sz="2400" i="1" dirty="0" smtClean="0">
                        <a:solidFill>
                          <a:srgbClr val="7030A0"/>
                        </a:solidFill>
                        <a:latin typeface="Cambria Math" panose="02040503050406030204" pitchFamily="18" charset="0"/>
                      </a:rPr>
                      <m:t>𝑟</m:t>
                    </m:r>
                  </m:oMath>
                </a14:m>
                <a:r>
                  <a:rPr lang="en-US" sz="2400" dirty="0"/>
                  <a:t>?</a:t>
                </a:r>
              </a:p>
            </p:txBody>
          </p:sp>
        </mc:Choice>
        <mc:Fallback xmlns="">
          <p:sp>
            <p:nvSpPr>
              <p:cNvPr id="53251" name="Rectangle 3"/>
              <p:cNvSpPr>
                <a:spLocks noGrp="1" noRot="1" noChangeAspect="1" noMove="1" noResize="1" noEditPoints="1" noAdjustHandles="1" noChangeArrowheads="1" noChangeShapeType="1" noTextEdit="1"/>
              </p:cNvSpPr>
              <p:nvPr>
                <p:ph idx="1"/>
              </p:nvPr>
            </p:nvSpPr>
            <p:spPr>
              <a:xfrm>
                <a:off x="609600" y="914400"/>
                <a:ext cx="10668000" cy="5257800"/>
              </a:xfrm>
              <a:blipFill>
                <a:blip r:embed="rId3"/>
                <a:stretch>
                  <a:fillRect l="-833" t="-966" r="-1310"/>
                </a:stretch>
              </a:blipFill>
            </p:spPr>
            <p:txBody>
              <a:bodyPr/>
              <a:lstStyle/>
              <a:p>
                <a:r>
                  <a:rPr lang="en-US">
                    <a:noFill/>
                  </a:rPr>
                  <a:t> </a:t>
                </a:r>
              </a:p>
            </p:txBody>
          </p:sp>
        </mc:Fallback>
      </mc:AlternateContent>
      <p:sp>
        <p:nvSpPr>
          <p:cNvPr id="53252" name="Rectangle 7"/>
          <p:cNvSpPr>
            <a:spLocks noChangeArrowheads="1"/>
          </p:cNvSpPr>
          <p:nvPr/>
        </p:nvSpPr>
        <p:spPr bwMode="auto">
          <a:xfrm>
            <a:off x="2057400" y="4049713"/>
            <a:ext cx="2362200"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3253" name="Oval 8"/>
          <p:cNvSpPr>
            <a:spLocks noChangeArrowheads="1"/>
          </p:cNvSpPr>
          <p:nvPr/>
        </p:nvSpPr>
        <p:spPr bwMode="auto">
          <a:xfrm>
            <a:off x="2590800" y="4506913"/>
            <a:ext cx="1295400" cy="1295400"/>
          </a:xfrm>
          <a:prstGeom prst="ellipse">
            <a:avLst/>
          </a:prstGeom>
          <a:solidFill>
            <a:schemeClr val="tx1"/>
          </a:solidFill>
          <a:ln w="9525">
            <a:solidFill>
              <a:schemeClr val="tx1"/>
            </a:solidFill>
            <a:round/>
            <a:headEnd/>
            <a:tailEnd/>
          </a:ln>
        </p:spPr>
        <p:txBody>
          <a:bodyPr wrap="none" anchor="ctr"/>
          <a:lstStyle/>
          <a:p>
            <a:endParaRPr lang="en-US"/>
          </a:p>
        </p:txBody>
      </p:sp>
      <p:sp>
        <p:nvSpPr>
          <p:cNvPr id="53254" name="Line 13"/>
          <p:cNvSpPr>
            <a:spLocks noChangeShapeType="1"/>
          </p:cNvSpPr>
          <p:nvPr/>
        </p:nvSpPr>
        <p:spPr bwMode="auto">
          <a:xfrm>
            <a:off x="3276600" y="5116513"/>
            <a:ext cx="609600" cy="0"/>
          </a:xfrm>
          <a:prstGeom prst="line">
            <a:avLst/>
          </a:prstGeom>
          <a:noFill/>
          <a:ln w="25400">
            <a:solidFill>
              <a:srgbClr val="FFFF00"/>
            </a:solidFill>
            <a:round/>
            <a:headEnd/>
            <a:tailEnd/>
          </a:ln>
        </p:spPr>
        <p:txBody>
          <a:bodyPr/>
          <a:lstStyle/>
          <a:p>
            <a:endParaRPr lang="en-US"/>
          </a:p>
        </p:txBody>
      </p:sp>
      <p:sp>
        <p:nvSpPr>
          <p:cNvPr id="53255" name="Text Box 14"/>
          <p:cNvSpPr txBox="1">
            <a:spLocks noChangeArrowheads="1"/>
          </p:cNvSpPr>
          <p:nvPr/>
        </p:nvSpPr>
        <p:spPr bwMode="auto">
          <a:xfrm>
            <a:off x="3352801" y="5040313"/>
            <a:ext cx="303213" cy="519112"/>
          </a:xfrm>
          <a:prstGeom prst="rect">
            <a:avLst/>
          </a:prstGeom>
          <a:noFill/>
          <a:ln w="9525">
            <a:noFill/>
            <a:miter lim="800000"/>
            <a:headEnd/>
            <a:tailEnd/>
          </a:ln>
        </p:spPr>
        <p:txBody>
          <a:bodyPr wrap="none">
            <a:spAutoFit/>
          </a:bodyPr>
          <a:lstStyle/>
          <a:p>
            <a:r>
              <a:rPr lang="en-US" i="1">
                <a:solidFill>
                  <a:srgbClr val="FFFF00"/>
                </a:solidFill>
              </a:rPr>
              <a:t>r</a:t>
            </a:r>
          </a:p>
        </p:txBody>
      </p:sp>
      <p:sp>
        <p:nvSpPr>
          <p:cNvPr id="53256" name="Text Box 19"/>
          <p:cNvSpPr txBox="1">
            <a:spLocks noChangeArrowheads="1"/>
          </p:cNvSpPr>
          <p:nvPr/>
        </p:nvSpPr>
        <p:spPr bwMode="auto">
          <a:xfrm>
            <a:off x="2895600" y="6335713"/>
            <a:ext cx="806450" cy="366712"/>
          </a:xfrm>
          <a:prstGeom prst="rect">
            <a:avLst/>
          </a:prstGeom>
          <a:noFill/>
          <a:ln w="9525">
            <a:noFill/>
            <a:miter lim="800000"/>
            <a:headEnd/>
            <a:tailEnd/>
          </a:ln>
        </p:spPr>
        <p:txBody>
          <a:bodyPr wrap="none">
            <a:spAutoFit/>
          </a:bodyPr>
          <a:lstStyle/>
          <a:p>
            <a:r>
              <a:rPr lang="en-US" sz="1800"/>
              <a:t>image</a:t>
            </a:r>
          </a:p>
        </p:txBody>
      </p:sp>
      <p:pic>
        <p:nvPicPr>
          <p:cNvPr id="53257" name="Picture 4" descr="log_color"/>
          <p:cNvPicPr>
            <a:picLocks noChangeAspect="1" noChangeArrowheads="1"/>
          </p:cNvPicPr>
          <p:nvPr/>
        </p:nvPicPr>
        <p:blipFill>
          <a:blip r:embed="rId4" cstate="print"/>
          <a:srcRect/>
          <a:stretch>
            <a:fillRect/>
          </a:stretch>
        </p:blipFill>
        <p:spPr bwMode="auto">
          <a:xfrm>
            <a:off x="7010400" y="3897313"/>
            <a:ext cx="3276600" cy="2457450"/>
          </a:xfrm>
          <a:prstGeom prst="rect">
            <a:avLst/>
          </a:prstGeom>
          <a:noFill/>
          <a:ln w="9525">
            <a:noFill/>
            <a:miter lim="800000"/>
            <a:headEnd/>
            <a:tailEnd/>
          </a:ln>
        </p:spPr>
      </p:pic>
      <p:pic>
        <p:nvPicPr>
          <p:cNvPr id="53258" name="Picture 5" descr="log"/>
          <p:cNvPicPr>
            <a:picLocks noChangeAspect="1" noChangeArrowheads="1"/>
          </p:cNvPicPr>
          <p:nvPr/>
        </p:nvPicPr>
        <p:blipFill>
          <a:blip r:embed="rId5" cstate="print"/>
          <a:srcRect/>
          <a:stretch>
            <a:fillRect/>
          </a:stretch>
        </p:blipFill>
        <p:spPr bwMode="auto">
          <a:xfrm>
            <a:off x="5029200" y="4125913"/>
            <a:ext cx="2057400" cy="2057400"/>
          </a:xfrm>
          <a:prstGeom prst="rect">
            <a:avLst/>
          </a:prstGeom>
          <a:noFill/>
          <a:ln w="9525">
            <a:noFill/>
            <a:miter lim="800000"/>
            <a:headEnd/>
            <a:tailEnd/>
          </a:ln>
        </p:spPr>
      </p:pic>
      <p:sp>
        <p:nvSpPr>
          <p:cNvPr id="53259" name="Text Box 19"/>
          <p:cNvSpPr txBox="1">
            <a:spLocks noChangeArrowheads="1"/>
          </p:cNvSpPr>
          <p:nvPr/>
        </p:nvSpPr>
        <p:spPr bwMode="auto">
          <a:xfrm>
            <a:off x="6781801" y="6335714"/>
            <a:ext cx="1171575" cy="369887"/>
          </a:xfrm>
          <a:prstGeom prst="rect">
            <a:avLst/>
          </a:prstGeom>
          <a:noFill/>
          <a:ln w="9525">
            <a:noFill/>
            <a:miter lim="800000"/>
            <a:headEnd/>
            <a:tailEnd/>
          </a:ln>
        </p:spPr>
        <p:txBody>
          <a:bodyPr wrap="none">
            <a:spAutoFit/>
          </a:bodyPr>
          <a:lstStyle/>
          <a:p>
            <a:r>
              <a:rPr lang="en-US" sz="1800"/>
              <a:t>Laplacian</a:t>
            </a:r>
          </a:p>
        </p:txBody>
      </p:sp>
    </p:spTree>
    <p:extLst>
      <p:ext uri="{BB962C8B-B14F-4D97-AF65-F5344CB8AC3E}">
        <p14:creationId xmlns:p14="http://schemas.microsoft.com/office/powerpoint/2010/main" val="311726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r>
              <a:rPr lang="en-US" dirty="0"/>
              <a:t>Technical detail 1: Drawing circles</a:t>
            </a:r>
          </a:p>
        </p:txBody>
      </p:sp>
      <mc:AlternateContent xmlns:mc="http://schemas.openxmlformats.org/markup-compatibility/2006">
        <mc:Choice xmlns:a14="http://schemas.microsoft.com/office/drawing/2010/main" Requires="a14">
          <p:sp>
            <p:nvSpPr>
              <p:cNvPr id="48131" name="Rectangle 3"/>
              <p:cNvSpPr>
                <a:spLocks noGrp="1" noChangeArrowheads="1"/>
              </p:cNvSpPr>
              <p:nvPr>
                <p:ph idx="1"/>
              </p:nvPr>
            </p:nvSpPr>
            <p:spPr>
              <a:xfrm>
                <a:off x="609600" y="914400"/>
                <a:ext cx="10896600" cy="5257800"/>
              </a:xfrm>
            </p:spPr>
            <p:txBody>
              <a:bodyPr/>
              <a:lstStyle/>
              <a:p>
                <a:pPr>
                  <a:buFontTx/>
                  <a:buChar char="•"/>
                </a:pPr>
                <a:r>
                  <a:rPr lang="en-US" sz="2400" dirty="0"/>
                  <a:t>At what scale does the Laplacian achieve a maximum response to a binary circle of radius </a:t>
                </a:r>
                <a14:m>
                  <m:oMath xmlns:m="http://schemas.openxmlformats.org/officeDocument/2006/math">
                    <m:r>
                      <a:rPr lang="en-US" sz="2400" i="1" dirty="0" smtClean="0">
                        <a:solidFill>
                          <a:srgbClr val="7030A0"/>
                        </a:solidFill>
                        <a:latin typeface="Cambria Math" panose="02040503050406030204" pitchFamily="18" charset="0"/>
                      </a:rPr>
                      <m:t>𝑟</m:t>
                    </m:r>
                  </m:oMath>
                </a14:m>
                <a:r>
                  <a:rPr lang="en-US" sz="2400" dirty="0"/>
                  <a:t>?</a:t>
                </a:r>
              </a:p>
              <a:p>
                <a:pPr lvl="1"/>
                <a:r>
                  <a:rPr lang="en-US" dirty="0"/>
                  <a:t>To get maximum response, the zeros of the Laplacian have to be aligned with the circle</a:t>
                </a:r>
              </a:p>
              <a:p>
                <a:pPr lvl="1"/>
                <a:r>
                  <a:rPr lang="en-US" dirty="0"/>
                  <a:t>Up to scale, the Laplacian is given by </a:t>
                </a:r>
                <a14:m>
                  <m:oMath xmlns:m="http://schemas.openxmlformats.org/officeDocument/2006/math">
                    <m:r>
                      <a:rPr lang="en-US" b="0" i="1" smtClean="0">
                        <a:solidFill>
                          <a:srgbClr val="7030A0"/>
                        </a:solidFill>
                        <a:latin typeface="Cambria Math" panose="02040503050406030204" pitchFamily="18"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𝑥</m:t>
                        </m:r>
                      </m:e>
                      <m:sup>
                        <m:r>
                          <a:rPr lang="en-US" b="0" i="1" smtClean="0">
                            <a:solidFill>
                              <a:srgbClr val="7030A0"/>
                            </a:solidFill>
                            <a:latin typeface="Cambria Math" panose="02040503050406030204" pitchFamily="18" charset="0"/>
                          </a:rPr>
                          <m:t>2</m:t>
                        </m:r>
                      </m:sup>
                    </m:sSup>
                    <m:r>
                      <a:rPr lang="en-US" b="0" i="1" smtClean="0">
                        <a:solidFill>
                          <a:srgbClr val="7030A0"/>
                        </a:solidFill>
                        <a:latin typeface="Cambria Math" panose="02040503050406030204" pitchFamily="18"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𝑦</m:t>
                        </m:r>
                      </m:e>
                      <m:sup>
                        <m:r>
                          <a:rPr lang="en-US" b="0" i="1" smtClean="0">
                            <a:solidFill>
                              <a:srgbClr val="7030A0"/>
                            </a:solidFill>
                            <a:latin typeface="Cambria Math" panose="02040503050406030204" pitchFamily="18" charset="0"/>
                          </a:rPr>
                          <m:t>2</m:t>
                        </m:r>
                      </m:sup>
                    </m:sSup>
                    <m:r>
                      <a:rPr lang="en-US" b="0" i="1" smtClean="0">
                        <a:solidFill>
                          <a:srgbClr val="7030A0"/>
                        </a:solidFill>
                        <a:latin typeface="Cambria Math" panose="02040503050406030204" pitchFamily="18" charset="0"/>
                      </a:rPr>
                      <m:t>−2</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ea typeface="Cambria Math" panose="02040503050406030204" pitchFamily="18" charset="0"/>
                          </a:rPr>
                          <m:t>𝜎</m:t>
                        </m:r>
                      </m:e>
                      <m:sup>
                        <m:r>
                          <a:rPr lang="en-US" b="0" i="1" smtClean="0">
                            <a:solidFill>
                              <a:srgbClr val="7030A0"/>
                            </a:solidFill>
                            <a:latin typeface="Cambria Math" panose="02040503050406030204" pitchFamily="18" charset="0"/>
                          </a:rPr>
                          <m:t>2</m:t>
                        </m:r>
                      </m:sup>
                    </m:sSup>
                    <m:r>
                      <a:rPr lang="en-US" b="0" i="1" smtClean="0">
                        <a:solidFill>
                          <a:srgbClr val="7030A0"/>
                        </a:solidFill>
                        <a:latin typeface="Cambria Math" panose="02040503050406030204" pitchFamily="18"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𝑒</m:t>
                        </m:r>
                      </m:e>
                      <m:sup>
                        <m:r>
                          <a:rPr lang="en-US" b="0" i="1" smtClean="0">
                            <a:solidFill>
                              <a:srgbClr val="7030A0"/>
                            </a:solidFill>
                            <a:latin typeface="Cambria Math" panose="02040503050406030204" pitchFamily="18"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𝑥</m:t>
                            </m:r>
                          </m:e>
                          <m:sup>
                            <m:r>
                              <a:rPr lang="en-US" b="0" i="1" smtClean="0">
                                <a:solidFill>
                                  <a:srgbClr val="7030A0"/>
                                </a:solidFill>
                                <a:latin typeface="Cambria Math" panose="02040503050406030204" pitchFamily="18" charset="0"/>
                              </a:rPr>
                              <m:t>2</m:t>
                            </m:r>
                          </m:sup>
                        </m:sSup>
                        <m:r>
                          <a:rPr lang="en-US" b="0" i="1" smtClean="0">
                            <a:solidFill>
                              <a:srgbClr val="7030A0"/>
                            </a:solidFill>
                            <a:latin typeface="Cambria Math" panose="02040503050406030204" pitchFamily="18"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𝑦</m:t>
                            </m:r>
                          </m:e>
                          <m:sup>
                            <m:r>
                              <a:rPr lang="en-US" b="0" i="1" smtClean="0">
                                <a:solidFill>
                                  <a:srgbClr val="7030A0"/>
                                </a:solidFill>
                                <a:latin typeface="Cambria Math" panose="02040503050406030204" pitchFamily="18" charset="0"/>
                              </a:rPr>
                              <m:t>2</m:t>
                            </m:r>
                          </m:sup>
                        </m:sSup>
                        <m:r>
                          <a:rPr lang="en-US" b="0" i="1" smtClean="0">
                            <a:solidFill>
                              <a:srgbClr val="7030A0"/>
                            </a:solidFill>
                            <a:latin typeface="Cambria Math" panose="02040503050406030204" pitchFamily="18" charset="0"/>
                          </a:rPr>
                          <m:t>)/2</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ea typeface="Cambria Math" panose="02040503050406030204" pitchFamily="18" charset="0"/>
                              </a:rPr>
                              <m:t>𝜎</m:t>
                            </m:r>
                          </m:e>
                          <m:sup>
                            <m:r>
                              <a:rPr lang="en-US" b="0" i="1" smtClean="0">
                                <a:solidFill>
                                  <a:srgbClr val="7030A0"/>
                                </a:solidFill>
                                <a:latin typeface="Cambria Math" panose="02040503050406030204" pitchFamily="18" charset="0"/>
                              </a:rPr>
                              <m:t>2</m:t>
                            </m:r>
                          </m:sup>
                        </m:sSup>
                      </m:sup>
                    </m:sSup>
                  </m:oMath>
                </a14:m>
                <a:r>
                  <a:rPr lang="en-US" dirty="0"/>
                  <a:t>, so the maximum response occurs at </a:t>
                </a:r>
                <a14:m>
                  <m:oMath xmlns:m="http://schemas.openxmlformats.org/officeDocument/2006/math">
                    <m:r>
                      <a:rPr lang="en-US" i="1" smtClean="0">
                        <a:solidFill>
                          <a:srgbClr val="C00000"/>
                        </a:solidFill>
                        <a:latin typeface="Cambria Math" panose="02040503050406030204" pitchFamily="18" charset="0"/>
                        <a:ea typeface="Cambria Math" panose="02040503050406030204" pitchFamily="18" charset="0"/>
                      </a:rPr>
                      <m:t>𝜎</m:t>
                    </m:r>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𝑟</m:t>
                    </m:r>
                    <m:r>
                      <a:rPr lang="en-US" b="0" i="1" smtClean="0">
                        <a:solidFill>
                          <a:srgbClr val="C00000"/>
                        </a:solidFill>
                        <a:latin typeface="Cambria Math" panose="02040503050406030204" pitchFamily="18" charset="0"/>
                        <a:ea typeface="Cambria Math" panose="02040503050406030204" pitchFamily="18" charset="0"/>
                      </a:rPr>
                      <m:t>/</m:t>
                    </m:r>
                    <m:rad>
                      <m:radPr>
                        <m:degHide m:val="on"/>
                        <m:ctrlPr>
                          <a:rPr lang="en-US" b="0" i="1" smtClean="0">
                            <a:solidFill>
                              <a:srgbClr val="C00000"/>
                            </a:solidFill>
                            <a:latin typeface="Cambria Math" panose="02040503050406030204" pitchFamily="18" charset="0"/>
                            <a:ea typeface="Cambria Math" panose="02040503050406030204" pitchFamily="18" charset="0"/>
                          </a:rPr>
                        </m:ctrlPr>
                      </m:radPr>
                      <m:deg/>
                      <m:e>
                        <m:r>
                          <a:rPr lang="en-US" b="0" i="1" smtClean="0">
                            <a:solidFill>
                              <a:srgbClr val="C00000"/>
                            </a:solidFill>
                            <a:latin typeface="Cambria Math" panose="02040503050406030204" pitchFamily="18" charset="0"/>
                            <a:ea typeface="Cambria Math" panose="02040503050406030204" pitchFamily="18" charset="0"/>
                          </a:rPr>
                          <m:t>2</m:t>
                        </m:r>
                      </m:e>
                    </m:rad>
                  </m:oMath>
                </a14:m>
                <a:endParaRPr lang="en-US" dirty="0"/>
              </a:p>
              <a:p>
                <a:pPr>
                  <a:buFontTx/>
                  <a:buChar char="•"/>
                </a:pPr>
                <a:r>
                  <a:rPr lang="en-US" sz="2400" dirty="0"/>
                  <a:t>Therefore, for display purposes, you should multiply the characteristic scales of detected </a:t>
                </a:r>
                <a:r>
                  <a:rPr lang="en-US" sz="2400" dirty="0" err="1"/>
                  <a:t>keypoints</a:t>
                </a:r>
                <a:r>
                  <a:rPr lang="en-US" sz="2400" dirty="0"/>
                  <a:t> by </a:t>
                </a:r>
                <a14:m>
                  <m:oMath xmlns:m="http://schemas.openxmlformats.org/officeDocument/2006/math">
                    <m:rad>
                      <m:radPr>
                        <m:degHide m:val="on"/>
                        <m:ctrlPr>
                          <a:rPr lang="en-US" sz="2400" i="1">
                            <a:solidFill>
                              <a:srgbClr val="7030A0"/>
                            </a:solidFill>
                            <a:latin typeface="Cambria Math" panose="02040503050406030204" pitchFamily="18" charset="0"/>
                            <a:ea typeface="Cambria Math" panose="02040503050406030204" pitchFamily="18" charset="0"/>
                          </a:rPr>
                        </m:ctrlPr>
                      </m:radPr>
                      <m:deg/>
                      <m:e>
                        <m:r>
                          <a:rPr lang="en-US" sz="2400" i="1">
                            <a:solidFill>
                              <a:srgbClr val="7030A0"/>
                            </a:solidFill>
                            <a:latin typeface="Cambria Math" panose="02040503050406030204" pitchFamily="18" charset="0"/>
                            <a:ea typeface="Cambria Math" panose="02040503050406030204" pitchFamily="18" charset="0"/>
                          </a:rPr>
                          <m:t>2</m:t>
                        </m:r>
                      </m:e>
                    </m:rad>
                  </m:oMath>
                </a14:m>
                <a:endParaRPr lang="en-US" sz="2400" dirty="0"/>
              </a:p>
              <a:p>
                <a:pPr>
                  <a:buFontTx/>
                  <a:buChar char="•"/>
                </a:pPr>
                <a:endParaRPr lang="en-US" sz="2400" dirty="0"/>
              </a:p>
            </p:txBody>
          </p:sp>
        </mc:Choice>
        <mc:Fallback>
          <p:sp>
            <p:nvSpPr>
              <p:cNvPr id="48131" name="Rectangle 3"/>
              <p:cNvSpPr>
                <a:spLocks noGrp="1" noRot="1" noChangeAspect="1" noMove="1" noResize="1" noEditPoints="1" noAdjustHandles="1" noChangeArrowheads="1" noChangeShapeType="1" noTextEdit="1"/>
              </p:cNvSpPr>
              <p:nvPr>
                <p:ph idx="1"/>
              </p:nvPr>
            </p:nvSpPr>
            <p:spPr>
              <a:xfrm>
                <a:off x="609600" y="914400"/>
                <a:ext cx="10896600" cy="5257800"/>
              </a:xfrm>
              <a:blipFill>
                <a:blip r:embed="rId3"/>
                <a:stretch>
                  <a:fillRect l="-816" t="-966" r="-1166"/>
                </a:stretch>
              </a:blipFill>
            </p:spPr>
            <p:txBody>
              <a:bodyPr/>
              <a:lstStyle/>
              <a:p>
                <a:r>
                  <a:rPr lang="en-US">
                    <a:noFill/>
                  </a:rPr>
                  <a:t> </a:t>
                </a:r>
              </a:p>
            </p:txBody>
          </p:sp>
        </mc:Fallback>
      </mc:AlternateContent>
      <p:sp>
        <p:nvSpPr>
          <p:cNvPr id="21510" name="Rectangle 7"/>
          <p:cNvSpPr>
            <a:spLocks noChangeArrowheads="1"/>
          </p:cNvSpPr>
          <p:nvPr/>
        </p:nvSpPr>
        <p:spPr bwMode="auto">
          <a:xfrm>
            <a:off x="2057400" y="4049713"/>
            <a:ext cx="2362200"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1511" name="Oval 8"/>
          <p:cNvSpPr>
            <a:spLocks noChangeArrowheads="1"/>
          </p:cNvSpPr>
          <p:nvPr/>
        </p:nvSpPr>
        <p:spPr bwMode="auto">
          <a:xfrm>
            <a:off x="2590800" y="4506913"/>
            <a:ext cx="1295400" cy="1295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1512" name="Line 13"/>
          <p:cNvSpPr>
            <a:spLocks noChangeShapeType="1"/>
          </p:cNvSpPr>
          <p:nvPr/>
        </p:nvSpPr>
        <p:spPr bwMode="auto">
          <a:xfrm>
            <a:off x="3276600" y="5116513"/>
            <a:ext cx="609600" cy="0"/>
          </a:xfrm>
          <a:prstGeom prst="line">
            <a:avLst/>
          </a:prstGeom>
          <a:noFill/>
          <a:ln w="25400">
            <a:solidFill>
              <a:srgbClr val="FFFF00"/>
            </a:solidFill>
            <a:round/>
            <a:headEnd/>
            <a:tailEnd/>
          </a:ln>
        </p:spPr>
        <p:txBody>
          <a:bodyPr/>
          <a:lstStyle/>
          <a:p>
            <a:endParaRPr lang="en-US"/>
          </a:p>
        </p:txBody>
      </p:sp>
      <p:sp>
        <p:nvSpPr>
          <p:cNvPr id="21513" name="Text Box 14"/>
          <p:cNvSpPr txBox="1">
            <a:spLocks noChangeArrowheads="1"/>
          </p:cNvSpPr>
          <p:nvPr/>
        </p:nvSpPr>
        <p:spPr bwMode="auto">
          <a:xfrm>
            <a:off x="3352801" y="5040313"/>
            <a:ext cx="303213" cy="519112"/>
          </a:xfrm>
          <a:prstGeom prst="rect">
            <a:avLst/>
          </a:prstGeom>
          <a:noFill/>
          <a:ln w="9525">
            <a:noFill/>
            <a:miter lim="800000"/>
            <a:headEnd/>
            <a:tailEnd/>
          </a:ln>
        </p:spPr>
        <p:txBody>
          <a:bodyPr wrap="none">
            <a:spAutoFit/>
          </a:bodyPr>
          <a:lstStyle/>
          <a:p>
            <a:r>
              <a:rPr lang="en-US" i="1">
                <a:solidFill>
                  <a:srgbClr val="FFFF00"/>
                </a:solidFill>
              </a:rPr>
              <a:t>r</a:t>
            </a:r>
          </a:p>
        </p:txBody>
      </p:sp>
      <p:sp>
        <p:nvSpPr>
          <p:cNvPr id="21514" name="Text Box 19"/>
          <p:cNvSpPr txBox="1">
            <a:spLocks noChangeArrowheads="1"/>
          </p:cNvSpPr>
          <p:nvPr/>
        </p:nvSpPr>
        <p:spPr bwMode="auto">
          <a:xfrm>
            <a:off x="2895600" y="6335713"/>
            <a:ext cx="806450" cy="366712"/>
          </a:xfrm>
          <a:prstGeom prst="rect">
            <a:avLst/>
          </a:prstGeom>
          <a:noFill/>
          <a:ln w="9525">
            <a:noFill/>
            <a:miter lim="800000"/>
            <a:headEnd/>
            <a:tailEnd/>
          </a:ln>
        </p:spPr>
        <p:txBody>
          <a:bodyPr wrap="none">
            <a:spAutoFit/>
          </a:bodyPr>
          <a:lstStyle/>
          <a:p>
            <a:r>
              <a:rPr lang="en-US" sz="1800"/>
              <a:t>image</a:t>
            </a:r>
          </a:p>
        </p:txBody>
      </p:sp>
      <p:grpSp>
        <p:nvGrpSpPr>
          <p:cNvPr id="21515" name="Group 19"/>
          <p:cNvGrpSpPr>
            <a:grpSpLocks/>
          </p:cNvGrpSpPr>
          <p:nvPr/>
        </p:nvGrpSpPr>
        <p:grpSpPr bwMode="auto">
          <a:xfrm>
            <a:off x="5350834" y="3962400"/>
            <a:ext cx="3975731" cy="2672712"/>
            <a:chOff x="3778710" y="3740117"/>
            <a:chExt cx="4298490" cy="2889283"/>
          </a:xfrm>
        </p:grpSpPr>
        <p:sp>
          <p:nvSpPr>
            <p:cNvPr id="21516" name="Freeform 13"/>
            <p:cNvSpPr>
              <a:spLocks/>
            </p:cNvSpPr>
            <p:nvPr/>
          </p:nvSpPr>
          <p:spPr bwMode="auto">
            <a:xfrm>
              <a:off x="4996303" y="3740117"/>
              <a:ext cx="2636355" cy="1456840"/>
            </a:xfrm>
            <a:custGeom>
              <a:avLst/>
              <a:gdLst>
                <a:gd name="T0" fmla="*/ 0 w 3146156"/>
                <a:gd name="T1" fmla="*/ 0 h 1456840"/>
                <a:gd name="T2" fmla="*/ 818179 w 3146156"/>
                <a:gd name="T3" fmla="*/ 0 h 1456840"/>
                <a:gd name="T4" fmla="*/ 818179 w 3146156"/>
                <a:gd name="T5" fmla="*/ 1456840 h 1456840"/>
                <a:gd name="T6" fmla="*/ 1792202 w 3146156"/>
                <a:gd name="T7" fmla="*/ 1456840 h 1456840"/>
                <a:gd name="T8" fmla="*/ 1792202 w 3146156"/>
                <a:gd name="T9" fmla="*/ 0 h 1456840"/>
                <a:gd name="T10" fmla="*/ 2636355 w 3146156"/>
                <a:gd name="T11" fmla="*/ 0 h 1456840"/>
                <a:gd name="T12" fmla="*/ 0 60000 65536"/>
                <a:gd name="T13" fmla="*/ 0 60000 65536"/>
                <a:gd name="T14" fmla="*/ 0 60000 65536"/>
                <a:gd name="T15" fmla="*/ 0 60000 65536"/>
                <a:gd name="T16" fmla="*/ 0 60000 65536"/>
                <a:gd name="T17" fmla="*/ 0 60000 65536"/>
                <a:gd name="T18" fmla="*/ 0 w 3146156"/>
                <a:gd name="T19" fmla="*/ 0 h 1456840"/>
                <a:gd name="T20" fmla="*/ 3146156 w 3146156"/>
                <a:gd name="T21" fmla="*/ 1456840 h 1456840"/>
              </a:gdLst>
              <a:ahLst/>
              <a:cxnLst>
                <a:cxn ang="T12">
                  <a:pos x="T0" y="T1"/>
                </a:cxn>
                <a:cxn ang="T13">
                  <a:pos x="T2" y="T3"/>
                </a:cxn>
                <a:cxn ang="T14">
                  <a:pos x="T4" y="T5"/>
                </a:cxn>
                <a:cxn ang="T15">
                  <a:pos x="T6" y="T7"/>
                </a:cxn>
                <a:cxn ang="T16">
                  <a:pos x="T8" y="T9"/>
                </a:cxn>
                <a:cxn ang="T17">
                  <a:pos x="T10" y="T11"/>
                </a:cxn>
              </a:cxnLst>
              <a:rect l="T18" t="T19" r="T20" b="T21"/>
              <a:pathLst>
                <a:path w="3146156" h="1456840">
                  <a:moveTo>
                    <a:pt x="0" y="0"/>
                  </a:moveTo>
                  <a:lnTo>
                    <a:pt x="976393" y="0"/>
                  </a:lnTo>
                  <a:lnTo>
                    <a:pt x="976393" y="1456840"/>
                  </a:lnTo>
                  <a:lnTo>
                    <a:pt x="2138766" y="1456840"/>
                  </a:lnTo>
                  <a:lnTo>
                    <a:pt x="2138766" y="0"/>
                  </a:lnTo>
                  <a:lnTo>
                    <a:pt x="3146156" y="0"/>
                  </a:lnTo>
                </a:path>
              </a:pathLst>
            </a:custGeom>
            <a:noFill/>
            <a:ln w="25400" cap="flat" cmpd="sng" algn="ctr">
              <a:solidFill>
                <a:schemeClr val="tx1"/>
              </a:solidFill>
              <a:prstDash val="solid"/>
              <a:round/>
              <a:headEnd type="none" w="med" len="med"/>
              <a:tailEnd type="none" w="med" len="med"/>
            </a:ln>
          </p:spPr>
          <p:txBody>
            <a:bodyPr/>
            <a:lstStyle/>
            <a:p>
              <a:endParaRPr lang="en-US"/>
            </a:p>
          </p:txBody>
        </p:sp>
        <p:sp>
          <p:nvSpPr>
            <p:cNvPr id="21517" name="Freeform 14"/>
            <p:cNvSpPr>
              <a:spLocks/>
            </p:cNvSpPr>
            <p:nvPr/>
          </p:nvSpPr>
          <p:spPr bwMode="auto">
            <a:xfrm>
              <a:off x="4525505" y="4234365"/>
              <a:ext cx="3551695" cy="2395035"/>
            </a:xfrm>
            <a:custGeom>
              <a:avLst/>
              <a:gdLst>
                <a:gd name="T0" fmla="*/ 0 w 3551695"/>
                <a:gd name="T1" fmla="*/ 560190 h 2806917"/>
                <a:gd name="T2" fmla="*/ 402956 w 3551695"/>
                <a:gd name="T3" fmla="*/ 375053 h 2806917"/>
                <a:gd name="T4" fmla="*/ 884695 w 3551695"/>
                <a:gd name="T5" fmla="*/ 54367 h 2806917"/>
                <a:gd name="T6" fmla="*/ 1189498 w 3551695"/>
                <a:gd name="T7" fmla="*/ 574515 h 2806917"/>
                <a:gd name="T8" fmla="*/ 1494298 w 3551695"/>
                <a:gd name="T9" fmla="*/ 1939905 h 2806917"/>
                <a:gd name="T10" fmla="*/ 1799098 w 3551695"/>
                <a:gd name="T11" fmla="*/ 2395035 h 2806917"/>
                <a:gd name="T12" fmla="*/ 2103895 w 3551695"/>
                <a:gd name="T13" fmla="*/ 1939905 h 2806917"/>
                <a:gd name="T14" fmla="*/ 2355743 w 3551695"/>
                <a:gd name="T15" fmla="*/ 705656 h 2806917"/>
                <a:gd name="T16" fmla="*/ 2713495 w 3551695"/>
                <a:gd name="T17" fmla="*/ 54366 h 2806917"/>
                <a:gd name="T18" fmla="*/ 3170695 w 3551695"/>
                <a:gd name="T19" fmla="*/ 379459 h 2806917"/>
                <a:gd name="T20" fmla="*/ 3551695 w 3551695"/>
                <a:gd name="T21" fmla="*/ 574515 h 28069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1695"/>
                <a:gd name="T34" fmla="*/ 0 h 2806917"/>
                <a:gd name="T35" fmla="*/ 3551695 w 3551695"/>
                <a:gd name="T36" fmla="*/ 2806917 h 28069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1695" h="2806917">
                  <a:moveTo>
                    <a:pt x="0" y="656528"/>
                  </a:moveTo>
                  <a:cubicBezTo>
                    <a:pt x="134319" y="584203"/>
                    <a:pt x="255507" y="538354"/>
                    <a:pt x="402956" y="439552"/>
                  </a:cubicBezTo>
                  <a:cubicBezTo>
                    <a:pt x="550405" y="340750"/>
                    <a:pt x="753605" y="24756"/>
                    <a:pt x="884695" y="63717"/>
                  </a:cubicBezTo>
                  <a:cubicBezTo>
                    <a:pt x="1015785" y="102678"/>
                    <a:pt x="1087895" y="305016"/>
                    <a:pt x="1189495" y="673316"/>
                  </a:cubicBezTo>
                  <a:cubicBezTo>
                    <a:pt x="1291095" y="1041616"/>
                    <a:pt x="1392695" y="1917916"/>
                    <a:pt x="1494295" y="2273516"/>
                  </a:cubicBezTo>
                  <a:cubicBezTo>
                    <a:pt x="1595895" y="2629116"/>
                    <a:pt x="1697495" y="2806917"/>
                    <a:pt x="1799095" y="2806917"/>
                  </a:cubicBezTo>
                  <a:cubicBezTo>
                    <a:pt x="1900695" y="2806917"/>
                    <a:pt x="2011121" y="2603500"/>
                    <a:pt x="2103895" y="2273516"/>
                  </a:cubicBezTo>
                  <a:cubicBezTo>
                    <a:pt x="2196669" y="1943532"/>
                    <a:pt x="2255003" y="1242881"/>
                    <a:pt x="2355742" y="827010"/>
                  </a:cubicBezTo>
                  <a:cubicBezTo>
                    <a:pt x="2451315" y="418242"/>
                    <a:pt x="2577670" y="127432"/>
                    <a:pt x="2713495" y="63716"/>
                  </a:cubicBezTo>
                  <a:cubicBezTo>
                    <a:pt x="2849320" y="0"/>
                    <a:pt x="3030995" y="343116"/>
                    <a:pt x="3170695" y="444716"/>
                  </a:cubicBezTo>
                  <a:cubicBezTo>
                    <a:pt x="3310395" y="546316"/>
                    <a:pt x="3474204" y="626821"/>
                    <a:pt x="3551695" y="673316"/>
                  </a:cubicBezTo>
                </a:path>
              </a:pathLst>
            </a:custGeom>
            <a:noFill/>
            <a:ln w="38100" cap="flat" cmpd="sng" algn="ctr">
              <a:solidFill>
                <a:srgbClr val="C00000"/>
              </a:solidFill>
              <a:prstDash val="solid"/>
              <a:round/>
              <a:headEnd type="none" w="med" len="med"/>
              <a:tailEnd type="none" w="med" len="med"/>
            </a:ln>
          </p:spPr>
          <p:txBody>
            <a:bodyPr/>
            <a:lstStyle/>
            <a:p>
              <a:endParaRPr lang="en-US"/>
            </a:p>
          </p:txBody>
        </p:sp>
        <p:sp>
          <p:nvSpPr>
            <p:cNvPr id="21518" name="Text Box 19"/>
            <p:cNvSpPr txBox="1">
              <a:spLocks noChangeArrowheads="1"/>
            </p:cNvSpPr>
            <p:nvPr/>
          </p:nvSpPr>
          <p:spPr bwMode="auto">
            <a:xfrm>
              <a:off x="3778710" y="4112156"/>
              <a:ext cx="781992" cy="399259"/>
            </a:xfrm>
            <a:prstGeom prst="rect">
              <a:avLst/>
            </a:prstGeom>
            <a:noFill/>
            <a:ln w="9525">
              <a:noFill/>
              <a:miter lim="800000"/>
              <a:headEnd/>
              <a:tailEnd/>
            </a:ln>
          </p:spPr>
          <p:txBody>
            <a:bodyPr wrap="none">
              <a:spAutoFit/>
            </a:bodyPr>
            <a:lstStyle/>
            <a:p>
              <a:r>
                <a:rPr lang="en-US" sz="1800" dirty="0"/>
                <a:t>circle</a:t>
              </a:r>
            </a:p>
          </p:txBody>
        </p:sp>
        <p:sp>
          <p:nvSpPr>
            <p:cNvPr id="21519" name="Text Box 19"/>
            <p:cNvSpPr txBox="1">
              <a:spLocks noChangeArrowheads="1"/>
            </p:cNvSpPr>
            <p:nvPr/>
          </p:nvSpPr>
          <p:spPr bwMode="auto">
            <a:xfrm>
              <a:off x="4172441" y="5677272"/>
              <a:ext cx="1267271" cy="399259"/>
            </a:xfrm>
            <a:prstGeom prst="rect">
              <a:avLst/>
            </a:prstGeom>
            <a:noFill/>
            <a:ln w="9525">
              <a:noFill/>
              <a:miter lim="800000"/>
              <a:headEnd/>
              <a:tailEnd/>
            </a:ln>
          </p:spPr>
          <p:txBody>
            <a:bodyPr wrap="none">
              <a:spAutoFit/>
            </a:bodyPr>
            <a:lstStyle/>
            <a:p>
              <a:r>
                <a:rPr lang="en-US" sz="1800"/>
                <a:t>Laplacian</a:t>
              </a:r>
            </a:p>
          </p:txBody>
        </p:sp>
        <p:cxnSp>
          <p:nvCxnSpPr>
            <p:cNvPr id="21520" name="Straight Arrow Connector 17"/>
            <p:cNvCxnSpPr>
              <a:cxnSpLocks noChangeShapeType="1"/>
            </p:cNvCxnSpPr>
            <p:nvPr/>
          </p:nvCxnSpPr>
          <p:spPr bwMode="auto">
            <a:xfrm flipV="1">
              <a:off x="4466684" y="3834506"/>
              <a:ext cx="776777" cy="399859"/>
            </a:xfrm>
            <a:prstGeom prst="straightConnector1">
              <a:avLst/>
            </a:prstGeom>
            <a:noFill/>
            <a:ln w="9525" algn="ctr">
              <a:solidFill>
                <a:schemeClr val="tx1"/>
              </a:solidFill>
              <a:round/>
              <a:headEnd/>
              <a:tailEnd type="arrow" w="med" len="med"/>
            </a:ln>
          </p:spPr>
        </p:cxnSp>
        <p:cxnSp>
          <p:nvCxnSpPr>
            <p:cNvPr id="21521" name="Straight Arrow Connector 18"/>
            <p:cNvCxnSpPr>
              <a:cxnSpLocks noChangeShapeType="1"/>
              <a:stCxn id="21519" idx="3"/>
            </p:cNvCxnSpPr>
            <p:nvPr/>
          </p:nvCxnSpPr>
          <p:spPr bwMode="auto">
            <a:xfrm flipV="1">
              <a:off x="5439712" y="5741805"/>
              <a:ext cx="362045" cy="135096"/>
            </a:xfrm>
            <a:prstGeom prst="straightConnector1">
              <a:avLst/>
            </a:prstGeom>
            <a:noFill/>
            <a:ln w="9525" algn="ctr">
              <a:solidFill>
                <a:schemeClr val="tx1"/>
              </a:solidFill>
              <a:round/>
              <a:headEnd/>
              <a:tailEnd type="arrow" w="med" len="med"/>
            </a:ln>
          </p:spPr>
        </p:cxnSp>
      </p:grpSp>
      <p:cxnSp>
        <p:nvCxnSpPr>
          <p:cNvPr id="21" name="Straight Connector 20"/>
          <p:cNvCxnSpPr/>
          <p:nvPr/>
        </p:nvCxnSpPr>
        <p:spPr bwMode="auto">
          <a:xfrm>
            <a:off x="6705600" y="5303520"/>
            <a:ext cx="1981200" cy="0"/>
          </a:xfrm>
          <a:prstGeom prst="line">
            <a:avLst/>
          </a:prstGeom>
          <a:solidFill>
            <a:schemeClr val="accent1"/>
          </a:solidFill>
          <a:ln w="9525" cap="flat" cmpd="sng" algn="ctr">
            <a:solidFill>
              <a:schemeClr val="accent2"/>
            </a:solidFill>
            <a:prstDash val="dash"/>
            <a:round/>
            <a:headEnd type="none" w="med" len="med"/>
            <a:tailEnd type="none" w="med" len="med"/>
          </a:ln>
          <a:effectLst/>
        </p:spPr>
      </p:cxnSp>
      <p:sp>
        <p:nvSpPr>
          <p:cNvPr id="22" name="Text Box 19"/>
          <p:cNvSpPr txBox="1">
            <a:spLocks noChangeArrowheads="1"/>
          </p:cNvSpPr>
          <p:nvPr/>
        </p:nvSpPr>
        <p:spPr bwMode="auto">
          <a:xfrm>
            <a:off x="8627433" y="5068552"/>
            <a:ext cx="312906" cy="369332"/>
          </a:xfrm>
          <a:prstGeom prst="rect">
            <a:avLst/>
          </a:prstGeom>
          <a:noFill/>
          <a:ln w="9525">
            <a:noFill/>
            <a:miter lim="800000"/>
            <a:headEnd/>
            <a:tailEnd/>
          </a:ln>
        </p:spPr>
        <p:txBody>
          <a:bodyPr wrap="none">
            <a:spAutoFit/>
          </a:bodyPr>
          <a:lstStyle/>
          <a:p>
            <a:r>
              <a:rPr lang="en-US" sz="1800" dirty="0"/>
              <a:t>0</a:t>
            </a:r>
          </a:p>
        </p:txBody>
      </p:sp>
    </p:spTree>
    <p:extLst>
      <p:ext uri="{BB962C8B-B14F-4D97-AF65-F5344CB8AC3E}">
        <p14:creationId xmlns:p14="http://schemas.microsoft.com/office/powerpoint/2010/main" val="36554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Technical detail 2: Eliminating edge responses</a:t>
            </a:r>
          </a:p>
        </p:txBody>
      </p:sp>
      <p:sp>
        <p:nvSpPr>
          <p:cNvPr id="2" name="Content Placeholder 1">
            <a:extLst>
              <a:ext uri="{FF2B5EF4-FFF2-40B4-BE49-F238E27FC236}">
                <a16:creationId xmlns:a16="http://schemas.microsoft.com/office/drawing/2014/main" id="{528DFA8D-30A4-4442-A875-1FE1FCD74A91}"/>
              </a:ext>
            </a:extLst>
          </p:cNvPr>
          <p:cNvSpPr>
            <a:spLocks noGrp="1"/>
          </p:cNvSpPr>
          <p:nvPr>
            <p:ph idx="1"/>
          </p:nvPr>
        </p:nvSpPr>
        <p:spPr/>
        <p:txBody>
          <a:bodyPr/>
          <a:lstStyle/>
          <a:p>
            <a:pPr marL="457200" indent="-457200">
              <a:buFont typeface="Arial" panose="020B0604020202020204" pitchFamily="34" charset="0"/>
              <a:buChar char="•"/>
            </a:pPr>
            <a:r>
              <a:rPr lang="en-US" dirty="0"/>
              <a:t>Laplacian has strong response along edges</a:t>
            </a:r>
          </a:p>
          <a:p>
            <a:endParaRPr lang="en-US" dirty="0"/>
          </a:p>
        </p:txBody>
      </p:sp>
      <p:pic>
        <p:nvPicPr>
          <p:cNvPr id="58371" name="Picture 4" descr="butterfly_circles"/>
          <p:cNvPicPr>
            <a:picLocks noChangeAspect="1" noChangeArrowheads="1"/>
          </p:cNvPicPr>
          <p:nvPr/>
        </p:nvPicPr>
        <p:blipFill>
          <a:blip r:embed="rId3" cstate="print"/>
          <a:srcRect/>
          <a:stretch>
            <a:fillRect/>
          </a:stretch>
        </p:blipFill>
        <p:spPr bwMode="auto">
          <a:xfrm>
            <a:off x="3614738" y="1771650"/>
            <a:ext cx="5148262" cy="3714750"/>
          </a:xfrm>
          <a:prstGeom prst="rect">
            <a:avLst/>
          </a:prstGeom>
          <a:noFill/>
          <a:ln w="9525">
            <a:noFill/>
            <a:miter lim="800000"/>
            <a:headEnd/>
            <a:tailEnd/>
          </a:ln>
        </p:spPr>
      </p:pic>
    </p:spTree>
    <p:extLst>
      <p:ext uri="{BB962C8B-B14F-4D97-AF65-F5344CB8AC3E}">
        <p14:creationId xmlns:p14="http://schemas.microsoft.com/office/powerpoint/2010/main" val="3824540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a:t>Technical detail 2: Eliminating edge responses</a:t>
            </a:r>
          </a:p>
        </p:txBody>
      </p:sp>
      <p:sp>
        <p:nvSpPr>
          <p:cNvPr id="61443" name="Rectangle 3"/>
          <p:cNvSpPr>
            <a:spLocks noGrp="1" noChangeArrowheads="1"/>
          </p:cNvSpPr>
          <p:nvPr>
            <p:ph idx="1"/>
          </p:nvPr>
        </p:nvSpPr>
        <p:spPr/>
        <p:txBody>
          <a:bodyPr/>
          <a:lstStyle/>
          <a:p>
            <a:pPr marL="457200" indent="-457200">
              <a:buFont typeface="Arial"/>
              <a:buChar char="•"/>
            </a:pPr>
            <a:r>
              <a:rPr lang="en-US" dirty="0"/>
              <a:t>Laplacian has strong response along edges</a:t>
            </a:r>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r>
              <a:rPr lang="en-US" dirty="0"/>
              <a:t>Solution: filter based on Harris response function </a:t>
            </a:r>
            <a:r>
              <a:rPr lang="en-US"/>
              <a:t>over neighborhoods </a:t>
            </a:r>
            <a:r>
              <a:rPr lang="en-US" dirty="0"/>
              <a:t>containing the “blobs”</a:t>
            </a:r>
          </a:p>
        </p:txBody>
      </p:sp>
      <p:pic>
        <p:nvPicPr>
          <p:cNvPr id="61444" name="Picture 4" descr="butterfly_ellipses"/>
          <p:cNvPicPr>
            <a:picLocks noChangeAspect="1" noChangeArrowheads="1"/>
          </p:cNvPicPr>
          <p:nvPr/>
        </p:nvPicPr>
        <p:blipFill rotWithShape="1">
          <a:blip r:embed="rId3" cstate="print"/>
          <a:srcRect/>
          <a:stretch/>
        </p:blipFill>
        <p:spPr bwMode="auto">
          <a:xfrm>
            <a:off x="3617976" y="1773936"/>
            <a:ext cx="5148072" cy="3712464"/>
          </a:xfrm>
          <a:prstGeom prst="rect">
            <a:avLst/>
          </a:prstGeom>
          <a:noFill/>
          <a:ln w="9525">
            <a:noFill/>
            <a:miter lim="800000"/>
            <a:headEnd/>
            <a:tailEnd/>
          </a:ln>
        </p:spPr>
      </p:pic>
    </p:spTree>
    <p:extLst>
      <p:ext uri="{BB962C8B-B14F-4D97-AF65-F5344CB8AC3E}">
        <p14:creationId xmlns:p14="http://schemas.microsoft.com/office/powerpoint/2010/main" val="880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024D-1172-5144-B10C-C3A8F675086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34E0A25-DC0D-5D4C-AD84-E01BBCB4C030}"/>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Multiscale blob detection: Key idea</a:t>
            </a:r>
          </a:p>
          <a:p>
            <a:pPr marL="457200" indent="-457200">
              <a:buFont typeface="Arial" panose="020B0604020202020204" pitchFamily="34" charset="0"/>
              <a:buChar char="•"/>
            </a:pPr>
            <a:r>
              <a:rPr lang="en-US" dirty="0">
                <a:solidFill>
                  <a:schemeClr val="bg1">
                    <a:lumMod val="50000"/>
                  </a:schemeClr>
                </a:solidFill>
              </a:rPr>
              <a:t>Laplacian of Gaussian filter</a:t>
            </a:r>
          </a:p>
          <a:p>
            <a:pPr marL="457200" indent="-457200">
              <a:buFont typeface="Arial" panose="020B0604020202020204" pitchFamily="34" charset="0"/>
              <a:buChar char="•"/>
            </a:pPr>
            <a:r>
              <a:rPr lang="en-US" dirty="0">
                <a:solidFill>
                  <a:schemeClr val="bg1">
                    <a:lumMod val="50000"/>
                  </a:schemeClr>
                </a:solidFill>
              </a:rPr>
              <a:t>Multiscale blob detection algorithm</a:t>
            </a:r>
          </a:p>
          <a:p>
            <a:pPr marL="457200" indent="-457200">
              <a:buFont typeface="Arial" panose="020B0604020202020204" pitchFamily="34" charset="0"/>
              <a:buChar char="•"/>
            </a:pPr>
            <a:r>
              <a:rPr lang="en-US" dirty="0"/>
              <a:t>SIFT detector</a:t>
            </a:r>
          </a:p>
          <a:p>
            <a:pPr marL="457200" indent="-457200">
              <a:buFont typeface="Arial" panose="020B0604020202020204" pitchFamily="34" charset="0"/>
              <a:buChar char="•"/>
            </a:pPr>
            <a:r>
              <a:rPr lang="en-US" dirty="0"/>
              <a:t>SIFT descriptors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3911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p:txBody>
          <a:bodyPr/>
          <a:lstStyle/>
          <a:p>
            <a:r>
              <a:rPr lang="en-US" dirty="0"/>
              <a:t>SIFT: Scale-invariant feature transform</a:t>
            </a:r>
          </a:p>
        </p:txBody>
      </p:sp>
      <p:sp>
        <p:nvSpPr>
          <p:cNvPr id="23556" name="Rectangle 5"/>
          <p:cNvSpPr>
            <a:spLocks noChangeArrowheads="1"/>
          </p:cNvSpPr>
          <p:nvPr/>
        </p:nvSpPr>
        <p:spPr bwMode="auto">
          <a:xfrm>
            <a:off x="228600" y="6425076"/>
            <a:ext cx="11887200" cy="400110"/>
          </a:xfrm>
          <a:prstGeom prst="rect">
            <a:avLst/>
          </a:prstGeom>
          <a:noFill/>
          <a:ln w="9525">
            <a:noFill/>
            <a:miter lim="800000"/>
            <a:headEnd/>
            <a:tailEnd/>
          </a:ln>
        </p:spPr>
        <p:txBody>
          <a:bodyPr wrap="square" anchor="ctr">
            <a:spAutoFit/>
          </a:bodyPr>
          <a:lstStyle/>
          <a:p>
            <a:pPr algn="ctr" eaLnBrk="1" hangingPunct="1"/>
            <a:r>
              <a:rPr lang="en-US" sz="2000" dirty="0"/>
              <a:t>D. Lowe. </a:t>
            </a:r>
            <a:r>
              <a:rPr lang="en-US" sz="2000" dirty="0">
                <a:hlinkClick r:id="rId3"/>
              </a:rPr>
              <a:t>Distinctive image features from scale-invariant keypoints</a:t>
            </a:r>
            <a:r>
              <a:rPr lang="en-US" sz="2000" dirty="0"/>
              <a:t>. </a:t>
            </a:r>
            <a:r>
              <a:rPr lang="en-US" sz="2000" i="1" dirty="0"/>
              <a:t>IJCV</a:t>
            </a:r>
            <a:r>
              <a:rPr lang="en-US" sz="2000" dirty="0"/>
              <a:t> 60 (2), pp. 91-110, 2004 </a:t>
            </a:r>
          </a:p>
        </p:txBody>
      </p:sp>
      <p:sp>
        <p:nvSpPr>
          <p:cNvPr id="6" name="Rectangle 5">
            <a:extLst>
              <a:ext uri="{FF2B5EF4-FFF2-40B4-BE49-F238E27FC236}">
                <a16:creationId xmlns:a16="http://schemas.microsoft.com/office/drawing/2014/main" id="{C074AC40-5E6C-2641-967A-0A2DCB3A3FF6}"/>
              </a:ext>
            </a:extLst>
          </p:cNvPr>
          <p:cNvSpPr/>
          <p:nvPr/>
        </p:nvSpPr>
        <p:spPr>
          <a:xfrm>
            <a:off x="914400" y="6096000"/>
            <a:ext cx="9906000" cy="400110"/>
          </a:xfrm>
          <a:prstGeom prst="rect">
            <a:avLst/>
          </a:prstGeom>
        </p:spPr>
        <p:txBody>
          <a:bodyPr wrap="square">
            <a:spAutoFit/>
          </a:bodyPr>
          <a:lstStyle/>
          <a:p>
            <a:pPr algn="ctr"/>
            <a:r>
              <a:rPr lang="en-US" sz="2000" dirty="0"/>
              <a:t>D. Lowe. </a:t>
            </a:r>
            <a:r>
              <a:rPr lang="en-US" sz="2000" dirty="0">
                <a:hlinkClick r:id="rId4"/>
              </a:rPr>
              <a:t>Object recognition from local scale-invariant features</a:t>
            </a:r>
            <a:r>
              <a:rPr lang="en-US" sz="2000" dirty="0"/>
              <a:t>. ICCV 1999</a:t>
            </a:r>
          </a:p>
        </p:txBody>
      </p:sp>
      <p:pic>
        <p:nvPicPr>
          <p:cNvPr id="8" name="Picture 7">
            <a:extLst>
              <a:ext uri="{FF2B5EF4-FFF2-40B4-BE49-F238E27FC236}">
                <a16:creationId xmlns:a16="http://schemas.microsoft.com/office/drawing/2014/main" id="{AB26AB49-FFEB-6542-AA33-E8427A56FC4E}"/>
              </a:ext>
            </a:extLst>
          </p:cNvPr>
          <p:cNvPicPr>
            <a:picLocks noChangeAspect="1"/>
          </p:cNvPicPr>
          <p:nvPr/>
        </p:nvPicPr>
        <p:blipFill rotWithShape="1">
          <a:blip r:embed="rId5">
            <a:extLst>
              <a:ext uri="{28A0092B-C50C-407E-A947-70E740481C1C}">
                <a14:useLocalDpi xmlns:a14="http://schemas.microsoft.com/office/drawing/2010/main" val="0"/>
              </a:ext>
            </a:extLst>
          </a:blip>
          <a:srcRect b="83472"/>
          <a:stretch/>
        </p:blipFill>
        <p:spPr>
          <a:xfrm>
            <a:off x="3200400" y="1143000"/>
            <a:ext cx="5499108" cy="1345624"/>
          </a:xfrm>
          <a:prstGeom prst="rect">
            <a:avLst/>
          </a:prstGeom>
        </p:spPr>
      </p:pic>
      <p:pic>
        <p:nvPicPr>
          <p:cNvPr id="10" name="Picture 9">
            <a:extLst>
              <a:ext uri="{FF2B5EF4-FFF2-40B4-BE49-F238E27FC236}">
                <a16:creationId xmlns:a16="http://schemas.microsoft.com/office/drawing/2014/main" id="{829FA463-AD3D-8A40-9D0A-015C7F3FB425}"/>
              </a:ext>
            </a:extLst>
          </p:cNvPr>
          <p:cNvPicPr>
            <a:picLocks noChangeAspect="1"/>
          </p:cNvPicPr>
          <p:nvPr/>
        </p:nvPicPr>
        <p:blipFill rotWithShape="1">
          <a:blip r:embed="rId6">
            <a:extLst>
              <a:ext uri="{28A0092B-C50C-407E-A947-70E740481C1C}">
                <a14:useLocalDpi xmlns:a14="http://schemas.microsoft.com/office/drawing/2010/main" val="0"/>
              </a:ext>
            </a:extLst>
          </a:blip>
          <a:srcRect t="50151"/>
          <a:stretch/>
        </p:blipFill>
        <p:spPr>
          <a:xfrm>
            <a:off x="8207491" y="2805450"/>
            <a:ext cx="3984509" cy="2976892"/>
          </a:xfrm>
          <a:prstGeom prst="rect">
            <a:avLst/>
          </a:prstGeom>
        </p:spPr>
      </p:pic>
      <p:pic>
        <p:nvPicPr>
          <p:cNvPr id="14" name="Picture 13">
            <a:extLst>
              <a:ext uri="{FF2B5EF4-FFF2-40B4-BE49-F238E27FC236}">
                <a16:creationId xmlns:a16="http://schemas.microsoft.com/office/drawing/2014/main" id="{88AC65E5-7517-6E4A-A9E7-03755676617D}"/>
              </a:ext>
            </a:extLst>
          </p:cNvPr>
          <p:cNvPicPr>
            <a:picLocks noChangeAspect="1"/>
          </p:cNvPicPr>
          <p:nvPr/>
        </p:nvPicPr>
        <p:blipFill rotWithShape="1">
          <a:blip r:embed="rId5">
            <a:extLst>
              <a:ext uri="{28A0092B-C50C-407E-A947-70E740481C1C}">
                <a14:useLocalDpi xmlns:a14="http://schemas.microsoft.com/office/drawing/2010/main" val="0"/>
              </a:ext>
            </a:extLst>
          </a:blip>
          <a:srcRect t="58298"/>
          <a:stretch/>
        </p:blipFill>
        <p:spPr>
          <a:xfrm>
            <a:off x="-457200" y="2743200"/>
            <a:ext cx="5029200" cy="3105009"/>
          </a:xfrm>
          <a:prstGeom prst="rect">
            <a:avLst/>
          </a:prstGeom>
        </p:spPr>
      </p:pic>
      <p:pic>
        <p:nvPicPr>
          <p:cNvPr id="15" name="Picture 14">
            <a:extLst>
              <a:ext uri="{FF2B5EF4-FFF2-40B4-BE49-F238E27FC236}">
                <a16:creationId xmlns:a16="http://schemas.microsoft.com/office/drawing/2014/main" id="{A9AFC150-743B-7F46-9A37-0572358FCD61}"/>
              </a:ext>
            </a:extLst>
          </p:cNvPr>
          <p:cNvPicPr>
            <a:picLocks noChangeAspect="1"/>
          </p:cNvPicPr>
          <p:nvPr/>
        </p:nvPicPr>
        <p:blipFill rotWithShape="1">
          <a:blip r:embed="rId6">
            <a:extLst>
              <a:ext uri="{28A0092B-C50C-407E-A947-70E740481C1C}">
                <a14:useLocalDpi xmlns:a14="http://schemas.microsoft.com/office/drawing/2010/main" val="0"/>
              </a:ext>
            </a:extLst>
          </a:blip>
          <a:srcRect b="51043"/>
          <a:stretch/>
        </p:blipFill>
        <p:spPr>
          <a:xfrm>
            <a:off x="4114800" y="2721697"/>
            <a:ext cx="4060523" cy="2979353"/>
          </a:xfrm>
          <a:prstGeom prst="rect">
            <a:avLst/>
          </a:prstGeom>
        </p:spPr>
      </p:pic>
    </p:spTree>
    <p:extLst>
      <p:ext uri="{BB962C8B-B14F-4D97-AF65-F5344CB8AC3E}">
        <p14:creationId xmlns:p14="http://schemas.microsoft.com/office/powerpoint/2010/main" val="45009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532" name="Rectangle 15"/>
              <p:cNvSpPr>
                <a:spLocks noGrp="1" noChangeArrowheads="1"/>
              </p:cNvSpPr>
              <p:nvPr>
                <p:ph type="body" idx="1"/>
              </p:nvPr>
            </p:nvSpPr>
            <p:spPr/>
            <p:txBody>
              <a:bodyPr/>
              <a:lstStyle/>
              <a:p>
                <a:pPr marL="457200" indent="-457200">
                  <a:buFont typeface="Arial" pitchFamily="34" charset="0"/>
                  <a:buChar char="•"/>
                </a:pPr>
                <a:r>
                  <a:rPr lang="en-US" dirty="0"/>
                  <a:t>Approximate </a:t>
                </a:r>
                <a:r>
                  <a:rPr lang="en-US" dirty="0" err="1"/>
                  <a:t>LoG</a:t>
                </a:r>
                <a:r>
                  <a:rPr lang="en-US" dirty="0"/>
                  <a:t> with a </a:t>
                </a:r>
                <a:r>
                  <a:rPr lang="en-US" i="1" dirty="0"/>
                  <a:t>difference of Gaussians </a:t>
                </a:r>
                <a:r>
                  <a:rPr lang="en-US" dirty="0"/>
                  <a:t>(</a:t>
                </a:r>
                <a:r>
                  <a:rPr lang="en-US" dirty="0" err="1"/>
                  <a:t>DoG</a:t>
                </a:r>
                <a:r>
                  <a:rPr lang="en-US" dirty="0"/>
                  <a:t>)</a:t>
                </a:r>
              </a:p>
              <a:p>
                <a:pPr marL="857250" lvl="1" indent="-457200">
                  <a:buFont typeface="Arial" pitchFamily="34" charset="0"/>
                  <a:buChar char="•"/>
                </a:pPr>
                <a:r>
                  <a:rPr lang="en-US" sz="2400" dirty="0"/>
                  <a:t>Laplacian: 	    </a:t>
                </a:r>
                <a14:m>
                  <m:oMath xmlns:m="http://schemas.openxmlformats.org/officeDocument/2006/math">
                    <m:sSup>
                      <m:sSupPr>
                        <m:ctrlPr>
                          <a:rPr lang="en-US" sz="2400" b="0" i="1" smtClean="0">
                            <a:solidFill>
                              <a:srgbClr val="7030A0"/>
                            </a:solidFill>
                            <a:latin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𝜎</m:t>
                        </m:r>
                      </m:e>
                      <m:sup>
                        <m:r>
                          <a:rPr lang="en-US" sz="2400" b="0" i="1" smtClean="0">
                            <a:solidFill>
                              <a:srgbClr val="7030A0"/>
                            </a:solidFill>
                            <a:latin typeface="Cambria Math" panose="02040503050406030204" pitchFamily="18" charset="0"/>
                          </a:rPr>
                          <m:t>2</m:t>
                        </m:r>
                      </m:sup>
                    </m:sSup>
                    <m:d>
                      <m:dPr>
                        <m:ctrlPr>
                          <a:rPr lang="en-US" sz="2400" b="0" i="1" smtClean="0">
                            <a:solidFill>
                              <a:srgbClr val="7030A0"/>
                            </a:solidFill>
                            <a:latin typeface="Cambria Math" panose="02040503050406030204" pitchFamily="18" charset="0"/>
                          </a:rPr>
                        </m:ctrlPr>
                      </m:dP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𝐺</m:t>
                            </m:r>
                          </m:e>
                          <m:sub>
                            <m:r>
                              <a:rPr lang="en-US" sz="2400" b="0" i="1" smtClean="0">
                                <a:solidFill>
                                  <a:srgbClr val="7030A0"/>
                                </a:solidFill>
                                <a:latin typeface="Cambria Math" panose="02040503050406030204" pitchFamily="18" charset="0"/>
                              </a:rPr>
                              <m:t>𝑥𝑥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e>
                        </m:d>
                        <m:r>
                          <a:rPr lang="en-US" sz="2400" b="0" i="1" smtClean="0">
                            <a:solidFill>
                              <a:srgbClr val="7030A0"/>
                            </a:solidFill>
                            <a:latin typeface="Cambria Math" panose="02040503050406030204" pitchFamily="18" charset="0"/>
                            <a:ea typeface="Cambria Math" panose="02040503050406030204" pitchFamily="18" charset="0"/>
                          </a:rPr>
                          <m:t>+</m:t>
                        </m:r>
                        <m:sSub>
                          <m:sSubPr>
                            <m:ctrlPr>
                              <a:rPr lang="en-US" sz="2400" b="0" i="1" smtClean="0">
                                <a:solidFill>
                                  <a:srgbClr val="7030A0"/>
                                </a:solidFill>
                                <a:latin typeface="Cambria Math" panose="02040503050406030204" pitchFamily="18" charset="0"/>
                                <a:ea typeface="Cambria Math" panose="02040503050406030204" pitchFamily="18" charset="0"/>
                              </a:rPr>
                            </m:ctrlPr>
                          </m:sSubPr>
                          <m:e>
                            <m:r>
                              <a:rPr lang="en-US" sz="2400" b="0" i="1" smtClean="0">
                                <a:solidFill>
                                  <a:srgbClr val="7030A0"/>
                                </a:solidFill>
                                <a:latin typeface="Cambria Math" panose="02040503050406030204" pitchFamily="18" charset="0"/>
                                <a:ea typeface="Cambria Math" panose="02040503050406030204" pitchFamily="18" charset="0"/>
                              </a:rPr>
                              <m:t>𝐺</m:t>
                            </m:r>
                          </m:e>
                          <m:sub>
                            <m:r>
                              <a:rPr lang="en-US" sz="2400" b="0" i="1" smtClean="0">
                                <a:solidFill>
                                  <a:srgbClr val="7030A0"/>
                                </a:solidFill>
                                <a:latin typeface="Cambria Math" panose="02040503050406030204" pitchFamily="18" charset="0"/>
                                <a:ea typeface="Cambria Math" panose="02040503050406030204" pitchFamily="18" charset="0"/>
                              </a:rPr>
                              <m:t>𝑦𝑦</m:t>
                            </m:r>
                          </m:sub>
                        </m:sSub>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𝑥</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𝑦</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r>
                          <a:rPr lang="en-US" sz="2400" b="0" i="1" smtClean="0">
                            <a:solidFill>
                              <a:srgbClr val="7030A0"/>
                            </a:solidFill>
                            <a:latin typeface="Cambria Math" panose="02040503050406030204" pitchFamily="18" charset="0"/>
                            <a:ea typeface="Cambria Math" panose="02040503050406030204" pitchFamily="18" charset="0"/>
                          </a:rPr>
                          <m:t>)</m:t>
                        </m:r>
                      </m:e>
                    </m:d>
                  </m:oMath>
                </a14:m>
                <a:endParaRPr lang="en-US" sz="2400" dirty="0"/>
              </a:p>
              <a:p>
                <a:pPr marL="857250" lvl="1" indent="-457200">
                  <a:buFont typeface="Arial" pitchFamily="34" charset="0"/>
                  <a:buChar char="•"/>
                </a:pPr>
                <a:r>
                  <a:rPr lang="en-US" sz="2400" dirty="0"/>
                  <a:t>DoG: 			</a:t>
                </a:r>
                <a14:m>
                  <m:oMath xmlns:m="http://schemas.openxmlformats.org/officeDocument/2006/math">
                    <m:r>
                      <a:rPr lang="en-US" sz="2400" b="0" i="1" smtClean="0">
                        <a:solidFill>
                          <a:srgbClr val="7030A0"/>
                        </a:solidFill>
                        <a:latin typeface="Cambria Math" panose="02040503050406030204" pitchFamily="18" charset="0"/>
                      </a:rPr>
                      <m:t>𝐺</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𝑘</m:t>
                        </m:r>
                        <m:r>
                          <a:rPr lang="en-US" sz="2400" b="0" i="1" smtClean="0">
                            <a:solidFill>
                              <a:srgbClr val="7030A0"/>
                            </a:solidFill>
                            <a:latin typeface="Cambria Math" panose="02040503050406030204" pitchFamily="18" charset="0"/>
                            <a:ea typeface="Cambria Math" panose="02040503050406030204" pitchFamily="18" charset="0"/>
                          </a:rPr>
                          <m:t>𝜎</m:t>
                        </m:r>
                      </m:e>
                    </m:d>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𝐺</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𝑥</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𝑦</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r>
                      <a:rPr lang="en-US" sz="2400" b="0" i="1" smtClean="0">
                        <a:solidFill>
                          <a:srgbClr val="7030A0"/>
                        </a:solidFill>
                        <a:latin typeface="Cambria Math" panose="02040503050406030204" pitchFamily="18" charset="0"/>
                        <a:ea typeface="Cambria Math" panose="02040503050406030204" pitchFamily="18" charset="0"/>
                      </a:rPr>
                      <m:t>)</m:t>
                    </m:r>
                  </m:oMath>
                </a14:m>
                <a:endParaRPr lang="en-US" sz="2400" dirty="0">
                  <a:solidFill>
                    <a:srgbClr val="7030A0"/>
                  </a:solidFill>
                </a:endParaRPr>
              </a:p>
            </p:txBody>
          </p:sp>
        </mc:Choice>
        <mc:Fallback>
          <p:sp>
            <p:nvSpPr>
              <p:cNvPr id="22532" name="Rectangle 15"/>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pic>
        <p:nvPicPr>
          <p:cNvPr id="22533" name="Picture 10"/>
          <p:cNvPicPr>
            <a:picLocks noChangeAspect="1" noChangeArrowheads="1"/>
          </p:cNvPicPr>
          <p:nvPr/>
        </p:nvPicPr>
        <p:blipFill>
          <a:blip r:embed="rId4" cstate="print"/>
          <a:srcRect/>
          <a:stretch>
            <a:fillRect/>
          </a:stretch>
        </p:blipFill>
        <p:spPr bwMode="auto">
          <a:xfrm>
            <a:off x="3733800" y="2667000"/>
            <a:ext cx="4800600" cy="3798475"/>
          </a:xfrm>
          <a:prstGeom prst="rect">
            <a:avLst/>
          </a:prstGeom>
          <a:noFill/>
          <a:ln w="9525">
            <a:noFill/>
            <a:miter lim="800000"/>
            <a:headEnd/>
            <a:tailEnd/>
          </a:ln>
        </p:spPr>
      </p:pic>
      <p:sp>
        <p:nvSpPr>
          <p:cNvPr id="22536" name="Rectangle 14"/>
          <p:cNvSpPr>
            <a:spLocks noGrp="1" noChangeArrowheads="1"/>
          </p:cNvSpPr>
          <p:nvPr>
            <p:ph type="title"/>
          </p:nvPr>
        </p:nvSpPr>
        <p:spPr/>
        <p:txBody>
          <a:bodyPr/>
          <a:lstStyle/>
          <a:p>
            <a:r>
              <a:rPr lang="en-US" dirty="0"/>
              <a:t>SIFT detector: Efficient implementation</a:t>
            </a:r>
          </a:p>
        </p:txBody>
      </p:sp>
    </p:spTree>
    <p:extLst>
      <p:ext uri="{BB962C8B-B14F-4D97-AF65-F5344CB8AC3E}">
        <p14:creationId xmlns:p14="http://schemas.microsoft.com/office/powerpoint/2010/main" val="3726848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532" name="Rectangle 15"/>
              <p:cNvSpPr>
                <a:spLocks noGrp="1" noChangeArrowheads="1"/>
              </p:cNvSpPr>
              <p:nvPr>
                <p:ph type="body" idx="1"/>
              </p:nvPr>
            </p:nvSpPr>
            <p:spPr/>
            <p:txBody>
              <a:bodyPr/>
              <a:lstStyle/>
              <a:p>
                <a:pPr marL="457200" indent="-457200">
                  <a:buFont typeface="Arial" pitchFamily="34" charset="0"/>
                  <a:buChar char="•"/>
                </a:pPr>
                <a:r>
                  <a:rPr lang="en-US" dirty="0"/>
                  <a:t>Approximate </a:t>
                </a:r>
                <a:r>
                  <a:rPr lang="en-US" dirty="0" err="1"/>
                  <a:t>LoG</a:t>
                </a:r>
                <a:r>
                  <a:rPr lang="en-US" dirty="0"/>
                  <a:t> with a </a:t>
                </a:r>
                <a:r>
                  <a:rPr lang="en-US" i="1" dirty="0"/>
                  <a:t>difference of Gaussians </a:t>
                </a:r>
                <a:r>
                  <a:rPr lang="en-US" dirty="0"/>
                  <a:t>(</a:t>
                </a:r>
                <a:r>
                  <a:rPr lang="en-US" dirty="0" err="1"/>
                  <a:t>DoG</a:t>
                </a:r>
                <a:r>
                  <a:rPr lang="en-US" dirty="0"/>
                  <a:t>)</a:t>
                </a:r>
              </a:p>
              <a:p>
                <a:pPr marL="857250" lvl="1" indent="-457200">
                  <a:buFont typeface="Arial" pitchFamily="34" charset="0"/>
                  <a:buChar char="•"/>
                </a:pPr>
                <a:r>
                  <a:rPr lang="en-US" sz="2400" dirty="0"/>
                  <a:t>Laplacian: 	    </a:t>
                </a:r>
                <a14:m>
                  <m:oMath xmlns:m="http://schemas.openxmlformats.org/officeDocument/2006/math">
                    <m:sSup>
                      <m:sSupPr>
                        <m:ctrlPr>
                          <a:rPr lang="en-US" sz="2400" b="0" i="1" smtClean="0">
                            <a:solidFill>
                              <a:srgbClr val="7030A0"/>
                            </a:solidFill>
                            <a:latin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𝜎</m:t>
                        </m:r>
                      </m:e>
                      <m:sup>
                        <m:r>
                          <a:rPr lang="en-US" sz="2400" b="0" i="1" smtClean="0">
                            <a:solidFill>
                              <a:srgbClr val="7030A0"/>
                            </a:solidFill>
                            <a:latin typeface="Cambria Math" panose="02040503050406030204" pitchFamily="18" charset="0"/>
                          </a:rPr>
                          <m:t>2</m:t>
                        </m:r>
                      </m:sup>
                    </m:sSup>
                    <m:d>
                      <m:dPr>
                        <m:ctrlPr>
                          <a:rPr lang="en-US" sz="2400" b="0" i="1" smtClean="0">
                            <a:solidFill>
                              <a:srgbClr val="7030A0"/>
                            </a:solidFill>
                            <a:latin typeface="Cambria Math" panose="02040503050406030204" pitchFamily="18" charset="0"/>
                          </a:rPr>
                        </m:ctrlPr>
                      </m:dP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𝐺</m:t>
                            </m:r>
                          </m:e>
                          <m:sub>
                            <m:r>
                              <a:rPr lang="en-US" sz="2400" b="0" i="1" smtClean="0">
                                <a:solidFill>
                                  <a:srgbClr val="7030A0"/>
                                </a:solidFill>
                                <a:latin typeface="Cambria Math" panose="02040503050406030204" pitchFamily="18" charset="0"/>
                              </a:rPr>
                              <m:t>𝑥𝑥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e>
                        </m:d>
                        <m:r>
                          <a:rPr lang="en-US" sz="2400" b="0" i="1" smtClean="0">
                            <a:solidFill>
                              <a:srgbClr val="7030A0"/>
                            </a:solidFill>
                            <a:latin typeface="Cambria Math" panose="02040503050406030204" pitchFamily="18" charset="0"/>
                            <a:ea typeface="Cambria Math" panose="02040503050406030204" pitchFamily="18" charset="0"/>
                          </a:rPr>
                          <m:t>+</m:t>
                        </m:r>
                        <m:sSub>
                          <m:sSubPr>
                            <m:ctrlPr>
                              <a:rPr lang="en-US" sz="2400" b="0" i="1" smtClean="0">
                                <a:solidFill>
                                  <a:srgbClr val="7030A0"/>
                                </a:solidFill>
                                <a:latin typeface="Cambria Math" panose="02040503050406030204" pitchFamily="18" charset="0"/>
                                <a:ea typeface="Cambria Math" panose="02040503050406030204" pitchFamily="18" charset="0"/>
                              </a:rPr>
                            </m:ctrlPr>
                          </m:sSubPr>
                          <m:e>
                            <m:r>
                              <a:rPr lang="en-US" sz="2400" b="0" i="1" smtClean="0">
                                <a:solidFill>
                                  <a:srgbClr val="7030A0"/>
                                </a:solidFill>
                                <a:latin typeface="Cambria Math" panose="02040503050406030204" pitchFamily="18" charset="0"/>
                                <a:ea typeface="Cambria Math" panose="02040503050406030204" pitchFamily="18" charset="0"/>
                              </a:rPr>
                              <m:t>𝐺</m:t>
                            </m:r>
                          </m:e>
                          <m:sub>
                            <m:r>
                              <a:rPr lang="en-US" sz="2400" b="0" i="1" smtClean="0">
                                <a:solidFill>
                                  <a:srgbClr val="7030A0"/>
                                </a:solidFill>
                                <a:latin typeface="Cambria Math" panose="02040503050406030204" pitchFamily="18" charset="0"/>
                                <a:ea typeface="Cambria Math" panose="02040503050406030204" pitchFamily="18" charset="0"/>
                              </a:rPr>
                              <m:t>𝑦𝑦</m:t>
                            </m:r>
                          </m:sub>
                        </m:sSub>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𝑥</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𝑦</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r>
                          <a:rPr lang="en-US" sz="2400" b="0" i="1" smtClean="0">
                            <a:solidFill>
                              <a:srgbClr val="7030A0"/>
                            </a:solidFill>
                            <a:latin typeface="Cambria Math" panose="02040503050406030204" pitchFamily="18" charset="0"/>
                            <a:ea typeface="Cambria Math" panose="02040503050406030204" pitchFamily="18" charset="0"/>
                          </a:rPr>
                          <m:t>)</m:t>
                        </m:r>
                      </m:e>
                    </m:d>
                  </m:oMath>
                </a14:m>
                <a:endParaRPr lang="en-US" sz="2400" dirty="0"/>
              </a:p>
              <a:p>
                <a:pPr marL="857250" lvl="1" indent="-457200">
                  <a:buFont typeface="Arial" pitchFamily="34" charset="0"/>
                  <a:buChar char="•"/>
                </a:pPr>
                <a:r>
                  <a:rPr lang="en-US" sz="2400" dirty="0"/>
                  <a:t>DoG: 			</a:t>
                </a:r>
                <a14:m>
                  <m:oMath xmlns:m="http://schemas.openxmlformats.org/officeDocument/2006/math">
                    <m:r>
                      <a:rPr lang="en-US" sz="2400" b="0" i="1" smtClean="0">
                        <a:solidFill>
                          <a:srgbClr val="7030A0"/>
                        </a:solidFill>
                        <a:latin typeface="Cambria Math" panose="02040503050406030204" pitchFamily="18" charset="0"/>
                      </a:rPr>
                      <m:t>𝐺</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𝑘</m:t>
                        </m:r>
                        <m:r>
                          <a:rPr lang="en-US" sz="2400" b="0" i="1" smtClean="0">
                            <a:solidFill>
                              <a:srgbClr val="7030A0"/>
                            </a:solidFill>
                            <a:latin typeface="Cambria Math" panose="02040503050406030204" pitchFamily="18" charset="0"/>
                            <a:ea typeface="Cambria Math" panose="02040503050406030204" pitchFamily="18" charset="0"/>
                          </a:rPr>
                          <m:t>𝜎</m:t>
                        </m:r>
                      </m:e>
                    </m:d>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𝐺</m:t>
                    </m:r>
                    <m:d>
                      <m:dPr>
                        <m:ctrlPr>
                          <a:rPr lang="en-US" sz="2400" b="0" i="1" smtClean="0">
                            <a:solidFill>
                              <a:srgbClr val="7030A0"/>
                            </a:solidFill>
                            <a:latin typeface="Cambria Math" panose="02040503050406030204" pitchFamily="18" charset="0"/>
                            <a:ea typeface="Cambria Math" panose="02040503050406030204" pitchFamily="18" charset="0"/>
                          </a:rPr>
                        </m:ctrlPr>
                      </m:dPr>
                      <m:e>
                        <m:r>
                          <a:rPr lang="en-US" sz="2400" b="0" i="1" smtClean="0">
                            <a:solidFill>
                              <a:srgbClr val="7030A0"/>
                            </a:solidFill>
                            <a:latin typeface="Cambria Math" panose="02040503050406030204" pitchFamily="18" charset="0"/>
                            <a:ea typeface="Cambria Math" panose="02040503050406030204" pitchFamily="18" charset="0"/>
                          </a:rPr>
                          <m:t>𝑥</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𝑦</m:t>
                        </m:r>
                        <m:r>
                          <a:rPr lang="en-US" sz="2400" b="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𝜎</m:t>
                        </m:r>
                      </m:e>
                    </m:d>
                  </m:oMath>
                </a14:m>
                <a:endParaRPr lang="en-US" sz="2400" b="0" dirty="0">
                  <a:solidFill>
                    <a:srgbClr val="7030A0"/>
                  </a:solidFill>
                  <a:ea typeface="Cambria Math" panose="02040503050406030204" pitchFamily="18" charset="0"/>
                </a:endParaRPr>
              </a:p>
              <a:p>
                <a:pPr marL="457200" indent="-457200">
                  <a:buFont typeface="Arial" pitchFamily="34" charset="0"/>
                  <a:buChar char="•"/>
                </a:pPr>
                <a:r>
                  <a:rPr lang="en-US" dirty="0"/>
                  <a:t>Compute </a:t>
                </a:r>
                <a:r>
                  <a:rPr lang="en-US" dirty="0" err="1"/>
                  <a:t>DoG</a:t>
                </a:r>
                <a:r>
                  <a:rPr lang="en-US" dirty="0"/>
                  <a:t> via an </a:t>
                </a:r>
                <a:r>
                  <a:rPr lang="en-US" i="1" dirty="0"/>
                  <a:t>image pyramid</a:t>
                </a:r>
                <a:r>
                  <a:rPr lang="en-US" dirty="0"/>
                  <a:t>:</a:t>
                </a:r>
              </a:p>
            </p:txBody>
          </p:sp>
        </mc:Choice>
        <mc:Fallback>
          <p:sp>
            <p:nvSpPr>
              <p:cNvPr id="22532" name="Rectangle 15"/>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22536" name="Rectangle 14"/>
          <p:cNvSpPr>
            <a:spLocks noGrp="1" noChangeArrowheads="1"/>
          </p:cNvSpPr>
          <p:nvPr>
            <p:ph type="title"/>
          </p:nvPr>
        </p:nvSpPr>
        <p:spPr/>
        <p:txBody>
          <a:bodyPr/>
          <a:lstStyle/>
          <a:p>
            <a:r>
              <a:rPr lang="en-US" dirty="0"/>
              <a:t>SIFT detector: Efficient implementation</a:t>
            </a:r>
          </a:p>
        </p:txBody>
      </p:sp>
      <p:pic>
        <p:nvPicPr>
          <p:cNvPr id="3" name="Picture 2">
            <a:extLst>
              <a:ext uri="{FF2B5EF4-FFF2-40B4-BE49-F238E27FC236}">
                <a16:creationId xmlns:a16="http://schemas.microsoft.com/office/drawing/2014/main" id="{39E13E70-C985-7842-947A-3B44E0772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2993828"/>
            <a:ext cx="5413034" cy="3864172"/>
          </a:xfrm>
          <a:prstGeom prst="rect">
            <a:avLst/>
          </a:prstGeom>
        </p:spPr>
      </p:pic>
    </p:spTree>
    <p:extLst>
      <p:ext uri="{BB962C8B-B14F-4D97-AF65-F5344CB8AC3E}">
        <p14:creationId xmlns:p14="http://schemas.microsoft.com/office/powerpoint/2010/main" val="1838290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ko-KR" dirty="0">
                <a:ea typeface="굴림" pitchFamily="34" charset="-127"/>
              </a:rPr>
              <a:t>SIFT for matching</a:t>
            </a:r>
            <a:endParaRPr lang="en-US" dirty="0"/>
          </a:p>
        </p:txBody>
      </p:sp>
      <p:sp>
        <p:nvSpPr>
          <p:cNvPr id="58371" name="Rectangle 3"/>
          <p:cNvSpPr>
            <a:spLocks noGrp="1" noChangeArrowheads="1"/>
          </p:cNvSpPr>
          <p:nvPr>
            <p:ph idx="1"/>
          </p:nvPr>
        </p:nvSpPr>
        <p:spPr>
          <a:xfrm>
            <a:off x="762000" y="914400"/>
            <a:ext cx="10668000" cy="5257800"/>
          </a:xfrm>
        </p:spPr>
        <p:txBody>
          <a:bodyPr/>
          <a:lstStyle/>
          <a:p>
            <a:pPr marL="609600" indent="-609600">
              <a:buFontTx/>
              <a:buChar char="•"/>
            </a:pPr>
            <a:r>
              <a:rPr lang="en-US" dirty="0"/>
              <a:t>The main goal of SIFT is to enable image matching in the presence of significant transformations</a:t>
            </a:r>
          </a:p>
          <a:p>
            <a:pPr marL="1009650" lvl="1" indent="-609600"/>
            <a:r>
              <a:rPr lang="en-US" sz="2400" dirty="0"/>
              <a:t>To recognize the same </a:t>
            </a:r>
            <a:r>
              <a:rPr lang="en-US" sz="2400" dirty="0" err="1"/>
              <a:t>keypoint</a:t>
            </a:r>
            <a:r>
              <a:rPr lang="en-US" sz="2400" dirty="0"/>
              <a:t> in multiple images, we need to match appearance descriptors or “signatures” in their neighborhoods</a:t>
            </a:r>
          </a:p>
          <a:p>
            <a:pPr marL="1009650" lvl="1" indent="-609600"/>
            <a:r>
              <a:rPr lang="en-US" sz="2400" dirty="0"/>
              <a:t>Descriptors that are </a:t>
            </a:r>
            <a:r>
              <a:rPr lang="en-US" sz="2400" i="1" dirty="0"/>
              <a:t>locally</a:t>
            </a:r>
            <a:r>
              <a:rPr lang="en-US" sz="2400" dirty="0"/>
              <a:t> invariant </a:t>
            </a:r>
            <a:r>
              <a:rPr lang="en-US" sz="2400" dirty="0" err="1"/>
              <a:t>w.r.t</a:t>
            </a:r>
            <a:r>
              <a:rPr lang="en-US" sz="2400" dirty="0"/>
              <a:t>. </a:t>
            </a:r>
            <a:r>
              <a:rPr lang="en-US" sz="2400" dirty="0">
                <a:solidFill>
                  <a:srgbClr val="0000FF"/>
                </a:solidFill>
              </a:rPr>
              <a:t>scale</a:t>
            </a:r>
            <a:r>
              <a:rPr lang="en-US" sz="2400" dirty="0"/>
              <a:t> and </a:t>
            </a:r>
            <a:r>
              <a:rPr lang="en-US" sz="2400" dirty="0">
                <a:solidFill>
                  <a:srgbClr val="0000FF"/>
                </a:solidFill>
              </a:rPr>
              <a:t>rotation </a:t>
            </a:r>
            <a:r>
              <a:rPr lang="en-US" sz="2400" dirty="0"/>
              <a:t>can handle a wide range of </a:t>
            </a:r>
            <a:r>
              <a:rPr lang="en-US" sz="2400" i="1" dirty="0"/>
              <a:t>global </a:t>
            </a:r>
            <a:r>
              <a:rPr lang="en-US" sz="2400" dirty="0"/>
              <a:t>transformations</a:t>
            </a:r>
          </a:p>
        </p:txBody>
      </p:sp>
      <p:pic>
        <p:nvPicPr>
          <p:cNvPr id="11" name="Picture 4" descr="sift-feat">
            <a:extLst>
              <a:ext uri="{FF2B5EF4-FFF2-40B4-BE49-F238E27FC236}">
                <a16:creationId xmlns:a16="http://schemas.microsoft.com/office/drawing/2014/main" id="{67A63869-2D20-0241-9A3D-95875C89BCA6}"/>
              </a:ext>
            </a:extLst>
          </p:cNvPr>
          <p:cNvPicPr>
            <a:picLocks noChangeAspect="1" noChangeArrowheads="1"/>
          </p:cNvPicPr>
          <p:nvPr/>
        </p:nvPicPr>
        <p:blipFill>
          <a:blip r:embed="rId3" cstate="print"/>
          <a:srcRect/>
          <a:stretch>
            <a:fillRect/>
          </a:stretch>
        </p:blipFill>
        <p:spPr bwMode="auto">
          <a:xfrm>
            <a:off x="2209800" y="3582312"/>
            <a:ext cx="7848600" cy="3123288"/>
          </a:xfrm>
          <a:prstGeom prst="rect">
            <a:avLst/>
          </a:prstGeom>
          <a:noFill/>
          <a:ln w="9525">
            <a:noFill/>
            <a:miter lim="800000"/>
            <a:headEnd/>
            <a:tailEnd/>
          </a:ln>
        </p:spPr>
      </p:pic>
    </p:spTree>
    <p:extLst>
      <p:ext uri="{BB962C8B-B14F-4D97-AF65-F5344CB8AC3E}">
        <p14:creationId xmlns:p14="http://schemas.microsoft.com/office/powerpoint/2010/main" val="28803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err="1"/>
              <a:t>Keypoint</a:t>
            </a:r>
            <a:r>
              <a:rPr lang="en-US" dirty="0"/>
              <a:t> detection with scale selection</a:t>
            </a:r>
          </a:p>
        </p:txBody>
      </p:sp>
      <p:sp>
        <p:nvSpPr>
          <p:cNvPr id="46083" name="Rectangle 3"/>
          <p:cNvSpPr>
            <a:spLocks noGrp="1" noChangeArrowheads="1"/>
          </p:cNvSpPr>
          <p:nvPr>
            <p:ph idx="1"/>
          </p:nvPr>
        </p:nvSpPr>
        <p:spPr/>
        <p:txBody>
          <a:bodyPr/>
          <a:lstStyle/>
          <a:p>
            <a:pPr marL="533400" indent="-533400">
              <a:buFontTx/>
              <a:buChar char="•"/>
            </a:pPr>
            <a:r>
              <a:rPr lang="en-US" dirty="0"/>
              <a:t>We want to extract </a:t>
            </a:r>
            <a:r>
              <a:rPr lang="en-US" dirty="0" err="1"/>
              <a:t>keypoints</a:t>
            </a:r>
            <a:r>
              <a:rPr lang="en-US" dirty="0"/>
              <a:t> with </a:t>
            </a:r>
            <a:r>
              <a:rPr lang="en-US" i="1" dirty="0"/>
              <a:t>characteristic scales</a:t>
            </a:r>
            <a:r>
              <a:rPr lang="en-US" dirty="0"/>
              <a:t> that are </a:t>
            </a:r>
            <a:r>
              <a:rPr lang="en-US" i="1" dirty="0">
                <a:solidFill>
                  <a:srgbClr val="0000FF"/>
                </a:solidFill>
              </a:rPr>
              <a:t>equivariant</a:t>
            </a:r>
            <a:r>
              <a:rPr lang="en-US" dirty="0"/>
              <a:t> (or </a:t>
            </a:r>
            <a:r>
              <a:rPr lang="en-US" i="1" dirty="0">
                <a:solidFill>
                  <a:srgbClr val="0000FF"/>
                </a:solidFill>
              </a:rPr>
              <a:t>covariant</a:t>
            </a:r>
            <a:r>
              <a:rPr lang="en-US" dirty="0"/>
              <a:t>) </a:t>
            </a:r>
            <a:r>
              <a:rPr lang="en-US" dirty="0" err="1"/>
              <a:t>w.r.t</a:t>
            </a:r>
            <a:r>
              <a:rPr lang="en-US" dirty="0"/>
              <a:t>. to scaling of the image</a:t>
            </a:r>
          </a:p>
        </p:txBody>
      </p:sp>
      <p:pic>
        <p:nvPicPr>
          <p:cNvPr id="46084" name="Picture 4"/>
          <p:cNvPicPr>
            <a:picLocks noChangeAspect="1" noChangeArrowheads="1"/>
          </p:cNvPicPr>
          <p:nvPr/>
        </p:nvPicPr>
        <p:blipFill>
          <a:blip r:embed="rId3" cstate="print"/>
          <a:srcRect/>
          <a:stretch>
            <a:fillRect/>
          </a:stretch>
        </p:blipFill>
        <p:spPr bwMode="auto">
          <a:xfrm>
            <a:off x="2682572" y="2133600"/>
            <a:ext cx="6918628" cy="3962400"/>
          </a:xfrm>
          <a:prstGeom prst="rect">
            <a:avLst/>
          </a:prstGeom>
          <a:noFill/>
          <a:ln w="9525">
            <a:noFill/>
            <a:miter lim="800000"/>
            <a:headEnd/>
            <a:tailEnd/>
          </a:ln>
        </p:spPr>
      </p:pic>
      <p:sp>
        <p:nvSpPr>
          <p:cNvPr id="3" name="Rectangle 2">
            <a:extLst>
              <a:ext uri="{FF2B5EF4-FFF2-40B4-BE49-F238E27FC236}">
                <a16:creationId xmlns:a16="http://schemas.microsoft.com/office/drawing/2014/main" id="{6AA4B3DF-5732-D046-AC39-C527B843D7D9}"/>
              </a:ext>
            </a:extLst>
          </p:cNvPr>
          <p:cNvSpPr/>
          <p:nvPr/>
        </p:nvSpPr>
        <p:spPr>
          <a:xfrm>
            <a:off x="381000" y="6255603"/>
            <a:ext cx="11430000" cy="830997"/>
          </a:xfrm>
          <a:prstGeom prst="rect">
            <a:avLst/>
          </a:prstGeom>
        </p:spPr>
        <p:txBody>
          <a:bodyPr wrap="square">
            <a:spAutoFit/>
          </a:bodyPr>
          <a:lstStyle/>
          <a:p>
            <a:pPr algn="ctr"/>
            <a:r>
              <a:rPr lang="en-US" sz="1600" dirty="0"/>
              <a:t>K. </a:t>
            </a:r>
            <a:r>
              <a:rPr lang="en-US" sz="1600" dirty="0" err="1"/>
              <a:t>Mikolajczyk</a:t>
            </a:r>
            <a:r>
              <a:rPr lang="en-US" sz="1600" dirty="0"/>
              <a:t> and C. Schmid. </a:t>
            </a:r>
            <a:r>
              <a:rPr lang="en-US" sz="1600" dirty="0">
                <a:hlinkClick r:id="rId4"/>
              </a:rPr>
              <a:t>Indexing based on scale invariant interest points</a:t>
            </a:r>
            <a:r>
              <a:rPr lang="en-US" sz="1600" dirty="0"/>
              <a:t>. ICCV 2001</a:t>
            </a:r>
          </a:p>
          <a:p>
            <a:pPr algn="ctr"/>
            <a:r>
              <a:rPr lang="en-US" sz="1600" dirty="0"/>
              <a:t>T. </a:t>
            </a:r>
            <a:r>
              <a:rPr lang="en-US" sz="1600" dirty="0" err="1"/>
              <a:t>Lindeberg</a:t>
            </a:r>
            <a:r>
              <a:rPr lang="en-US" sz="1600" dirty="0"/>
              <a:t>, </a:t>
            </a:r>
            <a:r>
              <a:rPr lang="en-US" sz="1600" dirty="0">
                <a:hlinkClick r:id="rId5" tooltip="http://www.nada.kth.se/cvap/abstracts/cvap198.html"/>
              </a:rPr>
              <a:t>Feature detection with automatic scale selection</a:t>
            </a:r>
            <a:r>
              <a:rPr lang="en-US" sz="1600" dirty="0"/>
              <a:t>, </a:t>
            </a:r>
            <a:r>
              <a:rPr lang="en-US" sz="1600" i="1" dirty="0"/>
              <a:t>IJCV </a:t>
            </a:r>
            <a:r>
              <a:rPr lang="en-US" sz="1600" dirty="0"/>
              <a:t>30(2), pp. 77-116, 1998</a:t>
            </a:r>
          </a:p>
          <a:p>
            <a:pPr algn="ctr"/>
            <a:endParaRPr lang="en-US" sz="1600" dirty="0"/>
          </a:p>
        </p:txBody>
      </p:sp>
      <p:sp>
        <p:nvSpPr>
          <p:cNvPr id="4" name="TextBox 3">
            <a:extLst>
              <a:ext uri="{FF2B5EF4-FFF2-40B4-BE49-F238E27FC236}">
                <a16:creationId xmlns:a16="http://schemas.microsoft.com/office/drawing/2014/main" id="{CC5F9F60-E063-644B-BA44-BE83CC47E6F3}"/>
              </a:ext>
            </a:extLst>
          </p:cNvPr>
          <p:cNvSpPr txBox="1"/>
          <p:nvPr/>
        </p:nvSpPr>
        <p:spPr>
          <a:xfrm rot="16200000">
            <a:off x="1191361" y="4676040"/>
            <a:ext cx="1950501" cy="523220"/>
          </a:xfrm>
          <a:prstGeom prst="rect">
            <a:avLst/>
          </a:prstGeom>
          <a:noFill/>
        </p:spPr>
        <p:txBody>
          <a:bodyPr wrap="square" rtlCol="0">
            <a:spAutoFit/>
          </a:bodyPr>
          <a:lstStyle/>
          <a:p>
            <a:pPr algn="ctr"/>
            <a:r>
              <a:rPr lang="en-US" sz="1400" dirty="0"/>
              <a:t>Scale-invariant response function</a:t>
            </a:r>
          </a:p>
        </p:txBody>
      </p:sp>
    </p:spTree>
    <p:extLst>
      <p:ext uri="{BB962C8B-B14F-4D97-AF65-F5344CB8AC3E}">
        <p14:creationId xmlns:p14="http://schemas.microsoft.com/office/powerpoint/2010/main" val="1178685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ea typeface="굴림" pitchFamily="34" charset="-127"/>
              </a:rPr>
              <a:t>SIFT for matching</a:t>
            </a:r>
            <a:endParaRPr lang="en-US" dirty="0"/>
          </a:p>
        </p:txBody>
      </p:sp>
      <p:sp>
        <p:nvSpPr>
          <p:cNvPr id="58371" name="Rectangle 3"/>
          <p:cNvSpPr>
            <a:spLocks noGrp="1" noChangeArrowheads="1"/>
          </p:cNvSpPr>
          <p:nvPr>
            <p:ph idx="1"/>
          </p:nvPr>
        </p:nvSpPr>
        <p:spPr/>
        <p:txBody>
          <a:bodyPr/>
          <a:lstStyle/>
          <a:p>
            <a:pPr marL="609600" indent="-609600">
              <a:buFontTx/>
              <a:buChar char="•"/>
            </a:pPr>
            <a:r>
              <a:rPr lang="en-US" dirty="0"/>
              <a:t>SIFT detector returns a characteristic scale that can be normalized out, but no characteristic orientation</a:t>
            </a:r>
          </a:p>
        </p:txBody>
      </p:sp>
      <p:grpSp>
        <p:nvGrpSpPr>
          <p:cNvPr id="2" name="Group 1"/>
          <p:cNvGrpSpPr/>
          <p:nvPr/>
        </p:nvGrpSpPr>
        <p:grpSpPr>
          <a:xfrm>
            <a:off x="1797770" y="2971800"/>
            <a:ext cx="4892561" cy="1371600"/>
            <a:chOff x="152400" y="4419600"/>
            <a:chExt cx="5410200" cy="1516717"/>
          </a:xfrm>
        </p:grpSpPr>
        <p:pic>
          <p:nvPicPr>
            <p:cNvPr id="6" name="Picture 4"/>
            <p:cNvPicPr>
              <a:picLocks noChangeAspect="1" noChangeArrowheads="1"/>
            </p:cNvPicPr>
            <p:nvPr/>
          </p:nvPicPr>
          <p:blipFill>
            <a:blip r:embed="rId3" cstate="print"/>
            <a:srcRect b="51050"/>
            <a:stretch>
              <a:fillRect/>
            </a:stretch>
          </p:blipFill>
          <p:spPr bwMode="auto">
            <a:xfrm>
              <a:off x="152400" y="4419600"/>
              <a:ext cx="5410200" cy="1516717"/>
            </a:xfrm>
            <a:prstGeom prst="rect">
              <a:avLst/>
            </a:prstGeom>
            <a:noFill/>
            <a:ln w="9525">
              <a:noFill/>
              <a:miter lim="800000"/>
              <a:headEnd/>
              <a:tailEnd/>
            </a:ln>
          </p:spPr>
        </p:pic>
        <p:sp>
          <p:nvSpPr>
            <p:cNvPr id="7" name="Oval 6"/>
            <p:cNvSpPr/>
            <p:nvPr/>
          </p:nvSpPr>
          <p:spPr bwMode="auto">
            <a:xfrm>
              <a:off x="914400" y="4419600"/>
              <a:ext cx="1524000" cy="1490472"/>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4343400" y="5093208"/>
              <a:ext cx="457200" cy="447142"/>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pic>
        <p:nvPicPr>
          <p:cNvPr id="9" name="Picture 9" descr="patch1_circle_amb1"/>
          <p:cNvPicPr>
            <a:picLocks noChangeAspect="1" noChangeArrowheads="1"/>
          </p:cNvPicPr>
          <p:nvPr/>
        </p:nvPicPr>
        <p:blipFill>
          <a:blip r:embed="rId4" cstate="print"/>
          <a:srcRect/>
          <a:stretch>
            <a:fillRect/>
          </a:stretch>
        </p:blipFill>
        <p:spPr bwMode="auto">
          <a:xfrm>
            <a:off x="7376130" y="2987568"/>
            <a:ext cx="1313704" cy="1296488"/>
          </a:xfrm>
          <a:prstGeom prst="rect">
            <a:avLst/>
          </a:prstGeom>
          <a:noFill/>
          <a:ln w="9525">
            <a:noFill/>
            <a:miter lim="800000"/>
            <a:headEnd/>
            <a:tailEnd/>
          </a:ln>
        </p:spPr>
      </p:pic>
      <p:pic>
        <p:nvPicPr>
          <p:cNvPr id="10" name="Picture 10" descr="patch2_circle_amb1"/>
          <p:cNvPicPr>
            <a:picLocks noChangeAspect="1" noChangeArrowheads="1"/>
          </p:cNvPicPr>
          <p:nvPr/>
        </p:nvPicPr>
        <p:blipFill>
          <a:blip r:embed="rId5" cstate="print"/>
          <a:srcRect/>
          <a:stretch>
            <a:fillRect/>
          </a:stretch>
        </p:blipFill>
        <p:spPr bwMode="auto">
          <a:xfrm>
            <a:off x="8820896" y="2971800"/>
            <a:ext cx="1313704" cy="1296488"/>
          </a:xfrm>
          <a:prstGeom prst="rect">
            <a:avLst/>
          </a:prstGeom>
          <a:noFill/>
          <a:ln w="9525">
            <a:noFill/>
            <a:miter lim="800000"/>
            <a:headEnd/>
            <a:tailEnd/>
          </a:ln>
        </p:spPr>
      </p:pic>
    </p:spTree>
    <p:extLst>
      <p:ext uri="{BB962C8B-B14F-4D97-AF65-F5344CB8AC3E}">
        <p14:creationId xmlns:p14="http://schemas.microsoft.com/office/powerpoint/2010/main" val="383019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ea typeface="굴림" pitchFamily="34" charset="-127"/>
              </a:rPr>
              <a:t>SIFT for matching</a:t>
            </a:r>
            <a:endParaRPr lang="en-US" dirty="0"/>
          </a:p>
        </p:txBody>
      </p:sp>
      <p:sp>
        <p:nvSpPr>
          <p:cNvPr id="58371" name="Rectangle 3"/>
          <p:cNvSpPr>
            <a:spLocks noGrp="1" noChangeArrowheads="1"/>
          </p:cNvSpPr>
          <p:nvPr>
            <p:ph idx="1"/>
          </p:nvPr>
        </p:nvSpPr>
        <p:spPr/>
        <p:txBody>
          <a:bodyPr/>
          <a:lstStyle/>
          <a:p>
            <a:pPr marL="590550" indent="-533400">
              <a:buFont typeface="Arial"/>
              <a:buChar char="•"/>
            </a:pPr>
            <a:r>
              <a:rPr lang="en-US" dirty="0"/>
              <a:t>SIFT detector returns a characteristic scale that can be normalized out, but no characteristic orientation</a:t>
            </a:r>
          </a:p>
          <a:p>
            <a:pPr marL="590550" indent="-533400">
              <a:buFont typeface="Arial"/>
              <a:buChar char="•"/>
            </a:pPr>
            <a:r>
              <a:rPr lang="en-US" dirty="0"/>
              <a:t>Hack for finding a reference orientation:</a:t>
            </a:r>
          </a:p>
          <a:p>
            <a:pPr marL="990600" lvl="1" indent="-533400">
              <a:buFont typeface="Arial"/>
              <a:buChar char="•"/>
            </a:pPr>
            <a:r>
              <a:rPr lang="en-US" sz="2400" dirty="0"/>
              <a:t>Create histogram of local gradient directions in the patch</a:t>
            </a:r>
          </a:p>
          <a:p>
            <a:pPr marL="990600" lvl="1" indent="-533400">
              <a:buFont typeface="Arial"/>
              <a:buChar char="•"/>
            </a:pPr>
            <a:r>
              <a:rPr lang="en-US" sz="2400" dirty="0"/>
              <a:t>Assign reference orientation at peak of smoothed histogram</a:t>
            </a:r>
          </a:p>
        </p:txBody>
      </p:sp>
      <p:pic>
        <p:nvPicPr>
          <p:cNvPr id="11" name="Picture 55" descr="descrip">
            <a:extLst>
              <a:ext uri="{FF2B5EF4-FFF2-40B4-BE49-F238E27FC236}">
                <a16:creationId xmlns:a16="http://schemas.microsoft.com/office/drawing/2014/main" id="{C76BA0E2-327B-F048-B0DE-012465F6FCFC}"/>
              </a:ext>
            </a:extLst>
          </p:cNvPr>
          <p:cNvPicPr>
            <a:picLocks noChangeAspect="1" noChangeArrowheads="1"/>
          </p:cNvPicPr>
          <p:nvPr/>
        </p:nvPicPr>
        <p:blipFill>
          <a:blip r:embed="rId3" cstate="print"/>
          <a:srcRect r="56557" b="8105"/>
          <a:stretch>
            <a:fillRect/>
          </a:stretch>
        </p:blipFill>
        <p:spPr bwMode="auto">
          <a:xfrm>
            <a:off x="2514600" y="3505200"/>
            <a:ext cx="2933077" cy="2952566"/>
          </a:xfrm>
          <a:prstGeom prst="rect">
            <a:avLst/>
          </a:prstGeom>
          <a:noFill/>
          <a:ln w="9525">
            <a:noFill/>
            <a:miter lim="800000"/>
            <a:headEnd/>
            <a:tailEnd/>
          </a:ln>
        </p:spPr>
      </p:pic>
      <p:sp>
        <p:nvSpPr>
          <p:cNvPr id="12" name="Line 56">
            <a:extLst>
              <a:ext uri="{FF2B5EF4-FFF2-40B4-BE49-F238E27FC236}">
                <a16:creationId xmlns:a16="http://schemas.microsoft.com/office/drawing/2014/main" id="{96765232-7F8A-9E45-88F9-30E0325174A1}"/>
              </a:ext>
            </a:extLst>
          </p:cNvPr>
          <p:cNvSpPr>
            <a:spLocks noChangeShapeType="1"/>
          </p:cNvSpPr>
          <p:nvPr/>
        </p:nvSpPr>
        <p:spPr bwMode="auto">
          <a:xfrm flipV="1">
            <a:off x="3810000" y="3782339"/>
            <a:ext cx="1683838" cy="1278470"/>
          </a:xfrm>
          <a:prstGeom prst="line">
            <a:avLst/>
          </a:prstGeom>
          <a:noFill/>
          <a:ln w="63500">
            <a:solidFill>
              <a:schemeClr val="tx1"/>
            </a:solidFill>
            <a:round/>
            <a:headEnd/>
            <a:tailEnd type="stealth" w="lg" len="lg"/>
          </a:ln>
        </p:spPr>
        <p:txBody>
          <a:bodyPr/>
          <a:lstStyle/>
          <a:p>
            <a:endParaRPr lang="en-US"/>
          </a:p>
        </p:txBody>
      </p:sp>
      <p:grpSp>
        <p:nvGrpSpPr>
          <p:cNvPr id="13" name="Group 58">
            <a:extLst>
              <a:ext uri="{FF2B5EF4-FFF2-40B4-BE49-F238E27FC236}">
                <a16:creationId xmlns:a16="http://schemas.microsoft.com/office/drawing/2014/main" id="{1D92ABD0-0574-644F-8DC6-E5BA783A8A6A}"/>
              </a:ext>
            </a:extLst>
          </p:cNvPr>
          <p:cNvGrpSpPr>
            <a:grpSpLocks/>
          </p:cNvGrpSpPr>
          <p:nvPr/>
        </p:nvGrpSpPr>
        <p:grpSpPr bwMode="auto">
          <a:xfrm>
            <a:off x="5562599" y="3988850"/>
            <a:ext cx="4698769" cy="2716750"/>
            <a:chOff x="2725" y="2782"/>
            <a:chExt cx="2411" cy="1394"/>
          </a:xfrm>
        </p:grpSpPr>
        <p:grpSp>
          <p:nvGrpSpPr>
            <p:cNvPr id="14" name="Group 10">
              <a:extLst>
                <a:ext uri="{FF2B5EF4-FFF2-40B4-BE49-F238E27FC236}">
                  <a16:creationId xmlns:a16="http://schemas.microsoft.com/office/drawing/2014/main" id="{8DF83324-0CB4-DD43-B188-63BE26DAF0EF}"/>
                </a:ext>
              </a:extLst>
            </p:cNvPr>
            <p:cNvGrpSpPr>
              <a:grpSpLocks/>
            </p:cNvGrpSpPr>
            <p:nvPr/>
          </p:nvGrpSpPr>
          <p:grpSpPr bwMode="auto">
            <a:xfrm>
              <a:off x="3455" y="2782"/>
              <a:ext cx="1681" cy="1394"/>
              <a:chOff x="4080" y="3573"/>
              <a:chExt cx="1066" cy="699"/>
            </a:xfrm>
          </p:grpSpPr>
          <p:sp>
            <p:nvSpPr>
              <p:cNvPr id="16" name="Freeform 11">
                <a:extLst>
                  <a:ext uri="{FF2B5EF4-FFF2-40B4-BE49-F238E27FC236}">
                    <a16:creationId xmlns:a16="http://schemas.microsoft.com/office/drawing/2014/main" id="{88DD47F7-6BAC-014E-8D52-93EBC6515E3B}"/>
                  </a:ext>
                </a:extLst>
              </p:cNvPr>
              <p:cNvSpPr>
                <a:spLocks/>
              </p:cNvSpPr>
              <p:nvPr/>
            </p:nvSpPr>
            <p:spPr bwMode="auto">
              <a:xfrm>
                <a:off x="4129" y="3573"/>
                <a:ext cx="958" cy="11"/>
              </a:xfrm>
              <a:custGeom>
                <a:avLst/>
                <a:gdLst>
                  <a:gd name="T0" fmla="*/ 0 w 8621"/>
                  <a:gd name="T1" fmla="*/ 0 h 101"/>
                  <a:gd name="T2" fmla="*/ 0 w 8621"/>
                  <a:gd name="T3" fmla="*/ 0 h 101"/>
                  <a:gd name="T4" fmla="*/ 0 w 8621"/>
                  <a:gd name="T5" fmla="*/ 0 h 101"/>
                  <a:gd name="T6" fmla="*/ 0 w 8621"/>
                  <a:gd name="T7" fmla="*/ 0 h 101"/>
                  <a:gd name="T8" fmla="*/ 0 w 8621"/>
                  <a:gd name="T9" fmla="*/ 0 h 101"/>
                  <a:gd name="T10" fmla="*/ 0 w 8621"/>
                  <a:gd name="T11" fmla="*/ 0 h 101"/>
                  <a:gd name="T12" fmla="*/ 0 w 8621"/>
                  <a:gd name="T13" fmla="*/ 0 h 101"/>
                  <a:gd name="T14" fmla="*/ 0 w 8621"/>
                  <a:gd name="T15" fmla="*/ 0 h 101"/>
                  <a:gd name="T16" fmla="*/ 0 w 8621"/>
                  <a:gd name="T17" fmla="*/ 0 h 101"/>
                  <a:gd name="T18" fmla="*/ 0 w 8621"/>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lstStyle/>
              <a:p>
                <a:endParaRPr lang="en-US"/>
              </a:p>
            </p:txBody>
          </p:sp>
          <p:sp>
            <p:nvSpPr>
              <p:cNvPr id="17" name="Freeform 12">
                <a:extLst>
                  <a:ext uri="{FF2B5EF4-FFF2-40B4-BE49-F238E27FC236}">
                    <a16:creationId xmlns:a16="http://schemas.microsoft.com/office/drawing/2014/main" id="{594E8CAE-68FC-8549-BB22-8BD2F7DB2F0A}"/>
                  </a:ext>
                </a:extLst>
              </p:cNvPr>
              <p:cNvSpPr>
                <a:spLocks/>
              </p:cNvSpPr>
              <p:nvPr/>
            </p:nvSpPr>
            <p:spPr bwMode="auto">
              <a:xfrm>
                <a:off x="5076" y="3579"/>
                <a:ext cx="11" cy="545"/>
              </a:xfrm>
              <a:custGeom>
                <a:avLst/>
                <a:gdLst>
                  <a:gd name="T0" fmla="*/ 0 w 91"/>
                  <a:gd name="T1" fmla="*/ 0 h 5457"/>
                  <a:gd name="T2" fmla="*/ 0 w 91"/>
                  <a:gd name="T3" fmla="*/ 0 h 5457"/>
                  <a:gd name="T4" fmla="*/ 0 w 91"/>
                  <a:gd name="T5" fmla="*/ 0 h 5457"/>
                  <a:gd name="T6" fmla="*/ 0 w 91"/>
                  <a:gd name="T7" fmla="*/ 0 h 5457"/>
                  <a:gd name="T8" fmla="*/ 0 w 91"/>
                  <a:gd name="T9" fmla="*/ 0 h 5457"/>
                  <a:gd name="T10" fmla="*/ 0 w 91"/>
                  <a:gd name="T11" fmla="*/ 0 h 5457"/>
                  <a:gd name="T12" fmla="*/ 0 w 91"/>
                  <a:gd name="T13" fmla="*/ 0 h 5457"/>
                  <a:gd name="T14" fmla="*/ 0 w 91"/>
                  <a:gd name="T15" fmla="*/ 0 h 5457"/>
                  <a:gd name="T16" fmla="*/ 0 w 91"/>
                  <a:gd name="T17" fmla="*/ 0 h 5457"/>
                  <a:gd name="T18" fmla="*/ 0 w 91"/>
                  <a:gd name="T19" fmla="*/ 0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lstStyle/>
              <a:p>
                <a:endParaRPr lang="en-US"/>
              </a:p>
            </p:txBody>
          </p:sp>
          <p:sp>
            <p:nvSpPr>
              <p:cNvPr id="18" name="Freeform 13">
                <a:extLst>
                  <a:ext uri="{FF2B5EF4-FFF2-40B4-BE49-F238E27FC236}">
                    <a16:creationId xmlns:a16="http://schemas.microsoft.com/office/drawing/2014/main" id="{18540D67-DA9A-1841-94D4-B18B995C4FD9}"/>
                  </a:ext>
                </a:extLst>
              </p:cNvPr>
              <p:cNvSpPr>
                <a:spLocks/>
              </p:cNvSpPr>
              <p:nvPr/>
            </p:nvSpPr>
            <p:spPr bwMode="auto">
              <a:xfrm>
                <a:off x="4124" y="4114"/>
                <a:ext cx="958" cy="10"/>
              </a:xfrm>
              <a:custGeom>
                <a:avLst/>
                <a:gdLst>
                  <a:gd name="T0" fmla="*/ 0 w 8622"/>
                  <a:gd name="T1" fmla="*/ 0 h 100"/>
                  <a:gd name="T2" fmla="*/ 0 w 8622"/>
                  <a:gd name="T3" fmla="*/ 0 h 100"/>
                  <a:gd name="T4" fmla="*/ 0 w 8622"/>
                  <a:gd name="T5" fmla="*/ 0 h 100"/>
                  <a:gd name="T6" fmla="*/ 0 w 8622"/>
                  <a:gd name="T7" fmla="*/ 0 h 100"/>
                  <a:gd name="T8" fmla="*/ 0 w 8622"/>
                  <a:gd name="T9" fmla="*/ 0 h 100"/>
                  <a:gd name="T10" fmla="*/ 0 w 8622"/>
                  <a:gd name="T11" fmla="*/ 0 h 100"/>
                  <a:gd name="T12" fmla="*/ 0 w 8622"/>
                  <a:gd name="T13" fmla="*/ 0 h 100"/>
                  <a:gd name="T14" fmla="*/ 0 w 8622"/>
                  <a:gd name="T15" fmla="*/ 0 h 100"/>
                  <a:gd name="T16" fmla="*/ 0 w 8622"/>
                  <a:gd name="T17" fmla="*/ 0 h 100"/>
                  <a:gd name="T18" fmla="*/ 0 w 86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19" name="Freeform 14">
                <a:extLst>
                  <a:ext uri="{FF2B5EF4-FFF2-40B4-BE49-F238E27FC236}">
                    <a16:creationId xmlns:a16="http://schemas.microsoft.com/office/drawing/2014/main" id="{AEDA714D-BDC0-3A48-968B-DDCA0A687C72}"/>
                  </a:ext>
                </a:extLst>
              </p:cNvPr>
              <p:cNvSpPr>
                <a:spLocks/>
              </p:cNvSpPr>
              <p:nvPr/>
            </p:nvSpPr>
            <p:spPr bwMode="auto">
              <a:xfrm>
                <a:off x="4124" y="3573"/>
                <a:ext cx="10" cy="546"/>
              </a:xfrm>
              <a:custGeom>
                <a:avLst/>
                <a:gdLst>
                  <a:gd name="T0" fmla="*/ 0 w 91"/>
                  <a:gd name="T1" fmla="*/ 0 h 5458"/>
                  <a:gd name="T2" fmla="*/ 0 w 91"/>
                  <a:gd name="T3" fmla="*/ 0 h 5458"/>
                  <a:gd name="T4" fmla="*/ 0 w 91"/>
                  <a:gd name="T5" fmla="*/ 0 h 5458"/>
                  <a:gd name="T6" fmla="*/ 0 w 91"/>
                  <a:gd name="T7" fmla="*/ 0 h 5458"/>
                  <a:gd name="T8" fmla="*/ 0 w 91"/>
                  <a:gd name="T9" fmla="*/ 0 h 5458"/>
                  <a:gd name="T10" fmla="*/ 0 w 91"/>
                  <a:gd name="T11" fmla="*/ 0 h 5458"/>
                  <a:gd name="T12" fmla="*/ 0 w 91"/>
                  <a:gd name="T13" fmla="*/ 0 h 5458"/>
                  <a:gd name="T14" fmla="*/ 0 w 91"/>
                  <a:gd name="T15" fmla="*/ 0 h 5458"/>
                  <a:gd name="T16" fmla="*/ 0 w 91"/>
                  <a:gd name="T17" fmla="*/ 0 h 5458"/>
                  <a:gd name="T18" fmla="*/ 0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20" name="Rectangle 15">
                <a:extLst>
                  <a:ext uri="{FF2B5EF4-FFF2-40B4-BE49-F238E27FC236}">
                    <a16:creationId xmlns:a16="http://schemas.microsoft.com/office/drawing/2014/main" id="{21151723-2327-3C45-B30E-22CDF9339CF6}"/>
                  </a:ext>
                </a:extLst>
              </p:cNvPr>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lstStyle/>
              <a:p>
                <a:endParaRPr lang="en-US"/>
              </a:p>
            </p:txBody>
          </p:sp>
          <p:sp>
            <p:nvSpPr>
              <p:cNvPr id="21" name="Freeform 16">
                <a:extLst>
                  <a:ext uri="{FF2B5EF4-FFF2-40B4-BE49-F238E27FC236}">
                    <a16:creationId xmlns:a16="http://schemas.microsoft.com/office/drawing/2014/main" id="{1A252EC5-6300-4145-9ECE-BBA3D7D83DF6}"/>
                  </a:ext>
                </a:extLst>
              </p:cNvPr>
              <p:cNvSpPr>
                <a:spLocks/>
              </p:cNvSpPr>
              <p:nvPr/>
            </p:nvSpPr>
            <p:spPr bwMode="auto">
              <a:xfrm>
                <a:off x="4129" y="3979"/>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22" name="Freeform 17">
                <a:extLst>
                  <a:ext uri="{FF2B5EF4-FFF2-40B4-BE49-F238E27FC236}">
                    <a16:creationId xmlns:a16="http://schemas.microsoft.com/office/drawing/2014/main" id="{DEC9BBD6-1AF8-F947-8E1D-693970960A0D}"/>
                  </a:ext>
                </a:extLst>
              </p:cNvPr>
              <p:cNvSpPr>
                <a:spLocks/>
              </p:cNvSpPr>
              <p:nvPr/>
            </p:nvSpPr>
            <p:spPr bwMode="auto">
              <a:xfrm>
                <a:off x="4260" y="3984"/>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lstStyle/>
              <a:p>
                <a:endParaRPr lang="en-US"/>
              </a:p>
            </p:txBody>
          </p:sp>
          <p:sp>
            <p:nvSpPr>
              <p:cNvPr id="23" name="Freeform 18">
                <a:extLst>
                  <a:ext uri="{FF2B5EF4-FFF2-40B4-BE49-F238E27FC236}">
                    <a16:creationId xmlns:a16="http://schemas.microsoft.com/office/drawing/2014/main" id="{05F4F9E2-3BD4-784C-AE59-17003EAB0B65}"/>
                  </a:ext>
                </a:extLst>
              </p:cNvPr>
              <p:cNvSpPr>
                <a:spLocks/>
              </p:cNvSpPr>
              <p:nvPr/>
            </p:nvSpPr>
            <p:spPr bwMode="auto">
              <a:xfrm>
                <a:off x="4124"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24" name="Freeform 19">
                <a:extLst>
                  <a:ext uri="{FF2B5EF4-FFF2-40B4-BE49-F238E27FC236}">
                    <a16:creationId xmlns:a16="http://schemas.microsoft.com/office/drawing/2014/main" id="{9CD5DF09-B4FB-CC4D-863A-398EBCE7558C}"/>
                  </a:ext>
                </a:extLst>
              </p:cNvPr>
              <p:cNvSpPr>
                <a:spLocks/>
              </p:cNvSpPr>
              <p:nvPr/>
            </p:nvSpPr>
            <p:spPr bwMode="auto">
              <a:xfrm>
                <a:off x="4124" y="3979"/>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25" name="Rectangle 20">
                <a:extLst>
                  <a:ext uri="{FF2B5EF4-FFF2-40B4-BE49-F238E27FC236}">
                    <a16:creationId xmlns:a16="http://schemas.microsoft.com/office/drawing/2014/main" id="{B1B276EA-34C1-994A-9464-48958B462974}"/>
                  </a:ext>
                </a:extLst>
              </p:cNvPr>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lstStyle/>
              <a:p>
                <a:endParaRPr lang="en-US"/>
              </a:p>
            </p:txBody>
          </p:sp>
          <p:sp>
            <p:nvSpPr>
              <p:cNvPr id="26" name="Freeform 21">
                <a:extLst>
                  <a:ext uri="{FF2B5EF4-FFF2-40B4-BE49-F238E27FC236}">
                    <a16:creationId xmlns:a16="http://schemas.microsoft.com/office/drawing/2014/main" id="{F7A17F18-B725-AE49-9577-AE1596EA7EF6}"/>
                  </a:ext>
                </a:extLst>
              </p:cNvPr>
              <p:cNvSpPr>
                <a:spLocks/>
              </p:cNvSpPr>
              <p:nvPr/>
            </p:nvSpPr>
            <p:spPr bwMode="auto">
              <a:xfrm>
                <a:off x="4265" y="370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27" name="Freeform 22">
                <a:extLst>
                  <a:ext uri="{FF2B5EF4-FFF2-40B4-BE49-F238E27FC236}">
                    <a16:creationId xmlns:a16="http://schemas.microsoft.com/office/drawing/2014/main" id="{3ED17DC7-41B6-CE4C-A1F3-D63136E398C4}"/>
                  </a:ext>
                </a:extLst>
              </p:cNvPr>
              <p:cNvSpPr>
                <a:spLocks/>
              </p:cNvSpPr>
              <p:nvPr/>
            </p:nvSpPr>
            <p:spPr bwMode="auto">
              <a:xfrm>
                <a:off x="4396" y="3714"/>
                <a:ext cx="10" cy="410"/>
              </a:xfrm>
              <a:custGeom>
                <a:avLst/>
                <a:gdLst>
                  <a:gd name="T0" fmla="*/ 0 w 92"/>
                  <a:gd name="T1" fmla="*/ 0 h 4106"/>
                  <a:gd name="T2" fmla="*/ 0 w 92"/>
                  <a:gd name="T3" fmla="*/ 0 h 4106"/>
                  <a:gd name="T4" fmla="*/ 0 w 92"/>
                  <a:gd name="T5" fmla="*/ 0 h 4106"/>
                  <a:gd name="T6" fmla="*/ 0 w 92"/>
                  <a:gd name="T7" fmla="*/ 0 h 4106"/>
                  <a:gd name="T8" fmla="*/ 0 w 92"/>
                  <a:gd name="T9" fmla="*/ 0 h 4106"/>
                  <a:gd name="T10" fmla="*/ 0 w 92"/>
                  <a:gd name="T11" fmla="*/ 0 h 4106"/>
                  <a:gd name="T12" fmla="*/ 0 w 92"/>
                  <a:gd name="T13" fmla="*/ 0 h 4106"/>
                  <a:gd name="T14" fmla="*/ 0 w 92"/>
                  <a:gd name="T15" fmla="*/ 0 h 4106"/>
                  <a:gd name="T16" fmla="*/ 0 w 92"/>
                  <a:gd name="T17" fmla="*/ 0 h 4106"/>
                  <a:gd name="T18" fmla="*/ 0 w 92"/>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lstStyle/>
              <a:p>
                <a:endParaRPr lang="en-US"/>
              </a:p>
            </p:txBody>
          </p:sp>
          <p:sp>
            <p:nvSpPr>
              <p:cNvPr id="28" name="Freeform 23">
                <a:extLst>
                  <a:ext uri="{FF2B5EF4-FFF2-40B4-BE49-F238E27FC236}">
                    <a16:creationId xmlns:a16="http://schemas.microsoft.com/office/drawing/2014/main" id="{96B912C6-C8A9-5B42-9993-C512B6A9D1E3}"/>
                  </a:ext>
                </a:extLst>
              </p:cNvPr>
              <p:cNvSpPr>
                <a:spLocks/>
              </p:cNvSpPr>
              <p:nvPr/>
            </p:nvSpPr>
            <p:spPr bwMode="auto">
              <a:xfrm>
                <a:off x="4260"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29" name="Freeform 24">
                <a:extLst>
                  <a:ext uri="{FF2B5EF4-FFF2-40B4-BE49-F238E27FC236}">
                    <a16:creationId xmlns:a16="http://schemas.microsoft.com/office/drawing/2014/main" id="{2A1E97B5-3FA3-1E48-916E-A09C98DC7132}"/>
                  </a:ext>
                </a:extLst>
              </p:cNvPr>
              <p:cNvSpPr>
                <a:spLocks/>
              </p:cNvSpPr>
              <p:nvPr/>
            </p:nvSpPr>
            <p:spPr bwMode="auto">
              <a:xfrm>
                <a:off x="4260" y="3709"/>
                <a:ext cx="10" cy="410"/>
              </a:xfrm>
              <a:custGeom>
                <a:avLst/>
                <a:gdLst>
                  <a:gd name="T0" fmla="*/ 0 w 90"/>
                  <a:gd name="T1" fmla="*/ 0 h 4106"/>
                  <a:gd name="T2" fmla="*/ 0 w 90"/>
                  <a:gd name="T3" fmla="*/ 0 h 4106"/>
                  <a:gd name="T4" fmla="*/ 0 w 90"/>
                  <a:gd name="T5" fmla="*/ 0 h 4106"/>
                  <a:gd name="T6" fmla="*/ 0 w 90"/>
                  <a:gd name="T7" fmla="*/ 0 h 4106"/>
                  <a:gd name="T8" fmla="*/ 0 w 90"/>
                  <a:gd name="T9" fmla="*/ 0 h 4106"/>
                  <a:gd name="T10" fmla="*/ 0 w 90"/>
                  <a:gd name="T11" fmla="*/ 0 h 4106"/>
                  <a:gd name="T12" fmla="*/ 0 w 90"/>
                  <a:gd name="T13" fmla="*/ 0 h 4106"/>
                  <a:gd name="T14" fmla="*/ 0 w 90"/>
                  <a:gd name="T15" fmla="*/ 0 h 4106"/>
                  <a:gd name="T16" fmla="*/ 0 w 90"/>
                  <a:gd name="T17" fmla="*/ 0 h 4106"/>
                  <a:gd name="T18" fmla="*/ 0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30" name="Rectangle 25">
                <a:extLst>
                  <a:ext uri="{FF2B5EF4-FFF2-40B4-BE49-F238E27FC236}">
                    <a16:creationId xmlns:a16="http://schemas.microsoft.com/office/drawing/2014/main" id="{7D2F9056-09DB-2444-91E3-531ABAD9140F}"/>
                  </a:ext>
                </a:extLst>
              </p:cNvPr>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lstStyle/>
              <a:p>
                <a:endParaRPr lang="en-US"/>
              </a:p>
            </p:txBody>
          </p:sp>
          <p:sp>
            <p:nvSpPr>
              <p:cNvPr id="31" name="Freeform 26">
                <a:extLst>
                  <a:ext uri="{FF2B5EF4-FFF2-40B4-BE49-F238E27FC236}">
                    <a16:creationId xmlns:a16="http://schemas.microsoft.com/office/drawing/2014/main" id="{4401CF5C-D5C7-0E48-8F65-AF8BD8677057}"/>
                  </a:ext>
                </a:extLst>
              </p:cNvPr>
              <p:cNvSpPr>
                <a:spLocks/>
              </p:cNvSpPr>
              <p:nvPr/>
            </p:nvSpPr>
            <p:spPr bwMode="auto">
              <a:xfrm>
                <a:off x="4396" y="384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lstStyle/>
              <a:p>
                <a:endParaRPr lang="en-US"/>
              </a:p>
            </p:txBody>
          </p:sp>
          <p:sp>
            <p:nvSpPr>
              <p:cNvPr id="32" name="Freeform 27">
                <a:extLst>
                  <a:ext uri="{FF2B5EF4-FFF2-40B4-BE49-F238E27FC236}">
                    <a16:creationId xmlns:a16="http://schemas.microsoft.com/office/drawing/2014/main" id="{1D1B5C7A-D4A5-6A46-B9B5-C9C4DC090FED}"/>
                  </a:ext>
                </a:extLst>
              </p:cNvPr>
              <p:cNvSpPr>
                <a:spLocks/>
              </p:cNvSpPr>
              <p:nvPr/>
            </p:nvSpPr>
            <p:spPr bwMode="auto">
              <a:xfrm>
                <a:off x="4396" y="3849"/>
                <a:ext cx="10" cy="275"/>
              </a:xfrm>
              <a:custGeom>
                <a:avLst/>
                <a:gdLst>
                  <a:gd name="T0" fmla="*/ 0 w 92"/>
                  <a:gd name="T1" fmla="*/ 0 h 2754"/>
                  <a:gd name="T2" fmla="*/ 0 w 92"/>
                  <a:gd name="T3" fmla="*/ 0 h 2754"/>
                  <a:gd name="T4" fmla="*/ 0 w 92"/>
                  <a:gd name="T5" fmla="*/ 0 h 2754"/>
                  <a:gd name="T6" fmla="*/ 0 w 92"/>
                  <a:gd name="T7" fmla="*/ 0 h 2754"/>
                  <a:gd name="T8" fmla="*/ 0 w 92"/>
                  <a:gd name="T9" fmla="*/ 0 h 2754"/>
                  <a:gd name="T10" fmla="*/ 0 w 92"/>
                  <a:gd name="T11" fmla="*/ 0 h 2754"/>
                  <a:gd name="T12" fmla="*/ 0 w 92"/>
                  <a:gd name="T13" fmla="*/ 0 h 2754"/>
                  <a:gd name="T14" fmla="*/ 0 w 92"/>
                  <a:gd name="T15" fmla="*/ 0 h 2754"/>
                  <a:gd name="T16" fmla="*/ 0 w 92"/>
                  <a:gd name="T17" fmla="*/ 0 h 2754"/>
                  <a:gd name="T18" fmla="*/ 0 w 92"/>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lstStyle/>
              <a:p>
                <a:endParaRPr lang="en-US"/>
              </a:p>
            </p:txBody>
          </p:sp>
          <p:sp>
            <p:nvSpPr>
              <p:cNvPr id="33" name="Freeform 28">
                <a:extLst>
                  <a:ext uri="{FF2B5EF4-FFF2-40B4-BE49-F238E27FC236}">
                    <a16:creationId xmlns:a16="http://schemas.microsoft.com/office/drawing/2014/main" id="{B32A5FF7-ED61-B047-81D4-D7A3CD4FE329}"/>
                  </a:ext>
                </a:extLst>
              </p:cNvPr>
              <p:cNvSpPr>
                <a:spLocks/>
              </p:cNvSpPr>
              <p:nvPr/>
            </p:nvSpPr>
            <p:spPr bwMode="auto">
              <a:xfrm>
                <a:off x="4401"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lstStyle/>
              <a:p>
                <a:endParaRPr lang="en-US"/>
              </a:p>
            </p:txBody>
          </p:sp>
          <p:sp>
            <p:nvSpPr>
              <p:cNvPr id="34" name="Freeform 29">
                <a:extLst>
                  <a:ext uri="{FF2B5EF4-FFF2-40B4-BE49-F238E27FC236}">
                    <a16:creationId xmlns:a16="http://schemas.microsoft.com/office/drawing/2014/main" id="{05534D3C-F60A-624D-857A-FD543719A314}"/>
                  </a:ext>
                </a:extLst>
              </p:cNvPr>
              <p:cNvSpPr>
                <a:spLocks/>
              </p:cNvSpPr>
              <p:nvPr/>
            </p:nvSpPr>
            <p:spPr bwMode="auto">
              <a:xfrm>
                <a:off x="4532" y="3844"/>
                <a:ext cx="10" cy="275"/>
              </a:xfrm>
              <a:custGeom>
                <a:avLst/>
                <a:gdLst>
                  <a:gd name="T0" fmla="*/ 0 w 91"/>
                  <a:gd name="T1" fmla="*/ 0 h 2754"/>
                  <a:gd name="T2" fmla="*/ 0 w 91"/>
                  <a:gd name="T3" fmla="*/ 0 h 2754"/>
                  <a:gd name="T4" fmla="*/ 0 w 91"/>
                  <a:gd name="T5" fmla="*/ 0 h 2754"/>
                  <a:gd name="T6" fmla="*/ 0 w 91"/>
                  <a:gd name="T7" fmla="*/ 0 h 2754"/>
                  <a:gd name="T8" fmla="*/ 0 w 91"/>
                  <a:gd name="T9" fmla="*/ 0 h 2754"/>
                  <a:gd name="T10" fmla="*/ 0 w 91"/>
                  <a:gd name="T11" fmla="*/ 0 h 2754"/>
                  <a:gd name="T12" fmla="*/ 0 w 91"/>
                  <a:gd name="T13" fmla="*/ 0 h 2754"/>
                  <a:gd name="T14" fmla="*/ 0 w 91"/>
                  <a:gd name="T15" fmla="*/ 0 h 2754"/>
                  <a:gd name="T16" fmla="*/ 0 w 91"/>
                  <a:gd name="T17" fmla="*/ 0 h 2754"/>
                  <a:gd name="T18" fmla="*/ 0 w 91"/>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35" name="Rectangle 30">
                <a:extLst>
                  <a:ext uri="{FF2B5EF4-FFF2-40B4-BE49-F238E27FC236}">
                    <a16:creationId xmlns:a16="http://schemas.microsoft.com/office/drawing/2014/main" id="{5B210137-1344-3642-BC9E-95567CACEF7F}"/>
                  </a:ext>
                </a:extLst>
              </p:cNvPr>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lstStyle/>
              <a:p>
                <a:endParaRPr lang="en-US"/>
              </a:p>
            </p:txBody>
          </p:sp>
          <p:sp>
            <p:nvSpPr>
              <p:cNvPr id="36" name="Freeform 31">
                <a:extLst>
                  <a:ext uri="{FF2B5EF4-FFF2-40B4-BE49-F238E27FC236}">
                    <a16:creationId xmlns:a16="http://schemas.microsoft.com/office/drawing/2014/main" id="{478DCD3E-B6F2-7441-B0B7-14AB0EF229BD}"/>
                  </a:ext>
                </a:extLst>
              </p:cNvPr>
              <p:cNvSpPr>
                <a:spLocks/>
              </p:cNvSpPr>
              <p:nvPr/>
            </p:nvSpPr>
            <p:spPr bwMode="auto">
              <a:xfrm>
                <a:off x="4537" y="402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37" name="Freeform 32">
                <a:extLst>
                  <a:ext uri="{FF2B5EF4-FFF2-40B4-BE49-F238E27FC236}">
                    <a16:creationId xmlns:a16="http://schemas.microsoft.com/office/drawing/2014/main" id="{56AE75BF-AB7E-9E41-A01B-9B4245B91F08}"/>
                  </a:ext>
                </a:extLst>
              </p:cNvPr>
              <p:cNvSpPr>
                <a:spLocks/>
              </p:cNvSpPr>
              <p:nvPr/>
            </p:nvSpPr>
            <p:spPr bwMode="auto">
              <a:xfrm>
                <a:off x="4668" y="4029"/>
                <a:ext cx="10" cy="95"/>
              </a:xfrm>
              <a:custGeom>
                <a:avLst/>
                <a:gdLst>
                  <a:gd name="T0" fmla="*/ 0 w 90"/>
                  <a:gd name="T1" fmla="*/ 0 h 952"/>
                  <a:gd name="T2" fmla="*/ 0 w 90"/>
                  <a:gd name="T3" fmla="*/ 0 h 952"/>
                  <a:gd name="T4" fmla="*/ 0 w 90"/>
                  <a:gd name="T5" fmla="*/ 0 h 952"/>
                  <a:gd name="T6" fmla="*/ 0 w 90"/>
                  <a:gd name="T7" fmla="*/ 0 h 952"/>
                  <a:gd name="T8" fmla="*/ 0 w 90"/>
                  <a:gd name="T9" fmla="*/ 0 h 952"/>
                  <a:gd name="T10" fmla="*/ 0 w 90"/>
                  <a:gd name="T11" fmla="*/ 0 h 952"/>
                  <a:gd name="T12" fmla="*/ 0 w 90"/>
                  <a:gd name="T13" fmla="*/ 0 h 952"/>
                  <a:gd name="T14" fmla="*/ 0 w 90"/>
                  <a:gd name="T15" fmla="*/ 0 h 952"/>
                  <a:gd name="T16" fmla="*/ 0 w 90"/>
                  <a:gd name="T17" fmla="*/ 0 h 952"/>
                  <a:gd name="T18" fmla="*/ 0 w 90"/>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lstStyle/>
              <a:p>
                <a:endParaRPr lang="en-US"/>
              </a:p>
            </p:txBody>
          </p:sp>
          <p:sp>
            <p:nvSpPr>
              <p:cNvPr id="38" name="Freeform 33">
                <a:extLst>
                  <a:ext uri="{FF2B5EF4-FFF2-40B4-BE49-F238E27FC236}">
                    <a16:creationId xmlns:a16="http://schemas.microsoft.com/office/drawing/2014/main" id="{6D26AEA6-1199-8241-9979-1D385DFD0C61}"/>
                  </a:ext>
                </a:extLst>
              </p:cNvPr>
              <p:cNvSpPr>
                <a:spLocks/>
              </p:cNvSpPr>
              <p:nvPr/>
            </p:nvSpPr>
            <p:spPr bwMode="auto">
              <a:xfrm>
                <a:off x="4532"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39" name="Freeform 34">
                <a:extLst>
                  <a:ext uri="{FF2B5EF4-FFF2-40B4-BE49-F238E27FC236}">
                    <a16:creationId xmlns:a16="http://schemas.microsoft.com/office/drawing/2014/main" id="{39129F2F-AD85-D949-96AF-25D610B88AF0}"/>
                  </a:ext>
                </a:extLst>
              </p:cNvPr>
              <p:cNvSpPr>
                <a:spLocks/>
              </p:cNvSpPr>
              <p:nvPr/>
            </p:nvSpPr>
            <p:spPr bwMode="auto">
              <a:xfrm>
                <a:off x="4532"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40" name="Rectangle 35">
                <a:extLst>
                  <a:ext uri="{FF2B5EF4-FFF2-40B4-BE49-F238E27FC236}">
                    <a16:creationId xmlns:a16="http://schemas.microsoft.com/office/drawing/2014/main" id="{A0EB0620-7770-1E49-870D-5AADC48EDAD3}"/>
                  </a:ext>
                </a:extLst>
              </p:cNvPr>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lstStyle/>
              <a:p>
                <a:endParaRPr lang="en-US"/>
              </a:p>
            </p:txBody>
          </p:sp>
          <p:sp>
            <p:nvSpPr>
              <p:cNvPr id="41" name="Freeform 36">
                <a:extLst>
                  <a:ext uri="{FF2B5EF4-FFF2-40B4-BE49-F238E27FC236}">
                    <a16:creationId xmlns:a16="http://schemas.microsoft.com/office/drawing/2014/main" id="{239B5ED6-FF87-3D4D-86A3-ACA22FDCE9C2}"/>
                  </a:ext>
                </a:extLst>
              </p:cNvPr>
              <p:cNvSpPr>
                <a:spLocks/>
              </p:cNvSpPr>
              <p:nvPr/>
            </p:nvSpPr>
            <p:spPr bwMode="auto">
              <a:xfrm>
                <a:off x="4673" y="397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42" name="Freeform 37">
                <a:extLst>
                  <a:ext uri="{FF2B5EF4-FFF2-40B4-BE49-F238E27FC236}">
                    <a16:creationId xmlns:a16="http://schemas.microsoft.com/office/drawing/2014/main" id="{5C921D78-C58B-6342-A4A4-5773238FA26B}"/>
                  </a:ext>
                </a:extLst>
              </p:cNvPr>
              <p:cNvSpPr>
                <a:spLocks/>
              </p:cNvSpPr>
              <p:nvPr/>
            </p:nvSpPr>
            <p:spPr bwMode="auto">
              <a:xfrm>
                <a:off x="4804" y="3984"/>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lstStyle/>
              <a:p>
                <a:endParaRPr lang="en-US"/>
              </a:p>
            </p:txBody>
          </p:sp>
          <p:sp>
            <p:nvSpPr>
              <p:cNvPr id="43" name="Freeform 38">
                <a:extLst>
                  <a:ext uri="{FF2B5EF4-FFF2-40B4-BE49-F238E27FC236}">
                    <a16:creationId xmlns:a16="http://schemas.microsoft.com/office/drawing/2014/main" id="{E8BD6744-60A1-4145-A826-913ECA5DB74B}"/>
                  </a:ext>
                </a:extLst>
              </p:cNvPr>
              <p:cNvSpPr>
                <a:spLocks/>
              </p:cNvSpPr>
              <p:nvPr/>
            </p:nvSpPr>
            <p:spPr bwMode="auto">
              <a:xfrm>
                <a:off x="4668"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44" name="Freeform 39">
                <a:extLst>
                  <a:ext uri="{FF2B5EF4-FFF2-40B4-BE49-F238E27FC236}">
                    <a16:creationId xmlns:a16="http://schemas.microsoft.com/office/drawing/2014/main" id="{AAD15BF2-0575-4148-B90A-B0F8B0DA951A}"/>
                  </a:ext>
                </a:extLst>
              </p:cNvPr>
              <p:cNvSpPr>
                <a:spLocks/>
              </p:cNvSpPr>
              <p:nvPr/>
            </p:nvSpPr>
            <p:spPr bwMode="auto">
              <a:xfrm>
                <a:off x="4668" y="3979"/>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45" name="Rectangle 40">
                <a:extLst>
                  <a:ext uri="{FF2B5EF4-FFF2-40B4-BE49-F238E27FC236}">
                    <a16:creationId xmlns:a16="http://schemas.microsoft.com/office/drawing/2014/main" id="{0CB6F463-C530-8742-B345-4FCCB8591487}"/>
                  </a:ext>
                </a:extLst>
              </p:cNvPr>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lstStyle/>
              <a:p>
                <a:endParaRPr lang="en-US"/>
              </a:p>
            </p:txBody>
          </p:sp>
          <p:sp>
            <p:nvSpPr>
              <p:cNvPr id="46" name="Freeform 41">
                <a:extLst>
                  <a:ext uri="{FF2B5EF4-FFF2-40B4-BE49-F238E27FC236}">
                    <a16:creationId xmlns:a16="http://schemas.microsoft.com/office/drawing/2014/main" id="{F588D402-94AF-D34A-8E3A-574577DB5544}"/>
                  </a:ext>
                </a:extLst>
              </p:cNvPr>
              <p:cNvSpPr>
                <a:spLocks/>
              </p:cNvSpPr>
              <p:nvPr/>
            </p:nvSpPr>
            <p:spPr bwMode="auto">
              <a:xfrm>
                <a:off x="4804" y="406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lstStyle/>
              <a:p>
                <a:endParaRPr lang="en-US"/>
              </a:p>
            </p:txBody>
          </p:sp>
          <p:sp>
            <p:nvSpPr>
              <p:cNvPr id="47" name="Freeform 42">
                <a:extLst>
                  <a:ext uri="{FF2B5EF4-FFF2-40B4-BE49-F238E27FC236}">
                    <a16:creationId xmlns:a16="http://schemas.microsoft.com/office/drawing/2014/main" id="{B139AF81-BDB4-6044-895E-7C1CDB6EFA12}"/>
                  </a:ext>
                </a:extLst>
              </p:cNvPr>
              <p:cNvSpPr>
                <a:spLocks/>
              </p:cNvSpPr>
              <p:nvPr/>
            </p:nvSpPr>
            <p:spPr bwMode="auto">
              <a:xfrm>
                <a:off x="4804" y="4074"/>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lstStyle/>
              <a:p>
                <a:endParaRPr lang="en-US"/>
              </a:p>
            </p:txBody>
          </p:sp>
          <p:sp>
            <p:nvSpPr>
              <p:cNvPr id="48" name="Freeform 43">
                <a:extLst>
                  <a:ext uri="{FF2B5EF4-FFF2-40B4-BE49-F238E27FC236}">
                    <a16:creationId xmlns:a16="http://schemas.microsoft.com/office/drawing/2014/main" id="{4C3E5E52-265D-664A-A8E9-53B2C21AFFA4}"/>
                  </a:ext>
                </a:extLst>
              </p:cNvPr>
              <p:cNvSpPr>
                <a:spLocks/>
              </p:cNvSpPr>
              <p:nvPr/>
            </p:nvSpPr>
            <p:spPr bwMode="auto">
              <a:xfrm>
                <a:off x="4809"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lstStyle/>
              <a:p>
                <a:endParaRPr lang="en-US"/>
              </a:p>
            </p:txBody>
          </p:sp>
          <p:sp>
            <p:nvSpPr>
              <p:cNvPr id="49" name="Freeform 44">
                <a:extLst>
                  <a:ext uri="{FF2B5EF4-FFF2-40B4-BE49-F238E27FC236}">
                    <a16:creationId xmlns:a16="http://schemas.microsoft.com/office/drawing/2014/main" id="{312A7FC1-7EA8-274A-AEA4-A347AB4B3E16}"/>
                  </a:ext>
                </a:extLst>
              </p:cNvPr>
              <p:cNvSpPr>
                <a:spLocks/>
              </p:cNvSpPr>
              <p:nvPr/>
            </p:nvSpPr>
            <p:spPr bwMode="auto">
              <a:xfrm>
                <a:off x="4940" y="4069"/>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50" name="Rectangle 45">
                <a:extLst>
                  <a:ext uri="{FF2B5EF4-FFF2-40B4-BE49-F238E27FC236}">
                    <a16:creationId xmlns:a16="http://schemas.microsoft.com/office/drawing/2014/main" id="{026FDAB6-F222-0840-9E40-E6E98465C799}"/>
                  </a:ext>
                </a:extLst>
              </p:cNvPr>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lstStyle/>
              <a:p>
                <a:endParaRPr lang="en-US"/>
              </a:p>
            </p:txBody>
          </p:sp>
          <p:sp>
            <p:nvSpPr>
              <p:cNvPr id="51" name="Freeform 46">
                <a:extLst>
                  <a:ext uri="{FF2B5EF4-FFF2-40B4-BE49-F238E27FC236}">
                    <a16:creationId xmlns:a16="http://schemas.microsoft.com/office/drawing/2014/main" id="{9FDD9110-CE17-0C4E-8A47-49F66180B3AD}"/>
                  </a:ext>
                </a:extLst>
              </p:cNvPr>
              <p:cNvSpPr>
                <a:spLocks/>
              </p:cNvSpPr>
              <p:nvPr/>
            </p:nvSpPr>
            <p:spPr bwMode="auto">
              <a:xfrm>
                <a:off x="4945" y="4024"/>
                <a:ext cx="142"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52" name="Freeform 47">
                <a:extLst>
                  <a:ext uri="{FF2B5EF4-FFF2-40B4-BE49-F238E27FC236}">
                    <a16:creationId xmlns:a16="http://schemas.microsoft.com/office/drawing/2014/main" id="{7AF0DA01-EBD0-CD45-9284-EEE3088FBF6A}"/>
                  </a:ext>
                </a:extLst>
              </p:cNvPr>
              <p:cNvSpPr>
                <a:spLocks/>
              </p:cNvSpPr>
              <p:nvPr/>
            </p:nvSpPr>
            <p:spPr bwMode="auto">
              <a:xfrm>
                <a:off x="5076" y="4029"/>
                <a:ext cx="11"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lstStyle/>
              <a:p>
                <a:endParaRPr lang="en-US"/>
              </a:p>
            </p:txBody>
          </p:sp>
          <p:sp>
            <p:nvSpPr>
              <p:cNvPr id="53" name="Freeform 48">
                <a:extLst>
                  <a:ext uri="{FF2B5EF4-FFF2-40B4-BE49-F238E27FC236}">
                    <a16:creationId xmlns:a16="http://schemas.microsoft.com/office/drawing/2014/main" id="{82AEDE49-13B1-E84A-8D9A-3761FB4B6FD7}"/>
                  </a:ext>
                </a:extLst>
              </p:cNvPr>
              <p:cNvSpPr>
                <a:spLocks/>
              </p:cNvSpPr>
              <p:nvPr/>
            </p:nvSpPr>
            <p:spPr bwMode="auto">
              <a:xfrm>
                <a:off x="4940" y="4114"/>
                <a:ext cx="142"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54" name="Freeform 49">
                <a:extLst>
                  <a:ext uri="{FF2B5EF4-FFF2-40B4-BE49-F238E27FC236}">
                    <a16:creationId xmlns:a16="http://schemas.microsoft.com/office/drawing/2014/main" id="{ECE87794-6F06-0D4A-9C5B-DFEFD2050484}"/>
                  </a:ext>
                </a:extLst>
              </p:cNvPr>
              <p:cNvSpPr>
                <a:spLocks/>
              </p:cNvSpPr>
              <p:nvPr/>
            </p:nvSpPr>
            <p:spPr bwMode="auto">
              <a:xfrm>
                <a:off x="4940"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55" name="Rectangle 50">
                <a:extLst>
                  <a:ext uri="{FF2B5EF4-FFF2-40B4-BE49-F238E27FC236}">
                    <a16:creationId xmlns:a16="http://schemas.microsoft.com/office/drawing/2014/main" id="{7ED6A83C-8FEA-6B49-8E81-88A24CB13A70}"/>
                  </a:ext>
                </a:extLst>
              </p:cNvPr>
              <p:cNvSpPr>
                <a:spLocks noChangeArrowheads="1"/>
              </p:cNvSpPr>
              <p:nvPr/>
            </p:nvSpPr>
            <p:spPr bwMode="auto">
              <a:xfrm>
                <a:off x="4080" y="4160"/>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0</a:t>
                </a:r>
                <a:endParaRPr lang="en-US"/>
              </a:p>
            </p:txBody>
          </p:sp>
          <p:sp>
            <p:nvSpPr>
              <p:cNvPr id="56" name="Rectangle 51">
                <a:extLst>
                  <a:ext uri="{FF2B5EF4-FFF2-40B4-BE49-F238E27FC236}">
                    <a16:creationId xmlns:a16="http://schemas.microsoft.com/office/drawing/2014/main" id="{780A7DC1-09D7-0144-B08B-0479DCE32EB2}"/>
                  </a:ext>
                </a:extLst>
              </p:cNvPr>
              <p:cNvSpPr>
                <a:spLocks noChangeArrowheads="1"/>
              </p:cNvSpPr>
              <p:nvPr/>
            </p:nvSpPr>
            <p:spPr bwMode="auto">
              <a:xfrm>
                <a:off x="5036" y="4145"/>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2</a:t>
                </a:r>
                <a:endParaRPr lang="en-US"/>
              </a:p>
            </p:txBody>
          </p:sp>
          <p:sp>
            <p:nvSpPr>
              <p:cNvPr id="57" name="Rectangle 52">
                <a:extLst>
                  <a:ext uri="{FF2B5EF4-FFF2-40B4-BE49-F238E27FC236}">
                    <a16:creationId xmlns:a16="http://schemas.microsoft.com/office/drawing/2014/main" id="{E6FB8A55-FB65-0A40-89AE-4F80B4580AD1}"/>
                  </a:ext>
                </a:extLst>
              </p:cNvPr>
              <p:cNvSpPr>
                <a:spLocks noChangeArrowheads="1"/>
              </p:cNvSpPr>
              <p:nvPr/>
            </p:nvSpPr>
            <p:spPr bwMode="auto">
              <a:xfrm>
                <a:off x="5104" y="4133"/>
                <a:ext cx="42"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Symbol" pitchFamily="18" charset="2"/>
                  </a:rPr>
                  <a:t>p</a:t>
                </a:r>
                <a:endParaRPr lang="en-US"/>
              </a:p>
            </p:txBody>
          </p:sp>
          <p:sp>
            <p:nvSpPr>
              <p:cNvPr id="58" name="Freeform 53">
                <a:extLst>
                  <a:ext uri="{FF2B5EF4-FFF2-40B4-BE49-F238E27FC236}">
                    <a16:creationId xmlns:a16="http://schemas.microsoft.com/office/drawing/2014/main" id="{C29D6F09-DD1F-F141-9D38-D40DE1AA00BF}"/>
                  </a:ext>
                </a:extLst>
              </p:cNvPr>
              <p:cNvSpPr>
                <a:spLocks/>
              </p:cNvSpPr>
              <p:nvPr/>
            </p:nvSpPr>
            <p:spPr bwMode="auto">
              <a:xfrm>
                <a:off x="4329" y="4153"/>
                <a:ext cx="53" cy="47"/>
              </a:xfrm>
              <a:custGeom>
                <a:avLst/>
                <a:gdLst>
                  <a:gd name="T0" fmla="*/ 0 w 474"/>
                  <a:gd name="T1" fmla="*/ 0 h 476"/>
                  <a:gd name="T2" fmla="*/ 0 w 474"/>
                  <a:gd name="T3" fmla="*/ 0 h 476"/>
                  <a:gd name="T4" fmla="*/ 0 w 474"/>
                  <a:gd name="T5" fmla="*/ 0 h 476"/>
                  <a:gd name="T6" fmla="*/ 0 w 474"/>
                  <a:gd name="T7" fmla="*/ 0 h 476"/>
                  <a:gd name="T8" fmla="*/ 0 w 474"/>
                  <a:gd name="T9" fmla="*/ 0 h 476"/>
                  <a:gd name="T10" fmla="*/ 0 w 474"/>
                  <a:gd name="T11" fmla="*/ 0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lstStyle/>
              <a:p>
                <a:endParaRPr lang="en-US"/>
              </a:p>
            </p:txBody>
          </p:sp>
          <p:sp>
            <p:nvSpPr>
              <p:cNvPr id="59" name="Freeform 54">
                <a:extLst>
                  <a:ext uri="{FF2B5EF4-FFF2-40B4-BE49-F238E27FC236}">
                    <a16:creationId xmlns:a16="http://schemas.microsoft.com/office/drawing/2014/main" id="{76953132-3B5D-2445-AB3B-27E4DED2D7AE}"/>
                  </a:ext>
                </a:extLst>
              </p:cNvPr>
              <p:cNvSpPr>
                <a:spLocks/>
              </p:cNvSpPr>
              <p:nvPr/>
            </p:nvSpPr>
            <p:spPr bwMode="auto">
              <a:xfrm>
                <a:off x="4350" y="4196"/>
                <a:ext cx="11" cy="76"/>
              </a:xfrm>
              <a:custGeom>
                <a:avLst/>
                <a:gdLst>
                  <a:gd name="T0" fmla="*/ 0 w 91"/>
                  <a:gd name="T1" fmla="*/ 0 h 760"/>
                  <a:gd name="T2" fmla="*/ 0 w 91"/>
                  <a:gd name="T3" fmla="*/ 0 h 760"/>
                  <a:gd name="T4" fmla="*/ 0 w 91"/>
                  <a:gd name="T5" fmla="*/ 0 h 760"/>
                  <a:gd name="T6" fmla="*/ 0 w 91"/>
                  <a:gd name="T7" fmla="*/ 0 h 760"/>
                  <a:gd name="T8" fmla="*/ 0 w 91"/>
                  <a:gd name="T9" fmla="*/ 0 h 760"/>
                  <a:gd name="T10" fmla="*/ 0 w 91"/>
                  <a:gd name="T11" fmla="*/ 0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lstStyle/>
              <a:p>
                <a:endParaRPr lang="en-US"/>
              </a:p>
            </p:txBody>
          </p:sp>
        </p:grpSp>
        <p:sp>
          <p:nvSpPr>
            <p:cNvPr id="15" name="AutoShape 57">
              <a:extLst>
                <a:ext uri="{FF2B5EF4-FFF2-40B4-BE49-F238E27FC236}">
                  <a16:creationId xmlns:a16="http://schemas.microsoft.com/office/drawing/2014/main" id="{3D6B4DB8-2499-FB41-B2A4-3EB9C8791C2F}"/>
                </a:ext>
              </a:extLst>
            </p:cNvPr>
            <p:cNvSpPr>
              <a:spLocks noChangeArrowheads="1"/>
            </p:cNvSpPr>
            <p:nvPr/>
          </p:nvSpPr>
          <p:spPr bwMode="auto">
            <a:xfrm>
              <a:off x="2725" y="3063"/>
              <a:ext cx="539" cy="54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7013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detector: Example outputs</a:t>
            </a:r>
          </a:p>
        </p:txBody>
      </p:sp>
      <p:sp>
        <p:nvSpPr>
          <p:cNvPr id="3" name="Content Placeholder 2"/>
          <p:cNvSpPr>
            <a:spLocks noGrp="1"/>
          </p:cNvSpPr>
          <p:nvPr>
            <p:ph idx="1"/>
          </p:nvPr>
        </p:nvSpPr>
        <p:spPr>
          <a:xfrm>
            <a:off x="838200" y="914400"/>
            <a:ext cx="10668000" cy="5257800"/>
          </a:xfrm>
        </p:spPr>
        <p:txBody>
          <a:bodyPr/>
          <a:lstStyle/>
          <a:p>
            <a:pPr marL="457200" indent="-457200">
              <a:buFont typeface="Arial" pitchFamily="34" charset="0"/>
              <a:buChar char="•"/>
            </a:pPr>
            <a:r>
              <a:rPr lang="en-US" dirty="0"/>
              <a:t>Detected </a:t>
            </a:r>
            <a:r>
              <a:rPr lang="en-US" dirty="0" err="1"/>
              <a:t>keypoints</a:t>
            </a:r>
            <a:r>
              <a:rPr lang="en-US" dirty="0"/>
              <a:t> with characteristic scales and orientations:</a:t>
            </a:r>
          </a:p>
        </p:txBody>
      </p:sp>
      <p:pic>
        <p:nvPicPr>
          <p:cNvPr id="4" name="Picture 3" descr="SIFT_f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362200"/>
            <a:ext cx="3656245" cy="2742668"/>
          </a:xfrm>
          <a:prstGeom prst="rect">
            <a:avLst/>
          </a:prstGeom>
          <a:noFill/>
          <a:extLst>
            <a:ext uri="{909E8E84-426E-40dd-AFC4-6F175D3DCCD1}">
              <a14:hiddenFill xmlns="" xmlns:a14="http://schemas.microsoft.com/office/drawing/2010/main">
                <a:solidFill>
                  <a:srgbClr val="FFFFFF"/>
                </a:solidFill>
              </a14:hiddenFill>
            </a:ext>
          </a:extLst>
        </p:spPr>
      </p:pic>
      <p:pic>
        <p:nvPicPr>
          <p:cNvPr id="26626" name="Picture 2" descr="http://cybertron.cg.tu-berlin.de/pdci11/PhotoTourism/images/sift_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046" y="2071103"/>
            <a:ext cx="4573355" cy="36341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09156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descriptors</a:t>
            </a:r>
          </a:p>
        </p:txBody>
      </p:sp>
      <p:sp>
        <p:nvSpPr>
          <p:cNvPr id="3" name="Content Placeholder 2"/>
          <p:cNvSpPr>
            <a:spLocks noGrp="1"/>
          </p:cNvSpPr>
          <p:nvPr>
            <p:ph idx="1"/>
          </p:nvPr>
        </p:nvSpPr>
        <p:spPr/>
        <p:txBody>
          <a:bodyPr/>
          <a:lstStyle/>
          <a:p>
            <a:pPr marL="457200" indent="-457200">
              <a:buFont typeface="Arial"/>
              <a:buChar char="•"/>
            </a:pPr>
            <a:r>
              <a:rPr lang="en-US" dirty="0"/>
              <a:t>Inspiration: complex neurons in the primary visual cortex</a:t>
            </a:r>
          </a:p>
        </p:txBody>
      </p:sp>
      <p:pic>
        <p:nvPicPr>
          <p:cNvPr id="25602" name="Picture 2" descr="gradient-descrip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2057400"/>
            <a:ext cx="6118409" cy="3200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4366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dirty="0"/>
              <a:t>SIFT for matching</a:t>
            </a:r>
          </a:p>
        </p:txBody>
      </p:sp>
      <p:sp>
        <p:nvSpPr>
          <p:cNvPr id="38915" name="Content Placeholder 2"/>
          <p:cNvSpPr>
            <a:spLocks noGrp="1"/>
          </p:cNvSpPr>
          <p:nvPr>
            <p:ph idx="1"/>
          </p:nvPr>
        </p:nvSpPr>
        <p:spPr/>
        <p:txBody>
          <a:bodyPr/>
          <a:lstStyle/>
          <a:p>
            <a:pPr eaLnBrk="1" hangingPunct="1">
              <a:buFont typeface="Arial" panose="020B0604020202020204" pitchFamily="34" charset="0"/>
              <a:buChar char="•"/>
            </a:pPr>
            <a:r>
              <a:rPr lang="en-US" altLang="en-US" sz="2000" dirty="0"/>
              <a:t>Extraordinarily robust detection and description technique</a:t>
            </a:r>
          </a:p>
          <a:p>
            <a:pPr lvl="1" eaLnBrk="1" hangingPunct="1"/>
            <a:r>
              <a:rPr lang="en-US" altLang="en-US" sz="1800" dirty="0"/>
              <a:t>Can handle changes in viewpoint</a:t>
            </a:r>
          </a:p>
          <a:p>
            <a:pPr lvl="2" eaLnBrk="1" hangingPunct="1"/>
            <a:r>
              <a:rPr lang="en-US" altLang="en-US" sz="1600" dirty="0"/>
              <a:t>Up to about 60 degree out-of-plane rotation</a:t>
            </a:r>
          </a:p>
          <a:p>
            <a:pPr lvl="1" eaLnBrk="1" hangingPunct="1"/>
            <a:r>
              <a:rPr lang="en-US" altLang="en-US" sz="1800" dirty="0"/>
              <a:t>Can handle significant changes in illumination</a:t>
            </a:r>
          </a:p>
          <a:p>
            <a:pPr lvl="2" eaLnBrk="1" hangingPunct="1"/>
            <a:r>
              <a:rPr lang="en-US" altLang="en-US" sz="1600" dirty="0"/>
              <a:t>Sometimes even day vs. night</a:t>
            </a:r>
          </a:p>
          <a:p>
            <a:pPr lvl="1" eaLnBrk="1" hangingPunct="1"/>
            <a:r>
              <a:rPr lang="en-US" altLang="en-US" sz="1800" dirty="0"/>
              <a:t>Fast and efficient—can run in real time</a:t>
            </a:r>
          </a:p>
          <a:p>
            <a:pPr lvl="1" eaLnBrk="1" hangingPunct="1"/>
            <a:r>
              <a:rPr lang="en-US" altLang="en-US" sz="1800" dirty="0"/>
              <a:t>Lots of code available</a:t>
            </a:r>
          </a:p>
        </p:txBody>
      </p:sp>
      <p:pic>
        <p:nvPicPr>
          <p:cNvPr id="38916" name="Picture 1" descr="C:\snavely\work\papers\2010\singbing\fig\TreviMatc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581400"/>
            <a:ext cx="43703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2" descr="C:\snavely\work\papers\2010\singbing\fig\TreviMatch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538" y="3581400"/>
            <a:ext cx="4368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8839200" y="6550224"/>
            <a:ext cx="1718740" cy="307777"/>
          </a:xfrm>
          <a:prstGeom prst="rect">
            <a:avLst/>
          </a:prstGeom>
          <a:noFill/>
        </p:spPr>
        <p:txBody>
          <a:bodyPr wrap="none" rtlCol="0">
            <a:spAutoFit/>
          </a:bodyPr>
          <a:lstStyle/>
          <a:p>
            <a:r>
              <a:rPr lang="en-US" sz="1400" dirty="0">
                <a:solidFill>
                  <a:schemeClr val="bg1"/>
                </a:solidFill>
              </a:rPr>
              <a:t>Source: N. </a:t>
            </a:r>
            <a:r>
              <a:rPr lang="en-US" sz="1400" dirty="0" err="1">
                <a:solidFill>
                  <a:schemeClr val="bg1"/>
                </a:solidFill>
              </a:rPr>
              <a:t>Snavely</a:t>
            </a:r>
            <a:endParaRPr lang="en-US" sz="1400" dirty="0">
              <a:solidFill>
                <a:schemeClr val="bg1"/>
              </a:solidFill>
            </a:endParaRPr>
          </a:p>
        </p:txBody>
      </p:sp>
    </p:spTree>
    <p:extLst>
      <p:ext uri="{BB962C8B-B14F-4D97-AF65-F5344CB8AC3E}">
        <p14:creationId xmlns:p14="http://schemas.microsoft.com/office/powerpoint/2010/main" val="2155132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2209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pic>
        <p:nvPicPr>
          <p:cNvPr id="61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pic>
        <p:nvPicPr>
          <p:cNvPr id="61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sp>
        <p:nvSpPr>
          <p:cNvPr id="6148" name="Rectangle 4"/>
          <p:cNvSpPr>
            <a:spLocks noGrp="1" noChangeArrowheads="1"/>
          </p:cNvSpPr>
          <p:nvPr>
            <p:ph type="title"/>
          </p:nvPr>
        </p:nvSpPr>
        <p:spPr>
          <a:ln/>
        </p:spPr>
        <p:txBody>
          <a:bodyPr vert="horz" wrap="square" lIns="91440" tIns="45720" rIns="132080" bIns="45720" numCol="1" anchor="ctr" anchorCtr="0" compatLnSpc="1">
            <a:prstTxWarp prst="textNoShape">
              <a:avLst/>
            </a:prstTxWarp>
          </a:bodyPr>
          <a:lstStyle/>
          <a:p>
            <a:r>
              <a:rPr lang="en-US" dirty="0"/>
              <a:t>A hard matching problem</a:t>
            </a:r>
          </a:p>
        </p:txBody>
      </p:sp>
      <p:sp>
        <p:nvSpPr>
          <p:cNvPr id="6149" name="Rectangle 5"/>
          <p:cNvSpPr>
            <a:spLocks/>
          </p:cNvSpPr>
          <p:nvPr/>
        </p:nvSpPr>
        <p:spPr bwMode="auto">
          <a:xfrm>
            <a:off x="4305300" y="5910263"/>
            <a:ext cx="36322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600">
                <a:latin typeface="Arial" charset="0"/>
                <a:cs typeface="Arial" charset="0"/>
                <a:sym typeface="Arial" charset="0"/>
              </a:rPr>
              <a:t>NASA Mars Rover images</a:t>
            </a:r>
          </a:p>
        </p:txBody>
      </p:sp>
    </p:spTree>
    <p:extLst>
      <p:ext uri="{BB962C8B-B14F-4D97-AF65-F5344CB8AC3E}">
        <p14:creationId xmlns:p14="http://schemas.microsoft.com/office/powerpoint/2010/main" val="757603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2209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pic>
        <p:nvPicPr>
          <p:cNvPr id="71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sp>
        <p:nvSpPr>
          <p:cNvPr id="7172" name="Rectangle 4"/>
          <p:cNvSpPr>
            <a:spLocks/>
          </p:cNvSpPr>
          <p:nvPr/>
        </p:nvSpPr>
        <p:spPr bwMode="auto">
          <a:xfrm>
            <a:off x="4305300" y="5910263"/>
            <a:ext cx="363220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600">
                <a:latin typeface="Arial" charset="0"/>
                <a:cs typeface="Arial" charset="0"/>
                <a:sym typeface="Arial" charset="0"/>
              </a:rPr>
              <a:t>NASA Mars Rover images</a:t>
            </a:r>
          </a:p>
          <a:p>
            <a:pPr marL="39688" algn="ctr"/>
            <a:r>
              <a:rPr lang="en-US" sz="1600">
                <a:latin typeface="Arial" charset="0"/>
                <a:cs typeface="Arial" charset="0"/>
                <a:sym typeface="Arial" charset="0"/>
              </a:rPr>
              <a:t>with SIFT feature matches</a:t>
            </a:r>
            <a:br>
              <a:rPr lang="en-US" sz="1600">
                <a:latin typeface="Arial" charset="0"/>
                <a:cs typeface="Arial" charset="0"/>
                <a:sym typeface="Arial" charset="0"/>
              </a:rPr>
            </a:br>
            <a:r>
              <a:rPr lang="en-US" sz="1600">
                <a:latin typeface="Arial" charset="0"/>
                <a:cs typeface="Arial" charset="0"/>
                <a:sym typeface="Arial" charset="0"/>
              </a:rPr>
              <a:t>Figure by Noah Snavely</a:t>
            </a:r>
          </a:p>
        </p:txBody>
      </p:sp>
      <p:sp>
        <p:nvSpPr>
          <p:cNvPr id="7173" name="Rectangle 5"/>
          <p:cNvSpPr>
            <a:spLocks noGrp="1" noChangeArrowheads="1"/>
          </p:cNvSpPr>
          <p:nvPr>
            <p:ph type="title"/>
          </p:nvPr>
        </p:nvSpPr>
        <p:spPr>
          <a:ln/>
        </p:spPr>
        <p:txBody>
          <a:bodyPr vert="horz" wrap="square" lIns="91440" tIns="45720" rIns="132080" bIns="45720" numCol="1" anchor="ctr" anchorCtr="0" compatLnSpc="1">
            <a:prstTxWarp prst="textNoShape">
              <a:avLst/>
            </a:prstTxWarp>
          </a:bodyPr>
          <a:lstStyle/>
          <a:p>
            <a:r>
              <a:rPr lang="en-US"/>
              <a:t>Answer below </a:t>
            </a:r>
            <a:r>
              <a:rPr lang="en-US" sz="2400"/>
              <a:t>(look for tiny colored squares…)</a:t>
            </a:r>
          </a:p>
        </p:txBody>
      </p:sp>
    </p:spTree>
    <p:extLst>
      <p:ext uri="{BB962C8B-B14F-4D97-AF65-F5344CB8AC3E}">
        <p14:creationId xmlns:p14="http://schemas.microsoft.com/office/powerpoint/2010/main" val="1265993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a:t>Local invariance beyond SIFT</a:t>
            </a:r>
          </a:p>
        </p:txBody>
      </p:sp>
      <p:pic>
        <p:nvPicPr>
          <p:cNvPr id="74759" name="Picture 7"/>
          <p:cNvPicPr>
            <a:picLocks noChangeAspect="1" noChangeArrowheads="1"/>
          </p:cNvPicPr>
          <p:nvPr/>
        </p:nvPicPr>
        <p:blipFill>
          <a:blip r:embed="rId3" cstate="print"/>
          <a:srcRect/>
          <a:stretch>
            <a:fillRect/>
          </a:stretch>
        </p:blipFill>
        <p:spPr bwMode="auto">
          <a:xfrm>
            <a:off x="6324600" y="3105150"/>
            <a:ext cx="3200400" cy="3143250"/>
          </a:xfrm>
          <a:prstGeom prst="rect">
            <a:avLst/>
          </a:prstGeom>
          <a:noFill/>
          <a:ln w="9525">
            <a:noFill/>
            <a:miter lim="800000"/>
            <a:headEnd/>
            <a:tailEnd/>
          </a:ln>
        </p:spPr>
      </p:pic>
      <p:pic>
        <p:nvPicPr>
          <p:cNvPr id="74760" name="Picture 8"/>
          <p:cNvPicPr>
            <a:picLocks noChangeAspect="1" noChangeArrowheads="1"/>
          </p:cNvPicPr>
          <p:nvPr/>
        </p:nvPicPr>
        <p:blipFill>
          <a:blip r:embed="rId4" cstate="print"/>
          <a:srcRect/>
          <a:stretch>
            <a:fillRect/>
          </a:stretch>
        </p:blipFill>
        <p:spPr bwMode="auto">
          <a:xfrm>
            <a:off x="2650402" y="3105150"/>
            <a:ext cx="3216998" cy="3124200"/>
          </a:xfrm>
          <a:prstGeom prst="rect">
            <a:avLst/>
          </a:prstGeom>
          <a:noFill/>
          <a:ln w="9525">
            <a:noFill/>
            <a:miter lim="800000"/>
            <a:headEnd/>
            <a:tailEnd/>
          </a:ln>
        </p:spPr>
      </p:pic>
      <p:sp>
        <p:nvSpPr>
          <p:cNvPr id="11" name="Oval 10"/>
          <p:cNvSpPr/>
          <p:nvPr/>
        </p:nvSpPr>
        <p:spPr bwMode="auto">
          <a:xfrm>
            <a:off x="3096774" y="3352800"/>
            <a:ext cx="1246626" cy="1219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Oval 11"/>
          <p:cNvSpPr/>
          <p:nvPr/>
        </p:nvSpPr>
        <p:spPr bwMode="auto">
          <a:xfrm>
            <a:off x="6934200" y="3200400"/>
            <a:ext cx="1246626" cy="1219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3">
            <a:extLst>
              <a:ext uri="{FF2B5EF4-FFF2-40B4-BE49-F238E27FC236}">
                <a16:creationId xmlns:a16="http://schemas.microsoft.com/office/drawing/2014/main" id="{A99DA2AA-828A-3449-AE00-172F818D36FD}"/>
              </a:ext>
            </a:extLst>
          </p:cNvPr>
          <p:cNvSpPr txBox="1">
            <a:spLocks noChangeArrowheads="1"/>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buFontTx/>
              <a:buChar char="•"/>
            </a:pPr>
            <a:r>
              <a:rPr lang="en-US" kern="0" dirty="0"/>
              <a:t>Can we make local descriptors invariant </a:t>
            </a:r>
            <a:r>
              <a:rPr lang="en-US" kern="0" dirty="0" err="1"/>
              <a:t>w.r.t</a:t>
            </a:r>
            <a:r>
              <a:rPr lang="en-US" kern="0" dirty="0"/>
              <a:t>. viewpoint changes?</a:t>
            </a:r>
          </a:p>
        </p:txBody>
      </p:sp>
    </p:spTree>
    <p:extLst>
      <p:ext uri="{BB962C8B-B14F-4D97-AF65-F5344CB8AC3E}">
        <p14:creationId xmlns:p14="http://schemas.microsoft.com/office/powerpoint/2010/main" val="115390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a:t>Local invariance beyond SIFT</a:t>
            </a:r>
          </a:p>
        </p:txBody>
      </p:sp>
      <p:sp>
        <p:nvSpPr>
          <p:cNvPr id="5125" name="Rectangle 3"/>
          <p:cNvSpPr>
            <a:spLocks noGrp="1" noChangeArrowheads="1"/>
          </p:cNvSpPr>
          <p:nvPr>
            <p:ph type="body" idx="1"/>
          </p:nvPr>
        </p:nvSpPr>
        <p:spPr/>
        <p:txBody>
          <a:bodyPr/>
          <a:lstStyle/>
          <a:p>
            <a:pPr>
              <a:buFontTx/>
              <a:buChar char="•"/>
            </a:pPr>
            <a:r>
              <a:rPr lang="en-US" dirty="0"/>
              <a:t>Can we make local descriptors invariant </a:t>
            </a:r>
            <a:r>
              <a:rPr lang="en-US" dirty="0" err="1"/>
              <a:t>w.r.t</a:t>
            </a:r>
            <a:r>
              <a:rPr lang="en-US" dirty="0"/>
              <a:t>. viewpoint changes?</a:t>
            </a:r>
          </a:p>
          <a:p>
            <a:pPr>
              <a:buFontTx/>
              <a:buChar char="•"/>
            </a:pPr>
            <a:r>
              <a:rPr lang="en-US" i="1" dirty="0"/>
              <a:t>Affine transformations </a:t>
            </a:r>
            <a:r>
              <a:rPr lang="en-US" dirty="0"/>
              <a:t>approximate viewpoint changes for roughly planar objects and roughly orthographic cameras</a:t>
            </a:r>
          </a:p>
        </p:txBody>
      </p:sp>
      <p:pic>
        <p:nvPicPr>
          <p:cNvPr id="74759" name="Picture 7"/>
          <p:cNvPicPr>
            <a:picLocks noChangeAspect="1" noChangeArrowheads="1"/>
          </p:cNvPicPr>
          <p:nvPr/>
        </p:nvPicPr>
        <p:blipFill>
          <a:blip r:embed="rId3" cstate="print"/>
          <a:srcRect/>
          <a:stretch>
            <a:fillRect/>
          </a:stretch>
        </p:blipFill>
        <p:spPr bwMode="auto">
          <a:xfrm>
            <a:off x="6324600" y="3105150"/>
            <a:ext cx="3200400" cy="3143250"/>
          </a:xfrm>
          <a:prstGeom prst="rect">
            <a:avLst/>
          </a:prstGeom>
          <a:noFill/>
          <a:ln w="9525">
            <a:noFill/>
            <a:miter lim="800000"/>
            <a:headEnd/>
            <a:tailEnd/>
          </a:ln>
        </p:spPr>
      </p:pic>
      <p:pic>
        <p:nvPicPr>
          <p:cNvPr id="74760" name="Picture 8"/>
          <p:cNvPicPr>
            <a:picLocks noChangeAspect="1" noChangeArrowheads="1"/>
          </p:cNvPicPr>
          <p:nvPr/>
        </p:nvPicPr>
        <p:blipFill>
          <a:blip r:embed="rId4" cstate="print"/>
          <a:srcRect/>
          <a:stretch>
            <a:fillRect/>
          </a:stretch>
        </p:blipFill>
        <p:spPr bwMode="auto">
          <a:xfrm>
            <a:off x="2650402" y="3105150"/>
            <a:ext cx="3216998" cy="3124200"/>
          </a:xfrm>
          <a:prstGeom prst="rect">
            <a:avLst/>
          </a:prstGeom>
          <a:noFill/>
          <a:ln w="9525">
            <a:noFill/>
            <a:miter lim="800000"/>
            <a:headEnd/>
            <a:tailEnd/>
          </a:ln>
        </p:spPr>
      </p:pic>
      <p:sp>
        <p:nvSpPr>
          <p:cNvPr id="15" name="Oval 14"/>
          <p:cNvSpPr/>
          <p:nvPr/>
        </p:nvSpPr>
        <p:spPr bwMode="auto">
          <a:xfrm>
            <a:off x="3096774" y="3352800"/>
            <a:ext cx="1246626" cy="1219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Oval 17"/>
          <p:cNvSpPr/>
          <p:nvPr/>
        </p:nvSpPr>
        <p:spPr bwMode="auto">
          <a:xfrm rot="4823234">
            <a:off x="6796211" y="3569261"/>
            <a:ext cx="1704103" cy="776356"/>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9671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a:t>Affine adaptation</a:t>
            </a:r>
          </a:p>
        </p:txBody>
      </p:sp>
      <p:graphicFrame>
        <p:nvGraphicFramePr>
          <p:cNvPr id="24578" name="Object 11"/>
          <p:cNvGraphicFramePr>
            <a:graphicFrameLocks noGrp="1" noChangeAspect="1"/>
          </p:cNvGraphicFramePr>
          <p:nvPr>
            <p:ph sz="half" idx="2"/>
            <p:extLst>
              <p:ext uri="{D42A27DB-BD31-4B8C-83A1-F6EECF244321}">
                <p14:modId xmlns:p14="http://schemas.microsoft.com/office/powerpoint/2010/main" val="3637849761"/>
              </p:ext>
            </p:extLst>
          </p:nvPr>
        </p:nvGraphicFramePr>
        <p:xfrm>
          <a:off x="2743200" y="1720850"/>
          <a:ext cx="6400800" cy="1174750"/>
        </p:xfrm>
        <a:graphic>
          <a:graphicData uri="http://schemas.openxmlformats.org/presentationml/2006/ole">
            <mc:AlternateContent xmlns:mc="http://schemas.openxmlformats.org/markup-compatibility/2006">
              <mc:Choice xmlns:v="urn:schemas-microsoft-com:vml" Requires="v">
                <p:oleObj spid="_x0000_s1298" name="Equation" r:id="rId4" imgW="2768400" imgH="507960" progId="Equation.3">
                  <p:embed/>
                </p:oleObj>
              </mc:Choice>
              <mc:Fallback>
                <p:oleObj name="Equation" r:id="rId4" imgW="2768400" imgH="507960" progId="Equation.3">
                  <p:embed/>
                  <p:pic>
                    <p:nvPicPr>
                      <p:cNvPr id="0" name=""/>
                      <p:cNvPicPr>
                        <a:picLocks noGrp="1" noChangeAspect="1" noChangeArrowheads="1"/>
                      </p:cNvPicPr>
                      <p:nvPr/>
                    </p:nvPicPr>
                    <p:blipFill>
                      <a:blip r:embed="rId5"/>
                      <a:srcRect/>
                      <a:stretch>
                        <a:fillRect/>
                      </a:stretch>
                    </p:blipFill>
                    <p:spPr bwMode="auto">
                      <a:xfrm>
                        <a:off x="2743200" y="1720850"/>
                        <a:ext cx="6400800" cy="1174750"/>
                      </a:xfrm>
                      <a:prstGeom prst="rect">
                        <a:avLst/>
                      </a:prstGeom>
                      <a:noFill/>
                      <a:extLst>
                        <a:ext uri="{909E8E84-426E-40dd-AFC4-6F175D3DCCD1}">
                          <a14:hiddenFill xmlns="" xmlns:a14="http://schemas.microsoft.com/office/drawing/2010/main">
                            <a:solidFill>
                              <a:schemeClr val="tx1"/>
                            </a:solidFill>
                          </a14:hiddenFill>
                        </a:ext>
                      </a:extLst>
                    </p:spPr>
                  </p:pic>
                </p:oleObj>
              </mc:Fallback>
            </mc:AlternateContent>
          </a:graphicData>
        </a:graphic>
      </p:graphicFrame>
      <p:grpSp>
        <p:nvGrpSpPr>
          <p:cNvPr id="2" name="Group 12"/>
          <p:cNvGrpSpPr>
            <a:grpSpLocks/>
          </p:cNvGrpSpPr>
          <p:nvPr/>
        </p:nvGrpSpPr>
        <p:grpSpPr bwMode="auto">
          <a:xfrm>
            <a:off x="5353051" y="3124200"/>
            <a:ext cx="4968875" cy="2743200"/>
            <a:chOff x="2254" y="2300"/>
            <a:chExt cx="3378" cy="1865"/>
          </a:xfrm>
        </p:grpSpPr>
        <p:sp>
          <p:nvSpPr>
            <p:cNvPr id="24585" name="Text Box 13"/>
            <p:cNvSpPr txBox="1">
              <a:spLocks noChangeArrowheads="1"/>
            </p:cNvSpPr>
            <p:nvPr/>
          </p:nvSpPr>
          <p:spPr bwMode="auto">
            <a:xfrm>
              <a:off x="4624" y="2766"/>
              <a:ext cx="1008" cy="565"/>
            </a:xfrm>
            <a:prstGeom prst="rect">
              <a:avLst/>
            </a:prstGeom>
            <a:noFill/>
            <a:ln w="9525">
              <a:noFill/>
              <a:miter lim="800000"/>
              <a:headEnd/>
              <a:tailEnd/>
            </a:ln>
          </p:spPr>
          <p:txBody>
            <a:bodyPr>
              <a:spAutoFit/>
            </a:bodyPr>
            <a:lstStyle/>
            <a:p>
              <a:pPr algn="ctr" eaLnBrk="1" hangingPunct="1"/>
              <a:r>
                <a:rPr lang="en-US" sz="1600">
                  <a:solidFill>
                    <a:srgbClr val="FF3300"/>
                  </a:solidFill>
                  <a:cs typeface="Times New Roman" pitchFamily="18" charset="0"/>
                </a:rPr>
                <a:t>direction of the slowest change</a:t>
              </a:r>
              <a:endParaRPr lang="ru-RU" sz="1600">
                <a:solidFill>
                  <a:srgbClr val="FF3300"/>
                </a:solidFill>
                <a:cs typeface="Times New Roman" pitchFamily="18" charset="0"/>
              </a:endParaRPr>
            </a:p>
          </p:txBody>
        </p:sp>
        <p:sp>
          <p:nvSpPr>
            <p:cNvPr id="24586" name="Text Box 14"/>
            <p:cNvSpPr txBox="1">
              <a:spLocks noChangeArrowheads="1"/>
            </p:cNvSpPr>
            <p:nvPr/>
          </p:nvSpPr>
          <p:spPr bwMode="auto">
            <a:xfrm>
              <a:off x="2656" y="2300"/>
              <a:ext cx="1056" cy="398"/>
            </a:xfrm>
            <a:prstGeom prst="rect">
              <a:avLst/>
            </a:prstGeom>
            <a:noFill/>
            <a:ln w="9525">
              <a:noFill/>
              <a:miter lim="800000"/>
              <a:headEnd/>
              <a:tailEnd/>
            </a:ln>
          </p:spPr>
          <p:txBody>
            <a:bodyPr>
              <a:spAutoFit/>
            </a:bodyPr>
            <a:lstStyle/>
            <a:p>
              <a:pPr algn="ctr" eaLnBrk="1" hangingPunct="1"/>
              <a:r>
                <a:rPr lang="en-US" sz="1600">
                  <a:solidFill>
                    <a:srgbClr val="0033CC"/>
                  </a:solidFill>
                  <a:cs typeface="Times New Roman" pitchFamily="18" charset="0"/>
                </a:rPr>
                <a:t>direction of the fastest change</a:t>
              </a:r>
              <a:endParaRPr lang="ru-RU" sz="1600">
                <a:solidFill>
                  <a:srgbClr val="0033CC"/>
                </a:solidFill>
                <a:cs typeface="Times New Roman" pitchFamily="18" charset="0"/>
              </a:endParaRPr>
            </a:p>
          </p:txBody>
        </p:sp>
        <p:sp>
          <p:nvSpPr>
            <p:cNvPr id="24587" name="Oval 15"/>
            <p:cNvSpPr>
              <a:spLocks noChangeArrowheads="1"/>
            </p:cNvSpPr>
            <p:nvPr/>
          </p:nvSpPr>
          <p:spPr bwMode="auto">
            <a:xfrm rot="-1106879">
              <a:off x="2254" y="2771"/>
              <a:ext cx="2448" cy="1217"/>
            </a:xfrm>
            <a:prstGeom prst="ellipse">
              <a:avLst/>
            </a:prstGeom>
            <a:solidFill>
              <a:srgbClr val="7CF6D3"/>
            </a:solidFill>
            <a:ln w="19050">
              <a:solidFill>
                <a:schemeClr val="tx1"/>
              </a:solidFill>
              <a:round/>
              <a:headEnd/>
              <a:tailEnd/>
            </a:ln>
          </p:spPr>
          <p:txBody>
            <a:bodyPr wrap="none" anchor="ctr"/>
            <a:lstStyle/>
            <a:p>
              <a:endParaRPr lang="en-US"/>
            </a:p>
          </p:txBody>
        </p:sp>
        <p:sp>
          <p:nvSpPr>
            <p:cNvPr id="24588" name="Line 16"/>
            <p:cNvSpPr>
              <a:spLocks noChangeShapeType="1"/>
            </p:cNvSpPr>
            <p:nvPr/>
          </p:nvSpPr>
          <p:spPr bwMode="auto">
            <a:xfrm rot="1280297" flipV="1">
              <a:off x="2555" y="2597"/>
              <a:ext cx="1875" cy="1568"/>
            </a:xfrm>
            <a:prstGeom prst="line">
              <a:avLst/>
            </a:prstGeom>
            <a:noFill/>
            <a:ln w="19050">
              <a:solidFill>
                <a:srgbClr val="FF3300"/>
              </a:solidFill>
              <a:round/>
              <a:headEnd/>
              <a:tailEnd type="stealth" w="med" len="lg"/>
            </a:ln>
          </p:spPr>
          <p:txBody>
            <a:bodyPr/>
            <a:lstStyle/>
            <a:p>
              <a:endParaRPr lang="en-US"/>
            </a:p>
          </p:txBody>
        </p:sp>
        <p:sp>
          <p:nvSpPr>
            <p:cNvPr id="24589" name="Line 17"/>
            <p:cNvSpPr>
              <a:spLocks noChangeShapeType="1"/>
            </p:cNvSpPr>
            <p:nvPr/>
          </p:nvSpPr>
          <p:spPr bwMode="auto">
            <a:xfrm rot="1280297" flipH="1" flipV="1">
              <a:off x="3094" y="2904"/>
              <a:ext cx="798" cy="940"/>
            </a:xfrm>
            <a:prstGeom prst="line">
              <a:avLst/>
            </a:prstGeom>
            <a:noFill/>
            <a:ln w="19050">
              <a:solidFill>
                <a:schemeClr val="accent2"/>
              </a:solidFill>
              <a:round/>
              <a:headEnd/>
              <a:tailEnd type="stealth" w="med" len="lg"/>
            </a:ln>
          </p:spPr>
          <p:txBody>
            <a:bodyPr/>
            <a:lstStyle/>
            <a:p>
              <a:endParaRPr lang="en-US"/>
            </a:p>
          </p:txBody>
        </p:sp>
        <p:sp>
          <p:nvSpPr>
            <p:cNvPr id="24590" name="AutoShape 18"/>
            <p:cNvSpPr>
              <a:spLocks/>
            </p:cNvSpPr>
            <p:nvPr/>
          </p:nvSpPr>
          <p:spPr bwMode="auto">
            <a:xfrm rot="-6496486">
              <a:off x="4037" y="2756"/>
              <a:ext cx="116" cy="1095"/>
            </a:xfrm>
            <a:prstGeom prst="leftBrace">
              <a:avLst>
                <a:gd name="adj1" fmla="val 78664"/>
                <a:gd name="adj2" fmla="val 49065"/>
              </a:avLst>
            </a:prstGeom>
            <a:noFill/>
            <a:ln w="9525">
              <a:solidFill>
                <a:srgbClr val="FF3300"/>
              </a:solidFill>
              <a:round/>
              <a:headEnd/>
              <a:tailEnd/>
            </a:ln>
          </p:spPr>
          <p:txBody>
            <a:bodyPr wrap="none" anchor="ctr"/>
            <a:lstStyle/>
            <a:p>
              <a:endParaRPr lang="en-US"/>
            </a:p>
          </p:txBody>
        </p:sp>
        <p:sp>
          <p:nvSpPr>
            <p:cNvPr id="24591" name="AutoShape 19"/>
            <p:cNvSpPr>
              <a:spLocks/>
            </p:cNvSpPr>
            <p:nvPr/>
          </p:nvSpPr>
          <p:spPr bwMode="auto">
            <a:xfrm rot="-1178674">
              <a:off x="3212" y="2864"/>
              <a:ext cx="140" cy="513"/>
            </a:xfrm>
            <a:prstGeom prst="leftBrace">
              <a:avLst>
                <a:gd name="adj1" fmla="val 30536"/>
                <a:gd name="adj2" fmla="val 49065"/>
              </a:avLst>
            </a:prstGeom>
            <a:noFill/>
            <a:ln w="9525">
              <a:solidFill>
                <a:schemeClr val="accent2"/>
              </a:solidFill>
              <a:round/>
              <a:headEnd/>
              <a:tailEnd/>
            </a:ln>
          </p:spPr>
          <p:txBody>
            <a:bodyPr wrap="none" anchor="ctr"/>
            <a:lstStyle/>
            <a:p>
              <a:endParaRPr lang="en-US"/>
            </a:p>
          </p:txBody>
        </p:sp>
        <p:sp>
          <p:nvSpPr>
            <p:cNvPr id="24592" name="Rectangle 20"/>
            <p:cNvSpPr>
              <a:spLocks noChangeArrowheads="1"/>
            </p:cNvSpPr>
            <p:nvPr/>
          </p:nvSpPr>
          <p:spPr bwMode="auto">
            <a:xfrm>
              <a:off x="2400" y="3168"/>
              <a:ext cx="1104" cy="314"/>
            </a:xfrm>
            <a:prstGeom prst="rect">
              <a:avLst/>
            </a:prstGeom>
            <a:noFill/>
            <a:ln w="9525">
              <a:noFill/>
              <a:miter lim="800000"/>
              <a:headEnd/>
              <a:tailEnd/>
            </a:ln>
          </p:spPr>
          <p:txBody>
            <a:bodyPr>
              <a:spAutoFit/>
            </a:bodyPr>
            <a:lstStyle/>
            <a:p>
              <a:pPr algn="ctr" eaLnBrk="1" hangingPunct="1"/>
              <a:r>
                <a:rPr lang="en-US" sz="2400">
                  <a:solidFill>
                    <a:srgbClr val="0033CC"/>
                  </a:solidFill>
                  <a:latin typeface="Times New Roman" pitchFamily="18" charset="0"/>
                  <a:cs typeface="Times New Roman" pitchFamily="18" charset="0"/>
                  <a:sym typeface="Symbol" pitchFamily="18" charset="2"/>
                </a:rPr>
                <a:t>(</a:t>
              </a:r>
              <a:r>
                <a:rPr lang="ru-RU" sz="2400">
                  <a:solidFill>
                    <a:srgbClr val="0033CC"/>
                  </a:solidFill>
                  <a:latin typeface="Times New Roman" pitchFamily="18" charset="0"/>
                  <a:cs typeface="Times New Roman" pitchFamily="18" charset="0"/>
                  <a:sym typeface="Symbol" pitchFamily="18" charset="2"/>
                </a:rPr>
                <a:t></a:t>
              </a:r>
              <a:r>
                <a:rPr lang="en-US" sz="2400" baseline="-25000">
                  <a:solidFill>
                    <a:srgbClr val="0033CC"/>
                  </a:solidFill>
                  <a:latin typeface="Times New Roman" pitchFamily="18" charset="0"/>
                  <a:cs typeface="Times New Roman" pitchFamily="18" charset="0"/>
                  <a:sym typeface="Symbol" pitchFamily="18" charset="2"/>
                </a:rPr>
                <a:t>max</a:t>
              </a:r>
              <a:r>
                <a:rPr lang="en-US" sz="2400">
                  <a:solidFill>
                    <a:srgbClr val="0033CC"/>
                  </a:solidFill>
                  <a:latin typeface="Times New Roman" pitchFamily="18" charset="0"/>
                  <a:cs typeface="Times New Roman" pitchFamily="18" charset="0"/>
                  <a:sym typeface="Symbol" pitchFamily="18" charset="2"/>
                </a:rPr>
                <a:t>)</a:t>
              </a:r>
              <a:r>
                <a:rPr lang="en-US" sz="2400" baseline="30000">
                  <a:solidFill>
                    <a:srgbClr val="0033CC"/>
                  </a:solidFill>
                  <a:latin typeface="Times New Roman" pitchFamily="18" charset="0"/>
                  <a:cs typeface="Times New Roman" pitchFamily="18" charset="0"/>
                  <a:sym typeface="Symbol" pitchFamily="18" charset="2"/>
                </a:rPr>
                <a:t>-1/2</a:t>
              </a:r>
              <a:endParaRPr lang="ru-RU" sz="2400" baseline="30000">
                <a:solidFill>
                  <a:srgbClr val="0033CC"/>
                </a:solidFill>
                <a:latin typeface="Times New Roman" pitchFamily="18" charset="0"/>
                <a:cs typeface="Times New Roman" pitchFamily="18" charset="0"/>
                <a:sym typeface="Symbol" pitchFamily="18" charset="2"/>
              </a:endParaRPr>
            </a:p>
          </p:txBody>
        </p:sp>
        <p:sp>
          <p:nvSpPr>
            <p:cNvPr id="24593" name="Rectangle 21"/>
            <p:cNvSpPr>
              <a:spLocks noChangeArrowheads="1"/>
            </p:cNvSpPr>
            <p:nvPr/>
          </p:nvSpPr>
          <p:spPr bwMode="auto">
            <a:xfrm>
              <a:off x="3552" y="3360"/>
              <a:ext cx="1104" cy="314"/>
            </a:xfrm>
            <a:prstGeom prst="rect">
              <a:avLst/>
            </a:prstGeom>
            <a:noFill/>
            <a:ln w="9525">
              <a:noFill/>
              <a:miter lim="800000"/>
              <a:headEnd/>
              <a:tailEnd/>
            </a:ln>
          </p:spPr>
          <p:txBody>
            <a:bodyPr>
              <a:spAutoFit/>
            </a:bodyPr>
            <a:lstStyle/>
            <a:p>
              <a:pPr algn="ctr" eaLnBrk="1" hangingPunct="1"/>
              <a:r>
                <a:rPr lang="en-US" sz="2400">
                  <a:solidFill>
                    <a:srgbClr val="FF3300"/>
                  </a:solidFill>
                  <a:latin typeface="Times New Roman" pitchFamily="18" charset="0"/>
                  <a:cs typeface="Times New Roman" pitchFamily="18" charset="0"/>
                  <a:sym typeface="Symbol" pitchFamily="18" charset="2"/>
                </a:rPr>
                <a:t>(</a:t>
              </a:r>
              <a:r>
                <a:rPr lang="ru-RU" sz="2400">
                  <a:solidFill>
                    <a:srgbClr val="FF3300"/>
                  </a:solidFill>
                  <a:latin typeface="Times New Roman" pitchFamily="18" charset="0"/>
                  <a:cs typeface="Times New Roman" pitchFamily="18" charset="0"/>
                  <a:sym typeface="Symbol" pitchFamily="18" charset="2"/>
                </a:rPr>
                <a:t></a:t>
              </a:r>
              <a:r>
                <a:rPr lang="en-US" sz="2400" baseline="-25000">
                  <a:solidFill>
                    <a:srgbClr val="FF3300"/>
                  </a:solidFill>
                  <a:latin typeface="Times New Roman" pitchFamily="18" charset="0"/>
                  <a:cs typeface="Times New Roman" pitchFamily="18" charset="0"/>
                  <a:sym typeface="Symbol" pitchFamily="18" charset="2"/>
                </a:rPr>
                <a:t>min</a:t>
              </a:r>
              <a:r>
                <a:rPr lang="en-US" sz="2400">
                  <a:solidFill>
                    <a:srgbClr val="FF3300"/>
                  </a:solidFill>
                  <a:latin typeface="Times New Roman" pitchFamily="18" charset="0"/>
                  <a:cs typeface="Times New Roman" pitchFamily="18" charset="0"/>
                  <a:sym typeface="Symbol" pitchFamily="18" charset="2"/>
                </a:rPr>
                <a:t>)</a:t>
              </a:r>
              <a:r>
                <a:rPr lang="en-US" sz="2400" baseline="30000">
                  <a:solidFill>
                    <a:srgbClr val="FF3300"/>
                  </a:solidFill>
                  <a:latin typeface="Times New Roman" pitchFamily="18" charset="0"/>
                  <a:cs typeface="Times New Roman" pitchFamily="18" charset="0"/>
                  <a:sym typeface="Symbol" pitchFamily="18" charset="2"/>
                </a:rPr>
                <a:t>-1/2</a:t>
              </a:r>
              <a:endParaRPr lang="ru-RU" sz="2400" baseline="30000">
                <a:solidFill>
                  <a:srgbClr val="FF3300"/>
                </a:solidFill>
                <a:latin typeface="Times New Roman" pitchFamily="18" charset="0"/>
                <a:cs typeface="Times New Roman" pitchFamily="18" charset="0"/>
                <a:sym typeface="Symbol" pitchFamily="18" charset="2"/>
              </a:endParaRPr>
            </a:p>
          </p:txBody>
        </p:sp>
      </p:grpSp>
      <p:sp>
        <p:nvSpPr>
          <p:cNvPr id="24582" name="Text Box 22"/>
          <p:cNvSpPr txBox="1">
            <a:spLocks noChangeArrowheads="1"/>
          </p:cNvSpPr>
          <p:nvPr/>
        </p:nvSpPr>
        <p:spPr bwMode="auto">
          <a:xfrm>
            <a:off x="2209800" y="914401"/>
            <a:ext cx="7772400" cy="1477963"/>
          </a:xfrm>
          <a:prstGeom prst="rect">
            <a:avLst/>
          </a:prstGeom>
          <a:noFill/>
          <a:ln w="9525">
            <a:noFill/>
            <a:miter lim="800000"/>
            <a:headEnd/>
            <a:tailEnd/>
          </a:ln>
        </p:spPr>
        <p:txBody>
          <a:bodyPr>
            <a:spAutoFit/>
          </a:bodyPr>
          <a:lstStyle/>
          <a:p>
            <a:pPr eaLnBrk="1" hangingPunct="1">
              <a:spcBef>
                <a:spcPct val="50000"/>
              </a:spcBef>
            </a:pPr>
            <a:r>
              <a:rPr lang="en-US" sz="2400" dirty="0"/>
              <a:t>Consider the second moment matrix of the window containing the blob:</a:t>
            </a:r>
            <a:endParaRPr lang="en-US" sz="2400" i="1" dirty="0"/>
          </a:p>
          <a:p>
            <a:pPr eaLnBrk="1" hangingPunct="1">
              <a:spcBef>
                <a:spcPct val="50000"/>
              </a:spcBef>
            </a:pPr>
            <a:endParaRPr lang="en-US" dirty="0"/>
          </a:p>
        </p:txBody>
      </p:sp>
      <p:graphicFrame>
        <p:nvGraphicFramePr>
          <p:cNvPr id="21507" name="Object 23"/>
          <p:cNvGraphicFramePr>
            <a:graphicFrameLocks noChangeAspect="1"/>
          </p:cNvGraphicFramePr>
          <p:nvPr/>
        </p:nvGraphicFramePr>
        <p:xfrm>
          <a:off x="2438400" y="4264025"/>
          <a:ext cx="2743200" cy="922338"/>
        </p:xfrm>
        <a:graphic>
          <a:graphicData uri="http://schemas.openxmlformats.org/presentationml/2006/ole">
            <mc:AlternateContent xmlns:mc="http://schemas.openxmlformats.org/markup-compatibility/2006">
              <mc:Choice xmlns:v="urn:schemas-microsoft-com:vml" Requires="v">
                <p:oleObj spid="_x0000_s1299" name="Equation" r:id="rId6" imgW="1358640" imgH="457200" progId="Equation.3">
                  <p:embed/>
                </p:oleObj>
              </mc:Choice>
              <mc:Fallback>
                <p:oleObj name="Equation" r:id="rId6" imgW="135864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264025"/>
                        <a:ext cx="2743200" cy="9223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512" name="Text Box 24"/>
          <p:cNvSpPr txBox="1">
            <a:spLocks noChangeArrowheads="1"/>
          </p:cNvSpPr>
          <p:nvPr/>
        </p:nvSpPr>
        <p:spPr bwMode="auto">
          <a:xfrm>
            <a:off x="2362201" y="3657601"/>
            <a:ext cx="1127125" cy="461963"/>
          </a:xfrm>
          <a:prstGeom prst="rect">
            <a:avLst/>
          </a:prstGeom>
          <a:noFill/>
          <a:ln w="9525">
            <a:noFill/>
            <a:miter lim="800000"/>
            <a:headEnd/>
            <a:tailEnd/>
          </a:ln>
        </p:spPr>
        <p:txBody>
          <a:bodyPr wrap="none">
            <a:spAutoFit/>
          </a:bodyPr>
          <a:lstStyle/>
          <a:p>
            <a:r>
              <a:rPr lang="en-US" sz="2400"/>
              <a:t>Recall:</a:t>
            </a:r>
          </a:p>
        </p:txBody>
      </p:sp>
      <p:sp>
        <p:nvSpPr>
          <p:cNvPr id="19" name="Text Box 22"/>
          <p:cNvSpPr txBox="1">
            <a:spLocks noChangeArrowheads="1"/>
          </p:cNvSpPr>
          <p:nvPr/>
        </p:nvSpPr>
        <p:spPr bwMode="auto">
          <a:xfrm>
            <a:off x="2209800" y="5989638"/>
            <a:ext cx="7772400" cy="831850"/>
          </a:xfrm>
          <a:prstGeom prst="rect">
            <a:avLst/>
          </a:prstGeom>
          <a:noFill/>
          <a:ln w="9525">
            <a:noFill/>
            <a:miter lim="800000"/>
            <a:headEnd/>
            <a:tailEnd/>
          </a:ln>
        </p:spPr>
        <p:txBody>
          <a:bodyPr>
            <a:spAutoFit/>
          </a:bodyPr>
          <a:lstStyle/>
          <a:p>
            <a:pPr eaLnBrk="1" hangingPunct="1">
              <a:spcBef>
                <a:spcPct val="50000"/>
              </a:spcBef>
            </a:pPr>
            <a:r>
              <a:rPr lang="en-US" sz="2400"/>
              <a:t>This ellipse visualizes the “characteristic shape” of the window</a:t>
            </a:r>
          </a:p>
        </p:txBody>
      </p:sp>
    </p:spTree>
    <p:extLst>
      <p:ext uri="{BB962C8B-B14F-4D97-AF65-F5344CB8AC3E}">
        <p14:creationId xmlns:p14="http://schemas.microsoft.com/office/powerpoint/2010/main" val="372505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err="1"/>
              <a:t>Keypoint</a:t>
            </a:r>
            <a:r>
              <a:rPr lang="en-US" dirty="0"/>
              <a:t> detection with scale selection</a:t>
            </a:r>
          </a:p>
        </p:txBody>
      </p:sp>
      <mc:AlternateContent xmlns:mc="http://schemas.openxmlformats.org/markup-compatibility/2006">
        <mc:Choice xmlns:a14="http://schemas.microsoft.com/office/drawing/2010/main" Requires="a14">
          <p:sp>
            <p:nvSpPr>
              <p:cNvPr id="46083" name="Rectangle 3"/>
              <p:cNvSpPr>
                <a:spLocks noGrp="1" noChangeArrowheads="1"/>
              </p:cNvSpPr>
              <p:nvPr>
                <p:ph idx="1"/>
              </p:nvPr>
            </p:nvSpPr>
            <p:spPr/>
            <p:txBody>
              <a:bodyPr/>
              <a:lstStyle/>
              <a:p>
                <a:pPr marL="533400" indent="-533400">
                  <a:buFontTx/>
                  <a:buChar char="•"/>
                </a:pPr>
                <a:r>
                  <a:rPr lang="en-US" dirty="0"/>
                  <a:t>We want to extract </a:t>
                </a:r>
                <a:r>
                  <a:rPr lang="en-US" dirty="0" err="1"/>
                  <a:t>keypoints</a:t>
                </a:r>
                <a:r>
                  <a:rPr lang="en-US" dirty="0"/>
                  <a:t> with </a:t>
                </a:r>
                <a:r>
                  <a:rPr lang="en-US" i="1" dirty="0"/>
                  <a:t>characteristic scales</a:t>
                </a:r>
                <a:r>
                  <a:rPr lang="en-US" dirty="0"/>
                  <a:t> that are </a:t>
                </a:r>
                <a:r>
                  <a:rPr lang="en-US" i="1" dirty="0">
                    <a:solidFill>
                      <a:srgbClr val="0000FF"/>
                    </a:solidFill>
                  </a:rPr>
                  <a:t>equivariant</a:t>
                </a:r>
                <a:r>
                  <a:rPr lang="en-US" dirty="0"/>
                  <a:t> (or </a:t>
                </a:r>
                <a:r>
                  <a:rPr lang="en-US" i="1" dirty="0">
                    <a:solidFill>
                      <a:srgbClr val="0000FF"/>
                    </a:solidFill>
                  </a:rPr>
                  <a:t>covariant</a:t>
                </a:r>
                <a:r>
                  <a:rPr lang="en-US" dirty="0"/>
                  <a:t>) </a:t>
                </a:r>
                <a:r>
                  <a:rPr lang="en-US" dirty="0" err="1"/>
                  <a:t>w.r.t</a:t>
                </a:r>
                <a:r>
                  <a:rPr lang="en-US" dirty="0"/>
                  <a:t>. to scaling of the image</a:t>
                </a:r>
              </a:p>
              <a:p>
                <a:pPr marL="533400" indent="-533400">
                  <a:buFontTx/>
                  <a:buChar char="•"/>
                </a:pPr>
                <a:r>
                  <a:rPr lang="en-US" dirty="0"/>
                  <a:t>Approach: compute a </a:t>
                </a:r>
                <a:r>
                  <a:rPr lang="en-US" i="1" dirty="0">
                    <a:solidFill>
                      <a:srgbClr val="0000FF"/>
                    </a:solidFill>
                  </a:rPr>
                  <a:t>scale-invariant</a:t>
                </a:r>
                <a:r>
                  <a:rPr lang="en-US" dirty="0"/>
                  <a:t> response function over neighborhoods centered at each location </a:t>
                </a:r>
                <a14:m>
                  <m:oMath xmlns:m="http://schemas.openxmlformats.org/officeDocument/2006/math">
                    <m:r>
                      <a:rPr lang="en-US" i="1" dirty="0" smtClean="0">
                        <a:latin typeface="Cambria Math" panose="02040503050406030204" pitchFamily="18" charset="0"/>
                      </a:rPr>
                      <m:t>(</m:t>
                    </m:r>
                    <m:r>
                      <a:rPr lang="en-US"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m:t>
                    </m:r>
                    <m:r>
                      <a:rPr lang="en-US" i="1" dirty="0" smtClean="0">
                        <a:solidFill>
                          <a:srgbClr val="7030A0"/>
                        </a:solidFill>
                        <a:latin typeface="Cambria Math" panose="02040503050406030204" pitchFamily="18" charset="0"/>
                      </a:rPr>
                      <m:t>𝑦</m:t>
                    </m:r>
                    <m:r>
                      <a:rPr lang="en-US" i="1" dirty="0" smtClean="0">
                        <a:latin typeface="Cambria Math" panose="02040503050406030204" pitchFamily="18" charset="0"/>
                      </a:rPr>
                      <m:t>)</m:t>
                    </m:r>
                  </m:oMath>
                </a14:m>
                <a:r>
                  <a:rPr lang="en-US" dirty="0"/>
                  <a:t> and a range of scales (</a:t>
                </a:r>
                <a14:m>
                  <m:oMath xmlns:m="http://schemas.openxmlformats.org/officeDocument/2006/math">
                    <m:r>
                      <a:rPr lang="en-US" i="1" smtClean="0">
                        <a:solidFill>
                          <a:srgbClr val="7030A0"/>
                        </a:solidFill>
                        <a:latin typeface="Cambria Math" panose="02040503050406030204" pitchFamily="18" charset="0"/>
                        <a:ea typeface="Cambria Math" panose="02040503050406030204" pitchFamily="18" charset="0"/>
                      </a:rPr>
                      <m:t>𝜎</m:t>
                    </m:r>
                  </m:oMath>
                </a14:m>
                <a:r>
                  <a:rPr lang="en-US" dirty="0"/>
                  <a:t>), find </a:t>
                </a:r>
                <a:r>
                  <a:rPr lang="en-US" i="1" dirty="0"/>
                  <a:t>scale-space locations</a:t>
                </a:r>
                <a:r>
                  <a:rPr lang="en-US" dirty="0"/>
                  <a:t> </a:t>
                </a:r>
                <a14:m>
                  <m:oMath xmlns:m="http://schemas.openxmlformats.org/officeDocument/2006/math">
                    <m:r>
                      <a:rPr lang="en-US" i="1" dirty="0" smtClean="0">
                        <a:latin typeface="Cambria Math" panose="02040503050406030204" pitchFamily="18" charset="0"/>
                      </a:rPr>
                      <m:t>(</m:t>
                    </m:r>
                    <m:r>
                      <a:rPr lang="en-US"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m:t>
                    </m:r>
                    <m:r>
                      <a:rPr lang="en-US" i="1" dirty="0" smtClean="0">
                        <a:solidFill>
                          <a:srgbClr val="7030A0"/>
                        </a:solidFill>
                        <a:latin typeface="Cambria Math" panose="02040503050406030204" pitchFamily="18" charset="0"/>
                      </a:rPr>
                      <m:t>𝑦</m:t>
                    </m:r>
                    <m:r>
                      <a:rPr lang="en-US" i="1" dirty="0" smtClean="0">
                        <a:solidFill>
                          <a:srgbClr val="7030A0"/>
                        </a:solidFill>
                        <a:latin typeface="Cambria Math" panose="02040503050406030204" pitchFamily="18" charset="0"/>
                      </a:rPr>
                      <m:t>, </m:t>
                    </m:r>
                    <m:r>
                      <a:rPr lang="en-US" i="1">
                        <a:solidFill>
                          <a:srgbClr val="7030A0"/>
                        </a:solidFill>
                        <a:latin typeface="Cambria Math" panose="02040503050406030204" pitchFamily="18" charset="0"/>
                        <a:ea typeface="Cambria Math" panose="02040503050406030204" pitchFamily="18" charset="0"/>
                      </a:rPr>
                      <m:t>𝜎</m:t>
                    </m:r>
                    <m:r>
                      <a:rPr lang="en-US" i="1" dirty="0" smtClean="0">
                        <a:latin typeface="Cambria Math" panose="02040503050406030204" pitchFamily="18" charset="0"/>
                      </a:rPr>
                      <m:t>)</m:t>
                    </m:r>
                  </m:oMath>
                </a14:m>
                <a:r>
                  <a:rPr lang="en-US" dirty="0"/>
                  <a:t> where this function reaches a local maximum</a:t>
                </a:r>
              </a:p>
            </p:txBody>
          </p:sp>
        </mc:Choice>
        <mc:Fallback>
          <p:sp>
            <p:nvSpPr>
              <p:cNvPr id="46083" name="Rectangle 3"/>
              <p:cNvSpPr>
                <a:spLocks noGrp="1" noRot="1" noChangeAspect="1" noMove="1" noResize="1" noEditPoints="1" noAdjustHandles="1" noChangeArrowheads="1" noChangeShapeType="1" noTextEdit="1"/>
              </p:cNvSpPr>
              <p:nvPr>
                <p:ph idx="1"/>
              </p:nvPr>
            </p:nvSpPr>
            <p:spPr>
              <a:blipFill>
                <a:blip r:embed="rId3"/>
                <a:stretch>
                  <a:fillRect l="-1103" t="-1449" r="-61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91DF822-4705-174D-8A06-DD99D9A16BFD}"/>
              </a:ext>
            </a:extLst>
          </p:cNvPr>
          <p:cNvPicPr>
            <a:picLocks noChangeAspect="1" noChangeArrowheads="1"/>
          </p:cNvPicPr>
          <p:nvPr/>
        </p:nvPicPr>
        <p:blipFill>
          <a:blip r:embed="rId4" cstate="print"/>
          <a:srcRect/>
          <a:stretch>
            <a:fillRect/>
          </a:stretch>
        </p:blipFill>
        <p:spPr bwMode="auto">
          <a:xfrm>
            <a:off x="4800600" y="3810000"/>
            <a:ext cx="2252628" cy="2057400"/>
          </a:xfrm>
          <a:prstGeom prst="rect">
            <a:avLst/>
          </a:prstGeom>
          <a:noFill/>
          <a:ln w="9525">
            <a:noFill/>
            <a:miter lim="800000"/>
            <a:headEnd/>
            <a:tailEnd/>
          </a:ln>
        </p:spPr>
      </p:pic>
      <p:sp>
        <p:nvSpPr>
          <p:cNvPr id="2" name="TextBox 1">
            <a:extLst>
              <a:ext uri="{FF2B5EF4-FFF2-40B4-BE49-F238E27FC236}">
                <a16:creationId xmlns:a16="http://schemas.microsoft.com/office/drawing/2014/main" id="{EC7175A4-804E-F54E-8EBD-A3F585985CC2}"/>
              </a:ext>
            </a:extLst>
          </p:cNvPr>
          <p:cNvSpPr txBox="1"/>
          <p:nvPr/>
        </p:nvSpPr>
        <p:spPr>
          <a:xfrm>
            <a:off x="6934200" y="4572000"/>
            <a:ext cx="2362200" cy="461665"/>
          </a:xfrm>
          <a:prstGeom prst="rect">
            <a:avLst/>
          </a:prstGeom>
          <a:noFill/>
        </p:spPr>
        <p:txBody>
          <a:bodyPr wrap="square" rtlCol="0">
            <a:spAutoFit/>
          </a:bodyPr>
          <a:lstStyle/>
          <a:p>
            <a:pPr algn="ctr"/>
            <a:r>
              <a:rPr lang="en-US" sz="2400" dirty="0"/>
              <a:t>“scale space”</a:t>
            </a:r>
          </a:p>
        </p:txBody>
      </p:sp>
    </p:spTree>
    <p:extLst>
      <p:ext uri="{BB962C8B-B14F-4D97-AF65-F5344CB8AC3E}">
        <p14:creationId xmlns:p14="http://schemas.microsoft.com/office/powerpoint/2010/main" val="3800589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Affine adaptation</a:t>
            </a:r>
          </a:p>
        </p:txBody>
      </p:sp>
      <p:sp>
        <p:nvSpPr>
          <p:cNvPr id="3" name="Content Placeholder 2">
            <a:extLst>
              <a:ext uri="{FF2B5EF4-FFF2-40B4-BE49-F238E27FC236}">
                <a16:creationId xmlns:a16="http://schemas.microsoft.com/office/drawing/2014/main" id="{E8A28891-D305-4B42-BE81-604786CECF7E}"/>
              </a:ext>
            </a:extLst>
          </p:cNvPr>
          <p:cNvSpPr>
            <a:spLocks noGrp="1"/>
          </p:cNvSpPr>
          <p:nvPr>
            <p:ph idx="1"/>
          </p:nvPr>
        </p:nvSpPr>
        <p:spPr>
          <a:xfrm>
            <a:off x="914400" y="5247480"/>
            <a:ext cx="10363200" cy="924719"/>
          </a:xfrm>
        </p:spPr>
        <p:txBody>
          <a:bodyPr/>
          <a:lstStyle/>
          <a:p>
            <a:pPr marL="457200" indent="-457200">
              <a:buFont typeface="Arial" panose="020B0604020202020204" pitchFamily="34" charset="0"/>
              <a:buChar char="•"/>
            </a:pPr>
            <a:r>
              <a:rPr lang="en-US" dirty="0"/>
              <a:t>More cumbersome in practice and not as successful as SIFT</a:t>
            </a:r>
          </a:p>
        </p:txBody>
      </p:sp>
      <p:sp>
        <p:nvSpPr>
          <p:cNvPr id="6" name="Rectangle 5"/>
          <p:cNvSpPr/>
          <p:nvPr/>
        </p:nvSpPr>
        <p:spPr>
          <a:xfrm>
            <a:off x="1066800" y="6400800"/>
            <a:ext cx="10287000" cy="338554"/>
          </a:xfrm>
          <a:prstGeom prst="rect">
            <a:avLst/>
          </a:prstGeom>
        </p:spPr>
        <p:txBody>
          <a:bodyPr wrap="square">
            <a:spAutoFit/>
          </a:bodyPr>
          <a:lstStyle/>
          <a:p>
            <a:pPr algn="ctr"/>
            <a:r>
              <a:rPr lang="en-US" sz="1600" dirty="0"/>
              <a:t>K. </a:t>
            </a:r>
            <a:r>
              <a:rPr lang="en-US" sz="1600" dirty="0" err="1"/>
              <a:t>Mikolajczyk</a:t>
            </a:r>
            <a:r>
              <a:rPr lang="en-US" sz="1600" dirty="0"/>
              <a:t> and C. Schmid, </a:t>
            </a:r>
            <a:r>
              <a:rPr lang="en-US" sz="1600" dirty="0">
                <a:hlinkClick r:id="rId2"/>
              </a:rPr>
              <a:t>Scale and affine invariant interest point detectors</a:t>
            </a:r>
            <a:r>
              <a:rPr lang="en-US" sz="1600" dirty="0"/>
              <a:t>, IJCV 60(1):63-86, 2004</a:t>
            </a:r>
          </a:p>
        </p:txBody>
      </p:sp>
      <p:pic>
        <p:nvPicPr>
          <p:cNvPr id="7" name="Picture 6" descr="Screen Shot 2016-02-15 at 3.16.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944880"/>
            <a:ext cx="9144000" cy="4272121"/>
          </a:xfrm>
          <a:prstGeom prst="rect">
            <a:avLst/>
          </a:prstGeom>
        </p:spPr>
      </p:pic>
    </p:spTree>
    <p:extLst>
      <p:ext uri="{BB962C8B-B14F-4D97-AF65-F5344CB8AC3E}">
        <p14:creationId xmlns:p14="http://schemas.microsoft.com/office/powerpoint/2010/main" val="2881465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024D-1172-5144-B10C-C3A8F675086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34E0A25-DC0D-5D4C-AD84-E01BBCB4C030}"/>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Multiscale blob detection</a:t>
            </a:r>
            <a:r>
              <a:rPr lang="en-US">
                <a:solidFill>
                  <a:schemeClr val="bg1">
                    <a:lumMod val="50000"/>
                  </a:schemeClr>
                </a:solidFill>
              </a:rPr>
              <a:t>: Key idea</a:t>
            </a:r>
            <a:endParaRPr lang="en-US" dirty="0">
              <a:solidFill>
                <a:schemeClr val="bg1">
                  <a:lumMod val="50000"/>
                </a:schemeClr>
              </a:solidFill>
            </a:endParaRPr>
          </a:p>
          <a:p>
            <a:pPr marL="457200" indent="-457200">
              <a:buFont typeface="Arial" panose="020B0604020202020204" pitchFamily="34" charset="0"/>
              <a:buChar char="•"/>
            </a:pPr>
            <a:r>
              <a:rPr lang="en-US" dirty="0">
                <a:solidFill>
                  <a:schemeClr val="bg1">
                    <a:lumMod val="50000"/>
                  </a:schemeClr>
                </a:solidFill>
              </a:rPr>
              <a:t>Laplacian of Gaussian filter</a:t>
            </a:r>
          </a:p>
          <a:p>
            <a:pPr marL="457200" indent="-457200">
              <a:buFont typeface="Arial" panose="020B0604020202020204" pitchFamily="34" charset="0"/>
              <a:buChar char="•"/>
            </a:pPr>
            <a:r>
              <a:rPr lang="en-US" dirty="0">
                <a:solidFill>
                  <a:schemeClr val="bg1">
                    <a:lumMod val="50000"/>
                  </a:schemeClr>
                </a:solidFill>
              </a:rPr>
              <a:t>Multiscale blob detection algorithm</a:t>
            </a:r>
          </a:p>
          <a:p>
            <a:pPr marL="457200" indent="-457200">
              <a:buFont typeface="Arial" panose="020B0604020202020204" pitchFamily="34" charset="0"/>
              <a:buChar char="•"/>
            </a:pPr>
            <a:r>
              <a:rPr lang="en-US" dirty="0">
                <a:solidFill>
                  <a:schemeClr val="bg1">
                    <a:lumMod val="50000"/>
                  </a:schemeClr>
                </a:solidFill>
              </a:rPr>
              <a:t>SIFT detector</a:t>
            </a:r>
          </a:p>
          <a:p>
            <a:pPr marL="457200" indent="-457200">
              <a:buFont typeface="Arial" panose="020B0604020202020204" pitchFamily="34" charset="0"/>
              <a:buChar char="•"/>
            </a:pPr>
            <a:r>
              <a:rPr lang="en-US" dirty="0">
                <a:solidFill>
                  <a:schemeClr val="bg1">
                    <a:lumMod val="50000"/>
                  </a:schemeClr>
                </a:solidFill>
              </a:rPr>
              <a:t>SIFT descriptors</a:t>
            </a:r>
          </a:p>
          <a:p>
            <a:pPr marL="457200" indent="-457200">
              <a:buFont typeface="Arial" panose="020B0604020202020204" pitchFamily="34" charset="0"/>
              <a:buChar char="•"/>
            </a:pPr>
            <a:r>
              <a:rPr lang="en-US" dirty="0" err="1"/>
              <a:t>Keypoints</a:t>
            </a:r>
            <a:r>
              <a:rPr lang="en-US" dirty="0"/>
              <a:t> for recognition: A retrospective</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1389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err="1">
                <a:solidFill>
                  <a:schemeClr val="tx1"/>
                </a:solidFill>
              </a:rPr>
              <a:t>Keypoints</a:t>
            </a:r>
            <a:r>
              <a:rPr lang="en-US" sz="3600" dirty="0">
                <a:solidFill>
                  <a:schemeClr val="tx1"/>
                </a:solidFill>
              </a:rPr>
              <a:t> for recognition: A retrospective</a:t>
            </a:r>
          </a:p>
        </p:txBody>
      </p:sp>
      <p:sp>
        <p:nvSpPr>
          <p:cNvPr id="8" name="Rectangle 7"/>
          <p:cNvSpPr/>
          <p:nvPr/>
        </p:nvSpPr>
        <p:spPr>
          <a:xfrm>
            <a:off x="1676400" y="6211670"/>
            <a:ext cx="8839200" cy="646331"/>
          </a:xfrm>
          <a:prstGeom prst="rect">
            <a:avLst/>
          </a:prstGeom>
        </p:spPr>
        <p:txBody>
          <a:bodyPr wrap="square">
            <a:spAutoFit/>
          </a:bodyPr>
          <a:lstStyle/>
          <a:p>
            <a:pPr algn="ctr"/>
            <a:r>
              <a:rPr lang="en-US" sz="1800" dirty="0"/>
              <a:t>S. Lazebnik, C. </a:t>
            </a:r>
            <a:r>
              <a:rPr lang="en-US" sz="1800" dirty="0" err="1"/>
              <a:t>Schmid</a:t>
            </a:r>
            <a:r>
              <a:rPr lang="en-US" sz="1800" dirty="0"/>
              <a:t>, and J. Ponce, </a:t>
            </a:r>
            <a:r>
              <a:rPr lang="en-US" sz="1800" dirty="0">
                <a:hlinkClick r:id="rId2"/>
              </a:rPr>
              <a:t>A Sparse Texture Representation Using Affine-Invariant Regions</a:t>
            </a:r>
            <a:r>
              <a:rPr lang="en-US" sz="1800" dirty="0"/>
              <a:t>, CVPR 2003</a:t>
            </a:r>
          </a:p>
        </p:txBody>
      </p:sp>
      <p:pic>
        <p:nvPicPr>
          <p:cNvPr id="2" name="Picture 1" descr="Screen Shot 2018-02-13 at 1.3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5914"/>
            <a:ext cx="3200400" cy="2286486"/>
          </a:xfrm>
          <a:prstGeom prst="rect">
            <a:avLst/>
          </a:prstGeom>
        </p:spPr>
      </p:pic>
      <p:pic>
        <p:nvPicPr>
          <p:cNvPr id="3" name="Picture 2" descr="Screen Shot 2018-02-13 at 2.28.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876" y="1742101"/>
            <a:ext cx="4796725" cy="2067899"/>
          </a:xfrm>
          <a:prstGeom prst="rect">
            <a:avLst/>
          </a:prstGeom>
        </p:spPr>
      </p:pic>
      <p:pic>
        <p:nvPicPr>
          <p:cNvPr id="9" name="Picture 8" descr="Screen Shot 2018-02-13 at 2.30.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4114800"/>
            <a:ext cx="8229600" cy="1991138"/>
          </a:xfrm>
          <a:prstGeom prst="rect">
            <a:avLst/>
          </a:prstGeom>
        </p:spPr>
      </p:pic>
      <p:sp>
        <p:nvSpPr>
          <p:cNvPr id="10" name="TextBox 9"/>
          <p:cNvSpPr txBox="1"/>
          <p:nvPr/>
        </p:nvSpPr>
        <p:spPr>
          <a:xfrm>
            <a:off x="2934352" y="1392888"/>
            <a:ext cx="1561449" cy="3597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ctr" defTabSz="584200" fontAlgn="auto" latinLnBrk="1">
              <a:spcBef>
                <a:spcPts val="0"/>
              </a:spcBef>
              <a:spcAft>
                <a:spcPts val="0"/>
              </a:spcAft>
            </a:pPr>
            <a:r>
              <a:rPr lang="en-US" sz="1400" dirty="0">
                <a:solidFill>
                  <a:srgbClr val="000000"/>
                </a:solidFill>
                <a:latin typeface="Arial"/>
                <a:ea typeface="Helvetica Neue Light"/>
                <a:cs typeface="Arial"/>
                <a:sym typeface="Helvetica Neue Light"/>
              </a:rPr>
              <a:t>Detected features</a:t>
            </a:r>
          </a:p>
        </p:txBody>
      </p:sp>
    </p:spTree>
    <p:extLst>
      <p:ext uri="{BB962C8B-B14F-4D97-AF65-F5344CB8AC3E}">
        <p14:creationId xmlns:p14="http://schemas.microsoft.com/office/powerpoint/2010/main" val="12685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err="1">
                <a:solidFill>
                  <a:schemeClr val="tx1"/>
                </a:solidFill>
              </a:rPr>
              <a:t>Keypoints</a:t>
            </a:r>
            <a:r>
              <a:rPr lang="en-US" sz="3600" dirty="0">
                <a:solidFill>
                  <a:schemeClr val="tx1"/>
                </a:solidFill>
              </a:rPr>
              <a:t> for recognition: A retrospective</a:t>
            </a:r>
          </a:p>
        </p:txBody>
      </p:sp>
      <p:pic>
        <p:nvPicPr>
          <p:cNvPr id="4" name="Picture 3" descr="Screen Shot 2018-02-13 at 1.2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428" y="1295401"/>
            <a:ext cx="4149773" cy="1350421"/>
          </a:xfrm>
          <a:prstGeom prst="rect">
            <a:avLst/>
          </a:prstGeom>
        </p:spPr>
      </p:pic>
      <p:pic>
        <p:nvPicPr>
          <p:cNvPr id="6" name="Picture 5" descr="Screen Shot 2018-02-13 at 1.25.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2813036"/>
            <a:ext cx="4250731" cy="3054364"/>
          </a:xfrm>
          <a:prstGeom prst="rect">
            <a:avLst/>
          </a:prstGeom>
        </p:spPr>
      </p:pic>
      <p:pic>
        <p:nvPicPr>
          <p:cNvPr id="7" name="Picture 6" descr="Screen Shot 2018-02-13 at 1.24.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818816"/>
            <a:ext cx="3962400" cy="3124784"/>
          </a:xfrm>
          <a:prstGeom prst="rect">
            <a:avLst/>
          </a:prstGeom>
        </p:spPr>
      </p:pic>
      <p:sp>
        <p:nvSpPr>
          <p:cNvPr id="8" name="Rectangle 7"/>
          <p:cNvSpPr/>
          <p:nvPr/>
        </p:nvSpPr>
        <p:spPr>
          <a:xfrm>
            <a:off x="1600200" y="6087071"/>
            <a:ext cx="8839200" cy="646331"/>
          </a:xfrm>
          <a:prstGeom prst="rect">
            <a:avLst/>
          </a:prstGeom>
        </p:spPr>
        <p:txBody>
          <a:bodyPr wrap="square">
            <a:spAutoFit/>
          </a:bodyPr>
          <a:lstStyle/>
          <a:p>
            <a:pPr algn="ctr"/>
            <a:r>
              <a:rPr lang="en-US" sz="1800" dirty="0"/>
              <a:t>R. Fergus, P. </a:t>
            </a:r>
            <a:r>
              <a:rPr lang="en-US" sz="1800" dirty="0" err="1"/>
              <a:t>Perona</a:t>
            </a:r>
            <a:r>
              <a:rPr lang="en-US" sz="1800" dirty="0"/>
              <a:t>, and A. </a:t>
            </a:r>
            <a:r>
              <a:rPr lang="en-US" sz="1800" dirty="0" err="1"/>
              <a:t>Zisserman</a:t>
            </a:r>
            <a:r>
              <a:rPr lang="en-US" sz="1800" dirty="0"/>
              <a:t>, </a:t>
            </a:r>
            <a:r>
              <a:rPr lang="en-US" sz="1800" dirty="0">
                <a:hlinkClick r:id="rId5"/>
              </a:rPr>
              <a:t>Object Class Recognition by Unsupervised Scale-Invariant Learning</a:t>
            </a:r>
            <a:r>
              <a:rPr lang="en-US" sz="1800" dirty="0"/>
              <a:t>, CVPR 2003 – </a:t>
            </a:r>
            <a:r>
              <a:rPr lang="en-US" sz="1800" i="1" dirty="0"/>
              <a:t>winner of 2013 </a:t>
            </a:r>
            <a:r>
              <a:rPr lang="en-US" sz="1800" i="1" dirty="0" err="1"/>
              <a:t>Longuet</a:t>
            </a:r>
            <a:r>
              <a:rPr lang="en-US" sz="1800" i="1" dirty="0"/>
              <a:t>-Higgins Prize</a:t>
            </a:r>
          </a:p>
        </p:txBody>
      </p:sp>
      <p:sp>
        <p:nvSpPr>
          <p:cNvPr id="9" name="TextBox 8"/>
          <p:cNvSpPr txBox="1"/>
          <p:nvPr/>
        </p:nvSpPr>
        <p:spPr>
          <a:xfrm>
            <a:off x="2324752" y="1752601"/>
            <a:ext cx="1561449" cy="3597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ctr" defTabSz="584200" fontAlgn="auto" latinLnBrk="1">
              <a:spcBef>
                <a:spcPts val="0"/>
              </a:spcBef>
              <a:spcAft>
                <a:spcPts val="0"/>
              </a:spcAft>
            </a:pPr>
            <a:r>
              <a:rPr lang="en-US" sz="1400" dirty="0">
                <a:solidFill>
                  <a:srgbClr val="000000"/>
                </a:solidFill>
                <a:latin typeface="Arial"/>
                <a:ea typeface="Helvetica Neue Light"/>
                <a:cs typeface="Arial"/>
                <a:sym typeface="Helvetica Neue Light"/>
              </a:rPr>
              <a:t>Detected features</a:t>
            </a:r>
          </a:p>
        </p:txBody>
      </p:sp>
    </p:spTree>
    <p:extLst>
      <p:ext uri="{BB962C8B-B14F-4D97-AF65-F5344CB8AC3E}">
        <p14:creationId xmlns:p14="http://schemas.microsoft.com/office/powerpoint/2010/main" val="12402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4" name="Picture 10" descr="burma_bagan"/>
          <p:cNvPicPr>
            <a:picLocks noChangeArrowheads="1"/>
          </p:cNvPicPr>
          <p:nvPr/>
        </p:nvPicPr>
        <p:blipFill>
          <a:blip r:embed="rId3" cstate="print"/>
          <a:srcRect/>
          <a:stretch>
            <a:fillRect/>
          </a:stretch>
        </p:blipFill>
        <p:spPr bwMode="auto">
          <a:xfrm>
            <a:off x="4570414" y="1295400"/>
            <a:ext cx="3114675" cy="2274888"/>
          </a:xfrm>
          <a:prstGeom prst="rect">
            <a:avLst/>
          </a:prstGeom>
          <a:noFill/>
          <a:ln w="12700">
            <a:solidFill>
              <a:schemeClr val="bg1"/>
            </a:solidFill>
            <a:miter lim="800000"/>
            <a:headEnd/>
            <a:tailEnd/>
          </a:ln>
        </p:spPr>
      </p:pic>
      <p:sp>
        <p:nvSpPr>
          <p:cNvPr id="45" name="Title 1"/>
          <p:cNvSpPr>
            <a:spLocks noGrp="1"/>
          </p:cNvSpPr>
          <p:nvPr>
            <p:ph type="title"/>
          </p:nvPr>
        </p:nvSpPr>
        <p:spPr/>
        <p:txBody>
          <a:bodyPr/>
          <a:lstStyle/>
          <a:p>
            <a:r>
              <a:rPr lang="en-US" sz="3600" dirty="0" err="1">
                <a:solidFill>
                  <a:schemeClr val="tx1"/>
                </a:solidFill>
              </a:rPr>
              <a:t>Keypoints</a:t>
            </a:r>
            <a:r>
              <a:rPr lang="en-US" sz="3600" dirty="0">
                <a:solidFill>
                  <a:schemeClr val="tx1"/>
                </a:solidFill>
              </a:rPr>
              <a:t> for recognition: A retrospective</a:t>
            </a:r>
          </a:p>
        </p:txBody>
      </p:sp>
      <p:sp>
        <p:nvSpPr>
          <p:cNvPr id="44" name="Rectangle 43"/>
          <p:cNvSpPr/>
          <p:nvPr/>
        </p:nvSpPr>
        <p:spPr>
          <a:xfrm>
            <a:off x="1600200" y="5943600"/>
            <a:ext cx="8839200" cy="923330"/>
          </a:xfrm>
          <a:prstGeom prst="rect">
            <a:avLst/>
          </a:prstGeom>
        </p:spPr>
        <p:txBody>
          <a:bodyPr wrap="square">
            <a:spAutoFit/>
          </a:bodyPr>
          <a:lstStyle/>
          <a:p>
            <a:pPr algn="ctr"/>
            <a:r>
              <a:rPr lang="en-US" sz="1800" dirty="0"/>
              <a:t>S. Lazebnik, C. </a:t>
            </a:r>
            <a:r>
              <a:rPr lang="en-US" sz="1800" dirty="0" err="1"/>
              <a:t>Schmid</a:t>
            </a:r>
            <a:r>
              <a:rPr lang="en-US" sz="1800" dirty="0"/>
              <a:t>, and J. Ponce, </a:t>
            </a:r>
            <a:r>
              <a:rPr lang="en-US" sz="1800" dirty="0">
                <a:hlinkClick r:id="rId4"/>
              </a:rPr>
              <a:t>Beyond Bags of Features: Spatial Pyramid Matching for Recognizing Natural Scene Categories</a:t>
            </a:r>
            <a:r>
              <a:rPr lang="en-US" sz="1800" dirty="0"/>
              <a:t>, CVPR 2006 – </a:t>
            </a:r>
            <a:r>
              <a:rPr lang="en-US" sz="1800" i="1" dirty="0"/>
              <a:t>winner of 2016 </a:t>
            </a:r>
            <a:r>
              <a:rPr lang="en-US" sz="1800" i="1" dirty="0" err="1"/>
              <a:t>Longuet</a:t>
            </a:r>
            <a:r>
              <a:rPr lang="en-US" sz="1800" i="1" dirty="0"/>
              <a:t>-Higgins Prize</a:t>
            </a:r>
          </a:p>
        </p:txBody>
      </p:sp>
      <p:pic>
        <p:nvPicPr>
          <p:cNvPr id="46" name="Picture 3" descr="scene_categories2"/>
          <p:cNvPicPr>
            <a:picLocks noChangeAspect="1" noChangeArrowheads="1"/>
          </p:cNvPicPr>
          <p:nvPr/>
        </p:nvPicPr>
        <p:blipFill>
          <a:blip r:embed="rId5" cstate="print"/>
          <a:srcRect/>
          <a:stretch>
            <a:fillRect/>
          </a:stretch>
        </p:blipFill>
        <p:spPr bwMode="auto">
          <a:xfrm>
            <a:off x="1524000" y="3810000"/>
            <a:ext cx="9144000" cy="2120900"/>
          </a:xfrm>
          <a:prstGeom prst="rect">
            <a:avLst/>
          </a:prstGeom>
          <a:noFill/>
          <a:ln w="9525">
            <a:noFill/>
            <a:miter lim="800000"/>
            <a:headEnd/>
            <a:tailEnd/>
          </a:ln>
        </p:spPr>
      </p:pic>
      <p:pic>
        <p:nvPicPr>
          <p:cNvPr id="47" name="Picture 1035" descr="C:\Documents and Settings\Lana\My Documents\work\presentations\burma_patches.jpg"/>
          <p:cNvPicPr>
            <a:picLocks noChangeArrowheads="1"/>
          </p:cNvPicPr>
          <p:nvPr/>
        </p:nvPicPr>
        <p:blipFill>
          <a:blip r:embed="rId6" cstate="print"/>
          <a:srcRect/>
          <a:stretch>
            <a:fillRect/>
          </a:stretch>
        </p:blipFill>
        <p:spPr bwMode="auto">
          <a:xfrm>
            <a:off x="4572002" y="1295402"/>
            <a:ext cx="3124199" cy="2285999"/>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28940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42"/>
          <p:cNvSpPr/>
          <p:nvPr/>
        </p:nvSpPr>
        <p:spPr bwMode="auto">
          <a:xfrm>
            <a:off x="2057400" y="4011752"/>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latin typeface="Arial" charset="0"/>
              <a:cs typeface="Arial" charset="0"/>
            </a:endParaRPr>
          </a:p>
        </p:txBody>
      </p:sp>
      <p:pic>
        <p:nvPicPr>
          <p:cNvPr id="17411" name="Picture 3" descr="texton_ind_0"/>
          <p:cNvPicPr>
            <a:picLocks noChangeAspect="1" noChangeArrowheads="1"/>
          </p:cNvPicPr>
          <p:nvPr/>
        </p:nvPicPr>
        <p:blipFill>
          <a:blip r:embed="rId3" cstate="print"/>
          <a:srcRect/>
          <a:stretch>
            <a:fillRect/>
          </a:stretch>
        </p:blipFill>
        <p:spPr bwMode="auto">
          <a:xfrm>
            <a:off x="2209801" y="4057650"/>
            <a:ext cx="1997075" cy="1612900"/>
          </a:xfrm>
          <a:prstGeom prst="rect">
            <a:avLst/>
          </a:prstGeom>
          <a:noFill/>
          <a:ln w="9525">
            <a:noFill/>
            <a:miter lim="800000"/>
            <a:headEnd/>
            <a:tailEnd/>
          </a:ln>
        </p:spPr>
      </p:pic>
      <p:grpSp>
        <p:nvGrpSpPr>
          <p:cNvPr id="2" name="Group 4"/>
          <p:cNvGrpSpPr>
            <a:grpSpLocks/>
          </p:cNvGrpSpPr>
          <p:nvPr/>
        </p:nvGrpSpPr>
        <p:grpSpPr bwMode="auto">
          <a:xfrm>
            <a:off x="5111751" y="4060826"/>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5938839" y="3662364"/>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pic>
        <p:nvPicPr>
          <p:cNvPr id="17414" name="Picture 10" descr="burma_bagan"/>
          <p:cNvPicPr>
            <a:picLocks noChangeArrowheads="1"/>
          </p:cNvPicPr>
          <p:nvPr/>
        </p:nvPicPr>
        <p:blipFill>
          <a:blip r:embed="rId8" cstate="print"/>
          <a:srcRect/>
          <a:stretch>
            <a:fillRect/>
          </a:stretch>
        </p:blipFill>
        <p:spPr bwMode="auto">
          <a:xfrm>
            <a:off x="4570414" y="12954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4572001" y="12954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2" name="Line 13"/>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3" name="Line 14"/>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4" name="Line 15"/>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5" name="Line 16"/>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6" name="Line 17"/>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a:solidFill>
                  <a:srgbClr val="000000"/>
                </a:solidFill>
              </a:endParaRPr>
            </a:p>
          </p:txBody>
        </p:sp>
      </p:grpSp>
      <p:sp>
        <p:nvSpPr>
          <p:cNvPr id="17416" name="AutoShape 18"/>
          <p:cNvSpPr>
            <a:spLocks noChangeArrowheads="1"/>
          </p:cNvSpPr>
          <p:nvPr/>
        </p:nvSpPr>
        <p:spPr bwMode="auto">
          <a:xfrm rot="2426846">
            <a:off x="4181475" y="36274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17" name="Text Box 19"/>
          <p:cNvSpPr txBox="1">
            <a:spLocks noChangeArrowheads="1"/>
          </p:cNvSpPr>
          <p:nvPr/>
        </p:nvSpPr>
        <p:spPr bwMode="auto">
          <a:xfrm>
            <a:off x="2847976" y="56832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17418" name="Text Box 20"/>
          <p:cNvSpPr txBox="1">
            <a:spLocks noChangeArrowheads="1"/>
          </p:cNvSpPr>
          <p:nvPr/>
        </p:nvSpPr>
        <p:spPr bwMode="auto">
          <a:xfrm>
            <a:off x="5768976" y="5680075"/>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nvGrpSpPr>
          <p:cNvPr id="4" name="Group 21"/>
          <p:cNvGrpSpPr>
            <a:grpSpLocks/>
          </p:cNvGrpSpPr>
          <p:nvPr/>
        </p:nvGrpSpPr>
        <p:grpSpPr bwMode="auto">
          <a:xfrm>
            <a:off x="7696200" y="3627438"/>
            <a:ext cx="2362200" cy="2361083"/>
            <a:chOff x="3798" y="3007"/>
            <a:chExt cx="1420" cy="1295"/>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24" name="Text Box 40"/>
            <p:cNvSpPr txBox="1">
              <a:spLocks noChangeArrowheads="1"/>
            </p:cNvSpPr>
            <p:nvPr/>
          </p:nvSpPr>
          <p:spPr bwMode="auto">
            <a:xfrm>
              <a:off x="4389" y="4133"/>
              <a:ext cx="422" cy="169"/>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2</a:t>
              </a:r>
            </a:p>
          </p:txBody>
        </p:sp>
      </p:grpSp>
      <p:sp>
        <p:nvSpPr>
          <p:cNvPr id="45" name="Title 1"/>
          <p:cNvSpPr>
            <a:spLocks noGrp="1"/>
          </p:cNvSpPr>
          <p:nvPr>
            <p:ph type="title"/>
          </p:nvPr>
        </p:nvSpPr>
        <p:spPr/>
        <p:txBody>
          <a:bodyPr/>
          <a:lstStyle/>
          <a:p>
            <a:r>
              <a:rPr lang="en-US" sz="3600" dirty="0" err="1">
                <a:solidFill>
                  <a:schemeClr val="tx1"/>
                </a:solidFill>
              </a:rPr>
              <a:t>Keypoints</a:t>
            </a:r>
            <a:r>
              <a:rPr lang="en-US" sz="3600" dirty="0">
                <a:solidFill>
                  <a:schemeClr val="tx1"/>
                </a:solidFill>
              </a:rPr>
              <a:t> for recognition: A retrospective</a:t>
            </a:r>
          </a:p>
        </p:txBody>
      </p:sp>
      <p:sp>
        <p:nvSpPr>
          <p:cNvPr id="44" name="Rectangle 43"/>
          <p:cNvSpPr/>
          <p:nvPr/>
        </p:nvSpPr>
        <p:spPr>
          <a:xfrm>
            <a:off x="1600200" y="5943600"/>
            <a:ext cx="8839200" cy="923330"/>
          </a:xfrm>
          <a:prstGeom prst="rect">
            <a:avLst/>
          </a:prstGeom>
        </p:spPr>
        <p:txBody>
          <a:bodyPr wrap="square">
            <a:spAutoFit/>
          </a:bodyPr>
          <a:lstStyle/>
          <a:p>
            <a:pPr algn="ctr"/>
            <a:r>
              <a:rPr lang="en-US" sz="1800" dirty="0"/>
              <a:t>S. Lazebnik, C. </a:t>
            </a:r>
            <a:r>
              <a:rPr lang="en-US" sz="1800" dirty="0" err="1"/>
              <a:t>Schmid</a:t>
            </a:r>
            <a:r>
              <a:rPr lang="en-US" sz="1800" dirty="0"/>
              <a:t>, and J. Ponce, </a:t>
            </a:r>
            <a:r>
              <a:rPr lang="en-US" sz="1800" dirty="0">
                <a:hlinkClick r:id="rId25"/>
              </a:rPr>
              <a:t>Beyond Bags of Features: Spatial Pyramid Matching for Recognizing Natural Scene Categories</a:t>
            </a:r>
            <a:r>
              <a:rPr lang="en-US" sz="1800" dirty="0"/>
              <a:t>, CVPR 2006 – winner of 2016 </a:t>
            </a:r>
            <a:r>
              <a:rPr lang="en-US" sz="1800" dirty="0" err="1"/>
              <a:t>Longuet</a:t>
            </a:r>
            <a:r>
              <a:rPr lang="en-US" sz="1800" dirty="0"/>
              <a:t>-Higgins Prize</a:t>
            </a:r>
          </a:p>
        </p:txBody>
      </p:sp>
    </p:spTree>
    <p:extLst>
      <p:ext uri="{BB962C8B-B14F-4D97-AF65-F5344CB8AC3E}">
        <p14:creationId xmlns:p14="http://schemas.microsoft.com/office/powerpoint/2010/main" val="84928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Title 1"/>
          <p:cNvSpPr>
            <a:spLocks noGrp="1"/>
          </p:cNvSpPr>
          <p:nvPr>
            <p:ph type="title"/>
          </p:nvPr>
        </p:nvSpPr>
        <p:spPr/>
        <p:txBody>
          <a:bodyPr/>
          <a:lstStyle/>
          <a:p>
            <a:r>
              <a:rPr lang="en-US" sz="3600" dirty="0" err="1">
                <a:solidFill>
                  <a:schemeClr val="tx1"/>
                </a:solidFill>
              </a:rPr>
              <a:t>Keypoints</a:t>
            </a:r>
            <a:r>
              <a:rPr lang="en-US" sz="3600" dirty="0">
                <a:solidFill>
                  <a:schemeClr val="tx1"/>
                </a:solidFill>
              </a:rPr>
              <a:t> for recognition: A retrospective</a:t>
            </a:r>
          </a:p>
        </p:txBody>
      </p:sp>
      <p:pic>
        <p:nvPicPr>
          <p:cNvPr id="6" name="Picture 5" descr="Screen Shot 2018-02-14 at 3.25.54 PM.png"/>
          <p:cNvPicPr>
            <a:picLocks noChangeAspect="1"/>
          </p:cNvPicPr>
          <p:nvPr/>
        </p:nvPicPr>
        <p:blipFill rotWithShape="1">
          <a:blip r:embed="rId3">
            <a:extLst>
              <a:ext uri="{28A0092B-C50C-407E-A947-70E740481C1C}">
                <a14:useLocalDpi xmlns:a14="http://schemas.microsoft.com/office/drawing/2010/main" val="0"/>
              </a:ext>
            </a:extLst>
          </a:blip>
          <a:srcRect r="1993"/>
          <a:stretch/>
        </p:blipFill>
        <p:spPr>
          <a:xfrm>
            <a:off x="1447800" y="1524000"/>
            <a:ext cx="4453128" cy="4724400"/>
          </a:xfrm>
          <a:prstGeom prst="rect">
            <a:avLst/>
          </a:prstGeom>
        </p:spPr>
      </p:pic>
      <p:pic>
        <p:nvPicPr>
          <p:cNvPr id="7" name="Picture 6" descr="Screen Shot 2018-02-14 at 3.27.34 PM.png"/>
          <p:cNvPicPr>
            <a:picLocks noChangeAspect="1"/>
          </p:cNvPicPr>
          <p:nvPr/>
        </p:nvPicPr>
        <p:blipFill rotWithShape="1">
          <a:blip r:embed="rId4">
            <a:extLst>
              <a:ext uri="{28A0092B-C50C-407E-A947-70E740481C1C}">
                <a14:useLocalDpi xmlns:a14="http://schemas.microsoft.com/office/drawing/2010/main" val="0"/>
              </a:ext>
            </a:extLst>
          </a:blip>
          <a:srcRect l="2672" r="6305"/>
          <a:stretch/>
        </p:blipFill>
        <p:spPr>
          <a:xfrm>
            <a:off x="6019800" y="1600200"/>
            <a:ext cx="4672584" cy="4648200"/>
          </a:xfrm>
          <a:prstGeom prst="rect">
            <a:avLst/>
          </a:prstGeom>
        </p:spPr>
      </p:pic>
    </p:spTree>
    <p:extLst>
      <p:ext uri="{BB962C8B-B14F-4D97-AF65-F5344CB8AC3E}">
        <p14:creationId xmlns:p14="http://schemas.microsoft.com/office/powerpoint/2010/main" val="429360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err="1"/>
              <a:t>Keypoint</a:t>
            </a:r>
            <a:r>
              <a:rPr lang="en-US" dirty="0"/>
              <a:t> detection with scale selection</a:t>
            </a:r>
          </a:p>
        </p:txBody>
      </p:sp>
      <mc:AlternateContent xmlns:mc="http://schemas.openxmlformats.org/markup-compatibility/2006">
        <mc:Choice xmlns:a14="http://schemas.microsoft.com/office/drawing/2010/main" Requires="a14">
          <p:sp>
            <p:nvSpPr>
              <p:cNvPr id="46083" name="Rectangle 3"/>
              <p:cNvSpPr>
                <a:spLocks noGrp="1" noChangeArrowheads="1"/>
              </p:cNvSpPr>
              <p:nvPr>
                <p:ph idx="1"/>
              </p:nvPr>
            </p:nvSpPr>
            <p:spPr/>
            <p:txBody>
              <a:bodyPr/>
              <a:lstStyle/>
              <a:p>
                <a:pPr marL="533400" indent="-533400">
                  <a:buFontTx/>
                  <a:buChar char="•"/>
                </a:pPr>
                <a:r>
                  <a:rPr lang="en-US" dirty="0"/>
                  <a:t>We want to extract </a:t>
                </a:r>
                <a:r>
                  <a:rPr lang="en-US" dirty="0" err="1"/>
                  <a:t>keypoints</a:t>
                </a:r>
                <a:r>
                  <a:rPr lang="en-US" dirty="0"/>
                  <a:t> with </a:t>
                </a:r>
                <a:r>
                  <a:rPr lang="en-US" i="1" dirty="0"/>
                  <a:t>characteristic scales</a:t>
                </a:r>
                <a:r>
                  <a:rPr lang="en-US" dirty="0"/>
                  <a:t> that are </a:t>
                </a:r>
                <a:r>
                  <a:rPr lang="en-US" i="1" dirty="0">
                    <a:solidFill>
                      <a:srgbClr val="0000FF"/>
                    </a:solidFill>
                  </a:rPr>
                  <a:t>equivariant</a:t>
                </a:r>
                <a:r>
                  <a:rPr lang="en-US" dirty="0"/>
                  <a:t> (or </a:t>
                </a:r>
                <a:r>
                  <a:rPr lang="en-US" i="1" dirty="0">
                    <a:solidFill>
                      <a:srgbClr val="0000FF"/>
                    </a:solidFill>
                  </a:rPr>
                  <a:t>covariant</a:t>
                </a:r>
                <a:r>
                  <a:rPr lang="en-US" dirty="0"/>
                  <a:t>) </a:t>
                </a:r>
                <a:r>
                  <a:rPr lang="en-US" dirty="0" err="1"/>
                  <a:t>w.r.t</a:t>
                </a:r>
                <a:r>
                  <a:rPr lang="en-US" dirty="0"/>
                  <a:t>. to scaling of the image</a:t>
                </a:r>
              </a:p>
              <a:p>
                <a:pPr marL="533400" indent="-533400">
                  <a:buFontTx/>
                  <a:buChar char="•"/>
                </a:pPr>
                <a:r>
                  <a:rPr lang="en-US" dirty="0"/>
                  <a:t>Approach: compute a </a:t>
                </a:r>
                <a:r>
                  <a:rPr lang="en-US" i="1" dirty="0">
                    <a:solidFill>
                      <a:srgbClr val="0000FF"/>
                    </a:solidFill>
                  </a:rPr>
                  <a:t>scale-invariant</a:t>
                </a:r>
                <a:r>
                  <a:rPr lang="en-US" dirty="0"/>
                  <a:t> response function over neighborhoods centered at each location </a:t>
                </a:r>
                <a14:m>
                  <m:oMath xmlns:m="http://schemas.openxmlformats.org/officeDocument/2006/math">
                    <m:r>
                      <a:rPr lang="en-US" i="1" dirty="0" smtClean="0">
                        <a:latin typeface="Cambria Math" panose="02040503050406030204" pitchFamily="18" charset="0"/>
                      </a:rPr>
                      <m:t>(</m:t>
                    </m:r>
                    <m:r>
                      <a:rPr lang="en-US"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m:t>
                    </m:r>
                    <m:r>
                      <a:rPr lang="en-US" i="1" dirty="0" smtClean="0">
                        <a:solidFill>
                          <a:srgbClr val="7030A0"/>
                        </a:solidFill>
                        <a:latin typeface="Cambria Math" panose="02040503050406030204" pitchFamily="18" charset="0"/>
                      </a:rPr>
                      <m:t>𝑦</m:t>
                    </m:r>
                    <m:r>
                      <a:rPr lang="en-US" i="1" dirty="0" smtClean="0">
                        <a:latin typeface="Cambria Math" panose="02040503050406030204" pitchFamily="18" charset="0"/>
                      </a:rPr>
                      <m:t>)</m:t>
                    </m:r>
                  </m:oMath>
                </a14:m>
                <a:r>
                  <a:rPr lang="en-US" dirty="0"/>
                  <a:t> and a range of scales (</a:t>
                </a:r>
                <a14:m>
                  <m:oMath xmlns:m="http://schemas.openxmlformats.org/officeDocument/2006/math">
                    <m:r>
                      <a:rPr lang="en-US" i="1" smtClean="0">
                        <a:solidFill>
                          <a:srgbClr val="7030A0"/>
                        </a:solidFill>
                        <a:latin typeface="Cambria Math" panose="02040503050406030204" pitchFamily="18" charset="0"/>
                        <a:ea typeface="Cambria Math" panose="02040503050406030204" pitchFamily="18" charset="0"/>
                      </a:rPr>
                      <m:t>𝜎</m:t>
                    </m:r>
                  </m:oMath>
                </a14:m>
                <a:r>
                  <a:rPr lang="en-US" dirty="0"/>
                  <a:t>), find </a:t>
                </a:r>
                <a:r>
                  <a:rPr lang="en-US" i="1" dirty="0"/>
                  <a:t>scale-space locations</a:t>
                </a:r>
                <a:r>
                  <a:rPr lang="en-US" dirty="0"/>
                  <a:t> </a:t>
                </a:r>
                <a14:m>
                  <m:oMath xmlns:m="http://schemas.openxmlformats.org/officeDocument/2006/math">
                    <m:r>
                      <a:rPr lang="en-US" i="1" dirty="0" smtClean="0">
                        <a:latin typeface="Cambria Math" panose="02040503050406030204" pitchFamily="18" charset="0"/>
                      </a:rPr>
                      <m:t>(</m:t>
                    </m:r>
                    <m:r>
                      <a:rPr lang="en-US"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m:t>
                    </m:r>
                    <m:r>
                      <a:rPr lang="en-US" i="1" dirty="0" smtClean="0">
                        <a:solidFill>
                          <a:srgbClr val="7030A0"/>
                        </a:solidFill>
                        <a:latin typeface="Cambria Math" panose="02040503050406030204" pitchFamily="18" charset="0"/>
                      </a:rPr>
                      <m:t>𝑦</m:t>
                    </m:r>
                    <m:r>
                      <a:rPr lang="en-US" i="1" dirty="0" smtClean="0">
                        <a:solidFill>
                          <a:srgbClr val="7030A0"/>
                        </a:solidFill>
                        <a:latin typeface="Cambria Math" panose="02040503050406030204" pitchFamily="18" charset="0"/>
                      </a:rPr>
                      <m:t>, </m:t>
                    </m:r>
                    <m:r>
                      <a:rPr lang="en-US" i="1">
                        <a:solidFill>
                          <a:srgbClr val="7030A0"/>
                        </a:solidFill>
                        <a:latin typeface="Cambria Math" panose="02040503050406030204" pitchFamily="18" charset="0"/>
                        <a:ea typeface="Cambria Math" panose="02040503050406030204" pitchFamily="18" charset="0"/>
                      </a:rPr>
                      <m:t>𝜎</m:t>
                    </m:r>
                    <m:r>
                      <a:rPr lang="en-US" i="1" dirty="0" smtClean="0">
                        <a:latin typeface="Cambria Math" panose="02040503050406030204" pitchFamily="18" charset="0"/>
                      </a:rPr>
                      <m:t>)</m:t>
                    </m:r>
                  </m:oMath>
                </a14:m>
                <a:r>
                  <a:rPr lang="en-US" dirty="0"/>
                  <a:t> where this function reaches a local maximum</a:t>
                </a:r>
              </a:p>
              <a:p>
                <a:pPr marL="533400" indent="-533400">
                  <a:buFontTx/>
                  <a:buChar char="•"/>
                </a:pPr>
                <a:r>
                  <a:rPr lang="en-US" dirty="0"/>
                  <a:t>A particularly convenient response function is given by the </a:t>
                </a:r>
                <a:r>
                  <a:rPr lang="en-US" i="1" dirty="0">
                    <a:solidFill>
                      <a:srgbClr val="0000FF"/>
                    </a:solidFill>
                  </a:rPr>
                  <a:t>scale-normalized Laplacian of Gaussian (</a:t>
                </a:r>
                <a:r>
                  <a:rPr lang="en-US" i="1" dirty="0" err="1">
                    <a:solidFill>
                      <a:srgbClr val="0000FF"/>
                    </a:solidFill>
                  </a:rPr>
                  <a:t>LoG</a:t>
                </a:r>
                <a:r>
                  <a:rPr lang="en-US" i="1" dirty="0">
                    <a:solidFill>
                      <a:srgbClr val="0000FF"/>
                    </a:solidFill>
                  </a:rPr>
                  <a:t>) filter</a:t>
                </a:r>
                <a:r>
                  <a:rPr lang="en-US" dirty="0"/>
                  <a:t>:</a:t>
                </a:r>
              </a:p>
            </p:txBody>
          </p:sp>
        </mc:Choice>
        <mc:Fallback>
          <p:sp>
            <p:nvSpPr>
              <p:cNvPr id="46083" name="Rectangle 3"/>
              <p:cNvSpPr>
                <a:spLocks noGrp="1" noRot="1" noChangeAspect="1" noMove="1" noResize="1" noEditPoints="1" noAdjustHandles="1" noChangeArrowheads="1" noChangeShapeType="1" noTextEdit="1"/>
              </p:cNvSpPr>
              <p:nvPr>
                <p:ph idx="1"/>
              </p:nvPr>
            </p:nvSpPr>
            <p:spPr>
              <a:blipFill>
                <a:blip r:embed="rId3"/>
                <a:stretch>
                  <a:fillRect l="-1103" t="-1449" r="-613"/>
                </a:stretch>
              </a:blipFill>
            </p:spPr>
            <p:txBody>
              <a:bodyPr/>
              <a:lstStyle/>
              <a:p>
                <a:r>
                  <a:rPr lang="en-US">
                    <a:noFill/>
                  </a:rPr>
                  <a:t> </a:t>
                </a:r>
              </a:p>
            </p:txBody>
          </p:sp>
        </mc:Fallback>
      </mc:AlternateContent>
      <p:pic>
        <p:nvPicPr>
          <p:cNvPr id="6" name="Picture 6" descr="log">
            <a:extLst>
              <a:ext uri="{FF2B5EF4-FFF2-40B4-BE49-F238E27FC236}">
                <a16:creationId xmlns:a16="http://schemas.microsoft.com/office/drawing/2014/main" id="{83446F00-4FB6-EF4D-BDBE-2697F18502C1}"/>
              </a:ext>
            </a:extLst>
          </p:cNvPr>
          <p:cNvPicPr>
            <a:picLocks noChangeAspect="1" noChangeArrowheads="1"/>
          </p:cNvPicPr>
          <p:nvPr/>
        </p:nvPicPr>
        <p:blipFill>
          <a:blip r:embed="rId4" cstate="print"/>
          <a:srcRect/>
          <a:stretch>
            <a:fillRect/>
          </a:stretch>
        </p:blipFill>
        <p:spPr bwMode="auto">
          <a:xfrm>
            <a:off x="2514600" y="4849018"/>
            <a:ext cx="1656660" cy="165666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4C36909-06DF-694C-A076-CF5DDFE181F7}"/>
                  </a:ext>
                </a:extLst>
              </p:cNvPr>
              <p:cNvSpPr txBox="1"/>
              <p:nvPr/>
            </p:nvSpPr>
            <p:spPr>
              <a:xfrm>
                <a:off x="4267200" y="5049387"/>
                <a:ext cx="5693866" cy="1255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solidFill>
                                <a:srgbClr val="7030A0"/>
                              </a:solidFill>
                              <a:latin typeface="Cambria Math" panose="02040503050406030204" pitchFamily="18" charset="0"/>
                            </a:rPr>
                          </m:ctrlPr>
                        </m:sSubSupPr>
                        <m:e>
                          <m:r>
                            <m:rPr>
                              <m:sty m:val="p"/>
                            </m:rPr>
                            <a:rPr lang="en-US" sz="3600">
                              <a:solidFill>
                                <a:srgbClr val="7030A0"/>
                              </a:solidFill>
                              <a:latin typeface="Cambria Math" panose="02040503050406030204" pitchFamily="18" charset="0"/>
                            </a:rPr>
                            <m:t>∇</m:t>
                          </m:r>
                        </m:e>
                        <m:sub>
                          <m:r>
                            <m:rPr>
                              <m:sty m:val="p"/>
                            </m:rPr>
                            <a:rPr lang="en-US" sz="3600" i="0">
                              <a:solidFill>
                                <a:srgbClr val="7030A0"/>
                              </a:solidFill>
                              <a:latin typeface="Cambria Math" panose="02040503050406030204" pitchFamily="18" charset="0"/>
                            </a:rPr>
                            <m:t>norm</m:t>
                          </m:r>
                        </m:sub>
                        <m:sup>
                          <m:r>
                            <a:rPr lang="en-US" sz="3600" i="1">
                              <a:solidFill>
                                <a:srgbClr val="7030A0"/>
                              </a:solidFill>
                              <a:latin typeface="Cambria Math" panose="02040503050406030204" pitchFamily="18" charset="0"/>
                            </a:rPr>
                            <m:t>2</m:t>
                          </m:r>
                        </m:sup>
                      </m:sSubSup>
                      <m:r>
                        <a:rPr lang="en-US" sz="3600" i="1">
                          <a:solidFill>
                            <a:srgbClr val="7030A0"/>
                          </a:solidFill>
                          <a:latin typeface="Cambria Math" panose="02040503050406030204" pitchFamily="18" charset="0"/>
                        </a:rPr>
                        <m:t>=</m:t>
                      </m:r>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𝜎</m:t>
                          </m:r>
                        </m:e>
                        <m:sup>
                          <m:r>
                            <a:rPr lang="en-US" sz="3600" i="1">
                              <a:solidFill>
                                <a:srgbClr val="7030A0"/>
                              </a:solidFill>
                              <a:latin typeface="Cambria Math" panose="02040503050406030204" pitchFamily="18" charset="0"/>
                            </a:rPr>
                            <m:t>2</m:t>
                          </m:r>
                        </m:sup>
                      </m:sSup>
                      <m:d>
                        <m:dPr>
                          <m:ctrlPr>
                            <a:rPr lang="en-US" sz="3600" i="1">
                              <a:solidFill>
                                <a:srgbClr val="7030A0"/>
                              </a:solidFill>
                              <a:latin typeface="Cambria Math" panose="02040503050406030204" pitchFamily="18" charset="0"/>
                            </a:rPr>
                          </m:ctrlPr>
                        </m:dPr>
                        <m:e>
                          <m:f>
                            <m:fPr>
                              <m:ctrlPr>
                                <a:rPr lang="en-US" sz="3600" i="1">
                                  <a:solidFill>
                                    <a:srgbClr val="7030A0"/>
                                  </a:solidFill>
                                  <a:latin typeface="Cambria Math" panose="02040503050406030204" pitchFamily="18" charset="0"/>
                                </a:rPr>
                              </m:ctrlPr>
                            </m:fPr>
                            <m:num>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num>
                            <m:den>
                              <m:r>
                                <a:rPr lang="en-US" sz="3600" i="1">
                                  <a:solidFill>
                                    <a:srgbClr val="7030A0"/>
                                  </a:solidFill>
                                  <a:latin typeface="Cambria Math" panose="02040503050406030204" pitchFamily="18" charset="0"/>
                                </a:rPr>
                                <m:t>𝜕</m:t>
                              </m:r>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𝑥</m:t>
                                  </m:r>
                                </m:e>
                                <m:sup>
                                  <m:r>
                                    <a:rPr lang="en-US" sz="3600" i="1">
                                      <a:solidFill>
                                        <a:srgbClr val="7030A0"/>
                                      </a:solidFill>
                                      <a:latin typeface="Cambria Math" panose="02040503050406030204" pitchFamily="18" charset="0"/>
                                    </a:rPr>
                                    <m:t>2</m:t>
                                  </m:r>
                                </m:sup>
                              </m:sSup>
                            </m:den>
                          </m:f>
                          <m:r>
                            <a:rPr lang="en-US" sz="3600" i="1">
                              <a:solidFill>
                                <a:srgbClr val="7030A0"/>
                              </a:solidFill>
                              <a:latin typeface="Cambria Math" panose="02040503050406030204" pitchFamily="18" charset="0"/>
                            </a:rPr>
                            <m:t>𝑔</m:t>
                          </m:r>
                          <m:r>
                            <a:rPr lang="en-US" sz="3600" i="1">
                              <a:solidFill>
                                <a:srgbClr val="7030A0"/>
                              </a:solidFill>
                              <a:latin typeface="Cambria Math" panose="02040503050406030204" pitchFamily="18" charset="0"/>
                            </a:rPr>
                            <m:t>+</m:t>
                          </m:r>
                          <m:f>
                            <m:fPr>
                              <m:ctrlPr>
                                <a:rPr lang="en-US" sz="3600" i="1">
                                  <a:solidFill>
                                    <a:srgbClr val="7030A0"/>
                                  </a:solidFill>
                                  <a:latin typeface="Cambria Math" panose="02040503050406030204" pitchFamily="18" charset="0"/>
                                </a:rPr>
                              </m:ctrlPr>
                            </m:fPr>
                            <m:num>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num>
                            <m:den>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r>
                                <a:rPr lang="en-US" sz="3600" i="1">
                                  <a:solidFill>
                                    <a:srgbClr val="7030A0"/>
                                  </a:solidFill>
                                  <a:latin typeface="Cambria Math" panose="02040503050406030204" pitchFamily="18" charset="0"/>
                                </a:rPr>
                                <m:t>𝑦</m:t>
                              </m:r>
                            </m:den>
                          </m:f>
                          <m:r>
                            <a:rPr lang="en-US" sz="3600" i="1">
                              <a:solidFill>
                                <a:srgbClr val="7030A0"/>
                              </a:solidFill>
                              <a:latin typeface="Cambria Math" panose="02040503050406030204" pitchFamily="18" charset="0"/>
                            </a:rPr>
                            <m:t>𝑔</m:t>
                          </m:r>
                        </m:e>
                      </m:d>
                    </m:oMath>
                  </m:oMathPara>
                </a14:m>
                <a:endParaRPr lang="en-US" sz="3600" dirty="0">
                  <a:solidFill>
                    <a:srgbClr val="7030A0"/>
                  </a:solidFill>
                </a:endParaRPr>
              </a:p>
            </p:txBody>
          </p:sp>
        </mc:Choice>
        <mc:Fallback xmlns="">
          <p:sp>
            <p:nvSpPr>
              <p:cNvPr id="8" name="TextBox 7">
                <a:extLst>
                  <a:ext uri="{FF2B5EF4-FFF2-40B4-BE49-F238E27FC236}">
                    <a16:creationId xmlns:a16="http://schemas.microsoft.com/office/drawing/2014/main" id="{C4C36909-06DF-694C-A076-CF5DDFE181F7}"/>
                  </a:ext>
                </a:extLst>
              </p:cNvPr>
              <p:cNvSpPr txBox="1">
                <a:spLocks noRot="1" noChangeAspect="1" noMove="1" noResize="1" noEditPoints="1" noAdjustHandles="1" noChangeArrowheads="1" noChangeShapeType="1" noTextEdit="1"/>
              </p:cNvSpPr>
              <p:nvPr/>
            </p:nvSpPr>
            <p:spPr>
              <a:xfrm>
                <a:off x="4267200" y="5049387"/>
                <a:ext cx="5693866" cy="1255921"/>
              </a:xfrm>
              <a:prstGeom prst="rect">
                <a:avLst/>
              </a:prstGeom>
              <a:blipFill>
                <a:blip r:embed="rId5"/>
                <a:stretch>
                  <a:fillRect l="-1339" b="-8081"/>
                </a:stretch>
              </a:blipFill>
            </p:spPr>
            <p:txBody>
              <a:bodyPr/>
              <a:lstStyle/>
              <a:p>
                <a:r>
                  <a:rPr lang="en-US">
                    <a:noFill/>
                  </a:rPr>
                  <a:t> </a:t>
                </a:r>
              </a:p>
            </p:txBody>
          </p:sp>
        </mc:Fallback>
      </mc:AlternateContent>
    </p:spTree>
    <p:extLst>
      <p:ext uri="{BB962C8B-B14F-4D97-AF65-F5344CB8AC3E}">
        <p14:creationId xmlns:p14="http://schemas.microsoft.com/office/powerpoint/2010/main" val="3661634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91BC-1CAE-49D2-88B4-895FAD1B5125}"/>
              </a:ext>
            </a:extLst>
          </p:cNvPr>
          <p:cNvSpPr>
            <a:spLocks noGrp="1"/>
          </p:cNvSpPr>
          <p:nvPr>
            <p:ph type="title"/>
          </p:nvPr>
        </p:nvSpPr>
        <p:spPr/>
        <p:txBody>
          <a:bodyPr/>
          <a:lstStyle/>
          <a:p>
            <a:r>
              <a:rPr lang="en-US" dirty="0"/>
              <a:t>Laplacian of Gaussian</a:t>
            </a:r>
          </a:p>
        </p:txBody>
      </p:sp>
      <p:pic>
        <p:nvPicPr>
          <p:cNvPr id="4" name="Picture 3">
            <a:extLst>
              <a:ext uri="{FF2B5EF4-FFF2-40B4-BE49-F238E27FC236}">
                <a16:creationId xmlns:a16="http://schemas.microsoft.com/office/drawing/2014/main" id="{93FFCDC3-4682-4A2C-8209-7E940C6EC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600200"/>
            <a:ext cx="1828800" cy="1828800"/>
          </a:xfrm>
          <a:prstGeom prst="rect">
            <a:avLst/>
          </a:prstGeom>
        </p:spPr>
      </p:pic>
      <p:pic>
        <p:nvPicPr>
          <p:cNvPr id="10" name="Picture 9">
            <a:extLst>
              <a:ext uri="{FF2B5EF4-FFF2-40B4-BE49-F238E27FC236}">
                <a16:creationId xmlns:a16="http://schemas.microsoft.com/office/drawing/2014/main" id="{F972ED93-31CB-41D3-8591-48E3C126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798807"/>
            <a:ext cx="1828800" cy="182880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97921B-3BAB-4A95-AAF5-B15F78514173}"/>
                  </a:ext>
                </a:extLst>
              </p:cNvPr>
              <p:cNvSpPr txBox="1"/>
              <p:nvPr/>
            </p:nvSpPr>
            <p:spPr>
              <a:xfrm>
                <a:off x="2695908" y="2016130"/>
                <a:ext cx="791883" cy="89287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m:t>
                          </m:r>
                        </m:num>
                        <m:den>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𝑦</m:t>
                          </m:r>
                        </m:den>
                      </m:f>
                      <m:r>
                        <a:rPr lang="en-US" i="1">
                          <a:solidFill>
                            <a:srgbClr val="7030A0"/>
                          </a:solidFill>
                          <a:latin typeface="Cambria Math" panose="02040503050406030204" pitchFamily="18" charset="0"/>
                        </a:rPr>
                        <m:t>𝑔</m:t>
                      </m:r>
                    </m:oMath>
                  </m:oMathPara>
                </a14:m>
                <a:endParaRPr lang="en-US" dirty="0"/>
              </a:p>
            </p:txBody>
          </p:sp>
        </mc:Choice>
        <mc:Fallback xmlns="">
          <p:sp>
            <p:nvSpPr>
              <p:cNvPr id="15" name="TextBox 14">
                <a:extLst>
                  <a:ext uri="{FF2B5EF4-FFF2-40B4-BE49-F238E27FC236}">
                    <a16:creationId xmlns:a16="http://schemas.microsoft.com/office/drawing/2014/main" id="{3297921B-3BAB-4A95-AAF5-B15F78514173}"/>
                  </a:ext>
                </a:extLst>
              </p:cNvPr>
              <p:cNvSpPr txBox="1">
                <a:spLocks noRot="1" noChangeAspect="1" noMove="1" noResize="1" noEditPoints="1" noAdjustHandles="1" noChangeArrowheads="1" noChangeShapeType="1" noTextEdit="1"/>
              </p:cNvSpPr>
              <p:nvPr/>
            </p:nvSpPr>
            <p:spPr>
              <a:xfrm>
                <a:off x="2695908" y="2016130"/>
                <a:ext cx="791883" cy="892873"/>
              </a:xfrm>
              <a:prstGeom prst="rect">
                <a:avLst/>
              </a:prstGeom>
              <a:blipFill>
                <a:blip r:embed="rId4"/>
                <a:stretch>
                  <a:fillRect l="-12500" r="-6250" b="-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3A97F5-0C84-4E6B-98C4-6B63D194CCB1}"/>
                  </a:ext>
                </a:extLst>
              </p:cNvPr>
              <p:cNvSpPr txBox="1"/>
              <p:nvPr/>
            </p:nvSpPr>
            <p:spPr>
              <a:xfrm>
                <a:off x="2695907" y="4245708"/>
                <a:ext cx="787010" cy="8192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m:t>
                          </m:r>
                        </m:num>
                        <m:den>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p>
            </p:txBody>
          </p:sp>
        </mc:Choice>
        <mc:Fallback xmlns="">
          <p:sp>
            <p:nvSpPr>
              <p:cNvPr id="16" name="TextBox 15">
                <a:extLst>
                  <a:ext uri="{FF2B5EF4-FFF2-40B4-BE49-F238E27FC236}">
                    <a16:creationId xmlns:a16="http://schemas.microsoft.com/office/drawing/2014/main" id="{6E3A97F5-0C84-4E6B-98C4-6B63D194CCB1}"/>
                  </a:ext>
                </a:extLst>
              </p:cNvPr>
              <p:cNvSpPr txBox="1">
                <a:spLocks noRot="1" noChangeAspect="1" noMove="1" noResize="1" noEditPoints="1" noAdjustHandles="1" noChangeArrowheads="1" noChangeShapeType="1" noTextEdit="1"/>
              </p:cNvSpPr>
              <p:nvPr/>
            </p:nvSpPr>
            <p:spPr>
              <a:xfrm>
                <a:off x="2695907" y="4245708"/>
                <a:ext cx="787010" cy="819263"/>
              </a:xfrm>
              <a:prstGeom prst="rect">
                <a:avLst/>
              </a:prstGeom>
              <a:blipFill>
                <a:blip r:embed="rId5"/>
                <a:stretch>
                  <a:fillRect l="-7937" r="-7937" b="-13636"/>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1217D95-EA14-4E57-96BC-14FBAD64B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701929"/>
            <a:ext cx="1828800" cy="1828800"/>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2C5DB03-06D3-4C21-B2CD-C6F9B9A1B48E}"/>
                  </a:ext>
                </a:extLst>
              </p:cNvPr>
              <p:cNvSpPr txBox="1"/>
              <p:nvPr/>
            </p:nvSpPr>
            <p:spPr>
              <a:xfrm>
                <a:off x="375004" y="2209293"/>
                <a:ext cx="1987196" cy="461665"/>
              </a:xfrm>
              <a:prstGeom prst="rect">
                <a:avLst/>
              </a:prstGeom>
              <a:noFill/>
            </p:spPr>
            <p:txBody>
              <a:bodyPr wrap="square" rtlCol="0">
                <a:spAutoFit/>
              </a:bodyPr>
              <a:lstStyle/>
              <a:p>
                <a:pPr algn="ctr"/>
                <a:r>
                  <a:rPr lang="en-US" sz="2400" dirty="0"/>
                  <a:t>Gaussian </a:t>
                </a:r>
                <a14:m>
                  <m:oMath xmlns:m="http://schemas.openxmlformats.org/officeDocument/2006/math">
                    <m:r>
                      <a:rPr lang="en-US" sz="2400" i="1" dirty="0" smtClean="0">
                        <a:solidFill>
                          <a:srgbClr val="7030A0"/>
                        </a:solidFill>
                        <a:latin typeface="Cambria Math" panose="02040503050406030204" pitchFamily="18" charset="0"/>
                      </a:rPr>
                      <m:t>𝑔</m:t>
                    </m:r>
                  </m:oMath>
                </a14:m>
                <a:endParaRPr lang="en-US" sz="2400" dirty="0"/>
              </a:p>
            </p:txBody>
          </p:sp>
        </mc:Choice>
        <mc:Fallback xmlns="">
          <p:sp>
            <p:nvSpPr>
              <p:cNvPr id="26" name="TextBox 25">
                <a:extLst>
                  <a:ext uri="{FF2B5EF4-FFF2-40B4-BE49-F238E27FC236}">
                    <a16:creationId xmlns:a16="http://schemas.microsoft.com/office/drawing/2014/main" id="{42C5DB03-06D3-4C21-B2CD-C6F9B9A1B48E}"/>
                  </a:ext>
                </a:extLst>
              </p:cNvPr>
              <p:cNvSpPr txBox="1">
                <a:spLocks noRot="1" noChangeAspect="1" noMove="1" noResize="1" noEditPoints="1" noAdjustHandles="1" noChangeArrowheads="1" noChangeShapeType="1" noTextEdit="1"/>
              </p:cNvSpPr>
              <p:nvPr/>
            </p:nvSpPr>
            <p:spPr>
              <a:xfrm>
                <a:off x="375004" y="2209293"/>
                <a:ext cx="1987196" cy="461665"/>
              </a:xfrm>
              <a:prstGeom prst="rect">
                <a:avLst/>
              </a:prstGeom>
              <a:blipFill>
                <a:blip r:embed="rId7"/>
                <a:stretch>
                  <a:fillRect t="-10811" b="-2702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4B5AC99-E526-4077-8D62-9CF1CA3E90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2822" y="3798808"/>
            <a:ext cx="1828800" cy="18288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D397A13-D015-452A-A51C-23EF18C2163D}"/>
                  </a:ext>
                </a:extLst>
              </p:cNvPr>
              <p:cNvSpPr txBox="1"/>
              <p:nvPr/>
            </p:nvSpPr>
            <p:spPr>
              <a:xfrm>
                <a:off x="5462556" y="2016129"/>
                <a:ext cx="975139" cy="938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𝑦</m:t>
                          </m:r>
                        </m:den>
                      </m:f>
                      <m:r>
                        <a:rPr lang="en-US" i="1">
                          <a:solidFill>
                            <a:srgbClr val="7030A0"/>
                          </a:solidFill>
                          <a:latin typeface="Cambria Math" panose="02040503050406030204" pitchFamily="18" charset="0"/>
                        </a:rPr>
                        <m:t>𝑔</m:t>
                      </m:r>
                    </m:oMath>
                  </m:oMathPara>
                </a14:m>
                <a:endParaRPr lang="en-US" dirty="0">
                  <a:solidFill>
                    <a:srgbClr val="7030A0"/>
                  </a:solidFill>
                </a:endParaRPr>
              </a:p>
            </p:txBody>
          </p:sp>
        </mc:Choice>
        <mc:Fallback xmlns="">
          <p:sp>
            <p:nvSpPr>
              <p:cNvPr id="17" name="TextBox 16">
                <a:extLst>
                  <a:ext uri="{FF2B5EF4-FFF2-40B4-BE49-F238E27FC236}">
                    <a16:creationId xmlns:a16="http://schemas.microsoft.com/office/drawing/2014/main" id="{3D397A13-D015-452A-A51C-23EF18C2163D}"/>
                  </a:ext>
                </a:extLst>
              </p:cNvPr>
              <p:cNvSpPr txBox="1">
                <a:spLocks noRot="1" noChangeAspect="1" noMove="1" noResize="1" noEditPoints="1" noAdjustHandles="1" noChangeArrowheads="1" noChangeShapeType="1" noTextEdit="1"/>
              </p:cNvSpPr>
              <p:nvPr/>
            </p:nvSpPr>
            <p:spPr>
              <a:xfrm>
                <a:off x="5462556" y="2016129"/>
                <a:ext cx="975139" cy="938206"/>
              </a:xfrm>
              <a:prstGeom prst="rect">
                <a:avLst/>
              </a:prstGeom>
              <a:blipFill>
                <a:blip r:embed="rId9"/>
                <a:stretch>
                  <a:fillRect l="-6410" r="-5128"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E5BC8B3-7A57-4D05-835F-9BAEE5368AAB}"/>
                  </a:ext>
                </a:extLst>
              </p:cNvPr>
              <p:cNvSpPr txBox="1"/>
              <p:nvPr/>
            </p:nvSpPr>
            <p:spPr>
              <a:xfrm>
                <a:off x="5462556" y="4177067"/>
                <a:ext cx="970266"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p>
            </p:txBody>
          </p:sp>
        </mc:Choice>
        <mc:Fallback xmlns="">
          <p:sp>
            <p:nvSpPr>
              <p:cNvPr id="18" name="TextBox 17">
                <a:extLst>
                  <a:ext uri="{FF2B5EF4-FFF2-40B4-BE49-F238E27FC236}">
                    <a16:creationId xmlns:a16="http://schemas.microsoft.com/office/drawing/2014/main" id="{CE5BC8B3-7A57-4D05-835F-9BAEE5368AAB}"/>
                  </a:ext>
                </a:extLst>
              </p:cNvPr>
              <p:cNvSpPr txBox="1">
                <a:spLocks noRot="1" noChangeAspect="1" noMove="1" noResize="1" noEditPoints="1" noAdjustHandles="1" noChangeArrowheads="1" noChangeShapeType="1" noTextEdit="1"/>
              </p:cNvSpPr>
              <p:nvPr/>
            </p:nvSpPr>
            <p:spPr>
              <a:xfrm>
                <a:off x="5462556" y="4177067"/>
                <a:ext cx="970266" cy="864596"/>
              </a:xfrm>
              <a:prstGeom prst="rect">
                <a:avLst/>
              </a:prstGeom>
              <a:blipFill>
                <a:blip r:embed="rId10"/>
                <a:stretch>
                  <a:fillRect l="-6410" r="-5128" b="-11594"/>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4C0F5843-16F9-49FF-9A06-7213F2EB68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2822" y="1569230"/>
            <a:ext cx="1828800" cy="18288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23050FB-09F1-664E-8CAE-36C2406BC83D}"/>
                  </a:ext>
                </a:extLst>
              </p:cNvPr>
              <p:cNvSpPr txBox="1"/>
              <p:nvPr/>
            </p:nvSpPr>
            <p:spPr>
              <a:xfrm>
                <a:off x="9235687" y="4682341"/>
                <a:ext cx="2595711" cy="1072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rgbClr val="7030A0"/>
                              </a:solidFill>
                              <a:latin typeface="Cambria Math" panose="02040503050406030204" pitchFamily="18" charset="0"/>
                            </a:rPr>
                          </m:ctrlPr>
                        </m:fPr>
                        <m:num>
                          <m:sSup>
                            <m:sSupPr>
                              <m:ctrlPr>
                                <a:rPr lang="en-US" sz="3200" i="1">
                                  <a:solidFill>
                                    <a:srgbClr val="7030A0"/>
                                  </a:solidFill>
                                  <a:latin typeface="Cambria Math" panose="02040503050406030204" pitchFamily="18" charset="0"/>
                                </a:rPr>
                              </m:ctrlPr>
                            </m:sSupPr>
                            <m:e>
                              <m:r>
                                <a:rPr lang="en-US" sz="3200" i="1">
                                  <a:solidFill>
                                    <a:srgbClr val="7030A0"/>
                                  </a:solidFill>
                                  <a:latin typeface="Cambria Math" panose="02040503050406030204" pitchFamily="18" charset="0"/>
                                </a:rPr>
                                <m:t>𝜕</m:t>
                              </m:r>
                            </m:e>
                            <m:sup>
                              <m:r>
                                <a:rPr lang="en-US" sz="3200" i="1">
                                  <a:solidFill>
                                    <a:srgbClr val="7030A0"/>
                                  </a:solidFill>
                                  <a:latin typeface="Cambria Math" panose="02040503050406030204" pitchFamily="18" charset="0"/>
                                </a:rPr>
                                <m:t>2</m:t>
                              </m:r>
                            </m:sup>
                          </m:sSup>
                        </m:num>
                        <m:den>
                          <m:sSup>
                            <m:sSupPr>
                              <m:ctrlPr>
                                <a:rPr lang="en-US" sz="3200" i="1">
                                  <a:solidFill>
                                    <a:srgbClr val="7030A0"/>
                                  </a:solidFill>
                                  <a:latin typeface="Cambria Math" panose="02040503050406030204" pitchFamily="18" charset="0"/>
                                </a:rPr>
                              </m:ctrlPr>
                            </m:sSupPr>
                            <m:e>
                              <m:r>
                                <a:rPr lang="en-US" sz="3200" i="1">
                                  <a:solidFill>
                                    <a:srgbClr val="7030A0"/>
                                  </a:solidFill>
                                  <a:latin typeface="Cambria Math" panose="02040503050406030204" pitchFamily="18" charset="0"/>
                                </a:rPr>
                                <m:t>𝜕</m:t>
                              </m:r>
                            </m:e>
                            <m:sup>
                              <m:r>
                                <a:rPr lang="en-US" sz="3200" i="1">
                                  <a:solidFill>
                                    <a:srgbClr val="7030A0"/>
                                  </a:solidFill>
                                  <a:latin typeface="Cambria Math" panose="02040503050406030204" pitchFamily="18" charset="0"/>
                                </a:rPr>
                                <m:t>2</m:t>
                              </m:r>
                            </m:sup>
                          </m:sSup>
                          <m:r>
                            <a:rPr lang="en-US" sz="3200" i="1">
                              <a:solidFill>
                                <a:srgbClr val="7030A0"/>
                              </a:solidFill>
                              <a:latin typeface="Cambria Math" panose="02040503050406030204" pitchFamily="18" charset="0"/>
                            </a:rPr>
                            <m:t>𝑥</m:t>
                          </m:r>
                        </m:den>
                      </m:f>
                      <m:r>
                        <a:rPr lang="en-US" sz="3200" i="1">
                          <a:solidFill>
                            <a:srgbClr val="7030A0"/>
                          </a:solidFill>
                          <a:latin typeface="Cambria Math" panose="02040503050406030204" pitchFamily="18" charset="0"/>
                        </a:rPr>
                        <m:t>𝑔</m:t>
                      </m:r>
                      <m:r>
                        <a:rPr lang="en-US" sz="3200" i="1">
                          <a:solidFill>
                            <a:srgbClr val="7030A0"/>
                          </a:solidFill>
                          <a:latin typeface="Cambria Math" panose="02040503050406030204" pitchFamily="18" charset="0"/>
                        </a:rPr>
                        <m:t>+</m:t>
                      </m:r>
                      <m:f>
                        <m:fPr>
                          <m:ctrlPr>
                            <a:rPr lang="en-US" sz="3200" i="1">
                              <a:solidFill>
                                <a:srgbClr val="7030A0"/>
                              </a:solidFill>
                              <a:latin typeface="Cambria Math" panose="02040503050406030204" pitchFamily="18" charset="0"/>
                            </a:rPr>
                          </m:ctrlPr>
                        </m:fPr>
                        <m:num>
                          <m:sSup>
                            <m:sSupPr>
                              <m:ctrlPr>
                                <a:rPr lang="en-US" sz="3200" i="1">
                                  <a:solidFill>
                                    <a:srgbClr val="7030A0"/>
                                  </a:solidFill>
                                  <a:latin typeface="Cambria Math" panose="02040503050406030204" pitchFamily="18" charset="0"/>
                                </a:rPr>
                              </m:ctrlPr>
                            </m:sSupPr>
                            <m:e>
                              <m:r>
                                <a:rPr lang="en-US" sz="3200" i="1">
                                  <a:solidFill>
                                    <a:srgbClr val="7030A0"/>
                                  </a:solidFill>
                                  <a:latin typeface="Cambria Math" panose="02040503050406030204" pitchFamily="18" charset="0"/>
                                </a:rPr>
                                <m:t>𝜕</m:t>
                              </m:r>
                            </m:e>
                            <m:sup>
                              <m:r>
                                <a:rPr lang="en-US" sz="3200" i="1">
                                  <a:solidFill>
                                    <a:srgbClr val="7030A0"/>
                                  </a:solidFill>
                                  <a:latin typeface="Cambria Math" panose="02040503050406030204" pitchFamily="18" charset="0"/>
                                </a:rPr>
                                <m:t>2</m:t>
                              </m:r>
                            </m:sup>
                          </m:sSup>
                        </m:num>
                        <m:den>
                          <m:sSup>
                            <m:sSupPr>
                              <m:ctrlPr>
                                <a:rPr lang="en-US" sz="3200" i="1">
                                  <a:solidFill>
                                    <a:srgbClr val="7030A0"/>
                                  </a:solidFill>
                                  <a:latin typeface="Cambria Math" panose="02040503050406030204" pitchFamily="18" charset="0"/>
                                </a:rPr>
                              </m:ctrlPr>
                            </m:sSupPr>
                            <m:e>
                              <m:r>
                                <a:rPr lang="en-US" sz="3200" i="1">
                                  <a:solidFill>
                                    <a:srgbClr val="7030A0"/>
                                  </a:solidFill>
                                  <a:latin typeface="Cambria Math" panose="02040503050406030204" pitchFamily="18" charset="0"/>
                                </a:rPr>
                                <m:t>𝜕</m:t>
                              </m:r>
                            </m:e>
                            <m:sup>
                              <m:r>
                                <a:rPr lang="en-US" sz="3200" i="1">
                                  <a:solidFill>
                                    <a:srgbClr val="7030A0"/>
                                  </a:solidFill>
                                  <a:latin typeface="Cambria Math" panose="02040503050406030204" pitchFamily="18" charset="0"/>
                                </a:rPr>
                                <m:t>2</m:t>
                              </m:r>
                            </m:sup>
                          </m:sSup>
                          <m:r>
                            <a:rPr lang="en-US" sz="3200" i="1">
                              <a:solidFill>
                                <a:srgbClr val="7030A0"/>
                              </a:solidFill>
                              <a:latin typeface="Cambria Math" panose="02040503050406030204" pitchFamily="18" charset="0"/>
                            </a:rPr>
                            <m:t>𝑦</m:t>
                          </m:r>
                        </m:den>
                      </m:f>
                      <m:r>
                        <a:rPr lang="en-US" sz="3200" i="1">
                          <a:solidFill>
                            <a:srgbClr val="7030A0"/>
                          </a:solidFill>
                          <a:latin typeface="Cambria Math" panose="02040503050406030204" pitchFamily="18" charset="0"/>
                        </a:rPr>
                        <m:t>𝑔</m:t>
                      </m:r>
                    </m:oMath>
                  </m:oMathPara>
                </a14:m>
                <a:endParaRPr lang="en-US" sz="3200" dirty="0"/>
              </a:p>
            </p:txBody>
          </p:sp>
        </mc:Choice>
        <mc:Fallback xmlns="">
          <p:sp>
            <p:nvSpPr>
              <p:cNvPr id="20" name="TextBox 19">
                <a:extLst>
                  <a:ext uri="{FF2B5EF4-FFF2-40B4-BE49-F238E27FC236}">
                    <a16:creationId xmlns:a16="http://schemas.microsoft.com/office/drawing/2014/main" id="{D23050FB-09F1-664E-8CAE-36C2406BC83D}"/>
                  </a:ext>
                </a:extLst>
              </p:cNvPr>
              <p:cNvSpPr txBox="1">
                <a:spLocks noRot="1" noChangeAspect="1" noMove="1" noResize="1" noEditPoints="1" noAdjustHandles="1" noChangeArrowheads="1" noChangeShapeType="1" noTextEdit="1"/>
              </p:cNvSpPr>
              <p:nvPr/>
            </p:nvSpPr>
            <p:spPr>
              <a:xfrm>
                <a:off x="9235687" y="4682341"/>
                <a:ext cx="2595711" cy="1072281"/>
              </a:xfrm>
              <a:prstGeom prst="rect">
                <a:avLst/>
              </a:prstGeom>
              <a:blipFill>
                <a:blip r:embed="rId12"/>
                <a:stretch>
                  <a:fillRect l="-2913" r="-1942" b="-1058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FA1F4047-2452-FD4A-9902-79B1BA08E5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777" y="2676648"/>
            <a:ext cx="1828800" cy="1828800"/>
          </a:xfrm>
          <a:prstGeom prst="rect">
            <a:avLst/>
          </a:prstGeom>
        </p:spPr>
      </p:pic>
      <p:sp>
        <p:nvSpPr>
          <p:cNvPr id="29" name="TextBox 28">
            <a:extLst>
              <a:ext uri="{FF2B5EF4-FFF2-40B4-BE49-F238E27FC236}">
                <a16:creationId xmlns:a16="http://schemas.microsoft.com/office/drawing/2014/main" id="{EC72522F-6EDD-4146-944A-0CE6C044F67D}"/>
              </a:ext>
            </a:extLst>
          </p:cNvPr>
          <p:cNvSpPr txBox="1"/>
          <p:nvPr/>
        </p:nvSpPr>
        <p:spPr>
          <a:xfrm>
            <a:off x="8473705" y="3298661"/>
            <a:ext cx="791883" cy="584775"/>
          </a:xfrm>
          <a:prstGeom prst="rect">
            <a:avLst/>
          </a:prstGeom>
          <a:solidFill>
            <a:schemeClr val="bg1"/>
          </a:solidFill>
          <a:ln>
            <a:solidFill>
              <a:schemeClr val="tx1"/>
            </a:solidFill>
          </a:ln>
        </p:spPr>
        <p:txBody>
          <a:bodyPr wrap="square" rtlCol="0">
            <a:spAutoFit/>
          </a:bodyPr>
          <a:lstStyle/>
          <a:p>
            <a:pPr algn="ctr"/>
            <a:r>
              <a:rPr lang="en-US" sz="3200" dirty="0">
                <a:latin typeface="Cambria Math" panose="02040503050406030204" pitchFamily="18" charset="0"/>
                <a:ea typeface="Cambria Math" panose="02040503050406030204" pitchFamily="18" charset="0"/>
              </a:rPr>
              <a:t>+</a:t>
            </a:r>
          </a:p>
        </p:txBody>
      </p:sp>
      <p:cxnSp>
        <p:nvCxnSpPr>
          <p:cNvPr id="9" name="Straight Arrow Connector 8">
            <a:extLst>
              <a:ext uri="{FF2B5EF4-FFF2-40B4-BE49-F238E27FC236}">
                <a16:creationId xmlns:a16="http://schemas.microsoft.com/office/drawing/2014/main" id="{B508745F-0DF5-CB40-9158-B75DFC56B2DB}"/>
              </a:ext>
            </a:extLst>
          </p:cNvPr>
          <p:cNvCxnSpPr>
            <a:cxnSpLocks/>
            <a:stCxn id="25" idx="3"/>
            <a:endCxn id="29" idx="0"/>
          </p:cNvCxnSpPr>
          <p:nvPr/>
        </p:nvCxnSpPr>
        <p:spPr bwMode="auto">
          <a:xfrm>
            <a:off x="8261622" y="2483630"/>
            <a:ext cx="608025" cy="8150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045BFBCC-4432-D14F-BA24-2E48AAFD09B5}"/>
              </a:ext>
            </a:extLst>
          </p:cNvPr>
          <p:cNvCxnSpPr>
            <a:cxnSpLocks/>
            <a:stCxn id="8" idx="3"/>
            <a:endCxn id="29" idx="2"/>
          </p:cNvCxnSpPr>
          <p:nvPr/>
        </p:nvCxnSpPr>
        <p:spPr bwMode="auto">
          <a:xfrm flipV="1">
            <a:off x="8261622" y="3883436"/>
            <a:ext cx="608025" cy="8297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46C9A7A8-8E71-2C46-83AE-A47E3C295CC3}"/>
              </a:ext>
            </a:extLst>
          </p:cNvPr>
          <p:cNvCxnSpPr>
            <a:cxnSpLocks/>
            <a:stCxn id="29" idx="3"/>
            <a:endCxn id="21" idx="1"/>
          </p:cNvCxnSpPr>
          <p:nvPr/>
        </p:nvCxnSpPr>
        <p:spPr bwMode="auto">
          <a:xfrm flipV="1">
            <a:off x="9265588" y="3591048"/>
            <a:ext cx="266189"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TextBox 32">
            <a:extLst>
              <a:ext uri="{FF2B5EF4-FFF2-40B4-BE49-F238E27FC236}">
                <a16:creationId xmlns:a16="http://schemas.microsoft.com/office/drawing/2014/main" id="{D9C92503-942A-F84E-8456-E34A3E02C37F}"/>
              </a:ext>
            </a:extLst>
          </p:cNvPr>
          <p:cNvSpPr txBox="1"/>
          <p:nvPr/>
        </p:nvSpPr>
        <p:spPr>
          <a:xfrm>
            <a:off x="149184" y="6414376"/>
            <a:ext cx="2940228" cy="307777"/>
          </a:xfrm>
          <a:prstGeom prst="rect">
            <a:avLst/>
          </a:prstGeom>
          <a:noFill/>
        </p:spPr>
        <p:txBody>
          <a:bodyPr wrap="none" rtlCol="0">
            <a:spAutoFit/>
          </a:bodyPr>
          <a:lstStyle/>
          <a:p>
            <a:r>
              <a:rPr lang="en-US" sz="1400" dirty="0"/>
              <a:t>Source: </a:t>
            </a:r>
            <a:r>
              <a:rPr lang="en-US" sz="1400" dirty="0">
                <a:hlinkClick r:id="rId14"/>
              </a:rPr>
              <a:t>J. Johnson and D. </a:t>
            </a:r>
            <a:r>
              <a:rPr lang="en-US" sz="1400" dirty="0" err="1">
                <a:hlinkClick r:id="rId14"/>
              </a:rPr>
              <a:t>Fouhey</a:t>
            </a:r>
            <a:endParaRPr lang="en-US" sz="1400" dirty="0"/>
          </a:p>
        </p:txBody>
      </p:sp>
      <p:sp>
        <p:nvSpPr>
          <p:cNvPr id="3" name="TextBox 2">
            <a:extLst>
              <a:ext uri="{FF2B5EF4-FFF2-40B4-BE49-F238E27FC236}">
                <a16:creationId xmlns:a16="http://schemas.microsoft.com/office/drawing/2014/main" id="{3012B4D0-FB02-6A43-9458-0FB3598C1FCC}"/>
              </a:ext>
            </a:extLst>
          </p:cNvPr>
          <p:cNvSpPr txBox="1"/>
          <p:nvPr/>
        </p:nvSpPr>
        <p:spPr>
          <a:xfrm>
            <a:off x="8915400" y="6152766"/>
            <a:ext cx="3265638" cy="461665"/>
          </a:xfrm>
          <a:prstGeom prst="rect">
            <a:avLst/>
          </a:prstGeom>
          <a:noFill/>
        </p:spPr>
        <p:txBody>
          <a:bodyPr wrap="none" rtlCol="0">
            <a:spAutoFit/>
          </a:bodyPr>
          <a:lstStyle/>
          <a:p>
            <a:r>
              <a:rPr lang="en-US" sz="2400" dirty="0"/>
              <a:t>Is this filter separable?</a:t>
            </a:r>
          </a:p>
        </p:txBody>
      </p:sp>
    </p:spTree>
    <p:extLst>
      <p:ext uri="{BB962C8B-B14F-4D97-AF65-F5344CB8AC3E}">
        <p14:creationId xmlns:p14="http://schemas.microsoft.com/office/powerpoint/2010/main" val="31568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20" grpId="0"/>
      <p:bldP spid="29"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dirty="0"/>
              <a:t>Scale-normalized Laplacian</a:t>
            </a:r>
          </a:p>
        </p:txBody>
      </p:sp>
      <mc:AlternateContent xmlns:mc="http://schemas.openxmlformats.org/markup-compatibility/2006" xmlns:a14="http://schemas.microsoft.com/office/drawing/2010/main">
        <mc:Choice Requires="a14">
          <p:sp>
            <p:nvSpPr>
              <p:cNvPr id="19460" name="Rectangle 9"/>
              <p:cNvSpPr>
                <a:spLocks noGrp="1" noChangeArrowheads="1"/>
              </p:cNvSpPr>
              <p:nvPr>
                <p:ph type="body" idx="1"/>
              </p:nvPr>
            </p:nvSpPr>
            <p:spPr/>
            <p:txBody>
              <a:bodyPr/>
              <a:lstStyle/>
              <a:p>
                <a:pPr marL="457200" indent="-457200">
                  <a:buFont typeface="Arial" panose="020B0604020202020204" pitchFamily="34" charset="0"/>
                  <a:buChar char="•"/>
                </a:pPr>
                <a:r>
                  <a:rPr lang="en-US" dirty="0"/>
                  <a:t>You need to multiply the </a:t>
                </a:r>
                <a:r>
                  <a:rPr lang="en-US" dirty="0" err="1"/>
                  <a:t>LoG</a:t>
                </a:r>
                <a:r>
                  <a:rPr lang="en-US" dirty="0"/>
                  <a:t> by </a:t>
                </a:r>
                <a14:m>
                  <m:oMath xmlns:m="http://schemas.openxmlformats.org/officeDocument/2006/math">
                    <m:sSup>
                      <m:sSupPr>
                        <m:ctrlPr>
                          <a:rPr lang="en-US" i="1" smtClean="0">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𝜎</m:t>
                        </m:r>
                      </m:e>
                      <m:sup>
                        <m:r>
                          <a:rPr lang="en-US" i="1">
                            <a:solidFill>
                              <a:srgbClr val="7030A0"/>
                            </a:solidFill>
                            <a:latin typeface="Cambria Math" panose="02040503050406030204" pitchFamily="18" charset="0"/>
                          </a:rPr>
                          <m:t>2</m:t>
                        </m:r>
                      </m:sup>
                    </m:sSup>
                  </m:oMath>
                </a14:m>
                <a:r>
                  <a:rPr lang="en-US" dirty="0"/>
                  <a:t> to make responses comparable across scales </a:t>
                </a:r>
              </a:p>
            </p:txBody>
          </p:sp>
        </mc:Choice>
        <mc:Fallback xmlns="">
          <p:sp>
            <p:nvSpPr>
              <p:cNvPr id="19460" name="Rectangle 9"/>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pic>
        <p:nvPicPr>
          <p:cNvPr id="19461" name="Picture 5" descr="log_color"/>
          <p:cNvPicPr>
            <a:picLocks noChangeAspect="1" noChangeArrowheads="1"/>
          </p:cNvPicPr>
          <p:nvPr/>
        </p:nvPicPr>
        <p:blipFill>
          <a:blip r:embed="rId4" cstate="print"/>
          <a:srcRect/>
          <a:stretch>
            <a:fillRect/>
          </a:stretch>
        </p:blipFill>
        <p:spPr bwMode="auto">
          <a:xfrm>
            <a:off x="2667000" y="1828800"/>
            <a:ext cx="4114800" cy="3086100"/>
          </a:xfrm>
          <a:prstGeom prst="rect">
            <a:avLst/>
          </a:prstGeom>
          <a:noFill/>
          <a:ln w="9525">
            <a:noFill/>
            <a:miter lim="800000"/>
            <a:headEnd/>
            <a:tailEnd/>
          </a:ln>
        </p:spPr>
      </p:pic>
      <p:pic>
        <p:nvPicPr>
          <p:cNvPr id="19462" name="Picture 6" descr="log"/>
          <p:cNvPicPr>
            <a:picLocks noChangeAspect="1" noChangeArrowheads="1"/>
          </p:cNvPicPr>
          <p:nvPr/>
        </p:nvPicPr>
        <p:blipFill>
          <a:blip r:embed="rId5" cstate="print"/>
          <a:srcRect/>
          <a:stretch>
            <a:fillRect/>
          </a:stretch>
        </p:blipFill>
        <p:spPr bwMode="auto">
          <a:xfrm>
            <a:off x="7543800" y="2293938"/>
            <a:ext cx="2057400" cy="20574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D8EA177-104C-EB42-972E-C0C9420201A1}"/>
                  </a:ext>
                </a:extLst>
              </p:cNvPr>
              <p:cNvSpPr txBox="1"/>
              <p:nvPr/>
            </p:nvSpPr>
            <p:spPr>
              <a:xfrm>
                <a:off x="3653485" y="4914900"/>
                <a:ext cx="5693866" cy="1255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solidFill>
                                <a:srgbClr val="7030A0"/>
                              </a:solidFill>
                              <a:latin typeface="Cambria Math" panose="02040503050406030204" pitchFamily="18" charset="0"/>
                            </a:rPr>
                          </m:ctrlPr>
                        </m:sSubSupPr>
                        <m:e>
                          <m:r>
                            <m:rPr>
                              <m:sty m:val="p"/>
                            </m:rPr>
                            <a:rPr lang="en-US" sz="3600">
                              <a:solidFill>
                                <a:srgbClr val="7030A0"/>
                              </a:solidFill>
                              <a:latin typeface="Cambria Math" panose="02040503050406030204" pitchFamily="18" charset="0"/>
                            </a:rPr>
                            <m:t>∇</m:t>
                          </m:r>
                        </m:e>
                        <m:sub>
                          <m:r>
                            <m:rPr>
                              <m:sty m:val="p"/>
                            </m:rPr>
                            <a:rPr lang="en-US" sz="3600" i="0">
                              <a:solidFill>
                                <a:srgbClr val="7030A0"/>
                              </a:solidFill>
                              <a:latin typeface="Cambria Math" panose="02040503050406030204" pitchFamily="18" charset="0"/>
                            </a:rPr>
                            <m:t>norm</m:t>
                          </m:r>
                        </m:sub>
                        <m:sup>
                          <m:r>
                            <a:rPr lang="en-US" sz="3600" i="1">
                              <a:solidFill>
                                <a:srgbClr val="7030A0"/>
                              </a:solidFill>
                              <a:latin typeface="Cambria Math" panose="02040503050406030204" pitchFamily="18" charset="0"/>
                            </a:rPr>
                            <m:t>2</m:t>
                          </m:r>
                        </m:sup>
                      </m:sSubSup>
                      <m:r>
                        <a:rPr lang="en-US" sz="3600" i="1">
                          <a:solidFill>
                            <a:srgbClr val="7030A0"/>
                          </a:solidFill>
                          <a:latin typeface="Cambria Math" panose="02040503050406030204" pitchFamily="18" charset="0"/>
                        </a:rPr>
                        <m:t>=</m:t>
                      </m:r>
                      <m:sSup>
                        <m:sSupPr>
                          <m:ctrlPr>
                            <a:rPr lang="en-US" sz="3600" i="1" smtClean="0">
                              <a:solidFill>
                                <a:srgbClr val="C00000"/>
                              </a:solidFill>
                              <a:latin typeface="Cambria Math" panose="02040503050406030204" pitchFamily="18" charset="0"/>
                            </a:rPr>
                          </m:ctrlPr>
                        </m:sSupPr>
                        <m:e>
                          <m:r>
                            <a:rPr lang="en-US" sz="3600" i="1">
                              <a:solidFill>
                                <a:srgbClr val="C00000"/>
                              </a:solidFill>
                              <a:latin typeface="Cambria Math" panose="02040503050406030204" pitchFamily="18" charset="0"/>
                            </a:rPr>
                            <m:t>𝜎</m:t>
                          </m:r>
                        </m:e>
                        <m:sup>
                          <m:r>
                            <a:rPr lang="en-US" sz="3600" i="1">
                              <a:solidFill>
                                <a:srgbClr val="C00000"/>
                              </a:solidFill>
                              <a:latin typeface="Cambria Math" panose="02040503050406030204" pitchFamily="18" charset="0"/>
                            </a:rPr>
                            <m:t>2</m:t>
                          </m:r>
                        </m:sup>
                      </m:sSup>
                      <m:d>
                        <m:dPr>
                          <m:ctrlPr>
                            <a:rPr lang="en-US" sz="3600" i="1">
                              <a:solidFill>
                                <a:srgbClr val="7030A0"/>
                              </a:solidFill>
                              <a:latin typeface="Cambria Math" panose="02040503050406030204" pitchFamily="18" charset="0"/>
                            </a:rPr>
                          </m:ctrlPr>
                        </m:dPr>
                        <m:e>
                          <m:f>
                            <m:fPr>
                              <m:ctrlPr>
                                <a:rPr lang="en-US" sz="3600" i="1">
                                  <a:solidFill>
                                    <a:srgbClr val="7030A0"/>
                                  </a:solidFill>
                                  <a:latin typeface="Cambria Math" panose="02040503050406030204" pitchFamily="18" charset="0"/>
                                </a:rPr>
                              </m:ctrlPr>
                            </m:fPr>
                            <m:num>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num>
                            <m:den>
                              <m:r>
                                <a:rPr lang="en-US" sz="3600" i="1">
                                  <a:solidFill>
                                    <a:srgbClr val="7030A0"/>
                                  </a:solidFill>
                                  <a:latin typeface="Cambria Math" panose="02040503050406030204" pitchFamily="18" charset="0"/>
                                </a:rPr>
                                <m:t>𝜕</m:t>
                              </m:r>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𝑥</m:t>
                                  </m:r>
                                </m:e>
                                <m:sup>
                                  <m:r>
                                    <a:rPr lang="en-US" sz="3600" i="1">
                                      <a:solidFill>
                                        <a:srgbClr val="7030A0"/>
                                      </a:solidFill>
                                      <a:latin typeface="Cambria Math" panose="02040503050406030204" pitchFamily="18" charset="0"/>
                                    </a:rPr>
                                    <m:t>2</m:t>
                                  </m:r>
                                </m:sup>
                              </m:sSup>
                            </m:den>
                          </m:f>
                          <m:r>
                            <a:rPr lang="en-US" sz="3600" i="1">
                              <a:solidFill>
                                <a:srgbClr val="7030A0"/>
                              </a:solidFill>
                              <a:latin typeface="Cambria Math" panose="02040503050406030204" pitchFamily="18" charset="0"/>
                            </a:rPr>
                            <m:t>𝑔</m:t>
                          </m:r>
                          <m:r>
                            <a:rPr lang="en-US" sz="3600" i="1">
                              <a:solidFill>
                                <a:srgbClr val="7030A0"/>
                              </a:solidFill>
                              <a:latin typeface="Cambria Math" panose="02040503050406030204" pitchFamily="18" charset="0"/>
                            </a:rPr>
                            <m:t>+</m:t>
                          </m:r>
                          <m:f>
                            <m:fPr>
                              <m:ctrlPr>
                                <a:rPr lang="en-US" sz="3600" i="1">
                                  <a:solidFill>
                                    <a:srgbClr val="7030A0"/>
                                  </a:solidFill>
                                  <a:latin typeface="Cambria Math" panose="02040503050406030204" pitchFamily="18" charset="0"/>
                                </a:rPr>
                              </m:ctrlPr>
                            </m:fPr>
                            <m:num>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num>
                            <m:den>
                              <m:sSup>
                                <m:sSupPr>
                                  <m:ctrlPr>
                                    <a:rPr lang="en-US" sz="3600" i="1">
                                      <a:solidFill>
                                        <a:srgbClr val="7030A0"/>
                                      </a:solidFill>
                                      <a:latin typeface="Cambria Math" panose="02040503050406030204" pitchFamily="18" charset="0"/>
                                    </a:rPr>
                                  </m:ctrlPr>
                                </m:sSupPr>
                                <m:e>
                                  <m:r>
                                    <a:rPr lang="en-US" sz="3600" i="1">
                                      <a:solidFill>
                                        <a:srgbClr val="7030A0"/>
                                      </a:solidFill>
                                      <a:latin typeface="Cambria Math" panose="02040503050406030204" pitchFamily="18" charset="0"/>
                                    </a:rPr>
                                    <m:t>𝜕</m:t>
                                  </m:r>
                                </m:e>
                                <m:sup>
                                  <m:r>
                                    <a:rPr lang="en-US" sz="3600" i="1">
                                      <a:solidFill>
                                        <a:srgbClr val="7030A0"/>
                                      </a:solidFill>
                                      <a:latin typeface="Cambria Math" panose="02040503050406030204" pitchFamily="18" charset="0"/>
                                    </a:rPr>
                                    <m:t>2</m:t>
                                  </m:r>
                                </m:sup>
                              </m:sSup>
                              <m:r>
                                <a:rPr lang="en-US" sz="3600" i="1">
                                  <a:solidFill>
                                    <a:srgbClr val="7030A0"/>
                                  </a:solidFill>
                                  <a:latin typeface="Cambria Math" panose="02040503050406030204" pitchFamily="18" charset="0"/>
                                </a:rPr>
                                <m:t>𝑦</m:t>
                              </m:r>
                            </m:den>
                          </m:f>
                          <m:r>
                            <a:rPr lang="en-US" sz="3600" i="1">
                              <a:solidFill>
                                <a:srgbClr val="7030A0"/>
                              </a:solidFill>
                              <a:latin typeface="Cambria Math" panose="02040503050406030204" pitchFamily="18" charset="0"/>
                            </a:rPr>
                            <m:t>𝑔</m:t>
                          </m:r>
                        </m:e>
                      </m:d>
                    </m:oMath>
                  </m:oMathPara>
                </a14:m>
                <a:endParaRPr lang="en-US" sz="3600" dirty="0">
                  <a:solidFill>
                    <a:srgbClr val="7030A0"/>
                  </a:solidFill>
                </a:endParaRPr>
              </a:p>
            </p:txBody>
          </p:sp>
        </mc:Choice>
        <mc:Fallback xmlns="">
          <p:sp>
            <p:nvSpPr>
              <p:cNvPr id="7" name="TextBox 6">
                <a:extLst>
                  <a:ext uri="{FF2B5EF4-FFF2-40B4-BE49-F238E27FC236}">
                    <a16:creationId xmlns:a16="http://schemas.microsoft.com/office/drawing/2014/main" id="{DD8EA177-104C-EB42-972E-C0C9420201A1}"/>
                  </a:ext>
                </a:extLst>
              </p:cNvPr>
              <p:cNvSpPr txBox="1">
                <a:spLocks noRot="1" noChangeAspect="1" noMove="1" noResize="1" noEditPoints="1" noAdjustHandles="1" noChangeArrowheads="1" noChangeShapeType="1" noTextEdit="1"/>
              </p:cNvSpPr>
              <p:nvPr/>
            </p:nvSpPr>
            <p:spPr>
              <a:xfrm>
                <a:off x="3653485" y="4914900"/>
                <a:ext cx="5693866" cy="1255921"/>
              </a:xfrm>
              <a:prstGeom prst="rect">
                <a:avLst/>
              </a:prstGeom>
              <a:blipFill>
                <a:blip r:embed="rId6"/>
                <a:stretch>
                  <a:fillRect l="-1339" b="-7000"/>
                </a:stretch>
              </a:blipFill>
            </p:spPr>
            <p:txBody>
              <a:bodyPr/>
              <a:lstStyle/>
              <a:p>
                <a:r>
                  <a:rPr lang="en-US">
                    <a:noFill/>
                  </a:rPr>
                  <a:t> </a:t>
                </a:r>
              </a:p>
            </p:txBody>
          </p:sp>
        </mc:Fallback>
      </mc:AlternateContent>
    </p:spTree>
    <p:extLst>
      <p:ext uri="{BB962C8B-B14F-4D97-AF65-F5344CB8AC3E}">
        <p14:creationId xmlns:p14="http://schemas.microsoft.com/office/powerpoint/2010/main" val="3206772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4"/>
          <p:cNvSpPr>
            <a:spLocks noGrp="1" noChangeArrowheads="1"/>
          </p:cNvSpPr>
          <p:nvPr>
            <p:ph type="title"/>
          </p:nvPr>
        </p:nvSpPr>
        <p:spPr/>
        <p:txBody>
          <a:bodyPr/>
          <a:lstStyle/>
          <a:p>
            <a:r>
              <a:rPr lang="en-US" dirty="0"/>
              <a:t>Edge detection with </a:t>
            </a:r>
            <a:r>
              <a:rPr lang="en-US" dirty="0" err="1"/>
              <a:t>LoG</a:t>
            </a:r>
            <a:endParaRPr lang="en-US" dirty="0"/>
          </a:p>
        </p:txBody>
      </p:sp>
      <p:sp>
        <p:nvSpPr>
          <p:cNvPr id="16392" name="Text Box 12"/>
          <p:cNvSpPr txBox="1">
            <a:spLocks noChangeArrowheads="1"/>
          </p:cNvSpPr>
          <p:nvPr/>
        </p:nvSpPr>
        <p:spPr bwMode="auto">
          <a:xfrm>
            <a:off x="8547100" y="1271586"/>
            <a:ext cx="717550" cy="366713"/>
          </a:xfrm>
          <a:prstGeom prst="rect">
            <a:avLst/>
          </a:prstGeom>
          <a:noFill/>
          <a:ln w="9525">
            <a:noFill/>
            <a:miter lim="800000"/>
            <a:headEnd/>
            <a:tailEnd/>
          </a:ln>
        </p:spPr>
        <p:txBody>
          <a:bodyPr wrap="none">
            <a:spAutoFit/>
          </a:bodyPr>
          <a:lstStyle/>
          <a:p>
            <a:r>
              <a:rPr lang="en-US" sz="1800" dirty="0"/>
              <a:t>Edge</a:t>
            </a:r>
          </a:p>
        </p:txBody>
      </p:sp>
      <p:sp>
        <p:nvSpPr>
          <p:cNvPr id="16394" name="Text Box 14"/>
          <p:cNvSpPr txBox="1">
            <a:spLocks noChangeArrowheads="1"/>
          </p:cNvSpPr>
          <p:nvPr/>
        </p:nvSpPr>
        <p:spPr bwMode="auto">
          <a:xfrm>
            <a:off x="-44450" y="5454649"/>
            <a:ext cx="6521450" cy="461665"/>
          </a:xfrm>
          <a:prstGeom prst="rect">
            <a:avLst/>
          </a:prstGeom>
          <a:noFill/>
          <a:ln w="9525">
            <a:noFill/>
            <a:miter lim="800000"/>
            <a:headEnd/>
            <a:tailEnd/>
          </a:ln>
        </p:spPr>
        <p:txBody>
          <a:bodyPr wrap="square">
            <a:spAutoFit/>
          </a:bodyPr>
          <a:lstStyle/>
          <a:p>
            <a:pPr algn="ctr"/>
            <a:r>
              <a:rPr lang="en-US" sz="2400" dirty="0"/>
              <a:t>Edge = </a:t>
            </a:r>
            <a:r>
              <a:rPr lang="en-US" sz="2400" i="1" dirty="0">
                <a:solidFill>
                  <a:srgbClr val="0000FF"/>
                </a:solidFill>
              </a:rPr>
              <a:t>local maximum </a:t>
            </a:r>
            <a:r>
              <a:rPr lang="en-US" sz="2400" dirty="0"/>
              <a:t>of derivative</a:t>
            </a:r>
          </a:p>
        </p:txBody>
      </p:sp>
      <p:pic>
        <p:nvPicPr>
          <p:cNvPr id="3" name="Picture 2">
            <a:extLst>
              <a:ext uri="{FF2B5EF4-FFF2-40B4-BE49-F238E27FC236}">
                <a16:creationId xmlns:a16="http://schemas.microsoft.com/office/drawing/2014/main" id="{7F30A256-ED8F-D141-9604-FDF71B7FAF85}"/>
              </a:ext>
            </a:extLst>
          </p:cNvPr>
          <p:cNvPicPr>
            <a:picLocks noChangeAspect="1"/>
          </p:cNvPicPr>
          <p:nvPr/>
        </p:nvPicPr>
        <p:blipFill rotWithShape="1">
          <a:blip r:embed="rId3">
            <a:extLst>
              <a:ext uri="{28A0092B-C50C-407E-A947-70E740481C1C}">
                <a14:useLocalDpi xmlns:a14="http://schemas.microsoft.com/office/drawing/2010/main" val="0"/>
              </a:ext>
            </a:extLst>
          </a:blip>
          <a:srcRect t="37180" b="33150"/>
          <a:stretch/>
        </p:blipFill>
        <p:spPr>
          <a:xfrm>
            <a:off x="6400800" y="2766422"/>
            <a:ext cx="5486400" cy="1322637"/>
          </a:xfrm>
          <a:prstGeom prst="rect">
            <a:avLst/>
          </a:prstGeom>
        </p:spPr>
      </p:pic>
      <p:pic>
        <p:nvPicPr>
          <p:cNvPr id="7" name="Picture 6">
            <a:extLst>
              <a:ext uri="{FF2B5EF4-FFF2-40B4-BE49-F238E27FC236}">
                <a16:creationId xmlns:a16="http://schemas.microsoft.com/office/drawing/2014/main" id="{8D9B9FCF-B726-DE44-87C0-ACF88448C2BE}"/>
              </a:ext>
            </a:extLst>
          </p:cNvPr>
          <p:cNvPicPr>
            <a:picLocks noChangeAspect="1"/>
          </p:cNvPicPr>
          <p:nvPr/>
        </p:nvPicPr>
        <p:blipFill rotWithShape="1">
          <a:blip r:embed="rId4">
            <a:extLst>
              <a:ext uri="{28A0092B-C50C-407E-A947-70E740481C1C}">
                <a14:useLocalDpi xmlns:a14="http://schemas.microsoft.com/office/drawing/2010/main" val="0"/>
              </a:ext>
            </a:extLst>
          </a:blip>
          <a:srcRect t="6232" b="63856"/>
          <a:stretch/>
        </p:blipFill>
        <p:spPr>
          <a:xfrm>
            <a:off x="3111500" y="914400"/>
            <a:ext cx="5511800" cy="1295400"/>
          </a:xfrm>
          <a:prstGeom prst="rect">
            <a:avLst/>
          </a:prstGeom>
        </p:spPr>
      </p:pic>
      <p:pic>
        <p:nvPicPr>
          <p:cNvPr id="18" name="Picture 17">
            <a:extLst>
              <a:ext uri="{FF2B5EF4-FFF2-40B4-BE49-F238E27FC236}">
                <a16:creationId xmlns:a16="http://schemas.microsoft.com/office/drawing/2014/main" id="{6C392328-3398-4C4E-808B-B120E757D858}"/>
              </a:ext>
            </a:extLst>
          </p:cNvPr>
          <p:cNvPicPr>
            <a:picLocks noChangeAspect="1"/>
          </p:cNvPicPr>
          <p:nvPr/>
        </p:nvPicPr>
        <p:blipFill rotWithShape="1">
          <a:blip r:embed="rId4">
            <a:extLst>
              <a:ext uri="{28A0092B-C50C-407E-A947-70E740481C1C}">
                <a14:useLocalDpi xmlns:a14="http://schemas.microsoft.com/office/drawing/2010/main" val="0"/>
              </a:ext>
            </a:extLst>
          </a:blip>
          <a:srcRect t="35631" b="32325"/>
          <a:stretch/>
        </p:blipFill>
        <p:spPr>
          <a:xfrm>
            <a:off x="431800" y="2701334"/>
            <a:ext cx="5511800" cy="1387725"/>
          </a:xfrm>
          <a:prstGeom prst="rect">
            <a:avLst/>
          </a:prstGeom>
        </p:spPr>
      </p:pic>
      <p:sp>
        <p:nvSpPr>
          <p:cNvPr id="19" name="Text Box 14">
            <a:extLst>
              <a:ext uri="{FF2B5EF4-FFF2-40B4-BE49-F238E27FC236}">
                <a16:creationId xmlns:a16="http://schemas.microsoft.com/office/drawing/2014/main" id="{82B0555D-7275-9E4D-BE15-7685E6626D82}"/>
              </a:ext>
            </a:extLst>
          </p:cNvPr>
          <p:cNvSpPr txBox="1">
            <a:spLocks noChangeArrowheads="1"/>
          </p:cNvSpPr>
          <p:nvPr/>
        </p:nvSpPr>
        <p:spPr bwMode="auto">
          <a:xfrm>
            <a:off x="6869776" y="5501029"/>
            <a:ext cx="4851008" cy="461665"/>
          </a:xfrm>
          <a:prstGeom prst="rect">
            <a:avLst/>
          </a:prstGeom>
          <a:noFill/>
          <a:ln w="9525">
            <a:noFill/>
            <a:miter lim="800000"/>
            <a:headEnd/>
            <a:tailEnd/>
          </a:ln>
        </p:spPr>
        <p:txBody>
          <a:bodyPr wrap="none">
            <a:spAutoFit/>
          </a:bodyPr>
          <a:lstStyle/>
          <a:p>
            <a:pPr algn="ctr"/>
            <a:r>
              <a:rPr lang="en-US" sz="2400" dirty="0"/>
              <a:t>Edge = </a:t>
            </a:r>
            <a:r>
              <a:rPr lang="en-US" sz="2400" i="1" dirty="0">
                <a:solidFill>
                  <a:srgbClr val="0000FF"/>
                </a:solidFill>
              </a:rPr>
              <a:t>zero-crossing</a:t>
            </a:r>
            <a:r>
              <a:rPr lang="en-US" sz="2400" dirty="0"/>
              <a:t> of Laplacian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F4D3ECB-FE39-2447-B3FD-E0928E5F4BE0}"/>
                  </a:ext>
                </a:extLst>
              </p:cNvPr>
              <p:cNvSpPr txBox="1"/>
              <p:nvPr/>
            </p:nvSpPr>
            <p:spPr>
              <a:xfrm>
                <a:off x="8186091" y="2811213"/>
                <a:ext cx="970266"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p>
            </p:txBody>
          </p:sp>
        </mc:Choice>
        <mc:Fallback xmlns="">
          <p:sp>
            <p:nvSpPr>
              <p:cNvPr id="21" name="TextBox 20">
                <a:extLst>
                  <a:ext uri="{FF2B5EF4-FFF2-40B4-BE49-F238E27FC236}">
                    <a16:creationId xmlns:a16="http://schemas.microsoft.com/office/drawing/2014/main" id="{6F4D3ECB-FE39-2447-B3FD-E0928E5F4BE0}"/>
                  </a:ext>
                </a:extLst>
              </p:cNvPr>
              <p:cNvSpPr txBox="1">
                <a:spLocks noRot="1" noChangeAspect="1" noMove="1" noResize="1" noEditPoints="1" noAdjustHandles="1" noChangeArrowheads="1" noChangeShapeType="1" noTextEdit="1"/>
              </p:cNvSpPr>
              <p:nvPr/>
            </p:nvSpPr>
            <p:spPr>
              <a:xfrm>
                <a:off x="8186091" y="2811213"/>
                <a:ext cx="970266" cy="864596"/>
              </a:xfrm>
              <a:prstGeom prst="rect">
                <a:avLst/>
              </a:prstGeom>
              <a:blipFill>
                <a:blip r:embed="rId5"/>
                <a:stretch>
                  <a:fillRect l="-7792" r="-5195" b="-1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A16B1FC-59C4-6140-9831-96394F30B620}"/>
                  </a:ext>
                </a:extLst>
              </p:cNvPr>
              <p:cNvSpPr txBox="1"/>
              <p:nvPr/>
            </p:nvSpPr>
            <p:spPr>
              <a:xfrm>
                <a:off x="2032000" y="2861559"/>
                <a:ext cx="838200" cy="8192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m:t>
                          </m:r>
                        </m:num>
                        <m:den>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p>
            </p:txBody>
          </p:sp>
        </mc:Choice>
        <mc:Fallback xmlns="">
          <p:sp>
            <p:nvSpPr>
              <p:cNvPr id="22" name="TextBox 21">
                <a:extLst>
                  <a:ext uri="{FF2B5EF4-FFF2-40B4-BE49-F238E27FC236}">
                    <a16:creationId xmlns:a16="http://schemas.microsoft.com/office/drawing/2014/main" id="{7A16B1FC-59C4-6140-9831-96394F30B620}"/>
                  </a:ext>
                </a:extLst>
              </p:cNvPr>
              <p:cNvSpPr txBox="1">
                <a:spLocks noRot="1" noChangeAspect="1" noMove="1" noResize="1" noEditPoints="1" noAdjustHandles="1" noChangeArrowheads="1" noChangeShapeType="1" noTextEdit="1"/>
              </p:cNvSpPr>
              <p:nvPr/>
            </p:nvSpPr>
            <p:spPr>
              <a:xfrm>
                <a:off x="2032000" y="2861559"/>
                <a:ext cx="838200" cy="819263"/>
              </a:xfrm>
              <a:prstGeom prst="rect">
                <a:avLst/>
              </a:prstGeom>
              <a:blipFill>
                <a:blip r:embed="rId6"/>
                <a:stretch>
                  <a:fillRect l="-4478" r="-2985" b="-12121"/>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A5AC3B73-AA8E-944C-853C-9E59953E6965}"/>
              </a:ext>
            </a:extLst>
          </p:cNvPr>
          <p:cNvPicPr>
            <a:picLocks noChangeAspect="1"/>
          </p:cNvPicPr>
          <p:nvPr/>
        </p:nvPicPr>
        <p:blipFill rotWithShape="1">
          <a:blip r:embed="rId3">
            <a:extLst>
              <a:ext uri="{28A0092B-C50C-407E-A947-70E740481C1C}">
                <a14:useLocalDpi xmlns:a14="http://schemas.microsoft.com/office/drawing/2010/main" val="0"/>
              </a:ext>
            </a:extLst>
          </a:blip>
          <a:srcRect t="67949"/>
          <a:stretch/>
        </p:blipFill>
        <p:spPr>
          <a:xfrm>
            <a:off x="6400800" y="4133850"/>
            <a:ext cx="5486400" cy="1428750"/>
          </a:xfrm>
          <a:prstGeom prst="rect">
            <a:avLst/>
          </a:prstGeom>
        </p:spPr>
      </p:pic>
      <p:sp>
        <p:nvSpPr>
          <p:cNvPr id="24" name="Rectangle 23">
            <a:extLst>
              <a:ext uri="{FF2B5EF4-FFF2-40B4-BE49-F238E27FC236}">
                <a16:creationId xmlns:a16="http://schemas.microsoft.com/office/drawing/2014/main" id="{F050A2CB-88E4-AB44-A877-8FDFF59FDFFD}"/>
              </a:ext>
            </a:extLst>
          </p:cNvPr>
          <p:cNvSpPr/>
          <p:nvPr/>
        </p:nvSpPr>
        <p:spPr>
          <a:xfrm>
            <a:off x="457200" y="6259880"/>
            <a:ext cx="11277600" cy="584775"/>
          </a:xfrm>
          <a:prstGeom prst="rect">
            <a:avLst/>
          </a:prstGeom>
        </p:spPr>
        <p:txBody>
          <a:bodyPr wrap="square">
            <a:spAutoFit/>
          </a:bodyPr>
          <a:lstStyle/>
          <a:p>
            <a:pPr algn="ctr"/>
            <a:r>
              <a:rPr lang="en-US" sz="1600" dirty="0"/>
              <a:t>D. Marr and E. Hildreth, </a:t>
            </a:r>
            <a:r>
              <a:rPr lang="en-US" sz="1600" dirty="0">
                <a:hlinkClick r:id="rId7"/>
              </a:rPr>
              <a:t>Theory of Edge Detection</a:t>
            </a:r>
            <a:r>
              <a:rPr lang="en-US" sz="1600" dirty="0"/>
              <a:t>, Proc. of the Royal Society of London. Series B, Biological Sciences, 207 (1167): 187–217, 1980</a:t>
            </a:r>
          </a:p>
        </p:txBody>
      </p:sp>
      <p:pic>
        <p:nvPicPr>
          <p:cNvPr id="25" name="Picture 24">
            <a:extLst>
              <a:ext uri="{FF2B5EF4-FFF2-40B4-BE49-F238E27FC236}">
                <a16:creationId xmlns:a16="http://schemas.microsoft.com/office/drawing/2014/main" id="{705CACE2-001C-DC4F-8524-87884AE4293E}"/>
              </a:ext>
            </a:extLst>
          </p:cNvPr>
          <p:cNvPicPr>
            <a:picLocks noChangeAspect="1"/>
          </p:cNvPicPr>
          <p:nvPr/>
        </p:nvPicPr>
        <p:blipFill rotWithShape="1">
          <a:blip r:embed="rId4">
            <a:extLst>
              <a:ext uri="{28A0092B-C50C-407E-A947-70E740481C1C}">
                <a14:useLocalDpi xmlns:a14="http://schemas.microsoft.com/office/drawing/2010/main" val="0"/>
              </a:ext>
            </a:extLst>
          </a:blip>
          <a:srcRect t="66387"/>
          <a:stretch/>
        </p:blipFill>
        <p:spPr>
          <a:xfrm>
            <a:off x="407773" y="4088377"/>
            <a:ext cx="5511800" cy="1455710"/>
          </a:xfrm>
          <a:prstGeom prst="rect">
            <a:avLst/>
          </a:prstGeom>
        </p:spPr>
      </p:pic>
      <p:sp>
        <p:nvSpPr>
          <p:cNvPr id="26" name="Text Box 14">
            <a:extLst>
              <a:ext uri="{FF2B5EF4-FFF2-40B4-BE49-F238E27FC236}">
                <a16:creationId xmlns:a16="http://schemas.microsoft.com/office/drawing/2014/main" id="{7FCCA349-000B-3648-97E8-6BE1FDE29206}"/>
              </a:ext>
            </a:extLst>
          </p:cNvPr>
          <p:cNvSpPr txBox="1">
            <a:spLocks noChangeArrowheads="1"/>
          </p:cNvSpPr>
          <p:nvPr/>
        </p:nvSpPr>
        <p:spPr bwMode="auto">
          <a:xfrm>
            <a:off x="1174750" y="2285705"/>
            <a:ext cx="4083050" cy="461665"/>
          </a:xfrm>
          <a:prstGeom prst="rect">
            <a:avLst/>
          </a:prstGeom>
          <a:noFill/>
          <a:ln w="9525">
            <a:noFill/>
            <a:miter lim="800000"/>
            <a:headEnd/>
            <a:tailEnd/>
          </a:ln>
        </p:spPr>
        <p:txBody>
          <a:bodyPr wrap="square">
            <a:spAutoFit/>
          </a:bodyPr>
          <a:lstStyle/>
          <a:p>
            <a:pPr algn="ctr"/>
            <a:r>
              <a:rPr lang="en-US" sz="2400" dirty="0"/>
              <a:t>Derivative of Gaussian</a:t>
            </a:r>
          </a:p>
        </p:txBody>
      </p:sp>
      <p:sp>
        <p:nvSpPr>
          <p:cNvPr id="27" name="Text Box 14">
            <a:extLst>
              <a:ext uri="{FF2B5EF4-FFF2-40B4-BE49-F238E27FC236}">
                <a16:creationId xmlns:a16="http://schemas.microsoft.com/office/drawing/2014/main" id="{FD305FCC-5D58-EE44-A90B-729EE546B2C4}"/>
              </a:ext>
            </a:extLst>
          </p:cNvPr>
          <p:cNvSpPr txBox="1">
            <a:spLocks noChangeArrowheads="1"/>
          </p:cNvSpPr>
          <p:nvPr/>
        </p:nvSpPr>
        <p:spPr bwMode="auto">
          <a:xfrm>
            <a:off x="7102475" y="2264718"/>
            <a:ext cx="4083050" cy="461665"/>
          </a:xfrm>
          <a:prstGeom prst="rect">
            <a:avLst/>
          </a:prstGeom>
          <a:noFill/>
          <a:ln w="9525">
            <a:noFill/>
            <a:miter lim="800000"/>
            <a:headEnd/>
            <a:tailEnd/>
          </a:ln>
        </p:spPr>
        <p:txBody>
          <a:bodyPr wrap="square">
            <a:spAutoFit/>
          </a:bodyPr>
          <a:lstStyle/>
          <a:p>
            <a:pPr algn="ctr"/>
            <a:r>
              <a:rPr lang="en-US" sz="2400" dirty="0"/>
              <a:t>Laplacian of Gaussian</a:t>
            </a:r>
          </a:p>
        </p:txBody>
      </p:sp>
    </p:spTree>
    <p:extLst>
      <p:ext uri="{BB962C8B-B14F-4D97-AF65-F5344CB8AC3E}">
        <p14:creationId xmlns:p14="http://schemas.microsoft.com/office/powerpoint/2010/main" val="101516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19" grpId="0"/>
      <p:bldP spid="21" grpId="0"/>
      <p:bldP spid="22" grpId="0"/>
      <p:bldP spid="24"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 histogram&#10;&#10;Description automatically generated">
            <a:extLst>
              <a:ext uri="{FF2B5EF4-FFF2-40B4-BE49-F238E27FC236}">
                <a16:creationId xmlns:a16="http://schemas.microsoft.com/office/drawing/2014/main" id="{73E6ED76-0BE1-4E15-993E-072EC5EBB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432" y="1127002"/>
            <a:ext cx="5667768" cy="566776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980F62B-E736-4932-B168-BB1B7CF31555}"/>
                  </a:ext>
                </a:extLst>
              </p:cNvPr>
              <p:cNvSpPr txBox="1"/>
              <p:nvPr/>
            </p:nvSpPr>
            <p:spPr>
              <a:xfrm>
                <a:off x="2581515" y="2641932"/>
                <a:ext cx="3070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oMath>
                  </m:oMathPara>
                </a14:m>
                <a:endParaRPr lang="en-US" dirty="0">
                  <a:solidFill>
                    <a:srgbClr val="7030A0"/>
                  </a:solidFill>
                </a:endParaRPr>
              </a:p>
            </p:txBody>
          </p:sp>
        </mc:Choice>
        <mc:Fallback xmlns="">
          <p:sp>
            <p:nvSpPr>
              <p:cNvPr id="11" name="TextBox 10">
                <a:extLst>
                  <a:ext uri="{FF2B5EF4-FFF2-40B4-BE49-F238E27FC236}">
                    <a16:creationId xmlns:a16="http://schemas.microsoft.com/office/drawing/2014/main" id="{D980F62B-E736-4932-B168-BB1B7CF31555}"/>
                  </a:ext>
                </a:extLst>
              </p:cNvPr>
              <p:cNvSpPr txBox="1">
                <a:spLocks noRot="1" noChangeAspect="1" noMove="1" noResize="1" noEditPoints="1" noAdjustHandles="1" noChangeArrowheads="1" noChangeShapeType="1" noTextEdit="1"/>
              </p:cNvSpPr>
              <p:nvPr/>
            </p:nvSpPr>
            <p:spPr>
              <a:xfrm>
                <a:off x="2581515" y="2641932"/>
                <a:ext cx="307071" cy="430887"/>
              </a:xfrm>
              <a:prstGeom prst="rect">
                <a:avLst/>
              </a:prstGeom>
              <a:blipFill>
                <a:blip r:embed="rId3"/>
                <a:stretch>
                  <a:fillRect l="-36000" r="-32000"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DF5D528-E85A-4384-BA90-F46762512914}"/>
                  </a:ext>
                </a:extLst>
              </p:cNvPr>
              <p:cNvSpPr txBox="1"/>
              <p:nvPr/>
            </p:nvSpPr>
            <p:spPr>
              <a:xfrm>
                <a:off x="1850365" y="4798104"/>
                <a:ext cx="1510605"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𝑓</m:t>
                      </m:r>
                      <m:r>
                        <a:rPr lang="en-US"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num>
                        <m:den>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m:t>
                              </m:r>
                            </m:e>
                            <m:sup>
                              <m:r>
                                <a:rPr lang="en-US" i="1">
                                  <a:solidFill>
                                    <a:srgbClr val="7030A0"/>
                                  </a:solidFill>
                                  <a:latin typeface="Cambria Math" panose="02040503050406030204" pitchFamily="18" charset="0"/>
                                </a:rPr>
                                <m:t>2</m:t>
                              </m:r>
                            </m:sup>
                          </m:sSup>
                          <m:r>
                            <a:rPr lang="en-US" i="1">
                              <a:solidFill>
                                <a:srgbClr val="7030A0"/>
                              </a:solidFill>
                              <a:latin typeface="Cambria Math" panose="02040503050406030204" pitchFamily="18" charset="0"/>
                            </a:rPr>
                            <m:t>𝑥</m:t>
                          </m:r>
                        </m:den>
                      </m:f>
                      <m:r>
                        <a:rPr lang="en-US" i="1">
                          <a:solidFill>
                            <a:srgbClr val="7030A0"/>
                          </a:solidFill>
                          <a:latin typeface="Cambria Math" panose="02040503050406030204" pitchFamily="18" charset="0"/>
                        </a:rPr>
                        <m:t>𝑔</m:t>
                      </m:r>
                    </m:oMath>
                  </m:oMathPara>
                </a14:m>
                <a:endParaRPr lang="en-US" dirty="0">
                  <a:solidFill>
                    <a:srgbClr val="7030A0"/>
                  </a:solidFill>
                </a:endParaRPr>
              </a:p>
            </p:txBody>
          </p:sp>
        </mc:Choice>
        <mc:Fallback xmlns="">
          <p:sp>
            <p:nvSpPr>
              <p:cNvPr id="12" name="TextBox 11">
                <a:extLst>
                  <a:ext uri="{FF2B5EF4-FFF2-40B4-BE49-F238E27FC236}">
                    <a16:creationId xmlns:a16="http://schemas.microsoft.com/office/drawing/2014/main" id="{CDF5D528-E85A-4384-BA90-F46762512914}"/>
                  </a:ext>
                </a:extLst>
              </p:cNvPr>
              <p:cNvSpPr txBox="1">
                <a:spLocks noRot="1" noChangeAspect="1" noMove="1" noResize="1" noEditPoints="1" noAdjustHandles="1" noChangeArrowheads="1" noChangeShapeType="1" noTextEdit="1"/>
              </p:cNvSpPr>
              <p:nvPr/>
            </p:nvSpPr>
            <p:spPr>
              <a:xfrm>
                <a:off x="1850365" y="4798104"/>
                <a:ext cx="1510605" cy="864596"/>
              </a:xfrm>
              <a:prstGeom prst="rect">
                <a:avLst/>
              </a:prstGeom>
              <a:blipFill>
                <a:blip r:embed="rId4"/>
                <a:stretch>
                  <a:fillRect l="-7500" r="-3333" b="-11594"/>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63625C50-0AD8-4BBB-9616-F6CDA2F82F9F}"/>
              </a:ext>
            </a:extLst>
          </p:cNvPr>
          <p:cNvGrpSpPr/>
          <p:nvPr/>
        </p:nvGrpSpPr>
        <p:grpSpPr>
          <a:xfrm>
            <a:off x="5379501" y="2641931"/>
            <a:ext cx="1387813" cy="0"/>
            <a:chOff x="3657600" y="2641931"/>
            <a:chExt cx="1387813" cy="0"/>
          </a:xfrm>
        </p:grpSpPr>
        <p:cxnSp>
          <p:nvCxnSpPr>
            <p:cNvPr id="21" name="Straight Arrow Connector 20">
              <a:extLst>
                <a:ext uri="{FF2B5EF4-FFF2-40B4-BE49-F238E27FC236}">
                  <a16:creationId xmlns:a16="http://schemas.microsoft.com/office/drawing/2014/main" id="{3974B893-F591-4C9F-86CF-82C9370D551A}"/>
                </a:ext>
              </a:extLst>
            </p:cNvPr>
            <p:cNvCxnSpPr>
              <a:cxnSpLocks/>
            </p:cNvCxnSpPr>
            <p:nvPr/>
          </p:nvCxnSpPr>
          <p:spPr>
            <a:xfrm>
              <a:off x="3657600" y="2641931"/>
              <a:ext cx="564204" cy="0"/>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8721EA6-3C2F-44CD-9EDC-F46C6D98D2E7}"/>
                </a:ext>
              </a:extLst>
            </p:cNvPr>
            <p:cNvCxnSpPr>
              <a:cxnSpLocks/>
            </p:cNvCxnSpPr>
            <p:nvPr/>
          </p:nvCxnSpPr>
          <p:spPr>
            <a:xfrm flipH="1">
              <a:off x="4481209" y="2641931"/>
              <a:ext cx="564204" cy="0"/>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F86D8B0A-AB13-2048-A9C8-777B4BDB18AD}"/>
              </a:ext>
            </a:extLst>
          </p:cNvPr>
          <p:cNvSpPr>
            <a:spLocks noGrp="1"/>
          </p:cNvSpPr>
          <p:nvPr>
            <p:ph type="title"/>
          </p:nvPr>
        </p:nvSpPr>
        <p:spPr/>
        <p:txBody>
          <a:bodyPr/>
          <a:lstStyle/>
          <a:p>
            <a:r>
              <a:rPr lang="en-US" dirty="0"/>
              <a:t>Blob detection with </a:t>
            </a:r>
            <a:r>
              <a:rPr lang="en-US" dirty="0" err="1"/>
              <a:t>LoG</a:t>
            </a:r>
            <a:endParaRPr lang="en-US" dirty="0"/>
          </a:p>
        </p:txBody>
      </p:sp>
      <p:sp>
        <p:nvSpPr>
          <p:cNvPr id="5" name="Content Placeholder 4">
            <a:extLst>
              <a:ext uri="{FF2B5EF4-FFF2-40B4-BE49-F238E27FC236}">
                <a16:creationId xmlns:a16="http://schemas.microsoft.com/office/drawing/2014/main" id="{9E77B63F-96FC-0849-91BC-6FA8338FA314}"/>
              </a:ext>
            </a:extLst>
          </p:cNvPr>
          <p:cNvSpPr>
            <a:spLocks noGrp="1"/>
          </p:cNvSpPr>
          <p:nvPr>
            <p:ph idx="1"/>
          </p:nvPr>
        </p:nvSpPr>
        <p:spPr/>
        <p:txBody>
          <a:bodyPr/>
          <a:lstStyle/>
          <a:p>
            <a:pPr marL="457200" indent="-457200">
              <a:buFont typeface="Arial" panose="020B0604020202020204" pitchFamily="34" charset="0"/>
              <a:buChar char="•"/>
            </a:pPr>
            <a:r>
              <a:rPr lang="en-US" dirty="0"/>
              <a:t>Let’s convolve a 1D “blob” with the Laplacian:</a:t>
            </a:r>
          </a:p>
        </p:txBody>
      </p:sp>
      <p:sp>
        <p:nvSpPr>
          <p:cNvPr id="18" name="TextBox 17">
            <a:extLst>
              <a:ext uri="{FF2B5EF4-FFF2-40B4-BE49-F238E27FC236}">
                <a16:creationId xmlns:a16="http://schemas.microsoft.com/office/drawing/2014/main" id="{77E4FEDE-514D-414A-BEEC-E3C73179983C}"/>
              </a:ext>
            </a:extLst>
          </p:cNvPr>
          <p:cNvSpPr txBox="1"/>
          <p:nvPr/>
        </p:nvSpPr>
        <p:spPr>
          <a:xfrm>
            <a:off x="149184" y="6414376"/>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2" name="Rectangle 1">
            <a:extLst>
              <a:ext uri="{FF2B5EF4-FFF2-40B4-BE49-F238E27FC236}">
                <a16:creationId xmlns:a16="http://schemas.microsoft.com/office/drawing/2014/main" id="{C65FE22D-A574-A843-831B-29D48E07F028}"/>
              </a:ext>
            </a:extLst>
          </p:cNvPr>
          <p:cNvSpPr/>
          <p:nvPr/>
        </p:nvSpPr>
        <p:spPr bwMode="auto">
          <a:xfrm>
            <a:off x="3505200" y="3810000"/>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88BF56EE-E7FC-C242-ACDC-993AFEF6D98D}"/>
              </a:ext>
            </a:extLst>
          </p:cNvPr>
          <p:cNvSpPr/>
          <p:nvPr/>
        </p:nvSpPr>
        <p:spPr bwMode="auto">
          <a:xfrm>
            <a:off x="3619500" y="6138672"/>
            <a:ext cx="4953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019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38088</TotalTime>
  <Words>1950</Words>
  <Application>Microsoft Macintosh PowerPoint</Application>
  <PresentationFormat>Widescreen</PresentationFormat>
  <Paragraphs>243</Paragraphs>
  <Slides>46</Slides>
  <Notes>29</Notes>
  <HiddenSlides>9</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굴림</vt:lpstr>
      <vt:lpstr>Arial</vt:lpstr>
      <vt:lpstr>AvantGarde Bk BT</vt:lpstr>
      <vt:lpstr>Cambria Math</vt:lpstr>
      <vt:lpstr>Helvetica Neue Light</vt:lpstr>
      <vt:lpstr>Symbol</vt:lpstr>
      <vt:lpstr>Times New Roman</vt:lpstr>
      <vt:lpstr>Blank Presentation</vt:lpstr>
      <vt:lpstr>Equation</vt:lpstr>
      <vt:lpstr>SIFT keypoint detection</vt:lpstr>
      <vt:lpstr>Overview</vt:lpstr>
      <vt:lpstr>Keypoint detection with scale selection</vt:lpstr>
      <vt:lpstr>Keypoint detection with scale selection</vt:lpstr>
      <vt:lpstr>Keypoint detection with scale selection</vt:lpstr>
      <vt:lpstr>Laplacian of Gaussian</vt:lpstr>
      <vt:lpstr>Scale-normalized Laplacian</vt:lpstr>
      <vt:lpstr>Edge detection with LoG</vt:lpstr>
      <vt:lpstr>Blob detection with LoG</vt:lpstr>
      <vt:lpstr>Blob detection with LoG</vt:lpstr>
      <vt:lpstr>Blob detection with LoG</vt:lpstr>
      <vt:lpstr>Spatial selection</vt:lpstr>
      <vt:lpstr>Scale selection</vt:lpstr>
      <vt:lpstr>Scale normalization</vt:lpstr>
      <vt:lpstr>Scale selection</vt:lpstr>
      <vt:lpstr>Overview</vt:lpstr>
      <vt:lpstr>2D multiscale blob detection</vt:lpstr>
      <vt:lpstr>2D multiscale blob detection: Example</vt:lpstr>
      <vt:lpstr>2D multiscale blob detection: Example</vt:lpstr>
      <vt:lpstr>2D multiscale blob detection: Example</vt:lpstr>
      <vt:lpstr>Technical detail 1: Drawing circles</vt:lpstr>
      <vt:lpstr>Technical detail 1: Drawing circles</vt:lpstr>
      <vt:lpstr>Technical detail 2: Eliminating edge responses</vt:lpstr>
      <vt:lpstr>Technical detail 2: Eliminating edge responses</vt:lpstr>
      <vt:lpstr>Overview</vt:lpstr>
      <vt:lpstr>SIFT: Scale-invariant feature transform</vt:lpstr>
      <vt:lpstr>SIFT detector: Efficient implementation</vt:lpstr>
      <vt:lpstr>SIFT detector: Efficient implementation</vt:lpstr>
      <vt:lpstr>SIFT for matching</vt:lpstr>
      <vt:lpstr>SIFT for matching</vt:lpstr>
      <vt:lpstr>SIFT for matching</vt:lpstr>
      <vt:lpstr>SIFT detector: Example outputs</vt:lpstr>
      <vt:lpstr>SIFT descriptors</vt:lpstr>
      <vt:lpstr>SIFT for matching</vt:lpstr>
      <vt:lpstr>A hard matching problem</vt:lpstr>
      <vt:lpstr>Answer below (look for tiny colored squares…)</vt:lpstr>
      <vt:lpstr>Local invariance beyond SIFT</vt:lpstr>
      <vt:lpstr>Local invariance beyond SIFT</vt:lpstr>
      <vt:lpstr>Affine adaptation</vt:lpstr>
      <vt:lpstr>Affine adaptation</vt:lpstr>
      <vt:lpstr>Overview</vt:lpstr>
      <vt:lpstr>Keypoints for recognition: A retrospective</vt:lpstr>
      <vt:lpstr>Keypoints for recognition: A retrospective</vt:lpstr>
      <vt:lpstr>Keypoints for recognition: A retrospective</vt:lpstr>
      <vt:lpstr>Keypoints for recognition: A retrospective</vt:lpstr>
      <vt:lpstr>Keypoints for recognition: A retrospective</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1501</cp:revision>
  <cp:lastPrinted>2021-09-24T15:43:04Z</cp:lastPrinted>
  <dcterms:created xsi:type="dcterms:W3CDTF">2004-08-29T23:15:23Z</dcterms:created>
  <dcterms:modified xsi:type="dcterms:W3CDTF">2022-09-21T15:30:30Z</dcterms:modified>
</cp:coreProperties>
</file>