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7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8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notesSlides/notesSlide9.xml" ContentType="application/vnd.openxmlformats-officedocument.presentationml.notesSlide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notesSlides/notesSlide10.xml" ContentType="application/vnd.openxmlformats-officedocument.presentationml.notesSlide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notesSlides/notesSlide11.xml" ContentType="application/vnd.openxmlformats-officedocument.presentationml.notesSlide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notesSlides/notesSlide12.xml" ContentType="application/vnd.openxmlformats-officedocument.presentationml.notesSlide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notesSlides/notesSlide13.xml" ContentType="application/vnd.openxmlformats-officedocument.presentationml.notesSlide+xml"/>
  <Override PartName="/ppt/tags/tag240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5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notesSlides/notesSlide14.xml" ContentType="application/vnd.openxmlformats-officedocument.presentationml.notesSlide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63" r:id="rId2"/>
  </p:sldMasterIdLst>
  <p:notesMasterIdLst>
    <p:notesMasterId r:id="rId56"/>
  </p:notesMasterIdLst>
  <p:handoutMasterIdLst>
    <p:handoutMasterId r:id="rId57"/>
  </p:handoutMasterIdLst>
  <p:sldIdLst>
    <p:sldId id="395" r:id="rId3"/>
    <p:sldId id="537" r:id="rId4"/>
    <p:sldId id="919" r:id="rId5"/>
    <p:sldId id="917" r:id="rId6"/>
    <p:sldId id="503" r:id="rId7"/>
    <p:sldId id="558" r:id="rId8"/>
    <p:sldId id="511" r:id="rId9"/>
    <p:sldId id="536" r:id="rId10"/>
    <p:sldId id="546" r:id="rId11"/>
    <p:sldId id="547" r:id="rId12"/>
    <p:sldId id="513" r:id="rId13"/>
    <p:sldId id="535" r:id="rId14"/>
    <p:sldId id="549" r:id="rId15"/>
    <p:sldId id="550" r:id="rId16"/>
    <p:sldId id="551" r:id="rId17"/>
    <p:sldId id="552" r:id="rId18"/>
    <p:sldId id="553" r:id="rId19"/>
    <p:sldId id="514" r:id="rId20"/>
    <p:sldId id="554" r:id="rId21"/>
    <p:sldId id="555" r:id="rId22"/>
    <p:sldId id="559" r:id="rId23"/>
    <p:sldId id="523" r:id="rId24"/>
    <p:sldId id="545" r:id="rId25"/>
    <p:sldId id="525" r:id="rId26"/>
    <p:sldId id="560" r:id="rId27"/>
    <p:sldId id="506" r:id="rId28"/>
    <p:sldId id="918" r:id="rId29"/>
    <p:sldId id="502" r:id="rId30"/>
    <p:sldId id="517" r:id="rId31"/>
    <p:sldId id="516" r:id="rId32"/>
    <p:sldId id="563" r:id="rId33"/>
    <p:sldId id="564" r:id="rId34"/>
    <p:sldId id="527" r:id="rId35"/>
    <p:sldId id="565" r:id="rId36"/>
    <p:sldId id="519" r:id="rId37"/>
    <p:sldId id="520" r:id="rId38"/>
    <p:sldId id="556" r:id="rId39"/>
    <p:sldId id="557" r:id="rId40"/>
    <p:sldId id="538" r:id="rId41"/>
    <p:sldId id="921" r:id="rId42"/>
    <p:sldId id="539" r:id="rId43"/>
    <p:sldId id="528" r:id="rId44"/>
    <p:sldId id="529" r:id="rId45"/>
    <p:sldId id="531" r:id="rId46"/>
    <p:sldId id="540" r:id="rId47"/>
    <p:sldId id="920" r:id="rId48"/>
    <p:sldId id="566" r:id="rId49"/>
    <p:sldId id="541" r:id="rId50"/>
    <p:sldId id="532" r:id="rId51"/>
    <p:sldId id="914" r:id="rId52"/>
    <p:sldId id="915" r:id="rId53"/>
    <p:sldId id="534" r:id="rId54"/>
    <p:sldId id="916" r:id="rId55"/>
  </p:sldIdLst>
  <p:sldSz cx="12192000" cy="6858000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32FF"/>
    <a:srgbClr val="00FF00"/>
    <a:srgbClr val="66FF33"/>
    <a:srgbClr val="99FF33"/>
    <a:srgbClr val="CCFF33"/>
    <a:srgbClr val="339966"/>
    <a:srgbClr val="A50021"/>
    <a:srgbClr val="FF00FF"/>
    <a:srgbClr val="969696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30" autoAdjust="0"/>
    <p:restoredTop sz="85501" autoAdjust="0"/>
  </p:normalViewPr>
  <p:slideViewPr>
    <p:cSldViewPr>
      <p:cViewPr varScale="1">
        <p:scale>
          <a:sx n="98" d="100"/>
          <a:sy n="98" d="100"/>
        </p:scale>
        <p:origin x="200" y="42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1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59FDD73-6027-4985-82F5-B7A604C009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0124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9340C46-3104-4A0E-BC33-4ED86974D3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759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690E4D-C140-4D62-B396-BBEE244F9C0C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0662" indent="-29640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5634" indent="-237127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59887" indent="-237127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4141" indent="-237127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0839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82648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56902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3115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3AAA2B-D9EA-4C09-9E11-5F256EBCAF9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257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0662" indent="-29640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5634" indent="-237127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59887" indent="-237127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4141" indent="-237127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0839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82648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56902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3115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B0CE6A0-ED4A-49A7-ADE1-AD7F91316B7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0662" indent="-29640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5634" indent="-237127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59887" indent="-237127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4141" indent="-237127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0839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82648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56902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3115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3AAA2B-D9EA-4C09-9E11-5F256EBCAF9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810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0662" indent="-29640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5634" indent="-237127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59887" indent="-237127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4141" indent="-237127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0839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82648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56902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3115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3AAA2B-D9EA-4C09-9E11-5F256EBCAF9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0662" indent="-29640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5634" indent="-237127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59887" indent="-237127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4141" indent="-237127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0839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82648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56902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3115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7BD6248-74D5-4DBF-B5F0-4019D1D358D6}" type="slidenum">
              <a:rPr lang="en-US">
                <a:solidFill>
                  <a:srgbClr val="000000"/>
                </a:solidFill>
              </a:rPr>
              <a:pPr/>
              <a:t>36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0662" indent="-29640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5634" indent="-237127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59887" indent="-237127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4141" indent="-237127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0839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82648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56902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3115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7BD6248-74D5-4DBF-B5F0-4019D1D358D6}" type="slidenum">
              <a:rPr lang="en-US">
                <a:solidFill>
                  <a:srgbClr val="000000"/>
                </a:solidFill>
              </a:rPr>
              <a:pPr/>
              <a:t>38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7656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520" y="4560570"/>
            <a:ext cx="5852160" cy="432054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txBody>
          <a:bodyPr/>
          <a:lstStyle/>
          <a:p>
            <a:pPr marL="46988">
              <a:spcBef>
                <a:spcPts val="476"/>
              </a:spcBef>
            </a:pPr>
            <a:r>
              <a:rPr lang="en-US">
                <a:solidFill>
                  <a:srgbClr val="000000"/>
                </a:solidFill>
                <a:cs typeface="Times New Roman" charset="0"/>
                <a:sym typeface="Times New Roman" charset="0"/>
              </a:rPr>
              <a:t>homography!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40C46-3104-4A0E-BC33-4ED86974D35F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892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513342-266A-4D39-980D-7B7D53D9A6E2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513342-266A-4D39-980D-7B7D53D9A6E2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470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044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third homogeneous</a:t>
            </a:r>
            <a:r>
              <a:rPr lang="en-US" baseline="0" dirty="0"/>
              <a:t> coordinate of an infinite vanishing point is 0. Infinite vanishing points correspond to directions of lines that are parallel to the image plane.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40C46-3104-4A0E-BC33-4ED86974D35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4755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520" y="4560570"/>
            <a:ext cx="5852160" cy="432054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pPr marL="46988">
              <a:spcBef>
                <a:spcPts val="476"/>
              </a:spcBef>
            </a:pPr>
            <a:r>
              <a:rPr lang="en-US" dirty="0">
                <a:solidFill>
                  <a:srgbClr val="000000"/>
                </a:solidFill>
                <a:cs typeface="Times New Roman" charset="0"/>
                <a:sym typeface="Times New Roman" charset="0"/>
              </a:rPr>
              <a:t>Is this parachutist higher or lower than the person taking this picture?</a:t>
            </a:r>
          </a:p>
          <a:p>
            <a:pPr marL="46988">
              <a:spcBef>
                <a:spcPts val="476"/>
              </a:spcBef>
            </a:pPr>
            <a:r>
              <a:rPr lang="en-US" dirty="0">
                <a:solidFill>
                  <a:srgbClr val="000000"/>
                </a:solidFill>
                <a:cs typeface="Times New Roman" charset="0"/>
                <a:sym typeface="Times New Roman" charset="0"/>
              </a:rPr>
              <a:t>Lower—he is below the horizon</a:t>
            </a:r>
          </a:p>
        </p:txBody>
      </p:sp>
    </p:spTree>
    <p:extLst>
      <p:ext uri="{BB962C8B-B14F-4D97-AF65-F5344CB8AC3E}">
        <p14:creationId xmlns:p14="http://schemas.microsoft.com/office/powerpoint/2010/main" val="851025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0662" indent="-29640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5634" indent="-237127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59887" indent="-237127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4141" indent="-237127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0839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82648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56902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3115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6A04191-F637-4A6B-9520-F18C70DAE8D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0662" indent="-29640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5634" indent="-237127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59887" indent="-237127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4141" indent="-237127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0839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82648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56902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3115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4E0DF6-6652-4427-A552-50EE7E424BC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7309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0662" indent="-29640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5634" indent="-237127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59887" indent="-237127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4141" indent="-237127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0839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82648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56902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3115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7BD6248-74D5-4DBF-B5F0-4019D1D358D6}" type="slidenum">
              <a:rPr lang="en-US">
                <a:solidFill>
                  <a:srgbClr val="000000"/>
                </a:solidFill>
              </a:rPr>
              <a:pPr/>
              <a:t>31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792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DBB79-33BC-4141-9017-C9A4DB6FC9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BF6BB5-0F3B-4D4A-91A4-059F83F11D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52D866-B125-458C-89F5-63870864B8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144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B69DDD-8594-464A-9BB5-4BE54D4489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361BE-5972-45C6-AB18-7E7CF5B1D5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48292-798A-450D-8152-4127C5E1ABC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7BE11-37C3-4D75-AACE-7A9CBB9CAF2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659786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D8224-1CFD-4A2C-A740-584380560A9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413B0-DBD4-4B00-B409-90D35F65930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411681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03AA2-F1C2-4EDF-BD5A-8C2DC0ECED8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E20BA-254A-459C-B4EF-C4CFE58C59D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904371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8F69F-D0A3-4319-A997-4A821998908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975FF-146D-418A-8D98-3B11A99AE14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013755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81AB2-6AFC-4D30-AF94-F1C4C7F4E6F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FC8567-217C-4316-8258-DE5BCDD9B31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025702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2CAD6-79F9-4BCB-8858-EC2424EF737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00960-27BD-4FA9-8D8F-8D229F3ECA2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78145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8F40B-1B9B-47CF-A43E-E9389E645B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EFD1B-7FB4-4E03-927C-9A86162E3BC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6F7D0-A9B3-4222-A89C-A599451E9F9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451502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99229-FCDB-4170-A55C-A6EEDA89E35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FE8E2-EA61-42F3-9746-E0A12255B09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362443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71DD6-A019-4C91-AC8B-C1A65CFC424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BD8E0-7624-4CA1-853D-2B185373B56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129190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37A31-286A-4EC1-8C54-649E43126D4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BA2B4-F554-42FB-AA94-3271ADC07FF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68557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CC0E8-E97B-415C-BCB7-C396093099E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2A98B-C79E-4300-B0DB-33FE9EC11BA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99304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80595-C6F3-41F1-AD16-F8398C42D1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DBBF9-3409-477C-BD18-505DF2C2A0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466C60-AF1F-44F9-AEEF-EEF3D5792B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1BA55-352E-4299-BB7D-1AD097F19C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E22A8D-14EB-4883-A8AB-881AD7C3BE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2E6110-B25C-4A82-814A-4D9F741D01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497492-F32C-40C5-A79D-80F015F21F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A7BD7A94-3F25-4303-99D2-FCDE03B8B0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EB2EC358-95DE-4A24-A317-DAAA1E4D07C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10/24/22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7CB45C2B-1E11-49F3-8C0A-961234ED4C1B}" type="slidenum">
              <a:rPr lang="en-US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664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ransition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910.png"/><Relationship Id="rId7" Type="http://schemas.openxmlformats.org/officeDocument/2006/relationships/image" Target="../media/image13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7.png"/><Relationship Id="rId4" Type="http://schemas.openxmlformats.org/officeDocument/2006/relationships/image" Target="../media/image14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dhoiem.cs.illinois.edu/courses/vision_spring10/sources/criminisi00.pdf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51.jpeg"/><Relationship Id="rId4" Type="http://schemas.openxmlformats.org/officeDocument/2006/relationships/notesSlide" Target="../notesSlides/notesSlide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tags" Target="../tags/tag16.xml"/><Relationship Id="rId18" Type="http://schemas.openxmlformats.org/officeDocument/2006/relationships/tags" Target="../tags/tag21.xml"/><Relationship Id="rId26" Type="http://schemas.openxmlformats.org/officeDocument/2006/relationships/image" Target="../media/image53.png"/><Relationship Id="rId3" Type="http://schemas.openxmlformats.org/officeDocument/2006/relationships/tags" Target="../tags/tag6.xml"/><Relationship Id="rId21" Type="http://schemas.openxmlformats.org/officeDocument/2006/relationships/tags" Target="../tags/tag24.xml"/><Relationship Id="rId7" Type="http://schemas.openxmlformats.org/officeDocument/2006/relationships/tags" Target="../tags/tag10.xml"/><Relationship Id="rId12" Type="http://schemas.openxmlformats.org/officeDocument/2006/relationships/tags" Target="../tags/tag15.xml"/><Relationship Id="rId17" Type="http://schemas.openxmlformats.org/officeDocument/2006/relationships/tags" Target="../tags/tag20.xml"/><Relationship Id="rId25" Type="http://schemas.openxmlformats.org/officeDocument/2006/relationships/notesSlide" Target="../notesSlides/notesSlide7.xml"/><Relationship Id="rId2" Type="http://schemas.openxmlformats.org/officeDocument/2006/relationships/tags" Target="../tags/tag5.xml"/><Relationship Id="rId16" Type="http://schemas.openxmlformats.org/officeDocument/2006/relationships/tags" Target="../tags/tag19.xml"/><Relationship Id="rId20" Type="http://schemas.openxmlformats.org/officeDocument/2006/relationships/tags" Target="../tags/tag23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24" Type="http://schemas.openxmlformats.org/officeDocument/2006/relationships/slideLayout" Target="../slideLayouts/slideLayout2.xml"/><Relationship Id="rId5" Type="http://schemas.openxmlformats.org/officeDocument/2006/relationships/tags" Target="../tags/tag8.xml"/><Relationship Id="rId15" Type="http://schemas.openxmlformats.org/officeDocument/2006/relationships/tags" Target="../tags/tag18.xml"/><Relationship Id="rId23" Type="http://schemas.openxmlformats.org/officeDocument/2006/relationships/tags" Target="../tags/tag26.xml"/><Relationship Id="rId28" Type="http://schemas.openxmlformats.org/officeDocument/2006/relationships/image" Target="../media/image54.png"/><Relationship Id="rId10" Type="http://schemas.openxmlformats.org/officeDocument/2006/relationships/tags" Target="../tags/tag13.xml"/><Relationship Id="rId19" Type="http://schemas.openxmlformats.org/officeDocument/2006/relationships/tags" Target="../tags/tag22.xml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tags" Target="../tags/tag17.xml"/><Relationship Id="rId22" Type="http://schemas.openxmlformats.org/officeDocument/2006/relationships/tags" Target="../tags/tag25.xml"/><Relationship Id="rId27" Type="http://schemas.openxmlformats.org/officeDocument/2006/relationships/tags" Target="../tags/tag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research.microsoft.com/apps/pubs/default.aspx?id=67260" TargetMode="Externa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tags" Target="../tags/tag39.xml"/><Relationship Id="rId18" Type="http://schemas.openxmlformats.org/officeDocument/2006/relationships/tags" Target="../tags/tag44.xml"/><Relationship Id="rId26" Type="http://schemas.openxmlformats.org/officeDocument/2006/relationships/tags" Target="../tags/tag52.xml"/><Relationship Id="rId3" Type="http://schemas.openxmlformats.org/officeDocument/2006/relationships/tags" Target="../tags/tag29.xml"/><Relationship Id="rId21" Type="http://schemas.openxmlformats.org/officeDocument/2006/relationships/tags" Target="../tags/tag47.xml"/><Relationship Id="rId34" Type="http://schemas.openxmlformats.org/officeDocument/2006/relationships/notesSlide" Target="../notesSlides/notesSlide8.xml"/><Relationship Id="rId7" Type="http://schemas.openxmlformats.org/officeDocument/2006/relationships/tags" Target="../tags/tag33.xml"/><Relationship Id="rId12" Type="http://schemas.openxmlformats.org/officeDocument/2006/relationships/tags" Target="../tags/tag38.xml"/><Relationship Id="rId17" Type="http://schemas.openxmlformats.org/officeDocument/2006/relationships/tags" Target="../tags/tag43.xml"/><Relationship Id="rId25" Type="http://schemas.openxmlformats.org/officeDocument/2006/relationships/tags" Target="../tags/tag51.xml"/><Relationship Id="rId33" Type="http://schemas.openxmlformats.org/officeDocument/2006/relationships/slideLayout" Target="../slideLayouts/slideLayout6.xml"/><Relationship Id="rId2" Type="http://schemas.openxmlformats.org/officeDocument/2006/relationships/tags" Target="../tags/tag28.xml"/><Relationship Id="rId16" Type="http://schemas.openxmlformats.org/officeDocument/2006/relationships/tags" Target="../tags/tag42.xml"/><Relationship Id="rId20" Type="http://schemas.openxmlformats.org/officeDocument/2006/relationships/tags" Target="../tags/tag46.xml"/><Relationship Id="rId29" Type="http://schemas.openxmlformats.org/officeDocument/2006/relationships/tags" Target="../tags/tag55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tags" Target="../tags/tag37.xml"/><Relationship Id="rId24" Type="http://schemas.openxmlformats.org/officeDocument/2006/relationships/tags" Target="../tags/tag50.xml"/><Relationship Id="rId32" Type="http://schemas.openxmlformats.org/officeDocument/2006/relationships/tags" Target="../tags/tag58.xml"/><Relationship Id="rId5" Type="http://schemas.openxmlformats.org/officeDocument/2006/relationships/tags" Target="../tags/tag31.xml"/><Relationship Id="rId15" Type="http://schemas.openxmlformats.org/officeDocument/2006/relationships/tags" Target="../tags/tag41.xml"/><Relationship Id="rId23" Type="http://schemas.openxmlformats.org/officeDocument/2006/relationships/tags" Target="../tags/tag49.xml"/><Relationship Id="rId28" Type="http://schemas.openxmlformats.org/officeDocument/2006/relationships/tags" Target="../tags/tag54.xml"/><Relationship Id="rId36" Type="http://schemas.openxmlformats.org/officeDocument/2006/relationships/image" Target="../media/image55.png"/><Relationship Id="rId10" Type="http://schemas.openxmlformats.org/officeDocument/2006/relationships/tags" Target="../tags/tag36.xml"/><Relationship Id="rId19" Type="http://schemas.openxmlformats.org/officeDocument/2006/relationships/tags" Target="../tags/tag45.xml"/><Relationship Id="rId31" Type="http://schemas.openxmlformats.org/officeDocument/2006/relationships/tags" Target="../tags/tag57.xml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tags" Target="../tags/tag40.xml"/><Relationship Id="rId22" Type="http://schemas.openxmlformats.org/officeDocument/2006/relationships/tags" Target="../tags/tag48.xml"/><Relationship Id="rId27" Type="http://schemas.openxmlformats.org/officeDocument/2006/relationships/tags" Target="../tags/tag53.xml"/><Relationship Id="rId30" Type="http://schemas.openxmlformats.org/officeDocument/2006/relationships/tags" Target="../tags/tag56.xml"/><Relationship Id="rId35" Type="http://schemas.openxmlformats.org/officeDocument/2006/relationships/image" Target="../media/image52.png"/><Relationship Id="rId8" Type="http://schemas.openxmlformats.org/officeDocument/2006/relationships/tags" Target="../tags/tag34.xml"/></Relationships>
</file>

<file path=ppt/slides/_rels/slide31.xml.rels><?xml version="1.0" encoding="UTF-8" standalone="yes"?>
<Relationships xmlns="http://schemas.openxmlformats.org/package/2006/relationships"><Relationship Id="rId26" Type="http://schemas.openxmlformats.org/officeDocument/2006/relationships/tags" Target="../tags/tag84.xml"/><Relationship Id="rId21" Type="http://schemas.openxmlformats.org/officeDocument/2006/relationships/tags" Target="../tags/tag79.xml"/><Relationship Id="rId42" Type="http://schemas.openxmlformats.org/officeDocument/2006/relationships/tags" Target="../tags/tag100.xml"/><Relationship Id="rId47" Type="http://schemas.openxmlformats.org/officeDocument/2006/relationships/tags" Target="../tags/tag105.xml"/><Relationship Id="rId63" Type="http://schemas.openxmlformats.org/officeDocument/2006/relationships/tags" Target="../tags/tag70.xml"/><Relationship Id="rId68" Type="http://schemas.openxmlformats.org/officeDocument/2006/relationships/image" Target="../media/image62.png"/><Relationship Id="rId84" Type="http://schemas.openxmlformats.org/officeDocument/2006/relationships/tags" Target="../tags/tag260.xml"/><Relationship Id="rId2" Type="http://schemas.openxmlformats.org/officeDocument/2006/relationships/tags" Target="../tags/tag60.xml"/><Relationship Id="rId16" Type="http://schemas.openxmlformats.org/officeDocument/2006/relationships/tags" Target="../tags/tag74.xml"/><Relationship Id="rId29" Type="http://schemas.openxmlformats.org/officeDocument/2006/relationships/tags" Target="../tags/tag87.xml"/><Relationship Id="rId11" Type="http://schemas.openxmlformats.org/officeDocument/2006/relationships/tags" Target="../tags/tag69.xml"/><Relationship Id="rId24" Type="http://schemas.openxmlformats.org/officeDocument/2006/relationships/tags" Target="../tags/tag82.xml"/><Relationship Id="rId32" Type="http://schemas.openxmlformats.org/officeDocument/2006/relationships/tags" Target="../tags/tag90.xml"/><Relationship Id="rId37" Type="http://schemas.openxmlformats.org/officeDocument/2006/relationships/tags" Target="../tags/tag95.xml"/><Relationship Id="rId40" Type="http://schemas.openxmlformats.org/officeDocument/2006/relationships/tags" Target="../tags/tag98.xml"/><Relationship Id="rId45" Type="http://schemas.openxmlformats.org/officeDocument/2006/relationships/tags" Target="../tags/tag103.xml"/><Relationship Id="rId53" Type="http://schemas.openxmlformats.org/officeDocument/2006/relationships/slideLayout" Target="../slideLayouts/slideLayout6.xml"/><Relationship Id="rId58" Type="http://schemas.openxmlformats.org/officeDocument/2006/relationships/image" Target="../media/image57.png"/><Relationship Id="rId66" Type="http://schemas.openxmlformats.org/officeDocument/2006/relationships/image" Target="../media/image61.png"/><Relationship Id="rId87" Type="http://schemas.openxmlformats.org/officeDocument/2006/relationships/image" Target="../media/image63.png"/><Relationship Id="rId5" Type="http://schemas.openxmlformats.org/officeDocument/2006/relationships/tags" Target="../tags/tag63.xml"/><Relationship Id="rId61" Type="http://schemas.openxmlformats.org/officeDocument/2006/relationships/tags" Target="../tags/tag69.xml"/><Relationship Id="rId82" Type="http://schemas.openxmlformats.org/officeDocument/2006/relationships/tags" Target="../tags/tag259.xml"/><Relationship Id="rId19" Type="http://schemas.openxmlformats.org/officeDocument/2006/relationships/tags" Target="../tags/tag77.xml"/><Relationship Id="rId14" Type="http://schemas.openxmlformats.org/officeDocument/2006/relationships/tags" Target="../tags/tag72.xml"/><Relationship Id="rId22" Type="http://schemas.openxmlformats.org/officeDocument/2006/relationships/tags" Target="../tags/tag80.xml"/><Relationship Id="rId27" Type="http://schemas.openxmlformats.org/officeDocument/2006/relationships/tags" Target="../tags/tag85.xml"/><Relationship Id="rId30" Type="http://schemas.openxmlformats.org/officeDocument/2006/relationships/tags" Target="../tags/tag88.xml"/><Relationship Id="rId35" Type="http://schemas.openxmlformats.org/officeDocument/2006/relationships/tags" Target="../tags/tag93.xml"/><Relationship Id="rId43" Type="http://schemas.openxmlformats.org/officeDocument/2006/relationships/tags" Target="../tags/tag101.xml"/><Relationship Id="rId48" Type="http://schemas.openxmlformats.org/officeDocument/2006/relationships/tags" Target="../tags/tag106.xml"/><Relationship Id="rId56" Type="http://schemas.openxmlformats.org/officeDocument/2006/relationships/image" Target="../media/image55.png"/><Relationship Id="rId64" Type="http://schemas.openxmlformats.org/officeDocument/2006/relationships/image" Target="../media/image60.png"/><Relationship Id="rId8" Type="http://schemas.openxmlformats.org/officeDocument/2006/relationships/tags" Target="../tags/tag66.xml"/><Relationship Id="rId51" Type="http://schemas.openxmlformats.org/officeDocument/2006/relationships/tags" Target="../tags/tag109.xml"/><Relationship Id="rId85" Type="http://schemas.openxmlformats.org/officeDocument/2006/relationships/image" Target="../media/image80.png"/><Relationship Id="rId3" Type="http://schemas.openxmlformats.org/officeDocument/2006/relationships/tags" Target="../tags/tag61.xml"/><Relationship Id="rId12" Type="http://schemas.openxmlformats.org/officeDocument/2006/relationships/tags" Target="../tags/tag70.xml"/><Relationship Id="rId17" Type="http://schemas.openxmlformats.org/officeDocument/2006/relationships/tags" Target="../tags/tag75.xml"/><Relationship Id="rId25" Type="http://schemas.openxmlformats.org/officeDocument/2006/relationships/tags" Target="../tags/tag83.xml"/><Relationship Id="rId33" Type="http://schemas.openxmlformats.org/officeDocument/2006/relationships/tags" Target="../tags/tag91.xml"/><Relationship Id="rId38" Type="http://schemas.openxmlformats.org/officeDocument/2006/relationships/tags" Target="../tags/tag96.xml"/><Relationship Id="rId46" Type="http://schemas.openxmlformats.org/officeDocument/2006/relationships/tags" Target="../tags/tag104.xml"/><Relationship Id="rId59" Type="http://schemas.openxmlformats.org/officeDocument/2006/relationships/tags" Target="../tags/tag68.xml"/><Relationship Id="rId67" Type="http://schemas.openxmlformats.org/officeDocument/2006/relationships/tags" Target="../tags/tag84.xml"/><Relationship Id="rId20" Type="http://schemas.openxmlformats.org/officeDocument/2006/relationships/tags" Target="../tags/tag78.xml"/><Relationship Id="rId41" Type="http://schemas.openxmlformats.org/officeDocument/2006/relationships/tags" Target="../tags/tag99.xml"/><Relationship Id="rId54" Type="http://schemas.openxmlformats.org/officeDocument/2006/relationships/notesSlide" Target="../notesSlides/notesSlide9.xml"/><Relationship Id="rId62" Type="http://schemas.openxmlformats.org/officeDocument/2006/relationships/image" Target="../media/image59.png"/><Relationship Id="rId83" Type="http://schemas.openxmlformats.org/officeDocument/2006/relationships/image" Target="../media/image79.png"/><Relationship Id="rId88" Type="http://schemas.openxmlformats.org/officeDocument/2006/relationships/image" Target="../media/image56.png"/><Relationship Id="rId1" Type="http://schemas.openxmlformats.org/officeDocument/2006/relationships/tags" Target="../tags/tag59.xml"/><Relationship Id="rId6" Type="http://schemas.openxmlformats.org/officeDocument/2006/relationships/tags" Target="../tags/tag64.xml"/><Relationship Id="rId15" Type="http://schemas.openxmlformats.org/officeDocument/2006/relationships/tags" Target="../tags/tag73.xml"/><Relationship Id="rId23" Type="http://schemas.openxmlformats.org/officeDocument/2006/relationships/tags" Target="../tags/tag81.xml"/><Relationship Id="rId28" Type="http://schemas.openxmlformats.org/officeDocument/2006/relationships/tags" Target="../tags/tag86.xml"/><Relationship Id="rId36" Type="http://schemas.openxmlformats.org/officeDocument/2006/relationships/tags" Target="../tags/tag94.xml"/><Relationship Id="rId49" Type="http://schemas.openxmlformats.org/officeDocument/2006/relationships/tags" Target="../tags/tag107.xml"/><Relationship Id="rId57" Type="http://schemas.openxmlformats.org/officeDocument/2006/relationships/tags" Target="../tags/tag66.xml"/><Relationship Id="rId10" Type="http://schemas.openxmlformats.org/officeDocument/2006/relationships/tags" Target="../tags/tag68.xml"/><Relationship Id="rId31" Type="http://schemas.openxmlformats.org/officeDocument/2006/relationships/tags" Target="../tags/tag89.xml"/><Relationship Id="rId44" Type="http://schemas.openxmlformats.org/officeDocument/2006/relationships/tags" Target="../tags/tag102.xml"/><Relationship Id="rId52" Type="http://schemas.openxmlformats.org/officeDocument/2006/relationships/tags" Target="../tags/tag110.xml"/><Relationship Id="rId60" Type="http://schemas.openxmlformats.org/officeDocument/2006/relationships/image" Target="../media/image58.png"/><Relationship Id="rId65" Type="http://schemas.openxmlformats.org/officeDocument/2006/relationships/tags" Target="../tags/tag73.xml"/><Relationship Id="rId86" Type="http://schemas.openxmlformats.org/officeDocument/2006/relationships/tags" Target="../tags/tag80.xml"/><Relationship Id="rId4" Type="http://schemas.openxmlformats.org/officeDocument/2006/relationships/tags" Target="../tags/tag62.xml"/><Relationship Id="rId9" Type="http://schemas.openxmlformats.org/officeDocument/2006/relationships/tags" Target="../tags/tag67.xml"/><Relationship Id="rId13" Type="http://schemas.openxmlformats.org/officeDocument/2006/relationships/tags" Target="../tags/tag71.xml"/><Relationship Id="rId18" Type="http://schemas.openxmlformats.org/officeDocument/2006/relationships/tags" Target="../tags/tag76.xml"/><Relationship Id="rId39" Type="http://schemas.openxmlformats.org/officeDocument/2006/relationships/tags" Target="../tags/tag97.xml"/><Relationship Id="rId34" Type="http://schemas.openxmlformats.org/officeDocument/2006/relationships/tags" Target="../tags/tag92.xml"/><Relationship Id="rId50" Type="http://schemas.openxmlformats.org/officeDocument/2006/relationships/tags" Target="../tags/tag108.xml"/><Relationship Id="rId55" Type="http://schemas.openxmlformats.org/officeDocument/2006/relationships/image" Target="../media/image52.png"/><Relationship Id="rId7" Type="http://schemas.openxmlformats.org/officeDocument/2006/relationships/tags" Target="../tags/tag65.xml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tags" Target="../tags/tag123.xml"/><Relationship Id="rId18" Type="http://schemas.openxmlformats.org/officeDocument/2006/relationships/tags" Target="../tags/tag128.xml"/><Relationship Id="rId26" Type="http://schemas.openxmlformats.org/officeDocument/2006/relationships/tags" Target="../tags/tag136.xml"/><Relationship Id="rId39" Type="http://schemas.openxmlformats.org/officeDocument/2006/relationships/image" Target="../media/image65.png"/><Relationship Id="rId21" Type="http://schemas.openxmlformats.org/officeDocument/2006/relationships/tags" Target="../tags/tag131.xml"/><Relationship Id="rId34" Type="http://schemas.openxmlformats.org/officeDocument/2006/relationships/tags" Target="../tags/tag144.xml"/><Relationship Id="rId42" Type="http://schemas.openxmlformats.org/officeDocument/2006/relationships/tags" Target="../tags/tag121.xml"/><Relationship Id="rId47" Type="http://schemas.openxmlformats.org/officeDocument/2006/relationships/image" Target="../media/image690.png"/><Relationship Id="rId7" Type="http://schemas.openxmlformats.org/officeDocument/2006/relationships/tags" Target="../tags/tag117.xml"/><Relationship Id="rId2" Type="http://schemas.openxmlformats.org/officeDocument/2006/relationships/tags" Target="../tags/tag112.xml"/><Relationship Id="rId16" Type="http://schemas.openxmlformats.org/officeDocument/2006/relationships/tags" Target="../tags/tag126.xml"/><Relationship Id="rId29" Type="http://schemas.openxmlformats.org/officeDocument/2006/relationships/tags" Target="../tags/tag139.xml"/><Relationship Id="rId11" Type="http://schemas.openxmlformats.org/officeDocument/2006/relationships/tags" Target="../tags/tag121.xml"/><Relationship Id="rId24" Type="http://schemas.openxmlformats.org/officeDocument/2006/relationships/tags" Target="../tags/tag134.xml"/><Relationship Id="rId32" Type="http://schemas.openxmlformats.org/officeDocument/2006/relationships/tags" Target="../tags/tag142.xml"/><Relationship Id="rId37" Type="http://schemas.openxmlformats.org/officeDocument/2006/relationships/notesSlide" Target="../notesSlides/notesSlide10.xml"/><Relationship Id="rId40" Type="http://schemas.openxmlformats.org/officeDocument/2006/relationships/tags" Target="../tags/tag120.xml"/><Relationship Id="rId45" Type="http://schemas.openxmlformats.org/officeDocument/2006/relationships/image" Target="../media/image680.png"/><Relationship Id="rId5" Type="http://schemas.openxmlformats.org/officeDocument/2006/relationships/tags" Target="../tags/tag115.xml"/><Relationship Id="rId15" Type="http://schemas.openxmlformats.org/officeDocument/2006/relationships/tags" Target="../tags/tag125.xml"/><Relationship Id="rId23" Type="http://schemas.openxmlformats.org/officeDocument/2006/relationships/tags" Target="../tags/tag133.xml"/><Relationship Id="rId28" Type="http://schemas.openxmlformats.org/officeDocument/2006/relationships/tags" Target="../tags/tag138.xml"/><Relationship Id="rId36" Type="http://schemas.openxmlformats.org/officeDocument/2006/relationships/slideLayout" Target="../slideLayouts/slideLayout2.xml"/><Relationship Id="rId49" Type="http://schemas.openxmlformats.org/officeDocument/2006/relationships/image" Target="../media/image700.png"/><Relationship Id="rId57" Type="http://schemas.openxmlformats.org/officeDocument/2006/relationships/image" Target="../media/image670.png"/><Relationship Id="rId10" Type="http://schemas.openxmlformats.org/officeDocument/2006/relationships/tags" Target="../tags/tag120.xml"/><Relationship Id="rId19" Type="http://schemas.openxmlformats.org/officeDocument/2006/relationships/tags" Target="../tags/tag129.xml"/><Relationship Id="rId31" Type="http://schemas.openxmlformats.org/officeDocument/2006/relationships/tags" Target="../tags/tag141.xml"/><Relationship Id="rId44" Type="http://schemas.openxmlformats.org/officeDocument/2006/relationships/tags" Target="../tags/tag123.xml"/><Relationship Id="rId4" Type="http://schemas.openxmlformats.org/officeDocument/2006/relationships/tags" Target="../tags/tag114.xml"/><Relationship Id="rId9" Type="http://schemas.openxmlformats.org/officeDocument/2006/relationships/tags" Target="../tags/tag119.xml"/><Relationship Id="rId14" Type="http://schemas.openxmlformats.org/officeDocument/2006/relationships/tags" Target="../tags/tag124.xml"/><Relationship Id="rId22" Type="http://schemas.openxmlformats.org/officeDocument/2006/relationships/tags" Target="../tags/tag132.xml"/><Relationship Id="rId27" Type="http://schemas.openxmlformats.org/officeDocument/2006/relationships/tags" Target="../tags/tag137.xml"/><Relationship Id="rId30" Type="http://schemas.openxmlformats.org/officeDocument/2006/relationships/tags" Target="../tags/tag140.xml"/><Relationship Id="rId35" Type="http://schemas.openxmlformats.org/officeDocument/2006/relationships/tags" Target="../tags/tag145.xml"/><Relationship Id="rId43" Type="http://schemas.openxmlformats.org/officeDocument/2006/relationships/image" Target="../media/image67.png"/><Relationship Id="rId48" Type="http://schemas.openxmlformats.org/officeDocument/2006/relationships/tags" Target="../tags/tag125.xml"/><Relationship Id="rId56" Type="http://schemas.openxmlformats.org/officeDocument/2006/relationships/tags" Target="../tags/tag221.xml"/><Relationship Id="rId8" Type="http://schemas.openxmlformats.org/officeDocument/2006/relationships/tags" Target="../tags/tag118.xml"/><Relationship Id="rId3" Type="http://schemas.openxmlformats.org/officeDocument/2006/relationships/tags" Target="../tags/tag113.xml"/><Relationship Id="rId12" Type="http://schemas.openxmlformats.org/officeDocument/2006/relationships/tags" Target="../tags/tag122.xml"/><Relationship Id="rId17" Type="http://schemas.openxmlformats.org/officeDocument/2006/relationships/tags" Target="../tags/tag127.xml"/><Relationship Id="rId25" Type="http://schemas.openxmlformats.org/officeDocument/2006/relationships/tags" Target="../tags/tag135.xml"/><Relationship Id="rId33" Type="http://schemas.openxmlformats.org/officeDocument/2006/relationships/tags" Target="../tags/tag143.xml"/><Relationship Id="rId38" Type="http://schemas.openxmlformats.org/officeDocument/2006/relationships/tags" Target="../tags/tag111.xml"/><Relationship Id="rId46" Type="http://schemas.openxmlformats.org/officeDocument/2006/relationships/tags" Target="../tags/tag124.xml"/><Relationship Id="rId20" Type="http://schemas.openxmlformats.org/officeDocument/2006/relationships/tags" Target="../tags/tag130.xml"/><Relationship Id="rId41" Type="http://schemas.openxmlformats.org/officeDocument/2006/relationships/image" Target="../media/image66.png"/><Relationship Id="rId1" Type="http://schemas.openxmlformats.org/officeDocument/2006/relationships/tags" Target="../tags/tag111.xml"/><Relationship Id="rId6" Type="http://schemas.openxmlformats.org/officeDocument/2006/relationships/tags" Target="../tags/tag11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153.xml"/><Relationship Id="rId13" Type="http://schemas.openxmlformats.org/officeDocument/2006/relationships/tags" Target="../tags/tag158.xml"/><Relationship Id="rId18" Type="http://schemas.openxmlformats.org/officeDocument/2006/relationships/notesSlide" Target="../notesSlides/notesSlide11.xml"/><Relationship Id="rId26" Type="http://schemas.openxmlformats.org/officeDocument/2006/relationships/image" Target="../media/image74.png"/><Relationship Id="rId3" Type="http://schemas.openxmlformats.org/officeDocument/2006/relationships/tags" Target="../tags/tag148.xml"/><Relationship Id="rId21" Type="http://schemas.openxmlformats.org/officeDocument/2006/relationships/tags" Target="../tags/tag159.xml"/><Relationship Id="rId7" Type="http://schemas.openxmlformats.org/officeDocument/2006/relationships/tags" Target="../tags/tag152.xml"/><Relationship Id="rId12" Type="http://schemas.openxmlformats.org/officeDocument/2006/relationships/tags" Target="../tags/tag157.xml"/><Relationship Id="rId17" Type="http://schemas.openxmlformats.org/officeDocument/2006/relationships/slideLayout" Target="../slideLayouts/slideLayout2.xml"/><Relationship Id="rId25" Type="http://schemas.openxmlformats.org/officeDocument/2006/relationships/tags" Target="../tags/tag161.xml"/><Relationship Id="rId2" Type="http://schemas.openxmlformats.org/officeDocument/2006/relationships/tags" Target="../tags/tag147.xml"/><Relationship Id="rId16" Type="http://schemas.openxmlformats.org/officeDocument/2006/relationships/tags" Target="../tags/tag161.xml"/><Relationship Id="rId20" Type="http://schemas.openxmlformats.org/officeDocument/2006/relationships/image" Target="../media/image71.png"/><Relationship Id="rId1" Type="http://schemas.openxmlformats.org/officeDocument/2006/relationships/tags" Target="../tags/tag146.xml"/><Relationship Id="rId6" Type="http://schemas.openxmlformats.org/officeDocument/2006/relationships/tags" Target="../tags/tag151.xml"/><Relationship Id="rId11" Type="http://schemas.openxmlformats.org/officeDocument/2006/relationships/tags" Target="../tags/tag156.xml"/><Relationship Id="rId24" Type="http://schemas.openxmlformats.org/officeDocument/2006/relationships/image" Target="../media/image73.png"/><Relationship Id="rId5" Type="http://schemas.openxmlformats.org/officeDocument/2006/relationships/tags" Target="../tags/tag150.xml"/><Relationship Id="rId15" Type="http://schemas.openxmlformats.org/officeDocument/2006/relationships/tags" Target="../tags/tag160.xml"/><Relationship Id="rId23" Type="http://schemas.openxmlformats.org/officeDocument/2006/relationships/tags" Target="../tags/tag160.xml"/><Relationship Id="rId10" Type="http://schemas.openxmlformats.org/officeDocument/2006/relationships/tags" Target="../tags/tag155.xml"/><Relationship Id="rId19" Type="http://schemas.openxmlformats.org/officeDocument/2006/relationships/tags" Target="../tags/tag150.xml"/><Relationship Id="rId4" Type="http://schemas.openxmlformats.org/officeDocument/2006/relationships/tags" Target="../tags/tag149.xml"/><Relationship Id="rId9" Type="http://schemas.openxmlformats.org/officeDocument/2006/relationships/tags" Target="../tags/tag154.xml"/><Relationship Id="rId14" Type="http://schemas.openxmlformats.org/officeDocument/2006/relationships/tags" Target="../tags/tag159.xml"/><Relationship Id="rId22" Type="http://schemas.openxmlformats.org/officeDocument/2006/relationships/image" Target="../media/image721.png"/><Relationship Id="rId27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tags" Target="../tags/tag177.xml"/><Relationship Id="rId18" Type="http://schemas.openxmlformats.org/officeDocument/2006/relationships/tags" Target="../tags/tag182.xml"/><Relationship Id="rId26" Type="http://schemas.openxmlformats.org/officeDocument/2006/relationships/tags" Target="../tags/tag190.xml"/><Relationship Id="rId39" Type="http://schemas.openxmlformats.org/officeDocument/2006/relationships/image" Target="../media/image76.png"/><Relationship Id="rId21" Type="http://schemas.openxmlformats.org/officeDocument/2006/relationships/tags" Target="../tags/tag185.xml"/><Relationship Id="rId34" Type="http://schemas.openxmlformats.org/officeDocument/2006/relationships/tags" Target="../tags/tag198.xml"/><Relationship Id="rId42" Type="http://schemas.openxmlformats.org/officeDocument/2006/relationships/tags" Target="../tags/tag175.xml"/><Relationship Id="rId47" Type="http://schemas.openxmlformats.org/officeDocument/2006/relationships/image" Target="../media/image690.png"/><Relationship Id="rId7" Type="http://schemas.openxmlformats.org/officeDocument/2006/relationships/tags" Target="../tags/tag171.xml"/><Relationship Id="rId2" Type="http://schemas.openxmlformats.org/officeDocument/2006/relationships/tags" Target="../tags/tag163.xml"/><Relationship Id="rId16" Type="http://schemas.openxmlformats.org/officeDocument/2006/relationships/tags" Target="../tags/tag180.xml"/><Relationship Id="rId29" Type="http://schemas.openxmlformats.org/officeDocument/2006/relationships/tags" Target="../tags/tag193.xml"/><Relationship Id="rId11" Type="http://schemas.openxmlformats.org/officeDocument/2006/relationships/tags" Target="../tags/tag175.xml"/><Relationship Id="rId24" Type="http://schemas.openxmlformats.org/officeDocument/2006/relationships/tags" Target="../tags/tag188.xml"/><Relationship Id="rId32" Type="http://schemas.openxmlformats.org/officeDocument/2006/relationships/tags" Target="../tags/tag196.xml"/><Relationship Id="rId37" Type="http://schemas.openxmlformats.org/officeDocument/2006/relationships/notesSlide" Target="../notesSlides/notesSlide12.xml"/><Relationship Id="rId40" Type="http://schemas.openxmlformats.org/officeDocument/2006/relationships/tags" Target="../tags/tag174.xml"/><Relationship Id="rId45" Type="http://schemas.openxmlformats.org/officeDocument/2006/relationships/image" Target="../media/image81.png"/><Relationship Id="rId5" Type="http://schemas.openxmlformats.org/officeDocument/2006/relationships/tags" Target="../tags/tag169.xml"/><Relationship Id="rId15" Type="http://schemas.openxmlformats.org/officeDocument/2006/relationships/tags" Target="../tags/tag179.xml"/><Relationship Id="rId23" Type="http://schemas.openxmlformats.org/officeDocument/2006/relationships/tags" Target="../tags/tag187.xml"/><Relationship Id="rId28" Type="http://schemas.openxmlformats.org/officeDocument/2006/relationships/tags" Target="../tags/tag192.xml"/><Relationship Id="rId36" Type="http://schemas.openxmlformats.org/officeDocument/2006/relationships/slideLayout" Target="../slideLayouts/slideLayout2.xml"/><Relationship Id="rId49" Type="http://schemas.openxmlformats.org/officeDocument/2006/relationships/image" Target="../media/image82.png"/><Relationship Id="rId57" Type="http://schemas.openxmlformats.org/officeDocument/2006/relationships/image" Target="../media/image670.png"/><Relationship Id="rId10" Type="http://schemas.openxmlformats.org/officeDocument/2006/relationships/tags" Target="../tags/tag174.xml"/><Relationship Id="rId19" Type="http://schemas.openxmlformats.org/officeDocument/2006/relationships/tags" Target="../tags/tag183.xml"/><Relationship Id="rId31" Type="http://schemas.openxmlformats.org/officeDocument/2006/relationships/tags" Target="../tags/tag195.xml"/><Relationship Id="rId44" Type="http://schemas.openxmlformats.org/officeDocument/2006/relationships/tags" Target="../tags/tag177.xml"/><Relationship Id="rId4" Type="http://schemas.openxmlformats.org/officeDocument/2006/relationships/tags" Target="../tags/tag168.xml"/><Relationship Id="rId9" Type="http://schemas.openxmlformats.org/officeDocument/2006/relationships/tags" Target="../tags/tag173.xml"/><Relationship Id="rId14" Type="http://schemas.openxmlformats.org/officeDocument/2006/relationships/tags" Target="../tags/tag178.xml"/><Relationship Id="rId22" Type="http://schemas.openxmlformats.org/officeDocument/2006/relationships/tags" Target="../tags/tag186.xml"/><Relationship Id="rId27" Type="http://schemas.openxmlformats.org/officeDocument/2006/relationships/tags" Target="../tags/tag191.xml"/><Relationship Id="rId30" Type="http://schemas.openxmlformats.org/officeDocument/2006/relationships/tags" Target="../tags/tag194.xml"/><Relationship Id="rId35" Type="http://schemas.openxmlformats.org/officeDocument/2006/relationships/tags" Target="../tags/tag199.xml"/><Relationship Id="rId43" Type="http://schemas.openxmlformats.org/officeDocument/2006/relationships/image" Target="../media/image78.png"/><Relationship Id="rId48" Type="http://schemas.openxmlformats.org/officeDocument/2006/relationships/tags" Target="../tags/tag179.xml"/><Relationship Id="rId56" Type="http://schemas.openxmlformats.org/officeDocument/2006/relationships/tags" Target="../tags/tag221.xml"/><Relationship Id="rId8" Type="http://schemas.openxmlformats.org/officeDocument/2006/relationships/tags" Target="../tags/tag172.xml"/><Relationship Id="rId3" Type="http://schemas.openxmlformats.org/officeDocument/2006/relationships/tags" Target="../tags/tag164.xml"/><Relationship Id="rId12" Type="http://schemas.openxmlformats.org/officeDocument/2006/relationships/tags" Target="../tags/tag176.xml"/><Relationship Id="rId17" Type="http://schemas.openxmlformats.org/officeDocument/2006/relationships/tags" Target="../tags/tag181.xml"/><Relationship Id="rId25" Type="http://schemas.openxmlformats.org/officeDocument/2006/relationships/tags" Target="../tags/tag189.xml"/><Relationship Id="rId33" Type="http://schemas.openxmlformats.org/officeDocument/2006/relationships/tags" Target="../tags/tag197.xml"/><Relationship Id="rId38" Type="http://schemas.openxmlformats.org/officeDocument/2006/relationships/tags" Target="../tags/tag162.xml"/><Relationship Id="rId46" Type="http://schemas.openxmlformats.org/officeDocument/2006/relationships/tags" Target="../tags/tag178.xml"/><Relationship Id="rId20" Type="http://schemas.openxmlformats.org/officeDocument/2006/relationships/tags" Target="../tags/tag184.xml"/><Relationship Id="rId41" Type="http://schemas.openxmlformats.org/officeDocument/2006/relationships/image" Target="../media/image77.png"/><Relationship Id="rId1" Type="http://schemas.openxmlformats.org/officeDocument/2006/relationships/tags" Target="../tags/tag162.xml"/><Relationship Id="rId6" Type="http://schemas.openxmlformats.org/officeDocument/2006/relationships/tags" Target="../tags/tag170.xml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tags" Target="../tags/tag212.xml"/><Relationship Id="rId18" Type="http://schemas.openxmlformats.org/officeDocument/2006/relationships/tags" Target="../tags/tag217.xml"/><Relationship Id="rId26" Type="http://schemas.openxmlformats.org/officeDocument/2006/relationships/tags" Target="../tags/tag225.xml"/><Relationship Id="rId39" Type="http://schemas.openxmlformats.org/officeDocument/2006/relationships/tags" Target="../tags/tag239.xml"/><Relationship Id="rId21" Type="http://schemas.openxmlformats.org/officeDocument/2006/relationships/tags" Target="../tags/tag220.xml"/><Relationship Id="rId34" Type="http://schemas.openxmlformats.org/officeDocument/2006/relationships/tags" Target="../tags/tag234.xml"/><Relationship Id="rId42" Type="http://schemas.openxmlformats.org/officeDocument/2006/relationships/tags" Target="../tags/tag204.xml"/><Relationship Id="rId47" Type="http://schemas.openxmlformats.org/officeDocument/2006/relationships/image" Target="../media/image620.png"/><Relationship Id="rId50" Type="http://schemas.openxmlformats.org/officeDocument/2006/relationships/tags" Target="../tags/tag206.xml"/><Relationship Id="rId55" Type="http://schemas.openxmlformats.org/officeDocument/2006/relationships/image" Target="../media/image82.png"/><Relationship Id="rId7" Type="http://schemas.openxmlformats.org/officeDocument/2006/relationships/tags" Target="../tags/tag206.xml"/><Relationship Id="rId2" Type="http://schemas.openxmlformats.org/officeDocument/2006/relationships/tags" Target="../tags/tag201.xml"/><Relationship Id="rId16" Type="http://schemas.openxmlformats.org/officeDocument/2006/relationships/tags" Target="../tags/tag215.xml"/><Relationship Id="rId29" Type="http://schemas.openxmlformats.org/officeDocument/2006/relationships/tags" Target="../tags/tag228.xml"/><Relationship Id="rId11" Type="http://schemas.openxmlformats.org/officeDocument/2006/relationships/tags" Target="../tags/tag210.xml"/><Relationship Id="rId24" Type="http://schemas.openxmlformats.org/officeDocument/2006/relationships/tags" Target="../tags/tag223.xml"/><Relationship Id="rId32" Type="http://schemas.openxmlformats.org/officeDocument/2006/relationships/tags" Target="../tags/tag232.xml"/><Relationship Id="rId37" Type="http://schemas.openxmlformats.org/officeDocument/2006/relationships/tags" Target="../tags/tag237.xml"/><Relationship Id="rId40" Type="http://schemas.openxmlformats.org/officeDocument/2006/relationships/slideLayout" Target="../slideLayouts/slideLayout2.xml"/><Relationship Id="rId45" Type="http://schemas.openxmlformats.org/officeDocument/2006/relationships/image" Target="../media/image610.png"/><Relationship Id="rId53" Type="http://schemas.openxmlformats.org/officeDocument/2006/relationships/image" Target="../media/image690.png"/><Relationship Id="rId58" Type="http://schemas.openxmlformats.org/officeDocument/2006/relationships/image" Target="../media/image84.png"/><Relationship Id="rId5" Type="http://schemas.openxmlformats.org/officeDocument/2006/relationships/tags" Target="../tags/tag204.xml"/><Relationship Id="rId19" Type="http://schemas.openxmlformats.org/officeDocument/2006/relationships/tags" Target="../tags/tag218.xml"/><Relationship Id="rId4" Type="http://schemas.openxmlformats.org/officeDocument/2006/relationships/tags" Target="../tags/tag203.xml"/><Relationship Id="rId9" Type="http://schemas.openxmlformats.org/officeDocument/2006/relationships/tags" Target="../tags/tag208.xml"/><Relationship Id="rId14" Type="http://schemas.openxmlformats.org/officeDocument/2006/relationships/tags" Target="../tags/tag213.xml"/><Relationship Id="rId22" Type="http://schemas.openxmlformats.org/officeDocument/2006/relationships/tags" Target="../tags/tag221.xml"/><Relationship Id="rId27" Type="http://schemas.openxmlformats.org/officeDocument/2006/relationships/tags" Target="../tags/tag226.xml"/><Relationship Id="rId30" Type="http://schemas.openxmlformats.org/officeDocument/2006/relationships/tags" Target="../tags/tag229.xml"/><Relationship Id="rId35" Type="http://schemas.openxmlformats.org/officeDocument/2006/relationships/tags" Target="../tags/tag235.xml"/><Relationship Id="rId43" Type="http://schemas.openxmlformats.org/officeDocument/2006/relationships/image" Target="../media/image83.png"/><Relationship Id="rId48" Type="http://schemas.openxmlformats.org/officeDocument/2006/relationships/tags" Target="../tags/tag229.xml"/><Relationship Id="rId56" Type="http://schemas.openxmlformats.org/officeDocument/2006/relationships/tags" Target="../tags/tag221.xml"/><Relationship Id="rId8" Type="http://schemas.openxmlformats.org/officeDocument/2006/relationships/tags" Target="../tags/tag207.xml"/><Relationship Id="rId51" Type="http://schemas.openxmlformats.org/officeDocument/2006/relationships/image" Target="../media/image81.png"/><Relationship Id="rId3" Type="http://schemas.openxmlformats.org/officeDocument/2006/relationships/tags" Target="../tags/tag202.xml"/><Relationship Id="rId12" Type="http://schemas.openxmlformats.org/officeDocument/2006/relationships/tags" Target="../tags/tag211.xml"/><Relationship Id="rId17" Type="http://schemas.openxmlformats.org/officeDocument/2006/relationships/tags" Target="../tags/tag216.xml"/><Relationship Id="rId25" Type="http://schemas.openxmlformats.org/officeDocument/2006/relationships/tags" Target="../tags/tag224.xml"/><Relationship Id="rId33" Type="http://schemas.openxmlformats.org/officeDocument/2006/relationships/tags" Target="../tags/tag233.xml"/><Relationship Id="rId38" Type="http://schemas.openxmlformats.org/officeDocument/2006/relationships/tags" Target="../tags/tag238.xml"/><Relationship Id="rId46" Type="http://schemas.openxmlformats.org/officeDocument/2006/relationships/tags" Target="../tags/tag228.xml"/><Relationship Id="rId59" Type="http://schemas.openxmlformats.org/officeDocument/2006/relationships/image" Target="../media/image85.png"/><Relationship Id="rId20" Type="http://schemas.openxmlformats.org/officeDocument/2006/relationships/tags" Target="../tags/tag219.xml"/><Relationship Id="rId41" Type="http://schemas.openxmlformats.org/officeDocument/2006/relationships/notesSlide" Target="../notesSlides/notesSlide13.xml"/><Relationship Id="rId54" Type="http://schemas.openxmlformats.org/officeDocument/2006/relationships/tags" Target="../tags/tag208.xml"/><Relationship Id="rId1" Type="http://schemas.openxmlformats.org/officeDocument/2006/relationships/tags" Target="../tags/tag200.xml"/><Relationship Id="rId6" Type="http://schemas.openxmlformats.org/officeDocument/2006/relationships/tags" Target="../tags/tag205.xml"/><Relationship Id="rId15" Type="http://schemas.openxmlformats.org/officeDocument/2006/relationships/tags" Target="../tags/tag214.xml"/><Relationship Id="rId23" Type="http://schemas.openxmlformats.org/officeDocument/2006/relationships/tags" Target="../tags/tag222.xml"/><Relationship Id="rId28" Type="http://schemas.openxmlformats.org/officeDocument/2006/relationships/tags" Target="../tags/tag227.xml"/><Relationship Id="rId36" Type="http://schemas.openxmlformats.org/officeDocument/2006/relationships/tags" Target="../tags/tag236.xml"/><Relationship Id="rId49" Type="http://schemas.openxmlformats.org/officeDocument/2006/relationships/image" Target="../media/image630.png"/><Relationship Id="rId57" Type="http://schemas.openxmlformats.org/officeDocument/2006/relationships/image" Target="../media/image670.png"/><Relationship Id="rId10" Type="http://schemas.openxmlformats.org/officeDocument/2006/relationships/tags" Target="../tags/tag209.xml"/><Relationship Id="rId31" Type="http://schemas.openxmlformats.org/officeDocument/2006/relationships/tags" Target="../tags/tag230.xml"/><Relationship Id="rId44" Type="http://schemas.openxmlformats.org/officeDocument/2006/relationships/tags" Target="../tags/tag227.xml"/><Relationship Id="rId52" Type="http://schemas.openxmlformats.org/officeDocument/2006/relationships/tags" Target="../tags/tag207.xml"/><Relationship Id="rId60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26" Type="http://schemas.openxmlformats.org/officeDocument/2006/relationships/tags" Target="../tags/tag268.xml"/><Relationship Id="rId21" Type="http://schemas.openxmlformats.org/officeDocument/2006/relationships/tags" Target="../tags/tag263.xml"/><Relationship Id="rId42" Type="http://schemas.openxmlformats.org/officeDocument/2006/relationships/tags" Target="../tags/tag286.xml"/><Relationship Id="rId47" Type="http://schemas.openxmlformats.org/officeDocument/2006/relationships/tags" Target="../tags/tag291.xml"/><Relationship Id="rId68" Type="http://schemas.openxmlformats.org/officeDocument/2006/relationships/tags" Target="../tags/tag250.xml"/><Relationship Id="rId84" Type="http://schemas.openxmlformats.org/officeDocument/2006/relationships/tags" Target="../tags/tag260.xml"/><Relationship Id="rId89" Type="http://schemas.openxmlformats.org/officeDocument/2006/relationships/image" Target="../media/image870.png"/><Relationship Id="rId16" Type="http://schemas.openxmlformats.org/officeDocument/2006/relationships/tags" Target="../tags/tag258.xml"/><Relationship Id="rId11" Type="http://schemas.openxmlformats.org/officeDocument/2006/relationships/tags" Target="../tags/tag253.xml"/><Relationship Id="rId24" Type="http://schemas.openxmlformats.org/officeDocument/2006/relationships/tags" Target="../tags/tag266.xml"/><Relationship Id="rId32" Type="http://schemas.openxmlformats.org/officeDocument/2006/relationships/tags" Target="../tags/tag275.xml"/><Relationship Id="rId37" Type="http://schemas.openxmlformats.org/officeDocument/2006/relationships/tags" Target="../tags/tag281.xml"/><Relationship Id="rId40" Type="http://schemas.openxmlformats.org/officeDocument/2006/relationships/tags" Target="../tags/tag284.xml"/><Relationship Id="rId45" Type="http://schemas.openxmlformats.org/officeDocument/2006/relationships/tags" Target="../tags/tag289.xml"/><Relationship Id="rId53" Type="http://schemas.openxmlformats.org/officeDocument/2006/relationships/tags" Target="../tags/tag297.xml"/><Relationship Id="rId58" Type="http://schemas.openxmlformats.org/officeDocument/2006/relationships/image" Target="../media/image52.png"/><Relationship Id="rId74" Type="http://schemas.openxmlformats.org/officeDocument/2006/relationships/tags" Target="../tags/tag255.xml"/><Relationship Id="rId79" Type="http://schemas.openxmlformats.org/officeDocument/2006/relationships/image" Target="../media/image87.png"/><Relationship Id="rId87" Type="http://schemas.openxmlformats.org/officeDocument/2006/relationships/image" Target="../media/image88.png"/><Relationship Id="rId5" Type="http://schemas.openxmlformats.org/officeDocument/2006/relationships/tags" Target="../tags/tag247.xml"/><Relationship Id="rId82" Type="http://schemas.openxmlformats.org/officeDocument/2006/relationships/tags" Target="../tags/tag259.xml"/><Relationship Id="rId19" Type="http://schemas.openxmlformats.org/officeDocument/2006/relationships/tags" Target="../tags/tag261.xml"/><Relationship Id="rId14" Type="http://schemas.openxmlformats.org/officeDocument/2006/relationships/tags" Target="../tags/tag256.xml"/><Relationship Id="rId22" Type="http://schemas.openxmlformats.org/officeDocument/2006/relationships/tags" Target="../tags/tag264.xml"/><Relationship Id="rId27" Type="http://schemas.openxmlformats.org/officeDocument/2006/relationships/tags" Target="../tags/tag269.xml"/><Relationship Id="rId30" Type="http://schemas.openxmlformats.org/officeDocument/2006/relationships/tags" Target="../tags/tag272.xml"/><Relationship Id="rId35" Type="http://schemas.openxmlformats.org/officeDocument/2006/relationships/tags" Target="../tags/tag279.xml"/><Relationship Id="rId43" Type="http://schemas.openxmlformats.org/officeDocument/2006/relationships/tags" Target="../tags/tag287.xml"/><Relationship Id="rId48" Type="http://schemas.openxmlformats.org/officeDocument/2006/relationships/tags" Target="../tags/tag292.xml"/><Relationship Id="rId56" Type="http://schemas.openxmlformats.org/officeDocument/2006/relationships/slideLayout" Target="../slideLayouts/slideLayout20.xml"/><Relationship Id="rId69" Type="http://schemas.openxmlformats.org/officeDocument/2006/relationships/image" Target="../media/image720.png"/><Relationship Id="rId77" Type="http://schemas.openxmlformats.org/officeDocument/2006/relationships/image" Target="../media/image760.png"/><Relationship Id="rId8" Type="http://schemas.openxmlformats.org/officeDocument/2006/relationships/tags" Target="../tags/tag250.xml"/><Relationship Id="rId51" Type="http://schemas.openxmlformats.org/officeDocument/2006/relationships/tags" Target="../tags/tag295.xml"/><Relationship Id="rId72" Type="http://schemas.openxmlformats.org/officeDocument/2006/relationships/tags" Target="../tags/tag254.xml"/><Relationship Id="rId85" Type="http://schemas.openxmlformats.org/officeDocument/2006/relationships/image" Target="../media/image80.png"/><Relationship Id="rId3" Type="http://schemas.openxmlformats.org/officeDocument/2006/relationships/tags" Target="../tags/tag245.xml"/><Relationship Id="rId12" Type="http://schemas.openxmlformats.org/officeDocument/2006/relationships/tags" Target="../tags/tag254.xml"/><Relationship Id="rId17" Type="http://schemas.openxmlformats.org/officeDocument/2006/relationships/tags" Target="../tags/tag259.xml"/><Relationship Id="rId25" Type="http://schemas.openxmlformats.org/officeDocument/2006/relationships/tags" Target="../tags/tag267.xml"/><Relationship Id="rId33" Type="http://schemas.openxmlformats.org/officeDocument/2006/relationships/tags" Target="../tags/tag277.xml"/><Relationship Id="rId38" Type="http://schemas.openxmlformats.org/officeDocument/2006/relationships/tags" Target="../tags/tag282.xml"/><Relationship Id="rId46" Type="http://schemas.openxmlformats.org/officeDocument/2006/relationships/tags" Target="../tags/tag290.xml"/><Relationship Id="rId59" Type="http://schemas.openxmlformats.org/officeDocument/2006/relationships/image" Target="../media/image55.png"/><Relationship Id="rId20" Type="http://schemas.openxmlformats.org/officeDocument/2006/relationships/tags" Target="../tags/tag262.xml"/><Relationship Id="rId41" Type="http://schemas.openxmlformats.org/officeDocument/2006/relationships/tags" Target="../tags/tag285.xml"/><Relationship Id="rId54" Type="http://schemas.openxmlformats.org/officeDocument/2006/relationships/tags" Target="../tags/tag298.xml"/><Relationship Id="rId70" Type="http://schemas.openxmlformats.org/officeDocument/2006/relationships/tags" Target="../tags/tag252.xml"/><Relationship Id="rId75" Type="http://schemas.openxmlformats.org/officeDocument/2006/relationships/image" Target="../media/image750.png"/><Relationship Id="rId83" Type="http://schemas.openxmlformats.org/officeDocument/2006/relationships/image" Target="../media/image79.png"/><Relationship Id="rId88" Type="http://schemas.openxmlformats.org/officeDocument/2006/relationships/image" Target="../media/image860.png"/><Relationship Id="rId1" Type="http://schemas.openxmlformats.org/officeDocument/2006/relationships/tags" Target="../tags/tag240.xml"/><Relationship Id="rId6" Type="http://schemas.openxmlformats.org/officeDocument/2006/relationships/tags" Target="../tags/tag248.xml"/><Relationship Id="rId15" Type="http://schemas.openxmlformats.org/officeDocument/2006/relationships/tags" Target="../tags/tag257.xml"/><Relationship Id="rId23" Type="http://schemas.openxmlformats.org/officeDocument/2006/relationships/tags" Target="../tags/tag265.xml"/><Relationship Id="rId28" Type="http://schemas.openxmlformats.org/officeDocument/2006/relationships/tags" Target="../tags/tag270.xml"/><Relationship Id="rId36" Type="http://schemas.openxmlformats.org/officeDocument/2006/relationships/tags" Target="../tags/tag280.xml"/><Relationship Id="rId49" Type="http://schemas.openxmlformats.org/officeDocument/2006/relationships/tags" Target="../tags/tag293.xml"/><Relationship Id="rId57" Type="http://schemas.openxmlformats.org/officeDocument/2006/relationships/notesSlide" Target="../notesSlides/notesSlide14.xml"/><Relationship Id="rId10" Type="http://schemas.openxmlformats.org/officeDocument/2006/relationships/tags" Target="../tags/tag252.xml"/><Relationship Id="rId31" Type="http://schemas.openxmlformats.org/officeDocument/2006/relationships/tags" Target="../tags/tag273.xml"/><Relationship Id="rId44" Type="http://schemas.openxmlformats.org/officeDocument/2006/relationships/tags" Target="../tags/tag288.xml"/><Relationship Id="rId52" Type="http://schemas.openxmlformats.org/officeDocument/2006/relationships/tags" Target="../tags/tag296.xml"/><Relationship Id="rId73" Type="http://schemas.openxmlformats.org/officeDocument/2006/relationships/image" Target="../media/image740.png"/><Relationship Id="rId78" Type="http://schemas.openxmlformats.org/officeDocument/2006/relationships/tags" Target="../tags/tag271.xml"/><Relationship Id="rId86" Type="http://schemas.openxmlformats.org/officeDocument/2006/relationships/tags" Target="../tags/tag266.xml"/><Relationship Id="rId4" Type="http://schemas.openxmlformats.org/officeDocument/2006/relationships/tags" Target="../tags/tag246.xml"/><Relationship Id="rId9" Type="http://schemas.openxmlformats.org/officeDocument/2006/relationships/tags" Target="../tags/tag251.xml"/><Relationship Id="rId13" Type="http://schemas.openxmlformats.org/officeDocument/2006/relationships/tags" Target="../tags/tag255.xml"/><Relationship Id="rId18" Type="http://schemas.openxmlformats.org/officeDocument/2006/relationships/tags" Target="../tags/tag260.xml"/><Relationship Id="rId39" Type="http://schemas.openxmlformats.org/officeDocument/2006/relationships/tags" Target="../tags/tag283.xml"/><Relationship Id="rId34" Type="http://schemas.openxmlformats.org/officeDocument/2006/relationships/tags" Target="../tags/tag278.xml"/><Relationship Id="rId50" Type="http://schemas.openxmlformats.org/officeDocument/2006/relationships/tags" Target="../tags/tag294.xml"/><Relationship Id="rId55" Type="http://schemas.openxmlformats.org/officeDocument/2006/relationships/tags" Target="../tags/tag299.xml"/><Relationship Id="rId76" Type="http://schemas.openxmlformats.org/officeDocument/2006/relationships/tags" Target="../tags/tag256.xml"/><Relationship Id="rId7" Type="http://schemas.openxmlformats.org/officeDocument/2006/relationships/tags" Target="../tags/tag249.xml"/><Relationship Id="rId71" Type="http://schemas.openxmlformats.org/officeDocument/2006/relationships/image" Target="../media/image730.png"/><Relationship Id="rId2" Type="http://schemas.openxmlformats.org/officeDocument/2006/relationships/tags" Target="../tags/tag244.xml"/><Relationship Id="rId29" Type="http://schemas.openxmlformats.org/officeDocument/2006/relationships/tags" Target="../tags/tag27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6" Type="http://schemas.openxmlformats.org/officeDocument/2006/relationships/tags" Target="../tags/tag325.xml"/><Relationship Id="rId21" Type="http://schemas.openxmlformats.org/officeDocument/2006/relationships/tags" Target="../tags/tag320.xml"/><Relationship Id="rId42" Type="http://schemas.openxmlformats.org/officeDocument/2006/relationships/tags" Target="../tags/tag341.xml"/><Relationship Id="rId47" Type="http://schemas.openxmlformats.org/officeDocument/2006/relationships/tags" Target="../tags/tag346.xml"/><Relationship Id="rId63" Type="http://schemas.openxmlformats.org/officeDocument/2006/relationships/image" Target="../media/image55.png"/><Relationship Id="rId84" Type="http://schemas.openxmlformats.org/officeDocument/2006/relationships/tags" Target="../tags/tag316.xml"/><Relationship Id="rId89" Type="http://schemas.openxmlformats.org/officeDocument/2006/relationships/image" Target="../media/image88.png"/><Relationship Id="rId16" Type="http://schemas.openxmlformats.org/officeDocument/2006/relationships/tags" Target="../tags/tag315.xml"/><Relationship Id="rId11" Type="http://schemas.openxmlformats.org/officeDocument/2006/relationships/tags" Target="../tags/tag310.xml"/><Relationship Id="rId32" Type="http://schemas.openxmlformats.org/officeDocument/2006/relationships/tags" Target="../tags/tag331.xml"/><Relationship Id="rId37" Type="http://schemas.openxmlformats.org/officeDocument/2006/relationships/tags" Target="../tags/tag336.xml"/><Relationship Id="rId53" Type="http://schemas.openxmlformats.org/officeDocument/2006/relationships/tags" Target="../tags/tag352.xml"/><Relationship Id="rId58" Type="http://schemas.openxmlformats.org/officeDocument/2006/relationships/tags" Target="../tags/tag357.xml"/><Relationship Id="rId74" Type="http://schemas.openxmlformats.org/officeDocument/2006/relationships/tags" Target="../tags/tag311.xml"/><Relationship Id="rId79" Type="http://schemas.openxmlformats.org/officeDocument/2006/relationships/image" Target="../media/image760.png"/><Relationship Id="rId5" Type="http://schemas.openxmlformats.org/officeDocument/2006/relationships/tags" Target="../tags/tag304.xml"/><Relationship Id="rId90" Type="http://schemas.openxmlformats.org/officeDocument/2006/relationships/tags" Target="../tags/tag321.xml"/><Relationship Id="rId95" Type="http://schemas.openxmlformats.org/officeDocument/2006/relationships/image" Target="../media/image68.png"/><Relationship Id="rId19" Type="http://schemas.openxmlformats.org/officeDocument/2006/relationships/tags" Target="../tags/tag318.xml"/><Relationship Id="rId14" Type="http://schemas.openxmlformats.org/officeDocument/2006/relationships/tags" Target="../tags/tag313.xml"/><Relationship Id="rId22" Type="http://schemas.openxmlformats.org/officeDocument/2006/relationships/tags" Target="../tags/tag321.xml"/><Relationship Id="rId27" Type="http://schemas.openxmlformats.org/officeDocument/2006/relationships/tags" Target="../tags/tag326.xml"/><Relationship Id="rId30" Type="http://schemas.openxmlformats.org/officeDocument/2006/relationships/tags" Target="../tags/tag329.xml"/><Relationship Id="rId35" Type="http://schemas.openxmlformats.org/officeDocument/2006/relationships/tags" Target="../tags/tag334.xml"/><Relationship Id="rId43" Type="http://schemas.openxmlformats.org/officeDocument/2006/relationships/tags" Target="../tags/tag342.xml"/><Relationship Id="rId48" Type="http://schemas.openxmlformats.org/officeDocument/2006/relationships/tags" Target="../tags/tag347.xml"/><Relationship Id="rId56" Type="http://schemas.openxmlformats.org/officeDocument/2006/relationships/tags" Target="../tags/tag355.xml"/><Relationship Id="rId77" Type="http://schemas.openxmlformats.org/officeDocument/2006/relationships/image" Target="../media/image750.png"/><Relationship Id="rId8" Type="http://schemas.openxmlformats.org/officeDocument/2006/relationships/tags" Target="../tags/tag307.xml"/><Relationship Id="rId51" Type="http://schemas.openxmlformats.org/officeDocument/2006/relationships/tags" Target="../tags/tag350.xml"/><Relationship Id="rId72" Type="http://schemas.openxmlformats.org/officeDocument/2006/relationships/tags" Target="../tags/tag309.xml"/><Relationship Id="rId80" Type="http://schemas.openxmlformats.org/officeDocument/2006/relationships/tags" Target="../tags/tag332.xml"/><Relationship Id="rId85" Type="http://schemas.openxmlformats.org/officeDocument/2006/relationships/image" Target="../media/image79.png"/><Relationship Id="rId93" Type="http://schemas.openxmlformats.org/officeDocument/2006/relationships/image" Target="../media/image830.png"/><Relationship Id="rId3" Type="http://schemas.openxmlformats.org/officeDocument/2006/relationships/tags" Target="../tags/tag302.xml"/><Relationship Id="rId12" Type="http://schemas.openxmlformats.org/officeDocument/2006/relationships/tags" Target="../tags/tag311.xml"/><Relationship Id="rId17" Type="http://schemas.openxmlformats.org/officeDocument/2006/relationships/tags" Target="../tags/tag316.xml"/><Relationship Id="rId25" Type="http://schemas.openxmlformats.org/officeDocument/2006/relationships/tags" Target="../tags/tag324.xml"/><Relationship Id="rId33" Type="http://schemas.openxmlformats.org/officeDocument/2006/relationships/tags" Target="../tags/tag332.xml"/><Relationship Id="rId38" Type="http://schemas.openxmlformats.org/officeDocument/2006/relationships/tags" Target="../tags/tag337.xml"/><Relationship Id="rId46" Type="http://schemas.openxmlformats.org/officeDocument/2006/relationships/tags" Target="../tags/tag345.xml"/><Relationship Id="rId59" Type="http://schemas.openxmlformats.org/officeDocument/2006/relationships/tags" Target="../tags/tag358.xml"/><Relationship Id="rId20" Type="http://schemas.openxmlformats.org/officeDocument/2006/relationships/tags" Target="../tags/tag319.xml"/><Relationship Id="rId41" Type="http://schemas.openxmlformats.org/officeDocument/2006/relationships/tags" Target="../tags/tag340.xml"/><Relationship Id="rId54" Type="http://schemas.openxmlformats.org/officeDocument/2006/relationships/tags" Target="../tags/tag353.xml"/><Relationship Id="rId62" Type="http://schemas.openxmlformats.org/officeDocument/2006/relationships/image" Target="../media/image52.png"/><Relationship Id="rId70" Type="http://schemas.openxmlformats.org/officeDocument/2006/relationships/tags" Target="../tags/tag307.xml"/><Relationship Id="rId75" Type="http://schemas.openxmlformats.org/officeDocument/2006/relationships/image" Target="../media/image740.png"/><Relationship Id="rId88" Type="http://schemas.openxmlformats.org/officeDocument/2006/relationships/tags" Target="../tags/tag327.xml"/><Relationship Id="rId91" Type="http://schemas.openxmlformats.org/officeDocument/2006/relationships/image" Target="../media/image820.png"/><Relationship Id="rId96" Type="http://schemas.openxmlformats.org/officeDocument/2006/relationships/image" Target="../media/image860.png"/><Relationship Id="rId1" Type="http://schemas.openxmlformats.org/officeDocument/2006/relationships/tags" Target="../tags/tag300.xml"/><Relationship Id="rId6" Type="http://schemas.openxmlformats.org/officeDocument/2006/relationships/tags" Target="../tags/tag305.xml"/><Relationship Id="rId15" Type="http://schemas.openxmlformats.org/officeDocument/2006/relationships/tags" Target="../tags/tag314.xml"/><Relationship Id="rId23" Type="http://schemas.openxmlformats.org/officeDocument/2006/relationships/tags" Target="../tags/tag322.xml"/><Relationship Id="rId28" Type="http://schemas.openxmlformats.org/officeDocument/2006/relationships/tags" Target="../tags/tag327.xml"/><Relationship Id="rId36" Type="http://schemas.openxmlformats.org/officeDocument/2006/relationships/tags" Target="../tags/tag335.xml"/><Relationship Id="rId49" Type="http://schemas.openxmlformats.org/officeDocument/2006/relationships/tags" Target="../tags/tag348.xml"/><Relationship Id="rId57" Type="http://schemas.openxmlformats.org/officeDocument/2006/relationships/tags" Target="../tags/tag356.xml"/><Relationship Id="rId10" Type="http://schemas.openxmlformats.org/officeDocument/2006/relationships/tags" Target="../tags/tag309.xml"/><Relationship Id="rId31" Type="http://schemas.openxmlformats.org/officeDocument/2006/relationships/tags" Target="../tags/tag330.xml"/><Relationship Id="rId44" Type="http://schemas.openxmlformats.org/officeDocument/2006/relationships/tags" Target="../tags/tag343.xml"/><Relationship Id="rId52" Type="http://schemas.openxmlformats.org/officeDocument/2006/relationships/tags" Target="../tags/tag351.xml"/><Relationship Id="rId60" Type="http://schemas.openxmlformats.org/officeDocument/2006/relationships/slideLayout" Target="../slideLayouts/slideLayout20.xml"/><Relationship Id="rId73" Type="http://schemas.openxmlformats.org/officeDocument/2006/relationships/image" Target="../media/image730.png"/><Relationship Id="rId78" Type="http://schemas.openxmlformats.org/officeDocument/2006/relationships/tags" Target="../tags/tag313.xml"/><Relationship Id="rId81" Type="http://schemas.openxmlformats.org/officeDocument/2006/relationships/image" Target="../media/image87.png"/><Relationship Id="rId86" Type="http://schemas.openxmlformats.org/officeDocument/2006/relationships/tags" Target="../tags/tag317.xml"/><Relationship Id="rId94" Type="http://schemas.openxmlformats.org/officeDocument/2006/relationships/image" Target="../media/image64.png"/><Relationship Id="rId4" Type="http://schemas.openxmlformats.org/officeDocument/2006/relationships/tags" Target="../tags/tag303.xml"/><Relationship Id="rId9" Type="http://schemas.openxmlformats.org/officeDocument/2006/relationships/tags" Target="../tags/tag308.xml"/><Relationship Id="rId13" Type="http://schemas.openxmlformats.org/officeDocument/2006/relationships/tags" Target="../tags/tag312.xml"/><Relationship Id="rId18" Type="http://schemas.openxmlformats.org/officeDocument/2006/relationships/tags" Target="../tags/tag317.xml"/><Relationship Id="rId39" Type="http://schemas.openxmlformats.org/officeDocument/2006/relationships/tags" Target="../tags/tag338.xml"/><Relationship Id="rId34" Type="http://schemas.openxmlformats.org/officeDocument/2006/relationships/tags" Target="../tags/tag333.xml"/><Relationship Id="rId50" Type="http://schemas.openxmlformats.org/officeDocument/2006/relationships/tags" Target="../tags/tag349.xml"/><Relationship Id="rId55" Type="http://schemas.openxmlformats.org/officeDocument/2006/relationships/tags" Target="../tags/tag354.xml"/><Relationship Id="rId76" Type="http://schemas.openxmlformats.org/officeDocument/2006/relationships/tags" Target="../tags/tag312.xml"/><Relationship Id="rId7" Type="http://schemas.openxmlformats.org/officeDocument/2006/relationships/tags" Target="../tags/tag306.xml"/><Relationship Id="rId71" Type="http://schemas.openxmlformats.org/officeDocument/2006/relationships/image" Target="../media/image720.png"/><Relationship Id="rId92" Type="http://schemas.openxmlformats.org/officeDocument/2006/relationships/tags" Target="../tags/tag322.xml"/><Relationship Id="rId2" Type="http://schemas.openxmlformats.org/officeDocument/2006/relationships/tags" Target="../tags/tag301.xml"/><Relationship Id="rId29" Type="http://schemas.openxmlformats.org/officeDocument/2006/relationships/tags" Target="../tags/tag328.xml"/><Relationship Id="rId24" Type="http://schemas.openxmlformats.org/officeDocument/2006/relationships/tags" Target="../tags/tag323.xml"/><Relationship Id="rId40" Type="http://schemas.openxmlformats.org/officeDocument/2006/relationships/tags" Target="../tags/tag339.xml"/><Relationship Id="rId45" Type="http://schemas.openxmlformats.org/officeDocument/2006/relationships/tags" Target="../tags/tag344.xml"/><Relationship Id="rId87" Type="http://schemas.openxmlformats.org/officeDocument/2006/relationships/image" Target="../media/image80.png"/><Relationship Id="rId61" Type="http://schemas.openxmlformats.org/officeDocument/2006/relationships/notesSlide" Target="../notesSlides/notesSlide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dhoiem.cs.illinois.edu/courses/vision_spring10/sources/criminisi00.pdf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g"/><Relationship Id="rId4" Type="http://schemas.openxmlformats.org/officeDocument/2006/relationships/hyperlink" Target="http://cis.upenn.edu/~cis580/Spring2015/Lectures/cis580-04-singleview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dhoiem.cs.illinois.edu/publications/sa2011_relighting_highres.pdf" TargetMode="Externa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is.upenn.edu/~cis580/Spring2015/Lectures/cis580-04-singleview.pdf" TargetMode="External"/><Relationship Id="rId4" Type="http://schemas.openxmlformats.org/officeDocument/2006/relationships/hyperlink" Target="http://dhoiem.cs.illinois.edu/courses/vision_spring10/sources/criminisi00.pdf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apps/pubs/default.aspx?id=67260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hyperlink" Target="http://research.microsoft.com/apps/pubs/default.aspx?id=6726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research.microsoft.com/apps/pubs/default.aspx?id=67260" TargetMode="External"/><Relationship Id="rId4" Type="http://schemas.openxmlformats.org/officeDocument/2006/relationships/image" Target="../media/image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5.png"/><Relationship Id="rId5" Type="http://schemas.openxmlformats.org/officeDocument/2006/relationships/hyperlink" Target="http://dhoiem.cs.illinois.edu/publications/popup.pdf" TargetMode="External"/><Relationship Id="rId10" Type="http://schemas.openxmlformats.org/officeDocument/2006/relationships/image" Target="../media/image102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0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engr.illinois.edu/~dhoiem/publications/hoiem_cvpr06.pdf" TargetMode="Externa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hyperlink" Target="http://en.wikipedia.org/wiki/Ames_room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engr.illinois.edu/~dhoiem/publications/hoiem_cvpr06.pdf" TargetMode="Externa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hoiem.cs.illinois.edu/publications/sa2011_relighting_highres.pdf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7.png"/><Relationship Id="rId4" Type="http://schemas.openxmlformats.org/officeDocument/2006/relationships/hyperlink" Target="http://dhoiem.cs.illinois.edu/publications/sa2011_relighting_highres.pdf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Single-view metrology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50FF47-D4D4-404C-BFDD-78F5095EAD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387" name="Rectangle 8"/>
          <p:cNvSpPr>
            <a:spLocks noChangeArrowheads="1"/>
          </p:cNvSpPr>
          <p:nvPr/>
        </p:nvSpPr>
        <p:spPr bwMode="auto">
          <a:xfrm>
            <a:off x="7543800" y="1066800"/>
            <a:ext cx="19812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9108831" y="995690"/>
            <a:ext cx="2285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Many slides adapted from S. Seitz, D. </a:t>
            </a:r>
            <a:r>
              <a:rPr lang="en-US" sz="1400" dirty="0" err="1"/>
              <a:t>Hoiem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8311964" y="6532638"/>
            <a:ext cx="29543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R. Magritte, </a:t>
            </a:r>
            <a:r>
              <a:rPr lang="en-US" sz="1400" i="1" dirty="0"/>
              <a:t>Personal Values</a:t>
            </a:r>
            <a:r>
              <a:rPr lang="en-US" sz="1400" dirty="0"/>
              <a:t>, 1952</a:t>
            </a:r>
          </a:p>
        </p:txBody>
      </p:sp>
      <p:pic>
        <p:nvPicPr>
          <p:cNvPr id="92162" name="Picture 2" descr="http://uploads7.wikipaintings.org/images/rene-magritte/personal-values-1952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" y="990600"/>
            <a:ext cx="7321365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DC3D5A6-D09D-0043-ABCF-B97A7F083849}"/>
              </a:ext>
            </a:extLst>
          </p:cNvPr>
          <p:cNvGrpSpPr/>
          <p:nvPr/>
        </p:nvGrpSpPr>
        <p:grpSpPr>
          <a:xfrm>
            <a:off x="3962400" y="990600"/>
            <a:ext cx="839788" cy="2362200"/>
            <a:chOff x="3962400" y="990600"/>
            <a:chExt cx="839788" cy="2362200"/>
          </a:xfrm>
        </p:grpSpPr>
        <p:sp>
          <p:nvSpPr>
            <p:cNvPr id="20483" name="Line 3"/>
            <p:cNvSpPr>
              <a:spLocks noChangeShapeType="1"/>
            </p:cNvSpPr>
            <p:nvPr/>
          </p:nvSpPr>
          <p:spPr bwMode="auto">
            <a:xfrm>
              <a:off x="4800600" y="990600"/>
              <a:ext cx="1588" cy="15240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507" name="Line 27"/>
            <p:cNvSpPr>
              <a:spLocks noChangeShapeType="1"/>
            </p:cNvSpPr>
            <p:nvPr/>
          </p:nvSpPr>
          <p:spPr bwMode="auto">
            <a:xfrm>
              <a:off x="3962400" y="1828800"/>
              <a:ext cx="1588" cy="15240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508" name="Line 28"/>
            <p:cNvSpPr>
              <a:spLocks noChangeShapeType="1"/>
            </p:cNvSpPr>
            <p:nvPr/>
          </p:nvSpPr>
          <p:spPr bwMode="auto">
            <a:xfrm rot="10800000" flipH="1">
              <a:off x="3962400" y="2514600"/>
              <a:ext cx="838200" cy="8382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509" name="Line 29"/>
            <p:cNvSpPr>
              <a:spLocks noChangeShapeType="1"/>
            </p:cNvSpPr>
            <p:nvPr/>
          </p:nvSpPr>
          <p:spPr bwMode="auto">
            <a:xfrm rot="10800000" flipH="1">
              <a:off x="3962400" y="990600"/>
              <a:ext cx="838200" cy="8382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vert="horz" wrap="square" lIns="91440" tIns="45720" rIns="13208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Computing vanishing points</a:t>
            </a:r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 rot="20514818">
            <a:off x="4209021" y="2407614"/>
            <a:ext cx="3810000" cy="1588"/>
          </a:xfrm>
          <a:prstGeom prst="line">
            <a:avLst/>
          </a:prstGeom>
          <a:noFill/>
          <a:ln w="28575" cap="flat">
            <a:solidFill>
              <a:srgbClr val="0066FF"/>
            </a:solidFill>
            <a:prstDash val="solid"/>
            <a:round/>
            <a:headEnd type="none" w="med" len="med"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00" name="Line 20"/>
          <p:cNvSpPr>
            <a:spLocks noChangeShapeType="1"/>
          </p:cNvSpPr>
          <p:nvPr/>
        </p:nvSpPr>
        <p:spPr bwMode="auto">
          <a:xfrm rot="9714818" flipH="1">
            <a:off x="4188478" y="2255765"/>
            <a:ext cx="113767" cy="742471"/>
          </a:xfrm>
          <a:prstGeom prst="line">
            <a:avLst/>
          </a:prstGeom>
          <a:noFill/>
          <a:ln w="28575" cap="flat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4" name="Line 4">
            <a:extLst>
              <a:ext uri="{FF2B5EF4-FFF2-40B4-BE49-F238E27FC236}">
                <a16:creationId xmlns:a16="http://schemas.microsoft.com/office/drawing/2014/main" id="{7980E723-2FCD-524E-8FB1-01AB05ADA531}"/>
              </a:ext>
            </a:extLst>
          </p:cNvPr>
          <p:cNvSpPr>
            <a:spLocks noChangeShapeType="1"/>
          </p:cNvSpPr>
          <p:nvPr/>
        </p:nvSpPr>
        <p:spPr bwMode="auto">
          <a:xfrm rot="20514818" flipV="1">
            <a:off x="3345364" y="1756973"/>
            <a:ext cx="4620801" cy="21958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07B5AF7-4563-9A44-954B-E7EC7D972CC2}"/>
              </a:ext>
            </a:extLst>
          </p:cNvPr>
          <p:cNvSpPr/>
          <p:nvPr/>
        </p:nvSpPr>
        <p:spPr bwMode="auto">
          <a:xfrm>
            <a:off x="5356741" y="2608655"/>
            <a:ext cx="89140" cy="89140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10AD571-E751-9A40-86C0-EFA2E0C5A7E9}"/>
              </a:ext>
            </a:extLst>
          </p:cNvPr>
          <p:cNvSpPr/>
          <p:nvPr/>
        </p:nvSpPr>
        <p:spPr bwMode="auto">
          <a:xfrm>
            <a:off x="7184723" y="1984930"/>
            <a:ext cx="89140" cy="89140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0768B13-C6FB-7C46-8AFC-7FC8F01045DB}"/>
              </a:ext>
            </a:extLst>
          </p:cNvPr>
          <p:cNvSpPr/>
          <p:nvPr/>
        </p:nvSpPr>
        <p:spPr bwMode="auto">
          <a:xfrm>
            <a:off x="3443961" y="2435338"/>
            <a:ext cx="111736" cy="11173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B6F2D886-7E93-1547-A488-B18A9FB89ACC}"/>
              </a:ext>
            </a:extLst>
          </p:cNvPr>
          <p:cNvSpPr/>
          <p:nvPr/>
        </p:nvSpPr>
        <p:spPr bwMode="auto">
          <a:xfrm>
            <a:off x="4184431" y="2428548"/>
            <a:ext cx="62445" cy="62445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4E988E27-A045-C54D-8A4F-FC23C6AAA4D9}"/>
              </a:ext>
            </a:extLst>
          </p:cNvPr>
          <p:cNvSpPr/>
          <p:nvPr/>
        </p:nvSpPr>
        <p:spPr bwMode="auto">
          <a:xfrm>
            <a:off x="4153208" y="2226553"/>
            <a:ext cx="62445" cy="62445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ontent Placeholder 5">
                <a:extLst>
                  <a:ext uri="{FF2B5EF4-FFF2-40B4-BE49-F238E27FC236}">
                    <a16:creationId xmlns:a16="http://schemas.microsoft.com/office/drawing/2014/main" id="{DEE564F5-402B-2446-B93A-F52B1AD6E74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5917538"/>
                <a:ext cx="10363200" cy="635662"/>
              </a:xfrm>
            </p:spPr>
            <p:txBody>
              <a:bodyPr/>
              <a:lstStyle/>
              <a:p>
                <a:pPr marL="457200" indent="-45720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 Bold" pitchFamily="18" charset="0"/>
                      </a:rPr>
                      <m:t>𝑿</m:t>
                    </m:r>
                    <m:r>
                      <a:rPr lang="en-US" sz="2400" i="1" baseline="-2500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 Bold" pitchFamily="18" charset="0"/>
                      </a:rPr>
                      <m:t>∞</m:t>
                    </m:r>
                  </m:oMath>
                </a14:m>
                <a:r>
                  <a:rPr lang="en-US" sz="2400" baseline="-25000" dirty="0">
                    <a:latin typeface="Times New Roman Bold" pitchFamily="18" charset="0"/>
                    <a:cs typeface="Times New Roman Bold" pitchFamily="18" charset="0"/>
                  </a:rPr>
                  <a:t> </a:t>
                </a:r>
                <a:r>
                  <a:rPr lang="en-US" sz="2400" dirty="0">
                    <a:cs typeface="Times New Roman Bold" pitchFamily="18" charset="0"/>
                  </a:rPr>
                  <a:t>is a </a:t>
                </a:r>
                <a:r>
                  <a:rPr lang="en-US" sz="2400" i="1" dirty="0">
                    <a:cs typeface="Times New Roman Bold" pitchFamily="18" charset="0"/>
                  </a:rPr>
                  <a:t>point at infinity,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 Bold" pitchFamily="18" charset="0"/>
                      </a:rPr>
                      <m:t>𝒗</m:t>
                    </m:r>
                  </m:oMath>
                </a14:m>
                <a:r>
                  <a:rPr lang="en-US" sz="2400" b="1" i="1" dirty="0">
                    <a:cs typeface="Times New Roman Bold" pitchFamily="18" charset="0"/>
                  </a:rPr>
                  <a:t> </a:t>
                </a:r>
                <a:r>
                  <a:rPr lang="en-US" sz="2400" dirty="0">
                    <a:cs typeface="Times New Roman Bold" pitchFamily="18" charset="0"/>
                  </a:rPr>
                  <a:t>is its projection: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 Bold" pitchFamily="18" charset="0"/>
                      </a:rPr>
                      <m:t>𝒗</m:t>
                    </m:r>
                    <m:r>
                      <a:rPr lang="en-US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 Bold" pitchFamily="18" charset="0"/>
                      </a:rPr>
                      <m:t>≅</m:t>
                    </m:r>
                    <m:r>
                      <a:rPr lang="en-US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 Bold" pitchFamily="18" charset="0"/>
                      </a:rPr>
                      <m:t>𝑷𝑿</m:t>
                    </m:r>
                    <m:r>
                      <a:rPr lang="en-US" sz="2400" i="1" baseline="-2500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 Bold" pitchFamily="18" charset="0"/>
                      </a:rPr>
                      <m:t>∞</m:t>
                    </m:r>
                  </m:oMath>
                </a14:m>
                <a:endParaRPr lang="en-US" sz="2400" baseline="-25000" dirty="0">
                  <a:solidFill>
                    <a:srgbClr val="7030A0"/>
                  </a:solidFill>
                  <a:latin typeface="Times New Roman Bold" pitchFamily="18" charset="0"/>
                  <a:cs typeface="Times New Roman Bold" pitchFamily="18" charset="0"/>
                </a:endParaRPr>
              </a:p>
            </p:txBody>
          </p:sp>
        </mc:Choice>
        <mc:Fallback xmlns="">
          <p:sp>
            <p:nvSpPr>
              <p:cNvPr id="34" name="Content Placeholder 5">
                <a:extLst>
                  <a:ext uri="{FF2B5EF4-FFF2-40B4-BE49-F238E27FC236}">
                    <a16:creationId xmlns:a16="http://schemas.microsoft.com/office/drawing/2014/main" id="{DEE564F5-402B-2446-B93A-F52B1AD6E74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5917538"/>
                <a:ext cx="10363200" cy="635662"/>
              </a:xfrm>
              <a:blipFill>
                <a:blip r:embed="rId2"/>
                <a:stretch>
                  <a:fillRect l="-858" t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509F602-3A90-CF4D-8F91-050906375413}"/>
                  </a:ext>
                </a:extLst>
              </p:cNvPr>
              <p:cNvSpPr txBox="1"/>
              <p:nvPr/>
            </p:nvSpPr>
            <p:spPr>
              <a:xfrm>
                <a:off x="2362200" y="4429045"/>
                <a:ext cx="2421817" cy="13896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509F602-3A90-CF4D-8F91-0509063754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4429045"/>
                <a:ext cx="2421817" cy="1389611"/>
              </a:xfrm>
              <a:prstGeom prst="rect">
                <a:avLst/>
              </a:prstGeom>
              <a:blipFill>
                <a:blip r:embed="rId3"/>
                <a:stretch>
                  <a:fillRect l="-2083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A9F9565-BF02-A944-8FC2-D878A55FC0E0}"/>
                  </a:ext>
                </a:extLst>
              </p:cNvPr>
              <p:cNvSpPr/>
              <p:nvPr/>
            </p:nvSpPr>
            <p:spPr>
              <a:xfrm>
                <a:off x="4734278" y="4343400"/>
                <a:ext cx="2340321" cy="15520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A9F9565-BF02-A944-8FC2-D878A55FC0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4278" y="4343400"/>
                <a:ext cx="2340321" cy="1552028"/>
              </a:xfrm>
              <a:prstGeom prst="rect">
                <a:avLst/>
              </a:prstGeom>
              <a:blipFill>
                <a:blip r:embed="rId4"/>
                <a:stretch>
                  <a:fillRect b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3A944A0-01B0-4945-98EF-94C9C903E693}"/>
                  </a:ext>
                </a:extLst>
              </p:cNvPr>
              <p:cNvSpPr txBox="1"/>
              <p:nvPr/>
            </p:nvSpPr>
            <p:spPr>
              <a:xfrm>
                <a:off x="7676488" y="4429045"/>
                <a:ext cx="1707070" cy="13796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3A944A0-01B0-4945-98EF-94C9C903E6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6488" y="4429045"/>
                <a:ext cx="1707070" cy="1379608"/>
              </a:xfrm>
              <a:prstGeom prst="rect">
                <a:avLst/>
              </a:prstGeom>
              <a:blipFill>
                <a:blip r:embed="rId5"/>
                <a:stretch>
                  <a:fillRect l="-2206" b="-55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86B54FE-1DDD-7745-907E-3A8F8B6A6B3A}"/>
                  </a:ext>
                </a:extLst>
              </p:cNvPr>
              <p:cNvSpPr/>
              <p:nvPr/>
            </p:nvSpPr>
            <p:spPr>
              <a:xfrm>
                <a:off x="3931466" y="1812629"/>
                <a:ext cx="45397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 Bold" pitchFamily="18" charset="0"/>
                        </a:rPr>
                        <m:t>𝒗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86B54FE-1DDD-7745-907E-3A8F8B6A6B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1466" y="1812629"/>
                <a:ext cx="453970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526D445-2BE2-4846-9E3D-53EF1406F774}"/>
                  </a:ext>
                </a:extLst>
              </p:cNvPr>
              <p:cNvSpPr/>
              <p:nvPr/>
            </p:nvSpPr>
            <p:spPr>
              <a:xfrm>
                <a:off x="5401311" y="2715021"/>
                <a:ext cx="62542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526D445-2BE2-4846-9E3D-53EF1406F7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1311" y="2715021"/>
                <a:ext cx="625428" cy="461665"/>
              </a:xfrm>
              <a:prstGeom prst="rect">
                <a:avLst/>
              </a:prstGeom>
              <a:blipFill>
                <a:blip r:embed="rId7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5B64A2A-CCC5-1B4A-8766-334055A71A56}"/>
                  </a:ext>
                </a:extLst>
              </p:cNvPr>
              <p:cNvSpPr/>
              <p:nvPr/>
            </p:nvSpPr>
            <p:spPr>
              <a:xfrm>
                <a:off x="7073431" y="2114926"/>
                <a:ext cx="60099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5B64A2A-CCC5-1B4A-8766-334055A71A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3431" y="2114926"/>
                <a:ext cx="600998" cy="461665"/>
              </a:xfrm>
              <a:prstGeom prst="rect">
                <a:avLst/>
              </a:prstGeom>
              <a:blipFill>
                <a:blip r:embed="rId8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41CA90E-CC2F-6547-8E5D-8323C8FBE56D}"/>
                  </a:ext>
                </a:extLst>
              </p:cNvPr>
              <p:cNvSpPr/>
              <p:nvPr/>
            </p:nvSpPr>
            <p:spPr>
              <a:xfrm>
                <a:off x="914400" y="3397498"/>
                <a:ext cx="10515600" cy="8375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cs typeface="Times New Roman Bold" pitchFamily="18" charset="0"/>
                  </a:rPr>
                  <a:t>Let’s parameterize the line using 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 Bold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 Bold" pitchFamily="18" charset="0"/>
                          </a:rPr>
                          <m:t>𝑿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 Bold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 Bold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 Bold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 Bold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Times New Roman Bold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Times New Roman Bold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Times New Roman Bold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 Bold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Times New Roman Bold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Times New Roman Bold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Times New Roman Bold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 Bold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Times New Roman Bold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Times New Roman Bold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Times New Roman Bold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 Bold" pitchFamily="18" charset="0"/>
                          </a:rPr>
                          <m:t>,1)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 Bold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>
                    <a:cs typeface="Times New Roman Bold" pitchFamily="18" charset="0"/>
                  </a:rPr>
                  <a:t> and direction vector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 Bold" pitchFamily="18" charset="0"/>
                      </a:rPr>
                      <m:t>𝑫</m:t>
                    </m:r>
                    <m:r>
                      <a:rPr lang="en-US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 Bold" pitchFamily="18" charset="0"/>
                      </a:rPr>
                      <m:t>=</m:t>
                    </m:r>
                    <m:sSup>
                      <m:sSupPr>
                        <m:ctrlPr>
                          <a:rPr lang="en-US" b="1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 Bold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 Bold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Times New Roman Bold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Times New Roman Bold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Times New Roman Bold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 Bold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Times New Roman Bold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Times New Roman Bold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Times New Roman Bold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 Bold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Times New Roman Bold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Times New Roman Bold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Times New Roman Bold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 Bold" pitchFamily="18" charset="0"/>
                          </a:rPr>
                          <m:t>)</m:t>
                        </m:r>
                      </m:e>
                      <m:sup>
                        <m:r>
                          <a:rPr lang="en-US" b="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 Bold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>
                    <a:cs typeface="Times New Roman Bold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41CA90E-CC2F-6547-8E5D-8323C8FBE5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3397498"/>
                <a:ext cx="10515600" cy="837537"/>
              </a:xfrm>
              <a:prstGeom prst="rect">
                <a:avLst/>
              </a:prstGeom>
              <a:blipFill>
                <a:blip r:embed="rId9"/>
                <a:stretch>
                  <a:fillRect l="-845" t="-6061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835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uild="p"/>
      <p:bldP spid="2" grpId="0"/>
      <p:bldP spid="4" grpId="0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from vanishing points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itchFamily="34" charset="0"/>
                  <a:buChar char="•"/>
                </a:pPr>
                <a:r>
                  <a:rPr lang="en-US" dirty="0"/>
                  <a:t>Consider a scene with three orthogonal vanishing directions:</a:t>
                </a:r>
              </a:p>
              <a:p>
                <a:pPr marL="457200" indent="-457200">
                  <a:buFont typeface="Arial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itchFamily="34" charset="0"/>
                  <a:buChar char="•"/>
                </a:pPr>
                <a:endParaRPr lang="en-US" dirty="0"/>
              </a:p>
              <a:p>
                <a:pPr marL="0" indent="0"/>
                <a:endParaRPr lang="en-US" dirty="0"/>
              </a:p>
              <a:p>
                <a:pPr marL="0" indent="0"/>
                <a:endParaRPr lang="en-US" sz="800" dirty="0"/>
              </a:p>
              <a:p>
                <a:pPr marL="0" indent="0"/>
                <a:endParaRPr lang="en-US" sz="800" dirty="0"/>
              </a:p>
              <a:p>
                <a:pPr marL="0" indent="0"/>
                <a:endParaRPr lang="en-US" sz="800" dirty="0"/>
              </a:p>
              <a:p>
                <a:pPr marL="0" indent="0"/>
                <a:endParaRPr lang="en-US" sz="800" dirty="0"/>
              </a:p>
              <a:p>
                <a:pPr marL="457200" indent="-457200">
                  <a:buFont typeface="Arial" pitchFamily="34" charset="0"/>
                  <a:buChar char="•"/>
                </a:pPr>
                <a:r>
                  <a:rPr lang="en-US" dirty="0"/>
                  <a:t>Note: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i="1" baseline="-2500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i="1" baseline="-2500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dirty="0"/>
                  <a:t> are </a:t>
                </a:r>
                <a:r>
                  <a:rPr lang="en-US" i="1" dirty="0"/>
                  <a:t>finite</a:t>
                </a:r>
                <a:r>
                  <a:rPr lang="en-US" dirty="0"/>
                  <a:t> vanishing points and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i="1" baseline="-25000" dirty="0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dirty="0"/>
                  <a:t> is an </a:t>
                </a:r>
                <a:r>
                  <a:rPr lang="en-US" i="1" dirty="0"/>
                  <a:t>infinite</a:t>
                </a:r>
                <a:r>
                  <a:rPr lang="en-US" dirty="0"/>
                  <a:t> vanishing point</a:t>
                </a:r>
              </a:p>
              <a:p>
                <a:pPr marL="457200" indent="-457200">
                  <a:buFont typeface="Arial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3" t="-1449" b="-10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/>
          <p:cNvGrpSpPr/>
          <p:nvPr/>
        </p:nvGrpSpPr>
        <p:grpSpPr>
          <a:xfrm>
            <a:off x="2743201" y="1676400"/>
            <a:ext cx="6728298" cy="3840436"/>
            <a:chOff x="152400" y="1868484"/>
            <a:chExt cx="7856723" cy="4484528"/>
          </a:xfrm>
        </p:grpSpPr>
        <p:sp>
          <p:nvSpPr>
            <p:cNvPr id="9" name="TextBox 11"/>
            <p:cNvSpPr txBox="1"/>
            <p:nvPr/>
          </p:nvSpPr>
          <p:spPr>
            <a:xfrm>
              <a:off x="152400" y="3200400"/>
              <a:ext cx="440258" cy="1078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sz="5400" dirty="0">
                  <a:solidFill>
                    <a:schemeClr val="accent2"/>
                  </a:solidFill>
                </a:rPr>
                <a:t>.</a:t>
              </a:r>
            </a:p>
          </p:txBody>
        </p:sp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4248" y="1868484"/>
              <a:ext cx="4730497" cy="3726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8"/>
                <p:cNvSpPr txBox="1"/>
                <p:nvPr/>
              </p:nvSpPr>
              <p:spPr>
                <a:xfrm>
                  <a:off x="7374192" y="3500735"/>
                  <a:ext cx="634931" cy="5291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 Bold" pitchFamily="18" charset="0"/>
                          </a:rPr>
                          <m:t>𝒗</m:t>
                        </m:r>
                        <m:r>
                          <a:rPr lang="en-US" b="1" i="1" baseline="-2500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 Bold" pitchFamily="18" charset="0"/>
                          </a:rPr>
                          <m:t>𝟐</m:t>
                        </m:r>
                      </m:oMath>
                    </m:oMathPara>
                  </a14:m>
                  <a:endParaRPr lang="en-US" b="1" baseline="-25000" dirty="0">
                    <a:solidFill>
                      <a:srgbClr val="FF0000"/>
                    </a:solidFill>
                    <a:latin typeface="Times New Roman Bold" pitchFamily="18" charset="0"/>
                    <a:cs typeface="Times New Roman Bold" pitchFamily="18" charset="0"/>
                  </a:endParaRPr>
                </a:p>
              </p:txBody>
            </p:sp>
          </mc:Choice>
          <mc:Fallback xmlns="">
            <p:sp>
              <p:nvSpPr>
                <p:cNvPr id="7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4192" y="3500735"/>
                  <a:ext cx="634931" cy="529134"/>
                </a:xfrm>
                <a:prstGeom prst="rect">
                  <a:avLst/>
                </a:prstGeom>
                <a:blipFill>
                  <a:blip r:embed="rId5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10"/>
                <p:cNvSpPr txBox="1"/>
                <p:nvPr/>
              </p:nvSpPr>
              <p:spPr>
                <a:xfrm>
                  <a:off x="277240" y="3418644"/>
                  <a:ext cx="634931" cy="5291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𝒗</m:t>
                        </m:r>
                        <m:r>
                          <a:rPr lang="en-US" b="1" i="1" baseline="-2500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𝟏</m:t>
                        </m:r>
                      </m:oMath>
                    </m:oMathPara>
                  </a14:m>
                  <a:endParaRPr lang="en-US" b="1" baseline="-25000" dirty="0">
                    <a:solidFill>
                      <a:schemeClr val="accent2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240" y="3418644"/>
                  <a:ext cx="634931" cy="529134"/>
                </a:xfrm>
                <a:prstGeom prst="rect">
                  <a:avLst/>
                </a:prstGeom>
                <a:blipFill>
                  <a:blip r:embed="rId6"/>
                  <a:stretch>
                    <a:fillRect b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Arrow Connector 9"/>
            <p:cNvCxnSpPr/>
            <p:nvPr/>
          </p:nvCxnSpPr>
          <p:spPr>
            <a:xfrm>
              <a:off x="5103424" y="5638800"/>
              <a:ext cx="1976" cy="714212"/>
            </a:xfrm>
            <a:prstGeom prst="straightConnector1">
              <a:avLst/>
            </a:prstGeom>
            <a:ln w="19050">
              <a:solidFill>
                <a:srgbClr val="00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4"/>
                <p:cNvSpPr txBox="1"/>
                <p:nvPr/>
              </p:nvSpPr>
              <p:spPr>
                <a:xfrm>
                  <a:off x="5257800" y="5755471"/>
                  <a:ext cx="634931" cy="5291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dirty="0" smtClean="0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  <a:cs typeface="Times New Roman Bold" pitchFamily="18" charset="0"/>
                          </a:rPr>
                          <m:t>𝒗</m:t>
                        </m:r>
                        <m:r>
                          <a:rPr lang="en-US" b="1" i="1" baseline="-25000" dirty="0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  <a:cs typeface="Times New Roman Bold" pitchFamily="18" charset="0"/>
                          </a:rPr>
                          <m:t>𝟑</m:t>
                        </m:r>
                      </m:oMath>
                    </m:oMathPara>
                  </a14:m>
                  <a:endParaRPr lang="en-US" b="1" baseline="-25000" dirty="0">
                    <a:solidFill>
                      <a:srgbClr val="00FF00"/>
                    </a:solidFill>
                    <a:latin typeface="Times New Roman Bold" pitchFamily="18" charset="0"/>
                    <a:cs typeface="Times New Roman Bold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57800" y="5755471"/>
                  <a:ext cx="634931" cy="529134"/>
                </a:xfrm>
                <a:prstGeom prst="rect">
                  <a:avLst/>
                </a:prstGeom>
                <a:blipFill>
                  <a:blip r:embed="rId7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Box 11"/>
            <p:cNvSpPr txBox="1"/>
            <p:nvPr/>
          </p:nvSpPr>
          <p:spPr>
            <a:xfrm>
              <a:off x="7086600" y="2967335"/>
              <a:ext cx="440258" cy="1078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sz="5400" dirty="0">
                  <a:solidFill>
                    <a:srgbClr val="FF0000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550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from vanishing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914400"/>
            <a:ext cx="10744200" cy="5257800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Consider a scene with three orthogonal vanishing directions: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sz="8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We can align the world coordinate system with these directions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32B547D-2E9E-3049-9EA9-E35FF42BB742}"/>
              </a:ext>
            </a:extLst>
          </p:cNvPr>
          <p:cNvGrpSpPr/>
          <p:nvPr/>
        </p:nvGrpSpPr>
        <p:grpSpPr>
          <a:xfrm>
            <a:off x="2743201" y="1676400"/>
            <a:ext cx="6728298" cy="3840436"/>
            <a:chOff x="152400" y="1868484"/>
            <a:chExt cx="7856723" cy="4484528"/>
          </a:xfrm>
        </p:grpSpPr>
        <p:sp>
          <p:nvSpPr>
            <p:cNvPr id="16" name="TextBox 11">
              <a:extLst>
                <a:ext uri="{FF2B5EF4-FFF2-40B4-BE49-F238E27FC236}">
                  <a16:creationId xmlns:a16="http://schemas.microsoft.com/office/drawing/2014/main" id="{4B74B516-C4AC-6A44-BBAA-DD8A446167A6}"/>
                </a:ext>
              </a:extLst>
            </p:cNvPr>
            <p:cNvSpPr txBox="1"/>
            <p:nvPr/>
          </p:nvSpPr>
          <p:spPr>
            <a:xfrm>
              <a:off x="152400" y="3200400"/>
              <a:ext cx="440258" cy="1078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sz="5400" dirty="0">
                  <a:solidFill>
                    <a:schemeClr val="accent2"/>
                  </a:solidFill>
                </a:rPr>
                <a:t>.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51A4A033-B14E-8042-B8DB-33F562E72D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4248" y="1868484"/>
              <a:ext cx="4730497" cy="3726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8">
                  <a:extLst>
                    <a:ext uri="{FF2B5EF4-FFF2-40B4-BE49-F238E27FC236}">
                      <a16:creationId xmlns:a16="http://schemas.microsoft.com/office/drawing/2014/main" id="{EC77BEE5-AB75-1C4A-8F6C-5FD7F3F82A83}"/>
                    </a:ext>
                  </a:extLst>
                </p:cNvPr>
                <p:cNvSpPr txBox="1"/>
                <p:nvPr/>
              </p:nvSpPr>
              <p:spPr>
                <a:xfrm>
                  <a:off x="7374192" y="3500735"/>
                  <a:ext cx="634931" cy="5291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 Bold" pitchFamily="18" charset="0"/>
                          </a:rPr>
                          <m:t>𝒗</m:t>
                        </m:r>
                        <m:r>
                          <a:rPr lang="en-US" b="1" i="1" baseline="-2500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 Bold" pitchFamily="18" charset="0"/>
                          </a:rPr>
                          <m:t>𝟐</m:t>
                        </m:r>
                      </m:oMath>
                    </m:oMathPara>
                  </a14:m>
                  <a:endParaRPr lang="en-US" b="1" baseline="-25000" dirty="0">
                    <a:solidFill>
                      <a:srgbClr val="FF0000"/>
                    </a:solidFill>
                    <a:latin typeface="Times New Roman Bold" pitchFamily="18" charset="0"/>
                    <a:cs typeface="Times New Roman Bold" pitchFamily="18" charset="0"/>
                  </a:endParaRPr>
                </a:p>
              </p:txBody>
            </p:sp>
          </mc:Choice>
          <mc:Fallback xmlns="">
            <p:sp>
              <p:nvSpPr>
                <p:cNvPr id="18" name="TextBox 8">
                  <a:extLst>
                    <a:ext uri="{FF2B5EF4-FFF2-40B4-BE49-F238E27FC236}">
                      <a16:creationId xmlns:a16="http://schemas.microsoft.com/office/drawing/2014/main" id="{EC77BEE5-AB75-1C4A-8F6C-5FD7F3F82A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4192" y="3500735"/>
                  <a:ext cx="634931" cy="529134"/>
                </a:xfrm>
                <a:prstGeom prst="rect">
                  <a:avLst/>
                </a:prstGeom>
                <a:blipFill>
                  <a:blip r:embed="rId3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0">
                  <a:extLst>
                    <a:ext uri="{FF2B5EF4-FFF2-40B4-BE49-F238E27FC236}">
                      <a16:creationId xmlns:a16="http://schemas.microsoft.com/office/drawing/2014/main" id="{9486687B-E56F-2040-9805-760B9E75B4B0}"/>
                    </a:ext>
                  </a:extLst>
                </p:cNvPr>
                <p:cNvSpPr txBox="1"/>
                <p:nvPr/>
              </p:nvSpPr>
              <p:spPr>
                <a:xfrm>
                  <a:off x="277240" y="3418644"/>
                  <a:ext cx="634931" cy="5291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𝒗</m:t>
                        </m:r>
                        <m:r>
                          <a:rPr lang="en-US" b="1" i="1" baseline="-2500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𝟏</m:t>
                        </m:r>
                      </m:oMath>
                    </m:oMathPara>
                  </a14:m>
                  <a:endParaRPr lang="en-US" b="1" baseline="-25000" dirty="0">
                    <a:solidFill>
                      <a:schemeClr val="accent2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19" name="TextBox 10">
                  <a:extLst>
                    <a:ext uri="{FF2B5EF4-FFF2-40B4-BE49-F238E27FC236}">
                      <a16:creationId xmlns:a16="http://schemas.microsoft.com/office/drawing/2014/main" id="{9486687B-E56F-2040-9805-760B9E75B4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240" y="3418644"/>
                  <a:ext cx="634931" cy="529134"/>
                </a:xfrm>
                <a:prstGeom prst="rect">
                  <a:avLst/>
                </a:prstGeom>
                <a:blipFill>
                  <a:blip r:embed="rId4"/>
                  <a:stretch>
                    <a:fillRect b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B715E61-FE48-474C-863B-96538C0C740A}"/>
                </a:ext>
              </a:extLst>
            </p:cNvPr>
            <p:cNvCxnSpPr/>
            <p:nvPr/>
          </p:nvCxnSpPr>
          <p:spPr>
            <a:xfrm>
              <a:off x="5103424" y="5638800"/>
              <a:ext cx="1976" cy="714212"/>
            </a:xfrm>
            <a:prstGeom prst="straightConnector1">
              <a:avLst/>
            </a:prstGeom>
            <a:ln w="19050">
              <a:solidFill>
                <a:srgbClr val="00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14">
                  <a:extLst>
                    <a:ext uri="{FF2B5EF4-FFF2-40B4-BE49-F238E27FC236}">
                      <a16:creationId xmlns:a16="http://schemas.microsoft.com/office/drawing/2014/main" id="{10AD7682-513E-8C4C-B6AA-455CF927830E}"/>
                    </a:ext>
                  </a:extLst>
                </p:cNvPr>
                <p:cNvSpPr txBox="1"/>
                <p:nvPr/>
              </p:nvSpPr>
              <p:spPr>
                <a:xfrm>
                  <a:off x="5257800" y="5755471"/>
                  <a:ext cx="634931" cy="5291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dirty="0" smtClean="0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  <a:cs typeface="Times New Roman Bold" pitchFamily="18" charset="0"/>
                          </a:rPr>
                          <m:t>𝒗</m:t>
                        </m:r>
                        <m:r>
                          <a:rPr lang="en-US" b="1" i="1" baseline="-25000" dirty="0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  <a:cs typeface="Times New Roman Bold" pitchFamily="18" charset="0"/>
                          </a:rPr>
                          <m:t>𝟑</m:t>
                        </m:r>
                      </m:oMath>
                    </m:oMathPara>
                  </a14:m>
                  <a:endParaRPr lang="en-US" b="1" baseline="-25000" dirty="0">
                    <a:solidFill>
                      <a:srgbClr val="00FF00"/>
                    </a:solidFill>
                    <a:latin typeface="Times New Roman Bold" pitchFamily="18" charset="0"/>
                    <a:cs typeface="Times New Roman Bold" pitchFamily="18" charset="0"/>
                  </a:endParaRPr>
                </a:p>
              </p:txBody>
            </p:sp>
          </mc:Choice>
          <mc:Fallback xmlns="">
            <p:sp>
              <p:nvSpPr>
                <p:cNvPr id="21" name="TextBox 14">
                  <a:extLst>
                    <a:ext uri="{FF2B5EF4-FFF2-40B4-BE49-F238E27FC236}">
                      <a16:creationId xmlns:a16="http://schemas.microsoft.com/office/drawing/2014/main" id="{10AD7682-513E-8C4C-B6AA-455CF92783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57800" y="5755471"/>
                  <a:ext cx="634931" cy="529134"/>
                </a:xfrm>
                <a:prstGeom prst="rect">
                  <a:avLst/>
                </a:prstGeom>
                <a:blipFill>
                  <a:blip r:embed="rId5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TextBox 11">
              <a:extLst>
                <a:ext uri="{FF2B5EF4-FFF2-40B4-BE49-F238E27FC236}">
                  <a16:creationId xmlns:a16="http://schemas.microsoft.com/office/drawing/2014/main" id="{C5503581-B0C4-2944-AFB0-52A8AD6D7498}"/>
                </a:ext>
              </a:extLst>
            </p:cNvPr>
            <p:cNvSpPr txBox="1"/>
            <p:nvPr/>
          </p:nvSpPr>
          <p:spPr>
            <a:xfrm>
              <a:off x="7086600" y="2967335"/>
              <a:ext cx="440258" cy="1078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sz="5400" dirty="0">
                  <a:solidFill>
                    <a:srgbClr val="FF0000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2902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of the world coordinate system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D6E2B54-34D3-8646-8D11-2CA0B8DF73AC}"/>
                  </a:ext>
                </a:extLst>
              </p:cNvPr>
              <p:cNvSpPr/>
              <p:nvPr/>
            </p:nvSpPr>
            <p:spPr>
              <a:xfrm>
                <a:off x="857827" y="1219200"/>
                <a:ext cx="5170903" cy="13958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14</m:t>
                                    </m:r>
                                  </m:sub>
                                </m:sSub>
                                <m:r>
                                  <a:rPr lang="en-US" sz="3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24</m:t>
                                    </m:r>
                                  </m:sub>
                                </m:sSub>
                                <m:r>
                                  <a:rPr lang="en-US" sz="3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34</m:t>
                                    </m:r>
                                  </m:sub>
                                </m:sSub>
                                <m:r>
                                  <a:rPr lang="en-US" sz="3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D6E2B54-34D3-8646-8D11-2CA0B8DF73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827" y="1219200"/>
                <a:ext cx="5170903" cy="1395895"/>
              </a:xfrm>
              <a:prstGeom prst="rect">
                <a:avLst/>
              </a:prstGeom>
              <a:blipFill>
                <a:blip r:embed="rId2"/>
                <a:stretch>
                  <a:fillRect t="-1000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5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of the world coordinate system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D6E2B54-34D3-8646-8D11-2CA0B8DF73AC}"/>
                  </a:ext>
                </a:extLst>
              </p:cNvPr>
              <p:cNvSpPr/>
              <p:nvPr/>
            </p:nvSpPr>
            <p:spPr>
              <a:xfrm>
                <a:off x="1681608" y="990600"/>
                <a:ext cx="5252592" cy="19318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14</m:t>
                                    </m:r>
                                  </m:sub>
                                </m:sSub>
                                <m:r>
                                  <a:rPr lang="en-US" sz="3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24</m:t>
                                    </m:r>
                                  </m:sub>
                                </m:sSub>
                                <m:r>
                                  <a:rPr lang="en-US" sz="3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34</m:t>
                                    </m:r>
                                  </m:sub>
                                </m:sSub>
                                <m:r>
                                  <a:rPr lang="en-US" sz="3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sz="3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D6E2B54-34D3-8646-8D11-2CA0B8DF73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1608" y="990600"/>
                <a:ext cx="5252592" cy="1931811"/>
              </a:xfrm>
              <a:prstGeom prst="rect">
                <a:avLst/>
              </a:prstGeom>
              <a:blipFill>
                <a:blip r:embed="rId2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D4C17AD-AC8A-6B41-892C-163444F5D2D1}"/>
                  </a:ext>
                </a:extLst>
              </p:cNvPr>
              <p:cNvSpPr/>
              <p:nvPr/>
            </p:nvSpPr>
            <p:spPr>
              <a:xfrm>
                <a:off x="2057400" y="2897483"/>
                <a:ext cx="73404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D4C17AD-AC8A-6B41-892C-163444F5D2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2897483"/>
                <a:ext cx="734047" cy="584775"/>
              </a:xfrm>
              <a:prstGeom prst="rect">
                <a:avLst/>
              </a:prstGeom>
              <a:blipFill>
                <a:blip r:embed="rId3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8EA43D9-D822-C34D-A137-A48B9A5A17E3}"/>
                  </a:ext>
                </a:extLst>
              </p:cNvPr>
              <p:cNvSpPr/>
              <p:nvPr/>
            </p:nvSpPr>
            <p:spPr>
              <a:xfrm>
                <a:off x="3048000" y="2897482"/>
                <a:ext cx="74353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8EA43D9-D822-C34D-A137-A48B9A5A17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2897482"/>
                <a:ext cx="743537" cy="584775"/>
              </a:xfrm>
              <a:prstGeom prst="rect">
                <a:avLst/>
              </a:prstGeom>
              <a:blipFill>
                <a:blip r:embed="rId4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D7AD1CF-A654-9545-923B-17270B0FB3D4}"/>
                  </a:ext>
                </a:extLst>
              </p:cNvPr>
              <p:cNvSpPr/>
              <p:nvPr/>
            </p:nvSpPr>
            <p:spPr>
              <a:xfrm>
                <a:off x="4021196" y="2897481"/>
                <a:ext cx="74353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D7AD1CF-A654-9545-923B-17270B0FB3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1196" y="2897481"/>
                <a:ext cx="743537" cy="584775"/>
              </a:xfrm>
              <a:prstGeom prst="rect">
                <a:avLst/>
              </a:prstGeom>
              <a:blipFill>
                <a:blip r:embed="rId5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C95CDCB-8990-9E44-9702-8CB76162029E}"/>
                  </a:ext>
                </a:extLst>
              </p:cNvPr>
              <p:cNvSpPr/>
              <p:nvPr/>
            </p:nvSpPr>
            <p:spPr>
              <a:xfrm>
                <a:off x="4980013" y="2897481"/>
                <a:ext cx="74353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C95CDCB-8990-9E44-9702-8CB7616202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013" y="2897481"/>
                <a:ext cx="743537" cy="584775"/>
              </a:xfrm>
              <a:prstGeom prst="rect">
                <a:avLst/>
              </a:prstGeom>
              <a:blipFill>
                <a:blip r:embed="rId6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C568698-1BB4-2A46-A21B-7EF1E0466C29}"/>
                  </a:ext>
                </a:extLst>
              </p:cNvPr>
              <p:cNvSpPr/>
              <p:nvPr/>
            </p:nvSpPr>
            <p:spPr>
              <a:xfrm>
                <a:off x="6781800" y="1664117"/>
                <a:ext cx="115422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C568698-1BB4-2A46-A21B-7EF1E0466C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800" y="1664117"/>
                <a:ext cx="1154227" cy="584775"/>
              </a:xfrm>
              <a:prstGeom prst="rect">
                <a:avLst/>
              </a:prstGeom>
              <a:blipFill>
                <a:blip r:embed="rId7"/>
                <a:stretch>
                  <a:fillRect b="-14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460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17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of the world coordinate system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D6E2B54-34D3-8646-8D11-2CA0B8DF73AC}"/>
                  </a:ext>
                </a:extLst>
              </p:cNvPr>
              <p:cNvSpPr/>
              <p:nvPr/>
            </p:nvSpPr>
            <p:spPr>
              <a:xfrm>
                <a:off x="1600200" y="990600"/>
                <a:ext cx="5401672" cy="19318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14</m:t>
                                    </m:r>
                                  </m:sub>
                                </m:sSub>
                                <m:r>
                                  <a:rPr lang="en-US" sz="3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24</m:t>
                                    </m:r>
                                  </m:sub>
                                </m:sSub>
                                <m:r>
                                  <a:rPr lang="en-US" sz="3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34</m:t>
                                    </m:r>
                                  </m:sub>
                                </m:sSub>
                                <m:r>
                                  <a:rPr lang="en-US" sz="3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sz="3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D6E2B54-34D3-8646-8D11-2CA0B8DF73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990600"/>
                <a:ext cx="5401672" cy="1931811"/>
              </a:xfrm>
              <a:prstGeom prst="rect">
                <a:avLst/>
              </a:prstGeom>
              <a:blipFill>
                <a:blip r:embed="rId2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D4C17AD-AC8A-6B41-892C-163444F5D2D1}"/>
                  </a:ext>
                </a:extLst>
              </p:cNvPr>
              <p:cNvSpPr/>
              <p:nvPr/>
            </p:nvSpPr>
            <p:spPr>
              <a:xfrm>
                <a:off x="2057400" y="2897483"/>
                <a:ext cx="73404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D4C17AD-AC8A-6B41-892C-163444F5D2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2897483"/>
                <a:ext cx="734047" cy="584775"/>
              </a:xfrm>
              <a:prstGeom prst="rect">
                <a:avLst/>
              </a:prstGeom>
              <a:blipFill>
                <a:blip r:embed="rId3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8EA43D9-D822-C34D-A137-A48B9A5A17E3}"/>
                  </a:ext>
                </a:extLst>
              </p:cNvPr>
              <p:cNvSpPr/>
              <p:nvPr/>
            </p:nvSpPr>
            <p:spPr>
              <a:xfrm>
                <a:off x="3048000" y="2897482"/>
                <a:ext cx="74353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8EA43D9-D822-C34D-A137-A48B9A5A17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2897482"/>
                <a:ext cx="743537" cy="584775"/>
              </a:xfrm>
              <a:prstGeom prst="rect">
                <a:avLst/>
              </a:prstGeom>
              <a:blipFill>
                <a:blip r:embed="rId4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D7AD1CF-A654-9545-923B-17270B0FB3D4}"/>
                  </a:ext>
                </a:extLst>
              </p:cNvPr>
              <p:cNvSpPr/>
              <p:nvPr/>
            </p:nvSpPr>
            <p:spPr>
              <a:xfrm>
                <a:off x="4021196" y="2897481"/>
                <a:ext cx="74353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D7AD1CF-A654-9545-923B-17270B0FB3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1196" y="2897481"/>
                <a:ext cx="743537" cy="584775"/>
              </a:xfrm>
              <a:prstGeom prst="rect">
                <a:avLst/>
              </a:prstGeom>
              <a:blipFill>
                <a:blip r:embed="rId5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C95CDCB-8990-9E44-9702-8CB76162029E}"/>
                  </a:ext>
                </a:extLst>
              </p:cNvPr>
              <p:cNvSpPr/>
              <p:nvPr/>
            </p:nvSpPr>
            <p:spPr>
              <a:xfrm>
                <a:off x="4980013" y="2897481"/>
                <a:ext cx="74353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C95CDCB-8990-9E44-9702-8CB7616202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013" y="2897481"/>
                <a:ext cx="743537" cy="584775"/>
              </a:xfrm>
              <a:prstGeom prst="rect">
                <a:avLst/>
              </a:prstGeom>
              <a:blipFill>
                <a:blip r:embed="rId6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C568698-1BB4-2A46-A21B-7EF1E0466C29}"/>
                  </a:ext>
                </a:extLst>
              </p:cNvPr>
              <p:cNvSpPr/>
              <p:nvPr/>
            </p:nvSpPr>
            <p:spPr>
              <a:xfrm>
                <a:off x="6781800" y="1664117"/>
                <a:ext cx="116371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C568698-1BB4-2A46-A21B-7EF1E0466C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800" y="1664117"/>
                <a:ext cx="1163716" cy="584775"/>
              </a:xfrm>
              <a:prstGeom prst="rect">
                <a:avLst/>
              </a:prstGeom>
              <a:blipFill>
                <a:blip r:embed="rId7"/>
                <a:stretch>
                  <a:fillRect b="-14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7117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of the world coordinate system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D6E2B54-34D3-8646-8D11-2CA0B8DF73AC}"/>
                  </a:ext>
                </a:extLst>
              </p:cNvPr>
              <p:cNvSpPr/>
              <p:nvPr/>
            </p:nvSpPr>
            <p:spPr>
              <a:xfrm>
                <a:off x="1600200" y="990600"/>
                <a:ext cx="5401672" cy="19318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14</m:t>
                                    </m:r>
                                  </m:sub>
                                </m:sSub>
                                <m:r>
                                  <a:rPr lang="en-US" sz="3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24</m:t>
                                    </m:r>
                                  </m:sub>
                                </m:sSub>
                                <m:r>
                                  <a:rPr lang="en-US" sz="3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34</m:t>
                                    </m:r>
                                  </m:sub>
                                </m:sSub>
                                <m:r>
                                  <a:rPr lang="en-US" sz="3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sz="3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D6E2B54-34D3-8646-8D11-2CA0B8DF73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990600"/>
                <a:ext cx="5401672" cy="1931811"/>
              </a:xfrm>
              <a:prstGeom prst="rect">
                <a:avLst/>
              </a:prstGeom>
              <a:blipFill>
                <a:blip r:embed="rId2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D4C17AD-AC8A-6B41-892C-163444F5D2D1}"/>
                  </a:ext>
                </a:extLst>
              </p:cNvPr>
              <p:cNvSpPr/>
              <p:nvPr/>
            </p:nvSpPr>
            <p:spPr>
              <a:xfrm>
                <a:off x="2057400" y="2897483"/>
                <a:ext cx="73404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D4C17AD-AC8A-6B41-892C-163444F5D2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2897483"/>
                <a:ext cx="734047" cy="584775"/>
              </a:xfrm>
              <a:prstGeom prst="rect">
                <a:avLst/>
              </a:prstGeom>
              <a:blipFill>
                <a:blip r:embed="rId3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8EA43D9-D822-C34D-A137-A48B9A5A17E3}"/>
                  </a:ext>
                </a:extLst>
              </p:cNvPr>
              <p:cNvSpPr/>
              <p:nvPr/>
            </p:nvSpPr>
            <p:spPr>
              <a:xfrm>
                <a:off x="3048000" y="2897482"/>
                <a:ext cx="74353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8EA43D9-D822-C34D-A137-A48B9A5A17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2897482"/>
                <a:ext cx="743537" cy="584775"/>
              </a:xfrm>
              <a:prstGeom prst="rect">
                <a:avLst/>
              </a:prstGeom>
              <a:blipFill>
                <a:blip r:embed="rId4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D7AD1CF-A654-9545-923B-17270B0FB3D4}"/>
                  </a:ext>
                </a:extLst>
              </p:cNvPr>
              <p:cNvSpPr/>
              <p:nvPr/>
            </p:nvSpPr>
            <p:spPr>
              <a:xfrm>
                <a:off x="4021196" y="2897481"/>
                <a:ext cx="74353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D7AD1CF-A654-9545-923B-17270B0FB3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1196" y="2897481"/>
                <a:ext cx="743537" cy="584775"/>
              </a:xfrm>
              <a:prstGeom prst="rect">
                <a:avLst/>
              </a:prstGeom>
              <a:blipFill>
                <a:blip r:embed="rId5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C95CDCB-8990-9E44-9702-8CB76162029E}"/>
                  </a:ext>
                </a:extLst>
              </p:cNvPr>
              <p:cNvSpPr/>
              <p:nvPr/>
            </p:nvSpPr>
            <p:spPr>
              <a:xfrm>
                <a:off x="4980013" y="2897481"/>
                <a:ext cx="74353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C95CDCB-8990-9E44-9702-8CB7616202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013" y="2897481"/>
                <a:ext cx="743537" cy="584775"/>
              </a:xfrm>
              <a:prstGeom prst="rect">
                <a:avLst/>
              </a:prstGeom>
              <a:blipFill>
                <a:blip r:embed="rId6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C568698-1BB4-2A46-A21B-7EF1E0466C29}"/>
                  </a:ext>
                </a:extLst>
              </p:cNvPr>
              <p:cNvSpPr/>
              <p:nvPr/>
            </p:nvSpPr>
            <p:spPr>
              <a:xfrm>
                <a:off x="6781800" y="1664117"/>
                <a:ext cx="116371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C568698-1BB4-2A46-A21B-7EF1E0466C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800" y="1664117"/>
                <a:ext cx="1163717" cy="584775"/>
              </a:xfrm>
              <a:prstGeom prst="rect">
                <a:avLst/>
              </a:prstGeom>
              <a:blipFill>
                <a:blip r:embed="rId7"/>
                <a:stretch>
                  <a:fillRect b="-14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ight Brace 3">
            <a:extLst>
              <a:ext uri="{FF2B5EF4-FFF2-40B4-BE49-F238E27FC236}">
                <a16:creationId xmlns:a16="http://schemas.microsoft.com/office/drawing/2014/main" id="{5A76E67A-98A3-E24D-8C03-CAC7458C14C9}"/>
              </a:ext>
            </a:extLst>
          </p:cNvPr>
          <p:cNvSpPr/>
          <p:nvPr/>
        </p:nvSpPr>
        <p:spPr bwMode="auto">
          <a:xfrm rot="5400000">
            <a:off x="3183583" y="2305050"/>
            <a:ext cx="304800" cy="285750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DABB92A-A8EB-2E4E-8E29-8C18A8A8C7EA}"/>
                  </a:ext>
                </a:extLst>
              </p:cNvPr>
              <p:cNvSpPr txBox="1"/>
              <p:nvPr/>
            </p:nvSpPr>
            <p:spPr>
              <a:xfrm>
                <a:off x="1240483" y="3962400"/>
                <a:ext cx="41910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Vanishing points in 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 directions</a:t>
                </a:r>
              </a:p>
              <a:p>
                <a:pPr algn="ctr"/>
                <a:r>
                  <a:rPr lang="en-US" dirty="0"/>
                  <a:t>(i.e.,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i="1" baseline="-2500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i="1" baseline="-2500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i="1" baseline="-25000" dirty="0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DABB92A-A8EB-2E4E-8E29-8C18A8A8C7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0483" y="3962400"/>
                <a:ext cx="4191000" cy="1200329"/>
              </a:xfrm>
              <a:prstGeom prst="rect">
                <a:avLst/>
              </a:prstGeom>
              <a:blipFill>
                <a:blip r:embed="rId8"/>
                <a:stretch>
                  <a:fillRect t="-4211" b="-9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225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of the world coordinate system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D6E2B54-34D3-8646-8D11-2CA0B8DF73AC}"/>
                  </a:ext>
                </a:extLst>
              </p:cNvPr>
              <p:cNvSpPr/>
              <p:nvPr/>
            </p:nvSpPr>
            <p:spPr>
              <a:xfrm>
                <a:off x="1600200" y="990600"/>
                <a:ext cx="5401672" cy="19318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14</m:t>
                                    </m:r>
                                  </m:sub>
                                </m:sSub>
                                <m:r>
                                  <a:rPr lang="en-US" sz="32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24</m:t>
                                    </m:r>
                                  </m:sub>
                                </m:sSub>
                                <m:r>
                                  <a:rPr lang="en-US" sz="32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34</m:t>
                                    </m:r>
                                  </m:sub>
                                </m:sSub>
                                <m:r>
                                  <a:rPr lang="en-US" sz="32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sz="3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D6E2B54-34D3-8646-8D11-2CA0B8DF73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990600"/>
                <a:ext cx="5401672" cy="1931811"/>
              </a:xfrm>
              <a:prstGeom prst="rect">
                <a:avLst/>
              </a:prstGeom>
              <a:blipFill>
                <a:blip r:embed="rId2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D4C17AD-AC8A-6B41-892C-163444F5D2D1}"/>
                  </a:ext>
                </a:extLst>
              </p:cNvPr>
              <p:cNvSpPr/>
              <p:nvPr/>
            </p:nvSpPr>
            <p:spPr>
              <a:xfrm>
                <a:off x="2057400" y="2897483"/>
                <a:ext cx="73404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D4C17AD-AC8A-6B41-892C-163444F5D2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2897483"/>
                <a:ext cx="734047" cy="584775"/>
              </a:xfrm>
              <a:prstGeom prst="rect">
                <a:avLst/>
              </a:prstGeom>
              <a:blipFill>
                <a:blip r:embed="rId3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8EA43D9-D822-C34D-A137-A48B9A5A17E3}"/>
                  </a:ext>
                </a:extLst>
              </p:cNvPr>
              <p:cNvSpPr/>
              <p:nvPr/>
            </p:nvSpPr>
            <p:spPr>
              <a:xfrm>
                <a:off x="3048000" y="2897482"/>
                <a:ext cx="74353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8EA43D9-D822-C34D-A137-A48B9A5A17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2897482"/>
                <a:ext cx="743537" cy="584775"/>
              </a:xfrm>
              <a:prstGeom prst="rect">
                <a:avLst/>
              </a:prstGeom>
              <a:blipFill>
                <a:blip r:embed="rId4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D7AD1CF-A654-9545-923B-17270B0FB3D4}"/>
                  </a:ext>
                </a:extLst>
              </p:cNvPr>
              <p:cNvSpPr/>
              <p:nvPr/>
            </p:nvSpPr>
            <p:spPr>
              <a:xfrm>
                <a:off x="4021196" y="2897481"/>
                <a:ext cx="74353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D7AD1CF-A654-9545-923B-17270B0FB3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1196" y="2897481"/>
                <a:ext cx="743537" cy="584775"/>
              </a:xfrm>
              <a:prstGeom prst="rect">
                <a:avLst/>
              </a:prstGeom>
              <a:blipFill>
                <a:blip r:embed="rId5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C95CDCB-8990-9E44-9702-8CB76162029E}"/>
                  </a:ext>
                </a:extLst>
              </p:cNvPr>
              <p:cNvSpPr/>
              <p:nvPr/>
            </p:nvSpPr>
            <p:spPr>
              <a:xfrm>
                <a:off x="4980013" y="2897481"/>
                <a:ext cx="74353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C95CDCB-8990-9E44-9702-8CB7616202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013" y="2897481"/>
                <a:ext cx="743537" cy="584775"/>
              </a:xfrm>
              <a:prstGeom prst="rect">
                <a:avLst/>
              </a:prstGeom>
              <a:blipFill>
                <a:blip r:embed="rId6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C568698-1BB4-2A46-A21B-7EF1E0466C29}"/>
                  </a:ext>
                </a:extLst>
              </p:cNvPr>
              <p:cNvSpPr/>
              <p:nvPr/>
            </p:nvSpPr>
            <p:spPr>
              <a:xfrm>
                <a:off x="6781800" y="1664117"/>
                <a:ext cx="116371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C568698-1BB4-2A46-A21B-7EF1E0466C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800" y="1664117"/>
                <a:ext cx="1163717" cy="584775"/>
              </a:xfrm>
              <a:prstGeom prst="rect">
                <a:avLst/>
              </a:prstGeom>
              <a:blipFill>
                <a:blip r:embed="rId7"/>
                <a:stretch>
                  <a:fillRect b="-14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ight Brace 3">
            <a:extLst>
              <a:ext uri="{FF2B5EF4-FFF2-40B4-BE49-F238E27FC236}">
                <a16:creationId xmlns:a16="http://schemas.microsoft.com/office/drawing/2014/main" id="{5A76E67A-98A3-E24D-8C03-CAC7458C14C9}"/>
              </a:ext>
            </a:extLst>
          </p:cNvPr>
          <p:cNvSpPr/>
          <p:nvPr/>
        </p:nvSpPr>
        <p:spPr bwMode="auto">
          <a:xfrm rot="5400000">
            <a:off x="3183583" y="2305050"/>
            <a:ext cx="304800" cy="285750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86DEFD-A6B9-4C4F-9F9C-2DA10177A049}"/>
              </a:ext>
            </a:extLst>
          </p:cNvPr>
          <p:cNvSpPr txBox="1"/>
          <p:nvPr/>
        </p:nvSpPr>
        <p:spPr>
          <a:xfrm>
            <a:off x="5241417" y="3945042"/>
            <a:ext cx="2607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Projection of world origin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B80C561-9F9C-2743-80A2-1FC5F6FBB9BA}"/>
              </a:ext>
            </a:extLst>
          </p:cNvPr>
          <p:cNvCxnSpPr>
            <a:cxnSpLocks/>
            <a:endCxn id="17" idx="2"/>
          </p:cNvCxnSpPr>
          <p:nvPr/>
        </p:nvCxnSpPr>
        <p:spPr bwMode="auto">
          <a:xfrm flipH="1" flipV="1">
            <a:off x="5351782" y="3482256"/>
            <a:ext cx="294981" cy="48014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794D1A3A-D567-3D49-9E4B-58FA722FE2E1}"/>
              </a:ext>
            </a:extLst>
          </p:cNvPr>
          <p:cNvSpPr/>
          <p:nvPr/>
        </p:nvSpPr>
        <p:spPr>
          <a:xfrm>
            <a:off x="685800" y="5446693"/>
            <a:ext cx="10591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/>
              <a:t>Problem: this only gives us the four columns up to independent scale factors, additional constraints needed to solve for them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5CDCAA8-2191-9A40-8782-8179E3513B27}"/>
                  </a:ext>
                </a:extLst>
              </p:cNvPr>
              <p:cNvSpPr txBox="1"/>
              <p:nvPr/>
            </p:nvSpPr>
            <p:spPr>
              <a:xfrm>
                <a:off x="1240483" y="3962400"/>
                <a:ext cx="41910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Vanishing points in 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 directions</a:t>
                </a:r>
              </a:p>
              <a:p>
                <a:pPr algn="ctr"/>
                <a:r>
                  <a:rPr lang="en-US" dirty="0"/>
                  <a:t>(i.e.,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i="1" baseline="-2500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i="1" baseline="-2500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i="1" baseline="-25000" dirty="0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5CDCAA8-2191-9A40-8782-8179E3513B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0483" y="3962400"/>
                <a:ext cx="4191000" cy="1200329"/>
              </a:xfrm>
              <a:prstGeom prst="rect">
                <a:avLst/>
              </a:prstGeom>
              <a:blipFill>
                <a:blip r:embed="rId8"/>
                <a:stretch>
                  <a:fillRect t="-4211" b="-9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362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from vanishing points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itchFamily="34" charset="0"/>
                  <a:buChar char="•"/>
                </a:pPr>
                <a:r>
                  <a:rPr lang="en-US" dirty="0"/>
                  <a:t>Let us align the world coordinate system with three orthogonal vanishing directions in the scene:</a:t>
                </a:r>
              </a:p>
              <a:p>
                <a:pPr marL="0" indent="0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    </m:t>
                    </m:r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itchFamily="34" charset="0"/>
                  <a:buChar char="•"/>
                </a:pPr>
                <a:endParaRPr lang="en-US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0EF8A5C-16A2-1044-8A42-186D64585AAA}"/>
                  </a:ext>
                </a:extLst>
              </p:cNvPr>
              <p:cNvSpPr txBox="1"/>
              <p:nvPr/>
            </p:nvSpPr>
            <p:spPr>
              <a:xfrm>
                <a:off x="7772400" y="2209800"/>
                <a:ext cx="2847190" cy="7566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𝑲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  <m: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d>
                        <m:d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0EF8A5C-16A2-1044-8A42-186D64585A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2209800"/>
                <a:ext cx="2847190" cy="756617"/>
              </a:xfrm>
              <a:prstGeom prst="rect">
                <a:avLst/>
              </a:prstGeom>
              <a:blipFill>
                <a:blip r:embed="rId3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509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from vanishing points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itchFamily="34" charset="0"/>
                  <a:buChar char="•"/>
                </a:pPr>
                <a:r>
                  <a:rPr lang="en-US" dirty="0"/>
                  <a:t>Let us align the world coordinate system with three orthogonal vanishing directions in the scene:</a:t>
                </a:r>
              </a:p>
              <a:p>
                <a:pPr marL="0" indent="0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    </m:t>
                    </m:r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/>
                <a:endParaRPr lang="en-US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Orthogonality constraint: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b>
                      <m:sSub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br>
                  <a:rPr lang="en-US" dirty="0"/>
                </a:br>
                <a:endParaRPr lang="en-US" sz="12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p>
                        <m:sSup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0EF8A5C-16A2-1044-8A42-186D64585AAA}"/>
                  </a:ext>
                </a:extLst>
              </p:cNvPr>
              <p:cNvSpPr txBox="1"/>
              <p:nvPr/>
            </p:nvSpPr>
            <p:spPr>
              <a:xfrm>
                <a:off x="7772400" y="2340864"/>
                <a:ext cx="191937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𝑲𝑹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0EF8A5C-16A2-1044-8A42-186D64585A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2340864"/>
                <a:ext cx="1919372" cy="523220"/>
              </a:xfrm>
              <a:prstGeom prst="rect">
                <a:avLst/>
              </a:prstGeom>
              <a:blipFill>
                <a:blip r:embed="rId3"/>
                <a:stretch>
                  <a:fillRect b="-4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39E5475-4987-A24A-AC65-3CC652FFBDBB}"/>
                  </a:ext>
                </a:extLst>
              </p:cNvPr>
              <p:cNvSpPr txBox="1"/>
              <p:nvPr/>
            </p:nvSpPr>
            <p:spPr>
              <a:xfrm>
                <a:off x="7772400" y="3020080"/>
                <a:ext cx="246041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sSup>
                        <m:sSupPr>
                          <m:ctrlPr>
                            <a:rPr lang="en-US" sz="2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sz="2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b>
                        <m:sSubPr>
                          <m:ctrlPr>
                            <a:rPr lang="en-US" sz="2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39E5475-4987-A24A-AC65-3CC652FFBD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3020080"/>
                <a:ext cx="2460417" cy="523220"/>
              </a:xfrm>
              <a:prstGeom prst="rect">
                <a:avLst/>
              </a:prstGeom>
              <a:blipFill>
                <a:blip r:embed="rId4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ight Brace 6">
            <a:extLst>
              <a:ext uri="{FF2B5EF4-FFF2-40B4-BE49-F238E27FC236}">
                <a16:creationId xmlns:a16="http://schemas.microsoft.com/office/drawing/2014/main" id="{E4221A17-DF3C-FC4A-9392-76756ECE3F9E}"/>
              </a:ext>
            </a:extLst>
          </p:cNvPr>
          <p:cNvSpPr/>
          <p:nvPr/>
        </p:nvSpPr>
        <p:spPr bwMode="auto">
          <a:xfrm rot="5400000">
            <a:off x="4973933" y="4398666"/>
            <a:ext cx="186731" cy="129540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A03199B6-36EC-1C41-AFF7-A7D1A8F77A48}"/>
              </a:ext>
            </a:extLst>
          </p:cNvPr>
          <p:cNvSpPr/>
          <p:nvPr/>
        </p:nvSpPr>
        <p:spPr bwMode="auto">
          <a:xfrm rot="5400000">
            <a:off x="6282575" y="4398665"/>
            <a:ext cx="160249" cy="1295401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AC4A120-1264-2D47-8786-2B80C6C92E88}"/>
                  </a:ext>
                </a:extLst>
              </p:cNvPr>
              <p:cNvSpPr/>
              <p:nvPr/>
            </p:nvSpPr>
            <p:spPr>
              <a:xfrm>
                <a:off x="4769620" y="5138752"/>
                <a:ext cx="595356" cy="4818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AC4A120-1264-2D47-8786-2B80C6C92E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9620" y="5138752"/>
                <a:ext cx="595356" cy="481863"/>
              </a:xfrm>
              <a:prstGeom prst="rect">
                <a:avLst/>
              </a:prstGeom>
              <a:blipFill>
                <a:blip r:embed="rId5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3C57597-4110-7349-A03D-81B45F718CC3}"/>
                  </a:ext>
                </a:extLst>
              </p:cNvPr>
              <p:cNvSpPr/>
              <p:nvPr/>
            </p:nvSpPr>
            <p:spPr>
              <a:xfrm>
                <a:off x="6094292" y="5133974"/>
                <a:ext cx="536814" cy="4914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3C57597-4110-7349-A03D-81B45F718C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4292" y="5133974"/>
                <a:ext cx="536814" cy="491417"/>
              </a:xfrm>
              <a:prstGeom prst="rect">
                <a:avLst/>
              </a:prstGeom>
              <a:blipFill>
                <a:blip r:embed="rId6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661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7" grpId="0" animBg="1"/>
      <p:bldP spid="8" grpId="0" animBg="1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ig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30396" y="3979862"/>
            <a:ext cx="2875805" cy="196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 descr="fig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6054" y="2341996"/>
            <a:ext cx="2460746" cy="147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 descr="fig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63000" y="2286000"/>
            <a:ext cx="2514600" cy="158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5" descr="fig9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41102" y="3972950"/>
            <a:ext cx="2896239" cy="197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3D from a single image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48092"/>
            <a:ext cx="4604324" cy="3452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65529" y="6400800"/>
            <a:ext cx="7260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A. </a:t>
            </a:r>
            <a:r>
              <a:rPr lang="en-US" sz="1600" dirty="0" err="1"/>
              <a:t>Criminisi</a:t>
            </a:r>
            <a:r>
              <a:rPr lang="en-US" sz="1600" dirty="0"/>
              <a:t> et al. </a:t>
            </a:r>
            <a:r>
              <a:rPr lang="en-US" sz="1600" dirty="0">
                <a:hlinkClick r:id="rId8"/>
              </a:rPr>
              <a:t>Single View Metrology</a:t>
            </a:r>
            <a:r>
              <a:rPr lang="en-US" sz="1600" dirty="0"/>
              <a:t>. IJCV 2000 </a:t>
            </a:r>
          </a:p>
        </p:txBody>
      </p:sp>
    </p:spTree>
    <p:extLst>
      <p:ext uri="{BB962C8B-B14F-4D97-AF65-F5344CB8AC3E}">
        <p14:creationId xmlns:p14="http://schemas.microsoft.com/office/powerpoint/2010/main" val="20353267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from vanishing points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itchFamily="34" charset="0"/>
                  <a:buChar char="•"/>
                </a:pPr>
                <a:r>
                  <a:rPr lang="en-US" dirty="0"/>
                  <a:t>Let us align the world coordinate system with three orthogonal vanishing directions in the scene:</a:t>
                </a:r>
              </a:p>
              <a:p>
                <a:pPr marL="0" indent="0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    </m:t>
                    </m:r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/>
                <a:endParaRPr lang="en-US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itchFamily="34" charset="0"/>
                  <a:buChar char="•"/>
                </a:pPr>
                <a:r>
                  <a:rPr lang="en-US" dirty="0"/>
                  <a:t>Orthogonality constraint: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b>
                      <m:sSub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br>
                  <a:rPr lang="en-US" dirty="0"/>
                </a:br>
                <a:endParaRPr lang="en-US" sz="12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p>
                        <m:sSup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1200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Extrinsic parameter matrix (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en-US" dirty="0"/>
                  <a:t>) disappears and we are left with constraints on the calibration matrix!</a:t>
                </a:r>
              </a:p>
              <a:p>
                <a:pPr marL="0" indent="0"/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 b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39E5475-4987-A24A-AC65-3CC652FFBDBB}"/>
                  </a:ext>
                </a:extLst>
              </p:cNvPr>
              <p:cNvSpPr txBox="1"/>
              <p:nvPr/>
            </p:nvSpPr>
            <p:spPr>
              <a:xfrm>
                <a:off x="7772400" y="3020080"/>
                <a:ext cx="246041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sSup>
                        <m:sSupPr>
                          <m:ctrlPr>
                            <a:rPr lang="en-US" sz="2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sz="2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b>
                        <m:sSubPr>
                          <m:ctrlPr>
                            <a:rPr lang="en-US" sz="2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39E5475-4987-A24A-AC65-3CC652FFBD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3020080"/>
                <a:ext cx="2460417" cy="523220"/>
              </a:xfrm>
              <a:prstGeom prst="rect">
                <a:avLst/>
              </a:prstGeom>
              <a:blipFill>
                <a:blip r:embed="rId3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AD8D564-4098-214D-A467-BBD110ACB59F}"/>
                  </a:ext>
                </a:extLst>
              </p:cNvPr>
              <p:cNvSpPr txBox="1"/>
              <p:nvPr/>
            </p:nvSpPr>
            <p:spPr>
              <a:xfrm>
                <a:off x="7772400" y="2340864"/>
                <a:ext cx="191937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𝑲𝑹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AD8D564-4098-214D-A467-BBD110ACB5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2340864"/>
                <a:ext cx="1919372" cy="523220"/>
              </a:xfrm>
              <a:prstGeom prst="rect">
                <a:avLst/>
              </a:prstGeom>
              <a:blipFill>
                <a:blip r:embed="rId4"/>
                <a:stretch>
                  <a:fillRect b="-4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24833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from vanishing points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14400" y="1143000"/>
                <a:ext cx="10363200" cy="5029200"/>
              </a:xfrm>
            </p:spPr>
            <p:txBody>
              <a:bodyPr/>
              <a:lstStyle/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p>
                        <m:sSupPr>
                          <m:ctrlPr>
                            <a:rPr lang="en-US" sz="3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b>
                        <m:sSubPr>
                          <m:ctrlP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32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br>
                  <a:rPr lang="en-US" sz="3200" dirty="0">
                    <a:solidFill>
                      <a:srgbClr val="7030A0"/>
                    </a:solidFill>
                  </a:rPr>
                </a:br>
                <a:endParaRPr lang="en-US" sz="3200" dirty="0">
                  <a:solidFill>
                    <a:srgbClr val="7030A0"/>
                  </a:solidFill>
                </a:endParaRPr>
              </a:p>
              <a:p>
                <a:pPr marL="0" indent="0"/>
                <a:endParaRPr lang="en-US" sz="800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itchFamily="34" charset="0"/>
                  <a:buChar char="•"/>
                </a:pPr>
                <a:r>
                  <a:rPr lang="en-US" dirty="0"/>
                  <a:t>How many constraints do we get?</a:t>
                </a:r>
              </a:p>
              <a:p>
                <a:pPr marL="857250" lvl="1" indent="-457200">
                  <a:buFont typeface="Arial" pitchFamily="34" charset="0"/>
                  <a:buChar char="•"/>
                </a:pPr>
                <a:r>
                  <a:rPr lang="en-US" sz="2400" dirty="0"/>
                  <a:t>Three: one for each pair of vanishing points</a:t>
                </a:r>
              </a:p>
              <a:p>
                <a:pPr marL="457200" indent="-457200">
                  <a:buFont typeface="Arial" pitchFamily="34" charset="0"/>
                  <a:buChar char="•"/>
                </a:pPr>
                <a:r>
                  <a:rPr lang="en-US" dirty="0"/>
                  <a:t>How many unknown parameters does</a:t>
                </a:r>
                <a:r>
                  <a:rPr lang="en-US" b="1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𝑲</m:t>
                    </m:r>
                  </m:oMath>
                </a14:m>
                <a:r>
                  <a:rPr lang="en-US" dirty="0"/>
                  <a:t> have?</a:t>
                </a:r>
              </a:p>
              <a:p>
                <a:pPr marL="857250" lvl="1" indent="-457200">
                  <a:buFont typeface="Arial" pitchFamily="34" charset="0"/>
                  <a:buChar char="•"/>
                </a:pPr>
                <a:r>
                  <a:rPr lang="en-US" sz="2400" dirty="0"/>
                  <a:t>Three: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marL="457200" indent="-457200">
                  <a:buFont typeface="Arial" pitchFamily="34" charset="0"/>
                  <a:buChar char="•"/>
                </a:pPr>
                <a:r>
                  <a:rPr lang="en-US" dirty="0"/>
                  <a:t>A couple of complications:</a:t>
                </a:r>
              </a:p>
              <a:p>
                <a:pPr marL="857250" lvl="1" indent="-457200">
                  <a:buFont typeface="Arial" pitchFamily="34" charset="0"/>
                  <a:buChar char="•"/>
                </a:pPr>
                <a:r>
                  <a:rPr lang="en-US" sz="2400" dirty="0"/>
                  <a:t>The constraints are nonlinear, but it’s not hard to do the algebra (omitted)</a:t>
                </a:r>
              </a:p>
              <a:p>
                <a:pPr marL="857250" lvl="1" indent="-457200">
                  <a:buFont typeface="Arial" pitchFamily="34" charset="0"/>
                  <a:buChar char="•"/>
                </a:pPr>
                <a:r>
                  <a:rPr lang="en-US" sz="2400" dirty="0"/>
                  <a:t>At least two </a:t>
                </a:r>
                <a:r>
                  <a:rPr lang="en-US" sz="2400" i="1" dirty="0"/>
                  <a:t>finite</a:t>
                </a:r>
                <a:r>
                  <a:rPr lang="en-US" sz="2400" dirty="0"/>
                  <a:t> vanishing points are needed to solve for both focal length and principal point</a:t>
                </a:r>
              </a:p>
              <a:p>
                <a:pPr marL="0" indent="0"/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1143000"/>
                <a:ext cx="10363200" cy="5029200"/>
              </a:xfrm>
              <a:blipFill>
                <a:blip r:embed="rId2"/>
                <a:stretch>
                  <a:fillRect l="-1103" r="-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455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from vanishing points</a:t>
            </a: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9" y="990601"/>
            <a:ext cx="850582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886201"/>
            <a:ext cx="2620245" cy="2115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3886199"/>
            <a:ext cx="2686055" cy="211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886201"/>
            <a:ext cx="2696648" cy="208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81600" y="6019800"/>
            <a:ext cx="4801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Can solve for focal length, principal point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81201" y="6027004"/>
            <a:ext cx="2620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Cannot recover focal length, principal point is the third vanishing point</a:t>
            </a:r>
          </a:p>
        </p:txBody>
      </p:sp>
    </p:spTree>
    <p:extLst>
      <p:ext uri="{BB962C8B-B14F-4D97-AF65-F5344CB8AC3E}">
        <p14:creationId xmlns:p14="http://schemas.microsoft.com/office/powerpoint/2010/main" val="10144140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Rotation from vanishing points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914400" y="914400"/>
                <a:ext cx="103632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Constraints on vanishing points: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r>
                      <a:rPr 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𝑲𝑹</m:t>
                    </m:r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We just used orthogonality constraints to solve for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𝑲</m:t>
                    </m:r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Now we have: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en-US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br>
                  <a:rPr lang="en-US" dirty="0"/>
                </a:br>
                <a:endParaRPr lang="en-US" sz="1200" dirty="0"/>
              </a:p>
              <a:p>
                <a:pPr marL="0" indent="0" algn="ctr"/>
                <a:r>
                  <a:rPr lang="en-US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Notice: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𝑹</m:t>
                    </m:r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</m:oMath>
                </a14:m>
                <a:endParaRPr lang="en-US" dirty="0"/>
              </a:p>
              <a:p>
                <a:pPr marL="0" indent="0" algn="ctr"/>
                <a:r>
                  <a:rPr lang="en-US" dirty="0"/>
                  <a:t>Thus,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sSup>
                      <m:sSup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12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The scale ambiguity goes away since we require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en-US" b="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=1</m:t>
                    </m:r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10363200" cy="5257800"/>
              </a:xfrm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ACD64BE-E6A9-7B48-814B-F9DF20956DCA}"/>
                  </a:ext>
                </a:extLst>
              </p:cNvPr>
              <p:cNvSpPr/>
              <p:nvPr/>
            </p:nvSpPr>
            <p:spPr>
              <a:xfrm>
                <a:off x="8534400" y="3352800"/>
                <a:ext cx="88492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ACD64BE-E6A9-7B48-814B-F9DF20956D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4400" y="3352800"/>
                <a:ext cx="884922" cy="461665"/>
              </a:xfrm>
              <a:prstGeom prst="rect">
                <a:avLst/>
              </a:prstGeom>
              <a:blipFill>
                <a:blip r:embed="rId3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186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from vanishing points: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Solve for intrinsic parameters (focal length, principal point) using three orthogonal vanishing points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Get extrinsic parameters (rotation) directly from vanishing points once calibration matrix is known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Advantages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en-US" sz="2400" dirty="0"/>
              <a:t>No need for calibration chart, 2D-3D correspondences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en-US" sz="2400" dirty="0"/>
              <a:t>Could be completely automatic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Disadvantages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en-US" sz="2400" dirty="0"/>
              <a:t>Only applies to certain kinds of scenes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en-US" sz="2400" dirty="0"/>
              <a:t>It is tricky to accurately localize vanishing points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en-US" sz="2400" dirty="0"/>
              <a:t>Need at least two finite vanishing points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2517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985F1-83BF-D64F-8EE9-9960E331D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1F6B1-ACDE-2C42-BB30-E7D5749D0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Camera calibration using vanishing points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Measurements from a single image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Measuring height above the ground plane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Measuring within planes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7BDDAD-2299-A94B-9EAB-C2D7E8613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124200"/>
            <a:ext cx="4604324" cy="3452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F4D5412-A8E9-BE48-9928-A4D2E6FA0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524" y="3124200"/>
            <a:ext cx="4953000" cy="3472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702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Line 1"/>
          <p:cNvSpPr>
            <a:spLocks noChangeShapeType="1"/>
          </p:cNvSpPr>
          <p:nvPr/>
        </p:nvSpPr>
        <p:spPr bwMode="auto">
          <a:xfrm>
            <a:off x="2209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4818" name="Line 2"/>
          <p:cNvSpPr>
            <a:spLocks noChangeShapeType="1"/>
          </p:cNvSpPr>
          <p:nvPr/>
        </p:nvSpPr>
        <p:spPr bwMode="auto">
          <a:xfrm>
            <a:off x="1554164" y="2693989"/>
            <a:ext cx="9113837" cy="1587"/>
          </a:xfrm>
          <a:prstGeom prst="line">
            <a:avLst/>
          </a:prstGeom>
          <a:noFill/>
          <a:ln w="12700" cap="flat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34832" name="Group 16"/>
          <p:cNvGrpSpPr>
            <a:grpSpLocks/>
          </p:cNvGrpSpPr>
          <p:nvPr/>
        </p:nvGrpSpPr>
        <p:grpSpPr bwMode="auto">
          <a:xfrm>
            <a:off x="1524000" y="2692400"/>
            <a:ext cx="9139238" cy="4160838"/>
            <a:chOff x="0" y="0"/>
            <a:chExt cx="5757" cy="2620"/>
          </a:xfrm>
        </p:grpSpPr>
        <p:sp>
          <p:nvSpPr>
            <p:cNvPr id="34819" name="Line 3"/>
            <p:cNvSpPr>
              <a:spLocks noChangeShapeType="1"/>
            </p:cNvSpPr>
            <p:nvPr/>
          </p:nvSpPr>
          <p:spPr bwMode="auto">
            <a:xfrm flipH="1">
              <a:off x="8" y="0"/>
              <a:ext cx="5187" cy="2136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20" name="Line 4"/>
            <p:cNvSpPr>
              <a:spLocks noChangeShapeType="1"/>
            </p:cNvSpPr>
            <p:nvPr/>
          </p:nvSpPr>
          <p:spPr bwMode="auto">
            <a:xfrm rot="10800000" flipH="1">
              <a:off x="799" y="0"/>
              <a:ext cx="4396" cy="2620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21" name="Line 5"/>
            <p:cNvSpPr>
              <a:spLocks noChangeShapeType="1"/>
            </p:cNvSpPr>
            <p:nvPr/>
          </p:nvSpPr>
          <p:spPr bwMode="auto">
            <a:xfrm rot="10800000" flipH="1">
              <a:off x="2198" y="0"/>
              <a:ext cx="2997" cy="2611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22" name="Line 6"/>
            <p:cNvSpPr>
              <a:spLocks noChangeShapeType="1"/>
            </p:cNvSpPr>
            <p:nvPr/>
          </p:nvSpPr>
          <p:spPr bwMode="auto">
            <a:xfrm rot="10800000" flipH="1">
              <a:off x="3459" y="0"/>
              <a:ext cx="1736" cy="259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23" name="Line 7"/>
            <p:cNvSpPr>
              <a:spLocks noChangeShapeType="1"/>
            </p:cNvSpPr>
            <p:nvPr/>
          </p:nvSpPr>
          <p:spPr bwMode="auto">
            <a:xfrm rot="10800000" flipH="1">
              <a:off x="4688" y="0"/>
              <a:ext cx="507" cy="259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24" name="Line 8"/>
            <p:cNvSpPr>
              <a:spLocks noChangeShapeType="1"/>
            </p:cNvSpPr>
            <p:nvPr/>
          </p:nvSpPr>
          <p:spPr bwMode="auto">
            <a:xfrm rot="10800000">
              <a:off x="5195" y="0"/>
              <a:ext cx="547" cy="1318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25" name="Line 9"/>
            <p:cNvSpPr>
              <a:spLocks noChangeShapeType="1"/>
            </p:cNvSpPr>
            <p:nvPr/>
          </p:nvSpPr>
          <p:spPr bwMode="auto">
            <a:xfrm rot="10800000">
              <a:off x="5202" y="0"/>
              <a:ext cx="555" cy="574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26" name="Line 10"/>
            <p:cNvSpPr>
              <a:spLocks noChangeShapeType="1"/>
            </p:cNvSpPr>
            <p:nvPr/>
          </p:nvSpPr>
          <p:spPr bwMode="auto">
            <a:xfrm>
              <a:off x="5202" y="0"/>
              <a:ext cx="549" cy="276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27" name="Line 11"/>
            <p:cNvSpPr>
              <a:spLocks noChangeShapeType="1"/>
            </p:cNvSpPr>
            <p:nvPr/>
          </p:nvSpPr>
          <p:spPr bwMode="auto">
            <a:xfrm rot="10800000">
              <a:off x="5202" y="0"/>
              <a:ext cx="532" cy="128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28" name="Line 12"/>
            <p:cNvSpPr>
              <a:spLocks noChangeShapeType="1"/>
            </p:cNvSpPr>
            <p:nvPr/>
          </p:nvSpPr>
          <p:spPr bwMode="auto">
            <a:xfrm rot="10800000" flipH="1">
              <a:off x="17" y="0"/>
              <a:ext cx="5185" cy="141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29" name="Line 13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86" cy="848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30" name="Line 14"/>
            <p:cNvSpPr>
              <a:spLocks noChangeShapeType="1"/>
            </p:cNvSpPr>
            <p:nvPr/>
          </p:nvSpPr>
          <p:spPr bwMode="auto">
            <a:xfrm rot="10800000" flipH="1">
              <a:off x="8" y="0"/>
              <a:ext cx="5178" cy="48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31" name="Line 15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86" cy="203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34846" name="Group 30"/>
          <p:cNvGrpSpPr>
            <a:grpSpLocks/>
          </p:cNvGrpSpPr>
          <p:nvPr/>
        </p:nvGrpSpPr>
        <p:grpSpPr bwMode="auto">
          <a:xfrm flipH="1">
            <a:off x="1530350" y="2697164"/>
            <a:ext cx="9118600" cy="4160837"/>
            <a:chOff x="0" y="0"/>
            <a:chExt cx="5744" cy="2620"/>
          </a:xfrm>
        </p:grpSpPr>
        <p:sp>
          <p:nvSpPr>
            <p:cNvPr id="34833" name="Line 17"/>
            <p:cNvSpPr>
              <a:spLocks noChangeShapeType="1"/>
            </p:cNvSpPr>
            <p:nvPr/>
          </p:nvSpPr>
          <p:spPr bwMode="auto">
            <a:xfrm flipH="1">
              <a:off x="8" y="0"/>
              <a:ext cx="5175" cy="2136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34" name="Line 18"/>
            <p:cNvSpPr>
              <a:spLocks noChangeShapeType="1"/>
            </p:cNvSpPr>
            <p:nvPr/>
          </p:nvSpPr>
          <p:spPr bwMode="auto">
            <a:xfrm rot="10800000" flipH="1">
              <a:off x="797" y="0"/>
              <a:ext cx="4386" cy="2620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35" name="Line 19"/>
            <p:cNvSpPr>
              <a:spLocks noChangeShapeType="1"/>
            </p:cNvSpPr>
            <p:nvPr/>
          </p:nvSpPr>
          <p:spPr bwMode="auto">
            <a:xfrm rot="10800000" flipH="1">
              <a:off x="2193" y="0"/>
              <a:ext cx="2990" cy="2611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36" name="Line 20"/>
            <p:cNvSpPr>
              <a:spLocks noChangeShapeType="1"/>
            </p:cNvSpPr>
            <p:nvPr/>
          </p:nvSpPr>
          <p:spPr bwMode="auto">
            <a:xfrm rot="10800000" flipH="1">
              <a:off x="3452" y="0"/>
              <a:ext cx="1731" cy="259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37" name="Line 21"/>
            <p:cNvSpPr>
              <a:spLocks noChangeShapeType="1"/>
            </p:cNvSpPr>
            <p:nvPr/>
          </p:nvSpPr>
          <p:spPr bwMode="auto">
            <a:xfrm rot="10800000" flipH="1">
              <a:off x="4677" y="0"/>
              <a:ext cx="506" cy="259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38" name="Line 22"/>
            <p:cNvSpPr>
              <a:spLocks noChangeShapeType="1"/>
            </p:cNvSpPr>
            <p:nvPr/>
          </p:nvSpPr>
          <p:spPr bwMode="auto">
            <a:xfrm rot="10800000">
              <a:off x="5183" y="0"/>
              <a:ext cx="546" cy="1318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39" name="Line 23"/>
            <p:cNvSpPr>
              <a:spLocks noChangeShapeType="1"/>
            </p:cNvSpPr>
            <p:nvPr/>
          </p:nvSpPr>
          <p:spPr bwMode="auto">
            <a:xfrm rot="10800000">
              <a:off x="5190" y="0"/>
              <a:ext cx="554" cy="574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40" name="Line 24"/>
            <p:cNvSpPr>
              <a:spLocks noChangeShapeType="1"/>
            </p:cNvSpPr>
            <p:nvPr/>
          </p:nvSpPr>
          <p:spPr bwMode="auto">
            <a:xfrm>
              <a:off x="5190" y="0"/>
              <a:ext cx="548" cy="276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41" name="Line 25"/>
            <p:cNvSpPr>
              <a:spLocks noChangeShapeType="1"/>
            </p:cNvSpPr>
            <p:nvPr/>
          </p:nvSpPr>
          <p:spPr bwMode="auto">
            <a:xfrm rot="10800000">
              <a:off x="5190" y="0"/>
              <a:ext cx="531" cy="128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42" name="Line 26"/>
            <p:cNvSpPr>
              <a:spLocks noChangeShapeType="1"/>
            </p:cNvSpPr>
            <p:nvPr/>
          </p:nvSpPr>
          <p:spPr bwMode="auto">
            <a:xfrm rot="10800000" flipH="1">
              <a:off x="17" y="0"/>
              <a:ext cx="5173" cy="141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43" name="Line 27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74" cy="848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44" name="Line 28"/>
            <p:cNvSpPr>
              <a:spLocks noChangeShapeType="1"/>
            </p:cNvSpPr>
            <p:nvPr/>
          </p:nvSpPr>
          <p:spPr bwMode="auto">
            <a:xfrm rot="10800000" flipH="1">
              <a:off x="8" y="0"/>
              <a:ext cx="5166" cy="48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45" name="Line 29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74" cy="203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34847" name="Rectangle 3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vert="horz" wrap="square" lIns="91440" tIns="45720" rIns="13208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/>
              <a:t>Comparing heights</a:t>
            </a:r>
          </a:p>
        </p:txBody>
      </p:sp>
      <p:sp>
        <p:nvSpPr>
          <p:cNvPr id="34848" name="Line 32"/>
          <p:cNvSpPr>
            <a:spLocks noChangeShapeType="1"/>
          </p:cNvSpPr>
          <p:nvPr/>
        </p:nvSpPr>
        <p:spPr bwMode="auto">
          <a:xfrm flipH="1">
            <a:off x="1524001" y="2706689"/>
            <a:ext cx="8239125" cy="2708275"/>
          </a:xfrm>
          <a:prstGeom prst="line">
            <a:avLst/>
          </a:prstGeom>
          <a:noFill/>
          <a:ln w="28575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4849" name="Line 33"/>
          <p:cNvSpPr>
            <a:spLocks noChangeShapeType="1"/>
          </p:cNvSpPr>
          <p:nvPr/>
        </p:nvSpPr>
        <p:spPr bwMode="auto">
          <a:xfrm rot="10800000">
            <a:off x="1524001" y="1971676"/>
            <a:ext cx="8239125" cy="735013"/>
          </a:xfrm>
          <a:prstGeom prst="line">
            <a:avLst/>
          </a:prstGeom>
          <a:noFill/>
          <a:ln w="28575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34852" name="Picture 3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688" y="2097088"/>
            <a:ext cx="90805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55" name="Rectangle 39"/>
          <p:cNvSpPr>
            <a:spLocks/>
          </p:cNvSpPr>
          <p:nvPr/>
        </p:nvSpPr>
        <p:spPr bwMode="auto">
          <a:xfrm>
            <a:off x="8760076" y="1629589"/>
            <a:ext cx="107741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 anchor="ctr">
            <a:spAutoFit/>
          </a:bodyPr>
          <a:lstStyle/>
          <a:p>
            <a:pPr marL="39688" algn="ctr"/>
            <a:r>
              <a:rPr 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old" charset="0"/>
                <a:cs typeface="Arial Bold" charset="0"/>
                <a:sym typeface="Arial Bold" charset="0"/>
              </a:rPr>
              <a:t>Vanishing</a:t>
            </a:r>
          </a:p>
          <a:p>
            <a:pPr marL="39688" algn="ctr"/>
            <a:r>
              <a:rPr 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old" charset="0"/>
                <a:cs typeface="Arial Bold" charset="0"/>
                <a:sym typeface="Arial Bold" charset="0"/>
              </a:rPr>
              <a:t>Point</a:t>
            </a:r>
          </a:p>
        </p:txBody>
      </p:sp>
      <p:sp>
        <p:nvSpPr>
          <p:cNvPr id="34856" name="Line 40"/>
          <p:cNvSpPr>
            <a:spLocks noChangeShapeType="1"/>
          </p:cNvSpPr>
          <p:nvPr/>
        </p:nvSpPr>
        <p:spPr bwMode="auto">
          <a:xfrm>
            <a:off x="9448800" y="2209800"/>
            <a:ext cx="304800" cy="457200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" name="Text Box 5"/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Slide by Steve Seitz</a:t>
            </a:r>
          </a:p>
        </p:txBody>
      </p:sp>
      <p:pic>
        <p:nvPicPr>
          <p:cNvPr id="43" name="Picture 3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687" y="1069975"/>
            <a:ext cx="90805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679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48" grpId="0" animBg="1"/>
      <p:bldP spid="34849" grpId="0" animBg="1"/>
      <p:bldP spid="34855" grpId="0"/>
      <p:bldP spid="3485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Line 1"/>
          <p:cNvSpPr>
            <a:spLocks noChangeShapeType="1"/>
          </p:cNvSpPr>
          <p:nvPr/>
        </p:nvSpPr>
        <p:spPr bwMode="auto">
          <a:xfrm>
            <a:off x="2209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5842" name="Line 2"/>
          <p:cNvSpPr>
            <a:spLocks noChangeShapeType="1"/>
          </p:cNvSpPr>
          <p:nvPr/>
        </p:nvSpPr>
        <p:spPr bwMode="auto">
          <a:xfrm>
            <a:off x="1554164" y="2693989"/>
            <a:ext cx="9113837" cy="1587"/>
          </a:xfrm>
          <a:prstGeom prst="line">
            <a:avLst/>
          </a:prstGeom>
          <a:noFill/>
          <a:ln w="12700" cap="flat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35856" name="Group 16"/>
          <p:cNvGrpSpPr>
            <a:grpSpLocks/>
          </p:cNvGrpSpPr>
          <p:nvPr/>
        </p:nvGrpSpPr>
        <p:grpSpPr bwMode="auto">
          <a:xfrm>
            <a:off x="1524000" y="2692400"/>
            <a:ext cx="9139238" cy="4160838"/>
            <a:chOff x="0" y="0"/>
            <a:chExt cx="5757" cy="2620"/>
          </a:xfrm>
        </p:grpSpPr>
        <p:sp>
          <p:nvSpPr>
            <p:cNvPr id="35843" name="Line 3"/>
            <p:cNvSpPr>
              <a:spLocks noChangeShapeType="1"/>
            </p:cNvSpPr>
            <p:nvPr/>
          </p:nvSpPr>
          <p:spPr bwMode="auto">
            <a:xfrm flipH="1">
              <a:off x="8" y="0"/>
              <a:ext cx="5187" cy="2136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44" name="Line 4"/>
            <p:cNvSpPr>
              <a:spLocks noChangeShapeType="1"/>
            </p:cNvSpPr>
            <p:nvPr/>
          </p:nvSpPr>
          <p:spPr bwMode="auto">
            <a:xfrm rot="10800000" flipH="1">
              <a:off x="799" y="0"/>
              <a:ext cx="4396" cy="2620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45" name="Line 5"/>
            <p:cNvSpPr>
              <a:spLocks noChangeShapeType="1"/>
            </p:cNvSpPr>
            <p:nvPr/>
          </p:nvSpPr>
          <p:spPr bwMode="auto">
            <a:xfrm rot="10800000" flipH="1">
              <a:off x="2198" y="0"/>
              <a:ext cx="2997" cy="2611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46" name="Line 6"/>
            <p:cNvSpPr>
              <a:spLocks noChangeShapeType="1"/>
            </p:cNvSpPr>
            <p:nvPr/>
          </p:nvSpPr>
          <p:spPr bwMode="auto">
            <a:xfrm rot="10800000" flipH="1">
              <a:off x="3459" y="0"/>
              <a:ext cx="1736" cy="259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47" name="Line 7"/>
            <p:cNvSpPr>
              <a:spLocks noChangeShapeType="1"/>
            </p:cNvSpPr>
            <p:nvPr/>
          </p:nvSpPr>
          <p:spPr bwMode="auto">
            <a:xfrm rot="10800000" flipH="1">
              <a:off x="4688" y="0"/>
              <a:ext cx="507" cy="259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48" name="Line 8"/>
            <p:cNvSpPr>
              <a:spLocks noChangeShapeType="1"/>
            </p:cNvSpPr>
            <p:nvPr/>
          </p:nvSpPr>
          <p:spPr bwMode="auto">
            <a:xfrm rot="10800000">
              <a:off x="5195" y="0"/>
              <a:ext cx="547" cy="1318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49" name="Line 9"/>
            <p:cNvSpPr>
              <a:spLocks noChangeShapeType="1"/>
            </p:cNvSpPr>
            <p:nvPr/>
          </p:nvSpPr>
          <p:spPr bwMode="auto">
            <a:xfrm rot="10800000">
              <a:off x="5202" y="0"/>
              <a:ext cx="555" cy="574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50" name="Line 10"/>
            <p:cNvSpPr>
              <a:spLocks noChangeShapeType="1"/>
            </p:cNvSpPr>
            <p:nvPr/>
          </p:nvSpPr>
          <p:spPr bwMode="auto">
            <a:xfrm>
              <a:off x="5202" y="0"/>
              <a:ext cx="549" cy="276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51" name="Line 11"/>
            <p:cNvSpPr>
              <a:spLocks noChangeShapeType="1"/>
            </p:cNvSpPr>
            <p:nvPr/>
          </p:nvSpPr>
          <p:spPr bwMode="auto">
            <a:xfrm rot="10800000">
              <a:off x="5202" y="0"/>
              <a:ext cx="532" cy="128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52" name="Line 12"/>
            <p:cNvSpPr>
              <a:spLocks noChangeShapeType="1"/>
            </p:cNvSpPr>
            <p:nvPr/>
          </p:nvSpPr>
          <p:spPr bwMode="auto">
            <a:xfrm rot="10800000" flipH="1">
              <a:off x="17" y="0"/>
              <a:ext cx="5185" cy="141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53" name="Line 13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86" cy="848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54" name="Line 14"/>
            <p:cNvSpPr>
              <a:spLocks noChangeShapeType="1"/>
            </p:cNvSpPr>
            <p:nvPr/>
          </p:nvSpPr>
          <p:spPr bwMode="auto">
            <a:xfrm rot="10800000" flipH="1">
              <a:off x="8" y="0"/>
              <a:ext cx="5178" cy="48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55" name="Line 15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86" cy="203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35870" name="Group 30"/>
          <p:cNvGrpSpPr>
            <a:grpSpLocks/>
          </p:cNvGrpSpPr>
          <p:nvPr/>
        </p:nvGrpSpPr>
        <p:grpSpPr bwMode="auto">
          <a:xfrm flipH="1">
            <a:off x="1530350" y="2697164"/>
            <a:ext cx="9118600" cy="4160837"/>
            <a:chOff x="0" y="0"/>
            <a:chExt cx="5744" cy="2620"/>
          </a:xfrm>
        </p:grpSpPr>
        <p:sp>
          <p:nvSpPr>
            <p:cNvPr id="35857" name="Line 17"/>
            <p:cNvSpPr>
              <a:spLocks noChangeShapeType="1"/>
            </p:cNvSpPr>
            <p:nvPr/>
          </p:nvSpPr>
          <p:spPr bwMode="auto">
            <a:xfrm flipH="1">
              <a:off x="8" y="0"/>
              <a:ext cx="5175" cy="2136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58" name="Line 18"/>
            <p:cNvSpPr>
              <a:spLocks noChangeShapeType="1"/>
            </p:cNvSpPr>
            <p:nvPr/>
          </p:nvSpPr>
          <p:spPr bwMode="auto">
            <a:xfrm rot="10800000" flipH="1">
              <a:off x="797" y="0"/>
              <a:ext cx="4386" cy="2620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59" name="Line 19"/>
            <p:cNvSpPr>
              <a:spLocks noChangeShapeType="1"/>
            </p:cNvSpPr>
            <p:nvPr/>
          </p:nvSpPr>
          <p:spPr bwMode="auto">
            <a:xfrm rot="10800000" flipH="1">
              <a:off x="2193" y="0"/>
              <a:ext cx="2990" cy="2611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60" name="Line 20"/>
            <p:cNvSpPr>
              <a:spLocks noChangeShapeType="1"/>
            </p:cNvSpPr>
            <p:nvPr/>
          </p:nvSpPr>
          <p:spPr bwMode="auto">
            <a:xfrm rot="10800000" flipH="1">
              <a:off x="3452" y="0"/>
              <a:ext cx="1731" cy="259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61" name="Line 21"/>
            <p:cNvSpPr>
              <a:spLocks noChangeShapeType="1"/>
            </p:cNvSpPr>
            <p:nvPr/>
          </p:nvSpPr>
          <p:spPr bwMode="auto">
            <a:xfrm rot="10800000" flipH="1">
              <a:off x="4677" y="0"/>
              <a:ext cx="506" cy="259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62" name="Line 22"/>
            <p:cNvSpPr>
              <a:spLocks noChangeShapeType="1"/>
            </p:cNvSpPr>
            <p:nvPr/>
          </p:nvSpPr>
          <p:spPr bwMode="auto">
            <a:xfrm rot="10800000">
              <a:off x="5183" y="0"/>
              <a:ext cx="546" cy="1318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63" name="Line 23"/>
            <p:cNvSpPr>
              <a:spLocks noChangeShapeType="1"/>
            </p:cNvSpPr>
            <p:nvPr/>
          </p:nvSpPr>
          <p:spPr bwMode="auto">
            <a:xfrm rot="10800000">
              <a:off x="5190" y="0"/>
              <a:ext cx="554" cy="574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64" name="Line 24"/>
            <p:cNvSpPr>
              <a:spLocks noChangeShapeType="1"/>
            </p:cNvSpPr>
            <p:nvPr/>
          </p:nvSpPr>
          <p:spPr bwMode="auto">
            <a:xfrm>
              <a:off x="5190" y="0"/>
              <a:ext cx="548" cy="276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65" name="Line 25"/>
            <p:cNvSpPr>
              <a:spLocks noChangeShapeType="1"/>
            </p:cNvSpPr>
            <p:nvPr/>
          </p:nvSpPr>
          <p:spPr bwMode="auto">
            <a:xfrm rot="10800000">
              <a:off x="5190" y="0"/>
              <a:ext cx="531" cy="128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66" name="Line 26"/>
            <p:cNvSpPr>
              <a:spLocks noChangeShapeType="1"/>
            </p:cNvSpPr>
            <p:nvPr/>
          </p:nvSpPr>
          <p:spPr bwMode="auto">
            <a:xfrm rot="10800000" flipH="1">
              <a:off x="17" y="0"/>
              <a:ext cx="5173" cy="141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67" name="Line 27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74" cy="848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68" name="Line 28"/>
            <p:cNvSpPr>
              <a:spLocks noChangeShapeType="1"/>
            </p:cNvSpPr>
            <p:nvPr/>
          </p:nvSpPr>
          <p:spPr bwMode="auto">
            <a:xfrm rot="10800000" flipH="1">
              <a:off x="8" y="0"/>
              <a:ext cx="5166" cy="48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69" name="Line 29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74" cy="203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35871" name="Rectangle 3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vert="horz" wrap="square" lIns="91440" tIns="45720" rIns="13208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Measuring height with a ruler</a:t>
            </a:r>
          </a:p>
        </p:txBody>
      </p:sp>
      <p:sp>
        <p:nvSpPr>
          <p:cNvPr id="35872" name="Line 32"/>
          <p:cNvSpPr>
            <a:spLocks noChangeShapeType="1"/>
          </p:cNvSpPr>
          <p:nvPr/>
        </p:nvSpPr>
        <p:spPr bwMode="auto">
          <a:xfrm rot="10800000">
            <a:off x="4867276" y="2695576"/>
            <a:ext cx="2524125" cy="2028825"/>
          </a:xfrm>
          <a:prstGeom prst="line">
            <a:avLst/>
          </a:prstGeom>
          <a:noFill/>
          <a:ln w="28575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35903" name="Group 63"/>
          <p:cNvGrpSpPr>
            <a:grpSpLocks/>
          </p:cNvGrpSpPr>
          <p:nvPr/>
        </p:nvGrpSpPr>
        <p:grpSpPr bwMode="auto">
          <a:xfrm>
            <a:off x="7391400" y="1219200"/>
            <a:ext cx="698500" cy="3505200"/>
            <a:chOff x="0" y="0"/>
            <a:chExt cx="440" cy="2208"/>
          </a:xfrm>
        </p:grpSpPr>
        <p:sp>
          <p:nvSpPr>
            <p:cNvPr id="35873" name="Rectangle 33"/>
            <p:cNvSpPr>
              <a:spLocks/>
            </p:cNvSpPr>
            <p:nvPr/>
          </p:nvSpPr>
          <p:spPr bwMode="auto">
            <a:xfrm>
              <a:off x="0" y="0"/>
              <a:ext cx="384" cy="2208"/>
            </a:xfrm>
            <a:prstGeom prst="rect">
              <a:avLst/>
            </a:prstGeom>
            <a:solidFill>
              <a:srgbClr val="000000"/>
            </a:solidFill>
            <a:ln w="28575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35879" name="Group 39"/>
            <p:cNvGrpSpPr>
              <a:grpSpLocks/>
            </p:cNvGrpSpPr>
            <p:nvPr/>
          </p:nvGrpSpPr>
          <p:grpSpPr bwMode="auto">
            <a:xfrm>
              <a:off x="192" y="144"/>
              <a:ext cx="248" cy="1808"/>
              <a:chOff x="0" y="0"/>
              <a:chExt cx="248" cy="1808"/>
            </a:xfrm>
          </p:grpSpPr>
          <p:sp>
            <p:nvSpPr>
              <p:cNvPr id="35874" name="Rectangle 34"/>
              <p:cNvSpPr>
                <a:spLocks/>
              </p:cNvSpPr>
              <p:nvPr/>
            </p:nvSpPr>
            <p:spPr bwMode="auto">
              <a:xfrm>
                <a:off x="0" y="1536"/>
                <a:ext cx="248" cy="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39" bIns="0"/>
              <a:lstStyle/>
              <a:p>
                <a:pPr marL="39688">
                  <a:spcBef>
                    <a:spcPts val="1350"/>
                  </a:spcBef>
                </a:pPr>
                <a:r>
                  <a:rPr lang="en-US">
                    <a:solidFill>
                      <a:srgbClr val="FFFFFF"/>
                    </a:solidFill>
                    <a:latin typeface="Times New Roman Bold" charset="0"/>
                    <a:cs typeface="Times New Roman Bold" charset="0"/>
                    <a:sym typeface="Times New Roman Bold" charset="0"/>
                  </a:rPr>
                  <a:t>1</a:t>
                </a:r>
              </a:p>
            </p:txBody>
          </p:sp>
          <p:sp>
            <p:nvSpPr>
              <p:cNvPr id="35875" name="Rectangle 35"/>
              <p:cNvSpPr>
                <a:spLocks/>
              </p:cNvSpPr>
              <p:nvPr/>
            </p:nvSpPr>
            <p:spPr bwMode="auto">
              <a:xfrm>
                <a:off x="0" y="1152"/>
                <a:ext cx="248" cy="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39" bIns="0"/>
              <a:lstStyle/>
              <a:p>
                <a:pPr marL="39688">
                  <a:spcBef>
                    <a:spcPts val="1350"/>
                  </a:spcBef>
                </a:pPr>
                <a:r>
                  <a:rPr lang="en-US">
                    <a:solidFill>
                      <a:srgbClr val="FFFFFF"/>
                    </a:solidFill>
                    <a:latin typeface="Times New Roman Bold" charset="0"/>
                    <a:cs typeface="Times New Roman Bold" charset="0"/>
                    <a:sym typeface="Times New Roman Bold" charset="0"/>
                  </a:rPr>
                  <a:t>2</a:t>
                </a:r>
              </a:p>
            </p:txBody>
          </p:sp>
          <p:sp>
            <p:nvSpPr>
              <p:cNvPr id="35876" name="Rectangle 36"/>
              <p:cNvSpPr>
                <a:spLocks/>
              </p:cNvSpPr>
              <p:nvPr/>
            </p:nvSpPr>
            <p:spPr bwMode="auto">
              <a:xfrm>
                <a:off x="0" y="768"/>
                <a:ext cx="248" cy="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39" bIns="0"/>
              <a:lstStyle/>
              <a:p>
                <a:pPr marL="39688">
                  <a:spcBef>
                    <a:spcPts val="1350"/>
                  </a:spcBef>
                </a:pPr>
                <a:r>
                  <a:rPr lang="en-US">
                    <a:solidFill>
                      <a:srgbClr val="FFFFFF"/>
                    </a:solidFill>
                    <a:latin typeface="Times New Roman Bold" charset="0"/>
                    <a:cs typeface="Times New Roman Bold" charset="0"/>
                    <a:sym typeface="Times New Roman Bold" charset="0"/>
                  </a:rPr>
                  <a:t>3</a:t>
                </a:r>
              </a:p>
            </p:txBody>
          </p:sp>
          <p:sp>
            <p:nvSpPr>
              <p:cNvPr id="35877" name="Rectangle 37"/>
              <p:cNvSpPr>
                <a:spLocks/>
              </p:cNvSpPr>
              <p:nvPr/>
            </p:nvSpPr>
            <p:spPr bwMode="auto">
              <a:xfrm>
                <a:off x="0" y="384"/>
                <a:ext cx="248" cy="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39" bIns="0"/>
              <a:lstStyle/>
              <a:p>
                <a:pPr marL="39688">
                  <a:spcBef>
                    <a:spcPts val="1350"/>
                  </a:spcBef>
                </a:pPr>
                <a:r>
                  <a:rPr lang="en-US">
                    <a:solidFill>
                      <a:srgbClr val="FFFFFF"/>
                    </a:solidFill>
                    <a:latin typeface="Times New Roman Bold" charset="0"/>
                    <a:cs typeface="Times New Roman Bold" charset="0"/>
                    <a:sym typeface="Times New Roman Bold" charset="0"/>
                  </a:rPr>
                  <a:t>4</a:t>
                </a:r>
              </a:p>
            </p:txBody>
          </p:sp>
          <p:sp>
            <p:nvSpPr>
              <p:cNvPr id="35878" name="Rectangle 38"/>
              <p:cNvSpPr>
                <a:spLocks/>
              </p:cNvSpPr>
              <p:nvPr/>
            </p:nvSpPr>
            <p:spPr bwMode="auto">
              <a:xfrm>
                <a:off x="0" y="0"/>
                <a:ext cx="248" cy="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39" bIns="0"/>
              <a:lstStyle/>
              <a:p>
                <a:pPr marL="39688">
                  <a:spcBef>
                    <a:spcPts val="1350"/>
                  </a:spcBef>
                </a:pPr>
                <a:r>
                  <a:rPr lang="en-US">
                    <a:solidFill>
                      <a:srgbClr val="FFFFFF"/>
                    </a:solidFill>
                    <a:latin typeface="Times New Roman Bold" charset="0"/>
                    <a:cs typeface="Times New Roman Bold" charset="0"/>
                    <a:sym typeface="Times New Roman Bold" charset="0"/>
                  </a:rPr>
                  <a:t>5</a:t>
                </a:r>
              </a:p>
            </p:txBody>
          </p:sp>
        </p:grpSp>
        <p:grpSp>
          <p:nvGrpSpPr>
            <p:cNvPr id="35902" name="Group 62"/>
            <p:cNvGrpSpPr>
              <a:grpSpLocks/>
            </p:cNvGrpSpPr>
            <p:nvPr/>
          </p:nvGrpSpPr>
          <p:grpSpPr bwMode="auto">
            <a:xfrm>
              <a:off x="0" y="96"/>
              <a:ext cx="192" cy="2017"/>
              <a:chOff x="0" y="0"/>
              <a:chExt cx="192" cy="2017"/>
            </a:xfrm>
          </p:grpSpPr>
          <p:sp>
            <p:nvSpPr>
              <p:cNvPr id="35880" name="Line 40"/>
              <p:cNvSpPr>
                <a:spLocks noChangeShapeType="1"/>
              </p:cNvSpPr>
              <p:nvPr/>
            </p:nvSpPr>
            <p:spPr bwMode="auto">
              <a:xfrm>
                <a:off x="0" y="2016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81" name="Line 41"/>
              <p:cNvSpPr>
                <a:spLocks noChangeShapeType="1"/>
              </p:cNvSpPr>
              <p:nvPr/>
            </p:nvSpPr>
            <p:spPr bwMode="auto">
              <a:xfrm>
                <a:off x="0" y="1920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82" name="Line 42"/>
              <p:cNvSpPr>
                <a:spLocks noChangeShapeType="1"/>
              </p:cNvSpPr>
              <p:nvPr/>
            </p:nvSpPr>
            <p:spPr bwMode="auto">
              <a:xfrm>
                <a:off x="0" y="1824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83" name="Line 43"/>
              <p:cNvSpPr>
                <a:spLocks noChangeShapeType="1"/>
              </p:cNvSpPr>
              <p:nvPr/>
            </p:nvSpPr>
            <p:spPr bwMode="auto">
              <a:xfrm>
                <a:off x="0" y="1728"/>
                <a:ext cx="192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84" name="Line 44"/>
              <p:cNvSpPr>
                <a:spLocks noChangeShapeType="1"/>
              </p:cNvSpPr>
              <p:nvPr/>
            </p:nvSpPr>
            <p:spPr bwMode="auto">
              <a:xfrm>
                <a:off x="0" y="1632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85" name="Line 45"/>
              <p:cNvSpPr>
                <a:spLocks noChangeShapeType="1"/>
              </p:cNvSpPr>
              <p:nvPr/>
            </p:nvSpPr>
            <p:spPr bwMode="auto">
              <a:xfrm>
                <a:off x="0" y="1536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86" name="Line 46"/>
              <p:cNvSpPr>
                <a:spLocks noChangeShapeType="1"/>
              </p:cNvSpPr>
              <p:nvPr/>
            </p:nvSpPr>
            <p:spPr bwMode="auto">
              <a:xfrm>
                <a:off x="0" y="1440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87" name="Line 47"/>
              <p:cNvSpPr>
                <a:spLocks noChangeShapeType="1"/>
              </p:cNvSpPr>
              <p:nvPr/>
            </p:nvSpPr>
            <p:spPr bwMode="auto">
              <a:xfrm>
                <a:off x="0" y="1344"/>
                <a:ext cx="192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88" name="Line 48"/>
              <p:cNvSpPr>
                <a:spLocks noChangeShapeType="1"/>
              </p:cNvSpPr>
              <p:nvPr/>
            </p:nvSpPr>
            <p:spPr bwMode="auto">
              <a:xfrm>
                <a:off x="0" y="1248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89" name="Line 49"/>
              <p:cNvSpPr>
                <a:spLocks noChangeShapeType="1"/>
              </p:cNvSpPr>
              <p:nvPr/>
            </p:nvSpPr>
            <p:spPr bwMode="auto">
              <a:xfrm>
                <a:off x="0" y="1152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90" name="Line 50"/>
              <p:cNvSpPr>
                <a:spLocks noChangeShapeType="1"/>
              </p:cNvSpPr>
              <p:nvPr/>
            </p:nvSpPr>
            <p:spPr bwMode="auto">
              <a:xfrm>
                <a:off x="0" y="1056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91" name="Line 51"/>
              <p:cNvSpPr>
                <a:spLocks noChangeShapeType="1"/>
              </p:cNvSpPr>
              <p:nvPr/>
            </p:nvSpPr>
            <p:spPr bwMode="auto">
              <a:xfrm>
                <a:off x="0" y="960"/>
                <a:ext cx="192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92" name="Line 52"/>
              <p:cNvSpPr>
                <a:spLocks noChangeShapeType="1"/>
              </p:cNvSpPr>
              <p:nvPr/>
            </p:nvSpPr>
            <p:spPr bwMode="auto">
              <a:xfrm>
                <a:off x="0" y="864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93" name="Line 53"/>
              <p:cNvSpPr>
                <a:spLocks noChangeShapeType="1"/>
              </p:cNvSpPr>
              <p:nvPr/>
            </p:nvSpPr>
            <p:spPr bwMode="auto">
              <a:xfrm>
                <a:off x="0" y="768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94" name="Line 54"/>
              <p:cNvSpPr>
                <a:spLocks noChangeShapeType="1"/>
              </p:cNvSpPr>
              <p:nvPr/>
            </p:nvSpPr>
            <p:spPr bwMode="auto">
              <a:xfrm>
                <a:off x="0" y="672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95" name="Line 55"/>
              <p:cNvSpPr>
                <a:spLocks noChangeShapeType="1"/>
              </p:cNvSpPr>
              <p:nvPr/>
            </p:nvSpPr>
            <p:spPr bwMode="auto">
              <a:xfrm>
                <a:off x="0" y="576"/>
                <a:ext cx="192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96" name="Line 56"/>
              <p:cNvSpPr>
                <a:spLocks noChangeShapeType="1"/>
              </p:cNvSpPr>
              <p:nvPr/>
            </p:nvSpPr>
            <p:spPr bwMode="auto">
              <a:xfrm>
                <a:off x="0" y="480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97" name="Line 57"/>
              <p:cNvSpPr>
                <a:spLocks noChangeShapeType="1"/>
              </p:cNvSpPr>
              <p:nvPr/>
            </p:nvSpPr>
            <p:spPr bwMode="auto">
              <a:xfrm>
                <a:off x="0" y="384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98" name="Line 58"/>
              <p:cNvSpPr>
                <a:spLocks noChangeShapeType="1"/>
              </p:cNvSpPr>
              <p:nvPr/>
            </p:nvSpPr>
            <p:spPr bwMode="auto">
              <a:xfrm>
                <a:off x="0" y="288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99" name="Line 59"/>
              <p:cNvSpPr>
                <a:spLocks noChangeShapeType="1"/>
              </p:cNvSpPr>
              <p:nvPr/>
            </p:nvSpPr>
            <p:spPr bwMode="auto">
              <a:xfrm>
                <a:off x="0" y="192"/>
                <a:ext cx="192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900" name="Line 60"/>
              <p:cNvSpPr>
                <a:spLocks noChangeShapeType="1"/>
              </p:cNvSpPr>
              <p:nvPr/>
            </p:nvSpPr>
            <p:spPr bwMode="auto">
              <a:xfrm>
                <a:off x="0" y="96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901" name="Line 61"/>
              <p:cNvSpPr>
                <a:spLocks noChangeShapeType="1"/>
              </p:cNvSpPr>
              <p:nvPr/>
            </p:nvSpPr>
            <p:spPr bwMode="auto">
              <a:xfrm>
                <a:off x="0" y="0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35904" name="Line 64"/>
          <p:cNvSpPr>
            <a:spLocks noChangeShapeType="1"/>
          </p:cNvSpPr>
          <p:nvPr/>
        </p:nvSpPr>
        <p:spPr bwMode="auto">
          <a:xfrm rot="10800000" flipH="1">
            <a:off x="4867276" y="1428750"/>
            <a:ext cx="2524125" cy="1276350"/>
          </a:xfrm>
          <a:prstGeom prst="line">
            <a:avLst/>
          </a:prstGeom>
          <a:noFill/>
          <a:ln w="28575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35907" name="Group 67"/>
          <p:cNvGrpSpPr>
            <a:grpSpLocks/>
          </p:cNvGrpSpPr>
          <p:nvPr/>
        </p:nvGrpSpPr>
        <p:grpSpPr bwMode="auto">
          <a:xfrm>
            <a:off x="7391400" y="1200150"/>
            <a:ext cx="1765300" cy="431800"/>
            <a:chOff x="0" y="0"/>
            <a:chExt cx="1112" cy="272"/>
          </a:xfrm>
        </p:grpSpPr>
        <p:sp>
          <p:nvSpPr>
            <p:cNvPr id="35905" name="Line 65"/>
            <p:cNvSpPr>
              <a:spLocks noChangeShapeType="1"/>
            </p:cNvSpPr>
            <p:nvPr/>
          </p:nvSpPr>
          <p:spPr bwMode="auto">
            <a:xfrm>
              <a:off x="0" y="144"/>
              <a:ext cx="624" cy="1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906" name="Rectangle 66"/>
            <p:cNvSpPr>
              <a:spLocks/>
            </p:cNvSpPr>
            <p:nvPr/>
          </p:nvSpPr>
          <p:spPr bwMode="auto">
            <a:xfrm>
              <a:off x="576" y="0"/>
              <a:ext cx="536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>
                <a:spcBef>
                  <a:spcPts val="1350"/>
                </a:spcBef>
              </a:pPr>
              <a:r>
                <a:rPr lang="en-US">
                  <a:solidFill>
                    <a:srgbClr val="FF0000"/>
                  </a:solidFill>
                  <a:latin typeface="Times New Roman Bold" charset="0"/>
                  <a:cs typeface="Times New Roman Bold" charset="0"/>
                  <a:sym typeface="Times New Roman Bold" charset="0"/>
                </a:rPr>
                <a:t>5.4</a:t>
              </a:r>
            </a:p>
          </p:txBody>
        </p:sp>
      </p:grpSp>
      <p:grpSp>
        <p:nvGrpSpPr>
          <p:cNvPr id="35912" name="Group 72"/>
          <p:cNvGrpSpPr>
            <a:grpSpLocks/>
          </p:cNvGrpSpPr>
          <p:nvPr/>
        </p:nvGrpSpPr>
        <p:grpSpPr bwMode="auto">
          <a:xfrm>
            <a:off x="2181226" y="2686050"/>
            <a:ext cx="6975475" cy="2038350"/>
            <a:chOff x="0" y="0"/>
            <a:chExt cx="4394" cy="1284"/>
          </a:xfrm>
        </p:grpSpPr>
        <p:sp>
          <p:nvSpPr>
            <p:cNvPr id="35908" name="Line 68"/>
            <p:cNvSpPr>
              <a:spLocks noChangeShapeType="1"/>
            </p:cNvSpPr>
            <p:nvPr/>
          </p:nvSpPr>
          <p:spPr bwMode="auto">
            <a:xfrm rot="10800000">
              <a:off x="18" y="12"/>
              <a:ext cx="3264" cy="1272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909" name="Line 69"/>
            <p:cNvSpPr>
              <a:spLocks noChangeShapeType="1"/>
            </p:cNvSpPr>
            <p:nvPr/>
          </p:nvSpPr>
          <p:spPr bwMode="auto">
            <a:xfrm>
              <a:off x="0" y="0"/>
              <a:ext cx="3276" cy="192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910" name="Line 70"/>
            <p:cNvSpPr>
              <a:spLocks noChangeShapeType="1"/>
            </p:cNvSpPr>
            <p:nvPr/>
          </p:nvSpPr>
          <p:spPr bwMode="auto">
            <a:xfrm>
              <a:off x="3276" y="192"/>
              <a:ext cx="630" cy="1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911" name="Rectangle 71"/>
            <p:cNvSpPr>
              <a:spLocks/>
            </p:cNvSpPr>
            <p:nvPr/>
          </p:nvSpPr>
          <p:spPr bwMode="auto">
            <a:xfrm>
              <a:off x="3858" y="48"/>
              <a:ext cx="536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>
                <a:spcBef>
                  <a:spcPts val="1350"/>
                </a:spcBef>
              </a:pPr>
              <a:r>
                <a:rPr lang="en-US">
                  <a:solidFill>
                    <a:srgbClr val="FF0000"/>
                  </a:solidFill>
                  <a:latin typeface="Times New Roman Bold" charset="0"/>
                  <a:cs typeface="Times New Roman Bold" charset="0"/>
                  <a:sym typeface="Times New Roman Bold" charset="0"/>
                </a:rPr>
                <a:t>2.8</a:t>
              </a:r>
            </a:p>
          </p:txBody>
        </p:sp>
      </p:grpSp>
      <p:pic>
        <p:nvPicPr>
          <p:cNvPr id="35913" name="Picture 73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784475"/>
            <a:ext cx="13716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914" name="Picture 7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057401"/>
            <a:ext cx="573088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921" name="Group 81"/>
          <p:cNvGrpSpPr>
            <a:grpSpLocks/>
          </p:cNvGrpSpPr>
          <p:nvPr/>
        </p:nvGrpSpPr>
        <p:grpSpPr bwMode="auto">
          <a:xfrm>
            <a:off x="1524000" y="1901826"/>
            <a:ext cx="9144000" cy="815975"/>
            <a:chOff x="0" y="0"/>
            <a:chExt cx="5760" cy="514"/>
          </a:xfrm>
        </p:grpSpPr>
        <p:grpSp>
          <p:nvGrpSpPr>
            <p:cNvPr id="35917" name="Group 77"/>
            <p:cNvGrpSpPr>
              <a:grpSpLocks/>
            </p:cNvGrpSpPr>
            <p:nvPr/>
          </p:nvGrpSpPr>
          <p:grpSpPr bwMode="auto">
            <a:xfrm>
              <a:off x="0" y="242"/>
              <a:ext cx="5760" cy="272"/>
              <a:chOff x="0" y="0"/>
              <a:chExt cx="5760" cy="272"/>
            </a:xfrm>
          </p:grpSpPr>
          <p:sp>
            <p:nvSpPr>
              <p:cNvPr id="35915" name="Line 75"/>
              <p:cNvSpPr>
                <a:spLocks noChangeShapeType="1"/>
              </p:cNvSpPr>
              <p:nvPr/>
            </p:nvSpPr>
            <p:spPr bwMode="auto">
              <a:xfrm>
                <a:off x="0" y="256"/>
                <a:ext cx="5760" cy="1"/>
              </a:xfrm>
              <a:prstGeom prst="line">
                <a:avLst/>
              </a:prstGeom>
              <a:noFill/>
              <a:ln w="28575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916" name="Rectangle 76"/>
              <p:cNvSpPr>
                <a:spLocks/>
              </p:cNvSpPr>
              <p:nvPr/>
            </p:nvSpPr>
            <p:spPr bwMode="auto">
              <a:xfrm>
                <a:off x="4242" y="0"/>
                <a:ext cx="440" cy="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39" bIns="0"/>
              <a:lstStyle/>
              <a:p>
                <a:pPr marL="39688" algn="ctr">
                  <a:spcBef>
                    <a:spcPts val="1350"/>
                  </a:spcBef>
                </a:pPr>
                <a:r>
                  <a:rPr lang="en-US">
                    <a:solidFill>
                      <a:srgbClr val="FF0000"/>
                    </a:solidFill>
                    <a:latin typeface="Times New Roman Bold" charset="0"/>
                    <a:cs typeface="Times New Roman Bold" charset="0"/>
                    <a:sym typeface="Times New Roman Bold" charset="0"/>
                  </a:rPr>
                  <a:t>3.3</a:t>
                </a:r>
              </a:p>
            </p:txBody>
          </p:sp>
        </p:grpSp>
        <p:grpSp>
          <p:nvGrpSpPr>
            <p:cNvPr id="35920" name="Group 80"/>
            <p:cNvGrpSpPr>
              <a:grpSpLocks/>
            </p:cNvGrpSpPr>
            <p:nvPr/>
          </p:nvGrpSpPr>
          <p:grpSpPr bwMode="auto">
            <a:xfrm>
              <a:off x="4383" y="0"/>
              <a:ext cx="1005" cy="338"/>
              <a:chOff x="0" y="0"/>
              <a:chExt cx="1005" cy="338"/>
            </a:xfrm>
          </p:grpSpPr>
          <p:sp>
            <p:nvSpPr>
              <p:cNvPr id="35918" name="Rectangle 78"/>
              <p:cNvSpPr>
                <a:spLocks/>
              </p:cNvSpPr>
              <p:nvPr/>
            </p:nvSpPr>
            <p:spPr bwMode="auto">
              <a:xfrm>
                <a:off x="0" y="0"/>
                <a:ext cx="1005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800">
                    <a:sym typeface="Arial" charset="0"/>
                  </a:rPr>
                  <a:t>Camera height</a:t>
                </a:r>
              </a:p>
            </p:txBody>
          </p:sp>
          <p:sp>
            <p:nvSpPr>
              <p:cNvPr id="35919" name="Line 79"/>
              <p:cNvSpPr>
                <a:spLocks noChangeShapeType="1"/>
              </p:cNvSpPr>
              <p:nvPr/>
            </p:nvSpPr>
            <p:spPr bwMode="auto">
              <a:xfrm flipH="1">
                <a:off x="225" y="194"/>
                <a:ext cx="288" cy="144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35922" name="Rectangle 82"/>
          <p:cNvSpPr>
            <a:spLocks/>
          </p:cNvSpPr>
          <p:nvPr/>
        </p:nvSpPr>
        <p:spPr bwMode="auto">
          <a:xfrm>
            <a:off x="2362200" y="5562600"/>
            <a:ext cx="75565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2800">
                <a:sym typeface="Arial" charset="0"/>
              </a:rPr>
              <a:t>What is the height of the camera?</a:t>
            </a:r>
          </a:p>
        </p:txBody>
      </p:sp>
      <p:sp>
        <p:nvSpPr>
          <p:cNvPr id="84" name="Text Box 5"/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94206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72" grpId="0" animBg="1"/>
      <p:bldP spid="35904" grpId="0" animBg="1"/>
      <p:bldP spid="35922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Line 1"/>
          <p:cNvSpPr>
            <a:spLocks noChangeShapeType="1"/>
          </p:cNvSpPr>
          <p:nvPr/>
        </p:nvSpPr>
        <p:spPr bwMode="auto">
          <a:xfrm>
            <a:off x="2209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vert="horz" wrap="square" lIns="91440" tIns="45720" rIns="13208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Horizon: Vanishing line of the ground plane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BF56BF3-76A8-C347-821B-AD0FFBD5C3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54038" indent="-4572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>
                <a:cs typeface="Arial Bold" charset="0"/>
                <a:sym typeface="Arial Bold" charset="0"/>
              </a:rPr>
              <a:t>What can the horizon tell us about the relative height of scene points and the camera?</a:t>
            </a:r>
          </a:p>
        </p:txBody>
      </p:sp>
      <p:pic>
        <p:nvPicPr>
          <p:cNvPr id="28675" name="Picture 3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870" y="2301063"/>
            <a:ext cx="4875248" cy="323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915400" y="6583364"/>
            <a:ext cx="17315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Image source: S. Seitz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AF7E5B8-24C1-4246-812C-9F5D0E5DB78F}"/>
              </a:ext>
            </a:extLst>
          </p:cNvPr>
          <p:cNvGrpSpPr/>
          <p:nvPr/>
        </p:nvGrpSpPr>
        <p:grpSpPr>
          <a:xfrm>
            <a:off x="914400" y="2819037"/>
            <a:ext cx="4166266" cy="2363788"/>
            <a:chOff x="2521015" y="1066800"/>
            <a:chExt cx="4166266" cy="2363788"/>
          </a:xfrm>
        </p:grpSpPr>
        <p:sp>
          <p:nvSpPr>
            <p:cNvPr id="8" name="Line 2">
              <a:extLst>
                <a:ext uri="{FF2B5EF4-FFF2-40B4-BE49-F238E27FC236}">
                  <a16:creationId xmlns:a16="http://schemas.microsoft.com/office/drawing/2014/main" id="{87C37E3D-3B1A-6E43-89F6-611E8671DDB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3222284" y="1828800"/>
              <a:ext cx="1143000" cy="381000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" name="Line 3">
              <a:extLst>
                <a:ext uri="{FF2B5EF4-FFF2-40B4-BE49-F238E27FC236}">
                  <a16:creationId xmlns:a16="http://schemas.microsoft.com/office/drawing/2014/main" id="{F8A1E110-7744-2D45-AE5E-96A7020ABA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22284" y="2209800"/>
              <a:ext cx="304800" cy="457200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" name="Line 6">
              <a:extLst>
                <a:ext uri="{FF2B5EF4-FFF2-40B4-BE49-F238E27FC236}">
                  <a16:creationId xmlns:a16="http://schemas.microsoft.com/office/drawing/2014/main" id="{E7BBFC03-1AB0-6442-94E4-7A7B9EC536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65284" y="1066800"/>
              <a:ext cx="1588" cy="15240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" name="Line 7">
              <a:extLst>
                <a:ext uri="{FF2B5EF4-FFF2-40B4-BE49-F238E27FC236}">
                  <a16:creationId xmlns:a16="http://schemas.microsoft.com/office/drawing/2014/main" id="{32EDF02C-B1C9-824F-9437-10C66D6800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27084" y="1905000"/>
              <a:ext cx="1588" cy="15240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" name="Line 8">
              <a:extLst>
                <a:ext uri="{FF2B5EF4-FFF2-40B4-BE49-F238E27FC236}">
                  <a16:creationId xmlns:a16="http://schemas.microsoft.com/office/drawing/2014/main" id="{B40C531E-A4C6-1340-B332-67B304A37AF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3527084" y="2590800"/>
              <a:ext cx="838200" cy="8382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" name="Line 9">
              <a:extLst>
                <a:ext uri="{FF2B5EF4-FFF2-40B4-BE49-F238E27FC236}">
                  <a16:creationId xmlns:a16="http://schemas.microsoft.com/office/drawing/2014/main" id="{A1B278D0-C6CA-D14C-A7DA-851A898F937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3527084" y="1066800"/>
              <a:ext cx="838200" cy="8382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" name="Oval 10">
              <a:extLst>
                <a:ext uri="{FF2B5EF4-FFF2-40B4-BE49-F238E27FC236}">
                  <a16:creationId xmlns:a16="http://schemas.microsoft.com/office/drawing/2014/main" id="{BB6E6FE1-081E-8449-9BF1-8D4716BE3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6572" y="2166938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" name="Line 11">
              <a:extLst>
                <a:ext uri="{FF2B5EF4-FFF2-40B4-BE49-F238E27FC236}">
                  <a16:creationId xmlns:a16="http://schemas.microsoft.com/office/drawing/2014/main" id="{6B2083F2-5A74-A14F-878A-3518F6A9C4A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3527084" y="1828800"/>
              <a:ext cx="838200" cy="838200"/>
            </a:xfrm>
            <a:prstGeom prst="line">
              <a:avLst/>
            </a:prstGeom>
            <a:noFill/>
            <a:ln w="28575" cap="flat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77A1769-6599-6143-9241-BECD5CD147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27084" y="2590800"/>
              <a:ext cx="2286000" cy="839788"/>
              <a:chOff x="0" y="0"/>
              <a:chExt cx="1440" cy="529"/>
            </a:xfrm>
          </p:grpSpPr>
          <p:sp>
            <p:nvSpPr>
              <p:cNvPr id="24" name="Line 12">
                <a:extLst>
                  <a:ext uri="{FF2B5EF4-FFF2-40B4-BE49-F238E27FC236}">
                    <a16:creationId xmlns:a16="http://schemas.microsoft.com/office/drawing/2014/main" id="{B244FBCE-5A51-4A42-BBB7-DC094CF5EB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528"/>
                <a:ext cx="912" cy="1"/>
              </a:xfrm>
              <a:prstGeom prst="line">
                <a:avLst/>
              </a:prstGeom>
              <a:noFill/>
              <a:ln w="28575" cap="flat">
                <a:solidFill>
                  <a:srgbClr val="0066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" name="Line 13">
                <a:extLst>
                  <a:ext uri="{FF2B5EF4-FFF2-40B4-BE49-F238E27FC236}">
                    <a16:creationId xmlns:a16="http://schemas.microsoft.com/office/drawing/2014/main" id="{F05EE2B5-077C-F949-B9EF-3FF7862838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0"/>
                <a:ext cx="912" cy="1"/>
              </a:xfrm>
              <a:prstGeom prst="line">
                <a:avLst/>
              </a:prstGeom>
              <a:noFill/>
              <a:ln w="28575" cap="flat">
                <a:solidFill>
                  <a:srgbClr val="0066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" name="Line 14">
                <a:extLst>
                  <a:ext uri="{FF2B5EF4-FFF2-40B4-BE49-F238E27FC236}">
                    <a16:creationId xmlns:a16="http://schemas.microsoft.com/office/drawing/2014/main" id="{15807A7A-041A-F646-BB98-7E8039B505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912" y="0"/>
                <a:ext cx="528" cy="528"/>
              </a:xfrm>
              <a:prstGeom prst="line">
                <a:avLst/>
              </a:prstGeom>
              <a:noFill/>
              <a:ln w="28575" cap="flat">
                <a:solidFill>
                  <a:srgbClr val="0066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7" name="Group 19">
              <a:extLst>
                <a:ext uri="{FF2B5EF4-FFF2-40B4-BE49-F238E27FC236}">
                  <a16:creationId xmlns:a16="http://schemas.microsoft.com/office/drawing/2014/main" id="{D0C8CEF1-F91F-D944-B431-1F4463F27D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27084" y="1828800"/>
              <a:ext cx="2286000" cy="839788"/>
              <a:chOff x="0" y="0"/>
              <a:chExt cx="1440" cy="529"/>
            </a:xfrm>
          </p:grpSpPr>
          <p:sp>
            <p:nvSpPr>
              <p:cNvPr id="21" name="Line 16">
                <a:extLst>
                  <a:ext uri="{FF2B5EF4-FFF2-40B4-BE49-F238E27FC236}">
                    <a16:creationId xmlns:a16="http://schemas.microsoft.com/office/drawing/2014/main" id="{30154122-9BF7-1E4B-A112-A454B32F8D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528"/>
                <a:ext cx="912" cy="1"/>
              </a:xfrm>
              <a:prstGeom prst="line">
                <a:avLst/>
              </a:prstGeom>
              <a:noFill/>
              <a:ln w="19050" cap="flat">
                <a:solidFill>
                  <a:srgbClr val="0066FF"/>
                </a:solidFill>
                <a:prstDash val="dash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" name="Line 17">
                <a:extLst>
                  <a:ext uri="{FF2B5EF4-FFF2-40B4-BE49-F238E27FC236}">
                    <a16:creationId xmlns:a16="http://schemas.microsoft.com/office/drawing/2014/main" id="{8493A8CB-D1A1-BC4A-8B8D-46E9D1B1D8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0"/>
                <a:ext cx="912" cy="1"/>
              </a:xfrm>
              <a:prstGeom prst="line">
                <a:avLst/>
              </a:prstGeom>
              <a:noFill/>
              <a:ln w="19050" cap="flat">
                <a:solidFill>
                  <a:srgbClr val="0066FF"/>
                </a:solidFill>
                <a:prstDash val="dash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" name="Line 18">
                <a:extLst>
                  <a:ext uri="{FF2B5EF4-FFF2-40B4-BE49-F238E27FC236}">
                    <a16:creationId xmlns:a16="http://schemas.microsoft.com/office/drawing/2014/main" id="{448CA498-B48F-EC44-B81F-5744C11E3D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912" y="0"/>
                <a:ext cx="528" cy="528"/>
              </a:xfrm>
              <a:prstGeom prst="line">
                <a:avLst/>
              </a:prstGeom>
              <a:noFill/>
              <a:ln w="19050" cap="flat">
                <a:solidFill>
                  <a:srgbClr val="0066FF"/>
                </a:solidFill>
                <a:prstDash val="dash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18" name="Line 20">
              <a:extLst>
                <a:ext uri="{FF2B5EF4-FFF2-40B4-BE49-F238E27FC236}">
                  <a16:creationId xmlns:a16="http://schemas.microsoft.com/office/drawing/2014/main" id="{2764F379-FA0D-CC4D-BC5E-2FF4CC8E47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98484" y="2209800"/>
              <a:ext cx="2057400" cy="1588"/>
            </a:xfrm>
            <a:prstGeom prst="line">
              <a:avLst/>
            </a:prstGeom>
            <a:noFill/>
            <a:ln w="12700" cap="flat">
              <a:solidFill>
                <a:srgbClr val="0066FF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" name="Text Box 6">
              <a:extLst>
                <a:ext uri="{FF2B5EF4-FFF2-40B4-BE49-F238E27FC236}">
                  <a16:creationId xmlns:a16="http://schemas.microsoft.com/office/drawing/2014/main" id="{92B3EEF4-A368-C845-8C53-8AC47E2EB8F7}"/>
                </a:ext>
              </a:extLst>
            </p:cNvPr>
            <p:cNvSpPr txBox="1"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2521015" y="2005807"/>
              <a:ext cx="704039" cy="480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Times New Roman" pitchFamily="18" charset="0"/>
                </a:rPr>
                <a:t>camera</a:t>
              </a:r>
            </a:p>
            <a:p>
              <a:pPr algn="ctr" eaLnBrk="0" hangingPunct="0">
                <a:lnSpc>
                  <a:spcPct val="80000"/>
                </a:lnSpc>
              </a:pPr>
              <a:r>
                <a:rPr lang="en-US" sz="1400" dirty="0">
                  <a:solidFill>
                    <a:srgbClr val="000000"/>
                  </a:solidFill>
                  <a:latin typeface="Times New Roman" pitchFamily="18" charset="0"/>
                </a:rPr>
                <a:t>center</a:t>
              </a:r>
            </a:p>
          </p:txBody>
        </p:sp>
        <p:sp>
          <p:nvSpPr>
            <p:cNvPr id="20" name="Text Box 6">
              <a:extLst>
                <a:ext uri="{FF2B5EF4-FFF2-40B4-BE49-F238E27FC236}">
                  <a16:creationId xmlns:a16="http://schemas.microsoft.com/office/drawing/2014/main" id="{15A3F56E-AC55-C047-B3D2-D51431AEE8ED}"/>
                </a:ext>
              </a:extLst>
            </p:cNvPr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5560048" y="2950687"/>
              <a:ext cx="112723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Times New Roman" pitchFamily="18" charset="0"/>
                </a:rPr>
                <a:t>ground plane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735778F-E875-8A46-AAC7-BC06BA5CED7A}"/>
              </a:ext>
            </a:extLst>
          </p:cNvPr>
          <p:cNvSpPr txBox="1"/>
          <p:nvPr/>
        </p:nvSpPr>
        <p:spPr>
          <a:xfrm>
            <a:off x="6172200" y="5676608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What is higher: The camera or the parachutist?</a:t>
            </a:r>
          </a:p>
        </p:txBody>
      </p:sp>
    </p:spTree>
    <p:extLst>
      <p:ext uri="{BB962C8B-B14F-4D97-AF65-F5344CB8AC3E}">
        <p14:creationId xmlns:p14="http://schemas.microsoft.com/office/powerpoint/2010/main" val="107539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3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4838700" y="3606799"/>
            <a:ext cx="304800" cy="533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" name="Line 4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4419600" y="3257549"/>
            <a:ext cx="1600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7" name="Rectangle 6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Measuring height without a ruler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B7DA006-BA0D-BF4D-8640-14A2F37E7C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914400"/>
                <a:ext cx="10363200" cy="12192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Goal: compute height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/>
                  <a:t> from image measurements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B7DA006-BA0D-BF4D-8640-14A2F37E7C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10363200" cy="1219200"/>
              </a:xfrm>
              <a:blipFill>
                <a:blip r:embed="rId26"/>
                <a:stretch>
                  <a:fillRect l="-1103" t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98" name="Line 7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4648200" y="4324349"/>
            <a:ext cx="838200" cy="8382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9" name="Oval 8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357688" y="3900487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8200" name="Group 9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4648200" y="4324349"/>
            <a:ext cx="2286000" cy="838200"/>
            <a:chOff x="1536" y="1584"/>
            <a:chExt cx="1440" cy="528"/>
          </a:xfrm>
        </p:grpSpPr>
        <p:sp>
          <p:nvSpPr>
            <p:cNvPr id="8215" name="Line 10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6" name="Line 11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7" name="Line 12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201" name="Text Box 13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316663" y="4937125"/>
            <a:ext cx="16818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 dirty="0">
                <a:solidFill>
                  <a:srgbClr val="000000"/>
                </a:solidFill>
                <a:latin typeface="+mn-lt"/>
              </a:rPr>
              <a:t>ground plane</a:t>
            </a:r>
          </a:p>
        </p:txBody>
      </p:sp>
      <p:sp>
        <p:nvSpPr>
          <p:cNvPr id="8202" name="Line 14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6019800" y="3333749"/>
            <a:ext cx="0" cy="1371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3" name="Oval 15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984875" y="4629149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8204" name="Oval 16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984875" y="3257549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8206" name="Group 20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4419600" y="3257549"/>
            <a:ext cx="1066800" cy="1143000"/>
            <a:chOff x="1392" y="912"/>
            <a:chExt cx="672" cy="720"/>
          </a:xfrm>
        </p:grpSpPr>
        <p:sp>
          <p:nvSpPr>
            <p:cNvPr id="8211" name="Line 21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H="1">
              <a:off x="1392" y="1104"/>
              <a:ext cx="192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2" name="Line 22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>
              <a:off x="1872" y="912"/>
              <a:ext cx="192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3" name="Line 23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V="1">
              <a:off x="1392" y="1440"/>
              <a:ext cx="48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4" name="Line 24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1584" y="912"/>
              <a:ext cx="48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207" name="Line 25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4419600" y="3943349"/>
            <a:ext cx="1600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8" name="Oval 26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105400" y="3562349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8209" name="Oval 27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800600" y="4095749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10" name="Text Box 29"/>
              <p:cNvSpPr txBox="1"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6019801" y="3790950"/>
                <a:ext cx="442236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  <a:latin typeface="Times New Roman" charset="0"/>
                </a:endParaRPr>
              </a:p>
            </p:txBody>
          </p:sp>
        </mc:Choice>
        <mc:Fallback xmlns="">
          <p:sp>
            <p:nvSpPr>
              <p:cNvPr id="8210" name="Text Box 29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6019801" y="3790950"/>
                <a:ext cx="442236" cy="400110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 Box 13">
            <a:extLst>
              <a:ext uri="{FF2B5EF4-FFF2-40B4-BE49-F238E27FC236}">
                <a16:creationId xmlns:a16="http://schemas.microsoft.com/office/drawing/2014/main" id="{3B2D61EE-B39A-9B49-B214-151F56309C46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438400" y="3740089"/>
            <a:ext cx="187904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 dirty="0">
                <a:solidFill>
                  <a:srgbClr val="000000"/>
                </a:solidFill>
                <a:latin typeface="+mn-lt"/>
              </a:rPr>
              <a:t>Camera center</a:t>
            </a:r>
          </a:p>
        </p:txBody>
      </p:sp>
    </p:spTree>
    <p:extLst>
      <p:ext uri="{BB962C8B-B14F-4D97-AF65-F5344CB8AC3E}">
        <p14:creationId xmlns:p14="http://schemas.microsoft.com/office/powerpoint/2010/main" val="3684761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vert="horz" wrap="square" lIns="91440" tIns="45720" rIns="13208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Application: 3D from a single image</a:t>
            </a:r>
          </a:p>
        </p:txBody>
      </p:sp>
      <p:pic>
        <p:nvPicPr>
          <p:cNvPr id="5123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03" y="1120140"/>
            <a:ext cx="4192588" cy="474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7150" cap="flat">
                <a:solidFill>
                  <a:srgbClr val="EAEAEA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678" y="975678"/>
            <a:ext cx="3001341" cy="279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847" y="3352800"/>
            <a:ext cx="2648987" cy="2948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Rectangle 6"/>
          <p:cNvSpPr>
            <a:spLocks/>
          </p:cNvSpPr>
          <p:nvPr/>
        </p:nvSpPr>
        <p:spPr bwMode="auto">
          <a:xfrm>
            <a:off x="2338251" y="5967559"/>
            <a:ext cx="262809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715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1400" dirty="0">
                <a:sym typeface="Arial" charset="0"/>
              </a:rPr>
              <a:t>J. Vermeer, </a:t>
            </a:r>
            <a:r>
              <a:rPr lang="en-US" sz="1400" dirty="0">
                <a:latin typeface="Arial Italic" charset="0"/>
                <a:cs typeface="Arial Italic" charset="0"/>
                <a:sym typeface="Arial Italic" charset="0"/>
              </a:rPr>
              <a:t>Music Lesson</a:t>
            </a:r>
            <a:r>
              <a:rPr lang="en-US" sz="1400" dirty="0">
                <a:latin typeface="+mn-lt"/>
                <a:cs typeface="Arial Italic" charset="0"/>
                <a:sym typeface="Arial Italic" charset="0"/>
              </a:rPr>
              <a:t>, 1662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AED1D4-78EE-9942-A76F-807162E018D8}"/>
              </a:ext>
            </a:extLst>
          </p:cNvPr>
          <p:cNvSpPr/>
          <p:nvPr/>
        </p:nvSpPr>
        <p:spPr>
          <a:xfrm>
            <a:off x="1181100" y="6301740"/>
            <a:ext cx="9829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A. </a:t>
            </a:r>
            <a:r>
              <a:rPr lang="en-US" sz="1400" dirty="0" err="1"/>
              <a:t>Criminisi</a:t>
            </a:r>
            <a:r>
              <a:rPr lang="en-US" sz="1400" dirty="0"/>
              <a:t> et al. </a:t>
            </a:r>
            <a:r>
              <a:rPr lang="en-US" sz="1400" dirty="0">
                <a:hlinkClick r:id="rId5"/>
              </a:rPr>
              <a:t>Bringing Pictorial Space to Life: computer techniques for the analysis of paintings</a:t>
            </a:r>
            <a:r>
              <a:rPr lang="en-US" sz="1400" dirty="0"/>
              <a:t>, </a:t>
            </a:r>
            <a:br>
              <a:rPr lang="en-US" sz="1400" dirty="0"/>
            </a:br>
            <a:r>
              <a:rPr lang="en-US" sz="1400" i="1" dirty="0"/>
              <a:t>Proc. Computers and the History of Art</a:t>
            </a:r>
            <a:r>
              <a:rPr lang="en-US" sz="1400" dirty="0"/>
              <a:t>, 2002</a:t>
            </a:r>
          </a:p>
        </p:txBody>
      </p:sp>
    </p:spTree>
    <p:extLst>
      <p:ext uri="{BB962C8B-B14F-4D97-AF65-F5344CB8AC3E}">
        <p14:creationId xmlns:p14="http://schemas.microsoft.com/office/powerpoint/2010/main" val="14537208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Line 2">
            <a:extLst>
              <a:ext uri="{FF2B5EF4-FFF2-40B4-BE49-F238E27FC236}">
                <a16:creationId xmlns:a16="http://schemas.microsoft.com/office/drawing/2014/main" id="{28A70707-7F29-004A-9D87-B381C1E17418}"/>
              </a:ext>
            </a:extLst>
          </p:cNvPr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1554164" y="2693988"/>
            <a:ext cx="9113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latin typeface="Calibri" pitchFamily="34" charset="0"/>
            </a:endParaRPr>
          </a:p>
        </p:txBody>
      </p:sp>
      <p:grpSp>
        <p:nvGrpSpPr>
          <p:cNvPr id="7170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1524000" y="2693988"/>
            <a:ext cx="9139238" cy="4159250"/>
            <a:chOff x="1050" y="1976"/>
            <a:chExt cx="3862" cy="1830"/>
          </a:xfrm>
        </p:grpSpPr>
        <p:sp>
          <p:nvSpPr>
            <p:cNvPr id="7188" name="Line 4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9" name="Line 5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0" name="Line 6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1" name="Line 7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2" name="Line 8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3" name="Line 9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4" name="Line 10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5" name="Line 11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6" name="Line 12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7" name="Line 13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8" name="Line 14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9" name="Line 15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0" name="Line 16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171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flipH="1">
            <a:off x="1530350" y="2698750"/>
            <a:ext cx="9118600" cy="4159250"/>
            <a:chOff x="1050" y="1976"/>
            <a:chExt cx="3862" cy="1830"/>
          </a:xfrm>
        </p:grpSpPr>
        <p:sp>
          <p:nvSpPr>
            <p:cNvPr id="7175" name="Line 18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" name="Line 19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" name="Line 20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" name="Line 21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" name="Line 22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" name="Line 23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" name="Line 24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" name="Line 25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3" name="Line 26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4" name="Line 27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5" name="Line 28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6" name="Line 29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7" name="Line 30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172" name="Rectangle 31"/>
          <p:cNvSpPr>
            <a:spLocks noGrp="1" noChangeArrowheads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 dirty="0"/>
              <a:t>Measuring height without a ruler</a:t>
            </a:r>
          </a:p>
        </p:txBody>
      </p:sp>
      <p:pic>
        <p:nvPicPr>
          <p:cNvPr id="7173" name="Picture 92" descr="column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952500"/>
            <a:ext cx="942975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98" descr="Picture1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286000"/>
            <a:ext cx="5524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636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1554164" y="2693988"/>
            <a:ext cx="9113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latin typeface="Calibri" pitchFamily="34" charset="0"/>
            </a:endParaRPr>
          </a:p>
        </p:txBody>
      </p:sp>
      <p:grpSp>
        <p:nvGrpSpPr>
          <p:cNvPr id="11268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1524000" y="2693988"/>
            <a:ext cx="9139238" cy="4159250"/>
            <a:chOff x="1050" y="1976"/>
            <a:chExt cx="3862" cy="1830"/>
          </a:xfrm>
        </p:grpSpPr>
        <p:sp>
          <p:nvSpPr>
            <p:cNvPr id="11324" name="Line 4"/>
            <p:cNvSpPr>
              <a:spLocks noChangeShapeType="1"/>
            </p:cNvSpPr>
            <p:nvPr>
              <p:custDataLst>
                <p:tags r:id="rId40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5" name="Line 5"/>
            <p:cNvSpPr>
              <a:spLocks noChangeShapeType="1"/>
            </p:cNvSpPr>
            <p:nvPr>
              <p:custDataLst>
                <p:tags r:id="rId41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6" name="Line 6"/>
            <p:cNvSpPr>
              <a:spLocks noChangeShapeType="1"/>
            </p:cNvSpPr>
            <p:nvPr>
              <p:custDataLst>
                <p:tags r:id="rId42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7" name="Line 7"/>
            <p:cNvSpPr>
              <a:spLocks noChangeShapeType="1"/>
            </p:cNvSpPr>
            <p:nvPr>
              <p:custDataLst>
                <p:tags r:id="rId43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8" name="Line 8"/>
            <p:cNvSpPr>
              <a:spLocks noChangeShapeType="1"/>
            </p:cNvSpPr>
            <p:nvPr>
              <p:custDataLst>
                <p:tags r:id="rId44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9" name="Line 9"/>
            <p:cNvSpPr>
              <a:spLocks noChangeShapeType="1"/>
            </p:cNvSpPr>
            <p:nvPr>
              <p:custDataLst>
                <p:tags r:id="rId45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0" name="Line 10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1" name="Line 11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2" name="Line 12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3" name="Line 13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4" name="Line 14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5" name="Line 15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6" name="Line 16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</p:grpSp>
      <p:grpSp>
        <p:nvGrpSpPr>
          <p:cNvPr id="11269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flipH="1">
            <a:off x="1530350" y="2698750"/>
            <a:ext cx="9118600" cy="4159250"/>
            <a:chOff x="1050" y="1976"/>
            <a:chExt cx="3862" cy="1830"/>
          </a:xfrm>
        </p:grpSpPr>
        <p:sp>
          <p:nvSpPr>
            <p:cNvPr id="11311" name="Line 18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2" name="Line 19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3" name="Line 20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4" name="Line 21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5" name="Line 22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6" name="Line 23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7" name="Line 24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8" name="Line 25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9" name="Line 26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0" name="Line 27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1" name="Line 28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2" name="Line 29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3" name="Line 30"/>
            <p:cNvSpPr>
              <a:spLocks noChangeShapeType="1"/>
            </p:cNvSpPr>
            <p:nvPr>
              <p:custDataLst>
                <p:tags r:id="rId39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</p:grpSp>
      <p:pic>
        <p:nvPicPr>
          <p:cNvPr id="11271" name="Picture 92" descr="column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952500"/>
            <a:ext cx="942975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Oval 95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467600" y="9906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11273" name="Picture 98" descr="Picture1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286000"/>
            <a:ext cx="5524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4" name="Line 99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8153400" y="1066800"/>
            <a:ext cx="0" cy="37338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pPr eaLnBrk="1" hangingPunct="1"/>
            <a:endParaRPr lang="en-US" sz="1800">
              <a:solidFill>
                <a:prstClr val="black"/>
              </a:solidFill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75" name="Text Box 106"/>
              <p:cNvSpPr txBox="1"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8206867" y="2748992"/>
                <a:ext cx="457200" cy="5191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solidFill>
                            <a:srgbClr val="009900"/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</m:oMath>
                  </m:oMathPara>
                </a14:m>
                <a:endParaRPr lang="en-US" sz="2800" b="1" dirty="0">
                  <a:solidFill>
                    <a:srgbClr val="009900"/>
                  </a:solidFill>
                </a:endParaRPr>
              </a:p>
            </p:txBody>
          </p:sp>
        </mc:Choice>
        <mc:Fallback xmlns="">
          <p:sp>
            <p:nvSpPr>
              <p:cNvPr id="11275" name="Text Box 106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7"/>
                </p:custDataLst>
              </p:nvPr>
            </p:nvSpPr>
            <p:spPr bwMode="auto">
              <a:xfrm>
                <a:off x="8206867" y="2748992"/>
                <a:ext cx="457200" cy="519113"/>
              </a:xfrm>
              <a:prstGeom prst="rect">
                <a:avLst/>
              </a:prstGeom>
              <a:blipFill>
                <a:blip r:embed="rId58"/>
                <a:stretch>
                  <a:fillRect l="-2703" r="-2703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76" name="Line 107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5943600" y="2362200"/>
            <a:ext cx="0" cy="16002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pPr eaLnBrk="1" hangingPunct="1"/>
            <a:endParaRPr lang="en-US" sz="1800">
              <a:solidFill>
                <a:prstClr val="black"/>
              </a:solidFill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77" name="Text Box 108"/>
              <p:cNvSpPr txBox="1"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5997067" y="2844963"/>
                <a:ext cx="450216" cy="5191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solidFill>
                            <a:srgbClr val="009900"/>
                          </a:solidFill>
                          <a:latin typeface="Cambria Math" panose="02040503050406030204" pitchFamily="18" charset="0"/>
                        </a:rPr>
                        <m:t>𝑯</m:t>
                      </m:r>
                    </m:oMath>
                  </m:oMathPara>
                </a14:m>
                <a:endParaRPr lang="en-US" sz="2800" b="1" dirty="0">
                  <a:solidFill>
                    <a:srgbClr val="009900"/>
                  </a:solidFill>
                </a:endParaRPr>
              </a:p>
            </p:txBody>
          </p:sp>
        </mc:Choice>
        <mc:Fallback xmlns="">
          <p:sp>
            <p:nvSpPr>
              <p:cNvPr id="11277" name="Text Box 108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9"/>
                </p:custDataLst>
              </p:nvPr>
            </p:nvSpPr>
            <p:spPr bwMode="auto">
              <a:xfrm>
                <a:off x="5997067" y="2844963"/>
                <a:ext cx="450216" cy="519113"/>
              </a:xfrm>
              <a:prstGeom prst="rect">
                <a:avLst/>
              </a:prstGeom>
              <a:blipFill>
                <a:blip r:embed="rId60"/>
                <a:stretch>
                  <a:fillRect l="-5405" r="-8108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80" name="Text Box 119"/>
              <p:cNvSpPr txBox="1"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6819901" y="699293"/>
                <a:ext cx="533400" cy="519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</m:oMath>
                  </m:oMathPara>
                </a14:m>
                <a:endParaRPr lang="en-US" sz="2800" b="1" baseline="-25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280" name="Text Box 119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61"/>
                </p:custDataLst>
              </p:nvPr>
            </p:nvSpPr>
            <p:spPr bwMode="auto">
              <a:xfrm>
                <a:off x="6819901" y="699293"/>
                <a:ext cx="533400" cy="519113"/>
              </a:xfrm>
              <a:prstGeom prst="rect">
                <a:avLst/>
              </a:prstGeom>
              <a:blipFill>
                <a:blip r:embed="rId6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81" name="Text Box 120"/>
              <p:cNvSpPr txBox="1"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7271546" y="4758445"/>
                <a:ext cx="533400" cy="519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</m:oMath>
                  </m:oMathPara>
                </a14:m>
                <a:endParaRPr lang="en-US" sz="2800" b="1" baseline="-25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281" name="Text Box 120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63"/>
                </p:custDataLst>
              </p:nvPr>
            </p:nvSpPr>
            <p:spPr bwMode="auto">
              <a:xfrm>
                <a:off x="7271546" y="4758445"/>
                <a:ext cx="533400" cy="519113"/>
              </a:xfrm>
              <a:prstGeom prst="rect">
                <a:avLst/>
              </a:prstGeom>
              <a:blipFill>
                <a:blip r:embed="rId6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308" name="Line 112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H="1">
            <a:off x="2667000" y="2057400"/>
            <a:ext cx="4876800" cy="68580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1309" name="Oval 114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7467600" y="1981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310" name="Text Box 121"/>
              <p:cNvSpPr txBox="1"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7305676" y="1470828"/>
                <a:ext cx="533400" cy="519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lang="en-US" sz="2800" b="1" baseline="-25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310" name="Text Box 121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65"/>
                </p:custDataLst>
              </p:nvPr>
            </p:nvSpPr>
            <p:spPr bwMode="auto">
              <a:xfrm>
                <a:off x="7305676" y="1470828"/>
                <a:ext cx="533400" cy="519113"/>
              </a:xfrm>
              <a:prstGeom prst="rect">
                <a:avLst/>
              </a:prstGeom>
              <a:blipFill>
                <a:blip r:embed="rId6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131"/>
          <p:cNvGrpSpPr>
            <a:grpSpLocks/>
          </p:cNvGrpSpPr>
          <p:nvPr>
            <p:custDataLst>
              <p:tags r:id="rId16"/>
            </p:custDataLst>
          </p:nvPr>
        </p:nvGrpSpPr>
        <p:grpSpPr bwMode="auto">
          <a:xfrm>
            <a:off x="6874675" y="2133599"/>
            <a:ext cx="671513" cy="2509839"/>
            <a:chOff x="4137" y="1296"/>
            <a:chExt cx="423" cy="1728"/>
          </a:xfrm>
        </p:grpSpPr>
        <p:sp>
          <p:nvSpPr>
            <p:cNvPr id="11304" name="Line 126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4560" y="1296"/>
              <a:ext cx="0" cy="1728"/>
            </a:xfrm>
            <a:prstGeom prst="line">
              <a:avLst/>
            </a:prstGeom>
            <a:noFill/>
            <a:ln w="63500">
              <a:solidFill>
                <a:srgbClr val="0099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05" name="Text Box 127"/>
                <p:cNvSpPr txBox="1">
                  <a:spLocks noChangeArrowheads="1"/>
                </p:cNvSpPr>
                <p:nvPr>
                  <p:custDataLst>
                    <p:tags r:id="rId26"/>
                  </p:custDataLst>
                </p:nvPr>
              </p:nvSpPr>
              <p:spPr bwMode="auto">
                <a:xfrm>
                  <a:off x="4137" y="1845"/>
                  <a:ext cx="288" cy="32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09E8E84-426E-40dd-AFC4-6F175D3DCCD1}">
                    <a14:hiddenFill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dirty="0" smtClean="0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  <m:t>𝑯</m:t>
                        </m:r>
                      </m:oMath>
                    </m:oMathPara>
                  </a14:m>
                  <a:endParaRPr lang="en-US" sz="2800" b="1" dirty="0">
                    <a:solidFill>
                      <a:srgbClr val="009900"/>
                    </a:solidFill>
                  </a:endParaRPr>
                </a:p>
              </p:txBody>
            </p:sp>
          </mc:Choice>
          <mc:Fallback xmlns="">
            <p:sp>
              <p:nvSpPr>
                <p:cNvPr id="11305" name="Text Box 127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67"/>
                  </p:custDataLst>
                </p:nvPr>
              </p:nvSpPr>
              <p:spPr bwMode="auto">
                <a:xfrm>
                  <a:off x="4137" y="1845"/>
                  <a:ext cx="288" cy="327"/>
                </a:xfrm>
                <a:prstGeom prst="rect">
                  <a:avLst/>
                </a:prstGeom>
                <a:blipFill>
                  <a:blip r:embed="rId68"/>
                  <a:stretch>
                    <a:fillRect l="-5405" r="-8108" b="-5263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285" name="Oval 111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410200" y="2286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86" name="Text Box 133"/>
              <p:cNvSpPr txBox="1"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5181600" y="3886200"/>
                <a:ext cx="685800" cy="519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2800" b="0" i="1" baseline="-2500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800" baseline="-25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286" name="Text Box 133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82"/>
                </p:custDataLst>
              </p:nvPr>
            </p:nvSpPr>
            <p:spPr bwMode="auto">
              <a:xfrm>
                <a:off x="5181600" y="3886200"/>
                <a:ext cx="685800" cy="519112"/>
              </a:xfrm>
              <a:prstGeom prst="rect">
                <a:avLst/>
              </a:prstGeom>
              <a:blipFill>
                <a:blip r:embed="rId83"/>
                <a:stretch>
                  <a:fillRect b="-476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87" name="Text Box 134"/>
              <p:cNvSpPr txBox="1"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5181600" y="1752601"/>
                <a:ext cx="685800" cy="519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2800" b="0" i="1" baseline="-2500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800" baseline="-25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287" name="Text Box 134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84"/>
                </p:custDataLst>
              </p:nvPr>
            </p:nvSpPr>
            <p:spPr bwMode="auto">
              <a:xfrm>
                <a:off x="5181600" y="1752601"/>
                <a:ext cx="685800" cy="519113"/>
              </a:xfrm>
              <a:prstGeom prst="rect">
                <a:avLst/>
              </a:prstGeom>
              <a:blipFill>
                <a:blip r:embed="rId85"/>
                <a:stretch>
                  <a:fillRect b="-476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302" name="Line 109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 flipH="1" flipV="1">
            <a:off x="2667000" y="2743200"/>
            <a:ext cx="4876800" cy="198120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1303" name="Oval 115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624138" y="2646363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301" name="Text Box 135"/>
              <p:cNvSpPr txBox="1"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2667000" y="2224088"/>
                <a:ext cx="381000" cy="519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𝒗</m:t>
                      </m:r>
                    </m:oMath>
                  </m:oMathPara>
                </a14:m>
                <a:endParaRPr lang="en-US" sz="2800" b="1" baseline="-25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301" name="Text Box 135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86"/>
                </p:custDataLst>
              </p:nvPr>
            </p:nvSpPr>
            <p:spPr bwMode="auto">
              <a:xfrm>
                <a:off x="2667000" y="2224088"/>
                <a:ext cx="381000" cy="519112"/>
              </a:xfrm>
              <a:prstGeom prst="rect">
                <a:avLst/>
              </a:prstGeom>
              <a:blipFill>
                <a:blip r:embed="rId87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93" name="Oval 110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5410200" y="3810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294" name="Oval 97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7467600" y="4648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36B08A-B27B-664E-BAA3-76401645F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height without a ruler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0E55BED-6AD4-EC4D-A8A2-32E5A2DA1150}"/>
                  </a:ext>
                </a:extLst>
              </p:cNvPr>
              <p:cNvSpPr txBox="1"/>
              <p:nvPr/>
            </p:nvSpPr>
            <p:spPr>
              <a:xfrm>
                <a:off x="1447800" y="5490275"/>
                <a:ext cx="7947304" cy="70185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chemeClr val="tx1"/>
                    </a:solidFill>
                  </a:rPr>
                  <a:t>To find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, we need to do some extra work…     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0E55BED-6AD4-EC4D-A8A2-32E5A2DA11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5490275"/>
                <a:ext cx="7947304" cy="701859"/>
              </a:xfrm>
              <a:prstGeom prst="rect">
                <a:avLst/>
              </a:prstGeom>
              <a:blipFill>
                <a:blip r:embed="rId88"/>
                <a:stretch>
                  <a:fillRect l="-1276" r="-478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519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2" grpId="0" animBg="1"/>
      <p:bldP spid="11274" grpId="0" animBg="1"/>
      <p:bldP spid="11275" grpId="0" animBg="1"/>
      <p:bldP spid="11276" grpId="0" animBg="1"/>
      <p:bldP spid="11277" grpId="0" animBg="1"/>
      <p:bldP spid="11280" grpId="0"/>
      <p:bldP spid="11281" grpId="0"/>
      <p:bldP spid="11308" grpId="0" animBg="1"/>
      <p:bldP spid="11309" grpId="0" animBg="1"/>
      <p:bldP spid="11310" grpId="0"/>
      <p:bldP spid="11285" grpId="0" animBg="1"/>
      <p:bldP spid="11286" grpId="0"/>
      <p:bldP spid="11287" grpId="0"/>
      <p:bldP spid="11302" grpId="0" animBg="1"/>
      <p:bldP spid="11303" grpId="0" animBg="1"/>
      <p:bldP spid="11301" grpId="0"/>
      <p:bldP spid="11293" grpId="0" animBg="1"/>
      <p:bldP spid="11294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286" name="Text Box 14"/>
              <p:cNvSpPr txBox="1">
                <a:spLocks noChangeArrowheads="1"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2071595" y="3192351"/>
                <a:ext cx="708025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0" hangingPunct="0"/>
                <a:r>
                  <a:rPr lang="en-US" sz="2000" b="1" dirty="0">
                    <a:solidFill>
                      <a:srgbClr val="000000"/>
                    </a:solidFill>
                    <a:latin typeface="Times New Roman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endParaRPr lang="en-US" sz="2000" dirty="0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</mc:Choice>
        <mc:Fallback xmlns="">
          <p:sp>
            <p:nvSpPr>
              <p:cNvPr id="10286" name="Text Box 14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2071595" y="3192351"/>
                <a:ext cx="708025" cy="400110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242" name="Group 27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2028824" y="4051300"/>
            <a:ext cx="3035300" cy="1112838"/>
            <a:chOff x="1536" y="1584"/>
            <a:chExt cx="1440" cy="528"/>
          </a:xfrm>
        </p:grpSpPr>
        <p:sp>
          <p:nvSpPr>
            <p:cNvPr id="10295" name="Line 28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96" name="Line 29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97" name="Line 30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20518" name="Line 6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H="1">
            <a:off x="2282825" y="3111501"/>
            <a:ext cx="376237" cy="71125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9" name="Line 4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1676399" y="3536951"/>
            <a:ext cx="2133601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0" name="Line 5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1725611" y="3544889"/>
            <a:ext cx="2124076" cy="10112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1" name="Line 8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1725611" y="2635251"/>
            <a:ext cx="2124076" cy="9096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3" name="Oval 10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230436" y="3748088"/>
            <a:ext cx="101600" cy="100013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294" name="Oval 12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386011" y="3482976"/>
            <a:ext cx="101600" cy="1016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292" name="Oval 9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613024" y="3073401"/>
            <a:ext cx="101600" cy="1000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87" name="Text Box 7"/>
              <p:cNvSpPr txBox="1"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2403475" y="2816226"/>
                <a:ext cx="356188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lang="en-US" sz="2000" dirty="0">
                  <a:solidFill>
                    <a:srgbClr val="7030A0"/>
                  </a:solidFill>
                  <a:latin typeface="Times New Roman" charset="0"/>
                </a:endParaRPr>
              </a:p>
            </p:txBody>
          </p:sp>
        </mc:Choice>
        <mc:Fallback xmlns="">
          <p:sp>
            <p:nvSpPr>
              <p:cNvPr id="10287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2403475" y="2816226"/>
                <a:ext cx="356188" cy="400110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88" name="Text Box 15"/>
              <p:cNvSpPr txBox="1"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1729080" y="3660882"/>
                <a:ext cx="708025" cy="396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</m:oMath>
                  </m:oMathPara>
                </a14:m>
                <a:endParaRPr lang="en-US" sz="2000" dirty="0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</mc:Choice>
        <mc:Fallback xmlns="">
          <p:sp>
            <p:nvSpPr>
              <p:cNvPr id="10288" name="Text Box 15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1729080" y="3660882"/>
                <a:ext cx="708025" cy="396875"/>
              </a:xfrm>
              <a:prstGeom prst="rect">
                <a:avLst/>
              </a:prstGeom>
              <a:blipFill>
                <a:blip r:embed="rId4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50" name="Rectangle 20"/>
          <p:cNvSpPr>
            <a:spLocks noGrp="1" noChangeArrowheads="1"/>
          </p:cNvSpPr>
          <p:nvPr>
            <p:ph type="title"/>
            <p:custDataLst>
              <p:tags r:id="rId12"/>
            </p:custDataLst>
          </p:nvPr>
        </p:nvSpPr>
        <p:spPr/>
        <p:txBody>
          <a:bodyPr/>
          <a:lstStyle/>
          <a:p>
            <a:r>
              <a:rPr lang="en-US"/>
              <a:t>Measuring height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51" name="Text Box 21"/>
              <p:cNvSpPr txBox="1"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3733799" y="4556126"/>
                <a:ext cx="2264018" cy="4001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0" hangingPunct="0"/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sz="2000" dirty="0">
                    <a:latin typeface="Times New Roman" charset="0"/>
                  </a:rPr>
                  <a:t>:</a:t>
                </a:r>
                <a:r>
                  <a:rPr lang="en-US" sz="2000" b="1" dirty="0">
                    <a:solidFill>
                      <a:srgbClr val="7030A0"/>
                    </a:solidFill>
                    <a:latin typeface="Times New Roman" charset="0"/>
                  </a:rPr>
                  <a:t> </a:t>
                </a:r>
                <a:r>
                  <a:rPr lang="en-US" sz="2000" dirty="0">
                    <a:solidFill>
                      <a:srgbClr val="000000"/>
                    </a:solidFill>
                  </a:rPr>
                  <a:t>bottom of object</a:t>
                </a:r>
              </a:p>
            </p:txBody>
          </p:sp>
        </mc:Choice>
        <mc:Fallback xmlns="">
          <p:sp>
            <p:nvSpPr>
              <p:cNvPr id="10251" name="Text Box 21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3733799" y="4556126"/>
                <a:ext cx="2264018" cy="400110"/>
              </a:xfrm>
              <a:prstGeom prst="rect">
                <a:avLst/>
              </a:prstGeom>
              <a:blipFill>
                <a:blip r:embed="rId45"/>
                <a:stretch>
                  <a:fillRect t="-6250" r="-1676" b="-25000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52" name="Text Box 22"/>
              <p:cNvSpPr txBox="1"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3898900" y="2362201"/>
                <a:ext cx="1815625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0" hangingPunct="0"/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Times New Roman" charset="0"/>
                  </a:rPr>
                  <a:t>:</a:t>
                </a:r>
                <a:r>
                  <a:rPr lang="en-US" sz="2000" b="1" dirty="0">
                    <a:solidFill>
                      <a:srgbClr val="000000"/>
                    </a:solidFill>
                    <a:latin typeface="Times New Roman" charset="0"/>
                  </a:rPr>
                  <a:t> </a:t>
                </a:r>
                <a:r>
                  <a:rPr lang="en-US" sz="2000" dirty="0">
                    <a:solidFill>
                      <a:srgbClr val="000000"/>
                    </a:solidFill>
                  </a:rPr>
                  <a:t>top of object</a:t>
                </a:r>
              </a:p>
            </p:txBody>
          </p:sp>
        </mc:Choice>
        <mc:Fallback xmlns="">
          <p:sp>
            <p:nvSpPr>
              <p:cNvPr id="10252" name="Text Box 22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6"/>
                </p:custDataLst>
              </p:nvPr>
            </p:nvSpPr>
            <p:spPr bwMode="auto">
              <a:xfrm>
                <a:off x="3898900" y="2362201"/>
                <a:ext cx="1815625" cy="400110"/>
              </a:xfrm>
              <a:prstGeom prst="rect">
                <a:avLst/>
              </a:prstGeom>
              <a:blipFill>
                <a:blip r:embed="rId47"/>
                <a:stretch>
                  <a:fillRect t="-6061" r="-2083" b="-21212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53" name="Text Box 23"/>
              <p:cNvSpPr txBox="1"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3886200" y="3184525"/>
                <a:ext cx="2101666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0" hangingPunct="0"/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Times New Roman" charset="0"/>
                  </a:rPr>
                  <a:t>:</a:t>
                </a:r>
                <a:r>
                  <a:rPr lang="en-US" sz="2000" b="1" dirty="0">
                    <a:solidFill>
                      <a:srgbClr val="000000"/>
                    </a:solidFill>
                    <a:latin typeface="Times New Roman" charset="0"/>
                  </a:rPr>
                  <a:t> </a:t>
                </a:r>
                <a:r>
                  <a:rPr lang="en-US" sz="2000" dirty="0">
                    <a:solidFill>
                      <a:srgbClr val="000000"/>
                    </a:solidFill>
                  </a:rPr>
                  <a:t>reference point</a:t>
                </a:r>
              </a:p>
            </p:txBody>
          </p:sp>
        </mc:Choice>
        <mc:Fallback xmlns="">
          <p:sp>
            <p:nvSpPr>
              <p:cNvPr id="10253" name="Text Box 23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8"/>
                </p:custDataLst>
              </p:nvPr>
            </p:nvSpPr>
            <p:spPr bwMode="auto">
              <a:xfrm>
                <a:off x="3886200" y="3184525"/>
                <a:ext cx="2101666" cy="400110"/>
              </a:xfrm>
              <a:prstGeom prst="rect">
                <a:avLst/>
              </a:prstGeom>
              <a:blipFill>
                <a:blip r:embed="rId49"/>
                <a:stretch>
                  <a:fillRect t="-6250" r="-2410" b="-25000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54" name="Line 24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 flipV="1">
            <a:off x="3849686" y="2597149"/>
            <a:ext cx="9525" cy="18843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5" name="Line 26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 flipV="1">
            <a:off x="2028824" y="4051300"/>
            <a:ext cx="1112838" cy="1112838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6" name="Text Box 31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514599" y="5162550"/>
            <a:ext cx="15671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>
                <a:solidFill>
                  <a:srgbClr val="000000"/>
                </a:solidFill>
              </a:rPr>
              <a:t>ground plane</a:t>
            </a:r>
          </a:p>
        </p:txBody>
      </p:sp>
      <p:sp>
        <p:nvSpPr>
          <p:cNvPr id="10257" name="Line 32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 flipV="1">
            <a:off x="3657599" y="2667001"/>
            <a:ext cx="0" cy="18891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8" name="Oval 33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778249" y="4456114"/>
            <a:ext cx="147638" cy="147637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259" name="Oval 34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778249" y="2597150"/>
            <a:ext cx="147638" cy="1476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260" name="Text Box 40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3276599" y="3565526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 i="1" dirty="0">
                <a:solidFill>
                  <a:srgbClr val="FF0000"/>
                </a:solidFill>
                <a:latin typeface="Times New Roman" charset="0"/>
              </a:rPr>
              <a:t>H</a:t>
            </a:r>
          </a:p>
        </p:txBody>
      </p:sp>
      <p:sp>
        <p:nvSpPr>
          <p:cNvPr id="10261" name="Oval 47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3770313" y="3467100"/>
            <a:ext cx="147637" cy="147638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6" name="Group 58"/>
          <p:cNvGrpSpPr>
            <a:grpSpLocks/>
          </p:cNvGrpSpPr>
          <p:nvPr>
            <p:custDataLst>
              <p:tags r:id="rId24"/>
            </p:custDataLst>
          </p:nvPr>
        </p:nvGrpSpPr>
        <p:grpSpPr bwMode="auto">
          <a:xfrm>
            <a:off x="1219200" y="2635250"/>
            <a:ext cx="1922463" cy="1517650"/>
            <a:chOff x="336" y="1660"/>
            <a:chExt cx="1211" cy="9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75" name="Text Box 25"/>
                <p:cNvSpPr txBox="1">
                  <a:spLocks noChangeArrowheads="1"/>
                </p:cNvSpPr>
                <p:nvPr>
                  <p:custDataLst>
                    <p:tags r:id="rId27"/>
                  </p:custDataLst>
                </p:nvPr>
              </p:nvSpPr>
              <p:spPr bwMode="auto">
                <a:xfrm>
                  <a:off x="336" y="2170"/>
                  <a:ext cx="258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0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oMath>
                    </m:oMathPara>
                  </a14:m>
                  <a:endParaRPr lang="en-US" sz="2000" dirty="0">
                    <a:solidFill>
                      <a:srgbClr val="000000"/>
                    </a:solidFill>
                    <a:latin typeface="Times New Roman" charset="0"/>
                  </a:endParaRPr>
                </a:p>
              </p:txBody>
            </p:sp>
          </mc:Choice>
          <mc:Fallback xmlns="">
            <p:sp>
              <p:nvSpPr>
                <p:cNvPr id="10275" name="Text 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56"/>
                  </p:custDataLst>
                </p:nvPr>
              </p:nvSpPr>
              <p:spPr bwMode="auto">
                <a:xfrm>
                  <a:off x="336" y="2170"/>
                  <a:ext cx="258" cy="252"/>
                </a:xfrm>
                <a:prstGeom prst="rect">
                  <a:avLst/>
                </a:prstGeom>
                <a:blipFill>
                  <a:blip r:embed="rId57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276" name="Group 53"/>
            <p:cNvGrpSpPr>
              <a:grpSpLocks/>
            </p:cNvGrpSpPr>
            <p:nvPr/>
          </p:nvGrpSpPr>
          <p:grpSpPr bwMode="auto">
            <a:xfrm>
              <a:off x="603" y="1660"/>
              <a:ext cx="944" cy="956"/>
              <a:chOff x="603" y="1660"/>
              <a:chExt cx="944" cy="956"/>
            </a:xfrm>
          </p:grpSpPr>
          <p:grpSp>
            <p:nvGrpSpPr>
              <p:cNvPr id="10277" name="Group 35"/>
              <p:cNvGrpSpPr>
                <a:grpSpLocks/>
              </p:cNvGrpSpPr>
              <p:nvPr/>
            </p:nvGrpSpPr>
            <p:grpSpPr bwMode="auto">
              <a:xfrm>
                <a:off x="655" y="1660"/>
                <a:ext cx="892" cy="956"/>
                <a:chOff x="1392" y="912"/>
                <a:chExt cx="672" cy="720"/>
              </a:xfrm>
            </p:grpSpPr>
            <p:sp>
              <p:nvSpPr>
                <p:cNvPr id="10279" name="Line 36"/>
                <p:cNvSpPr>
                  <a:spLocks noChangeShapeType="1"/>
                </p:cNvSpPr>
                <p:nvPr>
                  <p:custDataLst>
                    <p:tags r:id="rId29"/>
                  </p:custDataLst>
                </p:nvPr>
              </p:nvSpPr>
              <p:spPr bwMode="auto">
                <a:xfrm flipH="1">
                  <a:off x="1392" y="1104"/>
                  <a:ext cx="192" cy="52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280" name="Line 37"/>
                <p:cNvSpPr>
                  <a:spLocks noChangeShapeType="1"/>
                </p:cNvSpPr>
                <p:nvPr>
                  <p:custDataLst>
                    <p:tags r:id="rId30"/>
                  </p:custDataLst>
                </p:nvPr>
              </p:nvSpPr>
              <p:spPr bwMode="auto">
                <a:xfrm flipH="1">
                  <a:off x="1872" y="912"/>
                  <a:ext cx="192" cy="52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281" name="Line 38"/>
                <p:cNvSpPr>
                  <a:spLocks noChangeShapeType="1"/>
                </p:cNvSpPr>
                <p:nvPr>
                  <p:custDataLst>
                    <p:tags r:id="rId31"/>
                  </p:custDataLst>
                </p:nvPr>
              </p:nvSpPr>
              <p:spPr bwMode="auto">
                <a:xfrm flipV="1">
                  <a:off x="1392" y="1440"/>
                  <a:ext cx="48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282" name="Line 39"/>
                <p:cNvSpPr>
                  <a:spLocks noChangeShapeType="1"/>
                </p:cNvSpPr>
                <p:nvPr>
                  <p:custDataLst>
                    <p:tags r:id="rId32"/>
                  </p:custDataLst>
                </p:nvPr>
              </p:nvSpPr>
              <p:spPr bwMode="auto">
                <a:xfrm flipV="1">
                  <a:off x="1584" y="912"/>
                  <a:ext cx="48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0278" name="Oval 48"/>
              <p:cNvSpPr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603" y="2197"/>
                <a:ext cx="64" cy="6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</p:grpSp>
      </p:grpSp>
      <p:sp>
        <p:nvSpPr>
          <p:cNvPr id="10271" name="Line 80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 flipV="1">
            <a:off x="4038599" y="3581401"/>
            <a:ext cx="0" cy="9810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2" name="Text Box 81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4038600" y="3657600"/>
            <a:ext cx="354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 i="1" dirty="0">
                <a:solidFill>
                  <a:srgbClr val="FF0000"/>
                </a:solidFill>
                <a:latin typeface="Times New Roman" charset="0"/>
              </a:rPr>
              <a:t>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FBB08C-473B-E740-B512-A53CA70CBCDB}"/>
              </a:ext>
            </a:extLst>
          </p:cNvPr>
          <p:cNvSpPr/>
          <p:nvPr/>
        </p:nvSpPr>
        <p:spPr>
          <a:xfrm>
            <a:off x="6634402" y="2318772"/>
            <a:ext cx="44907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To make 3D measurements based on image observations, we need an </a:t>
            </a:r>
            <a:r>
              <a:rPr lang="en-US" dirty="0">
                <a:solidFill>
                  <a:srgbClr val="C00000"/>
                </a:solidFill>
              </a:rPr>
              <a:t>invariant </a:t>
            </a:r>
            <a:r>
              <a:rPr lang="en-US" dirty="0"/>
              <a:t>that does not change under perspective projection from 3D to 2D</a:t>
            </a:r>
          </a:p>
        </p:txBody>
      </p:sp>
    </p:spTree>
    <p:extLst>
      <p:ext uri="{BB962C8B-B14F-4D97-AF65-F5344CB8AC3E}">
        <p14:creationId xmlns:p14="http://schemas.microsoft.com/office/powerpoint/2010/main" val="159374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6" grpId="0"/>
      <p:bldP spid="10289" grpId="0" animBg="1"/>
      <p:bldP spid="10294" grpId="0" animBg="1"/>
      <p:bldP spid="10253" grpId="0"/>
      <p:bldP spid="10257" grpId="0" animBg="1"/>
      <p:bldP spid="10260" grpId="0"/>
      <p:bldP spid="10261" grpId="0" animBg="1"/>
      <p:bldP spid="10271" grpId="0" animBg="1"/>
      <p:bldP spid="10272" grpId="0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Cross-ratio</a:t>
            </a:r>
          </a:p>
        </p:txBody>
      </p:sp>
      <p:sp>
        <p:nvSpPr>
          <p:cNvPr id="318467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838200" y="914400"/>
            <a:ext cx="10515600" cy="52578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Defined for four collinear points, invariant to projective transformations, including perspective projection from 3D to 2D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/>
              <a:t>Also invariant to permutation of the points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/>
          </a:p>
        </p:txBody>
      </p:sp>
      <p:sp>
        <p:nvSpPr>
          <p:cNvPr id="318469" name="Line 5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3352800" y="4474517"/>
            <a:ext cx="2743200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8471" name="Oval 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419600" y="5388917"/>
            <a:ext cx="152400" cy="152400"/>
          </a:xfrm>
          <a:prstGeom prst="ellipse">
            <a:avLst/>
          </a:prstGeom>
          <a:solidFill>
            <a:schemeClr val="accent6"/>
          </a:solidFill>
          <a:ln>
            <a:noFill/>
          </a:ln>
          <a:extLst/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8474" name="Text Box 10"/>
              <p:cNvSpPr txBox="1">
                <a:spLocks noChangeArrowheads="1"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3823447" y="5862935"/>
                <a:ext cx="59663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b="0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srgbClr val="7030A0"/>
                  </a:solidFill>
                  <a:latin typeface="Times New Roman" charset="0"/>
                </a:endParaRPr>
              </a:p>
            </p:txBody>
          </p:sp>
        </mc:Choice>
        <mc:Fallback xmlns="">
          <p:sp>
            <p:nvSpPr>
              <p:cNvPr id="318474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3823447" y="5862935"/>
                <a:ext cx="596638" cy="461665"/>
              </a:xfrm>
              <a:prstGeom prst="rect">
                <a:avLst/>
              </a:prstGeom>
              <a:blipFill>
                <a:blip r:embed="rId20"/>
                <a:stretch>
                  <a:fillRect b="-2703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/>
          <p:cNvCxnSpPr/>
          <p:nvPr/>
        </p:nvCxnSpPr>
        <p:spPr bwMode="auto">
          <a:xfrm>
            <a:off x="2743200" y="3179117"/>
            <a:ext cx="1187450" cy="25908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>
            <a:endCxn id="318471" idx="1"/>
          </p:cNvCxnSpPr>
          <p:nvPr/>
        </p:nvCxnSpPr>
        <p:spPr bwMode="auto">
          <a:xfrm>
            <a:off x="2743200" y="3179117"/>
            <a:ext cx="1698718" cy="223211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2743200" y="3179117"/>
            <a:ext cx="2590800" cy="175895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2743201" y="3179118"/>
            <a:ext cx="2957513" cy="154146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Line 5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3352800" y="3331517"/>
            <a:ext cx="838200" cy="2209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8472" name="Oval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257800" y="4861867"/>
            <a:ext cx="152400" cy="152400"/>
          </a:xfrm>
          <a:prstGeom prst="ellipse">
            <a:avLst/>
          </a:prstGeom>
          <a:solidFill>
            <a:schemeClr val="accent1"/>
          </a:solidFill>
          <a:ln>
            <a:noFill/>
          </a:ln>
          <a:extLst/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18473" name="Oval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614988" y="4644380"/>
            <a:ext cx="152400" cy="152400"/>
          </a:xfrm>
          <a:prstGeom prst="ellipse">
            <a:avLst/>
          </a:prstGeom>
          <a:solidFill>
            <a:srgbClr val="00FF00"/>
          </a:solidFill>
          <a:ln>
            <a:noFill/>
          </a:ln>
          <a:extLst/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7" name="Oval 6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491752" y="4876154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xtLst/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8" name="Oval 7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657600" y="4434036"/>
            <a:ext cx="152400" cy="152400"/>
          </a:xfrm>
          <a:prstGeom prst="ellipse">
            <a:avLst/>
          </a:prstGeom>
          <a:solidFill>
            <a:schemeClr val="accent6"/>
          </a:solidFill>
          <a:ln>
            <a:noFill/>
          </a:ln>
          <a:extLst/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9" name="Oval 8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854450" y="3922066"/>
            <a:ext cx="152400" cy="152400"/>
          </a:xfrm>
          <a:prstGeom prst="ellipse">
            <a:avLst/>
          </a:prstGeom>
          <a:solidFill>
            <a:schemeClr val="accent1"/>
          </a:solidFill>
          <a:ln>
            <a:noFill/>
          </a:ln>
          <a:extLst/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0" name="Oval 9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927475" y="3769666"/>
            <a:ext cx="152400" cy="152400"/>
          </a:xfrm>
          <a:prstGeom prst="ellipse">
            <a:avLst/>
          </a:prstGeom>
          <a:solidFill>
            <a:srgbClr val="00FF00"/>
          </a:solidFill>
          <a:ln>
            <a:noFill/>
          </a:ln>
          <a:extLst/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18470" name="Oval 6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854450" y="5731817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xtLst/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 Box 10">
                <a:extLst>
                  <a:ext uri="{FF2B5EF4-FFF2-40B4-BE49-F238E27FC236}">
                    <a16:creationId xmlns:a16="http://schemas.microsoft.com/office/drawing/2014/main" id="{C069214B-02A4-0542-AA9A-3A5050742812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4433047" y="5488724"/>
                <a:ext cx="587019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b="0" i="1" baseline="-2500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srgbClr val="7030A0"/>
                  </a:solidFill>
                  <a:latin typeface="Times New Roman" charset="0"/>
                </a:endParaRPr>
              </a:p>
            </p:txBody>
          </p:sp>
        </mc:Choice>
        <mc:Fallback xmlns="">
          <p:sp>
            <p:nvSpPr>
              <p:cNvPr id="23" name="Text Box 10">
                <a:extLst>
                  <a:ext uri="{FF2B5EF4-FFF2-40B4-BE49-F238E27FC236}">
                    <a16:creationId xmlns:a16="http://schemas.microsoft.com/office/drawing/2014/main" id="{C069214B-02A4-0542-AA9A-3A50507428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4433047" y="5488724"/>
                <a:ext cx="587019" cy="461665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 Box 10">
                <a:extLst>
                  <a:ext uri="{FF2B5EF4-FFF2-40B4-BE49-F238E27FC236}">
                    <a16:creationId xmlns:a16="http://schemas.microsoft.com/office/drawing/2014/main" id="{6029B1B4-D682-6B41-809F-6DD06BCBA165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5228825" y="4999026"/>
                <a:ext cx="587019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b="0" i="1" baseline="-2500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srgbClr val="7030A0"/>
                  </a:solidFill>
                  <a:latin typeface="Times New Roman" charset="0"/>
                </a:endParaRPr>
              </a:p>
            </p:txBody>
          </p:sp>
        </mc:Choice>
        <mc:Fallback xmlns="">
          <p:sp>
            <p:nvSpPr>
              <p:cNvPr id="24" name="Text Box 10">
                <a:extLst>
                  <a:ext uri="{FF2B5EF4-FFF2-40B4-BE49-F238E27FC236}">
                    <a16:creationId xmlns:a16="http://schemas.microsoft.com/office/drawing/2014/main" id="{6029B1B4-D682-6B41-809F-6DD06BCBA1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5228825" y="4999026"/>
                <a:ext cx="587019" cy="461665"/>
              </a:xfrm>
              <a:prstGeom prst="rect">
                <a:avLst/>
              </a:prstGeom>
              <a:blipFill>
                <a:blip r:embed="rId24"/>
                <a:stretch>
                  <a:fillRect b="-2703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 Box 10">
                <a:extLst>
                  <a:ext uri="{FF2B5EF4-FFF2-40B4-BE49-F238E27FC236}">
                    <a16:creationId xmlns:a16="http://schemas.microsoft.com/office/drawing/2014/main" id="{F1F0A262-DAF9-F940-9EAD-F119E81E5CFB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5763932" y="4667080"/>
                <a:ext cx="587019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b="0" i="1" baseline="-2500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srgbClr val="7030A0"/>
                  </a:solidFill>
                  <a:latin typeface="Times New Roman" charset="0"/>
                </a:endParaRPr>
              </a:p>
            </p:txBody>
          </p:sp>
        </mc:Choice>
        <mc:Fallback xmlns="">
          <p:sp>
            <p:nvSpPr>
              <p:cNvPr id="25" name="Text Box 10">
                <a:extLst>
                  <a:ext uri="{FF2B5EF4-FFF2-40B4-BE49-F238E27FC236}">
                    <a16:creationId xmlns:a16="http://schemas.microsoft.com/office/drawing/2014/main" id="{F1F0A262-DAF9-F940-9EAD-F119E81E5C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5763932" y="4667080"/>
                <a:ext cx="587019" cy="461665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DE73F7A-686E-7142-A97C-95818C73E279}"/>
                  </a:ext>
                </a:extLst>
              </p:cNvPr>
              <p:cNvSpPr txBox="1"/>
              <p:nvPr/>
            </p:nvSpPr>
            <p:spPr>
              <a:xfrm>
                <a:off x="7125730" y="3672866"/>
                <a:ext cx="3613874" cy="9980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f>
                        <m:fPr>
                          <m:ctrlPr>
                            <a:rPr lang="en-US" sz="2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DE73F7A-686E-7142-A97C-95818C73E2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5730" y="3672866"/>
                <a:ext cx="3613874" cy="998030"/>
              </a:xfrm>
              <a:prstGeom prst="rect">
                <a:avLst/>
              </a:prstGeom>
              <a:blipFill>
                <a:blip r:embed="rId27"/>
                <a:stretch>
                  <a:fillRect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915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286" name="Text Box 14"/>
              <p:cNvSpPr txBox="1">
                <a:spLocks noChangeArrowheads="1"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2057400" y="3573291"/>
                <a:ext cx="708025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0" hangingPunct="0"/>
                <a:r>
                  <a:rPr lang="en-US" sz="2000" b="1" dirty="0">
                    <a:solidFill>
                      <a:srgbClr val="000000"/>
                    </a:solidFill>
                    <a:latin typeface="Times New Roman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endParaRPr lang="en-US" sz="2000" dirty="0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</mc:Choice>
        <mc:Fallback xmlns="">
          <p:sp>
            <p:nvSpPr>
              <p:cNvPr id="10286" name="Text Box 14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2057400" y="3573291"/>
                <a:ext cx="708025" cy="400110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242" name="Group 27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2028824" y="4432240"/>
            <a:ext cx="3035300" cy="1112838"/>
            <a:chOff x="1536" y="1584"/>
            <a:chExt cx="1440" cy="528"/>
          </a:xfrm>
        </p:grpSpPr>
        <p:sp>
          <p:nvSpPr>
            <p:cNvPr id="10295" name="Line 28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96" name="Line 29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97" name="Line 30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20518" name="Line 6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H="1">
            <a:off x="2282825" y="3492441"/>
            <a:ext cx="376237" cy="71125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9" name="Line 4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1676399" y="3917891"/>
            <a:ext cx="2133601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0" name="Line 5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1725611" y="3925829"/>
            <a:ext cx="2124076" cy="10112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1" name="Line 8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1725611" y="3016191"/>
            <a:ext cx="2124076" cy="9096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3" name="Oval 10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230436" y="4129028"/>
            <a:ext cx="101600" cy="100013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294" name="Oval 12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386011" y="3863916"/>
            <a:ext cx="101600" cy="1016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292" name="Oval 9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613024" y="3454341"/>
            <a:ext cx="101600" cy="1000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87" name="Text Box 7"/>
              <p:cNvSpPr txBox="1"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2403475" y="3197166"/>
                <a:ext cx="356188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lang="en-US" sz="2000" dirty="0">
                  <a:solidFill>
                    <a:srgbClr val="7030A0"/>
                  </a:solidFill>
                  <a:latin typeface="Times New Roman" charset="0"/>
                </a:endParaRPr>
              </a:p>
            </p:txBody>
          </p:sp>
        </mc:Choice>
        <mc:Fallback xmlns="">
          <p:sp>
            <p:nvSpPr>
              <p:cNvPr id="10287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2403475" y="3197166"/>
                <a:ext cx="356188" cy="400110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88" name="Text Box 15"/>
              <p:cNvSpPr txBox="1"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1729080" y="4041822"/>
                <a:ext cx="708025" cy="396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</m:oMath>
                  </m:oMathPara>
                </a14:m>
                <a:endParaRPr lang="en-US" sz="2000" dirty="0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</mc:Choice>
        <mc:Fallback xmlns="">
          <p:sp>
            <p:nvSpPr>
              <p:cNvPr id="10288" name="Text Box 15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1729080" y="4041822"/>
                <a:ext cx="708025" cy="396875"/>
              </a:xfrm>
              <a:prstGeom prst="rect">
                <a:avLst/>
              </a:prstGeom>
              <a:blipFill>
                <a:blip r:embed="rId4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50" name="Rectangle 20"/>
          <p:cNvSpPr>
            <a:spLocks noGrp="1" noChangeArrowheads="1"/>
          </p:cNvSpPr>
          <p:nvPr>
            <p:ph type="title"/>
            <p:custDataLst>
              <p:tags r:id="rId12"/>
            </p:custDataLst>
          </p:nvPr>
        </p:nvSpPr>
        <p:spPr/>
        <p:txBody>
          <a:bodyPr/>
          <a:lstStyle/>
          <a:p>
            <a:r>
              <a:rPr lang="en-US"/>
              <a:t>Measuring height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FADC2D-4205-C944-B1AD-592DDBD3A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0"/>
            <a:ext cx="113538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We need a fourth point to compute a cross-ratio – what could it be?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51" name="Text Box 21"/>
              <p:cNvSpPr txBox="1"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3733799" y="4937066"/>
                <a:ext cx="2264018" cy="4001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0" hangingPunct="0"/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sz="2000" dirty="0">
                    <a:latin typeface="Times New Roman" charset="0"/>
                  </a:rPr>
                  <a:t>:</a:t>
                </a:r>
                <a:r>
                  <a:rPr lang="en-US" sz="2000" b="1" dirty="0">
                    <a:solidFill>
                      <a:srgbClr val="7030A0"/>
                    </a:solidFill>
                    <a:latin typeface="Times New Roman" charset="0"/>
                  </a:rPr>
                  <a:t> </a:t>
                </a:r>
                <a:r>
                  <a:rPr lang="en-US" sz="2000" dirty="0">
                    <a:solidFill>
                      <a:srgbClr val="000000"/>
                    </a:solidFill>
                  </a:rPr>
                  <a:t>bottom of object</a:t>
                </a:r>
              </a:p>
            </p:txBody>
          </p:sp>
        </mc:Choice>
        <mc:Fallback xmlns="">
          <p:sp>
            <p:nvSpPr>
              <p:cNvPr id="10251" name="Text Box 21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3733799" y="4937066"/>
                <a:ext cx="2264018" cy="400110"/>
              </a:xfrm>
              <a:prstGeom prst="rect">
                <a:avLst/>
              </a:prstGeom>
              <a:blipFill>
                <a:blip r:embed="rId45"/>
                <a:stretch>
                  <a:fillRect t="-9375" r="-1676" b="-25000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52" name="Text Box 22"/>
              <p:cNvSpPr txBox="1"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3898900" y="2743141"/>
                <a:ext cx="1815625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0" hangingPunct="0"/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Times New Roman" charset="0"/>
                  </a:rPr>
                  <a:t>:</a:t>
                </a:r>
                <a:r>
                  <a:rPr lang="en-US" sz="2000" b="1" dirty="0">
                    <a:solidFill>
                      <a:srgbClr val="000000"/>
                    </a:solidFill>
                    <a:latin typeface="Times New Roman" charset="0"/>
                  </a:rPr>
                  <a:t> </a:t>
                </a:r>
                <a:r>
                  <a:rPr lang="en-US" sz="2000" dirty="0">
                    <a:solidFill>
                      <a:srgbClr val="000000"/>
                    </a:solidFill>
                  </a:rPr>
                  <a:t>top of object</a:t>
                </a:r>
              </a:p>
            </p:txBody>
          </p:sp>
        </mc:Choice>
        <mc:Fallback xmlns="">
          <p:sp>
            <p:nvSpPr>
              <p:cNvPr id="10252" name="Text Box 22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6"/>
                </p:custDataLst>
              </p:nvPr>
            </p:nvSpPr>
            <p:spPr bwMode="auto">
              <a:xfrm>
                <a:off x="3898900" y="2743141"/>
                <a:ext cx="1815625" cy="400110"/>
              </a:xfrm>
              <a:prstGeom prst="rect">
                <a:avLst/>
              </a:prstGeom>
              <a:blipFill>
                <a:blip r:embed="rId47"/>
                <a:stretch>
                  <a:fillRect t="-9375" r="-2083" b="-21875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53" name="Text Box 23"/>
              <p:cNvSpPr txBox="1"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3886200" y="3565465"/>
                <a:ext cx="2101666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0" hangingPunct="0"/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Times New Roman" charset="0"/>
                  </a:rPr>
                  <a:t>:</a:t>
                </a:r>
                <a:r>
                  <a:rPr lang="en-US" sz="2000" b="1" dirty="0">
                    <a:solidFill>
                      <a:srgbClr val="000000"/>
                    </a:solidFill>
                    <a:latin typeface="Times New Roman" charset="0"/>
                  </a:rPr>
                  <a:t> </a:t>
                </a:r>
                <a:r>
                  <a:rPr lang="en-US" sz="2000" dirty="0">
                    <a:solidFill>
                      <a:srgbClr val="000000"/>
                    </a:solidFill>
                  </a:rPr>
                  <a:t>reference point</a:t>
                </a:r>
              </a:p>
            </p:txBody>
          </p:sp>
        </mc:Choice>
        <mc:Fallback xmlns="">
          <p:sp>
            <p:nvSpPr>
              <p:cNvPr id="10253" name="Text Box 23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8"/>
                </p:custDataLst>
              </p:nvPr>
            </p:nvSpPr>
            <p:spPr bwMode="auto">
              <a:xfrm>
                <a:off x="3886200" y="3565465"/>
                <a:ext cx="2101666" cy="400110"/>
              </a:xfrm>
              <a:prstGeom prst="rect">
                <a:avLst/>
              </a:prstGeom>
              <a:blipFill>
                <a:blip r:embed="rId49"/>
                <a:stretch>
                  <a:fillRect t="-9375" r="-2410" b="-25000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54" name="Line 24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 flipV="1">
            <a:off x="3849686" y="2978089"/>
            <a:ext cx="9525" cy="18843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5" name="Line 26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 flipV="1">
            <a:off x="2028824" y="4432240"/>
            <a:ext cx="1112838" cy="1112838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6" name="Text Box 31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514599" y="5543490"/>
            <a:ext cx="15671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>
                <a:solidFill>
                  <a:srgbClr val="000000"/>
                </a:solidFill>
              </a:rPr>
              <a:t>ground plane</a:t>
            </a:r>
          </a:p>
        </p:txBody>
      </p:sp>
      <p:sp>
        <p:nvSpPr>
          <p:cNvPr id="10257" name="Line 32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 flipV="1">
            <a:off x="3657599" y="3047941"/>
            <a:ext cx="0" cy="18891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8" name="Oval 33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778249" y="4837054"/>
            <a:ext cx="147638" cy="147637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259" name="Oval 34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778249" y="2978090"/>
            <a:ext cx="147638" cy="1476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260" name="Text Box 40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3276599" y="3946466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 i="1" dirty="0">
                <a:solidFill>
                  <a:srgbClr val="FF0000"/>
                </a:solidFill>
                <a:latin typeface="Times New Roman" charset="0"/>
              </a:rPr>
              <a:t>H</a:t>
            </a:r>
          </a:p>
        </p:txBody>
      </p:sp>
      <p:sp>
        <p:nvSpPr>
          <p:cNvPr id="10261" name="Oval 47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3770313" y="3848040"/>
            <a:ext cx="147637" cy="147638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6" name="Group 58"/>
          <p:cNvGrpSpPr>
            <a:grpSpLocks/>
          </p:cNvGrpSpPr>
          <p:nvPr>
            <p:custDataLst>
              <p:tags r:id="rId24"/>
            </p:custDataLst>
          </p:nvPr>
        </p:nvGrpSpPr>
        <p:grpSpPr bwMode="auto">
          <a:xfrm>
            <a:off x="1219200" y="3016190"/>
            <a:ext cx="1922463" cy="1517650"/>
            <a:chOff x="336" y="1660"/>
            <a:chExt cx="1211" cy="9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75" name="Text Box 25"/>
                <p:cNvSpPr txBox="1">
                  <a:spLocks noChangeArrowheads="1"/>
                </p:cNvSpPr>
                <p:nvPr>
                  <p:custDataLst>
                    <p:tags r:id="rId27"/>
                  </p:custDataLst>
                </p:nvPr>
              </p:nvSpPr>
              <p:spPr bwMode="auto">
                <a:xfrm>
                  <a:off x="336" y="2170"/>
                  <a:ext cx="258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0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oMath>
                    </m:oMathPara>
                  </a14:m>
                  <a:endParaRPr lang="en-US" sz="2000" dirty="0">
                    <a:solidFill>
                      <a:srgbClr val="000000"/>
                    </a:solidFill>
                    <a:latin typeface="Times New Roman" charset="0"/>
                  </a:endParaRPr>
                </a:p>
              </p:txBody>
            </p:sp>
          </mc:Choice>
          <mc:Fallback xmlns="">
            <p:sp>
              <p:nvSpPr>
                <p:cNvPr id="10275" name="Text 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56"/>
                  </p:custDataLst>
                </p:nvPr>
              </p:nvSpPr>
              <p:spPr bwMode="auto">
                <a:xfrm>
                  <a:off x="336" y="2170"/>
                  <a:ext cx="258" cy="252"/>
                </a:xfrm>
                <a:prstGeom prst="rect">
                  <a:avLst/>
                </a:prstGeom>
                <a:blipFill>
                  <a:blip r:embed="rId57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276" name="Group 53"/>
            <p:cNvGrpSpPr>
              <a:grpSpLocks/>
            </p:cNvGrpSpPr>
            <p:nvPr/>
          </p:nvGrpSpPr>
          <p:grpSpPr bwMode="auto">
            <a:xfrm>
              <a:off x="603" y="1660"/>
              <a:ext cx="944" cy="956"/>
              <a:chOff x="603" y="1660"/>
              <a:chExt cx="944" cy="956"/>
            </a:xfrm>
          </p:grpSpPr>
          <p:grpSp>
            <p:nvGrpSpPr>
              <p:cNvPr id="10277" name="Group 35"/>
              <p:cNvGrpSpPr>
                <a:grpSpLocks/>
              </p:cNvGrpSpPr>
              <p:nvPr/>
            </p:nvGrpSpPr>
            <p:grpSpPr bwMode="auto">
              <a:xfrm>
                <a:off x="655" y="1660"/>
                <a:ext cx="892" cy="956"/>
                <a:chOff x="1392" y="912"/>
                <a:chExt cx="672" cy="720"/>
              </a:xfrm>
            </p:grpSpPr>
            <p:sp>
              <p:nvSpPr>
                <p:cNvPr id="10279" name="Line 36"/>
                <p:cNvSpPr>
                  <a:spLocks noChangeShapeType="1"/>
                </p:cNvSpPr>
                <p:nvPr>
                  <p:custDataLst>
                    <p:tags r:id="rId29"/>
                  </p:custDataLst>
                </p:nvPr>
              </p:nvSpPr>
              <p:spPr bwMode="auto">
                <a:xfrm flipH="1">
                  <a:off x="1392" y="1104"/>
                  <a:ext cx="192" cy="52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280" name="Line 37"/>
                <p:cNvSpPr>
                  <a:spLocks noChangeShapeType="1"/>
                </p:cNvSpPr>
                <p:nvPr>
                  <p:custDataLst>
                    <p:tags r:id="rId30"/>
                  </p:custDataLst>
                </p:nvPr>
              </p:nvSpPr>
              <p:spPr bwMode="auto">
                <a:xfrm flipH="1">
                  <a:off x="1872" y="912"/>
                  <a:ext cx="192" cy="52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281" name="Line 38"/>
                <p:cNvSpPr>
                  <a:spLocks noChangeShapeType="1"/>
                </p:cNvSpPr>
                <p:nvPr>
                  <p:custDataLst>
                    <p:tags r:id="rId31"/>
                  </p:custDataLst>
                </p:nvPr>
              </p:nvSpPr>
              <p:spPr bwMode="auto">
                <a:xfrm flipV="1">
                  <a:off x="1392" y="1440"/>
                  <a:ext cx="48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282" name="Line 39"/>
                <p:cNvSpPr>
                  <a:spLocks noChangeShapeType="1"/>
                </p:cNvSpPr>
                <p:nvPr>
                  <p:custDataLst>
                    <p:tags r:id="rId32"/>
                  </p:custDataLst>
                </p:nvPr>
              </p:nvSpPr>
              <p:spPr bwMode="auto">
                <a:xfrm flipV="1">
                  <a:off x="1584" y="912"/>
                  <a:ext cx="48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0278" name="Oval 48"/>
              <p:cNvSpPr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603" y="2197"/>
                <a:ext cx="64" cy="6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</p:grpSp>
      </p:grpSp>
      <p:sp>
        <p:nvSpPr>
          <p:cNvPr id="10271" name="Line 80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 flipV="1">
            <a:off x="4038599" y="3962341"/>
            <a:ext cx="0" cy="9810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2" name="Text Box 81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4038600" y="4038540"/>
            <a:ext cx="354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 i="1" dirty="0">
                <a:solidFill>
                  <a:srgbClr val="FF0000"/>
                </a:solidFill>
                <a:latin typeface="Times New Roman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0209155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25226365-674A-BF40-9FF9-63BFB211A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0"/>
            <a:ext cx="112776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We need a fourth point to compute a cross-ratio – what could it be?</a:t>
            </a:r>
          </a:p>
        </p:txBody>
      </p:sp>
      <p:grpSp>
        <p:nvGrpSpPr>
          <p:cNvPr id="10242" name="Group 27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2028824" y="4432240"/>
            <a:ext cx="3035300" cy="1112838"/>
            <a:chOff x="1536" y="1584"/>
            <a:chExt cx="1440" cy="528"/>
          </a:xfrm>
        </p:grpSpPr>
        <p:sp>
          <p:nvSpPr>
            <p:cNvPr id="10295" name="Line 28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96" name="Line 29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97" name="Line 30"/>
            <p:cNvSpPr>
              <a:spLocks noChangeShapeType="1"/>
            </p:cNvSpPr>
            <p:nvPr>
              <p:custDataLst>
                <p:tags r:id="rId39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20518" name="Line 6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H="1">
            <a:off x="1747838" y="3492441"/>
            <a:ext cx="911225" cy="1719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0523" name="Line 11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H="1">
            <a:off x="1717674" y="3944878"/>
            <a:ext cx="7938" cy="13128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59"/>
          <p:cNvGrpSpPr>
            <a:grpSpLocks/>
          </p:cNvGrpSpPr>
          <p:nvPr/>
        </p:nvGrpSpPr>
        <p:grpSpPr bwMode="auto">
          <a:xfrm>
            <a:off x="1676399" y="3016191"/>
            <a:ext cx="2173288" cy="1920875"/>
            <a:chOff x="990601" y="2635250"/>
            <a:chExt cx="2173287" cy="1920876"/>
          </a:xfrm>
        </p:grpSpPr>
        <p:sp>
          <p:nvSpPr>
            <p:cNvPr id="10289" name="Line 4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>
              <a:off x="990601" y="3536950"/>
              <a:ext cx="2133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90" name="Line 5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>
              <a:off x="1039813" y="3544888"/>
              <a:ext cx="2124075" cy="10112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91" name="Line 8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 flipV="1">
              <a:off x="1039813" y="2635250"/>
              <a:ext cx="2124075" cy="9096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93" name="Oval 10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1544638" y="3748088"/>
              <a:ext cx="101600" cy="100013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294" name="Oval 12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1700213" y="3482975"/>
              <a:ext cx="101600" cy="101600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292" name="Oval 9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1927226" y="3073400"/>
              <a:ext cx="101600" cy="10001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320525" name="Oval 13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674812" y="5165666"/>
            <a:ext cx="101600" cy="10001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0528" name="Text Box 16"/>
              <p:cNvSpPr txBox="1">
                <a:spLocks noChangeArrowheads="1"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1143000" y="4941829"/>
                <a:ext cx="708025" cy="396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2000" b="0" i="1" baseline="-25000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</m:oMath>
                  </m:oMathPara>
                </a14:m>
                <a:endParaRPr lang="en-US" sz="2000" dirty="0">
                  <a:solidFill>
                    <a:srgbClr val="7030A0"/>
                  </a:solidFill>
                  <a:latin typeface="Times New Roman" charset="0"/>
                </a:endParaRPr>
              </a:p>
            </p:txBody>
          </p:sp>
        </mc:Choice>
        <mc:Fallback xmlns="">
          <p:sp>
            <p:nvSpPr>
              <p:cNvPr id="320528" name="Text Box 16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1143000" y="4941829"/>
                <a:ext cx="708025" cy="396875"/>
              </a:xfrm>
              <a:prstGeom prst="rect">
                <a:avLst/>
              </a:prstGeom>
              <a:blipFill>
                <a:blip r:embed="rId4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60"/>
          <p:cNvGrpSpPr>
            <a:grpSpLocks/>
          </p:cNvGrpSpPr>
          <p:nvPr/>
        </p:nvGrpSpPr>
        <p:grpSpPr bwMode="auto">
          <a:xfrm>
            <a:off x="1729080" y="3197166"/>
            <a:ext cx="1036345" cy="1241531"/>
            <a:chOff x="1043280" y="2816225"/>
            <a:chExt cx="1036345" cy="12415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86" name="Text Box 14"/>
                <p:cNvSpPr txBox="1">
                  <a:spLocks noChangeArrowheads="1"/>
                </p:cNvSpPr>
                <p:nvPr>
                  <p:custDataLst>
                    <p:tags r:id="rId28"/>
                  </p:custDataLst>
                </p:nvPr>
              </p:nvSpPr>
              <p:spPr bwMode="auto">
                <a:xfrm>
                  <a:off x="1371600" y="3184525"/>
                  <a:ext cx="708025" cy="3968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0" hangingPunct="0"/>
                  <a:r>
                    <a:rPr lang="en-US" sz="2000" b="1" dirty="0">
                      <a:solidFill>
                        <a:srgbClr val="000000"/>
                      </a:solidFill>
                      <a:latin typeface="Times New Roman" charset="0"/>
                    </a:rPr>
                    <a:t>  </a:t>
                  </a:r>
                  <a14:m>
                    <m:oMath xmlns:m="http://schemas.openxmlformats.org/officeDocument/2006/math">
                      <m:r>
                        <a:rPr lang="en-US" sz="20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</m:oMath>
                  </a14:m>
                  <a:endParaRPr lang="en-US" sz="2000" dirty="0">
                    <a:solidFill>
                      <a:srgbClr val="000000"/>
                    </a:solidFill>
                    <a:latin typeface="Times New Roman" charset="0"/>
                  </a:endParaRPr>
                </a:p>
              </p:txBody>
            </p:sp>
          </mc:Choice>
          <mc:Fallback xmlns="">
            <p:sp>
              <p:nvSpPr>
                <p:cNvPr id="10286" name="Text 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44"/>
                  </p:custDataLst>
                </p:nvPr>
              </p:nvSpPr>
              <p:spPr bwMode="auto">
                <a:xfrm>
                  <a:off x="1371600" y="3184525"/>
                  <a:ext cx="708025" cy="396875"/>
                </a:xfrm>
                <a:prstGeom prst="rect">
                  <a:avLst/>
                </a:prstGeom>
                <a:blipFill>
                  <a:blip r:embed="rId45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87" name="Text Box 7"/>
                <p:cNvSpPr txBox="1">
                  <a:spLocks noChangeArrowheads="1"/>
                </p:cNvSpPr>
                <p:nvPr>
                  <p:custDataLst>
                    <p:tags r:id="rId29"/>
                  </p:custDataLst>
                </p:nvPr>
              </p:nvSpPr>
              <p:spPr bwMode="auto">
                <a:xfrm>
                  <a:off x="1717675" y="2816225"/>
                  <a:ext cx="356188" cy="4001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0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oMath>
                    </m:oMathPara>
                  </a14:m>
                  <a:endParaRPr lang="en-US" sz="2000" dirty="0">
                    <a:solidFill>
                      <a:srgbClr val="7030A0"/>
                    </a:solidFill>
                    <a:latin typeface="Times New Roman" charset="0"/>
                  </a:endParaRPr>
                </a:p>
              </p:txBody>
            </p:sp>
          </mc:Choice>
          <mc:Fallback xmlns="">
            <p:sp>
              <p:nvSpPr>
                <p:cNvPr id="10287" name="Text 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46"/>
                  </p:custDataLst>
                </p:nvPr>
              </p:nvSpPr>
              <p:spPr bwMode="auto">
                <a:xfrm>
                  <a:off x="1717675" y="2816225"/>
                  <a:ext cx="356188" cy="400110"/>
                </a:xfrm>
                <a:prstGeom prst="rect">
                  <a:avLst/>
                </a:prstGeom>
                <a:blipFill>
                  <a:blip r:embed="rId47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88" name="Text Box 15"/>
                <p:cNvSpPr txBox="1">
                  <a:spLocks noChangeArrowheads="1"/>
                </p:cNvSpPr>
                <p:nvPr>
                  <p:custDataLst>
                    <p:tags r:id="rId30"/>
                  </p:custDataLst>
                </p:nvPr>
              </p:nvSpPr>
              <p:spPr bwMode="auto">
                <a:xfrm>
                  <a:off x="1043280" y="3660881"/>
                  <a:ext cx="708025" cy="3968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0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m:oMathPara>
                  </a14:m>
                  <a:endParaRPr lang="en-US" sz="2000" dirty="0">
                    <a:solidFill>
                      <a:srgbClr val="000000"/>
                    </a:solidFill>
                    <a:latin typeface="Times New Roman" charset="0"/>
                  </a:endParaRPr>
                </a:p>
              </p:txBody>
            </p:sp>
          </mc:Choice>
          <mc:Fallback xmlns="">
            <p:sp>
              <p:nvSpPr>
                <p:cNvPr id="10288" name="Text 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48"/>
                  </p:custDataLst>
                </p:nvPr>
              </p:nvSpPr>
              <p:spPr bwMode="auto">
                <a:xfrm>
                  <a:off x="1043280" y="3660881"/>
                  <a:ext cx="708025" cy="396875"/>
                </a:xfrm>
                <a:prstGeom prst="rect">
                  <a:avLst/>
                </a:prstGeom>
                <a:blipFill>
                  <a:blip r:embed="rId49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250" name="Rectangle 20"/>
          <p:cNvSpPr>
            <a:spLocks noGrp="1" noChangeArrowheads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en-US"/>
              <a:t>Measuring height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51" name="Text Box 21"/>
              <p:cNvSpPr txBox="1"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3733799" y="4937066"/>
                <a:ext cx="2264018" cy="4001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0" hangingPunct="0"/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sz="2000" dirty="0">
                    <a:latin typeface="Times New Roman" charset="0"/>
                  </a:rPr>
                  <a:t>:</a:t>
                </a:r>
                <a:r>
                  <a:rPr lang="en-US" sz="2000" b="1" dirty="0">
                    <a:solidFill>
                      <a:srgbClr val="7030A0"/>
                    </a:solidFill>
                    <a:latin typeface="Times New Roman" charset="0"/>
                  </a:rPr>
                  <a:t> </a:t>
                </a:r>
                <a:r>
                  <a:rPr lang="en-US" sz="2000" dirty="0">
                    <a:solidFill>
                      <a:srgbClr val="000000"/>
                    </a:solidFill>
                  </a:rPr>
                  <a:t>bottom of object</a:t>
                </a:r>
              </a:p>
            </p:txBody>
          </p:sp>
        </mc:Choice>
        <mc:Fallback xmlns="">
          <p:sp>
            <p:nvSpPr>
              <p:cNvPr id="10251" name="Text Box 21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0"/>
                </p:custDataLst>
              </p:nvPr>
            </p:nvSpPr>
            <p:spPr bwMode="auto">
              <a:xfrm>
                <a:off x="3733799" y="4937066"/>
                <a:ext cx="2264018" cy="400110"/>
              </a:xfrm>
              <a:prstGeom prst="rect">
                <a:avLst/>
              </a:prstGeom>
              <a:blipFill>
                <a:blip r:embed="rId51"/>
                <a:stretch>
                  <a:fillRect t="-9375" r="-1676" b="-25000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52" name="Text Box 22"/>
              <p:cNvSpPr txBox="1"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3898900" y="2743141"/>
                <a:ext cx="1815625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0" hangingPunct="0"/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Times New Roman" charset="0"/>
                  </a:rPr>
                  <a:t>:</a:t>
                </a:r>
                <a:r>
                  <a:rPr lang="en-US" sz="2000" b="1" dirty="0">
                    <a:solidFill>
                      <a:srgbClr val="000000"/>
                    </a:solidFill>
                    <a:latin typeface="Times New Roman" charset="0"/>
                  </a:rPr>
                  <a:t> </a:t>
                </a:r>
                <a:r>
                  <a:rPr lang="en-US" sz="2000" dirty="0">
                    <a:solidFill>
                      <a:srgbClr val="000000"/>
                    </a:solidFill>
                  </a:rPr>
                  <a:t>top of object</a:t>
                </a:r>
              </a:p>
            </p:txBody>
          </p:sp>
        </mc:Choice>
        <mc:Fallback xmlns="">
          <p:sp>
            <p:nvSpPr>
              <p:cNvPr id="10252" name="Text Box 22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2"/>
                </p:custDataLst>
              </p:nvPr>
            </p:nvSpPr>
            <p:spPr bwMode="auto">
              <a:xfrm>
                <a:off x="3898900" y="2743141"/>
                <a:ext cx="1815625" cy="400110"/>
              </a:xfrm>
              <a:prstGeom prst="rect">
                <a:avLst/>
              </a:prstGeom>
              <a:blipFill>
                <a:blip r:embed="rId53"/>
                <a:stretch>
                  <a:fillRect t="-9375" r="-2083" b="-21875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53" name="Text Box 23"/>
              <p:cNvSpPr txBox="1">
                <a:spLocks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3886200" y="3565465"/>
                <a:ext cx="2101666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0" hangingPunct="0"/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Times New Roman" charset="0"/>
                  </a:rPr>
                  <a:t>:</a:t>
                </a:r>
                <a:r>
                  <a:rPr lang="en-US" sz="2000" b="1" dirty="0">
                    <a:solidFill>
                      <a:srgbClr val="000000"/>
                    </a:solidFill>
                    <a:latin typeface="Times New Roman" charset="0"/>
                  </a:rPr>
                  <a:t> </a:t>
                </a:r>
                <a:r>
                  <a:rPr lang="en-US" sz="2000" dirty="0">
                    <a:solidFill>
                      <a:srgbClr val="000000"/>
                    </a:solidFill>
                  </a:rPr>
                  <a:t>reference point</a:t>
                </a:r>
              </a:p>
            </p:txBody>
          </p:sp>
        </mc:Choice>
        <mc:Fallback xmlns="">
          <p:sp>
            <p:nvSpPr>
              <p:cNvPr id="10253" name="Text Box 23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4"/>
                </p:custDataLst>
              </p:nvPr>
            </p:nvSpPr>
            <p:spPr bwMode="auto">
              <a:xfrm>
                <a:off x="3886200" y="3565465"/>
                <a:ext cx="2101666" cy="400110"/>
              </a:xfrm>
              <a:prstGeom prst="rect">
                <a:avLst/>
              </a:prstGeom>
              <a:blipFill>
                <a:blip r:embed="rId55"/>
                <a:stretch>
                  <a:fillRect t="-9375" r="-2410" b="-25000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54" name="Line 24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3849687" y="2030353"/>
            <a:ext cx="0" cy="2832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5" name="Line 26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2028824" y="4432240"/>
            <a:ext cx="1112838" cy="1112838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6" name="Text Box 31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514599" y="5543490"/>
            <a:ext cx="15671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>
                <a:solidFill>
                  <a:srgbClr val="000000"/>
                </a:solidFill>
              </a:rPr>
              <a:t>ground plane</a:t>
            </a:r>
          </a:p>
        </p:txBody>
      </p:sp>
      <p:sp>
        <p:nvSpPr>
          <p:cNvPr id="10257" name="Line 32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3657599" y="3047941"/>
            <a:ext cx="0" cy="18891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8" name="Oval 33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778249" y="4837054"/>
            <a:ext cx="147638" cy="147637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259" name="Oval 34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778249" y="2978090"/>
            <a:ext cx="147638" cy="1476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260" name="Text Box 40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276599" y="3946466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 i="1" dirty="0">
                <a:solidFill>
                  <a:srgbClr val="FF0000"/>
                </a:solidFill>
                <a:latin typeface="Times New Roman" charset="0"/>
              </a:rPr>
              <a:t>H</a:t>
            </a:r>
          </a:p>
        </p:txBody>
      </p:sp>
      <p:sp>
        <p:nvSpPr>
          <p:cNvPr id="10261" name="Oval 47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770313" y="3848040"/>
            <a:ext cx="147637" cy="147638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6" name="Group 58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1219200" y="3016190"/>
            <a:ext cx="1922463" cy="1517650"/>
            <a:chOff x="336" y="1660"/>
            <a:chExt cx="1211" cy="9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75" name="Text Box 25"/>
                <p:cNvSpPr txBox="1">
                  <a:spLocks noChangeArrowheads="1"/>
                </p:cNvSpPr>
                <p:nvPr>
                  <p:custDataLst>
                    <p:tags r:id="rId22"/>
                  </p:custDataLst>
                </p:nvPr>
              </p:nvSpPr>
              <p:spPr bwMode="auto">
                <a:xfrm>
                  <a:off x="336" y="2170"/>
                  <a:ext cx="258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0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oMath>
                    </m:oMathPara>
                  </a14:m>
                  <a:endParaRPr lang="en-US" sz="2000" dirty="0">
                    <a:solidFill>
                      <a:srgbClr val="000000"/>
                    </a:solidFill>
                    <a:latin typeface="Times New Roman" charset="0"/>
                  </a:endParaRPr>
                </a:p>
              </p:txBody>
            </p:sp>
          </mc:Choice>
          <mc:Fallback xmlns="">
            <p:sp>
              <p:nvSpPr>
                <p:cNvPr id="10275" name="Text 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56"/>
                  </p:custDataLst>
                </p:nvPr>
              </p:nvSpPr>
              <p:spPr bwMode="auto">
                <a:xfrm>
                  <a:off x="336" y="2170"/>
                  <a:ext cx="258" cy="252"/>
                </a:xfrm>
                <a:prstGeom prst="rect">
                  <a:avLst/>
                </a:prstGeom>
                <a:blipFill>
                  <a:blip r:embed="rId57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276" name="Group 53"/>
            <p:cNvGrpSpPr>
              <a:grpSpLocks/>
            </p:cNvGrpSpPr>
            <p:nvPr/>
          </p:nvGrpSpPr>
          <p:grpSpPr bwMode="auto">
            <a:xfrm>
              <a:off x="603" y="1660"/>
              <a:ext cx="944" cy="956"/>
              <a:chOff x="603" y="1660"/>
              <a:chExt cx="944" cy="956"/>
            </a:xfrm>
          </p:grpSpPr>
          <p:grpSp>
            <p:nvGrpSpPr>
              <p:cNvPr id="10277" name="Group 35"/>
              <p:cNvGrpSpPr>
                <a:grpSpLocks/>
              </p:cNvGrpSpPr>
              <p:nvPr/>
            </p:nvGrpSpPr>
            <p:grpSpPr bwMode="auto">
              <a:xfrm>
                <a:off x="655" y="1660"/>
                <a:ext cx="892" cy="956"/>
                <a:chOff x="1392" y="912"/>
                <a:chExt cx="672" cy="720"/>
              </a:xfrm>
            </p:grpSpPr>
            <p:sp>
              <p:nvSpPr>
                <p:cNvPr id="10279" name="Line 36"/>
                <p:cNvSpPr>
                  <a:spLocks noChangeShapeType="1"/>
                </p:cNvSpPr>
                <p:nvPr>
                  <p:custDataLst>
                    <p:tags r:id="rId24"/>
                  </p:custDataLst>
                </p:nvPr>
              </p:nvSpPr>
              <p:spPr bwMode="auto">
                <a:xfrm flipH="1">
                  <a:off x="1392" y="1104"/>
                  <a:ext cx="192" cy="52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280" name="Line 37"/>
                <p:cNvSpPr>
                  <a:spLocks noChangeShapeType="1"/>
                </p:cNvSpPr>
                <p:nvPr>
                  <p:custDataLst>
                    <p:tags r:id="rId25"/>
                  </p:custDataLst>
                </p:nvPr>
              </p:nvSpPr>
              <p:spPr bwMode="auto">
                <a:xfrm flipH="1">
                  <a:off x="1872" y="912"/>
                  <a:ext cx="192" cy="52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281" name="Line 38"/>
                <p:cNvSpPr>
                  <a:spLocks noChangeShapeType="1"/>
                </p:cNvSpPr>
                <p:nvPr>
                  <p:custDataLst>
                    <p:tags r:id="rId26"/>
                  </p:custDataLst>
                </p:nvPr>
              </p:nvSpPr>
              <p:spPr bwMode="auto">
                <a:xfrm flipV="1">
                  <a:off x="1392" y="1440"/>
                  <a:ext cx="48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282" name="Line 39"/>
                <p:cNvSpPr>
                  <a:spLocks noChangeShapeType="1"/>
                </p:cNvSpPr>
                <p:nvPr>
                  <p:custDataLst>
                    <p:tags r:id="rId27"/>
                  </p:custDataLst>
                </p:nvPr>
              </p:nvSpPr>
              <p:spPr bwMode="auto">
                <a:xfrm flipV="1">
                  <a:off x="1584" y="912"/>
                  <a:ext cx="48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0278" name="Oval 48"/>
              <p:cNvSpPr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603" y="2197"/>
                <a:ext cx="64" cy="6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</p:grpSp>
      </p:grpSp>
      <p:sp>
        <p:nvSpPr>
          <p:cNvPr id="10264" name="Text Box 52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3657599" y="1544578"/>
            <a:ext cx="29390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b="1" dirty="0">
                <a:solidFill>
                  <a:srgbClr val="7030A0"/>
                </a:solidFill>
                <a:latin typeface="Times New Roman" charset="0"/>
                <a:sym typeface="Symbol" charset="2"/>
              </a:rPr>
              <a:t></a:t>
            </a:r>
            <a:r>
              <a:rPr lang="en-US" sz="2000" dirty="0">
                <a:cs typeface="Calibri" panose="020F0502020204030204" pitchFamily="34" charset="0"/>
                <a:sym typeface="Symbol" charset="2"/>
              </a:rPr>
              <a:t>: vertical vanishing point</a:t>
            </a:r>
            <a:endParaRPr lang="en-US" sz="2000" dirty="0">
              <a:cs typeface="Calibri" panose="020F0502020204030204" pitchFamily="34" charset="0"/>
            </a:endParaRPr>
          </a:p>
        </p:txBody>
      </p:sp>
      <p:sp>
        <p:nvSpPr>
          <p:cNvPr id="10271" name="Line 80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 flipV="1">
            <a:off x="4038599" y="3962341"/>
            <a:ext cx="0" cy="9810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2" name="Text Box 81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4038600" y="4038540"/>
            <a:ext cx="354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 i="1" dirty="0">
                <a:solidFill>
                  <a:srgbClr val="FF0000"/>
                </a:solidFill>
                <a:latin typeface="Times New Roman" charset="0"/>
              </a:rPr>
              <a:t>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A06E0E8-1AE7-6C48-997C-6841A10661A7}"/>
                  </a:ext>
                </a:extLst>
              </p:cNvPr>
              <p:cNvSpPr txBox="1"/>
              <p:nvPr/>
            </p:nvSpPr>
            <p:spPr>
              <a:xfrm>
                <a:off x="6781800" y="1920130"/>
                <a:ext cx="3510192" cy="1414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+mn-lt"/>
                  </a:rPr>
                  <a:t>Scene cross ratio: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</m:d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US" sz="2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</m:d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A06E0E8-1AE7-6C48-997C-6841A10661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800" y="1920130"/>
                <a:ext cx="3510192" cy="1414041"/>
              </a:xfrm>
              <a:prstGeom prst="rect">
                <a:avLst/>
              </a:prstGeom>
              <a:blipFill>
                <a:blip r:embed="rId58"/>
                <a:stretch>
                  <a:fillRect l="-3249" t="-4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B3828ED-F58F-B244-91A7-A1E9EFF76A40}"/>
                  </a:ext>
                </a:extLst>
              </p:cNvPr>
              <p:cNvSpPr txBox="1"/>
              <p:nvPr/>
            </p:nvSpPr>
            <p:spPr>
              <a:xfrm>
                <a:off x="6955418" y="3843759"/>
                <a:ext cx="4017382" cy="1414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+mn-lt"/>
                  </a:rPr>
                  <a:t>Image cross ratio: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</m:d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US" sz="2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</m:d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</m:den>
                      </m:f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B3828ED-F58F-B244-91A7-A1E9EFF76A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5418" y="3843759"/>
                <a:ext cx="4017382" cy="1414041"/>
              </a:xfrm>
              <a:prstGeom prst="rect">
                <a:avLst/>
              </a:prstGeom>
              <a:blipFill>
                <a:blip r:embed="rId59"/>
                <a:stretch>
                  <a:fillRect l="-3155" t="-4464" b="-1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181B6DB2-9ABD-B84B-BEC5-061447C4BAAA}"/>
                  </a:ext>
                </a:extLst>
              </p:cNvPr>
              <p:cNvSpPr/>
              <p:nvPr/>
            </p:nvSpPr>
            <p:spPr>
              <a:xfrm>
                <a:off x="9906000" y="2362200"/>
                <a:ext cx="923330" cy="8961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181B6DB2-9ABD-B84B-BEC5-061447C4BA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0" y="2362200"/>
                <a:ext cx="923330" cy="896143"/>
              </a:xfrm>
              <a:prstGeom prst="rect">
                <a:avLst/>
              </a:prstGeom>
              <a:blipFill>
                <a:blip r:embed="rId60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359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1554164" y="2693988"/>
            <a:ext cx="9113837" cy="0"/>
          </a:xfrm>
          <a:prstGeom prst="line">
            <a:avLst/>
          </a:prstGeom>
          <a:noFill/>
          <a:ln w="28575">
            <a:solidFill>
              <a:srgbClr val="04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latin typeface="Calibri" pitchFamily="34" charset="0"/>
            </a:endParaRPr>
          </a:p>
        </p:txBody>
      </p:sp>
      <p:grpSp>
        <p:nvGrpSpPr>
          <p:cNvPr id="11268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1524000" y="2693988"/>
            <a:ext cx="9139238" cy="4159250"/>
            <a:chOff x="1050" y="1976"/>
            <a:chExt cx="3862" cy="1830"/>
          </a:xfrm>
        </p:grpSpPr>
        <p:sp>
          <p:nvSpPr>
            <p:cNvPr id="11324" name="Line 4"/>
            <p:cNvSpPr>
              <a:spLocks noChangeShapeType="1"/>
            </p:cNvSpPr>
            <p:nvPr>
              <p:custDataLst>
                <p:tags r:id="rId43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5" name="Line 5"/>
            <p:cNvSpPr>
              <a:spLocks noChangeShapeType="1"/>
            </p:cNvSpPr>
            <p:nvPr>
              <p:custDataLst>
                <p:tags r:id="rId44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6" name="Line 6"/>
            <p:cNvSpPr>
              <a:spLocks noChangeShapeType="1"/>
            </p:cNvSpPr>
            <p:nvPr>
              <p:custDataLst>
                <p:tags r:id="rId45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7" name="Line 7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8" name="Line 8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9" name="Line 9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0" name="Line 10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1" name="Line 11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2" name="Line 12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3" name="Line 13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4" name="Line 14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5" name="Line 15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6" name="Line 16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</p:grpSp>
      <p:grpSp>
        <p:nvGrpSpPr>
          <p:cNvPr id="11269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flipH="1">
            <a:off x="1530350" y="2698750"/>
            <a:ext cx="9118600" cy="4159250"/>
            <a:chOff x="1050" y="1976"/>
            <a:chExt cx="3862" cy="1830"/>
          </a:xfrm>
        </p:grpSpPr>
        <p:sp>
          <p:nvSpPr>
            <p:cNvPr id="11311" name="Line 18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2" name="Line 19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3" name="Line 20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4" name="Line 21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5" name="Line 22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6" name="Line 23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7" name="Line 24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8" name="Line 25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9" name="Line 26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0" name="Line 27"/>
            <p:cNvSpPr>
              <a:spLocks noChangeShapeType="1"/>
            </p:cNvSpPr>
            <p:nvPr>
              <p:custDataLst>
                <p:tags r:id="rId39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1" name="Line 28"/>
            <p:cNvSpPr>
              <a:spLocks noChangeShapeType="1"/>
            </p:cNvSpPr>
            <p:nvPr>
              <p:custDataLst>
                <p:tags r:id="rId40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2" name="Line 29"/>
            <p:cNvSpPr>
              <a:spLocks noChangeShapeType="1"/>
            </p:cNvSpPr>
            <p:nvPr>
              <p:custDataLst>
                <p:tags r:id="rId41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3" name="Line 30"/>
            <p:cNvSpPr>
              <a:spLocks noChangeShapeType="1"/>
            </p:cNvSpPr>
            <p:nvPr>
              <p:custDataLst>
                <p:tags r:id="rId42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</p:grpSp>
      <p:pic>
        <p:nvPicPr>
          <p:cNvPr id="11271" name="Picture 92" descr="column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952500"/>
            <a:ext cx="942975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Oval 95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467600" y="9906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11273" name="Picture 98" descr="Picture1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286000"/>
            <a:ext cx="5524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4" name="Line 99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8153400" y="1066800"/>
            <a:ext cx="0" cy="37338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pPr eaLnBrk="1" hangingPunct="1"/>
            <a:endParaRPr lang="en-US" sz="1800">
              <a:solidFill>
                <a:prstClr val="black"/>
              </a:solidFill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75" name="Text Box 106"/>
              <p:cNvSpPr txBox="1"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8153400" y="2667001"/>
                <a:ext cx="457200" cy="519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solidFill>
                            <a:srgbClr val="009900"/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</m:oMath>
                  </m:oMathPara>
                </a14:m>
                <a:endParaRPr lang="en-US" sz="2800" b="1" dirty="0">
                  <a:solidFill>
                    <a:srgbClr val="009900"/>
                  </a:solidFill>
                </a:endParaRPr>
              </a:p>
            </p:txBody>
          </p:sp>
        </mc:Choice>
        <mc:Fallback xmlns="">
          <p:sp>
            <p:nvSpPr>
              <p:cNvPr id="11275" name="Text Box 106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68"/>
                </p:custDataLst>
              </p:nvPr>
            </p:nvSpPr>
            <p:spPr bwMode="auto">
              <a:xfrm>
                <a:off x="8153400" y="2667001"/>
                <a:ext cx="457200" cy="519113"/>
              </a:xfrm>
              <a:prstGeom prst="rect">
                <a:avLst/>
              </a:prstGeom>
              <a:blipFill>
                <a:blip r:embed="rId69"/>
                <a:stretch>
                  <a:fillRect l="-2703" r="-270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76" name="Line 107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5943600" y="2362200"/>
            <a:ext cx="0" cy="16002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pPr eaLnBrk="1" hangingPunct="1"/>
            <a:endParaRPr lang="en-US" sz="1800">
              <a:solidFill>
                <a:prstClr val="black"/>
              </a:solidFill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77" name="Text Box 108"/>
              <p:cNvSpPr txBox="1"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5943600" y="2667001"/>
                <a:ext cx="457200" cy="519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solidFill>
                            <a:srgbClr val="009900"/>
                          </a:solidFill>
                          <a:latin typeface="Cambria Math" panose="02040503050406030204" pitchFamily="18" charset="0"/>
                        </a:rPr>
                        <m:t>𝑯</m:t>
                      </m:r>
                    </m:oMath>
                  </m:oMathPara>
                </a14:m>
                <a:endParaRPr lang="en-US" sz="2800" b="1" dirty="0">
                  <a:solidFill>
                    <a:srgbClr val="009900"/>
                  </a:solidFill>
                </a:endParaRPr>
              </a:p>
            </p:txBody>
          </p:sp>
        </mc:Choice>
        <mc:Fallback xmlns="">
          <p:sp>
            <p:nvSpPr>
              <p:cNvPr id="11277" name="Text Box 108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0"/>
                </p:custDataLst>
              </p:nvPr>
            </p:nvSpPr>
            <p:spPr bwMode="auto">
              <a:xfrm>
                <a:off x="5943600" y="2667001"/>
                <a:ext cx="457200" cy="519113"/>
              </a:xfrm>
              <a:prstGeom prst="rect">
                <a:avLst/>
              </a:prstGeom>
              <a:blipFill>
                <a:blip r:embed="rId71"/>
                <a:stretch>
                  <a:fillRect l="-8333" r="-555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78" name="Line 117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7543800" y="152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79" name="Text Box 118"/>
              <p:cNvSpPr txBox="1"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7620000" y="152401"/>
                <a:ext cx="533400" cy="519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2800" b="0" i="1" baseline="-25000" dirty="0" err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sz="2800" baseline="-25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279" name="Text Box 118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2"/>
                </p:custDataLst>
              </p:nvPr>
            </p:nvSpPr>
            <p:spPr bwMode="auto">
              <a:xfrm>
                <a:off x="7620000" y="152401"/>
                <a:ext cx="533400" cy="519113"/>
              </a:xfrm>
              <a:prstGeom prst="rect">
                <a:avLst/>
              </a:prstGeom>
              <a:blipFill>
                <a:blip r:embed="rId7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80" name="Text Box 119"/>
              <p:cNvSpPr txBox="1"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7620000" y="609601"/>
                <a:ext cx="533400" cy="519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</m:oMath>
                  </m:oMathPara>
                </a14:m>
                <a:endParaRPr lang="en-US" sz="2800" b="1" baseline="-25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280" name="Text Box 119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4"/>
                </p:custDataLst>
              </p:nvPr>
            </p:nvSpPr>
            <p:spPr bwMode="auto">
              <a:xfrm>
                <a:off x="7620000" y="609601"/>
                <a:ext cx="533400" cy="519113"/>
              </a:xfrm>
              <a:prstGeom prst="rect">
                <a:avLst/>
              </a:prstGeom>
              <a:blipFill>
                <a:blip r:embed="rId7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81" name="Text Box 120"/>
              <p:cNvSpPr txBox="1"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7772400" y="4648201"/>
                <a:ext cx="533400" cy="519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</m:oMath>
                  </m:oMathPara>
                </a14:m>
                <a:endParaRPr lang="en-US" sz="2800" b="1" baseline="-25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281" name="Text Box 120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6"/>
                </p:custDataLst>
              </p:nvPr>
            </p:nvSpPr>
            <p:spPr bwMode="auto">
              <a:xfrm>
                <a:off x="7772400" y="4648201"/>
                <a:ext cx="533400" cy="519113"/>
              </a:xfrm>
              <a:prstGeom prst="rect">
                <a:avLst/>
              </a:prstGeom>
              <a:blipFill>
                <a:blip r:embed="rId77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129"/>
          <p:cNvGrpSpPr>
            <a:grpSpLocks/>
          </p:cNvGrpSpPr>
          <p:nvPr>
            <p:custDataLst>
              <p:tags r:id="rId15"/>
            </p:custDataLst>
          </p:nvPr>
        </p:nvGrpSpPr>
        <p:grpSpPr bwMode="auto">
          <a:xfrm>
            <a:off x="2667000" y="1828800"/>
            <a:ext cx="5562600" cy="914400"/>
            <a:chOff x="720" y="1152"/>
            <a:chExt cx="3504" cy="576"/>
          </a:xfrm>
        </p:grpSpPr>
        <p:sp>
          <p:nvSpPr>
            <p:cNvPr id="11308" name="Line 112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 flipH="1">
              <a:off x="720" y="1296"/>
              <a:ext cx="3072" cy="432"/>
            </a:xfrm>
            <a:prstGeom prst="line">
              <a:avLst/>
            </a:prstGeom>
            <a:noFill/>
            <a:ln w="57150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09" name="Oval 114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3744" y="1248"/>
              <a:ext cx="96" cy="9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10" name="Text Box 121"/>
                <p:cNvSpPr txBox="1">
                  <a:spLocks noChangeArrowheads="1"/>
                </p:cNvSpPr>
                <p:nvPr>
                  <p:custDataLst>
                    <p:tags r:id="rId29"/>
                  </p:custDataLst>
                </p:nvPr>
              </p:nvSpPr>
              <p:spPr bwMode="auto">
                <a:xfrm>
                  <a:off x="3888" y="1152"/>
                  <a:ext cx="336" cy="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oMath>
                    </m:oMathPara>
                  </a14:m>
                  <a:endParaRPr lang="en-US" sz="2800" b="1" baseline="-25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1310" name="Text Box 121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78"/>
                  </p:custDataLst>
                </p:nvPr>
              </p:nvSpPr>
              <p:spPr bwMode="auto">
                <a:xfrm>
                  <a:off x="3888" y="1152"/>
                  <a:ext cx="336" cy="327"/>
                </a:xfrm>
                <a:prstGeom prst="rect">
                  <a:avLst/>
                </a:prstGeom>
                <a:blipFill>
                  <a:blip r:embed="rId79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285" name="Oval 111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410200" y="2286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86" name="Text Box 133"/>
              <p:cNvSpPr txBox="1"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5181600" y="3886200"/>
                <a:ext cx="685800" cy="519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2800" b="0" i="1" baseline="-2500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800" baseline="-25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286" name="Text Box 133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82"/>
                </p:custDataLst>
              </p:nvPr>
            </p:nvSpPr>
            <p:spPr bwMode="auto">
              <a:xfrm>
                <a:off x="5181600" y="3886200"/>
                <a:ext cx="685800" cy="519112"/>
              </a:xfrm>
              <a:prstGeom prst="rect">
                <a:avLst/>
              </a:prstGeom>
              <a:blipFill>
                <a:blip r:embed="rId83"/>
                <a:stretch>
                  <a:fillRect b="-476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87" name="Text Box 134"/>
              <p:cNvSpPr txBox="1"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5181600" y="1752601"/>
                <a:ext cx="685800" cy="519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2800" b="0" i="1" baseline="-2500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800" baseline="-25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287" name="Text Box 134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84"/>
                </p:custDataLst>
              </p:nvPr>
            </p:nvSpPr>
            <p:spPr bwMode="auto">
              <a:xfrm>
                <a:off x="5181600" y="1752601"/>
                <a:ext cx="685800" cy="519113"/>
              </a:xfrm>
              <a:prstGeom prst="rect">
                <a:avLst/>
              </a:prstGeom>
              <a:blipFill>
                <a:blip r:embed="rId85"/>
                <a:stretch>
                  <a:fillRect b="-476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141"/>
          <p:cNvGrpSpPr>
            <a:grpSpLocks/>
          </p:cNvGrpSpPr>
          <p:nvPr>
            <p:custDataLst>
              <p:tags r:id="rId19"/>
            </p:custDataLst>
          </p:nvPr>
        </p:nvGrpSpPr>
        <p:grpSpPr bwMode="auto">
          <a:xfrm>
            <a:off x="2624138" y="2224088"/>
            <a:ext cx="4919662" cy="2500312"/>
            <a:chOff x="693" y="1401"/>
            <a:chExt cx="3099" cy="1575"/>
          </a:xfrm>
        </p:grpSpPr>
        <p:grpSp>
          <p:nvGrpSpPr>
            <p:cNvPr id="11300" name="Group 130"/>
            <p:cNvGrpSpPr>
              <a:grpSpLocks/>
            </p:cNvGrpSpPr>
            <p:nvPr/>
          </p:nvGrpSpPr>
          <p:grpSpPr bwMode="auto">
            <a:xfrm>
              <a:off x="693" y="1667"/>
              <a:ext cx="3099" cy="1309"/>
              <a:chOff x="693" y="1667"/>
              <a:chExt cx="3099" cy="1309"/>
            </a:xfrm>
          </p:grpSpPr>
          <p:sp>
            <p:nvSpPr>
              <p:cNvPr id="11302" name="Line 109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 flipH="1" flipV="1">
                <a:off x="720" y="1728"/>
                <a:ext cx="3072" cy="1248"/>
              </a:xfrm>
              <a:prstGeom prst="line">
                <a:avLst/>
              </a:prstGeom>
              <a:noFill/>
              <a:ln w="57150">
                <a:solidFill>
                  <a:srgbClr val="0432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Calibri" pitchFamily="34" charset="0"/>
                </a:endParaRPr>
              </a:p>
            </p:txBody>
          </p:sp>
          <p:sp>
            <p:nvSpPr>
              <p:cNvPr id="11303" name="Oval 115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693" y="1667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01" name="Text Box 135"/>
                <p:cNvSpPr txBox="1">
                  <a:spLocks noChangeArrowheads="1"/>
                </p:cNvSpPr>
                <p:nvPr>
                  <p:custDataLst>
                    <p:tags r:id="rId24"/>
                  </p:custDataLst>
                </p:nvPr>
              </p:nvSpPr>
              <p:spPr bwMode="auto">
                <a:xfrm>
                  <a:off x="720" y="1401"/>
                  <a:ext cx="240" cy="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oMath>
                    </m:oMathPara>
                  </a14:m>
                  <a:endParaRPr lang="en-US" sz="2800" b="1" baseline="-25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1301" name="Text Box 135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86"/>
                  </p:custDataLst>
                </p:nvPr>
              </p:nvSpPr>
              <p:spPr bwMode="auto">
                <a:xfrm>
                  <a:off x="720" y="1401"/>
                  <a:ext cx="240" cy="327"/>
                </a:xfrm>
                <a:prstGeom prst="rect">
                  <a:avLst/>
                </a:prstGeom>
                <a:blipFill>
                  <a:blip r:embed="rId87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293" name="Oval 110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5410200" y="3810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294" name="Oval 97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7467600" y="4648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EFF00A1-BBA7-9749-928F-E01F199B6FC1}"/>
                  </a:ext>
                </a:extLst>
              </p:cNvPr>
              <p:cNvSpPr/>
              <p:nvPr/>
            </p:nvSpPr>
            <p:spPr>
              <a:xfrm>
                <a:off x="2108219" y="5064997"/>
                <a:ext cx="3233642" cy="123617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>
                    <a:latin typeface="+mn-lt"/>
                  </a:rPr>
                  <a:t>Image cross-ratio: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</m:d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</m:d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</m:den>
                      </m:f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EFF00A1-BBA7-9749-928F-E01F199B6F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8219" y="5064997"/>
                <a:ext cx="3233642" cy="1236172"/>
              </a:xfrm>
              <a:prstGeom prst="rect">
                <a:avLst/>
              </a:prstGeom>
              <a:blipFill>
                <a:blip r:embed="rId88"/>
                <a:stretch>
                  <a:fillRect t="-3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Oval 152">
            <a:extLst>
              <a:ext uri="{FF2B5EF4-FFF2-40B4-BE49-F238E27FC236}">
                <a16:creationId xmlns:a16="http://schemas.microsoft.com/office/drawing/2014/main" id="{AD8D8537-A021-BB41-A445-F41D92D9E246}"/>
              </a:ext>
            </a:extLst>
          </p:cNvPr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590800" y="2257425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68" name="Oval 153">
            <a:extLst>
              <a:ext uri="{FF2B5EF4-FFF2-40B4-BE49-F238E27FC236}">
                <a16:creationId xmlns:a16="http://schemas.microsoft.com/office/drawing/2014/main" id="{87C234B0-7493-A74D-A1CE-03A1852D4557}"/>
              </a:ext>
            </a:extLst>
          </p:cNvPr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7696200" y="1871663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81E7FDA-102F-D640-8AAD-F5416EEF4457}"/>
                  </a:ext>
                </a:extLst>
              </p:cNvPr>
              <p:cNvSpPr txBox="1"/>
              <p:nvPr/>
            </p:nvSpPr>
            <p:spPr>
              <a:xfrm>
                <a:off x="1777766" y="1029614"/>
                <a:ext cx="4473106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How do we compute the coordinates of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en-US" b="1" baseline="-25000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81E7FDA-102F-D640-8AAD-F5416EEF44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7766" y="1029614"/>
                <a:ext cx="4473106" cy="830997"/>
              </a:xfrm>
              <a:prstGeom prst="rect">
                <a:avLst/>
              </a:prstGeom>
              <a:blipFill>
                <a:blip r:embed="rId89"/>
                <a:stretch>
                  <a:fillRect l="-1983" t="-4478" b="-13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96748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dirty="0"/>
              <a:t>2D lines in homogeneous coordinates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79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 eaLnBrk="1" hangingPunct="1">
                  <a:buFont typeface="Arial" pitchFamily="34" charset="0"/>
                  <a:buChar char="•"/>
                </a:pPr>
                <a:r>
                  <a:rPr lang="en-US" dirty="0"/>
                  <a:t>Line equation: 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𝑎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𝑏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𝑦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𝑐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endParaRPr lang="en-US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 algn="ctr" eaLnBrk="1" hangingPunct="1"/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𝒍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𝑇</m:t>
                        </m:r>
                      </m:sup>
                    </m:sSup>
                    <m:r>
                      <a:rPr lang="en-US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𝒙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rPr>
                  <a:t>, where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𝒍</m:t>
                    </m:r>
                    <m:r>
                      <a:rPr lang="en-US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ctrlPr>
                          <a:rPr lang="en-US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eqArrPr>
                          <m:e>
                            <m: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𝑎</m:t>
                            </m:r>
                          </m:e>
                          <m:e>
                            <m: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𝑏</m:t>
                            </m:r>
                          </m:e>
                          <m:e>
                            <m: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𝑐</m:t>
                            </m:r>
                          </m:e>
                        </m:eqArr>
                      </m:e>
                    </m:d>
                    <m:r>
                      <a:rPr lang="en-US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, </m:t>
                    </m:r>
                    <m:r>
                      <a:rPr lang="en-US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𝒙</m:t>
                    </m:r>
                    <m:r>
                      <a:rPr lang="en-US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ctrlPr>
                          <a:rPr lang="en-US" b="1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eqArrPr>
                          <m:e>
                            <m: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𝑥</m:t>
                            </m:r>
                          </m:e>
                          <m:e>
                            <m: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𝑦</m:t>
                            </m:r>
                          </m:e>
                          <m:e>
                            <m: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</m:oMath>
                </a14:m>
                <a:endParaRPr lang="en-US" dirty="0"/>
              </a:p>
              <a:p>
                <a:pPr marL="457200" indent="-457200" eaLnBrk="1" hangingPunct="1">
                  <a:buFont typeface="Arial" pitchFamily="34" charset="0"/>
                  <a:buChar char="•"/>
                </a:pPr>
                <a:endParaRPr lang="en-US" dirty="0"/>
              </a:p>
              <a:p>
                <a:pPr marL="457200" indent="-457200" eaLnBrk="1" hangingPunct="1">
                  <a:buFont typeface="Arial" pitchFamily="34" charset="0"/>
                  <a:buChar char="•"/>
                </a:pPr>
                <a:r>
                  <a:rPr lang="en-US" dirty="0"/>
                  <a:t>Line passing through two points: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/>
              </a:p>
              <a:p>
                <a:pPr marL="0" indent="0" eaLnBrk="1" hangingPunct="1"/>
                <a:endParaRPr lang="en-US" dirty="0"/>
              </a:p>
              <a:p>
                <a:pPr marL="457200" indent="-457200" eaLnBrk="1" hangingPunct="1">
                  <a:buFont typeface="Arial" pitchFamily="34" charset="0"/>
                  <a:buChar char="•"/>
                </a:pPr>
                <a:r>
                  <a:rPr lang="en-US" dirty="0"/>
                  <a:t>Intersection of two lines: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𝒍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𝒍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/>
              </a:p>
              <a:p>
                <a:pPr marL="857250" lvl="1" indent="-457200" eaLnBrk="1" hangingPunct="1">
                  <a:buFont typeface="Arial" pitchFamily="34" charset="0"/>
                  <a:buChar char="•"/>
                </a:pPr>
                <a:r>
                  <a:rPr lang="en-US" sz="2400" dirty="0"/>
                  <a:t>What is the intersection of two parallel lines?</a:t>
                </a:r>
              </a:p>
            </p:txBody>
          </p:sp>
        </mc:Choice>
        <mc:Fallback xmlns="">
          <p:sp>
            <p:nvSpPr>
              <p:cNvPr id="3079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050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1554164" y="2693988"/>
            <a:ext cx="9113837" cy="0"/>
          </a:xfrm>
          <a:prstGeom prst="line">
            <a:avLst/>
          </a:prstGeom>
          <a:noFill/>
          <a:ln w="28575">
            <a:solidFill>
              <a:srgbClr val="04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latin typeface="Calibri" pitchFamily="34" charset="0"/>
            </a:endParaRPr>
          </a:p>
        </p:txBody>
      </p:sp>
      <p:grpSp>
        <p:nvGrpSpPr>
          <p:cNvPr id="11268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1524000" y="2693988"/>
            <a:ext cx="9139238" cy="4159250"/>
            <a:chOff x="1050" y="1976"/>
            <a:chExt cx="3862" cy="1830"/>
          </a:xfrm>
        </p:grpSpPr>
        <p:sp>
          <p:nvSpPr>
            <p:cNvPr id="11324" name="Line 4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5" name="Line 5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6" name="Line 6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7" name="Line 7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8" name="Line 8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9" name="Line 9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0" name="Line 10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1" name="Line 11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2" name="Line 12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3" name="Line 13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4" name="Line 14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5" name="Line 15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6" name="Line 16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</p:grpSp>
      <p:grpSp>
        <p:nvGrpSpPr>
          <p:cNvPr id="11269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flipH="1">
            <a:off x="1530350" y="2698750"/>
            <a:ext cx="9118600" cy="4159250"/>
            <a:chOff x="1050" y="1976"/>
            <a:chExt cx="3862" cy="1830"/>
          </a:xfrm>
        </p:grpSpPr>
        <p:sp>
          <p:nvSpPr>
            <p:cNvPr id="11311" name="Line 18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2" name="Line 19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3" name="Line 20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4" name="Line 21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5" name="Line 22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6" name="Line 23"/>
            <p:cNvSpPr>
              <a:spLocks noChangeShapeType="1"/>
            </p:cNvSpPr>
            <p:nvPr>
              <p:custDataLst>
                <p:tags r:id="rId39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7" name="Line 24"/>
            <p:cNvSpPr>
              <a:spLocks noChangeShapeType="1"/>
            </p:cNvSpPr>
            <p:nvPr>
              <p:custDataLst>
                <p:tags r:id="rId40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8" name="Line 25"/>
            <p:cNvSpPr>
              <a:spLocks noChangeShapeType="1"/>
            </p:cNvSpPr>
            <p:nvPr>
              <p:custDataLst>
                <p:tags r:id="rId41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9" name="Line 26"/>
            <p:cNvSpPr>
              <a:spLocks noChangeShapeType="1"/>
            </p:cNvSpPr>
            <p:nvPr>
              <p:custDataLst>
                <p:tags r:id="rId42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0" name="Line 27"/>
            <p:cNvSpPr>
              <a:spLocks noChangeShapeType="1"/>
            </p:cNvSpPr>
            <p:nvPr>
              <p:custDataLst>
                <p:tags r:id="rId43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1" name="Line 28"/>
            <p:cNvSpPr>
              <a:spLocks noChangeShapeType="1"/>
            </p:cNvSpPr>
            <p:nvPr>
              <p:custDataLst>
                <p:tags r:id="rId44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2" name="Line 29"/>
            <p:cNvSpPr>
              <a:spLocks noChangeShapeType="1"/>
            </p:cNvSpPr>
            <p:nvPr>
              <p:custDataLst>
                <p:tags r:id="rId45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3" name="Line 30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</p:grpSp>
      <p:pic>
        <p:nvPicPr>
          <p:cNvPr id="11271" name="Picture 92" descr="column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952500"/>
            <a:ext cx="942975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Oval 95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467600" y="9906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11273" name="Picture 98" descr="Picture1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286000"/>
            <a:ext cx="5524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4" name="Line 99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8153400" y="1066800"/>
            <a:ext cx="0" cy="37338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pPr eaLnBrk="1" hangingPunct="1"/>
            <a:endParaRPr lang="en-US" sz="1800">
              <a:solidFill>
                <a:prstClr val="black"/>
              </a:solidFill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75" name="Text Box 106"/>
              <p:cNvSpPr txBox="1"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8153400" y="2667001"/>
                <a:ext cx="457200" cy="519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solidFill>
                            <a:srgbClr val="009900"/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</m:oMath>
                  </m:oMathPara>
                </a14:m>
                <a:endParaRPr lang="en-US" sz="2800" b="1" dirty="0">
                  <a:solidFill>
                    <a:srgbClr val="009900"/>
                  </a:solidFill>
                </a:endParaRPr>
              </a:p>
            </p:txBody>
          </p:sp>
        </mc:Choice>
        <mc:Fallback xmlns="">
          <p:sp>
            <p:nvSpPr>
              <p:cNvPr id="11275" name="Text Box 106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0"/>
                </p:custDataLst>
              </p:nvPr>
            </p:nvSpPr>
            <p:spPr bwMode="auto">
              <a:xfrm>
                <a:off x="8153400" y="2667001"/>
                <a:ext cx="457200" cy="519113"/>
              </a:xfrm>
              <a:prstGeom prst="rect">
                <a:avLst/>
              </a:prstGeom>
              <a:blipFill>
                <a:blip r:embed="rId71"/>
                <a:stretch>
                  <a:fillRect l="-2703" r="-270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76" name="Line 107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5943600" y="2362200"/>
            <a:ext cx="0" cy="16002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pPr eaLnBrk="1" hangingPunct="1"/>
            <a:endParaRPr lang="en-US" sz="1800">
              <a:solidFill>
                <a:prstClr val="black"/>
              </a:solidFill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77" name="Text Box 108"/>
              <p:cNvSpPr txBox="1"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5943600" y="2667001"/>
                <a:ext cx="457200" cy="519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solidFill>
                            <a:srgbClr val="009900"/>
                          </a:solidFill>
                          <a:latin typeface="Cambria Math" panose="02040503050406030204" pitchFamily="18" charset="0"/>
                        </a:rPr>
                        <m:t>𝑯</m:t>
                      </m:r>
                    </m:oMath>
                  </m:oMathPara>
                </a14:m>
                <a:endParaRPr lang="en-US" sz="2800" b="1" dirty="0">
                  <a:solidFill>
                    <a:srgbClr val="009900"/>
                  </a:solidFill>
                </a:endParaRPr>
              </a:p>
            </p:txBody>
          </p:sp>
        </mc:Choice>
        <mc:Fallback xmlns="">
          <p:sp>
            <p:nvSpPr>
              <p:cNvPr id="11277" name="Text Box 108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2"/>
                </p:custDataLst>
              </p:nvPr>
            </p:nvSpPr>
            <p:spPr bwMode="auto">
              <a:xfrm>
                <a:off x="5943600" y="2667001"/>
                <a:ext cx="457200" cy="519113"/>
              </a:xfrm>
              <a:prstGeom prst="rect">
                <a:avLst/>
              </a:prstGeom>
              <a:blipFill>
                <a:blip r:embed="rId73"/>
                <a:stretch>
                  <a:fillRect l="-8333" r="-555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78" name="Line 117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7543800" y="152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79" name="Text Box 118"/>
              <p:cNvSpPr txBox="1"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7620000" y="152401"/>
                <a:ext cx="533400" cy="519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2800" b="0" i="1" baseline="-25000" dirty="0" err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sz="2800" baseline="-25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279" name="Text Box 118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4"/>
                </p:custDataLst>
              </p:nvPr>
            </p:nvSpPr>
            <p:spPr bwMode="auto">
              <a:xfrm>
                <a:off x="7620000" y="152401"/>
                <a:ext cx="533400" cy="519113"/>
              </a:xfrm>
              <a:prstGeom prst="rect">
                <a:avLst/>
              </a:prstGeom>
              <a:blipFill>
                <a:blip r:embed="rId7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80" name="Text Box 119"/>
              <p:cNvSpPr txBox="1"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7620000" y="609601"/>
                <a:ext cx="533400" cy="519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</m:oMath>
                  </m:oMathPara>
                </a14:m>
                <a:endParaRPr lang="en-US" sz="2800" b="1" baseline="-25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280" name="Text Box 119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6"/>
                </p:custDataLst>
              </p:nvPr>
            </p:nvSpPr>
            <p:spPr bwMode="auto">
              <a:xfrm>
                <a:off x="7620000" y="609601"/>
                <a:ext cx="533400" cy="519113"/>
              </a:xfrm>
              <a:prstGeom prst="rect">
                <a:avLst/>
              </a:prstGeom>
              <a:blipFill>
                <a:blip r:embed="rId77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81" name="Text Box 120"/>
              <p:cNvSpPr txBox="1"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7772400" y="4648201"/>
                <a:ext cx="533400" cy="519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</m:oMath>
                  </m:oMathPara>
                </a14:m>
                <a:endParaRPr lang="en-US" sz="2800" b="1" baseline="-25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281" name="Text Box 120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8"/>
                </p:custDataLst>
              </p:nvPr>
            </p:nvSpPr>
            <p:spPr bwMode="auto">
              <a:xfrm>
                <a:off x="7772400" y="4648201"/>
                <a:ext cx="533400" cy="519113"/>
              </a:xfrm>
              <a:prstGeom prst="rect">
                <a:avLst/>
              </a:prstGeom>
              <a:blipFill>
                <a:blip r:embed="rId7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129"/>
          <p:cNvGrpSpPr>
            <a:grpSpLocks/>
          </p:cNvGrpSpPr>
          <p:nvPr>
            <p:custDataLst>
              <p:tags r:id="rId15"/>
            </p:custDataLst>
          </p:nvPr>
        </p:nvGrpSpPr>
        <p:grpSpPr bwMode="auto">
          <a:xfrm>
            <a:off x="2667000" y="1828800"/>
            <a:ext cx="5562600" cy="914400"/>
            <a:chOff x="720" y="1152"/>
            <a:chExt cx="3504" cy="576"/>
          </a:xfrm>
        </p:grpSpPr>
        <p:sp>
          <p:nvSpPr>
            <p:cNvPr id="11308" name="Line 112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 flipH="1">
              <a:off x="720" y="1296"/>
              <a:ext cx="3072" cy="432"/>
            </a:xfrm>
            <a:prstGeom prst="line">
              <a:avLst/>
            </a:prstGeom>
            <a:noFill/>
            <a:ln w="57150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09" name="Oval 114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3744" y="1248"/>
              <a:ext cx="96" cy="9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10" name="Text Box 121"/>
                <p:cNvSpPr txBox="1">
                  <a:spLocks noChangeArrowheads="1"/>
                </p:cNvSpPr>
                <p:nvPr>
                  <p:custDataLst>
                    <p:tags r:id="rId33"/>
                  </p:custDataLst>
                </p:nvPr>
              </p:nvSpPr>
              <p:spPr bwMode="auto">
                <a:xfrm>
                  <a:off x="3888" y="1152"/>
                  <a:ext cx="336" cy="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oMath>
                    </m:oMathPara>
                  </a14:m>
                  <a:endParaRPr lang="en-US" sz="2800" b="1" baseline="-25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1310" name="Text Box 121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80"/>
                  </p:custDataLst>
                </p:nvPr>
              </p:nvSpPr>
              <p:spPr bwMode="auto">
                <a:xfrm>
                  <a:off x="3888" y="1152"/>
                  <a:ext cx="336" cy="327"/>
                </a:xfrm>
                <a:prstGeom prst="rect">
                  <a:avLst/>
                </a:prstGeom>
                <a:blipFill>
                  <a:blip r:embed="rId81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285" name="Oval 111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410200" y="2286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86" name="Text Box 133"/>
              <p:cNvSpPr txBox="1"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5181600" y="3886200"/>
                <a:ext cx="685800" cy="519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2800" b="0" i="1" baseline="-2500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800" baseline="-25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286" name="Text Box 133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84"/>
                </p:custDataLst>
              </p:nvPr>
            </p:nvSpPr>
            <p:spPr bwMode="auto">
              <a:xfrm>
                <a:off x="5181600" y="3886200"/>
                <a:ext cx="685800" cy="519112"/>
              </a:xfrm>
              <a:prstGeom prst="rect">
                <a:avLst/>
              </a:prstGeom>
              <a:blipFill>
                <a:blip r:embed="rId85"/>
                <a:stretch>
                  <a:fillRect b="-476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87" name="Text Box 134"/>
              <p:cNvSpPr txBox="1"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5181600" y="1752601"/>
                <a:ext cx="685800" cy="519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2800" b="0" i="1" baseline="-2500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800" baseline="-25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287" name="Text Box 134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86"/>
                </p:custDataLst>
              </p:nvPr>
            </p:nvSpPr>
            <p:spPr bwMode="auto">
              <a:xfrm>
                <a:off x="5181600" y="1752601"/>
                <a:ext cx="685800" cy="519113"/>
              </a:xfrm>
              <a:prstGeom prst="rect">
                <a:avLst/>
              </a:prstGeom>
              <a:blipFill>
                <a:blip r:embed="rId87"/>
                <a:stretch>
                  <a:fillRect b="-476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141"/>
          <p:cNvGrpSpPr>
            <a:grpSpLocks/>
          </p:cNvGrpSpPr>
          <p:nvPr>
            <p:custDataLst>
              <p:tags r:id="rId19"/>
            </p:custDataLst>
          </p:nvPr>
        </p:nvGrpSpPr>
        <p:grpSpPr bwMode="auto">
          <a:xfrm>
            <a:off x="2624138" y="2224088"/>
            <a:ext cx="4919662" cy="2500312"/>
            <a:chOff x="693" y="1401"/>
            <a:chExt cx="3099" cy="1575"/>
          </a:xfrm>
        </p:grpSpPr>
        <p:grpSp>
          <p:nvGrpSpPr>
            <p:cNvPr id="11300" name="Group 130"/>
            <p:cNvGrpSpPr>
              <a:grpSpLocks/>
            </p:cNvGrpSpPr>
            <p:nvPr/>
          </p:nvGrpSpPr>
          <p:grpSpPr bwMode="auto">
            <a:xfrm>
              <a:off x="693" y="1667"/>
              <a:ext cx="3099" cy="1309"/>
              <a:chOff x="693" y="1667"/>
              <a:chExt cx="3099" cy="1309"/>
            </a:xfrm>
          </p:grpSpPr>
          <p:sp>
            <p:nvSpPr>
              <p:cNvPr id="11302" name="Line 109"/>
              <p:cNvSpPr>
                <a:spLocks noChangeShapeType="1"/>
              </p:cNvSpPr>
              <p:nvPr>
                <p:custDataLst>
                  <p:tags r:id="rId29"/>
                </p:custDataLst>
              </p:nvPr>
            </p:nvSpPr>
            <p:spPr bwMode="auto">
              <a:xfrm flipH="1" flipV="1">
                <a:off x="720" y="1728"/>
                <a:ext cx="3072" cy="1248"/>
              </a:xfrm>
              <a:prstGeom prst="line">
                <a:avLst/>
              </a:prstGeom>
              <a:noFill/>
              <a:ln w="57150">
                <a:solidFill>
                  <a:srgbClr val="0432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Calibri" pitchFamily="34" charset="0"/>
                </a:endParaRPr>
              </a:p>
            </p:txBody>
          </p:sp>
          <p:sp>
            <p:nvSpPr>
              <p:cNvPr id="11303" name="Oval 115"/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693" y="1667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01" name="Text Box 135"/>
                <p:cNvSpPr txBox="1">
                  <a:spLocks noChangeArrowheads="1"/>
                </p:cNvSpPr>
                <p:nvPr>
                  <p:custDataLst>
                    <p:tags r:id="rId28"/>
                  </p:custDataLst>
                </p:nvPr>
              </p:nvSpPr>
              <p:spPr bwMode="auto">
                <a:xfrm>
                  <a:off x="720" y="1401"/>
                  <a:ext cx="240" cy="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oMath>
                    </m:oMathPara>
                  </a14:m>
                  <a:endParaRPr lang="en-US" sz="2800" b="1" baseline="-25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1301" name="Text Box 135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88"/>
                  </p:custDataLst>
                </p:nvPr>
              </p:nvSpPr>
              <p:spPr bwMode="auto">
                <a:xfrm>
                  <a:off x="720" y="1401"/>
                  <a:ext cx="240" cy="327"/>
                </a:xfrm>
                <a:prstGeom prst="rect">
                  <a:avLst/>
                </a:prstGeom>
                <a:blipFill>
                  <a:blip r:embed="rId89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289" name="Oval 136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9677400" y="263525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290" name="Oval 138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386013" y="2644775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91" name="Text Box 139"/>
              <p:cNvSpPr txBox="1"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1905000" y="2209801"/>
                <a:ext cx="533400" cy="519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2800" b="0" i="1" baseline="-25000" dirty="0" err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800" baseline="-25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291" name="Text Box 139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90"/>
                </p:custDataLst>
              </p:nvPr>
            </p:nvSpPr>
            <p:spPr bwMode="auto">
              <a:xfrm>
                <a:off x="1905000" y="2209801"/>
                <a:ext cx="533400" cy="519113"/>
              </a:xfrm>
              <a:prstGeom prst="rect">
                <a:avLst/>
              </a:prstGeom>
              <a:blipFill>
                <a:blip r:embed="rId91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92" name="Text Box 140"/>
              <p:cNvSpPr txBox="1"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9677400" y="2209801"/>
                <a:ext cx="533400" cy="519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2800" b="0" i="1" baseline="-25000" dirty="0" err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2800" baseline="-25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292" name="Text Box 140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92"/>
                </p:custDataLst>
              </p:nvPr>
            </p:nvSpPr>
            <p:spPr bwMode="auto">
              <a:xfrm>
                <a:off x="9677400" y="2209801"/>
                <a:ext cx="533400" cy="519113"/>
              </a:xfrm>
              <a:prstGeom prst="rect">
                <a:avLst/>
              </a:prstGeom>
              <a:blipFill>
                <a:blip r:embed="rId93"/>
                <a:stretch>
                  <a:fillRect b="-1428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93" name="Oval 110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5410200" y="3810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294" name="Oval 97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7467600" y="4648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48A9EED-0227-B74F-9569-C49E584AC826}"/>
                  </a:ext>
                </a:extLst>
              </p:cNvPr>
              <p:cNvSpPr txBox="1"/>
              <p:nvPr/>
            </p:nvSpPr>
            <p:spPr>
              <a:xfrm>
                <a:off x="1466849" y="1622502"/>
                <a:ext cx="3059364" cy="4249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𝒃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48A9EED-0227-B74F-9569-C49E584AC8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6849" y="1622502"/>
                <a:ext cx="3059364" cy="424925"/>
              </a:xfrm>
              <a:prstGeom prst="rect">
                <a:avLst/>
              </a:prstGeom>
              <a:blipFill>
                <a:blip r:embed="rId94"/>
                <a:stretch>
                  <a:fillRect l="-413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D2012661-F13D-474A-9B2E-8E8EBE7EAE2D}"/>
                  </a:ext>
                </a:extLst>
              </p:cNvPr>
              <p:cNvSpPr txBox="1"/>
              <p:nvPr/>
            </p:nvSpPr>
            <p:spPr>
              <a:xfrm>
                <a:off x="8333370" y="1693385"/>
                <a:ext cx="259417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𝒕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𝒃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D2012661-F13D-474A-9B2E-8E8EBE7EAE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3370" y="1693385"/>
                <a:ext cx="2594172" cy="369332"/>
              </a:xfrm>
              <a:prstGeom prst="rect">
                <a:avLst/>
              </a:prstGeom>
              <a:blipFill>
                <a:blip r:embed="rId95"/>
                <a:stretch>
                  <a:fillRect l="-1463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Oval 152">
            <a:extLst>
              <a:ext uri="{FF2B5EF4-FFF2-40B4-BE49-F238E27FC236}">
                <a16:creationId xmlns:a16="http://schemas.microsoft.com/office/drawing/2014/main" id="{9084C521-EDF0-7643-9687-7EABF50BDC12}"/>
              </a:ext>
            </a:extLst>
          </p:cNvPr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2590800" y="2257425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70" name="Oval 153">
            <a:extLst>
              <a:ext uri="{FF2B5EF4-FFF2-40B4-BE49-F238E27FC236}">
                <a16:creationId xmlns:a16="http://schemas.microsoft.com/office/drawing/2014/main" id="{EFF4578D-BC5C-7742-AD2C-42BB6C8612F1}"/>
              </a:ext>
            </a:extLst>
          </p:cNvPr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7696200" y="1871663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768A409C-F94E-584E-B7FF-7BE2B3B8E7EA}"/>
                  </a:ext>
                </a:extLst>
              </p:cNvPr>
              <p:cNvSpPr/>
              <p:nvPr/>
            </p:nvSpPr>
            <p:spPr>
              <a:xfrm>
                <a:off x="2108219" y="5064997"/>
                <a:ext cx="3233642" cy="123617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>
                    <a:latin typeface="+mn-lt"/>
                  </a:rPr>
                  <a:t>Image cross-ratio: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</m:d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</m:d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</m:den>
                      </m:f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768A409C-F94E-584E-B7FF-7BE2B3B8E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8219" y="5064997"/>
                <a:ext cx="3233642" cy="1236172"/>
              </a:xfrm>
              <a:prstGeom prst="rect">
                <a:avLst/>
              </a:prstGeom>
              <a:blipFill>
                <a:blip r:embed="rId96"/>
                <a:stretch>
                  <a:fillRect t="-3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00489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89" grpId="0" animBg="1"/>
      <p:bldP spid="11290" grpId="0" animBg="1"/>
      <p:bldP spid="11291" grpId="0"/>
      <p:bldP spid="11292" grpId="0"/>
      <p:bldP spid="2" grpId="0"/>
      <p:bldP spid="6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Single-view measurement examples</a:t>
            </a:r>
          </a:p>
        </p:txBody>
      </p:sp>
      <p:pic>
        <p:nvPicPr>
          <p:cNvPr id="4" name="Picture 3" descr="Screen Shot 2018-03-07 at 10.06.08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323"/>
          <a:stretch/>
        </p:blipFill>
        <p:spPr>
          <a:xfrm>
            <a:off x="1575920" y="1143000"/>
            <a:ext cx="3540123" cy="4114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00200" y="6096000"/>
            <a:ext cx="8991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A. </a:t>
            </a:r>
            <a:r>
              <a:rPr lang="en-US" sz="1600" dirty="0" err="1"/>
              <a:t>Criminisi</a:t>
            </a:r>
            <a:r>
              <a:rPr lang="en-US" sz="1600" dirty="0"/>
              <a:t>, I. Reid, and A. </a:t>
            </a:r>
            <a:r>
              <a:rPr lang="en-US" sz="1600" dirty="0" err="1"/>
              <a:t>Zisserman</a:t>
            </a:r>
            <a:r>
              <a:rPr lang="en-US" sz="1600" dirty="0"/>
              <a:t>, </a:t>
            </a:r>
            <a:r>
              <a:rPr lang="en-US" sz="1600" dirty="0">
                <a:hlinkClick r:id="rId3"/>
              </a:rPr>
              <a:t>Single View Metrology</a:t>
            </a:r>
            <a:r>
              <a:rPr lang="en-US" sz="1600" dirty="0"/>
              <a:t>, IJCV 2000</a:t>
            </a:r>
          </a:p>
          <a:p>
            <a:pPr algn="ctr"/>
            <a:r>
              <a:rPr lang="en-US" sz="1600" dirty="0"/>
              <a:t> Figure from </a:t>
            </a:r>
            <a:r>
              <a:rPr lang="en-US" sz="1600" dirty="0">
                <a:hlinkClick r:id="rId4"/>
              </a:rPr>
              <a:t>UPenn CIS580 slides</a:t>
            </a:r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4B8C61-6C4A-F048-A0A2-1190D9C9EF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 r="25555" b="11111"/>
          <a:stretch/>
        </p:blipFill>
        <p:spPr>
          <a:xfrm>
            <a:off x="5029200" y="1200150"/>
            <a:ext cx="5410200" cy="40576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B554B5-BE36-7545-A616-9628E33CB071}"/>
              </a:ext>
            </a:extLst>
          </p:cNvPr>
          <p:cNvSpPr txBox="1"/>
          <p:nvPr/>
        </p:nvSpPr>
        <p:spPr>
          <a:xfrm>
            <a:off x="5077162" y="5314950"/>
            <a:ext cx="5314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That booth is still there! (Oxford, September 2022)</a:t>
            </a:r>
          </a:p>
        </p:txBody>
      </p:sp>
    </p:spTree>
    <p:extLst>
      <p:ext uri="{BB962C8B-B14F-4D97-AF65-F5344CB8AC3E}">
        <p14:creationId xmlns:p14="http://schemas.microsoft.com/office/powerpoint/2010/main" val="270548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Image editing, augmented reality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4DABE9E6-5245-3F4C-9779-2B78086B1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31074"/>
            <a:ext cx="5029200" cy="357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AD8B83D3-F30D-9140-B1E3-DD0647C63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823113"/>
            <a:ext cx="5029200" cy="357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03B514-F5F4-E948-9261-D7C69F5A052F}"/>
              </a:ext>
            </a:extLst>
          </p:cNvPr>
          <p:cNvSpPr/>
          <p:nvPr/>
        </p:nvSpPr>
        <p:spPr>
          <a:xfrm>
            <a:off x="1824037" y="6172201"/>
            <a:ext cx="853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K. </a:t>
            </a:r>
            <a:r>
              <a:rPr lang="en-US" sz="1600" dirty="0" err="1"/>
              <a:t>Karsch</a:t>
            </a:r>
            <a:r>
              <a:rPr lang="en-US" sz="1600" dirty="0"/>
              <a:t> and V. </a:t>
            </a:r>
            <a:r>
              <a:rPr lang="en-US" sz="1600" dirty="0" err="1"/>
              <a:t>Hedau</a:t>
            </a:r>
            <a:r>
              <a:rPr lang="en-US" sz="1600" dirty="0"/>
              <a:t> and D. Forsyth and D. </a:t>
            </a:r>
            <a:r>
              <a:rPr lang="en-US" sz="1600" dirty="0" err="1"/>
              <a:t>Hoiem</a:t>
            </a:r>
            <a:r>
              <a:rPr lang="en-US" sz="1600" dirty="0"/>
              <a:t>. </a:t>
            </a:r>
            <a:r>
              <a:rPr lang="en-US" sz="1600" dirty="0">
                <a:hlinkClick r:id="rId5"/>
              </a:rPr>
              <a:t>Rendering Synthetic Objects into Legacy Photographs</a:t>
            </a:r>
            <a:r>
              <a:rPr lang="en-US" sz="1600" dirty="0"/>
              <a:t>. </a:t>
            </a:r>
            <a:r>
              <a:rPr lang="en-US" sz="1600" i="1" dirty="0"/>
              <a:t>SIGGRAPH Asia</a:t>
            </a:r>
            <a:r>
              <a:rPr lang="en-US" sz="1600" dirty="0"/>
              <a:t> 2011</a:t>
            </a:r>
          </a:p>
        </p:txBody>
      </p:sp>
    </p:spTree>
    <p:extLst>
      <p:ext uri="{BB962C8B-B14F-4D97-AF65-F5344CB8AC3E}">
        <p14:creationId xmlns:p14="http://schemas.microsoft.com/office/powerpoint/2010/main" val="21680519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Single-view measurement examples</a:t>
            </a:r>
          </a:p>
        </p:txBody>
      </p:sp>
      <p:pic>
        <p:nvPicPr>
          <p:cNvPr id="4" name="Picture 3" descr="Screen Shot 2018-03-07 at 10.06.08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323"/>
          <a:stretch/>
        </p:blipFill>
        <p:spPr>
          <a:xfrm>
            <a:off x="1575920" y="1143000"/>
            <a:ext cx="3540123" cy="4114800"/>
          </a:xfrm>
          <a:prstGeom prst="rect">
            <a:avLst/>
          </a:prstGeom>
        </p:spPr>
      </p:pic>
      <p:pic>
        <p:nvPicPr>
          <p:cNvPr id="5" name="Picture 4" descr="Screen Shot 2018-03-07 at 10.06.2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786" y="1219200"/>
            <a:ext cx="5599215" cy="4114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00200" y="6096000"/>
            <a:ext cx="8991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A. </a:t>
            </a:r>
            <a:r>
              <a:rPr lang="en-US" sz="1600" dirty="0" err="1"/>
              <a:t>Criminisi</a:t>
            </a:r>
            <a:r>
              <a:rPr lang="en-US" sz="1600" dirty="0"/>
              <a:t>, I. Reid, and A. </a:t>
            </a:r>
            <a:r>
              <a:rPr lang="en-US" sz="1600" dirty="0" err="1"/>
              <a:t>Zisserman</a:t>
            </a:r>
            <a:r>
              <a:rPr lang="en-US" sz="1600" dirty="0"/>
              <a:t>, </a:t>
            </a:r>
            <a:r>
              <a:rPr lang="en-US" sz="1600" dirty="0">
                <a:hlinkClick r:id="rId4"/>
              </a:rPr>
              <a:t>Single View Metrology</a:t>
            </a:r>
            <a:r>
              <a:rPr lang="en-US" sz="1600" dirty="0"/>
              <a:t>, IJCV 2000</a:t>
            </a:r>
          </a:p>
          <a:p>
            <a:pPr algn="ctr"/>
            <a:r>
              <a:rPr lang="en-US" sz="1600" dirty="0"/>
              <a:t> Figure from </a:t>
            </a:r>
            <a:r>
              <a:rPr lang="en-US" sz="1600" dirty="0">
                <a:hlinkClick r:id="rId5"/>
              </a:rPr>
              <a:t>UPenn CIS580 slides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4039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example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/>
              <a:t>Are the heights of the two groups of people consistent with one another?</a:t>
            </a:r>
          </a:p>
          <a:p>
            <a:pPr marL="857250" lvl="1" indent="-457200">
              <a:buFont typeface="Arial"/>
              <a:buChar char="•"/>
            </a:pPr>
            <a:r>
              <a:rPr lang="en-US" sz="2400" dirty="0"/>
              <a:t>Measure heights using Christ as reference</a:t>
            </a:r>
          </a:p>
        </p:txBody>
      </p:sp>
      <p:pic>
        <p:nvPicPr>
          <p:cNvPr id="8" name="Picture 7" descr="Screen Shot 2018-03-07 at 10.20.3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373334"/>
            <a:ext cx="9144000" cy="3189266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602252" y="5486400"/>
            <a:ext cx="42651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800" dirty="0" err="1"/>
              <a:t>Piero</a:t>
            </a:r>
            <a:r>
              <a:rPr lang="en-US" sz="1800" dirty="0"/>
              <a:t> </a:t>
            </a:r>
            <a:r>
              <a:rPr lang="en-US" sz="1800" dirty="0" err="1"/>
              <a:t>della</a:t>
            </a:r>
            <a:r>
              <a:rPr lang="en-US" sz="1800" dirty="0"/>
              <a:t> Francesca</a:t>
            </a:r>
            <a:r>
              <a:rPr lang="en-US" sz="1800" i="1" dirty="0"/>
              <a:t>, Flagellation, </a:t>
            </a:r>
            <a:r>
              <a:rPr lang="en-US" sz="1800" dirty="0"/>
              <a:t>ca. 1455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43000" y="6258580"/>
            <a:ext cx="10058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A. </a:t>
            </a:r>
            <a:r>
              <a:rPr lang="en-US" sz="1400" dirty="0" err="1"/>
              <a:t>Criminisi</a:t>
            </a:r>
            <a:r>
              <a:rPr lang="en-US" sz="1400" dirty="0"/>
              <a:t>, M. Kemp, and A. </a:t>
            </a:r>
            <a:r>
              <a:rPr lang="en-US" sz="1400" dirty="0" err="1"/>
              <a:t>Zisserman,</a:t>
            </a:r>
            <a:r>
              <a:rPr lang="en-US" sz="1400" dirty="0" err="1">
                <a:hlinkClick r:id="rId3"/>
              </a:rPr>
              <a:t>Bringing</a:t>
            </a:r>
            <a:r>
              <a:rPr lang="en-US" sz="1400" dirty="0">
                <a:hlinkClick r:id="rId3"/>
              </a:rPr>
              <a:t> Pictorial Space to Life: computer techniques for the analysis of paintings</a:t>
            </a:r>
            <a:r>
              <a:rPr lang="en-US" sz="1400" dirty="0"/>
              <a:t>, </a:t>
            </a:r>
            <a:br>
              <a:rPr lang="en-US" sz="1400" dirty="0"/>
            </a:br>
            <a:r>
              <a:rPr lang="en-US" sz="1400" i="1" dirty="0"/>
              <a:t>Proc. Computers and the History of Art</a:t>
            </a:r>
            <a:r>
              <a:rPr lang="en-US" sz="1400" dirty="0"/>
              <a:t>, 2002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6172200" y="2209800"/>
            <a:ext cx="4495800" cy="3505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84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Line 1"/>
          <p:cNvSpPr>
            <a:spLocks noChangeShapeType="1"/>
          </p:cNvSpPr>
          <p:nvPr/>
        </p:nvSpPr>
        <p:spPr bwMode="auto">
          <a:xfrm>
            <a:off x="2209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6202" name="Group 58"/>
          <p:cNvGrpSpPr>
            <a:grpSpLocks/>
          </p:cNvGrpSpPr>
          <p:nvPr/>
        </p:nvGrpSpPr>
        <p:grpSpPr bwMode="auto">
          <a:xfrm>
            <a:off x="5408614" y="990600"/>
            <a:ext cx="3748087" cy="3784600"/>
            <a:chOff x="0" y="0"/>
            <a:chExt cx="2361" cy="2384"/>
          </a:xfrm>
        </p:grpSpPr>
        <p:grpSp>
          <p:nvGrpSpPr>
            <p:cNvPr id="6173" name="Group 29"/>
            <p:cNvGrpSpPr>
              <a:grpSpLocks/>
            </p:cNvGrpSpPr>
            <p:nvPr/>
          </p:nvGrpSpPr>
          <p:grpSpPr bwMode="auto">
            <a:xfrm>
              <a:off x="0" y="1966"/>
              <a:ext cx="1921" cy="418"/>
              <a:chOff x="0" y="0"/>
              <a:chExt cx="1921" cy="417"/>
            </a:xfrm>
          </p:grpSpPr>
          <p:sp>
            <p:nvSpPr>
              <p:cNvPr id="6146" name="Rectangle 2"/>
              <p:cNvSpPr>
                <a:spLocks/>
              </p:cNvSpPr>
              <p:nvPr/>
            </p:nvSpPr>
            <p:spPr bwMode="auto">
              <a:xfrm rot="5400000">
                <a:off x="767" y="-767"/>
                <a:ext cx="385" cy="1920"/>
              </a:xfrm>
              <a:prstGeom prst="rect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grpSp>
            <p:nvGrpSpPr>
              <p:cNvPr id="6167" name="Group 23"/>
              <p:cNvGrpSpPr>
                <a:grpSpLocks/>
              </p:cNvGrpSpPr>
              <p:nvPr/>
            </p:nvGrpSpPr>
            <p:grpSpPr bwMode="auto">
              <a:xfrm>
                <a:off x="94" y="0"/>
                <a:ext cx="1825" cy="192"/>
                <a:chOff x="0" y="0"/>
                <a:chExt cx="1825" cy="192"/>
              </a:xfrm>
            </p:grpSpPr>
            <p:sp>
              <p:nvSpPr>
                <p:cNvPr id="6147" name="Line 3"/>
                <p:cNvSpPr>
                  <a:spLocks noChangeShapeType="1"/>
                </p:cNvSpPr>
                <p:nvPr/>
              </p:nvSpPr>
              <p:spPr bwMode="auto">
                <a:xfrm flipH="1">
                  <a:off x="0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48" name="Line 4"/>
                <p:cNvSpPr>
                  <a:spLocks noChangeShapeType="1"/>
                </p:cNvSpPr>
                <p:nvPr/>
              </p:nvSpPr>
              <p:spPr bwMode="auto">
                <a:xfrm flipH="1">
                  <a:off x="96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49" name="Line 5"/>
                <p:cNvSpPr>
                  <a:spLocks noChangeShapeType="1"/>
                </p:cNvSpPr>
                <p:nvPr/>
              </p:nvSpPr>
              <p:spPr bwMode="auto">
                <a:xfrm flipH="1">
                  <a:off x="192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50" name="Line 6"/>
                <p:cNvSpPr>
                  <a:spLocks noChangeShapeType="1"/>
                </p:cNvSpPr>
                <p:nvPr/>
              </p:nvSpPr>
              <p:spPr bwMode="auto">
                <a:xfrm flipH="1">
                  <a:off x="288" y="0"/>
                  <a:ext cx="1" cy="192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51" name="Line 7"/>
                <p:cNvSpPr>
                  <a:spLocks noChangeShapeType="1"/>
                </p:cNvSpPr>
                <p:nvPr/>
              </p:nvSpPr>
              <p:spPr bwMode="auto">
                <a:xfrm flipH="1">
                  <a:off x="384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52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480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53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576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54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672" y="0"/>
                  <a:ext cx="1" cy="192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55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768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56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864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57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960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58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1056" y="0"/>
                  <a:ext cx="1" cy="192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59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152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60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1248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61" name="Line 17"/>
                <p:cNvSpPr>
                  <a:spLocks noChangeShapeType="1"/>
                </p:cNvSpPr>
                <p:nvPr/>
              </p:nvSpPr>
              <p:spPr bwMode="auto">
                <a:xfrm flipH="1">
                  <a:off x="1344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62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1440" y="0"/>
                  <a:ext cx="1" cy="192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63" name="Line 19"/>
                <p:cNvSpPr>
                  <a:spLocks noChangeShapeType="1"/>
                </p:cNvSpPr>
                <p:nvPr/>
              </p:nvSpPr>
              <p:spPr bwMode="auto">
                <a:xfrm flipH="1">
                  <a:off x="1536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64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1632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65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1728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66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1824" y="0"/>
                  <a:ext cx="1" cy="192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6172" name="Group 28"/>
              <p:cNvGrpSpPr>
                <a:grpSpLocks/>
              </p:cNvGrpSpPr>
              <p:nvPr/>
            </p:nvGrpSpPr>
            <p:grpSpPr bwMode="auto">
              <a:xfrm>
                <a:off x="276" y="145"/>
                <a:ext cx="1413" cy="272"/>
                <a:chOff x="0" y="0"/>
                <a:chExt cx="1413" cy="272"/>
              </a:xfrm>
            </p:grpSpPr>
            <p:sp>
              <p:nvSpPr>
                <p:cNvPr id="6168" name="Rectangle 24"/>
                <p:cNvSpPr>
                  <a:spLocks/>
                </p:cNvSpPr>
                <p:nvPr/>
              </p:nvSpPr>
              <p:spPr bwMode="auto">
                <a:xfrm>
                  <a:off x="0" y="0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1</a:t>
                  </a:r>
                </a:p>
              </p:txBody>
            </p:sp>
            <p:sp>
              <p:nvSpPr>
                <p:cNvPr id="6169" name="Rectangle 25"/>
                <p:cNvSpPr>
                  <a:spLocks/>
                </p:cNvSpPr>
                <p:nvPr/>
              </p:nvSpPr>
              <p:spPr bwMode="auto">
                <a:xfrm>
                  <a:off x="397" y="0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2</a:t>
                  </a:r>
                </a:p>
              </p:txBody>
            </p:sp>
            <p:sp>
              <p:nvSpPr>
                <p:cNvPr id="6170" name="Rectangle 26"/>
                <p:cNvSpPr>
                  <a:spLocks/>
                </p:cNvSpPr>
                <p:nvPr/>
              </p:nvSpPr>
              <p:spPr bwMode="auto">
                <a:xfrm>
                  <a:off x="781" y="0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3</a:t>
                  </a:r>
                </a:p>
              </p:txBody>
            </p:sp>
            <p:sp>
              <p:nvSpPr>
                <p:cNvPr id="6171" name="Rectangle 27"/>
                <p:cNvSpPr>
                  <a:spLocks/>
                </p:cNvSpPr>
                <p:nvPr/>
              </p:nvSpPr>
              <p:spPr bwMode="auto">
                <a:xfrm>
                  <a:off x="1165" y="0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4</a:t>
                  </a:r>
                </a:p>
              </p:txBody>
            </p:sp>
          </p:grpSp>
        </p:grpSp>
        <p:grpSp>
          <p:nvGrpSpPr>
            <p:cNvPr id="6201" name="Group 57"/>
            <p:cNvGrpSpPr>
              <a:grpSpLocks/>
            </p:cNvGrpSpPr>
            <p:nvPr/>
          </p:nvGrpSpPr>
          <p:grpSpPr bwMode="auto">
            <a:xfrm>
              <a:off x="1921" y="0"/>
              <a:ext cx="440" cy="1920"/>
              <a:chOff x="0" y="0"/>
              <a:chExt cx="440" cy="1920"/>
            </a:xfrm>
          </p:grpSpPr>
          <p:sp>
            <p:nvSpPr>
              <p:cNvPr id="6174" name="Rectangle 30"/>
              <p:cNvSpPr>
                <a:spLocks/>
              </p:cNvSpPr>
              <p:nvPr/>
            </p:nvSpPr>
            <p:spPr bwMode="auto">
              <a:xfrm>
                <a:off x="0" y="0"/>
                <a:ext cx="384" cy="1920"/>
              </a:xfrm>
              <a:prstGeom prst="rect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grpSp>
            <p:nvGrpSpPr>
              <p:cNvPr id="6179" name="Group 35"/>
              <p:cNvGrpSpPr>
                <a:grpSpLocks/>
              </p:cNvGrpSpPr>
              <p:nvPr/>
            </p:nvGrpSpPr>
            <p:grpSpPr bwMode="auto">
              <a:xfrm>
                <a:off x="192" y="240"/>
                <a:ext cx="248" cy="1424"/>
                <a:chOff x="0" y="0"/>
                <a:chExt cx="248" cy="1424"/>
              </a:xfrm>
            </p:grpSpPr>
            <p:sp>
              <p:nvSpPr>
                <p:cNvPr id="6175" name="Rectangle 31"/>
                <p:cNvSpPr>
                  <a:spLocks/>
                </p:cNvSpPr>
                <p:nvPr/>
              </p:nvSpPr>
              <p:spPr bwMode="auto">
                <a:xfrm>
                  <a:off x="0" y="1152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1</a:t>
                  </a:r>
                </a:p>
              </p:txBody>
            </p:sp>
            <p:sp>
              <p:nvSpPr>
                <p:cNvPr id="6176" name="Rectangle 32"/>
                <p:cNvSpPr>
                  <a:spLocks/>
                </p:cNvSpPr>
                <p:nvPr/>
              </p:nvSpPr>
              <p:spPr bwMode="auto">
                <a:xfrm>
                  <a:off x="0" y="768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2</a:t>
                  </a:r>
                </a:p>
              </p:txBody>
            </p:sp>
            <p:sp>
              <p:nvSpPr>
                <p:cNvPr id="6177" name="Rectangle 33"/>
                <p:cNvSpPr>
                  <a:spLocks/>
                </p:cNvSpPr>
                <p:nvPr/>
              </p:nvSpPr>
              <p:spPr bwMode="auto">
                <a:xfrm>
                  <a:off x="0" y="384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3</a:t>
                  </a:r>
                </a:p>
              </p:txBody>
            </p:sp>
            <p:sp>
              <p:nvSpPr>
                <p:cNvPr id="6178" name="Rectangle 34"/>
                <p:cNvSpPr>
                  <a:spLocks/>
                </p:cNvSpPr>
                <p:nvPr/>
              </p:nvSpPr>
              <p:spPr bwMode="auto">
                <a:xfrm>
                  <a:off x="0" y="0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4</a:t>
                  </a:r>
                </a:p>
              </p:txBody>
            </p:sp>
          </p:grpSp>
          <p:grpSp>
            <p:nvGrpSpPr>
              <p:cNvPr id="6200" name="Group 56"/>
              <p:cNvGrpSpPr>
                <a:grpSpLocks/>
              </p:cNvGrpSpPr>
              <p:nvPr/>
            </p:nvGrpSpPr>
            <p:grpSpPr bwMode="auto">
              <a:xfrm>
                <a:off x="0" y="0"/>
                <a:ext cx="192" cy="1825"/>
                <a:chOff x="0" y="0"/>
                <a:chExt cx="192" cy="1825"/>
              </a:xfrm>
            </p:grpSpPr>
            <p:sp>
              <p:nvSpPr>
                <p:cNvPr id="6180" name="Line 36"/>
                <p:cNvSpPr>
                  <a:spLocks noChangeShapeType="1"/>
                </p:cNvSpPr>
                <p:nvPr/>
              </p:nvSpPr>
              <p:spPr bwMode="auto">
                <a:xfrm>
                  <a:off x="0" y="1824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81" name="Line 37"/>
                <p:cNvSpPr>
                  <a:spLocks noChangeShapeType="1"/>
                </p:cNvSpPr>
                <p:nvPr/>
              </p:nvSpPr>
              <p:spPr bwMode="auto">
                <a:xfrm>
                  <a:off x="0" y="1728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82" name="Line 38"/>
                <p:cNvSpPr>
                  <a:spLocks noChangeShapeType="1"/>
                </p:cNvSpPr>
                <p:nvPr/>
              </p:nvSpPr>
              <p:spPr bwMode="auto">
                <a:xfrm>
                  <a:off x="0" y="1632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83" name="Line 39"/>
                <p:cNvSpPr>
                  <a:spLocks noChangeShapeType="1"/>
                </p:cNvSpPr>
                <p:nvPr/>
              </p:nvSpPr>
              <p:spPr bwMode="auto">
                <a:xfrm>
                  <a:off x="0" y="1536"/>
                  <a:ext cx="192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84" name="Line 40"/>
                <p:cNvSpPr>
                  <a:spLocks noChangeShapeType="1"/>
                </p:cNvSpPr>
                <p:nvPr/>
              </p:nvSpPr>
              <p:spPr bwMode="auto">
                <a:xfrm>
                  <a:off x="0" y="1440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85" name="Line 41"/>
                <p:cNvSpPr>
                  <a:spLocks noChangeShapeType="1"/>
                </p:cNvSpPr>
                <p:nvPr/>
              </p:nvSpPr>
              <p:spPr bwMode="auto">
                <a:xfrm>
                  <a:off x="0" y="1344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86" name="Line 42"/>
                <p:cNvSpPr>
                  <a:spLocks noChangeShapeType="1"/>
                </p:cNvSpPr>
                <p:nvPr/>
              </p:nvSpPr>
              <p:spPr bwMode="auto">
                <a:xfrm>
                  <a:off x="0" y="1248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87" name="Line 43"/>
                <p:cNvSpPr>
                  <a:spLocks noChangeShapeType="1"/>
                </p:cNvSpPr>
                <p:nvPr/>
              </p:nvSpPr>
              <p:spPr bwMode="auto">
                <a:xfrm>
                  <a:off x="0" y="1152"/>
                  <a:ext cx="192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88" name="Line 44"/>
                <p:cNvSpPr>
                  <a:spLocks noChangeShapeType="1"/>
                </p:cNvSpPr>
                <p:nvPr/>
              </p:nvSpPr>
              <p:spPr bwMode="auto">
                <a:xfrm>
                  <a:off x="0" y="1056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89" name="Line 45"/>
                <p:cNvSpPr>
                  <a:spLocks noChangeShapeType="1"/>
                </p:cNvSpPr>
                <p:nvPr/>
              </p:nvSpPr>
              <p:spPr bwMode="auto">
                <a:xfrm>
                  <a:off x="0" y="960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90" name="Line 46"/>
                <p:cNvSpPr>
                  <a:spLocks noChangeShapeType="1"/>
                </p:cNvSpPr>
                <p:nvPr/>
              </p:nvSpPr>
              <p:spPr bwMode="auto">
                <a:xfrm>
                  <a:off x="0" y="864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91" name="Line 47"/>
                <p:cNvSpPr>
                  <a:spLocks noChangeShapeType="1"/>
                </p:cNvSpPr>
                <p:nvPr/>
              </p:nvSpPr>
              <p:spPr bwMode="auto">
                <a:xfrm>
                  <a:off x="0" y="768"/>
                  <a:ext cx="192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92" name="Line 48"/>
                <p:cNvSpPr>
                  <a:spLocks noChangeShapeType="1"/>
                </p:cNvSpPr>
                <p:nvPr/>
              </p:nvSpPr>
              <p:spPr bwMode="auto">
                <a:xfrm>
                  <a:off x="0" y="672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93" name="Line 49"/>
                <p:cNvSpPr>
                  <a:spLocks noChangeShapeType="1"/>
                </p:cNvSpPr>
                <p:nvPr/>
              </p:nvSpPr>
              <p:spPr bwMode="auto">
                <a:xfrm>
                  <a:off x="0" y="576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94" name="Line 50"/>
                <p:cNvSpPr>
                  <a:spLocks noChangeShapeType="1"/>
                </p:cNvSpPr>
                <p:nvPr/>
              </p:nvSpPr>
              <p:spPr bwMode="auto">
                <a:xfrm>
                  <a:off x="0" y="480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95" name="Line 51"/>
                <p:cNvSpPr>
                  <a:spLocks noChangeShapeType="1"/>
                </p:cNvSpPr>
                <p:nvPr/>
              </p:nvSpPr>
              <p:spPr bwMode="auto">
                <a:xfrm>
                  <a:off x="0" y="384"/>
                  <a:ext cx="192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96" name="Line 52"/>
                <p:cNvSpPr>
                  <a:spLocks noChangeShapeType="1"/>
                </p:cNvSpPr>
                <p:nvPr/>
              </p:nvSpPr>
              <p:spPr bwMode="auto">
                <a:xfrm>
                  <a:off x="0" y="288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97" name="Line 53"/>
                <p:cNvSpPr>
                  <a:spLocks noChangeShapeType="1"/>
                </p:cNvSpPr>
                <p:nvPr/>
              </p:nvSpPr>
              <p:spPr bwMode="auto">
                <a:xfrm>
                  <a:off x="0" y="192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98" name="Line 54"/>
                <p:cNvSpPr>
                  <a:spLocks noChangeShapeType="1"/>
                </p:cNvSpPr>
                <p:nvPr/>
              </p:nvSpPr>
              <p:spPr bwMode="auto">
                <a:xfrm>
                  <a:off x="0" y="96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99" name="Line 55"/>
                <p:cNvSpPr>
                  <a:spLocks noChangeShapeType="1"/>
                </p:cNvSpPr>
                <p:nvPr/>
              </p:nvSpPr>
              <p:spPr bwMode="auto">
                <a:xfrm>
                  <a:off x="0" y="0"/>
                  <a:ext cx="192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Measurements within planes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14400" y="5075236"/>
            <a:ext cx="10363200" cy="109696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Simplest approach: unwarp then measure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kind of warp is this?</a:t>
            </a:r>
          </a:p>
        </p:txBody>
      </p:sp>
      <p:pic>
        <p:nvPicPr>
          <p:cNvPr id="6205" name="Picture 6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914400"/>
            <a:ext cx="30829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06" name="Line 62"/>
          <p:cNvSpPr>
            <a:spLocks noChangeShapeType="1"/>
          </p:cNvSpPr>
          <p:nvPr/>
        </p:nvSpPr>
        <p:spPr bwMode="auto">
          <a:xfrm>
            <a:off x="2895600" y="3276600"/>
            <a:ext cx="533400" cy="228600"/>
          </a:xfrm>
          <a:prstGeom prst="line">
            <a:avLst/>
          </a:prstGeom>
          <a:noFill/>
          <a:ln w="28575" cap="flat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6209" name="Group 65"/>
          <p:cNvGrpSpPr>
            <a:grpSpLocks/>
          </p:cNvGrpSpPr>
          <p:nvPr/>
        </p:nvGrpSpPr>
        <p:grpSpPr bwMode="auto">
          <a:xfrm>
            <a:off x="5334001" y="914400"/>
            <a:ext cx="3082925" cy="3124200"/>
            <a:chOff x="0" y="0"/>
            <a:chExt cx="1942" cy="1968"/>
          </a:xfrm>
        </p:grpSpPr>
        <p:pic>
          <p:nvPicPr>
            <p:cNvPr id="6207" name="Picture 63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942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08" name="Line 64"/>
            <p:cNvSpPr>
              <a:spLocks noChangeShapeType="1"/>
            </p:cNvSpPr>
            <p:nvPr/>
          </p:nvSpPr>
          <p:spPr bwMode="auto">
            <a:xfrm>
              <a:off x="720" y="912"/>
              <a:ext cx="432" cy="480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2993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8991616" presetClass="entr" presetSubtype="9125252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20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Line 1"/>
          <p:cNvSpPr>
            <a:spLocks noChangeShapeType="1"/>
          </p:cNvSpPr>
          <p:nvPr/>
        </p:nvSpPr>
        <p:spPr bwMode="auto">
          <a:xfrm>
            <a:off x="2209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vert="horz" wrap="square" lIns="91440" tIns="45720" rIns="13208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/>
              <a:t>Image rectification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14400" y="4152900"/>
                <a:ext cx="10363200" cy="20193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>
                    <a:sym typeface="Arial" charset="0"/>
                  </a:rPr>
                  <a:t>To unwarp (rectify) an image, solve for </a:t>
                </a:r>
                <a:r>
                  <a:rPr lang="en-US" dirty="0" err="1">
                    <a:sym typeface="Arial" charset="0"/>
                  </a:rPr>
                  <a:t>homography</a:t>
                </a:r>
                <a:r>
                  <a:rPr lang="en-US" dirty="0">
                    <a:sym typeface="Arial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 Bold" charset="0"/>
                        <a:sym typeface="Arial Bold" charset="0"/>
                      </a:rPr>
                      <m:t>𝑯</m:t>
                    </m:r>
                  </m:oMath>
                </a14:m>
                <a:r>
                  <a:rPr lang="en-US" dirty="0">
                    <a:sym typeface="Arial" charset="0"/>
                  </a:rPr>
                  <a:t> given four pairs of matches assumed to have a known configuration (e.g., square)</a:t>
                </a:r>
                <a:endParaRPr lang="en-US" dirty="0">
                  <a:cs typeface="Arial Bold" charset="0"/>
                  <a:sym typeface="Arial Bold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4152900"/>
                <a:ext cx="10363200" cy="2019300"/>
              </a:xfrm>
              <a:blipFill>
                <a:blip r:embed="rId2"/>
                <a:stretch>
                  <a:fillRect l="-1103" t="-2500" r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20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914400"/>
            <a:ext cx="30829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1" y="914400"/>
            <a:ext cx="30829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Oval 6"/>
          <p:cNvSpPr>
            <a:spLocks/>
          </p:cNvSpPr>
          <p:nvPr/>
        </p:nvSpPr>
        <p:spPr bwMode="auto">
          <a:xfrm>
            <a:off x="2690813" y="3895725"/>
            <a:ext cx="76200" cy="76200"/>
          </a:xfrm>
          <a:prstGeom prst="ellipse">
            <a:avLst/>
          </a:prstGeom>
          <a:solidFill>
            <a:srgbClr val="33CC33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223" name="Oval 7"/>
          <p:cNvSpPr>
            <a:spLocks/>
          </p:cNvSpPr>
          <p:nvPr/>
        </p:nvSpPr>
        <p:spPr bwMode="auto">
          <a:xfrm>
            <a:off x="3590925" y="3533775"/>
            <a:ext cx="76200" cy="76200"/>
          </a:xfrm>
          <a:prstGeom prst="ellipse">
            <a:avLst/>
          </a:prstGeom>
          <a:solidFill>
            <a:srgbClr val="0066FF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224" name="Oval 8"/>
          <p:cNvSpPr>
            <a:spLocks/>
          </p:cNvSpPr>
          <p:nvPr/>
        </p:nvSpPr>
        <p:spPr bwMode="auto">
          <a:xfrm>
            <a:off x="2752725" y="3562350"/>
            <a:ext cx="76200" cy="76200"/>
          </a:xfrm>
          <a:prstGeom prst="ellipse">
            <a:avLst/>
          </a:prstGeom>
          <a:solidFill>
            <a:srgbClr val="FF00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225" name="Oval 9"/>
          <p:cNvSpPr>
            <a:spLocks/>
          </p:cNvSpPr>
          <p:nvPr/>
        </p:nvSpPr>
        <p:spPr bwMode="auto">
          <a:xfrm>
            <a:off x="3733800" y="3819525"/>
            <a:ext cx="76200" cy="76200"/>
          </a:xfrm>
          <a:prstGeom prst="ellipse">
            <a:avLst/>
          </a:prstGeom>
          <a:solidFill>
            <a:srgbClr val="FFFF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226" name="Oval 10"/>
          <p:cNvSpPr>
            <a:spLocks/>
          </p:cNvSpPr>
          <p:nvPr/>
        </p:nvSpPr>
        <p:spPr bwMode="auto">
          <a:xfrm>
            <a:off x="6343650" y="3917950"/>
            <a:ext cx="76200" cy="76200"/>
          </a:xfrm>
          <a:prstGeom prst="ellipse">
            <a:avLst/>
          </a:prstGeom>
          <a:solidFill>
            <a:srgbClr val="33CC33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227" name="Oval 11"/>
          <p:cNvSpPr>
            <a:spLocks/>
          </p:cNvSpPr>
          <p:nvPr/>
        </p:nvSpPr>
        <p:spPr bwMode="auto">
          <a:xfrm>
            <a:off x="7300913" y="3213100"/>
            <a:ext cx="76200" cy="76200"/>
          </a:xfrm>
          <a:prstGeom prst="ellipse">
            <a:avLst/>
          </a:prstGeom>
          <a:solidFill>
            <a:srgbClr val="0066FF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228" name="Oval 12"/>
          <p:cNvSpPr>
            <a:spLocks/>
          </p:cNvSpPr>
          <p:nvPr/>
        </p:nvSpPr>
        <p:spPr bwMode="auto">
          <a:xfrm>
            <a:off x="6353175" y="3213100"/>
            <a:ext cx="76200" cy="76200"/>
          </a:xfrm>
          <a:prstGeom prst="ellipse">
            <a:avLst/>
          </a:prstGeom>
          <a:solidFill>
            <a:srgbClr val="FF00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229" name="Oval 13"/>
          <p:cNvSpPr>
            <a:spLocks/>
          </p:cNvSpPr>
          <p:nvPr/>
        </p:nvSpPr>
        <p:spPr bwMode="auto">
          <a:xfrm>
            <a:off x="7305675" y="3917950"/>
            <a:ext cx="76200" cy="76200"/>
          </a:xfrm>
          <a:prstGeom prst="ellipse">
            <a:avLst/>
          </a:prstGeom>
          <a:solidFill>
            <a:srgbClr val="FFFF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31" name="Rectangle 15"/>
              <p:cNvSpPr>
                <a:spLocks/>
              </p:cNvSpPr>
              <p:nvPr/>
            </p:nvSpPr>
            <p:spPr bwMode="auto">
              <a:xfrm>
                <a:off x="2819401" y="3352801"/>
                <a:ext cx="297773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 Bold" charset="0"/>
                          <a:sym typeface="Arial Bold" charset="0"/>
                        </a:rPr>
                        <m:t>𝒙</m:t>
                      </m:r>
                    </m:oMath>
                  </m:oMathPara>
                </a14:m>
                <a:endParaRPr lang="en-US" sz="2000" b="1" dirty="0">
                  <a:solidFill>
                    <a:srgbClr val="7030A0"/>
                  </a:solidFill>
                  <a:latin typeface="Arial Bold" charset="0"/>
                  <a:cs typeface="Arial Bold" charset="0"/>
                  <a:sym typeface="Arial Bold" charset="0"/>
                </a:endParaRPr>
              </a:p>
            </p:txBody>
          </p:sp>
        </mc:Choice>
        <mc:Fallback xmlns="">
          <p:sp>
            <p:nvSpPr>
              <p:cNvPr id="9231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19401" y="3352801"/>
                <a:ext cx="297773" cy="307777"/>
              </a:xfrm>
              <a:prstGeom prst="rect">
                <a:avLst/>
              </a:prstGeom>
              <a:blipFill>
                <a:blip r:embed="rId5"/>
                <a:stretch>
                  <a:fillRect l="-8333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32" name="Rectangle 16"/>
              <p:cNvSpPr>
                <a:spLocks/>
              </p:cNvSpPr>
              <p:nvPr/>
            </p:nvSpPr>
            <p:spPr bwMode="auto">
              <a:xfrm>
                <a:off x="6478589" y="3048001"/>
                <a:ext cx="365163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 Bold" charset="0"/>
                          <a:sym typeface="Arial Bold" charset="0"/>
                        </a:rPr>
                        <m:t>𝒙</m:t>
                      </m:r>
                      <m:r>
                        <a:rPr lang="en-US" sz="20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 Bold" charset="0"/>
                          <a:sym typeface="Arial Bold" charset="0"/>
                        </a:rPr>
                        <m:t>′</m:t>
                      </m:r>
                    </m:oMath>
                  </m:oMathPara>
                </a14:m>
                <a:endParaRPr lang="en-US" sz="2000" dirty="0">
                  <a:solidFill>
                    <a:srgbClr val="7030A0"/>
                  </a:solidFill>
                  <a:latin typeface="Arial Bold" charset="0"/>
                  <a:cs typeface="Arial Bold" charset="0"/>
                  <a:sym typeface="Arial Bold" charset="0"/>
                </a:endParaRPr>
              </a:p>
            </p:txBody>
          </p:sp>
        </mc:Choice>
        <mc:Fallback xmlns="">
          <p:sp>
            <p:nvSpPr>
              <p:cNvPr id="9232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78589" y="3048001"/>
                <a:ext cx="365163" cy="307777"/>
              </a:xfrm>
              <a:prstGeom prst="rect">
                <a:avLst/>
              </a:prstGeom>
              <a:blipFill>
                <a:blip r:embed="rId6"/>
                <a:stretch>
                  <a:fillRect l="-6667" b="-8333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96760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rectification: Example</a:t>
            </a: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700" y="1643063"/>
            <a:ext cx="1295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1665289"/>
            <a:ext cx="5402262" cy="378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25270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Line 1"/>
          <p:cNvSpPr>
            <a:spLocks noChangeShapeType="1"/>
          </p:cNvSpPr>
          <p:nvPr/>
        </p:nvSpPr>
        <p:spPr bwMode="auto">
          <a:xfrm>
            <a:off x="2209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vert="horz" wrap="square" lIns="91440" tIns="45720" rIns="13208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Putting everything together: Single-view modeling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1181100" y="6301740"/>
            <a:ext cx="9829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A. </a:t>
            </a:r>
            <a:r>
              <a:rPr lang="en-US" sz="1400" dirty="0" err="1"/>
              <a:t>Criminisi</a:t>
            </a:r>
            <a:r>
              <a:rPr lang="en-US" sz="1400" dirty="0"/>
              <a:t> et al. </a:t>
            </a:r>
            <a:r>
              <a:rPr lang="en-US" sz="1400" dirty="0">
                <a:hlinkClick r:id="rId2"/>
              </a:rPr>
              <a:t>Bringing Pictorial Space to Life: computer techniques for the analysis of paintings</a:t>
            </a:r>
            <a:r>
              <a:rPr lang="en-US" sz="1400" dirty="0"/>
              <a:t>, </a:t>
            </a:r>
            <a:br>
              <a:rPr lang="en-US" sz="1400" dirty="0"/>
            </a:br>
            <a:r>
              <a:rPr lang="en-US" sz="1400" i="1" dirty="0"/>
              <a:t>Proc. Computers and the History of Art</a:t>
            </a:r>
            <a:r>
              <a:rPr lang="en-US" sz="1400" dirty="0"/>
              <a:t>, 2002</a:t>
            </a:r>
          </a:p>
        </p:txBody>
      </p:sp>
      <p:pic>
        <p:nvPicPr>
          <p:cNvPr id="4" name="Picture 3" descr="Screen Shot 2018-03-07 at 10.27.0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36" y="1219200"/>
            <a:ext cx="5464064" cy="4414136"/>
          </a:xfrm>
          <a:prstGeom prst="rect">
            <a:avLst/>
          </a:prstGeom>
        </p:spPr>
      </p:pic>
      <p:pic>
        <p:nvPicPr>
          <p:cNvPr id="5" name="Picture 4" descr="Screen Shot 2018-03-07 at 10.27.2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905000"/>
            <a:ext cx="5056538" cy="367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1127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vert="horz" wrap="square" lIns="91440" tIns="45720" rIns="13208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Putting everything together: Single-view modeling</a:t>
            </a:r>
          </a:p>
        </p:txBody>
      </p:sp>
      <p:pic>
        <p:nvPicPr>
          <p:cNvPr id="5123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03" y="1120140"/>
            <a:ext cx="4192588" cy="474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7150" cap="flat">
                <a:solidFill>
                  <a:srgbClr val="EAEAEA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678" y="975678"/>
            <a:ext cx="3001341" cy="279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847" y="3352800"/>
            <a:ext cx="2648987" cy="2948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Rectangle 6"/>
          <p:cNvSpPr>
            <a:spLocks/>
          </p:cNvSpPr>
          <p:nvPr/>
        </p:nvSpPr>
        <p:spPr bwMode="auto">
          <a:xfrm>
            <a:off x="2338251" y="5967559"/>
            <a:ext cx="262809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715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1400" dirty="0">
                <a:sym typeface="Arial" charset="0"/>
              </a:rPr>
              <a:t>J. Vermeer, </a:t>
            </a:r>
            <a:r>
              <a:rPr lang="en-US" sz="1400" dirty="0">
                <a:latin typeface="Arial Italic" charset="0"/>
                <a:cs typeface="Arial Italic" charset="0"/>
                <a:sym typeface="Arial Italic" charset="0"/>
              </a:rPr>
              <a:t>Music Lesson</a:t>
            </a:r>
            <a:r>
              <a:rPr lang="en-US" sz="1400" dirty="0">
                <a:latin typeface="+mn-lt"/>
                <a:cs typeface="Arial Italic" charset="0"/>
                <a:sym typeface="Arial Italic" charset="0"/>
              </a:rPr>
              <a:t>, 1662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AED1D4-78EE-9942-A76F-807162E018D8}"/>
              </a:ext>
            </a:extLst>
          </p:cNvPr>
          <p:cNvSpPr/>
          <p:nvPr/>
        </p:nvSpPr>
        <p:spPr>
          <a:xfrm>
            <a:off x="1181100" y="6301740"/>
            <a:ext cx="9829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A. </a:t>
            </a:r>
            <a:r>
              <a:rPr lang="en-US" sz="1400" dirty="0" err="1"/>
              <a:t>Criminisi</a:t>
            </a:r>
            <a:r>
              <a:rPr lang="en-US" sz="1400" dirty="0"/>
              <a:t> et al. </a:t>
            </a:r>
            <a:r>
              <a:rPr lang="en-US" sz="1400" dirty="0">
                <a:hlinkClick r:id="rId5"/>
              </a:rPr>
              <a:t>Bringing Pictorial Space to Life: computer techniques for the analysis of paintings</a:t>
            </a:r>
            <a:r>
              <a:rPr lang="en-US" sz="1400" dirty="0"/>
              <a:t>, </a:t>
            </a:r>
            <a:br>
              <a:rPr lang="en-US" sz="1400" dirty="0"/>
            </a:br>
            <a:r>
              <a:rPr lang="en-US" sz="1400" i="1" dirty="0"/>
              <a:t>Proc. Computers and the History of Art</a:t>
            </a:r>
            <a:r>
              <a:rPr lang="en-US" sz="1400" dirty="0"/>
              <a:t>, 2002</a:t>
            </a:r>
          </a:p>
        </p:txBody>
      </p:sp>
    </p:spTree>
    <p:extLst>
      <p:ext uri="{BB962C8B-B14F-4D97-AF65-F5344CB8AC3E}">
        <p14:creationId xmlns:p14="http://schemas.microsoft.com/office/powerpoint/2010/main" val="40237116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985F1-83BF-D64F-8EE9-9960E331D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1F6B1-ACDE-2C42-BB30-E7D5749D0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Camera calibration using vanishing points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Measurements from a single image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Applications of single-view metrology</a:t>
            </a:r>
          </a:p>
        </p:txBody>
      </p:sp>
    </p:spTree>
    <p:extLst>
      <p:ext uri="{BB962C8B-B14F-4D97-AF65-F5344CB8AC3E}">
        <p14:creationId xmlns:p14="http://schemas.microsoft.com/office/powerpoint/2010/main" val="362221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vert="horz" wrap="square" lIns="91440" tIns="45720" rIns="13208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Application: Fully automatic modeling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1600200" y="6412468"/>
            <a:ext cx="899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D. </a:t>
            </a:r>
            <a:r>
              <a:rPr lang="en-US" sz="1800" dirty="0" err="1"/>
              <a:t>Hoiem</a:t>
            </a:r>
            <a:r>
              <a:rPr lang="en-US" sz="1800" dirty="0"/>
              <a:t>, A.A. </a:t>
            </a:r>
            <a:r>
              <a:rPr lang="en-US" sz="1800" dirty="0" err="1"/>
              <a:t>Efros</a:t>
            </a:r>
            <a:r>
              <a:rPr lang="en-US" sz="1800" dirty="0"/>
              <a:t>, and M. Hebert, </a:t>
            </a:r>
            <a:r>
              <a:rPr lang="en-US" sz="1800" dirty="0">
                <a:hlinkClick r:id="rId5"/>
              </a:rPr>
              <a:t>Automatic Photo Pop-up</a:t>
            </a:r>
            <a:r>
              <a:rPr lang="en-US" sz="1800" dirty="0"/>
              <a:t>, SIGGRAPH 2005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111" y="1119525"/>
            <a:ext cx="2845776" cy="213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5912" y="1119525"/>
            <a:ext cx="2898297" cy="2133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7711" y="1119525"/>
            <a:ext cx="2896868" cy="2133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58197" y="1195725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sky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07912" y="1881525"/>
            <a:ext cx="928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vertical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50912" y="2731393"/>
            <a:ext cx="9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ground</a:t>
            </a:r>
          </a:p>
        </p:txBody>
      </p:sp>
      <p:pic>
        <p:nvPicPr>
          <p:cNvPr id="10" name="popup_movie_450_250.mp4">
            <a:hlinkClick r:id="" action="ppaction://media"/>
            <a:extLst>
              <a:ext uri="{FF2B5EF4-FFF2-40B4-BE49-F238E27FC236}">
                <a16:creationId xmlns:a16="http://schemas.microsoft.com/office/drawing/2014/main" id="{69589FB0-68C6-6945-A241-5A69C3BF1F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48622" y="3405525"/>
            <a:ext cx="5138178" cy="28545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2B8501-86E3-C84F-9701-F28C62839A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69969" y="1219200"/>
            <a:ext cx="2843661" cy="192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66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1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Object detection</a:t>
            </a:r>
          </a:p>
        </p:txBody>
      </p:sp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514601"/>
            <a:ext cx="8763000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752600" y="6183868"/>
            <a:ext cx="8763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D. </a:t>
            </a:r>
            <a:r>
              <a:rPr lang="en-US" sz="1800" dirty="0" err="1"/>
              <a:t>Hoiem</a:t>
            </a:r>
            <a:r>
              <a:rPr lang="en-US" sz="1800" dirty="0"/>
              <a:t>, A.A. </a:t>
            </a:r>
            <a:r>
              <a:rPr lang="en-US" sz="1800" dirty="0" err="1"/>
              <a:t>Efros</a:t>
            </a:r>
            <a:r>
              <a:rPr lang="en-US" sz="1800" dirty="0"/>
              <a:t>, and M. Hebert. </a:t>
            </a:r>
            <a:r>
              <a:rPr lang="en-US" sz="1800" dirty="0">
                <a:hlinkClick r:id="rId3"/>
              </a:rPr>
              <a:t>Putting Objects in Perspective</a:t>
            </a:r>
            <a:r>
              <a:rPr lang="en-US" sz="1800" dirty="0"/>
              <a:t>. CVPR 2006</a:t>
            </a:r>
          </a:p>
        </p:txBody>
      </p:sp>
    </p:spTree>
    <p:extLst>
      <p:ext uri="{BB962C8B-B14F-4D97-AF65-F5344CB8AC3E}">
        <p14:creationId xmlns:p14="http://schemas.microsoft.com/office/powerpoint/2010/main" val="2266529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Beware!</a:t>
            </a:r>
          </a:p>
        </p:txBody>
      </p:sp>
      <p:pic>
        <p:nvPicPr>
          <p:cNvPr id="3" name="Picture 5" descr="Ames-twins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2223" y="1219200"/>
            <a:ext cx="6142126" cy="4724400"/>
          </a:xfrm>
          <a:prstGeom prst="rect">
            <a:avLst/>
          </a:prstGeom>
          <a:noFill/>
        </p:spPr>
      </p:pic>
      <p:pic>
        <p:nvPicPr>
          <p:cNvPr id="690178" name="Picture 2" descr="File:Ames room.sv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43800" y="1750423"/>
            <a:ext cx="4229805" cy="4191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857500" y="6248400"/>
            <a:ext cx="647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6"/>
              </a:rPr>
              <a:t>http://en.wikipedia.org/wiki/Ames_room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36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48ED1-EEBF-4820-9C21-600192A6E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Object Detection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576A5C-8791-4CD7-8951-AFFBB3A0F9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73"/>
          <a:stretch/>
        </p:blipFill>
        <p:spPr>
          <a:xfrm>
            <a:off x="1524001" y="1700367"/>
            <a:ext cx="5909915" cy="293714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D2DDA14-4F23-4136-A50D-46A91B227492}"/>
              </a:ext>
            </a:extLst>
          </p:cNvPr>
          <p:cNvSpPr txBox="1"/>
          <p:nvPr/>
        </p:nvSpPr>
        <p:spPr>
          <a:xfrm>
            <a:off x="1656062" y="5157634"/>
            <a:ext cx="5178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“Reasonable” approximation: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9CA5CDD-D250-49D5-97DB-1591E5192167}"/>
                  </a:ext>
                </a:extLst>
              </p:cNvPr>
              <p:cNvSpPr txBox="1"/>
              <p:nvPr/>
            </p:nvSpPr>
            <p:spPr>
              <a:xfrm>
                <a:off x="6837950" y="4970069"/>
                <a:ext cx="3125727" cy="8912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i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object</m:t>
                          </m:r>
                        </m:sub>
                      </m:sSub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2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 i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camera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9CA5CDD-D250-49D5-97DB-1591E51921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7950" y="4970069"/>
                <a:ext cx="3125727" cy="891206"/>
              </a:xfrm>
              <a:prstGeom prst="rect">
                <a:avLst/>
              </a:prstGeom>
              <a:blipFill>
                <a:blip r:embed="rId3"/>
                <a:stretch>
                  <a:fillRect l="-1613" b="-6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B6D7B5EB-A152-4EF9-B17B-10465CCF445E}"/>
              </a:ext>
            </a:extLst>
          </p:cNvPr>
          <p:cNvSpPr txBox="1"/>
          <p:nvPr/>
        </p:nvSpPr>
        <p:spPr>
          <a:xfrm>
            <a:off x="32085" y="6549563"/>
            <a:ext cx="32445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D. </a:t>
            </a:r>
            <a:r>
              <a:rPr lang="en-US" sz="1200" dirty="0" err="1"/>
              <a:t>Hoiem</a:t>
            </a:r>
            <a:r>
              <a:rPr lang="en-US" sz="1200" dirty="0"/>
              <a:t>, J. Johnson and D. </a:t>
            </a:r>
            <a:r>
              <a:rPr lang="en-US" sz="1200" dirty="0" err="1"/>
              <a:t>Fouhey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274F0E-ACC1-814E-A141-77DAFFCA0E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1246953"/>
            <a:ext cx="3397973" cy="355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047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Object detection</a:t>
            </a:r>
          </a:p>
        </p:txBody>
      </p:sp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514601"/>
            <a:ext cx="8763000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752600" y="6183868"/>
            <a:ext cx="8763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D. </a:t>
            </a:r>
            <a:r>
              <a:rPr lang="en-US" sz="1800" dirty="0" err="1"/>
              <a:t>Hoiem</a:t>
            </a:r>
            <a:r>
              <a:rPr lang="en-US" sz="1800" dirty="0"/>
              <a:t>, A.A. </a:t>
            </a:r>
            <a:r>
              <a:rPr lang="en-US" sz="1800" dirty="0" err="1"/>
              <a:t>Efros</a:t>
            </a:r>
            <a:r>
              <a:rPr lang="en-US" sz="1800" dirty="0"/>
              <a:t>, and M. Hebert. </a:t>
            </a:r>
            <a:r>
              <a:rPr lang="en-US" sz="1800" dirty="0">
                <a:hlinkClick r:id="rId3"/>
              </a:rPr>
              <a:t>Putting Objects in Perspective</a:t>
            </a:r>
            <a:r>
              <a:rPr lang="en-US" sz="1800" dirty="0"/>
              <a:t>. CVPR 2006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F1CE85-A250-0B46-A651-1A2C1D0B3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1603782"/>
            <a:ext cx="9144000" cy="389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1890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Image editing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Inserting synthetic objects into images</a:t>
            </a:r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438400"/>
            <a:ext cx="4284254" cy="304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7" y="2457450"/>
            <a:ext cx="4284254" cy="304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D786329-D26E-9947-A0FF-551ECA069DC2}"/>
              </a:ext>
            </a:extLst>
          </p:cNvPr>
          <p:cNvSpPr/>
          <p:nvPr/>
        </p:nvSpPr>
        <p:spPr>
          <a:xfrm>
            <a:off x="1824037" y="6172201"/>
            <a:ext cx="853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K. </a:t>
            </a:r>
            <a:r>
              <a:rPr lang="en-US" sz="1600" dirty="0" err="1"/>
              <a:t>Karsch</a:t>
            </a:r>
            <a:r>
              <a:rPr lang="en-US" sz="1600" dirty="0"/>
              <a:t> and V. </a:t>
            </a:r>
            <a:r>
              <a:rPr lang="en-US" sz="1600" dirty="0" err="1"/>
              <a:t>Hedau</a:t>
            </a:r>
            <a:r>
              <a:rPr lang="en-US" sz="1600" dirty="0"/>
              <a:t> and D. Forsyth and D. </a:t>
            </a:r>
            <a:r>
              <a:rPr lang="en-US" sz="1600" dirty="0" err="1"/>
              <a:t>Hoiem</a:t>
            </a:r>
            <a:r>
              <a:rPr lang="en-US" sz="1600" dirty="0"/>
              <a:t>. </a:t>
            </a:r>
            <a:r>
              <a:rPr lang="en-US" sz="1600" dirty="0">
                <a:hlinkClick r:id="rId4"/>
              </a:rPr>
              <a:t>Rendering Synthetic Objects into Legacy Photographs</a:t>
            </a:r>
            <a:r>
              <a:rPr lang="en-US" sz="1600" dirty="0"/>
              <a:t>. </a:t>
            </a:r>
            <a:r>
              <a:rPr lang="en-US" sz="1600" i="1" dirty="0"/>
              <a:t>SIGGRAPH Asia</a:t>
            </a:r>
            <a:r>
              <a:rPr lang="en-US" sz="1600" dirty="0"/>
              <a:t> 2011</a:t>
            </a:r>
          </a:p>
        </p:txBody>
      </p:sp>
    </p:spTree>
    <p:extLst>
      <p:ext uri="{BB962C8B-B14F-4D97-AF65-F5344CB8AC3E}">
        <p14:creationId xmlns:p14="http://schemas.microsoft.com/office/powerpoint/2010/main" val="15581261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Image editing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Inserting synthetic objects into images:</a:t>
            </a:r>
          </a:p>
          <a:p>
            <a:pPr>
              <a:buFont typeface="Arial" charset="0"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824037" y="6172201"/>
            <a:ext cx="853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K. </a:t>
            </a:r>
            <a:r>
              <a:rPr lang="en-US" sz="1600" dirty="0" err="1"/>
              <a:t>Karsch</a:t>
            </a:r>
            <a:r>
              <a:rPr lang="en-US" sz="1600" dirty="0"/>
              <a:t> and V. </a:t>
            </a:r>
            <a:r>
              <a:rPr lang="en-US" sz="1600" dirty="0" err="1"/>
              <a:t>Hedau</a:t>
            </a:r>
            <a:r>
              <a:rPr lang="en-US" sz="1600" dirty="0"/>
              <a:t> and D. Forsyth and D. </a:t>
            </a:r>
            <a:r>
              <a:rPr lang="en-US" sz="1600" dirty="0" err="1"/>
              <a:t>Hoiem</a:t>
            </a:r>
            <a:r>
              <a:rPr lang="en-US" sz="1600" dirty="0"/>
              <a:t>. </a:t>
            </a:r>
            <a:r>
              <a:rPr lang="en-US" sz="1600" dirty="0">
                <a:hlinkClick r:id="rId4"/>
              </a:rPr>
              <a:t>Rendering Synthetic Objects into Legacy Photographs</a:t>
            </a:r>
            <a:r>
              <a:rPr lang="en-US" sz="1600" dirty="0"/>
              <a:t>. </a:t>
            </a:r>
            <a:r>
              <a:rPr lang="en-US" sz="1600" i="1" dirty="0"/>
              <a:t>SIGGRAPH Asia</a:t>
            </a:r>
            <a:r>
              <a:rPr lang="en-US" sz="1600" dirty="0"/>
              <a:t> 2011</a:t>
            </a:r>
          </a:p>
        </p:txBody>
      </p:sp>
      <p:pic>
        <p:nvPicPr>
          <p:cNvPr id="7" name="Rendering Synthetic Objects into Legacy Photographs-28962540">
            <a:hlinkClick r:id="" action="ppaction://media"/>
            <a:extLst>
              <a:ext uri="{FF2B5EF4-FFF2-40B4-BE49-F238E27FC236}">
                <a16:creationId xmlns:a16="http://schemas.microsoft.com/office/drawing/2014/main" id="{3D8F7E89-1D74-8F4E-8A76-A5F1F81C71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3237" y="1524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0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7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985F1-83BF-D64F-8EE9-9960E331D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1F6B1-ACDE-2C42-BB30-E7D5749D0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Camera calibration using vanishing points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Measurements from a single image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Applications of single-view metrology</a:t>
            </a:r>
          </a:p>
        </p:txBody>
      </p:sp>
    </p:spTree>
    <p:extLst>
      <p:ext uri="{BB962C8B-B14F-4D97-AF65-F5344CB8AC3E}">
        <p14:creationId xmlns:p14="http://schemas.microsoft.com/office/powerpoint/2010/main" val="561711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 using vanishing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If world coordinates of reference 3D points are not known, </a:t>
            </a:r>
            <a:br>
              <a:rPr lang="en-US" dirty="0"/>
            </a:br>
            <a:r>
              <a:rPr lang="en-US" dirty="0"/>
              <a:t>in special cases, we may be able to use vanishing points</a:t>
            </a:r>
          </a:p>
        </p:txBody>
      </p:sp>
      <p:sp>
        <p:nvSpPr>
          <p:cNvPr id="4" name="Content Placeholder 2"/>
          <p:cNvSpPr>
            <a:spLocks noGrp="1"/>
          </p:cNvSpPr>
          <p:nvPr/>
        </p:nvSpPr>
        <p:spPr bwMode="auto">
          <a:xfrm>
            <a:off x="1974850" y="471489"/>
            <a:ext cx="82296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sz="3600"/>
              <a:t>	</a:t>
            </a:r>
          </a:p>
        </p:txBody>
      </p:sp>
      <p:sp>
        <p:nvSpPr>
          <p:cNvPr id="28" name="TextBox 36"/>
          <p:cNvSpPr txBox="1">
            <a:spLocks noChangeArrowheads="1"/>
          </p:cNvSpPr>
          <p:nvPr/>
        </p:nvSpPr>
        <p:spPr bwMode="auto">
          <a:xfrm>
            <a:off x="9753600" y="6551694"/>
            <a:ext cx="215065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200" dirty="0"/>
              <a:t>Source: A. </a:t>
            </a:r>
            <a:r>
              <a:rPr lang="en-US" sz="1200" dirty="0" err="1"/>
              <a:t>Efros</a:t>
            </a:r>
            <a:r>
              <a:rPr lang="en-US" sz="1200" dirty="0"/>
              <a:t>, A. </a:t>
            </a:r>
            <a:r>
              <a:rPr lang="en-US" sz="1200" dirty="0" err="1"/>
              <a:t>Criminisi</a:t>
            </a:r>
            <a:endParaRPr lang="en-US" sz="1200" dirty="0"/>
          </a:p>
        </p:txBody>
      </p:sp>
      <p:pic>
        <p:nvPicPr>
          <p:cNvPr id="39" name="Picture 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721" y="3416262"/>
            <a:ext cx="4081856" cy="3060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0184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 using vanishing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If world coordinates of reference 3D points are not known, </a:t>
            </a:r>
            <a:br>
              <a:rPr lang="en-US" dirty="0"/>
            </a:br>
            <a:r>
              <a:rPr lang="en-US" dirty="0"/>
              <a:t>in special cases, we may be able to use vanishing points</a:t>
            </a:r>
          </a:p>
        </p:txBody>
      </p:sp>
      <p:sp>
        <p:nvSpPr>
          <p:cNvPr id="4" name="Content Placeholder 2"/>
          <p:cNvSpPr>
            <a:spLocks noGrp="1"/>
          </p:cNvSpPr>
          <p:nvPr/>
        </p:nvSpPr>
        <p:spPr bwMode="auto">
          <a:xfrm>
            <a:off x="1974850" y="471489"/>
            <a:ext cx="82296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sz="3600"/>
              <a:t>	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2426980" y="2664134"/>
            <a:ext cx="7521271" cy="3812866"/>
            <a:chOff x="-6350" y="1157288"/>
            <a:chExt cx="9144000" cy="4635500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25" y="2071688"/>
              <a:ext cx="4962525" cy="3721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Line 3"/>
            <p:cNvSpPr>
              <a:spLocks noChangeShapeType="1"/>
            </p:cNvSpPr>
            <p:nvPr/>
          </p:nvSpPr>
          <p:spPr bwMode="auto">
            <a:xfrm flipH="1">
              <a:off x="69850" y="2681288"/>
              <a:ext cx="5029200" cy="12954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7" name="Line 4"/>
            <p:cNvSpPr>
              <a:spLocks noChangeShapeType="1"/>
            </p:cNvSpPr>
            <p:nvPr/>
          </p:nvSpPr>
          <p:spPr bwMode="auto">
            <a:xfrm flipH="1" flipV="1">
              <a:off x="69850" y="3976688"/>
              <a:ext cx="3962400" cy="990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8" name="Line 5"/>
            <p:cNvSpPr>
              <a:spLocks noChangeShapeType="1"/>
            </p:cNvSpPr>
            <p:nvPr/>
          </p:nvSpPr>
          <p:spPr bwMode="auto">
            <a:xfrm flipH="1">
              <a:off x="69850" y="3595688"/>
              <a:ext cx="4038600" cy="3810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9" name="Line 6"/>
            <p:cNvSpPr>
              <a:spLocks noChangeShapeType="1"/>
            </p:cNvSpPr>
            <p:nvPr/>
          </p:nvSpPr>
          <p:spPr bwMode="auto">
            <a:xfrm>
              <a:off x="69850" y="3976688"/>
              <a:ext cx="4419600" cy="3048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 flipV="1">
              <a:off x="69850" y="3748088"/>
              <a:ext cx="4419600" cy="228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 flipV="1">
              <a:off x="4794250" y="4129088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>
              <a:off x="4794250" y="3062288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>
              <a:off x="4794250" y="3824288"/>
              <a:ext cx="4267200" cy="762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 flipV="1">
              <a:off x="4794250" y="4052888"/>
              <a:ext cx="4267200" cy="5334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>
              <a:off x="4794250" y="3519488"/>
              <a:ext cx="4267200" cy="304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grpSp>
          <p:nvGrpSpPr>
            <p:cNvPr id="16" name="Group 15"/>
            <p:cNvGrpSpPr>
              <a:grpSpLocks/>
            </p:cNvGrpSpPr>
            <p:nvPr/>
          </p:nvGrpSpPr>
          <p:grpSpPr bwMode="auto">
            <a:xfrm>
              <a:off x="7167565" y="4433888"/>
              <a:ext cx="1741488" cy="1168400"/>
              <a:chOff x="4519" y="3120"/>
              <a:chExt cx="1097" cy="736"/>
            </a:xfrm>
          </p:grpSpPr>
          <p:sp>
            <p:nvSpPr>
              <p:cNvPr id="36" name="Text Box 14"/>
              <p:cNvSpPr txBox="1">
                <a:spLocks noChangeArrowheads="1"/>
              </p:cNvSpPr>
              <p:nvPr/>
            </p:nvSpPr>
            <p:spPr bwMode="auto">
              <a:xfrm>
                <a:off x="4519" y="3408"/>
                <a:ext cx="920" cy="4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600" b="1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6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37" name="Line 15"/>
              <p:cNvSpPr>
                <a:spLocks noChangeShapeType="1"/>
              </p:cNvSpPr>
              <p:nvPr/>
            </p:nvSpPr>
            <p:spPr bwMode="auto">
              <a:xfrm flipV="1">
                <a:off x="4848" y="3120"/>
                <a:ext cx="768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 sz="1600"/>
              </a:p>
            </p:txBody>
          </p:sp>
        </p:grp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>
              <a:off x="-6350" y="3976688"/>
              <a:ext cx="9144000" cy="0"/>
            </a:xfrm>
            <a:prstGeom prst="line">
              <a:avLst/>
            </a:prstGeom>
            <a:noFill/>
            <a:ln w="57150">
              <a:solidFill>
                <a:srgbClr val="00FFFF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grpSp>
          <p:nvGrpSpPr>
            <p:cNvPr id="18" name="Group 17"/>
            <p:cNvGrpSpPr>
              <a:grpSpLocks/>
            </p:cNvGrpSpPr>
            <p:nvPr/>
          </p:nvGrpSpPr>
          <p:grpSpPr bwMode="auto">
            <a:xfrm>
              <a:off x="-6350" y="2224088"/>
              <a:ext cx="1828800" cy="1600200"/>
              <a:chOff x="0" y="1728"/>
              <a:chExt cx="1152" cy="1008"/>
            </a:xfrm>
          </p:grpSpPr>
          <p:sp>
            <p:nvSpPr>
              <p:cNvPr id="34" name="Text Box 18"/>
              <p:cNvSpPr txBox="1">
                <a:spLocks noChangeArrowheads="1"/>
              </p:cNvSpPr>
              <p:nvPr/>
            </p:nvSpPr>
            <p:spPr bwMode="auto">
              <a:xfrm>
                <a:off x="0" y="1728"/>
                <a:ext cx="1152" cy="4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600" b="1" dirty="0">
                    <a:solidFill>
                      <a:schemeClr val="hlink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600" b="1" dirty="0">
                    <a:solidFill>
                      <a:srgbClr val="333399"/>
                    </a:solidFill>
                    <a:latin typeface="Tahoma" pitchFamily="34" charset="0"/>
                  </a:rPr>
                  <a:t> </a:t>
                </a:r>
                <a:r>
                  <a:rPr lang="en-US" sz="1600" b="1" dirty="0">
                    <a:solidFill>
                      <a:schemeClr val="hlink"/>
                    </a:solidFill>
                    <a:latin typeface="Tahoma" pitchFamily="34" charset="0"/>
                  </a:rPr>
                  <a:t>line</a:t>
                </a:r>
              </a:p>
            </p:txBody>
          </p:sp>
          <p:sp>
            <p:nvSpPr>
              <p:cNvPr id="35" name="Line 19"/>
              <p:cNvSpPr>
                <a:spLocks noChangeShapeType="1"/>
              </p:cNvSpPr>
              <p:nvPr/>
            </p:nvSpPr>
            <p:spPr bwMode="auto">
              <a:xfrm>
                <a:off x="528" y="2208"/>
                <a:ext cx="192" cy="528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 sz="1600"/>
              </a:p>
            </p:txBody>
          </p:sp>
        </p:grpSp>
        <p:grpSp>
          <p:nvGrpSpPr>
            <p:cNvPr id="19" name="Group 18"/>
            <p:cNvGrpSpPr>
              <a:grpSpLocks/>
            </p:cNvGrpSpPr>
            <p:nvPr/>
          </p:nvGrpSpPr>
          <p:grpSpPr bwMode="auto">
            <a:xfrm>
              <a:off x="38100" y="3932258"/>
              <a:ext cx="1503370" cy="1533532"/>
              <a:chOff x="28" y="2804"/>
              <a:chExt cx="947" cy="966"/>
            </a:xfrm>
          </p:grpSpPr>
          <p:sp>
            <p:nvSpPr>
              <p:cNvPr id="31" name="Oval 30"/>
              <p:cNvSpPr>
                <a:spLocks noChangeAspect="1" noChangeArrowheads="1"/>
              </p:cNvSpPr>
              <p:nvPr/>
            </p:nvSpPr>
            <p:spPr bwMode="auto">
              <a:xfrm>
                <a:off x="28" y="2804"/>
                <a:ext cx="63" cy="6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 sz="1600"/>
              </a:p>
            </p:txBody>
          </p:sp>
          <p:sp>
            <p:nvSpPr>
              <p:cNvPr id="32" name="Text Box 22"/>
              <p:cNvSpPr txBox="1">
                <a:spLocks noChangeArrowheads="1"/>
              </p:cNvSpPr>
              <p:nvPr/>
            </p:nvSpPr>
            <p:spPr bwMode="auto">
              <a:xfrm>
                <a:off x="55" y="3322"/>
                <a:ext cx="920" cy="4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600" b="1" dirty="0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600" b="1" dirty="0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33" name="Line 23"/>
              <p:cNvSpPr>
                <a:spLocks noChangeShapeType="1"/>
              </p:cNvSpPr>
              <p:nvPr/>
            </p:nvSpPr>
            <p:spPr bwMode="auto">
              <a:xfrm flipH="1" flipV="1">
                <a:off x="96" y="2928"/>
                <a:ext cx="240" cy="43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 sz="1600"/>
              </a:p>
            </p:txBody>
          </p:sp>
        </p:grpSp>
        <p:sp>
          <p:nvSpPr>
            <p:cNvPr id="20" name="Line 24"/>
            <p:cNvSpPr>
              <a:spLocks noChangeShapeType="1"/>
            </p:cNvSpPr>
            <p:nvPr/>
          </p:nvSpPr>
          <p:spPr bwMode="auto">
            <a:xfrm flipV="1">
              <a:off x="2432050" y="1462088"/>
              <a:ext cx="0" cy="3124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21" name="Line 25"/>
            <p:cNvSpPr>
              <a:spLocks noChangeShapeType="1"/>
            </p:cNvSpPr>
            <p:nvPr/>
          </p:nvSpPr>
          <p:spPr bwMode="auto">
            <a:xfrm flipV="1">
              <a:off x="2798763" y="1462088"/>
              <a:ext cx="0" cy="3200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22" name="Line 26"/>
            <p:cNvSpPr>
              <a:spLocks noChangeShapeType="1"/>
            </p:cNvSpPr>
            <p:nvPr/>
          </p:nvSpPr>
          <p:spPr bwMode="auto">
            <a:xfrm flipV="1">
              <a:off x="3319463" y="1462088"/>
              <a:ext cx="0" cy="33528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23" name="Line 27"/>
            <p:cNvSpPr>
              <a:spLocks noChangeShapeType="1"/>
            </p:cNvSpPr>
            <p:nvPr/>
          </p:nvSpPr>
          <p:spPr bwMode="auto">
            <a:xfrm flipV="1">
              <a:off x="4108450" y="1462088"/>
              <a:ext cx="0" cy="3505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24" name="Line 28"/>
            <p:cNvSpPr>
              <a:spLocks noChangeShapeType="1"/>
            </p:cNvSpPr>
            <p:nvPr/>
          </p:nvSpPr>
          <p:spPr bwMode="auto">
            <a:xfrm flipV="1">
              <a:off x="4718050" y="1462088"/>
              <a:ext cx="0" cy="34290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25" name="Line 29"/>
            <p:cNvSpPr>
              <a:spLocks noChangeShapeType="1"/>
            </p:cNvSpPr>
            <p:nvPr/>
          </p:nvSpPr>
          <p:spPr bwMode="auto">
            <a:xfrm flipV="1">
              <a:off x="5937250" y="1462088"/>
              <a:ext cx="0" cy="32766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26" name="Line 30"/>
            <p:cNvSpPr>
              <a:spLocks noChangeShapeType="1"/>
            </p:cNvSpPr>
            <p:nvPr/>
          </p:nvSpPr>
          <p:spPr bwMode="auto">
            <a:xfrm flipV="1">
              <a:off x="5175250" y="1462088"/>
              <a:ext cx="0" cy="2057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grpSp>
          <p:nvGrpSpPr>
            <p:cNvPr id="27" name="Group 26"/>
            <p:cNvGrpSpPr>
              <a:grpSpLocks/>
            </p:cNvGrpSpPr>
            <p:nvPr/>
          </p:nvGrpSpPr>
          <p:grpSpPr bwMode="auto">
            <a:xfrm>
              <a:off x="6275389" y="1157288"/>
              <a:ext cx="2671763" cy="711200"/>
              <a:chOff x="4080" y="1248"/>
              <a:chExt cx="1683" cy="448"/>
            </a:xfrm>
          </p:grpSpPr>
          <p:sp>
            <p:nvSpPr>
              <p:cNvPr id="29" name="Text Box 32"/>
              <p:cNvSpPr txBox="1">
                <a:spLocks noChangeArrowheads="1"/>
              </p:cNvSpPr>
              <p:nvPr/>
            </p:nvSpPr>
            <p:spPr bwMode="auto">
              <a:xfrm>
                <a:off x="4158" y="1248"/>
                <a:ext cx="1605" cy="4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600" b="1" dirty="0">
                    <a:solidFill>
                      <a:srgbClr val="FF6600"/>
                    </a:solidFill>
                    <a:latin typeface="Tahoma" pitchFamily="34" charset="0"/>
                  </a:rPr>
                  <a:t> Vertical vanishing</a:t>
                </a:r>
              </a:p>
              <a:p>
                <a:pPr algn="ctr"/>
                <a:r>
                  <a:rPr lang="en-US" sz="1600" b="1" dirty="0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30" name="Line 33"/>
              <p:cNvSpPr>
                <a:spLocks noChangeShapeType="1"/>
              </p:cNvSpPr>
              <p:nvPr/>
            </p:nvSpPr>
            <p:spPr bwMode="auto">
              <a:xfrm flipH="1" flipV="1">
                <a:off x="4080" y="1248"/>
                <a:ext cx="0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 sz="1600"/>
              </a:p>
            </p:txBody>
          </p:sp>
        </p:grpSp>
      </p:grpSp>
      <p:sp>
        <p:nvSpPr>
          <p:cNvPr id="39" name="TextBox 36">
            <a:extLst>
              <a:ext uri="{FF2B5EF4-FFF2-40B4-BE49-F238E27FC236}">
                <a16:creationId xmlns:a16="http://schemas.microsoft.com/office/drawing/2014/main" id="{0E6D7DAE-BB27-2649-882A-1E52E98E9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3600" y="6551694"/>
            <a:ext cx="215065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200" dirty="0"/>
              <a:t>Source: A. </a:t>
            </a:r>
            <a:r>
              <a:rPr lang="en-US" sz="1200" dirty="0" err="1"/>
              <a:t>Efros</a:t>
            </a:r>
            <a:r>
              <a:rPr lang="en-US" sz="1200" dirty="0"/>
              <a:t>, A. </a:t>
            </a:r>
            <a:r>
              <a:rPr lang="en-US" sz="1200" dirty="0" err="1"/>
              <a:t>Criminisi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51295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DC3D5A6-D09D-0043-ABCF-B97A7F083849}"/>
              </a:ext>
            </a:extLst>
          </p:cNvPr>
          <p:cNvGrpSpPr/>
          <p:nvPr/>
        </p:nvGrpSpPr>
        <p:grpSpPr>
          <a:xfrm>
            <a:off x="3962400" y="990600"/>
            <a:ext cx="839788" cy="2362200"/>
            <a:chOff x="3962400" y="990600"/>
            <a:chExt cx="839788" cy="2362200"/>
          </a:xfrm>
        </p:grpSpPr>
        <p:sp>
          <p:nvSpPr>
            <p:cNvPr id="20483" name="Line 3"/>
            <p:cNvSpPr>
              <a:spLocks noChangeShapeType="1"/>
            </p:cNvSpPr>
            <p:nvPr/>
          </p:nvSpPr>
          <p:spPr bwMode="auto">
            <a:xfrm>
              <a:off x="4800600" y="990600"/>
              <a:ext cx="1588" cy="15240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507" name="Line 27"/>
            <p:cNvSpPr>
              <a:spLocks noChangeShapeType="1"/>
            </p:cNvSpPr>
            <p:nvPr/>
          </p:nvSpPr>
          <p:spPr bwMode="auto">
            <a:xfrm>
              <a:off x="3962400" y="1828800"/>
              <a:ext cx="1588" cy="15240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508" name="Line 28"/>
            <p:cNvSpPr>
              <a:spLocks noChangeShapeType="1"/>
            </p:cNvSpPr>
            <p:nvPr/>
          </p:nvSpPr>
          <p:spPr bwMode="auto">
            <a:xfrm rot="10800000" flipH="1">
              <a:off x="3962400" y="2514600"/>
              <a:ext cx="838200" cy="8382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509" name="Line 29"/>
            <p:cNvSpPr>
              <a:spLocks noChangeShapeType="1"/>
            </p:cNvSpPr>
            <p:nvPr/>
          </p:nvSpPr>
          <p:spPr bwMode="auto">
            <a:xfrm rot="10800000" flipH="1">
              <a:off x="3962400" y="990600"/>
              <a:ext cx="838200" cy="8382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vert="horz" wrap="square" lIns="91440" tIns="45720" rIns="13208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Review: Vanishing points</a:t>
            </a:r>
          </a:p>
        </p:txBody>
      </p:sp>
      <p:sp>
        <p:nvSpPr>
          <p:cNvPr id="20485" name="Rectangle 5"/>
          <p:cNvSpPr>
            <a:spLocks/>
          </p:cNvSpPr>
          <p:nvPr/>
        </p:nvSpPr>
        <p:spPr bwMode="auto">
          <a:xfrm>
            <a:off x="2971801" y="1219200"/>
            <a:ext cx="105605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400">
                <a:cs typeface="Times New Roman" charset="0"/>
              </a:rPr>
              <a:t>image plane</a:t>
            </a:r>
          </a:p>
        </p:txBody>
      </p:sp>
      <p:sp>
        <p:nvSpPr>
          <p:cNvPr id="20486" name="Line 6"/>
          <p:cNvSpPr>
            <a:spLocks noChangeShapeType="1"/>
          </p:cNvSpPr>
          <p:nvPr/>
        </p:nvSpPr>
        <p:spPr bwMode="auto">
          <a:xfrm>
            <a:off x="3657600" y="1524000"/>
            <a:ext cx="381000" cy="1524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7" name="Rectangle 7"/>
          <p:cNvSpPr>
            <a:spLocks/>
          </p:cNvSpPr>
          <p:nvPr/>
        </p:nvSpPr>
        <p:spPr bwMode="auto">
          <a:xfrm>
            <a:off x="7812290" y="1966348"/>
            <a:ext cx="137505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400" dirty="0">
                <a:cs typeface="Times New Roman" charset="0"/>
              </a:rPr>
              <a:t>line in the scene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504" name="Rectangle 24"/>
              <p:cNvSpPr>
                <a:spLocks/>
              </p:cNvSpPr>
              <p:nvPr/>
            </p:nvSpPr>
            <p:spPr bwMode="auto">
              <a:xfrm>
                <a:off x="2014537" y="1828800"/>
                <a:ext cx="1414463" cy="215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400" dirty="0">
                    <a:cs typeface="Times New Roman" charset="0"/>
                  </a:rPr>
                  <a:t>vanishing point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charset="0"/>
                      </a:rPr>
                      <m:t> </m:t>
                    </m:r>
                    <m:r>
                      <a:rPr lang="en-US" sz="1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 Bold" charset="0"/>
                        <a:sym typeface="Times New Roman Bold" charset="0"/>
                      </a:rPr>
                      <m:t>𝒗</m:t>
                    </m:r>
                  </m:oMath>
                </a14:m>
                <a:endParaRPr lang="en-US" sz="1400" b="1" dirty="0">
                  <a:latin typeface="Times New Roman Bold" charset="0"/>
                  <a:cs typeface="Times New Roman Bold" charset="0"/>
                  <a:sym typeface="Times New Roman Bold" charset="0"/>
                </a:endParaRPr>
              </a:p>
            </p:txBody>
          </p:sp>
        </mc:Choice>
        <mc:Fallback xmlns="">
          <p:sp>
            <p:nvSpPr>
              <p:cNvPr id="20504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14537" y="1828800"/>
                <a:ext cx="1414463" cy="215900"/>
              </a:xfrm>
              <a:prstGeom prst="rect">
                <a:avLst/>
              </a:prstGeom>
              <a:blipFill>
                <a:blip r:embed="rId2"/>
                <a:stretch>
                  <a:fillRect l="-4464" t="-29412" b="-47059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505" name="Line 25"/>
          <p:cNvSpPr>
            <a:spLocks noChangeShapeType="1"/>
          </p:cNvSpPr>
          <p:nvPr/>
        </p:nvSpPr>
        <p:spPr bwMode="auto">
          <a:xfrm>
            <a:off x="3429000" y="1975775"/>
            <a:ext cx="725662" cy="234025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 rot="20514818">
            <a:off x="4209021" y="2407614"/>
            <a:ext cx="3810000" cy="1588"/>
          </a:xfrm>
          <a:prstGeom prst="line">
            <a:avLst/>
          </a:prstGeom>
          <a:noFill/>
          <a:ln w="28575" cap="flat">
            <a:solidFill>
              <a:srgbClr val="0066FF"/>
            </a:solidFill>
            <a:prstDash val="solid"/>
            <a:round/>
            <a:headEnd type="none" w="med" len="med"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00" name="Line 20"/>
          <p:cNvSpPr>
            <a:spLocks noChangeShapeType="1"/>
          </p:cNvSpPr>
          <p:nvPr/>
        </p:nvSpPr>
        <p:spPr bwMode="auto">
          <a:xfrm rot="9714818" flipH="1">
            <a:off x="4188478" y="2255765"/>
            <a:ext cx="113767" cy="742471"/>
          </a:xfrm>
          <a:prstGeom prst="line">
            <a:avLst/>
          </a:prstGeom>
          <a:noFill/>
          <a:ln w="28575" cap="flat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11" name="Rectangle 31"/>
          <p:cNvSpPr>
            <a:spLocks/>
          </p:cNvSpPr>
          <p:nvPr/>
        </p:nvSpPr>
        <p:spPr bwMode="auto">
          <a:xfrm>
            <a:off x="914400" y="3744913"/>
            <a:ext cx="10363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82588" indent="-342900">
              <a:spcBef>
                <a:spcPts val="550"/>
              </a:spcBef>
              <a:buFont typeface="Arial" pitchFamily="34" charset="0"/>
              <a:buChar char="•"/>
            </a:pPr>
            <a:r>
              <a:rPr lang="en-US" sz="2800" dirty="0">
                <a:sym typeface="Arial" charset="0"/>
              </a:rPr>
              <a:t>All lines having the same direction share the same vanishing point</a:t>
            </a:r>
          </a:p>
        </p:txBody>
      </p:sp>
      <p:sp>
        <p:nvSpPr>
          <p:cNvPr id="20512" name="Rectangle 32"/>
          <p:cNvSpPr>
            <a:spLocks/>
          </p:cNvSpPr>
          <p:nvPr/>
        </p:nvSpPr>
        <p:spPr bwMode="auto">
          <a:xfrm>
            <a:off x="2652780" y="2449513"/>
            <a:ext cx="6777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1400" dirty="0">
                <a:cs typeface="Times New Roman" charset="0"/>
              </a:rPr>
              <a:t>camera</a:t>
            </a:r>
          </a:p>
          <a:p>
            <a:pPr marL="39688" algn="ctr"/>
            <a:r>
              <a:rPr lang="en-US" sz="1400" dirty="0">
                <a:cs typeface="Times New Roman" charset="0"/>
              </a:rPr>
              <a:t>center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C28BA4D-F17E-5644-8EFE-1938017CD66A}"/>
              </a:ext>
            </a:extLst>
          </p:cNvPr>
          <p:cNvCxnSpPr>
            <a:cxnSpLocks/>
          </p:cNvCxnSpPr>
          <p:nvPr/>
        </p:nvCxnSpPr>
        <p:spPr bwMode="auto">
          <a:xfrm>
            <a:off x="3461928" y="2500694"/>
            <a:ext cx="1949600" cy="13804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A9CE00D-05D3-A143-9AF1-C23FAAC9B083}"/>
              </a:ext>
            </a:extLst>
          </p:cNvPr>
          <p:cNvCxnSpPr>
            <a:cxnSpLocks/>
          </p:cNvCxnSpPr>
          <p:nvPr/>
        </p:nvCxnSpPr>
        <p:spPr bwMode="auto">
          <a:xfrm flipV="1">
            <a:off x="3461928" y="2340419"/>
            <a:ext cx="2894386" cy="16027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9EFC697-7A47-A746-A8D5-306FE3D48409}"/>
              </a:ext>
            </a:extLst>
          </p:cNvPr>
          <p:cNvCxnSpPr>
            <a:cxnSpLocks/>
          </p:cNvCxnSpPr>
          <p:nvPr/>
        </p:nvCxnSpPr>
        <p:spPr bwMode="auto">
          <a:xfrm flipV="1">
            <a:off x="3473776" y="2029500"/>
            <a:ext cx="3765224" cy="46170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4" name="Line 4">
            <a:extLst>
              <a:ext uri="{FF2B5EF4-FFF2-40B4-BE49-F238E27FC236}">
                <a16:creationId xmlns:a16="http://schemas.microsoft.com/office/drawing/2014/main" id="{7980E723-2FCD-524E-8FB1-01AB05ADA531}"/>
              </a:ext>
            </a:extLst>
          </p:cNvPr>
          <p:cNvSpPr>
            <a:spLocks noChangeShapeType="1"/>
          </p:cNvSpPr>
          <p:nvPr/>
        </p:nvSpPr>
        <p:spPr bwMode="auto">
          <a:xfrm rot="20514818" flipV="1">
            <a:off x="3345364" y="1756973"/>
            <a:ext cx="4620801" cy="21958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07B5AF7-4563-9A44-954B-E7EC7D972CC2}"/>
              </a:ext>
            </a:extLst>
          </p:cNvPr>
          <p:cNvSpPr/>
          <p:nvPr/>
        </p:nvSpPr>
        <p:spPr bwMode="auto">
          <a:xfrm>
            <a:off x="5356741" y="2608655"/>
            <a:ext cx="89140" cy="89140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8DE7827-FEB8-2E4B-A1AC-605DF4D93EE7}"/>
              </a:ext>
            </a:extLst>
          </p:cNvPr>
          <p:cNvSpPr/>
          <p:nvPr/>
        </p:nvSpPr>
        <p:spPr bwMode="auto">
          <a:xfrm>
            <a:off x="6260337" y="2295849"/>
            <a:ext cx="89140" cy="89140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10AD571-E751-9A40-86C0-EFA2E0C5A7E9}"/>
              </a:ext>
            </a:extLst>
          </p:cNvPr>
          <p:cNvSpPr/>
          <p:nvPr/>
        </p:nvSpPr>
        <p:spPr bwMode="auto">
          <a:xfrm>
            <a:off x="7184723" y="1984930"/>
            <a:ext cx="89140" cy="89140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0768B13-C6FB-7C46-8AFC-7FC8F01045DB}"/>
              </a:ext>
            </a:extLst>
          </p:cNvPr>
          <p:cNvSpPr/>
          <p:nvPr/>
        </p:nvSpPr>
        <p:spPr bwMode="auto">
          <a:xfrm>
            <a:off x="3443961" y="2435338"/>
            <a:ext cx="111736" cy="11173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FBAEDE98-89F3-0140-936D-65A617AF5C77}"/>
              </a:ext>
            </a:extLst>
          </p:cNvPr>
          <p:cNvSpPr/>
          <p:nvPr/>
        </p:nvSpPr>
        <p:spPr bwMode="auto">
          <a:xfrm>
            <a:off x="4198438" y="2527333"/>
            <a:ext cx="62445" cy="62445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B6F2D886-7E93-1547-A488-B18A9FB89ACC}"/>
              </a:ext>
            </a:extLst>
          </p:cNvPr>
          <p:cNvSpPr/>
          <p:nvPr/>
        </p:nvSpPr>
        <p:spPr bwMode="auto">
          <a:xfrm>
            <a:off x="4184431" y="2428548"/>
            <a:ext cx="62445" cy="62445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65D7535-C82B-A742-B8C7-4BCE781DDE66}"/>
              </a:ext>
            </a:extLst>
          </p:cNvPr>
          <p:cNvSpPr/>
          <p:nvPr/>
        </p:nvSpPr>
        <p:spPr bwMode="auto">
          <a:xfrm>
            <a:off x="4177767" y="2367826"/>
            <a:ext cx="62445" cy="62445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4E988E27-A045-C54D-8A4F-FC23C6AAA4D9}"/>
              </a:ext>
            </a:extLst>
          </p:cNvPr>
          <p:cNvSpPr/>
          <p:nvPr/>
        </p:nvSpPr>
        <p:spPr bwMode="auto">
          <a:xfrm>
            <a:off x="4153208" y="2226553"/>
            <a:ext cx="62445" cy="62445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86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4" grpId="0"/>
      <p:bldP spid="20505" grpId="0" animBg="1"/>
      <p:bldP spid="20500" grpId="0" animBg="1"/>
      <p:bldP spid="20511" grpId="0" build="p" autoUpdateAnimBg="0" advAuto="1"/>
      <p:bldP spid="64" grpId="0" animBg="1"/>
      <p:bldP spid="41" grpId="0" animBg="1"/>
      <p:bldP spid="42" grpId="0" animBg="1"/>
      <p:bldP spid="43" grpId="0" animBg="1"/>
      <p:bldP spid="65" grpId="0" animBg="1"/>
      <p:bldP spid="66" grpId="0" animBg="1"/>
      <p:bldP spid="67" grpId="0" animBg="1"/>
      <p:bldP spid="6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</Template>
  <TotalTime>43036</TotalTime>
  <Words>1918</Words>
  <Application>Microsoft Macintosh PowerPoint</Application>
  <PresentationFormat>Widescreen</PresentationFormat>
  <Paragraphs>389</Paragraphs>
  <Slides>53</Slides>
  <Notes>17</Notes>
  <HiddenSlides>1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64" baseType="lpstr">
      <vt:lpstr>Arial</vt:lpstr>
      <vt:lpstr>Arial Bold</vt:lpstr>
      <vt:lpstr>Arial Italic</vt:lpstr>
      <vt:lpstr>Calibri</vt:lpstr>
      <vt:lpstr>Cambria Math</vt:lpstr>
      <vt:lpstr>Symbol</vt:lpstr>
      <vt:lpstr>Tahoma</vt:lpstr>
      <vt:lpstr>Times New Roman</vt:lpstr>
      <vt:lpstr>Times New Roman Bold</vt:lpstr>
      <vt:lpstr>Blank Presentation</vt:lpstr>
      <vt:lpstr>Office Theme</vt:lpstr>
      <vt:lpstr>Single-view metrology</vt:lpstr>
      <vt:lpstr>Application: 3D from a single image</vt:lpstr>
      <vt:lpstr>Application: 3D from a single image</vt:lpstr>
      <vt:lpstr>Application: Image editing, augmented reality</vt:lpstr>
      <vt:lpstr>Reminder: Beware!</vt:lpstr>
      <vt:lpstr>Outline</vt:lpstr>
      <vt:lpstr>Camera calibration using vanishing points</vt:lpstr>
      <vt:lpstr>Camera calibration using vanishing points</vt:lpstr>
      <vt:lpstr>Review: Vanishing points</vt:lpstr>
      <vt:lpstr>Computing vanishing points</vt:lpstr>
      <vt:lpstr>Calibration from vanishing points</vt:lpstr>
      <vt:lpstr>Calibration from vanishing points</vt:lpstr>
      <vt:lpstr>Projection of the world coordinate system</vt:lpstr>
      <vt:lpstr>Projection of the world coordinate system</vt:lpstr>
      <vt:lpstr>Projection of the world coordinate system</vt:lpstr>
      <vt:lpstr>Projection of the world coordinate system</vt:lpstr>
      <vt:lpstr>Projection of the world coordinate system</vt:lpstr>
      <vt:lpstr>Calibration from vanishing points</vt:lpstr>
      <vt:lpstr>Calibration from vanishing points</vt:lpstr>
      <vt:lpstr>Calibration from vanishing points</vt:lpstr>
      <vt:lpstr>Calibration from vanishing points</vt:lpstr>
      <vt:lpstr>Calibration from vanishing points</vt:lpstr>
      <vt:lpstr>Rotation from vanishing points</vt:lpstr>
      <vt:lpstr>Calibration from vanishing points: Summary</vt:lpstr>
      <vt:lpstr>Outline</vt:lpstr>
      <vt:lpstr>Comparing heights</vt:lpstr>
      <vt:lpstr>Measuring height with a ruler</vt:lpstr>
      <vt:lpstr>Horizon: Vanishing line of the ground plane</vt:lpstr>
      <vt:lpstr>Measuring height without a ruler</vt:lpstr>
      <vt:lpstr>Measuring height without a ruler</vt:lpstr>
      <vt:lpstr>Measuring height without a ruler</vt:lpstr>
      <vt:lpstr>Measuring height</vt:lpstr>
      <vt:lpstr>Cross-ratio</vt:lpstr>
      <vt:lpstr>Measuring height</vt:lpstr>
      <vt:lpstr>Measuring height</vt:lpstr>
      <vt:lpstr>PowerPoint Presentation</vt:lpstr>
      <vt:lpstr>2D lines in homogeneous coordinates</vt:lpstr>
      <vt:lpstr>PowerPoint Presentation</vt:lpstr>
      <vt:lpstr>Single-view measurement examples</vt:lpstr>
      <vt:lpstr>Single-view measurement examples</vt:lpstr>
      <vt:lpstr>Another example</vt:lpstr>
      <vt:lpstr>Measurements within planes</vt:lpstr>
      <vt:lpstr>Image rectification</vt:lpstr>
      <vt:lpstr>Image rectification: Example</vt:lpstr>
      <vt:lpstr>Putting everything together: Single-view modeling</vt:lpstr>
      <vt:lpstr>Putting everything together: Single-view modeling</vt:lpstr>
      <vt:lpstr>Outline</vt:lpstr>
      <vt:lpstr>Application: Fully automatic modeling</vt:lpstr>
      <vt:lpstr>Application: Object detection</vt:lpstr>
      <vt:lpstr>Application: Object Detection</vt:lpstr>
      <vt:lpstr>Application: Object detection</vt:lpstr>
      <vt:lpstr>Application: Image editing</vt:lpstr>
      <vt:lpstr>Application: Image editing</vt:lpstr>
    </vt:vector>
  </TitlesOfParts>
  <Company>Carnegie Mellon University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efros</dc:creator>
  <cp:lastModifiedBy>Microsoft Office User</cp:lastModifiedBy>
  <cp:revision>858</cp:revision>
  <cp:lastPrinted>2022-10-24T22:02:44Z</cp:lastPrinted>
  <dcterms:created xsi:type="dcterms:W3CDTF">2004-08-29T23:15:23Z</dcterms:created>
  <dcterms:modified xsi:type="dcterms:W3CDTF">2022-10-26T15:00:28Z</dcterms:modified>
</cp:coreProperties>
</file>