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2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3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4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5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notesSlides/notesSlide8.xml" ContentType="application/vnd.openxmlformats-officedocument.presentationml.notesSlide+xml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327" r:id="rId4"/>
    <p:sldId id="280" r:id="rId5"/>
    <p:sldId id="282" r:id="rId6"/>
    <p:sldId id="283" r:id="rId7"/>
    <p:sldId id="301" r:id="rId8"/>
    <p:sldId id="284" r:id="rId9"/>
    <p:sldId id="304" r:id="rId10"/>
    <p:sldId id="307" r:id="rId11"/>
    <p:sldId id="308" r:id="rId12"/>
    <p:sldId id="265" r:id="rId13"/>
    <p:sldId id="272" r:id="rId14"/>
    <p:sldId id="268" r:id="rId15"/>
    <p:sldId id="267" r:id="rId16"/>
    <p:sldId id="271" r:id="rId17"/>
    <p:sldId id="305" r:id="rId18"/>
    <p:sldId id="266" r:id="rId19"/>
    <p:sldId id="306" r:id="rId20"/>
    <p:sldId id="273" r:id="rId21"/>
    <p:sldId id="277" r:id="rId22"/>
    <p:sldId id="292" r:id="rId23"/>
    <p:sldId id="286" r:id="rId24"/>
    <p:sldId id="325" r:id="rId25"/>
    <p:sldId id="326" r:id="rId26"/>
    <p:sldId id="278" r:id="rId27"/>
    <p:sldId id="285" r:id="rId28"/>
    <p:sldId id="288" r:id="rId29"/>
    <p:sldId id="309" r:id="rId30"/>
    <p:sldId id="316" r:id="rId31"/>
    <p:sldId id="317" r:id="rId32"/>
    <p:sldId id="319" r:id="rId33"/>
    <p:sldId id="324" r:id="rId34"/>
    <p:sldId id="320" r:id="rId35"/>
    <p:sldId id="322" r:id="rId36"/>
    <p:sldId id="323" r:id="rId37"/>
    <p:sldId id="314" r:id="rId38"/>
    <p:sldId id="310" r:id="rId39"/>
    <p:sldId id="312" r:id="rId40"/>
    <p:sldId id="289" r:id="rId41"/>
    <p:sldId id="311" r:id="rId42"/>
    <p:sldId id="279" r:id="rId43"/>
    <p:sldId id="287" r:id="rId44"/>
    <p:sldId id="313" r:id="rId45"/>
    <p:sldId id="290" r:id="rId46"/>
    <p:sldId id="258" r:id="rId47"/>
    <p:sldId id="298" r:id="rId48"/>
    <p:sldId id="299" r:id="rId49"/>
    <p:sldId id="291" r:id="rId50"/>
    <p:sldId id="259" r:id="rId51"/>
    <p:sldId id="294" r:id="rId52"/>
    <p:sldId id="300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395" autoAdjust="0"/>
  </p:normalViewPr>
  <p:slideViewPr>
    <p:cSldViewPr snapToGrid="0" snapToObjects="1">
      <p:cViewPr varScale="1">
        <p:scale>
          <a:sx n="117" d="100"/>
          <a:sy n="117" d="100"/>
        </p:scale>
        <p:origin x="-1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43.emf"/><Relationship Id="rId3" Type="http://schemas.openxmlformats.org/officeDocument/2006/relationships/image" Target="../media/image44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1" Type="http://schemas.openxmlformats.org/officeDocument/2006/relationships/image" Target="../media/image1.emf"/><Relationship Id="rId2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4.emf"/><Relationship Id="rId5" Type="http://schemas.openxmlformats.org/officeDocument/2006/relationships/image" Target="../media/image18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F990B-B2F6-4F41-9305-E6427EBEFE82}" type="datetimeFigureOut">
              <a:rPr lang="en-US" smtClean="0"/>
              <a:t>1/23/17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40D15-9517-9A43-B8B0-C5BE6343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4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0D15-9517-9A43-B8B0-C5BE6343C6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71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refresher for </a:t>
            </a:r>
            <a:r>
              <a:rPr lang="en-US" dirty="0" err="1" smtClean="0"/>
              <a:t>backprop</a:t>
            </a:r>
            <a:r>
              <a:rPr lang="en-US" dirty="0" smtClean="0"/>
              <a:t> before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0D15-9517-9A43-B8B0-C5BE6343C60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5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0D15-9517-9A43-B8B0-C5BE6343C60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79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0D15-9517-9A43-B8B0-C5BE6343C60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79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0D15-9517-9A43-B8B0-C5BE6343C60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79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0D15-9517-9A43-B8B0-C5BE6343C60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79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0D15-9517-9A43-B8B0-C5BE6343C60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79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0D15-9517-9A43-B8B0-C5BE6343C60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79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0D15-9517-9A43-B8B0-C5BE6343C60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79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refresher for </a:t>
            </a:r>
            <a:r>
              <a:rPr lang="en-US" dirty="0" err="1" smtClean="0"/>
              <a:t>backprop</a:t>
            </a:r>
            <a:r>
              <a:rPr lang="en-US" dirty="0" smtClean="0"/>
              <a:t> before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40D15-9517-9A43-B8B0-C5BE6343C60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5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392C-C512-5240-9ECB-D31B10983F01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7ABC-3D54-844D-A4A3-9B44C70B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392C-C512-5240-9ECB-D31B10983F01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7ABC-3D54-844D-A4A3-9B44C70B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2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392C-C512-5240-9ECB-D31B10983F01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7ABC-3D54-844D-A4A3-9B44C70B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392C-C512-5240-9ECB-D31B10983F01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7ABC-3D54-844D-A4A3-9B44C70B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1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392C-C512-5240-9ECB-D31B10983F01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7ABC-3D54-844D-A4A3-9B44C70B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8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392C-C512-5240-9ECB-D31B10983F01}" type="datetimeFigureOut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7ABC-3D54-844D-A4A3-9B44C70B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2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392C-C512-5240-9ECB-D31B10983F01}" type="datetimeFigureOut">
              <a:rPr lang="en-US" smtClean="0"/>
              <a:t>1/23/17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7ABC-3D54-844D-A4A3-9B44C70B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3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392C-C512-5240-9ECB-D31B10983F01}" type="datetimeFigureOut">
              <a:rPr lang="en-US" smtClean="0"/>
              <a:t>1/23/17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7ABC-3D54-844D-A4A3-9B44C70B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8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392C-C512-5240-9ECB-D31B10983F01}" type="datetimeFigureOut">
              <a:rPr lang="en-US" smtClean="0"/>
              <a:t>1/23/17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7ABC-3D54-844D-A4A3-9B44C70B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6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392C-C512-5240-9ECB-D31B10983F01}" type="datetimeFigureOut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7ABC-3D54-844D-A4A3-9B44C70B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4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392C-C512-5240-9ECB-D31B10983F01}" type="datetimeFigureOut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37ABC-3D54-844D-A4A3-9B44C70B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4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4392C-C512-5240-9ECB-D31B10983F01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37ABC-3D54-844D-A4A3-9B44C70B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8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cm-unicode.sourceforge.ne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6" Type="http://schemas.openxmlformats.org/officeDocument/2006/relationships/oleObject" Target="../embeddings/oleObject9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eplearning.net/tutorial/lstm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eplearning.net/tutorial/lstm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s://arxiv.org/pdf/1411.4555.pd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karpathy.github.io/2015/05/21/rnn-effectiveness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6" Type="http://schemas.openxmlformats.org/officeDocument/2006/relationships/oleObject" Target="../embeddings/oleObject12.bin"/><Relationship Id="rId7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oleObject" Target="../embeddings/oleObject22.bin"/><Relationship Id="rId13" Type="http://schemas.openxmlformats.org/officeDocument/2006/relationships/image" Target="../media/image1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17.emf"/><Relationship Id="rId10" Type="http://schemas.openxmlformats.org/officeDocument/2006/relationships/oleObject" Target="../embeddings/oleObject21.bin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emf"/><Relationship Id="rId12" Type="http://schemas.openxmlformats.org/officeDocument/2006/relationships/oleObject" Target="../embeddings/oleObject27.bin"/><Relationship Id="rId13" Type="http://schemas.openxmlformats.org/officeDocument/2006/relationships/image" Target="../media/image23.emf"/><Relationship Id="rId14" Type="http://schemas.openxmlformats.org/officeDocument/2006/relationships/oleObject" Target="../embeddings/oleObject28.bin"/><Relationship Id="rId15" Type="http://schemas.openxmlformats.org/officeDocument/2006/relationships/image" Target="../media/image2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20.e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21.emf"/><Relationship Id="rId10" Type="http://schemas.openxmlformats.org/officeDocument/2006/relationships/oleObject" Target="../embeddings/oleObject26.bin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emf"/><Relationship Id="rId20" Type="http://schemas.openxmlformats.org/officeDocument/2006/relationships/image" Target="../media/image26.emf"/><Relationship Id="rId10" Type="http://schemas.openxmlformats.org/officeDocument/2006/relationships/oleObject" Target="../embeddings/oleObject32.bin"/><Relationship Id="rId11" Type="http://schemas.openxmlformats.org/officeDocument/2006/relationships/image" Target="../media/image22.emf"/><Relationship Id="rId12" Type="http://schemas.openxmlformats.org/officeDocument/2006/relationships/oleObject" Target="../embeddings/oleObject33.bin"/><Relationship Id="rId13" Type="http://schemas.openxmlformats.org/officeDocument/2006/relationships/image" Target="../media/image23.emf"/><Relationship Id="rId14" Type="http://schemas.openxmlformats.org/officeDocument/2006/relationships/oleObject" Target="../embeddings/oleObject34.bin"/><Relationship Id="rId15" Type="http://schemas.openxmlformats.org/officeDocument/2006/relationships/image" Target="../media/image24.emf"/><Relationship Id="rId16" Type="http://schemas.openxmlformats.org/officeDocument/2006/relationships/hyperlink" Target="http://arunmallya.github.io/writeups/nn/backprop.html" TargetMode="External"/><Relationship Id="rId17" Type="http://schemas.openxmlformats.org/officeDocument/2006/relationships/oleObject" Target="../embeddings/oleObject35.bin"/><Relationship Id="rId18" Type="http://schemas.openxmlformats.org/officeDocument/2006/relationships/image" Target="../media/image25.emf"/><Relationship Id="rId19" Type="http://schemas.openxmlformats.org/officeDocument/2006/relationships/oleObject" Target="../embeddings/oleObject36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20.emf"/><Relationship Id="rId8" Type="http://schemas.openxmlformats.org/officeDocument/2006/relationships/oleObject" Target="../embeddings/oleObject31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emf"/><Relationship Id="rId12" Type="http://schemas.openxmlformats.org/officeDocument/2006/relationships/oleObject" Target="../embeddings/oleObject41.bin"/><Relationship Id="rId13" Type="http://schemas.openxmlformats.org/officeDocument/2006/relationships/image" Target="../media/image29.emf"/><Relationship Id="rId14" Type="http://schemas.openxmlformats.org/officeDocument/2006/relationships/oleObject" Target="../embeddings/oleObject42.bin"/><Relationship Id="rId15" Type="http://schemas.openxmlformats.org/officeDocument/2006/relationships/image" Target="../media/image30.emf"/><Relationship Id="rId16" Type="http://schemas.openxmlformats.org/officeDocument/2006/relationships/oleObject" Target="../embeddings/oleObject43.bin"/><Relationship Id="rId17" Type="http://schemas.openxmlformats.org/officeDocument/2006/relationships/oleObject" Target="../embeddings/oleObject44.bin"/><Relationship Id="rId18" Type="http://schemas.openxmlformats.org/officeDocument/2006/relationships/image" Target="../media/image3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26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27.emf"/><Relationship Id="rId10" Type="http://schemas.openxmlformats.org/officeDocument/2006/relationships/oleObject" Target="../embeddings/oleObject40.bin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emf"/><Relationship Id="rId12" Type="http://schemas.openxmlformats.org/officeDocument/2006/relationships/oleObject" Target="../embeddings/oleObject49.bin"/><Relationship Id="rId13" Type="http://schemas.openxmlformats.org/officeDocument/2006/relationships/image" Target="../media/image29.emf"/><Relationship Id="rId14" Type="http://schemas.openxmlformats.org/officeDocument/2006/relationships/oleObject" Target="../embeddings/oleObject50.bin"/><Relationship Id="rId15" Type="http://schemas.openxmlformats.org/officeDocument/2006/relationships/image" Target="../media/image30.emf"/><Relationship Id="rId16" Type="http://schemas.openxmlformats.org/officeDocument/2006/relationships/oleObject" Target="../embeddings/oleObject51.bin"/><Relationship Id="rId17" Type="http://schemas.openxmlformats.org/officeDocument/2006/relationships/oleObject" Target="../embeddings/oleObject52.bin"/><Relationship Id="rId18" Type="http://schemas.openxmlformats.org/officeDocument/2006/relationships/image" Target="../media/image3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45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46.bin"/><Relationship Id="rId7" Type="http://schemas.openxmlformats.org/officeDocument/2006/relationships/image" Target="../media/image26.emf"/><Relationship Id="rId8" Type="http://schemas.openxmlformats.org/officeDocument/2006/relationships/oleObject" Target="../embeddings/oleObject47.bin"/><Relationship Id="rId9" Type="http://schemas.openxmlformats.org/officeDocument/2006/relationships/image" Target="../media/image27.emf"/><Relationship Id="rId10" Type="http://schemas.openxmlformats.org/officeDocument/2006/relationships/oleObject" Target="../embeddings/oleObject48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54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56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57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58.bin"/><Relationship Id="rId7" Type="http://schemas.openxmlformats.org/officeDocument/2006/relationships/image" Target="../media/image3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jmlr.org/proceedings/papers/v28/pascanu13.pdf" TargetMode="External"/><Relationship Id="rId12" Type="http://schemas.openxmlformats.org/officeDocument/2006/relationships/oleObject" Target="../embeddings/oleObject63.bin"/><Relationship Id="rId13" Type="http://schemas.openxmlformats.org/officeDocument/2006/relationships/image" Target="../media/image3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9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36.emf"/><Relationship Id="rId9" Type="http://schemas.openxmlformats.org/officeDocument/2006/relationships/oleObject" Target="../embeddings/oleObject62.bin"/><Relationship Id="rId10" Type="http://schemas.openxmlformats.org/officeDocument/2006/relationships/image" Target="../media/image3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41.emf"/><Relationship Id="rId9" Type="http://schemas.openxmlformats.org/officeDocument/2006/relationships/oleObject" Target="../embeddings/oleObject67.bin"/><Relationship Id="rId10" Type="http://schemas.openxmlformats.org/officeDocument/2006/relationships/image" Target="../media/image42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41.emf"/><Relationship Id="rId9" Type="http://schemas.openxmlformats.org/officeDocument/2006/relationships/oleObject" Target="../embeddings/oleObject71.bin"/><Relationship Id="rId10" Type="http://schemas.openxmlformats.org/officeDocument/2006/relationships/image" Target="../media/image42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mlr.org/proceedings/papers/v28/pascanu13.pdf" TargetMode="External"/><Relationship Id="rId3" Type="http://schemas.openxmlformats.org/officeDocument/2006/relationships/hyperlink" Target="http://deeplearning.cs.cmu.edu/pdfs/Hochreiter97_lstm.pdf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eplearning.cs.cmu.edu/pdfs/Hochreiter97_lstm.pdf" TargetMode="External"/><Relationship Id="rId3" Type="http://schemas.openxmlformats.org/officeDocument/2006/relationships/hyperlink" Target="http://www.jmlr.org/proceedings/papers/v28/pascanu13.pdf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73.bin"/><Relationship Id="rId6" Type="http://schemas.openxmlformats.org/officeDocument/2006/relationships/image" Target="../media/image43.emf"/><Relationship Id="rId7" Type="http://schemas.openxmlformats.org/officeDocument/2006/relationships/oleObject" Target="../embeddings/oleObject74.bin"/><Relationship Id="rId8" Type="http://schemas.openxmlformats.org/officeDocument/2006/relationships/image" Target="../media/image44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77.bin"/><Relationship Id="rId8" Type="http://schemas.openxmlformats.org/officeDocument/2006/relationships/image" Target="../media/image46.emf"/><Relationship Id="rId9" Type="http://schemas.openxmlformats.org/officeDocument/2006/relationships/oleObject" Target="../embeddings/oleObject78.bin"/><Relationship Id="rId10" Type="http://schemas.openxmlformats.org/officeDocument/2006/relationships/image" Target="../media/image47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4" Type="http://schemas.openxmlformats.org/officeDocument/2006/relationships/image" Target="../media/image48.emf"/><Relationship Id="rId5" Type="http://schemas.openxmlformats.org/officeDocument/2006/relationships/oleObject" Target="../embeddings/oleObject80.bin"/><Relationship Id="rId6" Type="http://schemas.openxmlformats.org/officeDocument/2006/relationships/image" Target="../media/image4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unmallya.github.io/writeups/nn/lstm/index.html%23/1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toronto.edu/~rgrosse/csc321/lec10.pdf" TargetMode="External"/><Relationship Id="rId4" Type="http://schemas.openxmlformats.org/officeDocument/2006/relationships/hyperlink" Target="http://www.jmlr.org/proceedings/papers/v28/pascanu13.pdf" TargetMode="External"/><Relationship Id="rId5" Type="http://schemas.openxmlformats.org/officeDocument/2006/relationships/hyperlink" Target="http://web.eecs.utk.edu/~itamar/courses/ECE-692/Bobby_paper1.pdf" TargetMode="External"/><Relationship Id="rId6" Type="http://schemas.openxmlformats.org/officeDocument/2006/relationships/hyperlink" Target="ftp://ftp.idsia.ch/pub/juergen/TimeCount-IJCNN2000.pdf" TargetMode="External"/><Relationship Id="rId7" Type="http://schemas.openxmlformats.org/officeDocument/2006/relationships/hyperlink" Target="https://arxiv.org/pdf/1503.04069.pdf" TargetMode="External"/><Relationship Id="rId8" Type="http://schemas.openxmlformats.org/officeDocument/2006/relationships/hyperlink" Target="https://arxiv.org/pdf/1406.1078.pdf" TargetMode="External"/><Relationship Id="rId9" Type="http://schemas.openxmlformats.org/officeDocument/2006/relationships/hyperlink" Target="http://jmlr.org/proceedings/papers/v37/jozefowicz15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231n.stanford.edu/slides/winter1516_lecture10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6" Type="http://schemas.openxmlformats.org/officeDocument/2006/relationships/oleObject" Target="../embeddings/oleObject6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MU Bright Roman"/>
                <a:cs typeface="CMU Bright Roman"/>
              </a:rPr>
              <a:t>Introduction to RNNs</a:t>
            </a:r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MU Bright Roman"/>
                <a:cs typeface="CMU Bright Roman"/>
              </a:rPr>
              <a:t>Arun Mallya</a:t>
            </a:r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452587"/>
            <a:ext cx="9144000" cy="405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CMU Bright Roman"/>
                <a:cs typeface="CMU Bright Roman"/>
              </a:rPr>
              <a:t>Best viewed with </a:t>
            </a:r>
            <a:r>
              <a:rPr lang="en-US" sz="1800" dirty="0" smtClean="0">
                <a:latin typeface="CMU Bright Roman"/>
                <a:cs typeface="CMU Bright Roman"/>
                <a:hlinkClick r:id="rId2"/>
              </a:rPr>
              <a:t>Computer Modern fonts</a:t>
            </a:r>
            <a:r>
              <a:rPr lang="en-US" sz="1800" dirty="0" smtClean="0">
                <a:latin typeface="CMU Bright Roman"/>
                <a:cs typeface="CMU Bright Roman"/>
              </a:rPr>
              <a:t> installed</a:t>
            </a:r>
            <a:endParaRPr lang="en-US" sz="1800" dirty="0">
              <a:latin typeface="CMU Bright Roman"/>
              <a:cs typeface="CMU Bright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776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The Vanilla RNN Forward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3B91-FAC0-3043-A682-452F01D0BD90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64765"/>
              </p:ext>
            </p:extLst>
          </p:nvPr>
        </p:nvGraphicFramePr>
        <p:xfrm>
          <a:off x="6096000" y="36957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6" name="Equation" r:id="rId3" imgW="152400" imgH="241300" progId="Equation.DSMT4">
                  <p:embed/>
                </p:oleObj>
              </mc:Choice>
              <mc:Fallback>
                <p:oleObj name="Equation" r:id="rId3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6957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25539"/>
              </p:ext>
            </p:extLst>
          </p:nvPr>
        </p:nvGraphicFramePr>
        <p:xfrm>
          <a:off x="6096000" y="36957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7" name="Equation" r:id="rId5" imgW="152400" imgH="241300" progId="Equation.DSMT4">
                  <p:embed/>
                </p:oleObj>
              </mc:Choice>
              <mc:Fallback>
                <p:oleObj name="Equation" r:id="rId5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6957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760464" y="1541124"/>
            <a:ext cx="1023307" cy="4484055"/>
            <a:chOff x="760464" y="1306873"/>
            <a:chExt cx="1023307" cy="4484055"/>
          </a:xfrm>
        </p:grpSpPr>
        <p:grpSp>
          <p:nvGrpSpPr>
            <p:cNvPr id="5" name="Group 4"/>
            <p:cNvGrpSpPr/>
            <p:nvPr/>
          </p:nvGrpSpPr>
          <p:grpSpPr>
            <a:xfrm rot="16200000">
              <a:off x="442" y="4007599"/>
              <a:ext cx="2543351" cy="1023307"/>
              <a:chOff x="3280722" y="2449058"/>
              <a:chExt cx="2543351" cy="102330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041634" y="2449058"/>
                <a:ext cx="1049363" cy="102330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311145" y="2718829"/>
                <a:ext cx="515211" cy="51521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600" baseline="-25000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5400000">
                <a:off x="4417083" y="2872886"/>
                <a:ext cx="311489" cy="251615"/>
              </a:xfrm>
              <a:custGeom>
                <a:avLst/>
                <a:gdLst>
                  <a:gd name="connsiteX0" fmla="*/ 0 w 515155"/>
                  <a:gd name="connsiteY0" fmla="*/ 347468 h 347468"/>
                  <a:gd name="connsiteX1" fmla="*/ 227627 w 515155"/>
                  <a:gd name="connsiteY1" fmla="*/ 287559 h 347468"/>
                  <a:gd name="connsiteX2" fmla="*/ 275548 w 515155"/>
                  <a:gd name="connsiteY2" fmla="*/ 47926 h 347468"/>
                  <a:gd name="connsiteX3" fmla="*/ 515155 w 515155"/>
                  <a:gd name="connsiteY3" fmla="*/ 0 h 347468"/>
                  <a:gd name="connsiteX4" fmla="*/ 515155 w 515155"/>
                  <a:gd name="connsiteY4" fmla="*/ 0 h 34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5" h="347468">
                    <a:moveTo>
                      <a:pt x="0" y="347468"/>
                    </a:moveTo>
                    <a:cubicBezTo>
                      <a:pt x="90851" y="342475"/>
                      <a:pt x="181702" y="337483"/>
                      <a:pt x="227627" y="287559"/>
                    </a:cubicBezTo>
                    <a:cubicBezTo>
                      <a:pt x="273552" y="237635"/>
                      <a:pt x="227627" y="95852"/>
                      <a:pt x="275548" y="47926"/>
                    </a:cubicBezTo>
                    <a:cubicBezTo>
                      <a:pt x="323469" y="0"/>
                      <a:pt x="515155" y="0"/>
                      <a:pt x="515155" y="0"/>
                    </a:cubicBezTo>
                    <a:lnTo>
                      <a:pt x="51515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Arrow Connector 61"/>
              <p:cNvCxnSpPr>
                <a:stCxn id="33" idx="6"/>
              </p:cNvCxnSpPr>
              <p:nvPr/>
            </p:nvCxnSpPr>
            <p:spPr>
              <a:xfrm>
                <a:off x="4826356" y="2976435"/>
                <a:ext cx="634532" cy="14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>
                <a:endCxn id="33" idx="1"/>
              </p:cNvCxnSpPr>
              <p:nvPr/>
            </p:nvCxnSpPr>
            <p:spPr>
              <a:xfrm rot="5400000" flipV="1">
                <a:off x="4003862" y="2411546"/>
                <a:ext cx="75451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>
                <a:endCxn id="33" idx="3"/>
              </p:cNvCxnSpPr>
              <p:nvPr/>
            </p:nvCxnSpPr>
            <p:spPr>
              <a:xfrm rot="5400000" flipH="1" flipV="1">
                <a:off x="4003861" y="2851306"/>
                <a:ext cx="75452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TextBox 163"/>
              <p:cNvSpPr txBox="1"/>
              <p:nvPr/>
            </p:nvSpPr>
            <p:spPr>
              <a:xfrm rot="5400000">
                <a:off x="5451974" y="2805169"/>
                <a:ext cx="4056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latin typeface="CMU Bright Roman"/>
                    <a:cs typeface="CMU Bright Roman"/>
                  </a:rPr>
                  <a:t>h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1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5400000">
                <a:off x="3020419" y="2709361"/>
                <a:ext cx="1023307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MU Bright Roman"/>
                    <a:cs typeface="CMU Bright Roman"/>
                  </a:rPr>
                  <a:t> x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1</a:t>
                </a:r>
                <a:r>
                  <a:rPr lang="en-US" sz="1600" i="1" baseline="-25000" dirty="0" smtClean="0">
                    <a:latin typeface="CMU Bright Roman"/>
                    <a:cs typeface="CMU Bright Roman"/>
                  </a:rPr>
                  <a:t>  </a:t>
                </a:r>
                <a:r>
                  <a:rPr lang="en-US" sz="1600" i="1" dirty="0" smtClean="0">
                    <a:latin typeface="CMU Bright Roman"/>
                    <a:cs typeface="CMU Bright Roman"/>
                  </a:rPr>
                  <a:t>   h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0</a:t>
                </a:r>
              </a:p>
              <a:p>
                <a:pPr algn="just"/>
                <a:endParaRPr lang="en-US" sz="1600" i="1" baseline="-25000" dirty="0">
                  <a:latin typeface="CMU Bright Roman"/>
                  <a:cs typeface="CMU Bright Roman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1089766" y="2576760"/>
              <a:ext cx="398953" cy="3663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3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31" name="Straight Arrow Connector 30"/>
            <p:cNvCxnSpPr>
              <a:stCxn id="164" idx="0"/>
              <a:endCxn id="30" idx="2"/>
            </p:cNvCxnSpPr>
            <p:nvPr/>
          </p:nvCxnSpPr>
          <p:spPr>
            <a:xfrm flipV="1">
              <a:off x="1285852" y="2943060"/>
              <a:ext cx="3391" cy="3045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1036659" y="1306873"/>
              <a:ext cx="498388" cy="457597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C</a:t>
              </a:r>
              <a:r>
                <a:rPr lang="en-US" baseline="-25000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1</a:t>
              </a:r>
              <a:endParaRPr lang="en-US" baseline="-25000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93320" y="1978815"/>
              <a:ext cx="3935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CMU Bright Roman"/>
                  <a:cs typeface="CMU Bright Roman"/>
                </a:rPr>
                <a:t>y</a:t>
              </a:r>
              <a:r>
                <a:rPr lang="en-US" sz="1600" i="1" baseline="-25000" dirty="0">
                  <a:latin typeface="CMU Bright Roman"/>
                  <a:cs typeface="CMU Bright Roman"/>
                </a:rPr>
                <a:t>1</a:t>
              </a:r>
            </a:p>
          </p:txBody>
        </p:sp>
        <p:cxnSp>
          <p:nvCxnSpPr>
            <p:cNvPr id="51" name="Straight Arrow Connector 50"/>
            <p:cNvCxnSpPr>
              <a:stCxn id="50" idx="0"/>
              <a:endCxn id="49" idx="2"/>
            </p:cNvCxnSpPr>
            <p:nvPr/>
          </p:nvCxnSpPr>
          <p:spPr>
            <a:xfrm flipH="1" flipV="1">
              <a:off x="1285853" y="1764470"/>
              <a:ext cx="4236" cy="2143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0" idx="0"/>
              <a:endCxn id="50" idx="2"/>
            </p:cNvCxnSpPr>
            <p:nvPr/>
          </p:nvCxnSpPr>
          <p:spPr>
            <a:xfrm flipV="1">
              <a:off x="1289243" y="2317369"/>
              <a:ext cx="846" cy="2593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2133502" y="1541125"/>
            <a:ext cx="1023307" cy="4484055"/>
            <a:chOff x="760464" y="1306873"/>
            <a:chExt cx="1023307" cy="4484055"/>
          </a:xfrm>
        </p:grpSpPr>
        <p:grpSp>
          <p:nvGrpSpPr>
            <p:cNvPr id="83" name="Group 82"/>
            <p:cNvGrpSpPr/>
            <p:nvPr/>
          </p:nvGrpSpPr>
          <p:grpSpPr>
            <a:xfrm rot="16200000">
              <a:off x="442" y="4007599"/>
              <a:ext cx="2543351" cy="1023307"/>
              <a:chOff x="3280722" y="2449058"/>
              <a:chExt cx="2543351" cy="1023307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4041634" y="2449058"/>
                <a:ext cx="1049363" cy="102330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311145" y="2718829"/>
                <a:ext cx="515211" cy="51521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600" baseline="-25000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sp>
            <p:nvSpPr>
              <p:cNvPr id="92" name="Freeform 91"/>
              <p:cNvSpPr/>
              <p:nvPr/>
            </p:nvSpPr>
            <p:spPr>
              <a:xfrm rot="5400000">
                <a:off x="4417083" y="2872886"/>
                <a:ext cx="311489" cy="251615"/>
              </a:xfrm>
              <a:custGeom>
                <a:avLst/>
                <a:gdLst>
                  <a:gd name="connsiteX0" fmla="*/ 0 w 515155"/>
                  <a:gd name="connsiteY0" fmla="*/ 347468 h 347468"/>
                  <a:gd name="connsiteX1" fmla="*/ 227627 w 515155"/>
                  <a:gd name="connsiteY1" fmla="*/ 287559 h 347468"/>
                  <a:gd name="connsiteX2" fmla="*/ 275548 w 515155"/>
                  <a:gd name="connsiteY2" fmla="*/ 47926 h 347468"/>
                  <a:gd name="connsiteX3" fmla="*/ 515155 w 515155"/>
                  <a:gd name="connsiteY3" fmla="*/ 0 h 347468"/>
                  <a:gd name="connsiteX4" fmla="*/ 515155 w 515155"/>
                  <a:gd name="connsiteY4" fmla="*/ 0 h 34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5" h="347468">
                    <a:moveTo>
                      <a:pt x="0" y="347468"/>
                    </a:moveTo>
                    <a:cubicBezTo>
                      <a:pt x="90851" y="342475"/>
                      <a:pt x="181702" y="337483"/>
                      <a:pt x="227627" y="287559"/>
                    </a:cubicBezTo>
                    <a:cubicBezTo>
                      <a:pt x="273552" y="237635"/>
                      <a:pt x="227627" y="95852"/>
                      <a:pt x="275548" y="47926"/>
                    </a:cubicBezTo>
                    <a:cubicBezTo>
                      <a:pt x="323469" y="0"/>
                      <a:pt x="515155" y="0"/>
                      <a:pt x="515155" y="0"/>
                    </a:cubicBezTo>
                    <a:lnTo>
                      <a:pt x="51515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" name="Straight Arrow Connector 92"/>
              <p:cNvCxnSpPr>
                <a:stCxn id="91" idx="6"/>
              </p:cNvCxnSpPr>
              <p:nvPr/>
            </p:nvCxnSpPr>
            <p:spPr>
              <a:xfrm>
                <a:off x="4826356" y="2976435"/>
                <a:ext cx="634532" cy="14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endCxn id="91" idx="1"/>
              </p:cNvCxnSpPr>
              <p:nvPr/>
            </p:nvCxnSpPr>
            <p:spPr>
              <a:xfrm rot="5400000" flipV="1">
                <a:off x="4003862" y="2411546"/>
                <a:ext cx="75451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endCxn id="91" idx="3"/>
              </p:cNvCxnSpPr>
              <p:nvPr/>
            </p:nvCxnSpPr>
            <p:spPr>
              <a:xfrm rot="5400000" flipH="1" flipV="1">
                <a:off x="4003861" y="2851306"/>
                <a:ext cx="75452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 rot="5400000">
                <a:off x="5451974" y="2805169"/>
                <a:ext cx="4056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latin typeface="CMU Bright Roman"/>
                    <a:cs typeface="CMU Bright Roman"/>
                  </a:rPr>
                  <a:t>h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2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 rot="5400000">
                <a:off x="3020419" y="2709361"/>
                <a:ext cx="1023307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MU Bright Roman"/>
                    <a:cs typeface="CMU Bright Roman"/>
                  </a:rPr>
                  <a:t> x</a:t>
                </a:r>
                <a:r>
                  <a:rPr lang="en-US" sz="1600" i="1" baseline="-25000" dirty="0" smtClean="0">
                    <a:latin typeface="CMU Bright Roman"/>
                    <a:cs typeface="CMU Bright Roman"/>
                  </a:rPr>
                  <a:t>2</a:t>
                </a:r>
                <a:r>
                  <a:rPr lang="en-US" sz="1600" i="1" dirty="0" smtClean="0">
                    <a:latin typeface="CMU Bright Roman"/>
                    <a:cs typeface="CMU Bright Roman"/>
                  </a:rPr>
                  <a:t>     h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1</a:t>
                </a:r>
              </a:p>
              <a:p>
                <a:pPr algn="just"/>
                <a:endParaRPr lang="en-US" sz="1600" i="1" baseline="-25000" dirty="0">
                  <a:latin typeface="CMU Bright Roman"/>
                  <a:cs typeface="CMU Bright Roman"/>
                </a:endParaRPr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1089766" y="2576760"/>
              <a:ext cx="398953" cy="3663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3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85" name="Straight Arrow Connector 84"/>
            <p:cNvCxnSpPr>
              <a:stCxn id="96" idx="0"/>
              <a:endCxn id="84" idx="2"/>
            </p:cNvCxnSpPr>
            <p:nvPr/>
          </p:nvCxnSpPr>
          <p:spPr>
            <a:xfrm flipV="1">
              <a:off x="1285852" y="2943060"/>
              <a:ext cx="3391" cy="3045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1036659" y="1306873"/>
              <a:ext cx="498388" cy="457597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  <a:latin typeface="CMU Bright Roman"/>
                  <a:cs typeface="CMU Bright Roman"/>
                </a:rPr>
                <a:t>2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93320" y="1978815"/>
              <a:ext cx="3935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CMU Bright Roman"/>
                  <a:cs typeface="CMU Bright Roman"/>
                </a:rPr>
                <a:t>y</a:t>
              </a:r>
              <a:r>
                <a:rPr lang="en-US" sz="1600" i="1" baseline="-25000" dirty="0">
                  <a:latin typeface="CMU Bright Roman"/>
                  <a:cs typeface="CMU Bright Roman"/>
                </a:rPr>
                <a:t>2</a:t>
              </a:r>
            </a:p>
          </p:txBody>
        </p:sp>
        <p:cxnSp>
          <p:nvCxnSpPr>
            <p:cNvPr id="88" name="Straight Arrow Connector 87"/>
            <p:cNvCxnSpPr>
              <a:stCxn id="87" idx="0"/>
              <a:endCxn id="86" idx="2"/>
            </p:cNvCxnSpPr>
            <p:nvPr/>
          </p:nvCxnSpPr>
          <p:spPr>
            <a:xfrm flipH="1" flipV="1">
              <a:off x="1285853" y="1764470"/>
              <a:ext cx="4236" cy="2143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4" idx="0"/>
              <a:endCxn id="87" idx="2"/>
            </p:cNvCxnSpPr>
            <p:nvPr/>
          </p:nvCxnSpPr>
          <p:spPr>
            <a:xfrm flipV="1">
              <a:off x="1289243" y="2317369"/>
              <a:ext cx="846" cy="2593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3468037" y="1541124"/>
            <a:ext cx="1023307" cy="4484055"/>
            <a:chOff x="760464" y="1306873"/>
            <a:chExt cx="1023307" cy="4484055"/>
          </a:xfrm>
        </p:grpSpPr>
        <p:grpSp>
          <p:nvGrpSpPr>
            <p:cNvPr id="99" name="Group 98"/>
            <p:cNvGrpSpPr/>
            <p:nvPr/>
          </p:nvGrpSpPr>
          <p:grpSpPr>
            <a:xfrm rot="16200000">
              <a:off x="442" y="4007599"/>
              <a:ext cx="2543351" cy="1023307"/>
              <a:chOff x="3280722" y="2449058"/>
              <a:chExt cx="2543351" cy="1023307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4041634" y="2449058"/>
                <a:ext cx="1049363" cy="102330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4311145" y="2718829"/>
                <a:ext cx="515211" cy="51521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600" baseline="-25000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sp>
            <p:nvSpPr>
              <p:cNvPr id="108" name="Freeform 107"/>
              <p:cNvSpPr/>
              <p:nvPr/>
            </p:nvSpPr>
            <p:spPr>
              <a:xfrm rot="5400000">
                <a:off x="4417083" y="2872886"/>
                <a:ext cx="311489" cy="251615"/>
              </a:xfrm>
              <a:custGeom>
                <a:avLst/>
                <a:gdLst>
                  <a:gd name="connsiteX0" fmla="*/ 0 w 515155"/>
                  <a:gd name="connsiteY0" fmla="*/ 347468 h 347468"/>
                  <a:gd name="connsiteX1" fmla="*/ 227627 w 515155"/>
                  <a:gd name="connsiteY1" fmla="*/ 287559 h 347468"/>
                  <a:gd name="connsiteX2" fmla="*/ 275548 w 515155"/>
                  <a:gd name="connsiteY2" fmla="*/ 47926 h 347468"/>
                  <a:gd name="connsiteX3" fmla="*/ 515155 w 515155"/>
                  <a:gd name="connsiteY3" fmla="*/ 0 h 347468"/>
                  <a:gd name="connsiteX4" fmla="*/ 515155 w 515155"/>
                  <a:gd name="connsiteY4" fmla="*/ 0 h 34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5" h="347468">
                    <a:moveTo>
                      <a:pt x="0" y="347468"/>
                    </a:moveTo>
                    <a:cubicBezTo>
                      <a:pt x="90851" y="342475"/>
                      <a:pt x="181702" y="337483"/>
                      <a:pt x="227627" y="287559"/>
                    </a:cubicBezTo>
                    <a:cubicBezTo>
                      <a:pt x="273552" y="237635"/>
                      <a:pt x="227627" y="95852"/>
                      <a:pt x="275548" y="47926"/>
                    </a:cubicBezTo>
                    <a:cubicBezTo>
                      <a:pt x="323469" y="0"/>
                      <a:pt x="515155" y="0"/>
                      <a:pt x="515155" y="0"/>
                    </a:cubicBezTo>
                    <a:lnTo>
                      <a:pt x="51515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Straight Arrow Connector 108"/>
              <p:cNvCxnSpPr>
                <a:stCxn id="107" idx="6"/>
              </p:cNvCxnSpPr>
              <p:nvPr/>
            </p:nvCxnSpPr>
            <p:spPr>
              <a:xfrm>
                <a:off x="4826356" y="2976435"/>
                <a:ext cx="634532" cy="14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endCxn id="107" idx="1"/>
              </p:cNvCxnSpPr>
              <p:nvPr/>
            </p:nvCxnSpPr>
            <p:spPr>
              <a:xfrm rot="5400000" flipV="1">
                <a:off x="4003862" y="2411546"/>
                <a:ext cx="75451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7" idx="3"/>
              </p:cNvCxnSpPr>
              <p:nvPr/>
            </p:nvCxnSpPr>
            <p:spPr>
              <a:xfrm rot="5400000" flipH="1" flipV="1">
                <a:off x="4003861" y="2851306"/>
                <a:ext cx="75452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/>
            </p:nvSpPr>
            <p:spPr>
              <a:xfrm rot="5400000">
                <a:off x="5451974" y="2805169"/>
                <a:ext cx="4056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latin typeface="CMU Bright Roman"/>
                    <a:cs typeface="CMU Bright Roman"/>
                  </a:rPr>
                  <a:t>h</a:t>
                </a:r>
                <a:r>
                  <a:rPr lang="en-US" sz="1600" i="1" baseline="-25000" dirty="0" smtClean="0">
                    <a:latin typeface="CMU Bright Roman"/>
                    <a:cs typeface="CMU Bright Roman"/>
                  </a:rPr>
                  <a:t>3</a:t>
                </a:r>
                <a:endParaRPr lang="en-US" sz="1600" i="1" baseline="-25000" dirty="0">
                  <a:latin typeface="CMU Bright Roman"/>
                  <a:cs typeface="CMU Bright Roman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 rot="5400000">
                <a:off x="3020419" y="2709361"/>
                <a:ext cx="1023307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MU Bright Roman"/>
                    <a:cs typeface="CMU Bright Roman"/>
                  </a:rPr>
                  <a:t> x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3</a:t>
                </a:r>
                <a:r>
                  <a:rPr lang="en-US" sz="1600" i="1" dirty="0" smtClean="0">
                    <a:latin typeface="CMU Bright Roman"/>
                    <a:cs typeface="CMU Bright Roman"/>
                  </a:rPr>
                  <a:t>     h</a:t>
                </a:r>
                <a:r>
                  <a:rPr lang="en-US" sz="1600" i="1" baseline="-25000" dirty="0" smtClean="0">
                    <a:latin typeface="CMU Bright Roman"/>
                    <a:cs typeface="CMU Bright Roman"/>
                  </a:rPr>
                  <a:t>2</a:t>
                </a:r>
                <a:endParaRPr lang="en-US" sz="1600" i="1" baseline="-25000" dirty="0">
                  <a:latin typeface="CMU Bright Roman"/>
                  <a:cs typeface="CMU Bright Roman"/>
                </a:endParaRPr>
              </a:p>
              <a:p>
                <a:pPr algn="just"/>
                <a:endParaRPr lang="en-US" sz="1600" i="1" baseline="-25000" dirty="0">
                  <a:latin typeface="CMU Bright Roman"/>
                  <a:cs typeface="CMU Bright Roman"/>
                </a:endParaRPr>
              </a:p>
            </p:txBody>
          </p:sp>
        </p:grpSp>
        <p:sp>
          <p:nvSpPr>
            <p:cNvPr id="100" name="Rectangle 99"/>
            <p:cNvSpPr/>
            <p:nvPr/>
          </p:nvSpPr>
          <p:spPr>
            <a:xfrm>
              <a:off x="1089766" y="2576760"/>
              <a:ext cx="398953" cy="3663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3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101" name="Straight Arrow Connector 100"/>
            <p:cNvCxnSpPr>
              <a:stCxn id="112" idx="0"/>
              <a:endCxn id="100" idx="2"/>
            </p:cNvCxnSpPr>
            <p:nvPr/>
          </p:nvCxnSpPr>
          <p:spPr>
            <a:xfrm flipV="1">
              <a:off x="1285852" y="2943060"/>
              <a:ext cx="3391" cy="3045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/>
            <p:cNvSpPr/>
            <p:nvPr/>
          </p:nvSpPr>
          <p:spPr>
            <a:xfrm>
              <a:off x="1036659" y="1306873"/>
              <a:ext cx="498388" cy="457597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C</a:t>
              </a:r>
              <a:r>
                <a:rPr lang="en-US" baseline="-25000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3</a:t>
              </a:r>
              <a:endParaRPr lang="en-US" baseline="-25000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93320" y="1978815"/>
              <a:ext cx="3935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CMU Bright Roman"/>
                  <a:cs typeface="CMU Bright Roman"/>
                </a:rPr>
                <a:t>y</a:t>
              </a:r>
              <a:r>
                <a:rPr lang="en-US" sz="1600" i="1" baseline="-25000" dirty="0" smtClean="0">
                  <a:latin typeface="CMU Bright Roman"/>
                  <a:cs typeface="CMU Bright Roman"/>
                </a:rPr>
                <a:t>3</a:t>
              </a:r>
              <a:endParaRPr lang="en-US" sz="1600" i="1" baseline="-25000" dirty="0">
                <a:latin typeface="CMU Bright Roman"/>
                <a:cs typeface="CMU Bright Roman"/>
              </a:endParaRPr>
            </a:p>
          </p:txBody>
        </p:sp>
        <p:cxnSp>
          <p:nvCxnSpPr>
            <p:cNvPr id="104" name="Straight Arrow Connector 103"/>
            <p:cNvCxnSpPr>
              <a:stCxn id="103" idx="0"/>
              <a:endCxn id="102" idx="2"/>
            </p:cNvCxnSpPr>
            <p:nvPr/>
          </p:nvCxnSpPr>
          <p:spPr>
            <a:xfrm flipH="1" flipV="1">
              <a:off x="1285853" y="1764470"/>
              <a:ext cx="4236" cy="2143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100" idx="0"/>
              <a:endCxn id="103" idx="2"/>
            </p:cNvCxnSpPr>
            <p:nvPr/>
          </p:nvCxnSpPr>
          <p:spPr>
            <a:xfrm flipV="1">
              <a:off x="1289243" y="2317369"/>
              <a:ext cx="846" cy="2593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Freeform 116"/>
          <p:cNvSpPr/>
          <p:nvPr/>
        </p:nvSpPr>
        <p:spPr>
          <a:xfrm>
            <a:off x="1430243" y="3476752"/>
            <a:ext cx="1430243" cy="2670005"/>
          </a:xfrm>
          <a:custGeom>
            <a:avLst/>
            <a:gdLst>
              <a:gd name="connsiteX0" fmla="*/ 0 w 1430243"/>
              <a:gd name="connsiteY0" fmla="*/ 197287 h 2670005"/>
              <a:gd name="connsiteX1" fmla="*/ 332901 w 1430243"/>
              <a:gd name="connsiteY1" fmla="*/ 234274 h 2670005"/>
              <a:gd name="connsiteX2" fmla="*/ 678133 w 1430243"/>
              <a:gd name="connsiteY2" fmla="*/ 2539795 h 2670005"/>
              <a:gd name="connsiteX3" fmla="*/ 1430243 w 1430243"/>
              <a:gd name="connsiteY3" fmla="*/ 2379518 h 267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243" h="2670005">
                <a:moveTo>
                  <a:pt x="0" y="197287"/>
                </a:moveTo>
                <a:cubicBezTo>
                  <a:pt x="109939" y="20571"/>
                  <a:pt x="219879" y="-156144"/>
                  <a:pt x="332901" y="234274"/>
                </a:cubicBezTo>
                <a:cubicBezTo>
                  <a:pt x="445923" y="624692"/>
                  <a:pt x="495243" y="2182254"/>
                  <a:pt x="678133" y="2539795"/>
                </a:cubicBezTo>
                <a:cubicBezTo>
                  <a:pt x="861023" y="2897336"/>
                  <a:pt x="1309001" y="2408286"/>
                  <a:pt x="1430243" y="2379518"/>
                </a:cubicBezTo>
              </a:path>
            </a:pathLst>
          </a:custGeom>
          <a:ln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2800144" y="3469806"/>
            <a:ext cx="1430243" cy="2670005"/>
          </a:xfrm>
          <a:custGeom>
            <a:avLst/>
            <a:gdLst>
              <a:gd name="connsiteX0" fmla="*/ 0 w 1430243"/>
              <a:gd name="connsiteY0" fmla="*/ 197287 h 2670005"/>
              <a:gd name="connsiteX1" fmla="*/ 332901 w 1430243"/>
              <a:gd name="connsiteY1" fmla="*/ 234274 h 2670005"/>
              <a:gd name="connsiteX2" fmla="*/ 678133 w 1430243"/>
              <a:gd name="connsiteY2" fmla="*/ 2539795 h 2670005"/>
              <a:gd name="connsiteX3" fmla="*/ 1430243 w 1430243"/>
              <a:gd name="connsiteY3" fmla="*/ 2379518 h 267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243" h="2670005">
                <a:moveTo>
                  <a:pt x="0" y="197287"/>
                </a:moveTo>
                <a:cubicBezTo>
                  <a:pt x="109939" y="20571"/>
                  <a:pt x="219879" y="-156144"/>
                  <a:pt x="332901" y="234274"/>
                </a:cubicBezTo>
                <a:cubicBezTo>
                  <a:pt x="445923" y="624692"/>
                  <a:pt x="495243" y="2182254"/>
                  <a:pt x="678133" y="2539795"/>
                </a:cubicBezTo>
                <a:cubicBezTo>
                  <a:pt x="861023" y="2897336"/>
                  <a:pt x="1309001" y="2408286"/>
                  <a:pt x="1430243" y="2379518"/>
                </a:cubicBezTo>
              </a:path>
            </a:pathLst>
          </a:custGeom>
          <a:ln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3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701709"/>
              </p:ext>
            </p:extLst>
          </p:nvPr>
        </p:nvGraphicFramePr>
        <p:xfrm>
          <a:off x="5262563" y="2462213"/>
          <a:ext cx="2822575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8" name="Equation" r:id="rId6" imgW="1828800" imgH="1498600" progId="Equation.DSMT4">
                  <p:embed/>
                </p:oleObj>
              </mc:Choice>
              <mc:Fallback>
                <p:oleObj name="Equation" r:id="rId6" imgW="1828800" imgH="149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62563" y="2462213"/>
                        <a:ext cx="2822575" cy="231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>
            <a:stCxn id="49" idx="3"/>
            <a:endCxn id="86" idx="1"/>
          </p:cNvCxnSpPr>
          <p:nvPr/>
        </p:nvCxnSpPr>
        <p:spPr>
          <a:xfrm>
            <a:off x="1535047" y="1769923"/>
            <a:ext cx="874650" cy="1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86" idx="3"/>
            <a:endCxn id="102" idx="1"/>
          </p:cNvCxnSpPr>
          <p:nvPr/>
        </p:nvCxnSpPr>
        <p:spPr>
          <a:xfrm flipV="1">
            <a:off x="2908085" y="1769923"/>
            <a:ext cx="836147" cy="1"/>
          </a:xfrm>
          <a:prstGeom prst="line">
            <a:avLst/>
          </a:prstGeom>
          <a:ln w="28575" cmpd="sng">
            <a:solidFill>
              <a:srgbClr val="FFFF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0" idx="3"/>
            <a:endCxn id="84" idx="1"/>
          </p:cNvCxnSpPr>
          <p:nvPr/>
        </p:nvCxnSpPr>
        <p:spPr>
          <a:xfrm>
            <a:off x="1488719" y="2994161"/>
            <a:ext cx="974085" cy="1"/>
          </a:xfrm>
          <a:prstGeom prst="line">
            <a:avLst/>
          </a:prstGeom>
          <a:ln w="28575" cmpd="sng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84" idx="3"/>
            <a:endCxn id="100" idx="1"/>
          </p:cNvCxnSpPr>
          <p:nvPr/>
        </p:nvCxnSpPr>
        <p:spPr>
          <a:xfrm flipV="1">
            <a:off x="2861757" y="2994161"/>
            <a:ext cx="935582" cy="1"/>
          </a:xfrm>
          <a:prstGeom prst="line">
            <a:avLst/>
          </a:prstGeom>
          <a:ln w="28575" cmpd="sng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2" idx="2"/>
            <a:endCxn id="90" idx="0"/>
          </p:cNvCxnSpPr>
          <p:nvPr/>
        </p:nvCxnSpPr>
        <p:spPr>
          <a:xfrm>
            <a:off x="1783771" y="4739585"/>
            <a:ext cx="349732" cy="1"/>
          </a:xfrm>
          <a:prstGeom prst="line">
            <a:avLst/>
          </a:prstGeom>
          <a:ln w="28575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90" idx="2"/>
            <a:endCxn id="106" idx="0"/>
          </p:cNvCxnSpPr>
          <p:nvPr/>
        </p:nvCxnSpPr>
        <p:spPr>
          <a:xfrm flipV="1">
            <a:off x="3156809" y="4739585"/>
            <a:ext cx="311229" cy="1"/>
          </a:xfrm>
          <a:prstGeom prst="line">
            <a:avLst/>
          </a:prstGeom>
          <a:ln w="28575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262563" y="5528075"/>
            <a:ext cx="642570" cy="0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15988" y="5321697"/>
            <a:ext cx="2548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indicates shared weights</a:t>
            </a:r>
            <a:endParaRPr lang="en-US" dirty="0">
              <a:latin typeface="CMU Bright Roman"/>
              <a:cs typeface="CMU Bright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01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Recurrent Neural Networks (RNNs)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MU Bright Roman"/>
                <a:cs typeface="CMU Bright Roman"/>
              </a:rPr>
              <a:t>Note that the weights are shared over time</a:t>
            </a:r>
          </a:p>
          <a:p>
            <a:endParaRPr lang="en-US" sz="2400" dirty="0" smtClean="0">
              <a:latin typeface="CMU Bright Roman"/>
              <a:cs typeface="CMU Bright Roman"/>
            </a:endParaRPr>
          </a:p>
          <a:p>
            <a:r>
              <a:rPr lang="en-US" sz="2400" dirty="0" smtClean="0">
                <a:latin typeface="CMU Bright Roman"/>
                <a:cs typeface="CMU Bright Roman"/>
              </a:rPr>
              <a:t>Essentially, copies of the RNN cell are made over time (unrolling/unfolding), with different inputs at different time steps</a:t>
            </a:r>
          </a:p>
          <a:p>
            <a:endParaRPr lang="en-US" sz="2400" dirty="0" smtClean="0">
              <a:latin typeface="CMU Bright Roman"/>
              <a:cs typeface="CMU Bright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75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Sentiment Classification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998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MU Bright Roman"/>
                <a:cs typeface="CMU Bright Roman"/>
              </a:rPr>
              <a:t>Classify a </a:t>
            </a:r>
            <a:br>
              <a:rPr lang="en-US" sz="2400" dirty="0" smtClean="0">
                <a:latin typeface="CMU Bright Roman"/>
                <a:cs typeface="CMU Bright Roman"/>
              </a:rPr>
            </a:br>
            <a:r>
              <a:rPr lang="en-US" sz="2400" dirty="0" smtClean="0">
                <a:latin typeface="CMU Bright Roman"/>
                <a:cs typeface="CMU Bright Roman"/>
              </a:rPr>
              <a:t>restaurant review from Yelp! OR</a:t>
            </a:r>
            <a:br>
              <a:rPr lang="en-US" sz="2400" dirty="0" smtClean="0">
                <a:latin typeface="CMU Bright Roman"/>
                <a:cs typeface="CMU Bright Roman"/>
              </a:rPr>
            </a:br>
            <a:r>
              <a:rPr lang="en-US" sz="2400" dirty="0" smtClean="0">
                <a:latin typeface="CMU Bright Roman"/>
                <a:cs typeface="CMU Bright Roman"/>
              </a:rPr>
              <a:t>movie review from IMDB OR</a:t>
            </a:r>
            <a:br>
              <a:rPr lang="en-US" sz="2400" dirty="0" smtClean="0">
                <a:latin typeface="CMU Bright Roman"/>
                <a:cs typeface="CMU Bright Roman"/>
              </a:rPr>
            </a:br>
            <a:r>
              <a:rPr lang="en-US" sz="2400" dirty="0" smtClean="0">
                <a:latin typeface="CMU Bright Roman"/>
                <a:cs typeface="CMU Bright Roman"/>
              </a:rPr>
              <a:t>…</a:t>
            </a:r>
            <a:br>
              <a:rPr lang="en-US" sz="2400" dirty="0" smtClean="0">
                <a:latin typeface="CMU Bright Roman"/>
                <a:cs typeface="CMU Bright Roman"/>
              </a:rPr>
            </a:br>
            <a:r>
              <a:rPr lang="en-US" sz="2400" dirty="0" smtClean="0">
                <a:latin typeface="CMU Bright Roman"/>
                <a:cs typeface="CMU Bright Roman"/>
              </a:rPr>
              <a:t>as positive or negative</a:t>
            </a:r>
          </a:p>
          <a:p>
            <a:pPr marL="0" indent="0">
              <a:buNone/>
            </a:pPr>
            <a:endParaRPr lang="en-US" sz="2400" dirty="0" smtClean="0">
              <a:latin typeface="CMU Bright Roman"/>
              <a:cs typeface="CMU Bright Roman"/>
            </a:endParaRPr>
          </a:p>
          <a:p>
            <a:r>
              <a:rPr lang="en-US" sz="2400" dirty="0" smtClean="0">
                <a:latin typeface="CMU Bright SemiBold"/>
                <a:cs typeface="CMU Bright SemiBold"/>
              </a:rPr>
              <a:t>Inputs:</a:t>
            </a:r>
            <a:r>
              <a:rPr lang="en-US" sz="2400" dirty="0" smtClean="0">
                <a:latin typeface="CMU Bright Roman"/>
                <a:cs typeface="CMU Bright Roman"/>
              </a:rPr>
              <a:t> Multiple words, one or more sentences</a:t>
            </a:r>
          </a:p>
          <a:p>
            <a:r>
              <a:rPr lang="en-US" sz="2400" dirty="0" smtClean="0">
                <a:latin typeface="CMU Bright SemiBold"/>
                <a:cs typeface="CMU Bright SemiBold"/>
              </a:rPr>
              <a:t>Outputs:</a:t>
            </a:r>
            <a:r>
              <a:rPr lang="en-US" sz="2400" dirty="0" smtClean="0">
                <a:latin typeface="CMU Bright Roman"/>
                <a:cs typeface="CMU Bright Roman"/>
              </a:rPr>
              <a:t> Positive / Negative classification</a:t>
            </a:r>
          </a:p>
          <a:p>
            <a:endParaRPr lang="en-US" sz="2400" dirty="0">
              <a:latin typeface="CMU Bright Roman"/>
              <a:cs typeface="CMU Bright Roman"/>
            </a:endParaRPr>
          </a:p>
          <a:p>
            <a:r>
              <a:rPr lang="en-US" sz="2400" dirty="0" smtClean="0">
                <a:latin typeface="CMU Bright Roman"/>
                <a:cs typeface="CMU Bright Roman"/>
              </a:rPr>
              <a:t>“The food was really good”</a:t>
            </a:r>
            <a:endParaRPr lang="en-US" sz="2400" dirty="0">
              <a:latin typeface="CMU Bright Roman"/>
              <a:cs typeface="CMU Bright Roman"/>
            </a:endParaRPr>
          </a:p>
          <a:p>
            <a:r>
              <a:rPr lang="en-US" sz="2400" dirty="0" smtClean="0">
                <a:latin typeface="CMU Bright Roman"/>
                <a:cs typeface="CMU Bright Roman"/>
              </a:rPr>
              <a:t>“The chicken crossed the road because it was uncooked”</a:t>
            </a:r>
          </a:p>
        </p:txBody>
      </p:sp>
    </p:spTree>
    <p:extLst>
      <p:ext uri="{BB962C8B-B14F-4D97-AF65-F5344CB8AC3E}">
        <p14:creationId xmlns:p14="http://schemas.microsoft.com/office/powerpoint/2010/main" val="244057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631188" y="4011935"/>
            <a:ext cx="1498802" cy="457280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RNN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112" name="Straight Arrow Connector 111"/>
          <p:cNvCxnSpPr>
            <a:endCxn id="98" idx="2"/>
          </p:cNvCxnSpPr>
          <p:nvPr/>
        </p:nvCxnSpPr>
        <p:spPr>
          <a:xfrm flipV="1">
            <a:off x="1380589" y="4469215"/>
            <a:ext cx="0" cy="4379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58699" y="4939488"/>
            <a:ext cx="64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The</a:t>
            </a:r>
          </a:p>
        </p:txBody>
      </p:sp>
      <p:cxnSp>
        <p:nvCxnSpPr>
          <p:cNvPr id="13" name="Straight Arrow Connector 12"/>
          <p:cNvCxnSpPr>
            <a:stCxn id="98" idx="3"/>
          </p:cNvCxnSpPr>
          <p:nvPr/>
        </p:nvCxnSpPr>
        <p:spPr>
          <a:xfrm>
            <a:off x="2129990" y="4240575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73485" y="4284549"/>
            <a:ext cx="4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MU Bright Oblique"/>
                <a:cs typeface="CMU Bright Oblique"/>
              </a:rPr>
              <a:t>h</a:t>
            </a:r>
            <a:r>
              <a:rPr lang="en-US" baseline="-25000" dirty="0" smtClean="0">
                <a:latin typeface="CMU Bright Oblique"/>
                <a:cs typeface="CMU Bright Oblique"/>
              </a:rPr>
              <a:t>1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4111" y="1274373"/>
            <a:ext cx="8183743" cy="44687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Sentiment Classification</a:t>
            </a:r>
            <a:endParaRPr lang="en-US" sz="4000" dirty="0">
              <a:latin typeface="CMU Bright SemiBold"/>
              <a:cs typeface="CMU Brigh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67842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631188" y="4011935"/>
            <a:ext cx="1498802" cy="457280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RNN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112" name="Straight Arrow Connector 111"/>
          <p:cNvCxnSpPr>
            <a:endCxn id="98" idx="2"/>
          </p:cNvCxnSpPr>
          <p:nvPr/>
        </p:nvCxnSpPr>
        <p:spPr>
          <a:xfrm flipV="1">
            <a:off x="1380589" y="4469215"/>
            <a:ext cx="0" cy="4379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58699" y="4939488"/>
            <a:ext cx="64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The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78150" y="4011935"/>
            <a:ext cx="1498802" cy="457280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RNN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11" name="Straight Arrow Connector 10"/>
          <p:cNvCxnSpPr>
            <a:endCxn id="10" idx="2"/>
          </p:cNvCxnSpPr>
          <p:nvPr/>
        </p:nvCxnSpPr>
        <p:spPr>
          <a:xfrm flipV="1">
            <a:off x="3627551" y="4469215"/>
            <a:ext cx="0" cy="4379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85001" y="4939488"/>
            <a:ext cx="68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food</a:t>
            </a:r>
          </a:p>
        </p:txBody>
      </p:sp>
      <p:cxnSp>
        <p:nvCxnSpPr>
          <p:cNvPr id="13" name="Straight Arrow Connector 12"/>
          <p:cNvCxnSpPr>
            <a:stCxn id="98" idx="3"/>
            <a:endCxn id="10" idx="1"/>
          </p:cNvCxnSpPr>
          <p:nvPr/>
        </p:nvCxnSpPr>
        <p:spPr>
          <a:xfrm>
            <a:off x="2129990" y="4240575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73485" y="4284549"/>
            <a:ext cx="4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MU Bright Oblique"/>
                <a:cs typeface="CMU Bright Oblique"/>
              </a:rPr>
              <a:t>h</a:t>
            </a:r>
            <a:r>
              <a:rPr lang="en-US" baseline="-25000" dirty="0" smtClean="0">
                <a:latin typeface="CMU Bright Oblique"/>
                <a:cs typeface="CMU Bright Oblique"/>
              </a:rPr>
              <a:t>1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376952" y="4238875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14283" y="4296370"/>
            <a:ext cx="4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h</a:t>
            </a:r>
            <a:r>
              <a:rPr lang="en-US" baseline="-25000" dirty="0">
                <a:latin typeface="CMU Bright Oblique"/>
                <a:cs typeface="CMU Bright Oblique"/>
              </a:rPr>
              <a:t>2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4111" y="1274373"/>
            <a:ext cx="8183743" cy="44687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Sentiment Classification</a:t>
            </a:r>
            <a:endParaRPr lang="en-US" sz="4000" dirty="0">
              <a:latin typeface="CMU Bright SemiBold"/>
              <a:cs typeface="CMU Brigh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2812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631188" y="4011935"/>
            <a:ext cx="1498802" cy="457280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RNN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112" name="Straight Arrow Connector 111"/>
          <p:cNvCxnSpPr>
            <a:endCxn id="98" idx="2"/>
          </p:cNvCxnSpPr>
          <p:nvPr/>
        </p:nvCxnSpPr>
        <p:spPr>
          <a:xfrm flipV="1">
            <a:off x="1380589" y="4469215"/>
            <a:ext cx="0" cy="4379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58699" y="4939488"/>
            <a:ext cx="64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The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78150" y="4011935"/>
            <a:ext cx="1498802" cy="457280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RNN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11" name="Straight Arrow Connector 10"/>
          <p:cNvCxnSpPr>
            <a:endCxn id="10" idx="2"/>
          </p:cNvCxnSpPr>
          <p:nvPr/>
        </p:nvCxnSpPr>
        <p:spPr>
          <a:xfrm flipV="1">
            <a:off x="3627551" y="4469215"/>
            <a:ext cx="0" cy="4379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85001" y="4939488"/>
            <a:ext cx="68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food</a:t>
            </a:r>
          </a:p>
        </p:txBody>
      </p:sp>
      <p:cxnSp>
        <p:nvCxnSpPr>
          <p:cNvPr id="13" name="Straight Arrow Connector 12"/>
          <p:cNvCxnSpPr>
            <a:stCxn id="98" idx="3"/>
            <a:endCxn id="10" idx="1"/>
          </p:cNvCxnSpPr>
          <p:nvPr/>
        </p:nvCxnSpPr>
        <p:spPr>
          <a:xfrm>
            <a:off x="2129990" y="4240575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73485" y="4284549"/>
            <a:ext cx="4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MU Bright Oblique"/>
                <a:cs typeface="CMU Bright Oblique"/>
              </a:rPr>
              <a:t>h</a:t>
            </a:r>
            <a:r>
              <a:rPr lang="en-US" baseline="-25000" dirty="0" smtClean="0">
                <a:latin typeface="CMU Bright Oblique"/>
                <a:cs typeface="CMU Bright Oblique"/>
              </a:rPr>
              <a:t>1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376952" y="4238875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14283" y="4296370"/>
            <a:ext cx="4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h</a:t>
            </a:r>
            <a:r>
              <a:rPr lang="en-US" baseline="-25000" dirty="0">
                <a:latin typeface="CMU Bright Oblique"/>
                <a:cs typeface="CMU Bright Oblique"/>
              </a:rPr>
              <a:t>2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07969" y="4011935"/>
            <a:ext cx="1498802" cy="457280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RNN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24" name="Straight Arrow Connector 23"/>
          <p:cNvCxnSpPr>
            <a:endCxn id="23" idx="2"/>
          </p:cNvCxnSpPr>
          <p:nvPr/>
        </p:nvCxnSpPr>
        <p:spPr>
          <a:xfrm flipV="1">
            <a:off x="7757370" y="4469215"/>
            <a:ext cx="0" cy="4379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92199" y="4939488"/>
            <a:ext cx="73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good</a:t>
            </a:r>
          </a:p>
        </p:txBody>
      </p:sp>
      <p:cxnSp>
        <p:nvCxnSpPr>
          <p:cNvPr id="26" name="Straight Arrow Connector 25"/>
          <p:cNvCxnSpPr>
            <a:endCxn id="23" idx="1"/>
          </p:cNvCxnSpPr>
          <p:nvPr/>
        </p:nvCxnSpPr>
        <p:spPr>
          <a:xfrm>
            <a:off x="6259809" y="4240575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36595" y="4284549"/>
            <a:ext cx="57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h</a:t>
            </a:r>
            <a:r>
              <a:rPr lang="en-US" baseline="-25000" dirty="0" smtClean="0">
                <a:latin typeface="CMU Bright Oblique"/>
                <a:cs typeface="CMU Bright Oblique"/>
              </a:rPr>
              <a:t>n-1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277512" y="4234110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745391" y="3437716"/>
            <a:ext cx="44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CMU Bright Oblique"/>
                <a:cs typeface="CMU Bright Oblique"/>
              </a:rPr>
              <a:t>h</a:t>
            </a:r>
            <a:r>
              <a:rPr lang="en-US" baseline="-25000" dirty="0" err="1">
                <a:latin typeface="CMU Bright Oblique"/>
                <a:cs typeface="CMU Bright Oblique"/>
              </a:rPr>
              <a:t>n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4111" y="1274373"/>
            <a:ext cx="8183743" cy="44687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23" idx="0"/>
          </p:cNvCxnSpPr>
          <p:nvPr/>
        </p:nvCxnSpPr>
        <p:spPr>
          <a:xfrm flipV="1">
            <a:off x="7757370" y="3244623"/>
            <a:ext cx="1" cy="7673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Sentiment Classification</a:t>
            </a:r>
            <a:endParaRPr lang="en-US" sz="4000" dirty="0">
              <a:latin typeface="CMU Bright SemiBold"/>
              <a:cs typeface="CMU Brigh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64639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631188" y="4011935"/>
            <a:ext cx="1498802" cy="457280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RNN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112" name="Straight Arrow Connector 111"/>
          <p:cNvCxnSpPr>
            <a:endCxn id="98" idx="2"/>
          </p:cNvCxnSpPr>
          <p:nvPr/>
        </p:nvCxnSpPr>
        <p:spPr>
          <a:xfrm flipV="1">
            <a:off x="1380589" y="4469215"/>
            <a:ext cx="0" cy="4379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58699" y="4939488"/>
            <a:ext cx="64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The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78150" y="4011935"/>
            <a:ext cx="1498802" cy="457280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RNN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11" name="Straight Arrow Connector 10"/>
          <p:cNvCxnSpPr>
            <a:endCxn id="10" idx="2"/>
          </p:cNvCxnSpPr>
          <p:nvPr/>
        </p:nvCxnSpPr>
        <p:spPr>
          <a:xfrm flipV="1">
            <a:off x="3627551" y="4469215"/>
            <a:ext cx="0" cy="4379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85001" y="4939488"/>
            <a:ext cx="68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food</a:t>
            </a:r>
          </a:p>
        </p:txBody>
      </p:sp>
      <p:cxnSp>
        <p:nvCxnSpPr>
          <p:cNvPr id="13" name="Straight Arrow Connector 12"/>
          <p:cNvCxnSpPr>
            <a:stCxn id="98" idx="3"/>
            <a:endCxn id="10" idx="1"/>
          </p:cNvCxnSpPr>
          <p:nvPr/>
        </p:nvCxnSpPr>
        <p:spPr>
          <a:xfrm>
            <a:off x="2129990" y="4240575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73485" y="4284549"/>
            <a:ext cx="4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MU Bright Oblique"/>
                <a:cs typeface="CMU Bright Oblique"/>
              </a:rPr>
              <a:t>h</a:t>
            </a:r>
            <a:r>
              <a:rPr lang="en-US" baseline="-25000" dirty="0" smtClean="0">
                <a:latin typeface="CMU Bright Oblique"/>
                <a:cs typeface="CMU Bright Oblique"/>
              </a:rPr>
              <a:t>1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376952" y="4238875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14283" y="4296370"/>
            <a:ext cx="4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h</a:t>
            </a:r>
            <a:r>
              <a:rPr lang="en-US" baseline="-25000" dirty="0">
                <a:latin typeface="CMU Bright Oblique"/>
                <a:cs typeface="CMU Bright Oblique"/>
              </a:rPr>
              <a:t>2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07969" y="4011935"/>
            <a:ext cx="1498802" cy="457280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RNN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24" name="Straight Arrow Connector 23"/>
          <p:cNvCxnSpPr>
            <a:endCxn id="23" idx="2"/>
          </p:cNvCxnSpPr>
          <p:nvPr/>
        </p:nvCxnSpPr>
        <p:spPr>
          <a:xfrm flipV="1">
            <a:off x="7757370" y="4469215"/>
            <a:ext cx="0" cy="4379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92199" y="4939488"/>
            <a:ext cx="73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good</a:t>
            </a:r>
          </a:p>
        </p:txBody>
      </p:sp>
      <p:cxnSp>
        <p:nvCxnSpPr>
          <p:cNvPr id="26" name="Straight Arrow Connector 25"/>
          <p:cNvCxnSpPr>
            <a:endCxn id="23" idx="1"/>
          </p:cNvCxnSpPr>
          <p:nvPr/>
        </p:nvCxnSpPr>
        <p:spPr>
          <a:xfrm>
            <a:off x="6259809" y="4240575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36595" y="4284549"/>
            <a:ext cx="57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h</a:t>
            </a:r>
            <a:r>
              <a:rPr lang="en-US" baseline="-25000" dirty="0" smtClean="0">
                <a:latin typeface="CMU Bright Oblique"/>
                <a:cs typeface="CMU Bright Oblique"/>
              </a:rPr>
              <a:t>n-1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277512" y="4234110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745391" y="3437716"/>
            <a:ext cx="44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CMU Bright Oblique"/>
                <a:cs typeface="CMU Bright Oblique"/>
              </a:rPr>
              <a:t>h</a:t>
            </a:r>
            <a:r>
              <a:rPr lang="en-US" baseline="-25000" dirty="0" err="1">
                <a:latin typeface="CMU Bright Oblique"/>
                <a:cs typeface="CMU Bright Oblique"/>
              </a:rPr>
              <a:t>n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4111" y="1274373"/>
            <a:ext cx="8183743" cy="44687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007970" y="2645764"/>
            <a:ext cx="1498802" cy="598859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Linear Classifier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33" name="Straight Arrow Connector 32"/>
          <p:cNvCxnSpPr>
            <a:stCxn id="23" idx="0"/>
            <a:endCxn id="32" idx="2"/>
          </p:cNvCxnSpPr>
          <p:nvPr/>
        </p:nvCxnSpPr>
        <p:spPr>
          <a:xfrm flipV="1">
            <a:off x="7757370" y="3244623"/>
            <a:ext cx="1" cy="7673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Sentiment Classification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179387" y="2004478"/>
            <a:ext cx="1158706" cy="535363"/>
            <a:chOff x="7179387" y="2004478"/>
            <a:chExt cx="1158706" cy="53536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79387" y="2007218"/>
              <a:ext cx="532623" cy="53262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02730" y="2004478"/>
              <a:ext cx="535363" cy="535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754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631188" y="4011935"/>
            <a:ext cx="1498802" cy="457280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RNN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112" name="Straight Arrow Connector 111"/>
          <p:cNvCxnSpPr>
            <a:endCxn id="98" idx="2"/>
          </p:cNvCxnSpPr>
          <p:nvPr/>
        </p:nvCxnSpPr>
        <p:spPr>
          <a:xfrm flipV="1">
            <a:off x="1380589" y="4469215"/>
            <a:ext cx="0" cy="4379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58699" y="4939488"/>
            <a:ext cx="64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The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78150" y="4011935"/>
            <a:ext cx="1498802" cy="457280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RNN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11" name="Straight Arrow Connector 10"/>
          <p:cNvCxnSpPr>
            <a:endCxn id="10" idx="2"/>
          </p:cNvCxnSpPr>
          <p:nvPr/>
        </p:nvCxnSpPr>
        <p:spPr>
          <a:xfrm flipV="1">
            <a:off x="3627551" y="4469215"/>
            <a:ext cx="0" cy="4379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85001" y="4939488"/>
            <a:ext cx="68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food</a:t>
            </a:r>
          </a:p>
        </p:txBody>
      </p:sp>
      <p:cxnSp>
        <p:nvCxnSpPr>
          <p:cNvPr id="13" name="Straight Arrow Connector 12"/>
          <p:cNvCxnSpPr>
            <a:stCxn id="98" idx="3"/>
            <a:endCxn id="10" idx="1"/>
          </p:cNvCxnSpPr>
          <p:nvPr/>
        </p:nvCxnSpPr>
        <p:spPr>
          <a:xfrm>
            <a:off x="2129990" y="4240575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73485" y="4284549"/>
            <a:ext cx="4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MU Bright Oblique"/>
                <a:cs typeface="CMU Bright Oblique"/>
              </a:rPr>
              <a:t>h</a:t>
            </a:r>
            <a:r>
              <a:rPr lang="en-US" baseline="-25000" dirty="0" smtClean="0">
                <a:latin typeface="CMU Bright Oblique"/>
                <a:cs typeface="CMU Bright Oblique"/>
              </a:rPr>
              <a:t>1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376952" y="4238875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14283" y="4296370"/>
            <a:ext cx="4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h</a:t>
            </a:r>
            <a:r>
              <a:rPr lang="en-US" baseline="-25000" dirty="0">
                <a:latin typeface="CMU Bright Oblique"/>
                <a:cs typeface="CMU Bright Oblique"/>
              </a:rPr>
              <a:t>2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07969" y="4011935"/>
            <a:ext cx="1498802" cy="457280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RNN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24" name="Straight Arrow Connector 23"/>
          <p:cNvCxnSpPr>
            <a:endCxn id="23" idx="2"/>
          </p:cNvCxnSpPr>
          <p:nvPr/>
        </p:nvCxnSpPr>
        <p:spPr>
          <a:xfrm flipV="1">
            <a:off x="7757370" y="4469215"/>
            <a:ext cx="0" cy="4379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92199" y="4939488"/>
            <a:ext cx="73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good</a:t>
            </a:r>
          </a:p>
        </p:txBody>
      </p:sp>
      <p:cxnSp>
        <p:nvCxnSpPr>
          <p:cNvPr id="26" name="Straight Arrow Connector 25"/>
          <p:cNvCxnSpPr>
            <a:endCxn id="23" idx="1"/>
          </p:cNvCxnSpPr>
          <p:nvPr/>
        </p:nvCxnSpPr>
        <p:spPr>
          <a:xfrm>
            <a:off x="6259809" y="4240575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36595" y="4284549"/>
            <a:ext cx="57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h</a:t>
            </a:r>
            <a:r>
              <a:rPr lang="en-US" baseline="-25000" dirty="0" smtClean="0">
                <a:latin typeface="CMU Bright Oblique"/>
                <a:cs typeface="CMU Bright Oblique"/>
              </a:rPr>
              <a:t>n-1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277512" y="4234110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745391" y="3437716"/>
            <a:ext cx="44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CMU Bright Oblique"/>
                <a:cs typeface="CMU Bright Oblique"/>
              </a:rPr>
              <a:t>h</a:t>
            </a:r>
            <a:r>
              <a:rPr lang="en-US" baseline="-25000" dirty="0" err="1">
                <a:latin typeface="CMU Bright Oblique"/>
                <a:cs typeface="CMU Bright Oblique"/>
              </a:rPr>
              <a:t>n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4111" y="1274373"/>
            <a:ext cx="8183743" cy="44687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007970" y="2645764"/>
            <a:ext cx="1498802" cy="598859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Linear Classifier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33" name="Straight Arrow Connector 32"/>
          <p:cNvCxnSpPr>
            <a:stCxn id="23" idx="0"/>
            <a:endCxn id="32" idx="2"/>
          </p:cNvCxnSpPr>
          <p:nvPr/>
        </p:nvCxnSpPr>
        <p:spPr>
          <a:xfrm flipV="1">
            <a:off x="7757370" y="3244623"/>
            <a:ext cx="1" cy="7673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Sentiment Classification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627550" y="3244623"/>
            <a:ext cx="1" cy="7673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380588" y="3244623"/>
            <a:ext cx="1" cy="7673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877224" y="2629380"/>
            <a:ext cx="1498802" cy="598859"/>
          </a:xfrm>
          <a:prstGeom prst="rect">
            <a:avLst/>
          </a:prstGeom>
          <a:solidFill>
            <a:schemeClr val="accent4">
              <a:lumMod val="75000"/>
              <a:alpha val="33000"/>
            </a:schemeClr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Ignore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1188" y="2645764"/>
            <a:ext cx="1498802" cy="598859"/>
          </a:xfrm>
          <a:prstGeom prst="rect">
            <a:avLst/>
          </a:prstGeom>
          <a:solidFill>
            <a:schemeClr val="accent4">
              <a:lumMod val="75000"/>
              <a:alpha val="33000"/>
            </a:schemeClr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Ignore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57294" y="3450766"/>
            <a:ext cx="4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h</a:t>
            </a:r>
            <a:r>
              <a:rPr lang="en-US" baseline="-25000" dirty="0">
                <a:latin typeface="CMU Bright Oblique"/>
                <a:cs typeface="CMU Bright Oblique"/>
              </a:rPr>
              <a:t>1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04871" y="3441136"/>
            <a:ext cx="4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h</a:t>
            </a:r>
            <a:r>
              <a:rPr lang="en-US" baseline="-25000" dirty="0">
                <a:latin typeface="CMU Bright Oblique"/>
                <a:cs typeface="CMU Bright Oblique"/>
              </a:rPr>
              <a:t>2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79387" y="2004478"/>
            <a:ext cx="1158706" cy="535363"/>
            <a:chOff x="7179387" y="2004478"/>
            <a:chExt cx="1158706" cy="5353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79387" y="2007218"/>
              <a:ext cx="532623" cy="53262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02730" y="2004478"/>
              <a:ext cx="535363" cy="535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021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631188" y="4329455"/>
            <a:ext cx="1498802" cy="457280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RNN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112" name="Straight Arrow Connector 111"/>
          <p:cNvCxnSpPr>
            <a:endCxn id="98" idx="2"/>
          </p:cNvCxnSpPr>
          <p:nvPr/>
        </p:nvCxnSpPr>
        <p:spPr>
          <a:xfrm flipV="1">
            <a:off x="1380589" y="4786735"/>
            <a:ext cx="0" cy="4379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58699" y="5257008"/>
            <a:ext cx="64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The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78150" y="4329455"/>
            <a:ext cx="1498802" cy="457280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RNN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11" name="Straight Arrow Connector 10"/>
          <p:cNvCxnSpPr>
            <a:endCxn id="10" idx="2"/>
          </p:cNvCxnSpPr>
          <p:nvPr/>
        </p:nvCxnSpPr>
        <p:spPr>
          <a:xfrm flipV="1">
            <a:off x="3627551" y="4786735"/>
            <a:ext cx="0" cy="4379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85001" y="5257008"/>
            <a:ext cx="68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food</a:t>
            </a:r>
          </a:p>
        </p:txBody>
      </p:sp>
      <p:cxnSp>
        <p:nvCxnSpPr>
          <p:cNvPr id="13" name="Straight Arrow Connector 12"/>
          <p:cNvCxnSpPr>
            <a:stCxn id="98" idx="3"/>
            <a:endCxn id="10" idx="1"/>
          </p:cNvCxnSpPr>
          <p:nvPr/>
        </p:nvCxnSpPr>
        <p:spPr>
          <a:xfrm>
            <a:off x="2129990" y="4558095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73485" y="4602069"/>
            <a:ext cx="4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MU Bright Oblique"/>
                <a:cs typeface="CMU Bright Oblique"/>
              </a:rPr>
              <a:t>h</a:t>
            </a:r>
            <a:r>
              <a:rPr lang="en-US" baseline="-25000" dirty="0" smtClean="0">
                <a:latin typeface="CMU Bright Oblique"/>
                <a:cs typeface="CMU Bright Oblique"/>
              </a:rPr>
              <a:t>1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376952" y="4556395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14283" y="4613890"/>
            <a:ext cx="4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h</a:t>
            </a:r>
            <a:r>
              <a:rPr lang="en-US" baseline="-25000" dirty="0">
                <a:latin typeface="CMU Bright Oblique"/>
                <a:cs typeface="CMU Bright Oblique"/>
              </a:rPr>
              <a:t>2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07969" y="4329455"/>
            <a:ext cx="1498802" cy="457280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RNN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24" name="Straight Arrow Connector 23"/>
          <p:cNvCxnSpPr>
            <a:endCxn id="23" idx="2"/>
          </p:cNvCxnSpPr>
          <p:nvPr/>
        </p:nvCxnSpPr>
        <p:spPr>
          <a:xfrm flipV="1">
            <a:off x="7757370" y="4786735"/>
            <a:ext cx="0" cy="4379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92199" y="5257008"/>
            <a:ext cx="73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good</a:t>
            </a:r>
          </a:p>
        </p:txBody>
      </p:sp>
      <p:cxnSp>
        <p:nvCxnSpPr>
          <p:cNvPr id="26" name="Straight Arrow Connector 25"/>
          <p:cNvCxnSpPr>
            <a:endCxn id="23" idx="1"/>
          </p:cNvCxnSpPr>
          <p:nvPr/>
        </p:nvCxnSpPr>
        <p:spPr>
          <a:xfrm>
            <a:off x="6259809" y="4558095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36595" y="4602069"/>
            <a:ext cx="57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h</a:t>
            </a:r>
            <a:r>
              <a:rPr lang="en-US" baseline="-25000" dirty="0" smtClean="0">
                <a:latin typeface="CMU Bright Oblique"/>
                <a:cs typeface="CMU Bright Oblique"/>
              </a:rPr>
              <a:t>n-1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277512" y="4551630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764882" y="2992264"/>
            <a:ext cx="1498802" cy="457280"/>
          </a:xfrm>
          <a:prstGeom prst="rect">
            <a:avLst/>
          </a:prstGeom>
          <a:solidFill>
            <a:schemeClr val="accent6">
              <a:lumMod val="60000"/>
              <a:lumOff val="40000"/>
              <a:alpha val="33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h = Sum(…)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30" name="Straight Arrow Connector 29"/>
          <p:cNvCxnSpPr>
            <a:stCxn id="98" idx="0"/>
            <a:endCxn id="29" idx="2"/>
          </p:cNvCxnSpPr>
          <p:nvPr/>
        </p:nvCxnSpPr>
        <p:spPr>
          <a:xfrm flipV="1">
            <a:off x="1380589" y="3449544"/>
            <a:ext cx="3133694" cy="8799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0"/>
            <a:endCxn id="29" idx="2"/>
          </p:cNvCxnSpPr>
          <p:nvPr/>
        </p:nvCxnSpPr>
        <p:spPr>
          <a:xfrm flipV="1">
            <a:off x="3627551" y="3449544"/>
            <a:ext cx="886732" cy="8799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9" idx="2"/>
          </p:cNvCxnSpPr>
          <p:nvPr/>
        </p:nvCxnSpPr>
        <p:spPr>
          <a:xfrm flipH="1" flipV="1">
            <a:off x="4514283" y="3449544"/>
            <a:ext cx="3243088" cy="8799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66596" y="3547116"/>
            <a:ext cx="4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MU Bright Oblique"/>
                <a:cs typeface="CMU Bright Oblique"/>
              </a:rPr>
              <a:t>h</a:t>
            </a:r>
            <a:r>
              <a:rPr lang="en-US" baseline="-25000" dirty="0" smtClean="0">
                <a:latin typeface="CMU Bright Oblique"/>
                <a:cs typeface="CMU Bright Oblique"/>
              </a:rPr>
              <a:t>1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70101" y="3806688"/>
            <a:ext cx="4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h</a:t>
            </a:r>
            <a:r>
              <a:rPr lang="en-US" baseline="-25000" dirty="0">
                <a:latin typeface="CMU Bright Oblique"/>
                <a:cs typeface="CMU Bright Oblique"/>
              </a:rPr>
              <a:t>2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32069" y="3547116"/>
            <a:ext cx="44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CMU Bright Oblique"/>
                <a:cs typeface="CMU Bright Oblique"/>
              </a:rPr>
              <a:t>h</a:t>
            </a:r>
            <a:r>
              <a:rPr lang="en-US" baseline="-25000" dirty="0" err="1">
                <a:latin typeface="CMU Bright Oblique"/>
                <a:cs typeface="CMU Bright Oblique"/>
              </a:rPr>
              <a:t>n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4111" y="1591893"/>
            <a:ext cx="8183743" cy="44687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Sentiment Classification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111" y="6414694"/>
            <a:ext cx="438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Bright Roman"/>
                <a:cs typeface="CMU Bright Roman"/>
                <a:hlinkClick r:id="rId2"/>
              </a:rPr>
              <a:t>http://deeplearning.net/tutorial/</a:t>
            </a:r>
            <a:r>
              <a:rPr lang="en-US" dirty="0" smtClean="0">
                <a:latin typeface="CMU Bright Roman"/>
                <a:cs typeface="CMU Bright Roman"/>
                <a:hlinkClick r:id="rId2"/>
              </a:rPr>
              <a:t>lstm.html</a:t>
            </a:r>
            <a:r>
              <a:rPr lang="en-US" dirty="0" smtClean="0">
                <a:latin typeface="CMU Bright Roman"/>
                <a:cs typeface="CMU Bright Roman"/>
              </a:rPr>
              <a:t> </a:t>
            </a:r>
            <a:endParaRPr lang="en-US" dirty="0">
              <a:latin typeface="CMU Bright Roman"/>
              <a:cs typeface="CMU Bright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1434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631188" y="4329455"/>
            <a:ext cx="1498802" cy="457280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RNN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112" name="Straight Arrow Connector 111"/>
          <p:cNvCxnSpPr>
            <a:endCxn id="98" idx="2"/>
          </p:cNvCxnSpPr>
          <p:nvPr/>
        </p:nvCxnSpPr>
        <p:spPr>
          <a:xfrm flipV="1">
            <a:off x="1380589" y="4786735"/>
            <a:ext cx="0" cy="4379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58699" y="5257008"/>
            <a:ext cx="64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The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78150" y="4329455"/>
            <a:ext cx="1498802" cy="457280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RNN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11" name="Straight Arrow Connector 10"/>
          <p:cNvCxnSpPr>
            <a:endCxn id="10" idx="2"/>
          </p:cNvCxnSpPr>
          <p:nvPr/>
        </p:nvCxnSpPr>
        <p:spPr>
          <a:xfrm flipV="1">
            <a:off x="3627551" y="4786735"/>
            <a:ext cx="0" cy="4379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85001" y="5257008"/>
            <a:ext cx="68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food</a:t>
            </a:r>
          </a:p>
        </p:txBody>
      </p:sp>
      <p:cxnSp>
        <p:nvCxnSpPr>
          <p:cNvPr id="13" name="Straight Arrow Connector 12"/>
          <p:cNvCxnSpPr>
            <a:stCxn id="98" idx="3"/>
            <a:endCxn id="10" idx="1"/>
          </p:cNvCxnSpPr>
          <p:nvPr/>
        </p:nvCxnSpPr>
        <p:spPr>
          <a:xfrm>
            <a:off x="2129990" y="4558095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73485" y="4602069"/>
            <a:ext cx="4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MU Bright Oblique"/>
                <a:cs typeface="CMU Bright Oblique"/>
              </a:rPr>
              <a:t>h</a:t>
            </a:r>
            <a:r>
              <a:rPr lang="en-US" baseline="-25000" dirty="0" smtClean="0">
                <a:latin typeface="CMU Bright Oblique"/>
                <a:cs typeface="CMU Bright Oblique"/>
              </a:rPr>
              <a:t>1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376952" y="4556395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14283" y="4613890"/>
            <a:ext cx="4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h</a:t>
            </a:r>
            <a:r>
              <a:rPr lang="en-US" baseline="-25000" dirty="0">
                <a:latin typeface="CMU Bright Oblique"/>
                <a:cs typeface="CMU Bright Oblique"/>
              </a:rPr>
              <a:t>2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07969" y="4329455"/>
            <a:ext cx="1498802" cy="457280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RNN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24" name="Straight Arrow Connector 23"/>
          <p:cNvCxnSpPr>
            <a:endCxn id="23" idx="2"/>
          </p:cNvCxnSpPr>
          <p:nvPr/>
        </p:nvCxnSpPr>
        <p:spPr>
          <a:xfrm flipV="1">
            <a:off x="7757370" y="4786735"/>
            <a:ext cx="0" cy="4379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92199" y="5257008"/>
            <a:ext cx="73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good</a:t>
            </a:r>
          </a:p>
        </p:txBody>
      </p:sp>
      <p:cxnSp>
        <p:nvCxnSpPr>
          <p:cNvPr id="26" name="Straight Arrow Connector 25"/>
          <p:cNvCxnSpPr>
            <a:endCxn id="23" idx="1"/>
          </p:cNvCxnSpPr>
          <p:nvPr/>
        </p:nvCxnSpPr>
        <p:spPr>
          <a:xfrm>
            <a:off x="6259809" y="4558095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36595" y="4602069"/>
            <a:ext cx="57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h</a:t>
            </a:r>
            <a:r>
              <a:rPr lang="en-US" baseline="-25000" dirty="0" smtClean="0">
                <a:latin typeface="CMU Bright Oblique"/>
                <a:cs typeface="CMU Bright Oblique"/>
              </a:rPr>
              <a:t>n-1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277512" y="4551630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764882" y="2992264"/>
            <a:ext cx="1498802" cy="457280"/>
          </a:xfrm>
          <a:prstGeom prst="rect">
            <a:avLst/>
          </a:prstGeom>
          <a:solidFill>
            <a:schemeClr val="accent6">
              <a:lumMod val="60000"/>
              <a:lumOff val="40000"/>
              <a:alpha val="33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h = Sum(…)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30" name="Straight Arrow Connector 29"/>
          <p:cNvCxnSpPr>
            <a:stCxn id="98" idx="0"/>
            <a:endCxn id="29" idx="2"/>
          </p:cNvCxnSpPr>
          <p:nvPr/>
        </p:nvCxnSpPr>
        <p:spPr>
          <a:xfrm flipV="1">
            <a:off x="1380589" y="3449544"/>
            <a:ext cx="3133694" cy="8799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0"/>
            <a:endCxn id="29" idx="2"/>
          </p:cNvCxnSpPr>
          <p:nvPr/>
        </p:nvCxnSpPr>
        <p:spPr>
          <a:xfrm flipV="1">
            <a:off x="3627551" y="3449544"/>
            <a:ext cx="886732" cy="8799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9" idx="2"/>
          </p:cNvCxnSpPr>
          <p:nvPr/>
        </p:nvCxnSpPr>
        <p:spPr>
          <a:xfrm flipH="1" flipV="1">
            <a:off x="4514283" y="3449544"/>
            <a:ext cx="3243088" cy="8799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66596" y="3547116"/>
            <a:ext cx="4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MU Bright Oblique"/>
                <a:cs typeface="CMU Bright Oblique"/>
              </a:rPr>
              <a:t>h</a:t>
            </a:r>
            <a:r>
              <a:rPr lang="en-US" baseline="-25000" dirty="0" smtClean="0">
                <a:latin typeface="CMU Bright Oblique"/>
                <a:cs typeface="CMU Bright Oblique"/>
              </a:rPr>
              <a:t>1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70101" y="3806688"/>
            <a:ext cx="4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h</a:t>
            </a:r>
            <a:r>
              <a:rPr lang="en-US" baseline="-25000" dirty="0">
                <a:latin typeface="CMU Bright Oblique"/>
                <a:cs typeface="CMU Bright Oblique"/>
              </a:rPr>
              <a:t>2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32069" y="3547116"/>
            <a:ext cx="44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CMU Bright Oblique"/>
                <a:cs typeface="CMU Bright Oblique"/>
              </a:rPr>
              <a:t>h</a:t>
            </a:r>
            <a:r>
              <a:rPr lang="en-US" baseline="-25000" dirty="0" err="1">
                <a:latin typeface="CMU Bright Oblique"/>
                <a:cs typeface="CMU Bright Oblique"/>
              </a:rPr>
              <a:t>n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764882" y="1921171"/>
            <a:ext cx="1498802" cy="598859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Linear Classifier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41" name="Straight Arrow Connector 40"/>
          <p:cNvCxnSpPr>
            <a:stCxn id="29" idx="0"/>
            <a:endCxn id="40" idx="2"/>
          </p:cNvCxnSpPr>
          <p:nvPr/>
        </p:nvCxnSpPr>
        <p:spPr>
          <a:xfrm flipV="1">
            <a:off x="4514283" y="2520030"/>
            <a:ext cx="0" cy="47223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94111" y="1591893"/>
            <a:ext cx="8183743" cy="44687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Sentiment Classification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111" y="6414694"/>
            <a:ext cx="438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Bright Roman"/>
                <a:cs typeface="CMU Bright Roman"/>
                <a:hlinkClick r:id="rId2"/>
              </a:rPr>
              <a:t>http://deeplearning.net/tutorial/</a:t>
            </a:r>
            <a:r>
              <a:rPr lang="en-US" dirty="0" smtClean="0">
                <a:latin typeface="CMU Bright Roman"/>
                <a:cs typeface="CMU Bright Roman"/>
                <a:hlinkClick r:id="rId2"/>
              </a:rPr>
              <a:t>lstm.html</a:t>
            </a:r>
            <a:r>
              <a:rPr lang="en-US" dirty="0" smtClean="0">
                <a:latin typeface="CMU Bright Roman"/>
                <a:cs typeface="CMU Bright Roman"/>
              </a:rPr>
              <a:t> </a:t>
            </a:r>
            <a:endParaRPr lang="en-US" dirty="0">
              <a:latin typeface="CMU Bright Roman"/>
              <a:cs typeface="CMU Bright Roman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934930" y="1324211"/>
            <a:ext cx="1158706" cy="535363"/>
            <a:chOff x="7179387" y="2004478"/>
            <a:chExt cx="1158706" cy="535363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9387" y="2007218"/>
              <a:ext cx="532623" cy="53262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02730" y="2004478"/>
              <a:ext cx="535363" cy="535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720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Outline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CMU Bright Roman"/>
                <a:cs typeface="CMU Bright Roman"/>
              </a:rPr>
              <a:t>Why Recurrent Neural Networks (RNNs)?</a:t>
            </a:r>
          </a:p>
          <a:p>
            <a:r>
              <a:rPr lang="en-US" sz="2400" dirty="0" smtClean="0">
                <a:latin typeface="CMU Bright Roman"/>
                <a:cs typeface="CMU Bright Roman"/>
              </a:rPr>
              <a:t>The Vanilla RNN unit</a:t>
            </a:r>
          </a:p>
          <a:p>
            <a:r>
              <a:rPr lang="en-US" sz="2400" dirty="0" smtClean="0">
                <a:latin typeface="CMU Bright Roman"/>
                <a:cs typeface="CMU Bright Roman"/>
              </a:rPr>
              <a:t>The RNN forward pass</a:t>
            </a:r>
          </a:p>
          <a:p>
            <a:r>
              <a:rPr lang="en-US" sz="2400" dirty="0" err="1" smtClean="0">
                <a:latin typeface="CMU Bright Roman"/>
                <a:cs typeface="CMU Bright Roman"/>
              </a:rPr>
              <a:t>Backpropagation</a:t>
            </a:r>
            <a:r>
              <a:rPr lang="en-US" sz="2400" dirty="0" smtClean="0">
                <a:latin typeface="CMU Bright Roman"/>
                <a:cs typeface="CMU Bright Roman"/>
              </a:rPr>
              <a:t> refresher</a:t>
            </a:r>
          </a:p>
          <a:p>
            <a:r>
              <a:rPr lang="en-US" sz="2400" dirty="0" smtClean="0">
                <a:latin typeface="CMU Bright Roman"/>
                <a:cs typeface="CMU Bright Roman"/>
              </a:rPr>
              <a:t>The RNN backward pass</a:t>
            </a:r>
          </a:p>
          <a:p>
            <a:r>
              <a:rPr lang="en-US" sz="2400" dirty="0" smtClean="0">
                <a:latin typeface="CMU Bright Roman"/>
                <a:cs typeface="CMU Bright Roman"/>
              </a:rPr>
              <a:t>Issues with the Vanilla RNN</a:t>
            </a:r>
          </a:p>
          <a:p>
            <a:r>
              <a:rPr lang="en-US" sz="2400" dirty="0" smtClean="0">
                <a:latin typeface="CMU Bright Roman"/>
                <a:cs typeface="CMU Bright Roman"/>
              </a:rPr>
              <a:t>The Long Short-Term Memory (LSTM) unit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MU Bright Roman"/>
                <a:cs typeface="CMU Bright Roman"/>
              </a:rPr>
              <a:t>The LSTM Forward &amp; Backward pass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MU Bright Roman"/>
                <a:cs typeface="CMU Bright Roman"/>
              </a:rPr>
              <a:t>LSTM variants and tips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MU Bright Roman"/>
                <a:cs typeface="CMU Bright Roman"/>
              </a:rPr>
              <a:t>Peephole LSTM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MU Bright Roman"/>
                <a:cs typeface="CMU Bright Roman"/>
              </a:rPr>
              <a:t>GRU</a:t>
            </a:r>
          </a:p>
          <a:p>
            <a:endParaRPr lang="en-US" sz="2400" dirty="0" smtClean="0">
              <a:latin typeface="CMU Bright Roman"/>
              <a:cs typeface="CMU Bright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547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Image Captioning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8076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MU Bright Roman"/>
                <a:cs typeface="CMU Bright Roman"/>
              </a:rPr>
              <a:t>Given an image, produce a sentence describing its contents</a:t>
            </a:r>
          </a:p>
          <a:p>
            <a:pPr marL="0" indent="0">
              <a:buNone/>
            </a:pPr>
            <a:endParaRPr lang="en-US" sz="2400" dirty="0" smtClean="0">
              <a:latin typeface="CMU Bright Roman"/>
              <a:cs typeface="CMU Bright Roman"/>
            </a:endParaRPr>
          </a:p>
          <a:p>
            <a:r>
              <a:rPr lang="en-US" sz="2400" dirty="0" smtClean="0">
                <a:latin typeface="CMU Bright SemiBold"/>
                <a:cs typeface="CMU Bright SemiBold"/>
              </a:rPr>
              <a:t>Inputs:</a:t>
            </a:r>
            <a:r>
              <a:rPr lang="en-US" sz="2400" dirty="0" smtClean="0">
                <a:latin typeface="CMU Bright Roman"/>
                <a:cs typeface="CMU Bright Roman"/>
              </a:rPr>
              <a:t> Image feature (from a CNN)</a:t>
            </a:r>
          </a:p>
          <a:p>
            <a:r>
              <a:rPr lang="en-US" sz="2400" dirty="0" smtClean="0">
                <a:latin typeface="CMU Bright SemiBold"/>
                <a:cs typeface="CMU Bright SemiBold"/>
              </a:rPr>
              <a:t>Outputs:</a:t>
            </a:r>
            <a:r>
              <a:rPr lang="en-US" sz="2400" dirty="0" smtClean="0">
                <a:latin typeface="CMU Bright Roman"/>
                <a:cs typeface="CMU Bright Roman"/>
              </a:rPr>
              <a:t> Multiple words (let’s consider one sentence)</a:t>
            </a:r>
          </a:p>
          <a:p>
            <a:endParaRPr lang="en-US" sz="2400" dirty="0">
              <a:latin typeface="CMU Bright Roman"/>
              <a:cs typeface="CMU Bright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33" y="3952879"/>
            <a:ext cx="1193512" cy="1193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3585" y="4301414"/>
            <a:ext cx="211670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latin typeface="CMU Bright Roman"/>
                <a:cs typeface="CMU Bright Roman"/>
              </a:rPr>
              <a:t> : The dog is hiding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5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631188" y="3403645"/>
            <a:ext cx="1498802" cy="457280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RNN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112" name="Straight Arrow Connector 111"/>
          <p:cNvCxnSpPr>
            <a:stCxn id="16" idx="0"/>
            <a:endCxn id="98" idx="2"/>
          </p:cNvCxnSpPr>
          <p:nvPr/>
        </p:nvCxnSpPr>
        <p:spPr>
          <a:xfrm flipV="1">
            <a:off x="1380589" y="3860925"/>
            <a:ext cx="0" cy="4576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94111" y="1274373"/>
            <a:ext cx="8183743" cy="44687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Image Captioning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33" y="5245023"/>
            <a:ext cx="1193512" cy="119351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31188" y="4318553"/>
            <a:ext cx="1498802" cy="457280"/>
          </a:xfrm>
          <a:prstGeom prst="rect">
            <a:avLst/>
          </a:prstGeom>
          <a:solidFill>
            <a:schemeClr val="accent6">
              <a:lumMod val="60000"/>
              <a:lumOff val="40000"/>
              <a:alpha val="33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MU Bright Roman"/>
                <a:cs typeface="CMU Bright Roman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NN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17" name="Straight Arrow Connector 16"/>
          <p:cNvCxnSpPr>
            <a:stCxn id="5" idx="0"/>
            <a:endCxn id="16" idx="2"/>
          </p:cNvCxnSpPr>
          <p:nvPr/>
        </p:nvCxnSpPr>
        <p:spPr>
          <a:xfrm flipV="1">
            <a:off x="1380589" y="4775833"/>
            <a:ext cx="0" cy="4691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66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631188" y="3403645"/>
            <a:ext cx="1498802" cy="457280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RNN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112" name="Straight Arrow Connector 111"/>
          <p:cNvCxnSpPr>
            <a:stCxn id="16" idx="0"/>
            <a:endCxn id="98" idx="2"/>
          </p:cNvCxnSpPr>
          <p:nvPr/>
        </p:nvCxnSpPr>
        <p:spPr>
          <a:xfrm flipV="1">
            <a:off x="1380589" y="3860925"/>
            <a:ext cx="0" cy="4576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94111" y="1274373"/>
            <a:ext cx="8183743" cy="44687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Image Captioning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33" y="5245023"/>
            <a:ext cx="1193512" cy="119351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31188" y="4318553"/>
            <a:ext cx="1498802" cy="457280"/>
          </a:xfrm>
          <a:prstGeom prst="rect">
            <a:avLst/>
          </a:prstGeom>
          <a:solidFill>
            <a:schemeClr val="accent6">
              <a:lumMod val="60000"/>
              <a:lumOff val="40000"/>
              <a:alpha val="33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MU Bright Roman"/>
                <a:cs typeface="CMU Bright Roman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NN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17" name="Straight Arrow Connector 16"/>
          <p:cNvCxnSpPr>
            <a:stCxn id="5" idx="0"/>
            <a:endCxn id="16" idx="2"/>
          </p:cNvCxnSpPr>
          <p:nvPr/>
        </p:nvCxnSpPr>
        <p:spPr>
          <a:xfrm flipV="1">
            <a:off x="1380589" y="4775833"/>
            <a:ext cx="0" cy="4691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878581" y="3401725"/>
            <a:ext cx="1498802" cy="457280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RNN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18" name="Straight Arrow Connector 17"/>
          <p:cNvCxnSpPr>
            <a:stCxn id="9" idx="3"/>
          </p:cNvCxnSpPr>
          <p:nvPr/>
        </p:nvCxnSpPr>
        <p:spPr>
          <a:xfrm>
            <a:off x="4377383" y="3630365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20878" y="3674339"/>
            <a:ext cx="4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h</a:t>
            </a:r>
            <a:r>
              <a:rPr lang="en-US" baseline="-25000" dirty="0">
                <a:latin typeface="CMU Bright Oblique"/>
                <a:cs typeface="CMU Bright Oblique"/>
              </a:rPr>
              <a:t>2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129990" y="3630365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65228" y="3686160"/>
            <a:ext cx="4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MU Bright Oblique"/>
                <a:cs typeface="CMU Bright Oblique"/>
              </a:rPr>
              <a:t>h</a:t>
            </a:r>
            <a:r>
              <a:rPr lang="en-US" baseline="-25000" dirty="0" smtClean="0">
                <a:latin typeface="CMU Bright Oblique"/>
                <a:cs typeface="CMU Bright Oblique"/>
              </a:rPr>
              <a:t>1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617569" y="2932535"/>
            <a:ext cx="0" cy="4691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95678" y="1483022"/>
            <a:ext cx="64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The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57669" y="2996160"/>
            <a:ext cx="4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h</a:t>
            </a:r>
            <a:r>
              <a:rPr lang="en-US" baseline="-25000" dirty="0">
                <a:latin typeface="CMU Bright Oblique"/>
                <a:cs typeface="CMU Bright Oblique"/>
              </a:rPr>
              <a:t>2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78581" y="2333676"/>
            <a:ext cx="1498802" cy="598859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Linear Classifier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617569" y="1864486"/>
            <a:ext cx="0" cy="4691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025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631188" y="3403645"/>
            <a:ext cx="1498802" cy="457280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RNN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112" name="Straight Arrow Connector 111"/>
          <p:cNvCxnSpPr>
            <a:stCxn id="16" idx="0"/>
            <a:endCxn id="98" idx="2"/>
          </p:cNvCxnSpPr>
          <p:nvPr/>
        </p:nvCxnSpPr>
        <p:spPr>
          <a:xfrm flipV="1">
            <a:off x="1380589" y="3860925"/>
            <a:ext cx="0" cy="4576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94111" y="1274373"/>
            <a:ext cx="8183743" cy="44687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Image Captioning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33" y="5245023"/>
            <a:ext cx="1193512" cy="119351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31188" y="4318553"/>
            <a:ext cx="1498802" cy="457280"/>
          </a:xfrm>
          <a:prstGeom prst="rect">
            <a:avLst/>
          </a:prstGeom>
          <a:solidFill>
            <a:schemeClr val="accent6">
              <a:lumMod val="60000"/>
              <a:lumOff val="40000"/>
              <a:alpha val="33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MU Bright Roman"/>
                <a:cs typeface="CMU Bright Roman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NN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17" name="Straight Arrow Connector 16"/>
          <p:cNvCxnSpPr>
            <a:stCxn id="5" idx="0"/>
            <a:endCxn id="16" idx="2"/>
          </p:cNvCxnSpPr>
          <p:nvPr/>
        </p:nvCxnSpPr>
        <p:spPr>
          <a:xfrm flipV="1">
            <a:off x="1380589" y="4775833"/>
            <a:ext cx="0" cy="4691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878581" y="3401725"/>
            <a:ext cx="1498802" cy="457280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RNN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5543" y="3401725"/>
            <a:ext cx="1498802" cy="457280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RNN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18" name="Straight Arrow Connector 17"/>
          <p:cNvCxnSpPr>
            <a:stCxn id="9" idx="3"/>
            <a:endCxn id="13" idx="1"/>
          </p:cNvCxnSpPr>
          <p:nvPr/>
        </p:nvCxnSpPr>
        <p:spPr>
          <a:xfrm>
            <a:off x="4377383" y="3630365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20878" y="3674339"/>
            <a:ext cx="4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h</a:t>
            </a:r>
            <a:r>
              <a:rPr lang="en-US" baseline="-25000" dirty="0">
                <a:latin typeface="CMU Bright Oblique"/>
                <a:cs typeface="CMU Bright Oblique"/>
              </a:rPr>
              <a:t>2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624345" y="3628665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61676" y="3686160"/>
            <a:ext cx="4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h</a:t>
            </a:r>
            <a:r>
              <a:rPr lang="en-US" baseline="-25000" dirty="0">
                <a:latin typeface="CMU Bright Oblique"/>
                <a:cs typeface="CMU Bright Oblique"/>
              </a:rPr>
              <a:t>3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129990" y="3630365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65228" y="3686160"/>
            <a:ext cx="4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MU Bright Oblique"/>
                <a:cs typeface="CMU Bright Oblique"/>
              </a:rPr>
              <a:t>h</a:t>
            </a:r>
            <a:r>
              <a:rPr lang="en-US" baseline="-25000" dirty="0" smtClean="0">
                <a:latin typeface="CMU Bright Oblique"/>
                <a:cs typeface="CMU Bright Oblique"/>
              </a:rPr>
              <a:t>1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617569" y="2932535"/>
            <a:ext cx="0" cy="4691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69875" y="2934455"/>
            <a:ext cx="0" cy="4691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95678" y="1483022"/>
            <a:ext cx="64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The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65296" y="1483022"/>
            <a:ext cx="609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dog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541798" y="3628665"/>
            <a:ext cx="74816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57669" y="2996160"/>
            <a:ext cx="4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h</a:t>
            </a:r>
            <a:r>
              <a:rPr lang="en-US" baseline="-25000" dirty="0">
                <a:latin typeface="CMU Bright Oblique"/>
                <a:cs typeface="CMU Bright Oblique"/>
              </a:rPr>
              <a:t>2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09975" y="2996160"/>
            <a:ext cx="4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h</a:t>
            </a:r>
            <a:r>
              <a:rPr lang="en-US" baseline="-25000" dirty="0" smtClean="0">
                <a:latin typeface="CMU Bright Oblique"/>
                <a:cs typeface="CMU Bright Oblique"/>
              </a:rPr>
              <a:t>3</a:t>
            </a:r>
            <a:endParaRPr lang="en-US" dirty="0" smtClean="0">
              <a:latin typeface="CMU Bright Oblique"/>
              <a:cs typeface="CMU Bright Obliq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78581" y="2333676"/>
            <a:ext cx="1498802" cy="598859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Linear Classifier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617569" y="1864486"/>
            <a:ext cx="0" cy="4691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120474" y="2333676"/>
            <a:ext cx="1498802" cy="598859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Linear Classifier</a:t>
            </a:r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859462" y="1864486"/>
            <a:ext cx="0" cy="4691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26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RNN Outputs: </a:t>
            </a:r>
            <a:r>
              <a:rPr lang="en-US" sz="4000" dirty="0" smtClean="0">
                <a:latin typeface="CMU Bright SemiBold"/>
                <a:cs typeface="CMU Bright SemiBold"/>
              </a:rPr>
              <a:t>Image Captions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" y="1411211"/>
            <a:ext cx="8367682" cy="4602761"/>
            <a:chOff x="457200" y="1650043"/>
            <a:chExt cx="8367682" cy="4602761"/>
          </a:xfrm>
        </p:grpSpPr>
        <p:pic>
          <p:nvPicPr>
            <p:cNvPr id="5" name="Picture 4" descr="Screenshot 2017-01-23 17.52.46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309"/>
            <a:stretch/>
          </p:blipFill>
          <p:spPr>
            <a:xfrm>
              <a:off x="457200" y="1650043"/>
              <a:ext cx="5614854" cy="4483347"/>
            </a:xfrm>
            <a:prstGeom prst="rect">
              <a:avLst/>
            </a:prstGeom>
          </p:spPr>
        </p:pic>
        <p:pic>
          <p:nvPicPr>
            <p:cNvPr id="6" name="Picture 5" descr="Screenshot 2017-01-23 17.52.46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532" r="51571"/>
            <a:stretch/>
          </p:blipFill>
          <p:spPr>
            <a:xfrm>
              <a:off x="6137185" y="1758601"/>
              <a:ext cx="2635120" cy="2279667"/>
            </a:xfrm>
            <a:prstGeom prst="rect">
              <a:avLst/>
            </a:prstGeom>
          </p:spPr>
        </p:pic>
        <p:pic>
          <p:nvPicPr>
            <p:cNvPr id="7" name="Picture 6" descr="Screenshot 2017-01-23 17.52.46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1" t="65849"/>
            <a:stretch/>
          </p:blipFill>
          <p:spPr>
            <a:xfrm>
              <a:off x="6072054" y="3994848"/>
              <a:ext cx="2752828" cy="225795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94111" y="6414694"/>
            <a:ext cx="6230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Bright Roman"/>
                <a:cs typeface="CMU Bright Roman"/>
                <a:hlinkClick r:id="rId3"/>
              </a:rPr>
              <a:t>Show and Tell: A Neural Image Caption </a:t>
            </a:r>
            <a:r>
              <a:rPr lang="en-US" dirty="0" smtClean="0">
                <a:latin typeface="CMU Bright Roman"/>
                <a:cs typeface="CMU Bright Roman"/>
                <a:hlinkClick r:id="rId3"/>
              </a:rPr>
              <a:t>Generator, CVPR 15</a:t>
            </a:r>
            <a:endParaRPr lang="en-US" dirty="0">
              <a:latin typeface="CMU Bright Roman"/>
              <a:cs typeface="CMU Bright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082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RNN Outputs: </a:t>
            </a:r>
            <a:r>
              <a:rPr lang="en-US" sz="4000" dirty="0" smtClean="0">
                <a:latin typeface="CMU Bright SemiBold"/>
                <a:cs typeface="CMU Bright SemiBold"/>
              </a:rPr>
              <a:t>Language Modeling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111" y="6414694"/>
            <a:ext cx="5855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MU Bright Roman"/>
                <a:cs typeface="CMU Bright Roman"/>
                <a:hlinkClick r:id="rId2"/>
              </a:rPr>
              <a:t>http://karpathy.github.io/2015/05/21/rnn-effectiveness</a:t>
            </a:r>
            <a:r>
              <a:rPr lang="en-US" dirty="0" smtClean="0">
                <a:latin typeface="CMU Bright Roman"/>
                <a:cs typeface="CMU Bright Roman"/>
                <a:hlinkClick r:id="rId2"/>
              </a:rPr>
              <a:t>/</a:t>
            </a:r>
            <a:r>
              <a:rPr lang="en-US" dirty="0" smtClean="0">
                <a:latin typeface="CMU Bright Roman"/>
                <a:cs typeface="CMU Bright Roman"/>
              </a:rPr>
              <a:t> </a:t>
            </a:r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985" y="1964856"/>
            <a:ext cx="518077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MU Bright Roman"/>
                <a:cs typeface="CMU Bright Roman"/>
              </a:rPr>
              <a:t>VIOLA:</a:t>
            </a:r>
          </a:p>
          <a:p>
            <a:r>
              <a:rPr lang="en-US" sz="1600" dirty="0">
                <a:latin typeface="CMU Bright Roman"/>
                <a:cs typeface="CMU Bright Roman"/>
              </a:rPr>
              <a:t>Why, Salisbury must find his flesh and thought</a:t>
            </a:r>
          </a:p>
          <a:p>
            <a:r>
              <a:rPr lang="en-US" sz="1600" dirty="0">
                <a:latin typeface="CMU Bright Roman"/>
                <a:cs typeface="CMU Bright Roman"/>
              </a:rPr>
              <a:t>That which I am not aps, not a man and in fire,</a:t>
            </a:r>
          </a:p>
          <a:p>
            <a:r>
              <a:rPr lang="en-US" sz="1600" dirty="0">
                <a:latin typeface="CMU Bright Roman"/>
                <a:cs typeface="CMU Bright Roman"/>
              </a:rPr>
              <a:t>To show the reining of the raven and the wars</a:t>
            </a:r>
          </a:p>
          <a:p>
            <a:r>
              <a:rPr lang="en-US" sz="1600" dirty="0">
                <a:latin typeface="CMU Bright Roman"/>
                <a:cs typeface="CMU Bright Roman"/>
              </a:rPr>
              <a:t>To grace my hand reproach within, and not a fair are hand,</a:t>
            </a:r>
          </a:p>
          <a:p>
            <a:r>
              <a:rPr lang="en-US" sz="1600" dirty="0">
                <a:latin typeface="CMU Bright Roman"/>
                <a:cs typeface="CMU Bright Roman"/>
              </a:rPr>
              <a:t>That Caesar and my goodly father's world;</a:t>
            </a:r>
          </a:p>
          <a:p>
            <a:r>
              <a:rPr lang="en-US" sz="1600" dirty="0">
                <a:latin typeface="CMU Bright Roman"/>
                <a:cs typeface="CMU Bright Roman"/>
              </a:rPr>
              <a:t>When I was heaven of presence and our fleets,</a:t>
            </a:r>
          </a:p>
          <a:p>
            <a:r>
              <a:rPr lang="en-US" sz="1600" dirty="0">
                <a:latin typeface="CMU Bright Roman"/>
                <a:cs typeface="CMU Bright Roman"/>
              </a:rPr>
              <a:t>We spare with hours, but cut thy council I am great,</a:t>
            </a:r>
          </a:p>
          <a:p>
            <a:r>
              <a:rPr lang="en-US" sz="1600" dirty="0">
                <a:latin typeface="CMU Bright Roman"/>
                <a:cs typeface="CMU Bright Roman"/>
              </a:rPr>
              <a:t>Murdered and by thy master's ready there</a:t>
            </a:r>
          </a:p>
          <a:p>
            <a:r>
              <a:rPr lang="en-US" sz="1600" dirty="0">
                <a:latin typeface="CMU Bright Roman"/>
                <a:cs typeface="CMU Bright Roman"/>
              </a:rPr>
              <a:t>My power to give thee but so much as hell:</a:t>
            </a:r>
          </a:p>
          <a:p>
            <a:r>
              <a:rPr lang="en-US" sz="1600" dirty="0">
                <a:latin typeface="CMU Bright Roman"/>
                <a:cs typeface="CMU Bright Roman"/>
              </a:rPr>
              <a:t>Some service in the noble bondman here,</a:t>
            </a:r>
          </a:p>
          <a:p>
            <a:r>
              <a:rPr lang="en-US" sz="1600" dirty="0">
                <a:latin typeface="CMU Bright Roman"/>
                <a:cs typeface="CMU Bright Roman"/>
              </a:rPr>
              <a:t>Would show him to her wine.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0987" y="1964855"/>
            <a:ext cx="34075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MU Bright Roman"/>
                <a:cs typeface="CMU Bright Roman"/>
              </a:rPr>
              <a:t>KING LEAR:</a:t>
            </a:r>
          </a:p>
          <a:p>
            <a:r>
              <a:rPr lang="en-US" sz="1600" dirty="0">
                <a:latin typeface="CMU Bright Roman"/>
                <a:cs typeface="CMU Bright Roman"/>
              </a:rPr>
              <a:t>O, if you were a feeble sight, the courtesy of your law,</a:t>
            </a:r>
          </a:p>
          <a:p>
            <a:r>
              <a:rPr lang="en-US" sz="1600" dirty="0">
                <a:latin typeface="CMU Bright Roman"/>
                <a:cs typeface="CMU Bright Roman"/>
              </a:rPr>
              <a:t>Your sight and several breath, will wear the gods</a:t>
            </a:r>
          </a:p>
          <a:p>
            <a:r>
              <a:rPr lang="en-US" sz="1600" dirty="0">
                <a:latin typeface="CMU Bright Roman"/>
                <a:cs typeface="CMU Bright Roman"/>
              </a:rPr>
              <a:t>With his heads, and my hands are </a:t>
            </a:r>
            <a:r>
              <a:rPr lang="en-US" sz="1600" dirty="0" err="1">
                <a:latin typeface="CMU Bright Roman"/>
                <a:cs typeface="CMU Bright Roman"/>
              </a:rPr>
              <a:t>wonder'd</a:t>
            </a:r>
            <a:r>
              <a:rPr lang="en-US" sz="1600" dirty="0">
                <a:latin typeface="CMU Bright Roman"/>
                <a:cs typeface="CMU Bright Roman"/>
              </a:rPr>
              <a:t> at the deeds,</a:t>
            </a:r>
          </a:p>
          <a:p>
            <a:r>
              <a:rPr lang="en-US" sz="1600" dirty="0">
                <a:latin typeface="CMU Bright Roman"/>
                <a:cs typeface="CMU Bright Roman"/>
              </a:rPr>
              <a:t>So drop upon your lordship's head, and your opinion</a:t>
            </a:r>
          </a:p>
          <a:p>
            <a:r>
              <a:rPr lang="en-US" sz="1600" dirty="0">
                <a:latin typeface="CMU Bright Roman"/>
                <a:cs typeface="CMU Bright Roman"/>
              </a:rPr>
              <a:t>Shall be against your </a:t>
            </a:r>
            <a:r>
              <a:rPr lang="en-US" sz="1600" dirty="0" err="1">
                <a:latin typeface="CMU Bright Roman"/>
                <a:cs typeface="CMU Bright Roman"/>
              </a:rPr>
              <a:t>honour</a:t>
            </a:r>
            <a:r>
              <a:rPr lang="en-US" sz="1600" dirty="0">
                <a:latin typeface="CMU Bright Roman"/>
                <a:cs typeface="CMU Bright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277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Input – Output Scenarios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10464" y="1497733"/>
            <a:ext cx="2491833" cy="946494"/>
            <a:chOff x="210464" y="1833229"/>
            <a:chExt cx="2491833" cy="946494"/>
          </a:xfrm>
        </p:grpSpPr>
        <p:grpSp>
          <p:nvGrpSpPr>
            <p:cNvPr id="6" name="Group 5"/>
            <p:cNvGrpSpPr/>
            <p:nvPr/>
          </p:nvGrpSpPr>
          <p:grpSpPr>
            <a:xfrm>
              <a:off x="2370923" y="1833229"/>
              <a:ext cx="331374" cy="946494"/>
              <a:chOff x="2370923" y="1833229"/>
              <a:chExt cx="331374" cy="94649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370923" y="2132713"/>
                <a:ext cx="331374" cy="347526"/>
              </a:xfrm>
              <a:prstGeom prst="rect">
                <a:avLst/>
              </a:prstGeom>
              <a:solidFill>
                <a:srgbClr val="FAC090">
                  <a:alpha val="33000"/>
                </a:srgbClr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2536610" y="2480239"/>
                <a:ext cx="0" cy="29948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flipV="1">
                <a:off x="2536610" y="1833229"/>
                <a:ext cx="0" cy="29948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/>
            <p:cNvSpPr txBox="1"/>
            <p:nvPr/>
          </p:nvSpPr>
          <p:spPr>
            <a:xfrm>
              <a:off x="210464" y="2132713"/>
              <a:ext cx="1825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MU Bright Roman"/>
                  <a:cs typeface="CMU Bright Roman"/>
                </a:rPr>
                <a:t>Single - Single</a:t>
              </a:r>
              <a:endParaRPr lang="en-US" dirty="0">
                <a:latin typeface="CMU Bright Roman"/>
                <a:cs typeface="CMU Bright Roman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0464" y="2524852"/>
            <a:ext cx="4379551" cy="946494"/>
            <a:chOff x="210464" y="2860348"/>
            <a:chExt cx="4379551" cy="946494"/>
          </a:xfrm>
        </p:grpSpPr>
        <p:grpSp>
          <p:nvGrpSpPr>
            <p:cNvPr id="7" name="Group 6"/>
            <p:cNvGrpSpPr/>
            <p:nvPr/>
          </p:nvGrpSpPr>
          <p:grpSpPr>
            <a:xfrm>
              <a:off x="2370923" y="2860348"/>
              <a:ext cx="2219092" cy="946494"/>
              <a:chOff x="2370923" y="2860348"/>
              <a:chExt cx="2219092" cy="946494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370923" y="3159832"/>
                <a:ext cx="331374" cy="34752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cxnSp>
            <p:nvCxnSpPr>
              <p:cNvPr id="37" name="Straight Arrow Connector 36"/>
              <p:cNvCxnSpPr>
                <a:endCxn id="27" idx="2"/>
              </p:cNvCxnSpPr>
              <p:nvPr/>
            </p:nvCxnSpPr>
            <p:spPr>
              <a:xfrm flipV="1">
                <a:off x="2536610" y="3507358"/>
                <a:ext cx="0" cy="29948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27" idx="3"/>
              </p:cNvCxnSpPr>
              <p:nvPr/>
            </p:nvCxnSpPr>
            <p:spPr>
              <a:xfrm>
                <a:off x="2702297" y="3333595"/>
                <a:ext cx="30175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3004049" y="3159832"/>
                <a:ext cx="331374" cy="34752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V="1">
                <a:off x="3168223" y="2860348"/>
                <a:ext cx="0" cy="29948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3333911" y="3333595"/>
                <a:ext cx="30175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41"/>
              <p:cNvSpPr/>
              <p:nvPr/>
            </p:nvSpPr>
            <p:spPr>
              <a:xfrm>
                <a:off x="3635663" y="3159832"/>
                <a:ext cx="331374" cy="34752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cxnSp>
            <p:nvCxnSpPr>
              <p:cNvPr id="43" name="Straight Arrow Connector 42"/>
              <p:cNvCxnSpPr/>
              <p:nvPr/>
            </p:nvCxnSpPr>
            <p:spPr>
              <a:xfrm flipV="1">
                <a:off x="3799837" y="2860348"/>
                <a:ext cx="0" cy="29948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3956889" y="3333595"/>
                <a:ext cx="30175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4258641" y="3159832"/>
                <a:ext cx="331374" cy="34752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 flipV="1">
                <a:off x="4422815" y="2860348"/>
                <a:ext cx="0" cy="29948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TextBox 75"/>
            <p:cNvSpPr txBox="1"/>
            <p:nvPr/>
          </p:nvSpPr>
          <p:spPr>
            <a:xfrm>
              <a:off x="210464" y="3138026"/>
              <a:ext cx="1825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MU Bright Roman"/>
                  <a:cs typeface="CMU Bright Roman"/>
                </a:rPr>
                <a:t>Single - Multiple</a:t>
              </a:r>
              <a:endParaRPr lang="en-US" dirty="0">
                <a:latin typeface="CMU Bright Roman"/>
                <a:cs typeface="CMU Bright Roman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0464" y="3587858"/>
            <a:ext cx="4378038" cy="946494"/>
            <a:chOff x="210464" y="3923354"/>
            <a:chExt cx="4378038" cy="946494"/>
          </a:xfrm>
        </p:grpSpPr>
        <p:grpSp>
          <p:nvGrpSpPr>
            <p:cNvPr id="10" name="Group 9"/>
            <p:cNvGrpSpPr/>
            <p:nvPr/>
          </p:nvGrpSpPr>
          <p:grpSpPr>
            <a:xfrm>
              <a:off x="2365637" y="3923354"/>
              <a:ext cx="2222865" cy="946494"/>
              <a:chOff x="2365637" y="3923354"/>
              <a:chExt cx="2222865" cy="94649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2365637" y="4222838"/>
                <a:ext cx="331374" cy="34752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2536610" y="4570364"/>
                <a:ext cx="0" cy="29948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2695499" y="4396601"/>
                <a:ext cx="30175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/>
              <p:cNvSpPr/>
              <p:nvPr/>
            </p:nvSpPr>
            <p:spPr>
              <a:xfrm>
                <a:off x="2997251" y="4222838"/>
                <a:ext cx="331374" cy="34752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 flipV="1">
                <a:off x="3161425" y="4570364"/>
                <a:ext cx="0" cy="29948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3318477" y="4396601"/>
                <a:ext cx="30175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52"/>
              <p:cNvSpPr/>
              <p:nvPr/>
            </p:nvSpPr>
            <p:spPr>
              <a:xfrm>
                <a:off x="3620229" y="4222838"/>
                <a:ext cx="331374" cy="34752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V="1">
                <a:off x="3784403" y="4570364"/>
                <a:ext cx="0" cy="29948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/>
              <p:cNvSpPr/>
              <p:nvPr/>
            </p:nvSpPr>
            <p:spPr>
              <a:xfrm>
                <a:off x="4257128" y="4222838"/>
                <a:ext cx="331374" cy="34752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>
                <a:off x="3951603" y="4407174"/>
                <a:ext cx="30175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V="1">
                <a:off x="4422815" y="3923354"/>
                <a:ext cx="0" cy="29948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/>
            <p:cNvSpPr txBox="1"/>
            <p:nvPr/>
          </p:nvSpPr>
          <p:spPr>
            <a:xfrm>
              <a:off x="210464" y="4211935"/>
              <a:ext cx="1825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MU Bright Roman"/>
                  <a:cs typeface="CMU Bright Roman"/>
                </a:rPr>
                <a:t>Multiple - Single</a:t>
              </a:r>
              <a:endParaRPr lang="en-US" dirty="0">
                <a:latin typeface="CMU Bright Roman"/>
                <a:cs typeface="CMU Bright Roman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64125" y="4698790"/>
            <a:ext cx="3489437" cy="946494"/>
            <a:chOff x="2364125" y="5034286"/>
            <a:chExt cx="3489437" cy="946494"/>
          </a:xfrm>
        </p:grpSpPr>
        <p:sp>
          <p:nvSpPr>
            <p:cNvPr id="58" name="Rectangle 57"/>
            <p:cNvSpPr/>
            <p:nvPr/>
          </p:nvSpPr>
          <p:spPr>
            <a:xfrm>
              <a:off x="2364125" y="5333770"/>
              <a:ext cx="331374" cy="347526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33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V="1">
              <a:off x="2536610" y="5681296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693987" y="5507533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2995739" y="5333770"/>
              <a:ext cx="331374" cy="347526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33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V="1">
              <a:off x="3159913" y="5681296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3316965" y="5507533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3618717" y="5333770"/>
              <a:ext cx="331374" cy="347526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33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3782891" y="5681296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255616" y="5333770"/>
              <a:ext cx="331374" cy="347526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33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3950091" y="5518106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4421303" y="5034286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4887230" y="5344343"/>
              <a:ext cx="331374" cy="347526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33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4581705" y="5528679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5052917" y="5044859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5522188" y="5344343"/>
              <a:ext cx="331374" cy="347526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33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5216663" y="5528679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5687875" y="5044859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210464" y="4979657"/>
            <a:ext cx="215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Multiple - Multiple</a:t>
            </a:r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162834" y="1797217"/>
            <a:ext cx="298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Feed-forward Network</a:t>
            </a:r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162834" y="2802530"/>
            <a:ext cx="298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Image Captioning</a:t>
            </a:r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62834" y="3876439"/>
            <a:ext cx="298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Sentiment Classification</a:t>
            </a:r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162834" y="4979657"/>
            <a:ext cx="298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Translation</a:t>
            </a:r>
            <a:endParaRPr lang="en-US" dirty="0">
              <a:latin typeface="CMU Bright Roman"/>
              <a:cs typeface="CMU Bright Roman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2357772" y="5773765"/>
            <a:ext cx="2222865" cy="946494"/>
            <a:chOff x="2364125" y="5034286"/>
            <a:chExt cx="2222865" cy="946494"/>
          </a:xfrm>
        </p:grpSpPr>
        <p:sp>
          <p:nvSpPr>
            <p:cNvPr id="85" name="Rectangle 84"/>
            <p:cNvSpPr/>
            <p:nvPr/>
          </p:nvSpPr>
          <p:spPr>
            <a:xfrm>
              <a:off x="2364125" y="5333770"/>
              <a:ext cx="331374" cy="347526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33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2536610" y="5681296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2693987" y="5507533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2995739" y="5333770"/>
              <a:ext cx="331374" cy="347526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33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V="1">
              <a:off x="3159913" y="5681296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3316965" y="5507533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618717" y="5333770"/>
              <a:ext cx="331374" cy="347526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33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3782891" y="5681296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4255616" y="5333770"/>
              <a:ext cx="331374" cy="347526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33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>
              <a:off x="3950091" y="5518106"/>
              <a:ext cx="3017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3166266" y="5034286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3782891" y="5034286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4427656" y="5034286"/>
              <a:ext cx="0" cy="2994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Box 102"/>
          <p:cNvSpPr txBox="1"/>
          <p:nvPr/>
        </p:nvSpPr>
        <p:spPr>
          <a:xfrm>
            <a:off x="6162834" y="6051443"/>
            <a:ext cx="298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Image Captioning</a:t>
            </a:r>
            <a:endParaRPr lang="en-US" dirty="0">
              <a:latin typeface="CMU Bright Roman"/>
              <a:cs typeface="CMU Bright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289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10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Input – Output Scenarios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0464" y="1533645"/>
            <a:ext cx="8690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MU Bright SemiBold"/>
                <a:cs typeface="CMU Bright SemiBold"/>
              </a:rPr>
              <a:t>Note:</a:t>
            </a:r>
            <a:r>
              <a:rPr lang="en-US" sz="2400" dirty="0" smtClean="0">
                <a:latin typeface="CMU Bright Roman"/>
                <a:cs typeface="CMU Bright Roman"/>
              </a:rPr>
              <a:t> We might deliberately choose to frame our problem as a</a:t>
            </a:r>
          </a:p>
          <a:p>
            <a:r>
              <a:rPr lang="en-US" sz="2400" dirty="0">
                <a:latin typeface="CMU Bright Roman"/>
                <a:cs typeface="CMU Bright Roman"/>
              </a:rPr>
              <a:t> </a:t>
            </a:r>
            <a:r>
              <a:rPr lang="en-US" sz="2400" dirty="0" smtClean="0">
                <a:latin typeface="CMU Bright Roman"/>
                <a:cs typeface="CMU Bright Roman"/>
              </a:rPr>
              <a:t>       particular input-output</a:t>
            </a:r>
            <a:r>
              <a:rPr lang="en-US" sz="2400" dirty="0">
                <a:latin typeface="CMU Bright Roman"/>
                <a:cs typeface="CMU Bright Roman"/>
              </a:rPr>
              <a:t> </a:t>
            </a:r>
            <a:r>
              <a:rPr lang="en-US" sz="2400" dirty="0" smtClean="0">
                <a:latin typeface="CMU Bright Roman"/>
                <a:cs typeface="CMU Bright Roman"/>
              </a:rPr>
              <a:t>scenario for ease of training or</a:t>
            </a:r>
          </a:p>
          <a:p>
            <a:r>
              <a:rPr lang="en-US" sz="2400" dirty="0">
                <a:latin typeface="CMU Bright Roman"/>
                <a:cs typeface="CMU Bright Roman"/>
              </a:rPr>
              <a:t> </a:t>
            </a:r>
            <a:r>
              <a:rPr lang="en-US" sz="2400" dirty="0" smtClean="0">
                <a:latin typeface="CMU Bright Roman"/>
                <a:cs typeface="CMU Bright Roman"/>
              </a:rPr>
              <a:t>       better performance. </a:t>
            </a:r>
          </a:p>
          <a:p>
            <a:r>
              <a:rPr lang="en-US" sz="2400" dirty="0">
                <a:latin typeface="CMU Bright Roman"/>
                <a:cs typeface="CMU Bright Roman"/>
              </a:rPr>
              <a:t> </a:t>
            </a:r>
            <a:r>
              <a:rPr lang="en-US" sz="2400" dirty="0" smtClean="0">
                <a:latin typeface="CMU Bright Roman"/>
                <a:cs typeface="CMU Bright Roman"/>
              </a:rPr>
              <a:t>       For example, at each time step, provide previous word as</a:t>
            </a:r>
          </a:p>
          <a:p>
            <a:r>
              <a:rPr lang="en-US" sz="2400" dirty="0">
                <a:latin typeface="CMU Bright Roman"/>
                <a:cs typeface="CMU Bright Roman"/>
              </a:rPr>
              <a:t> </a:t>
            </a:r>
            <a:r>
              <a:rPr lang="en-US" sz="2400" dirty="0" smtClean="0">
                <a:latin typeface="CMU Bright Roman"/>
                <a:cs typeface="CMU Bright Roman"/>
              </a:rPr>
              <a:t>       input for image captioning</a:t>
            </a:r>
          </a:p>
          <a:p>
            <a:r>
              <a:rPr lang="en-US" sz="2400" dirty="0" smtClean="0">
                <a:latin typeface="CMU Bright Roman"/>
                <a:cs typeface="CMU Bright Roman"/>
              </a:rPr>
              <a:t>        (Single-Multiple to Multiple-Multiple).</a:t>
            </a:r>
            <a:endParaRPr lang="en-US" sz="2400" dirty="0">
              <a:latin typeface="CMU Bright Roman"/>
              <a:cs typeface="CMU Bright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570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The Vanilla RNN Forward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3B91-FAC0-3043-A682-452F01D0BD90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083980"/>
              </p:ext>
            </p:extLst>
          </p:nvPr>
        </p:nvGraphicFramePr>
        <p:xfrm>
          <a:off x="6096000" y="36957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" name="Equation" r:id="rId3" imgW="152400" imgH="241300" progId="Equation.DSMT4">
                  <p:embed/>
                </p:oleObj>
              </mc:Choice>
              <mc:Fallback>
                <p:oleObj name="Equation" r:id="rId3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6957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19972"/>
              </p:ext>
            </p:extLst>
          </p:nvPr>
        </p:nvGraphicFramePr>
        <p:xfrm>
          <a:off x="6096000" y="36957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" name="Equation" r:id="rId5" imgW="152400" imgH="241300" progId="Equation.DSMT4">
                  <p:embed/>
                </p:oleObj>
              </mc:Choice>
              <mc:Fallback>
                <p:oleObj name="Equation" r:id="rId5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6957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760464" y="1541124"/>
            <a:ext cx="1023307" cy="4484055"/>
            <a:chOff x="760464" y="1306873"/>
            <a:chExt cx="1023307" cy="4484055"/>
          </a:xfrm>
        </p:grpSpPr>
        <p:grpSp>
          <p:nvGrpSpPr>
            <p:cNvPr id="5" name="Group 4"/>
            <p:cNvGrpSpPr/>
            <p:nvPr/>
          </p:nvGrpSpPr>
          <p:grpSpPr>
            <a:xfrm rot="16200000">
              <a:off x="442" y="4007599"/>
              <a:ext cx="2543351" cy="1023307"/>
              <a:chOff x="3280722" y="2449058"/>
              <a:chExt cx="2543351" cy="102330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041634" y="2449058"/>
                <a:ext cx="1049363" cy="102330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311145" y="2718829"/>
                <a:ext cx="515211" cy="51521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600" baseline="-25000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5400000">
                <a:off x="4417083" y="2872886"/>
                <a:ext cx="311489" cy="251615"/>
              </a:xfrm>
              <a:custGeom>
                <a:avLst/>
                <a:gdLst>
                  <a:gd name="connsiteX0" fmla="*/ 0 w 515155"/>
                  <a:gd name="connsiteY0" fmla="*/ 347468 h 347468"/>
                  <a:gd name="connsiteX1" fmla="*/ 227627 w 515155"/>
                  <a:gd name="connsiteY1" fmla="*/ 287559 h 347468"/>
                  <a:gd name="connsiteX2" fmla="*/ 275548 w 515155"/>
                  <a:gd name="connsiteY2" fmla="*/ 47926 h 347468"/>
                  <a:gd name="connsiteX3" fmla="*/ 515155 w 515155"/>
                  <a:gd name="connsiteY3" fmla="*/ 0 h 347468"/>
                  <a:gd name="connsiteX4" fmla="*/ 515155 w 515155"/>
                  <a:gd name="connsiteY4" fmla="*/ 0 h 34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5" h="347468">
                    <a:moveTo>
                      <a:pt x="0" y="347468"/>
                    </a:moveTo>
                    <a:cubicBezTo>
                      <a:pt x="90851" y="342475"/>
                      <a:pt x="181702" y="337483"/>
                      <a:pt x="227627" y="287559"/>
                    </a:cubicBezTo>
                    <a:cubicBezTo>
                      <a:pt x="273552" y="237635"/>
                      <a:pt x="227627" y="95852"/>
                      <a:pt x="275548" y="47926"/>
                    </a:cubicBezTo>
                    <a:cubicBezTo>
                      <a:pt x="323469" y="0"/>
                      <a:pt x="515155" y="0"/>
                      <a:pt x="515155" y="0"/>
                    </a:cubicBezTo>
                    <a:lnTo>
                      <a:pt x="51515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Arrow Connector 61"/>
              <p:cNvCxnSpPr>
                <a:stCxn id="33" idx="6"/>
              </p:cNvCxnSpPr>
              <p:nvPr/>
            </p:nvCxnSpPr>
            <p:spPr>
              <a:xfrm>
                <a:off x="4826356" y="2976435"/>
                <a:ext cx="634532" cy="14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>
                <a:endCxn id="33" idx="1"/>
              </p:cNvCxnSpPr>
              <p:nvPr/>
            </p:nvCxnSpPr>
            <p:spPr>
              <a:xfrm rot="5400000" flipV="1">
                <a:off x="4003862" y="2411546"/>
                <a:ext cx="75451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>
                <a:endCxn id="33" idx="3"/>
              </p:cNvCxnSpPr>
              <p:nvPr/>
            </p:nvCxnSpPr>
            <p:spPr>
              <a:xfrm rot="5400000" flipH="1" flipV="1">
                <a:off x="4003861" y="2851306"/>
                <a:ext cx="75452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TextBox 163"/>
              <p:cNvSpPr txBox="1"/>
              <p:nvPr/>
            </p:nvSpPr>
            <p:spPr>
              <a:xfrm rot="5400000">
                <a:off x="5451974" y="2805169"/>
                <a:ext cx="4056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latin typeface="CMU Bright Roman"/>
                    <a:cs typeface="CMU Bright Roman"/>
                  </a:rPr>
                  <a:t>h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1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5400000">
                <a:off x="3020419" y="2709361"/>
                <a:ext cx="1023307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MU Bright Roman"/>
                    <a:cs typeface="CMU Bright Roman"/>
                  </a:rPr>
                  <a:t> x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1</a:t>
                </a:r>
                <a:r>
                  <a:rPr lang="en-US" sz="1600" i="1" baseline="-25000" dirty="0" smtClean="0">
                    <a:latin typeface="CMU Bright Roman"/>
                    <a:cs typeface="CMU Bright Roman"/>
                  </a:rPr>
                  <a:t>  </a:t>
                </a:r>
                <a:r>
                  <a:rPr lang="en-US" sz="1600" i="1" dirty="0" smtClean="0">
                    <a:latin typeface="CMU Bright Roman"/>
                    <a:cs typeface="CMU Bright Roman"/>
                  </a:rPr>
                  <a:t>   h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0</a:t>
                </a:r>
              </a:p>
              <a:p>
                <a:pPr algn="just"/>
                <a:endParaRPr lang="en-US" sz="1600" i="1" baseline="-25000" dirty="0">
                  <a:latin typeface="CMU Bright Roman"/>
                  <a:cs typeface="CMU Bright Roman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1089766" y="2576760"/>
              <a:ext cx="398953" cy="3663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3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31" name="Straight Arrow Connector 30"/>
            <p:cNvCxnSpPr>
              <a:stCxn id="164" idx="0"/>
              <a:endCxn id="30" idx="2"/>
            </p:cNvCxnSpPr>
            <p:nvPr/>
          </p:nvCxnSpPr>
          <p:spPr>
            <a:xfrm flipV="1">
              <a:off x="1285852" y="2943060"/>
              <a:ext cx="3391" cy="3045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1036659" y="1306873"/>
              <a:ext cx="498388" cy="457597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C</a:t>
              </a:r>
              <a:r>
                <a:rPr lang="en-US" baseline="-25000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1</a:t>
              </a:r>
              <a:endParaRPr lang="en-US" baseline="-25000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93320" y="1978815"/>
              <a:ext cx="3935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CMU Bright Roman"/>
                  <a:cs typeface="CMU Bright Roman"/>
                </a:rPr>
                <a:t>y</a:t>
              </a:r>
              <a:r>
                <a:rPr lang="en-US" sz="1600" i="1" baseline="-25000" dirty="0">
                  <a:latin typeface="CMU Bright Roman"/>
                  <a:cs typeface="CMU Bright Roman"/>
                </a:rPr>
                <a:t>1</a:t>
              </a:r>
            </a:p>
          </p:txBody>
        </p:sp>
        <p:cxnSp>
          <p:nvCxnSpPr>
            <p:cNvPr id="51" name="Straight Arrow Connector 50"/>
            <p:cNvCxnSpPr>
              <a:stCxn id="50" idx="0"/>
              <a:endCxn id="49" idx="2"/>
            </p:cNvCxnSpPr>
            <p:nvPr/>
          </p:nvCxnSpPr>
          <p:spPr>
            <a:xfrm flipH="1" flipV="1">
              <a:off x="1285853" y="1764470"/>
              <a:ext cx="4236" cy="2143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0" idx="0"/>
              <a:endCxn id="50" idx="2"/>
            </p:cNvCxnSpPr>
            <p:nvPr/>
          </p:nvCxnSpPr>
          <p:spPr>
            <a:xfrm flipV="1">
              <a:off x="1289243" y="2317369"/>
              <a:ext cx="846" cy="2593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2133502" y="1541125"/>
            <a:ext cx="1023307" cy="4484055"/>
            <a:chOff x="760464" y="1306873"/>
            <a:chExt cx="1023307" cy="4484055"/>
          </a:xfrm>
        </p:grpSpPr>
        <p:grpSp>
          <p:nvGrpSpPr>
            <p:cNvPr id="83" name="Group 82"/>
            <p:cNvGrpSpPr/>
            <p:nvPr/>
          </p:nvGrpSpPr>
          <p:grpSpPr>
            <a:xfrm rot="16200000">
              <a:off x="442" y="4007599"/>
              <a:ext cx="2543351" cy="1023307"/>
              <a:chOff x="3280722" y="2449058"/>
              <a:chExt cx="2543351" cy="1023307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4041634" y="2449058"/>
                <a:ext cx="1049363" cy="102330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311145" y="2718829"/>
                <a:ext cx="515211" cy="51521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600" baseline="-25000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sp>
            <p:nvSpPr>
              <p:cNvPr id="92" name="Freeform 91"/>
              <p:cNvSpPr/>
              <p:nvPr/>
            </p:nvSpPr>
            <p:spPr>
              <a:xfrm rot="5400000">
                <a:off x="4417083" y="2872886"/>
                <a:ext cx="311489" cy="251615"/>
              </a:xfrm>
              <a:custGeom>
                <a:avLst/>
                <a:gdLst>
                  <a:gd name="connsiteX0" fmla="*/ 0 w 515155"/>
                  <a:gd name="connsiteY0" fmla="*/ 347468 h 347468"/>
                  <a:gd name="connsiteX1" fmla="*/ 227627 w 515155"/>
                  <a:gd name="connsiteY1" fmla="*/ 287559 h 347468"/>
                  <a:gd name="connsiteX2" fmla="*/ 275548 w 515155"/>
                  <a:gd name="connsiteY2" fmla="*/ 47926 h 347468"/>
                  <a:gd name="connsiteX3" fmla="*/ 515155 w 515155"/>
                  <a:gd name="connsiteY3" fmla="*/ 0 h 347468"/>
                  <a:gd name="connsiteX4" fmla="*/ 515155 w 515155"/>
                  <a:gd name="connsiteY4" fmla="*/ 0 h 34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5" h="347468">
                    <a:moveTo>
                      <a:pt x="0" y="347468"/>
                    </a:moveTo>
                    <a:cubicBezTo>
                      <a:pt x="90851" y="342475"/>
                      <a:pt x="181702" y="337483"/>
                      <a:pt x="227627" y="287559"/>
                    </a:cubicBezTo>
                    <a:cubicBezTo>
                      <a:pt x="273552" y="237635"/>
                      <a:pt x="227627" y="95852"/>
                      <a:pt x="275548" y="47926"/>
                    </a:cubicBezTo>
                    <a:cubicBezTo>
                      <a:pt x="323469" y="0"/>
                      <a:pt x="515155" y="0"/>
                      <a:pt x="515155" y="0"/>
                    </a:cubicBezTo>
                    <a:lnTo>
                      <a:pt x="51515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" name="Straight Arrow Connector 92"/>
              <p:cNvCxnSpPr>
                <a:stCxn id="91" idx="6"/>
              </p:cNvCxnSpPr>
              <p:nvPr/>
            </p:nvCxnSpPr>
            <p:spPr>
              <a:xfrm>
                <a:off x="4826356" y="2976435"/>
                <a:ext cx="634532" cy="14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endCxn id="91" idx="1"/>
              </p:cNvCxnSpPr>
              <p:nvPr/>
            </p:nvCxnSpPr>
            <p:spPr>
              <a:xfrm rot="5400000" flipV="1">
                <a:off x="4003862" y="2411546"/>
                <a:ext cx="75451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endCxn id="91" idx="3"/>
              </p:cNvCxnSpPr>
              <p:nvPr/>
            </p:nvCxnSpPr>
            <p:spPr>
              <a:xfrm rot="5400000" flipH="1" flipV="1">
                <a:off x="4003861" y="2851306"/>
                <a:ext cx="75452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 rot="5400000">
                <a:off x="5451974" y="2805169"/>
                <a:ext cx="4056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latin typeface="CMU Bright Roman"/>
                    <a:cs typeface="CMU Bright Roman"/>
                  </a:rPr>
                  <a:t>h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2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 rot="5400000">
                <a:off x="3020419" y="2709361"/>
                <a:ext cx="1023307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MU Bright Roman"/>
                    <a:cs typeface="CMU Bright Roman"/>
                  </a:rPr>
                  <a:t> x</a:t>
                </a:r>
                <a:r>
                  <a:rPr lang="en-US" sz="1600" i="1" baseline="-25000" dirty="0" smtClean="0">
                    <a:latin typeface="CMU Bright Roman"/>
                    <a:cs typeface="CMU Bright Roman"/>
                  </a:rPr>
                  <a:t>2</a:t>
                </a:r>
                <a:r>
                  <a:rPr lang="en-US" sz="1600" i="1" dirty="0" smtClean="0">
                    <a:latin typeface="CMU Bright Roman"/>
                    <a:cs typeface="CMU Bright Roman"/>
                  </a:rPr>
                  <a:t>     h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1</a:t>
                </a:r>
              </a:p>
              <a:p>
                <a:pPr algn="just"/>
                <a:endParaRPr lang="en-US" sz="1600" i="1" baseline="-25000" dirty="0">
                  <a:latin typeface="CMU Bright Roman"/>
                  <a:cs typeface="CMU Bright Roman"/>
                </a:endParaRPr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1089766" y="2576760"/>
              <a:ext cx="398953" cy="3663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3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85" name="Straight Arrow Connector 84"/>
            <p:cNvCxnSpPr>
              <a:stCxn id="96" idx="0"/>
              <a:endCxn id="84" idx="2"/>
            </p:cNvCxnSpPr>
            <p:nvPr/>
          </p:nvCxnSpPr>
          <p:spPr>
            <a:xfrm flipV="1">
              <a:off x="1285852" y="2943060"/>
              <a:ext cx="3391" cy="3045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1036659" y="1306873"/>
              <a:ext cx="498388" cy="457597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  <a:latin typeface="CMU Bright Roman"/>
                  <a:cs typeface="CMU Bright Roman"/>
                </a:rPr>
                <a:t>2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93320" y="1978815"/>
              <a:ext cx="3935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CMU Bright Roman"/>
                  <a:cs typeface="CMU Bright Roman"/>
                </a:rPr>
                <a:t>y</a:t>
              </a:r>
              <a:r>
                <a:rPr lang="en-US" sz="1600" i="1" baseline="-25000" dirty="0">
                  <a:latin typeface="CMU Bright Roman"/>
                  <a:cs typeface="CMU Bright Roman"/>
                </a:rPr>
                <a:t>2</a:t>
              </a:r>
            </a:p>
          </p:txBody>
        </p:sp>
        <p:cxnSp>
          <p:nvCxnSpPr>
            <p:cNvPr id="88" name="Straight Arrow Connector 87"/>
            <p:cNvCxnSpPr>
              <a:stCxn id="87" idx="0"/>
              <a:endCxn id="86" idx="2"/>
            </p:cNvCxnSpPr>
            <p:nvPr/>
          </p:nvCxnSpPr>
          <p:spPr>
            <a:xfrm flipH="1" flipV="1">
              <a:off x="1285853" y="1764470"/>
              <a:ext cx="4236" cy="2143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4" idx="0"/>
              <a:endCxn id="87" idx="2"/>
            </p:cNvCxnSpPr>
            <p:nvPr/>
          </p:nvCxnSpPr>
          <p:spPr>
            <a:xfrm flipV="1">
              <a:off x="1289243" y="2317369"/>
              <a:ext cx="846" cy="2593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3468037" y="1557577"/>
            <a:ext cx="1023307" cy="4484055"/>
            <a:chOff x="760464" y="1306873"/>
            <a:chExt cx="1023307" cy="4484055"/>
          </a:xfrm>
        </p:grpSpPr>
        <p:grpSp>
          <p:nvGrpSpPr>
            <p:cNvPr id="99" name="Group 98"/>
            <p:cNvGrpSpPr/>
            <p:nvPr/>
          </p:nvGrpSpPr>
          <p:grpSpPr>
            <a:xfrm rot="16200000">
              <a:off x="442" y="4007599"/>
              <a:ext cx="2543351" cy="1023307"/>
              <a:chOff x="3280722" y="2449058"/>
              <a:chExt cx="2543351" cy="1023307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4041634" y="2449058"/>
                <a:ext cx="1049363" cy="102330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4311145" y="2718829"/>
                <a:ext cx="515211" cy="51521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600" baseline="-25000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sp>
            <p:nvSpPr>
              <p:cNvPr id="108" name="Freeform 107"/>
              <p:cNvSpPr/>
              <p:nvPr/>
            </p:nvSpPr>
            <p:spPr>
              <a:xfrm rot="5400000">
                <a:off x="4417083" y="2872886"/>
                <a:ext cx="311489" cy="251615"/>
              </a:xfrm>
              <a:custGeom>
                <a:avLst/>
                <a:gdLst>
                  <a:gd name="connsiteX0" fmla="*/ 0 w 515155"/>
                  <a:gd name="connsiteY0" fmla="*/ 347468 h 347468"/>
                  <a:gd name="connsiteX1" fmla="*/ 227627 w 515155"/>
                  <a:gd name="connsiteY1" fmla="*/ 287559 h 347468"/>
                  <a:gd name="connsiteX2" fmla="*/ 275548 w 515155"/>
                  <a:gd name="connsiteY2" fmla="*/ 47926 h 347468"/>
                  <a:gd name="connsiteX3" fmla="*/ 515155 w 515155"/>
                  <a:gd name="connsiteY3" fmla="*/ 0 h 347468"/>
                  <a:gd name="connsiteX4" fmla="*/ 515155 w 515155"/>
                  <a:gd name="connsiteY4" fmla="*/ 0 h 34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5" h="347468">
                    <a:moveTo>
                      <a:pt x="0" y="347468"/>
                    </a:moveTo>
                    <a:cubicBezTo>
                      <a:pt x="90851" y="342475"/>
                      <a:pt x="181702" y="337483"/>
                      <a:pt x="227627" y="287559"/>
                    </a:cubicBezTo>
                    <a:cubicBezTo>
                      <a:pt x="273552" y="237635"/>
                      <a:pt x="227627" y="95852"/>
                      <a:pt x="275548" y="47926"/>
                    </a:cubicBezTo>
                    <a:cubicBezTo>
                      <a:pt x="323469" y="0"/>
                      <a:pt x="515155" y="0"/>
                      <a:pt x="515155" y="0"/>
                    </a:cubicBezTo>
                    <a:lnTo>
                      <a:pt x="51515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Straight Arrow Connector 108"/>
              <p:cNvCxnSpPr>
                <a:stCxn id="107" idx="6"/>
              </p:cNvCxnSpPr>
              <p:nvPr/>
            </p:nvCxnSpPr>
            <p:spPr>
              <a:xfrm>
                <a:off x="4826356" y="2976435"/>
                <a:ext cx="634532" cy="14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endCxn id="107" idx="1"/>
              </p:cNvCxnSpPr>
              <p:nvPr/>
            </p:nvCxnSpPr>
            <p:spPr>
              <a:xfrm rot="5400000" flipV="1">
                <a:off x="4003862" y="2411546"/>
                <a:ext cx="75451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7" idx="3"/>
              </p:cNvCxnSpPr>
              <p:nvPr/>
            </p:nvCxnSpPr>
            <p:spPr>
              <a:xfrm rot="5400000" flipH="1" flipV="1">
                <a:off x="4003861" y="2851306"/>
                <a:ext cx="75452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/>
            </p:nvSpPr>
            <p:spPr>
              <a:xfrm rot="5400000">
                <a:off x="5451974" y="2805169"/>
                <a:ext cx="4056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latin typeface="CMU Bright Roman"/>
                    <a:cs typeface="CMU Bright Roman"/>
                  </a:rPr>
                  <a:t>h</a:t>
                </a:r>
                <a:r>
                  <a:rPr lang="en-US" sz="1600" i="1" baseline="-25000" dirty="0" smtClean="0">
                    <a:latin typeface="CMU Bright Roman"/>
                    <a:cs typeface="CMU Bright Roman"/>
                  </a:rPr>
                  <a:t>3</a:t>
                </a:r>
                <a:endParaRPr lang="en-US" sz="1600" i="1" baseline="-25000" dirty="0">
                  <a:latin typeface="CMU Bright Roman"/>
                  <a:cs typeface="CMU Bright Roman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 rot="5400000">
                <a:off x="3020419" y="2709361"/>
                <a:ext cx="1023307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MU Bright Roman"/>
                    <a:cs typeface="CMU Bright Roman"/>
                  </a:rPr>
                  <a:t> x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3</a:t>
                </a:r>
                <a:r>
                  <a:rPr lang="en-US" sz="1600" i="1" dirty="0" smtClean="0">
                    <a:latin typeface="CMU Bright Roman"/>
                    <a:cs typeface="CMU Bright Roman"/>
                  </a:rPr>
                  <a:t>     h</a:t>
                </a:r>
                <a:r>
                  <a:rPr lang="en-US" sz="1600" i="1" baseline="-25000" dirty="0" smtClean="0">
                    <a:latin typeface="CMU Bright Roman"/>
                    <a:cs typeface="CMU Bright Roman"/>
                  </a:rPr>
                  <a:t>2</a:t>
                </a:r>
                <a:endParaRPr lang="en-US" sz="1600" i="1" baseline="-25000" dirty="0">
                  <a:latin typeface="CMU Bright Roman"/>
                  <a:cs typeface="CMU Bright Roman"/>
                </a:endParaRPr>
              </a:p>
              <a:p>
                <a:pPr algn="just"/>
                <a:endParaRPr lang="en-US" sz="1600" i="1" baseline="-25000" dirty="0">
                  <a:latin typeface="CMU Bright Roman"/>
                  <a:cs typeface="CMU Bright Roman"/>
                </a:endParaRPr>
              </a:p>
            </p:txBody>
          </p:sp>
        </p:grpSp>
        <p:sp>
          <p:nvSpPr>
            <p:cNvPr id="100" name="Rectangle 99"/>
            <p:cNvSpPr/>
            <p:nvPr/>
          </p:nvSpPr>
          <p:spPr>
            <a:xfrm>
              <a:off x="1089766" y="2576760"/>
              <a:ext cx="398953" cy="3663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3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101" name="Straight Arrow Connector 100"/>
            <p:cNvCxnSpPr>
              <a:stCxn id="112" idx="0"/>
              <a:endCxn id="100" idx="2"/>
            </p:cNvCxnSpPr>
            <p:nvPr/>
          </p:nvCxnSpPr>
          <p:spPr>
            <a:xfrm flipV="1">
              <a:off x="1285852" y="2943060"/>
              <a:ext cx="3391" cy="3045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/>
            <p:cNvSpPr/>
            <p:nvPr/>
          </p:nvSpPr>
          <p:spPr>
            <a:xfrm>
              <a:off x="1036659" y="1306873"/>
              <a:ext cx="498388" cy="457597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C</a:t>
              </a:r>
              <a:r>
                <a:rPr lang="en-US" baseline="-25000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3</a:t>
              </a:r>
              <a:endParaRPr lang="en-US" baseline="-25000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93320" y="1978815"/>
              <a:ext cx="3935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CMU Bright Roman"/>
                  <a:cs typeface="CMU Bright Roman"/>
                </a:rPr>
                <a:t>y</a:t>
              </a:r>
              <a:r>
                <a:rPr lang="en-US" sz="1600" i="1" baseline="-25000" dirty="0" smtClean="0">
                  <a:latin typeface="CMU Bright Roman"/>
                  <a:cs typeface="CMU Bright Roman"/>
                </a:rPr>
                <a:t>3</a:t>
              </a:r>
              <a:endParaRPr lang="en-US" sz="1600" i="1" baseline="-25000" dirty="0">
                <a:latin typeface="CMU Bright Roman"/>
                <a:cs typeface="CMU Bright Roman"/>
              </a:endParaRPr>
            </a:p>
          </p:txBody>
        </p:sp>
        <p:cxnSp>
          <p:nvCxnSpPr>
            <p:cNvPr id="104" name="Straight Arrow Connector 103"/>
            <p:cNvCxnSpPr>
              <a:stCxn id="103" idx="0"/>
              <a:endCxn id="102" idx="2"/>
            </p:cNvCxnSpPr>
            <p:nvPr/>
          </p:nvCxnSpPr>
          <p:spPr>
            <a:xfrm flipH="1" flipV="1">
              <a:off x="1285853" y="1764470"/>
              <a:ext cx="4236" cy="2143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100" idx="0"/>
              <a:endCxn id="103" idx="2"/>
            </p:cNvCxnSpPr>
            <p:nvPr/>
          </p:nvCxnSpPr>
          <p:spPr>
            <a:xfrm flipV="1">
              <a:off x="1289243" y="2317369"/>
              <a:ext cx="846" cy="2593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Freeform 116"/>
          <p:cNvSpPr/>
          <p:nvPr/>
        </p:nvSpPr>
        <p:spPr>
          <a:xfrm>
            <a:off x="1430243" y="3476752"/>
            <a:ext cx="1430243" cy="2670005"/>
          </a:xfrm>
          <a:custGeom>
            <a:avLst/>
            <a:gdLst>
              <a:gd name="connsiteX0" fmla="*/ 0 w 1430243"/>
              <a:gd name="connsiteY0" fmla="*/ 197287 h 2670005"/>
              <a:gd name="connsiteX1" fmla="*/ 332901 w 1430243"/>
              <a:gd name="connsiteY1" fmla="*/ 234274 h 2670005"/>
              <a:gd name="connsiteX2" fmla="*/ 678133 w 1430243"/>
              <a:gd name="connsiteY2" fmla="*/ 2539795 h 2670005"/>
              <a:gd name="connsiteX3" fmla="*/ 1430243 w 1430243"/>
              <a:gd name="connsiteY3" fmla="*/ 2379518 h 267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243" h="2670005">
                <a:moveTo>
                  <a:pt x="0" y="197287"/>
                </a:moveTo>
                <a:cubicBezTo>
                  <a:pt x="109939" y="20571"/>
                  <a:pt x="219879" y="-156144"/>
                  <a:pt x="332901" y="234274"/>
                </a:cubicBezTo>
                <a:cubicBezTo>
                  <a:pt x="445923" y="624692"/>
                  <a:pt x="495243" y="2182254"/>
                  <a:pt x="678133" y="2539795"/>
                </a:cubicBezTo>
                <a:cubicBezTo>
                  <a:pt x="861023" y="2897336"/>
                  <a:pt x="1309001" y="2408286"/>
                  <a:pt x="1430243" y="2379518"/>
                </a:cubicBezTo>
              </a:path>
            </a:pathLst>
          </a:custGeom>
          <a:ln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2800144" y="3469806"/>
            <a:ext cx="1430243" cy="2670005"/>
          </a:xfrm>
          <a:custGeom>
            <a:avLst/>
            <a:gdLst>
              <a:gd name="connsiteX0" fmla="*/ 0 w 1430243"/>
              <a:gd name="connsiteY0" fmla="*/ 197287 h 2670005"/>
              <a:gd name="connsiteX1" fmla="*/ 332901 w 1430243"/>
              <a:gd name="connsiteY1" fmla="*/ 234274 h 2670005"/>
              <a:gd name="connsiteX2" fmla="*/ 678133 w 1430243"/>
              <a:gd name="connsiteY2" fmla="*/ 2539795 h 2670005"/>
              <a:gd name="connsiteX3" fmla="*/ 1430243 w 1430243"/>
              <a:gd name="connsiteY3" fmla="*/ 2379518 h 267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243" h="2670005">
                <a:moveTo>
                  <a:pt x="0" y="197287"/>
                </a:moveTo>
                <a:cubicBezTo>
                  <a:pt x="109939" y="20571"/>
                  <a:pt x="219879" y="-156144"/>
                  <a:pt x="332901" y="234274"/>
                </a:cubicBezTo>
                <a:cubicBezTo>
                  <a:pt x="445923" y="624692"/>
                  <a:pt x="495243" y="2182254"/>
                  <a:pt x="678133" y="2539795"/>
                </a:cubicBezTo>
                <a:cubicBezTo>
                  <a:pt x="861023" y="2897336"/>
                  <a:pt x="1309001" y="2408286"/>
                  <a:pt x="1430243" y="2379518"/>
                </a:cubicBezTo>
              </a:path>
            </a:pathLst>
          </a:custGeom>
          <a:ln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291030"/>
              </p:ext>
            </p:extLst>
          </p:nvPr>
        </p:nvGraphicFramePr>
        <p:xfrm>
          <a:off x="4712213" y="2169049"/>
          <a:ext cx="2136775" cy="176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" name="Equation" r:id="rId6" imgW="1384300" imgH="1143000" progId="Equation.DSMT4">
                  <p:embed/>
                </p:oleObj>
              </mc:Choice>
              <mc:Fallback>
                <p:oleObj name="Equation" r:id="rId6" imgW="13843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12213" y="2169049"/>
                        <a:ext cx="2136775" cy="176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12213" y="4505200"/>
            <a:ext cx="3974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“Unfold” network through time by making copies at each time-step</a:t>
            </a:r>
            <a:endParaRPr lang="en-US" dirty="0">
              <a:latin typeface="CMU Bright Roman"/>
              <a:cs typeface="CMU Bright Roman"/>
            </a:endParaRPr>
          </a:p>
        </p:txBody>
      </p:sp>
    </p:spTree>
    <p:extLst>
      <p:ext uri="{BB962C8B-B14F-4D97-AF65-F5344CB8AC3E}">
        <p14:creationId xmlns:p14="http://schemas.microsoft.com/office/powerpoint/2010/main" val="722006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22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CMU Bright SemiBold"/>
                <a:cs typeface="CMU Bright SemiBold"/>
              </a:rPr>
              <a:t>BackPropagation</a:t>
            </a:r>
            <a:r>
              <a:rPr lang="en-US" sz="4000" dirty="0" smtClean="0">
                <a:latin typeface="CMU Bright SemiBold"/>
                <a:cs typeface="CMU Bright SemiBold"/>
              </a:rPr>
              <a:t> Refresher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8972" y="3778698"/>
            <a:ext cx="1773524" cy="393192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f(x</a:t>
            </a:r>
            <a:r>
              <a:rPr lang="en-US" dirty="0">
                <a:solidFill>
                  <a:schemeClr val="tx1"/>
                </a:solidFill>
                <a:latin typeface="CMU Bright Roman"/>
                <a:cs typeface="CMU Bright Roman"/>
              </a:rPr>
              <a:t>;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W)</a:t>
            </a:r>
            <a:endParaRPr lang="en-US" dirty="0">
              <a:solidFill>
                <a:schemeClr val="tx1"/>
              </a:solidFill>
              <a:latin typeface="CMU Bright Roman"/>
              <a:cs typeface="CMU Bright Roman"/>
            </a:endParaRPr>
          </a:p>
        </p:txBody>
      </p:sp>
      <p:cxnSp>
        <p:nvCxnSpPr>
          <p:cNvPr id="7" name="Straight Arrow Connector 6"/>
          <p:cNvCxnSpPr>
            <a:endCxn id="4" idx="2"/>
          </p:cNvCxnSpPr>
          <p:nvPr/>
        </p:nvCxnSpPr>
        <p:spPr>
          <a:xfrm flipH="1" flipV="1">
            <a:off x="3095734" y="4171890"/>
            <a:ext cx="855" cy="3066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0"/>
          </p:cNvCxnSpPr>
          <p:nvPr/>
        </p:nvCxnSpPr>
        <p:spPr>
          <a:xfrm flipV="1">
            <a:off x="3095734" y="3429949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08850" y="4468586"/>
            <a:ext cx="57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MU Bright Roman"/>
                <a:cs typeface="CMU Bright Roman"/>
              </a:rPr>
              <a:t>x</a:t>
            </a:r>
            <a:endParaRPr lang="en-US" baseline="-25000" dirty="0">
              <a:latin typeface="CMU Bright Roman"/>
              <a:cs typeface="CMU Bright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8850" y="3005997"/>
            <a:ext cx="57547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CMU Bright Roman"/>
                <a:cs typeface="CMU Bright Roman"/>
              </a:rPr>
              <a:t>y</a:t>
            </a:r>
            <a:endParaRPr lang="en-US" baseline="-25000" dirty="0">
              <a:latin typeface="CMU Bright Roman"/>
              <a:cs typeface="CMU Bright Roman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096590" y="2711868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8252" y="2254271"/>
            <a:ext cx="498388" cy="45759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C</a:t>
            </a:r>
            <a:endParaRPr lang="en-US" baseline="-25000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627646"/>
              </p:ext>
            </p:extLst>
          </p:nvPr>
        </p:nvGraphicFramePr>
        <p:xfrm>
          <a:off x="4955606" y="3379736"/>
          <a:ext cx="19621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6" name="Equation" r:id="rId3" imgW="1270000" imgH="749300" progId="Equation.DSMT4">
                  <p:embed/>
                </p:oleObj>
              </mc:Choice>
              <mc:Fallback>
                <p:oleObj name="Equation" r:id="rId3" imgW="1270000" imgH="749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5606" y="3379736"/>
                        <a:ext cx="1962150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204195"/>
              </p:ext>
            </p:extLst>
          </p:nvPr>
        </p:nvGraphicFramePr>
        <p:xfrm>
          <a:off x="4955606" y="4781444"/>
          <a:ext cx="23542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7" name="Equation" r:id="rId5" imgW="1524000" imgH="558800" progId="Equation.DSMT4">
                  <p:embed/>
                </p:oleObj>
              </mc:Choice>
              <mc:Fallback>
                <p:oleObj name="Equation" r:id="rId5" imgW="15240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5606" y="4781444"/>
                        <a:ext cx="2354262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636306"/>
              </p:ext>
            </p:extLst>
          </p:nvPr>
        </p:nvGraphicFramePr>
        <p:xfrm>
          <a:off x="4955606" y="1952625"/>
          <a:ext cx="1960562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8" name="Equation" r:id="rId7" imgW="1270000" imgH="533400" progId="Equation.DSMT4">
                  <p:embed/>
                </p:oleObj>
              </mc:Choice>
              <mc:Fallback>
                <p:oleObj name="Equation" r:id="rId7" imgW="12700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5606" y="1952625"/>
                        <a:ext cx="1960562" cy="81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538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Motivation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MU Bright Roman"/>
                <a:cs typeface="CMU Bright Roman"/>
              </a:rPr>
              <a:t>Not all problems can be converted into one with fixed-length inputs and outputs</a:t>
            </a:r>
            <a:br>
              <a:rPr lang="en-US" sz="2400" dirty="0" smtClean="0">
                <a:latin typeface="CMU Bright Roman"/>
                <a:cs typeface="CMU Bright Roman"/>
              </a:rPr>
            </a:br>
            <a:endParaRPr lang="en-US" sz="2400" dirty="0" smtClean="0">
              <a:latin typeface="CMU Bright Roman"/>
              <a:cs typeface="CMU Bright Roman"/>
            </a:endParaRPr>
          </a:p>
          <a:p>
            <a:r>
              <a:rPr lang="en-US" sz="2400" dirty="0" smtClean="0">
                <a:latin typeface="CMU Bright Roman"/>
                <a:cs typeface="CMU Bright Roman"/>
              </a:rPr>
              <a:t>Problems such as Speech Recognition or Time-series Prediction require a system to store and use context information</a:t>
            </a:r>
          </a:p>
          <a:p>
            <a:pPr lvl="1"/>
            <a:r>
              <a:rPr lang="en-US" sz="2000" dirty="0" smtClean="0">
                <a:latin typeface="CMU Bright Roman"/>
                <a:cs typeface="CMU Bright Roman"/>
              </a:rPr>
              <a:t>Simple case: Output </a:t>
            </a:r>
            <a:r>
              <a:rPr lang="en-US" sz="2000" dirty="0">
                <a:latin typeface="CMU Bright Roman"/>
                <a:cs typeface="CMU Bright Roman"/>
              </a:rPr>
              <a:t>YES if the </a:t>
            </a:r>
            <a:r>
              <a:rPr lang="en-US" sz="2000" dirty="0" smtClean="0">
                <a:latin typeface="CMU Bright Roman"/>
                <a:cs typeface="CMU Bright Roman"/>
              </a:rPr>
              <a:t>number of </a:t>
            </a:r>
            <a:r>
              <a:rPr lang="en-US" sz="2000" dirty="0">
                <a:latin typeface="CMU Bright Roman"/>
                <a:cs typeface="CMU Bright Roman"/>
              </a:rPr>
              <a:t>1s is </a:t>
            </a:r>
            <a:r>
              <a:rPr lang="en-US" sz="2000" dirty="0" smtClean="0">
                <a:latin typeface="CMU Bright Roman"/>
                <a:cs typeface="CMU Bright Roman"/>
              </a:rPr>
              <a:t>even, else NO</a:t>
            </a:r>
            <a:br>
              <a:rPr lang="en-US" sz="2000" dirty="0" smtClean="0">
                <a:latin typeface="CMU Bright Roman"/>
                <a:cs typeface="CMU Bright Roman"/>
              </a:rPr>
            </a:br>
            <a:r>
              <a:rPr lang="en-US" sz="2000" dirty="0" smtClean="0">
                <a:latin typeface="CMU Bright Roman"/>
                <a:cs typeface="CMU Bright Roman"/>
              </a:rPr>
              <a:t>1000010101 – YES, 100011 – NO, …  </a:t>
            </a:r>
            <a:br>
              <a:rPr lang="en-US" sz="2000" dirty="0" smtClean="0">
                <a:latin typeface="CMU Bright Roman"/>
                <a:cs typeface="CMU Bright Roman"/>
              </a:rPr>
            </a:br>
            <a:endParaRPr lang="en-US" sz="2000" dirty="0" smtClean="0">
              <a:latin typeface="CMU Bright Roman"/>
              <a:cs typeface="CMU Bright Roman"/>
            </a:endParaRPr>
          </a:p>
          <a:p>
            <a:r>
              <a:rPr lang="en-US" sz="2400" dirty="0" smtClean="0">
                <a:latin typeface="CMU Bright Roman"/>
                <a:cs typeface="CMU Bright Roman"/>
              </a:rPr>
              <a:t>Hard/Impossible to choose a fixed context window</a:t>
            </a:r>
          </a:p>
          <a:p>
            <a:pPr lvl="1"/>
            <a:r>
              <a:rPr lang="en-US" sz="2000" dirty="0" smtClean="0">
                <a:latin typeface="CMU Bright Roman"/>
                <a:cs typeface="CMU Bright Roman"/>
              </a:rPr>
              <a:t>There can always be a new sample longer than anything seen</a:t>
            </a:r>
          </a:p>
        </p:txBody>
      </p:sp>
    </p:spTree>
    <p:extLst>
      <p:ext uri="{BB962C8B-B14F-4D97-AF65-F5344CB8AC3E}">
        <p14:creationId xmlns:p14="http://schemas.microsoft.com/office/powerpoint/2010/main" val="341319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Multiple Layers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8972" y="5104152"/>
            <a:ext cx="1773524" cy="393192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f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(x</a:t>
            </a:r>
            <a:r>
              <a:rPr lang="en-US" dirty="0">
                <a:solidFill>
                  <a:schemeClr val="tx1"/>
                </a:solidFill>
                <a:latin typeface="CMU Bright Roman"/>
                <a:cs typeface="CMU Bright Roman"/>
              </a:rPr>
              <a:t>;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W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)</a:t>
            </a:r>
            <a:endParaRPr lang="en-US" dirty="0">
              <a:solidFill>
                <a:schemeClr val="tx1"/>
              </a:solidFill>
              <a:latin typeface="CMU Bright Roman"/>
              <a:cs typeface="CMU Bright Roman"/>
            </a:endParaRPr>
          </a:p>
        </p:txBody>
      </p:sp>
      <p:cxnSp>
        <p:nvCxnSpPr>
          <p:cNvPr id="7" name="Straight Arrow Connector 6"/>
          <p:cNvCxnSpPr>
            <a:endCxn id="4" idx="2"/>
          </p:cNvCxnSpPr>
          <p:nvPr/>
        </p:nvCxnSpPr>
        <p:spPr>
          <a:xfrm flipH="1" flipV="1">
            <a:off x="3095734" y="5497344"/>
            <a:ext cx="855" cy="3066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0"/>
          </p:cNvCxnSpPr>
          <p:nvPr/>
        </p:nvCxnSpPr>
        <p:spPr>
          <a:xfrm flipV="1">
            <a:off x="3095734" y="4755403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08850" y="5794040"/>
            <a:ext cx="57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MU Bright Roman"/>
                <a:cs typeface="CMU Bright Roman"/>
              </a:rPr>
              <a:t>x</a:t>
            </a:r>
            <a:endParaRPr lang="en-US" baseline="-25000" dirty="0">
              <a:latin typeface="CMU Bright Roman"/>
              <a:cs typeface="CMU Bright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8850" y="4331451"/>
            <a:ext cx="57547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latin typeface="CMU Bright Roman"/>
                <a:cs typeface="CMU Bright Roman"/>
              </a:rPr>
              <a:t>y</a:t>
            </a:r>
            <a:r>
              <a:rPr lang="en-US" baseline="-25000" dirty="0" smtClean="0">
                <a:latin typeface="CMU Bright Roman"/>
                <a:cs typeface="CMU Bright Roman"/>
              </a:rPr>
              <a:t>1</a:t>
            </a:r>
            <a:endParaRPr lang="en-US" baseline="-25000" dirty="0">
              <a:latin typeface="CMU Bright Roman"/>
              <a:cs typeface="CMU Bright Roman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096590" y="2545444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8252" y="2087847"/>
            <a:ext cx="498388" cy="45759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C</a:t>
            </a:r>
            <a:endParaRPr lang="en-US" baseline="-25000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529264"/>
              </p:ext>
            </p:extLst>
          </p:nvPr>
        </p:nvGraphicFramePr>
        <p:xfrm>
          <a:off x="4848225" y="3034052"/>
          <a:ext cx="2178050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7" name="Equation" r:id="rId4" imgW="1409700" imgH="1346200" progId="Equation.DSMT4">
                  <p:embed/>
                </p:oleObj>
              </mc:Choice>
              <mc:Fallback>
                <p:oleObj name="Equation" r:id="rId4" imgW="1409700" imgH="1346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48225" y="3034052"/>
                        <a:ext cx="2178050" cy="207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2210684" y="3663638"/>
            <a:ext cx="1773524" cy="393192"/>
          </a:xfrm>
          <a:prstGeom prst="rect">
            <a:avLst/>
          </a:prstGeom>
          <a:solidFill>
            <a:schemeClr val="accent3">
              <a:lumMod val="75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f</a:t>
            </a:r>
            <a:r>
              <a:rPr lang="en-US" baseline="-25000" dirty="0">
                <a:solidFill>
                  <a:schemeClr val="tx1"/>
                </a:solidFill>
                <a:latin typeface="CMU Bright Roman"/>
                <a:cs typeface="CMU Bright Roman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(y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;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W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)</a:t>
            </a:r>
            <a:endParaRPr lang="en-US" dirty="0">
              <a:solidFill>
                <a:schemeClr val="tx1"/>
              </a:solidFill>
              <a:latin typeface="CMU Bright Roman"/>
              <a:cs typeface="CMU Bright Roman"/>
            </a:endParaRP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V="1">
            <a:off x="3097446" y="3314889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10562" y="2890937"/>
            <a:ext cx="57547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latin typeface="CMU Bright Roman"/>
                <a:cs typeface="CMU Bright Roman"/>
              </a:rPr>
              <a:t>y</a:t>
            </a:r>
            <a:r>
              <a:rPr lang="en-US" baseline="-25000" dirty="0">
                <a:latin typeface="CMU Bright Roman"/>
                <a:cs typeface="CMU Bright Roman"/>
              </a:rPr>
              <a:t>2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094022" y="4056830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36814"/>
              </p:ext>
            </p:extLst>
          </p:nvPr>
        </p:nvGraphicFramePr>
        <p:xfrm>
          <a:off x="4897438" y="1331193"/>
          <a:ext cx="2116137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8" name="Equation" r:id="rId6" imgW="1371600" imgH="825500" progId="Equation.DSMT4">
                  <p:embed/>
                </p:oleObj>
              </mc:Choice>
              <mc:Fallback>
                <p:oleObj name="Equation" r:id="rId6" imgW="1371600" imgH="825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97438" y="1331193"/>
                        <a:ext cx="2116137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371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Chain Rule for Gradient Computation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8972" y="5104152"/>
            <a:ext cx="1773524" cy="393192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f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(x</a:t>
            </a:r>
            <a:r>
              <a:rPr lang="en-US" dirty="0">
                <a:solidFill>
                  <a:schemeClr val="tx1"/>
                </a:solidFill>
                <a:latin typeface="CMU Bright Roman"/>
                <a:cs typeface="CMU Bright Roman"/>
              </a:rPr>
              <a:t>;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W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)</a:t>
            </a:r>
            <a:endParaRPr lang="en-US" dirty="0">
              <a:solidFill>
                <a:schemeClr val="tx1"/>
              </a:solidFill>
              <a:latin typeface="CMU Bright Roman"/>
              <a:cs typeface="CMU Bright Roman"/>
            </a:endParaRPr>
          </a:p>
        </p:txBody>
      </p:sp>
      <p:cxnSp>
        <p:nvCxnSpPr>
          <p:cNvPr id="7" name="Straight Arrow Connector 6"/>
          <p:cNvCxnSpPr>
            <a:endCxn id="4" idx="2"/>
          </p:cNvCxnSpPr>
          <p:nvPr/>
        </p:nvCxnSpPr>
        <p:spPr>
          <a:xfrm flipH="1" flipV="1">
            <a:off x="3095734" y="5497344"/>
            <a:ext cx="855" cy="3066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0"/>
          </p:cNvCxnSpPr>
          <p:nvPr/>
        </p:nvCxnSpPr>
        <p:spPr>
          <a:xfrm flipV="1">
            <a:off x="3095734" y="4755403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08850" y="5794040"/>
            <a:ext cx="57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MU Bright Roman"/>
                <a:cs typeface="CMU Bright Roman"/>
              </a:rPr>
              <a:t>x</a:t>
            </a:r>
            <a:endParaRPr lang="en-US" baseline="-25000" dirty="0">
              <a:latin typeface="CMU Bright Roman"/>
              <a:cs typeface="CMU Bright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8850" y="4331451"/>
            <a:ext cx="57547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latin typeface="CMU Bright Roman"/>
                <a:cs typeface="CMU Bright Roman"/>
              </a:rPr>
              <a:t>y</a:t>
            </a:r>
            <a:r>
              <a:rPr lang="en-US" baseline="-25000" dirty="0" smtClean="0">
                <a:latin typeface="CMU Bright Roman"/>
                <a:cs typeface="CMU Bright Roman"/>
              </a:rPr>
              <a:t>1</a:t>
            </a:r>
            <a:endParaRPr lang="en-US" baseline="-25000" dirty="0">
              <a:latin typeface="CMU Bright Roman"/>
              <a:cs typeface="CMU Bright Roman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096590" y="2545444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8252" y="2087847"/>
            <a:ext cx="498388" cy="45759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C</a:t>
            </a:r>
            <a:endParaRPr lang="en-US" baseline="-25000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114330"/>
              </p:ext>
            </p:extLst>
          </p:nvPr>
        </p:nvGraphicFramePr>
        <p:xfrm>
          <a:off x="4946650" y="4612280"/>
          <a:ext cx="2452688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7" name="Equation" r:id="rId4" imgW="1587500" imgH="584200" progId="Equation.DSMT4">
                  <p:embed/>
                </p:oleObj>
              </mc:Choice>
              <mc:Fallback>
                <p:oleObj name="Equation" r:id="rId4" imgW="15875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46650" y="4612280"/>
                        <a:ext cx="2452688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2210684" y="3663638"/>
            <a:ext cx="1773524" cy="393192"/>
          </a:xfrm>
          <a:prstGeom prst="rect">
            <a:avLst/>
          </a:prstGeom>
          <a:solidFill>
            <a:schemeClr val="accent3">
              <a:lumMod val="75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f</a:t>
            </a:r>
            <a:r>
              <a:rPr lang="en-US" baseline="-25000" dirty="0">
                <a:solidFill>
                  <a:schemeClr val="tx1"/>
                </a:solidFill>
                <a:latin typeface="CMU Bright Roman"/>
                <a:cs typeface="CMU Bright Roman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(y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;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W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)</a:t>
            </a:r>
            <a:endParaRPr lang="en-US" dirty="0">
              <a:solidFill>
                <a:schemeClr val="tx1"/>
              </a:solidFill>
              <a:latin typeface="CMU Bright Roman"/>
              <a:cs typeface="CMU Bright Roman"/>
            </a:endParaRP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V="1">
            <a:off x="3097446" y="3314889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10562" y="2890937"/>
            <a:ext cx="57547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latin typeface="CMU Bright Roman"/>
                <a:cs typeface="CMU Bright Roman"/>
              </a:rPr>
              <a:t>y</a:t>
            </a:r>
            <a:r>
              <a:rPr lang="en-US" baseline="-25000" dirty="0">
                <a:latin typeface="CMU Bright Roman"/>
                <a:cs typeface="CMU Bright Roman"/>
              </a:rPr>
              <a:t>2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094022" y="4056830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959606"/>
              </p:ext>
            </p:extLst>
          </p:nvPr>
        </p:nvGraphicFramePr>
        <p:xfrm>
          <a:off x="4946650" y="2684463"/>
          <a:ext cx="1884363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8" name="Equation" r:id="rId6" imgW="1219200" imgH="520700" progId="Equation.DSMT4">
                  <p:embed/>
                </p:oleObj>
              </mc:Choice>
              <mc:Fallback>
                <p:oleObj name="Equation" r:id="rId6" imgW="12192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46650" y="2684463"/>
                        <a:ext cx="1884363" cy="80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161639"/>
              </p:ext>
            </p:extLst>
          </p:nvPr>
        </p:nvGraphicFramePr>
        <p:xfrm>
          <a:off x="4897438" y="3533292"/>
          <a:ext cx="25304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59" name="Equation" r:id="rId8" imgW="1638300" imgH="584200" progId="Equation.DSMT4">
                  <p:embed/>
                </p:oleObj>
              </mc:Choice>
              <mc:Fallback>
                <p:oleObj name="Equation" r:id="rId8" imgW="16383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97438" y="3533292"/>
                        <a:ext cx="2530475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43049" y="6456100"/>
            <a:ext cx="3095719" cy="369332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Application of the Chain Rule</a:t>
            </a:r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029619" y="6502480"/>
            <a:ext cx="1454573" cy="288023"/>
          </a:xfrm>
          <a:custGeom>
            <a:avLst/>
            <a:gdLst>
              <a:gd name="connsiteX0" fmla="*/ 0 w 1454573"/>
              <a:gd name="connsiteY0" fmla="*/ 162834 h 288023"/>
              <a:gd name="connsiteX1" fmla="*/ 824981 w 1454573"/>
              <a:gd name="connsiteY1" fmla="*/ 282245 h 288023"/>
              <a:gd name="connsiteX2" fmla="*/ 1454573 w 1454573"/>
              <a:gd name="connsiteY2" fmla="*/ 0 h 28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4573" h="288023">
                <a:moveTo>
                  <a:pt x="0" y="162834"/>
                </a:moveTo>
                <a:cubicBezTo>
                  <a:pt x="291276" y="236109"/>
                  <a:pt x="582552" y="309384"/>
                  <a:pt x="824981" y="282245"/>
                </a:cubicBezTo>
                <a:cubicBezTo>
                  <a:pt x="1067410" y="255106"/>
                  <a:pt x="1454573" y="0"/>
                  <a:pt x="1454573" y="0"/>
                </a:cubicBezTo>
              </a:path>
            </a:pathLst>
          </a:custGeom>
          <a:ln w="38100" cmpd="sng">
            <a:solidFill>
              <a:srgbClr val="008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073406"/>
              </p:ext>
            </p:extLst>
          </p:nvPr>
        </p:nvGraphicFramePr>
        <p:xfrm>
          <a:off x="4897438" y="1331193"/>
          <a:ext cx="2116137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60" name="Equation" r:id="rId10" imgW="1371600" imgH="825500" progId="Equation.DSMT4">
                  <p:embed/>
                </p:oleObj>
              </mc:Choice>
              <mc:Fallback>
                <p:oleObj name="Equation" r:id="rId10" imgW="1371600" imgH="825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97438" y="1331193"/>
                        <a:ext cx="2116137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797004"/>
              </p:ext>
            </p:extLst>
          </p:nvPr>
        </p:nvGraphicFramePr>
        <p:xfrm>
          <a:off x="5527946" y="5568913"/>
          <a:ext cx="2687638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61" name="Equation" r:id="rId12" imgW="1739900" imgH="584200" progId="Equation.DSMT4">
                  <p:embed/>
                </p:oleObj>
              </mc:Choice>
              <mc:Fallback>
                <p:oleObj name="Equation" r:id="rId12" imgW="17399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27946" y="5568913"/>
                        <a:ext cx="2687638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980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Chain Rule for Gradient Computation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280263"/>
              </p:ext>
            </p:extLst>
          </p:nvPr>
        </p:nvGraphicFramePr>
        <p:xfrm>
          <a:off x="3127375" y="3364270"/>
          <a:ext cx="57102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0" name="Equation" r:id="rId4" imgW="3695700" imgH="520700" progId="Equation.DSMT4">
                  <p:embed/>
                </p:oleObj>
              </mc:Choice>
              <mc:Fallback>
                <p:oleObj name="Equation" r:id="rId4" imgW="36957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7375" y="3364270"/>
                        <a:ext cx="5710238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301173"/>
              </p:ext>
            </p:extLst>
          </p:nvPr>
        </p:nvGraphicFramePr>
        <p:xfrm>
          <a:off x="3127375" y="4291881"/>
          <a:ext cx="559276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1" name="Equation" r:id="rId6" imgW="3619500" imgH="520700" progId="Equation.DSMT4">
                  <p:embed/>
                </p:oleObj>
              </mc:Choice>
              <mc:Fallback>
                <p:oleObj name="Equation" r:id="rId6" imgW="36195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7375" y="4291881"/>
                        <a:ext cx="5592762" cy="80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50897"/>
              </p:ext>
            </p:extLst>
          </p:nvPr>
        </p:nvGraphicFramePr>
        <p:xfrm>
          <a:off x="6056371" y="5353460"/>
          <a:ext cx="2471737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2" name="Equation" r:id="rId8" imgW="1600200" imgH="558800" progId="Equation.DSMT4">
                  <p:embed/>
                </p:oleObj>
              </mc:Choice>
              <mc:Fallback>
                <p:oleObj name="Equation" r:id="rId8" imgW="16002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56371" y="5353460"/>
                        <a:ext cx="2471737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957291"/>
              </p:ext>
            </p:extLst>
          </p:nvPr>
        </p:nvGraphicFramePr>
        <p:xfrm>
          <a:off x="3127375" y="5353460"/>
          <a:ext cx="26685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3" name="Equation" r:id="rId10" imgW="1727200" imgH="558800" progId="Equation.DSMT4">
                  <p:embed/>
                </p:oleObj>
              </mc:Choice>
              <mc:Fallback>
                <p:oleObj name="Equation" r:id="rId10" imgW="17272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27375" y="5353460"/>
                        <a:ext cx="2668588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949789" y="3178733"/>
            <a:ext cx="1773524" cy="393192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f(x</a:t>
            </a:r>
            <a:r>
              <a:rPr lang="en-US" dirty="0">
                <a:solidFill>
                  <a:schemeClr val="tx1"/>
                </a:solidFill>
                <a:latin typeface="CMU Bright Roman"/>
                <a:cs typeface="CMU Bright Roman"/>
              </a:rPr>
              <a:t>;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W)</a:t>
            </a:r>
            <a:endParaRPr lang="en-US" dirty="0">
              <a:solidFill>
                <a:schemeClr val="tx1"/>
              </a:solidFill>
              <a:latin typeface="CMU Bright Roman"/>
              <a:cs typeface="CMU Bright Roman"/>
            </a:endParaRPr>
          </a:p>
        </p:txBody>
      </p:sp>
      <p:cxnSp>
        <p:nvCxnSpPr>
          <p:cNvPr id="16" name="Straight Arrow Connector 15"/>
          <p:cNvCxnSpPr>
            <a:endCxn id="15" idx="2"/>
          </p:cNvCxnSpPr>
          <p:nvPr/>
        </p:nvCxnSpPr>
        <p:spPr>
          <a:xfrm flipH="1" flipV="1">
            <a:off x="1836551" y="3571925"/>
            <a:ext cx="855" cy="3066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0"/>
          </p:cNvCxnSpPr>
          <p:nvPr/>
        </p:nvCxnSpPr>
        <p:spPr>
          <a:xfrm flipV="1">
            <a:off x="1836551" y="2829984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49667" y="3868621"/>
            <a:ext cx="57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MU Bright Roman"/>
                <a:cs typeface="CMU Bright Roman"/>
              </a:rPr>
              <a:t>x</a:t>
            </a:r>
            <a:endParaRPr lang="en-US" baseline="-25000" dirty="0">
              <a:latin typeface="CMU Bright Roman"/>
              <a:cs typeface="CMU Bright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9667" y="2406032"/>
            <a:ext cx="57547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CMU Bright Roman"/>
                <a:cs typeface="CMU Bright Roman"/>
              </a:rPr>
              <a:t>y</a:t>
            </a:r>
            <a:endParaRPr lang="en-US" baseline="-25000" dirty="0">
              <a:latin typeface="CMU Bright Roman"/>
              <a:cs typeface="CMU Bright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5993" y="2248194"/>
            <a:ext cx="40455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MU Bright Roman"/>
                <a:cs typeface="CMU Bright Roman"/>
              </a:rPr>
              <a:t>We are interested in computing:</a:t>
            </a:r>
            <a:endParaRPr lang="en-US" sz="2200" dirty="0">
              <a:latin typeface="CMU Bright Roman"/>
              <a:cs typeface="CMU Bright Roman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171708"/>
              </p:ext>
            </p:extLst>
          </p:nvPr>
        </p:nvGraphicFramePr>
        <p:xfrm>
          <a:off x="6978685" y="2078183"/>
          <a:ext cx="1668462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4" name="Equation" r:id="rId12" imgW="1079500" imgH="520700" progId="Equation.DSMT4">
                  <p:embed/>
                </p:oleObj>
              </mc:Choice>
              <mc:Fallback>
                <p:oleObj name="Equation" r:id="rId12" imgW="10795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78685" y="2078183"/>
                        <a:ext cx="1668462" cy="801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995993" y="2829984"/>
            <a:ext cx="31306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MU Bright Roman"/>
                <a:cs typeface="CMU Bright Roman"/>
              </a:rPr>
              <a:t>Intrinsic to the layer are:</a:t>
            </a:r>
            <a:endParaRPr lang="en-US" sz="2200" dirty="0">
              <a:latin typeface="CMU Bright Roman"/>
              <a:cs typeface="CMU Bright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6124" y="1545028"/>
            <a:ext cx="9348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MU Bright Roman"/>
                <a:cs typeface="CMU Bright Roman"/>
              </a:rPr>
              <a:t>Given:</a:t>
            </a:r>
            <a:endParaRPr lang="en-US" sz="2200" dirty="0">
              <a:latin typeface="CMU Bright Roman"/>
              <a:cs typeface="CMU Bright Roman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896833"/>
              </p:ext>
            </p:extLst>
          </p:nvPr>
        </p:nvGraphicFramePr>
        <p:xfrm>
          <a:off x="3926362" y="1389063"/>
          <a:ext cx="78581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5" name="Equation" r:id="rId14" imgW="508000" imgH="558800" progId="Equation.DSMT4">
                  <p:embed/>
                </p:oleObj>
              </mc:Choice>
              <mc:Fallback>
                <p:oleObj name="Equation" r:id="rId14" imgW="5080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26362" y="1389063"/>
                        <a:ext cx="785813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909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Chain Rule for Gradient Computation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802899"/>
              </p:ext>
            </p:extLst>
          </p:nvPr>
        </p:nvGraphicFramePr>
        <p:xfrm>
          <a:off x="3127375" y="3364270"/>
          <a:ext cx="57102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36" name="Equation" r:id="rId4" imgW="3695700" imgH="520700" progId="Equation.DSMT4">
                  <p:embed/>
                </p:oleObj>
              </mc:Choice>
              <mc:Fallback>
                <p:oleObj name="Equation" r:id="rId4" imgW="36957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7375" y="3364270"/>
                        <a:ext cx="5710238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01391"/>
              </p:ext>
            </p:extLst>
          </p:nvPr>
        </p:nvGraphicFramePr>
        <p:xfrm>
          <a:off x="3127375" y="4291881"/>
          <a:ext cx="559276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37" name="Equation" r:id="rId6" imgW="3619500" imgH="520700" progId="Equation.DSMT4">
                  <p:embed/>
                </p:oleObj>
              </mc:Choice>
              <mc:Fallback>
                <p:oleObj name="Equation" r:id="rId6" imgW="36195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7375" y="4291881"/>
                        <a:ext cx="5592762" cy="80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865519"/>
              </p:ext>
            </p:extLst>
          </p:nvPr>
        </p:nvGraphicFramePr>
        <p:xfrm>
          <a:off x="6056371" y="5353460"/>
          <a:ext cx="2471737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38" name="Equation" r:id="rId8" imgW="1600200" imgH="558800" progId="Equation.DSMT4">
                  <p:embed/>
                </p:oleObj>
              </mc:Choice>
              <mc:Fallback>
                <p:oleObj name="Equation" r:id="rId8" imgW="16002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56371" y="5353460"/>
                        <a:ext cx="2471737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480535"/>
              </p:ext>
            </p:extLst>
          </p:nvPr>
        </p:nvGraphicFramePr>
        <p:xfrm>
          <a:off x="3127375" y="5353460"/>
          <a:ext cx="26685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39" name="Equation" r:id="rId10" imgW="1727200" imgH="558800" progId="Equation.DSMT4">
                  <p:embed/>
                </p:oleObj>
              </mc:Choice>
              <mc:Fallback>
                <p:oleObj name="Equation" r:id="rId10" imgW="17272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27375" y="5353460"/>
                        <a:ext cx="2668588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95993" y="2248194"/>
            <a:ext cx="40455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MU Bright Roman"/>
                <a:cs typeface="CMU Bright Roman"/>
              </a:rPr>
              <a:t>We are interested in computing:</a:t>
            </a:r>
            <a:endParaRPr lang="en-US" sz="2200" dirty="0">
              <a:latin typeface="CMU Bright Roman"/>
              <a:cs typeface="CMU Bright Roman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643438"/>
              </p:ext>
            </p:extLst>
          </p:nvPr>
        </p:nvGraphicFramePr>
        <p:xfrm>
          <a:off x="6978685" y="2078183"/>
          <a:ext cx="1668462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40" name="Equation" r:id="rId12" imgW="1079500" imgH="520700" progId="Equation.DSMT4">
                  <p:embed/>
                </p:oleObj>
              </mc:Choice>
              <mc:Fallback>
                <p:oleObj name="Equation" r:id="rId12" imgW="10795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78685" y="2078183"/>
                        <a:ext cx="1668462" cy="801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995993" y="2829984"/>
            <a:ext cx="31306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MU Bright Roman"/>
                <a:cs typeface="CMU Bright Roman"/>
              </a:rPr>
              <a:t>Intrinsic to the layer are:</a:t>
            </a:r>
            <a:endParaRPr lang="en-US" sz="2200" dirty="0">
              <a:latin typeface="CMU Bright Roman"/>
              <a:cs typeface="CMU Bright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6124" y="1545028"/>
            <a:ext cx="9348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MU Bright Roman"/>
                <a:cs typeface="CMU Bright Roman"/>
              </a:rPr>
              <a:t>Given:</a:t>
            </a:r>
            <a:endParaRPr lang="en-US" sz="2200" dirty="0">
              <a:latin typeface="CMU Bright Roman"/>
              <a:cs typeface="CMU Bright Roman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487107"/>
              </p:ext>
            </p:extLst>
          </p:nvPr>
        </p:nvGraphicFramePr>
        <p:xfrm>
          <a:off x="3926362" y="1389063"/>
          <a:ext cx="78581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41" name="Equation" r:id="rId14" imgW="508000" imgH="558800" progId="Equation.DSMT4">
                  <p:embed/>
                </p:oleObj>
              </mc:Choice>
              <mc:Fallback>
                <p:oleObj name="Equation" r:id="rId14" imgW="5080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26362" y="1389063"/>
                        <a:ext cx="785813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949789" y="3178733"/>
            <a:ext cx="1773524" cy="393192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f(x</a:t>
            </a:r>
            <a:r>
              <a:rPr lang="en-US" dirty="0">
                <a:solidFill>
                  <a:schemeClr val="tx1"/>
                </a:solidFill>
                <a:latin typeface="CMU Bright Roman"/>
                <a:cs typeface="CMU Bright Roman"/>
              </a:rPr>
              <a:t>;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W)</a:t>
            </a:r>
            <a:endParaRPr lang="en-US" dirty="0">
              <a:solidFill>
                <a:schemeClr val="tx1"/>
              </a:solidFill>
              <a:latin typeface="CMU Bright Roman"/>
              <a:cs typeface="CMU Bright Roman"/>
            </a:endParaRPr>
          </a:p>
        </p:txBody>
      </p:sp>
      <p:cxnSp>
        <p:nvCxnSpPr>
          <p:cNvPr id="25" name="Straight Arrow Connector 24"/>
          <p:cNvCxnSpPr>
            <a:endCxn id="24" idx="2"/>
          </p:cNvCxnSpPr>
          <p:nvPr/>
        </p:nvCxnSpPr>
        <p:spPr>
          <a:xfrm flipH="1" flipV="1">
            <a:off x="1836551" y="3571925"/>
            <a:ext cx="855" cy="30669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0"/>
          </p:cNvCxnSpPr>
          <p:nvPr/>
        </p:nvCxnSpPr>
        <p:spPr>
          <a:xfrm flipV="1">
            <a:off x="1836551" y="2829984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" y="630915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MU Bright Roman"/>
                <a:cs typeface="CMU Bright Roman"/>
              </a:rPr>
              <a:t>Equations for common layers</a:t>
            </a:r>
            <a:r>
              <a:rPr lang="en-US" dirty="0" smtClean="0">
                <a:latin typeface="CMU Bright Roman"/>
                <a:cs typeface="CMU Bright Roman"/>
              </a:rPr>
              <a:t>: </a:t>
            </a:r>
            <a:r>
              <a:rPr lang="en-US" dirty="0" smtClean="0">
                <a:latin typeface="CMU Bright Roman"/>
                <a:cs typeface="CMU Bright Roman"/>
                <a:hlinkClick r:id="rId16"/>
              </a:rPr>
              <a:t>http</a:t>
            </a:r>
            <a:r>
              <a:rPr lang="en-US" dirty="0">
                <a:latin typeface="CMU Bright Roman"/>
                <a:cs typeface="CMU Bright Roman"/>
                <a:hlinkClick r:id="rId16"/>
              </a:rPr>
              <a:t>://arunmallya.github.io/writeups/nn/</a:t>
            </a:r>
            <a:r>
              <a:rPr lang="en-US" dirty="0" smtClean="0">
                <a:latin typeface="CMU Bright Roman"/>
                <a:cs typeface="CMU Bright Roman"/>
                <a:hlinkClick r:id="rId16"/>
              </a:rPr>
              <a:t>backprop.html</a:t>
            </a:r>
            <a:endParaRPr lang="en-US" dirty="0">
              <a:latin typeface="CMU Bright Roman"/>
              <a:cs typeface="CMU Bright Roman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57084"/>
              </p:ext>
            </p:extLst>
          </p:nvPr>
        </p:nvGraphicFramePr>
        <p:xfrm>
          <a:off x="1445294" y="1971147"/>
          <a:ext cx="78422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42" name="Equation" r:id="rId17" imgW="508000" imgH="558800" progId="Equation.DSMT4">
                  <p:embed/>
                </p:oleObj>
              </mc:Choice>
              <mc:Fallback>
                <p:oleObj name="Equation" r:id="rId17" imgW="5080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45294" y="1971147"/>
                        <a:ext cx="784225" cy="85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673209"/>
              </p:ext>
            </p:extLst>
          </p:nvPr>
        </p:nvGraphicFramePr>
        <p:xfrm>
          <a:off x="1444625" y="3906838"/>
          <a:ext cx="7842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43" name="Equation" r:id="rId19" imgW="508000" imgH="520700" progId="Equation.DSMT4">
                  <p:embed/>
                </p:oleObj>
              </mc:Choice>
              <mc:Fallback>
                <p:oleObj name="Equation" r:id="rId19" imgW="5080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444625" y="3906838"/>
                        <a:ext cx="784225" cy="80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328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Extension to Computational Graphs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9789" y="3178733"/>
            <a:ext cx="1773524" cy="393192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f(x</a:t>
            </a:r>
            <a:r>
              <a:rPr lang="en-US" dirty="0">
                <a:solidFill>
                  <a:schemeClr val="tx1"/>
                </a:solidFill>
                <a:latin typeface="CMU Bright Roman"/>
                <a:cs typeface="CMU Bright Roman"/>
              </a:rPr>
              <a:t>;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W)</a:t>
            </a:r>
            <a:endParaRPr lang="en-US" dirty="0">
              <a:solidFill>
                <a:schemeClr val="tx1"/>
              </a:solidFill>
              <a:latin typeface="CMU Bright Roman"/>
              <a:cs typeface="CMU Bright Roman"/>
            </a:endParaRPr>
          </a:p>
        </p:txBody>
      </p:sp>
      <p:cxnSp>
        <p:nvCxnSpPr>
          <p:cNvPr id="23" name="Straight Arrow Connector 22"/>
          <p:cNvCxnSpPr>
            <a:endCxn id="22" idx="2"/>
          </p:cNvCxnSpPr>
          <p:nvPr/>
        </p:nvCxnSpPr>
        <p:spPr>
          <a:xfrm flipH="1" flipV="1">
            <a:off x="1836551" y="3571925"/>
            <a:ext cx="855" cy="306696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0"/>
          </p:cNvCxnSpPr>
          <p:nvPr/>
        </p:nvCxnSpPr>
        <p:spPr>
          <a:xfrm flipV="1">
            <a:off x="1836551" y="2829984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729881" y="2757571"/>
            <a:ext cx="1773524" cy="393192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f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(y;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W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)</a:t>
            </a:r>
            <a:endParaRPr lang="en-US" dirty="0">
              <a:solidFill>
                <a:schemeClr val="tx1"/>
              </a:solidFill>
              <a:latin typeface="CMU Bright Roman"/>
              <a:cs typeface="CMU Bright Roman"/>
            </a:endParaRPr>
          </a:p>
        </p:txBody>
      </p:sp>
      <p:cxnSp>
        <p:nvCxnSpPr>
          <p:cNvPr id="15" name="Straight Arrow Connector 14"/>
          <p:cNvCxnSpPr>
            <a:endCxn id="14" idx="2"/>
          </p:cNvCxnSpPr>
          <p:nvPr/>
        </p:nvCxnSpPr>
        <p:spPr>
          <a:xfrm flipH="1" flipV="1">
            <a:off x="4616643" y="3150763"/>
            <a:ext cx="855" cy="306696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0"/>
          </p:cNvCxnSpPr>
          <p:nvPr/>
        </p:nvCxnSpPr>
        <p:spPr>
          <a:xfrm flipV="1">
            <a:off x="4616643" y="2408822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919622" y="2757571"/>
            <a:ext cx="1773524" cy="393192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f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(y;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W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)</a:t>
            </a:r>
            <a:endParaRPr lang="en-US" dirty="0">
              <a:solidFill>
                <a:schemeClr val="tx1"/>
              </a:solidFill>
              <a:latin typeface="CMU Bright Roman"/>
              <a:cs typeface="CMU Bright Roman"/>
            </a:endParaRPr>
          </a:p>
        </p:txBody>
      </p:sp>
      <p:cxnSp>
        <p:nvCxnSpPr>
          <p:cNvPr id="20" name="Straight Arrow Connector 19"/>
          <p:cNvCxnSpPr>
            <a:endCxn id="19" idx="2"/>
          </p:cNvCxnSpPr>
          <p:nvPr/>
        </p:nvCxnSpPr>
        <p:spPr>
          <a:xfrm flipH="1" flipV="1">
            <a:off x="6806384" y="3150763"/>
            <a:ext cx="855" cy="306696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0"/>
          </p:cNvCxnSpPr>
          <p:nvPr/>
        </p:nvCxnSpPr>
        <p:spPr>
          <a:xfrm flipV="1">
            <a:off x="6806384" y="2408822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824751" y="4954075"/>
            <a:ext cx="1773524" cy="393192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f(x</a:t>
            </a:r>
            <a:r>
              <a:rPr lang="en-US" dirty="0">
                <a:solidFill>
                  <a:schemeClr val="tx1"/>
                </a:solidFill>
                <a:latin typeface="CMU Bright Roman"/>
                <a:cs typeface="CMU Bright Roman"/>
              </a:rPr>
              <a:t>;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W)</a:t>
            </a:r>
            <a:endParaRPr lang="en-US" dirty="0">
              <a:solidFill>
                <a:schemeClr val="tx1"/>
              </a:solidFill>
              <a:latin typeface="CMU Bright Roman"/>
              <a:cs typeface="CMU Bright Roman"/>
            </a:endParaRPr>
          </a:p>
        </p:txBody>
      </p:sp>
      <p:cxnSp>
        <p:nvCxnSpPr>
          <p:cNvPr id="30" name="Straight Arrow Connector 29"/>
          <p:cNvCxnSpPr>
            <a:endCxn id="29" idx="2"/>
          </p:cNvCxnSpPr>
          <p:nvPr/>
        </p:nvCxnSpPr>
        <p:spPr>
          <a:xfrm flipH="1" flipV="1">
            <a:off x="5711513" y="5347267"/>
            <a:ext cx="855" cy="306696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0"/>
          </p:cNvCxnSpPr>
          <p:nvPr/>
        </p:nvCxnSpPr>
        <p:spPr>
          <a:xfrm flipH="1" flipV="1">
            <a:off x="4616643" y="4287363"/>
            <a:ext cx="1094870" cy="666712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9" idx="0"/>
          </p:cNvCxnSpPr>
          <p:nvPr/>
        </p:nvCxnSpPr>
        <p:spPr>
          <a:xfrm flipV="1">
            <a:off x="5711513" y="4287363"/>
            <a:ext cx="1094871" cy="666712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48811" y="3878621"/>
            <a:ext cx="57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MU Bright Roman"/>
                <a:cs typeface="CMU Bright Roman"/>
              </a:rPr>
              <a:t>x</a:t>
            </a:r>
            <a:endParaRPr lang="en-US" baseline="-25000" dirty="0">
              <a:latin typeface="CMU Bright Roman"/>
              <a:cs typeface="CMU Bright Roman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48811" y="2388239"/>
            <a:ext cx="57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MU Bright Roman"/>
                <a:cs typeface="CMU Bright Roman"/>
              </a:rPr>
              <a:t>y</a:t>
            </a:r>
            <a:endParaRPr lang="en-US" baseline="-25000" dirty="0">
              <a:latin typeface="CMU Bright Roman"/>
              <a:cs typeface="CMU Bright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23773" y="5653963"/>
            <a:ext cx="57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MU Bright Roman"/>
                <a:cs typeface="CMU Bright Roman"/>
              </a:rPr>
              <a:t>x</a:t>
            </a:r>
            <a:endParaRPr lang="en-US" baseline="-25000" dirty="0">
              <a:latin typeface="CMU Bright Roman"/>
              <a:cs typeface="CMU Bright Roma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28903" y="3693955"/>
            <a:ext cx="57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MU Bright Roman"/>
                <a:cs typeface="CMU Bright Roman"/>
              </a:rPr>
              <a:t>y</a:t>
            </a:r>
            <a:endParaRPr lang="en-US" baseline="-25000" dirty="0">
              <a:latin typeface="CMU Bright Roman"/>
              <a:cs typeface="CMU Bright Roman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18644" y="3693955"/>
            <a:ext cx="57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MU Bright Roman"/>
                <a:cs typeface="CMU Bright Roman"/>
              </a:rPr>
              <a:t>y</a:t>
            </a:r>
            <a:endParaRPr lang="en-US" baseline="-25000" dirty="0">
              <a:latin typeface="CMU Bright Roman"/>
              <a:cs typeface="CMU Bright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18644" y="1878038"/>
            <a:ext cx="57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MU Bright Roman"/>
                <a:cs typeface="CMU Bright Roman"/>
              </a:rPr>
              <a:t>y</a:t>
            </a:r>
            <a:r>
              <a:rPr lang="en-US" baseline="-25000" dirty="0" smtClean="0">
                <a:latin typeface="CMU Bright Roman"/>
                <a:cs typeface="CMU Bright Roman"/>
              </a:rPr>
              <a:t>2</a:t>
            </a:r>
            <a:endParaRPr lang="en-US" baseline="-25000" dirty="0">
              <a:latin typeface="CMU Bright Roman"/>
              <a:cs typeface="CMU Bright Roman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28260" y="1878038"/>
            <a:ext cx="57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MU Bright Roman"/>
                <a:cs typeface="CMU Bright Roman"/>
              </a:rPr>
              <a:t>y</a:t>
            </a:r>
            <a:r>
              <a:rPr lang="en-US" baseline="-25000" dirty="0">
                <a:latin typeface="CMU Bright Roman"/>
                <a:cs typeface="CMU Bright Roman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13951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Extension to Computational Graphs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9789" y="3178733"/>
            <a:ext cx="1773524" cy="393192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f(x</a:t>
            </a:r>
            <a:r>
              <a:rPr lang="en-US" dirty="0">
                <a:solidFill>
                  <a:schemeClr val="tx1"/>
                </a:solidFill>
                <a:latin typeface="CMU Bright Roman"/>
                <a:cs typeface="CMU Bright Roman"/>
              </a:rPr>
              <a:t>;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W)</a:t>
            </a:r>
            <a:endParaRPr lang="en-US" dirty="0">
              <a:solidFill>
                <a:schemeClr val="tx1"/>
              </a:solidFill>
              <a:latin typeface="CMU Bright Roman"/>
              <a:cs typeface="CMU Bright Roman"/>
            </a:endParaRPr>
          </a:p>
        </p:txBody>
      </p:sp>
      <p:cxnSp>
        <p:nvCxnSpPr>
          <p:cNvPr id="23" name="Straight Arrow Connector 22"/>
          <p:cNvCxnSpPr>
            <a:endCxn id="22" idx="2"/>
          </p:cNvCxnSpPr>
          <p:nvPr/>
        </p:nvCxnSpPr>
        <p:spPr>
          <a:xfrm flipH="1" flipV="1">
            <a:off x="1836551" y="3571925"/>
            <a:ext cx="855" cy="30669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0"/>
          </p:cNvCxnSpPr>
          <p:nvPr/>
        </p:nvCxnSpPr>
        <p:spPr>
          <a:xfrm flipV="1">
            <a:off x="1836551" y="2829984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677381"/>
              </p:ext>
            </p:extLst>
          </p:nvPr>
        </p:nvGraphicFramePr>
        <p:xfrm>
          <a:off x="1445294" y="1971147"/>
          <a:ext cx="78422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7" name="Equation" r:id="rId4" imgW="508000" imgH="558800" progId="Equation.DSMT4">
                  <p:embed/>
                </p:oleObj>
              </mc:Choice>
              <mc:Fallback>
                <p:oleObj name="Equation" r:id="rId4" imgW="5080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5294" y="1971147"/>
                        <a:ext cx="784225" cy="85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692189"/>
              </p:ext>
            </p:extLst>
          </p:nvPr>
        </p:nvGraphicFramePr>
        <p:xfrm>
          <a:off x="1444625" y="3906838"/>
          <a:ext cx="7842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8" name="Equation" r:id="rId6" imgW="508000" imgH="520700" progId="Equation.DSMT4">
                  <p:embed/>
                </p:oleObj>
              </mc:Choice>
              <mc:Fallback>
                <p:oleObj name="Equation" r:id="rId6" imgW="5080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4625" y="3906838"/>
                        <a:ext cx="784225" cy="80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729881" y="2757571"/>
            <a:ext cx="1773524" cy="393192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f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(y;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W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)</a:t>
            </a:r>
            <a:endParaRPr lang="en-US" dirty="0">
              <a:solidFill>
                <a:schemeClr val="tx1"/>
              </a:solidFill>
              <a:latin typeface="CMU Bright Roman"/>
              <a:cs typeface="CMU Bright Roman"/>
            </a:endParaRPr>
          </a:p>
        </p:txBody>
      </p:sp>
      <p:cxnSp>
        <p:nvCxnSpPr>
          <p:cNvPr id="15" name="Straight Arrow Connector 14"/>
          <p:cNvCxnSpPr>
            <a:endCxn id="14" idx="2"/>
          </p:cNvCxnSpPr>
          <p:nvPr/>
        </p:nvCxnSpPr>
        <p:spPr>
          <a:xfrm flipH="1" flipV="1">
            <a:off x="4616643" y="3150763"/>
            <a:ext cx="855" cy="30669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0"/>
          </p:cNvCxnSpPr>
          <p:nvPr/>
        </p:nvCxnSpPr>
        <p:spPr>
          <a:xfrm flipV="1">
            <a:off x="4616643" y="2408822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298369"/>
              </p:ext>
            </p:extLst>
          </p:nvPr>
        </p:nvGraphicFramePr>
        <p:xfrm>
          <a:off x="4186238" y="1530350"/>
          <a:ext cx="8636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9" name="Equation" r:id="rId8" imgW="558800" imgH="584200" progId="Equation.DSMT4">
                  <p:embed/>
                </p:oleObj>
              </mc:Choice>
              <mc:Fallback>
                <p:oleObj name="Equation" r:id="rId8" imgW="5588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86238" y="1530350"/>
                        <a:ext cx="863600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090399"/>
              </p:ext>
            </p:extLst>
          </p:nvPr>
        </p:nvGraphicFramePr>
        <p:xfrm>
          <a:off x="4184650" y="3457575"/>
          <a:ext cx="8636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0" name="Equation" r:id="rId10" imgW="558800" imgH="558800" progId="Equation.DSMT4">
                  <p:embed/>
                </p:oleObj>
              </mc:Choice>
              <mc:Fallback>
                <p:oleObj name="Equation" r:id="rId10" imgW="5588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84650" y="3457575"/>
                        <a:ext cx="863600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919622" y="2757571"/>
            <a:ext cx="1773524" cy="393192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f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(y;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W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)</a:t>
            </a:r>
            <a:endParaRPr lang="en-US" dirty="0">
              <a:solidFill>
                <a:schemeClr val="tx1"/>
              </a:solidFill>
              <a:latin typeface="CMU Bright Roman"/>
              <a:cs typeface="CMU Bright Roman"/>
            </a:endParaRPr>
          </a:p>
        </p:txBody>
      </p:sp>
      <p:cxnSp>
        <p:nvCxnSpPr>
          <p:cNvPr id="20" name="Straight Arrow Connector 19"/>
          <p:cNvCxnSpPr>
            <a:endCxn id="19" idx="2"/>
          </p:cNvCxnSpPr>
          <p:nvPr/>
        </p:nvCxnSpPr>
        <p:spPr>
          <a:xfrm flipH="1" flipV="1">
            <a:off x="6806384" y="3150763"/>
            <a:ext cx="855" cy="30669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0"/>
          </p:cNvCxnSpPr>
          <p:nvPr/>
        </p:nvCxnSpPr>
        <p:spPr>
          <a:xfrm flipV="1">
            <a:off x="6806384" y="2408822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643366"/>
              </p:ext>
            </p:extLst>
          </p:nvPr>
        </p:nvGraphicFramePr>
        <p:xfrm>
          <a:off x="6365875" y="1530350"/>
          <a:ext cx="8826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1" name="Equation" r:id="rId12" imgW="571500" imgH="584200" progId="Equation.DSMT4">
                  <p:embed/>
                </p:oleObj>
              </mc:Choice>
              <mc:Fallback>
                <p:oleObj name="Equation" r:id="rId12" imgW="5715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65875" y="1530350"/>
                        <a:ext cx="882650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447163"/>
              </p:ext>
            </p:extLst>
          </p:nvPr>
        </p:nvGraphicFramePr>
        <p:xfrm>
          <a:off x="6365875" y="3457575"/>
          <a:ext cx="88265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2" name="Equation" r:id="rId14" imgW="571500" imgH="558800" progId="Equation.DSMT4">
                  <p:embed/>
                </p:oleObj>
              </mc:Choice>
              <mc:Fallback>
                <p:oleObj name="Equation" r:id="rId14" imgW="5715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65875" y="3457575"/>
                        <a:ext cx="882650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4824751" y="4954075"/>
            <a:ext cx="1773524" cy="393192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f(x</a:t>
            </a:r>
            <a:r>
              <a:rPr lang="en-US" dirty="0">
                <a:solidFill>
                  <a:schemeClr val="tx1"/>
                </a:solidFill>
                <a:latin typeface="CMU Bright Roman"/>
                <a:cs typeface="CMU Bright Roman"/>
              </a:rPr>
              <a:t>;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W)</a:t>
            </a:r>
            <a:endParaRPr lang="en-US" dirty="0">
              <a:solidFill>
                <a:schemeClr val="tx1"/>
              </a:solidFill>
              <a:latin typeface="CMU Bright Roman"/>
              <a:cs typeface="CMU Bright Roman"/>
            </a:endParaRPr>
          </a:p>
        </p:txBody>
      </p:sp>
      <p:cxnSp>
        <p:nvCxnSpPr>
          <p:cNvPr id="30" name="Straight Arrow Connector 29"/>
          <p:cNvCxnSpPr>
            <a:endCxn id="29" idx="2"/>
          </p:cNvCxnSpPr>
          <p:nvPr/>
        </p:nvCxnSpPr>
        <p:spPr>
          <a:xfrm flipH="1" flipV="1">
            <a:off x="5711513" y="5347267"/>
            <a:ext cx="855" cy="30669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0"/>
          </p:cNvCxnSpPr>
          <p:nvPr/>
        </p:nvCxnSpPr>
        <p:spPr>
          <a:xfrm flipH="1" flipV="1">
            <a:off x="4616643" y="4287363"/>
            <a:ext cx="1094870" cy="666712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180755"/>
              </p:ext>
            </p:extLst>
          </p:nvPr>
        </p:nvGraphicFramePr>
        <p:xfrm>
          <a:off x="5319587" y="5682180"/>
          <a:ext cx="7842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3" name="Equation" r:id="rId16" imgW="508000" imgH="520700" progId="Equation.DSMT4">
                  <p:embed/>
                </p:oleObj>
              </mc:Choice>
              <mc:Fallback>
                <p:oleObj name="Equation" r:id="rId16" imgW="5080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19587" y="5682180"/>
                        <a:ext cx="784225" cy="80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>
            <a:stCxn id="29" idx="0"/>
          </p:cNvCxnSpPr>
          <p:nvPr/>
        </p:nvCxnSpPr>
        <p:spPr>
          <a:xfrm flipV="1">
            <a:off x="5711513" y="4287363"/>
            <a:ext cx="1094871" cy="666712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611800"/>
              </p:ext>
            </p:extLst>
          </p:nvPr>
        </p:nvGraphicFramePr>
        <p:xfrm>
          <a:off x="5583719" y="4528535"/>
          <a:ext cx="255588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4" name="Equation" r:id="rId17" imgW="165100" imgH="177800" progId="Equation.DSMT4">
                  <p:embed/>
                </p:oleObj>
              </mc:Choice>
              <mc:Fallback>
                <p:oleObj name="Equation" r:id="rId17" imgW="1651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83719" y="4528535"/>
                        <a:ext cx="255588" cy="27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930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Extension to Computational Graphs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9789" y="3178733"/>
            <a:ext cx="1773524" cy="393192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f(x</a:t>
            </a:r>
            <a:r>
              <a:rPr lang="en-US" dirty="0">
                <a:solidFill>
                  <a:schemeClr val="tx1"/>
                </a:solidFill>
                <a:latin typeface="CMU Bright Roman"/>
                <a:cs typeface="CMU Bright Roman"/>
              </a:rPr>
              <a:t>;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W)</a:t>
            </a:r>
            <a:endParaRPr lang="en-US" dirty="0">
              <a:solidFill>
                <a:schemeClr val="tx1"/>
              </a:solidFill>
              <a:latin typeface="CMU Bright Roman"/>
              <a:cs typeface="CMU Bright Roman"/>
            </a:endParaRPr>
          </a:p>
        </p:txBody>
      </p:sp>
      <p:cxnSp>
        <p:nvCxnSpPr>
          <p:cNvPr id="23" name="Straight Arrow Connector 22"/>
          <p:cNvCxnSpPr>
            <a:endCxn id="22" idx="2"/>
          </p:cNvCxnSpPr>
          <p:nvPr/>
        </p:nvCxnSpPr>
        <p:spPr>
          <a:xfrm flipH="1" flipV="1">
            <a:off x="1836551" y="3571925"/>
            <a:ext cx="855" cy="30669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0"/>
          </p:cNvCxnSpPr>
          <p:nvPr/>
        </p:nvCxnSpPr>
        <p:spPr>
          <a:xfrm flipV="1">
            <a:off x="1836551" y="2829984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112076"/>
              </p:ext>
            </p:extLst>
          </p:nvPr>
        </p:nvGraphicFramePr>
        <p:xfrm>
          <a:off x="1445294" y="1971147"/>
          <a:ext cx="78422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22" name="Equation" r:id="rId4" imgW="508000" imgH="558800" progId="Equation.DSMT4">
                  <p:embed/>
                </p:oleObj>
              </mc:Choice>
              <mc:Fallback>
                <p:oleObj name="Equation" r:id="rId4" imgW="5080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5294" y="1971147"/>
                        <a:ext cx="784225" cy="85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479795"/>
              </p:ext>
            </p:extLst>
          </p:nvPr>
        </p:nvGraphicFramePr>
        <p:xfrm>
          <a:off x="1444625" y="3906838"/>
          <a:ext cx="7842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23" name="Equation" r:id="rId6" imgW="508000" imgH="520700" progId="Equation.DSMT4">
                  <p:embed/>
                </p:oleObj>
              </mc:Choice>
              <mc:Fallback>
                <p:oleObj name="Equation" r:id="rId6" imgW="5080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4625" y="3906838"/>
                        <a:ext cx="784225" cy="80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729881" y="2757571"/>
            <a:ext cx="1773524" cy="393192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f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(y;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W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)</a:t>
            </a:r>
            <a:endParaRPr lang="en-US" dirty="0">
              <a:solidFill>
                <a:schemeClr val="tx1"/>
              </a:solidFill>
              <a:latin typeface="CMU Bright Roman"/>
              <a:cs typeface="CMU Bright Roman"/>
            </a:endParaRPr>
          </a:p>
        </p:txBody>
      </p:sp>
      <p:cxnSp>
        <p:nvCxnSpPr>
          <p:cNvPr id="15" name="Straight Arrow Connector 14"/>
          <p:cNvCxnSpPr>
            <a:endCxn id="14" idx="2"/>
          </p:cNvCxnSpPr>
          <p:nvPr/>
        </p:nvCxnSpPr>
        <p:spPr>
          <a:xfrm flipH="1" flipV="1">
            <a:off x="4616643" y="3150763"/>
            <a:ext cx="855" cy="30669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0"/>
          </p:cNvCxnSpPr>
          <p:nvPr/>
        </p:nvCxnSpPr>
        <p:spPr>
          <a:xfrm flipV="1">
            <a:off x="4616643" y="2408822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910032"/>
              </p:ext>
            </p:extLst>
          </p:nvPr>
        </p:nvGraphicFramePr>
        <p:xfrm>
          <a:off x="4186238" y="1530350"/>
          <a:ext cx="8636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24" name="Equation" r:id="rId8" imgW="558800" imgH="584200" progId="Equation.DSMT4">
                  <p:embed/>
                </p:oleObj>
              </mc:Choice>
              <mc:Fallback>
                <p:oleObj name="Equation" r:id="rId8" imgW="5588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86238" y="1530350"/>
                        <a:ext cx="863600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898032"/>
              </p:ext>
            </p:extLst>
          </p:nvPr>
        </p:nvGraphicFramePr>
        <p:xfrm>
          <a:off x="4184650" y="3457575"/>
          <a:ext cx="8636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25" name="Equation" r:id="rId10" imgW="558800" imgH="558800" progId="Equation.DSMT4">
                  <p:embed/>
                </p:oleObj>
              </mc:Choice>
              <mc:Fallback>
                <p:oleObj name="Equation" r:id="rId10" imgW="5588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84650" y="3457575"/>
                        <a:ext cx="863600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919622" y="2757571"/>
            <a:ext cx="1773524" cy="393192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f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(y;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W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)</a:t>
            </a:r>
            <a:endParaRPr lang="en-US" dirty="0">
              <a:solidFill>
                <a:schemeClr val="tx1"/>
              </a:solidFill>
              <a:latin typeface="CMU Bright Roman"/>
              <a:cs typeface="CMU Bright Roman"/>
            </a:endParaRPr>
          </a:p>
        </p:txBody>
      </p:sp>
      <p:cxnSp>
        <p:nvCxnSpPr>
          <p:cNvPr id="20" name="Straight Arrow Connector 19"/>
          <p:cNvCxnSpPr>
            <a:endCxn id="19" idx="2"/>
          </p:cNvCxnSpPr>
          <p:nvPr/>
        </p:nvCxnSpPr>
        <p:spPr>
          <a:xfrm flipH="1" flipV="1">
            <a:off x="6806384" y="3150763"/>
            <a:ext cx="855" cy="30669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0"/>
          </p:cNvCxnSpPr>
          <p:nvPr/>
        </p:nvCxnSpPr>
        <p:spPr>
          <a:xfrm flipV="1">
            <a:off x="6806384" y="2408822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822937"/>
              </p:ext>
            </p:extLst>
          </p:nvPr>
        </p:nvGraphicFramePr>
        <p:xfrm>
          <a:off x="6365875" y="1530350"/>
          <a:ext cx="8826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26" name="Equation" r:id="rId12" imgW="571500" imgH="584200" progId="Equation.DSMT4">
                  <p:embed/>
                </p:oleObj>
              </mc:Choice>
              <mc:Fallback>
                <p:oleObj name="Equation" r:id="rId12" imgW="5715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65875" y="1530350"/>
                        <a:ext cx="882650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92453"/>
              </p:ext>
            </p:extLst>
          </p:nvPr>
        </p:nvGraphicFramePr>
        <p:xfrm>
          <a:off x="6365875" y="3457575"/>
          <a:ext cx="88265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27" name="Equation" r:id="rId14" imgW="571500" imgH="558800" progId="Equation.DSMT4">
                  <p:embed/>
                </p:oleObj>
              </mc:Choice>
              <mc:Fallback>
                <p:oleObj name="Equation" r:id="rId14" imgW="5715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65875" y="3457575"/>
                        <a:ext cx="882650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4824751" y="4954075"/>
            <a:ext cx="1773524" cy="393192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f(x</a:t>
            </a:r>
            <a:r>
              <a:rPr lang="en-US" dirty="0">
                <a:solidFill>
                  <a:schemeClr val="tx1"/>
                </a:solidFill>
                <a:latin typeface="CMU Bright Roman"/>
                <a:cs typeface="CMU Bright Roman"/>
              </a:rPr>
              <a:t>;</a:t>
            </a:r>
            <a:r>
              <a:rPr lang="en-US" baseline="-25000" dirty="0" smtClean="0">
                <a:solidFill>
                  <a:schemeClr val="tx1"/>
                </a:solidFill>
                <a:latin typeface="CMU Bright Roman"/>
                <a:cs typeface="CMU Bright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U Bright Roman"/>
                <a:cs typeface="CMU Bright Roman"/>
              </a:rPr>
              <a:t>W)</a:t>
            </a:r>
            <a:endParaRPr lang="en-US" dirty="0">
              <a:solidFill>
                <a:schemeClr val="tx1"/>
              </a:solidFill>
              <a:latin typeface="CMU Bright Roman"/>
              <a:cs typeface="CMU Bright Roman"/>
            </a:endParaRPr>
          </a:p>
        </p:txBody>
      </p:sp>
      <p:cxnSp>
        <p:nvCxnSpPr>
          <p:cNvPr id="30" name="Straight Arrow Connector 29"/>
          <p:cNvCxnSpPr>
            <a:endCxn id="29" idx="2"/>
          </p:cNvCxnSpPr>
          <p:nvPr/>
        </p:nvCxnSpPr>
        <p:spPr>
          <a:xfrm flipH="1" flipV="1">
            <a:off x="5711513" y="5347267"/>
            <a:ext cx="855" cy="30669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0"/>
          </p:cNvCxnSpPr>
          <p:nvPr/>
        </p:nvCxnSpPr>
        <p:spPr>
          <a:xfrm flipH="1" flipV="1">
            <a:off x="4616643" y="4287363"/>
            <a:ext cx="1094870" cy="666712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85507"/>
              </p:ext>
            </p:extLst>
          </p:nvPr>
        </p:nvGraphicFramePr>
        <p:xfrm>
          <a:off x="5319587" y="5682180"/>
          <a:ext cx="7842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28" name="Equation" r:id="rId16" imgW="508000" imgH="520700" progId="Equation.DSMT4">
                  <p:embed/>
                </p:oleObj>
              </mc:Choice>
              <mc:Fallback>
                <p:oleObj name="Equation" r:id="rId16" imgW="5080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19587" y="5682180"/>
                        <a:ext cx="784225" cy="80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>
            <a:stCxn id="29" idx="0"/>
          </p:cNvCxnSpPr>
          <p:nvPr/>
        </p:nvCxnSpPr>
        <p:spPr>
          <a:xfrm flipV="1">
            <a:off x="5711513" y="4287363"/>
            <a:ext cx="1094871" cy="666712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92599" y="4466273"/>
            <a:ext cx="2437794" cy="369332"/>
          </a:xfrm>
          <a:prstGeom prst="rect">
            <a:avLst/>
          </a:prstGeom>
          <a:noFill/>
          <a:ln w="28575" cmpd="sng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Gradient Accumulation</a:t>
            </a:r>
            <a:endParaRPr lang="en-US" dirty="0">
              <a:latin typeface="CMU Bright Roman"/>
              <a:cs typeface="CMU Bright Roman"/>
            </a:endParaRPr>
          </a:p>
        </p:txBody>
      </p:sp>
      <p:cxnSp>
        <p:nvCxnSpPr>
          <p:cNvPr id="35" name="Straight Arrow Connector 34"/>
          <p:cNvCxnSpPr>
            <a:stCxn id="27" idx="3"/>
            <a:endCxn id="7" idx="1"/>
          </p:cNvCxnSpPr>
          <p:nvPr/>
        </p:nvCxnSpPr>
        <p:spPr>
          <a:xfrm flipV="1">
            <a:off x="5839307" y="4650939"/>
            <a:ext cx="753292" cy="14121"/>
          </a:xfrm>
          <a:prstGeom prst="straightConnector1">
            <a:avLst/>
          </a:prstGeom>
          <a:ln w="28575" cmpd="sng">
            <a:solidFill>
              <a:srgbClr val="F79646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190344"/>
              </p:ext>
            </p:extLst>
          </p:nvPr>
        </p:nvGraphicFramePr>
        <p:xfrm>
          <a:off x="5583719" y="4528535"/>
          <a:ext cx="255588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29" name="Equation" r:id="rId17" imgW="165100" imgH="177800" progId="Equation.DSMT4">
                  <p:embed/>
                </p:oleObj>
              </mc:Choice>
              <mc:Fallback>
                <p:oleObj name="Equation" r:id="rId17" imgW="1651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83719" y="4528535"/>
                        <a:ext cx="255588" cy="27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63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>
                <a:latin typeface="CMU Bright SemiBold"/>
                <a:cs typeface="CMU Bright SemiBold"/>
              </a:rPr>
              <a:t>BackPropagation</a:t>
            </a:r>
            <a:r>
              <a:rPr lang="en-US" sz="4000" dirty="0" smtClean="0">
                <a:latin typeface="CMU Bright SemiBold"/>
                <a:cs typeface="CMU Bright SemiBold"/>
              </a:rPr>
              <a:t> Through Time (BPTT)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854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MU Bright Roman"/>
                <a:cs typeface="CMU Bright Roman"/>
              </a:rPr>
              <a:t>One of the methods used to train RNNs</a:t>
            </a:r>
          </a:p>
          <a:p>
            <a:r>
              <a:rPr lang="en-US" sz="2400" dirty="0" smtClean="0">
                <a:latin typeface="CMU Bright Roman"/>
                <a:cs typeface="CMU Bright Roman"/>
              </a:rPr>
              <a:t>The unfolded network (used during forward pass) is treated as one big feed-forward network</a:t>
            </a:r>
          </a:p>
          <a:p>
            <a:r>
              <a:rPr lang="en-US" sz="2400" dirty="0" smtClean="0">
                <a:latin typeface="CMU Bright Roman"/>
                <a:cs typeface="CMU Bright Roman"/>
              </a:rPr>
              <a:t>This unfolded network accepts the whole time series as input</a:t>
            </a:r>
          </a:p>
          <a:p>
            <a:endParaRPr lang="en-US" sz="2400" dirty="0">
              <a:latin typeface="CMU Bright Roman"/>
              <a:cs typeface="CMU Bright Roman"/>
            </a:endParaRPr>
          </a:p>
          <a:p>
            <a:r>
              <a:rPr lang="en-US" sz="2400" dirty="0" smtClean="0">
                <a:latin typeface="CMU Bright Roman"/>
                <a:cs typeface="CMU Bright Roman"/>
              </a:rPr>
              <a:t>The weight updates are computed for each copy in the unfolded network, then summed (or averaged) and then applied to the RNN weights</a:t>
            </a:r>
          </a:p>
        </p:txBody>
      </p:sp>
    </p:spTree>
    <p:extLst>
      <p:ext uri="{BB962C8B-B14F-4D97-AF65-F5344CB8AC3E}">
        <p14:creationId xmlns:p14="http://schemas.microsoft.com/office/powerpoint/2010/main" val="122876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The Unfolded Vanilla RNN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3B91-FAC0-3043-A682-452F01D0BD90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181338"/>
              </p:ext>
            </p:extLst>
          </p:nvPr>
        </p:nvGraphicFramePr>
        <p:xfrm>
          <a:off x="6096000" y="36957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9" name="Equation" r:id="rId3" imgW="152400" imgH="241300" progId="Equation.DSMT4">
                  <p:embed/>
                </p:oleObj>
              </mc:Choice>
              <mc:Fallback>
                <p:oleObj name="Equation" r:id="rId3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6957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810752"/>
              </p:ext>
            </p:extLst>
          </p:nvPr>
        </p:nvGraphicFramePr>
        <p:xfrm>
          <a:off x="6096000" y="36957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0" name="Equation" r:id="rId5" imgW="152400" imgH="241300" progId="Equation.DSMT4">
                  <p:embed/>
                </p:oleObj>
              </mc:Choice>
              <mc:Fallback>
                <p:oleObj name="Equation" r:id="rId5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6957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 rot="16200000">
            <a:off x="747435" y="4599945"/>
            <a:ext cx="1049363" cy="1023306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16200000">
            <a:off x="1030235" y="4851557"/>
            <a:ext cx="515211" cy="5152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600" baseline="-25000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1154355" y="4979278"/>
            <a:ext cx="311489" cy="251615"/>
          </a:xfrm>
          <a:custGeom>
            <a:avLst/>
            <a:gdLst>
              <a:gd name="connsiteX0" fmla="*/ 0 w 515155"/>
              <a:gd name="connsiteY0" fmla="*/ 347468 h 347468"/>
              <a:gd name="connsiteX1" fmla="*/ 227627 w 515155"/>
              <a:gd name="connsiteY1" fmla="*/ 287559 h 347468"/>
              <a:gd name="connsiteX2" fmla="*/ 275548 w 515155"/>
              <a:gd name="connsiteY2" fmla="*/ 47926 h 347468"/>
              <a:gd name="connsiteX3" fmla="*/ 515155 w 515155"/>
              <a:gd name="connsiteY3" fmla="*/ 0 h 347468"/>
              <a:gd name="connsiteX4" fmla="*/ 515155 w 515155"/>
              <a:gd name="connsiteY4" fmla="*/ 0 h 34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155" h="347468">
                <a:moveTo>
                  <a:pt x="0" y="347468"/>
                </a:moveTo>
                <a:cubicBezTo>
                  <a:pt x="90851" y="342475"/>
                  <a:pt x="181702" y="337483"/>
                  <a:pt x="227627" y="287559"/>
                </a:cubicBezTo>
                <a:cubicBezTo>
                  <a:pt x="273552" y="237635"/>
                  <a:pt x="227627" y="95852"/>
                  <a:pt x="275548" y="47926"/>
                </a:cubicBezTo>
                <a:cubicBezTo>
                  <a:pt x="323469" y="0"/>
                  <a:pt x="515155" y="0"/>
                  <a:pt x="515155" y="0"/>
                </a:cubicBezTo>
                <a:lnTo>
                  <a:pt x="515155" y="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stCxn id="33" idx="6"/>
          </p:cNvCxnSpPr>
          <p:nvPr/>
        </p:nvCxnSpPr>
        <p:spPr>
          <a:xfrm rot="16200000">
            <a:off x="971319" y="4533547"/>
            <a:ext cx="634532" cy="14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60" idx="0"/>
            <a:endCxn id="33" idx="1"/>
          </p:cNvCxnSpPr>
          <p:nvPr/>
        </p:nvCxnSpPr>
        <p:spPr>
          <a:xfrm flipV="1">
            <a:off x="1025286" y="5291317"/>
            <a:ext cx="80400" cy="11354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33" idx="3"/>
          </p:cNvCxnSpPr>
          <p:nvPr/>
        </p:nvCxnSpPr>
        <p:spPr>
          <a:xfrm flipH="1" flipV="1">
            <a:off x="1469995" y="5291318"/>
            <a:ext cx="75452" cy="6900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1083030" y="3853840"/>
            <a:ext cx="405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latin typeface="CMU Bright Roman"/>
                <a:cs typeface="CMU Bright Roman"/>
              </a:rPr>
              <a:t>h</a:t>
            </a:r>
            <a:r>
              <a:rPr lang="en-US" sz="1600" i="1" baseline="-25000" dirty="0">
                <a:latin typeface="CMU Bright Roman"/>
                <a:cs typeface="CMU Bright Roman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60474" y="6426750"/>
            <a:ext cx="52962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MU Bright Roman"/>
                <a:cs typeface="CMU Bright Roman"/>
              </a:rPr>
              <a:t> x</a:t>
            </a:r>
            <a:r>
              <a:rPr lang="en-US" sz="1600" i="1" baseline="-25000" dirty="0">
                <a:latin typeface="CMU Bright Roman"/>
                <a:cs typeface="CMU Bright Roman"/>
              </a:rPr>
              <a:t>1</a:t>
            </a:r>
            <a:r>
              <a:rPr lang="en-US" sz="1600" i="1" baseline="-25000" dirty="0" smtClean="0">
                <a:latin typeface="CMU Bright Roman"/>
                <a:cs typeface="CMU Bright Roman"/>
              </a:rPr>
              <a:t>  </a:t>
            </a:r>
            <a:r>
              <a:rPr lang="en-US" sz="1600" i="1" dirty="0" smtClean="0">
                <a:latin typeface="CMU Bright Roman"/>
                <a:cs typeface="CMU Bright Roman"/>
              </a:rPr>
              <a:t>   </a:t>
            </a:r>
            <a:r>
              <a:rPr lang="en-US" sz="1600" i="1" dirty="0">
                <a:latin typeface="CMU Bright Roman"/>
                <a:cs typeface="CMU Bright Roman"/>
              </a:rPr>
              <a:t> </a:t>
            </a:r>
            <a:r>
              <a:rPr lang="en-US" sz="1600" i="1" dirty="0" smtClean="0">
                <a:latin typeface="CMU Bright Roman"/>
                <a:cs typeface="CMU Bright Roman"/>
              </a:rPr>
              <a:t>  </a:t>
            </a:r>
            <a:endParaRPr lang="en-US" sz="1600" i="1" baseline="-25000" dirty="0">
              <a:latin typeface="CMU Bright Roman"/>
              <a:cs typeface="CMU Bright Roman"/>
            </a:endParaRPr>
          </a:p>
          <a:p>
            <a:pPr algn="just"/>
            <a:endParaRPr lang="en-US" sz="1600" i="1" baseline="-25000" dirty="0">
              <a:latin typeface="CMU Bright Roman"/>
              <a:cs typeface="CMU Bright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89766" y="3183023"/>
            <a:ext cx="398953" cy="366300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31" name="Straight Arrow Connector 30"/>
          <p:cNvCxnSpPr>
            <a:stCxn id="164" idx="0"/>
            <a:endCxn id="30" idx="2"/>
          </p:cNvCxnSpPr>
          <p:nvPr/>
        </p:nvCxnSpPr>
        <p:spPr>
          <a:xfrm flipV="1">
            <a:off x="1285852" y="3549323"/>
            <a:ext cx="3391" cy="30451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047059" y="1339501"/>
            <a:ext cx="498388" cy="45759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C</a:t>
            </a:r>
            <a:r>
              <a:rPr lang="en-US" baseline="-25000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1</a:t>
            </a:r>
            <a:endParaRPr lang="en-US" baseline="-25000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93320" y="2011443"/>
            <a:ext cx="393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latin typeface="CMU Bright Roman"/>
                <a:cs typeface="CMU Bright Roman"/>
              </a:rPr>
              <a:t>y</a:t>
            </a:r>
            <a:r>
              <a:rPr lang="en-US" sz="1600" i="1" baseline="-25000" dirty="0">
                <a:latin typeface="CMU Bright Roman"/>
                <a:cs typeface="CMU Bright Roman"/>
              </a:rPr>
              <a:t>1</a:t>
            </a:r>
          </a:p>
        </p:txBody>
      </p:sp>
      <p:cxnSp>
        <p:nvCxnSpPr>
          <p:cNvPr id="51" name="Straight Arrow Connector 50"/>
          <p:cNvCxnSpPr>
            <a:stCxn id="50" idx="0"/>
            <a:endCxn id="49" idx="2"/>
          </p:cNvCxnSpPr>
          <p:nvPr/>
        </p:nvCxnSpPr>
        <p:spPr>
          <a:xfrm flipV="1">
            <a:off x="1290089" y="1797098"/>
            <a:ext cx="6164" cy="21434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0" idx="0"/>
            <a:endCxn id="50" idx="2"/>
          </p:cNvCxnSpPr>
          <p:nvPr/>
        </p:nvCxnSpPr>
        <p:spPr>
          <a:xfrm flipV="1">
            <a:off x="1289243" y="2349997"/>
            <a:ext cx="846" cy="8330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2133502" y="1339501"/>
            <a:ext cx="1023306" cy="5087249"/>
            <a:chOff x="760464" y="1015453"/>
            <a:chExt cx="1023306" cy="5087249"/>
          </a:xfrm>
        </p:grpSpPr>
        <p:grpSp>
          <p:nvGrpSpPr>
            <p:cNvPr id="83" name="Group 82"/>
            <p:cNvGrpSpPr/>
            <p:nvPr/>
          </p:nvGrpSpPr>
          <p:grpSpPr>
            <a:xfrm rot="16200000">
              <a:off x="-155445" y="4163487"/>
              <a:ext cx="2855124" cy="1023306"/>
              <a:chOff x="2968949" y="2449058"/>
              <a:chExt cx="2855124" cy="1023306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4041634" y="2449058"/>
                <a:ext cx="1049363" cy="102330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311145" y="2718829"/>
                <a:ext cx="515211" cy="51521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600" baseline="-25000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sp>
            <p:nvSpPr>
              <p:cNvPr id="92" name="Freeform 91"/>
              <p:cNvSpPr/>
              <p:nvPr/>
            </p:nvSpPr>
            <p:spPr>
              <a:xfrm rot="5400000">
                <a:off x="4417083" y="2872886"/>
                <a:ext cx="311489" cy="251615"/>
              </a:xfrm>
              <a:custGeom>
                <a:avLst/>
                <a:gdLst>
                  <a:gd name="connsiteX0" fmla="*/ 0 w 515155"/>
                  <a:gd name="connsiteY0" fmla="*/ 347468 h 347468"/>
                  <a:gd name="connsiteX1" fmla="*/ 227627 w 515155"/>
                  <a:gd name="connsiteY1" fmla="*/ 287559 h 347468"/>
                  <a:gd name="connsiteX2" fmla="*/ 275548 w 515155"/>
                  <a:gd name="connsiteY2" fmla="*/ 47926 h 347468"/>
                  <a:gd name="connsiteX3" fmla="*/ 515155 w 515155"/>
                  <a:gd name="connsiteY3" fmla="*/ 0 h 347468"/>
                  <a:gd name="connsiteX4" fmla="*/ 515155 w 515155"/>
                  <a:gd name="connsiteY4" fmla="*/ 0 h 34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5" h="347468">
                    <a:moveTo>
                      <a:pt x="0" y="347468"/>
                    </a:moveTo>
                    <a:cubicBezTo>
                      <a:pt x="90851" y="342475"/>
                      <a:pt x="181702" y="337483"/>
                      <a:pt x="227627" y="287559"/>
                    </a:cubicBezTo>
                    <a:cubicBezTo>
                      <a:pt x="273552" y="237635"/>
                      <a:pt x="227627" y="95852"/>
                      <a:pt x="275548" y="47926"/>
                    </a:cubicBezTo>
                    <a:cubicBezTo>
                      <a:pt x="323469" y="0"/>
                      <a:pt x="515155" y="0"/>
                      <a:pt x="515155" y="0"/>
                    </a:cubicBezTo>
                    <a:lnTo>
                      <a:pt x="51515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" name="Straight Arrow Connector 92"/>
              <p:cNvCxnSpPr>
                <a:stCxn id="91" idx="6"/>
              </p:cNvCxnSpPr>
              <p:nvPr/>
            </p:nvCxnSpPr>
            <p:spPr>
              <a:xfrm>
                <a:off x="4826356" y="2976435"/>
                <a:ext cx="634532" cy="14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64" idx="0"/>
                <a:endCxn id="91" idx="1"/>
              </p:cNvCxnSpPr>
              <p:nvPr/>
            </p:nvCxnSpPr>
            <p:spPr>
              <a:xfrm rot="5400000" flipV="1">
                <a:off x="3611910" y="2019594"/>
                <a:ext cx="131725" cy="141764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endCxn id="91" idx="3"/>
              </p:cNvCxnSpPr>
              <p:nvPr/>
            </p:nvCxnSpPr>
            <p:spPr>
              <a:xfrm rot="5400000" flipH="1" flipV="1">
                <a:off x="4003861" y="2851306"/>
                <a:ext cx="75452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 rot="5400000">
                <a:off x="5451974" y="2805169"/>
                <a:ext cx="4056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latin typeface="CMU Bright Roman"/>
                    <a:cs typeface="CMU Bright Roman"/>
                  </a:rPr>
                  <a:t>h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2</a:t>
                </a:r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1089766" y="2576760"/>
              <a:ext cx="398953" cy="3663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3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85" name="Straight Arrow Connector 84"/>
            <p:cNvCxnSpPr>
              <a:stCxn id="96" idx="0"/>
              <a:endCxn id="84" idx="2"/>
            </p:cNvCxnSpPr>
            <p:nvPr/>
          </p:nvCxnSpPr>
          <p:spPr>
            <a:xfrm flipV="1">
              <a:off x="1285852" y="2943060"/>
              <a:ext cx="3391" cy="3045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1036659" y="1015453"/>
              <a:ext cx="498388" cy="457597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  <a:latin typeface="CMU Bright Roman"/>
                  <a:cs typeface="CMU Bright Roman"/>
                </a:rPr>
                <a:t>2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93149" y="1685453"/>
              <a:ext cx="3935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CMU Bright Roman"/>
                  <a:cs typeface="CMU Bright Roman"/>
                </a:rPr>
                <a:t>y</a:t>
              </a:r>
              <a:r>
                <a:rPr lang="en-US" sz="1600" i="1" baseline="-25000" dirty="0">
                  <a:latin typeface="CMU Bright Roman"/>
                  <a:cs typeface="CMU Bright Roman"/>
                </a:rPr>
                <a:t>2</a:t>
              </a:r>
            </a:p>
          </p:txBody>
        </p:sp>
        <p:cxnSp>
          <p:nvCxnSpPr>
            <p:cNvPr id="88" name="Straight Arrow Connector 87"/>
            <p:cNvCxnSpPr>
              <a:stCxn id="87" idx="0"/>
              <a:endCxn id="86" idx="2"/>
            </p:cNvCxnSpPr>
            <p:nvPr/>
          </p:nvCxnSpPr>
          <p:spPr>
            <a:xfrm flipH="1" flipV="1">
              <a:off x="1285853" y="1473050"/>
              <a:ext cx="4065" cy="2124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4" idx="0"/>
              <a:endCxn id="87" idx="2"/>
            </p:cNvCxnSpPr>
            <p:nvPr/>
          </p:nvCxnSpPr>
          <p:spPr>
            <a:xfrm flipV="1">
              <a:off x="1289243" y="2024007"/>
              <a:ext cx="675" cy="55275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3468036" y="1339501"/>
            <a:ext cx="1023306" cy="5087249"/>
            <a:chOff x="760463" y="1306873"/>
            <a:chExt cx="1023306" cy="5087249"/>
          </a:xfrm>
        </p:grpSpPr>
        <p:grpSp>
          <p:nvGrpSpPr>
            <p:cNvPr id="99" name="Group 98"/>
            <p:cNvGrpSpPr/>
            <p:nvPr/>
          </p:nvGrpSpPr>
          <p:grpSpPr>
            <a:xfrm rot="16200000">
              <a:off x="-301156" y="4309198"/>
              <a:ext cx="3146543" cy="1023306"/>
              <a:chOff x="2677530" y="2449058"/>
              <a:chExt cx="3146543" cy="1023306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4041634" y="2449058"/>
                <a:ext cx="1049363" cy="102330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4311145" y="2718829"/>
                <a:ext cx="515211" cy="51521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600" baseline="-25000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sp>
            <p:nvSpPr>
              <p:cNvPr id="108" name="Freeform 107"/>
              <p:cNvSpPr/>
              <p:nvPr/>
            </p:nvSpPr>
            <p:spPr>
              <a:xfrm rot="5400000">
                <a:off x="4417083" y="2872886"/>
                <a:ext cx="311489" cy="251615"/>
              </a:xfrm>
              <a:custGeom>
                <a:avLst/>
                <a:gdLst>
                  <a:gd name="connsiteX0" fmla="*/ 0 w 515155"/>
                  <a:gd name="connsiteY0" fmla="*/ 347468 h 347468"/>
                  <a:gd name="connsiteX1" fmla="*/ 227627 w 515155"/>
                  <a:gd name="connsiteY1" fmla="*/ 287559 h 347468"/>
                  <a:gd name="connsiteX2" fmla="*/ 275548 w 515155"/>
                  <a:gd name="connsiteY2" fmla="*/ 47926 h 347468"/>
                  <a:gd name="connsiteX3" fmla="*/ 515155 w 515155"/>
                  <a:gd name="connsiteY3" fmla="*/ 0 h 347468"/>
                  <a:gd name="connsiteX4" fmla="*/ 515155 w 515155"/>
                  <a:gd name="connsiteY4" fmla="*/ 0 h 34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5" h="347468">
                    <a:moveTo>
                      <a:pt x="0" y="347468"/>
                    </a:moveTo>
                    <a:cubicBezTo>
                      <a:pt x="90851" y="342475"/>
                      <a:pt x="181702" y="337483"/>
                      <a:pt x="227627" y="287559"/>
                    </a:cubicBezTo>
                    <a:cubicBezTo>
                      <a:pt x="273552" y="237635"/>
                      <a:pt x="227627" y="95852"/>
                      <a:pt x="275548" y="47926"/>
                    </a:cubicBezTo>
                    <a:cubicBezTo>
                      <a:pt x="323469" y="0"/>
                      <a:pt x="515155" y="0"/>
                      <a:pt x="515155" y="0"/>
                    </a:cubicBezTo>
                    <a:lnTo>
                      <a:pt x="51515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Straight Arrow Connector 108"/>
              <p:cNvCxnSpPr>
                <a:stCxn id="107" idx="6"/>
              </p:cNvCxnSpPr>
              <p:nvPr/>
            </p:nvCxnSpPr>
            <p:spPr>
              <a:xfrm>
                <a:off x="4826356" y="2976435"/>
                <a:ext cx="634532" cy="14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65" idx="0"/>
                <a:endCxn id="107" idx="1"/>
              </p:cNvCxnSpPr>
              <p:nvPr/>
            </p:nvCxnSpPr>
            <p:spPr>
              <a:xfrm rot="5400000" flipV="1">
                <a:off x="3474342" y="1882027"/>
                <a:ext cx="115442" cy="170906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7" idx="3"/>
              </p:cNvCxnSpPr>
              <p:nvPr/>
            </p:nvCxnSpPr>
            <p:spPr>
              <a:xfrm rot="5400000" flipH="1" flipV="1">
                <a:off x="4003861" y="2851306"/>
                <a:ext cx="75452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/>
            </p:nvSpPr>
            <p:spPr>
              <a:xfrm rot="5400000">
                <a:off x="5451974" y="2805169"/>
                <a:ext cx="4056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latin typeface="CMU Bright Roman"/>
                    <a:cs typeface="CMU Bright Roman"/>
                  </a:rPr>
                  <a:t>h</a:t>
                </a:r>
                <a:r>
                  <a:rPr lang="en-US" sz="1600" i="1" baseline="-25000" dirty="0" smtClean="0">
                    <a:latin typeface="CMU Bright Roman"/>
                    <a:cs typeface="CMU Bright Roman"/>
                  </a:rPr>
                  <a:t>3</a:t>
                </a:r>
                <a:endParaRPr lang="en-US" sz="1600" i="1" baseline="-25000" dirty="0">
                  <a:latin typeface="CMU Bright Roman"/>
                  <a:cs typeface="CMU Bright Roman"/>
                </a:endParaRPr>
              </a:p>
            </p:txBody>
          </p:sp>
        </p:grpSp>
        <p:sp>
          <p:nvSpPr>
            <p:cNvPr id="100" name="Rectangle 99"/>
            <p:cNvSpPr/>
            <p:nvPr/>
          </p:nvSpPr>
          <p:spPr>
            <a:xfrm>
              <a:off x="1089766" y="2576760"/>
              <a:ext cx="398953" cy="3663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3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101" name="Straight Arrow Connector 100"/>
            <p:cNvCxnSpPr>
              <a:stCxn id="112" idx="0"/>
              <a:endCxn id="100" idx="2"/>
            </p:cNvCxnSpPr>
            <p:nvPr/>
          </p:nvCxnSpPr>
          <p:spPr>
            <a:xfrm flipV="1">
              <a:off x="1285852" y="2943060"/>
              <a:ext cx="3391" cy="3045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/>
            <p:cNvSpPr/>
            <p:nvPr/>
          </p:nvSpPr>
          <p:spPr>
            <a:xfrm>
              <a:off x="1036659" y="1306873"/>
              <a:ext cx="498388" cy="457597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C</a:t>
              </a:r>
              <a:r>
                <a:rPr lang="en-US" baseline="-25000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3</a:t>
              </a:r>
              <a:endParaRPr lang="en-US" baseline="-25000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93320" y="1978815"/>
              <a:ext cx="3935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CMU Bright Roman"/>
                  <a:cs typeface="CMU Bright Roman"/>
                </a:rPr>
                <a:t>y</a:t>
              </a:r>
              <a:r>
                <a:rPr lang="en-US" sz="1600" i="1" baseline="-25000" dirty="0" smtClean="0">
                  <a:latin typeface="CMU Bright Roman"/>
                  <a:cs typeface="CMU Bright Roman"/>
                </a:rPr>
                <a:t>3</a:t>
              </a:r>
              <a:endParaRPr lang="en-US" sz="1600" i="1" baseline="-25000" dirty="0">
                <a:latin typeface="CMU Bright Roman"/>
                <a:cs typeface="CMU Bright Roman"/>
              </a:endParaRPr>
            </a:p>
          </p:txBody>
        </p:sp>
        <p:cxnSp>
          <p:nvCxnSpPr>
            <p:cNvPr id="104" name="Straight Arrow Connector 103"/>
            <p:cNvCxnSpPr>
              <a:stCxn id="103" idx="0"/>
              <a:endCxn id="102" idx="2"/>
            </p:cNvCxnSpPr>
            <p:nvPr/>
          </p:nvCxnSpPr>
          <p:spPr>
            <a:xfrm flipH="1" flipV="1">
              <a:off x="1285853" y="1764470"/>
              <a:ext cx="4236" cy="2143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100" idx="0"/>
              <a:endCxn id="103" idx="2"/>
            </p:cNvCxnSpPr>
            <p:nvPr/>
          </p:nvCxnSpPr>
          <p:spPr>
            <a:xfrm flipV="1">
              <a:off x="1289243" y="2317369"/>
              <a:ext cx="846" cy="2593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Freeform 116"/>
          <p:cNvSpPr/>
          <p:nvPr/>
        </p:nvSpPr>
        <p:spPr>
          <a:xfrm>
            <a:off x="1404585" y="3848765"/>
            <a:ext cx="1430243" cy="2289457"/>
          </a:xfrm>
          <a:custGeom>
            <a:avLst/>
            <a:gdLst>
              <a:gd name="connsiteX0" fmla="*/ 0 w 1430243"/>
              <a:gd name="connsiteY0" fmla="*/ 197287 h 2670005"/>
              <a:gd name="connsiteX1" fmla="*/ 332901 w 1430243"/>
              <a:gd name="connsiteY1" fmla="*/ 234274 h 2670005"/>
              <a:gd name="connsiteX2" fmla="*/ 678133 w 1430243"/>
              <a:gd name="connsiteY2" fmla="*/ 2539795 h 2670005"/>
              <a:gd name="connsiteX3" fmla="*/ 1430243 w 1430243"/>
              <a:gd name="connsiteY3" fmla="*/ 2379518 h 267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243" h="2670005">
                <a:moveTo>
                  <a:pt x="0" y="197287"/>
                </a:moveTo>
                <a:cubicBezTo>
                  <a:pt x="109939" y="20571"/>
                  <a:pt x="219879" y="-156144"/>
                  <a:pt x="332901" y="234274"/>
                </a:cubicBezTo>
                <a:cubicBezTo>
                  <a:pt x="445923" y="624692"/>
                  <a:pt x="495243" y="2182254"/>
                  <a:pt x="678133" y="2539795"/>
                </a:cubicBezTo>
                <a:cubicBezTo>
                  <a:pt x="861023" y="2897336"/>
                  <a:pt x="1309001" y="2408286"/>
                  <a:pt x="1430243" y="2379518"/>
                </a:cubicBezTo>
              </a:path>
            </a:pathLst>
          </a:custGeom>
          <a:ln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2748828" y="3559603"/>
            <a:ext cx="1430243" cy="2256170"/>
          </a:xfrm>
          <a:custGeom>
            <a:avLst/>
            <a:gdLst>
              <a:gd name="connsiteX0" fmla="*/ 0 w 1430243"/>
              <a:gd name="connsiteY0" fmla="*/ 197287 h 2670005"/>
              <a:gd name="connsiteX1" fmla="*/ 332901 w 1430243"/>
              <a:gd name="connsiteY1" fmla="*/ 234274 h 2670005"/>
              <a:gd name="connsiteX2" fmla="*/ 678133 w 1430243"/>
              <a:gd name="connsiteY2" fmla="*/ 2539795 h 2670005"/>
              <a:gd name="connsiteX3" fmla="*/ 1430243 w 1430243"/>
              <a:gd name="connsiteY3" fmla="*/ 2379518 h 267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243" h="2670005">
                <a:moveTo>
                  <a:pt x="0" y="197287"/>
                </a:moveTo>
                <a:cubicBezTo>
                  <a:pt x="109939" y="20571"/>
                  <a:pt x="219879" y="-156144"/>
                  <a:pt x="332901" y="234274"/>
                </a:cubicBezTo>
                <a:cubicBezTo>
                  <a:pt x="445923" y="624692"/>
                  <a:pt x="495243" y="2182254"/>
                  <a:pt x="678133" y="2539795"/>
                </a:cubicBezTo>
                <a:cubicBezTo>
                  <a:pt x="861023" y="2897336"/>
                  <a:pt x="1309001" y="2408286"/>
                  <a:pt x="1430243" y="2379518"/>
                </a:cubicBezTo>
              </a:path>
            </a:pathLst>
          </a:custGeom>
          <a:ln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058880" y="5951064"/>
            <a:ext cx="1023307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MU Bright Roman"/>
                <a:cs typeface="CMU Bright Roman"/>
              </a:rPr>
              <a:t>h</a:t>
            </a:r>
            <a:r>
              <a:rPr lang="en-US" sz="1600" i="1" baseline="-25000" dirty="0" smtClean="0">
                <a:latin typeface="CMU Bright Roman"/>
                <a:cs typeface="CMU Bright Roman"/>
              </a:rPr>
              <a:t>0</a:t>
            </a:r>
            <a:endParaRPr lang="en-US" sz="1600" i="1" baseline="-25000" dirty="0">
              <a:latin typeface="CMU Bright Roman"/>
              <a:cs typeface="CMU Bright Roman"/>
            </a:endParaRPr>
          </a:p>
          <a:p>
            <a:pPr algn="just"/>
            <a:endParaRPr lang="en-US" sz="1600" i="1" baseline="-25000" dirty="0">
              <a:latin typeface="CMU Bright Roman"/>
              <a:cs typeface="CMU Bright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09697" y="5635520"/>
            <a:ext cx="1023307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MU Bright Roman"/>
                <a:cs typeface="CMU Bright Roman"/>
              </a:rPr>
              <a:t>h</a:t>
            </a:r>
            <a:r>
              <a:rPr lang="en-US" sz="1600" i="1" baseline="-25000" dirty="0">
                <a:latin typeface="CMU Bright Roman"/>
                <a:cs typeface="CMU Bright Roman"/>
              </a:rPr>
              <a:t>1</a:t>
            </a:r>
          </a:p>
          <a:p>
            <a:pPr algn="just"/>
            <a:endParaRPr lang="en-US" sz="1600" i="1" baseline="-25000" dirty="0">
              <a:latin typeface="CMU Bright Roman"/>
              <a:cs typeface="CMU Bright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44391" y="5313071"/>
            <a:ext cx="1023307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MU Bright Roman"/>
                <a:cs typeface="CMU Bright Roman"/>
              </a:rPr>
              <a:t>h</a:t>
            </a:r>
            <a:r>
              <a:rPr lang="en-US" sz="1600" i="1" baseline="-25000" dirty="0">
                <a:latin typeface="CMU Bright Roman"/>
                <a:cs typeface="CMU Bright Roman"/>
              </a:rPr>
              <a:t>2</a:t>
            </a:r>
          </a:p>
          <a:p>
            <a:pPr algn="just"/>
            <a:endParaRPr lang="en-US" sz="1600" i="1" baseline="-25000" dirty="0">
              <a:latin typeface="CMU Bright Roman"/>
              <a:cs typeface="CMU Bright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82187" y="6426750"/>
            <a:ext cx="52962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MU Bright Roman"/>
                <a:cs typeface="CMU Bright Roman"/>
              </a:rPr>
              <a:t> x</a:t>
            </a:r>
            <a:r>
              <a:rPr lang="en-US" sz="1600" i="1" baseline="-25000" dirty="0" smtClean="0">
                <a:latin typeface="CMU Bright Roman"/>
                <a:cs typeface="CMU Bright Roman"/>
              </a:rPr>
              <a:t>2 </a:t>
            </a:r>
            <a:r>
              <a:rPr lang="en-US" sz="1600" i="1" dirty="0" smtClean="0">
                <a:latin typeface="CMU Bright Roman"/>
                <a:cs typeface="CMU Bright Roman"/>
              </a:rPr>
              <a:t>      </a:t>
            </a:r>
            <a:endParaRPr lang="en-US" sz="1600" i="1" baseline="-25000" dirty="0">
              <a:latin typeface="CMU Bright Roman"/>
              <a:cs typeface="CMU Bright Roman"/>
            </a:endParaRPr>
          </a:p>
          <a:p>
            <a:pPr algn="just"/>
            <a:endParaRPr lang="en-US" sz="1600" i="1" baseline="-25000" dirty="0">
              <a:latin typeface="CMU Bright Roman"/>
              <a:cs typeface="CMU Bright Roman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33004" y="6426750"/>
            <a:ext cx="52962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MU Bright Roman"/>
                <a:cs typeface="CMU Bright Roman"/>
              </a:rPr>
              <a:t> x</a:t>
            </a:r>
            <a:r>
              <a:rPr lang="en-US" sz="1600" i="1" baseline="-25000" dirty="0">
                <a:latin typeface="CMU Bright Roman"/>
                <a:cs typeface="CMU Bright Roman"/>
              </a:rPr>
              <a:t>3</a:t>
            </a:r>
            <a:r>
              <a:rPr lang="en-US" sz="1600" i="1" baseline="-25000" dirty="0" smtClean="0">
                <a:latin typeface="CMU Bright Roman"/>
                <a:cs typeface="CMU Bright Roman"/>
              </a:rPr>
              <a:t> </a:t>
            </a:r>
            <a:r>
              <a:rPr lang="en-US" sz="1600" i="1" dirty="0" smtClean="0">
                <a:latin typeface="CMU Bright Roman"/>
                <a:cs typeface="CMU Bright Roman"/>
              </a:rPr>
              <a:t>      </a:t>
            </a:r>
            <a:endParaRPr lang="en-US" sz="1600" i="1" baseline="-25000" dirty="0">
              <a:latin typeface="CMU Bright Roman"/>
              <a:cs typeface="CMU Bright Roman"/>
            </a:endParaRPr>
          </a:p>
          <a:p>
            <a:pPr algn="just"/>
            <a:endParaRPr lang="en-US" sz="1600" i="1" baseline="-25000" dirty="0">
              <a:latin typeface="CMU Bright Roman"/>
              <a:cs typeface="CMU Bright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0142" y="2519592"/>
            <a:ext cx="4028364" cy="3836758"/>
          </a:xfrm>
          <a:prstGeom prst="rect">
            <a:avLst/>
          </a:prstGeom>
          <a:solidFill>
            <a:schemeClr val="accent6">
              <a:alpha val="40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4767698" y="2521183"/>
            <a:ext cx="397458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MU Bright Roman"/>
                <a:cs typeface="CMU Bright Roman"/>
              </a:rPr>
              <a:t>Treat the unfolded network as one big feed-forward network!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MU Bright Roman"/>
              <a:cs typeface="CMU Bright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MU Bright Roman"/>
                <a:cs typeface="CMU Bright Roman"/>
              </a:rPr>
              <a:t>This big network takes in entire sequence as an input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CMU Bright Roman"/>
              <a:cs typeface="CMU Bright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MU Bright Roman"/>
                <a:cs typeface="CMU Bright Roman"/>
              </a:rPr>
              <a:t>Compute gradients through the usual </a:t>
            </a:r>
            <a:r>
              <a:rPr lang="en-US" dirty="0" err="1" smtClean="0">
                <a:latin typeface="CMU Bright Roman"/>
                <a:cs typeface="CMU Bright Roman"/>
              </a:rPr>
              <a:t>backpropagation</a:t>
            </a:r>
            <a:endParaRPr lang="en-US" dirty="0" smtClean="0">
              <a:latin typeface="CMU Bright Roman"/>
              <a:cs typeface="CMU Bright Roman"/>
            </a:endParaRPr>
          </a:p>
          <a:p>
            <a:endParaRPr lang="en-US" dirty="0" smtClean="0">
              <a:latin typeface="CMU Bright Roman"/>
              <a:cs typeface="CMU Bright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MU Bright Roman"/>
                <a:cs typeface="CMU Bright Roman"/>
              </a:rPr>
              <a:t>Update shared weights</a:t>
            </a:r>
            <a:endParaRPr lang="en-US" dirty="0">
              <a:latin typeface="CMU Bright Roman"/>
              <a:cs typeface="CMU Bright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148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The Unfolded Vanilla RNN Forward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3B91-FAC0-3043-A682-452F01D0BD90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76446"/>
              </p:ext>
            </p:extLst>
          </p:nvPr>
        </p:nvGraphicFramePr>
        <p:xfrm>
          <a:off x="6096000" y="36957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6" name="Equation" r:id="rId3" imgW="152400" imgH="241300" progId="Equation.DSMT4">
                  <p:embed/>
                </p:oleObj>
              </mc:Choice>
              <mc:Fallback>
                <p:oleObj name="Equation" r:id="rId3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6957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749038"/>
              </p:ext>
            </p:extLst>
          </p:nvPr>
        </p:nvGraphicFramePr>
        <p:xfrm>
          <a:off x="6096000" y="36957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7" name="Equation" r:id="rId5" imgW="152400" imgH="241300" progId="Equation.DSMT4">
                  <p:embed/>
                </p:oleObj>
              </mc:Choice>
              <mc:Fallback>
                <p:oleObj name="Equation" r:id="rId5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6957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760464" y="1541124"/>
            <a:ext cx="1023307" cy="4484055"/>
            <a:chOff x="760464" y="1306873"/>
            <a:chExt cx="1023307" cy="4484055"/>
          </a:xfrm>
        </p:grpSpPr>
        <p:grpSp>
          <p:nvGrpSpPr>
            <p:cNvPr id="5" name="Group 4"/>
            <p:cNvGrpSpPr/>
            <p:nvPr/>
          </p:nvGrpSpPr>
          <p:grpSpPr>
            <a:xfrm rot="16200000">
              <a:off x="442" y="4007599"/>
              <a:ext cx="2543351" cy="1023307"/>
              <a:chOff x="3280722" y="2449058"/>
              <a:chExt cx="2543351" cy="102330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041634" y="2449058"/>
                <a:ext cx="1049363" cy="102330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311145" y="2718829"/>
                <a:ext cx="515211" cy="51521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600" baseline="-25000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5400000">
                <a:off x="4417083" y="2872886"/>
                <a:ext cx="311489" cy="251615"/>
              </a:xfrm>
              <a:custGeom>
                <a:avLst/>
                <a:gdLst>
                  <a:gd name="connsiteX0" fmla="*/ 0 w 515155"/>
                  <a:gd name="connsiteY0" fmla="*/ 347468 h 347468"/>
                  <a:gd name="connsiteX1" fmla="*/ 227627 w 515155"/>
                  <a:gd name="connsiteY1" fmla="*/ 287559 h 347468"/>
                  <a:gd name="connsiteX2" fmla="*/ 275548 w 515155"/>
                  <a:gd name="connsiteY2" fmla="*/ 47926 h 347468"/>
                  <a:gd name="connsiteX3" fmla="*/ 515155 w 515155"/>
                  <a:gd name="connsiteY3" fmla="*/ 0 h 347468"/>
                  <a:gd name="connsiteX4" fmla="*/ 515155 w 515155"/>
                  <a:gd name="connsiteY4" fmla="*/ 0 h 34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5" h="347468">
                    <a:moveTo>
                      <a:pt x="0" y="347468"/>
                    </a:moveTo>
                    <a:cubicBezTo>
                      <a:pt x="90851" y="342475"/>
                      <a:pt x="181702" y="337483"/>
                      <a:pt x="227627" y="287559"/>
                    </a:cubicBezTo>
                    <a:cubicBezTo>
                      <a:pt x="273552" y="237635"/>
                      <a:pt x="227627" y="95852"/>
                      <a:pt x="275548" y="47926"/>
                    </a:cubicBezTo>
                    <a:cubicBezTo>
                      <a:pt x="323469" y="0"/>
                      <a:pt x="515155" y="0"/>
                      <a:pt x="515155" y="0"/>
                    </a:cubicBezTo>
                    <a:lnTo>
                      <a:pt x="51515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Arrow Connector 61"/>
              <p:cNvCxnSpPr>
                <a:stCxn id="33" idx="6"/>
              </p:cNvCxnSpPr>
              <p:nvPr/>
            </p:nvCxnSpPr>
            <p:spPr>
              <a:xfrm>
                <a:off x="4826356" y="2976435"/>
                <a:ext cx="634532" cy="14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>
                <a:endCxn id="33" idx="1"/>
              </p:cNvCxnSpPr>
              <p:nvPr/>
            </p:nvCxnSpPr>
            <p:spPr>
              <a:xfrm rot="5400000" flipV="1">
                <a:off x="4003862" y="2411546"/>
                <a:ext cx="75451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>
                <a:endCxn id="33" idx="3"/>
              </p:cNvCxnSpPr>
              <p:nvPr/>
            </p:nvCxnSpPr>
            <p:spPr>
              <a:xfrm rot="5400000" flipH="1" flipV="1">
                <a:off x="4003861" y="2851306"/>
                <a:ext cx="75452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TextBox 163"/>
              <p:cNvSpPr txBox="1"/>
              <p:nvPr/>
            </p:nvSpPr>
            <p:spPr>
              <a:xfrm rot="5400000">
                <a:off x="5451974" y="2805169"/>
                <a:ext cx="4056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latin typeface="CMU Bright Roman"/>
                    <a:cs typeface="CMU Bright Roman"/>
                  </a:rPr>
                  <a:t>h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1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5400000">
                <a:off x="3020419" y="2709361"/>
                <a:ext cx="1023307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MU Bright Roman"/>
                    <a:cs typeface="CMU Bright Roman"/>
                  </a:rPr>
                  <a:t> x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1</a:t>
                </a:r>
                <a:r>
                  <a:rPr lang="en-US" sz="1600" i="1" baseline="-25000" dirty="0" smtClean="0">
                    <a:latin typeface="CMU Bright Roman"/>
                    <a:cs typeface="CMU Bright Roman"/>
                  </a:rPr>
                  <a:t>  </a:t>
                </a:r>
                <a:r>
                  <a:rPr lang="en-US" sz="1600" i="1" dirty="0" smtClean="0">
                    <a:latin typeface="CMU Bright Roman"/>
                    <a:cs typeface="CMU Bright Roman"/>
                  </a:rPr>
                  <a:t>   h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0</a:t>
                </a:r>
              </a:p>
              <a:p>
                <a:pPr algn="just"/>
                <a:endParaRPr lang="en-US" sz="1600" i="1" baseline="-25000" dirty="0">
                  <a:latin typeface="CMU Bright Roman"/>
                  <a:cs typeface="CMU Bright Roman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1089766" y="2576760"/>
              <a:ext cx="398953" cy="3663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3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31" name="Straight Arrow Connector 30"/>
            <p:cNvCxnSpPr>
              <a:stCxn id="164" idx="0"/>
              <a:endCxn id="30" idx="2"/>
            </p:cNvCxnSpPr>
            <p:nvPr/>
          </p:nvCxnSpPr>
          <p:spPr>
            <a:xfrm flipV="1">
              <a:off x="1285852" y="2943060"/>
              <a:ext cx="3391" cy="3045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1036659" y="1306873"/>
              <a:ext cx="498388" cy="457597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C</a:t>
              </a:r>
              <a:r>
                <a:rPr lang="en-US" baseline="-25000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1</a:t>
              </a:r>
              <a:endParaRPr lang="en-US" baseline="-25000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93320" y="1978815"/>
              <a:ext cx="3935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CMU Bright Roman"/>
                  <a:cs typeface="CMU Bright Roman"/>
                </a:rPr>
                <a:t>y</a:t>
              </a:r>
              <a:r>
                <a:rPr lang="en-US" sz="1600" i="1" baseline="-25000" dirty="0">
                  <a:latin typeface="CMU Bright Roman"/>
                  <a:cs typeface="CMU Bright Roman"/>
                </a:rPr>
                <a:t>1</a:t>
              </a:r>
            </a:p>
          </p:txBody>
        </p:sp>
        <p:cxnSp>
          <p:nvCxnSpPr>
            <p:cNvPr id="51" name="Straight Arrow Connector 50"/>
            <p:cNvCxnSpPr>
              <a:stCxn id="50" idx="0"/>
              <a:endCxn id="49" idx="2"/>
            </p:cNvCxnSpPr>
            <p:nvPr/>
          </p:nvCxnSpPr>
          <p:spPr>
            <a:xfrm flipH="1" flipV="1">
              <a:off x="1285853" y="1764470"/>
              <a:ext cx="4236" cy="2143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0" idx="0"/>
              <a:endCxn id="50" idx="2"/>
            </p:cNvCxnSpPr>
            <p:nvPr/>
          </p:nvCxnSpPr>
          <p:spPr>
            <a:xfrm flipV="1">
              <a:off x="1289243" y="2317369"/>
              <a:ext cx="846" cy="2593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2133502" y="1541125"/>
            <a:ext cx="1023307" cy="4484055"/>
            <a:chOff x="760464" y="1306873"/>
            <a:chExt cx="1023307" cy="4484055"/>
          </a:xfrm>
        </p:grpSpPr>
        <p:grpSp>
          <p:nvGrpSpPr>
            <p:cNvPr id="83" name="Group 82"/>
            <p:cNvGrpSpPr/>
            <p:nvPr/>
          </p:nvGrpSpPr>
          <p:grpSpPr>
            <a:xfrm rot="16200000">
              <a:off x="442" y="4007599"/>
              <a:ext cx="2543351" cy="1023307"/>
              <a:chOff x="3280722" y="2449058"/>
              <a:chExt cx="2543351" cy="1023307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4041634" y="2449058"/>
                <a:ext cx="1049363" cy="102330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311145" y="2718829"/>
                <a:ext cx="515211" cy="51521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600" baseline="-25000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sp>
            <p:nvSpPr>
              <p:cNvPr id="92" name="Freeform 91"/>
              <p:cNvSpPr/>
              <p:nvPr/>
            </p:nvSpPr>
            <p:spPr>
              <a:xfrm rot="5400000">
                <a:off x="4417083" y="2872886"/>
                <a:ext cx="311489" cy="251615"/>
              </a:xfrm>
              <a:custGeom>
                <a:avLst/>
                <a:gdLst>
                  <a:gd name="connsiteX0" fmla="*/ 0 w 515155"/>
                  <a:gd name="connsiteY0" fmla="*/ 347468 h 347468"/>
                  <a:gd name="connsiteX1" fmla="*/ 227627 w 515155"/>
                  <a:gd name="connsiteY1" fmla="*/ 287559 h 347468"/>
                  <a:gd name="connsiteX2" fmla="*/ 275548 w 515155"/>
                  <a:gd name="connsiteY2" fmla="*/ 47926 h 347468"/>
                  <a:gd name="connsiteX3" fmla="*/ 515155 w 515155"/>
                  <a:gd name="connsiteY3" fmla="*/ 0 h 347468"/>
                  <a:gd name="connsiteX4" fmla="*/ 515155 w 515155"/>
                  <a:gd name="connsiteY4" fmla="*/ 0 h 34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5" h="347468">
                    <a:moveTo>
                      <a:pt x="0" y="347468"/>
                    </a:moveTo>
                    <a:cubicBezTo>
                      <a:pt x="90851" y="342475"/>
                      <a:pt x="181702" y="337483"/>
                      <a:pt x="227627" y="287559"/>
                    </a:cubicBezTo>
                    <a:cubicBezTo>
                      <a:pt x="273552" y="237635"/>
                      <a:pt x="227627" y="95852"/>
                      <a:pt x="275548" y="47926"/>
                    </a:cubicBezTo>
                    <a:cubicBezTo>
                      <a:pt x="323469" y="0"/>
                      <a:pt x="515155" y="0"/>
                      <a:pt x="515155" y="0"/>
                    </a:cubicBezTo>
                    <a:lnTo>
                      <a:pt x="51515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" name="Straight Arrow Connector 92"/>
              <p:cNvCxnSpPr>
                <a:stCxn id="91" idx="6"/>
              </p:cNvCxnSpPr>
              <p:nvPr/>
            </p:nvCxnSpPr>
            <p:spPr>
              <a:xfrm>
                <a:off x="4826356" y="2976435"/>
                <a:ext cx="634532" cy="14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endCxn id="91" idx="1"/>
              </p:cNvCxnSpPr>
              <p:nvPr/>
            </p:nvCxnSpPr>
            <p:spPr>
              <a:xfrm rot="5400000" flipV="1">
                <a:off x="4003862" y="2411546"/>
                <a:ext cx="75451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endCxn id="91" idx="3"/>
              </p:cNvCxnSpPr>
              <p:nvPr/>
            </p:nvCxnSpPr>
            <p:spPr>
              <a:xfrm rot="5400000" flipH="1" flipV="1">
                <a:off x="4003861" y="2851306"/>
                <a:ext cx="75452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 rot="5400000">
                <a:off x="5451974" y="2805169"/>
                <a:ext cx="4056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latin typeface="CMU Bright Roman"/>
                    <a:cs typeface="CMU Bright Roman"/>
                  </a:rPr>
                  <a:t>h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2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 rot="5400000">
                <a:off x="3020419" y="2709361"/>
                <a:ext cx="1023307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MU Bright Roman"/>
                    <a:cs typeface="CMU Bright Roman"/>
                  </a:rPr>
                  <a:t> x</a:t>
                </a:r>
                <a:r>
                  <a:rPr lang="en-US" sz="1600" i="1" baseline="-25000" dirty="0" smtClean="0">
                    <a:latin typeface="CMU Bright Roman"/>
                    <a:cs typeface="CMU Bright Roman"/>
                  </a:rPr>
                  <a:t>2</a:t>
                </a:r>
                <a:r>
                  <a:rPr lang="en-US" sz="1600" i="1" dirty="0" smtClean="0">
                    <a:latin typeface="CMU Bright Roman"/>
                    <a:cs typeface="CMU Bright Roman"/>
                  </a:rPr>
                  <a:t>     h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1</a:t>
                </a:r>
              </a:p>
              <a:p>
                <a:pPr algn="just"/>
                <a:endParaRPr lang="en-US" sz="1600" i="1" baseline="-25000" dirty="0">
                  <a:latin typeface="CMU Bright Roman"/>
                  <a:cs typeface="CMU Bright Roman"/>
                </a:endParaRPr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1089766" y="2576760"/>
              <a:ext cx="398953" cy="3663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3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85" name="Straight Arrow Connector 84"/>
            <p:cNvCxnSpPr>
              <a:stCxn id="96" idx="0"/>
              <a:endCxn id="84" idx="2"/>
            </p:cNvCxnSpPr>
            <p:nvPr/>
          </p:nvCxnSpPr>
          <p:spPr>
            <a:xfrm flipV="1">
              <a:off x="1285852" y="2943060"/>
              <a:ext cx="3391" cy="3045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1036659" y="1306873"/>
              <a:ext cx="498388" cy="457597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  <a:latin typeface="CMU Bright Roman"/>
                  <a:cs typeface="CMU Bright Roman"/>
                </a:rPr>
                <a:t>2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93320" y="1978815"/>
              <a:ext cx="3935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CMU Bright Roman"/>
                  <a:cs typeface="CMU Bright Roman"/>
                </a:rPr>
                <a:t>y</a:t>
              </a:r>
              <a:r>
                <a:rPr lang="en-US" sz="1600" i="1" baseline="-25000" dirty="0">
                  <a:latin typeface="CMU Bright Roman"/>
                  <a:cs typeface="CMU Bright Roman"/>
                </a:rPr>
                <a:t>2</a:t>
              </a:r>
            </a:p>
          </p:txBody>
        </p:sp>
        <p:cxnSp>
          <p:nvCxnSpPr>
            <p:cNvPr id="88" name="Straight Arrow Connector 87"/>
            <p:cNvCxnSpPr>
              <a:stCxn id="87" idx="0"/>
              <a:endCxn id="86" idx="2"/>
            </p:cNvCxnSpPr>
            <p:nvPr/>
          </p:nvCxnSpPr>
          <p:spPr>
            <a:xfrm flipH="1" flipV="1">
              <a:off x="1285853" y="1764470"/>
              <a:ext cx="4236" cy="2143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4" idx="0"/>
              <a:endCxn id="87" idx="2"/>
            </p:cNvCxnSpPr>
            <p:nvPr/>
          </p:nvCxnSpPr>
          <p:spPr>
            <a:xfrm flipV="1">
              <a:off x="1289243" y="2317369"/>
              <a:ext cx="846" cy="2593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3468037" y="1557577"/>
            <a:ext cx="1023307" cy="4484055"/>
            <a:chOff x="760464" y="1306873"/>
            <a:chExt cx="1023307" cy="4484055"/>
          </a:xfrm>
        </p:grpSpPr>
        <p:grpSp>
          <p:nvGrpSpPr>
            <p:cNvPr id="99" name="Group 98"/>
            <p:cNvGrpSpPr/>
            <p:nvPr/>
          </p:nvGrpSpPr>
          <p:grpSpPr>
            <a:xfrm rot="16200000">
              <a:off x="442" y="4007599"/>
              <a:ext cx="2543351" cy="1023307"/>
              <a:chOff x="3280722" y="2449058"/>
              <a:chExt cx="2543351" cy="1023307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4041634" y="2449058"/>
                <a:ext cx="1049363" cy="102330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4311145" y="2718829"/>
                <a:ext cx="515211" cy="51521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600" baseline="-25000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sp>
            <p:nvSpPr>
              <p:cNvPr id="108" name="Freeform 107"/>
              <p:cNvSpPr/>
              <p:nvPr/>
            </p:nvSpPr>
            <p:spPr>
              <a:xfrm rot="5400000">
                <a:off x="4417083" y="2872886"/>
                <a:ext cx="311489" cy="251615"/>
              </a:xfrm>
              <a:custGeom>
                <a:avLst/>
                <a:gdLst>
                  <a:gd name="connsiteX0" fmla="*/ 0 w 515155"/>
                  <a:gd name="connsiteY0" fmla="*/ 347468 h 347468"/>
                  <a:gd name="connsiteX1" fmla="*/ 227627 w 515155"/>
                  <a:gd name="connsiteY1" fmla="*/ 287559 h 347468"/>
                  <a:gd name="connsiteX2" fmla="*/ 275548 w 515155"/>
                  <a:gd name="connsiteY2" fmla="*/ 47926 h 347468"/>
                  <a:gd name="connsiteX3" fmla="*/ 515155 w 515155"/>
                  <a:gd name="connsiteY3" fmla="*/ 0 h 347468"/>
                  <a:gd name="connsiteX4" fmla="*/ 515155 w 515155"/>
                  <a:gd name="connsiteY4" fmla="*/ 0 h 34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5" h="347468">
                    <a:moveTo>
                      <a:pt x="0" y="347468"/>
                    </a:moveTo>
                    <a:cubicBezTo>
                      <a:pt x="90851" y="342475"/>
                      <a:pt x="181702" y="337483"/>
                      <a:pt x="227627" y="287559"/>
                    </a:cubicBezTo>
                    <a:cubicBezTo>
                      <a:pt x="273552" y="237635"/>
                      <a:pt x="227627" y="95852"/>
                      <a:pt x="275548" y="47926"/>
                    </a:cubicBezTo>
                    <a:cubicBezTo>
                      <a:pt x="323469" y="0"/>
                      <a:pt x="515155" y="0"/>
                      <a:pt x="515155" y="0"/>
                    </a:cubicBezTo>
                    <a:lnTo>
                      <a:pt x="51515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Straight Arrow Connector 108"/>
              <p:cNvCxnSpPr>
                <a:stCxn id="107" idx="6"/>
              </p:cNvCxnSpPr>
              <p:nvPr/>
            </p:nvCxnSpPr>
            <p:spPr>
              <a:xfrm>
                <a:off x="4826356" y="2976435"/>
                <a:ext cx="634532" cy="14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endCxn id="107" idx="1"/>
              </p:cNvCxnSpPr>
              <p:nvPr/>
            </p:nvCxnSpPr>
            <p:spPr>
              <a:xfrm rot="5400000" flipV="1">
                <a:off x="4003862" y="2411546"/>
                <a:ext cx="75451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7" idx="3"/>
              </p:cNvCxnSpPr>
              <p:nvPr/>
            </p:nvCxnSpPr>
            <p:spPr>
              <a:xfrm rot="5400000" flipH="1" flipV="1">
                <a:off x="4003861" y="2851306"/>
                <a:ext cx="75452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/>
            </p:nvSpPr>
            <p:spPr>
              <a:xfrm rot="5400000">
                <a:off x="5451974" y="2805169"/>
                <a:ext cx="4056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latin typeface="CMU Bright Roman"/>
                    <a:cs typeface="CMU Bright Roman"/>
                  </a:rPr>
                  <a:t>h</a:t>
                </a:r>
                <a:r>
                  <a:rPr lang="en-US" sz="1600" i="1" baseline="-25000" dirty="0" smtClean="0">
                    <a:latin typeface="CMU Bright Roman"/>
                    <a:cs typeface="CMU Bright Roman"/>
                  </a:rPr>
                  <a:t>3</a:t>
                </a:r>
                <a:endParaRPr lang="en-US" sz="1600" i="1" baseline="-25000" dirty="0">
                  <a:latin typeface="CMU Bright Roman"/>
                  <a:cs typeface="CMU Bright Roman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 rot="5400000">
                <a:off x="3020419" y="2709361"/>
                <a:ext cx="1023307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MU Bright Roman"/>
                    <a:cs typeface="CMU Bright Roman"/>
                  </a:rPr>
                  <a:t> x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3</a:t>
                </a:r>
                <a:r>
                  <a:rPr lang="en-US" sz="1600" i="1" dirty="0" smtClean="0">
                    <a:latin typeface="CMU Bright Roman"/>
                    <a:cs typeface="CMU Bright Roman"/>
                  </a:rPr>
                  <a:t>     h</a:t>
                </a:r>
                <a:r>
                  <a:rPr lang="en-US" sz="1600" i="1" baseline="-25000" dirty="0" smtClean="0">
                    <a:latin typeface="CMU Bright Roman"/>
                    <a:cs typeface="CMU Bright Roman"/>
                  </a:rPr>
                  <a:t>2</a:t>
                </a:r>
                <a:endParaRPr lang="en-US" sz="1600" i="1" baseline="-25000" dirty="0">
                  <a:latin typeface="CMU Bright Roman"/>
                  <a:cs typeface="CMU Bright Roman"/>
                </a:endParaRPr>
              </a:p>
              <a:p>
                <a:pPr algn="just"/>
                <a:endParaRPr lang="en-US" sz="1600" i="1" baseline="-25000" dirty="0">
                  <a:latin typeface="CMU Bright Roman"/>
                  <a:cs typeface="CMU Bright Roman"/>
                </a:endParaRPr>
              </a:p>
            </p:txBody>
          </p:sp>
        </p:grpSp>
        <p:sp>
          <p:nvSpPr>
            <p:cNvPr id="100" name="Rectangle 99"/>
            <p:cNvSpPr/>
            <p:nvPr/>
          </p:nvSpPr>
          <p:spPr>
            <a:xfrm>
              <a:off x="1089766" y="2576760"/>
              <a:ext cx="398953" cy="3663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3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101" name="Straight Arrow Connector 100"/>
            <p:cNvCxnSpPr>
              <a:stCxn id="112" idx="0"/>
              <a:endCxn id="100" idx="2"/>
            </p:cNvCxnSpPr>
            <p:nvPr/>
          </p:nvCxnSpPr>
          <p:spPr>
            <a:xfrm flipV="1">
              <a:off x="1285852" y="2943060"/>
              <a:ext cx="3391" cy="3045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/>
            <p:cNvSpPr/>
            <p:nvPr/>
          </p:nvSpPr>
          <p:spPr>
            <a:xfrm>
              <a:off x="1036659" y="1306873"/>
              <a:ext cx="498388" cy="457597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C</a:t>
              </a:r>
              <a:r>
                <a:rPr lang="en-US" baseline="-25000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3</a:t>
              </a:r>
              <a:endParaRPr lang="en-US" baseline="-25000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93320" y="1978815"/>
              <a:ext cx="3935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CMU Bright Roman"/>
                  <a:cs typeface="CMU Bright Roman"/>
                </a:rPr>
                <a:t>y</a:t>
              </a:r>
              <a:r>
                <a:rPr lang="en-US" sz="1600" i="1" baseline="-25000" dirty="0" smtClean="0">
                  <a:latin typeface="CMU Bright Roman"/>
                  <a:cs typeface="CMU Bright Roman"/>
                </a:rPr>
                <a:t>3</a:t>
              </a:r>
              <a:endParaRPr lang="en-US" sz="1600" i="1" baseline="-25000" dirty="0">
                <a:latin typeface="CMU Bright Roman"/>
                <a:cs typeface="CMU Bright Roman"/>
              </a:endParaRPr>
            </a:p>
          </p:txBody>
        </p:sp>
        <p:cxnSp>
          <p:nvCxnSpPr>
            <p:cNvPr id="104" name="Straight Arrow Connector 103"/>
            <p:cNvCxnSpPr>
              <a:stCxn id="103" idx="0"/>
              <a:endCxn id="102" idx="2"/>
            </p:cNvCxnSpPr>
            <p:nvPr/>
          </p:nvCxnSpPr>
          <p:spPr>
            <a:xfrm flipH="1" flipV="1">
              <a:off x="1285853" y="1764470"/>
              <a:ext cx="4236" cy="2143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100" idx="0"/>
              <a:endCxn id="103" idx="2"/>
            </p:cNvCxnSpPr>
            <p:nvPr/>
          </p:nvCxnSpPr>
          <p:spPr>
            <a:xfrm flipV="1">
              <a:off x="1289243" y="2317369"/>
              <a:ext cx="846" cy="2593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Freeform 116"/>
          <p:cNvSpPr/>
          <p:nvPr/>
        </p:nvSpPr>
        <p:spPr>
          <a:xfrm>
            <a:off x="1430243" y="3476752"/>
            <a:ext cx="1430243" cy="2670005"/>
          </a:xfrm>
          <a:custGeom>
            <a:avLst/>
            <a:gdLst>
              <a:gd name="connsiteX0" fmla="*/ 0 w 1430243"/>
              <a:gd name="connsiteY0" fmla="*/ 197287 h 2670005"/>
              <a:gd name="connsiteX1" fmla="*/ 332901 w 1430243"/>
              <a:gd name="connsiteY1" fmla="*/ 234274 h 2670005"/>
              <a:gd name="connsiteX2" fmla="*/ 678133 w 1430243"/>
              <a:gd name="connsiteY2" fmla="*/ 2539795 h 2670005"/>
              <a:gd name="connsiteX3" fmla="*/ 1430243 w 1430243"/>
              <a:gd name="connsiteY3" fmla="*/ 2379518 h 267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243" h="2670005">
                <a:moveTo>
                  <a:pt x="0" y="197287"/>
                </a:moveTo>
                <a:cubicBezTo>
                  <a:pt x="109939" y="20571"/>
                  <a:pt x="219879" y="-156144"/>
                  <a:pt x="332901" y="234274"/>
                </a:cubicBezTo>
                <a:cubicBezTo>
                  <a:pt x="445923" y="624692"/>
                  <a:pt x="495243" y="2182254"/>
                  <a:pt x="678133" y="2539795"/>
                </a:cubicBezTo>
                <a:cubicBezTo>
                  <a:pt x="861023" y="2897336"/>
                  <a:pt x="1309001" y="2408286"/>
                  <a:pt x="1430243" y="2379518"/>
                </a:cubicBezTo>
              </a:path>
            </a:pathLst>
          </a:custGeom>
          <a:ln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2800144" y="3469806"/>
            <a:ext cx="1430243" cy="2670005"/>
          </a:xfrm>
          <a:custGeom>
            <a:avLst/>
            <a:gdLst>
              <a:gd name="connsiteX0" fmla="*/ 0 w 1430243"/>
              <a:gd name="connsiteY0" fmla="*/ 197287 h 2670005"/>
              <a:gd name="connsiteX1" fmla="*/ 332901 w 1430243"/>
              <a:gd name="connsiteY1" fmla="*/ 234274 h 2670005"/>
              <a:gd name="connsiteX2" fmla="*/ 678133 w 1430243"/>
              <a:gd name="connsiteY2" fmla="*/ 2539795 h 2670005"/>
              <a:gd name="connsiteX3" fmla="*/ 1430243 w 1430243"/>
              <a:gd name="connsiteY3" fmla="*/ 2379518 h 267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243" h="2670005">
                <a:moveTo>
                  <a:pt x="0" y="197287"/>
                </a:moveTo>
                <a:cubicBezTo>
                  <a:pt x="109939" y="20571"/>
                  <a:pt x="219879" y="-156144"/>
                  <a:pt x="332901" y="234274"/>
                </a:cubicBezTo>
                <a:cubicBezTo>
                  <a:pt x="445923" y="624692"/>
                  <a:pt x="495243" y="2182254"/>
                  <a:pt x="678133" y="2539795"/>
                </a:cubicBezTo>
                <a:cubicBezTo>
                  <a:pt x="861023" y="2897336"/>
                  <a:pt x="1309001" y="2408286"/>
                  <a:pt x="1430243" y="2379518"/>
                </a:cubicBezTo>
              </a:path>
            </a:pathLst>
          </a:custGeom>
          <a:ln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6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Recurrent Neural Networks (RNNs)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MU Bright SemiBold"/>
                <a:cs typeface="CMU Bright SemiBold"/>
              </a:rPr>
              <a:t>R</a:t>
            </a:r>
            <a:r>
              <a:rPr lang="en-US" sz="2400" dirty="0" smtClean="0">
                <a:latin typeface="CMU Bright Roman"/>
                <a:cs typeface="CMU Bright Roman"/>
              </a:rPr>
              <a:t>ecurrent </a:t>
            </a:r>
            <a:r>
              <a:rPr lang="en-US" sz="2400" dirty="0" smtClean="0">
                <a:latin typeface="CMU Bright SemiBold"/>
                <a:cs typeface="CMU Bright SemiBold"/>
              </a:rPr>
              <a:t>N</a:t>
            </a:r>
            <a:r>
              <a:rPr lang="en-US" sz="2400" dirty="0" smtClean="0">
                <a:latin typeface="CMU Bright Roman"/>
                <a:cs typeface="CMU Bright Roman"/>
              </a:rPr>
              <a:t>eural </a:t>
            </a:r>
            <a:r>
              <a:rPr lang="en-US" sz="2400" dirty="0" smtClean="0">
                <a:latin typeface="CMU Bright SemiBold"/>
                <a:cs typeface="CMU Bright SemiBold"/>
              </a:rPr>
              <a:t>N</a:t>
            </a:r>
            <a:r>
              <a:rPr lang="en-US" sz="2400" dirty="0" smtClean="0">
                <a:latin typeface="CMU Bright Roman"/>
                <a:cs typeface="CMU Bright Roman"/>
              </a:rPr>
              <a:t>etwork</a:t>
            </a:r>
            <a:r>
              <a:rPr lang="en-US" sz="2400" dirty="0" smtClean="0">
                <a:latin typeface="CMU Bright SemiBold"/>
                <a:cs typeface="CMU Bright SemiBold"/>
              </a:rPr>
              <a:t>s </a:t>
            </a:r>
            <a:r>
              <a:rPr lang="en-US" sz="2400" dirty="0" smtClean="0">
                <a:latin typeface="CMU Bright Roman"/>
                <a:cs typeface="CMU Bright Roman"/>
              </a:rPr>
              <a:t>take the previous output or hidden states as inputs. </a:t>
            </a:r>
            <a:r>
              <a:rPr lang="en-US" sz="2400" dirty="0">
                <a:latin typeface="CMU Bright Roman"/>
                <a:cs typeface="CMU Bright Roman"/>
              </a:rPr>
              <a:t/>
            </a:r>
            <a:br>
              <a:rPr lang="en-US" sz="2400" dirty="0">
                <a:latin typeface="CMU Bright Roman"/>
                <a:cs typeface="CMU Bright Roman"/>
              </a:rPr>
            </a:br>
            <a:r>
              <a:rPr lang="en-US" sz="2400" dirty="0" smtClean="0">
                <a:latin typeface="CMU Bright Roman"/>
                <a:cs typeface="CMU Bright Roman"/>
              </a:rPr>
              <a:t>The composite input at time </a:t>
            </a:r>
            <a:r>
              <a:rPr lang="en-US" sz="2400" dirty="0" smtClean="0">
                <a:latin typeface="CMU Bright Oblique"/>
                <a:cs typeface="CMU Bright Oblique"/>
              </a:rPr>
              <a:t>t</a:t>
            </a:r>
            <a:r>
              <a:rPr lang="en-US" sz="2400" dirty="0" smtClean="0">
                <a:latin typeface="CMU Bright Roman"/>
                <a:cs typeface="CMU Bright Roman"/>
              </a:rPr>
              <a:t> has some historical information about the happenings at time T &lt; </a:t>
            </a:r>
            <a:r>
              <a:rPr lang="en-US" sz="2400" dirty="0" smtClean="0">
                <a:latin typeface="CMU Bright Oblique"/>
                <a:cs typeface="CMU Bright Oblique"/>
              </a:rPr>
              <a:t>t</a:t>
            </a:r>
          </a:p>
          <a:p>
            <a:endParaRPr lang="en-US" sz="2400" dirty="0">
              <a:latin typeface="CMU Bright Oblique"/>
              <a:cs typeface="CMU Bright Oblique"/>
            </a:endParaRPr>
          </a:p>
          <a:p>
            <a:r>
              <a:rPr lang="en-US" sz="2400" dirty="0">
                <a:latin typeface="CMU Bright Roman"/>
                <a:cs typeface="CMU Bright Roman"/>
              </a:rPr>
              <a:t>RNNs are </a:t>
            </a:r>
            <a:r>
              <a:rPr lang="en-US" sz="2400" dirty="0" smtClean="0">
                <a:latin typeface="CMU Bright Roman"/>
                <a:cs typeface="CMU Bright Roman"/>
              </a:rPr>
              <a:t>useful </a:t>
            </a:r>
            <a:r>
              <a:rPr lang="en-US" sz="2400" dirty="0">
                <a:latin typeface="CMU Bright Roman"/>
                <a:cs typeface="CMU Bright Roman"/>
              </a:rPr>
              <a:t>as their </a:t>
            </a:r>
            <a:r>
              <a:rPr lang="en-US" sz="2400" dirty="0" smtClean="0">
                <a:latin typeface="CMU Bright Roman"/>
                <a:cs typeface="CMU Bright Roman"/>
              </a:rPr>
              <a:t>intermediate values (state) </a:t>
            </a:r>
            <a:r>
              <a:rPr lang="en-US" sz="2400" dirty="0">
                <a:latin typeface="CMU Bright Roman"/>
                <a:cs typeface="CMU Bright Roman"/>
              </a:rPr>
              <a:t>can </a:t>
            </a:r>
            <a:r>
              <a:rPr lang="en-US" sz="2400" dirty="0" smtClean="0">
                <a:latin typeface="CMU Bright Roman"/>
                <a:cs typeface="CMU Bright Roman"/>
              </a:rPr>
              <a:t>store information </a:t>
            </a:r>
            <a:r>
              <a:rPr lang="en-US" sz="2400" dirty="0">
                <a:latin typeface="CMU Bright Roman"/>
                <a:cs typeface="CMU Bright Roman"/>
              </a:rPr>
              <a:t>about past inputs for a time that is not fixed a priori</a:t>
            </a:r>
          </a:p>
          <a:p>
            <a:pPr marL="0" indent="0">
              <a:buNone/>
            </a:pPr>
            <a:endParaRPr lang="en-US" sz="2000" dirty="0" smtClean="0">
              <a:latin typeface="CMU Bright Oblique"/>
              <a:cs typeface="CMU Bright Oblique"/>
            </a:endParaRPr>
          </a:p>
        </p:txBody>
      </p:sp>
    </p:spTree>
    <p:extLst>
      <p:ext uri="{BB962C8B-B14F-4D97-AF65-F5344CB8AC3E}">
        <p14:creationId xmlns:p14="http://schemas.microsoft.com/office/powerpoint/2010/main" val="235767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3B91-FAC0-3043-A682-452F01D0BD90}" type="slidenum">
              <a:rPr lang="en-US" smtClean="0"/>
              <a:t>40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0464" y="1541124"/>
            <a:ext cx="1023307" cy="4484055"/>
            <a:chOff x="760464" y="1306873"/>
            <a:chExt cx="1023307" cy="4484055"/>
          </a:xfrm>
        </p:grpSpPr>
        <p:grpSp>
          <p:nvGrpSpPr>
            <p:cNvPr id="18" name="Group 17"/>
            <p:cNvGrpSpPr/>
            <p:nvPr/>
          </p:nvGrpSpPr>
          <p:grpSpPr>
            <a:xfrm rot="16200000">
              <a:off x="442" y="4007599"/>
              <a:ext cx="2543351" cy="1023307"/>
              <a:chOff x="3280722" y="2449058"/>
              <a:chExt cx="2543351" cy="1023307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041634" y="2449058"/>
                <a:ext cx="1049363" cy="102330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  <a:headEnd type="arrow"/>
                <a:tailEnd type="none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311145" y="2718829"/>
                <a:ext cx="515211" cy="51521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headEnd type="arrow"/>
                <a:tailEnd type="none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600" baseline="-25000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 rot="5400000">
                <a:off x="4417083" y="2872886"/>
                <a:ext cx="311489" cy="251615"/>
              </a:xfrm>
              <a:custGeom>
                <a:avLst/>
                <a:gdLst>
                  <a:gd name="connsiteX0" fmla="*/ 0 w 515155"/>
                  <a:gd name="connsiteY0" fmla="*/ 347468 h 347468"/>
                  <a:gd name="connsiteX1" fmla="*/ 227627 w 515155"/>
                  <a:gd name="connsiteY1" fmla="*/ 287559 h 347468"/>
                  <a:gd name="connsiteX2" fmla="*/ 275548 w 515155"/>
                  <a:gd name="connsiteY2" fmla="*/ 47926 h 347468"/>
                  <a:gd name="connsiteX3" fmla="*/ 515155 w 515155"/>
                  <a:gd name="connsiteY3" fmla="*/ 0 h 347468"/>
                  <a:gd name="connsiteX4" fmla="*/ 515155 w 515155"/>
                  <a:gd name="connsiteY4" fmla="*/ 0 h 34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5" h="347468">
                    <a:moveTo>
                      <a:pt x="0" y="347468"/>
                    </a:moveTo>
                    <a:cubicBezTo>
                      <a:pt x="90851" y="342475"/>
                      <a:pt x="181702" y="337483"/>
                      <a:pt x="227627" y="287559"/>
                    </a:cubicBezTo>
                    <a:cubicBezTo>
                      <a:pt x="273552" y="237635"/>
                      <a:pt x="227627" y="95852"/>
                      <a:pt x="275548" y="47926"/>
                    </a:cubicBezTo>
                    <a:cubicBezTo>
                      <a:pt x="323469" y="0"/>
                      <a:pt x="515155" y="0"/>
                      <a:pt x="515155" y="0"/>
                    </a:cubicBezTo>
                    <a:lnTo>
                      <a:pt x="51515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Arrow Connector 27"/>
              <p:cNvCxnSpPr>
                <a:stCxn id="26" idx="6"/>
              </p:cNvCxnSpPr>
              <p:nvPr/>
            </p:nvCxnSpPr>
            <p:spPr>
              <a:xfrm>
                <a:off x="4826356" y="2976435"/>
                <a:ext cx="634532" cy="14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endCxn id="26" idx="1"/>
              </p:cNvCxnSpPr>
              <p:nvPr/>
            </p:nvCxnSpPr>
            <p:spPr>
              <a:xfrm rot="5400000" flipV="1">
                <a:off x="4003862" y="2411546"/>
                <a:ext cx="75451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endCxn id="26" idx="3"/>
              </p:cNvCxnSpPr>
              <p:nvPr/>
            </p:nvCxnSpPr>
            <p:spPr>
              <a:xfrm rot="5400000" flipH="1" flipV="1">
                <a:off x="4003861" y="2851306"/>
                <a:ext cx="75452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 rot="5400000">
                <a:off x="5451974" y="2805169"/>
                <a:ext cx="405644" cy="338554"/>
              </a:xfrm>
              <a:prstGeom prst="rect">
                <a:avLst/>
              </a:prstGeom>
              <a:noFill/>
              <a:ln>
                <a:noFill/>
                <a:headEnd type="arrow"/>
                <a:tailEnd type="none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latin typeface="CMU Bright Roman"/>
                    <a:cs typeface="CMU Bright Roman"/>
                  </a:rPr>
                  <a:t>h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5400000">
                <a:off x="3020419" y="2709361"/>
                <a:ext cx="1023307" cy="502702"/>
              </a:xfrm>
              <a:prstGeom prst="rect">
                <a:avLst/>
              </a:prstGeom>
              <a:noFill/>
              <a:ln>
                <a:noFill/>
                <a:headEnd type="arrow"/>
                <a:tailEnd type="none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MU Bright Roman"/>
                    <a:cs typeface="CMU Bright Roman"/>
                  </a:rPr>
                  <a:t> x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1</a:t>
                </a:r>
                <a:r>
                  <a:rPr lang="en-US" sz="1600" i="1" baseline="-25000" dirty="0" smtClean="0">
                    <a:latin typeface="CMU Bright Roman"/>
                    <a:cs typeface="CMU Bright Roman"/>
                  </a:rPr>
                  <a:t>  </a:t>
                </a:r>
                <a:r>
                  <a:rPr lang="en-US" sz="1600" i="1" dirty="0" smtClean="0">
                    <a:latin typeface="CMU Bright Roman"/>
                    <a:cs typeface="CMU Bright Roman"/>
                  </a:rPr>
                  <a:t>   h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0</a:t>
                </a:r>
              </a:p>
              <a:p>
                <a:pPr algn="just"/>
                <a:endParaRPr lang="en-US" sz="1600" i="1" baseline="-25000" dirty="0">
                  <a:latin typeface="CMU Bright Roman"/>
                  <a:cs typeface="CMU Bright Roman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089766" y="2576760"/>
              <a:ext cx="398953" cy="3663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3000"/>
              </a:schemeClr>
            </a:solidFill>
            <a:ln>
              <a:solidFill>
                <a:schemeClr val="accent1"/>
              </a:solidFill>
              <a:headEnd type="arrow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20" name="Straight Arrow Connector 19"/>
            <p:cNvCxnSpPr>
              <a:stCxn id="31" idx="0"/>
              <a:endCxn id="19" idx="2"/>
            </p:cNvCxnSpPr>
            <p:nvPr/>
          </p:nvCxnSpPr>
          <p:spPr>
            <a:xfrm flipV="1">
              <a:off x="1285852" y="2943060"/>
              <a:ext cx="3391" cy="30451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1036659" y="1306873"/>
              <a:ext cx="498388" cy="457597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  <a:ln>
              <a:solidFill>
                <a:schemeClr val="accent1"/>
              </a:solidFill>
              <a:headEnd type="arrow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C</a:t>
              </a:r>
              <a:r>
                <a:rPr lang="en-US" baseline="-25000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1</a:t>
              </a:r>
              <a:endParaRPr lang="en-US" baseline="-25000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93320" y="1978815"/>
              <a:ext cx="393537" cy="338554"/>
            </a:xfrm>
            <a:prstGeom prst="rect">
              <a:avLst/>
            </a:prstGeom>
            <a:noFill/>
            <a:ln>
              <a:noFill/>
              <a:headEnd type="arrow"/>
              <a:tailEnd type="none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CMU Bright Roman"/>
                  <a:cs typeface="CMU Bright Roman"/>
                </a:rPr>
                <a:t>y</a:t>
              </a:r>
              <a:r>
                <a:rPr lang="en-US" sz="1600" i="1" baseline="-25000" dirty="0">
                  <a:latin typeface="CMU Bright Roman"/>
                  <a:cs typeface="CMU Bright Roman"/>
                </a:rPr>
                <a:t>1</a:t>
              </a:r>
            </a:p>
          </p:txBody>
        </p:sp>
        <p:cxnSp>
          <p:nvCxnSpPr>
            <p:cNvPr id="23" name="Straight Arrow Connector 22"/>
            <p:cNvCxnSpPr>
              <a:stCxn id="22" idx="0"/>
              <a:endCxn id="21" idx="2"/>
            </p:cNvCxnSpPr>
            <p:nvPr/>
          </p:nvCxnSpPr>
          <p:spPr>
            <a:xfrm flipH="1" flipV="1">
              <a:off x="1285853" y="1764470"/>
              <a:ext cx="4236" cy="21434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9" idx="0"/>
              <a:endCxn id="22" idx="2"/>
            </p:cNvCxnSpPr>
            <p:nvPr/>
          </p:nvCxnSpPr>
          <p:spPr>
            <a:xfrm flipV="1">
              <a:off x="1289243" y="2317369"/>
              <a:ext cx="846" cy="25939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133502" y="1541125"/>
            <a:ext cx="1023307" cy="4484055"/>
            <a:chOff x="760464" y="1306873"/>
            <a:chExt cx="1023307" cy="4484055"/>
          </a:xfrm>
        </p:grpSpPr>
        <p:grpSp>
          <p:nvGrpSpPr>
            <p:cNvPr id="37" name="Group 36"/>
            <p:cNvGrpSpPr/>
            <p:nvPr/>
          </p:nvGrpSpPr>
          <p:grpSpPr>
            <a:xfrm rot="16200000">
              <a:off x="442" y="4007599"/>
              <a:ext cx="2543351" cy="1023307"/>
              <a:chOff x="3280722" y="2449058"/>
              <a:chExt cx="2543351" cy="1023307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4041634" y="2449058"/>
                <a:ext cx="1049363" cy="102330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  <a:headEnd type="arrow"/>
                <a:tailEnd type="none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311145" y="2718829"/>
                <a:ext cx="515211" cy="51521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headEnd type="arrow"/>
                <a:tailEnd type="none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600" baseline="-25000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>
              <a:xfrm rot="5400000">
                <a:off x="4417083" y="2872886"/>
                <a:ext cx="311489" cy="251615"/>
              </a:xfrm>
              <a:custGeom>
                <a:avLst/>
                <a:gdLst>
                  <a:gd name="connsiteX0" fmla="*/ 0 w 515155"/>
                  <a:gd name="connsiteY0" fmla="*/ 347468 h 347468"/>
                  <a:gd name="connsiteX1" fmla="*/ 227627 w 515155"/>
                  <a:gd name="connsiteY1" fmla="*/ 287559 h 347468"/>
                  <a:gd name="connsiteX2" fmla="*/ 275548 w 515155"/>
                  <a:gd name="connsiteY2" fmla="*/ 47926 h 347468"/>
                  <a:gd name="connsiteX3" fmla="*/ 515155 w 515155"/>
                  <a:gd name="connsiteY3" fmla="*/ 0 h 347468"/>
                  <a:gd name="connsiteX4" fmla="*/ 515155 w 515155"/>
                  <a:gd name="connsiteY4" fmla="*/ 0 h 34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5" h="347468">
                    <a:moveTo>
                      <a:pt x="0" y="347468"/>
                    </a:moveTo>
                    <a:cubicBezTo>
                      <a:pt x="90851" y="342475"/>
                      <a:pt x="181702" y="337483"/>
                      <a:pt x="227627" y="287559"/>
                    </a:cubicBezTo>
                    <a:cubicBezTo>
                      <a:pt x="273552" y="237635"/>
                      <a:pt x="227627" y="95852"/>
                      <a:pt x="275548" y="47926"/>
                    </a:cubicBezTo>
                    <a:cubicBezTo>
                      <a:pt x="323469" y="0"/>
                      <a:pt x="515155" y="0"/>
                      <a:pt x="515155" y="0"/>
                    </a:cubicBezTo>
                    <a:lnTo>
                      <a:pt x="51515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Arrow Connector 46"/>
              <p:cNvCxnSpPr>
                <a:stCxn id="45" idx="6"/>
              </p:cNvCxnSpPr>
              <p:nvPr/>
            </p:nvCxnSpPr>
            <p:spPr>
              <a:xfrm>
                <a:off x="4826356" y="2976435"/>
                <a:ext cx="634532" cy="14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endCxn id="45" idx="1"/>
              </p:cNvCxnSpPr>
              <p:nvPr/>
            </p:nvCxnSpPr>
            <p:spPr>
              <a:xfrm rot="5400000" flipV="1">
                <a:off x="4003862" y="2411546"/>
                <a:ext cx="75451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endCxn id="45" idx="3"/>
              </p:cNvCxnSpPr>
              <p:nvPr/>
            </p:nvCxnSpPr>
            <p:spPr>
              <a:xfrm rot="5400000" flipH="1" flipV="1">
                <a:off x="4003861" y="2851306"/>
                <a:ext cx="75452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 rot="5400000">
                <a:off x="5451974" y="2805169"/>
                <a:ext cx="405644" cy="338554"/>
              </a:xfrm>
              <a:prstGeom prst="rect">
                <a:avLst/>
              </a:prstGeom>
              <a:noFill/>
              <a:ln>
                <a:noFill/>
                <a:headEnd type="arrow"/>
                <a:tailEnd type="none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latin typeface="CMU Bright Roman"/>
                    <a:cs typeface="CMU Bright Roman"/>
                  </a:rPr>
                  <a:t>h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2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5400000">
                <a:off x="3020419" y="2709361"/>
                <a:ext cx="1023307" cy="502702"/>
              </a:xfrm>
              <a:prstGeom prst="rect">
                <a:avLst/>
              </a:prstGeom>
              <a:noFill/>
              <a:ln>
                <a:noFill/>
                <a:headEnd type="arrow"/>
                <a:tailEnd type="none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MU Bright Roman"/>
                    <a:cs typeface="CMU Bright Roman"/>
                  </a:rPr>
                  <a:t> x</a:t>
                </a:r>
                <a:r>
                  <a:rPr lang="en-US" sz="1600" i="1" baseline="-25000" dirty="0" smtClean="0">
                    <a:latin typeface="CMU Bright Roman"/>
                    <a:cs typeface="CMU Bright Roman"/>
                  </a:rPr>
                  <a:t>2</a:t>
                </a:r>
                <a:r>
                  <a:rPr lang="en-US" sz="1600" i="1" dirty="0" smtClean="0">
                    <a:latin typeface="CMU Bright Roman"/>
                    <a:cs typeface="CMU Bright Roman"/>
                  </a:rPr>
                  <a:t>     h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1</a:t>
                </a:r>
              </a:p>
              <a:p>
                <a:pPr algn="just"/>
                <a:endParaRPr lang="en-US" sz="1600" i="1" baseline="-25000" dirty="0">
                  <a:latin typeface="CMU Bright Roman"/>
                  <a:cs typeface="CMU Bright Roman"/>
                </a:endParaRP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1089766" y="2576760"/>
              <a:ext cx="398953" cy="3663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3000"/>
              </a:schemeClr>
            </a:solidFill>
            <a:ln>
              <a:solidFill>
                <a:schemeClr val="accent1"/>
              </a:solidFill>
              <a:headEnd type="arrow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39" name="Straight Arrow Connector 38"/>
            <p:cNvCxnSpPr>
              <a:stCxn id="50" idx="0"/>
              <a:endCxn id="38" idx="2"/>
            </p:cNvCxnSpPr>
            <p:nvPr/>
          </p:nvCxnSpPr>
          <p:spPr>
            <a:xfrm flipV="1">
              <a:off x="1285852" y="2943060"/>
              <a:ext cx="3391" cy="30451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036659" y="1306873"/>
              <a:ext cx="498388" cy="457597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  <a:ln>
              <a:solidFill>
                <a:schemeClr val="accent1"/>
              </a:solidFill>
              <a:headEnd type="arrow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  <a:latin typeface="CMU Bright Roman"/>
                  <a:cs typeface="CMU Bright Roman"/>
                </a:rPr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93320" y="1978815"/>
              <a:ext cx="393537" cy="338554"/>
            </a:xfrm>
            <a:prstGeom prst="rect">
              <a:avLst/>
            </a:prstGeom>
            <a:noFill/>
            <a:ln>
              <a:noFill/>
              <a:headEnd type="arrow"/>
              <a:tailEnd type="none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CMU Bright Roman"/>
                  <a:cs typeface="CMU Bright Roman"/>
                </a:rPr>
                <a:t>y</a:t>
              </a:r>
              <a:r>
                <a:rPr lang="en-US" sz="1600" i="1" baseline="-25000" dirty="0">
                  <a:latin typeface="CMU Bright Roman"/>
                  <a:cs typeface="CMU Bright Roman"/>
                </a:rPr>
                <a:t>2</a:t>
              </a:r>
            </a:p>
          </p:txBody>
        </p:sp>
        <p:cxnSp>
          <p:nvCxnSpPr>
            <p:cNvPr id="42" name="Straight Arrow Connector 41"/>
            <p:cNvCxnSpPr>
              <a:stCxn id="41" idx="0"/>
              <a:endCxn id="40" idx="2"/>
            </p:cNvCxnSpPr>
            <p:nvPr/>
          </p:nvCxnSpPr>
          <p:spPr>
            <a:xfrm flipH="1" flipV="1">
              <a:off x="1285853" y="1764470"/>
              <a:ext cx="4236" cy="21434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8" idx="0"/>
              <a:endCxn id="41" idx="2"/>
            </p:cNvCxnSpPr>
            <p:nvPr/>
          </p:nvCxnSpPr>
          <p:spPr>
            <a:xfrm flipV="1">
              <a:off x="1289243" y="2317369"/>
              <a:ext cx="846" cy="25939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468037" y="1557577"/>
            <a:ext cx="1023307" cy="4484055"/>
            <a:chOff x="760464" y="1306873"/>
            <a:chExt cx="1023307" cy="4484055"/>
          </a:xfrm>
        </p:grpSpPr>
        <p:grpSp>
          <p:nvGrpSpPr>
            <p:cNvPr id="53" name="Group 52"/>
            <p:cNvGrpSpPr/>
            <p:nvPr/>
          </p:nvGrpSpPr>
          <p:grpSpPr>
            <a:xfrm rot="16200000">
              <a:off x="442" y="4007599"/>
              <a:ext cx="2543351" cy="1023307"/>
              <a:chOff x="3280722" y="2449058"/>
              <a:chExt cx="2543351" cy="1023307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4041634" y="2449058"/>
                <a:ext cx="1049363" cy="102330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  <a:headEnd type="arrow"/>
                <a:tailEnd type="none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311145" y="2718829"/>
                <a:ext cx="515211" cy="51521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headEnd type="arrow"/>
                <a:tailEnd type="none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600" baseline="-25000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 rot="5400000">
                <a:off x="4417083" y="2872886"/>
                <a:ext cx="311489" cy="251615"/>
              </a:xfrm>
              <a:custGeom>
                <a:avLst/>
                <a:gdLst>
                  <a:gd name="connsiteX0" fmla="*/ 0 w 515155"/>
                  <a:gd name="connsiteY0" fmla="*/ 347468 h 347468"/>
                  <a:gd name="connsiteX1" fmla="*/ 227627 w 515155"/>
                  <a:gd name="connsiteY1" fmla="*/ 287559 h 347468"/>
                  <a:gd name="connsiteX2" fmla="*/ 275548 w 515155"/>
                  <a:gd name="connsiteY2" fmla="*/ 47926 h 347468"/>
                  <a:gd name="connsiteX3" fmla="*/ 515155 w 515155"/>
                  <a:gd name="connsiteY3" fmla="*/ 0 h 347468"/>
                  <a:gd name="connsiteX4" fmla="*/ 515155 w 515155"/>
                  <a:gd name="connsiteY4" fmla="*/ 0 h 34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5" h="347468">
                    <a:moveTo>
                      <a:pt x="0" y="347468"/>
                    </a:moveTo>
                    <a:cubicBezTo>
                      <a:pt x="90851" y="342475"/>
                      <a:pt x="181702" y="337483"/>
                      <a:pt x="227627" y="287559"/>
                    </a:cubicBezTo>
                    <a:cubicBezTo>
                      <a:pt x="273552" y="237635"/>
                      <a:pt x="227627" y="95852"/>
                      <a:pt x="275548" y="47926"/>
                    </a:cubicBezTo>
                    <a:cubicBezTo>
                      <a:pt x="323469" y="0"/>
                      <a:pt x="515155" y="0"/>
                      <a:pt x="515155" y="0"/>
                    </a:cubicBezTo>
                    <a:lnTo>
                      <a:pt x="51515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Arrow Connector 64"/>
              <p:cNvCxnSpPr>
                <a:stCxn id="63" idx="6"/>
              </p:cNvCxnSpPr>
              <p:nvPr/>
            </p:nvCxnSpPr>
            <p:spPr>
              <a:xfrm>
                <a:off x="4826356" y="2976435"/>
                <a:ext cx="634532" cy="14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endCxn id="63" idx="1"/>
              </p:cNvCxnSpPr>
              <p:nvPr/>
            </p:nvCxnSpPr>
            <p:spPr>
              <a:xfrm rot="5400000" flipV="1">
                <a:off x="4003862" y="2411546"/>
                <a:ext cx="75451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endCxn id="63" idx="3"/>
              </p:cNvCxnSpPr>
              <p:nvPr/>
            </p:nvCxnSpPr>
            <p:spPr>
              <a:xfrm rot="5400000" flipH="1" flipV="1">
                <a:off x="4003861" y="2851306"/>
                <a:ext cx="75452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 rot="5400000">
                <a:off x="5451974" y="2805169"/>
                <a:ext cx="405644" cy="338554"/>
              </a:xfrm>
              <a:prstGeom prst="rect">
                <a:avLst/>
              </a:prstGeom>
              <a:noFill/>
              <a:ln>
                <a:noFill/>
                <a:headEnd type="arrow"/>
                <a:tailEnd type="none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latin typeface="CMU Bright Roman"/>
                    <a:cs typeface="CMU Bright Roman"/>
                  </a:rPr>
                  <a:t>h</a:t>
                </a:r>
                <a:r>
                  <a:rPr lang="en-US" sz="1600" i="1" baseline="-25000" dirty="0" smtClean="0">
                    <a:latin typeface="CMU Bright Roman"/>
                    <a:cs typeface="CMU Bright Roman"/>
                  </a:rPr>
                  <a:t>3</a:t>
                </a:r>
                <a:endParaRPr lang="en-US" sz="1600" i="1" baseline="-25000" dirty="0">
                  <a:latin typeface="CMU Bright Roman"/>
                  <a:cs typeface="CMU Bright Roman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5400000">
                <a:off x="3020419" y="2709361"/>
                <a:ext cx="1023307" cy="502702"/>
              </a:xfrm>
              <a:prstGeom prst="rect">
                <a:avLst/>
              </a:prstGeom>
              <a:noFill/>
              <a:ln>
                <a:noFill/>
                <a:headEnd type="arrow"/>
                <a:tailEnd type="none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MU Bright Roman"/>
                    <a:cs typeface="CMU Bright Roman"/>
                  </a:rPr>
                  <a:t> x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3</a:t>
                </a:r>
                <a:r>
                  <a:rPr lang="en-US" sz="1600" i="1" dirty="0" smtClean="0">
                    <a:latin typeface="CMU Bright Roman"/>
                    <a:cs typeface="CMU Bright Roman"/>
                  </a:rPr>
                  <a:t>     h</a:t>
                </a:r>
                <a:r>
                  <a:rPr lang="en-US" sz="1600" i="1" baseline="-25000" dirty="0" smtClean="0">
                    <a:latin typeface="CMU Bright Roman"/>
                    <a:cs typeface="CMU Bright Roman"/>
                  </a:rPr>
                  <a:t>2</a:t>
                </a:r>
                <a:endParaRPr lang="en-US" sz="1600" i="1" baseline="-25000" dirty="0">
                  <a:latin typeface="CMU Bright Roman"/>
                  <a:cs typeface="CMU Bright Roman"/>
                </a:endParaRPr>
              </a:p>
              <a:p>
                <a:pPr algn="just"/>
                <a:endParaRPr lang="en-US" sz="1600" i="1" baseline="-25000" dirty="0">
                  <a:latin typeface="CMU Bright Roman"/>
                  <a:cs typeface="CMU Bright Roman"/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1089766" y="2576760"/>
              <a:ext cx="398953" cy="3663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3000"/>
              </a:schemeClr>
            </a:solidFill>
            <a:ln>
              <a:solidFill>
                <a:schemeClr val="accent1"/>
              </a:solidFill>
              <a:headEnd type="arrow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55" name="Straight Arrow Connector 54"/>
            <p:cNvCxnSpPr>
              <a:stCxn id="68" idx="0"/>
              <a:endCxn id="54" idx="2"/>
            </p:cNvCxnSpPr>
            <p:nvPr/>
          </p:nvCxnSpPr>
          <p:spPr>
            <a:xfrm flipV="1">
              <a:off x="1285852" y="2943060"/>
              <a:ext cx="3391" cy="30451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1036659" y="1306873"/>
              <a:ext cx="498388" cy="457597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  <a:ln>
              <a:solidFill>
                <a:schemeClr val="accent1"/>
              </a:solidFill>
              <a:headEnd type="arrow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C</a:t>
              </a:r>
              <a:r>
                <a:rPr lang="en-US" baseline="-25000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3</a:t>
              </a:r>
              <a:endParaRPr lang="en-US" baseline="-25000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93320" y="1978815"/>
              <a:ext cx="393537" cy="338554"/>
            </a:xfrm>
            <a:prstGeom prst="rect">
              <a:avLst/>
            </a:prstGeom>
            <a:noFill/>
            <a:ln>
              <a:noFill/>
              <a:headEnd type="arrow"/>
              <a:tailEnd type="none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CMU Bright Roman"/>
                  <a:cs typeface="CMU Bright Roman"/>
                </a:rPr>
                <a:t>y</a:t>
              </a:r>
              <a:r>
                <a:rPr lang="en-US" sz="1600" i="1" baseline="-25000" dirty="0" smtClean="0">
                  <a:latin typeface="CMU Bright Roman"/>
                  <a:cs typeface="CMU Bright Roman"/>
                </a:rPr>
                <a:t>3</a:t>
              </a:r>
              <a:endParaRPr lang="en-US" sz="1600" i="1" baseline="-25000" dirty="0">
                <a:latin typeface="CMU Bright Roman"/>
                <a:cs typeface="CMU Bright Roman"/>
              </a:endParaRPr>
            </a:p>
          </p:txBody>
        </p:sp>
        <p:cxnSp>
          <p:nvCxnSpPr>
            <p:cNvPr id="58" name="Straight Arrow Connector 57"/>
            <p:cNvCxnSpPr>
              <a:stCxn id="57" idx="0"/>
              <a:endCxn id="56" idx="2"/>
            </p:cNvCxnSpPr>
            <p:nvPr/>
          </p:nvCxnSpPr>
          <p:spPr>
            <a:xfrm flipH="1" flipV="1">
              <a:off x="1285853" y="1764470"/>
              <a:ext cx="4236" cy="21434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4" idx="0"/>
              <a:endCxn id="57" idx="2"/>
            </p:cNvCxnSpPr>
            <p:nvPr/>
          </p:nvCxnSpPr>
          <p:spPr>
            <a:xfrm flipV="1">
              <a:off x="1289243" y="2317369"/>
              <a:ext cx="846" cy="25939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Freeform 69"/>
          <p:cNvSpPr/>
          <p:nvPr/>
        </p:nvSpPr>
        <p:spPr>
          <a:xfrm>
            <a:off x="1430243" y="3476752"/>
            <a:ext cx="1430243" cy="2670005"/>
          </a:xfrm>
          <a:custGeom>
            <a:avLst/>
            <a:gdLst>
              <a:gd name="connsiteX0" fmla="*/ 0 w 1430243"/>
              <a:gd name="connsiteY0" fmla="*/ 197287 h 2670005"/>
              <a:gd name="connsiteX1" fmla="*/ 332901 w 1430243"/>
              <a:gd name="connsiteY1" fmla="*/ 234274 h 2670005"/>
              <a:gd name="connsiteX2" fmla="*/ 678133 w 1430243"/>
              <a:gd name="connsiteY2" fmla="*/ 2539795 h 2670005"/>
              <a:gd name="connsiteX3" fmla="*/ 1430243 w 1430243"/>
              <a:gd name="connsiteY3" fmla="*/ 2379518 h 267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243" h="2670005">
                <a:moveTo>
                  <a:pt x="0" y="197287"/>
                </a:moveTo>
                <a:cubicBezTo>
                  <a:pt x="109939" y="20571"/>
                  <a:pt x="219879" y="-156144"/>
                  <a:pt x="332901" y="234274"/>
                </a:cubicBezTo>
                <a:cubicBezTo>
                  <a:pt x="445923" y="624692"/>
                  <a:pt x="495243" y="2182254"/>
                  <a:pt x="678133" y="2539795"/>
                </a:cubicBezTo>
                <a:cubicBezTo>
                  <a:pt x="861023" y="2897336"/>
                  <a:pt x="1309001" y="2408286"/>
                  <a:pt x="1430243" y="2379518"/>
                </a:cubicBezTo>
              </a:path>
            </a:pathLst>
          </a:custGeom>
          <a:ln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2800144" y="3469806"/>
            <a:ext cx="1430243" cy="2670005"/>
          </a:xfrm>
          <a:custGeom>
            <a:avLst/>
            <a:gdLst>
              <a:gd name="connsiteX0" fmla="*/ 0 w 1430243"/>
              <a:gd name="connsiteY0" fmla="*/ 197287 h 2670005"/>
              <a:gd name="connsiteX1" fmla="*/ 332901 w 1430243"/>
              <a:gd name="connsiteY1" fmla="*/ 234274 h 2670005"/>
              <a:gd name="connsiteX2" fmla="*/ 678133 w 1430243"/>
              <a:gd name="connsiteY2" fmla="*/ 2539795 h 2670005"/>
              <a:gd name="connsiteX3" fmla="*/ 1430243 w 1430243"/>
              <a:gd name="connsiteY3" fmla="*/ 2379518 h 267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243" h="2670005">
                <a:moveTo>
                  <a:pt x="0" y="197287"/>
                </a:moveTo>
                <a:cubicBezTo>
                  <a:pt x="109939" y="20571"/>
                  <a:pt x="219879" y="-156144"/>
                  <a:pt x="332901" y="234274"/>
                </a:cubicBezTo>
                <a:cubicBezTo>
                  <a:pt x="445923" y="624692"/>
                  <a:pt x="495243" y="2182254"/>
                  <a:pt x="678133" y="2539795"/>
                </a:cubicBezTo>
                <a:cubicBezTo>
                  <a:pt x="861023" y="2897336"/>
                  <a:pt x="1309001" y="2408286"/>
                  <a:pt x="1430243" y="2379518"/>
                </a:cubicBezTo>
              </a:path>
            </a:pathLst>
          </a:custGeom>
          <a:ln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The Unfolded Vanilla RNN Backward</a:t>
            </a:r>
            <a:endParaRPr lang="en-US" sz="4000" dirty="0">
              <a:latin typeface="CMU Bright SemiBold"/>
              <a:cs typeface="CMU Brigh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06820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The Vanilla RNN Backward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3B91-FAC0-3043-A682-452F01D0BD90}" type="slidenum">
              <a:rPr lang="en-US" smtClean="0"/>
              <a:t>41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0464" y="1541124"/>
            <a:ext cx="1023307" cy="4484055"/>
            <a:chOff x="760464" y="1306873"/>
            <a:chExt cx="1023307" cy="4484055"/>
          </a:xfrm>
        </p:grpSpPr>
        <p:grpSp>
          <p:nvGrpSpPr>
            <p:cNvPr id="18" name="Group 17"/>
            <p:cNvGrpSpPr/>
            <p:nvPr/>
          </p:nvGrpSpPr>
          <p:grpSpPr>
            <a:xfrm rot="16200000">
              <a:off x="442" y="4007599"/>
              <a:ext cx="2543351" cy="1023307"/>
              <a:chOff x="3280722" y="2449058"/>
              <a:chExt cx="2543351" cy="1023307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041634" y="2449058"/>
                <a:ext cx="1049363" cy="102330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  <a:headEnd type="arrow"/>
                <a:tailEnd type="none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311145" y="2718829"/>
                <a:ext cx="515211" cy="51521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headEnd type="arrow"/>
                <a:tailEnd type="none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600" baseline="-25000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 rot="5400000">
                <a:off x="4417083" y="2872886"/>
                <a:ext cx="311489" cy="251615"/>
              </a:xfrm>
              <a:custGeom>
                <a:avLst/>
                <a:gdLst>
                  <a:gd name="connsiteX0" fmla="*/ 0 w 515155"/>
                  <a:gd name="connsiteY0" fmla="*/ 347468 h 347468"/>
                  <a:gd name="connsiteX1" fmla="*/ 227627 w 515155"/>
                  <a:gd name="connsiteY1" fmla="*/ 287559 h 347468"/>
                  <a:gd name="connsiteX2" fmla="*/ 275548 w 515155"/>
                  <a:gd name="connsiteY2" fmla="*/ 47926 h 347468"/>
                  <a:gd name="connsiteX3" fmla="*/ 515155 w 515155"/>
                  <a:gd name="connsiteY3" fmla="*/ 0 h 347468"/>
                  <a:gd name="connsiteX4" fmla="*/ 515155 w 515155"/>
                  <a:gd name="connsiteY4" fmla="*/ 0 h 34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5" h="347468">
                    <a:moveTo>
                      <a:pt x="0" y="347468"/>
                    </a:moveTo>
                    <a:cubicBezTo>
                      <a:pt x="90851" y="342475"/>
                      <a:pt x="181702" y="337483"/>
                      <a:pt x="227627" y="287559"/>
                    </a:cubicBezTo>
                    <a:cubicBezTo>
                      <a:pt x="273552" y="237635"/>
                      <a:pt x="227627" y="95852"/>
                      <a:pt x="275548" y="47926"/>
                    </a:cubicBezTo>
                    <a:cubicBezTo>
                      <a:pt x="323469" y="0"/>
                      <a:pt x="515155" y="0"/>
                      <a:pt x="515155" y="0"/>
                    </a:cubicBezTo>
                    <a:lnTo>
                      <a:pt x="51515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Arrow Connector 27"/>
              <p:cNvCxnSpPr>
                <a:stCxn id="26" idx="6"/>
              </p:cNvCxnSpPr>
              <p:nvPr/>
            </p:nvCxnSpPr>
            <p:spPr>
              <a:xfrm>
                <a:off x="4826356" y="2976435"/>
                <a:ext cx="634532" cy="14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endCxn id="26" idx="1"/>
              </p:cNvCxnSpPr>
              <p:nvPr/>
            </p:nvCxnSpPr>
            <p:spPr>
              <a:xfrm rot="5400000" flipV="1">
                <a:off x="4003862" y="2411546"/>
                <a:ext cx="75451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endCxn id="26" idx="3"/>
              </p:cNvCxnSpPr>
              <p:nvPr/>
            </p:nvCxnSpPr>
            <p:spPr>
              <a:xfrm rot="5400000" flipH="1" flipV="1">
                <a:off x="4003861" y="2851306"/>
                <a:ext cx="75452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 rot="5400000">
                <a:off x="5451974" y="2805169"/>
                <a:ext cx="405644" cy="338554"/>
              </a:xfrm>
              <a:prstGeom prst="rect">
                <a:avLst/>
              </a:prstGeom>
              <a:noFill/>
              <a:ln>
                <a:noFill/>
                <a:headEnd type="arrow"/>
                <a:tailEnd type="none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latin typeface="CMU Bright Roman"/>
                    <a:cs typeface="CMU Bright Roman"/>
                  </a:rPr>
                  <a:t>h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5400000">
                <a:off x="3020419" y="2709361"/>
                <a:ext cx="1023307" cy="502702"/>
              </a:xfrm>
              <a:prstGeom prst="rect">
                <a:avLst/>
              </a:prstGeom>
              <a:noFill/>
              <a:ln>
                <a:noFill/>
                <a:headEnd type="arrow"/>
                <a:tailEnd type="none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MU Bright Roman"/>
                    <a:cs typeface="CMU Bright Roman"/>
                  </a:rPr>
                  <a:t> x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1</a:t>
                </a:r>
                <a:r>
                  <a:rPr lang="en-US" sz="1600" i="1" baseline="-25000" dirty="0" smtClean="0">
                    <a:latin typeface="CMU Bright Roman"/>
                    <a:cs typeface="CMU Bright Roman"/>
                  </a:rPr>
                  <a:t>  </a:t>
                </a:r>
                <a:r>
                  <a:rPr lang="en-US" sz="1600" i="1" dirty="0" smtClean="0">
                    <a:latin typeface="CMU Bright Roman"/>
                    <a:cs typeface="CMU Bright Roman"/>
                  </a:rPr>
                  <a:t>   h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0</a:t>
                </a:r>
              </a:p>
              <a:p>
                <a:pPr algn="just"/>
                <a:endParaRPr lang="en-US" sz="1600" i="1" baseline="-25000" dirty="0">
                  <a:latin typeface="CMU Bright Roman"/>
                  <a:cs typeface="CMU Bright Roman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089766" y="2576760"/>
              <a:ext cx="398953" cy="3663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3000"/>
              </a:schemeClr>
            </a:solidFill>
            <a:ln>
              <a:solidFill>
                <a:schemeClr val="accent1"/>
              </a:solidFill>
              <a:headEnd type="arrow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20" name="Straight Arrow Connector 19"/>
            <p:cNvCxnSpPr>
              <a:stCxn id="31" idx="0"/>
              <a:endCxn id="19" idx="2"/>
            </p:cNvCxnSpPr>
            <p:nvPr/>
          </p:nvCxnSpPr>
          <p:spPr>
            <a:xfrm flipV="1">
              <a:off x="1285852" y="2943060"/>
              <a:ext cx="3391" cy="30451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1036659" y="1306873"/>
              <a:ext cx="498388" cy="457597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  <a:ln>
              <a:solidFill>
                <a:schemeClr val="accent1"/>
              </a:solidFill>
              <a:headEnd type="arrow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C</a:t>
              </a:r>
              <a:r>
                <a:rPr lang="en-US" baseline="-25000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1</a:t>
              </a:r>
              <a:endParaRPr lang="en-US" baseline="-25000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93320" y="1978815"/>
              <a:ext cx="393537" cy="338554"/>
            </a:xfrm>
            <a:prstGeom prst="rect">
              <a:avLst/>
            </a:prstGeom>
            <a:noFill/>
            <a:ln>
              <a:noFill/>
              <a:headEnd type="arrow"/>
              <a:tailEnd type="none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CMU Bright Roman"/>
                  <a:cs typeface="CMU Bright Roman"/>
                </a:rPr>
                <a:t>y</a:t>
              </a:r>
              <a:r>
                <a:rPr lang="en-US" sz="1600" i="1" baseline="-25000" dirty="0">
                  <a:latin typeface="CMU Bright Roman"/>
                  <a:cs typeface="CMU Bright Roman"/>
                </a:rPr>
                <a:t>1</a:t>
              </a:r>
            </a:p>
          </p:txBody>
        </p:sp>
        <p:cxnSp>
          <p:nvCxnSpPr>
            <p:cNvPr id="23" name="Straight Arrow Connector 22"/>
            <p:cNvCxnSpPr>
              <a:stCxn id="22" idx="0"/>
              <a:endCxn id="21" idx="2"/>
            </p:cNvCxnSpPr>
            <p:nvPr/>
          </p:nvCxnSpPr>
          <p:spPr>
            <a:xfrm flipH="1" flipV="1">
              <a:off x="1285853" y="1764470"/>
              <a:ext cx="4236" cy="21434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9" idx="0"/>
              <a:endCxn id="22" idx="2"/>
            </p:cNvCxnSpPr>
            <p:nvPr/>
          </p:nvCxnSpPr>
          <p:spPr>
            <a:xfrm flipV="1">
              <a:off x="1289243" y="2317369"/>
              <a:ext cx="846" cy="25939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133502" y="1541125"/>
            <a:ext cx="1023307" cy="4484055"/>
            <a:chOff x="760464" y="1306873"/>
            <a:chExt cx="1023307" cy="4484055"/>
          </a:xfrm>
        </p:grpSpPr>
        <p:grpSp>
          <p:nvGrpSpPr>
            <p:cNvPr id="37" name="Group 36"/>
            <p:cNvGrpSpPr/>
            <p:nvPr/>
          </p:nvGrpSpPr>
          <p:grpSpPr>
            <a:xfrm rot="16200000">
              <a:off x="442" y="4007599"/>
              <a:ext cx="2543351" cy="1023307"/>
              <a:chOff x="3280722" y="2449058"/>
              <a:chExt cx="2543351" cy="1023307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4041634" y="2449058"/>
                <a:ext cx="1049363" cy="102330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  <a:headEnd type="arrow"/>
                <a:tailEnd type="none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311145" y="2718829"/>
                <a:ext cx="515211" cy="51521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headEnd type="arrow"/>
                <a:tailEnd type="none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600" baseline="-25000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>
              <a:xfrm rot="5400000">
                <a:off x="4417083" y="2872886"/>
                <a:ext cx="311489" cy="251615"/>
              </a:xfrm>
              <a:custGeom>
                <a:avLst/>
                <a:gdLst>
                  <a:gd name="connsiteX0" fmla="*/ 0 w 515155"/>
                  <a:gd name="connsiteY0" fmla="*/ 347468 h 347468"/>
                  <a:gd name="connsiteX1" fmla="*/ 227627 w 515155"/>
                  <a:gd name="connsiteY1" fmla="*/ 287559 h 347468"/>
                  <a:gd name="connsiteX2" fmla="*/ 275548 w 515155"/>
                  <a:gd name="connsiteY2" fmla="*/ 47926 h 347468"/>
                  <a:gd name="connsiteX3" fmla="*/ 515155 w 515155"/>
                  <a:gd name="connsiteY3" fmla="*/ 0 h 347468"/>
                  <a:gd name="connsiteX4" fmla="*/ 515155 w 515155"/>
                  <a:gd name="connsiteY4" fmla="*/ 0 h 34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5" h="347468">
                    <a:moveTo>
                      <a:pt x="0" y="347468"/>
                    </a:moveTo>
                    <a:cubicBezTo>
                      <a:pt x="90851" y="342475"/>
                      <a:pt x="181702" y="337483"/>
                      <a:pt x="227627" y="287559"/>
                    </a:cubicBezTo>
                    <a:cubicBezTo>
                      <a:pt x="273552" y="237635"/>
                      <a:pt x="227627" y="95852"/>
                      <a:pt x="275548" y="47926"/>
                    </a:cubicBezTo>
                    <a:cubicBezTo>
                      <a:pt x="323469" y="0"/>
                      <a:pt x="515155" y="0"/>
                      <a:pt x="515155" y="0"/>
                    </a:cubicBezTo>
                    <a:lnTo>
                      <a:pt x="51515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Arrow Connector 46"/>
              <p:cNvCxnSpPr>
                <a:stCxn id="45" idx="6"/>
              </p:cNvCxnSpPr>
              <p:nvPr/>
            </p:nvCxnSpPr>
            <p:spPr>
              <a:xfrm>
                <a:off x="4826356" y="2976435"/>
                <a:ext cx="634532" cy="14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endCxn id="45" idx="1"/>
              </p:cNvCxnSpPr>
              <p:nvPr/>
            </p:nvCxnSpPr>
            <p:spPr>
              <a:xfrm rot="5400000" flipV="1">
                <a:off x="4003862" y="2411546"/>
                <a:ext cx="75451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endCxn id="45" idx="3"/>
              </p:cNvCxnSpPr>
              <p:nvPr/>
            </p:nvCxnSpPr>
            <p:spPr>
              <a:xfrm rot="5400000" flipH="1" flipV="1">
                <a:off x="4003861" y="2851306"/>
                <a:ext cx="75452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 rot="5400000">
                <a:off x="5451974" y="2805169"/>
                <a:ext cx="405644" cy="338554"/>
              </a:xfrm>
              <a:prstGeom prst="rect">
                <a:avLst/>
              </a:prstGeom>
              <a:noFill/>
              <a:ln>
                <a:noFill/>
                <a:headEnd type="arrow"/>
                <a:tailEnd type="none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latin typeface="CMU Bright Roman"/>
                    <a:cs typeface="CMU Bright Roman"/>
                  </a:rPr>
                  <a:t>h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2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5400000">
                <a:off x="3020419" y="2709361"/>
                <a:ext cx="1023307" cy="502702"/>
              </a:xfrm>
              <a:prstGeom prst="rect">
                <a:avLst/>
              </a:prstGeom>
              <a:noFill/>
              <a:ln>
                <a:noFill/>
                <a:headEnd type="arrow"/>
                <a:tailEnd type="none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MU Bright Roman"/>
                    <a:cs typeface="CMU Bright Roman"/>
                  </a:rPr>
                  <a:t> x</a:t>
                </a:r>
                <a:r>
                  <a:rPr lang="en-US" sz="1600" i="1" baseline="-25000" dirty="0" smtClean="0">
                    <a:latin typeface="CMU Bright Roman"/>
                    <a:cs typeface="CMU Bright Roman"/>
                  </a:rPr>
                  <a:t>2</a:t>
                </a:r>
                <a:r>
                  <a:rPr lang="en-US" sz="1600" i="1" dirty="0" smtClean="0">
                    <a:latin typeface="CMU Bright Roman"/>
                    <a:cs typeface="CMU Bright Roman"/>
                  </a:rPr>
                  <a:t>     h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1</a:t>
                </a:r>
              </a:p>
              <a:p>
                <a:pPr algn="just"/>
                <a:endParaRPr lang="en-US" sz="1600" i="1" baseline="-25000" dirty="0">
                  <a:latin typeface="CMU Bright Roman"/>
                  <a:cs typeface="CMU Bright Roman"/>
                </a:endParaRP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1089766" y="2576760"/>
              <a:ext cx="398953" cy="3663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3000"/>
              </a:schemeClr>
            </a:solidFill>
            <a:ln>
              <a:solidFill>
                <a:schemeClr val="accent1"/>
              </a:solidFill>
              <a:headEnd type="arrow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39" name="Straight Arrow Connector 38"/>
            <p:cNvCxnSpPr>
              <a:stCxn id="50" idx="0"/>
              <a:endCxn id="38" idx="2"/>
            </p:cNvCxnSpPr>
            <p:nvPr/>
          </p:nvCxnSpPr>
          <p:spPr>
            <a:xfrm flipV="1">
              <a:off x="1285852" y="2943060"/>
              <a:ext cx="3391" cy="30451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036659" y="1306873"/>
              <a:ext cx="498388" cy="457597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  <a:ln>
              <a:solidFill>
                <a:schemeClr val="accent1"/>
              </a:solidFill>
              <a:headEnd type="arrow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  <a:latin typeface="CMU Bright Roman"/>
                  <a:cs typeface="CMU Bright Roman"/>
                </a:rPr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93320" y="1978815"/>
              <a:ext cx="393537" cy="338554"/>
            </a:xfrm>
            <a:prstGeom prst="rect">
              <a:avLst/>
            </a:prstGeom>
            <a:noFill/>
            <a:ln>
              <a:noFill/>
              <a:headEnd type="arrow"/>
              <a:tailEnd type="none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CMU Bright Roman"/>
                  <a:cs typeface="CMU Bright Roman"/>
                </a:rPr>
                <a:t>y</a:t>
              </a:r>
              <a:r>
                <a:rPr lang="en-US" sz="1600" i="1" baseline="-25000" dirty="0">
                  <a:latin typeface="CMU Bright Roman"/>
                  <a:cs typeface="CMU Bright Roman"/>
                </a:rPr>
                <a:t>2</a:t>
              </a:r>
            </a:p>
          </p:txBody>
        </p:sp>
        <p:cxnSp>
          <p:nvCxnSpPr>
            <p:cNvPr id="42" name="Straight Arrow Connector 41"/>
            <p:cNvCxnSpPr>
              <a:stCxn id="41" idx="0"/>
              <a:endCxn id="40" idx="2"/>
            </p:cNvCxnSpPr>
            <p:nvPr/>
          </p:nvCxnSpPr>
          <p:spPr>
            <a:xfrm flipH="1" flipV="1">
              <a:off x="1285853" y="1764470"/>
              <a:ext cx="4236" cy="21434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8" idx="0"/>
              <a:endCxn id="41" idx="2"/>
            </p:cNvCxnSpPr>
            <p:nvPr/>
          </p:nvCxnSpPr>
          <p:spPr>
            <a:xfrm flipV="1">
              <a:off x="1289243" y="2317369"/>
              <a:ext cx="846" cy="25939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468037" y="1557577"/>
            <a:ext cx="1023307" cy="4484055"/>
            <a:chOff x="760464" y="1306873"/>
            <a:chExt cx="1023307" cy="4484055"/>
          </a:xfrm>
        </p:grpSpPr>
        <p:grpSp>
          <p:nvGrpSpPr>
            <p:cNvPr id="53" name="Group 52"/>
            <p:cNvGrpSpPr/>
            <p:nvPr/>
          </p:nvGrpSpPr>
          <p:grpSpPr>
            <a:xfrm rot="16200000">
              <a:off x="442" y="4007599"/>
              <a:ext cx="2543351" cy="1023307"/>
              <a:chOff x="3280722" y="2449058"/>
              <a:chExt cx="2543351" cy="1023307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4041634" y="2449058"/>
                <a:ext cx="1049363" cy="102330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  <a:headEnd type="arrow"/>
                <a:tailEnd type="none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311145" y="2718829"/>
                <a:ext cx="515211" cy="51521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headEnd type="arrow"/>
                <a:tailEnd type="none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600" baseline="-25000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 rot="5400000">
                <a:off x="4417083" y="2872886"/>
                <a:ext cx="311489" cy="251615"/>
              </a:xfrm>
              <a:custGeom>
                <a:avLst/>
                <a:gdLst>
                  <a:gd name="connsiteX0" fmla="*/ 0 w 515155"/>
                  <a:gd name="connsiteY0" fmla="*/ 347468 h 347468"/>
                  <a:gd name="connsiteX1" fmla="*/ 227627 w 515155"/>
                  <a:gd name="connsiteY1" fmla="*/ 287559 h 347468"/>
                  <a:gd name="connsiteX2" fmla="*/ 275548 w 515155"/>
                  <a:gd name="connsiteY2" fmla="*/ 47926 h 347468"/>
                  <a:gd name="connsiteX3" fmla="*/ 515155 w 515155"/>
                  <a:gd name="connsiteY3" fmla="*/ 0 h 347468"/>
                  <a:gd name="connsiteX4" fmla="*/ 515155 w 515155"/>
                  <a:gd name="connsiteY4" fmla="*/ 0 h 34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5" h="347468">
                    <a:moveTo>
                      <a:pt x="0" y="347468"/>
                    </a:moveTo>
                    <a:cubicBezTo>
                      <a:pt x="90851" y="342475"/>
                      <a:pt x="181702" y="337483"/>
                      <a:pt x="227627" y="287559"/>
                    </a:cubicBezTo>
                    <a:cubicBezTo>
                      <a:pt x="273552" y="237635"/>
                      <a:pt x="227627" y="95852"/>
                      <a:pt x="275548" y="47926"/>
                    </a:cubicBezTo>
                    <a:cubicBezTo>
                      <a:pt x="323469" y="0"/>
                      <a:pt x="515155" y="0"/>
                      <a:pt x="515155" y="0"/>
                    </a:cubicBezTo>
                    <a:lnTo>
                      <a:pt x="51515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Arrow Connector 64"/>
              <p:cNvCxnSpPr>
                <a:stCxn id="63" idx="6"/>
              </p:cNvCxnSpPr>
              <p:nvPr/>
            </p:nvCxnSpPr>
            <p:spPr>
              <a:xfrm>
                <a:off x="4826356" y="2976435"/>
                <a:ext cx="634532" cy="14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endCxn id="63" idx="1"/>
              </p:cNvCxnSpPr>
              <p:nvPr/>
            </p:nvCxnSpPr>
            <p:spPr>
              <a:xfrm rot="5400000" flipV="1">
                <a:off x="4003862" y="2411546"/>
                <a:ext cx="75451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endCxn id="63" idx="3"/>
              </p:cNvCxnSpPr>
              <p:nvPr/>
            </p:nvCxnSpPr>
            <p:spPr>
              <a:xfrm rot="5400000" flipH="1" flipV="1">
                <a:off x="4003861" y="2851306"/>
                <a:ext cx="75452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 rot="5400000">
                <a:off x="5451974" y="2805169"/>
                <a:ext cx="405644" cy="338554"/>
              </a:xfrm>
              <a:prstGeom prst="rect">
                <a:avLst/>
              </a:prstGeom>
              <a:noFill/>
              <a:ln>
                <a:noFill/>
                <a:headEnd type="arrow"/>
                <a:tailEnd type="none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latin typeface="CMU Bright Roman"/>
                    <a:cs typeface="CMU Bright Roman"/>
                  </a:rPr>
                  <a:t>h</a:t>
                </a:r>
                <a:r>
                  <a:rPr lang="en-US" sz="1600" i="1" baseline="-25000" dirty="0" smtClean="0">
                    <a:latin typeface="CMU Bright Roman"/>
                    <a:cs typeface="CMU Bright Roman"/>
                  </a:rPr>
                  <a:t>3</a:t>
                </a:r>
                <a:endParaRPr lang="en-US" sz="1600" i="1" baseline="-25000" dirty="0">
                  <a:latin typeface="CMU Bright Roman"/>
                  <a:cs typeface="CMU Bright Roman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5400000">
                <a:off x="3020419" y="2709361"/>
                <a:ext cx="1023307" cy="502702"/>
              </a:xfrm>
              <a:prstGeom prst="rect">
                <a:avLst/>
              </a:prstGeom>
              <a:noFill/>
              <a:ln>
                <a:noFill/>
                <a:headEnd type="arrow"/>
                <a:tailEnd type="none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CMU Bright Roman"/>
                    <a:cs typeface="CMU Bright Roman"/>
                  </a:rPr>
                  <a:t> x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3</a:t>
                </a:r>
                <a:r>
                  <a:rPr lang="en-US" sz="1600" i="1" dirty="0" smtClean="0">
                    <a:latin typeface="CMU Bright Roman"/>
                    <a:cs typeface="CMU Bright Roman"/>
                  </a:rPr>
                  <a:t>     h</a:t>
                </a:r>
                <a:r>
                  <a:rPr lang="en-US" sz="1600" i="1" baseline="-25000" dirty="0" smtClean="0">
                    <a:latin typeface="CMU Bright Roman"/>
                    <a:cs typeface="CMU Bright Roman"/>
                  </a:rPr>
                  <a:t>2</a:t>
                </a:r>
                <a:endParaRPr lang="en-US" sz="1600" i="1" baseline="-25000" dirty="0">
                  <a:latin typeface="CMU Bright Roman"/>
                  <a:cs typeface="CMU Bright Roman"/>
                </a:endParaRPr>
              </a:p>
              <a:p>
                <a:pPr algn="just"/>
                <a:endParaRPr lang="en-US" sz="1600" i="1" baseline="-25000" dirty="0">
                  <a:latin typeface="CMU Bright Roman"/>
                  <a:cs typeface="CMU Bright Roman"/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1089766" y="2576760"/>
              <a:ext cx="398953" cy="3663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3000"/>
              </a:schemeClr>
            </a:solidFill>
            <a:ln>
              <a:solidFill>
                <a:schemeClr val="accent1"/>
              </a:solidFill>
              <a:headEnd type="arrow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55" name="Straight Arrow Connector 54"/>
            <p:cNvCxnSpPr>
              <a:stCxn id="68" idx="0"/>
              <a:endCxn id="54" idx="2"/>
            </p:cNvCxnSpPr>
            <p:nvPr/>
          </p:nvCxnSpPr>
          <p:spPr>
            <a:xfrm flipV="1">
              <a:off x="1285852" y="2943060"/>
              <a:ext cx="3391" cy="30451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1036659" y="1306873"/>
              <a:ext cx="498388" cy="457597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  <a:ln>
              <a:solidFill>
                <a:schemeClr val="accent1"/>
              </a:solidFill>
              <a:headEnd type="arrow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C</a:t>
              </a:r>
              <a:r>
                <a:rPr lang="en-US" baseline="-25000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3</a:t>
              </a:r>
              <a:endParaRPr lang="en-US" baseline="-25000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93320" y="1978815"/>
              <a:ext cx="393537" cy="338554"/>
            </a:xfrm>
            <a:prstGeom prst="rect">
              <a:avLst/>
            </a:prstGeom>
            <a:noFill/>
            <a:ln>
              <a:noFill/>
              <a:headEnd type="arrow"/>
              <a:tailEnd type="none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CMU Bright Roman"/>
                  <a:cs typeface="CMU Bright Roman"/>
                </a:rPr>
                <a:t>y</a:t>
              </a:r>
              <a:r>
                <a:rPr lang="en-US" sz="1600" i="1" baseline="-25000" dirty="0" smtClean="0">
                  <a:latin typeface="CMU Bright Roman"/>
                  <a:cs typeface="CMU Bright Roman"/>
                </a:rPr>
                <a:t>3</a:t>
              </a:r>
              <a:endParaRPr lang="en-US" sz="1600" i="1" baseline="-25000" dirty="0">
                <a:latin typeface="CMU Bright Roman"/>
                <a:cs typeface="CMU Bright Roman"/>
              </a:endParaRPr>
            </a:p>
          </p:txBody>
        </p:sp>
        <p:cxnSp>
          <p:nvCxnSpPr>
            <p:cNvPr id="58" name="Straight Arrow Connector 57"/>
            <p:cNvCxnSpPr>
              <a:stCxn id="57" idx="0"/>
              <a:endCxn id="56" idx="2"/>
            </p:cNvCxnSpPr>
            <p:nvPr/>
          </p:nvCxnSpPr>
          <p:spPr>
            <a:xfrm flipH="1" flipV="1">
              <a:off x="1285853" y="1764470"/>
              <a:ext cx="4236" cy="21434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4" idx="0"/>
              <a:endCxn id="57" idx="2"/>
            </p:cNvCxnSpPr>
            <p:nvPr/>
          </p:nvCxnSpPr>
          <p:spPr>
            <a:xfrm flipV="1">
              <a:off x="1289243" y="2317369"/>
              <a:ext cx="846" cy="25939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Freeform 69"/>
          <p:cNvSpPr/>
          <p:nvPr/>
        </p:nvSpPr>
        <p:spPr>
          <a:xfrm>
            <a:off x="1430243" y="3476752"/>
            <a:ext cx="1430243" cy="2670005"/>
          </a:xfrm>
          <a:custGeom>
            <a:avLst/>
            <a:gdLst>
              <a:gd name="connsiteX0" fmla="*/ 0 w 1430243"/>
              <a:gd name="connsiteY0" fmla="*/ 197287 h 2670005"/>
              <a:gd name="connsiteX1" fmla="*/ 332901 w 1430243"/>
              <a:gd name="connsiteY1" fmla="*/ 234274 h 2670005"/>
              <a:gd name="connsiteX2" fmla="*/ 678133 w 1430243"/>
              <a:gd name="connsiteY2" fmla="*/ 2539795 h 2670005"/>
              <a:gd name="connsiteX3" fmla="*/ 1430243 w 1430243"/>
              <a:gd name="connsiteY3" fmla="*/ 2379518 h 267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243" h="2670005">
                <a:moveTo>
                  <a:pt x="0" y="197287"/>
                </a:moveTo>
                <a:cubicBezTo>
                  <a:pt x="109939" y="20571"/>
                  <a:pt x="219879" y="-156144"/>
                  <a:pt x="332901" y="234274"/>
                </a:cubicBezTo>
                <a:cubicBezTo>
                  <a:pt x="445923" y="624692"/>
                  <a:pt x="495243" y="2182254"/>
                  <a:pt x="678133" y="2539795"/>
                </a:cubicBezTo>
                <a:cubicBezTo>
                  <a:pt x="861023" y="2897336"/>
                  <a:pt x="1309001" y="2408286"/>
                  <a:pt x="1430243" y="2379518"/>
                </a:cubicBezTo>
              </a:path>
            </a:pathLst>
          </a:custGeom>
          <a:ln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2800144" y="3469806"/>
            <a:ext cx="1430243" cy="2670005"/>
          </a:xfrm>
          <a:custGeom>
            <a:avLst/>
            <a:gdLst>
              <a:gd name="connsiteX0" fmla="*/ 0 w 1430243"/>
              <a:gd name="connsiteY0" fmla="*/ 197287 h 2670005"/>
              <a:gd name="connsiteX1" fmla="*/ 332901 w 1430243"/>
              <a:gd name="connsiteY1" fmla="*/ 234274 h 2670005"/>
              <a:gd name="connsiteX2" fmla="*/ 678133 w 1430243"/>
              <a:gd name="connsiteY2" fmla="*/ 2539795 h 2670005"/>
              <a:gd name="connsiteX3" fmla="*/ 1430243 w 1430243"/>
              <a:gd name="connsiteY3" fmla="*/ 2379518 h 267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243" h="2670005">
                <a:moveTo>
                  <a:pt x="0" y="197287"/>
                </a:moveTo>
                <a:cubicBezTo>
                  <a:pt x="109939" y="20571"/>
                  <a:pt x="219879" y="-156144"/>
                  <a:pt x="332901" y="234274"/>
                </a:cubicBezTo>
                <a:cubicBezTo>
                  <a:pt x="445923" y="624692"/>
                  <a:pt x="495243" y="2182254"/>
                  <a:pt x="678133" y="2539795"/>
                </a:cubicBezTo>
                <a:cubicBezTo>
                  <a:pt x="861023" y="2897336"/>
                  <a:pt x="1309001" y="2408286"/>
                  <a:pt x="1430243" y="2379518"/>
                </a:cubicBezTo>
              </a:path>
            </a:pathLst>
          </a:custGeom>
          <a:ln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622902"/>
              </p:ext>
            </p:extLst>
          </p:nvPr>
        </p:nvGraphicFramePr>
        <p:xfrm>
          <a:off x="4712213" y="1417638"/>
          <a:ext cx="2136775" cy="176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2" name="Equation" r:id="rId4" imgW="1384300" imgH="1143000" progId="Equation.DSMT4">
                  <p:embed/>
                </p:oleObj>
              </mc:Choice>
              <mc:Fallback>
                <p:oleObj name="Equation" r:id="rId4" imgW="13843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2213" y="1417638"/>
                        <a:ext cx="2136775" cy="176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722588"/>
              </p:ext>
            </p:extLst>
          </p:nvPr>
        </p:nvGraphicFramePr>
        <p:xfrm>
          <a:off x="4712213" y="3845013"/>
          <a:ext cx="4351337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3" name="Equation" r:id="rId6" imgW="2819400" imgH="1193800" progId="Equation.DSMT4">
                  <p:embed/>
                </p:oleObj>
              </mc:Choice>
              <mc:Fallback>
                <p:oleObj name="Equation" r:id="rId6" imgW="2819400" imgH="119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12213" y="3845013"/>
                        <a:ext cx="4351337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561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Issues with the Vanilla RNNs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854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MU Bright Roman"/>
                <a:cs typeface="CMU Bright Roman"/>
              </a:rPr>
              <a:t>In the same way a product of </a:t>
            </a:r>
            <a:r>
              <a:rPr lang="en-US" sz="2400" dirty="0" smtClean="0">
                <a:latin typeface="CMU Bright Roman"/>
                <a:cs typeface="CMU Bright Roman"/>
              </a:rPr>
              <a:t>k </a:t>
            </a:r>
            <a:r>
              <a:rPr lang="en-US" sz="2400" dirty="0">
                <a:latin typeface="CMU Bright Roman"/>
                <a:cs typeface="CMU Bright Roman"/>
              </a:rPr>
              <a:t>real numbers can shrink to zero or explode to infinity, so </a:t>
            </a:r>
            <a:r>
              <a:rPr lang="en-US" sz="2400" dirty="0" smtClean="0">
                <a:latin typeface="CMU Bright Roman"/>
                <a:cs typeface="CMU Bright Roman"/>
              </a:rPr>
              <a:t>can a </a:t>
            </a:r>
            <a:r>
              <a:rPr lang="en-US" sz="2400" dirty="0">
                <a:latin typeface="CMU Bright Roman"/>
                <a:cs typeface="CMU Bright Roman"/>
              </a:rPr>
              <a:t>product of </a:t>
            </a:r>
            <a:r>
              <a:rPr lang="en-US" sz="2400" dirty="0" smtClean="0">
                <a:latin typeface="CMU Bright Roman"/>
                <a:cs typeface="CMU Bright Roman"/>
              </a:rPr>
              <a:t>matrices</a:t>
            </a:r>
          </a:p>
          <a:p>
            <a:endParaRPr lang="en-US" sz="2400" dirty="0" smtClean="0">
              <a:latin typeface="CMU Bright Roman"/>
              <a:cs typeface="CMU Bright Roman"/>
            </a:endParaRPr>
          </a:p>
          <a:p>
            <a:r>
              <a:rPr lang="en-US" sz="2400" dirty="0" smtClean="0">
                <a:latin typeface="CMU Bright Roman"/>
                <a:cs typeface="CMU Bright Roman"/>
              </a:rPr>
              <a:t>It is sufficient for           , where    is the largest singular value of W, for the </a:t>
            </a:r>
            <a:r>
              <a:rPr lang="en-US" sz="2400" dirty="0" smtClean="0">
                <a:latin typeface="CMU Bright SemiBold"/>
                <a:cs typeface="CMU Bright SemiBold"/>
              </a:rPr>
              <a:t>vanishing gradients</a:t>
            </a:r>
            <a:r>
              <a:rPr lang="en-US" sz="2400" dirty="0" smtClean="0">
                <a:latin typeface="CMU Bright Roman"/>
                <a:cs typeface="CMU Bright Roman"/>
              </a:rPr>
              <a:t> problem to occur and it </a:t>
            </a:r>
            <a:r>
              <a:rPr lang="en-US" sz="2400" dirty="0">
                <a:latin typeface="CMU Bright Roman"/>
                <a:cs typeface="CMU Bright Roman"/>
              </a:rPr>
              <a:t>is </a:t>
            </a:r>
            <a:r>
              <a:rPr lang="en-US" sz="2400" dirty="0" smtClean="0">
                <a:latin typeface="CMU Bright Roman"/>
                <a:cs typeface="CMU Bright Roman"/>
              </a:rPr>
              <a:t>necessary for </a:t>
            </a:r>
            <a:r>
              <a:rPr lang="en-US" sz="2400" dirty="0" smtClean="0">
                <a:latin typeface="CMU Bright SemiBold"/>
                <a:cs typeface="CMU Bright SemiBold"/>
              </a:rPr>
              <a:t>exploding gradients</a:t>
            </a:r>
            <a:r>
              <a:rPr lang="en-US" sz="2400" dirty="0" smtClean="0">
                <a:latin typeface="CMU Bright Roman"/>
                <a:cs typeface="CMU Bright Roman"/>
              </a:rPr>
              <a:t> that          </a:t>
            </a:r>
            <a:r>
              <a:rPr lang="en-US" sz="2400" dirty="0">
                <a:latin typeface="CMU Bright Roman"/>
                <a:cs typeface="CMU Bright Roman"/>
              </a:rPr>
              <a:t>, </a:t>
            </a:r>
            <a:r>
              <a:rPr lang="en-US" sz="2400" dirty="0" smtClean="0">
                <a:latin typeface="CMU Bright Roman"/>
                <a:cs typeface="CMU Bright Roman"/>
              </a:rPr>
              <a:t>where       for the </a:t>
            </a:r>
            <a:r>
              <a:rPr lang="en-US" sz="2400" dirty="0" err="1" smtClean="0">
                <a:latin typeface="CMU Bright Roman"/>
                <a:cs typeface="CMU Bright Roman"/>
              </a:rPr>
              <a:t>tanh</a:t>
            </a:r>
            <a:r>
              <a:rPr lang="en-US" sz="2400" dirty="0" smtClean="0">
                <a:latin typeface="CMU Bright Roman"/>
                <a:cs typeface="CMU Bright Roman"/>
              </a:rPr>
              <a:t> non-linearity and          for the sigmoid non-linearity </a:t>
            </a:r>
            <a:r>
              <a:rPr lang="en-US" sz="2400" baseline="30000" dirty="0" smtClean="0">
                <a:latin typeface="CMU Bright Roman"/>
                <a:cs typeface="CMU Bright Roman"/>
              </a:rPr>
              <a:t>1</a:t>
            </a:r>
          </a:p>
          <a:p>
            <a:endParaRPr lang="en-US" sz="2400" baseline="30000" dirty="0">
              <a:latin typeface="CMU Bright Roman"/>
              <a:cs typeface="CMU Bright Roman"/>
            </a:endParaRPr>
          </a:p>
          <a:p>
            <a:r>
              <a:rPr lang="en-US" sz="2400" dirty="0" smtClean="0">
                <a:latin typeface="CMU Bright Roman"/>
                <a:cs typeface="CMU Bright Roman"/>
              </a:rPr>
              <a:t>Exploding gradients are often controlled with gradient element-wise or norm clipping</a:t>
            </a:r>
            <a:endParaRPr lang="en-US" sz="2400" dirty="0">
              <a:latin typeface="CMU Bright Roman"/>
              <a:cs typeface="CMU Bright Roman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77055"/>
              </p:ext>
            </p:extLst>
          </p:nvPr>
        </p:nvGraphicFramePr>
        <p:xfrm>
          <a:off x="3181435" y="2936538"/>
          <a:ext cx="1010657" cy="341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3" name="Equation" r:id="rId3" imgW="901700" imgH="304800" progId="Equation.DSMT4">
                  <p:embed/>
                </p:oleObj>
              </mc:Choice>
              <mc:Fallback>
                <p:oleObj name="Equation" r:id="rId3" imgW="9017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1435" y="2936538"/>
                        <a:ext cx="1010657" cy="341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627461"/>
              </p:ext>
            </p:extLst>
          </p:nvPr>
        </p:nvGraphicFramePr>
        <p:xfrm>
          <a:off x="5231926" y="2936856"/>
          <a:ext cx="27146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4" name="Equation" r:id="rId5" imgW="241300" imgH="304800" progId="Equation.DSMT4">
                  <p:embed/>
                </p:oleObj>
              </mc:Choice>
              <mc:Fallback>
                <p:oleObj name="Equation" r:id="rId5" imgW="2413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31926" y="2936856"/>
                        <a:ext cx="271463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453336"/>
              </p:ext>
            </p:extLst>
          </p:nvPr>
        </p:nvGraphicFramePr>
        <p:xfrm>
          <a:off x="6983420" y="3668400"/>
          <a:ext cx="1010657" cy="341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5" name="Equation" r:id="rId7" imgW="901700" imgH="304800" progId="Equation.DSMT4">
                  <p:embed/>
                </p:oleObj>
              </mc:Choice>
              <mc:Fallback>
                <p:oleObj name="Equation" r:id="rId7" imgW="9017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83420" y="3668400"/>
                        <a:ext cx="1010657" cy="341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928711"/>
              </p:ext>
            </p:extLst>
          </p:nvPr>
        </p:nvGraphicFramePr>
        <p:xfrm>
          <a:off x="1694185" y="4052888"/>
          <a:ext cx="6000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6" name="Equation" r:id="rId9" imgW="533400" imgH="292100" progId="Equation.DSMT4">
                  <p:embed/>
                </p:oleObj>
              </mc:Choice>
              <mc:Fallback>
                <p:oleObj name="Equation" r:id="rId9" imgW="5334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94185" y="4052888"/>
                        <a:ext cx="600075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6398745"/>
            <a:ext cx="789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latin typeface="CMU Bright Roman"/>
                <a:cs typeface="CMU Bright Roman"/>
              </a:rPr>
              <a:t>1 </a:t>
            </a:r>
            <a:r>
              <a:rPr lang="en-US" dirty="0" smtClean="0">
                <a:latin typeface="CMU Bright Roman"/>
                <a:cs typeface="CMU Bright Roman"/>
                <a:hlinkClick r:id="rId11"/>
              </a:rPr>
              <a:t>On </a:t>
            </a:r>
            <a:r>
              <a:rPr lang="en-US" dirty="0">
                <a:latin typeface="CMU Bright Roman"/>
                <a:cs typeface="CMU Bright Roman"/>
                <a:hlinkClick r:id="rId11"/>
              </a:rPr>
              <a:t>the difficulty of training recurrent neural networks, </a:t>
            </a:r>
            <a:r>
              <a:rPr lang="en-US" dirty="0" smtClean="0">
                <a:latin typeface="CMU Bright Roman"/>
                <a:cs typeface="CMU Bright Roman"/>
                <a:hlinkClick r:id="rId11"/>
              </a:rPr>
              <a:t>Pascanu </a:t>
            </a:r>
            <a:r>
              <a:rPr lang="en-US" i="1" dirty="0" smtClean="0">
                <a:latin typeface="CMU Bright Roman"/>
                <a:cs typeface="CMU Bright Roman"/>
                <a:hlinkClick r:id="rId11"/>
              </a:rPr>
              <a:t>et al</a:t>
            </a:r>
            <a:r>
              <a:rPr lang="en-US" dirty="0" smtClean="0">
                <a:latin typeface="CMU Bright Roman"/>
                <a:cs typeface="CMU Bright Roman"/>
                <a:hlinkClick r:id="rId11"/>
              </a:rPr>
              <a:t>., 2013</a:t>
            </a:r>
            <a:endParaRPr lang="en-US" baseline="30000" dirty="0">
              <a:latin typeface="CMU Bright Roman"/>
              <a:cs typeface="CMU Bright Roman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582257"/>
              </p:ext>
            </p:extLst>
          </p:nvPr>
        </p:nvGraphicFramePr>
        <p:xfrm>
          <a:off x="6212580" y="4052888"/>
          <a:ext cx="9429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7" name="Equation" r:id="rId12" imgW="838200" imgH="292100" progId="Equation.DSMT4">
                  <p:embed/>
                </p:oleObj>
              </mc:Choice>
              <mc:Fallback>
                <p:oleObj name="Equation" r:id="rId12" imgW="838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12580" y="4052888"/>
                        <a:ext cx="942975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615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The Identity Relationship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5463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MU Bright Roman"/>
                <a:cs typeface="CMU Bright Roman"/>
              </a:rPr>
              <a:t>Recall </a:t>
            </a:r>
          </a:p>
          <a:p>
            <a:endParaRPr lang="en-US" sz="2400" dirty="0">
              <a:latin typeface="CMU Bright Roman"/>
              <a:cs typeface="CMU Bright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8804"/>
              </p:ext>
            </p:extLst>
          </p:nvPr>
        </p:nvGraphicFramePr>
        <p:xfrm>
          <a:off x="3633788" y="4240434"/>
          <a:ext cx="18605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8" name="Equation" r:id="rId3" imgW="1206500" imgH="254000" progId="Equation.DSMT4">
                  <p:embed/>
                </p:oleObj>
              </mc:Choice>
              <mc:Fallback>
                <p:oleObj name="Equation" r:id="rId3" imgW="12065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3788" y="4240434"/>
                        <a:ext cx="1860550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071083"/>
              </p:ext>
            </p:extLst>
          </p:nvPr>
        </p:nvGraphicFramePr>
        <p:xfrm>
          <a:off x="1925705" y="1497277"/>
          <a:ext cx="4351337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9" name="Equation" r:id="rId5" imgW="2819400" imgH="1193800" progId="Equation.DSMT4">
                  <p:embed/>
                </p:oleObj>
              </mc:Choice>
              <mc:Fallback>
                <p:oleObj name="Equation" r:id="rId5" imgW="2819400" imgH="119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25705" y="1497277"/>
                        <a:ext cx="4351337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3400422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CMU Bright Roman"/>
                <a:cs typeface="CMU Bright Roman"/>
              </a:rPr>
              <a:t>Suppose that instead of a matrix multiplication, we had an </a:t>
            </a:r>
            <a:r>
              <a:rPr lang="en-US" sz="2400" dirty="0">
                <a:latin typeface="CMU Bright SemiBold"/>
                <a:cs typeface="CMU Bright SemiBold"/>
              </a:rPr>
              <a:t>identity relationship</a:t>
            </a:r>
            <a:r>
              <a:rPr lang="en-US" sz="2400" dirty="0">
                <a:latin typeface="CMU Bright Roman"/>
                <a:cs typeface="CMU Bright Roman"/>
              </a:rPr>
              <a:t> between the hidden </a:t>
            </a:r>
            <a:r>
              <a:rPr lang="en-US" sz="2400" dirty="0" smtClean="0">
                <a:latin typeface="CMU Bright Roman"/>
                <a:cs typeface="CMU Bright Roman"/>
              </a:rPr>
              <a:t>states</a:t>
            </a:r>
            <a:endParaRPr lang="en-US" sz="2400" dirty="0">
              <a:latin typeface="CMU Bright Roman"/>
              <a:cs typeface="CMU Bright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4504" y="5614394"/>
            <a:ext cx="810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CMU Bright Roman"/>
                <a:cs typeface="CMU Bright Roman"/>
              </a:rPr>
              <a:t>The gradient does not decay as the error is propagated all the way back aka “Constant Error Flow”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363918"/>
              </p:ext>
            </p:extLst>
          </p:nvPr>
        </p:nvGraphicFramePr>
        <p:xfrm>
          <a:off x="3633788" y="4712694"/>
          <a:ext cx="18605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0" name="Equation" r:id="rId7" imgW="1104900" imgH="584200" progId="Equation.DSMT4">
                  <p:embed/>
                </p:oleObj>
              </mc:Choice>
              <mc:Fallback>
                <p:oleObj name="Equation" r:id="rId7" imgW="11049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33788" y="4712694"/>
                        <a:ext cx="186055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244195"/>
              </p:ext>
            </p:extLst>
          </p:nvPr>
        </p:nvGraphicFramePr>
        <p:xfrm>
          <a:off x="6619875" y="1497277"/>
          <a:ext cx="2136775" cy="176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1" name="Equation" r:id="rId9" imgW="1384300" imgH="1143000" progId="Equation.DSMT4">
                  <p:embed/>
                </p:oleObj>
              </mc:Choice>
              <mc:Fallback>
                <p:oleObj name="Equation" r:id="rId9" imgW="13843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19875" y="1497277"/>
                        <a:ext cx="2136775" cy="176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3431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The Identity Relationship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5463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MU Bright Roman"/>
                <a:cs typeface="CMU Bright Roman"/>
              </a:rPr>
              <a:t>Recall </a:t>
            </a:r>
          </a:p>
          <a:p>
            <a:endParaRPr lang="en-US" sz="2400" dirty="0">
              <a:latin typeface="CMU Bright Roman"/>
              <a:cs typeface="CMU Bright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349386"/>
              </p:ext>
            </p:extLst>
          </p:nvPr>
        </p:nvGraphicFramePr>
        <p:xfrm>
          <a:off x="3633788" y="4240434"/>
          <a:ext cx="18605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4" name="Equation" r:id="rId3" imgW="1206500" imgH="254000" progId="Equation.DSMT4">
                  <p:embed/>
                </p:oleObj>
              </mc:Choice>
              <mc:Fallback>
                <p:oleObj name="Equation" r:id="rId3" imgW="12065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3788" y="4240434"/>
                        <a:ext cx="1860550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906063"/>
              </p:ext>
            </p:extLst>
          </p:nvPr>
        </p:nvGraphicFramePr>
        <p:xfrm>
          <a:off x="1925705" y="1497277"/>
          <a:ext cx="4351337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5" name="Equation" r:id="rId5" imgW="2819400" imgH="1193800" progId="Equation.DSMT4">
                  <p:embed/>
                </p:oleObj>
              </mc:Choice>
              <mc:Fallback>
                <p:oleObj name="Equation" r:id="rId5" imgW="2819400" imgH="119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25705" y="1497277"/>
                        <a:ext cx="4351337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3400422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CMU Bright Roman"/>
                <a:cs typeface="CMU Bright Roman"/>
              </a:rPr>
              <a:t>Suppose that instead of a matrix multiplication, we had an </a:t>
            </a:r>
            <a:r>
              <a:rPr lang="en-US" sz="2400" dirty="0">
                <a:latin typeface="CMU Bright SemiBold"/>
                <a:cs typeface="CMU Bright SemiBold"/>
              </a:rPr>
              <a:t>identity relationship</a:t>
            </a:r>
            <a:r>
              <a:rPr lang="en-US" sz="2400" dirty="0">
                <a:latin typeface="CMU Bright Roman"/>
                <a:cs typeface="CMU Bright Roman"/>
              </a:rPr>
              <a:t> between the hidden </a:t>
            </a:r>
            <a:r>
              <a:rPr lang="en-US" sz="2400" dirty="0" smtClean="0">
                <a:latin typeface="CMU Bright Roman"/>
                <a:cs typeface="CMU Bright Roman"/>
              </a:rPr>
              <a:t>states</a:t>
            </a:r>
            <a:endParaRPr lang="en-US" sz="2400" dirty="0">
              <a:latin typeface="CMU Bright Roman"/>
              <a:cs typeface="CMU Bright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4504" y="5614394"/>
            <a:ext cx="810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CMU Bright Roman"/>
                <a:cs typeface="CMU Bright Roman"/>
              </a:rPr>
              <a:t>The gradient does not decay as the error is propagated all the way back aka “Constant Error Flow”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051554"/>
              </p:ext>
            </p:extLst>
          </p:nvPr>
        </p:nvGraphicFramePr>
        <p:xfrm>
          <a:off x="3633788" y="4712694"/>
          <a:ext cx="18605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6" name="Equation" r:id="rId7" imgW="1104900" imgH="584200" progId="Equation.DSMT4">
                  <p:embed/>
                </p:oleObj>
              </mc:Choice>
              <mc:Fallback>
                <p:oleObj name="Equation" r:id="rId7" imgW="11049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33788" y="4712694"/>
                        <a:ext cx="186055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195861"/>
              </p:ext>
            </p:extLst>
          </p:nvPr>
        </p:nvGraphicFramePr>
        <p:xfrm>
          <a:off x="6619875" y="1497277"/>
          <a:ext cx="2136775" cy="176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7" name="Equation" r:id="rId9" imgW="1384300" imgH="1143000" progId="Equation.DSMT4">
                  <p:embed/>
                </p:oleObj>
              </mc:Choice>
              <mc:Fallback>
                <p:oleObj name="Equation" r:id="rId9" imgW="13843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19875" y="1497277"/>
                        <a:ext cx="2136775" cy="176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97378" y="4343362"/>
            <a:ext cx="2189422" cy="369332"/>
          </a:xfrm>
          <a:prstGeom prst="rect">
            <a:avLst/>
          </a:prstGeom>
          <a:noFill/>
          <a:ln w="28575" cmpd="sng">
            <a:solidFill>
              <a:srgbClr val="F7964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Remember </a:t>
            </a:r>
            <a:r>
              <a:rPr lang="en-US" dirty="0" err="1" smtClean="0">
                <a:latin typeface="CMU Bright Roman"/>
                <a:cs typeface="CMU Bright Roman"/>
              </a:rPr>
              <a:t>Resnets</a:t>
            </a:r>
            <a:r>
              <a:rPr lang="en-US" dirty="0" smtClean="0">
                <a:latin typeface="CMU Bright Roman"/>
                <a:cs typeface="CMU Bright Roman"/>
              </a:rPr>
              <a:t>?</a:t>
            </a:r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530439" y="4258942"/>
            <a:ext cx="955878" cy="274370"/>
          </a:xfrm>
          <a:custGeom>
            <a:avLst/>
            <a:gdLst>
              <a:gd name="connsiteX0" fmla="*/ 955878 w 955878"/>
              <a:gd name="connsiteY0" fmla="*/ 274370 h 274370"/>
              <a:gd name="connsiteX1" fmla="*/ 409662 w 955878"/>
              <a:gd name="connsiteY1" fmla="*/ 1279 h 274370"/>
              <a:gd name="connsiteX2" fmla="*/ 0 w 955878"/>
              <a:gd name="connsiteY2" fmla="*/ 165134 h 2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5878" h="274370">
                <a:moveTo>
                  <a:pt x="955878" y="274370"/>
                </a:moveTo>
                <a:cubicBezTo>
                  <a:pt x="762426" y="146927"/>
                  <a:pt x="568975" y="19485"/>
                  <a:pt x="409662" y="1279"/>
                </a:cubicBezTo>
                <a:cubicBezTo>
                  <a:pt x="250349" y="-16927"/>
                  <a:pt x="0" y="165134"/>
                  <a:pt x="0" y="165134"/>
                </a:cubicBezTo>
              </a:path>
            </a:pathLst>
          </a:custGeom>
          <a:ln w="28575" cmpd="sng">
            <a:solidFill>
              <a:srgbClr val="F79646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2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Disclaimer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MU Bright Roman"/>
                <a:cs typeface="CMU Bright Roman"/>
              </a:rPr>
              <a:t>The explanations in the previous few slides are </a:t>
            </a:r>
            <a:r>
              <a:rPr lang="en-US" sz="2400" dirty="0" err="1" smtClean="0">
                <a:latin typeface="CMU Bright Roman"/>
                <a:cs typeface="CMU Bright Roman"/>
              </a:rPr>
              <a:t>handwavy</a:t>
            </a:r>
            <a:endParaRPr lang="en-US" sz="2400" dirty="0">
              <a:latin typeface="CMU Bright Roman"/>
              <a:cs typeface="CMU Bright Roman"/>
            </a:endParaRPr>
          </a:p>
          <a:p>
            <a:endParaRPr lang="en-US" sz="2400" dirty="0">
              <a:latin typeface="CMU Bright Roman"/>
              <a:cs typeface="CMU Bright Roman"/>
            </a:endParaRPr>
          </a:p>
          <a:p>
            <a:r>
              <a:rPr lang="en-US" sz="2400" dirty="0" smtClean="0">
                <a:latin typeface="CMU Bright Roman"/>
                <a:cs typeface="CMU Bright Roman"/>
              </a:rPr>
              <a:t>For rigorous proofs and derivations, please refer to </a:t>
            </a:r>
            <a:br>
              <a:rPr lang="en-US" sz="2400" dirty="0" smtClean="0">
                <a:latin typeface="CMU Bright Roman"/>
                <a:cs typeface="CMU Bright Roman"/>
              </a:rPr>
            </a:br>
            <a:r>
              <a:rPr lang="en-US" sz="1800" dirty="0">
                <a:latin typeface="CMU Bright Roman"/>
                <a:cs typeface="CMU Bright Roman"/>
                <a:hlinkClick r:id="rId2"/>
              </a:rPr>
              <a:t>On the difficulty of training recurrent neural networks, Pascanu </a:t>
            </a:r>
            <a:r>
              <a:rPr lang="en-US" sz="1800" i="1" dirty="0">
                <a:latin typeface="CMU Bright Roman"/>
                <a:cs typeface="CMU Bright Roman"/>
                <a:hlinkClick r:id="rId2"/>
              </a:rPr>
              <a:t>et al</a:t>
            </a:r>
            <a:r>
              <a:rPr lang="en-US" sz="1800" dirty="0">
                <a:latin typeface="CMU Bright Roman"/>
                <a:cs typeface="CMU Bright Roman"/>
                <a:hlinkClick r:id="rId2"/>
              </a:rPr>
              <a:t>., </a:t>
            </a:r>
            <a:r>
              <a:rPr lang="en-US" sz="1800" dirty="0" smtClean="0">
                <a:latin typeface="CMU Bright Roman"/>
                <a:cs typeface="CMU Bright Roman"/>
                <a:hlinkClick r:id="rId2"/>
              </a:rPr>
              <a:t>2013</a:t>
            </a:r>
            <a:r>
              <a:rPr lang="en-US" sz="1800" dirty="0" smtClean="0">
                <a:latin typeface="CMU Bright Roman"/>
                <a:cs typeface="CMU Bright Roman"/>
              </a:rPr>
              <a:t/>
            </a:r>
            <a:br>
              <a:rPr lang="en-US" sz="1800" dirty="0" smtClean="0">
                <a:latin typeface="CMU Bright Roman"/>
                <a:cs typeface="CMU Bright Roman"/>
              </a:rPr>
            </a:br>
            <a:r>
              <a:rPr lang="en-US" sz="1800" dirty="0" smtClean="0">
                <a:latin typeface="CMU Bright Roman"/>
                <a:cs typeface="CMU Bright Roman"/>
                <a:hlinkClick r:id="rId3"/>
              </a:rPr>
              <a:t>Long Short-Term </a:t>
            </a:r>
            <a:r>
              <a:rPr lang="en-US" sz="1800" dirty="0">
                <a:latin typeface="CMU Bright Roman"/>
                <a:cs typeface="CMU Bright Roman"/>
                <a:hlinkClick r:id="rId3"/>
              </a:rPr>
              <a:t>Memory, </a:t>
            </a:r>
            <a:r>
              <a:rPr lang="en-US" sz="1800" dirty="0" smtClean="0">
                <a:latin typeface="CMU Bright Roman"/>
                <a:cs typeface="CMU Bright Roman"/>
                <a:hlinkClick r:id="rId3"/>
              </a:rPr>
              <a:t>Hochreiter </a:t>
            </a:r>
            <a:r>
              <a:rPr lang="en-US" sz="1800" i="1" dirty="0">
                <a:latin typeface="CMU Bright Roman"/>
                <a:cs typeface="CMU Bright Roman"/>
                <a:hlinkClick r:id="rId2"/>
              </a:rPr>
              <a:t>et al</a:t>
            </a:r>
            <a:r>
              <a:rPr lang="en-US" sz="1800" dirty="0" smtClean="0">
                <a:latin typeface="CMU Bright Roman"/>
                <a:cs typeface="CMU Bright Roman"/>
                <a:hlinkClick r:id="rId2"/>
              </a:rPr>
              <a:t>.</a:t>
            </a:r>
            <a:r>
              <a:rPr lang="en-US" sz="1800" dirty="0" smtClean="0">
                <a:latin typeface="CMU Bright Roman"/>
                <a:cs typeface="CMU Bright Roman"/>
                <a:hlinkClick r:id="rId3"/>
              </a:rPr>
              <a:t>, 1997</a:t>
            </a:r>
            <a:r>
              <a:rPr lang="en-US" sz="1800" dirty="0" smtClean="0">
                <a:latin typeface="CMU Bright Roman"/>
                <a:cs typeface="CMU Bright Roman"/>
              </a:rPr>
              <a:t/>
            </a:r>
            <a:br>
              <a:rPr lang="en-US" sz="1800" dirty="0" smtClean="0">
                <a:latin typeface="CMU Bright Roman"/>
                <a:cs typeface="CMU Bright Roman"/>
              </a:rPr>
            </a:br>
            <a:r>
              <a:rPr lang="en-US" sz="2400" dirty="0" smtClean="0">
                <a:latin typeface="CMU Bright Roman"/>
                <a:cs typeface="CMU Bright Roman"/>
              </a:rPr>
              <a:t>And other sources</a:t>
            </a:r>
          </a:p>
          <a:p>
            <a:pPr marL="0" indent="0">
              <a:buNone/>
            </a:pPr>
            <a:endParaRPr lang="en-US" sz="1800" baseline="30000" dirty="0">
              <a:latin typeface="CMU Bright Roman"/>
              <a:cs typeface="CMU Bright Roman"/>
            </a:endParaRPr>
          </a:p>
          <a:p>
            <a:endParaRPr lang="en-US" sz="2400" dirty="0" smtClean="0">
              <a:latin typeface="CMU Bright Roman"/>
              <a:cs typeface="CMU Bright Roman"/>
            </a:endParaRPr>
          </a:p>
          <a:p>
            <a:endParaRPr lang="en-US" sz="2400" dirty="0" smtClean="0">
              <a:latin typeface="CMU Bright Roman"/>
              <a:cs typeface="CMU Bright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7163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Long Short-Term Memory (LSTM)</a:t>
            </a:r>
            <a:r>
              <a:rPr lang="en-US" sz="4000" baseline="30000" dirty="0" smtClean="0">
                <a:latin typeface="CMU Bright SemiBold"/>
                <a:cs typeface="CMU Bright SemiBold"/>
              </a:rPr>
              <a:t>1</a:t>
            </a:r>
            <a:endParaRPr lang="en-US" sz="4000" baseline="30000" dirty="0">
              <a:latin typeface="CMU Bright SemiBold"/>
              <a:cs typeface="CMU Bright SemiBol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3B91-FAC0-3043-A682-452F01D0BD90}" type="slidenum">
              <a:rPr lang="en-US" smtClean="0"/>
              <a:t>46</a:t>
            </a:fld>
            <a:endParaRPr lang="en-US"/>
          </a:p>
        </p:txBody>
      </p:sp>
      <p:sp>
        <p:nvSpPr>
          <p:cNvPr id="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MU Bright Roman"/>
                <a:cs typeface="CMU Bright Roman"/>
              </a:rPr>
              <a:t>The LSTM uses this idea of “Constant Error Flow” for RNNs to create a “Constant Error Carousel” (CEC) which ensures that gradients don’t decay</a:t>
            </a:r>
          </a:p>
          <a:p>
            <a:endParaRPr lang="en-US" sz="2400" dirty="0">
              <a:latin typeface="CMU Bright Roman"/>
              <a:cs typeface="CMU Bright Roman"/>
            </a:endParaRPr>
          </a:p>
          <a:p>
            <a:r>
              <a:rPr lang="en-US" sz="2400" dirty="0" smtClean="0">
                <a:latin typeface="CMU Bright Roman"/>
                <a:cs typeface="CMU Bright Roman"/>
              </a:rPr>
              <a:t>The key component is a memory cell that acts like an accumulator (contains the identity relationship) over time</a:t>
            </a:r>
          </a:p>
          <a:p>
            <a:endParaRPr lang="en-US" sz="2400" dirty="0">
              <a:latin typeface="CMU Bright Roman"/>
              <a:cs typeface="CMU Bright Roman"/>
            </a:endParaRPr>
          </a:p>
          <a:p>
            <a:r>
              <a:rPr lang="en-US" sz="2400" dirty="0" smtClean="0">
                <a:latin typeface="CMU Bright Roman"/>
                <a:cs typeface="CMU Bright Roman"/>
              </a:rPr>
              <a:t>Instead of computing new state as a matrix product with the old state, it rather computes the difference between them. Expressivity is the same, but gradients are better behaved</a:t>
            </a:r>
          </a:p>
          <a:p>
            <a:pPr marL="0" indent="0">
              <a:buNone/>
            </a:pPr>
            <a:endParaRPr lang="en-US" sz="1800" baseline="30000" dirty="0">
              <a:latin typeface="CMU Bright Roman"/>
              <a:cs typeface="CMU Bright Roman"/>
            </a:endParaRPr>
          </a:p>
          <a:p>
            <a:endParaRPr lang="en-US" sz="2400" dirty="0" smtClean="0">
              <a:latin typeface="CMU Bright Roman"/>
              <a:cs typeface="CMU Bright Roman"/>
            </a:endParaRPr>
          </a:p>
          <a:p>
            <a:endParaRPr lang="en-US" sz="2400" dirty="0" smtClean="0">
              <a:latin typeface="CMU Bright Roman"/>
              <a:cs typeface="CMU Bright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398745"/>
            <a:ext cx="52589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latin typeface="CMU Bright Roman"/>
                <a:cs typeface="CMU Bright Roman"/>
              </a:rPr>
              <a:t>1 </a:t>
            </a:r>
            <a:r>
              <a:rPr lang="en-US" dirty="0" smtClean="0">
                <a:latin typeface="CMU Bright Roman"/>
                <a:cs typeface="CMU Bright Roman"/>
                <a:hlinkClick r:id="rId2"/>
              </a:rPr>
              <a:t>Long </a:t>
            </a:r>
            <a:r>
              <a:rPr lang="en-US" dirty="0">
                <a:latin typeface="CMU Bright Roman"/>
                <a:cs typeface="CMU Bright Roman"/>
                <a:hlinkClick r:id="rId2"/>
              </a:rPr>
              <a:t>Short-Term Memory, Hochreiter </a:t>
            </a:r>
            <a:r>
              <a:rPr lang="en-US" i="1" dirty="0">
                <a:latin typeface="CMU Bright Roman"/>
                <a:cs typeface="CMU Bright Roman"/>
                <a:hlinkClick r:id="rId3"/>
              </a:rPr>
              <a:t>et al</a:t>
            </a:r>
            <a:r>
              <a:rPr lang="en-US" dirty="0">
                <a:latin typeface="CMU Bright Roman"/>
                <a:cs typeface="CMU Bright Roman"/>
                <a:hlinkClick r:id="rId3"/>
              </a:rPr>
              <a:t>.</a:t>
            </a:r>
            <a:r>
              <a:rPr lang="en-US" dirty="0">
                <a:latin typeface="CMU Bright Roman"/>
                <a:cs typeface="CMU Bright Roman"/>
                <a:hlinkClick r:id="rId2"/>
              </a:rPr>
              <a:t>, 1997</a:t>
            </a:r>
            <a:r>
              <a:rPr lang="en-US" dirty="0">
                <a:latin typeface="CMU Bright Roman"/>
                <a:cs typeface="CMU Bright Roman"/>
              </a:rPr>
              <a:t/>
            </a:r>
            <a:br>
              <a:rPr lang="en-US" dirty="0">
                <a:latin typeface="CMU Bright Roman"/>
                <a:cs typeface="CMU Bright Roman"/>
              </a:rPr>
            </a:br>
            <a:endParaRPr lang="en-US" baseline="30000" dirty="0">
              <a:latin typeface="CMU Bright Roman"/>
              <a:cs typeface="CMU Bright Roman"/>
            </a:endParaRPr>
          </a:p>
        </p:txBody>
      </p:sp>
    </p:spTree>
    <p:extLst>
      <p:ext uri="{BB962C8B-B14F-4D97-AF65-F5344CB8AC3E}">
        <p14:creationId xmlns:p14="http://schemas.microsoft.com/office/powerpoint/2010/main" val="862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p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737150" y="2240569"/>
            <a:ext cx="5247392" cy="3199101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The LSTM Idea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797051" y="3573941"/>
            <a:ext cx="515211" cy="5152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600" baseline="-25000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1902989" y="3727998"/>
            <a:ext cx="311489" cy="251615"/>
          </a:xfrm>
          <a:custGeom>
            <a:avLst/>
            <a:gdLst>
              <a:gd name="connsiteX0" fmla="*/ 0 w 515155"/>
              <a:gd name="connsiteY0" fmla="*/ 347468 h 347468"/>
              <a:gd name="connsiteX1" fmla="*/ 227627 w 515155"/>
              <a:gd name="connsiteY1" fmla="*/ 287559 h 347468"/>
              <a:gd name="connsiteX2" fmla="*/ 275548 w 515155"/>
              <a:gd name="connsiteY2" fmla="*/ 47926 h 347468"/>
              <a:gd name="connsiteX3" fmla="*/ 515155 w 515155"/>
              <a:gd name="connsiteY3" fmla="*/ 0 h 347468"/>
              <a:gd name="connsiteX4" fmla="*/ 515155 w 515155"/>
              <a:gd name="connsiteY4" fmla="*/ 0 h 34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155" h="347468">
                <a:moveTo>
                  <a:pt x="0" y="347468"/>
                </a:moveTo>
                <a:cubicBezTo>
                  <a:pt x="90851" y="342475"/>
                  <a:pt x="181702" y="337483"/>
                  <a:pt x="227627" y="287559"/>
                </a:cubicBezTo>
                <a:cubicBezTo>
                  <a:pt x="273552" y="237635"/>
                  <a:pt x="227627" y="95852"/>
                  <a:pt x="275548" y="47926"/>
                </a:cubicBezTo>
                <a:cubicBezTo>
                  <a:pt x="323469" y="0"/>
                  <a:pt x="515155" y="0"/>
                  <a:pt x="515155" y="0"/>
                </a:cubicBezTo>
                <a:lnTo>
                  <a:pt x="515155" y="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142240" y="3573941"/>
            <a:ext cx="515211" cy="515211"/>
            <a:chOff x="6406139" y="3573941"/>
            <a:chExt cx="515211" cy="515211"/>
          </a:xfrm>
        </p:grpSpPr>
        <p:sp>
          <p:nvSpPr>
            <p:cNvPr id="44" name="Oval 43"/>
            <p:cNvSpPr/>
            <p:nvPr/>
          </p:nvSpPr>
          <p:spPr>
            <a:xfrm>
              <a:off x="6406139" y="3573941"/>
              <a:ext cx="515211" cy="51521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600" baseline="-25000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6512077" y="3727998"/>
              <a:ext cx="311489" cy="251615"/>
            </a:xfrm>
            <a:custGeom>
              <a:avLst/>
              <a:gdLst>
                <a:gd name="connsiteX0" fmla="*/ 0 w 515155"/>
                <a:gd name="connsiteY0" fmla="*/ 347468 h 347468"/>
                <a:gd name="connsiteX1" fmla="*/ 227627 w 515155"/>
                <a:gd name="connsiteY1" fmla="*/ 287559 h 347468"/>
                <a:gd name="connsiteX2" fmla="*/ 275548 w 515155"/>
                <a:gd name="connsiteY2" fmla="*/ 47926 h 347468"/>
                <a:gd name="connsiteX3" fmla="*/ 515155 w 515155"/>
                <a:gd name="connsiteY3" fmla="*/ 0 h 347468"/>
                <a:gd name="connsiteX4" fmla="*/ 515155 w 515155"/>
                <a:gd name="connsiteY4" fmla="*/ 0 h 34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5" h="347468">
                  <a:moveTo>
                    <a:pt x="0" y="347468"/>
                  </a:moveTo>
                  <a:cubicBezTo>
                    <a:pt x="90851" y="342475"/>
                    <a:pt x="181702" y="337483"/>
                    <a:pt x="227627" y="287559"/>
                  </a:cubicBezTo>
                  <a:cubicBezTo>
                    <a:pt x="273552" y="237635"/>
                    <a:pt x="227627" y="95852"/>
                    <a:pt x="275548" y="47926"/>
                  </a:cubicBezTo>
                  <a:cubicBezTo>
                    <a:pt x="323469" y="0"/>
                    <a:pt x="515155" y="0"/>
                    <a:pt x="515155" y="0"/>
                  </a:cubicBezTo>
                  <a:lnTo>
                    <a:pt x="51515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Oval 65"/>
          <p:cNvSpPr/>
          <p:nvPr/>
        </p:nvSpPr>
        <p:spPr>
          <a:xfrm>
            <a:off x="4107848" y="3574919"/>
            <a:ext cx="515211" cy="515211"/>
          </a:xfrm>
          <a:prstGeom prst="ellipse">
            <a:avLst/>
          </a:prstGeom>
          <a:solidFill>
            <a:srgbClr val="93CDDD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600" b="1" i="1" baseline="-25000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67" name="Straight Arrow Connector 66"/>
          <p:cNvCxnSpPr>
            <a:stCxn id="33" idx="6"/>
            <a:endCxn id="66" idx="2"/>
          </p:cNvCxnSpPr>
          <p:nvPr/>
        </p:nvCxnSpPr>
        <p:spPr>
          <a:xfrm>
            <a:off x="2312262" y="3831547"/>
            <a:ext cx="1795586" cy="9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6" idx="6"/>
            <a:endCxn id="44" idx="2"/>
          </p:cNvCxnSpPr>
          <p:nvPr/>
        </p:nvCxnSpPr>
        <p:spPr>
          <a:xfrm flipV="1">
            <a:off x="4623059" y="3831547"/>
            <a:ext cx="519181" cy="9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44" idx="6"/>
            <a:endCxn id="164" idx="1"/>
          </p:cNvCxnSpPr>
          <p:nvPr/>
        </p:nvCxnSpPr>
        <p:spPr>
          <a:xfrm flipV="1">
            <a:off x="5657451" y="3829721"/>
            <a:ext cx="1758384" cy="18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4222371" y="4320127"/>
            <a:ext cx="277537" cy="277537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600" baseline="-25000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83" name="Straight Connector 82"/>
          <p:cNvCxnSpPr>
            <a:cxnSpLocks noChangeAspect="1"/>
          </p:cNvCxnSpPr>
          <p:nvPr/>
        </p:nvCxnSpPr>
        <p:spPr>
          <a:xfrm flipH="1">
            <a:off x="4263329" y="4460327"/>
            <a:ext cx="20300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66" idx="5"/>
            <a:endCxn id="84" idx="6"/>
          </p:cNvCxnSpPr>
          <p:nvPr/>
        </p:nvCxnSpPr>
        <p:spPr>
          <a:xfrm rot="5400000">
            <a:off x="4301650" y="4212937"/>
            <a:ext cx="444217" cy="47700"/>
          </a:xfrm>
          <a:prstGeom prst="curvedConnector2">
            <a:avLst/>
          </a:prstGeom>
          <a:ln w="12700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5"/>
          <p:cNvCxnSpPr>
            <a:stCxn id="84" idx="2"/>
            <a:endCxn id="66" idx="3"/>
          </p:cNvCxnSpPr>
          <p:nvPr/>
        </p:nvCxnSpPr>
        <p:spPr>
          <a:xfrm rot="10800000">
            <a:off x="4183299" y="4014680"/>
            <a:ext cx="39072" cy="444217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endCxn id="33" idx="1"/>
          </p:cNvCxnSpPr>
          <p:nvPr/>
        </p:nvCxnSpPr>
        <p:spPr>
          <a:xfrm>
            <a:off x="1182485" y="3486662"/>
            <a:ext cx="690017" cy="1627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33" idx="3"/>
          </p:cNvCxnSpPr>
          <p:nvPr/>
        </p:nvCxnSpPr>
        <p:spPr>
          <a:xfrm flipV="1">
            <a:off x="1182485" y="4013701"/>
            <a:ext cx="690017" cy="2142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4155139" y="3296942"/>
            <a:ext cx="429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MU Bright Roman"/>
                <a:cs typeface="CMU Bright Roman"/>
              </a:rPr>
              <a:t>Cell</a:t>
            </a:r>
            <a:endParaRPr lang="en-US" sz="1200" dirty="0">
              <a:latin typeface="CMU Bright Roman"/>
              <a:cs typeface="CMU Bright Roman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415835" y="3660444"/>
            <a:ext cx="387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err="1" smtClean="0">
                <a:latin typeface="CMU Bright Roman"/>
                <a:cs typeface="CMU Bright Roman"/>
              </a:rPr>
              <a:t>h</a:t>
            </a:r>
            <a:r>
              <a:rPr lang="en-US" sz="1600" i="1" baseline="-25000" dirty="0" err="1" smtClean="0">
                <a:latin typeface="CMU Bright Roman"/>
                <a:cs typeface="CMU Bright Roman"/>
              </a:rPr>
              <a:t>t</a:t>
            </a:r>
            <a:endParaRPr lang="en-US" sz="1600" i="1" baseline="-25000" dirty="0">
              <a:latin typeface="CMU Bright Roman"/>
              <a:cs typeface="CMU Bright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3B91-FAC0-3043-A682-452F01D0BD90}" type="slidenum">
              <a:rPr lang="en-US" smtClean="0"/>
              <a:t>47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763499" y="3256904"/>
            <a:ext cx="505362" cy="1241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b="1" dirty="0" smtClean="0">
                <a:latin typeface="CMU Bright Roman"/>
                <a:cs typeface="CMU Bright Roman"/>
              </a:rPr>
              <a:t> </a:t>
            </a:r>
            <a:r>
              <a:rPr lang="en-US" sz="1600" dirty="0" err="1" smtClean="0">
                <a:latin typeface="CMU Bright Roman"/>
                <a:cs typeface="CMU Bright Roman"/>
              </a:rPr>
              <a:t>x</a:t>
            </a:r>
            <a:r>
              <a:rPr lang="en-US" sz="1600" i="1" baseline="-25000" dirty="0" err="1" smtClean="0">
                <a:latin typeface="CMU Bright Roman"/>
                <a:cs typeface="CMU Bright Roman"/>
              </a:rPr>
              <a:t>t</a:t>
            </a:r>
            <a:endParaRPr lang="en-US" sz="1600" i="1" baseline="-25000" dirty="0" smtClean="0">
              <a:latin typeface="CMU Bright Roman"/>
              <a:cs typeface="CMU Bright Roman"/>
            </a:endParaRPr>
          </a:p>
          <a:p>
            <a:pPr algn="just"/>
            <a:endParaRPr lang="en-US" sz="1600" i="1" dirty="0" smtClean="0">
              <a:latin typeface="CMU Bright Roman"/>
              <a:cs typeface="CMU Bright Roman"/>
            </a:endParaRPr>
          </a:p>
          <a:p>
            <a:pPr algn="just"/>
            <a:endParaRPr lang="en-US" sz="1600" i="1" dirty="0" smtClean="0">
              <a:latin typeface="CMU Bright Roman"/>
              <a:cs typeface="CMU Bright Roman"/>
            </a:endParaRPr>
          </a:p>
          <a:p>
            <a:pPr algn="just"/>
            <a:r>
              <a:rPr lang="en-US" sz="1600" i="1" dirty="0" smtClean="0">
                <a:latin typeface="CMU Bright Roman"/>
                <a:cs typeface="CMU Bright Roman"/>
              </a:rPr>
              <a:t>h</a:t>
            </a:r>
            <a:r>
              <a:rPr lang="en-US" sz="1600" i="1" baseline="-25000" dirty="0" smtClean="0">
                <a:latin typeface="CMU Bright Roman"/>
                <a:cs typeface="CMU Bright Roman"/>
              </a:rPr>
              <a:t>t-1</a:t>
            </a:r>
            <a:endParaRPr lang="en-US" sz="1600" i="1" baseline="-25000" dirty="0">
              <a:latin typeface="CMU Bright Roman"/>
              <a:cs typeface="CMU Bright Roman"/>
            </a:endParaRPr>
          </a:p>
          <a:p>
            <a:pPr algn="just"/>
            <a:endParaRPr lang="en-US" sz="1600" i="1" baseline="-25000" dirty="0">
              <a:latin typeface="CMU Bright Roman"/>
              <a:cs typeface="CMU Bright Roman"/>
            </a:endParaRPr>
          </a:p>
        </p:txBody>
      </p:sp>
      <p:cxnSp>
        <p:nvCxnSpPr>
          <p:cNvPr id="69" name="Straight Connector 68"/>
          <p:cNvCxnSpPr>
            <a:cxnSpLocks noChangeAspect="1"/>
          </p:cNvCxnSpPr>
          <p:nvPr/>
        </p:nvCxnSpPr>
        <p:spPr>
          <a:xfrm rot="16200000" flipH="1">
            <a:off x="4260267" y="4459269"/>
            <a:ext cx="20300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923042"/>
              </p:ext>
            </p:extLst>
          </p:nvPr>
        </p:nvGraphicFramePr>
        <p:xfrm>
          <a:off x="6096000" y="36957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7" name="Equation" r:id="rId3" imgW="152400" imgH="241300" progId="Equation.DSMT4">
                  <p:embed/>
                </p:oleObj>
              </mc:Choice>
              <mc:Fallback>
                <p:oleObj name="Equation" r:id="rId3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6957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114950"/>
              </p:ext>
            </p:extLst>
          </p:nvPr>
        </p:nvGraphicFramePr>
        <p:xfrm>
          <a:off x="1737150" y="5619750"/>
          <a:ext cx="32083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8" name="Equation" r:id="rId5" imgW="2362200" imgH="736600" progId="Equation.DSMT4">
                  <p:embed/>
                </p:oleObj>
              </mc:Choice>
              <mc:Fallback>
                <p:oleObj name="Equation" r:id="rId5" imgW="2362200" imgH="73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7150" y="5619750"/>
                        <a:ext cx="3208338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164548" y="3612405"/>
            <a:ext cx="41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err="1" smtClean="0">
                <a:solidFill>
                  <a:srgbClr val="000000"/>
                </a:solidFill>
                <a:latin typeface="CMU Bright Roman"/>
                <a:cs typeface="CMU Bright Roman"/>
              </a:rPr>
              <a:t>c</a:t>
            </a:r>
            <a:r>
              <a:rPr lang="en-US" i="1" baseline="-25000" dirty="0" err="1" smtClean="0">
                <a:solidFill>
                  <a:srgbClr val="000000"/>
                </a:solidFill>
                <a:latin typeface="CMU Bright Roman"/>
                <a:cs typeface="CMU Bright Roman"/>
              </a:rPr>
              <a:t>t</a:t>
            </a:r>
            <a:endParaRPr lang="en-US" i="1" baseline="-25000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057731"/>
              </p:ext>
            </p:extLst>
          </p:nvPr>
        </p:nvGraphicFramePr>
        <p:xfrm>
          <a:off x="5466892" y="5942013"/>
          <a:ext cx="15176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9" name="Equation" r:id="rId7" imgW="1117600" imgH="304800" progId="Equation.DSMT4">
                  <p:embed/>
                </p:oleObj>
              </mc:Choice>
              <mc:Fallback>
                <p:oleObj name="Equation" r:id="rId7" imgW="11176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66892" y="5942013"/>
                        <a:ext cx="1517650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644050" y="3234225"/>
            <a:ext cx="434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MU Bright SemiBold Oblique"/>
                <a:cs typeface="CMU Bright SemiBold Oblique"/>
              </a:rPr>
              <a:t>W</a:t>
            </a:r>
            <a:endParaRPr lang="en-US" sz="1600" baseline="-25000" dirty="0">
              <a:latin typeface="CMU Bright SemiBold Oblique"/>
              <a:cs typeface="CMU Bright SemiBold Oblique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1020" y="6490656"/>
            <a:ext cx="32438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latin typeface="CMU Bright Roman"/>
                <a:cs typeface="CMU Bright Roman"/>
              </a:rPr>
              <a:t>* </a:t>
            </a:r>
            <a:r>
              <a:rPr lang="en-US" dirty="0" smtClean="0">
                <a:latin typeface="CMU Bright Roman"/>
                <a:cs typeface="CMU Bright Roman"/>
              </a:rPr>
              <a:t>Dashed line indicates time-lag</a:t>
            </a:r>
            <a:r>
              <a:rPr lang="en-US" dirty="0">
                <a:latin typeface="CMU Bright Roman"/>
                <a:cs typeface="CMU Bright Roman"/>
              </a:rPr>
              <a:t/>
            </a:r>
            <a:br>
              <a:rPr lang="en-US" dirty="0">
                <a:latin typeface="CMU Bright Roman"/>
                <a:cs typeface="CMU Bright Roman"/>
              </a:rPr>
            </a:br>
            <a:endParaRPr lang="en-US" baseline="30000" dirty="0">
              <a:latin typeface="CMU Bright Roman"/>
              <a:cs typeface="CMU Bright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917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737150" y="2240569"/>
            <a:ext cx="5247392" cy="3199101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The Original LSTM Cell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797051" y="3573941"/>
            <a:ext cx="515211" cy="5152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600" baseline="-25000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1902989" y="3727998"/>
            <a:ext cx="311489" cy="251615"/>
          </a:xfrm>
          <a:custGeom>
            <a:avLst/>
            <a:gdLst>
              <a:gd name="connsiteX0" fmla="*/ 0 w 515155"/>
              <a:gd name="connsiteY0" fmla="*/ 347468 h 347468"/>
              <a:gd name="connsiteX1" fmla="*/ 227627 w 515155"/>
              <a:gd name="connsiteY1" fmla="*/ 287559 h 347468"/>
              <a:gd name="connsiteX2" fmla="*/ 275548 w 515155"/>
              <a:gd name="connsiteY2" fmla="*/ 47926 h 347468"/>
              <a:gd name="connsiteX3" fmla="*/ 515155 w 515155"/>
              <a:gd name="connsiteY3" fmla="*/ 0 h 347468"/>
              <a:gd name="connsiteX4" fmla="*/ 515155 w 515155"/>
              <a:gd name="connsiteY4" fmla="*/ 0 h 34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155" h="347468">
                <a:moveTo>
                  <a:pt x="0" y="347468"/>
                </a:moveTo>
                <a:cubicBezTo>
                  <a:pt x="90851" y="342475"/>
                  <a:pt x="181702" y="337483"/>
                  <a:pt x="227627" y="287559"/>
                </a:cubicBezTo>
                <a:cubicBezTo>
                  <a:pt x="273552" y="237635"/>
                  <a:pt x="227627" y="95852"/>
                  <a:pt x="275548" y="47926"/>
                </a:cubicBezTo>
                <a:cubicBezTo>
                  <a:pt x="323469" y="0"/>
                  <a:pt x="515155" y="0"/>
                  <a:pt x="515155" y="0"/>
                </a:cubicBezTo>
                <a:lnTo>
                  <a:pt x="515155" y="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649590" y="2312461"/>
            <a:ext cx="515211" cy="515211"/>
          </a:xfrm>
          <a:prstGeom prst="ellipse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i="1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i</a:t>
            </a:r>
            <a:r>
              <a:rPr lang="en-US" sz="1600" i="1" baseline="-25000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t</a:t>
            </a:r>
            <a:endParaRPr lang="en-US" sz="1600" i="1" baseline="-25000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367136" y="2324443"/>
            <a:ext cx="515211" cy="515211"/>
          </a:xfrm>
          <a:prstGeom prst="ellipse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i="1" dirty="0" err="1">
                <a:solidFill>
                  <a:srgbClr val="000000"/>
                </a:solidFill>
                <a:latin typeface="CMU Bright Roman"/>
                <a:cs typeface="CMU Bright Roman"/>
              </a:rPr>
              <a:t>o</a:t>
            </a:r>
            <a:r>
              <a:rPr lang="en-US" sz="1600" i="1" baseline="-25000" dirty="0" err="1" smtClean="0">
                <a:solidFill>
                  <a:srgbClr val="000000"/>
                </a:solidFill>
                <a:latin typeface="CMU Bright Roman"/>
                <a:cs typeface="CMU Bright Roman"/>
              </a:rPr>
              <a:t>t</a:t>
            </a:r>
            <a:endParaRPr lang="en-US" sz="1600" i="1" baseline="-25000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142240" y="3573941"/>
            <a:ext cx="515211" cy="515211"/>
            <a:chOff x="6406139" y="3573941"/>
            <a:chExt cx="515211" cy="515211"/>
          </a:xfrm>
        </p:grpSpPr>
        <p:sp>
          <p:nvSpPr>
            <p:cNvPr id="44" name="Oval 43"/>
            <p:cNvSpPr/>
            <p:nvPr/>
          </p:nvSpPr>
          <p:spPr>
            <a:xfrm>
              <a:off x="6406139" y="3573941"/>
              <a:ext cx="515211" cy="51521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600" baseline="-25000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6512077" y="3727998"/>
              <a:ext cx="311489" cy="251615"/>
            </a:xfrm>
            <a:custGeom>
              <a:avLst/>
              <a:gdLst>
                <a:gd name="connsiteX0" fmla="*/ 0 w 515155"/>
                <a:gd name="connsiteY0" fmla="*/ 347468 h 347468"/>
                <a:gd name="connsiteX1" fmla="*/ 227627 w 515155"/>
                <a:gd name="connsiteY1" fmla="*/ 287559 h 347468"/>
                <a:gd name="connsiteX2" fmla="*/ 275548 w 515155"/>
                <a:gd name="connsiteY2" fmla="*/ 47926 h 347468"/>
                <a:gd name="connsiteX3" fmla="*/ 515155 w 515155"/>
                <a:gd name="connsiteY3" fmla="*/ 0 h 347468"/>
                <a:gd name="connsiteX4" fmla="*/ 515155 w 515155"/>
                <a:gd name="connsiteY4" fmla="*/ 0 h 34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5" h="347468">
                  <a:moveTo>
                    <a:pt x="0" y="347468"/>
                  </a:moveTo>
                  <a:cubicBezTo>
                    <a:pt x="90851" y="342475"/>
                    <a:pt x="181702" y="337483"/>
                    <a:pt x="227627" y="287559"/>
                  </a:cubicBezTo>
                  <a:cubicBezTo>
                    <a:pt x="273552" y="237635"/>
                    <a:pt x="227627" y="95852"/>
                    <a:pt x="275548" y="47926"/>
                  </a:cubicBezTo>
                  <a:cubicBezTo>
                    <a:pt x="323469" y="0"/>
                    <a:pt x="515155" y="0"/>
                    <a:pt x="515155" y="0"/>
                  </a:cubicBezTo>
                  <a:lnTo>
                    <a:pt x="51515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Oval 45"/>
          <p:cNvSpPr/>
          <p:nvPr/>
        </p:nvSpPr>
        <p:spPr>
          <a:xfrm>
            <a:off x="2772455" y="3693756"/>
            <a:ext cx="277537" cy="277537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600" baseline="-25000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841255" y="3767585"/>
            <a:ext cx="131882" cy="133686"/>
            <a:chOff x="7787230" y="1641491"/>
            <a:chExt cx="131882" cy="133686"/>
          </a:xfrm>
        </p:grpSpPr>
        <p:cxnSp>
          <p:nvCxnSpPr>
            <p:cNvPr id="36" name="Straight Connector 35"/>
            <p:cNvCxnSpPr>
              <a:cxnSpLocks noChangeAspect="1"/>
            </p:cNvCxnSpPr>
            <p:nvPr/>
          </p:nvCxnSpPr>
          <p:spPr>
            <a:xfrm>
              <a:off x="7787230" y="1641491"/>
              <a:ext cx="129236" cy="13105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cxnSpLocks noChangeAspect="1"/>
            </p:cNvCxnSpPr>
            <p:nvPr/>
          </p:nvCxnSpPr>
          <p:spPr>
            <a:xfrm flipH="1">
              <a:off x="7789876" y="1644119"/>
              <a:ext cx="129236" cy="13105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l 50"/>
          <p:cNvSpPr/>
          <p:nvPr/>
        </p:nvSpPr>
        <p:spPr>
          <a:xfrm>
            <a:off x="6490001" y="3694266"/>
            <a:ext cx="277537" cy="277537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600" baseline="-25000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53" name="Straight Arrow Connector 52"/>
          <p:cNvCxnSpPr>
            <a:stCxn id="42" idx="4"/>
            <a:endCxn id="51" idx="0"/>
          </p:cNvCxnSpPr>
          <p:nvPr/>
        </p:nvCxnSpPr>
        <p:spPr>
          <a:xfrm>
            <a:off x="6624742" y="2839654"/>
            <a:ext cx="4028" cy="8546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6565273" y="3762310"/>
            <a:ext cx="131882" cy="133686"/>
            <a:chOff x="7787230" y="1641491"/>
            <a:chExt cx="131882" cy="133686"/>
          </a:xfrm>
        </p:grpSpPr>
        <p:cxnSp>
          <p:nvCxnSpPr>
            <p:cNvPr id="57" name="Straight Connector 56"/>
            <p:cNvCxnSpPr>
              <a:cxnSpLocks noChangeAspect="1"/>
            </p:cNvCxnSpPr>
            <p:nvPr/>
          </p:nvCxnSpPr>
          <p:spPr>
            <a:xfrm>
              <a:off x="7787230" y="1641491"/>
              <a:ext cx="129236" cy="13105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cxnSpLocks noChangeAspect="1"/>
            </p:cNvCxnSpPr>
            <p:nvPr/>
          </p:nvCxnSpPr>
          <p:spPr>
            <a:xfrm flipH="1">
              <a:off x="7789876" y="1644119"/>
              <a:ext cx="129236" cy="13105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/>
          <p:cNvCxnSpPr>
            <a:stCxn id="41" idx="4"/>
            <a:endCxn id="46" idx="0"/>
          </p:cNvCxnSpPr>
          <p:nvPr/>
        </p:nvCxnSpPr>
        <p:spPr>
          <a:xfrm>
            <a:off x="2907196" y="2827672"/>
            <a:ext cx="4028" cy="86608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3" idx="6"/>
            <a:endCxn id="46" idx="2"/>
          </p:cNvCxnSpPr>
          <p:nvPr/>
        </p:nvCxnSpPr>
        <p:spPr>
          <a:xfrm>
            <a:off x="2312262" y="3831547"/>
            <a:ext cx="460193" cy="9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107848" y="3574919"/>
            <a:ext cx="515211" cy="515211"/>
          </a:xfrm>
          <a:prstGeom prst="ellipse">
            <a:avLst/>
          </a:prstGeom>
          <a:solidFill>
            <a:srgbClr val="93CDDD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600" b="1" i="1" baseline="-25000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67" name="Straight Arrow Connector 66"/>
          <p:cNvCxnSpPr>
            <a:stCxn id="46" idx="6"/>
            <a:endCxn id="66" idx="2"/>
          </p:cNvCxnSpPr>
          <p:nvPr/>
        </p:nvCxnSpPr>
        <p:spPr>
          <a:xfrm>
            <a:off x="3049992" y="3832525"/>
            <a:ext cx="10578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6" idx="6"/>
            <a:endCxn id="44" idx="2"/>
          </p:cNvCxnSpPr>
          <p:nvPr/>
        </p:nvCxnSpPr>
        <p:spPr>
          <a:xfrm flipV="1">
            <a:off x="4623059" y="3831547"/>
            <a:ext cx="519181" cy="9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44" idx="6"/>
            <a:endCxn id="51" idx="2"/>
          </p:cNvCxnSpPr>
          <p:nvPr/>
        </p:nvCxnSpPr>
        <p:spPr>
          <a:xfrm>
            <a:off x="5657451" y="3831547"/>
            <a:ext cx="832550" cy="14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1" idx="6"/>
          </p:cNvCxnSpPr>
          <p:nvPr/>
        </p:nvCxnSpPr>
        <p:spPr>
          <a:xfrm flipV="1">
            <a:off x="6767538" y="3829557"/>
            <a:ext cx="648297" cy="34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4222371" y="4320127"/>
            <a:ext cx="277537" cy="277537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600" baseline="-25000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83" name="Straight Connector 82"/>
          <p:cNvCxnSpPr>
            <a:cxnSpLocks noChangeAspect="1"/>
          </p:cNvCxnSpPr>
          <p:nvPr/>
        </p:nvCxnSpPr>
        <p:spPr>
          <a:xfrm flipH="1">
            <a:off x="4263329" y="4460327"/>
            <a:ext cx="20300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66" idx="5"/>
            <a:endCxn id="84" idx="6"/>
          </p:cNvCxnSpPr>
          <p:nvPr/>
        </p:nvCxnSpPr>
        <p:spPr>
          <a:xfrm rot="5400000">
            <a:off x="4301650" y="4212937"/>
            <a:ext cx="444217" cy="47700"/>
          </a:xfrm>
          <a:prstGeom prst="curvedConnector2">
            <a:avLst/>
          </a:prstGeom>
          <a:ln w="12700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5"/>
          <p:cNvCxnSpPr>
            <a:stCxn id="84" idx="2"/>
            <a:endCxn id="66" idx="3"/>
          </p:cNvCxnSpPr>
          <p:nvPr/>
        </p:nvCxnSpPr>
        <p:spPr>
          <a:xfrm rot="10800000">
            <a:off x="4183299" y="4014680"/>
            <a:ext cx="39072" cy="444217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endCxn id="33" idx="1"/>
          </p:cNvCxnSpPr>
          <p:nvPr/>
        </p:nvCxnSpPr>
        <p:spPr>
          <a:xfrm>
            <a:off x="1182485" y="3486662"/>
            <a:ext cx="690017" cy="1627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33" idx="3"/>
          </p:cNvCxnSpPr>
          <p:nvPr/>
        </p:nvCxnSpPr>
        <p:spPr>
          <a:xfrm flipV="1">
            <a:off x="1182485" y="4013701"/>
            <a:ext cx="690017" cy="2142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endCxn id="41" idx="7"/>
          </p:cNvCxnSpPr>
          <p:nvPr/>
        </p:nvCxnSpPr>
        <p:spPr>
          <a:xfrm flipH="1">
            <a:off x="3089350" y="1701396"/>
            <a:ext cx="169304" cy="6865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H="1">
            <a:off x="6803258" y="1701396"/>
            <a:ext cx="169304" cy="6865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2577707" y="1701396"/>
            <a:ext cx="169304" cy="6865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6282484" y="1701396"/>
            <a:ext cx="169304" cy="6865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1782623" y="2405822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MU Bright Roman"/>
                <a:cs typeface="CMU Bright Roman"/>
              </a:rPr>
              <a:t>Input Gate</a:t>
            </a:r>
            <a:endParaRPr lang="en-US" sz="1200" dirty="0">
              <a:latin typeface="CMU Bright Roman"/>
              <a:cs typeface="CMU Bright Roman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273668" y="2406895"/>
            <a:ext cx="1056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MU Bright Roman"/>
                <a:cs typeface="CMU Bright Roman"/>
              </a:rPr>
              <a:t>Output Gate</a:t>
            </a:r>
            <a:endParaRPr lang="en-US" sz="1200" dirty="0">
              <a:latin typeface="CMU Bright Roman"/>
              <a:cs typeface="CMU Bright Roman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153909" y="3296942"/>
            <a:ext cx="429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MU Bright Roman"/>
                <a:cs typeface="CMU Bright Roman"/>
              </a:rPr>
              <a:t>Cell</a:t>
            </a:r>
            <a:endParaRPr lang="en-US" sz="1200" dirty="0">
              <a:latin typeface="CMU Bright Roman"/>
              <a:cs typeface="CMU Bright Roman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415835" y="3647126"/>
            <a:ext cx="387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err="1" smtClean="0">
                <a:latin typeface="CMU Bright Roman"/>
                <a:cs typeface="CMU Bright Roman"/>
              </a:rPr>
              <a:t>h</a:t>
            </a:r>
            <a:r>
              <a:rPr lang="en-US" sz="1600" i="1" baseline="-25000" dirty="0" err="1" smtClean="0">
                <a:latin typeface="CMU Bright Roman"/>
                <a:cs typeface="CMU Bright Roman"/>
              </a:rPr>
              <a:t>t</a:t>
            </a:r>
            <a:endParaRPr lang="en-US" sz="1600" i="1" baseline="-25000" dirty="0">
              <a:latin typeface="CMU Bright Roman"/>
              <a:cs typeface="CMU Bright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3B91-FAC0-3043-A682-452F01D0BD90}" type="slidenum">
              <a:rPr lang="en-US" smtClean="0"/>
              <a:t>48</a:t>
            </a:fld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364030" y="1362842"/>
            <a:ext cx="1206282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CMU Bright Roman"/>
                <a:cs typeface="CMU Bright Roman"/>
              </a:rPr>
              <a:t>x</a:t>
            </a:r>
            <a:r>
              <a:rPr lang="en-US" sz="1600" i="1" baseline="-25000" dirty="0" err="1">
                <a:latin typeface="CMU Bright Roman"/>
                <a:cs typeface="CMU Bright Roman"/>
              </a:rPr>
              <a:t>t</a:t>
            </a:r>
            <a:r>
              <a:rPr lang="en-US" sz="1600" i="1" baseline="-25000" dirty="0">
                <a:latin typeface="CMU Bright Roman"/>
                <a:cs typeface="CMU Bright Roman"/>
              </a:rPr>
              <a:t> </a:t>
            </a:r>
            <a:r>
              <a:rPr lang="en-US" sz="1600" i="1" baseline="-25000" dirty="0" smtClean="0">
                <a:latin typeface="CMU Bright Roman"/>
                <a:cs typeface="CMU Bright Roman"/>
              </a:rPr>
              <a:t> </a:t>
            </a:r>
            <a:r>
              <a:rPr lang="en-US" sz="1600" i="1" dirty="0" smtClean="0">
                <a:latin typeface="CMU Bright Roman"/>
                <a:cs typeface="CMU Bright Roman"/>
              </a:rPr>
              <a:t>       h</a:t>
            </a:r>
            <a:r>
              <a:rPr lang="en-US" sz="1600" i="1" baseline="-25000" dirty="0" smtClean="0">
                <a:latin typeface="CMU Bright Roman"/>
                <a:cs typeface="CMU Bright Roman"/>
              </a:rPr>
              <a:t>t</a:t>
            </a:r>
            <a:r>
              <a:rPr lang="en-US" sz="1600" i="1" baseline="-25000" dirty="0">
                <a:latin typeface="CMU Bright Roman"/>
                <a:cs typeface="CMU Bright Roman"/>
              </a:rPr>
              <a:t>-1</a:t>
            </a:r>
          </a:p>
          <a:p>
            <a:pPr algn="ctr"/>
            <a:r>
              <a:rPr lang="en-US" sz="1600" i="1" baseline="-25000" dirty="0" smtClean="0">
                <a:latin typeface="CMU Bright Roman"/>
                <a:cs typeface="CMU Bright Roman"/>
              </a:rPr>
              <a:t>  </a:t>
            </a:r>
            <a:endParaRPr lang="en-US" sz="1600" i="1" baseline="-25000" dirty="0">
              <a:latin typeface="CMU Bright Roman"/>
              <a:cs typeface="CMU Bright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7462" y="1362842"/>
            <a:ext cx="1137956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CMU Bright Roman"/>
                <a:cs typeface="CMU Bright Roman"/>
              </a:rPr>
              <a:t>x</a:t>
            </a:r>
            <a:r>
              <a:rPr lang="en-US" sz="1600" i="1" baseline="-25000" dirty="0" err="1">
                <a:latin typeface="CMU Bright Roman"/>
                <a:cs typeface="CMU Bright Roman"/>
              </a:rPr>
              <a:t>t</a:t>
            </a:r>
            <a:r>
              <a:rPr lang="en-US" sz="1600" i="1" baseline="-25000" dirty="0">
                <a:latin typeface="CMU Bright Roman"/>
                <a:cs typeface="CMU Bright Roman"/>
              </a:rPr>
              <a:t>  </a:t>
            </a:r>
            <a:r>
              <a:rPr lang="en-US" sz="1600" i="1" baseline="-25000" dirty="0" smtClean="0">
                <a:latin typeface="CMU Bright Roman"/>
                <a:cs typeface="CMU Bright Roman"/>
              </a:rPr>
              <a:t>         </a:t>
            </a:r>
            <a:r>
              <a:rPr lang="en-US" sz="1600" i="1" dirty="0" smtClean="0">
                <a:latin typeface="CMU Bright Roman"/>
                <a:cs typeface="CMU Bright Roman"/>
              </a:rPr>
              <a:t>h</a:t>
            </a:r>
            <a:r>
              <a:rPr lang="en-US" sz="1600" i="1" baseline="-25000" dirty="0" smtClean="0">
                <a:latin typeface="CMU Bright Roman"/>
                <a:cs typeface="CMU Bright Roman"/>
              </a:rPr>
              <a:t>t</a:t>
            </a:r>
            <a:r>
              <a:rPr lang="en-US" sz="1600" i="1" baseline="-25000" dirty="0">
                <a:latin typeface="CMU Bright Roman"/>
                <a:cs typeface="CMU Bright Roman"/>
              </a:rPr>
              <a:t>-1</a:t>
            </a:r>
          </a:p>
          <a:p>
            <a:pPr algn="ctr"/>
            <a:r>
              <a:rPr lang="en-US" sz="1600" i="1" baseline="-25000" dirty="0">
                <a:latin typeface="CMU Bright Roman"/>
                <a:cs typeface="CMU Bright Roman"/>
              </a:rPr>
              <a:t>  </a:t>
            </a:r>
          </a:p>
        </p:txBody>
      </p:sp>
      <p:cxnSp>
        <p:nvCxnSpPr>
          <p:cNvPr id="69" name="Straight Connector 68"/>
          <p:cNvCxnSpPr>
            <a:cxnSpLocks noChangeAspect="1"/>
          </p:cNvCxnSpPr>
          <p:nvPr/>
        </p:nvCxnSpPr>
        <p:spPr>
          <a:xfrm rot="16200000" flipH="1">
            <a:off x="4260267" y="4459269"/>
            <a:ext cx="20300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457263"/>
              </p:ext>
            </p:extLst>
          </p:nvPr>
        </p:nvGraphicFramePr>
        <p:xfrm>
          <a:off x="6096000" y="36957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95" name="Equation" r:id="rId3" imgW="152400" imgH="241300" progId="Equation.DSMT4">
                  <p:embed/>
                </p:oleObj>
              </mc:Choice>
              <mc:Fallback>
                <p:oleObj name="Equation" r:id="rId3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6957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88557"/>
              </p:ext>
            </p:extLst>
          </p:nvPr>
        </p:nvGraphicFramePr>
        <p:xfrm>
          <a:off x="122516" y="5740400"/>
          <a:ext cx="28479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96" name="Equation" r:id="rId5" imgW="2095500" imgH="558800" progId="Equation.DSMT4">
                  <p:embed/>
                </p:oleObj>
              </mc:Choice>
              <mc:Fallback>
                <p:oleObj name="Equation" r:id="rId5" imgW="20955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516" y="5740400"/>
                        <a:ext cx="2847975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>
            <a:off x="4164548" y="3612405"/>
            <a:ext cx="41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err="1" smtClean="0">
                <a:solidFill>
                  <a:srgbClr val="000000"/>
                </a:solidFill>
                <a:latin typeface="CMU Bright Roman"/>
                <a:cs typeface="CMU Bright Roman"/>
              </a:rPr>
              <a:t>c</a:t>
            </a:r>
            <a:r>
              <a:rPr lang="en-US" i="1" baseline="-25000" dirty="0" err="1" smtClean="0">
                <a:solidFill>
                  <a:srgbClr val="000000"/>
                </a:solidFill>
                <a:latin typeface="CMU Bright Roman"/>
                <a:cs typeface="CMU Bright Roman"/>
              </a:rPr>
              <a:t>t</a:t>
            </a:r>
            <a:endParaRPr lang="en-US" i="1" baseline="-25000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287200"/>
              </p:ext>
            </p:extLst>
          </p:nvPr>
        </p:nvGraphicFramePr>
        <p:xfrm>
          <a:off x="3159121" y="5975350"/>
          <a:ext cx="16383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97" name="Equation" r:id="rId7" imgW="1206500" imgH="254000" progId="Equation.DSMT4">
                  <p:embed/>
                </p:oleObj>
              </mc:Choice>
              <mc:Fallback>
                <p:oleObj name="Equation" r:id="rId7" imgW="12065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59121" y="5975350"/>
                        <a:ext cx="1638300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882768"/>
              </p:ext>
            </p:extLst>
          </p:nvPr>
        </p:nvGraphicFramePr>
        <p:xfrm>
          <a:off x="4974431" y="5734050"/>
          <a:ext cx="2243138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98" name="Equation" r:id="rId9" imgW="1651000" imgH="609600" progId="Equation.DSMT4">
                  <p:embed/>
                </p:oleObj>
              </mc:Choice>
              <mc:Fallback>
                <p:oleObj name="Equation" r:id="rId9" imgW="16510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74431" y="5734050"/>
                        <a:ext cx="2243138" cy="827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68706" y="5952093"/>
            <a:ext cx="1629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Similarly for </a:t>
            </a:r>
            <a:r>
              <a:rPr lang="en-US" dirty="0" err="1" smtClean="0">
                <a:latin typeface="CMU Bright Oblique"/>
                <a:cs typeface="CMU Bright Oblique"/>
              </a:rPr>
              <a:t>o</a:t>
            </a:r>
            <a:r>
              <a:rPr lang="en-US" baseline="-25000" dirty="0" err="1" smtClean="0">
                <a:latin typeface="CMU Bright Oblique"/>
                <a:cs typeface="CMU Bright Oblique"/>
              </a:rPr>
              <a:t>t</a:t>
            </a:r>
            <a:endParaRPr lang="en-US" baseline="-25000" dirty="0">
              <a:latin typeface="CMU Bright Oblique"/>
              <a:cs typeface="CMU Bright Oblique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63499" y="3256904"/>
            <a:ext cx="505362" cy="1241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 smtClean="0">
                <a:latin typeface="CMU Bright Roman"/>
                <a:cs typeface="CMU Bright Roman"/>
              </a:rPr>
              <a:t> </a:t>
            </a:r>
            <a:r>
              <a:rPr lang="en-US" sz="1600" dirty="0" err="1" smtClean="0">
                <a:latin typeface="CMU Bright Roman"/>
                <a:cs typeface="CMU Bright Roman"/>
              </a:rPr>
              <a:t>x</a:t>
            </a:r>
            <a:r>
              <a:rPr lang="en-US" sz="1600" i="1" baseline="-25000" dirty="0" err="1" smtClean="0">
                <a:latin typeface="CMU Bright Roman"/>
                <a:cs typeface="CMU Bright Roman"/>
              </a:rPr>
              <a:t>t</a:t>
            </a:r>
            <a:endParaRPr lang="en-US" sz="1600" i="1" baseline="-25000" dirty="0" smtClean="0">
              <a:latin typeface="CMU Bright Roman"/>
              <a:cs typeface="CMU Bright Roman"/>
            </a:endParaRPr>
          </a:p>
          <a:p>
            <a:pPr algn="just"/>
            <a:endParaRPr lang="en-US" sz="1600" i="1" dirty="0" smtClean="0">
              <a:latin typeface="CMU Bright Roman"/>
              <a:cs typeface="CMU Bright Roman"/>
            </a:endParaRPr>
          </a:p>
          <a:p>
            <a:pPr algn="just"/>
            <a:endParaRPr lang="en-US" sz="1600" i="1" dirty="0" smtClean="0">
              <a:latin typeface="CMU Bright Roman"/>
              <a:cs typeface="CMU Bright Roman"/>
            </a:endParaRPr>
          </a:p>
          <a:p>
            <a:pPr algn="just"/>
            <a:r>
              <a:rPr lang="en-US" sz="1600" i="1" dirty="0" smtClean="0">
                <a:latin typeface="CMU Bright Roman"/>
                <a:cs typeface="CMU Bright Roman"/>
              </a:rPr>
              <a:t>h</a:t>
            </a:r>
            <a:r>
              <a:rPr lang="en-US" sz="1600" i="1" baseline="-25000" dirty="0" smtClean="0">
                <a:latin typeface="CMU Bright Roman"/>
                <a:cs typeface="CMU Bright Roman"/>
              </a:rPr>
              <a:t>t-1</a:t>
            </a:r>
            <a:endParaRPr lang="en-US" sz="1600" i="1" baseline="-25000" dirty="0">
              <a:latin typeface="CMU Bright Roman"/>
              <a:cs typeface="CMU Bright Roman"/>
            </a:endParaRPr>
          </a:p>
          <a:p>
            <a:pPr algn="just"/>
            <a:endParaRPr lang="en-US" sz="1600" i="1" baseline="-25000" dirty="0">
              <a:latin typeface="CMU Bright Roman"/>
              <a:cs typeface="CMU Bright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44050" y="3234225"/>
            <a:ext cx="434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MU Bright SemiBold Oblique"/>
                <a:cs typeface="CMU Bright SemiBold Oblique"/>
              </a:rPr>
              <a:t>W</a:t>
            </a:r>
            <a:endParaRPr lang="en-US" sz="1600" baseline="-25000" dirty="0">
              <a:latin typeface="CMU Bright SemiBold Oblique"/>
              <a:cs typeface="CMU Bright SemiBold Oblique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069230" y="2183869"/>
            <a:ext cx="473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MU Bright SemiBold Oblique"/>
                <a:cs typeface="CMU Bright SemiBold Oblique"/>
              </a:rPr>
              <a:t>W</a:t>
            </a:r>
            <a:r>
              <a:rPr lang="en-US" sz="1600" baseline="-25000" dirty="0" smtClean="0">
                <a:latin typeface="CMU Bright SemiBold Oblique"/>
                <a:cs typeface="CMU Bright SemiBold Oblique"/>
              </a:rPr>
              <a:t>i</a:t>
            </a:r>
            <a:endParaRPr lang="en-US" sz="1600" baseline="-25000" dirty="0">
              <a:latin typeface="CMU Bright SemiBold Oblique"/>
              <a:cs typeface="CMU Bright SemiBold Oblique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959338" y="2161189"/>
            <a:ext cx="49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CMU Bright SemiBold Oblique"/>
                <a:cs typeface="CMU Bright SemiBold Oblique"/>
              </a:rPr>
              <a:t>W</a:t>
            </a:r>
            <a:r>
              <a:rPr lang="en-US" sz="1600" baseline="-25000" dirty="0" err="1">
                <a:latin typeface="CMU Bright SemiBold Oblique"/>
                <a:cs typeface="CMU Bright SemiBold Oblique"/>
              </a:rPr>
              <a:t>o</a:t>
            </a:r>
            <a:endParaRPr lang="en-US" sz="1600" baseline="-25000" dirty="0">
              <a:latin typeface="CMU Bright SemiBold Oblique"/>
              <a:cs typeface="CMU Bright SemiBold Oblique"/>
            </a:endParaRPr>
          </a:p>
        </p:txBody>
      </p:sp>
    </p:spTree>
    <p:extLst>
      <p:ext uri="{BB962C8B-B14F-4D97-AF65-F5344CB8AC3E}">
        <p14:creationId xmlns:p14="http://schemas.microsoft.com/office/powerpoint/2010/main" val="302667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737150" y="2240569"/>
            <a:ext cx="5247392" cy="3199101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The Popular LSTM Cell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797051" y="3573941"/>
            <a:ext cx="515211" cy="5152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600" baseline="-25000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1902989" y="3727998"/>
            <a:ext cx="311489" cy="251615"/>
          </a:xfrm>
          <a:custGeom>
            <a:avLst/>
            <a:gdLst>
              <a:gd name="connsiteX0" fmla="*/ 0 w 515155"/>
              <a:gd name="connsiteY0" fmla="*/ 347468 h 347468"/>
              <a:gd name="connsiteX1" fmla="*/ 227627 w 515155"/>
              <a:gd name="connsiteY1" fmla="*/ 287559 h 347468"/>
              <a:gd name="connsiteX2" fmla="*/ 275548 w 515155"/>
              <a:gd name="connsiteY2" fmla="*/ 47926 h 347468"/>
              <a:gd name="connsiteX3" fmla="*/ 515155 w 515155"/>
              <a:gd name="connsiteY3" fmla="*/ 0 h 347468"/>
              <a:gd name="connsiteX4" fmla="*/ 515155 w 515155"/>
              <a:gd name="connsiteY4" fmla="*/ 0 h 34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155" h="347468">
                <a:moveTo>
                  <a:pt x="0" y="347468"/>
                </a:moveTo>
                <a:cubicBezTo>
                  <a:pt x="90851" y="342475"/>
                  <a:pt x="181702" y="337483"/>
                  <a:pt x="227627" y="287559"/>
                </a:cubicBezTo>
                <a:cubicBezTo>
                  <a:pt x="273552" y="237635"/>
                  <a:pt x="227627" y="95852"/>
                  <a:pt x="275548" y="47926"/>
                </a:cubicBezTo>
                <a:cubicBezTo>
                  <a:pt x="323469" y="0"/>
                  <a:pt x="515155" y="0"/>
                  <a:pt x="515155" y="0"/>
                </a:cubicBezTo>
                <a:lnTo>
                  <a:pt x="515155" y="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649590" y="2312461"/>
            <a:ext cx="515211" cy="515211"/>
          </a:xfrm>
          <a:prstGeom prst="ellipse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i="1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i</a:t>
            </a:r>
            <a:r>
              <a:rPr lang="en-US" sz="1600" i="1" baseline="-25000" dirty="0" smtClean="0">
                <a:solidFill>
                  <a:srgbClr val="000000"/>
                </a:solidFill>
                <a:latin typeface="CMU Bright Roman"/>
                <a:cs typeface="CMU Bright Roman"/>
              </a:rPr>
              <a:t>t</a:t>
            </a:r>
            <a:endParaRPr lang="en-US" sz="1600" i="1" baseline="-25000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367136" y="2324443"/>
            <a:ext cx="515211" cy="515211"/>
          </a:xfrm>
          <a:prstGeom prst="ellipse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i="1" dirty="0" err="1">
                <a:solidFill>
                  <a:srgbClr val="000000"/>
                </a:solidFill>
                <a:latin typeface="CMU Bright Roman"/>
                <a:cs typeface="CMU Bright Roman"/>
              </a:rPr>
              <a:t>o</a:t>
            </a:r>
            <a:r>
              <a:rPr lang="en-US" sz="1600" i="1" baseline="-25000" dirty="0" err="1" smtClean="0">
                <a:solidFill>
                  <a:srgbClr val="000000"/>
                </a:solidFill>
                <a:latin typeface="CMU Bright Roman"/>
                <a:cs typeface="CMU Bright Roman"/>
              </a:rPr>
              <a:t>t</a:t>
            </a:r>
            <a:endParaRPr lang="en-US" sz="1600" i="1" baseline="-25000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107848" y="4864549"/>
            <a:ext cx="515211" cy="515211"/>
          </a:xfrm>
          <a:prstGeom prst="ellipse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i="1" dirty="0" err="1">
                <a:solidFill>
                  <a:srgbClr val="000000"/>
                </a:solidFill>
                <a:latin typeface="CMU Bright Roman"/>
                <a:cs typeface="CMU Bright Roman"/>
              </a:rPr>
              <a:t>f</a:t>
            </a:r>
            <a:r>
              <a:rPr lang="en-US" sz="1600" i="1" baseline="-25000" dirty="0" err="1" smtClean="0">
                <a:solidFill>
                  <a:srgbClr val="000000"/>
                </a:solidFill>
                <a:latin typeface="CMU Bright Roman"/>
                <a:cs typeface="CMU Bright Roman"/>
              </a:rPr>
              <a:t>t</a:t>
            </a:r>
            <a:endParaRPr lang="en-US" sz="1600" i="1" baseline="-25000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142240" y="3573941"/>
            <a:ext cx="515211" cy="515211"/>
            <a:chOff x="6406139" y="3573941"/>
            <a:chExt cx="515211" cy="515211"/>
          </a:xfrm>
        </p:grpSpPr>
        <p:sp>
          <p:nvSpPr>
            <p:cNvPr id="44" name="Oval 43"/>
            <p:cNvSpPr/>
            <p:nvPr/>
          </p:nvSpPr>
          <p:spPr>
            <a:xfrm>
              <a:off x="6406139" y="3573941"/>
              <a:ext cx="515211" cy="51521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600" baseline="-25000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6512077" y="3727998"/>
              <a:ext cx="311489" cy="251615"/>
            </a:xfrm>
            <a:custGeom>
              <a:avLst/>
              <a:gdLst>
                <a:gd name="connsiteX0" fmla="*/ 0 w 515155"/>
                <a:gd name="connsiteY0" fmla="*/ 347468 h 347468"/>
                <a:gd name="connsiteX1" fmla="*/ 227627 w 515155"/>
                <a:gd name="connsiteY1" fmla="*/ 287559 h 347468"/>
                <a:gd name="connsiteX2" fmla="*/ 275548 w 515155"/>
                <a:gd name="connsiteY2" fmla="*/ 47926 h 347468"/>
                <a:gd name="connsiteX3" fmla="*/ 515155 w 515155"/>
                <a:gd name="connsiteY3" fmla="*/ 0 h 347468"/>
                <a:gd name="connsiteX4" fmla="*/ 515155 w 515155"/>
                <a:gd name="connsiteY4" fmla="*/ 0 h 34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5" h="347468">
                  <a:moveTo>
                    <a:pt x="0" y="347468"/>
                  </a:moveTo>
                  <a:cubicBezTo>
                    <a:pt x="90851" y="342475"/>
                    <a:pt x="181702" y="337483"/>
                    <a:pt x="227627" y="287559"/>
                  </a:cubicBezTo>
                  <a:cubicBezTo>
                    <a:pt x="273552" y="237635"/>
                    <a:pt x="227627" y="95852"/>
                    <a:pt x="275548" y="47926"/>
                  </a:cubicBezTo>
                  <a:cubicBezTo>
                    <a:pt x="323469" y="0"/>
                    <a:pt x="515155" y="0"/>
                    <a:pt x="515155" y="0"/>
                  </a:cubicBezTo>
                  <a:lnTo>
                    <a:pt x="51515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Oval 45"/>
          <p:cNvSpPr/>
          <p:nvPr/>
        </p:nvSpPr>
        <p:spPr>
          <a:xfrm>
            <a:off x="2772455" y="3693756"/>
            <a:ext cx="277537" cy="277537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600" baseline="-25000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841255" y="3767585"/>
            <a:ext cx="131882" cy="133686"/>
            <a:chOff x="7787230" y="1641491"/>
            <a:chExt cx="131882" cy="133686"/>
          </a:xfrm>
        </p:grpSpPr>
        <p:cxnSp>
          <p:nvCxnSpPr>
            <p:cNvPr id="36" name="Straight Connector 35"/>
            <p:cNvCxnSpPr>
              <a:cxnSpLocks noChangeAspect="1"/>
            </p:cNvCxnSpPr>
            <p:nvPr/>
          </p:nvCxnSpPr>
          <p:spPr>
            <a:xfrm>
              <a:off x="7787230" y="1641491"/>
              <a:ext cx="129236" cy="13105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cxnSpLocks noChangeAspect="1"/>
            </p:cNvCxnSpPr>
            <p:nvPr/>
          </p:nvCxnSpPr>
          <p:spPr>
            <a:xfrm flipH="1">
              <a:off x="7789876" y="1644119"/>
              <a:ext cx="129236" cy="13105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l 50"/>
          <p:cNvSpPr/>
          <p:nvPr/>
        </p:nvSpPr>
        <p:spPr>
          <a:xfrm>
            <a:off x="6490001" y="3694266"/>
            <a:ext cx="277537" cy="277537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600" baseline="-25000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53" name="Straight Arrow Connector 52"/>
          <p:cNvCxnSpPr>
            <a:stCxn id="42" idx="4"/>
            <a:endCxn id="51" idx="0"/>
          </p:cNvCxnSpPr>
          <p:nvPr/>
        </p:nvCxnSpPr>
        <p:spPr>
          <a:xfrm>
            <a:off x="6624742" y="2839654"/>
            <a:ext cx="4028" cy="8546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6565273" y="3762310"/>
            <a:ext cx="131882" cy="133686"/>
            <a:chOff x="7787230" y="1641491"/>
            <a:chExt cx="131882" cy="133686"/>
          </a:xfrm>
        </p:grpSpPr>
        <p:cxnSp>
          <p:nvCxnSpPr>
            <p:cNvPr id="57" name="Straight Connector 56"/>
            <p:cNvCxnSpPr>
              <a:cxnSpLocks noChangeAspect="1"/>
            </p:cNvCxnSpPr>
            <p:nvPr/>
          </p:nvCxnSpPr>
          <p:spPr>
            <a:xfrm>
              <a:off x="7787230" y="1641491"/>
              <a:ext cx="129236" cy="13105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cxnSpLocks noChangeAspect="1"/>
            </p:cNvCxnSpPr>
            <p:nvPr/>
          </p:nvCxnSpPr>
          <p:spPr>
            <a:xfrm flipH="1">
              <a:off x="7789876" y="1644119"/>
              <a:ext cx="129236" cy="13105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/>
          <p:cNvCxnSpPr>
            <a:stCxn id="41" idx="4"/>
            <a:endCxn id="46" idx="0"/>
          </p:cNvCxnSpPr>
          <p:nvPr/>
        </p:nvCxnSpPr>
        <p:spPr>
          <a:xfrm>
            <a:off x="2907196" y="2827672"/>
            <a:ext cx="4028" cy="86608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3" idx="6"/>
            <a:endCxn id="46" idx="2"/>
          </p:cNvCxnSpPr>
          <p:nvPr/>
        </p:nvCxnSpPr>
        <p:spPr>
          <a:xfrm>
            <a:off x="2312262" y="3831547"/>
            <a:ext cx="460193" cy="9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107848" y="3574919"/>
            <a:ext cx="515211" cy="515211"/>
          </a:xfrm>
          <a:prstGeom prst="ellipse">
            <a:avLst/>
          </a:prstGeom>
          <a:solidFill>
            <a:srgbClr val="93CDDD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600" b="1" i="1" baseline="-25000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cxnSp>
        <p:nvCxnSpPr>
          <p:cNvPr id="67" name="Straight Arrow Connector 66"/>
          <p:cNvCxnSpPr>
            <a:stCxn id="46" idx="6"/>
            <a:endCxn id="66" idx="2"/>
          </p:cNvCxnSpPr>
          <p:nvPr/>
        </p:nvCxnSpPr>
        <p:spPr>
          <a:xfrm>
            <a:off x="3049992" y="3832525"/>
            <a:ext cx="10578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6" idx="6"/>
            <a:endCxn id="44" idx="2"/>
          </p:cNvCxnSpPr>
          <p:nvPr/>
        </p:nvCxnSpPr>
        <p:spPr>
          <a:xfrm flipV="1">
            <a:off x="4623059" y="3831547"/>
            <a:ext cx="519181" cy="9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44" idx="6"/>
            <a:endCxn id="51" idx="2"/>
          </p:cNvCxnSpPr>
          <p:nvPr/>
        </p:nvCxnSpPr>
        <p:spPr>
          <a:xfrm>
            <a:off x="5657451" y="3831547"/>
            <a:ext cx="832550" cy="14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1" idx="6"/>
          </p:cNvCxnSpPr>
          <p:nvPr/>
        </p:nvCxnSpPr>
        <p:spPr>
          <a:xfrm flipV="1">
            <a:off x="6767538" y="3829557"/>
            <a:ext cx="648297" cy="34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4222371" y="4320127"/>
            <a:ext cx="277537" cy="277537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600" baseline="-25000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4294251" y="4394052"/>
            <a:ext cx="131882" cy="133686"/>
            <a:chOff x="7787230" y="1641491"/>
            <a:chExt cx="131882" cy="133686"/>
          </a:xfrm>
        </p:grpSpPr>
        <p:cxnSp>
          <p:nvCxnSpPr>
            <p:cNvPr id="82" name="Straight Connector 81"/>
            <p:cNvCxnSpPr>
              <a:cxnSpLocks noChangeAspect="1"/>
            </p:cNvCxnSpPr>
            <p:nvPr/>
          </p:nvCxnSpPr>
          <p:spPr>
            <a:xfrm>
              <a:off x="7787230" y="1641491"/>
              <a:ext cx="129236" cy="13105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cxnSpLocks noChangeAspect="1"/>
            </p:cNvCxnSpPr>
            <p:nvPr/>
          </p:nvCxnSpPr>
          <p:spPr>
            <a:xfrm flipH="1">
              <a:off x="7789876" y="1644119"/>
              <a:ext cx="129236" cy="13105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/>
          <p:cNvCxnSpPr>
            <a:stCxn id="43" idx="0"/>
            <a:endCxn id="84" idx="4"/>
          </p:cNvCxnSpPr>
          <p:nvPr/>
        </p:nvCxnSpPr>
        <p:spPr>
          <a:xfrm flipH="1" flipV="1">
            <a:off x="4361140" y="4597664"/>
            <a:ext cx="4314" cy="26688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66" idx="5"/>
            <a:endCxn id="84" idx="6"/>
          </p:cNvCxnSpPr>
          <p:nvPr/>
        </p:nvCxnSpPr>
        <p:spPr>
          <a:xfrm rot="5400000">
            <a:off x="4301650" y="4212937"/>
            <a:ext cx="444217" cy="47700"/>
          </a:xfrm>
          <a:prstGeom prst="curvedConnector2">
            <a:avLst/>
          </a:prstGeom>
          <a:ln w="12700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5"/>
          <p:cNvCxnSpPr>
            <a:stCxn id="84" idx="2"/>
            <a:endCxn id="66" idx="3"/>
          </p:cNvCxnSpPr>
          <p:nvPr/>
        </p:nvCxnSpPr>
        <p:spPr>
          <a:xfrm rot="10800000">
            <a:off x="4183299" y="4014680"/>
            <a:ext cx="39072" cy="444217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endCxn id="33" idx="1"/>
          </p:cNvCxnSpPr>
          <p:nvPr/>
        </p:nvCxnSpPr>
        <p:spPr>
          <a:xfrm>
            <a:off x="1182485" y="3486662"/>
            <a:ext cx="690017" cy="1627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33" idx="3"/>
          </p:cNvCxnSpPr>
          <p:nvPr/>
        </p:nvCxnSpPr>
        <p:spPr>
          <a:xfrm flipV="1">
            <a:off x="1182485" y="4013701"/>
            <a:ext cx="690017" cy="2142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endCxn id="41" idx="7"/>
          </p:cNvCxnSpPr>
          <p:nvPr/>
        </p:nvCxnSpPr>
        <p:spPr>
          <a:xfrm flipH="1">
            <a:off x="3089350" y="1701396"/>
            <a:ext cx="169304" cy="6865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H="1">
            <a:off x="6803258" y="1701396"/>
            <a:ext cx="169304" cy="6865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2577707" y="1701396"/>
            <a:ext cx="169304" cy="6865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6282484" y="1701396"/>
            <a:ext cx="169304" cy="6865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endCxn id="43" idx="5"/>
          </p:cNvCxnSpPr>
          <p:nvPr/>
        </p:nvCxnSpPr>
        <p:spPr>
          <a:xfrm flipH="1" flipV="1">
            <a:off x="4547608" y="5304309"/>
            <a:ext cx="75451" cy="6865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endCxn id="43" idx="3"/>
          </p:cNvCxnSpPr>
          <p:nvPr/>
        </p:nvCxnSpPr>
        <p:spPr>
          <a:xfrm flipV="1">
            <a:off x="4107848" y="5304309"/>
            <a:ext cx="75451" cy="6865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1782623" y="2405822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MU Bright Roman"/>
                <a:cs typeface="CMU Bright Roman"/>
              </a:rPr>
              <a:t>Input Gate</a:t>
            </a:r>
            <a:endParaRPr lang="en-US" sz="1200" dirty="0">
              <a:latin typeface="CMU Bright Roman"/>
              <a:cs typeface="CMU Bright Roman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273668" y="2406895"/>
            <a:ext cx="1056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MU Bright Roman"/>
                <a:cs typeface="CMU Bright Roman"/>
              </a:rPr>
              <a:t>Output Gate</a:t>
            </a:r>
            <a:endParaRPr lang="en-US" sz="1200" dirty="0">
              <a:latin typeface="CMU Bright Roman"/>
              <a:cs typeface="CMU Bright Roman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598816" y="4995637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MU Bright Roman"/>
                <a:cs typeface="CMU Bright Roman"/>
              </a:rPr>
              <a:t>Forget Gate</a:t>
            </a:r>
            <a:endParaRPr lang="en-US" sz="1200" dirty="0">
              <a:latin typeface="CMU Bright Roman"/>
              <a:cs typeface="CMU Bright Roman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415835" y="3635786"/>
            <a:ext cx="387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err="1" smtClean="0">
                <a:latin typeface="CMU Bright Roman"/>
                <a:cs typeface="CMU Bright Roman"/>
              </a:rPr>
              <a:t>h</a:t>
            </a:r>
            <a:r>
              <a:rPr lang="en-US" sz="1600" i="1" baseline="-25000" dirty="0" err="1" smtClean="0">
                <a:latin typeface="CMU Bright Roman"/>
                <a:cs typeface="CMU Bright Roman"/>
              </a:rPr>
              <a:t>t</a:t>
            </a:r>
            <a:endParaRPr lang="en-US" sz="1600" i="1" baseline="-25000" dirty="0">
              <a:latin typeface="CMU Bright Roman"/>
              <a:cs typeface="CMU Bright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3B91-FAC0-3043-A682-452F01D0BD90}" type="slidenum">
              <a:rPr lang="en-US" smtClean="0"/>
              <a:t>49</a:t>
            </a:fld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926446" y="5922377"/>
            <a:ext cx="1024082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CMU Bright Roman"/>
                <a:cs typeface="CMU Bright Roman"/>
              </a:rPr>
              <a:t>x</a:t>
            </a:r>
            <a:r>
              <a:rPr lang="en-US" sz="1600" i="1" baseline="-25000" dirty="0" err="1">
                <a:latin typeface="CMU Bright Roman"/>
                <a:cs typeface="CMU Bright Roman"/>
              </a:rPr>
              <a:t>t</a:t>
            </a:r>
            <a:r>
              <a:rPr lang="en-US" sz="1600" i="1" baseline="-25000" dirty="0">
                <a:latin typeface="CMU Bright Roman"/>
                <a:cs typeface="CMU Bright Roman"/>
              </a:rPr>
              <a:t> </a:t>
            </a:r>
            <a:r>
              <a:rPr lang="en-US" sz="1600" i="1" dirty="0" smtClean="0">
                <a:latin typeface="CMU Bright Roman"/>
                <a:cs typeface="CMU Bright Roman"/>
              </a:rPr>
              <a:t>     h</a:t>
            </a:r>
            <a:r>
              <a:rPr lang="en-US" sz="1600" i="1" baseline="-25000" dirty="0" smtClean="0">
                <a:latin typeface="CMU Bright Roman"/>
                <a:cs typeface="CMU Bright Roman"/>
              </a:rPr>
              <a:t>t</a:t>
            </a:r>
            <a:r>
              <a:rPr lang="en-US" sz="1600" i="1" baseline="-25000" dirty="0">
                <a:latin typeface="CMU Bright Roman"/>
                <a:cs typeface="CMU Bright Roman"/>
              </a:rPr>
              <a:t>-1</a:t>
            </a:r>
          </a:p>
          <a:p>
            <a:pPr algn="ctr"/>
            <a:r>
              <a:rPr lang="en-US" sz="1600" i="1" baseline="-25000" dirty="0">
                <a:latin typeface="CMU Bright Roman"/>
                <a:cs typeface="CMU Bright Roman"/>
              </a:rPr>
              <a:t>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53909" y="3296942"/>
            <a:ext cx="429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MU Bright Roman"/>
                <a:cs typeface="CMU Bright Roman"/>
              </a:rPr>
              <a:t>Cell</a:t>
            </a:r>
            <a:endParaRPr lang="en-US" sz="1200" dirty="0">
              <a:latin typeface="CMU Bright Roman"/>
              <a:cs typeface="CMU Bright Roman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164548" y="3612405"/>
            <a:ext cx="41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err="1" smtClean="0">
                <a:solidFill>
                  <a:srgbClr val="000000"/>
                </a:solidFill>
                <a:latin typeface="CMU Bright Roman"/>
                <a:cs typeface="CMU Bright Roman"/>
              </a:rPr>
              <a:t>c</a:t>
            </a:r>
            <a:r>
              <a:rPr lang="en-US" i="1" baseline="-25000" dirty="0" err="1" smtClean="0">
                <a:solidFill>
                  <a:srgbClr val="000000"/>
                </a:solidFill>
                <a:latin typeface="CMU Bright Roman"/>
                <a:cs typeface="CMU Bright Roman"/>
              </a:rPr>
              <a:t>t</a:t>
            </a:r>
            <a:endParaRPr lang="en-US" i="1" baseline="-25000" dirty="0">
              <a:solidFill>
                <a:srgbClr val="000000"/>
              </a:solidFill>
              <a:latin typeface="CMU Bright Roman"/>
              <a:cs typeface="CMU Bright Roman"/>
            </a:endParaRPr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683476"/>
              </p:ext>
            </p:extLst>
          </p:nvPr>
        </p:nvGraphicFramePr>
        <p:xfrm>
          <a:off x="140494" y="5743120"/>
          <a:ext cx="3313113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" name="Equation" r:id="rId3" imgW="2438400" imgH="558800" progId="Equation.DSMT4">
                  <p:embed/>
                </p:oleObj>
              </mc:Choice>
              <mc:Fallback>
                <p:oleObj name="Equation" r:id="rId3" imgW="24384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494" y="5743120"/>
                        <a:ext cx="3313113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2364030" y="1362842"/>
            <a:ext cx="1206282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CMU Bright Roman"/>
                <a:cs typeface="CMU Bright Roman"/>
              </a:rPr>
              <a:t>x</a:t>
            </a:r>
            <a:r>
              <a:rPr lang="en-US" sz="1600" i="1" baseline="-25000" dirty="0" err="1">
                <a:latin typeface="CMU Bright Roman"/>
                <a:cs typeface="CMU Bright Roman"/>
              </a:rPr>
              <a:t>t</a:t>
            </a:r>
            <a:r>
              <a:rPr lang="en-US" sz="1600" i="1" baseline="-25000" dirty="0">
                <a:latin typeface="CMU Bright Roman"/>
                <a:cs typeface="CMU Bright Roman"/>
              </a:rPr>
              <a:t> </a:t>
            </a:r>
            <a:r>
              <a:rPr lang="en-US" sz="1600" i="1" baseline="-25000" dirty="0" smtClean="0">
                <a:latin typeface="CMU Bright Roman"/>
                <a:cs typeface="CMU Bright Roman"/>
              </a:rPr>
              <a:t> </a:t>
            </a:r>
            <a:r>
              <a:rPr lang="en-US" sz="1600" i="1" dirty="0" smtClean="0">
                <a:latin typeface="CMU Bright Roman"/>
                <a:cs typeface="CMU Bright Roman"/>
              </a:rPr>
              <a:t>       h</a:t>
            </a:r>
            <a:r>
              <a:rPr lang="en-US" sz="1600" i="1" baseline="-25000" dirty="0" smtClean="0">
                <a:latin typeface="CMU Bright Roman"/>
                <a:cs typeface="CMU Bright Roman"/>
              </a:rPr>
              <a:t>t</a:t>
            </a:r>
            <a:r>
              <a:rPr lang="en-US" sz="1600" i="1" baseline="-25000" dirty="0">
                <a:latin typeface="CMU Bright Roman"/>
                <a:cs typeface="CMU Bright Roman"/>
              </a:rPr>
              <a:t>-1</a:t>
            </a:r>
          </a:p>
          <a:p>
            <a:pPr algn="ctr"/>
            <a:r>
              <a:rPr lang="en-US" sz="1600" i="1" baseline="-25000" dirty="0" smtClean="0">
                <a:latin typeface="CMU Bright Roman"/>
                <a:cs typeface="CMU Bright Roman"/>
              </a:rPr>
              <a:t>  </a:t>
            </a:r>
            <a:endParaRPr lang="en-US" sz="1600" i="1" baseline="-25000" dirty="0">
              <a:latin typeface="CMU Bright Roman"/>
              <a:cs typeface="CMU Bright Roman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97462" y="1362842"/>
            <a:ext cx="1137956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CMU Bright Roman"/>
                <a:cs typeface="CMU Bright Roman"/>
              </a:rPr>
              <a:t>x</a:t>
            </a:r>
            <a:r>
              <a:rPr lang="en-US" sz="1600" i="1" baseline="-25000" dirty="0" err="1">
                <a:latin typeface="CMU Bright Roman"/>
                <a:cs typeface="CMU Bright Roman"/>
              </a:rPr>
              <a:t>t</a:t>
            </a:r>
            <a:r>
              <a:rPr lang="en-US" sz="1600" i="1" baseline="-25000" dirty="0">
                <a:latin typeface="CMU Bright Roman"/>
                <a:cs typeface="CMU Bright Roman"/>
              </a:rPr>
              <a:t>  </a:t>
            </a:r>
            <a:r>
              <a:rPr lang="en-US" sz="1600" i="1" baseline="-25000" dirty="0" smtClean="0">
                <a:latin typeface="CMU Bright Roman"/>
                <a:cs typeface="CMU Bright Roman"/>
              </a:rPr>
              <a:t>         </a:t>
            </a:r>
            <a:r>
              <a:rPr lang="en-US" sz="1600" i="1" dirty="0" smtClean="0">
                <a:latin typeface="CMU Bright Roman"/>
                <a:cs typeface="CMU Bright Roman"/>
              </a:rPr>
              <a:t>h</a:t>
            </a:r>
            <a:r>
              <a:rPr lang="en-US" sz="1600" i="1" baseline="-25000" dirty="0" smtClean="0">
                <a:latin typeface="CMU Bright Roman"/>
                <a:cs typeface="CMU Bright Roman"/>
              </a:rPr>
              <a:t>t</a:t>
            </a:r>
            <a:r>
              <a:rPr lang="en-US" sz="1600" i="1" baseline="-25000" dirty="0">
                <a:latin typeface="CMU Bright Roman"/>
                <a:cs typeface="CMU Bright Roman"/>
              </a:rPr>
              <a:t>-1</a:t>
            </a:r>
          </a:p>
          <a:p>
            <a:pPr algn="ctr"/>
            <a:r>
              <a:rPr lang="en-US" sz="1600" i="1" baseline="-25000" dirty="0">
                <a:latin typeface="CMU Bright Roman"/>
                <a:cs typeface="CMU Bright Roman"/>
              </a:rPr>
              <a:t> 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63499" y="3256904"/>
            <a:ext cx="505362" cy="1241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 smtClean="0">
                <a:latin typeface="CMU Bright Roman"/>
                <a:cs typeface="CMU Bright Roman"/>
              </a:rPr>
              <a:t> </a:t>
            </a:r>
            <a:r>
              <a:rPr lang="en-US" sz="1600" dirty="0" err="1" smtClean="0">
                <a:latin typeface="CMU Bright Roman"/>
                <a:cs typeface="CMU Bright Roman"/>
              </a:rPr>
              <a:t>x</a:t>
            </a:r>
            <a:r>
              <a:rPr lang="en-US" sz="1600" i="1" baseline="-25000" dirty="0" err="1" smtClean="0">
                <a:latin typeface="CMU Bright Roman"/>
                <a:cs typeface="CMU Bright Roman"/>
              </a:rPr>
              <a:t>t</a:t>
            </a:r>
            <a:endParaRPr lang="en-US" sz="1600" i="1" baseline="-25000" dirty="0" smtClean="0">
              <a:latin typeface="CMU Bright Roman"/>
              <a:cs typeface="CMU Bright Roman"/>
            </a:endParaRPr>
          </a:p>
          <a:p>
            <a:pPr algn="just"/>
            <a:endParaRPr lang="en-US" sz="1600" i="1" dirty="0" smtClean="0">
              <a:latin typeface="CMU Bright Roman"/>
              <a:cs typeface="CMU Bright Roman"/>
            </a:endParaRPr>
          </a:p>
          <a:p>
            <a:pPr algn="just"/>
            <a:endParaRPr lang="en-US" sz="1600" i="1" dirty="0" smtClean="0">
              <a:latin typeface="CMU Bright Roman"/>
              <a:cs typeface="CMU Bright Roman"/>
            </a:endParaRPr>
          </a:p>
          <a:p>
            <a:pPr algn="just"/>
            <a:r>
              <a:rPr lang="en-US" sz="1600" i="1" dirty="0" smtClean="0">
                <a:latin typeface="CMU Bright Roman"/>
                <a:cs typeface="CMU Bright Roman"/>
              </a:rPr>
              <a:t>h</a:t>
            </a:r>
            <a:r>
              <a:rPr lang="en-US" sz="1600" i="1" baseline="-25000" dirty="0" smtClean="0">
                <a:latin typeface="CMU Bright Roman"/>
                <a:cs typeface="CMU Bright Roman"/>
              </a:rPr>
              <a:t>t-1</a:t>
            </a:r>
            <a:endParaRPr lang="en-US" sz="1600" i="1" baseline="-25000" dirty="0">
              <a:latin typeface="CMU Bright Roman"/>
              <a:cs typeface="CMU Bright Roman"/>
            </a:endParaRPr>
          </a:p>
          <a:p>
            <a:pPr algn="just"/>
            <a:endParaRPr lang="en-US" sz="1600" i="1" baseline="-25000" dirty="0">
              <a:latin typeface="CMU Bright Roman"/>
              <a:cs typeface="CMU Bright Roman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644050" y="3234225"/>
            <a:ext cx="434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MU Bright SemiBold Oblique"/>
                <a:cs typeface="CMU Bright SemiBold Oblique"/>
              </a:rPr>
              <a:t>W</a:t>
            </a:r>
            <a:endParaRPr lang="en-US" sz="1600" baseline="-25000" dirty="0">
              <a:latin typeface="CMU Bright SemiBold Oblique"/>
              <a:cs typeface="CMU Bright SemiBold Oblique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069230" y="2183869"/>
            <a:ext cx="473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MU Bright SemiBold Oblique"/>
                <a:cs typeface="CMU Bright SemiBold Oblique"/>
              </a:rPr>
              <a:t>W</a:t>
            </a:r>
            <a:r>
              <a:rPr lang="en-US" sz="1600" baseline="-25000" dirty="0" smtClean="0">
                <a:latin typeface="CMU Bright SemiBold Oblique"/>
                <a:cs typeface="CMU Bright SemiBold Oblique"/>
              </a:rPr>
              <a:t>i</a:t>
            </a:r>
            <a:endParaRPr lang="en-US" sz="1600" baseline="-25000" dirty="0">
              <a:latin typeface="CMU Bright SemiBold Oblique"/>
              <a:cs typeface="CMU Bright SemiBold Oblique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959338" y="2161189"/>
            <a:ext cx="49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CMU Bright SemiBold Oblique"/>
                <a:cs typeface="CMU Bright SemiBold Oblique"/>
              </a:rPr>
              <a:t>W</a:t>
            </a:r>
            <a:r>
              <a:rPr lang="en-US" sz="1600" baseline="-25000" dirty="0" err="1">
                <a:latin typeface="CMU Bright SemiBold Oblique"/>
                <a:cs typeface="CMU Bright SemiBold Oblique"/>
              </a:rPr>
              <a:t>o</a:t>
            </a:r>
            <a:endParaRPr lang="en-US" sz="1600" baseline="-25000" dirty="0">
              <a:latin typeface="CMU Bright SemiBold Oblique"/>
              <a:cs typeface="CMU Bright SemiBold Oblique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696947" y="5099647"/>
            <a:ext cx="478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CMU Bright SemiBold Oblique"/>
                <a:cs typeface="CMU Bright SemiBold Oblique"/>
              </a:rPr>
              <a:t>W</a:t>
            </a:r>
            <a:r>
              <a:rPr lang="en-US" sz="1600" baseline="-25000" dirty="0" err="1" smtClean="0">
                <a:latin typeface="CMU Bright SemiBold Oblique"/>
                <a:cs typeface="CMU Bright SemiBold Oblique"/>
              </a:rPr>
              <a:t>f</a:t>
            </a:r>
            <a:endParaRPr lang="en-US" sz="1600" baseline="-25000" dirty="0">
              <a:latin typeface="CMU Bright SemiBold Oblique"/>
              <a:cs typeface="CMU Bright SemiBold Oblique"/>
            </a:endParaRPr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782474"/>
              </p:ext>
            </p:extLst>
          </p:nvPr>
        </p:nvGraphicFramePr>
        <p:xfrm>
          <a:off x="5068888" y="5734050"/>
          <a:ext cx="239871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4" name="Equation" r:id="rId5" imgW="1765300" imgH="609600" progId="Equation.DSMT4">
                  <p:embed/>
                </p:oleObj>
              </mc:Choice>
              <mc:Fallback>
                <p:oleObj name="Equation" r:id="rId5" imgW="17653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68888" y="5734050"/>
                        <a:ext cx="2398712" cy="827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423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Sample Feed</a:t>
            </a:r>
            <a:r>
              <a:rPr lang="en-US" sz="4000" dirty="0">
                <a:latin typeface="CMU Bright SemiBold"/>
                <a:cs typeface="CMU Bright SemiBold"/>
              </a:rPr>
              <a:t>-forward Network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3B91-FAC0-3043-A682-452F01D0BD90}" type="slidenum">
              <a:rPr lang="en-US" smtClean="0"/>
              <a:t>5</a:t>
            </a:fld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071304" y="3817386"/>
            <a:ext cx="1773524" cy="393192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1</a:t>
            </a:r>
            <a:endParaRPr lang="en-US" dirty="0">
              <a:solidFill>
                <a:schemeClr val="tx1"/>
              </a:solidFill>
              <a:latin typeface="CMU Bright Oblique"/>
              <a:cs typeface="CMU Bright Oblique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335944" y="3075445"/>
            <a:ext cx="1245956" cy="393192"/>
          </a:xfrm>
          <a:prstGeom prst="rect">
            <a:avLst/>
          </a:prstGeom>
          <a:solidFill>
            <a:schemeClr val="accent5">
              <a:lumMod val="60000"/>
              <a:lumOff val="40000"/>
              <a:alpha val="33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y</a:t>
            </a:r>
            <a:r>
              <a:rPr lang="en-US" baseline="-25000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1</a:t>
            </a:r>
            <a:endParaRPr lang="en-US" dirty="0">
              <a:solidFill>
                <a:schemeClr val="tx1"/>
              </a:solidFill>
              <a:latin typeface="CMU Bright Oblique"/>
              <a:cs typeface="CMU Bright Oblique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44749" y="4517274"/>
            <a:ext cx="2228344" cy="389155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x</a:t>
            </a:r>
            <a:r>
              <a:rPr lang="en-US" baseline="-25000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1</a:t>
            </a:r>
            <a:endParaRPr lang="en-US" dirty="0">
              <a:solidFill>
                <a:schemeClr val="tx1"/>
              </a:solidFill>
              <a:latin typeface="CMU Bright Oblique"/>
              <a:cs typeface="CMU Bright Oblique"/>
            </a:endParaRPr>
          </a:p>
        </p:txBody>
      </p:sp>
      <p:cxnSp>
        <p:nvCxnSpPr>
          <p:cNvPr id="37" name="Straight Arrow Connector 36"/>
          <p:cNvCxnSpPr>
            <a:stCxn id="81" idx="0"/>
            <a:endCxn id="79" idx="2"/>
          </p:cNvCxnSpPr>
          <p:nvPr/>
        </p:nvCxnSpPr>
        <p:spPr>
          <a:xfrm flipH="1" flipV="1">
            <a:off x="1958066" y="4210578"/>
            <a:ext cx="855" cy="3066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9" idx="0"/>
            <a:endCxn id="80" idx="2"/>
          </p:cNvCxnSpPr>
          <p:nvPr/>
        </p:nvCxnSpPr>
        <p:spPr>
          <a:xfrm flipV="1">
            <a:off x="1958066" y="3468637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599665" y="4906430"/>
            <a:ext cx="71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MU Bright Oblique"/>
                <a:cs typeface="CMU Bright Oblique"/>
              </a:rPr>
              <a:t>t</a:t>
            </a:r>
            <a:r>
              <a:rPr lang="en-US" i="1" dirty="0" smtClean="0">
                <a:latin typeface="CMU Bright Roman"/>
                <a:cs typeface="CMU Bright Roman"/>
              </a:rPr>
              <a:t> </a:t>
            </a:r>
            <a:r>
              <a:rPr lang="en-US" dirty="0" smtClean="0">
                <a:latin typeface="CMU Bright Roman"/>
                <a:cs typeface="CMU Bright Roman"/>
              </a:rPr>
              <a:t>= 1</a:t>
            </a:r>
            <a:endParaRPr lang="en-US" dirty="0">
              <a:latin typeface="CMU Bright Roman"/>
              <a:cs typeface="CMU Bright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167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13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MU Bright SemiBold"/>
                <a:cs typeface="CMU Bright SemiBold"/>
              </a:rPr>
              <a:t>LSTM – </a:t>
            </a:r>
            <a:r>
              <a:rPr lang="en-US" sz="4000" dirty="0" smtClean="0">
                <a:latin typeface="CMU Bright SemiBold"/>
                <a:cs typeface="CMU Bright SemiBold"/>
              </a:rPr>
              <a:t>Forward/Backward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3B91-FAC0-3043-A682-452F01D0BD90}" type="slidenum">
              <a:rPr lang="en-US" smtClean="0"/>
              <a:t>50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0870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Go To: </a:t>
            </a:r>
            <a:r>
              <a:rPr lang="en-US" sz="2400" dirty="0" smtClean="0">
                <a:latin typeface="CMU Bright Roman"/>
                <a:cs typeface="CMU Bright Roman"/>
                <a:hlinkClick r:id="rId2"/>
              </a:rPr>
              <a:t>Illustrated LSTM </a:t>
            </a:r>
            <a:r>
              <a:rPr lang="en-US" sz="2400" dirty="0">
                <a:latin typeface="CMU Bright Roman"/>
                <a:cs typeface="CMU Bright Roman"/>
                <a:hlinkClick r:id="rId2"/>
              </a:rPr>
              <a:t>Forward and Backward Pass</a:t>
            </a:r>
            <a:endParaRPr lang="en-US" sz="2400" dirty="0">
              <a:latin typeface="CMU Bright Roman"/>
              <a:cs typeface="CMU Bright Roman"/>
            </a:endParaRPr>
          </a:p>
        </p:txBody>
      </p:sp>
    </p:spTree>
    <p:extLst>
      <p:ext uri="{BB962C8B-B14F-4D97-AF65-F5344CB8AC3E}">
        <p14:creationId xmlns:p14="http://schemas.microsoft.com/office/powerpoint/2010/main" val="71922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Summary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3B91-FAC0-3043-A682-452F01D0BD90}" type="slidenum">
              <a:rPr lang="en-US" smtClean="0"/>
              <a:t>51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MU Bright Roman"/>
                <a:cs typeface="CMU Bright Roman"/>
              </a:rPr>
              <a:t>RNNs allow for processing of variable length inputs and outputs by maintaining state information across time steps</a:t>
            </a:r>
          </a:p>
          <a:p>
            <a:r>
              <a:rPr lang="en-US" sz="2400" dirty="0" smtClean="0">
                <a:latin typeface="CMU Bright Roman"/>
                <a:cs typeface="CMU Bright Roman"/>
              </a:rPr>
              <a:t>Various Input-Output scenarios are possible </a:t>
            </a:r>
            <a:br>
              <a:rPr lang="en-US" sz="2400" dirty="0" smtClean="0">
                <a:latin typeface="CMU Bright Roman"/>
                <a:cs typeface="CMU Bright Roman"/>
              </a:rPr>
            </a:br>
            <a:r>
              <a:rPr lang="en-US" sz="2400" dirty="0" smtClean="0">
                <a:latin typeface="CMU Bright Roman"/>
                <a:cs typeface="CMU Bright Roman"/>
              </a:rPr>
              <a:t>(Single/Multiple)</a:t>
            </a:r>
          </a:p>
          <a:p>
            <a:endParaRPr lang="en-US" sz="2400" dirty="0" smtClean="0">
              <a:latin typeface="CMU Bright Roman"/>
              <a:cs typeface="CMU Bright Roman"/>
            </a:endParaRPr>
          </a:p>
          <a:p>
            <a:r>
              <a:rPr lang="en-US" sz="2400" dirty="0" smtClean="0">
                <a:latin typeface="CMU Bright Roman"/>
                <a:cs typeface="CMU Bright Roman"/>
              </a:rPr>
              <a:t>Vanilla RNNs are improved upon by LSTMs which address the vanishing gradient problem through the CEC</a:t>
            </a:r>
          </a:p>
          <a:p>
            <a:r>
              <a:rPr lang="en-US" sz="2400" dirty="0" smtClean="0">
                <a:latin typeface="CMU Bright Roman"/>
                <a:cs typeface="CMU Bright Roman"/>
              </a:rPr>
              <a:t>Exploding gradients are handled by gradient clipping</a:t>
            </a:r>
          </a:p>
          <a:p>
            <a:endParaRPr lang="en-US" sz="2400" dirty="0" smtClean="0">
              <a:latin typeface="CMU Bright Roman"/>
              <a:cs typeface="CMU Bright Roman"/>
            </a:endParaRPr>
          </a:p>
          <a:p>
            <a:r>
              <a:rPr lang="en-US" sz="2400" dirty="0" smtClean="0">
                <a:latin typeface="CMU Bright Roman"/>
                <a:cs typeface="CMU Bright Roman"/>
              </a:rPr>
              <a:t>More complex architectures are listed in the course materials for you to read, understand, and present</a:t>
            </a:r>
          </a:p>
          <a:p>
            <a:pPr marL="0" indent="0">
              <a:buNone/>
            </a:pPr>
            <a:endParaRPr lang="en-US" sz="1800" dirty="0">
              <a:latin typeface="CMU Bright Roman"/>
              <a:cs typeface="CMU Bright Roman"/>
            </a:endParaRPr>
          </a:p>
          <a:p>
            <a:endParaRPr lang="en-US" sz="2400" dirty="0" smtClean="0">
              <a:latin typeface="CMU Bright Roman"/>
              <a:cs typeface="CMU Bright Roman"/>
            </a:endParaRPr>
          </a:p>
          <a:p>
            <a:endParaRPr lang="en-US" sz="2400" dirty="0" smtClean="0">
              <a:latin typeface="CMU Bright Roman"/>
              <a:cs typeface="CMU Bright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9268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Other Useful </a:t>
            </a:r>
            <a:r>
              <a:rPr lang="en-US" sz="4000" dirty="0" smtClean="0">
                <a:latin typeface="CMU Bright SemiBold"/>
                <a:cs typeface="CMU Bright SemiBold"/>
              </a:rPr>
              <a:t>Resources / References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3B91-FAC0-3043-A682-452F01D0BD90}" type="slidenum">
              <a:rPr lang="en-US" smtClean="0"/>
              <a:t>52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>
                <a:latin typeface="CMU Bright Roman"/>
                <a:cs typeface="CMU Bright Roman"/>
                <a:hlinkClick r:id="rId2"/>
              </a:rPr>
              <a:t>http</a:t>
            </a:r>
            <a:r>
              <a:rPr lang="en-US" sz="1800" dirty="0">
                <a:latin typeface="CMU Bright Roman"/>
                <a:cs typeface="CMU Bright Roman"/>
                <a:hlinkClick r:id="rId2"/>
              </a:rPr>
              <a:t>://cs231n.stanford.edu/slides/winter1516_lecture10.</a:t>
            </a:r>
            <a:r>
              <a:rPr lang="en-US" sz="1800" dirty="0" smtClean="0">
                <a:latin typeface="CMU Bright Roman"/>
                <a:cs typeface="CMU Bright Roman"/>
                <a:hlinkClick r:id="rId2"/>
              </a:rPr>
              <a:t>pdf</a:t>
            </a:r>
            <a:r>
              <a:rPr lang="en-US" sz="1800" dirty="0" smtClean="0">
                <a:latin typeface="CMU Bright Roman"/>
                <a:cs typeface="CMU Bright Roman"/>
              </a:rPr>
              <a:t> </a:t>
            </a:r>
          </a:p>
          <a:p>
            <a:r>
              <a:rPr lang="en-US" sz="1800" dirty="0" smtClean="0">
                <a:latin typeface="CMU Bright Roman"/>
                <a:cs typeface="CMU Bright Roman"/>
                <a:hlinkClick r:id="rId3"/>
              </a:rPr>
              <a:t>http</a:t>
            </a:r>
            <a:r>
              <a:rPr lang="en-US" sz="1800" dirty="0">
                <a:latin typeface="CMU Bright Roman"/>
                <a:cs typeface="CMU Bright Roman"/>
                <a:hlinkClick r:id="rId3"/>
              </a:rPr>
              <a:t>://www.cs.toronto.edu/~rgrosse/csc321/lec10.pdf</a:t>
            </a:r>
            <a:r>
              <a:rPr lang="en-US" sz="1800" dirty="0">
                <a:latin typeface="CMU Bright Roman"/>
                <a:cs typeface="CMU Bright Roman"/>
              </a:rPr>
              <a:t> </a:t>
            </a:r>
            <a:endParaRPr lang="en-US" sz="1800" dirty="0" smtClean="0">
              <a:latin typeface="CMU Bright Roman"/>
              <a:cs typeface="CMU Bright Roman"/>
            </a:endParaRPr>
          </a:p>
          <a:p>
            <a:endParaRPr lang="en-US" sz="1800" dirty="0">
              <a:latin typeface="CMU Bright Roman"/>
              <a:cs typeface="CMU Bright Roman"/>
            </a:endParaRPr>
          </a:p>
          <a:p>
            <a:r>
              <a:rPr lang="en-US" sz="1800" dirty="0">
                <a:latin typeface="CMU Bright Roman"/>
                <a:cs typeface="CMU Bright Roman"/>
              </a:rPr>
              <a:t>R. </a:t>
            </a:r>
            <a:r>
              <a:rPr lang="en-US" sz="1800" dirty="0" err="1">
                <a:latin typeface="CMU Bright Roman"/>
                <a:cs typeface="CMU Bright Roman"/>
              </a:rPr>
              <a:t>Pascanu</a:t>
            </a:r>
            <a:r>
              <a:rPr lang="en-US" sz="1800" dirty="0">
                <a:latin typeface="CMU Bright Roman"/>
                <a:cs typeface="CMU Bright Roman"/>
              </a:rPr>
              <a:t>, T. </a:t>
            </a:r>
            <a:r>
              <a:rPr lang="en-US" sz="1800" dirty="0" err="1">
                <a:latin typeface="CMU Bright Roman"/>
                <a:cs typeface="CMU Bright Roman"/>
              </a:rPr>
              <a:t>Mikolov</a:t>
            </a:r>
            <a:r>
              <a:rPr lang="en-US" sz="1800" dirty="0">
                <a:latin typeface="CMU Bright Roman"/>
                <a:cs typeface="CMU Bright Roman"/>
              </a:rPr>
              <a:t>, and Y. </a:t>
            </a:r>
            <a:r>
              <a:rPr lang="en-US" sz="1800" dirty="0" err="1">
                <a:latin typeface="CMU Bright Roman"/>
                <a:cs typeface="CMU Bright Roman"/>
              </a:rPr>
              <a:t>Bengio</a:t>
            </a:r>
            <a:r>
              <a:rPr lang="en-US" sz="1800" dirty="0">
                <a:latin typeface="CMU Bright Roman"/>
                <a:cs typeface="CMU Bright Roman"/>
              </a:rPr>
              <a:t>, </a:t>
            </a:r>
            <a:r>
              <a:rPr lang="en-US" sz="1800" dirty="0">
                <a:latin typeface="CMU Bright Roman"/>
                <a:cs typeface="CMU Bright Roman"/>
                <a:hlinkClick r:id="rId4"/>
              </a:rPr>
              <a:t>On the difficulty of training recurrent neural networks</a:t>
            </a:r>
            <a:r>
              <a:rPr lang="en-US" sz="1800" dirty="0">
                <a:latin typeface="CMU Bright Roman"/>
                <a:cs typeface="CMU Bright Roman"/>
              </a:rPr>
              <a:t>, ICML </a:t>
            </a:r>
            <a:r>
              <a:rPr lang="en-US" sz="1800" dirty="0" smtClean="0">
                <a:latin typeface="CMU Bright Roman"/>
                <a:cs typeface="CMU Bright Roman"/>
              </a:rPr>
              <a:t>2013</a:t>
            </a:r>
            <a:endParaRPr lang="en-US" sz="1800" dirty="0">
              <a:latin typeface="CMU Bright Roman"/>
              <a:cs typeface="CMU Bright Roman"/>
            </a:endParaRPr>
          </a:p>
          <a:p>
            <a:r>
              <a:rPr lang="en-US" sz="1800" dirty="0">
                <a:latin typeface="CMU Bright Roman"/>
                <a:cs typeface="CMU Bright Roman"/>
              </a:rPr>
              <a:t>S. </a:t>
            </a:r>
            <a:r>
              <a:rPr lang="en-US" sz="1800" dirty="0" err="1">
                <a:latin typeface="CMU Bright Roman"/>
                <a:cs typeface="CMU Bright Roman"/>
              </a:rPr>
              <a:t>Hochreiter</a:t>
            </a:r>
            <a:r>
              <a:rPr lang="en-US" sz="1800" dirty="0">
                <a:latin typeface="CMU Bright Roman"/>
                <a:cs typeface="CMU Bright Roman"/>
              </a:rPr>
              <a:t>, and J. </a:t>
            </a:r>
            <a:r>
              <a:rPr lang="en-US" sz="1800" dirty="0" err="1" smtClean="0">
                <a:latin typeface="CMU Bright Roman"/>
                <a:cs typeface="CMU Bright Roman"/>
              </a:rPr>
              <a:t>Schmidhuber</a:t>
            </a:r>
            <a:r>
              <a:rPr lang="en-US" sz="1800" dirty="0" smtClean="0">
                <a:latin typeface="CMU Bright Roman"/>
                <a:cs typeface="CMU Bright Roman"/>
              </a:rPr>
              <a:t>, </a:t>
            </a:r>
            <a:r>
              <a:rPr lang="en-US" sz="1800" dirty="0" smtClean="0">
                <a:latin typeface="CMU Bright Roman"/>
                <a:cs typeface="CMU Bright Roman"/>
                <a:hlinkClick r:id="rId5"/>
              </a:rPr>
              <a:t>Long </a:t>
            </a:r>
            <a:r>
              <a:rPr lang="en-US" sz="1800" dirty="0">
                <a:latin typeface="CMU Bright Roman"/>
                <a:cs typeface="CMU Bright Roman"/>
                <a:hlinkClick r:id="rId5"/>
              </a:rPr>
              <a:t>short-term memory</a:t>
            </a:r>
            <a:r>
              <a:rPr lang="en-US" sz="1800" dirty="0">
                <a:latin typeface="CMU Bright Roman"/>
                <a:cs typeface="CMU Bright Roman"/>
              </a:rPr>
              <a:t>, Neural computation, 1997 9(8), pp.1735-</a:t>
            </a:r>
            <a:r>
              <a:rPr lang="en-US" sz="1800" dirty="0" smtClean="0">
                <a:latin typeface="CMU Bright Roman"/>
                <a:cs typeface="CMU Bright Roman"/>
              </a:rPr>
              <a:t>1780</a:t>
            </a:r>
            <a:endParaRPr lang="en-US" sz="1800" dirty="0">
              <a:latin typeface="CMU Bright Roman"/>
              <a:cs typeface="CMU Bright Roman"/>
            </a:endParaRPr>
          </a:p>
          <a:p>
            <a:r>
              <a:rPr lang="en-US" sz="1800" dirty="0">
                <a:latin typeface="CMU Bright Roman"/>
                <a:cs typeface="CMU Bright Roman"/>
              </a:rPr>
              <a:t>F.A. </a:t>
            </a:r>
            <a:r>
              <a:rPr lang="en-US" sz="1800" dirty="0" err="1">
                <a:latin typeface="CMU Bright Roman"/>
                <a:cs typeface="CMU Bright Roman"/>
              </a:rPr>
              <a:t>Gers</a:t>
            </a:r>
            <a:r>
              <a:rPr lang="en-US" sz="1800" dirty="0">
                <a:latin typeface="CMU Bright Roman"/>
                <a:cs typeface="CMU Bright Roman"/>
              </a:rPr>
              <a:t>, and J. </a:t>
            </a:r>
            <a:r>
              <a:rPr lang="en-US" sz="1800" dirty="0" err="1" smtClean="0">
                <a:latin typeface="CMU Bright Roman"/>
                <a:cs typeface="CMU Bright Roman"/>
              </a:rPr>
              <a:t>Schmidhuber</a:t>
            </a:r>
            <a:r>
              <a:rPr lang="en-US" sz="1800" dirty="0" smtClean="0">
                <a:latin typeface="CMU Bright Roman"/>
                <a:cs typeface="CMU Bright Roman"/>
              </a:rPr>
              <a:t>, </a:t>
            </a:r>
            <a:r>
              <a:rPr lang="en-US" sz="1800" dirty="0">
                <a:latin typeface="CMU Bright Roman"/>
                <a:cs typeface="CMU Bright Roman"/>
                <a:hlinkClick r:id="rId6" action="ppaction://hlinkfile"/>
              </a:rPr>
              <a:t>Recurrent nets that time and count</a:t>
            </a:r>
            <a:r>
              <a:rPr lang="en-US" sz="1800" dirty="0">
                <a:latin typeface="CMU Bright Roman"/>
                <a:cs typeface="CMU Bright Roman"/>
              </a:rPr>
              <a:t>, IJCNN </a:t>
            </a:r>
            <a:r>
              <a:rPr lang="en-US" sz="1800" dirty="0" smtClean="0">
                <a:latin typeface="CMU Bright Roman"/>
                <a:cs typeface="CMU Bright Roman"/>
              </a:rPr>
              <a:t>2000</a:t>
            </a:r>
            <a:endParaRPr lang="en-US" sz="1800" dirty="0">
              <a:latin typeface="CMU Bright Roman"/>
              <a:cs typeface="CMU Bright Roman"/>
            </a:endParaRPr>
          </a:p>
          <a:p>
            <a:r>
              <a:rPr lang="en-US" sz="1800" dirty="0">
                <a:latin typeface="CMU Bright Roman"/>
                <a:cs typeface="CMU Bright Roman"/>
              </a:rPr>
              <a:t>K. </a:t>
            </a:r>
            <a:r>
              <a:rPr lang="en-US" sz="1800" dirty="0" err="1">
                <a:latin typeface="CMU Bright Roman"/>
                <a:cs typeface="CMU Bright Roman"/>
              </a:rPr>
              <a:t>Greff</a:t>
            </a:r>
            <a:r>
              <a:rPr lang="en-US" sz="1800" dirty="0">
                <a:latin typeface="CMU Bright Roman"/>
                <a:cs typeface="CMU Bright Roman"/>
              </a:rPr>
              <a:t> , R.K. </a:t>
            </a:r>
            <a:r>
              <a:rPr lang="en-US" sz="1800" dirty="0" err="1">
                <a:latin typeface="CMU Bright Roman"/>
                <a:cs typeface="CMU Bright Roman"/>
              </a:rPr>
              <a:t>Srivastava</a:t>
            </a:r>
            <a:r>
              <a:rPr lang="en-US" sz="1800" dirty="0">
                <a:latin typeface="CMU Bright Roman"/>
                <a:cs typeface="CMU Bright Roman"/>
              </a:rPr>
              <a:t>, J. </a:t>
            </a:r>
            <a:r>
              <a:rPr lang="en-US" sz="1800" dirty="0" err="1">
                <a:latin typeface="CMU Bright Roman"/>
                <a:cs typeface="CMU Bright Roman"/>
              </a:rPr>
              <a:t>Koutník</a:t>
            </a:r>
            <a:r>
              <a:rPr lang="en-US" sz="1800" dirty="0">
                <a:latin typeface="CMU Bright Roman"/>
                <a:cs typeface="CMU Bright Roman"/>
              </a:rPr>
              <a:t>, B.R. </a:t>
            </a:r>
            <a:r>
              <a:rPr lang="en-US" sz="1800" dirty="0" err="1">
                <a:latin typeface="CMU Bright Roman"/>
                <a:cs typeface="CMU Bright Roman"/>
              </a:rPr>
              <a:t>Steunebrink</a:t>
            </a:r>
            <a:r>
              <a:rPr lang="en-US" sz="1800" dirty="0">
                <a:latin typeface="CMU Bright Roman"/>
                <a:cs typeface="CMU Bright Roman"/>
              </a:rPr>
              <a:t>, and J. </a:t>
            </a:r>
            <a:r>
              <a:rPr lang="en-US" sz="1800" dirty="0" err="1">
                <a:latin typeface="CMU Bright Roman"/>
                <a:cs typeface="CMU Bright Roman"/>
              </a:rPr>
              <a:t>Schmidhuber</a:t>
            </a:r>
            <a:r>
              <a:rPr lang="en-US" sz="1800" dirty="0">
                <a:latin typeface="CMU Bright Roman"/>
                <a:cs typeface="CMU Bright Roman"/>
              </a:rPr>
              <a:t>, </a:t>
            </a:r>
            <a:r>
              <a:rPr lang="en-US" sz="1800" dirty="0">
                <a:latin typeface="CMU Bright Roman"/>
                <a:cs typeface="CMU Bright Roman"/>
                <a:hlinkClick r:id="rId7"/>
              </a:rPr>
              <a:t>LSTM: A search space odyssey</a:t>
            </a:r>
            <a:r>
              <a:rPr lang="en-US" sz="1800" dirty="0">
                <a:latin typeface="CMU Bright Roman"/>
                <a:cs typeface="CMU Bright Roman"/>
              </a:rPr>
              <a:t>, IEEE transactions on neural networks and learning systems, 2016 </a:t>
            </a:r>
          </a:p>
          <a:p>
            <a:r>
              <a:rPr lang="en-US" sz="1800" dirty="0">
                <a:latin typeface="CMU Bright Roman"/>
                <a:cs typeface="CMU Bright Roman"/>
              </a:rPr>
              <a:t>K. Cho, B. Van </a:t>
            </a:r>
            <a:r>
              <a:rPr lang="en-US" sz="1800" dirty="0" err="1">
                <a:latin typeface="CMU Bright Roman"/>
                <a:cs typeface="CMU Bright Roman"/>
              </a:rPr>
              <a:t>Merrienboer</a:t>
            </a:r>
            <a:r>
              <a:rPr lang="en-US" sz="1800" dirty="0">
                <a:latin typeface="CMU Bright Roman"/>
                <a:cs typeface="CMU Bright Roman"/>
              </a:rPr>
              <a:t>, C. </a:t>
            </a:r>
            <a:r>
              <a:rPr lang="en-US" sz="1800" dirty="0" err="1">
                <a:latin typeface="CMU Bright Roman"/>
                <a:cs typeface="CMU Bright Roman"/>
              </a:rPr>
              <a:t>Gulcehre</a:t>
            </a:r>
            <a:r>
              <a:rPr lang="en-US" sz="1800" dirty="0">
                <a:latin typeface="CMU Bright Roman"/>
                <a:cs typeface="CMU Bright Roman"/>
              </a:rPr>
              <a:t>, D. </a:t>
            </a:r>
            <a:r>
              <a:rPr lang="en-US" sz="1800" dirty="0" err="1">
                <a:latin typeface="CMU Bright Roman"/>
                <a:cs typeface="CMU Bright Roman"/>
              </a:rPr>
              <a:t>Bahdanau</a:t>
            </a:r>
            <a:r>
              <a:rPr lang="en-US" sz="1800" dirty="0">
                <a:latin typeface="CMU Bright Roman"/>
                <a:cs typeface="CMU Bright Roman"/>
              </a:rPr>
              <a:t>, F. </a:t>
            </a:r>
            <a:r>
              <a:rPr lang="en-US" sz="1800" dirty="0" err="1">
                <a:latin typeface="CMU Bright Roman"/>
                <a:cs typeface="CMU Bright Roman"/>
              </a:rPr>
              <a:t>Bougares</a:t>
            </a:r>
            <a:r>
              <a:rPr lang="en-US" sz="1800" dirty="0">
                <a:latin typeface="CMU Bright Roman"/>
                <a:cs typeface="CMU Bright Roman"/>
              </a:rPr>
              <a:t>, H. </a:t>
            </a:r>
            <a:r>
              <a:rPr lang="en-US" sz="1800" dirty="0" err="1">
                <a:latin typeface="CMU Bright Roman"/>
                <a:cs typeface="CMU Bright Roman"/>
              </a:rPr>
              <a:t>Schwenk</a:t>
            </a:r>
            <a:r>
              <a:rPr lang="en-US" sz="1800" dirty="0">
                <a:latin typeface="CMU Bright Roman"/>
                <a:cs typeface="CMU Bright Roman"/>
              </a:rPr>
              <a:t>, and Y. </a:t>
            </a:r>
            <a:r>
              <a:rPr lang="en-US" sz="1800" dirty="0" err="1">
                <a:latin typeface="CMU Bright Roman"/>
                <a:cs typeface="CMU Bright Roman"/>
              </a:rPr>
              <a:t>Bengio</a:t>
            </a:r>
            <a:r>
              <a:rPr lang="en-US" sz="1800" dirty="0">
                <a:latin typeface="CMU Bright Roman"/>
                <a:cs typeface="CMU Bright Roman"/>
              </a:rPr>
              <a:t>, </a:t>
            </a:r>
            <a:r>
              <a:rPr lang="en-US" sz="1800" dirty="0">
                <a:latin typeface="CMU Bright Roman"/>
                <a:cs typeface="CMU Bright Roman"/>
                <a:hlinkClick r:id="rId8"/>
              </a:rPr>
              <a:t>Learning phrase representations using RNN encoder-decoder for statistical machine translation</a:t>
            </a:r>
            <a:r>
              <a:rPr lang="en-US" sz="1800" dirty="0">
                <a:latin typeface="CMU Bright Roman"/>
                <a:cs typeface="CMU Bright Roman"/>
              </a:rPr>
              <a:t>, ACL </a:t>
            </a:r>
            <a:r>
              <a:rPr lang="en-US" sz="1800" dirty="0" smtClean="0">
                <a:latin typeface="CMU Bright Roman"/>
                <a:cs typeface="CMU Bright Roman"/>
              </a:rPr>
              <a:t>2014</a:t>
            </a:r>
            <a:endParaRPr lang="en-US" sz="1800" dirty="0">
              <a:latin typeface="CMU Bright Roman"/>
              <a:cs typeface="CMU Bright Roman"/>
            </a:endParaRPr>
          </a:p>
          <a:p>
            <a:r>
              <a:rPr lang="en-US" sz="1800" dirty="0">
                <a:latin typeface="CMU Bright Roman"/>
                <a:cs typeface="CMU Bright Roman"/>
              </a:rPr>
              <a:t>R. </a:t>
            </a:r>
            <a:r>
              <a:rPr lang="en-US" sz="1800" dirty="0" err="1">
                <a:latin typeface="CMU Bright Roman"/>
                <a:cs typeface="CMU Bright Roman"/>
              </a:rPr>
              <a:t>Jozefowicz</a:t>
            </a:r>
            <a:r>
              <a:rPr lang="en-US" sz="1800" dirty="0">
                <a:latin typeface="CMU Bright Roman"/>
                <a:cs typeface="CMU Bright Roman"/>
              </a:rPr>
              <a:t>, W. </a:t>
            </a:r>
            <a:r>
              <a:rPr lang="en-US" sz="1800" dirty="0" err="1">
                <a:latin typeface="CMU Bright Roman"/>
                <a:cs typeface="CMU Bright Roman"/>
              </a:rPr>
              <a:t>Zaremba</a:t>
            </a:r>
            <a:r>
              <a:rPr lang="en-US" sz="1800" dirty="0">
                <a:latin typeface="CMU Bright Roman"/>
                <a:cs typeface="CMU Bright Roman"/>
              </a:rPr>
              <a:t>, and I. </a:t>
            </a:r>
            <a:r>
              <a:rPr lang="en-US" sz="1800" dirty="0" err="1">
                <a:latin typeface="CMU Bright Roman"/>
                <a:cs typeface="CMU Bright Roman"/>
              </a:rPr>
              <a:t>Sutskever</a:t>
            </a:r>
            <a:r>
              <a:rPr lang="en-US" sz="1800" dirty="0">
                <a:latin typeface="CMU Bright Roman"/>
                <a:cs typeface="CMU Bright Roman"/>
              </a:rPr>
              <a:t>, </a:t>
            </a:r>
            <a:r>
              <a:rPr lang="en-US" sz="1800" dirty="0">
                <a:latin typeface="CMU Bright Roman"/>
                <a:cs typeface="CMU Bright Roman"/>
                <a:hlinkClick r:id="rId9"/>
              </a:rPr>
              <a:t>An empirical exploration of recurrent network architectures</a:t>
            </a:r>
            <a:r>
              <a:rPr lang="en-US" sz="1800" dirty="0">
                <a:latin typeface="CMU Bright Roman"/>
                <a:cs typeface="CMU Bright Roman"/>
              </a:rPr>
              <a:t>, JMLR 2015</a:t>
            </a:r>
            <a:endParaRPr lang="en-US" sz="1800" dirty="0">
              <a:latin typeface="CMU Bright Roman"/>
              <a:cs typeface="CMU Bright Roman"/>
            </a:endParaRPr>
          </a:p>
          <a:p>
            <a:endParaRPr lang="en-US" sz="1800" dirty="0" smtClean="0">
              <a:latin typeface="CMU Bright Roman"/>
              <a:cs typeface="CMU Bright Roman"/>
            </a:endParaRPr>
          </a:p>
          <a:p>
            <a:endParaRPr lang="en-US" sz="1800" dirty="0" smtClean="0">
              <a:latin typeface="CMU Bright Roman"/>
              <a:cs typeface="CMU Bright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721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Sample RNN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3B91-FAC0-3043-A682-452F01D0BD90}" type="slidenum">
              <a:rPr lang="en-US" smtClean="0"/>
              <a:t>6</a:t>
            </a:fld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071304" y="3817386"/>
            <a:ext cx="1773524" cy="393192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1</a:t>
            </a:r>
            <a:endParaRPr lang="en-US" dirty="0">
              <a:solidFill>
                <a:schemeClr val="tx1"/>
              </a:solidFill>
              <a:latin typeface="CMU Bright Oblique"/>
              <a:cs typeface="CMU Bright Oblique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335944" y="3075445"/>
            <a:ext cx="1245956" cy="393192"/>
          </a:xfrm>
          <a:prstGeom prst="rect">
            <a:avLst/>
          </a:prstGeom>
          <a:solidFill>
            <a:schemeClr val="accent5">
              <a:lumMod val="60000"/>
              <a:lumOff val="40000"/>
              <a:alpha val="33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y</a:t>
            </a:r>
            <a:r>
              <a:rPr lang="en-US" baseline="-25000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1</a:t>
            </a:r>
            <a:endParaRPr lang="en-US" dirty="0">
              <a:solidFill>
                <a:schemeClr val="tx1"/>
              </a:solidFill>
              <a:latin typeface="CMU Bright Oblique"/>
              <a:cs typeface="CMU Bright Oblique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44749" y="4517274"/>
            <a:ext cx="2228344" cy="389155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x</a:t>
            </a:r>
            <a:r>
              <a:rPr lang="en-US" baseline="-25000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1</a:t>
            </a:r>
            <a:endParaRPr lang="en-US" dirty="0">
              <a:solidFill>
                <a:schemeClr val="tx1"/>
              </a:solidFill>
              <a:latin typeface="CMU Bright Oblique"/>
              <a:cs typeface="CMU Bright Oblique"/>
            </a:endParaRPr>
          </a:p>
        </p:txBody>
      </p:sp>
      <p:cxnSp>
        <p:nvCxnSpPr>
          <p:cNvPr id="37" name="Straight Arrow Connector 36"/>
          <p:cNvCxnSpPr>
            <a:stCxn id="81" idx="0"/>
            <a:endCxn id="79" idx="2"/>
          </p:cNvCxnSpPr>
          <p:nvPr/>
        </p:nvCxnSpPr>
        <p:spPr>
          <a:xfrm flipH="1" flipV="1">
            <a:off x="1958066" y="4210578"/>
            <a:ext cx="855" cy="3066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9" idx="0"/>
            <a:endCxn id="80" idx="2"/>
          </p:cNvCxnSpPr>
          <p:nvPr/>
        </p:nvCxnSpPr>
        <p:spPr>
          <a:xfrm flipV="1">
            <a:off x="1958066" y="3468637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599665" y="4906430"/>
            <a:ext cx="71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MU Bright Oblique"/>
                <a:cs typeface="CMU Bright Oblique"/>
              </a:rPr>
              <a:t>t</a:t>
            </a:r>
            <a:r>
              <a:rPr lang="en-US" i="1" dirty="0" smtClean="0">
                <a:latin typeface="CMU Bright Roman"/>
                <a:cs typeface="CMU Bright Roman"/>
              </a:rPr>
              <a:t> </a:t>
            </a:r>
            <a:r>
              <a:rPr lang="en-US" dirty="0" smtClean="0">
                <a:latin typeface="CMU Bright Roman"/>
                <a:cs typeface="CMU Bright Roman"/>
              </a:rPr>
              <a:t>= 1</a:t>
            </a:r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402263" y="3337281"/>
            <a:ext cx="1773524" cy="393192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h</a:t>
            </a:r>
            <a:r>
              <a:rPr lang="en-US" baseline="-25000" dirty="0">
                <a:solidFill>
                  <a:schemeClr val="tx1"/>
                </a:solidFill>
                <a:latin typeface="CMU Bright Oblique"/>
                <a:cs typeface="CMU Bright Oblique"/>
              </a:rPr>
              <a:t>2</a:t>
            </a:r>
            <a:endParaRPr lang="en-US" dirty="0">
              <a:solidFill>
                <a:schemeClr val="tx1"/>
              </a:solidFill>
              <a:latin typeface="CMU Bright Oblique"/>
              <a:cs typeface="CMU Bright Oblique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66903" y="2595340"/>
            <a:ext cx="1245956" cy="393192"/>
          </a:xfrm>
          <a:prstGeom prst="rect">
            <a:avLst/>
          </a:prstGeom>
          <a:solidFill>
            <a:schemeClr val="accent5">
              <a:lumMod val="60000"/>
              <a:lumOff val="40000"/>
              <a:alpha val="33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y</a:t>
            </a:r>
            <a:r>
              <a:rPr lang="en-US" baseline="-25000" dirty="0">
                <a:solidFill>
                  <a:schemeClr val="tx1"/>
                </a:solidFill>
                <a:latin typeface="CMU Bright Oblique"/>
                <a:cs typeface="CMU Bright Oblique"/>
              </a:rPr>
              <a:t>2</a:t>
            </a:r>
            <a:endParaRPr lang="en-US" dirty="0">
              <a:solidFill>
                <a:schemeClr val="tx1"/>
              </a:solidFill>
              <a:latin typeface="CMU Bright Oblique"/>
              <a:cs typeface="CMU Bright Oblique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175708" y="4037169"/>
            <a:ext cx="2228344" cy="389155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MU Bright Oblique"/>
                <a:cs typeface="CMU Bright Oblique"/>
              </a:rPr>
              <a:t>2</a:t>
            </a:r>
            <a:endParaRPr lang="en-US" dirty="0">
              <a:solidFill>
                <a:schemeClr val="tx1"/>
              </a:solidFill>
              <a:latin typeface="CMU Bright Oblique"/>
              <a:cs typeface="CMU Bright Oblique"/>
            </a:endParaRPr>
          </a:p>
        </p:txBody>
      </p:sp>
      <p:cxnSp>
        <p:nvCxnSpPr>
          <p:cNvPr id="55" name="Straight Arrow Connector 54"/>
          <p:cNvCxnSpPr>
            <a:stCxn id="54" idx="0"/>
            <a:endCxn id="52" idx="2"/>
          </p:cNvCxnSpPr>
          <p:nvPr/>
        </p:nvCxnSpPr>
        <p:spPr>
          <a:xfrm flipH="1" flipV="1">
            <a:off x="4289025" y="3730473"/>
            <a:ext cx="855" cy="3066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2" idx="0"/>
            <a:endCxn id="53" idx="2"/>
          </p:cNvCxnSpPr>
          <p:nvPr/>
        </p:nvCxnSpPr>
        <p:spPr>
          <a:xfrm flipV="1">
            <a:off x="4289025" y="2988532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728321" y="2828078"/>
            <a:ext cx="1773524" cy="393192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h</a:t>
            </a:r>
            <a:r>
              <a:rPr lang="en-US" baseline="-25000" dirty="0">
                <a:solidFill>
                  <a:schemeClr val="tx1"/>
                </a:solidFill>
                <a:latin typeface="CMU Bright Oblique"/>
                <a:cs typeface="CMU Bright Oblique"/>
              </a:rPr>
              <a:t>3</a:t>
            </a:r>
            <a:endParaRPr lang="en-US" dirty="0">
              <a:solidFill>
                <a:schemeClr val="tx1"/>
              </a:solidFill>
              <a:latin typeface="CMU Bright Oblique"/>
              <a:cs typeface="CMU Bright Oblique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992961" y="2086137"/>
            <a:ext cx="1245956" cy="393192"/>
          </a:xfrm>
          <a:prstGeom prst="rect">
            <a:avLst/>
          </a:prstGeom>
          <a:solidFill>
            <a:schemeClr val="accent5">
              <a:lumMod val="60000"/>
              <a:lumOff val="40000"/>
              <a:alpha val="33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y</a:t>
            </a:r>
            <a:r>
              <a:rPr lang="en-US" baseline="-25000" dirty="0">
                <a:solidFill>
                  <a:schemeClr val="tx1"/>
                </a:solidFill>
                <a:latin typeface="CMU Bright Oblique"/>
                <a:cs typeface="CMU Bright Oblique"/>
              </a:rPr>
              <a:t>3</a:t>
            </a:r>
            <a:endParaRPr lang="en-US" dirty="0">
              <a:solidFill>
                <a:schemeClr val="tx1"/>
              </a:solidFill>
              <a:latin typeface="CMU Bright Oblique"/>
              <a:cs typeface="CMU Bright Oblique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501766" y="3527966"/>
            <a:ext cx="2228344" cy="389155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MU Bright Oblique"/>
                <a:cs typeface="CMU Bright Oblique"/>
              </a:rPr>
              <a:t>3</a:t>
            </a:r>
            <a:endParaRPr lang="en-US" dirty="0">
              <a:solidFill>
                <a:schemeClr val="tx1"/>
              </a:solidFill>
              <a:latin typeface="CMU Bright Oblique"/>
              <a:cs typeface="CMU Bright Oblique"/>
            </a:endParaRPr>
          </a:p>
        </p:txBody>
      </p:sp>
      <p:cxnSp>
        <p:nvCxnSpPr>
          <p:cNvPr id="60" name="Straight Arrow Connector 59"/>
          <p:cNvCxnSpPr>
            <a:stCxn id="59" idx="0"/>
            <a:endCxn id="57" idx="2"/>
          </p:cNvCxnSpPr>
          <p:nvPr/>
        </p:nvCxnSpPr>
        <p:spPr>
          <a:xfrm flipH="1" flipV="1">
            <a:off x="6615083" y="3221270"/>
            <a:ext cx="855" cy="3066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7" idx="0"/>
            <a:endCxn id="58" idx="2"/>
          </p:cNvCxnSpPr>
          <p:nvPr/>
        </p:nvCxnSpPr>
        <p:spPr>
          <a:xfrm flipV="1">
            <a:off x="6615083" y="2479329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9" idx="3"/>
            <a:endCxn id="52" idx="1"/>
          </p:cNvCxnSpPr>
          <p:nvPr/>
        </p:nvCxnSpPr>
        <p:spPr>
          <a:xfrm flipV="1">
            <a:off x="2844828" y="3533877"/>
            <a:ext cx="557435" cy="4801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2" idx="3"/>
            <a:endCxn id="57" idx="1"/>
          </p:cNvCxnSpPr>
          <p:nvPr/>
        </p:nvCxnSpPr>
        <p:spPr>
          <a:xfrm flipV="1">
            <a:off x="5175787" y="3024674"/>
            <a:ext cx="552534" cy="50920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7501845" y="2515471"/>
            <a:ext cx="552534" cy="50920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30623" y="4426324"/>
            <a:ext cx="71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MU Bright Oblique"/>
                <a:cs typeface="CMU Bright Oblique"/>
              </a:rPr>
              <a:t>t</a:t>
            </a:r>
            <a:r>
              <a:rPr lang="en-US" i="1" dirty="0" smtClean="0">
                <a:latin typeface="CMU Bright Roman"/>
                <a:cs typeface="CMU Bright Roman"/>
              </a:rPr>
              <a:t> </a:t>
            </a:r>
            <a:r>
              <a:rPr lang="en-US" dirty="0" smtClean="0">
                <a:latin typeface="CMU Bright Roman"/>
                <a:cs typeface="CMU Bright Roman"/>
              </a:rPr>
              <a:t>= 2</a:t>
            </a:r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57537" y="3927074"/>
            <a:ext cx="71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MU Bright Oblique"/>
                <a:cs typeface="CMU Bright Oblique"/>
              </a:rPr>
              <a:t>t</a:t>
            </a:r>
            <a:r>
              <a:rPr lang="en-US" i="1" dirty="0" smtClean="0">
                <a:latin typeface="CMU Bright Roman"/>
                <a:cs typeface="CMU Bright Roman"/>
              </a:rPr>
              <a:t> </a:t>
            </a:r>
            <a:r>
              <a:rPr lang="en-US" dirty="0" smtClean="0">
                <a:latin typeface="CMU Bright Roman"/>
                <a:cs typeface="CMU Bright Roman"/>
              </a:rPr>
              <a:t>= 3</a:t>
            </a:r>
            <a:endParaRPr lang="en-US" dirty="0">
              <a:latin typeface="CMU Bright Roman"/>
              <a:cs typeface="CMU Bright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646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7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Sample RNN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3B91-FAC0-3043-A682-452F01D0BD90}" type="slidenum">
              <a:rPr lang="en-US" smtClean="0"/>
              <a:t>7</a:t>
            </a:fld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071304" y="3817386"/>
            <a:ext cx="1773524" cy="393192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1</a:t>
            </a:r>
            <a:endParaRPr lang="en-US" dirty="0">
              <a:solidFill>
                <a:schemeClr val="tx1"/>
              </a:solidFill>
              <a:latin typeface="CMU Bright Oblique"/>
              <a:cs typeface="CMU Bright Oblique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335944" y="3075445"/>
            <a:ext cx="1245956" cy="393192"/>
          </a:xfrm>
          <a:prstGeom prst="rect">
            <a:avLst/>
          </a:prstGeom>
          <a:solidFill>
            <a:schemeClr val="accent5">
              <a:lumMod val="60000"/>
              <a:lumOff val="40000"/>
              <a:alpha val="33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y</a:t>
            </a:r>
            <a:r>
              <a:rPr lang="en-US" baseline="-25000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1</a:t>
            </a:r>
            <a:endParaRPr lang="en-US" dirty="0">
              <a:solidFill>
                <a:schemeClr val="tx1"/>
              </a:solidFill>
              <a:latin typeface="CMU Bright Oblique"/>
              <a:cs typeface="CMU Bright Oblique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44749" y="4517274"/>
            <a:ext cx="2228344" cy="389155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x</a:t>
            </a:r>
            <a:r>
              <a:rPr lang="en-US" baseline="-25000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1</a:t>
            </a:r>
            <a:endParaRPr lang="en-US" dirty="0">
              <a:solidFill>
                <a:schemeClr val="tx1"/>
              </a:solidFill>
              <a:latin typeface="CMU Bright Oblique"/>
              <a:cs typeface="CMU Bright Oblique"/>
            </a:endParaRPr>
          </a:p>
        </p:txBody>
      </p:sp>
      <p:cxnSp>
        <p:nvCxnSpPr>
          <p:cNvPr id="37" name="Straight Arrow Connector 36"/>
          <p:cNvCxnSpPr>
            <a:stCxn id="81" idx="0"/>
            <a:endCxn id="79" idx="2"/>
          </p:cNvCxnSpPr>
          <p:nvPr/>
        </p:nvCxnSpPr>
        <p:spPr>
          <a:xfrm flipH="1" flipV="1">
            <a:off x="1958066" y="4210578"/>
            <a:ext cx="855" cy="3066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9" idx="0"/>
            <a:endCxn id="80" idx="2"/>
          </p:cNvCxnSpPr>
          <p:nvPr/>
        </p:nvCxnSpPr>
        <p:spPr>
          <a:xfrm flipV="1">
            <a:off x="1958066" y="3468637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599665" y="4906430"/>
            <a:ext cx="71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MU Bright Oblique"/>
                <a:cs typeface="CMU Bright Oblique"/>
              </a:rPr>
              <a:t>t</a:t>
            </a:r>
            <a:r>
              <a:rPr lang="en-US" i="1" dirty="0" smtClean="0">
                <a:latin typeface="CMU Bright Roman"/>
                <a:cs typeface="CMU Bright Roman"/>
              </a:rPr>
              <a:t> </a:t>
            </a:r>
            <a:r>
              <a:rPr lang="en-US" dirty="0" smtClean="0">
                <a:latin typeface="CMU Bright Roman"/>
                <a:cs typeface="CMU Bright Roman"/>
              </a:rPr>
              <a:t>= 1</a:t>
            </a:r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402263" y="3337281"/>
            <a:ext cx="1773524" cy="393192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h</a:t>
            </a:r>
            <a:r>
              <a:rPr lang="en-US" baseline="-25000" dirty="0">
                <a:solidFill>
                  <a:schemeClr val="tx1"/>
                </a:solidFill>
                <a:latin typeface="CMU Bright Oblique"/>
                <a:cs typeface="CMU Bright Oblique"/>
              </a:rPr>
              <a:t>2</a:t>
            </a:r>
            <a:endParaRPr lang="en-US" dirty="0">
              <a:solidFill>
                <a:schemeClr val="tx1"/>
              </a:solidFill>
              <a:latin typeface="CMU Bright Oblique"/>
              <a:cs typeface="CMU Bright Oblique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66903" y="2595340"/>
            <a:ext cx="1245956" cy="393192"/>
          </a:xfrm>
          <a:prstGeom prst="rect">
            <a:avLst/>
          </a:prstGeom>
          <a:solidFill>
            <a:schemeClr val="accent5">
              <a:lumMod val="60000"/>
              <a:lumOff val="40000"/>
              <a:alpha val="33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y</a:t>
            </a:r>
            <a:r>
              <a:rPr lang="en-US" baseline="-25000" dirty="0">
                <a:solidFill>
                  <a:schemeClr val="tx1"/>
                </a:solidFill>
                <a:latin typeface="CMU Bright Oblique"/>
                <a:cs typeface="CMU Bright Oblique"/>
              </a:rPr>
              <a:t>2</a:t>
            </a:r>
            <a:endParaRPr lang="en-US" dirty="0">
              <a:solidFill>
                <a:schemeClr val="tx1"/>
              </a:solidFill>
              <a:latin typeface="CMU Bright Oblique"/>
              <a:cs typeface="CMU Bright Oblique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175708" y="4037169"/>
            <a:ext cx="2228344" cy="389155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MU Bright Oblique"/>
                <a:cs typeface="CMU Bright Oblique"/>
              </a:rPr>
              <a:t>2</a:t>
            </a:r>
            <a:endParaRPr lang="en-US" dirty="0">
              <a:solidFill>
                <a:schemeClr val="tx1"/>
              </a:solidFill>
              <a:latin typeface="CMU Bright Oblique"/>
              <a:cs typeface="CMU Bright Oblique"/>
            </a:endParaRPr>
          </a:p>
        </p:txBody>
      </p:sp>
      <p:cxnSp>
        <p:nvCxnSpPr>
          <p:cNvPr id="55" name="Straight Arrow Connector 54"/>
          <p:cNvCxnSpPr>
            <a:stCxn id="54" idx="0"/>
            <a:endCxn id="52" idx="2"/>
          </p:cNvCxnSpPr>
          <p:nvPr/>
        </p:nvCxnSpPr>
        <p:spPr>
          <a:xfrm flipH="1" flipV="1">
            <a:off x="4289025" y="3730473"/>
            <a:ext cx="855" cy="3066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2" idx="0"/>
            <a:endCxn id="53" idx="2"/>
          </p:cNvCxnSpPr>
          <p:nvPr/>
        </p:nvCxnSpPr>
        <p:spPr>
          <a:xfrm flipV="1">
            <a:off x="4289025" y="2988532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728321" y="2828078"/>
            <a:ext cx="1773524" cy="393192"/>
          </a:xfrm>
          <a:prstGeom prst="rect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h</a:t>
            </a:r>
            <a:r>
              <a:rPr lang="en-US" baseline="-25000" dirty="0">
                <a:solidFill>
                  <a:schemeClr val="tx1"/>
                </a:solidFill>
                <a:latin typeface="CMU Bright Oblique"/>
                <a:cs typeface="CMU Bright Oblique"/>
              </a:rPr>
              <a:t>3</a:t>
            </a:r>
            <a:endParaRPr lang="en-US" dirty="0">
              <a:solidFill>
                <a:schemeClr val="tx1"/>
              </a:solidFill>
              <a:latin typeface="CMU Bright Oblique"/>
              <a:cs typeface="CMU Bright Oblique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992961" y="2086137"/>
            <a:ext cx="1245956" cy="393192"/>
          </a:xfrm>
          <a:prstGeom prst="rect">
            <a:avLst/>
          </a:prstGeom>
          <a:solidFill>
            <a:schemeClr val="accent5">
              <a:lumMod val="60000"/>
              <a:lumOff val="40000"/>
              <a:alpha val="33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y</a:t>
            </a:r>
            <a:r>
              <a:rPr lang="en-US" baseline="-25000" dirty="0">
                <a:solidFill>
                  <a:schemeClr val="tx1"/>
                </a:solidFill>
                <a:latin typeface="CMU Bright Oblique"/>
                <a:cs typeface="CMU Bright Oblique"/>
              </a:rPr>
              <a:t>3</a:t>
            </a:r>
            <a:endParaRPr lang="en-US" dirty="0">
              <a:solidFill>
                <a:schemeClr val="tx1"/>
              </a:solidFill>
              <a:latin typeface="CMU Bright Oblique"/>
              <a:cs typeface="CMU Bright Oblique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501766" y="3527966"/>
            <a:ext cx="2228344" cy="389155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U Bright Oblique"/>
                <a:cs typeface="CMU Bright Oblique"/>
              </a:rPr>
              <a:t>x</a:t>
            </a:r>
            <a:r>
              <a:rPr lang="en-US" baseline="-25000" dirty="0">
                <a:solidFill>
                  <a:schemeClr val="tx1"/>
                </a:solidFill>
                <a:latin typeface="CMU Bright Oblique"/>
                <a:cs typeface="CMU Bright Oblique"/>
              </a:rPr>
              <a:t>3</a:t>
            </a:r>
            <a:endParaRPr lang="en-US" dirty="0">
              <a:solidFill>
                <a:schemeClr val="tx1"/>
              </a:solidFill>
              <a:latin typeface="CMU Bright Oblique"/>
              <a:cs typeface="CMU Bright Oblique"/>
            </a:endParaRPr>
          </a:p>
        </p:txBody>
      </p:sp>
      <p:cxnSp>
        <p:nvCxnSpPr>
          <p:cNvPr id="60" name="Straight Arrow Connector 59"/>
          <p:cNvCxnSpPr>
            <a:stCxn id="59" idx="0"/>
            <a:endCxn id="57" idx="2"/>
          </p:cNvCxnSpPr>
          <p:nvPr/>
        </p:nvCxnSpPr>
        <p:spPr>
          <a:xfrm flipH="1" flipV="1">
            <a:off x="6615083" y="3221270"/>
            <a:ext cx="855" cy="3066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7" idx="0"/>
            <a:endCxn id="58" idx="2"/>
          </p:cNvCxnSpPr>
          <p:nvPr/>
        </p:nvCxnSpPr>
        <p:spPr>
          <a:xfrm flipV="1">
            <a:off x="6615083" y="2479329"/>
            <a:ext cx="856" cy="3487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9" idx="3"/>
            <a:endCxn id="52" idx="1"/>
          </p:cNvCxnSpPr>
          <p:nvPr/>
        </p:nvCxnSpPr>
        <p:spPr>
          <a:xfrm flipV="1">
            <a:off x="2844828" y="3533877"/>
            <a:ext cx="557435" cy="4801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2" idx="3"/>
            <a:endCxn id="57" idx="1"/>
          </p:cNvCxnSpPr>
          <p:nvPr/>
        </p:nvCxnSpPr>
        <p:spPr>
          <a:xfrm flipV="1">
            <a:off x="5175787" y="3024674"/>
            <a:ext cx="552534" cy="50920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7501845" y="2515471"/>
            <a:ext cx="552534" cy="50920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30623" y="4426324"/>
            <a:ext cx="71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MU Bright Oblique"/>
                <a:cs typeface="CMU Bright Oblique"/>
              </a:rPr>
              <a:t>t</a:t>
            </a:r>
            <a:r>
              <a:rPr lang="en-US" i="1" dirty="0" smtClean="0">
                <a:latin typeface="CMU Bright Roman"/>
                <a:cs typeface="CMU Bright Roman"/>
              </a:rPr>
              <a:t> </a:t>
            </a:r>
            <a:r>
              <a:rPr lang="en-US" dirty="0" smtClean="0">
                <a:latin typeface="CMU Bright Roman"/>
                <a:cs typeface="CMU Bright Roman"/>
              </a:rPr>
              <a:t>= 2</a:t>
            </a:r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57537" y="3927074"/>
            <a:ext cx="71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MU Bright Oblique"/>
                <a:cs typeface="CMU Bright Oblique"/>
              </a:rPr>
              <a:t>t</a:t>
            </a:r>
            <a:r>
              <a:rPr lang="en-US" i="1" dirty="0" smtClean="0">
                <a:latin typeface="CMU Bright Roman"/>
                <a:cs typeface="CMU Bright Roman"/>
              </a:rPr>
              <a:t> </a:t>
            </a:r>
            <a:r>
              <a:rPr lang="en-US" dirty="0" smtClean="0">
                <a:latin typeface="CMU Bright Roman"/>
                <a:cs typeface="CMU Bright Roman"/>
              </a:rPr>
              <a:t>= 3</a:t>
            </a:r>
            <a:endParaRPr lang="en-US" dirty="0">
              <a:latin typeface="CMU Bright Roman"/>
              <a:cs typeface="CMU Bright Roman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13869" y="4013982"/>
            <a:ext cx="557435" cy="4801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01666" y="4362902"/>
            <a:ext cx="441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MU Bright Oblique"/>
                <a:cs typeface="CMU Bright Oblique"/>
              </a:rPr>
              <a:t>h</a:t>
            </a:r>
            <a:r>
              <a:rPr lang="en-US" baseline="-25000" dirty="0" smtClean="0">
                <a:latin typeface="CMU Bright Oblique"/>
                <a:cs typeface="CMU Bright Oblique"/>
              </a:rPr>
              <a:t>0</a:t>
            </a:r>
            <a:endParaRPr lang="en-US" dirty="0">
              <a:latin typeface="CMU Bright Oblique"/>
              <a:cs typeface="CMU Bright Oblique"/>
            </a:endParaRPr>
          </a:p>
        </p:txBody>
      </p:sp>
    </p:spTree>
    <p:extLst>
      <p:ext uri="{BB962C8B-B14F-4D97-AF65-F5344CB8AC3E}">
        <p14:creationId xmlns:p14="http://schemas.microsoft.com/office/powerpoint/2010/main" val="355193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The Vanilla RNN Cell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3B91-FAC0-3043-A682-452F01D0BD90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277593" y="2534444"/>
            <a:ext cx="2571110" cy="1241365"/>
            <a:chOff x="3277593" y="2435812"/>
            <a:chExt cx="2571110" cy="1241365"/>
          </a:xfrm>
        </p:grpSpPr>
        <p:sp>
          <p:nvSpPr>
            <p:cNvPr id="32" name="Rectangle 31"/>
            <p:cNvSpPr/>
            <p:nvPr/>
          </p:nvSpPr>
          <p:spPr>
            <a:xfrm>
              <a:off x="4041634" y="2449058"/>
              <a:ext cx="1049363" cy="1023306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33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311145" y="2718829"/>
              <a:ext cx="515211" cy="51521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 sz="1600" baseline="-25000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4417083" y="2872886"/>
              <a:ext cx="311489" cy="251615"/>
            </a:xfrm>
            <a:custGeom>
              <a:avLst/>
              <a:gdLst>
                <a:gd name="connsiteX0" fmla="*/ 0 w 515155"/>
                <a:gd name="connsiteY0" fmla="*/ 347468 h 347468"/>
                <a:gd name="connsiteX1" fmla="*/ 227627 w 515155"/>
                <a:gd name="connsiteY1" fmla="*/ 287559 h 347468"/>
                <a:gd name="connsiteX2" fmla="*/ 275548 w 515155"/>
                <a:gd name="connsiteY2" fmla="*/ 47926 h 347468"/>
                <a:gd name="connsiteX3" fmla="*/ 515155 w 515155"/>
                <a:gd name="connsiteY3" fmla="*/ 0 h 347468"/>
                <a:gd name="connsiteX4" fmla="*/ 515155 w 515155"/>
                <a:gd name="connsiteY4" fmla="*/ 0 h 34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5" h="347468">
                  <a:moveTo>
                    <a:pt x="0" y="347468"/>
                  </a:moveTo>
                  <a:cubicBezTo>
                    <a:pt x="90851" y="342475"/>
                    <a:pt x="181702" y="337483"/>
                    <a:pt x="227627" y="287559"/>
                  </a:cubicBezTo>
                  <a:cubicBezTo>
                    <a:pt x="273552" y="237635"/>
                    <a:pt x="227627" y="95852"/>
                    <a:pt x="275548" y="47926"/>
                  </a:cubicBezTo>
                  <a:cubicBezTo>
                    <a:pt x="323469" y="0"/>
                    <a:pt x="515155" y="0"/>
                    <a:pt x="515155" y="0"/>
                  </a:cubicBezTo>
                  <a:lnTo>
                    <a:pt x="51515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/>
            <p:cNvCxnSpPr>
              <a:stCxn id="33" idx="6"/>
            </p:cNvCxnSpPr>
            <p:nvPr/>
          </p:nvCxnSpPr>
          <p:spPr>
            <a:xfrm>
              <a:off x="4826356" y="2976435"/>
              <a:ext cx="634532" cy="14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endCxn id="33" idx="1"/>
            </p:cNvCxnSpPr>
            <p:nvPr/>
          </p:nvCxnSpPr>
          <p:spPr>
            <a:xfrm>
              <a:off x="3696579" y="2631550"/>
              <a:ext cx="690017" cy="1627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endCxn id="33" idx="3"/>
            </p:cNvCxnSpPr>
            <p:nvPr/>
          </p:nvCxnSpPr>
          <p:spPr>
            <a:xfrm flipV="1">
              <a:off x="3696579" y="3158589"/>
              <a:ext cx="690017" cy="2142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5460888" y="2805168"/>
              <a:ext cx="3878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err="1" smtClean="0">
                  <a:latin typeface="CMU Bright Roman"/>
                  <a:cs typeface="CMU Bright Roman"/>
                </a:rPr>
                <a:t>h</a:t>
              </a:r>
              <a:r>
                <a:rPr lang="en-US" sz="1600" i="1" baseline="-25000" dirty="0" err="1" smtClean="0">
                  <a:latin typeface="CMU Bright Roman"/>
                  <a:cs typeface="CMU Bright Roman"/>
                </a:rPr>
                <a:t>t</a:t>
              </a:r>
              <a:endParaRPr lang="en-US" sz="1600" i="1" baseline="-25000" dirty="0">
                <a:latin typeface="CMU Bright Roman"/>
                <a:cs typeface="CMU Bright Roman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77593" y="2435812"/>
              <a:ext cx="505362" cy="1241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1600" b="1" dirty="0" smtClean="0">
                  <a:latin typeface="CMU Bright Roman"/>
                  <a:cs typeface="CMU Bright Roman"/>
                </a:rPr>
                <a:t> </a:t>
              </a:r>
              <a:r>
                <a:rPr lang="en-US" sz="1600" dirty="0" err="1" smtClean="0">
                  <a:latin typeface="CMU Bright Roman"/>
                  <a:cs typeface="CMU Bright Roman"/>
                </a:rPr>
                <a:t>x</a:t>
              </a:r>
              <a:r>
                <a:rPr lang="en-US" sz="1600" i="1" baseline="-25000" dirty="0" err="1" smtClean="0">
                  <a:latin typeface="CMU Bright Roman"/>
                  <a:cs typeface="CMU Bright Roman"/>
                </a:rPr>
                <a:t>t</a:t>
              </a:r>
              <a:endParaRPr lang="en-US" sz="1600" i="1" baseline="-25000" dirty="0" smtClean="0">
                <a:latin typeface="CMU Bright Roman"/>
                <a:cs typeface="CMU Bright Roman"/>
              </a:endParaRPr>
            </a:p>
            <a:p>
              <a:pPr algn="just"/>
              <a:endParaRPr lang="en-US" sz="1600" i="1" dirty="0" smtClean="0">
                <a:latin typeface="CMU Bright Roman"/>
                <a:cs typeface="CMU Bright Roman"/>
              </a:endParaRPr>
            </a:p>
            <a:p>
              <a:pPr algn="just"/>
              <a:endParaRPr lang="en-US" sz="1600" i="1" dirty="0" smtClean="0">
                <a:latin typeface="CMU Bright Roman"/>
                <a:cs typeface="CMU Bright Roman"/>
              </a:endParaRPr>
            </a:p>
            <a:p>
              <a:pPr algn="just"/>
              <a:r>
                <a:rPr lang="en-US" sz="1600" i="1" dirty="0" smtClean="0">
                  <a:latin typeface="CMU Bright Roman"/>
                  <a:cs typeface="CMU Bright Roman"/>
                </a:rPr>
                <a:t>h</a:t>
              </a:r>
              <a:r>
                <a:rPr lang="en-US" sz="1600" i="1" baseline="-25000" dirty="0" smtClean="0">
                  <a:latin typeface="CMU Bright Roman"/>
                  <a:cs typeface="CMU Bright Roman"/>
                </a:rPr>
                <a:t>t-1</a:t>
              </a:r>
              <a:endParaRPr lang="en-US" sz="1600" i="1" baseline="-25000" dirty="0">
                <a:latin typeface="CMU Bright Roman"/>
                <a:cs typeface="CMU Bright Roman"/>
              </a:endParaRPr>
            </a:p>
            <a:p>
              <a:pPr algn="just"/>
              <a:endParaRPr lang="en-US" sz="1600" i="1" baseline="-25000" dirty="0">
                <a:latin typeface="CMU Bright Roman"/>
                <a:cs typeface="CMU Bright Roman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227426"/>
              </p:ext>
            </p:extLst>
          </p:nvPr>
        </p:nvGraphicFramePr>
        <p:xfrm>
          <a:off x="6096000" y="36957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2" name="Equation" r:id="rId3" imgW="152400" imgH="241300" progId="Equation.DSMT4">
                  <p:embed/>
                </p:oleObj>
              </mc:Choice>
              <mc:Fallback>
                <p:oleObj name="Equation" r:id="rId3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6957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366968"/>
              </p:ext>
            </p:extLst>
          </p:nvPr>
        </p:nvGraphicFramePr>
        <p:xfrm>
          <a:off x="6096000" y="36957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" name="Equation" r:id="rId5" imgW="152400" imgH="241300" progId="Equation.DSMT4">
                  <p:embed/>
                </p:oleObj>
              </mc:Choice>
              <mc:Fallback>
                <p:oleObj name="Equation" r:id="rId5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6957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032438"/>
              </p:ext>
            </p:extLst>
          </p:nvPr>
        </p:nvGraphicFramePr>
        <p:xfrm>
          <a:off x="3163888" y="4117975"/>
          <a:ext cx="2801937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" name="Equation" r:id="rId6" imgW="1816100" imgH="749300" progId="Equation.DSMT4">
                  <p:embed/>
                </p:oleObj>
              </mc:Choice>
              <mc:Fallback>
                <p:oleObj name="Equation" r:id="rId6" imgW="1816100" imgH="749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63888" y="4117975"/>
                        <a:ext cx="2801937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26520" y="2527708"/>
            <a:ext cx="434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MU Bright SemiBold Oblique"/>
                <a:cs typeface="CMU Bright SemiBold Oblique"/>
              </a:rPr>
              <a:t>W</a:t>
            </a:r>
            <a:endParaRPr lang="en-US" sz="1600" baseline="-25000" dirty="0">
              <a:latin typeface="CMU Bright SemiBold Oblique"/>
              <a:cs typeface="CMU Bright SemiBold Oblique"/>
            </a:endParaRPr>
          </a:p>
        </p:txBody>
      </p:sp>
    </p:spTree>
    <p:extLst>
      <p:ext uri="{BB962C8B-B14F-4D97-AF65-F5344CB8AC3E}">
        <p14:creationId xmlns:p14="http://schemas.microsoft.com/office/powerpoint/2010/main" val="51640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MU Bright SemiBold"/>
                <a:cs typeface="CMU Bright SemiBold"/>
              </a:rPr>
              <a:t>The Vanilla RNN Forward</a:t>
            </a:r>
            <a:endParaRPr lang="en-US" sz="4000" dirty="0">
              <a:latin typeface="CMU Bright SemiBold"/>
              <a:cs typeface="CMU Bright SemiBol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3B91-FAC0-3043-A682-452F01D0BD90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505814"/>
              </p:ext>
            </p:extLst>
          </p:nvPr>
        </p:nvGraphicFramePr>
        <p:xfrm>
          <a:off x="6096000" y="36957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2" name="Equation" r:id="rId3" imgW="152400" imgH="241300" progId="Equation.DSMT4">
                  <p:embed/>
                </p:oleObj>
              </mc:Choice>
              <mc:Fallback>
                <p:oleObj name="Equation" r:id="rId3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6957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47440"/>
              </p:ext>
            </p:extLst>
          </p:nvPr>
        </p:nvGraphicFramePr>
        <p:xfrm>
          <a:off x="6096000" y="36957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3" name="Equation" r:id="rId5" imgW="152400" imgH="241300" progId="Equation.DSMT4">
                  <p:embed/>
                </p:oleObj>
              </mc:Choice>
              <mc:Fallback>
                <p:oleObj name="Equation" r:id="rId5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6957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760464" y="1541124"/>
            <a:ext cx="1023307" cy="4484055"/>
            <a:chOff x="760464" y="1306873"/>
            <a:chExt cx="1023307" cy="4484055"/>
          </a:xfrm>
        </p:grpSpPr>
        <p:grpSp>
          <p:nvGrpSpPr>
            <p:cNvPr id="5" name="Group 4"/>
            <p:cNvGrpSpPr/>
            <p:nvPr/>
          </p:nvGrpSpPr>
          <p:grpSpPr>
            <a:xfrm rot="16200000">
              <a:off x="442" y="4007599"/>
              <a:ext cx="2543351" cy="1023307"/>
              <a:chOff x="3280722" y="2449058"/>
              <a:chExt cx="2543351" cy="102330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041634" y="2449058"/>
                <a:ext cx="1049363" cy="102330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311145" y="2718829"/>
                <a:ext cx="515211" cy="51521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600" baseline="-25000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5400000">
                <a:off x="4417083" y="2872886"/>
                <a:ext cx="311489" cy="251615"/>
              </a:xfrm>
              <a:custGeom>
                <a:avLst/>
                <a:gdLst>
                  <a:gd name="connsiteX0" fmla="*/ 0 w 515155"/>
                  <a:gd name="connsiteY0" fmla="*/ 347468 h 347468"/>
                  <a:gd name="connsiteX1" fmla="*/ 227627 w 515155"/>
                  <a:gd name="connsiteY1" fmla="*/ 287559 h 347468"/>
                  <a:gd name="connsiteX2" fmla="*/ 275548 w 515155"/>
                  <a:gd name="connsiteY2" fmla="*/ 47926 h 347468"/>
                  <a:gd name="connsiteX3" fmla="*/ 515155 w 515155"/>
                  <a:gd name="connsiteY3" fmla="*/ 0 h 347468"/>
                  <a:gd name="connsiteX4" fmla="*/ 515155 w 515155"/>
                  <a:gd name="connsiteY4" fmla="*/ 0 h 34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5" h="347468">
                    <a:moveTo>
                      <a:pt x="0" y="347468"/>
                    </a:moveTo>
                    <a:cubicBezTo>
                      <a:pt x="90851" y="342475"/>
                      <a:pt x="181702" y="337483"/>
                      <a:pt x="227627" y="287559"/>
                    </a:cubicBezTo>
                    <a:cubicBezTo>
                      <a:pt x="273552" y="237635"/>
                      <a:pt x="227627" y="95852"/>
                      <a:pt x="275548" y="47926"/>
                    </a:cubicBezTo>
                    <a:cubicBezTo>
                      <a:pt x="323469" y="0"/>
                      <a:pt x="515155" y="0"/>
                      <a:pt x="515155" y="0"/>
                    </a:cubicBezTo>
                    <a:lnTo>
                      <a:pt x="51515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Arrow Connector 61"/>
              <p:cNvCxnSpPr>
                <a:stCxn id="33" idx="6"/>
              </p:cNvCxnSpPr>
              <p:nvPr/>
            </p:nvCxnSpPr>
            <p:spPr>
              <a:xfrm>
                <a:off x="4826356" y="2976435"/>
                <a:ext cx="634532" cy="14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>
                <a:endCxn id="33" idx="1"/>
              </p:cNvCxnSpPr>
              <p:nvPr/>
            </p:nvCxnSpPr>
            <p:spPr>
              <a:xfrm rot="5400000" flipV="1">
                <a:off x="4003862" y="2411546"/>
                <a:ext cx="75451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>
                <a:endCxn id="33" idx="3"/>
              </p:cNvCxnSpPr>
              <p:nvPr/>
            </p:nvCxnSpPr>
            <p:spPr>
              <a:xfrm rot="5400000" flipH="1" flipV="1">
                <a:off x="4003861" y="2851306"/>
                <a:ext cx="75452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TextBox 163"/>
              <p:cNvSpPr txBox="1"/>
              <p:nvPr/>
            </p:nvSpPr>
            <p:spPr>
              <a:xfrm rot="5400000">
                <a:off x="5451974" y="2805169"/>
                <a:ext cx="4056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latin typeface="CMU Bright Roman"/>
                    <a:cs typeface="CMU Bright Roman"/>
                  </a:rPr>
                  <a:t>h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1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5400000">
                <a:off x="3020419" y="2709361"/>
                <a:ext cx="1023307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MU Bright Roman"/>
                    <a:cs typeface="CMU Bright Roman"/>
                  </a:rPr>
                  <a:t> </a:t>
                </a:r>
                <a:r>
                  <a:rPr lang="en-US" sz="1600" dirty="0" smtClean="0">
                    <a:latin typeface="CMU Bright Roman"/>
                    <a:cs typeface="CMU Bright Roman"/>
                  </a:rPr>
                  <a:t>x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1</a:t>
                </a:r>
                <a:r>
                  <a:rPr lang="en-US" sz="1600" i="1" baseline="-25000" dirty="0" smtClean="0">
                    <a:latin typeface="CMU Bright Roman"/>
                    <a:cs typeface="CMU Bright Roman"/>
                  </a:rPr>
                  <a:t>  </a:t>
                </a:r>
                <a:r>
                  <a:rPr lang="en-US" sz="1600" i="1" dirty="0" smtClean="0">
                    <a:latin typeface="CMU Bright Roman"/>
                    <a:cs typeface="CMU Bright Roman"/>
                  </a:rPr>
                  <a:t>   h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0</a:t>
                </a:r>
              </a:p>
              <a:p>
                <a:pPr algn="just"/>
                <a:endParaRPr lang="en-US" sz="1600" i="1" baseline="-25000" dirty="0">
                  <a:latin typeface="CMU Bright Roman"/>
                  <a:cs typeface="CMU Bright Roman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1089766" y="2576760"/>
              <a:ext cx="398953" cy="3663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3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31" name="Straight Arrow Connector 30"/>
            <p:cNvCxnSpPr>
              <a:stCxn id="164" idx="0"/>
              <a:endCxn id="30" idx="2"/>
            </p:cNvCxnSpPr>
            <p:nvPr/>
          </p:nvCxnSpPr>
          <p:spPr>
            <a:xfrm flipV="1">
              <a:off x="1285852" y="2943060"/>
              <a:ext cx="3391" cy="3045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1036659" y="1306873"/>
              <a:ext cx="498388" cy="457597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C</a:t>
              </a:r>
              <a:r>
                <a:rPr lang="en-US" baseline="-25000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1</a:t>
              </a:r>
              <a:endParaRPr lang="en-US" baseline="-25000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93320" y="1978815"/>
              <a:ext cx="3935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CMU Bright Roman"/>
                  <a:cs typeface="CMU Bright Roman"/>
                </a:rPr>
                <a:t>y</a:t>
              </a:r>
              <a:r>
                <a:rPr lang="en-US" sz="1600" i="1" baseline="-25000" dirty="0">
                  <a:latin typeface="CMU Bright Roman"/>
                  <a:cs typeface="CMU Bright Roman"/>
                </a:rPr>
                <a:t>1</a:t>
              </a:r>
            </a:p>
          </p:txBody>
        </p:sp>
        <p:cxnSp>
          <p:nvCxnSpPr>
            <p:cNvPr id="51" name="Straight Arrow Connector 50"/>
            <p:cNvCxnSpPr>
              <a:stCxn id="50" idx="0"/>
              <a:endCxn id="49" idx="2"/>
            </p:cNvCxnSpPr>
            <p:nvPr/>
          </p:nvCxnSpPr>
          <p:spPr>
            <a:xfrm flipH="1" flipV="1">
              <a:off x="1285853" y="1764470"/>
              <a:ext cx="4236" cy="2143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0" idx="0"/>
              <a:endCxn id="50" idx="2"/>
            </p:cNvCxnSpPr>
            <p:nvPr/>
          </p:nvCxnSpPr>
          <p:spPr>
            <a:xfrm flipV="1">
              <a:off x="1289243" y="2317369"/>
              <a:ext cx="846" cy="2593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2133502" y="1541125"/>
            <a:ext cx="1023307" cy="4484055"/>
            <a:chOff x="760464" y="1306873"/>
            <a:chExt cx="1023307" cy="4484055"/>
          </a:xfrm>
        </p:grpSpPr>
        <p:grpSp>
          <p:nvGrpSpPr>
            <p:cNvPr id="83" name="Group 82"/>
            <p:cNvGrpSpPr/>
            <p:nvPr/>
          </p:nvGrpSpPr>
          <p:grpSpPr>
            <a:xfrm rot="16200000">
              <a:off x="442" y="4007599"/>
              <a:ext cx="2543351" cy="1023307"/>
              <a:chOff x="3280722" y="2449058"/>
              <a:chExt cx="2543351" cy="1023307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4041634" y="2449058"/>
                <a:ext cx="1049363" cy="102330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311145" y="2718829"/>
                <a:ext cx="515211" cy="51521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600" baseline="-25000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sp>
            <p:nvSpPr>
              <p:cNvPr id="92" name="Freeform 91"/>
              <p:cNvSpPr/>
              <p:nvPr/>
            </p:nvSpPr>
            <p:spPr>
              <a:xfrm rot="5400000">
                <a:off x="4417083" y="2872886"/>
                <a:ext cx="311489" cy="251615"/>
              </a:xfrm>
              <a:custGeom>
                <a:avLst/>
                <a:gdLst>
                  <a:gd name="connsiteX0" fmla="*/ 0 w 515155"/>
                  <a:gd name="connsiteY0" fmla="*/ 347468 h 347468"/>
                  <a:gd name="connsiteX1" fmla="*/ 227627 w 515155"/>
                  <a:gd name="connsiteY1" fmla="*/ 287559 h 347468"/>
                  <a:gd name="connsiteX2" fmla="*/ 275548 w 515155"/>
                  <a:gd name="connsiteY2" fmla="*/ 47926 h 347468"/>
                  <a:gd name="connsiteX3" fmla="*/ 515155 w 515155"/>
                  <a:gd name="connsiteY3" fmla="*/ 0 h 347468"/>
                  <a:gd name="connsiteX4" fmla="*/ 515155 w 515155"/>
                  <a:gd name="connsiteY4" fmla="*/ 0 h 34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5" h="347468">
                    <a:moveTo>
                      <a:pt x="0" y="347468"/>
                    </a:moveTo>
                    <a:cubicBezTo>
                      <a:pt x="90851" y="342475"/>
                      <a:pt x="181702" y="337483"/>
                      <a:pt x="227627" y="287559"/>
                    </a:cubicBezTo>
                    <a:cubicBezTo>
                      <a:pt x="273552" y="237635"/>
                      <a:pt x="227627" y="95852"/>
                      <a:pt x="275548" y="47926"/>
                    </a:cubicBezTo>
                    <a:cubicBezTo>
                      <a:pt x="323469" y="0"/>
                      <a:pt x="515155" y="0"/>
                      <a:pt x="515155" y="0"/>
                    </a:cubicBezTo>
                    <a:lnTo>
                      <a:pt x="51515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" name="Straight Arrow Connector 92"/>
              <p:cNvCxnSpPr>
                <a:stCxn id="91" idx="6"/>
              </p:cNvCxnSpPr>
              <p:nvPr/>
            </p:nvCxnSpPr>
            <p:spPr>
              <a:xfrm>
                <a:off x="4826356" y="2976435"/>
                <a:ext cx="634532" cy="14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endCxn id="91" idx="1"/>
              </p:cNvCxnSpPr>
              <p:nvPr/>
            </p:nvCxnSpPr>
            <p:spPr>
              <a:xfrm rot="5400000" flipV="1">
                <a:off x="4003862" y="2411546"/>
                <a:ext cx="75451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endCxn id="91" idx="3"/>
              </p:cNvCxnSpPr>
              <p:nvPr/>
            </p:nvCxnSpPr>
            <p:spPr>
              <a:xfrm rot="5400000" flipH="1" flipV="1">
                <a:off x="4003861" y="2851306"/>
                <a:ext cx="75452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 rot="5400000">
                <a:off x="5451974" y="2805169"/>
                <a:ext cx="4056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latin typeface="CMU Bright Roman"/>
                    <a:cs typeface="CMU Bright Roman"/>
                  </a:rPr>
                  <a:t>h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2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 rot="5400000">
                <a:off x="3020419" y="2709361"/>
                <a:ext cx="1023307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MU Bright Roman"/>
                    <a:cs typeface="CMU Bright Roman"/>
                  </a:rPr>
                  <a:t> </a:t>
                </a:r>
                <a:r>
                  <a:rPr lang="en-US" sz="1600" dirty="0" smtClean="0">
                    <a:latin typeface="CMU Bright Roman"/>
                    <a:cs typeface="CMU Bright Roman"/>
                  </a:rPr>
                  <a:t>x</a:t>
                </a:r>
                <a:r>
                  <a:rPr lang="en-US" sz="1600" i="1" baseline="-25000" dirty="0" smtClean="0">
                    <a:latin typeface="CMU Bright Roman"/>
                    <a:cs typeface="CMU Bright Roman"/>
                  </a:rPr>
                  <a:t>2</a:t>
                </a:r>
                <a:r>
                  <a:rPr lang="en-US" sz="1600" i="1" dirty="0" smtClean="0">
                    <a:latin typeface="CMU Bright Roman"/>
                    <a:cs typeface="CMU Bright Roman"/>
                  </a:rPr>
                  <a:t>     h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1</a:t>
                </a:r>
              </a:p>
              <a:p>
                <a:pPr algn="just"/>
                <a:endParaRPr lang="en-US" sz="1600" i="1" baseline="-25000" dirty="0">
                  <a:latin typeface="CMU Bright Roman"/>
                  <a:cs typeface="CMU Bright Roman"/>
                </a:endParaRPr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1089766" y="2576760"/>
              <a:ext cx="398953" cy="3663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3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85" name="Straight Arrow Connector 84"/>
            <p:cNvCxnSpPr>
              <a:stCxn id="96" idx="0"/>
              <a:endCxn id="84" idx="2"/>
            </p:cNvCxnSpPr>
            <p:nvPr/>
          </p:nvCxnSpPr>
          <p:spPr>
            <a:xfrm flipV="1">
              <a:off x="1285852" y="2943060"/>
              <a:ext cx="3391" cy="3045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1036659" y="1306873"/>
              <a:ext cx="498388" cy="457597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  <a:latin typeface="CMU Bright Roman"/>
                  <a:cs typeface="CMU Bright Roman"/>
                </a:rPr>
                <a:t>2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93320" y="1978815"/>
              <a:ext cx="3935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CMU Bright Roman"/>
                  <a:cs typeface="CMU Bright Roman"/>
                </a:rPr>
                <a:t>y</a:t>
              </a:r>
              <a:r>
                <a:rPr lang="en-US" sz="1600" i="1" baseline="-25000" dirty="0">
                  <a:latin typeface="CMU Bright Roman"/>
                  <a:cs typeface="CMU Bright Roman"/>
                </a:rPr>
                <a:t>2</a:t>
              </a:r>
            </a:p>
          </p:txBody>
        </p:sp>
        <p:cxnSp>
          <p:nvCxnSpPr>
            <p:cNvPr id="88" name="Straight Arrow Connector 87"/>
            <p:cNvCxnSpPr>
              <a:stCxn id="87" idx="0"/>
              <a:endCxn id="86" idx="2"/>
            </p:cNvCxnSpPr>
            <p:nvPr/>
          </p:nvCxnSpPr>
          <p:spPr>
            <a:xfrm flipH="1" flipV="1">
              <a:off x="1285853" y="1764470"/>
              <a:ext cx="4236" cy="2143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4" idx="0"/>
              <a:endCxn id="87" idx="2"/>
            </p:cNvCxnSpPr>
            <p:nvPr/>
          </p:nvCxnSpPr>
          <p:spPr>
            <a:xfrm flipV="1">
              <a:off x="1289243" y="2317369"/>
              <a:ext cx="846" cy="2593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3468037" y="1546721"/>
            <a:ext cx="1023307" cy="4484055"/>
            <a:chOff x="760464" y="1306873"/>
            <a:chExt cx="1023307" cy="4484055"/>
          </a:xfrm>
        </p:grpSpPr>
        <p:grpSp>
          <p:nvGrpSpPr>
            <p:cNvPr id="99" name="Group 98"/>
            <p:cNvGrpSpPr/>
            <p:nvPr/>
          </p:nvGrpSpPr>
          <p:grpSpPr>
            <a:xfrm rot="16200000">
              <a:off x="442" y="4007599"/>
              <a:ext cx="2543351" cy="1023307"/>
              <a:chOff x="3280722" y="2449058"/>
              <a:chExt cx="2543351" cy="1023307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4041634" y="2449058"/>
                <a:ext cx="1049363" cy="102330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3000"/>
                </a:schemeClr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4311145" y="2718829"/>
                <a:ext cx="515211" cy="51521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lang="en-US" sz="1600" baseline="-25000" dirty="0">
                  <a:solidFill>
                    <a:srgbClr val="000000"/>
                  </a:solidFill>
                  <a:latin typeface="CMU Bright Roman"/>
                  <a:cs typeface="CMU Bright Roman"/>
                </a:endParaRPr>
              </a:p>
            </p:txBody>
          </p:sp>
          <p:sp>
            <p:nvSpPr>
              <p:cNvPr id="108" name="Freeform 107"/>
              <p:cNvSpPr/>
              <p:nvPr/>
            </p:nvSpPr>
            <p:spPr>
              <a:xfrm rot="5400000">
                <a:off x="4417083" y="2872886"/>
                <a:ext cx="311489" cy="251615"/>
              </a:xfrm>
              <a:custGeom>
                <a:avLst/>
                <a:gdLst>
                  <a:gd name="connsiteX0" fmla="*/ 0 w 515155"/>
                  <a:gd name="connsiteY0" fmla="*/ 347468 h 347468"/>
                  <a:gd name="connsiteX1" fmla="*/ 227627 w 515155"/>
                  <a:gd name="connsiteY1" fmla="*/ 287559 h 347468"/>
                  <a:gd name="connsiteX2" fmla="*/ 275548 w 515155"/>
                  <a:gd name="connsiteY2" fmla="*/ 47926 h 347468"/>
                  <a:gd name="connsiteX3" fmla="*/ 515155 w 515155"/>
                  <a:gd name="connsiteY3" fmla="*/ 0 h 347468"/>
                  <a:gd name="connsiteX4" fmla="*/ 515155 w 515155"/>
                  <a:gd name="connsiteY4" fmla="*/ 0 h 34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5" h="347468">
                    <a:moveTo>
                      <a:pt x="0" y="347468"/>
                    </a:moveTo>
                    <a:cubicBezTo>
                      <a:pt x="90851" y="342475"/>
                      <a:pt x="181702" y="337483"/>
                      <a:pt x="227627" y="287559"/>
                    </a:cubicBezTo>
                    <a:cubicBezTo>
                      <a:pt x="273552" y="237635"/>
                      <a:pt x="227627" y="95852"/>
                      <a:pt x="275548" y="47926"/>
                    </a:cubicBezTo>
                    <a:cubicBezTo>
                      <a:pt x="323469" y="0"/>
                      <a:pt x="515155" y="0"/>
                      <a:pt x="515155" y="0"/>
                    </a:cubicBezTo>
                    <a:lnTo>
                      <a:pt x="51515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Straight Arrow Connector 108"/>
              <p:cNvCxnSpPr>
                <a:stCxn id="107" idx="6"/>
              </p:cNvCxnSpPr>
              <p:nvPr/>
            </p:nvCxnSpPr>
            <p:spPr>
              <a:xfrm>
                <a:off x="4826356" y="2976435"/>
                <a:ext cx="634532" cy="14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endCxn id="107" idx="1"/>
              </p:cNvCxnSpPr>
              <p:nvPr/>
            </p:nvCxnSpPr>
            <p:spPr>
              <a:xfrm rot="5400000" flipV="1">
                <a:off x="4003862" y="2411546"/>
                <a:ext cx="75451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7" idx="3"/>
              </p:cNvCxnSpPr>
              <p:nvPr/>
            </p:nvCxnSpPr>
            <p:spPr>
              <a:xfrm rot="5400000" flipH="1" flipV="1">
                <a:off x="4003861" y="2851306"/>
                <a:ext cx="75452" cy="6900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/>
            </p:nvSpPr>
            <p:spPr>
              <a:xfrm rot="5400000">
                <a:off x="5451974" y="2805169"/>
                <a:ext cx="4056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 smtClean="0">
                    <a:latin typeface="CMU Bright Roman"/>
                    <a:cs typeface="CMU Bright Roman"/>
                  </a:rPr>
                  <a:t>h</a:t>
                </a:r>
                <a:r>
                  <a:rPr lang="en-US" sz="1600" i="1" baseline="-25000" dirty="0" smtClean="0">
                    <a:latin typeface="CMU Bright Roman"/>
                    <a:cs typeface="CMU Bright Roman"/>
                  </a:rPr>
                  <a:t>3</a:t>
                </a:r>
                <a:endParaRPr lang="en-US" sz="1600" i="1" baseline="-25000" dirty="0">
                  <a:latin typeface="CMU Bright Roman"/>
                  <a:cs typeface="CMU Bright Roman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 rot="5400000">
                <a:off x="3020419" y="2709361"/>
                <a:ext cx="1023307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MU Bright Roman"/>
                    <a:cs typeface="CMU Bright Roman"/>
                  </a:rPr>
                  <a:t> </a:t>
                </a:r>
                <a:r>
                  <a:rPr lang="en-US" sz="1600" dirty="0" smtClean="0">
                    <a:latin typeface="CMU Bright Roman"/>
                    <a:cs typeface="CMU Bright Roman"/>
                  </a:rPr>
                  <a:t>x</a:t>
                </a:r>
                <a:r>
                  <a:rPr lang="en-US" sz="1600" i="1" baseline="-25000" dirty="0">
                    <a:latin typeface="CMU Bright Roman"/>
                    <a:cs typeface="CMU Bright Roman"/>
                  </a:rPr>
                  <a:t>3</a:t>
                </a:r>
                <a:r>
                  <a:rPr lang="en-US" sz="1600" i="1" dirty="0" smtClean="0">
                    <a:latin typeface="CMU Bright Roman"/>
                    <a:cs typeface="CMU Bright Roman"/>
                  </a:rPr>
                  <a:t>     h</a:t>
                </a:r>
                <a:r>
                  <a:rPr lang="en-US" sz="1600" i="1" baseline="-25000" dirty="0" smtClean="0">
                    <a:latin typeface="CMU Bright Roman"/>
                    <a:cs typeface="CMU Bright Roman"/>
                  </a:rPr>
                  <a:t>2</a:t>
                </a:r>
                <a:endParaRPr lang="en-US" sz="1600" i="1" baseline="-25000" dirty="0">
                  <a:latin typeface="CMU Bright Roman"/>
                  <a:cs typeface="CMU Bright Roman"/>
                </a:endParaRPr>
              </a:p>
              <a:p>
                <a:pPr algn="just"/>
                <a:endParaRPr lang="en-US" sz="1600" i="1" baseline="-25000" dirty="0">
                  <a:latin typeface="CMU Bright Roman"/>
                  <a:cs typeface="CMU Bright Roman"/>
                </a:endParaRPr>
              </a:p>
            </p:txBody>
          </p:sp>
        </p:grpSp>
        <p:sp>
          <p:nvSpPr>
            <p:cNvPr id="100" name="Rectangle 99"/>
            <p:cNvSpPr/>
            <p:nvPr/>
          </p:nvSpPr>
          <p:spPr>
            <a:xfrm>
              <a:off x="1089766" y="2576760"/>
              <a:ext cx="398953" cy="3663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3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cxnSp>
          <p:nvCxnSpPr>
            <p:cNvPr id="101" name="Straight Arrow Connector 100"/>
            <p:cNvCxnSpPr>
              <a:stCxn id="112" idx="0"/>
              <a:endCxn id="100" idx="2"/>
            </p:cNvCxnSpPr>
            <p:nvPr/>
          </p:nvCxnSpPr>
          <p:spPr>
            <a:xfrm flipV="1">
              <a:off x="1285852" y="2943060"/>
              <a:ext cx="3391" cy="30451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/>
            <p:cNvSpPr/>
            <p:nvPr/>
          </p:nvSpPr>
          <p:spPr>
            <a:xfrm>
              <a:off x="1036659" y="1306873"/>
              <a:ext cx="498388" cy="457597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C</a:t>
              </a:r>
              <a:r>
                <a:rPr lang="en-US" baseline="-25000" dirty="0" smtClean="0">
                  <a:solidFill>
                    <a:srgbClr val="000000"/>
                  </a:solidFill>
                  <a:latin typeface="CMU Bright Roman"/>
                  <a:cs typeface="CMU Bright Roman"/>
                </a:rPr>
                <a:t>3</a:t>
              </a:r>
              <a:endParaRPr lang="en-US" baseline="-25000" dirty="0">
                <a:solidFill>
                  <a:srgbClr val="000000"/>
                </a:solidFill>
                <a:latin typeface="CMU Bright Roman"/>
                <a:cs typeface="CMU Bright Roman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93320" y="1978815"/>
              <a:ext cx="3935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latin typeface="CMU Bright Roman"/>
                  <a:cs typeface="CMU Bright Roman"/>
                </a:rPr>
                <a:t>y</a:t>
              </a:r>
              <a:r>
                <a:rPr lang="en-US" sz="1600" i="1" baseline="-25000" dirty="0" smtClean="0">
                  <a:latin typeface="CMU Bright Roman"/>
                  <a:cs typeface="CMU Bright Roman"/>
                </a:rPr>
                <a:t>3</a:t>
              </a:r>
              <a:endParaRPr lang="en-US" sz="1600" i="1" baseline="-25000" dirty="0">
                <a:latin typeface="CMU Bright Roman"/>
                <a:cs typeface="CMU Bright Roman"/>
              </a:endParaRPr>
            </a:p>
          </p:txBody>
        </p:sp>
        <p:cxnSp>
          <p:nvCxnSpPr>
            <p:cNvPr id="104" name="Straight Arrow Connector 103"/>
            <p:cNvCxnSpPr>
              <a:stCxn id="103" idx="0"/>
              <a:endCxn id="102" idx="2"/>
            </p:cNvCxnSpPr>
            <p:nvPr/>
          </p:nvCxnSpPr>
          <p:spPr>
            <a:xfrm flipH="1" flipV="1">
              <a:off x="1285853" y="1764470"/>
              <a:ext cx="4236" cy="2143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100" idx="0"/>
              <a:endCxn id="103" idx="2"/>
            </p:cNvCxnSpPr>
            <p:nvPr/>
          </p:nvCxnSpPr>
          <p:spPr>
            <a:xfrm flipV="1">
              <a:off x="1289243" y="2317369"/>
              <a:ext cx="846" cy="2593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Freeform 116"/>
          <p:cNvSpPr/>
          <p:nvPr/>
        </p:nvSpPr>
        <p:spPr>
          <a:xfrm>
            <a:off x="1430243" y="3476752"/>
            <a:ext cx="1430243" cy="2670005"/>
          </a:xfrm>
          <a:custGeom>
            <a:avLst/>
            <a:gdLst>
              <a:gd name="connsiteX0" fmla="*/ 0 w 1430243"/>
              <a:gd name="connsiteY0" fmla="*/ 197287 h 2670005"/>
              <a:gd name="connsiteX1" fmla="*/ 332901 w 1430243"/>
              <a:gd name="connsiteY1" fmla="*/ 234274 h 2670005"/>
              <a:gd name="connsiteX2" fmla="*/ 678133 w 1430243"/>
              <a:gd name="connsiteY2" fmla="*/ 2539795 h 2670005"/>
              <a:gd name="connsiteX3" fmla="*/ 1430243 w 1430243"/>
              <a:gd name="connsiteY3" fmla="*/ 2379518 h 267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243" h="2670005">
                <a:moveTo>
                  <a:pt x="0" y="197287"/>
                </a:moveTo>
                <a:cubicBezTo>
                  <a:pt x="109939" y="20571"/>
                  <a:pt x="219879" y="-156144"/>
                  <a:pt x="332901" y="234274"/>
                </a:cubicBezTo>
                <a:cubicBezTo>
                  <a:pt x="445923" y="624692"/>
                  <a:pt x="495243" y="2182254"/>
                  <a:pt x="678133" y="2539795"/>
                </a:cubicBezTo>
                <a:cubicBezTo>
                  <a:pt x="861023" y="2897336"/>
                  <a:pt x="1309001" y="2408286"/>
                  <a:pt x="1430243" y="2379518"/>
                </a:cubicBezTo>
              </a:path>
            </a:pathLst>
          </a:custGeom>
          <a:ln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2800144" y="3469806"/>
            <a:ext cx="1430243" cy="2670005"/>
          </a:xfrm>
          <a:custGeom>
            <a:avLst/>
            <a:gdLst>
              <a:gd name="connsiteX0" fmla="*/ 0 w 1430243"/>
              <a:gd name="connsiteY0" fmla="*/ 197287 h 2670005"/>
              <a:gd name="connsiteX1" fmla="*/ 332901 w 1430243"/>
              <a:gd name="connsiteY1" fmla="*/ 234274 h 2670005"/>
              <a:gd name="connsiteX2" fmla="*/ 678133 w 1430243"/>
              <a:gd name="connsiteY2" fmla="*/ 2539795 h 2670005"/>
              <a:gd name="connsiteX3" fmla="*/ 1430243 w 1430243"/>
              <a:gd name="connsiteY3" fmla="*/ 2379518 h 267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243" h="2670005">
                <a:moveTo>
                  <a:pt x="0" y="197287"/>
                </a:moveTo>
                <a:cubicBezTo>
                  <a:pt x="109939" y="20571"/>
                  <a:pt x="219879" y="-156144"/>
                  <a:pt x="332901" y="234274"/>
                </a:cubicBezTo>
                <a:cubicBezTo>
                  <a:pt x="445923" y="624692"/>
                  <a:pt x="495243" y="2182254"/>
                  <a:pt x="678133" y="2539795"/>
                </a:cubicBezTo>
                <a:cubicBezTo>
                  <a:pt x="861023" y="2897336"/>
                  <a:pt x="1309001" y="2408286"/>
                  <a:pt x="1430243" y="2379518"/>
                </a:cubicBezTo>
              </a:path>
            </a:pathLst>
          </a:custGeom>
          <a:ln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3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025899"/>
              </p:ext>
            </p:extLst>
          </p:nvPr>
        </p:nvGraphicFramePr>
        <p:xfrm>
          <a:off x="5262563" y="2462213"/>
          <a:ext cx="2822575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4" name="Equation" r:id="rId6" imgW="1828800" imgH="1498600" progId="Equation.DSMT4">
                  <p:embed/>
                </p:oleObj>
              </mc:Choice>
              <mc:Fallback>
                <p:oleObj name="Equation" r:id="rId6" imgW="1828800" imgH="149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62563" y="2462213"/>
                        <a:ext cx="2822575" cy="231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2383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2423</TotalTime>
  <Words>1871</Words>
  <Application>Microsoft Macintosh PowerPoint</Application>
  <PresentationFormat>On-screen Show (4:3)</PresentationFormat>
  <Paragraphs>527</Paragraphs>
  <Slides>52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Equation</vt:lpstr>
      <vt:lpstr>Introduction to RNNs</vt:lpstr>
      <vt:lpstr>Outline</vt:lpstr>
      <vt:lpstr>Motivation</vt:lpstr>
      <vt:lpstr>Recurrent Neural Networks (RNNs)</vt:lpstr>
      <vt:lpstr>Sample Feed-forward Network</vt:lpstr>
      <vt:lpstr>Sample RNN</vt:lpstr>
      <vt:lpstr>Sample RNN</vt:lpstr>
      <vt:lpstr>The Vanilla RNN Cell</vt:lpstr>
      <vt:lpstr>The Vanilla RNN Forward</vt:lpstr>
      <vt:lpstr>The Vanilla RNN Forward</vt:lpstr>
      <vt:lpstr>Recurrent Neural Networks (RNNs)</vt:lpstr>
      <vt:lpstr>Sentiment Classification</vt:lpstr>
      <vt:lpstr>Sentiment Classification</vt:lpstr>
      <vt:lpstr>Sentiment Classification</vt:lpstr>
      <vt:lpstr>Sentiment Classification</vt:lpstr>
      <vt:lpstr>Sentiment Classification</vt:lpstr>
      <vt:lpstr>Sentiment Classification</vt:lpstr>
      <vt:lpstr>Sentiment Classification</vt:lpstr>
      <vt:lpstr>Sentiment Classification</vt:lpstr>
      <vt:lpstr>Image Captioning</vt:lpstr>
      <vt:lpstr>Image Captioning</vt:lpstr>
      <vt:lpstr>Image Captioning</vt:lpstr>
      <vt:lpstr>Image Captioning</vt:lpstr>
      <vt:lpstr>RNN Outputs: Image Captions</vt:lpstr>
      <vt:lpstr>RNN Outputs: Language Modeling</vt:lpstr>
      <vt:lpstr>Input – Output Scenarios</vt:lpstr>
      <vt:lpstr>Input – Output Scenarios</vt:lpstr>
      <vt:lpstr>The Vanilla RNN Forward</vt:lpstr>
      <vt:lpstr>BackPropagation Refresher</vt:lpstr>
      <vt:lpstr>Multiple Layers</vt:lpstr>
      <vt:lpstr>Chain Rule for Gradient Computation</vt:lpstr>
      <vt:lpstr>Chain Rule for Gradient Computation</vt:lpstr>
      <vt:lpstr>Chain Rule for Gradient Computation</vt:lpstr>
      <vt:lpstr>Extension to Computational Graphs</vt:lpstr>
      <vt:lpstr>Extension to Computational Graphs</vt:lpstr>
      <vt:lpstr>Extension to Computational Graphs</vt:lpstr>
      <vt:lpstr>BackPropagation Through Time (BPTT)</vt:lpstr>
      <vt:lpstr>The Unfolded Vanilla RNN</vt:lpstr>
      <vt:lpstr>The Unfolded Vanilla RNN Forward</vt:lpstr>
      <vt:lpstr>The Unfolded Vanilla RNN Backward</vt:lpstr>
      <vt:lpstr>The Vanilla RNN Backward</vt:lpstr>
      <vt:lpstr>Issues with the Vanilla RNNs</vt:lpstr>
      <vt:lpstr>The Identity Relationship</vt:lpstr>
      <vt:lpstr>The Identity Relationship</vt:lpstr>
      <vt:lpstr>Disclaimer</vt:lpstr>
      <vt:lpstr>Long Short-Term Memory (LSTM)1</vt:lpstr>
      <vt:lpstr>The LSTM Idea</vt:lpstr>
      <vt:lpstr>The Original LSTM Cell</vt:lpstr>
      <vt:lpstr>The Popular LSTM Cell</vt:lpstr>
      <vt:lpstr>LSTM – Forward/Backward</vt:lpstr>
      <vt:lpstr>Summary</vt:lpstr>
      <vt:lpstr>Other Useful Resources / References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Arun Mallya</dc:creator>
  <cp:lastModifiedBy>Arun Mallya</cp:lastModifiedBy>
  <cp:revision>423</cp:revision>
  <dcterms:created xsi:type="dcterms:W3CDTF">2016-12-28T23:58:56Z</dcterms:created>
  <dcterms:modified xsi:type="dcterms:W3CDTF">2017-01-24T00:12:15Z</dcterms:modified>
</cp:coreProperties>
</file>