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1" r:id="rId1"/>
    <p:sldMasterId id="2147483672" r:id="rId2"/>
  </p:sldMasterIdLst>
  <p:notesMasterIdLst>
    <p:notesMasterId r:id="rId127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</p:sldIdLst>
  <p:sldSz cx="9144000" cy="5143500" type="screen16x9"/>
  <p:notesSz cx="6858000" cy="9144000"/>
  <p:embeddedFontLst>
    <p:embeddedFont>
      <p:font typeface="Open Sans" panose="020B0604020202020204" charset="0"/>
      <p:regular r:id="rId128"/>
      <p:bold r:id="rId129"/>
      <p:italic r:id="rId130"/>
      <p:boldItalic r:id="rId131"/>
    </p:embeddedFont>
    <p:embeddedFont>
      <p:font typeface="PT Sans Narrow" panose="020B0604020202020204" charset="0"/>
      <p:regular r:id="rId132"/>
      <p:bold r:id="rId133"/>
    </p:embeddedFont>
    <p:embeddedFont>
      <p:font typeface="Open Sans Light" panose="020B0604020202020204" charset="0"/>
      <p:regular r:id="rId134"/>
      <p:bold r:id="rId135"/>
      <p:italic r:id="rId136"/>
      <p:boldItalic r:id="rId137"/>
    </p:embeddedFont>
    <p:embeddedFont>
      <p:font typeface="Droid Sans" panose="020B0604020202020204" charset="0"/>
      <p:regular r:id="rId138"/>
      <p:bold r:id="rId1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0B21A5B-068A-4BF3-BD12-EFFCDEB2825C}">
  <a:tblStyle styleId="{20B21A5B-068A-4BF3-BD12-EFFCDEB2825C}" styleName="Table_0">
    <a:wholeTbl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84" d="100"/>
          <a:sy n="84" d="100"/>
        </p:scale>
        <p:origin x="780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33" Type="http://schemas.openxmlformats.org/officeDocument/2006/relationships/font" Target="fonts/font6.fntdata"/><Relationship Id="rId138" Type="http://schemas.openxmlformats.org/officeDocument/2006/relationships/font" Target="fonts/font11.fntdata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28" Type="http://schemas.openxmlformats.org/officeDocument/2006/relationships/font" Target="fonts/font1.fntdata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18" Type="http://schemas.openxmlformats.org/officeDocument/2006/relationships/slide" Target="slides/slide116.xml"/><Relationship Id="rId134" Type="http://schemas.openxmlformats.org/officeDocument/2006/relationships/font" Target="fonts/font7.fntdata"/><Relationship Id="rId139" Type="http://schemas.openxmlformats.org/officeDocument/2006/relationships/font" Target="fonts/font12.fntdata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142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16" Type="http://schemas.openxmlformats.org/officeDocument/2006/relationships/slide" Target="slides/slide114.xml"/><Relationship Id="rId124" Type="http://schemas.openxmlformats.org/officeDocument/2006/relationships/slide" Target="slides/slide122.xml"/><Relationship Id="rId129" Type="http://schemas.openxmlformats.org/officeDocument/2006/relationships/font" Target="fonts/font2.fntdata"/><Relationship Id="rId137" Type="http://schemas.openxmlformats.org/officeDocument/2006/relationships/font" Target="fonts/font10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11" Type="http://schemas.openxmlformats.org/officeDocument/2006/relationships/slide" Target="slides/slide109.xml"/><Relationship Id="rId132" Type="http://schemas.openxmlformats.org/officeDocument/2006/relationships/font" Target="fonts/font5.fntdata"/><Relationship Id="rId14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127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130" Type="http://schemas.openxmlformats.org/officeDocument/2006/relationships/font" Target="fonts/font3.fntdata"/><Relationship Id="rId135" Type="http://schemas.openxmlformats.org/officeDocument/2006/relationships/font" Target="fonts/font8.fntdata"/><Relationship Id="rId143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slide" Target="slides/slide123.xml"/><Relationship Id="rId141" Type="http://schemas.openxmlformats.org/officeDocument/2006/relationships/viewProps" Target="view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131" Type="http://schemas.openxmlformats.org/officeDocument/2006/relationships/font" Target="fonts/font4.fntdata"/><Relationship Id="rId136" Type="http://schemas.openxmlformats.org/officeDocument/2006/relationships/font" Target="fonts/font9.fntdata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slide" Target="slides/slide12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3" Type="http://schemas.openxmlformats.org/officeDocument/2006/relationships/hyperlink" Target="http://mathworld.wolfram.com/Collinear.html" TargetMode="External"/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Shape 12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Shape 2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" name="Shape 111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7" name="Shape 11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2" name="Shape 112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3" name="Shape 112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" name="Shape 112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8" name="Shape 11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0" name="Shape 114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1" name="Shape 114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2" name="Shape 115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3" name="Shape 115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" name="Shape 11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8" name="Shape 11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5" name="Shape 116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6" name="Shape 11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2" name="Shape 11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3" name="Shape 1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9" name="Shape 117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0" name="Shape 11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4" name="Shape 118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5" name="Shape 11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Shape 21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2" name="Shape 119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3" name="Shape 11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7" name="Shape 11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8" name="Shape 11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3" name="Shape 120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4" name="Shape 120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7" name="Shape 121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8" name="Shape 12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Shape 123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7" name="Shape 1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" name="Shape 124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0" name="Shape 12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7" name="Shape 12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8" name="Shape 1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" name="Shape 12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0" name="Shape 12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4" name="Shape 12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5" name="Shape 127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1" name="Shape 128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2" name="Shape 12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Shape 2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7" name="Shape 1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8" name="Shape 128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6" name="Shape 129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7" name="Shape 129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4" name="Shape 13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5" name="Shape 13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4" name="Shape 131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5" name="Shape 131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4" name="Shape 132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5" name="Shape 13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Shape 2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Shape 24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Shape 2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Shape 2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Shape 2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Shape 29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Shape 30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Shape 31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Shape 33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Shape 3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Shape 3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Shape 3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8" name="Shape 3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Shape 38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Shape 3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Shape 4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3" name="Shape 4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Shape 41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2" name="Shape 4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Shape 42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Shape 4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Shape 4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9" name="Shape 4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Why is this a problem ? sign change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5" name="Shape 45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Shape 46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Shape 4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Shape 1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Where they have seen RNN’s?</a:t>
            </a:r>
          </a:p>
          <a:p>
            <a:pPr lvl="0">
              <a:spcBef>
                <a:spcPts val="0"/>
              </a:spcBef>
              <a:buNone/>
            </a:pPr>
            <a:endParaRPr/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Shape 4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8" name="Shape 4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Make organization clear, and make headings precise</a:t>
            </a: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Shape 4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6" name="Shape 4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Make organization clear, and make headings precise</a:t>
            </a: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Shape 50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4" name="Shape 50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4" name="Shape 51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Shape 51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0" name="Shape 52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Shape 52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6" name="Shape 5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Shape 53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3" name="Shape 5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Shape 53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0" name="Shape 5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Shape 54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8" name="Shape 54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Shape 55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4" name="Shape 5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Make organization clear, and make headings precise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Shape 1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Shape 57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2" name="Shape 5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Shape 5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9" name="Shape 5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Shape 5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5" name="Shape 59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Shape 60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0" name="Shape 61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Shape 62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5" name="Shape 6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Shape 6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9" name="Shape 6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Shape 64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7" name="Shape 6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Shape 65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4" name="Shape 6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Shape 65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9" name="Shape 6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Shape 6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5" name="Shape 6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Shape 1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Shape 6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0" name="Shape 6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Shape 6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6" name="Shape 6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Shape 70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1" name="Shape 7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Shape 70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8" name="Shape 7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Gradient flow comment: Let’s say there’s a severe decline in the all values of c</a:t>
            </a:r>
            <a:r>
              <a:rPr lang="en" baseline="-25000"/>
              <a:t>t</a:t>
            </a:r>
            <a:r>
              <a:rPr lang="en"/>
              <a:t> for some t. But due to normalization, this effect does not show up ⇒ it can affect the gradient flow severely. </a:t>
            </a: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Shape 7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9" name="Shape 7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Gradient flow comment: Let’s say there’s a severe decline in the all values of c</a:t>
            </a:r>
            <a:r>
              <a:rPr lang="en" baseline="-25000"/>
              <a:t>t</a:t>
            </a:r>
            <a:r>
              <a:rPr lang="en"/>
              <a:t> for some t. But due to normalization, this effect does not show up ⇒ it can affect the gradient flow severely. </a:t>
            </a: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Shape 73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7" name="Shape 7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Shape 7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6" name="Shape 74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Shape 7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6" name="Shape 7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Shape 76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1" name="Shape 76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Shape 7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8" name="Shape 7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Shape 1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Shape 7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5" name="Shape 77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Shape 78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2" name="Shape 7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Shape 7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5" name="Shape 79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Shape 8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2" name="Shape 8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Shape 81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1" name="Shape 8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Shape 81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0" name="Shape 82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" name="Shape 82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8" name="Shape 8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Shape 83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3" name="Shape 8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Shape 84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1" name="Shape 84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Shape 8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9" name="Shape 84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Shape 1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CNN implementation as RNN</a:t>
            </a: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Shape 85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9" name="Shape 8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Shape 86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9" name="Shape 86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" name="Shape 88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2" name="Shape 8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Shape 8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8" name="Shape 88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Shape 8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6" name="Shape 8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Shape 9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3" name="Shape 9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" name="Shape 9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9" name="Shape 9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" name="Shape 91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6" name="Shape 9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Shape 92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4" name="Shape 92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" name="Shape 9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2" name="Shape 9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Shape 1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8" name="Shape 9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9" name="Shape 9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" name="Shape 9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6" name="Shape 94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3" name="Shape 95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4" name="Shape 9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9" name="Shape 9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0" name="Shape 9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Shape 96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6" name="Shape 9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Shape 97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2" name="Shape 9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6" name="Shape 97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7" name="Shape 9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1" name="Shape 98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2" name="Shape 9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9" name="Shape 98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0" name="Shape 9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Open Sans"/>
            </a:pPr>
            <a:r>
              <a:rPr lang="en" sz="1400" b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Affine Transformation</a:t>
            </a:r>
            <a:r>
              <a:rPr lang="en" sz="14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</a:p>
          <a:p>
            <a: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Open Sans"/>
            </a:pPr>
            <a:r>
              <a:rPr lang="en" sz="1200">
                <a:solidFill>
                  <a:schemeClr val="dk1"/>
                </a:solidFill>
              </a:rPr>
              <a:t>Preserves</a:t>
            </a:r>
            <a:r>
              <a:rPr lang="en" sz="1200">
                <a:solidFill>
                  <a:schemeClr val="dk1"/>
                </a:solidFill>
                <a:hlinkClick r:id="rId3"/>
              </a:rPr>
              <a:t> </a:t>
            </a:r>
            <a:r>
              <a:rPr lang="en" sz="1200">
                <a:solidFill>
                  <a:schemeClr val="dk1"/>
                </a:solidFill>
              </a:rPr>
              <a:t>collinearity (i.e., points on a line remain on a line)</a:t>
            </a:r>
          </a:p>
          <a:p>
            <a: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Open Sans"/>
            </a:pPr>
            <a:r>
              <a:rPr lang="en" sz="1200">
                <a:solidFill>
                  <a:schemeClr val="dk1"/>
                </a:solidFill>
              </a:rPr>
              <a:t>Preserves ratios of distances (i.e. midpoint of a line segment remains so after transformation)</a:t>
            </a:r>
          </a:p>
          <a:p>
            <a:pPr marL="914400" lvl="1" indent="-22860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Arial"/>
            </a:pPr>
            <a:r>
              <a:rPr lang="en" sz="1200">
                <a:solidFill>
                  <a:schemeClr val="dk1"/>
                </a:solidFill>
              </a:rPr>
              <a:t>Examples: rotation, scaling, reflection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0" name="Shape 100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1" name="Shape 10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Shape 18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" name="Shape 10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9" name="Shape 10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1" name="Shape 102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2" name="Shape 10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delete</a:t>
            </a:r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Shape 103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3" name="Shape 10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" name="Shape 103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8" name="Shape 10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1" name="Shape 10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2" name="Shape 10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6" name="Shape 106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7" name="Shape 10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Shape 107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2" name="Shape 10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55600" rtl="0">
              <a:lnSpc>
                <a:spcPct val="150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Open Sans"/>
            </a:pPr>
            <a:r>
              <a:rPr lang="en" sz="2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Orthogonal Matrix: </a:t>
            </a:r>
            <a:r>
              <a:rPr lang="en" sz="2000" b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UU</a:t>
            </a:r>
            <a:r>
              <a:rPr lang="en" sz="2000" baseline="30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T</a:t>
            </a:r>
            <a:r>
              <a:rPr lang="en" sz="2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= </a:t>
            </a:r>
            <a:r>
              <a:rPr lang="en" sz="2000" b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I ?</a:t>
            </a:r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1" name="Shape 108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2" name="Shape 10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8" name="Shape 10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9" name="Shape 10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Shape 110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1" name="Shape 11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hape 10"/>
          <p:cNvCxnSpPr/>
          <p:nvPr/>
        </p:nvCxnSpPr>
        <p:spPr>
          <a:xfrm>
            <a:off x="7007735" y="3176887"/>
            <a:ext cx="562200" cy="0"/>
          </a:xfrm>
          <a:prstGeom prst="straightConnector1">
            <a:avLst/>
          </a:prstGeom>
          <a:noFill/>
          <a:ln w="7620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" name="Shape 11"/>
          <p:cNvCxnSpPr/>
          <p:nvPr/>
        </p:nvCxnSpPr>
        <p:spPr>
          <a:xfrm>
            <a:off x="1575034" y="3158251"/>
            <a:ext cx="562200" cy="0"/>
          </a:xfrm>
          <a:prstGeom prst="straightConnector1">
            <a:avLst/>
          </a:prstGeom>
          <a:noFill/>
          <a:ln w="7620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2" name="Shape 12"/>
          <p:cNvGrpSpPr/>
          <p:nvPr/>
        </p:nvGrpSpPr>
        <p:grpSpPr>
          <a:xfrm>
            <a:off x="1004144" y="1022025"/>
            <a:ext cx="7136667" cy="152400"/>
            <a:chOff x="1346428" y="1011300"/>
            <a:chExt cx="6452100" cy="152400"/>
          </a:xfrm>
        </p:grpSpPr>
        <p:cxnSp>
          <p:nvCxnSpPr>
            <p:cNvPr id="13" name="Shape 13"/>
            <p:cNvCxnSpPr/>
            <p:nvPr/>
          </p:nvCxnSpPr>
          <p:spPr>
            <a:xfrm rot="10800000">
              <a:off x="1346428" y="1011300"/>
              <a:ext cx="6452100" cy="0"/>
            </a:xfrm>
            <a:prstGeom prst="straightConnector1">
              <a:avLst/>
            </a:prstGeom>
            <a:noFill/>
            <a:ln w="762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Shape 14"/>
            <p:cNvCxnSpPr/>
            <p:nvPr/>
          </p:nvCxnSpPr>
          <p:spPr>
            <a:xfrm rot="10800000">
              <a:off x="1346428" y="1163700"/>
              <a:ext cx="64521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5" name="Shape 15"/>
          <p:cNvGrpSpPr/>
          <p:nvPr/>
        </p:nvGrpSpPr>
        <p:grpSpPr>
          <a:xfrm>
            <a:off x="1004151" y="3969100"/>
            <a:ext cx="7136667" cy="152400"/>
            <a:chOff x="1346435" y="3969087"/>
            <a:chExt cx="6452100" cy="152400"/>
          </a:xfrm>
        </p:grpSpPr>
        <p:cxnSp>
          <p:nvCxnSpPr>
            <p:cNvPr id="16" name="Shape 16"/>
            <p:cNvCxnSpPr/>
            <p:nvPr/>
          </p:nvCxnSpPr>
          <p:spPr>
            <a:xfrm>
              <a:off x="1346435" y="4121487"/>
              <a:ext cx="6452100" cy="0"/>
            </a:xfrm>
            <a:prstGeom prst="straightConnector1">
              <a:avLst/>
            </a:prstGeom>
            <a:noFill/>
            <a:ln w="762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Shape 17"/>
            <p:cNvCxnSpPr/>
            <p:nvPr/>
          </p:nvCxnSpPr>
          <p:spPr>
            <a:xfrm>
              <a:off x="1346435" y="3969087"/>
              <a:ext cx="64521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8" name="Shape 18"/>
          <p:cNvSpPr txBox="1">
            <a:spLocks noGrp="1"/>
          </p:cNvSpPr>
          <p:nvPr>
            <p:ph type="ctrTitle"/>
          </p:nvPr>
        </p:nvSpPr>
        <p:spPr>
          <a:xfrm>
            <a:off x="1004150" y="1751764"/>
            <a:ext cx="7136700" cy="1022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5400"/>
            </a:lvl1pPr>
            <a:lvl2pPr lvl="1" algn="ctr">
              <a:spcBef>
                <a:spcPts val="0"/>
              </a:spcBef>
              <a:buSzPct val="100000"/>
              <a:defRPr sz="5400"/>
            </a:lvl2pPr>
            <a:lvl3pPr lvl="2" algn="ctr">
              <a:spcBef>
                <a:spcPts val="0"/>
              </a:spcBef>
              <a:buSzPct val="100000"/>
              <a:defRPr sz="5400"/>
            </a:lvl3pPr>
            <a:lvl4pPr lvl="3" algn="ctr">
              <a:spcBef>
                <a:spcPts val="0"/>
              </a:spcBef>
              <a:buSzPct val="100000"/>
              <a:defRPr sz="5400"/>
            </a:lvl4pPr>
            <a:lvl5pPr lvl="4" algn="ctr">
              <a:spcBef>
                <a:spcPts val="0"/>
              </a:spcBef>
              <a:buSzPct val="100000"/>
              <a:defRPr sz="5400"/>
            </a:lvl5pPr>
            <a:lvl6pPr lvl="5" algn="ctr">
              <a:spcBef>
                <a:spcPts val="0"/>
              </a:spcBef>
              <a:buSzPct val="100000"/>
              <a:defRPr sz="5400"/>
            </a:lvl6pPr>
            <a:lvl7pPr lvl="6" algn="ctr">
              <a:spcBef>
                <a:spcPts val="0"/>
              </a:spcBef>
              <a:buSzPct val="100000"/>
              <a:defRPr sz="5400"/>
            </a:lvl7pPr>
            <a:lvl8pPr lvl="7" algn="ctr">
              <a:spcBef>
                <a:spcPts val="0"/>
              </a:spcBef>
              <a:buSzPct val="100000"/>
              <a:defRPr sz="5400"/>
            </a:lvl8pPr>
            <a:lvl9pPr lvl="8" algn="ctr">
              <a:spcBef>
                <a:spcPts val="0"/>
              </a:spcBef>
              <a:buSzPct val="100000"/>
              <a:defRPr sz="5400"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ubTitle" idx="1"/>
          </p:nvPr>
        </p:nvSpPr>
        <p:spPr>
          <a:xfrm>
            <a:off x="2137225" y="2850039"/>
            <a:ext cx="4870500" cy="792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400"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title"/>
          </p:nvPr>
        </p:nvSpPr>
        <p:spPr>
          <a:xfrm>
            <a:off x="311700" y="1304850"/>
            <a:ext cx="8520600" cy="15384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buClr>
                <a:schemeClr val="accent3"/>
              </a:buClr>
              <a:buSzPct val="100000"/>
              <a:defRPr sz="130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buClr>
                <a:schemeClr val="accent3"/>
              </a:buClr>
              <a:buSzPct val="100000"/>
              <a:defRPr sz="130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buClr>
                <a:schemeClr val="accent3"/>
              </a:buClr>
              <a:buSzPct val="100000"/>
              <a:defRPr sz="130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buClr>
                <a:schemeClr val="accent3"/>
              </a:buClr>
              <a:buSzPct val="100000"/>
              <a:defRPr sz="130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buClr>
                <a:schemeClr val="accent3"/>
              </a:buClr>
              <a:buSzPct val="100000"/>
              <a:defRPr sz="130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buClr>
                <a:schemeClr val="accent3"/>
              </a:buClr>
              <a:buSzPct val="100000"/>
              <a:defRPr sz="130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buClr>
                <a:schemeClr val="accent3"/>
              </a:buClr>
              <a:buSzPct val="100000"/>
              <a:defRPr sz="130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buClr>
                <a:schemeClr val="accent3"/>
              </a:buClr>
              <a:buSzPct val="100000"/>
              <a:defRPr sz="130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buClr>
                <a:schemeClr val="accent3"/>
              </a:buClr>
              <a:buSzPct val="100000"/>
              <a:defRPr sz="130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311700" y="2995650"/>
            <a:ext cx="8520600" cy="1071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8" name="Shape 68"/>
          <p:cNvCxnSpPr/>
          <p:nvPr/>
        </p:nvCxnSpPr>
        <p:spPr>
          <a:xfrm>
            <a:off x="7007735" y="3176887"/>
            <a:ext cx="562200" cy="0"/>
          </a:xfrm>
          <a:prstGeom prst="straightConnector1">
            <a:avLst/>
          </a:prstGeom>
          <a:noFill/>
          <a:ln w="7620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9" name="Shape 69"/>
          <p:cNvCxnSpPr/>
          <p:nvPr/>
        </p:nvCxnSpPr>
        <p:spPr>
          <a:xfrm>
            <a:off x="1575034" y="3158251"/>
            <a:ext cx="562200" cy="0"/>
          </a:xfrm>
          <a:prstGeom prst="straightConnector1">
            <a:avLst/>
          </a:prstGeom>
          <a:noFill/>
          <a:ln w="7620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70" name="Shape 70"/>
          <p:cNvGrpSpPr/>
          <p:nvPr/>
        </p:nvGrpSpPr>
        <p:grpSpPr>
          <a:xfrm>
            <a:off x="1004144" y="1022025"/>
            <a:ext cx="7136667" cy="152400"/>
            <a:chOff x="1346428" y="1011300"/>
            <a:chExt cx="6452100" cy="152400"/>
          </a:xfrm>
        </p:grpSpPr>
        <p:cxnSp>
          <p:nvCxnSpPr>
            <p:cNvPr id="71" name="Shape 71"/>
            <p:cNvCxnSpPr/>
            <p:nvPr/>
          </p:nvCxnSpPr>
          <p:spPr>
            <a:xfrm rot="10800000">
              <a:off x="1346428" y="1011300"/>
              <a:ext cx="6452100" cy="0"/>
            </a:xfrm>
            <a:prstGeom prst="straightConnector1">
              <a:avLst/>
            </a:prstGeom>
            <a:noFill/>
            <a:ln w="762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" name="Shape 72"/>
            <p:cNvCxnSpPr/>
            <p:nvPr/>
          </p:nvCxnSpPr>
          <p:spPr>
            <a:xfrm rot="10800000">
              <a:off x="1346428" y="1163700"/>
              <a:ext cx="64521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73" name="Shape 73"/>
          <p:cNvGrpSpPr/>
          <p:nvPr/>
        </p:nvGrpSpPr>
        <p:grpSpPr>
          <a:xfrm>
            <a:off x="1004151" y="3969100"/>
            <a:ext cx="7136667" cy="152400"/>
            <a:chOff x="1346435" y="3969087"/>
            <a:chExt cx="6452100" cy="152400"/>
          </a:xfrm>
        </p:grpSpPr>
        <p:cxnSp>
          <p:nvCxnSpPr>
            <p:cNvPr id="74" name="Shape 74"/>
            <p:cNvCxnSpPr/>
            <p:nvPr/>
          </p:nvCxnSpPr>
          <p:spPr>
            <a:xfrm>
              <a:off x="1346435" y="4121487"/>
              <a:ext cx="6452100" cy="0"/>
            </a:xfrm>
            <a:prstGeom prst="straightConnector1">
              <a:avLst/>
            </a:prstGeom>
            <a:noFill/>
            <a:ln w="762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" name="Shape 75"/>
            <p:cNvCxnSpPr/>
            <p:nvPr/>
          </p:nvCxnSpPr>
          <p:spPr>
            <a:xfrm>
              <a:off x="1346435" y="3969087"/>
              <a:ext cx="64521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6" name="Shape 76"/>
          <p:cNvSpPr txBox="1">
            <a:spLocks noGrp="1"/>
          </p:cNvSpPr>
          <p:nvPr>
            <p:ph type="ctrTitle"/>
          </p:nvPr>
        </p:nvSpPr>
        <p:spPr>
          <a:xfrm>
            <a:off x="1004150" y="1751764"/>
            <a:ext cx="7136700" cy="1022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 rtl="0">
              <a:spcBef>
                <a:spcPts val="0"/>
              </a:spcBef>
              <a:buSzPct val="100000"/>
              <a:defRPr sz="5400"/>
            </a:lvl1pPr>
            <a:lvl2pPr lvl="1" algn="ctr" rtl="0">
              <a:spcBef>
                <a:spcPts val="0"/>
              </a:spcBef>
              <a:buSzPct val="100000"/>
              <a:defRPr sz="5400"/>
            </a:lvl2pPr>
            <a:lvl3pPr lvl="2" algn="ctr" rtl="0">
              <a:spcBef>
                <a:spcPts val="0"/>
              </a:spcBef>
              <a:buSzPct val="100000"/>
              <a:defRPr sz="5400"/>
            </a:lvl3pPr>
            <a:lvl4pPr lvl="3" algn="ctr" rtl="0">
              <a:spcBef>
                <a:spcPts val="0"/>
              </a:spcBef>
              <a:buSzPct val="100000"/>
              <a:defRPr sz="5400"/>
            </a:lvl4pPr>
            <a:lvl5pPr lvl="4" algn="ctr" rtl="0">
              <a:spcBef>
                <a:spcPts val="0"/>
              </a:spcBef>
              <a:buSzPct val="100000"/>
              <a:defRPr sz="5400"/>
            </a:lvl5pPr>
            <a:lvl6pPr lvl="5" algn="ctr" rtl="0">
              <a:spcBef>
                <a:spcPts val="0"/>
              </a:spcBef>
              <a:buSzPct val="100000"/>
              <a:defRPr sz="5400"/>
            </a:lvl6pPr>
            <a:lvl7pPr lvl="6" algn="ctr" rtl="0">
              <a:spcBef>
                <a:spcPts val="0"/>
              </a:spcBef>
              <a:buSzPct val="100000"/>
              <a:defRPr sz="5400"/>
            </a:lvl7pPr>
            <a:lvl8pPr lvl="7" algn="ctr" rtl="0">
              <a:spcBef>
                <a:spcPts val="0"/>
              </a:spcBef>
              <a:buSzPct val="100000"/>
              <a:defRPr sz="5400"/>
            </a:lvl8pPr>
            <a:lvl9pPr lvl="8" algn="ctr" rtl="0">
              <a:spcBef>
                <a:spcPts val="0"/>
              </a:spcBef>
              <a:buSzPct val="100000"/>
              <a:defRPr sz="5400"/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subTitle" idx="1"/>
          </p:nvPr>
        </p:nvSpPr>
        <p:spPr>
          <a:xfrm>
            <a:off x="2137225" y="2850039"/>
            <a:ext cx="4870500" cy="792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400"/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/>
          <p:nvPr/>
        </p:nvSpPr>
        <p:spPr>
          <a:xfrm>
            <a:off x="-50" y="2571900"/>
            <a:ext cx="9144000" cy="2571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title"/>
          </p:nvPr>
        </p:nvSpPr>
        <p:spPr>
          <a:xfrm>
            <a:off x="311700" y="814800"/>
            <a:ext cx="8571300" cy="9420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 rtl="0">
              <a:spcBef>
                <a:spcPts val="0"/>
              </a:spcBef>
              <a:defRPr/>
            </a:lvl1pPr>
            <a:lvl2pPr lvl="1" algn="ctr" rtl="0">
              <a:spcBef>
                <a:spcPts val="0"/>
              </a:spcBef>
              <a:defRPr/>
            </a:lvl2pPr>
            <a:lvl3pPr lvl="2" algn="ctr" rtl="0">
              <a:spcBef>
                <a:spcPts val="0"/>
              </a:spcBef>
              <a:defRPr/>
            </a:lvl3pPr>
            <a:lvl4pPr lvl="3" algn="ctr" rtl="0">
              <a:spcBef>
                <a:spcPts val="0"/>
              </a:spcBef>
              <a:defRPr/>
            </a:lvl4pPr>
            <a:lvl5pPr lvl="4" algn="ctr" rtl="0">
              <a:spcBef>
                <a:spcPts val="0"/>
              </a:spcBef>
              <a:defRPr/>
            </a:lvl5pPr>
            <a:lvl6pPr lvl="5" algn="ctr" rtl="0">
              <a:spcBef>
                <a:spcPts val="0"/>
              </a:spcBef>
              <a:defRPr/>
            </a:lvl6pPr>
            <a:lvl7pPr lvl="6" algn="ctr" rtl="0">
              <a:spcBef>
                <a:spcPts val="0"/>
              </a:spcBef>
              <a:defRPr/>
            </a:lvl7pPr>
            <a:lvl8pPr lvl="7" algn="ctr" rtl="0">
              <a:spcBef>
                <a:spcPts val="0"/>
              </a:spcBef>
              <a:defRPr/>
            </a:lvl8pPr>
            <a:lvl9pPr lvl="8" algn="ctr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  <a:endParaRPr lang="en"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5" name="Shape 8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86" name="Shape 86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87" name="Shape 8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311700" y="1266175"/>
            <a:ext cx="3999900" cy="330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400"/>
            </a:lvl1pPr>
            <a:lvl2pPr lvl="1" rtl="0">
              <a:spcBef>
                <a:spcPts val="0"/>
              </a:spcBef>
              <a:buSzPct val="100000"/>
              <a:defRPr sz="1200"/>
            </a:lvl2pPr>
            <a:lvl3pPr lvl="2" rtl="0">
              <a:spcBef>
                <a:spcPts val="0"/>
              </a:spcBef>
              <a:buSzPct val="100000"/>
              <a:defRPr sz="1200"/>
            </a:lvl3pPr>
            <a:lvl4pPr lvl="3" rtl="0">
              <a:spcBef>
                <a:spcPts val="0"/>
              </a:spcBef>
              <a:buSzPct val="100000"/>
              <a:defRPr sz="1200"/>
            </a:lvl4pPr>
            <a:lvl5pPr lvl="4" rtl="0">
              <a:spcBef>
                <a:spcPts val="0"/>
              </a:spcBef>
              <a:buSzPct val="100000"/>
              <a:defRPr sz="1200"/>
            </a:lvl5pPr>
            <a:lvl6pPr lvl="5" rtl="0">
              <a:spcBef>
                <a:spcPts val="0"/>
              </a:spcBef>
              <a:buSzPct val="100000"/>
              <a:defRPr sz="1200"/>
            </a:lvl6pPr>
            <a:lvl7pPr lvl="6" rtl="0">
              <a:spcBef>
                <a:spcPts val="0"/>
              </a:spcBef>
              <a:buSzPct val="100000"/>
              <a:defRPr sz="1200"/>
            </a:lvl7pPr>
            <a:lvl8pPr lvl="7" rtl="0">
              <a:spcBef>
                <a:spcPts val="0"/>
              </a:spcBef>
              <a:buSzPct val="100000"/>
              <a:defRPr sz="1200"/>
            </a:lvl8pPr>
            <a:lvl9pPr lvl="8" rtl="0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91" name="Shape 91"/>
          <p:cNvSpPr txBox="1">
            <a:spLocks noGrp="1"/>
          </p:cNvSpPr>
          <p:nvPr>
            <p:ph type="body" idx="2"/>
          </p:nvPr>
        </p:nvSpPr>
        <p:spPr>
          <a:xfrm>
            <a:off x="4832400" y="1266175"/>
            <a:ext cx="3999900" cy="330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400"/>
            </a:lvl1pPr>
            <a:lvl2pPr lvl="1" rtl="0">
              <a:spcBef>
                <a:spcPts val="0"/>
              </a:spcBef>
              <a:buSzPct val="100000"/>
              <a:defRPr sz="1200"/>
            </a:lvl2pPr>
            <a:lvl3pPr lvl="2" rtl="0">
              <a:spcBef>
                <a:spcPts val="0"/>
              </a:spcBef>
              <a:buSzPct val="100000"/>
              <a:defRPr sz="1200"/>
            </a:lvl3pPr>
            <a:lvl4pPr lvl="3" rtl="0">
              <a:spcBef>
                <a:spcPts val="0"/>
              </a:spcBef>
              <a:buSzPct val="100000"/>
              <a:defRPr sz="1200"/>
            </a:lvl4pPr>
            <a:lvl5pPr lvl="4" rtl="0">
              <a:spcBef>
                <a:spcPts val="0"/>
              </a:spcBef>
              <a:buSzPct val="100000"/>
              <a:defRPr sz="1200"/>
            </a:lvl5pPr>
            <a:lvl6pPr lvl="5" rtl="0">
              <a:spcBef>
                <a:spcPts val="0"/>
              </a:spcBef>
              <a:buSzPct val="100000"/>
              <a:defRPr sz="1200"/>
            </a:lvl6pPr>
            <a:lvl7pPr lvl="6" rtl="0">
              <a:spcBef>
                <a:spcPts val="0"/>
              </a:spcBef>
              <a:buSzPct val="100000"/>
              <a:defRPr sz="1200"/>
            </a:lvl7pPr>
            <a:lvl8pPr lvl="7" rtl="0">
              <a:spcBef>
                <a:spcPts val="0"/>
              </a:spcBef>
              <a:buSzPct val="100000"/>
              <a:defRPr sz="1200"/>
            </a:lvl8pPr>
            <a:lvl9pPr lvl="8" rtl="0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92" name="Shape 9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95" name="Shape 95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buSzPct val="100000"/>
              <a:defRPr sz="2400"/>
            </a:lvl1pPr>
            <a:lvl2pPr lvl="1" rtl="0">
              <a:spcBef>
                <a:spcPts val="0"/>
              </a:spcBef>
              <a:buSzPct val="100000"/>
              <a:defRPr sz="2400"/>
            </a:lvl2pPr>
            <a:lvl3pPr lvl="2" rtl="0">
              <a:spcBef>
                <a:spcPts val="0"/>
              </a:spcBef>
              <a:buSzPct val="100000"/>
              <a:defRPr sz="2400"/>
            </a:lvl3pPr>
            <a:lvl4pPr lvl="3" rtl="0">
              <a:spcBef>
                <a:spcPts val="0"/>
              </a:spcBef>
              <a:buSzPct val="100000"/>
              <a:defRPr sz="2400"/>
            </a:lvl4pPr>
            <a:lvl5pPr lvl="4" rtl="0">
              <a:spcBef>
                <a:spcPts val="0"/>
              </a:spcBef>
              <a:buSzPct val="100000"/>
              <a:defRPr sz="2400"/>
            </a:lvl5pPr>
            <a:lvl6pPr lvl="5" rtl="0">
              <a:spcBef>
                <a:spcPts val="0"/>
              </a:spcBef>
              <a:buSzPct val="100000"/>
              <a:defRPr sz="2400"/>
            </a:lvl6pPr>
            <a:lvl7pPr lvl="6" rtl="0">
              <a:spcBef>
                <a:spcPts val="0"/>
              </a:spcBef>
              <a:buSzPct val="100000"/>
              <a:defRPr sz="2400"/>
            </a:lvl7pPr>
            <a:lvl8pPr lvl="7" rtl="0">
              <a:spcBef>
                <a:spcPts val="0"/>
              </a:spcBef>
              <a:buSzPct val="100000"/>
              <a:defRPr sz="2400"/>
            </a:lvl8pPr>
            <a:lvl9pPr lvl="8" rtl="0">
              <a:spcBef>
                <a:spcPts val="0"/>
              </a:spcBef>
              <a:buSzPct val="100000"/>
              <a:defRPr sz="2400"/>
            </a:lvl9pPr>
          </a:lstStyle>
          <a:p>
            <a:endParaRPr/>
          </a:p>
        </p:txBody>
      </p:sp>
      <p:sp>
        <p:nvSpPr>
          <p:cNvPr id="98" name="Shape 98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200"/>
            </a:lvl1pPr>
            <a:lvl2pPr lvl="1" rtl="0">
              <a:spcBef>
                <a:spcPts val="0"/>
              </a:spcBef>
              <a:buSzPct val="100000"/>
              <a:defRPr sz="1200"/>
            </a:lvl2pPr>
            <a:lvl3pPr lvl="2" rtl="0">
              <a:spcBef>
                <a:spcPts val="0"/>
              </a:spcBef>
              <a:buSzPct val="100000"/>
              <a:defRPr sz="1200"/>
            </a:lvl3pPr>
            <a:lvl4pPr lvl="3" rtl="0">
              <a:spcBef>
                <a:spcPts val="0"/>
              </a:spcBef>
              <a:buSzPct val="100000"/>
              <a:defRPr sz="1200"/>
            </a:lvl4pPr>
            <a:lvl5pPr lvl="4" rtl="0">
              <a:spcBef>
                <a:spcPts val="0"/>
              </a:spcBef>
              <a:buSzPct val="100000"/>
              <a:defRPr sz="1200"/>
            </a:lvl5pPr>
            <a:lvl6pPr lvl="5" rtl="0">
              <a:spcBef>
                <a:spcPts val="0"/>
              </a:spcBef>
              <a:buSzPct val="100000"/>
              <a:defRPr sz="1200"/>
            </a:lvl6pPr>
            <a:lvl7pPr lvl="6" rtl="0">
              <a:spcBef>
                <a:spcPts val="0"/>
              </a:spcBef>
              <a:buSzPct val="100000"/>
              <a:defRPr sz="1200"/>
            </a:lvl7pPr>
            <a:lvl8pPr lvl="7" rtl="0">
              <a:spcBef>
                <a:spcPts val="0"/>
              </a:spcBef>
              <a:buSzPct val="100000"/>
              <a:defRPr sz="1200"/>
            </a:lvl8pPr>
            <a:lvl9pPr lvl="8" rtl="0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99" name="Shape 9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bg>
      <p:bgPr>
        <a:solidFill>
          <a:schemeClr val="accent6"/>
        </a:solid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3600" cy="4090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rtl="0">
              <a:spcBef>
                <a:spcPts val="0"/>
              </a:spcBef>
              <a:buClr>
                <a:schemeClr val="dk2"/>
              </a:buClr>
              <a:buSzPct val="100000"/>
              <a:defRPr sz="5400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buClr>
                <a:schemeClr val="dk2"/>
              </a:buClr>
              <a:buSzPct val="100000"/>
              <a:defRPr sz="5400" b="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buClr>
                <a:schemeClr val="dk2"/>
              </a:buClr>
              <a:buSzPct val="100000"/>
              <a:defRPr sz="5400" b="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buClr>
                <a:schemeClr val="dk2"/>
              </a:buClr>
              <a:buSzPct val="100000"/>
              <a:defRPr sz="5400" b="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buClr>
                <a:schemeClr val="dk2"/>
              </a:buClr>
              <a:buSzPct val="100000"/>
              <a:defRPr sz="5400" b="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buClr>
                <a:schemeClr val="dk2"/>
              </a:buClr>
              <a:buSzPct val="100000"/>
              <a:defRPr sz="5400" b="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buClr>
                <a:schemeClr val="dk2"/>
              </a:buClr>
              <a:buSzPct val="100000"/>
              <a:defRPr sz="5400" b="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buClr>
                <a:schemeClr val="dk2"/>
              </a:buClr>
              <a:buSzPct val="100000"/>
              <a:defRPr sz="5400" b="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buClr>
                <a:schemeClr val="dk2"/>
              </a:buClr>
              <a:buSzPct val="100000"/>
              <a:defRPr sz="5400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02" name="Shape 10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105" name="Shape 105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6" name="Shape 106"/>
          <p:cNvSpPr txBox="1">
            <a:spLocks noGrp="1"/>
          </p:cNvSpPr>
          <p:nvPr>
            <p:ph type="title"/>
          </p:nvPr>
        </p:nvSpPr>
        <p:spPr>
          <a:xfrm>
            <a:off x="265500" y="1039675"/>
            <a:ext cx="4045200" cy="16758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 rtl="0">
              <a:spcBef>
                <a:spcPts val="0"/>
              </a:spcBef>
              <a:buSzPct val="100000"/>
              <a:defRPr sz="4200"/>
            </a:lvl1pPr>
            <a:lvl2pPr lvl="1" algn="ctr" rtl="0">
              <a:spcBef>
                <a:spcPts val="0"/>
              </a:spcBef>
              <a:buSzPct val="100000"/>
              <a:defRPr sz="4200"/>
            </a:lvl2pPr>
            <a:lvl3pPr lvl="2" algn="ctr" rtl="0">
              <a:spcBef>
                <a:spcPts val="0"/>
              </a:spcBef>
              <a:buSzPct val="100000"/>
              <a:defRPr sz="4200"/>
            </a:lvl3pPr>
            <a:lvl4pPr lvl="3" algn="ctr" rtl="0">
              <a:spcBef>
                <a:spcPts val="0"/>
              </a:spcBef>
              <a:buSzPct val="100000"/>
              <a:defRPr sz="4200"/>
            </a:lvl4pPr>
            <a:lvl5pPr lvl="4" algn="ctr" rtl="0">
              <a:spcBef>
                <a:spcPts val="0"/>
              </a:spcBef>
              <a:buSzPct val="100000"/>
              <a:defRPr sz="4200"/>
            </a:lvl5pPr>
            <a:lvl6pPr lvl="5" algn="ctr" rtl="0">
              <a:spcBef>
                <a:spcPts val="0"/>
              </a:spcBef>
              <a:buSzPct val="100000"/>
              <a:defRPr sz="4200"/>
            </a:lvl6pPr>
            <a:lvl7pPr lvl="6" algn="ctr" rtl="0">
              <a:spcBef>
                <a:spcPts val="0"/>
              </a:spcBef>
              <a:buSzPct val="100000"/>
              <a:defRPr sz="4200"/>
            </a:lvl7pPr>
            <a:lvl8pPr lvl="7" algn="ctr" rtl="0">
              <a:spcBef>
                <a:spcPts val="0"/>
              </a:spcBef>
              <a:buSzPct val="100000"/>
              <a:defRPr sz="4200"/>
            </a:lvl8pPr>
            <a:lvl9pPr lvl="8" algn="ctr" rtl="0">
              <a:spcBef>
                <a:spcPts val="0"/>
              </a:spcBef>
              <a:buSzPct val="100000"/>
              <a:defRPr sz="4200"/>
            </a:lvl9pPr>
          </a:lstStyle>
          <a:p>
            <a:endParaRPr/>
          </a:p>
        </p:txBody>
      </p:sp>
      <p:sp>
        <p:nvSpPr>
          <p:cNvPr id="107" name="Shape 107"/>
          <p:cNvSpPr txBox="1">
            <a:spLocks noGrp="1"/>
          </p:cNvSpPr>
          <p:nvPr>
            <p:ph type="subTitle" idx="1"/>
          </p:nvPr>
        </p:nvSpPr>
        <p:spPr>
          <a:xfrm>
            <a:off x="265500" y="2726875"/>
            <a:ext cx="4045200" cy="12351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>
            <a:endParaRPr/>
          </a:p>
        </p:txBody>
      </p:sp>
      <p:sp>
        <p:nvSpPr>
          <p:cNvPr id="108" name="Shape 108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9" name="Shape 10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  <a:endParaRPr lang="en"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/>
          <p:nvPr/>
        </p:nvSpPr>
        <p:spPr>
          <a:xfrm>
            <a:off x="-50" y="2571900"/>
            <a:ext cx="9144000" cy="2571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title"/>
          </p:nvPr>
        </p:nvSpPr>
        <p:spPr>
          <a:xfrm>
            <a:off x="311700" y="814800"/>
            <a:ext cx="8571300" cy="9420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  <a:endParaRPr lang="en"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 txBox="1">
            <a:spLocks noGrp="1"/>
          </p:cNvSpPr>
          <p:nvPr>
            <p:ph type="body" idx="1"/>
          </p:nvPr>
        </p:nvSpPr>
        <p:spPr>
          <a:xfrm>
            <a:off x="311700" y="4230725"/>
            <a:ext cx="5998800" cy="598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PT Sans Narrow"/>
              <a:buNone/>
              <a:defRPr sz="2400">
                <a:latin typeface="PT Sans Narrow"/>
                <a:ea typeface="PT Sans Narrow"/>
                <a:cs typeface="PT Sans Narrow"/>
                <a:sym typeface="PT Sans Narrow"/>
              </a:defRPr>
            </a:lvl1pPr>
          </a:lstStyle>
          <a:p>
            <a:endParaRPr/>
          </a:p>
        </p:txBody>
      </p:sp>
      <p:sp>
        <p:nvSpPr>
          <p:cNvPr id="112" name="Shape 11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5" name="Shape 115"/>
          <p:cNvSpPr txBox="1">
            <a:spLocks noGrp="1"/>
          </p:cNvSpPr>
          <p:nvPr>
            <p:ph type="title"/>
          </p:nvPr>
        </p:nvSpPr>
        <p:spPr>
          <a:xfrm>
            <a:off x="311700" y="1304850"/>
            <a:ext cx="8520600" cy="15384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 rtl="0">
              <a:spcBef>
                <a:spcPts val="0"/>
              </a:spcBef>
              <a:buClr>
                <a:schemeClr val="accent3"/>
              </a:buClr>
              <a:buSzPct val="100000"/>
              <a:defRPr sz="13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buClr>
                <a:schemeClr val="accent3"/>
              </a:buClr>
              <a:buSzPct val="100000"/>
              <a:defRPr sz="130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buClr>
                <a:schemeClr val="accent3"/>
              </a:buClr>
              <a:buSzPct val="100000"/>
              <a:defRPr sz="130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buClr>
                <a:schemeClr val="accent3"/>
              </a:buClr>
              <a:buSzPct val="100000"/>
              <a:defRPr sz="130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buClr>
                <a:schemeClr val="accent3"/>
              </a:buClr>
              <a:buSzPct val="100000"/>
              <a:defRPr sz="130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buClr>
                <a:schemeClr val="accent3"/>
              </a:buClr>
              <a:buSzPct val="100000"/>
              <a:defRPr sz="130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buClr>
                <a:schemeClr val="accent3"/>
              </a:buClr>
              <a:buSzPct val="100000"/>
              <a:defRPr sz="130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buClr>
                <a:schemeClr val="accent3"/>
              </a:buClr>
              <a:buSzPct val="100000"/>
              <a:defRPr sz="130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buClr>
                <a:schemeClr val="accent3"/>
              </a:buClr>
              <a:buSzPct val="100000"/>
              <a:defRPr sz="130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16" name="Shape 116"/>
          <p:cNvSpPr txBox="1">
            <a:spLocks noGrp="1"/>
          </p:cNvSpPr>
          <p:nvPr>
            <p:ph type="body" idx="1"/>
          </p:nvPr>
        </p:nvSpPr>
        <p:spPr>
          <a:xfrm>
            <a:off x="311700" y="2995650"/>
            <a:ext cx="8520600" cy="1071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 rtl="0">
              <a:spcBef>
                <a:spcPts val="0"/>
              </a:spcBef>
              <a:defRPr/>
            </a:lvl1pPr>
            <a:lvl2pPr lvl="1" algn="ctr" rtl="0">
              <a:spcBef>
                <a:spcPts val="0"/>
              </a:spcBef>
              <a:defRPr/>
            </a:lvl2pPr>
            <a:lvl3pPr lvl="2" algn="ctr" rtl="0">
              <a:spcBef>
                <a:spcPts val="0"/>
              </a:spcBef>
              <a:defRPr/>
            </a:lvl3pPr>
            <a:lvl4pPr lvl="3" algn="ctr" rtl="0">
              <a:spcBef>
                <a:spcPts val="0"/>
              </a:spcBef>
              <a:defRPr/>
            </a:lvl4pPr>
            <a:lvl5pPr lvl="4" algn="ctr" rtl="0">
              <a:spcBef>
                <a:spcPts val="0"/>
              </a:spcBef>
              <a:defRPr/>
            </a:lvl5pPr>
            <a:lvl6pPr lvl="5" algn="ctr" rtl="0">
              <a:spcBef>
                <a:spcPts val="0"/>
              </a:spcBef>
              <a:defRPr/>
            </a:lvl6pPr>
            <a:lvl7pPr lvl="6" algn="ctr" rtl="0">
              <a:spcBef>
                <a:spcPts val="0"/>
              </a:spcBef>
              <a:defRPr/>
            </a:lvl7pPr>
            <a:lvl8pPr lvl="7" algn="ctr" rtl="0">
              <a:spcBef>
                <a:spcPts val="0"/>
              </a:spcBef>
              <a:defRPr/>
            </a:lvl8pPr>
            <a:lvl9pPr lvl="8" algn="ctr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17" name="Shape 11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_AND_BODY_1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2" name="Shape 1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23" name="Shape 123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24" name="Shape 12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1"/>
          </p:nvPr>
        </p:nvSpPr>
        <p:spPr>
          <a:xfrm>
            <a:off x="790450" y="1447712"/>
            <a:ext cx="8520600" cy="330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  <p:sp>
        <p:nvSpPr>
          <p:cNvPr id="30" name="Shape 30"/>
          <p:cNvSpPr txBox="1"/>
          <p:nvPr/>
        </p:nvSpPr>
        <p:spPr>
          <a:xfrm>
            <a:off x="3216225" y="1657225"/>
            <a:ext cx="994200" cy="491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latin typeface="Droid Sans"/>
              <a:ea typeface="Droid Sans"/>
              <a:cs typeface="Droid Sans"/>
              <a:sym typeface="Droid San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body" idx="1"/>
          </p:nvPr>
        </p:nvSpPr>
        <p:spPr>
          <a:xfrm>
            <a:off x="311700" y="1266175"/>
            <a:ext cx="3999900" cy="330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2"/>
          </p:nvPr>
        </p:nvSpPr>
        <p:spPr>
          <a:xfrm>
            <a:off x="4832400" y="1266175"/>
            <a:ext cx="3999900" cy="330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bg>
      <p:bgPr>
        <a:solidFill>
          <a:schemeClr val="accent6"/>
        </a:solidFill>
        <a:effectLst/>
      </p:bgPr>
    </p:bg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3600" cy="4090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Clr>
                <a:schemeClr val="dk2"/>
              </a:buClr>
              <a:buSzPct val="100000"/>
              <a:defRPr sz="5400" b="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buClr>
                <a:schemeClr val="dk2"/>
              </a:buClr>
              <a:buSzPct val="100000"/>
              <a:defRPr sz="5400" b="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buClr>
                <a:schemeClr val="dk2"/>
              </a:buClr>
              <a:buSzPct val="100000"/>
              <a:defRPr sz="5400" b="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buClr>
                <a:schemeClr val="dk2"/>
              </a:buClr>
              <a:buSzPct val="100000"/>
              <a:defRPr sz="5400" b="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buClr>
                <a:schemeClr val="dk2"/>
              </a:buClr>
              <a:buSzPct val="100000"/>
              <a:defRPr sz="5400" b="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buClr>
                <a:schemeClr val="dk2"/>
              </a:buClr>
              <a:buSzPct val="100000"/>
              <a:defRPr sz="5400" b="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buClr>
                <a:schemeClr val="dk2"/>
              </a:buClr>
              <a:buSzPct val="100000"/>
              <a:defRPr sz="5400" b="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buClr>
                <a:schemeClr val="dk2"/>
              </a:buClr>
              <a:buSzPct val="100000"/>
              <a:defRPr sz="5400" b="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buClr>
                <a:schemeClr val="dk2"/>
              </a:buClr>
              <a:buSzPct val="100000"/>
              <a:defRPr sz="5400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48" name="Shape 48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9" name="Shape 49"/>
          <p:cNvSpPr txBox="1">
            <a:spLocks noGrp="1"/>
          </p:cNvSpPr>
          <p:nvPr>
            <p:ph type="title"/>
          </p:nvPr>
        </p:nvSpPr>
        <p:spPr>
          <a:xfrm>
            <a:off x="265500" y="1039675"/>
            <a:ext cx="4045200" cy="16758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4200"/>
            </a:lvl1pPr>
            <a:lvl2pPr lvl="1" algn="ctr">
              <a:spcBef>
                <a:spcPts val="0"/>
              </a:spcBef>
              <a:buSzPct val="100000"/>
              <a:defRPr sz="4200"/>
            </a:lvl2pPr>
            <a:lvl3pPr lvl="2" algn="ctr">
              <a:spcBef>
                <a:spcPts val="0"/>
              </a:spcBef>
              <a:buSzPct val="100000"/>
              <a:defRPr sz="4200"/>
            </a:lvl3pPr>
            <a:lvl4pPr lvl="3" algn="ctr">
              <a:spcBef>
                <a:spcPts val="0"/>
              </a:spcBef>
              <a:buSzPct val="100000"/>
              <a:defRPr sz="4200"/>
            </a:lvl4pPr>
            <a:lvl5pPr lvl="4" algn="ctr">
              <a:spcBef>
                <a:spcPts val="0"/>
              </a:spcBef>
              <a:buSzPct val="100000"/>
              <a:defRPr sz="4200"/>
            </a:lvl5pPr>
            <a:lvl6pPr lvl="5" algn="ctr">
              <a:spcBef>
                <a:spcPts val="0"/>
              </a:spcBef>
              <a:buSzPct val="100000"/>
              <a:defRPr sz="4200"/>
            </a:lvl6pPr>
            <a:lvl7pPr lvl="6" algn="ctr">
              <a:spcBef>
                <a:spcPts val="0"/>
              </a:spcBef>
              <a:buSzPct val="100000"/>
              <a:defRPr sz="4200"/>
            </a:lvl7pPr>
            <a:lvl8pPr lvl="7" algn="ctr">
              <a:spcBef>
                <a:spcPts val="0"/>
              </a:spcBef>
              <a:buSzPct val="100000"/>
              <a:defRPr sz="4200"/>
            </a:lvl8pPr>
            <a:lvl9pPr lvl="8" algn="ctr">
              <a:spcBef>
                <a:spcPts val="0"/>
              </a:spcBef>
              <a:buSzPct val="100000"/>
              <a:defRPr sz="4200"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ubTitle" idx="1"/>
          </p:nvPr>
        </p:nvSpPr>
        <p:spPr>
          <a:xfrm>
            <a:off x="265500" y="2726875"/>
            <a:ext cx="4045200" cy="12351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  <a:endParaRPr lang="en"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body" idx="1"/>
          </p:nvPr>
        </p:nvSpPr>
        <p:spPr>
          <a:xfrm>
            <a:off x="311700" y="4230725"/>
            <a:ext cx="5998800" cy="598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PT Sans Narrow"/>
              <a:buNone/>
              <a:defRPr sz="2400">
                <a:latin typeface="PT Sans Narrow"/>
                <a:ea typeface="PT Sans Narrow"/>
                <a:cs typeface="PT Sans Narrow"/>
                <a:sym typeface="PT Sans Narrow"/>
              </a:defRPr>
            </a:lvl1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accent1"/>
              </a:buClr>
              <a:buSzPct val="1000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lvl="1">
              <a:spcBef>
                <a:spcPts val="0"/>
              </a:spcBef>
              <a:buClr>
                <a:schemeClr val="accent1"/>
              </a:buClr>
              <a:buSzPct val="1000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lvl="2">
              <a:spcBef>
                <a:spcPts val="0"/>
              </a:spcBef>
              <a:buClr>
                <a:schemeClr val="accent1"/>
              </a:buClr>
              <a:buSzPct val="1000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lvl="3">
              <a:spcBef>
                <a:spcPts val="0"/>
              </a:spcBef>
              <a:buClr>
                <a:schemeClr val="accent1"/>
              </a:buClr>
              <a:buSzPct val="1000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lvl="4">
              <a:spcBef>
                <a:spcPts val="0"/>
              </a:spcBef>
              <a:buClr>
                <a:schemeClr val="accent1"/>
              </a:buClr>
              <a:buSzPct val="1000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lvl="5">
              <a:spcBef>
                <a:spcPts val="0"/>
              </a:spcBef>
              <a:buClr>
                <a:schemeClr val="accent1"/>
              </a:buClr>
              <a:buSzPct val="1000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lvl="6">
              <a:spcBef>
                <a:spcPts val="0"/>
              </a:spcBef>
              <a:buClr>
                <a:schemeClr val="accent1"/>
              </a:buClr>
              <a:buSzPct val="1000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lvl="7">
              <a:spcBef>
                <a:spcPts val="0"/>
              </a:spcBef>
              <a:buClr>
                <a:schemeClr val="accent1"/>
              </a:buClr>
              <a:buSzPct val="1000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lvl="8">
              <a:spcBef>
                <a:spcPts val="0"/>
              </a:spcBef>
              <a:buClr>
                <a:schemeClr val="accent1"/>
              </a:buClr>
              <a:buSzPct val="1000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Open Sans"/>
              <a:defRPr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Open Sans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Open Sans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Open Sans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Open Sans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Open Sans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Open Sans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Open Sans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Open Sans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lang="en" sz="10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Clr>
                <a:schemeClr val="accent1"/>
              </a:buClr>
              <a:buSzPct val="1000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lvl="1" rtl="0">
              <a:spcBef>
                <a:spcPts val="0"/>
              </a:spcBef>
              <a:buClr>
                <a:schemeClr val="accent1"/>
              </a:buClr>
              <a:buSzPct val="1000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lvl="2" rtl="0">
              <a:spcBef>
                <a:spcPts val="0"/>
              </a:spcBef>
              <a:buClr>
                <a:schemeClr val="accent1"/>
              </a:buClr>
              <a:buSzPct val="1000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lvl="3" rtl="0">
              <a:spcBef>
                <a:spcPts val="0"/>
              </a:spcBef>
              <a:buClr>
                <a:schemeClr val="accent1"/>
              </a:buClr>
              <a:buSzPct val="1000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lvl="4" rtl="0">
              <a:spcBef>
                <a:spcPts val="0"/>
              </a:spcBef>
              <a:buClr>
                <a:schemeClr val="accent1"/>
              </a:buClr>
              <a:buSzPct val="1000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lvl="5" rtl="0">
              <a:spcBef>
                <a:spcPts val="0"/>
              </a:spcBef>
              <a:buClr>
                <a:schemeClr val="accent1"/>
              </a:buClr>
              <a:buSzPct val="1000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lvl="6" rtl="0">
              <a:spcBef>
                <a:spcPts val="0"/>
              </a:spcBef>
              <a:buClr>
                <a:schemeClr val="accent1"/>
              </a:buClr>
              <a:buSzPct val="1000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lvl="7" rtl="0">
              <a:spcBef>
                <a:spcPts val="0"/>
              </a:spcBef>
              <a:buClr>
                <a:schemeClr val="accent1"/>
              </a:buClr>
              <a:buSzPct val="1000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lvl="8" rtl="0">
              <a:spcBef>
                <a:spcPts val="0"/>
              </a:spcBef>
              <a:buClr>
                <a:schemeClr val="accent1"/>
              </a:buClr>
              <a:buSzPct val="1000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Open Sans"/>
              <a:defRPr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Open Sans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Open Sans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Open Sans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Open Sans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Open Sans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Open Sans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Open Sans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Open Sans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lang="en" sz="10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3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0.png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3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3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3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3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3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3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1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4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3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3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3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3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3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5" Type="http://schemas.openxmlformats.org/officeDocument/2006/relationships/hyperlink" Target="#slide=id.g20268b53a4_4_313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8.png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png"/><Relationship Id="rId4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://karpathy.github.io/2015/05/21/rnn-effectiveness/" TargetMode="External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hyperlink" Target="https://twitter.com/deepdrumpf?lang=en" TargetMode="External"/><Relationship Id="rId4" Type="http://schemas.openxmlformats.org/officeDocument/2006/relationships/hyperlink" Target="https://arxiv.org/pdf/1411.4555.pdf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-OodHtJ1saY?t=31s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://www.hexahedria.com/2015/08/03/composing-music-with-recurrent-neural-networks/" TargetMode="External"/><Relationship Id="rId4" Type="http://schemas.openxmlformats.org/officeDocument/2006/relationships/hyperlink" Target="https://soundcloud.com/mrchrisjohnson/recurrent-neural-shady" TargetMode="Externa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find/stat/1/au:+Patel_A/0/1/0/all/0/1" TargetMode="External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3.xml"/><Relationship Id="rId5" Type="http://schemas.openxmlformats.org/officeDocument/2006/relationships/hyperlink" Target="#slide=id.g20287e1320_0_51"/><Relationship Id="rId4" Type="http://schemas.openxmlformats.org/officeDocument/2006/relationships/hyperlink" Target="https://arxiv.org/find/stat/1/au:+Baraniuk_R/0/1/0/all/0/1" TargetMode="Externa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3.xml"/><Relationship Id="rId4" Type="http://schemas.openxmlformats.org/officeDocument/2006/relationships/hyperlink" Target="#slide=id.g1f23016f72_0_18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3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3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3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3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hyperlink" Target="http://slazebni.cs.illinois.edu/spring17/lec02_rnn.pdf" TargetMode="Externa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3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3.pn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3.xml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hyperlink" Target="https://arxiv.org/abs/1603.09025" TargetMode="External"/><Relationship Id="rId3" Type="http://schemas.openxmlformats.org/officeDocument/2006/relationships/hyperlink" Target="https://arxiv.org/abs/1506.00019" TargetMode="External"/><Relationship Id="rId7" Type="http://schemas.openxmlformats.org/officeDocument/2006/relationships/hyperlink" Target="https://arxiv.org/abs/1504.00941" TargetMode="External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arxiv.org/abs/1511.06464" TargetMode="External"/><Relationship Id="rId5" Type="http://schemas.openxmlformats.org/officeDocument/2006/relationships/hyperlink" Target="https://arxiv.org/abs/1609.01704" TargetMode="External"/><Relationship Id="rId4" Type="http://schemas.openxmlformats.org/officeDocument/2006/relationships/hyperlink" Target="https://www.deeplearningbook.org/contents/rnn.html" TargetMode="External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hyperlink" Target="http://lstm.seas.harvard.edu/" TargetMode="External"/><Relationship Id="rId3" Type="http://schemas.openxmlformats.org/officeDocument/2006/relationships/hyperlink" Target="https://arxiv.org/abs/1602.08210" TargetMode="External"/><Relationship Id="rId7" Type="http://schemas.openxmlformats.org/officeDocument/2006/relationships/hyperlink" Target="https://arxiv.org/pdf/1506.02078.pdf" TargetMode="External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arxiv.org/abs/1609.01704" TargetMode="External"/><Relationship Id="rId5" Type="http://schemas.openxmlformats.org/officeDocument/2006/relationships/hyperlink" Target="https://arxiv.org/abs/1607.03474" TargetMode="External"/><Relationship Id="rId4" Type="http://schemas.openxmlformats.org/officeDocument/2006/relationships/hyperlink" Target="https://arxiv.org/abs/1312.6026" TargetMode="Externa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5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gif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hyperlink" Target="http://slazebni.cs.illinois.edu/spring17/lec02_rnn.pdf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gif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7.gif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9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3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3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3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 txBox="1">
            <a:spLocks noGrp="1"/>
          </p:cNvSpPr>
          <p:nvPr>
            <p:ph type="ctrTitle"/>
          </p:nvPr>
        </p:nvSpPr>
        <p:spPr>
          <a:xfrm>
            <a:off x="1004125" y="1827639"/>
            <a:ext cx="7136700" cy="1022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Recurrent Neural Network Architectures</a:t>
            </a:r>
          </a:p>
        </p:txBody>
      </p:sp>
      <p:sp>
        <p:nvSpPr>
          <p:cNvPr id="130" name="Shape 130"/>
          <p:cNvSpPr txBox="1">
            <a:spLocks noGrp="1"/>
          </p:cNvSpPr>
          <p:nvPr>
            <p:ph type="subTitle" idx="1"/>
          </p:nvPr>
        </p:nvSpPr>
        <p:spPr>
          <a:xfrm>
            <a:off x="2137225" y="2850039"/>
            <a:ext cx="4870500" cy="792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2000"/>
              <a:t>Abhishek Narwekar, Anusri Pampari</a:t>
            </a:r>
          </a:p>
        </p:txBody>
      </p:sp>
      <p:sp>
        <p:nvSpPr>
          <p:cNvPr id="131" name="Shape 131"/>
          <p:cNvSpPr txBox="1"/>
          <p:nvPr/>
        </p:nvSpPr>
        <p:spPr>
          <a:xfrm>
            <a:off x="1248475" y="3356325"/>
            <a:ext cx="6528900" cy="60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1200">
                <a:latin typeface="Open Sans"/>
                <a:ea typeface="Open Sans"/>
                <a:cs typeface="Open Sans"/>
                <a:sym typeface="Open Sans"/>
              </a:rPr>
              <a:t>CS 598: Deep Learning and Recognition, Fall 2016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Making Feedforward Neural Networks Deep</a:t>
            </a:r>
          </a:p>
        </p:txBody>
      </p:sp>
      <p:pic>
        <p:nvPicPr>
          <p:cNvPr id="206" name="Shape 206" descr="http://www.opennn.net/images/deep_neural_network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2512" y="1266325"/>
            <a:ext cx="6098986" cy="3302700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Shape 207"/>
          <p:cNvSpPr txBox="1"/>
          <p:nvPr/>
        </p:nvSpPr>
        <p:spPr>
          <a:xfrm>
            <a:off x="1205350" y="4682925"/>
            <a:ext cx="7192800" cy="241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Source: http://www.opennn.net/images/deep_neural_network.png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9" name="Shape 1119"/>
          <p:cNvSpPr txBox="1">
            <a:spLocks noGrp="1"/>
          </p:cNvSpPr>
          <p:nvPr>
            <p:ph type="title"/>
          </p:nvPr>
        </p:nvSpPr>
        <p:spPr>
          <a:xfrm>
            <a:off x="232300" y="248275"/>
            <a:ext cx="8520600" cy="707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Summary</a:t>
            </a:r>
          </a:p>
        </p:txBody>
      </p:sp>
      <p:graphicFrame>
        <p:nvGraphicFramePr>
          <p:cNvPr id="1120" name="Shape 1120"/>
          <p:cNvGraphicFramePr/>
          <p:nvPr>
            <p:extLst>
              <p:ext uri="{D42A27DB-BD31-4B8C-83A1-F6EECF244321}">
                <p14:modId xmlns:p14="http://schemas.microsoft.com/office/powerpoint/2010/main" val="2975145784"/>
              </p:ext>
            </p:extLst>
          </p:nvPr>
        </p:nvGraphicFramePr>
        <p:xfrm>
          <a:off x="177500" y="955662"/>
          <a:ext cx="8630200" cy="4166505"/>
        </p:xfrm>
        <a:graphic>
          <a:graphicData uri="http://schemas.openxmlformats.org/drawingml/2006/table">
            <a:tbl>
              <a:tblPr>
                <a:noFill/>
                <a:tableStyleId>{20B21A5B-068A-4BF3-BD12-EFFCDEB2825C}</a:tableStyleId>
              </a:tblPr>
              <a:tblGrid>
                <a:gridCol w="2844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04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976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843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40450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800" b="1">
                          <a:solidFill>
                            <a:schemeClr val="bg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Model</a:t>
                      </a:r>
                    </a:p>
                  </a:txBody>
                  <a:tcPr marL="91425" marR="91425" marT="91425" marB="91425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800" b="1">
                          <a:solidFill>
                            <a:schemeClr val="bg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I-RNN</a:t>
                      </a:r>
                    </a:p>
                  </a:txBody>
                  <a:tcPr marL="91425" marR="91425" marT="91425" marB="91425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800" b="1">
                          <a:solidFill>
                            <a:schemeClr val="bg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np-RNN</a:t>
                      </a:r>
                    </a:p>
                  </a:txBody>
                  <a:tcPr marL="91425" marR="91425" marT="91425" marB="91425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800" b="1">
                          <a:solidFill>
                            <a:schemeClr val="bg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Unitary-RNN</a:t>
                      </a:r>
                    </a:p>
                  </a:txBody>
                  <a:tcPr marL="91425" marR="91425" marT="91425" marB="91425"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8700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800" b="1" dirty="0">
                          <a:solidFill>
                            <a:schemeClr val="bg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Activation Function</a:t>
                      </a:r>
                    </a:p>
                  </a:txBody>
                  <a:tcPr marL="91425" marR="91425" marT="91425" marB="91425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chemeClr val="bg2"/>
                          </a:solidFill>
                        </a:rPr>
                        <a:t>ReLu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chemeClr val="bg2"/>
                          </a:solidFill>
                        </a:rPr>
                        <a:t>ReLu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chemeClr val="bg2"/>
                          </a:solidFill>
                        </a:rPr>
                        <a:t>ReLu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9925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800" b="1">
                          <a:solidFill>
                            <a:schemeClr val="bg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Initialization </a:t>
                      </a:r>
                    </a:p>
                  </a:txBody>
                  <a:tcPr marL="91425" marR="91425" marT="91425" marB="91425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chemeClr val="bg2"/>
                          </a:solidFill>
                        </a:rPr>
                        <a:t>Identity Matrix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chemeClr val="bg2"/>
                          </a:solidFill>
                        </a:rPr>
                        <a:t>Positive Semi-definite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chemeClr val="bg2"/>
                          </a:solidFill>
                        </a:rPr>
                        <a:t>(normalized eigenvalues)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chemeClr val="bg2"/>
                          </a:solidFill>
                        </a:rPr>
                        <a:t>Unitary Matrix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9450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800" b="1">
                          <a:solidFill>
                            <a:schemeClr val="bg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Performance compared to LSTM</a:t>
                      </a:r>
                    </a:p>
                  </a:txBody>
                  <a:tcPr marL="91425" marR="91425" marT="91425" marB="91425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chemeClr val="bg2"/>
                          </a:solidFill>
                        </a:rPr>
                        <a:t>Less than or equal 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chemeClr val="bg2"/>
                          </a:solidFill>
                        </a:rPr>
                        <a:t>Equal 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>
                        <a:solidFill>
                          <a:schemeClr val="bg2"/>
                        </a:solidFill>
                      </a:endParaRP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>
                        <a:solidFill>
                          <a:schemeClr val="bg2"/>
                        </a:solidFill>
                      </a:endParaRP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>
                        <a:solidFill>
                          <a:schemeClr val="bg2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chemeClr val="bg2"/>
                          </a:solidFill>
                        </a:rPr>
                        <a:t>Greater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56900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800" b="1">
                          <a:solidFill>
                            <a:schemeClr val="bg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Benchmark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800" b="1">
                          <a:solidFill>
                            <a:schemeClr val="bg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Tasks</a:t>
                      </a:r>
                    </a:p>
                  </a:txBody>
                  <a:tcPr marL="91425" marR="91425" marT="91425" marB="91425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chemeClr val="bg2"/>
                          </a:solidFill>
                        </a:rPr>
                        <a:t>Action Recognition, Addition, MNIST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>
                        <a:solidFill>
                          <a:schemeClr val="bg2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chemeClr val="bg2"/>
                          </a:solidFill>
                        </a:rPr>
                        <a:t>Action Recognition, Addition MNIST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chemeClr val="bg2"/>
                          </a:solidFill>
                        </a:rPr>
                        <a:t>Copying Problem,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chemeClr val="bg2"/>
                          </a:solidFill>
                        </a:rPr>
                        <a:t>Adding Problem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7400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800" b="1">
                          <a:solidFill>
                            <a:schemeClr val="bg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Sensitivity to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800" b="1">
                          <a:solidFill>
                            <a:schemeClr val="bg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hyper-parameters</a:t>
                      </a:r>
                    </a:p>
                  </a:txBody>
                  <a:tcPr marL="91425" marR="91425" marT="91425" marB="91425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chemeClr val="bg2"/>
                          </a:solidFill>
                        </a:rPr>
                        <a:t>High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chemeClr val="bg2"/>
                          </a:solidFill>
                        </a:rPr>
                        <a:t>Low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dirty="0">
                          <a:solidFill>
                            <a:schemeClr val="bg2"/>
                          </a:solidFill>
                        </a:rPr>
                        <a:t>Low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5" name="Shape 1125"/>
          <p:cNvSpPr txBox="1">
            <a:spLocks noGrp="1"/>
          </p:cNvSpPr>
          <p:nvPr>
            <p:ph type="title"/>
          </p:nvPr>
        </p:nvSpPr>
        <p:spPr>
          <a:xfrm>
            <a:off x="311700" y="814800"/>
            <a:ext cx="8571300" cy="9420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Dropout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" name="Shape 113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Model Moon (2015)  </a:t>
            </a:r>
          </a:p>
        </p:txBody>
      </p:sp>
      <p:sp>
        <p:nvSpPr>
          <p:cNvPr id="1131" name="Shape 113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6729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</a:pPr>
            <a:r>
              <a:rPr lang="en"/>
              <a:t>Able to learn long term dependencies, not capable of exploiting them during test phase</a:t>
            </a:r>
          </a:p>
          <a:p>
            <a:pPr marL="457200" lvl="0" indent="-228600" rtl="0">
              <a:spcBef>
                <a:spcPts val="0"/>
              </a:spcBef>
            </a:pPr>
            <a:r>
              <a:rPr lang="en"/>
              <a:t>Test time equations for GRU,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  <p:pic>
        <p:nvPicPr>
          <p:cNvPr id="1132" name="Shape 11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61550" y="211187"/>
            <a:ext cx="2713600" cy="522300"/>
          </a:xfrm>
          <a:prstGeom prst="rect">
            <a:avLst/>
          </a:prstGeom>
          <a:noFill/>
          <a:ln>
            <a:noFill/>
          </a:ln>
        </p:spPr>
      </p:pic>
      <p:sp>
        <p:nvSpPr>
          <p:cNvPr id="1133" name="Shape 1133"/>
          <p:cNvSpPr/>
          <p:nvPr/>
        </p:nvSpPr>
        <p:spPr>
          <a:xfrm>
            <a:off x="5661475" y="264612"/>
            <a:ext cx="2952000" cy="522300"/>
          </a:xfrm>
          <a:prstGeom prst="roundRect">
            <a:avLst>
              <a:gd name="adj" fmla="val 26729"/>
            </a:avLst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134" name="Shape 1134"/>
          <p:cNvSpPr txBox="1"/>
          <p:nvPr/>
        </p:nvSpPr>
        <p:spPr>
          <a:xfrm>
            <a:off x="6500175" y="762762"/>
            <a:ext cx="1143300" cy="389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Moon (2015)</a:t>
            </a:r>
          </a:p>
        </p:txBody>
      </p:sp>
      <p:pic>
        <p:nvPicPr>
          <p:cNvPr id="1135" name="Shape 11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95525" y="2342500"/>
            <a:ext cx="2562225" cy="504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6" name="Shape 11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48875" y="2982075"/>
            <a:ext cx="3562350" cy="56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7" name="Shape 11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62525" y="3789712"/>
            <a:ext cx="3895725" cy="1038225"/>
          </a:xfrm>
          <a:prstGeom prst="rect">
            <a:avLst/>
          </a:prstGeom>
          <a:noFill/>
          <a:ln>
            <a:noFill/>
          </a:ln>
        </p:spPr>
      </p:pic>
      <p:sp>
        <p:nvSpPr>
          <p:cNvPr id="1138" name="Shape 1138"/>
          <p:cNvSpPr txBox="1"/>
          <p:nvPr/>
        </p:nvSpPr>
        <p:spPr>
          <a:xfrm>
            <a:off x="5710900" y="3564675"/>
            <a:ext cx="2664300" cy="1263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buClr>
                <a:srgbClr val="0000FF"/>
              </a:buClr>
              <a:buFont typeface="Times New Roman"/>
              <a:buChar char="●"/>
            </a:pPr>
            <a:r>
              <a:rPr lang="en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 is the probability to not drop a neuron</a:t>
            </a:r>
          </a:p>
          <a:p>
            <a:pPr marL="457200" lvl="0" indent="-228600" rtl="0">
              <a:spcBef>
                <a:spcPts val="0"/>
              </a:spcBef>
              <a:buClr>
                <a:srgbClr val="0000FF"/>
              </a:buClr>
              <a:buFont typeface="Times New Roman"/>
              <a:buChar char="●"/>
            </a:pPr>
            <a:r>
              <a:rPr lang="en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For large t, hidden state contribution is close to zero during test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3" name="Shape 114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Model Barth (2016)</a:t>
            </a:r>
          </a:p>
        </p:txBody>
      </p:sp>
      <p:sp>
        <p:nvSpPr>
          <p:cNvPr id="1144" name="Shape 114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1499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</a:pPr>
            <a:r>
              <a:rPr lang="en"/>
              <a:t>Drop differences that are added to the network, not the actual values</a:t>
            </a:r>
          </a:p>
          <a:p>
            <a:pPr marL="457200" lvl="0" indent="-228600" rtl="0">
              <a:spcBef>
                <a:spcPts val="0"/>
              </a:spcBef>
            </a:pPr>
            <a:r>
              <a:rPr lang="en"/>
              <a:t>Allows to use per-step dropout</a:t>
            </a:r>
          </a:p>
          <a:p>
            <a:pPr marL="457200" lvl="0" indent="-228600" rtl="0">
              <a:spcBef>
                <a:spcPts val="0"/>
              </a:spcBef>
            </a:pPr>
            <a:r>
              <a:rPr lang="en"/>
              <a:t>Test time equation after recursion,</a:t>
            </a:r>
          </a:p>
        </p:txBody>
      </p:sp>
      <p:pic>
        <p:nvPicPr>
          <p:cNvPr id="1145" name="Shape 11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37075" y="421225"/>
            <a:ext cx="2853249" cy="522300"/>
          </a:xfrm>
          <a:prstGeom prst="rect">
            <a:avLst/>
          </a:prstGeom>
          <a:noFill/>
          <a:ln>
            <a:noFill/>
          </a:ln>
        </p:spPr>
      </p:pic>
      <p:sp>
        <p:nvSpPr>
          <p:cNvPr id="1146" name="Shape 1146"/>
          <p:cNvSpPr/>
          <p:nvPr/>
        </p:nvSpPr>
        <p:spPr>
          <a:xfrm>
            <a:off x="6311075" y="470975"/>
            <a:ext cx="2713500" cy="522300"/>
          </a:xfrm>
          <a:prstGeom prst="roundRect">
            <a:avLst>
              <a:gd name="adj" fmla="val 26729"/>
            </a:avLst>
          </a:prstGeom>
          <a:noFill/>
          <a:ln w="28575" cap="flat" cmpd="sng">
            <a:solidFill>
              <a:srgbClr val="38761D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147" name="Shape 1147"/>
          <p:cNvSpPr txBox="1"/>
          <p:nvPr/>
        </p:nvSpPr>
        <p:spPr>
          <a:xfrm>
            <a:off x="6977025" y="52000"/>
            <a:ext cx="1143300" cy="389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00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48" name="Shape 1148"/>
          <p:cNvSpPr txBox="1"/>
          <p:nvPr/>
        </p:nvSpPr>
        <p:spPr>
          <a:xfrm>
            <a:off x="6876625" y="1022550"/>
            <a:ext cx="1475400" cy="5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38761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Barth (2016)</a:t>
            </a:r>
          </a:p>
        </p:txBody>
      </p:sp>
      <p:pic>
        <p:nvPicPr>
          <p:cNvPr id="1149" name="Shape 11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39075" y="2565087"/>
            <a:ext cx="4572000" cy="1000125"/>
          </a:xfrm>
          <a:prstGeom prst="rect">
            <a:avLst/>
          </a:prstGeom>
          <a:noFill/>
          <a:ln>
            <a:noFill/>
          </a:ln>
        </p:spPr>
      </p:pic>
      <p:sp>
        <p:nvSpPr>
          <p:cNvPr id="1150" name="Shape 1150"/>
          <p:cNvSpPr txBox="1"/>
          <p:nvPr/>
        </p:nvSpPr>
        <p:spPr>
          <a:xfrm>
            <a:off x="6282175" y="2301925"/>
            <a:ext cx="2664300" cy="1263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buClr>
                <a:srgbClr val="38761D"/>
              </a:buClr>
              <a:buFont typeface="Times New Roman"/>
              <a:buChar char="●"/>
            </a:pPr>
            <a:r>
              <a:rPr lang="en">
                <a:solidFill>
                  <a:srgbClr val="38761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 is the probability to not drop a neuron</a:t>
            </a:r>
          </a:p>
          <a:p>
            <a:pPr marL="457200" lvl="0" indent="-228600" rtl="0">
              <a:spcBef>
                <a:spcPts val="0"/>
              </a:spcBef>
              <a:buClr>
                <a:srgbClr val="38761D"/>
              </a:buClr>
              <a:buFont typeface="Times New Roman"/>
              <a:buChar char="●"/>
            </a:pPr>
            <a:r>
              <a:rPr lang="en">
                <a:solidFill>
                  <a:srgbClr val="38761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For large t, hidden state contribution is retained as at train time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5" name="Shape 1155"/>
          <p:cNvSpPr txBox="1">
            <a:spLocks noGrp="1"/>
          </p:cNvSpPr>
          <p:nvPr>
            <p:ph type="title"/>
          </p:nvPr>
        </p:nvSpPr>
        <p:spPr>
          <a:xfrm>
            <a:off x="311700" y="814800"/>
            <a:ext cx="8571300" cy="9420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Visualization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0" name="Shape 116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Visualize gradients: Saliency maps</a:t>
            </a:r>
          </a:p>
        </p:txBody>
      </p:sp>
      <p:pic>
        <p:nvPicPr>
          <p:cNvPr id="1161" name="Shape 11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2458525"/>
            <a:ext cx="8839202" cy="2177422"/>
          </a:xfrm>
          <a:prstGeom prst="rect">
            <a:avLst/>
          </a:prstGeom>
          <a:noFill/>
          <a:ln>
            <a:noFill/>
          </a:ln>
        </p:spPr>
      </p:pic>
      <p:sp>
        <p:nvSpPr>
          <p:cNvPr id="1162" name="Shape 116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1135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Times New Roman"/>
            </a:pPr>
            <a:r>
              <a:rPr lang="en"/>
              <a:t>Categorize phrase/sentence into (v.positive, positive, neutral, negative, v.negative)</a:t>
            </a:r>
          </a:p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Times New Roman"/>
            </a:pPr>
            <a:r>
              <a:rPr lang="en"/>
              <a:t>How much each unit contributes to the decision ?</a:t>
            </a:r>
          </a:p>
          <a:p>
            <a:pPr marL="1371600" marR="0" lvl="1" indent="-2286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</a:pPr>
            <a:r>
              <a:rPr lang="en"/>
              <a:t>Magnitude of derivative if the loss with respect to each dimension of all word inputs</a:t>
            </a:r>
          </a:p>
        </p:txBody>
      </p:sp>
      <p:sp>
        <p:nvSpPr>
          <p:cNvPr id="1163" name="Shape 1163"/>
          <p:cNvSpPr txBox="1"/>
          <p:nvPr/>
        </p:nvSpPr>
        <p:spPr>
          <a:xfrm>
            <a:off x="1572200" y="3580200"/>
            <a:ext cx="6381300" cy="300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190500" lvl="0" indent="0" rtl="0"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>
                <a:highlight>
                  <a:srgbClr val="FFFFFF"/>
                </a:highlight>
                <a:latin typeface="Open Sans Light"/>
                <a:ea typeface="Open Sans Light"/>
                <a:cs typeface="Open Sans Light"/>
                <a:sym typeface="Open Sans Light"/>
              </a:rPr>
              <a:t>“Jiwei LI  et al, “Visualizing and Understanding Neural Models in NLP”</a:t>
            </a:r>
          </a:p>
          <a:p>
            <a:pPr marL="190500" lvl="0" indent="0" rtl="0"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>
                <a:highlight>
                  <a:srgbClr val="FFFFFF"/>
                </a:highlight>
                <a:latin typeface="Open Sans Light"/>
                <a:ea typeface="Open Sans Light"/>
                <a:cs typeface="Open Sans Light"/>
                <a:sym typeface="Open Sans Light"/>
              </a:rPr>
              <a:t>”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8" name="Shape 116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30555"/>
              <a:buFont typeface="Arial"/>
              <a:buNone/>
            </a:pPr>
            <a:r>
              <a:rPr lang="en"/>
              <a:t>Visualize gradients: Saliency maps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  <p:pic>
        <p:nvPicPr>
          <p:cNvPr id="1169" name="Shape 11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70125"/>
            <a:ext cx="8839200" cy="3405975"/>
          </a:xfrm>
          <a:prstGeom prst="rect">
            <a:avLst/>
          </a:prstGeom>
          <a:noFill/>
          <a:ln>
            <a:noFill/>
          </a:ln>
        </p:spPr>
      </p:pic>
      <p:sp>
        <p:nvSpPr>
          <p:cNvPr id="1170" name="Shape 1170"/>
          <p:cNvSpPr txBox="1"/>
          <p:nvPr/>
        </p:nvSpPr>
        <p:spPr>
          <a:xfrm>
            <a:off x="1572200" y="3580200"/>
            <a:ext cx="6381300" cy="300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190500" lvl="0" indent="0" rtl="0"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>
                <a:highlight>
                  <a:srgbClr val="FFFFFF"/>
                </a:highlight>
                <a:latin typeface="Open Sans Light"/>
                <a:ea typeface="Open Sans Light"/>
                <a:cs typeface="Open Sans Light"/>
                <a:sym typeface="Open Sans Light"/>
              </a:rPr>
              <a:t>“Jiwei LI  et al, “Visualizing and Understanding Neural Models in NLP”</a:t>
            </a:r>
          </a:p>
          <a:p>
            <a:pPr marL="190500" lvl="0" indent="0" rtl="0"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>
                <a:highlight>
                  <a:srgbClr val="FFFFFF"/>
                </a:highlight>
                <a:latin typeface="Open Sans Light"/>
                <a:ea typeface="Open Sans Light"/>
                <a:cs typeface="Open Sans Light"/>
                <a:sym typeface="Open Sans Light"/>
              </a:rPr>
              <a:t>”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5" name="Shape 117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Error Analysis </a:t>
            </a:r>
          </a:p>
        </p:txBody>
      </p:sp>
      <p:sp>
        <p:nvSpPr>
          <p:cNvPr id="1176" name="Shape 1176"/>
          <p:cNvSpPr txBox="1">
            <a:spLocks noGrp="1"/>
          </p:cNvSpPr>
          <p:nvPr>
            <p:ph type="body" idx="1"/>
          </p:nvPr>
        </p:nvSpPr>
        <p:spPr>
          <a:xfrm>
            <a:off x="790450" y="1447712"/>
            <a:ext cx="8520600" cy="330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1000"/>
              </a:spcBef>
              <a:spcAft>
                <a:spcPts val="0"/>
              </a:spcAft>
            </a:pPr>
            <a:r>
              <a:rPr lang="en"/>
              <a:t>N-gram Errors</a:t>
            </a:r>
          </a:p>
          <a:p>
            <a:pPr marL="457200" lvl="0" indent="-228600" rtl="0">
              <a:spcBef>
                <a:spcPts val="1000"/>
              </a:spcBef>
              <a:spcAft>
                <a:spcPts val="0"/>
              </a:spcAft>
            </a:pPr>
            <a:r>
              <a:rPr lang="en"/>
              <a:t>Dynamic n-long memory Errors</a:t>
            </a:r>
          </a:p>
          <a:p>
            <a:pPr marL="457200" lvl="0" indent="-228600" rtl="0">
              <a:spcBef>
                <a:spcPts val="1000"/>
              </a:spcBef>
              <a:spcAft>
                <a:spcPts val="0"/>
              </a:spcAft>
            </a:pPr>
            <a:r>
              <a:rPr lang="en"/>
              <a:t>Rare word Errors</a:t>
            </a:r>
          </a:p>
          <a:p>
            <a:pPr marL="457200" lvl="0" indent="-228600" rtl="0">
              <a:spcBef>
                <a:spcPts val="1000"/>
              </a:spcBef>
              <a:spcAft>
                <a:spcPts val="0"/>
              </a:spcAft>
            </a:pPr>
            <a:r>
              <a:rPr lang="en"/>
              <a:t>Word model Errors</a:t>
            </a:r>
          </a:p>
          <a:p>
            <a:pPr marL="457200" lvl="0" indent="-228600" rtl="0">
              <a:spcBef>
                <a:spcPts val="1000"/>
              </a:spcBef>
              <a:spcAft>
                <a:spcPts val="0"/>
              </a:spcAft>
            </a:pPr>
            <a:r>
              <a:rPr lang="en"/>
              <a:t>Punctuation Errors</a:t>
            </a:r>
          </a:p>
          <a:p>
            <a:pPr marL="457200" lvl="0" indent="-228600" rtl="0">
              <a:spcBef>
                <a:spcPts val="1000"/>
              </a:spcBef>
              <a:spcAft>
                <a:spcPts val="0"/>
              </a:spcAft>
            </a:pPr>
            <a:r>
              <a:rPr lang="en"/>
              <a:t>Boost Errors</a:t>
            </a:r>
          </a:p>
        </p:txBody>
      </p:sp>
      <p:sp>
        <p:nvSpPr>
          <p:cNvPr id="1177" name="Shape 1177"/>
          <p:cNvSpPr txBox="1"/>
          <p:nvPr/>
        </p:nvSpPr>
        <p:spPr>
          <a:xfrm>
            <a:off x="1682400" y="4436100"/>
            <a:ext cx="6125400" cy="70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190500" lvl="0" indent="0" rtl="0"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>
                <a:highlight>
                  <a:srgbClr val="FFFFFF"/>
                </a:highlight>
                <a:latin typeface="Open Sans Light"/>
                <a:ea typeface="Open Sans Light"/>
                <a:cs typeface="Open Sans Light"/>
                <a:sym typeface="Open Sans Light"/>
              </a:rPr>
              <a:t>“Karpathy et al, Visualizing and Understanding Recurrent Networks”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82" name="Shape 1182"/>
          <p:cNvGraphicFramePr/>
          <p:nvPr>
            <p:extLst>
              <p:ext uri="{D42A27DB-BD31-4B8C-83A1-F6EECF244321}">
                <p14:modId xmlns:p14="http://schemas.microsoft.com/office/powerpoint/2010/main" val="564214088"/>
              </p:ext>
            </p:extLst>
          </p:nvPr>
        </p:nvGraphicFramePr>
        <p:xfrm>
          <a:off x="451350" y="207942"/>
          <a:ext cx="7791725" cy="4909550"/>
        </p:xfrm>
        <a:graphic>
          <a:graphicData uri="http://schemas.openxmlformats.org/drawingml/2006/table">
            <a:tbl>
              <a:tblPr>
                <a:noFill/>
                <a:tableStyleId>{20B21A5B-068A-4BF3-BD12-EFFCDEB2825C}</a:tableStyleId>
              </a:tblPr>
              <a:tblGrid>
                <a:gridCol w="34511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40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25700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endParaRPr sz="1700" b="1">
                        <a:solidFill>
                          <a:schemeClr val="bg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1425" marR="91425" marT="91425" marB="91425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64705"/>
                        <a:buFont typeface="Arial"/>
                        <a:buNone/>
                      </a:pPr>
                      <a:r>
                        <a:rPr lang="en" sz="1700" b="1">
                          <a:solidFill>
                            <a:schemeClr val="bg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50K -&gt; 500K parameter model</a:t>
                      </a:r>
                    </a:p>
                  </a:txBody>
                  <a:tcPr marL="91425" marR="91425" marT="91425" marB="91425"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2950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700" b="1">
                          <a:solidFill>
                            <a:schemeClr val="bg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Reduced  Total Errors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700">
                          <a:solidFill>
                            <a:schemeClr val="bg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44K</a:t>
                      </a:r>
                    </a:p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700">
                          <a:solidFill>
                            <a:schemeClr val="bg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(184K-140K)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7800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700" b="1" dirty="0">
                          <a:solidFill>
                            <a:schemeClr val="bg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N-gram Error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700">
                          <a:solidFill>
                            <a:schemeClr val="bg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81%  (36K/44K)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0525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700" b="1">
                          <a:solidFill>
                            <a:schemeClr val="bg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Dynamic n-long memory Errors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700">
                          <a:solidFill>
                            <a:schemeClr val="bg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1.7% (0.75K/44k)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0700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700" b="1">
                          <a:solidFill>
                            <a:schemeClr val="bg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Rare words Error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64705"/>
                        <a:buFont typeface="Arial"/>
                        <a:buNone/>
                      </a:pPr>
                      <a:r>
                        <a:rPr lang="en" sz="1700">
                          <a:solidFill>
                            <a:schemeClr val="bg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1,7% (0.75K/44K)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0700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700" b="1">
                          <a:solidFill>
                            <a:schemeClr val="bg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Word model Error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700">
                          <a:solidFill>
                            <a:schemeClr val="bg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1.7% (0.75K/44k)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60700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700" b="1">
                          <a:solidFill>
                            <a:schemeClr val="bg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Punctuation Error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700">
                          <a:solidFill>
                            <a:schemeClr val="bg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1,7% (0.75K/44K)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6875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700" b="1">
                          <a:solidFill>
                            <a:schemeClr val="bg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Boost Error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700" dirty="0">
                          <a:solidFill>
                            <a:schemeClr val="bg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11.36%  (5K/44K)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" name="Shape 118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Error Analysis: Conclusions</a:t>
            </a:r>
          </a:p>
        </p:txBody>
      </p:sp>
      <p:sp>
        <p:nvSpPr>
          <p:cNvPr id="1188" name="Shape 1188"/>
          <p:cNvSpPr txBox="1">
            <a:spLocks noGrp="1"/>
          </p:cNvSpPr>
          <p:nvPr>
            <p:ph type="body" idx="1"/>
          </p:nvPr>
        </p:nvSpPr>
        <p:spPr>
          <a:xfrm>
            <a:off x="790450" y="1447712"/>
            <a:ext cx="8520600" cy="330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400"/>
              </a:spcAft>
              <a:buClr>
                <a:schemeClr val="dk2"/>
              </a:buClr>
              <a:buSzPct val="100000"/>
              <a:buFont typeface="Open Sans"/>
              <a:buChar char="●"/>
            </a:pPr>
            <a:r>
              <a:rPr lang="en" sz="1400" dirty="0"/>
              <a:t>N-gram Errors</a:t>
            </a:r>
          </a:p>
          <a:p>
            <a:pPr marL="914400" marR="0" lvl="1" indent="-342900" algn="l" rtl="0">
              <a:lnSpc>
                <a:spcPct val="115000"/>
              </a:lnSpc>
              <a:spcBef>
                <a:spcPts val="0"/>
              </a:spcBef>
              <a:spcAft>
                <a:spcPts val="400"/>
              </a:spcAft>
              <a:buClr>
                <a:schemeClr val="dk2"/>
              </a:buClr>
              <a:buSzPct val="100000"/>
              <a:buFont typeface="Open Sans"/>
              <a:buChar char="○"/>
            </a:pPr>
            <a:r>
              <a:rPr lang="en" dirty="0"/>
              <a:t>Scale model	</a:t>
            </a:r>
            <a:r>
              <a:rPr lang="en" sz="1100" dirty="0"/>
              <a:t>	</a:t>
            </a:r>
          </a:p>
          <a:p>
            <a:pPr marL="457200" lvl="0" indent="-228600" rtl="0">
              <a:spcBef>
                <a:spcPts val="0"/>
              </a:spcBef>
              <a:spcAft>
                <a:spcPts val="400"/>
              </a:spcAft>
              <a:buChar char="●"/>
            </a:pPr>
            <a:r>
              <a:rPr lang="en" sz="1400" dirty="0"/>
              <a:t>Dynamic n-long memory</a:t>
            </a:r>
          </a:p>
          <a:p>
            <a:pPr marL="914400" lvl="1" indent="-228600" rtl="0">
              <a:spcBef>
                <a:spcPts val="0"/>
              </a:spcBef>
              <a:spcAft>
                <a:spcPts val="400"/>
              </a:spcAft>
              <a:buChar char="○"/>
            </a:pPr>
            <a:r>
              <a:rPr lang="en" dirty="0"/>
              <a:t>Memory Networks</a:t>
            </a:r>
          </a:p>
          <a:p>
            <a:pPr marL="457200" lvl="0" indent="-228600" rtl="0">
              <a:spcBef>
                <a:spcPts val="0"/>
              </a:spcBef>
              <a:spcAft>
                <a:spcPts val="400"/>
              </a:spcAft>
              <a:buChar char="●"/>
            </a:pPr>
            <a:r>
              <a:rPr lang="en" sz="1400" dirty="0"/>
              <a:t>Rare words</a:t>
            </a:r>
          </a:p>
          <a:p>
            <a:pPr marL="914400" lvl="1" indent="-228600" rtl="0">
              <a:spcBef>
                <a:spcPts val="0"/>
              </a:spcBef>
              <a:spcAft>
                <a:spcPts val="400"/>
              </a:spcAft>
              <a:buChar char="○"/>
            </a:pPr>
            <a:r>
              <a:rPr lang="en" dirty="0"/>
              <a:t> Increase training size</a:t>
            </a:r>
          </a:p>
          <a:p>
            <a:pPr marL="457200" lvl="0" indent="-228600" rtl="0">
              <a:spcBef>
                <a:spcPts val="0"/>
              </a:spcBef>
              <a:spcAft>
                <a:spcPts val="400"/>
              </a:spcAft>
              <a:buChar char="●"/>
            </a:pPr>
            <a:r>
              <a:rPr lang="en" sz="1400" dirty="0"/>
              <a:t>Word Level Predictions/ Punctuations: </a:t>
            </a:r>
          </a:p>
          <a:p>
            <a:pPr marL="914400" lvl="1" indent="-228600" rtl="0">
              <a:spcBef>
                <a:spcPts val="0"/>
              </a:spcBef>
              <a:spcAft>
                <a:spcPts val="400"/>
              </a:spcAft>
              <a:buChar char="○"/>
            </a:pPr>
            <a:r>
              <a:rPr lang="en" dirty="0"/>
              <a:t>Hierarchical context models </a:t>
            </a:r>
          </a:p>
          <a:p>
            <a:pPr marL="1371600" lvl="2" indent="-342900" rtl="0">
              <a:spcBef>
                <a:spcPts val="0"/>
              </a:spcBef>
              <a:spcAft>
                <a:spcPts val="400"/>
              </a:spcAft>
              <a:buSzPct val="100000"/>
              <a:buChar char="■"/>
            </a:pPr>
            <a:r>
              <a:rPr lang="en" dirty="0"/>
              <a:t>Stacked Models</a:t>
            </a:r>
          </a:p>
          <a:p>
            <a:pPr marL="1371600" lvl="2" indent="-342900" rtl="0">
              <a:spcBef>
                <a:spcPts val="0"/>
              </a:spcBef>
              <a:spcAft>
                <a:spcPts val="400"/>
              </a:spcAft>
              <a:buSzPct val="100000"/>
              <a:buChar char="■"/>
            </a:pPr>
            <a:r>
              <a:rPr lang="en" dirty="0"/>
              <a:t>GF RNN, CW RNN</a:t>
            </a:r>
          </a:p>
          <a:p>
            <a:pPr lvl="0" rtl="0">
              <a:spcBef>
                <a:spcPts val="0"/>
              </a:spcBef>
              <a:spcAft>
                <a:spcPts val="400"/>
              </a:spcAft>
              <a:buNone/>
            </a:pPr>
            <a:endParaRPr sz="1400" dirty="0"/>
          </a:p>
        </p:txBody>
      </p:sp>
      <p:sp>
        <p:nvSpPr>
          <p:cNvPr id="1189" name="Shape 1189"/>
          <p:cNvSpPr txBox="1"/>
          <p:nvPr/>
        </p:nvSpPr>
        <p:spPr>
          <a:xfrm>
            <a:off x="601980" y="3391500"/>
            <a:ext cx="6759695" cy="300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190500" lvl="0" indent="0" rtl="0"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>
              <a:highlight>
                <a:srgbClr val="FFFFFF"/>
              </a:highlight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1190" name="Shape 1190"/>
          <p:cNvSpPr txBox="1"/>
          <p:nvPr/>
        </p:nvSpPr>
        <p:spPr>
          <a:xfrm>
            <a:off x="1203124" y="3407575"/>
            <a:ext cx="6470215" cy="300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190500" lvl="0" indent="0" rtl="0"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dirty="0">
                <a:highlight>
                  <a:srgbClr val="FFFFFF"/>
                </a:highlight>
                <a:latin typeface="Open Sans Light"/>
                <a:ea typeface="Open Sans Light"/>
                <a:cs typeface="Open Sans Light"/>
                <a:sym typeface="Open Sans Light"/>
              </a:rPr>
              <a:t>“Karpathy et al, Visualizing and Understanding Recurrent Networks”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Option 1: Feedforward Depth (d</a:t>
            </a:r>
            <a:r>
              <a:rPr lang="en" baseline="-25000"/>
              <a:t>f</a:t>
            </a:r>
            <a:r>
              <a:rPr lang="en"/>
              <a:t>)</a:t>
            </a:r>
          </a:p>
        </p:txBody>
      </p:sp>
      <p:sp>
        <p:nvSpPr>
          <p:cNvPr id="213" name="Shape 213"/>
          <p:cNvSpPr txBox="1">
            <a:spLocks noGrp="1"/>
          </p:cNvSpPr>
          <p:nvPr>
            <p:ph type="body" idx="1"/>
          </p:nvPr>
        </p:nvSpPr>
        <p:spPr>
          <a:xfrm>
            <a:off x="155750" y="2230149"/>
            <a:ext cx="4648200" cy="1658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</a:pPr>
            <a:r>
              <a:rPr lang="en" b="1" u="sng"/>
              <a:t>Feedforward depth</a:t>
            </a:r>
            <a:r>
              <a:rPr lang="en"/>
              <a:t>: </a:t>
            </a:r>
            <a:r>
              <a:rPr lang="en" b="1"/>
              <a:t>longest </a:t>
            </a:r>
            <a:r>
              <a:rPr lang="en"/>
              <a:t>path </a:t>
            </a:r>
          </a:p>
          <a:p>
            <a:pPr lvl="0" indent="457200" rtl="0">
              <a:spcBef>
                <a:spcPts val="0"/>
              </a:spcBef>
              <a:buNone/>
            </a:pPr>
            <a:r>
              <a:rPr lang="en"/>
              <a:t>between an input and output at the</a:t>
            </a:r>
          </a:p>
          <a:p>
            <a:pPr lvl="0" indent="457200">
              <a:spcBef>
                <a:spcPts val="0"/>
              </a:spcBef>
              <a:buNone/>
            </a:pPr>
            <a:r>
              <a:rPr lang="en" b="1"/>
              <a:t>same timestep</a:t>
            </a:r>
          </a:p>
        </p:txBody>
      </p:sp>
      <p:pic>
        <p:nvPicPr>
          <p:cNvPr id="214" name="Shape 2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57400" y="1209375"/>
            <a:ext cx="2935750" cy="3416600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Shape 215"/>
          <p:cNvSpPr txBox="1"/>
          <p:nvPr/>
        </p:nvSpPr>
        <p:spPr>
          <a:xfrm>
            <a:off x="478850" y="3959175"/>
            <a:ext cx="4002000" cy="60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180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Feedforward depth = 4 </a:t>
            </a:r>
          </a:p>
        </p:txBody>
      </p:sp>
      <p:cxnSp>
        <p:nvCxnSpPr>
          <p:cNvPr id="216" name="Shape 216"/>
          <p:cNvCxnSpPr/>
          <p:nvPr/>
        </p:nvCxnSpPr>
        <p:spPr>
          <a:xfrm rot="10800000">
            <a:off x="5186250" y="1637675"/>
            <a:ext cx="0" cy="26550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217" name="Shape 217"/>
          <p:cNvSpPr txBox="1"/>
          <p:nvPr/>
        </p:nvSpPr>
        <p:spPr>
          <a:xfrm>
            <a:off x="7135900" y="1573400"/>
            <a:ext cx="1696500" cy="3207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High level feature!</a:t>
            </a:r>
          </a:p>
        </p:txBody>
      </p:sp>
      <p:cxnSp>
        <p:nvCxnSpPr>
          <p:cNvPr id="218" name="Shape 218"/>
          <p:cNvCxnSpPr>
            <a:stCxn id="217" idx="1"/>
          </p:cNvCxnSpPr>
          <p:nvPr/>
        </p:nvCxnSpPr>
        <p:spPr>
          <a:xfrm flipH="1">
            <a:off x="6841000" y="1733750"/>
            <a:ext cx="294900" cy="3270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219" name="Shape 219"/>
          <p:cNvSpPr txBox="1"/>
          <p:nvPr/>
        </p:nvSpPr>
        <p:spPr>
          <a:xfrm>
            <a:off x="638450" y="1457900"/>
            <a:ext cx="4002000" cy="6027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600" b="1">
                <a:latin typeface="Open Sans"/>
                <a:ea typeface="Open Sans"/>
                <a:cs typeface="Open Sans"/>
                <a:sym typeface="Open Sans"/>
              </a:rPr>
              <a:t>Notation</a:t>
            </a:r>
            <a:r>
              <a:rPr lang="en" sz="1600">
                <a:latin typeface="Open Sans"/>
                <a:ea typeface="Open Sans"/>
                <a:cs typeface="Open Sans"/>
                <a:sym typeface="Open Sans"/>
              </a:rPr>
              <a:t>: </a:t>
            </a:r>
            <a:r>
              <a:rPr lang="en" sz="1900">
                <a:latin typeface="Open Sans"/>
                <a:ea typeface="Open Sans"/>
                <a:cs typeface="Open Sans"/>
                <a:sym typeface="Open Sans"/>
              </a:rPr>
              <a:t>h</a:t>
            </a:r>
            <a:r>
              <a:rPr lang="en" sz="1900" baseline="-25000">
                <a:latin typeface="Open Sans"/>
                <a:ea typeface="Open Sans"/>
                <a:cs typeface="Open Sans"/>
                <a:sym typeface="Open Sans"/>
              </a:rPr>
              <a:t>0,1</a:t>
            </a:r>
            <a:r>
              <a:rPr lang="en" sz="1600" baseline="-2500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" sz="1600">
                <a:latin typeface="Open Sans"/>
                <a:ea typeface="Open Sans"/>
                <a:cs typeface="Open Sans"/>
                <a:sym typeface="Open Sans"/>
              </a:rPr>
              <a:t>⇒ time step 0, neuron #1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5" name="Shape 1195"/>
          <p:cNvSpPr txBox="1">
            <a:spLocks noGrp="1"/>
          </p:cNvSpPr>
          <p:nvPr>
            <p:ph type="title"/>
          </p:nvPr>
        </p:nvSpPr>
        <p:spPr>
          <a:xfrm>
            <a:off x="311700" y="814800"/>
            <a:ext cx="8571300" cy="9420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Recurrent Highway Networks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0" name="Shape 120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Understanding Long Term Dependencies from Jacobian	</a:t>
            </a:r>
          </a:p>
        </p:txBody>
      </p:sp>
      <p:sp>
        <p:nvSpPr>
          <p:cNvPr id="1201" name="Shape 1201"/>
          <p:cNvSpPr txBox="1">
            <a:spLocks noGrp="1"/>
          </p:cNvSpPr>
          <p:nvPr>
            <p:ph type="body" idx="1"/>
          </p:nvPr>
        </p:nvSpPr>
        <p:spPr>
          <a:xfrm>
            <a:off x="311700" y="1753725"/>
            <a:ext cx="8520600" cy="330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</a:pPr>
            <a:r>
              <a:rPr lang="en"/>
              <a:t>Learning long term dependencies is a challenge because:</a:t>
            </a:r>
          </a:p>
          <a:p>
            <a:pPr marL="457200" lvl="0" indent="-228600" rtl="0">
              <a:spcBef>
                <a:spcPts val="0"/>
              </a:spcBef>
            </a:pPr>
            <a:r>
              <a:rPr lang="en"/>
              <a:t>If the Jacobian has a spectral radius (absolute largest eigenvalue) &lt; 1 ,the network faces </a:t>
            </a:r>
            <a:r>
              <a:rPr lang="en" b="1"/>
              <a:t>vanishing gradients</a:t>
            </a:r>
            <a:r>
              <a:rPr lang="en"/>
              <a:t>. Here it happens if </a:t>
            </a:r>
            <a:r>
              <a:rPr lang="en" b="1"/>
              <a:t>γ</a:t>
            </a:r>
            <a:r>
              <a:rPr lang="en" b="1" i="1"/>
              <a:t>σ</a:t>
            </a:r>
            <a:r>
              <a:rPr lang="en" b="1" i="1" baseline="-25000"/>
              <a:t>max</a:t>
            </a:r>
            <a:r>
              <a:rPr lang="en" b="1"/>
              <a:t> &lt; 1</a:t>
            </a:r>
          </a:p>
          <a:p>
            <a:pPr marL="914400" lvl="1" indent="-228600" rtl="0">
              <a:spcBef>
                <a:spcPts val="0"/>
              </a:spcBef>
            </a:pPr>
            <a:r>
              <a:rPr lang="en"/>
              <a:t>Hence, ReLU’s are an attractive option! They have </a:t>
            </a:r>
            <a:r>
              <a:rPr lang="en" sz="1800" b="1" i="1"/>
              <a:t>σ</a:t>
            </a:r>
            <a:r>
              <a:rPr lang="en" sz="1800" b="1" i="1" baseline="-25000"/>
              <a:t>max</a:t>
            </a:r>
            <a:r>
              <a:rPr lang="en" sz="1800" b="1"/>
              <a:t>= 1</a:t>
            </a:r>
            <a:r>
              <a:rPr lang="en" sz="1300" b="1"/>
              <a:t> </a:t>
            </a:r>
            <a:r>
              <a:rPr lang="en" sz="1300"/>
              <a:t>(given at least one positive element)</a:t>
            </a:r>
          </a:p>
          <a:p>
            <a:pPr marL="457200" lvl="0" indent="-228600" rtl="0">
              <a:spcBef>
                <a:spcPts val="0"/>
              </a:spcBef>
            </a:pPr>
            <a:r>
              <a:rPr lang="en"/>
              <a:t>If the Jacobian has a spectral radius &gt; 1 ,the network faces </a:t>
            </a:r>
            <a:r>
              <a:rPr lang="en" b="1"/>
              <a:t>exploding gradients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6" name="Shape 120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Recurrent Highway Networks (RHN)</a:t>
            </a:r>
          </a:p>
        </p:txBody>
      </p:sp>
      <p:sp>
        <p:nvSpPr>
          <p:cNvPr id="1207" name="Shape 1207"/>
          <p:cNvSpPr txBox="1">
            <a:spLocks noGrp="1"/>
          </p:cNvSpPr>
          <p:nvPr>
            <p:ph type="body" idx="1"/>
          </p:nvPr>
        </p:nvSpPr>
        <p:spPr>
          <a:xfrm>
            <a:off x="790450" y="1447712"/>
            <a:ext cx="8520600" cy="330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208" name="Shape 12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6825" y="1353624"/>
            <a:ext cx="5876574" cy="3014124"/>
          </a:xfrm>
          <a:prstGeom prst="rect">
            <a:avLst/>
          </a:prstGeom>
          <a:noFill/>
          <a:ln>
            <a:noFill/>
          </a:ln>
        </p:spPr>
      </p:pic>
      <p:sp>
        <p:nvSpPr>
          <p:cNvPr id="1209" name="Shape 1209"/>
          <p:cNvSpPr/>
          <p:nvPr/>
        </p:nvSpPr>
        <p:spPr>
          <a:xfrm>
            <a:off x="1274125" y="1252750"/>
            <a:ext cx="1949700" cy="32709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10" name="Shape 1210"/>
          <p:cNvSpPr txBox="1"/>
          <p:nvPr/>
        </p:nvSpPr>
        <p:spPr>
          <a:xfrm>
            <a:off x="401900" y="4703625"/>
            <a:ext cx="6426300" cy="256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100">
                <a:solidFill>
                  <a:schemeClr val="dk1"/>
                </a:solidFill>
              </a:rPr>
              <a:t>Zilly, Julian Georg, et al. "Recurrent highway networks." </a:t>
            </a:r>
            <a:r>
              <a:rPr lang="en" sz="1100" i="1">
                <a:solidFill>
                  <a:schemeClr val="dk1"/>
                </a:solidFill>
              </a:rPr>
              <a:t>arXiv preprint arXiv:1607.03474</a:t>
            </a:r>
            <a:r>
              <a:rPr lang="en" sz="1100">
                <a:solidFill>
                  <a:schemeClr val="dk1"/>
                </a:solidFill>
              </a:rPr>
              <a:t> (2016).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1211" name="Shape 1211"/>
          <p:cNvCxnSpPr>
            <a:stCxn id="1212" idx="0"/>
          </p:cNvCxnSpPr>
          <p:nvPr/>
        </p:nvCxnSpPr>
        <p:spPr>
          <a:xfrm rot="10800000" flipH="1">
            <a:off x="773900" y="2343050"/>
            <a:ext cx="436200" cy="513000"/>
          </a:xfrm>
          <a:prstGeom prst="straightConnector1">
            <a:avLst/>
          </a:prstGeom>
          <a:noFill/>
          <a:ln w="28575" cap="flat" cmpd="sng">
            <a:solidFill>
              <a:srgbClr val="38761D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213" name="Shape 1213"/>
          <p:cNvSpPr/>
          <p:nvPr/>
        </p:nvSpPr>
        <p:spPr>
          <a:xfrm>
            <a:off x="3363375" y="1252750"/>
            <a:ext cx="3272400" cy="32049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12" name="Shape 1212"/>
          <p:cNvSpPr txBox="1"/>
          <p:nvPr/>
        </p:nvSpPr>
        <p:spPr>
          <a:xfrm>
            <a:off x="401900" y="2856050"/>
            <a:ext cx="744000" cy="372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LSTM!</a:t>
            </a:r>
          </a:p>
        </p:txBody>
      </p:sp>
      <p:cxnSp>
        <p:nvCxnSpPr>
          <p:cNvPr id="1214" name="Shape 1214"/>
          <p:cNvCxnSpPr>
            <a:stCxn id="1215" idx="0"/>
          </p:cNvCxnSpPr>
          <p:nvPr/>
        </p:nvCxnSpPr>
        <p:spPr>
          <a:xfrm rot="10800000">
            <a:off x="6686925" y="2548250"/>
            <a:ext cx="1285800" cy="307800"/>
          </a:xfrm>
          <a:prstGeom prst="straightConnector1">
            <a:avLst/>
          </a:prstGeom>
          <a:noFill/>
          <a:ln w="28575" cap="flat" cmpd="sng">
            <a:solidFill>
              <a:srgbClr val="38761D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215" name="Shape 1215"/>
          <p:cNvSpPr txBox="1"/>
          <p:nvPr/>
        </p:nvSpPr>
        <p:spPr>
          <a:xfrm>
            <a:off x="7360125" y="2856050"/>
            <a:ext cx="1225200" cy="372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Recurrence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0" name="Shape 12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RHN Equations</a:t>
            </a:r>
          </a:p>
        </p:txBody>
      </p:sp>
      <p:sp>
        <p:nvSpPr>
          <p:cNvPr id="1221" name="Shape 122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6442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36550" rtl="0">
              <a:spcBef>
                <a:spcPts val="0"/>
              </a:spcBef>
              <a:buSzPct val="100000"/>
            </a:pPr>
            <a:r>
              <a:rPr lang="en" sz="1700" dirty="0"/>
              <a:t>RHN: </a:t>
            </a:r>
          </a:p>
          <a:p>
            <a:pPr marL="914400" lvl="1" indent="-323850" rtl="0">
              <a:spcBef>
                <a:spcPts val="0"/>
              </a:spcBef>
              <a:buSzPct val="100000"/>
            </a:pPr>
            <a:r>
              <a:rPr lang="en" sz="1500" dirty="0"/>
              <a:t>Recurrent depth</a:t>
            </a:r>
          </a:p>
          <a:p>
            <a:pPr marL="914400" lvl="1" indent="-323850" rtl="0">
              <a:spcBef>
                <a:spcPts val="0"/>
              </a:spcBef>
              <a:buSzPct val="100000"/>
            </a:pPr>
            <a:r>
              <a:rPr lang="en" sz="1500" dirty="0"/>
              <a:t>Feedforward depth (not shown)</a:t>
            </a:r>
          </a:p>
          <a:p>
            <a:pPr marL="457200" lvl="0" indent="-323850" rtl="0">
              <a:spcBef>
                <a:spcPts val="0"/>
              </a:spcBef>
              <a:buSzPct val="100000"/>
            </a:pPr>
            <a:r>
              <a:rPr lang="en" sz="1500" dirty="0"/>
              <a:t>Input transformations:</a:t>
            </a:r>
          </a:p>
          <a:p>
            <a:pPr marL="914400" lvl="1" indent="-323850" rtl="0">
              <a:spcBef>
                <a:spcPts val="0"/>
              </a:spcBef>
              <a:buSzPct val="100000"/>
            </a:pPr>
            <a:r>
              <a:rPr lang="en" sz="1500" dirty="0"/>
              <a:t>T, C: Transform, Carry operators</a:t>
            </a:r>
          </a:p>
          <a:p>
            <a:pPr marL="457200" lvl="0" indent="-323850" rtl="0">
              <a:spcBef>
                <a:spcPts val="0"/>
              </a:spcBef>
              <a:buSzPct val="100000"/>
            </a:pPr>
            <a:r>
              <a:rPr lang="en" sz="1500" dirty="0"/>
              <a:t>RHN Output: </a:t>
            </a:r>
          </a:p>
          <a:p>
            <a:pPr marL="457200" lvl="0" indent="-323850" rtl="0">
              <a:spcBef>
                <a:spcPts val="0"/>
              </a:spcBef>
              <a:buSzPct val="100000"/>
            </a:pPr>
            <a:r>
              <a:rPr lang="en" sz="1500" dirty="0"/>
              <a:t>State update equation for RHN with recurrence depth L:</a:t>
            </a:r>
          </a:p>
          <a:p>
            <a:pPr marL="0" lvl="0" indent="0" rtl="0">
              <a:spcBef>
                <a:spcPts val="0"/>
              </a:spcBef>
              <a:buNone/>
            </a:pPr>
            <a:endParaRPr sz="1500" dirty="0"/>
          </a:p>
          <a:p>
            <a:pPr marL="0" lvl="0" indent="0" rtl="0">
              <a:spcBef>
                <a:spcPts val="0"/>
              </a:spcBef>
              <a:buNone/>
            </a:pPr>
            <a:endParaRPr sz="1500" dirty="0"/>
          </a:p>
          <a:p>
            <a:pPr marL="0" lvl="0" indent="0" rtl="0">
              <a:spcBef>
                <a:spcPts val="0"/>
              </a:spcBef>
              <a:buNone/>
            </a:pPr>
            <a:r>
              <a:rPr lang="en" sz="1500" dirty="0"/>
              <a:t>  </a:t>
            </a:r>
          </a:p>
        </p:txBody>
      </p:sp>
      <p:sp>
        <p:nvSpPr>
          <p:cNvPr id="1222" name="Shape 1222"/>
          <p:cNvSpPr txBox="1">
            <a:spLocks noGrp="1"/>
          </p:cNvSpPr>
          <p:nvPr>
            <p:ph type="body" idx="2"/>
          </p:nvPr>
        </p:nvSpPr>
        <p:spPr>
          <a:xfrm>
            <a:off x="4832400" y="1266175"/>
            <a:ext cx="3999900" cy="330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223" name="Shape 12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68700" y="1152474"/>
            <a:ext cx="2063600" cy="3280300"/>
          </a:xfrm>
          <a:prstGeom prst="rect">
            <a:avLst/>
          </a:prstGeom>
          <a:noFill/>
          <a:ln>
            <a:noFill/>
          </a:ln>
        </p:spPr>
      </p:pic>
      <p:sp>
        <p:nvSpPr>
          <p:cNvPr id="1224" name="Shape 1224"/>
          <p:cNvSpPr txBox="1"/>
          <p:nvPr/>
        </p:nvSpPr>
        <p:spPr>
          <a:xfrm>
            <a:off x="401900" y="4703625"/>
            <a:ext cx="6426300" cy="256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100">
                <a:solidFill>
                  <a:schemeClr val="dk1"/>
                </a:solidFill>
              </a:rPr>
              <a:t>Zilly, Julian Georg, et al. "Recurrent highway networks." </a:t>
            </a:r>
            <a:r>
              <a:rPr lang="en" sz="1100" i="1">
                <a:solidFill>
                  <a:schemeClr val="dk1"/>
                </a:solidFill>
              </a:rPr>
              <a:t>arXiv preprint arXiv:1607.03474</a:t>
            </a:r>
            <a:r>
              <a:rPr lang="en" sz="1100">
                <a:solidFill>
                  <a:schemeClr val="dk1"/>
                </a:solidFill>
              </a:rPr>
              <a:t> (2016).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  <p:pic>
        <p:nvPicPr>
          <p:cNvPr id="1225" name="Shape 12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65249" y="1509325"/>
            <a:ext cx="1231500" cy="80065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cxnSp>
        <p:nvCxnSpPr>
          <p:cNvPr id="1226" name="Shape 1226"/>
          <p:cNvCxnSpPr/>
          <p:nvPr/>
        </p:nvCxnSpPr>
        <p:spPr>
          <a:xfrm rot="10800000" flipH="1">
            <a:off x="2633750" y="2201850"/>
            <a:ext cx="1231500" cy="12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pic>
        <p:nvPicPr>
          <p:cNvPr id="1227" name="Shape 12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86625" y="2623954"/>
            <a:ext cx="1231499" cy="1776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8" name="Shape 12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17613" y="3104937"/>
            <a:ext cx="1681949" cy="26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9" name="Shape 122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302156" y="3363690"/>
            <a:ext cx="2866750" cy="703243"/>
          </a:xfrm>
          <a:prstGeom prst="rect">
            <a:avLst/>
          </a:prstGeom>
          <a:noFill/>
          <a:ln>
            <a:noFill/>
          </a:ln>
        </p:spPr>
      </p:pic>
      <p:sp>
        <p:nvSpPr>
          <p:cNvPr id="1230" name="Shape 1230"/>
          <p:cNvSpPr txBox="1"/>
          <p:nvPr/>
        </p:nvSpPr>
        <p:spPr>
          <a:xfrm>
            <a:off x="1426525" y="4333224"/>
            <a:ext cx="1791600" cy="256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/>
              <a:t>Indicator function</a:t>
            </a:r>
          </a:p>
        </p:txBody>
      </p:sp>
      <p:cxnSp>
        <p:nvCxnSpPr>
          <p:cNvPr id="1231" name="Shape 1231"/>
          <p:cNvCxnSpPr>
            <a:stCxn id="1230" idx="0"/>
          </p:cNvCxnSpPr>
          <p:nvPr/>
        </p:nvCxnSpPr>
        <p:spPr>
          <a:xfrm rot="10800000" flipH="1">
            <a:off x="2322325" y="4139724"/>
            <a:ext cx="1055400" cy="193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232" name="Shape 1232"/>
          <p:cNvSpPr txBox="1"/>
          <p:nvPr/>
        </p:nvSpPr>
        <p:spPr>
          <a:xfrm>
            <a:off x="3326300" y="2540600"/>
            <a:ext cx="2766300" cy="263100"/>
          </a:xfrm>
          <a:prstGeom prst="rect">
            <a:avLst/>
          </a:prstGeom>
          <a:solidFill>
            <a:srgbClr val="FFE599"/>
          </a:solidFill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100"/>
              <a:t>Note: h is transformed input, y is state</a:t>
            </a:r>
          </a:p>
        </p:txBody>
      </p:sp>
      <p:sp>
        <p:nvSpPr>
          <p:cNvPr id="1233" name="Shape 1233"/>
          <p:cNvSpPr txBox="1"/>
          <p:nvPr/>
        </p:nvSpPr>
        <p:spPr>
          <a:xfrm>
            <a:off x="4028800" y="4419500"/>
            <a:ext cx="2063700" cy="345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/>
              <a:t>Recurrence layer Index</a:t>
            </a:r>
          </a:p>
        </p:txBody>
      </p:sp>
      <p:cxnSp>
        <p:nvCxnSpPr>
          <p:cNvPr id="1234" name="Shape 1234"/>
          <p:cNvCxnSpPr>
            <a:stCxn id="1233" idx="0"/>
          </p:cNvCxnSpPr>
          <p:nvPr/>
        </p:nvCxnSpPr>
        <p:spPr>
          <a:xfrm rot="10800000">
            <a:off x="4557850" y="4177100"/>
            <a:ext cx="502800" cy="242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" name="Shape 123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Gradient Equations in RHN </a:t>
            </a:r>
          </a:p>
        </p:txBody>
      </p:sp>
      <p:sp>
        <p:nvSpPr>
          <p:cNvPr id="1240" name="Shape 1240"/>
          <p:cNvSpPr txBox="1">
            <a:spLocks noGrp="1"/>
          </p:cNvSpPr>
          <p:nvPr>
            <p:ph type="body" idx="1"/>
          </p:nvPr>
        </p:nvSpPr>
        <p:spPr>
          <a:xfrm>
            <a:off x="790450" y="1447712"/>
            <a:ext cx="8520600" cy="330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</a:pPr>
            <a:r>
              <a:rPr lang="en"/>
              <a:t>For an RHN with </a:t>
            </a:r>
            <a:r>
              <a:rPr lang="en" b="1"/>
              <a:t>recurrence depth 1</a:t>
            </a:r>
            <a:r>
              <a:rPr lang="en"/>
              <a:t>, RHN Output is:   </a:t>
            </a:r>
          </a:p>
          <a:p>
            <a:pPr marL="457200" lvl="0" indent="-228600" rtl="0">
              <a:spcBef>
                <a:spcPts val="0"/>
              </a:spcBef>
            </a:pPr>
            <a:r>
              <a:rPr lang="en"/>
              <a:t>Jacobian is simple:</a:t>
            </a:r>
          </a:p>
          <a:p>
            <a:pPr marL="457200" lvl="0" indent="-228600" rtl="0">
              <a:spcBef>
                <a:spcPts val="0"/>
              </a:spcBef>
            </a:pPr>
            <a:r>
              <a:rPr lang="en"/>
              <a:t>But the gradient of </a:t>
            </a:r>
            <a:r>
              <a:rPr lang="en" b="1"/>
              <a:t>A </a:t>
            </a:r>
            <a:r>
              <a:rPr lang="en"/>
              <a:t>is not:</a:t>
            </a:r>
          </a:p>
          <a:p>
            <a:pPr marL="457200" lvl="0" indent="-228600" rtl="0">
              <a:spcBef>
                <a:spcPts val="0"/>
              </a:spcBef>
            </a:pPr>
            <a:r>
              <a:rPr lang="en"/>
              <a:t>where: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  <a:p>
            <a:pPr marL="457200" lvl="0" indent="-228600" rtl="0">
              <a:spcBef>
                <a:spcPts val="0"/>
              </a:spcBef>
            </a:pPr>
            <a:r>
              <a:rPr lang="en"/>
              <a:t>Using the above and GCT, the centers of the circles are:</a:t>
            </a:r>
          </a:p>
          <a:p>
            <a:pPr marL="457200" lvl="0" indent="-228600" rtl="0">
              <a:spcBef>
                <a:spcPts val="0"/>
              </a:spcBef>
            </a:pPr>
            <a:r>
              <a:rPr lang="en"/>
              <a:t>The radii are:     </a:t>
            </a:r>
          </a:p>
        </p:txBody>
      </p:sp>
      <p:pic>
        <p:nvPicPr>
          <p:cNvPr id="1241" name="Shape 12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60936" y="2008118"/>
            <a:ext cx="827189" cy="269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2" name="Shape 12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86325" y="1228674"/>
            <a:ext cx="2625918" cy="292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3" name="Shape 12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88125" y="1957212"/>
            <a:ext cx="4624133" cy="292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4" name="Shape 12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712049" y="2319337"/>
            <a:ext cx="2897774" cy="997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5" name="Shape 124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052474" y="3170675"/>
            <a:ext cx="2772562" cy="358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6" name="Shape 124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444524" y="3679124"/>
            <a:ext cx="2625924" cy="535119"/>
          </a:xfrm>
          <a:prstGeom prst="rect">
            <a:avLst/>
          </a:prstGeom>
          <a:noFill/>
          <a:ln>
            <a:noFill/>
          </a:ln>
        </p:spPr>
      </p:pic>
      <p:sp>
        <p:nvSpPr>
          <p:cNvPr id="1247" name="Shape 1247"/>
          <p:cNvSpPr txBox="1"/>
          <p:nvPr/>
        </p:nvSpPr>
        <p:spPr>
          <a:xfrm>
            <a:off x="5327350" y="3625625"/>
            <a:ext cx="3591600" cy="4029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b="1"/>
              <a:t>The eigenvalues lie within these circles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2" name="Shape 125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Analysis</a:t>
            </a:r>
          </a:p>
        </p:txBody>
      </p:sp>
      <p:sp>
        <p:nvSpPr>
          <p:cNvPr id="1253" name="Shape 1253"/>
          <p:cNvSpPr txBox="1">
            <a:spLocks noGrp="1"/>
          </p:cNvSpPr>
          <p:nvPr>
            <p:ph type="body" idx="1"/>
          </p:nvPr>
        </p:nvSpPr>
        <p:spPr>
          <a:xfrm>
            <a:off x="790450" y="1447712"/>
            <a:ext cx="8520600" cy="330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</a:pPr>
            <a:r>
              <a:rPr lang="en"/>
              <a:t>Centers:                                                   , radii:     </a:t>
            </a:r>
          </a:p>
          <a:p>
            <a:pPr marL="457200" lvl="0" indent="-228600" rtl="0">
              <a:spcBef>
                <a:spcPts val="0"/>
              </a:spcBef>
            </a:pPr>
            <a:r>
              <a:rPr lang="en"/>
              <a:t>If we wish to completely remember the previous state: </a:t>
            </a:r>
            <a:r>
              <a:rPr lang="en" b="1"/>
              <a:t>c = 1</a:t>
            </a:r>
            <a:r>
              <a:rPr lang="en"/>
              <a:t>, </a:t>
            </a:r>
            <a:r>
              <a:rPr lang="en" b="1"/>
              <a:t>t = 0	</a:t>
            </a:r>
          </a:p>
          <a:p>
            <a:pPr marL="914400" lvl="1" indent="-323850" rtl="0">
              <a:spcBef>
                <a:spcPts val="0"/>
              </a:spcBef>
              <a:buSzPct val="100000"/>
            </a:pPr>
            <a:r>
              <a:rPr lang="en" sz="1500" b="1"/>
              <a:t>Saturation</a:t>
            </a:r>
            <a:r>
              <a:rPr lang="en" sz="1500"/>
              <a:t> ⇒ </a:t>
            </a:r>
            <a:r>
              <a:rPr lang="en" sz="1500" b="1"/>
              <a:t>T’</a:t>
            </a:r>
            <a:r>
              <a:rPr lang="en" sz="1500"/>
              <a:t> = </a:t>
            </a:r>
            <a:r>
              <a:rPr lang="en" sz="1500" b="1"/>
              <a:t>C’ </a:t>
            </a:r>
            <a:r>
              <a:rPr lang="en" sz="1500"/>
              <a:t>= </a:t>
            </a:r>
            <a:r>
              <a:rPr lang="en" sz="1500" b="1"/>
              <a:t>0</a:t>
            </a:r>
            <a:r>
              <a:rPr lang="en" sz="1500" baseline="-25000"/>
              <a:t>nxn</a:t>
            </a:r>
          </a:p>
          <a:p>
            <a:pPr marL="914400" lvl="1" indent="-228600" rtl="0">
              <a:spcBef>
                <a:spcPts val="0"/>
              </a:spcBef>
            </a:pPr>
            <a:r>
              <a:rPr lang="en" sz="1600"/>
              <a:t>Thus, centers (λ) are </a:t>
            </a:r>
            <a:r>
              <a:rPr lang="en" sz="1600" b="1"/>
              <a:t>1</a:t>
            </a:r>
            <a:r>
              <a:rPr lang="en" sz="1600"/>
              <a:t>, radii are </a:t>
            </a:r>
            <a:r>
              <a:rPr lang="en" sz="1600" b="1"/>
              <a:t>0</a:t>
            </a:r>
            <a:r>
              <a:rPr lang="en" sz="1600"/>
              <a:t> </a:t>
            </a:r>
          </a:p>
          <a:p>
            <a:pPr marL="457200" lvl="0" indent="-228600" rtl="0">
              <a:spcBef>
                <a:spcPts val="0"/>
              </a:spcBef>
            </a:pPr>
            <a:r>
              <a:rPr lang="en"/>
              <a:t>If we wish to completely forget the previous state: </a:t>
            </a:r>
            <a:r>
              <a:rPr lang="en" b="1"/>
              <a:t>c = 0</a:t>
            </a:r>
            <a:r>
              <a:rPr lang="en"/>
              <a:t>, </a:t>
            </a:r>
            <a:r>
              <a:rPr lang="en" b="1"/>
              <a:t>t = 1	</a:t>
            </a:r>
          </a:p>
          <a:p>
            <a:pPr marL="914400" lvl="1" indent="-228600" rtl="0">
              <a:spcBef>
                <a:spcPts val="0"/>
              </a:spcBef>
            </a:pPr>
            <a:r>
              <a:rPr lang="en" sz="1600"/>
              <a:t>Eigenvalues are those of </a:t>
            </a:r>
            <a:r>
              <a:rPr lang="en" sz="1600" b="1"/>
              <a:t>H’</a:t>
            </a:r>
          </a:p>
          <a:p>
            <a:pPr marL="457200" lvl="0" indent="-330200" rtl="0">
              <a:spcBef>
                <a:spcPts val="0"/>
              </a:spcBef>
              <a:buSzPct val="100000"/>
            </a:pPr>
            <a:r>
              <a:rPr lang="en" sz="1600"/>
              <a:t>Possible to span the spectrum between these two cases by adjusting the Jacobian </a:t>
            </a:r>
            <a:r>
              <a:rPr lang="en" sz="1600" b="1"/>
              <a:t>A</a:t>
            </a:r>
          </a:p>
          <a:p>
            <a:pPr marL="457200" lvl="0" indent="-330200" rtl="0">
              <a:spcBef>
                <a:spcPts val="0"/>
              </a:spcBef>
              <a:buSzPct val="100000"/>
            </a:pPr>
            <a:r>
              <a:rPr lang="en" sz="1600"/>
              <a:t>(*) </a:t>
            </a:r>
            <a:r>
              <a:rPr lang="en" sz="1600" b="1"/>
              <a:t>Increasing depth improves expressivity</a:t>
            </a:r>
          </a:p>
        </p:txBody>
      </p:sp>
      <p:pic>
        <p:nvPicPr>
          <p:cNvPr id="1254" name="Shape 12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42725" y="1216600"/>
            <a:ext cx="2772562" cy="358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5" name="Shape 12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27650" y="1113524"/>
            <a:ext cx="2772550" cy="5650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0" name="Shape 126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Results</a:t>
            </a:r>
          </a:p>
        </p:txBody>
      </p:sp>
      <p:sp>
        <p:nvSpPr>
          <p:cNvPr id="1261" name="Shape 1261"/>
          <p:cNvSpPr txBox="1">
            <a:spLocks noGrp="1"/>
          </p:cNvSpPr>
          <p:nvPr>
            <p:ph type="body" idx="1"/>
          </p:nvPr>
        </p:nvSpPr>
        <p:spPr>
          <a:xfrm>
            <a:off x="790450" y="1447712"/>
            <a:ext cx="8520600" cy="330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262" name="Shape 12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953574"/>
            <a:ext cx="5336325" cy="196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3" name="Shape 12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699" y="3100749"/>
            <a:ext cx="3464800" cy="154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4" name="Shape 126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08137" y="3100745"/>
            <a:ext cx="3597532" cy="1541799"/>
          </a:xfrm>
          <a:prstGeom prst="rect">
            <a:avLst/>
          </a:prstGeom>
          <a:noFill/>
          <a:ln>
            <a:noFill/>
          </a:ln>
        </p:spPr>
      </p:pic>
      <p:sp>
        <p:nvSpPr>
          <p:cNvPr id="1265" name="Shape 1265"/>
          <p:cNvSpPr txBox="1"/>
          <p:nvPr/>
        </p:nvSpPr>
        <p:spPr>
          <a:xfrm>
            <a:off x="5801925" y="1778625"/>
            <a:ext cx="2334600" cy="26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/>
              <a:t>BPC on Penn Treebank</a:t>
            </a:r>
          </a:p>
        </p:txBody>
      </p:sp>
      <p:sp>
        <p:nvSpPr>
          <p:cNvPr id="1266" name="Shape 1266"/>
          <p:cNvSpPr txBox="1"/>
          <p:nvPr/>
        </p:nvSpPr>
        <p:spPr>
          <a:xfrm>
            <a:off x="746675" y="4703625"/>
            <a:ext cx="2862000" cy="26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/>
              <a:t>BPC on enwiki8 (Hutter Prize)</a:t>
            </a:r>
          </a:p>
        </p:txBody>
      </p:sp>
      <p:sp>
        <p:nvSpPr>
          <p:cNvPr id="1267" name="Shape 1267"/>
          <p:cNvSpPr txBox="1"/>
          <p:nvPr/>
        </p:nvSpPr>
        <p:spPr>
          <a:xfrm>
            <a:off x="4975900" y="4756800"/>
            <a:ext cx="2862000" cy="26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/>
              <a:t>BPC on text8 (Hutter Prize)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2" name="Shape 1272"/>
          <p:cNvSpPr txBox="1">
            <a:spLocks noGrp="1"/>
          </p:cNvSpPr>
          <p:nvPr>
            <p:ph type="title"/>
          </p:nvPr>
        </p:nvSpPr>
        <p:spPr>
          <a:xfrm>
            <a:off x="311700" y="814800"/>
            <a:ext cx="8571300" cy="9420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LSTMs for Language Models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7" name="Shape 1277"/>
          <p:cNvSpPr txBox="1">
            <a:spLocks noGrp="1"/>
          </p:cNvSpPr>
          <p:nvPr>
            <p:ph type="title"/>
          </p:nvPr>
        </p:nvSpPr>
        <p:spPr>
          <a:xfrm>
            <a:off x="311700" y="297000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LSTMs are Very Effective!</a:t>
            </a:r>
          </a:p>
        </p:txBody>
      </p:sp>
      <p:sp>
        <p:nvSpPr>
          <p:cNvPr id="1278" name="Shape 1278"/>
          <p:cNvSpPr txBox="1">
            <a:spLocks noGrp="1"/>
          </p:cNvSpPr>
          <p:nvPr>
            <p:ph type="body" idx="1"/>
          </p:nvPr>
        </p:nvSpPr>
        <p:spPr>
          <a:xfrm>
            <a:off x="311700" y="1619625"/>
            <a:ext cx="3951000" cy="1416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b="1">
                <a:highlight>
                  <a:srgbClr val="FFFFFF"/>
                </a:highlight>
              </a:rPr>
              <a:t>Application: Language Model</a:t>
            </a:r>
          </a:p>
          <a:p>
            <a:pPr lvl="0" rtl="0">
              <a:spcBef>
                <a:spcPts val="0"/>
              </a:spcBef>
              <a:buNone/>
            </a:pPr>
            <a:r>
              <a:rPr lang="en" b="1">
                <a:highlight>
                  <a:srgbClr val="FFFFFF"/>
                </a:highlight>
              </a:rPr>
              <a:t>Task</a:t>
            </a:r>
            <a:r>
              <a:rPr lang="en">
                <a:highlight>
                  <a:srgbClr val="FFFFFF"/>
                </a:highlight>
              </a:rPr>
              <a:t>: Predicting the next character given the current character</a:t>
            </a:r>
          </a:p>
          <a:p>
            <a:pPr marL="914400" lvl="1" indent="-228600" rtl="0">
              <a:spcBef>
                <a:spcPts val="0"/>
              </a:spcBef>
              <a:buClr>
                <a:schemeClr val="dk1"/>
              </a:buClr>
            </a:pPr>
            <a:endParaRPr>
              <a:solidFill>
                <a:schemeClr val="dk1"/>
              </a:solidFill>
              <a:highlight>
                <a:srgbClr val="FFFFFF"/>
              </a:highlight>
            </a:endParaRPr>
          </a:p>
        </p:txBody>
      </p:sp>
      <p:pic>
        <p:nvPicPr>
          <p:cNvPr id="1279" name="Shape 12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28000" y="901325"/>
            <a:ext cx="4715899" cy="3745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4" name="Shape 128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Train Input: Wikipedia Data</a:t>
            </a:r>
          </a:p>
        </p:txBody>
      </p:sp>
      <p:sp>
        <p:nvSpPr>
          <p:cNvPr id="1285" name="Shape 1285"/>
          <p:cNvSpPr txBox="1">
            <a:spLocks noGrp="1"/>
          </p:cNvSpPr>
          <p:nvPr>
            <p:ph type="body" idx="1"/>
          </p:nvPr>
        </p:nvSpPr>
        <p:spPr>
          <a:xfrm>
            <a:off x="790450" y="1447712"/>
            <a:ext cx="8520600" cy="330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</a:pPr>
            <a:r>
              <a:rPr lang="en"/>
              <a:t>Hutter Prize 100 MB Dataset of raw wikipedia, 96 MB for training</a:t>
            </a:r>
          </a:p>
          <a:p>
            <a:pPr marL="457200" lvl="0" indent="-228600" rtl="0">
              <a:spcBef>
                <a:spcPts val="0"/>
              </a:spcBef>
            </a:pPr>
            <a:r>
              <a:rPr lang="en"/>
              <a:t>Trained overnight on a LSTM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Option 2: Recurrent Depth (d</a:t>
            </a:r>
            <a:r>
              <a:rPr lang="en" baseline="-25000"/>
              <a:t>r</a:t>
            </a:r>
            <a:r>
              <a:rPr lang="en"/>
              <a:t>)</a:t>
            </a:r>
          </a:p>
        </p:txBody>
      </p:sp>
      <p:sp>
        <p:nvSpPr>
          <p:cNvPr id="225" name="Shape 225"/>
          <p:cNvSpPr txBox="1"/>
          <p:nvPr/>
        </p:nvSpPr>
        <p:spPr>
          <a:xfrm>
            <a:off x="4322600" y="1419475"/>
            <a:ext cx="4258500" cy="1821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lvl="0" indent="-342900" rtl="0">
              <a:lnSpc>
                <a:spcPct val="150000"/>
              </a:lnSpc>
              <a:spcBef>
                <a:spcPts val="0"/>
              </a:spcBef>
              <a:buClr>
                <a:schemeClr val="dk2"/>
              </a:buClr>
              <a:buSzPct val="100000"/>
              <a:buChar char="●"/>
            </a:pPr>
            <a:r>
              <a:rPr lang="en" sz="1800" b="1" u="sng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Recurrent depth</a:t>
            </a:r>
            <a:r>
              <a:rPr lang="en"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: Longest path between </a:t>
            </a:r>
            <a:r>
              <a:rPr lang="en" sz="1800" b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same hidden state </a:t>
            </a:r>
            <a:r>
              <a:rPr lang="en"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in </a:t>
            </a:r>
            <a:r>
              <a:rPr lang="en" sz="1800" b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successive timesteps</a:t>
            </a:r>
          </a:p>
          <a:p>
            <a:pPr lvl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en" sz="1700" b="1"/>
              <a:t>  </a:t>
            </a:r>
          </a:p>
        </p:txBody>
      </p:sp>
      <p:sp>
        <p:nvSpPr>
          <p:cNvPr id="226" name="Shape 226"/>
          <p:cNvSpPr txBox="1"/>
          <p:nvPr/>
        </p:nvSpPr>
        <p:spPr>
          <a:xfrm>
            <a:off x="671325" y="4408100"/>
            <a:ext cx="3253500" cy="410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180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Recurrent depth = </a:t>
            </a:r>
            <a:r>
              <a:rPr lang="en" sz="1700">
                <a:solidFill>
                  <a:srgbClr val="FF0000"/>
                </a:solidFill>
              </a:rPr>
              <a:t>3</a:t>
            </a:r>
          </a:p>
        </p:txBody>
      </p:sp>
      <p:pic>
        <p:nvPicPr>
          <p:cNvPr id="227" name="Shape 2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7300" y="1152425"/>
            <a:ext cx="3032599" cy="3255674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Shape 228"/>
          <p:cNvSpPr/>
          <p:nvPr/>
        </p:nvSpPr>
        <p:spPr>
          <a:xfrm>
            <a:off x="1231350" y="3317825"/>
            <a:ext cx="346200" cy="3081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29" name="Shape 229"/>
          <p:cNvSpPr/>
          <p:nvPr/>
        </p:nvSpPr>
        <p:spPr>
          <a:xfrm>
            <a:off x="1935300" y="3317825"/>
            <a:ext cx="346200" cy="3081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" name="Shape 129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Generated Text:</a:t>
            </a:r>
          </a:p>
        </p:txBody>
      </p:sp>
      <p:pic>
        <p:nvPicPr>
          <p:cNvPr id="1291" name="Shape 12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750" y="1120800"/>
            <a:ext cx="8000724" cy="3714750"/>
          </a:xfrm>
          <a:prstGeom prst="rect">
            <a:avLst/>
          </a:prstGeom>
          <a:noFill/>
          <a:ln>
            <a:noFill/>
          </a:ln>
        </p:spPr>
      </p:pic>
      <p:sp>
        <p:nvSpPr>
          <p:cNvPr id="1292" name="Shape 1292"/>
          <p:cNvSpPr/>
          <p:nvPr/>
        </p:nvSpPr>
        <p:spPr>
          <a:xfrm>
            <a:off x="703075" y="3762025"/>
            <a:ext cx="3318000" cy="320700"/>
          </a:xfrm>
          <a:prstGeom prst="ellipse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93" name="Shape 1293"/>
          <p:cNvSpPr/>
          <p:nvPr/>
        </p:nvSpPr>
        <p:spPr>
          <a:xfrm>
            <a:off x="3527650" y="1369125"/>
            <a:ext cx="2614800" cy="572700"/>
          </a:xfrm>
          <a:prstGeom prst="ellipse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94" name="Shape 1294"/>
          <p:cNvSpPr txBox="1"/>
          <p:nvPr/>
        </p:nvSpPr>
        <p:spPr>
          <a:xfrm>
            <a:off x="6796325" y="2442325"/>
            <a:ext cx="2125500" cy="1319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buClr>
                <a:srgbClr val="0000FF"/>
              </a:buClr>
              <a:buChar char="●"/>
            </a:pPr>
            <a:r>
              <a:rPr lang="en">
                <a:solidFill>
                  <a:srgbClr val="0000FF"/>
                </a:solidFill>
              </a:rPr>
              <a:t>Remembers to close a bracket</a:t>
            </a:r>
          </a:p>
          <a:p>
            <a:pPr marL="457200" lvl="0" indent="-228600" rtl="0">
              <a:spcBef>
                <a:spcPts val="0"/>
              </a:spcBef>
              <a:buClr>
                <a:srgbClr val="0000FF"/>
              </a:buClr>
              <a:buChar char="●"/>
            </a:pPr>
            <a:r>
              <a:rPr lang="en">
                <a:solidFill>
                  <a:srgbClr val="0000FF"/>
                </a:solidFill>
              </a:rPr>
              <a:t>Capitalize nouns</a:t>
            </a:r>
          </a:p>
          <a:p>
            <a:pPr marL="457200" lvl="0" indent="-228600" rtl="0">
              <a:spcBef>
                <a:spcPts val="0"/>
              </a:spcBef>
              <a:buChar char="●"/>
            </a:pPr>
            <a:r>
              <a:rPr lang="en">
                <a:solidFill>
                  <a:srgbClr val="FF0000"/>
                </a:solidFill>
              </a:rPr>
              <a:t>404 Page Not Found! :P  The LSTM hallucinates it.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9" name="Shape 129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Train Input: </a:t>
            </a:r>
          </a:p>
        </p:txBody>
      </p:sp>
      <p:sp>
        <p:nvSpPr>
          <p:cNvPr id="1300" name="Shape 1300"/>
          <p:cNvSpPr txBox="1">
            <a:spLocks noGrp="1"/>
          </p:cNvSpPr>
          <p:nvPr>
            <p:ph type="body" idx="1"/>
          </p:nvPr>
        </p:nvSpPr>
        <p:spPr>
          <a:xfrm>
            <a:off x="311700" y="1085100"/>
            <a:ext cx="8520600" cy="870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</a:pPr>
            <a:r>
              <a:rPr lang="en"/>
              <a:t>16MB of Latex source of algebraic stacks/geometry </a:t>
            </a:r>
          </a:p>
          <a:p>
            <a:pPr marL="457200" lvl="0" indent="-228600" rtl="0">
              <a:spcBef>
                <a:spcPts val="0"/>
              </a:spcBef>
            </a:pPr>
            <a:r>
              <a:rPr lang="en"/>
              <a:t>Trained on Multi-Layer LSTM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301" name="Shape 1301"/>
          <p:cNvSpPr txBox="1">
            <a:spLocks noGrp="1"/>
          </p:cNvSpPr>
          <p:nvPr>
            <p:ph type="title"/>
          </p:nvPr>
        </p:nvSpPr>
        <p:spPr>
          <a:xfrm>
            <a:off x="311700" y="202277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Test Output</a:t>
            </a:r>
          </a:p>
        </p:txBody>
      </p:sp>
      <p:sp>
        <p:nvSpPr>
          <p:cNvPr id="1302" name="Shape 1302"/>
          <p:cNvSpPr txBox="1">
            <a:spLocks noGrp="1"/>
          </p:cNvSpPr>
          <p:nvPr>
            <p:ph type="body" idx="1"/>
          </p:nvPr>
        </p:nvSpPr>
        <p:spPr>
          <a:xfrm>
            <a:off x="311700" y="2662850"/>
            <a:ext cx="8520600" cy="870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</a:pPr>
            <a:r>
              <a:rPr lang="en"/>
              <a:t>Generated Latex files “almost” compile, the authors had to fix some issues manually</a:t>
            </a:r>
          </a:p>
          <a:p>
            <a:pPr marL="457200" lvl="0" indent="-228600" rtl="0">
              <a:spcBef>
                <a:spcPts val="0"/>
              </a:spcBef>
            </a:pPr>
            <a:r>
              <a:rPr lang="en"/>
              <a:t>We will look at some of these errors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7" name="Shape 130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Generated Latex Source Code</a:t>
            </a:r>
          </a:p>
        </p:txBody>
      </p:sp>
      <p:pic>
        <p:nvPicPr>
          <p:cNvPr id="1308" name="Shape 13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9600" y="957387"/>
            <a:ext cx="8020050" cy="3648075"/>
          </a:xfrm>
          <a:prstGeom prst="rect">
            <a:avLst/>
          </a:prstGeom>
          <a:noFill/>
          <a:ln>
            <a:noFill/>
          </a:ln>
        </p:spPr>
      </p:pic>
      <p:sp>
        <p:nvSpPr>
          <p:cNvPr id="1309" name="Shape 1309"/>
          <p:cNvSpPr/>
          <p:nvPr/>
        </p:nvSpPr>
        <p:spPr>
          <a:xfrm>
            <a:off x="407025" y="1270450"/>
            <a:ext cx="1492500" cy="296100"/>
          </a:xfrm>
          <a:prstGeom prst="ellipse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10" name="Shape 1310"/>
          <p:cNvSpPr/>
          <p:nvPr/>
        </p:nvSpPr>
        <p:spPr>
          <a:xfrm>
            <a:off x="407025" y="4198150"/>
            <a:ext cx="1492500" cy="296100"/>
          </a:xfrm>
          <a:prstGeom prst="ellipse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11" name="Shape 1311"/>
          <p:cNvSpPr txBox="1"/>
          <p:nvPr/>
        </p:nvSpPr>
        <p:spPr>
          <a:xfrm>
            <a:off x="6019800" y="2335575"/>
            <a:ext cx="2812500" cy="2450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buClr>
                <a:srgbClr val="FF0000"/>
              </a:buClr>
              <a:buChar char="●"/>
            </a:pPr>
            <a:r>
              <a:rPr lang="en">
                <a:solidFill>
                  <a:srgbClr val="FF0000"/>
                </a:solidFill>
              </a:rPr>
              <a:t>Begins with a proof but ends with a lemma</a:t>
            </a:r>
          </a:p>
          <a:p>
            <a:pPr marL="457200" lvl="0" indent="-228600" rtl="0">
              <a:spcBef>
                <a:spcPts val="0"/>
              </a:spcBef>
              <a:buClr>
                <a:srgbClr val="0000FF"/>
              </a:buClr>
              <a:buChar char="●"/>
            </a:pPr>
            <a:r>
              <a:rPr lang="en">
                <a:solidFill>
                  <a:srgbClr val="0000FF"/>
                </a:solidFill>
              </a:rPr>
              <a:t>Begins enumerate but does not end it</a:t>
            </a:r>
          </a:p>
          <a:p>
            <a:pPr lvl="0" rtl="0">
              <a:spcBef>
                <a:spcPts val="0"/>
              </a:spcBef>
              <a:buNone/>
            </a:pPr>
            <a:endParaRPr>
              <a:solidFill>
                <a:srgbClr val="0000FF"/>
              </a:solidFill>
            </a:endParaRPr>
          </a:p>
          <a:p>
            <a:pPr marL="457200" lvl="0" indent="-228600" rtl="0">
              <a:spcBef>
                <a:spcPts val="0"/>
              </a:spcBef>
              <a:buChar char="●"/>
            </a:pPr>
            <a:r>
              <a:rPr lang="en"/>
              <a:t>Likely because of the long term dependency.</a:t>
            </a:r>
          </a:p>
          <a:p>
            <a:pPr marL="457200" lvl="0" indent="-228600" rtl="0">
              <a:spcBef>
                <a:spcPts val="0"/>
              </a:spcBef>
              <a:buChar char="●"/>
            </a:pPr>
            <a:r>
              <a:rPr lang="en"/>
              <a:t>Can be reduced with larger/better  models</a:t>
            </a:r>
          </a:p>
        </p:txBody>
      </p:sp>
      <p:sp>
        <p:nvSpPr>
          <p:cNvPr id="1312" name="Shape 1312"/>
          <p:cNvSpPr/>
          <p:nvPr/>
        </p:nvSpPr>
        <p:spPr>
          <a:xfrm>
            <a:off x="559425" y="2335575"/>
            <a:ext cx="1599000" cy="296100"/>
          </a:xfrm>
          <a:prstGeom prst="ellipse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7" name="Shape 1317"/>
          <p:cNvSpPr txBox="1">
            <a:spLocks noGrp="1"/>
          </p:cNvSpPr>
          <p:nvPr>
            <p:ph type="title"/>
          </p:nvPr>
        </p:nvSpPr>
        <p:spPr>
          <a:xfrm>
            <a:off x="311700" y="260000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30555"/>
              <a:buFont typeface="Arial"/>
              <a:buNone/>
            </a:pPr>
            <a:r>
              <a:rPr lang="en"/>
              <a:t>Compiled Latex Files: Hallucinated Algebra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  <p:pic>
        <p:nvPicPr>
          <p:cNvPr id="1318" name="Shape 13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997425"/>
            <a:ext cx="7963723" cy="400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19" name="Shape 1319"/>
          <p:cNvSpPr/>
          <p:nvPr/>
        </p:nvSpPr>
        <p:spPr>
          <a:xfrm>
            <a:off x="4329425" y="925100"/>
            <a:ext cx="863400" cy="320700"/>
          </a:xfrm>
          <a:prstGeom prst="ellipse">
            <a:avLst/>
          </a:prstGeom>
          <a:noFill/>
          <a:ln w="28575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20" name="Shape 1320"/>
          <p:cNvSpPr/>
          <p:nvPr/>
        </p:nvSpPr>
        <p:spPr>
          <a:xfrm>
            <a:off x="1694200" y="3219325"/>
            <a:ext cx="1833600" cy="411300"/>
          </a:xfrm>
          <a:prstGeom prst="ellipse">
            <a:avLst/>
          </a:prstGeom>
          <a:noFill/>
          <a:ln w="28575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21" name="Shape 1321"/>
          <p:cNvSpPr/>
          <p:nvPr/>
        </p:nvSpPr>
        <p:spPr>
          <a:xfrm>
            <a:off x="4329425" y="2356050"/>
            <a:ext cx="703200" cy="411300"/>
          </a:xfrm>
          <a:prstGeom prst="ellipse">
            <a:avLst/>
          </a:prstGeom>
          <a:noFill/>
          <a:ln w="28575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22" name="Shape 1322"/>
          <p:cNvSpPr txBox="1"/>
          <p:nvPr/>
        </p:nvSpPr>
        <p:spPr>
          <a:xfrm>
            <a:off x="5908800" y="3630625"/>
            <a:ext cx="2923500" cy="1344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buClr>
                <a:srgbClr val="0000FF"/>
              </a:buClr>
              <a:buChar char="●"/>
            </a:pPr>
            <a:r>
              <a:rPr lang="en">
                <a:solidFill>
                  <a:srgbClr val="0000FF"/>
                </a:solidFill>
              </a:rPr>
              <a:t>Generates Lemmas and their proofs</a:t>
            </a:r>
          </a:p>
          <a:p>
            <a:pPr marL="457200" lvl="0" indent="-228600" rtl="0">
              <a:spcBef>
                <a:spcPts val="0"/>
              </a:spcBef>
              <a:buClr>
                <a:srgbClr val="0000FF"/>
              </a:buClr>
              <a:buChar char="●"/>
            </a:pPr>
            <a:r>
              <a:rPr lang="en">
                <a:solidFill>
                  <a:srgbClr val="0000FF"/>
                </a:solidFill>
              </a:rPr>
              <a:t>Equations with correct latex structure</a:t>
            </a:r>
          </a:p>
          <a:p>
            <a:pPr marL="457200" lvl="0" indent="-228600" rtl="0">
              <a:spcBef>
                <a:spcPts val="0"/>
              </a:spcBef>
              <a:buClr>
                <a:srgbClr val="0000FF"/>
              </a:buClr>
              <a:buChar char="●"/>
            </a:pPr>
            <a:r>
              <a:rPr lang="en">
                <a:solidFill>
                  <a:srgbClr val="0000FF"/>
                </a:solidFill>
              </a:rPr>
              <a:t>No, they dont mean anything yet !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7" name="Shape 1327"/>
          <p:cNvSpPr txBox="1">
            <a:spLocks noGrp="1"/>
          </p:cNvSpPr>
          <p:nvPr>
            <p:ph type="title"/>
          </p:nvPr>
        </p:nvSpPr>
        <p:spPr>
          <a:xfrm>
            <a:off x="311700" y="186000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Compiled Latex Files: Hallucinated Algebra</a:t>
            </a:r>
          </a:p>
        </p:txBody>
      </p:sp>
      <p:pic>
        <p:nvPicPr>
          <p:cNvPr id="1328" name="Shape 13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758699"/>
            <a:ext cx="8520601" cy="4218424"/>
          </a:xfrm>
          <a:prstGeom prst="rect">
            <a:avLst/>
          </a:prstGeom>
          <a:noFill/>
          <a:ln>
            <a:noFill/>
          </a:ln>
        </p:spPr>
      </p:pic>
      <p:sp>
        <p:nvSpPr>
          <p:cNvPr id="1329" name="Shape 1329"/>
          <p:cNvSpPr/>
          <p:nvPr/>
        </p:nvSpPr>
        <p:spPr>
          <a:xfrm>
            <a:off x="370025" y="814075"/>
            <a:ext cx="1295100" cy="2589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30" name="Shape 1330"/>
          <p:cNvSpPr/>
          <p:nvPr/>
        </p:nvSpPr>
        <p:spPr>
          <a:xfrm>
            <a:off x="4888850" y="814075"/>
            <a:ext cx="2994000" cy="16818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31" name="Shape 1331"/>
          <p:cNvSpPr/>
          <p:nvPr/>
        </p:nvSpPr>
        <p:spPr>
          <a:xfrm>
            <a:off x="311700" y="2495875"/>
            <a:ext cx="2994000" cy="4152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32" name="Shape 1332"/>
          <p:cNvSpPr txBox="1"/>
          <p:nvPr/>
        </p:nvSpPr>
        <p:spPr>
          <a:xfrm>
            <a:off x="7080000" y="299575"/>
            <a:ext cx="1752300" cy="5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FF0000"/>
                </a:solidFill>
              </a:rPr>
              <a:t>Nice try on the diagrams !</a:t>
            </a:r>
          </a:p>
        </p:txBody>
      </p:sp>
      <p:sp>
        <p:nvSpPr>
          <p:cNvPr id="1333" name="Shape 1333"/>
          <p:cNvSpPr txBox="1"/>
          <p:nvPr/>
        </p:nvSpPr>
        <p:spPr>
          <a:xfrm>
            <a:off x="1792875" y="758700"/>
            <a:ext cx="1752300" cy="5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FF0000"/>
              </a:solidFill>
            </a:endParaRPr>
          </a:p>
        </p:txBody>
      </p:sp>
      <p:pic>
        <p:nvPicPr>
          <p:cNvPr id="1334" name="Shape 13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92875" y="657774"/>
            <a:ext cx="486425" cy="415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hape 234"/>
          <p:cNvSpPr txBox="1">
            <a:spLocks noGrp="1"/>
          </p:cNvSpPr>
          <p:nvPr>
            <p:ph type="title"/>
          </p:nvPr>
        </p:nvSpPr>
        <p:spPr>
          <a:xfrm>
            <a:off x="590750" y="411875"/>
            <a:ext cx="8520600" cy="707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Backpropagation Through Time (BPTT)</a:t>
            </a:r>
          </a:p>
        </p:txBody>
      </p:sp>
      <p:sp>
        <p:nvSpPr>
          <p:cNvPr id="235" name="Shape 235"/>
          <p:cNvSpPr txBox="1">
            <a:spLocks noGrp="1"/>
          </p:cNvSpPr>
          <p:nvPr>
            <p:ph type="body" idx="2"/>
          </p:nvPr>
        </p:nvSpPr>
        <p:spPr>
          <a:xfrm>
            <a:off x="4832400" y="1266175"/>
            <a:ext cx="4185000" cy="707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42900" rtl="0">
              <a:spcBef>
                <a:spcPts val="0"/>
              </a:spcBef>
              <a:buSzPct val="100000"/>
            </a:pPr>
            <a:r>
              <a:rPr lang="en" sz="1800"/>
              <a:t>Objective is to update the weight matrix: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36" name="Shape 236"/>
          <p:cNvSpPr txBox="1">
            <a:spLocks noGrp="1"/>
          </p:cNvSpPr>
          <p:nvPr>
            <p:ph type="body" idx="2"/>
          </p:nvPr>
        </p:nvSpPr>
        <p:spPr>
          <a:xfrm>
            <a:off x="4832400" y="3228250"/>
            <a:ext cx="3999900" cy="13209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42900" rtl="0">
              <a:spcBef>
                <a:spcPts val="0"/>
              </a:spcBef>
              <a:buSzPct val="100000"/>
            </a:pPr>
            <a:r>
              <a:rPr lang="en" sz="1800"/>
              <a:t>Issue: </a:t>
            </a:r>
            <a:r>
              <a:rPr lang="en" sz="1800" b="1"/>
              <a:t>W</a:t>
            </a:r>
            <a:r>
              <a:rPr lang="en" sz="1800"/>
              <a:t> occurs each timestep</a:t>
            </a:r>
          </a:p>
          <a:p>
            <a:pPr marL="457200" lvl="0" indent="-342900" rtl="0">
              <a:spcBef>
                <a:spcPts val="0"/>
              </a:spcBef>
              <a:buSzPct val="100000"/>
            </a:pPr>
            <a:r>
              <a:rPr lang="en" sz="1800" b="1"/>
              <a:t>Every</a:t>
            </a:r>
            <a:r>
              <a:rPr lang="en" sz="1800"/>
              <a:t> path from </a:t>
            </a:r>
            <a:r>
              <a:rPr lang="en" sz="1800" b="1"/>
              <a:t>W </a:t>
            </a:r>
            <a:r>
              <a:rPr lang="en" sz="1800"/>
              <a:t>to L is one dependency</a:t>
            </a:r>
          </a:p>
          <a:p>
            <a:pPr marL="457200" lvl="0" indent="-342900" rtl="0">
              <a:spcBef>
                <a:spcPts val="0"/>
              </a:spcBef>
              <a:buSzPct val="100000"/>
            </a:pPr>
            <a:r>
              <a:rPr lang="en" sz="1800"/>
              <a:t>Find all paths from </a:t>
            </a:r>
            <a:r>
              <a:rPr lang="en" sz="1800" b="1"/>
              <a:t>W </a:t>
            </a:r>
            <a:r>
              <a:rPr lang="en" sz="1800"/>
              <a:t>to L!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  <p:pic>
        <p:nvPicPr>
          <p:cNvPr id="237" name="Shape 2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0750" y="1243373"/>
            <a:ext cx="3636475" cy="3585374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Shape 238"/>
          <p:cNvSpPr txBox="1"/>
          <p:nvPr/>
        </p:nvSpPr>
        <p:spPr>
          <a:xfrm>
            <a:off x="5105400" y="4549150"/>
            <a:ext cx="3912000" cy="448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(note: dropping subscript h from </a:t>
            </a:r>
            <a:r>
              <a:rPr lang="en" b="1"/>
              <a:t>W</a:t>
            </a:r>
            <a:r>
              <a:rPr lang="en" b="1" baseline="-25000"/>
              <a:t>h</a:t>
            </a:r>
            <a:r>
              <a:rPr lang="en" b="1"/>
              <a:t> </a:t>
            </a:r>
            <a:r>
              <a:rPr lang="en"/>
              <a:t>for brevity)</a:t>
            </a:r>
          </a:p>
        </p:txBody>
      </p:sp>
      <p:pic>
        <p:nvPicPr>
          <p:cNvPr id="239" name="Shape 2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22900" y="2120462"/>
            <a:ext cx="2603994" cy="846299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Shape 240"/>
          <p:cNvSpPr/>
          <p:nvPr/>
        </p:nvSpPr>
        <p:spPr>
          <a:xfrm>
            <a:off x="910700" y="1547750"/>
            <a:ext cx="1462225" cy="2570325"/>
          </a:xfrm>
          <a:custGeom>
            <a:avLst/>
            <a:gdLst/>
            <a:ahLst/>
            <a:cxnLst/>
            <a:rect l="0" t="0" r="0" b="0"/>
            <a:pathLst>
              <a:path w="58489" h="102813" extrusionOk="0">
                <a:moveTo>
                  <a:pt x="0" y="97996"/>
                </a:moveTo>
                <a:cubicBezTo>
                  <a:pt x="4275" y="98081"/>
                  <a:pt x="20864" y="108342"/>
                  <a:pt x="25653" y="98509"/>
                </a:cubicBezTo>
                <a:cubicBezTo>
                  <a:pt x="30441" y="88675"/>
                  <a:pt x="23259" y="55411"/>
                  <a:pt x="28732" y="38993"/>
                </a:cubicBezTo>
                <a:cubicBezTo>
                  <a:pt x="34204" y="22574"/>
                  <a:pt x="53529" y="6498"/>
                  <a:pt x="58489" y="0"/>
                </a:cubicBezTo>
              </a:path>
            </a:pathLst>
          </a:custGeom>
          <a:noFill/>
          <a:ln w="19050" cap="flat" cmpd="sng">
            <a:solidFill>
              <a:srgbClr val="FF9900"/>
            </a:solidFill>
            <a:prstDash val="solid"/>
            <a:round/>
            <a:headEnd type="none" w="lg" len="lg"/>
            <a:tailEnd type="stealth" w="lg" len="lg"/>
          </a:ln>
        </p:spPr>
      </p:sp>
      <p:sp>
        <p:nvSpPr>
          <p:cNvPr id="241" name="Shape 241"/>
          <p:cNvSpPr/>
          <p:nvPr/>
        </p:nvSpPr>
        <p:spPr>
          <a:xfrm>
            <a:off x="878625" y="1609637"/>
            <a:ext cx="1526375" cy="2673250"/>
          </a:xfrm>
          <a:custGeom>
            <a:avLst/>
            <a:gdLst/>
            <a:ahLst/>
            <a:cxnLst/>
            <a:rect l="0" t="0" r="0" b="0"/>
            <a:pathLst>
              <a:path w="61055" h="106930" extrusionOk="0">
                <a:moveTo>
                  <a:pt x="0" y="96970"/>
                </a:moveTo>
                <a:cubicBezTo>
                  <a:pt x="9320" y="97910"/>
                  <a:pt x="46261" y="114500"/>
                  <a:pt x="55924" y="102614"/>
                </a:cubicBezTo>
                <a:cubicBezTo>
                  <a:pt x="65586" y="90728"/>
                  <a:pt x="57120" y="42756"/>
                  <a:pt x="57976" y="25654"/>
                </a:cubicBezTo>
                <a:cubicBezTo>
                  <a:pt x="58831" y="8551"/>
                  <a:pt x="60541" y="4275"/>
                  <a:pt x="61055" y="0"/>
                </a:cubicBezTo>
              </a:path>
            </a:pathLst>
          </a:custGeom>
          <a:noFill/>
          <a:ln w="19050" cap="flat" cmpd="sng">
            <a:solidFill>
              <a:srgbClr val="FF9900"/>
            </a:solidFill>
            <a:prstDash val="solid"/>
            <a:round/>
            <a:headEnd type="none" w="lg" len="lg"/>
            <a:tailEnd type="stealth" w="lg" len="lg"/>
          </a:ln>
        </p:spPr>
      </p:sp>
      <p:sp>
        <p:nvSpPr>
          <p:cNvPr id="242" name="Shape 242"/>
          <p:cNvSpPr/>
          <p:nvPr/>
        </p:nvSpPr>
        <p:spPr>
          <a:xfrm>
            <a:off x="910700" y="1624725"/>
            <a:ext cx="2177800" cy="2855650"/>
          </a:xfrm>
          <a:custGeom>
            <a:avLst/>
            <a:gdLst/>
            <a:ahLst/>
            <a:cxnLst/>
            <a:rect l="0" t="0" r="0" b="0"/>
            <a:pathLst>
              <a:path w="87112" h="114226" extrusionOk="0">
                <a:moveTo>
                  <a:pt x="0" y="102613"/>
                </a:moveTo>
                <a:cubicBezTo>
                  <a:pt x="13168" y="103810"/>
                  <a:pt x="65159" y="122537"/>
                  <a:pt x="79012" y="109796"/>
                </a:cubicBezTo>
                <a:cubicBezTo>
                  <a:pt x="92864" y="97054"/>
                  <a:pt x="85083" y="44465"/>
                  <a:pt x="83117" y="26166"/>
                </a:cubicBezTo>
                <a:cubicBezTo>
                  <a:pt x="81150" y="7866"/>
                  <a:pt x="69862" y="4361"/>
                  <a:pt x="67212" y="0"/>
                </a:cubicBezTo>
              </a:path>
            </a:pathLst>
          </a:custGeom>
          <a:noFill/>
          <a:ln w="19050" cap="flat" cmpd="sng">
            <a:solidFill>
              <a:srgbClr val="FF9900"/>
            </a:solidFill>
            <a:prstDash val="solid"/>
            <a:round/>
            <a:headEnd type="none" w="lg" len="lg"/>
            <a:tailEnd type="stealth" w="lg" len="lg"/>
          </a:ln>
        </p:spPr>
      </p:sp>
      <p:sp>
        <p:nvSpPr>
          <p:cNvPr id="243" name="Shape 243"/>
          <p:cNvSpPr/>
          <p:nvPr/>
        </p:nvSpPr>
        <p:spPr>
          <a:xfrm>
            <a:off x="936350" y="3574375"/>
            <a:ext cx="359100" cy="2823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"/>
                                        <p:tgtEl>
                                          <p:spTgt spid="2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"/>
                                        <p:tgtEl>
                                          <p:spTgt spid="2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"/>
                                        <p:tgtEl>
                                          <p:spTgt spid="2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"/>
                                        <p:tgtEl>
                                          <p:spTgt spid="2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hape 24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Systematically Finding All Paths</a:t>
            </a:r>
          </a:p>
        </p:txBody>
      </p:sp>
      <p:pic>
        <p:nvPicPr>
          <p:cNvPr id="249" name="Shape 2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0750" y="1243373"/>
            <a:ext cx="3636475" cy="3585374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Shape 250"/>
          <p:cNvSpPr/>
          <p:nvPr/>
        </p:nvSpPr>
        <p:spPr>
          <a:xfrm>
            <a:off x="936350" y="3574375"/>
            <a:ext cx="359100" cy="2823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51" name="Shape 251"/>
          <p:cNvSpPr/>
          <p:nvPr/>
        </p:nvSpPr>
        <p:spPr>
          <a:xfrm>
            <a:off x="1242800" y="2109737"/>
            <a:ext cx="448800" cy="507300"/>
          </a:xfrm>
          <a:prstGeom prst="rect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52" name="Shape 252"/>
          <p:cNvSpPr txBox="1"/>
          <p:nvPr/>
        </p:nvSpPr>
        <p:spPr>
          <a:xfrm>
            <a:off x="4850000" y="1681325"/>
            <a:ext cx="3745800" cy="70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How many paths exist from W to L </a:t>
            </a:r>
            <a:r>
              <a:rPr lang="en" sz="1800" i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through L</a:t>
            </a:r>
            <a:r>
              <a:rPr lang="en" sz="1800" i="1" baseline="-25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r>
              <a:rPr lang="en"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?</a:t>
            </a:r>
            <a:r>
              <a:rPr lang="en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</a:p>
        </p:txBody>
      </p:sp>
      <p:sp>
        <p:nvSpPr>
          <p:cNvPr id="253" name="Shape 253"/>
          <p:cNvSpPr txBox="1"/>
          <p:nvPr/>
        </p:nvSpPr>
        <p:spPr>
          <a:xfrm>
            <a:off x="5446900" y="2917625"/>
            <a:ext cx="2693400" cy="5658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Just 1. Originating at h</a:t>
            </a:r>
            <a:r>
              <a:rPr lang="en" sz="1800" baseline="-25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0</a:t>
            </a:r>
            <a:r>
              <a:rPr lang="en"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Systematically Finding All Paths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  <p:pic>
        <p:nvPicPr>
          <p:cNvPr id="259" name="Shape 2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0750" y="1243373"/>
            <a:ext cx="3636475" cy="3585374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Shape 260"/>
          <p:cNvSpPr/>
          <p:nvPr/>
        </p:nvSpPr>
        <p:spPr>
          <a:xfrm>
            <a:off x="936350" y="3574375"/>
            <a:ext cx="359100" cy="2823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61" name="Shape 261"/>
          <p:cNvSpPr txBox="1"/>
          <p:nvPr/>
        </p:nvSpPr>
        <p:spPr>
          <a:xfrm>
            <a:off x="5400050" y="2682375"/>
            <a:ext cx="3283500" cy="7893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How many paths from </a:t>
            </a:r>
            <a:r>
              <a:rPr lang="en" sz="1800" b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W </a:t>
            </a:r>
            <a:r>
              <a:rPr lang="en"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to L </a:t>
            </a:r>
            <a:r>
              <a:rPr lang="en" sz="1800" i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through L</a:t>
            </a:r>
            <a:r>
              <a:rPr lang="en" sz="1800" i="1" baseline="-25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r>
              <a:rPr lang="en"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?</a:t>
            </a:r>
          </a:p>
        </p:txBody>
      </p:sp>
      <p:sp>
        <p:nvSpPr>
          <p:cNvPr id="262" name="Shape 262"/>
          <p:cNvSpPr/>
          <p:nvPr/>
        </p:nvSpPr>
        <p:spPr>
          <a:xfrm>
            <a:off x="1924000" y="2099300"/>
            <a:ext cx="448800" cy="525900"/>
          </a:xfrm>
          <a:prstGeom prst="rect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63" name="Shape 263"/>
          <p:cNvSpPr/>
          <p:nvPr/>
        </p:nvSpPr>
        <p:spPr>
          <a:xfrm>
            <a:off x="1627475" y="3572075"/>
            <a:ext cx="359100" cy="2823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64" name="Shape 264"/>
          <p:cNvSpPr txBox="1"/>
          <p:nvPr/>
        </p:nvSpPr>
        <p:spPr>
          <a:xfrm>
            <a:off x="5688650" y="3572075"/>
            <a:ext cx="3143700" cy="5259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2. Originating at h</a:t>
            </a:r>
            <a:r>
              <a:rPr lang="en" sz="1800" baseline="-25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0</a:t>
            </a:r>
            <a:r>
              <a:rPr lang="en"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and h</a:t>
            </a:r>
            <a:r>
              <a:rPr lang="en" sz="1800" baseline="-25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r>
              <a:rPr lang="en"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Shape 26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Systematically Finding All Paths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  <p:pic>
        <p:nvPicPr>
          <p:cNvPr id="270" name="Shape 2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0750" y="1243373"/>
            <a:ext cx="3636475" cy="3585374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Shape 271"/>
          <p:cNvSpPr/>
          <p:nvPr/>
        </p:nvSpPr>
        <p:spPr>
          <a:xfrm>
            <a:off x="936350" y="3574375"/>
            <a:ext cx="359100" cy="2823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72" name="Shape 272"/>
          <p:cNvSpPr txBox="1"/>
          <p:nvPr/>
        </p:nvSpPr>
        <p:spPr>
          <a:xfrm>
            <a:off x="5004275" y="1243374"/>
            <a:ext cx="3296400" cy="5841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800">
                <a:latin typeface="Open Sans"/>
                <a:ea typeface="Open Sans"/>
                <a:cs typeface="Open Sans"/>
                <a:sym typeface="Open Sans"/>
              </a:rPr>
              <a:t>And 3 in this case.</a:t>
            </a:r>
          </a:p>
        </p:txBody>
      </p:sp>
      <p:sp>
        <p:nvSpPr>
          <p:cNvPr id="273" name="Shape 273"/>
          <p:cNvSpPr/>
          <p:nvPr/>
        </p:nvSpPr>
        <p:spPr>
          <a:xfrm>
            <a:off x="2591000" y="2086475"/>
            <a:ext cx="448800" cy="525900"/>
          </a:xfrm>
          <a:prstGeom prst="rect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74" name="Shape 274"/>
          <p:cNvSpPr/>
          <p:nvPr/>
        </p:nvSpPr>
        <p:spPr>
          <a:xfrm>
            <a:off x="1627475" y="3572075"/>
            <a:ext cx="359100" cy="2823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75" name="Shape 275"/>
          <p:cNvSpPr/>
          <p:nvPr/>
        </p:nvSpPr>
        <p:spPr>
          <a:xfrm>
            <a:off x="2305637" y="3546425"/>
            <a:ext cx="359100" cy="2823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76" name="Shape 276"/>
          <p:cNvSpPr txBox="1"/>
          <p:nvPr/>
        </p:nvSpPr>
        <p:spPr>
          <a:xfrm>
            <a:off x="5284600" y="3243124"/>
            <a:ext cx="2882100" cy="1333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l" rtl="0">
              <a:spcBef>
                <a:spcPts val="0"/>
              </a:spcBef>
              <a:buNone/>
            </a:pPr>
            <a:r>
              <a:rPr lang="en"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The gradient has two summations:</a:t>
            </a:r>
          </a:p>
          <a:p>
            <a:pPr lvl="0" algn="l" rtl="0">
              <a:spcBef>
                <a:spcPts val="0"/>
              </a:spcBef>
              <a:buNone/>
            </a:pPr>
            <a:r>
              <a:rPr lang="en"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1: Over L</a:t>
            </a:r>
            <a:r>
              <a:rPr lang="en" sz="1800" baseline="-25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j</a:t>
            </a:r>
          </a:p>
          <a:p>
            <a:pPr lvl="0" algn="l" rtl="0">
              <a:spcBef>
                <a:spcPts val="0"/>
              </a:spcBef>
              <a:buNone/>
            </a:pPr>
            <a:r>
              <a:rPr lang="en"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2: Over h</a:t>
            </a:r>
            <a:r>
              <a:rPr lang="en" sz="1800" baseline="-25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k</a:t>
            </a:r>
          </a:p>
        </p:txBody>
      </p:sp>
      <p:pic>
        <p:nvPicPr>
          <p:cNvPr id="277" name="Shape 27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73998" y="2265774"/>
            <a:ext cx="756971" cy="901150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Shape 278"/>
          <p:cNvSpPr txBox="1"/>
          <p:nvPr/>
        </p:nvSpPr>
        <p:spPr>
          <a:xfrm>
            <a:off x="5001250" y="1829524"/>
            <a:ext cx="3296400" cy="584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Origin of path = basis for Σ</a:t>
            </a:r>
          </a:p>
        </p:txBody>
      </p:sp>
      <p:sp>
        <p:nvSpPr>
          <p:cNvPr id="279" name="Shape 279"/>
          <p:cNvSpPr txBox="1"/>
          <p:nvPr/>
        </p:nvSpPr>
        <p:spPr>
          <a:xfrm>
            <a:off x="4522700" y="4681700"/>
            <a:ext cx="4207500" cy="3645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To skip proof, click </a:t>
            </a:r>
            <a:r>
              <a:rPr lang="en" u="sng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5"/>
              </a:rPr>
              <a:t>here</a:t>
            </a:r>
            <a:r>
              <a:rPr lang="en">
                <a:latin typeface="Open Sans"/>
                <a:ea typeface="Open Sans"/>
                <a:cs typeface="Open Sans"/>
                <a:sym typeface="Open Sans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Backpropagation as two summations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85" name="Shape 285"/>
          <p:cNvSpPr txBox="1">
            <a:spLocks noGrp="1"/>
          </p:cNvSpPr>
          <p:nvPr>
            <p:ph type="body" idx="2"/>
          </p:nvPr>
        </p:nvSpPr>
        <p:spPr>
          <a:xfrm>
            <a:off x="5204375" y="2125575"/>
            <a:ext cx="3441600" cy="564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42900" rtl="0">
              <a:spcBef>
                <a:spcPts val="0"/>
              </a:spcBef>
              <a:buSzPct val="100000"/>
            </a:pPr>
            <a:r>
              <a:rPr lang="en" sz="1800" b="1"/>
              <a:t>First summation over L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  <p:pic>
        <p:nvPicPr>
          <p:cNvPr id="286" name="Shape 2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6049" y="1266175"/>
            <a:ext cx="3627100" cy="357614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87" name="Shape 287"/>
          <p:cNvCxnSpPr/>
          <p:nvPr/>
        </p:nvCxnSpPr>
        <p:spPr>
          <a:xfrm rot="10800000" flipH="1">
            <a:off x="748225" y="1483650"/>
            <a:ext cx="1359600" cy="7824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88" name="Shape 288"/>
          <p:cNvCxnSpPr/>
          <p:nvPr/>
        </p:nvCxnSpPr>
        <p:spPr>
          <a:xfrm rot="10800000" flipH="1">
            <a:off x="1389550" y="1586250"/>
            <a:ext cx="795300" cy="6285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89" name="Shape 289"/>
          <p:cNvCxnSpPr/>
          <p:nvPr/>
        </p:nvCxnSpPr>
        <p:spPr>
          <a:xfrm rot="10800000" flipH="1">
            <a:off x="2005250" y="1637625"/>
            <a:ext cx="256500" cy="5643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90" name="Shape 290"/>
          <p:cNvCxnSpPr/>
          <p:nvPr/>
        </p:nvCxnSpPr>
        <p:spPr>
          <a:xfrm rot="10800000">
            <a:off x="2364350" y="1624650"/>
            <a:ext cx="218100" cy="5901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91" name="Shape 291"/>
          <p:cNvCxnSpPr/>
          <p:nvPr/>
        </p:nvCxnSpPr>
        <p:spPr>
          <a:xfrm rot="10800000">
            <a:off x="2492600" y="1573500"/>
            <a:ext cx="1269900" cy="6669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pic>
        <p:nvPicPr>
          <p:cNvPr id="292" name="Shape 29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97774" y="2921249"/>
            <a:ext cx="2576349" cy="1255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Shape 29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Backpropagation as two summations</a:t>
            </a:r>
          </a:p>
        </p:txBody>
      </p:sp>
      <p:pic>
        <p:nvPicPr>
          <p:cNvPr id="298" name="Shape 2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4500" y="1060950"/>
            <a:ext cx="3772099" cy="3719124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Shape 299"/>
          <p:cNvSpPr/>
          <p:nvPr/>
        </p:nvSpPr>
        <p:spPr>
          <a:xfrm>
            <a:off x="850825" y="3484500"/>
            <a:ext cx="282300" cy="2436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00" name="Shape 300"/>
          <p:cNvSpPr/>
          <p:nvPr/>
        </p:nvSpPr>
        <p:spPr>
          <a:xfrm>
            <a:off x="1581850" y="3472500"/>
            <a:ext cx="282300" cy="2436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 txBox="1"/>
          <p:nvPr/>
        </p:nvSpPr>
        <p:spPr>
          <a:xfrm>
            <a:off x="4583400" y="1227075"/>
            <a:ext cx="3899400" cy="1158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lvl="0" indent="-342900" rtl="0">
              <a:spcBef>
                <a:spcPts val="0"/>
              </a:spcBef>
              <a:buClr>
                <a:schemeClr val="dk2"/>
              </a:buClr>
              <a:buSzPct val="100000"/>
              <a:buChar char="●"/>
            </a:pPr>
            <a:r>
              <a:rPr lang="en" sz="1800" b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Second summation over h: </a:t>
            </a:r>
            <a:r>
              <a:rPr lang="en"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Each </a:t>
            </a:r>
            <a:r>
              <a:rPr lang="en" sz="1800" b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L</a:t>
            </a:r>
            <a:r>
              <a:rPr lang="en" sz="1800" b="1" baseline="-25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j</a:t>
            </a:r>
            <a:r>
              <a:rPr lang="en" sz="1800" b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"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depends on the weight matrices </a:t>
            </a:r>
            <a:r>
              <a:rPr lang="en" sz="1800" i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before it</a:t>
            </a:r>
          </a:p>
        </p:txBody>
      </p:sp>
      <p:sp>
        <p:nvSpPr>
          <p:cNvPr id="302" name="Shape 302"/>
          <p:cNvSpPr/>
          <p:nvPr/>
        </p:nvSpPr>
        <p:spPr>
          <a:xfrm>
            <a:off x="2236675" y="3484500"/>
            <a:ext cx="282300" cy="2436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303" name="Shape 30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89871" y="2460612"/>
            <a:ext cx="2840204" cy="1158975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Shape 304"/>
          <p:cNvSpPr/>
          <p:nvPr/>
        </p:nvSpPr>
        <p:spPr>
          <a:xfrm>
            <a:off x="2505400" y="1971025"/>
            <a:ext cx="448800" cy="525900"/>
          </a:xfrm>
          <a:prstGeom prst="rect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05" name="Shape 305"/>
          <p:cNvSpPr/>
          <p:nvPr/>
        </p:nvSpPr>
        <p:spPr>
          <a:xfrm>
            <a:off x="6746825" y="2496925"/>
            <a:ext cx="615600" cy="9876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06" name="Shape 306"/>
          <p:cNvSpPr txBox="1"/>
          <p:nvPr/>
        </p:nvSpPr>
        <p:spPr>
          <a:xfrm>
            <a:off x="5695050" y="4034100"/>
            <a:ext cx="2142000" cy="6030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600">
                <a:latin typeface="Open Sans"/>
                <a:ea typeface="Open Sans"/>
                <a:cs typeface="Open Sans"/>
                <a:sym typeface="Open Sans"/>
              </a:rPr>
              <a:t>L</a:t>
            </a:r>
            <a:r>
              <a:rPr lang="en" sz="1600" baseline="-25000">
                <a:latin typeface="Open Sans"/>
                <a:ea typeface="Open Sans"/>
                <a:cs typeface="Open Sans"/>
                <a:sym typeface="Open Sans"/>
              </a:rPr>
              <a:t>j</a:t>
            </a:r>
            <a:r>
              <a:rPr lang="en" sz="1600">
                <a:latin typeface="Open Sans"/>
                <a:ea typeface="Open Sans"/>
                <a:cs typeface="Open Sans"/>
                <a:sym typeface="Open Sans"/>
              </a:rPr>
              <a:t> depends on all h</a:t>
            </a:r>
            <a:r>
              <a:rPr lang="en" sz="1600" baseline="-25000">
                <a:latin typeface="Open Sans"/>
                <a:ea typeface="Open Sans"/>
                <a:cs typeface="Open Sans"/>
                <a:sym typeface="Open Sans"/>
              </a:rPr>
              <a:t>k </a:t>
            </a:r>
            <a:r>
              <a:rPr lang="en" sz="1600">
                <a:latin typeface="Open Sans"/>
                <a:ea typeface="Open Sans"/>
                <a:cs typeface="Open Sans"/>
                <a:sym typeface="Open Sans"/>
              </a:rPr>
              <a:t>before it.</a:t>
            </a:r>
          </a:p>
        </p:txBody>
      </p:sp>
      <p:cxnSp>
        <p:nvCxnSpPr>
          <p:cNvPr id="307" name="Shape 307"/>
          <p:cNvCxnSpPr>
            <a:stCxn id="306" idx="0"/>
            <a:endCxn id="305" idx="2"/>
          </p:cNvCxnSpPr>
          <p:nvPr/>
        </p:nvCxnSpPr>
        <p:spPr>
          <a:xfrm rot="10800000" flipH="1">
            <a:off x="6766050" y="3484500"/>
            <a:ext cx="288600" cy="5496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Shape 31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Backpropagation as two summations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  <p:pic>
        <p:nvPicPr>
          <p:cNvPr id="313" name="Shape 3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6049" y="1266175"/>
            <a:ext cx="3627100" cy="3576149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Shape 314"/>
          <p:cNvSpPr/>
          <p:nvPr/>
        </p:nvSpPr>
        <p:spPr>
          <a:xfrm>
            <a:off x="838000" y="3625675"/>
            <a:ext cx="282300" cy="2436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15" name="Shape 315"/>
          <p:cNvSpPr/>
          <p:nvPr/>
        </p:nvSpPr>
        <p:spPr>
          <a:xfrm>
            <a:off x="1145850" y="3753950"/>
            <a:ext cx="333600" cy="320700"/>
          </a:xfrm>
          <a:prstGeom prst="ellipse">
            <a:avLst/>
          </a:prstGeom>
          <a:noFill/>
          <a:ln w="28575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316" name="Shape 3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06924" y="1329825"/>
            <a:ext cx="2683024" cy="1001925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Shape 317"/>
          <p:cNvSpPr txBox="1"/>
          <p:nvPr/>
        </p:nvSpPr>
        <p:spPr>
          <a:xfrm>
            <a:off x="4450850" y="2509150"/>
            <a:ext cx="4711500" cy="413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lvl="0" indent="-342900" rtl="0">
              <a:spcBef>
                <a:spcPts val="0"/>
              </a:spcBef>
              <a:buClr>
                <a:schemeClr val="dk2"/>
              </a:buClr>
              <a:buSzPct val="100000"/>
              <a:buFont typeface="Open Sans"/>
              <a:buChar char="●"/>
            </a:pPr>
            <a:r>
              <a:rPr lang="en"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No explicit of L</a:t>
            </a:r>
            <a:r>
              <a:rPr lang="en" sz="1800" baseline="-25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j</a:t>
            </a:r>
            <a:r>
              <a:rPr lang="en"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on h</a:t>
            </a:r>
            <a:r>
              <a:rPr lang="en" sz="1800" baseline="-25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k</a:t>
            </a:r>
            <a:r>
              <a:rPr lang="en"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</a:p>
        </p:txBody>
      </p:sp>
      <p:sp>
        <p:nvSpPr>
          <p:cNvPr id="318" name="Shape 318"/>
          <p:cNvSpPr/>
          <p:nvPr/>
        </p:nvSpPr>
        <p:spPr>
          <a:xfrm>
            <a:off x="966275" y="1611875"/>
            <a:ext cx="2210275" cy="2604375"/>
          </a:xfrm>
          <a:custGeom>
            <a:avLst/>
            <a:gdLst/>
            <a:ahLst/>
            <a:cxnLst/>
            <a:rect l="0" t="0" r="0" b="0"/>
            <a:pathLst>
              <a:path w="88411" h="104175" extrusionOk="0">
                <a:moveTo>
                  <a:pt x="59003" y="0"/>
                </a:moveTo>
                <a:cubicBezTo>
                  <a:pt x="62509" y="4788"/>
                  <a:pt x="76191" y="12399"/>
                  <a:pt x="80039" y="28732"/>
                </a:cubicBezTo>
                <a:cubicBezTo>
                  <a:pt x="83887" y="45064"/>
                  <a:pt x="95430" y="85938"/>
                  <a:pt x="82091" y="97996"/>
                </a:cubicBezTo>
                <a:cubicBezTo>
                  <a:pt x="68751" y="110053"/>
                  <a:pt x="13681" y="100561"/>
                  <a:pt x="0" y="101075"/>
                </a:cubicBezTo>
              </a:path>
            </a:pathLst>
          </a:custGeom>
          <a:noFill/>
          <a:ln w="28575" cap="flat" cmpd="sng">
            <a:solidFill>
              <a:srgbClr val="FF9900"/>
            </a:solidFill>
            <a:prstDash val="solid"/>
            <a:round/>
            <a:headEnd type="none" w="lg" len="lg"/>
            <a:tailEnd type="stealth" w="lg" len="lg"/>
          </a:ln>
        </p:spPr>
      </p:sp>
      <p:sp>
        <p:nvSpPr>
          <p:cNvPr id="319" name="Shape 319"/>
          <p:cNvSpPr/>
          <p:nvPr/>
        </p:nvSpPr>
        <p:spPr>
          <a:xfrm>
            <a:off x="2479825" y="2227575"/>
            <a:ext cx="333600" cy="320700"/>
          </a:xfrm>
          <a:prstGeom prst="ellipse">
            <a:avLst/>
          </a:prstGeom>
          <a:noFill/>
          <a:ln w="28575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20" name="Shape 320"/>
          <p:cNvSpPr/>
          <p:nvPr/>
        </p:nvSpPr>
        <p:spPr>
          <a:xfrm>
            <a:off x="2479825" y="2957175"/>
            <a:ext cx="333600" cy="320700"/>
          </a:xfrm>
          <a:prstGeom prst="ellipse">
            <a:avLst/>
          </a:prstGeom>
          <a:noFill/>
          <a:ln w="28575" cap="flat" cmpd="sng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21" name="Shape 321"/>
          <p:cNvSpPr/>
          <p:nvPr/>
        </p:nvSpPr>
        <p:spPr>
          <a:xfrm>
            <a:off x="2479825" y="3753950"/>
            <a:ext cx="333600" cy="320700"/>
          </a:xfrm>
          <a:prstGeom prst="ellipse">
            <a:avLst/>
          </a:prstGeom>
          <a:noFill/>
          <a:ln w="28575" cap="flat" cmpd="sng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22" name="Shape 322"/>
          <p:cNvSpPr/>
          <p:nvPr/>
        </p:nvSpPr>
        <p:spPr>
          <a:xfrm>
            <a:off x="1812837" y="3753950"/>
            <a:ext cx="333600" cy="320700"/>
          </a:xfrm>
          <a:prstGeom prst="ellipse">
            <a:avLst/>
          </a:prstGeom>
          <a:noFill/>
          <a:ln w="28575" cap="flat" cmpd="sng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323" name="Shape 3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33949" y="3771124"/>
            <a:ext cx="3698350" cy="929524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Shape 324"/>
          <p:cNvSpPr/>
          <p:nvPr/>
        </p:nvSpPr>
        <p:spPr>
          <a:xfrm>
            <a:off x="6554425" y="3742100"/>
            <a:ext cx="1715700" cy="10020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325" name="Shape 325"/>
          <p:cNvCxnSpPr>
            <a:stCxn id="326" idx="2"/>
            <a:endCxn id="324" idx="0"/>
          </p:cNvCxnSpPr>
          <p:nvPr/>
        </p:nvCxnSpPr>
        <p:spPr>
          <a:xfrm>
            <a:off x="7290925" y="2324587"/>
            <a:ext cx="121500" cy="14175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326" name="Shape 326"/>
          <p:cNvSpPr/>
          <p:nvPr/>
        </p:nvSpPr>
        <p:spPr>
          <a:xfrm>
            <a:off x="6983125" y="1336987"/>
            <a:ext cx="615600" cy="9876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327" name="Shape 327"/>
          <p:cNvCxnSpPr>
            <a:endCxn id="326" idx="2"/>
          </p:cNvCxnSpPr>
          <p:nvPr/>
        </p:nvCxnSpPr>
        <p:spPr>
          <a:xfrm rot="10800000" flipH="1">
            <a:off x="6554425" y="2324587"/>
            <a:ext cx="736500" cy="2877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328" name="Shape 328"/>
          <p:cNvSpPr txBox="1"/>
          <p:nvPr/>
        </p:nvSpPr>
        <p:spPr>
          <a:xfrm>
            <a:off x="4450850" y="2864653"/>
            <a:ext cx="4351200" cy="413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lvl="0" indent="-342900" rtl="0">
              <a:spcBef>
                <a:spcPts val="0"/>
              </a:spcBef>
              <a:buClr>
                <a:schemeClr val="dk2"/>
              </a:buClr>
              <a:buSzPct val="100000"/>
              <a:buFont typeface="Open Sans"/>
              <a:buChar char="●"/>
            </a:pPr>
            <a:r>
              <a:rPr lang="en"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Use chain rule to fill missing steps</a:t>
            </a:r>
          </a:p>
        </p:txBody>
      </p:sp>
      <p:sp>
        <p:nvSpPr>
          <p:cNvPr id="329" name="Shape 329"/>
          <p:cNvSpPr txBox="1"/>
          <p:nvPr/>
        </p:nvSpPr>
        <p:spPr>
          <a:xfrm>
            <a:off x="2642275" y="1856800"/>
            <a:ext cx="282300" cy="24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70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j</a:t>
            </a:r>
          </a:p>
        </p:txBody>
      </p:sp>
      <p:sp>
        <p:nvSpPr>
          <p:cNvPr id="330" name="Shape 330"/>
          <p:cNvSpPr txBox="1"/>
          <p:nvPr/>
        </p:nvSpPr>
        <p:spPr>
          <a:xfrm>
            <a:off x="1230575" y="3382075"/>
            <a:ext cx="282300" cy="24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70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3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Lecture Outline</a:t>
            </a:r>
          </a:p>
        </p:txBody>
      </p:sp>
      <p:sp>
        <p:nvSpPr>
          <p:cNvPr id="137" name="Shape 137"/>
          <p:cNvSpPr txBox="1">
            <a:spLocks noGrp="1"/>
          </p:cNvSpPr>
          <p:nvPr>
            <p:ph type="body" idx="1"/>
          </p:nvPr>
        </p:nvSpPr>
        <p:spPr>
          <a:xfrm>
            <a:off x="790450" y="1447712"/>
            <a:ext cx="8520600" cy="330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55600" rtl="0">
              <a:lnSpc>
                <a:spcPct val="200000"/>
              </a:lnSpc>
              <a:spcBef>
                <a:spcPts val="0"/>
              </a:spcBef>
              <a:buSzPct val="100000"/>
              <a:buAutoNum type="arabicPeriod"/>
            </a:pPr>
            <a:r>
              <a:rPr lang="en" sz="2000"/>
              <a:t>Introduction</a:t>
            </a:r>
          </a:p>
          <a:p>
            <a:pPr marL="457200" lvl="0" indent="-355600" rtl="0">
              <a:lnSpc>
                <a:spcPct val="200000"/>
              </a:lnSpc>
              <a:spcBef>
                <a:spcPts val="0"/>
              </a:spcBef>
              <a:buSzPct val="100000"/>
              <a:buAutoNum type="arabicPeriod"/>
            </a:pPr>
            <a:r>
              <a:rPr lang="en" sz="2000"/>
              <a:t>Learning Long Term Dependencies</a:t>
            </a:r>
          </a:p>
          <a:p>
            <a:pPr marL="457200" lvl="0" indent="-355600" rtl="0">
              <a:lnSpc>
                <a:spcPct val="200000"/>
              </a:lnSpc>
              <a:spcBef>
                <a:spcPts val="0"/>
              </a:spcBef>
              <a:buSzPct val="100000"/>
              <a:buAutoNum type="arabicPeriod"/>
            </a:pPr>
            <a:r>
              <a:rPr lang="en" sz="2000"/>
              <a:t>Regularization</a:t>
            </a:r>
          </a:p>
          <a:p>
            <a:pPr marL="457200" lvl="0" indent="-355600" rtl="0">
              <a:lnSpc>
                <a:spcPct val="200000"/>
              </a:lnSpc>
              <a:spcBef>
                <a:spcPts val="0"/>
              </a:spcBef>
              <a:buSzPct val="100000"/>
              <a:buAutoNum type="arabicPeriod"/>
            </a:pPr>
            <a:r>
              <a:rPr lang="en" sz="2000"/>
              <a:t>Visualization for RNNs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Shape 33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Backpropagation as two summations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  <p:pic>
        <p:nvPicPr>
          <p:cNvPr id="336" name="Shape 3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6049" y="1266175"/>
            <a:ext cx="3627100" cy="3576149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Shape 337"/>
          <p:cNvSpPr/>
          <p:nvPr/>
        </p:nvSpPr>
        <p:spPr>
          <a:xfrm>
            <a:off x="838000" y="3625675"/>
            <a:ext cx="282300" cy="2436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38" name="Shape 338"/>
          <p:cNvSpPr/>
          <p:nvPr/>
        </p:nvSpPr>
        <p:spPr>
          <a:xfrm>
            <a:off x="1145850" y="3753950"/>
            <a:ext cx="333600" cy="320700"/>
          </a:xfrm>
          <a:prstGeom prst="ellipse">
            <a:avLst/>
          </a:prstGeom>
          <a:noFill/>
          <a:ln w="28575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339" name="Shape 3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06924" y="1329825"/>
            <a:ext cx="2683024" cy="1001925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Shape 340"/>
          <p:cNvSpPr txBox="1"/>
          <p:nvPr/>
        </p:nvSpPr>
        <p:spPr>
          <a:xfrm>
            <a:off x="4450850" y="2509150"/>
            <a:ext cx="4711500" cy="413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lvl="0" indent="-342900" rtl="0">
              <a:spcBef>
                <a:spcPts val="0"/>
              </a:spcBef>
              <a:buClr>
                <a:schemeClr val="dk2"/>
              </a:buClr>
              <a:buSzPct val="100000"/>
              <a:buFont typeface="Open Sans"/>
              <a:buChar char="●"/>
            </a:pPr>
            <a:r>
              <a:rPr lang="en"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No explicit of L</a:t>
            </a:r>
            <a:r>
              <a:rPr lang="en" sz="1800" baseline="-25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j</a:t>
            </a:r>
            <a:r>
              <a:rPr lang="en"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on h</a:t>
            </a:r>
            <a:r>
              <a:rPr lang="en" sz="1800" baseline="-25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k</a:t>
            </a:r>
            <a:r>
              <a:rPr lang="en"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</a:p>
        </p:txBody>
      </p:sp>
      <p:sp>
        <p:nvSpPr>
          <p:cNvPr id="341" name="Shape 341"/>
          <p:cNvSpPr/>
          <p:nvPr/>
        </p:nvSpPr>
        <p:spPr>
          <a:xfrm>
            <a:off x="2479825" y="2227575"/>
            <a:ext cx="333600" cy="320700"/>
          </a:xfrm>
          <a:prstGeom prst="ellipse">
            <a:avLst/>
          </a:prstGeom>
          <a:noFill/>
          <a:ln w="28575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342" name="Shape 3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33949" y="3771124"/>
            <a:ext cx="3698350" cy="929524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Shape 343"/>
          <p:cNvSpPr/>
          <p:nvPr/>
        </p:nvSpPr>
        <p:spPr>
          <a:xfrm>
            <a:off x="6983125" y="1336987"/>
            <a:ext cx="615600" cy="9876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344" name="Shape 344"/>
          <p:cNvCxnSpPr>
            <a:endCxn id="343" idx="2"/>
          </p:cNvCxnSpPr>
          <p:nvPr/>
        </p:nvCxnSpPr>
        <p:spPr>
          <a:xfrm rot="10800000" flipH="1">
            <a:off x="6554425" y="2324587"/>
            <a:ext cx="736500" cy="2877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345" name="Shape 345"/>
          <p:cNvSpPr txBox="1"/>
          <p:nvPr/>
        </p:nvSpPr>
        <p:spPr>
          <a:xfrm>
            <a:off x="4450850" y="2864653"/>
            <a:ext cx="4351200" cy="413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lvl="0" indent="-342900" rtl="0">
              <a:spcBef>
                <a:spcPts val="0"/>
              </a:spcBef>
              <a:buClr>
                <a:schemeClr val="dk2"/>
              </a:buClr>
              <a:buSzPct val="100000"/>
              <a:buFont typeface="Open Sans"/>
              <a:buChar char="●"/>
            </a:pPr>
            <a:r>
              <a:rPr lang="en"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Use chain rule to fill missing steps</a:t>
            </a:r>
          </a:p>
        </p:txBody>
      </p:sp>
      <p:sp>
        <p:nvSpPr>
          <p:cNvPr id="346" name="Shape 346"/>
          <p:cNvSpPr txBox="1"/>
          <p:nvPr/>
        </p:nvSpPr>
        <p:spPr>
          <a:xfrm>
            <a:off x="2642275" y="1856800"/>
            <a:ext cx="282300" cy="24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70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j</a:t>
            </a:r>
          </a:p>
        </p:txBody>
      </p:sp>
      <p:sp>
        <p:nvSpPr>
          <p:cNvPr id="347" name="Shape 347"/>
          <p:cNvSpPr txBox="1"/>
          <p:nvPr/>
        </p:nvSpPr>
        <p:spPr>
          <a:xfrm>
            <a:off x="1230575" y="3382075"/>
            <a:ext cx="282300" cy="24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70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k</a:t>
            </a:r>
          </a:p>
        </p:txBody>
      </p:sp>
      <p:sp>
        <p:nvSpPr>
          <p:cNvPr id="348" name="Shape 348"/>
          <p:cNvSpPr/>
          <p:nvPr/>
        </p:nvSpPr>
        <p:spPr>
          <a:xfrm>
            <a:off x="6541600" y="3779600"/>
            <a:ext cx="615600" cy="921000"/>
          </a:xfrm>
          <a:prstGeom prst="rect">
            <a:avLst/>
          </a:prstGeom>
          <a:noFill/>
          <a:ln w="19050" cap="flat" cmpd="sng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49" name="Shape 349"/>
          <p:cNvSpPr/>
          <p:nvPr/>
        </p:nvSpPr>
        <p:spPr>
          <a:xfrm>
            <a:off x="7151200" y="3779600"/>
            <a:ext cx="506400" cy="921000"/>
          </a:xfrm>
          <a:prstGeom prst="rect">
            <a:avLst/>
          </a:prstGeom>
          <a:noFill/>
          <a:ln w="19050" cap="flat" cmpd="sng">
            <a:solidFill>
              <a:srgbClr val="38761D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50" name="Shape 350"/>
          <p:cNvSpPr/>
          <p:nvPr/>
        </p:nvSpPr>
        <p:spPr>
          <a:xfrm>
            <a:off x="7684600" y="3779600"/>
            <a:ext cx="506400" cy="921000"/>
          </a:xfrm>
          <a:prstGeom prst="rect">
            <a:avLst/>
          </a:prstGeom>
          <a:noFill/>
          <a:ln w="19050" cap="flat" cmpd="sng">
            <a:solidFill>
              <a:srgbClr val="E6913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351" name="Shape 351"/>
          <p:cNvCxnSpPr>
            <a:stCxn id="341" idx="5"/>
          </p:cNvCxnSpPr>
          <p:nvPr/>
        </p:nvCxnSpPr>
        <p:spPr>
          <a:xfrm>
            <a:off x="2764570" y="2501309"/>
            <a:ext cx="18900" cy="585600"/>
          </a:xfrm>
          <a:prstGeom prst="straightConnector1">
            <a:avLst/>
          </a:prstGeom>
          <a:noFill/>
          <a:ln w="28575" cap="flat" cmpd="sng">
            <a:solidFill>
              <a:srgbClr val="FF00FF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352" name="Shape 352"/>
          <p:cNvCxnSpPr/>
          <p:nvPr/>
        </p:nvCxnSpPr>
        <p:spPr>
          <a:xfrm>
            <a:off x="2770575" y="3292175"/>
            <a:ext cx="0" cy="551700"/>
          </a:xfrm>
          <a:prstGeom prst="straightConnector1">
            <a:avLst/>
          </a:prstGeom>
          <a:noFill/>
          <a:ln w="28575" cap="flat" cmpd="sng">
            <a:solidFill>
              <a:srgbClr val="38761D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353" name="Shape 353"/>
          <p:cNvCxnSpPr>
            <a:endCxn id="338" idx="4"/>
          </p:cNvCxnSpPr>
          <p:nvPr/>
        </p:nvCxnSpPr>
        <p:spPr>
          <a:xfrm rot="10800000">
            <a:off x="1312650" y="4074650"/>
            <a:ext cx="1470900" cy="102600"/>
          </a:xfrm>
          <a:prstGeom prst="straightConnector1">
            <a:avLst/>
          </a:prstGeom>
          <a:noFill/>
          <a:ln w="28575" cap="flat" cmpd="sng">
            <a:solidFill>
              <a:srgbClr val="E69138"/>
            </a:solidFill>
            <a:prstDash val="solid"/>
            <a:round/>
            <a:headEnd type="none" w="lg" len="lg"/>
            <a:tailEnd type="triangle" w="lg" len="lg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Shape 35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The Jacobian</a:t>
            </a:r>
          </a:p>
        </p:txBody>
      </p:sp>
      <p:sp>
        <p:nvSpPr>
          <p:cNvPr id="359" name="Shape 359"/>
          <p:cNvSpPr txBox="1"/>
          <p:nvPr/>
        </p:nvSpPr>
        <p:spPr>
          <a:xfrm>
            <a:off x="5073675" y="2289400"/>
            <a:ext cx="3250500" cy="52350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Indirect dependency. One final use of the chain rule gives:</a:t>
            </a:r>
          </a:p>
        </p:txBody>
      </p:sp>
      <p:pic>
        <p:nvPicPr>
          <p:cNvPr id="360" name="Shape 3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56449" y="3085700"/>
            <a:ext cx="2552697" cy="912100"/>
          </a:xfrm>
          <a:prstGeom prst="rect">
            <a:avLst/>
          </a:prstGeom>
          <a:noFill/>
          <a:ln>
            <a:noFill/>
          </a:ln>
        </p:spPr>
      </p:pic>
      <p:sp>
        <p:nvSpPr>
          <p:cNvPr id="361" name="Shape 361"/>
          <p:cNvSpPr txBox="1"/>
          <p:nvPr/>
        </p:nvSpPr>
        <p:spPr>
          <a:xfrm>
            <a:off x="5173425" y="4241350"/>
            <a:ext cx="2719200" cy="523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800" b="1">
                <a:latin typeface="Open Sans"/>
                <a:ea typeface="Open Sans"/>
                <a:cs typeface="Open Sans"/>
                <a:sym typeface="Open Sans"/>
              </a:rPr>
              <a:t>“The Jacobian”</a:t>
            </a:r>
          </a:p>
        </p:txBody>
      </p:sp>
      <p:cxnSp>
        <p:nvCxnSpPr>
          <p:cNvPr id="362" name="Shape 362"/>
          <p:cNvCxnSpPr>
            <a:stCxn id="359" idx="0"/>
            <a:endCxn id="363" idx="2"/>
          </p:cNvCxnSpPr>
          <p:nvPr/>
        </p:nvCxnSpPr>
        <p:spPr>
          <a:xfrm rot="10800000" flipH="1">
            <a:off x="6698925" y="1726900"/>
            <a:ext cx="1178700" cy="5625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pic>
        <p:nvPicPr>
          <p:cNvPr id="364" name="Shape 3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6049" y="1266175"/>
            <a:ext cx="3627100" cy="3576149"/>
          </a:xfrm>
          <a:prstGeom prst="rect">
            <a:avLst/>
          </a:prstGeom>
          <a:noFill/>
          <a:ln>
            <a:noFill/>
          </a:ln>
        </p:spPr>
      </p:pic>
      <p:sp>
        <p:nvSpPr>
          <p:cNvPr id="365" name="Shape 365"/>
          <p:cNvSpPr/>
          <p:nvPr/>
        </p:nvSpPr>
        <p:spPr>
          <a:xfrm>
            <a:off x="838000" y="3625675"/>
            <a:ext cx="282300" cy="2436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66" name="Shape 366"/>
          <p:cNvSpPr/>
          <p:nvPr/>
        </p:nvSpPr>
        <p:spPr>
          <a:xfrm>
            <a:off x="1145850" y="3753950"/>
            <a:ext cx="333600" cy="320700"/>
          </a:xfrm>
          <a:prstGeom prst="ellipse">
            <a:avLst/>
          </a:prstGeom>
          <a:noFill/>
          <a:ln w="28575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67" name="Shape 367"/>
          <p:cNvSpPr/>
          <p:nvPr/>
        </p:nvSpPr>
        <p:spPr>
          <a:xfrm>
            <a:off x="2479825" y="2227575"/>
            <a:ext cx="333600" cy="320700"/>
          </a:xfrm>
          <a:prstGeom prst="ellipse">
            <a:avLst/>
          </a:prstGeom>
          <a:noFill/>
          <a:ln w="28575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68" name="Shape 368"/>
          <p:cNvSpPr txBox="1"/>
          <p:nvPr/>
        </p:nvSpPr>
        <p:spPr>
          <a:xfrm>
            <a:off x="2642275" y="1856800"/>
            <a:ext cx="282300" cy="24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70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j</a:t>
            </a:r>
          </a:p>
        </p:txBody>
      </p:sp>
      <p:sp>
        <p:nvSpPr>
          <p:cNvPr id="369" name="Shape 369"/>
          <p:cNvSpPr txBox="1"/>
          <p:nvPr/>
        </p:nvSpPr>
        <p:spPr>
          <a:xfrm>
            <a:off x="1230575" y="3382075"/>
            <a:ext cx="282300" cy="24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70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k</a:t>
            </a:r>
          </a:p>
        </p:txBody>
      </p:sp>
      <p:cxnSp>
        <p:nvCxnSpPr>
          <p:cNvPr id="370" name="Shape 370"/>
          <p:cNvCxnSpPr>
            <a:stCxn id="367" idx="5"/>
          </p:cNvCxnSpPr>
          <p:nvPr/>
        </p:nvCxnSpPr>
        <p:spPr>
          <a:xfrm>
            <a:off x="2764570" y="2501309"/>
            <a:ext cx="18900" cy="585600"/>
          </a:xfrm>
          <a:prstGeom prst="straightConnector1">
            <a:avLst/>
          </a:prstGeom>
          <a:noFill/>
          <a:ln w="28575" cap="flat" cmpd="sng">
            <a:solidFill>
              <a:srgbClr val="FF00FF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371" name="Shape 371"/>
          <p:cNvCxnSpPr/>
          <p:nvPr/>
        </p:nvCxnSpPr>
        <p:spPr>
          <a:xfrm>
            <a:off x="2770575" y="3292175"/>
            <a:ext cx="0" cy="551700"/>
          </a:xfrm>
          <a:prstGeom prst="straightConnector1">
            <a:avLst/>
          </a:prstGeom>
          <a:noFill/>
          <a:ln w="28575" cap="flat" cmpd="sng">
            <a:solidFill>
              <a:srgbClr val="38761D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372" name="Shape 372"/>
          <p:cNvCxnSpPr>
            <a:endCxn id="366" idx="4"/>
          </p:cNvCxnSpPr>
          <p:nvPr/>
        </p:nvCxnSpPr>
        <p:spPr>
          <a:xfrm rot="10800000">
            <a:off x="1312650" y="4074650"/>
            <a:ext cx="1470900" cy="102600"/>
          </a:xfrm>
          <a:prstGeom prst="straightConnector1">
            <a:avLst/>
          </a:prstGeom>
          <a:noFill/>
          <a:ln w="28575" cap="flat" cmpd="sng">
            <a:solidFill>
              <a:srgbClr val="E69138"/>
            </a:solidFill>
            <a:prstDash val="solid"/>
            <a:round/>
            <a:headEnd type="none" w="lg" len="lg"/>
            <a:tailEnd type="triangle" w="lg" len="lg"/>
          </a:ln>
        </p:spPr>
      </p:cxnSp>
      <p:pic>
        <p:nvPicPr>
          <p:cNvPr id="373" name="Shape 37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73674" y="797549"/>
            <a:ext cx="3698350" cy="929524"/>
          </a:xfrm>
          <a:prstGeom prst="rect">
            <a:avLst/>
          </a:prstGeom>
          <a:noFill/>
          <a:ln>
            <a:noFill/>
          </a:ln>
        </p:spPr>
      </p:pic>
      <p:sp>
        <p:nvSpPr>
          <p:cNvPr id="374" name="Shape 374"/>
          <p:cNvSpPr/>
          <p:nvPr/>
        </p:nvSpPr>
        <p:spPr>
          <a:xfrm>
            <a:off x="6481325" y="806025"/>
            <a:ext cx="615600" cy="921000"/>
          </a:xfrm>
          <a:prstGeom prst="rect">
            <a:avLst/>
          </a:prstGeom>
          <a:noFill/>
          <a:ln w="19050" cap="flat" cmpd="sng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75" name="Shape 375"/>
          <p:cNvSpPr/>
          <p:nvPr/>
        </p:nvSpPr>
        <p:spPr>
          <a:xfrm>
            <a:off x="7090925" y="806025"/>
            <a:ext cx="506400" cy="921000"/>
          </a:xfrm>
          <a:prstGeom prst="rect">
            <a:avLst/>
          </a:prstGeom>
          <a:noFill/>
          <a:ln w="19050" cap="flat" cmpd="sng">
            <a:solidFill>
              <a:srgbClr val="38761D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63" name="Shape 363"/>
          <p:cNvSpPr/>
          <p:nvPr/>
        </p:nvSpPr>
        <p:spPr>
          <a:xfrm>
            <a:off x="7624325" y="806025"/>
            <a:ext cx="506400" cy="921000"/>
          </a:xfrm>
          <a:prstGeom prst="rect">
            <a:avLst/>
          </a:prstGeom>
          <a:noFill/>
          <a:ln w="19050" cap="flat" cmpd="sng">
            <a:solidFill>
              <a:srgbClr val="E6913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Shape 38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The Final Backpropagation Equation</a:t>
            </a:r>
          </a:p>
        </p:txBody>
      </p:sp>
      <p:pic>
        <p:nvPicPr>
          <p:cNvPr id="381" name="Shape 3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2362" y="1708050"/>
            <a:ext cx="8299273" cy="1422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Shape 38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Backpropagation as two summations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  <p:pic>
        <p:nvPicPr>
          <p:cNvPr id="387" name="Shape 3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6049" y="1266175"/>
            <a:ext cx="3627100" cy="3576149"/>
          </a:xfrm>
          <a:prstGeom prst="rect">
            <a:avLst/>
          </a:prstGeom>
          <a:noFill/>
          <a:ln>
            <a:noFill/>
          </a:ln>
        </p:spPr>
      </p:pic>
      <p:sp>
        <p:nvSpPr>
          <p:cNvPr id="388" name="Shape 388"/>
          <p:cNvSpPr/>
          <p:nvPr/>
        </p:nvSpPr>
        <p:spPr>
          <a:xfrm>
            <a:off x="838000" y="3625675"/>
            <a:ext cx="282300" cy="2436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89" name="Shape 389"/>
          <p:cNvSpPr/>
          <p:nvPr/>
        </p:nvSpPr>
        <p:spPr>
          <a:xfrm>
            <a:off x="1145850" y="3753950"/>
            <a:ext cx="333600" cy="320700"/>
          </a:xfrm>
          <a:prstGeom prst="ellipse">
            <a:avLst/>
          </a:prstGeom>
          <a:noFill/>
          <a:ln w="28575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90" name="Shape 390"/>
          <p:cNvSpPr/>
          <p:nvPr/>
        </p:nvSpPr>
        <p:spPr>
          <a:xfrm>
            <a:off x="2479825" y="2227575"/>
            <a:ext cx="333600" cy="320700"/>
          </a:xfrm>
          <a:prstGeom prst="ellipse">
            <a:avLst/>
          </a:prstGeom>
          <a:noFill/>
          <a:ln w="28575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91" name="Shape 391"/>
          <p:cNvSpPr txBox="1"/>
          <p:nvPr/>
        </p:nvSpPr>
        <p:spPr>
          <a:xfrm>
            <a:off x="2642275" y="1856800"/>
            <a:ext cx="282300" cy="24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70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j</a:t>
            </a:r>
          </a:p>
        </p:txBody>
      </p:sp>
      <p:sp>
        <p:nvSpPr>
          <p:cNvPr id="392" name="Shape 392"/>
          <p:cNvSpPr txBox="1"/>
          <p:nvPr/>
        </p:nvSpPr>
        <p:spPr>
          <a:xfrm>
            <a:off x="1230575" y="3382075"/>
            <a:ext cx="282300" cy="24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70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k</a:t>
            </a:r>
          </a:p>
        </p:txBody>
      </p:sp>
      <p:cxnSp>
        <p:nvCxnSpPr>
          <p:cNvPr id="393" name="Shape 393"/>
          <p:cNvCxnSpPr>
            <a:stCxn id="390" idx="5"/>
          </p:cNvCxnSpPr>
          <p:nvPr/>
        </p:nvCxnSpPr>
        <p:spPr>
          <a:xfrm>
            <a:off x="2764570" y="2501309"/>
            <a:ext cx="18900" cy="585600"/>
          </a:xfrm>
          <a:prstGeom prst="straightConnector1">
            <a:avLst/>
          </a:prstGeom>
          <a:noFill/>
          <a:ln w="28575" cap="flat" cmpd="sng">
            <a:solidFill>
              <a:srgbClr val="FF00FF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394" name="Shape 394"/>
          <p:cNvCxnSpPr/>
          <p:nvPr/>
        </p:nvCxnSpPr>
        <p:spPr>
          <a:xfrm>
            <a:off x="2770575" y="3292175"/>
            <a:ext cx="0" cy="551700"/>
          </a:xfrm>
          <a:prstGeom prst="straightConnector1">
            <a:avLst/>
          </a:prstGeom>
          <a:noFill/>
          <a:ln w="28575" cap="flat" cmpd="sng">
            <a:solidFill>
              <a:srgbClr val="38761D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395" name="Shape 395"/>
          <p:cNvCxnSpPr>
            <a:endCxn id="389" idx="4"/>
          </p:cNvCxnSpPr>
          <p:nvPr/>
        </p:nvCxnSpPr>
        <p:spPr>
          <a:xfrm rot="10800000">
            <a:off x="1312650" y="4074650"/>
            <a:ext cx="1470900" cy="102600"/>
          </a:xfrm>
          <a:prstGeom prst="straightConnector1">
            <a:avLst/>
          </a:prstGeom>
          <a:noFill/>
          <a:ln w="28575" cap="flat" cmpd="sng">
            <a:solidFill>
              <a:srgbClr val="E69138"/>
            </a:solidFill>
            <a:prstDash val="solid"/>
            <a:round/>
            <a:headEnd type="none" w="lg" len="lg"/>
            <a:tailEnd type="triangle" w="lg" len="lg"/>
          </a:ln>
        </p:spPr>
      </p:cxnSp>
      <p:pic>
        <p:nvPicPr>
          <p:cNvPr id="396" name="Shape 39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03942" y="1380601"/>
            <a:ext cx="4940057" cy="846975"/>
          </a:xfrm>
          <a:prstGeom prst="rect">
            <a:avLst/>
          </a:prstGeom>
          <a:noFill/>
          <a:ln>
            <a:noFill/>
          </a:ln>
        </p:spPr>
      </p:pic>
      <p:sp>
        <p:nvSpPr>
          <p:cNvPr id="397" name="Shape 397"/>
          <p:cNvSpPr/>
          <p:nvPr/>
        </p:nvSpPr>
        <p:spPr>
          <a:xfrm>
            <a:off x="5834950" y="1453175"/>
            <a:ext cx="458100" cy="707400"/>
          </a:xfrm>
          <a:prstGeom prst="rect">
            <a:avLst/>
          </a:prstGeom>
          <a:noFill/>
          <a:ln w="19050" cap="flat" cmpd="sng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98" name="Shape 398"/>
          <p:cNvSpPr/>
          <p:nvPr/>
        </p:nvSpPr>
        <p:spPr>
          <a:xfrm>
            <a:off x="6292150" y="1453175"/>
            <a:ext cx="458100" cy="707400"/>
          </a:xfrm>
          <a:prstGeom prst="rect">
            <a:avLst/>
          </a:prstGeom>
          <a:noFill/>
          <a:ln w="19050" cap="flat" cmpd="sng">
            <a:solidFill>
              <a:srgbClr val="6AA84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99" name="Shape 399"/>
          <p:cNvSpPr/>
          <p:nvPr/>
        </p:nvSpPr>
        <p:spPr>
          <a:xfrm>
            <a:off x="6750250" y="1450400"/>
            <a:ext cx="1782000" cy="707400"/>
          </a:xfrm>
          <a:prstGeom prst="rect">
            <a:avLst/>
          </a:prstGeom>
          <a:noFill/>
          <a:ln w="19050" cap="flat" cmpd="sng">
            <a:solidFill>
              <a:srgbClr val="E6913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00" name="Shape 400"/>
          <p:cNvSpPr txBox="1"/>
          <p:nvPr/>
        </p:nvSpPr>
        <p:spPr>
          <a:xfrm>
            <a:off x="4376900" y="2671675"/>
            <a:ext cx="4455300" cy="16038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marL="457200" lvl="0" indent="-330200" rtl="0">
              <a:lnSpc>
                <a:spcPct val="150000"/>
              </a:lnSpc>
              <a:spcBef>
                <a:spcPts val="0"/>
              </a:spcBef>
              <a:buSzPct val="100000"/>
              <a:buFont typeface="Open Sans"/>
              <a:buChar char="●"/>
            </a:pPr>
            <a:r>
              <a:rPr lang="en" sz="1600">
                <a:latin typeface="Open Sans"/>
                <a:ea typeface="Open Sans"/>
                <a:cs typeface="Open Sans"/>
                <a:sym typeface="Open Sans"/>
              </a:rPr>
              <a:t>Often, to reduce memory requirement, we truncate the network</a:t>
            </a:r>
          </a:p>
          <a:p>
            <a:pPr marL="457200" lvl="0" indent="-330200">
              <a:lnSpc>
                <a:spcPct val="150000"/>
              </a:lnSpc>
              <a:spcBef>
                <a:spcPts val="0"/>
              </a:spcBef>
              <a:buSzPct val="100000"/>
              <a:buFont typeface="Open Sans"/>
              <a:buChar char="●"/>
            </a:pPr>
            <a:r>
              <a:rPr lang="en" sz="1600">
                <a:latin typeface="Open Sans"/>
                <a:ea typeface="Open Sans"/>
                <a:cs typeface="Open Sans"/>
                <a:sym typeface="Open Sans"/>
              </a:rPr>
              <a:t>Inner summation runs from  </a:t>
            </a:r>
            <a:r>
              <a:rPr lang="en" sz="1600" i="1">
                <a:latin typeface="Open Sans"/>
                <a:ea typeface="Open Sans"/>
                <a:cs typeface="Open Sans"/>
                <a:sym typeface="Open Sans"/>
              </a:rPr>
              <a:t>j-p</a:t>
            </a:r>
            <a:r>
              <a:rPr lang="en" sz="1600">
                <a:latin typeface="Open Sans"/>
                <a:ea typeface="Open Sans"/>
                <a:cs typeface="Open Sans"/>
                <a:sym typeface="Open Sans"/>
              </a:rPr>
              <a:t> to </a:t>
            </a:r>
            <a:r>
              <a:rPr lang="en" sz="1600" i="1">
                <a:latin typeface="Open Sans"/>
                <a:ea typeface="Open Sans"/>
                <a:cs typeface="Open Sans"/>
                <a:sym typeface="Open Sans"/>
              </a:rPr>
              <a:t>j</a:t>
            </a:r>
            <a:r>
              <a:rPr lang="en" sz="1600">
                <a:latin typeface="Open Sans"/>
                <a:ea typeface="Open Sans"/>
                <a:cs typeface="Open Sans"/>
                <a:sym typeface="Open Sans"/>
              </a:rPr>
              <a:t> for some </a:t>
            </a:r>
            <a:r>
              <a:rPr lang="en" sz="1600" i="1">
                <a:latin typeface="Open Sans"/>
                <a:ea typeface="Open Sans"/>
                <a:cs typeface="Open Sans"/>
                <a:sym typeface="Open Sans"/>
              </a:rPr>
              <a:t>p</a:t>
            </a:r>
            <a:r>
              <a:rPr lang="en" sz="1600">
                <a:latin typeface="Open Sans"/>
                <a:ea typeface="Open Sans"/>
                <a:cs typeface="Open Sans"/>
                <a:sym typeface="Open Sans"/>
              </a:rPr>
              <a:t> ==&gt; truncated BPTT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Shape 40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Expanding the Jacobian</a:t>
            </a:r>
          </a:p>
        </p:txBody>
      </p:sp>
      <p:pic>
        <p:nvPicPr>
          <p:cNvPr id="406" name="Shape 4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1474" y="1266325"/>
            <a:ext cx="6691624" cy="1296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Shape 40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73222" y="2742000"/>
            <a:ext cx="4216125" cy="514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Shape 40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12812" y="3436299"/>
            <a:ext cx="6136949" cy="983622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Shape 409"/>
          <p:cNvSpPr/>
          <p:nvPr/>
        </p:nvSpPr>
        <p:spPr>
          <a:xfrm>
            <a:off x="4470625" y="1234475"/>
            <a:ext cx="2457900" cy="12288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Shape 4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The Issue with the Jacobian </a:t>
            </a:r>
          </a:p>
        </p:txBody>
      </p:sp>
      <p:sp>
        <p:nvSpPr>
          <p:cNvPr id="415" name="Shape 415"/>
          <p:cNvSpPr txBox="1">
            <a:spLocks noGrp="1"/>
          </p:cNvSpPr>
          <p:nvPr>
            <p:ph type="body" idx="1"/>
          </p:nvPr>
        </p:nvSpPr>
        <p:spPr>
          <a:xfrm>
            <a:off x="255600" y="3480975"/>
            <a:ext cx="8888400" cy="1128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/>
              <a:t>Repeated matrix multiplications leads to </a:t>
            </a:r>
            <a:r>
              <a:rPr lang="en" b="1"/>
              <a:t>vanishing and exploding gradients</a:t>
            </a:r>
            <a:r>
              <a:rPr lang="en"/>
              <a:t>.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/>
              <a:t>How? Let’s take a slight detour. </a:t>
            </a:r>
          </a:p>
        </p:txBody>
      </p:sp>
      <p:pic>
        <p:nvPicPr>
          <p:cNvPr id="416" name="Shape 4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83100" y="1442112"/>
            <a:ext cx="5777800" cy="910975"/>
          </a:xfrm>
          <a:prstGeom prst="rect">
            <a:avLst/>
          </a:prstGeom>
          <a:noFill/>
          <a:ln>
            <a:noFill/>
          </a:ln>
        </p:spPr>
      </p:pic>
      <p:sp>
        <p:nvSpPr>
          <p:cNvPr id="417" name="Shape 417"/>
          <p:cNvSpPr txBox="1"/>
          <p:nvPr/>
        </p:nvSpPr>
        <p:spPr>
          <a:xfrm>
            <a:off x="1939900" y="2869575"/>
            <a:ext cx="1458000" cy="43740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500">
                <a:latin typeface="Open Sans"/>
                <a:ea typeface="Open Sans"/>
                <a:cs typeface="Open Sans"/>
                <a:sym typeface="Open Sans"/>
              </a:rPr>
              <a:t>Weight Matrix</a:t>
            </a:r>
          </a:p>
        </p:txBody>
      </p:sp>
      <p:sp>
        <p:nvSpPr>
          <p:cNvPr id="418" name="Shape 418"/>
          <p:cNvSpPr txBox="1"/>
          <p:nvPr/>
        </p:nvSpPr>
        <p:spPr>
          <a:xfrm>
            <a:off x="5039625" y="2869575"/>
            <a:ext cx="3180300" cy="437400"/>
          </a:xfrm>
          <a:prstGeom prst="rect">
            <a:avLst/>
          </a:prstGeom>
          <a:noFill/>
          <a:ln w="9525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500">
                <a:latin typeface="Open Sans"/>
                <a:ea typeface="Open Sans"/>
                <a:cs typeface="Open Sans"/>
                <a:sym typeface="Open Sans"/>
              </a:rPr>
              <a:t>Derivative of activation function</a:t>
            </a:r>
          </a:p>
        </p:txBody>
      </p:sp>
      <p:sp>
        <p:nvSpPr>
          <p:cNvPr id="419" name="Shape 419"/>
          <p:cNvSpPr/>
          <p:nvPr/>
        </p:nvSpPr>
        <p:spPr>
          <a:xfrm>
            <a:off x="3314625" y="1609400"/>
            <a:ext cx="603900" cy="53190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420" name="Shape 420"/>
          <p:cNvCxnSpPr>
            <a:stCxn id="417" idx="0"/>
            <a:endCxn id="419" idx="2"/>
          </p:cNvCxnSpPr>
          <p:nvPr/>
        </p:nvCxnSpPr>
        <p:spPr>
          <a:xfrm rot="10800000" flipH="1">
            <a:off x="2668900" y="2141175"/>
            <a:ext cx="947700" cy="7284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421" name="Shape 421"/>
          <p:cNvSpPr/>
          <p:nvPr/>
        </p:nvSpPr>
        <p:spPr>
          <a:xfrm>
            <a:off x="3977350" y="1599249"/>
            <a:ext cx="3483600" cy="531900"/>
          </a:xfrm>
          <a:prstGeom prst="rect">
            <a:avLst/>
          </a:prstGeom>
          <a:noFill/>
          <a:ln w="9525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422" name="Shape 422"/>
          <p:cNvCxnSpPr>
            <a:stCxn id="418" idx="0"/>
            <a:endCxn id="421" idx="2"/>
          </p:cNvCxnSpPr>
          <p:nvPr/>
        </p:nvCxnSpPr>
        <p:spPr>
          <a:xfrm rot="10800000">
            <a:off x="5719275" y="2131275"/>
            <a:ext cx="910500" cy="738300"/>
          </a:xfrm>
          <a:prstGeom prst="straightConnector1">
            <a:avLst/>
          </a:prstGeom>
          <a:noFill/>
          <a:ln w="28575" cap="flat" cmpd="sng">
            <a:solidFill>
              <a:srgbClr val="0000FF"/>
            </a:solidFill>
            <a:prstDash val="solid"/>
            <a:round/>
            <a:headEnd type="none" w="lg" len="lg"/>
            <a:tailEnd type="triangle" w="lg" len="lg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"/>
                                        <p:tgtEl>
                                          <p:spTgt spid="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"/>
                                        <p:tgtEl>
                                          <p:spTgt spid="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"/>
                                        <p:tgtEl>
                                          <p:spTgt spid="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"/>
                                        <p:tgtEl>
                                          <p:spTgt spid="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Shape 4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Eigenvalues and Stability</a:t>
            </a:r>
          </a:p>
        </p:txBody>
      </p:sp>
      <p:sp>
        <p:nvSpPr>
          <p:cNvPr id="428" name="Shape 42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908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</a:pPr>
            <a:r>
              <a:rPr lang="en"/>
              <a:t>Consider identity activation function</a:t>
            </a:r>
          </a:p>
          <a:p>
            <a:pPr marL="457200" lvl="0" indent="-228600" rtl="0">
              <a:spcBef>
                <a:spcPts val="0"/>
              </a:spcBef>
            </a:pPr>
            <a:r>
              <a:rPr lang="en"/>
              <a:t>If Recurrent Matrix </a:t>
            </a:r>
            <a:r>
              <a:rPr lang="en" b="1"/>
              <a:t>W</a:t>
            </a:r>
            <a:r>
              <a:rPr lang="en" b="1" baseline="-25000"/>
              <a:t>h</a:t>
            </a:r>
            <a:r>
              <a:rPr lang="en"/>
              <a:t> is a diagonalizable: </a:t>
            </a:r>
          </a:p>
        </p:txBody>
      </p:sp>
      <p:sp>
        <p:nvSpPr>
          <p:cNvPr id="429" name="Shape 429"/>
          <p:cNvSpPr txBox="1"/>
          <p:nvPr/>
        </p:nvSpPr>
        <p:spPr>
          <a:xfrm>
            <a:off x="313275" y="2867425"/>
            <a:ext cx="4547400" cy="60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Open Sans"/>
            </a:pPr>
            <a:r>
              <a:rPr lang="en"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Computing powers of </a:t>
            </a:r>
            <a:r>
              <a:rPr lang="en" sz="1800" b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W</a:t>
            </a:r>
            <a:r>
              <a:rPr lang="en" sz="1800" b="1" baseline="-25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h</a:t>
            </a:r>
            <a:r>
              <a:rPr lang="en" sz="1800" b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"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is simple:</a:t>
            </a:r>
          </a:p>
        </p:txBody>
      </p:sp>
      <p:pic>
        <p:nvPicPr>
          <p:cNvPr id="430" name="Shape 4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52250" y="2095987"/>
            <a:ext cx="2941035" cy="600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Shape 4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52248" y="3467425"/>
            <a:ext cx="2941024" cy="573498"/>
          </a:xfrm>
          <a:prstGeom prst="rect">
            <a:avLst/>
          </a:prstGeom>
          <a:noFill/>
          <a:ln>
            <a:noFill/>
          </a:ln>
        </p:spPr>
      </p:pic>
      <p:sp>
        <p:nvSpPr>
          <p:cNvPr id="432" name="Shape 432"/>
          <p:cNvSpPr txBox="1"/>
          <p:nvPr/>
        </p:nvSpPr>
        <p:spPr>
          <a:xfrm>
            <a:off x="1152375" y="4620700"/>
            <a:ext cx="8635500" cy="26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latin typeface="Open Sans Light"/>
                <a:ea typeface="Open Sans Light"/>
                <a:cs typeface="Open Sans Light"/>
                <a:sym typeface="Open Sans Light"/>
              </a:rPr>
              <a:t>Bengio et al, "On the difficulty of training recurrent neural networks." (2012)</a:t>
            </a:r>
          </a:p>
        </p:txBody>
      </p:sp>
      <p:cxnSp>
        <p:nvCxnSpPr>
          <p:cNvPr id="433" name="Shape 433"/>
          <p:cNvCxnSpPr>
            <a:stCxn id="430" idx="3"/>
            <a:endCxn id="434" idx="1"/>
          </p:cNvCxnSpPr>
          <p:nvPr/>
        </p:nvCxnSpPr>
        <p:spPr>
          <a:xfrm rot="10800000" flipH="1">
            <a:off x="4493285" y="1343624"/>
            <a:ext cx="1479300" cy="1052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434" name="Shape 434"/>
          <p:cNvSpPr txBox="1"/>
          <p:nvPr/>
        </p:nvSpPr>
        <p:spPr>
          <a:xfrm>
            <a:off x="5972650" y="859550"/>
            <a:ext cx="3000000" cy="968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Q matrix composed of eigenvectors of W</a:t>
            </a:r>
            <a:r>
              <a:rPr lang="en" sz="1800" baseline="-25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h</a:t>
            </a:r>
          </a:p>
        </p:txBody>
      </p:sp>
      <p:cxnSp>
        <p:nvCxnSpPr>
          <p:cNvPr id="435" name="Shape 435"/>
          <p:cNvCxnSpPr>
            <a:stCxn id="430" idx="3"/>
          </p:cNvCxnSpPr>
          <p:nvPr/>
        </p:nvCxnSpPr>
        <p:spPr>
          <a:xfrm>
            <a:off x="4493285" y="2396024"/>
            <a:ext cx="1352700" cy="283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436" name="Shape 436"/>
          <p:cNvSpPr txBox="1"/>
          <p:nvPr/>
        </p:nvSpPr>
        <p:spPr>
          <a:xfrm>
            <a:off x="5846125" y="2096000"/>
            <a:ext cx="3000000" cy="1371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 b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Λ</a:t>
            </a:r>
            <a:r>
              <a:rPr lang="en"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is a diagonal matrix with eigenvalues placed on the diagonals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"/>
                                        <p:tgtEl>
                                          <p:spTgt spid="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"/>
                                        <p:tgtEl>
                                          <p:spTgt spid="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"/>
                                        <p:tgtEl>
                                          <p:spTgt spid="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"/>
                                        <p:tgtEl>
                                          <p:spTgt spid="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Shape 44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Eigenvalues and stability</a:t>
            </a:r>
          </a:p>
        </p:txBody>
      </p:sp>
      <p:pic>
        <p:nvPicPr>
          <p:cNvPr id="442" name="Shape 4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716800"/>
            <a:ext cx="3724275" cy="113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3" name="Shape 4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58750" y="1716800"/>
            <a:ext cx="4091525" cy="11334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44" name="Shape 444"/>
          <p:cNvCxnSpPr>
            <a:stCxn id="442" idx="3"/>
            <a:endCxn id="443" idx="1"/>
          </p:cNvCxnSpPr>
          <p:nvPr/>
        </p:nvCxnSpPr>
        <p:spPr>
          <a:xfrm>
            <a:off x="4035975" y="2283537"/>
            <a:ext cx="822900" cy="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445" name="Shape 445"/>
          <p:cNvSpPr/>
          <p:nvPr/>
        </p:nvSpPr>
        <p:spPr>
          <a:xfrm>
            <a:off x="6058475" y="1847050"/>
            <a:ext cx="1141500" cy="4365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46" name="Shape 446"/>
          <p:cNvSpPr/>
          <p:nvPr/>
        </p:nvSpPr>
        <p:spPr>
          <a:xfrm>
            <a:off x="7506375" y="2204675"/>
            <a:ext cx="1141500" cy="4365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47" name="Shape 447"/>
          <p:cNvSpPr txBox="1"/>
          <p:nvPr/>
        </p:nvSpPr>
        <p:spPr>
          <a:xfrm>
            <a:off x="5173425" y="1128750"/>
            <a:ext cx="1795800" cy="33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solidFill>
                  <a:srgbClr val="FF0000"/>
                </a:solidFill>
              </a:rPr>
              <a:t>Vanishing gradients</a:t>
            </a:r>
          </a:p>
        </p:txBody>
      </p:sp>
      <p:cxnSp>
        <p:nvCxnSpPr>
          <p:cNvPr id="448" name="Shape 448"/>
          <p:cNvCxnSpPr>
            <a:stCxn id="447" idx="2"/>
            <a:endCxn id="445" idx="0"/>
          </p:cNvCxnSpPr>
          <p:nvPr/>
        </p:nvCxnSpPr>
        <p:spPr>
          <a:xfrm>
            <a:off x="6071325" y="1462350"/>
            <a:ext cx="558000" cy="3846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449" name="Shape 449"/>
          <p:cNvSpPr txBox="1"/>
          <p:nvPr/>
        </p:nvSpPr>
        <p:spPr>
          <a:xfrm>
            <a:off x="5173425" y="3166675"/>
            <a:ext cx="1795800" cy="33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FF0000"/>
                </a:solidFill>
              </a:rPr>
              <a:t>Exploding gradients</a:t>
            </a:r>
          </a:p>
        </p:txBody>
      </p:sp>
      <p:cxnSp>
        <p:nvCxnSpPr>
          <p:cNvPr id="450" name="Shape 450"/>
          <p:cNvCxnSpPr>
            <a:stCxn id="449" idx="0"/>
            <a:endCxn id="446" idx="2"/>
          </p:cNvCxnSpPr>
          <p:nvPr/>
        </p:nvCxnSpPr>
        <p:spPr>
          <a:xfrm rot="10800000" flipH="1">
            <a:off x="6071325" y="2641075"/>
            <a:ext cx="2005800" cy="5256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pic>
        <p:nvPicPr>
          <p:cNvPr id="451" name="Shape 45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07725" y="3872900"/>
            <a:ext cx="3922750" cy="764924"/>
          </a:xfrm>
          <a:prstGeom prst="rect">
            <a:avLst/>
          </a:prstGeom>
          <a:noFill/>
          <a:ln>
            <a:noFill/>
          </a:ln>
        </p:spPr>
      </p:pic>
      <p:sp>
        <p:nvSpPr>
          <p:cNvPr id="452" name="Shape 452"/>
          <p:cNvSpPr/>
          <p:nvPr/>
        </p:nvSpPr>
        <p:spPr>
          <a:xfrm>
            <a:off x="6071325" y="1965825"/>
            <a:ext cx="218100" cy="237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"/>
                                        <p:tgtEl>
                                          <p:spTgt spid="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"/>
                                        <p:tgtEl>
                                          <p:spTgt spid="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Shape 45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indent="457200" rtl="0">
              <a:spcBef>
                <a:spcPts val="0"/>
              </a:spcBef>
              <a:buNone/>
            </a:pPr>
            <a:r>
              <a:rPr lang="en"/>
              <a:t>All Eigenvalues &lt; 1                    Eigenvalues &gt; 1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458" name="Shape 458" title="eigenvalue_vanish.m4v"/>
          <p:cNvSpPr/>
          <p:nvPr/>
        </p:nvSpPr>
        <p:spPr>
          <a:xfrm>
            <a:off x="469000" y="1091375"/>
            <a:ext cx="3752074" cy="3429000"/>
          </a:xfrm>
          <a:prstGeom prst="rect">
            <a:avLst/>
          </a:prstGeom>
          <a:noFill/>
          <a:ln>
            <a:noFill/>
          </a:ln>
        </p:spPr>
      </p:sp>
      <p:sp>
        <p:nvSpPr>
          <p:cNvPr id="459" name="Shape 459"/>
          <p:cNvSpPr txBox="1"/>
          <p:nvPr/>
        </p:nvSpPr>
        <p:spPr>
          <a:xfrm>
            <a:off x="1051650" y="4187875"/>
            <a:ext cx="7942500" cy="1554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lnSpc>
                <a:spcPct val="156521"/>
              </a:lnSpc>
              <a:spcBef>
                <a:spcPts val="0"/>
              </a:spcBef>
              <a:buNone/>
            </a:pPr>
            <a:r>
              <a:rPr lang="en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Blog on “Explaining and illustrating orthogonal initialization for recurrent neural network</a:t>
            </a:r>
            <a:r>
              <a:rPr lang="en" sz="2050">
                <a:solidFill>
                  <a:srgbClr val="444444"/>
                </a:solidFill>
                <a:highlight>
                  <a:srgbClr val="F5F5F5"/>
                </a:highlight>
                <a:latin typeface="Open Sans Light"/>
                <a:ea typeface="Open Sans Light"/>
                <a:cs typeface="Open Sans Light"/>
                <a:sym typeface="Open Sans Light"/>
              </a:rPr>
              <a:t>”</a:t>
            </a:r>
          </a:p>
        </p:txBody>
      </p:sp>
      <p:sp>
        <p:nvSpPr>
          <p:cNvPr id="460" name="Shape 460" title="eigenvalue_explode.m4v"/>
          <p:cNvSpPr/>
          <p:nvPr/>
        </p:nvSpPr>
        <p:spPr>
          <a:xfrm>
            <a:off x="4852699" y="1203175"/>
            <a:ext cx="4141449" cy="33172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Shape 465"/>
          <p:cNvSpPr txBox="1">
            <a:spLocks noGrp="1"/>
          </p:cNvSpPr>
          <p:nvPr>
            <p:ph type="title"/>
          </p:nvPr>
        </p:nvSpPr>
        <p:spPr>
          <a:xfrm>
            <a:off x="311700" y="814800"/>
            <a:ext cx="8571300" cy="9420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"/>
              <a:t>2. Learning Long Term Dependencies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 txBox="1">
            <a:spLocks noGrp="1"/>
          </p:cNvSpPr>
          <p:nvPr>
            <p:ph type="title"/>
          </p:nvPr>
        </p:nvSpPr>
        <p:spPr>
          <a:xfrm>
            <a:off x="311706" y="942075"/>
            <a:ext cx="8520600" cy="841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Section 1: Introduction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Shape 47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Outline</a:t>
            </a:r>
          </a:p>
        </p:txBody>
      </p:sp>
      <p:sp>
        <p:nvSpPr>
          <p:cNvPr id="471" name="Shape 471"/>
          <p:cNvSpPr/>
          <p:nvPr/>
        </p:nvSpPr>
        <p:spPr>
          <a:xfrm>
            <a:off x="2218200" y="1232025"/>
            <a:ext cx="4291500" cy="707400"/>
          </a:xfrm>
          <a:prstGeom prst="rect">
            <a:avLst/>
          </a:prstGeom>
          <a:solidFill>
            <a:srgbClr val="FFF2CC"/>
          </a:solidFill>
          <a:ln w="1905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1800">
                <a:latin typeface="Open Sans"/>
                <a:ea typeface="Open Sans"/>
                <a:cs typeface="Open Sans"/>
                <a:sym typeface="Open Sans"/>
              </a:rPr>
              <a:t>Vanishing/Exploding Gradients in RNN</a:t>
            </a:r>
          </a:p>
        </p:txBody>
      </p:sp>
      <p:sp>
        <p:nvSpPr>
          <p:cNvPr id="472" name="Shape 472"/>
          <p:cNvSpPr/>
          <p:nvPr/>
        </p:nvSpPr>
        <p:spPr>
          <a:xfrm>
            <a:off x="225000" y="2306612"/>
            <a:ext cx="1993200" cy="936600"/>
          </a:xfrm>
          <a:prstGeom prst="rect">
            <a:avLst/>
          </a:prstGeom>
          <a:solidFill>
            <a:srgbClr val="FFF2CC"/>
          </a:solidFill>
          <a:ln w="1905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1800">
                <a:latin typeface="Open Sans"/>
                <a:ea typeface="Open Sans"/>
                <a:cs typeface="Open Sans"/>
                <a:sym typeface="Open Sans"/>
              </a:rPr>
              <a:t>Weight Initialization Methods</a:t>
            </a:r>
          </a:p>
        </p:txBody>
      </p:sp>
      <p:sp>
        <p:nvSpPr>
          <p:cNvPr id="473" name="Shape 473"/>
          <p:cNvSpPr/>
          <p:nvPr/>
        </p:nvSpPr>
        <p:spPr>
          <a:xfrm>
            <a:off x="2620050" y="2306700"/>
            <a:ext cx="1906500" cy="936600"/>
          </a:xfrm>
          <a:prstGeom prst="rect">
            <a:avLst/>
          </a:prstGeom>
          <a:solidFill>
            <a:srgbClr val="FFF2CC"/>
          </a:solidFill>
          <a:ln w="1905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1800">
                <a:latin typeface="Open Sans"/>
                <a:ea typeface="Open Sans"/>
                <a:cs typeface="Open Sans"/>
                <a:sym typeface="Open Sans"/>
              </a:rPr>
              <a:t>Constant Error Carousel</a:t>
            </a:r>
          </a:p>
        </p:txBody>
      </p:sp>
      <p:sp>
        <p:nvSpPr>
          <p:cNvPr id="474" name="Shape 474"/>
          <p:cNvSpPr/>
          <p:nvPr/>
        </p:nvSpPr>
        <p:spPr>
          <a:xfrm>
            <a:off x="4928400" y="2306700"/>
            <a:ext cx="1906500" cy="9366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1800">
                <a:latin typeface="Open Sans"/>
                <a:ea typeface="Open Sans"/>
                <a:cs typeface="Open Sans"/>
                <a:sym typeface="Open Sans"/>
              </a:rPr>
              <a:t>Hessian Free Optimization</a:t>
            </a:r>
          </a:p>
        </p:txBody>
      </p:sp>
      <p:sp>
        <p:nvSpPr>
          <p:cNvPr id="475" name="Shape 475"/>
          <p:cNvSpPr/>
          <p:nvPr/>
        </p:nvSpPr>
        <p:spPr>
          <a:xfrm>
            <a:off x="7122125" y="2306700"/>
            <a:ext cx="1906500" cy="9366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800">
                <a:latin typeface="Open Sans"/>
                <a:ea typeface="Open Sans"/>
                <a:cs typeface="Open Sans"/>
                <a:sym typeface="Open Sans"/>
              </a:rPr>
              <a:t>Echo State Networks</a:t>
            </a:r>
          </a:p>
        </p:txBody>
      </p:sp>
      <p:sp>
        <p:nvSpPr>
          <p:cNvPr id="476" name="Shape 476"/>
          <p:cNvSpPr/>
          <p:nvPr/>
        </p:nvSpPr>
        <p:spPr>
          <a:xfrm>
            <a:off x="104675" y="3610400"/>
            <a:ext cx="2234100" cy="1045500"/>
          </a:xfrm>
          <a:prstGeom prst="rect">
            <a:avLst/>
          </a:prstGeom>
          <a:solidFill>
            <a:srgbClr val="FFF2CC"/>
          </a:solidFill>
          <a:ln w="1905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endParaRPr/>
          </a:p>
          <a:p>
            <a:pPr marL="457200" lvl="0" indent="-342900" rtl="0">
              <a:spcBef>
                <a:spcPts val="0"/>
              </a:spcBef>
              <a:buSzPct val="100000"/>
              <a:buFont typeface="Open Sans"/>
              <a:buChar char="●"/>
            </a:pPr>
            <a:r>
              <a:rPr lang="en" sz="1800">
                <a:latin typeface="Open Sans"/>
                <a:ea typeface="Open Sans"/>
                <a:cs typeface="Open Sans"/>
                <a:sym typeface="Open Sans"/>
              </a:rPr>
              <a:t>Identity-RNN</a:t>
            </a:r>
          </a:p>
          <a:p>
            <a:pPr marL="457200" lvl="0" indent="-342900" rtl="0">
              <a:spcBef>
                <a:spcPts val="0"/>
              </a:spcBef>
              <a:buSzPct val="100000"/>
              <a:buFont typeface="Open Sans"/>
              <a:buChar char="●"/>
            </a:pPr>
            <a:r>
              <a:rPr lang="en" sz="1800">
                <a:latin typeface="Open Sans"/>
                <a:ea typeface="Open Sans"/>
                <a:cs typeface="Open Sans"/>
                <a:sym typeface="Open Sans"/>
              </a:rPr>
              <a:t>np-RNN</a:t>
            </a:r>
          </a:p>
          <a:p>
            <a:pPr lvl="0" algn="ctr" rtl="0">
              <a:spcBef>
                <a:spcPts val="0"/>
              </a:spcBef>
              <a:buNone/>
            </a:pPr>
            <a:endParaRPr/>
          </a:p>
        </p:txBody>
      </p:sp>
      <p:sp>
        <p:nvSpPr>
          <p:cNvPr id="477" name="Shape 477"/>
          <p:cNvSpPr/>
          <p:nvPr/>
        </p:nvSpPr>
        <p:spPr>
          <a:xfrm>
            <a:off x="2698300" y="3779450"/>
            <a:ext cx="1906500" cy="707400"/>
          </a:xfrm>
          <a:prstGeom prst="rect">
            <a:avLst/>
          </a:prstGeom>
          <a:solidFill>
            <a:srgbClr val="FFF2CC"/>
          </a:solidFill>
          <a:ln w="1905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endParaRPr/>
          </a:p>
          <a:p>
            <a:pPr marL="457200" lvl="0" indent="-342900" rtl="0">
              <a:spcBef>
                <a:spcPts val="0"/>
              </a:spcBef>
              <a:buSzPct val="100000"/>
              <a:buFont typeface="Open Sans"/>
              <a:buChar char="●"/>
            </a:pPr>
            <a:r>
              <a:rPr lang="en" sz="1800">
                <a:latin typeface="Open Sans"/>
                <a:ea typeface="Open Sans"/>
                <a:cs typeface="Open Sans"/>
                <a:sym typeface="Open Sans"/>
              </a:rPr>
              <a:t>LSTM</a:t>
            </a:r>
          </a:p>
          <a:p>
            <a:pPr marL="457200" lvl="0" indent="-342900" rtl="0">
              <a:spcBef>
                <a:spcPts val="0"/>
              </a:spcBef>
              <a:buSzPct val="100000"/>
              <a:buFont typeface="Open Sans"/>
              <a:buChar char="●"/>
            </a:pPr>
            <a:r>
              <a:rPr lang="en" sz="1800">
                <a:latin typeface="Open Sans"/>
                <a:ea typeface="Open Sans"/>
                <a:cs typeface="Open Sans"/>
                <a:sym typeface="Open Sans"/>
              </a:rPr>
              <a:t>GRU</a:t>
            </a:r>
          </a:p>
          <a:p>
            <a:pPr lvl="0" algn="ctr" rt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478" name="Shape 478"/>
          <p:cNvCxnSpPr>
            <a:endCxn id="472" idx="0"/>
          </p:cNvCxnSpPr>
          <p:nvPr/>
        </p:nvCxnSpPr>
        <p:spPr>
          <a:xfrm flipH="1">
            <a:off x="1221600" y="1923212"/>
            <a:ext cx="1157400" cy="3834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479" name="Shape 479"/>
          <p:cNvCxnSpPr>
            <a:endCxn id="473" idx="0"/>
          </p:cNvCxnSpPr>
          <p:nvPr/>
        </p:nvCxnSpPr>
        <p:spPr>
          <a:xfrm flipH="1">
            <a:off x="3573300" y="1920300"/>
            <a:ext cx="417900" cy="3864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480" name="Shape 480"/>
          <p:cNvCxnSpPr>
            <a:endCxn id="474" idx="0"/>
          </p:cNvCxnSpPr>
          <p:nvPr/>
        </p:nvCxnSpPr>
        <p:spPr>
          <a:xfrm>
            <a:off x="5408550" y="1908300"/>
            <a:ext cx="473100" cy="3984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481" name="Shape 481"/>
          <p:cNvCxnSpPr>
            <a:endCxn id="475" idx="0"/>
          </p:cNvCxnSpPr>
          <p:nvPr/>
        </p:nvCxnSpPr>
        <p:spPr>
          <a:xfrm>
            <a:off x="6509675" y="1893600"/>
            <a:ext cx="1565700" cy="4131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482" name="Shape 482"/>
          <p:cNvCxnSpPr>
            <a:stCxn id="472" idx="2"/>
            <a:endCxn id="476" idx="0"/>
          </p:cNvCxnSpPr>
          <p:nvPr/>
        </p:nvCxnSpPr>
        <p:spPr>
          <a:xfrm>
            <a:off x="1221600" y="3243212"/>
            <a:ext cx="0" cy="3672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483" name="Shape 483"/>
          <p:cNvCxnSpPr>
            <a:stCxn id="473" idx="2"/>
          </p:cNvCxnSpPr>
          <p:nvPr/>
        </p:nvCxnSpPr>
        <p:spPr>
          <a:xfrm flipH="1">
            <a:off x="3568500" y="3243300"/>
            <a:ext cx="4800" cy="5286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Shape 48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Outline</a:t>
            </a:r>
          </a:p>
        </p:txBody>
      </p:sp>
      <p:sp>
        <p:nvSpPr>
          <p:cNvPr id="489" name="Shape 489"/>
          <p:cNvSpPr/>
          <p:nvPr/>
        </p:nvSpPr>
        <p:spPr>
          <a:xfrm>
            <a:off x="2218200" y="1232025"/>
            <a:ext cx="4291500" cy="707400"/>
          </a:xfrm>
          <a:prstGeom prst="rect">
            <a:avLst/>
          </a:prstGeom>
          <a:solidFill>
            <a:srgbClr val="FFF2CC"/>
          </a:solidFill>
          <a:ln w="1905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800">
                <a:latin typeface="Open Sans"/>
                <a:ea typeface="Open Sans"/>
                <a:cs typeface="Open Sans"/>
                <a:sym typeface="Open Sans"/>
              </a:rPr>
              <a:t>Vanishing/Exploding Gradients in RNN</a:t>
            </a:r>
          </a:p>
        </p:txBody>
      </p:sp>
      <p:sp>
        <p:nvSpPr>
          <p:cNvPr id="490" name="Shape 490"/>
          <p:cNvSpPr/>
          <p:nvPr/>
        </p:nvSpPr>
        <p:spPr>
          <a:xfrm>
            <a:off x="225000" y="2306612"/>
            <a:ext cx="1993200" cy="936600"/>
          </a:xfrm>
          <a:prstGeom prst="rect">
            <a:avLst/>
          </a:prstGeom>
          <a:solidFill>
            <a:srgbClr val="F6B26B"/>
          </a:solidFill>
          <a:ln w="1905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800">
                <a:latin typeface="Open Sans"/>
                <a:ea typeface="Open Sans"/>
                <a:cs typeface="Open Sans"/>
                <a:sym typeface="Open Sans"/>
              </a:rPr>
              <a:t>Weight Initialization Methods</a:t>
            </a:r>
          </a:p>
        </p:txBody>
      </p:sp>
      <p:sp>
        <p:nvSpPr>
          <p:cNvPr id="491" name="Shape 491"/>
          <p:cNvSpPr/>
          <p:nvPr/>
        </p:nvSpPr>
        <p:spPr>
          <a:xfrm>
            <a:off x="2620050" y="2306700"/>
            <a:ext cx="1906500" cy="936600"/>
          </a:xfrm>
          <a:prstGeom prst="rect">
            <a:avLst/>
          </a:prstGeom>
          <a:solidFill>
            <a:srgbClr val="FFF2CC"/>
          </a:solidFill>
          <a:ln w="1905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800">
                <a:latin typeface="Open Sans"/>
                <a:ea typeface="Open Sans"/>
                <a:cs typeface="Open Sans"/>
                <a:sym typeface="Open Sans"/>
              </a:rPr>
              <a:t>Constant Error Carousel</a:t>
            </a:r>
          </a:p>
        </p:txBody>
      </p:sp>
      <p:sp>
        <p:nvSpPr>
          <p:cNvPr id="492" name="Shape 492"/>
          <p:cNvSpPr/>
          <p:nvPr/>
        </p:nvSpPr>
        <p:spPr>
          <a:xfrm>
            <a:off x="4928400" y="2306700"/>
            <a:ext cx="1906500" cy="9366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800">
                <a:latin typeface="Open Sans"/>
                <a:ea typeface="Open Sans"/>
                <a:cs typeface="Open Sans"/>
                <a:sym typeface="Open Sans"/>
              </a:rPr>
              <a:t>Hessian Free Optimization</a:t>
            </a:r>
          </a:p>
        </p:txBody>
      </p:sp>
      <p:sp>
        <p:nvSpPr>
          <p:cNvPr id="493" name="Shape 493"/>
          <p:cNvSpPr/>
          <p:nvPr/>
        </p:nvSpPr>
        <p:spPr>
          <a:xfrm>
            <a:off x="7122125" y="2306700"/>
            <a:ext cx="1906500" cy="9366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>
                <a:latin typeface="Open Sans"/>
                <a:ea typeface="Open Sans"/>
                <a:cs typeface="Open Sans"/>
                <a:sym typeface="Open Sans"/>
              </a:rPr>
              <a:t>Echo State Networks</a:t>
            </a:r>
          </a:p>
        </p:txBody>
      </p:sp>
      <p:sp>
        <p:nvSpPr>
          <p:cNvPr id="494" name="Shape 494"/>
          <p:cNvSpPr/>
          <p:nvPr/>
        </p:nvSpPr>
        <p:spPr>
          <a:xfrm>
            <a:off x="104675" y="3610400"/>
            <a:ext cx="2234100" cy="1045500"/>
          </a:xfrm>
          <a:prstGeom prst="rect">
            <a:avLst/>
          </a:prstGeom>
          <a:solidFill>
            <a:srgbClr val="FFF2CC"/>
          </a:solidFill>
          <a:ln w="1905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endParaRPr/>
          </a:p>
          <a:p>
            <a:pPr marL="457200" lvl="0" indent="-342900" rtl="0">
              <a:spcBef>
                <a:spcPts val="0"/>
              </a:spcBef>
              <a:buSzPct val="100000"/>
              <a:buFont typeface="Open Sans"/>
              <a:buChar char="●"/>
            </a:pPr>
            <a:r>
              <a:rPr lang="en" sz="1800">
                <a:latin typeface="Open Sans"/>
                <a:ea typeface="Open Sans"/>
                <a:cs typeface="Open Sans"/>
                <a:sym typeface="Open Sans"/>
              </a:rPr>
              <a:t>Identity-RNN</a:t>
            </a:r>
          </a:p>
          <a:p>
            <a:pPr marL="457200" lvl="0" indent="-342900" rtl="0">
              <a:spcBef>
                <a:spcPts val="0"/>
              </a:spcBef>
              <a:buSzPct val="100000"/>
              <a:buFont typeface="Open Sans"/>
              <a:buChar char="●"/>
            </a:pPr>
            <a:r>
              <a:rPr lang="en" sz="1800">
                <a:latin typeface="Open Sans"/>
                <a:ea typeface="Open Sans"/>
                <a:cs typeface="Open Sans"/>
                <a:sym typeface="Open Sans"/>
              </a:rPr>
              <a:t>np-RNN</a:t>
            </a:r>
          </a:p>
          <a:p>
            <a:pPr lvl="0" algn="ctr" rtl="0">
              <a:spcBef>
                <a:spcPts val="0"/>
              </a:spcBef>
              <a:buNone/>
            </a:pPr>
            <a:endParaRPr/>
          </a:p>
        </p:txBody>
      </p:sp>
      <p:sp>
        <p:nvSpPr>
          <p:cNvPr id="495" name="Shape 495"/>
          <p:cNvSpPr/>
          <p:nvPr/>
        </p:nvSpPr>
        <p:spPr>
          <a:xfrm>
            <a:off x="2698300" y="3779450"/>
            <a:ext cx="1906500" cy="707400"/>
          </a:xfrm>
          <a:prstGeom prst="rect">
            <a:avLst/>
          </a:prstGeom>
          <a:solidFill>
            <a:srgbClr val="FFF2CC"/>
          </a:solidFill>
          <a:ln w="1905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endParaRPr/>
          </a:p>
          <a:p>
            <a:pPr marL="457200" lvl="0" indent="-342900" rtl="0">
              <a:spcBef>
                <a:spcPts val="0"/>
              </a:spcBef>
              <a:buSzPct val="100000"/>
              <a:buChar char="●"/>
            </a:pPr>
            <a:r>
              <a:rPr lang="en" sz="1800"/>
              <a:t>LSTM</a:t>
            </a:r>
          </a:p>
          <a:p>
            <a:pPr marL="457200" lvl="0" indent="-342900" rtl="0">
              <a:spcBef>
                <a:spcPts val="0"/>
              </a:spcBef>
              <a:buSzPct val="100000"/>
              <a:buChar char="●"/>
            </a:pPr>
            <a:r>
              <a:rPr lang="en" sz="1800"/>
              <a:t>GRU</a:t>
            </a:r>
          </a:p>
          <a:p>
            <a:pPr lvl="0" algn="ctr" rt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496" name="Shape 496"/>
          <p:cNvCxnSpPr>
            <a:endCxn id="490" idx="0"/>
          </p:cNvCxnSpPr>
          <p:nvPr/>
        </p:nvCxnSpPr>
        <p:spPr>
          <a:xfrm flipH="1">
            <a:off x="1221600" y="1923212"/>
            <a:ext cx="1157400" cy="3834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497" name="Shape 497"/>
          <p:cNvCxnSpPr>
            <a:endCxn id="491" idx="0"/>
          </p:cNvCxnSpPr>
          <p:nvPr/>
        </p:nvCxnSpPr>
        <p:spPr>
          <a:xfrm flipH="1">
            <a:off x="3573300" y="1920300"/>
            <a:ext cx="417900" cy="3864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498" name="Shape 498"/>
          <p:cNvCxnSpPr>
            <a:endCxn id="492" idx="0"/>
          </p:cNvCxnSpPr>
          <p:nvPr/>
        </p:nvCxnSpPr>
        <p:spPr>
          <a:xfrm>
            <a:off x="5408550" y="1908300"/>
            <a:ext cx="473100" cy="3984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499" name="Shape 499"/>
          <p:cNvCxnSpPr>
            <a:endCxn id="493" idx="0"/>
          </p:cNvCxnSpPr>
          <p:nvPr/>
        </p:nvCxnSpPr>
        <p:spPr>
          <a:xfrm>
            <a:off x="6509675" y="1893600"/>
            <a:ext cx="1565700" cy="4131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500" name="Shape 500"/>
          <p:cNvCxnSpPr>
            <a:stCxn id="490" idx="2"/>
            <a:endCxn id="494" idx="0"/>
          </p:cNvCxnSpPr>
          <p:nvPr/>
        </p:nvCxnSpPr>
        <p:spPr>
          <a:xfrm>
            <a:off x="1221600" y="3243212"/>
            <a:ext cx="0" cy="3672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501" name="Shape 501"/>
          <p:cNvCxnSpPr>
            <a:stCxn id="491" idx="2"/>
          </p:cNvCxnSpPr>
          <p:nvPr/>
        </p:nvCxnSpPr>
        <p:spPr>
          <a:xfrm flipH="1">
            <a:off x="3568500" y="3243300"/>
            <a:ext cx="4800" cy="5286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Shape 50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Weight Initialization Methods</a:t>
            </a:r>
          </a:p>
        </p:txBody>
      </p:sp>
      <p:sp>
        <p:nvSpPr>
          <p:cNvPr id="507" name="Shape 507"/>
          <p:cNvSpPr txBox="1">
            <a:spLocks noGrp="1"/>
          </p:cNvSpPr>
          <p:nvPr>
            <p:ph type="body" idx="1"/>
          </p:nvPr>
        </p:nvSpPr>
        <p:spPr>
          <a:xfrm>
            <a:off x="367912" y="2534050"/>
            <a:ext cx="8520600" cy="505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Open Sans"/>
            </a:pPr>
            <a:r>
              <a:rPr lang="en"/>
              <a:t>Activation function : ReLU</a:t>
            </a:r>
          </a:p>
        </p:txBody>
      </p:sp>
      <p:pic>
        <p:nvPicPr>
          <p:cNvPr id="508" name="Shape 5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83100" y="1365912"/>
            <a:ext cx="5777800" cy="91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9" name="Shape 50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00431" y="3171012"/>
            <a:ext cx="2514193" cy="989837"/>
          </a:xfrm>
          <a:prstGeom prst="rect">
            <a:avLst/>
          </a:prstGeom>
          <a:noFill/>
          <a:ln>
            <a:noFill/>
          </a:ln>
        </p:spPr>
      </p:pic>
      <p:sp>
        <p:nvSpPr>
          <p:cNvPr id="510" name="Shape 510"/>
          <p:cNvSpPr txBox="1"/>
          <p:nvPr/>
        </p:nvSpPr>
        <p:spPr>
          <a:xfrm>
            <a:off x="1056425" y="4613325"/>
            <a:ext cx="8520600" cy="26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Bengio et al,. "On the difficulty of training recurrent neural networks." (2012)</a:t>
            </a:r>
          </a:p>
        </p:txBody>
      </p:sp>
      <p:pic>
        <p:nvPicPr>
          <p:cNvPr id="511" name="Shape 5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14625" y="3398387"/>
            <a:ext cx="2639778" cy="556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Shape 5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Weight Initialization Methods</a:t>
            </a:r>
          </a:p>
        </p:txBody>
      </p:sp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790450" y="1447712"/>
            <a:ext cx="8520600" cy="330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1000"/>
              </a:spcBef>
            </a:pPr>
            <a:r>
              <a:rPr lang="en"/>
              <a:t>Random W</a:t>
            </a:r>
            <a:r>
              <a:rPr lang="en" baseline="-25000"/>
              <a:t>h</a:t>
            </a:r>
            <a:r>
              <a:rPr lang="en"/>
              <a:t> initialization of RNN has no constraint on eigenvalues</a:t>
            </a:r>
          </a:p>
          <a:p>
            <a:pPr lvl="0" indent="457200" rtl="0">
              <a:spcBef>
                <a:spcPts val="1000"/>
              </a:spcBef>
              <a:buNone/>
            </a:pPr>
            <a:r>
              <a:rPr lang="en"/>
              <a:t>  ⇒ vanishing or exploding gradients in the initial epoch</a:t>
            </a:r>
          </a:p>
          <a:p>
            <a:pPr marL="0" lvl="0" indent="0" rtl="0">
              <a:spcBef>
                <a:spcPts val="1000"/>
              </a:spcBef>
              <a:buNone/>
            </a:pPr>
            <a:endParaRPr/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Shape 5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Weight Initialization Methods</a:t>
            </a:r>
          </a:p>
        </p:txBody>
      </p:sp>
      <p:sp>
        <p:nvSpPr>
          <p:cNvPr id="523" name="Shape 523"/>
          <p:cNvSpPr txBox="1">
            <a:spLocks noGrp="1"/>
          </p:cNvSpPr>
          <p:nvPr>
            <p:ph type="body" idx="1"/>
          </p:nvPr>
        </p:nvSpPr>
        <p:spPr>
          <a:xfrm>
            <a:off x="790450" y="1447712"/>
            <a:ext cx="8520600" cy="330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1000"/>
              </a:spcBef>
            </a:pPr>
            <a:r>
              <a:rPr lang="en" dirty="0"/>
              <a:t>Careful initialization of W</a:t>
            </a:r>
            <a:r>
              <a:rPr lang="en" baseline="-25000" dirty="0"/>
              <a:t>h</a:t>
            </a:r>
            <a:r>
              <a:rPr lang="en" dirty="0"/>
              <a:t> with suitable eigenvalues</a:t>
            </a:r>
          </a:p>
          <a:p>
            <a:pPr lvl="0" indent="457200" rtl="0">
              <a:spcBef>
                <a:spcPts val="1000"/>
              </a:spcBef>
              <a:buNone/>
            </a:pPr>
            <a:r>
              <a:rPr lang="en" dirty="0"/>
              <a:t>⇒ allows the RNN to learn in the initial epochs </a:t>
            </a:r>
          </a:p>
          <a:p>
            <a:pPr lvl="0" indent="457200" rtl="0">
              <a:spcBef>
                <a:spcPts val="1000"/>
              </a:spcBef>
              <a:buNone/>
            </a:pPr>
            <a:r>
              <a:rPr lang="en" dirty="0"/>
              <a:t>⇒ hence can generalize well for further iterations</a:t>
            </a:r>
          </a:p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Shape 528"/>
          <p:cNvSpPr txBox="1">
            <a:spLocks noGrp="1"/>
          </p:cNvSpPr>
          <p:nvPr>
            <p:ph type="title"/>
          </p:nvPr>
        </p:nvSpPr>
        <p:spPr>
          <a:xfrm>
            <a:off x="311700" y="21067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Weight Initialization Trick #1: IRNN</a:t>
            </a:r>
          </a:p>
        </p:txBody>
      </p:sp>
      <p:sp>
        <p:nvSpPr>
          <p:cNvPr id="529" name="Shape 529"/>
          <p:cNvSpPr txBox="1">
            <a:spLocks noGrp="1"/>
          </p:cNvSpPr>
          <p:nvPr>
            <p:ph type="body" idx="1"/>
          </p:nvPr>
        </p:nvSpPr>
        <p:spPr>
          <a:xfrm>
            <a:off x="311700" y="1007600"/>
            <a:ext cx="8520600" cy="7029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lnSpc>
                <a:spcPct val="200000"/>
              </a:lnSpc>
              <a:spcBef>
                <a:spcPts val="0"/>
              </a:spcBef>
              <a:buChar char="●"/>
            </a:pPr>
            <a:r>
              <a:rPr lang="en"/>
              <a:t>W</a:t>
            </a:r>
            <a:r>
              <a:rPr lang="en" baseline="-25000"/>
              <a:t>h</a:t>
            </a:r>
            <a:r>
              <a:rPr lang="en"/>
              <a:t> initialized to Identity</a:t>
            </a:r>
          </a:p>
          <a:p>
            <a:pPr marL="457200" lvl="0" indent="-228600" rtl="0">
              <a:lnSpc>
                <a:spcPct val="200000"/>
              </a:lnSpc>
              <a:spcBef>
                <a:spcPts val="0"/>
              </a:spcBef>
              <a:buChar char="●"/>
            </a:pPr>
            <a:r>
              <a:rPr lang="en"/>
              <a:t>Activation function: ReLU</a:t>
            </a:r>
          </a:p>
        </p:txBody>
      </p:sp>
      <p:sp>
        <p:nvSpPr>
          <p:cNvPr id="530" name="Shape 530"/>
          <p:cNvSpPr txBox="1"/>
          <p:nvPr/>
        </p:nvSpPr>
        <p:spPr>
          <a:xfrm>
            <a:off x="519700" y="4509375"/>
            <a:ext cx="7908300" cy="503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latin typeface="Open Sans Light"/>
                <a:ea typeface="Open Sans Light"/>
                <a:cs typeface="Open Sans Light"/>
                <a:sym typeface="Open Sans Light"/>
              </a:rPr>
              <a:t>Geoffrey et al, “A Simple Way to Initialize Recurrent Networks of Rectified Linear Units” 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Shape 53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Weight Initialization Trick #2: np-RNN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36" name="Shape 536"/>
          <p:cNvSpPr txBox="1"/>
          <p:nvPr/>
        </p:nvSpPr>
        <p:spPr>
          <a:xfrm>
            <a:off x="311700" y="1333225"/>
            <a:ext cx="7799100" cy="144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457200" lvl="0" indent="-342900" rtl="0">
              <a:lnSpc>
                <a:spcPct val="115000"/>
              </a:lnSpc>
              <a:spcBef>
                <a:spcPts val="100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Open Sans"/>
              <a:buChar char="●"/>
            </a:pPr>
            <a:r>
              <a:rPr lang="en"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W</a:t>
            </a:r>
            <a:r>
              <a:rPr lang="en" sz="1800" baseline="-25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h  </a:t>
            </a:r>
            <a:r>
              <a:rPr lang="en"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positive definite (+ve real eigenvalues) </a:t>
            </a:r>
            <a:r>
              <a:rPr lang="en" sz="1800" baseline="-25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</a:p>
          <a:p>
            <a:pPr marL="457200" lvl="0" indent="-342900" rtl="0">
              <a:lnSpc>
                <a:spcPct val="115000"/>
              </a:lnSpc>
              <a:spcBef>
                <a:spcPts val="100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Open Sans"/>
              <a:buChar char="●"/>
            </a:pPr>
            <a:r>
              <a:rPr lang="en"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At least one eigenvalue is 1, others all less than equal to one</a:t>
            </a:r>
          </a:p>
          <a:p>
            <a:pPr marL="457200" lvl="0" indent="-342900" rtl="0">
              <a:lnSpc>
                <a:spcPct val="115000"/>
              </a:lnSpc>
              <a:spcBef>
                <a:spcPts val="100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Open Sans"/>
              <a:buChar char="●"/>
            </a:pPr>
            <a:r>
              <a:rPr lang="en"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Activation function: ReLU</a:t>
            </a:r>
          </a:p>
        </p:txBody>
      </p:sp>
      <p:sp>
        <p:nvSpPr>
          <p:cNvPr id="537" name="Shape 537"/>
          <p:cNvSpPr txBox="1"/>
          <p:nvPr/>
        </p:nvSpPr>
        <p:spPr>
          <a:xfrm>
            <a:off x="408175" y="4446625"/>
            <a:ext cx="7908300" cy="434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latin typeface="Open Sans Light"/>
                <a:ea typeface="Open Sans Light"/>
                <a:cs typeface="Open Sans Light"/>
                <a:sym typeface="Open Sans Light"/>
              </a:rPr>
              <a:t>Geoffrey et al, “Improving Performance of Recurrent Neural Network with ReLU nonlinearity”” 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Shape 54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np-RNN vs IRNN</a:t>
            </a:r>
          </a:p>
        </p:txBody>
      </p:sp>
      <p:sp>
        <p:nvSpPr>
          <p:cNvPr id="543" name="Shape 543"/>
          <p:cNvSpPr txBox="1"/>
          <p:nvPr/>
        </p:nvSpPr>
        <p:spPr>
          <a:xfrm>
            <a:off x="1123175" y="3408550"/>
            <a:ext cx="7908300" cy="300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latin typeface="Open Sans Light"/>
                <a:ea typeface="Open Sans Light"/>
                <a:cs typeface="Open Sans Light"/>
                <a:sym typeface="Open Sans Light"/>
              </a:rPr>
              <a:t>Geoffrey et al, “Improving Perfomance of Recurrent Neural Network with ReLU nonlinearity”” </a:t>
            </a:r>
          </a:p>
        </p:txBody>
      </p:sp>
      <p:graphicFrame>
        <p:nvGraphicFramePr>
          <p:cNvPr id="544" name="Shape 544"/>
          <p:cNvGraphicFramePr/>
          <p:nvPr>
            <p:extLst>
              <p:ext uri="{D42A27DB-BD31-4B8C-83A1-F6EECF244321}">
                <p14:modId xmlns:p14="http://schemas.microsoft.com/office/powerpoint/2010/main" val="2828997541"/>
              </p:ext>
            </p:extLst>
          </p:nvPr>
        </p:nvGraphicFramePr>
        <p:xfrm>
          <a:off x="769575" y="2075325"/>
          <a:ext cx="7441000" cy="2149080"/>
        </p:xfrm>
        <a:graphic>
          <a:graphicData uri="http://schemas.openxmlformats.org/drawingml/2006/table">
            <a:tbl>
              <a:tblPr>
                <a:noFill/>
                <a:tableStyleId>{20B21A5B-068A-4BF3-BD12-EFFCDEB2825C}</a:tableStyleId>
              </a:tblPr>
              <a:tblGrid>
                <a:gridCol w="1860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602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602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602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42050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b="1" dirty="0">
                          <a:solidFill>
                            <a:schemeClr val="bg2"/>
                          </a:solidFill>
                        </a:rPr>
                        <a:t>RNN Type</a:t>
                      </a:r>
                    </a:p>
                  </a:txBody>
                  <a:tcPr marL="91425" marR="91425" marT="91425" marB="91425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b="1" dirty="0">
                          <a:solidFill>
                            <a:schemeClr val="bg2"/>
                          </a:solidFill>
                        </a:rPr>
                        <a:t>Accuracy Test</a:t>
                      </a:r>
                    </a:p>
                  </a:txBody>
                  <a:tcPr marL="91425" marR="91425" marT="91425" marB="91425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b="1">
                          <a:solidFill>
                            <a:schemeClr val="bg2"/>
                          </a:solidFill>
                        </a:rPr>
                        <a:t>Parameter Complexity</a:t>
                      </a:r>
                    </a:p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b="1">
                          <a:solidFill>
                            <a:schemeClr val="bg2"/>
                          </a:solidFill>
                        </a:rPr>
                        <a:t>Compared to RNN</a:t>
                      </a:r>
                    </a:p>
                  </a:txBody>
                  <a:tcPr marL="91425" marR="91425" marT="91425" marB="91425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b="1">
                          <a:solidFill>
                            <a:schemeClr val="bg2"/>
                          </a:solidFill>
                        </a:rPr>
                        <a:t>Sensitivity to parameters</a:t>
                      </a:r>
                    </a:p>
                  </a:txBody>
                  <a:tcPr marL="91425" marR="91425" marT="91425" marB="91425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2050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dirty="0">
                          <a:solidFill>
                            <a:schemeClr val="bg2"/>
                          </a:solidFill>
                        </a:rPr>
                        <a:t>IRNN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dirty="0">
                          <a:solidFill>
                            <a:schemeClr val="bg2"/>
                          </a:solidFill>
                        </a:rPr>
                        <a:t>67 %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chemeClr val="bg2"/>
                          </a:solidFill>
                        </a:rPr>
                        <a:t>x1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chemeClr val="bg2"/>
                          </a:solidFill>
                        </a:rPr>
                        <a:t>high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2050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dirty="0">
                          <a:solidFill>
                            <a:schemeClr val="bg2"/>
                          </a:solidFill>
                        </a:rPr>
                        <a:t>np-RNN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dirty="0">
                          <a:solidFill>
                            <a:schemeClr val="bg2"/>
                          </a:solidFill>
                        </a:rPr>
                        <a:t>75.2 %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dirty="0">
                          <a:solidFill>
                            <a:schemeClr val="bg2"/>
                          </a:solidFill>
                        </a:rPr>
                        <a:t>x1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chemeClr val="bg2"/>
                          </a:solidFill>
                        </a:rPr>
                        <a:t>low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2050"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chemeClr val="bg2"/>
                          </a:solidFill>
                        </a:rPr>
                        <a:t>LSTM</a:t>
                      </a:r>
                    </a:p>
                  </a:txBody>
                  <a:tcPr marL="91425" marR="91425" marT="91425" marB="91425"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chemeClr val="bg2"/>
                          </a:solidFill>
                        </a:rPr>
                        <a:t>78.5 %</a:t>
                      </a:r>
                    </a:p>
                  </a:txBody>
                  <a:tcPr marL="91425" marR="91425" marT="91425" marB="91425"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dirty="0">
                          <a:solidFill>
                            <a:schemeClr val="bg2"/>
                          </a:solidFill>
                        </a:rPr>
                        <a:t>x4</a:t>
                      </a:r>
                    </a:p>
                  </a:txBody>
                  <a:tcPr marL="91425" marR="91425" marT="91425" marB="91425"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dirty="0">
                          <a:solidFill>
                            <a:schemeClr val="bg2"/>
                          </a:solidFill>
                        </a:rPr>
                        <a:t>low</a:t>
                      </a:r>
                    </a:p>
                  </a:txBody>
                  <a:tcPr marL="91425" marR="91425" marT="91425" marB="91425"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45" name="Shape 545"/>
          <p:cNvSpPr txBox="1">
            <a:spLocks noGrp="1"/>
          </p:cNvSpPr>
          <p:nvPr>
            <p:ph type="body" idx="1"/>
          </p:nvPr>
        </p:nvSpPr>
        <p:spPr>
          <a:xfrm>
            <a:off x="769575" y="1321500"/>
            <a:ext cx="8520600" cy="1060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</a:pPr>
            <a:r>
              <a:rPr lang="en" dirty="0"/>
              <a:t>Sequence Classification Task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Shape 55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Summary</a:t>
            </a:r>
          </a:p>
        </p:txBody>
      </p:sp>
      <p:sp>
        <p:nvSpPr>
          <p:cNvPr id="551" name="Shape 551"/>
          <p:cNvSpPr txBox="1">
            <a:spLocks noGrp="1"/>
          </p:cNvSpPr>
          <p:nvPr>
            <p:ph type="body" idx="1"/>
          </p:nvPr>
        </p:nvSpPr>
        <p:spPr>
          <a:xfrm>
            <a:off x="790450" y="1447725"/>
            <a:ext cx="7614900" cy="330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514350" lvl="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dirty="0"/>
              <a:t>np-RNNs work as well as LSTMs utilizing 4 times less parameters than a LSTM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Shape 55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Outline</a:t>
            </a:r>
          </a:p>
        </p:txBody>
      </p:sp>
      <p:sp>
        <p:nvSpPr>
          <p:cNvPr id="557" name="Shape 557"/>
          <p:cNvSpPr/>
          <p:nvPr/>
        </p:nvSpPr>
        <p:spPr>
          <a:xfrm>
            <a:off x="2218200" y="1232025"/>
            <a:ext cx="4291500" cy="707400"/>
          </a:xfrm>
          <a:prstGeom prst="rect">
            <a:avLst/>
          </a:prstGeom>
          <a:solidFill>
            <a:srgbClr val="FFF2CC"/>
          </a:solidFill>
          <a:ln w="1905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800">
                <a:latin typeface="Open Sans"/>
                <a:ea typeface="Open Sans"/>
                <a:cs typeface="Open Sans"/>
                <a:sym typeface="Open Sans"/>
              </a:rPr>
              <a:t>Vanishing/Exploding Gradients in RNN</a:t>
            </a:r>
          </a:p>
        </p:txBody>
      </p:sp>
      <p:sp>
        <p:nvSpPr>
          <p:cNvPr id="558" name="Shape 558"/>
          <p:cNvSpPr/>
          <p:nvPr/>
        </p:nvSpPr>
        <p:spPr>
          <a:xfrm>
            <a:off x="225000" y="2306612"/>
            <a:ext cx="1993200" cy="936600"/>
          </a:xfrm>
          <a:prstGeom prst="rect">
            <a:avLst/>
          </a:prstGeom>
          <a:solidFill>
            <a:srgbClr val="FFF2CC"/>
          </a:solidFill>
          <a:ln w="1905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800">
                <a:latin typeface="Open Sans"/>
                <a:ea typeface="Open Sans"/>
                <a:cs typeface="Open Sans"/>
                <a:sym typeface="Open Sans"/>
              </a:rPr>
              <a:t>Weight Initialization Methods</a:t>
            </a:r>
          </a:p>
        </p:txBody>
      </p:sp>
      <p:sp>
        <p:nvSpPr>
          <p:cNvPr id="559" name="Shape 559"/>
          <p:cNvSpPr/>
          <p:nvPr/>
        </p:nvSpPr>
        <p:spPr>
          <a:xfrm>
            <a:off x="2620050" y="2306700"/>
            <a:ext cx="1906500" cy="936600"/>
          </a:xfrm>
          <a:prstGeom prst="rect">
            <a:avLst/>
          </a:prstGeom>
          <a:solidFill>
            <a:srgbClr val="F6B26B"/>
          </a:solidFill>
          <a:ln w="1905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800">
                <a:latin typeface="Open Sans"/>
                <a:ea typeface="Open Sans"/>
                <a:cs typeface="Open Sans"/>
                <a:sym typeface="Open Sans"/>
              </a:rPr>
              <a:t>Constant Error Carousel</a:t>
            </a:r>
          </a:p>
        </p:txBody>
      </p:sp>
      <p:sp>
        <p:nvSpPr>
          <p:cNvPr id="560" name="Shape 560"/>
          <p:cNvSpPr/>
          <p:nvPr/>
        </p:nvSpPr>
        <p:spPr>
          <a:xfrm>
            <a:off x="4928400" y="2306700"/>
            <a:ext cx="1906500" cy="9366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800">
                <a:latin typeface="Open Sans"/>
                <a:ea typeface="Open Sans"/>
                <a:cs typeface="Open Sans"/>
                <a:sym typeface="Open Sans"/>
              </a:rPr>
              <a:t>Hessian Free Optimization</a:t>
            </a:r>
          </a:p>
        </p:txBody>
      </p:sp>
      <p:sp>
        <p:nvSpPr>
          <p:cNvPr id="561" name="Shape 561"/>
          <p:cNvSpPr/>
          <p:nvPr/>
        </p:nvSpPr>
        <p:spPr>
          <a:xfrm>
            <a:off x="7122125" y="2306700"/>
            <a:ext cx="1906500" cy="9366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>
                <a:latin typeface="Open Sans"/>
                <a:ea typeface="Open Sans"/>
                <a:cs typeface="Open Sans"/>
                <a:sym typeface="Open Sans"/>
              </a:rPr>
              <a:t>Echo State Networks</a:t>
            </a:r>
          </a:p>
        </p:txBody>
      </p:sp>
      <p:sp>
        <p:nvSpPr>
          <p:cNvPr id="562" name="Shape 562"/>
          <p:cNvSpPr/>
          <p:nvPr/>
        </p:nvSpPr>
        <p:spPr>
          <a:xfrm>
            <a:off x="104675" y="3610400"/>
            <a:ext cx="2234100" cy="1045500"/>
          </a:xfrm>
          <a:prstGeom prst="rect">
            <a:avLst/>
          </a:prstGeom>
          <a:solidFill>
            <a:srgbClr val="FFF2CC"/>
          </a:solidFill>
          <a:ln w="1905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endParaRPr/>
          </a:p>
          <a:p>
            <a:pPr marL="457200" lvl="0" indent="-342900" rtl="0">
              <a:spcBef>
                <a:spcPts val="0"/>
              </a:spcBef>
              <a:buSzPct val="100000"/>
              <a:buFont typeface="Open Sans"/>
              <a:buChar char="●"/>
            </a:pPr>
            <a:r>
              <a:rPr lang="en" sz="1800">
                <a:latin typeface="Open Sans"/>
                <a:ea typeface="Open Sans"/>
                <a:cs typeface="Open Sans"/>
                <a:sym typeface="Open Sans"/>
              </a:rPr>
              <a:t>Identity-RNN</a:t>
            </a:r>
          </a:p>
          <a:p>
            <a:pPr marL="457200" lvl="0" indent="-342900" rtl="0">
              <a:spcBef>
                <a:spcPts val="0"/>
              </a:spcBef>
              <a:buSzPct val="100000"/>
              <a:buFont typeface="Open Sans"/>
              <a:buChar char="●"/>
            </a:pPr>
            <a:r>
              <a:rPr lang="en" sz="1800">
                <a:latin typeface="Open Sans"/>
                <a:ea typeface="Open Sans"/>
                <a:cs typeface="Open Sans"/>
                <a:sym typeface="Open Sans"/>
              </a:rPr>
              <a:t>np-RNN</a:t>
            </a:r>
          </a:p>
          <a:p>
            <a:pPr lvl="0" algn="ctr" rtl="0">
              <a:spcBef>
                <a:spcPts val="0"/>
              </a:spcBef>
              <a:buNone/>
            </a:pPr>
            <a:endParaRPr/>
          </a:p>
        </p:txBody>
      </p:sp>
      <p:sp>
        <p:nvSpPr>
          <p:cNvPr id="563" name="Shape 563"/>
          <p:cNvSpPr/>
          <p:nvPr/>
        </p:nvSpPr>
        <p:spPr>
          <a:xfrm>
            <a:off x="2698300" y="3779450"/>
            <a:ext cx="1906500" cy="707400"/>
          </a:xfrm>
          <a:prstGeom prst="rect">
            <a:avLst/>
          </a:prstGeom>
          <a:solidFill>
            <a:srgbClr val="FFF2CC"/>
          </a:solidFill>
          <a:ln w="1905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endParaRPr/>
          </a:p>
          <a:p>
            <a:pPr marL="457200" lvl="0" indent="-342900" rtl="0">
              <a:spcBef>
                <a:spcPts val="0"/>
              </a:spcBef>
              <a:buSzPct val="100000"/>
              <a:buChar char="●"/>
            </a:pPr>
            <a:r>
              <a:rPr lang="en" sz="1800"/>
              <a:t>LSTM</a:t>
            </a:r>
          </a:p>
          <a:p>
            <a:pPr marL="457200" lvl="0" indent="-342900" rtl="0">
              <a:spcBef>
                <a:spcPts val="0"/>
              </a:spcBef>
              <a:buSzPct val="100000"/>
              <a:buChar char="●"/>
            </a:pPr>
            <a:r>
              <a:rPr lang="en" sz="1800"/>
              <a:t>GRU</a:t>
            </a:r>
          </a:p>
          <a:p>
            <a:pPr lvl="0" algn="ctr" rt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564" name="Shape 564"/>
          <p:cNvCxnSpPr>
            <a:endCxn id="558" idx="0"/>
          </p:cNvCxnSpPr>
          <p:nvPr/>
        </p:nvCxnSpPr>
        <p:spPr>
          <a:xfrm flipH="1">
            <a:off x="1221600" y="1923212"/>
            <a:ext cx="1157400" cy="3834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565" name="Shape 565"/>
          <p:cNvCxnSpPr>
            <a:endCxn id="559" idx="0"/>
          </p:cNvCxnSpPr>
          <p:nvPr/>
        </p:nvCxnSpPr>
        <p:spPr>
          <a:xfrm flipH="1">
            <a:off x="3573300" y="1920300"/>
            <a:ext cx="417900" cy="3864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566" name="Shape 566"/>
          <p:cNvCxnSpPr>
            <a:endCxn id="560" idx="0"/>
          </p:cNvCxnSpPr>
          <p:nvPr/>
        </p:nvCxnSpPr>
        <p:spPr>
          <a:xfrm>
            <a:off x="5408550" y="1908300"/>
            <a:ext cx="473100" cy="3984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567" name="Shape 567"/>
          <p:cNvCxnSpPr>
            <a:endCxn id="561" idx="0"/>
          </p:cNvCxnSpPr>
          <p:nvPr/>
        </p:nvCxnSpPr>
        <p:spPr>
          <a:xfrm>
            <a:off x="6509675" y="1893600"/>
            <a:ext cx="1565700" cy="4131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568" name="Shape 568"/>
          <p:cNvCxnSpPr>
            <a:stCxn id="558" idx="2"/>
            <a:endCxn id="562" idx="0"/>
          </p:cNvCxnSpPr>
          <p:nvPr/>
        </p:nvCxnSpPr>
        <p:spPr>
          <a:xfrm>
            <a:off x="1221600" y="3243212"/>
            <a:ext cx="0" cy="3672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569" name="Shape 569"/>
          <p:cNvCxnSpPr>
            <a:stCxn id="559" idx="2"/>
          </p:cNvCxnSpPr>
          <p:nvPr/>
        </p:nvCxnSpPr>
        <p:spPr>
          <a:xfrm flipH="1">
            <a:off x="3568500" y="3243300"/>
            <a:ext cx="4800" cy="5286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Applications of RNNs</a:t>
            </a:r>
          </a:p>
        </p:txBody>
      </p:sp>
      <p:pic>
        <p:nvPicPr>
          <p:cNvPr id="148" name="Shape 1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687" y="1204850"/>
            <a:ext cx="2847975" cy="2400300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Shape 149"/>
          <p:cNvSpPr txBox="1"/>
          <p:nvPr/>
        </p:nvSpPr>
        <p:spPr>
          <a:xfrm>
            <a:off x="243700" y="3676975"/>
            <a:ext cx="2762100" cy="33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Image Captioning [</a:t>
            </a:r>
            <a:r>
              <a:rPr lang="en" u="sng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4"/>
              </a:rPr>
              <a:t>reference</a:t>
            </a:r>
            <a:r>
              <a:rPr lang="en">
                <a:latin typeface="Open Sans"/>
                <a:ea typeface="Open Sans"/>
                <a:cs typeface="Open Sans"/>
                <a:sym typeface="Open Sans"/>
              </a:rPr>
              <a:t>]</a:t>
            </a:r>
          </a:p>
        </p:txBody>
      </p:sp>
      <p:sp>
        <p:nvSpPr>
          <p:cNvPr id="150" name="Shape 150"/>
          <p:cNvSpPr txBox="1"/>
          <p:nvPr/>
        </p:nvSpPr>
        <p:spPr>
          <a:xfrm>
            <a:off x="4244975" y="4177200"/>
            <a:ext cx="2449800" cy="33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.. and Trump [</a:t>
            </a:r>
            <a:r>
              <a:rPr lang="en" u="sng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5"/>
              </a:rPr>
              <a:t>reference</a:t>
            </a:r>
            <a:r>
              <a:rPr lang="en">
                <a:latin typeface="Open Sans"/>
                <a:ea typeface="Open Sans"/>
                <a:cs typeface="Open Sans"/>
                <a:sym typeface="Open Sans"/>
              </a:rPr>
              <a:t>]</a:t>
            </a:r>
          </a:p>
        </p:txBody>
      </p:sp>
      <p:pic>
        <p:nvPicPr>
          <p:cNvPr id="151" name="Shape 15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59675" y="2954350"/>
            <a:ext cx="4998600" cy="1286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Shape 15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569988" y="1204850"/>
            <a:ext cx="3799775" cy="1158375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Shape 153"/>
          <p:cNvSpPr txBox="1"/>
          <p:nvPr/>
        </p:nvSpPr>
        <p:spPr>
          <a:xfrm>
            <a:off x="4244999" y="2363225"/>
            <a:ext cx="3185999" cy="33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Write like Shakespeare [</a:t>
            </a:r>
            <a:r>
              <a:rPr lang="en" u="sng">
                <a:solidFill>
                  <a:schemeClr val="hlink"/>
                </a:solidFill>
                <a:hlinkClick r:id="rId8"/>
              </a:rPr>
              <a:t>reference</a:t>
            </a:r>
            <a:r>
              <a:rPr lang="en"/>
              <a:t>]</a:t>
            </a:r>
          </a:p>
        </p:txBody>
      </p:sp>
      <p:sp>
        <p:nvSpPr>
          <p:cNvPr id="154" name="Shape 154"/>
          <p:cNvSpPr txBox="1"/>
          <p:nvPr/>
        </p:nvSpPr>
        <p:spPr>
          <a:xfrm>
            <a:off x="908437" y="4177200"/>
            <a:ext cx="1654500" cy="448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90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… and more!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Shape 57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The LSTM Network</a:t>
            </a:r>
          </a:p>
        </p:txBody>
      </p:sp>
      <p:pic>
        <p:nvPicPr>
          <p:cNvPr id="575" name="Shape 575" descr="http://tc.sinaimg.cn/maxwidth.800/tc.service.weibo.com/cdn_images_1_medium_com/58ad765e09eacb5116c9dfc5897c7296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0" y="1332425"/>
            <a:ext cx="7620000" cy="2857500"/>
          </a:xfrm>
          <a:prstGeom prst="rect">
            <a:avLst/>
          </a:prstGeom>
          <a:noFill/>
          <a:ln>
            <a:noFill/>
          </a:ln>
        </p:spPr>
      </p:pic>
      <p:sp>
        <p:nvSpPr>
          <p:cNvPr id="576" name="Shape 576"/>
          <p:cNvSpPr txBox="1"/>
          <p:nvPr/>
        </p:nvSpPr>
        <p:spPr>
          <a:xfrm>
            <a:off x="1028625" y="4718500"/>
            <a:ext cx="7479900" cy="231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latin typeface="Open Sans Light"/>
                <a:ea typeface="Open Sans Light"/>
                <a:cs typeface="Open Sans Light"/>
                <a:sym typeface="Open Sans Light"/>
              </a:rPr>
              <a:t>Source: http://colah.github.io/posts/2015-08-Understanding-LSTMs/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Shape 58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The LSTM Cell</a:t>
            </a:r>
          </a:p>
        </p:txBody>
      </p:sp>
      <p:pic>
        <p:nvPicPr>
          <p:cNvPr id="582" name="Shape 5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18700" y="1152424"/>
            <a:ext cx="2976720" cy="3577874"/>
          </a:xfrm>
          <a:prstGeom prst="rect">
            <a:avLst/>
          </a:prstGeom>
          <a:noFill/>
          <a:ln>
            <a:noFill/>
          </a:ln>
        </p:spPr>
      </p:pic>
      <p:sp>
        <p:nvSpPr>
          <p:cNvPr id="583" name="Shape 583"/>
          <p:cNvSpPr txBox="1"/>
          <p:nvPr/>
        </p:nvSpPr>
        <p:spPr>
          <a:xfrm>
            <a:off x="5035675" y="1291225"/>
            <a:ext cx="3705000" cy="964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marL="457200" lvl="0" indent="-330200" rtl="0">
              <a:lnSpc>
                <a:spcPct val="150000"/>
              </a:lnSpc>
              <a:spcBef>
                <a:spcPts val="0"/>
              </a:spcBef>
              <a:buSzPct val="100000"/>
              <a:buFont typeface="Open Sans"/>
              <a:buChar char="●"/>
            </a:pPr>
            <a:r>
              <a:rPr lang="en" sz="1600">
                <a:latin typeface="Open Sans"/>
                <a:ea typeface="Open Sans"/>
                <a:cs typeface="Open Sans"/>
                <a:sym typeface="Open Sans"/>
              </a:rPr>
              <a:t>σ(): sigmoid non-linearity</a:t>
            </a:r>
          </a:p>
          <a:p>
            <a:pPr marL="457200" lvl="0" indent="-330200">
              <a:lnSpc>
                <a:spcPct val="150000"/>
              </a:lnSpc>
              <a:spcBef>
                <a:spcPts val="0"/>
              </a:spcBef>
              <a:buSzPct val="100000"/>
              <a:buFont typeface="Open Sans"/>
              <a:buChar char="●"/>
            </a:pPr>
            <a:r>
              <a:rPr lang="en" sz="1600">
                <a:latin typeface="Open Sans"/>
                <a:ea typeface="Open Sans"/>
                <a:cs typeface="Open Sans"/>
                <a:sym typeface="Open Sans"/>
              </a:rPr>
              <a:t>x : element-wise multiplication</a:t>
            </a:r>
          </a:p>
        </p:txBody>
      </p:sp>
      <p:sp>
        <p:nvSpPr>
          <p:cNvPr id="584" name="Shape 584"/>
          <p:cNvSpPr/>
          <p:nvPr/>
        </p:nvSpPr>
        <p:spPr>
          <a:xfrm>
            <a:off x="5527925" y="1776050"/>
            <a:ext cx="213300" cy="246000"/>
          </a:xfrm>
          <a:prstGeom prst="ellipse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85" name="Shape 585"/>
          <p:cNvSpPr txBox="1"/>
          <p:nvPr/>
        </p:nvSpPr>
        <p:spPr>
          <a:xfrm>
            <a:off x="93100" y="2828250"/>
            <a:ext cx="1295700" cy="4320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Forget gate(f)</a:t>
            </a:r>
          </a:p>
        </p:txBody>
      </p:sp>
      <p:cxnSp>
        <p:nvCxnSpPr>
          <p:cNvPr id="586" name="Shape 586"/>
          <p:cNvCxnSpPr>
            <a:stCxn id="585" idx="3"/>
          </p:cNvCxnSpPr>
          <p:nvPr/>
        </p:nvCxnSpPr>
        <p:spPr>
          <a:xfrm>
            <a:off x="1388800" y="3044250"/>
            <a:ext cx="371700" cy="2460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587" name="Shape 587"/>
          <p:cNvCxnSpPr>
            <a:stCxn id="588" idx="0"/>
          </p:cNvCxnSpPr>
          <p:nvPr/>
        </p:nvCxnSpPr>
        <p:spPr>
          <a:xfrm rot="10800000">
            <a:off x="2398075" y="3181850"/>
            <a:ext cx="708000" cy="9642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589" name="Shape 589"/>
          <p:cNvSpPr txBox="1"/>
          <p:nvPr/>
        </p:nvSpPr>
        <p:spPr>
          <a:xfrm>
            <a:off x="4617150" y="3097875"/>
            <a:ext cx="1523700" cy="3717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Output gate(g)</a:t>
            </a:r>
          </a:p>
        </p:txBody>
      </p:sp>
      <p:cxnSp>
        <p:nvCxnSpPr>
          <p:cNvPr id="590" name="Shape 590"/>
          <p:cNvCxnSpPr>
            <a:stCxn id="589" idx="1"/>
          </p:cNvCxnSpPr>
          <p:nvPr/>
        </p:nvCxnSpPr>
        <p:spPr>
          <a:xfrm rot="10800000">
            <a:off x="3719550" y="3236625"/>
            <a:ext cx="897600" cy="471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588" name="Shape 588"/>
          <p:cNvSpPr txBox="1"/>
          <p:nvPr/>
        </p:nvSpPr>
        <p:spPr>
          <a:xfrm>
            <a:off x="2413825" y="4146050"/>
            <a:ext cx="1384500" cy="4320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Input gate(i)</a:t>
            </a:r>
          </a:p>
        </p:txBody>
      </p:sp>
      <p:cxnSp>
        <p:nvCxnSpPr>
          <p:cNvPr id="591" name="Shape 591"/>
          <p:cNvCxnSpPr/>
          <p:nvPr/>
        </p:nvCxnSpPr>
        <p:spPr>
          <a:xfrm flipH="1">
            <a:off x="2872075" y="2140550"/>
            <a:ext cx="411300" cy="11247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592" name="Shape 592"/>
          <p:cNvSpPr txBox="1"/>
          <p:nvPr/>
        </p:nvSpPr>
        <p:spPr>
          <a:xfrm>
            <a:off x="1898225" y="1707650"/>
            <a:ext cx="1821300" cy="4320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Candidate state(g)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"/>
                                        <p:tgtEl>
                                          <p:spTgt spid="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"/>
                                        <p:tgtEl>
                                          <p:spTgt spid="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"/>
                                        <p:tgtEl>
                                          <p:spTgt spid="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"/>
                                        <p:tgtEl>
                                          <p:spTgt spid="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"/>
                                        <p:tgtEl>
                                          <p:spTgt spid="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"/>
                                        <p:tgtEl>
                                          <p:spTgt spid="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"/>
                                        <p:tgtEl>
                                          <p:spTgt spid="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"/>
                                        <p:tgtEl>
                                          <p:spTgt spid="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Shape 59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The LSTM Cell</a:t>
            </a:r>
          </a:p>
        </p:txBody>
      </p:sp>
      <p:pic>
        <p:nvPicPr>
          <p:cNvPr id="598" name="Shape 5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18700" y="1152424"/>
            <a:ext cx="2976720" cy="3577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99" name="Shape 59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78923" y="799423"/>
            <a:ext cx="4302825" cy="1822049"/>
          </a:xfrm>
          <a:prstGeom prst="rect">
            <a:avLst/>
          </a:prstGeom>
          <a:noFill/>
          <a:ln>
            <a:noFill/>
          </a:ln>
        </p:spPr>
      </p:pic>
      <p:sp>
        <p:nvSpPr>
          <p:cNvPr id="600" name="Shape 600"/>
          <p:cNvSpPr/>
          <p:nvPr/>
        </p:nvSpPr>
        <p:spPr>
          <a:xfrm>
            <a:off x="5230900" y="2005150"/>
            <a:ext cx="3645000" cy="3717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601" name="Shape 601"/>
          <p:cNvCxnSpPr/>
          <p:nvPr/>
        </p:nvCxnSpPr>
        <p:spPr>
          <a:xfrm flipH="1">
            <a:off x="3189700" y="2191000"/>
            <a:ext cx="2041200" cy="3246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602" name="Shape 602"/>
          <p:cNvSpPr txBox="1"/>
          <p:nvPr/>
        </p:nvSpPr>
        <p:spPr>
          <a:xfrm>
            <a:off x="4862100" y="2973700"/>
            <a:ext cx="1499700" cy="4269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Forget old state</a:t>
            </a:r>
          </a:p>
        </p:txBody>
      </p:sp>
      <p:sp>
        <p:nvSpPr>
          <p:cNvPr id="603" name="Shape 603"/>
          <p:cNvSpPr/>
          <p:nvPr/>
        </p:nvSpPr>
        <p:spPr>
          <a:xfrm>
            <a:off x="5980750" y="2015575"/>
            <a:ext cx="1228800" cy="371700"/>
          </a:xfrm>
          <a:prstGeom prst="rect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604" name="Shape 604"/>
          <p:cNvCxnSpPr>
            <a:stCxn id="602" idx="0"/>
            <a:endCxn id="603" idx="2"/>
          </p:cNvCxnSpPr>
          <p:nvPr/>
        </p:nvCxnSpPr>
        <p:spPr>
          <a:xfrm rot="10800000" flipH="1">
            <a:off x="5611950" y="2387200"/>
            <a:ext cx="983100" cy="586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605" name="Shape 605"/>
          <p:cNvSpPr txBox="1"/>
          <p:nvPr/>
        </p:nvSpPr>
        <p:spPr>
          <a:xfrm>
            <a:off x="6928475" y="2973700"/>
            <a:ext cx="1947600" cy="4269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Remember new state</a:t>
            </a:r>
          </a:p>
        </p:txBody>
      </p:sp>
      <p:cxnSp>
        <p:nvCxnSpPr>
          <p:cNvPr id="606" name="Shape 606"/>
          <p:cNvCxnSpPr>
            <a:stCxn id="605" idx="0"/>
            <a:endCxn id="607" idx="2"/>
          </p:cNvCxnSpPr>
          <p:nvPr/>
        </p:nvCxnSpPr>
        <p:spPr>
          <a:xfrm rot="10800000" flipH="1">
            <a:off x="7902275" y="2387200"/>
            <a:ext cx="276000" cy="586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607" name="Shape 607"/>
          <p:cNvSpPr/>
          <p:nvPr/>
        </p:nvSpPr>
        <p:spPr>
          <a:xfrm>
            <a:off x="7428550" y="2015575"/>
            <a:ext cx="1499700" cy="371700"/>
          </a:xfrm>
          <a:prstGeom prst="rect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"/>
                                        <p:tgtEl>
                                          <p:spTgt spid="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"/>
                                        <p:tgtEl>
                                          <p:spTgt spid="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"/>
                                        <p:tgtEl>
                                          <p:spTgt spid="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"/>
                                        <p:tgtEl>
                                          <p:spTgt spid="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"/>
                                        <p:tgtEl>
                                          <p:spTgt spid="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"/>
                                        <p:tgtEl>
                                          <p:spTgt spid="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"/>
                                        <p:tgtEl>
                                          <p:spTgt spid="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"/>
                                        <p:tgtEl>
                                          <p:spTgt spid="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Shape 61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Long Term Dependencies with LSTM</a:t>
            </a:r>
          </a:p>
        </p:txBody>
      </p:sp>
      <p:pic>
        <p:nvPicPr>
          <p:cNvPr id="613" name="Shape 6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5700" y="1823375"/>
            <a:ext cx="1307699" cy="2250344"/>
          </a:xfrm>
          <a:prstGeom prst="rect">
            <a:avLst/>
          </a:prstGeom>
          <a:noFill/>
          <a:ln>
            <a:noFill/>
          </a:ln>
        </p:spPr>
      </p:pic>
      <p:sp>
        <p:nvSpPr>
          <p:cNvPr id="614" name="Shape 614"/>
          <p:cNvSpPr txBox="1"/>
          <p:nvPr/>
        </p:nvSpPr>
        <p:spPr>
          <a:xfrm>
            <a:off x="565175" y="4088075"/>
            <a:ext cx="2124600" cy="31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Many-one network</a:t>
            </a:r>
          </a:p>
        </p:txBody>
      </p:sp>
      <p:sp>
        <p:nvSpPr>
          <p:cNvPr id="615" name="Shape 615"/>
          <p:cNvSpPr txBox="1"/>
          <p:nvPr/>
        </p:nvSpPr>
        <p:spPr>
          <a:xfrm>
            <a:off x="4970525" y="1116625"/>
            <a:ext cx="3103500" cy="263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Saliency Heatmap</a:t>
            </a:r>
          </a:p>
        </p:txBody>
      </p:sp>
      <p:sp>
        <p:nvSpPr>
          <p:cNvPr id="616" name="Shape 616"/>
          <p:cNvSpPr txBox="1"/>
          <p:nvPr/>
        </p:nvSpPr>
        <p:spPr>
          <a:xfrm>
            <a:off x="4248450" y="4325150"/>
            <a:ext cx="3825600" cy="3750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LSTM captures long term dependencies</a:t>
            </a:r>
          </a:p>
        </p:txBody>
      </p:sp>
      <p:sp>
        <p:nvSpPr>
          <p:cNvPr id="617" name="Shape 617"/>
          <p:cNvSpPr txBox="1"/>
          <p:nvPr/>
        </p:nvSpPr>
        <p:spPr>
          <a:xfrm>
            <a:off x="246900" y="4763200"/>
            <a:ext cx="6029700" cy="649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190500" lvl="0" indent="0" rtl="0"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>
                <a:highlight>
                  <a:srgbClr val="FFFFFF"/>
                </a:highlight>
                <a:latin typeface="Open Sans Light"/>
                <a:ea typeface="Open Sans Light"/>
                <a:cs typeface="Open Sans Light"/>
                <a:sym typeface="Open Sans Light"/>
              </a:rPr>
              <a:t>“Jiwei LI  et al, “Visualizing and Understanding Neural Models in NLP”</a:t>
            </a:r>
          </a:p>
          <a:p>
            <a:pPr marL="190500" lvl="0" indent="0" rtl="0"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>
                <a:highlight>
                  <a:srgbClr val="FFFFFF"/>
                </a:highlight>
                <a:latin typeface="Open Sans Light"/>
                <a:ea typeface="Open Sans Light"/>
                <a:cs typeface="Open Sans Light"/>
                <a:sym typeface="Open Sans Light"/>
              </a:rPr>
              <a:t>”</a:t>
            </a:r>
          </a:p>
        </p:txBody>
      </p:sp>
      <p:sp>
        <p:nvSpPr>
          <p:cNvPr id="618" name="Shape 618"/>
          <p:cNvSpPr txBox="1"/>
          <p:nvPr/>
        </p:nvSpPr>
        <p:spPr>
          <a:xfrm>
            <a:off x="543775" y="1207775"/>
            <a:ext cx="2258100" cy="465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b="1"/>
              <a:t>Sentiment Analysis</a:t>
            </a:r>
          </a:p>
        </p:txBody>
      </p:sp>
      <p:pic>
        <p:nvPicPr>
          <p:cNvPr id="619" name="Shape 6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69453" y="1632437"/>
            <a:ext cx="4865919" cy="1878624"/>
          </a:xfrm>
          <a:prstGeom prst="rect">
            <a:avLst/>
          </a:prstGeom>
          <a:noFill/>
          <a:ln>
            <a:noFill/>
          </a:ln>
        </p:spPr>
      </p:pic>
      <p:sp>
        <p:nvSpPr>
          <p:cNvPr id="620" name="Shape 620"/>
          <p:cNvSpPr/>
          <p:nvPr/>
        </p:nvSpPr>
        <p:spPr>
          <a:xfrm>
            <a:off x="3796975" y="2380075"/>
            <a:ext cx="2258100" cy="5625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21" name="Shape 621"/>
          <p:cNvSpPr txBox="1"/>
          <p:nvPr/>
        </p:nvSpPr>
        <p:spPr>
          <a:xfrm>
            <a:off x="5116325" y="3754800"/>
            <a:ext cx="2509800" cy="3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Recent words more salient</a:t>
            </a:r>
          </a:p>
        </p:txBody>
      </p:sp>
      <p:cxnSp>
        <p:nvCxnSpPr>
          <p:cNvPr id="622" name="Shape 622"/>
          <p:cNvCxnSpPr>
            <a:stCxn id="621" idx="0"/>
            <a:endCxn id="620" idx="2"/>
          </p:cNvCxnSpPr>
          <p:nvPr/>
        </p:nvCxnSpPr>
        <p:spPr>
          <a:xfrm rot="10800000">
            <a:off x="4926125" y="2942700"/>
            <a:ext cx="1445100" cy="8121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"/>
                                        <p:tgtEl>
                                          <p:spTgt spid="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"/>
                                        <p:tgtEl>
                                          <p:spTgt spid="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"/>
                                        <p:tgtEl>
                                          <p:spTgt spid="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"/>
                                        <p:tgtEl>
                                          <p:spTgt spid="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"/>
                                        <p:tgtEl>
                                          <p:spTgt spid="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"/>
                                        <p:tgtEl>
                                          <p:spTgt spid="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Shape 6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Long Term Dependencies with LSTM</a:t>
            </a:r>
          </a:p>
        </p:txBody>
      </p:sp>
      <p:pic>
        <p:nvPicPr>
          <p:cNvPr id="628" name="Shape 6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95487" y="1456275"/>
            <a:ext cx="5036824" cy="2945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9" name="Shape 6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95700" y="1823375"/>
            <a:ext cx="1307699" cy="2250344"/>
          </a:xfrm>
          <a:prstGeom prst="rect">
            <a:avLst/>
          </a:prstGeom>
          <a:noFill/>
          <a:ln>
            <a:noFill/>
          </a:ln>
        </p:spPr>
      </p:pic>
      <p:sp>
        <p:nvSpPr>
          <p:cNvPr id="630" name="Shape 630"/>
          <p:cNvSpPr txBox="1"/>
          <p:nvPr/>
        </p:nvSpPr>
        <p:spPr>
          <a:xfrm>
            <a:off x="565175" y="4088075"/>
            <a:ext cx="2124600" cy="31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Many-one network</a:t>
            </a:r>
          </a:p>
        </p:txBody>
      </p:sp>
      <p:sp>
        <p:nvSpPr>
          <p:cNvPr id="631" name="Shape 631"/>
          <p:cNvSpPr txBox="1"/>
          <p:nvPr/>
        </p:nvSpPr>
        <p:spPr>
          <a:xfrm>
            <a:off x="4970525" y="1116625"/>
            <a:ext cx="3103500" cy="263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Saliency Heatmap</a:t>
            </a:r>
          </a:p>
        </p:txBody>
      </p:sp>
      <p:sp>
        <p:nvSpPr>
          <p:cNvPr id="632" name="Shape 632"/>
          <p:cNvSpPr/>
          <p:nvPr/>
        </p:nvSpPr>
        <p:spPr>
          <a:xfrm>
            <a:off x="6547300" y="1735775"/>
            <a:ext cx="1843500" cy="3750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33" name="Shape 633"/>
          <p:cNvSpPr txBox="1"/>
          <p:nvPr/>
        </p:nvSpPr>
        <p:spPr>
          <a:xfrm>
            <a:off x="4248450" y="4325150"/>
            <a:ext cx="3825600" cy="3750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LSTM captures long term dependencies</a:t>
            </a:r>
          </a:p>
        </p:txBody>
      </p:sp>
      <p:cxnSp>
        <p:nvCxnSpPr>
          <p:cNvPr id="634" name="Shape 634"/>
          <p:cNvCxnSpPr>
            <a:stCxn id="633" idx="0"/>
            <a:endCxn id="632" idx="2"/>
          </p:cNvCxnSpPr>
          <p:nvPr/>
        </p:nvCxnSpPr>
        <p:spPr>
          <a:xfrm rot="10800000" flipH="1">
            <a:off x="6161250" y="2110850"/>
            <a:ext cx="1307700" cy="22143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635" name="Shape 635"/>
          <p:cNvSpPr txBox="1"/>
          <p:nvPr/>
        </p:nvSpPr>
        <p:spPr>
          <a:xfrm>
            <a:off x="246900" y="4763200"/>
            <a:ext cx="6029700" cy="649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190500" lvl="0" indent="0" rtl="0"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>
                <a:highlight>
                  <a:srgbClr val="FFFFFF"/>
                </a:highlight>
                <a:latin typeface="Open Sans Light"/>
                <a:ea typeface="Open Sans Light"/>
                <a:cs typeface="Open Sans Light"/>
                <a:sym typeface="Open Sans Light"/>
              </a:rPr>
              <a:t>“Jiwei LI  et al, “Visualizing and Understanding Neural Models in NLP”</a:t>
            </a:r>
          </a:p>
          <a:p>
            <a:pPr marL="190500" lvl="0" indent="0" rtl="0"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>
                <a:highlight>
                  <a:srgbClr val="FFFFFF"/>
                </a:highlight>
                <a:latin typeface="Open Sans Light"/>
                <a:ea typeface="Open Sans Light"/>
                <a:cs typeface="Open Sans Light"/>
                <a:sym typeface="Open Sans Light"/>
              </a:rPr>
              <a:t>”</a:t>
            </a:r>
          </a:p>
        </p:txBody>
      </p:sp>
      <p:sp>
        <p:nvSpPr>
          <p:cNvPr id="636" name="Shape 636"/>
          <p:cNvSpPr txBox="1"/>
          <p:nvPr/>
        </p:nvSpPr>
        <p:spPr>
          <a:xfrm>
            <a:off x="543775" y="1207775"/>
            <a:ext cx="2258100" cy="465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b="1"/>
              <a:t>Sentiment Analysis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"/>
                                        <p:tgtEl>
                                          <p:spTgt spid="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"/>
                                        <p:tgtEl>
                                          <p:spTgt spid="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"/>
                                        <p:tgtEl>
                                          <p:spTgt spid="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"/>
                                        <p:tgtEl>
                                          <p:spTgt spid="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"/>
                                        <p:tgtEl>
                                          <p:spTgt spid="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"/>
                                        <p:tgtEl>
                                          <p:spTgt spid="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Shape 64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Gated Recurrent Unit</a:t>
            </a:r>
          </a:p>
        </p:txBody>
      </p:sp>
      <p:pic>
        <p:nvPicPr>
          <p:cNvPr id="642" name="Shape 6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304825"/>
            <a:ext cx="4219575" cy="2990850"/>
          </a:xfrm>
          <a:prstGeom prst="rect">
            <a:avLst/>
          </a:prstGeom>
          <a:noFill/>
          <a:ln>
            <a:noFill/>
          </a:ln>
        </p:spPr>
      </p:pic>
      <p:sp>
        <p:nvSpPr>
          <p:cNvPr id="643" name="Shape 643"/>
          <p:cNvSpPr txBox="1"/>
          <p:nvPr/>
        </p:nvSpPr>
        <p:spPr>
          <a:xfrm>
            <a:off x="4293375" y="1235675"/>
            <a:ext cx="4767000" cy="2991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lvl="0" indent="-342900" rtl="0">
              <a:lnSpc>
                <a:spcPct val="150000"/>
              </a:lnSpc>
              <a:spcBef>
                <a:spcPts val="1000"/>
              </a:spcBef>
              <a:spcAft>
                <a:spcPts val="1000"/>
              </a:spcAft>
              <a:buClr>
                <a:schemeClr val="dk2"/>
              </a:buClr>
              <a:buSzPct val="100000"/>
              <a:buFont typeface="Open Sans"/>
              <a:buChar char="●"/>
            </a:pPr>
            <a:r>
              <a:rPr lang="en"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Replace forget (f) and input (i) gates with an update gate (z)</a:t>
            </a:r>
          </a:p>
          <a:p>
            <a:pPr marL="457200" lvl="0" indent="-342900" rtl="0">
              <a:lnSpc>
                <a:spcPct val="150000"/>
              </a:lnSpc>
              <a:spcBef>
                <a:spcPts val="1000"/>
              </a:spcBef>
              <a:spcAft>
                <a:spcPts val="1000"/>
              </a:spcAft>
              <a:buClr>
                <a:schemeClr val="dk2"/>
              </a:buClr>
              <a:buSzPct val="100000"/>
              <a:buFont typeface="Open Sans"/>
              <a:buChar char="●"/>
            </a:pPr>
            <a:r>
              <a:rPr lang="en"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Introduce a reset gate (r )  that modifies </a:t>
            </a:r>
            <a:r>
              <a:rPr lang="en" sz="1800" b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h</a:t>
            </a:r>
            <a:r>
              <a:rPr lang="en" sz="1800" b="1" baseline="-25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t-1</a:t>
            </a:r>
          </a:p>
          <a:p>
            <a:pPr marL="457200" lvl="0" indent="-342900">
              <a:lnSpc>
                <a:spcPct val="150000"/>
              </a:lnSpc>
              <a:spcBef>
                <a:spcPts val="1000"/>
              </a:spcBef>
              <a:spcAft>
                <a:spcPts val="1000"/>
              </a:spcAft>
              <a:buClr>
                <a:schemeClr val="dk2"/>
              </a:buClr>
              <a:buSzPct val="100000"/>
              <a:buFont typeface="Open Sans"/>
              <a:buChar char="●"/>
            </a:pPr>
            <a:r>
              <a:rPr lang="en"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Eliminate internal memory </a:t>
            </a:r>
            <a:r>
              <a:rPr lang="en" sz="1800" b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c</a:t>
            </a:r>
            <a:r>
              <a:rPr lang="en" sz="1800" b="1" baseline="-25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t</a:t>
            </a:r>
          </a:p>
        </p:txBody>
      </p:sp>
      <p:sp>
        <p:nvSpPr>
          <p:cNvPr id="644" name="Shape 644"/>
          <p:cNvSpPr txBox="1"/>
          <p:nvPr/>
        </p:nvSpPr>
        <p:spPr>
          <a:xfrm>
            <a:off x="877600" y="4587975"/>
            <a:ext cx="7477800" cy="249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>
                <a:latin typeface="Open Sans Light"/>
                <a:ea typeface="Open Sans Light"/>
                <a:cs typeface="Open Sans Light"/>
                <a:sym typeface="Open Sans Light"/>
              </a:rPr>
              <a:t>Source: http://colah.github.io/posts/2015-08-Understanding-LSTMs/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"/>
                                        <p:tgtEl>
                                          <p:spTgt spid="6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"/>
                                        <p:tgtEl>
                                          <p:spTgt spid="6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"/>
                                        <p:tgtEl>
                                          <p:spTgt spid="6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Shape 64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Comparing GRU and LSTM</a:t>
            </a:r>
          </a:p>
        </p:txBody>
      </p:sp>
      <p:sp>
        <p:nvSpPr>
          <p:cNvPr id="650" name="Shape 650"/>
          <p:cNvSpPr txBox="1">
            <a:spLocks noGrp="1"/>
          </p:cNvSpPr>
          <p:nvPr>
            <p:ph type="body" idx="1"/>
          </p:nvPr>
        </p:nvSpPr>
        <p:spPr>
          <a:xfrm>
            <a:off x="790450" y="1447712"/>
            <a:ext cx="8520600" cy="330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514350" lvl="0" indent="-285750" rtl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dirty="0"/>
              <a:t>Both </a:t>
            </a:r>
            <a:r>
              <a:rPr lang="en" b="1" dirty="0"/>
              <a:t>GRU and LSTM better than RNN with tanh</a:t>
            </a:r>
            <a:r>
              <a:rPr lang="en" dirty="0"/>
              <a:t> on music and speech modeling</a:t>
            </a:r>
          </a:p>
          <a:p>
            <a:pPr marL="514350" lvl="0" indent="-285750" rtl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dirty="0"/>
              <a:t>GRU performs comparably to LSTM</a:t>
            </a:r>
          </a:p>
          <a:p>
            <a:pPr marL="514350" lvl="0" indent="-28575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dirty="0"/>
              <a:t>No clear consensus between GRU and LSTM</a:t>
            </a:r>
          </a:p>
        </p:txBody>
      </p:sp>
      <p:sp>
        <p:nvSpPr>
          <p:cNvPr id="651" name="Shape 651"/>
          <p:cNvSpPr txBox="1"/>
          <p:nvPr/>
        </p:nvSpPr>
        <p:spPr>
          <a:xfrm>
            <a:off x="898425" y="4421325"/>
            <a:ext cx="7165200" cy="270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>
                <a:latin typeface="Open Sans Light"/>
                <a:ea typeface="Open Sans Light"/>
                <a:cs typeface="Open Sans Light"/>
                <a:sym typeface="Open Sans Light"/>
              </a:rPr>
              <a:t>Source: Empirical evaluation of GRUs on sequence modeling, 2014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Shape 656"/>
          <p:cNvSpPr txBox="1">
            <a:spLocks noGrp="1"/>
          </p:cNvSpPr>
          <p:nvPr>
            <p:ph type="title"/>
          </p:nvPr>
        </p:nvSpPr>
        <p:spPr>
          <a:xfrm>
            <a:off x="311700" y="814800"/>
            <a:ext cx="8571300" cy="9420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3. Regularization in RNNs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Shape 66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Outline</a:t>
            </a:r>
          </a:p>
        </p:txBody>
      </p:sp>
      <p:sp>
        <p:nvSpPr>
          <p:cNvPr id="662" name="Shape 662"/>
          <p:cNvSpPr txBox="1">
            <a:spLocks noGrp="1"/>
          </p:cNvSpPr>
          <p:nvPr>
            <p:ph type="body" idx="1"/>
          </p:nvPr>
        </p:nvSpPr>
        <p:spPr>
          <a:xfrm>
            <a:off x="790450" y="1447712"/>
            <a:ext cx="8520600" cy="330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</a:pPr>
            <a:r>
              <a:rPr lang="en"/>
              <a:t>Batch Normalization</a:t>
            </a:r>
          </a:p>
          <a:p>
            <a:pPr marL="457200" lvl="0" indent="-228600">
              <a:spcBef>
                <a:spcPts val="0"/>
              </a:spcBef>
            </a:pPr>
            <a:r>
              <a:rPr lang="en"/>
              <a:t>Dropout 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 txBox="1">
            <a:spLocks noGrp="1"/>
          </p:cNvSpPr>
          <p:nvPr>
            <p:ph type="title"/>
          </p:nvPr>
        </p:nvSpPr>
        <p:spPr>
          <a:xfrm>
            <a:off x="311700" y="814800"/>
            <a:ext cx="8571300" cy="9420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Recurrent Batch Normalization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Applications of RNNs</a:t>
            </a:r>
          </a:p>
        </p:txBody>
      </p:sp>
      <p:sp>
        <p:nvSpPr>
          <p:cNvPr id="160" name="Shape 160"/>
          <p:cNvSpPr txBox="1">
            <a:spLocks noGrp="1"/>
          </p:cNvSpPr>
          <p:nvPr>
            <p:ph type="body" idx="1"/>
          </p:nvPr>
        </p:nvSpPr>
        <p:spPr>
          <a:xfrm>
            <a:off x="790450" y="1447712"/>
            <a:ext cx="8520600" cy="330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Technically, an RNN models sequences</a:t>
            </a:r>
          </a:p>
          <a:p>
            <a:pPr marL="457200" lvl="0" indent="-228600" rtl="0">
              <a:spcBef>
                <a:spcPts val="0"/>
              </a:spcBef>
            </a:pPr>
            <a:r>
              <a:rPr lang="en" dirty="0"/>
              <a:t>Time series</a:t>
            </a:r>
          </a:p>
          <a:p>
            <a:pPr marL="457200" lvl="0" indent="-228600" rtl="0">
              <a:spcBef>
                <a:spcPts val="0"/>
              </a:spcBef>
            </a:pPr>
            <a:r>
              <a:rPr lang="en" dirty="0"/>
              <a:t>Natural Language, Speech</a:t>
            </a:r>
          </a:p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61" name="Shape 161"/>
          <p:cNvSpPr txBox="1"/>
          <p:nvPr/>
        </p:nvSpPr>
        <p:spPr>
          <a:xfrm>
            <a:off x="862500" y="2926465"/>
            <a:ext cx="7419000" cy="70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114300" lvl="0">
              <a:spcBef>
                <a:spcPts val="0"/>
              </a:spcBef>
              <a:buClr>
                <a:srgbClr val="434343"/>
              </a:buClr>
              <a:buSzPct val="100000"/>
            </a:pPr>
            <a:r>
              <a:rPr lang="en" sz="1800" dirty="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We can even convert non-sequences to sequences, eg: feed an image as a sequence of pixels!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Shape 67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Internal Covariate Shift</a:t>
            </a:r>
          </a:p>
        </p:txBody>
      </p:sp>
      <p:pic>
        <p:nvPicPr>
          <p:cNvPr id="673" name="Shape 673" descr="Image result for neural networks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9275" y="1755150"/>
            <a:ext cx="5132800" cy="2557224"/>
          </a:xfrm>
          <a:prstGeom prst="rect">
            <a:avLst/>
          </a:prstGeom>
          <a:noFill/>
          <a:ln>
            <a:noFill/>
          </a:ln>
        </p:spPr>
      </p:pic>
      <p:sp>
        <p:nvSpPr>
          <p:cNvPr id="674" name="Shape 674"/>
          <p:cNvSpPr txBox="1"/>
          <p:nvPr/>
        </p:nvSpPr>
        <p:spPr>
          <a:xfrm>
            <a:off x="758775" y="4540975"/>
            <a:ext cx="5271900" cy="256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latin typeface="Open Sans Light"/>
                <a:ea typeface="Open Sans Light"/>
                <a:cs typeface="Open Sans Light"/>
                <a:sym typeface="Open Sans Light"/>
              </a:rPr>
              <a:t>Source: https://i.stack.imgur.com/1bCQl.png</a:t>
            </a:r>
          </a:p>
        </p:txBody>
      </p:sp>
      <p:cxnSp>
        <p:nvCxnSpPr>
          <p:cNvPr id="675" name="Shape 675"/>
          <p:cNvCxnSpPr>
            <a:stCxn id="676" idx="2"/>
            <a:endCxn id="677" idx="0"/>
          </p:cNvCxnSpPr>
          <p:nvPr/>
        </p:nvCxnSpPr>
        <p:spPr>
          <a:xfrm flipH="1">
            <a:off x="1569125" y="1408975"/>
            <a:ext cx="689400" cy="6588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676" name="Shape 676"/>
          <p:cNvSpPr txBox="1"/>
          <p:nvPr/>
        </p:nvSpPr>
        <p:spPr>
          <a:xfrm>
            <a:off x="1043225" y="1152475"/>
            <a:ext cx="2430600" cy="256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200"/>
              <a:t>If these weights are updated...</a:t>
            </a:r>
          </a:p>
        </p:txBody>
      </p:sp>
      <p:sp>
        <p:nvSpPr>
          <p:cNvPr id="677" name="Shape 677"/>
          <p:cNvSpPr/>
          <p:nvPr/>
        </p:nvSpPr>
        <p:spPr>
          <a:xfrm>
            <a:off x="1158700" y="2067775"/>
            <a:ext cx="820800" cy="22446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678" name="Shape 678"/>
          <p:cNvCxnSpPr>
            <a:endCxn id="679" idx="0"/>
          </p:cNvCxnSpPr>
          <p:nvPr/>
        </p:nvCxnSpPr>
        <p:spPr>
          <a:xfrm flipH="1">
            <a:off x="2966400" y="1408975"/>
            <a:ext cx="1103100" cy="6588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680" name="Shape 680"/>
          <p:cNvSpPr txBox="1"/>
          <p:nvPr/>
        </p:nvSpPr>
        <p:spPr>
          <a:xfrm>
            <a:off x="3268525" y="1152474"/>
            <a:ext cx="3170400" cy="226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200"/>
              <a:t>the distributions change in layers above!</a:t>
            </a:r>
          </a:p>
        </p:txBody>
      </p:sp>
      <p:sp>
        <p:nvSpPr>
          <p:cNvPr id="679" name="Shape 679"/>
          <p:cNvSpPr/>
          <p:nvPr/>
        </p:nvSpPr>
        <p:spPr>
          <a:xfrm>
            <a:off x="2903100" y="2067775"/>
            <a:ext cx="126600" cy="22446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81" name="Shape 681"/>
          <p:cNvSpPr/>
          <p:nvPr/>
        </p:nvSpPr>
        <p:spPr>
          <a:xfrm>
            <a:off x="3953300" y="2067775"/>
            <a:ext cx="126600" cy="22446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682" name="Shape 682"/>
          <p:cNvCxnSpPr>
            <a:stCxn id="680" idx="2"/>
            <a:endCxn id="681" idx="0"/>
          </p:cNvCxnSpPr>
          <p:nvPr/>
        </p:nvCxnSpPr>
        <p:spPr>
          <a:xfrm flipH="1">
            <a:off x="4016725" y="1378974"/>
            <a:ext cx="837000" cy="688799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683" name="Shape 683"/>
          <p:cNvSpPr txBox="1"/>
          <p:nvPr/>
        </p:nvSpPr>
        <p:spPr>
          <a:xfrm>
            <a:off x="6013550" y="1983875"/>
            <a:ext cx="2847600" cy="1231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The model needs to learn parameters </a:t>
            </a:r>
            <a:r>
              <a:rPr lang="en" b="1">
                <a:latin typeface="Open Sans"/>
                <a:ea typeface="Open Sans"/>
                <a:cs typeface="Open Sans"/>
                <a:sym typeface="Open Sans"/>
              </a:rPr>
              <a:t>while adapting to the changing input distribution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⇒ slower model convergence!</a:t>
            </a:r>
            <a:r>
              <a:rPr lang="en" sz="1300" b="1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"/>
                                        <p:tgtEl>
                                          <p:spTgt spid="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"/>
                                        <p:tgtEl>
                                          <p:spTgt spid="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"/>
                                        <p:tgtEl>
                                          <p:spTgt spid="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"/>
                                        <p:tgtEl>
                                          <p:spTgt spid="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"/>
                                        <p:tgtEl>
                                          <p:spTgt spid="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"/>
                                        <p:tgtEl>
                                          <p:spTgt spid="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"/>
                                        <p:tgtEl>
                                          <p:spTgt spid="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"/>
                                        <p:tgtEl>
                                          <p:spTgt spid="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Shape 68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Solution: Batch Normalization</a:t>
            </a:r>
          </a:p>
        </p:txBody>
      </p:sp>
      <p:sp>
        <p:nvSpPr>
          <p:cNvPr id="689" name="Shape 689"/>
          <p:cNvSpPr txBox="1"/>
          <p:nvPr/>
        </p:nvSpPr>
        <p:spPr>
          <a:xfrm>
            <a:off x="1500125" y="4595100"/>
            <a:ext cx="7970700" cy="166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rPr lang="en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Cooijmans, Tim, et al. "Recurrent batch normalization."(2016).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  <p:pic>
        <p:nvPicPr>
          <p:cNvPr id="690" name="Shape 690" descr="Image result for neural networks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37774" y="1865575"/>
            <a:ext cx="4047699" cy="2016625"/>
          </a:xfrm>
          <a:prstGeom prst="rect">
            <a:avLst/>
          </a:prstGeom>
          <a:noFill/>
          <a:ln>
            <a:noFill/>
          </a:ln>
        </p:spPr>
      </p:pic>
      <p:sp>
        <p:nvSpPr>
          <p:cNvPr id="691" name="Shape 691"/>
          <p:cNvSpPr/>
          <p:nvPr/>
        </p:nvSpPr>
        <p:spPr>
          <a:xfrm>
            <a:off x="6276525" y="2099300"/>
            <a:ext cx="101100" cy="17829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692" name="Shape 692"/>
          <p:cNvCxnSpPr>
            <a:stCxn id="693" idx="2"/>
            <a:endCxn id="691" idx="0"/>
          </p:cNvCxnSpPr>
          <p:nvPr/>
        </p:nvCxnSpPr>
        <p:spPr>
          <a:xfrm>
            <a:off x="6327075" y="1686762"/>
            <a:ext cx="0" cy="4125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693" name="Shape 693"/>
          <p:cNvSpPr txBox="1"/>
          <p:nvPr/>
        </p:nvSpPr>
        <p:spPr>
          <a:xfrm>
            <a:off x="5111775" y="1430262"/>
            <a:ext cx="2430600" cy="256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200"/>
              <a:t>Hidden state, </a:t>
            </a:r>
            <a:r>
              <a:rPr lang="en" sz="1200" b="1"/>
              <a:t>h</a:t>
            </a:r>
          </a:p>
        </p:txBody>
      </p:sp>
      <p:pic>
        <p:nvPicPr>
          <p:cNvPr id="694" name="Shape 69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7125" y="1686775"/>
            <a:ext cx="3930749" cy="1030924"/>
          </a:xfrm>
          <a:prstGeom prst="rect">
            <a:avLst/>
          </a:prstGeom>
          <a:noFill/>
          <a:ln>
            <a:noFill/>
          </a:ln>
        </p:spPr>
      </p:pic>
      <p:sp>
        <p:nvSpPr>
          <p:cNvPr id="695" name="Shape 695"/>
          <p:cNvSpPr txBox="1"/>
          <p:nvPr/>
        </p:nvSpPr>
        <p:spPr>
          <a:xfrm>
            <a:off x="607125" y="1329700"/>
            <a:ext cx="2975700" cy="412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600"/>
              <a:t>Batch Normalization Equation:</a:t>
            </a:r>
          </a:p>
        </p:txBody>
      </p:sp>
      <p:cxnSp>
        <p:nvCxnSpPr>
          <p:cNvPr id="696" name="Shape 696"/>
          <p:cNvCxnSpPr/>
          <p:nvPr/>
        </p:nvCxnSpPr>
        <p:spPr>
          <a:xfrm rot="10800000" flipH="1">
            <a:off x="1283775" y="2265875"/>
            <a:ext cx="952200" cy="6141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697" name="Shape 697"/>
          <p:cNvSpPr txBox="1"/>
          <p:nvPr/>
        </p:nvSpPr>
        <p:spPr>
          <a:xfrm>
            <a:off x="902150" y="2868075"/>
            <a:ext cx="1673100" cy="5727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200"/>
              <a:t>Bias, Std Dev: </a:t>
            </a:r>
            <a:r>
              <a:rPr lang="en" sz="1200" b="1"/>
              <a:t>To be learned</a:t>
            </a:r>
          </a:p>
        </p:txBody>
      </p:sp>
      <p:cxnSp>
        <p:nvCxnSpPr>
          <p:cNvPr id="698" name="Shape 698"/>
          <p:cNvCxnSpPr/>
          <p:nvPr/>
        </p:nvCxnSpPr>
        <p:spPr>
          <a:xfrm rot="10800000" flipH="1">
            <a:off x="2200250" y="2265975"/>
            <a:ext cx="472200" cy="6036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"/>
                                        <p:tgtEl>
                                          <p:spTgt spid="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"/>
                                        <p:tgtEl>
                                          <p:spTgt spid="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"/>
                                        <p:tgtEl>
                                          <p:spTgt spid="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"/>
                                        <p:tgtEl>
                                          <p:spTgt spid="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"/>
                                        <p:tgtEl>
                                          <p:spTgt spid="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"/>
                                        <p:tgtEl>
                                          <p:spTgt spid="6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"/>
                                        <p:tgtEl>
                                          <p:spTgt spid="6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"/>
                                        <p:tgtEl>
                                          <p:spTgt spid="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Shape 70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Extension of BN to RNNs: Trivial?</a:t>
            </a:r>
          </a:p>
        </p:txBody>
      </p:sp>
      <p:sp>
        <p:nvSpPr>
          <p:cNvPr id="704" name="Shape 704"/>
          <p:cNvSpPr txBox="1">
            <a:spLocks noGrp="1"/>
          </p:cNvSpPr>
          <p:nvPr>
            <p:ph type="body" idx="1"/>
          </p:nvPr>
        </p:nvSpPr>
        <p:spPr>
          <a:xfrm>
            <a:off x="790450" y="1447712"/>
            <a:ext cx="8520600" cy="330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514350" lvl="0" indent="-28575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dirty="0"/>
              <a:t>RNNs </a:t>
            </a:r>
            <a:r>
              <a:rPr lang="en" b="1" dirty="0"/>
              <a:t>deepest along temporal dimension</a:t>
            </a:r>
          </a:p>
          <a:p>
            <a:pPr marL="514350" lvl="0" indent="-28575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dirty="0"/>
              <a:t>Must be careful: repeated scaling could cause </a:t>
            </a:r>
            <a:r>
              <a:rPr lang="en" b="1" dirty="0"/>
              <a:t>exploding </a:t>
            </a:r>
            <a:r>
              <a:rPr lang="en" dirty="0"/>
              <a:t>gradients</a:t>
            </a:r>
          </a:p>
          <a:p>
            <a:pPr marL="285750" lvl="0" indent="-28575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sz="1600" dirty="0">
              <a:solidFill>
                <a:srgbClr val="000000"/>
              </a:solidFill>
            </a:endParaRPr>
          </a:p>
        </p:txBody>
      </p:sp>
      <p:sp>
        <p:nvSpPr>
          <p:cNvPr id="705" name="Shape 705"/>
          <p:cNvSpPr txBox="1"/>
          <p:nvPr/>
        </p:nvSpPr>
        <p:spPr>
          <a:xfrm>
            <a:off x="4557750" y="2740675"/>
            <a:ext cx="4105500" cy="1321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Shape 71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The method that’s effective</a:t>
            </a:r>
          </a:p>
        </p:txBody>
      </p:sp>
      <p:pic>
        <p:nvPicPr>
          <p:cNvPr id="711" name="Shape 7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26525" y="1718400"/>
            <a:ext cx="5009924" cy="1702049"/>
          </a:xfrm>
          <a:prstGeom prst="rect">
            <a:avLst/>
          </a:prstGeom>
          <a:noFill/>
          <a:ln>
            <a:noFill/>
          </a:ln>
        </p:spPr>
      </p:pic>
      <p:sp>
        <p:nvSpPr>
          <p:cNvPr id="712" name="Shape 712"/>
          <p:cNvSpPr txBox="1"/>
          <p:nvPr/>
        </p:nvSpPr>
        <p:spPr>
          <a:xfrm>
            <a:off x="5224725" y="3933525"/>
            <a:ext cx="2886000" cy="292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pic>
        <p:nvPicPr>
          <p:cNvPr id="713" name="Shape 7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1718400"/>
            <a:ext cx="3254272" cy="1829524"/>
          </a:xfrm>
          <a:prstGeom prst="rect">
            <a:avLst/>
          </a:prstGeom>
          <a:noFill/>
          <a:ln>
            <a:noFill/>
          </a:ln>
        </p:spPr>
      </p:pic>
      <p:sp>
        <p:nvSpPr>
          <p:cNvPr id="714" name="Shape 714"/>
          <p:cNvSpPr txBox="1"/>
          <p:nvPr/>
        </p:nvSpPr>
        <p:spPr>
          <a:xfrm>
            <a:off x="519825" y="3547925"/>
            <a:ext cx="3206700" cy="449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b="1"/>
              <a:t>Original LSTM Equations</a:t>
            </a:r>
          </a:p>
        </p:txBody>
      </p:sp>
      <p:sp>
        <p:nvSpPr>
          <p:cNvPr id="715" name="Shape 715"/>
          <p:cNvSpPr txBox="1"/>
          <p:nvPr/>
        </p:nvSpPr>
        <p:spPr>
          <a:xfrm>
            <a:off x="4994800" y="3547925"/>
            <a:ext cx="3206700" cy="449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b="1"/>
              <a:t>Batch Normalized LSTM</a:t>
            </a:r>
          </a:p>
        </p:txBody>
      </p:sp>
      <p:sp>
        <p:nvSpPr>
          <p:cNvPr id="716" name="Shape 716"/>
          <p:cNvSpPr txBox="1"/>
          <p:nvPr/>
        </p:nvSpPr>
        <p:spPr>
          <a:xfrm>
            <a:off x="1500125" y="4671300"/>
            <a:ext cx="7970700" cy="166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rPr lang="en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Cooijmans, Tim, et al. "Recurrent batch normalization."(2016).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"/>
                                        <p:tgtEl>
                                          <p:spTgt spid="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"/>
                                        <p:tgtEl>
                                          <p:spTgt spid="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Shape 7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Observations</a:t>
            </a:r>
          </a:p>
        </p:txBody>
      </p:sp>
      <p:pic>
        <p:nvPicPr>
          <p:cNvPr id="722" name="Shape 7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26525" y="1718400"/>
            <a:ext cx="5009924" cy="1702049"/>
          </a:xfrm>
          <a:prstGeom prst="rect">
            <a:avLst/>
          </a:prstGeom>
          <a:noFill/>
          <a:ln>
            <a:noFill/>
          </a:ln>
        </p:spPr>
      </p:pic>
      <p:sp>
        <p:nvSpPr>
          <p:cNvPr id="723" name="Shape 723"/>
          <p:cNvSpPr txBox="1"/>
          <p:nvPr/>
        </p:nvSpPr>
        <p:spPr>
          <a:xfrm>
            <a:off x="5224725" y="3933525"/>
            <a:ext cx="2886000" cy="292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724" name="Shape 724"/>
          <p:cNvSpPr/>
          <p:nvPr/>
        </p:nvSpPr>
        <p:spPr>
          <a:xfrm>
            <a:off x="4891250" y="2112125"/>
            <a:ext cx="1744500" cy="35910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25" name="Shape 725"/>
          <p:cNvSpPr/>
          <p:nvPr/>
        </p:nvSpPr>
        <p:spPr>
          <a:xfrm>
            <a:off x="6840900" y="2112125"/>
            <a:ext cx="1539300" cy="35910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26" name="Shape 726"/>
          <p:cNvSpPr/>
          <p:nvPr/>
        </p:nvSpPr>
        <p:spPr>
          <a:xfrm>
            <a:off x="5609525" y="3089125"/>
            <a:ext cx="1654500" cy="29280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27" name="Shape 727"/>
          <p:cNvSpPr txBox="1"/>
          <p:nvPr/>
        </p:nvSpPr>
        <p:spPr>
          <a:xfrm>
            <a:off x="389075" y="1359300"/>
            <a:ext cx="3822300" cy="359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Open Sans"/>
              <a:buChar char="●"/>
            </a:pPr>
            <a:r>
              <a:rPr lang="en"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x, h</a:t>
            </a:r>
            <a:r>
              <a:rPr lang="en" sz="1800" baseline="-25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t-1</a:t>
            </a:r>
            <a:r>
              <a:rPr lang="en"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normalized </a:t>
            </a:r>
            <a:r>
              <a:rPr lang="en" sz="1800" b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separately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728" name="Shape 728"/>
          <p:cNvCxnSpPr>
            <a:stCxn id="727" idx="3"/>
            <a:endCxn id="724" idx="0"/>
          </p:cNvCxnSpPr>
          <p:nvPr/>
        </p:nvCxnSpPr>
        <p:spPr>
          <a:xfrm>
            <a:off x="4211375" y="1538850"/>
            <a:ext cx="1552200" cy="573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729" name="Shape 729"/>
          <p:cNvCxnSpPr>
            <a:stCxn id="727" idx="3"/>
            <a:endCxn id="725" idx="0"/>
          </p:cNvCxnSpPr>
          <p:nvPr/>
        </p:nvCxnSpPr>
        <p:spPr>
          <a:xfrm>
            <a:off x="4211375" y="1538850"/>
            <a:ext cx="3399300" cy="573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730" name="Shape 730"/>
          <p:cNvSpPr txBox="1"/>
          <p:nvPr/>
        </p:nvSpPr>
        <p:spPr>
          <a:xfrm>
            <a:off x="389075" y="1925275"/>
            <a:ext cx="2745000" cy="1163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buChar char="●"/>
            </a:pPr>
            <a:r>
              <a:rPr lang="en"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c</a:t>
            </a:r>
            <a:r>
              <a:rPr lang="en" sz="1800" baseline="-25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t</a:t>
            </a:r>
            <a:r>
              <a:rPr lang="en"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" sz="1800" b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not normalized</a:t>
            </a:r>
          </a:p>
          <a:p>
            <a:pPr lvl="0" rtl="0">
              <a:spcBef>
                <a:spcPts val="0"/>
              </a:spcBef>
              <a:buNone/>
            </a:pPr>
            <a:endParaRPr sz="16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0" rtl="0">
              <a:spcBef>
                <a:spcPts val="0"/>
              </a:spcBef>
              <a:buNone/>
            </a:pPr>
            <a:r>
              <a:rPr lang="en" sz="16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(doing so may disrupt gradient flow) </a:t>
            </a:r>
            <a:r>
              <a:rPr lang="en" sz="160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How?</a:t>
            </a:r>
          </a:p>
        </p:txBody>
      </p:sp>
      <p:cxnSp>
        <p:nvCxnSpPr>
          <p:cNvPr id="731" name="Shape 731"/>
          <p:cNvCxnSpPr/>
          <p:nvPr/>
        </p:nvCxnSpPr>
        <p:spPr>
          <a:xfrm>
            <a:off x="2992900" y="2214750"/>
            <a:ext cx="1205700" cy="756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732" name="Shape 732"/>
          <p:cNvSpPr txBox="1"/>
          <p:nvPr/>
        </p:nvSpPr>
        <p:spPr>
          <a:xfrm>
            <a:off x="472700" y="3235550"/>
            <a:ext cx="3399300" cy="495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buChar char="●"/>
            </a:pPr>
            <a:r>
              <a:rPr lang="en"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New state (h</a:t>
            </a:r>
            <a:r>
              <a:rPr lang="en" sz="1800" baseline="-25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t</a:t>
            </a:r>
            <a:r>
              <a:rPr lang="en"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) normalized</a:t>
            </a:r>
          </a:p>
        </p:txBody>
      </p:sp>
      <p:sp>
        <p:nvSpPr>
          <p:cNvPr id="733" name="Shape 733"/>
          <p:cNvSpPr txBox="1"/>
          <p:nvPr/>
        </p:nvSpPr>
        <p:spPr>
          <a:xfrm>
            <a:off x="1500125" y="4671300"/>
            <a:ext cx="7970700" cy="166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rPr lang="en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Cooijmans, Tim, et al. "Recurrent batch normalization."(2016).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734" name="Shape 734"/>
          <p:cNvCxnSpPr>
            <a:stCxn id="732" idx="3"/>
            <a:endCxn id="726" idx="1"/>
          </p:cNvCxnSpPr>
          <p:nvPr/>
        </p:nvCxnSpPr>
        <p:spPr>
          <a:xfrm rot="10800000" flipH="1">
            <a:off x="3872000" y="3235400"/>
            <a:ext cx="1737600" cy="247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"/>
                                        <p:tgtEl>
                                          <p:spTgt spid="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Shape 73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Additional Guidelines</a:t>
            </a:r>
          </a:p>
        </p:txBody>
      </p:sp>
      <p:sp>
        <p:nvSpPr>
          <p:cNvPr id="740" name="Shape 740"/>
          <p:cNvSpPr txBox="1">
            <a:spLocks noGrp="1"/>
          </p:cNvSpPr>
          <p:nvPr>
            <p:ph type="body" idx="1"/>
          </p:nvPr>
        </p:nvSpPr>
        <p:spPr>
          <a:xfrm>
            <a:off x="860600" y="3088275"/>
            <a:ext cx="7588500" cy="1062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514350" lvl="0" indent="-285750" rtl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dirty="0"/>
              <a:t>Learn statistics for each time step </a:t>
            </a:r>
            <a:r>
              <a:rPr lang="en" b="1" dirty="0"/>
              <a:t>independently</a:t>
            </a:r>
            <a:r>
              <a:rPr lang="en" dirty="0"/>
              <a:t> till some time step </a:t>
            </a:r>
            <a:r>
              <a:rPr lang="en" b="1" dirty="0"/>
              <a:t>T. </a:t>
            </a:r>
            <a:r>
              <a:rPr lang="en" dirty="0"/>
              <a:t>Beyond </a:t>
            </a:r>
            <a:r>
              <a:rPr lang="en" b="1" dirty="0"/>
              <a:t>T</a:t>
            </a:r>
            <a:r>
              <a:rPr lang="en" dirty="0"/>
              <a:t>, use statistics for </a:t>
            </a:r>
            <a:r>
              <a:rPr lang="en" b="1" dirty="0"/>
              <a:t>T</a:t>
            </a:r>
          </a:p>
        </p:txBody>
      </p:sp>
      <p:pic>
        <p:nvPicPr>
          <p:cNvPr id="741" name="Shape 7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89150" y="1447725"/>
            <a:ext cx="2637650" cy="432000"/>
          </a:xfrm>
          <a:prstGeom prst="rect">
            <a:avLst/>
          </a:prstGeom>
          <a:noFill/>
          <a:ln>
            <a:noFill/>
          </a:ln>
        </p:spPr>
      </p:pic>
      <p:sp>
        <p:nvSpPr>
          <p:cNvPr id="742" name="Shape 742"/>
          <p:cNvSpPr txBox="1"/>
          <p:nvPr/>
        </p:nvSpPr>
        <p:spPr>
          <a:xfrm>
            <a:off x="860600" y="2175025"/>
            <a:ext cx="7763400" cy="78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lvl="0" indent="-342900" rtl="0">
              <a:lnSpc>
                <a:spcPct val="150000"/>
              </a:lnSpc>
              <a:spcBef>
                <a:spcPts val="0"/>
              </a:spcBef>
              <a:spcAft>
                <a:spcPts val="1600"/>
              </a:spcAft>
              <a:buSzPct val="100000"/>
              <a:buFont typeface="Open Sans"/>
              <a:buChar char="●"/>
            </a:pPr>
            <a:r>
              <a:rPr lang="en"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Initialize </a:t>
            </a:r>
            <a:r>
              <a:rPr lang="en" sz="1800" b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β to 0</a:t>
            </a:r>
            <a:r>
              <a:rPr lang="en"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" sz="1800" b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γ</a:t>
            </a:r>
            <a:r>
              <a:rPr lang="en"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to a small value such as </a:t>
            </a:r>
            <a:r>
              <a:rPr lang="en" sz="1800" b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~0.1</a:t>
            </a:r>
            <a:r>
              <a:rPr lang="en"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. Else vanishing gradients </a:t>
            </a:r>
            <a:r>
              <a:rPr lang="en" sz="180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(think of the tanh plot!)</a:t>
            </a:r>
          </a:p>
        </p:txBody>
      </p:sp>
      <p:sp>
        <p:nvSpPr>
          <p:cNvPr id="743" name="Shape 743"/>
          <p:cNvSpPr txBox="1"/>
          <p:nvPr/>
        </p:nvSpPr>
        <p:spPr>
          <a:xfrm>
            <a:off x="1500125" y="4671300"/>
            <a:ext cx="7970700" cy="166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rPr lang="en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Cooijmans, Tim, et al. "Recurrent batch normalization."(2016).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7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"/>
                                        <p:tgtEl>
                                          <p:spTgt spid="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"/>
                                        <p:tgtEl>
                                          <p:spTgt spid="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Shape 74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Results</a:t>
            </a:r>
          </a:p>
        </p:txBody>
      </p:sp>
      <p:sp>
        <p:nvSpPr>
          <p:cNvPr id="749" name="Shape 749"/>
          <p:cNvSpPr txBox="1">
            <a:spLocks noGrp="1"/>
          </p:cNvSpPr>
          <p:nvPr>
            <p:ph type="body" idx="1"/>
          </p:nvPr>
        </p:nvSpPr>
        <p:spPr>
          <a:xfrm>
            <a:off x="790450" y="1142915"/>
            <a:ext cx="8520600" cy="895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lnSpc>
                <a:spcPct val="100000"/>
              </a:lnSpc>
              <a:spcBef>
                <a:spcPts val="0"/>
              </a:spcBef>
            </a:pPr>
            <a:r>
              <a:rPr lang="en" sz="1400" dirty="0"/>
              <a:t>A:</a:t>
            </a:r>
            <a:r>
              <a:rPr lang="en" sz="1400" b="1" dirty="0"/>
              <a:t> Faster convergence </a:t>
            </a:r>
            <a:r>
              <a:rPr lang="en" sz="1400" dirty="0"/>
              <a:t>due to Batch Norm</a:t>
            </a:r>
          </a:p>
          <a:p>
            <a:pPr marL="457200" lvl="0" indent="-228600" rtl="0">
              <a:lnSpc>
                <a:spcPct val="100000"/>
              </a:lnSpc>
              <a:spcBef>
                <a:spcPts val="0"/>
              </a:spcBef>
            </a:pPr>
            <a:r>
              <a:rPr lang="en" sz="1400" dirty="0"/>
              <a:t>B: Performance </a:t>
            </a:r>
            <a:r>
              <a:rPr lang="en" sz="1400" b="1" dirty="0"/>
              <a:t>as good </a:t>
            </a:r>
            <a:r>
              <a:rPr lang="en" sz="1400" dirty="0"/>
              <a:t>as (if not better than) unnormalized LSTM</a:t>
            </a:r>
            <a:r>
              <a:rPr lang="en" sz="1400" b="1" dirty="0"/>
              <a:t> </a:t>
            </a:r>
            <a:r>
              <a:rPr lang="en" sz="1400" dirty="0"/>
              <a:t>	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endParaRPr sz="1400" dirty="0"/>
          </a:p>
        </p:txBody>
      </p:sp>
      <p:pic>
        <p:nvPicPr>
          <p:cNvPr id="750" name="Shape 7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5601" y="1892375"/>
            <a:ext cx="3724648" cy="2844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51" name="Shape 7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43874" y="2148874"/>
            <a:ext cx="3432550" cy="2511374"/>
          </a:xfrm>
          <a:prstGeom prst="rect">
            <a:avLst/>
          </a:prstGeom>
          <a:noFill/>
          <a:ln>
            <a:noFill/>
          </a:ln>
        </p:spPr>
      </p:pic>
      <p:sp>
        <p:nvSpPr>
          <p:cNvPr id="752" name="Shape 752"/>
          <p:cNvSpPr txBox="1"/>
          <p:nvPr/>
        </p:nvSpPr>
        <p:spPr>
          <a:xfrm>
            <a:off x="4918400" y="1892375"/>
            <a:ext cx="3283500" cy="256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/>
              <a:t>Bits per character for Penn Treebank</a:t>
            </a:r>
          </a:p>
        </p:txBody>
      </p:sp>
      <p:sp>
        <p:nvSpPr>
          <p:cNvPr id="753" name="Shape 753"/>
          <p:cNvSpPr txBox="1"/>
          <p:nvPr/>
        </p:nvSpPr>
        <p:spPr>
          <a:xfrm>
            <a:off x="1500125" y="4671300"/>
            <a:ext cx="7970700" cy="166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rPr lang="en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Cooijmans, Tim, et al. "Recurrent batch normalization."(2016).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Shape 758"/>
          <p:cNvSpPr txBox="1">
            <a:spLocks noGrp="1"/>
          </p:cNvSpPr>
          <p:nvPr>
            <p:ph type="title"/>
          </p:nvPr>
        </p:nvSpPr>
        <p:spPr>
          <a:xfrm>
            <a:off x="89675" y="794050"/>
            <a:ext cx="8520600" cy="10191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l" rtl="0">
              <a:spcBef>
                <a:spcPts val="0"/>
              </a:spcBef>
              <a:buNone/>
            </a:pPr>
            <a:endParaRPr/>
          </a:p>
          <a:p>
            <a:pPr lvl="0" rtl="0">
              <a:spcBef>
                <a:spcPts val="0"/>
              </a:spcBef>
              <a:buNone/>
            </a:pPr>
            <a:endParaRPr/>
          </a:p>
          <a:p>
            <a:pPr lvl="0" rtl="0">
              <a:spcBef>
                <a:spcPts val="0"/>
              </a:spcBef>
              <a:buNone/>
            </a:pPr>
            <a:r>
              <a:rPr lang="en"/>
              <a:t>Dropout In RNN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Shape 763"/>
          <p:cNvSpPr txBox="1">
            <a:spLocks noGrp="1"/>
          </p:cNvSpPr>
          <p:nvPr>
            <p:ph type="title"/>
          </p:nvPr>
        </p:nvSpPr>
        <p:spPr>
          <a:xfrm>
            <a:off x="262350" y="272350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Recap: Dropout In Neural Networks</a:t>
            </a:r>
          </a:p>
        </p:txBody>
      </p:sp>
      <p:pic>
        <p:nvPicPr>
          <p:cNvPr id="764" name="Shape 7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2525" y="923450"/>
            <a:ext cx="7758200" cy="3591099"/>
          </a:xfrm>
          <a:prstGeom prst="rect">
            <a:avLst/>
          </a:prstGeom>
          <a:noFill/>
          <a:ln>
            <a:noFill/>
          </a:ln>
        </p:spPr>
      </p:pic>
      <p:sp>
        <p:nvSpPr>
          <p:cNvPr id="765" name="Shape 765"/>
          <p:cNvSpPr txBox="1"/>
          <p:nvPr/>
        </p:nvSpPr>
        <p:spPr>
          <a:xfrm>
            <a:off x="942350" y="4514550"/>
            <a:ext cx="8782800" cy="75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latin typeface="Open Sans Light"/>
                <a:ea typeface="Open Sans Light"/>
                <a:cs typeface="Open Sans Light"/>
                <a:sym typeface="Open Sans Light"/>
              </a:rPr>
              <a:t>Srivastava et al. 2014. “Dropout: a simple way to prevent neural networks from overfitting” 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Shape 77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30555"/>
              <a:buFont typeface="Arial"/>
              <a:buNone/>
            </a:pPr>
            <a:r>
              <a:rPr lang="en"/>
              <a:t>Recap: Dropout In Neural Networks</a:t>
            </a:r>
          </a:p>
        </p:txBody>
      </p:sp>
      <p:pic>
        <p:nvPicPr>
          <p:cNvPr id="771" name="Shape 7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3775" y="1438337"/>
            <a:ext cx="7518909" cy="2143475"/>
          </a:xfrm>
          <a:prstGeom prst="rect">
            <a:avLst/>
          </a:prstGeom>
          <a:noFill/>
          <a:ln>
            <a:noFill/>
          </a:ln>
        </p:spPr>
      </p:pic>
      <p:sp>
        <p:nvSpPr>
          <p:cNvPr id="772" name="Shape 772"/>
          <p:cNvSpPr txBox="1"/>
          <p:nvPr/>
        </p:nvSpPr>
        <p:spPr>
          <a:xfrm>
            <a:off x="1082125" y="4528550"/>
            <a:ext cx="8782800" cy="75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latin typeface="Open Sans Light"/>
                <a:ea typeface="Open Sans Light"/>
                <a:cs typeface="Open Sans Light"/>
                <a:sym typeface="Open Sans Light"/>
              </a:rPr>
              <a:t>Srivastava et al. 2014. “Dropout: a simple way to prevent neural networks from overfitting”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Applications of RNNs</a:t>
            </a:r>
          </a:p>
        </p:txBody>
      </p:sp>
      <p:sp>
        <p:nvSpPr>
          <p:cNvPr id="167" name="Shape 167"/>
          <p:cNvSpPr txBox="1">
            <a:spLocks noGrp="1"/>
          </p:cNvSpPr>
          <p:nvPr>
            <p:ph type="body" idx="1"/>
          </p:nvPr>
        </p:nvSpPr>
        <p:spPr>
          <a:xfrm>
            <a:off x="790450" y="1447712"/>
            <a:ext cx="8520600" cy="330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lnSpc>
                <a:spcPct val="150000"/>
              </a:lnSpc>
              <a:spcBef>
                <a:spcPts val="0"/>
              </a:spcBef>
            </a:pPr>
            <a:r>
              <a:rPr lang="en"/>
              <a:t>RNN Generated TED Talks</a:t>
            </a:r>
          </a:p>
          <a:p>
            <a:pPr marL="914400" lvl="1" indent="-228600" rtl="0">
              <a:lnSpc>
                <a:spcPct val="150000"/>
              </a:lnSpc>
              <a:spcBef>
                <a:spcPts val="0"/>
              </a:spcBef>
            </a:pPr>
            <a:r>
              <a:rPr lang="en" u="sng">
                <a:solidFill>
                  <a:schemeClr val="hlink"/>
                </a:solidFill>
                <a:hlinkClick r:id="rId3"/>
              </a:rPr>
              <a:t>YouTube Link</a:t>
            </a:r>
          </a:p>
          <a:p>
            <a:pPr marL="457200" lvl="0" indent="-228600" rtl="0">
              <a:lnSpc>
                <a:spcPct val="150000"/>
              </a:lnSpc>
              <a:spcBef>
                <a:spcPts val="0"/>
              </a:spcBef>
            </a:pPr>
            <a:r>
              <a:rPr lang="en"/>
              <a:t>RNN Generated Eminem rapper</a:t>
            </a:r>
          </a:p>
          <a:p>
            <a:pPr marL="914400" lvl="1" indent="-228600" rtl="0">
              <a:lnSpc>
                <a:spcPct val="150000"/>
              </a:lnSpc>
              <a:spcBef>
                <a:spcPts val="0"/>
              </a:spcBef>
            </a:pPr>
            <a:r>
              <a:rPr lang="en" u="sng">
                <a:solidFill>
                  <a:schemeClr val="hlink"/>
                </a:solidFill>
                <a:hlinkClick r:id="rId4"/>
              </a:rPr>
              <a:t>RNN Shady</a:t>
            </a:r>
          </a:p>
          <a:p>
            <a:pPr marL="457200" lvl="0" indent="-228600" rtl="0">
              <a:lnSpc>
                <a:spcPct val="150000"/>
              </a:lnSpc>
              <a:spcBef>
                <a:spcPts val="0"/>
              </a:spcBef>
            </a:pPr>
            <a:r>
              <a:rPr lang="en"/>
              <a:t>RNN Generated Music</a:t>
            </a:r>
          </a:p>
          <a:p>
            <a:pPr marL="914400" lvl="1" indent="-228600" rtl="0">
              <a:lnSpc>
                <a:spcPct val="150000"/>
              </a:lnSpc>
              <a:spcBef>
                <a:spcPts val="0"/>
              </a:spcBef>
            </a:pPr>
            <a:r>
              <a:rPr lang="en" u="sng">
                <a:solidFill>
                  <a:schemeClr val="hlink"/>
                </a:solidFill>
                <a:hlinkClick r:id="rId5"/>
              </a:rPr>
              <a:t>Music Link</a:t>
            </a:r>
          </a:p>
          <a:p>
            <a:pPr lvl="0" rtl="0">
              <a:lnSpc>
                <a:spcPct val="150000"/>
              </a:lnSpc>
              <a:spcBef>
                <a:spcPts val="0"/>
              </a:spcBef>
              <a:buNone/>
            </a:pPr>
            <a:endParaRPr/>
          </a:p>
        </p:txBody>
      </p:sp>
      <p:sp>
        <p:nvSpPr>
          <p:cNvPr id="168" name="Shape 168"/>
          <p:cNvSpPr txBox="1"/>
          <p:nvPr/>
        </p:nvSpPr>
        <p:spPr>
          <a:xfrm>
            <a:off x="6938925" y="948600"/>
            <a:ext cx="921900" cy="970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Shape 77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Dropout  </a:t>
            </a:r>
          </a:p>
        </p:txBody>
      </p:sp>
      <p:sp>
        <p:nvSpPr>
          <p:cNvPr id="778" name="Shape 778"/>
          <p:cNvSpPr txBox="1">
            <a:spLocks noGrp="1"/>
          </p:cNvSpPr>
          <p:nvPr>
            <p:ph type="body" idx="1"/>
          </p:nvPr>
        </p:nvSpPr>
        <p:spPr>
          <a:xfrm>
            <a:off x="790450" y="1447720"/>
            <a:ext cx="8520600" cy="21674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lnSpc>
                <a:spcPct val="100000"/>
              </a:lnSpc>
              <a:spcBef>
                <a:spcPts val="1000"/>
              </a:spcBef>
            </a:pPr>
            <a:r>
              <a:rPr lang="en"/>
              <a:t>To prevent over confident models</a:t>
            </a:r>
          </a:p>
          <a:p>
            <a:pPr marL="457200" lvl="0" indent="-228600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</a:pPr>
            <a:r>
              <a:rPr lang="en"/>
              <a:t>High Level Intuition: Ensemble of thinned networks sampled through dropout</a:t>
            </a:r>
          </a:p>
          <a:p>
            <a:pPr marL="457200" lvl="0" indent="-228600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</a:pPr>
            <a:r>
              <a:rPr lang="en"/>
              <a:t>Interested in a theoretical proof ?</a:t>
            </a:r>
          </a:p>
          <a:p>
            <a:pPr marL="914400" lvl="1" indent="-228600" rtl="0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</a:pPr>
            <a:r>
              <a:rPr lang="en">
                <a:highlight>
                  <a:srgbClr val="FFFFFF"/>
                </a:highlight>
              </a:rPr>
              <a:t>A Probabilistic Theory of Deep Learning, </a:t>
            </a:r>
            <a:r>
              <a:rPr lang="en">
                <a:highlight>
                  <a:srgbClr val="FFFFFF"/>
                </a:highlight>
                <a:hlinkClick r:id="rId3"/>
              </a:rPr>
              <a:t>Ankit B. Patel</a:t>
            </a:r>
            <a:r>
              <a:rPr lang="en">
                <a:highlight>
                  <a:srgbClr val="FFFFFF"/>
                </a:highlight>
              </a:rPr>
              <a:t>, Tan Nguyen, </a:t>
            </a:r>
            <a:r>
              <a:rPr lang="en">
                <a:highlight>
                  <a:srgbClr val="FFFFFF"/>
                </a:highlight>
                <a:hlinkClick r:id="rId4"/>
              </a:rPr>
              <a:t>Richard G. Baraniuk</a:t>
            </a:r>
          </a:p>
        </p:txBody>
      </p:sp>
      <p:sp>
        <p:nvSpPr>
          <p:cNvPr id="779" name="Shape 779"/>
          <p:cNvSpPr txBox="1"/>
          <p:nvPr/>
        </p:nvSpPr>
        <p:spPr>
          <a:xfrm>
            <a:off x="7058375" y="4453725"/>
            <a:ext cx="2487000" cy="51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u="sng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5"/>
              </a:rPr>
              <a:t>Skip Proof Slides</a:t>
            </a:r>
            <a:r>
              <a:rPr lang="en">
                <a:latin typeface="Open Sans"/>
                <a:ea typeface="Open Sans"/>
                <a:cs typeface="Open Sans"/>
                <a:sym typeface="Open Sans"/>
              </a:rPr>
              <a:t> 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Shape 78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RNN Feedforward Dropout</a:t>
            </a:r>
          </a:p>
        </p:txBody>
      </p:sp>
      <p:sp>
        <p:nvSpPr>
          <p:cNvPr id="785" name="Shape 785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830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</a:pPr>
            <a:r>
              <a:rPr lang="en"/>
              <a:t>Beneficial to use it once in correct spot rather than put it everywhere</a:t>
            </a:r>
          </a:p>
          <a:p>
            <a:pPr marL="457200" lvl="0" indent="-228600" rtl="0">
              <a:spcBef>
                <a:spcPts val="0"/>
              </a:spcBef>
            </a:pPr>
            <a:r>
              <a:rPr lang="en"/>
              <a:t>Each color represents a different mask </a:t>
            </a:r>
          </a:p>
          <a:p>
            <a:pPr marL="914400" lvl="0" indent="0" rtl="0">
              <a:spcBef>
                <a:spcPts val="0"/>
              </a:spcBef>
              <a:buNone/>
            </a:pPr>
            <a:endParaRPr/>
          </a:p>
        </p:txBody>
      </p:sp>
      <p:pic>
        <p:nvPicPr>
          <p:cNvPr id="786" name="Shape 7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58600" y="1944025"/>
            <a:ext cx="3317881" cy="27422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87" name="Shape 787"/>
          <p:cNvCxnSpPr/>
          <p:nvPr/>
        </p:nvCxnSpPr>
        <p:spPr>
          <a:xfrm>
            <a:off x="5492925" y="4151150"/>
            <a:ext cx="5871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788" name="Shape 788"/>
          <p:cNvCxnSpPr/>
          <p:nvPr/>
        </p:nvCxnSpPr>
        <p:spPr>
          <a:xfrm>
            <a:off x="5561450" y="2669600"/>
            <a:ext cx="5871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789" name="Shape 789"/>
          <p:cNvSpPr txBox="1"/>
          <p:nvPr/>
        </p:nvSpPr>
        <p:spPr>
          <a:xfrm>
            <a:off x="6287375" y="2397050"/>
            <a:ext cx="2700600" cy="54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>
                <a:latin typeface="Times New Roman"/>
                <a:ea typeface="Times New Roman"/>
                <a:cs typeface="Times New Roman"/>
                <a:sym typeface="Times New Roman"/>
              </a:rPr>
              <a:t>Dropout hidden to output</a:t>
            </a:r>
          </a:p>
        </p:txBody>
      </p:sp>
      <p:sp>
        <p:nvSpPr>
          <p:cNvPr id="790" name="Shape 790"/>
          <p:cNvSpPr txBox="1"/>
          <p:nvPr/>
        </p:nvSpPr>
        <p:spPr>
          <a:xfrm>
            <a:off x="6287375" y="3878600"/>
            <a:ext cx="2531100" cy="54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>
                <a:latin typeface="Times New Roman"/>
                <a:ea typeface="Times New Roman"/>
                <a:cs typeface="Times New Roman"/>
                <a:sym typeface="Times New Roman"/>
              </a:rPr>
              <a:t>Dropout input to hidden</a:t>
            </a:r>
          </a:p>
        </p:txBody>
      </p:sp>
      <p:sp>
        <p:nvSpPr>
          <p:cNvPr id="791" name="Shape 791"/>
          <p:cNvSpPr txBox="1"/>
          <p:nvPr/>
        </p:nvSpPr>
        <p:spPr>
          <a:xfrm>
            <a:off x="139775" y="3076275"/>
            <a:ext cx="2445900" cy="8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>
                <a:latin typeface="Times New Roman"/>
                <a:ea typeface="Times New Roman"/>
                <a:cs typeface="Times New Roman"/>
                <a:sym typeface="Times New Roman"/>
              </a:rPr>
              <a:t>Per-step mask sampling</a:t>
            </a:r>
          </a:p>
        </p:txBody>
      </p:sp>
      <p:sp>
        <p:nvSpPr>
          <p:cNvPr id="792" name="Shape 792"/>
          <p:cNvSpPr txBox="1"/>
          <p:nvPr/>
        </p:nvSpPr>
        <p:spPr>
          <a:xfrm>
            <a:off x="1812475" y="4491575"/>
            <a:ext cx="6792900" cy="8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latin typeface="Open Sans Light"/>
                <a:ea typeface="Open Sans Light"/>
                <a:cs typeface="Open Sans Light"/>
                <a:sym typeface="Open Sans Light"/>
              </a:rPr>
              <a:t>Zaremba et al. 2014. “Recurrent neural network regularization”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Shape 79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RNN Recurrent Dropout</a:t>
            </a:r>
          </a:p>
        </p:txBody>
      </p:sp>
      <p:pic>
        <p:nvPicPr>
          <p:cNvPr id="798" name="Shape 7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98450" y="1542050"/>
            <a:ext cx="4155300" cy="2106222"/>
          </a:xfrm>
          <a:prstGeom prst="rect">
            <a:avLst/>
          </a:prstGeom>
          <a:noFill/>
          <a:ln>
            <a:noFill/>
          </a:ln>
        </p:spPr>
      </p:pic>
      <p:sp>
        <p:nvSpPr>
          <p:cNvPr id="799" name="Shape 799"/>
          <p:cNvSpPr txBox="1"/>
          <p:nvPr/>
        </p:nvSpPr>
        <p:spPr>
          <a:xfrm>
            <a:off x="1386625" y="3926400"/>
            <a:ext cx="5916600" cy="70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1371600" lvl="0" indent="0" rtl="0">
              <a:spcBef>
                <a:spcPts val="0"/>
              </a:spcBef>
              <a:buNone/>
            </a:pPr>
            <a:endParaRPr sz="1800">
              <a:latin typeface="Open Sans"/>
              <a:ea typeface="Open Sans"/>
              <a:cs typeface="Open Sans"/>
              <a:sym typeface="Open Sans"/>
            </a:endParaRPr>
          </a:p>
          <a:p>
            <a:pPr marL="1371600" lvl="0" indent="457200" rtl="0">
              <a:spcBef>
                <a:spcPts val="0"/>
              </a:spcBef>
              <a:buNone/>
            </a:pPr>
            <a:r>
              <a:rPr lang="en" sz="1800">
                <a:latin typeface="Open Sans"/>
                <a:ea typeface="Open Sans"/>
                <a:cs typeface="Open Sans"/>
                <a:sym typeface="Open Sans"/>
              </a:rPr>
              <a:t>MEMORY LOSS !</a:t>
            </a:r>
          </a:p>
          <a:p>
            <a:pPr lvl="0" indent="457200" rtl="0">
              <a:spcBef>
                <a:spcPts val="0"/>
              </a:spcBef>
              <a:buNone/>
            </a:pPr>
            <a:r>
              <a:rPr lang="en" sz="1800">
                <a:latin typeface="Open Sans"/>
                <a:ea typeface="Open Sans"/>
                <a:cs typeface="Open Sans"/>
                <a:sym typeface="Open Sans"/>
              </a:rPr>
              <a:t>Only tends to retain short term dependencies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Shape 80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RNN Recurrent+Feedforward Dropout</a:t>
            </a:r>
          </a:p>
        </p:txBody>
      </p:sp>
      <p:pic>
        <p:nvPicPr>
          <p:cNvPr id="805" name="Shape 8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6900" y="1074537"/>
            <a:ext cx="4810901" cy="3686275"/>
          </a:xfrm>
          <a:prstGeom prst="rect">
            <a:avLst/>
          </a:prstGeom>
          <a:noFill/>
          <a:ln>
            <a:noFill/>
          </a:ln>
        </p:spPr>
      </p:pic>
      <p:sp>
        <p:nvSpPr>
          <p:cNvPr id="806" name="Shape 806"/>
          <p:cNvSpPr txBox="1">
            <a:spLocks noGrp="1"/>
          </p:cNvSpPr>
          <p:nvPr>
            <p:ph type="body" idx="1"/>
          </p:nvPr>
        </p:nvSpPr>
        <p:spPr>
          <a:xfrm>
            <a:off x="5514525" y="1074550"/>
            <a:ext cx="3317700" cy="3494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</a:pPr>
            <a:r>
              <a:rPr lang="en"/>
              <a:t>Per-sequence mask sampling</a:t>
            </a:r>
          </a:p>
          <a:p>
            <a:pPr marL="457200" lvl="0" indent="-228600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</a:pPr>
            <a:r>
              <a:rPr lang="en"/>
              <a:t>Drop the time dependency of an entire feature </a:t>
            </a:r>
          </a:p>
          <a:p>
            <a:pPr lvl="0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</a:pPr>
            <a:endParaRPr/>
          </a:p>
        </p:txBody>
      </p:sp>
      <p:sp>
        <p:nvSpPr>
          <p:cNvPr id="807" name="Shape 807"/>
          <p:cNvSpPr txBox="1"/>
          <p:nvPr/>
        </p:nvSpPr>
        <p:spPr>
          <a:xfrm>
            <a:off x="1418900" y="4568950"/>
            <a:ext cx="8707200" cy="70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latin typeface="Open Sans Light"/>
                <a:ea typeface="Open Sans Light"/>
                <a:cs typeface="Open Sans Light"/>
                <a:sym typeface="Open Sans Light"/>
              </a:rPr>
              <a:t>Gal 2015. “A theoretically grounded application of dropout in recurrent neural networks”</a:t>
            </a:r>
          </a:p>
        </p:txBody>
      </p:sp>
      <p:sp>
        <p:nvSpPr>
          <p:cNvPr id="808" name="Shape 808"/>
          <p:cNvSpPr txBox="1"/>
          <p:nvPr/>
        </p:nvSpPr>
        <p:spPr>
          <a:xfrm>
            <a:off x="6471350" y="4329175"/>
            <a:ext cx="2208300" cy="334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Shape 813"/>
          <p:cNvSpPr txBox="1">
            <a:spLocks noGrp="1"/>
          </p:cNvSpPr>
          <p:nvPr>
            <p:ph type="title"/>
          </p:nvPr>
        </p:nvSpPr>
        <p:spPr>
          <a:xfrm>
            <a:off x="311700" y="277300"/>
            <a:ext cx="8520600" cy="707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Dropout in LSTMs</a:t>
            </a:r>
          </a:p>
        </p:txBody>
      </p:sp>
      <p:sp>
        <p:nvSpPr>
          <p:cNvPr id="814" name="Shape 814"/>
          <p:cNvSpPr txBox="1">
            <a:spLocks noGrp="1"/>
          </p:cNvSpPr>
          <p:nvPr>
            <p:ph type="body" idx="1"/>
          </p:nvPr>
        </p:nvSpPr>
        <p:spPr>
          <a:xfrm>
            <a:off x="311700" y="1325325"/>
            <a:ext cx="3647100" cy="3227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</a:pPr>
            <a:r>
              <a:rPr lang="en"/>
              <a:t>Dropout on cell state (c</a:t>
            </a:r>
            <a:r>
              <a:rPr lang="en" baseline="-25000"/>
              <a:t>t</a:t>
            </a:r>
            <a:r>
              <a:rPr lang="en"/>
              <a:t>)</a:t>
            </a:r>
          </a:p>
          <a:p>
            <a:pPr marL="914400" lvl="1" indent="-228600" rtl="0">
              <a:spcBef>
                <a:spcPts val="0"/>
              </a:spcBef>
            </a:pPr>
            <a:r>
              <a:rPr lang="en"/>
              <a:t>Inefficient</a:t>
            </a:r>
          </a:p>
          <a:p>
            <a:pPr marL="457200" lvl="0" indent="0" rtl="0">
              <a:spcBef>
                <a:spcPts val="0"/>
              </a:spcBef>
              <a:buNone/>
            </a:pPr>
            <a:endParaRPr/>
          </a:p>
          <a:p>
            <a:pPr marL="457200" lvl="0" indent="-228600" rtl="0">
              <a:spcBef>
                <a:spcPts val="0"/>
              </a:spcBef>
            </a:pPr>
            <a:r>
              <a:rPr lang="en"/>
              <a:t>Dropout on cell state update (tanh(g)</a:t>
            </a:r>
            <a:r>
              <a:rPr lang="en" baseline="-25000"/>
              <a:t>t</a:t>
            </a:r>
            <a:r>
              <a:rPr lang="en"/>
              <a:t>) or (h</a:t>
            </a:r>
            <a:r>
              <a:rPr lang="en" baseline="-25000"/>
              <a:t>t-1</a:t>
            </a:r>
            <a:r>
              <a:rPr lang="en"/>
              <a:t>)</a:t>
            </a:r>
          </a:p>
          <a:p>
            <a:pPr marL="914400" lvl="1" indent="-228600" rtl="0">
              <a:spcBef>
                <a:spcPts val="0"/>
              </a:spcBef>
            </a:pPr>
            <a:r>
              <a:rPr lang="en"/>
              <a:t>Optimal</a:t>
            </a:r>
          </a:p>
        </p:txBody>
      </p:sp>
      <p:pic>
        <p:nvPicPr>
          <p:cNvPr id="815" name="Shape 8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54923" y="1660723"/>
            <a:ext cx="4302825" cy="1822049"/>
          </a:xfrm>
          <a:prstGeom prst="rect">
            <a:avLst/>
          </a:prstGeom>
          <a:noFill/>
          <a:ln>
            <a:noFill/>
          </a:ln>
        </p:spPr>
      </p:pic>
      <p:sp>
        <p:nvSpPr>
          <p:cNvPr id="816" name="Shape 816"/>
          <p:cNvSpPr txBox="1"/>
          <p:nvPr/>
        </p:nvSpPr>
        <p:spPr>
          <a:xfrm>
            <a:off x="6625100" y="4411775"/>
            <a:ext cx="2222400" cy="405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u="sng">
                <a:solidFill>
                  <a:schemeClr val="hlink"/>
                </a:solidFill>
                <a:hlinkClick r:id="rId4"/>
              </a:rPr>
              <a:t>Skip to Visualization</a:t>
            </a:r>
          </a:p>
        </p:txBody>
      </p:sp>
      <p:sp>
        <p:nvSpPr>
          <p:cNvPr id="817" name="Shape 817"/>
          <p:cNvSpPr txBox="1"/>
          <p:nvPr/>
        </p:nvSpPr>
        <p:spPr>
          <a:xfrm>
            <a:off x="711000" y="4411775"/>
            <a:ext cx="8433000" cy="1054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lnSpc>
                <a:spcPct val="150000"/>
              </a:lnSpc>
              <a:spcBef>
                <a:spcPts val="100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Barth (2016) : “Semenuita et al. 2016. “Recurrent dropout without memory loss”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Shape 8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Some Results: Language Modelling Task</a:t>
            </a:r>
          </a:p>
        </p:txBody>
      </p:sp>
      <p:sp>
        <p:nvSpPr>
          <p:cNvPr id="823" name="Shape 823"/>
          <p:cNvSpPr txBox="1">
            <a:spLocks noGrp="1"/>
          </p:cNvSpPr>
          <p:nvPr>
            <p:ph type="body" idx="1"/>
          </p:nvPr>
        </p:nvSpPr>
        <p:spPr>
          <a:xfrm>
            <a:off x="311700" y="4211820"/>
            <a:ext cx="8520600" cy="534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>
              <a:spcBef>
                <a:spcPts val="0"/>
              </a:spcBef>
            </a:pPr>
            <a:r>
              <a:rPr lang="en"/>
              <a:t>Lower perplexity score is better !</a:t>
            </a:r>
          </a:p>
        </p:txBody>
      </p:sp>
      <p:graphicFrame>
        <p:nvGraphicFramePr>
          <p:cNvPr id="824" name="Shape 824"/>
          <p:cNvGraphicFramePr/>
          <p:nvPr>
            <p:extLst>
              <p:ext uri="{D42A27DB-BD31-4B8C-83A1-F6EECF244321}">
                <p14:modId xmlns:p14="http://schemas.microsoft.com/office/powerpoint/2010/main" val="404677653"/>
              </p:ext>
            </p:extLst>
          </p:nvPr>
        </p:nvGraphicFramePr>
        <p:xfrm>
          <a:off x="716225" y="1304900"/>
          <a:ext cx="7711550" cy="2743020"/>
        </p:xfrm>
        <a:graphic>
          <a:graphicData uri="http://schemas.openxmlformats.org/drawingml/2006/table">
            <a:tbl>
              <a:tblPr>
                <a:noFill/>
                <a:tableStyleId>{20B21A5B-068A-4BF3-BD12-EFFCDEB2825C}</a:tableStyleId>
              </a:tblPr>
              <a:tblGrid>
                <a:gridCol w="3855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55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1800" b="1" dirty="0">
                          <a:solidFill>
                            <a:schemeClr val="bg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Model</a:t>
                      </a:r>
                    </a:p>
                  </a:txBody>
                  <a:tcPr marL="91425" marR="91425" marT="91425" marB="91425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1800" b="1">
                          <a:solidFill>
                            <a:schemeClr val="bg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Perplexity Scores</a:t>
                      </a:r>
                    </a:p>
                  </a:txBody>
                  <a:tcPr marL="91425" marR="91425" marT="91425" marB="91425"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1800">
                          <a:solidFill>
                            <a:schemeClr val="bg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Original</a:t>
                      </a:r>
                    </a:p>
                  </a:txBody>
                  <a:tcPr marL="91425" marR="91425" marT="91425" marB="91425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1800">
                          <a:solidFill>
                            <a:schemeClr val="bg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125.2</a:t>
                      </a:r>
                    </a:p>
                  </a:txBody>
                  <a:tcPr marL="91425" marR="91425" marT="91425" marB="91425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800" dirty="0">
                          <a:solidFill>
                            <a:schemeClr val="bg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Forward Dropout + Drop (tanh(g</a:t>
                      </a:r>
                      <a:r>
                        <a:rPr lang="en" sz="1800" baseline="-25000" dirty="0">
                          <a:solidFill>
                            <a:schemeClr val="bg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t</a:t>
                      </a:r>
                      <a:r>
                        <a:rPr lang="en" sz="1800" dirty="0">
                          <a:solidFill>
                            <a:schemeClr val="bg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))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800">
                          <a:solidFill>
                            <a:schemeClr val="bg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87 (-37)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800">
                          <a:solidFill>
                            <a:schemeClr val="bg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Forward Dropout + Drop (h</a:t>
                      </a:r>
                      <a:r>
                        <a:rPr lang="en" sz="1800" baseline="-25000">
                          <a:solidFill>
                            <a:schemeClr val="bg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t-1</a:t>
                      </a:r>
                      <a:r>
                        <a:rPr lang="en" sz="1800">
                          <a:solidFill>
                            <a:schemeClr val="bg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) 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800">
                          <a:solidFill>
                            <a:schemeClr val="bg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88.4 (-36)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1800">
                          <a:solidFill>
                            <a:schemeClr val="bg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Forward Dropout</a:t>
                      </a:r>
                    </a:p>
                  </a:txBody>
                  <a:tcPr marL="91425" marR="91425" marT="91425" marB="91425"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1800">
                          <a:solidFill>
                            <a:schemeClr val="bg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89.5 (-35)</a:t>
                      </a:r>
                    </a:p>
                  </a:txBody>
                  <a:tcPr marL="91425" marR="91425" marT="91425" marB="91425"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1800">
                          <a:solidFill>
                            <a:schemeClr val="bg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Forward Dropout + Drop (c</a:t>
                      </a:r>
                      <a:r>
                        <a:rPr lang="en" sz="1800" baseline="-25000">
                          <a:solidFill>
                            <a:schemeClr val="bg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t</a:t>
                      </a:r>
                      <a:r>
                        <a:rPr lang="en" sz="1800">
                          <a:solidFill>
                            <a:schemeClr val="bg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)</a:t>
                      </a:r>
                    </a:p>
                  </a:txBody>
                  <a:tcPr marL="91425" marR="91425" marT="91425" marB="91425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1800" dirty="0">
                          <a:solidFill>
                            <a:schemeClr val="bg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99.9 (-25)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825" name="Shape 825"/>
          <p:cNvSpPr txBox="1"/>
          <p:nvPr/>
        </p:nvSpPr>
        <p:spPr>
          <a:xfrm>
            <a:off x="311700" y="4572000"/>
            <a:ext cx="8307900" cy="88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indent="457200" rtl="0">
              <a:lnSpc>
                <a:spcPct val="150000"/>
              </a:lnSpc>
              <a:spcBef>
                <a:spcPts val="100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Barth (2016) : “Semenuita et al. 2016. “Recurrent dropout without memory loss”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Shape 830"/>
          <p:cNvSpPr txBox="1">
            <a:spLocks noGrp="1"/>
          </p:cNvSpPr>
          <p:nvPr>
            <p:ph type="title"/>
          </p:nvPr>
        </p:nvSpPr>
        <p:spPr>
          <a:xfrm>
            <a:off x="311700" y="814800"/>
            <a:ext cx="8571300" cy="9420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30555"/>
              <a:buFont typeface="Arial"/>
              <a:buNone/>
            </a:pPr>
            <a:r>
              <a:rPr lang="en"/>
              <a:t>Section 4: Visualizing and Understanding Recurrent Networks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Shape 83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Visualization outline</a:t>
            </a:r>
          </a:p>
        </p:txBody>
      </p:sp>
      <p:sp>
        <p:nvSpPr>
          <p:cNvPr id="836" name="Shape 836"/>
          <p:cNvSpPr txBox="1">
            <a:spLocks noGrp="1"/>
          </p:cNvSpPr>
          <p:nvPr>
            <p:ph type="body" idx="1"/>
          </p:nvPr>
        </p:nvSpPr>
        <p:spPr>
          <a:xfrm>
            <a:off x="790450" y="1447712"/>
            <a:ext cx="8520600" cy="330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</a:pPr>
            <a:r>
              <a:rPr lang="en"/>
              <a:t>Observe evolution of features during training</a:t>
            </a:r>
          </a:p>
          <a:p>
            <a:pPr marL="457200" lvl="0" indent="-228600" rtl="0">
              <a:spcBef>
                <a:spcPts val="0"/>
              </a:spcBef>
            </a:pPr>
            <a:r>
              <a:rPr lang="en"/>
              <a:t>Visualize output predictions</a:t>
            </a:r>
          </a:p>
          <a:p>
            <a:pPr marL="457200" lvl="0" indent="-228600" rtl="0">
              <a:spcBef>
                <a:spcPts val="0"/>
              </a:spcBef>
            </a:pPr>
            <a:r>
              <a:rPr lang="en"/>
              <a:t>Visualize neuron activations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837" name="Shape 837"/>
          <p:cNvSpPr/>
          <p:nvPr/>
        </p:nvSpPr>
        <p:spPr>
          <a:xfrm>
            <a:off x="6142575" y="1393800"/>
            <a:ext cx="246600" cy="1110000"/>
          </a:xfrm>
          <a:prstGeom prst="rightBrace">
            <a:avLst>
              <a:gd name="adj1" fmla="val 8333"/>
              <a:gd name="adj2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38" name="Shape 838"/>
          <p:cNvSpPr txBox="1"/>
          <p:nvPr/>
        </p:nvSpPr>
        <p:spPr>
          <a:xfrm>
            <a:off x="6463300" y="1603525"/>
            <a:ext cx="2369100" cy="102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Character Level Language Modelling task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Shape 843"/>
          <p:cNvSpPr txBox="1">
            <a:spLocks noGrp="1"/>
          </p:cNvSpPr>
          <p:nvPr>
            <p:ph type="title"/>
          </p:nvPr>
        </p:nvSpPr>
        <p:spPr>
          <a:xfrm>
            <a:off x="311700" y="297000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Character Level Language Modelling</a:t>
            </a:r>
          </a:p>
        </p:txBody>
      </p:sp>
      <p:sp>
        <p:nvSpPr>
          <p:cNvPr id="844" name="Shape 844"/>
          <p:cNvSpPr txBox="1">
            <a:spLocks noGrp="1"/>
          </p:cNvSpPr>
          <p:nvPr>
            <p:ph type="body" idx="1"/>
          </p:nvPr>
        </p:nvSpPr>
        <p:spPr>
          <a:xfrm>
            <a:off x="311700" y="1619625"/>
            <a:ext cx="3951000" cy="828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b="1">
                <a:highlight>
                  <a:srgbClr val="FFFFFF"/>
                </a:highlight>
              </a:rPr>
              <a:t>Task</a:t>
            </a:r>
            <a:r>
              <a:rPr lang="en">
                <a:highlight>
                  <a:srgbClr val="FFFFFF"/>
                </a:highlight>
              </a:rPr>
              <a:t>: Predicting the next character given the current character</a:t>
            </a:r>
          </a:p>
          <a:p>
            <a:pPr marL="914400" lvl="1" indent="-228600" rtl="0">
              <a:spcBef>
                <a:spcPts val="0"/>
              </a:spcBef>
              <a:buClr>
                <a:schemeClr val="dk1"/>
              </a:buClr>
            </a:pPr>
            <a:endParaRPr>
              <a:solidFill>
                <a:schemeClr val="dk1"/>
              </a:solidFill>
              <a:highlight>
                <a:srgbClr val="FFFFFF"/>
              </a:highlight>
            </a:endParaRPr>
          </a:p>
        </p:txBody>
      </p:sp>
      <p:pic>
        <p:nvPicPr>
          <p:cNvPr id="845" name="Shape 8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28000" y="901325"/>
            <a:ext cx="4715899" cy="3745549"/>
          </a:xfrm>
          <a:prstGeom prst="rect">
            <a:avLst/>
          </a:prstGeom>
          <a:noFill/>
          <a:ln>
            <a:noFill/>
          </a:ln>
        </p:spPr>
      </p:pic>
      <p:sp>
        <p:nvSpPr>
          <p:cNvPr id="846" name="Shape 846"/>
          <p:cNvSpPr txBox="1"/>
          <p:nvPr/>
        </p:nvSpPr>
        <p:spPr>
          <a:xfrm>
            <a:off x="936700" y="4569025"/>
            <a:ext cx="8707200" cy="70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highlight>
                  <a:srgbClr val="FFFFFF"/>
                </a:highlight>
                <a:latin typeface="Open Sans Light"/>
                <a:ea typeface="Open Sans Light"/>
                <a:cs typeface="Open Sans Light"/>
                <a:sym typeface="Open Sans Light"/>
              </a:rPr>
              <a:t>Andrej Karpathy, Blog on “Unreasonable Effectiveness of Recurrent Neural Networks”</a:t>
            </a:r>
          </a:p>
          <a:p>
            <a:pPr lvl="0" rtl="0">
              <a:spcBef>
                <a:spcPts val="0"/>
              </a:spcBef>
              <a:buNone/>
            </a:pPr>
            <a:endParaRPr>
              <a:highlight>
                <a:srgbClr val="FFFFFF"/>
              </a:highlight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Shape 85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Generated Text:</a:t>
            </a:r>
          </a:p>
        </p:txBody>
      </p:sp>
      <p:pic>
        <p:nvPicPr>
          <p:cNvPr id="852" name="Shape 8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750" y="1120800"/>
            <a:ext cx="8000724" cy="3714750"/>
          </a:xfrm>
          <a:prstGeom prst="rect">
            <a:avLst/>
          </a:prstGeom>
          <a:noFill/>
          <a:ln>
            <a:noFill/>
          </a:ln>
        </p:spPr>
      </p:pic>
      <p:sp>
        <p:nvSpPr>
          <p:cNvPr id="853" name="Shape 853"/>
          <p:cNvSpPr/>
          <p:nvPr/>
        </p:nvSpPr>
        <p:spPr>
          <a:xfrm>
            <a:off x="703075" y="3762025"/>
            <a:ext cx="3318000" cy="320700"/>
          </a:xfrm>
          <a:prstGeom prst="ellipse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54" name="Shape 854"/>
          <p:cNvSpPr/>
          <p:nvPr/>
        </p:nvSpPr>
        <p:spPr>
          <a:xfrm>
            <a:off x="3527650" y="1369125"/>
            <a:ext cx="2614800" cy="572700"/>
          </a:xfrm>
          <a:prstGeom prst="ellipse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55" name="Shape 855"/>
          <p:cNvSpPr txBox="1"/>
          <p:nvPr/>
        </p:nvSpPr>
        <p:spPr>
          <a:xfrm>
            <a:off x="6796325" y="2442325"/>
            <a:ext cx="2125500" cy="1319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buClr>
                <a:srgbClr val="0000FF"/>
              </a:buClr>
              <a:buChar char="●"/>
            </a:pPr>
            <a:r>
              <a:rPr lang="en">
                <a:solidFill>
                  <a:srgbClr val="0000FF"/>
                </a:solidFill>
              </a:rPr>
              <a:t>Remembers to close a bracket</a:t>
            </a:r>
          </a:p>
          <a:p>
            <a:pPr marL="457200" lvl="0" indent="-228600" rtl="0">
              <a:spcBef>
                <a:spcPts val="0"/>
              </a:spcBef>
              <a:buClr>
                <a:srgbClr val="0000FF"/>
              </a:buClr>
              <a:buChar char="●"/>
            </a:pPr>
            <a:r>
              <a:rPr lang="en">
                <a:solidFill>
                  <a:srgbClr val="0000FF"/>
                </a:solidFill>
              </a:rPr>
              <a:t>Capitalize nouns</a:t>
            </a:r>
          </a:p>
          <a:p>
            <a:pPr marL="457200" lvl="0" indent="-228600" rtl="0">
              <a:spcBef>
                <a:spcPts val="0"/>
              </a:spcBef>
              <a:buChar char="●"/>
            </a:pPr>
            <a:r>
              <a:rPr lang="en">
                <a:solidFill>
                  <a:srgbClr val="FF0000"/>
                </a:solidFill>
              </a:rPr>
              <a:t>404 Page Not Found! :P  The LSTM hallucinates it.</a:t>
            </a:r>
          </a:p>
        </p:txBody>
      </p:sp>
      <p:sp>
        <p:nvSpPr>
          <p:cNvPr id="856" name="Shape 856"/>
          <p:cNvSpPr txBox="1"/>
          <p:nvPr/>
        </p:nvSpPr>
        <p:spPr>
          <a:xfrm>
            <a:off x="936700" y="4666600"/>
            <a:ext cx="8707200" cy="70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highlight>
                  <a:srgbClr val="FFFFFF"/>
                </a:highlight>
                <a:latin typeface="Open Sans Light"/>
                <a:ea typeface="Open Sans Light"/>
                <a:cs typeface="Open Sans Light"/>
                <a:sym typeface="Open Sans Light"/>
              </a:rPr>
              <a:t>Andrej Karpathy, Blog on “Unreasonable Effectiveness of Recurrent Neural Networks”</a:t>
            </a:r>
          </a:p>
          <a:p>
            <a:pPr lvl="0" rtl="0">
              <a:spcBef>
                <a:spcPts val="0"/>
              </a:spcBef>
              <a:buNone/>
            </a:pPr>
            <a:endParaRPr>
              <a:highlight>
                <a:srgbClr val="FFFFFF"/>
              </a:highlight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Why RNNs?</a:t>
            </a:r>
          </a:p>
        </p:txBody>
      </p:sp>
      <p:sp>
        <p:nvSpPr>
          <p:cNvPr id="174" name="Shape 174"/>
          <p:cNvSpPr txBox="1">
            <a:spLocks noGrp="1"/>
          </p:cNvSpPr>
          <p:nvPr>
            <p:ph type="body" idx="1"/>
          </p:nvPr>
        </p:nvSpPr>
        <p:spPr>
          <a:xfrm>
            <a:off x="790450" y="1447712"/>
            <a:ext cx="8520600" cy="330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lnSpc>
                <a:spcPct val="200000"/>
              </a:lnSpc>
              <a:spcBef>
                <a:spcPts val="0"/>
              </a:spcBef>
            </a:pPr>
            <a:r>
              <a:rPr lang="en"/>
              <a:t>Can model sequences having variable length</a:t>
            </a:r>
          </a:p>
          <a:p>
            <a:pPr marL="457200" lvl="0" indent="-228600" rtl="0">
              <a:lnSpc>
                <a:spcPct val="200000"/>
              </a:lnSpc>
              <a:spcBef>
                <a:spcPts val="0"/>
              </a:spcBef>
            </a:pPr>
            <a:r>
              <a:rPr lang="en" b="1"/>
              <a:t>Efficient</a:t>
            </a:r>
            <a:r>
              <a:rPr lang="en"/>
              <a:t>: Weights shared across time-steps </a:t>
            </a:r>
          </a:p>
          <a:p>
            <a:pPr marL="457200" lvl="0" indent="-228600" rtl="0">
              <a:lnSpc>
                <a:spcPct val="200000"/>
              </a:lnSpc>
              <a:spcBef>
                <a:spcPts val="0"/>
              </a:spcBef>
              <a:buClr>
                <a:srgbClr val="FF0000"/>
              </a:buClr>
            </a:pPr>
            <a:r>
              <a:rPr lang="en" b="1">
                <a:solidFill>
                  <a:srgbClr val="FF0000"/>
                </a:solidFill>
              </a:rPr>
              <a:t>They work</a:t>
            </a:r>
            <a:r>
              <a:rPr lang="en">
                <a:solidFill>
                  <a:srgbClr val="FF0000"/>
                </a:solidFill>
              </a:rPr>
              <a:t>! </a:t>
            </a:r>
          </a:p>
          <a:p>
            <a:pPr marL="914400" lvl="1" indent="-228600">
              <a:lnSpc>
                <a:spcPct val="200000"/>
              </a:lnSpc>
              <a:spcBef>
                <a:spcPts val="0"/>
              </a:spcBef>
            </a:pPr>
            <a:r>
              <a:rPr lang="en"/>
              <a:t>SOTA in several speech, NLP tasks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1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"/>
                                        <p:tgtEl>
                                          <p:spTgt spid="1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"/>
                                        <p:tgtEl>
                                          <p:spTgt spid="1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"/>
                                        <p:tgtEl>
                                          <p:spTgt spid="1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1" name="Shape 8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763000" cy="4552950"/>
          </a:xfrm>
          <a:prstGeom prst="rect">
            <a:avLst/>
          </a:prstGeom>
          <a:noFill/>
          <a:ln>
            <a:noFill/>
          </a:ln>
        </p:spPr>
      </p:pic>
      <p:sp>
        <p:nvSpPr>
          <p:cNvPr id="862" name="Shape 862"/>
          <p:cNvSpPr/>
          <p:nvPr/>
        </p:nvSpPr>
        <p:spPr>
          <a:xfrm>
            <a:off x="152400" y="419375"/>
            <a:ext cx="1229100" cy="3825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r>
              <a:rPr lang="en" b="1"/>
              <a:t>   </a:t>
            </a:r>
            <a:r>
              <a:rPr lang="en" b="1">
                <a:latin typeface="Open Sans"/>
                <a:ea typeface="Open Sans"/>
                <a:cs typeface="Open Sans"/>
                <a:sym typeface="Open Sans"/>
              </a:rPr>
              <a:t>100 th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" b="1">
                <a:latin typeface="Open Sans"/>
                <a:ea typeface="Open Sans"/>
                <a:cs typeface="Open Sans"/>
                <a:sym typeface="Open Sans"/>
              </a:rPr>
              <a:t>iteration</a:t>
            </a:r>
          </a:p>
        </p:txBody>
      </p:sp>
      <p:sp>
        <p:nvSpPr>
          <p:cNvPr id="863" name="Shape 863"/>
          <p:cNvSpPr/>
          <p:nvPr/>
        </p:nvSpPr>
        <p:spPr>
          <a:xfrm>
            <a:off x="255425" y="1509225"/>
            <a:ext cx="1229100" cy="3825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r>
              <a:rPr lang="en" b="1"/>
              <a:t>   </a:t>
            </a:r>
            <a:r>
              <a:rPr lang="en" b="1">
                <a:latin typeface="Open Sans"/>
                <a:ea typeface="Open Sans"/>
                <a:cs typeface="Open Sans"/>
                <a:sym typeface="Open Sans"/>
              </a:rPr>
              <a:t>300 th</a:t>
            </a:r>
          </a:p>
          <a:p>
            <a:pPr marL="0" lvl="0" indent="0" rtl="0">
              <a:spcBef>
                <a:spcPts val="0"/>
              </a:spcBef>
              <a:buNone/>
            </a:pPr>
            <a:r>
              <a:rPr lang="en" b="1">
                <a:latin typeface="Open Sans"/>
                <a:ea typeface="Open Sans"/>
                <a:cs typeface="Open Sans"/>
                <a:sym typeface="Open Sans"/>
              </a:rPr>
              <a:t>iteration</a:t>
            </a:r>
          </a:p>
        </p:txBody>
      </p:sp>
      <p:sp>
        <p:nvSpPr>
          <p:cNvPr id="864" name="Shape 864"/>
          <p:cNvSpPr/>
          <p:nvPr/>
        </p:nvSpPr>
        <p:spPr>
          <a:xfrm>
            <a:off x="255425" y="2845725"/>
            <a:ext cx="1229100" cy="3825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r>
              <a:rPr lang="en" b="1"/>
              <a:t>   </a:t>
            </a:r>
            <a:r>
              <a:rPr lang="en" b="1">
                <a:latin typeface="Open Sans"/>
                <a:ea typeface="Open Sans"/>
                <a:cs typeface="Open Sans"/>
                <a:sym typeface="Open Sans"/>
              </a:rPr>
              <a:t>700 th</a:t>
            </a:r>
          </a:p>
          <a:p>
            <a:pPr marL="0" lvl="0" indent="0" rtl="0">
              <a:spcBef>
                <a:spcPts val="0"/>
              </a:spcBef>
              <a:buNone/>
            </a:pPr>
            <a:r>
              <a:rPr lang="en" b="1">
                <a:latin typeface="Open Sans"/>
                <a:ea typeface="Open Sans"/>
                <a:cs typeface="Open Sans"/>
                <a:sym typeface="Open Sans"/>
              </a:rPr>
              <a:t>iteration</a:t>
            </a:r>
          </a:p>
        </p:txBody>
      </p:sp>
      <p:sp>
        <p:nvSpPr>
          <p:cNvPr id="865" name="Shape 865"/>
          <p:cNvSpPr/>
          <p:nvPr/>
        </p:nvSpPr>
        <p:spPr>
          <a:xfrm>
            <a:off x="255425" y="3972550"/>
            <a:ext cx="1126200" cy="3825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r>
              <a:rPr lang="en" b="1"/>
              <a:t>   </a:t>
            </a:r>
            <a:r>
              <a:rPr lang="en" b="1">
                <a:latin typeface="Open Sans"/>
                <a:ea typeface="Open Sans"/>
                <a:cs typeface="Open Sans"/>
                <a:sym typeface="Open Sans"/>
              </a:rPr>
              <a:t>2000 th</a:t>
            </a:r>
          </a:p>
          <a:p>
            <a:pPr marL="0" lvl="0" indent="0" rtl="0">
              <a:spcBef>
                <a:spcPts val="0"/>
              </a:spcBef>
              <a:buNone/>
            </a:pPr>
            <a:r>
              <a:rPr lang="en" b="1">
                <a:latin typeface="Open Sans"/>
                <a:ea typeface="Open Sans"/>
                <a:cs typeface="Open Sans"/>
                <a:sym typeface="Open Sans"/>
              </a:rPr>
              <a:t> iteration</a:t>
            </a:r>
          </a:p>
        </p:txBody>
      </p:sp>
      <p:sp>
        <p:nvSpPr>
          <p:cNvPr id="866" name="Shape 866"/>
          <p:cNvSpPr txBox="1"/>
          <p:nvPr/>
        </p:nvSpPr>
        <p:spPr>
          <a:xfrm>
            <a:off x="936700" y="4569025"/>
            <a:ext cx="8707200" cy="70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highlight>
                  <a:srgbClr val="FFFFFF"/>
                </a:highlight>
                <a:latin typeface="Open Sans Light"/>
                <a:ea typeface="Open Sans Light"/>
                <a:cs typeface="Open Sans Light"/>
                <a:sym typeface="Open Sans Light"/>
              </a:rPr>
              <a:t>Andrej Karpathy, Blog on “Unreasonable Effectiveness of Recurrent Neural Networks”</a:t>
            </a:r>
          </a:p>
          <a:p>
            <a:pPr lvl="0" rtl="0">
              <a:spcBef>
                <a:spcPts val="0"/>
              </a:spcBef>
              <a:buNone/>
            </a:pPr>
            <a:endParaRPr>
              <a:highlight>
                <a:srgbClr val="FFFFFF"/>
              </a:highlight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Shape 87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l" rtl="0">
              <a:spcBef>
                <a:spcPts val="0"/>
              </a:spcBef>
              <a:buNone/>
            </a:pPr>
            <a:r>
              <a:rPr lang="en"/>
              <a:t>Visualizing Predictions and Neuron “firings”</a:t>
            </a:r>
          </a:p>
        </p:txBody>
      </p:sp>
      <p:sp>
        <p:nvSpPr>
          <p:cNvPr id="872" name="Shape 872"/>
          <p:cNvSpPr txBox="1">
            <a:spLocks noGrp="1"/>
          </p:cNvSpPr>
          <p:nvPr>
            <p:ph type="title"/>
          </p:nvPr>
        </p:nvSpPr>
        <p:spPr>
          <a:xfrm>
            <a:off x="6059600" y="2952525"/>
            <a:ext cx="2932200" cy="895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buNone/>
            </a:pPr>
            <a:r>
              <a:rPr lang="en" sz="1800"/>
              <a:t>  	 Excited neuron in url</a:t>
            </a:r>
          </a:p>
          <a:p>
            <a:pPr marL="457200" lvl="0" indent="0" algn="l" rtl="0">
              <a:spcBef>
                <a:spcPts val="0"/>
              </a:spcBef>
              <a:buNone/>
            </a:pPr>
            <a:r>
              <a:rPr lang="en" sz="1800"/>
              <a:t>Not excited neuron outside url</a:t>
            </a:r>
          </a:p>
        </p:txBody>
      </p:sp>
      <p:pic>
        <p:nvPicPr>
          <p:cNvPr id="873" name="Shape 8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675" y="1418375"/>
            <a:ext cx="8839200" cy="1407094"/>
          </a:xfrm>
          <a:prstGeom prst="rect">
            <a:avLst/>
          </a:prstGeom>
          <a:noFill/>
          <a:ln>
            <a:noFill/>
          </a:ln>
        </p:spPr>
      </p:pic>
      <p:sp>
        <p:nvSpPr>
          <p:cNvPr id="874" name="Shape 874"/>
          <p:cNvSpPr/>
          <p:nvPr/>
        </p:nvSpPr>
        <p:spPr>
          <a:xfrm>
            <a:off x="6364625" y="3083650"/>
            <a:ext cx="185100" cy="209700"/>
          </a:xfrm>
          <a:prstGeom prst="rect">
            <a:avLst/>
          </a:prstGeom>
          <a:solidFill>
            <a:srgbClr val="00FF00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75" name="Shape 875"/>
          <p:cNvSpPr/>
          <p:nvPr/>
        </p:nvSpPr>
        <p:spPr>
          <a:xfrm>
            <a:off x="6364625" y="3347050"/>
            <a:ext cx="185100" cy="209700"/>
          </a:xfrm>
          <a:prstGeom prst="rect">
            <a:avLst/>
          </a:prstGeom>
          <a:solidFill>
            <a:srgbClr val="0000FF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76" name="Shape 876"/>
          <p:cNvSpPr txBox="1">
            <a:spLocks noGrp="1"/>
          </p:cNvSpPr>
          <p:nvPr>
            <p:ph type="title"/>
          </p:nvPr>
        </p:nvSpPr>
        <p:spPr>
          <a:xfrm>
            <a:off x="217375" y="2952525"/>
            <a:ext cx="2932200" cy="895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buNone/>
            </a:pPr>
            <a:r>
              <a:rPr lang="en" sz="1800"/>
              <a:t>  	Likely prediction</a:t>
            </a:r>
          </a:p>
          <a:p>
            <a:pPr marL="457200" lvl="0" indent="0" algn="l" rtl="0">
              <a:spcBef>
                <a:spcPts val="0"/>
              </a:spcBef>
              <a:buNone/>
            </a:pPr>
            <a:r>
              <a:rPr lang="en" sz="1800"/>
              <a:t>Not a likely prediction</a:t>
            </a:r>
          </a:p>
        </p:txBody>
      </p:sp>
      <p:sp>
        <p:nvSpPr>
          <p:cNvPr id="877" name="Shape 877"/>
          <p:cNvSpPr/>
          <p:nvPr/>
        </p:nvSpPr>
        <p:spPr>
          <a:xfrm>
            <a:off x="374425" y="3083650"/>
            <a:ext cx="185100" cy="209700"/>
          </a:xfrm>
          <a:prstGeom prst="rect">
            <a:avLst/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78" name="Shape 878"/>
          <p:cNvSpPr/>
          <p:nvPr/>
        </p:nvSpPr>
        <p:spPr>
          <a:xfrm>
            <a:off x="374425" y="3396400"/>
            <a:ext cx="185100" cy="2097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79" name="Shape 879"/>
          <p:cNvSpPr txBox="1"/>
          <p:nvPr/>
        </p:nvSpPr>
        <p:spPr>
          <a:xfrm>
            <a:off x="936700" y="4569025"/>
            <a:ext cx="8707200" cy="70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highlight>
                  <a:srgbClr val="FFFFFF"/>
                </a:highlight>
                <a:latin typeface="Open Sans Light"/>
                <a:ea typeface="Open Sans Light"/>
                <a:cs typeface="Open Sans Light"/>
                <a:sym typeface="Open Sans Light"/>
              </a:rPr>
              <a:t>Andrej Karpathy, Blog on “Unreasonable Effectiveness of Recurrent Neural Networks”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" name="Shape 88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Features RNN Captures in Common Language ?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885" name="Shape 8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921525"/>
            <a:ext cx="8839198" cy="9730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Shape 89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l">
              <a:spcBef>
                <a:spcPts val="0"/>
              </a:spcBef>
              <a:buNone/>
            </a:pPr>
            <a:r>
              <a:rPr lang="en" sz="2800"/>
              <a:t>Cell Sensitive to Position in Line</a:t>
            </a:r>
          </a:p>
        </p:txBody>
      </p:sp>
      <p:pic>
        <p:nvPicPr>
          <p:cNvPr id="891" name="Shape 8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450" y="1726525"/>
            <a:ext cx="8839200" cy="2430175"/>
          </a:xfrm>
          <a:prstGeom prst="rect">
            <a:avLst/>
          </a:prstGeom>
          <a:noFill/>
          <a:ln>
            <a:noFill/>
          </a:ln>
        </p:spPr>
      </p:pic>
      <p:sp>
        <p:nvSpPr>
          <p:cNvPr id="892" name="Shape 892"/>
          <p:cNvSpPr txBox="1"/>
          <p:nvPr/>
        </p:nvSpPr>
        <p:spPr>
          <a:xfrm>
            <a:off x="419375" y="1045675"/>
            <a:ext cx="7104600" cy="828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lvl="0" indent="-342900">
              <a:spcBef>
                <a:spcPts val="0"/>
              </a:spcBef>
              <a:buClr>
                <a:schemeClr val="dk2"/>
              </a:buClr>
              <a:buSzPct val="100000"/>
              <a:buFont typeface="Open Sans"/>
              <a:buChar char="●"/>
            </a:pPr>
            <a:r>
              <a:rPr lang="en"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Can be interpreted as tracking the line length</a:t>
            </a:r>
          </a:p>
        </p:txBody>
      </p:sp>
      <p:sp>
        <p:nvSpPr>
          <p:cNvPr id="893" name="Shape 893"/>
          <p:cNvSpPr txBox="1"/>
          <p:nvPr/>
        </p:nvSpPr>
        <p:spPr>
          <a:xfrm>
            <a:off x="902100" y="3423625"/>
            <a:ext cx="8406600" cy="300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highlight>
                  <a:srgbClr val="FFFFFF"/>
                </a:highlight>
                <a:latin typeface="Open Sans Light"/>
                <a:ea typeface="Open Sans Light"/>
                <a:cs typeface="Open Sans Light"/>
                <a:sym typeface="Open Sans Light"/>
              </a:rPr>
              <a:t>Andrej Karpathy, Blog on “Unreasonable Effectiveness of Recurrent Neural Networks”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Shape 89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l">
              <a:spcBef>
                <a:spcPts val="0"/>
              </a:spcBef>
              <a:buNone/>
            </a:pPr>
            <a:r>
              <a:rPr lang="en"/>
              <a:t>Cell That Turns On Inside Quotes</a:t>
            </a:r>
          </a:p>
        </p:txBody>
      </p:sp>
      <p:pic>
        <p:nvPicPr>
          <p:cNvPr id="899" name="Shape 8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305449"/>
            <a:ext cx="8839200" cy="1714500"/>
          </a:xfrm>
          <a:prstGeom prst="rect">
            <a:avLst/>
          </a:prstGeom>
          <a:noFill/>
          <a:ln>
            <a:noFill/>
          </a:ln>
        </p:spPr>
      </p:pic>
      <p:sp>
        <p:nvSpPr>
          <p:cNvPr id="900" name="Shape 900"/>
          <p:cNvSpPr txBox="1"/>
          <p:nvPr/>
        </p:nvSpPr>
        <p:spPr>
          <a:xfrm>
            <a:off x="1077200" y="3407550"/>
            <a:ext cx="7458300" cy="300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highlight>
                  <a:srgbClr val="FFFFFF"/>
                </a:highlight>
                <a:latin typeface="Open Sans Light"/>
                <a:ea typeface="Open Sans Light"/>
                <a:cs typeface="Open Sans Light"/>
                <a:sym typeface="Open Sans Light"/>
              </a:rPr>
              <a:t>Andrej Karpathy, Blog on “Unreasonable Effectiveness of Recurrent Neural Networks”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" name="Shape 90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30555"/>
              <a:buFont typeface="Arial"/>
              <a:buNone/>
            </a:pPr>
            <a:r>
              <a:rPr lang="en"/>
              <a:t>Features RNN Captures in C Language?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30555"/>
              <a:buFont typeface="Arial"/>
              <a:buNone/>
            </a:pPr>
            <a:endParaRPr/>
          </a:p>
          <a:p>
            <a:pPr lvl="0">
              <a:spcBef>
                <a:spcPts val="0"/>
              </a:spcBef>
              <a:buNone/>
            </a:pPr>
            <a:endParaRPr sz="4400"/>
          </a:p>
        </p:txBody>
      </p:sp>
      <p:pic>
        <p:nvPicPr>
          <p:cNvPr id="906" name="Shape 9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3775" y="1859900"/>
            <a:ext cx="6289325" cy="2217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" name="Shape 91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l">
              <a:spcBef>
                <a:spcPts val="0"/>
              </a:spcBef>
              <a:buNone/>
            </a:pPr>
            <a:r>
              <a:rPr lang="en"/>
              <a:t>Cell That Activates Inside IF Statements</a:t>
            </a:r>
          </a:p>
        </p:txBody>
      </p:sp>
      <p:pic>
        <p:nvPicPr>
          <p:cNvPr id="912" name="Shape 9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17825"/>
            <a:ext cx="8839198" cy="2763174"/>
          </a:xfrm>
          <a:prstGeom prst="rect">
            <a:avLst/>
          </a:prstGeom>
          <a:noFill/>
          <a:ln>
            <a:noFill/>
          </a:ln>
        </p:spPr>
      </p:pic>
      <p:sp>
        <p:nvSpPr>
          <p:cNvPr id="913" name="Shape 913"/>
          <p:cNvSpPr txBox="1"/>
          <p:nvPr/>
        </p:nvSpPr>
        <p:spPr>
          <a:xfrm>
            <a:off x="938800" y="3327225"/>
            <a:ext cx="8117100" cy="300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highlight>
                  <a:srgbClr val="FFFFFF"/>
                </a:highlight>
                <a:latin typeface="Open Sans Light"/>
                <a:ea typeface="Open Sans Light"/>
                <a:cs typeface="Open Sans Light"/>
                <a:sym typeface="Open Sans Light"/>
              </a:rPr>
              <a:t>Andrej Karpathy, Blog on “Unreasonable Effectiveness of Recurrent Neural Networks”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8" name="Shape 9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l">
              <a:spcBef>
                <a:spcPts val="0"/>
              </a:spcBef>
              <a:buNone/>
            </a:pPr>
            <a:r>
              <a:rPr lang="en"/>
              <a:t>Cell That Is Sensitive To Indentation</a:t>
            </a:r>
          </a:p>
        </p:txBody>
      </p:sp>
      <p:pic>
        <p:nvPicPr>
          <p:cNvPr id="919" name="Shape 9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8800" y="2380724"/>
            <a:ext cx="8839199" cy="1973774"/>
          </a:xfrm>
          <a:prstGeom prst="rect">
            <a:avLst/>
          </a:prstGeom>
          <a:noFill/>
          <a:ln>
            <a:noFill/>
          </a:ln>
        </p:spPr>
      </p:pic>
      <p:sp>
        <p:nvSpPr>
          <p:cNvPr id="920" name="Shape 920"/>
          <p:cNvSpPr txBox="1"/>
          <p:nvPr/>
        </p:nvSpPr>
        <p:spPr>
          <a:xfrm>
            <a:off x="250025" y="1080800"/>
            <a:ext cx="7104600" cy="828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lvl="0" indent="-342900" rtl="0">
              <a:spcBef>
                <a:spcPts val="1000"/>
              </a:spcBef>
              <a:buClr>
                <a:schemeClr val="dk2"/>
              </a:buClr>
              <a:buSzPct val="100000"/>
              <a:buFont typeface="Open Sans"/>
              <a:buChar char="●"/>
            </a:pPr>
            <a:r>
              <a:rPr lang="en"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Can be interpreted as tracking indentation of code.</a:t>
            </a:r>
          </a:p>
          <a:p>
            <a:pPr marL="457200" lvl="0" indent="-342900">
              <a:spcBef>
                <a:spcPts val="1000"/>
              </a:spcBef>
              <a:buClr>
                <a:schemeClr val="dk2"/>
              </a:buClr>
              <a:buSzPct val="100000"/>
              <a:buFont typeface="Open Sans"/>
              <a:buChar char="●"/>
            </a:pPr>
            <a:r>
              <a:rPr lang="en"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Increasing strength as indentation increases</a:t>
            </a:r>
          </a:p>
        </p:txBody>
      </p:sp>
      <p:sp>
        <p:nvSpPr>
          <p:cNvPr id="921" name="Shape 921"/>
          <p:cNvSpPr txBox="1"/>
          <p:nvPr/>
        </p:nvSpPr>
        <p:spPr>
          <a:xfrm>
            <a:off x="915325" y="3343275"/>
            <a:ext cx="7763400" cy="300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highlight>
                  <a:srgbClr val="FFFFFF"/>
                </a:highlight>
                <a:latin typeface="Open Sans Light"/>
                <a:ea typeface="Open Sans Light"/>
                <a:cs typeface="Open Sans Light"/>
                <a:sym typeface="Open Sans Light"/>
              </a:rPr>
              <a:t>Andrej Karpathy, Blog on “Unreasonable Effectiveness of Recurrent Neural Networks”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" name="Shape 9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l">
              <a:spcBef>
                <a:spcPts val="0"/>
              </a:spcBef>
              <a:buNone/>
            </a:pPr>
            <a:r>
              <a:rPr lang="en"/>
              <a:t>Non-Interpretable Cells</a:t>
            </a:r>
          </a:p>
        </p:txBody>
      </p:sp>
      <p:sp>
        <p:nvSpPr>
          <p:cNvPr id="927" name="Shape 927"/>
          <p:cNvSpPr txBox="1"/>
          <p:nvPr/>
        </p:nvSpPr>
        <p:spPr>
          <a:xfrm>
            <a:off x="200675" y="1216500"/>
            <a:ext cx="8042100" cy="841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lvl="0" indent="-342900" rtl="0">
              <a:spcBef>
                <a:spcPts val="0"/>
              </a:spcBef>
              <a:buClr>
                <a:schemeClr val="dk2"/>
              </a:buClr>
              <a:buSzPct val="100000"/>
              <a:buFont typeface="Open Sans"/>
              <a:buChar char="●"/>
            </a:pPr>
            <a:r>
              <a:rPr lang="en"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Only 5% of the cells show such interesting properties</a:t>
            </a:r>
          </a:p>
          <a:p>
            <a:pPr marL="457200" lvl="0" indent="-342900">
              <a:spcBef>
                <a:spcPts val="0"/>
              </a:spcBef>
              <a:buClr>
                <a:schemeClr val="dk2"/>
              </a:buClr>
              <a:buSzPct val="100000"/>
              <a:buFont typeface="Open Sans"/>
              <a:buChar char="●"/>
            </a:pPr>
            <a:r>
              <a:rPr lang="en"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Large portion of the cells are not interpretable by themselves</a:t>
            </a:r>
          </a:p>
        </p:txBody>
      </p:sp>
      <p:pic>
        <p:nvPicPr>
          <p:cNvPr id="928" name="Shape 9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2210700"/>
            <a:ext cx="8839200" cy="1711674"/>
          </a:xfrm>
          <a:prstGeom prst="rect">
            <a:avLst/>
          </a:prstGeom>
          <a:noFill/>
          <a:ln>
            <a:noFill/>
          </a:ln>
        </p:spPr>
      </p:pic>
      <p:sp>
        <p:nvSpPr>
          <p:cNvPr id="929" name="Shape 929"/>
          <p:cNvSpPr txBox="1"/>
          <p:nvPr/>
        </p:nvSpPr>
        <p:spPr>
          <a:xfrm>
            <a:off x="1205525" y="3399250"/>
            <a:ext cx="7343700" cy="300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highlight>
                  <a:srgbClr val="FFFFFF"/>
                </a:highlight>
                <a:latin typeface="Open Sans Light"/>
                <a:ea typeface="Open Sans Light"/>
                <a:cs typeface="Open Sans Light"/>
                <a:sym typeface="Open Sans Light"/>
              </a:rPr>
              <a:t>Andrej Karpathy, Blog on “Unreasonable Effectiveness of Recurrent Neural Networks”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" name="Shape 93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Visualizing Hidden State Dynamics</a:t>
            </a:r>
          </a:p>
        </p:txBody>
      </p:sp>
      <p:sp>
        <p:nvSpPr>
          <p:cNvPr id="935" name="Shape 935"/>
          <p:cNvSpPr txBox="1">
            <a:spLocks noGrp="1"/>
          </p:cNvSpPr>
          <p:nvPr>
            <p:ph type="body" idx="1"/>
          </p:nvPr>
        </p:nvSpPr>
        <p:spPr>
          <a:xfrm>
            <a:off x="790450" y="1447712"/>
            <a:ext cx="8520600" cy="330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</a:pPr>
            <a:r>
              <a:rPr lang="en"/>
              <a:t>Observe changes in hidden state representation overtime</a:t>
            </a:r>
          </a:p>
          <a:p>
            <a:pPr marL="457200" lvl="0" indent="-228600" rtl="0">
              <a:spcBef>
                <a:spcPts val="0"/>
              </a:spcBef>
            </a:pPr>
            <a:r>
              <a:rPr lang="en"/>
              <a:t>Tool : LSTMVis</a:t>
            </a:r>
          </a:p>
          <a:p>
            <a:pPr marR="0" lvl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/>
          </a:p>
          <a:p>
            <a:pPr marL="0" lvl="0" indent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936" name="Shape 936"/>
          <p:cNvSpPr txBox="1"/>
          <p:nvPr/>
        </p:nvSpPr>
        <p:spPr>
          <a:xfrm>
            <a:off x="1205525" y="3399250"/>
            <a:ext cx="7343700" cy="300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highlight>
                  <a:srgbClr val="FFFFFF"/>
                </a:highlight>
                <a:latin typeface="Open Sans Light"/>
                <a:ea typeface="Open Sans Light"/>
                <a:cs typeface="Open Sans Light"/>
                <a:sym typeface="Open Sans Light"/>
              </a:rPr>
              <a:t>Hendrick et al, “Visual Analysis of Hidden State Dynamics in Recurrent Neural Networks”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The Recurrent Neuron</a:t>
            </a:r>
          </a:p>
        </p:txBody>
      </p:sp>
      <p:pic>
        <p:nvPicPr>
          <p:cNvPr id="180" name="Shape 1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71837" y="1524587"/>
            <a:ext cx="2600325" cy="1247775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Shape 181"/>
          <p:cNvSpPr/>
          <p:nvPr/>
        </p:nvSpPr>
        <p:spPr>
          <a:xfrm>
            <a:off x="3711175" y="2201925"/>
            <a:ext cx="1962500" cy="652650"/>
          </a:xfrm>
          <a:custGeom>
            <a:avLst/>
            <a:gdLst/>
            <a:ahLst/>
            <a:cxnLst/>
            <a:rect l="0" t="0" r="0" b="0"/>
            <a:pathLst>
              <a:path w="78500" h="26106" extrusionOk="0">
                <a:moveTo>
                  <a:pt x="78500" y="0"/>
                </a:moveTo>
                <a:cubicBezTo>
                  <a:pt x="75336" y="4275"/>
                  <a:pt x="72599" y="23002"/>
                  <a:pt x="59516" y="25653"/>
                </a:cubicBezTo>
                <a:cubicBezTo>
                  <a:pt x="46432" y="28303"/>
                  <a:pt x="9919" y="17529"/>
                  <a:pt x="0" y="15905"/>
                </a:cubicBezTo>
              </a:path>
            </a:pathLst>
          </a:custGeom>
          <a:noFill/>
          <a:ln w="28575" cap="flat" cmpd="sng">
            <a:solidFill>
              <a:srgbClr val="FF0000"/>
            </a:solidFill>
            <a:prstDash val="solid"/>
            <a:round/>
            <a:headEnd type="none" w="lg" len="lg"/>
            <a:tailEnd type="stealth" w="lg" len="lg"/>
          </a:ln>
        </p:spPr>
      </p:sp>
      <p:sp>
        <p:nvSpPr>
          <p:cNvPr id="182" name="Shape 182"/>
          <p:cNvSpPr txBox="1"/>
          <p:nvPr/>
        </p:nvSpPr>
        <p:spPr>
          <a:xfrm>
            <a:off x="5481275" y="2393550"/>
            <a:ext cx="1611900" cy="378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next time step</a:t>
            </a:r>
          </a:p>
        </p:txBody>
      </p:sp>
      <p:sp>
        <p:nvSpPr>
          <p:cNvPr id="183" name="Shape 183"/>
          <p:cNvSpPr txBox="1"/>
          <p:nvPr/>
        </p:nvSpPr>
        <p:spPr>
          <a:xfrm>
            <a:off x="3526175" y="4682925"/>
            <a:ext cx="3963600" cy="26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latin typeface="Open Sans Light"/>
                <a:ea typeface="Open Sans Light"/>
                <a:cs typeface="Open Sans Light"/>
                <a:sym typeface="Open Sans Light"/>
              </a:rPr>
              <a:t>Source: </a:t>
            </a:r>
            <a:r>
              <a:rPr lang="en" u="sng">
                <a:solidFill>
                  <a:schemeClr val="hlink"/>
                </a:solidFill>
                <a:latin typeface="Open Sans Light"/>
                <a:ea typeface="Open Sans Light"/>
                <a:cs typeface="Open Sans Light"/>
                <a:sym typeface="Open Sans Light"/>
                <a:hlinkClick r:id="rId4"/>
              </a:rPr>
              <a:t>Slides by Arun</a:t>
            </a:r>
          </a:p>
        </p:txBody>
      </p:sp>
      <p:pic>
        <p:nvPicPr>
          <p:cNvPr id="184" name="Shape 18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93688" y="3068100"/>
            <a:ext cx="4397466" cy="625999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Shape 185"/>
          <p:cNvSpPr txBox="1"/>
          <p:nvPr/>
        </p:nvSpPr>
        <p:spPr>
          <a:xfrm>
            <a:off x="311700" y="1702600"/>
            <a:ext cx="2714100" cy="7074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marL="457200" lvl="0" indent="-330200" rtl="0">
              <a:spcBef>
                <a:spcPts val="0"/>
              </a:spcBef>
              <a:buSzPct val="100000"/>
              <a:buFont typeface="Open Sans"/>
              <a:buChar char="●"/>
            </a:pPr>
            <a:r>
              <a:rPr lang="en" sz="1600">
                <a:latin typeface="Open Sans"/>
                <a:ea typeface="Open Sans"/>
                <a:cs typeface="Open Sans"/>
                <a:sym typeface="Open Sans"/>
              </a:rPr>
              <a:t>x</a:t>
            </a:r>
            <a:r>
              <a:rPr lang="en" sz="1600" baseline="-25000">
                <a:latin typeface="Open Sans"/>
                <a:ea typeface="Open Sans"/>
                <a:cs typeface="Open Sans"/>
                <a:sym typeface="Open Sans"/>
              </a:rPr>
              <a:t>t</a:t>
            </a:r>
            <a:r>
              <a:rPr lang="en" sz="1600">
                <a:latin typeface="Open Sans"/>
                <a:ea typeface="Open Sans"/>
                <a:cs typeface="Open Sans"/>
                <a:sym typeface="Open Sans"/>
              </a:rPr>
              <a:t>: Input at time t</a:t>
            </a:r>
          </a:p>
          <a:p>
            <a:pPr marL="457200" lvl="0" indent="-330200" rtl="0">
              <a:spcBef>
                <a:spcPts val="0"/>
              </a:spcBef>
              <a:buSzPct val="100000"/>
              <a:buFont typeface="Open Sans"/>
              <a:buChar char="●"/>
            </a:pPr>
            <a:r>
              <a:rPr lang="en" sz="1600">
                <a:latin typeface="Open Sans"/>
                <a:ea typeface="Open Sans"/>
                <a:cs typeface="Open Sans"/>
                <a:sym typeface="Open Sans"/>
              </a:rPr>
              <a:t>h</a:t>
            </a:r>
            <a:r>
              <a:rPr lang="en" sz="1600" baseline="-25000">
                <a:latin typeface="Open Sans"/>
                <a:ea typeface="Open Sans"/>
                <a:cs typeface="Open Sans"/>
                <a:sym typeface="Open Sans"/>
              </a:rPr>
              <a:t>t-1</a:t>
            </a:r>
            <a:r>
              <a:rPr lang="en" sz="1600">
                <a:latin typeface="Open Sans"/>
                <a:ea typeface="Open Sans"/>
                <a:cs typeface="Open Sans"/>
                <a:sym typeface="Open Sans"/>
              </a:rPr>
              <a:t>: State at time t-1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1" name="Shape 94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Visualizing Hidden State Dynamics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942" name="Shape 9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70125"/>
            <a:ext cx="8086725" cy="3571875"/>
          </a:xfrm>
          <a:prstGeom prst="rect">
            <a:avLst/>
          </a:prstGeom>
          <a:noFill/>
          <a:ln>
            <a:noFill/>
          </a:ln>
        </p:spPr>
      </p:pic>
      <p:sp>
        <p:nvSpPr>
          <p:cNvPr id="943" name="Shape 943"/>
          <p:cNvSpPr txBox="1"/>
          <p:nvPr/>
        </p:nvSpPr>
        <p:spPr>
          <a:xfrm>
            <a:off x="1205525" y="3399250"/>
            <a:ext cx="7343700" cy="300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highlight>
                  <a:srgbClr val="FFFFFF"/>
                </a:highlight>
                <a:latin typeface="Open Sans Light"/>
                <a:ea typeface="Open Sans Light"/>
                <a:cs typeface="Open Sans Light"/>
                <a:sym typeface="Open Sans Light"/>
              </a:rPr>
              <a:t>Hendrick et al, “Visual Analysis of Hidden State Dynamics in Recurrent Neural Networks”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Shape 94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30555"/>
              <a:buFont typeface="Arial"/>
              <a:buNone/>
            </a:pPr>
            <a:r>
              <a:rPr lang="en"/>
              <a:t>Visualizing Hidden State Dynamics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30555"/>
              <a:buFont typeface="Arial"/>
              <a:buNone/>
            </a:pPr>
            <a:endParaRPr/>
          </a:p>
        </p:txBody>
      </p:sp>
      <p:sp>
        <p:nvSpPr>
          <p:cNvPr id="949" name="Shape 949"/>
          <p:cNvSpPr txBox="1"/>
          <p:nvPr/>
        </p:nvSpPr>
        <p:spPr>
          <a:xfrm>
            <a:off x="900150" y="3399250"/>
            <a:ext cx="7343700" cy="300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highlight>
                  <a:srgbClr val="FFFFFF"/>
                </a:highlight>
                <a:latin typeface="Open Sans Light"/>
                <a:ea typeface="Open Sans Light"/>
                <a:cs typeface="Open Sans Light"/>
                <a:sym typeface="Open Sans Light"/>
              </a:rPr>
              <a:t>Hendrick et al, “Visual Analysis of Hidden State Dynamics in Recurrent Neural Networks”</a:t>
            </a:r>
          </a:p>
        </p:txBody>
      </p:sp>
      <p:pic>
        <p:nvPicPr>
          <p:cNvPr id="950" name="Shape 9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1787" y="1075287"/>
            <a:ext cx="3648075" cy="265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51" name="Shape 9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42274" y="1152425"/>
            <a:ext cx="4143900" cy="2402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Shape 95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Key Takeaways</a:t>
            </a:r>
          </a:p>
        </p:txBody>
      </p:sp>
      <p:sp>
        <p:nvSpPr>
          <p:cNvPr id="957" name="Shape 957"/>
          <p:cNvSpPr txBox="1">
            <a:spLocks noGrp="1"/>
          </p:cNvSpPr>
          <p:nvPr>
            <p:ph type="body" idx="1"/>
          </p:nvPr>
        </p:nvSpPr>
        <p:spPr>
          <a:xfrm>
            <a:off x="790450" y="1447712"/>
            <a:ext cx="8520600" cy="330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514350" lvl="0" indent="-285750" rtl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" sz="1400" b="1" dirty="0"/>
              <a:t>Deeper RNNs </a:t>
            </a:r>
            <a:r>
              <a:rPr lang="en" sz="1400" dirty="0"/>
              <a:t>are more expressive</a:t>
            </a:r>
          </a:p>
          <a:p>
            <a:pPr marL="971550" lvl="1" indent="-285750" rtl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" sz="1100" dirty="0"/>
              <a:t>Feedforward depth</a:t>
            </a:r>
          </a:p>
          <a:p>
            <a:pPr marL="971550" lvl="1" indent="-285750" rtl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" sz="1100" dirty="0"/>
              <a:t>Recurrent depth</a:t>
            </a:r>
          </a:p>
          <a:p>
            <a:pPr marL="514350" lvl="0" indent="-285750" rtl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" sz="1400" b="1" dirty="0"/>
              <a:t>Long term dependencies </a:t>
            </a:r>
            <a:r>
              <a:rPr lang="en" sz="1400" dirty="0"/>
              <a:t>are a major problem in RNNs. Solutions:</a:t>
            </a:r>
          </a:p>
          <a:p>
            <a:pPr marL="971550" lvl="1" indent="-285750" rtl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" sz="1100" dirty="0"/>
              <a:t>Intelligent weight initialization</a:t>
            </a:r>
          </a:p>
          <a:p>
            <a:pPr marL="971550" lvl="1" indent="-285750" rtl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" sz="1100" dirty="0"/>
              <a:t>LSTMs / GRUs</a:t>
            </a:r>
          </a:p>
          <a:p>
            <a:pPr marL="514350" lvl="0" indent="-285750" rtl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" sz="1400" b="1" dirty="0"/>
              <a:t>Regularization </a:t>
            </a:r>
            <a:r>
              <a:rPr lang="en" sz="1400" dirty="0"/>
              <a:t>helps</a:t>
            </a:r>
          </a:p>
          <a:p>
            <a:pPr marL="971550" lvl="1" indent="-285750" rtl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" sz="1100" dirty="0"/>
              <a:t>Batch Norm: faster convergence</a:t>
            </a:r>
          </a:p>
          <a:p>
            <a:pPr marL="971550" lvl="1" indent="-285750" rtl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" sz="1100" dirty="0"/>
              <a:t>Dropout: better generalization</a:t>
            </a:r>
          </a:p>
          <a:p>
            <a:pPr marL="514350" lvl="0" indent="-285750" rtl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" sz="1400" b="1" dirty="0"/>
              <a:t>Visualization</a:t>
            </a:r>
            <a:r>
              <a:rPr lang="en" sz="1400" dirty="0"/>
              <a:t> helps</a:t>
            </a:r>
          </a:p>
          <a:p>
            <a:pPr marL="971550" lvl="1" indent="-285750" rtl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" sz="1100" dirty="0"/>
              <a:t>Analyze finer details of features produced by RNNs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" name="Shape 96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References</a:t>
            </a:r>
          </a:p>
        </p:txBody>
      </p:sp>
      <p:sp>
        <p:nvSpPr>
          <p:cNvPr id="963" name="Shape 963"/>
          <p:cNvSpPr txBox="1">
            <a:spLocks noGrp="1"/>
          </p:cNvSpPr>
          <p:nvPr>
            <p:ph type="body" idx="1"/>
          </p:nvPr>
        </p:nvSpPr>
        <p:spPr>
          <a:xfrm>
            <a:off x="340870" y="1447712"/>
            <a:ext cx="8520600" cy="330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9845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</a:pPr>
            <a:r>
              <a:rPr lang="en" sz="11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Survey Papers</a:t>
            </a:r>
          </a:p>
          <a:p>
            <a:pPr marL="914400" lvl="1" indent="-29845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</a:pPr>
            <a:r>
              <a:rPr lang="en" sz="11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Lipton, Zachary C., John Berkowitz, and Charles Elkan.</a:t>
            </a:r>
            <a:r>
              <a:rPr lang="en" sz="11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 </a:t>
            </a:r>
            <a:r>
              <a:rPr lang="en" sz="1100" u="sng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A critical review of recurrent neural networks for sequence learning</a:t>
            </a:r>
            <a:r>
              <a:rPr lang="en" sz="11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arXiv preprint arXiv:1506.00019 (2015).</a:t>
            </a:r>
          </a:p>
          <a:p>
            <a:pPr marL="914400" lvl="1" indent="-29845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</a:pPr>
            <a:r>
              <a:rPr lang="en" sz="11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Goodfellow, Ian, Yoshua Bengio, and Aaron Courville.</a:t>
            </a:r>
            <a:r>
              <a:rPr lang="en" sz="11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 </a:t>
            </a:r>
            <a:r>
              <a:rPr lang="en" sz="1100" u="sng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Chapter 10: Sequence Modeling: Recurrent and Recursive Nets</a:t>
            </a:r>
            <a:r>
              <a:rPr lang="en" sz="11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MIT Press, 2016.</a:t>
            </a:r>
          </a:p>
          <a:p>
            <a:pPr marL="457200" marR="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</a:pPr>
            <a:r>
              <a:rPr lang="en" sz="11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Training</a:t>
            </a:r>
          </a:p>
          <a:p>
            <a:pPr marL="914400" lvl="1" indent="-29845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</a:pPr>
            <a:r>
              <a:rPr lang="en" sz="11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Semeniuta, Stanislau, Aliaksei Severyn, and Erhardt Barth.</a:t>
            </a:r>
            <a:r>
              <a:rPr lang="en" sz="11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 </a:t>
            </a:r>
            <a:r>
              <a:rPr lang="en" sz="1100" u="sng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Recurrent dropout without memory loss.</a:t>
            </a:r>
            <a:r>
              <a:rPr lang="en" sz="1100" u="sng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11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arXiv preprint arXiv:1603.05118 (2016).</a:t>
            </a:r>
          </a:p>
          <a:p>
            <a:pPr marL="914400" lvl="1" indent="-29845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</a:pPr>
            <a:r>
              <a:rPr lang="en" sz="11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Arjovsky, Martin, Amar Shah, and Yoshua Bengio.</a:t>
            </a:r>
            <a:r>
              <a:rPr lang="en" sz="11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6"/>
              </a:rPr>
              <a:t> </a:t>
            </a:r>
            <a:r>
              <a:rPr lang="en" sz="1100" u="sng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6"/>
              </a:rPr>
              <a:t>Unitary evolution recurrent neural networks.</a:t>
            </a:r>
            <a:r>
              <a:rPr lang="en" sz="11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arXiv preprint arXiv:1511.06464 (2015).</a:t>
            </a:r>
          </a:p>
          <a:p>
            <a:pPr marL="914400" lvl="1" indent="-29845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</a:pPr>
            <a:r>
              <a:rPr lang="en" sz="11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Le, Quoc V., Navdeep Jaitly, and Geoffrey E. Hinton.</a:t>
            </a:r>
            <a:r>
              <a:rPr lang="en" sz="11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7"/>
              </a:rPr>
              <a:t> </a:t>
            </a:r>
            <a:r>
              <a:rPr lang="en" sz="1100" u="sng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7"/>
              </a:rPr>
              <a:t>A simple way to initialize recurrent networks of rectified linear units.</a:t>
            </a:r>
            <a:r>
              <a:rPr lang="en" sz="11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arXiv preprint arXiv:1504.00941 (2015).</a:t>
            </a:r>
          </a:p>
          <a:p>
            <a:pPr marL="914400" lvl="1" indent="-29845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</a:pPr>
            <a:r>
              <a:rPr lang="en" sz="11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Cooijmans, Tim, et al.</a:t>
            </a:r>
            <a:r>
              <a:rPr lang="en" sz="11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8"/>
              </a:rPr>
              <a:t> </a:t>
            </a:r>
            <a:r>
              <a:rPr lang="en" sz="1100" u="sng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8"/>
              </a:rPr>
              <a:t>Recurrent batch normalization.</a:t>
            </a:r>
            <a:r>
              <a:rPr lang="en" sz="11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arXiv preprint arXiv:1603.09025 (2016).</a:t>
            </a:r>
          </a:p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" name="Shape 96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References (contd)</a:t>
            </a:r>
          </a:p>
        </p:txBody>
      </p:sp>
      <p:sp>
        <p:nvSpPr>
          <p:cNvPr id="969" name="Shape 969"/>
          <p:cNvSpPr txBox="1">
            <a:spLocks noGrp="1"/>
          </p:cNvSpPr>
          <p:nvPr>
            <p:ph type="body" idx="1"/>
          </p:nvPr>
        </p:nvSpPr>
        <p:spPr>
          <a:xfrm>
            <a:off x="333250" y="1447712"/>
            <a:ext cx="8520600" cy="330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9845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</a:pPr>
            <a:r>
              <a:rPr lang="en" sz="11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Architectural Complexity Measures</a:t>
            </a:r>
          </a:p>
          <a:p>
            <a:pPr marL="914400" lvl="1" indent="-29845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</a:pPr>
            <a:r>
              <a:rPr lang="en" sz="11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Zhang, Saizheng, et al,</a:t>
            </a:r>
            <a:r>
              <a:rPr lang="en" sz="11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 </a:t>
            </a:r>
            <a:r>
              <a:rPr lang="en" sz="1100" u="sng" dirty="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Architectural Complexity Measures of Recurrent Neural Networks.</a:t>
            </a:r>
            <a:r>
              <a:rPr lang="en" sz="1100" u="sng" dirty="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11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Advances in Neural Information Processing Systems. 2016.</a:t>
            </a:r>
          </a:p>
          <a:p>
            <a:pPr marL="914400" lvl="1" indent="-29845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</a:pPr>
            <a:r>
              <a:rPr lang="en" sz="11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Pascanu, Razvan, et al.</a:t>
            </a:r>
            <a:r>
              <a:rPr lang="en" sz="11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 </a:t>
            </a:r>
            <a:r>
              <a:rPr lang="en" sz="1100" u="sng" dirty="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How to construct deep recurrent neural networks.</a:t>
            </a:r>
            <a:r>
              <a:rPr lang="en" sz="11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arXiv preprint arXiv:1312.6026 (2013).	</a:t>
            </a:r>
          </a:p>
          <a:p>
            <a:pPr marL="457200" lvl="0" indent="-29845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</a:pPr>
            <a:r>
              <a:rPr lang="en" sz="11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RNN Variants	</a:t>
            </a:r>
          </a:p>
          <a:p>
            <a:pPr marL="914400" lvl="1" indent="-29845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</a:pPr>
            <a:r>
              <a:rPr lang="en" sz="11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Zilly, Julian Georg, et al.</a:t>
            </a:r>
            <a:r>
              <a:rPr lang="en" sz="11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 </a:t>
            </a:r>
            <a:r>
              <a:rPr lang="en" sz="1100" u="sng" dirty="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Recurrent highway networks.</a:t>
            </a:r>
            <a:r>
              <a:rPr lang="en" sz="1100" u="sng" dirty="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11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arXiv preprint arXiv:1607.03474 (2016)</a:t>
            </a:r>
          </a:p>
          <a:p>
            <a:pPr marL="914400" lvl="1" indent="-29845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</a:pPr>
            <a:r>
              <a:rPr lang="en" sz="11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Chung, Junyoung, Sungjin Ahn, and Yoshua Bengio.</a:t>
            </a:r>
            <a:r>
              <a:rPr lang="en" sz="11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6"/>
              </a:rPr>
              <a:t> </a:t>
            </a:r>
            <a:r>
              <a:rPr lang="en" sz="1100" u="sng" dirty="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  <a:hlinkClick r:id="rId6"/>
              </a:rPr>
              <a:t>Hierarchical multiscale recurrent neural networks</a:t>
            </a:r>
            <a:r>
              <a:rPr lang="en" sz="11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arXiv preprint arXiv:1609.01704 (2016).</a:t>
            </a:r>
          </a:p>
          <a:p>
            <a:pPr marL="457200" lvl="0" indent="-29845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</a:pPr>
            <a:r>
              <a:rPr lang="en" sz="11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Visualization	</a:t>
            </a:r>
          </a:p>
          <a:p>
            <a:pPr marL="914400" lvl="1" indent="-29845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</a:pPr>
            <a:r>
              <a:rPr lang="en" sz="11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Karpathy, Andrej, Justin Johnson, and Li Fei-Fei.</a:t>
            </a:r>
            <a:r>
              <a:rPr lang="en" sz="11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7"/>
              </a:rPr>
              <a:t> </a:t>
            </a:r>
            <a:r>
              <a:rPr lang="en" sz="1100" u="sng" dirty="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  <a:hlinkClick r:id="rId7"/>
              </a:rPr>
              <a:t>Visualizing and understanding recurrent networks.</a:t>
            </a:r>
            <a:r>
              <a:rPr lang="en" sz="11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arXiv preprint arXiv:1506.02078 (2015).</a:t>
            </a:r>
          </a:p>
          <a:p>
            <a:pPr marL="914400" lvl="1" indent="-29845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</a:pPr>
            <a:r>
              <a:rPr lang="en" sz="11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Hendrik Strobelt, Sebastian Gehrmann, Bernd Huber, Hanspeter Pfister, Alexander M. Rush.</a:t>
            </a:r>
            <a:r>
              <a:rPr lang="en" sz="11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8"/>
              </a:rPr>
              <a:t> </a:t>
            </a:r>
            <a:r>
              <a:rPr lang="en" sz="1100" u="sng" dirty="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  <a:hlinkClick r:id="rId8"/>
              </a:rPr>
              <a:t>LSTMVis: Visual Analysis for RNN</a:t>
            </a:r>
            <a:r>
              <a:rPr lang="en" sz="11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arXiv preprint arXiv:1606.07461 (2016).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4" name="Shape 974"/>
          <p:cNvSpPr txBox="1">
            <a:spLocks noGrp="1"/>
          </p:cNvSpPr>
          <p:nvPr>
            <p:ph type="title"/>
          </p:nvPr>
        </p:nvSpPr>
        <p:spPr>
          <a:xfrm>
            <a:off x="311700" y="814800"/>
            <a:ext cx="8571300" cy="9420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Appendix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9" name="Shape 979"/>
          <p:cNvSpPr txBox="1">
            <a:spLocks noGrp="1"/>
          </p:cNvSpPr>
          <p:nvPr>
            <p:ph type="title"/>
          </p:nvPr>
        </p:nvSpPr>
        <p:spPr>
          <a:xfrm>
            <a:off x="311700" y="814800"/>
            <a:ext cx="8571300" cy="9420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Why go deep?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Shape 98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Another Perspective of the RNN</a:t>
            </a:r>
          </a:p>
        </p:txBody>
      </p:sp>
      <p:pic>
        <p:nvPicPr>
          <p:cNvPr id="985" name="Shape 9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45462" y="1659587"/>
            <a:ext cx="2600325" cy="1247775"/>
          </a:xfrm>
          <a:prstGeom prst="rect">
            <a:avLst/>
          </a:prstGeom>
          <a:noFill/>
          <a:ln>
            <a:noFill/>
          </a:ln>
        </p:spPr>
      </p:pic>
      <p:sp>
        <p:nvSpPr>
          <p:cNvPr id="986" name="Shape 986"/>
          <p:cNvSpPr txBox="1"/>
          <p:nvPr/>
        </p:nvSpPr>
        <p:spPr>
          <a:xfrm>
            <a:off x="311700" y="2907375"/>
            <a:ext cx="8196600" cy="1192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lvl="0" indent="-342900" rtl="0">
              <a:lnSpc>
                <a:spcPct val="150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Open Sans"/>
              <a:buChar char="●"/>
            </a:pPr>
            <a:r>
              <a:rPr lang="en" sz="1800" b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Affine transformation + element-wise non-linearity</a:t>
            </a:r>
          </a:p>
          <a:p>
            <a:pPr marL="457200" lvl="0" indent="-342900" rtl="0">
              <a:lnSpc>
                <a:spcPct val="150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Open Sans"/>
              <a:buChar char="●"/>
            </a:pPr>
            <a:r>
              <a:rPr lang="en"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It is equivalent to </a:t>
            </a:r>
            <a:r>
              <a:rPr lang="en" sz="1800" b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one fully connected layer</a:t>
            </a:r>
            <a:r>
              <a:rPr lang="en"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feedforward NN</a:t>
            </a:r>
          </a:p>
          <a:p>
            <a:pPr marL="457200" lvl="0" indent="-342900" rtl="0">
              <a:lnSpc>
                <a:spcPct val="150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Open Sans"/>
              <a:buChar char="●"/>
            </a:pPr>
            <a:r>
              <a:rPr lang="en" sz="1800" b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Shallow</a:t>
            </a:r>
            <a:r>
              <a:rPr lang="en"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transformation</a:t>
            </a:r>
          </a:p>
        </p:txBody>
      </p:sp>
      <p:pic>
        <p:nvPicPr>
          <p:cNvPr id="987" name="Shape 98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46550" y="1888024"/>
            <a:ext cx="3761750" cy="535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9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"/>
                                        <p:tgtEl>
                                          <p:spTgt spid="9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"/>
                                        <p:tgtEl>
                                          <p:spTgt spid="9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2" name="Shape 99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30555"/>
              <a:buFont typeface="Arial"/>
              <a:buNone/>
            </a:pPr>
            <a:r>
              <a:rPr lang="en"/>
              <a:t>Visualizing Shallow Transformations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993" name="Shape 993"/>
          <p:cNvSpPr txBox="1"/>
          <p:nvPr/>
        </p:nvSpPr>
        <p:spPr>
          <a:xfrm>
            <a:off x="311700" y="3901600"/>
            <a:ext cx="4173600" cy="42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800">
                <a:latin typeface="Open Sans"/>
                <a:ea typeface="Open Sans"/>
                <a:cs typeface="Open Sans"/>
                <a:sym typeface="Open Sans"/>
              </a:rPr>
              <a:t>Linear separability is achieved!</a:t>
            </a:r>
          </a:p>
        </p:txBody>
      </p:sp>
      <p:pic>
        <p:nvPicPr>
          <p:cNvPr id="994" name="Shape 9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84237" y="1469574"/>
            <a:ext cx="2010275" cy="2204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5" name="Shape 99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3824" y="1469574"/>
            <a:ext cx="2010275" cy="22043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96" name="Shape 996"/>
          <p:cNvCxnSpPr>
            <a:stCxn id="995" idx="3"/>
            <a:endCxn id="994" idx="1"/>
          </p:cNvCxnSpPr>
          <p:nvPr/>
        </p:nvCxnSpPr>
        <p:spPr>
          <a:xfrm>
            <a:off x="2384100" y="2571750"/>
            <a:ext cx="500100" cy="0"/>
          </a:xfrm>
          <a:prstGeom prst="straightConnector1">
            <a:avLst/>
          </a:prstGeom>
          <a:noFill/>
          <a:ln w="28575" cap="flat" cmpd="sng">
            <a:solidFill>
              <a:srgbClr val="38761D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997" name="Shape 997"/>
          <p:cNvSpPr txBox="1"/>
          <p:nvPr/>
        </p:nvSpPr>
        <p:spPr>
          <a:xfrm>
            <a:off x="1397175" y="4682400"/>
            <a:ext cx="6471600" cy="613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latin typeface="Open Sans Light"/>
                <a:ea typeface="Open Sans Light"/>
                <a:cs typeface="Open Sans Light"/>
                <a:sym typeface="Open Sans Light"/>
              </a:rPr>
              <a:t>Source: http://colah.github.io/posts/2014-03-NN-Manifolds-Topology/</a:t>
            </a:r>
          </a:p>
        </p:txBody>
      </p:sp>
      <p:sp>
        <p:nvSpPr>
          <p:cNvPr id="998" name="Shape 998"/>
          <p:cNvSpPr txBox="1"/>
          <p:nvPr/>
        </p:nvSpPr>
        <p:spPr>
          <a:xfrm>
            <a:off x="5122125" y="1599050"/>
            <a:ext cx="3639300" cy="1458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200000"/>
              </a:lnSpc>
              <a:spcBef>
                <a:spcPts val="0"/>
              </a:spcBef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The Fully Connected Layer does 2 things:</a:t>
            </a:r>
          </a:p>
          <a:p>
            <a:pPr lvl="0" rtl="0">
              <a:lnSpc>
                <a:spcPct val="200000"/>
              </a:lnSpc>
              <a:spcBef>
                <a:spcPts val="0"/>
              </a:spcBef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1: Stretch / Rotate (affine)</a:t>
            </a:r>
          </a:p>
          <a:p>
            <a:pPr lvl="0" rtl="0">
              <a:lnSpc>
                <a:spcPct val="200000"/>
              </a:lnSpc>
              <a:spcBef>
                <a:spcPts val="0"/>
              </a:spcBef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2: Distort (non-linearity)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"/>
                                        <p:tgtEl>
                                          <p:spTgt spid="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"/>
                                        <p:tgtEl>
                                          <p:spTgt spid="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"/>
                                        <p:tgtEl>
                                          <p:spTgt spid="9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" name="Shape 100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Shallow isn’t always enough</a:t>
            </a:r>
          </a:p>
        </p:txBody>
      </p:sp>
      <p:sp>
        <p:nvSpPr>
          <p:cNvPr id="1004" name="Shape 1004"/>
          <p:cNvSpPr txBox="1">
            <a:spLocks noGrp="1"/>
          </p:cNvSpPr>
          <p:nvPr>
            <p:ph type="body" idx="1"/>
          </p:nvPr>
        </p:nvSpPr>
        <p:spPr>
          <a:xfrm>
            <a:off x="662175" y="1511977"/>
            <a:ext cx="4853400" cy="1280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700"/>
              <a:t>Linear Separability </a:t>
            </a:r>
            <a:r>
              <a:rPr lang="en" sz="1700" b="1"/>
              <a:t>may not be achieved </a:t>
            </a:r>
            <a:r>
              <a:rPr lang="en" sz="1700"/>
              <a:t>for more complex datasets using </a:t>
            </a:r>
            <a:r>
              <a:rPr lang="en" sz="1700" b="1"/>
              <a:t>just one layer</a:t>
            </a:r>
            <a:r>
              <a:rPr lang="en" sz="1700"/>
              <a:t> ⇒ NN isn’t expressive enough!</a:t>
            </a:r>
          </a:p>
          <a:p>
            <a:pPr lvl="0" algn="ctr" rtl="0">
              <a:spcBef>
                <a:spcPts val="0"/>
              </a:spcBef>
              <a:buNone/>
            </a:pPr>
            <a:endParaRPr sz="1500"/>
          </a:p>
        </p:txBody>
      </p:sp>
      <p:pic>
        <p:nvPicPr>
          <p:cNvPr id="1005" name="Shape 10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66399" y="1511974"/>
            <a:ext cx="2639199" cy="2577425"/>
          </a:xfrm>
          <a:prstGeom prst="rect">
            <a:avLst/>
          </a:prstGeom>
          <a:noFill/>
          <a:ln>
            <a:noFill/>
          </a:ln>
        </p:spPr>
      </p:pic>
      <p:sp>
        <p:nvSpPr>
          <p:cNvPr id="1006" name="Shape 1006"/>
          <p:cNvSpPr txBox="1"/>
          <p:nvPr/>
        </p:nvSpPr>
        <p:spPr>
          <a:xfrm>
            <a:off x="2267925" y="2792075"/>
            <a:ext cx="1641900" cy="4104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FF0000"/>
                </a:solidFill>
              </a:rPr>
              <a:t>Need more layers.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10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"/>
                                        <p:tgtEl>
                                          <p:spTgt spid="10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Unfolding an RNN</a:t>
            </a:r>
          </a:p>
        </p:txBody>
      </p:sp>
      <p:pic>
        <p:nvPicPr>
          <p:cNvPr id="191" name="Shape 1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1000" y="1094324"/>
            <a:ext cx="710477" cy="3442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Shape 19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69976" y="1094324"/>
            <a:ext cx="710477" cy="3442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Shape 19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58943" y="1094324"/>
            <a:ext cx="717056" cy="3442024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Shape 194"/>
          <p:cNvSpPr/>
          <p:nvPr/>
        </p:nvSpPr>
        <p:spPr>
          <a:xfrm>
            <a:off x="991925" y="2634149"/>
            <a:ext cx="872225" cy="2006450"/>
          </a:xfrm>
          <a:custGeom>
            <a:avLst/>
            <a:gdLst/>
            <a:ahLst/>
            <a:cxnLst/>
            <a:rect l="0" t="0" r="0" b="0"/>
            <a:pathLst>
              <a:path w="34889" h="80258" extrusionOk="0">
                <a:moveTo>
                  <a:pt x="0" y="2207"/>
                </a:moveTo>
                <a:cubicBezTo>
                  <a:pt x="1881" y="2976"/>
                  <a:pt x="8722" y="-5574"/>
                  <a:pt x="11288" y="6825"/>
                </a:cubicBezTo>
                <a:cubicBezTo>
                  <a:pt x="13853" y="19224"/>
                  <a:pt x="11458" y="65998"/>
                  <a:pt x="15392" y="76602"/>
                </a:cubicBezTo>
                <a:cubicBezTo>
                  <a:pt x="19325" y="87205"/>
                  <a:pt x="31639" y="71471"/>
                  <a:pt x="34889" y="70445"/>
                </a:cubicBezTo>
              </a:path>
            </a:pathLst>
          </a:custGeom>
          <a:noFill/>
          <a:ln w="28575" cap="flat" cmpd="sng">
            <a:solidFill>
              <a:srgbClr val="FF0000"/>
            </a:solidFill>
            <a:prstDash val="solid"/>
            <a:round/>
            <a:headEnd type="none" w="lg" len="lg"/>
            <a:tailEnd type="stealth" w="lg" len="lg"/>
          </a:ln>
        </p:spPr>
      </p:sp>
      <p:sp>
        <p:nvSpPr>
          <p:cNvPr id="195" name="Shape 195"/>
          <p:cNvSpPr/>
          <p:nvPr/>
        </p:nvSpPr>
        <p:spPr>
          <a:xfrm>
            <a:off x="590025" y="1983850"/>
            <a:ext cx="2586000" cy="43620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96" name="Shape 196"/>
          <p:cNvSpPr txBox="1"/>
          <p:nvPr/>
        </p:nvSpPr>
        <p:spPr>
          <a:xfrm>
            <a:off x="4443475" y="2597225"/>
            <a:ext cx="2893500" cy="436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Weights shared over time!</a:t>
            </a:r>
          </a:p>
        </p:txBody>
      </p:sp>
      <p:cxnSp>
        <p:nvCxnSpPr>
          <p:cNvPr id="197" name="Shape 197"/>
          <p:cNvCxnSpPr>
            <a:stCxn id="196" idx="1"/>
            <a:endCxn id="195" idx="3"/>
          </p:cNvCxnSpPr>
          <p:nvPr/>
        </p:nvCxnSpPr>
        <p:spPr>
          <a:xfrm rot="10800000">
            <a:off x="3175975" y="2201825"/>
            <a:ext cx="1267500" cy="613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pic>
        <p:nvPicPr>
          <p:cNvPr id="198" name="Shape 19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968763" y="1094325"/>
            <a:ext cx="4397466" cy="625999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Shape 199"/>
          <p:cNvSpPr txBox="1"/>
          <p:nvPr/>
        </p:nvSpPr>
        <p:spPr>
          <a:xfrm>
            <a:off x="3526175" y="4682925"/>
            <a:ext cx="3963600" cy="26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latin typeface="Open Sans Light"/>
                <a:ea typeface="Open Sans Light"/>
                <a:cs typeface="Open Sans Light"/>
                <a:sym typeface="Open Sans Light"/>
              </a:rPr>
              <a:t>Source: </a:t>
            </a:r>
            <a:r>
              <a:rPr lang="en" u="sng">
                <a:solidFill>
                  <a:schemeClr val="hlink"/>
                </a:solidFill>
                <a:latin typeface="Open Sans Light"/>
                <a:ea typeface="Open Sans Light"/>
                <a:cs typeface="Open Sans Light"/>
                <a:sym typeface="Open Sans Light"/>
                <a:hlinkClick r:id="rId7"/>
              </a:rPr>
              <a:t>Slides by Arun</a:t>
            </a:r>
          </a:p>
        </p:txBody>
      </p:sp>
      <p:sp>
        <p:nvSpPr>
          <p:cNvPr id="200" name="Shape 200"/>
          <p:cNvSpPr/>
          <p:nvPr/>
        </p:nvSpPr>
        <p:spPr>
          <a:xfrm>
            <a:off x="1982525" y="2634149"/>
            <a:ext cx="872225" cy="2006450"/>
          </a:xfrm>
          <a:custGeom>
            <a:avLst/>
            <a:gdLst/>
            <a:ahLst/>
            <a:cxnLst/>
            <a:rect l="0" t="0" r="0" b="0"/>
            <a:pathLst>
              <a:path w="34889" h="80258" extrusionOk="0">
                <a:moveTo>
                  <a:pt x="0" y="2207"/>
                </a:moveTo>
                <a:cubicBezTo>
                  <a:pt x="1881" y="2976"/>
                  <a:pt x="8722" y="-5574"/>
                  <a:pt x="11288" y="6825"/>
                </a:cubicBezTo>
                <a:cubicBezTo>
                  <a:pt x="13853" y="19224"/>
                  <a:pt x="11458" y="65998"/>
                  <a:pt x="15392" y="76602"/>
                </a:cubicBezTo>
                <a:cubicBezTo>
                  <a:pt x="19325" y="87205"/>
                  <a:pt x="31639" y="71471"/>
                  <a:pt x="34889" y="70445"/>
                </a:cubicBezTo>
              </a:path>
            </a:pathLst>
          </a:custGeom>
          <a:noFill/>
          <a:ln w="28575" cap="flat" cmpd="sng">
            <a:solidFill>
              <a:srgbClr val="FF0000"/>
            </a:solidFill>
            <a:prstDash val="solid"/>
            <a:round/>
            <a:headEnd type="none" w="lg" len="lg"/>
            <a:tailEnd type="stealth" w="lg" len="lg"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1" name="Shape 101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Visualizing Deep Transformations</a:t>
            </a:r>
          </a:p>
        </p:txBody>
      </p:sp>
      <p:pic>
        <p:nvPicPr>
          <p:cNvPr id="1012" name="Shape 10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7537" y="1268275"/>
            <a:ext cx="2697875" cy="2634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3" name="Shape 10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65362" y="1268312"/>
            <a:ext cx="2697875" cy="26346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14" name="Shape 1014"/>
          <p:cNvCxnSpPr>
            <a:stCxn id="1012" idx="3"/>
            <a:endCxn id="1013" idx="1"/>
          </p:cNvCxnSpPr>
          <p:nvPr/>
        </p:nvCxnSpPr>
        <p:spPr>
          <a:xfrm>
            <a:off x="3505413" y="2585641"/>
            <a:ext cx="1659900" cy="0"/>
          </a:xfrm>
          <a:prstGeom prst="straightConnector1">
            <a:avLst/>
          </a:prstGeom>
          <a:noFill/>
          <a:ln w="28575" cap="flat" cmpd="sng">
            <a:solidFill>
              <a:srgbClr val="38761D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015" name="Shape 1015"/>
          <p:cNvSpPr txBox="1"/>
          <p:nvPr/>
        </p:nvSpPr>
        <p:spPr>
          <a:xfrm>
            <a:off x="3634600" y="2299300"/>
            <a:ext cx="1401600" cy="5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4 layers, tanh activation</a:t>
            </a:r>
          </a:p>
        </p:txBody>
      </p:sp>
      <p:sp>
        <p:nvSpPr>
          <p:cNvPr id="1016" name="Shape 1016"/>
          <p:cNvSpPr txBox="1"/>
          <p:nvPr/>
        </p:nvSpPr>
        <p:spPr>
          <a:xfrm>
            <a:off x="3818812" y="2872000"/>
            <a:ext cx="1217400" cy="5727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Linear separability!</a:t>
            </a:r>
          </a:p>
        </p:txBody>
      </p:sp>
      <p:sp>
        <p:nvSpPr>
          <p:cNvPr id="1017" name="Shape 1017"/>
          <p:cNvSpPr txBox="1"/>
          <p:nvPr/>
        </p:nvSpPr>
        <p:spPr>
          <a:xfrm>
            <a:off x="434075" y="4018850"/>
            <a:ext cx="4055400" cy="487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800" b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Deeper networks utilize high level features ⇒ more expressive!</a:t>
            </a:r>
          </a:p>
        </p:txBody>
      </p:sp>
      <p:sp>
        <p:nvSpPr>
          <p:cNvPr id="1018" name="Shape 1018"/>
          <p:cNvSpPr txBox="1"/>
          <p:nvPr/>
        </p:nvSpPr>
        <p:spPr>
          <a:xfrm>
            <a:off x="4489475" y="4050950"/>
            <a:ext cx="4821900" cy="423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Can you tell apart the effect of each layer?</a:t>
            </a:r>
          </a:p>
        </p:txBody>
      </p:sp>
      <p:sp>
        <p:nvSpPr>
          <p:cNvPr id="1019" name="Shape 1019"/>
          <p:cNvSpPr txBox="1"/>
          <p:nvPr/>
        </p:nvSpPr>
        <p:spPr>
          <a:xfrm>
            <a:off x="1397175" y="4682400"/>
            <a:ext cx="6162000" cy="315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300">
                <a:latin typeface="Open Sans Light"/>
                <a:ea typeface="Open Sans Light"/>
                <a:cs typeface="Open Sans Light"/>
                <a:sym typeface="Open Sans Light"/>
              </a:rPr>
              <a:t>Source: http://colah.github.io/posts/2014-03-NN-Manifolds-Topology/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1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"/>
                                        <p:tgtEl>
                                          <p:spTgt spid="1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"/>
                                        <p:tgtEl>
                                          <p:spTgt spid="1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"/>
                                        <p:tgtEl>
                                          <p:spTgt spid="1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"/>
                                        <p:tgtEl>
                                          <p:spTgt spid="10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" name="Shape 10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Which is more expressive?</a:t>
            </a:r>
          </a:p>
        </p:txBody>
      </p:sp>
      <p:pic>
        <p:nvPicPr>
          <p:cNvPr id="1025" name="Shape 10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39250" y="889350"/>
            <a:ext cx="3161000" cy="3233525"/>
          </a:xfrm>
          <a:prstGeom prst="rect">
            <a:avLst/>
          </a:prstGeom>
          <a:noFill/>
          <a:ln>
            <a:noFill/>
          </a:ln>
        </p:spPr>
      </p:pic>
      <p:sp>
        <p:nvSpPr>
          <p:cNvPr id="1026" name="Shape 1026"/>
          <p:cNvSpPr txBox="1"/>
          <p:nvPr/>
        </p:nvSpPr>
        <p:spPr>
          <a:xfrm>
            <a:off x="696900" y="4228500"/>
            <a:ext cx="2932200" cy="590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80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Recurrent depth = 1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 sz="1800">
                <a:solidFill>
                  <a:srgbClr val="0000FF"/>
                </a:solidFill>
                <a:latin typeface="Open Sans"/>
                <a:ea typeface="Open Sans"/>
                <a:cs typeface="Open Sans"/>
                <a:sym typeface="Open Sans"/>
              </a:rPr>
              <a:t>Feedforward depth = 4</a:t>
            </a:r>
          </a:p>
        </p:txBody>
      </p:sp>
      <p:pic>
        <p:nvPicPr>
          <p:cNvPr id="1027" name="Shape 10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02700" y="1116775"/>
            <a:ext cx="2552400" cy="2970454"/>
          </a:xfrm>
          <a:prstGeom prst="rect">
            <a:avLst/>
          </a:prstGeom>
          <a:noFill/>
          <a:ln>
            <a:noFill/>
          </a:ln>
        </p:spPr>
      </p:pic>
      <p:sp>
        <p:nvSpPr>
          <p:cNvPr id="1028" name="Shape 1028"/>
          <p:cNvSpPr txBox="1"/>
          <p:nvPr/>
        </p:nvSpPr>
        <p:spPr>
          <a:xfrm>
            <a:off x="5359450" y="4228500"/>
            <a:ext cx="2932200" cy="590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80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Recurrent depth = 3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 sz="1800">
                <a:solidFill>
                  <a:srgbClr val="0000FF"/>
                </a:solidFill>
                <a:latin typeface="Open Sans"/>
                <a:ea typeface="Open Sans"/>
                <a:cs typeface="Open Sans"/>
                <a:sym typeface="Open Sans"/>
              </a:rPr>
              <a:t>Feedforward depth = 4</a:t>
            </a:r>
          </a:p>
        </p:txBody>
      </p:sp>
      <p:cxnSp>
        <p:nvCxnSpPr>
          <p:cNvPr id="1029" name="Shape 1029"/>
          <p:cNvCxnSpPr/>
          <p:nvPr/>
        </p:nvCxnSpPr>
        <p:spPr>
          <a:xfrm>
            <a:off x="6135425" y="1958200"/>
            <a:ext cx="474600" cy="11160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030" name="Shape 1030"/>
          <p:cNvSpPr txBox="1"/>
          <p:nvPr/>
        </p:nvSpPr>
        <p:spPr>
          <a:xfrm>
            <a:off x="3629250" y="1855600"/>
            <a:ext cx="1885500" cy="5901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Higher level features passed on ⇒ win!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Shape 1035"/>
          <p:cNvSpPr txBox="1">
            <a:spLocks noGrp="1"/>
          </p:cNvSpPr>
          <p:nvPr>
            <p:ph type="title"/>
          </p:nvPr>
        </p:nvSpPr>
        <p:spPr>
          <a:xfrm>
            <a:off x="311700" y="814800"/>
            <a:ext cx="8571300" cy="9420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Gershgorin Circle Theorem  (GCT)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Shape 104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Gershgorin Circle Theorem (GCT)</a:t>
            </a:r>
          </a:p>
        </p:txBody>
      </p:sp>
      <p:pic>
        <p:nvPicPr>
          <p:cNvPr id="1041" name="Shape 10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44872" y="1152475"/>
            <a:ext cx="4087425" cy="3215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2" name="Shape 10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12199" y="1425950"/>
            <a:ext cx="2501625" cy="1727250"/>
          </a:xfrm>
          <a:prstGeom prst="rect">
            <a:avLst/>
          </a:prstGeom>
          <a:noFill/>
          <a:ln>
            <a:noFill/>
          </a:ln>
        </p:spPr>
      </p:pic>
      <p:sp>
        <p:nvSpPr>
          <p:cNvPr id="1043" name="Shape 1043"/>
          <p:cNvSpPr txBox="1"/>
          <p:nvPr/>
        </p:nvSpPr>
        <p:spPr>
          <a:xfrm>
            <a:off x="786300" y="2003225"/>
            <a:ext cx="525900" cy="5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A =</a:t>
            </a:r>
          </a:p>
        </p:txBody>
      </p:sp>
      <p:sp>
        <p:nvSpPr>
          <p:cNvPr id="1044" name="Shape 1044"/>
          <p:cNvSpPr/>
          <p:nvPr/>
        </p:nvSpPr>
        <p:spPr>
          <a:xfrm>
            <a:off x="1389550" y="1496450"/>
            <a:ext cx="294900" cy="2565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45" name="Shape 1045"/>
          <p:cNvSpPr/>
          <p:nvPr/>
        </p:nvSpPr>
        <p:spPr>
          <a:xfrm>
            <a:off x="1748700" y="1496450"/>
            <a:ext cx="1962600" cy="256500"/>
          </a:xfrm>
          <a:prstGeom prst="rect">
            <a:avLst/>
          </a:prstGeom>
          <a:noFill/>
          <a:ln w="28575" cap="flat" cmpd="sng">
            <a:solidFill>
              <a:srgbClr val="38761D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46" name="Shape 1046"/>
          <p:cNvSpPr/>
          <p:nvPr/>
        </p:nvSpPr>
        <p:spPr>
          <a:xfrm>
            <a:off x="7815600" y="2714975"/>
            <a:ext cx="359400" cy="192300"/>
          </a:xfrm>
          <a:prstGeom prst="rect">
            <a:avLst/>
          </a:prstGeom>
          <a:noFill/>
          <a:ln w="28575" cap="flat" cmpd="sng">
            <a:solidFill>
              <a:srgbClr val="38761D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1047" name="Shape 1047"/>
          <p:cNvCxnSpPr/>
          <p:nvPr/>
        </p:nvCxnSpPr>
        <p:spPr>
          <a:xfrm>
            <a:off x="7520700" y="2484100"/>
            <a:ext cx="294900" cy="3078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048" name="Shape 1048"/>
          <p:cNvSpPr txBox="1"/>
          <p:nvPr/>
        </p:nvSpPr>
        <p:spPr>
          <a:xfrm>
            <a:off x="440375" y="3266525"/>
            <a:ext cx="4207200" cy="1101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b="1"/>
              <a:t>For any square matrix</a:t>
            </a:r>
            <a:r>
              <a:rPr lang="en"/>
              <a:t>: The set of all eigenvalues is the </a:t>
            </a:r>
            <a:r>
              <a:rPr lang="en" b="1"/>
              <a:t>union of of circles</a:t>
            </a:r>
            <a:r>
              <a:rPr lang="en"/>
              <a:t> whose </a:t>
            </a:r>
            <a:r>
              <a:rPr lang="en" b="1"/>
              <a:t>centers are a</a:t>
            </a:r>
            <a:r>
              <a:rPr lang="en" b="1" baseline="-25000"/>
              <a:t>ii</a:t>
            </a:r>
            <a:r>
              <a:rPr lang="en" b="1" i="1" baseline="-25000"/>
              <a:t> </a:t>
            </a:r>
            <a:r>
              <a:rPr lang="en" b="1"/>
              <a:t>a</a:t>
            </a:r>
            <a:r>
              <a:rPr lang="en"/>
              <a:t>nd the </a:t>
            </a:r>
            <a:r>
              <a:rPr lang="en" b="1"/>
              <a:t>radii are </a:t>
            </a:r>
            <a:r>
              <a:rPr lang="en" sz="1500" b="1"/>
              <a:t>∑</a:t>
            </a:r>
            <a:r>
              <a:rPr lang="en" sz="1500" b="1" baseline="-25000"/>
              <a:t>i≠j</a:t>
            </a:r>
            <a:r>
              <a:rPr lang="en" sz="1500" b="1"/>
              <a:t> |</a:t>
            </a:r>
            <a:r>
              <a:rPr lang="en" sz="1500"/>
              <a:t>a</a:t>
            </a:r>
            <a:r>
              <a:rPr lang="en" sz="1500" baseline="-25000"/>
              <a:t>ij</a:t>
            </a:r>
            <a:r>
              <a:rPr lang="en" sz="1500"/>
              <a:t>|</a:t>
            </a:r>
          </a:p>
        </p:txBody>
      </p:sp>
      <p:sp>
        <p:nvSpPr>
          <p:cNvPr id="1049" name="Shape 1049"/>
          <p:cNvSpPr txBox="1"/>
          <p:nvPr/>
        </p:nvSpPr>
        <p:spPr>
          <a:xfrm>
            <a:off x="401900" y="4446575"/>
            <a:ext cx="6426300" cy="256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" sz="1100">
                <a:solidFill>
                  <a:schemeClr val="dk1"/>
                </a:solidFill>
              </a:rPr>
              <a:t>Zilly, Julian Georg, et al. "Recurrent highway networks." </a:t>
            </a:r>
            <a:r>
              <a:rPr lang="en" sz="1100" i="1">
                <a:solidFill>
                  <a:schemeClr val="dk1"/>
                </a:solidFill>
              </a:rPr>
              <a:t>arXiv preprint arXiv:1607.03474</a:t>
            </a:r>
            <a:r>
              <a:rPr lang="en" sz="1100">
                <a:solidFill>
                  <a:schemeClr val="dk1"/>
                </a:solidFill>
              </a:rPr>
              <a:t> (2016).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" name="Shape 105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Implications of GCT</a:t>
            </a:r>
          </a:p>
        </p:txBody>
      </p:sp>
      <p:pic>
        <p:nvPicPr>
          <p:cNvPr id="1055" name="Shape 10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44872" y="1152475"/>
            <a:ext cx="4087425" cy="3215224"/>
          </a:xfrm>
          <a:prstGeom prst="rect">
            <a:avLst/>
          </a:prstGeom>
          <a:noFill/>
          <a:ln>
            <a:noFill/>
          </a:ln>
        </p:spPr>
      </p:pic>
      <p:sp>
        <p:nvSpPr>
          <p:cNvPr id="1056" name="Shape 1056"/>
          <p:cNvSpPr txBox="1"/>
          <p:nvPr/>
        </p:nvSpPr>
        <p:spPr>
          <a:xfrm>
            <a:off x="401900" y="4703625"/>
            <a:ext cx="6426300" cy="256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100">
                <a:solidFill>
                  <a:schemeClr val="dk1"/>
                </a:solidFill>
              </a:rPr>
              <a:t>Zilly, Julian Georg, et al. "Recurrent highway networks." </a:t>
            </a:r>
            <a:r>
              <a:rPr lang="en" sz="1100" i="1">
                <a:solidFill>
                  <a:schemeClr val="dk1"/>
                </a:solidFill>
              </a:rPr>
              <a:t>arXiv preprint arXiv:1607.03474</a:t>
            </a:r>
            <a:r>
              <a:rPr lang="en" sz="1100">
                <a:solidFill>
                  <a:schemeClr val="dk1"/>
                </a:solidFill>
              </a:rPr>
              <a:t> (2016).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  <p:pic>
        <p:nvPicPr>
          <p:cNvPr id="1057" name="Shape 10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4675" y="3233200"/>
            <a:ext cx="1781643" cy="1414450"/>
          </a:xfrm>
          <a:prstGeom prst="rect">
            <a:avLst/>
          </a:prstGeom>
          <a:noFill/>
          <a:ln>
            <a:noFill/>
          </a:ln>
        </p:spPr>
      </p:pic>
      <p:sp>
        <p:nvSpPr>
          <p:cNvPr id="1058" name="Shape 1058"/>
          <p:cNvSpPr txBox="1"/>
          <p:nvPr/>
        </p:nvSpPr>
        <p:spPr>
          <a:xfrm>
            <a:off x="209450" y="4581800"/>
            <a:ext cx="2680800" cy="192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900"/>
              <a:t>Source: https://i.stack.imgur.com/9inAk.png</a:t>
            </a:r>
          </a:p>
        </p:txBody>
      </p:sp>
      <p:pic>
        <p:nvPicPr>
          <p:cNvPr id="1059" name="Shape 105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1900" y="1248750"/>
            <a:ext cx="1781650" cy="1446146"/>
          </a:xfrm>
          <a:prstGeom prst="rect">
            <a:avLst/>
          </a:prstGeom>
          <a:noFill/>
          <a:ln>
            <a:noFill/>
          </a:ln>
        </p:spPr>
      </p:pic>
      <p:sp>
        <p:nvSpPr>
          <p:cNvPr id="1060" name="Shape 1060"/>
          <p:cNvSpPr txBox="1"/>
          <p:nvPr/>
        </p:nvSpPr>
        <p:spPr>
          <a:xfrm>
            <a:off x="2313075" y="1522100"/>
            <a:ext cx="1974600" cy="410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Nearly diagonal matrix</a:t>
            </a:r>
          </a:p>
        </p:txBody>
      </p:sp>
      <p:cxnSp>
        <p:nvCxnSpPr>
          <p:cNvPr id="1061" name="Shape 1061"/>
          <p:cNvCxnSpPr>
            <a:stCxn id="1060" idx="3"/>
          </p:cNvCxnSpPr>
          <p:nvPr/>
        </p:nvCxnSpPr>
        <p:spPr>
          <a:xfrm>
            <a:off x="4287675" y="1727300"/>
            <a:ext cx="3258000" cy="9942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062" name="Shape 1062"/>
          <p:cNvSpPr txBox="1"/>
          <p:nvPr/>
        </p:nvSpPr>
        <p:spPr>
          <a:xfrm>
            <a:off x="2452575" y="3169089"/>
            <a:ext cx="1835100" cy="914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Diffused matrix (strong off-diagonal terms), mean of all terms = 0</a:t>
            </a:r>
          </a:p>
        </p:txBody>
      </p:sp>
      <p:cxnSp>
        <p:nvCxnSpPr>
          <p:cNvPr id="1063" name="Shape 1063"/>
          <p:cNvCxnSpPr>
            <a:stCxn id="1062" idx="3"/>
          </p:cNvCxnSpPr>
          <p:nvPr/>
        </p:nvCxnSpPr>
        <p:spPr>
          <a:xfrm rot="10800000" flipH="1">
            <a:off x="4287675" y="2856039"/>
            <a:ext cx="2206800" cy="7704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064" name="Shape 1064"/>
          <p:cNvSpPr txBox="1"/>
          <p:nvPr/>
        </p:nvSpPr>
        <p:spPr>
          <a:xfrm>
            <a:off x="401850" y="2701106"/>
            <a:ext cx="4553400" cy="256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900"/>
              <a:t>Source: https://de.mathworks.com/products/demos/machine-learning/handwriting_recognition/handwriting_recognition.html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9" name="Shape 1069"/>
          <p:cNvSpPr txBox="1">
            <a:spLocks noGrp="1"/>
          </p:cNvSpPr>
          <p:nvPr>
            <p:ph type="title"/>
          </p:nvPr>
        </p:nvSpPr>
        <p:spPr>
          <a:xfrm>
            <a:off x="311700" y="814800"/>
            <a:ext cx="8571300" cy="9420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More Weight Initialization Methods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4" name="Shape 107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Weight Initialization Trick #2: np-RNN</a:t>
            </a:r>
          </a:p>
        </p:txBody>
      </p:sp>
      <p:sp>
        <p:nvSpPr>
          <p:cNvPr id="1075" name="Shape 107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895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.</a:t>
            </a:r>
          </a:p>
          <a:p>
            <a:pPr marL="457200" lvl="0" indent="-228600" rtl="0">
              <a:spcBef>
                <a:spcPts val="0"/>
              </a:spcBef>
              <a:buChar char="●"/>
            </a:pPr>
            <a:r>
              <a:rPr lang="en"/>
              <a:t>Activation Function: ReLU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076" name="Shape 1076"/>
          <p:cNvSpPr txBox="1"/>
          <p:nvPr/>
        </p:nvSpPr>
        <p:spPr>
          <a:xfrm>
            <a:off x="5452675" y="2395825"/>
            <a:ext cx="3240600" cy="2248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buClr>
                <a:srgbClr val="0000FF"/>
              </a:buClr>
              <a:buFont typeface="Open Sans"/>
              <a:buChar char="●"/>
            </a:pPr>
            <a:r>
              <a:rPr lang="en">
                <a:solidFill>
                  <a:srgbClr val="0000FF"/>
                </a:solidFill>
                <a:latin typeface="Open Sans"/>
                <a:ea typeface="Open Sans"/>
                <a:cs typeface="Open Sans"/>
                <a:sym typeface="Open Sans"/>
              </a:rPr>
              <a:t>R: standard normal matrix, values drawn from a Gaussian distribution with mean zero and unit variance</a:t>
            </a:r>
          </a:p>
          <a:p>
            <a:pPr marL="457200" lvl="0" indent="-228600" rtl="0">
              <a:spcBef>
                <a:spcPts val="0"/>
              </a:spcBef>
              <a:buClr>
                <a:srgbClr val="0000FF"/>
              </a:buClr>
              <a:buFont typeface="Open Sans"/>
              <a:buChar char="●"/>
            </a:pPr>
            <a:r>
              <a:rPr lang="en">
                <a:solidFill>
                  <a:srgbClr val="0000FF"/>
                </a:solidFill>
                <a:latin typeface="Open Sans"/>
                <a:ea typeface="Open Sans"/>
                <a:cs typeface="Open Sans"/>
                <a:sym typeface="Open Sans"/>
              </a:rPr>
              <a:t>N: size of R</a:t>
            </a:r>
          </a:p>
          <a:p>
            <a:pPr marL="457200" lvl="0" indent="-228600" rtl="0">
              <a:spcBef>
                <a:spcPts val="0"/>
              </a:spcBef>
              <a:buClr>
                <a:srgbClr val="0000FF"/>
              </a:buClr>
              <a:buFont typeface="Open Sans"/>
              <a:buChar char="●"/>
            </a:pPr>
            <a:r>
              <a:rPr lang="en">
                <a:solidFill>
                  <a:srgbClr val="0000FF"/>
                </a:solidFill>
                <a:latin typeface="Open Sans"/>
                <a:ea typeface="Open Sans"/>
                <a:cs typeface="Open Sans"/>
                <a:sym typeface="Open Sans"/>
              </a:rPr>
              <a:t>&lt;,&gt; dot product</a:t>
            </a:r>
          </a:p>
          <a:p>
            <a:pPr marL="457200" lvl="0" indent="-228600" rtl="0">
              <a:spcBef>
                <a:spcPts val="0"/>
              </a:spcBef>
              <a:buClr>
                <a:srgbClr val="0000FF"/>
              </a:buClr>
              <a:buFont typeface="Open Sans"/>
              <a:buChar char="●"/>
            </a:pPr>
            <a:r>
              <a:rPr lang="en">
                <a:solidFill>
                  <a:srgbClr val="0000FF"/>
                </a:solidFill>
                <a:latin typeface="Open Sans"/>
                <a:ea typeface="Open Sans"/>
                <a:cs typeface="Open Sans"/>
                <a:sym typeface="Open Sans"/>
              </a:rPr>
              <a:t>e: Maximum eigenvalue  of (A+I)</a:t>
            </a:r>
          </a:p>
        </p:txBody>
      </p:sp>
      <p:sp>
        <p:nvSpPr>
          <p:cNvPr id="1077" name="Shape 1077"/>
          <p:cNvSpPr txBox="1"/>
          <p:nvPr/>
        </p:nvSpPr>
        <p:spPr>
          <a:xfrm>
            <a:off x="1123175" y="4644025"/>
            <a:ext cx="7908300" cy="434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latin typeface="Open Sans Light"/>
                <a:ea typeface="Open Sans Light"/>
                <a:cs typeface="Open Sans Light"/>
                <a:sym typeface="Open Sans Light"/>
              </a:rPr>
              <a:t>Geoffrey et al, “Improving Perfomance of Recurrent Neural Network with ReLU nonlinearity”” </a:t>
            </a:r>
          </a:p>
        </p:txBody>
      </p:sp>
      <p:pic>
        <p:nvPicPr>
          <p:cNvPr id="1078" name="Shape 10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0575" y="2412400"/>
            <a:ext cx="4067175" cy="1866900"/>
          </a:xfrm>
          <a:prstGeom prst="rect">
            <a:avLst/>
          </a:prstGeom>
          <a:noFill/>
          <a:ln>
            <a:noFill/>
          </a:ln>
        </p:spPr>
      </p:pic>
      <p:sp>
        <p:nvSpPr>
          <p:cNvPr id="1079" name="Shape 1079"/>
          <p:cNvSpPr txBox="1"/>
          <p:nvPr/>
        </p:nvSpPr>
        <p:spPr>
          <a:xfrm>
            <a:off x="419210" y="-68580"/>
            <a:ext cx="7799100" cy="300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Open Sans"/>
              <a:buChar char="●"/>
            </a:pPr>
            <a:r>
              <a:rPr lang="en" sz="1600" dirty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W</a:t>
            </a:r>
            <a:r>
              <a:rPr lang="en" sz="1600" baseline="-25000" dirty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h  </a:t>
            </a:r>
            <a:r>
              <a:rPr lang="en" sz="1600" dirty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positive semi-definite (+ve real eigenvalues) </a:t>
            </a:r>
            <a:r>
              <a:rPr lang="en" sz="1600" baseline="-25000" dirty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</a:p>
          <a:p>
            <a: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Open Sans"/>
              <a:buChar char="●"/>
            </a:pPr>
            <a:r>
              <a:rPr lang="en" sz="1600" dirty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At least one eigenvalue is 1, others all less than equal to one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4" name="Shape 108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Weight Initialization Trick #3:  Unitary Matrix</a:t>
            </a:r>
          </a:p>
        </p:txBody>
      </p:sp>
      <p:sp>
        <p:nvSpPr>
          <p:cNvPr id="1085" name="Shape 1085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1987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55600" rtl="0">
              <a:lnSpc>
                <a:spcPct val="150000"/>
              </a:lnSpc>
              <a:spcBef>
                <a:spcPts val="0"/>
              </a:spcBef>
              <a:buSzPct val="100000"/>
            </a:pPr>
            <a:r>
              <a:rPr lang="en" sz="2000"/>
              <a:t>Unitary Matrix: </a:t>
            </a:r>
            <a:r>
              <a:rPr lang="en"/>
              <a:t>W</a:t>
            </a:r>
            <a:r>
              <a:rPr lang="en" baseline="-25000"/>
              <a:t>h</a:t>
            </a:r>
            <a:r>
              <a:rPr lang="en"/>
              <a:t>W</a:t>
            </a:r>
            <a:r>
              <a:rPr lang="en" baseline="-25000"/>
              <a:t>h</a:t>
            </a:r>
            <a:r>
              <a:rPr lang="en" sz="2000" b="1" baseline="30000"/>
              <a:t>*</a:t>
            </a:r>
            <a:r>
              <a:rPr lang="en" sz="2000" b="1"/>
              <a:t> = I</a:t>
            </a:r>
            <a:r>
              <a:rPr lang="en" sz="2000"/>
              <a:t>  </a:t>
            </a:r>
            <a:r>
              <a:rPr lang="en" sz="2000">
                <a:solidFill>
                  <a:srgbClr val="FF0000"/>
                </a:solidFill>
              </a:rPr>
              <a:t>(note: weight matrix is now complex!)</a:t>
            </a:r>
          </a:p>
          <a:p>
            <a:pPr marL="914400" lvl="1" indent="-330200" rtl="0">
              <a:lnSpc>
                <a:spcPct val="150000"/>
              </a:lnSpc>
              <a:spcBef>
                <a:spcPts val="0"/>
              </a:spcBef>
              <a:buSzPct val="100000"/>
            </a:pPr>
            <a:r>
              <a:rPr lang="en" sz="1600"/>
              <a:t>(</a:t>
            </a:r>
            <a:r>
              <a:rPr lang="en" sz="1800"/>
              <a:t>W</a:t>
            </a:r>
            <a:r>
              <a:rPr lang="en" sz="1800" baseline="-25000"/>
              <a:t>h</a:t>
            </a:r>
            <a:r>
              <a:rPr lang="en" sz="1600" baseline="30000"/>
              <a:t>*</a:t>
            </a:r>
            <a:r>
              <a:rPr lang="en" sz="1600"/>
              <a:t> is the complex conjugate matrix of </a:t>
            </a:r>
            <a:r>
              <a:rPr lang="en" sz="1800"/>
              <a:t>W</a:t>
            </a:r>
            <a:r>
              <a:rPr lang="en" sz="1800" baseline="-25000"/>
              <a:t>h</a:t>
            </a:r>
            <a:r>
              <a:rPr lang="en" sz="1600"/>
              <a:t>)</a:t>
            </a:r>
          </a:p>
          <a:p>
            <a:pPr marL="457200" lvl="0" indent="-228600" rtl="0">
              <a:lnSpc>
                <a:spcPct val="150000"/>
              </a:lnSpc>
              <a:spcBef>
                <a:spcPts val="0"/>
              </a:spcBef>
            </a:pPr>
            <a:r>
              <a:rPr lang="en"/>
              <a:t>All eigenvalues of W</a:t>
            </a:r>
            <a:r>
              <a:rPr lang="en" baseline="-25000"/>
              <a:t>h</a:t>
            </a:r>
            <a:r>
              <a:rPr lang="en" b="1"/>
              <a:t> </a:t>
            </a:r>
            <a:r>
              <a:rPr lang="en"/>
              <a:t>have absolute value 1 </a:t>
            </a:r>
          </a:p>
          <a:p>
            <a:pPr lvl="0" rtl="0">
              <a:lnSpc>
                <a:spcPct val="150000"/>
              </a:lnSpc>
              <a:spcBef>
                <a:spcPts val="0"/>
              </a:spcBef>
              <a:buNone/>
            </a:pPr>
            <a:endParaRPr sz="1600"/>
          </a:p>
        </p:txBody>
      </p:sp>
      <p:sp>
        <p:nvSpPr>
          <p:cNvPr id="1086" name="Shape 1086"/>
          <p:cNvSpPr txBox="1"/>
          <p:nvPr/>
        </p:nvSpPr>
        <p:spPr>
          <a:xfrm>
            <a:off x="561175" y="4643325"/>
            <a:ext cx="8606700" cy="33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latin typeface="Open Sans Light"/>
                <a:ea typeface="Open Sans Light"/>
                <a:cs typeface="Open Sans Light"/>
                <a:sym typeface="Open Sans Light"/>
              </a:rPr>
              <a:t>Arjovsky, Martin, Amar Shah, and Yoshua Bengio. "Unitary evolution recurrent neural networks." 2015).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1" name="Shape 109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Challenge: Keeping a Matrix Unitary over time</a:t>
            </a:r>
          </a:p>
        </p:txBody>
      </p:sp>
      <p:sp>
        <p:nvSpPr>
          <p:cNvPr id="1092" name="Shape 1092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6811500" cy="550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</a:pPr>
            <a:r>
              <a:rPr lang="en" b="1"/>
              <a:t>Efficient Solution: </a:t>
            </a:r>
            <a:r>
              <a:rPr lang="en"/>
              <a:t>Parametrize the matrix</a:t>
            </a:r>
          </a:p>
        </p:txBody>
      </p:sp>
      <p:sp>
        <p:nvSpPr>
          <p:cNvPr id="1093" name="Shape 1093"/>
          <p:cNvSpPr txBox="1"/>
          <p:nvPr/>
        </p:nvSpPr>
        <p:spPr>
          <a:xfrm>
            <a:off x="561175" y="4643325"/>
            <a:ext cx="8606700" cy="33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latin typeface="Open Sans Light"/>
                <a:ea typeface="Open Sans Light"/>
                <a:cs typeface="Open Sans Light"/>
                <a:sym typeface="Open Sans Light"/>
              </a:rPr>
              <a:t>Arjovsky, Martin, Amar Shah, and Yoshua Bengio. "Unitary evolution recurrent neural networks." 2015).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  <p:pic>
        <p:nvPicPr>
          <p:cNvPr id="1094" name="Shape 10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23487" y="1931025"/>
            <a:ext cx="3097024" cy="416025"/>
          </a:xfrm>
          <a:prstGeom prst="rect">
            <a:avLst/>
          </a:prstGeom>
          <a:noFill/>
          <a:ln>
            <a:noFill/>
          </a:ln>
        </p:spPr>
      </p:pic>
      <p:sp>
        <p:nvSpPr>
          <p:cNvPr id="1095" name="Shape 1095"/>
          <p:cNvSpPr/>
          <p:nvPr/>
        </p:nvSpPr>
        <p:spPr>
          <a:xfrm>
            <a:off x="3608575" y="1945375"/>
            <a:ext cx="2511900" cy="4746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96" name="Shape 1096"/>
          <p:cNvSpPr txBox="1"/>
          <p:nvPr/>
        </p:nvSpPr>
        <p:spPr>
          <a:xfrm>
            <a:off x="2351525" y="2782550"/>
            <a:ext cx="3399000" cy="474600"/>
          </a:xfrm>
          <a:prstGeom prst="rect">
            <a:avLst/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b="1">
                <a:latin typeface="Open Sans"/>
                <a:ea typeface="Open Sans"/>
                <a:cs typeface="Open Sans"/>
                <a:sym typeface="Open Sans"/>
              </a:rPr>
              <a:t>Rank 1 Matrices </a:t>
            </a:r>
            <a:r>
              <a:rPr lang="en">
                <a:latin typeface="Open Sans"/>
                <a:ea typeface="Open Sans"/>
                <a:cs typeface="Open Sans"/>
                <a:sym typeface="Open Sans"/>
              </a:rPr>
              <a:t>derived from vectors</a:t>
            </a:r>
          </a:p>
        </p:txBody>
      </p:sp>
      <p:cxnSp>
        <p:nvCxnSpPr>
          <p:cNvPr id="1097" name="Shape 1097"/>
          <p:cNvCxnSpPr>
            <a:stCxn id="1096" idx="0"/>
            <a:endCxn id="1095" idx="2"/>
          </p:cNvCxnSpPr>
          <p:nvPr/>
        </p:nvCxnSpPr>
        <p:spPr>
          <a:xfrm rot="10800000" flipH="1">
            <a:off x="4051025" y="2419850"/>
            <a:ext cx="813600" cy="362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098" name="Shape 1098"/>
          <p:cNvSpPr txBox="1"/>
          <p:nvPr/>
        </p:nvSpPr>
        <p:spPr>
          <a:xfrm>
            <a:off x="364975" y="3385275"/>
            <a:ext cx="5191800" cy="550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lvl="0" indent="-342900" rtl="0">
              <a:spcBef>
                <a:spcPts val="0"/>
              </a:spcBef>
              <a:buSzPct val="100000"/>
              <a:buChar char="●"/>
            </a:pPr>
            <a:r>
              <a:rPr lang="en" sz="1800">
                <a:latin typeface="Open Sans"/>
                <a:ea typeface="Open Sans"/>
                <a:cs typeface="Open Sans"/>
                <a:sym typeface="Open Sans"/>
              </a:rPr>
              <a:t>Storage and updates: </a:t>
            </a:r>
            <a:r>
              <a:rPr lang="en" sz="1800" b="1">
                <a:latin typeface="Open Sans"/>
                <a:ea typeface="Open Sans"/>
                <a:cs typeface="Open Sans"/>
                <a:sym typeface="Open Sans"/>
              </a:rPr>
              <a:t>O(n)</a:t>
            </a:r>
            <a:r>
              <a:rPr lang="en" sz="1800">
                <a:latin typeface="Open Sans"/>
                <a:ea typeface="Open Sans"/>
                <a:cs typeface="Open Sans"/>
                <a:sym typeface="Open Sans"/>
              </a:rPr>
              <a:t>: efficient!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1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3" name="Shape 110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Results for the Copying Memory Problem</a:t>
            </a:r>
          </a:p>
        </p:txBody>
      </p:sp>
      <p:pic>
        <p:nvPicPr>
          <p:cNvPr id="1104" name="Shape 11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699" y="1152475"/>
            <a:ext cx="4324625" cy="3321824"/>
          </a:xfrm>
          <a:prstGeom prst="rect">
            <a:avLst/>
          </a:prstGeom>
          <a:noFill/>
          <a:ln>
            <a:noFill/>
          </a:ln>
        </p:spPr>
      </p:pic>
      <p:sp>
        <p:nvSpPr>
          <p:cNvPr id="1105" name="Shape 1105"/>
          <p:cNvSpPr txBox="1"/>
          <p:nvPr/>
        </p:nvSpPr>
        <p:spPr>
          <a:xfrm>
            <a:off x="64100" y="4380925"/>
            <a:ext cx="4453500" cy="340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Cross entropy for the copying memory problem</a:t>
            </a:r>
          </a:p>
        </p:txBody>
      </p:sp>
      <p:sp>
        <p:nvSpPr>
          <p:cNvPr id="1106" name="Shape 1106"/>
          <p:cNvSpPr txBox="1"/>
          <p:nvPr/>
        </p:nvSpPr>
        <p:spPr>
          <a:xfrm>
            <a:off x="1992400" y="3086950"/>
            <a:ext cx="1602300" cy="340500"/>
          </a:xfrm>
          <a:prstGeom prst="rect">
            <a:avLst/>
          </a:prstGeom>
          <a:noFill/>
          <a:ln w="9525" cap="flat" cmpd="sng">
            <a:solidFill>
              <a:srgbClr val="98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uRNNs: Perfect!</a:t>
            </a:r>
          </a:p>
        </p:txBody>
      </p:sp>
      <p:cxnSp>
        <p:nvCxnSpPr>
          <p:cNvPr id="1107" name="Shape 1107"/>
          <p:cNvCxnSpPr>
            <a:stCxn id="1106" idx="1"/>
          </p:cNvCxnSpPr>
          <p:nvPr/>
        </p:nvCxnSpPr>
        <p:spPr>
          <a:xfrm flipH="1">
            <a:off x="915100" y="3257200"/>
            <a:ext cx="1077300" cy="4455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108" name="Shape 1108"/>
          <p:cNvSpPr txBox="1"/>
          <p:nvPr/>
        </p:nvSpPr>
        <p:spPr>
          <a:xfrm>
            <a:off x="4636325" y="1409300"/>
            <a:ext cx="3989100" cy="1318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lvl="0" indent="-323850" rtl="0">
              <a:spcBef>
                <a:spcPts val="0"/>
              </a:spcBef>
              <a:buSzPct val="93750"/>
              <a:buChar char="●"/>
            </a:pPr>
            <a:r>
              <a:rPr lang="en" sz="1600">
                <a:latin typeface="Open Sans"/>
                <a:ea typeface="Open Sans"/>
                <a:cs typeface="Open Sans"/>
                <a:sym typeface="Open Sans"/>
              </a:rPr>
              <a:t>Input</a:t>
            </a:r>
            <a:r>
              <a:rPr lang="en" sz="1500"/>
              <a:t>: 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  <a:p>
            <a:pPr lvl="0" rtl="0">
              <a:spcBef>
                <a:spcPts val="0"/>
              </a:spcBef>
              <a:buNone/>
            </a:pPr>
            <a:r>
              <a:rPr lang="en"/>
              <a:t>	</a:t>
            </a:r>
            <a:r>
              <a:rPr lang="en" sz="1800"/>
              <a:t>a</a:t>
            </a:r>
            <a:r>
              <a:rPr lang="en" sz="1800" baseline="-25000"/>
              <a:t>1 </a:t>
            </a:r>
            <a:r>
              <a:rPr lang="en" sz="1800"/>
              <a:t>a</a:t>
            </a:r>
            <a:r>
              <a:rPr lang="en" sz="1800" baseline="-25000"/>
              <a:t>2 </a:t>
            </a:r>
            <a:r>
              <a:rPr lang="en" sz="1800"/>
              <a:t>…… a</a:t>
            </a:r>
            <a:r>
              <a:rPr lang="en" sz="1800" baseline="-25000"/>
              <a:t>10</a:t>
            </a:r>
            <a:r>
              <a:rPr lang="en" sz="1800"/>
              <a:t>  0 0 0 0 0 0…  0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  <a:p>
            <a:pPr lvl="0" rtl="0">
              <a:spcBef>
                <a:spcPts val="0"/>
              </a:spcBef>
              <a:buNone/>
            </a:pPr>
            <a:endParaRPr/>
          </a:p>
          <a:p>
            <a:pPr lvl="0" rtl="0">
              <a:spcBef>
                <a:spcPts val="0"/>
              </a:spcBef>
              <a:buNone/>
            </a:pPr>
            <a:endParaRPr sz="1600"/>
          </a:p>
        </p:txBody>
      </p:sp>
      <p:sp>
        <p:nvSpPr>
          <p:cNvPr id="1109" name="Shape 1109"/>
          <p:cNvSpPr txBox="1"/>
          <p:nvPr/>
        </p:nvSpPr>
        <p:spPr>
          <a:xfrm>
            <a:off x="5296100" y="2257550"/>
            <a:ext cx="1265700" cy="340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10 symbols</a:t>
            </a:r>
          </a:p>
        </p:txBody>
      </p:sp>
      <p:sp>
        <p:nvSpPr>
          <p:cNvPr id="1110" name="Shape 1110"/>
          <p:cNvSpPr/>
          <p:nvPr/>
        </p:nvSpPr>
        <p:spPr>
          <a:xfrm>
            <a:off x="5134525" y="1880575"/>
            <a:ext cx="1359900" cy="4455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11" name="Shape 1111"/>
          <p:cNvSpPr txBox="1"/>
          <p:nvPr/>
        </p:nvSpPr>
        <p:spPr>
          <a:xfrm>
            <a:off x="6808425" y="2257550"/>
            <a:ext cx="1265700" cy="340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T zeros</a:t>
            </a:r>
          </a:p>
        </p:txBody>
      </p:sp>
      <p:sp>
        <p:nvSpPr>
          <p:cNvPr id="1112" name="Shape 1112"/>
          <p:cNvSpPr/>
          <p:nvPr/>
        </p:nvSpPr>
        <p:spPr>
          <a:xfrm>
            <a:off x="6561800" y="1880575"/>
            <a:ext cx="1602300" cy="4455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13" name="Shape 1113"/>
          <p:cNvSpPr txBox="1"/>
          <p:nvPr/>
        </p:nvSpPr>
        <p:spPr>
          <a:xfrm>
            <a:off x="561175" y="4643325"/>
            <a:ext cx="8606700" cy="33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latin typeface="Open Sans Light"/>
                <a:ea typeface="Open Sans Light"/>
                <a:cs typeface="Open Sans Light"/>
                <a:sym typeface="Open Sans Light"/>
              </a:rPr>
              <a:t>Arjovsky, Martin, Amar Shah, and Yoshua Bengio. "Unitary evolution recurrent neural networks." 2015).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114" name="Shape 1114"/>
          <p:cNvSpPr txBox="1"/>
          <p:nvPr/>
        </p:nvSpPr>
        <p:spPr>
          <a:xfrm>
            <a:off x="4636325" y="2961425"/>
            <a:ext cx="4196100" cy="1318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lvl="0" indent="-342900" rtl="0">
              <a:spcBef>
                <a:spcPts val="0"/>
              </a:spcBef>
              <a:buSzPct val="100000"/>
              <a:buFont typeface="Open Sans"/>
              <a:buChar char="●"/>
            </a:pPr>
            <a:r>
              <a:rPr lang="en" sz="1800">
                <a:latin typeface="Open Sans"/>
                <a:ea typeface="Open Sans"/>
                <a:cs typeface="Open Sans"/>
                <a:sym typeface="Open Sans"/>
              </a:rPr>
              <a:t>Output: a</a:t>
            </a:r>
            <a:r>
              <a:rPr lang="en" sz="1800" baseline="-25000">
                <a:latin typeface="Open Sans"/>
                <a:ea typeface="Open Sans"/>
                <a:cs typeface="Open Sans"/>
                <a:sym typeface="Open Sans"/>
              </a:rPr>
              <a:t>1</a:t>
            </a:r>
            <a:r>
              <a:rPr lang="en" sz="1800">
                <a:latin typeface="Open Sans"/>
                <a:ea typeface="Open Sans"/>
                <a:cs typeface="Open Sans"/>
                <a:sym typeface="Open Sans"/>
              </a:rPr>
              <a:t> … a</a:t>
            </a:r>
            <a:r>
              <a:rPr lang="en" sz="1800" baseline="-25000">
                <a:latin typeface="Open Sans"/>
                <a:ea typeface="Open Sans"/>
                <a:cs typeface="Open Sans"/>
                <a:sym typeface="Open Sans"/>
              </a:rPr>
              <a:t>10</a:t>
            </a:r>
          </a:p>
          <a:p>
            <a:pPr lvl="0" rtl="0">
              <a:spcBef>
                <a:spcPts val="0"/>
              </a:spcBef>
              <a:buNone/>
            </a:pPr>
            <a:endParaRPr sz="1800"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42900" rtl="0">
              <a:spcBef>
                <a:spcPts val="0"/>
              </a:spcBef>
              <a:buSzPct val="100000"/>
              <a:buChar char="●"/>
            </a:pPr>
            <a:r>
              <a:rPr lang="en" sz="1800" b="1">
                <a:latin typeface="Open Sans"/>
                <a:ea typeface="Open Sans"/>
                <a:cs typeface="Open Sans"/>
                <a:sym typeface="Open Sans"/>
              </a:rPr>
              <a:t>Challenge</a:t>
            </a:r>
            <a:r>
              <a:rPr lang="en" sz="1800">
                <a:latin typeface="Open Sans"/>
                <a:ea typeface="Open Sans"/>
                <a:cs typeface="Open Sans"/>
                <a:sym typeface="Open Sans"/>
              </a:rPr>
              <a:t>:  Remembering symbols over an </a:t>
            </a:r>
            <a:r>
              <a:rPr lang="en" sz="1800" u="sng">
                <a:latin typeface="Open Sans"/>
                <a:ea typeface="Open Sans"/>
                <a:cs typeface="Open Sans"/>
                <a:sym typeface="Open Sans"/>
              </a:rPr>
              <a:t>arbitrarily large</a:t>
            </a:r>
            <a:r>
              <a:rPr lang="en" sz="1800">
                <a:latin typeface="Open Sans"/>
                <a:ea typeface="Open Sans"/>
                <a:cs typeface="Open Sans"/>
                <a:sym typeface="Open Sans"/>
              </a:rPr>
              <a:t> time gap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ropic">
  <a:themeElements>
    <a:clrScheme name="Tropic">
      <a:dk1>
        <a:srgbClr val="A1E8D9"/>
      </a:dk1>
      <a:lt1>
        <a:srgbClr val="FFFFFF"/>
      </a:lt1>
      <a:dk2>
        <a:srgbClr val="695D46"/>
      </a:dk2>
      <a:lt2>
        <a:srgbClr val="B3A77D"/>
      </a:lt2>
      <a:accent1>
        <a:srgbClr val="EF6C00"/>
      </a:accent1>
      <a:accent2>
        <a:srgbClr val="009668"/>
      </a:accent2>
      <a:accent3>
        <a:srgbClr val="4DB6AC"/>
      </a:accent3>
      <a:accent4>
        <a:srgbClr val="FF9800"/>
      </a:accent4>
      <a:accent5>
        <a:srgbClr val="CE93D8"/>
      </a:accent5>
      <a:accent6>
        <a:srgbClr val="EEFF41"/>
      </a:accent6>
      <a:hlink>
        <a:srgbClr val="CE93D8"/>
      </a:hlink>
      <a:folHlink>
        <a:srgbClr val="CE93D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ropic">
  <a:themeElements>
    <a:clrScheme name="Tropic">
      <a:dk1>
        <a:srgbClr val="A1E8D9"/>
      </a:dk1>
      <a:lt1>
        <a:srgbClr val="FFFFFF"/>
      </a:lt1>
      <a:dk2>
        <a:srgbClr val="695D46"/>
      </a:dk2>
      <a:lt2>
        <a:srgbClr val="B3A77D"/>
      </a:lt2>
      <a:accent1>
        <a:srgbClr val="EF6C00"/>
      </a:accent1>
      <a:accent2>
        <a:srgbClr val="009668"/>
      </a:accent2>
      <a:accent3>
        <a:srgbClr val="4DB6AC"/>
      </a:accent3>
      <a:accent4>
        <a:srgbClr val="FF9800"/>
      </a:accent4>
      <a:accent5>
        <a:srgbClr val="CE93D8"/>
      </a:accent5>
      <a:accent6>
        <a:srgbClr val="EEFF41"/>
      </a:accent6>
      <a:hlink>
        <a:srgbClr val="CE93D8"/>
      </a:hlink>
      <a:folHlink>
        <a:srgbClr val="CE93D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3952</Words>
  <Application>Microsoft Office PowerPoint</Application>
  <PresentationFormat>On-screen Show (16:9)</PresentationFormat>
  <Paragraphs>657</Paragraphs>
  <Slides>124</Slides>
  <Notes>124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124</vt:i4>
      </vt:variant>
    </vt:vector>
  </HeadingPairs>
  <TitlesOfParts>
    <vt:vector size="132" baseType="lpstr">
      <vt:lpstr>Open Sans</vt:lpstr>
      <vt:lpstr>Arial</vt:lpstr>
      <vt:lpstr>PT Sans Narrow</vt:lpstr>
      <vt:lpstr>Times New Roman</vt:lpstr>
      <vt:lpstr>Open Sans Light</vt:lpstr>
      <vt:lpstr>Droid Sans</vt:lpstr>
      <vt:lpstr>tropic</vt:lpstr>
      <vt:lpstr>tropic</vt:lpstr>
      <vt:lpstr>Recurrent Neural Network Architectures</vt:lpstr>
      <vt:lpstr>Lecture Outline</vt:lpstr>
      <vt:lpstr>Section 1: Introduction</vt:lpstr>
      <vt:lpstr>Applications of RNNs</vt:lpstr>
      <vt:lpstr>Applications of RNNs</vt:lpstr>
      <vt:lpstr>Applications of RNNs</vt:lpstr>
      <vt:lpstr>Why RNNs?</vt:lpstr>
      <vt:lpstr>The Recurrent Neuron</vt:lpstr>
      <vt:lpstr>Unfolding an RNN</vt:lpstr>
      <vt:lpstr>Making Feedforward Neural Networks Deep</vt:lpstr>
      <vt:lpstr>Option 1: Feedforward Depth (df)</vt:lpstr>
      <vt:lpstr>Option 2: Recurrent Depth (dr)</vt:lpstr>
      <vt:lpstr>Backpropagation Through Time (BPTT)</vt:lpstr>
      <vt:lpstr>Systematically Finding All Paths</vt:lpstr>
      <vt:lpstr>Systematically Finding All Paths </vt:lpstr>
      <vt:lpstr>Systematically Finding All Paths </vt:lpstr>
      <vt:lpstr>Backpropagation as two summations </vt:lpstr>
      <vt:lpstr>Backpropagation as two summations</vt:lpstr>
      <vt:lpstr>Backpropagation as two summations </vt:lpstr>
      <vt:lpstr>Backpropagation as two summations </vt:lpstr>
      <vt:lpstr>The Jacobian</vt:lpstr>
      <vt:lpstr>The Final Backpropagation Equation</vt:lpstr>
      <vt:lpstr>Backpropagation as two summations </vt:lpstr>
      <vt:lpstr>Expanding the Jacobian</vt:lpstr>
      <vt:lpstr>The Issue with the Jacobian </vt:lpstr>
      <vt:lpstr>Eigenvalues and Stability</vt:lpstr>
      <vt:lpstr>Eigenvalues and stability</vt:lpstr>
      <vt:lpstr>All Eigenvalues &lt; 1                    Eigenvalues &gt; 1 </vt:lpstr>
      <vt:lpstr>2. Learning Long Term Dependencies</vt:lpstr>
      <vt:lpstr>Outline</vt:lpstr>
      <vt:lpstr>Outline</vt:lpstr>
      <vt:lpstr>Weight Initialization Methods</vt:lpstr>
      <vt:lpstr>Weight Initialization Methods</vt:lpstr>
      <vt:lpstr>Weight Initialization Methods</vt:lpstr>
      <vt:lpstr>Weight Initialization Trick #1: IRNN</vt:lpstr>
      <vt:lpstr>Weight Initialization Trick #2: np-RNN </vt:lpstr>
      <vt:lpstr>np-RNN vs IRNN</vt:lpstr>
      <vt:lpstr>Summary</vt:lpstr>
      <vt:lpstr>Outline</vt:lpstr>
      <vt:lpstr>The LSTM Network</vt:lpstr>
      <vt:lpstr>The LSTM Cell</vt:lpstr>
      <vt:lpstr>The LSTM Cell</vt:lpstr>
      <vt:lpstr>Long Term Dependencies with LSTM</vt:lpstr>
      <vt:lpstr>Long Term Dependencies with LSTM</vt:lpstr>
      <vt:lpstr>Gated Recurrent Unit</vt:lpstr>
      <vt:lpstr>Comparing GRU and LSTM</vt:lpstr>
      <vt:lpstr>3. Regularization in RNNs</vt:lpstr>
      <vt:lpstr>Outline</vt:lpstr>
      <vt:lpstr>Recurrent Batch Normalization</vt:lpstr>
      <vt:lpstr>Internal Covariate Shift</vt:lpstr>
      <vt:lpstr>Solution: Batch Normalization</vt:lpstr>
      <vt:lpstr>Extension of BN to RNNs: Trivial?</vt:lpstr>
      <vt:lpstr>The method that’s effective</vt:lpstr>
      <vt:lpstr>Observations</vt:lpstr>
      <vt:lpstr>Additional Guidelines</vt:lpstr>
      <vt:lpstr>Results</vt:lpstr>
      <vt:lpstr>  Dropout In RNN </vt:lpstr>
      <vt:lpstr>Recap: Dropout In Neural Networks</vt:lpstr>
      <vt:lpstr>Recap: Dropout In Neural Networks</vt:lpstr>
      <vt:lpstr>Dropout  </vt:lpstr>
      <vt:lpstr>RNN Feedforward Dropout</vt:lpstr>
      <vt:lpstr>RNN Recurrent Dropout</vt:lpstr>
      <vt:lpstr>RNN Recurrent+Feedforward Dropout</vt:lpstr>
      <vt:lpstr>Dropout in LSTMs</vt:lpstr>
      <vt:lpstr>Some Results: Language Modelling Task</vt:lpstr>
      <vt:lpstr>Section 4: Visualizing and Understanding Recurrent Networks</vt:lpstr>
      <vt:lpstr>Visualization outline</vt:lpstr>
      <vt:lpstr>Character Level Language Modelling</vt:lpstr>
      <vt:lpstr>Generated Text:</vt:lpstr>
      <vt:lpstr>PowerPoint Presentation</vt:lpstr>
      <vt:lpstr>Visualizing Predictions and Neuron “firings”</vt:lpstr>
      <vt:lpstr>Features RNN Captures in Common Language ? </vt:lpstr>
      <vt:lpstr>Cell Sensitive to Position in Line</vt:lpstr>
      <vt:lpstr>Cell That Turns On Inside Quotes</vt:lpstr>
      <vt:lpstr>Features RNN Captures in C Language?  </vt:lpstr>
      <vt:lpstr>Cell That Activates Inside IF Statements</vt:lpstr>
      <vt:lpstr>Cell That Is Sensitive To Indentation</vt:lpstr>
      <vt:lpstr>Non-Interpretable Cells</vt:lpstr>
      <vt:lpstr>Visualizing Hidden State Dynamics</vt:lpstr>
      <vt:lpstr>Visualizing Hidden State Dynamics </vt:lpstr>
      <vt:lpstr>Visualizing Hidden State Dynamics </vt:lpstr>
      <vt:lpstr>Key Takeaways</vt:lpstr>
      <vt:lpstr>References</vt:lpstr>
      <vt:lpstr>References (contd)</vt:lpstr>
      <vt:lpstr>Appendix</vt:lpstr>
      <vt:lpstr>Why go deep?</vt:lpstr>
      <vt:lpstr>Another Perspective of the RNN</vt:lpstr>
      <vt:lpstr>Visualizing Shallow Transformations </vt:lpstr>
      <vt:lpstr>Shallow isn’t always enough</vt:lpstr>
      <vt:lpstr>Visualizing Deep Transformations</vt:lpstr>
      <vt:lpstr>Which is more expressive?</vt:lpstr>
      <vt:lpstr>Gershgorin Circle Theorem  (GCT)</vt:lpstr>
      <vt:lpstr>Gershgorin Circle Theorem (GCT)</vt:lpstr>
      <vt:lpstr>Implications of GCT</vt:lpstr>
      <vt:lpstr>More Weight Initialization Methods</vt:lpstr>
      <vt:lpstr>Weight Initialization Trick #2: np-RNN</vt:lpstr>
      <vt:lpstr>Weight Initialization Trick #3:  Unitary Matrix</vt:lpstr>
      <vt:lpstr>Challenge: Keeping a Matrix Unitary over time</vt:lpstr>
      <vt:lpstr>Results for the Copying Memory Problem</vt:lpstr>
      <vt:lpstr>Summary</vt:lpstr>
      <vt:lpstr>Dropout</vt:lpstr>
      <vt:lpstr>Model Moon (2015)  </vt:lpstr>
      <vt:lpstr>Model Barth (2016)</vt:lpstr>
      <vt:lpstr>Visualization</vt:lpstr>
      <vt:lpstr>Visualize gradients: Saliency maps</vt:lpstr>
      <vt:lpstr>Visualize gradients: Saliency maps </vt:lpstr>
      <vt:lpstr>Error Analysis </vt:lpstr>
      <vt:lpstr>PowerPoint Presentation</vt:lpstr>
      <vt:lpstr>Error Analysis: Conclusions</vt:lpstr>
      <vt:lpstr>Recurrent Highway Networks</vt:lpstr>
      <vt:lpstr>Understanding Long Term Dependencies from Jacobian </vt:lpstr>
      <vt:lpstr>Recurrent Highway Networks (RHN)</vt:lpstr>
      <vt:lpstr>RHN Equations</vt:lpstr>
      <vt:lpstr>Gradient Equations in RHN </vt:lpstr>
      <vt:lpstr>Analysis</vt:lpstr>
      <vt:lpstr>Results</vt:lpstr>
      <vt:lpstr>LSTMs for Language Models</vt:lpstr>
      <vt:lpstr>LSTMs are Very Effective!</vt:lpstr>
      <vt:lpstr>Train Input: Wikipedia Data</vt:lpstr>
      <vt:lpstr>Generated Text:</vt:lpstr>
      <vt:lpstr>Train Input: </vt:lpstr>
      <vt:lpstr>Generated Latex Source Code</vt:lpstr>
      <vt:lpstr>Compiled Latex Files: Hallucinated Algebra </vt:lpstr>
      <vt:lpstr>Compiled Latex Files: Hallucinated Algebra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Recurrent Neural Network Architectures</dc:title>
  <cp:lastModifiedBy>Abhishek Narwekar</cp:lastModifiedBy>
  <cp:revision>1</cp:revision>
  <dcterms:modified xsi:type="dcterms:W3CDTF">2017-03-30T21:27:00Z</dcterms:modified>
</cp:coreProperties>
</file>