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103"/>
  </p:notesMasterIdLst>
  <p:sldIdLst>
    <p:sldId id="256" r:id="rId2"/>
    <p:sldId id="257" r:id="rId3"/>
    <p:sldId id="258" r:id="rId4"/>
    <p:sldId id="363" r:id="rId5"/>
    <p:sldId id="261" r:id="rId6"/>
    <p:sldId id="259" r:id="rId7"/>
    <p:sldId id="284" r:id="rId8"/>
    <p:sldId id="285" r:id="rId9"/>
    <p:sldId id="286" r:id="rId10"/>
    <p:sldId id="287" r:id="rId11"/>
    <p:sldId id="290" r:id="rId12"/>
    <p:sldId id="364" r:id="rId13"/>
    <p:sldId id="292" r:id="rId14"/>
    <p:sldId id="368" r:id="rId15"/>
    <p:sldId id="365" r:id="rId16"/>
    <p:sldId id="297" r:id="rId17"/>
    <p:sldId id="300" r:id="rId18"/>
    <p:sldId id="367" r:id="rId19"/>
    <p:sldId id="291" r:id="rId20"/>
    <p:sldId id="369" r:id="rId21"/>
    <p:sldId id="370" r:id="rId22"/>
    <p:sldId id="325" r:id="rId23"/>
    <p:sldId id="373" r:id="rId24"/>
    <p:sldId id="374" r:id="rId25"/>
    <p:sldId id="375" r:id="rId26"/>
    <p:sldId id="371" r:id="rId27"/>
    <p:sldId id="324" r:id="rId28"/>
    <p:sldId id="376" r:id="rId29"/>
    <p:sldId id="377" r:id="rId30"/>
    <p:sldId id="307" r:id="rId31"/>
    <p:sldId id="378" r:id="rId32"/>
    <p:sldId id="311" r:id="rId33"/>
    <p:sldId id="312" r:id="rId34"/>
    <p:sldId id="313" r:id="rId35"/>
    <p:sldId id="314" r:id="rId36"/>
    <p:sldId id="315" r:id="rId37"/>
    <p:sldId id="316" r:id="rId38"/>
    <p:sldId id="318" r:id="rId39"/>
    <p:sldId id="319" r:id="rId40"/>
    <p:sldId id="320" r:id="rId41"/>
    <p:sldId id="335" r:id="rId42"/>
    <p:sldId id="379" r:id="rId43"/>
    <p:sldId id="322" r:id="rId44"/>
    <p:sldId id="381" r:id="rId45"/>
    <p:sldId id="328" r:id="rId46"/>
    <p:sldId id="329" r:id="rId47"/>
    <p:sldId id="330" r:id="rId48"/>
    <p:sldId id="331" r:id="rId49"/>
    <p:sldId id="332" r:id="rId50"/>
    <p:sldId id="334" r:id="rId51"/>
    <p:sldId id="336" r:id="rId52"/>
    <p:sldId id="326" r:id="rId53"/>
    <p:sldId id="384" r:id="rId54"/>
    <p:sldId id="383" r:id="rId55"/>
    <p:sldId id="327" r:id="rId56"/>
    <p:sldId id="349" r:id="rId57"/>
    <p:sldId id="385" r:id="rId58"/>
    <p:sldId id="382" r:id="rId59"/>
    <p:sldId id="262" r:id="rId60"/>
    <p:sldId id="260" r:id="rId61"/>
    <p:sldId id="340" r:id="rId62"/>
    <p:sldId id="341" r:id="rId63"/>
    <p:sldId id="342" r:id="rId64"/>
    <p:sldId id="343" r:id="rId65"/>
    <p:sldId id="344" r:id="rId66"/>
    <p:sldId id="346" r:id="rId67"/>
    <p:sldId id="347" r:id="rId68"/>
    <p:sldId id="348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271" r:id="rId78"/>
    <p:sldId id="272" r:id="rId79"/>
    <p:sldId id="280" r:id="rId80"/>
    <p:sldId id="281" r:id="rId81"/>
    <p:sldId id="275" r:id="rId82"/>
    <p:sldId id="276" r:id="rId83"/>
    <p:sldId id="277" r:id="rId84"/>
    <p:sldId id="278" r:id="rId85"/>
    <p:sldId id="293" r:id="rId86"/>
    <p:sldId id="294" r:id="rId87"/>
    <p:sldId id="295" r:id="rId88"/>
    <p:sldId id="299" r:id="rId89"/>
    <p:sldId id="304" r:id="rId90"/>
    <p:sldId id="306" r:id="rId91"/>
    <p:sldId id="305" r:id="rId92"/>
    <p:sldId id="339" r:id="rId93"/>
    <p:sldId id="264" r:id="rId94"/>
    <p:sldId id="263" r:id="rId95"/>
    <p:sldId id="358" r:id="rId96"/>
    <p:sldId id="359" r:id="rId97"/>
    <p:sldId id="360" r:id="rId98"/>
    <p:sldId id="361" r:id="rId99"/>
    <p:sldId id="279" r:id="rId100"/>
    <p:sldId id="337" r:id="rId101"/>
    <p:sldId id="338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3789C-AB99-42C9-9E76-3E82E9CD6411}" v="4949" dt="2017-04-20T13:55:08.315"/>
    <p1510:client id="{96C671DD-8FA1-4DFF-AC5B-2A57318510EE}" v="36" dt="2017-04-19T21:45:26.076"/>
    <p1510:client id="{374C2480-BF9A-49DF-BD97-2413998A6516}" v="24" dt="2017-04-20T14:05:02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26" Type="http://schemas.openxmlformats.org/officeDocument/2006/relationships/image" Target="../media/image44.wmf"/><Relationship Id="rId3" Type="http://schemas.openxmlformats.org/officeDocument/2006/relationships/image" Target="../media/image21.wmf"/><Relationship Id="rId21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wmf"/><Relationship Id="rId25" Type="http://schemas.openxmlformats.org/officeDocument/2006/relationships/image" Target="../media/image43.wmf"/><Relationship Id="rId2" Type="http://schemas.openxmlformats.org/officeDocument/2006/relationships/image" Target="../media/image20.wmf"/><Relationship Id="rId16" Type="http://schemas.openxmlformats.org/officeDocument/2006/relationships/image" Target="../media/image34.wmf"/><Relationship Id="rId20" Type="http://schemas.openxmlformats.org/officeDocument/2006/relationships/image" Target="../media/image38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24" Type="http://schemas.openxmlformats.org/officeDocument/2006/relationships/image" Target="../media/image42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23" Type="http://schemas.openxmlformats.org/officeDocument/2006/relationships/image" Target="../media/image41.wmf"/><Relationship Id="rId28" Type="http://schemas.openxmlformats.org/officeDocument/2006/relationships/image" Target="../media/image46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wmf"/><Relationship Id="rId27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18" Type="http://schemas.openxmlformats.org/officeDocument/2006/relationships/image" Target="../media/image64.wmf"/><Relationship Id="rId3" Type="http://schemas.openxmlformats.org/officeDocument/2006/relationships/image" Target="../media/image51.wmf"/><Relationship Id="rId21" Type="http://schemas.openxmlformats.org/officeDocument/2006/relationships/image" Target="../media/image67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17" Type="http://schemas.openxmlformats.org/officeDocument/2006/relationships/image" Target="../media/image63.wmf"/><Relationship Id="rId25" Type="http://schemas.openxmlformats.org/officeDocument/2006/relationships/image" Target="../media/image71.wmf"/><Relationship Id="rId2" Type="http://schemas.openxmlformats.org/officeDocument/2006/relationships/image" Target="../media/image50.wmf"/><Relationship Id="rId16" Type="http://schemas.openxmlformats.org/officeDocument/2006/relationships/image" Target="../media/image37.wmf"/><Relationship Id="rId20" Type="http://schemas.openxmlformats.org/officeDocument/2006/relationships/image" Target="../media/image66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24" Type="http://schemas.openxmlformats.org/officeDocument/2006/relationships/image" Target="../media/image70.wmf"/><Relationship Id="rId5" Type="http://schemas.openxmlformats.org/officeDocument/2006/relationships/image" Target="../media/image53.wmf"/><Relationship Id="rId15" Type="http://schemas.openxmlformats.org/officeDocument/2006/relationships/image" Target="../media/image36.wmf"/><Relationship Id="rId23" Type="http://schemas.openxmlformats.org/officeDocument/2006/relationships/image" Target="../media/image69.wmf"/><Relationship Id="rId10" Type="http://schemas.openxmlformats.org/officeDocument/2006/relationships/image" Target="../media/image58.wmf"/><Relationship Id="rId19" Type="http://schemas.openxmlformats.org/officeDocument/2006/relationships/image" Target="../media/image65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Relationship Id="rId22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87733-7A73-425D-914A-22F6F337571E}" type="datetimeFigureOut">
              <a:rPr lang="en-US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9CCE-EB14-4E71-8E91-07642940358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7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8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2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6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8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0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9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3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5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0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Show an image of some waveform and the corresponding text to make problem clearer</a:t>
            </a:r>
          </a:p>
          <a:p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Papers that use CTC:</a:t>
            </a:r>
          </a:p>
          <a:p>
            <a:r>
              <a:rPr lang="en-US">
                <a:latin typeface="Calibri"/>
              </a:rPr>
              <a:t>-- DeepVoice</a:t>
            </a:r>
          </a:p>
          <a:p>
            <a:r>
              <a:rPr lang="en-US">
                <a:latin typeface="Calibri"/>
              </a:rPr>
              <a:t>--DeepSpeech</a:t>
            </a:r>
          </a:p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8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Formalization of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3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Show an image of some waveform and the corresponding text to make problem clearer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1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Problem setup so far is classic classification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9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Show an image of some waveform and the corresponding text to make problem clearer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7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2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3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8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66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3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12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8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3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9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7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1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0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79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77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811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5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438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58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67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33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80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56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17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34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takes </a:t>
            </a:r>
            <a:r>
              <a:rPr lang="en-US" err="1"/>
              <a:t>WaveNet</a:t>
            </a:r>
            <a:r>
              <a:rPr lang="en-US"/>
              <a:t> several minutes to generate a single second of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07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98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83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38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91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46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7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83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about the results</a:t>
            </a:r>
          </a:p>
          <a:p>
            <a:r>
              <a:rPr lang="en-US"/>
              <a:t>Talk about implementation details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39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60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73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65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99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06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16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02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99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75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360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84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13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82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859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92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1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0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1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412.5567" TargetMode="External"/><Relationship Id="rId3" Type="http://schemas.openxmlformats.org/officeDocument/2006/relationships/hyperlink" Target="ftp://ftp.idsia.ch/pub/juergen/icml2006.pdf" TargetMode="External"/><Relationship Id="rId7" Type="http://schemas.openxmlformats.org/officeDocument/2006/relationships/hyperlink" Target="http://ieeexplore.ieee.org/document/6857341/" TargetMode="External"/><Relationship Id="rId12" Type="http://schemas.openxmlformats.org/officeDocument/2006/relationships/hyperlink" Target="https://arxiv.org/abs/1610.05256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402.1128" TargetMode="External"/><Relationship Id="rId11" Type="http://schemas.openxmlformats.org/officeDocument/2006/relationships/hyperlink" Target="https://arxiv.org/pdf/1508.04395" TargetMode="External"/><Relationship Id="rId5" Type="http://schemas.openxmlformats.org/officeDocument/2006/relationships/hyperlink" Target="https://arxiv.org/abs/1303.5778" TargetMode="External"/><Relationship Id="rId10" Type="http://schemas.openxmlformats.org/officeDocument/2006/relationships/hyperlink" Target="https://github.com/yiwangbaidu/notes/blob/master/CTC/CTC.pdf" TargetMode="External"/><Relationship Id="rId4" Type="http://schemas.openxmlformats.org/officeDocument/2006/relationships/hyperlink" Target="https://www.microsoft.com/en-us/research/wp-content/uploads/2016/02/HintonDengYuEtAl-SPM2012.pdf" TargetMode="External"/><Relationship Id="rId9" Type="http://schemas.openxmlformats.org/officeDocument/2006/relationships/hyperlink" Target="https://arxiv.org/abs/1512.02595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2.04928" TargetMode="External"/><Relationship Id="rId2" Type="http://schemas.openxmlformats.org/officeDocument/2006/relationships/hyperlink" Target="https://arxiv.org/abs/1606.0493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2.tmp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2.tmp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2.tmp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2.tmp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oleObject" Target="../embeddings/oleObject19.bin"/><Relationship Id="rId21" Type="http://schemas.openxmlformats.org/officeDocument/2006/relationships/image" Target="../media/image27.wmf"/><Relationship Id="rId34" Type="http://schemas.openxmlformats.org/officeDocument/2006/relationships/oleObject" Target="../embeddings/oleObject16.bin"/><Relationship Id="rId42" Type="http://schemas.openxmlformats.org/officeDocument/2006/relationships/image" Target="../media/image37.wmf"/><Relationship Id="rId47" Type="http://schemas.openxmlformats.org/officeDocument/2006/relationships/oleObject" Target="../embeddings/oleObject24.bin"/><Relationship Id="rId50" Type="http://schemas.openxmlformats.org/officeDocument/2006/relationships/oleObject" Target="../embeddings/oleObject27.bin"/><Relationship Id="rId55" Type="http://schemas.openxmlformats.org/officeDocument/2006/relationships/oleObject" Target="../embeddings/oleObject30.bin"/><Relationship Id="rId63" Type="http://schemas.openxmlformats.org/officeDocument/2006/relationships/oleObject" Target="../embeddings/oleObject34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31.wmf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40.wmf"/><Relationship Id="rId62" Type="http://schemas.openxmlformats.org/officeDocument/2006/relationships/image" Target="../media/image44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35.wmf"/><Relationship Id="rId40" Type="http://schemas.openxmlformats.org/officeDocument/2006/relationships/image" Target="../media/image36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9.bin"/><Relationship Id="rId58" Type="http://schemas.openxmlformats.org/officeDocument/2006/relationships/image" Target="../media/image42.wmf"/><Relationship Id="rId66" Type="http://schemas.openxmlformats.org/officeDocument/2006/relationships/image" Target="../media/image46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oleObject" Target="../embeddings/oleObject26.bin"/><Relationship Id="rId57" Type="http://schemas.openxmlformats.org/officeDocument/2006/relationships/oleObject" Target="../embeddings/oleObject31.bin"/><Relationship Id="rId61" Type="http://schemas.openxmlformats.org/officeDocument/2006/relationships/oleObject" Target="../embeddings/oleObject3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4" Type="http://schemas.openxmlformats.org/officeDocument/2006/relationships/image" Target="../media/image38.wmf"/><Relationship Id="rId52" Type="http://schemas.openxmlformats.org/officeDocument/2006/relationships/image" Target="../media/image39.wmf"/><Relationship Id="rId60" Type="http://schemas.openxmlformats.org/officeDocument/2006/relationships/image" Target="../media/image43.wmf"/><Relationship Id="rId65" Type="http://schemas.openxmlformats.org/officeDocument/2006/relationships/oleObject" Target="../embeddings/oleObject3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34.wmf"/><Relationship Id="rId43" Type="http://schemas.openxmlformats.org/officeDocument/2006/relationships/oleObject" Target="../embeddings/oleObject21.bin"/><Relationship Id="rId48" Type="http://schemas.openxmlformats.org/officeDocument/2006/relationships/oleObject" Target="../embeddings/oleObject25.bin"/><Relationship Id="rId56" Type="http://schemas.openxmlformats.org/officeDocument/2006/relationships/image" Target="../media/image41.wmf"/><Relationship Id="rId64" Type="http://schemas.openxmlformats.org/officeDocument/2006/relationships/image" Target="../media/image45.wmf"/><Relationship Id="rId8" Type="http://schemas.openxmlformats.org/officeDocument/2006/relationships/oleObject" Target="../embeddings/oleObject3.bin"/><Relationship Id="rId51" Type="http://schemas.openxmlformats.org/officeDocument/2006/relationships/oleObject" Target="../embeddings/oleObject28.bin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3.bin"/><Relationship Id="rId5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54.bin"/><Relationship Id="rId21" Type="http://schemas.openxmlformats.org/officeDocument/2006/relationships/oleObject" Target="../embeddings/oleObject45.bin"/><Relationship Id="rId34" Type="http://schemas.openxmlformats.org/officeDocument/2006/relationships/image" Target="../media/image36.wmf"/><Relationship Id="rId42" Type="http://schemas.openxmlformats.org/officeDocument/2006/relationships/image" Target="../media/image65.wmf"/><Relationship Id="rId47" Type="http://schemas.openxmlformats.org/officeDocument/2006/relationships/oleObject" Target="../embeddings/oleObject58.bin"/><Relationship Id="rId50" Type="http://schemas.openxmlformats.org/officeDocument/2006/relationships/image" Target="../media/image69.wmf"/><Relationship Id="rId55" Type="http://schemas.openxmlformats.org/officeDocument/2006/relationships/oleObject" Target="../embeddings/oleObject62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33" Type="http://schemas.openxmlformats.org/officeDocument/2006/relationships/oleObject" Target="../embeddings/oleObject51.bin"/><Relationship Id="rId38" Type="http://schemas.openxmlformats.org/officeDocument/2006/relationships/image" Target="../media/image63.wmf"/><Relationship Id="rId46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49.bin"/><Relationship Id="rId41" Type="http://schemas.openxmlformats.org/officeDocument/2006/relationships/oleObject" Target="../embeddings/oleObject55.bin"/><Relationship Id="rId54" Type="http://schemas.openxmlformats.org/officeDocument/2006/relationships/image" Target="../media/image7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53.bin"/><Relationship Id="rId40" Type="http://schemas.openxmlformats.org/officeDocument/2006/relationships/image" Target="../media/image64.wmf"/><Relationship Id="rId45" Type="http://schemas.openxmlformats.org/officeDocument/2006/relationships/oleObject" Target="../embeddings/oleObject57.bin"/><Relationship Id="rId53" Type="http://schemas.openxmlformats.org/officeDocument/2006/relationships/oleObject" Target="../embeddings/oleObject61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60.wmf"/><Relationship Id="rId36" Type="http://schemas.openxmlformats.org/officeDocument/2006/relationships/image" Target="../media/image37.wmf"/><Relationship Id="rId49" Type="http://schemas.openxmlformats.org/officeDocument/2006/relationships/oleObject" Target="../embeddings/oleObject59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4" Type="http://schemas.openxmlformats.org/officeDocument/2006/relationships/image" Target="../media/image66.wmf"/><Relationship Id="rId52" Type="http://schemas.openxmlformats.org/officeDocument/2006/relationships/image" Target="../media/image70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52.bin"/><Relationship Id="rId43" Type="http://schemas.openxmlformats.org/officeDocument/2006/relationships/oleObject" Target="../embeddings/oleObject56.bin"/><Relationship Id="rId48" Type="http://schemas.openxmlformats.org/officeDocument/2006/relationships/image" Target="../media/image68.wmf"/><Relationship Id="rId56" Type="http://schemas.openxmlformats.org/officeDocument/2006/relationships/oleObject" Target="../embeddings/oleObject63.bin"/><Relationship Id="rId8" Type="http://schemas.openxmlformats.org/officeDocument/2006/relationships/image" Target="../media/image50.wmf"/><Relationship Id="rId51" Type="http://schemas.openxmlformats.org/officeDocument/2006/relationships/oleObject" Target="../embeddings/oleObject60.bin"/><Relationship Id="rId3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tmp"/><Relationship Id="rId5" Type="http://schemas.openxmlformats.org/officeDocument/2006/relationships/image" Target="../media/image80.tmp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88.tmp"/><Relationship Id="rId4" Type="http://schemas.openxmlformats.org/officeDocument/2006/relationships/image" Target="../media/image87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mp"/><Relationship Id="rId5" Type="http://schemas.openxmlformats.org/officeDocument/2006/relationships/image" Target="../media/image90.tmp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tm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mind.com/blog/wavenet-generative-model-raw-audio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mind.com/blog/wavenet-generative-model-raw-audio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samplernn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tm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mp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4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7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20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4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mind.com/blog/wavenet-generative-model-raw-audio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9.03499" TargetMode="External"/><Relationship Id="rId7" Type="http://schemas.openxmlformats.org/officeDocument/2006/relationships/hyperlink" Target="https://arxiv.org/abs/1703.10135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2.07825" TargetMode="External"/><Relationship Id="rId5" Type="http://schemas.openxmlformats.org/officeDocument/2006/relationships/hyperlink" Target="https://mila.umontreal.ca/en/publication/char2wav-end-to-end-speech-synthesis/" TargetMode="External"/><Relationship Id="rId4" Type="http://schemas.openxmlformats.org/officeDocument/2006/relationships/hyperlink" Target="https://arxiv.org/abs/1612.078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Deep Learning for Audio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Yuchen Fan, Matt Potok, Christopher Shroba</a:t>
            </a:r>
            <a:endParaRPr lang="en-US">
              <a:solidFill>
                <a:srgbClr val="344068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of Automatic Speech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most likely sentence (word sequence)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, which transcribes the speech audio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acc>
                      <m:r>
                        <a:rPr lang="en-US" b="1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b="1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Acoustic model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Language model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Training: find parameters for acoustic and language model separately</a:t>
                </a:r>
              </a:p>
              <a:p>
                <a:pPr lvl="1"/>
                <a:r>
                  <a:rPr lang="en-US" dirty="0"/>
                  <a:t>Speech Corpus: speech waveform and human-annotated transcriptions</a:t>
                </a:r>
              </a:p>
              <a:p>
                <a:pPr lvl="1"/>
                <a:r>
                  <a:rPr lang="en-US" dirty="0"/>
                  <a:t>Language model: with extra data (prefer daily expressions corpus for spontaneous speech)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345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Automatic Speech Recognition (ASR)</a:t>
            </a:r>
          </a:p>
          <a:p>
            <a:pPr lvl="1"/>
            <a:r>
              <a:rPr lang="en-US"/>
              <a:t>A. Graves, S. Fernandez, F. Gomez, and J. </a:t>
            </a:r>
            <a:r>
              <a:rPr lang="en-US" err="1"/>
              <a:t>Schmidhuber</a:t>
            </a:r>
            <a:r>
              <a:rPr lang="en-US"/>
              <a:t>. </a:t>
            </a:r>
            <a:r>
              <a:rPr lang="en-US">
                <a:hlinkClick r:id="rId3"/>
              </a:rPr>
              <a:t>Connectionist Temporal Classification: Labelling Unsegmented Sequence Data with Recurrent Neural Networks</a:t>
            </a:r>
            <a:r>
              <a:rPr lang="en-US"/>
              <a:t>. ICML (2006). </a:t>
            </a:r>
          </a:p>
          <a:p>
            <a:pPr lvl="1"/>
            <a:r>
              <a:rPr lang="en-US"/>
              <a:t>G. Hinton, et al. </a:t>
            </a:r>
            <a:r>
              <a:rPr lang="en-US">
                <a:hlinkClick r:id="rId4"/>
              </a:rPr>
              <a:t>Deep Neural Networks for Acoustic Modeling in Speech Recognition</a:t>
            </a:r>
            <a:r>
              <a:rPr lang="en-US"/>
              <a:t>. Signal Processing Magazine (2012). </a:t>
            </a:r>
          </a:p>
          <a:p>
            <a:pPr lvl="1"/>
            <a:r>
              <a:rPr lang="en-US"/>
              <a:t>A. Graves, A. Mohamed, and G. Hinton. </a:t>
            </a:r>
            <a:r>
              <a:rPr lang="en-US">
                <a:hlinkClick r:id="rId5"/>
              </a:rPr>
              <a:t>Speech Recognition with Deep Recurrent Neural Networks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arXiv:1303.5778v1 (2013). </a:t>
            </a:r>
          </a:p>
          <a:p>
            <a:pPr lvl="1"/>
            <a:r>
              <a:rPr lang="en-US"/>
              <a:t>H. </a:t>
            </a:r>
            <a:r>
              <a:rPr lang="en-US" err="1"/>
              <a:t>Sak</a:t>
            </a:r>
            <a:r>
              <a:rPr lang="en-US"/>
              <a:t>, A. Senior, and F. </a:t>
            </a:r>
            <a:r>
              <a:rPr lang="en-US" err="1"/>
              <a:t>Beaufays</a:t>
            </a:r>
            <a:r>
              <a:rPr lang="en-US"/>
              <a:t>. </a:t>
            </a:r>
            <a:r>
              <a:rPr lang="en-US">
                <a:hlinkClick r:id="rId6"/>
              </a:rPr>
              <a:t>Long Short-Term Memory Recurrent Neural Network Architectures for Large Scale Acoustic Modeling.</a:t>
            </a:r>
            <a:r>
              <a:rPr lang="en-US"/>
              <a:t>. </a:t>
            </a:r>
            <a:r>
              <a:rPr lang="en-US" err="1"/>
              <a:t>rXiv</a:t>
            </a:r>
            <a:r>
              <a:rPr lang="en-US"/>
              <a:t> preprint arXiv:1402.1128v1 (2014). </a:t>
            </a:r>
          </a:p>
          <a:p>
            <a:pPr lvl="1"/>
            <a:r>
              <a:rPr lang="en-US" err="1"/>
              <a:t>O.Abdel</a:t>
            </a:r>
            <a:r>
              <a:rPr lang="en-US"/>
              <a:t>-Hamid, et al. </a:t>
            </a:r>
            <a:r>
              <a:rPr lang="en-US">
                <a:hlinkClick r:id="rId7"/>
              </a:rPr>
              <a:t>Convolutional Neural Networks for Speech Recognition</a:t>
            </a:r>
            <a:r>
              <a:rPr lang="en-US"/>
              <a:t>. IEEE/ACM Transactions on Audio, Speech, and Language Processing (2014). </a:t>
            </a:r>
          </a:p>
          <a:p>
            <a:pPr lvl="1"/>
            <a:r>
              <a:rPr lang="en-US"/>
              <a:t>A. </a:t>
            </a:r>
            <a:r>
              <a:rPr lang="en-US" err="1"/>
              <a:t>Hannun</a:t>
            </a:r>
            <a:r>
              <a:rPr lang="en-US"/>
              <a:t>, C. Case, J. Casper, B. Catanzaro, G. </a:t>
            </a:r>
            <a:r>
              <a:rPr lang="en-US" err="1"/>
              <a:t>Diamos</a:t>
            </a:r>
            <a:r>
              <a:rPr lang="en-US"/>
              <a:t>, E. </a:t>
            </a:r>
            <a:r>
              <a:rPr lang="en-US" err="1"/>
              <a:t>Elsen</a:t>
            </a:r>
            <a:r>
              <a:rPr lang="en-US"/>
              <a:t>, R. </a:t>
            </a:r>
            <a:r>
              <a:rPr lang="en-US" err="1"/>
              <a:t>Prenger</a:t>
            </a:r>
            <a:r>
              <a:rPr lang="en-US"/>
              <a:t>, S. </a:t>
            </a:r>
            <a:r>
              <a:rPr lang="en-US" err="1"/>
              <a:t>Satheesh</a:t>
            </a:r>
            <a:r>
              <a:rPr lang="en-US"/>
              <a:t>, S. Sengupta, A. Coates, and A. Ng. </a:t>
            </a:r>
            <a:r>
              <a:rPr lang="en-US">
                <a:hlinkClick r:id="rId8"/>
              </a:rPr>
              <a:t>Deep Speech: Scaling up end-to-end speech recognition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arXiv:1412.5567v2 (2014). </a:t>
            </a:r>
          </a:p>
          <a:p>
            <a:pPr lvl="1"/>
            <a:r>
              <a:rPr lang="en-US"/>
              <a:t>D. </a:t>
            </a:r>
            <a:r>
              <a:rPr lang="en-US" err="1"/>
              <a:t>Amodei</a:t>
            </a:r>
            <a:r>
              <a:rPr lang="en-US"/>
              <a:t>, et al. </a:t>
            </a:r>
            <a:r>
              <a:rPr lang="en-US">
                <a:hlinkClick r:id="rId9"/>
              </a:rPr>
              <a:t>Deep Speech 2: End-to-End Speech Recognition in English and Mandarin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arXiv:1512.02595v1 (2015).</a:t>
            </a:r>
          </a:p>
          <a:p>
            <a:pPr lvl="1"/>
            <a:r>
              <a:rPr lang="en-US"/>
              <a:t>Y. Wang. </a:t>
            </a:r>
            <a:r>
              <a:rPr lang="en-US">
                <a:hlinkClick r:id="rId10"/>
              </a:rPr>
              <a:t>Connectionist Temporal Classification: A Tutorial with Gritty Details</a:t>
            </a:r>
            <a:r>
              <a:rPr lang="en-US"/>
              <a:t>. </a:t>
            </a:r>
            <a:r>
              <a:rPr lang="en-US" err="1"/>
              <a:t>Github</a:t>
            </a:r>
            <a:r>
              <a:rPr lang="en-US"/>
              <a:t> (2015). </a:t>
            </a:r>
          </a:p>
          <a:p>
            <a:pPr lvl="1"/>
            <a:r>
              <a:rPr lang="en-US"/>
              <a:t>D. </a:t>
            </a:r>
            <a:r>
              <a:rPr lang="en-US" err="1"/>
              <a:t>Bahdanau</a:t>
            </a:r>
            <a:r>
              <a:rPr lang="en-US"/>
              <a:t>, et al. </a:t>
            </a:r>
            <a:r>
              <a:rPr lang="en-US">
                <a:hlinkClick r:id="rId11"/>
              </a:rPr>
              <a:t>End-to-End Attention-based Large Vocabulary Speech Recognition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arXiv:1508.04395 (2015). </a:t>
            </a:r>
          </a:p>
          <a:p>
            <a:pPr lvl="1"/>
            <a:r>
              <a:rPr lang="en-US"/>
              <a:t>W. </a:t>
            </a:r>
            <a:r>
              <a:rPr lang="en-US" err="1"/>
              <a:t>Xiong</a:t>
            </a:r>
            <a:r>
              <a:rPr lang="en-US"/>
              <a:t>, et al. </a:t>
            </a:r>
            <a:r>
              <a:rPr lang="en-US">
                <a:hlinkClick r:id="rId12"/>
              </a:rPr>
              <a:t>Achieving Human Parity in Conversational Speech Recognition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arXiv:1610.05256 (2016). </a:t>
            </a:r>
          </a:p>
        </p:txBody>
      </p:sp>
    </p:spTree>
    <p:extLst>
      <p:ext uri="{BB962C8B-B14F-4D97-AF65-F5344CB8AC3E}">
        <p14:creationId xmlns:p14="http://schemas.microsoft.com/office/powerpoint/2010/main" val="23272778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Music Generation</a:t>
            </a:r>
          </a:p>
          <a:p>
            <a:pPr lvl="1"/>
            <a:r>
              <a:rPr lang="en-US"/>
              <a:t>A. Huang, and R. Wu. </a:t>
            </a:r>
            <a:r>
              <a:rPr lang="en-US">
                <a:hlinkClick r:id="rId2"/>
              </a:rPr>
              <a:t>Deep Learning for Music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arXiv:1606.04930v1 (2016). </a:t>
            </a:r>
          </a:p>
          <a:p>
            <a:pPr lvl="1"/>
            <a:r>
              <a:rPr lang="en-US"/>
              <a:t>V. </a:t>
            </a:r>
            <a:r>
              <a:rPr lang="en-US" err="1"/>
              <a:t>Kaligeri</a:t>
            </a:r>
            <a:r>
              <a:rPr lang="en-US"/>
              <a:t>, and S. </a:t>
            </a:r>
            <a:r>
              <a:rPr lang="en-US" err="1"/>
              <a:t>Grandhe</a:t>
            </a:r>
            <a:r>
              <a:rPr lang="en-US"/>
              <a:t>. </a:t>
            </a:r>
            <a:r>
              <a:rPr lang="en-US">
                <a:hlinkClick r:id="rId3"/>
              </a:rPr>
              <a:t>Music Generation Using Deep Learning</a:t>
            </a:r>
            <a:r>
              <a:rPr lang="en-US"/>
              <a:t>. arXiv:1612.04928v1 (2016). </a:t>
            </a:r>
          </a:p>
        </p:txBody>
      </p:sp>
    </p:spTree>
    <p:extLst>
      <p:ext uri="{BB962C8B-B14F-4D97-AF65-F5344CB8AC3E}">
        <p14:creationId xmlns:p14="http://schemas.microsoft.com/office/powerpoint/2010/main" val="66193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352144" cy="4023360"/>
              </a:xfrm>
            </p:spPr>
            <p:txBody>
              <a:bodyPr/>
              <a:lstStyle/>
              <a:p>
                <a:r>
                  <a:rPr lang="en-US"/>
                  <a:t>Language model is a probabilistic model used to</a:t>
                </a:r>
              </a:p>
              <a:p>
                <a:pPr lvl="1"/>
                <a:r>
                  <a:rPr lang="en-US"/>
                  <a:t>Guide the search algorithm (predict next word given history)</a:t>
                </a:r>
              </a:p>
              <a:p>
                <a:pPr lvl="1"/>
                <a:r>
                  <a:rPr lang="en-US"/>
                  <a:t>Disambiguate between phrases which are acoustically similar</a:t>
                </a:r>
              </a:p>
              <a:p>
                <a:pPr lvl="2"/>
                <a:r>
                  <a:rPr lang="en-US"/>
                  <a:t>Great wine vs Grey twine</a:t>
                </a:r>
              </a:p>
              <a:p>
                <a:r>
                  <a:rPr lang="en-US"/>
                  <a:t>It assigns probability to a sequence of tokens to be finally recognized</a:t>
                </a:r>
              </a:p>
              <a:p>
                <a:r>
                  <a:rPr lang="en-US"/>
                  <a:t>N-gram model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Recurrent neural network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52144" cy="4023360"/>
              </a:xfrm>
              <a:blipFill>
                <a:blip r:embed="rId3"/>
                <a:stretch>
                  <a:fillRect l="-96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raw.githubusercontent.com/torch/torch.github.io/master/blog/_posts/images/rnnl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53" y="2685486"/>
            <a:ext cx="5052647" cy="34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81751" y="6491513"/>
            <a:ext cx="2642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http://torch.ch/blog/2016/07/25/nce.html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3156" y="5982264"/>
            <a:ext cx="325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Recurrent neural network based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214533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Speech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208056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Decoding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most likely word sequence of audio input</a:t>
            </a:r>
          </a:p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43" y="2547930"/>
            <a:ext cx="5889037" cy="27254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21362"/>
            <a:ext cx="3339614" cy="2913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5448" y="5532140"/>
            <a:ext cx="260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Without language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5016" y="5499762"/>
            <a:ext cx="23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 language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5412" y="6509128"/>
            <a:ext cx="4626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https://www.inf.ed.ac.uk/teaching/courses/asr/2011-12/asr-search-nup4.pdf</a:t>
            </a:r>
          </a:p>
        </p:txBody>
      </p:sp>
    </p:spTree>
    <p:extLst>
      <p:ext uri="{BB962C8B-B14F-4D97-AF65-F5344CB8AC3E}">
        <p14:creationId xmlns:p14="http://schemas.microsoft.com/office/powerpoint/2010/main" val="93829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Speech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5791" y="5872285"/>
            <a:ext cx="1585336" cy="300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deterministic</a:t>
            </a:r>
          </a:p>
        </p:txBody>
      </p:sp>
    </p:spTree>
    <p:extLst>
      <p:ext uri="{BB962C8B-B14F-4D97-AF65-F5344CB8AC3E}">
        <p14:creationId xmlns:p14="http://schemas.microsoft.com/office/powerpoint/2010/main" val="218066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Speech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89349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8491337" cy="4023360"/>
              </a:xfrm>
            </p:spPr>
            <p:txBody>
              <a:bodyPr/>
              <a:lstStyle/>
              <a:p>
                <a:r>
                  <a:rPr lang="en-US" dirty="0"/>
                  <a:t>Raw waveforms are transformed into a sequence of feature vectors using signal processing approaches</a:t>
                </a:r>
              </a:p>
              <a:p>
                <a:r>
                  <a:rPr lang="en-US" dirty="0"/>
                  <a:t>Time domain to frequency domain</a:t>
                </a:r>
              </a:p>
              <a:p>
                <a:r>
                  <a:rPr lang="en-US" dirty="0"/>
                  <a:t>Feature extraction is a deterministic process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Reduce information rate but keep useful information</a:t>
                </a:r>
              </a:p>
              <a:p>
                <a:pPr lvl="1"/>
                <a:r>
                  <a:rPr lang="en-US" dirty="0"/>
                  <a:t>Remove noise and other irrelevant information</a:t>
                </a:r>
              </a:p>
              <a:p>
                <a:r>
                  <a:rPr lang="en-US" dirty="0"/>
                  <a:t>Extracted in 25ms windows and shifted with 10ms</a:t>
                </a:r>
              </a:p>
              <a:p>
                <a:r>
                  <a:rPr lang="en-US" dirty="0"/>
                  <a:t>Still useful for deep models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8491337" cy="4023360"/>
              </a:xfrm>
              <a:blipFill>
                <a:blip r:embed="rId2"/>
                <a:stretch>
                  <a:fillRect l="-71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90" y="2650921"/>
            <a:ext cx="5468310" cy="362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8303" y="6501500"/>
            <a:ext cx="6713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http://www2.cmpe.boun.edu.tr/courses/cmpe362/spring2014/files/projects/MFCC%20Feature%20Extraction.pdf</a:t>
            </a:r>
          </a:p>
        </p:txBody>
      </p:sp>
    </p:spTree>
    <p:extLst>
      <p:ext uri="{BB962C8B-B14F-4D97-AF65-F5344CB8AC3E}">
        <p14:creationId xmlns:p14="http://schemas.microsoft.com/office/powerpoint/2010/main" val="58794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Level Features</a:t>
            </a:r>
          </a:p>
        </p:txBody>
      </p:sp>
      <p:pic>
        <p:nvPicPr>
          <p:cNvPr id="4" name="Picture 2" descr="http://music.ece.drexel.edu/files/Navigation/Research_projects/Voice_identification/Research_Day_2007/graph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35" y="2146358"/>
            <a:ext cx="6431286" cy="35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6457" y="6507892"/>
            <a:ext cx="3855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http://music.ece.drexel.edu/research/voiceID/researchday2007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9164" y="4951562"/>
            <a:ext cx="25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Better for shallow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7949164" y="3804065"/>
            <a:ext cx="235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Better for deep models</a:t>
            </a:r>
          </a:p>
        </p:txBody>
      </p:sp>
    </p:spTree>
    <p:extLst>
      <p:ext uri="{BB962C8B-B14F-4D97-AF65-F5344CB8AC3E}">
        <p14:creationId xmlns:p14="http://schemas.microsoft.com/office/powerpoint/2010/main" val="119618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Speech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844400"/>
                <a:ext cx="971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53" y="2844400"/>
                <a:ext cx="98712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4" y="2857404"/>
                <a:ext cx="94865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15" y="2842944"/>
                <a:ext cx="10079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917" y="2842944"/>
                <a:ext cx="8058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72138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modelling forms the bridge between the acoustic and language models</a:t>
            </a:r>
          </a:p>
          <a:p>
            <a:r>
              <a:rPr lang="en-US" dirty="0"/>
              <a:t>Prior knowledge of language</a:t>
            </a:r>
          </a:p>
          <a:p>
            <a:r>
              <a:rPr lang="en-US" dirty="0"/>
              <a:t>Mapping between words and the acoustic units (phoneme is most common)</a:t>
            </a:r>
          </a:p>
          <a:p>
            <a:pPr marL="457200" lvl="1" indent="0">
              <a:buNone/>
            </a:pPr>
            <a:r>
              <a:rPr lang="en-US" dirty="0"/>
              <a:t>Deterministic                                               Probabilistic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77705"/>
              </p:ext>
            </p:extLst>
          </p:nvPr>
        </p:nvGraphicFramePr>
        <p:xfrm>
          <a:off x="1520813" y="3400098"/>
          <a:ext cx="30232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63">
                  <a:extLst>
                    <a:ext uri="{9D8B030D-6E8A-4147-A177-3AD203B41FA5}">
                      <a16:colId xmlns:a16="http://schemas.microsoft.com/office/drawing/2014/main" val="1029000200"/>
                    </a:ext>
                  </a:extLst>
                </a:gridCol>
                <a:gridCol w="1812323">
                  <a:extLst>
                    <a:ext uri="{9D8B030D-6E8A-4147-A177-3AD203B41FA5}">
                      <a16:colId xmlns:a16="http://schemas.microsoft.com/office/drawing/2014/main" val="387030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Pronunciation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1015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TOMATO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ah m aa t 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605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 ah m ey t 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2013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 ah v er ah jh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444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k ah v r ah jh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038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85026"/>
              </p:ext>
            </p:extLst>
          </p:nvPr>
        </p:nvGraphicFramePr>
        <p:xfrm>
          <a:off x="5246182" y="3400098"/>
          <a:ext cx="47120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389">
                  <a:extLst>
                    <a:ext uri="{9D8B030D-6E8A-4147-A177-3AD203B41FA5}">
                      <a16:colId xmlns:a16="http://schemas.microsoft.com/office/drawing/2014/main" val="1029000200"/>
                    </a:ext>
                  </a:extLst>
                </a:gridCol>
                <a:gridCol w="2001794">
                  <a:extLst>
                    <a:ext uri="{9D8B030D-6E8A-4147-A177-3AD203B41FA5}">
                      <a16:colId xmlns:a16="http://schemas.microsoft.com/office/drawing/2014/main" val="3870309155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62252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Probability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1015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TOMATO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 ah m aa t 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605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 ah m ey t 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2013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 ah v er ah jh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444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k ah v r ah jh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03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8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 Light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Text-to-Speech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Accessibility features for people with little to no vision, or people in situations where they cannot look at a screen or other textual source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Natural language interfaces for a more fluid and natural way to interact with computers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Voice Assistants (Siri, etc.), GPS, Screen Readers, Automated telephony systems</a:t>
            </a:r>
          </a:p>
          <a:p>
            <a:r>
              <a:rPr lang="en-US">
                <a:solidFill>
                  <a:schemeClr val="tx1"/>
                </a:solidFill>
                <a:latin typeface="Calibri"/>
              </a:rPr>
              <a:t>Automatic Speech Recognition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Again, natural language interfaces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Alternative input medium for accessibility purposes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Voice Assistants (Siri, etc.), Automated telephony systems, Hands-free phone control in the car</a:t>
            </a:r>
          </a:p>
          <a:p>
            <a:r>
              <a:rPr lang="en-US">
                <a:solidFill>
                  <a:schemeClr val="tx1"/>
                </a:solidFill>
                <a:latin typeface="Calibri"/>
              </a:rPr>
              <a:t>Music Generation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Mostly for fun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alibri"/>
              </a:rPr>
              <a:t>Possible applications in music production software</a:t>
            </a:r>
          </a:p>
          <a:p>
            <a:pPr marL="0" indent="0">
              <a:buNone/>
            </a:pPr>
            <a:endParaRPr lang="en-US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54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GMMs: Gaussian Mixture Models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204910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GMMs: Gaussian Mixture Models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58841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The Markov chain whose state sequence is unknown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92205" y="2286001"/>
            <a:ext cx="8881855" cy="4028535"/>
            <a:chOff x="320662" y="851952"/>
            <a:chExt cx="8313751" cy="4474855"/>
          </a:xfrm>
        </p:grpSpPr>
        <p:sp>
          <p:nvSpPr>
            <p:cNvPr id="5" name="Rectangle 42"/>
            <p:cNvSpPr>
              <a:spLocks noChangeArrowheads="1"/>
            </p:cNvSpPr>
            <p:nvPr/>
          </p:nvSpPr>
          <p:spPr bwMode="auto">
            <a:xfrm>
              <a:off x="3251200" y="4725144"/>
              <a:ext cx="5383213" cy="60166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6" name="Object 206"/>
            <p:cNvGraphicFramePr>
              <a:graphicFrameLocks noChangeAspect="1"/>
            </p:cNvGraphicFramePr>
            <p:nvPr>
              <p:extLst/>
            </p:nvPr>
          </p:nvGraphicFramePr>
          <p:xfrm>
            <a:off x="4505479" y="867827"/>
            <a:ext cx="5016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7" name="数式" r:id="rId4" imgW="203024" imgH="215713" progId="Equation.3">
                    <p:embed/>
                  </p:oleObj>
                </mc:Choice>
                <mc:Fallback>
                  <p:oleObj name="数式" r:id="rId4" imgW="203024" imgH="215713" progId="Equation.3">
                    <p:embed/>
                    <p:pic>
                      <p:nvPicPr>
                        <p:cNvPr id="6" name="Object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479" y="867827"/>
                          <a:ext cx="50165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07"/>
            <p:cNvGraphicFramePr>
              <a:graphicFrameLocks noChangeAspect="1"/>
            </p:cNvGraphicFramePr>
            <p:nvPr>
              <p:extLst/>
            </p:nvPr>
          </p:nvGraphicFramePr>
          <p:xfrm>
            <a:off x="5666269" y="867827"/>
            <a:ext cx="533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8" name="数式" r:id="rId6" imgW="215619" imgH="215619" progId="Equation.3">
                    <p:embed/>
                  </p:oleObj>
                </mc:Choice>
                <mc:Fallback>
                  <p:oleObj name="数式" r:id="rId6" imgW="215619" imgH="215619" progId="Equation.3">
                    <p:embed/>
                    <p:pic>
                      <p:nvPicPr>
                        <p:cNvPr id="7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6269" y="867827"/>
                          <a:ext cx="5334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08"/>
            <p:cNvGraphicFramePr>
              <a:graphicFrameLocks noChangeAspect="1"/>
            </p:cNvGraphicFramePr>
            <p:nvPr>
              <p:extLst/>
            </p:nvPr>
          </p:nvGraphicFramePr>
          <p:xfrm>
            <a:off x="6914753" y="851952"/>
            <a:ext cx="53340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9" name="数式" r:id="rId8" imgW="215806" imgH="228501" progId="Equation.3">
                    <p:embed/>
                  </p:oleObj>
                </mc:Choice>
                <mc:Fallback>
                  <p:oleObj name="数式" r:id="rId8" imgW="215806" imgH="228501" progId="Equation.3">
                    <p:embed/>
                    <p:pic>
                      <p:nvPicPr>
                        <p:cNvPr id="8" name="Object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4753" y="851952"/>
                          <a:ext cx="533400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グループ化 1"/>
            <p:cNvGrpSpPr>
              <a:grpSpLocks noChangeAspect="1"/>
            </p:cNvGrpSpPr>
            <p:nvPr/>
          </p:nvGrpSpPr>
          <p:grpSpPr>
            <a:xfrm>
              <a:off x="3846086" y="2132347"/>
              <a:ext cx="4279624" cy="489204"/>
              <a:chOff x="2474462" y="2146110"/>
              <a:chExt cx="5349531" cy="611505"/>
            </a:xfrm>
          </p:grpSpPr>
          <p:sp>
            <p:nvSpPr>
              <p:cNvPr id="61" name="Oval 4"/>
              <p:cNvSpPr>
                <a:spLocks noChangeAspect="1" noChangeArrowheads="1"/>
              </p:cNvSpPr>
              <p:nvPr/>
            </p:nvSpPr>
            <p:spPr bwMode="auto">
              <a:xfrm>
                <a:off x="3279619" y="2146110"/>
                <a:ext cx="592931" cy="611505"/>
              </a:xfrm>
              <a:prstGeom prst="ellipse">
                <a:avLst/>
              </a:prstGeom>
              <a:solidFill>
                <a:srgbClr val="A1F9F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Oval 5"/>
              <p:cNvSpPr>
                <a:spLocks noChangeAspect="1" noChangeArrowheads="1"/>
              </p:cNvSpPr>
              <p:nvPr/>
            </p:nvSpPr>
            <p:spPr bwMode="auto">
              <a:xfrm>
                <a:off x="6362859" y="2146110"/>
                <a:ext cx="592931" cy="611505"/>
              </a:xfrm>
              <a:prstGeom prst="ellipse">
                <a:avLst/>
              </a:prstGeom>
              <a:solidFill>
                <a:srgbClr val="A1F9F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Oval 6"/>
              <p:cNvSpPr>
                <a:spLocks noChangeAspect="1" noChangeArrowheads="1"/>
              </p:cNvSpPr>
              <p:nvPr/>
            </p:nvSpPr>
            <p:spPr bwMode="auto">
              <a:xfrm>
                <a:off x="4821239" y="2146110"/>
                <a:ext cx="592930" cy="611505"/>
              </a:xfrm>
              <a:prstGeom prst="ellipse">
                <a:avLst/>
              </a:prstGeom>
              <a:solidFill>
                <a:srgbClr val="A1F9F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Oval 7"/>
              <p:cNvSpPr>
                <a:spLocks noChangeAspect="1" noChangeArrowheads="1"/>
              </p:cNvSpPr>
              <p:nvPr/>
            </p:nvSpPr>
            <p:spPr bwMode="auto">
              <a:xfrm>
                <a:off x="2474462" y="2291843"/>
                <a:ext cx="310038" cy="320040"/>
              </a:xfrm>
              <a:prstGeom prst="ellipse">
                <a:avLst/>
              </a:prstGeom>
              <a:solidFill>
                <a:srgbClr val="A1F9F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Oval 8"/>
              <p:cNvSpPr>
                <a:spLocks noChangeAspect="1" noChangeArrowheads="1"/>
              </p:cNvSpPr>
              <p:nvPr/>
            </p:nvSpPr>
            <p:spPr bwMode="auto">
              <a:xfrm>
                <a:off x="7513955" y="2291843"/>
                <a:ext cx="310038" cy="320040"/>
              </a:xfrm>
              <a:prstGeom prst="ellipse">
                <a:avLst/>
              </a:prstGeom>
              <a:solidFill>
                <a:srgbClr val="A1F9F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66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3472500" y="2163255"/>
                <a:ext cx="192881" cy="1429"/>
              </a:xfrm>
              <a:prstGeom prst="curvedConnector5">
                <a:avLst>
                  <a:gd name="adj1" fmla="val -57037"/>
                  <a:gd name="adj2" fmla="val -54200014"/>
                  <a:gd name="adj3" fmla="val 162222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7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021264" y="2151825"/>
                <a:ext cx="192881" cy="1429"/>
              </a:xfrm>
              <a:prstGeom prst="curvedConnector5">
                <a:avLst>
                  <a:gd name="adj1" fmla="val -57037"/>
                  <a:gd name="adj2" fmla="val -54200014"/>
                  <a:gd name="adj3" fmla="val 162222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8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6571457" y="2153254"/>
                <a:ext cx="192882" cy="1428"/>
              </a:xfrm>
              <a:prstGeom prst="curvedConnector5">
                <a:avLst>
                  <a:gd name="adj1" fmla="val -57037"/>
                  <a:gd name="adj2" fmla="val -54200014"/>
                  <a:gd name="adj3" fmla="val 162222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V="1">
                <a:off x="2784500" y="2440431"/>
                <a:ext cx="4922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3883980" y="2453292"/>
                <a:ext cx="9429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>
                <a:off x="5422742" y="2454720"/>
                <a:ext cx="9429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flipV="1">
                <a:off x="6961507" y="2456149"/>
                <a:ext cx="5524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5003321" y="2621551"/>
              <a:ext cx="880192" cy="1036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4798808" y="2621551"/>
              <a:ext cx="122919" cy="1024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H="1">
              <a:off x="3401538" y="2621551"/>
              <a:ext cx="1242965" cy="1024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6671944" y="2621551"/>
              <a:ext cx="451721" cy="1023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6037819" y="2621551"/>
              <a:ext cx="544066" cy="1024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7277971" y="2621551"/>
              <a:ext cx="1014176" cy="10240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3810161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4591687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3401539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4203068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6266181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6671946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7962106" y="3645605"/>
              <a:ext cx="330041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4992309" y="3645605"/>
              <a:ext cx="317182" cy="822960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4" name="Object 209"/>
            <p:cNvGraphicFramePr>
              <a:graphicFrameLocks noChangeAspect="1"/>
            </p:cNvGraphicFramePr>
            <p:nvPr>
              <p:extLst/>
            </p:nvPr>
          </p:nvGraphicFramePr>
          <p:xfrm>
            <a:off x="5094130" y="1886111"/>
            <a:ext cx="451485" cy="480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0" name="数式" r:id="rId10" imgW="203024" imgH="215713" progId="Equation.3">
                    <p:embed/>
                  </p:oleObj>
                </mc:Choice>
                <mc:Fallback>
                  <p:oleObj name="数式" r:id="rId10" imgW="203024" imgH="215713" progId="Equation.3">
                    <p:embed/>
                    <p:pic>
                      <p:nvPicPr>
                        <p:cNvPr id="24" name="Object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130" y="1886111"/>
                          <a:ext cx="451485" cy="4800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10"/>
            <p:cNvGraphicFramePr>
              <a:graphicFrameLocks noChangeAspect="1"/>
            </p:cNvGraphicFramePr>
            <p:nvPr>
              <p:extLst/>
            </p:nvPr>
          </p:nvGraphicFramePr>
          <p:xfrm>
            <a:off x="6336110" y="1859170"/>
            <a:ext cx="480060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1" name="数式" r:id="rId12" imgW="215806" imgH="228501" progId="Equation.3">
                    <p:embed/>
                  </p:oleObj>
                </mc:Choice>
                <mc:Fallback>
                  <p:oleObj name="数式" r:id="rId12" imgW="215806" imgH="228501" progId="Equation.3">
                    <p:embed/>
                    <p:pic>
                      <p:nvPicPr>
                        <p:cNvPr id="25" name="Object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6110" y="1859170"/>
                          <a:ext cx="480060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12"/>
            <p:cNvGraphicFramePr>
              <a:graphicFrameLocks noChangeAspect="1"/>
            </p:cNvGraphicFramePr>
            <p:nvPr>
              <p:extLst/>
            </p:nvPr>
          </p:nvGraphicFramePr>
          <p:xfrm>
            <a:off x="4003790" y="3037914"/>
            <a:ext cx="845819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2" name="数式" r:id="rId14" imgW="381000" imgH="228600" progId="Equation.3">
                    <p:embed/>
                  </p:oleObj>
                </mc:Choice>
                <mc:Fallback>
                  <p:oleObj name="数式" r:id="rId14" imgW="381000" imgH="228600" progId="Equation.3">
                    <p:embed/>
                    <p:pic>
                      <p:nvPicPr>
                        <p:cNvPr id="26" name="Object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3790" y="3037914"/>
                          <a:ext cx="845819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13"/>
            <p:cNvGraphicFramePr>
              <a:graphicFrameLocks noChangeAspect="1"/>
            </p:cNvGraphicFramePr>
            <p:nvPr>
              <p:extLst/>
            </p:nvPr>
          </p:nvGraphicFramePr>
          <p:xfrm>
            <a:off x="5492036" y="3037914"/>
            <a:ext cx="901540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3" name="数式" r:id="rId16" imgW="406224" imgH="228501" progId="Equation.3">
                    <p:embed/>
                  </p:oleObj>
                </mc:Choice>
                <mc:Fallback>
                  <p:oleObj name="数式" r:id="rId16" imgW="406224" imgH="228501" progId="Equation.3">
                    <p:embed/>
                    <p:pic>
                      <p:nvPicPr>
                        <p:cNvPr id="27" name="Object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036" y="3037914"/>
                          <a:ext cx="901540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14"/>
            <p:cNvGraphicFramePr>
              <a:graphicFrameLocks noChangeAspect="1"/>
            </p:cNvGraphicFramePr>
            <p:nvPr>
              <p:extLst/>
            </p:nvPr>
          </p:nvGraphicFramePr>
          <p:xfrm>
            <a:off x="6957138" y="3037914"/>
            <a:ext cx="872966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4" name="数式" r:id="rId18" imgW="393529" imgH="228501" progId="Equation.3">
                    <p:embed/>
                  </p:oleObj>
                </mc:Choice>
                <mc:Fallback>
                  <p:oleObj name="数式" r:id="rId18" imgW="393529" imgH="228501" progId="Equation.3">
                    <p:embed/>
                    <p:pic>
                      <p:nvPicPr>
                        <p:cNvPr id="28" name="Object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7138" y="3037914"/>
                          <a:ext cx="872966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5"/>
            <p:cNvGraphicFramePr>
              <a:graphicFrameLocks noChangeAspect="1"/>
            </p:cNvGraphicFramePr>
            <p:nvPr>
              <p:extLst/>
            </p:nvPr>
          </p:nvGraphicFramePr>
          <p:xfrm>
            <a:off x="3385823" y="3819912"/>
            <a:ext cx="338613" cy="480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5" name="数式" r:id="rId20" imgW="152268" imgH="215713" progId="Equation.3">
                    <p:embed/>
                  </p:oleObj>
                </mc:Choice>
                <mc:Fallback>
                  <p:oleObj name="数式" r:id="rId20" imgW="152268" imgH="215713" progId="Equation.3">
                    <p:embed/>
                    <p:pic>
                      <p:nvPicPr>
                        <p:cNvPr id="29" name="Object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823" y="3819912"/>
                          <a:ext cx="338613" cy="4800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16"/>
            <p:cNvGraphicFramePr>
              <a:graphicFrameLocks noChangeAspect="1"/>
            </p:cNvGraphicFramePr>
            <p:nvPr>
              <p:extLst/>
            </p:nvPr>
          </p:nvGraphicFramePr>
          <p:xfrm>
            <a:off x="3785873" y="3819912"/>
            <a:ext cx="367188" cy="480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6" name="数式" r:id="rId22" imgW="164885" imgH="215619" progId="Equation.3">
                    <p:embed/>
                  </p:oleObj>
                </mc:Choice>
                <mc:Fallback>
                  <p:oleObj name="数式" r:id="rId22" imgW="164885" imgH="215619" progId="Equation.3">
                    <p:embed/>
                    <p:pic>
                      <p:nvPicPr>
                        <p:cNvPr id="30" name="Object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5873" y="3819912"/>
                          <a:ext cx="367188" cy="4800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17"/>
            <p:cNvGraphicFramePr>
              <a:graphicFrameLocks noChangeAspect="1"/>
            </p:cNvGraphicFramePr>
            <p:nvPr>
              <p:extLst/>
            </p:nvPr>
          </p:nvGraphicFramePr>
          <p:xfrm>
            <a:off x="4201638" y="3805625"/>
            <a:ext cx="365760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7" name="数式" r:id="rId24" imgW="165028" imgH="228501" progId="Equation.3">
                    <p:embed/>
                  </p:oleObj>
                </mc:Choice>
                <mc:Fallback>
                  <p:oleObj name="数式" r:id="rId24" imgW="165028" imgH="228501" progId="Equation.3">
                    <p:embed/>
                    <p:pic>
                      <p:nvPicPr>
                        <p:cNvPr id="31" name="Object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1638" y="3805625"/>
                          <a:ext cx="365760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18"/>
            <p:cNvGraphicFramePr>
              <a:graphicFrameLocks noChangeAspect="1"/>
            </p:cNvGraphicFramePr>
            <p:nvPr>
              <p:extLst/>
            </p:nvPr>
          </p:nvGraphicFramePr>
          <p:xfrm>
            <a:off x="4603117" y="3819912"/>
            <a:ext cx="367188" cy="480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8" name="数式" r:id="rId26" imgW="164885" imgH="215619" progId="Equation.3">
                    <p:embed/>
                  </p:oleObj>
                </mc:Choice>
                <mc:Fallback>
                  <p:oleObj name="数式" r:id="rId26" imgW="164885" imgH="215619" progId="Equation.3">
                    <p:embed/>
                    <p:pic>
                      <p:nvPicPr>
                        <p:cNvPr id="32" name="Object 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117" y="3819912"/>
                          <a:ext cx="367188" cy="4800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19"/>
            <p:cNvGraphicFramePr>
              <a:graphicFrameLocks noChangeAspect="1"/>
            </p:cNvGraphicFramePr>
            <p:nvPr>
              <p:extLst/>
            </p:nvPr>
          </p:nvGraphicFramePr>
          <p:xfrm>
            <a:off x="4993739" y="3805625"/>
            <a:ext cx="344328" cy="508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9" name="数式" r:id="rId28" imgW="165028" imgH="228501" progId="Equation.3">
                    <p:embed/>
                  </p:oleObj>
                </mc:Choice>
                <mc:Fallback>
                  <p:oleObj name="数式" r:id="rId28" imgW="165028" imgH="228501" progId="Equation.3">
                    <p:embed/>
                    <p:pic>
                      <p:nvPicPr>
                        <p:cNvPr id="33" name="Object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3739" y="3805625"/>
                          <a:ext cx="344328" cy="508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20"/>
            <p:cNvGraphicFramePr>
              <a:graphicFrameLocks noChangeAspect="1"/>
            </p:cNvGraphicFramePr>
            <p:nvPr>
              <p:extLst/>
            </p:nvPr>
          </p:nvGraphicFramePr>
          <p:xfrm>
            <a:off x="7954963" y="3819912"/>
            <a:ext cx="395763" cy="480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0" name="数式" r:id="rId30" imgW="177569" imgH="215619" progId="Equation.3">
                    <p:embed/>
                  </p:oleObj>
                </mc:Choice>
                <mc:Fallback>
                  <p:oleObj name="数式" r:id="rId30" imgW="177569" imgH="215619" progId="Equation.3">
                    <p:embed/>
                    <p:pic>
                      <p:nvPicPr>
                        <p:cNvPr id="34" name="Object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963" y="3819912"/>
                          <a:ext cx="395763" cy="4800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21"/>
            <p:cNvGraphicFramePr>
              <a:graphicFrameLocks noChangeAspect="1"/>
            </p:cNvGraphicFramePr>
            <p:nvPr>
              <p:extLst/>
            </p:nvPr>
          </p:nvGraphicFramePr>
          <p:xfrm>
            <a:off x="5604403" y="3975646"/>
            <a:ext cx="392906" cy="170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1" name="数式" r:id="rId32" imgW="177415" imgH="76035" progId="Equation.3">
                    <p:embed/>
                  </p:oleObj>
                </mc:Choice>
                <mc:Fallback>
                  <p:oleObj name="数式" r:id="rId32" imgW="177415" imgH="76035" progId="Equation.3">
                    <p:embed/>
                    <p:pic>
                      <p:nvPicPr>
                        <p:cNvPr id="35" name="Object 2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4403" y="3975646"/>
                          <a:ext cx="392906" cy="1700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22"/>
            <p:cNvGraphicFramePr>
              <a:graphicFrameLocks noChangeAspect="1"/>
            </p:cNvGraphicFramePr>
            <p:nvPr>
              <p:extLst/>
            </p:nvPr>
          </p:nvGraphicFramePr>
          <p:xfrm>
            <a:off x="7323991" y="3975646"/>
            <a:ext cx="392906" cy="170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2" name="数式" r:id="rId34" imgW="177415" imgH="76035" progId="Equation.3">
                    <p:embed/>
                  </p:oleObj>
                </mc:Choice>
                <mc:Fallback>
                  <p:oleObj name="数式" r:id="rId34" imgW="177415" imgH="76035" progId="Equation.3">
                    <p:embed/>
                    <p:pic>
                      <p:nvPicPr>
                        <p:cNvPr id="36" name="Object 2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991" y="3975646"/>
                          <a:ext cx="392906" cy="1700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23"/>
            <p:cNvGraphicFramePr>
              <a:graphicFrameLocks noChangeAspect="1"/>
            </p:cNvGraphicFramePr>
            <p:nvPr>
              <p:extLst/>
            </p:nvPr>
          </p:nvGraphicFramePr>
          <p:xfrm>
            <a:off x="6332011" y="3959930"/>
            <a:ext cx="197167" cy="198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3" name="数式" r:id="rId36" imgW="88554" imgH="88554" progId="Equation.3">
                    <p:embed/>
                  </p:oleObj>
                </mc:Choice>
                <mc:Fallback>
                  <p:oleObj name="数式" r:id="rId36" imgW="88554" imgH="88554" progId="Equation.3">
                    <p:embed/>
                    <p:pic>
                      <p:nvPicPr>
                        <p:cNvPr id="37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011" y="3959930"/>
                          <a:ext cx="197167" cy="198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24"/>
            <p:cNvGraphicFramePr>
              <a:graphicFrameLocks noChangeAspect="1"/>
            </p:cNvGraphicFramePr>
            <p:nvPr>
              <p:extLst/>
            </p:nvPr>
          </p:nvGraphicFramePr>
          <p:xfrm>
            <a:off x="6744758" y="3959930"/>
            <a:ext cx="197167" cy="198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4" name="数式" r:id="rId38" imgW="88554" imgH="88554" progId="Equation.3">
                    <p:embed/>
                  </p:oleObj>
                </mc:Choice>
                <mc:Fallback>
                  <p:oleObj name="数式" r:id="rId38" imgW="88554" imgH="88554" progId="Equation.3">
                    <p:embed/>
                    <p:pic>
                      <p:nvPicPr>
                        <p:cNvPr id="38" name="Object 2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4758" y="3959930"/>
                          <a:ext cx="197167" cy="198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225"/>
            <p:cNvGraphicFramePr>
              <a:graphicFrameLocks noChangeAspect="1"/>
            </p:cNvGraphicFramePr>
            <p:nvPr>
              <p:extLst/>
            </p:nvPr>
          </p:nvGraphicFramePr>
          <p:xfrm>
            <a:off x="4639153" y="2182623"/>
            <a:ext cx="197167" cy="36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5" name="数式" r:id="rId39" imgW="88707" imgH="164742" progId="Equation.3">
                    <p:embed/>
                  </p:oleObj>
                </mc:Choice>
                <mc:Fallback>
                  <p:oleObj name="数式" r:id="rId39" imgW="88707" imgH="164742" progId="Equation.3">
                    <p:embed/>
                    <p:pic>
                      <p:nvPicPr>
                        <p:cNvPr id="3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153" y="2182623"/>
                          <a:ext cx="197167" cy="367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26"/>
            <p:cNvGraphicFramePr>
              <a:graphicFrameLocks noChangeAspect="1"/>
            </p:cNvGraphicFramePr>
            <p:nvPr>
              <p:extLst/>
            </p:nvPr>
          </p:nvGraphicFramePr>
          <p:xfrm>
            <a:off x="5842477" y="2195323"/>
            <a:ext cx="281464" cy="36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6" name="数式" r:id="rId41" imgW="126780" imgH="164814" progId="Equation.3">
                    <p:embed/>
                  </p:oleObj>
                </mc:Choice>
                <mc:Fallback>
                  <p:oleObj name="数式" r:id="rId41" imgW="126780" imgH="164814" progId="Equation.3">
                    <p:embed/>
                    <p:pic>
                      <p:nvPicPr>
                        <p:cNvPr id="40" name="Object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477" y="2195323"/>
                          <a:ext cx="281464" cy="367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27"/>
            <p:cNvGraphicFramePr>
              <a:graphicFrameLocks noChangeAspect="1"/>
            </p:cNvGraphicFramePr>
            <p:nvPr>
              <p:extLst/>
            </p:nvPr>
          </p:nvGraphicFramePr>
          <p:xfrm>
            <a:off x="7068503" y="2196990"/>
            <a:ext cx="252888" cy="394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7" name="数式" r:id="rId43" imgW="114102" imgH="177492" progId="Equation.3">
                    <p:embed/>
                  </p:oleObj>
                </mc:Choice>
                <mc:Fallback>
                  <p:oleObj name="数式" r:id="rId43" imgW="114102" imgH="177492" progId="Equation.3">
                    <p:embed/>
                    <p:pic>
                      <p:nvPicPr>
                        <p:cNvPr id="41" name="Object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8503" y="2196990"/>
                          <a:ext cx="252888" cy="394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28"/>
            <p:cNvGraphicFramePr>
              <a:graphicFrameLocks noChangeAspect="1"/>
            </p:cNvGraphicFramePr>
            <p:nvPr>
              <p:extLst/>
            </p:nvPr>
          </p:nvGraphicFramePr>
          <p:xfrm>
            <a:off x="3449638" y="4812457"/>
            <a:ext cx="2190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8" name="数式" r:id="rId45" imgW="88707" imgH="164742" progId="Equation.3">
                    <p:embed/>
                  </p:oleObj>
                </mc:Choice>
                <mc:Fallback>
                  <p:oleObj name="数式" r:id="rId45" imgW="88707" imgH="164742" progId="Equation.3">
                    <p:embed/>
                    <p:pic>
                      <p:nvPicPr>
                        <p:cNvPr id="42" name="Object 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638" y="4812457"/>
                          <a:ext cx="219075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29"/>
            <p:cNvGraphicFramePr>
              <a:graphicFrameLocks noChangeAspect="1"/>
            </p:cNvGraphicFramePr>
            <p:nvPr>
              <p:extLst/>
            </p:nvPr>
          </p:nvGraphicFramePr>
          <p:xfrm>
            <a:off x="3854450" y="4812457"/>
            <a:ext cx="2190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9" name="数式" r:id="rId46" imgW="88707" imgH="164742" progId="Equation.3">
                    <p:embed/>
                  </p:oleObj>
                </mc:Choice>
                <mc:Fallback>
                  <p:oleObj name="数式" r:id="rId46" imgW="88707" imgH="164742" progId="Equation.3">
                    <p:embed/>
                    <p:pic>
                      <p:nvPicPr>
                        <p:cNvPr id="43" name="Object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450" y="4812457"/>
                          <a:ext cx="219075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30"/>
            <p:cNvGraphicFramePr>
              <a:graphicFrameLocks noChangeAspect="1"/>
            </p:cNvGraphicFramePr>
            <p:nvPr>
              <p:extLst/>
            </p:nvPr>
          </p:nvGraphicFramePr>
          <p:xfrm>
            <a:off x="4259262" y="4812457"/>
            <a:ext cx="2190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0" name="数式" r:id="rId47" imgW="88707" imgH="164742" progId="Equation.3">
                    <p:embed/>
                  </p:oleObj>
                </mc:Choice>
                <mc:Fallback>
                  <p:oleObj name="数式" r:id="rId47" imgW="88707" imgH="164742" progId="Equation.3">
                    <p:embed/>
                    <p:pic>
                      <p:nvPicPr>
                        <p:cNvPr id="44" name="Object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262" y="4812457"/>
                          <a:ext cx="219075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31"/>
            <p:cNvGraphicFramePr>
              <a:graphicFrameLocks noChangeAspect="1"/>
            </p:cNvGraphicFramePr>
            <p:nvPr>
              <p:extLst/>
            </p:nvPr>
          </p:nvGraphicFramePr>
          <p:xfrm>
            <a:off x="4664075" y="4812457"/>
            <a:ext cx="2190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1" name="数式" r:id="rId48" imgW="88707" imgH="164742" progId="Equation.3">
                    <p:embed/>
                  </p:oleObj>
                </mc:Choice>
                <mc:Fallback>
                  <p:oleObj name="数式" r:id="rId48" imgW="88707" imgH="164742" progId="Equation.3">
                    <p:embed/>
                    <p:pic>
                      <p:nvPicPr>
                        <p:cNvPr id="45" name="Object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075" y="4812457"/>
                          <a:ext cx="219075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32"/>
            <p:cNvGraphicFramePr>
              <a:graphicFrameLocks noChangeAspect="1"/>
            </p:cNvGraphicFramePr>
            <p:nvPr>
              <p:extLst/>
            </p:nvPr>
          </p:nvGraphicFramePr>
          <p:xfrm>
            <a:off x="5131435" y="4812457"/>
            <a:ext cx="312738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2" name="数式" r:id="rId49" imgW="126780" imgH="164814" progId="Equation.3">
                    <p:embed/>
                  </p:oleObj>
                </mc:Choice>
                <mc:Fallback>
                  <p:oleObj name="数式" r:id="rId49" imgW="126780" imgH="164814" progId="Equation.3">
                    <p:embed/>
                    <p:pic>
                      <p:nvPicPr>
                        <p:cNvPr id="4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1435" y="4812457"/>
                          <a:ext cx="312738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33"/>
            <p:cNvGraphicFramePr>
              <a:graphicFrameLocks noChangeAspect="1"/>
            </p:cNvGraphicFramePr>
            <p:nvPr>
              <p:extLst/>
            </p:nvPr>
          </p:nvGraphicFramePr>
          <p:xfrm>
            <a:off x="6307138" y="4812457"/>
            <a:ext cx="312737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3" name="数式" r:id="rId50" imgW="126780" imgH="164814" progId="Equation.3">
                    <p:embed/>
                  </p:oleObj>
                </mc:Choice>
                <mc:Fallback>
                  <p:oleObj name="数式" r:id="rId50" imgW="126780" imgH="164814" progId="Equation.3">
                    <p:embed/>
                    <p:pic>
                      <p:nvPicPr>
                        <p:cNvPr id="47" name="Object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7138" y="4812457"/>
                          <a:ext cx="312737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34"/>
            <p:cNvGraphicFramePr>
              <a:graphicFrameLocks noChangeAspect="1"/>
            </p:cNvGraphicFramePr>
            <p:nvPr>
              <p:extLst/>
            </p:nvPr>
          </p:nvGraphicFramePr>
          <p:xfrm>
            <a:off x="6717030" y="4833094"/>
            <a:ext cx="280988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4" name="数式" r:id="rId51" imgW="114102" imgH="177492" progId="Equation.3">
                    <p:embed/>
                  </p:oleObj>
                </mc:Choice>
                <mc:Fallback>
                  <p:oleObj name="数式" r:id="rId51" imgW="114102" imgH="177492" progId="Equation.3">
                    <p:embed/>
                    <p:pic>
                      <p:nvPicPr>
                        <p:cNvPr id="48" name="Object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7030" y="4833094"/>
                          <a:ext cx="280988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35"/>
            <p:cNvGraphicFramePr>
              <a:graphicFrameLocks noChangeAspect="1"/>
            </p:cNvGraphicFramePr>
            <p:nvPr>
              <p:extLst/>
            </p:nvPr>
          </p:nvGraphicFramePr>
          <p:xfrm>
            <a:off x="8034655" y="4833094"/>
            <a:ext cx="280988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5" name="数式" r:id="rId53" imgW="114102" imgH="177492" progId="Equation.3">
                    <p:embed/>
                  </p:oleObj>
                </mc:Choice>
                <mc:Fallback>
                  <p:oleObj name="数式" r:id="rId53" imgW="114102" imgH="177492" progId="Equation.3">
                    <p:embed/>
                    <p:pic>
                      <p:nvPicPr>
                        <p:cNvPr id="49" name="Object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4655" y="4833094"/>
                          <a:ext cx="280988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36"/>
            <p:cNvGraphicFramePr>
              <a:graphicFrameLocks noChangeAspect="1"/>
            </p:cNvGraphicFramePr>
            <p:nvPr>
              <p:extLst/>
            </p:nvPr>
          </p:nvGraphicFramePr>
          <p:xfrm>
            <a:off x="5643563" y="5039469"/>
            <a:ext cx="436562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6" name="数式" r:id="rId55" imgW="177338" imgH="88669" progId="Equation.3">
                    <p:embed/>
                  </p:oleObj>
                </mc:Choice>
                <mc:Fallback>
                  <p:oleObj name="数式" r:id="rId55" imgW="177338" imgH="88669" progId="Equation.3">
                    <p:embed/>
                    <p:pic>
                      <p:nvPicPr>
                        <p:cNvPr id="50" name="Object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63" y="5039469"/>
                          <a:ext cx="436562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37"/>
            <p:cNvGraphicFramePr>
              <a:graphicFrameLocks noChangeAspect="1"/>
            </p:cNvGraphicFramePr>
            <p:nvPr>
              <p:extLst/>
            </p:nvPr>
          </p:nvGraphicFramePr>
          <p:xfrm>
            <a:off x="7453313" y="5018832"/>
            <a:ext cx="436562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7" name="数式" r:id="rId57" imgW="177338" imgH="88669" progId="Equation.3">
                    <p:embed/>
                  </p:oleObj>
                </mc:Choice>
                <mc:Fallback>
                  <p:oleObj name="数式" r:id="rId57" imgW="177338" imgH="88669" progId="Equation.3">
                    <p:embed/>
                    <p:pic>
                      <p:nvPicPr>
                        <p:cNvPr id="51" name="Object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3313" y="5018832"/>
                          <a:ext cx="436562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38"/>
            <p:cNvGraphicFramePr>
              <a:graphicFrameLocks noChangeAspect="1"/>
            </p:cNvGraphicFramePr>
            <p:nvPr>
              <p:extLst/>
            </p:nvPr>
          </p:nvGraphicFramePr>
          <p:xfrm>
            <a:off x="2771775" y="3990955"/>
            <a:ext cx="314325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8" name="数式" r:id="rId59" imgW="126835" imgH="139518" progId="Equation.3">
                    <p:embed/>
                  </p:oleObj>
                </mc:Choice>
                <mc:Fallback>
                  <p:oleObj name="数式" r:id="rId59" imgW="126835" imgH="139518" progId="Equation.3">
                    <p:embed/>
                    <p:pic>
                      <p:nvPicPr>
                        <p:cNvPr id="52" name="Object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775" y="3990955"/>
                          <a:ext cx="314325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39"/>
            <p:cNvGraphicFramePr>
              <a:graphicFrameLocks noChangeAspect="1"/>
            </p:cNvGraphicFramePr>
            <p:nvPr>
              <p:extLst/>
            </p:nvPr>
          </p:nvGraphicFramePr>
          <p:xfrm>
            <a:off x="2771775" y="4821982"/>
            <a:ext cx="3143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" name="数式" r:id="rId61" imgW="126780" imgH="164814" progId="Equation.3">
                    <p:embed/>
                  </p:oleObj>
                </mc:Choice>
                <mc:Fallback>
                  <p:oleObj name="数式" r:id="rId61" imgW="126780" imgH="164814" progId="Equation.3">
                    <p:embed/>
                    <p:pic>
                      <p:nvPicPr>
                        <p:cNvPr id="53" name="Object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775" y="4821982"/>
                          <a:ext cx="314325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77"/>
            <p:cNvSpPr txBox="1">
              <a:spLocks noChangeArrowheads="1"/>
            </p:cNvSpPr>
            <p:nvPr/>
          </p:nvSpPr>
          <p:spPr bwMode="auto">
            <a:xfrm>
              <a:off x="722874" y="3636398"/>
              <a:ext cx="1922463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Observation </a:t>
              </a:r>
            </a:p>
            <a:p>
              <a:pPr algn="ctr"/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sequence</a:t>
              </a:r>
            </a:p>
          </p:txBody>
        </p:sp>
        <p:sp>
          <p:nvSpPr>
            <p:cNvPr id="55" name="Text Box 78"/>
            <p:cNvSpPr txBox="1">
              <a:spLocks noChangeArrowheads="1"/>
            </p:cNvSpPr>
            <p:nvPr/>
          </p:nvSpPr>
          <p:spPr bwMode="auto">
            <a:xfrm>
              <a:off x="320662" y="4795143"/>
              <a:ext cx="2324675" cy="46166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State sequence</a:t>
              </a:r>
            </a:p>
          </p:txBody>
        </p:sp>
        <p:graphicFrame>
          <p:nvGraphicFramePr>
            <p:cNvPr id="56" name="Object 206"/>
            <p:cNvGraphicFramePr>
              <a:graphicFrameLocks noChangeAspect="1"/>
            </p:cNvGraphicFramePr>
            <p:nvPr>
              <p:extLst/>
            </p:nvPr>
          </p:nvGraphicFramePr>
          <p:xfrm>
            <a:off x="585826" y="1135806"/>
            <a:ext cx="372708" cy="506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" name="数式" r:id="rId63" imgW="177646" imgH="241091" progId="Equation.3">
                    <p:embed/>
                  </p:oleObj>
                </mc:Choice>
                <mc:Fallback>
                  <p:oleObj name="数式" r:id="rId63" imgW="177646" imgH="241091" progId="Equation.3">
                    <p:embed/>
                    <p:pic>
                      <p:nvPicPr>
                        <p:cNvPr id="56" name="Object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826" y="1135806"/>
                          <a:ext cx="372708" cy="506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212"/>
            <p:cNvGraphicFramePr>
              <a:graphicFrameLocks noChangeAspect="1"/>
            </p:cNvGraphicFramePr>
            <p:nvPr>
              <p:extLst/>
            </p:nvPr>
          </p:nvGraphicFramePr>
          <p:xfrm>
            <a:off x="399243" y="1798544"/>
            <a:ext cx="771552" cy="458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1" name="数式" r:id="rId65" imgW="406224" imgH="241195" progId="Equation.3">
                    <p:embed/>
                  </p:oleObj>
                </mc:Choice>
                <mc:Fallback>
                  <p:oleObj name="数式" r:id="rId65" imgW="406224" imgH="241195" progId="Equation.3">
                    <p:embed/>
                    <p:pic>
                      <p:nvPicPr>
                        <p:cNvPr id="57" name="Object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243" y="1798544"/>
                          <a:ext cx="771552" cy="458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テキスト ボックス 5"/>
            <p:cNvSpPr txBox="1"/>
            <p:nvPr/>
          </p:nvSpPr>
          <p:spPr>
            <a:xfrm>
              <a:off x="1103079" y="1264920"/>
              <a:ext cx="2659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latin typeface="+mn-lt"/>
                </a:rPr>
                <a:t>: State transition probability</a:t>
              </a:r>
              <a:endParaRPr kumimoji="1" lang="ja-JP" altLang="en-US">
                <a:latin typeface="+mn-lt"/>
              </a:endParaRPr>
            </a:p>
          </p:txBody>
        </p:sp>
        <p:sp>
          <p:nvSpPr>
            <p:cNvPr id="59" name="テキスト ボックス 75"/>
            <p:cNvSpPr txBox="1"/>
            <p:nvPr/>
          </p:nvSpPr>
          <p:spPr>
            <a:xfrm>
              <a:off x="1103079" y="1823892"/>
              <a:ext cx="190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latin typeface="+mn-lt"/>
                </a:rPr>
                <a:t>: Output probability</a:t>
              </a:r>
              <a:endParaRPr kumimoji="1" lang="ja-JP" altLang="en-US">
                <a:latin typeface="+mn-lt"/>
              </a:endParaRPr>
            </a:p>
          </p:txBody>
        </p:sp>
        <p:sp>
          <p:nvSpPr>
            <p:cNvPr id="60" name="AutoShape 427"/>
            <p:cNvSpPr>
              <a:spLocks noChangeArrowheads="1"/>
            </p:cNvSpPr>
            <p:nvPr/>
          </p:nvSpPr>
          <p:spPr bwMode="auto">
            <a:xfrm>
              <a:off x="344214" y="1103086"/>
              <a:ext cx="3461106" cy="1264718"/>
            </a:xfrm>
            <a:prstGeom prst="roundRect">
              <a:avLst>
                <a:gd name="adj" fmla="val 165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987972" y="6513001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http://hts.sp.nitech.ac.jp/archives/2.3/HTS_Slides.zip</a:t>
            </a:r>
          </a:p>
        </p:txBody>
      </p:sp>
    </p:spTree>
    <p:extLst>
      <p:ext uri="{BB962C8B-B14F-4D97-AF65-F5344CB8AC3E}">
        <p14:creationId xmlns:p14="http://schemas.microsoft.com/office/powerpoint/2010/main" val="36458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Dependent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</a:t>
            </a: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/>
              <a:t>ere away with William in Sea </a:t>
            </a: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/>
              <a:t>orld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Realization of w varies but similar patterns occur in the similar context</a:t>
            </a:r>
          </a:p>
          <a:p>
            <a:endParaRPr lang="en-US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66144"/>
            <a:ext cx="6555608" cy="29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Dependent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639" y="1845734"/>
            <a:ext cx="2262040" cy="402336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English</a:t>
            </a:r>
          </a:p>
          <a:p>
            <a:pPr marL="0" indent="0">
              <a:buNone/>
            </a:pPr>
            <a:r>
              <a:rPr lang="en-US"/>
              <a:t>#</a:t>
            </a:r>
            <a:r>
              <a:rPr lang="en-US" err="1"/>
              <a:t>Monophone</a:t>
            </a:r>
            <a:r>
              <a:rPr lang="en-US"/>
              <a:t> : 46</a:t>
            </a:r>
          </a:p>
          <a:p>
            <a:pPr marL="0" indent="0">
              <a:buNone/>
            </a:pPr>
            <a:r>
              <a:rPr lang="en-US"/>
              <a:t>#</a:t>
            </a:r>
            <a:r>
              <a:rPr lang="en-US" err="1"/>
              <a:t>Biphone</a:t>
            </a:r>
            <a:r>
              <a:rPr lang="en-US"/>
              <a:t>: 2116</a:t>
            </a:r>
          </a:p>
          <a:p>
            <a:pPr marL="0" indent="0">
              <a:buNone/>
            </a:pPr>
            <a:r>
              <a:rPr lang="en-US"/>
              <a:t>#</a:t>
            </a:r>
            <a:r>
              <a:rPr lang="en-US" err="1"/>
              <a:t>Triphone</a:t>
            </a:r>
            <a:r>
              <a:rPr lang="en-US"/>
              <a:t>: 97336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04028" y="1825625"/>
            <a:ext cx="7254607" cy="3539853"/>
            <a:chOff x="530150" y="1141685"/>
            <a:chExt cx="8258870" cy="3571048"/>
          </a:xfrm>
        </p:grpSpPr>
        <p:cxnSp>
          <p:nvCxnSpPr>
            <p:cNvPr id="5" name="直線​​コネクタ 98"/>
            <p:cNvCxnSpPr/>
            <p:nvPr/>
          </p:nvCxnSpPr>
          <p:spPr>
            <a:xfrm>
              <a:off x="6677025" y="1738313"/>
              <a:ext cx="2111995" cy="970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​​コネクタ 100"/>
            <p:cNvCxnSpPr/>
            <p:nvPr/>
          </p:nvCxnSpPr>
          <p:spPr>
            <a:xfrm>
              <a:off x="6457950" y="1747838"/>
              <a:ext cx="98822" cy="96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77"/>
            <p:cNvSpPr/>
            <p:nvPr/>
          </p:nvSpPr>
          <p:spPr>
            <a:xfrm>
              <a:off x="6358772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8" name="円/楕円 75"/>
            <p:cNvSpPr/>
            <p:nvPr/>
          </p:nvSpPr>
          <p:spPr>
            <a:xfrm>
              <a:off x="5772442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9" name="円/楕円 74"/>
            <p:cNvSpPr/>
            <p:nvPr/>
          </p:nvSpPr>
          <p:spPr>
            <a:xfrm>
              <a:off x="5258092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0" name="円/楕円 73"/>
            <p:cNvSpPr/>
            <p:nvPr/>
          </p:nvSpPr>
          <p:spPr>
            <a:xfrm>
              <a:off x="4678948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​​コネクタ 76"/>
            <p:cNvCxnSpPr/>
            <p:nvPr/>
          </p:nvCxnSpPr>
          <p:spPr>
            <a:xfrm flipH="1">
              <a:off x="3468944" y="1738313"/>
              <a:ext cx="257712" cy="97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84"/>
            <p:cNvCxnSpPr/>
            <p:nvPr/>
          </p:nvCxnSpPr>
          <p:spPr>
            <a:xfrm>
              <a:off x="3945234" y="1747838"/>
              <a:ext cx="1763168" cy="961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70"/>
            <p:cNvSpPr/>
            <p:nvPr/>
          </p:nvSpPr>
          <p:spPr>
            <a:xfrm>
              <a:off x="3632509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"/>
            <p:cNvSpPr/>
            <p:nvPr/>
          </p:nvSpPr>
          <p:spPr>
            <a:xfrm>
              <a:off x="2680109" y="1390922"/>
              <a:ext cx="396000" cy="396000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690183"/>
            <p:cNvSpPr/>
            <p:nvPr/>
          </p:nvSpPr>
          <p:spPr>
            <a:xfrm>
              <a:off x="1115616" y="2708920"/>
              <a:ext cx="2232248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27"/>
            <p:cNvGrpSpPr/>
            <p:nvPr/>
          </p:nvGrpSpPr>
          <p:grpSpPr>
            <a:xfrm>
              <a:off x="1348396" y="3573016"/>
              <a:ext cx="1747158" cy="279212"/>
              <a:chOff x="3995936" y="1690683"/>
              <a:chExt cx="1747158" cy="279212"/>
            </a:xfrm>
          </p:grpSpPr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5239038" y="1700813"/>
                <a:ext cx="269066" cy="269082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auto">
              <a:xfrm>
                <a:off x="4734982" y="1695446"/>
                <a:ext cx="269066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52" name="AutoShape 5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792129" y="1728000"/>
                <a:ext cx="173821" cy="4763"/>
              </a:xfrm>
              <a:prstGeom prst="curvedConnector5">
                <a:avLst>
                  <a:gd name="adj1" fmla="val -26866"/>
                  <a:gd name="adj2" fmla="val -84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4232236" y="1690683"/>
                <a:ext cx="269068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54" name="AutoShape 5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289383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55" name="AutoShape 16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293798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56" name="直線矢印​​コネクタ 3"/>
              <p:cNvCxnSpPr>
                <a:endCxn id="53" idx="2"/>
              </p:cNvCxnSpPr>
              <p:nvPr/>
            </p:nvCxnSpPr>
            <p:spPr>
              <a:xfrm>
                <a:off x="3995936" y="1825218"/>
                <a:ext cx="2363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​​コネクタ 20"/>
              <p:cNvCxnSpPr>
                <a:stCxn id="53" idx="6"/>
                <a:endCxn id="51" idx="2"/>
              </p:cNvCxnSpPr>
              <p:nvPr/>
            </p:nvCxnSpPr>
            <p:spPr>
              <a:xfrm>
                <a:off x="4501304" y="1825219"/>
                <a:ext cx="233678" cy="4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​​コネクタ 23"/>
              <p:cNvCxnSpPr>
                <a:stCxn id="51" idx="6"/>
                <a:endCxn id="50" idx="2"/>
              </p:cNvCxnSpPr>
              <p:nvPr/>
            </p:nvCxnSpPr>
            <p:spPr>
              <a:xfrm>
                <a:off x="5004048" y="1829987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​​コネクタ 29"/>
              <p:cNvCxnSpPr>
                <a:stCxn id="50" idx="6"/>
              </p:cNvCxnSpPr>
              <p:nvPr/>
            </p:nvCxnSpPr>
            <p:spPr>
              <a:xfrm>
                <a:off x="5508104" y="1835354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テキスト ボックス 28"/>
            <p:cNvSpPr txBox="1"/>
            <p:nvPr/>
          </p:nvSpPr>
          <p:spPr>
            <a:xfrm>
              <a:off x="2411760" y="1295573"/>
              <a:ext cx="45576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>
                  <a:latin typeface="+mn-lt"/>
                </a:rPr>
                <a:t>s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cl p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r i w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k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r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n 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 i</a:t>
              </a:r>
              <a:endParaRPr kumimoji="1" lang="ja-JP" altLang="en-US" sz="2800">
                <a:latin typeface="+mn-lt"/>
              </a:endParaRPr>
            </a:p>
          </p:txBody>
        </p:sp>
        <p:sp>
          <p:nvSpPr>
            <p:cNvPr id="18" name="Text Box 65"/>
            <p:cNvSpPr txBox="1">
              <a:spLocks noChangeArrowheads="1"/>
            </p:cNvSpPr>
            <p:nvPr/>
          </p:nvSpPr>
          <p:spPr bwMode="auto">
            <a:xfrm>
              <a:off x="530150" y="1141685"/>
              <a:ext cx="1432788" cy="74243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Phoneme</a:t>
              </a:r>
            </a:p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sequence</a:t>
              </a:r>
            </a:p>
          </p:txBody>
        </p:sp>
        <p:cxnSp>
          <p:nvCxnSpPr>
            <p:cNvPr id="19" name="直線​​コネクタ 690182"/>
            <p:cNvCxnSpPr/>
            <p:nvPr/>
          </p:nvCxnSpPr>
          <p:spPr>
            <a:xfrm flipH="1">
              <a:off x="1115620" y="1738313"/>
              <a:ext cx="1641868" cy="970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690184"/>
            <p:cNvSpPr txBox="1"/>
            <p:nvPr/>
          </p:nvSpPr>
          <p:spPr>
            <a:xfrm>
              <a:off x="1729301" y="2728774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>
                  <a:latin typeface="+mn-lt"/>
                </a:rPr>
                <a:t>s-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-cl</a:t>
              </a:r>
              <a:endParaRPr kumimoji="1" lang="ja-JP" altLang="en-US" sz="2800">
                <a:latin typeface="+mn-lt"/>
              </a:endParaRPr>
            </a:p>
          </p:txBody>
        </p:sp>
        <p:sp>
          <p:nvSpPr>
            <p:cNvPr id="21" name="正方形/長方形 43"/>
            <p:cNvSpPr/>
            <p:nvPr/>
          </p:nvSpPr>
          <p:spPr>
            <a:xfrm>
              <a:off x="3476154" y="2708920"/>
              <a:ext cx="2232248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44"/>
            <p:cNvGrpSpPr/>
            <p:nvPr/>
          </p:nvGrpSpPr>
          <p:grpSpPr>
            <a:xfrm>
              <a:off x="3708934" y="3573016"/>
              <a:ext cx="1747158" cy="279212"/>
              <a:chOff x="3995936" y="1690683"/>
              <a:chExt cx="1747158" cy="279212"/>
            </a:xfrm>
          </p:grpSpPr>
          <p:sp>
            <p:nvSpPr>
              <p:cNvPr id="40" name="Oval 52"/>
              <p:cNvSpPr>
                <a:spLocks noChangeArrowheads="1"/>
              </p:cNvSpPr>
              <p:nvPr/>
            </p:nvSpPr>
            <p:spPr bwMode="auto">
              <a:xfrm>
                <a:off x="5239038" y="1700813"/>
                <a:ext cx="269066" cy="269082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Oval 55"/>
              <p:cNvSpPr>
                <a:spLocks noChangeArrowheads="1"/>
              </p:cNvSpPr>
              <p:nvPr/>
            </p:nvSpPr>
            <p:spPr bwMode="auto">
              <a:xfrm>
                <a:off x="4734982" y="1695446"/>
                <a:ext cx="269066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42" name="AutoShape 5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792129" y="1728000"/>
                <a:ext cx="173821" cy="4763"/>
              </a:xfrm>
              <a:prstGeom prst="curvedConnector5">
                <a:avLst>
                  <a:gd name="adj1" fmla="val -26866"/>
                  <a:gd name="adj2" fmla="val -84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43" name="Oval 58"/>
              <p:cNvSpPr>
                <a:spLocks noChangeArrowheads="1"/>
              </p:cNvSpPr>
              <p:nvPr/>
            </p:nvSpPr>
            <p:spPr bwMode="auto">
              <a:xfrm>
                <a:off x="4232236" y="1690683"/>
                <a:ext cx="269068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44" name="AutoShape 5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289383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45" name="AutoShape 16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293798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46" name="直線矢印​​コネクタ 51"/>
              <p:cNvCxnSpPr>
                <a:endCxn id="43" idx="2"/>
              </p:cNvCxnSpPr>
              <p:nvPr/>
            </p:nvCxnSpPr>
            <p:spPr>
              <a:xfrm>
                <a:off x="3995936" y="1825218"/>
                <a:ext cx="2363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​​コネクタ 52"/>
              <p:cNvCxnSpPr>
                <a:stCxn id="43" idx="6"/>
                <a:endCxn id="41" idx="2"/>
              </p:cNvCxnSpPr>
              <p:nvPr/>
            </p:nvCxnSpPr>
            <p:spPr>
              <a:xfrm>
                <a:off x="4501304" y="1825219"/>
                <a:ext cx="233678" cy="4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​​コネクタ 53"/>
              <p:cNvCxnSpPr>
                <a:stCxn id="41" idx="6"/>
                <a:endCxn id="40" idx="2"/>
              </p:cNvCxnSpPr>
              <p:nvPr/>
            </p:nvCxnSpPr>
            <p:spPr>
              <a:xfrm>
                <a:off x="5004048" y="1829987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​​コネクタ 54"/>
              <p:cNvCxnSpPr>
                <a:stCxn id="40" idx="6"/>
              </p:cNvCxnSpPr>
              <p:nvPr/>
            </p:nvCxnSpPr>
            <p:spPr>
              <a:xfrm>
                <a:off x="5508104" y="1835354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55"/>
            <p:cNvSpPr txBox="1"/>
            <p:nvPr/>
          </p:nvSpPr>
          <p:spPr>
            <a:xfrm>
              <a:off x="4089839" y="2728774"/>
              <a:ext cx="946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>
                  <a:latin typeface="+mn-lt"/>
                </a:rPr>
                <a:t>p-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-r</a:t>
              </a:r>
              <a:endParaRPr kumimoji="1" lang="ja-JP" altLang="en-US" sz="2800">
                <a:latin typeface="+mn-lt"/>
              </a:endParaRPr>
            </a:p>
          </p:txBody>
        </p:sp>
        <p:sp>
          <p:nvSpPr>
            <p:cNvPr id="24" name="正方形/長方形 56"/>
            <p:cNvSpPr/>
            <p:nvPr/>
          </p:nvSpPr>
          <p:spPr>
            <a:xfrm>
              <a:off x="6556772" y="2708920"/>
              <a:ext cx="2232248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57"/>
            <p:cNvGrpSpPr/>
            <p:nvPr/>
          </p:nvGrpSpPr>
          <p:grpSpPr>
            <a:xfrm>
              <a:off x="6789552" y="3573016"/>
              <a:ext cx="1747158" cy="279212"/>
              <a:chOff x="3995936" y="1690683"/>
              <a:chExt cx="1747158" cy="279212"/>
            </a:xfrm>
          </p:grpSpPr>
          <p:sp>
            <p:nvSpPr>
              <p:cNvPr id="30" name="Oval 52"/>
              <p:cNvSpPr>
                <a:spLocks noChangeArrowheads="1"/>
              </p:cNvSpPr>
              <p:nvPr/>
            </p:nvSpPr>
            <p:spPr bwMode="auto">
              <a:xfrm>
                <a:off x="5239038" y="1700813"/>
                <a:ext cx="269066" cy="269082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Oval 55"/>
              <p:cNvSpPr>
                <a:spLocks noChangeArrowheads="1"/>
              </p:cNvSpPr>
              <p:nvPr/>
            </p:nvSpPr>
            <p:spPr bwMode="auto">
              <a:xfrm>
                <a:off x="4734982" y="1695446"/>
                <a:ext cx="269066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32" name="AutoShape 5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792129" y="1728000"/>
                <a:ext cx="173821" cy="4763"/>
              </a:xfrm>
              <a:prstGeom prst="curvedConnector5">
                <a:avLst>
                  <a:gd name="adj1" fmla="val -26866"/>
                  <a:gd name="adj2" fmla="val -84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>
                <a:off x="4232236" y="1690683"/>
                <a:ext cx="269068" cy="269081"/>
              </a:xfrm>
              <a:prstGeom prst="ellipse">
                <a:avLst/>
              </a:prstGeom>
              <a:solidFill>
                <a:srgbClr val="A1F9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34" name="AutoShape 5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289383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35" name="AutoShape 16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293798" y="1728000"/>
                <a:ext cx="173823" cy="2381"/>
              </a:xfrm>
              <a:prstGeom prst="curvedConnector5">
                <a:avLst>
                  <a:gd name="adj1" fmla="val -26866"/>
                  <a:gd name="adj2" fmla="val -16600005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36" name="直線矢印​​コネクタ 64"/>
              <p:cNvCxnSpPr>
                <a:endCxn id="33" idx="2"/>
              </p:cNvCxnSpPr>
              <p:nvPr/>
            </p:nvCxnSpPr>
            <p:spPr>
              <a:xfrm>
                <a:off x="3995936" y="1825218"/>
                <a:ext cx="2363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​​コネクタ 65"/>
              <p:cNvCxnSpPr>
                <a:stCxn id="33" idx="6"/>
                <a:endCxn id="31" idx="2"/>
              </p:cNvCxnSpPr>
              <p:nvPr/>
            </p:nvCxnSpPr>
            <p:spPr>
              <a:xfrm>
                <a:off x="4501304" y="1825219"/>
                <a:ext cx="233678" cy="4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​​コネクタ 66"/>
              <p:cNvCxnSpPr>
                <a:stCxn id="31" idx="6"/>
                <a:endCxn id="30" idx="2"/>
              </p:cNvCxnSpPr>
              <p:nvPr/>
            </p:nvCxnSpPr>
            <p:spPr>
              <a:xfrm>
                <a:off x="5004048" y="1829987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​​コネクタ 67"/>
              <p:cNvCxnSpPr>
                <a:stCxn id="30" idx="6"/>
              </p:cNvCxnSpPr>
              <p:nvPr/>
            </p:nvCxnSpPr>
            <p:spPr>
              <a:xfrm>
                <a:off x="5508104" y="1835354"/>
                <a:ext cx="234990" cy="5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テキスト ボックス 68"/>
            <p:cNvSpPr txBox="1"/>
            <p:nvPr/>
          </p:nvSpPr>
          <p:spPr>
            <a:xfrm>
              <a:off x="7170457" y="2728774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>
                  <a:latin typeface="+mn-lt"/>
                </a:rPr>
                <a:t>n-</a:t>
              </a:r>
              <a:r>
                <a:rPr lang="en-US" altLang="ja-JP" sz="280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altLang="ja-JP" sz="2800">
                  <a:latin typeface="+mn-lt"/>
                </a:rPr>
                <a:t>-i</a:t>
              </a:r>
              <a:endParaRPr kumimoji="1" lang="ja-JP" altLang="en-US" sz="2800">
                <a:latin typeface="+mn-lt"/>
              </a:endParaRPr>
            </a:p>
          </p:txBody>
        </p:sp>
        <p:cxnSp>
          <p:nvCxnSpPr>
            <p:cNvPr id="27" name="直線​​コネクタ 72"/>
            <p:cNvCxnSpPr/>
            <p:nvPr/>
          </p:nvCxnSpPr>
          <p:spPr>
            <a:xfrm>
              <a:off x="2978059" y="1757363"/>
              <a:ext cx="369806" cy="951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5904200" y="3379785"/>
            <a:ext cx="468000" cy="200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数式" r:id="rId4" imgW="177415" imgH="76035" progId="Equation.3">
                    <p:embed/>
                  </p:oleObj>
                </mc:Choice>
                <mc:Fallback>
                  <p:oleObj name="数式" r:id="rId4" imgW="177415" imgH="76035" progId="Equation.3">
                    <p:embed/>
                    <p:pic>
                      <p:nvPicPr>
                        <p:cNvPr id="2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200" y="3379785"/>
                          <a:ext cx="468000" cy="2001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2646259" y="4293096"/>
              <a:ext cx="3507957" cy="419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Context-dependent HMMs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955216" y="6505235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http://hts.sp.nitech.ac.jp/archives/2.3/HTS_Slides.zip</a:t>
            </a:r>
          </a:p>
        </p:txBody>
      </p:sp>
    </p:spTree>
    <p:extLst>
      <p:ext uri="{BB962C8B-B14F-4D97-AF65-F5344CB8AC3E}">
        <p14:creationId xmlns:p14="http://schemas.microsoft.com/office/powerpoint/2010/main" val="176076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Decision Tree-based State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state separated automatically by the optimum question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0565" y="2262566"/>
            <a:ext cx="8598156" cy="4116689"/>
            <a:chOff x="324659" y="1106202"/>
            <a:chExt cx="8598156" cy="4116689"/>
          </a:xfrm>
        </p:grpSpPr>
        <p:sp>
          <p:nvSpPr>
            <p:cNvPr id="5" name="角丸四角形 230"/>
            <p:cNvSpPr/>
            <p:nvPr/>
          </p:nvSpPr>
          <p:spPr>
            <a:xfrm>
              <a:off x="366508" y="1106202"/>
              <a:ext cx="2176653" cy="1953457"/>
            </a:xfrm>
            <a:prstGeom prst="roundRect">
              <a:avLst/>
            </a:prstGeom>
            <a:solidFill>
              <a:srgbClr val="FFF3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691377"/>
            <p:cNvSpPr/>
            <p:nvPr/>
          </p:nvSpPr>
          <p:spPr>
            <a:xfrm>
              <a:off x="330639" y="3308152"/>
              <a:ext cx="1497835" cy="1850444"/>
            </a:xfrm>
            <a:prstGeom prst="roundRect">
              <a:avLst/>
            </a:prstGeom>
            <a:solidFill>
              <a:srgbClr val="FFF3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324659" y="1407439"/>
              <a:ext cx="762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k-a+b</a:t>
              </a:r>
            </a:p>
          </p:txBody>
        </p: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350059" y="1862149"/>
              <a:ext cx="711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t-a+h</a:t>
              </a:r>
            </a:p>
          </p:txBody>
        </p:sp>
        <p:sp>
          <p:nvSpPr>
            <p:cNvPr id="9" name="Rectangle 46"/>
            <p:cNvSpPr>
              <a:spLocks noChangeAspect="1" noChangeArrowheads="1"/>
            </p:cNvSpPr>
            <p:nvPr/>
          </p:nvSpPr>
          <p:spPr bwMode="auto">
            <a:xfrm>
              <a:off x="1609515" y="1231911"/>
              <a:ext cx="304800" cy="17743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268"/>
            <p:cNvSpPr txBox="1">
              <a:spLocks noChangeArrowheads="1"/>
            </p:cNvSpPr>
            <p:nvPr/>
          </p:nvSpPr>
          <p:spPr bwMode="auto">
            <a:xfrm rot="5400000">
              <a:off x="591433" y="260914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1" name="Text Box 269"/>
            <p:cNvSpPr txBox="1">
              <a:spLocks noChangeArrowheads="1"/>
            </p:cNvSpPr>
            <p:nvPr/>
          </p:nvSpPr>
          <p:spPr bwMode="auto">
            <a:xfrm rot="16200000">
              <a:off x="1451067" y="259849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2" name="AutoShape 111"/>
            <p:cNvSpPr>
              <a:spLocks noChangeAspect="1" noChangeArrowheads="1"/>
            </p:cNvSpPr>
            <p:nvPr/>
          </p:nvSpPr>
          <p:spPr bwMode="auto">
            <a:xfrm>
              <a:off x="2343614" y="3309914"/>
              <a:ext cx="1282700" cy="892175"/>
            </a:xfrm>
            <a:prstGeom prst="roundRect">
              <a:avLst>
                <a:gd name="adj" fmla="val 16667"/>
              </a:avLst>
            </a:prstGeom>
            <a:solidFill>
              <a:srgbClr val="FFEB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AutoShape 112"/>
            <p:cNvSpPr>
              <a:spLocks noChangeAspect="1" noChangeArrowheads="1"/>
            </p:cNvSpPr>
            <p:nvPr/>
          </p:nvSpPr>
          <p:spPr bwMode="auto">
            <a:xfrm>
              <a:off x="7604589" y="3309914"/>
              <a:ext cx="1282700" cy="892175"/>
            </a:xfrm>
            <a:prstGeom prst="roundRect">
              <a:avLst>
                <a:gd name="adj" fmla="val 16667"/>
              </a:avLst>
            </a:prstGeom>
            <a:solidFill>
              <a:srgbClr val="EAFD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AutoShape 113"/>
            <p:cNvSpPr>
              <a:spLocks noChangeAspect="1" noChangeArrowheads="1"/>
            </p:cNvSpPr>
            <p:nvPr/>
          </p:nvSpPr>
          <p:spPr bwMode="auto">
            <a:xfrm>
              <a:off x="5888502" y="3309914"/>
              <a:ext cx="1282700" cy="89217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AutoShape 114"/>
            <p:cNvSpPr>
              <a:spLocks noChangeAspect="1" noChangeArrowheads="1"/>
            </p:cNvSpPr>
            <p:nvPr/>
          </p:nvSpPr>
          <p:spPr bwMode="auto">
            <a:xfrm>
              <a:off x="3923177" y="3309914"/>
              <a:ext cx="1250950" cy="892175"/>
            </a:xfrm>
            <a:prstGeom prst="roundRect">
              <a:avLst>
                <a:gd name="adj" fmla="val 16667"/>
              </a:avLst>
            </a:prstGeom>
            <a:solidFill>
              <a:srgbClr val="E7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49"/>
            <p:cNvSpPr>
              <a:spLocks noChangeAspect="1" noChangeArrowheads="1"/>
            </p:cNvSpPr>
            <p:nvPr/>
          </p:nvSpPr>
          <p:spPr bwMode="auto">
            <a:xfrm>
              <a:off x="5401139" y="1516976"/>
              <a:ext cx="128520" cy="1285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auto">
            <a:xfrm>
              <a:off x="6415559" y="2037021"/>
              <a:ext cx="129600" cy="12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auto">
            <a:xfrm>
              <a:off x="4467696" y="2037021"/>
              <a:ext cx="129600" cy="12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9" name="AutoShape 72"/>
            <p:cNvCxnSpPr>
              <a:cxnSpLocks noChangeAspect="1" noChangeShapeType="1"/>
              <a:stCxn id="16" idx="4"/>
              <a:endCxn id="18" idx="0"/>
            </p:cNvCxnSpPr>
            <p:nvPr/>
          </p:nvCxnSpPr>
          <p:spPr bwMode="auto">
            <a:xfrm flipH="1">
              <a:off x="4532496" y="1645496"/>
              <a:ext cx="932903" cy="3915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73"/>
            <p:cNvCxnSpPr>
              <a:cxnSpLocks noChangeAspect="1" noChangeShapeType="1"/>
              <a:stCxn id="16" idx="4"/>
              <a:endCxn id="17" idx="0"/>
            </p:cNvCxnSpPr>
            <p:nvPr/>
          </p:nvCxnSpPr>
          <p:spPr bwMode="auto">
            <a:xfrm>
              <a:off x="5465399" y="1645496"/>
              <a:ext cx="1014960" cy="3915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77"/>
            <p:cNvCxnSpPr>
              <a:cxnSpLocks noChangeAspect="1" noChangeShapeType="1"/>
              <a:stCxn id="79" idx="4"/>
              <a:endCxn id="82" idx="0"/>
            </p:cNvCxnSpPr>
            <p:nvPr/>
          </p:nvCxnSpPr>
          <p:spPr bwMode="auto">
            <a:xfrm rot="5400000">
              <a:off x="6711060" y="2591025"/>
              <a:ext cx="456720" cy="8191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78"/>
            <p:cNvCxnSpPr>
              <a:cxnSpLocks noChangeAspect="1" noChangeShapeType="1"/>
              <a:stCxn id="79" idx="4"/>
              <a:endCxn id="83" idx="0"/>
            </p:cNvCxnSpPr>
            <p:nvPr/>
          </p:nvCxnSpPr>
          <p:spPr bwMode="auto">
            <a:xfrm rot="16200000" flipH="1">
              <a:off x="7566051" y="2555168"/>
              <a:ext cx="462824" cy="8969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82"/>
            <p:cNvCxnSpPr>
              <a:cxnSpLocks noChangeAspect="1" noChangeShapeType="1"/>
              <a:stCxn id="78" idx="4"/>
              <a:endCxn id="80" idx="0"/>
            </p:cNvCxnSpPr>
            <p:nvPr/>
          </p:nvCxnSpPr>
          <p:spPr bwMode="auto">
            <a:xfrm rot="5400000">
              <a:off x="3095987" y="2664771"/>
              <a:ext cx="454002" cy="6760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83"/>
            <p:cNvCxnSpPr>
              <a:cxnSpLocks noChangeAspect="1" noChangeShapeType="1"/>
              <a:stCxn id="78" idx="4"/>
              <a:endCxn id="81" idx="0"/>
            </p:cNvCxnSpPr>
            <p:nvPr/>
          </p:nvCxnSpPr>
          <p:spPr bwMode="auto">
            <a:xfrm rot="16200000" flipH="1">
              <a:off x="3875201" y="2561605"/>
              <a:ext cx="459262" cy="8876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85"/>
            <p:cNvCxnSpPr>
              <a:cxnSpLocks noChangeAspect="1" noChangeShapeType="1"/>
              <a:stCxn id="18" idx="4"/>
              <a:endCxn id="78" idx="0"/>
            </p:cNvCxnSpPr>
            <p:nvPr/>
          </p:nvCxnSpPr>
          <p:spPr bwMode="auto">
            <a:xfrm flipH="1">
              <a:off x="3661012" y="2166621"/>
              <a:ext cx="871484" cy="4806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</p:cxnSp>
        <p:cxnSp>
          <p:nvCxnSpPr>
            <p:cNvPr id="26" name="AutoShape 86"/>
            <p:cNvCxnSpPr>
              <a:cxnSpLocks noChangeAspect="1" noChangeShapeType="1"/>
              <a:stCxn id="17" idx="4"/>
              <a:endCxn id="79" idx="0"/>
            </p:cNvCxnSpPr>
            <p:nvPr/>
          </p:nvCxnSpPr>
          <p:spPr bwMode="auto">
            <a:xfrm>
              <a:off x="6480359" y="2166621"/>
              <a:ext cx="868628" cy="4770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</p:cxnSp>
        <p:sp>
          <p:nvSpPr>
            <p:cNvPr id="27" name="Oval 94"/>
            <p:cNvSpPr>
              <a:spLocks noChangeArrowheads="1"/>
            </p:cNvSpPr>
            <p:nvPr/>
          </p:nvSpPr>
          <p:spPr bwMode="auto">
            <a:xfrm>
              <a:off x="2861115" y="3976671"/>
              <a:ext cx="180116" cy="179838"/>
            </a:xfrm>
            <a:prstGeom prst="ellipse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8" name="Group 100"/>
            <p:cNvGrpSpPr>
              <a:grpSpLocks noChangeAspect="1"/>
            </p:cNvGrpSpPr>
            <p:nvPr/>
          </p:nvGrpSpPr>
          <p:grpSpPr bwMode="auto">
            <a:xfrm>
              <a:off x="2584889" y="3565501"/>
              <a:ext cx="180116" cy="180157"/>
              <a:chOff x="2538" y="2999"/>
              <a:chExt cx="138" cy="137"/>
            </a:xfrm>
          </p:grpSpPr>
          <p:sp>
            <p:nvSpPr>
              <p:cNvPr id="147" name="Oval 101"/>
              <p:cNvSpPr>
                <a:spLocks noChangeArrowheads="1"/>
              </p:cNvSpPr>
              <p:nvPr/>
            </p:nvSpPr>
            <p:spPr bwMode="auto">
              <a:xfrm>
                <a:off x="2538" y="2999"/>
                <a:ext cx="138" cy="137"/>
              </a:xfrm>
              <a:prstGeom prst="ellipse">
                <a:avLst/>
              </a:prstGeom>
              <a:solidFill>
                <a:srgbClr val="FFD1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48" name="AutoShape 10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2567" y="3013"/>
                <a:ext cx="89" cy="1"/>
              </a:xfrm>
              <a:prstGeom prst="curvedConnector5">
                <a:avLst>
                  <a:gd name="adj1" fmla="val -11754"/>
                  <a:gd name="adj2" fmla="val -13400005"/>
                  <a:gd name="adj3" fmla="val 11967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</p:grpSp>
        <p:sp>
          <p:nvSpPr>
            <p:cNvPr id="29" name="Oval 106"/>
            <p:cNvSpPr>
              <a:spLocks noChangeArrowheads="1"/>
            </p:cNvSpPr>
            <p:nvPr/>
          </p:nvSpPr>
          <p:spPr bwMode="auto">
            <a:xfrm>
              <a:off x="3232108" y="3571859"/>
              <a:ext cx="179551" cy="179838"/>
            </a:xfrm>
            <a:prstGeom prst="ellipse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136"/>
            <p:cNvSpPr>
              <a:spLocks noChangeArrowheads="1"/>
            </p:cNvSpPr>
            <p:nvPr/>
          </p:nvSpPr>
          <p:spPr bwMode="auto">
            <a:xfrm>
              <a:off x="6220595" y="3600434"/>
              <a:ext cx="180116" cy="179838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141"/>
            <p:cNvSpPr>
              <a:spLocks noChangeArrowheads="1"/>
            </p:cNvSpPr>
            <p:nvPr/>
          </p:nvSpPr>
          <p:spPr bwMode="auto">
            <a:xfrm>
              <a:off x="6601114" y="3965559"/>
              <a:ext cx="179551" cy="17983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2" name="Group 145"/>
            <p:cNvGrpSpPr>
              <a:grpSpLocks noChangeAspect="1"/>
            </p:cNvGrpSpPr>
            <p:nvPr/>
          </p:nvGrpSpPr>
          <p:grpSpPr bwMode="auto">
            <a:xfrm>
              <a:off x="8014164" y="3587734"/>
              <a:ext cx="485530" cy="179838"/>
              <a:chOff x="2421" y="2999"/>
              <a:chExt cx="372" cy="138"/>
            </a:xfrm>
          </p:grpSpPr>
          <p:sp>
            <p:nvSpPr>
              <p:cNvPr id="144" name="Oval 146"/>
              <p:cNvSpPr>
                <a:spLocks noChangeArrowheads="1"/>
              </p:cNvSpPr>
              <p:nvPr/>
            </p:nvSpPr>
            <p:spPr bwMode="auto">
              <a:xfrm>
                <a:off x="2538" y="2999"/>
                <a:ext cx="138" cy="138"/>
              </a:xfrm>
              <a:prstGeom prst="ellips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" name="Line 148"/>
              <p:cNvSpPr>
                <a:spLocks noChangeAspect="1" noChangeShapeType="1"/>
              </p:cNvSpPr>
              <p:nvPr/>
            </p:nvSpPr>
            <p:spPr bwMode="auto">
              <a:xfrm>
                <a:off x="2683" y="3064"/>
                <a:ext cx="1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149"/>
              <p:cNvSpPr>
                <a:spLocks noChangeAspect="1" noChangeShapeType="1"/>
              </p:cNvSpPr>
              <p:nvPr/>
            </p:nvSpPr>
            <p:spPr bwMode="auto">
              <a:xfrm>
                <a:off x="2421" y="3062"/>
                <a:ext cx="1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3" name="Group 150"/>
            <p:cNvGrpSpPr>
              <a:grpSpLocks noChangeAspect="1"/>
            </p:cNvGrpSpPr>
            <p:nvPr/>
          </p:nvGrpSpPr>
          <p:grpSpPr bwMode="auto">
            <a:xfrm>
              <a:off x="7680783" y="3949684"/>
              <a:ext cx="477698" cy="179838"/>
              <a:chOff x="2421" y="2999"/>
              <a:chExt cx="366" cy="138"/>
            </a:xfrm>
          </p:grpSpPr>
          <p:sp>
            <p:nvSpPr>
              <p:cNvPr id="141" name="Oval 151"/>
              <p:cNvSpPr>
                <a:spLocks noChangeArrowheads="1"/>
              </p:cNvSpPr>
              <p:nvPr/>
            </p:nvSpPr>
            <p:spPr bwMode="auto">
              <a:xfrm>
                <a:off x="2538" y="2999"/>
                <a:ext cx="138" cy="138"/>
              </a:xfrm>
              <a:prstGeom prst="ellipse">
                <a:avLst/>
              </a:prstGeom>
              <a:solidFill>
                <a:srgbClr val="CC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2" name="Line 153"/>
              <p:cNvSpPr>
                <a:spLocks noChangeAspect="1" noChangeShapeType="1"/>
              </p:cNvSpPr>
              <p:nvPr/>
            </p:nvSpPr>
            <p:spPr bwMode="auto">
              <a:xfrm>
                <a:off x="2677" y="3064"/>
                <a:ext cx="1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154"/>
              <p:cNvSpPr>
                <a:spLocks noChangeAspect="1" noChangeShapeType="1"/>
              </p:cNvSpPr>
              <p:nvPr/>
            </p:nvSpPr>
            <p:spPr bwMode="auto">
              <a:xfrm>
                <a:off x="2421" y="3062"/>
                <a:ext cx="1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4" name="Group 155"/>
            <p:cNvGrpSpPr>
              <a:grpSpLocks noChangeAspect="1"/>
            </p:cNvGrpSpPr>
            <p:nvPr/>
          </p:nvGrpSpPr>
          <p:grpSpPr bwMode="auto">
            <a:xfrm>
              <a:off x="8326904" y="3956034"/>
              <a:ext cx="476393" cy="179838"/>
              <a:chOff x="2421" y="2999"/>
              <a:chExt cx="365" cy="138"/>
            </a:xfrm>
          </p:grpSpPr>
          <p:sp>
            <p:nvSpPr>
              <p:cNvPr id="138" name="Oval 156"/>
              <p:cNvSpPr>
                <a:spLocks noChangeArrowheads="1"/>
              </p:cNvSpPr>
              <p:nvPr/>
            </p:nvSpPr>
            <p:spPr bwMode="auto">
              <a:xfrm>
                <a:off x="2538" y="2999"/>
                <a:ext cx="138" cy="13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Line 158"/>
              <p:cNvSpPr>
                <a:spLocks noChangeAspect="1" noChangeShapeType="1"/>
              </p:cNvSpPr>
              <p:nvPr/>
            </p:nvSpPr>
            <p:spPr bwMode="auto">
              <a:xfrm>
                <a:off x="2676" y="3065"/>
                <a:ext cx="1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159"/>
              <p:cNvSpPr>
                <a:spLocks noChangeAspect="1" noChangeShapeType="1"/>
              </p:cNvSpPr>
              <p:nvPr/>
            </p:nvSpPr>
            <p:spPr bwMode="auto">
              <a:xfrm>
                <a:off x="2421" y="3062"/>
                <a:ext cx="1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5" name="Text Box 266"/>
            <p:cNvSpPr txBox="1">
              <a:spLocks noChangeArrowheads="1"/>
            </p:cNvSpPr>
            <p:nvPr/>
          </p:nvSpPr>
          <p:spPr bwMode="auto">
            <a:xfrm>
              <a:off x="5248739" y="3419452"/>
              <a:ext cx="5397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6" name="Text Box 271"/>
            <p:cNvSpPr txBox="1">
              <a:spLocks noChangeArrowheads="1"/>
            </p:cNvSpPr>
            <p:nvPr/>
          </p:nvSpPr>
          <p:spPr bwMode="auto">
            <a:xfrm>
              <a:off x="4708802" y="1485226"/>
              <a:ext cx="460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37" name="Text Box 272"/>
            <p:cNvSpPr txBox="1">
              <a:spLocks noChangeArrowheads="1"/>
            </p:cNvSpPr>
            <p:nvPr/>
          </p:nvSpPr>
          <p:spPr bwMode="auto">
            <a:xfrm>
              <a:off x="5713877" y="2114622"/>
              <a:ext cx="460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38" name="Text Box 273"/>
            <p:cNvSpPr txBox="1">
              <a:spLocks noChangeArrowheads="1"/>
            </p:cNvSpPr>
            <p:nvPr/>
          </p:nvSpPr>
          <p:spPr bwMode="auto">
            <a:xfrm>
              <a:off x="6598114" y="2710447"/>
              <a:ext cx="460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39" name="Text Box 274"/>
            <p:cNvSpPr txBox="1">
              <a:spLocks noChangeArrowheads="1"/>
            </p:cNvSpPr>
            <p:nvPr/>
          </p:nvSpPr>
          <p:spPr bwMode="auto">
            <a:xfrm>
              <a:off x="2937339" y="2710447"/>
              <a:ext cx="460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40" name="Text Box 275"/>
            <p:cNvSpPr txBox="1">
              <a:spLocks noChangeArrowheads="1"/>
            </p:cNvSpPr>
            <p:nvPr/>
          </p:nvSpPr>
          <p:spPr bwMode="auto">
            <a:xfrm>
              <a:off x="3871256" y="2114622"/>
              <a:ext cx="460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41" name="Text Box 276"/>
            <p:cNvSpPr txBox="1">
              <a:spLocks noChangeArrowheads="1"/>
            </p:cNvSpPr>
            <p:nvPr/>
          </p:nvSpPr>
          <p:spPr bwMode="auto">
            <a:xfrm>
              <a:off x="6890681" y="2114622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2" name="Text Box 277"/>
            <p:cNvSpPr txBox="1">
              <a:spLocks noChangeArrowheads="1"/>
            </p:cNvSpPr>
            <p:nvPr/>
          </p:nvSpPr>
          <p:spPr bwMode="auto">
            <a:xfrm>
              <a:off x="7611033" y="2710447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3" name="Text Box 278"/>
            <p:cNvSpPr txBox="1">
              <a:spLocks noChangeArrowheads="1"/>
            </p:cNvSpPr>
            <p:nvPr/>
          </p:nvSpPr>
          <p:spPr bwMode="auto">
            <a:xfrm>
              <a:off x="5777377" y="1488401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4" name="Text Box 280"/>
            <p:cNvSpPr txBox="1">
              <a:spLocks noChangeArrowheads="1"/>
            </p:cNvSpPr>
            <p:nvPr/>
          </p:nvSpPr>
          <p:spPr bwMode="auto">
            <a:xfrm>
              <a:off x="4774077" y="2114622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5" name="Text Box 281"/>
            <p:cNvSpPr txBox="1">
              <a:spLocks noChangeArrowheads="1"/>
            </p:cNvSpPr>
            <p:nvPr/>
          </p:nvSpPr>
          <p:spPr bwMode="auto">
            <a:xfrm>
              <a:off x="4118439" y="2710447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6" name="Text Box 290"/>
            <p:cNvSpPr txBox="1">
              <a:spLocks noChangeArrowheads="1"/>
            </p:cNvSpPr>
            <p:nvPr/>
          </p:nvSpPr>
          <p:spPr bwMode="auto">
            <a:xfrm>
              <a:off x="6616977" y="1735303"/>
              <a:ext cx="1066800" cy="3048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R=silence?</a:t>
              </a:r>
            </a:p>
          </p:txBody>
        </p:sp>
        <p:sp>
          <p:nvSpPr>
            <p:cNvPr id="47" name="Text Box 291"/>
            <p:cNvSpPr txBox="1">
              <a:spLocks noChangeArrowheads="1"/>
            </p:cNvSpPr>
            <p:nvPr/>
          </p:nvSpPr>
          <p:spPr bwMode="auto">
            <a:xfrm>
              <a:off x="7460407" y="2404293"/>
              <a:ext cx="788988" cy="3048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L=“gy”?</a:t>
              </a:r>
            </a:p>
          </p:txBody>
        </p:sp>
        <p:sp>
          <p:nvSpPr>
            <p:cNvPr id="48" name="Text Box 292"/>
            <p:cNvSpPr txBox="1">
              <a:spLocks noChangeArrowheads="1"/>
            </p:cNvSpPr>
            <p:nvPr/>
          </p:nvSpPr>
          <p:spPr bwMode="auto">
            <a:xfrm>
              <a:off x="4489727" y="1196301"/>
              <a:ext cx="898525" cy="3048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L=voice?</a:t>
              </a:r>
            </a:p>
          </p:txBody>
        </p:sp>
        <p:sp>
          <p:nvSpPr>
            <p:cNvPr id="49" name="Text Box 293"/>
            <p:cNvSpPr txBox="1">
              <a:spLocks noChangeArrowheads="1"/>
            </p:cNvSpPr>
            <p:nvPr/>
          </p:nvSpPr>
          <p:spPr bwMode="auto">
            <a:xfrm>
              <a:off x="3755368" y="1735303"/>
              <a:ext cx="730250" cy="3048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L=“w”?</a:t>
              </a:r>
            </a:p>
          </p:txBody>
        </p:sp>
        <p:sp>
          <p:nvSpPr>
            <p:cNvPr id="50" name="Text Box 295"/>
            <p:cNvSpPr txBox="1">
              <a:spLocks noChangeArrowheads="1"/>
            </p:cNvSpPr>
            <p:nvPr/>
          </p:nvSpPr>
          <p:spPr bwMode="auto">
            <a:xfrm>
              <a:off x="2573521" y="2312405"/>
              <a:ext cx="1066800" cy="3048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Arial" charset="0"/>
                </a:rPr>
                <a:t>R=silence?</a:t>
              </a:r>
            </a:p>
          </p:txBody>
        </p:sp>
        <p:cxnSp>
          <p:nvCxnSpPr>
            <p:cNvPr id="51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3265452" y="3590178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2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2894231" y="3993850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53" name="Oval 94"/>
            <p:cNvSpPr>
              <a:spLocks noChangeArrowheads="1"/>
            </p:cNvSpPr>
            <p:nvPr/>
          </p:nvSpPr>
          <p:spPr bwMode="auto">
            <a:xfrm>
              <a:off x="4175078" y="3963455"/>
              <a:ext cx="180116" cy="179838"/>
            </a:xfrm>
            <a:prstGeom prst="ellipse">
              <a:avLst/>
            </a:prstGeom>
            <a:solidFill>
              <a:srgbClr val="3C8C9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4" name="Group 100"/>
            <p:cNvGrpSpPr>
              <a:grpSpLocks noChangeAspect="1"/>
            </p:cNvGrpSpPr>
            <p:nvPr/>
          </p:nvGrpSpPr>
          <p:grpSpPr bwMode="auto">
            <a:xfrm>
              <a:off x="4122714" y="3552285"/>
              <a:ext cx="180116" cy="180157"/>
              <a:chOff x="2538" y="2999"/>
              <a:chExt cx="138" cy="137"/>
            </a:xfrm>
          </p:grpSpPr>
          <p:sp>
            <p:nvSpPr>
              <p:cNvPr id="136" name="Oval 101"/>
              <p:cNvSpPr>
                <a:spLocks noChangeArrowheads="1"/>
              </p:cNvSpPr>
              <p:nvPr/>
            </p:nvSpPr>
            <p:spPr bwMode="auto">
              <a:xfrm>
                <a:off x="2538" y="2999"/>
                <a:ext cx="138" cy="13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37" name="AutoShape 10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2567" y="3013"/>
                <a:ext cx="89" cy="1"/>
              </a:xfrm>
              <a:prstGeom prst="curvedConnector5">
                <a:avLst>
                  <a:gd name="adj1" fmla="val -11754"/>
                  <a:gd name="adj2" fmla="val -13400005"/>
                  <a:gd name="adj3" fmla="val 11967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</p:grpSp>
        <p:sp>
          <p:nvSpPr>
            <p:cNvPr id="55" name="Oval 106"/>
            <p:cNvSpPr>
              <a:spLocks noChangeArrowheads="1"/>
            </p:cNvSpPr>
            <p:nvPr/>
          </p:nvSpPr>
          <p:spPr bwMode="auto">
            <a:xfrm>
              <a:off x="4769932" y="3558643"/>
              <a:ext cx="179551" cy="1798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6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4803276" y="3576962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7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4208194" y="3980634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4747401" y="3953709"/>
              <a:ext cx="180116" cy="179838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9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4780517" y="3970888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0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6255216" y="3619486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1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6635839" y="3986054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2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8207569" y="3611275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8512385" y="3973247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4" name="AutoShape 102"/>
            <p:cNvCxnSpPr>
              <a:cxnSpLocks noChangeAspect="1" noChangeShapeType="1"/>
            </p:cNvCxnSpPr>
            <p:nvPr/>
          </p:nvCxnSpPr>
          <p:spPr bwMode="auto">
            <a:xfrm flipH="1">
              <a:off x="7862422" y="3978258"/>
              <a:ext cx="116162" cy="1315"/>
            </a:xfrm>
            <a:prstGeom prst="curvedConnector5">
              <a:avLst>
                <a:gd name="adj1" fmla="val -11754"/>
                <a:gd name="adj2" fmla="val -13400005"/>
                <a:gd name="adj3" fmla="val 1196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5" name="カギ線コネクタ 4"/>
            <p:cNvCxnSpPr>
              <a:stCxn id="9" idx="0"/>
              <a:endCxn id="16" idx="0"/>
            </p:cNvCxnSpPr>
            <p:nvPr/>
          </p:nvCxnSpPr>
          <p:spPr>
            <a:xfrm rot="16200000" flipH="1">
              <a:off x="3471124" y="-477299"/>
              <a:ext cx="285065" cy="3703484"/>
            </a:xfrm>
            <a:prstGeom prst="bentConnector3">
              <a:avLst>
                <a:gd name="adj1" fmla="val -8019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228"/>
            <p:cNvSpPr txBox="1"/>
            <p:nvPr/>
          </p:nvSpPr>
          <p:spPr>
            <a:xfrm>
              <a:off x="450892" y="3351069"/>
              <a:ext cx="127150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latin typeface="+mn-lt"/>
                </a:rPr>
                <a:t>C=</a:t>
              </a:r>
              <a:r>
                <a:rPr lang="en-US" altLang="ja-JP" err="1">
                  <a:latin typeface="+mn-lt"/>
                </a:rPr>
                <a:t>unvoice</a:t>
              </a:r>
              <a:r>
                <a:rPr lang="en-US" altLang="ja-JP">
                  <a:latin typeface="+mn-lt"/>
                </a:rPr>
                <a:t>?</a:t>
              </a:r>
            </a:p>
            <a:p>
              <a:r>
                <a:rPr kumimoji="1" lang="en-US" altLang="ja-JP">
                  <a:latin typeface="+mn-lt"/>
                </a:rPr>
                <a:t>C=vowel?</a:t>
              </a:r>
            </a:p>
            <a:p>
              <a:r>
                <a:rPr lang="en-US" altLang="ja-JP">
                  <a:latin typeface="+mn-lt"/>
                </a:rPr>
                <a:t>R=silence?</a:t>
              </a:r>
            </a:p>
            <a:p>
              <a:r>
                <a:rPr lang="en-US" altLang="ja-JP">
                  <a:latin typeface="+mn-lt"/>
                </a:rPr>
                <a:t>R=“cl”?</a:t>
              </a:r>
            </a:p>
            <a:p>
              <a:r>
                <a:rPr kumimoji="1" lang="en-US" altLang="ja-JP">
                  <a:latin typeface="+mn-lt"/>
                </a:rPr>
                <a:t>L=“</a:t>
              </a:r>
              <a:r>
                <a:rPr kumimoji="1" lang="en-US" altLang="ja-JP" err="1">
                  <a:latin typeface="+mn-lt"/>
                </a:rPr>
                <a:t>gy</a:t>
              </a:r>
              <a:r>
                <a:rPr kumimoji="1" lang="en-US" altLang="ja-JP">
                  <a:latin typeface="+mn-lt"/>
                </a:rPr>
                <a:t>”?</a:t>
              </a:r>
              <a:endParaRPr lang="en-US" altLang="ja-JP">
                <a:latin typeface="+mn-lt"/>
              </a:endParaRPr>
            </a:p>
            <a:p>
              <a:r>
                <a:rPr lang="en-US" altLang="ja-JP">
                  <a:latin typeface="+mn-lt"/>
                </a:rPr>
                <a:t>L=voice?</a:t>
              </a:r>
            </a:p>
          </p:txBody>
        </p:sp>
        <p:sp>
          <p:nvSpPr>
            <p:cNvPr id="67" name="Text Box 266"/>
            <p:cNvSpPr txBox="1">
              <a:spLocks noChangeArrowheads="1"/>
            </p:cNvSpPr>
            <p:nvPr/>
          </p:nvSpPr>
          <p:spPr bwMode="auto">
            <a:xfrm rot="5400000">
              <a:off x="866070" y="4802263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68" name="グループ化 11"/>
            <p:cNvGrpSpPr/>
            <p:nvPr/>
          </p:nvGrpSpPr>
          <p:grpSpPr>
            <a:xfrm>
              <a:off x="496612" y="1501101"/>
              <a:ext cx="4442378" cy="3293132"/>
              <a:chOff x="496612" y="1501101"/>
              <a:chExt cx="4442378" cy="3293132"/>
            </a:xfrm>
          </p:grpSpPr>
          <p:sp>
            <p:nvSpPr>
              <p:cNvPr id="134" name="正方形/長方形 2"/>
              <p:cNvSpPr/>
              <p:nvPr/>
            </p:nvSpPr>
            <p:spPr>
              <a:xfrm>
                <a:off x="496612" y="4493818"/>
                <a:ext cx="895307" cy="3004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5" name="直線矢印コネクタ 6"/>
              <p:cNvCxnSpPr>
                <a:stCxn id="134" idx="3"/>
                <a:endCxn id="48" idx="2"/>
              </p:cNvCxnSpPr>
              <p:nvPr/>
            </p:nvCxnSpPr>
            <p:spPr>
              <a:xfrm flipV="1">
                <a:off x="1391919" y="1501101"/>
                <a:ext cx="3547071" cy="314292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グループ化 144"/>
            <p:cNvGrpSpPr/>
            <p:nvPr/>
          </p:nvGrpSpPr>
          <p:grpSpPr>
            <a:xfrm>
              <a:off x="508089" y="2040103"/>
              <a:ext cx="6642288" cy="1926964"/>
              <a:chOff x="496612" y="3027895"/>
              <a:chExt cx="6642288" cy="1926964"/>
            </a:xfrm>
          </p:grpSpPr>
          <p:sp>
            <p:nvSpPr>
              <p:cNvPr id="132" name="正方形/長方形 145"/>
              <p:cNvSpPr/>
              <p:nvPr/>
            </p:nvSpPr>
            <p:spPr>
              <a:xfrm>
                <a:off x="496612" y="4654444"/>
                <a:ext cx="1067505" cy="3004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3" name="直線矢印コネクタ 146"/>
              <p:cNvCxnSpPr>
                <a:stCxn id="132" idx="3"/>
                <a:endCxn id="46" idx="2"/>
              </p:cNvCxnSpPr>
              <p:nvPr/>
            </p:nvCxnSpPr>
            <p:spPr>
              <a:xfrm flipV="1">
                <a:off x="1564117" y="3027895"/>
                <a:ext cx="5574783" cy="177675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テキスト ボックス 141"/>
            <p:cNvSpPr txBox="1"/>
            <p:nvPr/>
          </p:nvSpPr>
          <p:spPr>
            <a:xfrm>
              <a:off x="2639528" y="4682992"/>
              <a:ext cx="5878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>
                  <a:latin typeface="+mn-lt"/>
                </a:rPr>
                <a:t>Sharing the parameter of HMMs in same leaf node</a:t>
              </a:r>
            </a:p>
          </p:txBody>
        </p:sp>
        <p:sp>
          <p:nvSpPr>
            <p:cNvPr id="71" name="右中かっこ 5"/>
            <p:cNvSpPr/>
            <p:nvPr/>
          </p:nvSpPr>
          <p:spPr>
            <a:xfrm rot="5400000">
              <a:off x="5399021" y="1165818"/>
              <a:ext cx="447843" cy="6599745"/>
            </a:xfrm>
            <a:prstGeom prst="rightBrace">
              <a:avLst>
                <a:gd name="adj1" fmla="val 21270"/>
                <a:gd name="adj2" fmla="val 50000"/>
              </a:avLst>
            </a:prstGeom>
            <a:ln w="1905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Text Box 45"/>
            <p:cNvSpPr txBox="1">
              <a:spLocks noChangeArrowheads="1"/>
            </p:cNvSpPr>
            <p:nvPr/>
          </p:nvSpPr>
          <p:spPr bwMode="auto">
            <a:xfrm>
              <a:off x="383400" y="2341623"/>
              <a:ext cx="6912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s-i+n</a:t>
              </a:r>
            </a:p>
          </p:txBody>
        </p:sp>
        <p:grpSp>
          <p:nvGrpSpPr>
            <p:cNvPr id="73" name="グループ化 691359"/>
            <p:cNvGrpSpPr/>
            <p:nvPr/>
          </p:nvGrpSpPr>
          <p:grpSpPr>
            <a:xfrm>
              <a:off x="1071563" y="1512899"/>
              <a:ext cx="1347786" cy="185737"/>
              <a:chOff x="893763" y="1512899"/>
              <a:chExt cx="1347786" cy="185737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885948" y="151924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23" name="AutoShape 1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924048" y="153671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24" name="Oval 23"/>
              <p:cNvSpPr>
                <a:spLocks noChangeArrowheads="1"/>
              </p:cNvSpPr>
              <p:nvPr/>
            </p:nvSpPr>
            <p:spPr bwMode="auto">
              <a:xfrm>
                <a:off x="1481933" y="1516074"/>
                <a:ext cx="179387" cy="179387"/>
              </a:xfrm>
              <a:prstGeom prst="ellipse">
                <a:avLst/>
              </a:prstGeom>
              <a:solidFill>
                <a:srgbClr val="FFD1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25" name="AutoShape 2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520033" y="1533537"/>
                <a:ext cx="115887" cy="1588"/>
              </a:xfrm>
              <a:prstGeom prst="curvedConnector5">
                <a:avLst>
                  <a:gd name="adj1" fmla="val -26866"/>
                  <a:gd name="adj2" fmla="val -172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26" name="AutoShape 2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116017" y="153036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27" name="Oval 26"/>
              <p:cNvSpPr>
                <a:spLocks noChangeArrowheads="1"/>
              </p:cNvSpPr>
              <p:nvPr/>
            </p:nvSpPr>
            <p:spPr bwMode="auto">
              <a:xfrm>
                <a:off x="1077917" y="151289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28" name="直線矢印コネクタ 15"/>
              <p:cNvCxnSpPr>
                <a:endCxn id="127" idx="2"/>
              </p:cNvCxnSpPr>
              <p:nvPr/>
            </p:nvCxnSpPr>
            <p:spPr>
              <a:xfrm>
                <a:off x="893763" y="1602592"/>
                <a:ext cx="184154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矢印コネクタ 170"/>
              <p:cNvCxnSpPr>
                <a:stCxn id="127" idx="6"/>
                <a:endCxn id="124" idx="2"/>
              </p:cNvCxnSpPr>
              <p:nvPr/>
            </p:nvCxnSpPr>
            <p:spPr>
              <a:xfrm>
                <a:off x="1257304" y="1602593"/>
                <a:ext cx="224629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矢印コネクタ 173"/>
              <p:cNvCxnSpPr>
                <a:stCxn id="124" idx="6"/>
                <a:endCxn id="122" idx="2"/>
              </p:cNvCxnSpPr>
              <p:nvPr/>
            </p:nvCxnSpPr>
            <p:spPr>
              <a:xfrm>
                <a:off x="1661320" y="1605768"/>
                <a:ext cx="224628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矢印コネクタ 177"/>
              <p:cNvCxnSpPr>
                <a:stCxn id="122" idx="6"/>
              </p:cNvCxnSpPr>
              <p:nvPr/>
            </p:nvCxnSpPr>
            <p:spPr>
              <a:xfrm>
                <a:off x="2065335" y="1608943"/>
                <a:ext cx="1762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グループ化 180"/>
            <p:cNvGrpSpPr/>
            <p:nvPr/>
          </p:nvGrpSpPr>
          <p:grpSpPr>
            <a:xfrm>
              <a:off x="1074708" y="1979732"/>
              <a:ext cx="1344641" cy="185737"/>
              <a:chOff x="893763" y="1512899"/>
              <a:chExt cx="1344641" cy="185737"/>
            </a:xfrm>
          </p:grpSpPr>
          <p:sp>
            <p:nvSpPr>
              <p:cNvPr id="112" name="Oval 5"/>
              <p:cNvSpPr>
                <a:spLocks noChangeArrowheads="1"/>
              </p:cNvSpPr>
              <p:nvPr/>
            </p:nvSpPr>
            <p:spPr bwMode="auto">
              <a:xfrm>
                <a:off x="1885948" y="151924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13" name="AutoShape 1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924048" y="153671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14" name="Oval 23"/>
              <p:cNvSpPr>
                <a:spLocks noChangeArrowheads="1"/>
              </p:cNvSpPr>
              <p:nvPr/>
            </p:nvSpPr>
            <p:spPr bwMode="auto">
              <a:xfrm>
                <a:off x="1481933" y="1516074"/>
                <a:ext cx="179387" cy="179387"/>
              </a:xfrm>
              <a:prstGeom prst="ellipse">
                <a:avLst/>
              </a:prstGeom>
              <a:solidFill>
                <a:srgbClr val="FF66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15" name="AutoShape 2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520033" y="1533537"/>
                <a:ext cx="115887" cy="1588"/>
              </a:xfrm>
              <a:prstGeom prst="curvedConnector5">
                <a:avLst>
                  <a:gd name="adj1" fmla="val -26866"/>
                  <a:gd name="adj2" fmla="val -172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16" name="AutoShape 2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116017" y="153036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17" name="Oval 26"/>
              <p:cNvSpPr>
                <a:spLocks noChangeArrowheads="1"/>
              </p:cNvSpPr>
              <p:nvPr/>
            </p:nvSpPr>
            <p:spPr bwMode="auto">
              <a:xfrm>
                <a:off x="1077917" y="151289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18" name="直線矢印コネクタ 187"/>
              <p:cNvCxnSpPr>
                <a:endCxn id="117" idx="2"/>
              </p:cNvCxnSpPr>
              <p:nvPr/>
            </p:nvCxnSpPr>
            <p:spPr>
              <a:xfrm>
                <a:off x="893763" y="1602592"/>
                <a:ext cx="184154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88"/>
              <p:cNvCxnSpPr>
                <a:stCxn id="117" idx="6"/>
                <a:endCxn id="114" idx="2"/>
              </p:cNvCxnSpPr>
              <p:nvPr/>
            </p:nvCxnSpPr>
            <p:spPr>
              <a:xfrm>
                <a:off x="1257304" y="1602593"/>
                <a:ext cx="224629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矢印コネクタ 189"/>
              <p:cNvCxnSpPr>
                <a:stCxn id="114" idx="6"/>
                <a:endCxn id="112" idx="2"/>
              </p:cNvCxnSpPr>
              <p:nvPr/>
            </p:nvCxnSpPr>
            <p:spPr>
              <a:xfrm>
                <a:off x="1661320" y="1605768"/>
                <a:ext cx="224628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矢印コネクタ 190"/>
              <p:cNvCxnSpPr>
                <a:stCxn id="112" idx="6"/>
              </p:cNvCxnSpPr>
              <p:nvPr/>
            </p:nvCxnSpPr>
            <p:spPr>
              <a:xfrm>
                <a:off x="2065335" y="1608943"/>
                <a:ext cx="1730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グループ化 191"/>
            <p:cNvGrpSpPr/>
            <p:nvPr/>
          </p:nvGrpSpPr>
          <p:grpSpPr>
            <a:xfrm>
              <a:off x="1079501" y="2448055"/>
              <a:ext cx="1342993" cy="185737"/>
              <a:chOff x="893763" y="1512899"/>
              <a:chExt cx="1342993" cy="185737"/>
            </a:xfrm>
          </p:grpSpPr>
          <p:sp>
            <p:nvSpPr>
              <p:cNvPr id="102" name="Oval 5"/>
              <p:cNvSpPr>
                <a:spLocks noChangeArrowheads="1"/>
              </p:cNvSpPr>
              <p:nvPr/>
            </p:nvSpPr>
            <p:spPr bwMode="auto">
              <a:xfrm>
                <a:off x="1885948" y="151924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03" name="AutoShape 1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924048" y="153671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04" name="Oval 23"/>
              <p:cNvSpPr>
                <a:spLocks noChangeArrowheads="1"/>
              </p:cNvSpPr>
              <p:nvPr/>
            </p:nvSpPr>
            <p:spPr bwMode="auto">
              <a:xfrm>
                <a:off x="1481933" y="1516074"/>
                <a:ext cx="179387" cy="179387"/>
              </a:xfrm>
              <a:prstGeom prst="ellipse">
                <a:avLst/>
              </a:prstGeom>
              <a:solidFill>
                <a:srgbClr val="3C8C9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05" name="AutoShape 2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520033" y="1533537"/>
                <a:ext cx="115887" cy="1588"/>
              </a:xfrm>
              <a:prstGeom prst="curvedConnector5">
                <a:avLst>
                  <a:gd name="adj1" fmla="val -26866"/>
                  <a:gd name="adj2" fmla="val -172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06" name="AutoShape 2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116017" y="1530362"/>
                <a:ext cx="115887" cy="1588"/>
              </a:xfrm>
              <a:prstGeom prst="curvedConnector5">
                <a:avLst>
                  <a:gd name="adj1" fmla="val -26866"/>
                  <a:gd name="adj2" fmla="val -17000009"/>
                  <a:gd name="adj3" fmla="val 134324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07" name="Oval 26"/>
              <p:cNvSpPr>
                <a:spLocks noChangeArrowheads="1"/>
              </p:cNvSpPr>
              <p:nvPr/>
            </p:nvSpPr>
            <p:spPr bwMode="auto">
              <a:xfrm>
                <a:off x="1077917" y="1512899"/>
                <a:ext cx="179387" cy="1793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08" name="直線矢印コネクタ 198"/>
              <p:cNvCxnSpPr>
                <a:endCxn id="107" idx="2"/>
              </p:cNvCxnSpPr>
              <p:nvPr/>
            </p:nvCxnSpPr>
            <p:spPr>
              <a:xfrm>
                <a:off x="893763" y="1602592"/>
                <a:ext cx="184154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99"/>
              <p:cNvCxnSpPr>
                <a:stCxn id="107" idx="6"/>
                <a:endCxn id="104" idx="2"/>
              </p:cNvCxnSpPr>
              <p:nvPr/>
            </p:nvCxnSpPr>
            <p:spPr>
              <a:xfrm>
                <a:off x="1257304" y="1602593"/>
                <a:ext cx="224629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矢印コネクタ 200"/>
              <p:cNvCxnSpPr>
                <a:stCxn id="104" idx="6"/>
                <a:endCxn id="102" idx="2"/>
              </p:cNvCxnSpPr>
              <p:nvPr/>
            </p:nvCxnSpPr>
            <p:spPr>
              <a:xfrm>
                <a:off x="1661320" y="1605768"/>
                <a:ext cx="224628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201"/>
              <p:cNvCxnSpPr>
                <a:stCxn id="102" idx="6"/>
              </p:cNvCxnSpPr>
              <p:nvPr/>
            </p:nvCxnSpPr>
            <p:spPr>
              <a:xfrm flipV="1">
                <a:off x="2065335" y="1607355"/>
                <a:ext cx="171421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AutoShape 86"/>
            <p:cNvCxnSpPr>
              <a:cxnSpLocks noChangeAspect="1" noChangeShapeType="1"/>
              <a:stCxn id="18" idx="4"/>
            </p:cNvCxnSpPr>
            <p:nvPr/>
          </p:nvCxnSpPr>
          <p:spPr bwMode="auto">
            <a:xfrm>
              <a:off x="4532496" y="2166621"/>
              <a:ext cx="880873" cy="4948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</p:cxnSp>
        <p:cxnSp>
          <p:nvCxnSpPr>
            <p:cNvPr id="77" name="AutoShape 85"/>
            <p:cNvCxnSpPr>
              <a:cxnSpLocks noChangeAspect="1" noChangeShapeType="1"/>
              <a:stCxn id="17" idx="4"/>
            </p:cNvCxnSpPr>
            <p:nvPr/>
          </p:nvCxnSpPr>
          <p:spPr bwMode="auto">
            <a:xfrm flipH="1">
              <a:off x="5619986" y="2166621"/>
              <a:ext cx="860373" cy="4877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</p:cxnSp>
        <p:sp>
          <p:nvSpPr>
            <p:cNvPr id="78" name="Oval 49"/>
            <p:cNvSpPr>
              <a:spLocks noChangeAspect="1" noChangeArrowheads="1"/>
            </p:cNvSpPr>
            <p:nvPr/>
          </p:nvSpPr>
          <p:spPr bwMode="auto">
            <a:xfrm>
              <a:off x="3596752" y="2647274"/>
              <a:ext cx="128520" cy="1285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Oval 49"/>
            <p:cNvSpPr>
              <a:spLocks noChangeAspect="1" noChangeArrowheads="1"/>
            </p:cNvSpPr>
            <p:nvPr/>
          </p:nvSpPr>
          <p:spPr bwMode="auto">
            <a:xfrm>
              <a:off x="7284727" y="2643712"/>
              <a:ext cx="128520" cy="1285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Oval 49"/>
            <p:cNvSpPr>
              <a:spLocks noChangeAspect="1" noChangeArrowheads="1"/>
            </p:cNvSpPr>
            <p:nvPr/>
          </p:nvSpPr>
          <p:spPr bwMode="auto">
            <a:xfrm>
              <a:off x="2905764" y="3229796"/>
              <a:ext cx="158400" cy="158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Oval 49"/>
            <p:cNvSpPr>
              <a:spLocks noChangeAspect="1" noChangeArrowheads="1"/>
            </p:cNvSpPr>
            <p:nvPr/>
          </p:nvSpPr>
          <p:spPr bwMode="auto">
            <a:xfrm>
              <a:off x="4469452" y="3235056"/>
              <a:ext cx="158400" cy="158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Oval 49"/>
            <p:cNvSpPr>
              <a:spLocks noChangeAspect="1" noChangeArrowheads="1"/>
            </p:cNvSpPr>
            <p:nvPr/>
          </p:nvSpPr>
          <p:spPr bwMode="auto">
            <a:xfrm>
              <a:off x="6450652" y="3228952"/>
              <a:ext cx="158400" cy="158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Oval 49"/>
            <p:cNvSpPr>
              <a:spLocks noChangeAspect="1" noChangeArrowheads="1"/>
            </p:cNvSpPr>
            <p:nvPr/>
          </p:nvSpPr>
          <p:spPr bwMode="auto">
            <a:xfrm>
              <a:off x="8166739" y="3235056"/>
              <a:ext cx="158400" cy="158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84" name="直線矢印コネクタ 691398"/>
            <p:cNvCxnSpPr/>
            <p:nvPr/>
          </p:nvCxnSpPr>
          <p:spPr>
            <a:xfrm>
              <a:off x="2435305" y="3655580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259"/>
            <p:cNvCxnSpPr/>
            <p:nvPr/>
          </p:nvCxnSpPr>
          <p:spPr>
            <a:xfrm>
              <a:off x="2759719" y="3661778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260"/>
            <p:cNvCxnSpPr/>
            <p:nvPr/>
          </p:nvCxnSpPr>
          <p:spPr>
            <a:xfrm>
              <a:off x="3081475" y="3663643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261"/>
            <p:cNvCxnSpPr/>
            <p:nvPr/>
          </p:nvCxnSpPr>
          <p:spPr>
            <a:xfrm>
              <a:off x="3417256" y="3665508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262"/>
            <p:cNvCxnSpPr/>
            <p:nvPr/>
          </p:nvCxnSpPr>
          <p:spPr>
            <a:xfrm>
              <a:off x="2707626" y="4073558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263"/>
            <p:cNvCxnSpPr/>
            <p:nvPr/>
          </p:nvCxnSpPr>
          <p:spPr>
            <a:xfrm>
              <a:off x="3047961" y="4074488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264"/>
            <p:cNvCxnSpPr/>
            <p:nvPr/>
          </p:nvCxnSpPr>
          <p:spPr>
            <a:xfrm>
              <a:off x="3974439" y="3645757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265"/>
            <p:cNvCxnSpPr/>
            <p:nvPr/>
          </p:nvCxnSpPr>
          <p:spPr>
            <a:xfrm>
              <a:off x="4309164" y="3649492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266"/>
            <p:cNvCxnSpPr/>
            <p:nvPr/>
          </p:nvCxnSpPr>
          <p:spPr>
            <a:xfrm>
              <a:off x="4618644" y="3653227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267"/>
            <p:cNvCxnSpPr/>
            <p:nvPr/>
          </p:nvCxnSpPr>
          <p:spPr>
            <a:xfrm>
              <a:off x="4954639" y="3654469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268"/>
            <p:cNvCxnSpPr/>
            <p:nvPr/>
          </p:nvCxnSpPr>
          <p:spPr>
            <a:xfrm>
              <a:off x="4024754" y="4055478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269"/>
            <p:cNvCxnSpPr/>
            <p:nvPr/>
          </p:nvCxnSpPr>
          <p:spPr>
            <a:xfrm>
              <a:off x="4360649" y="4055667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270"/>
            <p:cNvCxnSpPr/>
            <p:nvPr/>
          </p:nvCxnSpPr>
          <p:spPr>
            <a:xfrm>
              <a:off x="4597296" y="4046587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271"/>
            <p:cNvCxnSpPr/>
            <p:nvPr/>
          </p:nvCxnSpPr>
          <p:spPr>
            <a:xfrm>
              <a:off x="4925838" y="4044289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272"/>
            <p:cNvCxnSpPr/>
            <p:nvPr/>
          </p:nvCxnSpPr>
          <p:spPr>
            <a:xfrm>
              <a:off x="6073195" y="3690353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273"/>
            <p:cNvCxnSpPr/>
            <p:nvPr/>
          </p:nvCxnSpPr>
          <p:spPr>
            <a:xfrm>
              <a:off x="6398448" y="3690353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274"/>
            <p:cNvCxnSpPr/>
            <p:nvPr/>
          </p:nvCxnSpPr>
          <p:spPr>
            <a:xfrm>
              <a:off x="6454114" y="4059873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275"/>
            <p:cNvCxnSpPr/>
            <p:nvPr/>
          </p:nvCxnSpPr>
          <p:spPr>
            <a:xfrm>
              <a:off x="6780665" y="4061991"/>
              <a:ext cx="14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8955216" y="6515214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http://hts.sp.nitech.ac.jp/archives/2.3/HTS_Slides.zip</a:t>
            </a:r>
          </a:p>
        </p:txBody>
      </p:sp>
    </p:spTree>
    <p:extLst>
      <p:ext uri="{BB962C8B-B14F-4D97-AF65-F5344CB8AC3E}">
        <p14:creationId xmlns:p14="http://schemas.microsoft.com/office/powerpoint/2010/main" val="389245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GMMs: Gaussian Mixture Models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580782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570275" cy="4023360"/>
              </a:xfrm>
            </p:spPr>
            <p:txBody>
              <a:bodyPr/>
              <a:lstStyle/>
              <a:p>
                <a:r>
                  <a:rPr lang="en-US"/>
                  <a:t>Output probability is modeled by Gaussian mixture models</a:t>
                </a:r>
              </a:p>
              <a:p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570275" cy="4023360"/>
              </a:xfrm>
              <a:blipFill>
                <a:blip r:embed="rId4"/>
                <a:stretch>
                  <a:fillRect l="-1333" t="-1667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518276" y="2294626"/>
            <a:ext cx="4980735" cy="3882339"/>
            <a:chOff x="1874759" y="2108687"/>
            <a:chExt cx="4907757" cy="3987313"/>
          </a:xfrm>
        </p:grpSpPr>
        <p:sp>
          <p:nvSpPr>
            <p:cNvPr id="5" name="AutoShape 52"/>
            <p:cNvSpPr>
              <a:spLocks noChangeArrowheads="1"/>
            </p:cNvSpPr>
            <p:nvPr/>
          </p:nvSpPr>
          <p:spPr bwMode="auto">
            <a:xfrm>
              <a:off x="1874759" y="3910340"/>
              <a:ext cx="4900614" cy="708660"/>
            </a:xfrm>
            <a:prstGeom prst="roundRect">
              <a:avLst>
                <a:gd name="adj" fmla="val 16667"/>
              </a:avLst>
            </a:prstGeom>
            <a:solidFill>
              <a:srgbClr val="FFF3FF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6" name="Object 64"/>
            <p:cNvGraphicFramePr>
              <a:graphicFrameLocks noChangeAspect="1"/>
            </p:cNvGraphicFramePr>
            <p:nvPr>
              <p:extLst/>
            </p:nvPr>
          </p:nvGraphicFramePr>
          <p:xfrm>
            <a:off x="3030618" y="3933200"/>
            <a:ext cx="331470" cy="312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" name="数式" r:id="rId5" imgW="253890" imgH="241195" progId="Equation.3">
                    <p:embed/>
                  </p:oleObj>
                </mc:Choice>
                <mc:Fallback>
                  <p:oleObj name="数式" r:id="rId5" imgW="253890" imgH="241195" progId="Equation.3">
                    <p:embed/>
                    <p:pic>
                      <p:nvPicPr>
                        <p:cNvPr id="6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0618" y="3933200"/>
                          <a:ext cx="331470" cy="312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5"/>
            <p:cNvGraphicFramePr>
              <a:graphicFrameLocks noChangeAspect="1"/>
            </p:cNvGraphicFramePr>
            <p:nvPr>
              <p:extLst/>
            </p:nvPr>
          </p:nvGraphicFramePr>
          <p:xfrm>
            <a:off x="4262200" y="3906054"/>
            <a:ext cx="344329" cy="312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6" name="数式" r:id="rId7" imgW="266469" imgH="241091" progId="Equation.3">
                    <p:embed/>
                  </p:oleObj>
                </mc:Choice>
                <mc:Fallback>
                  <p:oleObj name="数式" r:id="rId7" imgW="266469" imgH="241091" progId="Equation.3">
                    <p:embed/>
                    <p:pic>
                      <p:nvPicPr>
                        <p:cNvPr id="7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200" y="3906054"/>
                          <a:ext cx="344329" cy="312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6"/>
            <p:cNvGraphicFramePr>
              <a:graphicFrameLocks noChangeAspect="1"/>
            </p:cNvGraphicFramePr>
            <p:nvPr>
              <p:extLst/>
            </p:nvPr>
          </p:nvGraphicFramePr>
          <p:xfrm>
            <a:off x="5548076" y="3913198"/>
            <a:ext cx="345758" cy="31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" name="数式" r:id="rId9" imgW="266469" imgH="241091" progId="Equation.3">
                    <p:embed/>
                  </p:oleObj>
                </mc:Choice>
                <mc:Fallback>
                  <p:oleObj name="数式" r:id="rId9" imgW="266469" imgH="241091" progId="Equation.3">
                    <p:embed/>
                    <p:pic>
                      <p:nvPicPr>
                        <p:cNvPr id="8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8076" y="3913198"/>
                          <a:ext cx="345758" cy="311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7"/>
            <p:cNvGraphicFramePr>
              <a:graphicFrameLocks noChangeAspect="1"/>
            </p:cNvGraphicFramePr>
            <p:nvPr>
              <p:extLst/>
            </p:nvPr>
          </p:nvGraphicFramePr>
          <p:xfrm>
            <a:off x="1974772" y="4100364"/>
            <a:ext cx="757238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" name="数式" r:id="rId11" imgW="583947" imgH="228501" progId="Equation.3">
                    <p:embed/>
                  </p:oleObj>
                </mc:Choice>
                <mc:Fallback>
                  <p:oleObj name="数式" r:id="rId11" imgW="583947" imgH="228501" progId="Equation.3">
                    <p:embed/>
                    <p:pic>
                      <p:nvPicPr>
                        <p:cNvPr id="9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772" y="4100364"/>
                          <a:ext cx="757238" cy="297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8"/>
            <p:cNvGraphicFramePr>
              <a:graphicFrameLocks noChangeAspect="1"/>
            </p:cNvGraphicFramePr>
            <p:nvPr>
              <p:extLst/>
            </p:nvPr>
          </p:nvGraphicFramePr>
          <p:xfrm>
            <a:off x="3212069" y="4353254"/>
            <a:ext cx="610076" cy="280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9" name="数式" r:id="rId13" imgW="469696" imgH="215806" progId="Equation.3">
                    <p:embed/>
                  </p:oleObj>
                </mc:Choice>
                <mc:Fallback>
                  <p:oleObj name="数式" r:id="rId13" imgW="469696" imgH="215806" progId="Equation.3">
                    <p:embed/>
                    <p:pic>
                      <p:nvPicPr>
                        <p:cNvPr id="1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069" y="4353254"/>
                          <a:ext cx="610076" cy="280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9"/>
            <p:cNvGraphicFramePr>
              <a:graphicFrameLocks noChangeAspect="1"/>
            </p:cNvGraphicFramePr>
            <p:nvPr>
              <p:extLst/>
            </p:nvPr>
          </p:nvGraphicFramePr>
          <p:xfrm>
            <a:off x="4457940" y="4355634"/>
            <a:ext cx="610076" cy="280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" name="数式" r:id="rId15" imgW="469696" imgH="215806" progId="Equation.3">
                    <p:embed/>
                  </p:oleObj>
                </mc:Choice>
                <mc:Fallback>
                  <p:oleObj name="数式" r:id="rId15" imgW="469696" imgH="215806" progId="Equation.3">
                    <p:embed/>
                    <p:pic>
                      <p:nvPicPr>
                        <p:cNvPr id="11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940" y="4355634"/>
                          <a:ext cx="610076" cy="280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5705238" y="4349442"/>
            <a:ext cx="608648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1" name="数式" r:id="rId17" imgW="469900" imgH="228600" progId="Equation.3">
                    <p:embed/>
                  </p:oleObj>
                </mc:Choice>
                <mc:Fallback>
                  <p:oleObj name="数式" r:id="rId17" imgW="469900" imgH="228600" progId="Equation.3">
                    <p:embed/>
                    <p:pic>
                      <p:nvPicPr>
                        <p:cNvPr id="12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5238" y="4349442"/>
                          <a:ext cx="608648" cy="297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52"/>
            <p:cNvSpPr>
              <a:spLocks noChangeArrowheads="1"/>
            </p:cNvSpPr>
            <p:nvPr/>
          </p:nvSpPr>
          <p:spPr bwMode="auto">
            <a:xfrm>
              <a:off x="1874759" y="5248539"/>
              <a:ext cx="4900614" cy="707231"/>
            </a:xfrm>
            <a:prstGeom prst="roundRect">
              <a:avLst>
                <a:gd name="adj" fmla="val 16667"/>
              </a:avLst>
            </a:prstGeom>
            <a:solidFill>
              <a:srgbClr val="FFF3FF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5742386" y="5534289"/>
              <a:ext cx="494348" cy="132873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498065270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4596528" y="5402844"/>
              <a:ext cx="311468" cy="264318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582015339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3187780" y="5402844"/>
              <a:ext cx="624364" cy="264318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278085518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7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3004820" y="5272088"/>
            <a:ext cx="382588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2" name="数式" r:id="rId19" imgW="291973" imgH="241195" progId="Equation.3">
                    <p:embed/>
                  </p:oleObj>
                </mc:Choice>
                <mc:Fallback>
                  <p:oleObj name="数式" r:id="rId19" imgW="291973" imgH="241195" progId="Equation.3">
                    <p:embed/>
                    <p:pic>
                      <p:nvPicPr>
                        <p:cNvPr id="17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4820" y="5272088"/>
                          <a:ext cx="382588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72"/>
            <p:cNvGraphicFramePr>
              <a:graphicFrameLocks noChangeAspect="1"/>
            </p:cNvGraphicFramePr>
            <p:nvPr>
              <p:extLst/>
            </p:nvPr>
          </p:nvGraphicFramePr>
          <p:xfrm>
            <a:off x="4228783" y="5243513"/>
            <a:ext cx="41116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3" name="数式" r:id="rId21" imgW="317225" imgH="241091" progId="Equation.3">
                    <p:embed/>
                  </p:oleObj>
                </mc:Choice>
                <mc:Fallback>
                  <p:oleObj name="数式" r:id="rId21" imgW="317225" imgH="241091" progId="Equation.3">
                    <p:embed/>
                    <p:pic>
                      <p:nvPicPr>
                        <p:cNvPr id="18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8783" y="5243513"/>
                          <a:ext cx="41116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3"/>
            <p:cNvGraphicFramePr>
              <a:graphicFrameLocks noChangeAspect="1"/>
            </p:cNvGraphicFramePr>
            <p:nvPr>
              <p:extLst/>
            </p:nvPr>
          </p:nvGraphicFramePr>
          <p:xfrm>
            <a:off x="5522595" y="5249863"/>
            <a:ext cx="395288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4" name="数式" r:id="rId23" imgW="304668" imgH="241195" progId="Equation.3">
                    <p:embed/>
                  </p:oleObj>
                </mc:Choice>
                <mc:Fallback>
                  <p:oleObj name="数式" r:id="rId23" imgW="304668" imgH="241195" progId="Equation.3">
                    <p:embed/>
                    <p:pic>
                      <p:nvPicPr>
                        <p:cNvPr id="19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595" y="5249863"/>
                          <a:ext cx="395288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4"/>
            <p:cNvGraphicFramePr>
              <a:graphicFrameLocks noChangeAspect="1"/>
            </p:cNvGraphicFramePr>
            <p:nvPr>
              <p:extLst/>
            </p:nvPr>
          </p:nvGraphicFramePr>
          <p:xfrm>
            <a:off x="2020580" y="5438775"/>
            <a:ext cx="855663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5" name="数式" r:id="rId25" imgW="660400" imgH="228600" progId="Equation.3">
                    <p:embed/>
                  </p:oleObj>
                </mc:Choice>
                <mc:Fallback>
                  <p:oleObj name="数式" r:id="rId25" imgW="660400" imgH="228600" progId="Equation.3">
                    <p:embed/>
                    <p:pic>
                      <p:nvPicPr>
                        <p:cNvPr id="2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580" y="5438775"/>
                          <a:ext cx="855663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75"/>
            <p:cNvGraphicFramePr>
              <a:graphicFrameLocks noChangeAspect="1"/>
            </p:cNvGraphicFramePr>
            <p:nvPr>
              <p:extLst/>
            </p:nvPr>
          </p:nvGraphicFramePr>
          <p:xfrm>
            <a:off x="3188970" y="5694365"/>
            <a:ext cx="6572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6" name="数式" r:id="rId27" imgW="507780" imgH="215806" progId="Equation.3">
                    <p:embed/>
                  </p:oleObj>
                </mc:Choice>
                <mc:Fallback>
                  <p:oleObj name="数式" r:id="rId27" imgW="507780" imgH="215806" progId="Equation.3">
                    <p:embed/>
                    <p:pic>
                      <p:nvPicPr>
                        <p:cNvPr id="21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8970" y="5694365"/>
                          <a:ext cx="657225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76"/>
            <p:cNvGraphicFramePr>
              <a:graphicFrameLocks noChangeAspect="1"/>
            </p:cNvGraphicFramePr>
            <p:nvPr>
              <p:extLst/>
            </p:nvPr>
          </p:nvGraphicFramePr>
          <p:xfrm>
            <a:off x="4425633" y="5692775"/>
            <a:ext cx="6762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7" name="数式" r:id="rId29" imgW="520474" imgH="215806" progId="Equation.3">
                    <p:embed/>
                  </p:oleObj>
                </mc:Choice>
                <mc:Fallback>
                  <p:oleObj name="数式" r:id="rId29" imgW="520474" imgH="215806" progId="Equation.3">
                    <p:embed/>
                    <p:pic>
                      <p:nvPicPr>
                        <p:cNvPr id="22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633" y="5692775"/>
                          <a:ext cx="6762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7"/>
            <p:cNvGraphicFramePr>
              <a:graphicFrameLocks noChangeAspect="1"/>
            </p:cNvGraphicFramePr>
            <p:nvPr>
              <p:extLst/>
            </p:nvPr>
          </p:nvGraphicFramePr>
          <p:xfrm>
            <a:off x="5673408" y="5688012"/>
            <a:ext cx="6731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8" name="数式" r:id="rId31" imgW="520700" imgH="228600" progId="Equation.3">
                    <p:embed/>
                  </p:oleObj>
                </mc:Choice>
                <mc:Fallback>
                  <p:oleObj name="数式" r:id="rId31" imgW="520700" imgH="228600" progId="Equation.3">
                    <p:embed/>
                    <p:pic>
                      <p:nvPicPr>
                        <p:cNvPr id="23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3408" y="5688012"/>
                          <a:ext cx="673100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1874759" y="3105954"/>
              <a:ext cx="4900614" cy="708660"/>
            </a:xfrm>
            <a:prstGeom prst="roundRect">
              <a:avLst>
                <a:gd name="adj" fmla="val 16667"/>
              </a:avLst>
            </a:prstGeom>
            <a:solidFill>
              <a:srgbClr val="FFF3FF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utoShape 33"/>
            <p:cNvSpPr>
              <a:spLocks noChangeArrowheads="1"/>
            </p:cNvSpPr>
            <p:nvPr/>
          </p:nvSpPr>
          <p:spPr bwMode="auto">
            <a:xfrm rot="16200000">
              <a:off x="2948629" y="3756586"/>
              <a:ext cx="3611552" cy="1067276"/>
            </a:xfrm>
            <a:prstGeom prst="homePlate">
              <a:avLst>
                <a:gd name="adj" fmla="val 4426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 rot="16200000">
              <a:off x="1697043" y="3756586"/>
              <a:ext cx="3611552" cy="1067276"/>
            </a:xfrm>
            <a:prstGeom prst="homePlate">
              <a:avLst>
                <a:gd name="adj" fmla="val 4462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 rot="16200000">
              <a:off x="4199500" y="3757300"/>
              <a:ext cx="3611552" cy="1065848"/>
            </a:xfrm>
            <a:prstGeom prst="homePlate">
              <a:avLst>
                <a:gd name="adj" fmla="val 4432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3296365" y="2108687"/>
              <a:ext cx="421482" cy="421481"/>
            </a:xfrm>
            <a:prstGeom prst="ellipse">
              <a:avLst/>
            </a:prstGeom>
            <a:solidFill>
              <a:srgbClr val="A1F9F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5786677" y="2108687"/>
              <a:ext cx="421481" cy="421481"/>
            </a:xfrm>
            <a:prstGeom prst="ellipse">
              <a:avLst/>
            </a:prstGeom>
            <a:solidFill>
              <a:srgbClr val="A1F9F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540807" y="2108687"/>
              <a:ext cx="422910" cy="421481"/>
            </a:xfrm>
            <a:prstGeom prst="ellipse">
              <a:avLst/>
            </a:prstGeom>
            <a:solidFill>
              <a:srgbClr val="A1F9F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2680574" y="2255848"/>
              <a:ext cx="155733" cy="157162"/>
            </a:xfrm>
            <a:prstGeom prst="ellipse">
              <a:avLst/>
            </a:prstGeom>
            <a:solidFill>
              <a:srgbClr val="A1F9F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2" name="AutoShape 10"/>
            <p:cNvCxnSpPr>
              <a:cxnSpLocks noChangeShapeType="1"/>
            </p:cNvCxnSpPr>
            <p:nvPr/>
          </p:nvCxnSpPr>
          <p:spPr bwMode="auto">
            <a:xfrm flipH="1">
              <a:off x="4679395" y="2111544"/>
              <a:ext cx="132874" cy="1428"/>
            </a:xfrm>
            <a:prstGeom prst="curvedConnector5">
              <a:avLst>
                <a:gd name="adj1" fmla="val -57037"/>
                <a:gd name="adj2" fmla="val -35679202"/>
                <a:gd name="adj3" fmla="val 16222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2833450" y="2311569"/>
              <a:ext cx="444342" cy="1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3729277" y="2320142"/>
              <a:ext cx="815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V="1">
              <a:off x="4963717" y="2320142"/>
              <a:ext cx="815816" cy="1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215303" y="2321570"/>
              <a:ext cx="3957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37" name="Object 78"/>
            <p:cNvGraphicFramePr>
              <a:graphicFrameLocks noChangeAspect="1"/>
            </p:cNvGraphicFramePr>
            <p:nvPr>
              <p:extLst/>
            </p:nvPr>
          </p:nvGraphicFramePr>
          <p:xfrm>
            <a:off x="3428651" y="2186427"/>
            <a:ext cx="135732" cy="254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9" name="数式" r:id="rId33" imgW="88707" imgH="164742" progId="Equation.3">
                    <p:embed/>
                  </p:oleObj>
                </mc:Choice>
                <mc:Fallback>
                  <p:oleObj name="数式" r:id="rId33" imgW="88707" imgH="164742" progId="Equation.3">
                    <p:embed/>
                    <p:pic>
                      <p:nvPicPr>
                        <p:cNvPr id="37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651" y="2186427"/>
                          <a:ext cx="135732" cy="254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4660822" y="2196429"/>
            <a:ext cx="194310" cy="2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0" name="数式" r:id="rId35" imgW="126780" imgH="164814" progId="Equation.3">
                    <p:embed/>
                  </p:oleObj>
                </mc:Choice>
                <mc:Fallback>
                  <p:oleObj name="数式" r:id="rId35" imgW="126780" imgH="164814" progId="Equation.3">
                    <p:embed/>
                    <p:pic>
                      <p:nvPicPr>
                        <p:cNvPr id="38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0822" y="2196429"/>
                          <a:ext cx="194310" cy="252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5922997" y="2184410"/>
            <a:ext cx="174308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1" name="数式" r:id="rId37" imgW="114102" imgH="177492" progId="Equation.3">
                    <p:embed/>
                  </p:oleObj>
                </mc:Choice>
                <mc:Fallback>
                  <p:oleObj name="数式" r:id="rId37" imgW="114102" imgH="177492" progId="Equation.3">
                    <p:embed/>
                    <p:pic>
                      <p:nvPicPr>
                        <p:cNvPr id="39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2997" y="2184410"/>
                          <a:ext cx="174308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6626783" y="2242989"/>
              <a:ext cx="155733" cy="155733"/>
            </a:xfrm>
            <a:prstGeom prst="ellipse">
              <a:avLst/>
            </a:prstGeom>
            <a:solidFill>
              <a:srgbClr val="A1F9F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42386" y="3178820"/>
              <a:ext cx="494348" cy="345757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1303477403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466512" y="3260259"/>
              <a:ext cx="591503" cy="264318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582015339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187780" y="3341698"/>
              <a:ext cx="624364" cy="182880"/>
            </a:xfrm>
            <a:custGeom>
              <a:avLst/>
              <a:gdLst>
                <a:gd name="T0" fmla="*/ 0 w 809"/>
                <a:gd name="T1" fmla="*/ 2147483647 h 452"/>
                <a:gd name="T2" fmla="*/ 2147483647 w 809"/>
                <a:gd name="T3" fmla="*/ 2147483647 h 452"/>
                <a:gd name="T4" fmla="*/ 2147483647 w 809"/>
                <a:gd name="T5" fmla="*/ 192282334 h 452"/>
                <a:gd name="T6" fmla="*/ 2147483647 w 809"/>
                <a:gd name="T7" fmla="*/ 2147483647 h 452"/>
                <a:gd name="T8" fmla="*/ 2147483647 w 809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452"/>
                <a:gd name="T17" fmla="*/ 809 w 809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452">
                  <a:moveTo>
                    <a:pt x="0" y="452"/>
                  </a:moveTo>
                  <a:cubicBezTo>
                    <a:pt x="49" y="439"/>
                    <a:pt x="98" y="426"/>
                    <a:pt x="167" y="351"/>
                  </a:cubicBezTo>
                  <a:cubicBezTo>
                    <a:pt x="236" y="276"/>
                    <a:pt x="339" y="2"/>
                    <a:pt x="417" y="1"/>
                  </a:cubicBezTo>
                  <a:cubicBezTo>
                    <a:pt x="495" y="0"/>
                    <a:pt x="569" y="269"/>
                    <a:pt x="634" y="343"/>
                  </a:cubicBezTo>
                  <a:cubicBezTo>
                    <a:pt x="699" y="417"/>
                    <a:pt x="754" y="430"/>
                    <a:pt x="809" y="44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8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44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3039190" y="3128814"/>
            <a:ext cx="314325" cy="312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2" name="数式" r:id="rId39" imgW="241195" imgH="241195" progId="Equation.3">
                    <p:embed/>
                  </p:oleObj>
                </mc:Choice>
                <mc:Fallback>
                  <p:oleObj name="数式" r:id="rId39" imgW="241195" imgH="241195" progId="Equation.3">
                    <p:embed/>
                    <p:pic>
                      <p:nvPicPr>
                        <p:cNvPr id="44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190" y="3128814"/>
                          <a:ext cx="314325" cy="312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2"/>
            <p:cNvGraphicFramePr>
              <a:graphicFrameLocks noChangeAspect="1"/>
            </p:cNvGraphicFramePr>
            <p:nvPr>
              <p:extLst/>
            </p:nvPr>
          </p:nvGraphicFramePr>
          <p:xfrm>
            <a:off x="4269345" y="3101668"/>
            <a:ext cx="328613" cy="31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3" name="数式" r:id="rId41" imgW="253890" imgH="241195" progId="Equation.3">
                    <p:embed/>
                  </p:oleObj>
                </mc:Choice>
                <mc:Fallback>
                  <p:oleObj name="数式" r:id="rId41" imgW="253890" imgH="241195" progId="Equation.3">
                    <p:embed/>
                    <p:pic>
                      <p:nvPicPr>
                        <p:cNvPr id="45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345" y="3101668"/>
                          <a:ext cx="328613" cy="311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83"/>
            <p:cNvGraphicFramePr>
              <a:graphicFrameLocks noChangeAspect="1"/>
            </p:cNvGraphicFramePr>
            <p:nvPr>
              <p:extLst/>
            </p:nvPr>
          </p:nvGraphicFramePr>
          <p:xfrm>
            <a:off x="5555220" y="3108812"/>
            <a:ext cx="330041" cy="31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4" name="数式" r:id="rId43" imgW="253890" imgH="241195" progId="Equation.3">
                    <p:embed/>
                  </p:oleObj>
                </mc:Choice>
                <mc:Fallback>
                  <p:oleObj name="数式" r:id="rId43" imgW="253890" imgH="241195" progId="Equation.3">
                    <p:embed/>
                    <p:pic>
                      <p:nvPicPr>
                        <p:cNvPr id="46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220" y="3108812"/>
                          <a:ext cx="330041" cy="311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84"/>
            <p:cNvGraphicFramePr>
              <a:graphicFrameLocks noChangeAspect="1"/>
            </p:cNvGraphicFramePr>
            <p:nvPr>
              <p:extLst/>
            </p:nvPr>
          </p:nvGraphicFramePr>
          <p:xfrm>
            <a:off x="1990487" y="3280262"/>
            <a:ext cx="724377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" name="数式" r:id="rId45" imgW="558800" imgH="228600" progId="Equation.3">
                    <p:embed/>
                  </p:oleObj>
                </mc:Choice>
                <mc:Fallback>
                  <p:oleObj name="数式" r:id="rId45" imgW="558800" imgH="228600" progId="Equation.3">
                    <p:embed/>
                    <p:pic>
                      <p:nvPicPr>
                        <p:cNvPr id="47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487" y="3280262"/>
                          <a:ext cx="724377" cy="297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5"/>
            <p:cNvGraphicFramePr>
              <a:graphicFrameLocks noChangeAspect="1"/>
            </p:cNvGraphicFramePr>
            <p:nvPr>
              <p:extLst/>
            </p:nvPr>
          </p:nvGraphicFramePr>
          <p:xfrm>
            <a:off x="3220642" y="3548868"/>
            <a:ext cx="592931" cy="280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" name="数式" r:id="rId47" imgW="457002" imgH="215806" progId="Equation.3">
                    <p:embed/>
                  </p:oleObj>
                </mc:Choice>
                <mc:Fallback>
                  <p:oleObj name="数式" r:id="rId47" imgW="457002" imgH="215806" progId="Equation.3">
                    <p:embed/>
                    <p:pic>
                      <p:nvPicPr>
                        <p:cNvPr id="48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642" y="3548868"/>
                          <a:ext cx="592931" cy="280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4457940" y="3556010"/>
            <a:ext cx="610076" cy="280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7" name="数式" r:id="rId49" imgW="469696" imgH="215806" progId="Equation.3">
                    <p:embed/>
                  </p:oleObj>
                </mc:Choice>
                <mc:Fallback>
                  <p:oleObj name="数式" r:id="rId49" imgW="469696" imgH="215806" progId="Equation.3">
                    <p:embed/>
                    <p:pic>
                      <p:nvPicPr>
                        <p:cNvPr id="49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940" y="3556010"/>
                          <a:ext cx="610076" cy="280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5705238" y="3554582"/>
            <a:ext cx="608648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8" name="数式" r:id="rId51" imgW="469900" imgH="228600" progId="Equation.3">
                    <p:embed/>
                  </p:oleObj>
                </mc:Choice>
                <mc:Fallback>
                  <p:oleObj name="数式" r:id="rId51" imgW="469900" imgH="228600" progId="Equation.3">
                    <p:embed/>
                    <p:pic>
                      <p:nvPicPr>
                        <p:cNvPr id="5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5238" y="3554582"/>
                          <a:ext cx="608648" cy="297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3457814" y="4824584"/>
            <a:ext cx="98583" cy="248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9" name="数式" r:id="rId53" imgW="76101" imgH="190252" progId="Equation.3">
                    <p:embed/>
                  </p:oleObj>
                </mc:Choice>
                <mc:Fallback>
                  <p:oleObj name="数式" r:id="rId53" imgW="76101" imgH="190252" progId="Equation.3">
                    <p:embed/>
                    <p:pic>
                      <p:nvPicPr>
                        <p:cNvPr id="51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814" y="4824584"/>
                          <a:ext cx="98583" cy="248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4692255" y="4824584"/>
            <a:ext cx="98583" cy="248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0" name="数式" r:id="rId55" imgW="76101" imgH="190252" progId="Equation.3">
                    <p:embed/>
                  </p:oleObj>
                </mc:Choice>
                <mc:Fallback>
                  <p:oleObj name="数式" r:id="rId55" imgW="76101" imgH="190252" progId="Equation.3">
                    <p:embed/>
                    <p:pic>
                      <p:nvPicPr>
                        <p:cNvPr id="52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2255" y="4824584"/>
                          <a:ext cx="98583" cy="248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0"/>
            <p:cNvGraphicFramePr>
              <a:graphicFrameLocks noChangeAspect="1"/>
            </p:cNvGraphicFramePr>
            <p:nvPr>
              <p:extLst/>
            </p:nvPr>
          </p:nvGraphicFramePr>
          <p:xfrm>
            <a:off x="5926695" y="4824584"/>
            <a:ext cx="98583" cy="248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1" name="数式" r:id="rId56" imgW="76101" imgH="190252" progId="Equation.3">
                    <p:embed/>
                  </p:oleObj>
                </mc:Choice>
                <mc:Fallback>
                  <p:oleObj name="数式" r:id="rId56" imgW="76101" imgH="190252" progId="Equation.3">
                    <p:embed/>
                    <p:pic>
                      <p:nvPicPr>
                        <p:cNvPr id="53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6695" y="4824584"/>
                          <a:ext cx="98583" cy="248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 flipH="1">
              <a:off x="5923995" y="2112972"/>
              <a:ext cx="132874" cy="1428"/>
            </a:xfrm>
            <a:prstGeom prst="curvedConnector5">
              <a:avLst>
                <a:gd name="adj1" fmla="val -57037"/>
                <a:gd name="adj2" fmla="val -36412885"/>
                <a:gd name="adj3" fmla="val 16222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55" name="AutoShape 10"/>
            <p:cNvCxnSpPr>
              <a:cxnSpLocks noChangeShapeType="1"/>
            </p:cNvCxnSpPr>
            <p:nvPr/>
          </p:nvCxnSpPr>
          <p:spPr bwMode="auto">
            <a:xfrm flipH="1">
              <a:off x="3460195" y="2124244"/>
              <a:ext cx="132874" cy="1428"/>
            </a:xfrm>
            <a:prstGeom prst="curvedConnector5">
              <a:avLst>
                <a:gd name="adj1" fmla="val -57037"/>
                <a:gd name="adj2" fmla="val -36946499"/>
                <a:gd name="adj3" fmla="val 16222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grpSp>
          <p:nvGrpSpPr>
            <p:cNvPr id="56" name="Group 30"/>
            <p:cNvGrpSpPr>
              <a:grpSpLocks/>
            </p:cNvGrpSpPr>
            <p:nvPr/>
          </p:nvGrpSpPr>
          <p:grpSpPr bwMode="auto">
            <a:xfrm>
              <a:off x="3241319" y="4057654"/>
              <a:ext cx="570825" cy="329439"/>
              <a:chOff x="4084" y="2286"/>
              <a:chExt cx="757" cy="297"/>
            </a:xfrm>
          </p:grpSpPr>
          <p:sp>
            <p:nvSpPr>
              <p:cNvPr id="63" name="Oval 28"/>
              <p:cNvSpPr>
                <a:spLocks noChangeArrowheads="1"/>
              </p:cNvSpPr>
              <p:nvPr/>
            </p:nvSpPr>
            <p:spPr bwMode="auto">
              <a:xfrm>
                <a:off x="4084" y="2402"/>
                <a:ext cx="757" cy="1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FFCC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4163" y="2286"/>
                <a:ext cx="599" cy="203"/>
              </a:xfrm>
              <a:custGeom>
                <a:avLst/>
                <a:gdLst>
                  <a:gd name="T0" fmla="*/ 0 w 809"/>
                  <a:gd name="T1" fmla="*/ 41 h 452"/>
                  <a:gd name="T2" fmla="*/ 68 w 809"/>
                  <a:gd name="T3" fmla="*/ 32 h 452"/>
                  <a:gd name="T4" fmla="*/ 170 w 809"/>
                  <a:gd name="T5" fmla="*/ 0 h 452"/>
                  <a:gd name="T6" fmla="*/ 257 w 809"/>
                  <a:gd name="T7" fmla="*/ 31 h 452"/>
                  <a:gd name="T8" fmla="*/ 329 w 809"/>
                  <a:gd name="T9" fmla="*/ 4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452"/>
                  <a:gd name="T17" fmla="*/ 809 w 809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452">
                    <a:moveTo>
                      <a:pt x="0" y="452"/>
                    </a:moveTo>
                    <a:cubicBezTo>
                      <a:pt x="49" y="439"/>
                      <a:pt x="98" y="426"/>
                      <a:pt x="167" y="351"/>
                    </a:cubicBezTo>
                    <a:cubicBezTo>
                      <a:pt x="236" y="276"/>
                      <a:pt x="339" y="2"/>
                      <a:pt x="417" y="1"/>
                    </a:cubicBezTo>
                    <a:cubicBezTo>
                      <a:pt x="495" y="0"/>
                      <a:pt x="569" y="269"/>
                      <a:pt x="634" y="343"/>
                    </a:cubicBezTo>
                    <a:cubicBezTo>
                      <a:pt x="699" y="417"/>
                      <a:pt x="754" y="430"/>
                      <a:pt x="809" y="443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8E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7" name="Group 30"/>
            <p:cNvGrpSpPr>
              <a:grpSpLocks/>
            </p:cNvGrpSpPr>
            <p:nvPr/>
          </p:nvGrpSpPr>
          <p:grpSpPr bwMode="auto">
            <a:xfrm>
              <a:off x="5653635" y="4196781"/>
              <a:ext cx="715701" cy="190302"/>
              <a:chOff x="4084" y="2402"/>
              <a:chExt cx="757" cy="157"/>
            </a:xfrm>
          </p:grpSpPr>
          <p:sp>
            <p:nvSpPr>
              <p:cNvPr id="61" name="Oval 28"/>
              <p:cNvSpPr>
                <a:spLocks noChangeArrowheads="1"/>
              </p:cNvSpPr>
              <p:nvPr/>
            </p:nvSpPr>
            <p:spPr bwMode="auto">
              <a:xfrm>
                <a:off x="4084" y="2421"/>
                <a:ext cx="757" cy="1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rgbClr val="FFFFCC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auto">
              <a:xfrm>
                <a:off x="4163" y="2402"/>
                <a:ext cx="599" cy="87"/>
              </a:xfrm>
              <a:custGeom>
                <a:avLst/>
                <a:gdLst>
                  <a:gd name="T0" fmla="*/ 0 w 809"/>
                  <a:gd name="T1" fmla="*/ 41 h 452"/>
                  <a:gd name="T2" fmla="*/ 68 w 809"/>
                  <a:gd name="T3" fmla="*/ 32 h 452"/>
                  <a:gd name="T4" fmla="*/ 170 w 809"/>
                  <a:gd name="T5" fmla="*/ 0 h 452"/>
                  <a:gd name="T6" fmla="*/ 257 w 809"/>
                  <a:gd name="T7" fmla="*/ 31 h 452"/>
                  <a:gd name="T8" fmla="*/ 329 w 809"/>
                  <a:gd name="T9" fmla="*/ 4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452"/>
                  <a:gd name="T17" fmla="*/ 809 w 809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452">
                    <a:moveTo>
                      <a:pt x="0" y="452"/>
                    </a:moveTo>
                    <a:cubicBezTo>
                      <a:pt x="49" y="439"/>
                      <a:pt x="98" y="426"/>
                      <a:pt x="167" y="351"/>
                    </a:cubicBezTo>
                    <a:cubicBezTo>
                      <a:pt x="236" y="276"/>
                      <a:pt x="339" y="2"/>
                      <a:pt x="417" y="1"/>
                    </a:cubicBezTo>
                    <a:cubicBezTo>
                      <a:pt x="495" y="0"/>
                      <a:pt x="569" y="269"/>
                      <a:pt x="634" y="343"/>
                    </a:cubicBezTo>
                    <a:cubicBezTo>
                      <a:pt x="699" y="417"/>
                      <a:pt x="754" y="430"/>
                      <a:pt x="809" y="443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8E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8" name="Group 30"/>
            <p:cNvGrpSpPr>
              <a:grpSpLocks/>
            </p:cNvGrpSpPr>
            <p:nvPr/>
          </p:nvGrpSpPr>
          <p:grpSpPr bwMode="auto">
            <a:xfrm>
              <a:off x="4530460" y="3971931"/>
              <a:ext cx="447889" cy="426354"/>
              <a:chOff x="4084" y="2267"/>
              <a:chExt cx="757" cy="292"/>
            </a:xfrm>
          </p:grpSpPr>
          <p:sp>
            <p:nvSpPr>
              <p:cNvPr id="59" name="Oval 28"/>
              <p:cNvSpPr>
                <a:spLocks noChangeArrowheads="1"/>
              </p:cNvSpPr>
              <p:nvPr/>
            </p:nvSpPr>
            <p:spPr bwMode="auto">
              <a:xfrm>
                <a:off x="4084" y="2421"/>
                <a:ext cx="757" cy="1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rgbClr val="FFFFCC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4163" y="2267"/>
                <a:ext cx="599" cy="222"/>
              </a:xfrm>
              <a:custGeom>
                <a:avLst/>
                <a:gdLst>
                  <a:gd name="T0" fmla="*/ 0 w 809"/>
                  <a:gd name="T1" fmla="*/ 41 h 452"/>
                  <a:gd name="T2" fmla="*/ 68 w 809"/>
                  <a:gd name="T3" fmla="*/ 32 h 452"/>
                  <a:gd name="T4" fmla="*/ 170 w 809"/>
                  <a:gd name="T5" fmla="*/ 0 h 452"/>
                  <a:gd name="T6" fmla="*/ 257 w 809"/>
                  <a:gd name="T7" fmla="*/ 31 h 452"/>
                  <a:gd name="T8" fmla="*/ 329 w 809"/>
                  <a:gd name="T9" fmla="*/ 4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452"/>
                  <a:gd name="T17" fmla="*/ 809 w 809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452">
                    <a:moveTo>
                      <a:pt x="0" y="452"/>
                    </a:moveTo>
                    <a:cubicBezTo>
                      <a:pt x="49" y="439"/>
                      <a:pt x="98" y="426"/>
                      <a:pt x="167" y="351"/>
                    </a:cubicBezTo>
                    <a:cubicBezTo>
                      <a:pt x="236" y="276"/>
                      <a:pt x="339" y="2"/>
                      <a:pt x="417" y="1"/>
                    </a:cubicBezTo>
                    <a:cubicBezTo>
                      <a:pt x="495" y="0"/>
                      <a:pt x="569" y="269"/>
                      <a:pt x="634" y="343"/>
                    </a:cubicBezTo>
                    <a:cubicBezTo>
                      <a:pt x="699" y="417"/>
                      <a:pt x="754" y="430"/>
                      <a:pt x="809" y="443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8E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8968583" y="6528223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http://hts.sp.nitech.ac.jp/archives/2.3/HTS_Slides.zip</a:t>
            </a:r>
          </a:p>
        </p:txBody>
      </p:sp>
    </p:spTree>
    <p:extLst>
      <p:ext uri="{BB962C8B-B14F-4D97-AF65-F5344CB8AC3E}">
        <p14:creationId xmlns:p14="http://schemas.microsoft.com/office/powerpoint/2010/main" val="1396366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GMMs: Gaussian Mixture Models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GMMs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531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13147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DNN: Deep Neural Networks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NNs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61453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/>
              </a:rPr>
              <a:t>Automatic Speech Recognition (ASR)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Deep models with HMMs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Connectionist Temporal Classification (CTC)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Attention based models</a:t>
            </a: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Text to Speech (TTS)</a:t>
            </a:r>
          </a:p>
          <a:p>
            <a:pPr lvl="1"/>
            <a:r>
              <a:rPr lang="en-US" err="1">
                <a:solidFill>
                  <a:srgbClr val="404040"/>
                </a:solidFill>
                <a:latin typeface="Calibri"/>
              </a:rPr>
              <a:t>WaveNet</a:t>
            </a:r>
          </a:p>
          <a:p>
            <a:pPr lvl="1"/>
            <a:r>
              <a:rPr lang="en-US" err="1">
                <a:solidFill>
                  <a:srgbClr val="404040"/>
                </a:solidFill>
                <a:latin typeface="Calibri"/>
              </a:rPr>
              <a:t>DeepVoice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pPr lvl="1"/>
            <a:r>
              <a:rPr lang="en-US" err="1">
                <a:solidFill>
                  <a:srgbClr val="404040"/>
                </a:solidFill>
                <a:latin typeface="Calibri"/>
              </a:rPr>
              <a:t>Tacotron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Bonus: Music Generation</a:t>
            </a:r>
          </a:p>
        </p:txBody>
      </p:sp>
    </p:spTree>
    <p:extLst>
      <p:ext uri="{BB962C8B-B14F-4D97-AF65-F5344CB8AC3E}">
        <p14:creationId xmlns:p14="http://schemas.microsoft.com/office/powerpoint/2010/main" val="1620011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</a:t>
            </a:r>
            <a:r>
              <a:rPr lang="en-US"/>
              <a:t>ngredients for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Acoustic features</a:t>
            </a:r>
          </a:p>
          <a:p>
            <a:pPr lvl="1"/>
            <a:r>
              <a:rPr lang="en-US"/>
              <a:t>Frequency domain features extracted from waveform</a:t>
            </a:r>
          </a:p>
          <a:p>
            <a:pPr lvl="1"/>
            <a:r>
              <a:rPr lang="en-US"/>
              <a:t>10ms interval between frames</a:t>
            </a:r>
          </a:p>
          <a:p>
            <a:pPr lvl="1"/>
            <a:r>
              <a:rPr lang="en-US"/>
              <a:t>~40 dimensions for each frame</a:t>
            </a:r>
          </a:p>
          <a:p>
            <a:r>
              <a:rPr lang="en-US"/>
              <a:t>State alignments</a:t>
            </a:r>
          </a:p>
          <a:p>
            <a:pPr lvl="1"/>
            <a:r>
              <a:rPr lang="en-US"/>
              <a:t>Tied-state of context-dependent HMMs</a:t>
            </a:r>
          </a:p>
          <a:p>
            <a:pPr lvl="1"/>
            <a:r>
              <a:rPr lang="en-US"/>
              <a:t>Mapping between acoustic features and states</a:t>
            </a:r>
          </a:p>
        </p:txBody>
      </p:sp>
    </p:spTree>
    <p:extLst>
      <p:ext uri="{BB962C8B-B14F-4D97-AF65-F5344CB8AC3E}">
        <p14:creationId xmlns:p14="http://schemas.microsoft.com/office/powerpoint/2010/main" val="14492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DNN: Deep Neural Networks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NNs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96735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Models in </a:t>
            </a:r>
            <a:r>
              <a:rPr lang="en-US" altLang="zh-CN" dirty="0"/>
              <a:t>HMM-based ASR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Classify acoustic features for state labels</a:t>
                </a:r>
              </a:p>
              <a:p>
                <a:r>
                  <a:rPr lang="en-US"/>
                  <a:t>Take </a:t>
                </a:r>
                <a:r>
                  <a:rPr lang="en-US" err="1"/>
                  <a:t>softmax</a:t>
                </a:r>
                <a:r>
                  <a:rPr lang="en-US"/>
                  <a:t> output as a posterior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Work as output probability in HMM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the prior probability for states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57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Features including 2 X 5 neighboring frames</a:t>
            </a:r>
          </a:p>
          <a:p>
            <a:pPr lvl="1"/>
            <a:r>
              <a:rPr lang="en-US"/>
              <a:t>1D convolution with kernel size 11</a:t>
            </a:r>
          </a:p>
          <a:p>
            <a:r>
              <a:rPr lang="en-US"/>
              <a:t>Classify 9,304 tied states</a:t>
            </a:r>
          </a:p>
          <a:p>
            <a:r>
              <a:rPr lang="en-US"/>
              <a:t>7 hidden layers X 2048 units with sigmoid activation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9994" y="6490906"/>
            <a:ext cx="7092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G. Hinton, et al. Deep Neural Networks for Acoustic Modeling in Speech Recognition. Signal Processing Magazine (2012). </a:t>
            </a:r>
          </a:p>
        </p:txBody>
      </p:sp>
    </p:spTree>
    <p:extLst>
      <p:ext uri="{BB962C8B-B14F-4D97-AF65-F5344CB8AC3E}">
        <p14:creationId xmlns:p14="http://schemas.microsoft.com/office/powerpoint/2010/main" val="2947940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Pre-training</a:t>
            </a:r>
          </a:p>
          <a:p>
            <a:pPr lvl="1"/>
            <a:r>
              <a:rPr lang="en-US"/>
              <a:t>Unsupervised: stacked restricted Boltzmann machine (RBM)</a:t>
            </a:r>
          </a:p>
          <a:p>
            <a:pPr lvl="1"/>
            <a:r>
              <a:rPr lang="en-US"/>
              <a:t>Supervised: iteratively adding layers from shallow model</a:t>
            </a:r>
          </a:p>
          <a:p>
            <a:r>
              <a:rPr lang="en-US"/>
              <a:t>Training</a:t>
            </a:r>
          </a:p>
          <a:p>
            <a:pPr lvl="1"/>
            <a:r>
              <a:rPr lang="en-US"/>
              <a:t>Maximum cross entropy for frames</a:t>
            </a:r>
          </a:p>
          <a:p>
            <a:r>
              <a:rPr lang="en-US"/>
              <a:t>Fine-tuning</a:t>
            </a:r>
          </a:p>
          <a:p>
            <a:pPr lvl="1"/>
            <a:r>
              <a:rPr lang="en-US"/>
              <a:t>Maximum mutual information for sequences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9994" y="6490906"/>
            <a:ext cx="7092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G. Hinton, et al. Deep Neural Networks for Acoustic Modeling in Speech Recognition. Signal Processing Magazine (2012). </a:t>
            </a:r>
          </a:p>
        </p:txBody>
      </p:sp>
    </p:spTree>
    <p:extLst>
      <p:ext uri="{BB962C8B-B14F-4D97-AF65-F5344CB8AC3E}">
        <p14:creationId xmlns:p14="http://schemas.microsoft.com/office/powerpoint/2010/main" val="3751487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Comparison on different large datasets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42379"/>
            <a:ext cx="9812988" cy="295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9994" y="6490906"/>
            <a:ext cx="7092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G. Hinton, et al. Deep Neural Networks for Acoustic Modeling in Speech Recognition. Signal Processing Magazine (2012).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8701" y="2824120"/>
            <a:ext cx="1173345" cy="236287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2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DNN-HMM vs. GMM-HMM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Deep models are more powerful</a:t>
            </a:r>
          </a:p>
          <a:p>
            <a:pPr lvl="1"/>
            <a:r>
              <a:rPr lang="en-US"/>
              <a:t>GMM assumes data is generated from single component of mixture model</a:t>
            </a:r>
          </a:p>
          <a:p>
            <a:pPr lvl="1"/>
            <a:r>
              <a:rPr lang="en-US"/>
              <a:t>GMM with diagonal variance matrix ignores correlation between dimensions</a:t>
            </a:r>
          </a:p>
          <a:p>
            <a:r>
              <a:rPr lang="en-US"/>
              <a:t>Deep models take data more efficiently</a:t>
            </a:r>
          </a:p>
          <a:p>
            <a:pPr lvl="1"/>
            <a:r>
              <a:rPr lang="en-US"/>
              <a:t>GMM consists with many components and each learns from a small fraction of data</a:t>
            </a:r>
          </a:p>
          <a:p>
            <a:r>
              <a:rPr lang="en-US"/>
              <a:t>Deep models can be further improved by recent advances in deep learning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Recurrent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Short Term Memory networks</a:t>
            </a:r>
          </a:p>
          <a:p>
            <a:endParaRPr lang="en-US"/>
          </a:p>
        </p:txBody>
      </p:sp>
      <p:pic>
        <p:nvPicPr>
          <p:cNvPr id="4" name="Picture 6" descr="A LSTM neural networ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64" y="2587862"/>
            <a:ext cx="7165876" cy="26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0420" y="6486908"/>
            <a:ext cx="3661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http://colah.github.io/posts/2015-08-Understanding-LSTMs/</a:t>
            </a:r>
          </a:p>
        </p:txBody>
      </p:sp>
    </p:spTree>
    <p:extLst>
      <p:ext uri="{BB962C8B-B14F-4D97-AF65-F5344CB8AC3E}">
        <p14:creationId xmlns:p14="http://schemas.microsoft.com/office/powerpoint/2010/main" val="348797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Recurrent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1" y="1900413"/>
            <a:ext cx="4917146" cy="43513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99" y="1900413"/>
            <a:ext cx="4747699" cy="4336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120" y="6498164"/>
            <a:ext cx="10334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H. </a:t>
            </a:r>
            <a:r>
              <a:rPr lang="en-US" sz="1100" err="1">
                <a:solidFill>
                  <a:schemeClr val="bg1"/>
                </a:solidFill>
              </a:rPr>
              <a:t>Sak</a:t>
            </a:r>
            <a:r>
              <a:rPr lang="en-US" sz="1100">
                <a:solidFill>
                  <a:schemeClr val="bg1"/>
                </a:solidFill>
              </a:rPr>
              <a:t>, A. Senior, and F. </a:t>
            </a:r>
            <a:r>
              <a:rPr lang="en-US" sz="1100" err="1">
                <a:solidFill>
                  <a:schemeClr val="bg1"/>
                </a:solidFill>
              </a:rPr>
              <a:t>Beaufays</a:t>
            </a:r>
            <a:r>
              <a:rPr lang="en-US" sz="1100">
                <a:solidFill>
                  <a:schemeClr val="bg1"/>
                </a:solidFill>
              </a:rPr>
              <a:t>. Long Short-Term Memory Recurrent Neural Network Architectures for Large Scale Acoustic Modeling. </a:t>
            </a:r>
            <a:r>
              <a:rPr lang="en-US" sz="1100" err="1">
                <a:solidFill>
                  <a:schemeClr val="bg1"/>
                </a:solidFill>
              </a:rPr>
              <a:t>arXiv</a:t>
            </a:r>
            <a:r>
              <a:rPr lang="en-US" sz="1100">
                <a:solidFill>
                  <a:schemeClr val="bg1"/>
                </a:solidFill>
              </a:rPr>
              <a:t> preprint arXiv:1402.1128v1 (2014). </a:t>
            </a:r>
          </a:p>
        </p:txBody>
      </p:sp>
    </p:spTree>
    <p:extLst>
      <p:ext uri="{BB962C8B-B14F-4D97-AF65-F5344CB8AC3E}">
        <p14:creationId xmlns:p14="http://schemas.microsoft.com/office/powerpoint/2010/main" val="273958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Very Deep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4040984" cy="4292583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40" y="1911914"/>
            <a:ext cx="3757790" cy="4317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424" y="6496627"/>
            <a:ext cx="6994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W. </a:t>
            </a:r>
            <a:r>
              <a:rPr lang="en-US" sz="1100" dirty="0" err="1">
                <a:solidFill>
                  <a:schemeClr val="bg1"/>
                </a:solidFill>
              </a:rPr>
              <a:t>Xiong</a:t>
            </a:r>
            <a:r>
              <a:rPr lang="en-US" sz="1100" dirty="0">
                <a:solidFill>
                  <a:schemeClr val="bg1"/>
                </a:solidFill>
              </a:rPr>
              <a:t>, et al. Achieving Human Parity in Conversational Speech Recognition. </a:t>
            </a:r>
            <a:r>
              <a:rPr lang="en-US" sz="1100" dirty="0" err="1">
                <a:solidFill>
                  <a:schemeClr val="bg1"/>
                </a:solidFill>
              </a:rPr>
              <a:t>arXiv</a:t>
            </a:r>
            <a:r>
              <a:rPr lang="en-US" sz="1100" dirty="0">
                <a:solidFill>
                  <a:schemeClr val="bg1"/>
                </a:solidFill>
              </a:rPr>
              <a:t> preprint arXiv:1610.05256 (2016).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949" y="3857414"/>
            <a:ext cx="6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LACE</a:t>
            </a:r>
          </a:p>
        </p:txBody>
      </p:sp>
    </p:spTree>
    <p:extLst>
      <p:ext uri="{BB962C8B-B14F-4D97-AF65-F5344CB8AC3E}">
        <p14:creationId xmlns:p14="http://schemas.microsoft.com/office/powerpoint/2010/main" val="358064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7-04-19 at 4.35.31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5627" y="2939810"/>
            <a:ext cx="5743575" cy="2952750"/>
          </a:xfrm>
        </p:spPr>
      </p:pic>
      <p:pic>
        <p:nvPicPr>
          <p:cNvPr id="7" name="Picture 6" descr="Screen Shot 2017-04-19 at 4.35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38125"/>
            <a:ext cx="5009321" cy="2644485"/>
          </a:xfrm>
          <a:prstGeom prst="rect">
            <a:avLst/>
          </a:prstGeom>
        </p:spPr>
      </p:pic>
      <p:pic>
        <p:nvPicPr>
          <p:cNvPr id="8" name="Picture 7" descr="Screen Shot 2017-04-19 at 4.35.1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3038475"/>
            <a:ext cx="6017653" cy="3017078"/>
          </a:xfrm>
          <a:prstGeom prst="rect">
            <a:avLst/>
          </a:prstGeom>
        </p:spPr>
      </p:pic>
      <p:pic>
        <p:nvPicPr>
          <p:cNvPr id="9" name="Picture 8" descr="Screen Shot 2017-04-19 at 4.35.0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" y="107470"/>
            <a:ext cx="5664545" cy="28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Very Deep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adaptive training</a:t>
            </a:r>
          </a:p>
          <a:p>
            <a:pPr lvl="1"/>
            <a:r>
              <a:rPr lang="en-US" dirty="0"/>
              <a:t>Addition speaker id embedded vector as input</a:t>
            </a:r>
          </a:p>
          <a:p>
            <a:r>
              <a:rPr lang="en-US" dirty="0"/>
              <a:t>Language model with LSTM</a:t>
            </a:r>
          </a:p>
          <a:p>
            <a:r>
              <a:rPr lang="en-US" dirty="0"/>
              <a:t>System combination</a:t>
            </a:r>
          </a:p>
          <a:p>
            <a:pPr lvl="1"/>
            <a:r>
              <a:rPr lang="en-US" dirty="0"/>
              <a:t>Greedy-searched weight to combine multiple model system</a:t>
            </a:r>
          </a:p>
          <a:p>
            <a:r>
              <a:rPr lang="en-US" dirty="0" err="1"/>
              <a:t>Reuslts</a:t>
            </a:r>
            <a:r>
              <a:rPr lang="en-US" dirty="0"/>
              <a:t> on the test set: CH and SWB                      Exceed human accuracy </a:t>
            </a:r>
          </a:p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54" y="4259918"/>
            <a:ext cx="5099126" cy="19395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33701"/>
              </p:ext>
            </p:extLst>
          </p:nvPr>
        </p:nvGraphicFramePr>
        <p:xfrm>
          <a:off x="1253166" y="4385734"/>
          <a:ext cx="36208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318">
                  <a:extLst>
                    <a:ext uri="{9D8B030D-6E8A-4147-A177-3AD203B41FA5}">
                      <a16:colId xmlns:a16="http://schemas.microsoft.com/office/drawing/2014/main" val="567158656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970120972"/>
                    </a:ext>
                  </a:extLst>
                </a:gridCol>
                <a:gridCol w="788565">
                  <a:extLst>
                    <a:ext uri="{9D8B030D-6E8A-4147-A177-3AD203B41FA5}">
                      <a16:colId xmlns:a16="http://schemas.microsoft.com/office/drawing/2014/main" val="128127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 error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SWB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3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3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3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56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33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DNN-HMM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Markov models only depend one previous states</a:t>
            </a:r>
          </a:p>
          <a:p>
            <a:r>
              <a:rPr lang="en-US"/>
              <a:t>History is discretely represented by 10k states</a:t>
            </a:r>
          </a:p>
          <a:p>
            <a:r>
              <a:rPr lang="en-US"/>
              <a:t>Decoding is slow to keep all 10k state in dynamic programing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66" y="3052634"/>
            <a:ext cx="3339614" cy="2913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0453" y="5966277"/>
            <a:ext cx="2399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Decoding with dynamic programing</a:t>
            </a:r>
          </a:p>
        </p:txBody>
      </p:sp>
    </p:spTree>
    <p:extLst>
      <p:ext uri="{BB962C8B-B14F-4D97-AF65-F5344CB8AC3E}">
        <p14:creationId xmlns:p14="http://schemas.microsoft.com/office/powerpoint/2010/main" val="1047431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DNN-HMM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DNN: Deep Neural Networks</a:t>
            </a:r>
          </a:p>
          <a:p>
            <a:pPr marL="0" indent="0">
              <a:buNone/>
            </a:pPr>
            <a:r>
              <a:rPr lang="en-US" dirty="0"/>
              <a:t>HMMs: Hidden Markov Models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NNs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034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553193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End-to-End Deep Models based Automatic Speech Recognition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Connectionist Temporal Classification (CTC) based models</a:t>
            </a:r>
          </a:p>
          <a:p>
            <a:pPr lvl="1"/>
            <a:r>
              <a:rPr lang="en-US" dirty="0"/>
              <a:t>LSTM CTC models</a:t>
            </a:r>
          </a:p>
          <a:p>
            <a:pPr lvl="1"/>
            <a:r>
              <a:rPr lang="en-US" dirty="0"/>
              <a:t>Deep speech 2</a:t>
            </a:r>
          </a:p>
          <a:p>
            <a:r>
              <a:rPr lang="en-US" dirty="0"/>
              <a:t>Attention based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3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18940" y="2919369"/>
            <a:ext cx="3809699" cy="1056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RNN: Recurrent Neural Networks</a:t>
            </a:r>
          </a:p>
          <a:p>
            <a:pPr marL="0" indent="0">
              <a:buNone/>
            </a:pPr>
            <a:r>
              <a:rPr lang="en-US" dirty="0"/>
              <a:t>CTC: Connectionist Temporal Classification 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793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NNs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7938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821165" y="2848004"/>
            <a:ext cx="54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978977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Connectionist Temporal Classification (CTC)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https://gab41.lab41.org/speech-recognition-you-down-with-ctc-8d3b558943f0, ftp://ftp.idsia.ch/pub/juergen/icml2006.pdf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989320" cy="4023360"/>
              </a:xfrm>
            </p:spPr>
            <p:txBody>
              <a:bodyPr/>
              <a:lstStyle/>
              <a:p>
                <a:r>
                  <a:rPr lang="en-US"/>
                  <a:t>Method for labeling unsegmented data sequences</a:t>
                </a:r>
              </a:p>
              <a:p>
                <a:pPr lvl="1"/>
                <a:r>
                  <a:rPr lang="en-US"/>
                  <a:t>Raw waveforms and text transcription</a:t>
                </a:r>
              </a:p>
              <a:p>
                <a:r>
                  <a:rPr lang="en-US"/>
                  <a:t>Differentiable objective function</a:t>
                </a:r>
              </a:p>
              <a:p>
                <a:pPr lvl="1"/>
                <a:r>
                  <a:rPr lang="en-US"/>
                  <a:t>Gradient based training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Used in various ASR and TTS architectures</a:t>
                </a:r>
              </a:p>
              <a:p>
                <a:pPr lvl="1"/>
                <a:r>
                  <a:rPr lang="en-US"/>
                  <a:t>DeepSpeech (ASR)</a:t>
                </a:r>
              </a:p>
              <a:p>
                <a:pPr lvl="1"/>
                <a:r>
                  <a:rPr lang="en-US"/>
                  <a:t>DeepVoice(TTS)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989320" cy="4023360"/>
              </a:xfrm>
              <a:blipFill>
                <a:blip r:embed="rId3"/>
                <a:stretch>
                  <a:fillRect l="-1017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808" y="2955915"/>
            <a:ext cx="3383573" cy="295072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23" y="1902122"/>
            <a:ext cx="4972744" cy="57158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57" y="2557490"/>
            <a:ext cx="3677163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1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CTC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959503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r>
                  <a:rPr lang="en-US"/>
                  <a:t>Training examples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/>
                  <a:t> are waveforms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/>
                  <a:t> are text transcripts</a:t>
                </a:r>
              </a:p>
              <a:p>
                <a:r>
                  <a:rPr lang="en-US"/>
                  <a:t>Goal: train temporal classifier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:r>
                  <a:rPr lang="en-US">
                    <a:ea typeface="Cambria Math" panose="02040503050406030204" pitchFamily="18" charset="0"/>
                  </a:rPr>
                  <a:t>Architecture</a:t>
                </a:r>
              </a:p>
              <a:p>
                <a:pPr lvl="1"/>
                <a:r>
                  <a:rPr lang="en-US">
                    <a:ea typeface="Cambria Math" panose="02040503050406030204" pitchFamily="18" charset="0"/>
                  </a:rPr>
                  <a:t>Input layer accepts audio frame</a:t>
                </a:r>
              </a:p>
              <a:p>
                <a:pPr lvl="1"/>
                <a:r>
                  <a:rPr lang="en-US">
                    <a:ea typeface="Cambria Math" panose="02040503050406030204" pitchFamily="18" charset="0"/>
                  </a:rPr>
                  <a:t>Some network (usually CNN or RNN)</a:t>
                </a:r>
              </a:p>
              <a:p>
                <a:pPr lvl="1"/>
                <a:r>
                  <a:rPr lang="en-US">
                    <a:ea typeface="Cambria Math" panose="02040503050406030204" pitchFamily="18" charset="0"/>
                  </a:rPr>
                  <a:t>Softmax output over phones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959503" cy="4023360"/>
              </a:xfrm>
              <a:blipFill>
                <a:blip r:embed="rId3"/>
                <a:stretch>
                  <a:fillRect l="-102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705" y="1954319"/>
            <a:ext cx="3990975" cy="391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https://gab41.lab41.org/speech-recognition-you-down-with-ctc-8d3b558943f0, ftp://ftp.idsia.ch/pub/juergen/icml2006.pdf</a:t>
            </a:r>
          </a:p>
        </p:txBody>
      </p:sp>
    </p:spTree>
    <p:extLst>
      <p:ext uri="{BB962C8B-B14F-4D97-AF65-F5344CB8AC3E}">
        <p14:creationId xmlns:p14="http://schemas.microsoft.com/office/powerpoint/2010/main" val="2706158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CTC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472485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be NN with a softmax output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/>
                  <a:t> is activation of output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at time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Activations over time define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/>
              </a:p>
              <a:p>
                <a:r>
                  <a:rPr lang="en-US"/>
                  <a:t>Sequences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are paths</a:t>
                </a:r>
              </a:p>
              <a:p>
                <a:r>
                  <a:rPr lang="en-US"/>
                  <a:t>Optimize for best path: 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/>
              </a:p>
              <a:p>
                <a:pPr marL="201168" lvl="1" indent="0">
                  <a:buNone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472485" cy="4023360"/>
              </a:xfrm>
              <a:blipFill>
                <a:blip r:embed="rId3"/>
                <a:stretch>
                  <a:fillRect l="-1114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80" y="183784"/>
            <a:ext cx="3388600" cy="33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80" y="3783256"/>
            <a:ext cx="3352802" cy="2361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185831" y="4840656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Output Activations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https://gab41.lab41.org/speech-recognition-you-down-with-ctc-8d3b558943f0, ftp://ftp.idsia.ch/pub/juergen/icml2006.pdf</a:t>
            </a:r>
          </a:p>
        </p:txBody>
      </p:sp>
    </p:spTree>
    <p:extLst>
      <p:ext uri="{BB962C8B-B14F-4D97-AF65-F5344CB8AC3E}">
        <p14:creationId xmlns:p14="http://schemas.microsoft.com/office/powerpoint/2010/main" val="2765511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CTC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983233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r>
                  <a:rPr lang="en-US" dirty="0"/>
                  <a:t>Paths are not equivalent to the label,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Optimize for best label: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objective above with dynamic time warping</a:t>
                </a:r>
              </a:p>
              <a:p>
                <a:pPr lvl="1"/>
                <a:r>
                  <a:rPr lang="en-US" dirty="0"/>
                  <a:t>Forward-backward algorithm</a:t>
                </a:r>
              </a:p>
              <a:p>
                <a:pPr lvl="2"/>
                <a:r>
                  <a:rPr lang="en-US" dirty="0"/>
                  <a:t>Forward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Backward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/>
                  <a:t>Maps and searches </a:t>
                </a:r>
                <a:r>
                  <a:rPr lang="en-US" dirty="0"/>
                  <a:t>only paths that correspond to target label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983233" cy="4023360"/>
              </a:xfrm>
              <a:blipFill>
                <a:blip r:embed="rId3"/>
                <a:stretch>
                  <a:fillRect l="-87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10" y="2055586"/>
            <a:ext cx="1514686" cy="185763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2" y="2052177"/>
            <a:ext cx="1638529" cy="115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35356" y="1845734"/>
                <a:ext cx="931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356" y="1845734"/>
                <a:ext cx="93179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63438" y="1845734"/>
                <a:ext cx="1155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438" y="1845734"/>
                <a:ext cx="1155636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3910" y="3913220"/>
            <a:ext cx="3447223" cy="2254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https://github.com/yiwangbaidu/notes/blob/master/CTC/CTC.pdf, ftp://ftp.idsia.ch/pub/juergen/icml2006.pdf</a:t>
            </a:r>
          </a:p>
        </p:txBody>
      </p:sp>
    </p:spTree>
    <p:extLst>
      <p:ext uri="{BB962C8B-B14F-4D97-AF65-F5344CB8AC3E}">
        <p14:creationId xmlns:p14="http://schemas.microsoft.com/office/powerpoint/2010/main" val="3222749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CTC Objective and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369242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r>
                  <a:rPr lang="en-US"/>
                  <a:t>Objective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369242" cy="4023360"/>
              </a:xfrm>
              <a:blipFill>
                <a:blip r:embed="rId3"/>
                <a:stretch>
                  <a:fillRect l="-139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6522" y="1845734"/>
                <a:ext cx="6540569" cy="2115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𝑙𝑎𝑏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≜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2" y="1845734"/>
                <a:ext cx="6540569" cy="2115707"/>
              </a:xfrm>
              <a:prstGeom prst="rect">
                <a:avLst/>
              </a:prstGeom>
              <a:blipFill>
                <a:blip r:embed="rId4"/>
                <a:stretch>
                  <a:fillRect l="-1025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4" y="3454120"/>
            <a:ext cx="4324675" cy="280904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40" y="3896815"/>
            <a:ext cx="6628778" cy="2366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ftp://ftp.idsia.ch/pub/juergen/icml2006.pdf</a:t>
            </a:r>
          </a:p>
        </p:txBody>
      </p:sp>
    </p:spTree>
    <p:extLst>
      <p:ext uri="{BB962C8B-B14F-4D97-AF65-F5344CB8AC3E}">
        <p14:creationId xmlns:p14="http://schemas.microsoft.com/office/powerpoint/2010/main" val="9115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Automatic Speech Recognition (ASR) </a:t>
            </a:r>
          </a:p>
        </p:txBody>
      </p:sp>
    </p:spTree>
    <p:extLst>
      <p:ext uri="{BB962C8B-B14F-4D97-AF65-F5344CB8AC3E}">
        <p14:creationId xmlns:p14="http://schemas.microsoft.com/office/powerpoint/2010/main" val="313722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LSTM CTC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Word error rate compared with HMM based models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Bi-direction LSTM is more essential for CTC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78230"/>
              </p:ext>
            </p:extLst>
          </p:nvPr>
        </p:nvGraphicFramePr>
        <p:xfrm>
          <a:off x="1263257" y="2418994"/>
          <a:ext cx="47877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29">
                  <a:extLst>
                    <a:ext uri="{9D8B030D-6E8A-4147-A177-3AD203B41FA5}">
                      <a16:colId xmlns:a16="http://schemas.microsoft.com/office/drawing/2014/main" val="1525505828"/>
                    </a:ext>
                  </a:extLst>
                </a:gridCol>
                <a:gridCol w="1595929">
                  <a:extLst>
                    <a:ext uri="{9D8B030D-6E8A-4147-A177-3AD203B41FA5}">
                      <a16:colId xmlns:a16="http://schemas.microsoft.com/office/drawing/2014/main" val="4212092796"/>
                    </a:ext>
                  </a:extLst>
                </a:gridCol>
                <a:gridCol w="1595929">
                  <a:extLst>
                    <a:ext uri="{9D8B030D-6E8A-4147-A177-3AD203B41FA5}">
                      <a16:colId xmlns:a16="http://schemas.microsoft.com/office/drawing/2014/main" val="323195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Error</a:t>
                      </a:r>
                      <a:r>
                        <a:rPr lang="en-US" baseline="0"/>
                        <a:t> Rate (%)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630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/>
                        <a:t>LSTM-HMM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Uni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869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011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LSTM-CTC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Uni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38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2814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6713" y="6536239"/>
            <a:ext cx="7135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</a:rPr>
              <a:t>Sak</a:t>
            </a:r>
            <a:r>
              <a:rPr lang="en-US" sz="1100">
                <a:solidFill>
                  <a:schemeClr val="bg1"/>
                </a:solidFill>
              </a:rPr>
              <a:t>, </a:t>
            </a:r>
            <a:r>
              <a:rPr lang="en-US" sz="1100" err="1">
                <a:solidFill>
                  <a:schemeClr val="bg1"/>
                </a:solidFill>
              </a:rPr>
              <a:t>Haşim</a:t>
            </a:r>
            <a:r>
              <a:rPr lang="en-US" sz="1100">
                <a:solidFill>
                  <a:schemeClr val="bg1"/>
                </a:solidFill>
              </a:rPr>
              <a:t>, et al. "Learning acoustic frame labeling for speech recognition with recurrent neural networks." ICASSP, 2015.</a:t>
            </a:r>
          </a:p>
        </p:txBody>
      </p:sp>
    </p:spTree>
    <p:extLst>
      <p:ext uri="{BB962C8B-B14F-4D97-AF65-F5344CB8AC3E}">
        <p14:creationId xmlns:p14="http://schemas.microsoft.com/office/powerpoint/2010/main" val="2187302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 vs HMM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Output probability of LSTM</a:t>
            </a:r>
          </a:p>
          <a:p>
            <a:r>
              <a:rPr lang="en-US"/>
              <a:t>HMM                                                              CTC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CTC embeds history in continuous hidden space, more capable than HMM</a:t>
            </a:r>
          </a:p>
          <a:p>
            <a:r>
              <a:rPr lang="en-US"/>
              <a:t>CTC has spiky predictions, more discriminable between states than HMM</a:t>
            </a:r>
          </a:p>
          <a:p>
            <a:r>
              <a:rPr lang="en-US"/>
              <a:t>CTC with less states (40) is significantly faster for decoding than HMM (10k states)</a:t>
            </a: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75980"/>
            <a:ext cx="3766033" cy="15287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04" y="2695060"/>
            <a:ext cx="3644871" cy="1694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6713" y="6536239"/>
            <a:ext cx="7135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Sak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Haşim</a:t>
            </a:r>
            <a:r>
              <a:rPr lang="en-US" sz="1100" dirty="0">
                <a:solidFill>
                  <a:schemeClr val="bg1"/>
                </a:solidFill>
              </a:rPr>
              <a:t>, et al. "Learning acoustic frame labeling for speech recognition with recurrent neural networks." ICASSP, 2015.</a:t>
            </a:r>
          </a:p>
        </p:txBody>
      </p:sp>
    </p:spTree>
    <p:extLst>
      <p:ext uri="{BB962C8B-B14F-4D97-AF65-F5344CB8AC3E}">
        <p14:creationId xmlns:p14="http://schemas.microsoft.com/office/powerpoint/2010/main" val="2676428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Speech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 layers of 2D-invariant convolution</a:t>
            </a:r>
          </a:p>
          <a:p>
            <a:r>
              <a:rPr lang="en-US"/>
              <a:t>7 layers of bidirectional simple recurrence</a:t>
            </a:r>
          </a:p>
          <a:p>
            <a:r>
              <a:rPr lang="en-US" altLang="zh-CN"/>
              <a:t>100M parameters</a:t>
            </a:r>
          </a:p>
          <a:p>
            <a:r>
              <a:rPr lang="en-US"/>
              <a:t>Word error rates</a:t>
            </a: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43" y="1910999"/>
            <a:ext cx="3928837" cy="42470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10418"/>
              </p:ext>
            </p:extLst>
          </p:nvPr>
        </p:nvGraphicFramePr>
        <p:xfrm>
          <a:off x="1182336" y="3584788"/>
          <a:ext cx="520227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93">
                  <a:extLst>
                    <a:ext uri="{9D8B030D-6E8A-4147-A177-3AD203B41FA5}">
                      <a16:colId xmlns:a16="http://schemas.microsoft.com/office/drawing/2014/main" val="1917299675"/>
                    </a:ext>
                  </a:extLst>
                </a:gridCol>
                <a:gridCol w="1734093">
                  <a:extLst>
                    <a:ext uri="{9D8B030D-6E8A-4147-A177-3AD203B41FA5}">
                      <a16:colId xmlns:a16="http://schemas.microsoft.com/office/drawing/2014/main" val="2839134026"/>
                    </a:ext>
                  </a:extLst>
                </a:gridCol>
                <a:gridCol w="1734093">
                  <a:extLst>
                    <a:ext uri="{9D8B030D-6E8A-4147-A177-3AD203B41FA5}">
                      <a16:colId xmlns:a16="http://schemas.microsoft.com/office/drawing/2014/main" val="112387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Test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Deep speech</a:t>
                      </a:r>
                      <a:r>
                        <a:rPr lang="en-US" baseline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Human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2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WSJ eval’92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5.03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WSJ eval’93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8.08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LibriSpeech test-clean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5.83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2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LibriSpeech test-other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12.69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759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8874" y="6481720"/>
            <a:ext cx="7903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</a:rPr>
              <a:t>Amodei</a:t>
            </a:r>
            <a:r>
              <a:rPr lang="en-US" sz="1100">
                <a:solidFill>
                  <a:schemeClr val="bg1"/>
                </a:solidFill>
              </a:rPr>
              <a:t>, Dario, et al. "Deep speech 2: End-to-end speech recognition in </a:t>
            </a:r>
            <a:r>
              <a:rPr lang="en-US" sz="1100" err="1">
                <a:solidFill>
                  <a:schemeClr val="bg1"/>
                </a:solidFill>
              </a:rPr>
              <a:t>english</a:t>
            </a:r>
            <a:r>
              <a:rPr lang="en-US" sz="1100">
                <a:solidFill>
                  <a:schemeClr val="bg1"/>
                </a:solidFill>
              </a:rPr>
              <a:t> and mandarin." </a:t>
            </a:r>
            <a:r>
              <a:rPr lang="en-US" sz="1100" i="1" err="1">
                <a:solidFill>
                  <a:schemeClr val="bg1"/>
                </a:solidFill>
              </a:rPr>
              <a:t>arXiv</a:t>
            </a:r>
            <a:r>
              <a:rPr lang="en-US" sz="1100" i="1">
                <a:solidFill>
                  <a:schemeClr val="bg1"/>
                </a:solidFill>
              </a:rPr>
              <a:t> preprint arXiv:1512.02595</a:t>
            </a:r>
            <a:r>
              <a:rPr lang="en-US" sz="1100">
                <a:solidFill>
                  <a:schemeClr val="bg1"/>
                </a:solidFill>
              </a:rPr>
              <a:t> (2015).</a:t>
            </a:r>
          </a:p>
        </p:txBody>
      </p:sp>
    </p:spTree>
    <p:extLst>
      <p:ext uri="{BB962C8B-B14F-4D97-AF65-F5344CB8AC3E}">
        <p14:creationId xmlns:p14="http://schemas.microsoft.com/office/powerpoint/2010/main" val="3098852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18940" y="2919369"/>
            <a:ext cx="3809699" cy="1056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RNN: Recurrent Neural Networks</a:t>
            </a:r>
          </a:p>
          <a:p>
            <a:pPr marL="0" indent="0">
              <a:buNone/>
            </a:pPr>
            <a:r>
              <a:rPr lang="en-US" dirty="0"/>
              <a:t>CTC: Connectionist Temporal Classification 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793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NNs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7938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821165" y="2848004"/>
            <a:ext cx="54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2960445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18940" y="3117111"/>
            <a:ext cx="8136740" cy="858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883909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Predict character sequence directly</a:t>
            </a:r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3957023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based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</a:t>
                </a:r>
                <a:r>
                  <a:rPr lang="en-US" altLang="zh-CN" dirty="0"/>
                  <a:t>previous lecture</a:t>
                </a:r>
                <a:endParaRPr lang="en-US" dirty="0"/>
              </a:p>
              <a:p>
                <a:pPr lvl="1"/>
                <a:r>
                  <a:rPr lang="en-US" dirty="0"/>
                  <a:t>Image generation</a:t>
                </a:r>
              </a:p>
              <a:p>
                <a:pPr lvl="1"/>
                <a:r>
                  <a:rPr lang="en-US" dirty="0"/>
                  <a:t>Image text embedding</a:t>
                </a:r>
              </a:p>
              <a:p>
                <a:pPr lvl="1"/>
                <a:r>
                  <a:rPr lang="en-US" dirty="0"/>
                  <a:t>Question answering </a:t>
                </a:r>
              </a:p>
              <a:p>
                <a:pPr lvl="1"/>
                <a:r>
                  <a:rPr lang="en-US" dirty="0"/>
                  <a:t>Machine translation</a:t>
                </a:r>
              </a:p>
              <a:p>
                <a:r>
                  <a:rPr lang="en-US" dirty="0"/>
                  <a:t>Weighted sum of previous history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charset="0"/>
                              </a:rPr>
                              <m:t>𝑇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Essential for modeling long sequences like speech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6" name="Picture 2" descr="Image result for tensorflow seq2s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08" y="2335141"/>
            <a:ext cx="2394119" cy="30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74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 based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52667" cy="4023360"/>
          </a:xfrm>
        </p:spPr>
        <p:txBody>
          <a:bodyPr/>
          <a:lstStyle/>
          <a:p>
            <a:r>
              <a:rPr lang="en-US" dirty="0"/>
              <a:t>Word error rate w/o language models</a:t>
            </a:r>
            <a:br>
              <a:rPr lang="en-US" dirty="0"/>
            </a:br>
            <a:r>
              <a:rPr lang="en-US" dirty="0"/>
              <a:t>on Wall Street Journal test eval92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1158" y="6497904"/>
            <a:ext cx="9169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Zhang, Yu, William Chan, and </a:t>
            </a:r>
            <a:r>
              <a:rPr lang="en-US" sz="1100" err="1">
                <a:solidFill>
                  <a:schemeClr val="bg1"/>
                </a:solidFill>
              </a:rPr>
              <a:t>Navdeep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Jaitly</a:t>
            </a:r>
            <a:r>
              <a:rPr lang="en-US" sz="1100">
                <a:solidFill>
                  <a:schemeClr val="bg1"/>
                </a:solidFill>
              </a:rPr>
              <a:t>. "Very deep convolutional networks for end-to-end speech recognition." </a:t>
            </a:r>
            <a:r>
              <a:rPr lang="en-US" sz="1100" i="1" err="1">
                <a:solidFill>
                  <a:schemeClr val="bg1"/>
                </a:solidFill>
              </a:rPr>
              <a:t>arXiv</a:t>
            </a:r>
            <a:r>
              <a:rPr lang="en-US" sz="1100" i="1">
                <a:solidFill>
                  <a:schemeClr val="bg1"/>
                </a:solidFill>
              </a:rPr>
              <a:t> preprint arXiv:1610.03022</a:t>
            </a:r>
            <a:r>
              <a:rPr lang="en-US" sz="1100">
                <a:solidFill>
                  <a:schemeClr val="bg1"/>
                </a:solidFill>
              </a:rPr>
              <a:t> (2016).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55" y="1737360"/>
            <a:ext cx="3150517" cy="424938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18" y="2911137"/>
            <a:ext cx="1582170" cy="23080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40654"/>
              </p:ext>
            </p:extLst>
          </p:nvPr>
        </p:nvGraphicFramePr>
        <p:xfrm>
          <a:off x="1120160" y="3041254"/>
          <a:ext cx="35757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91">
                  <a:extLst>
                    <a:ext uri="{9D8B030D-6E8A-4147-A177-3AD203B41FA5}">
                      <a16:colId xmlns:a16="http://schemas.microsoft.com/office/drawing/2014/main" val="1624491180"/>
                    </a:ext>
                  </a:extLst>
                </a:gridCol>
                <a:gridCol w="1787891">
                  <a:extLst>
                    <a:ext uri="{9D8B030D-6E8A-4147-A177-3AD203B41FA5}">
                      <a16:colId xmlns:a16="http://schemas.microsoft.com/office/drawing/2014/main" val="1890695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6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30.1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4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10.53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5046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72539" y="5984674"/>
            <a:ext cx="1453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Encoder Network</a:t>
            </a:r>
          </a:p>
        </p:txBody>
      </p:sp>
    </p:spTree>
    <p:extLst>
      <p:ext uri="{BB962C8B-B14F-4D97-AF65-F5344CB8AC3E}">
        <p14:creationId xmlns:p14="http://schemas.microsoft.com/office/powerpoint/2010/main" val="4017150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42128" y="2374084"/>
            <a:ext cx="8341621" cy="162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29792" y="2642532"/>
            <a:ext cx="3907236" cy="1353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8940" y="2910980"/>
            <a:ext cx="1636950" cy="10847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959593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speech recognition feature ex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4" y="4067955"/>
            <a:ext cx="1973128" cy="4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9" y="499162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0149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3342" y="3226736"/>
            <a:ext cx="1403952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Classification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472" y="3226907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Sequence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5665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Lexicon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8858" y="3226736"/>
            <a:ext cx="1208015" cy="701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dirty="0"/>
              <a:t>Model</a:t>
            </a: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0816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7294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0487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3680" y="3577537"/>
            <a:ext cx="95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56873" y="3577537"/>
            <a:ext cx="62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673" y="3605810"/>
            <a:ext cx="446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775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 Audio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873" y="5366816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</a:t>
            </a:r>
            <a:r>
              <a:rPr lang="en-US" altLang="zh-CN" dirty="0"/>
              <a:t>Frames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1543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675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4969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8765" y="43035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84073" y="4299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8940" y="4118650"/>
            <a:ext cx="72591" cy="41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46" y="500851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8759" y="2855452"/>
                <a:ext cx="8835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MMs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59" y="2855452"/>
                <a:ext cx="88357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19957" y="28556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HMMs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7" y="4012548"/>
            <a:ext cx="2272739" cy="102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1" y="5037484"/>
                <a:ext cx="40588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184423" y="5357115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 States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9233" y="4122746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 ah m aa t 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1" y="5081190"/>
                <a:ext cx="367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65915" y="538751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Phonemes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5" y="5081190"/>
                <a:ext cx="4651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9003362" y="54068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78677" y="5406816"/>
            <a:ext cx="105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18345" y="2563911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DNN-HMMs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6473" y="2297075"/>
            <a:ext cx="103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RNN-CTC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65915" y="2015855"/>
            <a:ext cx="106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53448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in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78727" cy="4023360"/>
          </a:xfrm>
        </p:spPr>
        <p:txBody>
          <a:bodyPr/>
          <a:lstStyle/>
          <a:p>
            <a:r>
              <a:rPr lang="en-US" dirty="0"/>
              <a:t>Top systems on dataset Switchboard </a:t>
            </a:r>
          </a:p>
          <a:p>
            <a:r>
              <a:rPr lang="en-US" dirty="0"/>
              <a:t>HMM </a:t>
            </a:r>
            <a:r>
              <a:rPr lang="en-US" altLang="zh-CN" dirty="0"/>
              <a:t>based system still performs better than End-to-End system on large </a:t>
            </a:r>
            <a:r>
              <a:rPr lang="en-US" altLang="zh-CN"/>
              <a:t>scale dataset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54" y="1761636"/>
            <a:ext cx="6040491" cy="4557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5190" y="6505996"/>
            <a:ext cx="2396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https://github.com/syhw/wer_are_we</a:t>
            </a:r>
          </a:p>
        </p:txBody>
      </p:sp>
    </p:spTree>
    <p:extLst>
      <p:ext uri="{BB962C8B-B14F-4D97-AF65-F5344CB8AC3E}">
        <p14:creationId xmlns:p14="http://schemas.microsoft.com/office/powerpoint/2010/main" val="877740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Text to Speech (TTS) </a:t>
            </a:r>
          </a:p>
        </p:txBody>
      </p:sp>
    </p:spTree>
    <p:extLst>
      <p:ext uri="{BB962C8B-B14F-4D97-AF65-F5344CB8AC3E}">
        <p14:creationId xmlns:p14="http://schemas.microsoft.com/office/powerpoint/2010/main" val="336059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History of Automatic Speech Recognition</a:t>
            </a:r>
          </a:p>
          <a:p>
            <a:r>
              <a:rPr lang="en-US">
                <a:solidFill>
                  <a:srgbClr val="404040"/>
                </a:solidFill>
              </a:rPr>
              <a:t>Hidden Markov Model (HMM) based Automatic Speech Recognition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Gaussian mixture models with HMMs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Deep models with HMMs</a:t>
            </a:r>
          </a:p>
          <a:p>
            <a:r>
              <a:rPr lang="en-US">
                <a:solidFill>
                  <a:srgbClr val="404040"/>
                </a:solidFill>
              </a:rPr>
              <a:t>End-to-End Deep Models based Automatic Speech Recognition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Connectionist Temporal Classification (CTC)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Attention based models</a:t>
            </a:r>
          </a:p>
        </p:txBody>
      </p:sp>
    </p:spTree>
    <p:extLst>
      <p:ext uri="{BB962C8B-B14F-4D97-AF65-F5344CB8AC3E}">
        <p14:creationId xmlns:p14="http://schemas.microsoft.com/office/powerpoint/2010/main" val="3017955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Automatic Speech Recognition (ASR)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Deep models with HMMs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Connectionist Temporal Classification (CTC)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Attention based models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Text to Speech (TTS)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WaveNet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DeepVoice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solidFill>
                  <a:srgbClr val="404040"/>
                </a:solidFill>
                <a:latin typeface="Arial"/>
                <a:cs typeface="Arial"/>
              </a:rPr>
              <a:t>Tacotron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404040"/>
                </a:solidFill>
                <a:latin typeface="Arial"/>
                <a:cs typeface="Arial"/>
              </a:rPr>
              <a:t>Bonus: Music Generation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Arrow: Left 4"/>
          <p:cNvSpPr/>
          <p:nvPr/>
        </p:nvSpPr>
        <p:spPr>
          <a:xfrm>
            <a:off x="4076700" y="33051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4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 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236958" cy="402272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Concatenative approaches vs. Statistical Parametric approach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Concatenative: More natural sounding, Less flexible, Take up more space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Statistical Parametric: Muffled, more flexible, Smaller models</a:t>
            </a:r>
          </a:p>
          <a:p>
            <a:r>
              <a:rPr lang="en-US">
                <a:solidFill>
                  <a:srgbClr val="616161"/>
                </a:solidFill>
              </a:rPr>
              <a:t>Traditionally, two stages: frontend and backend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Frontend analyzes text and determines phonemes, stresses, pitch, etc.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Backend generates the audio</a:t>
            </a:r>
          </a:p>
          <a:p>
            <a:r>
              <a:rPr lang="en-US">
                <a:solidFill>
                  <a:srgbClr val="616161"/>
                </a:solidFill>
              </a:rPr>
              <a:t>Moving towards models which can convert directly from text to audio, with the model itself learning any intermediate representations necessary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10953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635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6659218" cy="1449387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202729"/>
                </a:solidFill>
              </a:rPr>
              <a:t>WaveNet</a:t>
            </a:r>
            <a:r>
              <a:rPr lang="en-US">
                <a:solidFill>
                  <a:srgbClr val="202729"/>
                </a:solidFill>
              </a:rPr>
              <a:t>: A Generative Model for Raw Audio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solidFill>
                  <a:srgbClr val="616161"/>
                </a:solidFill>
              </a:rPr>
              <a:t>Operates on </a:t>
            </a:r>
            <a:r>
              <a:rPr lang="en-US" b="1" dirty="0">
                <a:solidFill>
                  <a:srgbClr val="616161"/>
                </a:solidFill>
              </a:rPr>
              <a:t>Raw Waveform</a:t>
            </a:r>
            <a:r>
              <a:rPr lang="en-US" dirty="0">
                <a:solidFill>
                  <a:srgbClr val="616161"/>
                </a:solidFill>
              </a:rPr>
              <a:t> and generates a raw waveform (audio samples)</a:t>
            </a:r>
          </a:p>
          <a:p>
            <a:r>
              <a:rPr lang="en-US" dirty="0">
                <a:solidFill>
                  <a:srgbClr val="616161"/>
                </a:solidFill>
              </a:rPr>
              <a:t>Each audio sample’s predictive distribution conditioned on all previous ones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616161"/>
                </a:solidFill>
              </a:rPr>
              <a:t>Problems to overcome:</a:t>
            </a:r>
          </a:p>
          <a:p>
            <a:pPr lvl="1"/>
            <a:r>
              <a:rPr lang="en-US" sz="2000" dirty="0">
                <a:solidFill>
                  <a:srgbClr val="616161"/>
                </a:solidFill>
              </a:rPr>
              <a:t>Tons of samples: 16kHz = 16,000 samples per second</a:t>
            </a:r>
          </a:p>
          <a:p>
            <a:pPr lvl="1"/>
            <a:r>
              <a:rPr lang="en-US" sz="2000" dirty="0">
                <a:solidFill>
                  <a:srgbClr val="616161"/>
                </a:solidFill>
              </a:rPr>
              <a:t>Correlations in both small time scales and large time scales</a:t>
            </a:r>
          </a:p>
          <a:p>
            <a:pPr lvl="1"/>
            <a:r>
              <a:rPr lang="en-US" sz="2000" dirty="0">
                <a:solidFill>
                  <a:srgbClr val="616161"/>
                </a:solidFill>
              </a:rPr>
              <a:t>16 bit audio means 65,536 probabilities per time step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676525"/>
            <a:ext cx="26955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75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Problem: Too many samples, and different time scales of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Solution: Causal Convolutions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2559050"/>
            <a:ext cx="7664795" cy="329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438900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https://arxiv.org/pdf/1609.03499.pdf</a:t>
            </a:r>
          </a:p>
        </p:txBody>
      </p:sp>
    </p:spTree>
    <p:extLst>
      <p:ext uri="{BB962C8B-B14F-4D97-AF65-F5344CB8AC3E}">
        <p14:creationId xmlns:p14="http://schemas.microsoft.com/office/powerpoint/2010/main" val="4137567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solidFill>
                  <a:srgbClr val="616161"/>
                </a:solidFill>
              </a:rPr>
              <a:t>Prediction of an audio sample can only depend on timestamps before it (nothing from the future)</a:t>
            </a:r>
          </a:p>
          <a:p>
            <a:r>
              <a:rPr lang="en-US" dirty="0">
                <a:solidFill>
                  <a:srgbClr val="616161"/>
                </a:solidFill>
              </a:rPr>
              <a:t>No recurrent connections (Not an RNN) =&gt; Faster to train than RNN’s</a:t>
            </a:r>
          </a:p>
          <a:p>
            <a:pPr lvl="1"/>
            <a:r>
              <a:rPr lang="en-US" sz="2000" dirty="0">
                <a:solidFill>
                  <a:srgbClr val="616161"/>
                </a:solidFill>
              </a:rPr>
              <a:t>Especially with very long sequences</a:t>
            </a:r>
          </a:p>
          <a:p>
            <a:r>
              <a:rPr lang="en-US" dirty="0">
                <a:solidFill>
                  <a:srgbClr val="616161"/>
                </a:solidFill>
              </a:rPr>
              <a:t>Glaring problem: Requires many layers to increase the receptive field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16" y="3741617"/>
            <a:ext cx="5779927" cy="2484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9962" y="6441056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https://arxiv.org/pdf/1609.03499.pdf</a:t>
            </a:r>
          </a:p>
        </p:txBody>
      </p:sp>
    </p:spTree>
    <p:extLst>
      <p:ext uri="{BB962C8B-B14F-4D97-AF65-F5344CB8AC3E}">
        <p14:creationId xmlns:p14="http://schemas.microsoft.com/office/powerpoint/2010/main" val="2173110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202729"/>
                </a:solidFill>
              </a:rPr>
              <a:t>Dilated</a:t>
            </a:r>
            <a:r>
              <a:rPr lang="en-US">
                <a:solidFill>
                  <a:srgbClr val="202729"/>
                </a:solidFill>
              </a:rPr>
              <a:t> Causal Convolutions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4903" y="2019300"/>
            <a:ext cx="8574240" cy="3945834"/>
          </a:xfrm>
        </p:spPr>
      </p:pic>
      <p:sp>
        <p:nvSpPr>
          <p:cNvPr id="5" name="TextBox 4"/>
          <p:cNvSpPr txBox="1"/>
          <p:nvPr/>
        </p:nvSpPr>
        <p:spPr>
          <a:xfrm>
            <a:off x="7389962" y="6441056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https://arxiv.org/pdf/1609.03499.pdf</a:t>
            </a:r>
          </a:p>
        </p:txBody>
      </p:sp>
    </p:spTree>
    <p:extLst>
      <p:ext uri="{BB962C8B-B14F-4D97-AF65-F5344CB8AC3E}">
        <p14:creationId xmlns:p14="http://schemas.microsoft.com/office/powerpoint/2010/main" val="173823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Dilated Causal Convolutions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Filter is applied to area much larger than its length by skipping inputs at each layer: Large receptive field</a:t>
            </a:r>
          </a:p>
          <a:p>
            <a:r>
              <a:rPr lang="en-US">
                <a:solidFill>
                  <a:srgbClr val="616161"/>
                </a:solidFill>
              </a:rPr>
              <a:t>Allows information to be gleaned from both temporally close and far samples</a:t>
            </a:r>
          </a:p>
          <a:p>
            <a:pPr marL="0" indent="0">
              <a:buNone/>
            </a:pPr>
            <a:endParaRPr lang="en-US">
              <a:solidFill>
                <a:srgbClr val="61616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96" y="2887541"/>
            <a:ext cx="6852367" cy="3153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9962" y="6441056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https://arxiv.org/pdf/1609.03499.pdf</a:t>
            </a:r>
          </a:p>
        </p:txBody>
      </p:sp>
    </p:spTree>
    <p:extLst>
      <p:ext uri="{BB962C8B-B14F-4D97-AF65-F5344CB8AC3E}">
        <p14:creationId xmlns:p14="http://schemas.microsoft.com/office/powerpoint/2010/main" val="1617967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5108714" cy="402272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Skip connections are used throughout the network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616161"/>
                </a:solidFill>
              </a:rPr>
              <a:t>Speeds up convergence</a:t>
            </a:r>
          </a:p>
          <a:p>
            <a:r>
              <a:rPr lang="en-US">
                <a:solidFill>
                  <a:srgbClr val="616161"/>
                </a:solidFill>
              </a:rPr>
              <a:t>Enables training of deeper models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1914525"/>
            <a:ext cx="5492569" cy="3338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9962" y="6441056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https://arxiv.org/pdf/1609.03499.pdf</a:t>
            </a:r>
          </a:p>
        </p:txBody>
      </p:sp>
    </p:spTree>
    <p:extLst>
      <p:ext uri="{BB962C8B-B14F-4D97-AF65-F5344CB8AC3E}">
        <p14:creationId xmlns:p14="http://schemas.microsoft.com/office/powerpoint/2010/main" val="3762375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800">
                <a:solidFill>
                  <a:srgbClr val="616161"/>
                </a:solidFill>
              </a:rPr>
              <a:t>No input =&gt; Generic framework</a:t>
            </a:r>
          </a:p>
          <a:p>
            <a:endParaRPr lang="en-US" sz="2800">
              <a:solidFill>
                <a:srgbClr val="616161"/>
              </a:solidFill>
              <a:latin typeface="Calibri"/>
            </a:endParaRPr>
          </a:p>
          <a:p>
            <a:r>
              <a:rPr lang="en-US" sz="2800">
                <a:solidFill>
                  <a:srgbClr val="FF5252"/>
                </a:solidFill>
                <a:latin typeface="Calibri"/>
                <a:hlinkClick r:id="rId3"/>
              </a:rPr>
              <a:t>https://deepmind.com/blog/wavenet-generative-model-raw-audio/</a:t>
            </a:r>
          </a:p>
          <a:p>
            <a:pPr marL="0" indent="0">
              <a:buNone/>
            </a:pPr>
            <a:endParaRPr lang="en-US" sz="2800">
              <a:solidFill>
                <a:srgbClr val="FF5252"/>
              </a:solidFill>
              <a:latin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93475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Add in other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Generic enough to allow for both universal and local input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Universal: Speaker Identity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Local: Phonemes, inflection, stress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3162300"/>
            <a:ext cx="6952637" cy="16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1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Automatic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Early 1970s: Dynamic Time Warping (DTW) to handle time variability</a:t>
            </a:r>
          </a:p>
          <a:p>
            <a:pPr lvl="1"/>
            <a:r>
              <a:rPr lang="en-US"/>
              <a:t>Distance measure for spectral variability</a:t>
            </a:r>
          </a:p>
          <a:p>
            <a:endParaRPr lang="en-US"/>
          </a:p>
        </p:txBody>
      </p:sp>
      <p:pic>
        <p:nvPicPr>
          <p:cNvPr id="4" name="Picture 2" descr="The Segmental DTW Proced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7" y="2465794"/>
            <a:ext cx="5264923" cy="37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2125" y="6508193"/>
            <a:ext cx="4459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http://publications.csail.mit.edu/abstracts/abstracts06/malex/seg_dtw.jpg</a:t>
            </a:r>
          </a:p>
        </p:txBody>
      </p:sp>
    </p:spTree>
    <p:extLst>
      <p:ext uri="{BB962C8B-B14F-4D97-AF65-F5344CB8AC3E}">
        <p14:creationId xmlns:p14="http://schemas.microsoft.com/office/powerpoint/2010/main" val="1981961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FF5252"/>
                </a:solidFill>
                <a:hlinkClick r:id="rId3"/>
              </a:rPr>
              <a:t>https://deepmind.com/blog/wavenet-generative-model-raw-audio/</a:t>
            </a:r>
          </a:p>
          <a:p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3419475"/>
            <a:ext cx="7672311" cy="22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95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SampleRNN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How to deal with different time scales? Modularize.</a:t>
            </a:r>
          </a:p>
          <a:p>
            <a:r>
              <a:rPr lang="en-US">
                <a:solidFill>
                  <a:srgbClr val="616161"/>
                </a:solidFill>
              </a:rPr>
              <a:t>Use different modules operating at different clock rates to deal with varying levels of abstraction</a:t>
            </a:r>
          </a:p>
          <a:p>
            <a:r>
              <a:rPr lang="en-US">
                <a:solidFill>
                  <a:srgbClr val="616161"/>
                </a:solidFill>
              </a:rPr>
              <a:t>Sample-Level Modules and Frame-Level Modules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27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733" y="752475"/>
            <a:ext cx="9866796" cy="5320878"/>
          </a:xfrm>
        </p:spPr>
      </p:pic>
      <p:sp>
        <p:nvSpPr>
          <p:cNvPr id="5" name="TextBox 4"/>
          <p:cNvSpPr txBox="1"/>
          <p:nvPr/>
        </p:nvSpPr>
        <p:spPr>
          <a:xfrm>
            <a:off x="7389962" y="6441056"/>
            <a:ext cx="47001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https://arxiv.org/abs/1612.07837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0408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Frame-Level Modules</a:t>
            </a:r>
            <a:endParaRPr lang="en-US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“Each frame-level module is a deep RNN which summarizes the history of its inputs into a conditioning vector for the next module downward.”</a:t>
            </a:r>
          </a:p>
          <a:p>
            <a:r>
              <a:rPr lang="en-US">
                <a:solidFill>
                  <a:srgbClr val="616161"/>
                </a:solidFill>
              </a:rPr>
              <a:t>Each module takes as input its corresponding frame, as well as the conditioning vector of the layer above it.</a:t>
            </a:r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2867025"/>
            <a:ext cx="8932308" cy="48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11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Level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Conditioned on the conditioning vector from the frame above it, and on some number of preceding samples.</a:t>
            </a:r>
          </a:p>
          <a:p>
            <a:r>
              <a:rPr lang="en-US">
                <a:solidFill>
                  <a:srgbClr val="616161"/>
                </a:solidFill>
              </a:rPr>
              <a:t>Since this number is generally small, they use a multilayer perceptron here instead of an RNN, to speed up training</a:t>
            </a:r>
          </a:p>
          <a:p>
            <a:r>
              <a:rPr lang="en-US">
                <a:solidFill>
                  <a:srgbClr val="616161"/>
                </a:solidFill>
              </a:rPr>
              <a:t>“When processing an audio sequence, the MLP is convolved over the sequence, processing each window of samples and predicting the next sample.”</a:t>
            </a:r>
          </a:p>
          <a:p>
            <a:r>
              <a:rPr lang="en-US">
                <a:solidFill>
                  <a:srgbClr val="616161"/>
                </a:solidFill>
              </a:rPr>
              <a:t>“At generation time, the MLP is run repeatedly to generate one sample at a time.”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8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Other aspects of SampleRNN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Linear Quantization with q=256</a:t>
            </a:r>
          </a:p>
          <a:p>
            <a:r>
              <a:rPr lang="en-US">
                <a:solidFill>
                  <a:srgbClr val="616161"/>
                </a:solidFill>
              </a:rPr>
              <a:t>RNN’s (not used in </a:t>
            </a:r>
            <a:r>
              <a:rPr lang="en-US" err="1">
                <a:solidFill>
                  <a:srgbClr val="616161"/>
                </a:solidFill>
              </a:rPr>
              <a:t>WaveNet</a:t>
            </a:r>
            <a:r>
              <a:rPr lang="en-US">
                <a:solidFill>
                  <a:srgbClr val="616161"/>
                </a:solidFill>
              </a:rPr>
              <a:t>) are powerful if they can be trained efficiently</a:t>
            </a:r>
          </a:p>
          <a:p>
            <a:r>
              <a:rPr lang="en-US">
                <a:solidFill>
                  <a:srgbClr val="616161"/>
                </a:solidFill>
              </a:rPr>
              <a:t>Truncated Back Propagation Through Time (BPTT)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Split sequence into subsequences and only propagate gradient to beginning of subsequence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Interestingly, able to train well on subsequences of only 32ms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2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FF5252"/>
                </a:solidFill>
                <a:hlinkClick r:id="rId3"/>
              </a:rPr>
              <a:t>https://soundcloud.com/samplernn</a:t>
            </a:r>
          </a:p>
        </p:txBody>
      </p:sp>
    </p:spTree>
    <p:extLst>
      <p:ext uri="{BB962C8B-B14F-4D97-AF65-F5344CB8AC3E}">
        <p14:creationId xmlns:p14="http://schemas.microsoft.com/office/powerpoint/2010/main" val="23662563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DeepVoice: Real-time Neural 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Composed end-to-end TTS pipeline by Baidu</a:t>
            </a:r>
          </a:p>
          <a:p>
            <a:pPr lvl="1"/>
            <a:r>
              <a:rPr lang="en-US"/>
              <a:t>Composed of five individual components</a:t>
            </a:r>
          </a:p>
          <a:p>
            <a:pPr lvl="2"/>
            <a:r>
              <a:rPr lang="en-US"/>
              <a:t>Segmentation model </a:t>
            </a:r>
          </a:p>
          <a:p>
            <a:pPr lvl="2"/>
            <a:r>
              <a:rPr lang="en-US"/>
              <a:t>Grapheme-to-phone conversion model</a:t>
            </a:r>
          </a:p>
          <a:p>
            <a:pPr lvl="2"/>
            <a:r>
              <a:rPr lang="en-US"/>
              <a:t>Phoneme duration prediction model</a:t>
            </a:r>
          </a:p>
          <a:p>
            <a:pPr lvl="2"/>
            <a:r>
              <a:rPr lang="en-US"/>
              <a:t>Fundamental frequency prediction model</a:t>
            </a:r>
          </a:p>
          <a:p>
            <a:pPr lvl="2"/>
            <a:r>
              <a:rPr lang="en-US"/>
              <a:t>Audio synthesis model</a:t>
            </a:r>
          </a:p>
          <a:p>
            <a:pPr lvl="1"/>
            <a:r>
              <a:rPr lang="en-US"/>
              <a:t>Few hours of manual effort minus training time</a:t>
            </a:r>
          </a:p>
          <a:p>
            <a:pPr lvl="1"/>
            <a:r>
              <a:rPr lang="en-US"/>
              <a:t>Real-time audio synthesis</a:t>
            </a:r>
          </a:p>
          <a:p>
            <a:endParaRPr lang="en-US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5634033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Grapheme-to-Phoneme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19024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/>
              </a:rPr>
              <a:t>Encoder-decoder architecture from </a:t>
            </a:r>
            <a:r>
              <a:rPr lang="en-US" i="1">
                <a:solidFill>
                  <a:srgbClr val="404040"/>
                </a:solidFill>
                <a:latin typeface="Calibri"/>
              </a:rPr>
              <a:t>“</a:t>
            </a:r>
            <a:r>
              <a:rPr lang="en-US" i="1"/>
              <a:t>Sequence-to-Sequence Neural Net Models for Grapheme-to-Phoneme Conversion</a:t>
            </a:r>
            <a:r>
              <a:rPr lang="en-US" i="1">
                <a:solidFill>
                  <a:srgbClr val="404040"/>
                </a:solidFill>
                <a:latin typeface="Calibri"/>
              </a:rPr>
              <a:t>”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Architecture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Trained with teacher forcing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Decode phonemes with beam search of width 5</a:t>
            </a:r>
          </a:p>
          <a:p>
            <a:endParaRPr lang="en-US" i="1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42957" y="2017844"/>
            <a:ext cx="4432368" cy="4121522"/>
            <a:chOff x="3821503" y="1845732"/>
            <a:chExt cx="4432368" cy="412152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4464324" y="1845732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4953827" y="1845732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5443330" y="1845733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450399" y="3277880"/>
              <a:ext cx="1150831" cy="4086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Text Input</a:t>
              </a: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6276213" y="1845732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765716" y="1845732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7255219" y="1845733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1024 GRU Units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445673" y="3277878"/>
              <a:ext cx="1207773" cy="4086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Phonemes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5045610" y="4439394"/>
              <a:ext cx="174242" cy="156078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6857499" y="4439394"/>
              <a:ext cx="174242" cy="156078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2337" y="5320923"/>
              <a:ext cx="156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Bidirectional encoder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64226" y="5306909"/>
              <a:ext cx="156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Unidirectional decoder</a:t>
              </a:r>
            </a:p>
          </p:txBody>
        </p:sp>
        <p:cxnSp>
          <p:nvCxnSpPr>
            <p:cNvPr id="24" name="Straight Arrow Connector 23"/>
            <p:cNvCxnSpPr>
              <a:endCxn id="5" idx="1"/>
            </p:cNvCxnSpPr>
            <p:nvPr/>
          </p:nvCxnSpPr>
          <p:spPr>
            <a:xfrm>
              <a:off x="4230126" y="3482191"/>
              <a:ext cx="23419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  <a:stCxn id="16" idx="3"/>
            </p:cNvCxnSpPr>
            <p:nvPr/>
          </p:nvCxnSpPr>
          <p:spPr>
            <a:xfrm flipV="1">
              <a:off x="7613028" y="3482189"/>
              <a:ext cx="232220" cy="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" idx="3"/>
              <a:endCxn id="8" idx="1"/>
            </p:cNvCxnSpPr>
            <p:nvPr/>
          </p:nvCxnSpPr>
          <p:spPr>
            <a:xfrm>
              <a:off x="4822133" y="3482192"/>
              <a:ext cx="1316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3"/>
              <a:endCxn id="9" idx="1"/>
            </p:cNvCxnSpPr>
            <p:nvPr/>
          </p:nvCxnSpPr>
          <p:spPr>
            <a:xfrm>
              <a:off x="5311636" y="3482192"/>
              <a:ext cx="13169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5" idx="1"/>
            </p:cNvCxnSpPr>
            <p:nvPr/>
          </p:nvCxnSpPr>
          <p:spPr>
            <a:xfrm>
              <a:off x="6634022" y="3482192"/>
              <a:ext cx="1316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5" idx="3"/>
              <a:endCxn id="16" idx="1"/>
            </p:cNvCxnSpPr>
            <p:nvPr/>
          </p:nvCxnSpPr>
          <p:spPr>
            <a:xfrm>
              <a:off x="7123525" y="3482192"/>
              <a:ext cx="13169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3"/>
              <a:endCxn id="14" idx="1"/>
            </p:cNvCxnSpPr>
            <p:nvPr/>
          </p:nvCxnSpPr>
          <p:spPr>
            <a:xfrm flipV="1">
              <a:off x="5801139" y="3482192"/>
              <a:ext cx="475074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25079394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Segmentation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8910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/>
              </a:rPr>
              <a:t>Convolutional recurrent neural network architecture from </a:t>
            </a:r>
            <a:r>
              <a:rPr lang="en-US" i="1">
                <a:solidFill>
                  <a:srgbClr val="404040"/>
                </a:solidFill>
                <a:latin typeface="Calibri"/>
              </a:rPr>
              <a:t>“DeepSpeech 2: End-to-End Speech Recognition in English and Mandarin”</a:t>
            </a: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Architecture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2D convolutions in time and frequency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Softmax layer uses CTC to predict phoneme pairs</a:t>
            </a:r>
          </a:p>
          <a:p>
            <a:pPr lvl="2"/>
            <a:r>
              <a:rPr lang="en-US">
                <a:solidFill>
                  <a:srgbClr val="404040"/>
                </a:solidFill>
                <a:latin typeface="Calibri"/>
              </a:rPr>
              <a:t>Output spikes from CTC close to phoneme boundaries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Decode phoneme boundaries with beam search of width 50</a:t>
            </a:r>
          </a:p>
          <a:p>
            <a:endParaRPr lang="en-US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4829" y="5585260"/>
            <a:ext cx="156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Bidirectional RNN layers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81517" y="2147153"/>
            <a:ext cx="6872961" cy="4109901"/>
            <a:chOff x="5181517" y="2147153"/>
            <a:chExt cx="6872961" cy="410990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0076816" y="2147153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512 GRU Units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10566319" y="2147153"/>
              <a:ext cx="357809" cy="32729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512 GRU Units</a:t>
              </a: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084572" y="2575805"/>
              <a:ext cx="357809" cy="24156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Softmax output w/ CTC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0816006" y="3579299"/>
              <a:ext cx="2068321" cy="4086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Phoneme Durations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10658102" y="4740815"/>
              <a:ext cx="174242" cy="156078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00537" y="5433072"/>
              <a:ext cx="2638742" cy="823982"/>
              <a:chOff x="5247218" y="5487928"/>
              <a:chExt cx="2638742" cy="823982"/>
            </a:xfrm>
          </p:grpSpPr>
          <p:sp>
            <p:nvSpPr>
              <p:cNvPr id="19" name="Left Brace 18"/>
              <p:cNvSpPr/>
              <p:nvPr/>
            </p:nvSpPr>
            <p:spPr>
              <a:xfrm rot="16200000">
                <a:off x="6482395" y="4252751"/>
                <a:ext cx="168388" cy="2638742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91116" y="5665579"/>
                <a:ext cx="1560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Convolutional layers</a:t>
                </a:r>
              </a:p>
            </p:txBody>
          </p:sp>
        </p:grpSp>
        <p:cxnSp>
          <p:nvCxnSpPr>
            <p:cNvPr id="26" name="Straight Arrow Connector 25"/>
            <p:cNvCxnSpPr>
              <a:cxnSpLocks/>
              <a:stCxn id="16" idx="3"/>
            </p:cNvCxnSpPr>
            <p:nvPr/>
          </p:nvCxnSpPr>
          <p:spPr>
            <a:xfrm>
              <a:off x="11442381" y="3783610"/>
              <a:ext cx="20347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10434625" y="3783613"/>
              <a:ext cx="1316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10924128" y="3783610"/>
              <a:ext cx="160444" cy="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/>
              <a:endCxn id="14" idx="1"/>
            </p:cNvCxnSpPr>
            <p:nvPr/>
          </p:nvCxnSpPr>
          <p:spPr>
            <a:xfrm flipV="1">
              <a:off x="9601742" y="3783613"/>
              <a:ext cx="475074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181517" y="3289759"/>
              <a:ext cx="1710140" cy="1433184"/>
              <a:chOff x="3959855" y="4356220"/>
              <a:chExt cx="1710140" cy="1433184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4329187" y="4356220"/>
                <a:ext cx="1340808" cy="106385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Featurized Audio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26732" y="5420072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10 ms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3634830" y="4703481"/>
                <a:ext cx="1019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20 MFCC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17932" y="3568749"/>
              <a:ext cx="1328571" cy="770425"/>
              <a:chOff x="7493741" y="2400190"/>
              <a:chExt cx="1328571" cy="770425"/>
            </a:xfrm>
          </p:grpSpPr>
          <p:sp>
            <p:nvSpPr>
              <p:cNvPr id="39" name="Rectangle: Rounded Corners 38"/>
              <p:cNvSpPr/>
              <p:nvPr/>
            </p:nvSpPr>
            <p:spPr>
              <a:xfrm>
                <a:off x="7493741" y="2400190"/>
                <a:ext cx="960979" cy="4802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/>
              <p:cNvSpPr/>
              <p:nvPr/>
            </p:nvSpPr>
            <p:spPr>
              <a:xfrm>
                <a:off x="7625475" y="2499002"/>
                <a:ext cx="960979" cy="4802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7729599" y="2597646"/>
                <a:ext cx="960979" cy="4802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/>
              <p:cNvSpPr/>
              <p:nvPr/>
            </p:nvSpPr>
            <p:spPr>
              <a:xfrm>
                <a:off x="7861333" y="2690323"/>
                <a:ext cx="960979" cy="4802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573359" y="3361789"/>
              <a:ext cx="1178120" cy="991250"/>
              <a:chOff x="7489074" y="2154949"/>
              <a:chExt cx="1178120" cy="991250"/>
            </a:xfrm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7489074" y="2154949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/>
              <p:cNvSpPr/>
              <p:nvPr/>
            </p:nvSpPr>
            <p:spPr>
              <a:xfrm>
                <a:off x="7570771" y="2241035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/>
              <p:cNvSpPr/>
              <p:nvPr/>
            </p:nvSpPr>
            <p:spPr>
              <a:xfrm>
                <a:off x="7652468" y="2336857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/>
              <p:cNvSpPr/>
              <p:nvPr/>
            </p:nvSpPr>
            <p:spPr>
              <a:xfrm>
                <a:off x="7734165" y="2435861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/>
              <p:cNvSpPr/>
              <p:nvPr/>
            </p:nvSpPr>
            <p:spPr>
              <a:xfrm>
                <a:off x="7814387" y="2521508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>
                <a:off x="7893319" y="2612908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/>
              <p:cNvSpPr/>
              <p:nvPr/>
            </p:nvSpPr>
            <p:spPr>
              <a:xfrm>
                <a:off x="7972251" y="2700741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/>
              <p:cNvSpPr/>
              <p:nvPr/>
            </p:nvSpPr>
            <p:spPr>
              <a:xfrm>
                <a:off x="8051183" y="2788574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/>
              <p:cNvSpPr/>
              <p:nvPr/>
            </p:nvSpPr>
            <p:spPr>
              <a:xfrm>
                <a:off x="8130115" y="2877770"/>
                <a:ext cx="537079" cy="26842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Arrow Connector 62"/>
            <p:cNvCxnSpPr>
              <a:cxnSpLocks/>
              <a:stCxn id="13" idx="3"/>
            </p:cNvCxnSpPr>
            <p:nvPr/>
          </p:nvCxnSpPr>
          <p:spPr>
            <a:xfrm>
              <a:off x="6891657" y="3821685"/>
              <a:ext cx="245673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cxnSpLocks/>
            </p:cNvCxnSpPr>
            <p:nvPr/>
          </p:nvCxnSpPr>
          <p:spPr>
            <a:xfrm>
              <a:off x="8573359" y="3857414"/>
              <a:ext cx="19025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5545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Automatic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Mid-Late 1970s: Hidden Markov Models (HMMs) – statistical models of spectral variations, for discrete speech.</a:t>
            </a:r>
          </a:p>
          <a:p>
            <a:r>
              <a:rPr lang="en-US"/>
              <a:t>Mid 1980s: HMMs become the dominant technique for all ASR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56678" y="3188509"/>
            <a:ext cx="5486400" cy="3100236"/>
            <a:chOff x="2317392" y="1040904"/>
            <a:chExt cx="5079206" cy="2990209"/>
          </a:xfrm>
        </p:grpSpPr>
        <p:pic>
          <p:nvPicPr>
            <p:cNvPr id="5" name="Picture 3" descr="C:\Users\demo\Desktop\htsslide\bmp2\Image64.bmp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3493"/>
            <a:stretch/>
          </p:blipFill>
          <p:spPr bwMode="auto">
            <a:xfrm>
              <a:off x="2667435" y="2519449"/>
              <a:ext cx="4729163" cy="151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グループ化 73"/>
            <p:cNvGrpSpPr>
              <a:grpSpLocks/>
            </p:cNvGrpSpPr>
            <p:nvPr/>
          </p:nvGrpSpPr>
          <p:grpSpPr bwMode="auto">
            <a:xfrm rot="5400000">
              <a:off x="3347520" y="1396366"/>
              <a:ext cx="202883" cy="940118"/>
              <a:chOff x="2261776" y="4789487"/>
              <a:chExt cx="225499" cy="1044825"/>
            </a:xfrm>
          </p:grpSpPr>
          <p:grpSp>
            <p:nvGrpSpPr>
              <p:cNvPr id="82" name="グループ化 16"/>
              <p:cNvGrpSpPr>
                <a:grpSpLocks noChangeAspect="1"/>
              </p:cNvGrpSpPr>
              <p:nvPr/>
            </p:nvGrpSpPr>
            <p:grpSpPr bwMode="auto">
              <a:xfrm>
                <a:off x="2263921" y="5219010"/>
                <a:ext cx="223354" cy="535004"/>
                <a:chOff x="1993465" y="3171255"/>
                <a:chExt cx="333375" cy="798513"/>
              </a:xfrm>
            </p:grpSpPr>
            <p:sp>
              <p:nvSpPr>
                <p:cNvPr id="89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839593"/>
                  <a:ext cx="258762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" name="Line 2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300636"/>
                  <a:ext cx="25876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91" name="Group 45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002196" y="3380011"/>
                  <a:ext cx="315913" cy="333375"/>
                  <a:chOff x="2677" y="1281"/>
                  <a:chExt cx="284" cy="293"/>
                </a:xfrm>
              </p:grpSpPr>
              <p:sp>
                <p:nvSpPr>
                  <p:cNvPr id="92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7" y="1281"/>
                    <a:ext cx="284" cy="293"/>
                  </a:xfrm>
                  <a:prstGeom prst="ellipse">
                    <a:avLst/>
                  </a:prstGeom>
                  <a:solidFill>
                    <a:srgbClr val="A1F9F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93" name="AutoShape 47"/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2767" y="1290"/>
                    <a:ext cx="115" cy="1"/>
                  </a:xfrm>
                  <a:prstGeom prst="curvedConnector5">
                    <a:avLst>
                      <a:gd name="adj1" fmla="val -58264"/>
                      <a:gd name="adj2" fmla="val -38307407"/>
                      <a:gd name="adj3" fmla="val 161736"/>
                    </a:avLst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</p:cxnSp>
            </p:grpSp>
          </p:grpSp>
          <p:sp>
            <p:nvSpPr>
              <p:cNvPr id="83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286767" y="4942940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84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267622" y="4996125"/>
                <a:ext cx="211662" cy="223354"/>
                <a:chOff x="2677" y="1281"/>
                <a:chExt cx="284" cy="293"/>
              </a:xfrm>
            </p:grpSpPr>
            <p:sp>
              <p:nvSpPr>
                <p:cNvPr id="8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88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2335212" y="5751512"/>
                <a:ext cx="82800" cy="82800"/>
              </a:xfrm>
              <a:prstGeom prst="ellipse">
                <a:avLst/>
              </a:prstGeom>
              <a:solidFill>
                <a:srgbClr val="A1F9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6" name="Oval 29"/>
              <p:cNvSpPr>
                <a:spLocks noChangeArrowheads="1"/>
              </p:cNvSpPr>
              <p:nvPr/>
            </p:nvSpPr>
            <p:spPr bwMode="auto">
              <a:xfrm>
                <a:off x="2330450" y="4789487"/>
                <a:ext cx="82800" cy="82800"/>
              </a:xfrm>
              <a:prstGeom prst="ellipse">
                <a:avLst/>
              </a:prstGeom>
              <a:solidFill>
                <a:srgbClr val="A1F9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グループ化 92"/>
            <p:cNvGrpSpPr>
              <a:grpSpLocks/>
            </p:cNvGrpSpPr>
            <p:nvPr/>
          </p:nvGrpSpPr>
          <p:grpSpPr bwMode="auto">
            <a:xfrm rot="5400000">
              <a:off x="5571370" y="1301354"/>
              <a:ext cx="202883" cy="1124427"/>
              <a:chOff x="2040687" y="3341107"/>
              <a:chExt cx="224363" cy="1249516"/>
            </a:xfrm>
          </p:grpSpPr>
          <p:grpSp>
            <p:nvGrpSpPr>
              <p:cNvPr id="68" name="グループ化 23"/>
              <p:cNvGrpSpPr>
                <a:grpSpLocks noChangeAspect="1"/>
              </p:cNvGrpSpPr>
              <p:nvPr/>
            </p:nvGrpSpPr>
            <p:grpSpPr bwMode="auto">
              <a:xfrm>
                <a:off x="2040687" y="4055619"/>
                <a:ext cx="223354" cy="535004"/>
                <a:chOff x="1993465" y="3171255"/>
                <a:chExt cx="333375" cy="798513"/>
              </a:xfrm>
            </p:grpSpPr>
            <p:sp>
              <p:nvSpPr>
                <p:cNvPr id="77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839593"/>
                  <a:ext cx="258762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" name="Line 2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300636"/>
                  <a:ext cx="25876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79" name="Group 45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002196" y="3380011"/>
                  <a:ext cx="315913" cy="333375"/>
                  <a:chOff x="2677" y="1281"/>
                  <a:chExt cx="284" cy="293"/>
                </a:xfrm>
              </p:grpSpPr>
              <p:sp>
                <p:nvSpPr>
                  <p:cNvPr id="8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7" y="1281"/>
                    <a:ext cx="284" cy="293"/>
                  </a:xfrm>
                  <a:prstGeom prst="ellipse">
                    <a:avLst/>
                  </a:prstGeom>
                  <a:solidFill>
                    <a:srgbClr val="A1F9F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81" name="AutoShape 47"/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2767" y="1290"/>
                    <a:ext cx="115" cy="1"/>
                  </a:xfrm>
                  <a:prstGeom prst="curvedConnector5">
                    <a:avLst>
                      <a:gd name="adj1" fmla="val -58264"/>
                      <a:gd name="adj2" fmla="val -38307407"/>
                      <a:gd name="adj3" fmla="val 161736"/>
                    </a:avLst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</p:cxnSp>
            </p:grpSp>
          </p:grpSp>
          <p:sp>
            <p:nvSpPr>
              <p:cNvPr id="69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066685" y="3789743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70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047540" y="3842928"/>
                <a:ext cx="211662" cy="223354"/>
                <a:chOff x="2677" y="1281"/>
                <a:chExt cx="284" cy="293"/>
              </a:xfrm>
            </p:grpSpPr>
            <p:sp>
              <p:nvSpPr>
                <p:cNvPr id="7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6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71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066687" y="3427793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72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047542" y="3480978"/>
                <a:ext cx="211662" cy="223354"/>
                <a:chOff x="2677" y="1281"/>
                <a:chExt cx="284" cy="293"/>
              </a:xfrm>
            </p:grpSpPr>
            <p:sp>
              <p:nvSpPr>
                <p:cNvPr id="73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4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</p:grp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 rot="5400000">
              <a:off x="5032017" y="1826421"/>
              <a:ext cx="74295" cy="74295"/>
            </a:xfrm>
            <a:prstGeom prst="ellipse">
              <a:avLst/>
            </a:prstGeom>
            <a:solidFill>
              <a:srgbClr val="A1F9F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グループ化 79"/>
            <p:cNvGrpSpPr>
              <a:grpSpLocks/>
            </p:cNvGrpSpPr>
            <p:nvPr/>
          </p:nvGrpSpPr>
          <p:grpSpPr bwMode="auto">
            <a:xfrm rot="5400000">
              <a:off x="6605071" y="1396366"/>
              <a:ext cx="202883" cy="940118"/>
              <a:chOff x="2261776" y="4789487"/>
              <a:chExt cx="225499" cy="1044825"/>
            </a:xfrm>
          </p:grpSpPr>
          <p:grpSp>
            <p:nvGrpSpPr>
              <p:cNvPr id="56" name="グループ化 80"/>
              <p:cNvGrpSpPr>
                <a:grpSpLocks noChangeAspect="1"/>
              </p:cNvGrpSpPr>
              <p:nvPr/>
            </p:nvGrpSpPr>
            <p:grpSpPr bwMode="auto">
              <a:xfrm>
                <a:off x="2263598" y="5219014"/>
                <a:ext cx="223300" cy="535005"/>
                <a:chOff x="1993465" y="3171255"/>
                <a:chExt cx="333375" cy="798513"/>
              </a:xfrm>
            </p:grpSpPr>
            <p:sp>
              <p:nvSpPr>
                <p:cNvPr id="63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839593"/>
                  <a:ext cx="258762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Line 2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300636"/>
                  <a:ext cx="25876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65" name="Group 45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002196" y="3380011"/>
                  <a:ext cx="315913" cy="333375"/>
                  <a:chOff x="2677" y="1281"/>
                  <a:chExt cx="284" cy="293"/>
                </a:xfrm>
              </p:grpSpPr>
              <p:sp>
                <p:nvSpPr>
                  <p:cNvPr id="66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7" y="1281"/>
                    <a:ext cx="284" cy="293"/>
                  </a:xfrm>
                  <a:prstGeom prst="ellipse">
                    <a:avLst/>
                  </a:prstGeom>
                  <a:solidFill>
                    <a:srgbClr val="A1F9F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67" name="AutoShape 47"/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2767" y="1290"/>
                    <a:ext cx="115" cy="1"/>
                  </a:xfrm>
                  <a:prstGeom prst="curvedConnector5">
                    <a:avLst>
                      <a:gd name="adj1" fmla="val -58264"/>
                      <a:gd name="adj2" fmla="val -38307407"/>
                      <a:gd name="adj3" fmla="val 161736"/>
                    </a:avLst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</p:cxnSp>
            </p:grpSp>
          </p:grpSp>
          <p:sp>
            <p:nvSpPr>
              <p:cNvPr id="57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286767" y="4942940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8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267622" y="4996125"/>
                <a:ext cx="211662" cy="223354"/>
                <a:chOff x="2677" y="1281"/>
                <a:chExt cx="284" cy="293"/>
              </a:xfrm>
            </p:grpSpPr>
            <p:sp>
              <p:nvSpPr>
                <p:cNvPr id="61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62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2335212" y="5751512"/>
                <a:ext cx="82800" cy="82800"/>
              </a:xfrm>
              <a:prstGeom prst="ellipse">
                <a:avLst/>
              </a:prstGeom>
              <a:solidFill>
                <a:srgbClr val="A1F9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2330450" y="4789487"/>
                <a:ext cx="82800" cy="82800"/>
              </a:xfrm>
              <a:prstGeom prst="ellipse">
                <a:avLst/>
              </a:prstGeom>
              <a:solidFill>
                <a:srgbClr val="A1F9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グループ化 93"/>
            <p:cNvGrpSpPr>
              <a:grpSpLocks/>
            </p:cNvGrpSpPr>
            <p:nvPr/>
          </p:nvGrpSpPr>
          <p:grpSpPr bwMode="auto">
            <a:xfrm rot="5400000">
              <a:off x="4375506" y="1301355"/>
              <a:ext cx="202883" cy="1124426"/>
              <a:chOff x="2040687" y="3341107"/>
              <a:chExt cx="224363" cy="1249516"/>
            </a:xfrm>
          </p:grpSpPr>
          <p:grpSp>
            <p:nvGrpSpPr>
              <p:cNvPr id="42" name="グループ化 94"/>
              <p:cNvGrpSpPr>
                <a:grpSpLocks noChangeAspect="1"/>
              </p:cNvGrpSpPr>
              <p:nvPr/>
            </p:nvGrpSpPr>
            <p:grpSpPr bwMode="auto">
              <a:xfrm>
                <a:off x="2040364" y="4055623"/>
                <a:ext cx="223300" cy="535005"/>
                <a:chOff x="1993465" y="3171255"/>
                <a:chExt cx="333375" cy="798513"/>
              </a:xfrm>
            </p:grpSpPr>
            <p:sp>
              <p:nvSpPr>
                <p:cNvPr id="51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839593"/>
                  <a:ext cx="258762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2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030771" y="3300636"/>
                  <a:ext cx="25876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53" name="Group 45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002196" y="3380011"/>
                  <a:ext cx="315913" cy="333375"/>
                  <a:chOff x="2677" y="1281"/>
                  <a:chExt cx="284" cy="293"/>
                </a:xfrm>
              </p:grpSpPr>
              <p:sp>
                <p:nvSpPr>
                  <p:cNvPr id="54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77" y="1281"/>
                    <a:ext cx="284" cy="293"/>
                  </a:xfrm>
                  <a:prstGeom prst="ellipse">
                    <a:avLst/>
                  </a:prstGeom>
                  <a:solidFill>
                    <a:srgbClr val="A1F9F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cxnSp>
                <p:nvCxnSpPr>
                  <p:cNvPr id="55" name="AutoShape 47"/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2767" y="1290"/>
                    <a:ext cx="115" cy="1"/>
                  </a:xfrm>
                  <a:prstGeom prst="curvedConnector5">
                    <a:avLst>
                      <a:gd name="adj1" fmla="val -58264"/>
                      <a:gd name="adj2" fmla="val -38307407"/>
                      <a:gd name="adj3" fmla="val 161736"/>
                    </a:avLst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</p:spPr>
              </p:cxnSp>
            </p:grpSp>
          </p:grpSp>
          <p:sp>
            <p:nvSpPr>
              <p:cNvPr id="43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066685" y="3789743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44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047540" y="3842928"/>
                <a:ext cx="211662" cy="223354"/>
                <a:chOff x="2677" y="1281"/>
                <a:chExt cx="284" cy="293"/>
              </a:xfrm>
            </p:grpSpPr>
            <p:sp>
              <p:nvSpPr>
                <p:cNvPr id="49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50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45" name="Line 27"/>
              <p:cNvSpPr>
                <a:spLocks noChangeAspect="1" noChangeShapeType="1"/>
              </p:cNvSpPr>
              <p:nvPr/>
            </p:nvSpPr>
            <p:spPr bwMode="auto">
              <a:xfrm rot="-5400000">
                <a:off x="2066687" y="3427793"/>
                <a:ext cx="1733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46" name="Group 45"/>
              <p:cNvGrpSpPr>
                <a:grpSpLocks noChangeAspect="1"/>
              </p:cNvGrpSpPr>
              <p:nvPr/>
            </p:nvGrpSpPr>
            <p:grpSpPr bwMode="auto">
              <a:xfrm rot="-5400000">
                <a:off x="2047542" y="3480978"/>
                <a:ext cx="211662" cy="223354"/>
                <a:chOff x="2677" y="1281"/>
                <a:chExt cx="284" cy="293"/>
              </a:xfrm>
            </p:grpSpPr>
            <p:sp>
              <p:nvSpPr>
                <p:cNvPr id="4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7" y="1281"/>
                  <a:ext cx="284" cy="293"/>
                </a:xfrm>
                <a:prstGeom prst="ellipse">
                  <a:avLst/>
                </a:prstGeom>
                <a:solidFill>
                  <a:srgbClr val="A1F9F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8" name="AutoShape 47"/>
                <p:cNvCxnSpPr>
                  <a:cxnSpLocks noChangeAspect="1" noChangeShapeType="1"/>
                </p:cNvCxnSpPr>
                <p:nvPr/>
              </p:nvCxnSpPr>
              <p:spPr bwMode="auto">
                <a:xfrm flipH="1">
                  <a:off x="2767" y="1290"/>
                  <a:ext cx="115" cy="1"/>
                </a:xfrm>
                <a:prstGeom prst="curvedConnector5">
                  <a:avLst>
                    <a:gd name="adj1" fmla="val -58264"/>
                    <a:gd name="adj2" fmla="val -38307407"/>
                    <a:gd name="adj3" fmla="val 161736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</p:cxnSp>
          </p:grpSp>
        </p:grpSp>
        <p:cxnSp>
          <p:nvCxnSpPr>
            <p:cNvPr id="11" name="直線コネクタ 110"/>
            <p:cNvCxnSpPr/>
            <p:nvPr/>
          </p:nvCxnSpPr>
          <p:spPr>
            <a:xfrm rot="5400000">
              <a:off x="2882462" y="2175750"/>
              <a:ext cx="631508" cy="21574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1"/>
            <p:cNvCxnSpPr/>
            <p:nvPr/>
          </p:nvCxnSpPr>
          <p:spPr>
            <a:xfrm rot="5400000" flipV="1">
              <a:off x="3019622" y="2254331"/>
              <a:ext cx="614363" cy="4143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15"/>
            <p:cNvCxnSpPr/>
            <p:nvPr/>
          </p:nvCxnSpPr>
          <p:spPr>
            <a:xfrm rot="5400000">
              <a:off x="3179642" y="2132888"/>
              <a:ext cx="621507" cy="2857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16"/>
            <p:cNvCxnSpPr/>
            <p:nvPr/>
          </p:nvCxnSpPr>
          <p:spPr>
            <a:xfrm rot="5400000">
              <a:off x="3288942" y="2267904"/>
              <a:ext cx="647225" cy="4143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22"/>
            <p:cNvCxnSpPr/>
            <p:nvPr/>
          </p:nvCxnSpPr>
          <p:spPr>
            <a:xfrm rot="5400000">
              <a:off x="3553975" y="1997156"/>
              <a:ext cx="648653" cy="58150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23"/>
            <p:cNvCxnSpPr/>
            <p:nvPr/>
          </p:nvCxnSpPr>
          <p:spPr>
            <a:xfrm rot="5400000">
              <a:off x="3718995" y="2162178"/>
              <a:ext cx="648653" cy="2514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35"/>
            <p:cNvCxnSpPr/>
            <p:nvPr/>
          </p:nvCxnSpPr>
          <p:spPr>
            <a:xfrm rot="5400000">
              <a:off x="3878302" y="2008585"/>
              <a:ext cx="651510" cy="56435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36"/>
            <p:cNvCxnSpPr/>
            <p:nvPr/>
          </p:nvCxnSpPr>
          <p:spPr>
            <a:xfrm rot="5400000">
              <a:off x="4118331" y="2235758"/>
              <a:ext cx="638652" cy="9715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41"/>
            <p:cNvCxnSpPr/>
            <p:nvPr/>
          </p:nvCxnSpPr>
          <p:spPr>
            <a:xfrm rot="5400000">
              <a:off x="4281208" y="2072880"/>
              <a:ext cx="638652" cy="4229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42"/>
            <p:cNvCxnSpPr/>
            <p:nvPr/>
          </p:nvCxnSpPr>
          <p:spPr>
            <a:xfrm rot="5400000">
              <a:off x="4450515" y="2246473"/>
              <a:ext cx="642938" cy="800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147"/>
            <p:cNvCxnSpPr/>
            <p:nvPr/>
          </p:nvCxnSpPr>
          <p:spPr>
            <a:xfrm rot="5400000">
              <a:off x="4719835" y="1971439"/>
              <a:ext cx="652939" cy="63722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148"/>
            <p:cNvCxnSpPr/>
            <p:nvPr/>
          </p:nvCxnSpPr>
          <p:spPr>
            <a:xfrm rot="5400000">
              <a:off x="4953436" y="2196467"/>
              <a:ext cx="644366" cy="17859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153"/>
            <p:cNvCxnSpPr/>
            <p:nvPr/>
          </p:nvCxnSpPr>
          <p:spPr>
            <a:xfrm rot="5400000">
              <a:off x="5117028" y="2042876"/>
              <a:ext cx="642938" cy="48720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154"/>
            <p:cNvCxnSpPr/>
            <p:nvPr/>
          </p:nvCxnSpPr>
          <p:spPr>
            <a:xfrm rot="5400000">
              <a:off x="5267760" y="2192181"/>
              <a:ext cx="641510" cy="1871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158"/>
            <p:cNvCxnSpPr/>
            <p:nvPr/>
          </p:nvCxnSpPr>
          <p:spPr>
            <a:xfrm rot="5400000">
              <a:off x="5429923" y="2034304"/>
              <a:ext cx="647225" cy="50863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159"/>
            <p:cNvCxnSpPr/>
            <p:nvPr/>
          </p:nvCxnSpPr>
          <p:spPr>
            <a:xfrm rot="5400000">
              <a:off x="5648522" y="2261475"/>
              <a:ext cx="655797" cy="6286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164"/>
            <p:cNvCxnSpPr/>
            <p:nvPr/>
          </p:nvCxnSpPr>
          <p:spPr>
            <a:xfrm rot="5400000">
              <a:off x="5925700" y="1987155"/>
              <a:ext cx="657225" cy="61864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165"/>
            <p:cNvCxnSpPr/>
            <p:nvPr/>
          </p:nvCxnSpPr>
          <p:spPr>
            <a:xfrm rot="5400000" flipV="1">
              <a:off x="6249312" y="2282192"/>
              <a:ext cx="640080" cy="1143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170"/>
            <p:cNvCxnSpPr/>
            <p:nvPr/>
          </p:nvCxnSpPr>
          <p:spPr>
            <a:xfrm rot="5400000">
              <a:off x="6411474" y="2124315"/>
              <a:ext cx="638652" cy="3200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171"/>
            <p:cNvCxnSpPr/>
            <p:nvPr/>
          </p:nvCxnSpPr>
          <p:spPr>
            <a:xfrm rot="5400000" flipV="1">
              <a:off x="6765804" y="2090025"/>
              <a:ext cx="632937" cy="38290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179"/>
            <p:cNvSpPr txBox="1">
              <a:spLocks noChangeArrowheads="1"/>
            </p:cNvSpPr>
            <p:nvPr/>
          </p:nvSpPr>
          <p:spPr bwMode="auto">
            <a:xfrm rot="5400000">
              <a:off x="2527418" y="2456499"/>
              <a:ext cx="281464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テキスト ボックス 180"/>
            <p:cNvSpPr txBox="1">
              <a:spLocks noChangeArrowheads="1"/>
            </p:cNvSpPr>
            <p:nvPr/>
          </p:nvSpPr>
          <p:spPr bwMode="auto">
            <a:xfrm rot="5400000">
              <a:off x="2527418" y="2699387"/>
              <a:ext cx="281464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テキスト ボックス 181"/>
            <p:cNvSpPr txBox="1">
              <a:spLocks noChangeArrowheads="1"/>
            </p:cNvSpPr>
            <p:nvPr/>
          </p:nvSpPr>
          <p:spPr bwMode="auto">
            <a:xfrm rot="5400000">
              <a:off x="2527418" y="2943704"/>
              <a:ext cx="281463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テキスト ボックス 182"/>
            <p:cNvSpPr txBox="1">
              <a:spLocks noChangeArrowheads="1"/>
            </p:cNvSpPr>
            <p:nvPr/>
          </p:nvSpPr>
          <p:spPr bwMode="auto">
            <a:xfrm rot="5400000">
              <a:off x="2526703" y="3187306"/>
              <a:ext cx="282893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テキスト ボックス 183"/>
            <p:cNvSpPr txBox="1">
              <a:spLocks noChangeArrowheads="1"/>
            </p:cNvSpPr>
            <p:nvPr/>
          </p:nvSpPr>
          <p:spPr bwMode="auto">
            <a:xfrm rot="5400000">
              <a:off x="2527418" y="3430907"/>
              <a:ext cx="281464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テキスト ボックス 184"/>
            <p:cNvSpPr txBox="1">
              <a:spLocks noChangeArrowheads="1"/>
            </p:cNvSpPr>
            <p:nvPr/>
          </p:nvSpPr>
          <p:spPr bwMode="auto">
            <a:xfrm rot="5400000">
              <a:off x="2527418" y="3675224"/>
              <a:ext cx="281463" cy="33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テキスト ボックス 185"/>
            <p:cNvSpPr txBox="1">
              <a:spLocks noChangeArrowheads="1"/>
            </p:cNvSpPr>
            <p:nvPr/>
          </p:nvSpPr>
          <p:spPr bwMode="auto">
            <a:xfrm rot="5400000">
              <a:off x="2152371" y="3075863"/>
              <a:ext cx="661512" cy="33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Arial" charset="0"/>
                </a:rPr>
                <a:t>(kHz)</a:t>
              </a: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テキスト ボックス 193"/>
            <p:cNvSpPr txBox="1">
              <a:spLocks noChangeArrowheads="1"/>
            </p:cNvSpPr>
            <p:nvPr/>
          </p:nvSpPr>
          <p:spPr bwMode="auto">
            <a:xfrm>
              <a:off x="4321928" y="1040904"/>
              <a:ext cx="320040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ja-JP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テキスト ボックス 195"/>
            <p:cNvSpPr txBox="1">
              <a:spLocks noChangeArrowheads="1"/>
            </p:cNvSpPr>
            <p:nvPr/>
          </p:nvSpPr>
          <p:spPr bwMode="auto">
            <a:xfrm>
              <a:off x="5564941" y="1040904"/>
              <a:ext cx="2535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ja-JP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テキスト ボックス 196"/>
            <p:cNvSpPr txBox="1">
              <a:spLocks noChangeArrowheads="1"/>
            </p:cNvSpPr>
            <p:nvPr/>
          </p:nvSpPr>
          <p:spPr bwMode="auto">
            <a:xfrm>
              <a:off x="6509345" y="1040904"/>
              <a:ext cx="430053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sil</a:t>
              </a:r>
              <a:endParaRPr lang="ja-JP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テキスト ボックス 197"/>
            <p:cNvSpPr txBox="1">
              <a:spLocks noChangeArrowheads="1"/>
            </p:cNvSpPr>
            <p:nvPr/>
          </p:nvSpPr>
          <p:spPr bwMode="auto">
            <a:xfrm>
              <a:off x="3243222" y="1040904"/>
              <a:ext cx="42862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00"/>
                  </a:solidFill>
                  <a:latin typeface="Arial" charset="0"/>
                </a:rPr>
                <a:t>sil</a:t>
              </a:r>
              <a:endParaRPr lang="ja-JP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804291" y="6493817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http://hts.sp.nitech.ac.jp/archives/2.3/HTS_Slides.zip</a:t>
            </a:r>
          </a:p>
        </p:txBody>
      </p:sp>
    </p:spTree>
    <p:extLst>
      <p:ext uri="{BB962C8B-B14F-4D97-AF65-F5344CB8AC3E}">
        <p14:creationId xmlns:p14="http://schemas.microsoft.com/office/powerpoint/2010/main" val="3869613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Phoneme Duration and Fundamental Frequency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6416" y="1845734"/>
                <a:ext cx="6867829" cy="4294122"/>
              </a:xfrm>
            </p:spPr>
            <p:txBody>
              <a:bodyPr vert="horz" lIns="0" tIns="45720" rIns="0" bIns="45720" rtlCol="0" anchor="t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Outputs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Phoneme duration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Probability phoneme is voiced (has F0)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20 time-dependent F0 values</a:t>
                </a:r>
              </a:p>
              <a:p>
                <a:r>
                  <a:rPr lang="en-US">
                    <a:solidFill>
                      <a:srgbClr val="404040"/>
                    </a:solidFill>
                  </a:rPr>
                  <a:t>Loss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>
                  <a:solidFill>
                    <a:srgbClr val="404040"/>
                  </a:solidFill>
                  <a:latin typeface="Calibri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 are tradeoff constants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 are durations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 phoneme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 are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04040"/>
                    </a:solidFill>
                  </a:rPr>
                  <a:t> phoneme is voiced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 are fundamental frequency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404040"/>
                    </a:solidFill>
                  </a:rPr>
                  <a:t>  phoneme</a:t>
                </a:r>
                <a:endParaRPr lang="en-US">
                  <a:solidFill>
                    <a:srgbClr val="40404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6416" y="1845734"/>
                <a:ext cx="6867829" cy="4294122"/>
              </a:xfrm>
              <a:blipFill>
                <a:blip r:embed="rId3"/>
                <a:stretch>
                  <a:fillRect l="-799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242252" y="1890449"/>
            <a:ext cx="3709567" cy="4254023"/>
            <a:chOff x="6736725" y="1890449"/>
            <a:chExt cx="3709567" cy="4254023"/>
          </a:xfrm>
        </p:grpSpPr>
        <p:grpSp>
          <p:nvGrpSpPr>
            <p:cNvPr id="43" name="Group 42"/>
            <p:cNvGrpSpPr/>
            <p:nvPr/>
          </p:nvGrpSpPr>
          <p:grpSpPr>
            <a:xfrm>
              <a:off x="6736725" y="1890449"/>
              <a:ext cx="3709567" cy="4254023"/>
              <a:chOff x="3821509" y="1713230"/>
              <a:chExt cx="3709567" cy="4254023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4464324" y="1845732"/>
                <a:ext cx="357809" cy="32729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/>
                  <a:t>256 Units</a:t>
                </a: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4953827" y="1845732"/>
                <a:ext cx="357809" cy="32729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/>
                  <a:t>256 Units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2256859" y="3277880"/>
                <a:ext cx="3537924" cy="40862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/>
                  <a:t>One-hot phoneme w/ stress vector</a:t>
                </a: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5918404" y="2663958"/>
                <a:ext cx="357809" cy="16364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/>
                  <a:t>128 GRU Units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6695892" y="3277877"/>
                <a:ext cx="1261745" cy="40862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/>
                  <a:t>FC Outputs</a:t>
                </a:r>
              </a:p>
            </p:txBody>
          </p:sp>
          <p:sp>
            <p:nvSpPr>
              <p:cNvPr id="19" name="Left Brace 18"/>
              <p:cNvSpPr/>
              <p:nvPr/>
            </p:nvSpPr>
            <p:spPr>
              <a:xfrm rot="16200000">
                <a:off x="4793852" y="4681298"/>
                <a:ext cx="188255" cy="1090993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54474" y="5320922"/>
                <a:ext cx="1667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Fully connected layers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61665" y="5316306"/>
                <a:ext cx="1560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Unidirectional layers</a:t>
                </a:r>
              </a:p>
            </p:txBody>
          </p:sp>
          <p:cxnSp>
            <p:nvCxnSpPr>
              <p:cNvPr id="24" name="Straight Arrow Connector 23"/>
              <p:cNvCxnSpPr>
                <a:cxnSpLocks/>
                <a:endCxn id="5" idx="1"/>
              </p:cNvCxnSpPr>
              <p:nvPr/>
            </p:nvCxnSpPr>
            <p:spPr>
              <a:xfrm>
                <a:off x="4230126" y="3482191"/>
                <a:ext cx="23419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cxnSpLocks/>
                <a:stCxn id="5" idx="3"/>
                <a:endCxn id="8" idx="1"/>
              </p:cNvCxnSpPr>
              <p:nvPr/>
            </p:nvCxnSpPr>
            <p:spPr>
              <a:xfrm>
                <a:off x="4822133" y="3482192"/>
                <a:ext cx="13169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  <a:stCxn id="14" idx="3"/>
                <a:endCxn id="30" idx="1"/>
              </p:cNvCxnSpPr>
              <p:nvPr/>
            </p:nvCxnSpPr>
            <p:spPr>
              <a:xfrm>
                <a:off x="6276213" y="3482189"/>
                <a:ext cx="13169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: Rounded Corners 29"/>
            <p:cNvSpPr/>
            <p:nvPr/>
          </p:nvSpPr>
          <p:spPr>
            <a:xfrm>
              <a:off x="9323123" y="2841177"/>
              <a:ext cx="357809" cy="16364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128 GRU Units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9163148" y="4858516"/>
              <a:ext cx="188255" cy="109099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8" idx="3"/>
              <a:endCxn id="14" idx="1"/>
            </p:cNvCxnSpPr>
            <p:nvPr/>
          </p:nvCxnSpPr>
          <p:spPr>
            <a:xfrm flipV="1">
              <a:off x="8226852" y="3659408"/>
              <a:ext cx="606768" cy="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0" idx="3"/>
              <a:endCxn id="18" idx="0"/>
            </p:cNvCxnSpPr>
            <p:nvPr/>
          </p:nvCxnSpPr>
          <p:spPr>
            <a:xfrm flipV="1">
              <a:off x="9680932" y="3659407"/>
              <a:ext cx="356737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1287876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Audio Synthesis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945775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Architecture</a:t>
                </a:r>
              </a:p>
              <a:p>
                <a:pPr lvl="1"/>
                <a:r>
                  <a:rPr lang="en-US">
                    <a:solidFill>
                      <a:srgbClr val="FF0000"/>
                    </a:solidFill>
                    <a:latin typeface="Calibri"/>
                  </a:rPr>
                  <a:t>Red</a:t>
                </a:r>
                <a:r>
                  <a:rPr lang="en-US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en-US" err="1">
                    <a:solidFill>
                      <a:schemeClr val="tx1"/>
                    </a:solidFill>
                    <a:latin typeface="Calibri"/>
                  </a:rPr>
                  <a:t>WaveNet</a:t>
                </a:r>
                <a:r>
                  <a:rPr lang="en-US">
                    <a:solidFill>
                      <a:schemeClr val="tx1"/>
                    </a:solidFill>
                    <a:latin typeface="Calibri"/>
                  </a:rPr>
                  <a:t> </a:t>
                </a:r>
              </a:p>
              <a:p>
                <a:pPr lvl="2"/>
                <a:r>
                  <a:rPr lang="en-US">
                    <a:solidFill>
                      <a:schemeClr val="tx1"/>
                    </a:solidFill>
                    <a:latin typeface="Calibri"/>
                  </a:rPr>
                  <a:t>Same structure,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Calibri"/>
                  </a:rPr>
                  <a:t> values</a:t>
                </a:r>
              </a:p>
              <a:p>
                <a:pPr lvl="1"/>
                <a:r>
                  <a:rPr lang="en-US">
                    <a:solidFill>
                      <a:schemeClr val="accent2"/>
                    </a:solidFill>
                    <a:latin typeface="Calibri"/>
                  </a:rPr>
                  <a:t>Blue </a:t>
                </a:r>
                <a:r>
                  <a:rPr lang="en-US">
                    <a:solidFill>
                      <a:schemeClr val="tx1"/>
                    </a:solidFill>
                    <a:latin typeface="Calibri"/>
                  </a:rPr>
                  <a:t>Conditioning network</a:t>
                </a:r>
              </a:p>
              <a:p>
                <a:pPr lvl="2"/>
                <a:r>
                  <a:rPr lang="en-US">
                    <a:solidFill>
                      <a:schemeClr val="tx1"/>
                    </a:solidFill>
                    <a:latin typeface="Calibri"/>
                  </a:rPr>
                  <a:t>Two bidirectional QRNN layers</a:t>
                </a:r>
              </a:p>
              <a:p>
                <a:pPr lvl="2"/>
                <a:r>
                  <a:rPr lang="en-US">
                    <a:solidFill>
                      <a:schemeClr val="tx1"/>
                    </a:solidFill>
                    <a:latin typeface="Calibri"/>
                  </a:rPr>
                  <a:t>Interleave channels</a:t>
                </a:r>
              </a:p>
              <a:p>
                <a:pPr lvl="2"/>
                <a:r>
                  <a:rPr lang="en-US" err="1">
                    <a:solidFill>
                      <a:schemeClr val="tx1"/>
                    </a:solidFill>
                    <a:latin typeface="Calibri"/>
                  </a:rPr>
                  <a:t>Upsample</a:t>
                </a:r>
                <a:r>
                  <a:rPr lang="en-US">
                    <a:solidFill>
                      <a:schemeClr val="tx1"/>
                    </a:solidFill>
                    <a:latin typeface="Calibri"/>
                  </a:rPr>
                  <a:t> to 16kHZ</a:t>
                </a:r>
              </a:p>
              <a:p>
                <a:pPr lvl="2"/>
                <a:endParaRPr lang="en-US">
                  <a:solidFill>
                    <a:schemeClr val="accent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945775" cy="4023360"/>
              </a:xfrm>
              <a:blipFill>
                <a:blip r:embed="rId3"/>
                <a:stretch>
                  <a:fillRect l="-154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12" y="1653054"/>
            <a:ext cx="6268325" cy="46964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276412" y="1737360"/>
            <a:ext cx="6352170" cy="4524895"/>
            <a:chOff x="5276412" y="1737360"/>
            <a:chExt cx="6352170" cy="452489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278860" y="1737360"/>
              <a:ext cx="0" cy="45156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76412" y="6262255"/>
              <a:ext cx="347966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756073" y="5708073"/>
              <a:ext cx="0" cy="5449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flipH="1">
              <a:off x="8266545" y="5708073"/>
              <a:ext cx="4895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V="1">
              <a:off x="8266545" y="3241964"/>
              <a:ext cx="0" cy="24661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266545" y="3241964"/>
              <a:ext cx="3352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628582" y="1737360"/>
              <a:ext cx="0" cy="14861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 flipH="1">
              <a:off x="5276412" y="1737360"/>
              <a:ext cx="634293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340436" y="3380509"/>
            <a:ext cx="3288146" cy="2881746"/>
            <a:chOff x="8340436" y="3380509"/>
            <a:chExt cx="3288146" cy="2881746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8340436" y="3380509"/>
              <a:ext cx="328814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8340436" y="3398982"/>
              <a:ext cx="0" cy="2268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340436" y="5667592"/>
              <a:ext cx="48952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8829964" y="5667592"/>
              <a:ext cx="0" cy="5946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829964" y="6253018"/>
              <a:ext cx="2798618" cy="92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11618627" y="3380509"/>
              <a:ext cx="9955" cy="28725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27919769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Training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Grapheme-to-Phoneme model used as backup to phoneme dictionary (</a:t>
            </a:r>
            <a:r>
              <a:rPr lang="en-US" err="1"/>
              <a:t>CMUdict</a:t>
            </a:r>
            <a:r>
              <a:rPr lang="en-US"/>
              <a:t>)</a:t>
            </a:r>
          </a:p>
        </p:txBody>
      </p:sp>
      <p:pic>
        <p:nvPicPr>
          <p:cNvPr id="13" name="Content Placeholder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10058400" cy="3180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11111739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Inference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Segmentation model only annotates data in training and not used in inference</a:t>
            </a:r>
          </a:p>
        </p:txBody>
      </p:sp>
      <p:pic>
        <p:nvPicPr>
          <p:cNvPr id="13" name="Content Placeholder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10058400" cy="2382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17396769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404040"/>
                </a:solidFill>
                <a:latin typeface="Calibri"/>
              </a:rPr>
              <a:t>Audio Synthesis Results</a:t>
            </a:r>
          </a:p>
          <a:p>
            <a:pPr marL="0" indent="0">
              <a:buNone/>
            </a:pPr>
            <a:endParaRPr lang="en-US">
              <a:solidFill>
                <a:srgbClr val="404040"/>
              </a:solidFill>
              <a:latin typeface="Calibri"/>
            </a:endParaRPr>
          </a:p>
          <a:p>
            <a:endParaRPr lang="en-US">
              <a:solidFill>
                <a:srgbClr val="404040"/>
              </a:solidFill>
              <a:latin typeface="Calibri"/>
            </a:endParaRPr>
          </a:p>
          <a:p>
            <a:endParaRPr lang="en-US">
              <a:solidFill>
                <a:srgbClr val="404040"/>
              </a:solidFill>
              <a:latin typeface="Calibri"/>
            </a:endParaRPr>
          </a:p>
          <a:p>
            <a:endParaRPr lang="en-US">
              <a:solidFill>
                <a:srgbClr val="404040"/>
              </a:solidFill>
              <a:latin typeface="Calibri"/>
            </a:endParaRPr>
          </a:p>
          <a:p>
            <a:endParaRPr lang="en-US">
              <a:solidFill>
                <a:srgbClr val="404040"/>
              </a:solidFill>
              <a:latin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  <a:latin typeface="Calibri"/>
              </a:rPr>
              <a:t>Inference Results</a:t>
            </a:r>
          </a:p>
          <a:p>
            <a:endParaRPr lang="en-US">
              <a:solidFill>
                <a:srgbClr val="40404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72366"/>
                  </p:ext>
                </p:extLst>
              </p:nvPr>
            </p:nvGraphicFramePr>
            <p:xfrm>
              <a:off x="3655753" y="1845734"/>
              <a:ext cx="6650182" cy="252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22502">
                      <a:extLst>
                        <a:ext uri="{9D8B030D-6E8A-4147-A177-3AD203B41FA5}">
                          <a16:colId xmlns:a16="http://schemas.microsoft.com/office/drawing/2014/main" val="1402089021"/>
                        </a:ext>
                      </a:extLst>
                    </a:gridCol>
                    <a:gridCol w="1958109">
                      <a:extLst>
                        <a:ext uri="{9D8B030D-6E8A-4147-A177-3AD203B41FA5}">
                          <a16:colId xmlns:a16="http://schemas.microsoft.com/office/drawing/2014/main" val="2781639981"/>
                        </a:ext>
                      </a:extLst>
                    </a:gridCol>
                    <a:gridCol w="1069571">
                      <a:extLst>
                        <a:ext uri="{9D8B030D-6E8A-4147-A177-3AD203B41FA5}">
                          <a16:colId xmlns:a16="http://schemas.microsoft.com/office/drawing/2014/main" val="13344741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1"/>
                            <a:t> CI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79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(48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4.75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321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(16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4.45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930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=40,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=256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3.94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276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(Synthesized Duration &amp; F0)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=40,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=256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2.00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21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(2x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=32,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2.74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606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(1x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3.35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9911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72366"/>
                  </p:ext>
                </p:extLst>
              </p:nvPr>
            </p:nvGraphicFramePr>
            <p:xfrm>
              <a:off x="3655753" y="1845734"/>
              <a:ext cx="6650182" cy="252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22502">
                      <a:extLst>
                        <a:ext uri="{9D8B030D-6E8A-4147-A177-3AD203B41FA5}">
                          <a16:colId xmlns:a16="http://schemas.microsoft.com/office/drawing/2014/main" val="1402089021"/>
                        </a:ext>
                      </a:extLst>
                    </a:gridCol>
                    <a:gridCol w="1958109">
                      <a:extLst>
                        <a:ext uri="{9D8B030D-6E8A-4147-A177-3AD203B41FA5}">
                          <a16:colId xmlns:a16="http://schemas.microsoft.com/office/drawing/2014/main" val="2781639981"/>
                        </a:ext>
                      </a:extLst>
                    </a:gridCol>
                    <a:gridCol w="1069571">
                      <a:extLst>
                        <a:ext uri="{9D8B030D-6E8A-4147-A177-3AD203B41FA5}">
                          <a16:colId xmlns:a16="http://schemas.microsoft.com/office/drawing/2014/main" val="13344741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2000" r="-1136" b="-7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79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(48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83607" r="-1136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321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(16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183607" r="-1136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930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670" t="-283607" r="-5545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283607" r="-1136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276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(Synthesized Duration &amp; F0)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670" t="-383607" r="-5545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383607" r="-1136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921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(2x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670" t="-483607" r="-5545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483607" r="-113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606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(1x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670" t="-583607" r="-5545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023" t="-583607" r="-113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9111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976189"/>
                  </p:ext>
                </p:extLst>
              </p:nvPr>
            </p:nvGraphicFramePr>
            <p:xfrm>
              <a:off x="3655753" y="4494108"/>
              <a:ext cx="7462982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2765">
                      <a:extLst>
                        <a:ext uri="{9D8B030D-6E8A-4147-A177-3AD203B41FA5}">
                          <a16:colId xmlns:a16="http://schemas.microsoft.com/office/drawing/2014/main" val="1224384548"/>
                        </a:ext>
                      </a:extLst>
                    </a:gridCol>
                    <a:gridCol w="905164">
                      <a:extLst>
                        <a:ext uri="{9D8B030D-6E8A-4147-A177-3AD203B41FA5}">
                          <a16:colId xmlns:a16="http://schemas.microsoft.com/office/drawing/2014/main" val="4148579195"/>
                        </a:ext>
                      </a:extLst>
                    </a:gridCol>
                    <a:gridCol w="1071418">
                      <a:extLst>
                        <a:ext uri="{9D8B030D-6E8A-4147-A177-3AD203B41FA5}">
                          <a16:colId xmlns:a16="http://schemas.microsoft.com/office/drawing/2014/main" val="89450646"/>
                        </a:ext>
                      </a:extLst>
                    </a:gridCol>
                    <a:gridCol w="1228436">
                      <a:extLst>
                        <a:ext uri="{9D8B030D-6E8A-4147-A177-3AD203B41FA5}">
                          <a16:colId xmlns:a16="http://schemas.microsoft.com/office/drawing/2014/main" val="3215878973"/>
                        </a:ext>
                      </a:extLst>
                    </a:gridCol>
                    <a:gridCol w="2235199">
                      <a:extLst>
                        <a:ext uri="{9D8B030D-6E8A-4147-A177-3AD203B41FA5}">
                          <a16:colId xmlns:a16="http://schemas.microsoft.com/office/drawing/2014/main" val="3896334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Platform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Data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# of Threads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Speed-up Over Real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511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=32,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CPU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816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=40,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=64,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CPU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579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=32,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GPU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0.39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457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976189"/>
                  </p:ext>
                </p:extLst>
              </p:nvPr>
            </p:nvGraphicFramePr>
            <p:xfrm>
              <a:off x="3655753" y="4494108"/>
              <a:ext cx="7462982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2765">
                      <a:extLst>
                        <a:ext uri="{9D8B030D-6E8A-4147-A177-3AD203B41FA5}">
                          <a16:colId xmlns:a16="http://schemas.microsoft.com/office/drawing/2014/main" val="1224384548"/>
                        </a:ext>
                      </a:extLst>
                    </a:gridCol>
                    <a:gridCol w="905164">
                      <a:extLst>
                        <a:ext uri="{9D8B030D-6E8A-4147-A177-3AD203B41FA5}">
                          <a16:colId xmlns:a16="http://schemas.microsoft.com/office/drawing/2014/main" val="4148579195"/>
                        </a:ext>
                      </a:extLst>
                    </a:gridCol>
                    <a:gridCol w="1071418">
                      <a:extLst>
                        <a:ext uri="{9D8B030D-6E8A-4147-A177-3AD203B41FA5}">
                          <a16:colId xmlns:a16="http://schemas.microsoft.com/office/drawing/2014/main" val="89450646"/>
                        </a:ext>
                      </a:extLst>
                    </a:gridCol>
                    <a:gridCol w="1228436">
                      <a:extLst>
                        <a:ext uri="{9D8B030D-6E8A-4147-A177-3AD203B41FA5}">
                          <a16:colId xmlns:a16="http://schemas.microsoft.com/office/drawing/2014/main" val="3215878973"/>
                        </a:ext>
                      </a:extLst>
                    </a:gridCol>
                    <a:gridCol w="2235199">
                      <a:extLst>
                        <a:ext uri="{9D8B030D-6E8A-4147-A177-3AD203B41FA5}">
                          <a16:colId xmlns:a16="http://schemas.microsoft.com/office/drawing/2014/main" val="3896334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Platform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Data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# of Threads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Speed-up Over Real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511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" t="-103279" r="-26988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CPU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816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" t="-203279" r="-26988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CPU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579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" t="-303279" r="-26988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GPU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Float32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0.39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4573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18344264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DeepVoice 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0" tIns="45720" rIns="0" bIns="45720" rtlCol="0" anchor="t">
                <a:normAutofit lnSpcReduction="10000"/>
              </a:bodyPr>
              <a:lstStyle/>
              <a:p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CPU implementation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Parallelizing work via multithreading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Pinning threads to physical cores (or disabling hyperthreading)</a:t>
                </a:r>
              </a:p>
              <a:p>
                <a:pPr lvl="1"/>
                <a:r>
                  <a:rPr lang="en-US">
                    <a:solidFill>
                      <a:srgbClr val="404040"/>
                    </a:solidFill>
                    <a:latin typeface="Calibri"/>
                  </a:rPr>
                  <a:t>Replacing nonlinearities with high-accuracy approximations (only during inference)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 dirty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̃"/>
                                        <m:ctrlP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b="0" i="1" dirty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40404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̃"/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+0.5658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+0.143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>
                  <a:solidFill>
                    <a:srgbClr val="404040"/>
                  </a:solidFill>
                  <a:latin typeface="Calibri"/>
                </a:endParaRPr>
              </a:p>
              <a:p>
                <a:pPr lvl="1"/>
                <a:r>
                  <a:rPr lang="en-US" sz="1600">
                    <a:solidFill>
                      <a:srgbClr val="404040"/>
                    </a:solidFill>
                    <a:latin typeface="Calibri"/>
                  </a:rPr>
                  <a:t>Weight matrices quantized to </a:t>
                </a:r>
                <a:r>
                  <a:rPr lang="en-US" sz="1600" i="1">
                    <a:solidFill>
                      <a:srgbClr val="404040"/>
                    </a:solidFill>
                    <a:latin typeface="Calibri"/>
                  </a:rPr>
                  <a:t>int16</a:t>
                </a:r>
                <a:endParaRPr lang="en-US" sz="1600">
                  <a:solidFill>
                    <a:srgbClr val="404040"/>
                  </a:solidFill>
                  <a:latin typeface="Calibri"/>
                </a:endParaRPr>
              </a:p>
              <a:p>
                <a:pPr lvl="1"/>
                <a:r>
                  <a:rPr lang="en-US" sz="1600">
                    <a:solidFill>
                      <a:srgbClr val="404040"/>
                    </a:solidFill>
                    <a:latin typeface="Calibri"/>
                  </a:rPr>
                  <a:t>Custom AVX assembly kernels for matrix-vector multiplication</a:t>
                </a:r>
              </a:p>
              <a:p>
                <a:r>
                  <a:rPr lang="en-US" sz="1800">
                    <a:solidFill>
                      <a:srgbClr val="404040"/>
                    </a:solidFill>
                    <a:latin typeface="Calibri"/>
                  </a:rPr>
                  <a:t>GPU implementation</a:t>
                </a:r>
              </a:p>
              <a:p>
                <a:pPr lvl="1"/>
                <a:r>
                  <a:rPr lang="en-US" sz="1600" err="1">
                    <a:solidFill>
                      <a:srgbClr val="404040"/>
                    </a:solidFill>
                    <a:latin typeface="Calibri"/>
                  </a:rPr>
                  <a:t>Persistant</a:t>
                </a:r>
                <a:r>
                  <a:rPr lang="en-US" sz="1600">
                    <a:solidFill>
                      <a:srgbClr val="404040"/>
                    </a:solidFill>
                    <a:latin typeface="Calibri"/>
                  </a:rPr>
                  <a:t> RNNs to generate all samples in one kernel launch</a:t>
                </a:r>
              </a:p>
              <a:p>
                <a:pPr lvl="1"/>
                <a:r>
                  <a:rPr lang="en-US" sz="1600">
                    <a:solidFill>
                      <a:srgbClr val="404040"/>
                    </a:solidFill>
                    <a:latin typeface="Calibri"/>
                  </a:rPr>
                  <a:t>Split model across register file of SMs</a:t>
                </a:r>
              </a:p>
              <a:p>
                <a:pPr lvl="1"/>
                <a:r>
                  <a:rPr lang="en-US" sz="1600">
                    <a:solidFill>
                      <a:srgbClr val="404040"/>
                    </a:solidFill>
                    <a:latin typeface="Calibri"/>
                  </a:rPr>
                  <a:t>Round robin execution of kernels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2273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https://arxiv.org/abs/1702.07825</a:t>
            </a:r>
          </a:p>
        </p:txBody>
      </p:sp>
    </p:spTree>
    <p:extLst>
      <p:ext uri="{BB962C8B-B14F-4D97-AF65-F5344CB8AC3E}">
        <p14:creationId xmlns:p14="http://schemas.microsoft.com/office/powerpoint/2010/main" val="12611793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Tacotron: Towards End-to-End Speech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50151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/>
              </a:rPr>
              <a:t>Truly end-to-end TTS pipeline by Google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Reduces feature engineering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Allows conditioning on various attributes</a:t>
            </a: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Architecture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One network based on the sequence-to-sequence with attention paradigm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/>
              </a:rPr>
              <a:t>Red </a:t>
            </a:r>
            <a:r>
              <a:rPr lang="en-US">
                <a:solidFill>
                  <a:schemeClr val="tx1"/>
                </a:solidFill>
                <a:latin typeface="Calibri"/>
              </a:rPr>
              <a:t>Encoder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alibri"/>
              </a:rPr>
              <a:t>Blue </a:t>
            </a:r>
            <a:r>
              <a:rPr lang="en-US">
                <a:solidFill>
                  <a:schemeClr val="tx1"/>
                </a:solidFill>
                <a:latin typeface="Calibri"/>
              </a:rPr>
              <a:t>Decoder</a:t>
            </a:r>
          </a:p>
          <a:p>
            <a:pPr lvl="1"/>
            <a:r>
              <a:rPr lang="en-US">
                <a:solidFill>
                  <a:schemeClr val="accent5"/>
                </a:solidFill>
                <a:latin typeface="Calibri"/>
              </a:rPr>
              <a:t>Green</a:t>
            </a:r>
            <a:r>
              <a:rPr lang="en-US">
                <a:solidFill>
                  <a:schemeClr val="tx1"/>
                </a:solidFill>
                <a:latin typeface="Calibri"/>
              </a:rPr>
              <a:t> Post-processing net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pPr lvl="1"/>
            <a:endParaRPr lang="en-US">
              <a:solidFill>
                <a:srgbClr val="404040"/>
              </a:solidFill>
              <a:latin typeface="Calibri"/>
            </a:endParaRPr>
          </a:p>
          <a:p>
            <a:pPr lvl="1"/>
            <a:endParaRPr lang="en-US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31" y="2288116"/>
            <a:ext cx="6744357" cy="3620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1746" y="3269673"/>
            <a:ext cx="1810328" cy="26393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8327" y="3629890"/>
            <a:ext cx="4693461" cy="241069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70109" y="2288116"/>
            <a:ext cx="2253673" cy="1267884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4163105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 CBHG Module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6067219" cy="4023360"/>
          </a:xfrm>
        </p:spPr>
        <p:txBody>
          <a:bodyPr/>
          <a:lstStyle/>
          <a:p>
            <a:r>
              <a:rPr lang="en-US"/>
              <a:t>1D Convolutional Bank + highway network + bidirectional GRU (CBHG) </a:t>
            </a:r>
          </a:p>
          <a:p>
            <a:pPr lvl="1"/>
            <a:r>
              <a:rPr lang="en-US"/>
              <a:t>Module for extracting representations from sequences</a:t>
            </a:r>
          </a:p>
          <a:p>
            <a:pPr lvl="1"/>
            <a:r>
              <a:rPr lang="en-US"/>
              <a:t>Inspired by work from “Fully Character-Level Neural Machine Translation without Explicit Segmentation”</a:t>
            </a:r>
          </a:p>
          <a:p>
            <a:r>
              <a:rPr lang="en-US"/>
              <a:t>Architecture</a:t>
            </a:r>
          </a:p>
          <a:p>
            <a:pPr lvl="1"/>
            <a:r>
              <a:rPr lang="en-US"/>
              <a:t>Bank of 1D convolutional filters</a:t>
            </a:r>
          </a:p>
          <a:p>
            <a:pPr lvl="1"/>
            <a:r>
              <a:rPr lang="en-US"/>
              <a:t>Highway networks</a:t>
            </a:r>
          </a:p>
          <a:p>
            <a:pPr lvl="2"/>
            <a:r>
              <a:rPr lang="en-US"/>
              <a:t>Gating unit learn to regulate flow of information through network</a:t>
            </a:r>
          </a:p>
          <a:p>
            <a:pPr lvl="1"/>
            <a:r>
              <a:rPr lang="en-US"/>
              <a:t>Bidirectional GRU RNN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99" y="1845385"/>
            <a:ext cx="3968840" cy="4023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21759947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 Encoder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19" y="1845385"/>
            <a:ext cx="2828789" cy="40237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964247" cy="4023360"/>
          </a:xfrm>
        </p:spPr>
        <p:txBody>
          <a:bodyPr/>
          <a:lstStyle/>
          <a:p>
            <a:r>
              <a:rPr lang="en-US"/>
              <a:t>Extracts robust sequential representation of text</a:t>
            </a:r>
          </a:p>
          <a:p>
            <a:r>
              <a:rPr lang="en-US"/>
              <a:t>Architecture</a:t>
            </a:r>
          </a:p>
          <a:p>
            <a:pPr lvl="1"/>
            <a:r>
              <a:rPr lang="en-US"/>
              <a:t>Input: one-hot vector of characters embedded into a continuous sequence</a:t>
            </a:r>
          </a:p>
          <a:p>
            <a:pPr lvl="1"/>
            <a:r>
              <a:rPr lang="en-US"/>
              <a:t>Pre-Net, a set of on non-linear transformations</a:t>
            </a:r>
          </a:p>
          <a:p>
            <a:pPr lvl="1"/>
            <a:r>
              <a:rPr lang="en-US"/>
              <a:t>CBHG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7155763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 Decoder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518429" cy="4023360"/>
          </a:xfrm>
        </p:spPr>
        <p:txBody>
          <a:bodyPr/>
          <a:lstStyle/>
          <a:p>
            <a:r>
              <a:rPr lang="en-US"/>
              <a:t>Target is 80-band </a:t>
            </a:r>
            <a:r>
              <a:rPr lang="en-US" err="1"/>
              <a:t>mel</a:t>
            </a:r>
            <a:r>
              <a:rPr lang="en-US"/>
              <a:t>-scale spectrogram rather than raw waveform</a:t>
            </a:r>
          </a:p>
          <a:p>
            <a:pPr lvl="1"/>
            <a:r>
              <a:rPr lang="en-US"/>
              <a:t>Waveform is highly redundant representation</a:t>
            </a:r>
          </a:p>
          <a:p>
            <a:r>
              <a:rPr lang="en-US"/>
              <a:t>Architecture</a:t>
            </a:r>
          </a:p>
          <a:p>
            <a:pPr lvl="1"/>
            <a:r>
              <a:rPr lang="en-US"/>
              <a:t>Attention RNN: 1 layer 256 GRU cells</a:t>
            </a:r>
          </a:p>
          <a:p>
            <a:pPr lvl="1"/>
            <a:r>
              <a:rPr lang="en-US"/>
              <a:t>Decoder RNN: 2 layer residual 256 GRU cells</a:t>
            </a:r>
          </a:p>
          <a:p>
            <a:pPr lvl="1"/>
            <a:r>
              <a:rPr lang="en-US"/>
              <a:t>Fully connected output layer  </a:t>
            </a:r>
          </a:p>
          <a:p>
            <a:pPr lvl="1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09" y="2474922"/>
            <a:ext cx="5562804" cy="2764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200963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Automatic 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959128" cy="4023360"/>
          </a:xfrm>
        </p:spPr>
        <p:txBody>
          <a:bodyPr/>
          <a:lstStyle/>
          <a:p>
            <a:r>
              <a:rPr lang="en-US"/>
              <a:t>1990s: Large vocabulary continuous dictation</a:t>
            </a:r>
          </a:p>
          <a:p>
            <a:r>
              <a:rPr lang="en-US"/>
              <a:t>2000s: Discriminative training (minimize word/phone error rate)</a:t>
            </a:r>
          </a:p>
          <a:p>
            <a:r>
              <a:rPr lang="en-US"/>
              <a:t>2010s: Deep learning significantly reduce error rate</a:t>
            </a:r>
          </a:p>
          <a:p>
            <a:endParaRPr lang="en-US"/>
          </a:p>
        </p:txBody>
      </p:sp>
      <p:pic>
        <p:nvPicPr>
          <p:cNvPr id="4" name="Picture 2" descr="Image result for hmm gmm speech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73" y="1933276"/>
            <a:ext cx="4624679" cy="41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6506" y="6508669"/>
            <a:ext cx="10235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George E. Dahl, et al. Context-Dependent Pre-Trained Deep Neural Networks for Large-Vocabulary Speech Recognition. IEEE Trans. Audio, Speech &amp; Language Processing, 2012.</a:t>
            </a:r>
          </a:p>
        </p:txBody>
      </p:sp>
    </p:spTree>
    <p:extLst>
      <p:ext uri="{BB962C8B-B14F-4D97-AF65-F5344CB8AC3E}">
        <p14:creationId xmlns:p14="http://schemas.microsoft.com/office/powerpoint/2010/main" val="24999745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 Post-Processing Network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5876175" cy="4023360"/>
          </a:xfrm>
        </p:spPr>
        <p:txBody>
          <a:bodyPr/>
          <a:lstStyle/>
          <a:p>
            <a:r>
              <a:rPr lang="en-US"/>
              <a:t>Convert sequence-to-sequence target to waveform though can be used to predict alternative targets</a:t>
            </a:r>
          </a:p>
          <a:p>
            <a:r>
              <a:rPr lang="en-US"/>
              <a:t>Architecture</a:t>
            </a:r>
          </a:p>
          <a:p>
            <a:pPr lvl="1"/>
            <a:r>
              <a:rPr lang="en-US"/>
              <a:t>CBHG </a:t>
            </a:r>
          </a:p>
          <a:p>
            <a:pPr lvl="1"/>
            <a:r>
              <a:rPr lang="en-US"/>
              <a:t>Griffin-Lim algorithm</a:t>
            </a:r>
          </a:p>
          <a:p>
            <a:pPr lvl="2"/>
            <a:r>
              <a:rPr lang="en-US"/>
              <a:t>Estimates waveform from spectrogram</a:t>
            </a:r>
          </a:p>
          <a:p>
            <a:pPr lvl="2"/>
            <a:r>
              <a:rPr lang="en-US"/>
              <a:t>Uses an iterative algorithm to decrease MSE</a:t>
            </a:r>
          </a:p>
          <a:p>
            <a:pPr lvl="2"/>
            <a:r>
              <a:rPr lang="en-US"/>
              <a:t>Used for simplicity</a:t>
            </a:r>
          </a:p>
        </p:txBody>
      </p:sp>
      <p:pic>
        <p:nvPicPr>
          <p:cNvPr id="9" name="Content Placeholder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60" y="2823807"/>
            <a:ext cx="3972479" cy="206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5763631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Tacotron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alibri"/>
              </a:rPr>
              <a:t>Tacotron results</a:t>
            </a:r>
          </a:p>
          <a:p>
            <a:endParaRPr lang="en-US">
              <a:solidFill>
                <a:srgbClr val="404040"/>
              </a:solidFill>
              <a:latin typeface="Calibri"/>
            </a:endParaRPr>
          </a:p>
          <a:p>
            <a:pPr marL="0" indent="0">
              <a:buNone/>
            </a:pPr>
            <a:endParaRPr lang="en-US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404040"/>
                </a:solidFill>
                <a:latin typeface="Calibri"/>
              </a:rPr>
              <a:t>DeepVoice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7531006"/>
                  </p:ext>
                </p:extLst>
              </p:nvPr>
            </p:nvGraphicFramePr>
            <p:xfrm>
              <a:off x="1219200" y="3763940"/>
              <a:ext cx="6650182" cy="252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22502">
                      <a:extLst>
                        <a:ext uri="{9D8B030D-6E8A-4147-A177-3AD203B41FA5}">
                          <a16:colId xmlns:a16="http://schemas.microsoft.com/office/drawing/2014/main" val="1402089021"/>
                        </a:ext>
                      </a:extLst>
                    </a:gridCol>
                    <a:gridCol w="1958109">
                      <a:extLst>
                        <a:ext uri="{9D8B030D-6E8A-4147-A177-3AD203B41FA5}">
                          <a16:colId xmlns:a16="http://schemas.microsoft.com/office/drawing/2014/main" val="2781639981"/>
                        </a:ext>
                      </a:extLst>
                    </a:gridCol>
                    <a:gridCol w="1069571">
                      <a:extLst>
                        <a:ext uri="{9D8B030D-6E8A-4147-A177-3AD203B41FA5}">
                          <a16:colId xmlns:a16="http://schemas.microsoft.com/office/drawing/2014/main" val="13344741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1"/>
                            <a:t> CI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79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(48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4.75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321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(16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4.45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930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=40,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=256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3.94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276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(Synthesized Duration &amp; F0)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=40,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=256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2.00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21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(2x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=32,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2.74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606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(1x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=20,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=64,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=128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/>
                            <a:t>3.35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0" i="0"/>
                            <a:t> 0.31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9911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7531006"/>
                  </p:ext>
                </p:extLst>
              </p:nvPr>
            </p:nvGraphicFramePr>
            <p:xfrm>
              <a:off x="1219200" y="3763940"/>
              <a:ext cx="6650182" cy="252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22502">
                      <a:extLst>
                        <a:ext uri="{9D8B030D-6E8A-4147-A177-3AD203B41FA5}">
                          <a16:colId xmlns:a16="http://schemas.microsoft.com/office/drawing/2014/main" val="1402089021"/>
                        </a:ext>
                      </a:extLst>
                    </a:gridCol>
                    <a:gridCol w="1958109">
                      <a:extLst>
                        <a:ext uri="{9D8B030D-6E8A-4147-A177-3AD203B41FA5}">
                          <a16:colId xmlns:a16="http://schemas.microsoft.com/office/drawing/2014/main" val="2781639981"/>
                        </a:ext>
                      </a:extLst>
                    </a:gridCol>
                    <a:gridCol w="1069571">
                      <a:extLst>
                        <a:ext uri="{9D8B030D-6E8A-4147-A177-3AD203B41FA5}">
                          <a16:colId xmlns:a16="http://schemas.microsoft.com/office/drawing/2014/main" val="13344741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/>
                            <a:t>Model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2000" r="-1143" b="-7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79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(48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83607" r="-1143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321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Ground Truth (16 kHz)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183607" r="-114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930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85093" t="-283607" r="-5496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283607" r="-114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276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(Synthesized Duration &amp; F0)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85093" t="-383607" r="-5496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383607" r="-114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921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(2x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85093" t="-483607" r="-5496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483607" r="-114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606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Synthesized (1x real-time inference, audio only)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85093" t="-583607" r="-5496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24571" t="-583607" r="-114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9111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945361"/>
                  </p:ext>
                </p:extLst>
              </p:nvPr>
            </p:nvGraphicFramePr>
            <p:xfrm>
              <a:off x="1219200" y="2164696"/>
              <a:ext cx="2447637" cy="1272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6146">
                      <a:extLst>
                        <a:ext uri="{9D8B030D-6E8A-4147-A177-3AD203B41FA5}">
                          <a16:colId xmlns:a16="http://schemas.microsoft.com/office/drawing/2014/main" val="1556535393"/>
                        </a:ext>
                      </a:extLst>
                    </a:gridCol>
                    <a:gridCol w="1191491">
                      <a:extLst>
                        <a:ext uri="{9D8B030D-6E8A-4147-A177-3AD203B41FA5}">
                          <a16:colId xmlns:a16="http://schemas.microsoft.com/office/drawing/2014/main" val="1544361231"/>
                        </a:ext>
                      </a:extLst>
                    </a:gridCol>
                  </a:tblGrid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MOS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1"/>
                            <a:t> CI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492554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Tacotron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3.82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/>
                            <a:t> 0.085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410964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Parametric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3.69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/>
                            <a:t> 0.109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367432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Concatenative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4.09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/>
                            <a:t> 0.119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599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945361"/>
                  </p:ext>
                </p:extLst>
              </p:nvPr>
            </p:nvGraphicFramePr>
            <p:xfrm>
              <a:off x="1219200" y="2164696"/>
              <a:ext cx="2447637" cy="1272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6146">
                      <a:extLst>
                        <a:ext uri="{9D8B030D-6E8A-4147-A177-3AD203B41FA5}">
                          <a16:colId xmlns:a16="http://schemas.microsoft.com/office/drawing/2014/main" val="1556535393"/>
                        </a:ext>
                      </a:extLst>
                    </a:gridCol>
                    <a:gridCol w="1191491">
                      <a:extLst>
                        <a:ext uri="{9D8B030D-6E8A-4147-A177-3AD203B41FA5}">
                          <a16:colId xmlns:a16="http://schemas.microsoft.com/office/drawing/2014/main" val="1544361231"/>
                        </a:ext>
                      </a:extLst>
                    </a:gridCol>
                  </a:tblGrid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6122" t="-3846" r="-1020" b="-317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7492554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Tacotron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6122" t="-101887" r="-1020" b="-2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410964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Parametric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6122" t="-205769" r="-1020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3367432"/>
                      </a:ext>
                    </a:extLst>
                  </a:tr>
                  <a:tr h="318236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Concatenative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6122" t="-305769" r="-10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65999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072DBE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34691" y="2164696"/>
            <a:ext cx="609600" cy="609600"/>
          </a:xfrm>
          <a:prstGeom prst="rect">
            <a:avLst/>
          </a:prstGeom>
        </p:spPr>
      </p:pic>
      <p:pic>
        <p:nvPicPr>
          <p:cNvPr id="10" name="51E422A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34691" y="2878962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4291" y="2289608"/>
            <a:ext cx="44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291" y="2999096"/>
            <a:ext cx="565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Generative adversarial network or variational autoencoder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255462" y="3833214"/>
            <a:ext cx="3853411" cy="1363375"/>
            <a:chOff x="8255462" y="3768680"/>
            <a:chExt cx="3853411" cy="1363375"/>
          </a:xfrm>
        </p:grpSpPr>
        <p:pic>
          <p:nvPicPr>
            <p:cNvPr id="14" name="40_layer_16k_synf0_syndur_1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8255462" y="3786116"/>
              <a:ext cx="609600" cy="609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865062" y="3768680"/>
              <a:ext cx="2873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Either way you should shoot very slowly</a:t>
              </a:r>
            </a:p>
          </p:txBody>
        </p:sp>
        <p:pic>
          <p:nvPicPr>
            <p:cNvPr id="16" name="40_layer_16k_synf0_syndur_3">
              <a:hlinkClick r:id=""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8255462" y="4504090"/>
              <a:ext cx="609600" cy="60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65062" y="4485724"/>
              <a:ext cx="3243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She set out to change the world and to change us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55462" y="5616641"/>
            <a:ext cx="3853410" cy="646331"/>
            <a:chOff x="8255462" y="5208647"/>
            <a:chExt cx="3853410" cy="646331"/>
          </a:xfrm>
        </p:grpSpPr>
        <p:pic>
          <p:nvPicPr>
            <p:cNvPr id="18" name="40_layer_16k_goldf0_golddur_3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8255462" y="5227013"/>
              <a:ext cx="609600" cy="609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65061" y="5208647"/>
              <a:ext cx="3243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She set out to change the world and to change us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6982" y="51711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79963" y="361179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738" y="479566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9963" y="538730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738" y="24355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7135" y="19126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7280" y="6484504"/>
            <a:ext cx="1096541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FFFFFF"/>
                </a:solidFill>
              </a:rPr>
              <a:t>https://arxiv.org/abs/1702.0782, https://arxiv.org/abs/1703.10135</a:t>
            </a:r>
          </a:p>
        </p:txBody>
      </p:sp>
    </p:spTree>
    <p:extLst>
      <p:ext uri="{BB962C8B-B14F-4D97-AF65-F5344CB8AC3E}">
        <p14:creationId xmlns:p14="http://schemas.microsoft.com/office/powerpoint/2010/main" val="17460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alibri"/>
              </a:rPr>
              <a:t>Automatic Speech Recognition (ASR)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Deep models with HMMs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Connectionist Temporal Classification (CTC)</a:t>
            </a:r>
          </a:p>
          <a:p>
            <a:pPr lvl="2"/>
            <a:r>
              <a:rPr lang="en-US" dirty="0">
                <a:solidFill>
                  <a:srgbClr val="404040"/>
                </a:solidFill>
              </a:rPr>
              <a:t>Method for labeling unsegmented data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Attention based models</a:t>
            </a:r>
          </a:p>
          <a:p>
            <a:r>
              <a:rPr lang="en-US" dirty="0">
                <a:solidFill>
                  <a:srgbClr val="404040"/>
                </a:solidFill>
                <a:latin typeface="Calibri"/>
              </a:rPr>
              <a:t>Text to Speech (TTS)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/>
              </a:rPr>
              <a:t>WaveNet</a:t>
            </a:r>
            <a:endParaRPr lang="en-US" dirty="0">
              <a:solidFill>
                <a:srgbClr val="404040"/>
              </a:solidFill>
              <a:latin typeface="Calibri"/>
            </a:endParaRPr>
          </a:p>
          <a:p>
            <a:pPr lvl="2"/>
            <a:r>
              <a:rPr lang="en-US" dirty="0">
                <a:solidFill>
                  <a:srgbClr val="404040"/>
                </a:solidFill>
                <a:latin typeface="Calibri"/>
              </a:rPr>
              <a:t>Audio synthesis network</a:t>
            </a:r>
            <a:r>
              <a:rPr lang="en-US">
                <a:solidFill>
                  <a:srgbClr val="404040"/>
                </a:solidFill>
                <a:latin typeface="Calibri"/>
              </a:rPr>
              <a:t> with intermediate representation</a:t>
            </a:r>
            <a:endParaRPr lang="en-US" dirty="0">
              <a:solidFill>
                <a:srgbClr val="404040"/>
              </a:solidFill>
              <a:latin typeface="Calibri"/>
            </a:endParaRP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DeepVoice</a:t>
            </a:r>
          </a:p>
          <a:p>
            <a:pPr lvl="2"/>
            <a:r>
              <a:rPr lang="en-US" dirty="0">
                <a:solidFill>
                  <a:srgbClr val="404040"/>
                </a:solidFill>
                <a:latin typeface="Calibri"/>
              </a:rPr>
              <a:t>Composed end-to-end learning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Tacotron</a:t>
            </a:r>
          </a:p>
          <a:p>
            <a:pPr lvl="2"/>
            <a:r>
              <a:rPr lang="en-US" dirty="0">
                <a:solidFill>
                  <a:srgbClr val="404040"/>
                </a:solidFill>
                <a:latin typeface="Calibri"/>
              </a:rPr>
              <a:t>Truly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2122545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Thank you! </a:t>
            </a:r>
            <a:br>
              <a:rPr lang="en-US">
                <a:solidFill>
                  <a:schemeClr val="tx1"/>
                </a:solidFill>
              </a:rPr>
            </a:br>
            <a:r>
              <a:rPr lang="en-US"/>
              <a:t>Questions? </a:t>
            </a:r>
          </a:p>
        </p:txBody>
      </p:sp>
    </p:spTree>
    <p:extLst>
      <p:ext uri="{BB962C8B-B14F-4D97-AF65-F5344CB8AC3E}">
        <p14:creationId xmlns:p14="http://schemas.microsoft.com/office/powerpoint/2010/main" val="22498747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Bonus: Music Generation 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35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202729"/>
                </a:solidFill>
              </a:rPr>
              <a:t>WaveNet</a:t>
            </a:r>
            <a:r>
              <a:rPr lang="en-US">
                <a:solidFill>
                  <a:srgbClr val="202729"/>
                </a:solidFill>
              </a:rPr>
              <a:t>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Train on 60 hours of Solo YouTube Piano music in one experiment</a:t>
            </a:r>
          </a:p>
          <a:p>
            <a:r>
              <a:rPr lang="en-US">
                <a:solidFill>
                  <a:srgbClr val="616161"/>
                </a:solidFill>
              </a:rPr>
              <a:t>Train on </a:t>
            </a:r>
            <a:r>
              <a:rPr lang="en-US" err="1">
                <a:solidFill>
                  <a:srgbClr val="616161"/>
                </a:solidFill>
              </a:rPr>
              <a:t>MagnaTagATune</a:t>
            </a:r>
            <a:r>
              <a:rPr lang="en-US">
                <a:solidFill>
                  <a:srgbClr val="616161"/>
                </a:solidFill>
              </a:rPr>
              <a:t> dataset: 29 second clips, 188 tags.  No published results unfortunately.</a:t>
            </a:r>
          </a:p>
          <a:p>
            <a:endParaRPr lang="en-US">
              <a:solidFill>
                <a:srgbClr val="616161"/>
              </a:solidFill>
            </a:endParaRPr>
          </a:p>
          <a:p>
            <a:endParaRPr lang="en-US">
              <a:solidFill>
                <a:srgbClr val="616161"/>
              </a:solidFill>
            </a:endParaRPr>
          </a:p>
          <a:p>
            <a:endParaRPr lang="en-US">
              <a:solidFill>
                <a:srgbClr val="616161"/>
              </a:solidFill>
            </a:endParaRPr>
          </a:p>
          <a:p>
            <a:endParaRPr lang="en-US">
              <a:solidFill>
                <a:srgbClr val="616161"/>
              </a:solidFill>
            </a:endParaRPr>
          </a:p>
          <a:p>
            <a:endParaRPr lang="en-US">
              <a:solidFill>
                <a:srgbClr val="616161"/>
              </a:solidFill>
            </a:endParaRPr>
          </a:p>
          <a:p>
            <a:r>
              <a:rPr lang="en-US">
                <a:solidFill>
                  <a:srgbClr val="FF5252"/>
                </a:solidFill>
                <a:hlinkClick r:id="rId3"/>
              </a:rPr>
              <a:t>https://deepmind.com/blog/wavenet-generative-model-raw-audio/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3362325"/>
            <a:ext cx="4146345" cy="98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25" y="3347948"/>
            <a:ext cx="4166566" cy="10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82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02729"/>
                </a:solidFill>
              </a:rPr>
              <a:t>“Deep Learning for Music"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Aims to create pleasant music with deep neural nets alone</a:t>
            </a:r>
          </a:p>
          <a:p>
            <a:r>
              <a:rPr lang="en-US">
                <a:solidFill>
                  <a:srgbClr val="616161"/>
                </a:solidFill>
              </a:rPr>
              <a:t>Questions: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“Is there a meaningful way to represent notes in music as a vector?” (like word2vec)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“Can we build interesting generative neural network architectures that effectively express the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notions of harmony and melody?”</a:t>
            </a:r>
          </a:p>
          <a:p>
            <a:r>
              <a:rPr lang="en-US">
                <a:solidFill>
                  <a:srgbClr val="616161"/>
                </a:solidFill>
              </a:rPr>
              <a:t>Input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Midi Data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Piano Roll data (which notes are on?)</a:t>
            </a:r>
          </a:p>
        </p:txBody>
      </p:sp>
    </p:spTree>
    <p:extLst>
      <p:ext uri="{BB962C8B-B14F-4D97-AF65-F5344CB8AC3E}">
        <p14:creationId xmlns:p14="http://schemas.microsoft.com/office/powerpoint/2010/main" val="26670441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2 Layer LSTM</a:t>
            </a:r>
          </a:p>
          <a:p>
            <a:r>
              <a:rPr lang="en-US">
                <a:solidFill>
                  <a:srgbClr val="616161"/>
                </a:solidFill>
              </a:rPr>
              <a:t>Map tokens (either MIDI messages or note combinations) to a learned vector </a:t>
            </a:r>
            <a:r>
              <a:rPr lang="en-US" err="1">
                <a:solidFill>
                  <a:srgbClr val="616161"/>
                </a:solidFill>
              </a:rPr>
              <a:t>respresentation</a:t>
            </a:r>
          </a:p>
          <a:p>
            <a:r>
              <a:rPr lang="en-US">
                <a:solidFill>
                  <a:srgbClr val="616161"/>
                </a:solidFill>
              </a:rPr>
              <a:t>Feed output into </a:t>
            </a:r>
            <a:r>
              <a:rPr lang="en-US" err="1">
                <a:solidFill>
                  <a:srgbClr val="616161"/>
                </a:solidFill>
              </a:rPr>
              <a:t>softmax</a:t>
            </a:r>
            <a:r>
              <a:rPr lang="en-US">
                <a:solidFill>
                  <a:srgbClr val="616161"/>
                </a:solidFill>
              </a:rPr>
              <a:t> layer</a:t>
            </a:r>
          </a:p>
          <a:p>
            <a:r>
              <a:rPr lang="en-US">
                <a:solidFill>
                  <a:srgbClr val="616161"/>
                </a:solidFill>
              </a:rPr>
              <a:t>Allows user to adjust </a:t>
            </a:r>
            <a:r>
              <a:rPr lang="en-US" err="1">
                <a:solidFill>
                  <a:srgbClr val="616161"/>
                </a:solidFill>
              </a:rPr>
              <a:t>hyperparamters</a:t>
            </a:r>
            <a:r>
              <a:rPr lang="en-US">
                <a:solidFill>
                  <a:srgbClr val="616161"/>
                </a:solidFill>
              </a:rPr>
              <a:t> including number of layers, hidden unit size, sequence length, batch size, and learning rate.</a:t>
            </a:r>
          </a:p>
          <a:p>
            <a:r>
              <a:rPr lang="en-US">
                <a:solidFill>
                  <a:srgbClr val="616161"/>
                </a:solidFill>
              </a:rPr>
              <a:t>Input a “seed” sequence</a:t>
            </a:r>
          </a:p>
          <a:p>
            <a:r>
              <a:rPr lang="en-US">
                <a:solidFill>
                  <a:srgbClr val="616161"/>
                </a:solidFill>
              </a:rPr>
              <a:t>Two approaches to generation: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Choose maximum from </a:t>
            </a:r>
            <a:r>
              <a:rPr lang="en-US" sz="2000" err="1">
                <a:solidFill>
                  <a:srgbClr val="616161"/>
                </a:solidFill>
              </a:rPr>
              <a:t>softmax</a:t>
            </a:r>
          </a:p>
          <a:p>
            <a:pPr lvl="1"/>
            <a:r>
              <a:rPr lang="en-US" sz="2000">
                <a:solidFill>
                  <a:srgbClr val="616161"/>
                </a:solidFill>
              </a:rPr>
              <a:t>Choose anything from the </a:t>
            </a:r>
            <a:r>
              <a:rPr lang="en-US" sz="2000" err="1">
                <a:solidFill>
                  <a:srgbClr val="616161"/>
                </a:solidFill>
              </a:rPr>
              <a:t>softmax</a:t>
            </a:r>
            <a:r>
              <a:rPr lang="en-US" sz="2000">
                <a:solidFill>
                  <a:srgbClr val="616161"/>
                </a:solidFill>
              </a:rPr>
              <a:t> distribution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50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solidFill>
                  <a:srgbClr val="616161"/>
                </a:solidFill>
              </a:rPr>
              <a:t>Music trained solely on Bach was better than a mix of classical pianists</a:t>
            </a:r>
          </a:p>
          <a:p>
            <a:r>
              <a:rPr lang="en-US">
                <a:solidFill>
                  <a:srgbClr val="616161"/>
                </a:solidFill>
              </a:rPr>
              <a:t>Music trained using the Piano Roll format was better than that of the MIDI messages</a:t>
            </a:r>
          </a:p>
          <a:p>
            <a:r>
              <a:rPr lang="en-US">
                <a:solidFill>
                  <a:srgbClr val="616161"/>
                </a:solidFill>
              </a:rPr>
              <a:t>No published audio, unfortunately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8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Text to Speech (TTS)</a:t>
            </a:r>
          </a:p>
          <a:p>
            <a:pPr lvl="1"/>
            <a:r>
              <a:rPr lang="en-US"/>
              <a:t>A. van den Oord, S. </a:t>
            </a:r>
            <a:r>
              <a:rPr lang="en-US" err="1"/>
              <a:t>Dieleman</a:t>
            </a:r>
            <a:r>
              <a:rPr lang="en-US"/>
              <a:t>, H. Zen, K. </a:t>
            </a:r>
            <a:r>
              <a:rPr lang="en-US" err="1"/>
              <a:t>Simonyan</a:t>
            </a:r>
            <a:r>
              <a:rPr lang="en-US"/>
              <a:t>, O. </a:t>
            </a:r>
            <a:r>
              <a:rPr lang="en-US" err="1"/>
              <a:t>Vinyals</a:t>
            </a:r>
            <a:r>
              <a:rPr lang="en-US"/>
              <a:t>, A. Graves, N. </a:t>
            </a:r>
            <a:r>
              <a:rPr lang="en-US" err="1"/>
              <a:t>Kalchbrenner</a:t>
            </a:r>
            <a:r>
              <a:rPr lang="en-US"/>
              <a:t>, A. Senior, and K. </a:t>
            </a:r>
            <a:r>
              <a:rPr lang="en-US" err="1"/>
              <a:t>Kavukcuoglu</a:t>
            </a:r>
            <a:r>
              <a:rPr lang="en-US"/>
              <a:t>. </a:t>
            </a:r>
            <a:r>
              <a:rPr lang="en-US" err="1">
                <a:hlinkClick r:id="rId3"/>
              </a:rPr>
              <a:t>WaveNet</a:t>
            </a:r>
            <a:r>
              <a:rPr lang="en-US">
                <a:hlinkClick r:id="rId3"/>
              </a:rPr>
              <a:t>: A Generative Model for Raw Audio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arXiv:1609.03499 (2016). </a:t>
            </a:r>
          </a:p>
          <a:p>
            <a:pPr lvl="1"/>
            <a:r>
              <a:rPr lang="en-US"/>
              <a:t>S. </a:t>
            </a:r>
            <a:r>
              <a:rPr lang="en-US" err="1"/>
              <a:t>Mehri</a:t>
            </a:r>
            <a:r>
              <a:rPr lang="en-US"/>
              <a:t>, K. Kumar, I. </a:t>
            </a:r>
            <a:r>
              <a:rPr lang="en-US" err="1"/>
              <a:t>Gulrajani</a:t>
            </a:r>
            <a:r>
              <a:rPr lang="en-US"/>
              <a:t>, R. Kumar, S. Jain, J. Sotelo, A. </a:t>
            </a:r>
            <a:r>
              <a:rPr lang="en-US" err="1"/>
              <a:t>Courville</a:t>
            </a:r>
            <a:r>
              <a:rPr lang="en-US"/>
              <a:t>, and Y. </a:t>
            </a:r>
            <a:r>
              <a:rPr lang="en-US" err="1"/>
              <a:t>Bengio</a:t>
            </a:r>
            <a:r>
              <a:rPr lang="en-US"/>
              <a:t>. </a:t>
            </a:r>
            <a:r>
              <a:rPr lang="en-US" err="1">
                <a:hlinkClick r:id="rId4"/>
              </a:rPr>
              <a:t>SampleRNN</a:t>
            </a:r>
            <a:r>
              <a:rPr lang="en-US">
                <a:hlinkClick r:id="rId4"/>
              </a:rPr>
              <a:t>: An Unconditional End-to-End Neural Audio Generation Model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arXiv:1612.07837v2 (2017). </a:t>
            </a:r>
          </a:p>
          <a:p>
            <a:pPr lvl="1"/>
            <a:r>
              <a:rPr lang="en-US"/>
              <a:t>J. Sotelo, S. </a:t>
            </a:r>
            <a:r>
              <a:rPr lang="en-US" err="1"/>
              <a:t>Mehri</a:t>
            </a:r>
            <a:r>
              <a:rPr lang="en-US"/>
              <a:t>, K. Kumar, J. Santos, K. </a:t>
            </a:r>
            <a:r>
              <a:rPr lang="en-US" err="1"/>
              <a:t>Kastner</a:t>
            </a:r>
            <a:r>
              <a:rPr lang="en-US"/>
              <a:t>, A. </a:t>
            </a:r>
            <a:r>
              <a:rPr lang="en-US" err="1"/>
              <a:t>Courville</a:t>
            </a:r>
            <a:r>
              <a:rPr lang="en-US"/>
              <a:t>, and Y. </a:t>
            </a:r>
            <a:r>
              <a:rPr lang="en-US" err="1"/>
              <a:t>Bengio</a:t>
            </a:r>
            <a:r>
              <a:rPr lang="en-US"/>
              <a:t>. </a:t>
            </a:r>
            <a:r>
              <a:rPr lang="en-US">
                <a:hlinkClick r:id="rId5"/>
              </a:rPr>
              <a:t>Char2Wav: End-to-End Speech Synthesis</a:t>
            </a:r>
            <a:r>
              <a:rPr lang="en-US"/>
              <a:t>. ICLR (2017). </a:t>
            </a:r>
          </a:p>
          <a:p>
            <a:pPr lvl="1"/>
            <a:r>
              <a:rPr lang="en-US"/>
              <a:t>S. Arik, M. </a:t>
            </a:r>
            <a:r>
              <a:rPr lang="en-US" err="1"/>
              <a:t>Chrzanowski</a:t>
            </a:r>
            <a:r>
              <a:rPr lang="en-US"/>
              <a:t>, A. Coates, G. </a:t>
            </a:r>
            <a:r>
              <a:rPr lang="en-US" err="1"/>
              <a:t>Diamos</a:t>
            </a:r>
            <a:r>
              <a:rPr lang="en-US"/>
              <a:t>, A. </a:t>
            </a:r>
            <a:r>
              <a:rPr lang="en-US" err="1"/>
              <a:t>Gibiansky</a:t>
            </a:r>
            <a:r>
              <a:rPr lang="en-US"/>
              <a:t>, Y. Kang, X. Li, J. Miller, A. Ng, J. Raiman, S. Sengupta, and M. </a:t>
            </a:r>
            <a:r>
              <a:rPr lang="en-US" err="1"/>
              <a:t>Shoeybi</a:t>
            </a:r>
            <a:r>
              <a:rPr lang="en-US"/>
              <a:t>. </a:t>
            </a:r>
            <a:r>
              <a:rPr lang="en-US">
                <a:hlinkClick r:id="rId6"/>
              </a:rPr>
              <a:t>Deep Voice: Real-time Neural Text-to-Speech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arXiv:1702.07825v2 (2017). </a:t>
            </a:r>
          </a:p>
          <a:p>
            <a:pPr lvl="1"/>
            <a:r>
              <a:rPr lang="en-US"/>
              <a:t>Y. Wang, and et al. </a:t>
            </a:r>
            <a:r>
              <a:rPr lang="en-US">
                <a:hlinkClick r:id="rId7"/>
              </a:rPr>
              <a:t>Tacotron: A Fully End-to-End Text-to-Speech Synthesis Model</a:t>
            </a:r>
            <a:r>
              <a:rPr lang="en-US"/>
              <a:t>. </a:t>
            </a:r>
            <a:r>
              <a:rPr lang="en-US" err="1"/>
              <a:t>arXiv</a:t>
            </a:r>
            <a:r>
              <a:rPr lang="en-US"/>
              <a:t> preprint arXiv:1703.10135v1 (2017). </a:t>
            </a:r>
            <a:br>
              <a:rPr lang="en-US"/>
            </a:b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77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5025</Words>
  <Application>Microsoft Office PowerPoint</Application>
  <PresentationFormat>Widescreen</PresentationFormat>
  <Paragraphs>1296</Paragraphs>
  <Slides>101</Slides>
  <Notes>86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9" baseType="lpstr">
      <vt:lpstr>ＭＳ Ｐゴシック</vt:lpstr>
      <vt:lpstr>宋体</vt:lpstr>
      <vt:lpstr>Arial</vt:lpstr>
      <vt:lpstr>Calibri</vt:lpstr>
      <vt:lpstr>Calibri Light</vt:lpstr>
      <vt:lpstr>Cambria Math</vt:lpstr>
      <vt:lpstr>Retrospect</vt:lpstr>
      <vt:lpstr>数式</vt:lpstr>
      <vt:lpstr>Deep Learning for Audio</vt:lpstr>
      <vt:lpstr>Motivation</vt:lpstr>
      <vt:lpstr>Outline</vt:lpstr>
      <vt:lpstr>PowerPoint Presentation</vt:lpstr>
      <vt:lpstr>Automatic Speech Recognition (ASR) </vt:lpstr>
      <vt:lpstr>Outline</vt:lpstr>
      <vt:lpstr>History of Automatic Speech Recognition</vt:lpstr>
      <vt:lpstr>History of Automatic Speech Recognition</vt:lpstr>
      <vt:lpstr>History of Automatic Speech Recognition</vt:lpstr>
      <vt:lpstr>Aim of Automatic Speech Recognition</vt:lpstr>
      <vt:lpstr>Language model</vt:lpstr>
      <vt:lpstr>Architecture of Speech Recognition</vt:lpstr>
      <vt:lpstr>Decoding in Speech Recognition</vt:lpstr>
      <vt:lpstr>Architecture of Speech Recognition</vt:lpstr>
      <vt:lpstr>Architecture of Speech Recognition</vt:lpstr>
      <vt:lpstr>Feature Extraction</vt:lpstr>
      <vt:lpstr>Different Level Features</vt:lpstr>
      <vt:lpstr>Architecture of Speech Recognition</vt:lpstr>
      <vt:lpstr>Lexical model</vt:lpstr>
      <vt:lpstr>GMM-HMM in Speech Recognition</vt:lpstr>
      <vt:lpstr>GMM-HMM in Speech Recognition</vt:lpstr>
      <vt:lpstr>Hidden Markov Models</vt:lpstr>
      <vt:lpstr>Context Dependent Model</vt:lpstr>
      <vt:lpstr>Context Dependent Model</vt:lpstr>
      <vt:lpstr>Decision Tree-based State Clustering</vt:lpstr>
      <vt:lpstr>GMM-HMM in Speech Recognition</vt:lpstr>
      <vt:lpstr>Gaussian Mixture Models</vt:lpstr>
      <vt:lpstr>GMM-HMM in Speech Recognition</vt:lpstr>
      <vt:lpstr>DNN-HMM in Speech Recognition</vt:lpstr>
      <vt:lpstr>Ingredients for Deep Learning</vt:lpstr>
      <vt:lpstr>DNN-HMM in Speech Recognition</vt:lpstr>
      <vt:lpstr>Deep Models in HMM-based ASR</vt:lpstr>
      <vt:lpstr>Fully Connected Networks</vt:lpstr>
      <vt:lpstr>Fully Connected Networks</vt:lpstr>
      <vt:lpstr>Fully Connected Networks</vt:lpstr>
      <vt:lpstr>DNN-HMM vs. GMM-HMM</vt:lpstr>
      <vt:lpstr>Recurrent Networks</vt:lpstr>
      <vt:lpstr>Recurrent Networks</vt:lpstr>
      <vt:lpstr>Very Deep Networks</vt:lpstr>
      <vt:lpstr>Very Deep Networks</vt:lpstr>
      <vt:lpstr>Limitations of DNN-HMM</vt:lpstr>
      <vt:lpstr>DNN-HMM in Speech Recognition</vt:lpstr>
      <vt:lpstr>End-to-End Deep Models based Automatic Speech Recognition</vt:lpstr>
      <vt:lpstr>CTC in Speech Recognition</vt:lpstr>
      <vt:lpstr>Connectionist Temporal Classification (CTC)</vt:lpstr>
      <vt:lpstr>CTC Problem</vt:lpstr>
      <vt:lpstr>CTC Description</vt:lpstr>
      <vt:lpstr>CTC Objective</vt:lpstr>
      <vt:lpstr>CTC Objective and Gradient</vt:lpstr>
      <vt:lpstr>LSTM CTC Models</vt:lpstr>
      <vt:lpstr>CTC vs HMM</vt:lpstr>
      <vt:lpstr>Deep Speech 2</vt:lpstr>
      <vt:lpstr>CTC in Speech Recognition</vt:lpstr>
      <vt:lpstr>Attention in Speech Recognition</vt:lpstr>
      <vt:lpstr>Attention based Models </vt:lpstr>
      <vt:lpstr>Attention based Models </vt:lpstr>
      <vt:lpstr>Deep learning in Speech Recognition</vt:lpstr>
      <vt:lpstr>Deep learning in Speech Recognition</vt:lpstr>
      <vt:lpstr>Text to Speech (TTS) </vt:lpstr>
      <vt:lpstr>Outline</vt:lpstr>
      <vt:lpstr>Traditional Methods</vt:lpstr>
      <vt:lpstr>WaveNet: A Generative Model for Raw Audio (2016)</vt:lpstr>
      <vt:lpstr>Problem: Too many samples, and different time scales of correlation</vt:lpstr>
      <vt:lpstr>Causal Convolutions</vt:lpstr>
      <vt:lpstr>Dilated Causal Convolutions</vt:lpstr>
      <vt:lpstr>Dilated Causal Convolutions</vt:lpstr>
      <vt:lpstr>PowerPoint Presentation</vt:lpstr>
      <vt:lpstr>Where are we now?</vt:lpstr>
      <vt:lpstr>Add in other input</vt:lpstr>
      <vt:lpstr>Results</vt:lpstr>
      <vt:lpstr>SampleRNN</vt:lpstr>
      <vt:lpstr>PowerPoint Presentation</vt:lpstr>
      <vt:lpstr>Frame-Level Modules</vt:lpstr>
      <vt:lpstr>Sample Level Modules</vt:lpstr>
      <vt:lpstr>Other aspects of SampleRNN</vt:lpstr>
      <vt:lpstr>Results</vt:lpstr>
      <vt:lpstr>DeepVoice: Real-time Neural TTS</vt:lpstr>
      <vt:lpstr>DeepVoice Grapheme-to-Phoneme Model</vt:lpstr>
      <vt:lpstr>DeepVoice Segmentation Model</vt:lpstr>
      <vt:lpstr>DeepVoice Phoneme Duration and Fundamental Frequency Model</vt:lpstr>
      <vt:lpstr>DeepVoice Audio Synthesis Model</vt:lpstr>
      <vt:lpstr>DeepVoice Training</vt:lpstr>
      <vt:lpstr>DeepVoice Inference</vt:lpstr>
      <vt:lpstr>DeepVoice Results</vt:lpstr>
      <vt:lpstr>DeepVoice Implementation Details</vt:lpstr>
      <vt:lpstr>Tacotron: Towards End-to-End Speech Synthesis</vt:lpstr>
      <vt:lpstr>Tacotron CBHG Module</vt:lpstr>
      <vt:lpstr>Tacotron Encoder</vt:lpstr>
      <vt:lpstr>Tacotron Decoder</vt:lpstr>
      <vt:lpstr>Tacotron Post-Processing Network</vt:lpstr>
      <vt:lpstr>Tacotron Results</vt:lpstr>
      <vt:lpstr>Summary</vt:lpstr>
      <vt:lpstr>Thank you!  Questions? </vt:lpstr>
      <vt:lpstr>Bonus: Music Generation </vt:lpstr>
      <vt:lpstr>WaveNet, revisited</vt:lpstr>
      <vt:lpstr>“Deep Learning for Music"</vt:lpstr>
      <vt:lpstr>The Network</vt:lpstr>
      <vt:lpstr>Results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Audio</dc:title>
  <cp:lastModifiedBy>Potok, Matthew</cp:lastModifiedBy>
  <cp:revision>55</cp:revision>
  <dcterms:modified xsi:type="dcterms:W3CDTF">2017-04-20T14:06:33Z</dcterms:modified>
</cp:coreProperties>
</file>