
<file path=[Content_Types].xml><?xml version="1.0" encoding="utf-8"?>
<Types xmlns="http://schemas.openxmlformats.org/package/2006/content-types">
  <Default Extension="xml" ContentType="application/xml"/>
  <Default Extension="mp4" ContentType="video/mp4"/>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03" r:id="rId1"/>
  </p:sldMasterIdLst>
  <p:notesMasterIdLst>
    <p:notesMasterId r:id="rId91"/>
  </p:notesMasterIdLst>
  <p:sldIdLst>
    <p:sldId id="461" r:id="rId2"/>
    <p:sldId id="462" r:id="rId3"/>
    <p:sldId id="463" r:id="rId4"/>
    <p:sldId id="464" r:id="rId5"/>
    <p:sldId id="465" r:id="rId6"/>
    <p:sldId id="466" r:id="rId7"/>
    <p:sldId id="467" r:id="rId8"/>
    <p:sldId id="468" r:id="rId9"/>
    <p:sldId id="469" r:id="rId10"/>
    <p:sldId id="470" r:id="rId11"/>
    <p:sldId id="471" r:id="rId12"/>
    <p:sldId id="472" r:id="rId13"/>
    <p:sldId id="473" r:id="rId14"/>
    <p:sldId id="474" r:id="rId15"/>
    <p:sldId id="475" r:id="rId16"/>
    <p:sldId id="476" r:id="rId17"/>
    <p:sldId id="477" r:id="rId18"/>
    <p:sldId id="478" r:id="rId19"/>
    <p:sldId id="479" r:id="rId20"/>
    <p:sldId id="480" r:id="rId21"/>
    <p:sldId id="481" r:id="rId22"/>
    <p:sldId id="482" r:id="rId23"/>
    <p:sldId id="483" r:id="rId24"/>
    <p:sldId id="484" r:id="rId25"/>
    <p:sldId id="485" r:id="rId26"/>
    <p:sldId id="487" r:id="rId27"/>
    <p:sldId id="488" r:id="rId28"/>
    <p:sldId id="489" r:id="rId29"/>
    <p:sldId id="490" r:id="rId30"/>
    <p:sldId id="491" r:id="rId31"/>
    <p:sldId id="492" r:id="rId32"/>
    <p:sldId id="493" r:id="rId33"/>
    <p:sldId id="494" r:id="rId34"/>
    <p:sldId id="496" r:id="rId35"/>
    <p:sldId id="495" r:id="rId36"/>
    <p:sldId id="497" r:id="rId37"/>
    <p:sldId id="498" r:id="rId38"/>
    <p:sldId id="499" r:id="rId39"/>
    <p:sldId id="500" r:id="rId40"/>
    <p:sldId id="501" r:id="rId41"/>
    <p:sldId id="502" r:id="rId42"/>
    <p:sldId id="503" r:id="rId43"/>
    <p:sldId id="504" r:id="rId44"/>
    <p:sldId id="505" r:id="rId45"/>
    <p:sldId id="506" r:id="rId46"/>
    <p:sldId id="507" r:id="rId47"/>
    <p:sldId id="508" r:id="rId48"/>
    <p:sldId id="509" r:id="rId49"/>
    <p:sldId id="512" r:id="rId50"/>
    <p:sldId id="513" r:id="rId51"/>
    <p:sldId id="514" r:id="rId52"/>
    <p:sldId id="515" r:id="rId53"/>
    <p:sldId id="516" r:id="rId54"/>
    <p:sldId id="517" r:id="rId55"/>
    <p:sldId id="518" r:id="rId56"/>
    <p:sldId id="519" r:id="rId57"/>
    <p:sldId id="520" r:id="rId58"/>
    <p:sldId id="521" r:id="rId59"/>
    <p:sldId id="523" r:id="rId60"/>
    <p:sldId id="524" r:id="rId61"/>
    <p:sldId id="525" r:id="rId62"/>
    <p:sldId id="526" r:id="rId63"/>
    <p:sldId id="527" r:id="rId64"/>
    <p:sldId id="528" r:id="rId65"/>
    <p:sldId id="529" r:id="rId66"/>
    <p:sldId id="530" r:id="rId67"/>
    <p:sldId id="531" r:id="rId68"/>
    <p:sldId id="532" r:id="rId69"/>
    <p:sldId id="533" r:id="rId70"/>
    <p:sldId id="534" r:id="rId71"/>
    <p:sldId id="535" r:id="rId72"/>
    <p:sldId id="536" r:id="rId73"/>
    <p:sldId id="538" r:id="rId74"/>
    <p:sldId id="540" r:id="rId75"/>
    <p:sldId id="541" r:id="rId76"/>
    <p:sldId id="542" r:id="rId77"/>
    <p:sldId id="543" r:id="rId78"/>
    <p:sldId id="544" r:id="rId79"/>
    <p:sldId id="545" r:id="rId80"/>
    <p:sldId id="546" r:id="rId81"/>
    <p:sldId id="548" r:id="rId82"/>
    <p:sldId id="549" r:id="rId83"/>
    <p:sldId id="550" r:id="rId84"/>
    <p:sldId id="551" r:id="rId85"/>
    <p:sldId id="552" r:id="rId86"/>
    <p:sldId id="553" r:id="rId87"/>
    <p:sldId id="554" r:id="rId88"/>
    <p:sldId id="555" r:id="rId89"/>
    <p:sldId id="460" r:id="rId9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63C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460"/>
    <p:restoredTop sz="94613"/>
  </p:normalViewPr>
  <p:slideViewPr>
    <p:cSldViewPr snapToGrid="0" snapToObjects="1">
      <p:cViewPr varScale="1">
        <p:scale>
          <a:sx n="119" d="100"/>
          <a:sy n="119" d="100"/>
        </p:scale>
        <p:origin x="360" y="184"/>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slide" Target="slides/slide89.xml"/><Relationship Id="rId91" Type="http://schemas.openxmlformats.org/officeDocument/2006/relationships/notesMaster" Target="notesMasters/notesMaster1.xml"/><Relationship Id="rId92" Type="http://schemas.openxmlformats.org/officeDocument/2006/relationships/presProps" Target="presProps.xml"/><Relationship Id="rId93" Type="http://schemas.openxmlformats.org/officeDocument/2006/relationships/viewProps" Target="viewProps.xml"/><Relationship Id="rId94" Type="http://schemas.openxmlformats.org/officeDocument/2006/relationships/theme" Target="theme/theme1.xml"/><Relationship Id="rId95"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BC731A-E69E-6C4B-8A97-F29524D7E10F}" type="datetimeFigureOut">
              <a:rPr lang="en-US" smtClean="0"/>
              <a:t>4/25/17</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633CBD-6876-574D-9E48-BE7752AF8E0C}" type="slidenum">
              <a:rPr lang="en-US" smtClean="0"/>
              <a:t>‹#›</a:t>
            </a:fld>
            <a:endParaRPr lang="en-US" dirty="0"/>
          </a:p>
        </p:txBody>
      </p:sp>
    </p:spTree>
    <p:extLst>
      <p:ext uri="{BB962C8B-B14F-4D97-AF65-F5344CB8AC3E}">
        <p14:creationId xmlns:p14="http://schemas.microsoft.com/office/powerpoint/2010/main" val="503559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633CBD-6876-574D-9E48-BE7752AF8E0C}" type="slidenum">
              <a:rPr lang="en-US" smtClean="0"/>
              <a:t>5</a:t>
            </a:fld>
            <a:endParaRPr lang="en-US" dirty="0"/>
          </a:p>
        </p:txBody>
      </p:sp>
    </p:spTree>
    <p:extLst>
      <p:ext uri="{BB962C8B-B14F-4D97-AF65-F5344CB8AC3E}">
        <p14:creationId xmlns:p14="http://schemas.microsoft.com/office/powerpoint/2010/main" val="18598109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633CBD-6876-574D-9E48-BE7752AF8E0C}" type="slidenum">
              <a:rPr lang="en-US" smtClean="0"/>
              <a:t>23</a:t>
            </a:fld>
            <a:endParaRPr lang="en-US" dirty="0"/>
          </a:p>
        </p:txBody>
      </p:sp>
    </p:spTree>
    <p:extLst>
      <p:ext uri="{BB962C8B-B14F-4D97-AF65-F5344CB8AC3E}">
        <p14:creationId xmlns:p14="http://schemas.microsoft.com/office/powerpoint/2010/main" val="5330441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633CBD-6876-574D-9E48-BE7752AF8E0C}" type="slidenum">
              <a:rPr lang="en-US" smtClean="0"/>
              <a:t>24</a:t>
            </a:fld>
            <a:endParaRPr lang="en-US" dirty="0"/>
          </a:p>
        </p:txBody>
      </p:sp>
    </p:spTree>
    <p:extLst>
      <p:ext uri="{BB962C8B-B14F-4D97-AF65-F5344CB8AC3E}">
        <p14:creationId xmlns:p14="http://schemas.microsoft.com/office/powerpoint/2010/main" val="5678911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633CBD-6876-574D-9E48-BE7752AF8E0C}" type="slidenum">
              <a:rPr lang="en-US" smtClean="0"/>
              <a:t>25</a:t>
            </a:fld>
            <a:endParaRPr lang="en-US" dirty="0"/>
          </a:p>
        </p:txBody>
      </p:sp>
    </p:spTree>
    <p:extLst>
      <p:ext uri="{BB962C8B-B14F-4D97-AF65-F5344CB8AC3E}">
        <p14:creationId xmlns:p14="http://schemas.microsoft.com/office/powerpoint/2010/main" val="895901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633CBD-6876-574D-9E48-BE7752AF8E0C}" type="slidenum">
              <a:rPr lang="en-US" smtClean="0"/>
              <a:t>26</a:t>
            </a:fld>
            <a:endParaRPr lang="en-US" dirty="0"/>
          </a:p>
        </p:txBody>
      </p:sp>
    </p:spTree>
    <p:extLst>
      <p:ext uri="{BB962C8B-B14F-4D97-AF65-F5344CB8AC3E}">
        <p14:creationId xmlns:p14="http://schemas.microsoft.com/office/powerpoint/2010/main" val="5248295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633CBD-6876-574D-9E48-BE7752AF8E0C}" type="slidenum">
              <a:rPr lang="en-US" smtClean="0"/>
              <a:t>27</a:t>
            </a:fld>
            <a:endParaRPr lang="en-US" dirty="0"/>
          </a:p>
        </p:txBody>
      </p:sp>
    </p:spTree>
    <p:extLst>
      <p:ext uri="{BB962C8B-B14F-4D97-AF65-F5344CB8AC3E}">
        <p14:creationId xmlns:p14="http://schemas.microsoft.com/office/powerpoint/2010/main" val="6821358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633CBD-6876-574D-9E48-BE7752AF8E0C}" type="slidenum">
              <a:rPr lang="en-US" smtClean="0"/>
              <a:t>28</a:t>
            </a:fld>
            <a:endParaRPr lang="en-US" dirty="0"/>
          </a:p>
        </p:txBody>
      </p:sp>
    </p:spTree>
    <p:extLst>
      <p:ext uri="{BB962C8B-B14F-4D97-AF65-F5344CB8AC3E}">
        <p14:creationId xmlns:p14="http://schemas.microsoft.com/office/powerpoint/2010/main" val="19836793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633CBD-6876-574D-9E48-BE7752AF8E0C}" type="slidenum">
              <a:rPr lang="en-US" smtClean="0"/>
              <a:t>29</a:t>
            </a:fld>
            <a:endParaRPr lang="en-US" dirty="0"/>
          </a:p>
        </p:txBody>
      </p:sp>
    </p:spTree>
    <p:extLst>
      <p:ext uri="{BB962C8B-B14F-4D97-AF65-F5344CB8AC3E}">
        <p14:creationId xmlns:p14="http://schemas.microsoft.com/office/powerpoint/2010/main" val="3511333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633CBD-6876-574D-9E48-BE7752AF8E0C}" type="slidenum">
              <a:rPr lang="en-US" smtClean="0"/>
              <a:t>30</a:t>
            </a:fld>
            <a:endParaRPr lang="en-US" dirty="0"/>
          </a:p>
        </p:txBody>
      </p:sp>
    </p:spTree>
    <p:extLst>
      <p:ext uri="{BB962C8B-B14F-4D97-AF65-F5344CB8AC3E}">
        <p14:creationId xmlns:p14="http://schemas.microsoft.com/office/powerpoint/2010/main" val="7747502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633CBD-6876-574D-9E48-BE7752AF8E0C}" type="slidenum">
              <a:rPr lang="en-US" smtClean="0"/>
              <a:t>31</a:t>
            </a:fld>
            <a:endParaRPr lang="en-US" dirty="0"/>
          </a:p>
        </p:txBody>
      </p:sp>
    </p:spTree>
    <p:extLst>
      <p:ext uri="{BB962C8B-B14F-4D97-AF65-F5344CB8AC3E}">
        <p14:creationId xmlns:p14="http://schemas.microsoft.com/office/powerpoint/2010/main" val="18878976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633CBD-6876-574D-9E48-BE7752AF8E0C}" type="slidenum">
              <a:rPr lang="en-US" smtClean="0"/>
              <a:t>32</a:t>
            </a:fld>
            <a:endParaRPr lang="en-US" dirty="0"/>
          </a:p>
        </p:txBody>
      </p:sp>
    </p:spTree>
    <p:extLst>
      <p:ext uri="{BB962C8B-B14F-4D97-AF65-F5344CB8AC3E}">
        <p14:creationId xmlns:p14="http://schemas.microsoft.com/office/powerpoint/2010/main" val="11665731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633CBD-6876-574D-9E48-BE7752AF8E0C}" type="slidenum">
              <a:rPr lang="en-US" smtClean="0"/>
              <a:t>6</a:t>
            </a:fld>
            <a:endParaRPr lang="en-US" dirty="0"/>
          </a:p>
        </p:txBody>
      </p:sp>
    </p:spTree>
    <p:extLst>
      <p:ext uri="{BB962C8B-B14F-4D97-AF65-F5344CB8AC3E}">
        <p14:creationId xmlns:p14="http://schemas.microsoft.com/office/powerpoint/2010/main" val="3233065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633CBD-6876-574D-9E48-BE7752AF8E0C}" type="slidenum">
              <a:rPr lang="en-US" smtClean="0"/>
              <a:t>33</a:t>
            </a:fld>
            <a:endParaRPr lang="en-US" dirty="0"/>
          </a:p>
        </p:txBody>
      </p:sp>
    </p:spTree>
    <p:extLst>
      <p:ext uri="{BB962C8B-B14F-4D97-AF65-F5344CB8AC3E}">
        <p14:creationId xmlns:p14="http://schemas.microsoft.com/office/powerpoint/2010/main" val="15605083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633CBD-6876-574D-9E48-BE7752AF8E0C}" type="slidenum">
              <a:rPr lang="en-US" smtClean="0"/>
              <a:t>34</a:t>
            </a:fld>
            <a:endParaRPr lang="en-US" dirty="0"/>
          </a:p>
        </p:txBody>
      </p:sp>
    </p:spTree>
    <p:extLst>
      <p:ext uri="{BB962C8B-B14F-4D97-AF65-F5344CB8AC3E}">
        <p14:creationId xmlns:p14="http://schemas.microsoft.com/office/powerpoint/2010/main" val="10678106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633CBD-6876-574D-9E48-BE7752AF8E0C}" type="slidenum">
              <a:rPr lang="en-US" smtClean="0"/>
              <a:t>35</a:t>
            </a:fld>
            <a:endParaRPr lang="en-US" dirty="0"/>
          </a:p>
        </p:txBody>
      </p:sp>
    </p:spTree>
    <p:extLst>
      <p:ext uri="{BB962C8B-B14F-4D97-AF65-F5344CB8AC3E}">
        <p14:creationId xmlns:p14="http://schemas.microsoft.com/office/powerpoint/2010/main" val="14757586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633CBD-6876-574D-9E48-BE7752AF8E0C}" type="slidenum">
              <a:rPr lang="en-US" smtClean="0"/>
              <a:t>36</a:t>
            </a:fld>
            <a:endParaRPr lang="en-US" dirty="0"/>
          </a:p>
        </p:txBody>
      </p:sp>
    </p:spTree>
    <p:extLst>
      <p:ext uri="{BB962C8B-B14F-4D97-AF65-F5344CB8AC3E}">
        <p14:creationId xmlns:p14="http://schemas.microsoft.com/office/powerpoint/2010/main" val="10781833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633CBD-6876-574D-9E48-BE7752AF8E0C}" type="slidenum">
              <a:rPr lang="en-US" smtClean="0"/>
              <a:t>37</a:t>
            </a:fld>
            <a:endParaRPr lang="en-US" dirty="0"/>
          </a:p>
        </p:txBody>
      </p:sp>
    </p:spTree>
    <p:extLst>
      <p:ext uri="{BB962C8B-B14F-4D97-AF65-F5344CB8AC3E}">
        <p14:creationId xmlns:p14="http://schemas.microsoft.com/office/powerpoint/2010/main" val="20736544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633CBD-6876-574D-9E48-BE7752AF8E0C}" type="slidenum">
              <a:rPr lang="en-US" smtClean="0"/>
              <a:t>38</a:t>
            </a:fld>
            <a:endParaRPr lang="en-US" dirty="0"/>
          </a:p>
        </p:txBody>
      </p:sp>
    </p:spTree>
    <p:extLst>
      <p:ext uri="{BB962C8B-B14F-4D97-AF65-F5344CB8AC3E}">
        <p14:creationId xmlns:p14="http://schemas.microsoft.com/office/powerpoint/2010/main" val="17297323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633CBD-6876-574D-9E48-BE7752AF8E0C}" type="slidenum">
              <a:rPr lang="en-US" smtClean="0"/>
              <a:t>39</a:t>
            </a:fld>
            <a:endParaRPr lang="en-US" dirty="0"/>
          </a:p>
        </p:txBody>
      </p:sp>
    </p:spTree>
    <p:extLst>
      <p:ext uri="{BB962C8B-B14F-4D97-AF65-F5344CB8AC3E}">
        <p14:creationId xmlns:p14="http://schemas.microsoft.com/office/powerpoint/2010/main" val="18159051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633CBD-6876-574D-9E48-BE7752AF8E0C}" type="slidenum">
              <a:rPr lang="en-US" smtClean="0"/>
              <a:t>40</a:t>
            </a:fld>
            <a:endParaRPr lang="en-US" dirty="0"/>
          </a:p>
        </p:txBody>
      </p:sp>
    </p:spTree>
    <p:extLst>
      <p:ext uri="{BB962C8B-B14F-4D97-AF65-F5344CB8AC3E}">
        <p14:creationId xmlns:p14="http://schemas.microsoft.com/office/powerpoint/2010/main" val="12131337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633CBD-6876-574D-9E48-BE7752AF8E0C}" type="slidenum">
              <a:rPr lang="en-US" smtClean="0"/>
              <a:t>41</a:t>
            </a:fld>
            <a:endParaRPr lang="en-US" dirty="0"/>
          </a:p>
        </p:txBody>
      </p:sp>
    </p:spTree>
    <p:extLst>
      <p:ext uri="{BB962C8B-B14F-4D97-AF65-F5344CB8AC3E}">
        <p14:creationId xmlns:p14="http://schemas.microsoft.com/office/powerpoint/2010/main" val="7085120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633CBD-6876-574D-9E48-BE7752AF8E0C}" type="slidenum">
              <a:rPr lang="en-US" smtClean="0"/>
              <a:t>42</a:t>
            </a:fld>
            <a:endParaRPr lang="en-US" dirty="0"/>
          </a:p>
        </p:txBody>
      </p:sp>
    </p:spTree>
    <p:extLst>
      <p:ext uri="{BB962C8B-B14F-4D97-AF65-F5344CB8AC3E}">
        <p14:creationId xmlns:p14="http://schemas.microsoft.com/office/powerpoint/2010/main" val="10914239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633CBD-6876-574D-9E48-BE7752AF8E0C}" type="slidenum">
              <a:rPr lang="en-US" smtClean="0"/>
              <a:t>7</a:t>
            </a:fld>
            <a:endParaRPr lang="en-US" dirty="0"/>
          </a:p>
        </p:txBody>
      </p:sp>
    </p:spTree>
    <p:extLst>
      <p:ext uri="{BB962C8B-B14F-4D97-AF65-F5344CB8AC3E}">
        <p14:creationId xmlns:p14="http://schemas.microsoft.com/office/powerpoint/2010/main" val="13693836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633CBD-6876-574D-9E48-BE7752AF8E0C}" type="slidenum">
              <a:rPr lang="en-US" smtClean="0"/>
              <a:t>43</a:t>
            </a:fld>
            <a:endParaRPr lang="en-US" dirty="0"/>
          </a:p>
        </p:txBody>
      </p:sp>
    </p:spTree>
    <p:extLst>
      <p:ext uri="{BB962C8B-B14F-4D97-AF65-F5344CB8AC3E}">
        <p14:creationId xmlns:p14="http://schemas.microsoft.com/office/powerpoint/2010/main" val="15153827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633CBD-6876-574D-9E48-BE7752AF8E0C}" type="slidenum">
              <a:rPr lang="en-US" smtClean="0"/>
              <a:t>44</a:t>
            </a:fld>
            <a:endParaRPr lang="en-US" dirty="0"/>
          </a:p>
        </p:txBody>
      </p:sp>
    </p:spTree>
    <p:extLst>
      <p:ext uri="{BB962C8B-B14F-4D97-AF65-F5344CB8AC3E}">
        <p14:creationId xmlns:p14="http://schemas.microsoft.com/office/powerpoint/2010/main" val="12866809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633CBD-6876-574D-9E48-BE7752AF8E0C}" type="slidenum">
              <a:rPr lang="en-US" smtClean="0"/>
              <a:t>45</a:t>
            </a:fld>
            <a:endParaRPr lang="en-US" dirty="0"/>
          </a:p>
        </p:txBody>
      </p:sp>
    </p:spTree>
    <p:extLst>
      <p:ext uri="{BB962C8B-B14F-4D97-AF65-F5344CB8AC3E}">
        <p14:creationId xmlns:p14="http://schemas.microsoft.com/office/powerpoint/2010/main" val="7890259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633CBD-6876-574D-9E48-BE7752AF8E0C}" type="slidenum">
              <a:rPr lang="en-US" smtClean="0"/>
              <a:t>46</a:t>
            </a:fld>
            <a:endParaRPr lang="en-US" dirty="0"/>
          </a:p>
        </p:txBody>
      </p:sp>
    </p:spTree>
    <p:extLst>
      <p:ext uri="{BB962C8B-B14F-4D97-AF65-F5344CB8AC3E}">
        <p14:creationId xmlns:p14="http://schemas.microsoft.com/office/powerpoint/2010/main" val="854423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633CBD-6876-574D-9E48-BE7752AF8E0C}" type="slidenum">
              <a:rPr lang="en-US" smtClean="0"/>
              <a:t>47</a:t>
            </a:fld>
            <a:endParaRPr lang="en-US" dirty="0"/>
          </a:p>
        </p:txBody>
      </p:sp>
    </p:spTree>
    <p:extLst>
      <p:ext uri="{BB962C8B-B14F-4D97-AF65-F5344CB8AC3E}">
        <p14:creationId xmlns:p14="http://schemas.microsoft.com/office/powerpoint/2010/main" val="17403759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en-US" sz="1000" i="1" kern="1200" dirty="0" smtClean="0">
                <a:solidFill>
                  <a:schemeClr val="tx1"/>
                </a:solidFill>
                <a:latin typeface="+mn-lt"/>
                <a:ea typeface="+mn-ea"/>
                <a:cs typeface="+mn-cs"/>
              </a:rPr>
              <a:t>Input/ Output like regular neural network</a:t>
            </a:r>
          </a:p>
          <a:p>
            <a:pPr marL="285750" indent="-285750">
              <a:buFont typeface="Arial"/>
              <a:buChar char="•"/>
            </a:pPr>
            <a:endParaRPr lang="en-US" sz="1000" i="1" kern="1200" dirty="0" smtClean="0">
              <a:solidFill>
                <a:schemeClr val="tx1"/>
              </a:solidFill>
              <a:latin typeface="+mn-lt"/>
              <a:ea typeface="+mn-ea"/>
              <a:cs typeface="+mn-cs"/>
            </a:endParaRPr>
          </a:p>
          <a:p>
            <a:pPr marL="285750" indent="-285750">
              <a:buFont typeface="Arial"/>
              <a:buChar char="•"/>
            </a:pPr>
            <a:r>
              <a:rPr lang="en-US" sz="1000" i="1" kern="1200" dirty="0" smtClean="0">
                <a:solidFill>
                  <a:schemeClr val="tx1"/>
                </a:solidFill>
                <a:latin typeface="+mn-lt"/>
                <a:ea typeface="+mn-ea"/>
                <a:cs typeface="+mn-cs"/>
              </a:rPr>
              <a:t>Controller – </a:t>
            </a:r>
            <a:r>
              <a:rPr lang="en-US" sz="1000" i="1" kern="1200" dirty="0" err="1" smtClean="0">
                <a:solidFill>
                  <a:schemeClr val="tx1"/>
                </a:solidFill>
                <a:latin typeface="+mn-lt"/>
                <a:ea typeface="+mn-ea"/>
                <a:cs typeface="+mn-cs"/>
              </a:rPr>
              <a:t>Feedforward</a:t>
            </a:r>
            <a:r>
              <a:rPr lang="en-US" sz="1000" i="1" kern="1200" dirty="0" smtClean="0">
                <a:solidFill>
                  <a:schemeClr val="tx1"/>
                </a:solidFill>
                <a:latin typeface="+mn-lt"/>
                <a:ea typeface="+mn-ea"/>
                <a:cs typeface="+mn-cs"/>
              </a:rPr>
              <a:t>/LSTM network</a:t>
            </a:r>
          </a:p>
          <a:p>
            <a:pPr marL="285750" indent="-285750">
              <a:buFont typeface="Arial"/>
              <a:buChar char="•"/>
            </a:pPr>
            <a:endParaRPr lang="en-US" sz="1000" i="1" kern="1200" dirty="0" smtClean="0">
              <a:solidFill>
                <a:schemeClr val="tx1"/>
              </a:solidFill>
              <a:latin typeface="+mn-lt"/>
              <a:ea typeface="+mn-ea"/>
              <a:cs typeface="+mn-cs"/>
            </a:endParaRPr>
          </a:p>
          <a:p>
            <a:pPr marL="285750" indent="-285750">
              <a:buFont typeface="Arial"/>
              <a:buChar char="•"/>
            </a:pPr>
            <a:r>
              <a:rPr lang="en-US" sz="1000" i="1" kern="1200" dirty="0" smtClean="0">
                <a:solidFill>
                  <a:schemeClr val="tx1"/>
                </a:solidFill>
                <a:latin typeface="+mn-lt"/>
                <a:ea typeface="+mn-ea"/>
                <a:cs typeface="+mn-cs"/>
              </a:rPr>
              <a:t>Operators (called ‘heads’) to interact with memory matrix</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latin typeface="+mn-lt"/>
                <a:ea typeface="+mn-ea"/>
                <a:cs typeface="+mn-cs"/>
              </a:rPr>
              <a:t>‘Blurry’ read and write to make network differentiable</a:t>
            </a:r>
          </a:p>
          <a:p>
            <a:endParaRPr lang="en-US" b="1" dirty="0"/>
          </a:p>
        </p:txBody>
      </p:sp>
      <p:sp>
        <p:nvSpPr>
          <p:cNvPr id="4" name="Slide Number Placeholder 3"/>
          <p:cNvSpPr>
            <a:spLocks noGrp="1"/>
          </p:cNvSpPr>
          <p:nvPr>
            <p:ph type="sldNum" sz="quarter" idx="10"/>
          </p:nvPr>
        </p:nvSpPr>
        <p:spPr/>
        <p:txBody>
          <a:bodyPr/>
          <a:lstStyle/>
          <a:p>
            <a:fld id="{FC633CBD-6876-574D-9E48-BE7752AF8E0C}" type="slidenum">
              <a:rPr lang="en-US" smtClean="0"/>
              <a:t>50</a:t>
            </a:fld>
            <a:endParaRPr lang="en-US" dirty="0"/>
          </a:p>
        </p:txBody>
      </p:sp>
    </p:spTree>
    <p:extLst>
      <p:ext uri="{BB962C8B-B14F-4D97-AF65-F5344CB8AC3E}">
        <p14:creationId xmlns:p14="http://schemas.microsoft.com/office/powerpoint/2010/main" val="461894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 of the training procedure of the NTM. The model is given random input sequences and updates its parameters at every step. The output image represents the output from the model at that stage of training, with the corresponding error with regards to the expected output. The state of the memory as the model reads the input and write the output is displayed on the right, with the positions of the corresponding heads. Inspired by A. Graves’ animation at NIPS</a:t>
            </a:r>
          </a:p>
          <a:p>
            <a:endParaRPr lang="en-US" dirty="0" smtClean="0"/>
          </a:p>
          <a:p>
            <a:r>
              <a:rPr lang="en-US" dirty="0" smtClean="0"/>
              <a:t>- Learns</a:t>
            </a:r>
            <a:r>
              <a:rPr lang="en-US" baseline="0" dirty="0" smtClean="0"/>
              <a:t> when to read and write by manipulating </a:t>
            </a:r>
            <a:r>
              <a:rPr lang="en-US" baseline="0" dirty="0" err="1" smtClean="0"/>
              <a:t>e_t</a:t>
            </a:r>
            <a:r>
              <a:rPr lang="en-US" baseline="0" dirty="0" smtClean="0"/>
              <a:t>, </a:t>
            </a:r>
            <a:r>
              <a:rPr lang="en-US" baseline="0" dirty="0" err="1" smtClean="0"/>
              <a:t>a_t</a:t>
            </a:r>
            <a:endParaRPr lang="en-US" dirty="0"/>
          </a:p>
        </p:txBody>
      </p:sp>
      <p:sp>
        <p:nvSpPr>
          <p:cNvPr id="4" name="Slide Number Placeholder 3"/>
          <p:cNvSpPr>
            <a:spLocks noGrp="1"/>
          </p:cNvSpPr>
          <p:nvPr>
            <p:ph type="sldNum" sz="quarter" idx="10"/>
          </p:nvPr>
        </p:nvSpPr>
        <p:spPr/>
        <p:txBody>
          <a:bodyPr/>
          <a:lstStyle/>
          <a:p>
            <a:fld id="{FC633CBD-6876-574D-9E48-BE7752AF8E0C}" type="slidenum">
              <a:rPr lang="en-US" smtClean="0"/>
              <a:t>58</a:t>
            </a:fld>
            <a:endParaRPr lang="en-US" dirty="0"/>
          </a:p>
        </p:txBody>
      </p:sp>
    </p:spTree>
    <p:extLst>
      <p:ext uri="{BB962C8B-B14F-4D97-AF65-F5344CB8AC3E}">
        <p14:creationId xmlns:p14="http://schemas.microsoft.com/office/powerpoint/2010/main" val="20583588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The</a:t>
            </a:r>
            <a:r>
              <a:rPr lang="en-US" baseline="0" dirty="0" smtClean="0"/>
              <a:t> attention mechanism decides which parts of the memory must be focused on</a:t>
            </a:r>
          </a:p>
          <a:p>
            <a:pPr marL="171450" indent="-171450">
              <a:buFontTx/>
              <a:buChar char="-"/>
            </a:pPr>
            <a:r>
              <a:rPr lang="en-US" baseline="0" dirty="0" smtClean="0"/>
              <a:t>The controller outputs the normalized weights</a:t>
            </a:r>
          </a:p>
          <a:p>
            <a:pPr marL="171450" indent="-171450">
              <a:buFontTx/>
              <a:buChar char="-"/>
            </a:pPr>
            <a:r>
              <a:rPr lang="en-US" baseline="0" dirty="0" smtClean="0"/>
              <a:t>Weights based on 2 attention mechanisms: content based, location based</a:t>
            </a:r>
          </a:p>
          <a:p>
            <a:pPr marL="171450" indent="-171450">
              <a:buFontTx/>
              <a:buChar char="-"/>
            </a:pPr>
            <a:endParaRPr lang="en-US" baseline="0" dirty="0" smtClean="0"/>
          </a:p>
          <a:p>
            <a:pPr marL="171450" indent="-171450">
              <a:buFontTx/>
              <a:buChar char="-"/>
            </a:pPr>
            <a:r>
              <a:rPr lang="en-US" baseline="0" dirty="0" smtClean="0"/>
              <a:t>Content Based:</a:t>
            </a:r>
          </a:p>
          <a:p>
            <a:r>
              <a:rPr lang="en-US" sz="1200" kern="1200" dirty="0" smtClean="0">
                <a:solidFill>
                  <a:schemeClr val="tx1"/>
                </a:solidFill>
                <a:latin typeface="+mn-lt"/>
                <a:ea typeface="+mn-ea"/>
                <a:cs typeface="+mn-cs"/>
              </a:rPr>
              <a:t>Focuses attention based on similarity of key vector &amp; vectors in memory</a:t>
            </a:r>
          </a:p>
          <a:p>
            <a:r>
              <a:rPr lang="en-US" sz="1200" kern="1200" dirty="0" smtClean="0">
                <a:solidFill>
                  <a:schemeClr val="tx1"/>
                </a:solidFill>
                <a:latin typeface="+mn-lt"/>
                <a:ea typeface="+mn-ea"/>
                <a:cs typeface="+mn-cs"/>
              </a:rPr>
              <a:t>Useful for retrieval based lookup</a:t>
            </a:r>
          </a:p>
          <a:p>
            <a:pPr marL="0" indent="0">
              <a:buFontTx/>
              <a:buNone/>
            </a:pPr>
            <a:endParaRPr lang="en-US" baseline="0" dirty="0" smtClean="0"/>
          </a:p>
          <a:p>
            <a:pPr marL="171450" indent="-171450">
              <a:buFontTx/>
              <a:buChar char="-"/>
            </a:pPr>
            <a:r>
              <a:rPr lang="en-US" baseline="0" dirty="0" smtClean="0"/>
              <a:t>Location Based:</a:t>
            </a:r>
          </a:p>
          <a:p>
            <a:r>
              <a:rPr lang="en-US" sz="1200" kern="1200" dirty="0" smtClean="0">
                <a:solidFill>
                  <a:schemeClr val="tx1"/>
                </a:solidFill>
                <a:latin typeface="+mn-lt"/>
                <a:ea typeface="+mn-ea"/>
                <a:cs typeface="+mn-cs"/>
              </a:rPr>
              <a:t>Focuses attention based on addresses of vectors </a:t>
            </a:r>
            <a:r>
              <a:rPr lang="en-US" sz="1200" kern="1200" smtClean="0">
                <a:solidFill>
                  <a:schemeClr val="tx1"/>
                </a:solidFill>
                <a:latin typeface="+mn-lt"/>
                <a:ea typeface="+mn-ea"/>
                <a:cs typeface="+mn-cs"/>
              </a:rPr>
              <a:t>in memory</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Useful for iteration over memory. E.g. Copy Task</a:t>
            </a:r>
          </a:p>
          <a:p>
            <a:pPr marL="171450" indent="-171450">
              <a:buFontTx/>
              <a:buChar char="-"/>
            </a:pPr>
            <a:endParaRPr lang="en-US" baseline="0" dirty="0" smtClean="0"/>
          </a:p>
          <a:p>
            <a:pPr marL="0" indent="0">
              <a:buFontTx/>
              <a:buNone/>
            </a:pPr>
            <a:endParaRPr lang="en-US" baseline="0" dirty="0" smtClean="0"/>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FC633CBD-6876-574D-9E48-BE7752AF8E0C}" type="slidenum">
              <a:rPr lang="en-US" smtClean="0"/>
              <a:t>59</a:t>
            </a:fld>
            <a:endParaRPr lang="en-US" dirty="0"/>
          </a:p>
        </p:txBody>
      </p:sp>
    </p:spTree>
    <p:extLst>
      <p:ext uri="{BB962C8B-B14F-4D97-AF65-F5344CB8AC3E}">
        <p14:creationId xmlns:p14="http://schemas.microsoft.com/office/powerpoint/2010/main" val="198705958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one compares the controller to</a:t>
            </a:r>
            <a:r>
              <a:rPr lang="en-US" baseline="0" dirty="0" smtClean="0"/>
              <a:t> </a:t>
            </a:r>
            <a:r>
              <a:rPr lang="en-US" dirty="0" smtClean="0"/>
              <a:t>the central processing unit in a digital computer and the memory matrix to RAM, then the hidden activations of the recurrent</a:t>
            </a:r>
          </a:p>
          <a:p>
            <a:r>
              <a:rPr lang="en-US" dirty="0" smtClean="0"/>
              <a:t>controller are akin to the registers in the processor.</a:t>
            </a:r>
            <a:endParaRPr lang="en-US" dirty="0"/>
          </a:p>
        </p:txBody>
      </p:sp>
      <p:sp>
        <p:nvSpPr>
          <p:cNvPr id="4" name="Slide Number Placeholder 3"/>
          <p:cNvSpPr>
            <a:spLocks noGrp="1"/>
          </p:cNvSpPr>
          <p:nvPr>
            <p:ph type="sldNum" sz="quarter" idx="10"/>
          </p:nvPr>
        </p:nvSpPr>
        <p:spPr/>
        <p:txBody>
          <a:bodyPr/>
          <a:lstStyle/>
          <a:p>
            <a:fld id="{FC633CBD-6876-574D-9E48-BE7752AF8E0C}" type="slidenum">
              <a:rPr lang="en-US" smtClean="0"/>
              <a:t>67</a:t>
            </a:fld>
            <a:endParaRPr lang="en-US" dirty="0"/>
          </a:p>
        </p:txBody>
      </p:sp>
    </p:spTree>
    <p:extLst>
      <p:ext uri="{BB962C8B-B14F-4D97-AF65-F5344CB8AC3E}">
        <p14:creationId xmlns:p14="http://schemas.microsoft.com/office/powerpoint/2010/main" val="127645088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 Neural Turing Machine unfolded in time. The controller (green), a feed-forward neural network, depends on both the input x and the read vector r. It emits read (blue) and write (red) heads to interact with the memory M.</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FC633CBD-6876-574D-9E48-BE7752AF8E0C}" type="slidenum">
              <a:rPr lang="en-US" smtClean="0"/>
              <a:t>68</a:t>
            </a:fld>
            <a:endParaRPr lang="en-US" dirty="0"/>
          </a:p>
        </p:txBody>
      </p:sp>
    </p:spTree>
    <p:extLst>
      <p:ext uri="{BB962C8B-B14F-4D97-AF65-F5344CB8AC3E}">
        <p14:creationId xmlns:p14="http://schemas.microsoft.com/office/powerpoint/2010/main" val="12028826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633CBD-6876-574D-9E48-BE7752AF8E0C}" type="slidenum">
              <a:rPr lang="en-US" smtClean="0"/>
              <a:t>8</a:t>
            </a:fld>
            <a:endParaRPr lang="en-US" dirty="0"/>
          </a:p>
        </p:txBody>
      </p:sp>
    </p:spTree>
    <p:extLst>
      <p:ext uri="{BB962C8B-B14F-4D97-AF65-F5344CB8AC3E}">
        <p14:creationId xmlns:p14="http://schemas.microsoft.com/office/powerpoint/2010/main" val="83346719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Describe x, y axes</a:t>
            </a:r>
            <a:endParaRPr lang="en-US" dirty="0"/>
          </a:p>
        </p:txBody>
      </p:sp>
      <p:sp>
        <p:nvSpPr>
          <p:cNvPr id="4" name="Slide Number Placeholder 3"/>
          <p:cNvSpPr>
            <a:spLocks noGrp="1"/>
          </p:cNvSpPr>
          <p:nvPr>
            <p:ph type="sldNum" sz="quarter" idx="10"/>
          </p:nvPr>
        </p:nvSpPr>
        <p:spPr/>
        <p:txBody>
          <a:bodyPr/>
          <a:lstStyle/>
          <a:p>
            <a:fld id="{FC633CBD-6876-574D-9E48-BE7752AF8E0C}" type="slidenum">
              <a:rPr lang="en-US" smtClean="0"/>
              <a:t>72</a:t>
            </a:fld>
            <a:endParaRPr lang="en-US" dirty="0"/>
          </a:p>
        </p:txBody>
      </p:sp>
    </p:spTree>
    <p:extLst>
      <p:ext uri="{BB962C8B-B14F-4D97-AF65-F5344CB8AC3E}">
        <p14:creationId xmlns:p14="http://schemas.microsoft.com/office/powerpoint/2010/main" val="174652203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the storm here!</a:t>
            </a:r>
            <a:endParaRPr lang="en-US" dirty="0"/>
          </a:p>
        </p:txBody>
      </p:sp>
      <p:sp>
        <p:nvSpPr>
          <p:cNvPr id="4" name="Slide Number Placeholder 3"/>
          <p:cNvSpPr>
            <a:spLocks noGrp="1"/>
          </p:cNvSpPr>
          <p:nvPr>
            <p:ph type="sldNum" sz="quarter" idx="10"/>
          </p:nvPr>
        </p:nvSpPr>
        <p:spPr/>
        <p:txBody>
          <a:bodyPr/>
          <a:lstStyle/>
          <a:p>
            <a:fld id="{FC633CBD-6876-574D-9E48-BE7752AF8E0C}" type="slidenum">
              <a:rPr lang="en-US" smtClean="0"/>
              <a:t>73</a:t>
            </a:fld>
            <a:endParaRPr lang="en-US" dirty="0"/>
          </a:p>
        </p:txBody>
      </p:sp>
    </p:spTree>
    <p:extLst>
      <p:ext uri="{BB962C8B-B14F-4D97-AF65-F5344CB8AC3E}">
        <p14:creationId xmlns:p14="http://schemas.microsoft.com/office/powerpoint/2010/main" val="145440773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Memory utilization. Reading doesn’t utilize memory, only writing does</a:t>
            </a:r>
          </a:p>
          <a:p>
            <a:endParaRPr lang="en-US" dirty="0" smtClean="0"/>
          </a:p>
          <a:p>
            <a:r>
              <a:rPr lang="en-US" dirty="0" smtClean="0"/>
              <a:t>We trained</a:t>
            </a:r>
          </a:p>
          <a:p>
            <a:r>
              <a:rPr lang="en-US" dirty="0" smtClean="0"/>
              <a:t>the DNC on a copy problem, in which a series of 10 random sequences was presented as input. After each input sequence was presented, it was recreated as output. Once the output was generated, that input sequence was not needed again and could be erased from memory. We used a DNC with a </a:t>
            </a:r>
            <a:r>
              <a:rPr lang="en-US" dirty="0" err="1" smtClean="0"/>
              <a:t>feedforward</a:t>
            </a:r>
            <a:r>
              <a:rPr lang="en-US" dirty="0" smtClean="0"/>
              <a:t> controller and a memory of 10 locations—insufficient to store all 50 input vectors with no overwriting. The goal was to test</a:t>
            </a:r>
            <a:r>
              <a:rPr lang="en-US" baseline="0" dirty="0" smtClean="0"/>
              <a:t> whether the memory allocation system would be used to free and re-use locations as needed. As shown by the read and write weightings, the same locations are repeatedly used. The free gate is active during the read phases, meaning that locations are </a:t>
            </a:r>
            <a:r>
              <a:rPr lang="en-US" baseline="0" dirty="0" err="1" smtClean="0"/>
              <a:t>deallocated</a:t>
            </a:r>
            <a:r>
              <a:rPr lang="en-US" baseline="0" dirty="0" smtClean="0"/>
              <a:t> immediately after they are read from. The allocation gate is active during the write phases, allowing the </a:t>
            </a:r>
            <a:r>
              <a:rPr lang="en-US" baseline="0" dirty="0" err="1" smtClean="0"/>
              <a:t>deallocated</a:t>
            </a:r>
            <a:r>
              <a:rPr lang="en-US" baseline="0" dirty="0" smtClean="0"/>
              <a:t> locations to be re-used.</a:t>
            </a:r>
            <a:endParaRPr lang="en-US" dirty="0"/>
          </a:p>
        </p:txBody>
      </p:sp>
      <p:sp>
        <p:nvSpPr>
          <p:cNvPr id="4" name="Slide Number Placeholder 3"/>
          <p:cNvSpPr>
            <a:spLocks noGrp="1"/>
          </p:cNvSpPr>
          <p:nvPr>
            <p:ph type="sldNum" sz="quarter" idx="10"/>
          </p:nvPr>
        </p:nvSpPr>
        <p:spPr/>
        <p:txBody>
          <a:bodyPr/>
          <a:lstStyle/>
          <a:p>
            <a:fld id="{FC633CBD-6876-574D-9E48-BE7752AF8E0C}" type="slidenum">
              <a:rPr lang="en-US" smtClean="0"/>
              <a:t>78</a:t>
            </a:fld>
            <a:endParaRPr lang="en-US" dirty="0"/>
          </a:p>
        </p:txBody>
      </p:sp>
    </p:spTree>
    <p:extLst>
      <p:ext uri="{BB962C8B-B14F-4D97-AF65-F5344CB8AC3E}">
        <p14:creationId xmlns:p14="http://schemas.microsoft.com/office/powerpoint/2010/main" val="122690291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Memory utilization. Reading doesn’t utilize memory, only writing does</a:t>
            </a:r>
          </a:p>
          <a:p>
            <a:endParaRPr lang="en-US" dirty="0" smtClean="0"/>
          </a:p>
          <a:p>
            <a:r>
              <a:rPr lang="en-US" dirty="0" smtClean="0"/>
              <a:t>We trained</a:t>
            </a:r>
            <a:r>
              <a:rPr lang="en-US" baseline="0" dirty="0" smtClean="0"/>
              <a:t> </a:t>
            </a:r>
            <a:r>
              <a:rPr lang="en-US" dirty="0" smtClean="0"/>
              <a:t>the DNC on a copy problem, in which a series of 10 random sequences was presented as input. After each input sequence was presented, it was recreated as output. Once the output was generated, that input sequence was not needed again and could be erased from memory. We used a DNC with a </a:t>
            </a:r>
            <a:r>
              <a:rPr lang="en-US" dirty="0" err="1" smtClean="0"/>
              <a:t>feedforward</a:t>
            </a:r>
            <a:r>
              <a:rPr lang="en-US" dirty="0" smtClean="0"/>
              <a:t> controller and a memory of 10 locations—insufficient to store all 50 input vectors with no overwriting. The goal was to test</a:t>
            </a:r>
            <a:r>
              <a:rPr lang="en-US" baseline="0" dirty="0" smtClean="0"/>
              <a:t> whether the memory allocation system would be used to free and re-use locations as needed. As shown by the read and write weightings, the same locations are repeatedly used. The free gate is active during the read phases, meaning that locations are </a:t>
            </a:r>
            <a:r>
              <a:rPr lang="en-US" baseline="0" dirty="0" err="1" smtClean="0"/>
              <a:t>deallocated</a:t>
            </a:r>
            <a:r>
              <a:rPr lang="en-US" baseline="0" dirty="0" smtClean="0"/>
              <a:t> immediately after they are read from. The allocation gate is active during the write phases, allowing the </a:t>
            </a:r>
            <a:r>
              <a:rPr lang="en-US" baseline="0" dirty="0" err="1" smtClean="0"/>
              <a:t>deallocated</a:t>
            </a:r>
            <a:r>
              <a:rPr lang="en-US" baseline="0" dirty="0" smtClean="0"/>
              <a:t> locations to be re-used.</a:t>
            </a:r>
            <a:endParaRPr lang="en-US" dirty="0"/>
          </a:p>
        </p:txBody>
      </p:sp>
      <p:sp>
        <p:nvSpPr>
          <p:cNvPr id="4" name="Slide Number Placeholder 3"/>
          <p:cNvSpPr>
            <a:spLocks noGrp="1"/>
          </p:cNvSpPr>
          <p:nvPr>
            <p:ph type="sldNum" sz="quarter" idx="10"/>
          </p:nvPr>
        </p:nvSpPr>
        <p:spPr/>
        <p:txBody>
          <a:bodyPr/>
          <a:lstStyle/>
          <a:p>
            <a:fld id="{FC633CBD-6876-574D-9E48-BE7752AF8E0C}" type="slidenum">
              <a:rPr lang="en-US" smtClean="0"/>
              <a:t>79</a:t>
            </a:fld>
            <a:endParaRPr lang="en-US" dirty="0"/>
          </a:p>
        </p:txBody>
      </p:sp>
    </p:spTree>
    <p:extLst>
      <p:ext uri="{BB962C8B-B14F-4D97-AF65-F5344CB8AC3E}">
        <p14:creationId xmlns:p14="http://schemas.microsoft.com/office/powerpoint/2010/main" val="20800068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633CBD-6876-574D-9E48-BE7752AF8E0C}" type="slidenum">
              <a:rPr lang="en-US" smtClean="0"/>
              <a:t>9</a:t>
            </a:fld>
            <a:endParaRPr lang="en-US" dirty="0"/>
          </a:p>
        </p:txBody>
      </p:sp>
    </p:spTree>
    <p:extLst>
      <p:ext uri="{BB962C8B-B14F-4D97-AF65-F5344CB8AC3E}">
        <p14:creationId xmlns:p14="http://schemas.microsoft.com/office/powerpoint/2010/main" val="1226502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633CBD-6876-574D-9E48-BE7752AF8E0C}" type="slidenum">
              <a:rPr lang="en-US" smtClean="0"/>
              <a:t>10</a:t>
            </a:fld>
            <a:endParaRPr lang="en-US" dirty="0"/>
          </a:p>
        </p:txBody>
      </p:sp>
    </p:spTree>
    <p:extLst>
      <p:ext uri="{BB962C8B-B14F-4D97-AF65-F5344CB8AC3E}">
        <p14:creationId xmlns:p14="http://schemas.microsoft.com/office/powerpoint/2010/main" val="500728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633CBD-6876-574D-9E48-BE7752AF8E0C}" type="slidenum">
              <a:rPr lang="en-US" smtClean="0"/>
              <a:t>20</a:t>
            </a:fld>
            <a:endParaRPr lang="en-US" dirty="0"/>
          </a:p>
        </p:txBody>
      </p:sp>
    </p:spTree>
    <p:extLst>
      <p:ext uri="{BB962C8B-B14F-4D97-AF65-F5344CB8AC3E}">
        <p14:creationId xmlns:p14="http://schemas.microsoft.com/office/powerpoint/2010/main" val="19193153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633CBD-6876-574D-9E48-BE7752AF8E0C}" type="slidenum">
              <a:rPr lang="en-US" smtClean="0"/>
              <a:t>21</a:t>
            </a:fld>
            <a:endParaRPr lang="en-US" dirty="0"/>
          </a:p>
        </p:txBody>
      </p:sp>
    </p:spTree>
    <p:extLst>
      <p:ext uri="{BB962C8B-B14F-4D97-AF65-F5344CB8AC3E}">
        <p14:creationId xmlns:p14="http://schemas.microsoft.com/office/powerpoint/2010/main" val="4950766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633CBD-6876-574D-9E48-BE7752AF8E0C}" type="slidenum">
              <a:rPr lang="en-US" smtClean="0"/>
              <a:t>22</a:t>
            </a:fld>
            <a:endParaRPr lang="en-US" dirty="0"/>
          </a:p>
        </p:txBody>
      </p:sp>
    </p:spTree>
    <p:extLst>
      <p:ext uri="{BB962C8B-B14F-4D97-AF65-F5344CB8AC3E}">
        <p14:creationId xmlns:p14="http://schemas.microsoft.com/office/powerpoint/2010/main" val="4014733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43CFFC4-C509-4D4D-9205-1A1DA01401CF}" type="datetime1">
              <a:rPr lang="en-US" smtClean="0"/>
              <a:t>4/25/17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80860990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9B6D77-3345-014B-92E7-1BCC0117D74E}" type="datetime1">
              <a:rPr lang="en-US" smtClean="0"/>
              <a:t>4/25/17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178919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FAA1F1-8B9B-4F41-B744-E4914C15CF73}" type="datetime1">
              <a:rPr lang="en-US" smtClean="0"/>
              <a:t>4/25/17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417926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3965" y="0"/>
            <a:ext cx="8205248" cy="1325563"/>
          </a:xfrm>
        </p:spPr>
        <p:txBody>
          <a:bodyPr/>
          <a:lstStyle/>
          <a:p>
            <a:r>
              <a:rPr lang="en-US" smtClean="0"/>
              <a:t>Click to edit Master title style</a:t>
            </a:r>
            <a:endParaRPr lang="en-US"/>
          </a:p>
        </p:txBody>
      </p:sp>
      <p:sp>
        <p:nvSpPr>
          <p:cNvPr id="3" name="Content Placeholder 2"/>
          <p:cNvSpPr>
            <a:spLocks noGrp="1"/>
          </p:cNvSpPr>
          <p:nvPr>
            <p:ph idx="1"/>
          </p:nvPr>
        </p:nvSpPr>
        <p:spPr>
          <a:xfrm>
            <a:off x="413964" y="1418797"/>
            <a:ext cx="8205249" cy="474346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6C72F9-0F8C-414C-BEE7-13BCB9E64BE7}" type="datetime1">
              <a:rPr lang="en-US" smtClean="0"/>
              <a:t>4/25/17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t>‹#›</a:t>
            </a:fld>
            <a:endParaRPr lang="en-US" dirty="0"/>
          </a:p>
        </p:txBody>
      </p:sp>
    </p:spTree>
    <p:extLst>
      <p:ext uri="{BB962C8B-B14F-4D97-AF65-F5344CB8AC3E}">
        <p14:creationId xmlns:p14="http://schemas.microsoft.com/office/powerpoint/2010/main" val="103018873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42DE49-BAFB-0547-82C7-D12CFBAC1C24}" type="datetime1">
              <a:rPr lang="en-US" smtClean="0"/>
              <a:t>4/25/17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3688734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F44E1C6-14C9-5146-8BBD-66A2262A4DB1}" type="datetime1">
              <a:rPr lang="en-US" smtClean="0"/>
              <a:t>4/25/17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6632092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229493A-9441-C442-B78F-8C6B4B44CF2F}" type="datetime1">
              <a:rPr lang="en-US" smtClean="0"/>
              <a:t>4/25/17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117030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30F9369-090E-2542-9D43-27CF5DCC13B2}" type="datetime1">
              <a:rPr lang="en-US" smtClean="0"/>
              <a:t>4/25/17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636731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69C57B-33BE-5B49-B6DE-D01CA3B337BC}" type="datetime1">
              <a:rPr lang="en-US" smtClean="0"/>
              <a:t>4/25/17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6303998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F5FD95-2C33-844A-92B9-60C20DDDF417}" type="datetime1">
              <a:rPr lang="en-US" smtClean="0"/>
              <a:t>4/25/17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593532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111DE2-9497-0244-8AB6-A7CD1EECEC09}" type="datetime1">
              <a:rPr lang="en-US" smtClean="0"/>
              <a:t>4/25/17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22937580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5F84CA2-60C8-0842-8506-746551C7C3DF}" type="datetime1">
              <a:rPr lang="en-US" smtClean="0"/>
              <a:t>4/25/17</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688745491"/>
      </p:ext>
    </p:extLst>
  </p:cSld>
  <p:clrMap bg1="lt1" tx1="dk1" bg2="lt2" tx2="dk2" accent1="accent1" accent2="accent2" accent3="accent3" accent4="accent4" accent5="accent5" accent6="accent6" hlink="hlink" folHlink="folHlink"/>
  <p:sldLayoutIdLst>
    <p:sldLayoutId id="2147484004" r:id="rId1"/>
    <p:sldLayoutId id="2147484005" r:id="rId2"/>
    <p:sldLayoutId id="2147484006" r:id="rId3"/>
    <p:sldLayoutId id="2147484007" r:id="rId4"/>
    <p:sldLayoutId id="2147484008" r:id="rId5"/>
    <p:sldLayoutId id="2147484009" r:id="rId6"/>
    <p:sldLayoutId id="2147484010" r:id="rId7"/>
    <p:sldLayoutId id="2147484011" r:id="rId8"/>
    <p:sldLayoutId id="2147484012" r:id="rId9"/>
    <p:sldLayoutId id="2147484013" r:id="rId10"/>
    <p:sldLayoutId id="2147484014"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emf"/><Relationship Id="rId5" Type="http://schemas.openxmlformats.org/officeDocument/2006/relationships/image" Target="../media/image19.emf"/><Relationship Id="rId6" Type="http://schemas.openxmlformats.org/officeDocument/2006/relationships/image" Target="../media/image20.emf"/><Relationship Id="rId7" Type="http://schemas.openxmlformats.org/officeDocument/2006/relationships/image" Target="../media/image21.emf"/><Relationship Id="rId8"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3.emf"/><Relationship Id="rId5" Type="http://schemas.openxmlformats.org/officeDocument/2006/relationships/image" Target="../media/image24.emf"/><Relationship Id="rId6" Type="http://schemas.openxmlformats.org/officeDocument/2006/relationships/image" Target="../media/image25.emf"/><Relationship Id="rId7" Type="http://schemas.openxmlformats.org/officeDocument/2006/relationships/image" Target="../media/image26.emf"/><Relationship Id="rId8" Type="http://schemas.openxmlformats.org/officeDocument/2006/relationships/image" Target="../media/image27.emf"/><Relationship Id="rId9" Type="http://schemas.openxmlformats.org/officeDocument/2006/relationships/image" Target="../media/image28.emf"/><Relationship Id="rId10" Type="http://schemas.openxmlformats.org/officeDocument/2006/relationships/image" Target="../media/image29.emf"/><Relationship Id="rId1" Type="http://schemas.openxmlformats.org/officeDocument/2006/relationships/slideLayout" Target="../slideLayouts/slideLayout2.xml"/><Relationship Id="rId2" Type="http://schemas.openxmlformats.org/officeDocument/2006/relationships/image" Target="../media/image22.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emf"/><Relationship Id="rId3" Type="http://schemas.openxmlformats.org/officeDocument/2006/relationships/image" Target="../media/image14.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emf"/><Relationship Id="rId3" Type="http://schemas.openxmlformats.org/officeDocument/2006/relationships/image" Target="../media/image31.emf"/></Relationships>
</file>

<file path=ppt/slides/_rels/slide15.xml.rels><?xml version="1.0" encoding="UTF-8" standalone="yes"?>
<Relationships xmlns="http://schemas.openxmlformats.org/package/2006/relationships"><Relationship Id="rId3" Type="http://schemas.openxmlformats.org/officeDocument/2006/relationships/image" Target="../media/image31.emf"/><Relationship Id="rId4" Type="http://schemas.openxmlformats.org/officeDocument/2006/relationships/image" Target="../media/image32.emf"/><Relationship Id="rId1" Type="http://schemas.openxmlformats.org/officeDocument/2006/relationships/slideLayout" Target="../slideLayouts/slideLayout2.xml"/><Relationship Id="rId2" Type="http://schemas.openxmlformats.org/officeDocument/2006/relationships/image" Target="../media/image30.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 Id="rId3" Type="http://schemas.openxmlformats.org/officeDocument/2006/relationships/image" Target="../media/image3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8.png"/></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34.emf"/><Relationship Id="rId5" Type="http://schemas.openxmlformats.org/officeDocument/2006/relationships/image" Target="../media/image41.png"/><Relationship Id="rId6" Type="http://schemas.openxmlformats.org/officeDocument/2006/relationships/image" Target="../media/image35.emf"/><Relationship Id="rId7" Type="http://schemas.openxmlformats.org/officeDocument/2006/relationships/image" Target="../media/image43.png"/><Relationship Id="rId8" Type="http://schemas.openxmlformats.org/officeDocument/2006/relationships/image" Target="../media/image36.emf"/><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2.xml.rels><?xml version="1.0" encoding="UTF-8" standalone="yes"?>
<Relationships xmlns="http://schemas.openxmlformats.org/package/2006/relationships"><Relationship Id="rId3" Type="http://schemas.openxmlformats.org/officeDocument/2006/relationships/image" Target="../media/image37.emf"/><Relationship Id="rId4" Type="http://schemas.openxmlformats.org/officeDocument/2006/relationships/image" Target="../media/image38.emf"/><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3.xml.rels><?xml version="1.0" encoding="UTF-8" standalone="yes"?>
<Relationships xmlns="http://schemas.openxmlformats.org/package/2006/relationships"><Relationship Id="rId3" Type="http://schemas.openxmlformats.org/officeDocument/2006/relationships/image" Target="../media/image39.emf"/><Relationship Id="rId4" Type="http://schemas.openxmlformats.org/officeDocument/2006/relationships/image" Target="../media/image40.emf"/><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42.png"/></Relationships>
</file>

<file path=ppt/slides/_rels/slide25.xml.rels><?xml version="1.0" encoding="UTF-8" standalone="yes"?>
<Relationships xmlns="http://schemas.openxmlformats.org/package/2006/relationships"><Relationship Id="rId3" Type="http://schemas.openxmlformats.org/officeDocument/2006/relationships/image" Target="../media/image44.png"/><Relationship Id="rId4" Type="http://schemas.openxmlformats.org/officeDocument/2006/relationships/image" Target="../media/image45.emf"/><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7.xml.rels><?xml version="1.0" encoding="UTF-8" standalone="yes"?>
<Relationships xmlns="http://schemas.openxmlformats.org/package/2006/relationships"><Relationship Id="rId3" Type="http://schemas.openxmlformats.org/officeDocument/2006/relationships/image" Target="../media/image46.png"/><Relationship Id="rId4" Type="http://schemas.openxmlformats.org/officeDocument/2006/relationships/image" Target="../media/image47.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9.xml.rels><?xml version="1.0" encoding="UTF-8" standalone="yes"?>
<Relationships xmlns="http://schemas.openxmlformats.org/package/2006/relationships"><Relationship Id="rId3" Type="http://schemas.openxmlformats.org/officeDocument/2006/relationships/image" Target="../media/image48.png"/><Relationship Id="rId4" Type="http://schemas.openxmlformats.org/officeDocument/2006/relationships/image" Target="../media/image49.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0.emf"/><Relationship Id="rId4" Type="http://schemas.openxmlformats.org/officeDocument/2006/relationships/image" Target="../media/image58.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31.xml.rels><?xml version="1.0" encoding="UTF-8" standalone="yes"?>
<Relationships xmlns="http://schemas.openxmlformats.org/package/2006/relationships"><Relationship Id="rId3" Type="http://schemas.openxmlformats.org/officeDocument/2006/relationships/image" Target="../media/image51.emf"/><Relationship Id="rId4" Type="http://schemas.openxmlformats.org/officeDocument/2006/relationships/image" Target="../media/image52.emf"/><Relationship Id="rId5" Type="http://schemas.openxmlformats.org/officeDocument/2006/relationships/image" Target="../media/image53.emf"/><Relationship Id="rId6" Type="http://schemas.openxmlformats.org/officeDocument/2006/relationships/image" Target="../media/image54.emf"/><Relationship Id="rId7" Type="http://schemas.openxmlformats.org/officeDocument/2006/relationships/image" Target="../media/image55.emf"/><Relationship Id="rId8" Type="http://schemas.openxmlformats.org/officeDocument/2006/relationships/image" Target="../media/image56.emf"/><Relationship Id="rId9" Type="http://schemas.openxmlformats.org/officeDocument/2006/relationships/image" Target="../media/image57.emf"/><Relationship Id="rId10" Type="http://schemas.openxmlformats.org/officeDocument/2006/relationships/image" Target="../media/image58.emf"/><Relationship Id="rId11" Type="http://schemas.openxmlformats.org/officeDocument/2006/relationships/image" Target="../media/image59.emf"/><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32.xml.rels><?xml version="1.0" encoding="UTF-8" standalone="yes"?>
<Relationships xmlns="http://schemas.openxmlformats.org/package/2006/relationships"><Relationship Id="rId3" Type="http://schemas.openxmlformats.org/officeDocument/2006/relationships/image" Target="../media/image60.emf"/><Relationship Id="rId4" Type="http://schemas.openxmlformats.org/officeDocument/2006/relationships/image" Target="../media/image61.emf"/><Relationship Id="rId5" Type="http://schemas.openxmlformats.org/officeDocument/2006/relationships/image" Target="../media/image37.emf"/><Relationship Id="rId6" Type="http://schemas.openxmlformats.org/officeDocument/2006/relationships/image" Target="../media/image38.emf"/><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33.xml.rels><?xml version="1.0" encoding="UTF-8" standalone="yes"?>
<Relationships xmlns="http://schemas.openxmlformats.org/package/2006/relationships"><Relationship Id="rId3" Type="http://schemas.openxmlformats.org/officeDocument/2006/relationships/image" Target="../media/image68.png"/><Relationship Id="rId4" Type="http://schemas.openxmlformats.org/officeDocument/2006/relationships/image" Target="../media/image62.emf"/><Relationship Id="rId5" Type="http://schemas.openxmlformats.org/officeDocument/2006/relationships/image" Target="../media/image63.emf"/><Relationship Id="rId6" Type="http://schemas.openxmlformats.org/officeDocument/2006/relationships/image" Target="../media/image64.emf"/><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65.png"/></Relationships>
</file>

<file path=ppt/slides/_rels/slide37.xml.rels><?xml version="1.0" encoding="UTF-8" standalone="yes"?>
<Relationships xmlns="http://schemas.openxmlformats.org/package/2006/relationships"><Relationship Id="rId3" Type="http://schemas.openxmlformats.org/officeDocument/2006/relationships/image" Target="../media/image65.png"/><Relationship Id="rId4" Type="http://schemas.openxmlformats.org/officeDocument/2006/relationships/image" Target="../media/image44.png"/><Relationship Id="rId5" Type="http://schemas.openxmlformats.org/officeDocument/2006/relationships/image" Target="../media/image66.emf"/><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6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7.png"/><Relationship Id="rId4" Type="http://schemas.openxmlformats.org/officeDocument/2006/relationships/image" Target="../media/image68.emf"/><Relationship Id="rId5" Type="http://schemas.openxmlformats.org/officeDocument/2006/relationships/image" Target="../media/image78.png"/><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41.xml.rels><?xml version="1.0" encoding="UTF-8" standalone="yes"?>
<Relationships xmlns="http://schemas.openxmlformats.org/package/2006/relationships"><Relationship Id="rId3" Type="http://schemas.openxmlformats.org/officeDocument/2006/relationships/image" Target="../media/image69.emf"/><Relationship Id="rId4" Type="http://schemas.openxmlformats.org/officeDocument/2006/relationships/image" Target="../media/image67.png"/><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42.xml.rels><?xml version="1.0" encoding="UTF-8" standalone="yes"?>
<Relationships xmlns="http://schemas.openxmlformats.org/package/2006/relationships"><Relationship Id="rId3" Type="http://schemas.openxmlformats.org/officeDocument/2006/relationships/image" Target="../media/image70.emf"/><Relationship Id="rId4" Type="http://schemas.openxmlformats.org/officeDocument/2006/relationships/image" Target="../media/image81.png"/><Relationship Id="rId5" Type="http://schemas.openxmlformats.org/officeDocument/2006/relationships/image" Target="../media/image71.emf"/><Relationship Id="rId6" Type="http://schemas.openxmlformats.org/officeDocument/2006/relationships/image" Target="../media/image67.png"/><Relationship Id="rId7" Type="http://schemas.openxmlformats.org/officeDocument/2006/relationships/image" Target="../media/image83.png"/><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43.xml.rels><?xml version="1.0" encoding="UTF-8" standalone="yes"?>
<Relationships xmlns="http://schemas.openxmlformats.org/package/2006/relationships"><Relationship Id="rId3" Type="http://schemas.openxmlformats.org/officeDocument/2006/relationships/image" Target="../media/image70.emf"/><Relationship Id="rId4" Type="http://schemas.openxmlformats.org/officeDocument/2006/relationships/image" Target="../media/image71.emf"/><Relationship Id="rId5" Type="http://schemas.openxmlformats.org/officeDocument/2006/relationships/image" Target="../media/image67.png"/><Relationship Id="rId6" Type="http://schemas.openxmlformats.org/officeDocument/2006/relationships/image" Target="../media/image84.png"/><Relationship Id="rId7" Type="http://schemas.openxmlformats.org/officeDocument/2006/relationships/image" Target="../media/image83.png"/><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44.xml.rels><?xml version="1.0" encoding="UTF-8" standalone="yes"?>
<Relationships xmlns="http://schemas.openxmlformats.org/package/2006/relationships"><Relationship Id="rId3" Type="http://schemas.openxmlformats.org/officeDocument/2006/relationships/image" Target="../media/image67.png"/><Relationship Id="rId4" Type="http://schemas.openxmlformats.org/officeDocument/2006/relationships/image" Target="../media/image72.emf"/><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45.xml.rels><?xml version="1.0" encoding="UTF-8" standalone="yes"?>
<Relationships xmlns="http://schemas.openxmlformats.org/package/2006/relationships"><Relationship Id="rId3" Type="http://schemas.openxmlformats.org/officeDocument/2006/relationships/image" Target="../media/image67.png"/><Relationship Id="rId4" Type="http://schemas.openxmlformats.org/officeDocument/2006/relationships/image" Target="../media/image73.emf"/><Relationship Id="rId5" Type="http://schemas.openxmlformats.org/officeDocument/2006/relationships/image" Target="../media/image74.emf"/><Relationship Id="rId6" Type="http://schemas.openxmlformats.org/officeDocument/2006/relationships/image" Target="../media/image75.emf"/><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67.png"/></Relationships>
</file>

<file path=ppt/slides/_rels/slide47.xml.rels><?xml version="1.0" encoding="UTF-8" standalone="yes"?>
<Relationships xmlns="http://schemas.openxmlformats.org/package/2006/relationships"><Relationship Id="rId3" Type="http://schemas.openxmlformats.org/officeDocument/2006/relationships/image" Target="../media/image76.png"/><Relationship Id="rId4" Type="http://schemas.openxmlformats.org/officeDocument/2006/relationships/image" Target="../media/image77.png"/><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emf"/><Relationship Id="rId5" Type="http://schemas.openxmlformats.org/officeDocument/2006/relationships/image" Target="../media/image2.emf"/><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9.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0.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2.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2.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2.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2.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2.png"/></Relationships>
</file>

<file path=ppt/slides/_rels/slide58.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36.xml"/><Relationship Id="rId5" Type="http://schemas.openxmlformats.org/officeDocument/2006/relationships/image" Target="../media/image85.png"/><Relationship Id="rId6" Type="http://schemas.openxmlformats.org/officeDocument/2006/relationships/hyperlink" Target="https://medium.com/snips-ai/ntm-lasagne-a-library-for-neural-turing-machines-in-lasagne-2cdce6837315" TargetMode="External"/><Relationship Id="rId1" Type="http://schemas.microsoft.com/office/2007/relationships/media" Target="../media/media1.mp4"/><Relationship Id="rId2" Type="http://schemas.openxmlformats.org/officeDocument/2006/relationships/video" Target="../media/media1.mp4"/></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3.emf"/><Relationship Id="rId5" Type="http://schemas.openxmlformats.org/officeDocument/2006/relationships/image" Target="../media/image4.emf"/><Relationship Id="rId6" Type="http://schemas.openxmlformats.org/officeDocument/2006/relationships/image" Target="../media/image5.emf"/><Relationship Id="rId7" Type="http://schemas.openxmlformats.org/officeDocument/2006/relationships/image" Target="../media/image1.emf"/><Relationship Id="rId8" Type="http://schemas.openxmlformats.org/officeDocument/2006/relationships/image" Target="../media/image6.emf"/><Relationship Id="rId9" Type="http://schemas.openxmlformats.org/officeDocument/2006/relationships/image" Target="../media/image7.emf"/><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0.xml.rels><?xml version="1.0" encoding="UTF-8" standalone="yes"?>
<Relationships xmlns="http://schemas.openxmlformats.org/package/2006/relationships"><Relationship Id="rId11" Type="http://schemas.openxmlformats.org/officeDocument/2006/relationships/image" Target="../media/image95.png"/><Relationship Id="rId12" Type="http://schemas.openxmlformats.org/officeDocument/2006/relationships/image" Target="../media/image96.png"/><Relationship Id="rId1" Type="http://schemas.openxmlformats.org/officeDocument/2006/relationships/slideLayout" Target="../slideLayouts/slideLayout2.xml"/><Relationship Id="rId2" Type="http://schemas.openxmlformats.org/officeDocument/2006/relationships/image" Target="../media/image86.png"/><Relationship Id="rId3" Type="http://schemas.openxmlformats.org/officeDocument/2006/relationships/image" Target="../media/image87.png"/><Relationship Id="rId4" Type="http://schemas.openxmlformats.org/officeDocument/2006/relationships/image" Target="../media/image88.png"/><Relationship Id="rId5" Type="http://schemas.openxmlformats.org/officeDocument/2006/relationships/image" Target="../media/image89.png"/><Relationship Id="rId6" Type="http://schemas.openxmlformats.org/officeDocument/2006/relationships/image" Target="../media/image90.png"/><Relationship Id="rId7" Type="http://schemas.openxmlformats.org/officeDocument/2006/relationships/image" Target="../media/image91.png"/><Relationship Id="rId8" Type="http://schemas.openxmlformats.org/officeDocument/2006/relationships/image" Target="../media/image92.png"/><Relationship Id="rId9" Type="http://schemas.openxmlformats.org/officeDocument/2006/relationships/image" Target="../media/image93.png"/><Relationship Id="rId10" Type="http://schemas.openxmlformats.org/officeDocument/2006/relationships/image" Target="../media/image94.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6.png"/><Relationship Id="rId3" Type="http://schemas.openxmlformats.org/officeDocument/2006/relationships/image" Target="../media/image87.png"/></Relationships>
</file>

<file path=ppt/slides/_rels/slide62.xml.rels><?xml version="1.0" encoding="UTF-8" standalone="yes"?>
<Relationships xmlns="http://schemas.openxmlformats.org/package/2006/relationships"><Relationship Id="rId3" Type="http://schemas.openxmlformats.org/officeDocument/2006/relationships/image" Target="../media/image87.png"/><Relationship Id="rId4" Type="http://schemas.openxmlformats.org/officeDocument/2006/relationships/image" Target="../media/image97.png"/><Relationship Id="rId1" Type="http://schemas.openxmlformats.org/officeDocument/2006/relationships/slideLayout" Target="../slideLayouts/slideLayout2.xml"/><Relationship Id="rId2" Type="http://schemas.openxmlformats.org/officeDocument/2006/relationships/image" Target="../media/image86.png"/></Relationships>
</file>

<file path=ppt/slides/_rels/slide63.xml.rels><?xml version="1.0" encoding="UTF-8" standalone="yes"?>
<Relationships xmlns="http://schemas.openxmlformats.org/package/2006/relationships"><Relationship Id="rId3" Type="http://schemas.openxmlformats.org/officeDocument/2006/relationships/image" Target="../media/image87.png"/><Relationship Id="rId4" Type="http://schemas.openxmlformats.org/officeDocument/2006/relationships/image" Target="../media/image88.png"/><Relationship Id="rId5" Type="http://schemas.openxmlformats.org/officeDocument/2006/relationships/image" Target="../media/image98.png"/><Relationship Id="rId6" Type="http://schemas.openxmlformats.org/officeDocument/2006/relationships/image" Target="../media/image92.png"/><Relationship Id="rId1" Type="http://schemas.openxmlformats.org/officeDocument/2006/relationships/slideLayout" Target="../slideLayouts/slideLayout2.xml"/><Relationship Id="rId2" Type="http://schemas.openxmlformats.org/officeDocument/2006/relationships/image" Target="../media/image86.png"/></Relationships>
</file>

<file path=ppt/slides/_rels/slide64.xml.rels><?xml version="1.0" encoding="UTF-8" standalone="yes"?>
<Relationships xmlns="http://schemas.openxmlformats.org/package/2006/relationships"><Relationship Id="rId3" Type="http://schemas.openxmlformats.org/officeDocument/2006/relationships/image" Target="../media/image87.png"/><Relationship Id="rId4" Type="http://schemas.openxmlformats.org/officeDocument/2006/relationships/image" Target="../media/image88.png"/><Relationship Id="rId5" Type="http://schemas.openxmlformats.org/officeDocument/2006/relationships/image" Target="../media/image89.png"/><Relationship Id="rId6" Type="http://schemas.openxmlformats.org/officeDocument/2006/relationships/image" Target="../media/image90.png"/><Relationship Id="rId7" Type="http://schemas.openxmlformats.org/officeDocument/2006/relationships/image" Target="../media/image99.png"/><Relationship Id="rId8" Type="http://schemas.openxmlformats.org/officeDocument/2006/relationships/image" Target="../media/image92.png"/><Relationship Id="rId9" Type="http://schemas.openxmlformats.org/officeDocument/2006/relationships/image" Target="../media/image93.png"/><Relationship Id="rId1" Type="http://schemas.openxmlformats.org/officeDocument/2006/relationships/slideLayout" Target="../slideLayouts/slideLayout2.xml"/><Relationship Id="rId2" Type="http://schemas.openxmlformats.org/officeDocument/2006/relationships/image" Target="../media/image86.png"/></Relationships>
</file>

<file path=ppt/slides/_rels/slide65.xml.rels><?xml version="1.0" encoding="UTF-8" standalone="yes"?>
<Relationships xmlns="http://schemas.openxmlformats.org/package/2006/relationships"><Relationship Id="rId3" Type="http://schemas.openxmlformats.org/officeDocument/2006/relationships/image" Target="../media/image87.png"/><Relationship Id="rId4" Type="http://schemas.openxmlformats.org/officeDocument/2006/relationships/image" Target="../media/image88.png"/><Relationship Id="rId5" Type="http://schemas.openxmlformats.org/officeDocument/2006/relationships/image" Target="../media/image89.png"/><Relationship Id="rId6" Type="http://schemas.openxmlformats.org/officeDocument/2006/relationships/image" Target="../media/image90.png"/><Relationship Id="rId7" Type="http://schemas.openxmlformats.org/officeDocument/2006/relationships/image" Target="../media/image91.png"/><Relationship Id="rId8" Type="http://schemas.openxmlformats.org/officeDocument/2006/relationships/image" Target="../media/image92.png"/><Relationship Id="rId9" Type="http://schemas.openxmlformats.org/officeDocument/2006/relationships/image" Target="../media/image93.png"/><Relationship Id="rId10" Type="http://schemas.openxmlformats.org/officeDocument/2006/relationships/image" Target="../media/image100.png"/><Relationship Id="rId11" Type="http://schemas.openxmlformats.org/officeDocument/2006/relationships/image" Target="../media/image95.png"/><Relationship Id="rId1" Type="http://schemas.openxmlformats.org/officeDocument/2006/relationships/slideLayout" Target="../slideLayouts/slideLayout2.xml"/><Relationship Id="rId2" Type="http://schemas.openxmlformats.org/officeDocument/2006/relationships/image" Target="../media/image86.png"/></Relationships>
</file>

<file path=ppt/slides/_rels/slide66.xml.rels><?xml version="1.0" encoding="UTF-8" standalone="yes"?>
<Relationships xmlns="http://schemas.openxmlformats.org/package/2006/relationships"><Relationship Id="rId11" Type="http://schemas.openxmlformats.org/officeDocument/2006/relationships/image" Target="../media/image95.png"/><Relationship Id="rId12" Type="http://schemas.openxmlformats.org/officeDocument/2006/relationships/image" Target="../media/image96.png"/><Relationship Id="rId13" Type="http://schemas.openxmlformats.org/officeDocument/2006/relationships/image" Target="../media/image101.png"/><Relationship Id="rId1" Type="http://schemas.openxmlformats.org/officeDocument/2006/relationships/slideLayout" Target="../slideLayouts/slideLayout2.xml"/><Relationship Id="rId2" Type="http://schemas.openxmlformats.org/officeDocument/2006/relationships/image" Target="../media/image86.png"/><Relationship Id="rId3" Type="http://schemas.openxmlformats.org/officeDocument/2006/relationships/image" Target="../media/image87.png"/><Relationship Id="rId4" Type="http://schemas.openxmlformats.org/officeDocument/2006/relationships/image" Target="../media/image88.png"/><Relationship Id="rId5" Type="http://schemas.openxmlformats.org/officeDocument/2006/relationships/image" Target="../media/image89.png"/><Relationship Id="rId6" Type="http://schemas.openxmlformats.org/officeDocument/2006/relationships/image" Target="../media/image90.png"/><Relationship Id="rId7" Type="http://schemas.openxmlformats.org/officeDocument/2006/relationships/image" Target="../media/image91.png"/><Relationship Id="rId8" Type="http://schemas.openxmlformats.org/officeDocument/2006/relationships/image" Target="../media/image92.png"/><Relationship Id="rId9" Type="http://schemas.openxmlformats.org/officeDocument/2006/relationships/image" Target="../media/image93.png"/><Relationship Id="rId10" Type="http://schemas.openxmlformats.org/officeDocument/2006/relationships/image" Target="../media/image94.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68.xml.rels><?xml version="1.0" encoding="UTF-8" standalone="yes"?>
<Relationships xmlns="http://schemas.openxmlformats.org/package/2006/relationships"><Relationship Id="rId3" Type="http://schemas.openxmlformats.org/officeDocument/2006/relationships/image" Target="../media/image102.png"/><Relationship Id="rId4" Type="http://schemas.openxmlformats.org/officeDocument/2006/relationships/hyperlink" Target="https://medium.com/snips-ai/ntm-lasagne-a-library-for-neural-turing-machines-in-lasagne-2cdce6837315" TargetMode="External"/><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7.emf"/><Relationship Id="rId5" Type="http://schemas.openxmlformats.org/officeDocument/2006/relationships/image" Target="../media/image8.emf"/><Relationship Id="rId6" Type="http://schemas.openxmlformats.org/officeDocument/2006/relationships/image" Target="../media/image9.emf"/><Relationship Id="rId7" Type="http://schemas.openxmlformats.org/officeDocument/2006/relationships/image" Target="../media/image10.emf"/><Relationship Id="rId8" Type="http://schemas.openxmlformats.org/officeDocument/2006/relationships/image" Target="../media/image11.emf"/><Relationship Id="rId9" Type="http://schemas.openxmlformats.org/officeDocument/2006/relationships/image" Target="../media/image12.emf"/><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3.png"/></Relationships>
</file>

<file path=ppt/slides/_rels/slide72.xml.rels><?xml version="1.0" encoding="UTF-8" standalone="yes"?>
<Relationships xmlns="http://schemas.openxmlformats.org/package/2006/relationships"><Relationship Id="rId3" Type="http://schemas.openxmlformats.org/officeDocument/2006/relationships/image" Target="../media/image104.png"/><Relationship Id="rId4" Type="http://schemas.openxmlformats.org/officeDocument/2006/relationships/image" Target="../media/image105.png"/><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6.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7.png"/><Relationship Id="rId3" Type="http://schemas.openxmlformats.org/officeDocument/2006/relationships/image" Target="../media/image108.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109.png"/></Relationships>
</file>

<file path=ppt/slides/_rels/slide8.xml.rels><?xml version="1.0" encoding="UTF-8" standalone="yes"?>
<Relationships xmlns="http://schemas.openxmlformats.org/package/2006/relationships"><Relationship Id="rId3" Type="http://schemas.openxmlformats.org/officeDocument/2006/relationships/image" Target="../media/image13.emf"/><Relationship Id="rId4" Type="http://schemas.openxmlformats.org/officeDocument/2006/relationships/image" Target="../media/image14.emf"/><Relationship Id="rId5"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0.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1.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2.png"/><Relationship Id="rId3" Type="http://schemas.openxmlformats.org/officeDocument/2006/relationships/image" Target="../media/image113.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4.png"/><Relationship Id="rId3" Type="http://schemas.openxmlformats.org/officeDocument/2006/relationships/image" Target="../media/image115.png"/></Relationships>
</file>

<file path=ppt/slides/_rels/slide87.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116.png"/><Relationship Id="rId1" Type="http://schemas.microsoft.com/office/2007/relationships/media" Target="../media/media2.mp4"/><Relationship Id="rId2" Type="http://schemas.openxmlformats.org/officeDocument/2006/relationships/video" Target="../media/media2.mp4"/></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emf"/><Relationship Id="rId4" Type="http://schemas.openxmlformats.org/officeDocument/2006/relationships/image" Target="../media/image15.png"/><Relationship Id="rId5" Type="http://schemas.openxmlformats.org/officeDocument/2006/relationships/image" Target="../media/image16.emf"/><Relationship Id="rId6" Type="http://schemas.openxmlformats.org/officeDocument/2006/relationships/image" Target="../media/image14.emf"/><Relationship Id="rId7" Type="http://schemas.openxmlformats.org/officeDocument/2006/relationships/image" Target="../media/image17.emf"/><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6225" y="2446866"/>
            <a:ext cx="8591550" cy="717021"/>
          </a:xfrm>
        </p:spPr>
        <p:txBody>
          <a:bodyPr/>
          <a:lstStyle/>
          <a:p>
            <a:r>
              <a:rPr lang="en-US" dirty="0" smtClean="0"/>
              <a:t>Neural Architectures with Memory</a:t>
            </a:r>
            <a:endParaRPr lang="en-US" dirty="0"/>
          </a:p>
        </p:txBody>
      </p:sp>
      <p:sp>
        <p:nvSpPr>
          <p:cNvPr id="3" name="Subtitle 2"/>
          <p:cNvSpPr>
            <a:spLocks noGrp="1"/>
          </p:cNvSpPr>
          <p:nvPr>
            <p:ph type="subTitle" idx="1"/>
          </p:nvPr>
        </p:nvSpPr>
        <p:spPr>
          <a:xfrm>
            <a:off x="2437871" y="4385205"/>
            <a:ext cx="4268258" cy="974195"/>
          </a:xfrm>
        </p:spPr>
        <p:txBody>
          <a:bodyPr>
            <a:noAutofit/>
          </a:bodyPr>
          <a:lstStyle/>
          <a:p>
            <a:r>
              <a:rPr lang="en-US" sz="2800" dirty="0" smtClean="0">
                <a:latin typeface="+mj-lt"/>
              </a:rPr>
              <a:t>Nitish Gupta, Shreya Rajpal</a:t>
            </a:r>
          </a:p>
          <a:p>
            <a:r>
              <a:rPr lang="en-US" sz="2400" dirty="0" smtClean="0">
                <a:latin typeface="+mj-lt"/>
              </a:rPr>
              <a:t>25</a:t>
            </a:r>
            <a:r>
              <a:rPr lang="en-US" sz="2400" baseline="30000" dirty="0" smtClean="0">
                <a:latin typeface="+mj-lt"/>
              </a:rPr>
              <a:t>th</a:t>
            </a:r>
            <a:r>
              <a:rPr lang="en-US" sz="2400" dirty="0" smtClean="0">
                <a:latin typeface="+mj-lt"/>
              </a:rPr>
              <a:t> April, 2017</a:t>
            </a:r>
            <a:endParaRPr lang="en-US" sz="2400" dirty="0">
              <a:latin typeface="+mj-lt"/>
            </a:endParaRPr>
          </a:p>
        </p:txBody>
      </p:sp>
      <p:sp>
        <p:nvSpPr>
          <p:cNvPr id="4" name="Slide Number Placeholder 3"/>
          <p:cNvSpPr>
            <a:spLocks noGrp="1"/>
          </p:cNvSpPr>
          <p:nvPr>
            <p:ph type="sldNum" sz="quarter" idx="12"/>
          </p:nvPr>
        </p:nvSpPr>
        <p:spPr/>
        <p:txBody>
          <a:bodyPr/>
          <a:lstStyle/>
          <a:p>
            <a:fld id="{4FAB73BC-B049-4115-A692-8D63A059BFB8}" type="slidenum">
              <a:rPr lang="en-US" smtClean="0"/>
              <a:t>1</a:t>
            </a:fld>
            <a:endParaRPr lang="en-US" dirty="0"/>
          </a:p>
        </p:txBody>
      </p:sp>
    </p:spTree>
    <p:extLst>
      <p:ext uri="{BB962C8B-B14F-4D97-AF65-F5344CB8AC3E}">
        <p14:creationId xmlns:p14="http://schemas.microsoft.com/office/powerpoint/2010/main" val="936445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3965" y="0"/>
            <a:ext cx="8205248" cy="774853"/>
          </a:xfrm>
        </p:spPr>
        <p:txBody>
          <a:bodyPr/>
          <a:lstStyle/>
          <a:p>
            <a:r>
              <a:rPr lang="en-US" dirty="0" smtClean="0"/>
              <a:t>Simple MemNN for Text</a:t>
            </a:r>
            <a:endParaRPr lang="en-US" dirty="0"/>
          </a:p>
        </p:txBody>
      </p:sp>
      <p:sp>
        <p:nvSpPr>
          <p:cNvPr id="4" name="Slide Number Placeholder 3"/>
          <p:cNvSpPr>
            <a:spLocks noGrp="1"/>
          </p:cNvSpPr>
          <p:nvPr>
            <p:ph type="sldNum" sz="quarter" idx="12"/>
          </p:nvPr>
        </p:nvSpPr>
        <p:spPr>
          <a:xfrm>
            <a:off x="6459921" y="6521548"/>
            <a:ext cx="2057400" cy="365125"/>
          </a:xfrm>
        </p:spPr>
        <p:txBody>
          <a:bodyPr/>
          <a:lstStyle/>
          <a:p>
            <a:fld id="{6113E31D-E2AB-40D1-8B51-AFA5AFEF393A}" type="slidenum">
              <a:rPr lang="en-US" smtClean="0"/>
              <a:t>10</a:t>
            </a:fld>
            <a:endParaRPr lang="en-US" dirty="0"/>
          </a:p>
        </p:txBody>
      </p:sp>
      <mc:AlternateContent xmlns:mc="http://schemas.openxmlformats.org/markup-compatibility/2006" xmlns:a14="http://schemas.microsoft.com/office/drawing/2010/main">
        <mc:Choice Requires="a14">
          <p:sp>
            <p:nvSpPr>
              <p:cNvPr id="5" name="Footer Placeholder 4"/>
              <p:cNvSpPr>
                <a:spLocks noGrp="1"/>
              </p:cNvSpPr>
              <p:nvPr>
                <p:ph idx="1"/>
              </p:nvPr>
            </p:nvSpPr>
            <p:spPr>
              <a:xfrm>
                <a:off x="413964" y="774852"/>
                <a:ext cx="8625261" cy="5667511"/>
              </a:xfrm>
            </p:spPr>
            <p:txBody>
              <a:bodyPr>
                <a:normAutofit/>
              </a:bodyPr>
              <a:lstStyle/>
              <a:p>
                <a:pPr marL="457200" indent="-457200">
                  <a:buFont typeface="+mj-lt"/>
                  <a:buAutoNum type="arabicPeriod"/>
                </a:pPr>
                <a:endParaRPr lang="en-US" dirty="0" smtClean="0">
                  <a:latin typeface="+mj-lt"/>
                </a:endParaRPr>
              </a:p>
              <a:p>
                <a:pPr marL="457200" indent="-457200">
                  <a:buFont typeface="+mj-lt"/>
                  <a:buAutoNum type="arabicPeriod" startAt="3"/>
                </a:pPr>
                <a:endParaRPr lang="en-US" sz="1400" dirty="0" smtClean="0">
                  <a:latin typeface="+mj-lt"/>
                </a:endParaRPr>
              </a:p>
              <a:p>
                <a:pPr marL="457200" indent="-457200">
                  <a:buFont typeface="+mj-lt"/>
                  <a:buAutoNum type="arabicPeriod" startAt="3"/>
                </a:pPr>
                <a:r>
                  <a:rPr lang="en-US" b="1" dirty="0" smtClean="0">
                    <a:latin typeface="+mj-lt"/>
                  </a:rPr>
                  <a:t>Output:</a:t>
                </a:r>
                <a:r>
                  <a:rPr lang="en-US" dirty="0" smtClean="0">
                    <a:latin typeface="+mj-lt"/>
                  </a:rPr>
                  <a:t> Using </a:t>
                </a:r>
                <a14:m>
                  <m:oMath xmlns:m="http://schemas.openxmlformats.org/officeDocument/2006/math">
                    <m:r>
                      <a:rPr lang="en-US" b="0" i="1" smtClean="0">
                        <a:latin typeface="Cambria Math" charset="0"/>
                      </a:rPr>
                      <m:t>𝑘</m:t>
                    </m:r>
                    <m:r>
                      <a:rPr lang="en-US" b="0" i="1" smtClean="0">
                        <a:latin typeface="Cambria Math" charset="0"/>
                      </a:rPr>
                      <m:t>=2</m:t>
                    </m:r>
                  </m:oMath>
                </a14:m>
                <a:r>
                  <a:rPr lang="en-US" dirty="0" smtClean="0">
                    <a:latin typeface="+mj-lt"/>
                  </a:rPr>
                  <a:t> memory hops with query </a:t>
                </a:r>
                <a14:m>
                  <m:oMath xmlns:m="http://schemas.openxmlformats.org/officeDocument/2006/math">
                    <m:r>
                      <a:rPr lang="en-US" b="0" i="1" smtClean="0">
                        <a:latin typeface="Cambria Math" charset="0"/>
                      </a:rPr>
                      <m:t>𝑥</m:t>
                    </m:r>
                  </m:oMath>
                </a14:m>
                <a:endParaRPr lang="en-US" dirty="0" smtClean="0">
                  <a:latin typeface="+mj-lt"/>
                </a:endParaRPr>
              </a:p>
              <a:p>
                <a:pPr marL="457200" indent="-457200">
                  <a:buFont typeface="+mj-lt"/>
                  <a:buAutoNum type="arabicPeriod" startAt="3"/>
                </a:pPr>
                <a:endParaRPr lang="en-US" dirty="0">
                  <a:latin typeface="+mj-lt"/>
                </a:endParaRPr>
              </a:p>
              <a:p>
                <a:pPr marL="457200" indent="-457200">
                  <a:buFont typeface="+mj-lt"/>
                  <a:buAutoNum type="arabicPeriod" startAt="3"/>
                </a:pPr>
                <a:endParaRPr lang="en-US" dirty="0" smtClean="0">
                  <a:latin typeface="+mj-lt"/>
                </a:endParaRPr>
              </a:p>
              <a:p>
                <a:pPr marL="457200" indent="-457200">
                  <a:buFont typeface="+mj-lt"/>
                  <a:buAutoNum type="arabicPeriod" startAt="3"/>
                </a:pPr>
                <a:endParaRPr lang="en-US" dirty="0" smtClean="0">
                  <a:latin typeface="+mj-lt"/>
                </a:endParaRPr>
              </a:p>
              <a:p>
                <a:pPr marL="457200" indent="-457200">
                  <a:buFont typeface="+mj-lt"/>
                  <a:buAutoNum type="arabicPeriod" startAt="3"/>
                </a:pPr>
                <a:endParaRPr lang="en-US" sz="1000" dirty="0">
                  <a:latin typeface="+mj-lt"/>
                </a:endParaRPr>
              </a:p>
              <a:p>
                <a:pPr marL="457200" indent="-457200">
                  <a:buFont typeface="+mj-lt"/>
                  <a:buAutoNum type="arabicPeriod" startAt="3"/>
                </a:pPr>
                <a:endParaRPr lang="en-US" dirty="0" smtClean="0">
                  <a:latin typeface="+mj-lt"/>
                </a:endParaRPr>
              </a:p>
              <a:p>
                <a:pPr marL="457200" indent="-457200">
                  <a:buFont typeface="+mj-lt"/>
                  <a:buAutoNum type="arabicPeriod" startAt="3"/>
                </a:pPr>
                <a:endParaRPr lang="en-US" dirty="0">
                  <a:latin typeface="+mj-lt"/>
                </a:endParaRPr>
              </a:p>
              <a:p>
                <a:pPr marL="457200" indent="-457200">
                  <a:buFont typeface="+mj-lt"/>
                  <a:buAutoNum type="arabicPeriod" startAt="3"/>
                </a:pPr>
                <a:endParaRPr lang="en-US" dirty="0" smtClean="0">
                  <a:latin typeface="+mj-lt"/>
                </a:endParaRPr>
              </a:p>
              <a:p>
                <a:pPr marL="457200" indent="-457200">
                  <a:buFont typeface="+mj-lt"/>
                  <a:buAutoNum type="arabicPeriod" startAt="3"/>
                </a:pPr>
                <a:r>
                  <a:rPr lang="en-US" b="1" dirty="0" smtClean="0">
                    <a:latin typeface="+mj-lt"/>
                  </a:rPr>
                  <a:t>Response</a:t>
                </a:r>
                <a:r>
                  <a:rPr lang="en-US" dirty="0" smtClean="0">
                    <a:latin typeface="+mj-lt"/>
                  </a:rPr>
                  <a:t> - Single Word Answer</a:t>
                </a:r>
              </a:p>
            </p:txBody>
          </p:sp>
        </mc:Choice>
        <mc:Fallback xmlns="">
          <p:sp>
            <p:nvSpPr>
              <p:cNvPr id="5" name="Footer Placeholder 4"/>
              <p:cNvSpPr>
                <a:spLocks noGrp="1" noRot="1" noChangeAspect="1" noMove="1" noResize="1" noEditPoints="1" noAdjustHandles="1" noChangeArrowheads="1" noChangeShapeType="1" noTextEdit="1"/>
              </p:cNvSpPr>
              <p:nvPr>
                <p:ph idx="1"/>
              </p:nvPr>
            </p:nvSpPr>
            <p:spPr>
              <a:xfrm>
                <a:off x="413964" y="774852"/>
                <a:ext cx="8625261" cy="5667511"/>
              </a:xfrm>
              <a:blipFill rotWithShape="0">
                <a:blip r:embed="rId3"/>
                <a:stretch>
                  <a:fillRect l="-919"/>
                </a:stretch>
              </a:blipFill>
            </p:spPr>
            <p:txBody>
              <a:bodyPr/>
              <a:lstStyle/>
              <a:p>
                <a:r>
                  <a:rPr lang="en-US">
                    <a:noFill/>
                  </a:rPr>
                  <a:t> </a:t>
                </a:r>
              </a:p>
            </p:txBody>
          </p:sp>
        </mc:Fallback>
      </mc:AlternateContent>
      <p:sp>
        <p:nvSpPr>
          <p:cNvPr id="6" name="TextBox 5"/>
          <p:cNvSpPr txBox="1"/>
          <p:nvPr/>
        </p:nvSpPr>
        <p:spPr>
          <a:xfrm>
            <a:off x="2816315" y="6550223"/>
            <a:ext cx="3400546" cy="307777"/>
          </a:xfrm>
          <a:prstGeom prst="rect">
            <a:avLst/>
          </a:prstGeom>
          <a:noFill/>
        </p:spPr>
        <p:txBody>
          <a:bodyPr wrap="none" rtlCol="0" anchor="ctr">
            <a:spAutoFit/>
          </a:bodyPr>
          <a:lstStyle/>
          <a:p>
            <a:pPr algn="ctr"/>
            <a:r>
              <a:rPr lang="en-US" sz="1400" dirty="0">
                <a:latin typeface="+mj-lt"/>
              </a:rPr>
              <a:t>Memory Networks, Weston et. al., ICLR 2015</a:t>
            </a:r>
          </a:p>
        </p:txBody>
      </p:sp>
      <p:sp>
        <p:nvSpPr>
          <p:cNvPr id="29" name="TextBox 28"/>
          <p:cNvSpPr txBox="1"/>
          <p:nvPr/>
        </p:nvSpPr>
        <p:spPr>
          <a:xfrm>
            <a:off x="6615845" y="2155036"/>
            <a:ext cx="2003368" cy="646331"/>
          </a:xfrm>
          <a:prstGeom prst="rect">
            <a:avLst/>
          </a:prstGeom>
          <a:noFill/>
          <a:ln>
            <a:solidFill>
              <a:schemeClr val="tx1"/>
            </a:solidFill>
            <a:prstDash val="lgDash"/>
          </a:ln>
        </p:spPr>
        <p:txBody>
          <a:bodyPr wrap="square" rtlCol="0">
            <a:spAutoFit/>
          </a:bodyPr>
          <a:lstStyle/>
          <a:p>
            <a:r>
              <a:rPr lang="en-US" dirty="0" smtClean="0">
                <a:latin typeface="+mj-lt"/>
              </a:rPr>
              <a:t>Score all memories against input </a:t>
            </a:r>
            <a:endParaRPr lang="en-US" dirty="0">
              <a:latin typeface="+mj-lt"/>
            </a:endParaRPr>
          </a:p>
        </p:txBody>
      </p:sp>
      <p:sp>
        <p:nvSpPr>
          <p:cNvPr id="30" name="TextBox 29"/>
          <p:cNvSpPr txBox="1"/>
          <p:nvPr/>
        </p:nvSpPr>
        <p:spPr>
          <a:xfrm>
            <a:off x="403820" y="2393381"/>
            <a:ext cx="1599548" cy="646331"/>
          </a:xfrm>
          <a:prstGeom prst="rect">
            <a:avLst/>
          </a:prstGeom>
          <a:noFill/>
          <a:ln>
            <a:solidFill>
              <a:schemeClr val="tx1"/>
            </a:solidFill>
            <a:prstDash val="lgDash"/>
          </a:ln>
        </p:spPr>
        <p:txBody>
          <a:bodyPr wrap="square" rtlCol="0">
            <a:spAutoFit/>
          </a:bodyPr>
          <a:lstStyle/>
          <a:p>
            <a:r>
              <a:rPr lang="en-US" smtClean="0">
                <a:latin typeface="+mj-lt"/>
              </a:rPr>
              <a:t>1</a:t>
            </a:r>
            <a:r>
              <a:rPr lang="en-US" baseline="30000" smtClean="0">
                <a:latin typeface="+mj-lt"/>
              </a:rPr>
              <a:t>st</a:t>
            </a:r>
            <a:r>
              <a:rPr lang="en-US" smtClean="0">
                <a:latin typeface="+mj-lt"/>
              </a:rPr>
              <a:t> Max </a:t>
            </a:r>
            <a:r>
              <a:rPr lang="en-US" dirty="0" smtClean="0">
                <a:latin typeface="+mj-lt"/>
              </a:rPr>
              <a:t>scoring memory index</a:t>
            </a:r>
            <a:endParaRPr lang="en-US" dirty="0">
              <a:latin typeface="+mj-lt"/>
            </a:endParaRPr>
          </a:p>
        </p:txBody>
      </p:sp>
      <p:cxnSp>
        <p:nvCxnSpPr>
          <p:cNvPr id="32" name="Straight Arrow Connector 31"/>
          <p:cNvCxnSpPr>
            <a:endCxn id="29" idx="1"/>
          </p:cNvCxnSpPr>
          <p:nvPr/>
        </p:nvCxnSpPr>
        <p:spPr>
          <a:xfrm flipV="1">
            <a:off x="6335343" y="2478202"/>
            <a:ext cx="280502" cy="24627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endCxn id="30" idx="3"/>
          </p:cNvCxnSpPr>
          <p:nvPr/>
        </p:nvCxnSpPr>
        <p:spPr>
          <a:xfrm flipH="1" flipV="1">
            <a:off x="2003368" y="2716547"/>
            <a:ext cx="514440" cy="793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7088975" y="5144665"/>
            <a:ext cx="1960394" cy="1200329"/>
          </a:xfrm>
          <a:prstGeom prst="rect">
            <a:avLst/>
          </a:prstGeom>
          <a:noFill/>
          <a:ln>
            <a:solidFill>
              <a:schemeClr val="tx1"/>
            </a:solidFill>
            <a:prstDash val="lgDash"/>
          </a:ln>
        </p:spPr>
        <p:txBody>
          <a:bodyPr wrap="square" rtlCol="0">
            <a:spAutoFit/>
          </a:bodyPr>
          <a:lstStyle/>
          <a:p>
            <a:r>
              <a:rPr lang="en-US" dirty="0" smtClean="0">
                <a:latin typeface="+mj-lt"/>
              </a:rPr>
              <a:t>Score all words against query and </a:t>
            </a:r>
            <a:r>
              <a:rPr lang="en-US" smtClean="0">
                <a:latin typeface="+mj-lt"/>
              </a:rPr>
              <a:t>2 supporting memories</a:t>
            </a:r>
            <a:endParaRPr lang="en-US" dirty="0">
              <a:latin typeface="+mj-lt"/>
            </a:endParaRPr>
          </a:p>
        </p:txBody>
      </p:sp>
      <p:cxnSp>
        <p:nvCxnSpPr>
          <p:cNvPr id="37" name="Straight Arrow Connector 36"/>
          <p:cNvCxnSpPr>
            <a:endCxn id="36" idx="1"/>
          </p:cNvCxnSpPr>
          <p:nvPr/>
        </p:nvCxnSpPr>
        <p:spPr>
          <a:xfrm>
            <a:off x="6808474" y="5713147"/>
            <a:ext cx="280501" cy="3168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403819" y="5421665"/>
            <a:ext cx="1335373" cy="646331"/>
          </a:xfrm>
          <a:prstGeom prst="rect">
            <a:avLst/>
          </a:prstGeom>
          <a:noFill/>
          <a:ln>
            <a:solidFill>
              <a:schemeClr val="tx1"/>
            </a:solidFill>
            <a:prstDash val="lgDash"/>
          </a:ln>
        </p:spPr>
        <p:txBody>
          <a:bodyPr wrap="square" rtlCol="0">
            <a:spAutoFit/>
          </a:bodyPr>
          <a:lstStyle/>
          <a:p>
            <a:r>
              <a:rPr lang="en-US" dirty="0" smtClean="0">
                <a:latin typeface="+mj-lt"/>
              </a:rPr>
              <a:t>Max scoring word</a:t>
            </a:r>
            <a:endParaRPr lang="en-US" dirty="0">
              <a:latin typeface="+mj-lt"/>
            </a:endParaRPr>
          </a:p>
        </p:txBody>
      </p:sp>
      <p:cxnSp>
        <p:nvCxnSpPr>
          <p:cNvPr id="39" name="Straight Arrow Connector 38"/>
          <p:cNvCxnSpPr>
            <a:endCxn id="38" idx="3"/>
          </p:cNvCxnSpPr>
          <p:nvPr/>
        </p:nvCxnSpPr>
        <p:spPr>
          <a:xfrm flipH="1">
            <a:off x="1739192" y="5681463"/>
            <a:ext cx="353922" cy="6336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2568292" y="2600329"/>
            <a:ext cx="3716565" cy="383369"/>
            <a:chOff x="2568292" y="2600329"/>
            <a:chExt cx="3716565" cy="383369"/>
          </a:xfrm>
        </p:grpSpPr>
        <p:pic>
          <p:nvPicPr>
            <p:cNvPr id="15" name="Picture 14"/>
            <p:cNvPicPr>
              <a:picLocks noChangeAspect="1"/>
            </p:cNvPicPr>
            <p:nvPr/>
          </p:nvPicPr>
          <p:blipFill>
            <a:blip r:embed="rId4"/>
            <a:stretch>
              <a:fillRect/>
            </a:stretch>
          </p:blipFill>
          <p:spPr>
            <a:xfrm>
              <a:off x="4296172" y="2859027"/>
              <a:ext cx="719938" cy="124671"/>
            </a:xfrm>
            <a:prstGeom prst="rect">
              <a:avLst/>
            </a:prstGeom>
          </p:spPr>
        </p:pic>
        <p:pic>
          <p:nvPicPr>
            <p:cNvPr id="7" name="Picture 6"/>
            <p:cNvPicPr>
              <a:picLocks noChangeAspect="1"/>
            </p:cNvPicPr>
            <p:nvPr/>
          </p:nvPicPr>
          <p:blipFill>
            <a:blip r:embed="rId5"/>
            <a:stretch>
              <a:fillRect/>
            </a:stretch>
          </p:blipFill>
          <p:spPr>
            <a:xfrm>
              <a:off x="2568292" y="2600329"/>
              <a:ext cx="3716565" cy="229188"/>
            </a:xfrm>
            <a:prstGeom prst="rect">
              <a:avLst/>
            </a:prstGeom>
          </p:spPr>
        </p:pic>
      </p:grpSp>
      <p:grpSp>
        <p:nvGrpSpPr>
          <p:cNvPr id="10" name="Group 9"/>
          <p:cNvGrpSpPr/>
          <p:nvPr/>
        </p:nvGrpSpPr>
        <p:grpSpPr>
          <a:xfrm>
            <a:off x="2412851" y="3234550"/>
            <a:ext cx="4722729" cy="425924"/>
            <a:chOff x="2440071" y="3223701"/>
            <a:chExt cx="4722729" cy="425924"/>
          </a:xfrm>
        </p:grpSpPr>
        <p:pic>
          <p:nvPicPr>
            <p:cNvPr id="18" name="Picture 17"/>
            <p:cNvPicPr>
              <a:picLocks noChangeAspect="1"/>
            </p:cNvPicPr>
            <p:nvPr/>
          </p:nvPicPr>
          <p:blipFill>
            <a:blip r:embed="rId4"/>
            <a:stretch>
              <a:fillRect/>
            </a:stretch>
          </p:blipFill>
          <p:spPr>
            <a:xfrm>
              <a:off x="4338301" y="3524954"/>
              <a:ext cx="719938" cy="124671"/>
            </a:xfrm>
            <a:prstGeom prst="rect">
              <a:avLst/>
            </a:prstGeom>
          </p:spPr>
        </p:pic>
        <p:pic>
          <p:nvPicPr>
            <p:cNvPr id="9" name="Picture 8"/>
            <p:cNvPicPr>
              <a:picLocks noChangeAspect="1"/>
            </p:cNvPicPr>
            <p:nvPr/>
          </p:nvPicPr>
          <p:blipFill>
            <a:blip r:embed="rId6"/>
            <a:stretch>
              <a:fillRect/>
            </a:stretch>
          </p:blipFill>
          <p:spPr>
            <a:xfrm>
              <a:off x="2440071" y="3223701"/>
              <a:ext cx="4722729" cy="250705"/>
            </a:xfrm>
            <a:prstGeom prst="rect">
              <a:avLst/>
            </a:prstGeom>
          </p:spPr>
        </p:pic>
      </p:grpSp>
      <p:pic>
        <p:nvPicPr>
          <p:cNvPr id="12" name="Picture 11"/>
          <p:cNvPicPr>
            <a:picLocks noChangeAspect="1"/>
          </p:cNvPicPr>
          <p:nvPr/>
        </p:nvPicPr>
        <p:blipFill>
          <a:blip r:embed="rId7"/>
          <a:stretch>
            <a:fillRect/>
          </a:stretch>
        </p:blipFill>
        <p:spPr>
          <a:xfrm>
            <a:off x="2183012" y="5546993"/>
            <a:ext cx="4535564" cy="268506"/>
          </a:xfrm>
          <a:prstGeom prst="rect">
            <a:avLst/>
          </a:prstGeom>
        </p:spPr>
      </p:pic>
      <mc:AlternateContent xmlns:mc="http://schemas.openxmlformats.org/markup-compatibility/2006" xmlns:a14="http://schemas.microsoft.com/office/drawing/2010/main">
        <mc:Choice Requires="a14">
          <p:sp>
            <p:nvSpPr>
              <p:cNvPr id="21" name="TextBox 20"/>
              <p:cNvSpPr txBox="1"/>
              <p:nvPr/>
            </p:nvSpPr>
            <p:spPr>
              <a:xfrm>
                <a:off x="6779426" y="3656723"/>
                <a:ext cx="1933210" cy="646331"/>
              </a:xfrm>
              <a:prstGeom prst="rect">
                <a:avLst/>
              </a:prstGeom>
              <a:noFill/>
              <a:ln>
                <a:solidFill>
                  <a:schemeClr val="tx1"/>
                </a:solidFill>
                <a:prstDash val="lgDash"/>
              </a:ln>
            </p:spPr>
            <p:txBody>
              <a:bodyPr wrap="square" rtlCol="0">
                <a:spAutoFit/>
              </a:bodyPr>
              <a:lstStyle/>
              <a:p>
                <a:r>
                  <a:rPr lang="en-US" dirty="0" smtClean="0">
                    <a:latin typeface="+mj-lt"/>
                  </a:rPr>
                  <a:t>Score all memories against input &amp; </a:t>
                </a:r>
                <a14:m>
                  <m:oMath xmlns:m="http://schemas.openxmlformats.org/officeDocument/2006/math">
                    <m:sSub>
                      <m:sSubPr>
                        <m:ctrlPr>
                          <a:rPr lang="en-US" b="0" i="1" smtClean="0">
                            <a:latin typeface="Cambria Math" charset="0"/>
                          </a:rPr>
                        </m:ctrlPr>
                      </m:sSubPr>
                      <m:e>
                        <m:r>
                          <a:rPr lang="en-US" b="0" i="1" smtClean="0">
                            <a:latin typeface="Cambria Math" charset="0"/>
                          </a:rPr>
                          <m:t>𝑜</m:t>
                        </m:r>
                      </m:e>
                      <m:sub>
                        <m:r>
                          <a:rPr lang="en-US" b="0" i="1" smtClean="0">
                            <a:latin typeface="Cambria Math" charset="0"/>
                          </a:rPr>
                          <m:t>1</m:t>
                        </m:r>
                      </m:sub>
                    </m:sSub>
                  </m:oMath>
                </a14:m>
                <a:r>
                  <a:rPr lang="en-US" dirty="0" smtClean="0">
                    <a:latin typeface="+mj-lt"/>
                  </a:rPr>
                  <a:t> </a:t>
                </a:r>
                <a:endParaRPr lang="en-US" dirty="0">
                  <a:latin typeface="+mj-lt"/>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6779426" y="3656723"/>
                <a:ext cx="1933210" cy="646331"/>
              </a:xfrm>
              <a:prstGeom prst="rect">
                <a:avLst/>
              </a:prstGeom>
              <a:blipFill rotWithShape="0">
                <a:blip r:embed="rId8"/>
                <a:stretch>
                  <a:fillRect l="-2194" t="-4630" r="-4389" b="-12963"/>
                </a:stretch>
              </a:blipFill>
              <a:ln>
                <a:solidFill>
                  <a:schemeClr val="tx1"/>
                </a:solidFill>
                <a:prstDash val="lgDash"/>
              </a:ln>
            </p:spPr>
            <p:txBody>
              <a:bodyPr/>
              <a:lstStyle/>
              <a:p>
                <a:r>
                  <a:rPr lang="en-US">
                    <a:noFill/>
                  </a:rPr>
                  <a:t> </a:t>
                </a:r>
              </a:p>
            </p:txBody>
          </p:sp>
        </mc:Fallback>
      </mc:AlternateContent>
      <p:cxnSp>
        <p:nvCxnSpPr>
          <p:cNvPr id="22" name="Straight Arrow Connector 21"/>
          <p:cNvCxnSpPr/>
          <p:nvPr/>
        </p:nvCxnSpPr>
        <p:spPr>
          <a:xfrm>
            <a:off x="6712145" y="3564440"/>
            <a:ext cx="96329" cy="9228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252906" y="3321765"/>
            <a:ext cx="1696286" cy="646331"/>
          </a:xfrm>
          <a:prstGeom prst="rect">
            <a:avLst/>
          </a:prstGeom>
          <a:noFill/>
          <a:ln>
            <a:solidFill>
              <a:schemeClr val="tx1"/>
            </a:solidFill>
            <a:prstDash val="lgDash"/>
          </a:ln>
        </p:spPr>
        <p:txBody>
          <a:bodyPr wrap="square" rtlCol="0">
            <a:spAutoFit/>
          </a:bodyPr>
          <a:lstStyle/>
          <a:p>
            <a:r>
              <a:rPr lang="en-US" smtClean="0">
                <a:latin typeface="+mj-lt"/>
              </a:rPr>
              <a:t>2</a:t>
            </a:r>
            <a:r>
              <a:rPr lang="en-US" baseline="30000" smtClean="0">
                <a:latin typeface="+mj-lt"/>
              </a:rPr>
              <a:t>nd</a:t>
            </a:r>
            <a:r>
              <a:rPr lang="en-US" smtClean="0">
                <a:latin typeface="+mj-lt"/>
              </a:rPr>
              <a:t>  </a:t>
            </a:r>
            <a:r>
              <a:rPr lang="en-US" dirty="0" smtClean="0">
                <a:latin typeface="+mj-lt"/>
              </a:rPr>
              <a:t>Max scoring memory index</a:t>
            </a:r>
            <a:endParaRPr lang="en-US" dirty="0">
              <a:latin typeface="+mj-lt"/>
            </a:endParaRPr>
          </a:p>
        </p:txBody>
      </p:sp>
      <p:cxnSp>
        <p:nvCxnSpPr>
          <p:cNvPr id="34" name="Straight Arrow Connector 33"/>
          <p:cNvCxnSpPr/>
          <p:nvPr/>
        </p:nvCxnSpPr>
        <p:spPr>
          <a:xfrm flipH="1">
            <a:off x="1949192" y="3444745"/>
            <a:ext cx="370910" cy="20018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5093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
                                            <p:txEl>
                                              <p:pRg st="10" end="10"/>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6" grpId="0" animBg="1"/>
      <p:bldP spid="38" grpId="0" animBg="1"/>
      <p:bldP spid="21" grpId="0" animBg="1"/>
      <p:bldP spid="3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Scoring Function</a:t>
            </a:r>
            <a:endParaRPr lang="en-US" dirty="0"/>
          </a:p>
        </p:txBody>
      </p:sp>
      <p:sp>
        <p:nvSpPr>
          <p:cNvPr id="3" name="Content Placeholder 2"/>
          <p:cNvSpPr>
            <a:spLocks noGrp="1"/>
          </p:cNvSpPr>
          <p:nvPr>
            <p:ph idx="1"/>
          </p:nvPr>
        </p:nvSpPr>
        <p:spPr>
          <a:xfrm>
            <a:off x="413964" y="1418797"/>
            <a:ext cx="8205249" cy="474171"/>
          </a:xfrm>
        </p:spPr>
        <p:txBody>
          <a:bodyPr/>
          <a:lstStyle/>
          <a:p>
            <a:r>
              <a:rPr lang="en-US" dirty="0" smtClean="0">
                <a:latin typeface="+mj-lt"/>
              </a:rPr>
              <a:t>Scoring Function is an embedding model</a:t>
            </a:r>
            <a:endParaRPr lang="en-US" dirty="0">
              <a:latin typeface="+mj-lt"/>
            </a:endParaRPr>
          </a:p>
        </p:txBody>
      </p:sp>
      <p:sp>
        <p:nvSpPr>
          <p:cNvPr id="4" name="Slide Number Placeholder 3"/>
          <p:cNvSpPr>
            <a:spLocks noGrp="1"/>
          </p:cNvSpPr>
          <p:nvPr>
            <p:ph type="sldNum" sz="quarter" idx="12"/>
          </p:nvPr>
        </p:nvSpPr>
        <p:spPr/>
        <p:txBody>
          <a:bodyPr/>
          <a:lstStyle/>
          <a:p>
            <a:fld id="{6113E31D-E2AB-40D1-8B51-AFA5AFEF393A}" type="slidenum">
              <a:rPr lang="en-US" smtClean="0"/>
              <a:t>11</a:t>
            </a:fld>
            <a:endParaRPr lang="en-US" dirty="0"/>
          </a:p>
        </p:txBody>
      </p:sp>
      <p:pic>
        <p:nvPicPr>
          <p:cNvPr id="5" name="Picture 4"/>
          <p:cNvPicPr>
            <a:picLocks noChangeAspect="1"/>
          </p:cNvPicPr>
          <p:nvPr/>
        </p:nvPicPr>
        <p:blipFill>
          <a:blip r:embed="rId2"/>
          <a:stretch>
            <a:fillRect/>
          </a:stretch>
        </p:blipFill>
        <p:spPr>
          <a:xfrm>
            <a:off x="2821740" y="2154826"/>
            <a:ext cx="2801018" cy="409905"/>
          </a:xfrm>
          <a:prstGeom prst="rect">
            <a:avLst/>
          </a:prstGeom>
        </p:spPr>
      </p:pic>
      <mc:AlternateContent xmlns:mc="http://schemas.openxmlformats.org/markup-compatibility/2006" xmlns:a14="http://schemas.microsoft.com/office/drawing/2010/main">
        <mc:Choice Requires="a14">
          <p:sp>
            <p:nvSpPr>
              <p:cNvPr id="7" name="Content Placeholder 2"/>
              <p:cNvSpPr txBox="1">
                <a:spLocks/>
              </p:cNvSpPr>
              <p:nvPr/>
            </p:nvSpPr>
            <p:spPr>
              <a:xfrm>
                <a:off x="413963" y="2926755"/>
                <a:ext cx="8205249" cy="474171"/>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r>
                  <a:rPr lang="en-US" dirty="0" smtClean="0">
                    <a:latin typeface="+mj-lt"/>
                  </a:rPr>
                  <a:t>What is </a:t>
                </a:r>
                <a14:m>
                  <m:oMath xmlns:m="http://schemas.openxmlformats.org/officeDocument/2006/math">
                    <m:r>
                      <a:rPr lang="en-US" b="0" i="1" smtClean="0">
                        <a:latin typeface="Cambria Math" charset="0"/>
                      </a:rPr>
                      <m:t>𝑈𝑦</m:t>
                    </m:r>
                  </m:oMath>
                </a14:m>
                <a:r>
                  <a:rPr lang="en-US" dirty="0" smtClean="0">
                    <a:latin typeface="+mj-lt"/>
                  </a:rPr>
                  <a:t> ?</a:t>
                </a:r>
                <a:endParaRPr lang="en-US" dirty="0">
                  <a:latin typeface="+mj-lt"/>
                </a:endParaRPr>
              </a:p>
            </p:txBody>
          </p:sp>
        </mc:Choice>
        <mc:Fallback xmlns="">
          <p:sp>
            <p:nvSpPr>
              <p:cNvPr id="7" name="Content Placeholder 2"/>
              <p:cNvSpPr txBox="1">
                <a:spLocks noRot="1" noChangeAspect="1" noMove="1" noResize="1" noEditPoints="1" noAdjustHandles="1" noChangeArrowheads="1" noChangeShapeType="1" noTextEdit="1"/>
              </p:cNvSpPr>
              <p:nvPr/>
            </p:nvSpPr>
            <p:spPr>
              <a:xfrm>
                <a:off x="413963" y="2926755"/>
                <a:ext cx="8205249" cy="474171"/>
              </a:xfrm>
              <a:prstGeom prst="rect">
                <a:avLst/>
              </a:prstGeom>
              <a:blipFill rotWithShape="0">
                <a:blip r:embed="rId3"/>
                <a:stretch>
                  <a:fillRect l="-743" t="-14103" b="-6410"/>
                </a:stretch>
              </a:blipFill>
            </p:spPr>
            <p:txBody>
              <a:bodyPr/>
              <a:lstStyle/>
              <a:p>
                <a:r>
                  <a:rPr lang="en-US">
                    <a:noFill/>
                  </a:rPr>
                  <a:t> </a:t>
                </a:r>
              </a:p>
            </p:txBody>
          </p:sp>
        </mc:Fallback>
      </mc:AlternateContent>
      <p:pic>
        <p:nvPicPr>
          <p:cNvPr id="10" name="Picture 9"/>
          <p:cNvPicPr>
            <a:picLocks noChangeAspect="1"/>
          </p:cNvPicPr>
          <p:nvPr/>
        </p:nvPicPr>
        <p:blipFill>
          <a:blip r:embed="rId4"/>
          <a:stretch>
            <a:fillRect/>
          </a:stretch>
        </p:blipFill>
        <p:spPr>
          <a:xfrm>
            <a:off x="4064229" y="3992198"/>
            <a:ext cx="2073910" cy="173263"/>
          </a:xfrm>
          <a:prstGeom prst="rect">
            <a:avLst/>
          </a:prstGeom>
        </p:spPr>
      </p:pic>
      <p:pic>
        <p:nvPicPr>
          <p:cNvPr id="11" name="Picture 10"/>
          <p:cNvPicPr>
            <a:picLocks noChangeAspect="1"/>
          </p:cNvPicPr>
          <p:nvPr/>
        </p:nvPicPr>
        <p:blipFill>
          <a:blip r:embed="rId5"/>
          <a:stretch>
            <a:fillRect/>
          </a:stretch>
        </p:blipFill>
        <p:spPr>
          <a:xfrm>
            <a:off x="1290992" y="3971198"/>
            <a:ext cx="2275840" cy="183177"/>
          </a:xfrm>
          <a:prstGeom prst="rect">
            <a:avLst/>
          </a:prstGeom>
        </p:spPr>
      </p:pic>
      <p:cxnSp>
        <p:nvCxnSpPr>
          <p:cNvPr id="12" name="Straight Arrow Connector 11"/>
          <p:cNvCxnSpPr/>
          <p:nvPr/>
        </p:nvCxnSpPr>
        <p:spPr>
          <a:xfrm flipV="1">
            <a:off x="2381894" y="3422525"/>
            <a:ext cx="1094664" cy="43364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flipV="1">
            <a:off x="4648777" y="3586623"/>
            <a:ext cx="249650" cy="32678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6"/>
          <a:stretch>
            <a:fillRect/>
          </a:stretch>
        </p:blipFill>
        <p:spPr>
          <a:xfrm>
            <a:off x="4132796" y="4258720"/>
            <a:ext cx="2091068" cy="1239837"/>
          </a:xfrm>
          <a:prstGeom prst="rect">
            <a:avLst/>
          </a:prstGeom>
        </p:spPr>
      </p:pic>
      <p:pic>
        <p:nvPicPr>
          <p:cNvPr id="15" name="Picture 14"/>
          <p:cNvPicPr>
            <a:picLocks noChangeAspect="1"/>
          </p:cNvPicPr>
          <p:nvPr/>
        </p:nvPicPr>
        <p:blipFill>
          <a:blip r:embed="rId7"/>
          <a:stretch>
            <a:fillRect/>
          </a:stretch>
        </p:blipFill>
        <p:spPr>
          <a:xfrm>
            <a:off x="3765420" y="4848617"/>
            <a:ext cx="194981" cy="70193"/>
          </a:xfrm>
          <a:prstGeom prst="rect">
            <a:avLst/>
          </a:prstGeom>
        </p:spPr>
      </p:pic>
      <p:pic>
        <p:nvPicPr>
          <p:cNvPr id="16" name="Picture 15"/>
          <p:cNvPicPr>
            <a:picLocks noChangeAspect="1"/>
          </p:cNvPicPr>
          <p:nvPr/>
        </p:nvPicPr>
        <p:blipFill>
          <a:blip r:embed="rId8"/>
          <a:stretch>
            <a:fillRect/>
          </a:stretch>
        </p:blipFill>
        <p:spPr>
          <a:xfrm>
            <a:off x="3368608" y="4258720"/>
            <a:ext cx="215900" cy="1312627"/>
          </a:xfrm>
          <a:prstGeom prst="rect">
            <a:avLst/>
          </a:prstGeom>
        </p:spPr>
      </p:pic>
      <p:cxnSp>
        <p:nvCxnSpPr>
          <p:cNvPr id="17" name="Straight Arrow Connector 16"/>
          <p:cNvCxnSpPr/>
          <p:nvPr/>
        </p:nvCxnSpPr>
        <p:spPr>
          <a:xfrm>
            <a:off x="2381894" y="4320540"/>
            <a:ext cx="708815" cy="52807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p:nvPicPr>
        <p:blipFill>
          <a:blip r:embed="rId9"/>
          <a:stretch>
            <a:fillRect/>
          </a:stretch>
        </p:blipFill>
        <p:spPr>
          <a:xfrm>
            <a:off x="6329362" y="2173188"/>
            <a:ext cx="215900" cy="2085532"/>
          </a:xfrm>
          <a:prstGeom prst="rect">
            <a:avLst/>
          </a:prstGeom>
        </p:spPr>
      </p:pic>
      <p:cxnSp>
        <p:nvCxnSpPr>
          <p:cNvPr id="19" name="Straight Arrow Connector 18"/>
          <p:cNvCxnSpPr/>
          <p:nvPr/>
        </p:nvCxnSpPr>
        <p:spPr>
          <a:xfrm flipH="1">
            <a:off x="5146020" y="3400925"/>
            <a:ext cx="992119" cy="932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0" name="Picture 19"/>
          <p:cNvPicPr>
            <a:picLocks noChangeAspect="1"/>
          </p:cNvPicPr>
          <p:nvPr/>
        </p:nvPicPr>
        <p:blipFill>
          <a:blip r:embed="rId10"/>
          <a:stretch>
            <a:fillRect/>
          </a:stretch>
        </p:blipFill>
        <p:spPr>
          <a:xfrm>
            <a:off x="3773512" y="3239349"/>
            <a:ext cx="1202847" cy="323153"/>
          </a:xfrm>
          <a:prstGeom prst="rect">
            <a:avLst/>
          </a:prstGeom>
        </p:spPr>
      </p:pic>
      <p:sp>
        <p:nvSpPr>
          <p:cNvPr id="29" name="Content Placeholder 2"/>
          <p:cNvSpPr txBox="1">
            <a:spLocks/>
          </p:cNvSpPr>
          <p:nvPr/>
        </p:nvSpPr>
        <p:spPr>
          <a:xfrm>
            <a:off x="413963" y="5953804"/>
            <a:ext cx="8455717" cy="622256"/>
          </a:xfrm>
          <a:prstGeom prst="rect">
            <a:avLst/>
          </a:prstGeom>
        </p:spPr>
        <p:txBody>
          <a:bodyPr vert="horz" lIns="91440" tIns="45720" rIns="91440" bIns="45720" rtlCol="0" anchor="ctr">
            <a:normAutofit/>
          </a:bodyPr>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lgn="ctr">
              <a:buNone/>
            </a:pPr>
            <a:r>
              <a:rPr lang="en-US" b="1" dirty="0" smtClean="0">
                <a:latin typeface="+mj-lt"/>
              </a:rPr>
              <a:t>Scoring Function is just dot-product between sum of word embeddings!!!</a:t>
            </a:r>
            <a:endParaRPr lang="en-US" b="1" dirty="0">
              <a:latin typeface="+mj-lt"/>
            </a:endParaRPr>
          </a:p>
        </p:txBody>
      </p:sp>
      <p:sp>
        <p:nvSpPr>
          <p:cNvPr id="21" name="TextBox 20"/>
          <p:cNvSpPr txBox="1"/>
          <p:nvPr/>
        </p:nvSpPr>
        <p:spPr>
          <a:xfrm>
            <a:off x="2816315" y="6550223"/>
            <a:ext cx="3400546" cy="307777"/>
          </a:xfrm>
          <a:prstGeom prst="rect">
            <a:avLst/>
          </a:prstGeom>
          <a:noFill/>
        </p:spPr>
        <p:txBody>
          <a:bodyPr wrap="none" rtlCol="0" anchor="ctr">
            <a:spAutoFit/>
          </a:bodyPr>
          <a:lstStyle/>
          <a:p>
            <a:pPr algn="ctr"/>
            <a:r>
              <a:rPr lang="en-US" sz="1400" dirty="0">
                <a:latin typeface="+mj-lt"/>
              </a:rPr>
              <a:t>Memory Networks, Weston et. al., ICLR 2015</a:t>
            </a:r>
          </a:p>
        </p:txBody>
      </p:sp>
    </p:spTree>
    <p:extLst>
      <p:ext uri="{BB962C8B-B14F-4D97-AF65-F5344CB8AC3E}">
        <p14:creationId xmlns:p14="http://schemas.microsoft.com/office/powerpoint/2010/main" val="190757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113E31D-E2AB-40D1-8B51-AFA5AFEF393A}" type="slidenum">
              <a:rPr lang="en-US" smtClean="0"/>
              <a:t>12</a:t>
            </a:fld>
            <a:endParaRPr lang="en-US" dirty="0"/>
          </a:p>
        </p:txBody>
      </p:sp>
      <p:sp>
        <p:nvSpPr>
          <p:cNvPr id="21" name="TextBox 20"/>
          <p:cNvSpPr txBox="1"/>
          <p:nvPr/>
        </p:nvSpPr>
        <p:spPr>
          <a:xfrm>
            <a:off x="2816315" y="6550223"/>
            <a:ext cx="3400546" cy="307777"/>
          </a:xfrm>
          <a:prstGeom prst="rect">
            <a:avLst/>
          </a:prstGeom>
          <a:noFill/>
        </p:spPr>
        <p:txBody>
          <a:bodyPr wrap="none" rtlCol="0" anchor="ctr">
            <a:spAutoFit/>
          </a:bodyPr>
          <a:lstStyle/>
          <a:p>
            <a:pPr algn="ctr"/>
            <a:r>
              <a:rPr lang="en-US" sz="1400" dirty="0">
                <a:latin typeface="+mj-lt"/>
              </a:rPr>
              <a:t>Memory Networks, Weston et. al., ICLR 2015</a:t>
            </a:r>
          </a:p>
        </p:txBody>
      </p:sp>
      <p:sp>
        <p:nvSpPr>
          <p:cNvPr id="36" name="Rectangle 35"/>
          <p:cNvSpPr/>
          <p:nvPr/>
        </p:nvSpPr>
        <p:spPr>
          <a:xfrm>
            <a:off x="437108" y="369811"/>
            <a:ext cx="3513667" cy="1477328"/>
          </a:xfrm>
          <a:prstGeom prst="rect">
            <a:avLst/>
          </a:prstGeom>
          <a:ln>
            <a:solidFill>
              <a:schemeClr val="tx1"/>
            </a:solidFill>
            <a:prstDash val="dash"/>
          </a:ln>
        </p:spPr>
        <p:txBody>
          <a:bodyPr wrap="square">
            <a:spAutoFit/>
          </a:bodyPr>
          <a:lstStyle/>
          <a:p>
            <a:r>
              <a:rPr lang="en-US" dirty="0">
                <a:latin typeface="Abadi MT Condensed Light" charset="0"/>
                <a:ea typeface="Abadi MT Condensed Light" charset="0"/>
                <a:cs typeface="Abadi MT Condensed Light" charset="0"/>
              </a:rPr>
              <a:t>Joe went to the </a:t>
            </a:r>
            <a:r>
              <a:rPr lang="en-US" dirty="0" smtClean="0">
                <a:latin typeface="Abadi MT Condensed Light" charset="0"/>
                <a:ea typeface="Abadi MT Condensed Light" charset="0"/>
                <a:cs typeface="Abadi MT Condensed Light" charset="0"/>
              </a:rPr>
              <a:t>kitchen.</a:t>
            </a:r>
          </a:p>
          <a:p>
            <a:r>
              <a:rPr lang="en-US" dirty="0" smtClean="0">
                <a:latin typeface="Abadi MT Condensed Light" charset="0"/>
                <a:ea typeface="Abadi MT Condensed Light" charset="0"/>
                <a:cs typeface="Abadi MT Condensed Light" charset="0"/>
              </a:rPr>
              <a:t>Fred </a:t>
            </a:r>
            <a:r>
              <a:rPr lang="en-US" dirty="0">
                <a:latin typeface="Abadi MT Condensed Light" charset="0"/>
                <a:ea typeface="Abadi MT Condensed Light" charset="0"/>
                <a:cs typeface="Abadi MT Condensed Light" charset="0"/>
              </a:rPr>
              <a:t>went to the </a:t>
            </a:r>
            <a:r>
              <a:rPr lang="en-US" dirty="0" smtClean="0">
                <a:latin typeface="Abadi MT Condensed Light" charset="0"/>
                <a:ea typeface="Abadi MT Condensed Light" charset="0"/>
                <a:cs typeface="Abadi MT Condensed Light" charset="0"/>
              </a:rPr>
              <a:t>kitchen.</a:t>
            </a:r>
          </a:p>
          <a:p>
            <a:r>
              <a:rPr lang="en-US" dirty="0" smtClean="0">
                <a:latin typeface="Abadi MT Condensed Light" charset="0"/>
                <a:ea typeface="Abadi MT Condensed Light" charset="0"/>
                <a:cs typeface="Abadi MT Condensed Light" charset="0"/>
              </a:rPr>
              <a:t>Joe </a:t>
            </a:r>
            <a:r>
              <a:rPr lang="en-US" dirty="0">
                <a:latin typeface="Abadi MT Condensed Light" charset="0"/>
                <a:ea typeface="Abadi MT Condensed Light" charset="0"/>
                <a:cs typeface="Abadi MT Condensed Light" charset="0"/>
              </a:rPr>
              <a:t>picked up the </a:t>
            </a:r>
            <a:r>
              <a:rPr lang="en-US" dirty="0" smtClean="0">
                <a:latin typeface="Abadi MT Condensed Light" charset="0"/>
                <a:ea typeface="Abadi MT Condensed Light" charset="0"/>
                <a:cs typeface="Abadi MT Condensed Light" charset="0"/>
              </a:rPr>
              <a:t>milk.</a:t>
            </a:r>
          </a:p>
          <a:p>
            <a:r>
              <a:rPr lang="en-US" dirty="0" smtClean="0">
                <a:latin typeface="Abadi MT Condensed Light" charset="0"/>
                <a:ea typeface="Abadi MT Condensed Light" charset="0"/>
                <a:cs typeface="Abadi MT Condensed Light" charset="0"/>
              </a:rPr>
              <a:t>Joe </a:t>
            </a:r>
            <a:r>
              <a:rPr lang="en-US" dirty="0">
                <a:latin typeface="Abadi MT Condensed Light" charset="0"/>
                <a:ea typeface="Abadi MT Condensed Light" charset="0"/>
                <a:cs typeface="Abadi MT Condensed Light" charset="0"/>
              </a:rPr>
              <a:t>travelled to his </a:t>
            </a:r>
            <a:r>
              <a:rPr lang="en-US" dirty="0" smtClean="0">
                <a:latin typeface="Abadi MT Condensed Light" charset="0"/>
                <a:ea typeface="Abadi MT Condensed Light" charset="0"/>
                <a:cs typeface="Abadi MT Condensed Light" charset="0"/>
              </a:rPr>
              <a:t>office.</a:t>
            </a:r>
          </a:p>
          <a:p>
            <a:r>
              <a:rPr lang="en-US" dirty="0" smtClean="0">
                <a:latin typeface="Abadi MT Condensed Light" charset="0"/>
                <a:ea typeface="Abadi MT Condensed Light" charset="0"/>
                <a:cs typeface="Abadi MT Condensed Light" charset="0"/>
              </a:rPr>
              <a:t>Joe </a:t>
            </a:r>
            <a:r>
              <a:rPr lang="en-US" dirty="0">
                <a:latin typeface="Abadi MT Condensed Light" charset="0"/>
                <a:ea typeface="Abadi MT Condensed Light" charset="0"/>
                <a:cs typeface="Abadi MT Condensed Light" charset="0"/>
              </a:rPr>
              <a:t>left the milk. Joe went to the bathroom. </a:t>
            </a:r>
          </a:p>
        </p:txBody>
      </p:sp>
      <p:grpSp>
        <p:nvGrpSpPr>
          <p:cNvPr id="40" name="Group 39"/>
          <p:cNvGrpSpPr/>
          <p:nvPr/>
        </p:nvGrpSpPr>
        <p:grpSpPr>
          <a:xfrm>
            <a:off x="6216861" y="212213"/>
            <a:ext cx="715857" cy="1843139"/>
            <a:chOff x="5741766" y="2505169"/>
            <a:chExt cx="990148" cy="3011207"/>
          </a:xfrm>
        </p:grpSpPr>
        <p:pic>
          <p:nvPicPr>
            <p:cNvPr id="38" name="Picture 37"/>
            <p:cNvPicPr>
              <a:picLocks noChangeAspect="1"/>
            </p:cNvPicPr>
            <p:nvPr/>
          </p:nvPicPr>
          <p:blipFill>
            <a:blip r:embed="rId2"/>
            <a:stretch>
              <a:fillRect/>
            </a:stretch>
          </p:blipFill>
          <p:spPr>
            <a:xfrm>
              <a:off x="5741766" y="2505169"/>
              <a:ext cx="787400" cy="3009900"/>
            </a:xfrm>
            <a:prstGeom prst="rect">
              <a:avLst/>
            </a:prstGeom>
          </p:spPr>
        </p:pic>
        <p:pic>
          <p:nvPicPr>
            <p:cNvPr id="39" name="Picture 38"/>
            <p:cNvPicPr>
              <a:picLocks noChangeAspect="1"/>
            </p:cNvPicPr>
            <p:nvPr/>
          </p:nvPicPr>
          <p:blipFill>
            <a:blip r:embed="rId3"/>
            <a:stretch>
              <a:fillRect/>
            </a:stretch>
          </p:blipFill>
          <p:spPr>
            <a:xfrm>
              <a:off x="6529166" y="2505169"/>
              <a:ext cx="202748" cy="3011207"/>
            </a:xfrm>
            <a:prstGeom prst="rect">
              <a:avLst/>
            </a:prstGeom>
          </p:spPr>
        </p:pic>
      </p:grpSp>
      <p:cxnSp>
        <p:nvCxnSpPr>
          <p:cNvPr id="42" name="Straight Arrow Connector 41"/>
          <p:cNvCxnSpPr/>
          <p:nvPr/>
        </p:nvCxnSpPr>
        <p:spPr>
          <a:xfrm>
            <a:off x="4595637" y="1259072"/>
            <a:ext cx="615798" cy="206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1197436" y="1848889"/>
            <a:ext cx="1699486" cy="369332"/>
          </a:xfrm>
          <a:prstGeom prst="rect">
            <a:avLst/>
          </a:prstGeom>
          <a:noFill/>
        </p:spPr>
        <p:txBody>
          <a:bodyPr wrap="square" rtlCol="0">
            <a:spAutoFit/>
          </a:bodyPr>
          <a:lstStyle/>
          <a:p>
            <a:r>
              <a:rPr lang="en-US" dirty="0" smtClean="0">
                <a:latin typeface="+mj-lt"/>
              </a:rPr>
              <a:t>Input Sentences</a:t>
            </a:r>
            <a:endParaRPr lang="en-US" dirty="0">
              <a:latin typeface="+mj-lt"/>
            </a:endParaRPr>
          </a:p>
        </p:txBody>
      </p:sp>
      <p:sp>
        <p:nvSpPr>
          <p:cNvPr id="45" name="TextBox 44"/>
          <p:cNvSpPr txBox="1"/>
          <p:nvPr/>
        </p:nvSpPr>
        <p:spPr>
          <a:xfrm>
            <a:off x="4625788" y="1946067"/>
            <a:ext cx="1141842" cy="369332"/>
          </a:xfrm>
          <a:prstGeom prst="rect">
            <a:avLst/>
          </a:prstGeom>
          <a:noFill/>
        </p:spPr>
        <p:txBody>
          <a:bodyPr wrap="square" rtlCol="0">
            <a:spAutoFit/>
          </a:bodyPr>
          <a:lstStyle/>
          <a:p>
            <a:r>
              <a:rPr lang="en-US" smtClean="0">
                <a:latin typeface="+mj-lt"/>
              </a:rPr>
              <a:t>Memories</a:t>
            </a:r>
            <a:endParaRPr lang="en-US" dirty="0">
              <a:latin typeface="+mj-lt"/>
            </a:endParaRPr>
          </a:p>
        </p:txBody>
      </p:sp>
      <p:sp>
        <p:nvSpPr>
          <p:cNvPr id="48" name="Rectangle 47"/>
          <p:cNvSpPr/>
          <p:nvPr/>
        </p:nvSpPr>
        <p:spPr>
          <a:xfrm>
            <a:off x="286064" y="2720078"/>
            <a:ext cx="1972732" cy="369332"/>
          </a:xfrm>
          <a:prstGeom prst="rect">
            <a:avLst/>
          </a:prstGeom>
          <a:ln>
            <a:solidFill>
              <a:schemeClr val="tx1"/>
            </a:solidFill>
            <a:prstDash val="dash"/>
          </a:ln>
        </p:spPr>
        <p:txBody>
          <a:bodyPr wrap="square">
            <a:spAutoFit/>
          </a:bodyPr>
          <a:lstStyle/>
          <a:p>
            <a:r>
              <a:rPr lang="en-US" dirty="0" smtClean="0">
                <a:latin typeface="Abadi MT Condensed Light" charset="0"/>
                <a:ea typeface="Abadi MT Condensed Light" charset="0"/>
                <a:cs typeface="Abadi MT Condensed Light" charset="0"/>
              </a:rPr>
              <a:t>Where is the milk now?</a:t>
            </a:r>
            <a:endParaRPr lang="en-US" dirty="0">
              <a:latin typeface="Abadi MT Condensed Light" charset="0"/>
              <a:ea typeface="Abadi MT Condensed Light" charset="0"/>
              <a:cs typeface="Abadi MT Condensed Light" charset="0"/>
            </a:endParaRPr>
          </a:p>
        </p:txBody>
      </p:sp>
      <p:sp>
        <p:nvSpPr>
          <p:cNvPr id="49" name="TextBox 48"/>
          <p:cNvSpPr txBox="1"/>
          <p:nvPr/>
        </p:nvSpPr>
        <p:spPr>
          <a:xfrm>
            <a:off x="709998" y="3055676"/>
            <a:ext cx="1119925" cy="369332"/>
          </a:xfrm>
          <a:prstGeom prst="rect">
            <a:avLst/>
          </a:prstGeom>
          <a:noFill/>
        </p:spPr>
        <p:txBody>
          <a:bodyPr wrap="square" rtlCol="0">
            <a:spAutoFit/>
          </a:bodyPr>
          <a:lstStyle/>
          <a:p>
            <a:r>
              <a:rPr lang="en-US" smtClean="0">
                <a:latin typeface="+mj-lt"/>
              </a:rPr>
              <a:t>Question</a:t>
            </a:r>
            <a:endParaRPr lang="en-US" dirty="0">
              <a:latin typeface="+mj-lt"/>
            </a:endParaRPr>
          </a:p>
        </p:txBody>
      </p:sp>
      <p:grpSp>
        <p:nvGrpSpPr>
          <p:cNvPr id="50" name="Group 49"/>
          <p:cNvGrpSpPr/>
          <p:nvPr/>
        </p:nvGrpSpPr>
        <p:grpSpPr>
          <a:xfrm rot="16200000">
            <a:off x="3131961" y="1994153"/>
            <a:ext cx="698416" cy="1843140"/>
            <a:chOff x="5741766" y="2503860"/>
            <a:chExt cx="966025" cy="3011209"/>
          </a:xfrm>
        </p:grpSpPr>
        <p:pic>
          <p:nvPicPr>
            <p:cNvPr id="51" name="Picture 50"/>
            <p:cNvPicPr>
              <a:picLocks noChangeAspect="1"/>
            </p:cNvPicPr>
            <p:nvPr/>
          </p:nvPicPr>
          <p:blipFill>
            <a:blip r:embed="rId2"/>
            <a:stretch>
              <a:fillRect/>
            </a:stretch>
          </p:blipFill>
          <p:spPr>
            <a:xfrm>
              <a:off x="5741766" y="2505169"/>
              <a:ext cx="787400" cy="3009900"/>
            </a:xfrm>
            <a:prstGeom prst="rect">
              <a:avLst/>
            </a:prstGeom>
          </p:spPr>
        </p:pic>
        <p:pic>
          <p:nvPicPr>
            <p:cNvPr id="52" name="Picture 51"/>
            <p:cNvPicPr>
              <a:picLocks noChangeAspect="1"/>
            </p:cNvPicPr>
            <p:nvPr/>
          </p:nvPicPr>
          <p:blipFill>
            <a:blip r:embed="rId3"/>
            <a:stretch>
              <a:fillRect/>
            </a:stretch>
          </p:blipFill>
          <p:spPr>
            <a:xfrm>
              <a:off x="6505131" y="2503860"/>
              <a:ext cx="202660" cy="3009899"/>
            </a:xfrm>
            <a:prstGeom prst="rect">
              <a:avLst/>
            </a:prstGeom>
          </p:spPr>
        </p:pic>
      </p:grpSp>
      <p:cxnSp>
        <p:nvCxnSpPr>
          <p:cNvPr id="53" name="Straight Arrow Connector 52"/>
          <p:cNvCxnSpPr/>
          <p:nvPr/>
        </p:nvCxnSpPr>
        <p:spPr>
          <a:xfrm>
            <a:off x="4645032" y="2876846"/>
            <a:ext cx="566403"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5863692" y="2920125"/>
            <a:ext cx="1493956" cy="646331"/>
          </a:xfrm>
          <a:prstGeom prst="rect">
            <a:avLst/>
          </a:prstGeom>
          <a:noFill/>
        </p:spPr>
        <p:txBody>
          <a:bodyPr wrap="square" rtlCol="0">
            <a:spAutoFit/>
          </a:bodyPr>
          <a:lstStyle/>
          <a:p>
            <a:r>
              <a:rPr lang="en-US" smtClean="0">
                <a:latin typeface="+mj-lt"/>
              </a:rPr>
              <a:t>1</a:t>
            </a:r>
            <a:r>
              <a:rPr lang="en-US" baseline="30000" smtClean="0">
                <a:latin typeface="+mj-lt"/>
              </a:rPr>
              <a:t>st</a:t>
            </a:r>
            <a:r>
              <a:rPr lang="en-US" smtClean="0">
                <a:latin typeface="+mj-lt"/>
              </a:rPr>
              <a:t> supporting memory</a:t>
            </a:r>
            <a:endParaRPr lang="en-US" dirty="0">
              <a:latin typeface="+mj-lt"/>
            </a:endParaRPr>
          </a:p>
        </p:txBody>
      </p:sp>
      <p:sp>
        <p:nvSpPr>
          <p:cNvPr id="59" name="Rectangle 58"/>
          <p:cNvSpPr/>
          <p:nvPr/>
        </p:nvSpPr>
        <p:spPr>
          <a:xfrm>
            <a:off x="283594" y="3959360"/>
            <a:ext cx="1972732" cy="369332"/>
          </a:xfrm>
          <a:prstGeom prst="rect">
            <a:avLst/>
          </a:prstGeom>
          <a:ln>
            <a:solidFill>
              <a:schemeClr val="tx1"/>
            </a:solidFill>
            <a:prstDash val="dash"/>
          </a:ln>
        </p:spPr>
        <p:txBody>
          <a:bodyPr wrap="square">
            <a:spAutoFit/>
          </a:bodyPr>
          <a:lstStyle/>
          <a:p>
            <a:r>
              <a:rPr lang="en-US" dirty="0" smtClean="0">
                <a:latin typeface="Abadi MT Condensed Light" charset="0"/>
                <a:ea typeface="Abadi MT Condensed Light" charset="0"/>
                <a:cs typeface="Abadi MT Condensed Light" charset="0"/>
              </a:rPr>
              <a:t>Where is the milk now?</a:t>
            </a:r>
            <a:endParaRPr lang="en-US" dirty="0">
              <a:latin typeface="Abadi MT Condensed Light" charset="0"/>
              <a:ea typeface="Abadi MT Condensed Light" charset="0"/>
              <a:cs typeface="Abadi MT Condensed Light" charset="0"/>
            </a:endParaRPr>
          </a:p>
        </p:txBody>
      </p:sp>
      <p:sp>
        <p:nvSpPr>
          <p:cNvPr id="60" name="TextBox 59"/>
          <p:cNvSpPr txBox="1"/>
          <p:nvPr/>
        </p:nvSpPr>
        <p:spPr>
          <a:xfrm>
            <a:off x="709998" y="4333740"/>
            <a:ext cx="1119925" cy="369332"/>
          </a:xfrm>
          <a:prstGeom prst="rect">
            <a:avLst/>
          </a:prstGeom>
          <a:noFill/>
        </p:spPr>
        <p:txBody>
          <a:bodyPr wrap="square" rtlCol="0">
            <a:spAutoFit/>
          </a:bodyPr>
          <a:lstStyle/>
          <a:p>
            <a:r>
              <a:rPr lang="en-US" dirty="0" smtClean="0">
                <a:latin typeface="+mj-lt"/>
              </a:rPr>
              <a:t>Question</a:t>
            </a:r>
            <a:endParaRPr lang="en-US" dirty="0">
              <a:latin typeface="+mj-lt"/>
            </a:endParaRPr>
          </a:p>
        </p:txBody>
      </p:sp>
      <p:grpSp>
        <p:nvGrpSpPr>
          <p:cNvPr id="61" name="Group 60"/>
          <p:cNvGrpSpPr/>
          <p:nvPr/>
        </p:nvGrpSpPr>
        <p:grpSpPr>
          <a:xfrm rot="5400000">
            <a:off x="3132140" y="3174607"/>
            <a:ext cx="693949" cy="1847248"/>
            <a:chOff x="5741766" y="2503860"/>
            <a:chExt cx="959846" cy="3017921"/>
          </a:xfrm>
        </p:grpSpPr>
        <p:pic>
          <p:nvPicPr>
            <p:cNvPr id="62" name="Picture 61"/>
            <p:cNvPicPr>
              <a:picLocks noChangeAspect="1"/>
            </p:cNvPicPr>
            <p:nvPr/>
          </p:nvPicPr>
          <p:blipFill>
            <a:blip r:embed="rId2"/>
            <a:stretch>
              <a:fillRect/>
            </a:stretch>
          </p:blipFill>
          <p:spPr>
            <a:xfrm>
              <a:off x="5741766" y="2505169"/>
              <a:ext cx="787400" cy="3009900"/>
            </a:xfrm>
            <a:prstGeom prst="rect">
              <a:avLst/>
            </a:prstGeom>
          </p:spPr>
        </p:pic>
        <p:pic>
          <p:nvPicPr>
            <p:cNvPr id="63" name="Picture 62"/>
            <p:cNvPicPr>
              <a:picLocks noChangeAspect="1"/>
            </p:cNvPicPr>
            <p:nvPr/>
          </p:nvPicPr>
          <p:blipFill>
            <a:blip r:embed="rId3"/>
            <a:stretch>
              <a:fillRect/>
            </a:stretch>
          </p:blipFill>
          <p:spPr>
            <a:xfrm>
              <a:off x="6498411" y="2503860"/>
              <a:ext cx="203201" cy="3017921"/>
            </a:xfrm>
            <a:prstGeom prst="rect">
              <a:avLst/>
            </a:prstGeom>
          </p:spPr>
        </p:pic>
      </p:grpSp>
      <p:cxnSp>
        <p:nvCxnSpPr>
          <p:cNvPr id="64" name="Straight Arrow Connector 63"/>
          <p:cNvCxnSpPr/>
          <p:nvPr/>
        </p:nvCxnSpPr>
        <p:spPr>
          <a:xfrm>
            <a:off x="4672392" y="4327250"/>
            <a:ext cx="566403"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65" name="Picture 64"/>
          <p:cNvPicPr>
            <a:picLocks noChangeAspect="1"/>
          </p:cNvPicPr>
          <p:nvPr/>
        </p:nvPicPr>
        <p:blipFill>
          <a:blip r:embed="rId3"/>
          <a:stretch>
            <a:fillRect/>
          </a:stretch>
        </p:blipFill>
        <p:spPr>
          <a:xfrm rot="16200000">
            <a:off x="6532232" y="3459505"/>
            <a:ext cx="124674" cy="1846731"/>
          </a:xfrm>
          <a:prstGeom prst="rect">
            <a:avLst/>
          </a:prstGeom>
        </p:spPr>
      </p:pic>
      <p:pic>
        <p:nvPicPr>
          <p:cNvPr id="66" name="Picture 65"/>
          <p:cNvPicPr>
            <a:picLocks noChangeAspect="1"/>
          </p:cNvPicPr>
          <p:nvPr/>
        </p:nvPicPr>
        <p:blipFill>
          <a:blip r:embed="rId3"/>
          <a:stretch>
            <a:fillRect/>
          </a:stretch>
        </p:blipFill>
        <p:spPr>
          <a:xfrm rot="16200000">
            <a:off x="3416777" y="3846129"/>
            <a:ext cx="124674" cy="1846731"/>
          </a:xfrm>
          <a:prstGeom prst="rect">
            <a:avLst/>
          </a:prstGeom>
        </p:spPr>
      </p:pic>
      <p:sp>
        <p:nvSpPr>
          <p:cNvPr id="67" name="TextBox 66"/>
          <p:cNvSpPr txBox="1"/>
          <p:nvPr/>
        </p:nvSpPr>
        <p:spPr>
          <a:xfrm>
            <a:off x="5845812" y="4446328"/>
            <a:ext cx="1529715" cy="646331"/>
          </a:xfrm>
          <a:prstGeom prst="rect">
            <a:avLst/>
          </a:prstGeom>
          <a:noFill/>
        </p:spPr>
        <p:txBody>
          <a:bodyPr wrap="square" rtlCol="0">
            <a:spAutoFit/>
          </a:bodyPr>
          <a:lstStyle/>
          <a:p>
            <a:r>
              <a:rPr lang="en-US" smtClean="0">
                <a:latin typeface="+mj-lt"/>
              </a:rPr>
              <a:t>2</a:t>
            </a:r>
            <a:r>
              <a:rPr lang="en-US" baseline="30000" smtClean="0">
                <a:latin typeface="+mj-lt"/>
              </a:rPr>
              <a:t>nd</a:t>
            </a:r>
            <a:r>
              <a:rPr lang="en-US">
                <a:latin typeface="+mj-lt"/>
              </a:rPr>
              <a:t> </a:t>
            </a:r>
            <a:r>
              <a:rPr lang="en-US" smtClean="0">
                <a:latin typeface="+mj-lt"/>
              </a:rPr>
              <a:t>supporting memory </a:t>
            </a:r>
            <a:endParaRPr lang="en-US" dirty="0">
              <a:latin typeface="+mj-lt"/>
            </a:endParaRPr>
          </a:p>
        </p:txBody>
      </p:sp>
      <p:pic>
        <p:nvPicPr>
          <p:cNvPr id="69" name="Picture 68"/>
          <p:cNvPicPr>
            <a:picLocks noChangeAspect="1"/>
          </p:cNvPicPr>
          <p:nvPr/>
        </p:nvPicPr>
        <p:blipFill>
          <a:blip r:embed="rId3"/>
          <a:stretch>
            <a:fillRect/>
          </a:stretch>
        </p:blipFill>
        <p:spPr>
          <a:xfrm rot="5400000">
            <a:off x="6547246" y="1933387"/>
            <a:ext cx="126848" cy="1878933"/>
          </a:xfrm>
          <a:prstGeom prst="rect">
            <a:avLst/>
          </a:prstGeom>
        </p:spPr>
      </p:pic>
      <p:sp>
        <p:nvSpPr>
          <p:cNvPr id="70" name="Rectangle 69"/>
          <p:cNvSpPr/>
          <p:nvPr/>
        </p:nvSpPr>
        <p:spPr>
          <a:xfrm>
            <a:off x="283594" y="5658469"/>
            <a:ext cx="1972732" cy="369332"/>
          </a:xfrm>
          <a:prstGeom prst="rect">
            <a:avLst/>
          </a:prstGeom>
          <a:ln>
            <a:solidFill>
              <a:schemeClr val="tx1"/>
            </a:solidFill>
            <a:prstDash val="dash"/>
          </a:ln>
        </p:spPr>
        <p:txBody>
          <a:bodyPr wrap="square">
            <a:spAutoFit/>
          </a:bodyPr>
          <a:lstStyle/>
          <a:p>
            <a:r>
              <a:rPr lang="en-US" dirty="0" smtClean="0">
                <a:latin typeface="Abadi MT Condensed Light" charset="0"/>
                <a:ea typeface="Abadi MT Condensed Light" charset="0"/>
                <a:cs typeface="Abadi MT Condensed Light" charset="0"/>
              </a:rPr>
              <a:t>Where is the milk now?</a:t>
            </a:r>
            <a:endParaRPr lang="en-US" dirty="0">
              <a:latin typeface="Abadi MT Condensed Light" charset="0"/>
              <a:ea typeface="Abadi MT Condensed Light" charset="0"/>
              <a:cs typeface="Abadi MT Condensed Light" charset="0"/>
            </a:endParaRPr>
          </a:p>
        </p:txBody>
      </p:sp>
      <p:sp>
        <p:nvSpPr>
          <p:cNvPr id="71" name="TextBox 70"/>
          <p:cNvSpPr txBox="1"/>
          <p:nvPr/>
        </p:nvSpPr>
        <p:spPr>
          <a:xfrm>
            <a:off x="637474" y="6027801"/>
            <a:ext cx="1119925" cy="369332"/>
          </a:xfrm>
          <a:prstGeom prst="rect">
            <a:avLst/>
          </a:prstGeom>
          <a:noFill/>
        </p:spPr>
        <p:txBody>
          <a:bodyPr wrap="square" rtlCol="0">
            <a:spAutoFit/>
          </a:bodyPr>
          <a:lstStyle/>
          <a:p>
            <a:r>
              <a:rPr lang="en-US" dirty="0" smtClean="0">
                <a:latin typeface="+mj-lt"/>
              </a:rPr>
              <a:t>Question</a:t>
            </a:r>
            <a:endParaRPr lang="en-US" dirty="0">
              <a:latin typeface="+mj-lt"/>
            </a:endParaRPr>
          </a:p>
        </p:txBody>
      </p:sp>
      <p:pic>
        <p:nvPicPr>
          <p:cNvPr id="72" name="Picture 71"/>
          <p:cNvPicPr>
            <a:picLocks noChangeAspect="1"/>
          </p:cNvPicPr>
          <p:nvPr/>
        </p:nvPicPr>
        <p:blipFill>
          <a:blip r:embed="rId3"/>
          <a:stretch>
            <a:fillRect/>
          </a:stretch>
        </p:blipFill>
        <p:spPr>
          <a:xfrm rot="16200000">
            <a:off x="3424641" y="5280882"/>
            <a:ext cx="124674" cy="1846731"/>
          </a:xfrm>
          <a:prstGeom prst="rect">
            <a:avLst/>
          </a:prstGeom>
        </p:spPr>
      </p:pic>
      <p:pic>
        <p:nvPicPr>
          <p:cNvPr id="73" name="Picture 72"/>
          <p:cNvPicPr>
            <a:picLocks noChangeAspect="1"/>
          </p:cNvPicPr>
          <p:nvPr/>
        </p:nvPicPr>
        <p:blipFill>
          <a:blip r:embed="rId3"/>
          <a:stretch>
            <a:fillRect/>
          </a:stretch>
        </p:blipFill>
        <p:spPr>
          <a:xfrm rot="16200000">
            <a:off x="3424642" y="4773401"/>
            <a:ext cx="124674" cy="1846731"/>
          </a:xfrm>
          <a:prstGeom prst="rect">
            <a:avLst/>
          </a:prstGeom>
        </p:spPr>
      </p:pic>
      <p:cxnSp>
        <p:nvCxnSpPr>
          <p:cNvPr id="74" name="Straight Arrow Connector 73"/>
          <p:cNvCxnSpPr/>
          <p:nvPr/>
        </p:nvCxnSpPr>
        <p:spPr>
          <a:xfrm>
            <a:off x="4672392" y="5843135"/>
            <a:ext cx="566403"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5" name="Rectangle 74"/>
          <p:cNvSpPr/>
          <p:nvPr/>
        </p:nvSpPr>
        <p:spPr>
          <a:xfrm>
            <a:off x="6254964" y="5619882"/>
            <a:ext cx="679210" cy="369332"/>
          </a:xfrm>
          <a:prstGeom prst="rect">
            <a:avLst/>
          </a:prstGeom>
          <a:ln>
            <a:solidFill>
              <a:srgbClr val="FF0000"/>
            </a:solidFill>
            <a:prstDash val="dash"/>
          </a:ln>
        </p:spPr>
        <p:txBody>
          <a:bodyPr wrap="square">
            <a:spAutoFit/>
          </a:bodyPr>
          <a:lstStyle/>
          <a:p>
            <a:r>
              <a:rPr lang="en-US" dirty="0" smtClean="0">
                <a:solidFill>
                  <a:srgbClr val="FF0000"/>
                </a:solidFill>
                <a:latin typeface="Abadi MT Condensed Light" charset="0"/>
                <a:ea typeface="Abadi MT Condensed Light" charset="0"/>
                <a:cs typeface="Abadi MT Condensed Light" charset="0"/>
              </a:rPr>
              <a:t>Office</a:t>
            </a:r>
            <a:endParaRPr lang="en-US" dirty="0">
              <a:solidFill>
                <a:srgbClr val="FF0000"/>
              </a:solidFill>
              <a:latin typeface="Abadi MT Condensed Light" charset="0"/>
              <a:ea typeface="Abadi MT Condensed Light" charset="0"/>
              <a:cs typeface="Abadi MT Condensed Light" charset="0"/>
            </a:endParaRPr>
          </a:p>
        </p:txBody>
      </p:sp>
      <p:sp>
        <p:nvSpPr>
          <p:cNvPr id="76" name="TextBox 75"/>
          <p:cNvSpPr txBox="1"/>
          <p:nvPr/>
        </p:nvSpPr>
        <p:spPr>
          <a:xfrm>
            <a:off x="6050706" y="5987019"/>
            <a:ext cx="1119925" cy="369332"/>
          </a:xfrm>
          <a:prstGeom prst="rect">
            <a:avLst/>
          </a:prstGeom>
          <a:noFill/>
        </p:spPr>
        <p:txBody>
          <a:bodyPr wrap="square" rtlCol="0">
            <a:spAutoFit/>
          </a:bodyPr>
          <a:lstStyle/>
          <a:p>
            <a:r>
              <a:rPr lang="en-US" smtClean="0">
                <a:latin typeface="+mj-lt"/>
              </a:rPr>
              <a:t>Response</a:t>
            </a:r>
            <a:endParaRPr lang="en-US" dirty="0">
              <a:latin typeface="+mj-lt"/>
            </a:endParaRPr>
          </a:p>
        </p:txBody>
      </p:sp>
    </p:spTree>
    <p:extLst>
      <p:ext uri="{BB962C8B-B14F-4D97-AF65-F5344CB8AC3E}">
        <p14:creationId xmlns:p14="http://schemas.microsoft.com/office/powerpoint/2010/main" val="88140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7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72"/>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7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7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7" grpId="0"/>
      <p:bldP spid="59" grpId="0" animBg="1"/>
      <p:bldP spid="60" grpId="0"/>
      <p:bldP spid="67" grpId="0"/>
      <p:bldP spid="70" grpId="0" animBg="1"/>
      <p:bldP spid="71" grpId="0"/>
      <p:bldP spid="75" grpId="0" animBg="1"/>
      <p:bldP spid="7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3965" y="0"/>
            <a:ext cx="3428119" cy="1317265"/>
          </a:xfrm>
        </p:spPr>
        <p:txBody>
          <a:bodyPr/>
          <a:lstStyle/>
          <a:p>
            <a:r>
              <a:rPr lang="en-US" dirty="0" smtClean="0"/>
              <a:t>Training Objective</a:t>
            </a:r>
            <a:endParaRPr lang="en-US" dirty="0"/>
          </a:p>
        </p:txBody>
      </p:sp>
      <p:sp>
        <p:nvSpPr>
          <p:cNvPr id="4" name="Slide Number Placeholder 3"/>
          <p:cNvSpPr>
            <a:spLocks noGrp="1"/>
          </p:cNvSpPr>
          <p:nvPr>
            <p:ph type="sldNum" sz="quarter" idx="12"/>
          </p:nvPr>
        </p:nvSpPr>
        <p:spPr/>
        <p:txBody>
          <a:bodyPr/>
          <a:lstStyle/>
          <a:p>
            <a:fld id="{6113E31D-E2AB-40D1-8B51-AFA5AFEF393A}" type="slidenum">
              <a:rPr lang="en-US" smtClean="0"/>
              <a:t>13</a:t>
            </a:fld>
            <a:endParaRPr lang="en-US" dirty="0"/>
          </a:p>
        </p:txBody>
      </p:sp>
      <p:pic>
        <p:nvPicPr>
          <p:cNvPr id="8" name="Picture 7"/>
          <p:cNvPicPr>
            <a:picLocks noChangeAspect="1"/>
          </p:cNvPicPr>
          <p:nvPr/>
        </p:nvPicPr>
        <p:blipFill>
          <a:blip r:embed="rId2"/>
          <a:stretch>
            <a:fillRect/>
          </a:stretch>
        </p:blipFill>
        <p:spPr>
          <a:xfrm>
            <a:off x="522224" y="2252182"/>
            <a:ext cx="5764797" cy="768077"/>
          </a:xfrm>
          <a:prstGeom prst="rect">
            <a:avLst/>
          </a:prstGeom>
        </p:spPr>
      </p:pic>
      <p:sp>
        <p:nvSpPr>
          <p:cNvPr id="23" name="Rectangle 22"/>
          <p:cNvSpPr/>
          <p:nvPr/>
        </p:nvSpPr>
        <p:spPr>
          <a:xfrm>
            <a:off x="2871537" y="2131741"/>
            <a:ext cx="1483895" cy="683648"/>
          </a:xfrm>
          <a:prstGeom prst="rect">
            <a:avLst/>
          </a:prstGeom>
          <a:noFill/>
          <a:ln w="28575">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p:cNvSpPr txBox="1"/>
          <p:nvPr/>
        </p:nvSpPr>
        <p:spPr>
          <a:xfrm>
            <a:off x="4018547" y="1052267"/>
            <a:ext cx="1451811" cy="646331"/>
          </a:xfrm>
          <a:prstGeom prst="rect">
            <a:avLst/>
          </a:prstGeom>
          <a:noFill/>
          <a:ln>
            <a:solidFill>
              <a:schemeClr val="tx1"/>
            </a:solidFill>
            <a:prstDash val="dash"/>
          </a:ln>
        </p:spPr>
        <p:txBody>
          <a:bodyPr wrap="square" rtlCol="0">
            <a:spAutoFit/>
          </a:bodyPr>
          <a:lstStyle/>
          <a:p>
            <a:r>
              <a:rPr lang="en-US" dirty="0" smtClean="0">
                <a:latin typeface="+mj-lt"/>
              </a:rPr>
              <a:t>Score for true 1</a:t>
            </a:r>
            <a:r>
              <a:rPr lang="en-US" baseline="30000" dirty="0" smtClean="0">
                <a:latin typeface="+mj-lt"/>
              </a:rPr>
              <a:t>st</a:t>
            </a:r>
            <a:r>
              <a:rPr lang="en-US" dirty="0" smtClean="0">
                <a:latin typeface="+mj-lt"/>
              </a:rPr>
              <a:t> memory</a:t>
            </a:r>
            <a:endParaRPr lang="en-US" dirty="0">
              <a:latin typeface="+mj-lt"/>
            </a:endParaRPr>
          </a:p>
        </p:txBody>
      </p:sp>
      <p:cxnSp>
        <p:nvCxnSpPr>
          <p:cNvPr id="26" name="Straight Arrow Connector 25"/>
          <p:cNvCxnSpPr/>
          <p:nvPr/>
        </p:nvCxnSpPr>
        <p:spPr>
          <a:xfrm flipH="1">
            <a:off x="4058653" y="1698598"/>
            <a:ext cx="160421" cy="43314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4664243" y="2129841"/>
            <a:ext cx="1110915" cy="683648"/>
          </a:xfrm>
          <a:prstGeom prst="rect">
            <a:avLst/>
          </a:prstGeom>
          <a:noFill/>
          <a:ln w="28575">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6096000" y="1052267"/>
            <a:ext cx="1900990" cy="646331"/>
          </a:xfrm>
          <a:prstGeom prst="rect">
            <a:avLst/>
          </a:prstGeom>
          <a:noFill/>
          <a:ln>
            <a:solidFill>
              <a:schemeClr val="tx1"/>
            </a:solidFill>
            <a:prstDash val="dash"/>
          </a:ln>
        </p:spPr>
        <p:txBody>
          <a:bodyPr wrap="square" rtlCol="0">
            <a:spAutoFit/>
          </a:bodyPr>
          <a:lstStyle/>
          <a:p>
            <a:r>
              <a:rPr lang="en-US" dirty="0" smtClean="0">
                <a:latin typeface="+mj-lt"/>
              </a:rPr>
              <a:t>Score for a negative memory</a:t>
            </a:r>
            <a:endParaRPr lang="en-US" dirty="0">
              <a:latin typeface="+mj-lt"/>
            </a:endParaRPr>
          </a:p>
        </p:txBody>
      </p:sp>
      <p:cxnSp>
        <p:nvCxnSpPr>
          <p:cNvPr id="31" name="Straight Arrow Connector 30"/>
          <p:cNvCxnSpPr/>
          <p:nvPr/>
        </p:nvCxnSpPr>
        <p:spPr>
          <a:xfrm flipH="1">
            <a:off x="5775158" y="1728803"/>
            <a:ext cx="445168" cy="40103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816315" y="6550223"/>
            <a:ext cx="3400546" cy="307777"/>
          </a:xfrm>
          <a:prstGeom prst="rect">
            <a:avLst/>
          </a:prstGeom>
          <a:noFill/>
        </p:spPr>
        <p:txBody>
          <a:bodyPr wrap="none" rtlCol="0" anchor="ctr">
            <a:spAutoFit/>
          </a:bodyPr>
          <a:lstStyle/>
          <a:p>
            <a:pPr algn="ctr"/>
            <a:r>
              <a:rPr lang="en-US" sz="1400" dirty="0">
                <a:latin typeface="+mj-lt"/>
              </a:rPr>
              <a:t>Memory Networks, Weston et. al., ICLR 2015</a:t>
            </a:r>
          </a:p>
        </p:txBody>
      </p:sp>
    </p:spTree>
    <p:extLst>
      <p:ext uri="{BB962C8B-B14F-4D97-AF65-F5344CB8AC3E}">
        <p14:creationId xmlns:p14="http://schemas.microsoft.com/office/powerpoint/2010/main" val="476848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8" grpId="0" animBg="1"/>
      <p:bldP spid="3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3965" y="0"/>
            <a:ext cx="3428119" cy="1317265"/>
          </a:xfrm>
        </p:spPr>
        <p:txBody>
          <a:bodyPr/>
          <a:lstStyle/>
          <a:p>
            <a:r>
              <a:rPr lang="en-US" dirty="0" smtClean="0"/>
              <a:t>Training Objective</a:t>
            </a:r>
            <a:endParaRPr lang="en-US" dirty="0"/>
          </a:p>
        </p:txBody>
      </p:sp>
      <p:sp>
        <p:nvSpPr>
          <p:cNvPr id="4" name="Slide Number Placeholder 3"/>
          <p:cNvSpPr>
            <a:spLocks noGrp="1"/>
          </p:cNvSpPr>
          <p:nvPr>
            <p:ph type="sldNum" sz="quarter" idx="12"/>
          </p:nvPr>
        </p:nvSpPr>
        <p:spPr/>
        <p:txBody>
          <a:bodyPr/>
          <a:lstStyle/>
          <a:p>
            <a:fld id="{6113E31D-E2AB-40D1-8B51-AFA5AFEF393A}" type="slidenum">
              <a:rPr lang="en-US" smtClean="0"/>
              <a:t>14</a:t>
            </a:fld>
            <a:endParaRPr lang="en-US" dirty="0"/>
          </a:p>
        </p:txBody>
      </p:sp>
      <p:pic>
        <p:nvPicPr>
          <p:cNvPr id="8" name="Picture 7"/>
          <p:cNvPicPr>
            <a:picLocks noChangeAspect="1"/>
          </p:cNvPicPr>
          <p:nvPr/>
        </p:nvPicPr>
        <p:blipFill>
          <a:blip r:embed="rId2"/>
          <a:stretch>
            <a:fillRect/>
          </a:stretch>
        </p:blipFill>
        <p:spPr>
          <a:xfrm>
            <a:off x="522224" y="2252182"/>
            <a:ext cx="5764797" cy="768077"/>
          </a:xfrm>
          <a:prstGeom prst="rect">
            <a:avLst/>
          </a:prstGeom>
        </p:spPr>
      </p:pic>
      <p:pic>
        <p:nvPicPr>
          <p:cNvPr id="22" name="Picture 21"/>
          <p:cNvPicPr>
            <a:picLocks noChangeAspect="1"/>
          </p:cNvPicPr>
          <p:nvPr/>
        </p:nvPicPr>
        <p:blipFill>
          <a:blip r:embed="rId3"/>
          <a:stretch>
            <a:fillRect/>
          </a:stretch>
        </p:blipFill>
        <p:spPr>
          <a:xfrm>
            <a:off x="426996" y="3481096"/>
            <a:ext cx="7800563" cy="786103"/>
          </a:xfrm>
          <a:prstGeom prst="rect">
            <a:avLst/>
          </a:prstGeom>
        </p:spPr>
      </p:pic>
      <p:sp>
        <p:nvSpPr>
          <p:cNvPr id="23" name="Rectangle 22"/>
          <p:cNvSpPr/>
          <p:nvPr/>
        </p:nvSpPr>
        <p:spPr>
          <a:xfrm>
            <a:off x="2943727" y="3381187"/>
            <a:ext cx="2374231" cy="683648"/>
          </a:xfrm>
          <a:prstGeom prst="rect">
            <a:avLst/>
          </a:prstGeom>
          <a:noFill/>
          <a:ln w="28575">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p:cNvSpPr txBox="1"/>
          <p:nvPr/>
        </p:nvSpPr>
        <p:spPr>
          <a:xfrm>
            <a:off x="4174959" y="952358"/>
            <a:ext cx="1451811" cy="646331"/>
          </a:xfrm>
          <a:prstGeom prst="rect">
            <a:avLst/>
          </a:prstGeom>
          <a:noFill/>
          <a:ln>
            <a:solidFill>
              <a:schemeClr val="tx1"/>
            </a:solidFill>
            <a:prstDash val="dash"/>
          </a:ln>
        </p:spPr>
        <p:txBody>
          <a:bodyPr wrap="square" rtlCol="0">
            <a:spAutoFit/>
          </a:bodyPr>
          <a:lstStyle/>
          <a:p>
            <a:r>
              <a:rPr lang="en-US" dirty="0" smtClean="0">
                <a:latin typeface="+mj-lt"/>
              </a:rPr>
              <a:t>Score for true 2</a:t>
            </a:r>
            <a:r>
              <a:rPr lang="en-US" baseline="30000" dirty="0" smtClean="0">
                <a:latin typeface="+mj-lt"/>
              </a:rPr>
              <a:t>nd</a:t>
            </a:r>
            <a:r>
              <a:rPr lang="en-US" dirty="0" smtClean="0">
                <a:latin typeface="+mj-lt"/>
              </a:rPr>
              <a:t> memory</a:t>
            </a:r>
            <a:endParaRPr lang="en-US" dirty="0">
              <a:latin typeface="+mj-lt"/>
            </a:endParaRPr>
          </a:p>
        </p:txBody>
      </p:sp>
      <p:cxnSp>
        <p:nvCxnSpPr>
          <p:cNvPr id="26" name="Straight Arrow Connector 25"/>
          <p:cNvCxnSpPr>
            <a:endCxn id="23" idx="0"/>
          </p:cNvCxnSpPr>
          <p:nvPr/>
        </p:nvCxnSpPr>
        <p:spPr>
          <a:xfrm flipH="1">
            <a:off x="4130843" y="1698598"/>
            <a:ext cx="425115" cy="168258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5626770" y="3381187"/>
            <a:ext cx="2081461" cy="683648"/>
          </a:xfrm>
          <a:prstGeom prst="rect">
            <a:avLst/>
          </a:prstGeom>
          <a:noFill/>
          <a:ln w="28575">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6136105" y="955939"/>
            <a:ext cx="1900990" cy="646331"/>
          </a:xfrm>
          <a:prstGeom prst="rect">
            <a:avLst/>
          </a:prstGeom>
          <a:noFill/>
          <a:ln>
            <a:solidFill>
              <a:schemeClr val="tx1"/>
            </a:solidFill>
            <a:prstDash val="dash"/>
          </a:ln>
        </p:spPr>
        <p:txBody>
          <a:bodyPr wrap="square" rtlCol="0">
            <a:spAutoFit/>
          </a:bodyPr>
          <a:lstStyle/>
          <a:p>
            <a:r>
              <a:rPr lang="en-US" dirty="0" smtClean="0">
                <a:latin typeface="+mj-lt"/>
              </a:rPr>
              <a:t>Score for a negative memory</a:t>
            </a:r>
            <a:endParaRPr lang="en-US" dirty="0">
              <a:latin typeface="+mj-lt"/>
            </a:endParaRPr>
          </a:p>
        </p:txBody>
      </p:sp>
      <p:cxnSp>
        <p:nvCxnSpPr>
          <p:cNvPr id="31" name="Straight Arrow Connector 30"/>
          <p:cNvCxnSpPr/>
          <p:nvPr/>
        </p:nvCxnSpPr>
        <p:spPr>
          <a:xfrm flipH="1">
            <a:off x="6697579" y="1698584"/>
            <a:ext cx="294552" cy="157400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816315" y="6550223"/>
            <a:ext cx="3400546" cy="307777"/>
          </a:xfrm>
          <a:prstGeom prst="rect">
            <a:avLst/>
          </a:prstGeom>
          <a:noFill/>
        </p:spPr>
        <p:txBody>
          <a:bodyPr wrap="none" rtlCol="0" anchor="ctr">
            <a:spAutoFit/>
          </a:bodyPr>
          <a:lstStyle/>
          <a:p>
            <a:pPr algn="ctr"/>
            <a:r>
              <a:rPr lang="en-US" sz="1400" dirty="0">
                <a:latin typeface="+mj-lt"/>
              </a:rPr>
              <a:t>Memory Networks, Weston et. al., ICLR 2015</a:t>
            </a:r>
          </a:p>
        </p:txBody>
      </p:sp>
    </p:spTree>
    <p:extLst>
      <p:ext uri="{BB962C8B-B14F-4D97-AF65-F5344CB8AC3E}">
        <p14:creationId xmlns:p14="http://schemas.microsoft.com/office/powerpoint/2010/main" val="2136698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8" grpId="0" animBg="1"/>
      <p:bldP spid="3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3965" y="0"/>
            <a:ext cx="3428119" cy="1317265"/>
          </a:xfrm>
        </p:spPr>
        <p:txBody>
          <a:bodyPr/>
          <a:lstStyle/>
          <a:p>
            <a:r>
              <a:rPr lang="en-US" dirty="0" smtClean="0"/>
              <a:t>Training Objective</a:t>
            </a:r>
            <a:endParaRPr lang="en-US" dirty="0"/>
          </a:p>
        </p:txBody>
      </p:sp>
      <p:sp>
        <p:nvSpPr>
          <p:cNvPr id="4" name="Slide Number Placeholder 3"/>
          <p:cNvSpPr>
            <a:spLocks noGrp="1"/>
          </p:cNvSpPr>
          <p:nvPr>
            <p:ph type="sldNum" sz="quarter" idx="12"/>
          </p:nvPr>
        </p:nvSpPr>
        <p:spPr/>
        <p:txBody>
          <a:bodyPr/>
          <a:lstStyle/>
          <a:p>
            <a:fld id="{6113E31D-E2AB-40D1-8B51-AFA5AFEF393A}" type="slidenum">
              <a:rPr lang="en-US" smtClean="0"/>
              <a:t>15</a:t>
            </a:fld>
            <a:endParaRPr lang="en-US" dirty="0"/>
          </a:p>
        </p:txBody>
      </p:sp>
      <p:pic>
        <p:nvPicPr>
          <p:cNvPr id="8" name="Picture 7"/>
          <p:cNvPicPr>
            <a:picLocks noChangeAspect="1"/>
          </p:cNvPicPr>
          <p:nvPr/>
        </p:nvPicPr>
        <p:blipFill>
          <a:blip r:embed="rId2"/>
          <a:stretch>
            <a:fillRect/>
          </a:stretch>
        </p:blipFill>
        <p:spPr>
          <a:xfrm>
            <a:off x="522224" y="2252182"/>
            <a:ext cx="5764797" cy="768077"/>
          </a:xfrm>
          <a:prstGeom prst="rect">
            <a:avLst/>
          </a:prstGeom>
        </p:spPr>
      </p:pic>
      <p:pic>
        <p:nvPicPr>
          <p:cNvPr id="22" name="Picture 21"/>
          <p:cNvPicPr>
            <a:picLocks noChangeAspect="1"/>
          </p:cNvPicPr>
          <p:nvPr/>
        </p:nvPicPr>
        <p:blipFill>
          <a:blip r:embed="rId3"/>
          <a:stretch>
            <a:fillRect/>
          </a:stretch>
        </p:blipFill>
        <p:spPr>
          <a:xfrm>
            <a:off x="426996" y="3481096"/>
            <a:ext cx="7800563" cy="786103"/>
          </a:xfrm>
          <a:prstGeom prst="rect">
            <a:avLst/>
          </a:prstGeom>
        </p:spPr>
      </p:pic>
      <p:sp>
        <p:nvSpPr>
          <p:cNvPr id="23" name="Rectangle 22"/>
          <p:cNvSpPr/>
          <p:nvPr/>
        </p:nvSpPr>
        <p:spPr>
          <a:xfrm>
            <a:off x="2654968" y="4810447"/>
            <a:ext cx="2743200" cy="683648"/>
          </a:xfrm>
          <a:prstGeom prst="rect">
            <a:avLst/>
          </a:prstGeom>
          <a:noFill/>
          <a:ln w="28575">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p:cNvSpPr txBox="1"/>
          <p:nvPr/>
        </p:nvSpPr>
        <p:spPr>
          <a:xfrm>
            <a:off x="4174959" y="952358"/>
            <a:ext cx="1451811" cy="646331"/>
          </a:xfrm>
          <a:prstGeom prst="rect">
            <a:avLst/>
          </a:prstGeom>
          <a:noFill/>
          <a:ln>
            <a:solidFill>
              <a:schemeClr val="tx1"/>
            </a:solidFill>
            <a:prstDash val="dash"/>
          </a:ln>
        </p:spPr>
        <p:txBody>
          <a:bodyPr wrap="square" rtlCol="0">
            <a:spAutoFit/>
          </a:bodyPr>
          <a:lstStyle/>
          <a:p>
            <a:r>
              <a:rPr lang="en-US" dirty="0" smtClean="0">
                <a:latin typeface="+mj-lt"/>
              </a:rPr>
              <a:t>Score for true response</a:t>
            </a:r>
            <a:endParaRPr lang="en-US" dirty="0">
              <a:latin typeface="+mj-lt"/>
            </a:endParaRPr>
          </a:p>
        </p:txBody>
      </p:sp>
      <p:cxnSp>
        <p:nvCxnSpPr>
          <p:cNvPr id="26" name="Straight Arrow Connector 25"/>
          <p:cNvCxnSpPr>
            <a:endCxn id="23" idx="0"/>
          </p:cNvCxnSpPr>
          <p:nvPr/>
        </p:nvCxnSpPr>
        <p:spPr>
          <a:xfrm flipH="1">
            <a:off x="4026568" y="1698598"/>
            <a:ext cx="681790" cy="311184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5729037" y="4802757"/>
            <a:ext cx="2725152" cy="683648"/>
          </a:xfrm>
          <a:prstGeom prst="rect">
            <a:avLst/>
          </a:prstGeom>
          <a:noFill/>
          <a:ln w="28575">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6141118" y="950119"/>
            <a:ext cx="1900990" cy="646331"/>
          </a:xfrm>
          <a:prstGeom prst="rect">
            <a:avLst/>
          </a:prstGeom>
          <a:noFill/>
          <a:ln>
            <a:solidFill>
              <a:schemeClr val="tx1"/>
            </a:solidFill>
            <a:prstDash val="dash"/>
          </a:ln>
        </p:spPr>
        <p:txBody>
          <a:bodyPr wrap="square" rtlCol="0">
            <a:spAutoFit/>
          </a:bodyPr>
          <a:lstStyle/>
          <a:p>
            <a:r>
              <a:rPr lang="en-US" dirty="0" smtClean="0">
                <a:latin typeface="+mj-lt"/>
              </a:rPr>
              <a:t>Score for a negative response</a:t>
            </a:r>
            <a:endParaRPr lang="en-US" dirty="0">
              <a:latin typeface="+mj-lt"/>
            </a:endParaRPr>
          </a:p>
        </p:txBody>
      </p:sp>
      <p:cxnSp>
        <p:nvCxnSpPr>
          <p:cNvPr id="31" name="Straight Arrow Connector 30"/>
          <p:cNvCxnSpPr/>
          <p:nvPr/>
        </p:nvCxnSpPr>
        <p:spPr>
          <a:xfrm flipH="1">
            <a:off x="6641433" y="1698598"/>
            <a:ext cx="376988" cy="304184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4"/>
          <a:stretch>
            <a:fillRect/>
          </a:stretch>
        </p:blipFill>
        <p:spPr>
          <a:xfrm>
            <a:off x="565389" y="4885044"/>
            <a:ext cx="7981138" cy="745735"/>
          </a:xfrm>
          <a:prstGeom prst="rect">
            <a:avLst/>
          </a:prstGeom>
        </p:spPr>
      </p:pic>
      <p:sp>
        <p:nvSpPr>
          <p:cNvPr id="13" name="TextBox 12"/>
          <p:cNvSpPr txBox="1"/>
          <p:nvPr/>
        </p:nvSpPr>
        <p:spPr>
          <a:xfrm>
            <a:off x="2816315" y="6550223"/>
            <a:ext cx="3400546" cy="307777"/>
          </a:xfrm>
          <a:prstGeom prst="rect">
            <a:avLst/>
          </a:prstGeom>
          <a:noFill/>
        </p:spPr>
        <p:txBody>
          <a:bodyPr wrap="none" rtlCol="0" anchor="ctr">
            <a:spAutoFit/>
          </a:bodyPr>
          <a:lstStyle/>
          <a:p>
            <a:pPr algn="ctr"/>
            <a:r>
              <a:rPr lang="en-US" sz="1400" dirty="0">
                <a:latin typeface="+mj-lt"/>
              </a:rPr>
              <a:t>Memory Networks, Weston et. al., ICLR 2015</a:t>
            </a:r>
          </a:p>
        </p:txBody>
      </p:sp>
    </p:spTree>
    <p:extLst>
      <p:ext uri="{BB962C8B-B14F-4D97-AF65-F5344CB8AC3E}">
        <p14:creationId xmlns:p14="http://schemas.microsoft.com/office/powerpoint/2010/main" val="1261925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8" grpId="0" animBg="1"/>
      <p:bldP spid="3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3965" y="0"/>
            <a:ext cx="3428119" cy="1317265"/>
          </a:xfrm>
        </p:spPr>
        <p:txBody>
          <a:bodyPr/>
          <a:lstStyle/>
          <a:p>
            <a:r>
              <a:rPr lang="en-US" dirty="0" smtClean="0"/>
              <a:t>Experiment</a:t>
            </a:r>
            <a:endParaRPr lang="en-US" dirty="0"/>
          </a:p>
        </p:txBody>
      </p:sp>
      <p:sp>
        <p:nvSpPr>
          <p:cNvPr id="4" name="Slide Number Placeholder 3"/>
          <p:cNvSpPr>
            <a:spLocks noGrp="1"/>
          </p:cNvSpPr>
          <p:nvPr>
            <p:ph type="sldNum" sz="quarter" idx="12"/>
          </p:nvPr>
        </p:nvSpPr>
        <p:spPr/>
        <p:txBody>
          <a:bodyPr/>
          <a:lstStyle/>
          <a:p>
            <a:fld id="{6113E31D-E2AB-40D1-8B51-AFA5AFEF393A}" type="slidenum">
              <a:rPr lang="en-US" smtClean="0"/>
              <a:t>16</a:t>
            </a:fld>
            <a:endParaRPr lang="en-US" dirty="0"/>
          </a:p>
        </p:txBody>
      </p:sp>
      <mc:AlternateContent xmlns:mc="http://schemas.openxmlformats.org/markup-compatibility/2006" xmlns:a14="http://schemas.microsoft.com/office/drawing/2010/main">
        <mc:Choice Requires="a14">
          <p:sp>
            <p:nvSpPr>
              <p:cNvPr id="13" name="Footer Placeholder 4"/>
              <p:cNvSpPr>
                <a:spLocks noGrp="1"/>
              </p:cNvSpPr>
              <p:nvPr>
                <p:ph idx="1"/>
              </p:nvPr>
            </p:nvSpPr>
            <p:spPr>
              <a:xfrm>
                <a:off x="413964" y="1251285"/>
                <a:ext cx="8205249" cy="1828800"/>
              </a:xfrm>
            </p:spPr>
            <p:txBody>
              <a:bodyPr>
                <a:normAutofit/>
              </a:bodyPr>
              <a:lstStyle/>
              <a:p>
                <a:r>
                  <a:rPr lang="en-US" sz="2800" dirty="0" smtClean="0">
                    <a:latin typeface="+mj-lt"/>
                  </a:rPr>
                  <a:t>Large – Scale QA</a:t>
                </a:r>
              </a:p>
              <a:p>
                <a:pPr lvl="1"/>
                <a:r>
                  <a:rPr lang="en-US" sz="2400" dirty="0" smtClean="0">
                    <a:latin typeface="+mj-lt"/>
                  </a:rPr>
                  <a:t>14M Statements – </a:t>
                </a:r>
                <a:r>
                  <a:rPr lang="en-US" sz="2400" i="1" dirty="0" smtClean="0">
                    <a:latin typeface="+mj-lt"/>
                  </a:rPr>
                  <a:t>(subject, relation, object) </a:t>
                </a:r>
              </a:p>
              <a:p>
                <a:pPr lvl="1"/>
                <a:r>
                  <a:rPr lang="en-US" sz="2400" dirty="0" smtClean="0">
                    <a:latin typeface="+mj-lt"/>
                  </a:rPr>
                  <a:t>Memory Hops; </a:t>
                </a:r>
                <a14:m>
                  <m:oMath xmlns:m="http://schemas.openxmlformats.org/officeDocument/2006/math">
                    <m:r>
                      <a:rPr lang="en-US" sz="2400" b="0" i="1" smtClean="0">
                        <a:latin typeface="Cambria Math" charset="0"/>
                      </a:rPr>
                      <m:t>𝑘</m:t>
                    </m:r>
                    <m:r>
                      <a:rPr lang="en-US" sz="2400" b="0" i="1" smtClean="0">
                        <a:latin typeface="Cambria Math" charset="0"/>
                      </a:rPr>
                      <m:t>=1</m:t>
                    </m:r>
                  </m:oMath>
                </a14:m>
                <a:endParaRPr lang="en-US" sz="2400" dirty="0" smtClean="0">
                  <a:latin typeface="+mj-lt"/>
                </a:endParaRPr>
              </a:p>
              <a:p>
                <a:pPr lvl="1"/>
                <a:r>
                  <a:rPr lang="en-US" sz="2400" dirty="0" smtClean="0">
                    <a:latin typeface="+mj-lt"/>
                  </a:rPr>
                  <a:t>Only re-ranked candidates from other system</a:t>
                </a:r>
              </a:p>
            </p:txBody>
          </p:sp>
        </mc:Choice>
        <mc:Fallback xmlns="">
          <p:sp>
            <p:nvSpPr>
              <p:cNvPr id="13" name="Footer Placeholder 4"/>
              <p:cNvSpPr>
                <a:spLocks noGrp="1" noRot="1" noChangeAspect="1" noMove="1" noResize="1" noEditPoints="1" noAdjustHandles="1" noChangeArrowheads="1" noChangeShapeType="1" noTextEdit="1"/>
              </p:cNvSpPr>
              <p:nvPr>
                <p:ph idx="1"/>
              </p:nvPr>
            </p:nvSpPr>
            <p:spPr>
              <a:xfrm>
                <a:off x="413964" y="1251285"/>
                <a:ext cx="8205249" cy="1828800"/>
              </a:xfrm>
              <a:blipFill rotWithShape="0">
                <a:blip r:embed="rId2"/>
                <a:stretch>
                  <a:fillRect l="-1337" t="-5333"/>
                </a:stretch>
              </a:blipFill>
            </p:spPr>
            <p:txBody>
              <a:bodyPr/>
              <a:lstStyle/>
              <a:p>
                <a:r>
                  <a:rPr lang="en-US">
                    <a:noFill/>
                  </a:rPr>
                  <a:t> </a:t>
                </a:r>
              </a:p>
            </p:txBody>
          </p:sp>
        </mc:Fallback>
      </mc:AlternateContent>
      <p:graphicFrame>
        <p:nvGraphicFramePr>
          <p:cNvPr id="5" name="Table 4"/>
          <p:cNvGraphicFramePr>
            <a:graphicFrameLocks noGrp="1"/>
          </p:cNvGraphicFramePr>
          <p:nvPr>
            <p:extLst/>
          </p:nvPr>
        </p:nvGraphicFramePr>
        <p:xfrm>
          <a:off x="1468588" y="3505669"/>
          <a:ext cx="6096000" cy="1483360"/>
        </p:xfrm>
        <a:graphic>
          <a:graphicData uri="http://schemas.openxmlformats.org/drawingml/2006/table">
            <a:tbl>
              <a:tblPr firstRow="1" bandRow="1">
                <a:tableStyleId>{2D5ABB26-0587-4C30-8999-92F81FD0307C}</a:tableStyleId>
              </a:tblPr>
              <a:tblGrid>
                <a:gridCol w="3048000"/>
                <a:gridCol w="3048000"/>
              </a:tblGrid>
              <a:tr h="370840">
                <a:tc>
                  <a:txBody>
                    <a:bodyPr/>
                    <a:lstStyle/>
                    <a:p>
                      <a:pPr algn="ctr"/>
                      <a:r>
                        <a:rPr lang="en-US" sz="1800" dirty="0" smtClean="0">
                          <a:latin typeface="+mj-lt"/>
                        </a:rPr>
                        <a:t>Method</a:t>
                      </a:r>
                      <a:endParaRPr lang="en-US" sz="1800" dirty="0">
                        <a:latin typeface="+mj-lt"/>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latin typeface="+mj-lt"/>
                        </a:rPr>
                        <a:t>F1</a:t>
                      </a:r>
                      <a:endParaRPr lang="en-US" sz="1800" dirty="0">
                        <a:latin typeface="+mj-lt"/>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sz="1800" dirty="0" smtClean="0">
                          <a:latin typeface="+mj-lt"/>
                        </a:rPr>
                        <a:t>Fader et. al. 2013</a:t>
                      </a:r>
                      <a:endParaRPr lang="en-US" sz="1800" dirty="0">
                        <a:latin typeface="+mj-lt"/>
                      </a:endParaRPr>
                    </a:p>
                  </a:txBody>
                  <a:tcPr anchor="ctr">
                    <a:lnT w="12700" cap="flat" cmpd="sng" algn="ctr">
                      <a:solidFill>
                        <a:schemeClr val="tx1"/>
                      </a:solidFill>
                      <a:prstDash val="solid"/>
                      <a:round/>
                      <a:headEnd type="none" w="med" len="med"/>
                      <a:tailEnd type="none" w="med" len="med"/>
                    </a:lnT>
                  </a:tcPr>
                </a:tc>
                <a:tc>
                  <a:txBody>
                    <a:bodyPr/>
                    <a:lstStyle/>
                    <a:p>
                      <a:pPr algn="ctr"/>
                      <a:r>
                        <a:rPr lang="en-US" sz="1800" dirty="0" smtClean="0">
                          <a:latin typeface="+mj-lt"/>
                        </a:rPr>
                        <a:t>0.54</a:t>
                      </a:r>
                      <a:endParaRPr lang="en-US" sz="1800" dirty="0">
                        <a:latin typeface="+mj-lt"/>
                      </a:endParaRPr>
                    </a:p>
                  </a:txBody>
                  <a:tcPr anchor="ctr">
                    <a:lnT w="12700" cap="flat" cmpd="sng" algn="ctr">
                      <a:solidFill>
                        <a:schemeClr val="tx1"/>
                      </a:solidFill>
                      <a:prstDash val="solid"/>
                      <a:round/>
                      <a:headEnd type="none" w="med" len="med"/>
                      <a:tailEnd type="none" w="med" len="med"/>
                    </a:lnT>
                  </a:tcPr>
                </a:tc>
              </a:tr>
              <a:tr h="370840">
                <a:tc>
                  <a:txBody>
                    <a:bodyPr/>
                    <a:lstStyle/>
                    <a:p>
                      <a:pPr algn="ctr"/>
                      <a:r>
                        <a:rPr lang="en-US" sz="1800" dirty="0" smtClean="0">
                          <a:latin typeface="+mj-lt"/>
                        </a:rPr>
                        <a:t>Bordes et. al.</a:t>
                      </a:r>
                      <a:r>
                        <a:rPr lang="en-US" sz="1800" baseline="0" dirty="0" smtClean="0">
                          <a:latin typeface="+mj-lt"/>
                        </a:rPr>
                        <a:t> 2014b</a:t>
                      </a:r>
                      <a:endParaRPr lang="en-US" sz="1800" dirty="0">
                        <a:latin typeface="+mj-lt"/>
                      </a:endParaRPr>
                    </a:p>
                  </a:txBody>
                  <a:tcPr anchor="ctr"/>
                </a:tc>
                <a:tc>
                  <a:txBody>
                    <a:bodyPr/>
                    <a:lstStyle/>
                    <a:p>
                      <a:pPr algn="ctr"/>
                      <a:r>
                        <a:rPr lang="en-US" sz="1800" dirty="0" smtClean="0">
                          <a:latin typeface="+mj-lt"/>
                        </a:rPr>
                        <a:t>0.73</a:t>
                      </a:r>
                      <a:endParaRPr lang="en-US" sz="1800" dirty="0">
                        <a:latin typeface="+mj-lt"/>
                      </a:endParaRPr>
                    </a:p>
                  </a:txBody>
                  <a:tcPr anchor="ctr"/>
                </a:tc>
              </a:tr>
              <a:tr h="370840">
                <a:tc>
                  <a:txBody>
                    <a:bodyPr/>
                    <a:lstStyle/>
                    <a:p>
                      <a:pPr algn="ctr"/>
                      <a:r>
                        <a:rPr lang="en-US" sz="1800" dirty="0" smtClean="0">
                          <a:latin typeface="+mj-lt"/>
                        </a:rPr>
                        <a:t>Memory Networks</a:t>
                      </a:r>
                      <a:r>
                        <a:rPr lang="en-US" sz="1800" baseline="0" dirty="0" smtClean="0">
                          <a:latin typeface="+mj-lt"/>
                        </a:rPr>
                        <a:t> (This work)</a:t>
                      </a:r>
                      <a:endParaRPr lang="en-US" sz="1800" dirty="0">
                        <a:latin typeface="+mj-lt"/>
                      </a:endParaRPr>
                    </a:p>
                  </a:txBody>
                  <a:tcPr anchor="ctr">
                    <a:lnB w="12700" cap="flat" cmpd="sng" algn="ctr">
                      <a:solidFill>
                        <a:schemeClr val="tx1"/>
                      </a:solidFill>
                      <a:prstDash val="solid"/>
                      <a:round/>
                      <a:headEnd type="none" w="med" len="med"/>
                      <a:tailEnd type="none" w="med" len="med"/>
                    </a:lnB>
                  </a:tcPr>
                </a:tc>
                <a:tc>
                  <a:txBody>
                    <a:bodyPr/>
                    <a:lstStyle/>
                    <a:p>
                      <a:pPr algn="ctr"/>
                      <a:r>
                        <a:rPr lang="en-US" sz="1800" dirty="0" smtClean="0">
                          <a:latin typeface="+mj-lt"/>
                        </a:rPr>
                        <a:t>0.72</a:t>
                      </a:r>
                      <a:endParaRPr lang="en-US" sz="1800" dirty="0">
                        <a:latin typeface="+mj-lt"/>
                      </a:endParaRPr>
                    </a:p>
                  </a:txBody>
                  <a:tcPr anchor="ctr">
                    <a:lnB w="12700" cap="flat" cmpd="sng" algn="ctr">
                      <a:solidFill>
                        <a:schemeClr val="tx1"/>
                      </a:solidFill>
                      <a:prstDash val="solid"/>
                      <a:round/>
                      <a:headEnd type="none" w="med" len="med"/>
                      <a:tailEnd type="none" w="med" len="med"/>
                    </a:lnB>
                  </a:tcPr>
                </a:tc>
              </a:tr>
            </a:tbl>
          </a:graphicData>
        </a:graphic>
      </p:graphicFrame>
      <p:sp>
        <p:nvSpPr>
          <p:cNvPr id="15" name="Footer Placeholder 4"/>
          <p:cNvSpPr txBox="1">
            <a:spLocks/>
          </p:cNvSpPr>
          <p:nvPr/>
        </p:nvSpPr>
        <p:spPr>
          <a:xfrm>
            <a:off x="413964" y="5694948"/>
            <a:ext cx="8205249" cy="593557"/>
          </a:xfrm>
          <a:prstGeom prst="rect">
            <a:avLst/>
          </a:prstGeom>
        </p:spPr>
        <p:txBody>
          <a:bodyPr vert="horz" lIns="91440" tIns="45720" rIns="91440" bIns="45720" rtlCol="0" anchor="ctr">
            <a:normAutofit fontScale="85000" lnSpcReduction="10000"/>
          </a:bodyPr>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lgn="ctr">
              <a:buNone/>
            </a:pPr>
            <a:r>
              <a:rPr lang="en-US" sz="2800" dirty="0" smtClean="0">
                <a:latin typeface="+mj-lt"/>
              </a:rPr>
              <a:t>Why does Memory Network perform exactly as previous model?</a:t>
            </a:r>
          </a:p>
        </p:txBody>
      </p:sp>
      <p:sp>
        <p:nvSpPr>
          <p:cNvPr id="7" name="TextBox 6"/>
          <p:cNvSpPr txBox="1"/>
          <p:nvPr/>
        </p:nvSpPr>
        <p:spPr>
          <a:xfrm>
            <a:off x="2816315" y="6550223"/>
            <a:ext cx="3400546" cy="307777"/>
          </a:xfrm>
          <a:prstGeom prst="rect">
            <a:avLst/>
          </a:prstGeom>
          <a:noFill/>
        </p:spPr>
        <p:txBody>
          <a:bodyPr wrap="none" rtlCol="0" anchor="ctr">
            <a:spAutoFit/>
          </a:bodyPr>
          <a:lstStyle/>
          <a:p>
            <a:pPr algn="ctr"/>
            <a:r>
              <a:rPr lang="en-US" sz="1400" dirty="0">
                <a:latin typeface="+mj-lt"/>
              </a:rPr>
              <a:t>Memory Networks, Weston et. al., ICLR 2015</a:t>
            </a:r>
          </a:p>
        </p:txBody>
      </p:sp>
      <p:sp>
        <p:nvSpPr>
          <p:cNvPr id="8" name="TextBox 7"/>
          <p:cNvSpPr txBox="1"/>
          <p:nvPr/>
        </p:nvSpPr>
        <p:spPr>
          <a:xfrm>
            <a:off x="7167402" y="958369"/>
            <a:ext cx="1451811" cy="646331"/>
          </a:xfrm>
          <a:prstGeom prst="rect">
            <a:avLst/>
          </a:prstGeom>
          <a:noFill/>
          <a:ln>
            <a:solidFill>
              <a:schemeClr val="tx1"/>
            </a:solidFill>
            <a:prstDash val="dash"/>
          </a:ln>
        </p:spPr>
        <p:txBody>
          <a:bodyPr wrap="square" rtlCol="0">
            <a:spAutoFit/>
          </a:bodyPr>
          <a:lstStyle/>
          <a:p>
            <a:r>
              <a:rPr lang="en-US" dirty="0" smtClean="0">
                <a:latin typeface="+mj-lt"/>
              </a:rPr>
              <a:t>Stored as memories</a:t>
            </a:r>
            <a:endParaRPr lang="en-US" dirty="0">
              <a:latin typeface="+mj-lt"/>
            </a:endParaRPr>
          </a:p>
        </p:txBody>
      </p:sp>
      <p:cxnSp>
        <p:nvCxnSpPr>
          <p:cNvPr id="9" name="Straight Arrow Connector 8"/>
          <p:cNvCxnSpPr/>
          <p:nvPr/>
        </p:nvCxnSpPr>
        <p:spPr>
          <a:xfrm flipH="1">
            <a:off x="6457951" y="1522344"/>
            <a:ext cx="709451" cy="34948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046714" y="1942635"/>
            <a:ext cx="1811536" cy="646331"/>
          </a:xfrm>
          <a:prstGeom prst="rect">
            <a:avLst/>
          </a:prstGeom>
          <a:noFill/>
          <a:ln>
            <a:solidFill>
              <a:schemeClr val="tx1"/>
            </a:solidFill>
            <a:prstDash val="dash"/>
          </a:ln>
        </p:spPr>
        <p:txBody>
          <a:bodyPr wrap="square" rtlCol="0">
            <a:spAutoFit/>
          </a:bodyPr>
          <a:lstStyle/>
          <a:p>
            <a:r>
              <a:rPr lang="en-US" dirty="0" smtClean="0">
                <a:latin typeface="+mj-lt"/>
              </a:rPr>
              <a:t>Output is highest </a:t>
            </a:r>
            <a:r>
              <a:rPr lang="en-US" smtClean="0">
                <a:latin typeface="+mj-lt"/>
              </a:rPr>
              <a:t>scoring memory</a:t>
            </a:r>
            <a:endParaRPr lang="en-US" dirty="0">
              <a:latin typeface="+mj-lt"/>
            </a:endParaRPr>
          </a:p>
        </p:txBody>
      </p:sp>
      <p:cxnSp>
        <p:nvCxnSpPr>
          <p:cNvPr id="14" name="Straight Arrow Connector 13"/>
          <p:cNvCxnSpPr>
            <a:stCxn id="12" idx="1"/>
          </p:cNvCxnSpPr>
          <p:nvPr/>
        </p:nvCxnSpPr>
        <p:spPr>
          <a:xfrm flipH="1">
            <a:off x="4210050" y="2265801"/>
            <a:ext cx="2836664" cy="3161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7464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8" grpId="0"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3965" y="0"/>
            <a:ext cx="3428119" cy="1317265"/>
          </a:xfrm>
        </p:spPr>
        <p:txBody>
          <a:bodyPr/>
          <a:lstStyle/>
          <a:p>
            <a:r>
              <a:rPr lang="en-US" dirty="0" smtClean="0">
                <a:solidFill>
                  <a:schemeClr val="bg2">
                    <a:lumMod val="75000"/>
                  </a:schemeClr>
                </a:solidFill>
              </a:rPr>
              <a:t>Experiment</a:t>
            </a:r>
            <a:endParaRPr lang="en-US" dirty="0">
              <a:solidFill>
                <a:schemeClr val="bg2">
                  <a:lumMod val="75000"/>
                </a:schemeClr>
              </a:solidFill>
            </a:endParaRPr>
          </a:p>
        </p:txBody>
      </p:sp>
      <p:sp>
        <p:nvSpPr>
          <p:cNvPr id="4" name="Slide Number Placeholder 3"/>
          <p:cNvSpPr>
            <a:spLocks noGrp="1"/>
          </p:cNvSpPr>
          <p:nvPr>
            <p:ph type="sldNum" sz="quarter" idx="12"/>
          </p:nvPr>
        </p:nvSpPr>
        <p:spPr/>
        <p:txBody>
          <a:bodyPr/>
          <a:lstStyle/>
          <a:p>
            <a:fld id="{6113E31D-E2AB-40D1-8B51-AFA5AFEF393A}" type="slidenum">
              <a:rPr lang="en-US" smtClean="0"/>
              <a:t>17</a:t>
            </a:fld>
            <a:endParaRPr lang="en-US" dirty="0"/>
          </a:p>
        </p:txBody>
      </p:sp>
      <mc:AlternateContent xmlns:mc="http://schemas.openxmlformats.org/markup-compatibility/2006" xmlns:a14="http://schemas.microsoft.com/office/drawing/2010/main">
        <mc:Choice Requires="a14">
          <p:sp>
            <p:nvSpPr>
              <p:cNvPr id="13" name="Footer Placeholder 4"/>
              <p:cNvSpPr>
                <a:spLocks noGrp="1"/>
              </p:cNvSpPr>
              <p:nvPr>
                <p:ph idx="1"/>
              </p:nvPr>
            </p:nvSpPr>
            <p:spPr>
              <a:xfrm>
                <a:off x="413964" y="1251285"/>
                <a:ext cx="8205249" cy="1828800"/>
              </a:xfrm>
            </p:spPr>
            <p:txBody>
              <a:bodyPr>
                <a:normAutofit/>
              </a:bodyPr>
              <a:lstStyle/>
              <a:p>
                <a:r>
                  <a:rPr lang="en-US" sz="2800" dirty="0" smtClean="0">
                    <a:solidFill>
                      <a:schemeClr val="bg2">
                        <a:lumMod val="75000"/>
                      </a:schemeClr>
                    </a:solidFill>
                    <a:latin typeface="+mj-lt"/>
                  </a:rPr>
                  <a:t>Large – Scale QA</a:t>
                </a:r>
              </a:p>
              <a:p>
                <a:pPr lvl="1"/>
                <a:r>
                  <a:rPr lang="en-US" sz="2400" dirty="0" smtClean="0">
                    <a:solidFill>
                      <a:schemeClr val="bg2">
                        <a:lumMod val="75000"/>
                      </a:schemeClr>
                    </a:solidFill>
                    <a:latin typeface="+mj-lt"/>
                  </a:rPr>
                  <a:t>14M Statements – </a:t>
                </a:r>
                <a:r>
                  <a:rPr lang="en-US" sz="2400" i="1" dirty="0" smtClean="0">
                    <a:solidFill>
                      <a:schemeClr val="bg2">
                        <a:lumMod val="75000"/>
                      </a:schemeClr>
                    </a:solidFill>
                    <a:latin typeface="+mj-lt"/>
                  </a:rPr>
                  <a:t>(subject, relation, object) </a:t>
                </a:r>
              </a:p>
              <a:p>
                <a:pPr lvl="1"/>
                <a:r>
                  <a:rPr lang="en-US" sz="2400" dirty="0" smtClean="0">
                    <a:solidFill>
                      <a:schemeClr val="bg2">
                        <a:lumMod val="75000"/>
                      </a:schemeClr>
                    </a:solidFill>
                    <a:latin typeface="+mj-lt"/>
                  </a:rPr>
                  <a:t>Memory Hops; </a:t>
                </a:r>
                <a14:m>
                  <m:oMath xmlns:m="http://schemas.openxmlformats.org/officeDocument/2006/math">
                    <m:r>
                      <a:rPr lang="en-US" sz="2400" b="0" i="1" smtClean="0">
                        <a:solidFill>
                          <a:schemeClr val="bg2">
                            <a:lumMod val="75000"/>
                          </a:schemeClr>
                        </a:solidFill>
                        <a:latin typeface="Cambria Math" charset="0"/>
                      </a:rPr>
                      <m:t>𝑘</m:t>
                    </m:r>
                    <m:r>
                      <a:rPr lang="en-US" sz="2400" b="0" i="1" smtClean="0">
                        <a:solidFill>
                          <a:schemeClr val="bg2">
                            <a:lumMod val="75000"/>
                          </a:schemeClr>
                        </a:solidFill>
                        <a:latin typeface="Cambria Math" charset="0"/>
                      </a:rPr>
                      <m:t>=1</m:t>
                    </m:r>
                  </m:oMath>
                </a14:m>
                <a:endParaRPr lang="en-US" sz="2400" dirty="0" smtClean="0">
                  <a:solidFill>
                    <a:schemeClr val="bg2">
                      <a:lumMod val="75000"/>
                    </a:schemeClr>
                  </a:solidFill>
                  <a:latin typeface="+mj-lt"/>
                </a:endParaRPr>
              </a:p>
              <a:p>
                <a:pPr lvl="1"/>
                <a:r>
                  <a:rPr lang="en-US" sz="2400" dirty="0" smtClean="0">
                    <a:solidFill>
                      <a:schemeClr val="bg2">
                        <a:lumMod val="75000"/>
                      </a:schemeClr>
                    </a:solidFill>
                    <a:latin typeface="+mj-lt"/>
                  </a:rPr>
                  <a:t>Only re-ranked candidates from other system</a:t>
                </a:r>
              </a:p>
            </p:txBody>
          </p:sp>
        </mc:Choice>
        <mc:Fallback xmlns="">
          <p:sp>
            <p:nvSpPr>
              <p:cNvPr id="13" name="Footer Placeholder 4"/>
              <p:cNvSpPr>
                <a:spLocks noGrp="1" noRot="1" noChangeAspect="1" noMove="1" noResize="1" noEditPoints="1" noAdjustHandles="1" noChangeArrowheads="1" noChangeShapeType="1" noTextEdit="1"/>
              </p:cNvSpPr>
              <p:nvPr>
                <p:ph idx="1"/>
              </p:nvPr>
            </p:nvSpPr>
            <p:spPr>
              <a:xfrm>
                <a:off x="413964" y="1251285"/>
                <a:ext cx="8205249" cy="1828800"/>
              </a:xfrm>
              <a:blipFill rotWithShape="0">
                <a:blip r:embed="rId2"/>
                <a:stretch>
                  <a:fillRect l="-1337" t="-5333"/>
                </a:stretch>
              </a:blipFill>
            </p:spPr>
            <p:txBody>
              <a:bodyPr/>
              <a:lstStyle/>
              <a:p>
                <a:r>
                  <a:rPr lang="en-US">
                    <a:noFill/>
                  </a:rPr>
                  <a:t> </a:t>
                </a:r>
              </a:p>
            </p:txBody>
          </p:sp>
        </mc:Fallback>
      </mc:AlternateContent>
      <p:graphicFrame>
        <p:nvGraphicFramePr>
          <p:cNvPr id="5" name="Table 4"/>
          <p:cNvGraphicFramePr>
            <a:graphicFrameLocks noGrp="1"/>
          </p:cNvGraphicFramePr>
          <p:nvPr>
            <p:extLst/>
          </p:nvPr>
        </p:nvGraphicFramePr>
        <p:xfrm>
          <a:off x="1468588" y="3505669"/>
          <a:ext cx="6096000" cy="1483360"/>
        </p:xfrm>
        <a:graphic>
          <a:graphicData uri="http://schemas.openxmlformats.org/drawingml/2006/table">
            <a:tbl>
              <a:tblPr firstRow="1" bandRow="1">
                <a:tableStyleId>{2D5ABB26-0587-4C30-8999-92F81FD0307C}</a:tableStyleId>
              </a:tblPr>
              <a:tblGrid>
                <a:gridCol w="3048000"/>
                <a:gridCol w="3048000"/>
              </a:tblGrid>
              <a:tr h="370840">
                <a:tc>
                  <a:txBody>
                    <a:bodyPr/>
                    <a:lstStyle/>
                    <a:p>
                      <a:pPr algn="ctr"/>
                      <a:r>
                        <a:rPr lang="en-US" sz="1800" dirty="0" smtClean="0">
                          <a:solidFill>
                            <a:schemeClr val="bg2">
                              <a:lumMod val="75000"/>
                            </a:schemeClr>
                          </a:solidFill>
                          <a:latin typeface="+mj-lt"/>
                        </a:rPr>
                        <a:t>Method</a:t>
                      </a:r>
                      <a:endParaRPr lang="en-US" sz="1800" dirty="0">
                        <a:solidFill>
                          <a:schemeClr val="bg2">
                            <a:lumMod val="75000"/>
                          </a:schemeClr>
                        </a:solidFill>
                        <a:latin typeface="+mj-lt"/>
                      </a:endParaRPr>
                    </a:p>
                  </a:txBody>
                  <a:tcPr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solidFill>
                            <a:schemeClr val="bg2">
                              <a:lumMod val="75000"/>
                            </a:schemeClr>
                          </a:solidFill>
                          <a:latin typeface="+mj-lt"/>
                        </a:rPr>
                        <a:t>F1</a:t>
                      </a:r>
                      <a:endParaRPr lang="en-US" sz="1800" dirty="0">
                        <a:solidFill>
                          <a:schemeClr val="bg2">
                            <a:lumMod val="75000"/>
                          </a:schemeClr>
                        </a:solidFill>
                        <a:latin typeface="+mj-lt"/>
                      </a:endParaRPr>
                    </a:p>
                  </a:txBody>
                  <a:tcPr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algn="ctr"/>
                      <a:r>
                        <a:rPr lang="en-US" sz="1800" dirty="0" smtClean="0">
                          <a:solidFill>
                            <a:schemeClr val="bg2">
                              <a:lumMod val="75000"/>
                            </a:schemeClr>
                          </a:solidFill>
                          <a:latin typeface="+mj-lt"/>
                        </a:rPr>
                        <a:t>Fader et. al. 2013</a:t>
                      </a:r>
                      <a:endParaRPr lang="en-US" sz="1800" dirty="0">
                        <a:solidFill>
                          <a:schemeClr val="bg2">
                            <a:lumMod val="75000"/>
                          </a:schemeClr>
                        </a:solidFill>
                        <a:latin typeface="+mj-lt"/>
                      </a:endParaRPr>
                    </a:p>
                  </a:txBody>
                  <a:tcPr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a:r>
                        <a:rPr lang="en-US" sz="1800" dirty="0" smtClean="0">
                          <a:solidFill>
                            <a:schemeClr val="bg2">
                              <a:lumMod val="75000"/>
                            </a:schemeClr>
                          </a:solidFill>
                          <a:latin typeface="+mj-lt"/>
                        </a:rPr>
                        <a:t>0.54</a:t>
                      </a:r>
                      <a:endParaRPr lang="en-US" sz="1800" dirty="0">
                        <a:solidFill>
                          <a:schemeClr val="bg2">
                            <a:lumMod val="75000"/>
                          </a:schemeClr>
                        </a:solidFill>
                        <a:latin typeface="+mj-lt"/>
                      </a:endParaRPr>
                    </a:p>
                  </a:txBody>
                  <a:tcPr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370840">
                <a:tc>
                  <a:txBody>
                    <a:bodyPr/>
                    <a:lstStyle/>
                    <a:p>
                      <a:pPr algn="ctr"/>
                      <a:r>
                        <a:rPr lang="en-US" sz="1800" dirty="0" smtClean="0">
                          <a:solidFill>
                            <a:schemeClr val="bg2">
                              <a:lumMod val="75000"/>
                            </a:schemeClr>
                          </a:solidFill>
                          <a:latin typeface="+mj-lt"/>
                        </a:rPr>
                        <a:t>Bordes et. al.</a:t>
                      </a:r>
                      <a:r>
                        <a:rPr lang="en-US" sz="1800" baseline="0" dirty="0" smtClean="0">
                          <a:solidFill>
                            <a:schemeClr val="bg2">
                              <a:lumMod val="75000"/>
                            </a:schemeClr>
                          </a:solidFill>
                          <a:latin typeface="+mj-lt"/>
                        </a:rPr>
                        <a:t> 2014b</a:t>
                      </a:r>
                      <a:endParaRPr lang="en-US" sz="1800" dirty="0">
                        <a:solidFill>
                          <a:schemeClr val="bg2">
                            <a:lumMod val="75000"/>
                          </a:schemeClr>
                        </a:solidFill>
                        <a:latin typeface="+mj-lt"/>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1800" dirty="0" smtClean="0">
                          <a:solidFill>
                            <a:schemeClr val="bg2">
                              <a:lumMod val="75000"/>
                            </a:schemeClr>
                          </a:solidFill>
                          <a:latin typeface="+mj-lt"/>
                        </a:rPr>
                        <a:t>0.73</a:t>
                      </a:r>
                      <a:endParaRPr lang="en-US" sz="1800" dirty="0">
                        <a:solidFill>
                          <a:schemeClr val="bg2">
                            <a:lumMod val="75000"/>
                          </a:schemeClr>
                        </a:solidFill>
                        <a:latin typeface="+mj-lt"/>
                      </a:endParaRPr>
                    </a:p>
                  </a:txBody>
                  <a:tcPr anchor="ctr">
                    <a:lnL>
                      <a:noFill/>
                    </a:lnL>
                    <a:lnR>
                      <a:noFill/>
                    </a:lnR>
                    <a:lnT>
                      <a:noFill/>
                    </a:lnT>
                    <a:lnB>
                      <a:noFill/>
                    </a:lnB>
                    <a:lnTlToBr w="12700" cmpd="sng">
                      <a:noFill/>
                      <a:prstDash val="solid"/>
                    </a:lnTlToBr>
                    <a:lnBlToTr w="12700" cmpd="sng">
                      <a:noFill/>
                      <a:prstDash val="solid"/>
                    </a:lnBlToTr>
                  </a:tcPr>
                </a:tc>
              </a:tr>
              <a:tr h="370840">
                <a:tc>
                  <a:txBody>
                    <a:bodyPr/>
                    <a:lstStyle/>
                    <a:p>
                      <a:pPr algn="ctr"/>
                      <a:r>
                        <a:rPr lang="en-US" sz="1800" dirty="0" smtClean="0">
                          <a:solidFill>
                            <a:schemeClr val="bg2">
                              <a:lumMod val="75000"/>
                            </a:schemeClr>
                          </a:solidFill>
                          <a:latin typeface="+mj-lt"/>
                        </a:rPr>
                        <a:t>Memory Networks</a:t>
                      </a:r>
                      <a:r>
                        <a:rPr lang="en-US" sz="1800" baseline="0" dirty="0" smtClean="0">
                          <a:solidFill>
                            <a:schemeClr val="bg2">
                              <a:lumMod val="75000"/>
                            </a:schemeClr>
                          </a:solidFill>
                          <a:latin typeface="+mj-lt"/>
                        </a:rPr>
                        <a:t> (This work)</a:t>
                      </a:r>
                      <a:endParaRPr lang="en-US" sz="1800" dirty="0">
                        <a:solidFill>
                          <a:schemeClr val="bg2">
                            <a:lumMod val="75000"/>
                          </a:schemeClr>
                        </a:solidFill>
                        <a:latin typeface="+mj-lt"/>
                      </a:endParaRPr>
                    </a:p>
                  </a:txBody>
                  <a:tcPr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solidFill>
                            <a:schemeClr val="bg2">
                              <a:lumMod val="75000"/>
                            </a:schemeClr>
                          </a:solidFill>
                          <a:latin typeface="+mj-lt"/>
                        </a:rPr>
                        <a:t>0.72</a:t>
                      </a:r>
                      <a:endParaRPr lang="en-US" sz="1800" dirty="0">
                        <a:solidFill>
                          <a:schemeClr val="bg2">
                            <a:lumMod val="75000"/>
                          </a:schemeClr>
                        </a:solidFill>
                        <a:latin typeface="+mj-lt"/>
                      </a:endParaRPr>
                    </a:p>
                  </a:txBody>
                  <a:tcPr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5" name="Footer Placeholder 4"/>
          <p:cNvSpPr txBox="1">
            <a:spLocks/>
          </p:cNvSpPr>
          <p:nvPr/>
        </p:nvSpPr>
        <p:spPr>
          <a:xfrm>
            <a:off x="413964" y="5694948"/>
            <a:ext cx="8205249" cy="593557"/>
          </a:xfrm>
          <a:prstGeom prst="rect">
            <a:avLst/>
          </a:prstGeom>
        </p:spPr>
        <p:txBody>
          <a:bodyPr vert="horz" lIns="91440" tIns="45720" rIns="91440" bIns="45720" rtlCol="0" anchor="ctr">
            <a:normAutofit/>
          </a:bodyPr>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lgn="ctr">
              <a:buNone/>
            </a:pPr>
            <a:r>
              <a:rPr lang="en-US" sz="2800" dirty="0" smtClean="0">
                <a:solidFill>
                  <a:schemeClr val="bg2">
                    <a:lumMod val="75000"/>
                  </a:schemeClr>
                </a:solidFill>
                <a:latin typeface="+mj-lt"/>
              </a:rPr>
              <a:t>Why does Memory Networks not perform as well?</a:t>
            </a:r>
          </a:p>
        </p:txBody>
      </p:sp>
      <p:sp>
        <p:nvSpPr>
          <p:cNvPr id="3" name="TextBox 2"/>
          <p:cNvSpPr txBox="1"/>
          <p:nvPr/>
        </p:nvSpPr>
        <p:spPr>
          <a:xfrm rot="19550819">
            <a:off x="249253" y="2650174"/>
            <a:ext cx="8791074" cy="1200329"/>
          </a:xfrm>
          <a:prstGeom prst="rect">
            <a:avLst/>
          </a:prstGeom>
          <a:noFill/>
        </p:spPr>
        <p:txBody>
          <a:bodyPr wrap="square" rtlCol="0">
            <a:spAutoFit/>
          </a:bodyPr>
          <a:lstStyle/>
          <a:p>
            <a:r>
              <a:rPr lang="en-US" sz="7200" b="1" dirty="0" smtClean="0">
                <a:solidFill>
                  <a:srgbClr val="FF0000"/>
                </a:solidFill>
              </a:rPr>
              <a:t>USELESS EXPERIMENT</a:t>
            </a:r>
            <a:endParaRPr lang="en-US" sz="7200" b="1" dirty="0">
              <a:solidFill>
                <a:srgbClr val="FF0000"/>
              </a:solidFill>
            </a:endParaRPr>
          </a:p>
        </p:txBody>
      </p:sp>
    </p:spTree>
    <p:extLst>
      <p:ext uri="{BB962C8B-B14F-4D97-AF65-F5344CB8AC3E}">
        <p14:creationId xmlns:p14="http://schemas.microsoft.com/office/powerpoint/2010/main" val="754661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3965" y="0"/>
            <a:ext cx="3428119" cy="1317265"/>
          </a:xfrm>
        </p:spPr>
        <p:txBody>
          <a:bodyPr/>
          <a:lstStyle/>
          <a:p>
            <a:r>
              <a:rPr lang="en-US" dirty="0" smtClean="0"/>
              <a:t>Useful Experiment</a:t>
            </a:r>
            <a:endParaRPr lang="en-US" dirty="0"/>
          </a:p>
        </p:txBody>
      </p:sp>
      <p:sp>
        <p:nvSpPr>
          <p:cNvPr id="4" name="Slide Number Placeholder 3"/>
          <p:cNvSpPr>
            <a:spLocks noGrp="1"/>
          </p:cNvSpPr>
          <p:nvPr>
            <p:ph type="sldNum" sz="quarter" idx="12"/>
          </p:nvPr>
        </p:nvSpPr>
        <p:spPr/>
        <p:txBody>
          <a:bodyPr/>
          <a:lstStyle/>
          <a:p>
            <a:fld id="{6113E31D-E2AB-40D1-8B51-AFA5AFEF393A}" type="slidenum">
              <a:rPr lang="en-US" smtClean="0"/>
              <a:t>18</a:t>
            </a:fld>
            <a:endParaRPr lang="en-US" dirty="0"/>
          </a:p>
        </p:txBody>
      </p:sp>
      <mc:AlternateContent xmlns:mc="http://schemas.openxmlformats.org/markup-compatibility/2006" xmlns:a14="http://schemas.microsoft.com/office/drawing/2010/main">
        <mc:Choice Requires="a14">
          <p:sp>
            <p:nvSpPr>
              <p:cNvPr id="13" name="Footer Placeholder 4"/>
              <p:cNvSpPr>
                <a:spLocks noGrp="1"/>
              </p:cNvSpPr>
              <p:nvPr>
                <p:ph idx="1"/>
              </p:nvPr>
            </p:nvSpPr>
            <p:spPr>
              <a:xfrm>
                <a:off x="413965" y="1356111"/>
                <a:ext cx="8205249" cy="1707068"/>
              </a:xfrm>
            </p:spPr>
            <p:txBody>
              <a:bodyPr>
                <a:normAutofit lnSpcReduction="10000"/>
              </a:bodyPr>
              <a:lstStyle/>
              <a:p>
                <a:r>
                  <a:rPr lang="en-US" sz="2800" dirty="0" smtClean="0">
                    <a:latin typeface="+mj-lt"/>
                  </a:rPr>
                  <a:t>Simulated World QA</a:t>
                </a:r>
              </a:p>
              <a:p>
                <a:pPr lvl="1"/>
                <a:r>
                  <a:rPr lang="en-US" sz="2000" dirty="0" smtClean="0">
                    <a:latin typeface="+mj-lt"/>
                  </a:rPr>
                  <a:t>4 characters, 3 objects, 5 rooms</a:t>
                </a:r>
              </a:p>
              <a:p>
                <a:pPr lvl="1"/>
                <a:r>
                  <a:rPr lang="en-US" sz="2000" dirty="0" smtClean="0">
                    <a:latin typeface="+mj-lt"/>
                  </a:rPr>
                  <a:t>7k statements, 3k questions for training and same for testing</a:t>
                </a:r>
              </a:p>
              <a:p>
                <a:pPr lvl="1"/>
                <a:r>
                  <a:rPr lang="en-US" sz="2000" dirty="0" smtClean="0">
                    <a:latin typeface="+mj-lt"/>
                  </a:rPr>
                  <a:t>Difficulty 1 (5) – Entity in question is mentioned in last 1 (5) sentences</a:t>
                </a:r>
              </a:p>
              <a:p>
                <a:pPr lvl="1"/>
                <a:r>
                  <a:rPr lang="en-US" sz="2000" dirty="0"/>
                  <a:t>For </a:t>
                </a:r>
                <a14:m>
                  <m:oMath xmlns:m="http://schemas.openxmlformats.org/officeDocument/2006/math">
                    <m:r>
                      <a:rPr lang="en-US" sz="2000" i="1">
                        <a:latin typeface="Cambria Math" charset="0"/>
                      </a:rPr>
                      <m:t>𝑘</m:t>
                    </m:r>
                    <m:r>
                      <a:rPr lang="en-US" sz="2000" i="1">
                        <a:latin typeface="Cambria Math" charset="0"/>
                      </a:rPr>
                      <m:t>=2</m:t>
                    </m:r>
                  </m:oMath>
                </a14:m>
                <a:r>
                  <a:rPr lang="en-US" sz="2000" dirty="0"/>
                  <a:t>, annotation has intermediate  best </a:t>
                </a:r>
                <a:r>
                  <a:rPr lang="en-US" sz="2000" i="1" dirty="0"/>
                  <a:t>memories </a:t>
                </a:r>
                <a:r>
                  <a:rPr lang="en-US" sz="2000" dirty="0"/>
                  <a:t>as </a:t>
                </a:r>
                <a:r>
                  <a:rPr lang="en-US" sz="2000" dirty="0" smtClean="0"/>
                  <a:t>well</a:t>
                </a:r>
                <a:endParaRPr lang="en-US" sz="2000" dirty="0"/>
              </a:p>
            </p:txBody>
          </p:sp>
        </mc:Choice>
        <mc:Fallback xmlns="">
          <p:sp>
            <p:nvSpPr>
              <p:cNvPr id="13" name="Footer Placeholder 4"/>
              <p:cNvSpPr>
                <a:spLocks noGrp="1" noRot="1" noChangeAspect="1" noMove="1" noResize="1" noEditPoints="1" noAdjustHandles="1" noChangeArrowheads="1" noChangeShapeType="1" noTextEdit="1"/>
              </p:cNvSpPr>
              <p:nvPr>
                <p:ph idx="1"/>
              </p:nvPr>
            </p:nvSpPr>
            <p:spPr>
              <a:xfrm>
                <a:off x="413965" y="1356111"/>
                <a:ext cx="8205249" cy="1707068"/>
              </a:xfrm>
              <a:blipFill rotWithShape="0">
                <a:blip r:embed="rId2"/>
                <a:stretch>
                  <a:fillRect l="-1337" t="-7857" b="-1071"/>
                </a:stretch>
              </a:blipFill>
            </p:spPr>
            <p:txBody>
              <a:bodyPr/>
              <a:lstStyle/>
              <a:p>
                <a:r>
                  <a:rPr lang="en-US">
                    <a:noFill/>
                  </a:rPr>
                  <a:t> </a:t>
                </a:r>
              </a:p>
            </p:txBody>
          </p:sp>
        </mc:Fallback>
      </mc:AlternateContent>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217" y="3418329"/>
            <a:ext cx="8515350" cy="2776744"/>
          </a:xfrm>
          <a:prstGeom prst="rect">
            <a:avLst/>
          </a:prstGeom>
        </p:spPr>
      </p:pic>
      <p:sp>
        <p:nvSpPr>
          <p:cNvPr id="7" name="TextBox 6"/>
          <p:cNvSpPr txBox="1"/>
          <p:nvPr/>
        </p:nvSpPr>
        <p:spPr>
          <a:xfrm>
            <a:off x="2816315" y="6550223"/>
            <a:ext cx="3400546" cy="307777"/>
          </a:xfrm>
          <a:prstGeom prst="rect">
            <a:avLst/>
          </a:prstGeom>
          <a:noFill/>
        </p:spPr>
        <p:txBody>
          <a:bodyPr wrap="none" rtlCol="0" anchor="ctr">
            <a:spAutoFit/>
          </a:bodyPr>
          <a:lstStyle/>
          <a:p>
            <a:pPr algn="ctr"/>
            <a:r>
              <a:rPr lang="en-US" sz="1400" dirty="0">
                <a:latin typeface="+mj-lt"/>
              </a:rPr>
              <a:t>Memory Networks, Weston et. al., ICLR 2015</a:t>
            </a:r>
          </a:p>
        </p:txBody>
      </p:sp>
    </p:spTree>
    <p:extLst>
      <p:ext uri="{BB962C8B-B14F-4D97-AF65-F5344CB8AC3E}">
        <p14:creationId xmlns:p14="http://schemas.microsoft.com/office/powerpoint/2010/main" val="13437271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3965" y="0"/>
            <a:ext cx="3428119" cy="1317265"/>
          </a:xfrm>
        </p:spPr>
        <p:txBody>
          <a:bodyPr/>
          <a:lstStyle/>
          <a:p>
            <a:r>
              <a:rPr lang="en-US" dirty="0" smtClean="0"/>
              <a:t>Limitations</a:t>
            </a:r>
            <a:endParaRPr lang="en-US" dirty="0"/>
          </a:p>
        </p:txBody>
      </p:sp>
      <p:sp>
        <p:nvSpPr>
          <p:cNvPr id="4" name="Slide Number Placeholder 3"/>
          <p:cNvSpPr>
            <a:spLocks noGrp="1"/>
          </p:cNvSpPr>
          <p:nvPr>
            <p:ph type="sldNum" sz="quarter" idx="12"/>
          </p:nvPr>
        </p:nvSpPr>
        <p:spPr/>
        <p:txBody>
          <a:bodyPr/>
          <a:lstStyle/>
          <a:p>
            <a:fld id="{6113E31D-E2AB-40D1-8B51-AFA5AFEF393A}" type="slidenum">
              <a:rPr lang="en-US" smtClean="0"/>
              <a:t>19</a:t>
            </a:fld>
            <a:endParaRPr lang="en-US" dirty="0"/>
          </a:p>
        </p:txBody>
      </p:sp>
      <p:sp>
        <p:nvSpPr>
          <p:cNvPr id="13" name="Footer Placeholder 4"/>
          <p:cNvSpPr>
            <a:spLocks noGrp="1"/>
          </p:cNvSpPr>
          <p:nvPr>
            <p:ph idx="1"/>
          </p:nvPr>
        </p:nvSpPr>
        <p:spPr>
          <a:xfrm>
            <a:off x="413963" y="2327174"/>
            <a:ext cx="8205249" cy="3213140"/>
          </a:xfrm>
        </p:spPr>
        <p:txBody>
          <a:bodyPr>
            <a:normAutofit/>
          </a:bodyPr>
          <a:lstStyle/>
          <a:p>
            <a:r>
              <a:rPr lang="en-US" sz="2800" dirty="0" smtClean="0">
                <a:latin typeface="+mj-lt"/>
              </a:rPr>
              <a:t>Simple BOW representation</a:t>
            </a:r>
          </a:p>
          <a:p>
            <a:endParaRPr lang="en-US" sz="2800" dirty="0">
              <a:latin typeface="+mj-lt"/>
            </a:endParaRPr>
          </a:p>
          <a:p>
            <a:r>
              <a:rPr lang="en-US" sz="2800" dirty="0" smtClean="0">
                <a:latin typeface="+mj-lt"/>
              </a:rPr>
              <a:t>Simulated Question Answering dataset is too trivial</a:t>
            </a:r>
          </a:p>
          <a:p>
            <a:endParaRPr lang="en-US" sz="2800" dirty="0">
              <a:latin typeface="+mj-lt"/>
            </a:endParaRPr>
          </a:p>
          <a:p>
            <a:r>
              <a:rPr lang="en-US" sz="2800" dirty="0" smtClean="0">
                <a:latin typeface="+mj-lt"/>
              </a:rPr>
              <a:t>Strong supervision i.e. for intermediate memories is needed</a:t>
            </a:r>
          </a:p>
        </p:txBody>
      </p:sp>
      <p:sp>
        <p:nvSpPr>
          <p:cNvPr id="5" name="TextBox 4"/>
          <p:cNvSpPr txBox="1"/>
          <p:nvPr/>
        </p:nvSpPr>
        <p:spPr>
          <a:xfrm>
            <a:off x="2816315" y="6550223"/>
            <a:ext cx="3400546" cy="307777"/>
          </a:xfrm>
          <a:prstGeom prst="rect">
            <a:avLst/>
          </a:prstGeom>
          <a:noFill/>
        </p:spPr>
        <p:txBody>
          <a:bodyPr wrap="none" rtlCol="0" anchor="ctr">
            <a:spAutoFit/>
          </a:bodyPr>
          <a:lstStyle/>
          <a:p>
            <a:pPr algn="ctr"/>
            <a:r>
              <a:rPr lang="en-US" sz="1400" dirty="0">
                <a:latin typeface="+mj-lt"/>
              </a:rPr>
              <a:t>Memory Networks, Weston et. al., ICLR 2015</a:t>
            </a:r>
          </a:p>
        </p:txBody>
      </p:sp>
    </p:spTree>
    <p:extLst>
      <p:ext uri="{BB962C8B-B14F-4D97-AF65-F5344CB8AC3E}">
        <p14:creationId xmlns:p14="http://schemas.microsoft.com/office/powerpoint/2010/main" val="10835059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Story Comprehension</a:t>
            </a:r>
            <a:endParaRPr lang="en-US" sz="4400" dirty="0"/>
          </a:p>
        </p:txBody>
      </p:sp>
      <p:sp>
        <p:nvSpPr>
          <p:cNvPr id="4" name="Slide Number Placeholder 3"/>
          <p:cNvSpPr>
            <a:spLocks noGrp="1"/>
          </p:cNvSpPr>
          <p:nvPr>
            <p:ph type="sldNum" sz="quarter" idx="12"/>
          </p:nvPr>
        </p:nvSpPr>
        <p:spPr/>
        <p:txBody>
          <a:bodyPr/>
          <a:lstStyle/>
          <a:p>
            <a:fld id="{6113E31D-E2AB-40D1-8B51-AFA5AFEF393A}" type="slidenum">
              <a:rPr lang="en-US" smtClean="0"/>
              <a:t>2</a:t>
            </a:fld>
            <a:endParaRPr lang="en-US" dirty="0"/>
          </a:p>
        </p:txBody>
      </p:sp>
      <p:sp>
        <p:nvSpPr>
          <p:cNvPr id="5" name="Content Placeholder 4"/>
          <p:cNvSpPr>
            <a:spLocks noGrp="1"/>
          </p:cNvSpPr>
          <p:nvPr>
            <p:ph idx="1"/>
          </p:nvPr>
        </p:nvSpPr>
        <p:spPr>
          <a:xfrm>
            <a:off x="413964" y="1761697"/>
            <a:ext cx="8205249" cy="1514903"/>
          </a:xfrm>
        </p:spPr>
        <p:txBody>
          <a:bodyPr>
            <a:normAutofit/>
          </a:bodyPr>
          <a:lstStyle/>
          <a:p>
            <a:pPr marL="0" indent="0">
              <a:buNone/>
            </a:pPr>
            <a:r>
              <a:rPr lang="en-US" sz="3200" dirty="0">
                <a:latin typeface="Abadi MT Condensed Light" charset="0"/>
                <a:ea typeface="Abadi MT Condensed Light" charset="0"/>
                <a:cs typeface="Abadi MT Condensed Light" charset="0"/>
              </a:rPr>
              <a:t>Joe went to the kitchen. Fred went to the kitchen. Joe picked up the milk. Joe travelled to his office. Joe left the milk. Joe went to the bathroom. </a:t>
            </a:r>
          </a:p>
        </p:txBody>
      </p:sp>
      <p:sp>
        <p:nvSpPr>
          <p:cNvPr id="6" name="Content Placeholder 4"/>
          <p:cNvSpPr txBox="1">
            <a:spLocks/>
          </p:cNvSpPr>
          <p:nvPr/>
        </p:nvSpPr>
        <p:spPr>
          <a:xfrm>
            <a:off x="3098800" y="3845824"/>
            <a:ext cx="2841469" cy="511603"/>
          </a:xfrm>
          <a:prstGeom prst="rect">
            <a:avLst/>
          </a:prstGeom>
        </p:spPr>
        <p:txBody>
          <a:bodyPr vert="horz" lIns="91440" tIns="45720" rIns="91440" bIns="45720" rtlCol="0" anchor="ctr">
            <a:normAutofit lnSpcReduction="10000"/>
          </a:bodyPr>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buNone/>
            </a:pPr>
            <a:r>
              <a:rPr lang="en-US" sz="3200" dirty="0">
                <a:latin typeface="Abadi MT Condensed Light" charset="0"/>
                <a:ea typeface="Abadi MT Condensed Light" charset="0"/>
                <a:cs typeface="Abadi MT Condensed Light" charset="0"/>
              </a:rPr>
              <a:t>Q1 : Where is Joe? </a:t>
            </a:r>
          </a:p>
        </p:txBody>
      </p:sp>
      <p:sp>
        <p:nvSpPr>
          <p:cNvPr id="7" name="Rectangle 6"/>
          <p:cNvSpPr/>
          <p:nvPr/>
        </p:nvSpPr>
        <p:spPr>
          <a:xfrm>
            <a:off x="1168400" y="2667000"/>
            <a:ext cx="3619500" cy="4572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Content Placeholder 4"/>
          <p:cNvSpPr txBox="1">
            <a:spLocks/>
          </p:cNvSpPr>
          <p:nvPr/>
        </p:nvSpPr>
        <p:spPr>
          <a:xfrm>
            <a:off x="2568799" y="4842549"/>
            <a:ext cx="3992939" cy="511603"/>
          </a:xfrm>
          <a:prstGeom prst="rect">
            <a:avLst/>
          </a:prstGeom>
        </p:spPr>
        <p:txBody>
          <a:bodyPr vert="horz" lIns="91440" tIns="45720" rIns="91440" bIns="45720" rtlCol="0" anchor="ctr">
            <a:normAutofit/>
          </a:bodyPr>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defTabSz="914400">
              <a:lnSpc>
                <a:spcPct val="80000"/>
              </a:lnSpc>
              <a:spcBef>
                <a:spcPts val="0"/>
              </a:spcBef>
              <a:buNone/>
            </a:pPr>
            <a:r>
              <a:rPr lang="en-US" sz="3200" dirty="0">
                <a:latin typeface="Abadi MT Condensed Light" charset="0"/>
                <a:ea typeface="Abadi MT Condensed Light" charset="0"/>
                <a:cs typeface="Abadi MT Condensed Light" charset="0"/>
              </a:rPr>
              <a:t>Q2 : Where is the milk now</a:t>
            </a:r>
            <a:r>
              <a:rPr lang="en-US" sz="3200" dirty="0" smtClean="0">
                <a:latin typeface="Abadi MT Condensed Light" charset="0"/>
                <a:ea typeface="Abadi MT Condensed Light" charset="0"/>
                <a:cs typeface="Abadi MT Condensed Light" charset="0"/>
              </a:rPr>
              <a:t>?</a:t>
            </a:r>
            <a:endParaRPr lang="en-US" sz="3200" dirty="0">
              <a:latin typeface="Abadi MT Condensed Light" charset="0"/>
              <a:ea typeface="Abadi MT Condensed Light" charset="0"/>
              <a:cs typeface="Abadi MT Condensed Light" charset="0"/>
            </a:endParaRPr>
          </a:p>
        </p:txBody>
      </p:sp>
      <p:sp>
        <p:nvSpPr>
          <p:cNvPr id="9" name="Rectangle 8"/>
          <p:cNvSpPr/>
          <p:nvPr/>
        </p:nvSpPr>
        <p:spPr>
          <a:xfrm>
            <a:off x="6595532" y="2233001"/>
            <a:ext cx="1672167" cy="4572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413964" y="2667000"/>
            <a:ext cx="686703" cy="4572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3098800" y="2228667"/>
            <a:ext cx="3462938" cy="4572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Content Placeholder 4"/>
          <p:cNvSpPr txBox="1">
            <a:spLocks/>
          </p:cNvSpPr>
          <p:nvPr/>
        </p:nvSpPr>
        <p:spPr>
          <a:xfrm>
            <a:off x="1843805" y="5844746"/>
            <a:ext cx="5523357" cy="511603"/>
          </a:xfrm>
          <a:prstGeom prst="rect">
            <a:avLst/>
          </a:prstGeom>
        </p:spPr>
        <p:txBody>
          <a:bodyPr vert="horz" lIns="91440" tIns="45720" rIns="91440" bIns="45720" rtlCol="0" anchor="ctr">
            <a:normAutofit/>
          </a:bodyPr>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defTabSz="914400">
              <a:lnSpc>
                <a:spcPct val="80000"/>
              </a:lnSpc>
              <a:spcBef>
                <a:spcPts val="0"/>
              </a:spcBef>
              <a:buNone/>
            </a:pPr>
            <a:r>
              <a:rPr lang="en-US" sz="3200" dirty="0" smtClean="0">
                <a:latin typeface="Abadi MT Condensed Light" charset="0"/>
                <a:ea typeface="Abadi MT Condensed Light" charset="0"/>
                <a:cs typeface="Abadi MT Condensed Light" charset="0"/>
              </a:rPr>
              <a:t>Q3 </a:t>
            </a:r>
            <a:r>
              <a:rPr lang="en-US" sz="3200" dirty="0">
                <a:latin typeface="Abadi MT Condensed Light" charset="0"/>
                <a:ea typeface="Abadi MT Condensed Light" charset="0"/>
                <a:cs typeface="Abadi MT Condensed Light" charset="0"/>
              </a:rPr>
              <a:t>: Where </a:t>
            </a:r>
            <a:r>
              <a:rPr lang="en-US" sz="3200" dirty="0" smtClean="0">
                <a:latin typeface="Abadi MT Condensed Light" charset="0"/>
                <a:ea typeface="Abadi MT Condensed Light" charset="0"/>
                <a:cs typeface="Abadi MT Condensed Light" charset="0"/>
              </a:rPr>
              <a:t>was Joe before the office?</a:t>
            </a:r>
            <a:endParaRPr lang="en-US" sz="3200" dirty="0">
              <a:latin typeface="Abadi MT Condensed Light" charset="0"/>
              <a:ea typeface="Abadi MT Condensed Light" charset="0"/>
              <a:cs typeface="Abadi MT Condensed Light" charset="0"/>
            </a:endParaRPr>
          </a:p>
        </p:txBody>
      </p:sp>
      <p:sp>
        <p:nvSpPr>
          <p:cNvPr id="13" name="Rectangle 12"/>
          <p:cNvSpPr/>
          <p:nvPr/>
        </p:nvSpPr>
        <p:spPr>
          <a:xfrm>
            <a:off x="413964" y="1750799"/>
            <a:ext cx="3285969" cy="4572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247650" y="3461103"/>
            <a:ext cx="2085975" cy="769441"/>
          </a:xfrm>
          <a:prstGeom prst="rect">
            <a:avLst/>
          </a:prstGeom>
          <a:noFill/>
        </p:spPr>
        <p:txBody>
          <a:bodyPr wrap="square" rtlCol="0">
            <a:spAutoFit/>
          </a:bodyPr>
          <a:lstStyle/>
          <a:p>
            <a:r>
              <a:rPr lang="en-US" sz="2200" dirty="0" smtClean="0">
                <a:latin typeface="Abadi MT Condensed Light" charset="0"/>
                <a:ea typeface="Abadi MT Condensed Light" charset="0"/>
                <a:cs typeface="Abadi MT Condensed Light" charset="0"/>
              </a:rPr>
              <a:t>Questions from Joe’s angry mother: </a:t>
            </a:r>
            <a:endParaRPr lang="en-US" sz="2200" dirty="0">
              <a:latin typeface="Abadi MT Condensed Light" charset="0"/>
              <a:ea typeface="Abadi MT Condensed Light" charset="0"/>
              <a:cs typeface="Abadi MT Condensed Light" charset="0"/>
            </a:endParaRPr>
          </a:p>
        </p:txBody>
      </p:sp>
    </p:spTree>
    <p:extLst>
      <p:ext uri="{BB962C8B-B14F-4D97-AF65-F5344CB8AC3E}">
        <p14:creationId xmlns:p14="http://schemas.microsoft.com/office/powerpoint/2010/main" val="1926006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7"/>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11"/>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9"/>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10"/>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par>
                                <p:cTn id="41" presetID="1" presetClass="entr" presetSubtype="0" fill="hold" grpId="2" nodeType="with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7" grpId="1" animBg="1"/>
      <p:bldP spid="8" grpId="0"/>
      <p:bldP spid="9" grpId="0" animBg="1"/>
      <p:bldP spid="9" grpId="1" animBg="1"/>
      <p:bldP spid="10" grpId="0" animBg="1"/>
      <p:bldP spid="10" grpId="1" animBg="1"/>
      <p:bldP spid="11" grpId="0" animBg="1"/>
      <p:bldP spid="11" grpId="1" animBg="1"/>
      <p:bldP spid="11" grpId="2" animBg="1"/>
      <p:bldP spid="12" grpId="0"/>
      <p:bldP spid="13" grpId="0" animBg="1"/>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3965" y="0"/>
            <a:ext cx="8101385" cy="1317265"/>
          </a:xfrm>
        </p:spPr>
        <p:txBody>
          <a:bodyPr/>
          <a:lstStyle/>
          <a:p>
            <a:r>
              <a:rPr lang="en-US" dirty="0" smtClean="0"/>
              <a:t>End-to-End Memory Networks (MemN2N)</a:t>
            </a:r>
            <a:endParaRPr lang="en-US" dirty="0"/>
          </a:p>
        </p:txBody>
      </p:sp>
      <p:sp>
        <p:nvSpPr>
          <p:cNvPr id="4" name="Slide Number Placeholder 3"/>
          <p:cNvSpPr>
            <a:spLocks noGrp="1"/>
          </p:cNvSpPr>
          <p:nvPr>
            <p:ph type="sldNum" sz="quarter" idx="12"/>
          </p:nvPr>
        </p:nvSpPr>
        <p:spPr/>
        <p:txBody>
          <a:bodyPr/>
          <a:lstStyle/>
          <a:p>
            <a:fld id="{6113E31D-E2AB-40D1-8B51-AFA5AFEF393A}" type="slidenum">
              <a:rPr lang="en-US" smtClean="0"/>
              <a:t>20</a:t>
            </a:fld>
            <a:endParaRPr lang="en-US" dirty="0"/>
          </a:p>
        </p:txBody>
      </p:sp>
      <mc:AlternateContent xmlns:mc="http://schemas.openxmlformats.org/markup-compatibility/2006" xmlns:a14="http://schemas.microsoft.com/office/drawing/2010/main">
        <mc:Choice Requires="a14">
          <p:sp>
            <p:nvSpPr>
              <p:cNvPr id="13" name="Footer Placeholder 4"/>
              <p:cNvSpPr>
                <a:spLocks noGrp="1"/>
              </p:cNvSpPr>
              <p:nvPr>
                <p:ph idx="1"/>
              </p:nvPr>
            </p:nvSpPr>
            <p:spPr>
              <a:xfrm>
                <a:off x="413965" y="1499827"/>
                <a:ext cx="8205249" cy="4731310"/>
              </a:xfrm>
            </p:spPr>
            <p:txBody>
              <a:bodyPr>
                <a:normAutofit/>
              </a:bodyPr>
              <a:lstStyle/>
              <a:p>
                <a:r>
                  <a:rPr lang="en-US" sz="2800" dirty="0" smtClean="0">
                    <a:latin typeface="+mj-lt"/>
                  </a:rPr>
                  <a:t>What if the annotation is:</a:t>
                </a:r>
              </a:p>
              <a:p>
                <a:pPr lvl="1"/>
                <a:r>
                  <a:rPr lang="en-US" sz="2500" dirty="0" smtClean="0">
                    <a:latin typeface="+mj-lt"/>
                  </a:rPr>
                  <a:t>Input sentences </a:t>
                </a:r>
                <a14:m>
                  <m:oMath xmlns:m="http://schemas.openxmlformats.org/officeDocument/2006/math">
                    <m:sSub>
                      <m:sSubPr>
                        <m:ctrlPr>
                          <a:rPr lang="en-US" sz="2500" b="0" i="1" smtClean="0">
                            <a:latin typeface="Cambria Math" charset="0"/>
                          </a:rPr>
                        </m:ctrlPr>
                      </m:sSubPr>
                      <m:e>
                        <m:r>
                          <a:rPr lang="en-US" sz="2500" b="0" i="1" smtClean="0">
                            <a:latin typeface="Cambria Math" charset="0"/>
                          </a:rPr>
                          <m:t>𝑥</m:t>
                        </m:r>
                      </m:e>
                      <m:sub>
                        <m:r>
                          <a:rPr lang="en-US" sz="2500" b="0" i="1" smtClean="0">
                            <a:latin typeface="Cambria Math" charset="0"/>
                          </a:rPr>
                          <m:t>1</m:t>
                        </m:r>
                      </m:sub>
                    </m:sSub>
                    <m:r>
                      <a:rPr lang="en-US" sz="2500" b="0" i="1" smtClean="0">
                        <a:latin typeface="Cambria Math" charset="0"/>
                      </a:rPr>
                      <m:t>, </m:t>
                    </m:r>
                    <m:sSub>
                      <m:sSubPr>
                        <m:ctrlPr>
                          <a:rPr lang="en-US" sz="2500" b="0" i="1" smtClean="0">
                            <a:latin typeface="Cambria Math" charset="0"/>
                          </a:rPr>
                        </m:ctrlPr>
                      </m:sSubPr>
                      <m:e>
                        <m:r>
                          <a:rPr lang="en-US" sz="2500" b="0" i="1" smtClean="0">
                            <a:latin typeface="Cambria Math" charset="0"/>
                          </a:rPr>
                          <m:t>𝑥</m:t>
                        </m:r>
                      </m:e>
                      <m:sub>
                        <m:r>
                          <a:rPr lang="en-US" sz="2500" b="0" i="1" smtClean="0">
                            <a:latin typeface="Cambria Math" charset="0"/>
                          </a:rPr>
                          <m:t>2</m:t>
                        </m:r>
                      </m:sub>
                    </m:sSub>
                    <m:r>
                      <a:rPr lang="en-US" sz="2500" b="0" i="1" smtClean="0">
                        <a:latin typeface="Cambria Math" charset="0"/>
                      </a:rPr>
                      <m:t>, …, </m:t>
                    </m:r>
                    <m:sSub>
                      <m:sSubPr>
                        <m:ctrlPr>
                          <a:rPr lang="en-US" sz="2500" b="0" i="1" smtClean="0">
                            <a:latin typeface="Cambria Math" charset="0"/>
                          </a:rPr>
                        </m:ctrlPr>
                      </m:sSubPr>
                      <m:e>
                        <m:r>
                          <a:rPr lang="en-US" sz="2500" b="0" i="1" smtClean="0">
                            <a:latin typeface="Cambria Math" charset="0"/>
                          </a:rPr>
                          <m:t>𝑥</m:t>
                        </m:r>
                      </m:e>
                      <m:sub>
                        <m:r>
                          <a:rPr lang="en-US" sz="2500" b="0" i="1" smtClean="0">
                            <a:latin typeface="Cambria Math" charset="0"/>
                          </a:rPr>
                          <m:t>𝑛</m:t>
                        </m:r>
                      </m:sub>
                    </m:sSub>
                  </m:oMath>
                </a14:m>
                <a:endParaRPr lang="en-US" sz="2500" dirty="0" smtClean="0">
                  <a:latin typeface="+mj-lt"/>
                </a:endParaRPr>
              </a:p>
              <a:p>
                <a:pPr lvl="1"/>
                <a:r>
                  <a:rPr lang="en-US" sz="2500" dirty="0" smtClean="0">
                    <a:latin typeface="+mj-lt"/>
                  </a:rPr>
                  <a:t>Query </a:t>
                </a:r>
                <a14:m>
                  <m:oMath xmlns:m="http://schemas.openxmlformats.org/officeDocument/2006/math">
                    <m:r>
                      <a:rPr lang="en-US" sz="2500" b="0" i="1" smtClean="0">
                        <a:latin typeface="Cambria Math" charset="0"/>
                      </a:rPr>
                      <m:t>𝑞</m:t>
                    </m:r>
                  </m:oMath>
                </a14:m>
                <a:endParaRPr lang="en-US" sz="2500" dirty="0" smtClean="0">
                  <a:latin typeface="+mj-lt"/>
                </a:endParaRPr>
              </a:p>
              <a:p>
                <a:pPr lvl="1"/>
                <a:r>
                  <a:rPr lang="en-US" sz="2500" dirty="0" smtClean="0">
                    <a:latin typeface="+mj-lt"/>
                  </a:rPr>
                  <a:t>Answer </a:t>
                </a:r>
                <a14:m>
                  <m:oMath xmlns:m="http://schemas.openxmlformats.org/officeDocument/2006/math">
                    <m:r>
                      <a:rPr lang="en-US" sz="2500" b="0" i="1" smtClean="0">
                        <a:latin typeface="Cambria Math" charset="0"/>
                      </a:rPr>
                      <m:t>𝑎</m:t>
                    </m:r>
                  </m:oMath>
                </a14:m>
                <a:endParaRPr lang="en-US" sz="2500" dirty="0" smtClean="0">
                  <a:latin typeface="+mj-lt"/>
                </a:endParaRPr>
              </a:p>
              <a:p>
                <a:endParaRPr lang="en-US" sz="2800" dirty="0">
                  <a:latin typeface="+mj-lt"/>
                </a:endParaRPr>
              </a:p>
              <a:p>
                <a:r>
                  <a:rPr lang="en-US" sz="2800" dirty="0" smtClean="0">
                    <a:latin typeface="+mj-lt"/>
                  </a:rPr>
                  <a:t>Model performs by:</a:t>
                </a:r>
              </a:p>
              <a:p>
                <a:pPr lvl="1"/>
                <a:r>
                  <a:rPr lang="en-US" sz="2500" dirty="0" smtClean="0">
                    <a:latin typeface="+mj-lt"/>
                  </a:rPr>
                  <a:t>Generating memories from inputs</a:t>
                </a:r>
              </a:p>
              <a:p>
                <a:pPr lvl="1"/>
                <a:r>
                  <a:rPr lang="en-US" sz="2500" dirty="0" smtClean="0">
                    <a:latin typeface="+mj-lt"/>
                  </a:rPr>
                  <a:t>Transforming query into suitable representation</a:t>
                </a:r>
              </a:p>
              <a:p>
                <a:pPr lvl="1"/>
                <a:r>
                  <a:rPr lang="en-US" sz="2500" dirty="0" smtClean="0">
                    <a:latin typeface="+mj-lt"/>
                  </a:rPr>
                  <a:t>Process query and memories jointly using multiple hops to produce the answer</a:t>
                </a:r>
              </a:p>
              <a:p>
                <a:pPr lvl="1"/>
                <a:r>
                  <a:rPr lang="en-US" sz="2500" dirty="0" smtClean="0">
                    <a:latin typeface="+mj-lt"/>
                  </a:rPr>
                  <a:t>Backpropagate through the whole procedure</a:t>
                </a:r>
              </a:p>
              <a:p>
                <a:pPr lvl="1"/>
                <a:endParaRPr lang="en-US" sz="2500" dirty="0" smtClean="0">
                  <a:latin typeface="+mj-lt"/>
                </a:endParaRPr>
              </a:p>
              <a:p>
                <a:pPr lvl="1"/>
                <a:endParaRPr lang="en-US" sz="2500" dirty="0" smtClean="0">
                  <a:latin typeface="+mj-lt"/>
                </a:endParaRPr>
              </a:p>
            </p:txBody>
          </p:sp>
        </mc:Choice>
        <mc:Fallback xmlns="">
          <p:sp>
            <p:nvSpPr>
              <p:cNvPr id="13" name="Footer Placeholder 4"/>
              <p:cNvSpPr>
                <a:spLocks noGrp="1" noRot="1" noChangeAspect="1" noMove="1" noResize="1" noEditPoints="1" noAdjustHandles="1" noChangeArrowheads="1" noChangeShapeType="1" noTextEdit="1"/>
              </p:cNvSpPr>
              <p:nvPr>
                <p:ph idx="1"/>
              </p:nvPr>
            </p:nvSpPr>
            <p:spPr>
              <a:xfrm>
                <a:off x="413965" y="1499827"/>
                <a:ext cx="8205249" cy="4731310"/>
              </a:xfrm>
              <a:blipFill rotWithShape="0">
                <a:blip r:embed="rId3"/>
                <a:stretch>
                  <a:fillRect l="-1337" t="-2062" r="-1040"/>
                </a:stretch>
              </a:blipFill>
            </p:spPr>
            <p:txBody>
              <a:bodyPr/>
              <a:lstStyle/>
              <a:p>
                <a:r>
                  <a:rPr lang="en-US">
                    <a:noFill/>
                  </a:rPr>
                  <a:t> </a:t>
                </a:r>
              </a:p>
            </p:txBody>
          </p:sp>
        </mc:Fallback>
      </mc:AlternateContent>
      <p:sp>
        <p:nvSpPr>
          <p:cNvPr id="5" name="TextBox 4"/>
          <p:cNvSpPr txBox="1"/>
          <p:nvPr/>
        </p:nvSpPr>
        <p:spPr>
          <a:xfrm>
            <a:off x="2193112" y="6538913"/>
            <a:ext cx="4543089" cy="307777"/>
          </a:xfrm>
          <a:prstGeom prst="rect">
            <a:avLst/>
          </a:prstGeom>
          <a:noFill/>
        </p:spPr>
        <p:txBody>
          <a:bodyPr wrap="square" rtlCol="0" anchor="ctr">
            <a:spAutoFit/>
          </a:bodyPr>
          <a:lstStyle/>
          <a:p>
            <a:pPr algn="ctr"/>
            <a:r>
              <a:rPr lang="en-US" sz="1400" dirty="0">
                <a:latin typeface="+mj-lt"/>
              </a:rPr>
              <a:t>End-To-End Memory </a:t>
            </a:r>
            <a:r>
              <a:rPr lang="en-US" sz="1400" dirty="0" smtClean="0">
                <a:latin typeface="+mj-lt"/>
              </a:rPr>
              <a:t>Networks, Sukhbaatar et</a:t>
            </a:r>
            <a:r>
              <a:rPr lang="en-US" sz="1400" dirty="0">
                <a:latin typeface="+mj-lt"/>
              </a:rPr>
              <a:t>. al., </a:t>
            </a:r>
            <a:r>
              <a:rPr lang="en-US" sz="1400" dirty="0" smtClean="0">
                <a:latin typeface="+mj-lt"/>
              </a:rPr>
              <a:t>NIPS 2015</a:t>
            </a:r>
            <a:endParaRPr lang="en-US" sz="1400" dirty="0">
              <a:latin typeface="+mj-lt"/>
            </a:endParaRPr>
          </a:p>
        </p:txBody>
      </p:sp>
      <p:sp>
        <p:nvSpPr>
          <p:cNvPr id="6" name="Content Placeholder 4"/>
          <p:cNvSpPr txBox="1">
            <a:spLocks/>
          </p:cNvSpPr>
          <p:nvPr/>
        </p:nvSpPr>
        <p:spPr>
          <a:xfrm>
            <a:off x="5076825" y="1701241"/>
            <a:ext cx="3957468" cy="737159"/>
          </a:xfrm>
          <a:prstGeom prst="rect">
            <a:avLst/>
          </a:prstGeom>
          <a:ln>
            <a:solidFill>
              <a:schemeClr val="tx1"/>
            </a:solidFill>
            <a:prstDash val="lgDash"/>
          </a:ln>
        </p:spPr>
        <p:txBody>
          <a:bodyPr vert="horz" lIns="91440" tIns="45720" rIns="91440" bIns="45720" rtlCol="0">
            <a:normAutofit fontScale="55000" lnSpcReduction="20000"/>
          </a:bodyPr>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buFont typeface="Arial"/>
              <a:buNone/>
            </a:pPr>
            <a:r>
              <a:rPr lang="en-US" sz="3200" dirty="0" smtClean="0">
                <a:latin typeface="Abadi MT Condensed Light" charset="0"/>
                <a:ea typeface="Abadi MT Condensed Light" charset="0"/>
                <a:cs typeface="Abadi MT Condensed Light" charset="0"/>
              </a:rPr>
              <a:t>Joe went to the kitchen. Fred went to the kitchen. Joe picked up the milk. Joe travelled to his office. Joe left the milk. Joe went to the bathroom. </a:t>
            </a:r>
            <a:endParaRPr lang="en-US" sz="3200" dirty="0">
              <a:latin typeface="Abadi MT Condensed Light" charset="0"/>
              <a:ea typeface="Abadi MT Condensed Light" charset="0"/>
              <a:cs typeface="Abadi MT Condensed Light" charset="0"/>
            </a:endParaRPr>
          </a:p>
        </p:txBody>
      </p:sp>
      <p:sp>
        <p:nvSpPr>
          <p:cNvPr id="7" name="Content Placeholder 4"/>
          <p:cNvSpPr txBox="1">
            <a:spLocks/>
          </p:cNvSpPr>
          <p:nvPr/>
        </p:nvSpPr>
        <p:spPr>
          <a:xfrm>
            <a:off x="6181756" y="2473012"/>
            <a:ext cx="1962119" cy="333604"/>
          </a:xfrm>
          <a:prstGeom prst="rect">
            <a:avLst/>
          </a:prstGeom>
          <a:ln>
            <a:solidFill>
              <a:schemeClr val="tx1"/>
            </a:solidFill>
            <a:prstDash val="lgDash"/>
          </a:ln>
        </p:spPr>
        <p:txBody>
          <a:bodyPr vert="horz" lIns="91440" tIns="45720" rIns="91440" bIns="45720" rtlCol="0" anchor="ctr">
            <a:normAutofit/>
          </a:bodyPr>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defTabSz="914400">
              <a:lnSpc>
                <a:spcPct val="80000"/>
              </a:lnSpc>
              <a:spcBef>
                <a:spcPts val="0"/>
              </a:spcBef>
              <a:buNone/>
            </a:pPr>
            <a:r>
              <a:rPr lang="en-US" sz="1800" smtClean="0">
                <a:latin typeface="Abadi MT Condensed Light" charset="0"/>
                <a:ea typeface="Abadi MT Condensed Light" charset="0"/>
                <a:cs typeface="Abadi MT Condensed Light" charset="0"/>
              </a:rPr>
              <a:t>Where </a:t>
            </a:r>
            <a:r>
              <a:rPr lang="en-US" sz="1800" dirty="0">
                <a:latin typeface="Abadi MT Condensed Light" charset="0"/>
                <a:ea typeface="Abadi MT Condensed Light" charset="0"/>
                <a:cs typeface="Abadi MT Condensed Light" charset="0"/>
              </a:rPr>
              <a:t>is the milk now</a:t>
            </a:r>
            <a:r>
              <a:rPr lang="en-US" sz="1800" dirty="0" smtClean="0">
                <a:latin typeface="Abadi MT Condensed Light" charset="0"/>
                <a:ea typeface="Abadi MT Condensed Light" charset="0"/>
                <a:cs typeface="Abadi MT Condensed Light" charset="0"/>
              </a:rPr>
              <a:t>?</a:t>
            </a:r>
            <a:endParaRPr lang="en-US" sz="1800" dirty="0">
              <a:latin typeface="Abadi MT Condensed Light" charset="0"/>
              <a:ea typeface="Abadi MT Condensed Light" charset="0"/>
              <a:cs typeface="Abadi MT Condensed Light" charset="0"/>
            </a:endParaRPr>
          </a:p>
        </p:txBody>
      </p:sp>
      <p:sp>
        <p:nvSpPr>
          <p:cNvPr id="8" name="Content Placeholder 4"/>
          <p:cNvSpPr txBox="1">
            <a:spLocks/>
          </p:cNvSpPr>
          <p:nvPr/>
        </p:nvSpPr>
        <p:spPr>
          <a:xfrm>
            <a:off x="6772306" y="2862139"/>
            <a:ext cx="628620" cy="333604"/>
          </a:xfrm>
          <a:prstGeom prst="rect">
            <a:avLst/>
          </a:prstGeom>
          <a:ln>
            <a:solidFill>
              <a:schemeClr val="tx1"/>
            </a:solidFill>
            <a:prstDash val="lgDash"/>
          </a:ln>
        </p:spPr>
        <p:txBody>
          <a:bodyPr vert="horz" lIns="91440" tIns="45720" rIns="91440" bIns="45720" rtlCol="0" anchor="ctr">
            <a:normAutofit/>
          </a:bodyPr>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defTabSz="914400">
              <a:lnSpc>
                <a:spcPct val="80000"/>
              </a:lnSpc>
              <a:spcBef>
                <a:spcPts val="0"/>
              </a:spcBef>
              <a:buNone/>
            </a:pPr>
            <a:r>
              <a:rPr lang="en-US" sz="1800" dirty="0" smtClean="0">
                <a:solidFill>
                  <a:srgbClr val="FF0000"/>
                </a:solidFill>
                <a:latin typeface="Abadi MT Condensed Light" charset="0"/>
                <a:ea typeface="Abadi MT Condensed Light" charset="0"/>
                <a:cs typeface="Abadi MT Condensed Light" charset="0"/>
              </a:rPr>
              <a:t>Office</a:t>
            </a:r>
            <a:endParaRPr lang="en-US" sz="1800" dirty="0">
              <a:solidFill>
                <a:srgbClr val="FF0000"/>
              </a:solidFill>
              <a:latin typeface="Abadi MT Condensed Light" charset="0"/>
              <a:ea typeface="Abadi MT Condensed Light" charset="0"/>
              <a:cs typeface="Abadi MT Condensed Light" charset="0"/>
            </a:endParaRPr>
          </a:p>
        </p:txBody>
      </p:sp>
    </p:spTree>
    <p:extLst>
      <p:ext uri="{BB962C8B-B14F-4D97-AF65-F5344CB8AC3E}">
        <p14:creationId xmlns:p14="http://schemas.microsoft.com/office/powerpoint/2010/main" val="1970120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3965" y="0"/>
            <a:ext cx="8101385" cy="1317265"/>
          </a:xfrm>
        </p:spPr>
        <p:txBody>
          <a:bodyPr/>
          <a:lstStyle/>
          <a:p>
            <a:r>
              <a:rPr lang="en-US" dirty="0" smtClean="0"/>
              <a:t>MemN2N</a:t>
            </a:r>
            <a:r>
              <a:rPr lang="en-US" dirty="0"/>
              <a:t> </a:t>
            </a:r>
          </a:p>
        </p:txBody>
      </p:sp>
      <p:sp>
        <p:nvSpPr>
          <p:cNvPr id="4" name="Slide Number Placeholder 3"/>
          <p:cNvSpPr>
            <a:spLocks noGrp="1"/>
          </p:cNvSpPr>
          <p:nvPr>
            <p:ph type="sldNum" sz="quarter" idx="12"/>
          </p:nvPr>
        </p:nvSpPr>
        <p:spPr/>
        <p:txBody>
          <a:bodyPr/>
          <a:lstStyle/>
          <a:p>
            <a:fld id="{6113E31D-E2AB-40D1-8B51-AFA5AFEF393A}" type="slidenum">
              <a:rPr lang="en-US" smtClean="0"/>
              <a:t>21</a:t>
            </a:fld>
            <a:endParaRPr lang="en-US" dirty="0"/>
          </a:p>
        </p:txBody>
      </p:sp>
      <mc:AlternateContent xmlns:mc="http://schemas.openxmlformats.org/markup-compatibility/2006" xmlns:a14="http://schemas.microsoft.com/office/drawing/2010/main">
        <mc:Choice Requires="a14">
          <p:sp>
            <p:nvSpPr>
              <p:cNvPr id="13" name="Footer Placeholder 4"/>
              <p:cNvSpPr>
                <a:spLocks noGrp="1"/>
              </p:cNvSpPr>
              <p:nvPr>
                <p:ph idx="1"/>
              </p:nvPr>
            </p:nvSpPr>
            <p:spPr>
              <a:xfrm>
                <a:off x="413965" y="1338143"/>
                <a:ext cx="8205249" cy="727325"/>
              </a:xfrm>
            </p:spPr>
            <p:txBody>
              <a:bodyPr anchor="ctr">
                <a:normAutofit/>
              </a:bodyPr>
              <a:lstStyle/>
              <a:p>
                <a:pPr marL="800100" lvl="1" indent="-457200">
                  <a:buFont typeface="+mj-lt"/>
                  <a:buAutoNum type="arabicPeriod"/>
                </a:pPr>
                <a:r>
                  <a:rPr lang="en-US" sz="2500" dirty="0" smtClean="0">
                    <a:latin typeface="+mj-lt"/>
                  </a:rPr>
                  <a:t>Convert input to memories </a:t>
                </a:r>
                <a14:m>
                  <m:oMath xmlns:m="http://schemas.openxmlformats.org/officeDocument/2006/math">
                    <m:sSub>
                      <m:sSubPr>
                        <m:ctrlPr>
                          <a:rPr lang="en-US" sz="2500" b="0" i="1" smtClean="0">
                            <a:latin typeface="Cambria Math" charset="0"/>
                          </a:rPr>
                        </m:ctrlPr>
                      </m:sSubPr>
                      <m:e>
                        <m:r>
                          <a:rPr lang="en-US" sz="2500" b="0" i="1" smtClean="0">
                            <a:latin typeface="Cambria Math" charset="0"/>
                          </a:rPr>
                          <m:t>𝑥</m:t>
                        </m:r>
                      </m:e>
                      <m:sub>
                        <m:r>
                          <a:rPr lang="en-US" sz="2500" b="0" i="1" smtClean="0">
                            <a:latin typeface="Cambria Math" charset="0"/>
                          </a:rPr>
                          <m:t>𝑖</m:t>
                        </m:r>
                      </m:sub>
                    </m:sSub>
                    <m:r>
                      <a:rPr lang="en-US" sz="2500" b="0" i="1" smtClean="0">
                        <a:latin typeface="Cambria Math" charset="0"/>
                      </a:rPr>
                      <m:t>→</m:t>
                    </m:r>
                    <m:sSub>
                      <m:sSubPr>
                        <m:ctrlPr>
                          <a:rPr lang="en-US" sz="2500" b="0" i="1" smtClean="0">
                            <a:latin typeface="Cambria Math" charset="0"/>
                          </a:rPr>
                        </m:ctrlPr>
                      </m:sSubPr>
                      <m:e>
                        <m:r>
                          <a:rPr lang="en-US" sz="2500" b="0" i="1" smtClean="0">
                            <a:latin typeface="Cambria Math" charset="0"/>
                          </a:rPr>
                          <m:t>𝑚</m:t>
                        </m:r>
                      </m:e>
                      <m:sub>
                        <m:r>
                          <a:rPr lang="en-US" sz="2500" b="0" i="1" smtClean="0">
                            <a:latin typeface="Cambria Math" charset="0"/>
                          </a:rPr>
                          <m:t>𝑖</m:t>
                        </m:r>
                      </m:sub>
                    </m:sSub>
                  </m:oMath>
                </a14:m>
                <a:endParaRPr lang="en-US" sz="2500" dirty="0" smtClean="0">
                  <a:latin typeface="+mj-lt"/>
                </a:endParaRPr>
              </a:p>
            </p:txBody>
          </p:sp>
        </mc:Choice>
        <mc:Fallback xmlns="">
          <p:sp>
            <p:nvSpPr>
              <p:cNvPr id="13" name="Footer Placeholder 4"/>
              <p:cNvSpPr>
                <a:spLocks noGrp="1" noRot="1" noChangeAspect="1" noMove="1" noResize="1" noEditPoints="1" noAdjustHandles="1" noChangeArrowheads="1" noChangeShapeType="1" noTextEdit="1"/>
              </p:cNvSpPr>
              <p:nvPr>
                <p:ph idx="1"/>
              </p:nvPr>
            </p:nvSpPr>
            <p:spPr>
              <a:xfrm>
                <a:off x="413965" y="1338143"/>
                <a:ext cx="8205249" cy="727325"/>
              </a:xfrm>
              <a:blipFill rotWithShape="0">
                <a:blip r:embed="rId3"/>
                <a:stretch>
                  <a:fillRect b="-1681"/>
                </a:stretch>
              </a:blipFill>
            </p:spPr>
            <p:txBody>
              <a:bodyPr/>
              <a:lstStyle/>
              <a:p>
                <a:r>
                  <a:rPr lang="en-US">
                    <a:noFill/>
                  </a:rPr>
                  <a:t> </a:t>
                </a:r>
              </a:p>
            </p:txBody>
          </p:sp>
        </mc:Fallback>
      </mc:AlternateContent>
      <p:sp>
        <p:nvSpPr>
          <p:cNvPr id="5" name="TextBox 4"/>
          <p:cNvSpPr txBox="1"/>
          <p:nvPr/>
        </p:nvSpPr>
        <p:spPr>
          <a:xfrm>
            <a:off x="2193112" y="6538913"/>
            <a:ext cx="4543089" cy="307777"/>
          </a:xfrm>
          <a:prstGeom prst="rect">
            <a:avLst/>
          </a:prstGeom>
          <a:noFill/>
        </p:spPr>
        <p:txBody>
          <a:bodyPr wrap="square" rtlCol="0" anchor="ctr">
            <a:spAutoFit/>
          </a:bodyPr>
          <a:lstStyle/>
          <a:p>
            <a:pPr algn="ctr"/>
            <a:r>
              <a:rPr lang="en-US" sz="1400" dirty="0">
                <a:latin typeface="+mj-lt"/>
              </a:rPr>
              <a:t>End-To-End Memory </a:t>
            </a:r>
            <a:r>
              <a:rPr lang="en-US" sz="1400" dirty="0" smtClean="0">
                <a:latin typeface="+mj-lt"/>
              </a:rPr>
              <a:t>Networks, Sukhbaatar et</a:t>
            </a:r>
            <a:r>
              <a:rPr lang="en-US" sz="1400" dirty="0">
                <a:latin typeface="+mj-lt"/>
              </a:rPr>
              <a:t>. al., </a:t>
            </a:r>
            <a:r>
              <a:rPr lang="en-US" sz="1400" dirty="0" smtClean="0">
                <a:latin typeface="+mj-lt"/>
              </a:rPr>
              <a:t>NIPS 2015</a:t>
            </a:r>
            <a:endParaRPr lang="en-US" sz="1400" dirty="0">
              <a:latin typeface="+mj-lt"/>
            </a:endParaRPr>
          </a:p>
        </p:txBody>
      </p:sp>
      <p:pic>
        <p:nvPicPr>
          <p:cNvPr id="3" name="Picture 2"/>
          <p:cNvPicPr>
            <a:picLocks noChangeAspect="1"/>
          </p:cNvPicPr>
          <p:nvPr/>
        </p:nvPicPr>
        <p:blipFill>
          <a:blip r:embed="rId4"/>
          <a:stretch>
            <a:fillRect/>
          </a:stretch>
        </p:blipFill>
        <p:spPr>
          <a:xfrm>
            <a:off x="3873595" y="2248030"/>
            <a:ext cx="1311590" cy="294439"/>
          </a:xfrm>
          <a:prstGeom prst="rect">
            <a:avLst/>
          </a:prstGeom>
        </p:spPr>
      </p:pic>
      <p:sp>
        <p:nvSpPr>
          <p:cNvPr id="7" name="TextBox 6"/>
          <p:cNvSpPr txBox="1"/>
          <p:nvPr/>
        </p:nvSpPr>
        <p:spPr>
          <a:xfrm>
            <a:off x="6186639" y="2248030"/>
            <a:ext cx="1451811" cy="369332"/>
          </a:xfrm>
          <a:prstGeom prst="rect">
            <a:avLst/>
          </a:prstGeom>
          <a:noFill/>
          <a:ln>
            <a:solidFill>
              <a:schemeClr val="tx1"/>
            </a:solidFill>
            <a:prstDash val="dash"/>
          </a:ln>
        </p:spPr>
        <p:txBody>
          <a:bodyPr wrap="square" rtlCol="0">
            <a:spAutoFit/>
          </a:bodyPr>
          <a:lstStyle/>
          <a:p>
            <a:r>
              <a:rPr lang="en-US" dirty="0" smtClean="0">
                <a:latin typeface="+mj-lt"/>
              </a:rPr>
              <a:t>BOW input</a:t>
            </a:r>
            <a:endParaRPr lang="en-US" dirty="0">
              <a:latin typeface="+mj-lt"/>
            </a:endParaRPr>
          </a:p>
        </p:txBody>
      </p:sp>
      <p:cxnSp>
        <p:nvCxnSpPr>
          <p:cNvPr id="8" name="Straight Arrow Connector 7"/>
          <p:cNvCxnSpPr>
            <a:stCxn id="7" idx="1"/>
          </p:cNvCxnSpPr>
          <p:nvPr/>
        </p:nvCxnSpPr>
        <p:spPr>
          <a:xfrm flipH="1">
            <a:off x="5325035" y="2432696"/>
            <a:ext cx="861604" cy="166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193880" y="2864875"/>
            <a:ext cx="1922834" cy="646331"/>
          </a:xfrm>
          <a:prstGeom prst="rect">
            <a:avLst/>
          </a:prstGeom>
          <a:noFill/>
          <a:ln>
            <a:solidFill>
              <a:schemeClr val="tx1"/>
            </a:solidFill>
            <a:prstDash val="dash"/>
          </a:ln>
        </p:spPr>
        <p:txBody>
          <a:bodyPr wrap="square" rtlCol="0">
            <a:spAutoFit/>
          </a:bodyPr>
          <a:lstStyle/>
          <a:p>
            <a:r>
              <a:rPr lang="en-US" dirty="0" smtClean="0">
                <a:latin typeface="+mj-lt"/>
              </a:rPr>
              <a:t>Word-Embedding Matrix</a:t>
            </a:r>
            <a:endParaRPr lang="en-US" dirty="0">
              <a:latin typeface="+mj-lt"/>
            </a:endParaRPr>
          </a:p>
        </p:txBody>
      </p:sp>
      <p:cxnSp>
        <p:nvCxnSpPr>
          <p:cNvPr id="12" name="Straight Arrow Connector 11"/>
          <p:cNvCxnSpPr>
            <a:stCxn id="11" idx="0"/>
          </p:cNvCxnSpPr>
          <p:nvPr/>
        </p:nvCxnSpPr>
        <p:spPr>
          <a:xfrm flipH="1" flipV="1">
            <a:off x="4854915" y="2600683"/>
            <a:ext cx="300382" cy="2641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265078" y="2610150"/>
            <a:ext cx="1451811" cy="646331"/>
          </a:xfrm>
          <a:prstGeom prst="rect">
            <a:avLst/>
          </a:prstGeom>
          <a:noFill/>
          <a:ln>
            <a:solidFill>
              <a:schemeClr val="tx1"/>
            </a:solidFill>
            <a:prstDash val="dash"/>
          </a:ln>
        </p:spPr>
        <p:txBody>
          <a:bodyPr wrap="square" rtlCol="0">
            <a:spAutoFit/>
          </a:bodyPr>
          <a:lstStyle/>
          <a:p>
            <a:r>
              <a:rPr lang="en-US" dirty="0" smtClean="0">
                <a:latin typeface="+mj-lt"/>
              </a:rPr>
              <a:t>Sum of word-embeddings</a:t>
            </a:r>
            <a:endParaRPr lang="en-US" dirty="0">
              <a:latin typeface="+mj-lt"/>
            </a:endParaRPr>
          </a:p>
        </p:txBody>
      </p:sp>
      <p:cxnSp>
        <p:nvCxnSpPr>
          <p:cNvPr id="16" name="Straight Arrow Connector 15"/>
          <p:cNvCxnSpPr>
            <a:stCxn id="15" idx="3"/>
          </p:cNvCxnSpPr>
          <p:nvPr/>
        </p:nvCxnSpPr>
        <p:spPr>
          <a:xfrm flipV="1">
            <a:off x="2716889" y="2434362"/>
            <a:ext cx="1016856" cy="49895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Footer Placeholder 4"/>
              <p:cNvSpPr txBox="1">
                <a:spLocks/>
              </p:cNvSpPr>
              <p:nvPr/>
            </p:nvSpPr>
            <p:spPr>
              <a:xfrm>
                <a:off x="310101" y="3767553"/>
                <a:ext cx="8205249" cy="727325"/>
              </a:xfrm>
              <a:prstGeom prst="rect">
                <a:avLst/>
              </a:prstGeom>
            </p:spPr>
            <p:txBody>
              <a:bodyPr vert="horz" lIns="91440" tIns="45720" rIns="91440" bIns="45720" rtlCol="0" anchor="ctr">
                <a:normAutofit/>
              </a:bodyPr>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800100" lvl="1" indent="-457200">
                  <a:buFont typeface="+mj-lt"/>
                  <a:buAutoNum type="arabicPeriod" startAt="2"/>
                </a:pPr>
                <a:r>
                  <a:rPr lang="en-US" sz="2500" dirty="0" smtClean="0">
                    <a:latin typeface="+mj-lt"/>
                  </a:rPr>
                  <a:t>Transform query </a:t>
                </a:r>
                <a14:m>
                  <m:oMath xmlns:m="http://schemas.openxmlformats.org/officeDocument/2006/math">
                    <m:r>
                      <a:rPr lang="en-US" sz="2500" b="0" i="1" smtClean="0">
                        <a:latin typeface="Cambria Math" charset="0"/>
                      </a:rPr>
                      <m:t>𝑞</m:t>
                    </m:r>
                  </m:oMath>
                </a14:m>
                <a:r>
                  <a:rPr lang="en-US" sz="2500" dirty="0" smtClean="0">
                    <a:latin typeface="+mj-lt"/>
                  </a:rPr>
                  <a:t> into same representation space</a:t>
                </a:r>
              </a:p>
            </p:txBody>
          </p:sp>
        </mc:Choice>
        <mc:Fallback xmlns="">
          <p:sp>
            <p:nvSpPr>
              <p:cNvPr id="20" name="Footer Placeholder 4"/>
              <p:cNvSpPr txBox="1">
                <a:spLocks noRot="1" noChangeAspect="1" noMove="1" noResize="1" noEditPoints="1" noAdjustHandles="1" noChangeArrowheads="1" noChangeShapeType="1" noTextEdit="1"/>
              </p:cNvSpPr>
              <p:nvPr/>
            </p:nvSpPr>
            <p:spPr>
              <a:xfrm>
                <a:off x="310101" y="3767553"/>
                <a:ext cx="8205249" cy="727325"/>
              </a:xfrm>
              <a:prstGeom prst="rect">
                <a:avLst/>
              </a:prstGeom>
              <a:blipFill rotWithShape="0">
                <a:blip r:embed="rId5"/>
                <a:stretch>
                  <a:fillRect b="-1681"/>
                </a:stretch>
              </a:blipFill>
            </p:spPr>
            <p:txBody>
              <a:bodyPr/>
              <a:lstStyle/>
              <a:p>
                <a:r>
                  <a:rPr lang="en-US">
                    <a:noFill/>
                  </a:rPr>
                  <a:t> </a:t>
                </a:r>
              </a:p>
            </p:txBody>
          </p:sp>
        </mc:Fallback>
      </mc:AlternateContent>
      <p:pic>
        <p:nvPicPr>
          <p:cNvPr id="22" name="Picture 21"/>
          <p:cNvPicPr>
            <a:picLocks noChangeAspect="1"/>
          </p:cNvPicPr>
          <p:nvPr/>
        </p:nvPicPr>
        <p:blipFill>
          <a:blip r:embed="rId6"/>
          <a:stretch>
            <a:fillRect/>
          </a:stretch>
        </p:blipFill>
        <p:spPr>
          <a:xfrm>
            <a:off x="4065637" y="4544022"/>
            <a:ext cx="1089660" cy="315428"/>
          </a:xfrm>
          <a:prstGeom prst="rect">
            <a:avLst/>
          </a:prstGeom>
        </p:spPr>
      </p:pic>
      <mc:AlternateContent xmlns:mc="http://schemas.openxmlformats.org/markup-compatibility/2006" xmlns:a14="http://schemas.microsoft.com/office/drawing/2010/main">
        <mc:Choice Requires="a14">
          <p:sp>
            <p:nvSpPr>
              <p:cNvPr id="24" name="Footer Placeholder 4"/>
              <p:cNvSpPr txBox="1">
                <a:spLocks/>
              </p:cNvSpPr>
              <p:nvPr/>
            </p:nvSpPr>
            <p:spPr>
              <a:xfrm>
                <a:off x="310101" y="5117954"/>
                <a:ext cx="8205249" cy="727325"/>
              </a:xfrm>
              <a:prstGeom prst="rect">
                <a:avLst/>
              </a:prstGeom>
            </p:spPr>
            <p:txBody>
              <a:bodyPr vert="horz" lIns="91440" tIns="45720" rIns="91440" bIns="45720" rtlCol="0" anchor="ctr">
                <a:normAutofit/>
              </a:bodyPr>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800100" lvl="1" indent="-457200">
                  <a:buFont typeface="+mj-lt"/>
                  <a:buAutoNum type="arabicPeriod" startAt="3"/>
                </a:pPr>
                <a:r>
                  <a:rPr lang="en-US" sz="2500" dirty="0" smtClean="0">
                    <a:latin typeface="+mj-lt"/>
                  </a:rPr>
                  <a:t>Output Vectors </a:t>
                </a:r>
                <a14:m>
                  <m:oMath xmlns:m="http://schemas.openxmlformats.org/officeDocument/2006/math">
                    <m:sSub>
                      <m:sSubPr>
                        <m:ctrlPr>
                          <a:rPr lang="en-US" sz="2500" b="0" i="1" smtClean="0">
                            <a:latin typeface="Cambria Math" charset="0"/>
                          </a:rPr>
                        </m:ctrlPr>
                      </m:sSubPr>
                      <m:e>
                        <m:r>
                          <a:rPr lang="en-US" sz="2500" b="0" i="1" smtClean="0">
                            <a:latin typeface="Cambria Math" charset="0"/>
                          </a:rPr>
                          <m:t>𝑥</m:t>
                        </m:r>
                      </m:e>
                      <m:sub>
                        <m:r>
                          <a:rPr lang="en-US" sz="2500" b="0" i="1" smtClean="0">
                            <a:latin typeface="Cambria Math" charset="0"/>
                          </a:rPr>
                          <m:t>𝑖</m:t>
                        </m:r>
                      </m:sub>
                    </m:sSub>
                    <m:r>
                      <a:rPr lang="en-US" sz="2500" b="0" i="1" smtClean="0">
                        <a:latin typeface="Cambria Math" charset="0"/>
                      </a:rPr>
                      <m:t>→</m:t>
                    </m:r>
                    <m:sSub>
                      <m:sSubPr>
                        <m:ctrlPr>
                          <a:rPr lang="en-US" sz="2500" b="0" i="1" smtClean="0">
                            <a:latin typeface="Cambria Math" charset="0"/>
                          </a:rPr>
                        </m:ctrlPr>
                      </m:sSubPr>
                      <m:e>
                        <m:r>
                          <a:rPr lang="en-US" sz="2500" b="0" i="1" smtClean="0">
                            <a:latin typeface="Cambria Math" charset="0"/>
                          </a:rPr>
                          <m:t>𝑐</m:t>
                        </m:r>
                      </m:e>
                      <m:sub>
                        <m:r>
                          <a:rPr lang="en-US" sz="2500" b="0" i="1" smtClean="0">
                            <a:latin typeface="Cambria Math" charset="0"/>
                          </a:rPr>
                          <m:t>𝑖</m:t>
                        </m:r>
                      </m:sub>
                    </m:sSub>
                  </m:oMath>
                </a14:m>
                <a:endParaRPr lang="en-US" sz="2500" dirty="0" smtClean="0">
                  <a:latin typeface="+mj-lt"/>
                </a:endParaRPr>
              </a:p>
            </p:txBody>
          </p:sp>
        </mc:Choice>
        <mc:Fallback xmlns="">
          <p:sp>
            <p:nvSpPr>
              <p:cNvPr id="24" name="Footer Placeholder 4"/>
              <p:cNvSpPr txBox="1">
                <a:spLocks noRot="1" noChangeAspect="1" noMove="1" noResize="1" noEditPoints="1" noAdjustHandles="1" noChangeArrowheads="1" noChangeShapeType="1" noTextEdit="1"/>
              </p:cNvSpPr>
              <p:nvPr/>
            </p:nvSpPr>
            <p:spPr>
              <a:xfrm>
                <a:off x="310101" y="5117954"/>
                <a:ext cx="8205249" cy="727325"/>
              </a:xfrm>
              <a:prstGeom prst="rect">
                <a:avLst/>
              </a:prstGeom>
              <a:blipFill rotWithShape="0">
                <a:blip r:embed="rId7"/>
                <a:stretch>
                  <a:fillRect b="-1681"/>
                </a:stretch>
              </a:blipFill>
            </p:spPr>
            <p:txBody>
              <a:bodyPr/>
              <a:lstStyle/>
              <a:p>
                <a:r>
                  <a:rPr lang="en-US">
                    <a:noFill/>
                  </a:rPr>
                  <a:t> </a:t>
                </a:r>
              </a:p>
            </p:txBody>
          </p:sp>
        </mc:Fallback>
      </mc:AlternateContent>
      <p:pic>
        <p:nvPicPr>
          <p:cNvPr id="25" name="Picture 24"/>
          <p:cNvPicPr>
            <a:picLocks noChangeAspect="1"/>
          </p:cNvPicPr>
          <p:nvPr/>
        </p:nvPicPr>
        <p:blipFill>
          <a:blip r:embed="rId8"/>
          <a:stretch>
            <a:fillRect/>
          </a:stretch>
        </p:blipFill>
        <p:spPr>
          <a:xfrm>
            <a:off x="3981202" y="5892342"/>
            <a:ext cx="1096375" cy="265788"/>
          </a:xfrm>
          <a:prstGeom prst="rect">
            <a:avLst/>
          </a:prstGeom>
        </p:spPr>
      </p:pic>
    </p:spTree>
    <p:extLst>
      <p:ext uri="{BB962C8B-B14F-4D97-AF65-F5344CB8AC3E}">
        <p14:creationId xmlns:p14="http://schemas.microsoft.com/office/powerpoint/2010/main" val="581141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5" grpId="0" animBg="1"/>
      <p:bldP spid="20" grpId="0"/>
      <p:bldP spid="2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3965" y="0"/>
            <a:ext cx="8101385" cy="1317265"/>
          </a:xfrm>
        </p:spPr>
        <p:txBody>
          <a:bodyPr/>
          <a:lstStyle/>
          <a:p>
            <a:r>
              <a:rPr lang="en-US" dirty="0" smtClean="0"/>
              <a:t>MemN2N</a:t>
            </a:r>
            <a:endParaRPr lang="en-US" dirty="0"/>
          </a:p>
        </p:txBody>
      </p:sp>
      <p:sp>
        <p:nvSpPr>
          <p:cNvPr id="4" name="Slide Number Placeholder 3"/>
          <p:cNvSpPr>
            <a:spLocks noGrp="1"/>
          </p:cNvSpPr>
          <p:nvPr>
            <p:ph type="sldNum" sz="quarter" idx="12"/>
          </p:nvPr>
        </p:nvSpPr>
        <p:spPr/>
        <p:txBody>
          <a:bodyPr/>
          <a:lstStyle/>
          <a:p>
            <a:fld id="{6113E31D-E2AB-40D1-8B51-AFA5AFEF393A}" type="slidenum">
              <a:rPr lang="en-US" smtClean="0"/>
              <a:t>22</a:t>
            </a:fld>
            <a:endParaRPr lang="en-US" dirty="0"/>
          </a:p>
        </p:txBody>
      </p:sp>
      <p:sp>
        <p:nvSpPr>
          <p:cNvPr id="13" name="Footer Placeholder 4"/>
          <p:cNvSpPr>
            <a:spLocks noGrp="1"/>
          </p:cNvSpPr>
          <p:nvPr>
            <p:ph idx="1"/>
          </p:nvPr>
        </p:nvSpPr>
        <p:spPr>
          <a:xfrm>
            <a:off x="413965" y="1338143"/>
            <a:ext cx="8205249" cy="727325"/>
          </a:xfrm>
        </p:spPr>
        <p:txBody>
          <a:bodyPr anchor="ctr">
            <a:normAutofit/>
          </a:bodyPr>
          <a:lstStyle/>
          <a:p>
            <a:pPr marL="800100" lvl="1" indent="-457200">
              <a:buFont typeface="+mj-lt"/>
              <a:buAutoNum type="arabicPeriod" startAt="3"/>
            </a:pPr>
            <a:r>
              <a:rPr lang="en-US" sz="2500" dirty="0" smtClean="0">
                <a:latin typeface="+mj-lt"/>
              </a:rPr>
              <a:t>Scoring memories against query</a:t>
            </a:r>
          </a:p>
        </p:txBody>
      </p:sp>
      <p:sp>
        <p:nvSpPr>
          <p:cNvPr id="5" name="TextBox 4"/>
          <p:cNvSpPr txBox="1"/>
          <p:nvPr/>
        </p:nvSpPr>
        <p:spPr>
          <a:xfrm>
            <a:off x="2193112" y="6538913"/>
            <a:ext cx="4543089" cy="307777"/>
          </a:xfrm>
          <a:prstGeom prst="rect">
            <a:avLst/>
          </a:prstGeom>
          <a:noFill/>
        </p:spPr>
        <p:txBody>
          <a:bodyPr wrap="square" rtlCol="0" anchor="ctr">
            <a:spAutoFit/>
          </a:bodyPr>
          <a:lstStyle/>
          <a:p>
            <a:pPr algn="ctr"/>
            <a:r>
              <a:rPr lang="en-US" sz="1400" dirty="0">
                <a:latin typeface="+mj-lt"/>
              </a:rPr>
              <a:t>End-To-End Memory </a:t>
            </a:r>
            <a:r>
              <a:rPr lang="en-US" sz="1400" dirty="0" smtClean="0">
                <a:latin typeface="+mj-lt"/>
              </a:rPr>
              <a:t>Networks, Sukhbaatar et</a:t>
            </a:r>
            <a:r>
              <a:rPr lang="en-US" sz="1400" dirty="0">
                <a:latin typeface="+mj-lt"/>
              </a:rPr>
              <a:t>. al., </a:t>
            </a:r>
            <a:r>
              <a:rPr lang="en-US" sz="1400" dirty="0" smtClean="0">
                <a:latin typeface="+mj-lt"/>
              </a:rPr>
              <a:t>NIPS 2015</a:t>
            </a:r>
            <a:endParaRPr lang="en-US" sz="1400" dirty="0">
              <a:latin typeface="+mj-lt"/>
            </a:endParaRPr>
          </a:p>
        </p:txBody>
      </p:sp>
      <p:sp>
        <p:nvSpPr>
          <p:cNvPr id="7" name="TextBox 6"/>
          <p:cNvSpPr txBox="1"/>
          <p:nvPr/>
        </p:nvSpPr>
        <p:spPr>
          <a:xfrm>
            <a:off x="6600995" y="2204642"/>
            <a:ext cx="1155269" cy="369332"/>
          </a:xfrm>
          <a:prstGeom prst="rect">
            <a:avLst/>
          </a:prstGeom>
          <a:noFill/>
          <a:ln>
            <a:solidFill>
              <a:schemeClr val="tx1"/>
            </a:solidFill>
            <a:prstDash val="dash"/>
          </a:ln>
        </p:spPr>
        <p:txBody>
          <a:bodyPr wrap="square" rtlCol="0">
            <a:spAutoFit/>
          </a:bodyPr>
          <a:lstStyle/>
          <a:p>
            <a:r>
              <a:rPr lang="en-US" dirty="0" smtClean="0">
                <a:latin typeface="+mj-lt"/>
              </a:rPr>
              <a:t>Memories</a:t>
            </a:r>
            <a:endParaRPr lang="en-US" dirty="0">
              <a:latin typeface="+mj-lt"/>
            </a:endParaRPr>
          </a:p>
        </p:txBody>
      </p:sp>
      <p:cxnSp>
        <p:nvCxnSpPr>
          <p:cNvPr id="8" name="Straight Arrow Connector 7"/>
          <p:cNvCxnSpPr>
            <a:stCxn id="7" idx="1"/>
          </p:cNvCxnSpPr>
          <p:nvPr/>
        </p:nvCxnSpPr>
        <p:spPr>
          <a:xfrm flipH="1">
            <a:off x="5739391" y="2389308"/>
            <a:ext cx="861604" cy="166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321858" y="2984955"/>
            <a:ext cx="2136091" cy="369332"/>
          </a:xfrm>
          <a:prstGeom prst="rect">
            <a:avLst/>
          </a:prstGeom>
          <a:noFill/>
          <a:ln>
            <a:solidFill>
              <a:schemeClr val="tx1"/>
            </a:solidFill>
            <a:prstDash val="dash"/>
          </a:ln>
        </p:spPr>
        <p:txBody>
          <a:bodyPr wrap="square" rtlCol="0">
            <a:spAutoFit/>
          </a:bodyPr>
          <a:lstStyle/>
          <a:p>
            <a:r>
              <a:rPr lang="en-US" dirty="0" smtClean="0">
                <a:latin typeface="+mj-lt"/>
              </a:rPr>
              <a:t>Query (transformed)</a:t>
            </a:r>
            <a:endParaRPr lang="en-US" dirty="0">
              <a:latin typeface="+mj-lt"/>
            </a:endParaRPr>
          </a:p>
        </p:txBody>
      </p:sp>
      <p:cxnSp>
        <p:nvCxnSpPr>
          <p:cNvPr id="12" name="Straight Arrow Connector 11"/>
          <p:cNvCxnSpPr>
            <a:stCxn id="11" idx="0"/>
          </p:cNvCxnSpPr>
          <p:nvPr/>
        </p:nvCxnSpPr>
        <p:spPr>
          <a:xfrm flipH="1" flipV="1">
            <a:off x="5034892" y="2529395"/>
            <a:ext cx="355012" cy="45556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77732" y="2437472"/>
            <a:ext cx="1544294" cy="646331"/>
          </a:xfrm>
          <a:prstGeom prst="rect">
            <a:avLst/>
          </a:prstGeom>
          <a:noFill/>
          <a:ln>
            <a:solidFill>
              <a:schemeClr val="tx1"/>
            </a:solidFill>
            <a:prstDash val="dash"/>
          </a:ln>
        </p:spPr>
        <p:txBody>
          <a:bodyPr wrap="square" rtlCol="0">
            <a:spAutoFit/>
          </a:bodyPr>
          <a:lstStyle/>
          <a:p>
            <a:r>
              <a:rPr lang="en-US" dirty="0" smtClean="0">
                <a:latin typeface="+mj-lt"/>
              </a:rPr>
              <a:t>Score for </a:t>
            </a:r>
          </a:p>
          <a:p>
            <a:r>
              <a:rPr lang="en-US" dirty="0" smtClean="0">
                <a:latin typeface="+mj-lt"/>
              </a:rPr>
              <a:t>input/memory</a:t>
            </a:r>
            <a:endParaRPr lang="en-US" dirty="0">
              <a:latin typeface="+mj-lt"/>
            </a:endParaRPr>
          </a:p>
        </p:txBody>
      </p:sp>
      <p:cxnSp>
        <p:nvCxnSpPr>
          <p:cNvPr id="16" name="Straight Arrow Connector 15"/>
          <p:cNvCxnSpPr>
            <a:stCxn id="15" idx="3"/>
          </p:cNvCxnSpPr>
          <p:nvPr/>
        </p:nvCxnSpPr>
        <p:spPr>
          <a:xfrm flipV="1">
            <a:off x="2222026" y="2507700"/>
            <a:ext cx="861603" cy="25293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Footer Placeholder 4"/>
          <p:cNvSpPr txBox="1">
            <a:spLocks/>
          </p:cNvSpPr>
          <p:nvPr/>
        </p:nvSpPr>
        <p:spPr>
          <a:xfrm>
            <a:off x="362030" y="4007984"/>
            <a:ext cx="8205249" cy="727325"/>
          </a:xfrm>
          <a:prstGeom prst="rect">
            <a:avLst/>
          </a:prstGeom>
        </p:spPr>
        <p:txBody>
          <a:bodyPr vert="horz" lIns="91440" tIns="45720" rIns="91440" bIns="45720" rtlCol="0" anchor="ctr">
            <a:normAutofit/>
          </a:bodyPr>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800100" lvl="1" indent="-457200">
              <a:buFont typeface="+mj-lt"/>
              <a:buAutoNum type="arabicPeriod" startAt="4"/>
            </a:pPr>
            <a:r>
              <a:rPr lang="en-US" sz="2500" dirty="0" smtClean="0">
                <a:latin typeface="+mj-lt"/>
              </a:rPr>
              <a:t>Generate output</a:t>
            </a:r>
          </a:p>
        </p:txBody>
      </p:sp>
      <p:pic>
        <p:nvPicPr>
          <p:cNvPr id="6" name="Picture 5"/>
          <p:cNvPicPr>
            <a:picLocks noChangeAspect="1"/>
          </p:cNvPicPr>
          <p:nvPr/>
        </p:nvPicPr>
        <p:blipFill>
          <a:blip r:embed="rId3"/>
          <a:stretch>
            <a:fillRect/>
          </a:stretch>
        </p:blipFill>
        <p:spPr>
          <a:xfrm>
            <a:off x="3238881" y="2207628"/>
            <a:ext cx="2451548" cy="321766"/>
          </a:xfrm>
          <a:prstGeom prst="rect">
            <a:avLst/>
          </a:prstGeom>
        </p:spPr>
      </p:pic>
      <p:pic>
        <p:nvPicPr>
          <p:cNvPr id="26" name="Picture 25"/>
          <p:cNvPicPr>
            <a:picLocks noChangeAspect="1"/>
          </p:cNvPicPr>
          <p:nvPr/>
        </p:nvPicPr>
        <p:blipFill>
          <a:blip r:embed="rId4"/>
          <a:stretch>
            <a:fillRect/>
          </a:stretch>
        </p:blipFill>
        <p:spPr>
          <a:xfrm>
            <a:off x="3811103" y="5171047"/>
            <a:ext cx="1223789" cy="532383"/>
          </a:xfrm>
          <a:prstGeom prst="rect">
            <a:avLst/>
          </a:prstGeom>
        </p:spPr>
      </p:pic>
      <p:sp>
        <p:nvSpPr>
          <p:cNvPr id="27" name="TextBox 26"/>
          <p:cNvSpPr txBox="1"/>
          <p:nvPr/>
        </p:nvSpPr>
        <p:spPr>
          <a:xfrm>
            <a:off x="677732" y="5581390"/>
            <a:ext cx="2341770" cy="646331"/>
          </a:xfrm>
          <a:prstGeom prst="rect">
            <a:avLst/>
          </a:prstGeom>
          <a:noFill/>
          <a:ln>
            <a:solidFill>
              <a:schemeClr val="tx1"/>
            </a:solidFill>
            <a:prstDash val="dash"/>
          </a:ln>
        </p:spPr>
        <p:txBody>
          <a:bodyPr wrap="square" rtlCol="0">
            <a:spAutoFit/>
          </a:bodyPr>
          <a:lstStyle/>
          <a:p>
            <a:r>
              <a:rPr lang="en-US" dirty="0" smtClean="0">
                <a:latin typeface="+mj-lt"/>
              </a:rPr>
              <a:t>Weighted average of all inputs (transformed)</a:t>
            </a:r>
            <a:endParaRPr lang="en-US" dirty="0">
              <a:latin typeface="+mj-lt"/>
            </a:endParaRPr>
          </a:p>
        </p:txBody>
      </p:sp>
      <p:cxnSp>
        <p:nvCxnSpPr>
          <p:cNvPr id="28" name="Straight Arrow Connector 27"/>
          <p:cNvCxnSpPr/>
          <p:nvPr/>
        </p:nvCxnSpPr>
        <p:spPr>
          <a:xfrm flipV="1">
            <a:off x="3019502" y="5437238"/>
            <a:ext cx="627340" cy="23264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1440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5" grpId="0" animBg="1"/>
      <p:bldP spid="20" grpId="0"/>
      <p:bldP spid="2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3965" y="0"/>
            <a:ext cx="8101385" cy="1317265"/>
          </a:xfrm>
        </p:spPr>
        <p:txBody>
          <a:bodyPr/>
          <a:lstStyle/>
          <a:p>
            <a:r>
              <a:rPr lang="en-US" dirty="0" smtClean="0"/>
              <a:t>MemN2N</a:t>
            </a:r>
            <a:endParaRPr lang="en-US" dirty="0"/>
          </a:p>
        </p:txBody>
      </p:sp>
      <p:sp>
        <p:nvSpPr>
          <p:cNvPr id="4" name="Slide Number Placeholder 3"/>
          <p:cNvSpPr>
            <a:spLocks noGrp="1"/>
          </p:cNvSpPr>
          <p:nvPr>
            <p:ph type="sldNum" sz="quarter" idx="12"/>
          </p:nvPr>
        </p:nvSpPr>
        <p:spPr/>
        <p:txBody>
          <a:bodyPr/>
          <a:lstStyle/>
          <a:p>
            <a:fld id="{6113E31D-E2AB-40D1-8B51-AFA5AFEF393A}" type="slidenum">
              <a:rPr lang="en-US" smtClean="0"/>
              <a:t>23</a:t>
            </a:fld>
            <a:endParaRPr lang="en-US" dirty="0"/>
          </a:p>
        </p:txBody>
      </p:sp>
      <p:sp>
        <p:nvSpPr>
          <p:cNvPr id="13" name="Footer Placeholder 4"/>
          <p:cNvSpPr>
            <a:spLocks noGrp="1"/>
          </p:cNvSpPr>
          <p:nvPr>
            <p:ph idx="1"/>
          </p:nvPr>
        </p:nvSpPr>
        <p:spPr>
          <a:xfrm>
            <a:off x="413965" y="1338143"/>
            <a:ext cx="8205249" cy="727325"/>
          </a:xfrm>
        </p:spPr>
        <p:txBody>
          <a:bodyPr anchor="ctr">
            <a:normAutofit/>
          </a:bodyPr>
          <a:lstStyle/>
          <a:p>
            <a:pPr marL="800100" lvl="1" indent="-457200">
              <a:buFont typeface="+mj-lt"/>
              <a:buAutoNum type="arabicPeriod" startAt="5"/>
            </a:pPr>
            <a:r>
              <a:rPr lang="en-US" sz="2500" dirty="0" smtClean="0">
                <a:latin typeface="+mj-lt"/>
              </a:rPr>
              <a:t>Generating Response</a:t>
            </a:r>
          </a:p>
        </p:txBody>
      </p:sp>
      <p:sp>
        <p:nvSpPr>
          <p:cNvPr id="5" name="TextBox 4"/>
          <p:cNvSpPr txBox="1"/>
          <p:nvPr/>
        </p:nvSpPr>
        <p:spPr>
          <a:xfrm>
            <a:off x="2193112" y="6538913"/>
            <a:ext cx="4543089" cy="307777"/>
          </a:xfrm>
          <a:prstGeom prst="rect">
            <a:avLst/>
          </a:prstGeom>
          <a:noFill/>
        </p:spPr>
        <p:txBody>
          <a:bodyPr wrap="square" rtlCol="0" anchor="ctr">
            <a:spAutoFit/>
          </a:bodyPr>
          <a:lstStyle/>
          <a:p>
            <a:pPr algn="ctr"/>
            <a:r>
              <a:rPr lang="en-US" sz="1400" dirty="0">
                <a:latin typeface="+mj-lt"/>
              </a:rPr>
              <a:t>End-To-End Memory </a:t>
            </a:r>
            <a:r>
              <a:rPr lang="en-US" sz="1400" dirty="0" smtClean="0">
                <a:latin typeface="+mj-lt"/>
              </a:rPr>
              <a:t>Networks, Sukhbaatar et</a:t>
            </a:r>
            <a:r>
              <a:rPr lang="en-US" sz="1400" dirty="0">
                <a:latin typeface="+mj-lt"/>
              </a:rPr>
              <a:t>. al., </a:t>
            </a:r>
            <a:r>
              <a:rPr lang="en-US" sz="1400" dirty="0" smtClean="0">
                <a:latin typeface="+mj-lt"/>
              </a:rPr>
              <a:t>NIPS 2015</a:t>
            </a:r>
            <a:endParaRPr lang="en-US" sz="1400" dirty="0">
              <a:latin typeface="+mj-lt"/>
            </a:endParaRPr>
          </a:p>
        </p:txBody>
      </p:sp>
      <p:pic>
        <p:nvPicPr>
          <p:cNvPr id="3" name="Picture 2"/>
          <p:cNvPicPr>
            <a:picLocks noChangeAspect="1"/>
          </p:cNvPicPr>
          <p:nvPr/>
        </p:nvPicPr>
        <p:blipFill>
          <a:blip r:embed="rId3"/>
          <a:stretch>
            <a:fillRect/>
          </a:stretch>
        </p:blipFill>
        <p:spPr>
          <a:xfrm>
            <a:off x="2880655" y="2406841"/>
            <a:ext cx="3271867" cy="328073"/>
          </a:xfrm>
          <a:prstGeom prst="rect">
            <a:avLst/>
          </a:prstGeom>
        </p:spPr>
      </p:pic>
      <p:sp>
        <p:nvSpPr>
          <p:cNvPr id="19" name="Footer Placeholder 4"/>
          <p:cNvSpPr txBox="1">
            <a:spLocks/>
          </p:cNvSpPr>
          <p:nvPr/>
        </p:nvSpPr>
        <p:spPr>
          <a:xfrm>
            <a:off x="413965" y="3857998"/>
            <a:ext cx="8205249" cy="727325"/>
          </a:xfrm>
          <a:prstGeom prst="rect">
            <a:avLst/>
          </a:prstGeom>
        </p:spPr>
        <p:txBody>
          <a:bodyPr vert="horz" lIns="91440" tIns="45720" rIns="91440" bIns="45720" rtlCol="0" anchor="ctr">
            <a:normAutofit/>
          </a:bodyPr>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342900" lvl="1" indent="0">
              <a:buNone/>
            </a:pPr>
            <a:r>
              <a:rPr lang="en-US" sz="2500" dirty="0" smtClean="0">
                <a:latin typeface="+mj-lt"/>
              </a:rPr>
              <a:t>Training Objective – Maximum Likelihood / Cross Entropy</a:t>
            </a:r>
          </a:p>
        </p:txBody>
      </p:sp>
      <p:sp>
        <p:nvSpPr>
          <p:cNvPr id="21" name="TextBox 20"/>
          <p:cNvSpPr txBox="1"/>
          <p:nvPr/>
        </p:nvSpPr>
        <p:spPr>
          <a:xfrm>
            <a:off x="413965" y="2729535"/>
            <a:ext cx="1796526" cy="646331"/>
          </a:xfrm>
          <a:prstGeom prst="rect">
            <a:avLst/>
          </a:prstGeom>
          <a:noFill/>
          <a:ln>
            <a:solidFill>
              <a:schemeClr val="tx1"/>
            </a:solidFill>
            <a:prstDash val="dash"/>
          </a:ln>
        </p:spPr>
        <p:txBody>
          <a:bodyPr wrap="square" rtlCol="0">
            <a:spAutoFit/>
          </a:bodyPr>
          <a:lstStyle/>
          <a:p>
            <a:r>
              <a:rPr lang="en-US" dirty="0" smtClean="0">
                <a:latin typeface="+mj-lt"/>
              </a:rPr>
              <a:t>Distribution over response words</a:t>
            </a:r>
            <a:endParaRPr lang="en-US" dirty="0">
              <a:latin typeface="+mj-lt"/>
            </a:endParaRPr>
          </a:p>
        </p:txBody>
      </p:sp>
      <p:cxnSp>
        <p:nvCxnSpPr>
          <p:cNvPr id="22" name="Straight Arrow Connector 21"/>
          <p:cNvCxnSpPr/>
          <p:nvPr/>
        </p:nvCxnSpPr>
        <p:spPr>
          <a:xfrm flipV="1">
            <a:off x="2210491" y="2646381"/>
            <a:ext cx="457405" cy="19025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5680954" y="3165085"/>
            <a:ext cx="1796526" cy="369332"/>
          </a:xfrm>
          <a:prstGeom prst="rect">
            <a:avLst/>
          </a:prstGeom>
          <a:noFill/>
          <a:ln>
            <a:solidFill>
              <a:schemeClr val="tx1"/>
            </a:solidFill>
            <a:prstDash val="dash"/>
          </a:ln>
        </p:spPr>
        <p:txBody>
          <a:bodyPr wrap="square" rtlCol="0">
            <a:spAutoFit/>
          </a:bodyPr>
          <a:lstStyle/>
          <a:p>
            <a:r>
              <a:rPr lang="en-US" dirty="0" smtClean="0">
                <a:latin typeface="+mj-lt"/>
              </a:rPr>
              <a:t>Averaged-output</a:t>
            </a:r>
            <a:endParaRPr lang="en-US" dirty="0">
              <a:latin typeface="+mj-lt"/>
            </a:endParaRPr>
          </a:p>
        </p:txBody>
      </p:sp>
      <p:cxnSp>
        <p:nvCxnSpPr>
          <p:cNvPr id="30" name="Straight Arrow Connector 29"/>
          <p:cNvCxnSpPr/>
          <p:nvPr/>
        </p:nvCxnSpPr>
        <p:spPr>
          <a:xfrm flipH="1" flipV="1">
            <a:off x="5873250" y="2729535"/>
            <a:ext cx="75729" cy="43555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4652683" y="3165085"/>
            <a:ext cx="849854" cy="369332"/>
          </a:xfrm>
          <a:prstGeom prst="rect">
            <a:avLst/>
          </a:prstGeom>
          <a:noFill/>
          <a:ln>
            <a:solidFill>
              <a:schemeClr val="tx1"/>
            </a:solidFill>
            <a:prstDash val="dash"/>
          </a:ln>
        </p:spPr>
        <p:txBody>
          <a:bodyPr wrap="square" rtlCol="0">
            <a:spAutoFit/>
          </a:bodyPr>
          <a:lstStyle/>
          <a:p>
            <a:r>
              <a:rPr lang="en-US" dirty="0" smtClean="0">
                <a:latin typeface="+mj-lt"/>
              </a:rPr>
              <a:t>Query</a:t>
            </a:r>
            <a:endParaRPr lang="en-US" dirty="0">
              <a:latin typeface="+mj-lt"/>
            </a:endParaRPr>
          </a:p>
        </p:txBody>
      </p:sp>
      <p:cxnSp>
        <p:nvCxnSpPr>
          <p:cNvPr id="36" name="Straight Arrow Connector 35"/>
          <p:cNvCxnSpPr/>
          <p:nvPr/>
        </p:nvCxnSpPr>
        <p:spPr>
          <a:xfrm flipV="1">
            <a:off x="5203086" y="2729538"/>
            <a:ext cx="89676" cy="43554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51" name="Picture 50"/>
          <p:cNvPicPr>
            <a:picLocks noChangeAspect="1"/>
          </p:cNvPicPr>
          <p:nvPr/>
        </p:nvPicPr>
        <p:blipFill>
          <a:blip r:embed="rId4"/>
          <a:stretch>
            <a:fillRect/>
          </a:stretch>
        </p:blipFill>
        <p:spPr>
          <a:xfrm>
            <a:off x="2894234" y="4957615"/>
            <a:ext cx="3286162" cy="854077"/>
          </a:xfrm>
          <a:prstGeom prst="rect">
            <a:avLst/>
          </a:prstGeom>
        </p:spPr>
      </p:pic>
    </p:spTree>
    <p:extLst>
      <p:ext uri="{BB962C8B-B14F-4D97-AF65-F5344CB8AC3E}">
        <p14:creationId xmlns:p14="http://schemas.microsoft.com/office/powerpoint/2010/main" val="168436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animBg="1"/>
      <p:bldP spid="29" grpId="0" animBg="1"/>
      <p:bldP spid="3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113E31D-E2AB-40D1-8B51-AFA5AFEF393A}" type="slidenum">
              <a:rPr lang="en-US" smtClean="0"/>
              <a:t>24</a:t>
            </a:fld>
            <a:endParaRPr lang="en-US" dirty="0"/>
          </a:p>
        </p:txBody>
      </p:sp>
      <p:sp>
        <p:nvSpPr>
          <p:cNvPr id="5" name="TextBox 4"/>
          <p:cNvSpPr txBox="1"/>
          <p:nvPr/>
        </p:nvSpPr>
        <p:spPr>
          <a:xfrm>
            <a:off x="2193112" y="6538913"/>
            <a:ext cx="4543089" cy="307777"/>
          </a:xfrm>
          <a:prstGeom prst="rect">
            <a:avLst/>
          </a:prstGeom>
          <a:noFill/>
        </p:spPr>
        <p:txBody>
          <a:bodyPr wrap="square" rtlCol="0" anchor="ctr">
            <a:spAutoFit/>
          </a:bodyPr>
          <a:lstStyle/>
          <a:p>
            <a:pPr algn="ctr"/>
            <a:r>
              <a:rPr lang="en-US" sz="1400" dirty="0">
                <a:latin typeface="+mj-lt"/>
              </a:rPr>
              <a:t>End-To-End Memory </a:t>
            </a:r>
            <a:r>
              <a:rPr lang="en-US" sz="1400" dirty="0" smtClean="0">
                <a:latin typeface="+mj-lt"/>
              </a:rPr>
              <a:t>Networks, Sukhbaatar et</a:t>
            </a:r>
            <a:r>
              <a:rPr lang="en-US" sz="1400" dirty="0">
                <a:latin typeface="+mj-lt"/>
              </a:rPr>
              <a:t>. al., </a:t>
            </a:r>
            <a:r>
              <a:rPr lang="en-US" sz="1400" dirty="0" smtClean="0">
                <a:latin typeface="+mj-lt"/>
              </a:rPr>
              <a:t>NIPS 2015</a:t>
            </a:r>
            <a:endParaRPr lang="en-US" sz="1400" dirty="0">
              <a:latin typeface="+mj-lt"/>
            </a:endParaRPr>
          </a:p>
        </p:txBody>
      </p:sp>
      <p:sp>
        <p:nvSpPr>
          <p:cNvPr id="24" name="TextBox 23"/>
          <p:cNvSpPr txBox="1"/>
          <p:nvPr/>
        </p:nvSpPr>
        <p:spPr>
          <a:xfrm>
            <a:off x="5723068" y="4475181"/>
            <a:ext cx="184731" cy="369332"/>
          </a:xfrm>
          <a:prstGeom prst="rect">
            <a:avLst/>
          </a:prstGeom>
          <a:noFill/>
        </p:spPr>
        <p:txBody>
          <a:bodyPr wrap="none" rtlCol="0">
            <a:spAutoFit/>
          </a:bodyPr>
          <a:lstStyle/>
          <a:p>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30622"/>
            <a:ext cx="9144000" cy="5200515"/>
          </a:xfrm>
          <a:prstGeom prst="rect">
            <a:avLst/>
          </a:prstGeom>
        </p:spPr>
      </p:pic>
      <p:sp>
        <p:nvSpPr>
          <p:cNvPr id="16" name="TextBox 15"/>
          <p:cNvSpPr txBox="1"/>
          <p:nvPr/>
        </p:nvSpPr>
        <p:spPr>
          <a:xfrm>
            <a:off x="306389" y="5273918"/>
            <a:ext cx="1135136" cy="646331"/>
          </a:xfrm>
          <a:prstGeom prst="rect">
            <a:avLst/>
          </a:prstGeom>
          <a:noFill/>
          <a:ln>
            <a:solidFill>
              <a:schemeClr val="tx1"/>
            </a:solidFill>
            <a:prstDash val="dash"/>
          </a:ln>
        </p:spPr>
        <p:txBody>
          <a:bodyPr wrap="square" rtlCol="0">
            <a:spAutoFit/>
          </a:bodyPr>
          <a:lstStyle/>
          <a:p>
            <a:r>
              <a:rPr lang="en-US" dirty="0" smtClean="0">
                <a:latin typeface="+mj-lt"/>
              </a:rPr>
              <a:t>Generate memories</a:t>
            </a:r>
            <a:endParaRPr lang="en-US" dirty="0">
              <a:latin typeface="+mj-lt"/>
            </a:endParaRPr>
          </a:p>
        </p:txBody>
      </p:sp>
      <p:cxnSp>
        <p:nvCxnSpPr>
          <p:cNvPr id="17" name="Straight Arrow Connector 16"/>
          <p:cNvCxnSpPr/>
          <p:nvPr/>
        </p:nvCxnSpPr>
        <p:spPr>
          <a:xfrm flipV="1">
            <a:off x="1021976" y="4599754"/>
            <a:ext cx="419549" cy="67416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438657" y="5767368"/>
            <a:ext cx="1135136" cy="646331"/>
          </a:xfrm>
          <a:prstGeom prst="rect">
            <a:avLst/>
          </a:prstGeom>
          <a:noFill/>
          <a:ln>
            <a:solidFill>
              <a:schemeClr val="tx1"/>
            </a:solidFill>
            <a:prstDash val="dash"/>
          </a:ln>
        </p:spPr>
        <p:txBody>
          <a:bodyPr wrap="square" rtlCol="0">
            <a:spAutoFit/>
          </a:bodyPr>
          <a:lstStyle/>
          <a:p>
            <a:r>
              <a:rPr lang="en-US" dirty="0" smtClean="0">
                <a:latin typeface="+mj-lt"/>
              </a:rPr>
              <a:t>TransformQuery</a:t>
            </a:r>
            <a:endParaRPr lang="en-US" dirty="0">
              <a:latin typeface="+mj-lt"/>
            </a:endParaRPr>
          </a:p>
        </p:txBody>
      </p:sp>
      <p:cxnSp>
        <p:nvCxnSpPr>
          <p:cNvPr id="25" name="Straight Arrow Connector 24"/>
          <p:cNvCxnSpPr/>
          <p:nvPr/>
        </p:nvCxnSpPr>
        <p:spPr>
          <a:xfrm flipV="1">
            <a:off x="4561242" y="5486400"/>
            <a:ext cx="860612" cy="43385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730591" y="1345098"/>
            <a:ext cx="1135136" cy="646331"/>
          </a:xfrm>
          <a:prstGeom prst="rect">
            <a:avLst/>
          </a:prstGeom>
          <a:noFill/>
          <a:ln>
            <a:solidFill>
              <a:schemeClr val="tx1"/>
            </a:solidFill>
            <a:prstDash val="dash"/>
          </a:ln>
        </p:spPr>
        <p:txBody>
          <a:bodyPr wrap="square" rtlCol="0">
            <a:spAutoFit/>
          </a:bodyPr>
          <a:lstStyle/>
          <a:p>
            <a:r>
              <a:rPr lang="en-US" dirty="0" smtClean="0">
                <a:latin typeface="+mj-lt"/>
              </a:rPr>
              <a:t>Generate outputs</a:t>
            </a:r>
            <a:endParaRPr lang="en-US" dirty="0">
              <a:latin typeface="+mj-lt"/>
            </a:endParaRPr>
          </a:p>
        </p:txBody>
      </p:sp>
      <p:cxnSp>
        <p:nvCxnSpPr>
          <p:cNvPr id="27" name="Straight Arrow Connector 26"/>
          <p:cNvCxnSpPr/>
          <p:nvPr/>
        </p:nvCxnSpPr>
        <p:spPr>
          <a:xfrm>
            <a:off x="1865727" y="2029511"/>
            <a:ext cx="457925" cy="31837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2679518" y="323428"/>
            <a:ext cx="1135136" cy="646331"/>
          </a:xfrm>
          <a:prstGeom prst="rect">
            <a:avLst/>
          </a:prstGeom>
          <a:noFill/>
          <a:ln>
            <a:solidFill>
              <a:schemeClr val="tx1"/>
            </a:solidFill>
            <a:prstDash val="dash"/>
          </a:ln>
        </p:spPr>
        <p:txBody>
          <a:bodyPr wrap="square" rtlCol="0">
            <a:spAutoFit/>
          </a:bodyPr>
          <a:lstStyle/>
          <a:p>
            <a:r>
              <a:rPr lang="en-US" dirty="0" smtClean="0">
                <a:latin typeface="+mj-lt"/>
              </a:rPr>
              <a:t>Score memories</a:t>
            </a:r>
            <a:endParaRPr lang="en-US" dirty="0">
              <a:latin typeface="+mj-lt"/>
            </a:endParaRPr>
          </a:p>
        </p:txBody>
      </p:sp>
      <p:cxnSp>
        <p:nvCxnSpPr>
          <p:cNvPr id="33" name="Straight Arrow Connector 32"/>
          <p:cNvCxnSpPr>
            <a:stCxn id="32" idx="2"/>
          </p:cNvCxnSpPr>
          <p:nvPr/>
        </p:nvCxnSpPr>
        <p:spPr>
          <a:xfrm>
            <a:off x="3247086" y="969759"/>
            <a:ext cx="302938" cy="230304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5029866" y="174016"/>
            <a:ext cx="1135136" cy="923330"/>
          </a:xfrm>
          <a:prstGeom prst="rect">
            <a:avLst/>
          </a:prstGeom>
          <a:noFill/>
          <a:ln>
            <a:solidFill>
              <a:schemeClr val="tx1"/>
            </a:solidFill>
            <a:prstDash val="dash"/>
          </a:ln>
        </p:spPr>
        <p:txBody>
          <a:bodyPr wrap="square" rtlCol="0">
            <a:spAutoFit/>
          </a:bodyPr>
          <a:lstStyle/>
          <a:p>
            <a:r>
              <a:rPr lang="en-US" dirty="0" smtClean="0">
                <a:latin typeface="+mj-lt"/>
              </a:rPr>
              <a:t>Make averaged output</a:t>
            </a:r>
            <a:endParaRPr lang="en-US" dirty="0">
              <a:latin typeface="+mj-lt"/>
            </a:endParaRPr>
          </a:p>
        </p:txBody>
      </p:sp>
      <p:cxnSp>
        <p:nvCxnSpPr>
          <p:cNvPr id="38" name="Straight Arrow Connector 37"/>
          <p:cNvCxnSpPr/>
          <p:nvPr/>
        </p:nvCxnSpPr>
        <p:spPr>
          <a:xfrm flipH="1">
            <a:off x="4553074" y="905408"/>
            <a:ext cx="476792" cy="59441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7075775" y="197425"/>
            <a:ext cx="1135136" cy="369332"/>
          </a:xfrm>
          <a:prstGeom prst="rect">
            <a:avLst/>
          </a:prstGeom>
          <a:noFill/>
          <a:ln>
            <a:solidFill>
              <a:schemeClr val="tx1"/>
            </a:solidFill>
            <a:prstDash val="dash"/>
          </a:ln>
        </p:spPr>
        <p:txBody>
          <a:bodyPr wrap="square" rtlCol="0">
            <a:spAutoFit/>
          </a:bodyPr>
          <a:lstStyle/>
          <a:p>
            <a:r>
              <a:rPr lang="en-US" dirty="0" smtClean="0">
                <a:latin typeface="+mj-lt"/>
              </a:rPr>
              <a:t>Response</a:t>
            </a:r>
            <a:endParaRPr lang="en-US" dirty="0">
              <a:latin typeface="+mj-lt"/>
            </a:endParaRPr>
          </a:p>
        </p:txBody>
      </p:sp>
      <p:cxnSp>
        <p:nvCxnSpPr>
          <p:cNvPr id="45" name="Straight Arrow Connector 44"/>
          <p:cNvCxnSpPr>
            <a:stCxn id="44" idx="2"/>
          </p:cNvCxnSpPr>
          <p:nvPr/>
        </p:nvCxnSpPr>
        <p:spPr>
          <a:xfrm>
            <a:off x="7643343" y="566757"/>
            <a:ext cx="91405" cy="52914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819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6" grpId="0" animBg="1"/>
      <p:bldP spid="32" grpId="0" animBg="1"/>
      <p:bldP spid="37" grpId="0" animBg="1"/>
      <p:bldP spid="4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113E31D-E2AB-40D1-8B51-AFA5AFEF393A}" type="slidenum">
              <a:rPr lang="en-US" smtClean="0"/>
              <a:t>25</a:t>
            </a:fld>
            <a:endParaRPr lang="en-US" dirty="0"/>
          </a:p>
        </p:txBody>
      </p:sp>
      <p:sp>
        <p:nvSpPr>
          <p:cNvPr id="5" name="TextBox 4"/>
          <p:cNvSpPr txBox="1"/>
          <p:nvPr/>
        </p:nvSpPr>
        <p:spPr>
          <a:xfrm>
            <a:off x="2193112" y="6538913"/>
            <a:ext cx="4543089" cy="307777"/>
          </a:xfrm>
          <a:prstGeom prst="rect">
            <a:avLst/>
          </a:prstGeom>
          <a:noFill/>
        </p:spPr>
        <p:txBody>
          <a:bodyPr wrap="square" rtlCol="0" anchor="ctr">
            <a:spAutoFit/>
          </a:bodyPr>
          <a:lstStyle/>
          <a:p>
            <a:pPr algn="ctr"/>
            <a:r>
              <a:rPr lang="en-US" sz="1400" dirty="0">
                <a:latin typeface="+mj-lt"/>
              </a:rPr>
              <a:t>End-To-End Memory </a:t>
            </a:r>
            <a:r>
              <a:rPr lang="en-US" sz="1400" dirty="0" smtClean="0">
                <a:latin typeface="+mj-lt"/>
              </a:rPr>
              <a:t>Networks, Sukhbaatar et</a:t>
            </a:r>
            <a:r>
              <a:rPr lang="en-US" sz="1400" dirty="0">
                <a:latin typeface="+mj-lt"/>
              </a:rPr>
              <a:t>. al., </a:t>
            </a:r>
            <a:r>
              <a:rPr lang="en-US" sz="1400" dirty="0" smtClean="0">
                <a:latin typeface="+mj-lt"/>
              </a:rPr>
              <a:t>NIPS 2015</a:t>
            </a:r>
            <a:endParaRPr lang="en-US" sz="1400" dirty="0">
              <a:latin typeface="+mj-lt"/>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1296" y="324931"/>
            <a:ext cx="5844689" cy="6031420"/>
          </a:xfrm>
          <a:prstGeom prst="rect">
            <a:avLst/>
          </a:prstGeom>
        </p:spPr>
      </p:pic>
      <p:sp>
        <p:nvSpPr>
          <p:cNvPr id="21" name="Title 1"/>
          <p:cNvSpPr>
            <a:spLocks noGrp="1"/>
          </p:cNvSpPr>
          <p:nvPr>
            <p:ph type="title"/>
          </p:nvPr>
        </p:nvSpPr>
        <p:spPr>
          <a:xfrm>
            <a:off x="155781" y="131611"/>
            <a:ext cx="3620153" cy="871369"/>
          </a:xfrm>
        </p:spPr>
        <p:txBody>
          <a:bodyPr/>
          <a:lstStyle/>
          <a:p>
            <a:r>
              <a:rPr lang="en-US" dirty="0" smtClean="0"/>
              <a:t>Multi-hop MemN2N</a:t>
            </a:r>
            <a:endParaRPr lang="en-US" dirty="0"/>
          </a:p>
        </p:txBody>
      </p:sp>
      <p:sp>
        <p:nvSpPr>
          <p:cNvPr id="22" name="TextBox 21"/>
          <p:cNvSpPr txBox="1"/>
          <p:nvPr/>
        </p:nvSpPr>
        <p:spPr>
          <a:xfrm>
            <a:off x="7175351" y="3551293"/>
            <a:ext cx="1731981" cy="369332"/>
          </a:xfrm>
          <a:prstGeom prst="rect">
            <a:avLst/>
          </a:prstGeom>
          <a:noFill/>
          <a:ln>
            <a:solidFill>
              <a:schemeClr val="tx1"/>
            </a:solidFill>
            <a:prstDash val="dash"/>
          </a:ln>
        </p:spPr>
        <p:txBody>
          <a:bodyPr wrap="square" rtlCol="0">
            <a:spAutoFit/>
          </a:bodyPr>
          <a:lstStyle/>
          <a:p>
            <a:endParaRPr lang="en-US" dirty="0">
              <a:latin typeface="+mj-lt"/>
            </a:endParaRPr>
          </a:p>
        </p:txBody>
      </p:sp>
      <p:cxnSp>
        <p:nvCxnSpPr>
          <p:cNvPr id="23" name="Straight Arrow Connector 22"/>
          <p:cNvCxnSpPr/>
          <p:nvPr/>
        </p:nvCxnSpPr>
        <p:spPr>
          <a:xfrm flipH="1" flipV="1">
            <a:off x="7067774" y="3184264"/>
            <a:ext cx="763793" cy="36702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4"/>
          <a:stretch>
            <a:fillRect/>
          </a:stretch>
        </p:blipFill>
        <p:spPr>
          <a:xfrm>
            <a:off x="7272169" y="3627096"/>
            <a:ext cx="1545977" cy="235827"/>
          </a:xfrm>
          <a:prstGeom prst="rect">
            <a:avLst/>
          </a:prstGeom>
        </p:spPr>
      </p:pic>
      <p:cxnSp>
        <p:nvCxnSpPr>
          <p:cNvPr id="29" name="Straight Arrow Connector 28"/>
          <p:cNvCxnSpPr>
            <a:stCxn id="34" idx="3"/>
          </p:cNvCxnSpPr>
          <p:nvPr/>
        </p:nvCxnSpPr>
        <p:spPr>
          <a:xfrm flipV="1">
            <a:off x="3001381" y="4087906"/>
            <a:ext cx="2108501" cy="71241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2193110" y="4615654"/>
            <a:ext cx="808271" cy="369332"/>
          </a:xfrm>
          <a:prstGeom prst="rect">
            <a:avLst/>
          </a:prstGeom>
          <a:noFill/>
          <a:ln>
            <a:solidFill>
              <a:schemeClr val="tx1"/>
            </a:solidFill>
            <a:prstDash val="dash"/>
          </a:ln>
        </p:spPr>
        <p:txBody>
          <a:bodyPr wrap="square" rtlCol="0">
            <a:spAutoFit/>
          </a:bodyPr>
          <a:lstStyle/>
          <a:p>
            <a:r>
              <a:rPr lang="en-US" dirty="0" smtClean="0">
                <a:latin typeface="+mj-lt"/>
              </a:rPr>
              <a:t>Hop 1</a:t>
            </a:r>
            <a:endParaRPr lang="en-US" dirty="0">
              <a:latin typeface="+mj-lt"/>
            </a:endParaRPr>
          </a:p>
        </p:txBody>
      </p:sp>
      <p:cxnSp>
        <p:nvCxnSpPr>
          <p:cNvPr id="35" name="Straight Arrow Connector 34"/>
          <p:cNvCxnSpPr/>
          <p:nvPr/>
        </p:nvCxnSpPr>
        <p:spPr>
          <a:xfrm>
            <a:off x="3001382" y="2241383"/>
            <a:ext cx="1979409" cy="26462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2193111" y="1981248"/>
            <a:ext cx="808271" cy="369332"/>
          </a:xfrm>
          <a:prstGeom prst="rect">
            <a:avLst/>
          </a:prstGeom>
          <a:noFill/>
          <a:ln>
            <a:solidFill>
              <a:schemeClr val="tx1"/>
            </a:solidFill>
            <a:prstDash val="dash"/>
          </a:ln>
        </p:spPr>
        <p:txBody>
          <a:bodyPr wrap="square" rtlCol="0">
            <a:spAutoFit/>
          </a:bodyPr>
          <a:lstStyle/>
          <a:p>
            <a:r>
              <a:rPr lang="en-US" dirty="0" smtClean="0">
                <a:latin typeface="+mj-lt"/>
              </a:rPr>
              <a:t>Hop 2</a:t>
            </a:r>
            <a:endParaRPr lang="en-US" dirty="0">
              <a:latin typeface="+mj-lt"/>
            </a:endParaRPr>
          </a:p>
        </p:txBody>
      </p:sp>
      <p:cxnSp>
        <p:nvCxnSpPr>
          <p:cNvPr id="43" name="Straight Arrow Connector 42"/>
          <p:cNvCxnSpPr/>
          <p:nvPr/>
        </p:nvCxnSpPr>
        <p:spPr>
          <a:xfrm flipV="1">
            <a:off x="3001381" y="1071975"/>
            <a:ext cx="2205320" cy="7936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2193111" y="1063518"/>
            <a:ext cx="808271" cy="369332"/>
          </a:xfrm>
          <a:prstGeom prst="rect">
            <a:avLst/>
          </a:prstGeom>
          <a:noFill/>
          <a:ln>
            <a:solidFill>
              <a:schemeClr val="tx1"/>
            </a:solidFill>
            <a:prstDash val="dash"/>
          </a:ln>
        </p:spPr>
        <p:txBody>
          <a:bodyPr wrap="square" rtlCol="0">
            <a:spAutoFit/>
          </a:bodyPr>
          <a:lstStyle/>
          <a:p>
            <a:r>
              <a:rPr lang="en-US" dirty="0" smtClean="0">
                <a:latin typeface="+mj-lt"/>
              </a:rPr>
              <a:t>Hop 3</a:t>
            </a:r>
            <a:endParaRPr lang="en-US" dirty="0">
              <a:latin typeface="+mj-lt"/>
            </a:endParaRPr>
          </a:p>
        </p:txBody>
      </p:sp>
      <p:cxnSp>
        <p:nvCxnSpPr>
          <p:cNvPr id="48" name="Straight Arrow Connector 47"/>
          <p:cNvCxnSpPr>
            <a:stCxn id="49" idx="3"/>
          </p:cNvCxnSpPr>
          <p:nvPr/>
        </p:nvCxnSpPr>
        <p:spPr>
          <a:xfrm>
            <a:off x="1728692" y="3850799"/>
            <a:ext cx="2375349" cy="685647"/>
          </a:xfrm>
          <a:prstGeom prst="straightConnector1">
            <a:avLst/>
          </a:prstGeom>
          <a:ln w="1778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155781" y="3250634"/>
            <a:ext cx="1572911" cy="1200329"/>
          </a:xfrm>
          <a:prstGeom prst="rect">
            <a:avLst/>
          </a:prstGeom>
          <a:noFill/>
          <a:ln>
            <a:solidFill>
              <a:schemeClr val="tx1"/>
            </a:solidFill>
            <a:prstDash val="dash"/>
          </a:ln>
        </p:spPr>
        <p:txBody>
          <a:bodyPr wrap="square" rtlCol="0">
            <a:spAutoFit/>
          </a:bodyPr>
          <a:lstStyle/>
          <a:p>
            <a:r>
              <a:rPr lang="en-US" dirty="0" smtClean="0">
                <a:latin typeface="+mj-lt"/>
              </a:rPr>
              <a:t>Different Memories and Outputs for each Hop</a:t>
            </a:r>
            <a:endParaRPr lang="en-US" dirty="0">
              <a:latin typeface="+mj-lt"/>
            </a:endParaRPr>
          </a:p>
        </p:txBody>
      </p:sp>
      <p:cxnSp>
        <p:nvCxnSpPr>
          <p:cNvPr id="51" name="Straight Arrow Connector 50"/>
          <p:cNvCxnSpPr>
            <a:stCxn id="49" idx="3"/>
          </p:cNvCxnSpPr>
          <p:nvPr/>
        </p:nvCxnSpPr>
        <p:spPr>
          <a:xfrm flipV="1">
            <a:off x="1728692" y="3184267"/>
            <a:ext cx="2723329" cy="666532"/>
          </a:xfrm>
          <a:prstGeom prst="straightConnector1">
            <a:avLst/>
          </a:prstGeom>
          <a:ln w="1778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49" idx="3"/>
          </p:cNvCxnSpPr>
          <p:nvPr/>
        </p:nvCxnSpPr>
        <p:spPr>
          <a:xfrm flipV="1">
            <a:off x="1728692" y="1825825"/>
            <a:ext cx="2482926" cy="2024974"/>
          </a:xfrm>
          <a:prstGeom prst="straightConnector1">
            <a:avLst/>
          </a:prstGeom>
          <a:ln w="1778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8625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34" grpId="0" animBg="1"/>
      <p:bldP spid="36" grpId="0" animBg="1"/>
      <p:bldP spid="46" grpId="0" animBg="1"/>
      <p:bldP spid="4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3965" y="0"/>
            <a:ext cx="8101385" cy="1317265"/>
          </a:xfrm>
        </p:spPr>
        <p:txBody>
          <a:bodyPr/>
          <a:lstStyle/>
          <a:p>
            <a:r>
              <a:rPr lang="en-US" dirty="0" smtClean="0"/>
              <a:t>Experiments</a:t>
            </a:r>
            <a:endParaRPr lang="en-US" dirty="0"/>
          </a:p>
        </p:txBody>
      </p:sp>
      <p:sp>
        <p:nvSpPr>
          <p:cNvPr id="4" name="Slide Number Placeholder 3"/>
          <p:cNvSpPr>
            <a:spLocks noGrp="1"/>
          </p:cNvSpPr>
          <p:nvPr>
            <p:ph type="sldNum" sz="quarter" idx="12"/>
          </p:nvPr>
        </p:nvSpPr>
        <p:spPr/>
        <p:txBody>
          <a:bodyPr/>
          <a:lstStyle/>
          <a:p>
            <a:fld id="{6113E31D-E2AB-40D1-8B51-AFA5AFEF393A}" type="slidenum">
              <a:rPr lang="en-US" smtClean="0"/>
              <a:t>26</a:t>
            </a:fld>
            <a:endParaRPr lang="en-US" dirty="0"/>
          </a:p>
        </p:txBody>
      </p:sp>
      <p:sp>
        <p:nvSpPr>
          <p:cNvPr id="5" name="TextBox 4"/>
          <p:cNvSpPr txBox="1"/>
          <p:nvPr/>
        </p:nvSpPr>
        <p:spPr>
          <a:xfrm>
            <a:off x="2193112" y="6538913"/>
            <a:ext cx="4543089" cy="307777"/>
          </a:xfrm>
          <a:prstGeom prst="rect">
            <a:avLst/>
          </a:prstGeom>
          <a:noFill/>
        </p:spPr>
        <p:txBody>
          <a:bodyPr wrap="square" rtlCol="0" anchor="ctr">
            <a:spAutoFit/>
          </a:bodyPr>
          <a:lstStyle/>
          <a:p>
            <a:pPr algn="ctr"/>
            <a:r>
              <a:rPr lang="en-US" sz="1400" dirty="0">
                <a:latin typeface="+mj-lt"/>
              </a:rPr>
              <a:t>End-To-End Memory </a:t>
            </a:r>
            <a:r>
              <a:rPr lang="en-US" sz="1400" dirty="0" smtClean="0">
                <a:latin typeface="+mj-lt"/>
              </a:rPr>
              <a:t>Networks, Sukhbaatar et</a:t>
            </a:r>
            <a:r>
              <a:rPr lang="en-US" sz="1400" dirty="0">
                <a:latin typeface="+mj-lt"/>
              </a:rPr>
              <a:t>. al., </a:t>
            </a:r>
            <a:r>
              <a:rPr lang="en-US" sz="1400" dirty="0" smtClean="0">
                <a:latin typeface="+mj-lt"/>
              </a:rPr>
              <a:t>NIPS 2015</a:t>
            </a:r>
            <a:endParaRPr lang="en-US" sz="1400" dirty="0">
              <a:latin typeface="+mj-lt"/>
            </a:endParaRPr>
          </a:p>
        </p:txBody>
      </p:sp>
      <p:sp>
        <p:nvSpPr>
          <p:cNvPr id="11" name="Footer Placeholder 4"/>
          <p:cNvSpPr txBox="1">
            <a:spLocks/>
          </p:cNvSpPr>
          <p:nvPr/>
        </p:nvSpPr>
        <p:spPr>
          <a:xfrm>
            <a:off x="413965" y="1356110"/>
            <a:ext cx="8205249" cy="4875027"/>
          </a:xfrm>
          <a:prstGeom prst="rect">
            <a:avLst/>
          </a:prstGeom>
        </p:spPr>
        <p:txBody>
          <a:bodyPr vert="horz" lIns="91440" tIns="45720" rIns="91440" bIns="45720" rtlCol="0">
            <a:normAutofit fontScale="92500"/>
          </a:bodyPr>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r>
              <a:rPr lang="en-US" sz="2800" dirty="0" smtClean="0">
                <a:latin typeface="+mj-lt"/>
              </a:rPr>
              <a:t>Simulated World QA</a:t>
            </a:r>
          </a:p>
          <a:p>
            <a:pPr lvl="1"/>
            <a:endParaRPr lang="en-US" sz="2500" dirty="0" smtClean="0">
              <a:latin typeface="+mj-lt"/>
            </a:endParaRPr>
          </a:p>
          <a:p>
            <a:pPr lvl="1"/>
            <a:r>
              <a:rPr lang="en-US" sz="2500" dirty="0" smtClean="0">
                <a:latin typeface="+mj-lt"/>
              </a:rPr>
              <a:t>20 Tasks from bAbI dataset - </a:t>
            </a:r>
            <a:r>
              <a:rPr lang="en-US" sz="2500" dirty="0">
                <a:latin typeface="+mj-lt"/>
              </a:rPr>
              <a:t>1K and </a:t>
            </a:r>
            <a:r>
              <a:rPr lang="en-US" sz="2500" dirty="0" smtClean="0">
                <a:latin typeface="+mj-lt"/>
              </a:rPr>
              <a:t>10K instances per </a:t>
            </a:r>
            <a:r>
              <a:rPr lang="en-US" sz="2500" dirty="0">
                <a:latin typeface="+mj-lt"/>
              </a:rPr>
              <a:t>task</a:t>
            </a:r>
          </a:p>
          <a:p>
            <a:pPr lvl="1"/>
            <a:endParaRPr lang="en-US" sz="2500" dirty="0" smtClean="0">
              <a:latin typeface="+mj-lt"/>
            </a:endParaRPr>
          </a:p>
          <a:p>
            <a:pPr lvl="1"/>
            <a:r>
              <a:rPr lang="en-US" sz="2500" dirty="0" smtClean="0">
                <a:latin typeface="+mj-lt"/>
              </a:rPr>
              <a:t>Vocabulary = 177 words only!!!!!</a:t>
            </a:r>
          </a:p>
          <a:p>
            <a:pPr lvl="1"/>
            <a:endParaRPr lang="en-US" sz="2500" dirty="0" smtClean="0">
              <a:latin typeface="+mj-lt"/>
            </a:endParaRPr>
          </a:p>
          <a:p>
            <a:pPr lvl="1"/>
            <a:r>
              <a:rPr lang="en-US" sz="2500" dirty="0" smtClean="0">
                <a:latin typeface="+mj-lt"/>
              </a:rPr>
              <a:t>60 epochs</a:t>
            </a:r>
          </a:p>
          <a:p>
            <a:pPr lvl="1"/>
            <a:endParaRPr lang="en-US" sz="2500" dirty="0" smtClean="0">
              <a:latin typeface="+mj-lt"/>
            </a:endParaRPr>
          </a:p>
          <a:p>
            <a:pPr lvl="1"/>
            <a:r>
              <a:rPr lang="en-US" sz="2500" dirty="0" smtClean="0">
                <a:latin typeface="+mj-lt"/>
              </a:rPr>
              <a:t>Learning Rate annealing</a:t>
            </a:r>
          </a:p>
          <a:p>
            <a:pPr lvl="1"/>
            <a:endParaRPr lang="en-US" sz="2500" dirty="0" smtClean="0">
              <a:latin typeface="+mj-lt"/>
            </a:endParaRPr>
          </a:p>
          <a:p>
            <a:pPr lvl="1"/>
            <a:r>
              <a:rPr lang="en-US" sz="2500" dirty="0" smtClean="0">
                <a:latin typeface="+mj-lt"/>
              </a:rPr>
              <a:t>Linear Start with different learning rate</a:t>
            </a:r>
          </a:p>
          <a:p>
            <a:pPr lvl="1"/>
            <a:endParaRPr lang="en-US" sz="2500" dirty="0">
              <a:latin typeface="+mj-lt"/>
            </a:endParaRPr>
          </a:p>
          <a:p>
            <a:pPr lvl="1"/>
            <a:r>
              <a:rPr lang="en-US" sz="2500" dirty="0" smtClean="0">
                <a:latin typeface="+mj-lt"/>
              </a:rPr>
              <a:t>“</a:t>
            </a:r>
            <a:r>
              <a:rPr lang="en-US" sz="2500" i="1" dirty="0" smtClean="0">
                <a:latin typeface="+mj-lt"/>
              </a:rPr>
              <a:t>Model diverged very often, hence trained multiple models”</a:t>
            </a:r>
            <a:endParaRPr lang="en-US" sz="2500" dirty="0" smtClean="0">
              <a:latin typeface="+mj-lt"/>
            </a:endParaRPr>
          </a:p>
        </p:txBody>
      </p:sp>
    </p:spTree>
    <p:extLst>
      <p:ext uri="{BB962C8B-B14F-4D97-AF65-F5344CB8AC3E}">
        <p14:creationId xmlns:p14="http://schemas.microsoft.com/office/powerpoint/2010/main" val="20544960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113E31D-E2AB-40D1-8B51-AFA5AFEF393A}" type="slidenum">
              <a:rPr lang="en-US" smtClean="0"/>
              <a:t>27</a:t>
            </a:fld>
            <a:endParaRPr lang="en-US" dirty="0"/>
          </a:p>
        </p:txBody>
      </p:sp>
      <p:sp>
        <p:nvSpPr>
          <p:cNvPr id="5" name="TextBox 4"/>
          <p:cNvSpPr txBox="1"/>
          <p:nvPr/>
        </p:nvSpPr>
        <p:spPr>
          <a:xfrm>
            <a:off x="2193112" y="6538913"/>
            <a:ext cx="4543089" cy="307777"/>
          </a:xfrm>
          <a:prstGeom prst="rect">
            <a:avLst/>
          </a:prstGeom>
          <a:noFill/>
        </p:spPr>
        <p:txBody>
          <a:bodyPr wrap="square" rtlCol="0" anchor="ctr">
            <a:spAutoFit/>
          </a:bodyPr>
          <a:lstStyle/>
          <a:p>
            <a:pPr algn="ctr"/>
            <a:r>
              <a:rPr lang="en-US" sz="1400" dirty="0">
                <a:latin typeface="+mj-lt"/>
              </a:rPr>
              <a:t>End-To-End Memory </a:t>
            </a:r>
            <a:r>
              <a:rPr lang="en-US" sz="1400" dirty="0" smtClean="0">
                <a:latin typeface="+mj-lt"/>
              </a:rPr>
              <a:t>Networks, Sukhbaatar et</a:t>
            </a:r>
            <a:r>
              <a:rPr lang="en-US" sz="1400" dirty="0">
                <a:latin typeface="+mj-lt"/>
              </a:rPr>
              <a:t>. al., </a:t>
            </a:r>
            <a:r>
              <a:rPr lang="en-US" sz="1400" dirty="0" smtClean="0">
                <a:latin typeface="+mj-lt"/>
              </a:rPr>
              <a:t>NIPS 2015</a:t>
            </a:r>
            <a:endParaRPr lang="en-US" sz="1400" dirty="0">
              <a:latin typeface="+mj-lt"/>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964" y="224961"/>
            <a:ext cx="8132781" cy="2229851"/>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7914" y="2729761"/>
            <a:ext cx="7770123" cy="2127017"/>
          </a:xfrm>
          <a:prstGeom prst="rect">
            <a:avLst/>
          </a:prstGeom>
        </p:spPr>
      </p:pic>
      <p:graphicFrame>
        <p:nvGraphicFramePr>
          <p:cNvPr id="14" name="Table 13"/>
          <p:cNvGraphicFramePr>
            <a:graphicFrameLocks noGrp="1"/>
          </p:cNvGraphicFramePr>
          <p:nvPr>
            <p:extLst/>
          </p:nvPr>
        </p:nvGraphicFramePr>
        <p:xfrm>
          <a:off x="2745449" y="5039340"/>
          <a:ext cx="3435051" cy="1179213"/>
        </p:xfrm>
        <a:graphic>
          <a:graphicData uri="http://schemas.openxmlformats.org/drawingml/2006/table">
            <a:tbl>
              <a:tblPr firstRow="1" bandRow="1">
                <a:tableStyleId>{5940675A-B579-460E-94D1-54222C63F5DA}</a:tableStyleId>
              </a:tblPr>
              <a:tblGrid>
                <a:gridCol w="1333948"/>
                <a:gridCol w="956086"/>
                <a:gridCol w="1145017"/>
              </a:tblGrid>
              <a:tr h="508653">
                <a:tc>
                  <a:txBody>
                    <a:bodyPr/>
                    <a:lstStyle/>
                    <a:p>
                      <a:pPr algn="ctr"/>
                      <a:endParaRPr lang="en-US" sz="1600" b="1" dirty="0">
                        <a:latin typeface="+mj-lt"/>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1" dirty="0" smtClean="0">
                          <a:latin typeface="+mj-lt"/>
                        </a:rPr>
                        <a:t>MemNN</a:t>
                      </a:r>
                      <a:endParaRPr lang="en-US" sz="1600" b="1" dirty="0">
                        <a:latin typeface="+mj-lt"/>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1" dirty="0" smtClean="0">
                          <a:latin typeface="+mj-lt"/>
                        </a:rPr>
                        <a:t>MemN2N</a:t>
                      </a:r>
                      <a:endParaRPr lang="en-US" sz="1600" b="1" dirty="0">
                        <a:latin typeface="+mj-lt"/>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28645">
                <a:tc>
                  <a:txBody>
                    <a:bodyPr/>
                    <a:lstStyle/>
                    <a:p>
                      <a:pPr algn="ctr"/>
                      <a:r>
                        <a:rPr lang="en-US" sz="1600" b="1" dirty="0" smtClean="0">
                          <a:latin typeface="+mj-lt"/>
                        </a:rPr>
                        <a:t>Error % (1k)</a:t>
                      </a:r>
                      <a:endParaRPr lang="en-US" sz="1600" b="1" dirty="0">
                        <a:latin typeface="+mj-lt"/>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1600" b="1" dirty="0" smtClean="0">
                          <a:latin typeface="+mj-lt"/>
                        </a:rPr>
                        <a:t>6.7</a:t>
                      </a:r>
                      <a:endParaRPr lang="en-US" sz="1600" b="1" dirty="0">
                        <a:latin typeface="+mj-lt"/>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1600" b="1" dirty="0" smtClean="0">
                          <a:latin typeface="+mj-lt"/>
                        </a:rPr>
                        <a:t>12.4</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r>
              <a:tr h="246921">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600" b="1" dirty="0" smtClean="0">
                          <a:latin typeface="+mj-lt"/>
                        </a:rPr>
                        <a:t>Error % (10k)</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1" dirty="0" smtClean="0">
                          <a:latin typeface="+mj-lt"/>
                        </a:rPr>
                        <a:t>3.2</a:t>
                      </a:r>
                      <a:endParaRPr lang="en-US" sz="1600" b="1" dirty="0">
                        <a:latin typeface="+mj-lt"/>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1" dirty="0" smtClean="0">
                          <a:latin typeface="+mj-lt"/>
                        </a:rPr>
                        <a:t>7.5</a:t>
                      </a:r>
                      <a:endParaRPr lang="en-US" sz="1600" b="1" dirty="0">
                        <a:latin typeface="+mj-lt"/>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1094673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3965" y="0"/>
            <a:ext cx="8101385" cy="1317265"/>
          </a:xfrm>
        </p:spPr>
        <p:txBody>
          <a:bodyPr/>
          <a:lstStyle/>
          <a:p>
            <a:r>
              <a:rPr lang="en-US" dirty="0" smtClean="0"/>
              <a:t>Movie Trivia Time!</a:t>
            </a:r>
            <a:endParaRPr lang="en-US" dirty="0"/>
          </a:p>
        </p:txBody>
      </p:sp>
      <p:sp>
        <p:nvSpPr>
          <p:cNvPr id="4" name="Slide Number Placeholder 3"/>
          <p:cNvSpPr>
            <a:spLocks noGrp="1"/>
          </p:cNvSpPr>
          <p:nvPr>
            <p:ph type="sldNum" sz="quarter" idx="12"/>
          </p:nvPr>
        </p:nvSpPr>
        <p:spPr/>
        <p:txBody>
          <a:bodyPr/>
          <a:lstStyle/>
          <a:p>
            <a:fld id="{6113E31D-E2AB-40D1-8B51-AFA5AFEF393A}" type="slidenum">
              <a:rPr lang="en-US" smtClean="0"/>
              <a:t>28</a:t>
            </a:fld>
            <a:endParaRPr lang="en-US" dirty="0"/>
          </a:p>
        </p:txBody>
      </p:sp>
      <p:sp>
        <p:nvSpPr>
          <p:cNvPr id="11" name="Footer Placeholder 4"/>
          <p:cNvSpPr txBox="1">
            <a:spLocks/>
          </p:cNvSpPr>
          <p:nvPr/>
        </p:nvSpPr>
        <p:spPr>
          <a:xfrm>
            <a:off x="185365" y="1493711"/>
            <a:ext cx="3415085" cy="580266"/>
          </a:xfrm>
          <a:prstGeom prst="rect">
            <a:avLst/>
          </a:prstGeom>
        </p:spPr>
        <p:txBody>
          <a:bodyPr vert="horz" lIns="91440" tIns="45720" rIns="91440" bIns="45720" rtlCol="0" anchor="ctr">
            <a:normAutofit lnSpcReduction="10000"/>
          </a:bodyPr>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r>
              <a:rPr lang="en-US" sz="1800" dirty="0" smtClean="0">
                <a:solidFill>
                  <a:schemeClr val="accent1">
                    <a:lumMod val="50000"/>
                  </a:schemeClr>
                </a:solidFill>
                <a:latin typeface="+mj-lt"/>
              </a:rPr>
              <a:t>Which was </a:t>
            </a:r>
            <a:r>
              <a:rPr lang="en-US" sz="1800" i="1" u="sng" dirty="0" smtClean="0">
                <a:solidFill>
                  <a:schemeClr val="accent1">
                    <a:lumMod val="50000"/>
                  </a:schemeClr>
                </a:solidFill>
                <a:latin typeface="+mj-lt"/>
              </a:rPr>
              <a:t>Stanley Kubricks</a:t>
            </a:r>
            <a:r>
              <a:rPr lang="en-US" sz="1800" dirty="0" smtClean="0">
                <a:solidFill>
                  <a:schemeClr val="accent1">
                    <a:lumMod val="50000"/>
                  </a:schemeClr>
                </a:solidFill>
                <a:latin typeface="+mj-lt"/>
              </a:rPr>
              <a:t>’s first movie?</a:t>
            </a:r>
          </a:p>
        </p:txBody>
      </p:sp>
      <p:sp>
        <p:nvSpPr>
          <p:cNvPr id="6" name="Footer Placeholder 4"/>
          <p:cNvSpPr txBox="1">
            <a:spLocks/>
          </p:cNvSpPr>
          <p:nvPr/>
        </p:nvSpPr>
        <p:spPr>
          <a:xfrm>
            <a:off x="164193" y="2951980"/>
            <a:ext cx="3512457" cy="580266"/>
          </a:xfrm>
          <a:prstGeom prst="rect">
            <a:avLst/>
          </a:prstGeom>
        </p:spPr>
        <p:txBody>
          <a:bodyPr vert="horz" lIns="91440" tIns="45720" rIns="91440" bIns="45720" rtlCol="0" anchor="ctr">
            <a:normAutofit lnSpcReduction="10000"/>
          </a:bodyPr>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r>
              <a:rPr lang="en-US" sz="1800" dirty="0" smtClean="0">
                <a:solidFill>
                  <a:schemeClr val="accent1">
                    <a:lumMod val="50000"/>
                  </a:schemeClr>
                </a:solidFill>
                <a:latin typeface="+mj-lt"/>
              </a:rPr>
              <a:t>When did </a:t>
            </a:r>
            <a:r>
              <a:rPr lang="en-US" sz="1800" i="1" u="sng" dirty="0" smtClean="0">
                <a:solidFill>
                  <a:schemeClr val="accent1">
                    <a:lumMod val="50000"/>
                  </a:schemeClr>
                </a:solidFill>
                <a:latin typeface="+mj-lt"/>
              </a:rPr>
              <a:t>2001:A Space Odyssey</a:t>
            </a:r>
            <a:r>
              <a:rPr lang="en-US" sz="1800" dirty="0" smtClean="0">
                <a:solidFill>
                  <a:schemeClr val="accent1">
                    <a:lumMod val="50000"/>
                  </a:schemeClr>
                </a:solidFill>
                <a:latin typeface="+mj-lt"/>
              </a:rPr>
              <a:t> release?</a:t>
            </a:r>
          </a:p>
        </p:txBody>
      </p:sp>
      <p:sp>
        <p:nvSpPr>
          <p:cNvPr id="7" name="Footer Placeholder 4"/>
          <p:cNvSpPr txBox="1">
            <a:spLocks/>
          </p:cNvSpPr>
          <p:nvPr/>
        </p:nvSpPr>
        <p:spPr>
          <a:xfrm>
            <a:off x="185365" y="4443359"/>
            <a:ext cx="3491286" cy="1090666"/>
          </a:xfrm>
          <a:prstGeom prst="rect">
            <a:avLst/>
          </a:prstGeom>
        </p:spPr>
        <p:txBody>
          <a:bodyPr vert="horz" lIns="91440" tIns="45720" rIns="91440" bIns="45720" rtlCol="0" anchor="ctr">
            <a:normAutofit/>
          </a:bodyPr>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r>
              <a:rPr lang="en-US" sz="2000" dirty="0" smtClean="0">
                <a:solidFill>
                  <a:schemeClr val="accent1">
                    <a:lumMod val="50000"/>
                  </a:schemeClr>
                </a:solidFill>
                <a:latin typeface="+mj-lt"/>
              </a:rPr>
              <a:t>After </a:t>
            </a:r>
            <a:r>
              <a:rPr lang="en-US" sz="2000" i="1" u="sng" dirty="0" smtClean="0">
                <a:solidFill>
                  <a:schemeClr val="accent1">
                    <a:lumMod val="50000"/>
                  </a:schemeClr>
                </a:solidFill>
                <a:latin typeface="+mj-lt"/>
              </a:rPr>
              <a:t>The Shining</a:t>
            </a:r>
            <a:r>
              <a:rPr lang="en-US" sz="2000" dirty="0" smtClean="0">
                <a:solidFill>
                  <a:schemeClr val="accent1">
                    <a:lumMod val="50000"/>
                  </a:schemeClr>
                </a:solidFill>
                <a:latin typeface="+mj-lt"/>
              </a:rPr>
              <a:t>, which movie did its director direct?</a:t>
            </a:r>
            <a:endParaRPr lang="en-US" sz="2000" i="1" dirty="0" smtClean="0">
              <a:solidFill>
                <a:schemeClr val="accent1">
                  <a:lumMod val="50000"/>
                </a:schemeClr>
              </a:solidFill>
              <a:latin typeface="+mj-lt"/>
            </a:endParaRPr>
          </a:p>
        </p:txBody>
      </p:sp>
      <p:sp>
        <p:nvSpPr>
          <p:cNvPr id="9" name="Footer Placeholder 4"/>
          <p:cNvSpPr txBox="1">
            <a:spLocks/>
          </p:cNvSpPr>
          <p:nvPr/>
        </p:nvSpPr>
        <p:spPr>
          <a:xfrm>
            <a:off x="1822821" y="2044846"/>
            <a:ext cx="1777629" cy="580266"/>
          </a:xfrm>
          <a:prstGeom prst="rect">
            <a:avLst/>
          </a:prstGeom>
        </p:spPr>
        <p:txBody>
          <a:bodyPr vert="horz" lIns="91440" tIns="45720" rIns="91440" bIns="45720" rtlCol="0" anchor="ctr">
            <a:normAutofit/>
          </a:bodyPr>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lgn="ctr">
              <a:buNone/>
            </a:pPr>
            <a:r>
              <a:rPr lang="en-US" sz="2000" dirty="0" smtClean="0">
                <a:solidFill>
                  <a:srgbClr val="FF0000"/>
                </a:solidFill>
                <a:latin typeface="+mj-lt"/>
              </a:rPr>
              <a:t>Fear and Desire</a:t>
            </a:r>
          </a:p>
        </p:txBody>
      </p:sp>
      <p:sp>
        <p:nvSpPr>
          <p:cNvPr id="10" name="Footer Placeholder 4"/>
          <p:cNvSpPr txBox="1">
            <a:spLocks/>
          </p:cNvSpPr>
          <p:nvPr/>
        </p:nvSpPr>
        <p:spPr>
          <a:xfrm>
            <a:off x="2581275" y="3532246"/>
            <a:ext cx="1019175" cy="580266"/>
          </a:xfrm>
          <a:prstGeom prst="rect">
            <a:avLst/>
          </a:prstGeom>
        </p:spPr>
        <p:txBody>
          <a:bodyPr vert="horz" lIns="91440" tIns="45720" rIns="91440" bIns="45720" rtlCol="0" anchor="ctr">
            <a:normAutofit/>
          </a:bodyPr>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lgn="ctr">
              <a:buNone/>
            </a:pPr>
            <a:r>
              <a:rPr lang="en-US" sz="2000" dirty="0" smtClean="0">
                <a:solidFill>
                  <a:srgbClr val="FF0000"/>
                </a:solidFill>
                <a:latin typeface="+mj-lt"/>
              </a:rPr>
              <a:t>1968</a:t>
            </a:r>
          </a:p>
        </p:txBody>
      </p:sp>
      <p:sp>
        <p:nvSpPr>
          <p:cNvPr id="12" name="Footer Placeholder 4"/>
          <p:cNvSpPr txBox="1">
            <a:spLocks/>
          </p:cNvSpPr>
          <p:nvPr/>
        </p:nvSpPr>
        <p:spPr>
          <a:xfrm>
            <a:off x="1211483" y="5524500"/>
            <a:ext cx="2388967" cy="580266"/>
          </a:xfrm>
          <a:prstGeom prst="rect">
            <a:avLst/>
          </a:prstGeom>
        </p:spPr>
        <p:txBody>
          <a:bodyPr vert="horz" lIns="91440" tIns="45720" rIns="91440" bIns="45720" rtlCol="0" anchor="ctr">
            <a:normAutofit/>
          </a:bodyPr>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lgn="ctr">
              <a:buNone/>
            </a:pPr>
            <a:r>
              <a:rPr lang="en-US" sz="2000" dirty="0" smtClean="0">
                <a:solidFill>
                  <a:srgbClr val="FF0000"/>
                </a:solidFill>
                <a:latin typeface="+mj-lt"/>
              </a:rPr>
              <a:t>Full Metal Jacket</a:t>
            </a:r>
          </a:p>
        </p:txBody>
      </p:sp>
      <p:sp>
        <p:nvSpPr>
          <p:cNvPr id="13" name="Footer Placeholder 4"/>
          <p:cNvSpPr txBox="1">
            <a:spLocks/>
          </p:cNvSpPr>
          <p:nvPr/>
        </p:nvSpPr>
        <p:spPr>
          <a:xfrm>
            <a:off x="3886906" y="1783844"/>
            <a:ext cx="5142087" cy="3926014"/>
          </a:xfrm>
          <a:prstGeom prst="rect">
            <a:avLst/>
          </a:prstGeom>
          <a:ln>
            <a:solidFill>
              <a:schemeClr val="tx1"/>
            </a:solidFill>
            <a:prstDash val="lgDash"/>
          </a:ln>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lgn="ctr">
              <a:buNone/>
            </a:pPr>
            <a:r>
              <a:rPr lang="en-US" sz="1800" dirty="0">
                <a:latin typeface="+mj-lt"/>
              </a:rPr>
              <a:t>(</a:t>
            </a:r>
            <a:r>
              <a:rPr lang="en-US" sz="1800" dirty="0">
                <a:solidFill>
                  <a:schemeClr val="accent5">
                    <a:lumMod val="50000"/>
                  </a:schemeClr>
                </a:solidFill>
                <a:latin typeface="+mj-lt"/>
              </a:rPr>
              <a:t>2001:a_space_odyssey</a:t>
            </a:r>
            <a:r>
              <a:rPr lang="en-US" sz="1800" dirty="0">
                <a:latin typeface="+mj-lt"/>
              </a:rPr>
              <a:t>, </a:t>
            </a:r>
            <a:r>
              <a:rPr lang="en-US" sz="1800" i="1" dirty="0">
                <a:solidFill>
                  <a:schemeClr val="accent2">
                    <a:lumMod val="50000"/>
                  </a:schemeClr>
                </a:solidFill>
                <a:latin typeface="+mj-lt"/>
              </a:rPr>
              <a:t>directed_by</a:t>
            </a:r>
            <a:r>
              <a:rPr lang="en-US" sz="1800" dirty="0">
                <a:latin typeface="+mj-lt"/>
              </a:rPr>
              <a:t>, </a:t>
            </a:r>
            <a:r>
              <a:rPr lang="en-US" sz="1800" dirty="0">
                <a:solidFill>
                  <a:srgbClr val="FF0000"/>
                </a:solidFill>
                <a:latin typeface="+mj-lt"/>
              </a:rPr>
              <a:t>stanley_kubrick</a:t>
            </a:r>
            <a:r>
              <a:rPr lang="en-US" sz="1800" dirty="0" smtClean="0">
                <a:latin typeface="+mj-lt"/>
              </a:rPr>
              <a:t>)</a:t>
            </a:r>
          </a:p>
          <a:p>
            <a:pPr marL="0" indent="0" algn="ctr">
              <a:buNone/>
            </a:pPr>
            <a:r>
              <a:rPr lang="en-US" sz="1800" dirty="0" smtClean="0">
                <a:latin typeface="+mj-lt"/>
              </a:rPr>
              <a:t>(</a:t>
            </a:r>
            <a:r>
              <a:rPr lang="en-US" sz="1800" dirty="0" smtClean="0">
                <a:solidFill>
                  <a:schemeClr val="accent5">
                    <a:lumMod val="50000"/>
                  </a:schemeClr>
                </a:solidFill>
                <a:latin typeface="+mj-lt"/>
              </a:rPr>
              <a:t>fear_and_dark</a:t>
            </a:r>
            <a:r>
              <a:rPr lang="en-US" sz="1800" dirty="0" smtClean="0">
                <a:latin typeface="+mj-lt"/>
              </a:rPr>
              <a:t>, </a:t>
            </a:r>
            <a:r>
              <a:rPr lang="en-US" sz="1800" i="1" dirty="0" smtClean="0">
                <a:solidFill>
                  <a:schemeClr val="accent2">
                    <a:lumMod val="50000"/>
                  </a:schemeClr>
                </a:solidFill>
                <a:latin typeface="+mj-lt"/>
              </a:rPr>
              <a:t>directed_by</a:t>
            </a:r>
            <a:r>
              <a:rPr lang="en-US" sz="1800" dirty="0" smtClean="0">
                <a:latin typeface="+mj-lt"/>
              </a:rPr>
              <a:t>, </a:t>
            </a:r>
            <a:r>
              <a:rPr lang="en-US" sz="1800" dirty="0" smtClean="0">
                <a:solidFill>
                  <a:srgbClr val="FF0000"/>
                </a:solidFill>
                <a:latin typeface="+mj-lt"/>
              </a:rPr>
              <a:t>stanley_kubrick</a:t>
            </a:r>
            <a:r>
              <a:rPr lang="en-US" sz="1800" dirty="0" smtClean="0">
                <a:latin typeface="+mj-lt"/>
              </a:rPr>
              <a:t>)</a:t>
            </a:r>
          </a:p>
          <a:p>
            <a:pPr marL="0" indent="0" algn="ctr">
              <a:buNone/>
            </a:pPr>
            <a:r>
              <a:rPr lang="is-IS" sz="1800" dirty="0" smtClean="0">
                <a:latin typeface="+mj-lt"/>
              </a:rPr>
              <a:t>…</a:t>
            </a:r>
          </a:p>
          <a:p>
            <a:pPr marL="0" indent="0" algn="ctr">
              <a:buNone/>
            </a:pPr>
            <a:r>
              <a:rPr lang="en-US" sz="1800" dirty="0" smtClean="0">
                <a:latin typeface="+mj-lt"/>
              </a:rPr>
              <a:t>(</a:t>
            </a:r>
            <a:r>
              <a:rPr lang="en-US" sz="1800" dirty="0" smtClean="0">
                <a:solidFill>
                  <a:schemeClr val="accent5">
                    <a:lumMod val="50000"/>
                  </a:schemeClr>
                </a:solidFill>
                <a:latin typeface="+mj-lt"/>
              </a:rPr>
              <a:t>fear_and_dark</a:t>
            </a:r>
            <a:r>
              <a:rPr lang="en-US" sz="1800" dirty="0" smtClean="0">
                <a:latin typeface="+mj-lt"/>
              </a:rPr>
              <a:t>, </a:t>
            </a:r>
            <a:r>
              <a:rPr lang="en-US" sz="1800" i="1" dirty="0" smtClean="0">
                <a:solidFill>
                  <a:schemeClr val="accent2">
                    <a:lumMod val="50000"/>
                  </a:schemeClr>
                </a:solidFill>
                <a:latin typeface="+mj-lt"/>
              </a:rPr>
              <a:t>released_in</a:t>
            </a:r>
            <a:r>
              <a:rPr lang="en-US" sz="1800" dirty="0" smtClean="0">
                <a:latin typeface="+mj-lt"/>
              </a:rPr>
              <a:t>, </a:t>
            </a:r>
            <a:r>
              <a:rPr lang="en-US" sz="1800" dirty="0" smtClean="0">
                <a:solidFill>
                  <a:srgbClr val="FF0000"/>
                </a:solidFill>
                <a:latin typeface="+mj-lt"/>
              </a:rPr>
              <a:t>1953</a:t>
            </a:r>
            <a:r>
              <a:rPr lang="en-US" sz="1800" dirty="0" smtClean="0">
                <a:latin typeface="+mj-lt"/>
              </a:rPr>
              <a:t>)</a:t>
            </a:r>
            <a:endParaRPr lang="is-IS" sz="1800" dirty="0" smtClean="0">
              <a:latin typeface="+mj-lt"/>
            </a:endParaRPr>
          </a:p>
          <a:p>
            <a:pPr marL="0" indent="0" algn="ctr">
              <a:buNone/>
            </a:pPr>
            <a:r>
              <a:rPr lang="en-US" sz="1800" dirty="0" smtClean="0">
                <a:latin typeface="+mj-lt"/>
              </a:rPr>
              <a:t>(</a:t>
            </a:r>
            <a:r>
              <a:rPr lang="en-US" sz="1800" dirty="0">
                <a:solidFill>
                  <a:schemeClr val="accent5">
                    <a:lumMod val="50000"/>
                  </a:schemeClr>
                </a:solidFill>
                <a:latin typeface="+mj-lt"/>
              </a:rPr>
              <a:t>full_metal_jacket</a:t>
            </a:r>
            <a:r>
              <a:rPr lang="en-US" sz="1800" dirty="0" smtClean="0">
                <a:latin typeface="+mj-lt"/>
              </a:rPr>
              <a:t>, </a:t>
            </a:r>
            <a:r>
              <a:rPr lang="en-US" sz="1800" i="1" dirty="0">
                <a:solidFill>
                  <a:schemeClr val="accent2">
                    <a:lumMod val="50000"/>
                  </a:schemeClr>
                </a:solidFill>
                <a:latin typeface="+mj-lt"/>
              </a:rPr>
              <a:t>released_in</a:t>
            </a:r>
            <a:r>
              <a:rPr lang="en-US" sz="1800" dirty="0">
                <a:latin typeface="+mj-lt"/>
              </a:rPr>
              <a:t>, </a:t>
            </a:r>
            <a:r>
              <a:rPr lang="en-US" sz="1800" dirty="0" smtClean="0">
                <a:solidFill>
                  <a:srgbClr val="FF0000"/>
                </a:solidFill>
                <a:latin typeface="+mj-lt"/>
              </a:rPr>
              <a:t>1987</a:t>
            </a:r>
            <a:r>
              <a:rPr lang="en-US" sz="1800" dirty="0" smtClean="0">
                <a:latin typeface="+mj-lt"/>
              </a:rPr>
              <a:t>)</a:t>
            </a:r>
            <a:endParaRPr lang="is-IS" sz="1800" dirty="0" smtClean="0">
              <a:latin typeface="+mj-lt"/>
            </a:endParaRPr>
          </a:p>
          <a:p>
            <a:pPr marL="0" indent="0" algn="ctr">
              <a:buNone/>
            </a:pPr>
            <a:r>
              <a:rPr lang="is-IS" sz="1800" dirty="0" smtClean="0">
                <a:latin typeface="+mj-lt"/>
              </a:rPr>
              <a:t>…</a:t>
            </a:r>
            <a:endParaRPr lang="en-US" sz="1800" dirty="0">
              <a:latin typeface="+mj-lt"/>
            </a:endParaRPr>
          </a:p>
          <a:p>
            <a:pPr marL="0" indent="0" algn="ctr">
              <a:buNone/>
            </a:pPr>
            <a:r>
              <a:rPr lang="en-US" sz="1800" dirty="0">
                <a:latin typeface="+mj-lt"/>
              </a:rPr>
              <a:t>(</a:t>
            </a:r>
            <a:r>
              <a:rPr lang="en-US" sz="1800" dirty="0">
                <a:solidFill>
                  <a:schemeClr val="accent5">
                    <a:lumMod val="50000"/>
                  </a:schemeClr>
                </a:solidFill>
                <a:latin typeface="+mj-lt"/>
              </a:rPr>
              <a:t>2001:a_space_odyssey</a:t>
            </a:r>
            <a:r>
              <a:rPr lang="en-US" sz="1800" dirty="0">
                <a:latin typeface="+mj-lt"/>
              </a:rPr>
              <a:t>, </a:t>
            </a:r>
            <a:r>
              <a:rPr lang="en-US" sz="1800" i="1" dirty="0">
                <a:solidFill>
                  <a:schemeClr val="accent2">
                    <a:lumMod val="50000"/>
                  </a:schemeClr>
                </a:solidFill>
                <a:latin typeface="+mj-lt"/>
              </a:rPr>
              <a:t>released_in</a:t>
            </a:r>
            <a:r>
              <a:rPr lang="en-US" sz="1800" dirty="0" smtClean="0">
                <a:latin typeface="+mj-lt"/>
              </a:rPr>
              <a:t>, </a:t>
            </a:r>
            <a:r>
              <a:rPr lang="en-US" sz="1800" dirty="0" smtClean="0">
                <a:solidFill>
                  <a:srgbClr val="FF0000"/>
                </a:solidFill>
                <a:latin typeface="+mj-lt"/>
              </a:rPr>
              <a:t>1968</a:t>
            </a:r>
            <a:r>
              <a:rPr lang="en-US" sz="1800" dirty="0" smtClean="0">
                <a:latin typeface="+mj-lt"/>
              </a:rPr>
              <a:t>)</a:t>
            </a:r>
          </a:p>
          <a:p>
            <a:pPr marL="0" indent="0" algn="ctr">
              <a:buNone/>
            </a:pPr>
            <a:r>
              <a:rPr lang="is-IS" sz="1800" dirty="0" smtClean="0">
                <a:latin typeface="+mj-lt"/>
              </a:rPr>
              <a:t>…</a:t>
            </a:r>
            <a:endParaRPr lang="en-US" sz="1800" dirty="0">
              <a:latin typeface="+mj-lt"/>
            </a:endParaRPr>
          </a:p>
          <a:p>
            <a:pPr marL="0" indent="0" algn="ctr">
              <a:buNone/>
            </a:pPr>
            <a:r>
              <a:rPr lang="en-US" sz="1800" dirty="0" smtClean="0">
                <a:latin typeface="+mj-lt"/>
              </a:rPr>
              <a:t>(</a:t>
            </a:r>
            <a:r>
              <a:rPr lang="en-US" sz="1800" dirty="0" smtClean="0">
                <a:solidFill>
                  <a:schemeClr val="accent5">
                    <a:lumMod val="50000"/>
                  </a:schemeClr>
                </a:solidFill>
                <a:latin typeface="+mj-lt"/>
              </a:rPr>
              <a:t>the_shining</a:t>
            </a:r>
            <a:r>
              <a:rPr lang="en-US" sz="1800" dirty="0" smtClean="0">
                <a:latin typeface="+mj-lt"/>
              </a:rPr>
              <a:t>, </a:t>
            </a:r>
            <a:r>
              <a:rPr lang="en-US" sz="1800" i="1" dirty="0">
                <a:solidFill>
                  <a:schemeClr val="accent2">
                    <a:lumMod val="50000"/>
                  </a:schemeClr>
                </a:solidFill>
                <a:latin typeface="+mj-lt"/>
              </a:rPr>
              <a:t>directed_by</a:t>
            </a:r>
            <a:r>
              <a:rPr lang="en-US" sz="1800" dirty="0">
                <a:latin typeface="+mj-lt"/>
              </a:rPr>
              <a:t>, </a:t>
            </a:r>
            <a:r>
              <a:rPr lang="en-US" sz="1800" dirty="0">
                <a:solidFill>
                  <a:srgbClr val="FF0000"/>
                </a:solidFill>
                <a:latin typeface="+mj-lt"/>
              </a:rPr>
              <a:t>stanley_kubrick</a:t>
            </a:r>
            <a:r>
              <a:rPr lang="en-US" sz="1800" dirty="0" smtClean="0">
                <a:latin typeface="+mj-lt"/>
              </a:rPr>
              <a:t>)</a:t>
            </a:r>
          </a:p>
          <a:p>
            <a:pPr marL="0" indent="0" algn="ctr">
              <a:buNone/>
            </a:pPr>
            <a:r>
              <a:rPr lang="is-IS" sz="1800" dirty="0" smtClean="0">
                <a:latin typeface="+mj-lt"/>
              </a:rPr>
              <a:t>…</a:t>
            </a:r>
            <a:endParaRPr lang="en-US" sz="1800" dirty="0" smtClean="0">
              <a:latin typeface="+mj-lt"/>
            </a:endParaRPr>
          </a:p>
          <a:p>
            <a:pPr marL="0" indent="0" algn="ctr">
              <a:buNone/>
            </a:pPr>
            <a:r>
              <a:rPr lang="en-US" sz="1800" dirty="0" smtClean="0">
                <a:latin typeface="+mj-lt"/>
              </a:rPr>
              <a:t>(</a:t>
            </a:r>
            <a:r>
              <a:rPr lang="en-US" sz="1800" dirty="0" smtClean="0">
                <a:solidFill>
                  <a:schemeClr val="accent5">
                    <a:lumMod val="50000"/>
                  </a:schemeClr>
                </a:solidFill>
                <a:latin typeface="+mj-lt"/>
              </a:rPr>
              <a:t>AI:artificial_intelligence</a:t>
            </a:r>
            <a:r>
              <a:rPr lang="en-US" sz="1800" dirty="0" smtClean="0">
                <a:latin typeface="+mj-lt"/>
              </a:rPr>
              <a:t>, </a:t>
            </a:r>
            <a:r>
              <a:rPr lang="en-US" sz="1800" i="1" dirty="0" smtClean="0">
                <a:solidFill>
                  <a:schemeClr val="accent2">
                    <a:lumMod val="50000"/>
                  </a:schemeClr>
                </a:solidFill>
                <a:latin typeface="+mj-lt"/>
              </a:rPr>
              <a:t>written_by</a:t>
            </a:r>
            <a:r>
              <a:rPr lang="en-US" sz="1800" dirty="0" smtClean="0">
                <a:latin typeface="+mj-lt"/>
              </a:rPr>
              <a:t>, </a:t>
            </a:r>
            <a:r>
              <a:rPr lang="en-US" sz="1800" dirty="0">
                <a:solidFill>
                  <a:srgbClr val="FF0000"/>
                </a:solidFill>
                <a:latin typeface="+mj-lt"/>
              </a:rPr>
              <a:t>stanley_kubrick</a:t>
            </a:r>
            <a:r>
              <a:rPr lang="en-US" sz="1800" dirty="0" smtClean="0">
                <a:latin typeface="+mj-lt"/>
              </a:rPr>
              <a:t>)</a:t>
            </a:r>
          </a:p>
        </p:txBody>
      </p:sp>
      <p:cxnSp>
        <p:nvCxnSpPr>
          <p:cNvPr id="14" name="Straight Arrow Connector 13"/>
          <p:cNvCxnSpPr>
            <a:stCxn id="15" idx="2"/>
          </p:cNvCxnSpPr>
          <p:nvPr/>
        </p:nvCxnSpPr>
        <p:spPr>
          <a:xfrm flipH="1">
            <a:off x="5114925" y="1365888"/>
            <a:ext cx="219075" cy="46657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897030" y="996556"/>
            <a:ext cx="873940" cy="369332"/>
          </a:xfrm>
          <a:prstGeom prst="rect">
            <a:avLst/>
          </a:prstGeom>
          <a:noFill/>
          <a:ln>
            <a:solidFill>
              <a:schemeClr val="tx1"/>
            </a:solidFill>
            <a:prstDash val="dash"/>
          </a:ln>
        </p:spPr>
        <p:txBody>
          <a:bodyPr wrap="square" rtlCol="0">
            <a:spAutoFit/>
          </a:bodyPr>
          <a:lstStyle/>
          <a:p>
            <a:r>
              <a:rPr lang="en-US" smtClean="0">
                <a:latin typeface="+mj-lt"/>
              </a:rPr>
              <a:t>Subject</a:t>
            </a:r>
            <a:endParaRPr lang="en-US" dirty="0">
              <a:latin typeface="+mj-lt"/>
            </a:endParaRPr>
          </a:p>
        </p:txBody>
      </p:sp>
      <p:cxnSp>
        <p:nvCxnSpPr>
          <p:cNvPr id="21" name="Straight Arrow Connector 20"/>
          <p:cNvCxnSpPr/>
          <p:nvPr/>
        </p:nvCxnSpPr>
        <p:spPr>
          <a:xfrm>
            <a:off x="6598940" y="1345626"/>
            <a:ext cx="39985" cy="48684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6161968" y="976294"/>
            <a:ext cx="962731" cy="369332"/>
          </a:xfrm>
          <a:prstGeom prst="rect">
            <a:avLst/>
          </a:prstGeom>
          <a:noFill/>
          <a:ln>
            <a:solidFill>
              <a:schemeClr val="tx1"/>
            </a:solidFill>
            <a:prstDash val="dash"/>
          </a:ln>
        </p:spPr>
        <p:txBody>
          <a:bodyPr wrap="square" rtlCol="0">
            <a:spAutoFit/>
          </a:bodyPr>
          <a:lstStyle/>
          <a:p>
            <a:r>
              <a:rPr lang="en-US" smtClean="0">
                <a:latin typeface="+mj-lt"/>
              </a:rPr>
              <a:t>Relation</a:t>
            </a:r>
            <a:endParaRPr lang="en-US" dirty="0">
              <a:latin typeface="+mj-lt"/>
            </a:endParaRPr>
          </a:p>
        </p:txBody>
      </p:sp>
      <p:cxnSp>
        <p:nvCxnSpPr>
          <p:cNvPr id="24" name="Straight Arrow Connector 23"/>
          <p:cNvCxnSpPr/>
          <p:nvPr/>
        </p:nvCxnSpPr>
        <p:spPr>
          <a:xfrm>
            <a:off x="7908275" y="1345626"/>
            <a:ext cx="175240" cy="48684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7471303" y="976294"/>
            <a:ext cx="962731" cy="369332"/>
          </a:xfrm>
          <a:prstGeom prst="rect">
            <a:avLst/>
          </a:prstGeom>
          <a:noFill/>
          <a:ln>
            <a:solidFill>
              <a:schemeClr val="tx1"/>
            </a:solidFill>
            <a:prstDash val="dash"/>
          </a:ln>
        </p:spPr>
        <p:txBody>
          <a:bodyPr wrap="square" rtlCol="0">
            <a:spAutoFit/>
          </a:bodyPr>
          <a:lstStyle/>
          <a:p>
            <a:r>
              <a:rPr lang="en-US" dirty="0" smtClean="0">
                <a:latin typeface="+mj-lt"/>
              </a:rPr>
              <a:t>Object</a:t>
            </a:r>
            <a:endParaRPr lang="en-US" dirty="0">
              <a:latin typeface="+mj-lt"/>
            </a:endParaRPr>
          </a:p>
        </p:txBody>
      </p:sp>
      <p:sp>
        <p:nvSpPr>
          <p:cNvPr id="27" name="Title 1"/>
          <p:cNvSpPr txBox="1">
            <a:spLocks/>
          </p:cNvSpPr>
          <p:nvPr/>
        </p:nvSpPr>
        <p:spPr>
          <a:xfrm>
            <a:off x="5529355" y="5814633"/>
            <a:ext cx="1857187" cy="433641"/>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2000" dirty="0" smtClean="0"/>
              <a:t>Knowledge Base</a:t>
            </a:r>
            <a:endParaRPr lang="en-US" sz="2000" dirty="0"/>
          </a:p>
        </p:txBody>
      </p:sp>
    </p:spTree>
    <p:extLst>
      <p:ext uri="{BB962C8B-B14F-4D97-AF65-F5344CB8AC3E}">
        <p14:creationId xmlns:p14="http://schemas.microsoft.com/office/powerpoint/2010/main" val="1388884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6" grpId="0"/>
      <p:bldP spid="7" grpId="0"/>
      <p:bldP spid="9" grpId="0"/>
      <p:bldP spid="10"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2763" y="454871"/>
            <a:ext cx="2708778" cy="693145"/>
          </a:xfrm>
        </p:spPr>
        <p:txBody>
          <a:bodyPr>
            <a:normAutofit/>
          </a:bodyPr>
          <a:lstStyle/>
          <a:p>
            <a:r>
              <a:rPr lang="en-US" sz="2800" dirty="0" smtClean="0"/>
              <a:t>Knowledge Base?</a:t>
            </a:r>
            <a:endParaRPr lang="en-US" sz="2800" dirty="0"/>
          </a:p>
        </p:txBody>
      </p:sp>
      <p:sp>
        <p:nvSpPr>
          <p:cNvPr id="4" name="Slide Number Placeholder 3"/>
          <p:cNvSpPr>
            <a:spLocks noGrp="1"/>
          </p:cNvSpPr>
          <p:nvPr>
            <p:ph type="sldNum" sz="quarter" idx="12"/>
          </p:nvPr>
        </p:nvSpPr>
        <p:spPr/>
        <p:txBody>
          <a:bodyPr/>
          <a:lstStyle/>
          <a:p>
            <a:fld id="{6113E31D-E2AB-40D1-8B51-AFA5AFEF393A}" type="slidenum">
              <a:rPr lang="en-US" smtClean="0"/>
              <a:t>29</a:t>
            </a:fld>
            <a:endParaRPr lang="en-US" dirty="0"/>
          </a:p>
        </p:txBody>
      </p:sp>
      <p:sp>
        <p:nvSpPr>
          <p:cNvPr id="14" name="Footer Placeholder 4"/>
          <p:cNvSpPr txBox="1">
            <a:spLocks/>
          </p:cNvSpPr>
          <p:nvPr/>
        </p:nvSpPr>
        <p:spPr>
          <a:xfrm>
            <a:off x="1963515" y="5125437"/>
            <a:ext cx="1887275" cy="370211"/>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buNone/>
            </a:pPr>
            <a:r>
              <a:rPr lang="en-US" sz="2400" b="1" dirty="0" smtClean="0">
                <a:latin typeface="+mj-lt"/>
              </a:rPr>
              <a:t>Incomplete!</a:t>
            </a:r>
          </a:p>
        </p:txBody>
      </p:sp>
      <p:grpSp>
        <p:nvGrpSpPr>
          <p:cNvPr id="15" name="Group 14"/>
          <p:cNvGrpSpPr/>
          <p:nvPr/>
        </p:nvGrpSpPr>
        <p:grpSpPr>
          <a:xfrm>
            <a:off x="5951519" y="1495616"/>
            <a:ext cx="2374901" cy="2769116"/>
            <a:chOff x="5962277" y="1588412"/>
            <a:chExt cx="2374901" cy="2769116"/>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2277" y="1588412"/>
              <a:ext cx="2374901" cy="2157115"/>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89276" y="3863773"/>
              <a:ext cx="2120901" cy="493755"/>
            </a:xfrm>
            <a:prstGeom prst="rect">
              <a:avLst/>
            </a:prstGeom>
          </p:spPr>
        </p:pic>
      </p:grpSp>
      <p:sp>
        <p:nvSpPr>
          <p:cNvPr id="16" name="Footer Placeholder 4"/>
          <p:cNvSpPr txBox="1">
            <a:spLocks/>
          </p:cNvSpPr>
          <p:nvPr/>
        </p:nvSpPr>
        <p:spPr>
          <a:xfrm>
            <a:off x="6098512" y="5125436"/>
            <a:ext cx="2227908" cy="370211"/>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buNone/>
            </a:pPr>
            <a:r>
              <a:rPr lang="en-US" sz="2400" b="1" dirty="0" smtClean="0">
                <a:latin typeface="+mj-lt"/>
              </a:rPr>
              <a:t>Too Challenging!</a:t>
            </a:r>
          </a:p>
        </p:txBody>
      </p:sp>
      <p:sp>
        <p:nvSpPr>
          <p:cNvPr id="17" name="Footer Placeholder 4"/>
          <p:cNvSpPr txBox="1">
            <a:spLocks/>
          </p:cNvSpPr>
          <p:nvPr/>
        </p:nvSpPr>
        <p:spPr>
          <a:xfrm>
            <a:off x="1552763" y="6002682"/>
            <a:ext cx="5991037" cy="536231"/>
          </a:xfrm>
          <a:prstGeom prst="rect">
            <a:avLst/>
          </a:prstGeom>
          <a:ln>
            <a:noFill/>
            <a:prstDash val="lgDash"/>
          </a:ln>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lgn="ctr">
              <a:buNone/>
            </a:pPr>
            <a:r>
              <a:rPr lang="en-US" sz="3200" b="1" smtClean="0">
                <a:latin typeface="+mj-lt"/>
              </a:rPr>
              <a:t>Combine using Memory </a:t>
            </a:r>
            <a:r>
              <a:rPr lang="en-US" sz="3200" b="1" dirty="0" smtClean="0">
                <a:latin typeface="+mj-lt"/>
              </a:rPr>
              <a:t>Networks?</a:t>
            </a:r>
          </a:p>
        </p:txBody>
      </p:sp>
      <p:sp>
        <p:nvSpPr>
          <p:cNvPr id="18" name="Title 1"/>
          <p:cNvSpPr txBox="1">
            <a:spLocks/>
          </p:cNvSpPr>
          <p:nvPr/>
        </p:nvSpPr>
        <p:spPr>
          <a:xfrm>
            <a:off x="5761394" y="457921"/>
            <a:ext cx="2902143" cy="693145"/>
          </a:xfrm>
          <a:prstGeom prst="rect">
            <a:avLst/>
          </a:prstGeom>
        </p:spPr>
        <p:txBody>
          <a:bodyPr vert="horz" lIns="91440" tIns="45720" rIns="91440" bIns="45720" rtlCol="0" anchor="ctr">
            <a:normAutofit fontScale="92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2800" smtClean="0"/>
              <a:t>Textual Knowledge?</a:t>
            </a:r>
            <a:endParaRPr lang="en-US" sz="2800" dirty="0"/>
          </a:p>
        </p:txBody>
      </p:sp>
      <p:sp>
        <p:nvSpPr>
          <p:cNvPr id="12" name="Footer Placeholder 4"/>
          <p:cNvSpPr txBox="1">
            <a:spLocks/>
          </p:cNvSpPr>
          <p:nvPr/>
        </p:nvSpPr>
        <p:spPr>
          <a:xfrm>
            <a:off x="336108" y="1148016"/>
            <a:ext cx="5142087" cy="3926014"/>
          </a:xfrm>
          <a:prstGeom prst="rect">
            <a:avLst/>
          </a:prstGeom>
          <a:ln>
            <a:solidFill>
              <a:schemeClr val="tx1"/>
            </a:solidFill>
            <a:prstDash val="lgDash"/>
          </a:ln>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lgn="ctr">
              <a:buNone/>
            </a:pPr>
            <a:r>
              <a:rPr lang="en-US" sz="1800" dirty="0">
                <a:latin typeface="+mj-lt"/>
              </a:rPr>
              <a:t>(</a:t>
            </a:r>
            <a:r>
              <a:rPr lang="en-US" sz="1800" dirty="0">
                <a:solidFill>
                  <a:schemeClr val="accent5">
                    <a:lumMod val="50000"/>
                  </a:schemeClr>
                </a:solidFill>
                <a:latin typeface="+mj-lt"/>
              </a:rPr>
              <a:t>2001:a_space_odyssey</a:t>
            </a:r>
            <a:r>
              <a:rPr lang="en-US" sz="1800" dirty="0">
                <a:latin typeface="+mj-lt"/>
              </a:rPr>
              <a:t>, </a:t>
            </a:r>
            <a:r>
              <a:rPr lang="en-US" sz="1800" i="1" dirty="0">
                <a:solidFill>
                  <a:schemeClr val="accent2">
                    <a:lumMod val="50000"/>
                  </a:schemeClr>
                </a:solidFill>
                <a:latin typeface="+mj-lt"/>
              </a:rPr>
              <a:t>directed_by</a:t>
            </a:r>
            <a:r>
              <a:rPr lang="en-US" sz="1800" dirty="0">
                <a:latin typeface="+mj-lt"/>
              </a:rPr>
              <a:t>, </a:t>
            </a:r>
            <a:r>
              <a:rPr lang="en-US" sz="1800" dirty="0">
                <a:solidFill>
                  <a:srgbClr val="FF0000"/>
                </a:solidFill>
                <a:latin typeface="+mj-lt"/>
              </a:rPr>
              <a:t>stanley_kubrick</a:t>
            </a:r>
            <a:r>
              <a:rPr lang="en-US" sz="1800" dirty="0" smtClean="0">
                <a:latin typeface="+mj-lt"/>
              </a:rPr>
              <a:t>)</a:t>
            </a:r>
          </a:p>
          <a:p>
            <a:pPr marL="0" indent="0" algn="ctr">
              <a:buNone/>
            </a:pPr>
            <a:r>
              <a:rPr lang="en-US" sz="1800" dirty="0" smtClean="0">
                <a:latin typeface="+mj-lt"/>
              </a:rPr>
              <a:t>(</a:t>
            </a:r>
            <a:r>
              <a:rPr lang="en-US" sz="1800" dirty="0" smtClean="0">
                <a:solidFill>
                  <a:schemeClr val="accent5">
                    <a:lumMod val="50000"/>
                  </a:schemeClr>
                </a:solidFill>
                <a:latin typeface="+mj-lt"/>
              </a:rPr>
              <a:t>fear_and_dark</a:t>
            </a:r>
            <a:r>
              <a:rPr lang="en-US" sz="1800" dirty="0" smtClean="0">
                <a:latin typeface="+mj-lt"/>
              </a:rPr>
              <a:t>, </a:t>
            </a:r>
            <a:r>
              <a:rPr lang="en-US" sz="1800" i="1" dirty="0" smtClean="0">
                <a:solidFill>
                  <a:schemeClr val="accent2">
                    <a:lumMod val="50000"/>
                  </a:schemeClr>
                </a:solidFill>
                <a:latin typeface="+mj-lt"/>
              </a:rPr>
              <a:t>directed_by</a:t>
            </a:r>
            <a:r>
              <a:rPr lang="en-US" sz="1800" dirty="0" smtClean="0">
                <a:latin typeface="+mj-lt"/>
              </a:rPr>
              <a:t>, </a:t>
            </a:r>
            <a:r>
              <a:rPr lang="en-US" sz="1800" dirty="0" smtClean="0">
                <a:solidFill>
                  <a:srgbClr val="FF0000"/>
                </a:solidFill>
                <a:latin typeface="+mj-lt"/>
              </a:rPr>
              <a:t>stanley_kubrick</a:t>
            </a:r>
            <a:r>
              <a:rPr lang="en-US" sz="1800" dirty="0" smtClean="0">
                <a:latin typeface="+mj-lt"/>
              </a:rPr>
              <a:t>)</a:t>
            </a:r>
          </a:p>
          <a:p>
            <a:pPr marL="0" indent="0" algn="ctr">
              <a:buNone/>
            </a:pPr>
            <a:r>
              <a:rPr lang="is-IS" sz="1800" dirty="0" smtClean="0">
                <a:latin typeface="+mj-lt"/>
              </a:rPr>
              <a:t>…</a:t>
            </a:r>
          </a:p>
          <a:p>
            <a:pPr marL="0" indent="0" algn="ctr">
              <a:buNone/>
            </a:pPr>
            <a:r>
              <a:rPr lang="en-US" sz="1800" dirty="0" smtClean="0">
                <a:latin typeface="+mj-lt"/>
              </a:rPr>
              <a:t>(</a:t>
            </a:r>
            <a:r>
              <a:rPr lang="en-US" sz="1800" dirty="0" smtClean="0">
                <a:solidFill>
                  <a:schemeClr val="accent5">
                    <a:lumMod val="50000"/>
                  </a:schemeClr>
                </a:solidFill>
                <a:latin typeface="+mj-lt"/>
              </a:rPr>
              <a:t>fear_and_dark</a:t>
            </a:r>
            <a:r>
              <a:rPr lang="en-US" sz="1800" dirty="0" smtClean="0">
                <a:latin typeface="+mj-lt"/>
              </a:rPr>
              <a:t>, </a:t>
            </a:r>
            <a:r>
              <a:rPr lang="en-US" sz="1800" i="1" dirty="0" smtClean="0">
                <a:solidFill>
                  <a:schemeClr val="accent2">
                    <a:lumMod val="50000"/>
                  </a:schemeClr>
                </a:solidFill>
                <a:latin typeface="+mj-lt"/>
              </a:rPr>
              <a:t>released_in</a:t>
            </a:r>
            <a:r>
              <a:rPr lang="en-US" sz="1800" dirty="0" smtClean="0">
                <a:latin typeface="+mj-lt"/>
              </a:rPr>
              <a:t>, </a:t>
            </a:r>
            <a:r>
              <a:rPr lang="en-US" sz="1800" dirty="0" smtClean="0">
                <a:solidFill>
                  <a:srgbClr val="FF0000"/>
                </a:solidFill>
                <a:latin typeface="+mj-lt"/>
              </a:rPr>
              <a:t>1953</a:t>
            </a:r>
            <a:r>
              <a:rPr lang="en-US" sz="1800" dirty="0" smtClean="0">
                <a:latin typeface="+mj-lt"/>
              </a:rPr>
              <a:t>)</a:t>
            </a:r>
            <a:endParaRPr lang="is-IS" sz="1800" dirty="0" smtClean="0">
              <a:latin typeface="+mj-lt"/>
            </a:endParaRPr>
          </a:p>
          <a:p>
            <a:pPr marL="0" indent="0" algn="ctr">
              <a:buNone/>
            </a:pPr>
            <a:r>
              <a:rPr lang="en-US" sz="1800" dirty="0" smtClean="0">
                <a:latin typeface="+mj-lt"/>
              </a:rPr>
              <a:t>(</a:t>
            </a:r>
            <a:r>
              <a:rPr lang="en-US" sz="1800" dirty="0">
                <a:solidFill>
                  <a:schemeClr val="accent5">
                    <a:lumMod val="50000"/>
                  </a:schemeClr>
                </a:solidFill>
                <a:latin typeface="+mj-lt"/>
              </a:rPr>
              <a:t>full_metal_jacket</a:t>
            </a:r>
            <a:r>
              <a:rPr lang="en-US" sz="1800" dirty="0" smtClean="0">
                <a:latin typeface="+mj-lt"/>
              </a:rPr>
              <a:t>, </a:t>
            </a:r>
            <a:r>
              <a:rPr lang="en-US" sz="1800" i="1" dirty="0">
                <a:solidFill>
                  <a:schemeClr val="accent2">
                    <a:lumMod val="50000"/>
                  </a:schemeClr>
                </a:solidFill>
                <a:latin typeface="+mj-lt"/>
              </a:rPr>
              <a:t>released_in</a:t>
            </a:r>
            <a:r>
              <a:rPr lang="en-US" sz="1800" dirty="0">
                <a:latin typeface="+mj-lt"/>
              </a:rPr>
              <a:t>, </a:t>
            </a:r>
            <a:r>
              <a:rPr lang="en-US" sz="1800" dirty="0" smtClean="0">
                <a:solidFill>
                  <a:srgbClr val="FF0000"/>
                </a:solidFill>
                <a:latin typeface="+mj-lt"/>
              </a:rPr>
              <a:t>1987</a:t>
            </a:r>
            <a:r>
              <a:rPr lang="en-US" sz="1800" dirty="0" smtClean="0">
                <a:latin typeface="+mj-lt"/>
              </a:rPr>
              <a:t>)</a:t>
            </a:r>
            <a:endParaRPr lang="is-IS" sz="1800" dirty="0" smtClean="0">
              <a:latin typeface="+mj-lt"/>
            </a:endParaRPr>
          </a:p>
          <a:p>
            <a:pPr marL="0" indent="0" algn="ctr">
              <a:buNone/>
            </a:pPr>
            <a:r>
              <a:rPr lang="is-IS" sz="1800" dirty="0" smtClean="0">
                <a:latin typeface="+mj-lt"/>
              </a:rPr>
              <a:t>…</a:t>
            </a:r>
            <a:endParaRPr lang="en-US" sz="1800" dirty="0">
              <a:latin typeface="+mj-lt"/>
            </a:endParaRPr>
          </a:p>
          <a:p>
            <a:pPr marL="0" indent="0" algn="ctr">
              <a:buNone/>
            </a:pPr>
            <a:r>
              <a:rPr lang="en-US" sz="1800" dirty="0">
                <a:latin typeface="+mj-lt"/>
              </a:rPr>
              <a:t>(</a:t>
            </a:r>
            <a:r>
              <a:rPr lang="en-US" sz="1800" dirty="0">
                <a:solidFill>
                  <a:schemeClr val="accent5">
                    <a:lumMod val="50000"/>
                  </a:schemeClr>
                </a:solidFill>
                <a:latin typeface="+mj-lt"/>
              </a:rPr>
              <a:t>2001:a_space_odyssey</a:t>
            </a:r>
            <a:r>
              <a:rPr lang="en-US" sz="1800" dirty="0">
                <a:latin typeface="+mj-lt"/>
              </a:rPr>
              <a:t>, </a:t>
            </a:r>
            <a:r>
              <a:rPr lang="en-US" sz="1800" i="1" dirty="0">
                <a:solidFill>
                  <a:schemeClr val="accent2">
                    <a:lumMod val="50000"/>
                  </a:schemeClr>
                </a:solidFill>
                <a:latin typeface="+mj-lt"/>
              </a:rPr>
              <a:t>released_in</a:t>
            </a:r>
            <a:r>
              <a:rPr lang="en-US" sz="1800" dirty="0" smtClean="0">
                <a:latin typeface="+mj-lt"/>
              </a:rPr>
              <a:t>, </a:t>
            </a:r>
            <a:r>
              <a:rPr lang="en-US" sz="1800" dirty="0" smtClean="0">
                <a:solidFill>
                  <a:srgbClr val="FF0000"/>
                </a:solidFill>
                <a:latin typeface="+mj-lt"/>
              </a:rPr>
              <a:t>1968</a:t>
            </a:r>
            <a:r>
              <a:rPr lang="en-US" sz="1800" dirty="0" smtClean="0">
                <a:latin typeface="+mj-lt"/>
              </a:rPr>
              <a:t>)</a:t>
            </a:r>
          </a:p>
          <a:p>
            <a:pPr marL="0" indent="0" algn="ctr">
              <a:buNone/>
            </a:pPr>
            <a:r>
              <a:rPr lang="is-IS" sz="1800" dirty="0" smtClean="0">
                <a:latin typeface="+mj-lt"/>
              </a:rPr>
              <a:t>…</a:t>
            </a:r>
            <a:endParaRPr lang="en-US" sz="1800" dirty="0">
              <a:latin typeface="+mj-lt"/>
            </a:endParaRPr>
          </a:p>
          <a:p>
            <a:pPr marL="0" indent="0" algn="ctr">
              <a:buNone/>
            </a:pPr>
            <a:r>
              <a:rPr lang="en-US" sz="1800" dirty="0" smtClean="0">
                <a:latin typeface="+mj-lt"/>
              </a:rPr>
              <a:t>(</a:t>
            </a:r>
            <a:r>
              <a:rPr lang="en-US" sz="1800" dirty="0" smtClean="0">
                <a:solidFill>
                  <a:schemeClr val="accent5">
                    <a:lumMod val="50000"/>
                  </a:schemeClr>
                </a:solidFill>
                <a:latin typeface="+mj-lt"/>
              </a:rPr>
              <a:t>the_shining</a:t>
            </a:r>
            <a:r>
              <a:rPr lang="en-US" sz="1800" dirty="0" smtClean="0">
                <a:latin typeface="+mj-lt"/>
              </a:rPr>
              <a:t>, </a:t>
            </a:r>
            <a:r>
              <a:rPr lang="en-US" sz="1800" i="1" dirty="0">
                <a:solidFill>
                  <a:schemeClr val="accent2">
                    <a:lumMod val="50000"/>
                  </a:schemeClr>
                </a:solidFill>
                <a:latin typeface="+mj-lt"/>
              </a:rPr>
              <a:t>directed_by</a:t>
            </a:r>
            <a:r>
              <a:rPr lang="en-US" sz="1800" dirty="0">
                <a:latin typeface="+mj-lt"/>
              </a:rPr>
              <a:t>, </a:t>
            </a:r>
            <a:r>
              <a:rPr lang="en-US" sz="1800" dirty="0">
                <a:solidFill>
                  <a:srgbClr val="FF0000"/>
                </a:solidFill>
                <a:latin typeface="+mj-lt"/>
              </a:rPr>
              <a:t>stanley_kubrick</a:t>
            </a:r>
            <a:r>
              <a:rPr lang="en-US" sz="1800" dirty="0" smtClean="0">
                <a:latin typeface="+mj-lt"/>
              </a:rPr>
              <a:t>)</a:t>
            </a:r>
          </a:p>
          <a:p>
            <a:pPr marL="0" indent="0" algn="ctr">
              <a:buNone/>
            </a:pPr>
            <a:r>
              <a:rPr lang="is-IS" sz="1800" dirty="0" smtClean="0">
                <a:latin typeface="+mj-lt"/>
              </a:rPr>
              <a:t>…</a:t>
            </a:r>
            <a:endParaRPr lang="en-US" sz="1800" dirty="0" smtClean="0">
              <a:latin typeface="+mj-lt"/>
            </a:endParaRPr>
          </a:p>
          <a:p>
            <a:pPr marL="0" indent="0" algn="ctr">
              <a:buNone/>
            </a:pPr>
            <a:r>
              <a:rPr lang="en-US" sz="1800" dirty="0" smtClean="0">
                <a:latin typeface="+mj-lt"/>
              </a:rPr>
              <a:t>(</a:t>
            </a:r>
            <a:r>
              <a:rPr lang="en-US" sz="1800" dirty="0" smtClean="0">
                <a:solidFill>
                  <a:schemeClr val="accent5">
                    <a:lumMod val="50000"/>
                  </a:schemeClr>
                </a:solidFill>
                <a:latin typeface="+mj-lt"/>
              </a:rPr>
              <a:t>AI:artificial_intelligence</a:t>
            </a:r>
            <a:r>
              <a:rPr lang="en-US" sz="1800" dirty="0" smtClean="0">
                <a:latin typeface="+mj-lt"/>
              </a:rPr>
              <a:t>, </a:t>
            </a:r>
            <a:r>
              <a:rPr lang="en-US" sz="1800" i="1" dirty="0" smtClean="0">
                <a:solidFill>
                  <a:schemeClr val="accent2">
                    <a:lumMod val="50000"/>
                  </a:schemeClr>
                </a:solidFill>
                <a:latin typeface="+mj-lt"/>
              </a:rPr>
              <a:t>written_by</a:t>
            </a:r>
            <a:r>
              <a:rPr lang="en-US" sz="1800" dirty="0" smtClean="0">
                <a:latin typeface="+mj-lt"/>
              </a:rPr>
              <a:t>, </a:t>
            </a:r>
            <a:r>
              <a:rPr lang="en-US" sz="1800" dirty="0">
                <a:solidFill>
                  <a:srgbClr val="FF0000"/>
                </a:solidFill>
                <a:latin typeface="+mj-lt"/>
              </a:rPr>
              <a:t>stanley_kubrick</a:t>
            </a:r>
            <a:r>
              <a:rPr lang="en-US" sz="1800" dirty="0" smtClean="0">
                <a:latin typeface="+mj-lt"/>
              </a:rPr>
              <a:t>)</a:t>
            </a:r>
          </a:p>
        </p:txBody>
      </p:sp>
    </p:spTree>
    <p:extLst>
      <p:ext uri="{BB962C8B-B14F-4D97-AF65-F5344CB8AC3E}">
        <p14:creationId xmlns:p14="http://schemas.microsoft.com/office/powerpoint/2010/main" val="15098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3965" y="1"/>
            <a:ext cx="8205248" cy="1117600"/>
          </a:xfrm>
        </p:spPr>
        <p:txBody>
          <a:bodyPr>
            <a:normAutofit/>
          </a:bodyPr>
          <a:lstStyle/>
          <a:p>
            <a:r>
              <a:rPr lang="en-US" sz="4400" dirty="0" smtClean="0"/>
              <a:t>Dialogue System</a:t>
            </a:r>
            <a:endParaRPr lang="en-US" sz="4400" dirty="0"/>
          </a:p>
        </p:txBody>
      </p:sp>
      <p:sp>
        <p:nvSpPr>
          <p:cNvPr id="4" name="Slide Number Placeholder 3"/>
          <p:cNvSpPr>
            <a:spLocks noGrp="1"/>
          </p:cNvSpPr>
          <p:nvPr>
            <p:ph type="sldNum" sz="quarter" idx="12"/>
          </p:nvPr>
        </p:nvSpPr>
        <p:spPr/>
        <p:txBody>
          <a:bodyPr/>
          <a:lstStyle/>
          <a:p>
            <a:fld id="{6113E31D-E2AB-40D1-8B51-AFA5AFEF393A}" type="slidenum">
              <a:rPr lang="en-US" smtClean="0"/>
              <a:t>3</a:t>
            </a:fld>
            <a:endParaRPr lang="en-US" dirty="0"/>
          </a:p>
        </p:txBody>
      </p:sp>
      <p:sp>
        <p:nvSpPr>
          <p:cNvPr id="14" name="Content Placeholder 4"/>
          <p:cNvSpPr>
            <a:spLocks noGrp="1"/>
          </p:cNvSpPr>
          <p:nvPr>
            <p:ph idx="1"/>
          </p:nvPr>
        </p:nvSpPr>
        <p:spPr>
          <a:xfrm>
            <a:off x="413964" y="1193800"/>
            <a:ext cx="8205249" cy="5384800"/>
          </a:xfrm>
        </p:spPr>
        <p:txBody>
          <a:bodyPr>
            <a:normAutofit lnSpcReduction="10000"/>
          </a:bodyPr>
          <a:lstStyle/>
          <a:p>
            <a:pPr marL="0" indent="0">
              <a:lnSpc>
                <a:spcPct val="120000"/>
              </a:lnSpc>
              <a:buNone/>
            </a:pPr>
            <a:r>
              <a:rPr lang="en-US" sz="2300" dirty="0" smtClean="0">
                <a:solidFill>
                  <a:srgbClr val="FF0000"/>
                </a:solidFill>
                <a:latin typeface="Abadi MT Condensed Light" charset="0"/>
                <a:ea typeface="Abadi MT Condensed Light" charset="0"/>
                <a:cs typeface="Abadi MT Condensed Light" charset="0"/>
              </a:rPr>
              <a:t>Hello! What can I do for you today?</a:t>
            </a:r>
          </a:p>
          <a:p>
            <a:pPr marL="0" indent="0" algn="r">
              <a:lnSpc>
                <a:spcPct val="120000"/>
              </a:lnSpc>
              <a:buNone/>
            </a:pPr>
            <a:r>
              <a:rPr lang="en-US" sz="2300" dirty="0" smtClean="0">
                <a:solidFill>
                  <a:srgbClr val="002060"/>
                </a:solidFill>
                <a:latin typeface="Abadi MT Condensed Light" charset="0"/>
                <a:ea typeface="Abadi MT Condensed Light" charset="0"/>
                <a:cs typeface="Abadi MT Condensed Light" charset="0"/>
              </a:rPr>
              <a:t>I’d like to reserve a table for 6.</a:t>
            </a:r>
          </a:p>
          <a:p>
            <a:pPr marL="0" indent="0">
              <a:lnSpc>
                <a:spcPct val="120000"/>
              </a:lnSpc>
              <a:buNone/>
            </a:pPr>
            <a:r>
              <a:rPr lang="en-US" sz="2300" dirty="0" smtClean="0">
                <a:solidFill>
                  <a:srgbClr val="FF0000"/>
                </a:solidFill>
                <a:latin typeface="Abadi MT Condensed Light" charset="0"/>
                <a:ea typeface="Abadi MT Condensed Light" charset="0"/>
                <a:cs typeface="Abadi MT Condensed Light" charset="0"/>
              </a:rPr>
              <a:t>Sure! When would you like that reservation?</a:t>
            </a:r>
          </a:p>
          <a:p>
            <a:pPr marL="0" indent="0" algn="r">
              <a:lnSpc>
                <a:spcPct val="120000"/>
              </a:lnSpc>
              <a:buNone/>
            </a:pPr>
            <a:r>
              <a:rPr lang="en-US" sz="2300" dirty="0" smtClean="0">
                <a:solidFill>
                  <a:srgbClr val="002060"/>
                </a:solidFill>
                <a:latin typeface="Abadi MT Condensed Light" charset="0"/>
                <a:ea typeface="Abadi MT Condensed Light" charset="0"/>
                <a:cs typeface="Abadi MT Condensed Light" charset="0"/>
              </a:rPr>
              <a:t>At 7 PM, please.</a:t>
            </a:r>
          </a:p>
          <a:p>
            <a:pPr marL="0" indent="0">
              <a:lnSpc>
                <a:spcPct val="120000"/>
              </a:lnSpc>
              <a:buNone/>
            </a:pPr>
            <a:r>
              <a:rPr lang="en-US" sz="2300" dirty="0" smtClean="0">
                <a:solidFill>
                  <a:srgbClr val="FF0000"/>
                </a:solidFill>
                <a:latin typeface="Abadi MT Condensed Light" charset="0"/>
                <a:ea typeface="Abadi MT Condensed Light" charset="0"/>
                <a:cs typeface="Abadi MT Condensed Light" charset="0"/>
              </a:rPr>
              <a:t>Okay. What cuisine would you like?</a:t>
            </a:r>
          </a:p>
          <a:p>
            <a:pPr marL="0" indent="0" algn="r">
              <a:lnSpc>
                <a:spcPct val="120000"/>
              </a:lnSpc>
              <a:buNone/>
            </a:pPr>
            <a:r>
              <a:rPr lang="en-US" sz="2300" dirty="0" smtClean="0">
                <a:solidFill>
                  <a:srgbClr val="002060"/>
                </a:solidFill>
                <a:latin typeface="Abadi MT Condensed Light" charset="0"/>
                <a:ea typeface="Abadi MT Condensed Light" charset="0"/>
                <a:cs typeface="Abadi MT Condensed Light" charset="0"/>
              </a:rPr>
              <a:t>Actually make that 7:30 PM</a:t>
            </a:r>
          </a:p>
          <a:p>
            <a:pPr marL="0" indent="0">
              <a:lnSpc>
                <a:spcPct val="120000"/>
              </a:lnSpc>
              <a:buNone/>
            </a:pPr>
            <a:r>
              <a:rPr lang="en-US" sz="2300" dirty="0" smtClean="0">
                <a:solidFill>
                  <a:srgbClr val="FF0000"/>
                </a:solidFill>
                <a:latin typeface="Abadi MT Condensed Light" charset="0"/>
                <a:ea typeface="Abadi MT Condensed Light" charset="0"/>
                <a:cs typeface="Abadi MT Condensed Light" charset="0"/>
              </a:rPr>
              <a:t>Updated! What cuisine?</a:t>
            </a:r>
          </a:p>
          <a:p>
            <a:pPr marL="0" indent="0" algn="r">
              <a:lnSpc>
                <a:spcPct val="120000"/>
              </a:lnSpc>
              <a:buNone/>
            </a:pPr>
            <a:r>
              <a:rPr lang="en-US" sz="2300" dirty="0" smtClean="0">
                <a:solidFill>
                  <a:srgbClr val="002060"/>
                </a:solidFill>
                <a:latin typeface="Abadi MT Condensed Light" charset="0"/>
                <a:ea typeface="Abadi MT Condensed Light" charset="0"/>
                <a:cs typeface="Abadi MT Condensed Light" charset="0"/>
              </a:rPr>
              <a:t>Is there anything better than a medium rare steak?</a:t>
            </a:r>
          </a:p>
          <a:p>
            <a:pPr marL="0" indent="0">
              <a:lnSpc>
                <a:spcPct val="120000"/>
              </a:lnSpc>
              <a:buNone/>
            </a:pPr>
            <a:r>
              <a:rPr lang="en-US" sz="2300" dirty="0" smtClean="0">
                <a:solidFill>
                  <a:srgbClr val="FF0000"/>
                </a:solidFill>
                <a:latin typeface="Abadi MT Condensed Light" charset="0"/>
                <a:ea typeface="Abadi MT Condensed Light" charset="0"/>
                <a:cs typeface="Abadi MT Condensed Light" charset="0"/>
              </a:rPr>
              <a:t>Nothing at all! Blackdog has a 4.7 on Yelp. </a:t>
            </a:r>
          </a:p>
          <a:p>
            <a:pPr marL="0" indent="0" algn="r">
              <a:lnSpc>
                <a:spcPct val="120000"/>
              </a:lnSpc>
              <a:buNone/>
            </a:pPr>
            <a:r>
              <a:rPr lang="en-US" sz="2300" dirty="0" smtClean="0">
                <a:solidFill>
                  <a:srgbClr val="002060"/>
                </a:solidFill>
                <a:latin typeface="Abadi MT Condensed Light" charset="0"/>
                <a:ea typeface="Abadi MT Condensed Light" charset="0"/>
                <a:cs typeface="Abadi MT Condensed Light" charset="0"/>
              </a:rPr>
              <a:t>Sounds perfect! Also, add one more person.</a:t>
            </a:r>
          </a:p>
          <a:p>
            <a:pPr marL="0" indent="0">
              <a:lnSpc>
                <a:spcPct val="120000"/>
              </a:lnSpc>
              <a:buNone/>
            </a:pPr>
            <a:r>
              <a:rPr lang="en-US" sz="2300" dirty="0" smtClean="0">
                <a:solidFill>
                  <a:srgbClr val="FF0000"/>
                </a:solidFill>
                <a:latin typeface="Abadi MT Condensed Light" charset="0"/>
                <a:ea typeface="Abadi MT Condensed Light" charset="0"/>
                <a:cs typeface="Abadi MT Condensed Light" charset="0"/>
              </a:rPr>
              <a:t>Reservation done for 7, 7:30pm at Blackdog. Enjoy!</a:t>
            </a:r>
          </a:p>
        </p:txBody>
      </p:sp>
      <p:sp>
        <p:nvSpPr>
          <p:cNvPr id="54" name="Freeform 53"/>
          <p:cNvSpPr/>
          <p:nvPr/>
        </p:nvSpPr>
        <p:spPr>
          <a:xfrm>
            <a:off x="5300134" y="2980265"/>
            <a:ext cx="651933" cy="635001"/>
          </a:xfrm>
          <a:custGeom>
            <a:avLst/>
            <a:gdLst>
              <a:gd name="connsiteX0" fmla="*/ 214343 w 502209"/>
              <a:gd name="connsiteY0" fmla="*/ 990600 h 990600"/>
              <a:gd name="connsiteX1" fmla="*/ 2676 w 502209"/>
              <a:gd name="connsiteY1" fmla="*/ 618067 h 990600"/>
              <a:gd name="connsiteX2" fmla="*/ 121209 w 502209"/>
              <a:gd name="connsiteY2" fmla="*/ 169333 h 990600"/>
              <a:gd name="connsiteX3" fmla="*/ 485276 w 502209"/>
              <a:gd name="connsiteY3" fmla="*/ 0 h 990600"/>
              <a:gd name="connsiteX4" fmla="*/ 485276 w 502209"/>
              <a:gd name="connsiteY4" fmla="*/ 0 h 990600"/>
              <a:gd name="connsiteX5" fmla="*/ 502209 w 502209"/>
              <a:gd name="connsiteY5" fmla="*/ 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2209" h="990600">
                <a:moveTo>
                  <a:pt x="214343" y="990600"/>
                </a:moveTo>
                <a:cubicBezTo>
                  <a:pt x="116270" y="872772"/>
                  <a:pt x="18198" y="754945"/>
                  <a:pt x="2676" y="618067"/>
                </a:cubicBezTo>
                <a:cubicBezTo>
                  <a:pt x="-12846" y="481189"/>
                  <a:pt x="40776" y="272344"/>
                  <a:pt x="121209" y="169333"/>
                </a:cubicBezTo>
                <a:cubicBezTo>
                  <a:pt x="201642" y="66322"/>
                  <a:pt x="485276" y="0"/>
                  <a:pt x="485276" y="0"/>
                </a:cubicBezTo>
                <a:lnTo>
                  <a:pt x="485276" y="0"/>
                </a:lnTo>
                <a:lnTo>
                  <a:pt x="502209" y="0"/>
                </a:lnTo>
              </a:path>
            </a:pathLst>
          </a:custGeom>
          <a:noFill/>
          <a:ln w="25400">
            <a:solidFill>
              <a:schemeClr val="tx1"/>
            </a:solidFill>
            <a:headEnd type="triangle"/>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p:nvPr/>
        </p:nvSpPr>
        <p:spPr>
          <a:xfrm>
            <a:off x="3445179" y="2201333"/>
            <a:ext cx="2058154" cy="3581400"/>
          </a:xfrm>
          <a:custGeom>
            <a:avLst/>
            <a:gdLst>
              <a:gd name="connsiteX0" fmla="*/ 652688 w 2058154"/>
              <a:gd name="connsiteY0" fmla="*/ 3581400 h 3581400"/>
              <a:gd name="connsiteX1" fmla="*/ 68488 w 2058154"/>
              <a:gd name="connsiteY1" fmla="*/ 2294467 h 3581400"/>
              <a:gd name="connsiteX2" fmla="*/ 2058154 w 2058154"/>
              <a:gd name="connsiteY2" fmla="*/ 0 h 3581400"/>
              <a:gd name="connsiteX3" fmla="*/ 2058154 w 2058154"/>
              <a:gd name="connsiteY3" fmla="*/ 0 h 3581400"/>
            </a:gdLst>
            <a:ahLst/>
            <a:cxnLst>
              <a:cxn ang="0">
                <a:pos x="connsiteX0" y="connsiteY0"/>
              </a:cxn>
              <a:cxn ang="0">
                <a:pos x="connsiteX1" y="connsiteY1"/>
              </a:cxn>
              <a:cxn ang="0">
                <a:pos x="connsiteX2" y="connsiteY2"/>
              </a:cxn>
              <a:cxn ang="0">
                <a:pos x="connsiteX3" y="connsiteY3"/>
              </a:cxn>
            </a:cxnLst>
            <a:rect l="l" t="t" r="r" b="b"/>
            <a:pathLst>
              <a:path w="2058154" h="3581400">
                <a:moveTo>
                  <a:pt x="652688" y="3581400"/>
                </a:moveTo>
                <a:cubicBezTo>
                  <a:pt x="243466" y="3236383"/>
                  <a:pt x="-165756" y="2891367"/>
                  <a:pt x="68488" y="2294467"/>
                </a:cubicBezTo>
                <a:cubicBezTo>
                  <a:pt x="302732" y="1697567"/>
                  <a:pt x="2058154" y="0"/>
                  <a:pt x="2058154" y="0"/>
                </a:cubicBezTo>
                <a:lnTo>
                  <a:pt x="2058154" y="0"/>
                </a:lnTo>
              </a:path>
            </a:pathLst>
          </a:custGeom>
          <a:noFill/>
          <a:ln w="25400">
            <a:solidFill>
              <a:schemeClr val="tx1"/>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rot="16200000">
            <a:off x="-200480" y="3807367"/>
            <a:ext cx="906088" cy="369332"/>
          </a:xfrm>
          <a:prstGeom prst="rect">
            <a:avLst/>
          </a:prstGeom>
          <a:noFill/>
        </p:spPr>
        <p:txBody>
          <a:bodyPr wrap="square" rtlCol="0" anchor="ctr">
            <a:spAutoFit/>
          </a:bodyPr>
          <a:lstStyle/>
          <a:p>
            <a:pPr algn="ctr"/>
            <a:r>
              <a:rPr lang="en-US" dirty="0" smtClean="0">
                <a:solidFill>
                  <a:srgbClr val="FF0000"/>
                </a:solidFill>
                <a:latin typeface="Abadi MT Condensed Light" charset="0"/>
                <a:ea typeface="Abadi MT Condensed Light" charset="0"/>
                <a:cs typeface="Abadi MT Condensed Light" charset="0"/>
              </a:rPr>
              <a:t>Machine</a:t>
            </a:r>
            <a:endParaRPr lang="en-US" dirty="0">
              <a:solidFill>
                <a:srgbClr val="FF0000"/>
              </a:solidFill>
              <a:latin typeface="Abadi MT Condensed Light" charset="0"/>
              <a:ea typeface="Abadi MT Condensed Light" charset="0"/>
              <a:cs typeface="Abadi MT Condensed Light" charset="0"/>
            </a:endParaRPr>
          </a:p>
        </p:txBody>
      </p:sp>
      <p:sp>
        <p:nvSpPr>
          <p:cNvPr id="8" name="TextBox 7"/>
          <p:cNvSpPr txBox="1"/>
          <p:nvPr/>
        </p:nvSpPr>
        <p:spPr>
          <a:xfrm rot="5400000">
            <a:off x="8478590" y="3673834"/>
            <a:ext cx="906088" cy="424732"/>
          </a:xfrm>
          <a:prstGeom prst="rect">
            <a:avLst/>
          </a:prstGeom>
          <a:noFill/>
        </p:spPr>
        <p:txBody>
          <a:bodyPr wrap="square" rtlCol="0" anchor="ctr">
            <a:spAutoFit/>
          </a:bodyPr>
          <a:lstStyle/>
          <a:p>
            <a:pPr algn="ctr">
              <a:lnSpc>
                <a:spcPct val="120000"/>
              </a:lnSpc>
            </a:pPr>
            <a:r>
              <a:rPr lang="en-US" dirty="0" smtClean="0">
                <a:solidFill>
                  <a:srgbClr val="002060"/>
                </a:solidFill>
                <a:latin typeface="Abadi MT Condensed Light" charset="0"/>
                <a:ea typeface="Abadi MT Condensed Light" charset="0"/>
                <a:cs typeface="Abadi MT Condensed Light" charset="0"/>
              </a:rPr>
              <a:t>Human</a:t>
            </a:r>
            <a:endParaRPr lang="en-US" dirty="0">
              <a:solidFill>
                <a:srgbClr val="002060"/>
              </a:solidFill>
              <a:latin typeface="Abadi MT Condensed Light" charset="0"/>
              <a:ea typeface="Abadi MT Condensed Light" charset="0"/>
              <a:cs typeface="Abadi MT Condensed Light" charset="0"/>
            </a:endParaRPr>
          </a:p>
        </p:txBody>
      </p:sp>
    </p:spTree>
    <p:extLst>
      <p:ext uri="{BB962C8B-B14F-4D97-AF65-F5344CB8AC3E}">
        <p14:creationId xmlns:p14="http://schemas.microsoft.com/office/powerpoint/2010/main" val="1366553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4">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4">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3965" y="0"/>
            <a:ext cx="8101385" cy="1317265"/>
          </a:xfrm>
        </p:spPr>
        <p:txBody>
          <a:bodyPr/>
          <a:lstStyle/>
          <a:p>
            <a:r>
              <a:rPr lang="en-US" dirty="0" smtClean="0"/>
              <a:t>Key-Value </a:t>
            </a:r>
            <a:r>
              <a:rPr lang="en-US" dirty="0" err="1" smtClean="0"/>
              <a:t>MemNNs</a:t>
            </a:r>
            <a:r>
              <a:rPr lang="en-US" dirty="0" smtClean="0"/>
              <a:t> for Reading Documents</a:t>
            </a:r>
            <a:endParaRPr lang="en-US" dirty="0"/>
          </a:p>
        </p:txBody>
      </p:sp>
      <p:sp>
        <p:nvSpPr>
          <p:cNvPr id="4" name="Slide Number Placeholder 3"/>
          <p:cNvSpPr>
            <a:spLocks noGrp="1"/>
          </p:cNvSpPr>
          <p:nvPr>
            <p:ph type="sldNum" sz="quarter" idx="12"/>
          </p:nvPr>
        </p:nvSpPr>
        <p:spPr/>
        <p:txBody>
          <a:bodyPr/>
          <a:lstStyle/>
          <a:p>
            <a:fld id="{6113E31D-E2AB-40D1-8B51-AFA5AFEF393A}" type="slidenum">
              <a:rPr lang="en-US" smtClean="0"/>
              <a:t>30</a:t>
            </a:fld>
            <a:endParaRPr lang="en-US" dirty="0"/>
          </a:p>
        </p:txBody>
      </p:sp>
      <p:sp>
        <p:nvSpPr>
          <p:cNvPr id="11" name="Footer Placeholder 4"/>
          <p:cNvSpPr txBox="1">
            <a:spLocks/>
          </p:cNvSpPr>
          <p:nvPr/>
        </p:nvSpPr>
        <p:spPr>
          <a:xfrm>
            <a:off x="413965" y="1835788"/>
            <a:ext cx="8205249" cy="1338520"/>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r>
              <a:rPr lang="en-US" sz="2500" dirty="0" smtClean="0">
                <a:latin typeface="+mj-lt"/>
              </a:rPr>
              <a:t>Structured Memories as Key-Value Pairs</a:t>
            </a:r>
          </a:p>
          <a:p>
            <a:pPr lvl="1"/>
            <a:r>
              <a:rPr lang="en-US" sz="2200" dirty="0" smtClean="0">
                <a:latin typeface="+mj-lt"/>
              </a:rPr>
              <a:t>Regular </a:t>
            </a:r>
            <a:r>
              <a:rPr lang="en-US" sz="2200" dirty="0" err="1" smtClean="0">
                <a:latin typeface="+mj-lt"/>
              </a:rPr>
              <a:t>MemNNs</a:t>
            </a:r>
            <a:r>
              <a:rPr lang="en-US" sz="2200" dirty="0" smtClean="0">
                <a:latin typeface="+mj-lt"/>
              </a:rPr>
              <a:t> have single vector for each memory</a:t>
            </a:r>
          </a:p>
          <a:p>
            <a:pPr lvl="1"/>
            <a:r>
              <a:rPr lang="en-US" sz="2200" dirty="0" smtClean="0">
                <a:latin typeface="+mj-lt"/>
              </a:rPr>
              <a:t>Key more related to question and values to answer</a:t>
            </a:r>
          </a:p>
        </p:txBody>
      </p:sp>
      <p:sp>
        <p:nvSpPr>
          <p:cNvPr id="13" name="TextBox 12"/>
          <p:cNvSpPr txBox="1"/>
          <p:nvPr/>
        </p:nvSpPr>
        <p:spPr>
          <a:xfrm>
            <a:off x="1274071" y="6538913"/>
            <a:ext cx="6551407" cy="307777"/>
          </a:xfrm>
          <a:prstGeom prst="rect">
            <a:avLst/>
          </a:prstGeom>
          <a:noFill/>
        </p:spPr>
        <p:txBody>
          <a:bodyPr wrap="square" rtlCol="0" anchor="ctr">
            <a:spAutoFit/>
          </a:bodyPr>
          <a:lstStyle/>
          <a:p>
            <a:pPr algn="ctr"/>
            <a:r>
              <a:rPr lang="en-US" sz="1400" dirty="0" smtClean="0">
                <a:latin typeface="+mj-lt"/>
              </a:rPr>
              <a:t>Key-Value Memory Networks for Directly Reading Documents, Miller et</a:t>
            </a:r>
            <a:r>
              <a:rPr lang="en-US" sz="1400" dirty="0">
                <a:latin typeface="+mj-lt"/>
              </a:rPr>
              <a:t>. al., </a:t>
            </a:r>
            <a:r>
              <a:rPr lang="en-US" sz="1400" dirty="0" smtClean="0">
                <a:latin typeface="+mj-lt"/>
              </a:rPr>
              <a:t>EMNLP 2016</a:t>
            </a:r>
            <a:endParaRPr lang="en-US" sz="1400" dirty="0">
              <a:latin typeface="+mj-lt"/>
            </a:endParaRPr>
          </a:p>
        </p:txBody>
      </p:sp>
      <p:pic>
        <p:nvPicPr>
          <p:cNvPr id="5" name="Picture 4"/>
          <p:cNvPicPr>
            <a:picLocks noChangeAspect="1"/>
          </p:cNvPicPr>
          <p:nvPr/>
        </p:nvPicPr>
        <p:blipFill>
          <a:blip r:embed="rId3"/>
          <a:stretch>
            <a:fillRect/>
          </a:stretch>
        </p:blipFill>
        <p:spPr>
          <a:xfrm>
            <a:off x="1213785" y="3643983"/>
            <a:ext cx="6671982" cy="364105"/>
          </a:xfrm>
          <a:prstGeom prst="rect">
            <a:avLst/>
          </a:prstGeom>
        </p:spPr>
      </p:pic>
      <p:sp>
        <p:nvSpPr>
          <p:cNvPr id="15" name="Footer Placeholder 4"/>
          <p:cNvSpPr txBox="1">
            <a:spLocks/>
          </p:cNvSpPr>
          <p:nvPr/>
        </p:nvSpPr>
        <p:spPr>
          <a:xfrm>
            <a:off x="1322276" y="5427829"/>
            <a:ext cx="6388625" cy="418128"/>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buNone/>
            </a:pPr>
            <a:r>
              <a:rPr lang="en-US" sz="2200" dirty="0" smtClean="0">
                <a:latin typeface="+mj-lt"/>
              </a:rPr>
              <a:t>Keys and Values can be Words, Sentences, Vectors etc.</a:t>
            </a:r>
          </a:p>
        </p:txBody>
      </p:sp>
      <mc:AlternateContent xmlns:mc="http://schemas.openxmlformats.org/markup-compatibility/2006" xmlns:a14="http://schemas.microsoft.com/office/drawing/2010/main">
        <mc:Choice Requires="a14">
          <p:sp>
            <p:nvSpPr>
              <p:cNvPr id="16" name="Footer Placeholder 4"/>
              <p:cNvSpPr txBox="1">
                <a:spLocks/>
              </p:cNvSpPr>
              <p:nvPr/>
            </p:nvSpPr>
            <p:spPr>
              <a:xfrm>
                <a:off x="1355463" y="4499308"/>
                <a:ext cx="6388625" cy="418128"/>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342900" lvl="1" indent="0">
                  <a:buNone/>
                </a:pPr>
                <a14:m>
                  <m:oMath xmlns:m="http://schemas.openxmlformats.org/officeDocument/2006/math">
                    <m:r>
                      <a:rPr lang="en-US" sz="2200" b="0" i="1" smtClean="0">
                        <a:latin typeface="Cambria Math" charset="0"/>
                      </a:rPr>
                      <m:t>(</m:t>
                    </m:r>
                    <m:r>
                      <a:rPr lang="en-US" sz="2200" b="0" i="1" smtClean="0">
                        <a:solidFill>
                          <a:schemeClr val="accent5">
                            <a:lumMod val="50000"/>
                          </a:schemeClr>
                        </a:solidFill>
                        <a:latin typeface="Cambria Math" charset="0"/>
                      </a:rPr>
                      <m:t>𝑘</m:t>
                    </m:r>
                    <m:r>
                      <a:rPr lang="en-US" sz="2200" b="0" i="1" smtClean="0">
                        <a:solidFill>
                          <a:schemeClr val="accent5">
                            <a:lumMod val="50000"/>
                          </a:schemeClr>
                        </a:solidFill>
                        <a:latin typeface="Cambria Math" charset="0"/>
                      </a:rPr>
                      <m:t>: </m:t>
                    </m:r>
                  </m:oMath>
                </a14:m>
                <a:r>
                  <a:rPr lang="en-US" sz="2200" i="1" dirty="0" smtClean="0">
                    <a:solidFill>
                      <a:schemeClr val="accent5">
                        <a:lumMod val="50000"/>
                      </a:schemeClr>
                    </a:solidFill>
                    <a:latin typeface="+mj-lt"/>
                  </a:rPr>
                  <a:t>Kubrick’s </a:t>
                </a:r>
                <a:r>
                  <a:rPr lang="en-US" sz="2200" i="1" dirty="0">
                    <a:solidFill>
                      <a:schemeClr val="accent5">
                        <a:lumMod val="50000"/>
                      </a:schemeClr>
                    </a:solidFill>
                    <a:latin typeface="+mj-lt"/>
                  </a:rPr>
                  <a:t>first movie </a:t>
                </a:r>
                <a:r>
                  <a:rPr lang="en-US" sz="2200" i="1" dirty="0" smtClean="0">
                    <a:solidFill>
                      <a:schemeClr val="accent5">
                        <a:lumMod val="50000"/>
                      </a:schemeClr>
                    </a:solidFill>
                    <a:latin typeface="+mj-lt"/>
                  </a:rPr>
                  <a:t>was</a:t>
                </a:r>
                <a:r>
                  <a:rPr lang="en-US" sz="2200" i="1" dirty="0" smtClean="0">
                    <a:latin typeface="+mj-lt"/>
                  </a:rPr>
                  <a:t>, </a:t>
                </a:r>
                <a14:m>
                  <m:oMath xmlns:m="http://schemas.openxmlformats.org/officeDocument/2006/math">
                    <m:r>
                      <a:rPr lang="en-US" sz="2200" b="0" i="1" smtClean="0">
                        <a:solidFill>
                          <a:srgbClr val="FF0000"/>
                        </a:solidFill>
                        <a:latin typeface="Cambria Math" charset="0"/>
                      </a:rPr>
                      <m:t>𝑣</m:t>
                    </m:r>
                    <m:r>
                      <a:rPr lang="en-US" sz="2200" b="0" i="1">
                        <a:solidFill>
                          <a:srgbClr val="FF0000"/>
                        </a:solidFill>
                        <a:latin typeface="Cambria Math" charset="0"/>
                      </a:rPr>
                      <m:t>:</m:t>
                    </m:r>
                  </m:oMath>
                </a14:m>
                <a:r>
                  <a:rPr lang="en-US" sz="2200" i="1" dirty="0">
                    <a:solidFill>
                      <a:srgbClr val="FF0000"/>
                    </a:solidFill>
                    <a:latin typeface="+mj-lt"/>
                  </a:rPr>
                  <a:t> Fear and </a:t>
                </a:r>
                <a:r>
                  <a:rPr lang="en-US" sz="2200" i="1" dirty="0" smtClean="0">
                    <a:solidFill>
                      <a:srgbClr val="FF0000"/>
                    </a:solidFill>
                    <a:latin typeface="+mj-lt"/>
                  </a:rPr>
                  <a:t>Dark</a:t>
                </a:r>
                <a:r>
                  <a:rPr lang="en-US" sz="2200" i="1" dirty="0" smtClean="0">
                    <a:latin typeface="+mj-lt"/>
                  </a:rPr>
                  <a:t>)</a:t>
                </a:r>
                <a:endParaRPr lang="en-US" sz="2200" i="1" dirty="0">
                  <a:latin typeface="+mj-lt"/>
                </a:endParaRPr>
              </a:p>
            </p:txBody>
          </p:sp>
        </mc:Choice>
        <mc:Fallback xmlns="">
          <p:sp>
            <p:nvSpPr>
              <p:cNvPr id="16" name="Footer Placeholder 4"/>
              <p:cNvSpPr txBox="1">
                <a:spLocks noRot="1" noChangeAspect="1" noMove="1" noResize="1" noEditPoints="1" noAdjustHandles="1" noChangeArrowheads="1" noChangeShapeType="1" noTextEdit="1"/>
              </p:cNvSpPr>
              <p:nvPr/>
            </p:nvSpPr>
            <p:spPr>
              <a:xfrm>
                <a:off x="1355463" y="4499308"/>
                <a:ext cx="6388625" cy="418128"/>
              </a:xfrm>
              <a:prstGeom prst="rect">
                <a:avLst/>
              </a:prstGeom>
              <a:blipFill rotWithShape="0">
                <a:blip r:embed="rId4"/>
                <a:stretch>
                  <a:fillRect t="-111594" b="-126087"/>
                </a:stretch>
              </a:blipFill>
            </p:spPr>
            <p:txBody>
              <a:bodyPr/>
              <a:lstStyle/>
              <a:p>
                <a:r>
                  <a:rPr lang="en-US">
                    <a:noFill/>
                  </a:rPr>
                  <a:t> </a:t>
                </a:r>
              </a:p>
            </p:txBody>
          </p:sp>
        </mc:Fallback>
      </mc:AlternateContent>
    </p:spTree>
    <p:extLst>
      <p:ext uri="{BB962C8B-B14F-4D97-AF65-F5344CB8AC3E}">
        <p14:creationId xmlns:p14="http://schemas.microsoft.com/office/powerpoint/2010/main" val="21291619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3965" y="0"/>
            <a:ext cx="8101385" cy="1317265"/>
          </a:xfrm>
        </p:spPr>
        <p:txBody>
          <a:bodyPr/>
          <a:lstStyle/>
          <a:p>
            <a:r>
              <a:rPr lang="en-US" dirty="0" smtClean="0"/>
              <a:t>KV-MemNN</a:t>
            </a:r>
            <a:endParaRPr lang="en-US" dirty="0"/>
          </a:p>
        </p:txBody>
      </p:sp>
      <p:sp>
        <p:nvSpPr>
          <p:cNvPr id="4" name="Slide Number Placeholder 3"/>
          <p:cNvSpPr>
            <a:spLocks noGrp="1"/>
          </p:cNvSpPr>
          <p:nvPr>
            <p:ph type="sldNum" sz="quarter" idx="12"/>
          </p:nvPr>
        </p:nvSpPr>
        <p:spPr/>
        <p:txBody>
          <a:bodyPr/>
          <a:lstStyle/>
          <a:p>
            <a:fld id="{6113E31D-E2AB-40D1-8B51-AFA5AFEF393A}" type="slidenum">
              <a:rPr lang="en-US" smtClean="0"/>
              <a:t>31</a:t>
            </a:fld>
            <a:endParaRPr lang="en-US" dirty="0"/>
          </a:p>
        </p:txBody>
      </p:sp>
      <p:sp>
        <p:nvSpPr>
          <p:cNvPr id="13" name="TextBox 12"/>
          <p:cNvSpPr txBox="1"/>
          <p:nvPr/>
        </p:nvSpPr>
        <p:spPr>
          <a:xfrm>
            <a:off x="1253213" y="6528874"/>
            <a:ext cx="6551407" cy="307777"/>
          </a:xfrm>
          <a:prstGeom prst="rect">
            <a:avLst/>
          </a:prstGeom>
          <a:noFill/>
        </p:spPr>
        <p:txBody>
          <a:bodyPr wrap="square" rtlCol="0" anchor="ctr">
            <a:spAutoFit/>
          </a:bodyPr>
          <a:lstStyle/>
          <a:p>
            <a:pPr algn="ctr"/>
            <a:r>
              <a:rPr lang="en-US" sz="1400" dirty="0" smtClean="0">
                <a:latin typeface="+mj-lt"/>
              </a:rPr>
              <a:t>Key-Value Memory Networks for Directly Reading Documents, Miller et</a:t>
            </a:r>
            <a:r>
              <a:rPr lang="en-US" sz="1400" dirty="0">
                <a:latin typeface="+mj-lt"/>
              </a:rPr>
              <a:t>. al., </a:t>
            </a:r>
            <a:r>
              <a:rPr lang="en-US" sz="1400" dirty="0" smtClean="0">
                <a:latin typeface="+mj-lt"/>
              </a:rPr>
              <a:t>EMNLP 2016</a:t>
            </a:r>
            <a:endParaRPr lang="en-US" sz="1400" dirty="0">
              <a:latin typeface="+mj-lt"/>
            </a:endParaRPr>
          </a:p>
        </p:txBody>
      </p:sp>
      <p:sp>
        <p:nvSpPr>
          <p:cNvPr id="12" name="Title 1"/>
          <p:cNvSpPr txBox="1">
            <a:spLocks/>
          </p:cNvSpPr>
          <p:nvPr/>
        </p:nvSpPr>
        <p:spPr>
          <a:xfrm>
            <a:off x="413965" y="1401445"/>
            <a:ext cx="8444285" cy="84502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514350" indent="-514350">
              <a:buFont typeface="+mj-lt"/>
              <a:buAutoNum type="arabicPeriod"/>
            </a:pPr>
            <a:r>
              <a:rPr lang="en-US" sz="2800" dirty="0" smtClean="0"/>
              <a:t>Retrieve relevant memories using </a:t>
            </a:r>
            <a:r>
              <a:rPr lang="en-US" sz="2800" smtClean="0"/>
              <a:t>Hashing Techniques </a:t>
            </a:r>
            <a:endParaRPr lang="en-US" sz="2800" dirty="0"/>
          </a:p>
        </p:txBody>
      </p:sp>
      <p:pic>
        <p:nvPicPr>
          <p:cNvPr id="8" name="Picture 7"/>
          <p:cNvPicPr>
            <a:picLocks noChangeAspect="1"/>
          </p:cNvPicPr>
          <p:nvPr/>
        </p:nvPicPr>
        <p:blipFill>
          <a:blip r:embed="rId3"/>
          <a:stretch>
            <a:fillRect/>
          </a:stretch>
        </p:blipFill>
        <p:spPr>
          <a:xfrm>
            <a:off x="1279741" y="3792005"/>
            <a:ext cx="151445" cy="227167"/>
          </a:xfrm>
          <a:prstGeom prst="rect">
            <a:avLst/>
          </a:prstGeom>
        </p:spPr>
      </p:pic>
      <p:grpSp>
        <p:nvGrpSpPr>
          <p:cNvPr id="27" name="Group 26"/>
          <p:cNvGrpSpPr/>
          <p:nvPr/>
        </p:nvGrpSpPr>
        <p:grpSpPr>
          <a:xfrm>
            <a:off x="3307729" y="2527410"/>
            <a:ext cx="2023106" cy="2744330"/>
            <a:chOff x="3227294" y="2527411"/>
            <a:chExt cx="2023106" cy="2744330"/>
          </a:xfrm>
        </p:grpSpPr>
        <p:grpSp>
          <p:nvGrpSpPr>
            <p:cNvPr id="17" name="Group 16"/>
            <p:cNvGrpSpPr/>
            <p:nvPr/>
          </p:nvGrpSpPr>
          <p:grpSpPr>
            <a:xfrm>
              <a:off x="3313355" y="2682462"/>
              <a:ext cx="1856619" cy="2351783"/>
              <a:chOff x="3818367" y="2944397"/>
              <a:chExt cx="1625600" cy="2183181"/>
            </a:xfrm>
          </p:grpSpPr>
          <p:pic>
            <p:nvPicPr>
              <p:cNvPr id="9" name="Picture 8"/>
              <p:cNvPicPr>
                <a:picLocks noChangeAspect="1"/>
              </p:cNvPicPr>
              <p:nvPr/>
            </p:nvPicPr>
            <p:blipFill>
              <a:blip r:embed="rId4"/>
              <a:stretch>
                <a:fillRect/>
              </a:stretch>
            </p:blipFill>
            <p:spPr>
              <a:xfrm>
                <a:off x="3882763" y="2944397"/>
                <a:ext cx="1346200" cy="469900"/>
              </a:xfrm>
              <a:prstGeom prst="rect">
                <a:avLst/>
              </a:prstGeom>
            </p:spPr>
          </p:pic>
          <p:pic>
            <p:nvPicPr>
              <p:cNvPr id="10" name="Picture 9"/>
              <p:cNvPicPr>
                <a:picLocks noChangeAspect="1"/>
              </p:cNvPicPr>
              <p:nvPr/>
            </p:nvPicPr>
            <p:blipFill>
              <a:blip r:embed="rId5"/>
              <a:stretch>
                <a:fillRect/>
              </a:stretch>
            </p:blipFill>
            <p:spPr>
              <a:xfrm>
                <a:off x="3904200" y="3609937"/>
                <a:ext cx="1346200" cy="469900"/>
              </a:xfrm>
              <a:prstGeom prst="rect">
                <a:avLst/>
              </a:prstGeom>
            </p:spPr>
          </p:pic>
          <p:pic>
            <p:nvPicPr>
              <p:cNvPr id="14" name="Picture 13"/>
              <p:cNvPicPr>
                <a:picLocks noChangeAspect="1"/>
              </p:cNvPicPr>
              <p:nvPr/>
            </p:nvPicPr>
            <p:blipFill>
              <a:blip r:embed="rId6"/>
              <a:stretch>
                <a:fillRect/>
              </a:stretch>
            </p:blipFill>
            <p:spPr>
              <a:xfrm>
                <a:off x="3818367" y="4657678"/>
                <a:ext cx="1625600" cy="469900"/>
              </a:xfrm>
              <a:prstGeom prst="rect">
                <a:avLst/>
              </a:prstGeom>
            </p:spPr>
          </p:pic>
          <p:pic>
            <p:nvPicPr>
              <p:cNvPr id="16" name="Picture 15"/>
              <p:cNvPicPr>
                <a:picLocks noChangeAspect="1"/>
              </p:cNvPicPr>
              <p:nvPr/>
            </p:nvPicPr>
            <p:blipFill>
              <a:blip r:embed="rId7"/>
              <a:stretch>
                <a:fillRect/>
              </a:stretch>
            </p:blipFill>
            <p:spPr>
              <a:xfrm>
                <a:off x="4342350" y="4389242"/>
                <a:ext cx="469900" cy="63500"/>
              </a:xfrm>
              <a:prstGeom prst="rect">
                <a:avLst/>
              </a:prstGeom>
            </p:spPr>
          </p:pic>
        </p:grpSp>
        <p:sp>
          <p:nvSpPr>
            <p:cNvPr id="24" name="Rectangle 23"/>
            <p:cNvSpPr/>
            <p:nvPr/>
          </p:nvSpPr>
          <p:spPr>
            <a:xfrm>
              <a:off x="3227294" y="2527411"/>
              <a:ext cx="2023106" cy="2744330"/>
            </a:xfrm>
            <a:prstGeom prst="rect">
              <a:avLst/>
            </a:prstGeom>
            <a:no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6583934" y="2815815"/>
            <a:ext cx="1805432" cy="2167521"/>
            <a:chOff x="6543721" y="2866724"/>
            <a:chExt cx="1805432" cy="2167521"/>
          </a:xfrm>
        </p:grpSpPr>
        <p:grpSp>
          <p:nvGrpSpPr>
            <p:cNvPr id="23" name="Group 22"/>
            <p:cNvGrpSpPr/>
            <p:nvPr/>
          </p:nvGrpSpPr>
          <p:grpSpPr>
            <a:xfrm>
              <a:off x="6583934" y="2972305"/>
              <a:ext cx="1725005" cy="1956358"/>
              <a:chOff x="6181866" y="2381127"/>
              <a:chExt cx="1993900" cy="2411729"/>
            </a:xfrm>
          </p:grpSpPr>
          <p:pic>
            <p:nvPicPr>
              <p:cNvPr id="19" name="Picture 18"/>
              <p:cNvPicPr>
                <a:picLocks noChangeAspect="1"/>
              </p:cNvPicPr>
              <p:nvPr/>
            </p:nvPicPr>
            <p:blipFill>
              <a:blip r:embed="rId8"/>
              <a:stretch>
                <a:fillRect/>
              </a:stretch>
            </p:blipFill>
            <p:spPr>
              <a:xfrm>
                <a:off x="6260427" y="2381127"/>
                <a:ext cx="1765300" cy="469900"/>
              </a:xfrm>
              <a:prstGeom prst="rect">
                <a:avLst/>
              </a:prstGeom>
            </p:spPr>
          </p:pic>
          <p:pic>
            <p:nvPicPr>
              <p:cNvPr id="20" name="Picture 19"/>
              <p:cNvPicPr>
                <a:picLocks noChangeAspect="1"/>
              </p:cNvPicPr>
              <p:nvPr/>
            </p:nvPicPr>
            <p:blipFill>
              <a:blip r:embed="rId9"/>
              <a:stretch>
                <a:fillRect/>
              </a:stretch>
            </p:blipFill>
            <p:spPr>
              <a:xfrm>
                <a:off x="6260427" y="3244551"/>
                <a:ext cx="1765300" cy="469900"/>
              </a:xfrm>
              <a:prstGeom prst="rect">
                <a:avLst/>
              </a:prstGeom>
            </p:spPr>
          </p:pic>
          <p:pic>
            <p:nvPicPr>
              <p:cNvPr id="21" name="Picture 20"/>
              <p:cNvPicPr>
                <a:picLocks noChangeAspect="1"/>
              </p:cNvPicPr>
              <p:nvPr/>
            </p:nvPicPr>
            <p:blipFill>
              <a:blip r:embed="rId10"/>
              <a:stretch>
                <a:fillRect/>
              </a:stretch>
            </p:blipFill>
            <p:spPr>
              <a:xfrm>
                <a:off x="6181866" y="4322956"/>
                <a:ext cx="1993900" cy="469900"/>
              </a:xfrm>
              <a:prstGeom prst="rect">
                <a:avLst/>
              </a:prstGeom>
            </p:spPr>
          </p:pic>
          <p:pic>
            <p:nvPicPr>
              <p:cNvPr id="22" name="Picture 21"/>
              <p:cNvPicPr>
                <a:picLocks noChangeAspect="1"/>
              </p:cNvPicPr>
              <p:nvPr/>
            </p:nvPicPr>
            <p:blipFill>
              <a:blip r:embed="rId11"/>
              <a:stretch>
                <a:fillRect/>
              </a:stretch>
            </p:blipFill>
            <p:spPr>
              <a:xfrm>
                <a:off x="6943866" y="4076225"/>
                <a:ext cx="469900" cy="63500"/>
              </a:xfrm>
              <a:prstGeom prst="rect">
                <a:avLst/>
              </a:prstGeom>
            </p:spPr>
          </p:pic>
        </p:grpSp>
        <p:sp>
          <p:nvSpPr>
            <p:cNvPr id="25" name="Rectangle 24"/>
            <p:cNvSpPr/>
            <p:nvPr/>
          </p:nvSpPr>
          <p:spPr>
            <a:xfrm>
              <a:off x="6543721" y="2866724"/>
              <a:ext cx="1805432" cy="2167521"/>
            </a:xfrm>
            <a:prstGeom prst="rect">
              <a:avLst/>
            </a:prstGeom>
            <a:no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1" name="Straight Arrow Connector 30"/>
          <p:cNvCxnSpPr/>
          <p:nvPr/>
        </p:nvCxnSpPr>
        <p:spPr>
          <a:xfrm>
            <a:off x="1775012" y="3906878"/>
            <a:ext cx="121561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5551803" y="3906878"/>
            <a:ext cx="82748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Title 1"/>
          <p:cNvSpPr txBox="1">
            <a:spLocks/>
          </p:cNvSpPr>
          <p:nvPr/>
        </p:nvSpPr>
        <p:spPr>
          <a:xfrm>
            <a:off x="460276" y="5597306"/>
            <a:ext cx="8137282" cy="84502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2400" dirty="0" smtClean="0"/>
              <a:t>Use inverted index, locality sensitive hashing, </a:t>
            </a:r>
            <a:r>
              <a:rPr lang="en-US" sz="2400" smtClean="0"/>
              <a:t>something sensible</a:t>
            </a:r>
            <a:endParaRPr lang="en-US" sz="2400" dirty="0"/>
          </a:p>
        </p:txBody>
      </p:sp>
      <p:sp>
        <p:nvSpPr>
          <p:cNvPr id="3" name="TextBox 2"/>
          <p:cNvSpPr txBox="1"/>
          <p:nvPr/>
        </p:nvSpPr>
        <p:spPr>
          <a:xfrm>
            <a:off x="3643709" y="5318158"/>
            <a:ext cx="1404120" cy="369332"/>
          </a:xfrm>
          <a:prstGeom prst="rect">
            <a:avLst/>
          </a:prstGeom>
          <a:noFill/>
        </p:spPr>
        <p:txBody>
          <a:bodyPr wrap="square" rtlCol="0">
            <a:spAutoFit/>
          </a:bodyPr>
          <a:lstStyle/>
          <a:p>
            <a:r>
              <a:rPr lang="en-US" dirty="0" smtClean="0">
                <a:latin typeface="+mj-lt"/>
              </a:rPr>
              <a:t>All Memories</a:t>
            </a:r>
            <a:endParaRPr lang="en-US" dirty="0">
              <a:latin typeface="+mj-lt"/>
            </a:endParaRPr>
          </a:p>
        </p:txBody>
      </p:sp>
      <p:sp>
        <p:nvSpPr>
          <p:cNvPr id="28" name="TextBox 27"/>
          <p:cNvSpPr txBox="1"/>
          <p:nvPr/>
        </p:nvSpPr>
        <p:spPr>
          <a:xfrm>
            <a:off x="5963442" y="4973062"/>
            <a:ext cx="2984575" cy="369332"/>
          </a:xfrm>
          <a:prstGeom prst="rect">
            <a:avLst/>
          </a:prstGeom>
          <a:noFill/>
        </p:spPr>
        <p:txBody>
          <a:bodyPr wrap="square" rtlCol="0">
            <a:spAutoFit/>
          </a:bodyPr>
          <a:lstStyle/>
          <a:p>
            <a:r>
              <a:rPr lang="en-US" smtClean="0">
                <a:latin typeface="+mj-lt"/>
              </a:rPr>
              <a:t>Retrieved Relevant  </a:t>
            </a:r>
            <a:r>
              <a:rPr lang="en-US" dirty="0" smtClean="0">
                <a:latin typeface="+mj-lt"/>
              </a:rPr>
              <a:t>Memories</a:t>
            </a:r>
            <a:endParaRPr lang="en-US" dirty="0">
              <a:latin typeface="+mj-lt"/>
            </a:endParaRPr>
          </a:p>
        </p:txBody>
      </p:sp>
    </p:spTree>
    <p:extLst>
      <p:ext uri="{BB962C8B-B14F-4D97-AF65-F5344CB8AC3E}">
        <p14:creationId xmlns:p14="http://schemas.microsoft.com/office/powerpoint/2010/main" val="1034436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3965" y="0"/>
            <a:ext cx="8101385" cy="1317265"/>
          </a:xfrm>
        </p:spPr>
        <p:txBody>
          <a:bodyPr/>
          <a:lstStyle/>
          <a:p>
            <a:r>
              <a:rPr lang="en-US" dirty="0" smtClean="0"/>
              <a:t>KV-MemNN</a:t>
            </a:r>
            <a:endParaRPr lang="en-US" dirty="0"/>
          </a:p>
        </p:txBody>
      </p:sp>
      <p:sp>
        <p:nvSpPr>
          <p:cNvPr id="4" name="Slide Number Placeholder 3"/>
          <p:cNvSpPr>
            <a:spLocks noGrp="1"/>
          </p:cNvSpPr>
          <p:nvPr>
            <p:ph type="sldNum" sz="quarter" idx="12"/>
          </p:nvPr>
        </p:nvSpPr>
        <p:spPr/>
        <p:txBody>
          <a:bodyPr/>
          <a:lstStyle/>
          <a:p>
            <a:fld id="{6113E31D-E2AB-40D1-8B51-AFA5AFEF393A}" type="slidenum">
              <a:rPr lang="en-US" smtClean="0"/>
              <a:t>32</a:t>
            </a:fld>
            <a:endParaRPr lang="en-US" dirty="0"/>
          </a:p>
        </p:txBody>
      </p:sp>
      <p:sp>
        <p:nvSpPr>
          <p:cNvPr id="13" name="TextBox 12"/>
          <p:cNvSpPr txBox="1"/>
          <p:nvPr/>
        </p:nvSpPr>
        <p:spPr>
          <a:xfrm>
            <a:off x="1355462" y="6522851"/>
            <a:ext cx="6551407" cy="307777"/>
          </a:xfrm>
          <a:prstGeom prst="rect">
            <a:avLst/>
          </a:prstGeom>
          <a:noFill/>
        </p:spPr>
        <p:txBody>
          <a:bodyPr wrap="square" rtlCol="0" anchor="ctr">
            <a:spAutoFit/>
          </a:bodyPr>
          <a:lstStyle/>
          <a:p>
            <a:pPr algn="ctr"/>
            <a:r>
              <a:rPr lang="en-US" sz="1400" dirty="0" smtClean="0">
                <a:latin typeface="+mj-lt"/>
              </a:rPr>
              <a:t>Key-Value Memory Networks for Directly Reading Documents, Miller et</a:t>
            </a:r>
            <a:r>
              <a:rPr lang="en-US" sz="1400" dirty="0">
                <a:latin typeface="+mj-lt"/>
              </a:rPr>
              <a:t>. al., </a:t>
            </a:r>
            <a:r>
              <a:rPr lang="en-US" sz="1400" dirty="0" smtClean="0">
                <a:latin typeface="+mj-lt"/>
              </a:rPr>
              <a:t>EMNLP 2016</a:t>
            </a:r>
            <a:endParaRPr lang="en-US" sz="1400" dirty="0">
              <a:latin typeface="+mj-lt"/>
            </a:endParaRPr>
          </a:p>
        </p:txBody>
      </p:sp>
      <p:sp>
        <p:nvSpPr>
          <p:cNvPr id="12" name="Title 1"/>
          <p:cNvSpPr txBox="1">
            <a:spLocks/>
          </p:cNvSpPr>
          <p:nvPr/>
        </p:nvSpPr>
        <p:spPr>
          <a:xfrm>
            <a:off x="413965" y="1231814"/>
            <a:ext cx="4836435" cy="84502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514350" indent="-514350">
              <a:buFont typeface="+mj-lt"/>
              <a:buAutoNum type="arabicPeriod" startAt="2"/>
            </a:pPr>
            <a:r>
              <a:rPr lang="en-US" sz="2800" dirty="0" smtClean="0"/>
              <a:t>Score Memory-Keys</a:t>
            </a:r>
            <a:endParaRPr lang="en-US" sz="2800" dirty="0"/>
          </a:p>
        </p:txBody>
      </p:sp>
      <p:pic>
        <p:nvPicPr>
          <p:cNvPr id="3" name="Picture 2"/>
          <p:cNvPicPr>
            <a:picLocks noChangeAspect="1"/>
          </p:cNvPicPr>
          <p:nvPr/>
        </p:nvPicPr>
        <p:blipFill>
          <a:blip r:embed="rId3"/>
          <a:stretch>
            <a:fillRect/>
          </a:stretch>
        </p:blipFill>
        <p:spPr>
          <a:xfrm>
            <a:off x="1991322" y="2188885"/>
            <a:ext cx="5279689" cy="360194"/>
          </a:xfrm>
          <a:prstGeom prst="rect">
            <a:avLst/>
          </a:prstGeom>
        </p:spPr>
      </p:pic>
      <p:sp>
        <p:nvSpPr>
          <p:cNvPr id="28" name="TextBox 27"/>
          <p:cNvSpPr txBox="1"/>
          <p:nvPr/>
        </p:nvSpPr>
        <p:spPr>
          <a:xfrm>
            <a:off x="6971200" y="2799965"/>
            <a:ext cx="515450" cy="369332"/>
          </a:xfrm>
          <a:prstGeom prst="rect">
            <a:avLst/>
          </a:prstGeom>
          <a:noFill/>
          <a:ln>
            <a:solidFill>
              <a:schemeClr val="tx1"/>
            </a:solidFill>
            <a:prstDash val="dash"/>
          </a:ln>
        </p:spPr>
        <p:txBody>
          <a:bodyPr wrap="square" rtlCol="0">
            <a:spAutoFit/>
          </a:bodyPr>
          <a:lstStyle/>
          <a:p>
            <a:r>
              <a:rPr lang="en-US" dirty="0" smtClean="0">
                <a:latin typeface="+mj-lt"/>
              </a:rPr>
              <a:t>Key</a:t>
            </a:r>
            <a:endParaRPr lang="en-US" dirty="0">
              <a:latin typeface="+mj-lt"/>
            </a:endParaRPr>
          </a:p>
        </p:txBody>
      </p:sp>
      <p:cxnSp>
        <p:nvCxnSpPr>
          <p:cNvPr id="29" name="Straight Arrow Connector 28"/>
          <p:cNvCxnSpPr/>
          <p:nvPr/>
        </p:nvCxnSpPr>
        <p:spPr>
          <a:xfrm flipH="1" flipV="1">
            <a:off x="6830682" y="2549079"/>
            <a:ext cx="237092" cy="24304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169530" y="3120354"/>
            <a:ext cx="661151" cy="369332"/>
          </a:xfrm>
          <a:prstGeom prst="rect">
            <a:avLst/>
          </a:prstGeom>
          <a:noFill/>
          <a:ln>
            <a:solidFill>
              <a:schemeClr val="tx1"/>
            </a:solidFill>
            <a:prstDash val="dash"/>
          </a:ln>
        </p:spPr>
        <p:txBody>
          <a:bodyPr wrap="square" rtlCol="0">
            <a:spAutoFit/>
          </a:bodyPr>
          <a:lstStyle/>
          <a:p>
            <a:r>
              <a:rPr lang="en-US" smtClean="0">
                <a:latin typeface="+mj-lt"/>
              </a:rPr>
              <a:t>BOW</a:t>
            </a:r>
            <a:endParaRPr lang="en-US" dirty="0">
              <a:latin typeface="+mj-lt"/>
            </a:endParaRPr>
          </a:p>
        </p:txBody>
      </p:sp>
      <p:cxnSp>
        <p:nvCxnSpPr>
          <p:cNvPr id="33" name="Straight Arrow Connector 32"/>
          <p:cNvCxnSpPr/>
          <p:nvPr/>
        </p:nvCxnSpPr>
        <p:spPr>
          <a:xfrm flipH="1" flipV="1">
            <a:off x="6250193" y="2636216"/>
            <a:ext cx="96820" cy="48413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4464657" y="3240867"/>
            <a:ext cx="1381488" cy="646331"/>
          </a:xfrm>
          <a:prstGeom prst="rect">
            <a:avLst/>
          </a:prstGeom>
          <a:noFill/>
          <a:ln>
            <a:solidFill>
              <a:schemeClr val="tx1"/>
            </a:solidFill>
            <a:prstDash val="dash"/>
          </a:ln>
        </p:spPr>
        <p:txBody>
          <a:bodyPr wrap="square" rtlCol="0">
            <a:spAutoFit/>
          </a:bodyPr>
          <a:lstStyle/>
          <a:p>
            <a:r>
              <a:rPr lang="en-US" smtClean="0">
                <a:latin typeface="+mj-lt"/>
              </a:rPr>
              <a:t>Sum of Embeddings</a:t>
            </a:r>
            <a:endParaRPr lang="en-US" dirty="0">
              <a:latin typeface="+mj-lt"/>
            </a:endParaRPr>
          </a:p>
        </p:txBody>
      </p:sp>
      <p:cxnSp>
        <p:nvCxnSpPr>
          <p:cNvPr id="36" name="Straight Arrow Connector 35"/>
          <p:cNvCxnSpPr/>
          <p:nvPr/>
        </p:nvCxnSpPr>
        <p:spPr>
          <a:xfrm flipV="1">
            <a:off x="5468459" y="2685625"/>
            <a:ext cx="298065" cy="55524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5596035" y="2109091"/>
            <a:ext cx="1632890" cy="527125"/>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2786506" y="3120354"/>
            <a:ext cx="1006943" cy="369332"/>
          </a:xfrm>
          <a:prstGeom prst="rect">
            <a:avLst/>
          </a:prstGeom>
          <a:noFill/>
          <a:ln>
            <a:solidFill>
              <a:schemeClr val="tx1"/>
            </a:solidFill>
            <a:prstDash val="dash"/>
          </a:ln>
        </p:spPr>
        <p:txBody>
          <a:bodyPr wrap="square" rtlCol="0">
            <a:spAutoFit/>
          </a:bodyPr>
          <a:lstStyle/>
          <a:p>
            <a:r>
              <a:rPr lang="en-US" smtClean="0">
                <a:latin typeface="+mj-lt"/>
              </a:rPr>
              <a:t>Dot-Prod</a:t>
            </a:r>
            <a:endParaRPr lang="en-US" dirty="0">
              <a:latin typeface="+mj-lt"/>
            </a:endParaRPr>
          </a:p>
        </p:txBody>
      </p:sp>
      <p:cxnSp>
        <p:nvCxnSpPr>
          <p:cNvPr id="42" name="Straight Arrow Connector 41"/>
          <p:cNvCxnSpPr/>
          <p:nvPr/>
        </p:nvCxnSpPr>
        <p:spPr>
          <a:xfrm flipV="1">
            <a:off x="3789662" y="2685625"/>
            <a:ext cx="542050" cy="43472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4213255" y="2059682"/>
            <a:ext cx="3015670" cy="625943"/>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457497" y="2810346"/>
            <a:ext cx="1795934" cy="646331"/>
          </a:xfrm>
          <a:prstGeom prst="rect">
            <a:avLst/>
          </a:prstGeom>
          <a:noFill/>
          <a:ln>
            <a:solidFill>
              <a:schemeClr val="tx1"/>
            </a:solidFill>
            <a:prstDash val="dash"/>
          </a:ln>
        </p:spPr>
        <p:txBody>
          <a:bodyPr wrap="square" rtlCol="0">
            <a:spAutoFit/>
          </a:bodyPr>
          <a:lstStyle/>
          <a:p>
            <a:r>
              <a:rPr lang="en-US" dirty="0" smtClean="0">
                <a:latin typeface="+mj-lt"/>
              </a:rPr>
              <a:t>Distribution over Memory-Keys</a:t>
            </a:r>
            <a:endParaRPr lang="en-US" dirty="0">
              <a:latin typeface="+mj-lt"/>
            </a:endParaRPr>
          </a:p>
        </p:txBody>
      </p:sp>
      <p:cxnSp>
        <p:nvCxnSpPr>
          <p:cNvPr id="47" name="Straight Arrow Connector 46"/>
          <p:cNvCxnSpPr/>
          <p:nvPr/>
        </p:nvCxnSpPr>
        <p:spPr>
          <a:xfrm flipV="1">
            <a:off x="1914525" y="2585620"/>
            <a:ext cx="76797" cy="21434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9" name="Title 1"/>
          <p:cNvSpPr txBox="1">
            <a:spLocks/>
          </p:cNvSpPr>
          <p:nvPr/>
        </p:nvSpPr>
        <p:spPr>
          <a:xfrm>
            <a:off x="457497" y="4069760"/>
            <a:ext cx="4836435" cy="84502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514350" indent="-514350">
              <a:buFont typeface="+mj-lt"/>
              <a:buAutoNum type="arabicPeriod" startAt="3"/>
            </a:pPr>
            <a:r>
              <a:rPr lang="en-US" sz="2800" dirty="0" smtClean="0"/>
              <a:t>Generate Output</a:t>
            </a:r>
            <a:endParaRPr lang="en-US" sz="2800" dirty="0"/>
          </a:p>
        </p:txBody>
      </p:sp>
      <p:pic>
        <p:nvPicPr>
          <p:cNvPr id="50" name="Picture 49"/>
          <p:cNvPicPr>
            <a:picLocks noChangeAspect="1"/>
          </p:cNvPicPr>
          <p:nvPr/>
        </p:nvPicPr>
        <p:blipFill>
          <a:blip r:embed="rId4"/>
          <a:stretch>
            <a:fillRect/>
          </a:stretch>
        </p:blipFill>
        <p:spPr>
          <a:xfrm>
            <a:off x="3300237" y="5086446"/>
            <a:ext cx="2869293" cy="690424"/>
          </a:xfrm>
          <a:prstGeom prst="rect">
            <a:avLst/>
          </a:prstGeom>
        </p:spPr>
      </p:pic>
      <p:sp>
        <p:nvSpPr>
          <p:cNvPr id="51" name="TextBox 50"/>
          <p:cNvSpPr txBox="1"/>
          <p:nvPr/>
        </p:nvSpPr>
        <p:spPr>
          <a:xfrm>
            <a:off x="580913" y="5520350"/>
            <a:ext cx="2091984" cy="646331"/>
          </a:xfrm>
          <a:prstGeom prst="rect">
            <a:avLst/>
          </a:prstGeom>
          <a:noFill/>
          <a:ln>
            <a:solidFill>
              <a:schemeClr val="tx1"/>
            </a:solidFill>
            <a:prstDash val="dash"/>
          </a:ln>
        </p:spPr>
        <p:txBody>
          <a:bodyPr wrap="square" rtlCol="0">
            <a:spAutoFit/>
          </a:bodyPr>
          <a:lstStyle/>
          <a:p>
            <a:r>
              <a:rPr lang="en-US" dirty="0" smtClean="0">
                <a:latin typeface="+mj-lt"/>
              </a:rPr>
              <a:t>Weighted average </a:t>
            </a:r>
            <a:r>
              <a:rPr lang="en-US" smtClean="0">
                <a:latin typeface="+mj-lt"/>
              </a:rPr>
              <a:t>of Memory-values</a:t>
            </a:r>
            <a:endParaRPr lang="en-US" dirty="0">
              <a:latin typeface="+mj-lt"/>
            </a:endParaRPr>
          </a:p>
        </p:txBody>
      </p:sp>
      <p:cxnSp>
        <p:nvCxnSpPr>
          <p:cNvPr id="52" name="Straight Arrow Connector 51"/>
          <p:cNvCxnSpPr/>
          <p:nvPr/>
        </p:nvCxnSpPr>
        <p:spPr>
          <a:xfrm flipV="1">
            <a:off x="2672897" y="5425232"/>
            <a:ext cx="479094" cy="18360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3" name="Picture 22"/>
          <p:cNvPicPr>
            <a:picLocks noChangeAspect="1"/>
          </p:cNvPicPr>
          <p:nvPr/>
        </p:nvPicPr>
        <p:blipFill>
          <a:blip r:embed="rId5"/>
          <a:stretch>
            <a:fillRect/>
          </a:stretch>
        </p:blipFill>
        <p:spPr>
          <a:xfrm>
            <a:off x="6532376" y="1552329"/>
            <a:ext cx="2451548" cy="321766"/>
          </a:xfrm>
          <a:prstGeom prst="rect">
            <a:avLst/>
          </a:prstGeom>
          <a:ln>
            <a:solidFill>
              <a:schemeClr val="tx1"/>
            </a:solidFill>
            <a:prstDash val="lgDash"/>
          </a:ln>
        </p:spPr>
      </p:pic>
      <p:pic>
        <p:nvPicPr>
          <p:cNvPr id="24" name="Picture 23"/>
          <p:cNvPicPr>
            <a:picLocks noChangeAspect="1"/>
          </p:cNvPicPr>
          <p:nvPr/>
        </p:nvPicPr>
        <p:blipFill>
          <a:blip r:embed="rId6"/>
          <a:stretch>
            <a:fillRect/>
          </a:stretch>
        </p:blipFill>
        <p:spPr>
          <a:xfrm>
            <a:off x="7146255" y="4914227"/>
            <a:ext cx="1223789" cy="532383"/>
          </a:xfrm>
          <a:prstGeom prst="rect">
            <a:avLst/>
          </a:prstGeom>
          <a:ln>
            <a:solidFill>
              <a:schemeClr val="tx1"/>
            </a:solidFill>
            <a:prstDash val="lgDash"/>
          </a:ln>
        </p:spPr>
      </p:pic>
    </p:spTree>
    <p:extLst>
      <p:ext uri="{BB962C8B-B14F-4D97-AF65-F5344CB8AC3E}">
        <p14:creationId xmlns:p14="http://schemas.microsoft.com/office/powerpoint/2010/main" val="824717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5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1"/>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4"/>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0" grpId="0" animBg="1"/>
      <p:bldP spid="35" grpId="0" animBg="1"/>
      <p:bldP spid="38" grpId="0" animBg="1"/>
      <p:bldP spid="41" grpId="0" animBg="1"/>
      <p:bldP spid="43" grpId="0" animBg="1"/>
      <p:bldP spid="46" grpId="0" animBg="1"/>
      <p:bldP spid="49" grpId="0"/>
      <p:bldP spid="5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3965" y="1"/>
            <a:ext cx="8101385" cy="899030"/>
          </a:xfrm>
        </p:spPr>
        <p:txBody>
          <a:bodyPr/>
          <a:lstStyle/>
          <a:p>
            <a:r>
              <a:rPr lang="en-US" dirty="0" smtClean="0"/>
              <a:t>KV-MemNN - </a:t>
            </a:r>
            <a:r>
              <a:rPr lang="en-US" sz="3600" dirty="0"/>
              <a:t>Multiple Hops</a:t>
            </a:r>
            <a:endParaRPr lang="en-US" dirty="0"/>
          </a:p>
        </p:txBody>
      </p:sp>
      <p:sp>
        <p:nvSpPr>
          <p:cNvPr id="4" name="Slide Number Placeholder 3"/>
          <p:cNvSpPr>
            <a:spLocks noGrp="1"/>
          </p:cNvSpPr>
          <p:nvPr>
            <p:ph type="sldNum" sz="quarter" idx="12"/>
          </p:nvPr>
        </p:nvSpPr>
        <p:spPr/>
        <p:txBody>
          <a:bodyPr/>
          <a:lstStyle/>
          <a:p>
            <a:fld id="{6113E31D-E2AB-40D1-8B51-AFA5AFEF393A}" type="slidenum">
              <a:rPr lang="en-US" smtClean="0"/>
              <a:t>33</a:t>
            </a:fld>
            <a:endParaRPr lang="en-US" dirty="0"/>
          </a:p>
        </p:txBody>
      </p:sp>
      <p:sp>
        <p:nvSpPr>
          <p:cNvPr id="13" name="TextBox 12"/>
          <p:cNvSpPr txBox="1"/>
          <p:nvPr/>
        </p:nvSpPr>
        <p:spPr>
          <a:xfrm>
            <a:off x="1188953" y="6504061"/>
            <a:ext cx="6551407" cy="307777"/>
          </a:xfrm>
          <a:prstGeom prst="rect">
            <a:avLst/>
          </a:prstGeom>
          <a:noFill/>
        </p:spPr>
        <p:txBody>
          <a:bodyPr wrap="square" rtlCol="0" anchor="ctr">
            <a:spAutoFit/>
          </a:bodyPr>
          <a:lstStyle/>
          <a:p>
            <a:pPr algn="ctr"/>
            <a:r>
              <a:rPr lang="en-US" sz="1400" dirty="0" smtClean="0">
                <a:latin typeface="+mj-lt"/>
              </a:rPr>
              <a:t>Key-Value Memory Networks for Directly Reading Documents, Miller et</a:t>
            </a:r>
            <a:r>
              <a:rPr lang="en-US" sz="1400" dirty="0">
                <a:latin typeface="+mj-lt"/>
              </a:rPr>
              <a:t>. al., </a:t>
            </a:r>
            <a:r>
              <a:rPr lang="en-US" sz="1400" dirty="0" smtClean="0">
                <a:latin typeface="+mj-lt"/>
              </a:rPr>
              <a:t>EMNLP 2016</a:t>
            </a:r>
            <a:endParaRPr lang="en-US" sz="1400" dirty="0">
              <a:latin typeface="+mj-lt"/>
            </a:endParaRPr>
          </a:p>
        </p:txBody>
      </p:sp>
      <mc:AlternateContent xmlns:mc="http://schemas.openxmlformats.org/markup-compatibility/2006" xmlns:a14="http://schemas.microsoft.com/office/drawing/2010/main">
        <mc:Choice Requires="a14">
          <p:sp>
            <p:nvSpPr>
              <p:cNvPr id="12" name="Title 1"/>
              <p:cNvSpPr txBox="1">
                <a:spLocks/>
              </p:cNvSpPr>
              <p:nvPr/>
            </p:nvSpPr>
            <p:spPr>
              <a:xfrm>
                <a:off x="413965" y="1020941"/>
                <a:ext cx="5424860" cy="989181"/>
              </a:xfrm>
              <a:prstGeom prst="rect">
                <a:avLst/>
              </a:prstGeom>
            </p:spPr>
            <p:txBody>
              <a:bodyPr vert="horz" lIns="91440" tIns="45720" rIns="91440" bIns="45720" rtlCol="0" anchor="ctr">
                <a:normAutofit fontScale="92500" lnSpcReduction="2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2800" dirty="0" smtClean="0"/>
                  <a:t>In the </a:t>
                </a:r>
                <a14:m>
                  <m:oMath xmlns:m="http://schemas.openxmlformats.org/officeDocument/2006/math">
                    <m:sSup>
                      <m:sSupPr>
                        <m:ctrlPr>
                          <a:rPr lang="en-US" sz="2800" b="0" i="1" smtClean="0">
                            <a:latin typeface="Cambria Math" charset="0"/>
                          </a:rPr>
                        </m:ctrlPr>
                      </m:sSupPr>
                      <m:e>
                        <m:r>
                          <a:rPr lang="en-US" sz="2800" b="0" i="1" smtClean="0">
                            <a:latin typeface="Cambria Math" charset="0"/>
                          </a:rPr>
                          <m:t>𝑗</m:t>
                        </m:r>
                      </m:e>
                      <m:sup>
                        <m:r>
                          <a:rPr lang="en-US" sz="2800" b="0" i="1" smtClean="0">
                            <a:latin typeface="Cambria Math" charset="0"/>
                          </a:rPr>
                          <m:t>𝑡h</m:t>
                        </m:r>
                      </m:sup>
                    </m:sSup>
                  </m:oMath>
                </a14:m>
                <a:r>
                  <a:rPr lang="en-US" sz="2800" dirty="0" smtClean="0"/>
                  <a:t> hop:</a:t>
                </a:r>
              </a:p>
              <a:p>
                <a:endParaRPr lang="en-US" sz="2800" dirty="0" smtClean="0"/>
              </a:p>
              <a:p>
                <a:r>
                  <a:rPr lang="en-US" sz="2800" dirty="0" smtClean="0"/>
                  <a:t>Query representation : </a:t>
                </a:r>
                <a:endParaRPr lang="en-US" sz="2800" dirty="0"/>
              </a:p>
            </p:txBody>
          </p:sp>
        </mc:Choice>
        <mc:Fallback xmlns="">
          <p:sp>
            <p:nvSpPr>
              <p:cNvPr id="12" name="Title 1"/>
              <p:cNvSpPr txBox="1">
                <a:spLocks noRot="1" noChangeAspect="1" noMove="1" noResize="1" noEditPoints="1" noAdjustHandles="1" noChangeArrowheads="1" noChangeShapeType="1" noTextEdit="1"/>
              </p:cNvSpPr>
              <p:nvPr/>
            </p:nvSpPr>
            <p:spPr>
              <a:xfrm>
                <a:off x="413965" y="1020941"/>
                <a:ext cx="5424860" cy="989181"/>
              </a:xfrm>
              <a:prstGeom prst="rect">
                <a:avLst/>
              </a:prstGeom>
              <a:blipFill rotWithShape="0">
                <a:blip r:embed="rId3"/>
                <a:stretch>
                  <a:fillRect l="-2022" t="-11656" b="-14724"/>
                </a:stretch>
              </a:blipFill>
            </p:spPr>
            <p:txBody>
              <a:bodyPr/>
              <a:lstStyle/>
              <a:p>
                <a:r>
                  <a:rPr lang="en-US">
                    <a:noFill/>
                  </a:rPr>
                  <a:t> </a:t>
                </a:r>
              </a:p>
            </p:txBody>
          </p:sp>
        </mc:Fallback>
      </mc:AlternateContent>
      <p:sp>
        <p:nvSpPr>
          <p:cNvPr id="49" name="Title 1"/>
          <p:cNvSpPr txBox="1">
            <a:spLocks/>
          </p:cNvSpPr>
          <p:nvPr/>
        </p:nvSpPr>
        <p:spPr>
          <a:xfrm>
            <a:off x="413965" y="2839156"/>
            <a:ext cx="4836435" cy="84502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2800" dirty="0" smtClean="0"/>
              <a:t>Key Addressing</a:t>
            </a:r>
            <a:endParaRPr lang="en-US" sz="2800" dirty="0"/>
          </a:p>
        </p:txBody>
      </p:sp>
      <p:pic>
        <p:nvPicPr>
          <p:cNvPr id="6" name="Picture 5"/>
          <p:cNvPicPr>
            <a:picLocks noChangeAspect="1"/>
          </p:cNvPicPr>
          <p:nvPr/>
        </p:nvPicPr>
        <p:blipFill>
          <a:blip r:embed="rId4"/>
          <a:stretch>
            <a:fillRect/>
          </a:stretch>
        </p:blipFill>
        <p:spPr>
          <a:xfrm>
            <a:off x="3064833" y="2132033"/>
            <a:ext cx="3340100" cy="334891"/>
          </a:xfrm>
          <a:prstGeom prst="rect">
            <a:avLst/>
          </a:prstGeom>
        </p:spPr>
      </p:pic>
      <p:sp>
        <p:nvSpPr>
          <p:cNvPr id="25" name="Title 1"/>
          <p:cNvSpPr txBox="1">
            <a:spLocks/>
          </p:cNvSpPr>
          <p:nvPr/>
        </p:nvSpPr>
        <p:spPr>
          <a:xfrm>
            <a:off x="413965" y="4635253"/>
            <a:ext cx="3015035" cy="84502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2800" dirty="0" smtClean="0"/>
              <a:t>Generate Response</a:t>
            </a:r>
            <a:endParaRPr lang="en-US" sz="2800" dirty="0"/>
          </a:p>
        </p:txBody>
      </p:sp>
      <p:pic>
        <p:nvPicPr>
          <p:cNvPr id="11" name="Picture 10"/>
          <p:cNvPicPr>
            <a:picLocks noChangeAspect="1"/>
          </p:cNvPicPr>
          <p:nvPr/>
        </p:nvPicPr>
        <p:blipFill>
          <a:blip r:embed="rId5"/>
          <a:stretch>
            <a:fillRect/>
          </a:stretch>
        </p:blipFill>
        <p:spPr>
          <a:xfrm>
            <a:off x="2216210" y="3872803"/>
            <a:ext cx="5035550" cy="335115"/>
          </a:xfrm>
          <a:prstGeom prst="rect">
            <a:avLst/>
          </a:prstGeom>
        </p:spPr>
      </p:pic>
      <p:cxnSp>
        <p:nvCxnSpPr>
          <p:cNvPr id="32" name="Straight Arrow Connector 31"/>
          <p:cNvCxnSpPr/>
          <p:nvPr/>
        </p:nvCxnSpPr>
        <p:spPr>
          <a:xfrm flipH="1" flipV="1">
            <a:off x="5353051" y="5902412"/>
            <a:ext cx="200024" cy="17588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5553075" y="6078300"/>
            <a:ext cx="1123950" cy="369332"/>
          </a:xfrm>
          <a:prstGeom prst="rect">
            <a:avLst/>
          </a:prstGeom>
          <a:noFill/>
          <a:ln>
            <a:solidFill>
              <a:schemeClr val="tx1"/>
            </a:solidFill>
            <a:prstDash val="dash"/>
          </a:ln>
        </p:spPr>
        <p:txBody>
          <a:bodyPr wrap="square" rtlCol="0">
            <a:spAutoFit/>
          </a:bodyPr>
          <a:lstStyle/>
          <a:p>
            <a:r>
              <a:rPr lang="en-US" smtClean="0">
                <a:latin typeface="+mj-lt"/>
              </a:rPr>
              <a:t>Final Hop</a:t>
            </a:r>
            <a:endParaRPr lang="en-US" dirty="0">
              <a:latin typeface="+mj-lt"/>
            </a:endParaRPr>
          </a:p>
        </p:txBody>
      </p:sp>
      <p:pic>
        <p:nvPicPr>
          <p:cNvPr id="18" name="Picture 17"/>
          <p:cNvPicPr>
            <a:picLocks noChangeAspect="1"/>
          </p:cNvPicPr>
          <p:nvPr/>
        </p:nvPicPr>
        <p:blipFill>
          <a:blip r:embed="rId6"/>
          <a:stretch>
            <a:fillRect/>
          </a:stretch>
        </p:blipFill>
        <p:spPr>
          <a:xfrm>
            <a:off x="2297172" y="5497102"/>
            <a:ext cx="4954588" cy="331469"/>
          </a:xfrm>
          <a:prstGeom prst="rect">
            <a:avLst/>
          </a:prstGeom>
        </p:spPr>
      </p:pic>
    </p:spTree>
    <p:extLst>
      <p:ext uri="{BB962C8B-B14F-4D97-AF65-F5344CB8AC3E}">
        <p14:creationId xmlns:p14="http://schemas.microsoft.com/office/powerpoint/2010/main" val="69218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25" grpId="0"/>
      <p:bldP spid="3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3965" y="1"/>
            <a:ext cx="8101385" cy="899030"/>
          </a:xfrm>
        </p:spPr>
        <p:txBody>
          <a:bodyPr/>
          <a:lstStyle/>
          <a:p>
            <a:r>
              <a:rPr lang="en-US" dirty="0" smtClean="0"/>
              <a:t>KV-MemNN – What to store in memories?</a:t>
            </a:r>
            <a:endParaRPr lang="en-US" dirty="0"/>
          </a:p>
        </p:txBody>
      </p:sp>
      <p:sp>
        <p:nvSpPr>
          <p:cNvPr id="4" name="Slide Number Placeholder 3"/>
          <p:cNvSpPr>
            <a:spLocks noGrp="1"/>
          </p:cNvSpPr>
          <p:nvPr>
            <p:ph type="sldNum" sz="quarter" idx="12"/>
          </p:nvPr>
        </p:nvSpPr>
        <p:spPr/>
        <p:txBody>
          <a:bodyPr/>
          <a:lstStyle/>
          <a:p>
            <a:fld id="{6113E31D-E2AB-40D1-8B51-AFA5AFEF393A}" type="slidenum">
              <a:rPr lang="en-US" smtClean="0"/>
              <a:t>34</a:t>
            </a:fld>
            <a:endParaRPr lang="en-US" dirty="0"/>
          </a:p>
        </p:txBody>
      </p:sp>
      <p:sp>
        <p:nvSpPr>
          <p:cNvPr id="13" name="TextBox 12"/>
          <p:cNvSpPr txBox="1"/>
          <p:nvPr/>
        </p:nvSpPr>
        <p:spPr>
          <a:xfrm>
            <a:off x="1231815" y="6538913"/>
            <a:ext cx="6551407" cy="307777"/>
          </a:xfrm>
          <a:prstGeom prst="rect">
            <a:avLst/>
          </a:prstGeom>
          <a:noFill/>
        </p:spPr>
        <p:txBody>
          <a:bodyPr wrap="square" rtlCol="0" anchor="ctr">
            <a:spAutoFit/>
          </a:bodyPr>
          <a:lstStyle/>
          <a:p>
            <a:pPr algn="ctr"/>
            <a:r>
              <a:rPr lang="en-US" sz="1400" dirty="0" smtClean="0">
                <a:latin typeface="+mj-lt"/>
              </a:rPr>
              <a:t>Key-Value Memory Networks for Directly Reading Documents, Miller et</a:t>
            </a:r>
            <a:r>
              <a:rPr lang="en-US" sz="1400" dirty="0">
                <a:latin typeface="+mj-lt"/>
              </a:rPr>
              <a:t>. al., </a:t>
            </a:r>
            <a:r>
              <a:rPr lang="en-US" sz="1400" dirty="0" smtClean="0">
                <a:latin typeface="+mj-lt"/>
              </a:rPr>
              <a:t>EMNLP 2016</a:t>
            </a:r>
            <a:endParaRPr lang="en-US" sz="1400" dirty="0">
              <a:latin typeface="+mj-lt"/>
            </a:endParaRPr>
          </a:p>
        </p:txBody>
      </p:sp>
      <p:sp>
        <p:nvSpPr>
          <p:cNvPr id="8" name="Title 1"/>
          <p:cNvSpPr txBox="1">
            <a:spLocks/>
          </p:cNvSpPr>
          <p:nvPr/>
        </p:nvSpPr>
        <p:spPr>
          <a:xfrm>
            <a:off x="413964" y="1220927"/>
            <a:ext cx="8187111" cy="1865174"/>
          </a:xfrm>
          <a:prstGeom prst="rect">
            <a:avLst/>
          </a:prstGeom>
        </p:spPr>
        <p:txBody>
          <a:bodyPr vert="horz" lIns="91440" tIns="45720" rIns="91440" bIns="45720" rtlCol="0" anchor="t">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514350" indent="-514350">
              <a:buFont typeface="+mj-lt"/>
              <a:buAutoNum type="arabicPeriod"/>
            </a:pPr>
            <a:r>
              <a:rPr lang="en-US" sz="2800" dirty="0" smtClean="0"/>
              <a:t>KB Based :</a:t>
            </a:r>
          </a:p>
          <a:p>
            <a:pPr marL="514350" indent="-514350">
              <a:buFont typeface="+mj-lt"/>
              <a:buAutoNum type="arabicPeriod"/>
            </a:pPr>
            <a:endParaRPr lang="en-US" sz="1500" dirty="0" smtClean="0"/>
          </a:p>
          <a:p>
            <a:pPr algn="ctr"/>
            <a:r>
              <a:rPr lang="en-US" sz="2800" dirty="0" smtClean="0">
                <a:solidFill>
                  <a:schemeClr val="accent5">
                    <a:lumMod val="50000"/>
                  </a:schemeClr>
                </a:solidFill>
              </a:rPr>
              <a:t>Key: (subject, relation)</a:t>
            </a:r>
            <a:r>
              <a:rPr lang="en-US" sz="2800" dirty="0" smtClean="0"/>
              <a:t>; </a:t>
            </a:r>
            <a:r>
              <a:rPr lang="en-US" sz="2800" dirty="0" smtClean="0">
                <a:solidFill>
                  <a:srgbClr val="FF0000"/>
                </a:solidFill>
              </a:rPr>
              <a:t>Value: Object</a:t>
            </a:r>
          </a:p>
          <a:p>
            <a:pPr algn="ctr"/>
            <a:endParaRPr lang="en-US" sz="1500" dirty="0" smtClean="0"/>
          </a:p>
          <a:p>
            <a:pPr algn="ctr"/>
            <a:r>
              <a:rPr lang="en-US" sz="2200" dirty="0" smtClean="0">
                <a:solidFill>
                  <a:schemeClr val="accent5">
                    <a:lumMod val="50000"/>
                  </a:schemeClr>
                </a:solidFill>
              </a:rPr>
              <a:t>K: (2001:a_space_odyssey</a:t>
            </a:r>
            <a:r>
              <a:rPr lang="en-US" sz="2200" dirty="0">
                <a:solidFill>
                  <a:schemeClr val="accent5">
                    <a:lumMod val="50000"/>
                  </a:schemeClr>
                </a:solidFill>
              </a:rPr>
              <a:t>, </a:t>
            </a:r>
            <a:r>
              <a:rPr lang="en-US" sz="2200" i="1" dirty="0" smtClean="0">
                <a:solidFill>
                  <a:schemeClr val="accent5">
                    <a:lumMod val="50000"/>
                  </a:schemeClr>
                </a:solidFill>
              </a:rPr>
              <a:t>directed_by)</a:t>
            </a:r>
            <a:r>
              <a:rPr lang="en-US" sz="2200" dirty="0" smtClean="0"/>
              <a:t>; </a:t>
            </a:r>
            <a:r>
              <a:rPr lang="en-US" sz="2200" dirty="0" smtClean="0">
                <a:solidFill>
                  <a:srgbClr val="FF0000"/>
                </a:solidFill>
              </a:rPr>
              <a:t>V: stanley_kubrick</a:t>
            </a:r>
            <a:endParaRPr lang="en-US" sz="2200" dirty="0">
              <a:solidFill>
                <a:srgbClr val="FF0000"/>
              </a:solidFill>
            </a:endParaRPr>
          </a:p>
        </p:txBody>
      </p:sp>
      <p:sp>
        <p:nvSpPr>
          <p:cNvPr id="7" name="TextBox 6"/>
          <p:cNvSpPr txBox="1"/>
          <p:nvPr/>
        </p:nvSpPr>
        <p:spPr>
          <a:xfrm>
            <a:off x="413965" y="3609975"/>
            <a:ext cx="7920410" cy="2785378"/>
          </a:xfrm>
          <a:prstGeom prst="rect">
            <a:avLst/>
          </a:prstGeom>
          <a:noFill/>
        </p:spPr>
        <p:txBody>
          <a:bodyPr wrap="square" rtlCol="0">
            <a:spAutoFit/>
          </a:bodyPr>
          <a:lstStyle/>
          <a:p>
            <a:pPr marL="514350" indent="-514350">
              <a:buFont typeface="+mj-lt"/>
              <a:buAutoNum type="arabicPeriod" startAt="2"/>
            </a:pPr>
            <a:r>
              <a:rPr lang="en-US" sz="2800" dirty="0">
                <a:latin typeface="+mj-lt"/>
              </a:rPr>
              <a:t>Document Based</a:t>
            </a:r>
          </a:p>
          <a:p>
            <a:pPr marL="514350" indent="-514350">
              <a:buFont typeface="+mj-lt"/>
              <a:buAutoNum type="arabicPeriod" startAt="2"/>
            </a:pPr>
            <a:endParaRPr lang="en-US" sz="1500" dirty="0">
              <a:latin typeface="+mj-lt"/>
            </a:endParaRPr>
          </a:p>
          <a:p>
            <a:r>
              <a:rPr lang="en-US" sz="2800" dirty="0">
                <a:latin typeface="+mj-lt"/>
              </a:rPr>
              <a:t>For each entity in document, extract 5-word window around it</a:t>
            </a:r>
          </a:p>
          <a:p>
            <a:endParaRPr lang="en-US" sz="1100" dirty="0">
              <a:latin typeface="+mj-lt"/>
            </a:endParaRPr>
          </a:p>
          <a:p>
            <a:pPr algn="ctr"/>
            <a:r>
              <a:rPr lang="en-US" sz="2800" dirty="0">
                <a:solidFill>
                  <a:schemeClr val="accent5">
                    <a:lumMod val="50000"/>
                  </a:schemeClr>
                </a:solidFill>
                <a:latin typeface="+mj-lt"/>
              </a:rPr>
              <a:t>Key: window</a:t>
            </a:r>
            <a:r>
              <a:rPr lang="en-US" sz="2800" dirty="0">
                <a:latin typeface="+mj-lt"/>
              </a:rPr>
              <a:t>; </a:t>
            </a:r>
            <a:r>
              <a:rPr lang="en-US" sz="2800" dirty="0">
                <a:solidFill>
                  <a:srgbClr val="FF0000"/>
                </a:solidFill>
                <a:latin typeface="+mj-lt"/>
              </a:rPr>
              <a:t>Value: Entity</a:t>
            </a:r>
          </a:p>
          <a:p>
            <a:pPr algn="ctr"/>
            <a:endParaRPr lang="en-US" sz="1500" dirty="0">
              <a:latin typeface="+mj-lt"/>
            </a:endParaRPr>
          </a:p>
          <a:p>
            <a:pPr algn="ctr"/>
            <a:r>
              <a:rPr lang="en-US" sz="2200" dirty="0">
                <a:solidFill>
                  <a:schemeClr val="accent5">
                    <a:lumMod val="50000"/>
                  </a:schemeClr>
                </a:solidFill>
                <a:latin typeface="+mj-lt"/>
              </a:rPr>
              <a:t>K: screenplay written by and</a:t>
            </a:r>
            <a:r>
              <a:rPr lang="en-US" sz="2200" dirty="0">
                <a:latin typeface="+mj-lt"/>
              </a:rPr>
              <a:t>; </a:t>
            </a:r>
            <a:r>
              <a:rPr lang="en-US" sz="2200" dirty="0">
                <a:solidFill>
                  <a:srgbClr val="FF0000"/>
                </a:solidFill>
                <a:latin typeface="+mj-lt"/>
              </a:rPr>
              <a:t>V: </a:t>
            </a:r>
            <a:r>
              <a:rPr lang="en-US" sz="2200" dirty="0" smtClean="0">
                <a:solidFill>
                  <a:srgbClr val="FF0000"/>
                </a:solidFill>
                <a:latin typeface="+mj-lt"/>
              </a:rPr>
              <a:t>Hampton</a:t>
            </a:r>
            <a:endParaRPr lang="en-US" sz="2200" dirty="0">
              <a:solidFill>
                <a:srgbClr val="FF0000"/>
              </a:solidFill>
              <a:latin typeface="+mj-lt"/>
            </a:endParaRPr>
          </a:p>
        </p:txBody>
      </p:sp>
    </p:spTree>
    <p:extLst>
      <p:ext uri="{BB962C8B-B14F-4D97-AF65-F5344CB8AC3E}">
        <p14:creationId xmlns:p14="http://schemas.microsoft.com/office/powerpoint/2010/main" val="1786587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3965" y="1"/>
            <a:ext cx="8101385" cy="899030"/>
          </a:xfrm>
        </p:spPr>
        <p:txBody>
          <a:bodyPr/>
          <a:lstStyle/>
          <a:p>
            <a:r>
              <a:rPr lang="en-US" dirty="0" smtClean="0"/>
              <a:t>KV-MemNN – Experiments</a:t>
            </a:r>
            <a:endParaRPr lang="en-US" dirty="0"/>
          </a:p>
        </p:txBody>
      </p:sp>
      <p:sp>
        <p:nvSpPr>
          <p:cNvPr id="4" name="Slide Number Placeholder 3"/>
          <p:cNvSpPr>
            <a:spLocks noGrp="1"/>
          </p:cNvSpPr>
          <p:nvPr>
            <p:ph type="sldNum" sz="quarter" idx="12"/>
          </p:nvPr>
        </p:nvSpPr>
        <p:spPr/>
        <p:txBody>
          <a:bodyPr/>
          <a:lstStyle/>
          <a:p>
            <a:fld id="{6113E31D-E2AB-40D1-8B51-AFA5AFEF393A}" type="slidenum">
              <a:rPr lang="en-US" smtClean="0"/>
              <a:t>35</a:t>
            </a:fld>
            <a:endParaRPr lang="en-US" dirty="0"/>
          </a:p>
        </p:txBody>
      </p:sp>
      <p:sp>
        <p:nvSpPr>
          <p:cNvPr id="13" name="TextBox 12"/>
          <p:cNvSpPr txBox="1"/>
          <p:nvPr/>
        </p:nvSpPr>
        <p:spPr>
          <a:xfrm>
            <a:off x="1188952" y="6538913"/>
            <a:ext cx="6551407" cy="307777"/>
          </a:xfrm>
          <a:prstGeom prst="rect">
            <a:avLst/>
          </a:prstGeom>
          <a:noFill/>
        </p:spPr>
        <p:txBody>
          <a:bodyPr wrap="square" rtlCol="0" anchor="ctr">
            <a:spAutoFit/>
          </a:bodyPr>
          <a:lstStyle/>
          <a:p>
            <a:pPr algn="ctr"/>
            <a:r>
              <a:rPr lang="en-US" sz="1400" dirty="0" smtClean="0">
                <a:latin typeface="+mj-lt"/>
              </a:rPr>
              <a:t>Key-Value Memory Networks for Directly Reading Documents, Miller et</a:t>
            </a:r>
            <a:r>
              <a:rPr lang="en-US" sz="1400" dirty="0">
                <a:latin typeface="+mj-lt"/>
              </a:rPr>
              <a:t>. al., </a:t>
            </a:r>
            <a:r>
              <a:rPr lang="en-US" sz="1400" dirty="0" smtClean="0">
                <a:latin typeface="+mj-lt"/>
              </a:rPr>
              <a:t>EMNLP 2016</a:t>
            </a:r>
            <a:endParaRPr lang="en-US" sz="1400" dirty="0">
              <a:latin typeface="+mj-lt"/>
            </a:endParaRPr>
          </a:p>
        </p:txBody>
      </p:sp>
      <p:sp>
        <p:nvSpPr>
          <p:cNvPr id="8" name="Title 1"/>
          <p:cNvSpPr txBox="1">
            <a:spLocks/>
          </p:cNvSpPr>
          <p:nvPr/>
        </p:nvSpPr>
        <p:spPr>
          <a:xfrm>
            <a:off x="537611" y="1644515"/>
            <a:ext cx="4282039" cy="1153072"/>
          </a:xfrm>
          <a:prstGeom prst="rect">
            <a:avLst/>
          </a:prstGeom>
        </p:spPr>
        <p:txBody>
          <a:bodyPr vert="horz" lIns="91440" tIns="45720" rIns="91440" bIns="45720" rtlCol="0" anchor="t">
            <a:normAutofit lnSpcReduction="1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514350" indent="-514350">
              <a:buFont typeface="Arial" charset="0"/>
              <a:buChar char="•"/>
            </a:pPr>
            <a:r>
              <a:rPr lang="en-US" sz="2800" dirty="0" err="1" smtClean="0"/>
              <a:t>WikiMovies</a:t>
            </a:r>
            <a:r>
              <a:rPr lang="en-US" sz="2800" dirty="0" smtClean="0"/>
              <a:t> Benchmark</a:t>
            </a:r>
          </a:p>
          <a:p>
            <a:pPr marL="971550" lvl="1" indent="-514350">
              <a:buFont typeface="Arial" charset="0"/>
              <a:buChar char="•"/>
            </a:pPr>
            <a:r>
              <a:rPr lang="en-US" sz="2400" dirty="0" smtClean="0">
                <a:latin typeface="+mj-lt"/>
              </a:rPr>
              <a:t>Total 100K QA-pairs</a:t>
            </a:r>
          </a:p>
          <a:p>
            <a:pPr marL="971550" lvl="1" indent="-514350">
              <a:buFont typeface="Arial" charset="0"/>
              <a:buChar char="•"/>
            </a:pPr>
            <a:r>
              <a:rPr lang="en-US" sz="2400" dirty="0" smtClean="0">
                <a:latin typeface="+mj-lt"/>
              </a:rPr>
              <a:t>10% for testing</a:t>
            </a:r>
          </a:p>
        </p:txBody>
      </p:sp>
      <p:graphicFrame>
        <p:nvGraphicFramePr>
          <p:cNvPr id="6" name="Table 5"/>
          <p:cNvGraphicFramePr>
            <a:graphicFrameLocks noGrp="1"/>
          </p:cNvGraphicFramePr>
          <p:nvPr>
            <p:extLst/>
          </p:nvPr>
        </p:nvGraphicFramePr>
        <p:xfrm>
          <a:off x="1045181" y="3282563"/>
          <a:ext cx="6838950" cy="1958235"/>
        </p:xfrm>
        <a:graphic>
          <a:graphicData uri="http://schemas.openxmlformats.org/drawingml/2006/table">
            <a:tbl>
              <a:tblPr firstRow="1" bandRow="1">
                <a:tableStyleId>{5940675A-B579-460E-94D1-54222C63F5DA}</a:tableStyleId>
              </a:tblPr>
              <a:tblGrid>
                <a:gridCol w="2279650"/>
                <a:gridCol w="2279650"/>
                <a:gridCol w="2279650"/>
              </a:tblGrid>
              <a:tr h="434235">
                <a:tc>
                  <a:txBody>
                    <a:bodyPr/>
                    <a:lstStyle/>
                    <a:p>
                      <a:pPr algn="ctr"/>
                      <a:r>
                        <a:rPr lang="en-US" sz="2200" dirty="0" smtClean="0">
                          <a:latin typeface="+mj-lt"/>
                        </a:rPr>
                        <a:t>Method</a:t>
                      </a:r>
                      <a:endParaRPr lang="en-US" sz="2200" dirty="0">
                        <a:latin typeface="+mj-lt"/>
                      </a:endParaRPr>
                    </a:p>
                  </a:txBody>
                  <a:tcPr anchor="ctr">
                    <a:lnL w="12700" cmpd="sng">
                      <a:noFill/>
                    </a:lnL>
                    <a:lnR w="12700" cmpd="sng">
                      <a:noFill/>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200" dirty="0" smtClean="0">
                          <a:latin typeface="+mj-lt"/>
                        </a:rPr>
                        <a:t>KB</a:t>
                      </a:r>
                      <a:endParaRPr lang="en-US" sz="2200" dirty="0">
                        <a:latin typeface="+mj-lt"/>
                      </a:endParaRPr>
                    </a:p>
                  </a:txBody>
                  <a:tcPr anchor="ctr">
                    <a:lnL w="12700" cmpd="sng">
                      <a:noFill/>
                    </a:lnL>
                    <a:lnR w="12700" cmpd="sng">
                      <a:noFill/>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200" dirty="0" smtClean="0">
                          <a:latin typeface="+mj-lt"/>
                        </a:rPr>
                        <a:t>Doc</a:t>
                      </a:r>
                      <a:endParaRPr lang="en-US" sz="2200" dirty="0">
                        <a:latin typeface="+mj-lt"/>
                      </a:endParaRPr>
                    </a:p>
                  </a:txBody>
                  <a:tcPr anchor="ctr">
                    <a:lnL w="12700" cmpd="sng">
                      <a:noFill/>
                    </a:lnL>
                    <a:lnR w="12700" cmpd="sng">
                      <a:noFill/>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740902">
                <a:tc>
                  <a:txBody>
                    <a:bodyPr/>
                    <a:lstStyle/>
                    <a:p>
                      <a:pPr algn="ctr"/>
                      <a:r>
                        <a:rPr lang="en-US" sz="2200" dirty="0" smtClean="0">
                          <a:latin typeface="+mj-lt"/>
                        </a:rPr>
                        <a:t>E2E Memory</a:t>
                      </a:r>
                      <a:r>
                        <a:rPr lang="en-US" sz="2200" baseline="0" dirty="0" smtClean="0">
                          <a:latin typeface="+mj-lt"/>
                        </a:rPr>
                        <a:t> Network</a:t>
                      </a:r>
                      <a:endParaRPr lang="en-US" sz="2200" dirty="0">
                        <a:latin typeface="+mj-lt"/>
                      </a:endParaRPr>
                    </a:p>
                  </a:txBody>
                  <a:tcPr anchor="ctr">
                    <a:lnL w="12700" cmpd="sng">
                      <a:noFill/>
                    </a:lnL>
                    <a:lnR w="12700" cmpd="sng">
                      <a:noFill/>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2200" dirty="0" smtClean="0">
                          <a:latin typeface="+mj-lt"/>
                        </a:rPr>
                        <a:t>78.5</a:t>
                      </a:r>
                      <a:endParaRPr lang="en-US" sz="2200" dirty="0">
                        <a:latin typeface="+mj-lt"/>
                      </a:endParaRPr>
                    </a:p>
                  </a:txBody>
                  <a:tcPr anchor="ctr">
                    <a:lnL w="12700" cmpd="sng">
                      <a:noFill/>
                    </a:lnL>
                    <a:lnR w="12700" cmpd="sng">
                      <a:noFill/>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2200" dirty="0" smtClean="0">
                          <a:latin typeface="+mj-lt"/>
                        </a:rPr>
                        <a:t>69.9</a:t>
                      </a:r>
                      <a:endParaRPr lang="en-US" sz="2200" dirty="0">
                        <a:latin typeface="+mj-lt"/>
                      </a:endParaRPr>
                    </a:p>
                  </a:txBody>
                  <a:tcPr anchor="ctr">
                    <a:lnL w="12700" cmpd="sng">
                      <a:noFill/>
                    </a:lnL>
                    <a:lnR w="12700" cmpd="sng">
                      <a:noFill/>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r>
              <a:tr h="668616">
                <a:tc>
                  <a:txBody>
                    <a:bodyPr/>
                    <a:lstStyle/>
                    <a:p>
                      <a:pPr algn="ctr"/>
                      <a:r>
                        <a:rPr lang="en-US" sz="2200" dirty="0" smtClean="0">
                          <a:latin typeface="+mj-lt"/>
                        </a:rPr>
                        <a:t>Key-Value Memory Network</a:t>
                      </a:r>
                      <a:endParaRPr lang="en-US" sz="2200" dirty="0">
                        <a:latin typeface="+mj-lt"/>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200" dirty="0" smtClean="0">
                          <a:latin typeface="+mj-lt"/>
                        </a:rPr>
                        <a:t>93.9</a:t>
                      </a:r>
                      <a:endParaRPr lang="en-US" sz="2200" dirty="0">
                        <a:latin typeface="+mj-lt"/>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200" dirty="0" smtClean="0">
                          <a:latin typeface="+mj-lt"/>
                        </a:rPr>
                        <a:t>76.2</a:t>
                      </a:r>
                      <a:endParaRPr lang="en-US" sz="2200" dirty="0">
                        <a:latin typeface="+mj-lt"/>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24528451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3965" y="310794"/>
            <a:ext cx="8101385" cy="899030"/>
          </a:xfrm>
        </p:spPr>
        <p:txBody>
          <a:bodyPr/>
          <a:lstStyle/>
          <a:p>
            <a:r>
              <a:rPr lang="en-US" dirty="0" smtClean="0"/>
              <a:t>KV-MemNN</a:t>
            </a:r>
            <a:endParaRPr lang="en-US" dirty="0"/>
          </a:p>
        </p:txBody>
      </p:sp>
      <p:sp>
        <p:nvSpPr>
          <p:cNvPr id="4" name="Slide Number Placeholder 3"/>
          <p:cNvSpPr>
            <a:spLocks noGrp="1"/>
          </p:cNvSpPr>
          <p:nvPr>
            <p:ph type="sldNum" sz="quarter" idx="12"/>
          </p:nvPr>
        </p:nvSpPr>
        <p:spPr/>
        <p:txBody>
          <a:bodyPr/>
          <a:lstStyle/>
          <a:p>
            <a:fld id="{6113E31D-E2AB-40D1-8B51-AFA5AFEF393A}" type="slidenum">
              <a:rPr lang="en-US" smtClean="0"/>
              <a:t>36</a:t>
            </a:fld>
            <a:endParaRPr lang="en-US" dirty="0"/>
          </a:p>
        </p:txBody>
      </p:sp>
      <p:sp>
        <p:nvSpPr>
          <p:cNvPr id="13" name="TextBox 12"/>
          <p:cNvSpPr txBox="1"/>
          <p:nvPr/>
        </p:nvSpPr>
        <p:spPr>
          <a:xfrm>
            <a:off x="1236949" y="6538913"/>
            <a:ext cx="6551407" cy="307777"/>
          </a:xfrm>
          <a:prstGeom prst="rect">
            <a:avLst/>
          </a:prstGeom>
          <a:noFill/>
        </p:spPr>
        <p:txBody>
          <a:bodyPr wrap="square" rtlCol="0" anchor="ctr">
            <a:spAutoFit/>
          </a:bodyPr>
          <a:lstStyle/>
          <a:p>
            <a:pPr algn="ctr"/>
            <a:r>
              <a:rPr lang="en-US" sz="1400" dirty="0" smtClean="0">
                <a:latin typeface="+mj-lt"/>
              </a:rPr>
              <a:t>Key-Value Memory Networks for Directly Reading Documents, Miller et</a:t>
            </a:r>
            <a:r>
              <a:rPr lang="en-US" sz="1400" dirty="0">
                <a:latin typeface="+mj-lt"/>
              </a:rPr>
              <a:t>. al., </a:t>
            </a:r>
            <a:r>
              <a:rPr lang="en-US" sz="1400" dirty="0" smtClean="0">
                <a:latin typeface="+mj-lt"/>
              </a:rPr>
              <a:t>EMNLP 2016</a:t>
            </a:r>
            <a:endParaRPr lang="en-US" sz="1400" dirty="0">
              <a:latin typeface="+mj-lt"/>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650" y="1971674"/>
            <a:ext cx="8530007" cy="3043539"/>
          </a:xfrm>
          <a:prstGeom prst="rect">
            <a:avLst/>
          </a:prstGeom>
        </p:spPr>
      </p:pic>
      <p:sp>
        <p:nvSpPr>
          <p:cNvPr id="6" name="TextBox 5"/>
          <p:cNvSpPr txBox="1"/>
          <p:nvPr/>
        </p:nvSpPr>
        <p:spPr>
          <a:xfrm>
            <a:off x="413965" y="5197775"/>
            <a:ext cx="1135136" cy="923330"/>
          </a:xfrm>
          <a:prstGeom prst="rect">
            <a:avLst/>
          </a:prstGeom>
          <a:noFill/>
          <a:ln>
            <a:solidFill>
              <a:schemeClr val="tx1"/>
            </a:solidFill>
            <a:prstDash val="dash"/>
          </a:ln>
        </p:spPr>
        <p:txBody>
          <a:bodyPr wrap="square" rtlCol="0">
            <a:spAutoFit/>
          </a:bodyPr>
          <a:lstStyle/>
          <a:p>
            <a:r>
              <a:rPr lang="en-US" smtClean="0">
                <a:latin typeface="+mj-lt"/>
              </a:rPr>
              <a:t>Retrieve relevant Memories</a:t>
            </a:r>
            <a:endParaRPr lang="en-US" dirty="0">
              <a:latin typeface="+mj-lt"/>
            </a:endParaRPr>
          </a:p>
        </p:txBody>
      </p:sp>
      <p:cxnSp>
        <p:nvCxnSpPr>
          <p:cNvPr id="7" name="Straight Arrow Connector 6"/>
          <p:cNvCxnSpPr/>
          <p:nvPr/>
        </p:nvCxnSpPr>
        <p:spPr>
          <a:xfrm flipV="1">
            <a:off x="1536550" y="4819650"/>
            <a:ext cx="1035200" cy="53100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71524" y="1373336"/>
            <a:ext cx="1530051" cy="646331"/>
          </a:xfrm>
          <a:prstGeom prst="rect">
            <a:avLst/>
          </a:prstGeom>
          <a:noFill/>
          <a:ln>
            <a:solidFill>
              <a:schemeClr val="tx1"/>
            </a:solidFill>
            <a:prstDash val="dash"/>
          </a:ln>
        </p:spPr>
        <p:txBody>
          <a:bodyPr wrap="square" rtlCol="0">
            <a:spAutoFit/>
          </a:bodyPr>
          <a:lstStyle/>
          <a:p>
            <a:r>
              <a:rPr lang="en-US" dirty="0" smtClean="0">
                <a:latin typeface="+mj-lt"/>
              </a:rPr>
              <a:t>Score </a:t>
            </a:r>
            <a:r>
              <a:rPr lang="en-US" smtClean="0">
                <a:latin typeface="+mj-lt"/>
              </a:rPr>
              <a:t>relevant Memory-Keys</a:t>
            </a:r>
            <a:endParaRPr lang="en-US" dirty="0">
              <a:latin typeface="+mj-lt"/>
            </a:endParaRPr>
          </a:p>
        </p:txBody>
      </p:sp>
      <p:cxnSp>
        <p:nvCxnSpPr>
          <p:cNvPr id="11" name="Straight Arrow Connector 10"/>
          <p:cNvCxnSpPr/>
          <p:nvPr/>
        </p:nvCxnSpPr>
        <p:spPr>
          <a:xfrm>
            <a:off x="2295525" y="1857375"/>
            <a:ext cx="1943100" cy="54070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474182" y="989898"/>
            <a:ext cx="2771775" cy="646331"/>
          </a:xfrm>
          <a:prstGeom prst="rect">
            <a:avLst/>
          </a:prstGeom>
          <a:noFill/>
          <a:ln>
            <a:solidFill>
              <a:schemeClr val="tx1"/>
            </a:solidFill>
            <a:prstDash val="dash"/>
          </a:ln>
        </p:spPr>
        <p:txBody>
          <a:bodyPr wrap="square" rtlCol="0">
            <a:spAutoFit/>
          </a:bodyPr>
          <a:lstStyle/>
          <a:p>
            <a:r>
              <a:rPr lang="en-US" dirty="0" smtClean="0">
                <a:latin typeface="+mj-lt"/>
              </a:rPr>
              <a:t>Generate Output </a:t>
            </a:r>
            <a:r>
              <a:rPr lang="en-US" smtClean="0">
                <a:latin typeface="+mj-lt"/>
              </a:rPr>
              <a:t>using Averaged Memory-Values</a:t>
            </a:r>
            <a:endParaRPr lang="en-US" dirty="0">
              <a:latin typeface="+mj-lt"/>
            </a:endParaRPr>
          </a:p>
        </p:txBody>
      </p:sp>
      <p:cxnSp>
        <p:nvCxnSpPr>
          <p:cNvPr id="15" name="Straight Arrow Connector 14"/>
          <p:cNvCxnSpPr>
            <a:stCxn id="14" idx="2"/>
          </p:cNvCxnSpPr>
          <p:nvPr/>
        </p:nvCxnSpPr>
        <p:spPr>
          <a:xfrm>
            <a:off x="5860070" y="1636229"/>
            <a:ext cx="331180" cy="119889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528314" y="5376281"/>
            <a:ext cx="2045307" cy="369332"/>
          </a:xfrm>
          <a:prstGeom prst="rect">
            <a:avLst/>
          </a:prstGeom>
          <a:noFill/>
          <a:ln>
            <a:solidFill>
              <a:schemeClr val="tx1"/>
            </a:solidFill>
            <a:prstDash val="dash"/>
          </a:ln>
        </p:spPr>
        <p:txBody>
          <a:bodyPr wrap="square" rtlCol="0">
            <a:spAutoFit/>
          </a:bodyPr>
          <a:lstStyle/>
          <a:p>
            <a:r>
              <a:rPr lang="en-US" smtClean="0">
                <a:latin typeface="+mj-lt"/>
              </a:rPr>
              <a:t>Generate Response</a:t>
            </a:r>
            <a:endParaRPr lang="en-US" dirty="0">
              <a:latin typeface="+mj-lt"/>
            </a:endParaRPr>
          </a:p>
        </p:txBody>
      </p:sp>
      <p:cxnSp>
        <p:nvCxnSpPr>
          <p:cNvPr id="20" name="Straight Arrow Connector 19"/>
          <p:cNvCxnSpPr>
            <a:stCxn id="19" idx="0"/>
          </p:cNvCxnSpPr>
          <p:nvPr/>
        </p:nvCxnSpPr>
        <p:spPr>
          <a:xfrm flipH="1" flipV="1">
            <a:off x="7245957" y="4162425"/>
            <a:ext cx="305011" cy="121385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580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4" grpId="0" animBg="1"/>
      <p:bldP spid="1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3965" y="1"/>
            <a:ext cx="8101385" cy="899030"/>
          </a:xfrm>
        </p:spPr>
        <p:txBody>
          <a:bodyPr/>
          <a:lstStyle/>
          <a:p>
            <a:r>
              <a:rPr lang="en-US" dirty="0" smtClean="0"/>
              <a:t>KV-MemNN</a:t>
            </a:r>
            <a:endParaRPr lang="en-US" dirty="0"/>
          </a:p>
        </p:txBody>
      </p:sp>
      <p:sp>
        <p:nvSpPr>
          <p:cNvPr id="4" name="Slide Number Placeholder 3"/>
          <p:cNvSpPr>
            <a:spLocks noGrp="1"/>
          </p:cNvSpPr>
          <p:nvPr>
            <p:ph type="sldNum" sz="quarter" idx="12"/>
          </p:nvPr>
        </p:nvSpPr>
        <p:spPr/>
        <p:txBody>
          <a:bodyPr/>
          <a:lstStyle/>
          <a:p>
            <a:fld id="{6113E31D-E2AB-40D1-8B51-AFA5AFEF393A}" type="slidenum">
              <a:rPr lang="en-US" smtClean="0"/>
              <a:t>37</a:t>
            </a:fld>
            <a:endParaRPr lang="en-US" dirty="0"/>
          </a:p>
        </p:txBody>
      </p:sp>
      <p:sp>
        <p:nvSpPr>
          <p:cNvPr id="13" name="TextBox 12"/>
          <p:cNvSpPr txBox="1"/>
          <p:nvPr/>
        </p:nvSpPr>
        <p:spPr>
          <a:xfrm>
            <a:off x="1188953" y="6492776"/>
            <a:ext cx="6551407" cy="307777"/>
          </a:xfrm>
          <a:prstGeom prst="rect">
            <a:avLst/>
          </a:prstGeom>
          <a:noFill/>
        </p:spPr>
        <p:txBody>
          <a:bodyPr wrap="square" rtlCol="0" anchor="ctr">
            <a:spAutoFit/>
          </a:bodyPr>
          <a:lstStyle/>
          <a:p>
            <a:pPr algn="ctr"/>
            <a:r>
              <a:rPr lang="en-US" sz="1400" dirty="0" smtClean="0">
                <a:latin typeface="+mj-lt"/>
              </a:rPr>
              <a:t>Key-Value Memory Networks for Directly Reading Documents, Miller et</a:t>
            </a:r>
            <a:r>
              <a:rPr lang="en-US" sz="1400" dirty="0">
                <a:latin typeface="+mj-lt"/>
              </a:rPr>
              <a:t>. al., </a:t>
            </a:r>
            <a:r>
              <a:rPr lang="en-US" sz="1400" dirty="0" smtClean="0">
                <a:latin typeface="+mj-lt"/>
              </a:rPr>
              <a:t>EMNLP 2016</a:t>
            </a:r>
            <a:endParaRPr lang="en-US" sz="1400" dirty="0">
              <a:latin typeface="+mj-lt"/>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706908" y="2647078"/>
            <a:ext cx="5435501" cy="193940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89388" y="966787"/>
            <a:ext cx="4545498" cy="4943475"/>
          </a:xfrm>
          <a:prstGeom prst="rect">
            <a:avLst/>
          </a:prstGeom>
        </p:spPr>
      </p:pic>
      <p:pic>
        <p:nvPicPr>
          <p:cNvPr id="3" name="Picture 2"/>
          <p:cNvPicPr>
            <a:picLocks noChangeAspect="1"/>
          </p:cNvPicPr>
          <p:nvPr/>
        </p:nvPicPr>
        <p:blipFill>
          <a:blip r:embed="rId5"/>
          <a:stretch>
            <a:fillRect/>
          </a:stretch>
        </p:blipFill>
        <p:spPr>
          <a:xfrm>
            <a:off x="3405073" y="3144260"/>
            <a:ext cx="459788" cy="294264"/>
          </a:xfrm>
          <a:prstGeom prst="rect">
            <a:avLst/>
          </a:prstGeom>
        </p:spPr>
      </p:pic>
    </p:spTree>
    <p:extLst>
      <p:ext uri="{BB962C8B-B14F-4D97-AF65-F5344CB8AC3E}">
        <p14:creationId xmlns:p14="http://schemas.microsoft.com/office/powerpoint/2010/main" val="56091981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275" y="2790826"/>
            <a:ext cx="8639175" cy="899030"/>
          </a:xfrm>
        </p:spPr>
        <p:txBody>
          <a:bodyPr>
            <a:noAutofit/>
          </a:bodyPr>
          <a:lstStyle/>
          <a:p>
            <a:r>
              <a:rPr lang="en-US" sz="4000" dirty="0" smtClean="0">
                <a:solidFill>
                  <a:srgbClr val="002060"/>
                </a:solidFill>
              </a:rPr>
              <a:t>CNN : Computer Vision</a:t>
            </a:r>
            <a:r>
              <a:rPr lang="en-US" sz="4000" dirty="0" smtClean="0"/>
              <a:t> :: </a:t>
            </a:r>
            <a:r>
              <a:rPr lang="en-US" sz="4000" dirty="0" smtClean="0">
                <a:solidFill>
                  <a:srgbClr val="FF0000"/>
                </a:solidFill>
              </a:rPr>
              <a:t>________ : NLP</a:t>
            </a:r>
            <a:endParaRPr lang="en-US" sz="4000" dirty="0">
              <a:solidFill>
                <a:srgbClr val="FF0000"/>
              </a:solidFill>
            </a:endParaRPr>
          </a:p>
        </p:txBody>
      </p:sp>
      <p:sp>
        <p:nvSpPr>
          <p:cNvPr id="4" name="Slide Number Placeholder 3"/>
          <p:cNvSpPr>
            <a:spLocks noGrp="1"/>
          </p:cNvSpPr>
          <p:nvPr>
            <p:ph type="sldNum" sz="quarter" idx="12"/>
          </p:nvPr>
        </p:nvSpPr>
        <p:spPr/>
        <p:txBody>
          <a:bodyPr/>
          <a:lstStyle/>
          <a:p>
            <a:fld id="{6113E31D-E2AB-40D1-8B51-AFA5AFEF393A}" type="slidenum">
              <a:rPr lang="en-US" smtClean="0"/>
              <a:t>38</a:t>
            </a:fld>
            <a:endParaRPr lang="en-US" dirty="0"/>
          </a:p>
        </p:txBody>
      </p:sp>
      <p:sp>
        <p:nvSpPr>
          <p:cNvPr id="13" name="TextBox 12"/>
          <p:cNvSpPr txBox="1"/>
          <p:nvPr/>
        </p:nvSpPr>
        <p:spPr>
          <a:xfrm>
            <a:off x="1188952" y="6538913"/>
            <a:ext cx="6551407" cy="307777"/>
          </a:xfrm>
          <a:prstGeom prst="rect">
            <a:avLst/>
          </a:prstGeom>
          <a:noFill/>
        </p:spPr>
        <p:txBody>
          <a:bodyPr wrap="square" rtlCol="0" anchor="ctr">
            <a:spAutoFit/>
          </a:bodyPr>
          <a:lstStyle/>
          <a:p>
            <a:pPr algn="ctr"/>
            <a:r>
              <a:rPr lang="en-US" sz="1400" dirty="0" smtClean="0">
                <a:latin typeface="+mj-lt"/>
              </a:rPr>
              <a:t>Key-Value Memory Networks for Directly Reading Documents, Miller et</a:t>
            </a:r>
            <a:r>
              <a:rPr lang="en-US" sz="1400" dirty="0">
                <a:latin typeface="+mj-lt"/>
              </a:rPr>
              <a:t>. al., </a:t>
            </a:r>
            <a:r>
              <a:rPr lang="en-US" sz="1400" dirty="0" smtClean="0">
                <a:latin typeface="+mj-lt"/>
              </a:rPr>
              <a:t>EMNLP 2016</a:t>
            </a:r>
            <a:endParaRPr lang="en-US" sz="1400" dirty="0">
              <a:latin typeface="+mj-lt"/>
            </a:endParaRPr>
          </a:p>
        </p:txBody>
      </p:sp>
      <p:sp>
        <p:nvSpPr>
          <p:cNvPr id="3" name="TextBox 2"/>
          <p:cNvSpPr txBox="1"/>
          <p:nvPr/>
        </p:nvSpPr>
        <p:spPr>
          <a:xfrm>
            <a:off x="5591173" y="2360812"/>
            <a:ext cx="1981201" cy="1261884"/>
          </a:xfrm>
          <a:prstGeom prst="rect">
            <a:avLst/>
          </a:prstGeom>
          <a:noFill/>
        </p:spPr>
        <p:txBody>
          <a:bodyPr wrap="square" rtlCol="0">
            <a:spAutoFit/>
          </a:bodyPr>
          <a:lstStyle/>
          <a:p>
            <a:r>
              <a:rPr lang="en-US" sz="7600" dirty="0" smtClean="0">
                <a:solidFill>
                  <a:srgbClr val="FF0000"/>
                </a:solidFill>
                <a:latin typeface="+mj-lt"/>
              </a:rPr>
              <a:t>RNN</a:t>
            </a:r>
            <a:endParaRPr lang="en-US" sz="7600" dirty="0">
              <a:solidFill>
                <a:srgbClr val="FF0000"/>
              </a:solidFill>
              <a:latin typeface="+mj-lt"/>
            </a:endParaRPr>
          </a:p>
        </p:txBody>
      </p:sp>
    </p:spTree>
    <p:extLst>
      <p:ext uri="{BB962C8B-B14F-4D97-AF65-F5344CB8AC3E}">
        <p14:creationId xmlns:p14="http://schemas.microsoft.com/office/powerpoint/2010/main" val="398116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3965" y="1"/>
            <a:ext cx="8101385" cy="899030"/>
          </a:xfrm>
        </p:spPr>
        <p:txBody>
          <a:bodyPr/>
          <a:lstStyle/>
          <a:p>
            <a:r>
              <a:rPr lang="en-US" dirty="0" smtClean="0"/>
              <a:t>Dynamic Memory Networks – </a:t>
            </a:r>
            <a:r>
              <a:rPr lang="en-US" b="1" dirty="0" smtClean="0"/>
              <a:t>The Beast</a:t>
            </a:r>
            <a:endParaRPr lang="en-US" b="1" dirty="0"/>
          </a:p>
        </p:txBody>
      </p:sp>
      <p:sp>
        <p:nvSpPr>
          <p:cNvPr id="4" name="Slide Number Placeholder 3"/>
          <p:cNvSpPr>
            <a:spLocks noGrp="1"/>
          </p:cNvSpPr>
          <p:nvPr>
            <p:ph type="sldNum" sz="quarter" idx="12"/>
          </p:nvPr>
        </p:nvSpPr>
        <p:spPr/>
        <p:txBody>
          <a:bodyPr/>
          <a:lstStyle/>
          <a:p>
            <a:fld id="{6113E31D-E2AB-40D1-8B51-AFA5AFEF393A}" type="slidenum">
              <a:rPr lang="en-US" smtClean="0"/>
              <a:t>39</a:t>
            </a:fld>
            <a:endParaRPr lang="en-US" dirty="0"/>
          </a:p>
        </p:txBody>
      </p:sp>
      <p:sp>
        <p:nvSpPr>
          <p:cNvPr id="13" name="TextBox 12"/>
          <p:cNvSpPr txBox="1"/>
          <p:nvPr/>
        </p:nvSpPr>
        <p:spPr>
          <a:xfrm>
            <a:off x="646229" y="6504061"/>
            <a:ext cx="7636856" cy="307777"/>
          </a:xfrm>
          <a:prstGeom prst="rect">
            <a:avLst/>
          </a:prstGeom>
          <a:noFill/>
        </p:spPr>
        <p:txBody>
          <a:bodyPr wrap="square" rtlCol="0" anchor="ctr">
            <a:spAutoFit/>
          </a:bodyPr>
          <a:lstStyle/>
          <a:p>
            <a:pPr algn="ctr"/>
            <a:r>
              <a:rPr lang="en-US" sz="1400" dirty="0">
                <a:latin typeface="+mj-lt"/>
              </a:rPr>
              <a:t>Ask Me Anything: Dynamic Memory Networks for Natural Language Processing</a:t>
            </a:r>
            <a:r>
              <a:rPr lang="en-US" sz="1400" dirty="0" smtClean="0">
                <a:latin typeface="+mj-lt"/>
              </a:rPr>
              <a:t>, Kumar et. </a:t>
            </a:r>
            <a:r>
              <a:rPr lang="en-US" sz="1400" dirty="0">
                <a:latin typeface="+mj-lt"/>
              </a:rPr>
              <a:t>a</a:t>
            </a:r>
            <a:r>
              <a:rPr lang="en-US" sz="1400" dirty="0" smtClean="0">
                <a:latin typeface="+mj-lt"/>
              </a:rPr>
              <a:t>l. ICML 2016</a:t>
            </a:r>
            <a:endParaRPr lang="en-US" sz="1400" dirty="0">
              <a:latin typeface="+mj-lt"/>
            </a:endParaRPr>
          </a:p>
        </p:txBody>
      </p:sp>
      <p:sp>
        <p:nvSpPr>
          <p:cNvPr id="5" name="TextBox 4"/>
          <p:cNvSpPr txBox="1"/>
          <p:nvPr/>
        </p:nvSpPr>
        <p:spPr>
          <a:xfrm>
            <a:off x="1323052" y="5556530"/>
            <a:ext cx="6473709" cy="492443"/>
          </a:xfrm>
          <a:prstGeom prst="rect">
            <a:avLst/>
          </a:prstGeom>
          <a:noFill/>
        </p:spPr>
        <p:txBody>
          <a:bodyPr wrap="square" rtlCol="0">
            <a:spAutoFit/>
          </a:bodyPr>
          <a:lstStyle/>
          <a:p>
            <a:r>
              <a:rPr lang="en-US" sz="2600" dirty="0" smtClean="0">
                <a:latin typeface="+mj-lt"/>
              </a:rPr>
              <a:t>Use RNNs, specifically GRUs for every module</a:t>
            </a:r>
            <a:endParaRPr lang="en-US" sz="2600" dirty="0">
              <a:latin typeface="+mj-lt"/>
            </a:endParaRP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032" y="1046741"/>
            <a:ext cx="8648700" cy="4054702"/>
          </a:xfrm>
          <a:prstGeom prst="rect">
            <a:avLst/>
          </a:prstGeom>
        </p:spPr>
      </p:pic>
    </p:spTree>
    <p:extLst>
      <p:ext uri="{BB962C8B-B14F-4D97-AF65-F5344CB8AC3E}">
        <p14:creationId xmlns:p14="http://schemas.microsoft.com/office/powerpoint/2010/main" val="11256618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ML models need memory!</a:t>
            </a:r>
            <a:endParaRPr lang="en-US" dirty="0"/>
          </a:p>
        </p:txBody>
      </p:sp>
      <p:sp>
        <p:nvSpPr>
          <p:cNvPr id="3" name="Content Placeholder 2"/>
          <p:cNvSpPr>
            <a:spLocks noGrp="1"/>
          </p:cNvSpPr>
          <p:nvPr>
            <p:ph idx="1"/>
          </p:nvPr>
        </p:nvSpPr>
        <p:spPr>
          <a:xfrm>
            <a:off x="413964" y="1875997"/>
            <a:ext cx="8205249" cy="4480354"/>
          </a:xfrm>
        </p:spPr>
        <p:txBody>
          <a:bodyPr>
            <a:normAutofit/>
          </a:bodyPr>
          <a:lstStyle/>
          <a:p>
            <a:pPr marL="0" lvl="0" indent="0" algn="ctr" defTabSz="914400">
              <a:lnSpc>
                <a:spcPct val="100000"/>
              </a:lnSpc>
              <a:spcBef>
                <a:spcPts val="0"/>
              </a:spcBef>
              <a:buNone/>
            </a:pPr>
            <a:r>
              <a:rPr lang="en-US" sz="2800" dirty="0" smtClean="0">
                <a:latin typeface="+mj-lt"/>
              </a:rPr>
              <a:t>Deeper AI tasks </a:t>
            </a:r>
            <a:r>
              <a:rPr lang="en-US" sz="2800" dirty="0">
                <a:latin typeface="+mj-lt"/>
              </a:rPr>
              <a:t>require explicit memory and </a:t>
            </a:r>
            <a:endParaRPr lang="en-US" sz="2800" dirty="0" smtClean="0">
              <a:latin typeface="+mj-lt"/>
            </a:endParaRPr>
          </a:p>
          <a:p>
            <a:pPr marL="0" lvl="0" indent="0" algn="ctr" defTabSz="914400">
              <a:lnSpc>
                <a:spcPct val="100000"/>
              </a:lnSpc>
              <a:spcBef>
                <a:spcPts val="0"/>
              </a:spcBef>
              <a:buNone/>
            </a:pPr>
            <a:r>
              <a:rPr lang="en-US" sz="2800" dirty="0" smtClean="0">
                <a:latin typeface="+mj-lt"/>
              </a:rPr>
              <a:t>multi-hop reasoning </a:t>
            </a:r>
            <a:r>
              <a:rPr lang="en-US" sz="2800" dirty="0">
                <a:latin typeface="+mj-lt"/>
              </a:rPr>
              <a:t>over </a:t>
            </a:r>
            <a:r>
              <a:rPr lang="en-US" sz="2800" dirty="0" smtClean="0">
                <a:latin typeface="+mj-lt"/>
              </a:rPr>
              <a:t>it</a:t>
            </a:r>
          </a:p>
          <a:p>
            <a:pPr marL="0" lvl="0" indent="0" algn="ctr" defTabSz="914400">
              <a:lnSpc>
                <a:spcPct val="100000"/>
              </a:lnSpc>
              <a:spcBef>
                <a:spcPts val="0"/>
              </a:spcBef>
              <a:buNone/>
            </a:pPr>
            <a:endParaRPr lang="en-US" sz="2800" dirty="0">
              <a:latin typeface="+mj-lt"/>
            </a:endParaRPr>
          </a:p>
          <a:p>
            <a:pPr defTabSz="914400">
              <a:lnSpc>
                <a:spcPct val="100000"/>
              </a:lnSpc>
              <a:spcBef>
                <a:spcPts val="0"/>
              </a:spcBef>
            </a:pPr>
            <a:endParaRPr lang="en-US" sz="2800" dirty="0">
              <a:latin typeface="+mj-lt"/>
            </a:endParaRPr>
          </a:p>
          <a:p>
            <a:pPr defTabSz="914400">
              <a:lnSpc>
                <a:spcPct val="100000"/>
              </a:lnSpc>
              <a:spcBef>
                <a:spcPts val="0"/>
              </a:spcBef>
            </a:pPr>
            <a:r>
              <a:rPr lang="en-US" sz="2800" dirty="0" smtClean="0">
                <a:latin typeface="+mj-lt"/>
              </a:rPr>
              <a:t>RNNs have short memory</a:t>
            </a:r>
          </a:p>
          <a:p>
            <a:pPr defTabSz="914400">
              <a:lnSpc>
                <a:spcPct val="100000"/>
              </a:lnSpc>
              <a:spcBef>
                <a:spcPts val="0"/>
              </a:spcBef>
            </a:pPr>
            <a:r>
              <a:rPr lang="en-US" sz="2800" dirty="0" smtClean="0">
                <a:latin typeface="+mj-lt"/>
              </a:rPr>
              <a:t>Cannot increase memory without increasing number of parameters</a:t>
            </a:r>
          </a:p>
          <a:p>
            <a:pPr defTabSz="914400">
              <a:lnSpc>
                <a:spcPct val="100000"/>
              </a:lnSpc>
              <a:spcBef>
                <a:spcPts val="0"/>
              </a:spcBef>
            </a:pPr>
            <a:r>
              <a:rPr lang="en-US" sz="2800" dirty="0" smtClean="0">
                <a:latin typeface="+mj-lt"/>
              </a:rPr>
              <a:t>Need for compartmentalized memory</a:t>
            </a:r>
          </a:p>
          <a:p>
            <a:pPr defTabSz="914400">
              <a:lnSpc>
                <a:spcPct val="100000"/>
              </a:lnSpc>
              <a:spcBef>
                <a:spcPts val="0"/>
              </a:spcBef>
            </a:pPr>
            <a:r>
              <a:rPr lang="en-US" sz="2800" dirty="0" smtClean="0">
                <a:latin typeface="+mj-lt"/>
              </a:rPr>
              <a:t>Read/Write should be asynchronous</a:t>
            </a:r>
          </a:p>
        </p:txBody>
      </p:sp>
      <p:sp>
        <p:nvSpPr>
          <p:cNvPr id="4" name="Slide Number Placeholder 3"/>
          <p:cNvSpPr>
            <a:spLocks noGrp="1"/>
          </p:cNvSpPr>
          <p:nvPr>
            <p:ph type="sldNum" sz="quarter" idx="12"/>
          </p:nvPr>
        </p:nvSpPr>
        <p:spPr/>
        <p:txBody>
          <a:bodyPr/>
          <a:lstStyle/>
          <a:p>
            <a:fld id="{6113E31D-E2AB-40D1-8B51-AFA5AFEF393A}" type="slidenum">
              <a:rPr lang="en-US" smtClean="0"/>
              <a:t>4</a:t>
            </a:fld>
            <a:endParaRPr lang="en-US" dirty="0"/>
          </a:p>
        </p:txBody>
      </p:sp>
    </p:spTree>
    <p:extLst>
      <p:ext uri="{BB962C8B-B14F-4D97-AF65-F5344CB8AC3E}">
        <p14:creationId xmlns:p14="http://schemas.microsoft.com/office/powerpoint/2010/main" val="32767488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3965" y="1"/>
            <a:ext cx="8101385" cy="899030"/>
          </a:xfrm>
        </p:spPr>
        <p:txBody>
          <a:bodyPr/>
          <a:lstStyle/>
          <a:p>
            <a:r>
              <a:rPr lang="en-US" dirty="0" smtClean="0"/>
              <a:t>DMN</a:t>
            </a:r>
            <a:endParaRPr lang="en-US" dirty="0"/>
          </a:p>
        </p:txBody>
      </p:sp>
      <p:sp>
        <p:nvSpPr>
          <p:cNvPr id="4" name="Slide Number Placeholder 3"/>
          <p:cNvSpPr>
            <a:spLocks noGrp="1"/>
          </p:cNvSpPr>
          <p:nvPr>
            <p:ph type="sldNum" sz="quarter" idx="12"/>
          </p:nvPr>
        </p:nvSpPr>
        <p:spPr/>
        <p:txBody>
          <a:bodyPr/>
          <a:lstStyle/>
          <a:p>
            <a:fld id="{6113E31D-E2AB-40D1-8B51-AFA5AFEF393A}" type="slidenum">
              <a:rPr lang="en-US" smtClean="0"/>
              <a:t>40</a:t>
            </a:fld>
            <a:endParaRPr lang="en-US" dirty="0"/>
          </a:p>
        </p:txBody>
      </p:sp>
      <p:sp>
        <p:nvSpPr>
          <p:cNvPr id="13" name="TextBox 12"/>
          <p:cNvSpPr txBox="1"/>
          <p:nvPr/>
        </p:nvSpPr>
        <p:spPr>
          <a:xfrm>
            <a:off x="646229" y="6504061"/>
            <a:ext cx="7636856" cy="307777"/>
          </a:xfrm>
          <a:prstGeom prst="rect">
            <a:avLst/>
          </a:prstGeom>
          <a:noFill/>
        </p:spPr>
        <p:txBody>
          <a:bodyPr wrap="square" rtlCol="0" anchor="ctr">
            <a:spAutoFit/>
          </a:bodyPr>
          <a:lstStyle/>
          <a:p>
            <a:pPr algn="ctr"/>
            <a:r>
              <a:rPr lang="en-US" sz="1400" dirty="0">
                <a:latin typeface="+mj-lt"/>
              </a:rPr>
              <a:t>Ask Me Anything: Dynamic Memory Networks for Natural Language Processing</a:t>
            </a:r>
            <a:r>
              <a:rPr lang="en-US" sz="1400" dirty="0" smtClean="0">
                <a:latin typeface="+mj-lt"/>
              </a:rPr>
              <a:t>, Kumar et. </a:t>
            </a:r>
            <a:r>
              <a:rPr lang="en-US" sz="1400" dirty="0">
                <a:latin typeface="+mj-lt"/>
              </a:rPr>
              <a:t>a</a:t>
            </a:r>
            <a:r>
              <a:rPr lang="en-US" sz="1400" dirty="0" smtClean="0">
                <a:latin typeface="+mj-lt"/>
              </a:rPr>
              <a:t>l. ICML 2016</a:t>
            </a:r>
            <a:endParaRPr lang="en-US" sz="1400" dirty="0">
              <a:latin typeface="+mj-l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032" y="1046741"/>
            <a:ext cx="8648700" cy="4054702"/>
          </a:xfrm>
          <a:prstGeom prst="rect">
            <a:avLst/>
          </a:prstGeom>
        </p:spPr>
      </p:pic>
      <p:sp>
        <p:nvSpPr>
          <p:cNvPr id="6" name="Rectangle 5"/>
          <p:cNvSpPr/>
          <p:nvPr/>
        </p:nvSpPr>
        <p:spPr>
          <a:xfrm>
            <a:off x="226032" y="1065791"/>
            <a:ext cx="6527193" cy="1864415"/>
          </a:xfrm>
          <a:prstGeom prst="rect">
            <a:avLst/>
          </a:prstGeom>
          <a:solidFill>
            <a:schemeClr val="tx1">
              <a:alpha val="7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753225" y="1065791"/>
            <a:ext cx="2028825" cy="1864415"/>
          </a:xfrm>
          <a:prstGeom prst="rect">
            <a:avLst/>
          </a:prstGeom>
          <a:solidFill>
            <a:schemeClr val="tx1">
              <a:alpha val="7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753225" y="2930206"/>
            <a:ext cx="2028825" cy="2190287"/>
          </a:xfrm>
          <a:prstGeom prst="rect">
            <a:avLst/>
          </a:prstGeom>
          <a:solidFill>
            <a:schemeClr val="tx1">
              <a:alpha val="7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4"/>
          <a:stretch>
            <a:fillRect/>
          </a:stretch>
        </p:blipFill>
        <p:spPr>
          <a:xfrm>
            <a:off x="3369890" y="5533456"/>
            <a:ext cx="2953726" cy="414905"/>
          </a:xfrm>
          <a:prstGeom prst="rect">
            <a:avLst/>
          </a:prstGeom>
        </p:spPr>
      </p:pic>
      <mc:AlternateContent xmlns:mc="http://schemas.openxmlformats.org/markup-compatibility/2006" xmlns:a14="http://schemas.microsoft.com/office/drawing/2010/main">
        <mc:Choice Requires="a14">
          <p:sp>
            <p:nvSpPr>
              <p:cNvPr id="15" name="TextBox 14"/>
              <p:cNvSpPr txBox="1"/>
              <p:nvPr/>
            </p:nvSpPr>
            <p:spPr>
              <a:xfrm>
                <a:off x="413965" y="5453303"/>
                <a:ext cx="1903061" cy="651269"/>
              </a:xfrm>
              <a:prstGeom prst="rect">
                <a:avLst/>
              </a:prstGeom>
              <a:noFill/>
              <a:ln>
                <a:solidFill>
                  <a:schemeClr val="tx1"/>
                </a:solidFill>
                <a:prstDash val="dash"/>
              </a:ln>
            </p:spPr>
            <p:txBody>
              <a:bodyPr wrap="square" rtlCol="0">
                <a:spAutoFit/>
              </a:bodyPr>
              <a:lstStyle/>
              <a:p>
                <a:r>
                  <a:rPr lang="en-US" dirty="0" smtClean="0">
                    <a:latin typeface="+mj-lt"/>
                  </a:rPr>
                  <a:t>Final GRU Output for </a:t>
                </a:r>
                <a14:m>
                  <m:oMath xmlns:m="http://schemas.openxmlformats.org/officeDocument/2006/math">
                    <m:sSup>
                      <m:sSupPr>
                        <m:ctrlPr>
                          <a:rPr lang="en-US" i="1" dirty="0" smtClean="0">
                            <a:latin typeface="Cambria Math" charset="0"/>
                          </a:rPr>
                        </m:ctrlPr>
                      </m:sSupPr>
                      <m:e>
                        <m:r>
                          <a:rPr lang="en-US" i="1" dirty="0" smtClean="0">
                            <a:latin typeface="Cambria Math" charset="0"/>
                          </a:rPr>
                          <m:t>𝑡</m:t>
                        </m:r>
                      </m:e>
                      <m:sup>
                        <m:r>
                          <a:rPr lang="en-US" b="0" i="1" dirty="0" smtClean="0">
                            <a:latin typeface="Cambria Math" charset="0"/>
                          </a:rPr>
                          <m:t>𝑡h</m:t>
                        </m:r>
                      </m:sup>
                    </m:sSup>
                  </m:oMath>
                </a14:m>
                <a:r>
                  <a:rPr lang="en-US" dirty="0" smtClean="0">
                    <a:latin typeface="+mj-lt"/>
                  </a:rPr>
                  <a:t> sentence</a:t>
                </a:r>
                <a:endParaRPr lang="en-US" dirty="0">
                  <a:latin typeface="+mj-lt"/>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413965" y="5453303"/>
                <a:ext cx="1903061" cy="651269"/>
              </a:xfrm>
              <a:prstGeom prst="rect">
                <a:avLst/>
              </a:prstGeom>
              <a:blipFill rotWithShape="0">
                <a:blip r:embed="rId5"/>
                <a:stretch>
                  <a:fillRect l="-2548" t="-4630" b="-13889"/>
                </a:stretch>
              </a:blipFill>
              <a:ln>
                <a:solidFill>
                  <a:schemeClr val="tx1"/>
                </a:solidFill>
                <a:prstDash val="dash"/>
              </a:ln>
            </p:spPr>
            <p:txBody>
              <a:bodyPr/>
              <a:lstStyle/>
              <a:p>
                <a:r>
                  <a:rPr lang="en-US">
                    <a:noFill/>
                  </a:rPr>
                  <a:t> </a:t>
                </a:r>
              </a:p>
            </p:txBody>
          </p:sp>
        </mc:Fallback>
      </mc:AlternateContent>
      <p:cxnSp>
        <p:nvCxnSpPr>
          <p:cNvPr id="16" name="Straight Arrow Connector 15"/>
          <p:cNvCxnSpPr>
            <a:stCxn id="15" idx="3"/>
          </p:cNvCxnSpPr>
          <p:nvPr/>
        </p:nvCxnSpPr>
        <p:spPr>
          <a:xfrm flipV="1">
            <a:off x="2317026" y="5770967"/>
            <a:ext cx="947482" cy="797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847123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3965" y="1"/>
            <a:ext cx="8101385" cy="899030"/>
          </a:xfrm>
        </p:spPr>
        <p:txBody>
          <a:bodyPr/>
          <a:lstStyle/>
          <a:p>
            <a:r>
              <a:rPr lang="en-US" dirty="0" smtClean="0"/>
              <a:t>DMN</a:t>
            </a:r>
            <a:endParaRPr lang="en-US" dirty="0"/>
          </a:p>
        </p:txBody>
      </p:sp>
      <p:sp>
        <p:nvSpPr>
          <p:cNvPr id="4" name="Slide Number Placeholder 3"/>
          <p:cNvSpPr>
            <a:spLocks noGrp="1"/>
          </p:cNvSpPr>
          <p:nvPr>
            <p:ph type="sldNum" sz="quarter" idx="12"/>
          </p:nvPr>
        </p:nvSpPr>
        <p:spPr/>
        <p:txBody>
          <a:bodyPr/>
          <a:lstStyle/>
          <a:p>
            <a:fld id="{6113E31D-E2AB-40D1-8B51-AFA5AFEF393A}" type="slidenum">
              <a:rPr lang="en-US" smtClean="0"/>
              <a:t>41</a:t>
            </a:fld>
            <a:endParaRPr lang="en-US" dirty="0"/>
          </a:p>
        </p:txBody>
      </p:sp>
      <p:sp>
        <p:nvSpPr>
          <p:cNvPr id="13" name="TextBox 12"/>
          <p:cNvSpPr txBox="1"/>
          <p:nvPr/>
        </p:nvSpPr>
        <p:spPr>
          <a:xfrm>
            <a:off x="646229" y="6504061"/>
            <a:ext cx="7636856" cy="307777"/>
          </a:xfrm>
          <a:prstGeom prst="rect">
            <a:avLst/>
          </a:prstGeom>
          <a:noFill/>
        </p:spPr>
        <p:txBody>
          <a:bodyPr wrap="square" rtlCol="0" anchor="ctr">
            <a:spAutoFit/>
          </a:bodyPr>
          <a:lstStyle/>
          <a:p>
            <a:pPr algn="ctr"/>
            <a:r>
              <a:rPr lang="en-US" sz="1400" dirty="0">
                <a:latin typeface="+mj-lt"/>
              </a:rPr>
              <a:t>Ask Me Anything: Dynamic Memory Networks for Natural Language Processing</a:t>
            </a:r>
            <a:r>
              <a:rPr lang="en-US" sz="1400" dirty="0" smtClean="0">
                <a:latin typeface="+mj-lt"/>
              </a:rPr>
              <a:t>, Kumar et. </a:t>
            </a:r>
            <a:r>
              <a:rPr lang="en-US" sz="1400" dirty="0">
                <a:latin typeface="+mj-lt"/>
              </a:rPr>
              <a:t>a</a:t>
            </a:r>
            <a:r>
              <a:rPr lang="en-US" sz="1400" dirty="0" smtClean="0">
                <a:latin typeface="+mj-lt"/>
              </a:rPr>
              <a:t>l. ICML 2016</a:t>
            </a:r>
            <a:endParaRPr lang="en-US" sz="1400" dirty="0">
              <a:latin typeface="+mj-lt"/>
            </a:endParaRPr>
          </a:p>
        </p:txBody>
      </p:sp>
      <p:pic>
        <p:nvPicPr>
          <p:cNvPr id="10" name="Picture 9"/>
          <p:cNvPicPr>
            <a:picLocks noChangeAspect="1"/>
          </p:cNvPicPr>
          <p:nvPr/>
        </p:nvPicPr>
        <p:blipFill>
          <a:blip r:embed="rId3"/>
          <a:stretch>
            <a:fillRect/>
          </a:stretch>
        </p:blipFill>
        <p:spPr>
          <a:xfrm>
            <a:off x="3129569" y="5601878"/>
            <a:ext cx="2841625" cy="401747"/>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6032" y="1046741"/>
            <a:ext cx="8648700" cy="4054702"/>
          </a:xfrm>
          <a:prstGeom prst="rect">
            <a:avLst/>
          </a:prstGeom>
        </p:spPr>
      </p:pic>
      <p:sp>
        <p:nvSpPr>
          <p:cNvPr id="16" name="Rectangle 15"/>
          <p:cNvSpPr/>
          <p:nvPr/>
        </p:nvSpPr>
        <p:spPr>
          <a:xfrm>
            <a:off x="226032" y="1065791"/>
            <a:ext cx="6527193" cy="4054702"/>
          </a:xfrm>
          <a:prstGeom prst="rect">
            <a:avLst/>
          </a:prstGeom>
          <a:solidFill>
            <a:schemeClr val="tx1">
              <a:alpha val="7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753225" y="1065791"/>
            <a:ext cx="2028825" cy="1864415"/>
          </a:xfrm>
          <a:prstGeom prst="rect">
            <a:avLst/>
          </a:prstGeom>
          <a:solidFill>
            <a:schemeClr val="tx1">
              <a:alpha val="7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856977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3965" y="1"/>
            <a:ext cx="8101385" cy="899030"/>
          </a:xfrm>
        </p:spPr>
        <p:txBody>
          <a:bodyPr/>
          <a:lstStyle/>
          <a:p>
            <a:r>
              <a:rPr lang="en-US" dirty="0" smtClean="0"/>
              <a:t>DMN</a:t>
            </a:r>
            <a:endParaRPr lang="en-US" dirty="0"/>
          </a:p>
        </p:txBody>
      </p:sp>
      <p:sp>
        <p:nvSpPr>
          <p:cNvPr id="4" name="Slide Number Placeholder 3"/>
          <p:cNvSpPr>
            <a:spLocks noGrp="1"/>
          </p:cNvSpPr>
          <p:nvPr>
            <p:ph type="sldNum" sz="quarter" idx="12"/>
          </p:nvPr>
        </p:nvSpPr>
        <p:spPr/>
        <p:txBody>
          <a:bodyPr/>
          <a:lstStyle/>
          <a:p>
            <a:fld id="{6113E31D-E2AB-40D1-8B51-AFA5AFEF393A}" type="slidenum">
              <a:rPr lang="en-US" smtClean="0"/>
              <a:t>42</a:t>
            </a:fld>
            <a:endParaRPr lang="en-US" dirty="0"/>
          </a:p>
        </p:txBody>
      </p:sp>
      <p:sp>
        <p:nvSpPr>
          <p:cNvPr id="13" name="TextBox 12"/>
          <p:cNvSpPr txBox="1"/>
          <p:nvPr/>
        </p:nvSpPr>
        <p:spPr>
          <a:xfrm>
            <a:off x="646229" y="6504061"/>
            <a:ext cx="7636856" cy="307777"/>
          </a:xfrm>
          <a:prstGeom prst="rect">
            <a:avLst/>
          </a:prstGeom>
          <a:noFill/>
        </p:spPr>
        <p:txBody>
          <a:bodyPr wrap="square" rtlCol="0" anchor="ctr">
            <a:spAutoFit/>
          </a:bodyPr>
          <a:lstStyle/>
          <a:p>
            <a:pPr algn="ctr"/>
            <a:r>
              <a:rPr lang="en-US" sz="1400" dirty="0">
                <a:latin typeface="+mj-lt"/>
              </a:rPr>
              <a:t>Ask Me Anything: Dynamic Memory Networks for Natural Language Processing</a:t>
            </a:r>
            <a:r>
              <a:rPr lang="en-US" sz="1400" dirty="0" smtClean="0">
                <a:latin typeface="+mj-lt"/>
              </a:rPr>
              <a:t>, Kumar et. </a:t>
            </a:r>
            <a:r>
              <a:rPr lang="en-US" sz="1400" dirty="0">
                <a:latin typeface="+mj-lt"/>
              </a:rPr>
              <a:t>a</a:t>
            </a:r>
            <a:r>
              <a:rPr lang="en-US" sz="1400" dirty="0" smtClean="0">
                <a:latin typeface="+mj-lt"/>
              </a:rPr>
              <a:t>l. ICML 2016</a:t>
            </a:r>
            <a:endParaRPr lang="en-US" sz="1400" dirty="0">
              <a:latin typeface="+mj-lt"/>
            </a:endParaRPr>
          </a:p>
        </p:txBody>
      </p:sp>
      <p:pic>
        <p:nvPicPr>
          <p:cNvPr id="10" name="Picture 9"/>
          <p:cNvPicPr>
            <a:picLocks noChangeAspect="1"/>
          </p:cNvPicPr>
          <p:nvPr/>
        </p:nvPicPr>
        <p:blipFill>
          <a:blip r:embed="rId3"/>
          <a:stretch>
            <a:fillRect/>
          </a:stretch>
        </p:blipFill>
        <p:spPr>
          <a:xfrm>
            <a:off x="3977293" y="5950462"/>
            <a:ext cx="1146175" cy="393724"/>
          </a:xfrm>
          <a:prstGeom prst="rect">
            <a:avLst/>
          </a:prstGeom>
        </p:spPr>
      </p:pic>
      <mc:AlternateContent xmlns:mc="http://schemas.openxmlformats.org/markup-compatibility/2006" xmlns:a14="http://schemas.microsoft.com/office/drawing/2010/main">
        <mc:Choice Requires="a14">
          <p:sp>
            <p:nvSpPr>
              <p:cNvPr id="11" name="TextBox 10"/>
              <p:cNvSpPr txBox="1"/>
              <p:nvPr/>
            </p:nvSpPr>
            <p:spPr>
              <a:xfrm>
                <a:off x="311756" y="5870126"/>
                <a:ext cx="876300" cy="369332"/>
              </a:xfrm>
              <a:prstGeom prst="rect">
                <a:avLst/>
              </a:prstGeom>
              <a:noFill/>
              <a:ln>
                <a:solidFill>
                  <a:schemeClr val="tx1"/>
                </a:solidFill>
                <a:prstDash val="dash"/>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charset="0"/>
                        </a:rPr>
                        <m:t>𝑖</m:t>
                      </m:r>
                      <m:r>
                        <a:rPr lang="en-US" i="1" dirty="0" smtClean="0">
                          <a:latin typeface="Cambria Math" charset="0"/>
                        </a:rPr>
                        <m:t> = 1</m:t>
                      </m:r>
                    </m:oMath>
                  </m:oMathPara>
                </a14:m>
                <a:endParaRPr lang="en-US" dirty="0"/>
              </a:p>
            </p:txBody>
          </p:sp>
        </mc:Choice>
        <mc:Fallback xmlns="">
          <p:sp>
            <p:nvSpPr>
              <p:cNvPr id="11" name="TextBox 10"/>
              <p:cNvSpPr txBox="1">
                <a:spLocks noRot="1" noChangeAspect="1" noMove="1" noResize="1" noEditPoints="1" noAdjustHandles="1" noChangeArrowheads="1" noChangeShapeType="1" noTextEdit="1"/>
              </p:cNvSpPr>
              <p:nvPr/>
            </p:nvSpPr>
            <p:spPr>
              <a:xfrm>
                <a:off x="311756" y="5870126"/>
                <a:ext cx="876300" cy="369332"/>
              </a:xfrm>
              <a:prstGeom prst="rect">
                <a:avLst/>
              </a:prstGeom>
              <a:blipFill rotWithShape="0">
                <a:blip r:embed="rId4"/>
                <a:stretch>
                  <a:fillRect t="-92063" b="-114286"/>
                </a:stretch>
              </a:blipFill>
              <a:ln>
                <a:solidFill>
                  <a:schemeClr val="tx1"/>
                </a:solidFill>
                <a:prstDash val="dash"/>
              </a:ln>
            </p:spPr>
            <p:txBody>
              <a:bodyPr/>
              <a:lstStyle/>
              <a:p>
                <a:r>
                  <a:rPr lang="en-US">
                    <a:noFill/>
                  </a:rPr>
                  <a:t> </a:t>
                </a:r>
              </a:p>
            </p:txBody>
          </p:sp>
        </mc:Fallback>
      </mc:AlternateContent>
      <p:pic>
        <p:nvPicPr>
          <p:cNvPr id="14" name="Picture 13"/>
          <p:cNvPicPr>
            <a:picLocks noChangeAspect="1"/>
          </p:cNvPicPr>
          <p:nvPr/>
        </p:nvPicPr>
        <p:blipFill>
          <a:blip r:embed="rId5"/>
          <a:stretch>
            <a:fillRect/>
          </a:stretch>
        </p:blipFill>
        <p:spPr>
          <a:xfrm>
            <a:off x="1948467" y="5372171"/>
            <a:ext cx="5203825" cy="378964"/>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6032" y="1046741"/>
            <a:ext cx="8648700" cy="4054702"/>
          </a:xfrm>
          <a:prstGeom prst="rect">
            <a:avLst/>
          </a:prstGeom>
        </p:spPr>
      </p:pic>
      <p:sp>
        <p:nvSpPr>
          <p:cNvPr id="16" name="Rectangle 15"/>
          <p:cNvSpPr/>
          <p:nvPr/>
        </p:nvSpPr>
        <p:spPr>
          <a:xfrm>
            <a:off x="226032" y="1065791"/>
            <a:ext cx="6527193" cy="877309"/>
          </a:xfrm>
          <a:prstGeom prst="rect">
            <a:avLst/>
          </a:prstGeom>
          <a:solidFill>
            <a:schemeClr val="tx1">
              <a:alpha val="7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753225" y="1065791"/>
            <a:ext cx="2028825" cy="4035652"/>
          </a:xfrm>
          <a:prstGeom prst="rect">
            <a:avLst/>
          </a:prstGeom>
          <a:solidFill>
            <a:schemeClr val="tx1">
              <a:alpha val="7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26032" y="2680350"/>
            <a:ext cx="6527193" cy="2421093"/>
          </a:xfrm>
          <a:prstGeom prst="rect">
            <a:avLst/>
          </a:prstGeom>
          <a:solidFill>
            <a:schemeClr val="tx1">
              <a:alpha val="7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9" name="TextBox 18"/>
              <p:cNvSpPr txBox="1"/>
              <p:nvPr/>
            </p:nvSpPr>
            <p:spPr>
              <a:xfrm>
                <a:off x="226032" y="5433420"/>
                <a:ext cx="1047749" cy="369332"/>
              </a:xfrm>
              <a:prstGeom prst="rect">
                <a:avLst/>
              </a:prstGeom>
              <a:noFill/>
              <a:ln>
                <a:solidFill>
                  <a:schemeClr val="tx1"/>
                </a:solidFill>
                <a:prstDash val="dash"/>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latin typeface="Cambria Math" charset="0"/>
                        </a:rPr>
                        <m:t>𝐻𝑜𝑝</m:t>
                      </m:r>
                      <m:r>
                        <a:rPr lang="en-US" b="0" i="1" dirty="0" smtClean="0">
                          <a:latin typeface="Cambria Math" charset="0"/>
                        </a:rPr>
                        <m:t>= </m:t>
                      </m:r>
                      <m:r>
                        <a:rPr lang="en-US" i="1" dirty="0" smtClean="0">
                          <a:latin typeface="Cambria Math" charset="0"/>
                        </a:rPr>
                        <m:t>𝑖</m:t>
                      </m:r>
                    </m:oMath>
                  </m:oMathPara>
                </a14:m>
                <a:endParaRPr lang="en-US" dirty="0"/>
              </a:p>
            </p:txBody>
          </p:sp>
        </mc:Choice>
        <mc:Fallback xmlns="">
          <p:sp>
            <p:nvSpPr>
              <p:cNvPr id="19" name="TextBox 18"/>
              <p:cNvSpPr txBox="1">
                <a:spLocks noRot="1" noChangeAspect="1" noMove="1" noResize="1" noEditPoints="1" noAdjustHandles="1" noChangeArrowheads="1" noChangeShapeType="1" noTextEdit="1"/>
              </p:cNvSpPr>
              <p:nvPr/>
            </p:nvSpPr>
            <p:spPr>
              <a:xfrm>
                <a:off x="226032" y="5433420"/>
                <a:ext cx="1047749" cy="369332"/>
              </a:xfrm>
              <a:prstGeom prst="rect">
                <a:avLst/>
              </a:prstGeom>
              <a:blipFill rotWithShape="0">
                <a:blip r:embed="rId7"/>
                <a:stretch>
                  <a:fillRect t="-90476" b="-115873"/>
                </a:stretch>
              </a:blipFill>
              <a:ln>
                <a:solidFill>
                  <a:schemeClr val="tx1"/>
                </a:solidFill>
                <a:prstDash val="dash"/>
              </a:ln>
            </p:spPr>
            <p:txBody>
              <a:bodyPr/>
              <a:lstStyle/>
              <a:p>
                <a:r>
                  <a:rPr lang="en-US">
                    <a:noFill/>
                  </a:rPr>
                  <a:t> </a:t>
                </a:r>
              </a:p>
            </p:txBody>
          </p:sp>
        </mc:Fallback>
      </mc:AlternateContent>
      <p:sp>
        <p:nvSpPr>
          <p:cNvPr id="20" name="Rectangle 19"/>
          <p:cNvSpPr/>
          <p:nvPr/>
        </p:nvSpPr>
        <p:spPr>
          <a:xfrm>
            <a:off x="6143625" y="1952423"/>
            <a:ext cx="609599" cy="727928"/>
          </a:xfrm>
          <a:prstGeom prst="rect">
            <a:avLst/>
          </a:prstGeom>
          <a:solidFill>
            <a:schemeClr val="tx1">
              <a:alpha val="7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40341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3965" y="1"/>
            <a:ext cx="8101385" cy="899030"/>
          </a:xfrm>
        </p:spPr>
        <p:txBody>
          <a:bodyPr/>
          <a:lstStyle/>
          <a:p>
            <a:r>
              <a:rPr lang="en-US" dirty="0" smtClean="0"/>
              <a:t>DMN</a:t>
            </a:r>
            <a:endParaRPr lang="en-US" dirty="0"/>
          </a:p>
        </p:txBody>
      </p:sp>
      <p:sp>
        <p:nvSpPr>
          <p:cNvPr id="4" name="Slide Number Placeholder 3"/>
          <p:cNvSpPr>
            <a:spLocks noGrp="1"/>
          </p:cNvSpPr>
          <p:nvPr>
            <p:ph type="sldNum" sz="quarter" idx="12"/>
          </p:nvPr>
        </p:nvSpPr>
        <p:spPr/>
        <p:txBody>
          <a:bodyPr/>
          <a:lstStyle/>
          <a:p>
            <a:fld id="{6113E31D-E2AB-40D1-8B51-AFA5AFEF393A}" type="slidenum">
              <a:rPr lang="en-US" smtClean="0"/>
              <a:t>43</a:t>
            </a:fld>
            <a:endParaRPr lang="en-US" dirty="0"/>
          </a:p>
        </p:txBody>
      </p:sp>
      <p:sp>
        <p:nvSpPr>
          <p:cNvPr id="13" name="TextBox 12"/>
          <p:cNvSpPr txBox="1"/>
          <p:nvPr/>
        </p:nvSpPr>
        <p:spPr>
          <a:xfrm>
            <a:off x="646229" y="6504061"/>
            <a:ext cx="7636856" cy="307777"/>
          </a:xfrm>
          <a:prstGeom prst="rect">
            <a:avLst/>
          </a:prstGeom>
          <a:noFill/>
        </p:spPr>
        <p:txBody>
          <a:bodyPr wrap="square" rtlCol="0" anchor="ctr">
            <a:spAutoFit/>
          </a:bodyPr>
          <a:lstStyle/>
          <a:p>
            <a:pPr algn="ctr"/>
            <a:r>
              <a:rPr lang="en-US" sz="1400" dirty="0">
                <a:latin typeface="+mj-lt"/>
              </a:rPr>
              <a:t>Ask Me Anything: Dynamic Memory Networks for Natural Language Processing</a:t>
            </a:r>
            <a:r>
              <a:rPr lang="en-US" sz="1400" dirty="0" smtClean="0">
                <a:latin typeface="+mj-lt"/>
              </a:rPr>
              <a:t>, Kumar et. </a:t>
            </a:r>
            <a:r>
              <a:rPr lang="en-US" sz="1400" dirty="0">
                <a:latin typeface="+mj-lt"/>
              </a:rPr>
              <a:t>a</a:t>
            </a:r>
            <a:r>
              <a:rPr lang="en-US" sz="1400" dirty="0" smtClean="0">
                <a:latin typeface="+mj-lt"/>
              </a:rPr>
              <a:t>l. ICML 2016</a:t>
            </a:r>
            <a:endParaRPr lang="en-US" sz="1400" dirty="0">
              <a:latin typeface="+mj-lt"/>
            </a:endParaRPr>
          </a:p>
        </p:txBody>
      </p:sp>
      <p:pic>
        <p:nvPicPr>
          <p:cNvPr id="10" name="Picture 9"/>
          <p:cNvPicPr>
            <a:picLocks noChangeAspect="1"/>
          </p:cNvPicPr>
          <p:nvPr/>
        </p:nvPicPr>
        <p:blipFill>
          <a:blip r:embed="rId3"/>
          <a:stretch>
            <a:fillRect/>
          </a:stretch>
        </p:blipFill>
        <p:spPr>
          <a:xfrm>
            <a:off x="3977293" y="5950462"/>
            <a:ext cx="1146175" cy="393724"/>
          </a:xfrm>
          <a:prstGeom prst="rect">
            <a:avLst/>
          </a:prstGeom>
        </p:spPr>
      </p:pic>
      <p:pic>
        <p:nvPicPr>
          <p:cNvPr id="14" name="Picture 13"/>
          <p:cNvPicPr>
            <a:picLocks noChangeAspect="1"/>
          </p:cNvPicPr>
          <p:nvPr/>
        </p:nvPicPr>
        <p:blipFill>
          <a:blip r:embed="rId4"/>
          <a:stretch>
            <a:fillRect/>
          </a:stretch>
        </p:blipFill>
        <p:spPr>
          <a:xfrm>
            <a:off x="1948467" y="5372171"/>
            <a:ext cx="5203825" cy="378964"/>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6032" y="1046741"/>
            <a:ext cx="8648700" cy="4054702"/>
          </a:xfrm>
          <a:prstGeom prst="rect">
            <a:avLst/>
          </a:prstGeom>
        </p:spPr>
      </p:pic>
      <p:sp>
        <p:nvSpPr>
          <p:cNvPr id="16" name="Rectangle 15"/>
          <p:cNvSpPr/>
          <p:nvPr/>
        </p:nvSpPr>
        <p:spPr>
          <a:xfrm>
            <a:off x="226031" y="1927424"/>
            <a:ext cx="6527193" cy="743401"/>
          </a:xfrm>
          <a:prstGeom prst="rect">
            <a:avLst/>
          </a:prstGeom>
          <a:solidFill>
            <a:schemeClr val="tx1">
              <a:alpha val="7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753225" y="1065791"/>
            <a:ext cx="2028825" cy="4035652"/>
          </a:xfrm>
          <a:prstGeom prst="rect">
            <a:avLst/>
          </a:prstGeom>
          <a:solidFill>
            <a:schemeClr val="tx1">
              <a:alpha val="7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26032" y="2680350"/>
            <a:ext cx="6527193" cy="2421093"/>
          </a:xfrm>
          <a:prstGeom prst="rect">
            <a:avLst/>
          </a:prstGeom>
          <a:solidFill>
            <a:schemeClr val="tx1">
              <a:alpha val="7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9" name="TextBox 18"/>
              <p:cNvSpPr txBox="1"/>
              <p:nvPr/>
            </p:nvSpPr>
            <p:spPr>
              <a:xfrm>
                <a:off x="311756" y="5870126"/>
                <a:ext cx="876300" cy="369332"/>
              </a:xfrm>
              <a:prstGeom prst="rect">
                <a:avLst/>
              </a:prstGeom>
              <a:noFill/>
              <a:ln>
                <a:solidFill>
                  <a:schemeClr val="tx1"/>
                </a:solidFill>
                <a:prstDash val="dash"/>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charset="0"/>
                        </a:rPr>
                        <m:t>𝑖</m:t>
                      </m:r>
                      <m:r>
                        <a:rPr lang="en-US" i="1" dirty="0" smtClean="0">
                          <a:latin typeface="Cambria Math" charset="0"/>
                        </a:rPr>
                        <m:t> =2</m:t>
                      </m:r>
                    </m:oMath>
                  </m:oMathPara>
                </a14:m>
                <a:endParaRPr lang="en-US" dirty="0"/>
              </a:p>
            </p:txBody>
          </p:sp>
        </mc:Choice>
        <mc:Fallback xmlns="">
          <p:sp>
            <p:nvSpPr>
              <p:cNvPr id="19" name="TextBox 18"/>
              <p:cNvSpPr txBox="1">
                <a:spLocks noRot="1" noChangeAspect="1" noMove="1" noResize="1" noEditPoints="1" noAdjustHandles="1" noChangeArrowheads="1" noChangeShapeType="1" noTextEdit="1"/>
              </p:cNvSpPr>
              <p:nvPr/>
            </p:nvSpPr>
            <p:spPr>
              <a:xfrm>
                <a:off x="311756" y="5870126"/>
                <a:ext cx="876300" cy="369332"/>
              </a:xfrm>
              <a:prstGeom prst="rect">
                <a:avLst/>
              </a:prstGeom>
              <a:blipFill rotWithShape="0">
                <a:blip r:embed="rId6"/>
                <a:stretch>
                  <a:fillRect t="-92063" b="-114286"/>
                </a:stretch>
              </a:blipFill>
              <a:ln>
                <a:solidFill>
                  <a:schemeClr val="tx1"/>
                </a:solidFill>
                <a:prstDash val="dash"/>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226032" y="5433420"/>
                <a:ext cx="1047749" cy="369332"/>
              </a:xfrm>
              <a:prstGeom prst="rect">
                <a:avLst/>
              </a:prstGeom>
              <a:noFill/>
              <a:ln>
                <a:solidFill>
                  <a:schemeClr val="tx1"/>
                </a:solidFill>
                <a:prstDash val="dash"/>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latin typeface="Cambria Math" charset="0"/>
                        </a:rPr>
                        <m:t>𝐻𝑜𝑝</m:t>
                      </m:r>
                      <m:r>
                        <a:rPr lang="en-US" b="0" i="1" dirty="0" smtClean="0">
                          <a:latin typeface="Cambria Math" charset="0"/>
                        </a:rPr>
                        <m:t>= </m:t>
                      </m:r>
                      <m:r>
                        <a:rPr lang="en-US" i="1" dirty="0" smtClean="0">
                          <a:latin typeface="Cambria Math" charset="0"/>
                        </a:rPr>
                        <m:t>𝑖</m:t>
                      </m:r>
                    </m:oMath>
                  </m:oMathPara>
                </a14:m>
                <a:endParaRPr lang="en-US" dirty="0"/>
              </a:p>
            </p:txBody>
          </p:sp>
        </mc:Choice>
        <mc:Fallback xmlns="">
          <p:sp>
            <p:nvSpPr>
              <p:cNvPr id="20" name="TextBox 19"/>
              <p:cNvSpPr txBox="1">
                <a:spLocks noRot="1" noChangeAspect="1" noMove="1" noResize="1" noEditPoints="1" noAdjustHandles="1" noChangeArrowheads="1" noChangeShapeType="1" noTextEdit="1"/>
              </p:cNvSpPr>
              <p:nvPr/>
            </p:nvSpPr>
            <p:spPr>
              <a:xfrm>
                <a:off x="226032" y="5433420"/>
                <a:ext cx="1047749" cy="369332"/>
              </a:xfrm>
              <a:prstGeom prst="rect">
                <a:avLst/>
              </a:prstGeom>
              <a:blipFill rotWithShape="0">
                <a:blip r:embed="rId7"/>
                <a:stretch>
                  <a:fillRect t="-90476" b="-115873"/>
                </a:stretch>
              </a:blipFill>
              <a:ln>
                <a:solidFill>
                  <a:schemeClr val="tx1"/>
                </a:solidFill>
                <a:prstDash val="dash"/>
              </a:ln>
            </p:spPr>
            <p:txBody>
              <a:bodyPr/>
              <a:lstStyle/>
              <a:p>
                <a:r>
                  <a:rPr lang="en-US">
                    <a:noFill/>
                  </a:rPr>
                  <a:t> </a:t>
                </a:r>
              </a:p>
            </p:txBody>
          </p:sp>
        </mc:Fallback>
      </mc:AlternateContent>
      <p:sp>
        <p:nvSpPr>
          <p:cNvPr id="21" name="Rectangle 20"/>
          <p:cNvSpPr/>
          <p:nvPr/>
        </p:nvSpPr>
        <p:spPr>
          <a:xfrm>
            <a:off x="6143625" y="1065791"/>
            <a:ext cx="609599" cy="861633"/>
          </a:xfrm>
          <a:prstGeom prst="rect">
            <a:avLst/>
          </a:prstGeom>
          <a:solidFill>
            <a:schemeClr val="tx1">
              <a:alpha val="7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391037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3965" y="1"/>
            <a:ext cx="8101385" cy="899030"/>
          </a:xfrm>
        </p:spPr>
        <p:txBody>
          <a:bodyPr/>
          <a:lstStyle/>
          <a:p>
            <a:r>
              <a:rPr lang="en-US" dirty="0" smtClean="0"/>
              <a:t>DMN</a:t>
            </a:r>
            <a:endParaRPr lang="en-US" dirty="0"/>
          </a:p>
        </p:txBody>
      </p:sp>
      <p:sp>
        <p:nvSpPr>
          <p:cNvPr id="4" name="Slide Number Placeholder 3"/>
          <p:cNvSpPr>
            <a:spLocks noGrp="1"/>
          </p:cNvSpPr>
          <p:nvPr>
            <p:ph type="sldNum" sz="quarter" idx="12"/>
          </p:nvPr>
        </p:nvSpPr>
        <p:spPr/>
        <p:txBody>
          <a:bodyPr/>
          <a:lstStyle/>
          <a:p>
            <a:fld id="{6113E31D-E2AB-40D1-8B51-AFA5AFEF393A}" type="slidenum">
              <a:rPr lang="en-US" smtClean="0"/>
              <a:t>44</a:t>
            </a:fld>
            <a:endParaRPr lang="en-US" dirty="0"/>
          </a:p>
        </p:txBody>
      </p:sp>
      <p:sp>
        <p:nvSpPr>
          <p:cNvPr id="13" name="TextBox 12"/>
          <p:cNvSpPr txBox="1"/>
          <p:nvPr/>
        </p:nvSpPr>
        <p:spPr>
          <a:xfrm>
            <a:off x="646229" y="6504061"/>
            <a:ext cx="7636856" cy="307777"/>
          </a:xfrm>
          <a:prstGeom prst="rect">
            <a:avLst/>
          </a:prstGeom>
          <a:noFill/>
        </p:spPr>
        <p:txBody>
          <a:bodyPr wrap="square" rtlCol="0" anchor="ctr">
            <a:spAutoFit/>
          </a:bodyPr>
          <a:lstStyle/>
          <a:p>
            <a:pPr algn="ctr"/>
            <a:r>
              <a:rPr lang="en-US" sz="1400" dirty="0">
                <a:latin typeface="+mj-lt"/>
              </a:rPr>
              <a:t>Ask Me Anything: Dynamic Memory Networks for Natural Language Processing</a:t>
            </a:r>
            <a:r>
              <a:rPr lang="en-US" sz="1400" dirty="0" smtClean="0">
                <a:latin typeface="+mj-lt"/>
              </a:rPr>
              <a:t>, Kumar et. </a:t>
            </a:r>
            <a:r>
              <a:rPr lang="en-US" sz="1400" dirty="0">
                <a:latin typeface="+mj-lt"/>
              </a:rPr>
              <a:t>a</a:t>
            </a:r>
            <a:r>
              <a:rPr lang="en-US" sz="1400" dirty="0" smtClean="0">
                <a:latin typeface="+mj-lt"/>
              </a:rPr>
              <a:t>l. ICML 2016</a:t>
            </a:r>
            <a:endParaRPr lang="en-US" sz="1400" dirty="0">
              <a:latin typeface="+mj-lt"/>
            </a:endParaRP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032" y="1046741"/>
            <a:ext cx="8648700" cy="4054702"/>
          </a:xfrm>
          <a:prstGeom prst="rect">
            <a:avLst/>
          </a:prstGeom>
        </p:spPr>
      </p:pic>
      <p:sp>
        <p:nvSpPr>
          <p:cNvPr id="16" name="Rectangle 15"/>
          <p:cNvSpPr/>
          <p:nvPr/>
        </p:nvSpPr>
        <p:spPr>
          <a:xfrm>
            <a:off x="226032" y="1927424"/>
            <a:ext cx="5879494" cy="743401"/>
          </a:xfrm>
          <a:prstGeom prst="rect">
            <a:avLst/>
          </a:prstGeom>
          <a:solidFill>
            <a:schemeClr val="tx1">
              <a:alpha val="7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753225" y="1065791"/>
            <a:ext cx="2028825" cy="4035652"/>
          </a:xfrm>
          <a:prstGeom prst="rect">
            <a:avLst/>
          </a:prstGeom>
          <a:solidFill>
            <a:schemeClr val="tx1">
              <a:alpha val="7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26032" y="2680350"/>
            <a:ext cx="6527193" cy="2421093"/>
          </a:xfrm>
          <a:prstGeom prst="rect">
            <a:avLst/>
          </a:prstGeom>
          <a:solidFill>
            <a:schemeClr val="tx1">
              <a:alpha val="7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26032" y="1046741"/>
            <a:ext cx="5879494" cy="880683"/>
          </a:xfrm>
          <a:prstGeom prst="rect">
            <a:avLst/>
          </a:prstGeom>
          <a:solidFill>
            <a:schemeClr val="tx1">
              <a:alpha val="7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4"/>
          <a:stretch>
            <a:fillRect/>
          </a:stretch>
        </p:blipFill>
        <p:spPr>
          <a:xfrm>
            <a:off x="3083532" y="5646698"/>
            <a:ext cx="3174393" cy="415341"/>
          </a:xfrm>
          <a:prstGeom prst="rect">
            <a:avLst/>
          </a:prstGeom>
        </p:spPr>
      </p:pic>
    </p:spTree>
    <p:extLst>
      <p:ext uri="{BB962C8B-B14F-4D97-AF65-F5344CB8AC3E}">
        <p14:creationId xmlns:p14="http://schemas.microsoft.com/office/powerpoint/2010/main" val="202924224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3965" y="1"/>
            <a:ext cx="8101385" cy="899030"/>
          </a:xfrm>
        </p:spPr>
        <p:txBody>
          <a:bodyPr/>
          <a:lstStyle/>
          <a:p>
            <a:r>
              <a:rPr lang="en-US" dirty="0" smtClean="0"/>
              <a:t>DMN</a:t>
            </a:r>
            <a:endParaRPr lang="en-US" dirty="0"/>
          </a:p>
        </p:txBody>
      </p:sp>
      <p:sp>
        <p:nvSpPr>
          <p:cNvPr id="4" name="Slide Number Placeholder 3"/>
          <p:cNvSpPr>
            <a:spLocks noGrp="1"/>
          </p:cNvSpPr>
          <p:nvPr>
            <p:ph type="sldNum" sz="quarter" idx="12"/>
          </p:nvPr>
        </p:nvSpPr>
        <p:spPr/>
        <p:txBody>
          <a:bodyPr/>
          <a:lstStyle/>
          <a:p>
            <a:fld id="{6113E31D-E2AB-40D1-8B51-AFA5AFEF393A}" type="slidenum">
              <a:rPr lang="en-US" smtClean="0"/>
              <a:t>45</a:t>
            </a:fld>
            <a:endParaRPr lang="en-US" dirty="0"/>
          </a:p>
        </p:txBody>
      </p:sp>
      <p:sp>
        <p:nvSpPr>
          <p:cNvPr id="13" name="TextBox 12"/>
          <p:cNvSpPr txBox="1"/>
          <p:nvPr/>
        </p:nvSpPr>
        <p:spPr>
          <a:xfrm>
            <a:off x="646229" y="6504061"/>
            <a:ext cx="7636856" cy="307777"/>
          </a:xfrm>
          <a:prstGeom prst="rect">
            <a:avLst/>
          </a:prstGeom>
          <a:noFill/>
        </p:spPr>
        <p:txBody>
          <a:bodyPr wrap="square" rtlCol="0" anchor="ctr">
            <a:spAutoFit/>
          </a:bodyPr>
          <a:lstStyle/>
          <a:p>
            <a:pPr algn="ctr"/>
            <a:r>
              <a:rPr lang="en-US" sz="1400" dirty="0">
                <a:latin typeface="+mj-lt"/>
              </a:rPr>
              <a:t>Ask Me Anything: Dynamic Memory Networks for Natural Language Processing</a:t>
            </a:r>
            <a:r>
              <a:rPr lang="en-US" sz="1400" dirty="0" smtClean="0">
                <a:latin typeface="+mj-lt"/>
              </a:rPr>
              <a:t>, Kumar et. </a:t>
            </a:r>
            <a:r>
              <a:rPr lang="en-US" sz="1400" dirty="0">
                <a:latin typeface="+mj-lt"/>
              </a:rPr>
              <a:t>a</a:t>
            </a:r>
            <a:r>
              <a:rPr lang="en-US" sz="1400" dirty="0" smtClean="0">
                <a:latin typeface="+mj-lt"/>
              </a:rPr>
              <a:t>l. ICML 2016</a:t>
            </a:r>
            <a:endParaRPr lang="en-US" sz="1400" dirty="0">
              <a:latin typeface="+mj-lt"/>
            </a:endParaRP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032" y="1046741"/>
            <a:ext cx="8648700" cy="4054702"/>
          </a:xfrm>
          <a:prstGeom prst="rect">
            <a:avLst/>
          </a:prstGeom>
        </p:spPr>
      </p:pic>
      <p:sp>
        <p:nvSpPr>
          <p:cNvPr id="16" name="Rectangle 15"/>
          <p:cNvSpPr/>
          <p:nvPr/>
        </p:nvSpPr>
        <p:spPr>
          <a:xfrm>
            <a:off x="226031" y="1927424"/>
            <a:ext cx="6527193" cy="743401"/>
          </a:xfrm>
          <a:prstGeom prst="rect">
            <a:avLst/>
          </a:prstGeom>
          <a:solidFill>
            <a:schemeClr val="tx1">
              <a:alpha val="7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753225" y="2818535"/>
            <a:ext cx="2028825" cy="2282908"/>
          </a:xfrm>
          <a:prstGeom prst="rect">
            <a:avLst/>
          </a:prstGeom>
          <a:solidFill>
            <a:schemeClr val="tx1">
              <a:alpha val="7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26032" y="2680350"/>
            <a:ext cx="6527193" cy="2421093"/>
          </a:xfrm>
          <a:prstGeom prst="rect">
            <a:avLst/>
          </a:prstGeom>
          <a:solidFill>
            <a:schemeClr val="tx1">
              <a:alpha val="7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26032" y="1046741"/>
            <a:ext cx="5879494" cy="880683"/>
          </a:xfrm>
          <a:prstGeom prst="rect">
            <a:avLst/>
          </a:prstGeom>
          <a:solidFill>
            <a:schemeClr val="tx1">
              <a:alpha val="7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4"/>
          <a:stretch>
            <a:fillRect/>
          </a:stretch>
        </p:blipFill>
        <p:spPr>
          <a:xfrm>
            <a:off x="2956532" y="5247836"/>
            <a:ext cx="3187700" cy="405372"/>
          </a:xfrm>
          <a:prstGeom prst="rect">
            <a:avLst/>
          </a:prstGeom>
        </p:spPr>
      </p:pic>
      <p:pic>
        <p:nvPicPr>
          <p:cNvPr id="6" name="Picture 5"/>
          <p:cNvPicPr>
            <a:picLocks noChangeAspect="1"/>
          </p:cNvPicPr>
          <p:nvPr/>
        </p:nvPicPr>
        <p:blipFill>
          <a:blip r:embed="rId5"/>
          <a:stretch>
            <a:fillRect/>
          </a:stretch>
        </p:blipFill>
        <p:spPr>
          <a:xfrm>
            <a:off x="2759682" y="5911321"/>
            <a:ext cx="3581400" cy="334626"/>
          </a:xfrm>
          <a:prstGeom prst="rect">
            <a:avLst/>
          </a:prstGeom>
        </p:spPr>
      </p:pic>
      <p:pic>
        <p:nvPicPr>
          <p:cNvPr id="7" name="Picture 6"/>
          <p:cNvPicPr>
            <a:picLocks noChangeAspect="1"/>
          </p:cNvPicPr>
          <p:nvPr/>
        </p:nvPicPr>
        <p:blipFill>
          <a:blip r:embed="rId6"/>
          <a:stretch>
            <a:fillRect/>
          </a:stretch>
        </p:blipFill>
        <p:spPr>
          <a:xfrm>
            <a:off x="7192832" y="5320445"/>
            <a:ext cx="1322518" cy="332763"/>
          </a:xfrm>
          <a:prstGeom prst="rect">
            <a:avLst/>
          </a:prstGeom>
        </p:spPr>
      </p:pic>
    </p:spTree>
    <p:extLst>
      <p:ext uri="{BB962C8B-B14F-4D97-AF65-F5344CB8AC3E}">
        <p14:creationId xmlns:p14="http://schemas.microsoft.com/office/powerpoint/2010/main" val="8616606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3965" y="1"/>
            <a:ext cx="8101385" cy="899030"/>
          </a:xfrm>
        </p:spPr>
        <p:txBody>
          <a:bodyPr/>
          <a:lstStyle/>
          <a:p>
            <a:r>
              <a:rPr lang="en-US" dirty="0" smtClean="0"/>
              <a:t>DMN</a:t>
            </a:r>
            <a:endParaRPr lang="en-US" dirty="0"/>
          </a:p>
        </p:txBody>
      </p:sp>
      <p:sp>
        <p:nvSpPr>
          <p:cNvPr id="4" name="Slide Number Placeholder 3"/>
          <p:cNvSpPr>
            <a:spLocks noGrp="1"/>
          </p:cNvSpPr>
          <p:nvPr>
            <p:ph type="sldNum" sz="quarter" idx="12"/>
          </p:nvPr>
        </p:nvSpPr>
        <p:spPr/>
        <p:txBody>
          <a:bodyPr/>
          <a:lstStyle/>
          <a:p>
            <a:fld id="{6113E31D-E2AB-40D1-8B51-AFA5AFEF393A}" type="slidenum">
              <a:rPr lang="en-US" smtClean="0"/>
              <a:t>46</a:t>
            </a:fld>
            <a:endParaRPr lang="en-US" dirty="0"/>
          </a:p>
        </p:txBody>
      </p:sp>
      <p:sp>
        <p:nvSpPr>
          <p:cNvPr id="13" name="TextBox 12"/>
          <p:cNvSpPr txBox="1"/>
          <p:nvPr/>
        </p:nvSpPr>
        <p:spPr>
          <a:xfrm>
            <a:off x="646229" y="6504061"/>
            <a:ext cx="7636856" cy="307777"/>
          </a:xfrm>
          <a:prstGeom prst="rect">
            <a:avLst/>
          </a:prstGeom>
          <a:noFill/>
        </p:spPr>
        <p:txBody>
          <a:bodyPr wrap="square" rtlCol="0" anchor="ctr">
            <a:spAutoFit/>
          </a:bodyPr>
          <a:lstStyle/>
          <a:p>
            <a:pPr algn="ctr"/>
            <a:r>
              <a:rPr lang="en-US" sz="1400" dirty="0">
                <a:latin typeface="+mj-lt"/>
              </a:rPr>
              <a:t>Ask Me Anything: Dynamic Memory Networks for Natural Language Processing</a:t>
            </a:r>
            <a:r>
              <a:rPr lang="en-US" sz="1400" dirty="0" smtClean="0">
                <a:latin typeface="+mj-lt"/>
              </a:rPr>
              <a:t>, Kumar et. </a:t>
            </a:r>
            <a:r>
              <a:rPr lang="en-US" sz="1400" dirty="0">
                <a:latin typeface="+mj-lt"/>
              </a:rPr>
              <a:t>a</a:t>
            </a:r>
            <a:r>
              <a:rPr lang="en-US" sz="1400" dirty="0" smtClean="0">
                <a:latin typeface="+mj-lt"/>
              </a:rPr>
              <a:t>l. ICML 2016</a:t>
            </a:r>
            <a:endParaRPr lang="en-US" sz="1400" dirty="0">
              <a:latin typeface="+mj-lt"/>
            </a:endParaRP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032" y="1046741"/>
            <a:ext cx="8648700" cy="4054702"/>
          </a:xfrm>
          <a:prstGeom prst="rect">
            <a:avLst/>
          </a:prstGeom>
        </p:spPr>
      </p:pic>
      <p:sp>
        <p:nvSpPr>
          <p:cNvPr id="16" name="Rectangle 15"/>
          <p:cNvSpPr/>
          <p:nvPr/>
        </p:nvSpPr>
        <p:spPr>
          <a:xfrm>
            <a:off x="226031" y="1927424"/>
            <a:ext cx="6527193" cy="743401"/>
          </a:xfrm>
          <a:prstGeom prst="rect">
            <a:avLst/>
          </a:prstGeom>
          <a:solidFill>
            <a:schemeClr val="tx1">
              <a:alpha val="7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753225" y="2818535"/>
            <a:ext cx="2028825" cy="2282908"/>
          </a:xfrm>
          <a:prstGeom prst="rect">
            <a:avLst/>
          </a:prstGeom>
          <a:solidFill>
            <a:schemeClr val="tx1">
              <a:alpha val="7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26032" y="2680350"/>
            <a:ext cx="6527193" cy="2421093"/>
          </a:xfrm>
          <a:prstGeom prst="rect">
            <a:avLst/>
          </a:prstGeom>
          <a:solidFill>
            <a:schemeClr val="tx1">
              <a:alpha val="7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26032" y="1046741"/>
            <a:ext cx="5879494" cy="880683"/>
          </a:xfrm>
          <a:prstGeom prst="rect">
            <a:avLst/>
          </a:prstGeom>
          <a:solidFill>
            <a:schemeClr val="tx1">
              <a:alpha val="7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869307" y="5439589"/>
            <a:ext cx="7190699" cy="584775"/>
          </a:xfrm>
          <a:prstGeom prst="rect">
            <a:avLst/>
          </a:prstGeom>
          <a:noFill/>
        </p:spPr>
        <p:txBody>
          <a:bodyPr wrap="square" rtlCol="0">
            <a:spAutoFit/>
          </a:bodyPr>
          <a:lstStyle/>
          <a:p>
            <a:r>
              <a:rPr lang="en-US" sz="3200" dirty="0" smtClean="0">
                <a:latin typeface="+mj-lt"/>
              </a:rPr>
              <a:t>How many GRUs were used with 2 hops?</a:t>
            </a:r>
            <a:endParaRPr lang="en-US" sz="3200" dirty="0">
              <a:latin typeface="+mj-lt"/>
            </a:endParaRPr>
          </a:p>
        </p:txBody>
      </p:sp>
    </p:spTree>
    <p:extLst>
      <p:ext uri="{BB962C8B-B14F-4D97-AF65-F5344CB8AC3E}">
        <p14:creationId xmlns:p14="http://schemas.microsoft.com/office/powerpoint/2010/main" val="44772226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3965" y="1"/>
            <a:ext cx="8101385" cy="899030"/>
          </a:xfrm>
        </p:spPr>
        <p:txBody>
          <a:bodyPr/>
          <a:lstStyle/>
          <a:p>
            <a:r>
              <a:rPr lang="en-US" dirty="0" smtClean="0"/>
              <a:t>DMN – Qualitative Results</a:t>
            </a:r>
            <a:endParaRPr lang="en-US" dirty="0"/>
          </a:p>
        </p:txBody>
      </p:sp>
      <p:sp>
        <p:nvSpPr>
          <p:cNvPr id="4" name="Slide Number Placeholder 3"/>
          <p:cNvSpPr>
            <a:spLocks noGrp="1"/>
          </p:cNvSpPr>
          <p:nvPr>
            <p:ph type="sldNum" sz="quarter" idx="12"/>
          </p:nvPr>
        </p:nvSpPr>
        <p:spPr/>
        <p:txBody>
          <a:bodyPr/>
          <a:lstStyle/>
          <a:p>
            <a:fld id="{6113E31D-E2AB-40D1-8B51-AFA5AFEF393A}" type="slidenum">
              <a:rPr lang="en-US" smtClean="0"/>
              <a:t>47</a:t>
            </a:fld>
            <a:endParaRPr lang="en-US" dirty="0"/>
          </a:p>
        </p:txBody>
      </p:sp>
      <p:sp>
        <p:nvSpPr>
          <p:cNvPr id="13" name="TextBox 12"/>
          <p:cNvSpPr txBox="1"/>
          <p:nvPr/>
        </p:nvSpPr>
        <p:spPr>
          <a:xfrm>
            <a:off x="646229" y="6504061"/>
            <a:ext cx="7636856" cy="307777"/>
          </a:xfrm>
          <a:prstGeom prst="rect">
            <a:avLst/>
          </a:prstGeom>
          <a:noFill/>
        </p:spPr>
        <p:txBody>
          <a:bodyPr wrap="square" rtlCol="0" anchor="ctr">
            <a:spAutoFit/>
          </a:bodyPr>
          <a:lstStyle/>
          <a:p>
            <a:pPr algn="ctr"/>
            <a:r>
              <a:rPr lang="en-US" sz="1400" dirty="0">
                <a:latin typeface="+mj-lt"/>
              </a:rPr>
              <a:t>Ask Me Anything: Dynamic Memory Networks for Natural Language Processing</a:t>
            </a:r>
            <a:r>
              <a:rPr lang="en-US" sz="1400" dirty="0" smtClean="0">
                <a:latin typeface="+mj-lt"/>
              </a:rPr>
              <a:t>, Kumar et. </a:t>
            </a:r>
            <a:r>
              <a:rPr lang="en-US" sz="1400" dirty="0">
                <a:latin typeface="+mj-lt"/>
              </a:rPr>
              <a:t>a</a:t>
            </a:r>
            <a:r>
              <a:rPr lang="en-US" sz="1400" dirty="0" smtClean="0">
                <a:latin typeface="+mj-lt"/>
              </a:rPr>
              <a:t>l. ICML 2016</a:t>
            </a:r>
            <a:endParaRPr lang="en-US" sz="1400" dirty="0">
              <a:latin typeface="+mj-l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2258" y="1046741"/>
            <a:ext cx="7770827" cy="2910722"/>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43632" y="4284177"/>
            <a:ext cx="6242050" cy="1893169"/>
          </a:xfrm>
          <a:prstGeom prst="rect">
            <a:avLst/>
          </a:prstGeom>
        </p:spPr>
      </p:pic>
    </p:spTree>
    <p:extLst>
      <p:ext uri="{BB962C8B-B14F-4D97-AF65-F5344CB8AC3E}">
        <p14:creationId xmlns:p14="http://schemas.microsoft.com/office/powerpoint/2010/main" val="1511021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113E31D-E2AB-40D1-8B51-AFA5AFEF393A}" type="slidenum">
              <a:rPr lang="en-US" smtClean="0"/>
              <a:t>48</a:t>
            </a:fld>
            <a:endParaRPr lang="en-US" dirty="0"/>
          </a:p>
        </p:txBody>
      </p:sp>
      <p:sp>
        <p:nvSpPr>
          <p:cNvPr id="6" name="TextBox 5"/>
          <p:cNvSpPr txBox="1"/>
          <p:nvPr/>
        </p:nvSpPr>
        <p:spPr>
          <a:xfrm>
            <a:off x="1571677" y="2929936"/>
            <a:ext cx="6072947" cy="1015663"/>
          </a:xfrm>
          <a:prstGeom prst="rect">
            <a:avLst/>
          </a:prstGeom>
          <a:noFill/>
        </p:spPr>
        <p:txBody>
          <a:bodyPr wrap="square" rtlCol="0">
            <a:spAutoFit/>
          </a:bodyPr>
          <a:lstStyle/>
          <a:p>
            <a:pPr algn="ctr"/>
            <a:r>
              <a:rPr lang="en-US" sz="6000" dirty="0" smtClean="0">
                <a:latin typeface="+mj-lt"/>
              </a:rPr>
              <a:t>Algorithm Learning</a:t>
            </a:r>
            <a:endParaRPr lang="en-US" sz="6000" dirty="0">
              <a:latin typeface="+mj-lt"/>
            </a:endParaRPr>
          </a:p>
        </p:txBody>
      </p:sp>
    </p:spTree>
    <p:extLst>
      <p:ext uri="{BB962C8B-B14F-4D97-AF65-F5344CB8AC3E}">
        <p14:creationId xmlns:p14="http://schemas.microsoft.com/office/powerpoint/2010/main" val="176382118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Neural Turing Machine</a:t>
            </a:r>
            <a:endParaRPr lang="en-US" dirty="0"/>
          </a:p>
        </p:txBody>
      </p:sp>
      <p:sp>
        <p:nvSpPr>
          <p:cNvPr id="3" name="Content Placeholder 2"/>
          <p:cNvSpPr>
            <a:spLocks noGrp="1"/>
          </p:cNvSpPr>
          <p:nvPr>
            <p:ph idx="1"/>
          </p:nvPr>
        </p:nvSpPr>
        <p:spPr/>
        <p:txBody>
          <a:bodyPr>
            <a:normAutofit/>
          </a:bodyPr>
          <a:lstStyle/>
          <a:p>
            <a:pPr marL="0" indent="0" algn="ctr">
              <a:buNone/>
            </a:pPr>
            <a:r>
              <a:rPr lang="en-US" sz="3200" dirty="0" smtClean="0">
                <a:latin typeface="+mj-lt"/>
              </a:rPr>
              <a:t>Copy Task: Implement the Algorithm</a:t>
            </a:r>
          </a:p>
          <a:p>
            <a:pPr marL="0" indent="0">
              <a:buNone/>
            </a:pPr>
            <a:endParaRPr lang="en-US" sz="2400" dirty="0" smtClean="0">
              <a:latin typeface="+mj-lt"/>
            </a:endParaRPr>
          </a:p>
          <a:p>
            <a:pPr marL="0" indent="0" algn="ctr">
              <a:buNone/>
            </a:pPr>
            <a:r>
              <a:rPr lang="en-US" sz="2400" dirty="0" smtClean="0">
                <a:latin typeface="+mj-lt"/>
              </a:rPr>
              <a:t>Given a list of numbers at input, reproduce the list at output</a:t>
            </a:r>
          </a:p>
          <a:p>
            <a:pPr marL="800100" lvl="1" indent="-457200">
              <a:buFont typeface="+mj-lt"/>
              <a:buAutoNum type="arabicPeriod"/>
            </a:pPr>
            <a:endParaRPr lang="en-US" dirty="0" smtClean="0">
              <a:latin typeface="+mj-lt"/>
            </a:endParaRPr>
          </a:p>
          <a:p>
            <a:pPr marL="0" indent="0">
              <a:buNone/>
            </a:pPr>
            <a:endParaRPr lang="en-US" dirty="0" smtClean="0">
              <a:latin typeface="+mj-lt"/>
            </a:endParaRPr>
          </a:p>
          <a:p>
            <a:pPr marL="0" indent="0">
              <a:buNone/>
            </a:pPr>
            <a:r>
              <a:rPr lang="en-US" sz="2800" dirty="0" smtClean="0">
                <a:latin typeface="+mj-lt"/>
              </a:rPr>
              <a:t>Neural Turing Machine Learns:</a:t>
            </a:r>
          </a:p>
          <a:p>
            <a:pPr marL="457200" indent="-457200">
              <a:buFont typeface="+mj-lt"/>
              <a:buAutoNum type="arabicPeriod"/>
            </a:pPr>
            <a:r>
              <a:rPr lang="en-US" sz="2400" dirty="0" smtClean="0">
                <a:latin typeface="+mj-lt"/>
              </a:rPr>
              <a:t>What to write to memory</a:t>
            </a:r>
          </a:p>
          <a:p>
            <a:pPr marL="457200" indent="-457200">
              <a:buFont typeface="+mj-lt"/>
              <a:buAutoNum type="arabicPeriod"/>
            </a:pPr>
            <a:r>
              <a:rPr lang="en-US" sz="2400" dirty="0" smtClean="0">
                <a:latin typeface="+mj-lt"/>
              </a:rPr>
              <a:t>When to write to memory</a:t>
            </a:r>
          </a:p>
          <a:p>
            <a:pPr marL="457200" indent="-457200">
              <a:buFont typeface="+mj-lt"/>
              <a:buAutoNum type="arabicPeriod"/>
            </a:pPr>
            <a:r>
              <a:rPr lang="en-US" sz="2400" dirty="0" smtClean="0">
                <a:latin typeface="+mj-lt"/>
              </a:rPr>
              <a:t>When to stop writing</a:t>
            </a:r>
          </a:p>
          <a:p>
            <a:pPr marL="457200" indent="-457200">
              <a:buFont typeface="+mj-lt"/>
              <a:buAutoNum type="arabicPeriod"/>
            </a:pPr>
            <a:r>
              <a:rPr lang="en-US" sz="2400" dirty="0" smtClean="0">
                <a:latin typeface="+mj-lt"/>
              </a:rPr>
              <a:t>Which memory cell to read from</a:t>
            </a:r>
          </a:p>
          <a:p>
            <a:pPr marL="457200" indent="-457200">
              <a:buFont typeface="+mj-lt"/>
              <a:buAutoNum type="arabicPeriod"/>
            </a:pPr>
            <a:r>
              <a:rPr lang="en-US" sz="2400" dirty="0" smtClean="0">
                <a:latin typeface="+mj-lt"/>
              </a:rPr>
              <a:t>How to convert result of read into final output</a:t>
            </a:r>
          </a:p>
          <a:p>
            <a:pPr marL="457200" indent="-457200">
              <a:buFont typeface="+mj-lt"/>
              <a:buAutoNum type="arabicPeriod"/>
            </a:pPr>
            <a:endParaRPr lang="en-US" sz="2400" dirty="0" smtClean="0">
              <a:latin typeface="+mj-lt"/>
            </a:endParaRPr>
          </a:p>
          <a:p>
            <a:pPr marL="457200" indent="-457200">
              <a:buFont typeface="+mj-lt"/>
              <a:buAutoNum type="arabicPeriod"/>
            </a:pPr>
            <a:endParaRPr lang="en-US" sz="2400" dirty="0" smtClean="0">
              <a:latin typeface="+mj-lt"/>
            </a:endParaRPr>
          </a:p>
          <a:p>
            <a:pPr marL="0" indent="0">
              <a:buNone/>
            </a:pPr>
            <a:endParaRPr lang="en-US" sz="2400" dirty="0">
              <a:latin typeface="+mj-lt"/>
            </a:endParaRPr>
          </a:p>
        </p:txBody>
      </p:sp>
      <p:sp>
        <p:nvSpPr>
          <p:cNvPr id="4" name="Slide Number Placeholder 3"/>
          <p:cNvSpPr>
            <a:spLocks noGrp="1"/>
          </p:cNvSpPr>
          <p:nvPr>
            <p:ph type="sldNum" sz="quarter" idx="12"/>
          </p:nvPr>
        </p:nvSpPr>
        <p:spPr/>
        <p:txBody>
          <a:bodyPr/>
          <a:lstStyle/>
          <a:p>
            <a:fld id="{6113E31D-E2AB-40D1-8B51-AFA5AFEF393A}" type="slidenum">
              <a:rPr lang="en-US" smtClean="0"/>
              <a:t>49</a:t>
            </a:fld>
            <a:endParaRPr lang="en-US" dirty="0"/>
          </a:p>
        </p:txBody>
      </p:sp>
    </p:spTree>
    <p:extLst>
      <p:ext uri="{BB962C8B-B14F-4D97-AF65-F5344CB8AC3E}">
        <p14:creationId xmlns:p14="http://schemas.microsoft.com/office/powerpoint/2010/main" val="1688674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Mem</a:t>
            </a:r>
            <a:r>
              <a:rPr lang="en-US" dirty="0" smtClean="0"/>
              <a:t>ory </a:t>
            </a:r>
            <a:r>
              <a:rPr lang="en-US" b="1" dirty="0" smtClean="0"/>
              <a:t>N</a:t>
            </a:r>
            <a:r>
              <a:rPr lang="en-US" dirty="0" smtClean="0"/>
              <a:t>etworks (MemNN)</a:t>
            </a:r>
            <a:endParaRPr lang="en-US" dirty="0"/>
          </a:p>
        </p:txBody>
      </p:sp>
      <p:sp>
        <p:nvSpPr>
          <p:cNvPr id="4" name="Slide Number Placeholder 3"/>
          <p:cNvSpPr>
            <a:spLocks noGrp="1"/>
          </p:cNvSpPr>
          <p:nvPr>
            <p:ph type="sldNum" sz="quarter" idx="12"/>
          </p:nvPr>
        </p:nvSpPr>
        <p:spPr/>
        <p:txBody>
          <a:bodyPr/>
          <a:lstStyle/>
          <a:p>
            <a:fld id="{6113E31D-E2AB-40D1-8B51-AFA5AFEF393A}" type="slidenum">
              <a:rPr lang="en-US" smtClean="0"/>
              <a:t>5</a:t>
            </a:fld>
            <a:endParaRPr lang="en-US" dirty="0"/>
          </a:p>
        </p:txBody>
      </p:sp>
      <mc:AlternateContent xmlns:mc="http://schemas.openxmlformats.org/markup-compatibility/2006" xmlns:a14="http://schemas.microsoft.com/office/drawing/2010/main">
        <mc:Choice Requires="a14">
          <p:sp>
            <p:nvSpPr>
              <p:cNvPr id="5" name="Footer Placeholder 4"/>
              <p:cNvSpPr>
                <a:spLocks noGrp="1"/>
              </p:cNvSpPr>
              <p:nvPr>
                <p:ph idx="1"/>
              </p:nvPr>
            </p:nvSpPr>
            <p:spPr>
              <a:xfrm>
                <a:off x="413964" y="1418796"/>
                <a:ext cx="8205249" cy="4966227"/>
              </a:xfrm>
            </p:spPr>
            <p:txBody>
              <a:bodyPr>
                <a:normAutofit/>
              </a:bodyPr>
              <a:lstStyle/>
              <a:p>
                <a:r>
                  <a:rPr lang="en-US" dirty="0" smtClean="0">
                    <a:latin typeface="+mj-lt"/>
                  </a:rPr>
                  <a:t>Class of Models with memory </a:t>
                </a:r>
                <a14:m>
                  <m:oMath xmlns:m="http://schemas.openxmlformats.org/officeDocument/2006/math">
                    <m:r>
                      <a:rPr lang="en-US" b="0" i="1" smtClean="0">
                        <a:latin typeface="Cambria Math" charset="0"/>
                      </a:rPr>
                      <m:t>𝑚</m:t>
                    </m:r>
                  </m:oMath>
                </a14:m>
                <a:r>
                  <a:rPr lang="en-US" dirty="0" smtClean="0">
                    <a:latin typeface="+mj-lt"/>
                  </a:rPr>
                  <a:t> - Array of objects </a:t>
                </a:r>
                <a14:m>
                  <m:oMath xmlns:m="http://schemas.openxmlformats.org/officeDocument/2006/math">
                    <m:sSub>
                      <m:sSubPr>
                        <m:ctrlPr>
                          <a:rPr lang="en-US" b="0" i="1" smtClean="0">
                            <a:latin typeface="Cambria Math" charset="0"/>
                          </a:rPr>
                        </m:ctrlPr>
                      </m:sSubPr>
                      <m:e>
                        <m:r>
                          <a:rPr lang="en-US" i="1">
                            <a:latin typeface="Cambria Math" charset="0"/>
                          </a:rPr>
                          <m:t>𝑚</m:t>
                        </m:r>
                      </m:e>
                      <m:sub>
                        <m:r>
                          <a:rPr lang="en-US" b="0" i="1" smtClean="0">
                            <a:latin typeface="Cambria Math" charset="0"/>
                          </a:rPr>
                          <m:t>𝑖</m:t>
                        </m:r>
                      </m:sub>
                    </m:sSub>
                  </m:oMath>
                </a14:m>
                <a:endParaRPr lang="en-US" b="0" dirty="0" smtClean="0">
                  <a:latin typeface="+mj-lt"/>
                </a:endParaRPr>
              </a:p>
              <a:p>
                <a:endParaRPr lang="en-US" dirty="0" smtClean="0">
                  <a:latin typeface="+mj-lt"/>
                </a:endParaRPr>
              </a:p>
              <a:p>
                <a:endParaRPr lang="en-US" dirty="0">
                  <a:latin typeface="+mj-lt"/>
                </a:endParaRPr>
              </a:p>
              <a:p>
                <a:endParaRPr lang="en-US" dirty="0" smtClean="0">
                  <a:latin typeface="+mj-lt"/>
                </a:endParaRPr>
              </a:p>
              <a:p>
                <a:endParaRPr lang="en-US" dirty="0">
                  <a:latin typeface="+mj-lt"/>
                </a:endParaRPr>
              </a:p>
              <a:p>
                <a:endParaRPr lang="en-US" dirty="0" smtClean="0">
                  <a:latin typeface="+mj-lt"/>
                </a:endParaRPr>
              </a:p>
              <a:p>
                <a:endParaRPr lang="en-US" dirty="0" smtClean="0">
                  <a:latin typeface="+mj-lt"/>
                </a:endParaRPr>
              </a:p>
              <a:p>
                <a:pPr marL="0" indent="0">
                  <a:buNone/>
                </a:pPr>
                <a:endParaRPr lang="en-US" dirty="0" smtClean="0">
                  <a:latin typeface="+mj-lt"/>
                </a:endParaRPr>
              </a:p>
              <a:p>
                <a:pPr marL="0" indent="0">
                  <a:buNone/>
                </a:pPr>
                <a:r>
                  <a:rPr lang="en-US" dirty="0" smtClean="0">
                    <a:latin typeface="+mj-lt"/>
                  </a:rPr>
                  <a:t>Four Components : </a:t>
                </a:r>
              </a:p>
              <a:p>
                <a:pPr marL="342900" lvl="1" indent="0">
                  <a:buNone/>
                </a:pPr>
                <a:r>
                  <a:rPr lang="en-US" sz="2000" b="1" dirty="0" smtClean="0">
                    <a:latin typeface="+mj-lt"/>
                  </a:rPr>
                  <a:t> I  - Input Feature Map : </a:t>
                </a:r>
                <a:r>
                  <a:rPr lang="en-US" sz="2000" dirty="0" smtClean="0">
                    <a:latin typeface="+mj-lt"/>
                  </a:rPr>
                  <a:t>Input manipulation</a:t>
                </a:r>
              </a:p>
              <a:p>
                <a:pPr marL="342900" lvl="1" indent="0">
                  <a:buNone/>
                </a:pPr>
                <a:r>
                  <a:rPr lang="en-US" sz="2000" b="1" dirty="0" smtClean="0">
                    <a:latin typeface="+mj-lt"/>
                  </a:rPr>
                  <a:t>G - Generalization : </a:t>
                </a:r>
                <a:r>
                  <a:rPr lang="en-US" sz="2000" dirty="0" smtClean="0">
                    <a:latin typeface="+mj-lt"/>
                  </a:rPr>
                  <a:t>Memory Manipulation</a:t>
                </a:r>
              </a:p>
              <a:p>
                <a:pPr marL="342900" lvl="1" indent="0">
                  <a:buNone/>
                </a:pPr>
                <a:r>
                  <a:rPr lang="en-US" sz="2000" b="1" dirty="0" smtClean="0">
                    <a:latin typeface="+mj-lt"/>
                  </a:rPr>
                  <a:t>O - Output Feature Map : </a:t>
                </a:r>
                <a:r>
                  <a:rPr lang="en-US" sz="2000" dirty="0" smtClean="0">
                    <a:latin typeface="+mj-lt"/>
                  </a:rPr>
                  <a:t>Output representation generator</a:t>
                </a:r>
              </a:p>
              <a:p>
                <a:pPr marL="342900" lvl="1" indent="0">
                  <a:buNone/>
                </a:pPr>
                <a:r>
                  <a:rPr lang="en-US" sz="2000" b="1" dirty="0" smtClean="0">
                    <a:latin typeface="+mj-lt"/>
                  </a:rPr>
                  <a:t>R - Response : </a:t>
                </a:r>
                <a:r>
                  <a:rPr lang="en-US" sz="2000" dirty="0" smtClean="0">
                    <a:latin typeface="+mj-lt"/>
                  </a:rPr>
                  <a:t>Response Generator</a:t>
                </a:r>
                <a:endParaRPr lang="en-US" sz="2000" b="1" dirty="0" smtClean="0">
                  <a:latin typeface="+mj-lt"/>
                </a:endParaRPr>
              </a:p>
              <a:p>
                <a:endParaRPr lang="en-US" dirty="0">
                  <a:latin typeface="+mj-lt"/>
                </a:endParaRPr>
              </a:p>
            </p:txBody>
          </p:sp>
        </mc:Choice>
        <mc:Fallback xmlns="">
          <p:sp>
            <p:nvSpPr>
              <p:cNvPr id="5" name="Footer Placeholder 4"/>
              <p:cNvSpPr>
                <a:spLocks noGrp="1" noRot="1" noChangeAspect="1" noMove="1" noResize="1" noEditPoints="1" noAdjustHandles="1" noChangeArrowheads="1" noChangeShapeType="1" noTextEdit="1"/>
              </p:cNvSpPr>
              <p:nvPr>
                <p:ph idx="1"/>
              </p:nvPr>
            </p:nvSpPr>
            <p:spPr>
              <a:xfrm>
                <a:off x="413964" y="1418796"/>
                <a:ext cx="8205249" cy="4966227"/>
              </a:xfrm>
              <a:blipFill rotWithShape="0">
                <a:blip r:embed="rId3"/>
                <a:stretch>
                  <a:fillRect l="-892" t="-1474"/>
                </a:stretch>
              </a:blipFill>
            </p:spPr>
            <p:txBody>
              <a:bodyPr/>
              <a:lstStyle/>
              <a:p>
                <a:r>
                  <a:rPr lang="en-US">
                    <a:noFill/>
                  </a:rPr>
                  <a:t> </a:t>
                </a:r>
              </a:p>
            </p:txBody>
          </p:sp>
        </mc:Fallback>
      </mc:AlternateContent>
      <p:sp>
        <p:nvSpPr>
          <p:cNvPr id="6" name="TextBox 5"/>
          <p:cNvSpPr txBox="1"/>
          <p:nvPr/>
        </p:nvSpPr>
        <p:spPr>
          <a:xfrm>
            <a:off x="2816315" y="6385024"/>
            <a:ext cx="3400546" cy="307777"/>
          </a:xfrm>
          <a:prstGeom prst="rect">
            <a:avLst/>
          </a:prstGeom>
          <a:noFill/>
        </p:spPr>
        <p:txBody>
          <a:bodyPr wrap="none" rtlCol="0" anchor="ctr">
            <a:spAutoFit/>
          </a:bodyPr>
          <a:lstStyle/>
          <a:p>
            <a:pPr algn="ctr"/>
            <a:r>
              <a:rPr lang="en-US" sz="1400" dirty="0">
                <a:latin typeface="+mj-lt"/>
              </a:rPr>
              <a:t>Memory Networks, Weston et. al., ICLR 2015</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75000" y="2076029"/>
            <a:ext cx="2882900" cy="1714500"/>
          </a:xfrm>
          <a:prstGeom prst="rect">
            <a:avLst/>
          </a:prstGeom>
        </p:spPr>
      </p:pic>
      <p:pic>
        <p:nvPicPr>
          <p:cNvPr id="11" name="Picture 10"/>
          <p:cNvPicPr>
            <a:picLocks noChangeAspect="1"/>
          </p:cNvPicPr>
          <p:nvPr/>
        </p:nvPicPr>
        <p:blipFill>
          <a:blip r:embed="rId5"/>
          <a:stretch>
            <a:fillRect/>
          </a:stretch>
        </p:blipFill>
        <p:spPr>
          <a:xfrm>
            <a:off x="4466359" y="3883763"/>
            <a:ext cx="300182" cy="165100"/>
          </a:xfrm>
          <a:prstGeom prst="rect">
            <a:avLst/>
          </a:prstGeom>
        </p:spPr>
      </p:pic>
      <p:sp>
        <p:nvSpPr>
          <p:cNvPr id="9" name="TextBox 8"/>
          <p:cNvSpPr txBox="1"/>
          <p:nvPr/>
        </p:nvSpPr>
        <p:spPr>
          <a:xfrm>
            <a:off x="7075226" y="2867199"/>
            <a:ext cx="1543987" cy="923330"/>
          </a:xfrm>
          <a:prstGeom prst="rect">
            <a:avLst/>
          </a:prstGeom>
          <a:noFill/>
          <a:ln>
            <a:solidFill>
              <a:schemeClr val="tx1"/>
            </a:solidFill>
            <a:prstDash val="lgDash"/>
          </a:ln>
        </p:spPr>
        <p:txBody>
          <a:bodyPr wrap="square" rtlCol="0">
            <a:spAutoFit/>
          </a:bodyPr>
          <a:lstStyle/>
          <a:p>
            <a:r>
              <a:rPr lang="en-US" dirty="0" smtClean="0">
                <a:latin typeface="+mj-lt"/>
              </a:rPr>
              <a:t>Each </a:t>
            </a:r>
            <a:r>
              <a:rPr lang="en-US" smtClean="0">
                <a:latin typeface="+mj-lt"/>
              </a:rPr>
              <a:t>memory here is </a:t>
            </a:r>
            <a:r>
              <a:rPr lang="en-US" dirty="0" smtClean="0">
                <a:latin typeface="+mj-lt"/>
              </a:rPr>
              <a:t>a dense vector</a:t>
            </a:r>
            <a:endParaRPr lang="en-US" dirty="0">
              <a:latin typeface="+mj-lt"/>
            </a:endParaRPr>
          </a:p>
        </p:txBody>
      </p:sp>
    </p:spTree>
    <p:extLst>
      <p:ext uri="{BB962C8B-B14F-4D97-AF65-F5344CB8AC3E}">
        <p14:creationId xmlns:p14="http://schemas.microsoft.com/office/powerpoint/2010/main" val="108375490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Neural Turing Machines</a:t>
            </a:r>
            <a:endParaRPr lang="en-US" sz="4400" dirty="0"/>
          </a:p>
        </p:txBody>
      </p:sp>
      <p:sp>
        <p:nvSpPr>
          <p:cNvPr id="4" name="Slide Number Placeholder 3"/>
          <p:cNvSpPr>
            <a:spLocks noGrp="1"/>
          </p:cNvSpPr>
          <p:nvPr>
            <p:ph type="sldNum" sz="quarter" idx="12"/>
          </p:nvPr>
        </p:nvSpPr>
        <p:spPr/>
        <p:txBody>
          <a:bodyPr/>
          <a:lstStyle/>
          <a:p>
            <a:fld id="{6113E31D-E2AB-40D1-8B51-AFA5AFEF393A}" type="slidenum">
              <a:rPr lang="en-US" smtClean="0"/>
              <a:t>50</a:t>
            </a:fld>
            <a:endParaRPr lang="en-US" dirty="0"/>
          </a:p>
        </p:txBody>
      </p:sp>
      <p:sp>
        <p:nvSpPr>
          <p:cNvPr id="8" name="Rectangle 7"/>
          <p:cNvSpPr/>
          <p:nvPr/>
        </p:nvSpPr>
        <p:spPr>
          <a:xfrm>
            <a:off x="3089909" y="2380601"/>
            <a:ext cx="2564971" cy="1005987"/>
          </a:xfrm>
          <a:prstGeom prst="rect">
            <a:avLst/>
          </a:pr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noFill/>
            </a:endParaRPr>
          </a:p>
        </p:txBody>
      </p:sp>
      <p:sp>
        <p:nvSpPr>
          <p:cNvPr id="9" name="TextBox 8"/>
          <p:cNvSpPr txBox="1"/>
          <p:nvPr/>
        </p:nvSpPr>
        <p:spPr>
          <a:xfrm>
            <a:off x="3353958" y="2623481"/>
            <a:ext cx="2062036" cy="523220"/>
          </a:xfrm>
          <a:prstGeom prst="rect">
            <a:avLst/>
          </a:prstGeom>
          <a:noFill/>
        </p:spPr>
        <p:txBody>
          <a:bodyPr wrap="square" rtlCol="0">
            <a:spAutoFit/>
          </a:bodyPr>
          <a:lstStyle/>
          <a:p>
            <a:pPr algn="ctr"/>
            <a:r>
              <a:rPr lang="en-US" sz="2800" dirty="0" smtClean="0">
                <a:latin typeface="+mj-lt"/>
              </a:rPr>
              <a:t>Controller</a:t>
            </a:r>
            <a:endParaRPr lang="en-US" sz="2800" dirty="0">
              <a:latin typeface="+mj-lt"/>
            </a:endParaRPr>
          </a:p>
        </p:txBody>
      </p:sp>
      <p:sp>
        <p:nvSpPr>
          <p:cNvPr id="11" name="TextBox 10"/>
          <p:cNvSpPr txBox="1"/>
          <p:nvPr/>
        </p:nvSpPr>
        <p:spPr>
          <a:xfrm>
            <a:off x="2336750" y="1529471"/>
            <a:ext cx="1506317" cy="369332"/>
          </a:xfrm>
          <a:prstGeom prst="rect">
            <a:avLst/>
          </a:prstGeom>
          <a:noFill/>
        </p:spPr>
        <p:txBody>
          <a:bodyPr wrap="none" rtlCol="0">
            <a:spAutoFit/>
          </a:bodyPr>
          <a:lstStyle/>
          <a:p>
            <a:r>
              <a:rPr lang="en-US" dirty="0" smtClean="0"/>
              <a:t>External Input</a:t>
            </a:r>
            <a:endParaRPr lang="en-US" dirty="0"/>
          </a:p>
        </p:txBody>
      </p:sp>
      <p:sp>
        <p:nvSpPr>
          <p:cNvPr id="12" name="TextBox 11"/>
          <p:cNvSpPr txBox="1"/>
          <p:nvPr/>
        </p:nvSpPr>
        <p:spPr>
          <a:xfrm>
            <a:off x="4815723" y="1529471"/>
            <a:ext cx="1678314" cy="369332"/>
          </a:xfrm>
          <a:prstGeom prst="rect">
            <a:avLst/>
          </a:prstGeom>
          <a:noFill/>
        </p:spPr>
        <p:txBody>
          <a:bodyPr wrap="none" rtlCol="0">
            <a:spAutoFit/>
          </a:bodyPr>
          <a:lstStyle/>
          <a:p>
            <a:r>
              <a:rPr lang="en-US" dirty="0" smtClean="0"/>
              <a:t>External Output</a:t>
            </a:r>
            <a:endParaRPr lang="en-US" dirty="0"/>
          </a:p>
        </p:txBody>
      </p:sp>
      <p:sp>
        <p:nvSpPr>
          <p:cNvPr id="17" name="Rectangle 16"/>
          <p:cNvSpPr/>
          <p:nvPr/>
        </p:nvSpPr>
        <p:spPr>
          <a:xfrm>
            <a:off x="4740168" y="4128505"/>
            <a:ext cx="1351652" cy="369332"/>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Read Heads</a:t>
            </a:r>
            <a:endParaRPr lang="en-US" dirty="0">
              <a:solidFill>
                <a:schemeClr val="tx1"/>
              </a:solidFill>
            </a:endParaRPr>
          </a:p>
        </p:txBody>
      </p:sp>
      <p:sp>
        <p:nvSpPr>
          <p:cNvPr id="18" name="Rectangle 17"/>
          <p:cNvSpPr/>
          <p:nvPr/>
        </p:nvSpPr>
        <p:spPr>
          <a:xfrm>
            <a:off x="2336750" y="4945869"/>
            <a:ext cx="4157287" cy="465269"/>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p:nvSpPr>
        <p:spPr>
          <a:xfrm>
            <a:off x="3948509" y="4974975"/>
            <a:ext cx="987958" cy="369332"/>
          </a:xfrm>
          <a:prstGeom prst="rect">
            <a:avLst/>
          </a:prstGeom>
          <a:noFill/>
        </p:spPr>
        <p:txBody>
          <a:bodyPr wrap="none" rtlCol="0">
            <a:spAutoFit/>
          </a:bodyPr>
          <a:lstStyle/>
          <a:p>
            <a:r>
              <a:rPr lang="en-US" dirty="0" smtClean="0"/>
              <a:t>Memory</a:t>
            </a:r>
            <a:endParaRPr lang="en-US" dirty="0"/>
          </a:p>
        </p:txBody>
      </p:sp>
      <p:cxnSp>
        <p:nvCxnSpPr>
          <p:cNvPr id="21" name="Straight Arrow Connector 20"/>
          <p:cNvCxnSpPr>
            <a:stCxn id="11" idx="2"/>
          </p:cNvCxnSpPr>
          <p:nvPr/>
        </p:nvCxnSpPr>
        <p:spPr>
          <a:xfrm>
            <a:off x="3089909" y="1898803"/>
            <a:ext cx="753158" cy="343477"/>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a:endCxn id="12" idx="2"/>
          </p:cNvCxnSpPr>
          <p:nvPr/>
        </p:nvCxnSpPr>
        <p:spPr>
          <a:xfrm flipV="1">
            <a:off x="4936467" y="1898803"/>
            <a:ext cx="718413" cy="343477"/>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a:off x="4936467" y="3499763"/>
            <a:ext cx="479527" cy="502994"/>
          </a:xfrm>
          <a:prstGeom prst="straightConnector1">
            <a:avLst/>
          </a:prstGeom>
          <a:ln>
            <a:solidFill>
              <a:srgbClr val="000000"/>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flipV="1">
            <a:off x="3353958" y="3499763"/>
            <a:ext cx="489109" cy="502994"/>
          </a:xfrm>
          <a:prstGeom prst="straightConnector1">
            <a:avLst/>
          </a:prstGeom>
          <a:ln>
            <a:solidFill>
              <a:srgbClr val="000000"/>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a:off x="5415994" y="4606348"/>
            <a:ext cx="0" cy="251497"/>
          </a:xfrm>
          <a:prstGeom prst="straightConnector1">
            <a:avLst/>
          </a:prstGeom>
          <a:ln>
            <a:solidFill>
              <a:srgbClr val="000000"/>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flipV="1">
            <a:off x="3353958" y="4606348"/>
            <a:ext cx="0" cy="251497"/>
          </a:xfrm>
          <a:prstGeom prst="straightConnector1">
            <a:avLst/>
          </a:prstGeom>
          <a:ln>
            <a:solidFill>
              <a:srgbClr val="000000"/>
            </a:solidFill>
            <a:headEnd type="arrow"/>
            <a:tailEnd type="none"/>
          </a:ln>
        </p:spPr>
        <p:style>
          <a:lnRef idx="2">
            <a:schemeClr val="accent1"/>
          </a:lnRef>
          <a:fillRef idx="0">
            <a:schemeClr val="accent1"/>
          </a:fillRef>
          <a:effectRef idx="1">
            <a:schemeClr val="accent1"/>
          </a:effectRef>
          <a:fontRef idx="minor">
            <a:schemeClr val="tx1"/>
          </a:fontRef>
        </p:style>
      </p:cxnSp>
      <p:sp>
        <p:nvSpPr>
          <p:cNvPr id="35" name="Rectangle 34"/>
          <p:cNvSpPr/>
          <p:nvPr/>
        </p:nvSpPr>
        <p:spPr>
          <a:xfrm>
            <a:off x="1933165" y="2078807"/>
            <a:ext cx="5004210" cy="3785025"/>
          </a:xfrm>
          <a:prstGeom prst="rect">
            <a:avLst/>
          </a:prstGeom>
          <a:noFill/>
          <a:ln>
            <a:solidFill>
              <a:srgbClr val="00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TextBox 23"/>
          <p:cNvSpPr txBox="1"/>
          <p:nvPr/>
        </p:nvSpPr>
        <p:spPr>
          <a:xfrm>
            <a:off x="2455774" y="6385024"/>
            <a:ext cx="4121641" cy="307777"/>
          </a:xfrm>
          <a:prstGeom prst="rect">
            <a:avLst/>
          </a:prstGeom>
          <a:noFill/>
        </p:spPr>
        <p:txBody>
          <a:bodyPr wrap="none" rtlCol="0" anchor="ctr">
            <a:spAutoFit/>
          </a:bodyPr>
          <a:lstStyle/>
          <a:p>
            <a:pPr algn="ctr"/>
            <a:r>
              <a:rPr lang="en-US" sz="1400" dirty="0" smtClean="0">
                <a:latin typeface="+mj-lt"/>
              </a:rPr>
              <a:t>Neural Turing Machines, Graves et. al., arXiv</a:t>
            </a:r>
            <a:r>
              <a:rPr lang="en-US" sz="1400" dirty="0">
                <a:latin typeface="+mj-lt"/>
              </a:rPr>
              <a:t>:1410.5401   </a:t>
            </a:r>
          </a:p>
        </p:txBody>
      </p:sp>
      <p:sp>
        <p:nvSpPr>
          <p:cNvPr id="5" name="Rectangle 4"/>
          <p:cNvSpPr/>
          <p:nvPr/>
        </p:nvSpPr>
        <p:spPr>
          <a:xfrm>
            <a:off x="3954872" y="3525693"/>
            <a:ext cx="915047" cy="369332"/>
          </a:xfrm>
          <a:prstGeom prst="rect">
            <a:avLst/>
          </a:prstGeom>
        </p:spPr>
        <p:txBody>
          <a:bodyPr wrap="none">
            <a:spAutoFit/>
          </a:bodyPr>
          <a:lstStyle/>
          <a:p>
            <a:r>
              <a:rPr lang="en-US" i="1" dirty="0"/>
              <a:t>‘Blurry’</a:t>
            </a:r>
          </a:p>
        </p:txBody>
      </p:sp>
      <p:sp>
        <p:nvSpPr>
          <p:cNvPr id="36" name="Rectangle 35"/>
          <p:cNvSpPr/>
          <p:nvPr/>
        </p:nvSpPr>
        <p:spPr>
          <a:xfrm>
            <a:off x="2678132" y="4128505"/>
            <a:ext cx="1351652" cy="369332"/>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Write Heads</a:t>
            </a:r>
            <a:endParaRPr lang="en-US" dirty="0">
              <a:solidFill>
                <a:schemeClr val="tx1"/>
              </a:solidFill>
            </a:endParaRPr>
          </a:p>
        </p:txBody>
      </p:sp>
    </p:spTree>
    <p:extLst>
      <p:ext uri="{BB962C8B-B14F-4D97-AF65-F5344CB8AC3E}">
        <p14:creationId xmlns:p14="http://schemas.microsoft.com/office/powerpoint/2010/main" val="407215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p:bldP spid="35" grpId="0" animBg="1"/>
      <p:bldP spid="5" grpId="0"/>
      <p:bldP spid="36"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Neural Turing Machines</a:t>
            </a:r>
            <a:endParaRPr lang="en-US" sz="4400" dirty="0"/>
          </a:p>
        </p:txBody>
      </p:sp>
      <p:sp>
        <p:nvSpPr>
          <p:cNvPr id="3" name="Content Placeholder 2"/>
          <p:cNvSpPr>
            <a:spLocks noGrp="1"/>
          </p:cNvSpPr>
          <p:nvPr>
            <p:ph idx="1"/>
          </p:nvPr>
        </p:nvSpPr>
        <p:spPr/>
        <p:txBody>
          <a:bodyPr/>
          <a:lstStyle/>
          <a:p>
            <a:pPr marL="0" indent="0">
              <a:buNone/>
            </a:pPr>
            <a:endParaRPr lang="en-US" dirty="0" smtClean="0"/>
          </a:p>
          <a:p>
            <a:pPr marL="0" indent="0" algn="ctr">
              <a:buNone/>
            </a:pPr>
            <a:r>
              <a:rPr lang="en-US" sz="3000" dirty="0" smtClean="0">
                <a:latin typeface="+mj-lt"/>
              </a:rPr>
              <a:t>‘Blurry’ Memory Addressing</a:t>
            </a:r>
          </a:p>
          <a:p>
            <a:pPr marL="0" indent="0" algn="ctr">
              <a:buNone/>
            </a:pPr>
            <a:r>
              <a:rPr lang="en-US" sz="3000" dirty="0" smtClean="0">
                <a:latin typeface="+mj-lt"/>
              </a:rPr>
              <a:t>(at time instant ‘t’)</a:t>
            </a:r>
            <a:endParaRPr lang="en-US" sz="3000" dirty="0">
              <a:latin typeface="+mj-lt"/>
            </a:endParaRPr>
          </a:p>
        </p:txBody>
      </p:sp>
      <p:sp>
        <p:nvSpPr>
          <p:cNvPr id="4" name="Slide Number Placeholder 3"/>
          <p:cNvSpPr>
            <a:spLocks noGrp="1"/>
          </p:cNvSpPr>
          <p:nvPr>
            <p:ph type="sldNum" sz="quarter" idx="12"/>
          </p:nvPr>
        </p:nvSpPr>
        <p:spPr/>
        <p:txBody>
          <a:bodyPr/>
          <a:lstStyle/>
          <a:p>
            <a:fld id="{6113E31D-E2AB-40D1-8B51-AFA5AFEF393A}" type="slidenum">
              <a:rPr lang="en-US" smtClean="0"/>
              <a:t>51</a:t>
            </a:fld>
            <a:endParaRPr lang="en-US" dirty="0"/>
          </a:p>
        </p:txBody>
      </p:sp>
      <p:graphicFrame>
        <p:nvGraphicFramePr>
          <p:cNvPr id="6" name="Table 5"/>
          <p:cNvGraphicFramePr>
            <a:graphicFrameLocks noGrp="1"/>
          </p:cNvGraphicFramePr>
          <p:nvPr>
            <p:extLst/>
          </p:nvPr>
        </p:nvGraphicFramePr>
        <p:xfrm>
          <a:off x="1524000" y="4308061"/>
          <a:ext cx="6096000" cy="1854200"/>
        </p:xfrm>
        <a:graphic>
          <a:graphicData uri="http://schemas.openxmlformats.org/drawingml/2006/table">
            <a:tbl>
              <a:tblPr firstRow="1" bandRow="1">
                <a:tableStyleId>{5C22544A-7EE6-4342-B048-85BDC9FD1C3A}</a:tableStyleId>
              </a:tblPr>
              <a:tblGrid>
                <a:gridCol w="1219200"/>
                <a:gridCol w="1219200"/>
                <a:gridCol w="1219200"/>
                <a:gridCol w="1219200"/>
                <a:gridCol w="1219200"/>
              </a:tblGrid>
              <a:tr h="370840">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endParaRPr lang="en-US"/>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endParaRPr lang="en-US"/>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endParaRPr lang="en-US"/>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370840">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endParaRPr lang="en-US"/>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endParaRPr lang="en-US"/>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endParaRPr lang="en-US"/>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370840">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endParaRPr lang="en-US"/>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endParaRPr lang="en-US"/>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endParaRPr lang="en-US"/>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370840">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endParaRPr lang="en-US"/>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370840">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endParaRPr lang="en-US"/>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cxnSp>
        <p:nvCxnSpPr>
          <p:cNvPr id="10" name="Straight Arrow Connector 9"/>
          <p:cNvCxnSpPr/>
          <p:nvPr/>
        </p:nvCxnSpPr>
        <p:spPr>
          <a:xfrm flipV="1">
            <a:off x="1524000" y="3717288"/>
            <a:ext cx="6096000" cy="12574"/>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1230715" y="4308061"/>
            <a:ext cx="0" cy="185420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4413264" y="3478327"/>
            <a:ext cx="332142" cy="369332"/>
          </a:xfrm>
          <a:prstGeom prst="rect">
            <a:avLst/>
          </a:prstGeom>
          <a:solidFill>
            <a:srgbClr val="FFFFFF"/>
          </a:solidFill>
        </p:spPr>
        <p:txBody>
          <a:bodyPr wrap="none" rtlCol="0">
            <a:spAutoFit/>
          </a:bodyPr>
          <a:lstStyle/>
          <a:p>
            <a:r>
              <a:rPr lang="en-US" dirty="0">
                <a:latin typeface="+mj-lt"/>
              </a:rPr>
              <a:t>N</a:t>
            </a:r>
          </a:p>
        </p:txBody>
      </p:sp>
      <p:sp>
        <p:nvSpPr>
          <p:cNvPr id="14" name="TextBox 13"/>
          <p:cNvSpPr txBox="1"/>
          <p:nvPr/>
        </p:nvSpPr>
        <p:spPr>
          <a:xfrm>
            <a:off x="1063880" y="5042454"/>
            <a:ext cx="381836" cy="369332"/>
          </a:xfrm>
          <a:prstGeom prst="rect">
            <a:avLst/>
          </a:prstGeom>
          <a:solidFill>
            <a:srgbClr val="FFFFFF"/>
          </a:solidFill>
        </p:spPr>
        <p:txBody>
          <a:bodyPr wrap="none" rtlCol="0">
            <a:spAutoFit/>
          </a:bodyPr>
          <a:lstStyle/>
          <a:p>
            <a:r>
              <a:rPr lang="en-US" dirty="0" smtClean="0"/>
              <a:t>M</a:t>
            </a:r>
            <a:endParaRPr lang="en-US" dirty="0"/>
          </a:p>
        </p:txBody>
      </p:sp>
      <p:sp>
        <p:nvSpPr>
          <p:cNvPr id="50" name="Freeform 49"/>
          <p:cNvSpPr/>
          <p:nvPr/>
        </p:nvSpPr>
        <p:spPr>
          <a:xfrm>
            <a:off x="7744972" y="2460828"/>
            <a:ext cx="807054" cy="2234024"/>
          </a:xfrm>
          <a:custGeom>
            <a:avLst/>
            <a:gdLst>
              <a:gd name="connsiteX0" fmla="*/ 0 w 920450"/>
              <a:gd name="connsiteY0" fmla="*/ 0 h 2052580"/>
              <a:gd name="connsiteX1" fmla="*/ 918510 w 920450"/>
              <a:gd name="connsiteY1" fmla="*/ 1179383 h 2052580"/>
              <a:gd name="connsiteX2" fmla="*/ 260811 w 920450"/>
              <a:gd name="connsiteY2" fmla="*/ 2052580 h 2052580"/>
            </a:gdLst>
            <a:ahLst/>
            <a:cxnLst>
              <a:cxn ang="0">
                <a:pos x="connsiteX0" y="connsiteY0"/>
              </a:cxn>
              <a:cxn ang="0">
                <a:pos x="connsiteX1" y="connsiteY1"/>
              </a:cxn>
              <a:cxn ang="0">
                <a:pos x="connsiteX2" y="connsiteY2"/>
              </a:cxn>
            </a:cxnLst>
            <a:rect l="l" t="t" r="r" b="b"/>
            <a:pathLst>
              <a:path w="920450" h="2052580">
                <a:moveTo>
                  <a:pt x="0" y="0"/>
                </a:moveTo>
                <a:cubicBezTo>
                  <a:pt x="437521" y="418643"/>
                  <a:pt x="875042" y="837286"/>
                  <a:pt x="918510" y="1179383"/>
                </a:cubicBezTo>
                <a:cubicBezTo>
                  <a:pt x="961979" y="1521480"/>
                  <a:pt x="260811" y="2052580"/>
                  <a:pt x="260811" y="2052580"/>
                </a:cubicBezTo>
              </a:path>
            </a:pathLst>
          </a:custGeom>
          <a:ln>
            <a:solidFill>
              <a:schemeClr val="tx1"/>
            </a:solidFill>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1" name="TextBox 50"/>
          <p:cNvSpPr txBox="1"/>
          <p:nvPr/>
        </p:nvSpPr>
        <p:spPr>
          <a:xfrm>
            <a:off x="7314066" y="2313406"/>
            <a:ext cx="433570" cy="369332"/>
          </a:xfrm>
          <a:prstGeom prst="rect">
            <a:avLst/>
          </a:prstGeom>
          <a:noFill/>
        </p:spPr>
        <p:txBody>
          <a:bodyPr wrap="none" rtlCol="0">
            <a:spAutoFit/>
          </a:bodyPr>
          <a:lstStyle/>
          <a:p>
            <a:r>
              <a:rPr lang="en-US" dirty="0" smtClean="0"/>
              <a:t>M</a:t>
            </a:r>
            <a:r>
              <a:rPr lang="en-US" baseline="-25000" dirty="0" smtClean="0"/>
              <a:t>t</a:t>
            </a:r>
            <a:endParaRPr lang="en-US" baseline="-25000" dirty="0"/>
          </a:p>
        </p:txBody>
      </p:sp>
      <p:sp>
        <p:nvSpPr>
          <p:cNvPr id="7" name="Freeform 6"/>
          <p:cNvSpPr/>
          <p:nvPr/>
        </p:nvSpPr>
        <p:spPr>
          <a:xfrm>
            <a:off x="759756" y="3368046"/>
            <a:ext cx="657699" cy="725775"/>
          </a:xfrm>
          <a:custGeom>
            <a:avLst/>
            <a:gdLst>
              <a:gd name="connsiteX0" fmla="*/ 0 w 657699"/>
              <a:gd name="connsiteY0" fmla="*/ 0 h 725775"/>
              <a:gd name="connsiteX1" fmla="*/ 124736 w 657699"/>
              <a:gd name="connsiteY1" fmla="*/ 612372 h 725775"/>
              <a:gd name="connsiteX2" fmla="*/ 657699 w 657699"/>
              <a:gd name="connsiteY2" fmla="*/ 725775 h 725775"/>
            </a:gdLst>
            <a:ahLst/>
            <a:cxnLst>
              <a:cxn ang="0">
                <a:pos x="connsiteX0" y="connsiteY0"/>
              </a:cxn>
              <a:cxn ang="0">
                <a:pos x="connsiteX1" y="connsiteY1"/>
              </a:cxn>
              <a:cxn ang="0">
                <a:pos x="connsiteX2" y="connsiteY2"/>
              </a:cxn>
            </a:cxnLst>
            <a:rect l="l" t="t" r="r" b="b"/>
            <a:pathLst>
              <a:path w="657699" h="725775">
                <a:moveTo>
                  <a:pt x="0" y="0"/>
                </a:moveTo>
                <a:cubicBezTo>
                  <a:pt x="7560" y="245705"/>
                  <a:pt x="15120" y="491410"/>
                  <a:pt x="124736" y="612372"/>
                </a:cubicBezTo>
                <a:cubicBezTo>
                  <a:pt x="234352" y="733334"/>
                  <a:pt x="597221" y="667184"/>
                  <a:pt x="657699" y="725775"/>
                </a:cubicBezTo>
              </a:path>
            </a:pathLst>
          </a:custGeom>
          <a:ln>
            <a:solidFill>
              <a:srgbClr val="000000"/>
            </a:solidFill>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TextBox 7"/>
          <p:cNvSpPr txBox="1"/>
          <p:nvPr/>
        </p:nvSpPr>
        <p:spPr>
          <a:xfrm>
            <a:off x="382728" y="3281601"/>
            <a:ext cx="425283" cy="400110"/>
          </a:xfrm>
          <a:prstGeom prst="rect">
            <a:avLst/>
          </a:prstGeom>
          <a:noFill/>
        </p:spPr>
        <p:txBody>
          <a:bodyPr wrap="none" rtlCol="0">
            <a:spAutoFit/>
          </a:bodyPr>
          <a:lstStyle/>
          <a:p>
            <a:r>
              <a:rPr lang="en-US" sz="2000" dirty="0" err="1" smtClean="0"/>
              <a:t>w</a:t>
            </a:r>
            <a:r>
              <a:rPr lang="en-US" sz="2000" baseline="-25000" dirty="0" err="1" smtClean="0"/>
              <a:t>t</a:t>
            </a:r>
            <a:endParaRPr lang="en-US" sz="2000" baseline="-25000" dirty="0"/>
          </a:p>
        </p:txBody>
      </p:sp>
      <p:pic>
        <p:nvPicPr>
          <p:cNvPr id="9" name="Picture 8" descr="weightConstrain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3011" y="2725223"/>
            <a:ext cx="1758767" cy="886682"/>
          </a:xfrm>
          <a:prstGeom prst="rect">
            <a:avLst/>
          </a:prstGeom>
        </p:spPr>
      </p:pic>
      <p:sp>
        <p:nvSpPr>
          <p:cNvPr id="17" name="TextBox 16"/>
          <p:cNvSpPr txBox="1"/>
          <p:nvPr/>
        </p:nvSpPr>
        <p:spPr>
          <a:xfrm>
            <a:off x="2455774" y="6385024"/>
            <a:ext cx="4121641" cy="307777"/>
          </a:xfrm>
          <a:prstGeom prst="rect">
            <a:avLst/>
          </a:prstGeom>
          <a:noFill/>
        </p:spPr>
        <p:txBody>
          <a:bodyPr wrap="none" rtlCol="0" anchor="ctr">
            <a:spAutoFit/>
          </a:bodyPr>
          <a:lstStyle/>
          <a:p>
            <a:pPr algn="ctr"/>
            <a:r>
              <a:rPr lang="en-US" sz="1400" dirty="0" smtClean="0">
                <a:latin typeface="+mj-lt"/>
              </a:rPr>
              <a:t>Neural Turing Machines, Graves et. al., arXiv</a:t>
            </a:r>
            <a:r>
              <a:rPr lang="en-US" sz="1400" dirty="0">
                <a:latin typeface="+mj-lt"/>
              </a:rPr>
              <a:t>:1410.5401   </a:t>
            </a:r>
          </a:p>
        </p:txBody>
      </p:sp>
      <p:sp>
        <p:nvSpPr>
          <p:cNvPr id="15" name="TextBox 14"/>
          <p:cNvSpPr txBox="1"/>
          <p:nvPr/>
        </p:nvSpPr>
        <p:spPr>
          <a:xfrm>
            <a:off x="3304351" y="3182969"/>
            <a:ext cx="3580878" cy="369332"/>
          </a:xfrm>
          <a:prstGeom prst="rect">
            <a:avLst/>
          </a:prstGeom>
          <a:noFill/>
        </p:spPr>
        <p:txBody>
          <a:bodyPr wrap="none" rtlCol="0">
            <a:spAutoFit/>
          </a:bodyPr>
          <a:lstStyle/>
          <a:p>
            <a:r>
              <a:rPr lang="en-US" dirty="0" smtClean="0">
                <a:latin typeface="+mj-lt"/>
              </a:rPr>
              <a:t>Soft Attention (Lectures 2, 3, 20, 24)</a:t>
            </a:r>
            <a:endParaRPr lang="en-US" dirty="0">
              <a:latin typeface="+mj-lt"/>
            </a:endParaRPr>
          </a:p>
        </p:txBody>
      </p:sp>
      <p:graphicFrame>
        <p:nvGraphicFramePr>
          <p:cNvPr id="20" name="Table 19"/>
          <p:cNvGraphicFramePr>
            <a:graphicFrameLocks noGrp="1"/>
          </p:cNvGraphicFramePr>
          <p:nvPr>
            <p:extLst/>
          </p:nvPr>
        </p:nvGraphicFramePr>
        <p:xfrm>
          <a:off x="1524000" y="3853964"/>
          <a:ext cx="6096000" cy="370840"/>
        </p:xfrm>
        <a:graphic>
          <a:graphicData uri="http://schemas.openxmlformats.org/drawingml/2006/table">
            <a:tbl>
              <a:tblPr firstRow="1" bandRow="1">
                <a:tableStyleId>{5C22544A-7EE6-4342-B048-85BDC9FD1C3A}</a:tableStyleId>
              </a:tblPr>
              <a:tblGrid>
                <a:gridCol w="1219200"/>
                <a:gridCol w="1219200"/>
                <a:gridCol w="1219200"/>
                <a:gridCol w="1219200"/>
                <a:gridCol w="1219200"/>
              </a:tblGrid>
              <a:tr h="370840">
                <a:tc>
                  <a:txBody>
                    <a:bodyPr/>
                    <a:lstStyle/>
                    <a:p>
                      <a:r>
                        <a:rPr lang="en-US" sz="1800" b="0" dirty="0" err="1" smtClean="0">
                          <a:solidFill>
                            <a:srgbClr val="000000"/>
                          </a:solidFill>
                        </a:rPr>
                        <a:t>w</a:t>
                      </a:r>
                      <a:r>
                        <a:rPr lang="en-US" sz="1800" b="0" baseline="-25000" dirty="0" err="1" smtClean="0">
                          <a:solidFill>
                            <a:srgbClr val="000000"/>
                          </a:solidFill>
                        </a:rPr>
                        <a:t>t</a:t>
                      </a:r>
                      <a:r>
                        <a:rPr lang="en-US" sz="1800" b="0" dirty="0" smtClean="0">
                          <a:solidFill>
                            <a:srgbClr val="000000"/>
                          </a:solidFill>
                        </a:rPr>
                        <a:t>(0) = 0.1</a:t>
                      </a:r>
                      <a:endParaRPr lang="en-US" sz="1800" b="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800" b="0" dirty="0" err="1" smtClean="0">
                          <a:solidFill>
                            <a:srgbClr val="000000"/>
                          </a:solidFill>
                        </a:rPr>
                        <a:t>w</a:t>
                      </a:r>
                      <a:r>
                        <a:rPr lang="en-US" sz="1800" b="0" baseline="-25000" dirty="0" err="1" smtClean="0">
                          <a:solidFill>
                            <a:srgbClr val="000000"/>
                          </a:solidFill>
                        </a:rPr>
                        <a:t>t</a:t>
                      </a:r>
                      <a:r>
                        <a:rPr lang="en-US" sz="1800" b="0" dirty="0" smtClean="0">
                          <a:solidFill>
                            <a:srgbClr val="000000"/>
                          </a:solidFill>
                        </a:rPr>
                        <a:t>(1) = 0.2</a:t>
                      </a:r>
                      <a:endParaRPr lang="en-US" sz="1800" b="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800" b="0" dirty="0" err="1" smtClean="0">
                          <a:solidFill>
                            <a:srgbClr val="000000"/>
                          </a:solidFill>
                        </a:rPr>
                        <a:t>w</a:t>
                      </a:r>
                      <a:r>
                        <a:rPr lang="en-US" sz="1800" b="0" baseline="-25000" dirty="0" err="1" smtClean="0">
                          <a:solidFill>
                            <a:srgbClr val="000000"/>
                          </a:solidFill>
                        </a:rPr>
                        <a:t>t</a:t>
                      </a:r>
                      <a:r>
                        <a:rPr lang="en-US" sz="1800" b="0" dirty="0" smtClean="0">
                          <a:solidFill>
                            <a:srgbClr val="000000"/>
                          </a:solidFill>
                        </a:rPr>
                        <a:t>(2) = 0.5</a:t>
                      </a:r>
                      <a:endParaRPr lang="en-US" sz="1800" b="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800" b="0" dirty="0" err="1" smtClean="0">
                          <a:solidFill>
                            <a:srgbClr val="000000"/>
                          </a:solidFill>
                        </a:rPr>
                        <a:t>w</a:t>
                      </a:r>
                      <a:r>
                        <a:rPr lang="en-US" sz="1800" b="0" baseline="-25000" dirty="0" err="1" smtClean="0">
                          <a:solidFill>
                            <a:srgbClr val="000000"/>
                          </a:solidFill>
                        </a:rPr>
                        <a:t>t</a:t>
                      </a:r>
                      <a:r>
                        <a:rPr lang="en-US" sz="1800" b="0" dirty="0" smtClean="0">
                          <a:solidFill>
                            <a:srgbClr val="000000"/>
                          </a:solidFill>
                        </a:rPr>
                        <a:t>(3) = 0.1</a:t>
                      </a:r>
                      <a:endParaRPr lang="en-US" sz="1800" b="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800" b="0" dirty="0" err="1" smtClean="0">
                          <a:solidFill>
                            <a:srgbClr val="000000"/>
                          </a:solidFill>
                        </a:rPr>
                        <a:t>w</a:t>
                      </a:r>
                      <a:r>
                        <a:rPr lang="en-US" sz="1800" b="0" baseline="-25000" dirty="0" err="1" smtClean="0">
                          <a:solidFill>
                            <a:srgbClr val="000000"/>
                          </a:solidFill>
                        </a:rPr>
                        <a:t>t</a:t>
                      </a:r>
                      <a:r>
                        <a:rPr lang="en-US" sz="1800" b="0" dirty="0" smtClean="0">
                          <a:solidFill>
                            <a:srgbClr val="000000"/>
                          </a:solidFill>
                        </a:rPr>
                        <a:t>(4) = 0.1</a:t>
                      </a:r>
                      <a:endParaRPr lang="en-US" sz="1800" b="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1064825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50" grpId="0" animBg="1"/>
      <p:bldP spid="51" grpId="0"/>
      <p:bldP spid="7" grpId="0" animBg="1"/>
      <p:bldP spid="8" grpId="0"/>
      <p:bldP spid="15"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Neural Turing Machines</a:t>
            </a:r>
            <a:endParaRPr lang="en-US" sz="4400" dirty="0"/>
          </a:p>
        </p:txBody>
      </p:sp>
      <p:sp>
        <p:nvSpPr>
          <p:cNvPr id="3" name="Content Placeholder 2"/>
          <p:cNvSpPr>
            <a:spLocks noGrp="1"/>
          </p:cNvSpPr>
          <p:nvPr>
            <p:ph idx="1"/>
          </p:nvPr>
        </p:nvSpPr>
        <p:spPr/>
        <p:txBody>
          <a:bodyPr/>
          <a:lstStyle/>
          <a:p>
            <a:pPr marL="0" indent="0">
              <a:buNone/>
            </a:pPr>
            <a:r>
              <a:rPr lang="en-US" dirty="0" smtClean="0">
                <a:latin typeface="+mj-lt"/>
              </a:rPr>
              <a:t>More formally,</a:t>
            </a:r>
          </a:p>
          <a:p>
            <a:pPr marL="0" indent="0" algn="ctr">
              <a:buNone/>
            </a:pPr>
            <a:r>
              <a:rPr lang="en-US" sz="2800" b="1" dirty="0" smtClean="0">
                <a:latin typeface="+mj-lt"/>
              </a:rPr>
              <a:t>Blurry Read Operation</a:t>
            </a:r>
          </a:p>
          <a:p>
            <a:pPr marL="0" indent="0">
              <a:buNone/>
            </a:pPr>
            <a:endParaRPr lang="en-US" sz="2800" dirty="0" smtClean="0">
              <a:latin typeface="+mj-lt"/>
            </a:endParaRPr>
          </a:p>
          <a:p>
            <a:pPr marL="0" indent="0">
              <a:buNone/>
            </a:pPr>
            <a:r>
              <a:rPr lang="en-US" sz="2800" dirty="0" smtClean="0">
                <a:latin typeface="+mj-lt"/>
              </a:rPr>
              <a:t>Given: M</a:t>
            </a:r>
            <a:r>
              <a:rPr lang="en-US" sz="2800" baseline="-25000" dirty="0" smtClean="0">
                <a:latin typeface="+mj-lt"/>
              </a:rPr>
              <a:t>t </a:t>
            </a:r>
            <a:r>
              <a:rPr lang="en-US" sz="2800" dirty="0" smtClean="0">
                <a:latin typeface="+mj-lt"/>
              </a:rPr>
              <a:t>(memory matrix) of size </a:t>
            </a:r>
            <a:r>
              <a:rPr lang="en-US" sz="2800" dirty="0" err="1" smtClean="0">
                <a:latin typeface="+mj-lt"/>
              </a:rPr>
              <a:t>NxM</a:t>
            </a:r>
            <a:endParaRPr lang="en-US" sz="2800" dirty="0" smtClean="0">
              <a:latin typeface="+mj-lt"/>
            </a:endParaRPr>
          </a:p>
          <a:p>
            <a:pPr marL="0" indent="0">
              <a:buNone/>
            </a:pPr>
            <a:r>
              <a:rPr lang="en-US" sz="2800" baseline="-25000" dirty="0">
                <a:latin typeface="+mj-lt"/>
              </a:rPr>
              <a:t>	</a:t>
            </a:r>
            <a:r>
              <a:rPr lang="en-US" sz="2800" baseline="-25000" dirty="0" smtClean="0">
                <a:latin typeface="+mj-lt"/>
              </a:rPr>
              <a:t>	      </a:t>
            </a:r>
            <a:r>
              <a:rPr lang="en-US" sz="2800" dirty="0" err="1" smtClean="0">
                <a:latin typeface="+mj-lt"/>
              </a:rPr>
              <a:t>w</a:t>
            </a:r>
            <a:r>
              <a:rPr lang="en-US" sz="2800" baseline="-25000" dirty="0" err="1" smtClean="0">
                <a:latin typeface="+mj-lt"/>
              </a:rPr>
              <a:t>t</a:t>
            </a:r>
            <a:r>
              <a:rPr lang="en-US" sz="2800" baseline="-25000" dirty="0" smtClean="0">
                <a:latin typeface="+mj-lt"/>
              </a:rPr>
              <a:t> </a:t>
            </a:r>
            <a:r>
              <a:rPr lang="en-US" sz="2800" dirty="0" smtClean="0">
                <a:latin typeface="+mj-lt"/>
              </a:rPr>
              <a:t>(weight vector) of length N</a:t>
            </a:r>
          </a:p>
          <a:p>
            <a:pPr marL="0" indent="0">
              <a:buNone/>
            </a:pPr>
            <a:r>
              <a:rPr lang="en-US" sz="2800" baseline="-25000" dirty="0">
                <a:latin typeface="+mj-lt"/>
              </a:rPr>
              <a:t>	</a:t>
            </a:r>
            <a:r>
              <a:rPr lang="en-US" sz="2800" baseline="-25000" dirty="0" smtClean="0">
                <a:latin typeface="+mj-lt"/>
              </a:rPr>
              <a:t>	</a:t>
            </a:r>
            <a:r>
              <a:rPr lang="en-US" sz="2800" dirty="0" smtClean="0">
                <a:latin typeface="+mj-lt"/>
              </a:rPr>
              <a:t>    t (time index)</a:t>
            </a:r>
          </a:p>
          <a:p>
            <a:pPr marL="0" indent="0">
              <a:buNone/>
            </a:pPr>
            <a:endParaRPr lang="en-US" sz="2800" dirty="0">
              <a:latin typeface="+mj-lt"/>
            </a:endParaRPr>
          </a:p>
          <a:p>
            <a:pPr marL="0" indent="0">
              <a:buNone/>
            </a:pPr>
            <a:endParaRPr lang="en-US" sz="2800" dirty="0">
              <a:latin typeface="+mj-lt"/>
            </a:endParaRPr>
          </a:p>
          <a:p>
            <a:pPr marL="0" indent="0">
              <a:buNone/>
            </a:pPr>
            <a:endParaRPr lang="en-US" sz="2800" dirty="0" smtClean="0">
              <a:latin typeface="+mj-lt"/>
            </a:endParaRPr>
          </a:p>
          <a:p>
            <a:pPr marL="0" indent="0">
              <a:buNone/>
            </a:pPr>
            <a:endParaRPr lang="en-US" sz="2800" dirty="0">
              <a:latin typeface="+mj-lt"/>
            </a:endParaRPr>
          </a:p>
          <a:p>
            <a:pPr marL="0" indent="0">
              <a:buNone/>
            </a:pPr>
            <a:endParaRPr lang="en-US" sz="2800" dirty="0" smtClean="0">
              <a:latin typeface="+mj-lt"/>
            </a:endParaRPr>
          </a:p>
          <a:p>
            <a:pPr marL="0" indent="0">
              <a:buNone/>
            </a:pPr>
            <a:endParaRPr lang="en-US" sz="2800" baseline="-25000" dirty="0">
              <a:latin typeface="+mj-lt"/>
            </a:endParaRPr>
          </a:p>
          <a:p>
            <a:pPr marL="0" indent="0">
              <a:buNone/>
            </a:pPr>
            <a:endParaRPr lang="en-US" sz="2800" baseline="-25000" dirty="0">
              <a:latin typeface="+mj-lt"/>
            </a:endParaRPr>
          </a:p>
          <a:p>
            <a:pPr marL="0" indent="0" algn="ctr">
              <a:buNone/>
            </a:pPr>
            <a:endParaRPr lang="en-US" sz="2800" b="1" dirty="0" smtClean="0">
              <a:latin typeface="+mj-lt"/>
            </a:endParaRPr>
          </a:p>
          <a:p>
            <a:pPr marL="0" indent="0">
              <a:buNone/>
            </a:pPr>
            <a:endParaRPr lang="en-US" dirty="0" smtClean="0"/>
          </a:p>
          <a:p>
            <a:pPr marL="0" indent="0">
              <a:buNone/>
            </a:pPr>
            <a:endParaRPr lang="en-US" dirty="0"/>
          </a:p>
          <a:p>
            <a:pPr marL="0" indent="0">
              <a:buNone/>
            </a:pPr>
            <a:endParaRPr lang="en-US" dirty="0" smtClean="0"/>
          </a:p>
          <a:p>
            <a:endParaRPr lang="en-US" dirty="0"/>
          </a:p>
          <a:p>
            <a:pPr marL="0" indent="0">
              <a:buNone/>
            </a:pPr>
            <a:endParaRPr lang="en-US" dirty="0" smtClean="0"/>
          </a:p>
          <a:p>
            <a:endParaRPr lang="en-US" dirty="0"/>
          </a:p>
          <a:p>
            <a:endParaRPr lang="en-US" dirty="0" smtClean="0"/>
          </a:p>
          <a:p>
            <a:endParaRPr lang="en-US" dirty="0"/>
          </a:p>
          <a:p>
            <a:endParaRPr lang="en-US" dirty="0"/>
          </a:p>
        </p:txBody>
      </p:sp>
      <p:sp>
        <p:nvSpPr>
          <p:cNvPr id="4" name="Slide Number Placeholder 3"/>
          <p:cNvSpPr>
            <a:spLocks noGrp="1"/>
          </p:cNvSpPr>
          <p:nvPr>
            <p:ph type="sldNum" sz="quarter" idx="12"/>
          </p:nvPr>
        </p:nvSpPr>
        <p:spPr/>
        <p:txBody>
          <a:bodyPr/>
          <a:lstStyle/>
          <a:p>
            <a:fld id="{6113E31D-E2AB-40D1-8B51-AFA5AFEF393A}" type="slidenum">
              <a:rPr lang="en-US" smtClean="0"/>
              <a:t>52</a:t>
            </a:fld>
            <a:endParaRPr lang="en-US" dirty="0"/>
          </a:p>
        </p:txBody>
      </p:sp>
      <p:pic>
        <p:nvPicPr>
          <p:cNvPr id="5" name="Picture 4" descr="readMemory.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7243" y="4577644"/>
            <a:ext cx="2898964" cy="978400"/>
          </a:xfrm>
          <a:prstGeom prst="rect">
            <a:avLst/>
          </a:prstGeom>
        </p:spPr>
      </p:pic>
      <p:sp>
        <p:nvSpPr>
          <p:cNvPr id="7" name="TextBox 6"/>
          <p:cNvSpPr txBox="1"/>
          <p:nvPr/>
        </p:nvSpPr>
        <p:spPr>
          <a:xfrm>
            <a:off x="2455774" y="6385024"/>
            <a:ext cx="4121641" cy="307777"/>
          </a:xfrm>
          <a:prstGeom prst="rect">
            <a:avLst/>
          </a:prstGeom>
          <a:noFill/>
        </p:spPr>
        <p:txBody>
          <a:bodyPr wrap="none" rtlCol="0" anchor="ctr">
            <a:spAutoFit/>
          </a:bodyPr>
          <a:lstStyle/>
          <a:p>
            <a:pPr algn="ctr"/>
            <a:r>
              <a:rPr lang="en-US" sz="1400" dirty="0" smtClean="0">
                <a:latin typeface="+mj-lt"/>
              </a:rPr>
              <a:t>Neural Turing Machines, Graves et. al., arXiv</a:t>
            </a:r>
            <a:r>
              <a:rPr lang="en-US" sz="1400" dirty="0">
                <a:latin typeface="+mj-lt"/>
              </a:rPr>
              <a:t>:1410.5401   </a:t>
            </a:r>
          </a:p>
        </p:txBody>
      </p:sp>
    </p:spTree>
    <p:extLst>
      <p:ext uri="{BB962C8B-B14F-4D97-AF65-F5344CB8AC3E}">
        <p14:creationId xmlns:p14="http://schemas.microsoft.com/office/powerpoint/2010/main" val="1544696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Neural Turing Machines: Blurry Writes</a:t>
            </a:r>
            <a:endParaRPr lang="en-US" dirty="0"/>
          </a:p>
        </p:txBody>
      </p:sp>
      <p:sp>
        <p:nvSpPr>
          <p:cNvPr id="3" name="Content Placeholder 2"/>
          <p:cNvSpPr>
            <a:spLocks noGrp="1"/>
          </p:cNvSpPr>
          <p:nvPr>
            <p:ph idx="1"/>
          </p:nvPr>
        </p:nvSpPr>
        <p:spPr/>
        <p:txBody>
          <a:bodyPr/>
          <a:lstStyle/>
          <a:p>
            <a:pPr marL="0" indent="0" algn="ctr">
              <a:buNone/>
            </a:pPr>
            <a:r>
              <a:rPr lang="en-US" sz="2800" b="1" dirty="0" smtClean="0">
                <a:latin typeface="+mj-lt"/>
              </a:rPr>
              <a:t>Blurry Write Operation</a:t>
            </a:r>
          </a:p>
          <a:p>
            <a:pPr marL="0" indent="0" algn="ctr">
              <a:buNone/>
            </a:pPr>
            <a:r>
              <a:rPr lang="en-US" sz="2400" dirty="0" smtClean="0">
                <a:latin typeface="+mj-lt"/>
              </a:rPr>
              <a:t>Decomposed into </a:t>
            </a:r>
            <a:r>
              <a:rPr lang="en-US" sz="2400" u="sng" dirty="0" smtClean="0">
                <a:latin typeface="+mj-lt"/>
              </a:rPr>
              <a:t>blurry erase</a:t>
            </a:r>
            <a:r>
              <a:rPr lang="en-US" sz="2400" dirty="0" smtClean="0">
                <a:latin typeface="+mj-lt"/>
              </a:rPr>
              <a:t> + </a:t>
            </a:r>
            <a:r>
              <a:rPr lang="en-US" sz="2400" u="sng" dirty="0" smtClean="0">
                <a:latin typeface="+mj-lt"/>
              </a:rPr>
              <a:t>blurry add</a:t>
            </a:r>
            <a:endParaRPr lang="en-US" sz="2400" u="sng" dirty="0">
              <a:latin typeface="+mj-lt"/>
            </a:endParaRPr>
          </a:p>
          <a:p>
            <a:pPr marL="0" indent="0">
              <a:buNone/>
            </a:pPr>
            <a:endParaRPr lang="en-US" sz="2400" dirty="0">
              <a:latin typeface="+mj-lt"/>
            </a:endParaRPr>
          </a:p>
          <a:p>
            <a:pPr marL="0" indent="0">
              <a:buNone/>
            </a:pPr>
            <a:r>
              <a:rPr lang="en-US" sz="2400" dirty="0">
                <a:latin typeface="+mj-lt"/>
              </a:rPr>
              <a:t>Given: M</a:t>
            </a:r>
            <a:r>
              <a:rPr lang="en-US" sz="2400" baseline="-25000" dirty="0">
                <a:latin typeface="+mj-lt"/>
              </a:rPr>
              <a:t>t </a:t>
            </a:r>
            <a:r>
              <a:rPr lang="en-US" sz="2400" dirty="0">
                <a:latin typeface="+mj-lt"/>
              </a:rPr>
              <a:t>(memory matrix) of size </a:t>
            </a:r>
            <a:r>
              <a:rPr lang="en-US" sz="2400" dirty="0" err="1">
                <a:latin typeface="+mj-lt"/>
              </a:rPr>
              <a:t>NxM</a:t>
            </a:r>
            <a:endParaRPr lang="en-US" sz="2400" dirty="0">
              <a:latin typeface="+mj-lt"/>
            </a:endParaRPr>
          </a:p>
          <a:p>
            <a:pPr marL="0" indent="0">
              <a:buNone/>
            </a:pPr>
            <a:r>
              <a:rPr lang="en-US" sz="2400" baseline="-25000" dirty="0">
                <a:latin typeface="+mj-lt"/>
              </a:rPr>
              <a:t>	</a:t>
            </a:r>
            <a:r>
              <a:rPr lang="en-US" sz="2400" dirty="0" smtClean="0">
                <a:latin typeface="+mj-lt"/>
              </a:rPr>
              <a:t>   </a:t>
            </a:r>
            <a:r>
              <a:rPr lang="en-US" sz="2400" dirty="0" err="1" smtClean="0">
                <a:latin typeface="+mj-lt"/>
              </a:rPr>
              <a:t>w</a:t>
            </a:r>
            <a:r>
              <a:rPr lang="en-US" sz="2400" baseline="-25000" dirty="0" err="1" smtClean="0">
                <a:latin typeface="+mj-lt"/>
              </a:rPr>
              <a:t>t</a:t>
            </a:r>
            <a:r>
              <a:rPr lang="en-US" sz="2400" baseline="-25000" dirty="0" smtClean="0">
                <a:latin typeface="+mj-lt"/>
              </a:rPr>
              <a:t> </a:t>
            </a:r>
            <a:r>
              <a:rPr lang="en-US" sz="2400" dirty="0">
                <a:latin typeface="+mj-lt"/>
              </a:rPr>
              <a:t>(weight vector) of length N</a:t>
            </a:r>
          </a:p>
          <a:p>
            <a:pPr marL="0" indent="0">
              <a:buNone/>
            </a:pPr>
            <a:r>
              <a:rPr lang="en-US" sz="2400" baseline="-25000" dirty="0">
                <a:latin typeface="+mj-lt"/>
              </a:rPr>
              <a:t>	</a:t>
            </a:r>
            <a:r>
              <a:rPr lang="en-US" sz="2400" dirty="0" smtClean="0">
                <a:latin typeface="+mj-lt"/>
              </a:rPr>
              <a:t>   t </a:t>
            </a:r>
            <a:r>
              <a:rPr lang="en-US" sz="2400" dirty="0">
                <a:latin typeface="+mj-lt"/>
              </a:rPr>
              <a:t>(time index</a:t>
            </a:r>
            <a:r>
              <a:rPr lang="en-US" sz="2400" dirty="0" smtClean="0">
                <a:latin typeface="+mj-lt"/>
              </a:rPr>
              <a:t>)</a:t>
            </a:r>
          </a:p>
          <a:p>
            <a:pPr marL="0" indent="0">
              <a:buNone/>
            </a:pPr>
            <a:r>
              <a:rPr lang="en-US" sz="2400" dirty="0">
                <a:latin typeface="+mj-lt"/>
              </a:rPr>
              <a:t>	 </a:t>
            </a:r>
            <a:r>
              <a:rPr lang="en-US" sz="2400" dirty="0" smtClean="0">
                <a:latin typeface="+mj-lt"/>
              </a:rPr>
              <a:t>  e</a:t>
            </a:r>
            <a:r>
              <a:rPr lang="en-US" sz="2400" baseline="-25000" dirty="0" smtClean="0">
                <a:latin typeface="+mj-lt"/>
              </a:rPr>
              <a:t>t </a:t>
            </a:r>
            <a:r>
              <a:rPr lang="en-US" sz="2400" dirty="0" smtClean="0">
                <a:latin typeface="+mj-lt"/>
              </a:rPr>
              <a:t>(erase vector) of length M</a:t>
            </a:r>
          </a:p>
          <a:p>
            <a:pPr marL="0" indent="0">
              <a:buNone/>
            </a:pPr>
            <a:r>
              <a:rPr lang="en-US" sz="2400" dirty="0">
                <a:latin typeface="+mj-lt"/>
              </a:rPr>
              <a:t>	 </a:t>
            </a:r>
            <a:r>
              <a:rPr lang="en-US" sz="2400" dirty="0" smtClean="0">
                <a:latin typeface="+mj-lt"/>
              </a:rPr>
              <a:t>  a</a:t>
            </a:r>
            <a:r>
              <a:rPr lang="en-US" sz="2400" baseline="-25000" dirty="0" smtClean="0">
                <a:latin typeface="+mj-lt"/>
              </a:rPr>
              <a:t>t </a:t>
            </a:r>
            <a:r>
              <a:rPr lang="en-US" sz="2400" dirty="0" smtClean="0">
                <a:latin typeface="+mj-lt"/>
              </a:rPr>
              <a:t>(add vector) of length M</a:t>
            </a:r>
            <a:endParaRPr lang="en-US" sz="2400" dirty="0">
              <a:latin typeface="+mj-lt"/>
            </a:endParaRPr>
          </a:p>
          <a:p>
            <a:pPr marL="0" indent="0">
              <a:buNone/>
            </a:pPr>
            <a:endParaRPr lang="en-US" dirty="0" smtClean="0">
              <a:latin typeface="+mj-lt"/>
            </a:endParaRPr>
          </a:p>
          <a:p>
            <a:pPr marL="0" indent="0">
              <a:buNone/>
            </a:pPr>
            <a:endParaRPr lang="en-US" dirty="0" smtClean="0">
              <a:latin typeface="+mj-lt"/>
            </a:endParaRPr>
          </a:p>
          <a:p>
            <a:pPr marL="0" indent="0">
              <a:buNone/>
            </a:pPr>
            <a:endParaRPr lang="en-US" dirty="0">
              <a:latin typeface="+mj-lt"/>
            </a:endParaRPr>
          </a:p>
        </p:txBody>
      </p:sp>
      <p:sp>
        <p:nvSpPr>
          <p:cNvPr id="4" name="Slide Number Placeholder 3"/>
          <p:cNvSpPr>
            <a:spLocks noGrp="1"/>
          </p:cNvSpPr>
          <p:nvPr>
            <p:ph type="sldNum" sz="quarter" idx="12"/>
          </p:nvPr>
        </p:nvSpPr>
        <p:spPr/>
        <p:txBody>
          <a:bodyPr/>
          <a:lstStyle/>
          <a:p>
            <a:fld id="{6113E31D-E2AB-40D1-8B51-AFA5AFEF393A}" type="slidenum">
              <a:rPr lang="en-US" smtClean="0"/>
              <a:t>53</a:t>
            </a:fld>
            <a:endParaRPr lang="en-US" dirty="0"/>
          </a:p>
        </p:txBody>
      </p:sp>
      <p:pic>
        <p:nvPicPr>
          <p:cNvPr id="5" name="Picture 4" descr="writeMemory.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1762" y="5078805"/>
            <a:ext cx="7658463" cy="443891"/>
          </a:xfrm>
          <a:prstGeom prst="rect">
            <a:avLst/>
          </a:prstGeom>
        </p:spPr>
      </p:pic>
      <p:sp>
        <p:nvSpPr>
          <p:cNvPr id="6" name="Left Brace 5"/>
          <p:cNvSpPr/>
          <p:nvPr/>
        </p:nvSpPr>
        <p:spPr>
          <a:xfrm rot="16200000">
            <a:off x="4249537" y="3699848"/>
            <a:ext cx="374223" cy="4042604"/>
          </a:xfrm>
          <a:prstGeom prst="leftBrace">
            <a:avLst>
              <a:gd name="adj1" fmla="val 8333"/>
              <a:gd name="adj2" fmla="val 50508"/>
            </a:avLst>
          </a:prstGeom>
          <a:ln w="19050"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Left Brace 6"/>
          <p:cNvSpPr/>
          <p:nvPr/>
        </p:nvSpPr>
        <p:spPr>
          <a:xfrm rot="16200000">
            <a:off x="7486281" y="5049302"/>
            <a:ext cx="374223" cy="1353668"/>
          </a:xfrm>
          <a:prstGeom prst="leftBrace">
            <a:avLst>
              <a:gd name="adj1" fmla="val 8333"/>
              <a:gd name="adj2" fmla="val 50508"/>
            </a:avLst>
          </a:prstGeom>
          <a:ln w="19050"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TextBox 7"/>
          <p:cNvSpPr txBox="1"/>
          <p:nvPr/>
        </p:nvSpPr>
        <p:spPr>
          <a:xfrm>
            <a:off x="3530138" y="5968858"/>
            <a:ext cx="1852678" cy="369332"/>
          </a:xfrm>
          <a:prstGeom prst="rect">
            <a:avLst/>
          </a:prstGeom>
          <a:noFill/>
        </p:spPr>
        <p:txBody>
          <a:bodyPr wrap="none" rtlCol="0">
            <a:spAutoFit/>
          </a:bodyPr>
          <a:lstStyle/>
          <a:p>
            <a:pPr algn="ctr"/>
            <a:r>
              <a:rPr lang="en-US" dirty="0" smtClean="0">
                <a:latin typeface="+mj-lt"/>
              </a:rPr>
              <a:t>Erase Component</a:t>
            </a:r>
            <a:endParaRPr lang="en-US" dirty="0">
              <a:latin typeface="+mj-lt"/>
            </a:endParaRPr>
          </a:p>
        </p:txBody>
      </p:sp>
      <p:sp>
        <p:nvSpPr>
          <p:cNvPr id="9" name="TextBox 8"/>
          <p:cNvSpPr txBox="1"/>
          <p:nvPr/>
        </p:nvSpPr>
        <p:spPr>
          <a:xfrm>
            <a:off x="6895664" y="5987019"/>
            <a:ext cx="1723549" cy="369332"/>
          </a:xfrm>
          <a:prstGeom prst="rect">
            <a:avLst/>
          </a:prstGeom>
          <a:noFill/>
        </p:spPr>
        <p:txBody>
          <a:bodyPr wrap="none" rtlCol="0">
            <a:spAutoFit/>
          </a:bodyPr>
          <a:lstStyle/>
          <a:p>
            <a:pPr algn="ctr"/>
            <a:r>
              <a:rPr lang="en-US" dirty="0" smtClean="0">
                <a:latin typeface="+mj-lt"/>
              </a:rPr>
              <a:t>Add Component</a:t>
            </a:r>
            <a:endParaRPr lang="en-US" dirty="0">
              <a:latin typeface="+mj-lt"/>
            </a:endParaRPr>
          </a:p>
        </p:txBody>
      </p:sp>
      <p:sp>
        <p:nvSpPr>
          <p:cNvPr id="11" name="TextBox 10"/>
          <p:cNvSpPr txBox="1"/>
          <p:nvPr/>
        </p:nvSpPr>
        <p:spPr>
          <a:xfrm>
            <a:off x="2455774" y="6385024"/>
            <a:ext cx="4121641" cy="307777"/>
          </a:xfrm>
          <a:prstGeom prst="rect">
            <a:avLst/>
          </a:prstGeom>
          <a:noFill/>
        </p:spPr>
        <p:txBody>
          <a:bodyPr wrap="none" rtlCol="0" anchor="ctr">
            <a:spAutoFit/>
          </a:bodyPr>
          <a:lstStyle/>
          <a:p>
            <a:pPr algn="ctr"/>
            <a:r>
              <a:rPr lang="en-US" sz="1400" dirty="0" smtClean="0">
                <a:latin typeface="+mj-lt"/>
              </a:rPr>
              <a:t>Neural Turing Machines, Graves et. al., arXiv</a:t>
            </a:r>
            <a:r>
              <a:rPr lang="en-US" sz="1400" dirty="0">
                <a:latin typeface="+mj-lt"/>
              </a:rPr>
              <a:t>:1410.5401   </a:t>
            </a:r>
          </a:p>
        </p:txBody>
      </p:sp>
    </p:spTree>
    <p:extLst>
      <p:ext uri="{BB962C8B-B14F-4D97-AF65-F5344CB8AC3E}">
        <p14:creationId xmlns:p14="http://schemas.microsoft.com/office/powerpoint/2010/main" val="776031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9"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Neural Turing Machines: Erase</a:t>
            </a:r>
            <a:endParaRPr lang="en-US" dirty="0"/>
          </a:p>
        </p:txBody>
      </p:sp>
      <p:sp>
        <p:nvSpPr>
          <p:cNvPr id="3" name="Content Placeholder 2"/>
          <p:cNvSpPr>
            <a:spLocks noGrp="1"/>
          </p:cNvSpPr>
          <p:nvPr>
            <p:ph idx="1"/>
          </p:nvPr>
        </p:nvSpPr>
        <p:spPr/>
        <p:txBody>
          <a:bodyPr/>
          <a:lstStyle/>
          <a:p>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6113E31D-E2AB-40D1-8B51-AFA5AFEF393A}" type="slidenum">
              <a:rPr lang="en-US" smtClean="0">
                <a:latin typeface="+mj-lt"/>
              </a:rPr>
              <a:t>54</a:t>
            </a:fld>
            <a:endParaRPr lang="en-US" dirty="0">
              <a:latin typeface="+mj-lt"/>
            </a:endParaRPr>
          </a:p>
        </p:txBody>
      </p:sp>
      <p:graphicFrame>
        <p:nvGraphicFramePr>
          <p:cNvPr id="5" name="Table 4"/>
          <p:cNvGraphicFramePr>
            <a:graphicFrameLocks noGrp="1"/>
          </p:cNvGraphicFramePr>
          <p:nvPr>
            <p:extLst/>
          </p:nvPr>
        </p:nvGraphicFramePr>
        <p:xfrm>
          <a:off x="1524000" y="4308061"/>
          <a:ext cx="6096000" cy="1854200"/>
        </p:xfrm>
        <a:graphic>
          <a:graphicData uri="http://schemas.openxmlformats.org/drawingml/2006/table">
            <a:tbl>
              <a:tblPr firstRow="1" bandRow="1">
                <a:tableStyleId>{5C22544A-7EE6-4342-B048-85BDC9FD1C3A}</a:tableStyleId>
              </a:tblPr>
              <a:tblGrid>
                <a:gridCol w="1219200"/>
                <a:gridCol w="1219200"/>
                <a:gridCol w="1219200"/>
                <a:gridCol w="1219200"/>
                <a:gridCol w="1219200"/>
              </a:tblGrid>
              <a:tr h="370840">
                <a:tc>
                  <a:txBody>
                    <a:bodyPr/>
                    <a:lstStyle/>
                    <a:p>
                      <a:r>
                        <a:rPr lang="en-US" b="0" dirty="0" smtClean="0">
                          <a:solidFill>
                            <a:srgbClr val="000000"/>
                          </a:solidFill>
                          <a:latin typeface="+mj-lt"/>
                        </a:rPr>
                        <a:t>5</a:t>
                      </a:r>
                      <a:endParaRPr lang="en-US" b="0" dirty="0">
                        <a:solidFill>
                          <a:srgbClr val="000000"/>
                        </a:solidFill>
                        <a:latin typeface="+mj-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b="0" dirty="0" smtClean="0">
                          <a:solidFill>
                            <a:srgbClr val="000000"/>
                          </a:solidFill>
                          <a:latin typeface="+mj-lt"/>
                        </a:rPr>
                        <a:t>7</a:t>
                      </a:r>
                      <a:endParaRPr lang="en-US" b="0" dirty="0">
                        <a:solidFill>
                          <a:srgbClr val="000000"/>
                        </a:solidFill>
                        <a:latin typeface="+mj-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b="0" dirty="0" smtClean="0">
                          <a:solidFill>
                            <a:srgbClr val="000000"/>
                          </a:solidFill>
                          <a:latin typeface="+mj-lt"/>
                        </a:rPr>
                        <a:t>9</a:t>
                      </a:r>
                      <a:endParaRPr lang="en-US" b="0" dirty="0">
                        <a:solidFill>
                          <a:srgbClr val="000000"/>
                        </a:solidFill>
                        <a:latin typeface="+mj-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b="0" dirty="0" smtClean="0">
                          <a:solidFill>
                            <a:srgbClr val="000000"/>
                          </a:solidFill>
                          <a:latin typeface="+mj-lt"/>
                        </a:rPr>
                        <a:t>2</a:t>
                      </a:r>
                      <a:endParaRPr lang="en-US" b="0" dirty="0">
                        <a:solidFill>
                          <a:srgbClr val="000000"/>
                        </a:solidFill>
                        <a:latin typeface="+mj-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b="0" dirty="0" smtClean="0">
                          <a:solidFill>
                            <a:srgbClr val="000000"/>
                          </a:solidFill>
                          <a:latin typeface="+mj-lt"/>
                        </a:rPr>
                        <a:t>12</a:t>
                      </a:r>
                      <a:endParaRPr lang="en-US" b="0" dirty="0">
                        <a:solidFill>
                          <a:srgbClr val="000000"/>
                        </a:solidFill>
                        <a:latin typeface="+mj-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370840">
                <a:tc>
                  <a:txBody>
                    <a:bodyPr/>
                    <a:lstStyle/>
                    <a:p>
                      <a:r>
                        <a:rPr lang="en-US" b="0" dirty="0" smtClean="0">
                          <a:solidFill>
                            <a:srgbClr val="000000"/>
                          </a:solidFill>
                          <a:latin typeface="+mj-lt"/>
                        </a:rPr>
                        <a:t>11</a:t>
                      </a:r>
                      <a:endParaRPr lang="en-US" b="0" dirty="0">
                        <a:solidFill>
                          <a:srgbClr val="000000"/>
                        </a:solidFill>
                        <a:latin typeface="+mj-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b="0" dirty="0" smtClean="0">
                          <a:solidFill>
                            <a:srgbClr val="000000"/>
                          </a:solidFill>
                          <a:latin typeface="+mj-lt"/>
                        </a:rPr>
                        <a:t>6</a:t>
                      </a:r>
                      <a:endParaRPr lang="en-US" b="0" dirty="0">
                        <a:solidFill>
                          <a:srgbClr val="000000"/>
                        </a:solidFill>
                        <a:latin typeface="+mj-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b="0" dirty="0" smtClean="0">
                          <a:solidFill>
                            <a:srgbClr val="000000"/>
                          </a:solidFill>
                          <a:latin typeface="+mj-lt"/>
                        </a:rPr>
                        <a:t>3</a:t>
                      </a:r>
                      <a:endParaRPr lang="en-US" b="0" dirty="0">
                        <a:solidFill>
                          <a:srgbClr val="000000"/>
                        </a:solidFill>
                        <a:latin typeface="+mj-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b="0" dirty="0" smtClean="0">
                          <a:solidFill>
                            <a:srgbClr val="000000"/>
                          </a:solidFill>
                          <a:latin typeface="+mj-lt"/>
                        </a:rPr>
                        <a:t>1</a:t>
                      </a:r>
                      <a:endParaRPr lang="en-US" b="0" dirty="0">
                        <a:solidFill>
                          <a:srgbClr val="000000"/>
                        </a:solidFill>
                        <a:latin typeface="+mj-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b="0" dirty="0" smtClean="0">
                          <a:solidFill>
                            <a:srgbClr val="000000"/>
                          </a:solidFill>
                          <a:latin typeface="+mj-lt"/>
                        </a:rPr>
                        <a:t>2</a:t>
                      </a:r>
                      <a:endParaRPr lang="en-US" b="0" dirty="0">
                        <a:solidFill>
                          <a:srgbClr val="000000"/>
                        </a:solidFill>
                        <a:latin typeface="+mj-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370840">
                <a:tc>
                  <a:txBody>
                    <a:bodyPr/>
                    <a:lstStyle/>
                    <a:p>
                      <a:r>
                        <a:rPr lang="en-US" b="0" dirty="0" smtClean="0">
                          <a:solidFill>
                            <a:srgbClr val="000000"/>
                          </a:solidFill>
                          <a:latin typeface="+mj-lt"/>
                        </a:rPr>
                        <a:t>3</a:t>
                      </a:r>
                      <a:endParaRPr lang="en-US" b="0" dirty="0">
                        <a:solidFill>
                          <a:srgbClr val="000000"/>
                        </a:solidFill>
                        <a:latin typeface="+mj-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b="0" dirty="0" smtClean="0">
                          <a:solidFill>
                            <a:srgbClr val="000000"/>
                          </a:solidFill>
                          <a:latin typeface="+mj-lt"/>
                        </a:rPr>
                        <a:t>7</a:t>
                      </a:r>
                      <a:endParaRPr lang="en-US" b="0" dirty="0">
                        <a:solidFill>
                          <a:srgbClr val="000000"/>
                        </a:solidFill>
                        <a:latin typeface="+mj-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b="0" dirty="0" smtClean="0">
                          <a:solidFill>
                            <a:srgbClr val="000000"/>
                          </a:solidFill>
                          <a:latin typeface="+mj-lt"/>
                        </a:rPr>
                        <a:t>3</a:t>
                      </a:r>
                      <a:endParaRPr lang="en-US" b="0" dirty="0">
                        <a:solidFill>
                          <a:srgbClr val="000000"/>
                        </a:solidFill>
                        <a:latin typeface="+mj-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b="0" dirty="0" smtClean="0">
                          <a:solidFill>
                            <a:srgbClr val="000000"/>
                          </a:solidFill>
                          <a:latin typeface="+mj-lt"/>
                        </a:rPr>
                        <a:t>10</a:t>
                      </a:r>
                      <a:endParaRPr lang="en-US" b="0" dirty="0">
                        <a:solidFill>
                          <a:srgbClr val="000000"/>
                        </a:solidFill>
                        <a:latin typeface="+mj-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b="0" dirty="0" smtClean="0">
                          <a:solidFill>
                            <a:srgbClr val="000000"/>
                          </a:solidFill>
                          <a:latin typeface="+mj-lt"/>
                        </a:rPr>
                        <a:t>6</a:t>
                      </a:r>
                      <a:endParaRPr lang="en-US" b="0" dirty="0">
                        <a:solidFill>
                          <a:srgbClr val="000000"/>
                        </a:solidFill>
                        <a:latin typeface="+mj-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370840">
                <a:tc>
                  <a:txBody>
                    <a:bodyPr/>
                    <a:lstStyle/>
                    <a:p>
                      <a:r>
                        <a:rPr lang="en-US" b="0" dirty="0" smtClean="0">
                          <a:solidFill>
                            <a:srgbClr val="000000"/>
                          </a:solidFill>
                          <a:latin typeface="+mj-lt"/>
                        </a:rPr>
                        <a:t>4</a:t>
                      </a:r>
                      <a:endParaRPr lang="en-US" b="0" dirty="0">
                        <a:solidFill>
                          <a:srgbClr val="000000"/>
                        </a:solidFill>
                        <a:latin typeface="+mj-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b="0" dirty="0" smtClean="0">
                          <a:solidFill>
                            <a:srgbClr val="000000"/>
                          </a:solidFill>
                          <a:latin typeface="+mj-lt"/>
                        </a:rPr>
                        <a:t>2</a:t>
                      </a:r>
                      <a:endParaRPr lang="en-US" b="0" dirty="0">
                        <a:solidFill>
                          <a:srgbClr val="000000"/>
                        </a:solidFill>
                        <a:latin typeface="+mj-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b="0" dirty="0" smtClean="0">
                          <a:solidFill>
                            <a:srgbClr val="000000"/>
                          </a:solidFill>
                          <a:latin typeface="+mj-lt"/>
                        </a:rPr>
                        <a:t>5</a:t>
                      </a:r>
                      <a:endParaRPr lang="en-US" b="0" dirty="0">
                        <a:solidFill>
                          <a:srgbClr val="000000"/>
                        </a:solidFill>
                        <a:latin typeface="+mj-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b="0" dirty="0" smtClean="0">
                          <a:solidFill>
                            <a:srgbClr val="000000"/>
                          </a:solidFill>
                          <a:latin typeface="+mj-lt"/>
                        </a:rPr>
                        <a:t>9</a:t>
                      </a:r>
                      <a:endParaRPr lang="en-US" b="0" dirty="0">
                        <a:solidFill>
                          <a:srgbClr val="000000"/>
                        </a:solidFill>
                        <a:latin typeface="+mj-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b="0" dirty="0" smtClean="0">
                          <a:solidFill>
                            <a:srgbClr val="000000"/>
                          </a:solidFill>
                          <a:latin typeface="+mj-lt"/>
                        </a:rPr>
                        <a:t>9</a:t>
                      </a:r>
                      <a:endParaRPr lang="en-US" b="0" dirty="0">
                        <a:solidFill>
                          <a:srgbClr val="000000"/>
                        </a:solidFill>
                        <a:latin typeface="+mj-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370840">
                <a:tc>
                  <a:txBody>
                    <a:bodyPr/>
                    <a:lstStyle/>
                    <a:p>
                      <a:r>
                        <a:rPr lang="en-US" b="0" dirty="0" smtClean="0">
                          <a:solidFill>
                            <a:srgbClr val="000000"/>
                          </a:solidFill>
                          <a:latin typeface="+mj-lt"/>
                        </a:rPr>
                        <a:t>3</a:t>
                      </a:r>
                      <a:endParaRPr lang="en-US" b="0" dirty="0">
                        <a:solidFill>
                          <a:srgbClr val="000000"/>
                        </a:solidFill>
                        <a:latin typeface="+mj-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b="0" dirty="0" smtClean="0">
                          <a:solidFill>
                            <a:srgbClr val="000000"/>
                          </a:solidFill>
                          <a:latin typeface="+mj-lt"/>
                        </a:rPr>
                        <a:t>5</a:t>
                      </a:r>
                      <a:endParaRPr lang="en-US" b="0" dirty="0">
                        <a:solidFill>
                          <a:srgbClr val="000000"/>
                        </a:solidFill>
                        <a:latin typeface="+mj-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b="0" dirty="0" smtClean="0">
                          <a:solidFill>
                            <a:srgbClr val="000000"/>
                          </a:solidFill>
                          <a:latin typeface="+mj-lt"/>
                        </a:rPr>
                        <a:t>12</a:t>
                      </a:r>
                      <a:endParaRPr lang="en-US" b="0" dirty="0">
                        <a:solidFill>
                          <a:srgbClr val="000000"/>
                        </a:solidFill>
                        <a:latin typeface="+mj-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b="0" dirty="0" smtClean="0">
                          <a:solidFill>
                            <a:srgbClr val="000000"/>
                          </a:solidFill>
                          <a:latin typeface="+mj-lt"/>
                        </a:rPr>
                        <a:t>8</a:t>
                      </a:r>
                      <a:endParaRPr lang="en-US" b="0" dirty="0">
                        <a:solidFill>
                          <a:srgbClr val="000000"/>
                        </a:solidFill>
                        <a:latin typeface="+mj-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b="0" dirty="0" smtClean="0">
                          <a:solidFill>
                            <a:srgbClr val="000000"/>
                          </a:solidFill>
                          <a:latin typeface="+mj-lt"/>
                        </a:rPr>
                        <a:t>4</a:t>
                      </a:r>
                      <a:endParaRPr lang="en-US" b="0" dirty="0">
                        <a:solidFill>
                          <a:srgbClr val="000000"/>
                        </a:solidFill>
                        <a:latin typeface="+mj-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sp>
        <p:nvSpPr>
          <p:cNvPr id="20" name="TextBox 19"/>
          <p:cNvSpPr txBox="1"/>
          <p:nvPr/>
        </p:nvSpPr>
        <p:spPr>
          <a:xfrm>
            <a:off x="691762" y="4898976"/>
            <a:ext cx="460019" cy="369332"/>
          </a:xfrm>
          <a:prstGeom prst="rect">
            <a:avLst/>
          </a:prstGeom>
          <a:noFill/>
        </p:spPr>
        <p:txBody>
          <a:bodyPr wrap="none" rtlCol="0">
            <a:spAutoFit/>
          </a:bodyPr>
          <a:lstStyle/>
          <a:p>
            <a:r>
              <a:rPr lang="en-US" dirty="0" smtClean="0">
                <a:latin typeface="+mj-lt"/>
              </a:rPr>
              <a:t>M</a:t>
            </a:r>
            <a:r>
              <a:rPr lang="en-US" baseline="-25000" dirty="0" smtClean="0">
                <a:latin typeface="+mj-lt"/>
              </a:rPr>
              <a:t>0</a:t>
            </a:r>
            <a:endParaRPr lang="en-US" baseline="-25000" dirty="0">
              <a:latin typeface="+mj-lt"/>
            </a:endParaRPr>
          </a:p>
        </p:txBody>
      </p:sp>
      <p:sp>
        <p:nvSpPr>
          <p:cNvPr id="21" name="Right Arrow 20"/>
          <p:cNvSpPr/>
          <p:nvPr/>
        </p:nvSpPr>
        <p:spPr>
          <a:xfrm>
            <a:off x="1129101" y="5012380"/>
            <a:ext cx="277013" cy="199228"/>
          </a:xfrm>
          <a:prstGeom prst="rightArrow">
            <a:avLst/>
          </a:prstGeom>
          <a:solidFill>
            <a:srgbClr val="FFFFFF"/>
          </a:solidFill>
          <a:ln w="127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graphicFrame>
        <p:nvGraphicFramePr>
          <p:cNvPr id="22" name="Table 21"/>
          <p:cNvGraphicFramePr>
            <a:graphicFrameLocks noGrp="1"/>
          </p:cNvGraphicFramePr>
          <p:nvPr>
            <p:extLst/>
          </p:nvPr>
        </p:nvGraphicFramePr>
        <p:xfrm>
          <a:off x="1524000" y="3776143"/>
          <a:ext cx="6096000" cy="370840"/>
        </p:xfrm>
        <a:graphic>
          <a:graphicData uri="http://schemas.openxmlformats.org/drawingml/2006/table">
            <a:tbl>
              <a:tblPr firstRow="1" bandRow="1">
                <a:tableStyleId>{5C22544A-7EE6-4342-B048-85BDC9FD1C3A}</a:tableStyleId>
              </a:tblPr>
              <a:tblGrid>
                <a:gridCol w="1219200"/>
                <a:gridCol w="1219200"/>
                <a:gridCol w="1219200"/>
                <a:gridCol w="1219200"/>
                <a:gridCol w="1219200"/>
              </a:tblGrid>
              <a:tr h="370840">
                <a:tc>
                  <a:txBody>
                    <a:bodyPr/>
                    <a:lstStyle/>
                    <a:p>
                      <a:r>
                        <a:rPr lang="en-US" sz="1800" b="0" dirty="0" smtClean="0">
                          <a:solidFill>
                            <a:srgbClr val="000000"/>
                          </a:solidFill>
                          <a:latin typeface="+mj-lt"/>
                        </a:rPr>
                        <a:t>w</a:t>
                      </a:r>
                      <a:r>
                        <a:rPr lang="en-US" sz="1800" b="0" baseline="-25000" dirty="0" smtClean="0">
                          <a:solidFill>
                            <a:srgbClr val="000000"/>
                          </a:solidFill>
                          <a:latin typeface="+mj-lt"/>
                        </a:rPr>
                        <a:t>1</a:t>
                      </a:r>
                      <a:r>
                        <a:rPr lang="en-US" sz="1800" b="0" dirty="0" smtClean="0">
                          <a:solidFill>
                            <a:srgbClr val="000000"/>
                          </a:solidFill>
                          <a:latin typeface="+mj-lt"/>
                        </a:rPr>
                        <a:t>(0) = 0.1</a:t>
                      </a:r>
                      <a:endParaRPr lang="en-US" sz="1800" b="0" dirty="0">
                        <a:solidFill>
                          <a:srgbClr val="000000"/>
                        </a:solidFill>
                        <a:latin typeface="+mj-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800" b="0" dirty="0" smtClean="0">
                          <a:solidFill>
                            <a:srgbClr val="000000"/>
                          </a:solidFill>
                          <a:latin typeface="+mj-lt"/>
                        </a:rPr>
                        <a:t>w</a:t>
                      </a:r>
                      <a:r>
                        <a:rPr lang="en-US" sz="1800" b="0" baseline="-25000" dirty="0" smtClean="0">
                          <a:solidFill>
                            <a:srgbClr val="000000"/>
                          </a:solidFill>
                          <a:latin typeface="+mj-lt"/>
                        </a:rPr>
                        <a:t>1</a:t>
                      </a:r>
                      <a:r>
                        <a:rPr lang="en-US" sz="1800" b="0" dirty="0" smtClean="0">
                          <a:solidFill>
                            <a:srgbClr val="000000"/>
                          </a:solidFill>
                          <a:latin typeface="+mj-lt"/>
                        </a:rPr>
                        <a:t>(1) = 0.2</a:t>
                      </a:r>
                      <a:endParaRPr lang="en-US" sz="1800" b="0" dirty="0">
                        <a:solidFill>
                          <a:srgbClr val="000000"/>
                        </a:solidFill>
                        <a:latin typeface="+mj-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800" b="0" dirty="0" smtClean="0">
                          <a:solidFill>
                            <a:srgbClr val="000000"/>
                          </a:solidFill>
                          <a:latin typeface="+mj-lt"/>
                        </a:rPr>
                        <a:t>w</a:t>
                      </a:r>
                      <a:r>
                        <a:rPr lang="en-US" sz="1800" b="0" baseline="-25000" dirty="0" smtClean="0">
                          <a:solidFill>
                            <a:srgbClr val="000000"/>
                          </a:solidFill>
                          <a:latin typeface="+mj-lt"/>
                        </a:rPr>
                        <a:t>1</a:t>
                      </a:r>
                      <a:r>
                        <a:rPr lang="en-US" sz="1800" b="0" dirty="0" smtClean="0">
                          <a:solidFill>
                            <a:srgbClr val="000000"/>
                          </a:solidFill>
                          <a:latin typeface="+mj-lt"/>
                        </a:rPr>
                        <a:t>(2) = 0.5</a:t>
                      </a:r>
                      <a:endParaRPr lang="en-US" sz="1800" b="0" dirty="0">
                        <a:solidFill>
                          <a:srgbClr val="000000"/>
                        </a:solidFill>
                        <a:latin typeface="+mj-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800" b="0" dirty="0" smtClean="0">
                          <a:solidFill>
                            <a:srgbClr val="000000"/>
                          </a:solidFill>
                          <a:latin typeface="+mj-lt"/>
                        </a:rPr>
                        <a:t>w</a:t>
                      </a:r>
                      <a:r>
                        <a:rPr lang="en-US" sz="1800" b="0" baseline="-25000" dirty="0" smtClean="0">
                          <a:solidFill>
                            <a:srgbClr val="000000"/>
                          </a:solidFill>
                          <a:latin typeface="+mj-lt"/>
                        </a:rPr>
                        <a:t>1</a:t>
                      </a:r>
                      <a:r>
                        <a:rPr lang="en-US" sz="1800" b="0" dirty="0" smtClean="0">
                          <a:solidFill>
                            <a:srgbClr val="000000"/>
                          </a:solidFill>
                          <a:latin typeface="+mj-lt"/>
                        </a:rPr>
                        <a:t>(3) = 0.1</a:t>
                      </a:r>
                      <a:endParaRPr lang="en-US" sz="1800" b="0" dirty="0">
                        <a:solidFill>
                          <a:srgbClr val="000000"/>
                        </a:solidFill>
                        <a:latin typeface="+mj-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800" b="0" dirty="0" smtClean="0">
                          <a:solidFill>
                            <a:srgbClr val="000000"/>
                          </a:solidFill>
                          <a:latin typeface="+mj-lt"/>
                        </a:rPr>
                        <a:t>w</a:t>
                      </a:r>
                      <a:r>
                        <a:rPr lang="en-US" sz="1800" b="0" baseline="-25000" dirty="0" smtClean="0">
                          <a:solidFill>
                            <a:srgbClr val="000000"/>
                          </a:solidFill>
                          <a:latin typeface="+mj-lt"/>
                        </a:rPr>
                        <a:t>1</a:t>
                      </a:r>
                      <a:r>
                        <a:rPr lang="en-US" sz="1800" b="0" dirty="0" smtClean="0">
                          <a:solidFill>
                            <a:srgbClr val="000000"/>
                          </a:solidFill>
                          <a:latin typeface="+mj-lt"/>
                        </a:rPr>
                        <a:t>(4) = 0.1</a:t>
                      </a:r>
                      <a:endParaRPr lang="en-US" sz="1800" b="0" dirty="0">
                        <a:solidFill>
                          <a:srgbClr val="000000"/>
                        </a:solidFill>
                        <a:latin typeface="+mj-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graphicFrame>
        <p:nvGraphicFramePr>
          <p:cNvPr id="23" name="Table 22"/>
          <p:cNvGraphicFramePr>
            <a:graphicFrameLocks noGrp="1"/>
          </p:cNvGraphicFramePr>
          <p:nvPr>
            <p:extLst/>
          </p:nvPr>
        </p:nvGraphicFramePr>
        <p:xfrm>
          <a:off x="7731034" y="4308061"/>
          <a:ext cx="619191" cy="1854200"/>
        </p:xfrm>
        <a:graphic>
          <a:graphicData uri="http://schemas.openxmlformats.org/drawingml/2006/table">
            <a:tbl>
              <a:tblPr firstRow="1" bandRow="1">
                <a:tableStyleId>{5C22544A-7EE6-4342-B048-85BDC9FD1C3A}</a:tableStyleId>
              </a:tblPr>
              <a:tblGrid>
                <a:gridCol w="619191"/>
              </a:tblGrid>
              <a:tr h="370840">
                <a:tc>
                  <a:txBody>
                    <a:bodyPr/>
                    <a:lstStyle/>
                    <a:p>
                      <a:r>
                        <a:rPr lang="en-US" b="0" dirty="0" smtClean="0">
                          <a:solidFill>
                            <a:srgbClr val="000000"/>
                          </a:solidFill>
                          <a:latin typeface="+mj-lt"/>
                        </a:rPr>
                        <a:t>1.0</a:t>
                      </a:r>
                      <a:endParaRPr lang="en-US" b="0" dirty="0">
                        <a:solidFill>
                          <a:srgbClr val="000000"/>
                        </a:solidFill>
                        <a:latin typeface="+mj-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370840">
                <a:tc>
                  <a:txBody>
                    <a:bodyPr/>
                    <a:lstStyle/>
                    <a:p>
                      <a:r>
                        <a:rPr lang="en-US" b="0" dirty="0" smtClean="0">
                          <a:solidFill>
                            <a:srgbClr val="000000"/>
                          </a:solidFill>
                          <a:latin typeface="+mj-lt"/>
                        </a:rPr>
                        <a:t>0.7</a:t>
                      </a:r>
                      <a:endParaRPr lang="en-US" b="0" dirty="0">
                        <a:solidFill>
                          <a:srgbClr val="000000"/>
                        </a:solidFill>
                        <a:latin typeface="+mj-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370840">
                <a:tc>
                  <a:txBody>
                    <a:bodyPr/>
                    <a:lstStyle/>
                    <a:p>
                      <a:r>
                        <a:rPr lang="en-US" b="0" dirty="0" smtClean="0">
                          <a:solidFill>
                            <a:srgbClr val="000000"/>
                          </a:solidFill>
                          <a:latin typeface="+mj-lt"/>
                        </a:rPr>
                        <a:t>0.2</a:t>
                      </a:r>
                      <a:endParaRPr lang="en-US" b="0" dirty="0">
                        <a:solidFill>
                          <a:srgbClr val="000000"/>
                        </a:solidFill>
                        <a:latin typeface="+mj-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370840">
                <a:tc>
                  <a:txBody>
                    <a:bodyPr/>
                    <a:lstStyle/>
                    <a:p>
                      <a:r>
                        <a:rPr lang="en-US" b="0" dirty="0" smtClean="0">
                          <a:solidFill>
                            <a:srgbClr val="000000"/>
                          </a:solidFill>
                          <a:latin typeface="+mj-lt"/>
                        </a:rPr>
                        <a:t>0.5</a:t>
                      </a:r>
                      <a:endParaRPr lang="en-US" b="0" dirty="0">
                        <a:solidFill>
                          <a:srgbClr val="000000"/>
                        </a:solidFill>
                        <a:latin typeface="+mj-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370840">
                <a:tc>
                  <a:txBody>
                    <a:bodyPr/>
                    <a:lstStyle/>
                    <a:p>
                      <a:r>
                        <a:rPr lang="en-US" b="0" dirty="0" smtClean="0">
                          <a:solidFill>
                            <a:srgbClr val="000000"/>
                          </a:solidFill>
                          <a:latin typeface="+mj-lt"/>
                        </a:rPr>
                        <a:t>0.0</a:t>
                      </a:r>
                      <a:endParaRPr lang="en-US" b="0" dirty="0">
                        <a:solidFill>
                          <a:srgbClr val="000000"/>
                        </a:solidFill>
                        <a:latin typeface="+mj-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sp>
        <p:nvSpPr>
          <p:cNvPr id="24" name="TextBox 23"/>
          <p:cNvSpPr txBox="1"/>
          <p:nvPr/>
        </p:nvSpPr>
        <p:spPr>
          <a:xfrm>
            <a:off x="7869702" y="3776297"/>
            <a:ext cx="377515" cy="369332"/>
          </a:xfrm>
          <a:prstGeom prst="rect">
            <a:avLst/>
          </a:prstGeom>
          <a:noFill/>
        </p:spPr>
        <p:txBody>
          <a:bodyPr wrap="none" rtlCol="0">
            <a:spAutoFit/>
          </a:bodyPr>
          <a:lstStyle/>
          <a:p>
            <a:r>
              <a:rPr lang="en-US" dirty="0" smtClean="0">
                <a:latin typeface="+mj-lt"/>
              </a:rPr>
              <a:t>e</a:t>
            </a:r>
            <a:r>
              <a:rPr lang="en-US" baseline="-25000" dirty="0" smtClean="0">
                <a:latin typeface="+mj-lt"/>
              </a:rPr>
              <a:t>1</a:t>
            </a:r>
            <a:endParaRPr lang="en-US" baseline="-25000" dirty="0">
              <a:latin typeface="+mj-lt"/>
            </a:endParaRPr>
          </a:p>
        </p:txBody>
      </p:sp>
      <p:sp>
        <p:nvSpPr>
          <p:cNvPr id="14" name="TextBox 13"/>
          <p:cNvSpPr txBox="1"/>
          <p:nvPr/>
        </p:nvSpPr>
        <p:spPr>
          <a:xfrm>
            <a:off x="2455774" y="6385024"/>
            <a:ext cx="4121641" cy="307777"/>
          </a:xfrm>
          <a:prstGeom prst="rect">
            <a:avLst/>
          </a:prstGeom>
          <a:noFill/>
        </p:spPr>
        <p:txBody>
          <a:bodyPr wrap="none" rtlCol="0" anchor="ctr">
            <a:spAutoFit/>
          </a:bodyPr>
          <a:lstStyle/>
          <a:p>
            <a:pPr algn="ctr"/>
            <a:r>
              <a:rPr lang="en-US" sz="1400" dirty="0" smtClean="0">
                <a:latin typeface="+mj-lt"/>
              </a:rPr>
              <a:t>Neural Turing Machines, Graves et. al., arXiv</a:t>
            </a:r>
            <a:r>
              <a:rPr lang="en-US" sz="1400" dirty="0">
                <a:latin typeface="+mj-lt"/>
              </a:rPr>
              <a:t>:1410.5401   </a:t>
            </a:r>
          </a:p>
        </p:txBody>
      </p:sp>
      <p:pic>
        <p:nvPicPr>
          <p:cNvPr id="15" name="Picture 14" descr="writeMemory.png"/>
          <p:cNvPicPr>
            <a:picLocks noChangeAspect="1"/>
          </p:cNvPicPr>
          <p:nvPr/>
        </p:nvPicPr>
        <p:blipFill rotWithShape="1">
          <a:blip r:embed="rId2">
            <a:extLst>
              <a:ext uri="{28A0092B-C50C-407E-A947-70E740481C1C}">
                <a14:useLocalDpi xmlns:a14="http://schemas.microsoft.com/office/drawing/2010/main" val="0"/>
              </a:ext>
            </a:extLst>
          </a:blip>
          <a:srcRect r="23148" b="-22711"/>
          <a:stretch/>
        </p:blipFill>
        <p:spPr>
          <a:xfrm>
            <a:off x="691762" y="2081371"/>
            <a:ext cx="5885653" cy="544704"/>
          </a:xfrm>
          <a:prstGeom prst="rect">
            <a:avLst/>
          </a:prstGeom>
        </p:spPr>
      </p:pic>
      <p:sp>
        <p:nvSpPr>
          <p:cNvPr id="16" name="Rectangle 15"/>
          <p:cNvSpPr/>
          <p:nvPr/>
        </p:nvSpPr>
        <p:spPr>
          <a:xfrm>
            <a:off x="2318682" y="1838648"/>
            <a:ext cx="4400994" cy="886057"/>
          </a:xfrm>
          <a:prstGeom prst="rect">
            <a:avLst/>
          </a:prstGeom>
          <a:noFill/>
          <a:ln w="38100" cmpd="sng">
            <a:solidFill>
              <a:srgbClr val="5B9BD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559957" y="3326961"/>
            <a:ext cx="665867" cy="461665"/>
          </a:xfrm>
          <a:prstGeom prst="rect">
            <a:avLst/>
          </a:prstGeom>
          <a:noFill/>
        </p:spPr>
        <p:txBody>
          <a:bodyPr wrap="none" rtlCol="0">
            <a:spAutoFit/>
          </a:bodyPr>
          <a:lstStyle/>
          <a:p>
            <a:r>
              <a:rPr lang="en-US" sz="2400" dirty="0" smtClean="0">
                <a:latin typeface="+mj-lt"/>
              </a:rPr>
              <a:t>1xN</a:t>
            </a:r>
            <a:endParaRPr lang="en-US" sz="2400" dirty="0">
              <a:latin typeface="+mj-lt"/>
            </a:endParaRPr>
          </a:p>
        </p:txBody>
      </p:sp>
      <p:sp>
        <p:nvSpPr>
          <p:cNvPr id="10" name="Freeform 9"/>
          <p:cNvSpPr/>
          <p:nvPr/>
        </p:nvSpPr>
        <p:spPr>
          <a:xfrm>
            <a:off x="912396" y="3760342"/>
            <a:ext cx="542506" cy="283566"/>
          </a:xfrm>
          <a:custGeom>
            <a:avLst/>
            <a:gdLst>
              <a:gd name="connsiteX0" fmla="*/ 0 w 542506"/>
              <a:gd name="connsiteY0" fmla="*/ 0 h 283566"/>
              <a:gd name="connsiteX1" fmla="*/ 221935 w 542506"/>
              <a:gd name="connsiteY1" fmla="*/ 221921 h 283566"/>
              <a:gd name="connsiteX2" fmla="*/ 542506 w 542506"/>
              <a:gd name="connsiteY2" fmla="*/ 283566 h 283566"/>
            </a:gdLst>
            <a:ahLst/>
            <a:cxnLst>
              <a:cxn ang="0">
                <a:pos x="connsiteX0" y="connsiteY0"/>
              </a:cxn>
              <a:cxn ang="0">
                <a:pos x="connsiteX1" y="connsiteY1"/>
              </a:cxn>
              <a:cxn ang="0">
                <a:pos x="connsiteX2" y="connsiteY2"/>
              </a:cxn>
            </a:cxnLst>
            <a:rect l="l" t="t" r="r" b="b"/>
            <a:pathLst>
              <a:path w="542506" h="283566">
                <a:moveTo>
                  <a:pt x="0" y="0"/>
                </a:moveTo>
                <a:cubicBezTo>
                  <a:pt x="65758" y="87330"/>
                  <a:pt x="131517" y="174660"/>
                  <a:pt x="221935" y="221921"/>
                </a:cubicBezTo>
                <a:cubicBezTo>
                  <a:pt x="312353" y="269182"/>
                  <a:pt x="499352" y="275347"/>
                  <a:pt x="542506" y="283566"/>
                </a:cubicBezTo>
              </a:path>
            </a:pathLst>
          </a:custGeom>
          <a:ln>
            <a:solidFill>
              <a:schemeClr val="tx1"/>
            </a:solidFill>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000000"/>
              </a:solidFill>
            </a:endParaRPr>
          </a:p>
        </p:txBody>
      </p:sp>
      <p:sp>
        <p:nvSpPr>
          <p:cNvPr id="19" name="TextBox 18"/>
          <p:cNvSpPr txBox="1"/>
          <p:nvPr/>
        </p:nvSpPr>
        <p:spPr>
          <a:xfrm>
            <a:off x="8286279" y="3479361"/>
            <a:ext cx="729436" cy="461665"/>
          </a:xfrm>
          <a:prstGeom prst="rect">
            <a:avLst/>
          </a:prstGeom>
          <a:noFill/>
        </p:spPr>
        <p:txBody>
          <a:bodyPr wrap="none" rtlCol="0">
            <a:spAutoFit/>
          </a:bodyPr>
          <a:lstStyle/>
          <a:p>
            <a:r>
              <a:rPr lang="en-US" sz="2400" dirty="0" smtClean="0">
                <a:latin typeface="+mj-lt"/>
              </a:rPr>
              <a:t>Mx1</a:t>
            </a:r>
            <a:endParaRPr lang="en-US" sz="2400" dirty="0">
              <a:latin typeface="+mj-lt"/>
            </a:endParaRPr>
          </a:p>
        </p:txBody>
      </p:sp>
      <p:sp>
        <p:nvSpPr>
          <p:cNvPr id="11" name="Freeform 10"/>
          <p:cNvSpPr/>
          <p:nvPr/>
        </p:nvSpPr>
        <p:spPr>
          <a:xfrm>
            <a:off x="8482821" y="3895960"/>
            <a:ext cx="271898" cy="998649"/>
          </a:xfrm>
          <a:custGeom>
            <a:avLst/>
            <a:gdLst>
              <a:gd name="connsiteX0" fmla="*/ 209604 w 271898"/>
              <a:gd name="connsiteY0" fmla="*/ 0 h 998649"/>
              <a:gd name="connsiteX1" fmla="*/ 258923 w 271898"/>
              <a:gd name="connsiteY1" fmla="*/ 530147 h 998649"/>
              <a:gd name="connsiteX2" fmla="*/ 0 w 271898"/>
              <a:gd name="connsiteY2" fmla="*/ 998649 h 998649"/>
            </a:gdLst>
            <a:ahLst/>
            <a:cxnLst>
              <a:cxn ang="0">
                <a:pos x="connsiteX0" y="connsiteY0"/>
              </a:cxn>
              <a:cxn ang="0">
                <a:pos x="connsiteX1" y="connsiteY1"/>
              </a:cxn>
              <a:cxn ang="0">
                <a:pos x="connsiteX2" y="connsiteY2"/>
              </a:cxn>
            </a:cxnLst>
            <a:rect l="l" t="t" r="r" b="b"/>
            <a:pathLst>
              <a:path w="271898" h="998649">
                <a:moveTo>
                  <a:pt x="209604" y="0"/>
                </a:moveTo>
                <a:cubicBezTo>
                  <a:pt x="251730" y="181853"/>
                  <a:pt x="293857" y="363706"/>
                  <a:pt x="258923" y="530147"/>
                </a:cubicBezTo>
                <a:cubicBezTo>
                  <a:pt x="223989" y="696589"/>
                  <a:pt x="0" y="998649"/>
                  <a:pt x="0" y="998649"/>
                </a:cubicBezTo>
              </a:path>
            </a:pathLst>
          </a:custGeom>
          <a:ln>
            <a:solidFill>
              <a:srgbClr val="000000"/>
            </a:solidFill>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093013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4" grpId="0"/>
      <p:bldP spid="9" grpId="0"/>
      <p:bldP spid="10" grpId="0" animBg="1"/>
      <p:bldP spid="19" grpId="0"/>
      <p:bldP spid="11"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Neural Turing Machines: </a:t>
            </a:r>
            <a:r>
              <a:rPr lang="en-US" dirty="0"/>
              <a:t>Erase</a:t>
            </a:r>
          </a:p>
        </p:txBody>
      </p:sp>
      <p:sp>
        <p:nvSpPr>
          <p:cNvPr id="3" name="Content Placeholder 2"/>
          <p:cNvSpPr>
            <a:spLocks noGrp="1"/>
          </p:cNvSpPr>
          <p:nvPr>
            <p:ph idx="1"/>
          </p:nvPr>
        </p:nvSpPr>
        <p:spPr/>
        <p:txBody>
          <a:bodyPr/>
          <a:lstStyle/>
          <a:p>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6113E31D-E2AB-40D1-8B51-AFA5AFEF393A}" type="slidenum">
              <a:rPr lang="en-US" smtClean="0"/>
              <a:t>55</a:t>
            </a:fld>
            <a:endParaRPr lang="en-US" dirty="0"/>
          </a:p>
        </p:txBody>
      </p:sp>
      <p:graphicFrame>
        <p:nvGraphicFramePr>
          <p:cNvPr id="5" name="Table 4"/>
          <p:cNvGraphicFramePr>
            <a:graphicFrameLocks noGrp="1"/>
          </p:cNvGraphicFramePr>
          <p:nvPr>
            <p:extLst/>
          </p:nvPr>
        </p:nvGraphicFramePr>
        <p:xfrm>
          <a:off x="1524000" y="4308061"/>
          <a:ext cx="6096000" cy="1854200"/>
        </p:xfrm>
        <a:graphic>
          <a:graphicData uri="http://schemas.openxmlformats.org/drawingml/2006/table">
            <a:tbl>
              <a:tblPr firstRow="1" bandRow="1">
                <a:tableStyleId>{5C22544A-7EE6-4342-B048-85BDC9FD1C3A}</a:tableStyleId>
              </a:tblPr>
              <a:tblGrid>
                <a:gridCol w="1219200"/>
                <a:gridCol w="1219200"/>
                <a:gridCol w="1219200"/>
                <a:gridCol w="1219200"/>
                <a:gridCol w="1219200"/>
              </a:tblGrid>
              <a:tr h="370840">
                <a:tc>
                  <a:txBody>
                    <a:bodyPr/>
                    <a:lstStyle/>
                    <a:p>
                      <a:r>
                        <a:rPr lang="en-US" b="0" dirty="0" smtClean="0">
                          <a:solidFill>
                            <a:srgbClr val="000000"/>
                          </a:solidFill>
                          <a:latin typeface="+mj-lt"/>
                        </a:rPr>
                        <a:t>4.5</a:t>
                      </a:r>
                      <a:endParaRPr lang="en-US" b="0" dirty="0">
                        <a:solidFill>
                          <a:srgbClr val="000000"/>
                        </a:solidFill>
                        <a:latin typeface="+mj-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b="0" dirty="0" smtClean="0">
                          <a:solidFill>
                            <a:srgbClr val="000000"/>
                          </a:solidFill>
                          <a:latin typeface="+mj-lt"/>
                        </a:rPr>
                        <a:t>5.6</a:t>
                      </a:r>
                      <a:endParaRPr lang="en-US" b="0" dirty="0">
                        <a:solidFill>
                          <a:srgbClr val="000000"/>
                        </a:solidFill>
                        <a:latin typeface="+mj-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b="0" dirty="0" smtClean="0">
                          <a:solidFill>
                            <a:srgbClr val="000000"/>
                          </a:solidFill>
                          <a:latin typeface="+mj-lt"/>
                        </a:rPr>
                        <a:t>4.5</a:t>
                      </a:r>
                      <a:endParaRPr lang="en-US" b="0" dirty="0">
                        <a:solidFill>
                          <a:srgbClr val="000000"/>
                        </a:solidFill>
                        <a:latin typeface="+mj-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b="0" dirty="0" smtClean="0">
                          <a:solidFill>
                            <a:srgbClr val="000000"/>
                          </a:solidFill>
                          <a:latin typeface="+mj-lt"/>
                        </a:rPr>
                        <a:t>1.8</a:t>
                      </a:r>
                      <a:endParaRPr lang="en-US" b="0" dirty="0">
                        <a:solidFill>
                          <a:srgbClr val="000000"/>
                        </a:solidFill>
                        <a:latin typeface="+mj-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b="0" dirty="0" smtClean="0">
                          <a:solidFill>
                            <a:srgbClr val="000000"/>
                          </a:solidFill>
                          <a:latin typeface="+mj-lt"/>
                        </a:rPr>
                        <a:t>10.8</a:t>
                      </a:r>
                      <a:endParaRPr lang="en-US" b="0" dirty="0">
                        <a:solidFill>
                          <a:srgbClr val="000000"/>
                        </a:solidFill>
                        <a:latin typeface="+mj-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370840">
                <a:tc>
                  <a:txBody>
                    <a:bodyPr/>
                    <a:lstStyle/>
                    <a:p>
                      <a:r>
                        <a:rPr lang="en-US" b="0" dirty="0" smtClean="0">
                          <a:solidFill>
                            <a:srgbClr val="000000"/>
                          </a:solidFill>
                          <a:latin typeface="+mj-lt"/>
                        </a:rPr>
                        <a:t>10.23</a:t>
                      </a:r>
                      <a:endParaRPr lang="en-US" b="0" dirty="0">
                        <a:solidFill>
                          <a:srgbClr val="000000"/>
                        </a:solidFill>
                        <a:latin typeface="+mj-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b="0" dirty="0" smtClean="0">
                          <a:solidFill>
                            <a:srgbClr val="000000"/>
                          </a:solidFill>
                          <a:latin typeface="+mj-lt"/>
                        </a:rPr>
                        <a:t>5.16</a:t>
                      </a:r>
                      <a:endParaRPr lang="en-US" b="0" dirty="0">
                        <a:solidFill>
                          <a:srgbClr val="000000"/>
                        </a:solidFill>
                        <a:latin typeface="+mj-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b="0" dirty="0" smtClean="0">
                          <a:solidFill>
                            <a:srgbClr val="000000"/>
                          </a:solidFill>
                          <a:latin typeface="+mj-lt"/>
                        </a:rPr>
                        <a:t>1.95</a:t>
                      </a:r>
                      <a:endParaRPr lang="en-US" b="0" dirty="0">
                        <a:solidFill>
                          <a:srgbClr val="000000"/>
                        </a:solidFill>
                        <a:latin typeface="+mj-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b="0" dirty="0" smtClean="0">
                          <a:solidFill>
                            <a:srgbClr val="000000"/>
                          </a:solidFill>
                          <a:latin typeface="+mj-lt"/>
                        </a:rPr>
                        <a:t>0.93</a:t>
                      </a:r>
                      <a:endParaRPr lang="en-US" b="0" dirty="0">
                        <a:solidFill>
                          <a:srgbClr val="000000"/>
                        </a:solidFill>
                        <a:latin typeface="+mj-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b="0" dirty="0" smtClean="0">
                          <a:solidFill>
                            <a:srgbClr val="000000"/>
                          </a:solidFill>
                          <a:latin typeface="+mj-lt"/>
                        </a:rPr>
                        <a:t>1.86</a:t>
                      </a:r>
                      <a:endParaRPr lang="en-US" b="0" dirty="0">
                        <a:solidFill>
                          <a:srgbClr val="000000"/>
                        </a:solidFill>
                        <a:latin typeface="+mj-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370840">
                <a:tc>
                  <a:txBody>
                    <a:bodyPr/>
                    <a:lstStyle/>
                    <a:p>
                      <a:r>
                        <a:rPr lang="en-US" b="0" dirty="0" smtClean="0">
                          <a:solidFill>
                            <a:srgbClr val="000000"/>
                          </a:solidFill>
                          <a:latin typeface="+mj-lt"/>
                        </a:rPr>
                        <a:t>2.94</a:t>
                      </a:r>
                      <a:endParaRPr lang="en-US" b="0" dirty="0">
                        <a:solidFill>
                          <a:srgbClr val="000000"/>
                        </a:solidFill>
                        <a:latin typeface="+mj-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b="0" dirty="0" smtClean="0">
                          <a:solidFill>
                            <a:srgbClr val="000000"/>
                          </a:solidFill>
                          <a:latin typeface="+mj-lt"/>
                        </a:rPr>
                        <a:t>6.72</a:t>
                      </a:r>
                      <a:endParaRPr lang="en-US" b="0" dirty="0">
                        <a:solidFill>
                          <a:srgbClr val="000000"/>
                        </a:solidFill>
                        <a:latin typeface="+mj-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b="0" dirty="0" smtClean="0">
                          <a:solidFill>
                            <a:srgbClr val="000000"/>
                          </a:solidFill>
                          <a:latin typeface="+mj-lt"/>
                        </a:rPr>
                        <a:t>2.7</a:t>
                      </a:r>
                      <a:endParaRPr lang="en-US" b="0" dirty="0">
                        <a:solidFill>
                          <a:srgbClr val="000000"/>
                        </a:solidFill>
                        <a:latin typeface="+mj-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b="0" dirty="0" smtClean="0">
                          <a:solidFill>
                            <a:srgbClr val="000000"/>
                          </a:solidFill>
                          <a:latin typeface="+mj-lt"/>
                        </a:rPr>
                        <a:t>9.8</a:t>
                      </a:r>
                      <a:endParaRPr lang="en-US" b="0" dirty="0">
                        <a:solidFill>
                          <a:srgbClr val="000000"/>
                        </a:solidFill>
                        <a:latin typeface="+mj-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b="0" dirty="0" smtClean="0">
                          <a:solidFill>
                            <a:srgbClr val="000000"/>
                          </a:solidFill>
                          <a:latin typeface="+mj-lt"/>
                        </a:rPr>
                        <a:t>5.88</a:t>
                      </a:r>
                      <a:endParaRPr lang="en-US" b="0" dirty="0">
                        <a:solidFill>
                          <a:srgbClr val="000000"/>
                        </a:solidFill>
                        <a:latin typeface="+mj-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370840">
                <a:tc>
                  <a:txBody>
                    <a:bodyPr/>
                    <a:lstStyle/>
                    <a:p>
                      <a:r>
                        <a:rPr lang="en-US" b="0" dirty="0" smtClean="0">
                          <a:solidFill>
                            <a:srgbClr val="000000"/>
                          </a:solidFill>
                          <a:latin typeface="+mj-lt"/>
                        </a:rPr>
                        <a:t>3.8</a:t>
                      </a:r>
                      <a:endParaRPr lang="en-US" b="0" dirty="0">
                        <a:solidFill>
                          <a:srgbClr val="000000"/>
                        </a:solidFill>
                        <a:latin typeface="+mj-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b="0" dirty="0" smtClean="0">
                          <a:solidFill>
                            <a:srgbClr val="000000"/>
                          </a:solidFill>
                          <a:latin typeface="+mj-lt"/>
                        </a:rPr>
                        <a:t>1.8</a:t>
                      </a:r>
                      <a:endParaRPr lang="en-US" b="0" dirty="0">
                        <a:solidFill>
                          <a:srgbClr val="000000"/>
                        </a:solidFill>
                        <a:latin typeface="+mj-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b="0" dirty="0" smtClean="0">
                          <a:solidFill>
                            <a:srgbClr val="000000"/>
                          </a:solidFill>
                          <a:latin typeface="+mj-lt"/>
                        </a:rPr>
                        <a:t>3.75</a:t>
                      </a:r>
                      <a:endParaRPr lang="en-US" b="0" dirty="0">
                        <a:solidFill>
                          <a:srgbClr val="000000"/>
                        </a:solidFill>
                        <a:latin typeface="+mj-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b="0" dirty="0" smtClean="0">
                          <a:solidFill>
                            <a:srgbClr val="000000"/>
                          </a:solidFill>
                          <a:latin typeface="+mj-lt"/>
                        </a:rPr>
                        <a:t>8.55</a:t>
                      </a:r>
                      <a:endParaRPr lang="en-US" b="0" dirty="0">
                        <a:solidFill>
                          <a:srgbClr val="000000"/>
                        </a:solidFill>
                        <a:latin typeface="+mj-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b="0" dirty="0" smtClean="0">
                          <a:solidFill>
                            <a:srgbClr val="000000"/>
                          </a:solidFill>
                          <a:latin typeface="+mj-lt"/>
                        </a:rPr>
                        <a:t>8.55</a:t>
                      </a:r>
                      <a:endParaRPr lang="en-US" b="0" dirty="0">
                        <a:solidFill>
                          <a:srgbClr val="000000"/>
                        </a:solidFill>
                        <a:latin typeface="+mj-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370840">
                <a:tc>
                  <a:txBody>
                    <a:bodyPr/>
                    <a:lstStyle/>
                    <a:p>
                      <a:r>
                        <a:rPr lang="en-US" b="0" dirty="0" smtClean="0">
                          <a:solidFill>
                            <a:srgbClr val="000000"/>
                          </a:solidFill>
                          <a:latin typeface="+mj-lt"/>
                        </a:rPr>
                        <a:t>3</a:t>
                      </a:r>
                      <a:endParaRPr lang="en-US" b="0" dirty="0">
                        <a:solidFill>
                          <a:srgbClr val="000000"/>
                        </a:solidFill>
                        <a:latin typeface="+mj-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b="0" dirty="0" smtClean="0">
                          <a:solidFill>
                            <a:srgbClr val="000000"/>
                          </a:solidFill>
                          <a:latin typeface="+mj-lt"/>
                        </a:rPr>
                        <a:t>5</a:t>
                      </a:r>
                      <a:endParaRPr lang="en-US" b="0" dirty="0">
                        <a:solidFill>
                          <a:srgbClr val="000000"/>
                        </a:solidFill>
                        <a:latin typeface="+mj-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b="0" dirty="0" smtClean="0">
                          <a:solidFill>
                            <a:srgbClr val="000000"/>
                          </a:solidFill>
                          <a:latin typeface="+mj-lt"/>
                        </a:rPr>
                        <a:t>12</a:t>
                      </a:r>
                      <a:endParaRPr lang="en-US" b="0" dirty="0">
                        <a:solidFill>
                          <a:srgbClr val="000000"/>
                        </a:solidFill>
                        <a:latin typeface="+mj-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b="0" dirty="0" smtClean="0">
                          <a:solidFill>
                            <a:srgbClr val="000000"/>
                          </a:solidFill>
                          <a:latin typeface="+mj-lt"/>
                        </a:rPr>
                        <a:t>8</a:t>
                      </a:r>
                      <a:endParaRPr lang="en-US" b="0" dirty="0">
                        <a:solidFill>
                          <a:srgbClr val="000000"/>
                        </a:solidFill>
                        <a:latin typeface="+mj-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b="0" dirty="0" smtClean="0">
                          <a:solidFill>
                            <a:srgbClr val="000000"/>
                          </a:solidFill>
                          <a:latin typeface="+mj-lt"/>
                        </a:rPr>
                        <a:t>4</a:t>
                      </a:r>
                      <a:endParaRPr lang="en-US" b="0" dirty="0">
                        <a:solidFill>
                          <a:srgbClr val="000000"/>
                        </a:solidFill>
                        <a:latin typeface="+mj-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pic>
        <p:nvPicPr>
          <p:cNvPr id="7" name="Picture 6" descr="writeMemory.png"/>
          <p:cNvPicPr>
            <a:picLocks noChangeAspect="1"/>
          </p:cNvPicPr>
          <p:nvPr/>
        </p:nvPicPr>
        <p:blipFill rotWithShape="1">
          <a:blip r:embed="rId2">
            <a:extLst>
              <a:ext uri="{28A0092B-C50C-407E-A947-70E740481C1C}">
                <a14:useLocalDpi xmlns:a14="http://schemas.microsoft.com/office/drawing/2010/main" val="0"/>
              </a:ext>
            </a:extLst>
          </a:blip>
          <a:srcRect r="23148" b="-22711"/>
          <a:stretch/>
        </p:blipFill>
        <p:spPr>
          <a:xfrm>
            <a:off x="691762" y="2081371"/>
            <a:ext cx="5885653" cy="544704"/>
          </a:xfrm>
          <a:prstGeom prst="rect">
            <a:avLst/>
          </a:prstGeom>
        </p:spPr>
      </p:pic>
      <p:sp>
        <p:nvSpPr>
          <p:cNvPr id="8" name="Rectangle 7"/>
          <p:cNvSpPr/>
          <p:nvPr/>
        </p:nvSpPr>
        <p:spPr>
          <a:xfrm>
            <a:off x="2318682" y="1838648"/>
            <a:ext cx="4400994" cy="886057"/>
          </a:xfrm>
          <a:prstGeom prst="rect">
            <a:avLst/>
          </a:prstGeom>
          <a:noFill/>
          <a:ln w="38100" cmpd="sng">
            <a:solidFill>
              <a:srgbClr val="5B9BD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22" name="Table 21"/>
          <p:cNvGraphicFramePr>
            <a:graphicFrameLocks noGrp="1"/>
          </p:cNvGraphicFramePr>
          <p:nvPr>
            <p:extLst/>
          </p:nvPr>
        </p:nvGraphicFramePr>
        <p:xfrm>
          <a:off x="1524000" y="3776143"/>
          <a:ext cx="6096000" cy="370840"/>
        </p:xfrm>
        <a:graphic>
          <a:graphicData uri="http://schemas.openxmlformats.org/drawingml/2006/table">
            <a:tbl>
              <a:tblPr firstRow="1" bandRow="1">
                <a:tableStyleId>{5C22544A-7EE6-4342-B048-85BDC9FD1C3A}</a:tableStyleId>
              </a:tblPr>
              <a:tblGrid>
                <a:gridCol w="1219200"/>
                <a:gridCol w="1219200"/>
                <a:gridCol w="1219200"/>
                <a:gridCol w="1219200"/>
                <a:gridCol w="1219200"/>
              </a:tblGrid>
              <a:tr h="370840">
                <a:tc>
                  <a:txBody>
                    <a:bodyPr/>
                    <a:lstStyle/>
                    <a:p>
                      <a:r>
                        <a:rPr lang="en-US" sz="1800" b="0" dirty="0" smtClean="0">
                          <a:solidFill>
                            <a:srgbClr val="000000"/>
                          </a:solidFill>
                          <a:latin typeface="+mj-lt"/>
                        </a:rPr>
                        <a:t>w</a:t>
                      </a:r>
                      <a:r>
                        <a:rPr lang="en-US" sz="1800" b="0" baseline="-25000" dirty="0" smtClean="0">
                          <a:solidFill>
                            <a:srgbClr val="000000"/>
                          </a:solidFill>
                          <a:latin typeface="+mj-lt"/>
                        </a:rPr>
                        <a:t>1</a:t>
                      </a:r>
                      <a:r>
                        <a:rPr lang="en-US" sz="1800" b="0" dirty="0" smtClean="0">
                          <a:solidFill>
                            <a:srgbClr val="000000"/>
                          </a:solidFill>
                          <a:latin typeface="+mj-lt"/>
                        </a:rPr>
                        <a:t>(0) = 0.1</a:t>
                      </a:r>
                      <a:endParaRPr lang="en-US" sz="1800" b="0" dirty="0">
                        <a:solidFill>
                          <a:srgbClr val="000000"/>
                        </a:solidFill>
                        <a:latin typeface="+mj-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800" b="0" dirty="0" smtClean="0">
                          <a:solidFill>
                            <a:srgbClr val="000000"/>
                          </a:solidFill>
                          <a:latin typeface="+mj-lt"/>
                        </a:rPr>
                        <a:t>w</a:t>
                      </a:r>
                      <a:r>
                        <a:rPr lang="en-US" sz="1800" b="0" baseline="-25000" dirty="0" smtClean="0">
                          <a:solidFill>
                            <a:srgbClr val="000000"/>
                          </a:solidFill>
                          <a:latin typeface="+mj-lt"/>
                        </a:rPr>
                        <a:t>1</a:t>
                      </a:r>
                      <a:r>
                        <a:rPr lang="en-US" sz="1800" b="0" dirty="0" smtClean="0">
                          <a:solidFill>
                            <a:srgbClr val="000000"/>
                          </a:solidFill>
                          <a:latin typeface="+mj-lt"/>
                        </a:rPr>
                        <a:t>(1) = 0.2</a:t>
                      </a:r>
                      <a:endParaRPr lang="en-US" sz="1800" b="0" dirty="0">
                        <a:solidFill>
                          <a:srgbClr val="000000"/>
                        </a:solidFill>
                        <a:latin typeface="+mj-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800" b="0" dirty="0" smtClean="0">
                          <a:solidFill>
                            <a:srgbClr val="000000"/>
                          </a:solidFill>
                          <a:latin typeface="+mj-lt"/>
                        </a:rPr>
                        <a:t>w</a:t>
                      </a:r>
                      <a:r>
                        <a:rPr lang="en-US" sz="1800" b="0" baseline="-25000" dirty="0" smtClean="0">
                          <a:solidFill>
                            <a:srgbClr val="000000"/>
                          </a:solidFill>
                          <a:latin typeface="+mj-lt"/>
                        </a:rPr>
                        <a:t>1</a:t>
                      </a:r>
                      <a:r>
                        <a:rPr lang="en-US" sz="1800" b="0" dirty="0" smtClean="0">
                          <a:solidFill>
                            <a:srgbClr val="000000"/>
                          </a:solidFill>
                          <a:latin typeface="+mj-lt"/>
                        </a:rPr>
                        <a:t>(2) = 0.5</a:t>
                      </a:r>
                      <a:endParaRPr lang="en-US" sz="1800" b="0" dirty="0">
                        <a:solidFill>
                          <a:srgbClr val="000000"/>
                        </a:solidFill>
                        <a:latin typeface="+mj-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800" b="0" dirty="0" smtClean="0">
                          <a:solidFill>
                            <a:srgbClr val="000000"/>
                          </a:solidFill>
                          <a:latin typeface="+mj-lt"/>
                        </a:rPr>
                        <a:t>w</a:t>
                      </a:r>
                      <a:r>
                        <a:rPr lang="en-US" sz="1800" b="0" baseline="-25000" dirty="0" smtClean="0">
                          <a:solidFill>
                            <a:srgbClr val="000000"/>
                          </a:solidFill>
                          <a:latin typeface="+mj-lt"/>
                        </a:rPr>
                        <a:t>1</a:t>
                      </a:r>
                      <a:r>
                        <a:rPr lang="en-US" sz="1800" b="0" dirty="0" smtClean="0">
                          <a:solidFill>
                            <a:srgbClr val="000000"/>
                          </a:solidFill>
                          <a:latin typeface="+mj-lt"/>
                        </a:rPr>
                        <a:t>(3) = 0.1</a:t>
                      </a:r>
                      <a:endParaRPr lang="en-US" sz="1800" b="0" dirty="0">
                        <a:solidFill>
                          <a:srgbClr val="000000"/>
                        </a:solidFill>
                        <a:latin typeface="+mj-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800" b="0" dirty="0" smtClean="0">
                          <a:solidFill>
                            <a:srgbClr val="000000"/>
                          </a:solidFill>
                          <a:latin typeface="+mj-lt"/>
                        </a:rPr>
                        <a:t>w</a:t>
                      </a:r>
                      <a:r>
                        <a:rPr lang="en-US" sz="1800" b="0" baseline="-25000" dirty="0" smtClean="0">
                          <a:solidFill>
                            <a:srgbClr val="000000"/>
                          </a:solidFill>
                          <a:latin typeface="+mj-lt"/>
                        </a:rPr>
                        <a:t>1</a:t>
                      </a:r>
                      <a:r>
                        <a:rPr lang="en-US" sz="1800" b="0" dirty="0" smtClean="0">
                          <a:solidFill>
                            <a:srgbClr val="000000"/>
                          </a:solidFill>
                          <a:latin typeface="+mj-lt"/>
                        </a:rPr>
                        <a:t>(4) = 0.1</a:t>
                      </a:r>
                      <a:endParaRPr lang="en-US" sz="1800" b="0" dirty="0">
                        <a:solidFill>
                          <a:srgbClr val="000000"/>
                        </a:solidFill>
                        <a:latin typeface="+mj-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sp>
        <p:nvSpPr>
          <p:cNvPr id="10" name="TextBox 9"/>
          <p:cNvSpPr txBox="1"/>
          <p:nvPr/>
        </p:nvSpPr>
        <p:spPr>
          <a:xfrm>
            <a:off x="2455774" y="6385024"/>
            <a:ext cx="4121641" cy="307777"/>
          </a:xfrm>
          <a:prstGeom prst="rect">
            <a:avLst/>
          </a:prstGeom>
          <a:noFill/>
        </p:spPr>
        <p:txBody>
          <a:bodyPr wrap="none" rtlCol="0" anchor="ctr">
            <a:spAutoFit/>
          </a:bodyPr>
          <a:lstStyle/>
          <a:p>
            <a:pPr algn="ctr"/>
            <a:r>
              <a:rPr lang="en-US" sz="1400" dirty="0" smtClean="0">
                <a:latin typeface="+mj-lt"/>
              </a:rPr>
              <a:t>Neural Turing Machines, Graves et. al., arXiv</a:t>
            </a:r>
            <a:r>
              <a:rPr lang="en-US" sz="1400" dirty="0">
                <a:latin typeface="+mj-lt"/>
              </a:rPr>
              <a:t>:1410.5401   </a:t>
            </a:r>
          </a:p>
        </p:txBody>
      </p:sp>
    </p:spTree>
    <p:extLst>
      <p:ext uri="{BB962C8B-B14F-4D97-AF65-F5344CB8AC3E}">
        <p14:creationId xmlns:p14="http://schemas.microsoft.com/office/powerpoint/2010/main" val="70745040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Neural Turing Machines: Addition</a:t>
            </a:r>
            <a:endParaRPr lang="en-US" dirty="0"/>
          </a:p>
        </p:txBody>
      </p:sp>
      <p:sp>
        <p:nvSpPr>
          <p:cNvPr id="3" name="Content Placeholder 2"/>
          <p:cNvSpPr>
            <a:spLocks noGrp="1"/>
          </p:cNvSpPr>
          <p:nvPr>
            <p:ph idx="1"/>
          </p:nvPr>
        </p:nvSpPr>
        <p:spPr/>
        <p:txBody>
          <a:bodyPr/>
          <a:lstStyle/>
          <a:p>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6113E31D-E2AB-40D1-8B51-AFA5AFEF393A}" type="slidenum">
              <a:rPr lang="en-US" smtClean="0"/>
              <a:t>56</a:t>
            </a:fld>
            <a:endParaRPr lang="en-US" dirty="0"/>
          </a:p>
        </p:txBody>
      </p:sp>
      <p:graphicFrame>
        <p:nvGraphicFramePr>
          <p:cNvPr id="5" name="Table 4"/>
          <p:cNvGraphicFramePr>
            <a:graphicFrameLocks noGrp="1"/>
          </p:cNvGraphicFramePr>
          <p:nvPr>
            <p:extLst/>
          </p:nvPr>
        </p:nvGraphicFramePr>
        <p:xfrm>
          <a:off x="1524000" y="4308061"/>
          <a:ext cx="6096000" cy="1854200"/>
        </p:xfrm>
        <a:graphic>
          <a:graphicData uri="http://schemas.openxmlformats.org/drawingml/2006/table">
            <a:tbl>
              <a:tblPr firstRow="1" bandRow="1">
                <a:tableStyleId>{5C22544A-7EE6-4342-B048-85BDC9FD1C3A}</a:tableStyleId>
              </a:tblPr>
              <a:tblGrid>
                <a:gridCol w="1219200"/>
                <a:gridCol w="1219200"/>
                <a:gridCol w="1219200"/>
                <a:gridCol w="1219200"/>
                <a:gridCol w="1219200"/>
              </a:tblGrid>
              <a:tr h="370840">
                <a:tc>
                  <a:txBody>
                    <a:bodyPr/>
                    <a:lstStyle/>
                    <a:p>
                      <a:r>
                        <a:rPr lang="en-US" b="0" dirty="0" smtClean="0">
                          <a:solidFill>
                            <a:srgbClr val="000000"/>
                          </a:solidFill>
                          <a:latin typeface="+mj-lt"/>
                        </a:rPr>
                        <a:t>4.5</a:t>
                      </a:r>
                      <a:endParaRPr lang="en-US" b="0" dirty="0">
                        <a:solidFill>
                          <a:srgbClr val="000000"/>
                        </a:solidFill>
                        <a:latin typeface="+mj-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b="0" dirty="0" smtClean="0">
                          <a:solidFill>
                            <a:srgbClr val="000000"/>
                          </a:solidFill>
                          <a:latin typeface="+mj-lt"/>
                        </a:rPr>
                        <a:t>5.6</a:t>
                      </a:r>
                      <a:endParaRPr lang="en-US" b="0" dirty="0">
                        <a:solidFill>
                          <a:srgbClr val="000000"/>
                        </a:solidFill>
                        <a:latin typeface="+mj-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b="0" dirty="0" smtClean="0">
                          <a:solidFill>
                            <a:srgbClr val="000000"/>
                          </a:solidFill>
                          <a:latin typeface="+mj-lt"/>
                        </a:rPr>
                        <a:t>4.5</a:t>
                      </a:r>
                      <a:endParaRPr lang="en-US" b="0" dirty="0">
                        <a:solidFill>
                          <a:srgbClr val="000000"/>
                        </a:solidFill>
                        <a:latin typeface="+mj-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b="0" dirty="0" smtClean="0">
                          <a:solidFill>
                            <a:srgbClr val="000000"/>
                          </a:solidFill>
                          <a:latin typeface="+mj-lt"/>
                        </a:rPr>
                        <a:t>1.8</a:t>
                      </a:r>
                      <a:endParaRPr lang="en-US" b="0" dirty="0">
                        <a:solidFill>
                          <a:srgbClr val="000000"/>
                        </a:solidFill>
                        <a:latin typeface="+mj-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b="0" dirty="0" smtClean="0">
                          <a:solidFill>
                            <a:srgbClr val="000000"/>
                          </a:solidFill>
                          <a:latin typeface="+mj-lt"/>
                        </a:rPr>
                        <a:t>10.8</a:t>
                      </a:r>
                      <a:endParaRPr lang="en-US" b="0" dirty="0">
                        <a:solidFill>
                          <a:srgbClr val="000000"/>
                        </a:solidFill>
                        <a:latin typeface="+mj-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370840">
                <a:tc>
                  <a:txBody>
                    <a:bodyPr/>
                    <a:lstStyle/>
                    <a:p>
                      <a:r>
                        <a:rPr lang="en-US" b="0" dirty="0" smtClean="0">
                          <a:solidFill>
                            <a:srgbClr val="000000"/>
                          </a:solidFill>
                          <a:latin typeface="+mj-lt"/>
                        </a:rPr>
                        <a:t>10.23</a:t>
                      </a:r>
                      <a:endParaRPr lang="en-US" b="0" dirty="0">
                        <a:solidFill>
                          <a:srgbClr val="000000"/>
                        </a:solidFill>
                        <a:latin typeface="+mj-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b="0" dirty="0" smtClean="0">
                          <a:solidFill>
                            <a:srgbClr val="000000"/>
                          </a:solidFill>
                          <a:latin typeface="+mj-lt"/>
                        </a:rPr>
                        <a:t>5.16</a:t>
                      </a:r>
                      <a:endParaRPr lang="en-US" b="0" dirty="0">
                        <a:solidFill>
                          <a:srgbClr val="000000"/>
                        </a:solidFill>
                        <a:latin typeface="+mj-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b="0" dirty="0" smtClean="0">
                          <a:solidFill>
                            <a:srgbClr val="000000"/>
                          </a:solidFill>
                          <a:latin typeface="+mj-lt"/>
                        </a:rPr>
                        <a:t>1.95</a:t>
                      </a:r>
                      <a:endParaRPr lang="en-US" b="0" dirty="0">
                        <a:solidFill>
                          <a:srgbClr val="000000"/>
                        </a:solidFill>
                        <a:latin typeface="+mj-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b="0" dirty="0" smtClean="0">
                          <a:solidFill>
                            <a:srgbClr val="000000"/>
                          </a:solidFill>
                          <a:latin typeface="+mj-lt"/>
                        </a:rPr>
                        <a:t>0.93</a:t>
                      </a:r>
                      <a:endParaRPr lang="en-US" b="0" dirty="0">
                        <a:solidFill>
                          <a:srgbClr val="000000"/>
                        </a:solidFill>
                        <a:latin typeface="+mj-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b="0" dirty="0" smtClean="0">
                          <a:solidFill>
                            <a:srgbClr val="000000"/>
                          </a:solidFill>
                          <a:latin typeface="+mj-lt"/>
                        </a:rPr>
                        <a:t>1.86</a:t>
                      </a:r>
                      <a:endParaRPr lang="en-US" b="0" dirty="0">
                        <a:solidFill>
                          <a:srgbClr val="000000"/>
                        </a:solidFill>
                        <a:latin typeface="+mj-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370840">
                <a:tc>
                  <a:txBody>
                    <a:bodyPr/>
                    <a:lstStyle/>
                    <a:p>
                      <a:r>
                        <a:rPr lang="en-US" b="0" dirty="0" smtClean="0">
                          <a:solidFill>
                            <a:srgbClr val="000000"/>
                          </a:solidFill>
                          <a:latin typeface="+mj-lt"/>
                        </a:rPr>
                        <a:t>2.94</a:t>
                      </a:r>
                      <a:endParaRPr lang="en-US" b="0" dirty="0">
                        <a:solidFill>
                          <a:srgbClr val="000000"/>
                        </a:solidFill>
                        <a:latin typeface="+mj-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b="0" dirty="0" smtClean="0">
                          <a:solidFill>
                            <a:srgbClr val="000000"/>
                          </a:solidFill>
                          <a:latin typeface="+mj-lt"/>
                        </a:rPr>
                        <a:t>6.72</a:t>
                      </a:r>
                      <a:endParaRPr lang="en-US" b="0" dirty="0">
                        <a:solidFill>
                          <a:srgbClr val="000000"/>
                        </a:solidFill>
                        <a:latin typeface="+mj-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b="0" dirty="0" smtClean="0">
                          <a:solidFill>
                            <a:srgbClr val="000000"/>
                          </a:solidFill>
                          <a:latin typeface="+mj-lt"/>
                        </a:rPr>
                        <a:t>2.7</a:t>
                      </a:r>
                      <a:endParaRPr lang="en-US" b="0" dirty="0">
                        <a:solidFill>
                          <a:srgbClr val="000000"/>
                        </a:solidFill>
                        <a:latin typeface="+mj-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b="0" dirty="0" smtClean="0">
                          <a:solidFill>
                            <a:srgbClr val="000000"/>
                          </a:solidFill>
                          <a:latin typeface="+mj-lt"/>
                        </a:rPr>
                        <a:t>9.8</a:t>
                      </a:r>
                      <a:endParaRPr lang="en-US" b="0" dirty="0">
                        <a:solidFill>
                          <a:srgbClr val="000000"/>
                        </a:solidFill>
                        <a:latin typeface="+mj-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b="0" dirty="0" smtClean="0">
                          <a:solidFill>
                            <a:srgbClr val="000000"/>
                          </a:solidFill>
                          <a:latin typeface="+mj-lt"/>
                        </a:rPr>
                        <a:t>5.88</a:t>
                      </a:r>
                      <a:endParaRPr lang="en-US" b="0" dirty="0">
                        <a:solidFill>
                          <a:srgbClr val="000000"/>
                        </a:solidFill>
                        <a:latin typeface="+mj-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370840">
                <a:tc>
                  <a:txBody>
                    <a:bodyPr/>
                    <a:lstStyle/>
                    <a:p>
                      <a:r>
                        <a:rPr lang="en-US" b="0" dirty="0" smtClean="0">
                          <a:solidFill>
                            <a:srgbClr val="000000"/>
                          </a:solidFill>
                          <a:latin typeface="+mj-lt"/>
                        </a:rPr>
                        <a:t>3.8</a:t>
                      </a:r>
                      <a:endParaRPr lang="en-US" b="0" dirty="0">
                        <a:solidFill>
                          <a:srgbClr val="000000"/>
                        </a:solidFill>
                        <a:latin typeface="+mj-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b="0" dirty="0" smtClean="0">
                          <a:solidFill>
                            <a:srgbClr val="000000"/>
                          </a:solidFill>
                          <a:latin typeface="+mj-lt"/>
                        </a:rPr>
                        <a:t>1.8</a:t>
                      </a:r>
                      <a:endParaRPr lang="en-US" b="0" dirty="0">
                        <a:solidFill>
                          <a:srgbClr val="000000"/>
                        </a:solidFill>
                        <a:latin typeface="+mj-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b="0" dirty="0" smtClean="0">
                          <a:solidFill>
                            <a:srgbClr val="000000"/>
                          </a:solidFill>
                          <a:latin typeface="+mj-lt"/>
                        </a:rPr>
                        <a:t>3.75</a:t>
                      </a:r>
                      <a:endParaRPr lang="en-US" b="0" dirty="0">
                        <a:solidFill>
                          <a:srgbClr val="000000"/>
                        </a:solidFill>
                        <a:latin typeface="+mj-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b="0" dirty="0" smtClean="0">
                          <a:solidFill>
                            <a:srgbClr val="000000"/>
                          </a:solidFill>
                          <a:latin typeface="+mj-lt"/>
                        </a:rPr>
                        <a:t>8.55</a:t>
                      </a:r>
                      <a:endParaRPr lang="en-US" b="0" dirty="0">
                        <a:solidFill>
                          <a:srgbClr val="000000"/>
                        </a:solidFill>
                        <a:latin typeface="+mj-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b="0" dirty="0" smtClean="0">
                          <a:solidFill>
                            <a:srgbClr val="000000"/>
                          </a:solidFill>
                          <a:latin typeface="+mj-lt"/>
                        </a:rPr>
                        <a:t>8.55</a:t>
                      </a:r>
                      <a:endParaRPr lang="en-US" b="0" dirty="0">
                        <a:solidFill>
                          <a:srgbClr val="000000"/>
                        </a:solidFill>
                        <a:latin typeface="+mj-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370840">
                <a:tc>
                  <a:txBody>
                    <a:bodyPr/>
                    <a:lstStyle/>
                    <a:p>
                      <a:r>
                        <a:rPr lang="en-US" b="0" dirty="0" smtClean="0">
                          <a:solidFill>
                            <a:srgbClr val="000000"/>
                          </a:solidFill>
                          <a:latin typeface="+mj-lt"/>
                        </a:rPr>
                        <a:t>3</a:t>
                      </a:r>
                      <a:endParaRPr lang="en-US" b="0" dirty="0">
                        <a:solidFill>
                          <a:srgbClr val="000000"/>
                        </a:solidFill>
                        <a:latin typeface="+mj-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b="0" dirty="0" smtClean="0">
                          <a:solidFill>
                            <a:srgbClr val="000000"/>
                          </a:solidFill>
                          <a:latin typeface="+mj-lt"/>
                        </a:rPr>
                        <a:t>5</a:t>
                      </a:r>
                      <a:endParaRPr lang="en-US" b="0" dirty="0">
                        <a:solidFill>
                          <a:srgbClr val="000000"/>
                        </a:solidFill>
                        <a:latin typeface="+mj-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b="0" dirty="0" smtClean="0">
                          <a:solidFill>
                            <a:srgbClr val="000000"/>
                          </a:solidFill>
                          <a:latin typeface="+mj-lt"/>
                        </a:rPr>
                        <a:t>12</a:t>
                      </a:r>
                      <a:endParaRPr lang="en-US" b="0" dirty="0">
                        <a:solidFill>
                          <a:srgbClr val="000000"/>
                        </a:solidFill>
                        <a:latin typeface="+mj-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b="0" dirty="0" smtClean="0">
                          <a:solidFill>
                            <a:srgbClr val="000000"/>
                          </a:solidFill>
                          <a:latin typeface="+mj-lt"/>
                        </a:rPr>
                        <a:t>8</a:t>
                      </a:r>
                      <a:endParaRPr lang="en-US" b="0" dirty="0">
                        <a:solidFill>
                          <a:srgbClr val="000000"/>
                        </a:solidFill>
                        <a:latin typeface="+mj-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b="0" dirty="0" smtClean="0">
                          <a:solidFill>
                            <a:srgbClr val="000000"/>
                          </a:solidFill>
                          <a:latin typeface="+mj-lt"/>
                        </a:rPr>
                        <a:t>4</a:t>
                      </a:r>
                      <a:endParaRPr lang="en-US" b="0" dirty="0">
                        <a:solidFill>
                          <a:srgbClr val="000000"/>
                        </a:solidFill>
                        <a:latin typeface="+mj-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pic>
        <p:nvPicPr>
          <p:cNvPr id="7" name="Picture 6" descr="writeMemory.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1762" y="2081371"/>
            <a:ext cx="7658463" cy="443891"/>
          </a:xfrm>
          <a:prstGeom prst="rect">
            <a:avLst/>
          </a:prstGeom>
        </p:spPr>
      </p:pic>
      <p:sp>
        <p:nvSpPr>
          <p:cNvPr id="8" name="Rectangle 7"/>
          <p:cNvSpPr/>
          <p:nvPr/>
        </p:nvSpPr>
        <p:spPr>
          <a:xfrm>
            <a:off x="6951198" y="1913611"/>
            <a:ext cx="1539395" cy="712463"/>
          </a:xfrm>
          <a:prstGeom prst="rect">
            <a:avLst/>
          </a:prstGeom>
          <a:noFill/>
          <a:ln w="38100" cmpd="sng">
            <a:solidFill>
              <a:srgbClr val="5B9BD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22" name="Table 21"/>
          <p:cNvGraphicFramePr>
            <a:graphicFrameLocks noGrp="1"/>
          </p:cNvGraphicFramePr>
          <p:nvPr>
            <p:extLst/>
          </p:nvPr>
        </p:nvGraphicFramePr>
        <p:xfrm>
          <a:off x="1524000" y="3776143"/>
          <a:ext cx="6096000" cy="370840"/>
        </p:xfrm>
        <a:graphic>
          <a:graphicData uri="http://schemas.openxmlformats.org/drawingml/2006/table">
            <a:tbl>
              <a:tblPr firstRow="1" bandRow="1">
                <a:tableStyleId>{5C22544A-7EE6-4342-B048-85BDC9FD1C3A}</a:tableStyleId>
              </a:tblPr>
              <a:tblGrid>
                <a:gridCol w="1219200"/>
                <a:gridCol w="1219200"/>
                <a:gridCol w="1219200"/>
                <a:gridCol w="1219200"/>
                <a:gridCol w="1219200"/>
              </a:tblGrid>
              <a:tr h="370840">
                <a:tc>
                  <a:txBody>
                    <a:bodyPr/>
                    <a:lstStyle/>
                    <a:p>
                      <a:r>
                        <a:rPr lang="en-US" sz="1800" b="0" dirty="0" smtClean="0">
                          <a:solidFill>
                            <a:srgbClr val="000000"/>
                          </a:solidFill>
                          <a:latin typeface="+mj-lt"/>
                        </a:rPr>
                        <a:t>w</a:t>
                      </a:r>
                      <a:r>
                        <a:rPr lang="en-US" sz="1800" b="0" baseline="-25000" dirty="0" smtClean="0">
                          <a:solidFill>
                            <a:srgbClr val="000000"/>
                          </a:solidFill>
                          <a:latin typeface="+mj-lt"/>
                        </a:rPr>
                        <a:t>1</a:t>
                      </a:r>
                      <a:r>
                        <a:rPr lang="en-US" sz="1800" b="0" dirty="0" smtClean="0">
                          <a:solidFill>
                            <a:srgbClr val="000000"/>
                          </a:solidFill>
                          <a:latin typeface="+mj-lt"/>
                        </a:rPr>
                        <a:t>(0) = 0.1</a:t>
                      </a:r>
                      <a:endParaRPr lang="en-US" sz="1800" b="0" dirty="0">
                        <a:solidFill>
                          <a:srgbClr val="000000"/>
                        </a:solidFill>
                        <a:latin typeface="+mj-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800" b="0" dirty="0" smtClean="0">
                          <a:solidFill>
                            <a:srgbClr val="000000"/>
                          </a:solidFill>
                          <a:latin typeface="+mj-lt"/>
                        </a:rPr>
                        <a:t>w</a:t>
                      </a:r>
                      <a:r>
                        <a:rPr lang="en-US" sz="1800" b="0" baseline="-25000" dirty="0" smtClean="0">
                          <a:solidFill>
                            <a:srgbClr val="000000"/>
                          </a:solidFill>
                          <a:latin typeface="+mj-lt"/>
                        </a:rPr>
                        <a:t>1</a:t>
                      </a:r>
                      <a:r>
                        <a:rPr lang="en-US" sz="1800" b="0" dirty="0" smtClean="0">
                          <a:solidFill>
                            <a:srgbClr val="000000"/>
                          </a:solidFill>
                          <a:latin typeface="+mj-lt"/>
                        </a:rPr>
                        <a:t>(1) = 0.2</a:t>
                      </a:r>
                      <a:endParaRPr lang="en-US" sz="1800" b="0" dirty="0">
                        <a:solidFill>
                          <a:srgbClr val="000000"/>
                        </a:solidFill>
                        <a:latin typeface="+mj-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800" b="0" dirty="0" smtClean="0">
                          <a:solidFill>
                            <a:srgbClr val="000000"/>
                          </a:solidFill>
                          <a:latin typeface="+mj-lt"/>
                        </a:rPr>
                        <a:t>w</a:t>
                      </a:r>
                      <a:r>
                        <a:rPr lang="en-US" sz="1800" b="0" baseline="-25000" dirty="0" smtClean="0">
                          <a:solidFill>
                            <a:srgbClr val="000000"/>
                          </a:solidFill>
                          <a:latin typeface="+mj-lt"/>
                        </a:rPr>
                        <a:t>1</a:t>
                      </a:r>
                      <a:r>
                        <a:rPr lang="en-US" sz="1800" b="0" dirty="0" smtClean="0">
                          <a:solidFill>
                            <a:srgbClr val="000000"/>
                          </a:solidFill>
                          <a:latin typeface="+mj-lt"/>
                        </a:rPr>
                        <a:t>(2) = 0.5</a:t>
                      </a:r>
                      <a:endParaRPr lang="en-US" sz="1800" b="0" dirty="0">
                        <a:solidFill>
                          <a:srgbClr val="000000"/>
                        </a:solidFill>
                        <a:latin typeface="+mj-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800" b="0" dirty="0" smtClean="0">
                          <a:solidFill>
                            <a:srgbClr val="000000"/>
                          </a:solidFill>
                          <a:latin typeface="+mj-lt"/>
                        </a:rPr>
                        <a:t>w</a:t>
                      </a:r>
                      <a:r>
                        <a:rPr lang="en-US" sz="1800" b="0" baseline="-25000" dirty="0" smtClean="0">
                          <a:solidFill>
                            <a:srgbClr val="000000"/>
                          </a:solidFill>
                          <a:latin typeface="+mj-lt"/>
                        </a:rPr>
                        <a:t>1</a:t>
                      </a:r>
                      <a:r>
                        <a:rPr lang="en-US" sz="1800" b="0" dirty="0" smtClean="0">
                          <a:solidFill>
                            <a:srgbClr val="000000"/>
                          </a:solidFill>
                          <a:latin typeface="+mj-lt"/>
                        </a:rPr>
                        <a:t>(3) = 0.1</a:t>
                      </a:r>
                      <a:endParaRPr lang="en-US" sz="1800" b="0" dirty="0">
                        <a:solidFill>
                          <a:srgbClr val="000000"/>
                        </a:solidFill>
                        <a:latin typeface="+mj-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800" b="0" dirty="0" smtClean="0">
                          <a:solidFill>
                            <a:srgbClr val="000000"/>
                          </a:solidFill>
                          <a:latin typeface="+mj-lt"/>
                        </a:rPr>
                        <a:t>w</a:t>
                      </a:r>
                      <a:r>
                        <a:rPr lang="en-US" sz="1800" b="0" baseline="-25000" dirty="0" smtClean="0">
                          <a:solidFill>
                            <a:srgbClr val="000000"/>
                          </a:solidFill>
                          <a:latin typeface="+mj-lt"/>
                        </a:rPr>
                        <a:t>1</a:t>
                      </a:r>
                      <a:r>
                        <a:rPr lang="en-US" sz="1800" b="0" dirty="0" smtClean="0">
                          <a:solidFill>
                            <a:srgbClr val="000000"/>
                          </a:solidFill>
                          <a:latin typeface="+mj-lt"/>
                        </a:rPr>
                        <a:t>(4) = 0.1</a:t>
                      </a:r>
                      <a:endParaRPr lang="en-US" sz="1800" b="0" dirty="0">
                        <a:solidFill>
                          <a:srgbClr val="000000"/>
                        </a:solidFill>
                        <a:latin typeface="+mj-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graphicFrame>
        <p:nvGraphicFramePr>
          <p:cNvPr id="9" name="Table 8"/>
          <p:cNvGraphicFramePr>
            <a:graphicFrameLocks noGrp="1"/>
          </p:cNvGraphicFramePr>
          <p:nvPr>
            <p:extLst/>
          </p:nvPr>
        </p:nvGraphicFramePr>
        <p:xfrm>
          <a:off x="7731034" y="4308061"/>
          <a:ext cx="619191" cy="1854200"/>
        </p:xfrm>
        <a:graphic>
          <a:graphicData uri="http://schemas.openxmlformats.org/drawingml/2006/table">
            <a:tbl>
              <a:tblPr firstRow="1" bandRow="1">
                <a:tableStyleId>{5C22544A-7EE6-4342-B048-85BDC9FD1C3A}</a:tableStyleId>
              </a:tblPr>
              <a:tblGrid>
                <a:gridCol w="619191"/>
              </a:tblGrid>
              <a:tr h="370840">
                <a:tc>
                  <a:txBody>
                    <a:bodyPr/>
                    <a:lstStyle/>
                    <a:p>
                      <a:r>
                        <a:rPr lang="en-US" b="0" dirty="0" smtClean="0">
                          <a:solidFill>
                            <a:srgbClr val="000000"/>
                          </a:solidFill>
                          <a:latin typeface="+mj-lt"/>
                        </a:rPr>
                        <a:t>3</a:t>
                      </a:r>
                      <a:endParaRPr lang="en-US" b="0" dirty="0">
                        <a:solidFill>
                          <a:srgbClr val="000000"/>
                        </a:solidFill>
                        <a:latin typeface="+mj-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370840">
                <a:tc>
                  <a:txBody>
                    <a:bodyPr/>
                    <a:lstStyle/>
                    <a:p>
                      <a:r>
                        <a:rPr lang="en-US" b="0" dirty="0" smtClean="0">
                          <a:solidFill>
                            <a:srgbClr val="000000"/>
                          </a:solidFill>
                          <a:latin typeface="+mj-lt"/>
                        </a:rPr>
                        <a:t>4</a:t>
                      </a:r>
                      <a:endParaRPr lang="en-US" b="0" dirty="0">
                        <a:solidFill>
                          <a:srgbClr val="000000"/>
                        </a:solidFill>
                        <a:latin typeface="+mj-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370840">
                <a:tc>
                  <a:txBody>
                    <a:bodyPr/>
                    <a:lstStyle/>
                    <a:p>
                      <a:r>
                        <a:rPr lang="en-US" b="0" dirty="0" smtClean="0">
                          <a:solidFill>
                            <a:srgbClr val="000000"/>
                          </a:solidFill>
                          <a:latin typeface="+mj-lt"/>
                        </a:rPr>
                        <a:t>-2</a:t>
                      </a:r>
                      <a:endParaRPr lang="en-US" b="0" dirty="0">
                        <a:solidFill>
                          <a:srgbClr val="000000"/>
                        </a:solidFill>
                        <a:latin typeface="+mj-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370840">
                <a:tc>
                  <a:txBody>
                    <a:bodyPr/>
                    <a:lstStyle/>
                    <a:p>
                      <a:r>
                        <a:rPr lang="en-US" b="0" dirty="0" smtClean="0">
                          <a:solidFill>
                            <a:srgbClr val="000000"/>
                          </a:solidFill>
                          <a:latin typeface="+mj-lt"/>
                        </a:rPr>
                        <a:t>0</a:t>
                      </a:r>
                      <a:endParaRPr lang="en-US" b="0" dirty="0">
                        <a:solidFill>
                          <a:srgbClr val="000000"/>
                        </a:solidFill>
                        <a:latin typeface="+mj-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370840">
                <a:tc>
                  <a:txBody>
                    <a:bodyPr/>
                    <a:lstStyle/>
                    <a:p>
                      <a:r>
                        <a:rPr lang="en-US" b="0" dirty="0" smtClean="0">
                          <a:solidFill>
                            <a:srgbClr val="000000"/>
                          </a:solidFill>
                          <a:latin typeface="+mj-lt"/>
                        </a:rPr>
                        <a:t>2</a:t>
                      </a:r>
                      <a:endParaRPr lang="en-US" b="0" dirty="0">
                        <a:solidFill>
                          <a:srgbClr val="000000"/>
                        </a:solidFill>
                        <a:latin typeface="+mj-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sp>
        <p:nvSpPr>
          <p:cNvPr id="10" name="TextBox 9"/>
          <p:cNvSpPr txBox="1"/>
          <p:nvPr/>
        </p:nvSpPr>
        <p:spPr>
          <a:xfrm>
            <a:off x="7869702" y="3776297"/>
            <a:ext cx="377026" cy="369332"/>
          </a:xfrm>
          <a:prstGeom prst="rect">
            <a:avLst/>
          </a:prstGeom>
          <a:noFill/>
        </p:spPr>
        <p:txBody>
          <a:bodyPr wrap="none" rtlCol="0">
            <a:spAutoFit/>
          </a:bodyPr>
          <a:lstStyle/>
          <a:p>
            <a:r>
              <a:rPr lang="en-US" dirty="0">
                <a:latin typeface="+mj-lt"/>
              </a:rPr>
              <a:t>a</a:t>
            </a:r>
            <a:r>
              <a:rPr lang="en-US" baseline="-25000" dirty="0" smtClean="0">
                <a:latin typeface="+mj-lt"/>
              </a:rPr>
              <a:t>1</a:t>
            </a:r>
            <a:endParaRPr lang="en-US" baseline="-25000" dirty="0">
              <a:latin typeface="+mj-lt"/>
            </a:endParaRPr>
          </a:p>
        </p:txBody>
      </p:sp>
      <p:sp>
        <p:nvSpPr>
          <p:cNvPr id="12" name="TextBox 11"/>
          <p:cNvSpPr txBox="1"/>
          <p:nvPr/>
        </p:nvSpPr>
        <p:spPr>
          <a:xfrm>
            <a:off x="2455774" y="6385024"/>
            <a:ext cx="4121641" cy="307777"/>
          </a:xfrm>
          <a:prstGeom prst="rect">
            <a:avLst/>
          </a:prstGeom>
          <a:noFill/>
        </p:spPr>
        <p:txBody>
          <a:bodyPr wrap="none" rtlCol="0" anchor="ctr">
            <a:spAutoFit/>
          </a:bodyPr>
          <a:lstStyle/>
          <a:p>
            <a:pPr algn="ctr"/>
            <a:r>
              <a:rPr lang="en-US" sz="1400" dirty="0" smtClean="0">
                <a:latin typeface="+mj-lt"/>
              </a:rPr>
              <a:t>Neural Turing Machines, Graves et. al., arXiv</a:t>
            </a:r>
            <a:r>
              <a:rPr lang="en-US" sz="1400" dirty="0">
                <a:latin typeface="+mj-lt"/>
              </a:rPr>
              <a:t>:1410.5401   </a:t>
            </a:r>
          </a:p>
        </p:txBody>
      </p:sp>
    </p:spTree>
    <p:extLst>
      <p:ext uri="{BB962C8B-B14F-4D97-AF65-F5344CB8AC3E}">
        <p14:creationId xmlns:p14="http://schemas.microsoft.com/office/powerpoint/2010/main" val="1649537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Neural Turing Machines: Blurry Writes</a:t>
            </a:r>
            <a:endParaRPr lang="en-US" dirty="0"/>
          </a:p>
        </p:txBody>
      </p:sp>
      <p:sp>
        <p:nvSpPr>
          <p:cNvPr id="3" name="Content Placeholder 2"/>
          <p:cNvSpPr>
            <a:spLocks noGrp="1"/>
          </p:cNvSpPr>
          <p:nvPr>
            <p:ph idx="1"/>
          </p:nvPr>
        </p:nvSpPr>
        <p:spPr/>
        <p:txBody>
          <a:bodyPr/>
          <a:lstStyle/>
          <a:p>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6113E31D-E2AB-40D1-8B51-AFA5AFEF393A}" type="slidenum">
              <a:rPr lang="en-US" smtClean="0"/>
              <a:t>57</a:t>
            </a:fld>
            <a:endParaRPr lang="en-US" dirty="0"/>
          </a:p>
        </p:txBody>
      </p:sp>
      <p:graphicFrame>
        <p:nvGraphicFramePr>
          <p:cNvPr id="5" name="Table 4"/>
          <p:cNvGraphicFramePr>
            <a:graphicFrameLocks noGrp="1"/>
          </p:cNvGraphicFramePr>
          <p:nvPr>
            <p:extLst/>
          </p:nvPr>
        </p:nvGraphicFramePr>
        <p:xfrm>
          <a:off x="1524000" y="4308061"/>
          <a:ext cx="6096000" cy="1854200"/>
        </p:xfrm>
        <a:graphic>
          <a:graphicData uri="http://schemas.openxmlformats.org/drawingml/2006/table">
            <a:tbl>
              <a:tblPr firstRow="1" bandRow="1">
                <a:tableStyleId>{5C22544A-7EE6-4342-B048-85BDC9FD1C3A}</a:tableStyleId>
              </a:tblPr>
              <a:tblGrid>
                <a:gridCol w="1219200"/>
                <a:gridCol w="1219200"/>
                <a:gridCol w="1219200"/>
                <a:gridCol w="1219200"/>
                <a:gridCol w="1219200"/>
              </a:tblGrid>
              <a:tr h="370840">
                <a:tc>
                  <a:txBody>
                    <a:bodyPr/>
                    <a:lstStyle/>
                    <a:p>
                      <a:r>
                        <a:rPr lang="en-US" b="0" dirty="0" smtClean="0">
                          <a:solidFill>
                            <a:srgbClr val="000000"/>
                          </a:solidFill>
                          <a:latin typeface="+mj-lt"/>
                        </a:rPr>
                        <a:t>4.8</a:t>
                      </a:r>
                      <a:endParaRPr lang="en-US" b="0" dirty="0">
                        <a:solidFill>
                          <a:srgbClr val="000000"/>
                        </a:solidFill>
                        <a:latin typeface="+mj-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b="0" dirty="0" smtClean="0">
                          <a:solidFill>
                            <a:srgbClr val="000000"/>
                          </a:solidFill>
                          <a:latin typeface="+mj-lt"/>
                        </a:rPr>
                        <a:t>6.2</a:t>
                      </a:r>
                      <a:endParaRPr lang="en-US" b="0" dirty="0">
                        <a:solidFill>
                          <a:srgbClr val="000000"/>
                        </a:solidFill>
                        <a:latin typeface="+mj-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b="0" dirty="0" smtClean="0">
                          <a:solidFill>
                            <a:srgbClr val="000000"/>
                          </a:solidFill>
                          <a:latin typeface="+mj-lt"/>
                        </a:rPr>
                        <a:t>6</a:t>
                      </a:r>
                      <a:endParaRPr lang="en-US" b="0" dirty="0">
                        <a:solidFill>
                          <a:srgbClr val="000000"/>
                        </a:solidFill>
                        <a:latin typeface="+mj-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b="0" dirty="0" smtClean="0">
                          <a:solidFill>
                            <a:srgbClr val="000000"/>
                          </a:solidFill>
                          <a:latin typeface="+mj-lt"/>
                        </a:rPr>
                        <a:t>2.1</a:t>
                      </a:r>
                      <a:endParaRPr lang="en-US" b="0" dirty="0">
                        <a:solidFill>
                          <a:srgbClr val="000000"/>
                        </a:solidFill>
                        <a:latin typeface="+mj-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b="0" dirty="0" smtClean="0">
                          <a:solidFill>
                            <a:srgbClr val="000000"/>
                          </a:solidFill>
                          <a:latin typeface="+mj-lt"/>
                        </a:rPr>
                        <a:t>11.1</a:t>
                      </a:r>
                      <a:endParaRPr lang="en-US" b="0" dirty="0">
                        <a:solidFill>
                          <a:srgbClr val="000000"/>
                        </a:solidFill>
                        <a:latin typeface="+mj-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370840">
                <a:tc>
                  <a:txBody>
                    <a:bodyPr/>
                    <a:lstStyle/>
                    <a:p>
                      <a:r>
                        <a:rPr lang="en-US" b="0" dirty="0" smtClean="0">
                          <a:solidFill>
                            <a:srgbClr val="000000"/>
                          </a:solidFill>
                          <a:latin typeface="+mj-lt"/>
                        </a:rPr>
                        <a:t>10.63</a:t>
                      </a:r>
                      <a:endParaRPr lang="en-US" b="0" dirty="0">
                        <a:solidFill>
                          <a:srgbClr val="000000"/>
                        </a:solidFill>
                        <a:latin typeface="+mj-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b="0" dirty="0" smtClean="0">
                          <a:solidFill>
                            <a:srgbClr val="000000"/>
                          </a:solidFill>
                          <a:latin typeface="+mj-lt"/>
                        </a:rPr>
                        <a:t>5.96</a:t>
                      </a:r>
                      <a:endParaRPr lang="en-US" b="0" dirty="0">
                        <a:solidFill>
                          <a:srgbClr val="000000"/>
                        </a:solidFill>
                        <a:latin typeface="+mj-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b="0" dirty="0" smtClean="0">
                          <a:solidFill>
                            <a:srgbClr val="000000"/>
                          </a:solidFill>
                          <a:latin typeface="+mj-lt"/>
                        </a:rPr>
                        <a:t>3.95</a:t>
                      </a:r>
                      <a:endParaRPr lang="en-US" b="0" dirty="0">
                        <a:solidFill>
                          <a:srgbClr val="000000"/>
                        </a:solidFill>
                        <a:latin typeface="+mj-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b="0" dirty="0" smtClean="0">
                          <a:solidFill>
                            <a:srgbClr val="000000"/>
                          </a:solidFill>
                          <a:latin typeface="+mj-lt"/>
                        </a:rPr>
                        <a:t>1.33</a:t>
                      </a:r>
                      <a:endParaRPr lang="en-US" b="0" dirty="0">
                        <a:solidFill>
                          <a:srgbClr val="000000"/>
                        </a:solidFill>
                        <a:latin typeface="+mj-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b="0" dirty="0" smtClean="0">
                          <a:solidFill>
                            <a:srgbClr val="000000"/>
                          </a:solidFill>
                          <a:latin typeface="+mj-lt"/>
                        </a:rPr>
                        <a:t>2.26</a:t>
                      </a:r>
                      <a:endParaRPr lang="en-US" b="0" dirty="0">
                        <a:solidFill>
                          <a:srgbClr val="000000"/>
                        </a:solidFill>
                        <a:latin typeface="+mj-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370840">
                <a:tc>
                  <a:txBody>
                    <a:bodyPr/>
                    <a:lstStyle/>
                    <a:p>
                      <a:r>
                        <a:rPr lang="en-US" b="0" dirty="0" smtClean="0">
                          <a:solidFill>
                            <a:srgbClr val="000000"/>
                          </a:solidFill>
                          <a:latin typeface="+mj-lt"/>
                        </a:rPr>
                        <a:t>2.74</a:t>
                      </a:r>
                      <a:endParaRPr lang="en-US" b="0" dirty="0">
                        <a:solidFill>
                          <a:srgbClr val="000000"/>
                        </a:solidFill>
                        <a:latin typeface="+mj-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b="0" dirty="0" smtClean="0">
                          <a:solidFill>
                            <a:srgbClr val="000000"/>
                          </a:solidFill>
                          <a:latin typeface="+mj-lt"/>
                        </a:rPr>
                        <a:t>6.32</a:t>
                      </a:r>
                      <a:endParaRPr lang="en-US" b="0" dirty="0">
                        <a:solidFill>
                          <a:srgbClr val="000000"/>
                        </a:solidFill>
                        <a:latin typeface="+mj-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b="0" dirty="0" smtClean="0">
                          <a:solidFill>
                            <a:srgbClr val="000000"/>
                          </a:solidFill>
                          <a:latin typeface="+mj-lt"/>
                        </a:rPr>
                        <a:t>1.7</a:t>
                      </a:r>
                      <a:endParaRPr lang="en-US" b="0" dirty="0">
                        <a:solidFill>
                          <a:srgbClr val="000000"/>
                        </a:solidFill>
                        <a:latin typeface="+mj-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b="0" dirty="0" smtClean="0">
                          <a:solidFill>
                            <a:srgbClr val="000000"/>
                          </a:solidFill>
                          <a:latin typeface="+mj-lt"/>
                        </a:rPr>
                        <a:t>9.6</a:t>
                      </a:r>
                      <a:endParaRPr lang="en-US" b="0" dirty="0">
                        <a:solidFill>
                          <a:srgbClr val="000000"/>
                        </a:solidFill>
                        <a:latin typeface="+mj-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b="0" dirty="0" smtClean="0">
                          <a:solidFill>
                            <a:srgbClr val="000000"/>
                          </a:solidFill>
                          <a:latin typeface="+mj-lt"/>
                        </a:rPr>
                        <a:t>5.68</a:t>
                      </a:r>
                      <a:endParaRPr lang="en-US" b="0" dirty="0">
                        <a:solidFill>
                          <a:srgbClr val="000000"/>
                        </a:solidFill>
                        <a:latin typeface="+mj-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370840">
                <a:tc>
                  <a:txBody>
                    <a:bodyPr/>
                    <a:lstStyle/>
                    <a:p>
                      <a:r>
                        <a:rPr lang="en-US" b="0" dirty="0" smtClean="0">
                          <a:solidFill>
                            <a:srgbClr val="000000"/>
                          </a:solidFill>
                          <a:latin typeface="+mj-lt"/>
                        </a:rPr>
                        <a:t>3.8</a:t>
                      </a:r>
                      <a:endParaRPr lang="en-US" b="0" dirty="0">
                        <a:solidFill>
                          <a:srgbClr val="000000"/>
                        </a:solidFill>
                        <a:latin typeface="+mj-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b="0" dirty="0" smtClean="0">
                          <a:solidFill>
                            <a:srgbClr val="000000"/>
                          </a:solidFill>
                          <a:latin typeface="+mj-lt"/>
                        </a:rPr>
                        <a:t>1.8</a:t>
                      </a:r>
                      <a:endParaRPr lang="en-US" b="0" dirty="0">
                        <a:solidFill>
                          <a:srgbClr val="000000"/>
                        </a:solidFill>
                        <a:latin typeface="+mj-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b="0" dirty="0" smtClean="0">
                          <a:solidFill>
                            <a:srgbClr val="000000"/>
                          </a:solidFill>
                          <a:latin typeface="+mj-lt"/>
                        </a:rPr>
                        <a:t>3.75</a:t>
                      </a:r>
                      <a:endParaRPr lang="en-US" b="0" dirty="0">
                        <a:solidFill>
                          <a:srgbClr val="000000"/>
                        </a:solidFill>
                        <a:latin typeface="+mj-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b="0" dirty="0" smtClean="0">
                          <a:solidFill>
                            <a:srgbClr val="000000"/>
                          </a:solidFill>
                          <a:latin typeface="+mj-lt"/>
                        </a:rPr>
                        <a:t>8.55</a:t>
                      </a:r>
                      <a:endParaRPr lang="en-US" b="0" dirty="0">
                        <a:solidFill>
                          <a:srgbClr val="000000"/>
                        </a:solidFill>
                        <a:latin typeface="+mj-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b="0" dirty="0" smtClean="0">
                          <a:solidFill>
                            <a:srgbClr val="000000"/>
                          </a:solidFill>
                          <a:latin typeface="+mj-lt"/>
                        </a:rPr>
                        <a:t>8.55</a:t>
                      </a:r>
                      <a:endParaRPr lang="en-US" b="0" dirty="0">
                        <a:solidFill>
                          <a:srgbClr val="000000"/>
                        </a:solidFill>
                        <a:latin typeface="+mj-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370840">
                <a:tc>
                  <a:txBody>
                    <a:bodyPr/>
                    <a:lstStyle/>
                    <a:p>
                      <a:r>
                        <a:rPr lang="en-US" b="0" dirty="0" smtClean="0">
                          <a:solidFill>
                            <a:srgbClr val="000000"/>
                          </a:solidFill>
                          <a:latin typeface="+mj-lt"/>
                        </a:rPr>
                        <a:t>3.2</a:t>
                      </a:r>
                      <a:endParaRPr lang="en-US" b="0" dirty="0">
                        <a:solidFill>
                          <a:srgbClr val="000000"/>
                        </a:solidFill>
                        <a:latin typeface="+mj-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b="0" dirty="0" smtClean="0">
                          <a:solidFill>
                            <a:srgbClr val="000000"/>
                          </a:solidFill>
                          <a:latin typeface="+mj-lt"/>
                        </a:rPr>
                        <a:t>5.4</a:t>
                      </a:r>
                      <a:endParaRPr lang="en-US" b="0" dirty="0">
                        <a:solidFill>
                          <a:srgbClr val="000000"/>
                        </a:solidFill>
                        <a:latin typeface="+mj-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b="0" dirty="0" smtClean="0">
                          <a:solidFill>
                            <a:srgbClr val="000000"/>
                          </a:solidFill>
                          <a:latin typeface="+mj-lt"/>
                        </a:rPr>
                        <a:t>13</a:t>
                      </a:r>
                      <a:endParaRPr lang="en-US" b="0" dirty="0">
                        <a:solidFill>
                          <a:srgbClr val="000000"/>
                        </a:solidFill>
                        <a:latin typeface="+mj-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b="0" dirty="0" smtClean="0">
                          <a:solidFill>
                            <a:srgbClr val="000000"/>
                          </a:solidFill>
                          <a:latin typeface="+mj-lt"/>
                        </a:rPr>
                        <a:t>8.2</a:t>
                      </a:r>
                      <a:endParaRPr lang="en-US" b="0" dirty="0">
                        <a:solidFill>
                          <a:srgbClr val="000000"/>
                        </a:solidFill>
                        <a:latin typeface="+mj-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b="0" dirty="0" smtClean="0">
                          <a:solidFill>
                            <a:srgbClr val="000000"/>
                          </a:solidFill>
                          <a:latin typeface="+mj-lt"/>
                        </a:rPr>
                        <a:t>4.2</a:t>
                      </a:r>
                      <a:endParaRPr lang="en-US" b="0" dirty="0">
                        <a:solidFill>
                          <a:srgbClr val="000000"/>
                        </a:solidFill>
                        <a:latin typeface="+mj-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pic>
        <p:nvPicPr>
          <p:cNvPr id="7" name="Picture 6" descr="writeMemory.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1762" y="2081371"/>
            <a:ext cx="7658463" cy="443891"/>
          </a:xfrm>
          <a:prstGeom prst="rect">
            <a:avLst/>
          </a:prstGeom>
        </p:spPr>
      </p:pic>
      <p:sp>
        <p:nvSpPr>
          <p:cNvPr id="11" name="TextBox 10"/>
          <p:cNvSpPr txBox="1"/>
          <p:nvPr/>
        </p:nvSpPr>
        <p:spPr>
          <a:xfrm>
            <a:off x="691762" y="4898976"/>
            <a:ext cx="460019" cy="369332"/>
          </a:xfrm>
          <a:prstGeom prst="rect">
            <a:avLst/>
          </a:prstGeom>
          <a:noFill/>
        </p:spPr>
        <p:txBody>
          <a:bodyPr wrap="none" rtlCol="0">
            <a:spAutoFit/>
          </a:bodyPr>
          <a:lstStyle/>
          <a:p>
            <a:r>
              <a:rPr lang="en-US" dirty="0" smtClean="0">
                <a:latin typeface="+mj-lt"/>
              </a:rPr>
              <a:t>M</a:t>
            </a:r>
            <a:r>
              <a:rPr lang="en-US" baseline="-25000" dirty="0">
                <a:latin typeface="+mj-lt"/>
              </a:rPr>
              <a:t>1</a:t>
            </a:r>
          </a:p>
        </p:txBody>
      </p:sp>
      <p:sp>
        <p:nvSpPr>
          <p:cNvPr id="12" name="Right Arrow 11"/>
          <p:cNvSpPr/>
          <p:nvPr/>
        </p:nvSpPr>
        <p:spPr>
          <a:xfrm>
            <a:off x="1129101" y="5012380"/>
            <a:ext cx="277013" cy="199228"/>
          </a:xfrm>
          <a:prstGeom prst="rightArrow">
            <a:avLst/>
          </a:prstGeom>
          <a:solidFill>
            <a:srgbClr val="FFFFFF"/>
          </a:solidFill>
          <a:ln w="127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2455774" y="6385024"/>
            <a:ext cx="4121641" cy="307777"/>
          </a:xfrm>
          <a:prstGeom prst="rect">
            <a:avLst/>
          </a:prstGeom>
          <a:noFill/>
        </p:spPr>
        <p:txBody>
          <a:bodyPr wrap="none" rtlCol="0" anchor="ctr">
            <a:spAutoFit/>
          </a:bodyPr>
          <a:lstStyle/>
          <a:p>
            <a:pPr algn="ctr"/>
            <a:r>
              <a:rPr lang="en-US" sz="1400" dirty="0" smtClean="0">
                <a:latin typeface="+mj-lt"/>
              </a:rPr>
              <a:t>Neural Turing Machines, Graves et. al., arXiv</a:t>
            </a:r>
            <a:r>
              <a:rPr lang="en-US" sz="1400" dirty="0">
                <a:latin typeface="+mj-lt"/>
              </a:rPr>
              <a:t>:1410.5401   </a:t>
            </a:r>
          </a:p>
        </p:txBody>
      </p:sp>
    </p:spTree>
    <p:extLst>
      <p:ext uri="{BB962C8B-B14F-4D97-AF65-F5344CB8AC3E}">
        <p14:creationId xmlns:p14="http://schemas.microsoft.com/office/powerpoint/2010/main" val="1909758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Neural Turing Machines: Demo </a:t>
            </a:r>
            <a:endParaRPr lang="en-US" dirty="0"/>
          </a:p>
        </p:txBody>
      </p:sp>
      <p:pic>
        <p:nvPicPr>
          <p:cNvPr id="5" name="copyTaskVideo.mp4">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414338" y="2054967"/>
            <a:ext cx="8204200" cy="3421063"/>
          </a:xfrm>
        </p:spPr>
      </p:pic>
      <p:sp>
        <p:nvSpPr>
          <p:cNvPr id="4" name="Slide Number Placeholder 3"/>
          <p:cNvSpPr>
            <a:spLocks noGrp="1"/>
          </p:cNvSpPr>
          <p:nvPr>
            <p:ph type="sldNum" sz="quarter" idx="12"/>
          </p:nvPr>
        </p:nvSpPr>
        <p:spPr/>
        <p:txBody>
          <a:bodyPr/>
          <a:lstStyle/>
          <a:p>
            <a:fld id="{6113E31D-E2AB-40D1-8B51-AFA5AFEF393A}" type="slidenum">
              <a:rPr lang="en-US" smtClean="0"/>
              <a:t>58</a:t>
            </a:fld>
            <a:endParaRPr lang="en-US" dirty="0"/>
          </a:p>
        </p:txBody>
      </p:sp>
      <p:sp>
        <p:nvSpPr>
          <p:cNvPr id="3" name="TextBox 2"/>
          <p:cNvSpPr txBox="1"/>
          <p:nvPr/>
        </p:nvSpPr>
        <p:spPr>
          <a:xfrm>
            <a:off x="2609212" y="1278223"/>
            <a:ext cx="3762568" cy="369332"/>
          </a:xfrm>
          <a:prstGeom prst="rect">
            <a:avLst/>
          </a:prstGeom>
          <a:noFill/>
        </p:spPr>
        <p:txBody>
          <a:bodyPr wrap="none" rtlCol="0">
            <a:spAutoFit/>
          </a:bodyPr>
          <a:lstStyle/>
          <a:p>
            <a:pPr algn="ctr"/>
            <a:r>
              <a:rPr lang="en-US" dirty="0" smtClean="0">
                <a:latin typeface="+mj-lt"/>
              </a:rPr>
              <a:t>Demonstration: Training on Copy Task</a:t>
            </a:r>
            <a:endParaRPr lang="en-US" dirty="0">
              <a:latin typeface="+mj-lt"/>
            </a:endParaRPr>
          </a:p>
        </p:txBody>
      </p:sp>
      <p:sp>
        <p:nvSpPr>
          <p:cNvPr id="7" name="TextBox 6"/>
          <p:cNvSpPr txBox="1"/>
          <p:nvPr/>
        </p:nvSpPr>
        <p:spPr>
          <a:xfrm>
            <a:off x="2983784" y="5945393"/>
            <a:ext cx="3070090" cy="338554"/>
          </a:xfrm>
          <a:prstGeom prst="rect">
            <a:avLst/>
          </a:prstGeom>
          <a:noFill/>
        </p:spPr>
        <p:txBody>
          <a:bodyPr wrap="square" rtlCol="0">
            <a:spAutoFit/>
          </a:bodyPr>
          <a:lstStyle/>
          <a:p>
            <a:r>
              <a:rPr lang="en-US" sz="1600" dirty="0">
                <a:latin typeface="+mj-lt"/>
              </a:rPr>
              <a:t>Figure </a:t>
            </a:r>
            <a:r>
              <a:rPr lang="en-US" sz="1600" dirty="0" smtClean="0">
                <a:latin typeface="+mj-lt"/>
              </a:rPr>
              <a:t>from </a:t>
            </a:r>
            <a:r>
              <a:rPr lang="en-US" sz="1600" dirty="0" smtClean="0">
                <a:latin typeface="+mj-lt"/>
                <a:hlinkClick r:id="rId6"/>
              </a:rPr>
              <a:t>Snips AI's Medium Post</a:t>
            </a:r>
            <a:endParaRPr lang="en-US" sz="1600" dirty="0">
              <a:latin typeface="+mj-lt"/>
            </a:endParaRPr>
          </a:p>
        </p:txBody>
      </p:sp>
      <p:sp>
        <p:nvSpPr>
          <p:cNvPr id="8" name="TextBox 7"/>
          <p:cNvSpPr txBox="1"/>
          <p:nvPr/>
        </p:nvSpPr>
        <p:spPr>
          <a:xfrm>
            <a:off x="2455774" y="6385024"/>
            <a:ext cx="4121641" cy="307777"/>
          </a:xfrm>
          <a:prstGeom prst="rect">
            <a:avLst/>
          </a:prstGeom>
          <a:noFill/>
        </p:spPr>
        <p:txBody>
          <a:bodyPr wrap="none" rtlCol="0" anchor="ctr">
            <a:spAutoFit/>
          </a:bodyPr>
          <a:lstStyle/>
          <a:p>
            <a:pPr algn="ctr"/>
            <a:r>
              <a:rPr lang="en-US" sz="1400" dirty="0" smtClean="0">
                <a:latin typeface="+mj-lt"/>
              </a:rPr>
              <a:t>Neural Turing Machines, Graves et. al., arXiv</a:t>
            </a:r>
            <a:r>
              <a:rPr lang="en-US" sz="1400" dirty="0">
                <a:latin typeface="+mj-lt"/>
              </a:rPr>
              <a:t>:1410.5401   </a:t>
            </a:r>
          </a:p>
        </p:txBody>
      </p:sp>
    </p:spTree>
    <p:extLst>
      <p:ext uri="{BB962C8B-B14F-4D97-AF65-F5344CB8AC3E}">
        <p14:creationId xmlns:p14="http://schemas.microsoft.com/office/powerpoint/2010/main" val="101758021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Neural Turing Machines: Attention Model</a:t>
            </a:r>
            <a:endParaRPr lang="en-US" dirty="0"/>
          </a:p>
        </p:txBody>
      </p:sp>
      <p:sp>
        <p:nvSpPr>
          <p:cNvPr id="4" name="Slide Number Placeholder 3"/>
          <p:cNvSpPr>
            <a:spLocks noGrp="1"/>
          </p:cNvSpPr>
          <p:nvPr>
            <p:ph type="sldNum" sz="quarter" idx="12"/>
          </p:nvPr>
        </p:nvSpPr>
        <p:spPr/>
        <p:txBody>
          <a:bodyPr/>
          <a:lstStyle/>
          <a:p>
            <a:fld id="{6113E31D-E2AB-40D1-8B51-AFA5AFEF393A}" type="slidenum">
              <a:rPr lang="en-US" smtClean="0"/>
              <a:t>59</a:t>
            </a:fld>
            <a:endParaRPr lang="en-US" dirty="0"/>
          </a:p>
        </p:txBody>
      </p:sp>
      <p:sp>
        <p:nvSpPr>
          <p:cNvPr id="6" name="TextBox 5"/>
          <p:cNvSpPr txBox="1"/>
          <p:nvPr/>
        </p:nvSpPr>
        <p:spPr>
          <a:xfrm>
            <a:off x="2455774" y="6385024"/>
            <a:ext cx="4121641" cy="307777"/>
          </a:xfrm>
          <a:prstGeom prst="rect">
            <a:avLst/>
          </a:prstGeom>
          <a:noFill/>
        </p:spPr>
        <p:txBody>
          <a:bodyPr wrap="none" rtlCol="0" anchor="ctr">
            <a:spAutoFit/>
          </a:bodyPr>
          <a:lstStyle/>
          <a:p>
            <a:pPr algn="ctr"/>
            <a:r>
              <a:rPr lang="en-US" sz="1400" dirty="0" smtClean="0">
                <a:latin typeface="+mj-lt"/>
              </a:rPr>
              <a:t>Neural Turing Machines, Graves et. al., arXiv</a:t>
            </a:r>
            <a:r>
              <a:rPr lang="en-US" sz="1400" dirty="0">
                <a:latin typeface="+mj-lt"/>
              </a:rPr>
              <a:t>:1410.5401   </a:t>
            </a:r>
          </a:p>
        </p:txBody>
      </p:sp>
      <p:sp>
        <p:nvSpPr>
          <p:cNvPr id="7" name="TextBox 6"/>
          <p:cNvSpPr txBox="1"/>
          <p:nvPr/>
        </p:nvSpPr>
        <p:spPr>
          <a:xfrm>
            <a:off x="3242707" y="1192345"/>
            <a:ext cx="2484708" cy="584776"/>
          </a:xfrm>
          <a:prstGeom prst="rect">
            <a:avLst/>
          </a:prstGeom>
          <a:noFill/>
        </p:spPr>
        <p:txBody>
          <a:bodyPr wrap="none" rtlCol="0">
            <a:spAutoFit/>
          </a:bodyPr>
          <a:lstStyle/>
          <a:p>
            <a:r>
              <a:rPr lang="en-US" sz="3200" b="1" dirty="0">
                <a:latin typeface="+mj-lt"/>
              </a:rPr>
              <a:t>Generating </a:t>
            </a:r>
            <a:r>
              <a:rPr lang="en-US" sz="3200" b="1" dirty="0" err="1" smtClean="0">
                <a:latin typeface="+mj-lt"/>
              </a:rPr>
              <a:t>w</a:t>
            </a:r>
            <a:r>
              <a:rPr lang="en-US" sz="3200" b="1" baseline="-25000" dirty="0" err="1" smtClean="0">
                <a:latin typeface="+mj-lt"/>
              </a:rPr>
              <a:t>t</a:t>
            </a:r>
            <a:endParaRPr lang="en-US" sz="3200" b="1" baseline="-25000" dirty="0">
              <a:latin typeface="+mj-lt"/>
            </a:endParaRPr>
          </a:p>
        </p:txBody>
      </p:sp>
      <p:sp>
        <p:nvSpPr>
          <p:cNvPr id="9" name="TextBox 8"/>
          <p:cNvSpPr txBox="1"/>
          <p:nvPr/>
        </p:nvSpPr>
        <p:spPr>
          <a:xfrm>
            <a:off x="826089" y="2120586"/>
            <a:ext cx="3575607" cy="4216539"/>
          </a:xfrm>
          <a:prstGeom prst="rect">
            <a:avLst/>
          </a:prstGeom>
          <a:noFill/>
        </p:spPr>
        <p:txBody>
          <a:bodyPr wrap="square" rtlCol="0">
            <a:spAutoFit/>
          </a:bodyPr>
          <a:lstStyle/>
          <a:p>
            <a:r>
              <a:rPr lang="en-US" sz="2800" b="1" u="sng" dirty="0" smtClean="0">
                <a:latin typeface="+mj-lt"/>
              </a:rPr>
              <a:t>Content Based</a:t>
            </a:r>
          </a:p>
          <a:p>
            <a:endParaRPr lang="en-US" sz="2400" dirty="0">
              <a:latin typeface="+mj-lt"/>
            </a:endParaRPr>
          </a:p>
          <a:p>
            <a:r>
              <a:rPr lang="en-US" sz="2400" dirty="0" smtClean="0">
                <a:latin typeface="+mj-lt"/>
              </a:rPr>
              <a:t>Example: QA Task</a:t>
            </a:r>
          </a:p>
          <a:p>
            <a:endParaRPr lang="en-US" sz="2400" dirty="0">
              <a:latin typeface="+mj-lt"/>
            </a:endParaRPr>
          </a:p>
          <a:p>
            <a:pPr marL="342900" indent="-342900">
              <a:buFontTx/>
              <a:buChar char="-"/>
            </a:pPr>
            <a:r>
              <a:rPr lang="en-US" sz="2400" dirty="0" smtClean="0">
                <a:latin typeface="+mj-lt"/>
              </a:rPr>
              <a:t>Score sentences by similarity with Question</a:t>
            </a:r>
          </a:p>
          <a:p>
            <a:pPr marL="342900" indent="-342900">
              <a:buFontTx/>
              <a:buChar char="-"/>
            </a:pPr>
            <a:r>
              <a:rPr lang="en-US" sz="2400" dirty="0" smtClean="0">
                <a:latin typeface="+mj-lt"/>
              </a:rPr>
              <a:t>Weights as </a:t>
            </a:r>
            <a:r>
              <a:rPr lang="en-US" sz="2400" dirty="0" err="1" smtClean="0">
                <a:latin typeface="+mj-lt"/>
              </a:rPr>
              <a:t>softmax</a:t>
            </a:r>
            <a:r>
              <a:rPr lang="en-US" sz="2400" dirty="0" smtClean="0">
                <a:latin typeface="+mj-lt"/>
              </a:rPr>
              <a:t> of similarity scores</a:t>
            </a:r>
          </a:p>
          <a:p>
            <a:endParaRPr lang="en-US" sz="2400" b="1" dirty="0">
              <a:latin typeface="+mj-lt"/>
            </a:endParaRPr>
          </a:p>
          <a:p>
            <a:endParaRPr lang="en-US" sz="2400" b="1" dirty="0" smtClean="0">
              <a:latin typeface="+mj-lt"/>
            </a:endParaRPr>
          </a:p>
          <a:p>
            <a:endParaRPr lang="en-US" sz="2400" b="1" dirty="0">
              <a:latin typeface="+mj-lt"/>
            </a:endParaRPr>
          </a:p>
        </p:txBody>
      </p:sp>
      <p:sp>
        <p:nvSpPr>
          <p:cNvPr id="8" name="TextBox 7"/>
          <p:cNvSpPr txBox="1"/>
          <p:nvPr/>
        </p:nvSpPr>
        <p:spPr>
          <a:xfrm>
            <a:off x="4789611" y="2120586"/>
            <a:ext cx="3575607" cy="3847207"/>
          </a:xfrm>
          <a:prstGeom prst="rect">
            <a:avLst/>
          </a:prstGeom>
          <a:noFill/>
        </p:spPr>
        <p:txBody>
          <a:bodyPr wrap="square" rtlCol="0">
            <a:spAutoFit/>
          </a:bodyPr>
          <a:lstStyle/>
          <a:p>
            <a:r>
              <a:rPr lang="en-US" sz="2800" b="1" u="sng" dirty="0" smtClean="0">
                <a:latin typeface="+mj-lt"/>
              </a:rPr>
              <a:t>Location Based</a:t>
            </a:r>
          </a:p>
          <a:p>
            <a:endParaRPr lang="en-US" sz="2400" dirty="0">
              <a:latin typeface="+mj-lt"/>
            </a:endParaRPr>
          </a:p>
          <a:p>
            <a:r>
              <a:rPr lang="en-US" sz="2400" dirty="0" smtClean="0">
                <a:latin typeface="+mj-lt"/>
              </a:rPr>
              <a:t>Example: Copy Task</a:t>
            </a:r>
          </a:p>
          <a:p>
            <a:endParaRPr lang="en-US" sz="2400" dirty="0">
              <a:latin typeface="+mj-lt"/>
            </a:endParaRPr>
          </a:p>
          <a:p>
            <a:pPr marL="342900" indent="-342900">
              <a:buFontTx/>
              <a:buChar char="-"/>
            </a:pPr>
            <a:r>
              <a:rPr lang="en-US" sz="2400" dirty="0" smtClean="0">
                <a:latin typeface="+mj-lt"/>
              </a:rPr>
              <a:t>Move to address (i+1) after writing to index (</a:t>
            </a:r>
            <a:r>
              <a:rPr lang="en-US" sz="2400" dirty="0" err="1" smtClean="0">
                <a:latin typeface="+mj-lt"/>
              </a:rPr>
              <a:t>i</a:t>
            </a:r>
            <a:r>
              <a:rPr lang="en-US" sz="2400" dirty="0" smtClean="0">
                <a:latin typeface="+mj-lt"/>
              </a:rPr>
              <a:t>)</a:t>
            </a:r>
          </a:p>
          <a:p>
            <a:pPr marL="342900" indent="-342900">
              <a:buFontTx/>
              <a:buChar char="-"/>
            </a:pPr>
            <a:r>
              <a:rPr lang="en-US" sz="2400" dirty="0" smtClean="0">
                <a:latin typeface="+mj-lt"/>
              </a:rPr>
              <a:t>Weights ≈ Transition probabilities</a:t>
            </a:r>
            <a:endParaRPr lang="en-US" sz="2400" b="1" dirty="0">
              <a:latin typeface="+mj-lt"/>
            </a:endParaRPr>
          </a:p>
          <a:p>
            <a:endParaRPr lang="en-US" sz="2400" b="1" dirty="0" smtClean="0">
              <a:latin typeface="+mj-lt"/>
            </a:endParaRPr>
          </a:p>
          <a:p>
            <a:endParaRPr lang="en-US" sz="2400" b="1" dirty="0">
              <a:latin typeface="+mj-lt"/>
            </a:endParaRPr>
          </a:p>
        </p:txBody>
      </p:sp>
    </p:spTree>
    <p:extLst>
      <p:ext uri="{BB962C8B-B14F-4D97-AF65-F5344CB8AC3E}">
        <p14:creationId xmlns:p14="http://schemas.microsoft.com/office/powerpoint/2010/main" val="20082013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MemNN</a:t>
            </a:r>
            <a:endParaRPr lang="en-US" dirty="0"/>
          </a:p>
        </p:txBody>
      </p:sp>
      <p:sp>
        <p:nvSpPr>
          <p:cNvPr id="4" name="Slide Number Placeholder 3"/>
          <p:cNvSpPr>
            <a:spLocks noGrp="1"/>
          </p:cNvSpPr>
          <p:nvPr>
            <p:ph type="sldNum" sz="quarter" idx="12"/>
          </p:nvPr>
        </p:nvSpPr>
        <p:spPr/>
        <p:txBody>
          <a:bodyPr/>
          <a:lstStyle/>
          <a:p>
            <a:fld id="{6113E31D-E2AB-40D1-8B51-AFA5AFEF393A}" type="slidenum">
              <a:rPr lang="en-US" smtClean="0"/>
              <a:t>6</a:t>
            </a:fld>
            <a:endParaRPr lang="en-US" dirty="0"/>
          </a:p>
        </p:txBody>
      </p:sp>
      <mc:AlternateContent xmlns:mc="http://schemas.openxmlformats.org/markup-compatibility/2006" xmlns:a14="http://schemas.microsoft.com/office/drawing/2010/main">
        <mc:Choice Requires="a14">
          <p:sp>
            <p:nvSpPr>
              <p:cNvPr id="5" name="Footer Placeholder 4"/>
              <p:cNvSpPr>
                <a:spLocks noGrp="1"/>
              </p:cNvSpPr>
              <p:nvPr>
                <p:ph idx="1"/>
              </p:nvPr>
            </p:nvSpPr>
            <p:spPr>
              <a:xfrm>
                <a:off x="413964" y="1418797"/>
                <a:ext cx="8205249" cy="4799124"/>
              </a:xfrm>
            </p:spPr>
            <p:txBody>
              <a:bodyPr>
                <a:normAutofit/>
              </a:bodyPr>
              <a:lstStyle/>
              <a:p>
                <a:pPr marL="457200" indent="-457200">
                  <a:buFont typeface="+mj-lt"/>
                  <a:buAutoNum type="arabicPeriod"/>
                </a:pPr>
                <a:r>
                  <a:rPr lang="en-US" b="1" dirty="0" smtClean="0">
                    <a:latin typeface="+mj-lt"/>
                  </a:rPr>
                  <a:t>Input Feature Map</a:t>
                </a:r>
              </a:p>
              <a:p>
                <a:pPr lvl="2"/>
                <a:r>
                  <a:rPr lang="en-US" sz="1600" dirty="0" smtClean="0">
                    <a:latin typeface="+mj-lt"/>
                  </a:rPr>
                  <a:t>Imagine </a:t>
                </a:r>
                <a:r>
                  <a:rPr lang="en-US" sz="1600" dirty="0">
                    <a:latin typeface="+mj-lt"/>
                  </a:rPr>
                  <a:t>input as a sequence of sentences </a:t>
                </a:r>
                <a14:m>
                  <m:oMath xmlns:m="http://schemas.openxmlformats.org/officeDocument/2006/math">
                    <m:sSub>
                      <m:sSubPr>
                        <m:ctrlPr>
                          <a:rPr lang="en-US" sz="1600" i="1">
                            <a:latin typeface="Cambria Math" charset="0"/>
                          </a:rPr>
                        </m:ctrlPr>
                      </m:sSubPr>
                      <m:e>
                        <m:r>
                          <a:rPr lang="en-US" sz="1600" i="1">
                            <a:latin typeface="Cambria Math" charset="0"/>
                          </a:rPr>
                          <m:t>𝑥</m:t>
                        </m:r>
                      </m:e>
                      <m:sub>
                        <m:r>
                          <a:rPr lang="en-US" sz="1600" i="1">
                            <a:latin typeface="Cambria Math" charset="0"/>
                          </a:rPr>
                          <m:t>𝑖</m:t>
                        </m:r>
                      </m:sub>
                    </m:sSub>
                  </m:oMath>
                </a14:m>
                <a:endParaRPr lang="en-US" sz="1600" dirty="0">
                  <a:latin typeface="+mj-lt"/>
                </a:endParaRPr>
              </a:p>
              <a:p>
                <a:endParaRPr lang="en-US" dirty="0" smtClean="0">
                  <a:latin typeface="+mj-lt"/>
                </a:endParaRPr>
              </a:p>
              <a:p>
                <a:endParaRPr lang="en-US" dirty="0" smtClean="0">
                  <a:latin typeface="+mj-lt"/>
                </a:endParaRPr>
              </a:p>
              <a:p>
                <a:pPr marL="457200" indent="-457200">
                  <a:buFont typeface="+mj-lt"/>
                  <a:buAutoNum type="arabicPeriod" startAt="2"/>
                </a:pPr>
                <a:endParaRPr lang="en-US" b="1" dirty="0" smtClean="0">
                  <a:latin typeface="+mj-lt"/>
                </a:endParaRPr>
              </a:p>
              <a:p>
                <a:pPr marL="457200" indent="-457200">
                  <a:buFont typeface="+mj-lt"/>
                  <a:buAutoNum type="arabicPeriod" startAt="2"/>
                </a:pPr>
                <a:r>
                  <a:rPr lang="en-US" b="1" dirty="0" smtClean="0">
                    <a:latin typeface="+mj-lt"/>
                  </a:rPr>
                  <a:t>Update Memories</a:t>
                </a:r>
              </a:p>
            </p:txBody>
          </p:sp>
        </mc:Choice>
        <mc:Fallback xmlns="">
          <p:sp>
            <p:nvSpPr>
              <p:cNvPr id="5" name="Footer Placeholder 4"/>
              <p:cNvSpPr>
                <a:spLocks noGrp="1" noRot="1" noChangeAspect="1" noMove="1" noResize="1" noEditPoints="1" noAdjustHandles="1" noChangeArrowheads="1" noChangeShapeType="1" noTextEdit="1"/>
              </p:cNvSpPr>
              <p:nvPr>
                <p:ph idx="1"/>
              </p:nvPr>
            </p:nvSpPr>
            <p:spPr>
              <a:xfrm>
                <a:off x="413964" y="1418797"/>
                <a:ext cx="8205249" cy="4799124"/>
              </a:xfrm>
              <a:blipFill rotWithShape="0">
                <a:blip r:embed="rId3"/>
                <a:stretch>
                  <a:fillRect l="-966" t="-1652"/>
                </a:stretch>
              </a:blipFill>
            </p:spPr>
            <p:txBody>
              <a:bodyPr/>
              <a:lstStyle/>
              <a:p>
                <a:r>
                  <a:rPr lang="en-US">
                    <a:noFill/>
                  </a:rPr>
                  <a:t> </a:t>
                </a:r>
              </a:p>
            </p:txBody>
          </p:sp>
        </mc:Fallback>
      </mc:AlternateContent>
      <p:sp>
        <p:nvSpPr>
          <p:cNvPr id="6" name="TextBox 5"/>
          <p:cNvSpPr txBox="1"/>
          <p:nvPr/>
        </p:nvSpPr>
        <p:spPr>
          <a:xfrm>
            <a:off x="2816315" y="6385024"/>
            <a:ext cx="3400546" cy="307777"/>
          </a:xfrm>
          <a:prstGeom prst="rect">
            <a:avLst/>
          </a:prstGeom>
          <a:noFill/>
        </p:spPr>
        <p:txBody>
          <a:bodyPr wrap="none" rtlCol="0" anchor="ctr">
            <a:spAutoFit/>
          </a:bodyPr>
          <a:lstStyle/>
          <a:p>
            <a:pPr algn="ctr"/>
            <a:r>
              <a:rPr lang="en-US" sz="1400" dirty="0">
                <a:latin typeface="+mj-lt"/>
              </a:rPr>
              <a:t>Memory Networks, Weston et. al., ICLR 2015</a:t>
            </a:r>
          </a:p>
        </p:txBody>
      </p:sp>
      <p:grpSp>
        <p:nvGrpSpPr>
          <p:cNvPr id="16" name="Group 15"/>
          <p:cNvGrpSpPr/>
          <p:nvPr/>
        </p:nvGrpSpPr>
        <p:grpSpPr>
          <a:xfrm>
            <a:off x="2528919" y="2373891"/>
            <a:ext cx="3993731" cy="524933"/>
            <a:chOff x="829239" y="3415879"/>
            <a:chExt cx="3993731" cy="524933"/>
          </a:xfrm>
        </p:grpSpPr>
        <p:pic>
          <p:nvPicPr>
            <p:cNvPr id="3" name="Picture 2"/>
            <p:cNvPicPr>
              <a:picLocks noChangeAspect="1"/>
            </p:cNvPicPr>
            <p:nvPr/>
          </p:nvPicPr>
          <p:blipFill>
            <a:blip r:embed="rId4"/>
            <a:stretch>
              <a:fillRect/>
            </a:stretch>
          </p:blipFill>
          <p:spPr>
            <a:xfrm>
              <a:off x="829239" y="3578441"/>
              <a:ext cx="279569" cy="212087"/>
            </a:xfrm>
            <a:prstGeom prst="rect">
              <a:avLst/>
            </a:prstGeom>
          </p:spPr>
        </p:pic>
        <p:grpSp>
          <p:nvGrpSpPr>
            <p:cNvPr id="10" name="Group 9"/>
            <p:cNvGrpSpPr/>
            <p:nvPr/>
          </p:nvGrpSpPr>
          <p:grpSpPr>
            <a:xfrm>
              <a:off x="1507897" y="3415879"/>
              <a:ext cx="2221140" cy="524933"/>
              <a:chOff x="1507897" y="3403600"/>
              <a:chExt cx="2221140" cy="524933"/>
            </a:xfrm>
          </p:grpSpPr>
          <p:sp>
            <p:nvSpPr>
              <p:cNvPr id="7" name="Rectangle 6"/>
              <p:cNvSpPr/>
              <p:nvPr/>
            </p:nvSpPr>
            <p:spPr>
              <a:xfrm>
                <a:off x="1507897" y="3403600"/>
                <a:ext cx="2221140" cy="524933"/>
              </a:xfrm>
              <a:prstGeom prst="rect">
                <a:avLst/>
              </a:prstGeom>
              <a:no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pic>
            <p:nvPicPr>
              <p:cNvPr id="9" name="Picture 8"/>
              <p:cNvPicPr>
                <a:picLocks noChangeAspect="1"/>
              </p:cNvPicPr>
              <p:nvPr/>
            </p:nvPicPr>
            <p:blipFill>
              <a:blip r:embed="rId5"/>
              <a:stretch>
                <a:fillRect/>
              </a:stretch>
            </p:blipFill>
            <p:spPr>
              <a:xfrm>
                <a:off x="1554048" y="3566163"/>
                <a:ext cx="2128838" cy="228600"/>
              </a:xfrm>
              <a:prstGeom prst="rect">
                <a:avLst/>
              </a:prstGeom>
            </p:spPr>
          </p:pic>
        </p:grpSp>
        <p:cxnSp>
          <p:nvCxnSpPr>
            <p:cNvPr id="13" name="Straight Arrow Connector 12"/>
            <p:cNvCxnSpPr/>
            <p:nvPr/>
          </p:nvCxnSpPr>
          <p:spPr>
            <a:xfrm>
              <a:off x="1202267" y="3692742"/>
              <a:ext cx="30563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3729037" y="3662687"/>
              <a:ext cx="30563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p:nvPicPr>
          <p:blipFill>
            <a:blip r:embed="rId6"/>
            <a:stretch>
              <a:fillRect/>
            </a:stretch>
          </p:blipFill>
          <p:spPr>
            <a:xfrm>
              <a:off x="4194320" y="3523278"/>
              <a:ext cx="628650" cy="310134"/>
            </a:xfrm>
            <a:prstGeom prst="rect">
              <a:avLst/>
            </a:prstGeom>
          </p:spPr>
        </p:pic>
      </p:grpSp>
      <p:grpSp>
        <p:nvGrpSpPr>
          <p:cNvPr id="37" name="Group 36"/>
          <p:cNvGrpSpPr/>
          <p:nvPr/>
        </p:nvGrpSpPr>
        <p:grpSpPr>
          <a:xfrm>
            <a:off x="781589" y="4153644"/>
            <a:ext cx="7469998" cy="1431786"/>
            <a:chOff x="674982" y="3437813"/>
            <a:chExt cx="7469998" cy="1431786"/>
          </a:xfrm>
        </p:grpSpPr>
        <p:pic>
          <p:nvPicPr>
            <p:cNvPr id="17" name="Picture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4982" y="3437813"/>
              <a:ext cx="1605014" cy="954524"/>
            </a:xfrm>
            <a:prstGeom prst="rect">
              <a:avLst/>
            </a:prstGeom>
          </p:spPr>
        </p:pic>
        <p:pic>
          <p:nvPicPr>
            <p:cNvPr id="18" name="Picture 17"/>
            <p:cNvPicPr>
              <a:picLocks noChangeAspect="1"/>
            </p:cNvPicPr>
            <p:nvPr/>
          </p:nvPicPr>
          <p:blipFill>
            <a:blip r:embed="rId6"/>
            <a:stretch>
              <a:fillRect/>
            </a:stretch>
          </p:blipFill>
          <p:spPr>
            <a:xfrm>
              <a:off x="1729758" y="4598148"/>
              <a:ext cx="550238" cy="271451"/>
            </a:xfrm>
            <a:prstGeom prst="rect">
              <a:avLst/>
            </a:prstGeom>
          </p:spPr>
        </p:pic>
        <p:grpSp>
          <p:nvGrpSpPr>
            <p:cNvPr id="21" name="Group 20"/>
            <p:cNvGrpSpPr/>
            <p:nvPr/>
          </p:nvGrpSpPr>
          <p:grpSpPr>
            <a:xfrm>
              <a:off x="3452169" y="3929703"/>
              <a:ext cx="1975444" cy="524933"/>
              <a:chOff x="3406018" y="3963851"/>
              <a:chExt cx="1975444" cy="524933"/>
            </a:xfrm>
          </p:grpSpPr>
          <p:sp>
            <p:nvSpPr>
              <p:cNvPr id="19" name="Rectangle 18"/>
              <p:cNvSpPr/>
              <p:nvPr/>
            </p:nvSpPr>
            <p:spPr>
              <a:xfrm>
                <a:off x="3406018" y="3963851"/>
                <a:ext cx="1975444" cy="524933"/>
              </a:xfrm>
              <a:prstGeom prst="rect">
                <a:avLst/>
              </a:prstGeom>
              <a:no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pic>
            <p:nvPicPr>
              <p:cNvPr id="20" name="Picture 19"/>
              <p:cNvPicPr>
                <a:picLocks noChangeAspect="1"/>
              </p:cNvPicPr>
              <p:nvPr/>
            </p:nvPicPr>
            <p:blipFill>
              <a:blip r:embed="rId8"/>
              <a:stretch>
                <a:fillRect/>
              </a:stretch>
            </p:blipFill>
            <p:spPr>
              <a:xfrm>
                <a:off x="3479901" y="4110957"/>
                <a:ext cx="1786253" cy="222289"/>
              </a:xfrm>
              <a:prstGeom prst="rect">
                <a:avLst/>
              </a:prstGeom>
            </p:spPr>
          </p:pic>
        </p:grpSp>
        <p:cxnSp>
          <p:nvCxnSpPr>
            <p:cNvPr id="22" name="Straight Arrow Connector 21"/>
            <p:cNvCxnSpPr>
              <a:stCxn id="18" idx="3"/>
            </p:cNvCxnSpPr>
            <p:nvPr/>
          </p:nvCxnSpPr>
          <p:spPr>
            <a:xfrm flipV="1">
              <a:off x="2279996" y="4310399"/>
              <a:ext cx="1172173" cy="42347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7" idx="3"/>
            </p:cNvCxnSpPr>
            <p:nvPr/>
          </p:nvCxnSpPr>
          <p:spPr>
            <a:xfrm>
              <a:off x="2279996" y="3915075"/>
              <a:ext cx="1172173" cy="16173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2" name="Picture 3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457950" y="3686303"/>
              <a:ext cx="1687030" cy="1003300"/>
            </a:xfrm>
            <a:prstGeom prst="rect">
              <a:avLst/>
            </a:prstGeom>
          </p:spPr>
        </p:pic>
        <p:cxnSp>
          <p:nvCxnSpPr>
            <p:cNvPr id="33" name="Straight Arrow Connector 32"/>
            <p:cNvCxnSpPr>
              <a:stCxn id="19" idx="3"/>
              <a:endCxn id="32" idx="1"/>
            </p:cNvCxnSpPr>
            <p:nvPr/>
          </p:nvCxnSpPr>
          <p:spPr>
            <a:xfrm flipV="1">
              <a:off x="5427613" y="4187953"/>
              <a:ext cx="1030337" cy="421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17314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Elbow Connector 17"/>
          <p:cNvCxnSpPr/>
          <p:nvPr/>
        </p:nvCxnSpPr>
        <p:spPr>
          <a:xfrm>
            <a:off x="1099945" y="2149802"/>
            <a:ext cx="249472" cy="1740555"/>
          </a:xfrm>
          <a:prstGeom prst="bentConnector2">
            <a:avLst/>
          </a:prstGeom>
          <a:ln>
            <a:solidFill>
              <a:srgbClr val="5B9BD5"/>
            </a:solidFill>
            <a:tailEnd type="arrow"/>
          </a:ln>
        </p:spPr>
        <p:style>
          <a:lnRef idx="2">
            <a:schemeClr val="accent1"/>
          </a:lnRef>
          <a:fillRef idx="0">
            <a:schemeClr val="accent1"/>
          </a:fillRef>
          <a:effectRef idx="1">
            <a:schemeClr val="accent1"/>
          </a:effectRef>
          <a:fontRef idx="minor">
            <a:schemeClr val="tx1"/>
          </a:fontRef>
        </p:style>
      </p:cxnSp>
      <p:sp>
        <p:nvSpPr>
          <p:cNvPr id="34" name="Rectangle 33"/>
          <p:cNvSpPr/>
          <p:nvPr/>
        </p:nvSpPr>
        <p:spPr>
          <a:xfrm>
            <a:off x="1258700" y="3095881"/>
            <a:ext cx="181434" cy="238145"/>
          </a:xfrm>
          <a:prstGeom prst="rect">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p:cNvSpPr/>
          <p:nvPr/>
        </p:nvSpPr>
        <p:spPr>
          <a:xfrm>
            <a:off x="1258700" y="3538150"/>
            <a:ext cx="181434" cy="147423"/>
          </a:xfrm>
          <a:prstGeom prst="rect">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Neural Turing Machine: Attention Model</a:t>
            </a:r>
            <a:endParaRPr lang="en-US" dirty="0"/>
          </a:p>
        </p:txBody>
      </p:sp>
      <p:sp>
        <p:nvSpPr>
          <p:cNvPr id="4" name="Slide Number Placeholder 3"/>
          <p:cNvSpPr>
            <a:spLocks noGrp="1"/>
          </p:cNvSpPr>
          <p:nvPr>
            <p:ph type="sldNum" sz="quarter" idx="12"/>
          </p:nvPr>
        </p:nvSpPr>
        <p:spPr/>
        <p:txBody>
          <a:bodyPr/>
          <a:lstStyle/>
          <a:p>
            <a:fld id="{6113E31D-E2AB-40D1-8B51-AFA5AFEF393A}" type="slidenum">
              <a:rPr lang="en-US" smtClean="0"/>
              <a:t>60</a:t>
            </a:fld>
            <a:endParaRPr lang="en-US" dirty="0"/>
          </a:p>
        </p:txBody>
      </p:sp>
      <p:pic>
        <p:nvPicPr>
          <p:cNvPr id="7" name="Picture 6"/>
          <p:cNvPicPr>
            <a:picLocks noChangeAspect="1"/>
          </p:cNvPicPr>
          <p:nvPr/>
        </p:nvPicPr>
        <p:blipFill>
          <a:blip r:embed="rId2"/>
          <a:stretch>
            <a:fillRect/>
          </a:stretch>
        </p:blipFill>
        <p:spPr>
          <a:xfrm>
            <a:off x="541782" y="1969667"/>
            <a:ext cx="558163" cy="360269"/>
          </a:xfrm>
          <a:prstGeom prst="rect">
            <a:avLst/>
          </a:prstGeom>
        </p:spPr>
      </p:pic>
      <p:pic>
        <p:nvPicPr>
          <p:cNvPr id="8" name="Picture 7"/>
          <p:cNvPicPr>
            <a:picLocks noChangeAspect="1"/>
          </p:cNvPicPr>
          <p:nvPr/>
        </p:nvPicPr>
        <p:blipFill>
          <a:blip r:embed="rId3"/>
          <a:stretch>
            <a:fillRect/>
          </a:stretch>
        </p:blipFill>
        <p:spPr>
          <a:xfrm>
            <a:off x="541782" y="3890358"/>
            <a:ext cx="320530" cy="329821"/>
          </a:xfrm>
          <a:prstGeom prst="rect">
            <a:avLst/>
          </a:prstGeom>
        </p:spPr>
      </p:pic>
      <p:sp>
        <p:nvSpPr>
          <p:cNvPr id="11" name="Rectangle 10"/>
          <p:cNvSpPr/>
          <p:nvPr/>
        </p:nvSpPr>
        <p:spPr>
          <a:xfrm>
            <a:off x="496422" y="1882477"/>
            <a:ext cx="660220" cy="1100002"/>
          </a:xfrm>
          <a:prstGeom prst="rect">
            <a:avLst/>
          </a:prstGeom>
          <a:noFill/>
          <a:ln>
            <a:solidFill>
              <a:srgbClr val="00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501406" y="3890357"/>
            <a:ext cx="660220" cy="2271903"/>
          </a:xfrm>
          <a:prstGeom prst="rect">
            <a:avLst/>
          </a:prstGeom>
          <a:noFill/>
          <a:ln>
            <a:solidFill>
              <a:srgbClr val="00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1349417" y="3890358"/>
            <a:ext cx="453585" cy="329822"/>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CA</a:t>
            </a:r>
            <a:endParaRPr lang="en-US" dirty="0">
              <a:solidFill>
                <a:srgbClr val="000000"/>
              </a:solidFill>
            </a:endParaRPr>
          </a:p>
        </p:txBody>
      </p:sp>
      <p:sp>
        <p:nvSpPr>
          <p:cNvPr id="14" name="TextBox 13"/>
          <p:cNvSpPr txBox="1"/>
          <p:nvPr/>
        </p:nvSpPr>
        <p:spPr>
          <a:xfrm>
            <a:off x="3311174" y="1149528"/>
            <a:ext cx="4876044" cy="2123658"/>
          </a:xfrm>
          <a:prstGeom prst="rect">
            <a:avLst/>
          </a:prstGeom>
          <a:noFill/>
        </p:spPr>
        <p:txBody>
          <a:bodyPr wrap="square" rtlCol="0">
            <a:spAutoFit/>
          </a:bodyPr>
          <a:lstStyle/>
          <a:p>
            <a:r>
              <a:rPr lang="en-US" sz="3200" dirty="0" smtClean="0"/>
              <a:t>Steps for generating </a:t>
            </a:r>
            <a:r>
              <a:rPr lang="en-US" sz="3200" dirty="0" err="1" smtClean="0"/>
              <a:t>w</a:t>
            </a:r>
            <a:r>
              <a:rPr lang="en-US" sz="3200" baseline="-25000" dirty="0" err="1" smtClean="0"/>
              <a:t>t</a:t>
            </a:r>
            <a:endParaRPr lang="en-US" sz="3200" baseline="-25000" dirty="0" smtClean="0"/>
          </a:p>
          <a:p>
            <a:pPr marL="457200" indent="-457200">
              <a:buFont typeface="+mj-lt"/>
              <a:buAutoNum type="arabicPeriod"/>
            </a:pPr>
            <a:r>
              <a:rPr lang="en-US" sz="2000" dirty="0" smtClean="0"/>
              <a:t>Content Addressing</a:t>
            </a:r>
            <a:endParaRPr lang="en-US" sz="2400" u="sng" dirty="0"/>
          </a:p>
          <a:p>
            <a:pPr marL="457200" indent="-457200">
              <a:buFont typeface="+mj-lt"/>
              <a:buAutoNum type="arabicPeriod"/>
            </a:pPr>
            <a:r>
              <a:rPr lang="en-US" sz="2000" dirty="0" smtClean="0"/>
              <a:t>Peaking</a:t>
            </a:r>
          </a:p>
          <a:p>
            <a:pPr marL="457200" indent="-457200">
              <a:buFont typeface="+mj-lt"/>
              <a:buAutoNum type="arabicPeriod"/>
            </a:pPr>
            <a:r>
              <a:rPr lang="en-US" sz="2000" dirty="0" smtClean="0"/>
              <a:t>Interpolation</a:t>
            </a:r>
          </a:p>
          <a:p>
            <a:pPr marL="457200" indent="-457200">
              <a:buFont typeface="+mj-lt"/>
              <a:buAutoNum type="arabicPeriod"/>
            </a:pPr>
            <a:r>
              <a:rPr lang="en-US" sz="2000" dirty="0" smtClean="0"/>
              <a:t>Convolutional Shift (Location Addressing)</a:t>
            </a:r>
          </a:p>
          <a:p>
            <a:pPr marL="457200" indent="-457200">
              <a:buFont typeface="+mj-lt"/>
              <a:buAutoNum type="arabicPeriod"/>
            </a:pPr>
            <a:r>
              <a:rPr lang="en-US" sz="2000" dirty="0" smtClean="0"/>
              <a:t>Sharpening</a:t>
            </a:r>
          </a:p>
        </p:txBody>
      </p:sp>
      <p:pic>
        <p:nvPicPr>
          <p:cNvPr id="6" name="Picture 5"/>
          <p:cNvPicPr>
            <a:picLocks noChangeAspect="1"/>
          </p:cNvPicPr>
          <p:nvPr/>
        </p:nvPicPr>
        <p:blipFill>
          <a:blip r:embed="rId4"/>
          <a:stretch>
            <a:fillRect/>
          </a:stretch>
        </p:blipFill>
        <p:spPr>
          <a:xfrm>
            <a:off x="501406" y="4390460"/>
            <a:ext cx="307830" cy="349180"/>
          </a:xfrm>
          <a:prstGeom prst="rect">
            <a:avLst/>
          </a:prstGeom>
        </p:spPr>
      </p:pic>
      <p:cxnSp>
        <p:nvCxnSpPr>
          <p:cNvPr id="19" name="Elbow Connector 18"/>
          <p:cNvCxnSpPr/>
          <p:nvPr/>
        </p:nvCxnSpPr>
        <p:spPr>
          <a:xfrm>
            <a:off x="862312" y="4055269"/>
            <a:ext cx="487105" cy="4531"/>
          </a:xfrm>
          <a:prstGeom prst="bentConnector3">
            <a:avLst/>
          </a:prstGeom>
          <a:ln>
            <a:solidFill>
              <a:srgbClr val="5B9BD5"/>
            </a:solidFill>
            <a:tailEnd type="arrow"/>
          </a:ln>
        </p:spPr>
        <p:style>
          <a:lnRef idx="2">
            <a:schemeClr val="accent1"/>
          </a:lnRef>
          <a:fillRef idx="0">
            <a:schemeClr val="accent1"/>
          </a:fillRef>
          <a:effectRef idx="1">
            <a:schemeClr val="accent1"/>
          </a:effectRef>
          <a:fontRef idx="minor">
            <a:schemeClr val="tx1"/>
          </a:fontRef>
        </p:style>
      </p:cxnSp>
      <p:cxnSp>
        <p:nvCxnSpPr>
          <p:cNvPr id="20" name="Elbow Connector 19"/>
          <p:cNvCxnSpPr>
            <a:stCxn id="6" idx="3"/>
          </p:cNvCxnSpPr>
          <p:nvPr/>
        </p:nvCxnSpPr>
        <p:spPr>
          <a:xfrm flipV="1">
            <a:off x="809236" y="4220179"/>
            <a:ext cx="540181" cy="344871"/>
          </a:xfrm>
          <a:prstGeom prst="bentConnector3">
            <a:avLst/>
          </a:prstGeom>
          <a:ln>
            <a:solidFill>
              <a:srgbClr val="5B9BD5"/>
            </a:solidFill>
            <a:tailEnd type="arrow"/>
          </a:ln>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p:nvPicPr>
        <p:blipFill>
          <a:blip r:embed="rId5"/>
          <a:stretch>
            <a:fillRect/>
          </a:stretch>
        </p:blipFill>
        <p:spPr>
          <a:xfrm>
            <a:off x="558462" y="4889196"/>
            <a:ext cx="303850" cy="268982"/>
          </a:xfrm>
          <a:prstGeom prst="rect">
            <a:avLst/>
          </a:prstGeom>
        </p:spPr>
      </p:pic>
      <p:pic>
        <p:nvPicPr>
          <p:cNvPr id="21" name="Picture 20"/>
          <p:cNvPicPr>
            <a:picLocks noChangeAspect="1"/>
          </p:cNvPicPr>
          <p:nvPr/>
        </p:nvPicPr>
        <p:blipFill>
          <a:blip r:embed="rId6"/>
          <a:stretch>
            <a:fillRect/>
          </a:stretch>
        </p:blipFill>
        <p:spPr>
          <a:xfrm>
            <a:off x="507762" y="2529000"/>
            <a:ext cx="634478" cy="195826"/>
          </a:xfrm>
          <a:prstGeom prst="rect">
            <a:avLst/>
          </a:prstGeom>
        </p:spPr>
      </p:pic>
      <p:sp>
        <p:nvSpPr>
          <p:cNvPr id="26" name="Rectangle 25"/>
          <p:cNvSpPr/>
          <p:nvPr/>
        </p:nvSpPr>
        <p:spPr>
          <a:xfrm>
            <a:off x="2454645" y="4819020"/>
            <a:ext cx="550359" cy="407198"/>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I</a:t>
            </a:r>
            <a:endParaRPr lang="en-US" dirty="0">
              <a:solidFill>
                <a:schemeClr val="tx1"/>
              </a:solidFill>
            </a:endParaRPr>
          </a:p>
        </p:txBody>
      </p:sp>
      <p:cxnSp>
        <p:nvCxnSpPr>
          <p:cNvPr id="28" name="Elbow Connector 27"/>
          <p:cNvCxnSpPr>
            <a:stCxn id="13" idx="3"/>
          </p:cNvCxnSpPr>
          <p:nvPr/>
        </p:nvCxnSpPr>
        <p:spPr>
          <a:xfrm>
            <a:off x="1803002" y="4055269"/>
            <a:ext cx="651643" cy="684371"/>
          </a:xfrm>
          <a:prstGeom prst="bentConnector2">
            <a:avLst/>
          </a:prstGeom>
          <a:ln>
            <a:solidFill>
              <a:srgbClr val="5B9BD5"/>
            </a:solidFill>
            <a:tailEnd type="arrow"/>
          </a:ln>
        </p:spPr>
        <p:style>
          <a:lnRef idx="2">
            <a:schemeClr val="accent1"/>
          </a:lnRef>
          <a:fillRef idx="0">
            <a:schemeClr val="accent1"/>
          </a:fillRef>
          <a:effectRef idx="1">
            <a:schemeClr val="accent1"/>
          </a:effectRef>
          <a:fontRef idx="minor">
            <a:schemeClr val="tx1"/>
          </a:fontRef>
        </p:style>
      </p:cxnSp>
      <p:cxnSp>
        <p:nvCxnSpPr>
          <p:cNvPr id="30" name="Elbow Connector 29"/>
          <p:cNvCxnSpPr>
            <a:stCxn id="21" idx="3"/>
            <a:endCxn id="26" idx="0"/>
          </p:cNvCxnSpPr>
          <p:nvPr/>
        </p:nvCxnSpPr>
        <p:spPr>
          <a:xfrm>
            <a:off x="1142240" y="2626913"/>
            <a:ext cx="1587585" cy="2192107"/>
          </a:xfrm>
          <a:prstGeom prst="bentConnector2">
            <a:avLst/>
          </a:prstGeom>
          <a:ln>
            <a:solidFill>
              <a:srgbClr val="5B9BD5"/>
            </a:solidFill>
            <a:tailEnd type="arrow"/>
          </a:ln>
        </p:spPr>
        <p:style>
          <a:lnRef idx="2">
            <a:schemeClr val="accent1"/>
          </a:lnRef>
          <a:fillRef idx="0">
            <a:schemeClr val="accent1"/>
          </a:fillRef>
          <a:effectRef idx="1">
            <a:schemeClr val="accent1"/>
          </a:effectRef>
          <a:fontRef idx="minor">
            <a:schemeClr val="tx1"/>
          </a:fontRef>
        </p:style>
      </p:cxnSp>
      <p:cxnSp>
        <p:nvCxnSpPr>
          <p:cNvPr id="32" name="Elbow Connector 31"/>
          <p:cNvCxnSpPr>
            <a:stCxn id="10" idx="3"/>
            <a:endCxn id="26" idx="1"/>
          </p:cNvCxnSpPr>
          <p:nvPr/>
        </p:nvCxnSpPr>
        <p:spPr>
          <a:xfrm flipV="1">
            <a:off x="862312" y="5022619"/>
            <a:ext cx="1592333" cy="1068"/>
          </a:xfrm>
          <a:prstGeom prst="bentConnector3">
            <a:avLst/>
          </a:prstGeom>
          <a:ln>
            <a:solidFill>
              <a:srgbClr val="5B9BD5"/>
            </a:solidFill>
            <a:tailEnd type="arrow"/>
          </a:ln>
        </p:spPr>
        <p:style>
          <a:lnRef idx="2">
            <a:schemeClr val="accent1"/>
          </a:lnRef>
          <a:fillRef idx="0">
            <a:schemeClr val="accent1"/>
          </a:fillRef>
          <a:effectRef idx="1">
            <a:schemeClr val="accent1"/>
          </a:effectRef>
          <a:fontRef idx="minor">
            <a:schemeClr val="tx1"/>
          </a:fontRef>
        </p:style>
      </p:cxnSp>
      <p:pic>
        <p:nvPicPr>
          <p:cNvPr id="5" name="Picture 4"/>
          <p:cNvPicPr>
            <a:picLocks noChangeAspect="1"/>
          </p:cNvPicPr>
          <p:nvPr/>
        </p:nvPicPr>
        <p:blipFill>
          <a:blip r:embed="rId7"/>
          <a:stretch>
            <a:fillRect/>
          </a:stretch>
        </p:blipFill>
        <p:spPr>
          <a:xfrm>
            <a:off x="560838" y="5334184"/>
            <a:ext cx="301474" cy="264451"/>
          </a:xfrm>
          <a:prstGeom prst="rect">
            <a:avLst/>
          </a:prstGeom>
        </p:spPr>
      </p:pic>
      <p:sp>
        <p:nvSpPr>
          <p:cNvPr id="9" name="Rectangle 8"/>
          <p:cNvSpPr/>
          <p:nvPr/>
        </p:nvSpPr>
        <p:spPr>
          <a:xfrm>
            <a:off x="3696722" y="5248898"/>
            <a:ext cx="510283" cy="440457"/>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CS</a:t>
            </a:r>
            <a:endParaRPr lang="en-US" dirty="0">
              <a:solidFill>
                <a:srgbClr val="000000"/>
              </a:solidFill>
            </a:endParaRPr>
          </a:p>
        </p:txBody>
      </p:sp>
      <p:sp>
        <p:nvSpPr>
          <p:cNvPr id="36" name="Rectangle 35"/>
          <p:cNvSpPr/>
          <p:nvPr/>
        </p:nvSpPr>
        <p:spPr>
          <a:xfrm>
            <a:off x="1975323" y="3975889"/>
            <a:ext cx="354585" cy="161467"/>
          </a:xfrm>
          <a:prstGeom prst="rect">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8" name="Picture 37"/>
          <p:cNvPicPr>
            <a:picLocks noChangeAspect="1"/>
          </p:cNvPicPr>
          <p:nvPr/>
        </p:nvPicPr>
        <p:blipFill>
          <a:blip r:embed="rId8"/>
          <a:stretch>
            <a:fillRect/>
          </a:stretch>
        </p:blipFill>
        <p:spPr>
          <a:xfrm>
            <a:off x="1975323" y="3890357"/>
            <a:ext cx="354585" cy="326379"/>
          </a:xfrm>
          <a:prstGeom prst="rect">
            <a:avLst/>
          </a:prstGeom>
        </p:spPr>
      </p:pic>
      <p:cxnSp>
        <p:nvCxnSpPr>
          <p:cNvPr id="41" name="Elbow Connector 40"/>
          <p:cNvCxnSpPr>
            <a:stCxn id="26" idx="3"/>
            <a:endCxn id="9" idx="0"/>
          </p:cNvCxnSpPr>
          <p:nvPr/>
        </p:nvCxnSpPr>
        <p:spPr>
          <a:xfrm>
            <a:off x="3005004" y="5022619"/>
            <a:ext cx="946860" cy="226279"/>
          </a:xfrm>
          <a:prstGeom prst="bentConnector2">
            <a:avLst/>
          </a:prstGeom>
          <a:ln>
            <a:solidFill>
              <a:srgbClr val="5B9BD5"/>
            </a:solidFill>
            <a:tailEnd type="arrow"/>
          </a:ln>
        </p:spPr>
        <p:style>
          <a:lnRef idx="2">
            <a:schemeClr val="accent1"/>
          </a:lnRef>
          <a:fillRef idx="0">
            <a:schemeClr val="accent1"/>
          </a:fillRef>
          <a:effectRef idx="1">
            <a:schemeClr val="accent1"/>
          </a:effectRef>
          <a:fontRef idx="minor">
            <a:schemeClr val="tx1"/>
          </a:fontRef>
        </p:style>
      </p:cxnSp>
      <p:cxnSp>
        <p:nvCxnSpPr>
          <p:cNvPr id="43" name="Elbow Connector 42"/>
          <p:cNvCxnSpPr>
            <a:stCxn id="5" idx="3"/>
            <a:endCxn id="9" idx="1"/>
          </p:cNvCxnSpPr>
          <p:nvPr/>
        </p:nvCxnSpPr>
        <p:spPr>
          <a:xfrm>
            <a:off x="862312" y="5466410"/>
            <a:ext cx="2834410" cy="2717"/>
          </a:xfrm>
          <a:prstGeom prst="bentConnector3">
            <a:avLst/>
          </a:prstGeom>
          <a:ln>
            <a:solidFill>
              <a:srgbClr val="5B9BD5"/>
            </a:solidFill>
            <a:tailEnd type="arrow"/>
          </a:ln>
        </p:spPr>
        <p:style>
          <a:lnRef idx="2">
            <a:schemeClr val="accent1"/>
          </a:lnRef>
          <a:fillRef idx="0">
            <a:schemeClr val="accent1"/>
          </a:fillRef>
          <a:effectRef idx="1">
            <a:schemeClr val="accent1"/>
          </a:effectRef>
          <a:fontRef idx="minor">
            <a:schemeClr val="tx1"/>
          </a:fontRef>
        </p:style>
      </p:cxnSp>
      <p:sp>
        <p:nvSpPr>
          <p:cNvPr id="44" name="Rectangle 43"/>
          <p:cNvSpPr/>
          <p:nvPr/>
        </p:nvSpPr>
        <p:spPr>
          <a:xfrm>
            <a:off x="3311174" y="4889196"/>
            <a:ext cx="385548" cy="268982"/>
          </a:xfrm>
          <a:prstGeom prst="rect">
            <a:avLst/>
          </a:prstGeom>
          <a:solidFill>
            <a:srgbClr val="FFFFFF"/>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9" name="Picture 38"/>
          <p:cNvPicPr>
            <a:picLocks noChangeAspect="1"/>
          </p:cNvPicPr>
          <p:nvPr/>
        </p:nvPicPr>
        <p:blipFill>
          <a:blip r:embed="rId9"/>
          <a:stretch>
            <a:fillRect/>
          </a:stretch>
        </p:blipFill>
        <p:spPr>
          <a:xfrm>
            <a:off x="3311174" y="4834893"/>
            <a:ext cx="379909" cy="363210"/>
          </a:xfrm>
          <a:prstGeom prst="rect">
            <a:avLst/>
          </a:prstGeom>
        </p:spPr>
      </p:pic>
      <p:pic>
        <p:nvPicPr>
          <p:cNvPr id="15" name="Picture 14"/>
          <p:cNvPicPr>
            <a:picLocks noChangeAspect="1"/>
          </p:cNvPicPr>
          <p:nvPr/>
        </p:nvPicPr>
        <p:blipFill>
          <a:blip r:embed="rId10"/>
          <a:stretch>
            <a:fillRect/>
          </a:stretch>
        </p:blipFill>
        <p:spPr>
          <a:xfrm>
            <a:off x="541783" y="5792126"/>
            <a:ext cx="320530" cy="280464"/>
          </a:xfrm>
          <a:prstGeom prst="rect">
            <a:avLst/>
          </a:prstGeom>
        </p:spPr>
      </p:pic>
      <p:sp>
        <p:nvSpPr>
          <p:cNvPr id="16" name="Rectangle 15"/>
          <p:cNvSpPr/>
          <p:nvPr/>
        </p:nvSpPr>
        <p:spPr>
          <a:xfrm>
            <a:off x="4796667" y="5689355"/>
            <a:ext cx="532963" cy="472905"/>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S</a:t>
            </a:r>
            <a:endParaRPr lang="en-US" dirty="0">
              <a:solidFill>
                <a:srgbClr val="000000"/>
              </a:solidFill>
            </a:endParaRPr>
          </a:p>
        </p:txBody>
      </p:sp>
      <p:cxnSp>
        <p:nvCxnSpPr>
          <p:cNvPr id="22" name="Elbow Connector 21"/>
          <p:cNvCxnSpPr>
            <a:stCxn id="9" idx="3"/>
            <a:endCxn id="16" idx="0"/>
          </p:cNvCxnSpPr>
          <p:nvPr/>
        </p:nvCxnSpPr>
        <p:spPr>
          <a:xfrm>
            <a:off x="4207005" y="5469127"/>
            <a:ext cx="856144" cy="220228"/>
          </a:xfrm>
          <a:prstGeom prst="bentConnector2">
            <a:avLst/>
          </a:prstGeom>
          <a:ln>
            <a:solidFill>
              <a:srgbClr val="5B9BD5"/>
            </a:solidFill>
            <a:tailEnd type="arrow"/>
          </a:ln>
        </p:spPr>
        <p:style>
          <a:lnRef idx="2">
            <a:schemeClr val="accent1"/>
          </a:lnRef>
          <a:fillRef idx="0">
            <a:schemeClr val="accent1"/>
          </a:fillRef>
          <a:effectRef idx="1">
            <a:schemeClr val="accent1"/>
          </a:effectRef>
          <a:fontRef idx="minor">
            <a:schemeClr val="tx1"/>
          </a:fontRef>
        </p:style>
      </p:cxnSp>
      <p:cxnSp>
        <p:nvCxnSpPr>
          <p:cNvPr id="24" name="Elbow Connector 23"/>
          <p:cNvCxnSpPr>
            <a:stCxn id="15" idx="3"/>
            <a:endCxn id="16" idx="1"/>
          </p:cNvCxnSpPr>
          <p:nvPr/>
        </p:nvCxnSpPr>
        <p:spPr>
          <a:xfrm flipV="1">
            <a:off x="862313" y="5925808"/>
            <a:ext cx="3934354" cy="6550"/>
          </a:xfrm>
          <a:prstGeom prst="bentConnector3">
            <a:avLst/>
          </a:prstGeom>
          <a:ln>
            <a:solidFill>
              <a:srgbClr val="5B9BD5"/>
            </a:solidFill>
            <a:tailEnd type="arrow"/>
          </a:ln>
        </p:spPr>
        <p:style>
          <a:lnRef idx="2">
            <a:schemeClr val="accent1"/>
          </a:lnRef>
          <a:fillRef idx="0">
            <a:schemeClr val="accent1"/>
          </a:fillRef>
          <a:effectRef idx="1">
            <a:schemeClr val="accent1"/>
          </a:effectRef>
          <a:fontRef idx="minor">
            <a:schemeClr val="tx1"/>
          </a:fontRef>
        </p:style>
      </p:cxnSp>
      <p:sp>
        <p:nvSpPr>
          <p:cNvPr id="27" name="Rectangle 26"/>
          <p:cNvSpPr/>
          <p:nvPr/>
        </p:nvSpPr>
        <p:spPr>
          <a:xfrm>
            <a:off x="4467817" y="5334184"/>
            <a:ext cx="328850" cy="264451"/>
          </a:xfrm>
          <a:prstGeom prst="rect">
            <a:avLst/>
          </a:prstGeom>
          <a:solidFill>
            <a:srgbClr val="FFFFFF"/>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9" name="Picture 28"/>
          <p:cNvPicPr>
            <a:picLocks noChangeAspect="1"/>
          </p:cNvPicPr>
          <p:nvPr/>
        </p:nvPicPr>
        <p:blipFill>
          <a:blip r:embed="rId11"/>
          <a:stretch>
            <a:fillRect/>
          </a:stretch>
        </p:blipFill>
        <p:spPr>
          <a:xfrm>
            <a:off x="4451859" y="5294681"/>
            <a:ext cx="344808" cy="309891"/>
          </a:xfrm>
          <a:prstGeom prst="rect">
            <a:avLst/>
          </a:prstGeom>
        </p:spPr>
      </p:pic>
      <p:cxnSp>
        <p:nvCxnSpPr>
          <p:cNvPr id="33" name="Straight Arrow Connector 32"/>
          <p:cNvCxnSpPr>
            <a:stCxn id="16" idx="3"/>
          </p:cNvCxnSpPr>
          <p:nvPr/>
        </p:nvCxnSpPr>
        <p:spPr>
          <a:xfrm>
            <a:off x="5329630" y="5925808"/>
            <a:ext cx="2052474" cy="0"/>
          </a:xfrm>
          <a:prstGeom prst="straightConnector1">
            <a:avLst/>
          </a:prstGeom>
          <a:ln>
            <a:solidFill>
              <a:srgbClr val="5B9BD5"/>
            </a:solidFill>
            <a:tailEnd type="arrow"/>
          </a:ln>
        </p:spPr>
        <p:style>
          <a:lnRef idx="2">
            <a:schemeClr val="accent1"/>
          </a:lnRef>
          <a:fillRef idx="0">
            <a:schemeClr val="accent1"/>
          </a:fillRef>
          <a:effectRef idx="1">
            <a:schemeClr val="accent1"/>
          </a:effectRef>
          <a:fontRef idx="minor">
            <a:schemeClr val="tx1"/>
          </a:fontRef>
        </p:style>
      </p:cxnSp>
      <p:sp>
        <p:nvSpPr>
          <p:cNvPr id="37" name="Rectangle 36"/>
          <p:cNvSpPr/>
          <p:nvPr/>
        </p:nvSpPr>
        <p:spPr>
          <a:xfrm>
            <a:off x="5919291" y="5792126"/>
            <a:ext cx="538659" cy="280464"/>
          </a:xfrm>
          <a:prstGeom prst="rect">
            <a:avLst/>
          </a:prstGeom>
          <a:solidFill>
            <a:srgbClr val="FFFFFF"/>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0" name="Picture 39"/>
          <p:cNvPicPr>
            <a:picLocks noChangeAspect="1"/>
          </p:cNvPicPr>
          <p:nvPr/>
        </p:nvPicPr>
        <p:blipFill>
          <a:blip r:embed="rId12"/>
          <a:stretch>
            <a:fillRect/>
          </a:stretch>
        </p:blipFill>
        <p:spPr>
          <a:xfrm>
            <a:off x="5929397" y="5792126"/>
            <a:ext cx="528553" cy="334527"/>
          </a:xfrm>
          <a:prstGeom prst="rect">
            <a:avLst/>
          </a:prstGeom>
        </p:spPr>
      </p:pic>
      <p:sp>
        <p:nvSpPr>
          <p:cNvPr id="3" name="Content Placeholder 2"/>
          <p:cNvSpPr>
            <a:spLocks noGrp="1"/>
          </p:cNvSpPr>
          <p:nvPr>
            <p:ph idx="1"/>
          </p:nvPr>
        </p:nvSpPr>
        <p:spPr/>
        <p:txBody>
          <a:bodyPr/>
          <a:lstStyle/>
          <a:p>
            <a:pPr marL="0" indent="0">
              <a:buNone/>
            </a:pPr>
            <a:r>
              <a:rPr lang="en-US" sz="2400" dirty="0" smtClean="0"/>
              <a:t>Prev. State</a:t>
            </a:r>
          </a:p>
          <a:p>
            <a:pPr marL="0" indent="0">
              <a:buNone/>
            </a:pPr>
            <a:endParaRPr lang="en-US" dirty="0"/>
          </a:p>
          <a:p>
            <a:pPr marL="0" indent="0">
              <a:buNone/>
            </a:pPr>
            <a:endParaRPr lang="en-US" dirty="0" smtClean="0"/>
          </a:p>
          <a:p>
            <a:pPr marL="0" indent="0">
              <a:buNone/>
            </a:pPr>
            <a:endParaRPr lang="en-US" dirty="0"/>
          </a:p>
          <a:p>
            <a:pPr marL="0" indent="0">
              <a:buNone/>
            </a:pPr>
            <a:r>
              <a:rPr lang="en-US" sz="2400" dirty="0" smtClean="0"/>
              <a:t>Controller</a:t>
            </a:r>
          </a:p>
          <a:p>
            <a:pPr marL="0" indent="0">
              <a:buNone/>
            </a:pPr>
            <a:r>
              <a:rPr lang="en-US" sz="2400" dirty="0" smtClean="0"/>
              <a:t>Outputs</a:t>
            </a:r>
          </a:p>
          <a:p>
            <a:pPr marL="0" indent="0">
              <a:buNone/>
            </a:pPr>
            <a:endParaRPr lang="en-US" dirty="0"/>
          </a:p>
          <a:p>
            <a:pPr marL="0" indent="0">
              <a:buNone/>
            </a:pPr>
            <a:endParaRPr lang="en-US" dirty="0"/>
          </a:p>
        </p:txBody>
      </p:sp>
      <p:sp>
        <p:nvSpPr>
          <p:cNvPr id="45" name="TextBox 44"/>
          <p:cNvSpPr txBox="1"/>
          <p:nvPr/>
        </p:nvSpPr>
        <p:spPr>
          <a:xfrm>
            <a:off x="2455774" y="6385024"/>
            <a:ext cx="4121641" cy="307777"/>
          </a:xfrm>
          <a:prstGeom prst="rect">
            <a:avLst/>
          </a:prstGeom>
          <a:noFill/>
        </p:spPr>
        <p:txBody>
          <a:bodyPr wrap="none" rtlCol="0" anchor="ctr">
            <a:spAutoFit/>
          </a:bodyPr>
          <a:lstStyle/>
          <a:p>
            <a:pPr algn="ctr"/>
            <a:r>
              <a:rPr lang="en-US" sz="1400" dirty="0" smtClean="0">
                <a:latin typeface="+mj-lt"/>
              </a:rPr>
              <a:t>Neural Turing Machines, Graves et. al., arXiv</a:t>
            </a:r>
            <a:r>
              <a:rPr lang="en-US" sz="1400" dirty="0">
                <a:latin typeface="+mj-lt"/>
              </a:rPr>
              <a:t>:1410.5401   </a:t>
            </a:r>
          </a:p>
        </p:txBody>
      </p:sp>
    </p:spTree>
    <p:extLst>
      <p:ext uri="{BB962C8B-B14F-4D97-AF65-F5344CB8AC3E}">
        <p14:creationId xmlns:p14="http://schemas.microsoft.com/office/powerpoint/2010/main" val="992233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Neural Turing Machine: Attention Model</a:t>
            </a:r>
            <a:endParaRPr lang="en-US" dirty="0"/>
          </a:p>
        </p:txBody>
      </p:sp>
      <p:sp>
        <p:nvSpPr>
          <p:cNvPr id="3" name="Content Placeholder 2"/>
          <p:cNvSpPr>
            <a:spLocks noGrp="1"/>
          </p:cNvSpPr>
          <p:nvPr>
            <p:ph idx="1"/>
          </p:nvPr>
        </p:nvSpPr>
        <p:spPr/>
        <p:txBody>
          <a:bodyPr/>
          <a:lstStyle/>
          <a:p>
            <a:pPr marL="0" indent="0">
              <a:buNone/>
            </a:pPr>
            <a:r>
              <a:rPr lang="en-US" sz="2400" dirty="0" smtClean="0"/>
              <a:t>Prev. State</a:t>
            </a:r>
          </a:p>
          <a:p>
            <a:pPr marL="0" indent="0">
              <a:buNone/>
            </a:pPr>
            <a:endParaRPr lang="en-US" dirty="0"/>
          </a:p>
          <a:p>
            <a:pPr marL="0" indent="0">
              <a:buNone/>
            </a:pPr>
            <a:endParaRPr lang="en-US" dirty="0" smtClean="0"/>
          </a:p>
          <a:p>
            <a:pPr marL="0" indent="0">
              <a:buNone/>
            </a:pPr>
            <a:endParaRPr lang="en-US" dirty="0"/>
          </a:p>
          <a:p>
            <a:pPr marL="0" indent="0">
              <a:buNone/>
            </a:pPr>
            <a:r>
              <a:rPr lang="en-US" sz="2400" dirty="0" smtClean="0"/>
              <a:t>Controller</a:t>
            </a:r>
          </a:p>
          <a:p>
            <a:pPr marL="0" indent="0">
              <a:buNone/>
            </a:pPr>
            <a:r>
              <a:rPr lang="en-US" sz="2400" dirty="0" smtClean="0"/>
              <a:t>Outputs</a:t>
            </a:r>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6113E31D-E2AB-40D1-8B51-AFA5AFEF393A}" type="slidenum">
              <a:rPr lang="en-US" smtClean="0"/>
              <a:t>61</a:t>
            </a:fld>
            <a:endParaRPr lang="en-US" dirty="0"/>
          </a:p>
        </p:txBody>
      </p:sp>
      <p:pic>
        <p:nvPicPr>
          <p:cNvPr id="7" name="Picture 6"/>
          <p:cNvPicPr>
            <a:picLocks noChangeAspect="1"/>
          </p:cNvPicPr>
          <p:nvPr/>
        </p:nvPicPr>
        <p:blipFill>
          <a:blip r:embed="rId2"/>
          <a:stretch>
            <a:fillRect/>
          </a:stretch>
        </p:blipFill>
        <p:spPr>
          <a:xfrm>
            <a:off x="541782" y="1969667"/>
            <a:ext cx="558163" cy="360269"/>
          </a:xfrm>
          <a:prstGeom prst="rect">
            <a:avLst/>
          </a:prstGeom>
        </p:spPr>
      </p:pic>
      <p:pic>
        <p:nvPicPr>
          <p:cNvPr id="8" name="Picture 7"/>
          <p:cNvPicPr>
            <a:picLocks noChangeAspect="1"/>
          </p:cNvPicPr>
          <p:nvPr/>
        </p:nvPicPr>
        <p:blipFill>
          <a:blip r:embed="rId3"/>
          <a:stretch>
            <a:fillRect/>
          </a:stretch>
        </p:blipFill>
        <p:spPr>
          <a:xfrm>
            <a:off x="541782" y="3890358"/>
            <a:ext cx="320530" cy="329821"/>
          </a:xfrm>
          <a:prstGeom prst="rect">
            <a:avLst/>
          </a:prstGeom>
        </p:spPr>
      </p:pic>
      <p:sp>
        <p:nvSpPr>
          <p:cNvPr id="11" name="Rectangle 10"/>
          <p:cNvSpPr/>
          <p:nvPr/>
        </p:nvSpPr>
        <p:spPr>
          <a:xfrm>
            <a:off x="496422" y="1882477"/>
            <a:ext cx="660220" cy="1100002"/>
          </a:xfrm>
          <a:prstGeom prst="rect">
            <a:avLst/>
          </a:prstGeom>
          <a:noFill/>
          <a:ln>
            <a:solidFill>
              <a:srgbClr val="00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501406" y="3890357"/>
            <a:ext cx="660220" cy="2271903"/>
          </a:xfrm>
          <a:prstGeom prst="rect">
            <a:avLst/>
          </a:prstGeom>
          <a:noFill/>
          <a:ln>
            <a:solidFill>
              <a:srgbClr val="00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a:blip r:embed="rId3"/>
          <a:stretch>
            <a:fillRect/>
          </a:stretch>
        </p:blipFill>
        <p:spPr>
          <a:xfrm>
            <a:off x="3311173" y="1552656"/>
            <a:ext cx="320530" cy="329821"/>
          </a:xfrm>
          <a:prstGeom prst="rect">
            <a:avLst/>
          </a:prstGeom>
        </p:spPr>
      </p:pic>
      <p:sp>
        <p:nvSpPr>
          <p:cNvPr id="13" name="TextBox 12"/>
          <p:cNvSpPr txBox="1"/>
          <p:nvPr/>
        </p:nvSpPr>
        <p:spPr>
          <a:xfrm>
            <a:off x="3311173" y="1465427"/>
            <a:ext cx="5998669" cy="1877437"/>
          </a:xfrm>
          <a:prstGeom prst="rect">
            <a:avLst/>
          </a:prstGeom>
          <a:noFill/>
        </p:spPr>
        <p:txBody>
          <a:bodyPr wrap="square" rtlCol="0">
            <a:spAutoFit/>
          </a:bodyPr>
          <a:lstStyle/>
          <a:p>
            <a:r>
              <a:rPr lang="en-US" sz="2400" dirty="0" smtClean="0"/>
              <a:t>    :Vector </a:t>
            </a:r>
            <a:r>
              <a:rPr lang="en-US" sz="2400" dirty="0"/>
              <a:t>(length M) produced by Controller</a:t>
            </a:r>
          </a:p>
          <a:p>
            <a:endParaRPr lang="en-US" sz="2000" dirty="0"/>
          </a:p>
          <a:p>
            <a:endParaRPr lang="en-US" sz="2400" dirty="0" smtClean="0"/>
          </a:p>
          <a:p>
            <a:endParaRPr lang="en-US" sz="2400" dirty="0" smtClean="0"/>
          </a:p>
          <a:p>
            <a:pPr marL="342900" indent="-342900">
              <a:buFont typeface="Arial"/>
              <a:buChar char="•"/>
            </a:pPr>
            <a:endParaRPr lang="en-US" sz="2400" dirty="0" smtClean="0"/>
          </a:p>
        </p:txBody>
      </p:sp>
      <p:sp>
        <p:nvSpPr>
          <p:cNvPr id="14" name="TextBox 13"/>
          <p:cNvSpPr txBox="1"/>
          <p:nvPr/>
        </p:nvSpPr>
        <p:spPr>
          <a:xfrm>
            <a:off x="2455774" y="6385024"/>
            <a:ext cx="4121641" cy="307777"/>
          </a:xfrm>
          <a:prstGeom prst="rect">
            <a:avLst/>
          </a:prstGeom>
          <a:noFill/>
        </p:spPr>
        <p:txBody>
          <a:bodyPr wrap="none" rtlCol="0" anchor="ctr">
            <a:spAutoFit/>
          </a:bodyPr>
          <a:lstStyle/>
          <a:p>
            <a:pPr algn="ctr"/>
            <a:r>
              <a:rPr lang="en-US" sz="1400" dirty="0" smtClean="0">
                <a:latin typeface="+mj-lt"/>
              </a:rPr>
              <a:t>Neural Turing Machines, Graves et. al., arXiv</a:t>
            </a:r>
            <a:r>
              <a:rPr lang="en-US" sz="1400" dirty="0">
                <a:latin typeface="+mj-lt"/>
              </a:rPr>
              <a:t>:1410.5401   </a:t>
            </a:r>
          </a:p>
        </p:txBody>
      </p:sp>
    </p:spTree>
    <p:extLst>
      <p:ext uri="{BB962C8B-B14F-4D97-AF65-F5344CB8AC3E}">
        <p14:creationId xmlns:p14="http://schemas.microsoft.com/office/powerpoint/2010/main" val="126280638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Elbow Connector 9"/>
          <p:cNvCxnSpPr>
            <a:stCxn id="7" idx="3"/>
          </p:cNvCxnSpPr>
          <p:nvPr/>
        </p:nvCxnSpPr>
        <p:spPr>
          <a:xfrm>
            <a:off x="1099945" y="2149802"/>
            <a:ext cx="249472" cy="1740555"/>
          </a:xfrm>
          <a:prstGeom prst="bentConnector2">
            <a:avLst/>
          </a:prstGeom>
          <a:ln>
            <a:solidFill>
              <a:srgbClr val="5B9BD5"/>
            </a:solidFill>
            <a:tailEnd type="arrow"/>
          </a:ln>
        </p:spPr>
        <p:style>
          <a:lnRef idx="2">
            <a:schemeClr val="accent1"/>
          </a:lnRef>
          <a:fillRef idx="0">
            <a:schemeClr val="accent1"/>
          </a:fillRef>
          <a:effectRef idx="1">
            <a:schemeClr val="accent1"/>
          </a:effectRef>
          <a:fontRef idx="minor">
            <a:schemeClr val="tx1"/>
          </a:fontRef>
        </p:style>
      </p:cxnSp>
      <p:sp>
        <p:nvSpPr>
          <p:cNvPr id="21" name="Rectangle 20"/>
          <p:cNvSpPr/>
          <p:nvPr/>
        </p:nvSpPr>
        <p:spPr>
          <a:xfrm>
            <a:off x="1258700" y="3095881"/>
            <a:ext cx="181434" cy="238145"/>
          </a:xfrm>
          <a:prstGeom prst="rect">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1258700" y="3538150"/>
            <a:ext cx="181434" cy="147423"/>
          </a:xfrm>
          <a:prstGeom prst="rect">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Neural Turing Machine: Attention Model</a:t>
            </a:r>
            <a:endParaRPr lang="en-US" dirty="0"/>
          </a:p>
        </p:txBody>
      </p:sp>
      <p:sp>
        <p:nvSpPr>
          <p:cNvPr id="4" name="Slide Number Placeholder 3"/>
          <p:cNvSpPr>
            <a:spLocks noGrp="1"/>
          </p:cNvSpPr>
          <p:nvPr>
            <p:ph type="sldNum" sz="quarter" idx="12"/>
          </p:nvPr>
        </p:nvSpPr>
        <p:spPr/>
        <p:txBody>
          <a:bodyPr/>
          <a:lstStyle/>
          <a:p>
            <a:fld id="{6113E31D-E2AB-40D1-8B51-AFA5AFEF393A}" type="slidenum">
              <a:rPr lang="en-US" smtClean="0"/>
              <a:t>62</a:t>
            </a:fld>
            <a:endParaRPr lang="en-US" dirty="0"/>
          </a:p>
        </p:txBody>
      </p:sp>
      <p:pic>
        <p:nvPicPr>
          <p:cNvPr id="7" name="Picture 6"/>
          <p:cNvPicPr>
            <a:picLocks noChangeAspect="1"/>
          </p:cNvPicPr>
          <p:nvPr/>
        </p:nvPicPr>
        <p:blipFill>
          <a:blip r:embed="rId2"/>
          <a:stretch>
            <a:fillRect/>
          </a:stretch>
        </p:blipFill>
        <p:spPr>
          <a:xfrm>
            <a:off x="541782" y="1969667"/>
            <a:ext cx="558163" cy="360269"/>
          </a:xfrm>
          <a:prstGeom prst="rect">
            <a:avLst/>
          </a:prstGeom>
        </p:spPr>
      </p:pic>
      <p:pic>
        <p:nvPicPr>
          <p:cNvPr id="8" name="Picture 7"/>
          <p:cNvPicPr>
            <a:picLocks noChangeAspect="1"/>
          </p:cNvPicPr>
          <p:nvPr/>
        </p:nvPicPr>
        <p:blipFill>
          <a:blip r:embed="rId3"/>
          <a:stretch>
            <a:fillRect/>
          </a:stretch>
        </p:blipFill>
        <p:spPr>
          <a:xfrm>
            <a:off x="541782" y="3890358"/>
            <a:ext cx="320530" cy="329821"/>
          </a:xfrm>
          <a:prstGeom prst="rect">
            <a:avLst/>
          </a:prstGeom>
        </p:spPr>
      </p:pic>
      <p:sp>
        <p:nvSpPr>
          <p:cNvPr id="11" name="Rectangle 10"/>
          <p:cNvSpPr/>
          <p:nvPr/>
        </p:nvSpPr>
        <p:spPr>
          <a:xfrm>
            <a:off x="496422" y="1882477"/>
            <a:ext cx="660220" cy="1100002"/>
          </a:xfrm>
          <a:prstGeom prst="rect">
            <a:avLst/>
          </a:prstGeom>
          <a:noFill/>
          <a:ln>
            <a:solidFill>
              <a:srgbClr val="00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501406" y="3890357"/>
            <a:ext cx="660220" cy="2271903"/>
          </a:xfrm>
          <a:prstGeom prst="rect">
            <a:avLst/>
          </a:prstGeom>
          <a:noFill/>
          <a:ln>
            <a:solidFill>
              <a:srgbClr val="00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1349417" y="3890358"/>
            <a:ext cx="453585" cy="329822"/>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CA</a:t>
            </a:r>
            <a:endParaRPr lang="en-US" dirty="0">
              <a:solidFill>
                <a:srgbClr val="000000"/>
              </a:solidFill>
            </a:endParaRPr>
          </a:p>
        </p:txBody>
      </p:sp>
      <p:sp>
        <p:nvSpPr>
          <p:cNvPr id="14" name="TextBox 13"/>
          <p:cNvSpPr txBox="1"/>
          <p:nvPr/>
        </p:nvSpPr>
        <p:spPr>
          <a:xfrm>
            <a:off x="3311174" y="1418797"/>
            <a:ext cx="4876044" cy="830997"/>
          </a:xfrm>
          <a:prstGeom prst="rect">
            <a:avLst/>
          </a:prstGeom>
          <a:noFill/>
        </p:spPr>
        <p:txBody>
          <a:bodyPr wrap="square" rtlCol="0">
            <a:spAutoFit/>
          </a:bodyPr>
          <a:lstStyle/>
          <a:p>
            <a:r>
              <a:rPr lang="en-US" sz="2400" u="sng" dirty="0" smtClean="0"/>
              <a:t>Step 1: Content Addressing (CA)</a:t>
            </a:r>
            <a:endParaRPr lang="en-US" sz="2400" dirty="0" smtClean="0"/>
          </a:p>
          <a:p>
            <a:pPr marL="342900" indent="-342900">
              <a:buFont typeface="Arial"/>
              <a:buChar char="•"/>
            </a:pPr>
            <a:endParaRPr lang="en-US" sz="2400" dirty="0" smtClean="0"/>
          </a:p>
        </p:txBody>
      </p:sp>
      <p:cxnSp>
        <p:nvCxnSpPr>
          <p:cNvPr id="19" name="Elbow Connector 18"/>
          <p:cNvCxnSpPr>
            <a:stCxn id="8" idx="3"/>
          </p:cNvCxnSpPr>
          <p:nvPr/>
        </p:nvCxnSpPr>
        <p:spPr>
          <a:xfrm>
            <a:off x="862312" y="4055269"/>
            <a:ext cx="487105" cy="4531"/>
          </a:xfrm>
          <a:prstGeom prst="bentConnector3">
            <a:avLst/>
          </a:prstGeom>
          <a:ln>
            <a:solidFill>
              <a:srgbClr val="5B9BD5"/>
            </a:solidFill>
            <a:tailEnd type="arrow"/>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2455774" y="6385024"/>
            <a:ext cx="4121641" cy="307777"/>
          </a:xfrm>
          <a:prstGeom prst="rect">
            <a:avLst/>
          </a:prstGeom>
          <a:noFill/>
        </p:spPr>
        <p:txBody>
          <a:bodyPr wrap="none" rtlCol="0" anchor="ctr">
            <a:spAutoFit/>
          </a:bodyPr>
          <a:lstStyle/>
          <a:p>
            <a:pPr algn="ctr"/>
            <a:r>
              <a:rPr lang="en-US" sz="1400" dirty="0" smtClean="0">
                <a:latin typeface="+mj-lt"/>
              </a:rPr>
              <a:t>Neural Turing Machines, Graves et. al., arXiv</a:t>
            </a:r>
            <a:r>
              <a:rPr lang="en-US" sz="1400" dirty="0">
                <a:latin typeface="+mj-lt"/>
              </a:rPr>
              <a:t>:1410.5401   </a:t>
            </a:r>
          </a:p>
        </p:txBody>
      </p:sp>
      <p:pic>
        <p:nvPicPr>
          <p:cNvPr id="9" name="Picture 8"/>
          <p:cNvPicPr>
            <a:picLocks noChangeAspect="1"/>
          </p:cNvPicPr>
          <p:nvPr/>
        </p:nvPicPr>
        <p:blipFill>
          <a:blip r:embed="rId4"/>
          <a:stretch>
            <a:fillRect/>
          </a:stretch>
        </p:blipFill>
        <p:spPr>
          <a:xfrm>
            <a:off x="3415324" y="1969667"/>
            <a:ext cx="4118114" cy="757311"/>
          </a:xfrm>
          <a:prstGeom prst="rect">
            <a:avLst/>
          </a:prstGeom>
        </p:spPr>
      </p:pic>
      <p:sp>
        <p:nvSpPr>
          <p:cNvPr id="3" name="Content Placeholder 2"/>
          <p:cNvSpPr>
            <a:spLocks noGrp="1"/>
          </p:cNvSpPr>
          <p:nvPr>
            <p:ph idx="1"/>
          </p:nvPr>
        </p:nvSpPr>
        <p:spPr>
          <a:xfrm>
            <a:off x="413964" y="1418797"/>
            <a:ext cx="8205249" cy="4743464"/>
          </a:xfrm>
        </p:spPr>
        <p:txBody>
          <a:bodyPr/>
          <a:lstStyle/>
          <a:p>
            <a:pPr marL="0" indent="0">
              <a:buNone/>
            </a:pPr>
            <a:r>
              <a:rPr lang="en-US" sz="2400" dirty="0" smtClean="0"/>
              <a:t>Prev. State</a:t>
            </a:r>
          </a:p>
          <a:p>
            <a:pPr marL="0" indent="0">
              <a:buNone/>
            </a:pPr>
            <a:endParaRPr lang="en-US" dirty="0"/>
          </a:p>
          <a:p>
            <a:pPr marL="0" indent="0">
              <a:buNone/>
            </a:pPr>
            <a:endParaRPr lang="en-US" dirty="0" smtClean="0"/>
          </a:p>
          <a:p>
            <a:pPr marL="0" indent="0">
              <a:buNone/>
            </a:pPr>
            <a:endParaRPr lang="en-US" dirty="0"/>
          </a:p>
          <a:p>
            <a:pPr marL="0" indent="0">
              <a:buNone/>
            </a:pPr>
            <a:r>
              <a:rPr lang="en-US" sz="2400" dirty="0" smtClean="0"/>
              <a:t>Controller</a:t>
            </a:r>
          </a:p>
          <a:p>
            <a:pPr marL="0" indent="0">
              <a:buNone/>
            </a:pPr>
            <a:r>
              <a:rPr lang="en-US" sz="2400" dirty="0" smtClean="0"/>
              <a:t>Outputs</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40597897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Arrow Connector 25"/>
          <p:cNvCxnSpPr>
            <a:stCxn id="13" idx="3"/>
          </p:cNvCxnSpPr>
          <p:nvPr/>
        </p:nvCxnSpPr>
        <p:spPr>
          <a:xfrm>
            <a:off x="1803002" y="4055269"/>
            <a:ext cx="839133" cy="4531"/>
          </a:xfrm>
          <a:prstGeom prst="straightConnector1">
            <a:avLst/>
          </a:prstGeom>
          <a:ln>
            <a:solidFill>
              <a:srgbClr val="5B9BD5"/>
            </a:solidFill>
            <a:tailEnd type="arrow"/>
          </a:ln>
        </p:spPr>
        <p:style>
          <a:lnRef idx="2">
            <a:schemeClr val="accent1"/>
          </a:lnRef>
          <a:fillRef idx="0">
            <a:schemeClr val="accent1"/>
          </a:fillRef>
          <a:effectRef idx="1">
            <a:schemeClr val="accent1"/>
          </a:effectRef>
          <a:fontRef idx="minor">
            <a:schemeClr val="tx1"/>
          </a:fontRef>
        </p:style>
      </p:cxnSp>
      <p:cxnSp>
        <p:nvCxnSpPr>
          <p:cNvPr id="18" name="Elbow Connector 17"/>
          <p:cNvCxnSpPr/>
          <p:nvPr/>
        </p:nvCxnSpPr>
        <p:spPr>
          <a:xfrm>
            <a:off x="1099945" y="2149802"/>
            <a:ext cx="249472" cy="1740555"/>
          </a:xfrm>
          <a:prstGeom prst="bentConnector2">
            <a:avLst/>
          </a:prstGeom>
          <a:ln>
            <a:solidFill>
              <a:srgbClr val="5B9BD5"/>
            </a:solidFill>
            <a:tailEnd type="arrow"/>
          </a:ln>
        </p:spPr>
        <p:style>
          <a:lnRef idx="2">
            <a:schemeClr val="accent1"/>
          </a:lnRef>
          <a:fillRef idx="0">
            <a:schemeClr val="accent1"/>
          </a:fillRef>
          <a:effectRef idx="1">
            <a:schemeClr val="accent1"/>
          </a:effectRef>
          <a:fontRef idx="minor">
            <a:schemeClr val="tx1"/>
          </a:fontRef>
        </p:style>
      </p:cxnSp>
      <p:sp>
        <p:nvSpPr>
          <p:cNvPr id="21" name="Rectangle 20"/>
          <p:cNvSpPr/>
          <p:nvPr/>
        </p:nvSpPr>
        <p:spPr>
          <a:xfrm>
            <a:off x="1258700" y="3095881"/>
            <a:ext cx="181434" cy="238145"/>
          </a:xfrm>
          <a:prstGeom prst="rect">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1258700" y="3538150"/>
            <a:ext cx="181434" cy="147423"/>
          </a:xfrm>
          <a:prstGeom prst="rect">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Neural Turing Machine: Attention Model</a:t>
            </a:r>
            <a:endParaRPr lang="en-US" dirty="0"/>
          </a:p>
        </p:txBody>
      </p:sp>
      <p:sp>
        <p:nvSpPr>
          <p:cNvPr id="4" name="Slide Number Placeholder 3"/>
          <p:cNvSpPr>
            <a:spLocks noGrp="1"/>
          </p:cNvSpPr>
          <p:nvPr>
            <p:ph type="sldNum" sz="quarter" idx="12"/>
          </p:nvPr>
        </p:nvSpPr>
        <p:spPr/>
        <p:txBody>
          <a:bodyPr/>
          <a:lstStyle/>
          <a:p>
            <a:fld id="{6113E31D-E2AB-40D1-8B51-AFA5AFEF393A}" type="slidenum">
              <a:rPr lang="en-US" smtClean="0"/>
              <a:t>63</a:t>
            </a:fld>
            <a:endParaRPr lang="en-US" dirty="0"/>
          </a:p>
        </p:txBody>
      </p:sp>
      <p:pic>
        <p:nvPicPr>
          <p:cNvPr id="7" name="Picture 6"/>
          <p:cNvPicPr>
            <a:picLocks noChangeAspect="1"/>
          </p:cNvPicPr>
          <p:nvPr/>
        </p:nvPicPr>
        <p:blipFill>
          <a:blip r:embed="rId2"/>
          <a:stretch>
            <a:fillRect/>
          </a:stretch>
        </p:blipFill>
        <p:spPr>
          <a:xfrm>
            <a:off x="541782" y="1969667"/>
            <a:ext cx="558163" cy="360269"/>
          </a:xfrm>
          <a:prstGeom prst="rect">
            <a:avLst/>
          </a:prstGeom>
        </p:spPr>
      </p:pic>
      <p:pic>
        <p:nvPicPr>
          <p:cNvPr id="8" name="Picture 7"/>
          <p:cNvPicPr>
            <a:picLocks noChangeAspect="1"/>
          </p:cNvPicPr>
          <p:nvPr/>
        </p:nvPicPr>
        <p:blipFill>
          <a:blip r:embed="rId3"/>
          <a:stretch>
            <a:fillRect/>
          </a:stretch>
        </p:blipFill>
        <p:spPr>
          <a:xfrm>
            <a:off x="541782" y="3890358"/>
            <a:ext cx="320530" cy="329821"/>
          </a:xfrm>
          <a:prstGeom prst="rect">
            <a:avLst/>
          </a:prstGeom>
        </p:spPr>
      </p:pic>
      <p:sp>
        <p:nvSpPr>
          <p:cNvPr id="11" name="Rectangle 10"/>
          <p:cNvSpPr/>
          <p:nvPr/>
        </p:nvSpPr>
        <p:spPr>
          <a:xfrm>
            <a:off x="496422" y="1882477"/>
            <a:ext cx="660220" cy="1100002"/>
          </a:xfrm>
          <a:prstGeom prst="rect">
            <a:avLst/>
          </a:prstGeom>
          <a:noFill/>
          <a:ln>
            <a:solidFill>
              <a:srgbClr val="00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501406" y="3890357"/>
            <a:ext cx="660220" cy="2271903"/>
          </a:xfrm>
          <a:prstGeom prst="rect">
            <a:avLst/>
          </a:prstGeom>
          <a:noFill/>
          <a:ln>
            <a:solidFill>
              <a:srgbClr val="00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1349417" y="3890358"/>
            <a:ext cx="453585" cy="329822"/>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CA</a:t>
            </a:r>
            <a:endParaRPr lang="en-US" dirty="0">
              <a:solidFill>
                <a:srgbClr val="000000"/>
              </a:solidFill>
            </a:endParaRPr>
          </a:p>
        </p:txBody>
      </p:sp>
      <p:sp>
        <p:nvSpPr>
          <p:cNvPr id="14" name="TextBox 13"/>
          <p:cNvSpPr txBox="1"/>
          <p:nvPr/>
        </p:nvSpPr>
        <p:spPr>
          <a:xfrm>
            <a:off x="3311174" y="1418797"/>
            <a:ext cx="4876044" cy="461665"/>
          </a:xfrm>
          <a:prstGeom prst="rect">
            <a:avLst/>
          </a:prstGeom>
          <a:noFill/>
        </p:spPr>
        <p:txBody>
          <a:bodyPr wrap="square" rtlCol="0">
            <a:spAutoFit/>
          </a:bodyPr>
          <a:lstStyle/>
          <a:p>
            <a:r>
              <a:rPr lang="en-US" sz="2400" u="sng" dirty="0" smtClean="0"/>
              <a:t>Step 2: Peaking</a:t>
            </a:r>
            <a:endParaRPr lang="en-US" sz="2400" dirty="0" smtClean="0"/>
          </a:p>
        </p:txBody>
      </p:sp>
      <p:pic>
        <p:nvPicPr>
          <p:cNvPr id="6" name="Picture 5"/>
          <p:cNvPicPr>
            <a:picLocks noChangeAspect="1"/>
          </p:cNvPicPr>
          <p:nvPr/>
        </p:nvPicPr>
        <p:blipFill>
          <a:blip r:embed="rId4"/>
          <a:stretch>
            <a:fillRect/>
          </a:stretch>
        </p:blipFill>
        <p:spPr>
          <a:xfrm>
            <a:off x="501406" y="4390460"/>
            <a:ext cx="307830" cy="349180"/>
          </a:xfrm>
          <a:prstGeom prst="rect">
            <a:avLst/>
          </a:prstGeom>
        </p:spPr>
      </p:pic>
      <p:pic>
        <p:nvPicPr>
          <p:cNvPr id="9" name="Picture 8"/>
          <p:cNvPicPr>
            <a:picLocks noChangeAspect="1"/>
          </p:cNvPicPr>
          <p:nvPr/>
        </p:nvPicPr>
        <p:blipFill>
          <a:blip r:embed="rId5"/>
          <a:stretch>
            <a:fillRect/>
          </a:stretch>
        </p:blipFill>
        <p:spPr>
          <a:xfrm>
            <a:off x="3311174" y="2149802"/>
            <a:ext cx="4116288" cy="648921"/>
          </a:xfrm>
          <a:prstGeom prst="rect">
            <a:avLst/>
          </a:prstGeom>
        </p:spPr>
      </p:pic>
      <p:cxnSp>
        <p:nvCxnSpPr>
          <p:cNvPr id="19" name="Elbow Connector 18"/>
          <p:cNvCxnSpPr/>
          <p:nvPr/>
        </p:nvCxnSpPr>
        <p:spPr>
          <a:xfrm>
            <a:off x="862312" y="4055269"/>
            <a:ext cx="487105" cy="4531"/>
          </a:xfrm>
          <a:prstGeom prst="bentConnector3">
            <a:avLst/>
          </a:prstGeom>
          <a:ln>
            <a:solidFill>
              <a:srgbClr val="5B9BD5"/>
            </a:solidFill>
            <a:tailEnd type="arrow"/>
          </a:ln>
        </p:spPr>
        <p:style>
          <a:lnRef idx="2">
            <a:schemeClr val="accent1"/>
          </a:lnRef>
          <a:fillRef idx="0">
            <a:schemeClr val="accent1"/>
          </a:fillRef>
          <a:effectRef idx="1">
            <a:schemeClr val="accent1"/>
          </a:effectRef>
          <a:fontRef idx="minor">
            <a:schemeClr val="tx1"/>
          </a:fontRef>
        </p:style>
      </p:cxnSp>
      <p:cxnSp>
        <p:nvCxnSpPr>
          <p:cNvPr id="20" name="Elbow Connector 19"/>
          <p:cNvCxnSpPr>
            <a:stCxn id="6" idx="3"/>
          </p:cNvCxnSpPr>
          <p:nvPr/>
        </p:nvCxnSpPr>
        <p:spPr>
          <a:xfrm flipV="1">
            <a:off x="809236" y="4220179"/>
            <a:ext cx="540181" cy="344871"/>
          </a:xfrm>
          <a:prstGeom prst="bentConnector3">
            <a:avLst/>
          </a:prstGeom>
          <a:ln>
            <a:solidFill>
              <a:srgbClr val="5B9BD5"/>
            </a:solidFill>
            <a:tailEnd type="arrow"/>
          </a:ln>
        </p:spPr>
        <p:style>
          <a:lnRef idx="2">
            <a:schemeClr val="accent1"/>
          </a:lnRef>
          <a:fillRef idx="0">
            <a:schemeClr val="accent1"/>
          </a:fillRef>
          <a:effectRef idx="1">
            <a:schemeClr val="accent1"/>
          </a:effectRef>
          <a:fontRef idx="minor">
            <a:schemeClr val="tx1"/>
          </a:fontRef>
        </p:style>
      </p:cxnSp>
      <p:sp>
        <p:nvSpPr>
          <p:cNvPr id="23" name="Rectangle 22"/>
          <p:cNvSpPr/>
          <p:nvPr/>
        </p:nvSpPr>
        <p:spPr>
          <a:xfrm>
            <a:off x="1975323" y="3975889"/>
            <a:ext cx="354585" cy="161467"/>
          </a:xfrm>
          <a:prstGeom prst="rect">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4" name="Picture 23"/>
          <p:cNvPicPr>
            <a:picLocks noChangeAspect="1"/>
          </p:cNvPicPr>
          <p:nvPr/>
        </p:nvPicPr>
        <p:blipFill>
          <a:blip r:embed="rId6"/>
          <a:stretch>
            <a:fillRect/>
          </a:stretch>
        </p:blipFill>
        <p:spPr>
          <a:xfrm>
            <a:off x="1975323" y="3890357"/>
            <a:ext cx="354585" cy="326379"/>
          </a:xfrm>
          <a:prstGeom prst="rect">
            <a:avLst/>
          </a:prstGeom>
        </p:spPr>
      </p:pic>
      <p:sp>
        <p:nvSpPr>
          <p:cNvPr id="3" name="Content Placeholder 2"/>
          <p:cNvSpPr>
            <a:spLocks noGrp="1"/>
          </p:cNvSpPr>
          <p:nvPr>
            <p:ph idx="1"/>
          </p:nvPr>
        </p:nvSpPr>
        <p:spPr/>
        <p:txBody>
          <a:bodyPr/>
          <a:lstStyle/>
          <a:p>
            <a:pPr marL="0" indent="0">
              <a:buNone/>
            </a:pPr>
            <a:r>
              <a:rPr lang="en-US" sz="2400" dirty="0" smtClean="0"/>
              <a:t>Prev. State</a:t>
            </a:r>
          </a:p>
          <a:p>
            <a:pPr marL="0" indent="0">
              <a:buNone/>
            </a:pPr>
            <a:endParaRPr lang="en-US" dirty="0"/>
          </a:p>
          <a:p>
            <a:pPr marL="0" indent="0">
              <a:buNone/>
            </a:pPr>
            <a:endParaRPr lang="en-US" dirty="0" smtClean="0"/>
          </a:p>
          <a:p>
            <a:pPr marL="0" indent="0">
              <a:buNone/>
            </a:pPr>
            <a:endParaRPr lang="en-US" dirty="0"/>
          </a:p>
          <a:p>
            <a:pPr marL="0" indent="0">
              <a:buNone/>
            </a:pPr>
            <a:r>
              <a:rPr lang="en-US" sz="2400" dirty="0" smtClean="0"/>
              <a:t>Controller</a:t>
            </a:r>
          </a:p>
          <a:p>
            <a:pPr marL="0" indent="0">
              <a:buNone/>
            </a:pPr>
            <a:r>
              <a:rPr lang="en-US" sz="2400" dirty="0" smtClean="0"/>
              <a:t>Outputs</a:t>
            </a:r>
          </a:p>
          <a:p>
            <a:pPr marL="0" indent="0">
              <a:buNone/>
            </a:pPr>
            <a:endParaRPr lang="en-US" dirty="0"/>
          </a:p>
          <a:p>
            <a:pPr marL="0" indent="0">
              <a:buNone/>
            </a:pPr>
            <a:endParaRPr lang="en-US" dirty="0"/>
          </a:p>
        </p:txBody>
      </p:sp>
      <p:sp>
        <p:nvSpPr>
          <p:cNvPr id="27" name="TextBox 26"/>
          <p:cNvSpPr txBox="1"/>
          <p:nvPr/>
        </p:nvSpPr>
        <p:spPr>
          <a:xfrm>
            <a:off x="2455774" y="6385024"/>
            <a:ext cx="4121641" cy="307777"/>
          </a:xfrm>
          <a:prstGeom prst="rect">
            <a:avLst/>
          </a:prstGeom>
          <a:noFill/>
        </p:spPr>
        <p:txBody>
          <a:bodyPr wrap="none" rtlCol="0" anchor="ctr">
            <a:spAutoFit/>
          </a:bodyPr>
          <a:lstStyle/>
          <a:p>
            <a:pPr algn="ctr"/>
            <a:r>
              <a:rPr lang="en-US" sz="1400" dirty="0" smtClean="0">
                <a:latin typeface="+mj-lt"/>
              </a:rPr>
              <a:t>Neural Turing Machines, Graves et. al., arXiv</a:t>
            </a:r>
            <a:r>
              <a:rPr lang="en-US" sz="1400" dirty="0">
                <a:latin typeface="+mj-lt"/>
              </a:rPr>
              <a:t>:1410.5401   </a:t>
            </a:r>
          </a:p>
        </p:txBody>
      </p:sp>
    </p:spTree>
    <p:extLst>
      <p:ext uri="{BB962C8B-B14F-4D97-AF65-F5344CB8AC3E}">
        <p14:creationId xmlns:p14="http://schemas.microsoft.com/office/powerpoint/2010/main" val="73305269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0" name="Straight Arrow Connector 39"/>
          <p:cNvCxnSpPr>
            <a:stCxn id="26" idx="3"/>
          </p:cNvCxnSpPr>
          <p:nvPr/>
        </p:nvCxnSpPr>
        <p:spPr>
          <a:xfrm>
            <a:off x="3005004" y="5045299"/>
            <a:ext cx="1065926" cy="1068"/>
          </a:xfrm>
          <a:prstGeom prst="straightConnector1">
            <a:avLst/>
          </a:prstGeom>
          <a:ln>
            <a:solidFill>
              <a:srgbClr val="5B9BD5"/>
            </a:solidFill>
            <a:tailEnd type="arrow"/>
          </a:ln>
        </p:spPr>
        <p:style>
          <a:lnRef idx="2">
            <a:schemeClr val="accent1"/>
          </a:lnRef>
          <a:fillRef idx="0">
            <a:schemeClr val="accent1"/>
          </a:fillRef>
          <a:effectRef idx="1">
            <a:schemeClr val="accent1"/>
          </a:effectRef>
          <a:fontRef idx="minor">
            <a:schemeClr val="tx1"/>
          </a:fontRef>
        </p:style>
      </p:cxnSp>
      <p:cxnSp>
        <p:nvCxnSpPr>
          <p:cNvPr id="28" name="Elbow Connector 27"/>
          <p:cNvCxnSpPr>
            <a:stCxn id="13" idx="3"/>
          </p:cNvCxnSpPr>
          <p:nvPr/>
        </p:nvCxnSpPr>
        <p:spPr>
          <a:xfrm>
            <a:off x="1803002" y="4055269"/>
            <a:ext cx="651643" cy="684371"/>
          </a:xfrm>
          <a:prstGeom prst="bentConnector2">
            <a:avLst/>
          </a:prstGeom>
          <a:ln>
            <a:solidFill>
              <a:srgbClr val="5B9BD5"/>
            </a:solidFill>
            <a:tailEnd type="arrow"/>
          </a:ln>
        </p:spPr>
        <p:style>
          <a:lnRef idx="2">
            <a:schemeClr val="accent1"/>
          </a:lnRef>
          <a:fillRef idx="0">
            <a:schemeClr val="accent1"/>
          </a:fillRef>
          <a:effectRef idx="1">
            <a:schemeClr val="accent1"/>
          </a:effectRef>
          <a:fontRef idx="minor">
            <a:schemeClr val="tx1"/>
          </a:fontRef>
        </p:style>
      </p:cxnSp>
      <p:sp>
        <p:nvSpPr>
          <p:cNvPr id="36" name="Rectangle 35"/>
          <p:cNvSpPr/>
          <p:nvPr/>
        </p:nvSpPr>
        <p:spPr>
          <a:xfrm>
            <a:off x="1975323" y="3975889"/>
            <a:ext cx="354585" cy="161467"/>
          </a:xfrm>
          <a:prstGeom prst="rect">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Elbow Connector 17"/>
          <p:cNvCxnSpPr/>
          <p:nvPr/>
        </p:nvCxnSpPr>
        <p:spPr>
          <a:xfrm>
            <a:off x="1099945" y="2149802"/>
            <a:ext cx="249472" cy="1740555"/>
          </a:xfrm>
          <a:prstGeom prst="bentConnector2">
            <a:avLst/>
          </a:prstGeom>
          <a:ln>
            <a:solidFill>
              <a:srgbClr val="5B9BD5"/>
            </a:solidFill>
            <a:tailEnd type="arrow"/>
          </a:ln>
        </p:spPr>
        <p:style>
          <a:lnRef idx="2">
            <a:schemeClr val="accent1"/>
          </a:lnRef>
          <a:fillRef idx="0">
            <a:schemeClr val="accent1"/>
          </a:fillRef>
          <a:effectRef idx="1">
            <a:schemeClr val="accent1"/>
          </a:effectRef>
          <a:fontRef idx="minor">
            <a:schemeClr val="tx1"/>
          </a:fontRef>
        </p:style>
      </p:cxnSp>
      <p:sp>
        <p:nvSpPr>
          <p:cNvPr id="33" name="Rectangle 32"/>
          <p:cNvSpPr/>
          <p:nvPr/>
        </p:nvSpPr>
        <p:spPr>
          <a:xfrm>
            <a:off x="1258700" y="3095881"/>
            <a:ext cx="181434" cy="238145"/>
          </a:xfrm>
          <a:prstGeom prst="rect">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ectangle 33"/>
          <p:cNvSpPr/>
          <p:nvPr/>
        </p:nvSpPr>
        <p:spPr>
          <a:xfrm>
            <a:off x="1258700" y="3538150"/>
            <a:ext cx="181434" cy="147423"/>
          </a:xfrm>
          <a:prstGeom prst="rect">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Neural Turing Machine: Attention Model</a:t>
            </a:r>
            <a:endParaRPr lang="en-US" dirty="0"/>
          </a:p>
        </p:txBody>
      </p:sp>
      <p:sp>
        <p:nvSpPr>
          <p:cNvPr id="4" name="Slide Number Placeholder 3"/>
          <p:cNvSpPr>
            <a:spLocks noGrp="1"/>
          </p:cNvSpPr>
          <p:nvPr>
            <p:ph type="sldNum" sz="quarter" idx="12"/>
          </p:nvPr>
        </p:nvSpPr>
        <p:spPr/>
        <p:txBody>
          <a:bodyPr/>
          <a:lstStyle/>
          <a:p>
            <a:fld id="{6113E31D-E2AB-40D1-8B51-AFA5AFEF393A}" type="slidenum">
              <a:rPr lang="en-US" smtClean="0"/>
              <a:t>64</a:t>
            </a:fld>
            <a:endParaRPr lang="en-US" dirty="0"/>
          </a:p>
        </p:txBody>
      </p:sp>
      <p:pic>
        <p:nvPicPr>
          <p:cNvPr id="7" name="Picture 6"/>
          <p:cNvPicPr>
            <a:picLocks noChangeAspect="1"/>
          </p:cNvPicPr>
          <p:nvPr/>
        </p:nvPicPr>
        <p:blipFill>
          <a:blip r:embed="rId2"/>
          <a:stretch>
            <a:fillRect/>
          </a:stretch>
        </p:blipFill>
        <p:spPr>
          <a:xfrm>
            <a:off x="541782" y="1969667"/>
            <a:ext cx="558163" cy="360269"/>
          </a:xfrm>
          <a:prstGeom prst="rect">
            <a:avLst/>
          </a:prstGeom>
        </p:spPr>
      </p:pic>
      <p:pic>
        <p:nvPicPr>
          <p:cNvPr id="8" name="Picture 7"/>
          <p:cNvPicPr>
            <a:picLocks noChangeAspect="1"/>
          </p:cNvPicPr>
          <p:nvPr/>
        </p:nvPicPr>
        <p:blipFill>
          <a:blip r:embed="rId3"/>
          <a:stretch>
            <a:fillRect/>
          </a:stretch>
        </p:blipFill>
        <p:spPr>
          <a:xfrm>
            <a:off x="541782" y="3890358"/>
            <a:ext cx="320530" cy="329821"/>
          </a:xfrm>
          <a:prstGeom prst="rect">
            <a:avLst/>
          </a:prstGeom>
        </p:spPr>
      </p:pic>
      <p:sp>
        <p:nvSpPr>
          <p:cNvPr id="11" name="Rectangle 10"/>
          <p:cNvSpPr/>
          <p:nvPr/>
        </p:nvSpPr>
        <p:spPr>
          <a:xfrm>
            <a:off x="496422" y="1882477"/>
            <a:ext cx="660220" cy="1100002"/>
          </a:xfrm>
          <a:prstGeom prst="rect">
            <a:avLst/>
          </a:prstGeom>
          <a:noFill/>
          <a:ln>
            <a:solidFill>
              <a:srgbClr val="00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501406" y="3890357"/>
            <a:ext cx="660220" cy="2271903"/>
          </a:xfrm>
          <a:prstGeom prst="rect">
            <a:avLst/>
          </a:prstGeom>
          <a:noFill/>
          <a:ln>
            <a:solidFill>
              <a:srgbClr val="00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1349417" y="3890358"/>
            <a:ext cx="453585" cy="329822"/>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CA</a:t>
            </a:r>
            <a:endParaRPr lang="en-US" dirty="0">
              <a:solidFill>
                <a:srgbClr val="000000"/>
              </a:solidFill>
            </a:endParaRPr>
          </a:p>
        </p:txBody>
      </p:sp>
      <p:sp>
        <p:nvSpPr>
          <p:cNvPr id="14" name="TextBox 13"/>
          <p:cNvSpPr txBox="1"/>
          <p:nvPr/>
        </p:nvSpPr>
        <p:spPr>
          <a:xfrm>
            <a:off x="3311174" y="1418797"/>
            <a:ext cx="4876044" cy="1200328"/>
          </a:xfrm>
          <a:prstGeom prst="rect">
            <a:avLst/>
          </a:prstGeom>
          <a:noFill/>
        </p:spPr>
        <p:txBody>
          <a:bodyPr wrap="square" rtlCol="0">
            <a:spAutoFit/>
          </a:bodyPr>
          <a:lstStyle/>
          <a:p>
            <a:r>
              <a:rPr lang="en-US" sz="2400" u="sng" dirty="0" smtClean="0"/>
              <a:t>Step 3: Interpolation (I)</a:t>
            </a:r>
          </a:p>
          <a:p>
            <a:endParaRPr lang="en-US" sz="2400" dirty="0" smtClean="0"/>
          </a:p>
          <a:p>
            <a:pPr marL="342900" indent="-342900">
              <a:buFont typeface="Arial"/>
              <a:buChar char="•"/>
            </a:pPr>
            <a:endParaRPr lang="en-US" sz="2400" dirty="0" smtClean="0"/>
          </a:p>
        </p:txBody>
      </p:sp>
      <p:pic>
        <p:nvPicPr>
          <p:cNvPr id="6" name="Picture 5"/>
          <p:cNvPicPr>
            <a:picLocks noChangeAspect="1"/>
          </p:cNvPicPr>
          <p:nvPr/>
        </p:nvPicPr>
        <p:blipFill>
          <a:blip r:embed="rId4"/>
          <a:stretch>
            <a:fillRect/>
          </a:stretch>
        </p:blipFill>
        <p:spPr>
          <a:xfrm>
            <a:off x="501406" y="4390460"/>
            <a:ext cx="307830" cy="349180"/>
          </a:xfrm>
          <a:prstGeom prst="rect">
            <a:avLst/>
          </a:prstGeom>
        </p:spPr>
      </p:pic>
      <p:cxnSp>
        <p:nvCxnSpPr>
          <p:cNvPr id="19" name="Elbow Connector 18"/>
          <p:cNvCxnSpPr/>
          <p:nvPr/>
        </p:nvCxnSpPr>
        <p:spPr>
          <a:xfrm>
            <a:off x="862312" y="4055269"/>
            <a:ext cx="487105" cy="4531"/>
          </a:xfrm>
          <a:prstGeom prst="bentConnector3">
            <a:avLst/>
          </a:prstGeom>
          <a:ln>
            <a:solidFill>
              <a:srgbClr val="5B9BD5"/>
            </a:solidFill>
            <a:tailEnd type="arrow"/>
          </a:ln>
        </p:spPr>
        <p:style>
          <a:lnRef idx="2">
            <a:schemeClr val="accent1"/>
          </a:lnRef>
          <a:fillRef idx="0">
            <a:schemeClr val="accent1"/>
          </a:fillRef>
          <a:effectRef idx="1">
            <a:schemeClr val="accent1"/>
          </a:effectRef>
          <a:fontRef idx="minor">
            <a:schemeClr val="tx1"/>
          </a:fontRef>
        </p:style>
      </p:cxnSp>
      <p:cxnSp>
        <p:nvCxnSpPr>
          <p:cNvPr id="20" name="Elbow Connector 19"/>
          <p:cNvCxnSpPr>
            <a:stCxn id="6" idx="3"/>
          </p:cNvCxnSpPr>
          <p:nvPr/>
        </p:nvCxnSpPr>
        <p:spPr>
          <a:xfrm flipV="1">
            <a:off x="809236" y="4220179"/>
            <a:ext cx="540181" cy="344871"/>
          </a:xfrm>
          <a:prstGeom prst="bentConnector3">
            <a:avLst/>
          </a:prstGeom>
          <a:ln>
            <a:solidFill>
              <a:srgbClr val="5B9BD5"/>
            </a:solidFill>
            <a:tailEnd type="arrow"/>
          </a:ln>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p:nvPicPr>
        <p:blipFill>
          <a:blip r:embed="rId5"/>
          <a:stretch>
            <a:fillRect/>
          </a:stretch>
        </p:blipFill>
        <p:spPr>
          <a:xfrm>
            <a:off x="558462" y="4911876"/>
            <a:ext cx="303850" cy="268982"/>
          </a:xfrm>
          <a:prstGeom prst="rect">
            <a:avLst/>
          </a:prstGeom>
        </p:spPr>
      </p:pic>
      <p:pic>
        <p:nvPicPr>
          <p:cNvPr id="21" name="Picture 20"/>
          <p:cNvPicPr>
            <a:picLocks noChangeAspect="1"/>
          </p:cNvPicPr>
          <p:nvPr/>
        </p:nvPicPr>
        <p:blipFill>
          <a:blip r:embed="rId6"/>
          <a:stretch>
            <a:fillRect/>
          </a:stretch>
        </p:blipFill>
        <p:spPr>
          <a:xfrm>
            <a:off x="507762" y="2529000"/>
            <a:ext cx="634478" cy="195826"/>
          </a:xfrm>
          <a:prstGeom prst="rect">
            <a:avLst/>
          </a:prstGeom>
        </p:spPr>
      </p:pic>
      <p:pic>
        <p:nvPicPr>
          <p:cNvPr id="25" name="Picture 24"/>
          <p:cNvPicPr>
            <a:picLocks noChangeAspect="1"/>
          </p:cNvPicPr>
          <p:nvPr/>
        </p:nvPicPr>
        <p:blipFill>
          <a:blip r:embed="rId7"/>
          <a:stretch>
            <a:fillRect/>
          </a:stretch>
        </p:blipFill>
        <p:spPr>
          <a:xfrm>
            <a:off x="3311174" y="2054430"/>
            <a:ext cx="4214427" cy="400716"/>
          </a:xfrm>
          <a:prstGeom prst="rect">
            <a:avLst/>
          </a:prstGeom>
        </p:spPr>
      </p:pic>
      <p:sp>
        <p:nvSpPr>
          <p:cNvPr id="26" name="Rectangle 25"/>
          <p:cNvSpPr/>
          <p:nvPr/>
        </p:nvSpPr>
        <p:spPr>
          <a:xfrm>
            <a:off x="2454645" y="4841700"/>
            <a:ext cx="550359" cy="407198"/>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I</a:t>
            </a:r>
            <a:endParaRPr lang="en-US" dirty="0">
              <a:solidFill>
                <a:schemeClr val="tx1"/>
              </a:solidFill>
            </a:endParaRPr>
          </a:p>
        </p:txBody>
      </p:sp>
      <p:cxnSp>
        <p:nvCxnSpPr>
          <p:cNvPr id="30" name="Elbow Connector 29"/>
          <p:cNvCxnSpPr>
            <a:stCxn id="21" idx="3"/>
            <a:endCxn id="26" idx="0"/>
          </p:cNvCxnSpPr>
          <p:nvPr/>
        </p:nvCxnSpPr>
        <p:spPr>
          <a:xfrm>
            <a:off x="1142240" y="2626913"/>
            <a:ext cx="1587585" cy="2214787"/>
          </a:xfrm>
          <a:prstGeom prst="bentConnector2">
            <a:avLst/>
          </a:prstGeom>
          <a:ln>
            <a:solidFill>
              <a:srgbClr val="5B9BD5"/>
            </a:solidFill>
            <a:tailEnd type="arrow"/>
          </a:ln>
        </p:spPr>
        <p:style>
          <a:lnRef idx="2">
            <a:schemeClr val="accent1"/>
          </a:lnRef>
          <a:fillRef idx="0">
            <a:schemeClr val="accent1"/>
          </a:fillRef>
          <a:effectRef idx="1">
            <a:schemeClr val="accent1"/>
          </a:effectRef>
          <a:fontRef idx="minor">
            <a:schemeClr val="tx1"/>
          </a:fontRef>
        </p:style>
      </p:cxnSp>
      <p:cxnSp>
        <p:nvCxnSpPr>
          <p:cNvPr id="32" name="Elbow Connector 31"/>
          <p:cNvCxnSpPr>
            <a:stCxn id="10" idx="3"/>
            <a:endCxn id="26" idx="1"/>
          </p:cNvCxnSpPr>
          <p:nvPr/>
        </p:nvCxnSpPr>
        <p:spPr>
          <a:xfrm flipV="1">
            <a:off x="862312" y="5045299"/>
            <a:ext cx="1592333" cy="1068"/>
          </a:xfrm>
          <a:prstGeom prst="bentConnector3">
            <a:avLst/>
          </a:prstGeom>
          <a:ln>
            <a:solidFill>
              <a:srgbClr val="5B9BD5"/>
            </a:solidFill>
            <a:tailEnd type="arrow"/>
          </a:ln>
        </p:spPr>
        <p:style>
          <a:lnRef idx="2">
            <a:schemeClr val="accent1"/>
          </a:lnRef>
          <a:fillRef idx="0">
            <a:schemeClr val="accent1"/>
          </a:fillRef>
          <a:effectRef idx="1">
            <a:schemeClr val="accent1"/>
          </a:effectRef>
          <a:fontRef idx="minor">
            <a:schemeClr val="tx1"/>
          </a:fontRef>
        </p:style>
      </p:cxnSp>
      <p:pic>
        <p:nvPicPr>
          <p:cNvPr id="35" name="Picture 34"/>
          <p:cNvPicPr>
            <a:picLocks noChangeAspect="1"/>
          </p:cNvPicPr>
          <p:nvPr/>
        </p:nvPicPr>
        <p:blipFill>
          <a:blip r:embed="rId8"/>
          <a:stretch>
            <a:fillRect/>
          </a:stretch>
        </p:blipFill>
        <p:spPr>
          <a:xfrm>
            <a:off x="1975323" y="3890357"/>
            <a:ext cx="354585" cy="326379"/>
          </a:xfrm>
          <a:prstGeom prst="rect">
            <a:avLst/>
          </a:prstGeom>
        </p:spPr>
      </p:pic>
      <p:sp>
        <p:nvSpPr>
          <p:cNvPr id="37" name="Rectangle 36"/>
          <p:cNvSpPr/>
          <p:nvPr/>
        </p:nvSpPr>
        <p:spPr>
          <a:xfrm>
            <a:off x="3311174" y="4889196"/>
            <a:ext cx="385548" cy="268982"/>
          </a:xfrm>
          <a:prstGeom prst="rect">
            <a:avLst/>
          </a:prstGeom>
          <a:solidFill>
            <a:srgbClr val="FFFFFF"/>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8" name="Picture 37"/>
          <p:cNvPicPr>
            <a:picLocks noChangeAspect="1"/>
          </p:cNvPicPr>
          <p:nvPr/>
        </p:nvPicPr>
        <p:blipFill>
          <a:blip r:embed="rId9"/>
          <a:stretch>
            <a:fillRect/>
          </a:stretch>
        </p:blipFill>
        <p:spPr>
          <a:xfrm>
            <a:off x="3311174" y="4868913"/>
            <a:ext cx="379909" cy="363210"/>
          </a:xfrm>
          <a:prstGeom prst="rect">
            <a:avLst/>
          </a:prstGeom>
        </p:spPr>
      </p:pic>
      <p:sp>
        <p:nvSpPr>
          <p:cNvPr id="3" name="Content Placeholder 2"/>
          <p:cNvSpPr>
            <a:spLocks noGrp="1"/>
          </p:cNvSpPr>
          <p:nvPr>
            <p:ph idx="1"/>
          </p:nvPr>
        </p:nvSpPr>
        <p:spPr/>
        <p:txBody>
          <a:bodyPr/>
          <a:lstStyle/>
          <a:p>
            <a:pPr marL="0" indent="0">
              <a:buNone/>
            </a:pPr>
            <a:r>
              <a:rPr lang="en-US" sz="2400" dirty="0" smtClean="0"/>
              <a:t>Prev. State</a:t>
            </a:r>
          </a:p>
          <a:p>
            <a:pPr marL="0" indent="0">
              <a:buNone/>
            </a:pPr>
            <a:endParaRPr lang="en-US" dirty="0"/>
          </a:p>
          <a:p>
            <a:pPr marL="0" indent="0">
              <a:buNone/>
            </a:pPr>
            <a:endParaRPr lang="en-US" dirty="0" smtClean="0"/>
          </a:p>
          <a:p>
            <a:pPr marL="0" indent="0">
              <a:buNone/>
            </a:pPr>
            <a:endParaRPr lang="en-US" dirty="0"/>
          </a:p>
          <a:p>
            <a:pPr marL="0" indent="0">
              <a:buNone/>
            </a:pPr>
            <a:r>
              <a:rPr lang="en-US" sz="2400" dirty="0" smtClean="0"/>
              <a:t>Controller</a:t>
            </a:r>
          </a:p>
          <a:p>
            <a:pPr marL="0" indent="0">
              <a:buNone/>
            </a:pPr>
            <a:r>
              <a:rPr lang="en-US" sz="2400" dirty="0" smtClean="0"/>
              <a:t>Outputs</a:t>
            </a:r>
          </a:p>
          <a:p>
            <a:pPr marL="0" indent="0">
              <a:buNone/>
            </a:pPr>
            <a:endParaRPr lang="en-US" dirty="0"/>
          </a:p>
          <a:p>
            <a:pPr marL="0" indent="0">
              <a:buNone/>
            </a:pPr>
            <a:endParaRPr lang="en-US" dirty="0"/>
          </a:p>
        </p:txBody>
      </p:sp>
      <p:sp>
        <p:nvSpPr>
          <p:cNvPr id="39" name="TextBox 38"/>
          <p:cNvSpPr txBox="1"/>
          <p:nvPr/>
        </p:nvSpPr>
        <p:spPr>
          <a:xfrm>
            <a:off x="2455774" y="6385024"/>
            <a:ext cx="4121641" cy="307777"/>
          </a:xfrm>
          <a:prstGeom prst="rect">
            <a:avLst/>
          </a:prstGeom>
          <a:noFill/>
        </p:spPr>
        <p:txBody>
          <a:bodyPr wrap="none" rtlCol="0" anchor="ctr">
            <a:spAutoFit/>
          </a:bodyPr>
          <a:lstStyle/>
          <a:p>
            <a:pPr algn="ctr"/>
            <a:r>
              <a:rPr lang="en-US" sz="1400" dirty="0" smtClean="0">
                <a:latin typeface="+mj-lt"/>
              </a:rPr>
              <a:t>Neural Turing Machines, Graves et. al., arXiv</a:t>
            </a:r>
            <a:r>
              <a:rPr lang="en-US" sz="1400" dirty="0">
                <a:latin typeface="+mj-lt"/>
              </a:rPr>
              <a:t>:1410.5401   </a:t>
            </a:r>
          </a:p>
        </p:txBody>
      </p:sp>
    </p:spTree>
    <p:extLst>
      <p:ext uri="{BB962C8B-B14F-4D97-AF65-F5344CB8AC3E}">
        <p14:creationId xmlns:p14="http://schemas.microsoft.com/office/powerpoint/2010/main" val="30291160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0" name="Straight Arrow Connector 49"/>
          <p:cNvCxnSpPr>
            <a:stCxn id="9" idx="3"/>
          </p:cNvCxnSpPr>
          <p:nvPr/>
        </p:nvCxnSpPr>
        <p:spPr>
          <a:xfrm flipV="1">
            <a:off x="4207005" y="5466410"/>
            <a:ext cx="873152" cy="2717"/>
          </a:xfrm>
          <a:prstGeom prst="straightConnector1">
            <a:avLst/>
          </a:prstGeom>
          <a:ln>
            <a:solidFill>
              <a:srgbClr val="5B9BD5"/>
            </a:solidFill>
            <a:tailEnd type="arrow"/>
          </a:ln>
        </p:spPr>
        <p:style>
          <a:lnRef idx="2">
            <a:schemeClr val="accent1"/>
          </a:lnRef>
          <a:fillRef idx="0">
            <a:schemeClr val="accent1"/>
          </a:fillRef>
          <a:effectRef idx="1">
            <a:schemeClr val="accent1"/>
          </a:effectRef>
          <a:fontRef idx="minor">
            <a:schemeClr val="tx1"/>
          </a:fontRef>
        </p:style>
      </p:cxnSp>
      <p:cxnSp>
        <p:nvCxnSpPr>
          <p:cNvPr id="18" name="Elbow Connector 17"/>
          <p:cNvCxnSpPr/>
          <p:nvPr/>
        </p:nvCxnSpPr>
        <p:spPr>
          <a:xfrm>
            <a:off x="1099945" y="2149802"/>
            <a:ext cx="249472" cy="1740555"/>
          </a:xfrm>
          <a:prstGeom prst="bentConnector2">
            <a:avLst/>
          </a:prstGeom>
          <a:ln>
            <a:solidFill>
              <a:srgbClr val="5B9BD5"/>
            </a:solidFill>
            <a:tailEnd type="arrow"/>
          </a:ln>
        </p:spPr>
        <p:style>
          <a:lnRef idx="2">
            <a:schemeClr val="accent1"/>
          </a:lnRef>
          <a:fillRef idx="0">
            <a:schemeClr val="accent1"/>
          </a:fillRef>
          <a:effectRef idx="1">
            <a:schemeClr val="accent1"/>
          </a:effectRef>
          <a:fontRef idx="minor">
            <a:schemeClr val="tx1"/>
          </a:fontRef>
        </p:style>
      </p:cxnSp>
      <p:sp>
        <p:nvSpPr>
          <p:cNvPr id="34" name="Rectangle 33"/>
          <p:cNvSpPr/>
          <p:nvPr/>
        </p:nvSpPr>
        <p:spPr>
          <a:xfrm>
            <a:off x="1258700" y="3095881"/>
            <a:ext cx="181434" cy="238145"/>
          </a:xfrm>
          <a:prstGeom prst="rect">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p:cNvSpPr/>
          <p:nvPr/>
        </p:nvSpPr>
        <p:spPr>
          <a:xfrm>
            <a:off x="1258700" y="3538150"/>
            <a:ext cx="181434" cy="147423"/>
          </a:xfrm>
          <a:prstGeom prst="rect">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01635" y="-24658"/>
            <a:ext cx="8205248" cy="1325563"/>
          </a:xfrm>
        </p:spPr>
        <p:txBody>
          <a:bodyPr/>
          <a:lstStyle/>
          <a:p>
            <a:r>
              <a:rPr lang="en-US" dirty="0" smtClean="0"/>
              <a:t>Neural Turing Machine: Attention Model</a:t>
            </a:r>
            <a:endParaRPr lang="en-US" dirty="0"/>
          </a:p>
        </p:txBody>
      </p:sp>
      <p:sp>
        <p:nvSpPr>
          <p:cNvPr id="4" name="Slide Number Placeholder 3"/>
          <p:cNvSpPr>
            <a:spLocks noGrp="1"/>
          </p:cNvSpPr>
          <p:nvPr>
            <p:ph type="sldNum" sz="quarter" idx="12"/>
          </p:nvPr>
        </p:nvSpPr>
        <p:spPr/>
        <p:txBody>
          <a:bodyPr/>
          <a:lstStyle/>
          <a:p>
            <a:fld id="{6113E31D-E2AB-40D1-8B51-AFA5AFEF393A}" type="slidenum">
              <a:rPr lang="en-US" smtClean="0"/>
              <a:t>65</a:t>
            </a:fld>
            <a:endParaRPr lang="en-US" dirty="0"/>
          </a:p>
        </p:txBody>
      </p:sp>
      <p:pic>
        <p:nvPicPr>
          <p:cNvPr id="7" name="Picture 6"/>
          <p:cNvPicPr>
            <a:picLocks noChangeAspect="1"/>
          </p:cNvPicPr>
          <p:nvPr/>
        </p:nvPicPr>
        <p:blipFill>
          <a:blip r:embed="rId2"/>
          <a:stretch>
            <a:fillRect/>
          </a:stretch>
        </p:blipFill>
        <p:spPr>
          <a:xfrm>
            <a:off x="541782" y="1969667"/>
            <a:ext cx="558163" cy="360269"/>
          </a:xfrm>
          <a:prstGeom prst="rect">
            <a:avLst/>
          </a:prstGeom>
        </p:spPr>
      </p:pic>
      <p:pic>
        <p:nvPicPr>
          <p:cNvPr id="8" name="Picture 7"/>
          <p:cNvPicPr>
            <a:picLocks noChangeAspect="1"/>
          </p:cNvPicPr>
          <p:nvPr/>
        </p:nvPicPr>
        <p:blipFill>
          <a:blip r:embed="rId3"/>
          <a:stretch>
            <a:fillRect/>
          </a:stretch>
        </p:blipFill>
        <p:spPr>
          <a:xfrm>
            <a:off x="541782" y="3890358"/>
            <a:ext cx="320530" cy="329821"/>
          </a:xfrm>
          <a:prstGeom prst="rect">
            <a:avLst/>
          </a:prstGeom>
        </p:spPr>
      </p:pic>
      <p:sp>
        <p:nvSpPr>
          <p:cNvPr id="11" name="Rectangle 10"/>
          <p:cNvSpPr/>
          <p:nvPr/>
        </p:nvSpPr>
        <p:spPr>
          <a:xfrm>
            <a:off x="496422" y="1882477"/>
            <a:ext cx="660220" cy="1100002"/>
          </a:xfrm>
          <a:prstGeom prst="rect">
            <a:avLst/>
          </a:prstGeom>
          <a:noFill/>
          <a:ln>
            <a:solidFill>
              <a:srgbClr val="00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501406" y="3890357"/>
            <a:ext cx="660220" cy="2271903"/>
          </a:xfrm>
          <a:prstGeom prst="rect">
            <a:avLst/>
          </a:prstGeom>
          <a:noFill/>
          <a:ln>
            <a:solidFill>
              <a:srgbClr val="00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1349417" y="3890358"/>
            <a:ext cx="453585" cy="329822"/>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CA</a:t>
            </a:r>
            <a:endParaRPr lang="en-US" dirty="0">
              <a:solidFill>
                <a:srgbClr val="000000"/>
              </a:solidFill>
            </a:endParaRPr>
          </a:p>
        </p:txBody>
      </p:sp>
      <p:sp>
        <p:nvSpPr>
          <p:cNvPr id="14" name="TextBox 13"/>
          <p:cNvSpPr txBox="1"/>
          <p:nvPr/>
        </p:nvSpPr>
        <p:spPr>
          <a:xfrm>
            <a:off x="3311174" y="1418797"/>
            <a:ext cx="4876044" cy="1384995"/>
          </a:xfrm>
          <a:prstGeom prst="rect">
            <a:avLst/>
          </a:prstGeom>
          <a:noFill/>
        </p:spPr>
        <p:txBody>
          <a:bodyPr wrap="square" rtlCol="0">
            <a:spAutoFit/>
          </a:bodyPr>
          <a:lstStyle/>
          <a:p>
            <a:r>
              <a:rPr lang="en-US" sz="2400" u="sng" dirty="0" smtClean="0"/>
              <a:t>Step 4: Convolutional Shift (CS)</a:t>
            </a:r>
          </a:p>
          <a:p>
            <a:pPr marL="285750" indent="-285750">
              <a:buFont typeface="Arial"/>
              <a:buChar char="•"/>
            </a:pPr>
            <a:r>
              <a:rPr lang="en-US" sz="2000" dirty="0" smtClean="0"/>
              <a:t>Controller outputs       , a normalized distribution over all N possible shifts</a:t>
            </a:r>
          </a:p>
          <a:p>
            <a:pPr marL="285750" indent="-285750">
              <a:buFont typeface="Arial"/>
              <a:buChar char="•"/>
            </a:pPr>
            <a:r>
              <a:rPr lang="en-US" sz="2000" dirty="0" smtClean="0"/>
              <a:t>Rotation-shifted weights computed as:</a:t>
            </a:r>
          </a:p>
        </p:txBody>
      </p:sp>
      <p:pic>
        <p:nvPicPr>
          <p:cNvPr id="6" name="Picture 5"/>
          <p:cNvPicPr>
            <a:picLocks noChangeAspect="1"/>
          </p:cNvPicPr>
          <p:nvPr/>
        </p:nvPicPr>
        <p:blipFill>
          <a:blip r:embed="rId4"/>
          <a:stretch>
            <a:fillRect/>
          </a:stretch>
        </p:blipFill>
        <p:spPr>
          <a:xfrm>
            <a:off x="501406" y="4390460"/>
            <a:ext cx="307830" cy="349180"/>
          </a:xfrm>
          <a:prstGeom prst="rect">
            <a:avLst/>
          </a:prstGeom>
        </p:spPr>
      </p:pic>
      <p:cxnSp>
        <p:nvCxnSpPr>
          <p:cNvPr id="19" name="Elbow Connector 18"/>
          <p:cNvCxnSpPr/>
          <p:nvPr/>
        </p:nvCxnSpPr>
        <p:spPr>
          <a:xfrm>
            <a:off x="862312" y="4055269"/>
            <a:ext cx="487105" cy="4531"/>
          </a:xfrm>
          <a:prstGeom prst="bentConnector3">
            <a:avLst/>
          </a:prstGeom>
          <a:ln>
            <a:solidFill>
              <a:srgbClr val="5B9BD5"/>
            </a:solidFill>
            <a:tailEnd type="arrow"/>
          </a:ln>
        </p:spPr>
        <p:style>
          <a:lnRef idx="2">
            <a:schemeClr val="accent1"/>
          </a:lnRef>
          <a:fillRef idx="0">
            <a:schemeClr val="accent1"/>
          </a:fillRef>
          <a:effectRef idx="1">
            <a:schemeClr val="accent1"/>
          </a:effectRef>
          <a:fontRef idx="minor">
            <a:schemeClr val="tx1"/>
          </a:fontRef>
        </p:style>
      </p:cxnSp>
      <p:cxnSp>
        <p:nvCxnSpPr>
          <p:cNvPr id="20" name="Elbow Connector 19"/>
          <p:cNvCxnSpPr>
            <a:stCxn id="6" idx="3"/>
          </p:cNvCxnSpPr>
          <p:nvPr/>
        </p:nvCxnSpPr>
        <p:spPr>
          <a:xfrm flipV="1">
            <a:off x="809236" y="4220179"/>
            <a:ext cx="540181" cy="344871"/>
          </a:xfrm>
          <a:prstGeom prst="bentConnector3">
            <a:avLst/>
          </a:prstGeom>
          <a:ln>
            <a:solidFill>
              <a:srgbClr val="5B9BD5"/>
            </a:solidFill>
            <a:tailEnd type="arrow"/>
          </a:ln>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p:nvPicPr>
        <p:blipFill>
          <a:blip r:embed="rId5"/>
          <a:stretch>
            <a:fillRect/>
          </a:stretch>
        </p:blipFill>
        <p:spPr>
          <a:xfrm>
            <a:off x="558462" y="4889196"/>
            <a:ext cx="303850" cy="268982"/>
          </a:xfrm>
          <a:prstGeom prst="rect">
            <a:avLst/>
          </a:prstGeom>
        </p:spPr>
      </p:pic>
      <p:pic>
        <p:nvPicPr>
          <p:cNvPr id="21" name="Picture 20"/>
          <p:cNvPicPr>
            <a:picLocks noChangeAspect="1"/>
          </p:cNvPicPr>
          <p:nvPr/>
        </p:nvPicPr>
        <p:blipFill>
          <a:blip r:embed="rId6"/>
          <a:stretch>
            <a:fillRect/>
          </a:stretch>
        </p:blipFill>
        <p:spPr>
          <a:xfrm>
            <a:off x="507762" y="2529000"/>
            <a:ext cx="634478" cy="195826"/>
          </a:xfrm>
          <a:prstGeom prst="rect">
            <a:avLst/>
          </a:prstGeom>
        </p:spPr>
      </p:pic>
      <p:sp>
        <p:nvSpPr>
          <p:cNvPr id="26" name="Rectangle 25"/>
          <p:cNvSpPr/>
          <p:nvPr/>
        </p:nvSpPr>
        <p:spPr>
          <a:xfrm>
            <a:off x="2454645" y="4819020"/>
            <a:ext cx="550359" cy="407198"/>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I</a:t>
            </a:r>
            <a:endParaRPr lang="en-US" dirty="0">
              <a:solidFill>
                <a:schemeClr val="tx1"/>
              </a:solidFill>
            </a:endParaRPr>
          </a:p>
        </p:txBody>
      </p:sp>
      <p:cxnSp>
        <p:nvCxnSpPr>
          <p:cNvPr id="28" name="Elbow Connector 27"/>
          <p:cNvCxnSpPr>
            <a:stCxn id="13" idx="3"/>
          </p:cNvCxnSpPr>
          <p:nvPr/>
        </p:nvCxnSpPr>
        <p:spPr>
          <a:xfrm>
            <a:off x="1803002" y="4055269"/>
            <a:ext cx="651643" cy="684371"/>
          </a:xfrm>
          <a:prstGeom prst="bentConnector2">
            <a:avLst/>
          </a:prstGeom>
          <a:ln>
            <a:solidFill>
              <a:srgbClr val="5B9BD5"/>
            </a:solidFill>
            <a:tailEnd type="arrow"/>
          </a:ln>
        </p:spPr>
        <p:style>
          <a:lnRef idx="2">
            <a:schemeClr val="accent1"/>
          </a:lnRef>
          <a:fillRef idx="0">
            <a:schemeClr val="accent1"/>
          </a:fillRef>
          <a:effectRef idx="1">
            <a:schemeClr val="accent1"/>
          </a:effectRef>
          <a:fontRef idx="minor">
            <a:schemeClr val="tx1"/>
          </a:fontRef>
        </p:style>
      </p:cxnSp>
      <p:cxnSp>
        <p:nvCxnSpPr>
          <p:cNvPr id="30" name="Elbow Connector 29"/>
          <p:cNvCxnSpPr>
            <a:stCxn id="21" idx="3"/>
            <a:endCxn id="26" idx="0"/>
          </p:cNvCxnSpPr>
          <p:nvPr/>
        </p:nvCxnSpPr>
        <p:spPr>
          <a:xfrm>
            <a:off x="1142240" y="2626913"/>
            <a:ext cx="1587585" cy="2192107"/>
          </a:xfrm>
          <a:prstGeom prst="bentConnector2">
            <a:avLst/>
          </a:prstGeom>
          <a:ln>
            <a:solidFill>
              <a:srgbClr val="5B9BD5"/>
            </a:solidFill>
            <a:tailEnd type="arrow"/>
          </a:ln>
        </p:spPr>
        <p:style>
          <a:lnRef idx="2">
            <a:schemeClr val="accent1"/>
          </a:lnRef>
          <a:fillRef idx="0">
            <a:schemeClr val="accent1"/>
          </a:fillRef>
          <a:effectRef idx="1">
            <a:schemeClr val="accent1"/>
          </a:effectRef>
          <a:fontRef idx="minor">
            <a:schemeClr val="tx1"/>
          </a:fontRef>
        </p:style>
      </p:cxnSp>
      <p:cxnSp>
        <p:nvCxnSpPr>
          <p:cNvPr id="32" name="Elbow Connector 31"/>
          <p:cNvCxnSpPr>
            <a:stCxn id="10" idx="3"/>
            <a:endCxn id="26" idx="1"/>
          </p:cNvCxnSpPr>
          <p:nvPr/>
        </p:nvCxnSpPr>
        <p:spPr>
          <a:xfrm flipV="1">
            <a:off x="862312" y="5022619"/>
            <a:ext cx="1592333" cy="1068"/>
          </a:xfrm>
          <a:prstGeom prst="bentConnector3">
            <a:avLst/>
          </a:prstGeom>
          <a:ln>
            <a:solidFill>
              <a:srgbClr val="5B9BD5"/>
            </a:solidFill>
            <a:tailEnd type="arrow"/>
          </a:ln>
        </p:spPr>
        <p:style>
          <a:lnRef idx="2">
            <a:schemeClr val="accent1"/>
          </a:lnRef>
          <a:fillRef idx="0">
            <a:schemeClr val="accent1"/>
          </a:fillRef>
          <a:effectRef idx="1">
            <a:schemeClr val="accent1"/>
          </a:effectRef>
          <a:fontRef idx="minor">
            <a:schemeClr val="tx1"/>
          </a:fontRef>
        </p:style>
      </p:cxnSp>
      <p:pic>
        <p:nvPicPr>
          <p:cNvPr id="5" name="Picture 4"/>
          <p:cNvPicPr>
            <a:picLocks noChangeAspect="1"/>
          </p:cNvPicPr>
          <p:nvPr/>
        </p:nvPicPr>
        <p:blipFill>
          <a:blip r:embed="rId7"/>
          <a:stretch>
            <a:fillRect/>
          </a:stretch>
        </p:blipFill>
        <p:spPr>
          <a:xfrm>
            <a:off x="560838" y="5334184"/>
            <a:ext cx="301474" cy="264451"/>
          </a:xfrm>
          <a:prstGeom prst="rect">
            <a:avLst/>
          </a:prstGeom>
        </p:spPr>
      </p:pic>
      <p:sp>
        <p:nvSpPr>
          <p:cNvPr id="9" name="Rectangle 8"/>
          <p:cNvSpPr/>
          <p:nvPr/>
        </p:nvSpPr>
        <p:spPr>
          <a:xfrm>
            <a:off x="3696722" y="5248898"/>
            <a:ext cx="510283" cy="440457"/>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CS</a:t>
            </a:r>
            <a:endParaRPr lang="en-US" dirty="0">
              <a:solidFill>
                <a:srgbClr val="000000"/>
              </a:solidFill>
            </a:endParaRPr>
          </a:p>
        </p:txBody>
      </p:sp>
      <p:sp>
        <p:nvSpPr>
          <p:cNvPr id="36" name="Rectangle 35"/>
          <p:cNvSpPr/>
          <p:nvPr/>
        </p:nvSpPr>
        <p:spPr>
          <a:xfrm>
            <a:off x="1975323" y="3975889"/>
            <a:ext cx="354585" cy="161467"/>
          </a:xfrm>
          <a:prstGeom prst="rect">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8" name="Picture 37"/>
          <p:cNvPicPr>
            <a:picLocks noChangeAspect="1"/>
          </p:cNvPicPr>
          <p:nvPr/>
        </p:nvPicPr>
        <p:blipFill>
          <a:blip r:embed="rId8"/>
          <a:stretch>
            <a:fillRect/>
          </a:stretch>
        </p:blipFill>
        <p:spPr>
          <a:xfrm>
            <a:off x="1975323" y="3890357"/>
            <a:ext cx="354585" cy="326379"/>
          </a:xfrm>
          <a:prstGeom prst="rect">
            <a:avLst/>
          </a:prstGeom>
        </p:spPr>
      </p:pic>
      <p:cxnSp>
        <p:nvCxnSpPr>
          <p:cNvPr id="41" name="Elbow Connector 40"/>
          <p:cNvCxnSpPr>
            <a:stCxn id="26" idx="3"/>
            <a:endCxn id="9" idx="0"/>
          </p:cNvCxnSpPr>
          <p:nvPr/>
        </p:nvCxnSpPr>
        <p:spPr>
          <a:xfrm>
            <a:off x="3005004" y="5022619"/>
            <a:ext cx="946860" cy="226279"/>
          </a:xfrm>
          <a:prstGeom prst="bentConnector2">
            <a:avLst/>
          </a:prstGeom>
          <a:ln>
            <a:solidFill>
              <a:srgbClr val="5B9BD5"/>
            </a:solidFill>
            <a:tailEnd type="arrow"/>
          </a:ln>
        </p:spPr>
        <p:style>
          <a:lnRef idx="2">
            <a:schemeClr val="accent1"/>
          </a:lnRef>
          <a:fillRef idx="0">
            <a:schemeClr val="accent1"/>
          </a:fillRef>
          <a:effectRef idx="1">
            <a:schemeClr val="accent1"/>
          </a:effectRef>
          <a:fontRef idx="minor">
            <a:schemeClr val="tx1"/>
          </a:fontRef>
        </p:style>
      </p:cxnSp>
      <p:cxnSp>
        <p:nvCxnSpPr>
          <p:cNvPr id="43" name="Elbow Connector 42"/>
          <p:cNvCxnSpPr>
            <a:stCxn id="5" idx="3"/>
            <a:endCxn id="9" idx="1"/>
          </p:cNvCxnSpPr>
          <p:nvPr/>
        </p:nvCxnSpPr>
        <p:spPr>
          <a:xfrm>
            <a:off x="862312" y="5466410"/>
            <a:ext cx="2834410" cy="2717"/>
          </a:xfrm>
          <a:prstGeom prst="bentConnector3">
            <a:avLst/>
          </a:prstGeom>
          <a:ln>
            <a:solidFill>
              <a:srgbClr val="5B9BD5"/>
            </a:solidFill>
            <a:tailEnd type="arrow"/>
          </a:ln>
        </p:spPr>
        <p:style>
          <a:lnRef idx="2">
            <a:schemeClr val="accent1"/>
          </a:lnRef>
          <a:fillRef idx="0">
            <a:schemeClr val="accent1"/>
          </a:fillRef>
          <a:effectRef idx="1">
            <a:schemeClr val="accent1"/>
          </a:effectRef>
          <a:fontRef idx="minor">
            <a:schemeClr val="tx1"/>
          </a:fontRef>
        </p:style>
      </p:cxnSp>
      <p:sp>
        <p:nvSpPr>
          <p:cNvPr id="44" name="Rectangle 43"/>
          <p:cNvSpPr/>
          <p:nvPr/>
        </p:nvSpPr>
        <p:spPr>
          <a:xfrm>
            <a:off x="3311174" y="4889196"/>
            <a:ext cx="385548" cy="268982"/>
          </a:xfrm>
          <a:prstGeom prst="rect">
            <a:avLst/>
          </a:prstGeom>
          <a:solidFill>
            <a:srgbClr val="FFFFFF"/>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9" name="Picture 38"/>
          <p:cNvPicPr>
            <a:picLocks noChangeAspect="1"/>
          </p:cNvPicPr>
          <p:nvPr/>
        </p:nvPicPr>
        <p:blipFill>
          <a:blip r:embed="rId9"/>
          <a:stretch>
            <a:fillRect/>
          </a:stretch>
        </p:blipFill>
        <p:spPr>
          <a:xfrm>
            <a:off x="3311174" y="4868913"/>
            <a:ext cx="379909" cy="363210"/>
          </a:xfrm>
          <a:prstGeom prst="rect">
            <a:avLst/>
          </a:prstGeom>
        </p:spPr>
      </p:pic>
      <p:pic>
        <p:nvPicPr>
          <p:cNvPr id="45" name="Picture 44"/>
          <p:cNvPicPr>
            <a:picLocks noChangeAspect="1"/>
          </p:cNvPicPr>
          <p:nvPr/>
        </p:nvPicPr>
        <p:blipFill>
          <a:blip r:embed="rId7"/>
          <a:stretch>
            <a:fillRect/>
          </a:stretch>
        </p:blipFill>
        <p:spPr>
          <a:xfrm>
            <a:off x="5649299" y="1878238"/>
            <a:ext cx="301472" cy="264450"/>
          </a:xfrm>
          <a:prstGeom prst="rect">
            <a:avLst/>
          </a:prstGeom>
        </p:spPr>
      </p:pic>
      <p:pic>
        <p:nvPicPr>
          <p:cNvPr id="46" name="Picture 45"/>
          <p:cNvPicPr>
            <a:picLocks noChangeAspect="1"/>
          </p:cNvPicPr>
          <p:nvPr/>
        </p:nvPicPr>
        <p:blipFill>
          <a:blip r:embed="rId10"/>
          <a:stretch>
            <a:fillRect/>
          </a:stretch>
        </p:blipFill>
        <p:spPr>
          <a:xfrm>
            <a:off x="3951864" y="2874901"/>
            <a:ext cx="3419934" cy="918249"/>
          </a:xfrm>
          <a:prstGeom prst="rect">
            <a:avLst/>
          </a:prstGeom>
        </p:spPr>
      </p:pic>
      <p:sp>
        <p:nvSpPr>
          <p:cNvPr id="47" name="Rectangle 46"/>
          <p:cNvSpPr/>
          <p:nvPr/>
        </p:nvSpPr>
        <p:spPr>
          <a:xfrm>
            <a:off x="4467817" y="5334184"/>
            <a:ext cx="328850" cy="264451"/>
          </a:xfrm>
          <a:prstGeom prst="rect">
            <a:avLst/>
          </a:prstGeom>
          <a:solidFill>
            <a:srgbClr val="FFFFFF"/>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8" name="Picture 47"/>
          <p:cNvPicPr>
            <a:picLocks noChangeAspect="1"/>
          </p:cNvPicPr>
          <p:nvPr/>
        </p:nvPicPr>
        <p:blipFill>
          <a:blip r:embed="rId11"/>
          <a:stretch>
            <a:fillRect/>
          </a:stretch>
        </p:blipFill>
        <p:spPr>
          <a:xfrm>
            <a:off x="4451859" y="5294681"/>
            <a:ext cx="344808" cy="309891"/>
          </a:xfrm>
          <a:prstGeom prst="rect">
            <a:avLst/>
          </a:prstGeom>
        </p:spPr>
      </p:pic>
      <p:sp>
        <p:nvSpPr>
          <p:cNvPr id="3" name="Content Placeholder 2"/>
          <p:cNvSpPr>
            <a:spLocks noGrp="1"/>
          </p:cNvSpPr>
          <p:nvPr>
            <p:ph idx="1"/>
          </p:nvPr>
        </p:nvSpPr>
        <p:spPr/>
        <p:txBody>
          <a:bodyPr/>
          <a:lstStyle/>
          <a:p>
            <a:pPr marL="0" indent="0">
              <a:buNone/>
            </a:pPr>
            <a:r>
              <a:rPr lang="en-US" sz="2400" dirty="0" smtClean="0"/>
              <a:t>Prev. State</a:t>
            </a:r>
          </a:p>
          <a:p>
            <a:pPr marL="0" indent="0">
              <a:buNone/>
            </a:pPr>
            <a:endParaRPr lang="en-US" dirty="0"/>
          </a:p>
          <a:p>
            <a:pPr marL="0" indent="0">
              <a:buNone/>
            </a:pPr>
            <a:endParaRPr lang="en-US" dirty="0" smtClean="0"/>
          </a:p>
          <a:p>
            <a:pPr marL="0" indent="0">
              <a:buNone/>
            </a:pPr>
            <a:endParaRPr lang="en-US" dirty="0"/>
          </a:p>
          <a:p>
            <a:pPr marL="0" indent="0">
              <a:buNone/>
            </a:pPr>
            <a:r>
              <a:rPr lang="en-US" sz="2400" dirty="0" smtClean="0"/>
              <a:t>Controller</a:t>
            </a:r>
          </a:p>
          <a:p>
            <a:pPr marL="0" indent="0">
              <a:buNone/>
            </a:pPr>
            <a:r>
              <a:rPr lang="en-US" sz="2400" dirty="0" smtClean="0"/>
              <a:t>Outputs</a:t>
            </a:r>
          </a:p>
          <a:p>
            <a:pPr marL="0" indent="0">
              <a:buNone/>
            </a:pPr>
            <a:endParaRPr lang="en-US" dirty="0"/>
          </a:p>
          <a:p>
            <a:pPr marL="0" indent="0">
              <a:buNone/>
            </a:pPr>
            <a:endParaRPr lang="en-US" dirty="0"/>
          </a:p>
        </p:txBody>
      </p:sp>
      <p:sp>
        <p:nvSpPr>
          <p:cNvPr id="37" name="TextBox 36"/>
          <p:cNvSpPr txBox="1"/>
          <p:nvPr/>
        </p:nvSpPr>
        <p:spPr>
          <a:xfrm>
            <a:off x="2455774" y="6385024"/>
            <a:ext cx="4121641" cy="307777"/>
          </a:xfrm>
          <a:prstGeom prst="rect">
            <a:avLst/>
          </a:prstGeom>
          <a:noFill/>
        </p:spPr>
        <p:txBody>
          <a:bodyPr wrap="none" rtlCol="0" anchor="ctr">
            <a:spAutoFit/>
          </a:bodyPr>
          <a:lstStyle/>
          <a:p>
            <a:pPr algn="ctr"/>
            <a:r>
              <a:rPr lang="en-US" sz="1400" dirty="0" smtClean="0">
                <a:latin typeface="+mj-lt"/>
              </a:rPr>
              <a:t>Neural Turing Machines, Graves et. al., arXiv</a:t>
            </a:r>
            <a:r>
              <a:rPr lang="en-US" sz="1400" dirty="0">
                <a:latin typeface="+mj-lt"/>
              </a:rPr>
              <a:t>:1410.5401   </a:t>
            </a:r>
          </a:p>
        </p:txBody>
      </p:sp>
    </p:spTree>
    <p:extLst>
      <p:ext uri="{BB962C8B-B14F-4D97-AF65-F5344CB8AC3E}">
        <p14:creationId xmlns:p14="http://schemas.microsoft.com/office/powerpoint/2010/main" val="149910184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Elbow Connector 17"/>
          <p:cNvCxnSpPr/>
          <p:nvPr/>
        </p:nvCxnSpPr>
        <p:spPr>
          <a:xfrm>
            <a:off x="1099945" y="2149802"/>
            <a:ext cx="249472" cy="1740555"/>
          </a:xfrm>
          <a:prstGeom prst="bentConnector2">
            <a:avLst/>
          </a:prstGeom>
          <a:ln>
            <a:solidFill>
              <a:srgbClr val="5B9BD5"/>
            </a:solidFill>
            <a:tailEnd type="arrow"/>
          </a:ln>
        </p:spPr>
        <p:style>
          <a:lnRef idx="2">
            <a:schemeClr val="accent1"/>
          </a:lnRef>
          <a:fillRef idx="0">
            <a:schemeClr val="accent1"/>
          </a:fillRef>
          <a:effectRef idx="1">
            <a:schemeClr val="accent1"/>
          </a:effectRef>
          <a:fontRef idx="minor">
            <a:schemeClr val="tx1"/>
          </a:fontRef>
        </p:style>
      </p:cxnSp>
      <p:sp>
        <p:nvSpPr>
          <p:cNvPr id="34" name="Rectangle 33"/>
          <p:cNvSpPr/>
          <p:nvPr/>
        </p:nvSpPr>
        <p:spPr>
          <a:xfrm>
            <a:off x="1258700" y="3095881"/>
            <a:ext cx="181434" cy="238145"/>
          </a:xfrm>
          <a:prstGeom prst="rect">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p:cNvSpPr/>
          <p:nvPr/>
        </p:nvSpPr>
        <p:spPr>
          <a:xfrm>
            <a:off x="1258700" y="3538150"/>
            <a:ext cx="181434" cy="147423"/>
          </a:xfrm>
          <a:prstGeom prst="rect">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Neural Turing Machine: Attention Model</a:t>
            </a:r>
            <a:endParaRPr lang="en-US" dirty="0"/>
          </a:p>
        </p:txBody>
      </p:sp>
      <p:sp>
        <p:nvSpPr>
          <p:cNvPr id="4" name="Slide Number Placeholder 3"/>
          <p:cNvSpPr>
            <a:spLocks noGrp="1"/>
          </p:cNvSpPr>
          <p:nvPr>
            <p:ph type="sldNum" sz="quarter" idx="12"/>
          </p:nvPr>
        </p:nvSpPr>
        <p:spPr/>
        <p:txBody>
          <a:bodyPr/>
          <a:lstStyle/>
          <a:p>
            <a:fld id="{6113E31D-E2AB-40D1-8B51-AFA5AFEF393A}" type="slidenum">
              <a:rPr lang="en-US" smtClean="0"/>
              <a:t>66</a:t>
            </a:fld>
            <a:endParaRPr lang="en-US" dirty="0"/>
          </a:p>
        </p:txBody>
      </p:sp>
      <p:pic>
        <p:nvPicPr>
          <p:cNvPr id="7" name="Picture 6"/>
          <p:cNvPicPr>
            <a:picLocks noChangeAspect="1"/>
          </p:cNvPicPr>
          <p:nvPr/>
        </p:nvPicPr>
        <p:blipFill>
          <a:blip r:embed="rId2"/>
          <a:stretch>
            <a:fillRect/>
          </a:stretch>
        </p:blipFill>
        <p:spPr>
          <a:xfrm>
            <a:off x="541782" y="1969667"/>
            <a:ext cx="558163" cy="360269"/>
          </a:xfrm>
          <a:prstGeom prst="rect">
            <a:avLst/>
          </a:prstGeom>
        </p:spPr>
      </p:pic>
      <p:pic>
        <p:nvPicPr>
          <p:cNvPr id="8" name="Picture 7"/>
          <p:cNvPicPr>
            <a:picLocks noChangeAspect="1"/>
          </p:cNvPicPr>
          <p:nvPr/>
        </p:nvPicPr>
        <p:blipFill>
          <a:blip r:embed="rId3"/>
          <a:stretch>
            <a:fillRect/>
          </a:stretch>
        </p:blipFill>
        <p:spPr>
          <a:xfrm>
            <a:off x="541782" y="3890358"/>
            <a:ext cx="320530" cy="329821"/>
          </a:xfrm>
          <a:prstGeom prst="rect">
            <a:avLst/>
          </a:prstGeom>
        </p:spPr>
      </p:pic>
      <p:sp>
        <p:nvSpPr>
          <p:cNvPr id="11" name="Rectangle 10"/>
          <p:cNvSpPr/>
          <p:nvPr/>
        </p:nvSpPr>
        <p:spPr>
          <a:xfrm>
            <a:off x="496422" y="1882477"/>
            <a:ext cx="660220" cy="1100002"/>
          </a:xfrm>
          <a:prstGeom prst="rect">
            <a:avLst/>
          </a:prstGeom>
          <a:noFill/>
          <a:ln>
            <a:solidFill>
              <a:srgbClr val="00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501406" y="3890357"/>
            <a:ext cx="660220" cy="2271903"/>
          </a:xfrm>
          <a:prstGeom prst="rect">
            <a:avLst/>
          </a:prstGeom>
          <a:noFill/>
          <a:ln>
            <a:solidFill>
              <a:srgbClr val="00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1349417" y="3890358"/>
            <a:ext cx="453585" cy="329822"/>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CA</a:t>
            </a:r>
            <a:endParaRPr lang="en-US" dirty="0">
              <a:solidFill>
                <a:srgbClr val="000000"/>
              </a:solidFill>
            </a:endParaRPr>
          </a:p>
        </p:txBody>
      </p:sp>
      <p:sp>
        <p:nvSpPr>
          <p:cNvPr id="14" name="TextBox 13"/>
          <p:cNvSpPr txBox="1"/>
          <p:nvPr/>
        </p:nvSpPr>
        <p:spPr>
          <a:xfrm>
            <a:off x="3311174" y="1418797"/>
            <a:ext cx="4876044" cy="1138773"/>
          </a:xfrm>
          <a:prstGeom prst="rect">
            <a:avLst/>
          </a:prstGeom>
          <a:noFill/>
        </p:spPr>
        <p:txBody>
          <a:bodyPr wrap="square" rtlCol="0">
            <a:spAutoFit/>
          </a:bodyPr>
          <a:lstStyle/>
          <a:p>
            <a:r>
              <a:rPr lang="en-US" sz="2400" u="sng" dirty="0" smtClean="0"/>
              <a:t>Step 5: Sharpening (S)</a:t>
            </a:r>
          </a:p>
          <a:p>
            <a:pPr marL="342900" indent="-342900">
              <a:buFont typeface="Arial"/>
              <a:buChar char="•"/>
            </a:pPr>
            <a:r>
              <a:rPr lang="en-US" sz="2000" dirty="0" smtClean="0"/>
              <a:t>Uses       to sharpen as: </a:t>
            </a:r>
          </a:p>
          <a:p>
            <a:endParaRPr lang="en-US" sz="2400" u="sng" dirty="0" smtClean="0"/>
          </a:p>
        </p:txBody>
      </p:sp>
      <p:pic>
        <p:nvPicPr>
          <p:cNvPr id="6" name="Picture 5"/>
          <p:cNvPicPr>
            <a:picLocks noChangeAspect="1"/>
          </p:cNvPicPr>
          <p:nvPr/>
        </p:nvPicPr>
        <p:blipFill>
          <a:blip r:embed="rId4"/>
          <a:stretch>
            <a:fillRect/>
          </a:stretch>
        </p:blipFill>
        <p:spPr>
          <a:xfrm>
            <a:off x="501406" y="4390460"/>
            <a:ext cx="307830" cy="349180"/>
          </a:xfrm>
          <a:prstGeom prst="rect">
            <a:avLst/>
          </a:prstGeom>
        </p:spPr>
      </p:pic>
      <p:cxnSp>
        <p:nvCxnSpPr>
          <p:cNvPr id="19" name="Elbow Connector 18"/>
          <p:cNvCxnSpPr/>
          <p:nvPr/>
        </p:nvCxnSpPr>
        <p:spPr>
          <a:xfrm>
            <a:off x="862312" y="4055269"/>
            <a:ext cx="487105" cy="4531"/>
          </a:xfrm>
          <a:prstGeom prst="bentConnector3">
            <a:avLst/>
          </a:prstGeom>
          <a:ln>
            <a:solidFill>
              <a:srgbClr val="5B9BD5"/>
            </a:solidFill>
            <a:tailEnd type="arrow"/>
          </a:ln>
        </p:spPr>
        <p:style>
          <a:lnRef idx="2">
            <a:schemeClr val="accent1"/>
          </a:lnRef>
          <a:fillRef idx="0">
            <a:schemeClr val="accent1"/>
          </a:fillRef>
          <a:effectRef idx="1">
            <a:schemeClr val="accent1"/>
          </a:effectRef>
          <a:fontRef idx="minor">
            <a:schemeClr val="tx1"/>
          </a:fontRef>
        </p:style>
      </p:cxnSp>
      <p:cxnSp>
        <p:nvCxnSpPr>
          <p:cNvPr id="20" name="Elbow Connector 19"/>
          <p:cNvCxnSpPr>
            <a:stCxn id="6" idx="3"/>
          </p:cNvCxnSpPr>
          <p:nvPr/>
        </p:nvCxnSpPr>
        <p:spPr>
          <a:xfrm flipV="1">
            <a:off x="809236" y="4220179"/>
            <a:ext cx="540181" cy="344871"/>
          </a:xfrm>
          <a:prstGeom prst="bentConnector3">
            <a:avLst/>
          </a:prstGeom>
          <a:ln>
            <a:solidFill>
              <a:srgbClr val="5B9BD5"/>
            </a:solidFill>
            <a:tailEnd type="arrow"/>
          </a:ln>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p:nvPicPr>
        <p:blipFill>
          <a:blip r:embed="rId5"/>
          <a:stretch>
            <a:fillRect/>
          </a:stretch>
        </p:blipFill>
        <p:spPr>
          <a:xfrm>
            <a:off x="558462" y="4889196"/>
            <a:ext cx="303850" cy="268982"/>
          </a:xfrm>
          <a:prstGeom prst="rect">
            <a:avLst/>
          </a:prstGeom>
        </p:spPr>
      </p:pic>
      <p:pic>
        <p:nvPicPr>
          <p:cNvPr id="21" name="Picture 20"/>
          <p:cNvPicPr>
            <a:picLocks noChangeAspect="1"/>
          </p:cNvPicPr>
          <p:nvPr/>
        </p:nvPicPr>
        <p:blipFill>
          <a:blip r:embed="rId6"/>
          <a:stretch>
            <a:fillRect/>
          </a:stretch>
        </p:blipFill>
        <p:spPr>
          <a:xfrm>
            <a:off x="507762" y="2529000"/>
            <a:ext cx="634478" cy="195826"/>
          </a:xfrm>
          <a:prstGeom prst="rect">
            <a:avLst/>
          </a:prstGeom>
        </p:spPr>
      </p:pic>
      <p:sp>
        <p:nvSpPr>
          <p:cNvPr id="26" name="Rectangle 25"/>
          <p:cNvSpPr/>
          <p:nvPr/>
        </p:nvSpPr>
        <p:spPr>
          <a:xfrm>
            <a:off x="2454645" y="4819020"/>
            <a:ext cx="550359" cy="407198"/>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I</a:t>
            </a:r>
            <a:endParaRPr lang="en-US" dirty="0">
              <a:solidFill>
                <a:schemeClr val="tx1"/>
              </a:solidFill>
            </a:endParaRPr>
          </a:p>
        </p:txBody>
      </p:sp>
      <p:cxnSp>
        <p:nvCxnSpPr>
          <p:cNvPr id="28" name="Elbow Connector 27"/>
          <p:cNvCxnSpPr>
            <a:stCxn id="13" idx="3"/>
          </p:cNvCxnSpPr>
          <p:nvPr/>
        </p:nvCxnSpPr>
        <p:spPr>
          <a:xfrm>
            <a:off x="1803002" y="4055269"/>
            <a:ext cx="651643" cy="684371"/>
          </a:xfrm>
          <a:prstGeom prst="bentConnector2">
            <a:avLst/>
          </a:prstGeom>
          <a:ln>
            <a:solidFill>
              <a:srgbClr val="5B9BD5"/>
            </a:solidFill>
            <a:tailEnd type="arrow"/>
          </a:ln>
        </p:spPr>
        <p:style>
          <a:lnRef idx="2">
            <a:schemeClr val="accent1"/>
          </a:lnRef>
          <a:fillRef idx="0">
            <a:schemeClr val="accent1"/>
          </a:fillRef>
          <a:effectRef idx="1">
            <a:schemeClr val="accent1"/>
          </a:effectRef>
          <a:fontRef idx="minor">
            <a:schemeClr val="tx1"/>
          </a:fontRef>
        </p:style>
      </p:cxnSp>
      <p:cxnSp>
        <p:nvCxnSpPr>
          <p:cNvPr id="30" name="Elbow Connector 29"/>
          <p:cNvCxnSpPr>
            <a:stCxn id="21" idx="3"/>
            <a:endCxn id="26" idx="0"/>
          </p:cNvCxnSpPr>
          <p:nvPr/>
        </p:nvCxnSpPr>
        <p:spPr>
          <a:xfrm>
            <a:off x="1142240" y="2626913"/>
            <a:ext cx="1587585" cy="2192107"/>
          </a:xfrm>
          <a:prstGeom prst="bentConnector2">
            <a:avLst/>
          </a:prstGeom>
          <a:ln>
            <a:solidFill>
              <a:srgbClr val="5B9BD5"/>
            </a:solidFill>
            <a:tailEnd type="arrow"/>
          </a:ln>
        </p:spPr>
        <p:style>
          <a:lnRef idx="2">
            <a:schemeClr val="accent1"/>
          </a:lnRef>
          <a:fillRef idx="0">
            <a:schemeClr val="accent1"/>
          </a:fillRef>
          <a:effectRef idx="1">
            <a:schemeClr val="accent1"/>
          </a:effectRef>
          <a:fontRef idx="minor">
            <a:schemeClr val="tx1"/>
          </a:fontRef>
        </p:style>
      </p:cxnSp>
      <p:cxnSp>
        <p:nvCxnSpPr>
          <p:cNvPr id="32" name="Elbow Connector 31"/>
          <p:cNvCxnSpPr>
            <a:stCxn id="10" idx="3"/>
            <a:endCxn id="26" idx="1"/>
          </p:cNvCxnSpPr>
          <p:nvPr/>
        </p:nvCxnSpPr>
        <p:spPr>
          <a:xfrm flipV="1">
            <a:off x="862312" y="5022619"/>
            <a:ext cx="1592333" cy="1068"/>
          </a:xfrm>
          <a:prstGeom prst="bentConnector3">
            <a:avLst/>
          </a:prstGeom>
          <a:ln>
            <a:solidFill>
              <a:srgbClr val="5B9BD5"/>
            </a:solidFill>
            <a:tailEnd type="arrow"/>
          </a:ln>
        </p:spPr>
        <p:style>
          <a:lnRef idx="2">
            <a:schemeClr val="accent1"/>
          </a:lnRef>
          <a:fillRef idx="0">
            <a:schemeClr val="accent1"/>
          </a:fillRef>
          <a:effectRef idx="1">
            <a:schemeClr val="accent1"/>
          </a:effectRef>
          <a:fontRef idx="minor">
            <a:schemeClr val="tx1"/>
          </a:fontRef>
        </p:style>
      </p:cxnSp>
      <p:pic>
        <p:nvPicPr>
          <p:cNvPr id="5" name="Picture 4"/>
          <p:cNvPicPr>
            <a:picLocks noChangeAspect="1"/>
          </p:cNvPicPr>
          <p:nvPr/>
        </p:nvPicPr>
        <p:blipFill>
          <a:blip r:embed="rId7"/>
          <a:stretch>
            <a:fillRect/>
          </a:stretch>
        </p:blipFill>
        <p:spPr>
          <a:xfrm>
            <a:off x="560838" y="5334184"/>
            <a:ext cx="301474" cy="264451"/>
          </a:xfrm>
          <a:prstGeom prst="rect">
            <a:avLst/>
          </a:prstGeom>
        </p:spPr>
      </p:pic>
      <p:sp>
        <p:nvSpPr>
          <p:cNvPr id="9" name="Rectangle 8"/>
          <p:cNvSpPr/>
          <p:nvPr/>
        </p:nvSpPr>
        <p:spPr>
          <a:xfrm>
            <a:off x="3696722" y="5248898"/>
            <a:ext cx="510283" cy="440457"/>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CS</a:t>
            </a:r>
            <a:endParaRPr lang="en-US" dirty="0">
              <a:solidFill>
                <a:srgbClr val="000000"/>
              </a:solidFill>
            </a:endParaRPr>
          </a:p>
        </p:txBody>
      </p:sp>
      <p:sp>
        <p:nvSpPr>
          <p:cNvPr id="36" name="Rectangle 35"/>
          <p:cNvSpPr/>
          <p:nvPr/>
        </p:nvSpPr>
        <p:spPr>
          <a:xfrm>
            <a:off x="1975323" y="3975889"/>
            <a:ext cx="354585" cy="161467"/>
          </a:xfrm>
          <a:prstGeom prst="rect">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8" name="Picture 37"/>
          <p:cNvPicPr>
            <a:picLocks noChangeAspect="1"/>
          </p:cNvPicPr>
          <p:nvPr/>
        </p:nvPicPr>
        <p:blipFill>
          <a:blip r:embed="rId8"/>
          <a:stretch>
            <a:fillRect/>
          </a:stretch>
        </p:blipFill>
        <p:spPr>
          <a:xfrm>
            <a:off x="1975323" y="3890357"/>
            <a:ext cx="354585" cy="326379"/>
          </a:xfrm>
          <a:prstGeom prst="rect">
            <a:avLst/>
          </a:prstGeom>
        </p:spPr>
      </p:pic>
      <p:cxnSp>
        <p:nvCxnSpPr>
          <p:cNvPr id="41" name="Elbow Connector 40"/>
          <p:cNvCxnSpPr>
            <a:stCxn id="26" idx="3"/>
            <a:endCxn id="9" idx="0"/>
          </p:cNvCxnSpPr>
          <p:nvPr/>
        </p:nvCxnSpPr>
        <p:spPr>
          <a:xfrm>
            <a:off x="3005004" y="5022619"/>
            <a:ext cx="946860" cy="226279"/>
          </a:xfrm>
          <a:prstGeom prst="bentConnector2">
            <a:avLst/>
          </a:prstGeom>
          <a:ln>
            <a:solidFill>
              <a:srgbClr val="5B9BD5"/>
            </a:solidFill>
            <a:tailEnd type="arrow"/>
          </a:ln>
        </p:spPr>
        <p:style>
          <a:lnRef idx="2">
            <a:schemeClr val="accent1"/>
          </a:lnRef>
          <a:fillRef idx="0">
            <a:schemeClr val="accent1"/>
          </a:fillRef>
          <a:effectRef idx="1">
            <a:schemeClr val="accent1"/>
          </a:effectRef>
          <a:fontRef idx="minor">
            <a:schemeClr val="tx1"/>
          </a:fontRef>
        </p:style>
      </p:cxnSp>
      <p:cxnSp>
        <p:nvCxnSpPr>
          <p:cNvPr id="43" name="Elbow Connector 42"/>
          <p:cNvCxnSpPr>
            <a:stCxn id="5" idx="3"/>
            <a:endCxn id="9" idx="1"/>
          </p:cNvCxnSpPr>
          <p:nvPr/>
        </p:nvCxnSpPr>
        <p:spPr>
          <a:xfrm>
            <a:off x="862312" y="5466410"/>
            <a:ext cx="2834410" cy="2717"/>
          </a:xfrm>
          <a:prstGeom prst="bentConnector3">
            <a:avLst/>
          </a:prstGeom>
          <a:ln>
            <a:solidFill>
              <a:srgbClr val="5B9BD5"/>
            </a:solidFill>
            <a:tailEnd type="arrow"/>
          </a:ln>
        </p:spPr>
        <p:style>
          <a:lnRef idx="2">
            <a:schemeClr val="accent1"/>
          </a:lnRef>
          <a:fillRef idx="0">
            <a:schemeClr val="accent1"/>
          </a:fillRef>
          <a:effectRef idx="1">
            <a:schemeClr val="accent1"/>
          </a:effectRef>
          <a:fontRef idx="minor">
            <a:schemeClr val="tx1"/>
          </a:fontRef>
        </p:style>
      </p:cxnSp>
      <p:sp>
        <p:nvSpPr>
          <p:cNvPr id="44" name="Rectangle 43"/>
          <p:cNvSpPr/>
          <p:nvPr/>
        </p:nvSpPr>
        <p:spPr>
          <a:xfrm>
            <a:off x="3311174" y="4889196"/>
            <a:ext cx="385548" cy="268982"/>
          </a:xfrm>
          <a:prstGeom prst="rect">
            <a:avLst/>
          </a:prstGeom>
          <a:solidFill>
            <a:srgbClr val="FFFFFF"/>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9" name="Picture 38"/>
          <p:cNvPicPr>
            <a:picLocks noChangeAspect="1"/>
          </p:cNvPicPr>
          <p:nvPr/>
        </p:nvPicPr>
        <p:blipFill>
          <a:blip r:embed="rId9"/>
          <a:stretch>
            <a:fillRect/>
          </a:stretch>
        </p:blipFill>
        <p:spPr>
          <a:xfrm>
            <a:off x="3311174" y="4834893"/>
            <a:ext cx="379909" cy="363210"/>
          </a:xfrm>
          <a:prstGeom prst="rect">
            <a:avLst/>
          </a:prstGeom>
        </p:spPr>
      </p:pic>
      <p:pic>
        <p:nvPicPr>
          <p:cNvPr id="15" name="Picture 14"/>
          <p:cNvPicPr>
            <a:picLocks noChangeAspect="1"/>
          </p:cNvPicPr>
          <p:nvPr/>
        </p:nvPicPr>
        <p:blipFill>
          <a:blip r:embed="rId10"/>
          <a:stretch>
            <a:fillRect/>
          </a:stretch>
        </p:blipFill>
        <p:spPr>
          <a:xfrm>
            <a:off x="541783" y="5792126"/>
            <a:ext cx="320530" cy="280464"/>
          </a:xfrm>
          <a:prstGeom prst="rect">
            <a:avLst/>
          </a:prstGeom>
        </p:spPr>
      </p:pic>
      <p:sp>
        <p:nvSpPr>
          <p:cNvPr id="16" name="Rectangle 15"/>
          <p:cNvSpPr/>
          <p:nvPr/>
        </p:nvSpPr>
        <p:spPr>
          <a:xfrm>
            <a:off x="4796667" y="5689355"/>
            <a:ext cx="532963" cy="472905"/>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S</a:t>
            </a:r>
            <a:endParaRPr lang="en-US" dirty="0">
              <a:solidFill>
                <a:srgbClr val="000000"/>
              </a:solidFill>
            </a:endParaRPr>
          </a:p>
        </p:txBody>
      </p:sp>
      <p:cxnSp>
        <p:nvCxnSpPr>
          <p:cNvPr id="22" name="Elbow Connector 21"/>
          <p:cNvCxnSpPr>
            <a:stCxn id="9" idx="3"/>
            <a:endCxn id="16" idx="0"/>
          </p:cNvCxnSpPr>
          <p:nvPr/>
        </p:nvCxnSpPr>
        <p:spPr>
          <a:xfrm>
            <a:off x="4207005" y="5469127"/>
            <a:ext cx="856144" cy="220228"/>
          </a:xfrm>
          <a:prstGeom prst="bentConnector2">
            <a:avLst/>
          </a:prstGeom>
          <a:ln>
            <a:solidFill>
              <a:srgbClr val="5B9BD5"/>
            </a:solidFill>
            <a:tailEnd type="arrow"/>
          </a:ln>
        </p:spPr>
        <p:style>
          <a:lnRef idx="2">
            <a:schemeClr val="accent1"/>
          </a:lnRef>
          <a:fillRef idx="0">
            <a:schemeClr val="accent1"/>
          </a:fillRef>
          <a:effectRef idx="1">
            <a:schemeClr val="accent1"/>
          </a:effectRef>
          <a:fontRef idx="minor">
            <a:schemeClr val="tx1"/>
          </a:fontRef>
        </p:style>
      </p:cxnSp>
      <p:cxnSp>
        <p:nvCxnSpPr>
          <p:cNvPr id="24" name="Elbow Connector 23"/>
          <p:cNvCxnSpPr>
            <a:stCxn id="15" idx="3"/>
            <a:endCxn id="16" idx="1"/>
          </p:cNvCxnSpPr>
          <p:nvPr/>
        </p:nvCxnSpPr>
        <p:spPr>
          <a:xfrm flipV="1">
            <a:off x="862313" y="5925808"/>
            <a:ext cx="3934354" cy="6550"/>
          </a:xfrm>
          <a:prstGeom prst="bentConnector3">
            <a:avLst/>
          </a:prstGeom>
          <a:ln>
            <a:solidFill>
              <a:srgbClr val="5B9BD5"/>
            </a:solidFill>
            <a:tailEnd type="arrow"/>
          </a:ln>
        </p:spPr>
        <p:style>
          <a:lnRef idx="2">
            <a:schemeClr val="accent1"/>
          </a:lnRef>
          <a:fillRef idx="0">
            <a:schemeClr val="accent1"/>
          </a:fillRef>
          <a:effectRef idx="1">
            <a:schemeClr val="accent1"/>
          </a:effectRef>
          <a:fontRef idx="minor">
            <a:schemeClr val="tx1"/>
          </a:fontRef>
        </p:style>
      </p:cxnSp>
      <p:sp>
        <p:nvSpPr>
          <p:cNvPr id="27" name="Rectangle 26"/>
          <p:cNvSpPr/>
          <p:nvPr/>
        </p:nvSpPr>
        <p:spPr>
          <a:xfrm>
            <a:off x="4467817" y="5334184"/>
            <a:ext cx="328850" cy="264451"/>
          </a:xfrm>
          <a:prstGeom prst="rect">
            <a:avLst/>
          </a:prstGeom>
          <a:solidFill>
            <a:srgbClr val="FFFFFF"/>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9" name="Picture 28"/>
          <p:cNvPicPr>
            <a:picLocks noChangeAspect="1"/>
          </p:cNvPicPr>
          <p:nvPr/>
        </p:nvPicPr>
        <p:blipFill>
          <a:blip r:embed="rId11"/>
          <a:stretch>
            <a:fillRect/>
          </a:stretch>
        </p:blipFill>
        <p:spPr>
          <a:xfrm>
            <a:off x="4451859" y="5294681"/>
            <a:ext cx="344808" cy="309891"/>
          </a:xfrm>
          <a:prstGeom prst="rect">
            <a:avLst/>
          </a:prstGeom>
        </p:spPr>
      </p:pic>
      <p:cxnSp>
        <p:nvCxnSpPr>
          <p:cNvPr id="33" name="Straight Arrow Connector 32"/>
          <p:cNvCxnSpPr>
            <a:stCxn id="16" idx="3"/>
          </p:cNvCxnSpPr>
          <p:nvPr/>
        </p:nvCxnSpPr>
        <p:spPr>
          <a:xfrm>
            <a:off x="5329630" y="5925808"/>
            <a:ext cx="2052474" cy="0"/>
          </a:xfrm>
          <a:prstGeom prst="straightConnector1">
            <a:avLst/>
          </a:prstGeom>
          <a:ln>
            <a:solidFill>
              <a:srgbClr val="5B9BD5"/>
            </a:solidFill>
            <a:tailEnd type="arrow"/>
          </a:ln>
        </p:spPr>
        <p:style>
          <a:lnRef idx="2">
            <a:schemeClr val="accent1"/>
          </a:lnRef>
          <a:fillRef idx="0">
            <a:schemeClr val="accent1"/>
          </a:fillRef>
          <a:effectRef idx="1">
            <a:schemeClr val="accent1"/>
          </a:effectRef>
          <a:fontRef idx="minor">
            <a:schemeClr val="tx1"/>
          </a:fontRef>
        </p:style>
      </p:cxnSp>
      <p:sp>
        <p:nvSpPr>
          <p:cNvPr id="37" name="Rectangle 36"/>
          <p:cNvSpPr/>
          <p:nvPr/>
        </p:nvSpPr>
        <p:spPr>
          <a:xfrm>
            <a:off x="5919291" y="5792126"/>
            <a:ext cx="538659" cy="280464"/>
          </a:xfrm>
          <a:prstGeom prst="rect">
            <a:avLst/>
          </a:prstGeom>
          <a:solidFill>
            <a:srgbClr val="FFFFFF"/>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0" name="Picture 39"/>
          <p:cNvPicPr>
            <a:picLocks noChangeAspect="1"/>
          </p:cNvPicPr>
          <p:nvPr/>
        </p:nvPicPr>
        <p:blipFill>
          <a:blip r:embed="rId12"/>
          <a:stretch>
            <a:fillRect/>
          </a:stretch>
        </p:blipFill>
        <p:spPr>
          <a:xfrm>
            <a:off x="5929397" y="5792126"/>
            <a:ext cx="528553" cy="334527"/>
          </a:xfrm>
          <a:prstGeom prst="rect">
            <a:avLst/>
          </a:prstGeom>
        </p:spPr>
      </p:pic>
      <p:pic>
        <p:nvPicPr>
          <p:cNvPr id="42" name="Picture 41"/>
          <p:cNvPicPr>
            <a:picLocks noChangeAspect="1"/>
          </p:cNvPicPr>
          <p:nvPr/>
        </p:nvPicPr>
        <p:blipFill>
          <a:blip r:embed="rId10"/>
          <a:stretch>
            <a:fillRect/>
          </a:stretch>
        </p:blipFill>
        <p:spPr>
          <a:xfrm>
            <a:off x="4276537" y="1871274"/>
            <a:ext cx="299154" cy="261760"/>
          </a:xfrm>
          <a:prstGeom prst="rect">
            <a:avLst/>
          </a:prstGeom>
        </p:spPr>
      </p:pic>
      <p:pic>
        <p:nvPicPr>
          <p:cNvPr id="47" name="Picture 46"/>
          <p:cNvPicPr>
            <a:picLocks noChangeAspect="1"/>
          </p:cNvPicPr>
          <p:nvPr/>
        </p:nvPicPr>
        <p:blipFill>
          <a:blip r:embed="rId13"/>
          <a:stretch>
            <a:fillRect/>
          </a:stretch>
        </p:blipFill>
        <p:spPr>
          <a:xfrm>
            <a:off x="4575691" y="2215421"/>
            <a:ext cx="2665487" cy="822984"/>
          </a:xfrm>
          <a:prstGeom prst="rect">
            <a:avLst/>
          </a:prstGeom>
        </p:spPr>
      </p:pic>
      <p:sp>
        <p:nvSpPr>
          <p:cNvPr id="3" name="Content Placeholder 2"/>
          <p:cNvSpPr>
            <a:spLocks noGrp="1"/>
          </p:cNvSpPr>
          <p:nvPr>
            <p:ph idx="1"/>
          </p:nvPr>
        </p:nvSpPr>
        <p:spPr/>
        <p:txBody>
          <a:bodyPr/>
          <a:lstStyle/>
          <a:p>
            <a:pPr marL="0" indent="0">
              <a:buNone/>
            </a:pPr>
            <a:r>
              <a:rPr lang="en-US" sz="2400" dirty="0" smtClean="0"/>
              <a:t>Prev. State</a:t>
            </a:r>
          </a:p>
          <a:p>
            <a:pPr marL="0" indent="0">
              <a:buNone/>
            </a:pPr>
            <a:endParaRPr lang="en-US" dirty="0"/>
          </a:p>
          <a:p>
            <a:pPr marL="0" indent="0">
              <a:buNone/>
            </a:pPr>
            <a:endParaRPr lang="en-US" dirty="0" smtClean="0"/>
          </a:p>
          <a:p>
            <a:pPr marL="0" indent="0">
              <a:buNone/>
            </a:pPr>
            <a:endParaRPr lang="en-US" dirty="0"/>
          </a:p>
          <a:p>
            <a:pPr marL="0" indent="0">
              <a:buNone/>
            </a:pPr>
            <a:r>
              <a:rPr lang="en-US" sz="2400" dirty="0" smtClean="0"/>
              <a:t>Controller</a:t>
            </a:r>
          </a:p>
          <a:p>
            <a:pPr marL="0" indent="0">
              <a:buNone/>
            </a:pPr>
            <a:r>
              <a:rPr lang="en-US" sz="2400" dirty="0" smtClean="0"/>
              <a:t>Outputs</a:t>
            </a:r>
          </a:p>
          <a:p>
            <a:pPr marL="0" indent="0">
              <a:buNone/>
            </a:pPr>
            <a:endParaRPr lang="en-US" dirty="0"/>
          </a:p>
          <a:p>
            <a:pPr marL="0" indent="0">
              <a:buNone/>
            </a:pPr>
            <a:endParaRPr lang="en-US" dirty="0"/>
          </a:p>
        </p:txBody>
      </p:sp>
      <p:sp>
        <p:nvSpPr>
          <p:cNvPr id="45" name="TextBox 44"/>
          <p:cNvSpPr txBox="1"/>
          <p:nvPr/>
        </p:nvSpPr>
        <p:spPr>
          <a:xfrm>
            <a:off x="2455774" y="6385024"/>
            <a:ext cx="4121641" cy="307777"/>
          </a:xfrm>
          <a:prstGeom prst="rect">
            <a:avLst/>
          </a:prstGeom>
          <a:noFill/>
        </p:spPr>
        <p:txBody>
          <a:bodyPr wrap="none" rtlCol="0" anchor="ctr">
            <a:spAutoFit/>
          </a:bodyPr>
          <a:lstStyle/>
          <a:p>
            <a:pPr algn="ctr"/>
            <a:r>
              <a:rPr lang="en-US" sz="1400" dirty="0" smtClean="0">
                <a:latin typeface="+mj-lt"/>
              </a:rPr>
              <a:t>Neural Turing Machines, Graves et. al., arXiv</a:t>
            </a:r>
            <a:r>
              <a:rPr lang="en-US" sz="1400" dirty="0">
                <a:latin typeface="+mj-lt"/>
              </a:rPr>
              <a:t>:1410.5401   </a:t>
            </a:r>
          </a:p>
        </p:txBody>
      </p:sp>
    </p:spTree>
    <p:extLst>
      <p:ext uri="{BB962C8B-B14F-4D97-AF65-F5344CB8AC3E}">
        <p14:creationId xmlns:p14="http://schemas.microsoft.com/office/powerpoint/2010/main" val="112656231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Neural Turing Machine: Controller Design</a:t>
            </a:r>
            <a:endParaRPr lang="en-US" dirty="0"/>
          </a:p>
        </p:txBody>
      </p:sp>
      <p:sp>
        <p:nvSpPr>
          <p:cNvPr id="4" name="Slide Number Placeholder 3"/>
          <p:cNvSpPr>
            <a:spLocks noGrp="1"/>
          </p:cNvSpPr>
          <p:nvPr>
            <p:ph type="sldNum" sz="quarter" idx="12"/>
          </p:nvPr>
        </p:nvSpPr>
        <p:spPr/>
        <p:txBody>
          <a:bodyPr/>
          <a:lstStyle/>
          <a:p>
            <a:fld id="{6113E31D-E2AB-40D1-8B51-AFA5AFEF393A}" type="slidenum">
              <a:rPr lang="en-US" smtClean="0"/>
              <a:t>67</a:t>
            </a:fld>
            <a:endParaRPr lang="en-US" dirty="0"/>
          </a:p>
        </p:txBody>
      </p:sp>
      <p:sp>
        <p:nvSpPr>
          <p:cNvPr id="7" name="Content Placeholder 6"/>
          <p:cNvSpPr>
            <a:spLocks noGrp="1"/>
          </p:cNvSpPr>
          <p:nvPr>
            <p:ph idx="1"/>
          </p:nvPr>
        </p:nvSpPr>
        <p:spPr/>
        <p:txBody>
          <a:bodyPr numCol="1">
            <a:normAutofit/>
          </a:bodyPr>
          <a:lstStyle/>
          <a:p>
            <a:r>
              <a:rPr lang="en-US" sz="2800" dirty="0" smtClean="0">
                <a:latin typeface="+mj-lt"/>
              </a:rPr>
              <a:t>Feed-forward: faster, more transparency</a:t>
            </a:r>
            <a:r>
              <a:rPr lang="en-US" sz="2800" dirty="0">
                <a:latin typeface="+mj-lt"/>
              </a:rPr>
              <a:t> </a:t>
            </a:r>
            <a:r>
              <a:rPr lang="en-US" sz="2800" dirty="0" smtClean="0">
                <a:latin typeface="+mj-lt"/>
              </a:rPr>
              <a:t>&amp; interpretability about function learnt</a:t>
            </a:r>
          </a:p>
          <a:p>
            <a:pPr marL="0" indent="0">
              <a:buNone/>
            </a:pPr>
            <a:endParaRPr lang="en-US" sz="2800" dirty="0">
              <a:latin typeface="+mj-lt"/>
            </a:endParaRPr>
          </a:p>
          <a:p>
            <a:r>
              <a:rPr lang="en-US" sz="2800" dirty="0" smtClean="0">
                <a:latin typeface="+mj-lt"/>
              </a:rPr>
              <a:t>LSTM: more expressive power, doesn’t limit the number of computations per time step</a:t>
            </a:r>
          </a:p>
          <a:p>
            <a:endParaRPr lang="en-US" sz="2800" dirty="0">
              <a:latin typeface="+mj-lt"/>
            </a:endParaRPr>
          </a:p>
          <a:p>
            <a:pPr marL="0" indent="0">
              <a:buNone/>
            </a:pPr>
            <a:r>
              <a:rPr lang="en-US" sz="2800" dirty="0" smtClean="0">
                <a:latin typeface="+mj-lt"/>
              </a:rPr>
              <a:t>Both are end-to-end differentiable!</a:t>
            </a:r>
          </a:p>
          <a:p>
            <a:pPr marL="514350" indent="-514350">
              <a:buFont typeface="+mj-lt"/>
              <a:buAutoNum type="arabicPeriod"/>
            </a:pPr>
            <a:r>
              <a:rPr lang="en-US" sz="2800" dirty="0" smtClean="0">
                <a:latin typeface="+mj-lt"/>
              </a:rPr>
              <a:t>Reading/Writing -&gt; Convex Sums</a:t>
            </a:r>
          </a:p>
          <a:p>
            <a:pPr marL="514350" indent="-514350">
              <a:buFont typeface="+mj-lt"/>
              <a:buAutoNum type="arabicPeriod"/>
            </a:pPr>
            <a:r>
              <a:rPr lang="en-US" sz="2800" dirty="0" err="1" smtClean="0">
                <a:latin typeface="+mj-lt"/>
              </a:rPr>
              <a:t>w</a:t>
            </a:r>
            <a:r>
              <a:rPr lang="en-US" sz="2800" baseline="-25000" dirty="0" err="1" smtClean="0">
                <a:latin typeface="+mj-lt"/>
              </a:rPr>
              <a:t>t</a:t>
            </a:r>
            <a:r>
              <a:rPr lang="en-US" sz="2800" baseline="-25000" dirty="0" smtClean="0">
                <a:latin typeface="+mj-lt"/>
              </a:rPr>
              <a:t> </a:t>
            </a:r>
            <a:r>
              <a:rPr lang="en-US" sz="2800" dirty="0" smtClean="0">
                <a:latin typeface="+mj-lt"/>
              </a:rPr>
              <a:t>generation -&gt; Smooth</a:t>
            </a:r>
          </a:p>
          <a:p>
            <a:pPr marL="514350" indent="-514350">
              <a:buFont typeface="+mj-lt"/>
              <a:buAutoNum type="arabicPeriod"/>
            </a:pPr>
            <a:r>
              <a:rPr lang="en-US" sz="2800" dirty="0" smtClean="0">
                <a:latin typeface="+mj-lt"/>
              </a:rPr>
              <a:t>Controller Networks</a:t>
            </a:r>
          </a:p>
        </p:txBody>
      </p:sp>
      <p:sp>
        <p:nvSpPr>
          <p:cNvPr id="6" name="TextBox 5"/>
          <p:cNvSpPr txBox="1"/>
          <p:nvPr/>
        </p:nvSpPr>
        <p:spPr>
          <a:xfrm>
            <a:off x="2455774" y="6385024"/>
            <a:ext cx="4121641" cy="307777"/>
          </a:xfrm>
          <a:prstGeom prst="rect">
            <a:avLst/>
          </a:prstGeom>
          <a:noFill/>
        </p:spPr>
        <p:txBody>
          <a:bodyPr wrap="none" rtlCol="0" anchor="ctr">
            <a:spAutoFit/>
          </a:bodyPr>
          <a:lstStyle/>
          <a:p>
            <a:pPr algn="ctr"/>
            <a:r>
              <a:rPr lang="en-US" sz="1400" dirty="0" smtClean="0">
                <a:latin typeface="+mj-lt"/>
              </a:rPr>
              <a:t>Neural Turing Machines, Graves et. al., arXiv</a:t>
            </a:r>
            <a:r>
              <a:rPr lang="en-US" sz="1400" dirty="0">
                <a:latin typeface="+mj-lt"/>
              </a:rPr>
              <a:t>:1410.5401   </a:t>
            </a:r>
          </a:p>
        </p:txBody>
      </p:sp>
    </p:spTree>
    <p:extLst>
      <p:ext uri="{BB962C8B-B14F-4D97-AF65-F5344CB8AC3E}">
        <p14:creationId xmlns:p14="http://schemas.microsoft.com/office/powerpoint/2010/main" val="1916929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Neural Turing Machine: Network Overview</a:t>
            </a:r>
            <a:endParaRPr lang="en-US" dirty="0"/>
          </a:p>
        </p:txBody>
      </p:sp>
      <p:pic>
        <p:nvPicPr>
          <p:cNvPr id="5" name="Content Placeholder 4"/>
          <p:cNvPicPr>
            <a:picLocks noGrp="1" noChangeAspect="1"/>
          </p:cNvPicPr>
          <p:nvPr>
            <p:ph idx="1"/>
          </p:nvPr>
        </p:nvPicPr>
        <p:blipFill>
          <a:blip r:embed="rId3"/>
          <a:srcRect l="1049" r="1049"/>
          <a:stretch>
            <a:fillRect/>
          </a:stretch>
        </p:blipFill>
        <p:spPr>
          <a:xfrm>
            <a:off x="825987" y="1523411"/>
            <a:ext cx="7689363" cy="4445230"/>
          </a:xfrm>
        </p:spPr>
      </p:pic>
      <p:sp>
        <p:nvSpPr>
          <p:cNvPr id="4" name="Slide Number Placeholder 3"/>
          <p:cNvSpPr>
            <a:spLocks noGrp="1"/>
          </p:cNvSpPr>
          <p:nvPr>
            <p:ph type="sldNum" sz="quarter" idx="12"/>
          </p:nvPr>
        </p:nvSpPr>
        <p:spPr/>
        <p:txBody>
          <a:bodyPr/>
          <a:lstStyle/>
          <a:p>
            <a:fld id="{6113E31D-E2AB-40D1-8B51-AFA5AFEF393A}" type="slidenum">
              <a:rPr lang="en-US" smtClean="0"/>
              <a:t>68</a:t>
            </a:fld>
            <a:endParaRPr lang="en-US" dirty="0"/>
          </a:p>
        </p:txBody>
      </p:sp>
      <p:sp>
        <p:nvSpPr>
          <p:cNvPr id="3" name="TextBox 2"/>
          <p:cNvSpPr txBox="1"/>
          <p:nvPr/>
        </p:nvSpPr>
        <p:spPr>
          <a:xfrm>
            <a:off x="2568454" y="1154079"/>
            <a:ext cx="3889496" cy="369332"/>
          </a:xfrm>
          <a:prstGeom prst="rect">
            <a:avLst/>
          </a:prstGeom>
          <a:noFill/>
        </p:spPr>
        <p:txBody>
          <a:bodyPr wrap="square" rtlCol="0">
            <a:spAutoFit/>
          </a:bodyPr>
          <a:lstStyle/>
          <a:p>
            <a:pPr algn="ctr"/>
            <a:r>
              <a:rPr lang="en-US" dirty="0" smtClean="0">
                <a:latin typeface="+mj-lt"/>
              </a:rPr>
              <a:t>Unrolled Feed-forward Controller</a:t>
            </a:r>
            <a:endParaRPr lang="en-US" dirty="0">
              <a:latin typeface="+mj-lt"/>
            </a:endParaRPr>
          </a:p>
        </p:txBody>
      </p:sp>
      <p:sp>
        <p:nvSpPr>
          <p:cNvPr id="8" name="TextBox 7"/>
          <p:cNvSpPr txBox="1"/>
          <p:nvPr/>
        </p:nvSpPr>
        <p:spPr>
          <a:xfrm>
            <a:off x="2455774" y="6385024"/>
            <a:ext cx="4121641" cy="307777"/>
          </a:xfrm>
          <a:prstGeom prst="rect">
            <a:avLst/>
          </a:prstGeom>
          <a:noFill/>
        </p:spPr>
        <p:txBody>
          <a:bodyPr wrap="none" rtlCol="0" anchor="ctr">
            <a:spAutoFit/>
          </a:bodyPr>
          <a:lstStyle/>
          <a:p>
            <a:pPr algn="ctr"/>
            <a:r>
              <a:rPr lang="en-US" sz="1400" dirty="0" smtClean="0">
                <a:latin typeface="+mj-lt"/>
              </a:rPr>
              <a:t>Neural Turing Machines, Graves et. al., arXiv</a:t>
            </a:r>
            <a:r>
              <a:rPr lang="en-US" sz="1400" dirty="0">
                <a:latin typeface="+mj-lt"/>
              </a:rPr>
              <a:t>:1410.5401   </a:t>
            </a:r>
          </a:p>
        </p:txBody>
      </p:sp>
      <p:sp>
        <p:nvSpPr>
          <p:cNvPr id="9" name="TextBox 8"/>
          <p:cNvSpPr txBox="1"/>
          <p:nvPr/>
        </p:nvSpPr>
        <p:spPr>
          <a:xfrm>
            <a:off x="2983784" y="5945393"/>
            <a:ext cx="3070090" cy="338554"/>
          </a:xfrm>
          <a:prstGeom prst="rect">
            <a:avLst/>
          </a:prstGeom>
          <a:noFill/>
        </p:spPr>
        <p:txBody>
          <a:bodyPr wrap="square" rtlCol="0">
            <a:spAutoFit/>
          </a:bodyPr>
          <a:lstStyle/>
          <a:p>
            <a:r>
              <a:rPr lang="en-US" sz="1600" dirty="0">
                <a:latin typeface="+mj-lt"/>
              </a:rPr>
              <a:t>Figure </a:t>
            </a:r>
            <a:r>
              <a:rPr lang="en-US" sz="1600" dirty="0" smtClean="0">
                <a:latin typeface="+mj-lt"/>
              </a:rPr>
              <a:t>from </a:t>
            </a:r>
            <a:r>
              <a:rPr lang="en-US" sz="1600" dirty="0" smtClean="0">
                <a:latin typeface="+mj-lt"/>
                <a:hlinkClick r:id="rId4"/>
              </a:rPr>
              <a:t>Snips AI's Medium Post</a:t>
            </a:r>
            <a:endParaRPr lang="en-US" sz="1600" dirty="0">
              <a:latin typeface="+mj-lt"/>
            </a:endParaRPr>
          </a:p>
        </p:txBody>
      </p:sp>
    </p:spTree>
    <p:extLst>
      <p:ext uri="{BB962C8B-B14F-4D97-AF65-F5344CB8AC3E}">
        <p14:creationId xmlns:p14="http://schemas.microsoft.com/office/powerpoint/2010/main" val="209580708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Neural Turing Machines vs. </a:t>
            </a:r>
            <a:r>
              <a:rPr lang="en-US" dirty="0" err="1" smtClean="0"/>
              <a:t>MemNNs</a:t>
            </a:r>
            <a:endParaRPr lang="en-US" dirty="0"/>
          </a:p>
        </p:txBody>
      </p:sp>
      <p:sp>
        <p:nvSpPr>
          <p:cNvPr id="3" name="Content Placeholder 2"/>
          <p:cNvSpPr>
            <a:spLocks noGrp="1"/>
          </p:cNvSpPr>
          <p:nvPr>
            <p:ph idx="1"/>
          </p:nvPr>
        </p:nvSpPr>
        <p:spPr/>
        <p:txBody>
          <a:bodyPr>
            <a:normAutofit/>
          </a:bodyPr>
          <a:lstStyle/>
          <a:p>
            <a:pPr marL="0" indent="0">
              <a:buNone/>
            </a:pPr>
            <a:r>
              <a:rPr lang="en-US" sz="2800" dirty="0" err="1" smtClean="0">
                <a:latin typeface="+mj-lt"/>
              </a:rPr>
              <a:t>MemNNs</a:t>
            </a:r>
            <a:endParaRPr lang="en-US" sz="2800" dirty="0" smtClean="0">
              <a:latin typeface="+mj-lt"/>
            </a:endParaRPr>
          </a:p>
          <a:p>
            <a:r>
              <a:rPr lang="en-US" sz="2400" dirty="0" smtClean="0">
                <a:latin typeface="+mj-lt"/>
              </a:rPr>
              <a:t>Memory is static, with focus on retrieving (reading) information from memory</a:t>
            </a:r>
            <a:endParaRPr lang="en-US" sz="2400" dirty="0">
              <a:latin typeface="+mj-lt"/>
            </a:endParaRPr>
          </a:p>
          <a:p>
            <a:endParaRPr lang="en-US" sz="2800" dirty="0" smtClean="0">
              <a:latin typeface="+mj-lt"/>
            </a:endParaRPr>
          </a:p>
          <a:p>
            <a:endParaRPr lang="en-US" sz="2800" dirty="0">
              <a:latin typeface="+mj-lt"/>
            </a:endParaRPr>
          </a:p>
          <a:p>
            <a:pPr marL="0" indent="0">
              <a:buNone/>
            </a:pPr>
            <a:r>
              <a:rPr lang="en-US" sz="2800" dirty="0" smtClean="0">
                <a:latin typeface="+mj-lt"/>
              </a:rPr>
              <a:t>NTMs</a:t>
            </a:r>
          </a:p>
          <a:p>
            <a:r>
              <a:rPr lang="en-US" sz="2400" dirty="0" smtClean="0">
                <a:latin typeface="+mj-lt"/>
              </a:rPr>
              <a:t>Memory is continuously written to and read from, with network learning when to perform memory read and write</a:t>
            </a:r>
            <a:endParaRPr lang="en-US" sz="2400" dirty="0">
              <a:latin typeface="+mj-lt"/>
            </a:endParaRPr>
          </a:p>
        </p:txBody>
      </p:sp>
      <p:sp>
        <p:nvSpPr>
          <p:cNvPr id="4" name="Slide Number Placeholder 3"/>
          <p:cNvSpPr>
            <a:spLocks noGrp="1"/>
          </p:cNvSpPr>
          <p:nvPr>
            <p:ph type="sldNum" sz="quarter" idx="12"/>
          </p:nvPr>
        </p:nvSpPr>
        <p:spPr/>
        <p:txBody>
          <a:bodyPr/>
          <a:lstStyle/>
          <a:p>
            <a:fld id="{6113E31D-E2AB-40D1-8B51-AFA5AFEF393A}" type="slidenum">
              <a:rPr lang="en-US" smtClean="0"/>
              <a:t>69</a:t>
            </a:fld>
            <a:endParaRPr lang="en-US" dirty="0"/>
          </a:p>
        </p:txBody>
      </p:sp>
    </p:spTree>
    <p:extLst>
      <p:ext uri="{BB962C8B-B14F-4D97-AF65-F5344CB8AC3E}">
        <p14:creationId xmlns:p14="http://schemas.microsoft.com/office/powerpoint/2010/main" val="4383852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MemNN</a:t>
            </a:r>
            <a:endParaRPr lang="en-US" dirty="0"/>
          </a:p>
        </p:txBody>
      </p:sp>
      <p:sp>
        <p:nvSpPr>
          <p:cNvPr id="4" name="Slide Number Placeholder 3"/>
          <p:cNvSpPr>
            <a:spLocks noGrp="1"/>
          </p:cNvSpPr>
          <p:nvPr>
            <p:ph type="sldNum" sz="quarter" idx="12"/>
          </p:nvPr>
        </p:nvSpPr>
        <p:spPr/>
        <p:txBody>
          <a:bodyPr/>
          <a:lstStyle/>
          <a:p>
            <a:fld id="{6113E31D-E2AB-40D1-8B51-AFA5AFEF393A}" type="slidenum">
              <a:rPr lang="en-US" smtClean="0"/>
              <a:t>7</a:t>
            </a:fld>
            <a:endParaRPr lang="en-US" dirty="0"/>
          </a:p>
        </p:txBody>
      </p:sp>
      <mc:AlternateContent xmlns:mc="http://schemas.openxmlformats.org/markup-compatibility/2006" xmlns:a14="http://schemas.microsoft.com/office/drawing/2010/main">
        <mc:Choice Requires="a14">
          <p:sp>
            <p:nvSpPr>
              <p:cNvPr id="5" name="Footer Placeholder 4"/>
              <p:cNvSpPr>
                <a:spLocks noGrp="1"/>
              </p:cNvSpPr>
              <p:nvPr>
                <p:ph idx="1"/>
              </p:nvPr>
            </p:nvSpPr>
            <p:spPr/>
            <p:txBody>
              <a:bodyPr>
                <a:normAutofit/>
              </a:bodyPr>
              <a:lstStyle/>
              <a:p>
                <a:pPr marL="457200" indent="-457200">
                  <a:buFont typeface="+mj-lt"/>
                  <a:buAutoNum type="arabicPeriod" startAt="3"/>
                </a:pPr>
                <a:r>
                  <a:rPr lang="en-US" b="1" dirty="0" smtClean="0">
                    <a:latin typeface="+mj-lt"/>
                  </a:rPr>
                  <a:t>Output Representation</a:t>
                </a:r>
              </a:p>
              <a:p>
                <a:pPr lvl="2"/>
                <a:r>
                  <a:rPr lang="en-US" sz="1600" dirty="0" smtClean="0">
                    <a:latin typeface="+mj-lt"/>
                  </a:rPr>
                  <a:t>Say if </a:t>
                </a:r>
                <a14:m>
                  <m:oMath xmlns:m="http://schemas.openxmlformats.org/officeDocument/2006/math">
                    <m:r>
                      <a:rPr lang="en-US" sz="1600" b="0" i="1" smtClean="0">
                        <a:latin typeface="Cambria Math" charset="0"/>
                      </a:rPr>
                      <m:t>𝑞</m:t>
                    </m:r>
                  </m:oMath>
                </a14:m>
                <a:r>
                  <a:rPr lang="en-US" sz="1600" dirty="0" smtClean="0">
                    <a:latin typeface="+mj-lt"/>
                  </a:rPr>
                  <a:t> is a question, compute output representation</a:t>
                </a:r>
              </a:p>
              <a:p>
                <a:endParaRPr lang="en-US" dirty="0">
                  <a:latin typeface="+mj-lt"/>
                </a:endParaRPr>
              </a:p>
              <a:p>
                <a:endParaRPr lang="en-US" dirty="0" smtClean="0">
                  <a:latin typeface="+mj-lt"/>
                </a:endParaRPr>
              </a:p>
              <a:p>
                <a:endParaRPr lang="en-US" dirty="0" smtClean="0">
                  <a:latin typeface="+mj-lt"/>
                </a:endParaRPr>
              </a:p>
              <a:p>
                <a:pPr marL="457200" indent="-457200">
                  <a:buFont typeface="+mj-lt"/>
                  <a:buAutoNum type="arabicPeriod" startAt="2"/>
                </a:pPr>
                <a:endParaRPr lang="en-US" dirty="0" smtClean="0">
                  <a:latin typeface="+mj-lt"/>
                </a:endParaRPr>
              </a:p>
              <a:p>
                <a:pPr marL="457200" indent="-457200">
                  <a:buFont typeface="+mj-lt"/>
                  <a:buAutoNum type="arabicPeriod" startAt="2"/>
                </a:pPr>
                <a:endParaRPr lang="en-US" dirty="0">
                  <a:latin typeface="+mj-lt"/>
                </a:endParaRPr>
              </a:p>
              <a:p>
                <a:pPr marL="457200" indent="-457200">
                  <a:buFont typeface="+mj-lt"/>
                  <a:buAutoNum type="arabicPeriod" startAt="4"/>
                </a:pPr>
                <a:endParaRPr lang="en-US" b="1" dirty="0" smtClean="0">
                  <a:latin typeface="+mj-lt"/>
                </a:endParaRPr>
              </a:p>
              <a:p>
                <a:pPr marL="457200" indent="-457200">
                  <a:buFont typeface="+mj-lt"/>
                  <a:buAutoNum type="arabicPeriod" startAt="4"/>
                </a:pPr>
                <a:r>
                  <a:rPr lang="en-US" b="1" dirty="0" smtClean="0">
                    <a:latin typeface="+mj-lt"/>
                  </a:rPr>
                  <a:t>Generate Answer Response</a:t>
                </a:r>
              </a:p>
            </p:txBody>
          </p:sp>
        </mc:Choice>
        <mc:Fallback xmlns="">
          <p:sp>
            <p:nvSpPr>
              <p:cNvPr id="5" name="Footer Placeholder 4"/>
              <p:cNvSpPr>
                <a:spLocks noGrp="1" noRot="1" noChangeAspect="1" noMove="1" noResize="1" noEditPoints="1" noAdjustHandles="1" noChangeArrowheads="1" noChangeShapeType="1" noTextEdit="1"/>
              </p:cNvSpPr>
              <p:nvPr>
                <p:ph idx="1"/>
              </p:nvPr>
            </p:nvSpPr>
            <p:spPr>
              <a:blipFill rotWithShape="0">
                <a:blip r:embed="rId3"/>
                <a:stretch>
                  <a:fillRect l="-966" t="-1671"/>
                </a:stretch>
              </a:blipFill>
            </p:spPr>
            <p:txBody>
              <a:bodyPr/>
              <a:lstStyle/>
              <a:p>
                <a:r>
                  <a:rPr lang="en-US">
                    <a:noFill/>
                  </a:rPr>
                  <a:t> </a:t>
                </a:r>
              </a:p>
            </p:txBody>
          </p:sp>
        </mc:Fallback>
      </mc:AlternateContent>
      <p:sp>
        <p:nvSpPr>
          <p:cNvPr id="6" name="TextBox 5"/>
          <p:cNvSpPr txBox="1"/>
          <p:nvPr/>
        </p:nvSpPr>
        <p:spPr>
          <a:xfrm>
            <a:off x="2816315" y="6385024"/>
            <a:ext cx="3400546" cy="307777"/>
          </a:xfrm>
          <a:prstGeom prst="rect">
            <a:avLst/>
          </a:prstGeom>
          <a:noFill/>
        </p:spPr>
        <p:txBody>
          <a:bodyPr wrap="none" rtlCol="0" anchor="ctr">
            <a:spAutoFit/>
          </a:bodyPr>
          <a:lstStyle/>
          <a:p>
            <a:pPr algn="ctr"/>
            <a:r>
              <a:rPr lang="en-US" sz="1400" dirty="0">
                <a:latin typeface="+mj-lt"/>
              </a:rPr>
              <a:t>Memory Networks, Weston et. al., ICLR 2015</a:t>
            </a:r>
          </a:p>
        </p:txBody>
      </p:sp>
      <p:sp>
        <p:nvSpPr>
          <p:cNvPr id="19" name="Rectangle 18"/>
          <p:cNvSpPr/>
          <p:nvPr/>
        </p:nvSpPr>
        <p:spPr>
          <a:xfrm>
            <a:off x="3656757" y="3124201"/>
            <a:ext cx="2354576" cy="403940"/>
          </a:xfrm>
          <a:prstGeom prst="rect">
            <a:avLst/>
          </a:prstGeom>
          <a:no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cxnSp>
        <p:nvCxnSpPr>
          <p:cNvPr id="22" name="Straight Arrow Connector 21"/>
          <p:cNvCxnSpPr/>
          <p:nvPr/>
        </p:nvCxnSpPr>
        <p:spPr>
          <a:xfrm flipV="1">
            <a:off x="2568588" y="3456759"/>
            <a:ext cx="1088169" cy="26399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2594677" y="2833976"/>
            <a:ext cx="1062080" cy="34949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1558" y="2308441"/>
            <a:ext cx="1687030" cy="1003300"/>
          </a:xfrm>
          <a:prstGeom prst="rect">
            <a:avLst/>
          </a:prstGeom>
        </p:spPr>
      </p:pic>
      <p:pic>
        <p:nvPicPr>
          <p:cNvPr id="31" name="Picture 30"/>
          <p:cNvPicPr>
            <a:picLocks noChangeAspect="1"/>
          </p:cNvPicPr>
          <p:nvPr/>
        </p:nvPicPr>
        <p:blipFill>
          <a:blip r:embed="rId5"/>
          <a:stretch>
            <a:fillRect/>
          </a:stretch>
        </p:blipFill>
        <p:spPr>
          <a:xfrm>
            <a:off x="3726299" y="3232492"/>
            <a:ext cx="2215491" cy="224267"/>
          </a:xfrm>
          <a:prstGeom prst="rect">
            <a:avLst/>
          </a:prstGeom>
        </p:spPr>
      </p:pic>
      <p:pic>
        <p:nvPicPr>
          <p:cNvPr id="34" name="Picture 33"/>
          <p:cNvPicPr>
            <a:picLocks noChangeAspect="1"/>
          </p:cNvPicPr>
          <p:nvPr/>
        </p:nvPicPr>
        <p:blipFill>
          <a:blip r:embed="rId6"/>
          <a:stretch>
            <a:fillRect/>
          </a:stretch>
        </p:blipFill>
        <p:spPr>
          <a:xfrm>
            <a:off x="7175171" y="3251742"/>
            <a:ext cx="140101" cy="148857"/>
          </a:xfrm>
          <a:prstGeom prst="rect">
            <a:avLst/>
          </a:prstGeom>
        </p:spPr>
      </p:pic>
      <p:cxnSp>
        <p:nvCxnSpPr>
          <p:cNvPr id="36" name="Straight Arrow Connector 35"/>
          <p:cNvCxnSpPr>
            <a:stCxn id="19" idx="3"/>
          </p:cNvCxnSpPr>
          <p:nvPr/>
        </p:nvCxnSpPr>
        <p:spPr>
          <a:xfrm>
            <a:off x="6011333" y="3326171"/>
            <a:ext cx="105833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50" name="Group 49"/>
          <p:cNvGrpSpPr/>
          <p:nvPr/>
        </p:nvGrpSpPr>
        <p:grpSpPr>
          <a:xfrm>
            <a:off x="2449866" y="5219115"/>
            <a:ext cx="4865406" cy="524933"/>
            <a:chOff x="2453626" y="4797934"/>
            <a:chExt cx="4865406" cy="524933"/>
          </a:xfrm>
        </p:grpSpPr>
        <p:sp>
          <p:nvSpPr>
            <p:cNvPr id="27" name="Rectangle 26"/>
            <p:cNvSpPr/>
            <p:nvPr/>
          </p:nvSpPr>
          <p:spPr>
            <a:xfrm>
              <a:off x="3711176" y="4797934"/>
              <a:ext cx="1975444" cy="524933"/>
            </a:xfrm>
            <a:prstGeom prst="rect">
              <a:avLst/>
            </a:prstGeom>
            <a:no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pic>
          <p:nvPicPr>
            <p:cNvPr id="41" name="Picture 40"/>
            <p:cNvPicPr>
              <a:picLocks noChangeAspect="1"/>
            </p:cNvPicPr>
            <p:nvPr/>
          </p:nvPicPr>
          <p:blipFill>
            <a:blip r:embed="rId7"/>
            <a:stretch>
              <a:fillRect/>
            </a:stretch>
          </p:blipFill>
          <p:spPr>
            <a:xfrm>
              <a:off x="4030031" y="4911763"/>
              <a:ext cx="1337733" cy="297274"/>
            </a:xfrm>
            <a:prstGeom prst="rect">
              <a:avLst/>
            </a:prstGeom>
          </p:spPr>
        </p:pic>
        <p:pic>
          <p:nvPicPr>
            <p:cNvPr id="42" name="Picture 41"/>
            <p:cNvPicPr>
              <a:picLocks noChangeAspect="1"/>
            </p:cNvPicPr>
            <p:nvPr/>
          </p:nvPicPr>
          <p:blipFill>
            <a:blip r:embed="rId6"/>
            <a:stretch>
              <a:fillRect/>
            </a:stretch>
          </p:blipFill>
          <p:spPr>
            <a:xfrm>
              <a:off x="2453626" y="4985971"/>
              <a:ext cx="140101" cy="148857"/>
            </a:xfrm>
            <a:prstGeom prst="rect">
              <a:avLst/>
            </a:prstGeom>
          </p:spPr>
        </p:pic>
        <p:cxnSp>
          <p:nvCxnSpPr>
            <p:cNvPr id="43" name="Straight Arrow Connector 42"/>
            <p:cNvCxnSpPr>
              <a:endCxn id="27" idx="1"/>
            </p:cNvCxnSpPr>
            <p:nvPr/>
          </p:nvCxnSpPr>
          <p:spPr>
            <a:xfrm>
              <a:off x="2683933" y="5060399"/>
              <a:ext cx="1027243" cy="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V="1">
              <a:off x="5686619" y="5060399"/>
              <a:ext cx="1383048" cy="1778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49" name="Picture 48"/>
            <p:cNvPicPr>
              <a:picLocks noChangeAspect="1"/>
            </p:cNvPicPr>
            <p:nvPr/>
          </p:nvPicPr>
          <p:blipFill>
            <a:blip r:embed="rId8"/>
            <a:stretch>
              <a:fillRect/>
            </a:stretch>
          </p:blipFill>
          <p:spPr>
            <a:xfrm>
              <a:off x="7175171" y="4981975"/>
              <a:ext cx="143861" cy="152853"/>
            </a:xfrm>
            <a:prstGeom prst="rect">
              <a:avLst/>
            </a:prstGeom>
          </p:spPr>
        </p:pic>
      </p:grpSp>
      <p:pic>
        <p:nvPicPr>
          <p:cNvPr id="3" name="Picture 2"/>
          <p:cNvPicPr>
            <a:picLocks noChangeAspect="1"/>
          </p:cNvPicPr>
          <p:nvPr/>
        </p:nvPicPr>
        <p:blipFill>
          <a:blip r:embed="rId9"/>
          <a:stretch>
            <a:fillRect/>
          </a:stretch>
        </p:blipFill>
        <p:spPr>
          <a:xfrm>
            <a:off x="2048933" y="3595450"/>
            <a:ext cx="470983" cy="290439"/>
          </a:xfrm>
          <a:prstGeom prst="rect">
            <a:avLst/>
          </a:prstGeom>
        </p:spPr>
      </p:pic>
    </p:spTree>
    <p:extLst>
      <p:ext uri="{BB962C8B-B14F-4D97-AF65-F5344CB8AC3E}">
        <p14:creationId xmlns:p14="http://schemas.microsoft.com/office/powerpoint/2010/main" val="679323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Neural Turing Machines: Experiments</a:t>
            </a:r>
            <a:endParaRPr lang="en-US" dirty="0"/>
          </a:p>
        </p:txBody>
      </p:sp>
      <p:graphicFrame>
        <p:nvGraphicFramePr>
          <p:cNvPr id="5" name="Content Placeholder 4"/>
          <p:cNvGraphicFramePr>
            <a:graphicFrameLocks noGrp="1"/>
          </p:cNvGraphicFramePr>
          <p:nvPr>
            <p:ph idx="1"/>
            <p:extLst/>
          </p:nvPr>
        </p:nvGraphicFramePr>
        <p:xfrm>
          <a:off x="413965" y="1462889"/>
          <a:ext cx="8204200" cy="3187268"/>
        </p:xfrm>
        <a:graphic>
          <a:graphicData uri="http://schemas.openxmlformats.org/drawingml/2006/table">
            <a:tbl>
              <a:tblPr firstRow="1" bandRow="1">
                <a:tableStyleId>{5C22544A-7EE6-4342-B048-85BDC9FD1C3A}</a:tableStyleId>
              </a:tblPr>
              <a:tblGrid>
                <a:gridCol w="1640840"/>
                <a:gridCol w="1640840"/>
                <a:gridCol w="1640840"/>
                <a:gridCol w="1640840"/>
                <a:gridCol w="1640840"/>
              </a:tblGrid>
              <a:tr h="455324">
                <a:tc rowSpan="2">
                  <a:txBody>
                    <a:bodyPr/>
                    <a:lstStyle/>
                    <a:p>
                      <a:pPr marL="0" marR="0" indent="0" algn="ctr" defTabSz="685800" rtl="0" eaLnBrk="1" fontAlgn="auto" latinLnBrk="0" hangingPunct="1">
                        <a:lnSpc>
                          <a:spcPct val="120000"/>
                        </a:lnSpc>
                        <a:spcBef>
                          <a:spcPts val="0"/>
                        </a:spcBef>
                        <a:spcAft>
                          <a:spcPts val="0"/>
                        </a:spcAft>
                        <a:buClrTx/>
                        <a:buSzTx/>
                        <a:buFontTx/>
                        <a:buNone/>
                        <a:tabLst/>
                        <a:defRPr/>
                      </a:pPr>
                      <a:r>
                        <a:rPr lang="en-US" sz="3600" dirty="0" smtClean="0">
                          <a:solidFill>
                            <a:schemeClr val="tx1"/>
                          </a:solidFill>
                          <a:latin typeface="+mj-lt"/>
                        </a:rPr>
                        <a:t>Task</a:t>
                      </a:r>
                      <a:endParaRPr lang="en-US" sz="1800" dirty="0">
                        <a:solidFill>
                          <a:schemeClr val="tx1"/>
                        </a:solidFill>
                        <a:latin typeface="+mj-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gridSpan="2">
                  <a:txBody>
                    <a:bodyPr/>
                    <a:lstStyle/>
                    <a:p>
                      <a:pPr algn="ctr"/>
                      <a:r>
                        <a:rPr lang="en-US" sz="1800" b="1" dirty="0" smtClean="0">
                          <a:solidFill>
                            <a:schemeClr val="tx1"/>
                          </a:solidFill>
                          <a:latin typeface="+mj-lt"/>
                        </a:rPr>
                        <a:t>Network Size</a:t>
                      </a:r>
                      <a:endParaRPr lang="en-US" sz="1800" b="1" dirty="0">
                        <a:solidFill>
                          <a:schemeClr val="tx1"/>
                        </a:solidFill>
                        <a:latin typeface="+mj-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endParaRPr lang="en-US" sz="1800" dirty="0">
                        <a:solidFill>
                          <a:schemeClr val="tx1"/>
                        </a:solidFill>
                        <a:latin typeface="+mj-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gridSpan="2">
                  <a:txBody>
                    <a:bodyPr/>
                    <a:lstStyle/>
                    <a:p>
                      <a:pPr algn="ctr"/>
                      <a:r>
                        <a:rPr lang="en-US" sz="1800" b="1" dirty="0" smtClean="0">
                          <a:solidFill>
                            <a:schemeClr val="tx1"/>
                          </a:solidFill>
                          <a:latin typeface="+mj-lt"/>
                        </a:rPr>
                        <a:t>Number of Parameters</a:t>
                      </a:r>
                      <a:endParaRPr lang="en-US" sz="1800" b="1" dirty="0">
                        <a:solidFill>
                          <a:schemeClr val="tx1"/>
                        </a:solidFill>
                        <a:latin typeface="+mj-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endParaRPr lang="en-US" sz="1800" dirty="0">
                        <a:solidFill>
                          <a:schemeClr val="tx1"/>
                        </a:solidFill>
                        <a:latin typeface="+mj-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455324">
                <a:tc vMerge="1">
                  <a:txBody>
                    <a:bodyPr/>
                    <a:lstStyle/>
                    <a:p>
                      <a:endParaRPr lang="en-US" dirty="0"/>
                    </a:p>
                  </a:txBody>
                  <a:tcPr/>
                </a:tc>
                <a:tc>
                  <a:txBody>
                    <a:bodyPr/>
                    <a:lstStyle/>
                    <a:p>
                      <a:pPr algn="ctr"/>
                      <a:r>
                        <a:rPr lang="en-US" sz="1800" b="1" dirty="0" smtClean="0">
                          <a:solidFill>
                            <a:schemeClr val="tx1"/>
                          </a:solidFill>
                          <a:latin typeface="+mj-lt"/>
                        </a:rPr>
                        <a:t>NTM w/ LSTM*</a:t>
                      </a:r>
                      <a:endParaRPr lang="en-US" sz="1800" b="1" dirty="0">
                        <a:solidFill>
                          <a:schemeClr val="tx1"/>
                        </a:solidFill>
                        <a:latin typeface="+mj-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800" b="1" dirty="0" smtClean="0">
                          <a:solidFill>
                            <a:schemeClr val="tx1"/>
                          </a:solidFill>
                          <a:latin typeface="+mj-lt"/>
                        </a:rPr>
                        <a:t>LSTM</a:t>
                      </a:r>
                      <a:endParaRPr lang="en-US" sz="1800" b="1" dirty="0">
                        <a:solidFill>
                          <a:schemeClr val="tx1"/>
                        </a:solidFill>
                        <a:latin typeface="+mj-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800" b="1" dirty="0" smtClean="0">
                          <a:solidFill>
                            <a:schemeClr val="tx1"/>
                          </a:solidFill>
                          <a:latin typeface="+mj-lt"/>
                        </a:rPr>
                        <a:t>NTM w/ LSTM</a:t>
                      </a:r>
                      <a:endParaRPr lang="en-US" sz="1800" b="1" dirty="0">
                        <a:solidFill>
                          <a:schemeClr val="tx1"/>
                        </a:solidFill>
                        <a:latin typeface="+mj-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800" b="1" dirty="0" smtClean="0">
                          <a:solidFill>
                            <a:schemeClr val="tx1"/>
                          </a:solidFill>
                          <a:latin typeface="+mj-lt"/>
                        </a:rPr>
                        <a:t>LSTM</a:t>
                      </a:r>
                      <a:endParaRPr lang="en-US" sz="1800" b="1" dirty="0">
                        <a:solidFill>
                          <a:schemeClr val="tx1"/>
                        </a:solidFill>
                        <a:latin typeface="+mj-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455324">
                <a:tc>
                  <a:txBody>
                    <a:bodyPr/>
                    <a:lstStyle/>
                    <a:p>
                      <a:r>
                        <a:rPr lang="en-US" sz="1800" dirty="0" smtClean="0">
                          <a:solidFill>
                            <a:schemeClr val="tx1"/>
                          </a:solidFill>
                          <a:latin typeface="+mj-lt"/>
                        </a:rPr>
                        <a:t>Copy</a:t>
                      </a:r>
                      <a:endParaRPr lang="en-US" sz="1800" dirty="0">
                        <a:solidFill>
                          <a:schemeClr val="tx1"/>
                        </a:solidFill>
                        <a:latin typeface="+mj-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800" dirty="0" smtClean="0">
                          <a:solidFill>
                            <a:schemeClr val="tx1"/>
                          </a:solidFill>
                          <a:latin typeface="+mj-lt"/>
                        </a:rPr>
                        <a:t>3 x 100</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800" dirty="0" smtClean="0">
                          <a:solidFill>
                            <a:schemeClr val="tx1"/>
                          </a:solidFill>
                          <a:latin typeface="+mj-lt"/>
                        </a:rPr>
                        <a:t>3 x 256</a:t>
                      </a:r>
                      <a:endParaRPr lang="en-US" sz="1800" dirty="0">
                        <a:solidFill>
                          <a:schemeClr val="tx1"/>
                        </a:solidFill>
                        <a:latin typeface="+mj-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800" dirty="0" smtClean="0">
                          <a:solidFill>
                            <a:schemeClr val="tx1"/>
                          </a:solidFill>
                          <a:latin typeface="+mj-lt"/>
                        </a:rPr>
                        <a:t>67K</a:t>
                      </a:r>
                      <a:endParaRPr lang="en-US" sz="1800" dirty="0">
                        <a:solidFill>
                          <a:schemeClr val="tx1"/>
                        </a:solidFill>
                        <a:latin typeface="+mj-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800" dirty="0" smtClean="0">
                          <a:solidFill>
                            <a:schemeClr val="tx1"/>
                          </a:solidFill>
                          <a:latin typeface="+mj-lt"/>
                        </a:rPr>
                        <a:t>1.3M</a:t>
                      </a:r>
                      <a:endParaRPr lang="en-US" sz="1800" dirty="0">
                        <a:solidFill>
                          <a:schemeClr val="tx1"/>
                        </a:solidFill>
                        <a:latin typeface="+mj-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455324">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latin typeface="+mj-lt"/>
                        </a:rPr>
                        <a:t>Repeat Copy</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800" dirty="0" smtClean="0">
                          <a:solidFill>
                            <a:schemeClr val="tx1"/>
                          </a:solidFill>
                          <a:latin typeface="+mj-lt"/>
                        </a:rPr>
                        <a:t>3 x 100</a:t>
                      </a:r>
                      <a:endParaRPr lang="en-US" sz="1800" dirty="0">
                        <a:solidFill>
                          <a:schemeClr val="tx1"/>
                        </a:solidFill>
                        <a:latin typeface="+mj-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800" dirty="0" smtClean="0">
                          <a:solidFill>
                            <a:schemeClr val="tx1"/>
                          </a:solidFill>
                          <a:latin typeface="+mj-lt"/>
                        </a:rPr>
                        <a:t>3 x 512</a:t>
                      </a:r>
                      <a:endParaRPr lang="en-US" sz="1800" dirty="0">
                        <a:solidFill>
                          <a:schemeClr val="tx1"/>
                        </a:solidFill>
                        <a:latin typeface="+mj-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800" dirty="0" smtClean="0">
                          <a:solidFill>
                            <a:schemeClr val="tx1"/>
                          </a:solidFill>
                          <a:latin typeface="+mj-lt"/>
                        </a:rPr>
                        <a:t>66K</a:t>
                      </a:r>
                      <a:endParaRPr lang="en-US" sz="1800" dirty="0">
                        <a:solidFill>
                          <a:schemeClr val="tx1"/>
                        </a:solidFill>
                        <a:latin typeface="+mj-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800" dirty="0" smtClean="0">
                          <a:solidFill>
                            <a:schemeClr val="tx1"/>
                          </a:solidFill>
                          <a:latin typeface="+mj-lt"/>
                        </a:rPr>
                        <a:t>5.3M</a:t>
                      </a:r>
                      <a:endParaRPr lang="en-US" sz="1800" dirty="0">
                        <a:solidFill>
                          <a:schemeClr val="tx1"/>
                        </a:solidFill>
                        <a:latin typeface="+mj-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455324">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latin typeface="+mj-lt"/>
                        </a:rPr>
                        <a:t>Associative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800" dirty="0" smtClean="0">
                          <a:solidFill>
                            <a:schemeClr val="tx1"/>
                          </a:solidFill>
                          <a:latin typeface="+mj-lt"/>
                        </a:rPr>
                        <a:t>3 x 100</a:t>
                      </a:r>
                      <a:endParaRPr lang="en-US" sz="1800" dirty="0">
                        <a:solidFill>
                          <a:schemeClr val="tx1"/>
                        </a:solidFill>
                        <a:latin typeface="+mj-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800" dirty="0" smtClean="0">
                          <a:solidFill>
                            <a:schemeClr val="tx1"/>
                          </a:solidFill>
                          <a:latin typeface="+mj-lt"/>
                        </a:rPr>
                        <a:t>3 x 256</a:t>
                      </a:r>
                      <a:endParaRPr lang="en-US" sz="1800" dirty="0">
                        <a:solidFill>
                          <a:schemeClr val="tx1"/>
                        </a:solidFill>
                        <a:latin typeface="+mj-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800" dirty="0" smtClean="0">
                          <a:solidFill>
                            <a:schemeClr val="tx1"/>
                          </a:solidFill>
                          <a:latin typeface="+mj-lt"/>
                        </a:rPr>
                        <a:t>70K</a:t>
                      </a:r>
                      <a:endParaRPr lang="en-US" sz="1800" dirty="0">
                        <a:solidFill>
                          <a:schemeClr val="tx1"/>
                        </a:solidFill>
                        <a:latin typeface="+mj-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800" dirty="0" smtClean="0">
                          <a:solidFill>
                            <a:schemeClr val="tx1"/>
                          </a:solidFill>
                          <a:latin typeface="+mj-lt"/>
                        </a:rPr>
                        <a:t>1.3M</a:t>
                      </a:r>
                      <a:endParaRPr lang="en-US" sz="1800" dirty="0">
                        <a:solidFill>
                          <a:schemeClr val="tx1"/>
                        </a:solidFill>
                        <a:latin typeface="+mj-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455324">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latin typeface="+mj-lt"/>
                        </a:rPr>
                        <a:t>N-grams</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800" dirty="0" smtClean="0">
                          <a:solidFill>
                            <a:schemeClr val="tx1"/>
                          </a:solidFill>
                          <a:latin typeface="+mj-lt"/>
                        </a:rPr>
                        <a:t>3 x 100</a:t>
                      </a:r>
                      <a:endParaRPr lang="en-US" sz="1800" dirty="0">
                        <a:solidFill>
                          <a:schemeClr val="tx1"/>
                        </a:solidFill>
                        <a:latin typeface="+mj-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800" dirty="0" smtClean="0">
                          <a:solidFill>
                            <a:schemeClr val="tx1"/>
                          </a:solidFill>
                          <a:latin typeface="+mj-lt"/>
                        </a:rPr>
                        <a:t>3 x 128</a:t>
                      </a:r>
                      <a:endParaRPr lang="en-US" sz="1800" dirty="0">
                        <a:solidFill>
                          <a:schemeClr val="tx1"/>
                        </a:solidFill>
                        <a:latin typeface="+mj-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800" dirty="0" smtClean="0">
                          <a:solidFill>
                            <a:schemeClr val="tx1"/>
                          </a:solidFill>
                          <a:latin typeface="+mj-lt"/>
                        </a:rPr>
                        <a:t>61K</a:t>
                      </a:r>
                      <a:endParaRPr lang="en-US" sz="1800" dirty="0">
                        <a:solidFill>
                          <a:schemeClr val="tx1"/>
                        </a:solidFill>
                        <a:latin typeface="+mj-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800" dirty="0" smtClean="0">
                          <a:solidFill>
                            <a:schemeClr val="tx1"/>
                          </a:solidFill>
                          <a:latin typeface="+mj-lt"/>
                        </a:rPr>
                        <a:t>330K</a:t>
                      </a:r>
                      <a:endParaRPr lang="en-US" sz="1800" dirty="0">
                        <a:solidFill>
                          <a:schemeClr val="tx1"/>
                        </a:solidFill>
                        <a:latin typeface="+mj-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455324">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latin typeface="+mj-lt"/>
                        </a:rPr>
                        <a:t>Priority Sort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800" dirty="0" smtClean="0">
                          <a:solidFill>
                            <a:schemeClr val="tx1"/>
                          </a:solidFill>
                          <a:latin typeface="+mj-lt"/>
                        </a:rPr>
                        <a:t>2 x 100</a:t>
                      </a:r>
                      <a:endParaRPr lang="en-US" sz="1800" dirty="0">
                        <a:solidFill>
                          <a:schemeClr val="tx1"/>
                        </a:solidFill>
                        <a:latin typeface="+mj-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800" dirty="0" smtClean="0">
                          <a:solidFill>
                            <a:schemeClr val="tx1"/>
                          </a:solidFill>
                          <a:latin typeface="+mj-lt"/>
                        </a:rPr>
                        <a:t>3 x 128</a:t>
                      </a:r>
                      <a:endParaRPr lang="en-US" sz="1800" dirty="0">
                        <a:solidFill>
                          <a:schemeClr val="tx1"/>
                        </a:solidFill>
                        <a:latin typeface="+mj-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800" dirty="0" smtClean="0">
                          <a:solidFill>
                            <a:schemeClr val="tx1"/>
                          </a:solidFill>
                          <a:latin typeface="+mj-lt"/>
                        </a:rPr>
                        <a:t>269K</a:t>
                      </a:r>
                      <a:endParaRPr lang="en-US" sz="1800" dirty="0">
                        <a:solidFill>
                          <a:schemeClr val="tx1"/>
                        </a:solidFill>
                        <a:latin typeface="+mj-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800" dirty="0" smtClean="0">
                          <a:solidFill>
                            <a:schemeClr val="tx1"/>
                          </a:solidFill>
                          <a:latin typeface="+mj-lt"/>
                        </a:rPr>
                        <a:t>385K</a:t>
                      </a:r>
                      <a:endParaRPr lang="en-US" sz="1800" dirty="0">
                        <a:solidFill>
                          <a:schemeClr val="tx1"/>
                        </a:solidFill>
                        <a:latin typeface="+mj-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sp>
        <p:nvSpPr>
          <p:cNvPr id="4" name="Slide Number Placeholder 3"/>
          <p:cNvSpPr>
            <a:spLocks noGrp="1"/>
          </p:cNvSpPr>
          <p:nvPr>
            <p:ph type="sldNum" sz="quarter" idx="12"/>
          </p:nvPr>
        </p:nvSpPr>
        <p:spPr/>
        <p:txBody>
          <a:bodyPr/>
          <a:lstStyle/>
          <a:p>
            <a:fld id="{6113E31D-E2AB-40D1-8B51-AFA5AFEF393A}" type="slidenum">
              <a:rPr lang="en-US" smtClean="0"/>
              <a:t>70</a:t>
            </a:fld>
            <a:endParaRPr lang="en-US" dirty="0"/>
          </a:p>
        </p:txBody>
      </p:sp>
      <p:sp>
        <p:nvSpPr>
          <p:cNvPr id="7" name="TextBox 6"/>
          <p:cNvSpPr txBox="1"/>
          <p:nvPr/>
        </p:nvSpPr>
        <p:spPr>
          <a:xfrm>
            <a:off x="2455774" y="6385024"/>
            <a:ext cx="4121641" cy="307777"/>
          </a:xfrm>
          <a:prstGeom prst="rect">
            <a:avLst/>
          </a:prstGeom>
          <a:noFill/>
        </p:spPr>
        <p:txBody>
          <a:bodyPr wrap="none" rtlCol="0" anchor="ctr">
            <a:spAutoFit/>
          </a:bodyPr>
          <a:lstStyle/>
          <a:p>
            <a:pPr algn="ctr"/>
            <a:r>
              <a:rPr lang="en-US" sz="1400" dirty="0" smtClean="0">
                <a:latin typeface="+mj-lt"/>
              </a:rPr>
              <a:t>Neural Turing Machines, Graves et. al., arXiv</a:t>
            </a:r>
            <a:r>
              <a:rPr lang="en-US" sz="1400" dirty="0">
                <a:latin typeface="+mj-lt"/>
              </a:rPr>
              <a:t>:1410.5401   </a:t>
            </a:r>
          </a:p>
        </p:txBody>
      </p:sp>
    </p:spTree>
    <p:extLst>
      <p:ext uri="{BB962C8B-B14F-4D97-AF65-F5344CB8AC3E}">
        <p14:creationId xmlns:p14="http://schemas.microsoft.com/office/powerpoint/2010/main" val="207114719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Neural Turing Machines: ‘Copy’ Learning Curve</a:t>
            </a:r>
            <a:endParaRPr lang="en-US" dirty="0"/>
          </a:p>
        </p:txBody>
      </p:sp>
      <p:sp>
        <p:nvSpPr>
          <p:cNvPr id="3" name="Content Placeholder 2"/>
          <p:cNvSpPr>
            <a:spLocks noGrp="1"/>
          </p:cNvSpPr>
          <p:nvPr>
            <p:ph idx="1"/>
          </p:nvPr>
        </p:nvSpPr>
        <p:spPr/>
        <p:txBody>
          <a:bodyPr/>
          <a:lstStyle/>
          <a:p>
            <a:pPr marL="0" indent="0" algn="ctr">
              <a:buNone/>
            </a:pPr>
            <a:r>
              <a:rPr lang="en-US" dirty="0" smtClean="0">
                <a:latin typeface="+mj-lt"/>
              </a:rPr>
              <a:t>Trained on 8-bit sequences, 1&lt;= sequence length &lt;= 20</a:t>
            </a:r>
            <a:endParaRPr lang="en-US" dirty="0">
              <a:latin typeface="+mj-lt"/>
            </a:endParaRPr>
          </a:p>
        </p:txBody>
      </p:sp>
      <p:sp>
        <p:nvSpPr>
          <p:cNvPr id="4" name="Slide Number Placeholder 3"/>
          <p:cNvSpPr>
            <a:spLocks noGrp="1"/>
          </p:cNvSpPr>
          <p:nvPr>
            <p:ph type="sldNum" sz="quarter" idx="12"/>
          </p:nvPr>
        </p:nvSpPr>
        <p:spPr/>
        <p:txBody>
          <a:bodyPr/>
          <a:lstStyle/>
          <a:p>
            <a:fld id="{6113E31D-E2AB-40D1-8B51-AFA5AFEF393A}" type="slidenum">
              <a:rPr lang="en-US" smtClean="0"/>
              <a:t>71</a:t>
            </a:fld>
            <a:endParaRPr lang="en-US" dirty="0"/>
          </a:p>
        </p:txBody>
      </p:sp>
      <p:pic>
        <p:nvPicPr>
          <p:cNvPr id="5" name="Picture 4" descr="Copy.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7695" y="1886018"/>
            <a:ext cx="6293886" cy="3886158"/>
          </a:xfrm>
          <a:prstGeom prst="rect">
            <a:avLst/>
          </a:prstGeom>
        </p:spPr>
      </p:pic>
      <p:sp>
        <p:nvSpPr>
          <p:cNvPr id="7" name="TextBox 6"/>
          <p:cNvSpPr txBox="1"/>
          <p:nvPr/>
        </p:nvSpPr>
        <p:spPr>
          <a:xfrm>
            <a:off x="2455774" y="6385024"/>
            <a:ext cx="4121641" cy="307777"/>
          </a:xfrm>
          <a:prstGeom prst="rect">
            <a:avLst/>
          </a:prstGeom>
          <a:noFill/>
        </p:spPr>
        <p:txBody>
          <a:bodyPr wrap="none" rtlCol="0" anchor="ctr">
            <a:spAutoFit/>
          </a:bodyPr>
          <a:lstStyle/>
          <a:p>
            <a:pPr algn="ctr"/>
            <a:r>
              <a:rPr lang="en-US" sz="1400" dirty="0" smtClean="0">
                <a:latin typeface="+mj-lt"/>
              </a:rPr>
              <a:t>Neural Turing Machines, Graves et. al., arXiv</a:t>
            </a:r>
            <a:r>
              <a:rPr lang="en-US" sz="1400" dirty="0">
                <a:latin typeface="+mj-lt"/>
              </a:rPr>
              <a:t>:1410.5401   </a:t>
            </a:r>
          </a:p>
        </p:txBody>
      </p:sp>
    </p:spTree>
    <p:extLst>
      <p:ext uri="{BB962C8B-B14F-4D97-AF65-F5344CB8AC3E}">
        <p14:creationId xmlns:p14="http://schemas.microsoft.com/office/powerpoint/2010/main" val="120838810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Neural Turing Machines: ‘Copy’ Performance</a:t>
            </a:r>
            <a:endParaRPr lang="en-US" dirty="0"/>
          </a:p>
        </p:txBody>
      </p:sp>
      <p:pic>
        <p:nvPicPr>
          <p:cNvPr id="7" name="Content Placeholder 6" descr="LSTM_Copy.png"/>
          <p:cNvPicPr>
            <a:picLocks noGrp="1" noChangeAspect="1"/>
          </p:cNvPicPr>
          <p:nvPr>
            <p:ph idx="1"/>
          </p:nvPr>
        </p:nvPicPr>
        <p:blipFill rotWithShape="1">
          <a:blip r:embed="rId3">
            <a:extLst>
              <a:ext uri="{28A0092B-C50C-407E-A947-70E740481C1C}">
                <a14:useLocalDpi xmlns:a14="http://schemas.microsoft.com/office/drawing/2010/main" val="0"/>
              </a:ext>
            </a:extLst>
          </a:blip>
          <a:srcRect l="56" r="72" b="-440"/>
          <a:stretch/>
        </p:blipFill>
        <p:spPr>
          <a:xfrm>
            <a:off x="1314217" y="1212161"/>
            <a:ext cx="6406895" cy="2256467"/>
          </a:xfrm>
        </p:spPr>
      </p:pic>
      <p:sp>
        <p:nvSpPr>
          <p:cNvPr id="4" name="Slide Number Placeholder 3"/>
          <p:cNvSpPr>
            <a:spLocks noGrp="1"/>
          </p:cNvSpPr>
          <p:nvPr>
            <p:ph type="sldNum" sz="quarter" idx="12"/>
          </p:nvPr>
        </p:nvSpPr>
        <p:spPr/>
        <p:txBody>
          <a:bodyPr/>
          <a:lstStyle/>
          <a:p>
            <a:fld id="{6113E31D-E2AB-40D1-8B51-AFA5AFEF393A}" type="slidenum">
              <a:rPr lang="en-US" smtClean="0"/>
              <a:t>72</a:t>
            </a:fld>
            <a:endParaRPr lang="en-US" dirty="0"/>
          </a:p>
        </p:txBody>
      </p:sp>
      <p:pic>
        <p:nvPicPr>
          <p:cNvPr id="9" name="Picture 8" descr="NTM_copy.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15398" y="3687237"/>
            <a:ext cx="6405714" cy="2243547"/>
          </a:xfrm>
          <a:prstGeom prst="rect">
            <a:avLst/>
          </a:prstGeom>
        </p:spPr>
      </p:pic>
      <p:sp>
        <p:nvSpPr>
          <p:cNvPr id="10" name="TextBox 9"/>
          <p:cNvSpPr txBox="1"/>
          <p:nvPr/>
        </p:nvSpPr>
        <p:spPr>
          <a:xfrm rot="16200000">
            <a:off x="297999" y="1960926"/>
            <a:ext cx="1324551" cy="707886"/>
          </a:xfrm>
          <a:prstGeom prst="rect">
            <a:avLst/>
          </a:prstGeom>
          <a:noFill/>
        </p:spPr>
        <p:txBody>
          <a:bodyPr wrap="none" rtlCol="0">
            <a:spAutoFit/>
          </a:bodyPr>
          <a:lstStyle/>
          <a:p>
            <a:pPr algn="ctr"/>
            <a:r>
              <a:rPr lang="en-US" sz="4000" dirty="0" smtClean="0"/>
              <a:t>LSTM</a:t>
            </a:r>
            <a:endParaRPr lang="en-US" dirty="0"/>
          </a:p>
        </p:txBody>
      </p:sp>
      <p:sp>
        <p:nvSpPr>
          <p:cNvPr id="11" name="TextBox 10"/>
          <p:cNvSpPr txBox="1"/>
          <p:nvPr/>
        </p:nvSpPr>
        <p:spPr>
          <a:xfrm rot="16200000">
            <a:off x="337907" y="4384361"/>
            <a:ext cx="1306292" cy="769441"/>
          </a:xfrm>
          <a:prstGeom prst="rect">
            <a:avLst/>
          </a:prstGeom>
          <a:noFill/>
        </p:spPr>
        <p:txBody>
          <a:bodyPr wrap="none" rtlCol="0">
            <a:spAutoFit/>
          </a:bodyPr>
          <a:lstStyle/>
          <a:p>
            <a:pPr algn="ctr"/>
            <a:r>
              <a:rPr lang="en-US" sz="4400" dirty="0" smtClean="0"/>
              <a:t>NTM</a:t>
            </a:r>
            <a:endParaRPr lang="en-US" dirty="0"/>
          </a:p>
        </p:txBody>
      </p:sp>
      <p:sp>
        <p:nvSpPr>
          <p:cNvPr id="12" name="TextBox 11"/>
          <p:cNvSpPr txBox="1"/>
          <p:nvPr/>
        </p:nvSpPr>
        <p:spPr>
          <a:xfrm>
            <a:off x="2455774" y="6385024"/>
            <a:ext cx="4121641" cy="307777"/>
          </a:xfrm>
          <a:prstGeom prst="rect">
            <a:avLst/>
          </a:prstGeom>
          <a:noFill/>
        </p:spPr>
        <p:txBody>
          <a:bodyPr wrap="none" rtlCol="0" anchor="ctr">
            <a:spAutoFit/>
          </a:bodyPr>
          <a:lstStyle/>
          <a:p>
            <a:pPr algn="ctr"/>
            <a:r>
              <a:rPr lang="en-US" sz="1400" dirty="0" smtClean="0">
                <a:latin typeface="+mj-lt"/>
              </a:rPr>
              <a:t>Neural Turing Machines, Graves et. al., arXiv</a:t>
            </a:r>
            <a:r>
              <a:rPr lang="en-US" sz="1400" dirty="0">
                <a:latin typeface="+mj-lt"/>
              </a:rPr>
              <a:t>:1410.5401   </a:t>
            </a:r>
          </a:p>
        </p:txBody>
      </p:sp>
    </p:spTree>
    <p:extLst>
      <p:ext uri="{BB962C8B-B14F-4D97-AF65-F5344CB8AC3E}">
        <p14:creationId xmlns:p14="http://schemas.microsoft.com/office/powerpoint/2010/main" val="62606467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lgn="ctr">
              <a:buNone/>
            </a:pPr>
            <a:r>
              <a:rPr lang="en-US" sz="4400" dirty="0" smtClean="0">
                <a:latin typeface="+mj-lt"/>
              </a:rPr>
              <a:t>Neural Turing Machines triggered an outbreak of Memory Architectures!</a:t>
            </a:r>
            <a:endParaRPr lang="en-US" sz="4400" dirty="0">
              <a:latin typeface="+mj-lt"/>
            </a:endParaRPr>
          </a:p>
        </p:txBody>
      </p:sp>
      <p:sp>
        <p:nvSpPr>
          <p:cNvPr id="4" name="Slide Number Placeholder 3"/>
          <p:cNvSpPr>
            <a:spLocks noGrp="1"/>
          </p:cNvSpPr>
          <p:nvPr>
            <p:ph type="sldNum" sz="quarter" idx="12"/>
          </p:nvPr>
        </p:nvSpPr>
        <p:spPr/>
        <p:txBody>
          <a:bodyPr/>
          <a:lstStyle/>
          <a:p>
            <a:fld id="{6113E31D-E2AB-40D1-8B51-AFA5AFEF393A}" type="slidenum">
              <a:rPr lang="en-US" smtClean="0"/>
              <a:t>73</a:t>
            </a:fld>
            <a:endParaRPr lang="en-US" dirty="0"/>
          </a:p>
        </p:txBody>
      </p:sp>
    </p:spTree>
    <p:extLst>
      <p:ext uri="{BB962C8B-B14F-4D97-AF65-F5344CB8AC3E}">
        <p14:creationId xmlns:p14="http://schemas.microsoft.com/office/powerpoint/2010/main" val="104820983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Dynamic Neural Turing Machines</a:t>
            </a:r>
            <a:endParaRPr lang="en-US" dirty="0"/>
          </a:p>
        </p:txBody>
      </p:sp>
      <p:sp>
        <p:nvSpPr>
          <p:cNvPr id="3" name="Content Placeholder 2"/>
          <p:cNvSpPr>
            <a:spLocks noGrp="1"/>
          </p:cNvSpPr>
          <p:nvPr>
            <p:ph idx="1"/>
          </p:nvPr>
        </p:nvSpPr>
        <p:spPr/>
        <p:txBody>
          <a:bodyPr>
            <a:normAutofit/>
          </a:bodyPr>
          <a:lstStyle/>
          <a:p>
            <a:pPr marL="0" indent="0">
              <a:buNone/>
            </a:pPr>
            <a:r>
              <a:rPr lang="en-US" sz="2800" dirty="0" smtClean="0">
                <a:latin typeface="+mj-lt"/>
              </a:rPr>
              <a:t>Experimented with addressing schemes</a:t>
            </a:r>
            <a:endParaRPr lang="en-US" sz="1800" dirty="0" smtClean="0">
              <a:latin typeface="+mj-lt"/>
            </a:endParaRPr>
          </a:p>
          <a:p>
            <a:pPr lvl="1"/>
            <a:r>
              <a:rPr lang="en-US" sz="1600" u="sng" dirty="0">
                <a:latin typeface="+mj-lt"/>
              </a:rPr>
              <a:t>Dynamic Addresses</a:t>
            </a:r>
            <a:r>
              <a:rPr lang="en-US" sz="1600" dirty="0">
                <a:latin typeface="+mj-lt"/>
              </a:rPr>
              <a:t>: Addresses of memory locations learnt in training – allows non-linear location-based addressing</a:t>
            </a:r>
          </a:p>
          <a:p>
            <a:pPr lvl="1"/>
            <a:endParaRPr lang="en-US" sz="1600" u="sng" dirty="0" smtClean="0">
              <a:latin typeface="+mj-lt"/>
            </a:endParaRPr>
          </a:p>
          <a:p>
            <a:pPr lvl="1"/>
            <a:r>
              <a:rPr lang="en-US" sz="1600" u="sng" dirty="0" smtClean="0">
                <a:latin typeface="+mj-lt"/>
              </a:rPr>
              <a:t>Least recently used weighting</a:t>
            </a:r>
            <a:r>
              <a:rPr lang="en-US" sz="1600" dirty="0" smtClean="0">
                <a:latin typeface="+mj-lt"/>
              </a:rPr>
              <a:t>: Prefer least recently used memory locations + interpolate with content-based addressing</a:t>
            </a:r>
          </a:p>
          <a:p>
            <a:pPr lvl="1"/>
            <a:endParaRPr lang="en-US" sz="1600" u="sng" dirty="0">
              <a:latin typeface="+mj-lt"/>
            </a:endParaRPr>
          </a:p>
          <a:p>
            <a:pPr lvl="1"/>
            <a:r>
              <a:rPr lang="en-US" sz="1600" u="sng" dirty="0" smtClean="0">
                <a:latin typeface="+mj-lt"/>
              </a:rPr>
              <a:t>Discrete Addressing</a:t>
            </a:r>
            <a:r>
              <a:rPr lang="en-US" sz="1600" dirty="0" smtClean="0">
                <a:latin typeface="+mj-lt"/>
              </a:rPr>
              <a:t>: Sample the memory location from the content-based distribution to obtain a one-hot address</a:t>
            </a:r>
          </a:p>
          <a:p>
            <a:pPr lvl="1"/>
            <a:endParaRPr lang="en-US" sz="1600" dirty="0">
              <a:latin typeface="+mj-lt"/>
            </a:endParaRPr>
          </a:p>
          <a:p>
            <a:pPr lvl="1"/>
            <a:r>
              <a:rPr lang="en-US" sz="1600" u="sng" dirty="0" smtClean="0">
                <a:latin typeface="+mj-lt"/>
              </a:rPr>
              <a:t>Multi-step Addressing</a:t>
            </a:r>
            <a:r>
              <a:rPr lang="en-US" sz="1600" dirty="0" smtClean="0">
                <a:latin typeface="+mj-lt"/>
              </a:rPr>
              <a:t>: Allows multiple hops over memory</a:t>
            </a:r>
          </a:p>
          <a:p>
            <a:pPr marL="0" indent="0" algn="ctr">
              <a:buNone/>
            </a:pPr>
            <a:endParaRPr lang="en-US" sz="2400" dirty="0" smtClean="0">
              <a:latin typeface="+mj-lt"/>
            </a:endParaRPr>
          </a:p>
          <a:p>
            <a:pPr marL="0" indent="0" algn="ctr">
              <a:buNone/>
            </a:pPr>
            <a:r>
              <a:rPr lang="en-US" sz="2400" dirty="0" smtClean="0">
                <a:latin typeface="+mj-lt"/>
              </a:rPr>
              <a:t>Results: </a:t>
            </a:r>
            <a:r>
              <a:rPr lang="en-US" sz="2400" dirty="0" err="1" smtClean="0">
                <a:latin typeface="+mj-lt"/>
              </a:rPr>
              <a:t>bAbI</a:t>
            </a:r>
            <a:r>
              <a:rPr lang="en-US" sz="2400" dirty="0" smtClean="0">
                <a:latin typeface="+mj-lt"/>
              </a:rPr>
              <a:t> QA Task</a:t>
            </a:r>
            <a:endParaRPr lang="en-US" dirty="0" smtClean="0"/>
          </a:p>
          <a:p>
            <a:pPr marL="342900" lvl="1" indent="0">
              <a:buNone/>
            </a:pPr>
            <a:endParaRPr lang="en-US" dirty="0"/>
          </a:p>
        </p:txBody>
      </p:sp>
      <p:sp>
        <p:nvSpPr>
          <p:cNvPr id="4" name="Slide Number Placeholder 3"/>
          <p:cNvSpPr>
            <a:spLocks noGrp="1"/>
          </p:cNvSpPr>
          <p:nvPr>
            <p:ph type="sldNum" sz="quarter" idx="12"/>
          </p:nvPr>
        </p:nvSpPr>
        <p:spPr/>
        <p:txBody>
          <a:bodyPr/>
          <a:lstStyle/>
          <a:p>
            <a:fld id="{6113E31D-E2AB-40D1-8B51-AFA5AFEF393A}" type="slidenum">
              <a:rPr lang="en-US" smtClean="0"/>
              <a:t>74</a:t>
            </a:fld>
            <a:endParaRPr lang="en-US" dirty="0"/>
          </a:p>
        </p:txBody>
      </p:sp>
      <p:sp>
        <p:nvSpPr>
          <p:cNvPr id="6" name="TextBox 5"/>
          <p:cNvSpPr txBox="1"/>
          <p:nvPr/>
        </p:nvSpPr>
        <p:spPr>
          <a:xfrm>
            <a:off x="557818" y="6385024"/>
            <a:ext cx="7917552" cy="307777"/>
          </a:xfrm>
          <a:prstGeom prst="rect">
            <a:avLst/>
          </a:prstGeom>
          <a:noFill/>
        </p:spPr>
        <p:txBody>
          <a:bodyPr wrap="none" rtlCol="0" anchor="ctr">
            <a:spAutoFit/>
          </a:bodyPr>
          <a:lstStyle/>
          <a:p>
            <a:pPr algn="ctr"/>
            <a:r>
              <a:rPr lang="en-US" sz="1400" dirty="0">
                <a:latin typeface="+mj-lt"/>
              </a:rPr>
              <a:t>Dynamic Neural Turing Machine with Soft and Hard Addressing </a:t>
            </a:r>
            <a:r>
              <a:rPr lang="en-US" sz="1400" dirty="0" smtClean="0">
                <a:latin typeface="+mj-lt"/>
              </a:rPr>
              <a:t>Schemes, </a:t>
            </a:r>
            <a:r>
              <a:rPr lang="en-US" sz="1400" dirty="0" err="1" smtClean="0">
                <a:latin typeface="+mj-lt"/>
              </a:rPr>
              <a:t>Gulchere</a:t>
            </a:r>
            <a:r>
              <a:rPr lang="en-US" sz="1400" dirty="0" smtClean="0">
                <a:latin typeface="+mj-lt"/>
              </a:rPr>
              <a:t> et. al.</a:t>
            </a:r>
            <a:r>
              <a:rPr lang="en-US" sz="1400" dirty="0">
                <a:latin typeface="+mj-lt"/>
              </a:rPr>
              <a:t>, 	arXiv:1607.00036</a:t>
            </a:r>
          </a:p>
        </p:txBody>
      </p:sp>
      <p:graphicFrame>
        <p:nvGraphicFramePr>
          <p:cNvPr id="7" name="Table 6"/>
          <p:cNvGraphicFramePr>
            <a:graphicFrameLocks noGrp="1"/>
          </p:cNvGraphicFramePr>
          <p:nvPr>
            <p:extLst/>
          </p:nvPr>
        </p:nvGraphicFramePr>
        <p:xfrm>
          <a:off x="1524000" y="5257225"/>
          <a:ext cx="6379325" cy="991436"/>
        </p:xfrm>
        <a:graphic>
          <a:graphicData uri="http://schemas.openxmlformats.org/drawingml/2006/table">
            <a:tbl>
              <a:tblPr firstRow="1" bandRow="1">
                <a:tableStyleId>{5C22544A-7EE6-4342-B048-85BDC9FD1C3A}</a:tableStyleId>
              </a:tblPr>
              <a:tblGrid>
                <a:gridCol w="705518"/>
                <a:gridCol w="1333760"/>
                <a:gridCol w="1306946"/>
                <a:gridCol w="234264"/>
                <a:gridCol w="1319276"/>
                <a:gridCol w="1479561"/>
              </a:tblGrid>
              <a:tr h="397076">
                <a:tc>
                  <a:txBody>
                    <a:bodyPr/>
                    <a:lstStyle/>
                    <a:p>
                      <a:pPr algn="ctr"/>
                      <a:endParaRPr lang="en-US" sz="1600" dirty="0">
                        <a:solidFill>
                          <a:srgbClr val="000000"/>
                        </a:solidFill>
                        <a:latin typeface="+mj-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smtClean="0">
                          <a:solidFill>
                            <a:srgbClr val="000000"/>
                          </a:solidFill>
                          <a:latin typeface="+mj-lt"/>
                        </a:rPr>
                        <a:t>Location</a:t>
                      </a:r>
                      <a:r>
                        <a:rPr lang="en-US" sz="1600" baseline="0" dirty="0" smtClean="0">
                          <a:solidFill>
                            <a:srgbClr val="000000"/>
                          </a:solidFill>
                          <a:latin typeface="+mj-lt"/>
                        </a:rPr>
                        <a:t> </a:t>
                      </a:r>
                      <a:r>
                        <a:rPr lang="en-US" sz="1600" dirty="0" smtClean="0">
                          <a:solidFill>
                            <a:srgbClr val="000000"/>
                          </a:solidFill>
                          <a:latin typeface="+mj-lt"/>
                        </a:rPr>
                        <a:t>NTM</a:t>
                      </a:r>
                      <a:endParaRPr lang="en-US" sz="1600" dirty="0">
                        <a:solidFill>
                          <a:srgbClr val="000000"/>
                        </a:solidFill>
                        <a:latin typeface="+mj-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smtClean="0">
                          <a:solidFill>
                            <a:srgbClr val="000000"/>
                          </a:solidFill>
                          <a:latin typeface="+mj-lt"/>
                        </a:rPr>
                        <a:t>Content</a:t>
                      </a:r>
                      <a:r>
                        <a:rPr lang="en-US" sz="1600" baseline="0" dirty="0" smtClean="0">
                          <a:solidFill>
                            <a:srgbClr val="000000"/>
                          </a:solidFill>
                          <a:latin typeface="+mj-lt"/>
                        </a:rPr>
                        <a:t> </a:t>
                      </a:r>
                      <a:r>
                        <a:rPr lang="en-US" sz="1600" dirty="0" smtClean="0">
                          <a:solidFill>
                            <a:srgbClr val="000000"/>
                          </a:solidFill>
                          <a:latin typeface="+mj-lt"/>
                        </a:rPr>
                        <a:t>NTM</a:t>
                      </a:r>
                      <a:endParaRPr lang="en-US" sz="1600" dirty="0">
                        <a:solidFill>
                          <a:srgbClr val="000000"/>
                        </a:solidFill>
                        <a:latin typeface="+mj-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rowSpan="3">
                  <a:txBody>
                    <a:bodyPr/>
                    <a:lstStyle/>
                    <a:p>
                      <a:pPr algn="ctr"/>
                      <a:endParaRPr lang="en-US" sz="1600" dirty="0">
                        <a:solidFill>
                          <a:srgbClr val="000000"/>
                        </a:solidFill>
                        <a:latin typeface="+mj-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smtClean="0">
                          <a:solidFill>
                            <a:srgbClr val="000000"/>
                          </a:solidFill>
                          <a:latin typeface="+mj-lt"/>
                        </a:rPr>
                        <a:t>Soft</a:t>
                      </a:r>
                      <a:r>
                        <a:rPr lang="en-US" sz="1600" baseline="0" dirty="0" smtClean="0">
                          <a:solidFill>
                            <a:srgbClr val="000000"/>
                          </a:solidFill>
                          <a:latin typeface="+mj-lt"/>
                        </a:rPr>
                        <a:t> </a:t>
                      </a:r>
                      <a:r>
                        <a:rPr lang="en-US" sz="1600" dirty="0" smtClean="0">
                          <a:solidFill>
                            <a:srgbClr val="000000"/>
                          </a:solidFill>
                          <a:latin typeface="+mj-lt"/>
                        </a:rPr>
                        <a:t>DNTM</a:t>
                      </a:r>
                      <a:endParaRPr lang="en-US" sz="1600" dirty="0">
                        <a:solidFill>
                          <a:srgbClr val="000000"/>
                        </a:solidFill>
                        <a:latin typeface="+mj-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smtClean="0">
                          <a:solidFill>
                            <a:srgbClr val="000000"/>
                          </a:solidFill>
                          <a:latin typeface="+mj-lt"/>
                        </a:rPr>
                        <a:t>Discrete DNTM</a:t>
                      </a:r>
                      <a:endParaRPr lang="en-US" sz="1600" dirty="0">
                        <a:solidFill>
                          <a:srgbClr val="000000"/>
                        </a:solidFill>
                        <a:latin typeface="+mj-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292794">
                <a:tc>
                  <a:txBody>
                    <a:bodyPr/>
                    <a:lstStyle/>
                    <a:p>
                      <a:r>
                        <a:rPr lang="en-US" dirty="0" smtClean="0">
                          <a:solidFill>
                            <a:srgbClr val="000000"/>
                          </a:solidFill>
                          <a:latin typeface="+mj-lt"/>
                        </a:rPr>
                        <a:t>1-step</a:t>
                      </a:r>
                      <a:endParaRPr lang="en-US" dirty="0">
                        <a:solidFill>
                          <a:srgbClr val="000000"/>
                        </a:solidFill>
                        <a:latin typeface="+mj-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dirty="0" smtClean="0">
                          <a:solidFill>
                            <a:srgbClr val="000000"/>
                          </a:solidFill>
                          <a:latin typeface="+mj-lt"/>
                        </a:rPr>
                        <a:t>31.4%</a:t>
                      </a:r>
                      <a:endParaRPr lang="en-US" dirty="0">
                        <a:solidFill>
                          <a:srgbClr val="000000"/>
                        </a:solidFill>
                        <a:latin typeface="+mj-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dirty="0" smtClean="0">
                          <a:solidFill>
                            <a:srgbClr val="000000"/>
                          </a:solidFill>
                          <a:latin typeface="+mj-lt"/>
                        </a:rPr>
                        <a:t>33.6%</a:t>
                      </a:r>
                      <a:endParaRPr lang="en-US" dirty="0">
                        <a:solidFill>
                          <a:srgbClr val="000000"/>
                        </a:solidFill>
                        <a:latin typeface="+mj-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vMerge="1">
                  <a:txBody>
                    <a:bodyPr/>
                    <a:lstStyle/>
                    <a:p>
                      <a:endParaRPr lang="en-US" dirty="0">
                        <a:solidFill>
                          <a:srgbClr val="000000"/>
                        </a:solidFill>
                        <a:latin typeface="+mj-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dirty="0" smtClean="0">
                          <a:solidFill>
                            <a:srgbClr val="000000"/>
                          </a:solidFill>
                          <a:latin typeface="+mj-lt"/>
                        </a:rPr>
                        <a:t>29.5%</a:t>
                      </a:r>
                      <a:endParaRPr lang="en-US" dirty="0">
                        <a:solidFill>
                          <a:srgbClr val="000000"/>
                        </a:solidFill>
                        <a:latin typeface="+mj-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dirty="0" smtClean="0">
                          <a:solidFill>
                            <a:srgbClr val="000000"/>
                          </a:solidFill>
                          <a:latin typeface="+mj-lt"/>
                        </a:rPr>
                        <a:t>27.9%</a:t>
                      </a:r>
                      <a:endParaRPr lang="en-US" dirty="0">
                        <a:solidFill>
                          <a:srgbClr val="000000"/>
                        </a:solidFill>
                        <a:latin typeface="+mj-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292794">
                <a:tc>
                  <a:txBody>
                    <a:bodyPr/>
                    <a:lstStyle/>
                    <a:p>
                      <a:r>
                        <a:rPr lang="en-US" dirty="0" smtClean="0">
                          <a:solidFill>
                            <a:srgbClr val="000000"/>
                          </a:solidFill>
                          <a:latin typeface="+mj-lt"/>
                        </a:rPr>
                        <a:t>3-step</a:t>
                      </a:r>
                      <a:endParaRPr lang="en-US" dirty="0">
                        <a:solidFill>
                          <a:srgbClr val="000000"/>
                        </a:solidFill>
                        <a:latin typeface="+mj-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dirty="0" smtClean="0">
                          <a:solidFill>
                            <a:srgbClr val="000000"/>
                          </a:solidFill>
                          <a:latin typeface="+mj-lt"/>
                        </a:rPr>
                        <a:t>32.8%</a:t>
                      </a:r>
                      <a:endParaRPr lang="en-US" dirty="0">
                        <a:solidFill>
                          <a:srgbClr val="000000"/>
                        </a:solidFill>
                        <a:latin typeface="+mj-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dirty="0" smtClean="0">
                          <a:solidFill>
                            <a:srgbClr val="000000"/>
                          </a:solidFill>
                          <a:latin typeface="+mj-lt"/>
                        </a:rPr>
                        <a:t>32.7%</a:t>
                      </a:r>
                      <a:endParaRPr lang="en-US" dirty="0">
                        <a:solidFill>
                          <a:srgbClr val="000000"/>
                        </a:solidFill>
                        <a:latin typeface="+mj-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vMerge="1">
                  <a:txBody>
                    <a:bodyPr/>
                    <a:lstStyle/>
                    <a:p>
                      <a:endParaRPr lang="en-US" dirty="0">
                        <a:solidFill>
                          <a:srgbClr val="000000"/>
                        </a:solidFill>
                        <a:latin typeface="+mj-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dirty="0" smtClean="0">
                          <a:solidFill>
                            <a:srgbClr val="000000"/>
                          </a:solidFill>
                          <a:latin typeface="+mj-lt"/>
                        </a:rPr>
                        <a:t>24.2%</a:t>
                      </a:r>
                      <a:endParaRPr lang="en-US" dirty="0">
                        <a:solidFill>
                          <a:srgbClr val="000000"/>
                        </a:solidFill>
                        <a:latin typeface="+mj-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dirty="0" smtClean="0">
                          <a:solidFill>
                            <a:srgbClr val="000000"/>
                          </a:solidFill>
                          <a:latin typeface="+mj-lt"/>
                        </a:rPr>
                        <a:t>21.7%</a:t>
                      </a:r>
                      <a:endParaRPr lang="en-US" dirty="0">
                        <a:solidFill>
                          <a:srgbClr val="000000"/>
                        </a:solidFill>
                        <a:latin typeface="+mj-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269721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Stack Augmented Recurrent Networks</a:t>
            </a:r>
            <a:endParaRPr lang="en-US" dirty="0"/>
          </a:p>
        </p:txBody>
      </p:sp>
      <p:sp>
        <p:nvSpPr>
          <p:cNvPr id="3" name="Content Placeholder 2"/>
          <p:cNvSpPr>
            <a:spLocks noGrp="1"/>
          </p:cNvSpPr>
          <p:nvPr>
            <p:ph idx="1"/>
          </p:nvPr>
        </p:nvSpPr>
        <p:spPr/>
        <p:txBody>
          <a:bodyPr>
            <a:normAutofit/>
          </a:bodyPr>
          <a:lstStyle/>
          <a:p>
            <a:pPr marL="0" indent="0">
              <a:buNone/>
            </a:pPr>
            <a:r>
              <a:rPr lang="en-US" sz="2800" dirty="0" smtClean="0">
                <a:latin typeface="+mj-lt"/>
              </a:rPr>
              <a:t>Learn algorithms based on stack implementations (e.g. learning fixed sequence generators)</a:t>
            </a:r>
          </a:p>
          <a:p>
            <a:pPr marL="0" indent="0">
              <a:buNone/>
            </a:pPr>
            <a:endParaRPr lang="en-US" sz="2800" dirty="0">
              <a:latin typeface="+mj-lt"/>
            </a:endParaRPr>
          </a:p>
          <a:p>
            <a:pPr marL="0" indent="0">
              <a:buNone/>
            </a:pPr>
            <a:endParaRPr lang="en-US" sz="2800" dirty="0" smtClean="0">
              <a:latin typeface="+mj-lt"/>
            </a:endParaRPr>
          </a:p>
          <a:p>
            <a:pPr marL="0" indent="0">
              <a:buNone/>
            </a:pPr>
            <a:endParaRPr lang="en-US" sz="2800" dirty="0">
              <a:latin typeface="+mj-lt"/>
            </a:endParaRPr>
          </a:p>
          <a:p>
            <a:pPr marL="0" indent="0">
              <a:buNone/>
            </a:pPr>
            <a:endParaRPr lang="en-US" sz="2800" dirty="0" smtClean="0">
              <a:latin typeface="+mj-lt"/>
            </a:endParaRPr>
          </a:p>
          <a:p>
            <a:pPr marL="0" indent="0">
              <a:buNone/>
            </a:pPr>
            <a:endParaRPr lang="en-US" sz="2800" dirty="0">
              <a:latin typeface="+mj-lt"/>
            </a:endParaRPr>
          </a:p>
          <a:p>
            <a:pPr marL="0" indent="0" algn="ctr">
              <a:buNone/>
            </a:pPr>
            <a:r>
              <a:rPr lang="en-US" sz="2800" dirty="0">
                <a:latin typeface="+mj-lt"/>
              </a:rPr>
              <a:t>Uses a stack data structure to store memory (as opposed to a memory matrix)</a:t>
            </a:r>
          </a:p>
          <a:p>
            <a:pPr marL="0" indent="0">
              <a:buNone/>
            </a:pPr>
            <a:endParaRPr lang="en-US" sz="2800" dirty="0" smtClean="0">
              <a:latin typeface="+mj-lt"/>
            </a:endParaRPr>
          </a:p>
          <a:p>
            <a:endParaRPr lang="en-US" sz="2800" dirty="0">
              <a:latin typeface="+mj-lt"/>
            </a:endParaRPr>
          </a:p>
        </p:txBody>
      </p:sp>
      <p:sp>
        <p:nvSpPr>
          <p:cNvPr id="4" name="Slide Number Placeholder 3"/>
          <p:cNvSpPr>
            <a:spLocks noGrp="1"/>
          </p:cNvSpPr>
          <p:nvPr>
            <p:ph type="sldNum" sz="quarter" idx="12"/>
          </p:nvPr>
        </p:nvSpPr>
        <p:spPr/>
        <p:txBody>
          <a:bodyPr/>
          <a:lstStyle/>
          <a:p>
            <a:fld id="{6113E31D-E2AB-40D1-8B51-AFA5AFEF393A}" type="slidenum">
              <a:rPr lang="en-US" smtClean="0"/>
              <a:t>75</a:t>
            </a:fld>
            <a:endParaRPr lang="en-US" dirty="0"/>
          </a:p>
        </p:txBody>
      </p:sp>
      <p:pic>
        <p:nvPicPr>
          <p:cNvPr id="5" name="Picture 4" descr="SeqStack.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334" y="2231547"/>
            <a:ext cx="7977879" cy="2090226"/>
          </a:xfrm>
          <a:prstGeom prst="rect">
            <a:avLst/>
          </a:prstGeom>
        </p:spPr>
      </p:pic>
      <p:sp>
        <p:nvSpPr>
          <p:cNvPr id="7" name="TextBox 6"/>
          <p:cNvSpPr txBox="1"/>
          <p:nvPr/>
        </p:nvSpPr>
        <p:spPr>
          <a:xfrm>
            <a:off x="825163" y="6385024"/>
            <a:ext cx="7382863" cy="307777"/>
          </a:xfrm>
          <a:prstGeom prst="rect">
            <a:avLst/>
          </a:prstGeom>
          <a:noFill/>
        </p:spPr>
        <p:txBody>
          <a:bodyPr wrap="none" rtlCol="0" anchor="ctr">
            <a:spAutoFit/>
          </a:bodyPr>
          <a:lstStyle/>
          <a:p>
            <a:pPr algn="ctr"/>
            <a:r>
              <a:rPr lang="en-US" sz="1400" dirty="0">
                <a:latin typeface="+mj-lt"/>
              </a:rPr>
              <a:t>Inferring Algorithmic Patterns with Stack-Augmented Recurrent </a:t>
            </a:r>
            <a:r>
              <a:rPr lang="en-US" sz="1400" dirty="0" smtClean="0">
                <a:latin typeface="+mj-lt"/>
              </a:rPr>
              <a:t>Nets, </a:t>
            </a:r>
            <a:r>
              <a:rPr lang="en-US" sz="1400" dirty="0" err="1" smtClean="0">
                <a:latin typeface="+mj-lt"/>
              </a:rPr>
              <a:t>Joulin</a:t>
            </a:r>
            <a:r>
              <a:rPr lang="en-US" sz="1400" dirty="0" smtClean="0">
                <a:latin typeface="+mj-lt"/>
              </a:rPr>
              <a:t> et. al</a:t>
            </a:r>
            <a:r>
              <a:rPr lang="en-US" sz="1400" dirty="0">
                <a:latin typeface="+mj-lt"/>
              </a:rPr>
              <a:t>., arXiv:1503.01007 </a:t>
            </a:r>
          </a:p>
        </p:txBody>
      </p:sp>
    </p:spTree>
    <p:extLst>
      <p:ext uri="{BB962C8B-B14F-4D97-AF65-F5344CB8AC3E}">
        <p14:creationId xmlns:p14="http://schemas.microsoft.com/office/powerpoint/2010/main" val="202036880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Stack Augmented Recurrent Networks</a:t>
            </a:r>
          </a:p>
        </p:txBody>
      </p:sp>
      <p:sp>
        <p:nvSpPr>
          <p:cNvPr id="3" name="Content Placeholder 2"/>
          <p:cNvSpPr>
            <a:spLocks noGrp="1"/>
          </p:cNvSpPr>
          <p:nvPr>
            <p:ph idx="1"/>
          </p:nvPr>
        </p:nvSpPr>
        <p:spPr/>
        <p:txBody>
          <a:bodyPr/>
          <a:lstStyle/>
          <a:p>
            <a:r>
              <a:rPr lang="en-US" sz="2800" dirty="0" smtClean="0">
                <a:latin typeface="+mj-lt"/>
              </a:rPr>
              <a:t>Blurry ‘push’ and ‘pop’ on stack. E.g.:</a:t>
            </a:r>
          </a:p>
          <a:p>
            <a:endParaRPr lang="en-US" sz="2800" dirty="0">
              <a:latin typeface="+mj-lt"/>
            </a:endParaRPr>
          </a:p>
          <a:p>
            <a:endParaRPr lang="en-US" sz="2800" dirty="0" smtClean="0">
              <a:latin typeface="+mj-lt"/>
            </a:endParaRPr>
          </a:p>
          <a:p>
            <a:r>
              <a:rPr lang="en-US" sz="2800" dirty="0" smtClean="0">
                <a:latin typeface="+mj-lt"/>
              </a:rPr>
              <a:t>Some results:</a:t>
            </a:r>
          </a:p>
          <a:p>
            <a:endParaRPr lang="en-US" sz="2800" dirty="0">
              <a:latin typeface="+mj-lt"/>
            </a:endParaRPr>
          </a:p>
          <a:p>
            <a:pPr lvl="1"/>
            <a:endParaRPr lang="en-US" sz="2500" dirty="0" smtClean="0">
              <a:latin typeface="+mj-lt"/>
            </a:endParaRPr>
          </a:p>
          <a:p>
            <a:endParaRPr lang="en-US" dirty="0"/>
          </a:p>
        </p:txBody>
      </p:sp>
      <p:sp>
        <p:nvSpPr>
          <p:cNvPr id="4" name="Slide Number Placeholder 3"/>
          <p:cNvSpPr>
            <a:spLocks noGrp="1"/>
          </p:cNvSpPr>
          <p:nvPr>
            <p:ph type="sldNum" sz="quarter" idx="12"/>
          </p:nvPr>
        </p:nvSpPr>
        <p:spPr/>
        <p:txBody>
          <a:bodyPr/>
          <a:lstStyle/>
          <a:p>
            <a:fld id="{6113E31D-E2AB-40D1-8B51-AFA5AFEF393A}" type="slidenum">
              <a:rPr lang="en-US" smtClean="0"/>
              <a:t>76</a:t>
            </a:fld>
            <a:endParaRPr lang="en-US" dirty="0"/>
          </a:p>
        </p:txBody>
      </p:sp>
      <p:pic>
        <p:nvPicPr>
          <p:cNvPr id="5" name="Picture 4"/>
          <p:cNvPicPr>
            <a:picLocks noChangeAspect="1"/>
          </p:cNvPicPr>
          <p:nvPr/>
        </p:nvPicPr>
        <p:blipFill>
          <a:blip r:embed="rId2"/>
          <a:stretch>
            <a:fillRect/>
          </a:stretch>
        </p:blipFill>
        <p:spPr>
          <a:xfrm>
            <a:off x="1598889" y="2034178"/>
            <a:ext cx="5844166" cy="396620"/>
          </a:xfrm>
          <a:prstGeom prst="rect">
            <a:avLst/>
          </a:prstGeom>
        </p:spPr>
      </p:pic>
      <p:pic>
        <p:nvPicPr>
          <p:cNvPr id="6" name="Picture 5" descr="Screen Shot 2017-04-23 at 22.50.37.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4680" y="3656356"/>
            <a:ext cx="6592582" cy="1516877"/>
          </a:xfrm>
          <a:prstGeom prst="rect">
            <a:avLst/>
          </a:prstGeom>
        </p:spPr>
      </p:pic>
      <p:sp>
        <p:nvSpPr>
          <p:cNvPr id="8" name="TextBox 7"/>
          <p:cNvSpPr txBox="1"/>
          <p:nvPr/>
        </p:nvSpPr>
        <p:spPr>
          <a:xfrm>
            <a:off x="825163" y="6385024"/>
            <a:ext cx="7382863" cy="307777"/>
          </a:xfrm>
          <a:prstGeom prst="rect">
            <a:avLst/>
          </a:prstGeom>
          <a:noFill/>
        </p:spPr>
        <p:txBody>
          <a:bodyPr wrap="none" rtlCol="0" anchor="ctr">
            <a:spAutoFit/>
          </a:bodyPr>
          <a:lstStyle/>
          <a:p>
            <a:pPr algn="ctr"/>
            <a:r>
              <a:rPr lang="en-US" sz="1400" dirty="0">
                <a:latin typeface="+mj-lt"/>
              </a:rPr>
              <a:t>Inferring Algorithmic Patterns with Stack-Augmented Recurrent </a:t>
            </a:r>
            <a:r>
              <a:rPr lang="en-US" sz="1400" dirty="0" smtClean="0">
                <a:latin typeface="+mj-lt"/>
              </a:rPr>
              <a:t>Nets, </a:t>
            </a:r>
            <a:r>
              <a:rPr lang="en-US" sz="1400" dirty="0" err="1" smtClean="0">
                <a:latin typeface="+mj-lt"/>
              </a:rPr>
              <a:t>Joulin</a:t>
            </a:r>
            <a:r>
              <a:rPr lang="en-US" sz="1400" dirty="0" smtClean="0">
                <a:latin typeface="+mj-lt"/>
              </a:rPr>
              <a:t> et. al</a:t>
            </a:r>
            <a:r>
              <a:rPr lang="en-US" sz="1400" dirty="0">
                <a:latin typeface="+mj-lt"/>
              </a:rPr>
              <a:t>., arXiv:1503.01007 </a:t>
            </a:r>
          </a:p>
        </p:txBody>
      </p:sp>
    </p:spTree>
    <p:extLst>
      <p:ext uri="{BB962C8B-B14F-4D97-AF65-F5344CB8AC3E}">
        <p14:creationId xmlns:p14="http://schemas.microsoft.com/office/powerpoint/2010/main" val="32702885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Differentiable Neural Computers</a:t>
            </a:r>
            <a:endParaRPr lang="en-US" dirty="0"/>
          </a:p>
        </p:txBody>
      </p:sp>
      <p:sp>
        <p:nvSpPr>
          <p:cNvPr id="3" name="Content Placeholder 2"/>
          <p:cNvSpPr>
            <a:spLocks noGrp="1"/>
          </p:cNvSpPr>
          <p:nvPr>
            <p:ph idx="1"/>
          </p:nvPr>
        </p:nvSpPr>
        <p:spPr/>
        <p:txBody>
          <a:bodyPr>
            <a:normAutofit/>
          </a:bodyPr>
          <a:lstStyle/>
          <a:p>
            <a:pPr marL="0" indent="0">
              <a:buNone/>
            </a:pPr>
            <a:r>
              <a:rPr lang="en-US" sz="2800" dirty="0" smtClean="0">
                <a:latin typeface="+mj-lt"/>
              </a:rPr>
              <a:t>Advanced addressing mechanisms:</a:t>
            </a:r>
          </a:p>
          <a:p>
            <a:pPr marL="0" indent="0">
              <a:buNone/>
            </a:pPr>
            <a:endParaRPr lang="en-US" sz="2800" dirty="0" smtClean="0">
              <a:latin typeface="+mj-lt"/>
            </a:endParaRPr>
          </a:p>
          <a:p>
            <a:pPr lvl="1"/>
            <a:r>
              <a:rPr lang="en-US" sz="2500" dirty="0" smtClean="0">
                <a:latin typeface="+mj-lt"/>
              </a:rPr>
              <a:t>Content Based Addressing</a:t>
            </a:r>
          </a:p>
          <a:p>
            <a:pPr marL="342900" lvl="1" indent="0">
              <a:buNone/>
            </a:pPr>
            <a:endParaRPr lang="en-US" sz="2500" dirty="0">
              <a:latin typeface="+mj-lt"/>
            </a:endParaRPr>
          </a:p>
          <a:p>
            <a:pPr lvl="1"/>
            <a:r>
              <a:rPr lang="en-US" sz="2500" dirty="0" smtClean="0">
                <a:latin typeface="+mj-lt"/>
              </a:rPr>
              <a:t>Temporal Addressing</a:t>
            </a:r>
          </a:p>
          <a:p>
            <a:pPr lvl="2"/>
            <a:r>
              <a:rPr lang="en-US" sz="2200" dirty="0" smtClean="0">
                <a:latin typeface="+mj-lt"/>
              </a:rPr>
              <a:t>Maintains notion of sequence in addressing</a:t>
            </a:r>
          </a:p>
          <a:p>
            <a:pPr lvl="2"/>
            <a:r>
              <a:rPr lang="en-US" sz="2200" dirty="0" smtClean="0">
                <a:latin typeface="+mj-lt"/>
              </a:rPr>
              <a:t>Temporal Link Matrix </a:t>
            </a:r>
            <a:r>
              <a:rPr lang="en-US" sz="2200" i="1" dirty="0" smtClean="0">
                <a:latin typeface="+mj-lt"/>
              </a:rPr>
              <a:t>L </a:t>
            </a:r>
            <a:r>
              <a:rPr lang="en-US" sz="2200" dirty="0" smtClean="0">
                <a:latin typeface="+mj-lt"/>
              </a:rPr>
              <a:t>(size </a:t>
            </a:r>
            <a:r>
              <a:rPr lang="en-US" sz="2200" dirty="0" err="1" smtClean="0">
                <a:latin typeface="+mj-lt"/>
              </a:rPr>
              <a:t>NxN</a:t>
            </a:r>
            <a:r>
              <a:rPr lang="en-US" sz="2200" dirty="0" smtClean="0">
                <a:latin typeface="+mj-lt"/>
              </a:rPr>
              <a:t>), L[</a:t>
            </a:r>
            <a:r>
              <a:rPr lang="en-US" sz="2200" i="1" dirty="0" err="1">
                <a:latin typeface="+mj-lt"/>
              </a:rPr>
              <a:t>i</a:t>
            </a:r>
            <a:r>
              <a:rPr lang="en-US" sz="2200" i="1" dirty="0" err="1" smtClean="0">
                <a:latin typeface="+mj-lt"/>
              </a:rPr>
              <a:t>,j</a:t>
            </a:r>
            <a:r>
              <a:rPr lang="en-US" sz="2200" dirty="0" smtClean="0">
                <a:latin typeface="+mj-lt"/>
              </a:rPr>
              <a:t>] = degree to which location </a:t>
            </a:r>
            <a:r>
              <a:rPr lang="en-US" sz="2200" i="1" dirty="0" smtClean="0">
                <a:latin typeface="+mj-lt"/>
              </a:rPr>
              <a:t>I </a:t>
            </a:r>
            <a:r>
              <a:rPr lang="en-US" sz="2200" dirty="0" smtClean="0">
                <a:latin typeface="+mj-lt"/>
              </a:rPr>
              <a:t>was written to after location </a:t>
            </a:r>
            <a:r>
              <a:rPr lang="en-US" sz="2200" i="1" dirty="0" smtClean="0">
                <a:latin typeface="+mj-lt"/>
              </a:rPr>
              <a:t>j. </a:t>
            </a:r>
            <a:endParaRPr lang="en-US" sz="2500" dirty="0">
              <a:latin typeface="+mj-lt"/>
            </a:endParaRPr>
          </a:p>
          <a:p>
            <a:pPr lvl="1"/>
            <a:endParaRPr lang="en-US" sz="2500" dirty="0" smtClean="0">
              <a:latin typeface="+mj-lt"/>
            </a:endParaRPr>
          </a:p>
          <a:p>
            <a:pPr lvl="1"/>
            <a:r>
              <a:rPr lang="en-US" sz="2500" dirty="0" smtClean="0">
                <a:latin typeface="+mj-lt"/>
              </a:rPr>
              <a:t>Usage </a:t>
            </a:r>
            <a:r>
              <a:rPr lang="en-US" sz="2500" dirty="0">
                <a:latin typeface="+mj-lt"/>
              </a:rPr>
              <a:t>Based Addressing</a:t>
            </a:r>
          </a:p>
          <a:p>
            <a:pPr marL="0" indent="0">
              <a:buNone/>
            </a:pPr>
            <a:endParaRPr lang="en-US" sz="2800" dirty="0" smtClean="0">
              <a:latin typeface="+mj-lt"/>
            </a:endParaRPr>
          </a:p>
        </p:txBody>
      </p:sp>
      <p:sp>
        <p:nvSpPr>
          <p:cNvPr id="4" name="Slide Number Placeholder 3"/>
          <p:cNvSpPr>
            <a:spLocks noGrp="1"/>
          </p:cNvSpPr>
          <p:nvPr>
            <p:ph type="sldNum" sz="quarter" idx="12"/>
          </p:nvPr>
        </p:nvSpPr>
        <p:spPr/>
        <p:txBody>
          <a:bodyPr/>
          <a:lstStyle/>
          <a:p>
            <a:fld id="{6113E31D-E2AB-40D1-8B51-AFA5AFEF393A}" type="slidenum">
              <a:rPr lang="en-US" smtClean="0"/>
              <a:t>77</a:t>
            </a:fld>
            <a:endParaRPr lang="en-US" dirty="0"/>
          </a:p>
        </p:txBody>
      </p:sp>
      <p:sp>
        <p:nvSpPr>
          <p:cNvPr id="6" name="TextBox 5"/>
          <p:cNvSpPr txBox="1"/>
          <p:nvPr/>
        </p:nvSpPr>
        <p:spPr>
          <a:xfrm>
            <a:off x="723299" y="6385024"/>
            <a:ext cx="7586595" cy="307777"/>
          </a:xfrm>
          <a:prstGeom prst="rect">
            <a:avLst/>
          </a:prstGeom>
          <a:noFill/>
        </p:spPr>
        <p:txBody>
          <a:bodyPr wrap="none" rtlCol="0" anchor="ctr">
            <a:spAutoFit/>
          </a:bodyPr>
          <a:lstStyle/>
          <a:p>
            <a:pPr algn="ctr"/>
            <a:r>
              <a:rPr lang="en-US" sz="1400" dirty="0">
                <a:latin typeface="+mj-lt"/>
              </a:rPr>
              <a:t>Hybrid computing using a neural network with dynamic external memory, </a:t>
            </a:r>
            <a:r>
              <a:rPr lang="en-US" sz="1400" dirty="0" smtClean="0">
                <a:latin typeface="+mj-lt"/>
              </a:rPr>
              <a:t>Graves et. al</a:t>
            </a:r>
            <a:r>
              <a:rPr lang="en-US" sz="1400" dirty="0">
                <a:latin typeface="+mj-lt"/>
              </a:rPr>
              <a:t>.</a:t>
            </a:r>
            <a:r>
              <a:rPr lang="en-US" sz="1400" dirty="0" smtClean="0">
                <a:latin typeface="+mj-lt"/>
              </a:rPr>
              <a:t>, Nature </a:t>
            </a:r>
            <a:r>
              <a:rPr lang="en-US" sz="1400" i="1" dirty="0" smtClean="0">
                <a:latin typeface="+mj-lt"/>
              </a:rPr>
              <a:t>vol. </a:t>
            </a:r>
            <a:r>
              <a:rPr lang="en-US" sz="1400" dirty="0" smtClean="0">
                <a:latin typeface="+mj-lt"/>
              </a:rPr>
              <a:t>538 </a:t>
            </a:r>
            <a:endParaRPr lang="en-US" sz="1400" dirty="0">
              <a:latin typeface="+mj-lt"/>
            </a:endParaRPr>
          </a:p>
        </p:txBody>
      </p:sp>
    </p:spTree>
    <p:extLst>
      <p:ext uri="{BB962C8B-B14F-4D97-AF65-F5344CB8AC3E}">
        <p14:creationId xmlns:p14="http://schemas.microsoft.com/office/powerpoint/2010/main" val="963229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DNC: Usage Based Addressing</a:t>
            </a:r>
            <a:endParaRPr lang="en-US" dirty="0"/>
          </a:p>
        </p:txBody>
      </p:sp>
      <p:sp>
        <p:nvSpPr>
          <p:cNvPr id="3" name="Content Placeholder 2"/>
          <p:cNvSpPr>
            <a:spLocks noGrp="1"/>
          </p:cNvSpPr>
          <p:nvPr>
            <p:ph idx="1"/>
          </p:nvPr>
        </p:nvSpPr>
        <p:spPr>
          <a:xfrm>
            <a:off x="413964" y="1824690"/>
            <a:ext cx="8205249" cy="4019251"/>
          </a:xfrm>
        </p:spPr>
        <p:txBody>
          <a:bodyPr>
            <a:normAutofit/>
          </a:bodyPr>
          <a:lstStyle/>
          <a:p>
            <a:r>
              <a:rPr lang="en-US" sz="2800" dirty="0" smtClean="0">
                <a:latin typeface="+mj-lt"/>
              </a:rPr>
              <a:t>Writing increases usage of cell, reading decreases usage of cell</a:t>
            </a:r>
          </a:p>
          <a:p>
            <a:endParaRPr lang="en-US" sz="2800" dirty="0" smtClean="0">
              <a:latin typeface="+mj-lt"/>
            </a:endParaRPr>
          </a:p>
          <a:p>
            <a:r>
              <a:rPr lang="en-US" sz="2800" dirty="0" smtClean="0">
                <a:latin typeface="+mj-lt"/>
              </a:rPr>
              <a:t>Least used location has highest usage-based weighting</a:t>
            </a:r>
          </a:p>
          <a:p>
            <a:endParaRPr lang="en-US" sz="2800" dirty="0" smtClean="0">
              <a:latin typeface="+mj-lt"/>
            </a:endParaRPr>
          </a:p>
          <a:p>
            <a:r>
              <a:rPr lang="en-US" sz="2800" dirty="0" smtClean="0">
                <a:latin typeface="+mj-lt"/>
              </a:rPr>
              <a:t>Interpolate b/w usage &amp; content based weights for final write weights</a:t>
            </a:r>
          </a:p>
          <a:p>
            <a:endParaRPr lang="en-US" dirty="0">
              <a:latin typeface="+mj-lt"/>
            </a:endParaRPr>
          </a:p>
        </p:txBody>
      </p:sp>
      <p:sp>
        <p:nvSpPr>
          <p:cNvPr id="4" name="Slide Number Placeholder 3"/>
          <p:cNvSpPr>
            <a:spLocks noGrp="1"/>
          </p:cNvSpPr>
          <p:nvPr>
            <p:ph type="sldNum" sz="quarter" idx="12"/>
          </p:nvPr>
        </p:nvSpPr>
        <p:spPr/>
        <p:txBody>
          <a:bodyPr/>
          <a:lstStyle/>
          <a:p>
            <a:fld id="{6113E31D-E2AB-40D1-8B51-AFA5AFEF393A}" type="slidenum">
              <a:rPr lang="en-US" smtClean="0"/>
              <a:t>78</a:t>
            </a:fld>
            <a:endParaRPr lang="en-US" dirty="0"/>
          </a:p>
        </p:txBody>
      </p:sp>
      <p:sp>
        <p:nvSpPr>
          <p:cNvPr id="7" name="TextBox 6"/>
          <p:cNvSpPr txBox="1"/>
          <p:nvPr/>
        </p:nvSpPr>
        <p:spPr>
          <a:xfrm>
            <a:off x="723299" y="6385024"/>
            <a:ext cx="7586595" cy="307777"/>
          </a:xfrm>
          <a:prstGeom prst="rect">
            <a:avLst/>
          </a:prstGeom>
          <a:noFill/>
        </p:spPr>
        <p:txBody>
          <a:bodyPr wrap="none" rtlCol="0" anchor="ctr">
            <a:spAutoFit/>
          </a:bodyPr>
          <a:lstStyle/>
          <a:p>
            <a:pPr algn="ctr"/>
            <a:r>
              <a:rPr lang="en-US" sz="1400" dirty="0">
                <a:latin typeface="+mj-lt"/>
              </a:rPr>
              <a:t>Hybrid computing using a neural network with dynamic external memory, </a:t>
            </a:r>
            <a:r>
              <a:rPr lang="en-US" sz="1400" dirty="0" smtClean="0">
                <a:latin typeface="+mj-lt"/>
              </a:rPr>
              <a:t>Graves et. al</a:t>
            </a:r>
            <a:r>
              <a:rPr lang="en-US" sz="1400" dirty="0">
                <a:latin typeface="+mj-lt"/>
              </a:rPr>
              <a:t>.</a:t>
            </a:r>
            <a:r>
              <a:rPr lang="en-US" sz="1400" dirty="0" smtClean="0">
                <a:latin typeface="+mj-lt"/>
              </a:rPr>
              <a:t>, Nature </a:t>
            </a:r>
            <a:r>
              <a:rPr lang="en-US" sz="1400" i="1" dirty="0" smtClean="0">
                <a:latin typeface="+mj-lt"/>
              </a:rPr>
              <a:t>vol. </a:t>
            </a:r>
            <a:r>
              <a:rPr lang="en-US" sz="1400" dirty="0" smtClean="0">
                <a:latin typeface="+mj-lt"/>
              </a:rPr>
              <a:t>538 </a:t>
            </a:r>
            <a:endParaRPr lang="en-US" sz="1400" dirty="0">
              <a:latin typeface="+mj-lt"/>
            </a:endParaRPr>
          </a:p>
        </p:txBody>
      </p:sp>
    </p:spTree>
    <p:extLst>
      <p:ext uri="{BB962C8B-B14F-4D97-AF65-F5344CB8AC3E}">
        <p14:creationId xmlns:p14="http://schemas.microsoft.com/office/powerpoint/2010/main" val="126272745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DNC: Example</a:t>
            </a:r>
            <a:endParaRPr lang="en-US" dirty="0"/>
          </a:p>
        </p:txBody>
      </p:sp>
      <p:sp>
        <p:nvSpPr>
          <p:cNvPr id="4" name="Slide Number Placeholder 3"/>
          <p:cNvSpPr>
            <a:spLocks noGrp="1"/>
          </p:cNvSpPr>
          <p:nvPr>
            <p:ph type="sldNum" sz="quarter" idx="12"/>
          </p:nvPr>
        </p:nvSpPr>
        <p:spPr/>
        <p:txBody>
          <a:bodyPr/>
          <a:lstStyle/>
          <a:p>
            <a:fld id="{6113E31D-E2AB-40D1-8B51-AFA5AFEF393A}" type="slidenum">
              <a:rPr lang="en-US" smtClean="0"/>
              <a:t>79</a:t>
            </a:fld>
            <a:endParaRPr lang="en-US" dirty="0"/>
          </a:p>
        </p:txBody>
      </p:sp>
      <p:pic>
        <p:nvPicPr>
          <p:cNvPr id="5" name="Picture 4" descr="DNC_Dealloc.png"/>
          <p:cNvPicPr>
            <a:picLocks noChangeAspect="1"/>
          </p:cNvPicPr>
          <p:nvPr/>
        </p:nvPicPr>
        <p:blipFill rotWithShape="1">
          <a:blip r:embed="rId3">
            <a:extLst>
              <a:ext uri="{28A0092B-C50C-407E-A947-70E740481C1C}">
                <a14:useLocalDpi xmlns:a14="http://schemas.microsoft.com/office/drawing/2010/main" val="0"/>
              </a:ext>
            </a:extLst>
          </a:blip>
          <a:srcRect b="11489"/>
          <a:stretch/>
        </p:blipFill>
        <p:spPr>
          <a:xfrm>
            <a:off x="846905" y="1724264"/>
            <a:ext cx="7278044" cy="3971729"/>
          </a:xfrm>
          <a:prstGeom prst="rect">
            <a:avLst/>
          </a:prstGeom>
        </p:spPr>
      </p:pic>
      <p:sp>
        <p:nvSpPr>
          <p:cNvPr id="7" name="TextBox 6"/>
          <p:cNvSpPr txBox="1"/>
          <p:nvPr/>
        </p:nvSpPr>
        <p:spPr>
          <a:xfrm>
            <a:off x="579495" y="6385024"/>
            <a:ext cx="7730399" cy="307777"/>
          </a:xfrm>
          <a:prstGeom prst="rect">
            <a:avLst/>
          </a:prstGeom>
          <a:noFill/>
        </p:spPr>
        <p:txBody>
          <a:bodyPr wrap="square" rtlCol="0" anchor="ctr">
            <a:spAutoFit/>
          </a:bodyPr>
          <a:lstStyle/>
          <a:p>
            <a:pPr algn="ctr"/>
            <a:r>
              <a:rPr lang="en-US" sz="1400" dirty="0">
                <a:latin typeface="+mj-lt"/>
              </a:rPr>
              <a:t>Hybrid computing using a neural network with dynamic external memory, </a:t>
            </a:r>
            <a:r>
              <a:rPr lang="en-US" sz="1400" dirty="0" smtClean="0">
                <a:latin typeface="+mj-lt"/>
              </a:rPr>
              <a:t>Graves et. al</a:t>
            </a:r>
            <a:r>
              <a:rPr lang="en-US" sz="1400" dirty="0">
                <a:latin typeface="+mj-lt"/>
              </a:rPr>
              <a:t>.</a:t>
            </a:r>
            <a:r>
              <a:rPr lang="en-US" sz="1400" dirty="0" smtClean="0">
                <a:latin typeface="+mj-lt"/>
              </a:rPr>
              <a:t>, Nature </a:t>
            </a:r>
            <a:r>
              <a:rPr lang="en-US" sz="1400" i="1" dirty="0" smtClean="0">
                <a:latin typeface="+mj-lt"/>
              </a:rPr>
              <a:t>vol. </a:t>
            </a:r>
            <a:r>
              <a:rPr lang="en-US" sz="1400" dirty="0" smtClean="0">
                <a:latin typeface="+mj-lt"/>
              </a:rPr>
              <a:t>538 </a:t>
            </a:r>
            <a:endParaRPr lang="en-US" sz="1400" dirty="0">
              <a:latin typeface="+mj-lt"/>
            </a:endParaRPr>
          </a:p>
        </p:txBody>
      </p:sp>
    </p:spTree>
    <p:extLst>
      <p:ext uri="{BB962C8B-B14F-4D97-AF65-F5344CB8AC3E}">
        <p14:creationId xmlns:p14="http://schemas.microsoft.com/office/powerpoint/2010/main" val="4193475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Simple MemNN for Text</a:t>
            </a:r>
            <a:endParaRPr lang="en-US" dirty="0"/>
          </a:p>
        </p:txBody>
      </p:sp>
      <p:sp>
        <p:nvSpPr>
          <p:cNvPr id="4" name="Slide Number Placeholder 3"/>
          <p:cNvSpPr>
            <a:spLocks noGrp="1"/>
          </p:cNvSpPr>
          <p:nvPr>
            <p:ph type="sldNum" sz="quarter" idx="12"/>
          </p:nvPr>
        </p:nvSpPr>
        <p:spPr/>
        <p:txBody>
          <a:bodyPr/>
          <a:lstStyle/>
          <a:p>
            <a:fld id="{6113E31D-E2AB-40D1-8B51-AFA5AFEF393A}" type="slidenum">
              <a:rPr lang="en-US" smtClean="0"/>
              <a:t>8</a:t>
            </a:fld>
            <a:endParaRPr lang="en-US" dirty="0"/>
          </a:p>
        </p:txBody>
      </p:sp>
      <p:sp>
        <p:nvSpPr>
          <p:cNvPr id="5" name="Footer Placeholder 4"/>
          <p:cNvSpPr>
            <a:spLocks noGrp="1"/>
          </p:cNvSpPr>
          <p:nvPr>
            <p:ph idx="1"/>
          </p:nvPr>
        </p:nvSpPr>
        <p:spPr/>
        <p:txBody>
          <a:bodyPr>
            <a:normAutofit/>
          </a:bodyPr>
          <a:lstStyle/>
          <a:p>
            <a:pPr marL="457200" indent="-457200">
              <a:buFont typeface="+mj-lt"/>
              <a:buAutoNum type="arabicPeriod"/>
            </a:pPr>
            <a:r>
              <a:rPr lang="en-US" b="1" dirty="0" smtClean="0">
                <a:latin typeface="+mj-lt"/>
              </a:rPr>
              <a:t>Input Feature Map</a:t>
            </a:r>
            <a:r>
              <a:rPr lang="en-US" dirty="0" smtClean="0">
                <a:latin typeface="+mj-lt"/>
              </a:rPr>
              <a:t> - Bag-of-Words representation</a:t>
            </a:r>
          </a:p>
        </p:txBody>
      </p:sp>
      <p:sp>
        <p:nvSpPr>
          <p:cNvPr id="6" name="TextBox 5"/>
          <p:cNvSpPr txBox="1"/>
          <p:nvPr/>
        </p:nvSpPr>
        <p:spPr>
          <a:xfrm>
            <a:off x="2816315" y="6385024"/>
            <a:ext cx="3400546" cy="307777"/>
          </a:xfrm>
          <a:prstGeom prst="rect">
            <a:avLst/>
          </a:prstGeom>
          <a:noFill/>
        </p:spPr>
        <p:txBody>
          <a:bodyPr wrap="none" rtlCol="0" anchor="ctr">
            <a:spAutoFit/>
          </a:bodyPr>
          <a:lstStyle/>
          <a:p>
            <a:pPr algn="ctr"/>
            <a:r>
              <a:rPr lang="en-US" sz="1400" dirty="0">
                <a:latin typeface="+mj-lt"/>
              </a:rPr>
              <a:t>Memory Networks, Weston et. al., ICLR 2015</a:t>
            </a:r>
          </a:p>
        </p:txBody>
      </p:sp>
      <p:pic>
        <p:nvPicPr>
          <p:cNvPr id="7" name="Picture 6"/>
          <p:cNvPicPr>
            <a:picLocks noChangeAspect="1"/>
          </p:cNvPicPr>
          <p:nvPr/>
        </p:nvPicPr>
        <p:blipFill>
          <a:blip r:embed="rId3"/>
          <a:stretch>
            <a:fillRect/>
          </a:stretch>
        </p:blipFill>
        <p:spPr>
          <a:xfrm>
            <a:off x="2216296" y="3513983"/>
            <a:ext cx="271342" cy="205846"/>
          </a:xfrm>
          <a:prstGeom prst="rect">
            <a:avLst/>
          </a:prstGeom>
        </p:spPr>
      </p:pic>
      <p:cxnSp>
        <p:nvCxnSpPr>
          <p:cNvPr id="9" name="Straight Arrow Connector 8"/>
          <p:cNvCxnSpPr/>
          <p:nvPr/>
        </p:nvCxnSpPr>
        <p:spPr>
          <a:xfrm>
            <a:off x="2896526" y="3590299"/>
            <a:ext cx="301499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765557" y="3813063"/>
            <a:ext cx="1050758" cy="369332"/>
          </a:xfrm>
          <a:prstGeom prst="rect">
            <a:avLst/>
          </a:prstGeom>
          <a:noFill/>
        </p:spPr>
        <p:txBody>
          <a:bodyPr wrap="square" rtlCol="0">
            <a:spAutoFit/>
          </a:bodyPr>
          <a:lstStyle/>
          <a:p>
            <a:r>
              <a:rPr lang="en-US" dirty="0" smtClean="0">
                <a:latin typeface="+mj-lt"/>
              </a:rPr>
              <a:t>Sentence</a:t>
            </a:r>
            <a:endParaRPr lang="en-US" dirty="0">
              <a:latin typeface="+mj-lt"/>
            </a:endParaRPr>
          </a:p>
        </p:txBody>
      </p:sp>
      <p:sp>
        <p:nvSpPr>
          <p:cNvPr id="11" name="TextBox 10"/>
          <p:cNvSpPr txBox="1"/>
          <p:nvPr/>
        </p:nvSpPr>
        <p:spPr>
          <a:xfrm>
            <a:off x="5831305" y="5188483"/>
            <a:ext cx="1454818" cy="369332"/>
          </a:xfrm>
          <a:prstGeom prst="rect">
            <a:avLst/>
          </a:prstGeom>
          <a:noFill/>
        </p:spPr>
        <p:txBody>
          <a:bodyPr wrap="square" rtlCol="0">
            <a:spAutoFit/>
          </a:bodyPr>
          <a:lstStyle/>
          <a:p>
            <a:r>
              <a:rPr lang="en-US" dirty="0" smtClean="0">
                <a:latin typeface="+mj-lt"/>
              </a:rPr>
              <a:t>Bag-of-Words</a:t>
            </a:r>
            <a:endParaRPr lang="en-US" dirty="0">
              <a:latin typeface="+mj-lt"/>
            </a:endParaRPr>
          </a:p>
        </p:txBody>
      </p:sp>
      <p:pic>
        <p:nvPicPr>
          <p:cNvPr id="12" name="Picture 11"/>
          <p:cNvPicPr>
            <a:picLocks noChangeAspect="1"/>
          </p:cNvPicPr>
          <p:nvPr/>
        </p:nvPicPr>
        <p:blipFill>
          <a:blip r:embed="rId4"/>
          <a:stretch>
            <a:fillRect/>
          </a:stretch>
        </p:blipFill>
        <p:spPr>
          <a:xfrm>
            <a:off x="6457950" y="2085349"/>
            <a:ext cx="203200" cy="3009900"/>
          </a:xfrm>
          <a:prstGeom prst="rect">
            <a:avLst/>
          </a:prstGeom>
        </p:spPr>
      </p:pic>
      <mc:AlternateContent xmlns:mc="http://schemas.openxmlformats.org/markup-compatibility/2006" xmlns:a14="http://schemas.microsoft.com/office/drawing/2010/main">
        <mc:Choice Requires="a14">
          <p:sp>
            <p:nvSpPr>
              <p:cNvPr id="13" name="TextBox 12"/>
              <p:cNvSpPr txBox="1"/>
              <p:nvPr/>
            </p:nvSpPr>
            <p:spPr>
              <a:xfrm>
                <a:off x="6840692" y="3405633"/>
                <a:ext cx="645958"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charset="0"/>
                        </a:rPr>
                        <m:t>𝐼</m:t>
                      </m:r>
                      <m:r>
                        <a:rPr lang="en-US" sz="2400" b="0" i="1" smtClean="0">
                          <a:latin typeface="Cambria Math" charset="0"/>
                        </a:rPr>
                        <m:t>(</m:t>
                      </m:r>
                      <m:sSub>
                        <m:sSubPr>
                          <m:ctrlPr>
                            <a:rPr lang="en-US" sz="2400" b="0" i="1" smtClean="0">
                              <a:latin typeface="Cambria Math" charset="0"/>
                            </a:rPr>
                          </m:ctrlPr>
                        </m:sSubPr>
                        <m:e>
                          <m:r>
                            <a:rPr lang="en-US" sz="2400" b="0" i="1" smtClean="0">
                              <a:latin typeface="Cambria Math" charset="0"/>
                            </a:rPr>
                            <m:t>𝑥</m:t>
                          </m:r>
                        </m:e>
                        <m:sub>
                          <m:r>
                            <a:rPr lang="en-US" sz="2400" b="0" i="1" smtClean="0">
                              <a:latin typeface="Cambria Math" charset="0"/>
                            </a:rPr>
                            <m:t>𝑖</m:t>
                          </m:r>
                        </m:sub>
                      </m:sSub>
                      <m:r>
                        <a:rPr lang="en-US" sz="2400" b="0" i="1" smtClean="0">
                          <a:latin typeface="Cambria Math" charset="0"/>
                        </a:rPr>
                        <m:t>)</m:t>
                      </m:r>
                    </m:oMath>
                  </m:oMathPara>
                </a14:m>
                <a:endParaRPr lang="en-US" sz="2400" dirty="0"/>
              </a:p>
            </p:txBody>
          </p:sp>
        </mc:Choice>
        <mc:Fallback xmlns="">
          <p:sp>
            <p:nvSpPr>
              <p:cNvPr id="13" name="TextBox 12"/>
              <p:cNvSpPr txBox="1">
                <a:spLocks noRot="1" noChangeAspect="1" noMove="1" noResize="1" noEditPoints="1" noAdjustHandles="1" noChangeArrowheads="1" noChangeShapeType="1" noTextEdit="1"/>
              </p:cNvSpPr>
              <p:nvPr/>
            </p:nvSpPr>
            <p:spPr>
              <a:xfrm>
                <a:off x="6840692" y="3405633"/>
                <a:ext cx="645958" cy="369332"/>
              </a:xfrm>
              <a:prstGeom prst="rect">
                <a:avLst/>
              </a:prstGeom>
              <a:blipFill rotWithShape="0">
                <a:blip r:embed="rId5"/>
                <a:stretch>
                  <a:fillRect l="-15094" r="-22642" b="-35000"/>
                </a:stretch>
              </a:blipFill>
            </p:spPr>
            <p:txBody>
              <a:bodyPr/>
              <a:lstStyle/>
              <a:p>
                <a:r>
                  <a:rPr lang="en-US">
                    <a:noFill/>
                  </a:rPr>
                  <a:t> </a:t>
                </a:r>
              </a:p>
            </p:txBody>
          </p:sp>
        </mc:Fallback>
      </mc:AlternateContent>
    </p:spTree>
    <p:extLst>
      <p:ext uri="{BB962C8B-B14F-4D97-AF65-F5344CB8AC3E}">
        <p14:creationId xmlns:p14="http://schemas.microsoft.com/office/powerpoint/2010/main" val="64862619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DNC: Improvements over NTMs</a:t>
            </a:r>
            <a:endParaRPr lang="en-US" dirty="0"/>
          </a:p>
        </p:txBody>
      </p:sp>
      <p:sp>
        <p:nvSpPr>
          <p:cNvPr id="3" name="Content Placeholder 2"/>
          <p:cNvSpPr>
            <a:spLocks noGrp="1"/>
          </p:cNvSpPr>
          <p:nvPr>
            <p:ph idx="1"/>
          </p:nvPr>
        </p:nvSpPr>
        <p:spPr/>
        <p:txBody>
          <a:bodyPr numCol="2">
            <a:normAutofit/>
          </a:bodyPr>
          <a:lstStyle/>
          <a:p>
            <a:pPr marL="0" indent="0" algn="ctr">
              <a:buNone/>
            </a:pPr>
            <a:r>
              <a:rPr lang="en-US" sz="3600" dirty="0" smtClean="0">
                <a:latin typeface="+mj-lt"/>
              </a:rPr>
              <a:t>NTM</a:t>
            </a:r>
            <a:endParaRPr lang="en-US" dirty="0" smtClean="0">
              <a:latin typeface="+mj-lt"/>
            </a:endParaRPr>
          </a:p>
          <a:p>
            <a:pPr marL="0" indent="0">
              <a:buNone/>
            </a:pPr>
            <a:endParaRPr lang="en-US" dirty="0">
              <a:latin typeface="+mj-lt"/>
            </a:endParaRPr>
          </a:p>
          <a:p>
            <a:r>
              <a:rPr lang="en-US" sz="2400" dirty="0">
                <a:latin typeface="+mj-lt"/>
              </a:rPr>
              <a:t>L</a:t>
            </a:r>
            <a:r>
              <a:rPr lang="en-US" sz="2400" dirty="0" smtClean="0">
                <a:latin typeface="+mj-lt"/>
              </a:rPr>
              <a:t>arge contiguous blocks of memory needed</a:t>
            </a:r>
          </a:p>
          <a:p>
            <a:endParaRPr lang="en-US" sz="2400" dirty="0">
              <a:latin typeface="+mj-lt"/>
            </a:endParaRPr>
          </a:p>
          <a:p>
            <a:r>
              <a:rPr lang="en-US" sz="2400" dirty="0" smtClean="0">
                <a:latin typeface="+mj-lt"/>
              </a:rPr>
              <a:t>No way to free up memory cells after writing</a:t>
            </a:r>
          </a:p>
          <a:p>
            <a:endParaRPr lang="en-US" dirty="0" smtClean="0">
              <a:latin typeface="+mj-lt"/>
            </a:endParaRPr>
          </a:p>
          <a:p>
            <a:pPr marL="0" indent="0">
              <a:buNone/>
            </a:pPr>
            <a:endParaRPr lang="en-US" dirty="0" smtClean="0">
              <a:latin typeface="+mj-lt"/>
            </a:endParaRPr>
          </a:p>
          <a:p>
            <a:pPr marL="0" indent="0" algn="ctr">
              <a:buNone/>
            </a:pPr>
            <a:endParaRPr lang="en-US" sz="2800" dirty="0" smtClean="0">
              <a:latin typeface="+mj-lt"/>
            </a:endParaRPr>
          </a:p>
          <a:p>
            <a:pPr marL="0" indent="0" algn="ctr">
              <a:buNone/>
            </a:pPr>
            <a:endParaRPr lang="en-US" sz="2800" dirty="0">
              <a:latin typeface="+mj-lt"/>
            </a:endParaRPr>
          </a:p>
          <a:p>
            <a:pPr marL="0" indent="0" algn="ctr">
              <a:buNone/>
            </a:pPr>
            <a:r>
              <a:rPr lang="en-US" sz="3600" dirty="0" smtClean="0">
                <a:latin typeface="+mj-lt"/>
              </a:rPr>
              <a:t>DNC</a:t>
            </a:r>
            <a:endParaRPr lang="en-US" sz="2800" dirty="0" smtClean="0">
              <a:latin typeface="+mj-lt"/>
            </a:endParaRPr>
          </a:p>
          <a:p>
            <a:pPr marL="0" indent="0">
              <a:buNone/>
            </a:pPr>
            <a:endParaRPr lang="en-US" dirty="0" smtClean="0">
              <a:latin typeface="+mj-lt"/>
            </a:endParaRPr>
          </a:p>
          <a:p>
            <a:r>
              <a:rPr lang="en-US" sz="2400" dirty="0" smtClean="0">
                <a:latin typeface="+mj-lt"/>
              </a:rPr>
              <a:t>Memory locations non-contiguous, usage-based</a:t>
            </a:r>
          </a:p>
          <a:p>
            <a:endParaRPr lang="en-US" sz="2400" dirty="0">
              <a:latin typeface="+mj-lt"/>
            </a:endParaRPr>
          </a:p>
          <a:p>
            <a:r>
              <a:rPr lang="en-US" sz="2400" dirty="0" smtClean="0">
                <a:latin typeface="+mj-lt"/>
              </a:rPr>
              <a:t>Regular de-allotment based on usage-tracking</a:t>
            </a:r>
          </a:p>
          <a:p>
            <a:pPr marL="0" indent="0">
              <a:buNone/>
            </a:pPr>
            <a:endParaRPr lang="en-US" dirty="0" smtClean="0">
              <a:latin typeface="+mj-lt"/>
            </a:endParaRPr>
          </a:p>
        </p:txBody>
      </p:sp>
      <p:sp>
        <p:nvSpPr>
          <p:cNvPr id="4" name="Slide Number Placeholder 3"/>
          <p:cNvSpPr>
            <a:spLocks noGrp="1"/>
          </p:cNvSpPr>
          <p:nvPr>
            <p:ph type="sldNum" sz="quarter" idx="12"/>
          </p:nvPr>
        </p:nvSpPr>
        <p:spPr/>
        <p:txBody>
          <a:bodyPr/>
          <a:lstStyle/>
          <a:p>
            <a:fld id="{6113E31D-E2AB-40D1-8B51-AFA5AFEF393A}" type="slidenum">
              <a:rPr lang="en-US" smtClean="0"/>
              <a:t>80</a:t>
            </a:fld>
            <a:endParaRPr lang="en-US" dirty="0"/>
          </a:p>
        </p:txBody>
      </p:sp>
      <p:sp>
        <p:nvSpPr>
          <p:cNvPr id="6" name="TextBox 5"/>
          <p:cNvSpPr txBox="1"/>
          <p:nvPr/>
        </p:nvSpPr>
        <p:spPr>
          <a:xfrm>
            <a:off x="723299" y="6385024"/>
            <a:ext cx="7586595" cy="307777"/>
          </a:xfrm>
          <a:prstGeom prst="rect">
            <a:avLst/>
          </a:prstGeom>
          <a:noFill/>
        </p:spPr>
        <p:txBody>
          <a:bodyPr wrap="none" rtlCol="0" anchor="ctr">
            <a:spAutoFit/>
          </a:bodyPr>
          <a:lstStyle/>
          <a:p>
            <a:pPr algn="ctr"/>
            <a:r>
              <a:rPr lang="en-US" sz="1400" dirty="0">
                <a:latin typeface="+mj-lt"/>
              </a:rPr>
              <a:t>Hybrid computing using a neural network with dynamic external memory, </a:t>
            </a:r>
            <a:r>
              <a:rPr lang="en-US" sz="1400" dirty="0" smtClean="0">
                <a:latin typeface="+mj-lt"/>
              </a:rPr>
              <a:t>Graves et. al</a:t>
            </a:r>
            <a:r>
              <a:rPr lang="en-US" sz="1400" dirty="0">
                <a:latin typeface="+mj-lt"/>
              </a:rPr>
              <a:t>.</a:t>
            </a:r>
            <a:r>
              <a:rPr lang="en-US" sz="1400" dirty="0" smtClean="0">
                <a:latin typeface="+mj-lt"/>
              </a:rPr>
              <a:t>, Nature </a:t>
            </a:r>
            <a:r>
              <a:rPr lang="en-US" sz="1400" i="1" dirty="0" smtClean="0">
                <a:latin typeface="+mj-lt"/>
              </a:rPr>
              <a:t>vol. </a:t>
            </a:r>
            <a:r>
              <a:rPr lang="en-US" sz="1400" dirty="0" smtClean="0">
                <a:latin typeface="+mj-lt"/>
              </a:rPr>
              <a:t>538 </a:t>
            </a:r>
            <a:endParaRPr lang="en-US" sz="1400" dirty="0">
              <a:latin typeface="+mj-lt"/>
            </a:endParaRPr>
          </a:p>
        </p:txBody>
      </p:sp>
    </p:spTree>
    <p:extLst>
      <p:ext uri="{BB962C8B-B14F-4D97-AF65-F5344CB8AC3E}">
        <p14:creationId xmlns:p14="http://schemas.microsoft.com/office/powerpoint/2010/main" val="193662461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DNC: Experiments</a:t>
            </a:r>
            <a:endParaRPr lang="en-US" dirty="0"/>
          </a:p>
        </p:txBody>
      </p:sp>
      <p:sp>
        <p:nvSpPr>
          <p:cNvPr id="3" name="Content Placeholder 2"/>
          <p:cNvSpPr>
            <a:spLocks noGrp="1"/>
          </p:cNvSpPr>
          <p:nvPr>
            <p:ph idx="1"/>
          </p:nvPr>
        </p:nvSpPr>
        <p:spPr>
          <a:xfrm>
            <a:off x="413964" y="1654024"/>
            <a:ext cx="8205249" cy="4743464"/>
          </a:xfrm>
        </p:spPr>
        <p:txBody>
          <a:bodyPr/>
          <a:lstStyle/>
          <a:p>
            <a:pPr marL="0" indent="0" algn="ctr">
              <a:buNone/>
            </a:pPr>
            <a:r>
              <a:rPr lang="en-US" sz="2800" dirty="0" smtClean="0">
                <a:latin typeface="+mj-lt"/>
              </a:rPr>
              <a:t>Graph Tasks</a:t>
            </a:r>
          </a:p>
          <a:p>
            <a:pPr marL="0" indent="0">
              <a:buNone/>
            </a:pPr>
            <a:endParaRPr lang="en-US" dirty="0" smtClean="0">
              <a:latin typeface="+mj-lt"/>
            </a:endParaRPr>
          </a:p>
          <a:p>
            <a:pPr marL="0" indent="0">
              <a:buNone/>
            </a:pPr>
            <a:r>
              <a:rPr lang="en-US" dirty="0" smtClean="0">
                <a:latin typeface="+mj-lt"/>
              </a:rPr>
              <a:t>Graph Representation: (source, edge, destination) tuples</a:t>
            </a:r>
          </a:p>
          <a:p>
            <a:pPr marL="0" indent="0">
              <a:buNone/>
            </a:pPr>
            <a:endParaRPr lang="en-US" dirty="0">
              <a:latin typeface="+mj-lt"/>
            </a:endParaRPr>
          </a:p>
          <a:p>
            <a:pPr marL="0" indent="0">
              <a:buNone/>
            </a:pPr>
            <a:r>
              <a:rPr lang="en-US" dirty="0" smtClean="0">
                <a:latin typeface="+mj-lt"/>
              </a:rPr>
              <a:t>Types of tasks:</a:t>
            </a:r>
          </a:p>
          <a:p>
            <a:pPr>
              <a:lnSpc>
                <a:spcPct val="130000"/>
              </a:lnSpc>
              <a:buFontTx/>
              <a:buChar char="-"/>
            </a:pPr>
            <a:r>
              <a:rPr lang="en-US" dirty="0" smtClean="0">
                <a:latin typeface="+mj-lt"/>
              </a:rPr>
              <a:t>Traversal: Perform walk on graph given source, list of edges</a:t>
            </a:r>
          </a:p>
          <a:p>
            <a:pPr>
              <a:lnSpc>
                <a:spcPct val="130000"/>
              </a:lnSpc>
              <a:buFontTx/>
              <a:buChar char="-"/>
            </a:pPr>
            <a:r>
              <a:rPr lang="en-US" dirty="0" smtClean="0">
                <a:latin typeface="+mj-lt"/>
              </a:rPr>
              <a:t>Shortest Path: Given source, destination</a:t>
            </a:r>
          </a:p>
          <a:p>
            <a:pPr>
              <a:lnSpc>
                <a:spcPct val="130000"/>
              </a:lnSpc>
              <a:buFontTx/>
              <a:buChar char="-"/>
            </a:pPr>
            <a:r>
              <a:rPr lang="en-US" dirty="0" smtClean="0">
                <a:latin typeface="+mj-lt"/>
              </a:rPr>
              <a:t>Inference: Given source, relation over edges; find destination</a:t>
            </a:r>
          </a:p>
          <a:p>
            <a:pPr>
              <a:buFontTx/>
              <a:buChar char="-"/>
            </a:pPr>
            <a:endParaRPr lang="en-US" dirty="0" smtClean="0">
              <a:latin typeface="+mj-lt"/>
            </a:endParaRPr>
          </a:p>
          <a:p>
            <a:pPr marL="0" indent="0">
              <a:buNone/>
            </a:pPr>
            <a:endParaRPr lang="en-US" dirty="0">
              <a:latin typeface="+mj-lt"/>
            </a:endParaRPr>
          </a:p>
        </p:txBody>
      </p:sp>
      <p:sp>
        <p:nvSpPr>
          <p:cNvPr id="4" name="Slide Number Placeholder 3"/>
          <p:cNvSpPr>
            <a:spLocks noGrp="1"/>
          </p:cNvSpPr>
          <p:nvPr>
            <p:ph type="sldNum" sz="quarter" idx="12"/>
          </p:nvPr>
        </p:nvSpPr>
        <p:spPr/>
        <p:txBody>
          <a:bodyPr/>
          <a:lstStyle/>
          <a:p>
            <a:fld id="{6113E31D-E2AB-40D1-8B51-AFA5AFEF393A}" type="slidenum">
              <a:rPr lang="en-US" smtClean="0"/>
              <a:t>81</a:t>
            </a:fld>
            <a:endParaRPr lang="en-US" dirty="0"/>
          </a:p>
        </p:txBody>
      </p:sp>
      <p:sp>
        <p:nvSpPr>
          <p:cNvPr id="6" name="TextBox 5"/>
          <p:cNvSpPr txBox="1"/>
          <p:nvPr/>
        </p:nvSpPr>
        <p:spPr>
          <a:xfrm>
            <a:off x="723299" y="6385024"/>
            <a:ext cx="7586595" cy="307777"/>
          </a:xfrm>
          <a:prstGeom prst="rect">
            <a:avLst/>
          </a:prstGeom>
          <a:noFill/>
        </p:spPr>
        <p:txBody>
          <a:bodyPr wrap="none" rtlCol="0" anchor="ctr">
            <a:spAutoFit/>
          </a:bodyPr>
          <a:lstStyle/>
          <a:p>
            <a:pPr algn="ctr"/>
            <a:r>
              <a:rPr lang="en-US" sz="1400" dirty="0">
                <a:latin typeface="+mj-lt"/>
              </a:rPr>
              <a:t>Hybrid computing using a neural network with dynamic external memory, </a:t>
            </a:r>
            <a:r>
              <a:rPr lang="en-US" sz="1400" dirty="0" smtClean="0">
                <a:latin typeface="+mj-lt"/>
              </a:rPr>
              <a:t>Graves et. al</a:t>
            </a:r>
            <a:r>
              <a:rPr lang="en-US" sz="1400" dirty="0">
                <a:latin typeface="+mj-lt"/>
              </a:rPr>
              <a:t>.</a:t>
            </a:r>
            <a:r>
              <a:rPr lang="en-US" sz="1400" dirty="0" smtClean="0">
                <a:latin typeface="+mj-lt"/>
              </a:rPr>
              <a:t>, Nature </a:t>
            </a:r>
            <a:r>
              <a:rPr lang="en-US" sz="1400" i="1" dirty="0" smtClean="0">
                <a:latin typeface="+mj-lt"/>
              </a:rPr>
              <a:t>vol. </a:t>
            </a:r>
            <a:r>
              <a:rPr lang="en-US" sz="1400" dirty="0" smtClean="0">
                <a:latin typeface="+mj-lt"/>
              </a:rPr>
              <a:t>538 </a:t>
            </a:r>
            <a:endParaRPr lang="en-US" sz="1400" dirty="0">
              <a:latin typeface="+mj-lt"/>
            </a:endParaRPr>
          </a:p>
        </p:txBody>
      </p:sp>
    </p:spTree>
    <p:extLst>
      <p:ext uri="{BB962C8B-B14F-4D97-AF65-F5344CB8AC3E}">
        <p14:creationId xmlns:p14="http://schemas.microsoft.com/office/powerpoint/2010/main" val="142382879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DNC: Experiments</a:t>
            </a:r>
            <a:endParaRPr lang="en-US" dirty="0"/>
          </a:p>
        </p:txBody>
      </p:sp>
      <p:sp>
        <p:nvSpPr>
          <p:cNvPr id="3" name="Content Placeholder 2"/>
          <p:cNvSpPr>
            <a:spLocks noGrp="1"/>
          </p:cNvSpPr>
          <p:nvPr>
            <p:ph idx="1"/>
          </p:nvPr>
        </p:nvSpPr>
        <p:spPr>
          <a:xfrm>
            <a:off x="413964" y="1654024"/>
            <a:ext cx="8205249" cy="4743464"/>
          </a:xfrm>
        </p:spPr>
        <p:txBody>
          <a:bodyPr/>
          <a:lstStyle/>
          <a:p>
            <a:pPr marL="0" indent="0" algn="ctr">
              <a:buNone/>
            </a:pPr>
            <a:r>
              <a:rPr lang="en-US" sz="2800" dirty="0" smtClean="0">
                <a:latin typeface="+mj-lt"/>
              </a:rPr>
              <a:t>Graph Tasks</a:t>
            </a:r>
          </a:p>
          <a:p>
            <a:pPr marL="0" indent="0">
              <a:buNone/>
            </a:pPr>
            <a:endParaRPr lang="en-US" sz="2000" dirty="0" smtClean="0">
              <a:latin typeface="+mj-lt"/>
            </a:endParaRPr>
          </a:p>
          <a:p>
            <a:pPr marL="0" indent="0">
              <a:buNone/>
            </a:pPr>
            <a:r>
              <a:rPr lang="en-US" dirty="0" smtClean="0">
                <a:latin typeface="+mj-lt"/>
              </a:rPr>
              <a:t>Training over 3 phases:</a:t>
            </a:r>
          </a:p>
          <a:p>
            <a:pPr>
              <a:lnSpc>
                <a:spcPct val="130000"/>
              </a:lnSpc>
            </a:pPr>
            <a:r>
              <a:rPr lang="en-US" dirty="0" smtClean="0">
                <a:latin typeface="+mj-lt"/>
              </a:rPr>
              <a:t>Graph description phase: (source, edge, destination) tuples fed into the graph</a:t>
            </a:r>
          </a:p>
          <a:p>
            <a:pPr>
              <a:lnSpc>
                <a:spcPct val="130000"/>
              </a:lnSpc>
            </a:pPr>
            <a:r>
              <a:rPr lang="en-US" dirty="0" smtClean="0">
                <a:latin typeface="+mj-lt"/>
              </a:rPr>
              <a:t>Query phase: Shortest path (source, ____, destination), Inference (source, hybrid relation, ___), Traversal (source, relation, relation …, ___)</a:t>
            </a:r>
          </a:p>
          <a:p>
            <a:pPr>
              <a:lnSpc>
                <a:spcPct val="130000"/>
              </a:lnSpc>
            </a:pPr>
            <a:r>
              <a:rPr lang="en-US" dirty="0" smtClean="0">
                <a:latin typeface="+mj-lt"/>
              </a:rPr>
              <a:t>Answer phase: Target responses provided at output</a:t>
            </a:r>
          </a:p>
          <a:p>
            <a:endParaRPr lang="en-US" dirty="0">
              <a:latin typeface="+mj-lt"/>
            </a:endParaRPr>
          </a:p>
          <a:p>
            <a:pPr marL="0" indent="0" algn="ctr">
              <a:buNone/>
            </a:pPr>
            <a:r>
              <a:rPr lang="en-US" dirty="0" smtClean="0">
                <a:latin typeface="+mj-lt"/>
              </a:rPr>
              <a:t>Trained on random graphs of maximum size 1000</a:t>
            </a:r>
            <a:endParaRPr lang="en-US" dirty="0">
              <a:latin typeface="+mj-lt"/>
            </a:endParaRPr>
          </a:p>
          <a:p>
            <a:pPr marL="0" indent="0">
              <a:buNone/>
            </a:pPr>
            <a:endParaRPr lang="en-US" dirty="0" smtClean="0">
              <a:latin typeface="+mj-lt"/>
            </a:endParaRPr>
          </a:p>
          <a:p>
            <a:pPr marL="0" indent="0">
              <a:buNone/>
            </a:pPr>
            <a:endParaRPr lang="en-US" dirty="0">
              <a:latin typeface="+mj-lt"/>
            </a:endParaRPr>
          </a:p>
        </p:txBody>
      </p:sp>
      <p:sp>
        <p:nvSpPr>
          <p:cNvPr id="4" name="Slide Number Placeholder 3"/>
          <p:cNvSpPr>
            <a:spLocks noGrp="1"/>
          </p:cNvSpPr>
          <p:nvPr>
            <p:ph type="sldNum" sz="quarter" idx="12"/>
          </p:nvPr>
        </p:nvSpPr>
        <p:spPr/>
        <p:txBody>
          <a:bodyPr/>
          <a:lstStyle/>
          <a:p>
            <a:fld id="{6113E31D-E2AB-40D1-8B51-AFA5AFEF393A}" type="slidenum">
              <a:rPr lang="en-US" smtClean="0"/>
              <a:t>82</a:t>
            </a:fld>
            <a:endParaRPr lang="en-US" dirty="0"/>
          </a:p>
        </p:txBody>
      </p:sp>
      <p:sp>
        <p:nvSpPr>
          <p:cNvPr id="6" name="TextBox 5"/>
          <p:cNvSpPr txBox="1"/>
          <p:nvPr/>
        </p:nvSpPr>
        <p:spPr>
          <a:xfrm>
            <a:off x="723299" y="6385024"/>
            <a:ext cx="7586595" cy="307777"/>
          </a:xfrm>
          <a:prstGeom prst="rect">
            <a:avLst/>
          </a:prstGeom>
          <a:noFill/>
        </p:spPr>
        <p:txBody>
          <a:bodyPr wrap="none" rtlCol="0" anchor="ctr">
            <a:spAutoFit/>
          </a:bodyPr>
          <a:lstStyle/>
          <a:p>
            <a:pPr algn="ctr"/>
            <a:r>
              <a:rPr lang="en-US" sz="1400" dirty="0">
                <a:latin typeface="+mj-lt"/>
              </a:rPr>
              <a:t>Hybrid computing using a neural network with dynamic external memory, </a:t>
            </a:r>
            <a:r>
              <a:rPr lang="en-US" sz="1400" dirty="0" smtClean="0">
                <a:latin typeface="+mj-lt"/>
              </a:rPr>
              <a:t>Graves et. al</a:t>
            </a:r>
            <a:r>
              <a:rPr lang="en-US" sz="1400" dirty="0">
                <a:latin typeface="+mj-lt"/>
              </a:rPr>
              <a:t>.</a:t>
            </a:r>
            <a:r>
              <a:rPr lang="en-US" sz="1400" dirty="0" smtClean="0">
                <a:latin typeface="+mj-lt"/>
              </a:rPr>
              <a:t>, Nature </a:t>
            </a:r>
            <a:r>
              <a:rPr lang="en-US" sz="1400" i="1" dirty="0" smtClean="0">
                <a:latin typeface="+mj-lt"/>
              </a:rPr>
              <a:t>vol. </a:t>
            </a:r>
            <a:r>
              <a:rPr lang="en-US" sz="1400" dirty="0" smtClean="0">
                <a:latin typeface="+mj-lt"/>
              </a:rPr>
              <a:t>538 </a:t>
            </a:r>
            <a:endParaRPr lang="en-US" sz="1400" dirty="0">
              <a:latin typeface="+mj-lt"/>
            </a:endParaRPr>
          </a:p>
        </p:txBody>
      </p:sp>
    </p:spTree>
    <p:extLst>
      <p:ext uri="{BB962C8B-B14F-4D97-AF65-F5344CB8AC3E}">
        <p14:creationId xmlns:p14="http://schemas.microsoft.com/office/powerpoint/2010/main" val="880211816"/>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DNC: Experiments</a:t>
            </a:r>
            <a:endParaRPr lang="en-US" dirty="0"/>
          </a:p>
        </p:txBody>
      </p:sp>
      <p:sp>
        <p:nvSpPr>
          <p:cNvPr id="3" name="Content Placeholder 2"/>
          <p:cNvSpPr>
            <a:spLocks noGrp="1"/>
          </p:cNvSpPr>
          <p:nvPr>
            <p:ph idx="1"/>
          </p:nvPr>
        </p:nvSpPr>
        <p:spPr>
          <a:xfrm>
            <a:off x="413964" y="1654024"/>
            <a:ext cx="8205249" cy="4743464"/>
          </a:xfrm>
        </p:spPr>
        <p:txBody>
          <a:bodyPr/>
          <a:lstStyle/>
          <a:p>
            <a:pPr marL="0" indent="0" algn="ctr">
              <a:buNone/>
            </a:pPr>
            <a:r>
              <a:rPr lang="en-US" sz="2800" dirty="0" smtClean="0">
                <a:latin typeface="+mj-lt"/>
              </a:rPr>
              <a:t>Graph Tasks: London Underground</a:t>
            </a:r>
          </a:p>
          <a:p>
            <a:pPr marL="0" indent="0">
              <a:buNone/>
            </a:pPr>
            <a:endParaRPr lang="en-US" sz="2000" dirty="0" smtClean="0">
              <a:latin typeface="+mj-lt"/>
            </a:endParaRPr>
          </a:p>
          <a:p>
            <a:pPr marL="0" indent="0">
              <a:buNone/>
            </a:pPr>
            <a:endParaRPr lang="en-US" dirty="0" smtClean="0">
              <a:latin typeface="+mj-lt"/>
            </a:endParaRPr>
          </a:p>
          <a:p>
            <a:pPr marL="0" indent="0">
              <a:buNone/>
            </a:pPr>
            <a:endParaRPr lang="en-US" dirty="0">
              <a:latin typeface="+mj-lt"/>
            </a:endParaRPr>
          </a:p>
        </p:txBody>
      </p:sp>
      <p:sp>
        <p:nvSpPr>
          <p:cNvPr id="4" name="Slide Number Placeholder 3"/>
          <p:cNvSpPr>
            <a:spLocks noGrp="1"/>
          </p:cNvSpPr>
          <p:nvPr>
            <p:ph type="sldNum" sz="quarter" idx="12"/>
          </p:nvPr>
        </p:nvSpPr>
        <p:spPr/>
        <p:txBody>
          <a:bodyPr/>
          <a:lstStyle/>
          <a:p>
            <a:fld id="{6113E31D-E2AB-40D1-8B51-AFA5AFEF393A}" type="slidenum">
              <a:rPr lang="en-US" smtClean="0"/>
              <a:t>83</a:t>
            </a:fld>
            <a:endParaRPr lang="en-US" dirty="0"/>
          </a:p>
        </p:txBody>
      </p:sp>
      <p:sp>
        <p:nvSpPr>
          <p:cNvPr id="6" name="TextBox 5"/>
          <p:cNvSpPr txBox="1"/>
          <p:nvPr/>
        </p:nvSpPr>
        <p:spPr>
          <a:xfrm>
            <a:off x="723299" y="6385024"/>
            <a:ext cx="7586595" cy="307777"/>
          </a:xfrm>
          <a:prstGeom prst="rect">
            <a:avLst/>
          </a:prstGeom>
          <a:noFill/>
        </p:spPr>
        <p:txBody>
          <a:bodyPr wrap="none" rtlCol="0" anchor="ctr">
            <a:spAutoFit/>
          </a:bodyPr>
          <a:lstStyle/>
          <a:p>
            <a:pPr algn="ctr"/>
            <a:r>
              <a:rPr lang="en-US" sz="1400" dirty="0">
                <a:latin typeface="+mj-lt"/>
              </a:rPr>
              <a:t>Hybrid computing using a neural network with dynamic external memory, </a:t>
            </a:r>
            <a:r>
              <a:rPr lang="en-US" sz="1400" dirty="0" smtClean="0">
                <a:latin typeface="+mj-lt"/>
              </a:rPr>
              <a:t>Graves et. al</a:t>
            </a:r>
            <a:r>
              <a:rPr lang="en-US" sz="1400" dirty="0">
                <a:latin typeface="+mj-lt"/>
              </a:rPr>
              <a:t>.</a:t>
            </a:r>
            <a:r>
              <a:rPr lang="en-US" sz="1400" dirty="0" smtClean="0">
                <a:latin typeface="+mj-lt"/>
              </a:rPr>
              <a:t>, Nature </a:t>
            </a:r>
            <a:r>
              <a:rPr lang="en-US" sz="1400" i="1" dirty="0" smtClean="0">
                <a:latin typeface="+mj-lt"/>
              </a:rPr>
              <a:t>vol. </a:t>
            </a:r>
            <a:r>
              <a:rPr lang="en-US" sz="1400" dirty="0" smtClean="0">
                <a:latin typeface="+mj-lt"/>
              </a:rPr>
              <a:t>538 </a:t>
            </a:r>
            <a:endParaRPr lang="en-US" sz="1400" dirty="0">
              <a:latin typeface="+mj-lt"/>
            </a:endParaRPr>
          </a:p>
        </p:txBody>
      </p:sp>
      <p:pic>
        <p:nvPicPr>
          <p:cNvPr id="5" name="Picture 4" descr="LondonUndergroundMap.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0084" y="2452839"/>
            <a:ext cx="7849810" cy="3736311"/>
          </a:xfrm>
          <a:prstGeom prst="rect">
            <a:avLst/>
          </a:prstGeom>
        </p:spPr>
      </p:pic>
    </p:spTree>
    <p:extLst>
      <p:ext uri="{BB962C8B-B14F-4D97-AF65-F5344CB8AC3E}">
        <p14:creationId xmlns:p14="http://schemas.microsoft.com/office/powerpoint/2010/main" val="1852630976"/>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DNC: Experiments</a:t>
            </a:r>
            <a:endParaRPr lang="en-US" dirty="0"/>
          </a:p>
        </p:txBody>
      </p:sp>
      <p:sp>
        <p:nvSpPr>
          <p:cNvPr id="3" name="Content Placeholder 2"/>
          <p:cNvSpPr>
            <a:spLocks noGrp="1"/>
          </p:cNvSpPr>
          <p:nvPr>
            <p:ph idx="1"/>
          </p:nvPr>
        </p:nvSpPr>
        <p:spPr>
          <a:xfrm>
            <a:off x="413964" y="1654024"/>
            <a:ext cx="8205249" cy="4743464"/>
          </a:xfrm>
        </p:spPr>
        <p:txBody>
          <a:bodyPr/>
          <a:lstStyle/>
          <a:p>
            <a:pPr marL="0" indent="0" algn="ctr">
              <a:buNone/>
            </a:pPr>
            <a:r>
              <a:rPr lang="en-US" sz="2800" dirty="0" smtClean="0">
                <a:latin typeface="+mj-lt"/>
              </a:rPr>
              <a:t>Graph Tasks: London Underground</a:t>
            </a:r>
          </a:p>
          <a:p>
            <a:pPr marL="0" indent="0">
              <a:buNone/>
            </a:pPr>
            <a:endParaRPr lang="en-US" sz="2000" dirty="0" smtClean="0">
              <a:latin typeface="+mj-lt"/>
            </a:endParaRPr>
          </a:p>
          <a:p>
            <a:pPr marL="0" indent="0">
              <a:buNone/>
            </a:pPr>
            <a:endParaRPr lang="en-US" dirty="0" smtClean="0">
              <a:latin typeface="+mj-lt"/>
            </a:endParaRPr>
          </a:p>
          <a:p>
            <a:pPr marL="0" indent="0">
              <a:buNone/>
            </a:pPr>
            <a:endParaRPr lang="en-US" dirty="0">
              <a:latin typeface="+mj-lt"/>
            </a:endParaRPr>
          </a:p>
        </p:txBody>
      </p:sp>
      <p:sp>
        <p:nvSpPr>
          <p:cNvPr id="4" name="Slide Number Placeholder 3"/>
          <p:cNvSpPr>
            <a:spLocks noGrp="1"/>
          </p:cNvSpPr>
          <p:nvPr>
            <p:ph type="sldNum" sz="quarter" idx="12"/>
          </p:nvPr>
        </p:nvSpPr>
        <p:spPr/>
        <p:txBody>
          <a:bodyPr/>
          <a:lstStyle/>
          <a:p>
            <a:fld id="{6113E31D-E2AB-40D1-8B51-AFA5AFEF393A}" type="slidenum">
              <a:rPr lang="en-US" smtClean="0"/>
              <a:t>84</a:t>
            </a:fld>
            <a:endParaRPr lang="en-US" dirty="0"/>
          </a:p>
        </p:txBody>
      </p:sp>
      <p:sp>
        <p:nvSpPr>
          <p:cNvPr id="6" name="TextBox 5"/>
          <p:cNvSpPr txBox="1"/>
          <p:nvPr/>
        </p:nvSpPr>
        <p:spPr>
          <a:xfrm>
            <a:off x="723299" y="6385024"/>
            <a:ext cx="7586595" cy="307777"/>
          </a:xfrm>
          <a:prstGeom prst="rect">
            <a:avLst/>
          </a:prstGeom>
          <a:noFill/>
        </p:spPr>
        <p:txBody>
          <a:bodyPr wrap="none" rtlCol="0" anchor="ctr">
            <a:spAutoFit/>
          </a:bodyPr>
          <a:lstStyle/>
          <a:p>
            <a:pPr algn="ctr"/>
            <a:r>
              <a:rPr lang="en-US" sz="1400" dirty="0">
                <a:latin typeface="+mj-lt"/>
              </a:rPr>
              <a:t>Hybrid computing using a neural network with dynamic external memory, </a:t>
            </a:r>
            <a:r>
              <a:rPr lang="en-US" sz="1400" dirty="0" smtClean="0">
                <a:latin typeface="+mj-lt"/>
              </a:rPr>
              <a:t>Graves et. al</a:t>
            </a:r>
            <a:r>
              <a:rPr lang="en-US" sz="1400" dirty="0">
                <a:latin typeface="+mj-lt"/>
              </a:rPr>
              <a:t>.</a:t>
            </a:r>
            <a:r>
              <a:rPr lang="en-US" sz="1400" dirty="0" smtClean="0">
                <a:latin typeface="+mj-lt"/>
              </a:rPr>
              <a:t>, Nature </a:t>
            </a:r>
            <a:r>
              <a:rPr lang="en-US" sz="1400" i="1" dirty="0" smtClean="0">
                <a:latin typeface="+mj-lt"/>
              </a:rPr>
              <a:t>vol. </a:t>
            </a:r>
            <a:r>
              <a:rPr lang="en-US" sz="1400" dirty="0" smtClean="0">
                <a:latin typeface="+mj-lt"/>
              </a:rPr>
              <a:t>538 </a:t>
            </a:r>
            <a:endParaRPr lang="en-US" sz="1400" dirty="0">
              <a:latin typeface="+mj-lt"/>
            </a:endParaRPr>
          </a:p>
        </p:txBody>
      </p:sp>
      <p:pic>
        <p:nvPicPr>
          <p:cNvPr id="7" name="Picture 6" descr="LondonUnderground_Inpu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3892" y="2236370"/>
            <a:ext cx="5593051" cy="3979408"/>
          </a:xfrm>
          <a:prstGeom prst="rect">
            <a:avLst/>
          </a:prstGeom>
        </p:spPr>
      </p:pic>
      <p:sp>
        <p:nvSpPr>
          <p:cNvPr id="8" name="TextBox 7"/>
          <p:cNvSpPr txBox="1"/>
          <p:nvPr/>
        </p:nvSpPr>
        <p:spPr>
          <a:xfrm>
            <a:off x="542506" y="3797329"/>
            <a:ext cx="1885352" cy="523220"/>
          </a:xfrm>
          <a:prstGeom prst="rect">
            <a:avLst/>
          </a:prstGeom>
          <a:noFill/>
        </p:spPr>
        <p:txBody>
          <a:bodyPr wrap="none" rtlCol="0">
            <a:spAutoFit/>
          </a:bodyPr>
          <a:lstStyle/>
          <a:p>
            <a:r>
              <a:rPr lang="en-US" sz="2800" dirty="0" smtClean="0">
                <a:latin typeface="+mj-lt"/>
              </a:rPr>
              <a:t>Input Phase</a:t>
            </a:r>
            <a:endParaRPr lang="en-US" sz="2800" dirty="0">
              <a:latin typeface="+mj-lt"/>
            </a:endParaRPr>
          </a:p>
        </p:txBody>
      </p:sp>
    </p:spTree>
    <p:extLst>
      <p:ext uri="{BB962C8B-B14F-4D97-AF65-F5344CB8AC3E}">
        <p14:creationId xmlns:p14="http://schemas.microsoft.com/office/powerpoint/2010/main" val="803415779"/>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DNC: Experiments</a:t>
            </a:r>
            <a:endParaRPr lang="en-US" dirty="0"/>
          </a:p>
        </p:txBody>
      </p:sp>
      <p:sp>
        <p:nvSpPr>
          <p:cNvPr id="3" name="Content Placeholder 2"/>
          <p:cNvSpPr>
            <a:spLocks noGrp="1"/>
          </p:cNvSpPr>
          <p:nvPr>
            <p:ph idx="1"/>
          </p:nvPr>
        </p:nvSpPr>
        <p:spPr>
          <a:xfrm>
            <a:off x="413964" y="1654024"/>
            <a:ext cx="8205249" cy="4743464"/>
          </a:xfrm>
        </p:spPr>
        <p:txBody>
          <a:bodyPr/>
          <a:lstStyle/>
          <a:p>
            <a:pPr marL="0" indent="0" algn="ctr">
              <a:buNone/>
            </a:pPr>
            <a:r>
              <a:rPr lang="en-US" sz="2800" dirty="0" smtClean="0">
                <a:latin typeface="+mj-lt"/>
              </a:rPr>
              <a:t>Graph Tasks: London Underground</a:t>
            </a:r>
          </a:p>
          <a:p>
            <a:pPr marL="0" indent="0">
              <a:buNone/>
            </a:pPr>
            <a:endParaRPr lang="en-US" sz="2000" dirty="0" smtClean="0">
              <a:latin typeface="+mj-lt"/>
            </a:endParaRPr>
          </a:p>
          <a:p>
            <a:pPr marL="0" indent="0">
              <a:buNone/>
            </a:pPr>
            <a:endParaRPr lang="en-US" dirty="0" smtClean="0">
              <a:latin typeface="+mj-lt"/>
            </a:endParaRPr>
          </a:p>
          <a:p>
            <a:pPr marL="0" indent="0">
              <a:buNone/>
            </a:pPr>
            <a:endParaRPr lang="en-US" dirty="0">
              <a:latin typeface="+mj-lt"/>
            </a:endParaRPr>
          </a:p>
        </p:txBody>
      </p:sp>
      <p:sp>
        <p:nvSpPr>
          <p:cNvPr id="4" name="Slide Number Placeholder 3"/>
          <p:cNvSpPr>
            <a:spLocks noGrp="1"/>
          </p:cNvSpPr>
          <p:nvPr>
            <p:ph type="sldNum" sz="quarter" idx="12"/>
          </p:nvPr>
        </p:nvSpPr>
        <p:spPr/>
        <p:txBody>
          <a:bodyPr/>
          <a:lstStyle/>
          <a:p>
            <a:fld id="{6113E31D-E2AB-40D1-8B51-AFA5AFEF393A}" type="slidenum">
              <a:rPr lang="en-US" smtClean="0"/>
              <a:t>85</a:t>
            </a:fld>
            <a:endParaRPr lang="en-US" dirty="0"/>
          </a:p>
        </p:txBody>
      </p:sp>
      <p:sp>
        <p:nvSpPr>
          <p:cNvPr id="6" name="TextBox 5"/>
          <p:cNvSpPr txBox="1"/>
          <p:nvPr/>
        </p:nvSpPr>
        <p:spPr>
          <a:xfrm>
            <a:off x="723299" y="6385024"/>
            <a:ext cx="7586595" cy="307777"/>
          </a:xfrm>
          <a:prstGeom prst="rect">
            <a:avLst/>
          </a:prstGeom>
          <a:noFill/>
        </p:spPr>
        <p:txBody>
          <a:bodyPr wrap="none" rtlCol="0" anchor="ctr">
            <a:spAutoFit/>
          </a:bodyPr>
          <a:lstStyle/>
          <a:p>
            <a:pPr algn="ctr"/>
            <a:r>
              <a:rPr lang="en-US" sz="1400" dirty="0">
                <a:latin typeface="+mj-lt"/>
              </a:rPr>
              <a:t>Hybrid computing using a neural network with dynamic external memory, </a:t>
            </a:r>
            <a:r>
              <a:rPr lang="en-US" sz="1400" dirty="0" smtClean="0">
                <a:latin typeface="+mj-lt"/>
              </a:rPr>
              <a:t>Graves et. al</a:t>
            </a:r>
            <a:r>
              <a:rPr lang="en-US" sz="1400" dirty="0">
                <a:latin typeface="+mj-lt"/>
              </a:rPr>
              <a:t>.</a:t>
            </a:r>
            <a:r>
              <a:rPr lang="en-US" sz="1400" dirty="0" smtClean="0">
                <a:latin typeface="+mj-lt"/>
              </a:rPr>
              <a:t>, Nature </a:t>
            </a:r>
            <a:r>
              <a:rPr lang="en-US" sz="1400" i="1" dirty="0" smtClean="0">
                <a:latin typeface="+mj-lt"/>
              </a:rPr>
              <a:t>vol. </a:t>
            </a:r>
            <a:r>
              <a:rPr lang="en-US" sz="1400" dirty="0" smtClean="0">
                <a:latin typeface="+mj-lt"/>
              </a:rPr>
              <a:t>538 </a:t>
            </a:r>
            <a:endParaRPr lang="en-US" sz="1400" dirty="0">
              <a:latin typeface="+mj-lt"/>
            </a:endParaRPr>
          </a:p>
        </p:txBody>
      </p:sp>
      <p:sp>
        <p:nvSpPr>
          <p:cNvPr id="8" name="TextBox 7"/>
          <p:cNvSpPr txBox="1"/>
          <p:nvPr/>
        </p:nvSpPr>
        <p:spPr>
          <a:xfrm>
            <a:off x="3292025" y="2256205"/>
            <a:ext cx="2141507" cy="523220"/>
          </a:xfrm>
          <a:prstGeom prst="rect">
            <a:avLst/>
          </a:prstGeom>
          <a:noFill/>
          <a:ln>
            <a:noFill/>
          </a:ln>
        </p:spPr>
        <p:txBody>
          <a:bodyPr wrap="none" rtlCol="0">
            <a:spAutoFit/>
          </a:bodyPr>
          <a:lstStyle/>
          <a:p>
            <a:r>
              <a:rPr lang="en-US" sz="2800" b="1" dirty="0" smtClean="0">
                <a:latin typeface="+mj-lt"/>
              </a:rPr>
              <a:t>Traversal Task</a:t>
            </a:r>
            <a:endParaRPr lang="en-US" sz="2800" b="1" dirty="0">
              <a:latin typeface="+mj-lt"/>
            </a:endParaRPr>
          </a:p>
        </p:txBody>
      </p:sp>
      <p:pic>
        <p:nvPicPr>
          <p:cNvPr id="5" name="Picture 4" descr="LondonUnderground_TravQ.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3964" y="3348320"/>
            <a:ext cx="3753468" cy="1646930"/>
          </a:xfrm>
          <a:prstGeom prst="rect">
            <a:avLst/>
          </a:prstGeom>
          <a:ln>
            <a:solidFill>
              <a:schemeClr val="tx1"/>
            </a:solidFill>
          </a:ln>
        </p:spPr>
      </p:pic>
      <p:pic>
        <p:nvPicPr>
          <p:cNvPr id="9" name="Picture 8" descr="LondonUnderground_TravA.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6388" y="3229082"/>
            <a:ext cx="4398008" cy="1875120"/>
          </a:xfrm>
          <a:prstGeom prst="rect">
            <a:avLst/>
          </a:prstGeom>
          <a:ln>
            <a:solidFill>
              <a:schemeClr val="tx1"/>
            </a:solidFill>
          </a:ln>
        </p:spPr>
      </p:pic>
      <p:sp>
        <p:nvSpPr>
          <p:cNvPr id="10" name="TextBox 9"/>
          <p:cNvSpPr txBox="1"/>
          <p:nvPr/>
        </p:nvSpPr>
        <p:spPr>
          <a:xfrm>
            <a:off x="1060353" y="5227492"/>
            <a:ext cx="2007030" cy="523220"/>
          </a:xfrm>
          <a:prstGeom prst="rect">
            <a:avLst/>
          </a:prstGeom>
          <a:noFill/>
        </p:spPr>
        <p:txBody>
          <a:bodyPr wrap="none" rtlCol="0">
            <a:spAutoFit/>
          </a:bodyPr>
          <a:lstStyle/>
          <a:p>
            <a:r>
              <a:rPr lang="en-US" sz="2800" dirty="0" smtClean="0">
                <a:latin typeface="+mj-lt"/>
              </a:rPr>
              <a:t>Query Phase</a:t>
            </a:r>
            <a:endParaRPr lang="en-US" sz="2800" dirty="0">
              <a:latin typeface="+mj-lt"/>
            </a:endParaRPr>
          </a:p>
        </p:txBody>
      </p:sp>
      <p:sp>
        <p:nvSpPr>
          <p:cNvPr id="11" name="TextBox 10"/>
          <p:cNvSpPr txBox="1"/>
          <p:nvPr/>
        </p:nvSpPr>
        <p:spPr>
          <a:xfrm>
            <a:off x="5634665" y="5227492"/>
            <a:ext cx="2194631" cy="523220"/>
          </a:xfrm>
          <a:prstGeom prst="rect">
            <a:avLst/>
          </a:prstGeom>
          <a:noFill/>
        </p:spPr>
        <p:txBody>
          <a:bodyPr wrap="none" rtlCol="0">
            <a:spAutoFit/>
          </a:bodyPr>
          <a:lstStyle/>
          <a:p>
            <a:r>
              <a:rPr lang="en-US" sz="2800" dirty="0" smtClean="0">
                <a:latin typeface="+mj-lt"/>
              </a:rPr>
              <a:t>Answer Phase</a:t>
            </a:r>
            <a:endParaRPr lang="en-US" sz="2800" dirty="0">
              <a:latin typeface="+mj-lt"/>
            </a:endParaRPr>
          </a:p>
        </p:txBody>
      </p:sp>
    </p:spTree>
    <p:extLst>
      <p:ext uri="{BB962C8B-B14F-4D97-AF65-F5344CB8AC3E}">
        <p14:creationId xmlns:p14="http://schemas.microsoft.com/office/powerpoint/2010/main" val="1779308964"/>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DNC: Experiments</a:t>
            </a:r>
            <a:endParaRPr lang="en-US" dirty="0"/>
          </a:p>
        </p:txBody>
      </p:sp>
      <p:sp>
        <p:nvSpPr>
          <p:cNvPr id="3" name="Content Placeholder 2"/>
          <p:cNvSpPr>
            <a:spLocks noGrp="1"/>
          </p:cNvSpPr>
          <p:nvPr>
            <p:ph idx="1"/>
          </p:nvPr>
        </p:nvSpPr>
        <p:spPr>
          <a:xfrm>
            <a:off x="413964" y="1654024"/>
            <a:ext cx="8205249" cy="4743464"/>
          </a:xfrm>
        </p:spPr>
        <p:txBody>
          <a:bodyPr/>
          <a:lstStyle/>
          <a:p>
            <a:pPr marL="0" indent="0" algn="ctr">
              <a:buNone/>
            </a:pPr>
            <a:r>
              <a:rPr lang="en-US" sz="2800" dirty="0" smtClean="0">
                <a:latin typeface="+mj-lt"/>
              </a:rPr>
              <a:t>Graph Tasks: London Underground</a:t>
            </a:r>
          </a:p>
          <a:p>
            <a:pPr marL="0" indent="0">
              <a:buNone/>
            </a:pPr>
            <a:endParaRPr lang="en-US" sz="2000" dirty="0" smtClean="0">
              <a:latin typeface="+mj-lt"/>
            </a:endParaRPr>
          </a:p>
          <a:p>
            <a:pPr marL="0" indent="0">
              <a:buNone/>
            </a:pPr>
            <a:endParaRPr lang="en-US" dirty="0" smtClean="0">
              <a:latin typeface="+mj-lt"/>
            </a:endParaRPr>
          </a:p>
          <a:p>
            <a:pPr marL="0" indent="0">
              <a:buNone/>
            </a:pPr>
            <a:endParaRPr lang="en-US" dirty="0">
              <a:latin typeface="+mj-lt"/>
            </a:endParaRPr>
          </a:p>
        </p:txBody>
      </p:sp>
      <p:sp>
        <p:nvSpPr>
          <p:cNvPr id="4" name="Slide Number Placeholder 3"/>
          <p:cNvSpPr>
            <a:spLocks noGrp="1"/>
          </p:cNvSpPr>
          <p:nvPr>
            <p:ph type="sldNum" sz="quarter" idx="12"/>
          </p:nvPr>
        </p:nvSpPr>
        <p:spPr/>
        <p:txBody>
          <a:bodyPr/>
          <a:lstStyle/>
          <a:p>
            <a:fld id="{6113E31D-E2AB-40D1-8B51-AFA5AFEF393A}" type="slidenum">
              <a:rPr lang="en-US" smtClean="0"/>
              <a:t>86</a:t>
            </a:fld>
            <a:endParaRPr lang="en-US" dirty="0"/>
          </a:p>
        </p:txBody>
      </p:sp>
      <p:sp>
        <p:nvSpPr>
          <p:cNvPr id="6" name="TextBox 5"/>
          <p:cNvSpPr txBox="1"/>
          <p:nvPr/>
        </p:nvSpPr>
        <p:spPr>
          <a:xfrm>
            <a:off x="723299" y="6385024"/>
            <a:ext cx="7586595" cy="307777"/>
          </a:xfrm>
          <a:prstGeom prst="rect">
            <a:avLst/>
          </a:prstGeom>
          <a:noFill/>
        </p:spPr>
        <p:txBody>
          <a:bodyPr wrap="none" rtlCol="0" anchor="ctr">
            <a:spAutoFit/>
          </a:bodyPr>
          <a:lstStyle/>
          <a:p>
            <a:pPr algn="ctr"/>
            <a:r>
              <a:rPr lang="en-US" sz="1400" dirty="0">
                <a:latin typeface="+mj-lt"/>
              </a:rPr>
              <a:t>Hybrid computing using a neural network with dynamic external memory, </a:t>
            </a:r>
            <a:r>
              <a:rPr lang="en-US" sz="1400" dirty="0" smtClean="0">
                <a:latin typeface="+mj-lt"/>
              </a:rPr>
              <a:t>Graves et. al</a:t>
            </a:r>
            <a:r>
              <a:rPr lang="en-US" sz="1400" dirty="0">
                <a:latin typeface="+mj-lt"/>
              </a:rPr>
              <a:t>.</a:t>
            </a:r>
            <a:r>
              <a:rPr lang="en-US" sz="1400" dirty="0" smtClean="0">
                <a:latin typeface="+mj-lt"/>
              </a:rPr>
              <a:t>, Nature </a:t>
            </a:r>
            <a:r>
              <a:rPr lang="en-US" sz="1400" i="1" dirty="0" smtClean="0">
                <a:latin typeface="+mj-lt"/>
              </a:rPr>
              <a:t>vol. </a:t>
            </a:r>
            <a:r>
              <a:rPr lang="en-US" sz="1400" dirty="0" smtClean="0">
                <a:latin typeface="+mj-lt"/>
              </a:rPr>
              <a:t>538 </a:t>
            </a:r>
            <a:endParaRPr lang="en-US" sz="1400" dirty="0">
              <a:latin typeface="+mj-lt"/>
            </a:endParaRPr>
          </a:p>
        </p:txBody>
      </p:sp>
      <p:sp>
        <p:nvSpPr>
          <p:cNvPr id="8" name="TextBox 7"/>
          <p:cNvSpPr txBox="1"/>
          <p:nvPr/>
        </p:nvSpPr>
        <p:spPr>
          <a:xfrm>
            <a:off x="3132598" y="2256205"/>
            <a:ext cx="2807580" cy="523220"/>
          </a:xfrm>
          <a:prstGeom prst="rect">
            <a:avLst/>
          </a:prstGeom>
          <a:noFill/>
          <a:ln>
            <a:noFill/>
          </a:ln>
        </p:spPr>
        <p:txBody>
          <a:bodyPr wrap="none" rtlCol="0">
            <a:spAutoFit/>
          </a:bodyPr>
          <a:lstStyle/>
          <a:p>
            <a:r>
              <a:rPr lang="en-US" sz="2800" b="1" dirty="0" smtClean="0">
                <a:latin typeface="+mj-lt"/>
              </a:rPr>
              <a:t>Shortest Path Task</a:t>
            </a:r>
            <a:endParaRPr lang="en-US" sz="2800" b="1" dirty="0">
              <a:latin typeface="+mj-lt"/>
            </a:endParaRPr>
          </a:p>
        </p:txBody>
      </p:sp>
      <p:sp>
        <p:nvSpPr>
          <p:cNvPr id="10" name="TextBox 9"/>
          <p:cNvSpPr txBox="1"/>
          <p:nvPr/>
        </p:nvSpPr>
        <p:spPr>
          <a:xfrm>
            <a:off x="1060353" y="5227492"/>
            <a:ext cx="2007030" cy="523220"/>
          </a:xfrm>
          <a:prstGeom prst="rect">
            <a:avLst/>
          </a:prstGeom>
          <a:noFill/>
        </p:spPr>
        <p:txBody>
          <a:bodyPr wrap="none" rtlCol="0">
            <a:spAutoFit/>
          </a:bodyPr>
          <a:lstStyle/>
          <a:p>
            <a:r>
              <a:rPr lang="en-US" sz="2800" dirty="0" smtClean="0">
                <a:latin typeface="+mj-lt"/>
              </a:rPr>
              <a:t>Query Phase</a:t>
            </a:r>
            <a:endParaRPr lang="en-US" sz="2800" dirty="0">
              <a:latin typeface="+mj-lt"/>
            </a:endParaRPr>
          </a:p>
        </p:txBody>
      </p:sp>
      <p:sp>
        <p:nvSpPr>
          <p:cNvPr id="11" name="TextBox 10"/>
          <p:cNvSpPr txBox="1"/>
          <p:nvPr/>
        </p:nvSpPr>
        <p:spPr>
          <a:xfrm>
            <a:off x="5634665" y="5227492"/>
            <a:ext cx="2194631" cy="523220"/>
          </a:xfrm>
          <a:prstGeom prst="rect">
            <a:avLst/>
          </a:prstGeom>
          <a:noFill/>
        </p:spPr>
        <p:txBody>
          <a:bodyPr wrap="none" rtlCol="0">
            <a:spAutoFit/>
          </a:bodyPr>
          <a:lstStyle/>
          <a:p>
            <a:r>
              <a:rPr lang="en-US" sz="2800" dirty="0" smtClean="0">
                <a:latin typeface="+mj-lt"/>
              </a:rPr>
              <a:t>Answer Phase</a:t>
            </a:r>
            <a:endParaRPr lang="en-US" sz="2800" dirty="0">
              <a:latin typeface="+mj-lt"/>
            </a:endParaRPr>
          </a:p>
        </p:txBody>
      </p:sp>
      <p:pic>
        <p:nvPicPr>
          <p:cNvPr id="7" name="Picture 6" descr="LondonUnderground_ShortQ.png"/>
          <p:cNvPicPr>
            <a:picLocks noChangeAspect="1"/>
          </p:cNvPicPr>
          <p:nvPr/>
        </p:nvPicPr>
        <p:blipFill rotWithShape="1">
          <a:blip r:embed="rId2">
            <a:extLst>
              <a:ext uri="{28A0092B-C50C-407E-A947-70E740481C1C}">
                <a14:useLocalDpi xmlns:a14="http://schemas.microsoft.com/office/drawing/2010/main" val="0"/>
              </a:ext>
            </a:extLst>
          </a:blip>
          <a:srcRect b="34628"/>
          <a:stretch/>
        </p:blipFill>
        <p:spPr>
          <a:xfrm>
            <a:off x="377835" y="3888313"/>
            <a:ext cx="3883850" cy="402176"/>
          </a:xfrm>
          <a:prstGeom prst="rect">
            <a:avLst/>
          </a:prstGeom>
          <a:ln>
            <a:solidFill>
              <a:schemeClr val="tx1"/>
            </a:solidFill>
          </a:ln>
        </p:spPr>
      </p:pic>
      <p:pic>
        <p:nvPicPr>
          <p:cNvPr id="12" name="Picture 11" descr="LondonUnderground_ShortA.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6247" y="3462165"/>
            <a:ext cx="4064171" cy="1238812"/>
          </a:xfrm>
          <a:prstGeom prst="rect">
            <a:avLst/>
          </a:prstGeom>
          <a:ln>
            <a:solidFill>
              <a:srgbClr val="000000"/>
            </a:solidFill>
          </a:ln>
        </p:spPr>
      </p:pic>
    </p:spTree>
    <p:extLst>
      <p:ext uri="{BB962C8B-B14F-4D97-AF65-F5344CB8AC3E}">
        <p14:creationId xmlns:p14="http://schemas.microsoft.com/office/powerpoint/2010/main" val="1135973473"/>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DNC: Experiments</a:t>
            </a:r>
            <a:endParaRPr lang="en-US" dirty="0"/>
          </a:p>
        </p:txBody>
      </p:sp>
      <p:pic>
        <p:nvPicPr>
          <p:cNvPr id="5" name="Differentiable neural computer family tree inference task.mp4">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414338" y="1482725"/>
            <a:ext cx="8204200" cy="4614863"/>
          </a:xfrm>
        </p:spPr>
      </p:pic>
      <p:sp>
        <p:nvSpPr>
          <p:cNvPr id="4" name="Slide Number Placeholder 3"/>
          <p:cNvSpPr>
            <a:spLocks noGrp="1"/>
          </p:cNvSpPr>
          <p:nvPr>
            <p:ph type="sldNum" sz="quarter" idx="12"/>
          </p:nvPr>
        </p:nvSpPr>
        <p:spPr/>
        <p:txBody>
          <a:bodyPr/>
          <a:lstStyle/>
          <a:p>
            <a:fld id="{6113E31D-E2AB-40D1-8B51-AFA5AFEF393A}" type="slidenum">
              <a:rPr lang="en-US" smtClean="0"/>
              <a:t>87</a:t>
            </a:fld>
            <a:endParaRPr lang="en-US" dirty="0"/>
          </a:p>
        </p:txBody>
      </p:sp>
      <p:sp>
        <p:nvSpPr>
          <p:cNvPr id="6" name="TextBox 5"/>
          <p:cNvSpPr txBox="1"/>
          <p:nvPr/>
        </p:nvSpPr>
        <p:spPr>
          <a:xfrm>
            <a:off x="723299" y="6385024"/>
            <a:ext cx="7586595" cy="307777"/>
          </a:xfrm>
          <a:prstGeom prst="rect">
            <a:avLst/>
          </a:prstGeom>
          <a:noFill/>
        </p:spPr>
        <p:txBody>
          <a:bodyPr wrap="none" rtlCol="0" anchor="ctr">
            <a:spAutoFit/>
          </a:bodyPr>
          <a:lstStyle/>
          <a:p>
            <a:pPr algn="ctr"/>
            <a:r>
              <a:rPr lang="en-US" sz="1400" dirty="0">
                <a:latin typeface="+mj-lt"/>
              </a:rPr>
              <a:t>Hybrid computing using a neural network with dynamic external memory, </a:t>
            </a:r>
            <a:r>
              <a:rPr lang="en-US" sz="1400" dirty="0" smtClean="0">
                <a:latin typeface="+mj-lt"/>
              </a:rPr>
              <a:t>Graves et. al</a:t>
            </a:r>
            <a:r>
              <a:rPr lang="en-US" sz="1400" dirty="0">
                <a:latin typeface="+mj-lt"/>
              </a:rPr>
              <a:t>.</a:t>
            </a:r>
            <a:r>
              <a:rPr lang="en-US" sz="1400" dirty="0" smtClean="0">
                <a:latin typeface="+mj-lt"/>
              </a:rPr>
              <a:t>, Nature </a:t>
            </a:r>
            <a:r>
              <a:rPr lang="en-US" sz="1400" i="1" dirty="0" smtClean="0">
                <a:latin typeface="+mj-lt"/>
              </a:rPr>
              <a:t>vol. </a:t>
            </a:r>
            <a:r>
              <a:rPr lang="en-US" sz="1400" dirty="0" smtClean="0">
                <a:latin typeface="+mj-lt"/>
              </a:rPr>
              <a:t>538 </a:t>
            </a:r>
            <a:endParaRPr lang="en-US" sz="1400" dirty="0">
              <a:latin typeface="+mj-lt"/>
            </a:endParaRPr>
          </a:p>
        </p:txBody>
      </p:sp>
      <p:sp>
        <p:nvSpPr>
          <p:cNvPr id="3" name="Rectangle 2"/>
          <p:cNvSpPr/>
          <p:nvPr/>
        </p:nvSpPr>
        <p:spPr>
          <a:xfrm>
            <a:off x="2441854" y="1482725"/>
            <a:ext cx="4260301" cy="461665"/>
          </a:xfrm>
          <a:prstGeom prst="rect">
            <a:avLst/>
          </a:prstGeom>
        </p:spPr>
        <p:txBody>
          <a:bodyPr wrap="none">
            <a:spAutoFit/>
          </a:bodyPr>
          <a:lstStyle/>
          <a:p>
            <a:pPr algn="ctr"/>
            <a:r>
              <a:rPr lang="en-US" sz="2400" dirty="0"/>
              <a:t>Graph </a:t>
            </a:r>
            <a:r>
              <a:rPr lang="en-US" sz="2400" dirty="0" smtClean="0"/>
              <a:t>Tasks: Freya’s Family Tree</a:t>
            </a:r>
          </a:p>
        </p:txBody>
      </p:sp>
    </p:spTree>
    <p:extLst>
      <p:ext uri="{BB962C8B-B14F-4D97-AF65-F5344CB8AC3E}">
        <p14:creationId xmlns:p14="http://schemas.microsoft.com/office/powerpoint/2010/main" val="117653888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	</a:t>
            </a:r>
            <a:endParaRPr lang="en-US" dirty="0"/>
          </a:p>
        </p:txBody>
      </p:sp>
      <p:sp>
        <p:nvSpPr>
          <p:cNvPr id="3" name="Content Placeholder 2"/>
          <p:cNvSpPr>
            <a:spLocks noGrp="1"/>
          </p:cNvSpPr>
          <p:nvPr>
            <p:ph idx="1"/>
          </p:nvPr>
        </p:nvSpPr>
        <p:spPr>
          <a:xfrm>
            <a:off x="413964" y="1654024"/>
            <a:ext cx="8205249" cy="4743464"/>
          </a:xfrm>
        </p:spPr>
        <p:txBody>
          <a:bodyPr>
            <a:normAutofit/>
          </a:bodyPr>
          <a:lstStyle/>
          <a:p>
            <a:r>
              <a:rPr lang="en-US" sz="2400" dirty="0" smtClean="0">
                <a:latin typeface="+mj-lt"/>
              </a:rPr>
              <a:t>Machine Learning models require memory and multi-hop reasoning to perform AI tasks better</a:t>
            </a:r>
          </a:p>
          <a:p>
            <a:endParaRPr lang="en-US" sz="2400" dirty="0">
              <a:latin typeface="+mj-lt"/>
            </a:endParaRPr>
          </a:p>
          <a:p>
            <a:r>
              <a:rPr lang="en-US" sz="2400" dirty="0" smtClean="0">
                <a:latin typeface="+mj-lt"/>
              </a:rPr>
              <a:t>Memory Networks for Text are an interesting direction but very simple</a:t>
            </a:r>
          </a:p>
          <a:p>
            <a:endParaRPr lang="en-US" sz="2400" dirty="0">
              <a:latin typeface="+mj-lt"/>
            </a:endParaRPr>
          </a:p>
          <a:p>
            <a:r>
              <a:rPr lang="en-US" sz="2400" dirty="0" smtClean="0">
                <a:latin typeface="+mj-lt"/>
              </a:rPr>
              <a:t>Generic architectures with memory, such as Neural Turing Machine, limited applications shown</a:t>
            </a:r>
          </a:p>
          <a:p>
            <a:endParaRPr lang="en-US" sz="2400" dirty="0">
              <a:latin typeface="+mj-lt"/>
            </a:endParaRPr>
          </a:p>
          <a:p>
            <a:r>
              <a:rPr lang="en-US" sz="2400" dirty="0" smtClean="0">
                <a:latin typeface="+mj-lt"/>
              </a:rPr>
              <a:t>Future directions should be focusing on applying generic neural models with memory to more AI Tasks.</a:t>
            </a:r>
          </a:p>
        </p:txBody>
      </p:sp>
      <p:sp>
        <p:nvSpPr>
          <p:cNvPr id="4" name="Slide Number Placeholder 3"/>
          <p:cNvSpPr>
            <a:spLocks noGrp="1"/>
          </p:cNvSpPr>
          <p:nvPr>
            <p:ph type="sldNum" sz="quarter" idx="12"/>
          </p:nvPr>
        </p:nvSpPr>
        <p:spPr/>
        <p:txBody>
          <a:bodyPr/>
          <a:lstStyle/>
          <a:p>
            <a:fld id="{6113E31D-E2AB-40D1-8B51-AFA5AFEF393A}" type="slidenum">
              <a:rPr lang="en-US" smtClean="0"/>
              <a:t>88</a:t>
            </a:fld>
            <a:endParaRPr lang="en-US" dirty="0"/>
          </a:p>
        </p:txBody>
      </p:sp>
      <p:sp>
        <p:nvSpPr>
          <p:cNvPr id="6" name="TextBox 5"/>
          <p:cNvSpPr txBox="1"/>
          <p:nvPr/>
        </p:nvSpPr>
        <p:spPr>
          <a:xfrm>
            <a:off x="723299" y="6385024"/>
            <a:ext cx="7586595" cy="307777"/>
          </a:xfrm>
          <a:prstGeom prst="rect">
            <a:avLst/>
          </a:prstGeom>
          <a:noFill/>
        </p:spPr>
        <p:txBody>
          <a:bodyPr wrap="none" rtlCol="0" anchor="ctr">
            <a:spAutoFit/>
          </a:bodyPr>
          <a:lstStyle/>
          <a:p>
            <a:pPr algn="ctr"/>
            <a:r>
              <a:rPr lang="en-US" sz="1400" dirty="0">
                <a:latin typeface="+mj-lt"/>
              </a:rPr>
              <a:t>Hybrid computing using a neural network with dynamic external memory, </a:t>
            </a:r>
            <a:r>
              <a:rPr lang="en-US" sz="1400" dirty="0" smtClean="0">
                <a:latin typeface="+mj-lt"/>
              </a:rPr>
              <a:t>Graves et. al</a:t>
            </a:r>
            <a:r>
              <a:rPr lang="en-US" sz="1400" dirty="0">
                <a:latin typeface="+mj-lt"/>
              </a:rPr>
              <a:t>.</a:t>
            </a:r>
            <a:r>
              <a:rPr lang="en-US" sz="1400" dirty="0" smtClean="0">
                <a:latin typeface="+mj-lt"/>
              </a:rPr>
              <a:t>, Nature </a:t>
            </a:r>
            <a:r>
              <a:rPr lang="en-US" sz="1400" i="1" dirty="0" smtClean="0">
                <a:latin typeface="+mj-lt"/>
              </a:rPr>
              <a:t>vol. </a:t>
            </a:r>
            <a:r>
              <a:rPr lang="en-US" sz="1400" dirty="0" smtClean="0">
                <a:latin typeface="+mj-lt"/>
              </a:rPr>
              <a:t>538 </a:t>
            </a:r>
            <a:endParaRPr lang="en-US" sz="1400" dirty="0">
              <a:latin typeface="+mj-lt"/>
            </a:endParaRPr>
          </a:p>
        </p:txBody>
      </p:sp>
    </p:spTree>
    <p:extLst>
      <p:ext uri="{BB962C8B-B14F-4D97-AF65-F5344CB8AC3E}">
        <p14:creationId xmlns:p14="http://schemas.microsoft.com/office/powerpoint/2010/main" val="663635683"/>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 List</a:t>
            </a:r>
            <a:endParaRPr lang="en-US" dirty="0"/>
          </a:p>
        </p:txBody>
      </p:sp>
      <p:sp>
        <p:nvSpPr>
          <p:cNvPr id="3" name="Content Placeholder 2"/>
          <p:cNvSpPr>
            <a:spLocks noGrp="1"/>
          </p:cNvSpPr>
          <p:nvPr>
            <p:ph idx="1"/>
          </p:nvPr>
        </p:nvSpPr>
        <p:spPr>
          <a:xfrm>
            <a:off x="413964" y="1325563"/>
            <a:ext cx="8205249" cy="4743464"/>
          </a:xfrm>
        </p:spPr>
        <p:txBody>
          <a:bodyPr>
            <a:normAutofit fontScale="92500"/>
          </a:bodyPr>
          <a:lstStyle/>
          <a:p>
            <a:r>
              <a:rPr lang="en-US" dirty="0">
                <a:latin typeface="+mj-lt"/>
              </a:rPr>
              <a:t>Karol </a:t>
            </a:r>
            <a:r>
              <a:rPr lang="en-US" dirty="0" err="1">
                <a:latin typeface="+mj-lt"/>
              </a:rPr>
              <a:t>Kurach</a:t>
            </a:r>
            <a:r>
              <a:rPr lang="en-US" dirty="0">
                <a:latin typeface="+mj-lt"/>
              </a:rPr>
              <a:t>, Marcin </a:t>
            </a:r>
            <a:r>
              <a:rPr lang="en-US" dirty="0" err="1">
                <a:latin typeface="+mj-lt"/>
              </a:rPr>
              <a:t>Andrychowicz</a:t>
            </a:r>
            <a:r>
              <a:rPr lang="en-US" dirty="0">
                <a:latin typeface="+mj-lt"/>
              </a:rPr>
              <a:t> &amp; Ilya </a:t>
            </a:r>
            <a:r>
              <a:rPr lang="en-US" dirty="0" err="1">
                <a:latin typeface="+mj-lt"/>
              </a:rPr>
              <a:t>Sutskever</a:t>
            </a:r>
            <a:r>
              <a:rPr lang="en-US" dirty="0">
                <a:latin typeface="+mj-lt"/>
              </a:rPr>
              <a:t> </a:t>
            </a:r>
            <a:r>
              <a:rPr lang="en-US" b="1" dirty="0">
                <a:latin typeface="+mj-lt"/>
              </a:rPr>
              <a:t>Neural Random-Access Machines</a:t>
            </a:r>
            <a:r>
              <a:rPr lang="en-US" dirty="0">
                <a:latin typeface="+mj-lt"/>
              </a:rPr>
              <a:t>, ICLR, </a:t>
            </a:r>
            <a:r>
              <a:rPr lang="en-US" dirty="0" smtClean="0">
                <a:latin typeface="+mj-lt"/>
              </a:rPr>
              <a:t>2016</a:t>
            </a:r>
          </a:p>
          <a:p>
            <a:r>
              <a:rPr lang="en-US" dirty="0">
                <a:latin typeface="+mj-lt"/>
              </a:rPr>
              <a:t>Emilio </a:t>
            </a:r>
            <a:r>
              <a:rPr lang="en-US" dirty="0" err="1">
                <a:latin typeface="+mj-lt"/>
              </a:rPr>
              <a:t>Parisotto</a:t>
            </a:r>
            <a:r>
              <a:rPr lang="en-US" dirty="0">
                <a:latin typeface="+mj-lt"/>
              </a:rPr>
              <a:t> &amp; </a:t>
            </a:r>
            <a:r>
              <a:rPr lang="en-US" dirty="0" err="1">
                <a:latin typeface="+mj-lt"/>
              </a:rPr>
              <a:t>Ruslan</a:t>
            </a:r>
            <a:r>
              <a:rPr lang="en-US" dirty="0">
                <a:latin typeface="+mj-lt"/>
              </a:rPr>
              <a:t> </a:t>
            </a:r>
            <a:r>
              <a:rPr lang="en-US" dirty="0" err="1">
                <a:latin typeface="+mj-lt"/>
              </a:rPr>
              <a:t>Salakhutdinov</a:t>
            </a:r>
            <a:r>
              <a:rPr lang="en-US" dirty="0">
                <a:latin typeface="+mj-lt"/>
              </a:rPr>
              <a:t> </a:t>
            </a:r>
            <a:r>
              <a:rPr lang="en-US" b="1" dirty="0">
                <a:latin typeface="+mj-lt"/>
              </a:rPr>
              <a:t>Neural Map: Structured Memory for Deep Reinforcement Learning</a:t>
            </a:r>
            <a:r>
              <a:rPr lang="en-US" dirty="0">
                <a:latin typeface="+mj-lt"/>
              </a:rPr>
              <a:t>, </a:t>
            </a:r>
            <a:r>
              <a:rPr lang="en-US" dirty="0" err="1">
                <a:latin typeface="+mj-lt"/>
              </a:rPr>
              <a:t>ArXiv</a:t>
            </a:r>
            <a:r>
              <a:rPr lang="en-US" dirty="0">
                <a:latin typeface="+mj-lt"/>
              </a:rPr>
              <a:t>, </a:t>
            </a:r>
            <a:r>
              <a:rPr lang="en-US" dirty="0" smtClean="0">
                <a:latin typeface="+mj-lt"/>
              </a:rPr>
              <a:t>2017</a:t>
            </a:r>
          </a:p>
          <a:p>
            <a:r>
              <a:rPr lang="en-US" dirty="0" err="1">
                <a:latin typeface="+mj-lt"/>
              </a:rPr>
              <a:t>Pritzel</a:t>
            </a:r>
            <a:r>
              <a:rPr lang="en-US" dirty="0">
                <a:latin typeface="+mj-lt"/>
              </a:rPr>
              <a:t> et. al. </a:t>
            </a:r>
            <a:r>
              <a:rPr lang="en-US" b="1" dirty="0">
                <a:latin typeface="+mj-lt"/>
              </a:rPr>
              <a:t>Neural Episodic Control</a:t>
            </a:r>
            <a:r>
              <a:rPr lang="en-US" dirty="0">
                <a:latin typeface="+mj-lt"/>
              </a:rPr>
              <a:t>, </a:t>
            </a:r>
            <a:r>
              <a:rPr lang="en-US" dirty="0" err="1">
                <a:latin typeface="+mj-lt"/>
              </a:rPr>
              <a:t>ArXiv</a:t>
            </a:r>
            <a:r>
              <a:rPr lang="en-US" dirty="0">
                <a:latin typeface="+mj-lt"/>
              </a:rPr>
              <a:t>, </a:t>
            </a:r>
            <a:r>
              <a:rPr lang="en-US" dirty="0" smtClean="0">
                <a:latin typeface="+mj-lt"/>
              </a:rPr>
              <a:t>2017</a:t>
            </a:r>
          </a:p>
          <a:p>
            <a:r>
              <a:rPr lang="en-US" dirty="0">
                <a:latin typeface="+mj-lt"/>
              </a:rPr>
              <a:t>Oriol </a:t>
            </a:r>
            <a:r>
              <a:rPr lang="en-US" dirty="0" err="1" smtClean="0">
                <a:latin typeface="+mj-lt"/>
              </a:rPr>
              <a:t>Vinyals,Meire</a:t>
            </a:r>
            <a:r>
              <a:rPr lang="en-US" dirty="0" smtClean="0">
                <a:latin typeface="+mj-lt"/>
              </a:rPr>
              <a:t> </a:t>
            </a:r>
            <a:r>
              <a:rPr lang="en-US" dirty="0">
                <a:latin typeface="+mj-lt"/>
              </a:rPr>
              <a:t>Fortunato, </a:t>
            </a:r>
            <a:r>
              <a:rPr lang="en-US" dirty="0" err="1">
                <a:latin typeface="+mj-lt"/>
              </a:rPr>
              <a:t>Navdeep</a:t>
            </a:r>
            <a:r>
              <a:rPr lang="en-US" dirty="0">
                <a:latin typeface="+mj-lt"/>
              </a:rPr>
              <a:t> </a:t>
            </a:r>
            <a:r>
              <a:rPr lang="en-US" dirty="0" err="1">
                <a:latin typeface="+mj-lt"/>
              </a:rPr>
              <a:t>Jaitly</a:t>
            </a:r>
            <a:r>
              <a:rPr lang="en-US" dirty="0">
                <a:latin typeface="+mj-lt"/>
              </a:rPr>
              <a:t> </a:t>
            </a:r>
            <a:r>
              <a:rPr lang="en-US" b="1" dirty="0">
                <a:latin typeface="+mj-lt"/>
              </a:rPr>
              <a:t>Pointer </a:t>
            </a:r>
            <a:r>
              <a:rPr lang="en-US" b="1" dirty="0" smtClean="0">
                <a:latin typeface="+mj-lt"/>
              </a:rPr>
              <a:t>Networks</a:t>
            </a:r>
            <a:r>
              <a:rPr lang="en-US" dirty="0" smtClean="0">
                <a:latin typeface="+mj-lt"/>
              </a:rPr>
              <a:t>, </a:t>
            </a:r>
            <a:r>
              <a:rPr lang="en-US" dirty="0" err="1" smtClean="0">
                <a:latin typeface="+mj-lt"/>
              </a:rPr>
              <a:t>ArXiv</a:t>
            </a:r>
            <a:r>
              <a:rPr lang="en-US" dirty="0" smtClean="0">
                <a:latin typeface="+mj-lt"/>
              </a:rPr>
              <a:t>, 2017</a:t>
            </a:r>
          </a:p>
          <a:p>
            <a:r>
              <a:rPr lang="en-US" dirty="0">
                <a:latin typeface="+mj-lt"/>
              </a:rPr>
              <a:t>Jack W </a:t>
            </a:r>
            <a:r>
              <a:rPr lang="en-US" dirty="0" smtClean="0">
                <a:latin typeface="+mj-lt"/>
              </a:rPr>
              <a:t>Rae et al., </a:t>
            </a:r>
            <a:r>
              <a:rPr lang="en-US" b="1" dirty="0">
                <a:latin typeface="+mj-lt"/>
              </a:rPr>
              <a:t>Scaling Memory-Augmented Neural Networks with Sparse Reads and </a:t>
            </a:r>
            <a:r>
              <a:rPr lang="en-US" b="1" dirty="0" smtClean="0">
                <a:latin typeface="+mj-lt"/>
              </a:rPr>
              <a:t>Writes, </a:t>
            </a:r>
            <a:r>
              <a:rPr lang="en-US" b="1" dirty="0" err="1" smtClean="0">
                <a:latin typeface="+mj-lt"/>
              </a:rPr>
              <a:t>ArXiv</a:t>
            </a:r>
            <a:r>
              <a:rPr lang="en-US" b="1" dirty="0" smtClean="0">
                <a:latin typeface="+mj-lt"/>
              </a:rPr>
              <a:t> 2016</a:t>
            </a:r>
          </a:p>
          <a:p>
            <a:r>
              <a:rPr lang="en-US" dirty="0">
                <a:latin typeface="+mj-lt"/>
              </a:rPr>
              <a:t>Antoine Bordes, Y-Lan Boureau, Jason </a:t>
            </a:r>
            <a:r>
              <a:rPr lang="en-US" dirty="0" smtClean="0">
                <a:latin typeface="+mj-lt"/>
              </a:rPr>
              <a:t>Weston, </a:t>
            </a:r>
            <a:r>
              <a:rPr lang="en-US" b="1" dirty="0">
                <a:latin typeface="+mj-lt"/>
              </a:rPr>
              <a:t>Learning End-to-End Goal-Oriented </a:t>
            </a:r>
            <a:r>
              <a:rPr lang="en-US" b="1" dirty="0" smtClean="0">
                <a:latin typeface="+mj-lt"/>
              </a:rPr>
              <a:t>Dialog, ICLR 2017</a:t>
            </a:r>
          </a:p>
          <a:p>
            <a:r>
              <a:rPr lang="en-US" dirty="0">
                <a:latin typeface="+mj-lt"/>
              </a:rPr>
              <a:t>Junhyuk Oh, Valliappa Chockalingam, Satinder Singh, Honglak </a:t>
            </a:r>
            <a:r>
              <a:rPr lang="en-US" dirty="0" smtClean="0">
                <a:latin typeface="+mj-lt"/>
              </a:rPr>
              <a:t>Lee, </a:t>
            </a:r>
            <a:r>
              <a:rPr lang="en-US" b="1" dirty="0">
                <a:latin typeface="+mj-lt"/>
              </a:rPr>
              <a:t>Control of Memory, Active Perception, and Action in </a:t>
            </a:r>
            <a:r>
              <a:rPr lang="en-US" b="1" dirty="0" smtClean="0">
                <a:latin typeface="+mj-lt"/>
              </a:rPr>
              <a:t>Minecraft, ICML 2016</a:t>
            </a:r>
          </a:p>
          <a:p>
            <a:r>
              <a:rPr lang="en-US" dirty="0">
                <a:latin typeface="+mj-lt"/>
              </a:rPr>
              <a:t>Wojciech Zaremba, Ilya </a:t>
            </a:r>
            <a:r>
              <a:rPr lang="en-US" dirty="0" smtClean="0">
                <a:latin typeface="+mj-lt"/>
              </a:rPr>
              <a:t>Sutskever, </a:t>
            </a:r>
            <a:r>
              <a:rPr lang="en-US" b="1" dirty="0">
                <a:latin typeface="+mj-lt"/>
              </a:rPr>
              <a:t>Reinforcement Learning Neural Turing </a:t>
            </a:r>
            <a:r>
              <a:rPr lang="en-US" b="1" dirty="0" smtClean="0">
                <a:latin typeface="+mj-lt"/>
              </a:rPr>
              <a:t>Machines, </a:t>
            </a:r>
            <a:r>
              <a:rPr lang="en-US" b="1" dirty="0" err="1" smtClean="0">
                <a:latin typeface="+mj-lt"/>
              </a:rPr>
              <a:t>ArXiv</a:t>
            </a:r>
            <a:r>
              <a:rPr lang="en-US" b="1" dirty="0" smtClean="0">
                <a:latin typeface="+mj-lt"/>
              </a:rPr>
              <a:t> 2016</a:t>
            </a:r>
            <a:endParaRPr lang="en-US" b="1" dirty="0">
              <a:latin typeface="+mj-lt"/>
            </a:endParaRPr>
          </a:p>
          <a:p>
            <a:endParaRPr lang="en-US" dirty="0">
              <a:latin typeface="+mj-lt"/>
            </a:endParaRPr>
          </a:p>
        </p:txBody>
      </p:sp>
      <p:sp>
        <p:nvSpPr>
          <p:cNvPr id="4" name="Slide Number Placeholder 3"/>
          <p:cNvSpPr>
            <a:spLocks noGrp="1"/>
          </p:cNvSpPr>
          <p:nvPr>
            <p:ph type="sldNum" sz="quarter" idx="12"/>
          </p:nvPr>
        </p:nvSpPr>
        <p:spPr/>
        <p:txBody>
          <a:bodyPr/>
          <a:lstStyle/>
          <a:p>
            <a:fld id="{6113E31D-E2AB-40D1-8B51-AFA5AFEF393A}" type="slidenum">
              <a:rPr lang="en-US" smtClean="0"/>
              <a:t>89</a:t>
            </a:fld>
            <a:endParaRPr lang="en-US" dirty="0"/>
          </a:p>
        </p:txBody>
      </p:sp>
    </p:spTree>
    <p:extLst>
      <p:ext uri="{BB962C8B-B14F-4D97-AF65-F5344CB8AC3E}">
        <p14:creationId xmlns:p14="http://schemas.microsoft.com/office/powerpoint/2010/main" val="10230995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3965" y="0"/>
            <a:ext cx="8205248" cy="774853"/>
          </a:xfrm>
        </p:spPr>
        <p:txBody>
          <a:bodyPr/>
          <a:lstStyle/>
          <a:p>
            <a:r>
              <a:rPr lang="en-US" dirty="0" smtClean="0"/>
              <a:t>Simple MemNN for Text</a:t>
            </a:r>
            <a:endParaRPr lang="en-US" dirty="0"/>
          </a:p>
        </p:txBody>
      </p:sp>
      <p:sp>
        <p:nvSpPr>
          <p:cNvPr id="4" name="Slide Number Placeholder 3"/>
          <p:cNvSpPr>
            <a:spLocks noGrp="1"/>
          </p:cNvSpPr>
          <p:nvPr>
            <p:ph type="sldNum" sz="quarter" idx="12"/>
          </p:nvPr>
        </p:nvSpPr>
        <p:spPr>
          <a:xfrm>
            <a:off x="6459921" y="6521548"/>
            <a:ext cx="2057400" cy="365125"/>
          </a:xfrm>
        </p:spPr>
        <p:txBody>
          <a:bodyPr/>
          <a:lstStyle/>
          <a:p>
            <a:fld id="{6113E31D-E2AB-40D1-8B51-AFA5AFEF393A}" type="slidenum">
              <a:rPr lang="en-US" smtClean="0"/>
              <a:t>9</a:t>
            </a:fld>
            <a:endParaRPr lang="en-US" dirty="0"/>
          </a:p>
        </p:txBody>
      </p:sp>
      <p:sp>
        <p:nvSpPr>
          <p:cNvPr id="5" name="Footer Placeholder 4"/>
          <p:cNvSpPr>
            <a:spLocks noGrp="1"/>
          </p:cNvSpPr>
          <p:nvPr>
            <p:ph idx="1"/>
          </p:nvPr>
        </p:nvSpPr>
        <p:spPr>
          <a:xfrm>
            <a:off x="413965" y="962195"/>
            <a:ext cx="8205249" cy="934143"/>
          </a:xfrm>
        </p:spPr>
        <p:txBody>
          <a:bodyPr>
            <a:normAutofit/>
          </a:bodyPr>
          <a:lstStyle/>
          <a:p>
            <a:pPr marL="457200" indent="-457200">
              <a:buFont typeface="+mj-lt"/>
              <a:buAutoNum type="arabicPeriod"/>
            </a:pPr>
            <a:endParaRPr lang="en-US" dirty="0" smtClean="0">
              <a:latin typeface="+mj-lt"/>
            </a:endParaRPr>
          </a:p>
          <a:p>
            <a:pPr marL="457200" indent="-457200">
              <a:buFont typeface="+mj-lt"/>
              <a:buAutoNum type="arabicPeriod" startAt="2"/>
            </a:pPr>
            <a:r>
              <a:rPr lang="en-US" b="1" dirty="0" smtClean="0">
                <a:latin typeface="+mj-lt"/>
              </a:rPr>
              <a:t>Generalization </a:t>
            </a:r>
            <a:r>
              <a:rPr lang="en-US" dirty="0" smtClean="0">
                <a:latin typeface="+mj-lt"/>
              </a:rPr>
              <a:t>: Store input in new memory</a:t>
            </a:r>
          </a:p>
          <a:p>
            <a:pPr marL="457200" indent="-457200">
              <a:buFont typeface="+mj-lt"/>
              <a:buAutoNum type="arabicPeriod" startAt="2"/>
            </a:pPr>
            <a:endParaRPr lang="en-US" dirty="0">
              <a:latin typeface="+mj-lt"/>
            </a:endParaRPr>
          </a:p>
          <a:p>
            <a:pPr marL="457200" indent="-457200">
              <a:buFont typeface="+mj-lt"/>
              <a:buAutoNum type="arabicPeriod" startAt="2"/>
            </a:pPr>
            <a:endParaRPr lang="en-US" sz="1400" dirty="0" smtClean="0">
              <a:latin typeface="+mj-lt"/>
            </a:endParaRPr>
          </a:p>
          <a:p>
            <a:pPr marL="457200" indent="-457200">
              <a:buFont typeface="+mj-lt"/>
              <a:buAutoNum type="arabicPeriod" startAt="2"/>
            </a:pPr>
            <a:endParaRPr lang="en-US" sz="1400" dirty="0">
              <a:latin typeface="+mj-lt"/>
            </a:endParaRPr>
          </a:p>
          <a:p>
            <a:pPr marL="457200" indent="-457200">
              <a:buFont typeface="+mj-lt"/>
              <a:buAutoNum type="arabicPeriod" startAt="2"/>
            </a:pPr>
            <a:endParaRPr lang="en-US" sz="1400" dirty="0" smtClean="0">
              <a:latin typeface="+mj-lt"/>
            </a:endParaRPr>
          </a:p>
          <a:p>
            <a:pPr marL="457200" indent="-457200">
              <a:buFont typeface="+mj-lt"/>
              <a:buAutoNum type="arabicPeriod" startAt="2"/>
            </a:pPr>
            <a:endParaRPr lang="en-US" sz="1400" dirty="0">
              <a:latin typeface="+mj-lt"/>
            </a:endParaRPr>
          </a:p>
          <a:p>
            <a:pPr marL="457200" indent="-457200">
              <a:buFont typeface="+mj-lt"/>
              <a:buAutoNum type="arabicPeriod" startAt="2"/>
            </a:pPr>
            <a:endParaRPr lang="en-US" sz="1400" dirty="0" smtClean="0">
              <a:latin typeface="+mj-lt"/>
            </a:endParaRPr>
          </a:p>
          <a:p>
            <a:pPr marL="457200" indent="-457200">
              <a:buFont typeface="+mj-lt"/>
              <a:buAutoNum type="arabicPeriod" startAt="2"/>
            </a:pPr>
            <a:endParaRPr lang="en-US" sz="1400" dirty="0" smtClean="0">
              <a:latin typeface="+mj-lt"/>
            </a:endParaRPr>
          </a:p>
        </p:txBody>
      </p:sp>
      <p:sp>
        <p:nvSpPr>
          <p:cNvPr id="6" name="TextBox 5"/>
          <p:cNvSpPr txBox="1"/>
          <p:nvPr/>
        </p:nvSpPr>
        <p:spPr>
          <a:xfrm>
            <a:off x="2816315" y="6550223"/>
            <a:ext cx="3400546" cy="307777"/>
          </a:xfrm>
          <a:prstGeom prst="rect">
            <a:avLst/>
          </a:prstGeom>
          <a:noFill/>
        </p:spPr>
        <p:txBody>
          <a:bodyPr wrap="none" rtlCol="0" anchor="ctr">
            <a:spAutoFit/>
          </a:bodyPr>
          <a:lstStyle/>
          <a:p>
            <a:pPr algn="ctr"/>
            <a:r>
              <a:rPr lang="en-US" sz="1400" dirty="0">
                <a:latin typeface="+mj-lt"/>
              </a:rPr>
              <a:t>Memory Networks, Weston et. al., ICLR 2015</a:t>
            </a:r>
          </a:p>
        </p:txBody>
      </p:sp>
      <p:pic>
        <p:nvPicPr>
          <p:cNvPr id="11" name="Picture 10"/>
          <p:cNvPicPr>
            <a:picLocks noChangeAspect="1"/>
          </p:cNvPicPr>
          <p:nvPr/>
        </p:nvPicPr>
        <p:blipFill>
          <a:blip r:embed="rId3"/>
          <a:stretch>
            <a:fillRect/>
          </a:stretch>
        </p:blipFill>
        <p:spPr>
          <a:xfrm>
            <a:off x="3612004" y="2057670"/>
            <a:ext cx="1364018" cy="302207"/>
          </a:xfrm>
          <a:prstGeom prst="rect">
            <a:avLst/>
          </a:prstGeom>
        </p:spPr>
      </p:pic>
      <p:cxnSp>
        <p:nvCxnSpPr>
          <p:cNvPr id="25" name="Straight Arrow Connector 24"/>
          <p:cNvCxnSpPr/>
          <p:nvPr/>
        </p:nvCxnSpPr>
        <p:spPr>
          <a:xfrm flipV="1">
            <a:off x="3886166" y="4008810"/>
            <a:ext cx="1599930"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685105" y="5680654"/>
            <a:ext cx="1369462" cy="646331"/>
          </a:xfrm>
          <a:prstGeom prst="rect">
            <a:avLst/>
          </a:prstGeom>
          <a:noFill/>
          <a:ln>
            <a:solidFill>
              <a:schemeClr val="tx1"/>
            </a:solidFill>
            <a:prstDash val="lgDash"/>
          </a:ln>
        </p:spPr>
        <p:txBody>
          <a:bodyPr wrap="square" rtlCol="0">
            <a:spAutoFit/>
          </a:bodyPr>
          <a:lstStyle/>
          <a:p>
            <a:r>
              <a:rPr lang="en-US" dirty="0" smtClean="0">
                <a:latin typeface="+mj-lt"/>
              </a:rPr>
              <a:t>Memories  till now (i=4)</a:t>
            </a:r>
            <a:endParaRPr lang="en-US" dirty="0">
              <a:latin typeface="+mj-lt"/>
            </a:endParaRPr>
          </a:p>
        </p:txBody>
      </p:sp>
      <p:cxnSp>
        <p:nvCxnSpPr>
          <p:cNvPr id="34" name="Straight Arrow Connector 33"/>
          <p:cNvCxnSpPr>
            <a:stCxn id="31" idx="0"/>
          </p:cNvCxnSpPr>
          <p:nvPr/>
        </p:nvCxnSpPr>
        <p:spPr>
          <a:xfrm flipV="1">
            <a:off x="1369836" y="5073132"/>
            <a:ext cx="595535" cy="60752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5" name="TextBox 34"/>
              <p:cNvSpPr txBox="1"/>
              <p:nvPr/>
            </p:nvSpPr>
            <p:spPr>
              <a:xfrm>
                <a:off x="3090984" y="5957653"/>
                <a:ext cx="652249" cy="369332"/>
              </a:xfrm>
              <a:prstGeom prst="rect">
                <a:avLst/>
              </a:prstGeom>
              <a:noFill/>
              <a:ln>
                <a:solidFill>
                  <a:schemeClr val="tx1"/>
                </a:solidFill>
                <a:prstDash val="lgDash"/>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dirty="0" smtClean="0">
                              <a:latin typeface="Cambria Math" charset="0"/>
                            </a:rPr>
                          </m:ctrlPr>
                        </m:sSubPr>
                        <m:e>
                          <m:r>
                            <a:rPr lang="en-US" b="0" i="1" dirty="0" smtClean="0">
                              <a:latin typeface="Cambria Math" charset="0"/>
                            </a:rPr>
                            <m:t>𝐼</m:t>
                          </m:r>
                          <m:r>
                            <a:rPr lang="en-US" b="0" i="1" dirty="0" smtClean="0">
                              <a:latin typeface="Cambria Math" charset="0"/>
                            </a:rPr>
                            <m:t>(</m:t>
                          </m:r>
                          <m:r>
                            <a:rPr lang="en-US" b="0" i="1" dirty="0" smtClean="0">
                              <a:latin typeface="Cambria Math" charset="0"/>
                            </a:rPr>
                            <m:t>𝑥</m:t>
                          </m:r>
                        </m:e>
                        <m:sub>
                          <m:r>
                            <a:rPr lang="en-US" b="0" i="1" dirty="0" smtClean="0">
                              <a:latin typeface="Cambria Math" charset="0"/>
                            </a:rPr>
                            <m:t>5</m:t>
                          </m:r>
                        </m:sub>
                      </m:sSub>
                      <m:r>
                        <a:rPr lang="en-US" b="0" i="1" dirty="0" smtClean="0">
                          <a:latin typeface="Cambria Math" charset="0"/>
                        </a:rPr>
                        <m:t>)</m:t>
                      </m:r>
                    </m:oMath>
                  </m:oMathPara>
                </a14:m>
                <a:endParaRPr lang="en-US" dirty="0">
                  <a:latin typeface="+mj-lt"/>
                </a:endParaRPr>
              </a:p>
            </p:txBody>
          </p:sp>
        </mc:Choice>
        <mc:Fallback xmlns="">
          <p:sp>
            <p:nvSpPr>
              <p:cNvPr id="35" name="TextBox 34"/>
              <p:cNvSpPr txBox="1">
                <a:spLocks noRot="1" noChangeAspect="1" noMove="1" noResize="1" noEditPoints="1" noAdjustHandles="1" noChangeArrowheads="1" noChangeShapeType="1" noTextEdit="1"/>
              </p:cNvSpPr>
              <p:nvPr/>
            </p:nvSpPr>
            <p:spPr>
              <a:xfrm>
                <a:off x="3090984" y="5957653"/>
                <a:ext cx="652249" cy="369332"/>
              </a:xfrm>
              <a:prstGeom prst="rect">
                <a:avLst/>
              </a:prstGeom>
              <a:blipFill rotWithShape="0">
                <a:blip r:embed="rId4"/>
                <a:stretch>
                  <a:fillRect r="-9174" b="-11111"/>
                </a:stretch>
              </a:blipFill>
              <a:ln>
                <a:solidFill>
                  <a:schemeClr val="tx1"/>
                </a:solidFill>
                <a:prstDash val="lgDash"/>
              </a:ln>
            </p:spPr>
            <p:txBody>
              <a:bodyPr/>
              <a:lstStyle/>
              <a:p>
                <a:r>
                  <a:rPr lang="en-US">
                    <a:noFill/>
                  </a:rPr>
                  <a:t> </a:t>
                </a:r>
              </a:p>
            </p:txBody>
          </p:sp>
        </mc:Fallback>
      </mc:AlternateContent>
      <p:cxnSp>
        <p:nvCxnSpPr>
          <p:cNvPr id="40" name="Straight Arrow Connector 39"/>
          <p:cNvCxnSpPr>
            <a:stCxn id="35" idx="0"/>
          </p:cNvCxnSpPr>
          <p:nvPr/>
        </p:nvCxnSpPr>
        <p:spPr>
          <a:xfrm flipV="1">
            <a:off x="3417109" y="5578433"/>
            <a:ext cx="35991" cy="37922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7008132" y="5680654"/>
            <a:ext cx="1509189" cy="646331"/>
          </a:xfrm>
          <a:prstGeom prst="rect">
            <a:avLst/>
          </a:prstGeom>
          <a:noFill/>
          <a:ln>
            <a:solidFill>
              <a:schemeClr val="tx1"/>
            </a:solidFill>
            <a:prstDash val="lgDash"/>
          </a:ln>
        </p:spPr>
        <p:txBody>
          <a:bodyPr wrap="square" rtlCol="0">
            <a:spAutoFit/>
          </a:bodyPr>
          <a:lstStyle/>
          <a:p>
            <a:r>
              <a:rPr lang="en-US" dirty="0" smtClean="0">
                <a:latin typeface="+mj-lt"/>
              </a:rPr>
              <a:t>Memories after 5 inputs</a:t>
            </a:r>
            <a:endParaRPr lang="en-US" dirty="0">
              <a:latin typeface="+mj-lt"/>
            </a:endParaRPr>
          </a:p>
        </p:txBody>
      </p:sp>
      <p:cxnSp>
        <p:nvCxnSpPr>
          <p:cNvPr id="42" name="Straight Arrow Connector 41"/>
          <p:cNvCxnSpPr/>
          <p:nvPr/>
        </p:nvCxnSpPr>
        <p:spPr>
          <a:xfrm flipH="1" flipV="1">
            <a:off x="6804621" y="5141496"/>
            <a:ext cx="350158" cy="53915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46" name="Picture 45"/>
          <p:cNvPicPr>
            <a:picLocks noChangeAspect="1"/>
          </p:cNvPicPr>
          <p:nvPr/>
        </p:nvPicPr>
        <p:blipFill>
          <a:blip r:embed="rId5"/>
          <a:stretch>
            <a:fillRect/>
          </a:stretch>
        </p:blipFill>
        <p:spPr>
          <a:xfrm>
            <a:off x="2164376" y="2503860"/>
            <a:ext cx="787400" cy="3009900"/>
          </a:xfrm>
          <a:prstGeom prst="rect">
            <a:avLst/>
          </a:prstGeom>
        </p:spPr>
      </p:pic>
      <p:pic>
        <p:nvPicPr>
          <p:cNvPr id="47" name="Picture 46"/>
          <p:cNvPicPr>
            <a:picLocks noChangeAspect="1"/>
          </p:cNvPicPr>
          <p:nvPr/>
        </p:nvPicPr>
        <p:blipFill>
          <a:blip r:embed="rId6"/>
          <a:stretch>
            <a:fillRect/>
          </a:stretch>
        </p:blipFill>
        <p:spPr>
          <a:xfrm>
            <a:off x="3317371" y="2503860"/>
            <a:ext cx="203200" cy="3009900"/>
          </a:xfrm>
          <a:prstGeom prst="rect">
            <a:avLst/>
          </a:prstGeom>
        </p:spPr>
      </p:pic>
      <p:pic>
        <p:nvPicPr>
          <p:cNvPr id="49" name="Picture 48"/>
          <p:cNvPicPr>
            <a:picLocks noChangeAspect="1"/>
          </p:cNvPicPr>
          <p:nvPr/>
        </p:nvPicPr>
        <p:blipFill>
          <a:blip r:embed="rId5"/>
          <a:stretch>
            <a:fillRect/>
          </a:stretch>
        </p:blipFill>
        <p:spPr>
          <a:xfrm>
            <a:off x="5741766" y="2505169"/>
            <a:ext cx="787400" cy="3009900"/>
          </a:xfrm>
          <a:prstGeom prst="rect">
            <a:avLst/>
          </a:prstGeom>
        </p:spPr>
      </p:pic>
      <p:pic>
        <p:nvPicPr>
          <p:cNvPr id="50" name="Picture 49"/>
          <p:cNvPicPr>
            <a:picLocks noChangeAspect="1"/>
          </p:cNvPicPr>
          <p:nvPr/>
        </p:nvPicPr>
        <p:blipFill>
          <a:blip r:embed="rId6"/>
          <a:stretch>
            <a:fillRect/>
          </a:stretch>
        </p:blipFill>
        <p:spPr>
          <a:xfrm>
            <a:off x="6529166" y="2503860"/>
            <a:ext cx="203200" cy="3017921"/>
          </a:xfrm>
          <a:prstGeom prst="rect">
            <a:avLst/>
          </a:prstGeom>
        </p:spPr>
      </p:pic>
      <p:pic>
        <p:nvPicPr>
          <p:cNvPr id="55" name="Picture 54"/>
          <p:cNvPicPr>
            <a:picLocks noChangeAspect="1"/>
          </p:cNvPicPr>
          <p:nvPr/>
        </p:nvPicPr>
        <p:blipFill>
          <a:blip r:embed="rId7"/>
          <a:stretch>
            <a:fillRect/>
          </a:stretch>
        </p:blipFill>
        <p:spPr>
          <a:xfrm>
            <a:off x="2435030" y="5680654"/>
            <a:ext cx="275490" cy="141919"/>
          </a:xfrm>
          <a:prstGeom prst="rect">
            <a:avLst/>
          </a:prstGeom>
        </p:spPr>
      </p:pic>
      <p:pic>
        <p:nvPicPr>
          <p:cNvPr id="56" name="Picture 55"/>
          <p:cNvPicPr>
            <a:picLocks noChangeAspect="1"/>
          </p:cNvPicPr>
          <p:nvPr/>
        </p:nvPicPr>
        <p:blipFill>
          <a:blip r:embed="rId7"/>
          <a:stretch>
            <a:fillRect/>
          </a:stretch>
        </p:blipFill>
        <p:spPr>
          <a:xfrm>
            <a:off x="6079116" y="5667347"/>
            <a:ext cx="275490" cy="141919"/>
          </a:xfrm>
          <a:prstGeom prst="rect">
            <a:avLst/>
          </a:prstGeom>
        </p:spPr>
      </p:pic>
    </p:spTree>
    <p:extLst>
      <p:ext uri="{BB962C8B-B14F-4D97-AF65-F5344CB8AC3E}">
        <p14:creationId xmlns:p14="http://schemas.microsoft.com/office/powerpoint/2010/main" val="47283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5" grpId="0" animBg="1"/>
      <p:bldP spid="4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17288</TotalTime>
  <Words>4444</Words>
  <Application>Microsoft Macintosh PowerPoint</Application>
  <PresentationFormat>On-screen Show (4:3)</PresentationFormat>
  <Paragraphs>1088</Paragraphs>
  <Slides>89</Slides>
  <Notes>43</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89</vt:i4>
      </vt:variant>
    </vt:vector>
  </HeadingPairs>
  <TitlesOfParts>
    <vt:vector size="95" baseType="lpstr">
      <vt:lpstr>Abadi MT Condensed Light</vt:lpstr>
      <vt:lpstr>Arial</vt:lpstr>
      <vt:lpstr>Calibri</vt:lpstr>
      <vt:lpstr>Calibri Light</vt:lpstr>
      <vt:lpstr>Cambria Math</vt:lpstr>
      <vt:lpstr>Office Theme</vt:lpstr>
      <vt:lpstr>Neural Architectures with Memory</vt:lpstr>
      <vt:lpstr>Story Comprehension</vt:lpstr>
      <vt:lpstr>Dialogue System</vt:lpstr>
      <vt:lpstr>ML models need memory!</vt:lpstr>
      <vt:lpstr>Memory Networks (MemNN)</vt:lpstr>
      <vt:lpstr>MemNN</vt:lpstr>
      <vt:lpstr>MemNN</vt:lpstr>
      <vt:lpstr>Simple MemNN for Text</vt:lpstr>
      <vt:lpstr>Simple MemNN for Text</vt:lpstr>
      <vt:lpstr>Simple MemNN for Text</vt:lpstr>
      <vt:lpstr>Scoring Function</vt:lpstr>
      <vt:lpstr>PowerPoint Presentation</vt:lpstr>
      <vt:lpstr>Training Objective</vt:lpstr>
      <vt:lpstr>Training Objective</vt:lpstr>
      <vt:lpstr>Training Objective</vt:lpstr>
      <vt:lpstr>Experiment</vt:lpstr>
      <vt:lpstr>Experiment</vt:lpstr>
      <vt:lpstr>Useful Experiment</vt:lpstr>
      <vt:lpstr>Limitations</vt:lpstr>
      <vt:lpstr>End-to-End Memory Networks (MemN2N)</vt:lpstr>
      <vt:lpstr>MemN2N </vt:lpstr>
      <vt:lpstr>MemN2N</vt:lpstr>
      <vt:lpstr>MemN2N</vt:lpstr>
      <vt:lpstr>PowerPoint Presentation</vt:lpstr>
      <vt:lpstr>Multi-hop MemN2N</vt:lpstr>
      <vt:lpstr>Experiments</vt:lpstr>
      <vt:lpstr>PowerPoint Presentation</vt:lpstr>
      <vt:lpstr>Movie Trivia Time!</vt:lpstr>
      <vt:lpstr>Knowledge Base?</vt:lpstr>
      <vt:lpstr>Key-Value MemNNs for Reading Documents</vt:lpstr>
      <vt:lpstr>KV-MemNN</vt:lpstr>
      <vt:lpstr>KV-MemNN</vt:lpstr>
      <vt:lpstr>KV-MemNN - Multiple Hops</vt:lpstr>
      <vt:lpstr>KV-MemNN – What to store in memories?</vt:lpstr>
      <vt:lpstr>KV-MemNN – Experiments</vt:lpstr>
      <vt:lpstr>KV-MemNN</vt:lpstr>
      <vt:lpstr>KV-MemNN</vt:lpstr>
      <vt:lpstr>CNN : Computer Vision :: ________ : NLP</vt:lpstr>
      <vt:lpstr>Dynamic Memory Networks – The Beast</vt:lpstr>
      <vt:lpstr>DMN</vt:lpstr>
      <vt:lpstr>DMN</vt:lpstr>
      <vt:lpstr>DMN</vt:lpstr>
      <vt:lpstr>DMN</vt:lpstr>
      <vt:lpstr>DMN</vt:lpstr>
      <vt:lpstr>DMN</vt:lpstr>
      <vt:lpstr>DMN</vt:lpstr>
      <vt:lpstr>DMN – Qualitative Results</vt:lpstr>
      <vt:lpstr>PowerPoint Presentation</vt:lpstr>
      <vt:lpstr>Neural Turing Machine</vt:lpstr>
      <vt:lpstr>Neural Turing Machines</vt:lpstr>
      <vt:lpstr>Neural Turing Machines</vt:lpstr>
      <vt:lpstr>Neural Turing Machines</vt:lpstr>
      <vt:lpstr>Neural Turing Machines: Blurry Writes</vt:lpstr>
      <vt:lpstr>Neural Turing Machines: Erase</vt:lpstr>
      <vt:lpstr>Neural Turing Machines: Erase</vt:lpstr>
      <vt:lpstr>Neural Turing Machines: Addition</vt:lpstr>
      <vt:lpstr>Neural Turing Machines: Blurry Writes</vt:lpstr>
      <vt:lpstr>Neural Turing Machines: Demo </vt:lpstr>
      <vt:lpstr>Neural Turing Machines: Attention Model</vt:lpstr>
      <vt:lpstr>Neural Turing Machine: Attention Model</vt:lpstr>
      <vt:lpstr>Neural Turing Machine: Attention Model</vt:lpstr>
      <vt:lpstr>Neural Turing Machine: Attention Model</vt:lpstr>
      <vt:lpstr>Neural Turing Machine: Attention Model</vt:lpstr>
      <vt:lpstr>Neural Turing Machine: Attention Model</vt:lpstr>
      <vt:lpstr>Neural Turing Machine: Attention Model</vt:lpstr>
      <vt:lpstr>Neural Turing Machine: Attention Model</vt:lpstr>
      <vt:lpstr>Neural Turing Machine: Controller Design</vt:lpstr>
      <vt:lpstr>Neural Turing Machine: Network Overview</vt:lpstr>
      <vt:lpstr>Neural Turing Machines vs. MemNNs</vt:lpstr>
      <vt:lpstr>Neural Turing Machines: Experiments</vt:lpstr>
      <vt:lpstr>Neural Turing Machines: ‘Copy’ Learning Curve</vt:lpstr>
      <vt:lpstr>Neural Turing Machines: ‘Copy’ Performance</vt:lpstr>
      <vt:lpstr>PowerPoint Presentation</vt:lpstr>
      <vt:lpstr>Dynamic Neural Turing Machines</vt:lpstr>
      <vt:lpstr>Stack Augmented Recurrent Networks</vt:lpstr>
      <vt:lpstr>Stack Augmented Recurrent Networks</vt:lpstr>
      <vt:lpstr>Differentiable Neural Computers</vt:lpstr>
      <vt:lpstr>DNC: Usage Based Addressing</vt:lpstr>
      <vt:lpstr>DNC: Example</vt:lpstr>
      <vt:lpstr>DNC: Improvements over NTMs</vt:lpstr>
      <vt:lpstr>DNC: Experiments</vt:lpstr>
      <vt:lpstr>DNC: Experiments</vt:lpstr>
      <vt:lpstr>DNC: Experiments</vt:lpstr>
      <vt:lpstr>DNC: Experiments</vt:lpstr>
      <vt:lpstr>DNC: Experiments</vt:lpstr>
      <vt:lpstr>DNC: Experiments</vt:lpstr>
      <vt:lpstr>DNC: Experiments</vt:lpstr>
      <vt:lpstr>Conclusion </vt:lpstr>
      <vt:lpstr>Reading List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Gupta, Nitish</dc:creator>
  <cp:lastModifiedBy>Gupta, Nitish</cp:lastModifiedBy>
  <cp:revision>371</cp:revision>
  <dcterms:created xsi:type="dcterms:W3CDTF">2017-02-25T22:28:57Z</dcterms:created>
  <dcterms:modified xsi:type="dcterms:W3CDTF">2017-04-25T17:22:46Z</dcterms:modified>
</cp:coreProperties>
</file>