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981" r:id="rId2"/>
    <p:sldId id="952" r:id="rId3"/>
    <p:sldId id="1032" r:id="rId4"/>
    <p:sldId id="1043" r:id="rId5"/>
    <p:sldId id="1003" r:id="rId6"/>
    <p:sldId id="1027" r:id="rId7"/>
    <p:sldId id="1046" r:id="rId8"/>
    <p:sldId id="1019" r:id="rId9"/>
    <p:sldId id="1021" r:id="rId10"/>
    <p:sldId id="1020" r:id="rId11"/>
    <p:sldId id="1009" r:id="rId12"/>
    <p:sldId id="1022" r:id="rId13"/>
    <p:sldId id="1064" r:id="rId14"/>
    <p:sldId id="1004" r:id="rId15"/>
    <p:sldId id="1028" r:id="rId16"/>
    <p:sldId id="1023" r:id="rId17"/>
    <p:sldId id="1031" r:id="rId18"/>
    <p:sldId id="1037" r:id="rId19"/>
    <p:sldId id="1038" r:id="rId20"/>
    <p:sldId id="1039" r:id="rId21"/>
    <p:sldId id="1065" r:id="rId22"/>
    <p:sldId id="1029" r:id="rId23"/>
    <p:sldId id="1034" r:id="rId24"/>
    <p:sldId id="1036" r:id="rId25"/>
    <p:sldId id="1063" r:id="rId26"/>
    <p:sldId id="1066" r:id="rId27"/>
    <p:sldId id="1025" r:id="rId28"/>
    <p:sldId id="1040" r:id="rId29"/>
    <p:sldId id="1067" r:id="rId30"/>
    <p:sldId id="1041" r:id="rId31"/>
    <p:sldId id="955" r:id="rId32"/>
    <p:sldId id="1042" r:id="rId33"/>
    <p:sldId id="1044" r:id="rId34"/>
    <p:sldId id="956" r:id="rId35"/>
    <p:sldId id="1033" r:id="rId36"/>
    <p:sldId id="1051" r:id="rId37"/>
    <p:sldId id="1053" r:id="rId38"/>
    <p:sldId id="1052" r:id="rId39"/>
    <p:sldId id="1083" r:id="rId40"/>
    <p:sldId id="259" r:id="rId41"/>
    <p:sldId id="1068" r:id="rId42"/>
    <p:sldId id="1073" r:id="rId43"/>
    <p:sldId id="1074" r:id="rId44"/>
    <p:sldId id="1048" r:id="rId45"/>
    <p:sldId id="1077" r:id="rId46"/>
    <p:sldId id="1081" r:id="rId47"/>
    <p:sldId id="1082" r:id="rId48"/>
    <p:sldId id="1084" r:id="rId49"/>
    <p:sldId id="1080" r:id="rId50"/>
    <p:sldId id="1079" r:id="rId51"/>
    <p:sldId id="1054" r:id="rId52"/>
    <p:sldId id="1071" r:id="rId53"/>
    <p:sldId id="1072" r:id="rId54"/>
    <p:sldId id="1085" r:id="rId55"/>
    <p:sldId id="1055" r:id="rId56"/>
    <p:sldId id="1056" r:id="rId57"/>
    <p:sldId id="1059" r:id="rId58"/>
    <p:sldId id="1058" r:id="rId59"/>
    <p:sldId id="1062" r:id="rId60"/>
    <p:sldId id="104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66"/>
    <p:restoredTop sz="84959"/>
  </p:normalViewPr>
  <p:slideViewPr>
    <p:cSldViewPr snapToGrid="0" snapToObjects="1">
      <p:cViewPr varScale="1">
        <p:scale>
          <a:sx n="108" d="100"/>
          <a:sy n="108" d="100"/>
        </p:scale>
        <p:origin x="11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985A5-E7C4-C74A-AFD7-BB6EAD9A1F29}" type="datetimeFigureOut">
              <a:rPr lang="en-US" smtClean="0"/>
              <a:t>1/29/20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0BD72-BA79-DB4A-BBA9-6BFAEB0F70BB}" type="slidenum">
              <a:rPr lang="en-US" smtClean="0"/>
              <a:t>‹#›</a:t>
            </a:fld>
            <a:endParaRPr lang="en-US"/>
          </a:p>
        </p:txBody>
      </p:sp>
    </p:spTree>
    <p:extLst>
      <p:ext uri="{BB962C8B-B14F-4D97-AF65-F5344CB8AC3E}">
        <p14:creationId xmlns:p14="http://schemas.microsoft.com/office/powerpoint/2010/main" val="86395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Bottom-up, feedforward, modular</a:t>
            </a: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10</a:t>
            </a:fld>
            <a:endParaRPr lang="en-US"/>
          </a:p>
        </p:txBody>
      </p:sp>
    </p:spTree>
    <p:extLst>
      <p:ext uri="{BB962C8B-B14F-4D97-AF65-F5344CB8AC3E}">
        <p14:creationId xmlns:p14="http://schemas.microsoft.com/office/powerpoint/2010/main" val="610844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sensors receive input from the environment and it somehow gets transformed into an action to affect the environment</a:t>
            </a:r>
          </a:p>
          <a:p>
            <a:r>
              <a:rPr lang="en-US" dirty="0"/>
              <a:t>- Information about the action feeds back to the sensors allowing the organism to predict the effect of its actions on the environment. If the prediction is completely correct, nothing interesting is happening.  </a:t>
            </a:r>
          </a:p>
          <a:p>
            <a:r>
              <a:rPr lang="en-US" dirty="0"/>
              <a:t>- Without such feedback, an organism is a simple reflex agent that cannot be said to be aware of the world</a:t>
            </a:r>
          </a:p>
          <a:p>
            <a:r>
              <a:rPr lang="en-US" dirty="0"/>
              <a:t>- This “new loop” creates a complete </a:t>
            </a:r>
            <a:r>
              <a:rPr lang="en-US" i="1" dirty="0"/>
              <a:t>interface</a:t>
            </a:r>
            <a:r>
              <a:rPr lang="en-US" dirty="0"/>
              <a:t> between the organism and the world. The organism does not experience the world in any other way except through this interface</a:t>
            </a:r>
          </a:p>
          <a:p>
            <a:pPr marL="171450" indent="-171450">
              <a:buFontTx/>
              <a:buChar char="-"/>
            </a:pPr>
            <a:r>
              <a:rPr lang="en-US" dirty="0"/>
              <a:t>Per </a:t>
            </a:r>
            <a:r>
              <a:rPr lang="en-US" dirty="0" err="1"/>
              <a:t>Koenderink</a:t>
            </a:r>
            <a:r>
              <a:rPr lang="en-US" dirty="0"/>
              <a:t>, the origins of the organism’s “sentience” or “awareness” lie within this loop (in particular, when its prediction is incorrect)</a:t>
            </a:r>
          </a:p>
          <a:p>
            <a:pPr marL="171450" indent="-171450">
              <a:buFontTx/>
              <a:buChar char="-"/>
            </a:pPr>
            <a:r>
              <a:rPr lang="en-US" dirty="0"/>
              <a:t>We can further speculate that an </a:t>
            </a:r>
            <a:r>
              <a:rPr lang="en-US" i="1" dirty="0"/>
              <a:t>internal model of the world </a:t>
            </a:r>
            <a:r>
              <a:rPr lang="en-US" dirty="0"/>
              <a:t>is required to carry out this loop. Crucially, this model has to be a </a:t>
            </a:r>
            <a:r>
              <a:rPr lang="en-US" i="1" dirty="0"/>
              <a:t>predictive representation</a:t>
            </a:r>
            <a:r>
              <a:rPr lang="en-US" dirty="0"/>
              <a:t>, which accords with trendy ideas in deep learning. </a:t>
            </a:r>
          </a:p>
          <a:p>
            <a:pPr marL="171450" indent="-171450">
              <a:buFontTx/>
              <a:buChar char="-"/>
            </a:pPr>
            <a:r>
              <a:rPr lang="en-US" dirty="0"/>
              <a:t>In turn, predictive models must have a close relationship to perception of invariance and change in the world (per Gibson)</a:t>
            </a:r>
          </a:p>
          <a:p>
            <a:pPr marL="171450" indent="-171450">
              <a:buFontTx/>
              <a:buChar char="-"/>
            </a:pPr>
            <a:endParaRPr lang="en-US" dirty="0"/>
          </a:p>
          <a:p>
            <a:pPr marL="171450" indent="-171450">
              <a:buFontTx/>
              <a:buChar char="-"/>
            </a:pPr>
            <a:endParaRPr lang="en-US" dirty="0"/>
          </a:p>
          <a:p>
            <a:r>
              <a:rPr lang="en-US" dirty="0"/>
              <a:t>Any complex organism contains hierarchies or “</a:t>
            </a:r>
            <a:r>
              <a:rPr lang="en-US" dirty="0" err="1"/>
              <a:t>heterarchies</a:t>
            </a:r>
            <a:r>
              <a:rPr lang="en-US" dirty="0"/>
              <a:t>” of loops that take their inputs from other loops and send their outputs to yet other loops</a:t>
            </a:r>
          </a:p>
          <a:p>
            <a:pPr lvl="1"/>
            <a:r>
              <a:rPr lang="en-US" dirty="0"/>
              <a:t>If you squint the right way, this sounds like deep learning architectures</a:t>
            </a: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44</a:t>
            </a:fld>
            <a:endParaRPr lang="en-US"/>
          </a:p>
        </p:txBody>
      </p:sp>
    </p:spTree>
    <p:extLst>
      <p:ext uri="{BB962C8B-B14F-4D97-AF65-F5344CB8AC3E}">
        <p14:creationId xmlns:p14="http://schemas.microsoft.com/office/powerpoint/2010/main" val="282799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sensors receive input from the environment and it somehow gets transformed into an action to affect the environment</a:t>
            </a:r>
          </a:p>
          <a:p>
            <a:r>
              <a:rPr lang="en-US" dirty="0"/>
              <a:t>- Information about the action feeds back to the sensors allowing the organism to predict the effect of its actions on the environment. If the prediction is completely correct, nothing interesting is happening.  </a:t>
            </a:r>
          </a:p>
          <a:p>
            <a:r>
              <a:rPr lang="en-US" dirty="0"/>
              <a:t>- Without such feedback, an organism is a simple reflex agent that cannot be said to be aware of the world</a:t>
            </a:r>
          </a:p>
          <a:p>
            <a:r>
              <a:rPr lang="en-US" dirty="0"/>
              <a:t>- This “new loop” creates a complete </a:t>
            </a:r>
            <a:r>
              <a:rPr lang="en-US" i="1" dirty="0"/>
              <a:t>interface</a:t>
            </a:r>
            <a:r>
              <a:rPr lang="en-US" dirty="0"/>
              <a:t> between the organism and the world. The organism does not experience the world in any other way except through this interface</a:t>
            </a:r>
          </a:p>
          <a:p>
            <a:pPr marL="171450" indent="-171450">
              <a:buFontTx/>
              <a:buChar char="-"/>
            </a:pPr>
            <a:r>
              <a:rPr lang="en-US" dirty="0"/>
              <a:t>Per </a:t>
            </a:r>
            <a:r>
              <a:rPr lang="en-US" dirty="0" err="1"/>
              <a:t>Koenderink</a:t>
            </a:r>
            <a:r>
              <a:rPr lang="en-US" dirty="0"/>
              <a:t>, the origins of the organism’s “sentience” or “awareness” lie within this loop (in particular, when its prediction is incorrect)</a:t>
            </a:r>
          </a:p>
          <a:p>
            <a:pPr marL="171450" indent="-171450">
              <a:buFontTx/>
              <a:buChar char="-"/>
            </a:pPr>
            <a:r>
              <a:rPr lang="en-US" dirty="0"/>
              <a:t>We can further speculate that an </a:t>
            </a:r>
            <a:r>
              <a:rPr lang="en-US" i="1" dirty="0"/>
              <a:t>internal model of the world </a:t>
            </a:r>
            <a:r>
              <a:rPr lang="en-US" dirty="0"/>
              <a:t>is required to carry out this loop. Crucially, this model has to be a </a:t>
            </a:r>
            <a:r>
              <a:rPr lang="en-US" i="1" dirty="0"/>
              <a:t>predictive representation</a:t>
            </a:r>
            <a:r>
              <a:rPr lang="en-US" dirty="0"/>
              <a:t>, which accords with trendy ideas in deep learning. </a:t>
            </a:r>
          </a:p>
          <a:p>
            <a:pPr marL="171450" indent="-171450">
              <a:buFontTx/>
              <a:buChar char="-"/>
            </a:pPr>
            <a:r>
              <a:rPr lang="en-US" dirty="0"/>
              <a:t>In turn, predictive models must have a close relationship to perception of invariance and change in the world (per Gibson)</a:t>
            </a:r>
          </a:p>
          <a:p>
            <a:pPr marL="171450" indent="-171450">
              <a:buFontTx/>
              <a:buChar char="-"/>
            </a:pPr>
            <a:endParaRPr lang="en-US" dirty="0"/>
          </a:p>
          <a:p>
            <a:pPr marL="171450" indent="-171450">
              <a:buFontTx/>
              <a:buChar char="-"/>
            </a:pPr>
            <a:endParaRPr lang="en-US" dirty="0"/>
          </a:p>
          <a:p>
            <a:r>
              <a:rPr lang="en-US" dirty="0"/>
              <a:t>Any complex organism contains hierarchies or “</a:t>
            </a:r>
            <a:r>
              <a:rPr lang="en-US" dirty="0" err="1"/>
              <a:t>heterarchies</a:t>
            </a:r>
            <a:r>
              <a:rPr lang="en-US" dirty="0"/>
              <a:t>” of loops that take their inputs from other loops and send their outputs to yet other loops</a:t>
            </a:r>
          </a:p>
          <a:p>
            <a:pPr lvl="1"/>
            <a:r>
              <a:rPr lang="en-US" dirty="0"/>
              <a:t>If you squint the right way, this sounds like deep learning architectures</a:t>
            </a: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48</a:t>
            </a:fld>
            <a:endParaRPr lang="en-US"/>
          </a:p>
        </p:txBody>
      </p:sp>
    </p:spTree>
    <p:extLst>
      <p:ext uri="{BB962C8B-B14F-4D97-AF65-F5344CB8AC3E}">
        <p14:creationId xmlns:p14="http://schemas.microsoft.com/office/powerpoint/2010/main" val="55113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58</a:t>
            </a:fld>
            <a:endParaRPr lang="en-US"/>
          </a:p>
        </p:txBody>
      </p:sp>
    </p:spTree>
    <p:extLst>
      <p:ext uri="{BB962C8B-B14F-4D97-AF65-F5344CB8AC3E}">
        <p14:creationId xmlns:p14="http://schemas.microsoft.com/office/powerpoint/2010/main" val="60560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Ludwig Wittgenstein knew, you cannot specify the necessary and sufficient features of the class of things to which a name is given. They have only a ‘family resemblance.’ But this does not mean you cannot learn how to use things and perceive their uses.”</a:t>
            </a:r>
          </a:p>
        </p:txBody>
      </p:sp>
      <p:sp>
        <p:nvSpPr>
          <p:cNvPr id="4" name="Slide Number Placeholder 3"/>
          <p:cNvSpPr>
            <a:spLocks noGrp="1"/>
          </p:cNvSpPr>
          <p:nvPr>
            <p:ph type="sldNum" sz="quarter" idx="5"/>
          </p:nvPr>
        </p:nvSpPr>
        <p:spPr/>
        <p:txBody>
          <a:bodyPr/>
          <a:lstStyle/>
          <a:p>
            <a:fld id="{A500BD72-BA79-DB4A-BBA9-6BFAEB0F70BB}" type="slidenum">
              <a:rPr lang="en-US" smtClean="0"/>
              <a:t>21</a:t>
            </a:fld>
            <a:endParaRPr lang="en-US"/>
          </a:p>
        </p:txBody>
      </p:sp>
    </p:spTree>
    <p:extLst>
      <p:ext uri="{BB962C8B-B14F-4D97-AF65-F5344CB8AC3E}">
        <p14:creationId xmlns:p14="http://schemas.microsoft.com/office/powerpoint/2010/main" val="236603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Marr on Gibson: “In perception, perhaps the nearest anyone came to the level of computational theory was Gibson. However, although some aspects of his thinking were on the right lines, he did not understand properly what information processing was, which led him to seriously underestimate the complexity of the information processing problems involved in vision and the consequent subtlety that is necessary in approaching them… Gibson correctly regarded the problem of perception as that of recovering from sensory information that of ‘valid’ properties of the external world. His problem was that he had a much oversimplified view of how this should be done.”</a:t>
            </a: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26</a:t>
            </a:fld>
            <a:endParaRPr lang="en-US"/>
          </a:p>
        </p:txBody>
      </p:sp>
    </p:spTree>
    <p:extLst>
      <p:ext uri="{BB962C8B-B14F-4D97-AF65-F5344CB8AC3E}">
        <p14:creationId xmlns:p14="http://schemas.microsoft.com/office/powerpoint/2010/main" val="56222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27</a:t>
            </a:fld>
            <a:endParaRPr lang="en-US"/>
          </a:p>
        </p:txBody>
      </p:sp>
    </p:spTree>
    <p:extLst>
      <p:ext uri="{BB962C8B-B14F-4D97-AF65-F5344CB8AC3E}">
        <p14:creationId xmlns:p14="http://schemas.microsoft.com/office/powerpoint/2010/main" val="76089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F&amp;P (</a:t>
            </a:r>
            <a:r>
              <a:rPr lang="en-US" sz="1200" kern="1200" dirty="0" err="1">
                <a:solidFill>
                  <a:schemeClr val="tx1"/>
                </a:solidFill>
                <a:effectLst/>
                <a:latin typeface="+mn-lt"/>
                <a:ea typeface="+mn-ea"/>
                <a:cs typeface="+mn-cs"/>
              </a:rPr>
              <a:t>ch.</a:t>
            </a:r>
            <a:r>
              <a:rPr lang="en-US" sz="1200" kern="1200" dirty="0">
                <a:solidFill>
                  <a:schemeClr val="tx1"/>
                </a:solidFill>
                <a:effectLst/>
                <a:latin typeface="+mn-lt"/>
                <a:ea typeface="+mn-ea"/>
                <a:cs typeface="+mn-cs"/>
              </a:rPr>
              <a:t> 13):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1977, Marr argued that the silhouette does not, in</a:t>
            </a:r>
          </a:p>
          <a:p>
            <a:r>
              <a:rPr lang="en-US" sz="1200" kern="1200" dirty="0">
                <a:solidFill>
                  <a:schemeClr val="tx1"/>
                </a:solidFill>
                <a:effectLst/>
                <a:latin typeface="+mn-lt"/>
                <a:ea typeface="+mn-ea"/>
                <a:cs typeface="+mn-cs"/>
              </a:rPr>
              <a:t>general, tell us anything else about shape, claiming for example that the inflections</a:t>
            </a:r>
          </a:p>
          <a:p>
            <a:r>
              <a:rPr lang="en-US" sz="1200" kern="1200" dirty="0">
                <a:solidFill>
                  <a:schemeClr val="tx1"/>
                </a:solidFill>
                <a:effectLst/>
                <a:latin typeface="+mn-lt"/>
                <a:ea typeface="+mn-ea"/>
                <a:cs typeface="+mn-cs"/>
              </a:rPr>
              <a:t>of a snake’s contour, that separate its convex parts from its concave ones (see the</a:t>
            </a:r>
          </a:p>
          <a:p>
            <a:r>
              <a:rPr lang="en-US" sz="1200" kern="1200" dirty="0">
                <a:solidFill>
                  <a:schemeClr val="tx1"/>
                </a:solidFill>
                <a:effectLst/>
                <a:latin typeface="+mn-lt"/>
                <a:ea typeface="+mn-ea"/>
                <a:cs typeface="+mn-cs"/>
              </a:rPr>
              <a:t>next section for a formal definition), in general have nothing to do with the intrinsic</a:t>
            </a:r>
          </a:p>
          <a:p>
            <a:r>
              <a:rPr lang="en-US" sz="1200" kern="1200" dirty="0">
                <a:solidFill>
                  <a:schemeClr val="tx1"/>
                </a:solidFill>
                <a:effectLst/>
                <a:latin typeface="+mn-lt"/>
                <a:ea typeface="+mn-ea"/>
                <a:cs typeface="+mn-cs"/>
              </a:rPr>
              <a:t>local surface shape, but correspond instead to the boundaries between far and</a:t>
            </a:r>
          </a:p>
          <a:p>
            <a:r>
              <a:rPr lang="en-US" sz="1200" kern="1200" dirty="0">
                <a:solidFill>
                  <a:schemeClr val="tx1"/>
                </a:solidFill>
                <a:effectLst/>
                <a:latin typeface="+mn-lt"/>
                <a:ea typeface="+mn-ea"/>
                <a:cs typeface="+mn-cs"/>
              </a:rPr>
              <a:t>near parts of the snake’s body, the near regions appearing larger than the far ones</a:t>
            </a:r>
          </a:p>
          <a:p>
            <a:r>
              <a:rPr lang="en-US" sz="1200" kern="1200" dirty="0">
                <a:solidFill>
                  <a:schemeClr val="tx1"/>
                </a:solidFill>
                <a:effectLst/>
                <a:latin typeface="+mn-lt"/>
                <a:ea typeface="+mn-ea"/>
                <a:cs typeface="+mn-cs"/>
              </a:rPr>
              <a:t>due to perspective effects (Figure 13.2, left). Although intuitively plausible, this</a:t>
            </a:r>
          </a:p>
          <a:p>
            <a:r>
              <a:rPr lang="en-US" sz="1200" kern="1200" dirty="0">
                <a:solidFill>
                  <a:schemeClr val="tx1"/>
                </a:solidFill>
                <a:effectLst/>
                <a:latin typeface="+mn-lt"/>
                <a:ea typeface="+mn-ea"/>
                <a:cs typeface="+mn-cs"/>
              </a:rPr>
              <a:t>interpretation is incorrect. Indeed, as shown by </a:t>
            </a:r>
            <a:r>
              <a:rPr lang="en-US" sz="1200" kern="1200" dirty="0" err="1">
                <a:solidFill>
                  <a:schemeClr val="tx1"/>
                </a:solidFill>
                <a:effectLst/>
                <a:latin typeface="+mn-lt"/>
                <a:ea typeface="+mn-ea"/>
                <a:cs typeface="+mn-cs"/>
              </a:rPr>
              <a:t>Koenderink</a:t>
            </a:r>
            <a:r>
              <a:rPr lang="en-US" sz="1200" kern="1200" dirty="0">
                <a:solidFill>
                  <a:schemeClr val="tx1"/>
                </a:solidFill>
                <a:effectLst/>
                <a:latin typeface="+mn-lt"/>
                <a:ea typeface="+mn-ea"/>
                <a:cs typeface="+mn-cs"/>
              </a:rPr>
              <a:t> in a delightful 1984</a:t>
            </a:r>
          </a:p>
          <a:p>
            <a:r>
              <a:rPr lang="en-US" sz="1200" kern="1200" dirty="0">
                <a:solidFill>
                  <a:schemeClr val="tx1"/>
                </a:solidFill>
                <a:effectLst/>
                <a:latin typeface="+mn-lt"/>
                <a:ea typeface="+mn-ea"/>
                <a:cs typeface="+mn-cs"/>
              </a:rPr>
              <a:t>article, the inflections of the contour are the projections of parabolic surface points</a:t>
            </a:r>
          </a:p>
          <a:p>
            <a:r>
              <a:rPr lang="en-US" sz="1200" kern="1200" dirty="0">
                <a:solidFill>
                  <a:schemeClr val="tx1"/>
                </a:solidFill>
                <a:effectLst/>
                <a:latin typeface="+mn-lt"/>
                <a:ea typeface="+mn-ea"/>
                <a:cs typeface="+mn-cs"/>
              </a:rPr>
              <a:t>that separate convex parts of the surface from saddle-shaped, or hyperbolic ones</a:t>
            </a:r>
          </a:p>
          <a:p>
            <a:r>
              <a:rPr lang="en-US" sz="1200" kern="1200" dirty="0">
                <a:solidFill>
                  <a:schemeClr val="tx1"/>
                </a:solidFill>
                <a:effectLst/>
                <a:latin typeface="+mn-lt"/>
                <a:ea typeface="+mn-ea"/>
                <a:cs typeface="+mn-cs"/>
              </a:rPr>
              <a:t>(Figure 13.2, right; we will prove a quantitative version of this result later in this</a:t>
            </a:r>
          </a:p>
          <a:p>
            <a:r>
              <a:rPr lang="en-US" sz="1200" kern="1200" dirty="0">
                <a:solidFill>
                  <a:schemeClr val="tx1"/>
                </a:solidFill>
                <a:effectLst/>
                <a:latin typeface="+mn-lt"/>
                <a:ea typeface="+mn-ea"/>
                <a:cs typeface="+mn-cs"/>
              </a:rPr>
              <a:t>chapter). Thus, they indeed always reveal something of the intrinsic shape of the</a:t>
            </a:r>
          </a:p>
          <a:p>
            <a:r>
              <a:rPr lang="en-US" sz="1200" kern="1200" dirty="0">
                <a:solidFill>
                  <a:schemeClr val="tx1"/>
                </a:solidFill>
                <a:effectLst/>
                <a:latin typeface="+mn-lt"/>
                <a:ea typeface="+mn-ea"/>
                <a:cs typeface="+mn-cs"/>
              </a:rPr>
              <a:t>observed object.</a:t>
            </a:r>
          </a:p>
          <a:p>
            <a:r>
              <a:rPr lang="en-US" sz="1200" kern="1200" dirty="0" err="1">
                <a:solidFill>
                  <a:schemeClr val="tx1"/>
                </a:solidFill>
                <a:effectLst/>
                <a:latin typeface="+mn-lt"/>
                <a:ea typeface="+mn-ea"/>
                <a:cs typeface="+mn-cs"/>
              </a:rPr>
              <a:t>Koenderink’s</a:t>
            </a:r>
            <a:r>
              <a:rPr lang="en-US" sz="1200" kern="1200" dirty="0">
                <a:solidFill>
                  <a:schemeClr val="tx1"/>
                </a:solidFill>
                <a:effectLst/>
                <a:latin typeface="+mn-lt"/>
                <a:ea typeface="+mn-ea"/>
                <a:cs typeface="+mn-cs"/>
              </a:rPr>
              <a:t> view is that of a physicist trying to understand and model the</a:t>
            </a:r>
          </a:p>
          <a:p>
            <a:r>
              <a:rPr lang="en-US" sz="1200" kern="1200" dirty="0">
                <a:solidFill>
                  <a:schemeClr val="tx1"/>
                </a:solidFill>
                <a:effectLst/>
                <a:latin typeface="+mn-lt"/>
                <a:ea typeface="+mn-ea"/>
                <a:cs typeface="+mn-cs"/>
              </a:rPr>
              <a:t>laws that govern the visual world, and it prevails in this chapter, where the accent</a:t>
            </a:r>
          </a:p>
          <a:p>
            <a:r>
              <a:rPr lang="en-US" sz="1200" kern="1200" dirty="0">
                <a:solidFill>
                  <a:schemeClr val="tx1"/>
                </a:solidFill>
                <a:effectLst/>
                <a:latin typeface="+mn-lt"/>
                <a:ea typeface="+mn-ea"/>
                <a:cs typeface="+mn-cs"/>
              </a:rPr>
              <a:t>is not on applications but on a theoretical understanding of what can, or cannot</a:t>
            </a:r>
          </a:p>
          <a:p>
            <a:r>
              <a:rPr lang="en-US" sz="1200" kern="1200" dirty="0">
                <a:solidFill>
                  <a:schemeClr val="tx1"/>
                </a:solidFill>
                <a:effectLst/>
                <a:latin typeface="+mn-lt"/>
                <a:ea typeface="+mn-ea"/>
                <a:cs typeface="+mn-cs"/>
              </a:rPr>
              <a:t>be said about the world by merely looking at it.</a:t>
            </a: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28</a:t>
            </a:fld>
            <a:endParaRPr lang="en-US"/>
          </a:p>
        </p:txBody>
      </p:sp>
    </p:spTree>
    <p:extLst>
      <p:ext uri="{BB962C8B-B14F-4D97-AF65-F5344CB8AC3E}">
        <p14:creationId xmlns:p14="http://schemas.microsoft.com/office/powerpoint/2010/main" val="364825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F&amp;P (</a:t>
            </a:r>
            <a:r>
              <a:rPr lang="en-US" sz="1200" kern="1200" dirty="0" err="1">
                <a:solidFill>
                  <a:schemeClr val="tx1"/>
                </a:solidFill>
                <a:effectLst/>
                <a:latin typeface="+mn-lt"/>
                <a:ea typeface="+mn-ea"/>
                <a:cs typeface="+mn-cs"/>
              </a:rPr>
              <a:t>ch.</a:t>
            </a:r>
            <a:r>
              <a:rPr lang="en-US" sz="1200" kern="1200" dirty="0">
                <a:solidFill>
                  <a:schemeClr val="tx1"/>
                </a:solidFill>
                <a:effectLst/>
                <a:latin typeface="+mn-lt"/>
                <a:ea typeface="+mn-ea"/>
                <a:cs typeface="+mn-cs"/>
              </a:rPr>
              <a:t> 13):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1977, Marr argued that the silhouette does not, in</a:t>
            </a:r>
          </a:p>
          <a:p>
            <a:r>
              <a:rPr lang="en-US" sz="1200" kern="1200" dirty="0">
                <a:solidFill>
                  <a:schemeClr val="tx1"/>
                </a:solidFill>
                <a:effectLst/>
                <a:latin typeface="+mn-lt"/>
                <a:ea typeface="+mn-ea"/>
                <a:cs typeface="+mn-cs"/>
              </a:rPr>
              <a:t>general, tell us anything else about shape, claiming for example that the inflections</a:t>
            </a:r>
          </a:p>
          <a:p>
            <a:r>
              <a:rPr lang="en-US" sz="1200" kern="1200" dirty="0">
                <a:solidFill>
                  <a:schemeClr val="tx1"/>
                </a:solidFill>
                <a:effectLst/>
                <a:latin typeface="+mn-lt"/>
                <a:ea typeface="+mn-ea"/>
                <a:cs typeface="+mn-cs"/>
              </a:rPr>
              <a:t>of a snake’s contour, that separate its convex parts from its concave ones (see the</a:t>
            </a:r>
          </a:p>
          <a:p>
            <a:r>
              <a:rPr lang="en-US" sz="1200" kern="1200" dirty="0">
                <a:solidFill>
                  <a:schemeClr val="tx1"/>
                </a:solidFill>
                <a:effectLst/>
                <a:latin typeface="+mn-lt"/>
                <a:ea typeface="+mn-ea"/>
                <a:cs typeface="+mn-cs"/>
              </a:rPr>
              <a:t>next section for a formal definition), in general have nothing to do with the intrinsic</a:t>
            </a:r>
          </a:p>
          <a:p>
            <a:r>
              <a:rPr lang="en-US" sz="1200" kern="1200" dirty="0">
                <a:solidFill>
                  <a:schemeClr val="tx1"/>
                </a:solidFill>
                <a:effectLst/>
                <a:latin typeface="+mn-lt"/>
                <a:ea typeface="+mn-ea"/>
                <a:cs typeface="+mn-cs"/>
              </a:rPr>
              <a:t>local surface shape, but correspond instead to the boundaries between far and</a:t>
            </a:r>
          </a:p>
          <a:p>
            <a:r>
              <a:rPr lang="en-US" sz="1200" kern="1200" dirty="0">
                <a:solidFill>
                  <a:schemeClr val="tx1"/>
                </a:solidFill>
                <a:effectLst/>
                <a:latin typeface="+mn-lt"/>
                <a:ea typeface="+mn-ea"/>
                <a:cs typeface="+mn-cs"/>
              </a:rPr>
              <a:t>near parts of the snake’s body, the near regions appearing larger than the far ones</a:t>
            </a:r>
          </a:p>
          <a:p>
            <a:r>
              <a:rPr lang="en-US" sz="1200" kern="1200" dirty="0">
                <a:solidFill>
                  <a:schemeClr val="tx1"/>
                </a:solidFill>
                <a:effectLst/>
                <a:latin typeface="+mn-lt"/>
                <a:ea typeface="+mn-ea"/>
                <a:cs typeface="+mn-cs"/>
              </a:rPr>
              <a:t>due to perspective effects (Figure 13.2, left). Although intuitively plausible, this</a:t>
            </a:r>
          </a:p>
          <a:p>
            <a:r>
              <a:rPr lang="en-US" sz="1200" kern="1200" dirty="0">
                <a:solidFill>
                  <a:schemeClr val="tx1"/>
                </a:solidFill>
                <a:effectLst/>
                <a:latin typeface="+mn-lt"/>
                <a:ea typeface="+mn-ea"/>
                <a:cs typeface="+mn-cs"/>
              </a:rPr>
              <a:t>interpretation is incorrect. Indeed, as shown by </a:t>
            </a:r>
            <a:r>
              <a:rPr lang="en-US" sz="1200" kern="1200" dirty="0" err="1">
                <a:solidFill>
                  <a:schemeClr val="tx1"/>
                </a:solidFill>
                <a:effectLst/>
                <a:latin typeface="+mn-lt"/>
                <a:ea typeface="+mn-ea"/>
                <a:cs typeface="+mn-cs"/>
              </a:rPr>
              <a:t>Koenderink</a:t>
            </a:r>
            <a:r>
              <a:rPr lang="en-US" sz="1200" kern="1200" dirty="0">
                <a:solidFill>
                  <a:schemeClr val="tx1"/>
                </a:solidFill>
                <a:effectLst/>
                <a:latin typeface="+mn-lt"/>
                <a:ea typeface="+mn-ea"/>
                <a:cs typeface="+mn-cs"/>
              </a:rPr>
              <a:t> in a delightful 1984</a:t>
            </a:r>
          </a:p>
          <a:p>
            <a:r>
              <a:rPr lang="en-US" sz="1200" kern="1200" dirty="0">
                <a:solidFill>
                  <a:schemeClr val="tx1"/>
                </a:solidFill>
                <a:effectLst/>
                <a:latin typeface="+mn-lt"/>
                <a:ea typeface="+mn-ea"/>
                <a:cs typeface="+mn-cs"/>
              </a:rPr>
              <a:t>article, the inflections of the contour are the projections of parabolic surface points</a:t>
            </a:r>
          </a:p>
          <a:p>
            <a:r>
              <a:rPr lang="en-US" sz="1200" kern="1200" dirty="0">
                <a:solidFill>
                  <a:schemeClr val="tx1"/>
                </a:solidFill>
                <a:effectLst/>
                <a:latin typeface="+mn-lt"/>
                <a:ea typeface="+mn-ea"/>
                <a:cs typeface="+mn-cs"/>
              </a:rPr>
              <a:t>that separate convex parts of the surface from saddle-shaped, or hyperbolic ones</a:t>
            </a:r>
          </a:p>
          <a:p>
            <a:r>
              <a:rPr lang="en-US" sz="1200" kern="1200" dirty="0">
                <a:solidFill>
                  <a:schemeClr val="tx1"/>
                </a:solidFill>
                <a:effectLst/>
                <a:latin typeface="+mn-lt"/>
                <a:ea typeface="+mn-ea"/>
                <a:cs typeface="+mn-cs"/>
              </a:rPr>
              <a:t>(Figure 13.2, right; we will prove a quantitative version of this result later in this</a:t>
            </a:r>
          </a:p>
          <a:p>
            <a:r>
              <a:rPr lang="en-US" sz="1200" kern="1200" dirty="0">
                <a:solidFill>
                  <a:schemeClr val="tx1"/>
                </a:solidFill>
                <a:effectLst/>
                <a:latin typeface="+mn-lt"/>
                <a:ea typeface="+mn-ea"/>
                <a:cs typeface="+mn-cs"/>
              </a:rPr>
              <a:t>chapter). Thus, they indeed always reveal something of the intrinsic shape of the</a:t>
            </a:r>
          </a:p>
          <a:p>
            <a:r>
              <a:rPr lang="en-US" sz="1200" kern="1200" dirty="0">
                <a:solidFill>
                  <a:schemeClr val="tx1"/>
                </a:solidFill>
                <a:effectLst/>
                <a:latin typeface="+mn-lt"/>
                <a:ea typeface="+mn-ea"/>
                <a:cs typeface="+mn-cs"/>
              </a:rPr>
              <a:t>observed object.</a:t>
            </a:r>
          </a:p>
          <a:p>
            <a:r>
              <a:rPr lang="en-US" sz="1200" kern="1200" dirty="0" err="1">
                <a:solidFill>
                  <a:schemeClr val="tx1"/>
                </a:solidFill>
                <a:effectLst/>
                <a:latin typeface="+mn-lt"/>
                <a:ea typeface="+mn-ea"/>
                <a:cs typeface="+mn-cs"/>
              </a:rPr>
              <a:t>Koenderink’s</a:t>
            </a:r>
            <a:r>
              <a:rPr lang="en-US" sz="1200" kern="1200" dirty="0">
                <a:solidFill>
                  <a:schemeClr val="tx1"/>
                </a:solidFill>
                <a:effectLst/>
                <a:latin typeface="+mn-lt"/>
                <a:ea typeface="+mn-ea"/>
                <a:cs typeface="+mn-cs"/>
              </a:rPr>
              <a:t> view is that of a physicist trying to understand and model the</a:t>
            </a:r>
          </a:p>
          <a:p>
            <a:r>
              <a:rPr lang="en-US" sz="1200" kern="1200" dirty="0">
                <a:solidFill>
                  <a:schemeClr val="tx1"/>
                </a:solidFill>
                <a:effectLst/>
                <a:latin typeface="+mn-lt"/>
                <a:ea typeface="+mn-ea"/>
                <a:cs typeface="+mn-cs"/>
              </a:rPr>
              <a:t>laws that govern the visual world, and it prevails in this chapter, where the accent</a:t>
            </a:r>
          </a:p>
          <a:p>
            <a:r>
              <a:rPr lang="en-US" sz="1200" kern="1200" dirty="0">
                <a:solidFill>
                  <a:schemeClr val="tx1"/>
                </a:solidFill>
                <a:effectLst/>
                <a:latin typeface="+mn-lt"/>
                <a:ea typeface="+mn-ea"/>
                <a:cs typeface="+mn-cs"/>
              </a:rPr>
              <a:t>is not on applications but on a theoretical understanding of what can, or cannot</a:t>
            </a:r>
          </a:p>
          <a:p>
            <a:r>
              <a:rPr lang="en-US" sz="1200" kern="1200" dirty="0">
                <a:solidFill>
                  <a:schemeClr val="tx1"/>
                </a:solidFill>
                <a:effectLst/>
                <a:latin typeface="+mn-lt"/>
                <a:ea typeface="+mn-ea"/>
                <a:cs typeface="+mn-cs"/>
              </a:rPr>
              <a:t>be said about the world by merely looking at it.</a:t>
            </a: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29</a:t>
            </a:fld>
            <a:endParaRPr lang="en-US"/>
          </a:p>
        </p:txBody>
      </p:sp>
    </p:spTree>
    <p:extLst>
      <p:ext uri="{BB962C8B-B14F-4D97-AF65-F5344CB8AC3E}">
        <p14:creationId xmlns:p14="http://schemas.microsoft.com/office/powerpoint/2010/main" val="203658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F&amp;P (</a:t>
            </a:r>
            <a:r>
              <a:rPr lang="en-US" sz="1200" kern="1200" dirty="0" err="1">
                <a:solidFill>
                  <a:schemeClr val="tx1"/>
                </a:solidFill>
                <a:effectLst/>
                <a:latin typeface="+mn-lt"/>
                <a:ea typeface="+mn-ea"/>
                <a:cs typeface="+mn-cs"/>
              </a:rPr>
              <a:t>ch.</a:t>
            </a:r>
            <a:r>
              <a:rPr lang="en-US" sz="1200" kern="1200" dirty="0">
                <a:solidFill>
                  <a:schemeClr val="tx1"/>
                </a:solidFill>
                <a:effectLst/>
                <a:latin typeface="+mn-lt"/>
                <a:ea typeface="+mn-ea"/>
                <a:cs typeface="+mn-cs"/>
              </a:rPr>
              <a:t> 13):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1977, Marr argued that the silhouette does not, in</a:t>
            </a:r>
          </a:p>
          <a:p>
            <a:r>
              <a:rPr lang="en-US" sz="1200" kern="1200" dirty="0">
                <a:solidFill>
                  <a:schemeClr val="tx1"/>
                </a:solidFill>
                <a:effectLst/>
                <a:latin typeface="+mn-lt"/>
                <a:ea typeface="+mn-ea"/>
                <a:cs typeface="+mn-cs"/>
              </a:rPr>
              <a:t>general, tell us anything else about shape, claiming for example that the inflections</a:t>
            </a:r>
          </a:p>
          <a:p>
            <a:r>
              <a:rPr lang="en-US" sz="1200" kern="1200" dirty="0">
                <a:solidFill>
                  <a:schemeClr val="tx1"/>
                </a:solidFill>
                <a:effectLst/>
                <a:latin typeface="+mn-lt"/>
                <a:ea typeface="+mn-ea"/>
                <a:cs typeface="+mn-cs"/>
              </a:rPr>
              <a:t>of a snake’s contour, that separate its convex parts from its concave ones (see the</a:t>
            </a:r>
          </a:p>
          <a:p>
            <a:r>
              <a:rPr lang="en-US" sz="1200" kern="1200" dirty="0">
                <a:solidFill>
                  <a:schemeClr val="tx1"/>
                </a:solidFill>
                <a:effectLst/>
                <a:latin typeface="+mn-lt"/>
                <a:ea typeface="+mn-ea"/>
                <a:cs typeface="+mn-cs"/>
              </a:rPr>
              <a:t>next section for a formal definition), in general have nothing to do with the intrinsic</a:t>
            </a:r>
          </a:p>
          <a:p>
            <a:r>
              <a:rPr lang="en-US" sz="1200" kern="1200" dirty="0">
                <a:solidFill>
                  <a:schemeClr val="tx1"/>
                </a:solidFill>
                <a:effectLst/>
                <a:latin typeface="+mn-lt"/>
                <a:ea typeface="+mn-ea"/>
                <a:cs typeface="+mn-cs"/>
              </a:rPr>
              <a:t>local surface shape, but correspond instead to the boundaries between far and</a:t>
            </a:r>
          </a:p>
          <a:p>
            <a:r>
              <a:rPr lang="en-US" sz="1200" kern="1200" dirty="0">
                <a:solidFill>
                  <a:schemeClr val="tx1"/>
                </a:solidFill>
                <a:effectLst/>
                <a:latin typeface="+mn-lt"/>
                <a:ea typeface="+mn-ea"/>
                <a:cs typeface="+mn-cs"/>
              </a:rPr>
              <a:t>near parts of the snake’s body, the near regions appearing larger than the far ones</a:t>
            </a:r>
          </a:p>
          <a:p>
            <a:r>
              <a:rPr lang="en-US" sz="1200" kern="1200" dirty="0">
                <a:solidFill>
                  <a:schemeClr val="tx1"/>
                </a:solidFill>
                <a:effectLst/>
                <a:latin typeface="+mn-lt"/>
                <a:ea typeface="+mn-ea"/>
                <a:cs typeface="+mn-cs"/>
              </a:rPr>
              <a:t>due to perspective effects (Figure 13.2, left). Although intuitively plausible, this</a:t>
            </a:r>
          </a:p>
          <a:p>
            <a:r>
              <a:rPr lang="en-US" sz="1200" kern="1200" dirty="0">
                <a:solidFill>
                  <a:schemeClr val="tx1"/>
                </a:solidFill>
                <a:effectLst/>
                <a:latin typeface="+mn-lt"/>
                <a:ea typeface="+mn-ea"/>
                <a:cs typeface="+mn-cs"/>
              </a:rPr>
              <a:t>interpretation is incorrect. Indeed, as shown by </a:t>
            </a:r>
            <a:r>
              <a:rPr lang="en-US" sz="1200" kern="1200" dirty="0" err="1">
                <a:solidFill>
                  <a:schemeClr val="tx1"/>
                </a:solidFill>
                <a:effectLst/>
                <a:latin typeface="+mn-lt"/>
                <a:ea typeface="+mn-ea"/>
                <a:cs typeface="+mn-cs"/>
              </a:rPr>
              <a:t>Koenderink</a:t>
            </a:r>
            <a:r>
              <a:rPr lang="en-US" sz="1200" kern="1200" dirty="0">
                <a:solidFill>
                  <a:schemeClr val="tx1"/>
                </a:solidFill>
                <a:effectLst/>
                <a:latin typeface="+mn-lt"/>
                <a:ea typeface="+mn-ea"/>
                <a:cs typeface="+mn-cs"/>
              </a:rPr>
              <a:t> in a delightful 1984</a:t>
            </a:r>
          </a:p>
          <a:p>
            <a:r>
              <a:rPr lang="en-US" sz="1200" kern="1200" dirty="0">
                <a:solidFill>
                  <a:schemeClr val="tx1"/>
                </a:solidFill>
                <a:effectLst/>
                <a:latin typeface="+mn-lt"/>
                <a:ea typeface="+mn-ea"/>
                <a:cs typeface="+mn-cs"/>
              </a:rPr>
              <a:t>article, the inflections of the contour are the projections of parabolic surface points</a:t>
            </a:r>
          </a:p>
          <a:p>
            <a:r>
              <a:rPr lang="en-US" sz="1200" kern="1200" dirty="0">
                <a:solidFill>
                  <a:schemeClr val="tx1"/>
                </a:solidFill>
                <a:effectLst/>
                <a:latin typeface="+mn-lt"/>
                <a:ea typeface="+mn-ea"/>
                <a:cs typeface="+mn-cs"/>
              </a:rPr>
              <a:t>that separate convex parts of the surface from saddle-shaped, or hyperbolic ones</a:t>
            </a:r>
          </a:p>
          <a:p>
            <a:r>
              <a:rPr lang="en-US" sz="1200" kern="1200" dirty="0">
                <a:solidFill>
                  <a:schemeClr val="tx1"/>
                </a:solidFill>
                <a:effectLst/>
                <a:latin typeface="+mn-lt"/>
                <a:ea typeface="+mn-ea"/>
                <a:cs typeface="+mn-cs"/>
              </a:rPr>
              <a:t>(Figure 13.2, right; we will prove a quantitative version of this result later in this</a:t>
            </a:r>
          </a:p>
          <a:p>
            <a:r>
              <a:rPr lang="en-US" sz="1200" kern="1200" dirty="0">
                <a:solidFill>
                  <a:schemeClr val="tx1"/>
                </a:solidFill>
                <a:effectLst/>
                <a:latin typeface="+mn-lt"/>
                <a:ea typeface="+mn-ea"/>
                <a:cs typeface="+mn-cs"/>
              </a:rPr>
              <a:t>chapter). Thus, they indeed always reveal something of the intrinsic shape of the</a:t>
            </a:r>
          </a:p>
          <a:p>
            <a:r>
              <a:rPr lang="en-US" sz="1200" kern="1200" dirty="0">
                <a:solidFill>
                  <a:schemeClr val="tx1"/>
                </a:solidFill>
                <a:effectLst/>
                <a:latin typeface="+mn-lt"/>
                <a:ea typeface="+mn-ea"/>
                <a:cs typeface="+mn-cs"/>
              </a:rPr>
              <a:t>observed object.</a:t>
            </a:r>
          </a:p>
          <a:p>
            <a:r>
              <a:rPr lang="en-US" sz="1200" kern="1200" dirty="0" err="1">
                <a:solidFill>
                  <a:schemeClr val="tx1"/>
                </a:solidFill>
                <a:effectLst/>
                <a:latin typeface="+mn-lt"/>
                <a:ea typeface="+mn-ea"/>
                <a:cs typeface="+mn-cs"/>
              </a:rPr>
              <a:t>Koenderink’s</a:t>
            </a:r>
            <a:r>
              <a:rPr lang="en-US" sz="1200" kern="1200" dirty="0">
                <a:solidFill>
                  <a:schemeClr val="tx1"/>
                </a:solidFill>
                <a:effectLst/>
                <a:latin typeface="+mn-lt"/>
                <a:ea typeface="+mn-ea"/>
                <a:cs typeface="+mn-cs"/>
              </a:rPr>
              <a:t> view is that of a physicist trying to understand and model the</a:t>
            </a:r>
          </a:p>
          <a:p>
            <a:r>
              <a:rPr lang="en-US" sz="1200" kern="1200" dirty="0">
                <a:solidFill>
                  <a:schemeClr val="tx1"/>
                </a:solidFill>
                <a:effectLst/>
                <a:latin typeface="+mn-lt"/>
                <a:ea typeface="+mn-ea"/>
                <a:cs typeface="+mn-cs"/>
              </a:rPr>
              <a:t>laws that govern the visual world, and it prevails in this chapter, where the accent</a:t>
            </a:r>
          </a:p>
          <a:p>
            <a:r>
              <a:rPr lang="en-US" sz="1200" kern="1200" dirty="0">
                <a:solidFill>
                  <a:schemeClr val="tx1"/>
                </a:solidFill>
                <a:effectLst/>
                <a:latin typeface="+mn-lt"/>
                <a:ea typeface="+mn-ea"/>
                <a:cs typeface="+mn-cs"/>
              </a:rPr>
              <a:t>is not on applications but on a theoretical understanding of what can, or cannot</a:t>
            </a:r>
          </a:p>
          <a:p>
            <a:r>
              <a:rPr lang="en-US" sz="1200" kern="1200" dirty="0">
                <a:solidFill>
                  <a:schemeClr val="tx1"/>
                </a:solidFill>
                <a:effectLst/>
                <a:latin typeface="+mn-lt"/>
                <a:ea typeface="+mn-ea"/>
                <a:cs typeface="+mn-cs"/>
              </a:rPr>
              <a:t>be said about the world by merely looking at it.</a:t>
            </a:r>
          </a:p>
          <a:p>
            <a:endParaRPr lang="en-US" dirty="0"/>
          </a:p>
        </p:txBody>
      </p:sp>
      <p:sp>
        <p:nvSpPr>
          <p:cNvPr id="4" name="Slide Number Placeholder 3"/>
          <p:cNvSpPr>
            <a:spLocks noGrp="1"/>
          </p:cNvSpPr>
          <p:nvPr>
            <p:ph type="sldNum" sz="quarter" idx="5"/>
          </p:nvPr>
        </p:nvSpPr>
        <p:spPr/>
        <p:txBody>
          <a:bodyPr/>
          <a:lstStyle/>
          <a:p>
            <a:fld id="{A500BD72-BA79-DB4A-BBA9-6BFAEB0F70BB}" type="slidenum">
              <a:rPr lang="en-US" smtClean="0"/>
              <a:t>30</a:t>
            </a:fld>
            <a:endParaRPr lang="en-US"/>
          </a:p>
        </p:txBody>
      </p:sp>
    </p:spTree>
    <p:extLst>
      <p:ext uri="{BB962C8B-B14F-4D97-AF65-F5344CB8AC3E}">
        <p14:creationId xmlns:p14="http://schemas.microsoft.com/office/powerpoint/2010/main" val="4275046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We propose a representation of images in which a global, but not a local topology is defined. The topology is restricted to resolutions up to the extent of the local region of interest (ROI). Although the ROI’s may contain many pixels, there is no spatial order on the pixels within the ROI, the only information preserved is the histogram of pixel values within the ROI’s. This can be considered as an extreme case of a </a:t>
            </a:r>
            <a:r>
              <a:rPr lang="en-US" dirty="0" err="1"/>
              <a:t>textel</a:t>
            </a:r>
            <a:r>
              <a:rPr lang="en-US" dirty="0"/>
              <a:t> (texture element) image: The histogram is the limit of texture where the spatial order has been completely disregarded. We argue that locally </a:t>
            </a:r>
            <a:r>
              <a:rPr lang="en-US" dirty="0" err="1"/>
              <a:t>orderless</a:t>
            </a:r>
            <a:r>
              <a:rPr lang="en-US" dirty="0"/>
              <a:t> images are ubiquitous in perception and the visual arts. Formally, the </a:t>
            </a:r>
            <a:r>
              <a:rPr lang="en-US" dirty="0" err="1"/>
              <a:t>orderless</a:t>
            </a:r>
            <a:r>
              <a:rPr lang="en-US" dirty="0"/>
              <a:t> images are most aptly described by three mutually intertwined scale spaces. The scale parameters correspond to the </a:t>
            </a:r>
            <a:r>
              <a:rPr lang="en-US" dirty="0" err="1"/>
              <a:t>pixellation</a:t>
            </a:r>
            <a:r>
              <a:rPr lang="en-US" dirty="0"/>
              <a:t> (“inner scale”), the extent of the ROI’s (“outer scale”) and the resolution in the histogram (“tonal scale”). We describe how to construct locally </a:t>
            </a:r>
            <a:r>
              <a:rPr lang="en-US" dirty="0" err="1"/>
              <a:t>orderless</a:t>
            </a:r>
            <a:r>
              <a:rPr lang="en-US" dirty="0"/>
              <a:t> images, how to render them, and how to use them in a variety of local and global image processing operations.</a:t>
            </a:r>
          </a:p>
        </p:txBody>
      </p:sp>
      <p:sp>
        <p:nvSpPr>
          <p:cNvPr id="4" name="Slide Number Placeholder 3"/>
          <p:cNvSpPr>
            <a:spLocks noGrp="1"/>
          </p:cNvSpPr>
          <p:nvPr>
            <p:ph type="sldNum" sz="quarter" idx="5"/>
          </p:nvPr>
        </p:nvSpPr>
        <p:spPr/>
        <p:txBody>
          <a:bodyPr/>
          <a:lstStyle/>
          <a:p>
            <a:fld id="{A500BD72-BA79-DB4A-BBA9-6BFAEB0F70BB}" type="slidenum">
              <a:rPr lang="en-US" smtClean="0"/>
              <a:t>31</a:t>
            </a:fld>
            <a:endParaRPr lang="en-US"/>
          </a:p>
        </p:txBody>
      </p:sp>
    </p:spTree>
    <p:extLst>
      <p:ext uri="{BB962C8B-B14F-4D97-AF65-F5344CB8AC3E}">
        <p14:creationId xmlns:p14="http://schemas.microsoft.com/office/powerpoint/2010/main" val="281980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54576A-F041-465B-B05C-90CC0BF4FA50}" type="slidenum">
              <a:rPr lang="en-US" smtClean="0"/>
              <a:pPr/>
              <a:t>40</a:t>
            </a:fld>
            <a:endParaRPr lang="en-US"/>
          </a:p>
        </p:txBody>
      </p:sp>
    </p:spTree>
    <p:extLst>
      <p:ext uri="{BB962C8B-B14F-4D97-AF65-F5344CB8AC3E}">
        <p14:creationId xmlns:p14="http://schemas.microsoft.com/office/powerpoint/2010/main" val="118673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F1FA-2AB1-C947-96B7-C7AE66DE09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F8C75-1248-874A-8B1C-2B5C6DF38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E99303-9527-0E46-8034-4694E8E47D21}"/>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5" name="Footer Placeholder 4">
            <a:extLst>
              <a:ext uri="{FF2B5EF4-FFF2-40B4-BE49-F238E27FC236}">
                <a16:creationId xmlns:a16="http://schemas.microsoft.com/office/drawing/2014/main" id="{3789B0CF-4EB1-9443-BE41-C1B63ACB2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E8934-0742-1D4F-8C78-BD8A0BB6F72F}"/>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36733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9639-64BE-1A44-B1D9-6705AADFA1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45525-E7DF-2244-A0FD-7F0B1346F7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61CA7-9443-7C4B-A3A1-A72296F11B2C}"/>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5" name="Footer Placeholder 4">
            <a:extLst>
              <a:ext uri="{FF2B5EF4-FFF2-40B4-BE49-F238E27FC236}">
                <a16:creationId xmlns:a16="http://schemas.microsoft.com/office/drawing/2014/main" id="{8A7DCC8F-5538-E141-8A5C-8DF0919B2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3380D-5640-AD40-9E96-1C0E37451B59}"/>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61980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6B15BE-8CCD-BD4D-94B9-3FA1D1F9D8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19712B-4DBE-D847-BA94-25A4B15CA8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FD16C-BA3D-714D-82EA-A3C2B2728E2B}"/>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5" name="Footer Placeholder 4">
            <a:extLst>
              <a:ext uri="{FF2B5EF4-FFF2-40B4-BE49-F238E27FC236}">
                <a16:creationId xmlns:a16="http://schemas.microsoft.com/office/drawing/2014/main" id="{CE40E764-CB2C-4F47-B96F-411EFA183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CFE96-903A-7845-97BE-40846BD4AEA2}"/>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381268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76A5-6033-4A4E-8749-6EEF8DAEFF2B}"/>
              </a:ext>
            </a:extLst>
          </p:cNvPr>
          <p:cNvSpPr>
            <a:spLocks noGrp="1"/>
          </p:cNvSpPr>
          <p:nvPr>
            <p:ph type="title"/>
          </p:nvPr>
        </p:nvSpPr>
        <p:spPr>
          <a:xfrm>
            <a:off x="838200" y="365125"/>
            <a:ext cx="10515600" cy="86732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A9D8108-1C5B-9A4C-8F7A-2A12C224ACF7}"/>
              </a:ext>
            </a:extLst>
          </p:cNvPr>
          <p:cNvSpPr>
            <a:spLocks noGrp="1"/>
          </p:cNvSpPr>
          <p:nvPr>
            <p:ph idx="1"/>
          </p:nvPr>
        </p:nvSpPr>
        <p:spPr>
          <a:xfrm>
            <a:off x="838200" y="1371600"/>
            <a:ext cx="10515600" cy="5178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68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11F0-3DFC-6143-A003-801D7B006A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C2A59F-D5E0-CD45-9022-D13CE915D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6E8014-03CC-CB45-A492-8CBCF74DE4D4}"/>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5" name="Footer Placeholder 4">
            <a:extLst>
              <a:ext uri="{FF2B5EF4-FFF2-40B4-BE49-F238E27FC236}">
                <a16:creationId xmlns:a16="http://schemas.microsoft.com/office/drawing/2014/main" id="{94795A41-2CFA-4B41-8677-499CC64F7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FEFD1-C9C5-AE48-B37A-6FA7B2FEE306}"/>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199031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FD20-F49D-D842-A770-24240AB22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B2E068-FC5B-8B4F-965D-58A7C81891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2010F5-AB3D-6141-8AEA-FD77C9CE45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8E3DE5-F3B5-D141-BC98-904D4A689C85}"/>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6" name="Footer Placeholder 5">
            <a:extLst>
              <a:ext uri="{FF2B5EF4-FFF2-40B4-BE49-F238E27FC236}">
                <a16:creationId xmlns:a16="http://schemas.microsoft.com/office/drawing/2014/main" id="{FFA142DE-E3C7-C944-A384-9D4D826E7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6BFF6-B1F2-474C-8EB1-8592D885863A}"/>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1626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E97B-418A-2049-A794-979C82D26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0895B-1AE1-CD4F-9CFE-0AF10538F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3DCDE7-EE18-0E48-8F2E-AE91D3E275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B4208-0C0F-A64C-A03C-817C3500FF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1E39CC-CBD0-CF40-B8E2-DAEB516E94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8CA168-AD45-FF43-A3CB-ADB515215C24}"/>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8" name="Footer Placeholder 7">
            <a:extLst>
              <a:ext uri="{FF2B5EF4-FFF2-40B4-BE49-F238E27FC236}">
                <a16:creationId xmlns:a16="http://schemas.microsoft.com/office/drawing/2014/main" id="{F5D32751-E8E6-8F46-80BA-6D0D56EA25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196181-C7EC-9A45-B0DD-46FEF434702E}"/>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79317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436C-8384-7F49-BDB3-A2F9E28F9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E6B52D-3B0A-2B4B-8F3D-69C1F07B6F2C}"/>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4" name="Footer Placeholder 3">
            <a:extLst>
              <a:ext uri="{FF2B5EF4-FFF2-40B4-BE49-F238E27FC236}">
                <a16:creationId xmlns:a16="http://schemas.microsoft.com/office/drawing/2014/main" id="{2F5D9501-C492-624A-B49F-2FEDCC29F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8FDB1B-481E-DF41-983D-8555CF30BBE5}"/>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21781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79C0FA-7BAC-884C-9111-60D25D481913}"/>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3" name="Footer Placeholder 2">
            <a:extLst>
              <a:ext uri="{FF2B5EF4-FFF2-40B4-BE49-F238E27FC236}">
                <a16:creationId xmlns:a16="http://schemas.microsoft.com/office/drawing/2014/main" id="{A3BACBFD-C2B4-3B4C-A990-9195FB6745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9C87D7-C404-4249-903D-4B6D09CA7E40}"/>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55727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2276-58B3-DF45-AC37-608FEDF7A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CB9533-CF8D-114C-BAAE-83E97809EE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14F85-511D-854E-9684-3F786049A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E3A537-22F2-7945-AF3D-3DC0C02C1CEC}"/>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6" name="Footer Placeholder 5">
            <a:extLst>
              <a:ext uri="{FF2B5EF4-FFF2-40B4-BE49-F238E27FC236}">
                <a16:creationId xmlns:a16="http://schemas.microsoft.com/office/drawing/2014/main" id="{57D88195-AA6A-354A-A723-5B7FCFFB1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CD12C-6CC1-0443-9AB0-C3991BA073D4}"/>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168419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091B-EF0B-4246-9F61-A6815603A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F43E05-38F3-DA40-A83D-5BE0AE179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A4ED2-C197-F941-A5B1-60EB1CC70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F59C77-4D61-A44C-B77C-C1D3A668C31D}"/>
              </a:ext>
            </a:extLst>
          </p:cNvPr>
          <p:cNvSpPr>
            <a:spLocks noGrp="1"/>
          </p:cNvSpPr>
          <p:nvPr>
            <p:ph type="dt" sz="half" idx="10"/>
          </p:nvPr>
        </p:nvSpPr>
        <p:spPr/>
        <p:txBody>
          <a:bodyPr/>
          <a:lstStyle/>
          <a:p>
            <a:fld id="{4981FE9A-18E6-BE42-B2DC-B443D7B5D300}" type="datetimeFigureOut">
              <a:rPr lang="en-US" smtClean="0"/>
              <a:t>1/29/20</a:t>
            </a:fld>
            <a:endParaRPr lang="en-US"/>
          </a:p>
        </p:txBody>
      </p:sp>
      <p:sp>
        <p:nvSpPr>
          <p:cNvPr id="6" name="Footer Placeholder 5">
            <a:extLst>
              <a:ext uri="{FF2B5EF4-FFF2-40B4-BE49-F238E27FC236}">
                <a16:creationId xmlns:a16="http://schemas.microsoft.com/office/drawing/2014/main" id="{D039732E-3DBF-E44D-863F-7E518E082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0306B-C5B0-F249-9EE9-D5C97BD2EB0A}"/>
              </a:ext>
            </a:extLst>
          </p:cNvPr>
          <p:cNvSpPr>
            <a:spLocks noGrp="1"/>
          </p:cNvSpPr>
          <p:nvPr>
            <p:ph type="sldNum" sz="quarter" idx="12"/>
          </p:nvPr>
        </p:nvSpPr>
        <p:spPr/>
        <p:txBody>
          <a:bodyPr/>
          <a:lstStyle/>
          <a:p>
            <a:fld id="{C478591C-7E0E-3040-8DF1-8991A6EE830A}" type="slidenum">
              <a:rPr lang="en-US" smtClean="0"/>
              <a:t>‹#›</a:t>
            </a:fld>
            <a:endParaRPr lang="en-US"/>
          </a:p>
        </p:txBody>
      </p:sp>
    </p:spTree>
    <p:extLst>
      <p:ext uri="{BB962C8B-B14F-4D97-AF65-F5344CB8AC3E}">
        <p14:creationId xmlns:p14="http://schemas.microsoft.com/office/powerpoint/2010/main" val="393012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BEB9A-CB6D-B542-ADBC-AAB4550D39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1249F2-A906-CF40-A186-8473DBA23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5EFC5-AA0D-2F4E-997E-43E262296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1FE9A-18E6-BE42-B2DC-B443D7B5D300}" type="datetimeFigureOut">
              <a:rPr lang="en-US" smtClean="0"/>
              <a:t>1/29/20</a:t>
            </a:fld>
            <a:endParaRPr lang="en-US"/>
          </a:p>
        </p:txBody>
      </p:sp>
      <p:sp>
        <p:nvSpPr>
          <p:cNvPr id="5" name="Footer Placeholder 4">
            <a:extLst>
              <a:ext uri="{FF2B5EF4-FFF2-40B4-BE49-F238E27FC236}">
                <a16:creationId xmlns:a16="http://schemas.microsoft.com/office/drawing/2014/main" id="{CADA5F4C-51A8-594D-AABF-5C853FB2A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6CB50B-99E2-164B-BC60-1E5C9004F7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8591C-7E0E-3040-8DF1-8991A6EE830A}" type="slidenum">
              <a:rPr lang="en-US" smtClean="0"/>
              <a:t>‹#›</a:t>
            </a:fld>
            <a:endParaRPr lang="en-US"/>
          </a:p>
        </p:txBody>
      </p:sp>
    </p:spTree>
    <p:extLst>
      <p:ext uri="{BB962C8B-B14F-4D97-AF65-F5344CB8AC3E}">
        <p14:creationId xmlns:p14="http://schemas.microsoft.com/office/powerpoint/2010/main" val="3432186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ancient-origins.net/myths-legends-europe/janus-figures-0011548"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doc.gold.ac.uk/~mas02fl/MSC101/Vision/Marr.html" TargetMode="Externa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journals.sagepub.com/toc/peca/41/9"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journals.sagepub.com/doi/pdf/10.1068/p7327" TargetMode="External"/><Relationship Id="rId2" Type="http://schemas.openxmlformats.org/officeDocument/2006/relationships/hyperlink" Target="https://papers.cnl.salk.edu/PDFs/A%20Critique%20of%20Pure%20Vision%201994-2933.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James_J._Gibson" TargetMode="External"/><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pdf/2001.04583.pdf" TargetMode="External"/><Relationship Id="rId7" Type="http://schemas.openxmlformats.org/officeDocument/2006/relationships/hyperlink" Target="http://www.cs.cmu.edu/~abhinavg/blocksworld/blocksworld.pdf"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openaccess.thecvf.com/content_cvpr_2017/papers/Wang_Binge_Watching_Scaling_CVPR_2017_paper.pdf"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hyperlink" Target="http://gibsonenv.stanford.edu/" TargetMode="External"/><Relationship Id="rId2" Type="http://schemas.openxmlformats.org/officeDocument/2006/relationships/hyperlink" Target="http://www.vision.cs.ucla.edu/papers/soatto09TR.pdf" TargetMode="Externa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www-prima.inrialpes.fr/perso/Tran/Documents/Articles/Divers/koenderink87.pdf" TargetMode="External"/><Relationship Id="rId13" Type="http://schemas.openxmlformats.org/officeDocument/2006/relationships/hyperlink" Target="https://s3.amazonaws.com/academia.edu.documents/54351346/AO.37.00013020170906-2393-5cy4vm.pdf?response-content-disposition=inline%3B%20filename%3DDiffuse_and_Specular_Reflectance_from_Ro.pdf&amp;X-Amz-Algorithm=AWS4-HMAC-SHA256&amp;X-Amz-Credential=AKIAIWOWYYGZ2Y53UL3A%2F20200110%2Fus-east-1%2Fs3%2Faws4_request&amp;X-Amz-Date=20200110T211453Z&amp;X-Amz-Expires=3600&amp;X-Amz-SignedHeaders=host&amp;X-Amz-Signature=4a6decb5ed5fd1854723c0006703b7a19987367248619f1c4a65d886040049d4" TargetMode="External"/><Relationship Id="rId18" Type="http://schemas.openxmlformats.org/officeDocument/2006/relationships/image" Target="../media/image30.tiff"/><Relationship Id="rId3" Type="http://schemas.openxmlformats.org/officeDocument/2006/relationships/hyperlink" Target="http://courses.daiict.ac.in/pluginfile.php/12857/mod_resource/content/0/References/koenderink1984.pdf" TargetMode="External"/><Relationship Id="rId7" Type="http://schemas.openxmlformats.org/officeDocument/2006/relationships/hyperlink" Target="https://pdfs.semanticscholar.org/8b77/030426b39ddb083e5a729f7f2bbaaae37cdb.pdf" TargetMode="External"/><Relationship Id="rId12" Type="http://schemas.openxmlformats.org/officeDocument/2006/relationships/hyperlink" Target="https://www.researchgate.net/profile/Joseph_Lappin/publication/284285321_Shape_constancy_in_pictorial_relief/links/5b929035a6fdccfd54211658/Shape-constancy-in-pictorial-relief.pdf" TargetMode="External"/><Relationship Id="rId17" Type="http://schemas.openxmlformats.org/officeDocument/2006/relationships/image" Target="../media/image5.tiff"/><Relationship Id="rId2" Type="http://schemas.openxmlformats.org/officeDocument/2006/relationships/notesSlide" Target="../notesSlides/notesSlide4.xml"/><Relationship Id="rId16" Type="http://schemas.openxmlformats.org/officeDocument/2006/relationships/hyperlink" Target="https://www.visionsciences.org/2017-ken-nakayama-medal/" TargetMode="External"/><Relationship Id="rId1" Type="http://schemas.openxmlformats.org/officeDocument/2006/relationships/slideLayout" Target="../slideLayouts/slideLayout2.xml"/><Relationship Id="rId6" Type="http://schemas.openxmlformats.org/officeDocument/2006/relationships/hyperlink" Target="https://forums.fast.ai/uploads/default/original/2X/a/a4ef2b9b5d71c83ff887680800b0b58feae42d35.pdf" TargetMode="External"/><Relationship Id="rId11" Type="http://schemas.openxmlformats.org/officeDocument/2006/relationships/hyperlink" Target="https://link.springer.com/content/pdf/10.3758/BF03211750.pdf" TargetMode="External"/><Relationship Id="rId5" Type="http://schemas.openxmlformats.org/officeDocument/2006/relationships/hyperlink" Target="https://journals.sagepub.com/doi/pdf/10.1068/p130321" TargetMode="External"/><Relationship Id="rId15" Type="http://schemas.openxmlformats.org/officeDocument/2006/relationships/hyperlink" Target="http://www.gestaltrevision.be/pdfs/oxford/Koenderink-Perceptual_organization_in_visual_art.pdf" TargetMode="External"/><Relationship Id="rId10" Type="http://schemas.openxmlformats.org/officeDocument/2006/relationships/hyperlink" Target="3D%20shape%20perception%20(1992)" TargetMode="External"/><Relationship Id="rId4" Type="http://schemas.openxmlformats.org/officeDocument/2006/relationships/hyperlink" Target="https://journals.sagepub.com/doi/pdf/10.1068/p110129?id=p110129" TargetMode="External"/><Relationship Id="rId9" Type="http://schemas.openxmlformats.org/officeDocument/2006/relationships/hyperlink" Target="http://mate.tue.nl/mate/pdfs/5165.pdf" TargetMode="External"/><Relationship Id="rId14" Type="http://schemas.openxmlformats.org/officeDocument/2006/relationships/hyperlink" Target="https://academiccommons.columbia.edu/doi/10.7916/D8PG23TT/downloa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journals.sagepub.com/doi/pdf/10.1068/p13032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journals.sagepub.com/doi/pdf/10.1068/p13032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The_Three_Philosophers" TargetMode="External"/><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journals.sagepub.com/doi/pdf/10.1068/p13032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citeseerx.ist.psu.edu/viewdoc/download?doi=10.1.1.18.5355&amp;rep=rep1&amp;type=pdf" TargetMode="Externa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citeseerx.ist.psu.edu/viewdoc/download?doi=10.1.1.18.5355&amp;rep=rep1&amp;typ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ink.springer.com/content/pdf/10.1007%2F3-540-47969-4_11.pdf" TargetMode="Externa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www.gestaltrevision.be/pdfs/koenderin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gestaltrevision.be/pdfs/koenderink/Sentience.pdf"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hyperlink" Target="https://en.wikipedia.org/wiki/Jakob_Johann_von_Uexk%C3%BCll" TargetMode="External"/><Relationship Id="rId1" Type="http://schemas.openxmlformats.org/officeDocument/2006/relationships/slideLayout" Target="../slideLayouts/slideLayout2.xml"/><Relationship Id="rId4" Type="http://schemas.openxmlformats.org/officeDocument/2006/relationships/hyperlink" Target="http://www.gestaltrevision.be/pdfs/koenderink/Sentience.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gestaltrevision.be/pdfs/koenderink/Sentience.pdf"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www.gestaltrevision.be/pdfs/koenderink/Umwelts.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gestaltrevision.be/pdfs/koenderink/Sentience.pdf" TargetMode="External"/><Relationship Id="rId1" Type="http://schemas.openxmlformats.org/officeDocument/2006/relationships/slideLayout" Target="../slideLayouts/slideLayout2.xml"/><Relationship Id="rId4" Type="http://schemas.openxmlformats.org/officeDocument/2006/relationships/hyperlink" Target="http://www.gestaltrevision.be/pdfs/koenderink/Umwelt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aima.cs.berkeley.ed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estaltrevision.be/pdfs/koenderink/Sentience.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gestaltrevision.be/pdfs/koenderink/Sentience.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4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 Id="rId5" Type="http://schemas.openxmlformats.org/officeDocument/2006/relationships/hyperlink" Target="https://www.quantamagazine.org/the-evolutionary-argument-against-reality-20160421/" TargetMode="External"/><Relationship Id="rId4" Type="http://schemas.openxmlformats.org/officeDocument/2006/relationships/hyperlink" Target="http://www.cogsci.uci.edu/~ddhoff/interface.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stuartmcmillen.com/comic/supernormal-stimuli/"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en.wikipedia.org/wiki/Supernormal_stimulu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cv-foundation.org/openaccess/content_cvpr_2015/papers/Nguyen_Deep_Neural_Networks_2015_CVPR_paper.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gestaltrevision.be/pdfs/koenderink/Sentience.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pdf/1610.00696.pdf%20http:/arxiv.org/abs/1610.00696.pdf"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lolita.unice.fr/~scheer/cogsci/Marr%2082%20-%20Vision.pdf"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kybele.psych.cornell.edu/~edelman/marr/marr.html" TargetMode="External"/><Relationship Id="rId4" Type="http://schemas.openxmlformats.org/officeDocument/2006/relationships/image" Target="../media/image6.tiff"/></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gestaltrevision.be/pdfs/koenderink/Sentience.pdf" TargetMode="External"/><Relationship Id="rId1" Type="http://schemas.openxmlformats.org/officeDocument/2006/relationships/slideLayout" Target="../slideLayouts/slideLayout2.xml"/><Relationship Id="rId4" Type="http://schemas.openxmlformats.org/officeDocument/2006/relationships/hyperlink" Target="http://www.gestaltrevision.be/pdfs/koenderink/Umwelts.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gestaltrevision.be/pdfs/koenderink/Sentience.pdf" TargetMode="External"/><Relationship Id="rId1" Type="http://schemas.openxmlformats.org/officeDocument/2006/relationships/slideLayout" Target="../slideLayouts/slideLayout2.xml"/><Relationship Id="rId5" Type="http://schemas.openxmlformats.org/officeDocument/2006/relationships/hyperlink" Target="http://www.gestaltrevision.be/pdfs/koenderink/Umwelts.pdf" TargetMode="Externa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hyperlink" Target="http://www.gestaltrevision.be/pdfs/koenderink/Sentience.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rxiv.org/pdf/1910.04639.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gestaltrevision.be/pdfs/koenderink/Sentience.pdf"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gestaltrevision.be/pdfs/koenderink/Sentience.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hyperlink" Target="https://neurobiology.joshstevens.kscopen.org/uncategorized/david-h-hubel/" TargetMode="Externa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F307-A005-D14B-BBFA-2C5CB075C6B9}"/>
              </a:ext>
            </a:extLst>
          </p:cNvPr>
          <p:cNvSpPr>
            <a:spLocks noGrp="1"/>
          </p:cNvSpPr>
          <p:nvPr>
            <p:ph type="ctrTitle"/>
          </p:nvPr>
        </p:nvSpPr>
        <p:spPr>
          <a:xfrm>
            <a:off x="1524000" y="2373094"/>
            <a:ext cx="9144000" cy="2387600"/>
          </a:xfrm>
        </p:spPr>
        <p:txBody>
          <a:bodyPr/>
          <a:lstStyle/>
          <a:p>
            <a:r>
              <a:rPr lang="en-US" dirty="0"/>
              <a:t>Computer Vision: Looking Back to Look Forward</a:t>
            </a:r>
          </a:p>
        </p:txBody>
      </p:sp>
      <p:sp>
        <p:nvSpPr>
          <p:cNvPr id="3" name="Subtitle 2">
            <a:extLst>
              <a:ext uri="{FF2B5EF4-FFF2-40B4-BE49-F238E27FC236}">
                <a16:creationId xmlns:a16="http://schemas.microsoft.com/office/drawing/2014/main" id="{D7A025F4-4FD4-2C4A-B602-D9A00D07DF75}"/>
              </a:ext>
            </a:extLst>
          </p:cNvPr>
          <p:cNvSpPr>
            <a:spLocks noGrp="1"/>
          </p:cNvSpPr>
          <p:nvPr>
            <p:ph type="subTitle" idx="1"/>
          </p:nvPr>
        </p:nvSpPr>
        <p:spPr>
          <a:xfrm>
            <a:off x="1524000" y="4852769"/>
            <a:ext cx="9144000" cy="1655762"/>
          </a:xfrm>
        </p:spPr>
        <p:txBody>
          <a:bodyPr>
            <a:noAutofit/>
          </a:bodyPr>
          <a:lstStyle/>
          <a:p>
            <a:r>
              <a:rPr lang="en-US" sz="3200" dirty="0"/>
              <a:t>Svetlana Lazebnik</a:t>
            </a:r>
          </a:p>
          <a:p>
            <a:r>
              <a:rPr lang="en-US" sz="3200" dirty="0"/>
              <a:t>IRIM Short Course</a:t>
            </a:r>
          </a:p>
          <a:p>
            <a:r>
              <a:rPr lang="en-US" sz="3200" dirty="0"/>
              <a:t>Spring 2020</a:t>
            </a:r>
          </a:p>
        </p:txBody>
      </p:sp>
      <p:pic>
        <p:nvPicPr>
          <p:cNvPr id="4" name="Picture 3">
            <a:extLst>
              <a:ext uri="{FF2B5EF4-FFF2-40B4-BE49-F238E27FC236}">
                <a16:creationId xmlns:a16="http://schemas.microsoft.com/office/drawing/2014/main" id="{04A4C3A2-D07C-504A-9383-838DE1753C9F}"/>
              </a:ext>
            </a:extLst>
          </p:cNvPr>
          <p:cNvPicPr>
            <a:picLocks noChangeAspect="1"/>
          </p:cNvPicPr>
          <p:nvPr/>
        </p:nvPicPr>
        <p:blipFill>
          <a:blip r:embed="rId2"/>
          <a:stretch>
            <a:fillRect/>
          </a:stretch>
        </p:blipFill>
        <p:spPr>
          <a:xfrm>
            <a:off x="4348436" y="379345"/>
            <a:ext cx="3495128" cy="2314806"/>
          </a:xfrm>
          <a:prstGeom prst="rect">
            <a:avLst/>
          </a:prstGeom>
        </p:spPr>
      </p:pic>
      <p:sp>
        <p:nvSpPr>
          <p:cNvPr id="5" name="TextBox 4">
            <a:extLst>
              <a:ext uri="{FF2B5EF4-FFF2-40B4-BE49-F238E27FC236}">
                <a16:creationId xmlns:a16="http://schemas.microsoft.com/office/drawing/2014/main" id="{5AE78655-F876-0A4E-BED9-38E101AAA082}"/>
              </a:ext>
            </a:extLst>
          </p:cNvPr>
          <p:cNvSpPr txBox="1"/>
          <p:nvPr/>
        </p:nvSpPr>
        <p:spPr>
          <a:xfrm>
            <a:off x="6827260" y="2417152"/>
            <a:ext cx="1016304" cy="276999"/>
          </a:xfrm>
          <a:prstGeom prst="rect">
            <a:avLst/>
          </a:prstGeom>
          <a:noFill/>
        </p:spPr>
        <p:txBody>
          <a:bodyPr wrap="none" rtlCol="0">
            <a:spAutoFit/>
          </a:bodyPr>
          <a:lstStyle/>
          <a:p>
            <a:r>
              <a:rPr lang="en-US" sz="1200" dirty="0">
                <a:solidFill>
                  <a:schemeClr val="bg1"/>
                </a:solidFill>
                <a:hlinkClick r:id="rId3"/>
              </a:rPr>
              <a:t>image source</a:t>
            </a:r>
            <a:endParaRPr lang="en-US" sz="1200" dirty="0">
              <a:solidFill>
                <a:schemeClr val="bg1"/>
              </a:solidFill>
            </a:endParaRPr>
          </a:p>
        </p:txBody>
      </p:sp>
    </p:spTree>
    <p:extLst>
      <p:ext uri="{BB962C8B-B14F-4D97-AF65-F5344CB8AC3E}">
        <p14:creationId xmlns:p14="http://schemas.microsoft.com/office/powerpoint/2010/main" val="223421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F219-1257-9947-93FB-689CF4F0C0F3}"/>
              </a:ext>
            </a:extLst>
          </p:cNvPr>
          <p:cNvSpPr>
            <a:spLocks noGrp="1"/>
          </p:cNvSpPr>
          <p:nvPr>
            <p:ph type="title"/>
          </p:nvPr>
        </p:nvSpPr>
        <p:spPr/>
        <p:txBody>
          <a:bodyPr/>
          <a:lstStyle/>
          <a:p>
            <a:r>
              <a:rPr lang="en-US" dirty="0"/>
              <a:t>Proposed algorithmic pipeline</a:t>
            </a:r>
          </a:p>
        </p:txBody>
      </p:sp>
      <p:pic>
        <p:nvPicPr>
          <p:cNvPr id="7" name="Picture 6">
            <a:extLst>
              <a:ext uri="{FF2B5EF4-FFF2-40B4-BE49-F238E27FC236}">
                <a16:creationId xmlns:a16="http://schemas.microsoft.com/office/drawing/2014/main" id="{CE98290F-410F-3B45-A8D5-8697308D3E75}"/>
              </a:ext>
            </a:extLst>
          </p:cNvPr>
          <p:cNvPicPr>
            <a:picLocks noChangeAspect="1"/>
          </p:cNvPicPr>
          <p:nvPr/>
        </p:nvPicPr>
        <p:blipFill rotWithShape="1">
          <a:blip r:embed="rId3"/>
          <a:srcRect b="-902"/>
          <a:stretch/>
        </p:blipFill>
        <p:spPr>
          <a:xfrm>
            <a:off x="2710368" y="3525063"/>
            <a:ext cx="6870688" cy="2834640"/>
          </a:xfrm>
          <a:prstGeom prst="rect">
            <a:avLst/>
          </a:prstGeom>
        </p:spPr>
      </p:pic>
      <p:pic>
        <p:nvPicPr>
          <p:cNvPr id="8" name="Picture 7">
            <a:extLst>
              <a:ext uri="{FF2B5EF4-FFF2-40B4-BE49-F238E27FC236}">
                <a16:creationId xmlns:a16="http://schemas.microsoft.com/office/drawing/2014/main" id="{C34A0BBE-3B95-9D43-BFB5-4A069346C027}"/>
              </a:ext>
            </a:extLst>
          </p:cNvPr>
          <p:cNvPicPr>
            <a:picLocks noChangeAspect="1"/>
          </p:cNvPicPr>
          <p:nvPr/>
        </p:nvPicPr>
        <p:blipFill>
          <a:blip r:embed="rId4"/>
          <a:stretch>
            <a:fillRect/>
          </a:stretch>
        </p:blipFill>
        <p:spPr>
          <a:xfrm>
            <a:off x="2720730" y="1666317"/>
            <a:ext cx="6901688" cy="2056564"/>
          </a:xfrm>
          <a:prstGeom prst="rect">
            <a:avLst/>
          </a:prstGeom>
        </p:spPr>
      </p:pic>
      <p:sp>
        <p:nvSpPr>
          <p:cNvPr id="4" name="TextBox 3">
            <a:extLst>
              <a:ext uri="{FF2B5EF4-FFF2-40B4-BE49-F238E27FC236}">
                <a16:creationId xmlns:a16="http://schemas.microsoft.com/office/drawing/2014/main" id="{C7A6BE6B-5C81-B147-B37E-D02DBC02DDC2}"/>
              </a:ext>
            </a:extLst>
          </p:cNvPr>
          <p:cNvSpPr txBox="1"/>
          <p:nvPr/>
        </p:nvSpPr>
        <p:spPr>
          <a:xfrm>
            <a:off x="10870528" y="6242110"/>
            <a:ext cx="1156792" cy="307777"/>
          </a:xfrm>
          <a:prstGeom prst="rect">
            <a:avLst/>
          </a:prstGeom>
          <a:noFill/>
        </p:spPr>
        <p:txBody>
          <a:bodyPr wrap="none" rtlCol="0">
            <a:spAutoFit/>
          </a:bodyPr>
          <a:lstStyle/>
          <a:p>
            <a:r>
              <a:rPr lang="en-US" sz="1400" dirty="0">
                <a:hlinkClick r:id="rId5"/>
              </a:rPr>
              <a:t>Image source</a:t>
            </a:r>
            <a:endParaRPr lang="en-US" sz="1400" dirty="0"/>
          </a:p>
        </p:txBody>
      </p:sp>
    </p:spTree>
    <p:extLst>
      <p:ext uri="{BB962C8B-B14F-4D97-AF65-F5344CB8AC3E}">
        <p14:creationId xmlns:p14="http://schemas.microsoft.com/office/powerpoint/2010/main" val="427478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A944622-87E6-6B48-9F6A-4C0B005BB355}"/>
              </a:ext>
            </a:extLst>
          </p:cNvPr>
          <p:cNvPicPr>
            <a:picLocks noChangeAspect="1"/>
          </p:cNvPicPr>
          <p:nvPr/>
        </p:nvPicPr>
        <p:blipFill>
          <a:blip r:embed="rId2"/>
          <a:stretch>
            <a:fillRect/>
          </a:stretch>
        </p:blipFill>
        <p:spPr>
          <a:xfrm>
            <a:off x="226946" y="0"/>
            <a:ext cx="7561900" cy="6858000"/>
          </a:xfrm>
          <a:prstGeom prst="rect">
            <a:avLst/>
          </a:prstGeom>
        </p:spPr>
      </p:pic>
      <p:sp>
        <p:nvSpPr>
          <p:cNvPr id="25" name="Title 20">
            <a:extLst>
              <a:ext uri="{FF2B5EF4-FFF2-40B4-BE49-F238E27FC236}">
                <a16:creationId xmlns:a16="http://schemas.microsoft.com/office/drawing/2014/main" id="{C10D6328-4F18-D84B-9661-E30FB044AB0A}"/>
              </a:ext>
            </a:extLst>
          </p:cNvPr>
          <p:cNvSpPr>
            <a:spLocks noGrp="1"/>
          </p:cNvSpPr>
          <p:nvPr>
            <p:ph type="title"/>
          </p:nvPr>
        </p:nvSpPr>
        <p:spPr>
          <a:xfrm>
            <a:off x="7956645" y="255943"/>
            <a:ext cx="3985146" cy="2036881"/>
          </a:xfrm>
        </p:spPr>
        <p:txBody>
          <a:bodyPr>
            <a:normAutofit/>
          </a:bodyPr>
          <a:lstStyle/>
          <a:p>
            <a:r>
              <a:rPr lang="en-US" dirty="0"/>
              <a:t>Close-up of proposed 3D representation</a:t>
            </a:r>
          </a:p>
        </p:txBody>
      </p:sp>
    </p:spTree>
    <p:extLst>
      <p:ext uri="{BB962C8B-B14F-4D97-AF65-F5344CB8AC3E}">
        <p14:creationId xmlns:p14="http://schemas.microsoft.com/office/powerpoint/2010/main" val="2859217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73D16-3575-0D44-A8A1-106500E489A3}"/>
              </a:ext>
            </a:extLst>
          </p:cNvPr>
          <p:cNvPicPr>
            <a:picLocks noChangeAspect="1"/>
          </p:cNvPicPr>
          <p:nvPr/>
        </p:nvPicPr>
        <p:blipFill>
          <a:blip r:embed="rId2"/>
          <a:stretch>
            <a:fillRect/>
          </a:stretch>
        </p:blipFill>
        <p:spPr>
          <a:xfrm>
            <a:off x="5990787" y="2832337"/>
            <a:ext cx="5541571" cy="3657174"/>
          </a:xfrm>
          <a:prstGeom prst="rect">
            <a:avLst/>
          </a:prstGeom>
        </p:spPr>
      </p:pic>
      <p:pic>
        <p:nvPicPr>
          <p:cNvPr id="5" name="Picture 4">
            <a:extLst>
              <a:ext uri="{FF2B5EF4-FFF2-40B4-BE49-F238E27FC236}">
                <a16:creationId xmlns:a16="http://schemas.microsoft.com/office/drawing/2014/main" id="{9E9B990C-81A9-D849-8694-BFFAF84E06B6}"/>
              </a:ext>
            </a:extLst>
          </p:cNvPr>
          <p:cNvPicPr>
            <a:picLocks noChangeAspect="1"/>
          </p:cNvPicPr>
          <p:nvPr/>
        </p:nvPicPr>
        <p:blipFill>
          <a:blip r:embed="rId3"/>
          <a:stretch>
            <a:fillRect/>
          </a:stretch>
        </p:blipFill>
        <p:spPr>
          <a:xfrm>
            <a:off x="1011493" y="0"/>
            <a:ext cx="4655317" cy="6858000"/>
          </a:xfrm>
          <a:prstGeom prst="rect">
            <a:avLst/>
          </a:prstGeom>
        </p:spPr>
      </p:pic>
      <p:sp>
        <p:nvSpPr>
          <p:cNvPr id="10" name="Title 20">
            <a:extLst>
              <a:ext uri="{FF2B5EF4-FFF2-40B4-BE49-F238E27FC236}">
                <a16:creationId xmlns:a16="http://schemas.microsoft.com/office/drawing/2014/main" id="{53632463-691F-3540-88BC-B0B5BECDFBA2}"/>
              </a:ext>
            </a:extLst>
          </p:cNvPr>
          <p:cNvSpPr>
            <a:spLocks noGrp="1"/>
          </p:cNvSpPr>
          <p:nvPr>
            <p:ph type="title"/>
          </p:nvPr>
        </p:nvSpPr>
        <p:spPr>
          <a:xfrm>
            <a:off x="7956645" y="255943"/>
            <a:ext cx="3985146" cy="2036881"/>
          </a:xfrm>
        </p:spPr>
        <p:txBody>
          <a:bodyPr>
            <a:normAutofit/>
          </a:bodyPr>
          <a:lstStyle/>
          <a:p>
            <a:r>
              <a:rPr lang="en-US" dirty="0"/>
              <a:t>Close-up of proposed 3D representation</a:t>
            </a:r>
          </a:p>
        </p:txBody>
      </p:sp>
    </p:spTree>
    <p:extLst>
      <p:ext uri="{BB962C8B-B14F-4D97-AF65-F5344CB8AC3E}">
        <p14:creationId xmlns:p14="http://schemas.microsoft.com/office/powerpoint/2010/main" val="3011622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3B5D-F86F-B347-A80D-825AEE6C98BD}"/>
              </a:ext>
            </a:extLst>
          </p:cNvPr>
          <p:cNvSpPr>
            <a:spLocks noGrp="1"/>
          </p:cNvSpPr>
          <p:nvPr>
            <p:ph type="title"/>
          </p:nvPr>
        </p:nvSpPr>
        <p:spPr/>
        <p:txBody>
          <a:bodyPr/>
          <a:lstStyle/>
          <a:p>
            <a:r>
              <a:rPr lang="en-US" dirty="0"/>
              <a:t>So, what’s the big deal?</a:t>
            </a:r>
          </a:p>
        </p:txBody>
      </p:sp>
      <p:sp>
        <p:nvSpPr>
          <p:cNvPr id="3" name="Content Placeholder 2">
            <a:extLst>
              <a:ext uri="{FF2B5EF4-FFF2-40B4-BE49-F238E27FC236}">
                <a16:creationId xmlns:a16="http://schemas.microsoft.com/office/drawing/2014/main" id="{7D72177D-3636-3946-8AA2-A16C94F9AAC2}"/>
              </a:ext>
            </a:extLst>
          </p:cNvPr>
          <p:cNvSpPr>
            <a:spLocks noGrp="1"/>
          </p:cNvSpPr>
          <p:nvPr>
            <p:ph idx="1"/>
          </p:nvPr>
        </p:nvSpPr>
        <p:spPr>
          <a:xfrm>
            <a:off x="383059" y="1371600"/>
            <a:ext cx="11911913" cy="4631635"/>
          </a:xfrm>
        </p:spPr>
        <p:txBody>
          <a:bodyPr>
            <a:normAutofit/>
          </a:bodyPr>
          <a:lstStyle/>
          <a:p>
            <a:r>
              <a:rPr lang="en-US" dirty="0"/>
              <a:t>Marr’s book was a major milestone</a:t>
            </a:r>
          </a:p>
          <a:p>
            <a:pPr lvl="1"/>
            <a:r>
              <a:rPr lang="en-US" dirty="0"/>
              <a:t>Critical summary of key developments in study of human and computer vision to date</a:t>
            </a:r>
          </a:p>
          <a:p>
            <a:pPr lvl="1"/>
            <a:r>
              <a:rPr lang="en-US" dirty="0"/>
              <a:t>Unprecedented attempt at a unified account of the entire visual system</a:t>
            </a:r>
          </a:p>
          <a:p>
            <a:r>
              <a:rPr lang="en-US" dirty="0"/>
              <a:t>Computational framework was very appealing to computer vision researchers from a “software engineering” perspective</a:t>
            </a:r>
          </a:p>
          <a:p>
            <a:pPr lvl="1"/>
            <a:r>
              <a:rPr lang="en-US" dirty="0"/>
              <a:t>Abstraction, modularity, feedforward pipeline</a:t>
            </a:r>
          </a:p>
          <a:p>
            <a:r>
              <a:rPr lang="en-US" dirty="0"/>
              <a:t>Theories meshed well with the dominant computer vision paradigms</a:t>
            </a:r>
          </a:p>
          <a:p>
            <a:pPr lvl="1"/>
            <a:r>
              <a:rPr lang="en-US" dirty="0"/>
              <a:t>Vision as “inverse graphics” or “inverse optics” </a:t>
            </a:r>
          </a:p>
          <a:p>
            <a:pPr lvl="1"/>
            <a:r>
              <a:rPr lang="en-US" dirty="0"/>
              <a:t>Emphasis on recovery of general-purpose 3D representations composed of simple geometric primitives</a:t>
            </a:r>
          </a:p>
          <a:p>
            <a:pPr lvl="1"/>
            <a:r>
              <a:rPr lang="en-US" dirty="0"/>
              <a:t>Convenient division of vision problems into “low-level”, “mid-level”, and “high-level”</a:t>
            </a:r>
          </a:p>
        </p:txBody>
      </p:sp>
      <p:sp>
        <p:nvSpPr>
          <p:cNvPr id="4" name="Rectangle 3">
            <a:extLst>
              <a:ext uri="{FF2B5EF4-FFF2-40B4-BE49-F238E27FC236}">
                <a16:creationId xmlns:a16="http://schemas.microsoft.com/office/drawing/2014/main" id="{31718B68-84BF-1A47-801E-FB3A87FB3C44}"/>
              </a:ext>
            </a:extLst>
          </p:cNvPr>
          <p:cNvSpPr/>
          <p:nvPr/>
        </p:nvSpPr>
        <p:spPr>
          <a:xfrm>
            <a:off x="3795814" y="6288157"/>
            <a:ext cx="5368586" cy="369332"/>
          </a:xfrm>
          <a:prstGeom prst="rect">
            <a:avLst/>
          </a:prstGeom>
        </p:spPr>
        <p:txBody>
          <a:bodyPr wrap="none">
            <a:spAutoFit/>
          </a:bodyPr>
          <a:lstStyle/>
          <a:p>
            <a:r>
              <a:rPr lang="en-US" dirty="0"/>
              <a:t>Special issue dedicated to Marr: </a:t>
            </a:r>
            <a:r>
              <a:rPr lang="en-US" dirty="0">
                <a:hlinkClick r:id="rId2"/>
              </a:rPr>
              <a:t>Perception 41(9)</a:t>
            </a:r>
            <a:r>
              <a:rPr lang="en-US" dirty="0"/>
              <a:t>, 2012</a:t>
            </a:r>
          </a:p>
        </p:txBody>
      </p:sp>
    </p:spTree>
    <p:extLst>
      <p:ext uri="{BB962C8B-B14F-4D97-AF65-F5344CB8AC3E}">
        <p14:creationId xmlns:p14="http://schemas.microsoft.com/office/powerpoint/2010/main" val="32941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F219-1257-9947-93FB-689CF4F0C0F3}"/>
              </a:ext>
            </a:extLst>
          </p:cNvPr>
          <p:cNvSpPr>
            <a:spLocks noGrp="1"/>
          </p:cNvSpPr>
          <p:nvPr>
            <p:ph type="title"/>
          </p:nvPr>
        </p:nvSpPr>
        <p:spPr/>
        <p:txBody>
          <a:bodyPr/>
          <a:lstStyle/>
          <a:p>
            <a:r>
              <a:rPr lang="en-US" dirty="0"/>
              <a:t>What about the bad stuff?</a:t>
            </a:r>
          </a:p>
        </p:txBody>
      </p:sp>
      <p:sp>
        <p:nvSpPr>
          <p:cNvPr id="3" name="Content Placeholder 2">
            <a:extLst>
              <a:ext uri="{FF2B5EF4-FFF2-40B4-BE49-F238E27FC236}">
                <a16:creationId xmlns:a16="http://schemas.microsoft.com/office/drawing/2014/main" id="{A6488888-97F9-5345-8981-5EF77CD67DBA}"/>
              </a:ext>
            </a:extLst>
          </p:cNvPr>
          <p:cNvSpPr>
            <a:spLocks noGrp="1"/>
          </p:cNvSpPr>
          <p:nvPr>
            <p:ph idx="1"/>
          </p:nvPr>
        </p:nvSpPr>
        <p:spPr>
          <a:xfrm>
            <a:off x="516835" y="1371600"/>
            <a:ext cx="11493933" cy="5486400"/>
          </a:xfrm>
        </p:spPr>
        <p:txBody>
          <a:bodyPr>
            <a:normAutofit/>
          </a:bodyPr>
          <a:lstStyle/>
          <a:p>
            <a:r>
              <a:rPr lang="en-US" dirty="0"/>
              <a:t>None of the particulars of Marr’s approach have panned out either on the human or the computer vision side</a:t>
            </a:r>
          </a:p>
          <a:p>
            <a:r>
              <a:rPr lang="en-US" dirty="0"/>
              <a:t>Principles of modularity and feedforward processing don’t hold for human vision</a:t>
            </a:r>
          </a:p>
          <a:p>
            <a:pPr lvl="1"/>
            <a:r>
              <a:rPr lang="en-US" dirty="0"/>
              <a:t>P. Churchland, V.S. Ramachandran, and T. </a:t>
            </a:r>
            <a:r>
              <a:rPr lang="en-US" dirty="0" err="1"/>
              <a:t>Sejnowski</a:t>
            </a:r>
            <a:r>
              <a:rPr lang="en-US" dirty="0"/>
              <a:t>, </a:t>
            </a:r>
            <a:r>
              <a:rPr lang="en-US" dirty="0">
                <a:hlinkClick r:id="rId2"/>
              </a:rPr>
              <a:t>A critique of pure vision</a:t>
            </a:r>
            <a:r>
              <a:rPr lang="en-US" dirty="0"/>
              <a:t>, 1994</a:t>
            </a:r>
          </a:p>
          <a:p>
            <a:r>
              <a:rPr lang="en-US" dirty="0"/>
              <a:t>Humans do not recover veridical, task-independent 3D representations</a:t>
            </a:r>
          </a:p>
          <a:p>
            <a:pPr lvl="1"/>
            <a:r>
              <a:rPr lang="en-US" dirty="0"/>
              <a:t>W. Warren, </a:t>
            </a:r>
            <a:r>
              <a:rPr lang="en-US" dirty="0">
                <a:hlinkClick r:id="rId3"/>
              </a:rPr>
              <a:t>Does This Computational Theory Solve the Right Problem? Marr, Gibson, and the Goal of Vision</a:t>
            </a:r>
            <a:r>
              <a:rPr lang="en-US" dirty="0"/>
              <a:t>, Perception 41(9), 2012</a:t>
            </a:r>
          </a:p>
          <a:p>
            <a:r>
              <a:rPr lang="en-US" dirty="0"/>
              <a:t>Marr dismissed statistical approaches, did not even consider learning</a:t>
            </a:r>
          </a:p>
          <a:p>
            <a:r>
              <a:rPr lang="en-US" dirty="0"/>
              <a:t>Even the goals, inputs, and outputs of a vision system are very much open to question (as discussed next)</a:t>
            </a:r>
          </a:p>
        </p:txBody>
      </p:sp>
    </p:spTree>
    <p:extLst>
      <p:ext uri="{BB962C8B-B14F-4D97-AF65-F5344CB8AC3E}">
        <p14:creationId xmlns:p14="http://schemas.microsoft.com/office/powerpoint/2010/main" val="373250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7A81-D0DA-AF4A-A2AE-898CF757942C}"/>
              </a:ext>
            </a:extLst>
          </p:cNvPr>
          <p:cNvSpPr>
            <a:spLocks noGrp="1"/>
          </p:cNvSpPr>
          <p:nvPr>
            <p:ph type="title"/>
          </p:nvPr>
        </p:nvSpPr>
        <p:spPr/>
        <p:txBody>
          <a:bodyPr/>
          <a:lstStyle/>
          <a:p>
            <a:r>
              <a:rPr lang="en-US" dirty="0"/>
              <a:t>Marr’s rejection of “features” (</a:t>
            </a:r>
            <a:r>
              <a:rPr lang="en-US" dirty="0" err="1"/>
              <a:t>ch.</a:t>
            </a:r>
            <a:r>
              <a:rPr lang="en-US" dirty="0"/>
              <a:t> 7)</a:t>
            </a:r>
          </a:p>
        </p:txBody>
      </p:sp>
      <p:pic>
        <p:nvPicPr>
          <p:cNvPr id="4" name="Picture 3">
            <a:extLst>
              <a:ext uri="{FF2B5EF4-FFF2-40B4-BE49-F238E27FC236}">
                <a16:creationId xmlns:a16="http://schemas.microsoft.com/office/drawing/2014/main" id="{9E34CA6A-FE4C-424C-A1EB-C2E39C0D482E}"/>
              </a:ext>
            </a:extLst>
          </p:cNvPr>
          <p:cNvPicPr>
            <a:picLocks noChangeAspect="1"/>
          </p:cNvPicPr>
          <p:nvPr/>
        </p:nvPicPr>
        <p:blipFill>
          <a:blip r:embed="rId2"/>
          <a:stretch>
            <a:fillRect/>
          </a:stretch>
        </p:blipFill>
        <p:spPr>
          <a:xfrm>
            <a:off x="340342" y="1406952"/>
            <a:ext cx="5789968" cy="2020106"/>
          </a:xfrm>
          <a:prstGeom prst="rect">
            <a:avLst/>
          </a:prstGeom>
        </p:spPr>
      </p:pic>
      <p:pic>
        <p:nvPicPr>
          <p:cNvPr id="6" name="Picture 5">
            <a:extLst>
              <a:ext uri="{FF2B5EF4-FFF2-40B4-BE49-F238E27FC236}">
                <a16:creationId xmlns:a16="http://schemas.microsoft.com/office/drawing/2014/main" id="{CF86958B-8B0A-4544-A802-CDA67A9B00B0}"/>
              </a:ext>
            </a:extLst>
          </p:cNvPr>
          <p:cNvPicPr>
            <a:picLocks noChangeAspect="1"/>
          </p:cNvPicPr>
          <p:nvPr/>
        </p:nvPicPr>
        <p:blipFill>
          <a:blip r:embed="rId3"/>
          <a:stretch>
            <a:fillRect/>
          </a:stretch>
        </p:blipFill>
        <p:spPr>
          <a:xfrm>
            <a:off x="340341" y="3821372"/>
            <a:ext cx="5789930" cy="2391166"/>
          </a:xfrm>
          <a:prstGeom prst="rect">
            <a:avLst/>
          </a:prstGeom>
        </p:spPr>
      </p:pic>
      <p:pic>
        <p:nvPicPr>
          <p:cNvPr id="8" name="Picture 7">
            <a:extLst>
              <a:ext uri="{FF2B5EF4-FFF2-40B4-BE49-F238E27FC236}">
                <a16:creationId xmlns:a16="http://schemas.microsoft.com/office/drawing/2014/main" id="{2A3D5847-189A-2649-8D70-FECD57EAEEAF}"/>
              </a:ext>
            </a:extLst>
          </p:cNvPr>
          <p:cNvPicPr>
            <a:picLocks noChangeAspect="1"/>
          </p:cNvPicPr>
          <p:nvPr/>
        </p:nvPicPr>
        <p:blipFill>
          <a:blip r:embed="rId4"/>
          <a:stretch>
            <a:fillRect/>
          </a:stretch>
        </p:blipFill>
        <p:spPr>
          <a:xfrm>
            <a:off x="6428096" y="1665025"/>
            <a:ext cx="5474754" cy="4547513"/>
          </a:xfrm>
          <a:prstGeom prst="rect">
            <a:avLst/>
          </a:prstGeom>
        </p:spPr>
      </p:pic>
    </p:spTree>
    <p:extLst>
      <p:ext uri="{BB962C8B-B14F-4D97-AF65-F5344CB8AC3E}">
        <p14:creationId xmlns:p14="http://schemas.microsoft.com/office/powerpoint/2010/main" val="97080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6D09-1D63-3648-81F3-F787BD24744E}"/>
              </a:ext>
            </a:extLst>
          </p:cNvPr>
          <p:cNvSpPr>
            <a:spLocks noGrp="1"/>
          </p:cNvSpPr>
          <p:nvPr>
            <p:ph type="title"/>
          </p:nvPr>
        </p:nvSpPr>
        <p:spPr/>
        <p:txBody>
          <a:bodyPr/>
          <a:lstStyle/>
          <a:p>
            <a:r>
              <a:rPr lang="en-US" dirty="0"/>
              <a:t>James Jerome Gibson (1904-1979)</a:t>
            </a:r>
          </a:p>
        </p:txBody>
      </p:sp>
      <p:sp>
        <p:nvSpPr>
          <p:cNvPr id="3" name="Content Placeholder 2">
            <a:extLst>
              <a:ext uri="{FF2B5EF4-FFF2-40B4-BE49-F238E27FC236}">
                <a16:creationId xmlns:a16="http://schemas.microsoft.com/office/drawing/2014/main" id="{339A1A76-4AD0-6F4C-B08A-AB84794CAE72}"/>
              </a:ext>
            </a:extLst>
          </p:cNvPr>
          <p:cNvSpPr>
            <a:spLocks noGrp="1"/>
          </p:cNvSpPr>
          <p:nvPr>
            <p:ph idx="1"/>
          </p:nvPr>
        </p:nvSpPr>
        <p:spPr/>
        <p:txBody>
          <a:bodyPr/>
          <a:lstStyle/>
          <a:p>
            <a:r>
              <a:rPr lang="en-US" dirty="0"/>
              <a:t>Ph.D. in psychology, Princeton, 1928</a:t>
            </a:r>
          </a:p>
          <a:p>
            <a:r>
              <a:rPr lang="en-US" dirty="0"/>
              <a:t>Taught at Smith college, served in the Aviation </a:t>
            </a:r>
            <a:br>
              <a:rPr lang="en-US" dirty="0"/>
            </a:br>
            <a:r>
              <a:rPr lang="en-US" dirty="0"/>
              <a:t>Psychology Program during WWII, then taught at Cornell</a:t>
            </a:r>
          </a:p>
          <a:p>
            <a:r>
              <a:rPr lang="en-US" dirty="0"/>
              <a:t>Books:</a:t>
            </a:r>
          </a:p>
          <a:p>
            <a:pPr lvl="1"/>
            <a:r>
              <a:rPr lang="en-US" i="1" dirty="0"/>
              <a:t>The Perception of the Visual World</a:t>
            </a:r>
            <a:r>
              <a:rPr lang="en-US" dirty="0"/>
              <a:t> (1950)</a:t>
            </a:r>
          </a:p>
          <a:p>
            <a:pPr lvl="1"/>
            <a:r>
              <a:rPr lang="en-US" i="1" dirty="0"/>
              <a:t>The Sense Considered as Perceptual Systems</a:t>
            </a:r>
            <a:r>
              <a:rPr lang="en-US" dirty="0"/>
              <a:t> (1966)</a:t>
            </a:r>
          </a:p>
          <a:p>
            <a:pPr lvl="1"/>
            <a:r>
              <a:rPr lang="en-US" i="1" dirty="0"/>
              <a:t>The Ecological Approach to Visual Perception </a:t>
            </a:r>
            <a:r>
              <a:rPr lang="en-US" dirty="0"/>
              <a:t>(1979)</a:t>
            </a:r>
          </a:p>
          <a:p>
            <a:endParaRPr lang="en-US" dirty="0"/>
          </a:p>
        </p:txBody>
      </p:sp>
      <p:pic>
        <p:nvPicPr>
          <p:cNvPr id="4" name="Picture 3">
            <a:extLst>
              <a:ext uri="{FF2B5EF4-FFF2-40B4-BE49-F238E27FC236}">
                <a16:creationId xmlns:a16="http://schemas.microsoft.com/office/drawing/2014/main" id="{AB437ADD-04D2-BA41-B98B-D79C9228A222}"/>
              </a:ext>
            </a:extLst>
          </p:cNvPr>
          <p:cNvPicPr>
            <a:picLocks noChangeAspect="1"/>
          </p:cNvPicPr>
          <p:nvPr/>
        </p:nvPicPr>
        <p:blipFill>
          <a:blip r:embed="rId2"/>
          <a:stretch>
            <a:fillRect/>
          </a:stretch>
        </p:blipFill>
        <p:spPr>
          <a:xfrm>
            <a:off x="9618544" y="0"/>
            <a:ext cx="2336497" cy="3295555"/>
          </a:xfrm>
          <a:prstGeom prst="rect">
            <a:avLst/>
          </a:prstGeom>
        </p:spPr>
      </p:pic>
      <p:sp>
        <p:nvSpPr>
          <p:cNvPr id="5" name="TextBox 4">
            <a:extLst>
              <a:ext uri="{FF2B5EF4-FFF2-40B4-BE49-F238E27FC236}">
                <a16:creationId xmlns:a16="http://schemas.microsoft.com/office/drawing/2014/main" id="{D6352F1F-638B-9846-A4D5-96B50EDFDDF9}"/>
              </a:ext>
            </a:extLst>
          </p:cNvPr>
          <p:cNvSpPr txBox="1"/>
          <p:nvPr/>
        </p:nvSpPr>
        <p:spPr>
          <a:xfrm>
            <a:off x="10546181" y="3434703"/>
            <a:ext cx="481222" cy="369332"/>
          </a:xfrm>
          <a:prstGeom prst="rect">
            <a:avLst/>
          </a:prstGeom>
          <a:noFill/>
        </p:spPr>
        <p:txBody>
          <a:bodyPr wrap="none" rtlCol="0">
            <a:spAutoFit/>
          </a:bodyPr>
          <a:lstStyle/>
          <a:p>
            <a:r>
              <a:rPr lang="en-US" dirty="0">
                <a:hlinkClick r:id="rId3"/>
              </a:rPr>
              <a:t>Bio</a:t>
            </a:r>
            <a:endParaRPr lang="en-US" dirty="0"/>
          </a:p>
        </p:txBody>
      </p:sp>
    </p:spTree>
    <p:extLst>
      <p:ext uri="{BB962C8B-B14F-4D97-AF65-F5344CB8AC3E}">
        <p14:creationId xmlns:p14="http://schemas.microsoft.com/office/powerpoint/2010/main" val="98447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1D72-67EB-BD47-B1B2-B3CC33B196F6}"/>
              </a:ext>
            </a:extLst>
          </p:cNvPr>
          <p:cNvSpPr>
            <a:spLocks noGrp="1"/>
          </p:cNvSpPr>
          <p:nvPr>
            <p:ph type="title"/>
          </p:nvPr>
        </p:nvSpPr>
        <p:spPr>
          <a:xfrm>
            <a:off x="628133" y="365125"/>
            <a:ext cx="10950146" cy="867327"/>
          </a:xfrm>
        </p:spPr>
        <p:txBody>
          <a:bodyPr>
            <a:normAutofit/>
          </a:bodyPr>
          <a:lstStyle/>
          <a:p>
            <a:r>
              <a:rPr lang="en-US" dirty="0"/>
              <a:t>The Gibson doctrine: My attempt at a summary</a:t>
            </a:r>
          </a:p>
        </p:txBody>
      </p:sp>
      <p:sp>
        <p:nvSpPr>
          <p:cNvPr id="3" name="Content Placeholder 2">
            <a:extLst>
              <a:ext uri="{FF2B5EF4-FFF2-40B4-BE49-F238E27FC236}">
                <a16:creationId xmlns:a16="http://schemas.microsoft.com/office/drawing/2014/main" id="{64570067-9B62-C048-BFAB-787E34063B48}"/>
              </a:ext>
            </a:extLst>
          </p:cNvPr>
          <p:cNvSpPr>
            <a:spLocks noGrp="1"/>
          </p:cNvSpPr>
          <p:nvPr>
            <p:ph idx="1"/>
          </p:nvPr>
        </p:nvSpPr>
        <p:spPr>
          <a:xfrm>
            <a:off x="652849" y="1729946"/>
            <a:ext cx="10515600" cy="4905632"/>
          </a:xfrm>
        </p:spPr>
        <p:txBody>
          <a:bodyPr>
            <a:normAutofit/>
          </a:bodyPr>
          <a:lstStyle/>
          <a:p>
            <a:r>
              <a:rPr lang="en-US" dirty="0"/>
              <a:t>Perception must be studied in the context of an organism’s environment and biological function</a:t>
            </a:r>
          </a:p>
          <a:p>
            <a:pPr lvl="1"/>
            <a:r>
              <a:rPr lang="en-US" dirty="0"/>
              <a:t>“To perceive is to be aware of the </a:t>
            </a:r>
            <a:r>
              <a:rPr lang="en-US" b="1" dirty="0"/>
              <a:t>surfaces of the environment </a:t>
            </a:r>
            <a:r>
              <a:rPr lang="en-US" dirty="0"/>
              <a:t>and </a:t>
            </a:r>
            <a:r>
              <a:rPr lang="en-US" b="1" dirty="0"/>
              <a:t>oneself</a:t>
            </a:r>
            <a:r>
              <a:rPr lang="en-US" dirty="0"/>
              <a:t> in it… The full awareness of surfaces includes their </a:t>
            </a:r>
            <a:r>
              <a:rPr lang="en-US" b="1" dirty="0"/>
              <a:t>layout</a:t>
            </a:r>
            <a:r>
              <a:rPr lang="en-US" dirty="0"/>
              <a:t>, their </a:t>
            </a:r>
            <a:r>
              <a:rPr lang="en-US" b="1" dirty="0"/>
              <a:t>substances</a:t>
            </a:r>
            <a:r>
              <a:rPr lang="en-US" dirty="0"/>
              <a:t>, their </a:t>
            </a:r>
            <a:r>
              <a:rPr lang="en-US" b="1" dirty="0"/>
              <a:t>events</a:t>
            </a:r>
            <a:r>
              <a:rPr lang="en-US" dirty="0"/>
              <a:t>, and their </a:t>
            </a:r>
            <a:r>
              <a:rPr lang="en-US" b="1" dirty="0"/>
              <a:t>affordances</a:t>
            </a:r>
            <a:r>
              <a:rPr lang="en-US" dirty="0"/>
              <a:t>.”</a:t>
            </a:r>
          </a:p>
          <a:p>
            <a:r>
              <a:rPr lang="en-US" dirty="0"/>
              <a:t>Perception is </a:t>
            </a:r>
            <a:r>
              <a:rPr lang="en-US" b="1" dirty="0"/>
              <a:t>embodied</a:t>
            </a:r>
            <a:r>
              <a:rPr lang="en-US" dirty="0"/>
              <a:t> and </a:t>
            </a:r>
            <a:r>
              <a:rPr lang="en-US" b="1" dirty="0"/>
              <a:t>active</a:t>
            </a:r>
            <a:r>
              <a:rPr lang="en-US" dirty="0"/>
              <a:t>, its key goal is </a:t>
            </a:r>
            <a:r>
              <a:rPr lang="en-US" b="1" dirty="0"/>
              <a:t>control of behavior</a:t>
            </a:r>
          </a:p>
          <a:p>
            <a:r>
              <a:rPr lang="en-US" dirty="0"/>
              <a:t>To understand perception, one must use </a:t>
            </a:r>
            <a:r>
              <a:rPr lang="en-US" b="1" dirty="0"/>
              <a:t>ecological physics</a:t>
            </a:r>
            <a:r>
              <a:rPr lang="en-US" dirty="0"/>
              <a:t> (optics, geometry, etc.), i.e., concepts for understanding the environments of animals and people that are relevant for behavior</a:t>
            </a:r>
          </a:p>
          <a:p>
            <a:pPr lvl="1"/>
            <a:r>
              <a:rPr lang="en-US" dirty="0"/>
              <a:t>E.g., absolute space and time are ecologically meaningless</a:t>
            </a:r>
          </a:p>
        </p:txBody>
      </p:sp>
      <p:sp>
        <p:nvSpPr>
          <p:cNvPr id="4" name="TextBox 3">
            <a:extLst>
              <a:ext uri="{FF2B5EF4-FFF2-40B4-BE49-F238E27FC236}">
                <a16:creationId xmlns:a16="http://schemas.microsoft.com/office/drawing/2014/main" id="{78E8A7FB-F17D-CD48-A338-0E1A52C1D918}"/>
              </a:ext>
            </a:extLst>
          </p:cNvPr>
          <p:cNvSpPr txBox="1"/>
          <p:nvPr/>
        </p:nvSpPr>
        <p:spPr>
          <a:xfrm>
            <a:off x="1469726" y="1112210"/>
            <a:ext cx="8401724" cy="461665"/>
          </a:xfrm>
          <a:prstGeom prst="rect">
            <a:avLst/>
          </a:prstGeom>
          <a:noFill/>
        </p:spPr>
        <p:txBody>
          <a:bodyPr wrap="none" rtlCol="0">
            <a:spAutoFit/>
          </a:bodyPr>
          <a:lstStyle/>
          <a:p>
            <a:pPr lvl="1" algn="ctr"/>
            <a:r>
              <a:rPr lang="en-US" sz="2400" dirty="0"/>
              <a:t>(Based on </a:t>
            </a:r>
            <a:r>
              <a:rPr lang="en-US" sz="2400" i="1" dirty="0"/>
              <a:t>The Ecological Approach to Visual Perception, </a:t>
            </a:r>
            <a:r>
              <a:rPr lang="en-US" sz="2400" dirty="0"/>
              <a:t>1979)</a:t>
            </a:r>
          </a:p>
        </p:txBody>
      </p:sp>
    </p:spTree>
    <p:extLst>
      <p:ext uri="{BB962C8B-B14F-4D97-AF65-F5344CB8AC3E}">
        <p14:creationId xmlns:p14="http://schemas.microsoft.com/office/powerpoint/2010/main" val="217587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1D72-67EB-BD47-B1B2-B3CC33B196F6}"/>
              </a:ext>
            </a:extLst>
          </p:cNvPr>
          <p:cNvSpPr>
            <a:spLocks noGrp="1"/>
          </p:cNvSpPr>
          <p:nvPr>
            <p:ph type="title"/>
          </p:nvPr>
        </p:nvSpPr>
        <p:spPr/>
        <p:txBody>
          <a:bodyPr>
            <a:normAutofit/>
          </a:bodyPr>
          <a:lstStyle/>
          <a:p>
            <a:r>
              <a:rPr lang="en-US" dirty="0"/>
              <a:t>What is the input to perception?</a:t>
            </a:r>
          </a:p>
        </p:txBody>
      </p:sp>
      <p:sp>
        <p:nvSpPr>
          <p:cNvPr id="3" name="Content Placeholder 2">
            <a:extLst>
              <a:ext uri="{FF2B5EF4-FFF2-40B4-BE49-F238E27FC236}">
                <a16:creationId xmlns:a16="http://schemas.microsoft.com/office/drawing/2014/main" id="{64570067-9B62-C048-BFAB-787E34063B48}"/>
              </a:ext>
            </a:extLst>
          </p:cNvPr>
          <p:cNvSpPr>
            <a:spLocks noGrp="1"/>
          </p:cNvSpPr>
          <p:nvPr>
            <p:ph idx="1"/>
          </p:nvPr>
        </p:nvSpPr>
        <p:spPr/>
        <p:txBody>
          <a:bodyPr>
            <a:normAutofit/>
          </a:bodyPr>
          <a:lstStyle/>
          <a:p>
            <a:r>
              <a:rPr lang="en-US" dirty="0"/>
              <a:t>It is </a:t>
            </a:r>
            <a:r>
              <a:rPr lang="en-US" i="1" dirty="0"/>
              <a:t>not</a:t>
            </a:r>
            <a:r>
              <a:rPr lang="en-US" dirty="0"/>
              <a:t> the retinal image!</a:t>
            </a:r>
          </a:p>
          <a:p>
            <a:pPr lvl="1"/>
            <a:r>
              <a:rPr lang="en-US" dirty="0"/>
              <a:t>Gibson regards “retinal image” as a harmful fiction. This image (if it even exists) changes constantly, whereas our awareness of the visual world is stable and unchanging</a:t>
            </a:r>
            <a:endParaRPr lang="en-US" b="1" dirty="0"/>
          </a:p>
          <a:p>
            <a:r>
              <a:rPr lang="en-US" dirty="0"/>
              <a:t>Instead, perception starts with the </a:t>
            </a:r>
            <a:r>
              <a:rPr lang="en-US" b="1" dirty="0"/>
              <a:t>ambient optic array </a:t>
            </a:r>
            <a:r>
              <a:rPr lang="en-US" dirty="0"/>
              <a:t>at a point of observation</a:t>
            </a:r>
          </a:p>
          <a:p>
            <a:pPr lvl="1"/>
            <a:r>
              <a:rPr lang="en-US" dirty="0"/>
              <a:t>“To be an array means to have an arrangement, and to be ambient at a point means to surround a position in the environment that could be occupied by an observer.”</a:t>
            </a:r>
          </a:p>
          <a:p>
            <a:pPr lvl="1"/>
            <a:r>
              <a:rPr lang="en-US" dirty="0"/>
              <a:t>The ambient optic array is </a:t>
            </a:r>
            <a:r>
              <a:rPr lang="en-US" b="1" dirty="0"/>
              <a:t>structured</a:t>
            </a:r>
            <a:r>
              <a:rPr lang="en-US" dirty="0"/>
              <a:t> into nested components corresponding to distinct parts of the environment (roughly speaking, “objects”)</a:t>
            </a:r>
          </a:p>
        </p:txBody>
      </p:sp>
    </p:spTree>
    <p:extLst>
      <p:ext uri="{BB962C8B-B14F-4D97-AF65-F5344CB8AC3E}">
        <p14:creationId xmlns:p14="http://schemas.microsoft.com/office/powerpoint/2010/main" val="104012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1D72-67EB-BD47-B1B2-B3CC33B196F6}"/>
              </a:ext>
            </a:extLst>
          </p:cNvPr>
          <p:cNvSpPr>
            <a:spLocks noGrp="1"/>
          </p:cNvSpPr>
          <p:nvPr>
            <p:ph type="title"/>
          </p:nvPr>
        </p:nvSpPr>
        <p:spPr/>
        <p:txBody>
          <a:bodyPr>
            <a:normAutofit/>
          </a:bodyPr>
          <a:lstStyle/>
          <a:p>
            <a:r>
              <a:rPr lang="en-US" dirty="0"/>
              <a:t>The Gibson doctrine (cont.)</a:t>
            </a:r>
          </a:p>
        </p:txBody>
      </p:sp>
      <p:sp>
        <p:nvSpPr>
          <p:cNvPr id="3" name="Content Placeholder 2">
            <a:extLst>
              <a:ext uri="{FF2B5EF4-FFF2-40B4-BE49-F238E27FC236}">
                <a16:creationId xmlns:a16="http://schemas.microsoft.com/office/drawing/2014/main" id="{64570067-9B62-C048-BFAB-787E34063B48}"/>
              </a:ext>
            </a:extLst>
          </p:cNvPr>
          <p:cNvSpPr>
            <a:spLocks noGrp="1"/>
          </p:cNvSpPr>
          <p:nvPr>
            <p:ph idx="1"/>
          </p:nvPr>
        </p:nvSpPr>
        <p:spPr/>
        <p:txBody>
          <a:bodyPr>
            <a:normAutofit/>
          </a:bodyPr>
          <a:lstStyle/>
          <a:p>
            <a:r>
              <a:rPr lang="en-US" dirty="0" err="1"/>
              <a:t>Percetion</a:t>
            </a:r>
            <a:r>
              <a:rPr lang="en-US" dirty="0"/>
              <a:t> starts not with the “retinal image”, but with the </a:t>
            </a:r>
            <a:r>
              <a:rPr lang="en-US" b="1" dirty="0"/>
              <a:t>ambient optic array</a:t>
            </a:r>
          </a:p>
          <a:p>
            <a:r>
              <a:rPr lang="en-US" dirty="0"/>
              <a:t>Perception happens by </a:t>
            </a:r>
            <a:r>
              <a:rPr lang="en-US" b="1" dirty="0"/>
              <a:t>direct information pickup</a:t>
            </a:r>
            <a:r>
              <a:rPr lang="en-US" dirty="0"/>
              <a:t>, or “the concurrent registering of both persistence and change in the flow of structured stimulation”</a:t>
            </a:r>
            <a:endParaRPr lang="en-US" b="1" dirty="0"/>
          </a:p>
          <a:p>
            <a:pPr lvl="1"/>
            <a:r>
              <a:rPr lang="en-US" dirty="0"/>
              <a:t>“Direct” means not mediated by information processing or internal representations: “The perceptual system simply extracts the </a:t>
            </a:r>
            <a:r>
              <a:rPr lang="en-US" b="1" dirty="0"/>
              <a:t>invariants</a:t>
            </a:r>
            <a:r>
              <a:rPr lang="en-US" dirty="0"/>
              <a:t> from the flowing array; it </a:t>
            </a:r>
            <a:r>
              <a:rPr lang="en-US" i="1" dirty="0"/>
              <a:t>resonates</a:t>
            </a:r>
            <a:r>
              <a:rPr lang="en-US" dirty="0"/>
              <a:t> to the invariant structure or is </a:t>
            </a:r>
            <a:r>
              <a:rPr lang="en-US" i="1" dirty="0"/>
              <a:t>attuned </a:t>
            </a:r>
            <a:r>
              <a:rPr lang="en-US" dirty="0"/>
              <a:t>to it”</a:t>
            </a:r>
          </a:p>
          <a:p>
            <a:r>
              <a:rPr lang="en-US" dirty="0"/>
              <a:t>For an active observer, perception is </a:t>
            </a:r>
            <a:r>
              <a:rPr lang="en-US" b="1" dirty="0"/>
              <a:t>mostly unambiguous</a:t>
            </a:r>
          </a:p>
          <a:p>
            <a:pPr lvl="1"/>
            <a:r>
              <a:rPr lang="en-US" dirty="0"/>
              <a:t>Gibson views the case of “monocular arrested vision” as “unnatural” and dismisses illusions that arise from it</a:t>
            </a:r>
          </a:p>
        </p:txBody>
      </p:sp>
    </p:spTree>
    <p:extLst>
      <p:ext uri="{BB962C8B-B14F-4D97-AF65-F5344CB8AC3E}">
        <p14:creationId xmlns:p14="http://schemas.microsoft.com/office/powerpoint/2010/main" val="403920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191A9-3D56-094A-99E9-9189C758591D}"/>
              </a:ext>
            </a:extLst>
          </p:cNvPr>
          <p:cNvSpPr>
            <a:spLocks noGrp="1"/>
          </p:cNvSpPr>
          <p:nvPr>
            <p:ph type="title"/>
          </p:nvPr>
        </p:nvSpPr>
        <p:spPr/>
        <p:txBody>
          <a:bodyPr/>
          <a:lstStyle/>
          <a:p>
            <a:r>
              <a:rPr lang="en-US" dirty="0"/>
              <a:t>Outline of lectures</a:t>
            </a:r>
          </a:p>
        </p:txBody>
      </p:sp>
      <p:sp>
        <p:nvSpPr>
          <p:cNvPr id="5" name="Content Placeholder 4">
            <a:extLst>
              <a:ext uri="{FF2B5EF4-FFF2-40B4-BE49-F238E27FC236}">
                <a16:creationId xmlns:a16="http://schemas.microsoft.com/office/drawing/2014/main" id="{266ABCDC-4D49-BC4E-B77E-A13D8E77CF0A}"/>
              </a:ext>
            </a:extLst>
          </p:cNvPr>
          <p:cNvSpPr>
            <a:spLocks noGrp="1"/>
          </p:cNvSpPr>
          <p:nvPr>
            <p:ph idx="1"/>
          </p:nvPr>
        </p:nvSpPr>
        <p:spPr>
          <a:xfrm>
            <a:off x="838199" y="1773382"/>
            <a:ext cx="10924309" cy="4776505"/>
          </a:xfrm>
        </p:spPr>
        <p:txBody>
          <a:bodyPr>
            <a:normAutofit/>
          </a:bodyPr>
          <a:lstStyle/>
          <a:p>
            <a:pPr marL="0" indent="0">
              <a:buNone/>
            </a:pPr>
            <a:r>
              <a:rPr lang="en-US" dirty="0">
                <a:solidFill>
                  <a:schemeClr val="accent1">
                    <a:lumMod val="75000"/>
                  </a:schemeClr>
                </a:solidFill>
              </a:rPr>
              <a:t>Tues. 1/28: </a:t>
            </a:r>
            <a:r>
              <a:rPr lang="en-US" dirty="0"/>
              <a:t>Where are we going, where have we been?</a:t>
            </a:r>
          </a:p>
          <a:p>
            <a:pPr marL="0" indent="0">
              <a:buNone/>
            </a:pPr>
            <a:r>
              <a:rPr lang="en-US" b="1" dirty="0">
                <a:solidFill>
                  <a:schemeClr val="accent1">
                    <a:lumMod val="75000"/>
                  </a:schemeClr>
                </a:solidFill>
              </a:rPr>
              <a:t>Wed. 1/29: </a:t>
            </a:r>
            <a:r>
              <a:rPr lang="en-US" b="1" dirty="0"/>
              <a:t>Stepping back: What is the nature of visual perception?</a:t>
            </a:r>
          </a:p>
          <a:p>
            <a:pPr marL="0" indent="0">
              <a:buNone/>
            </a:pPr>
            <a:r>
              <a:rPr lang="en-US" dirty="0">
                <a:solidFill>
                  <a:schemeClr val="accent1">
                    <a:lumMod val="75000"/>
                  </a:schemeClr>
                </a:solidFill>
              </a:rPr>
              <a:t>Thurs. 1/30: </a:t>
            </a:r>
            <a:r>
              <a:rPr lang="en-US" dirty="0"/>
              <a:t>History of ideas in recognition – Part I</a:t>
            </a:r>
          </a:p>
          <a:p>
            <a:pPr marL="0" indent="0">
              <a:buNone/>
            </a:pPr>
            <a:endParaRPr lang="en-US" dirty="0"/>
          </a:p>
          <a:p>
            <a:pPr marL="0" indent="0">
              <a:buNone/>
            </a:pPr>
            <a:r>
              <a:rPr lang="en-US" dirty="0">
                <a:solidFill>
                  <a:schemeClr val="accent1">
                    <a:lumMod val="75000"/>
                  </a:schemeClr>
                </a:solidFill>
              </a:rPr>
              <a:t>Tues. 2/4: </a:t>
            </a:r>
            <a:r>
              <a:rPr lang="en-US" dirty="0"/>
              <a:t>History of ideas in recognition – Part II </a:t>
            </a:r>
            <a:r>
              <a:rPr lang="en-US" i="1" dirty="0">
                <a:solidFill>
                  <a:schemeClr val="accent1">
                    <a:lumMod val="75000"/>
                  </a:schemeClr>
                </a:solidFill>
              </a:rPr>
              <a:t>– TSRB banquet hall</a:t>
            </a:r>
            <a:endParaRPr lang="en-US" dirty="0">
              <a:solidFill>
                <a:schemeClr val="accent1">
                  <a:lumMod val="75000"/>
                </a:schemeClr>
              </a:solidFill>
            </a:endParaRPr>
          </a:p>
          <a:p>
            <a:pPr marL="0" indent="0">
              <a:buNone/>
            </a:pPr>
            <a:r>
              <a:rPr lang="en-US" dirty="0">
                <a:solidFill>
                  <a:schemeClr val="accent1">
                    <a:lumMod val="75000"/>
                  </a:schemeClr>
                </a:solidFill>
              </a:rPr>
              <a:t>Wed. 2/5: </a:t>
            </a:r>
            <a:r>
              <a:rPr lang="en-US" dirty="0"/>
              <a:t>Emerging trends  – or, what should we be working on?</a:t>
            </a:r>
          </a:p>
          <a:p>
            <a:pPr marL="0" indent="0">
              <a:buNone/>
            </a:pPr>
            <a:r>
              <a:rPr lang="en-US" dirty="0">
                <a:solidFill>
                  <a:schemeClr val="accent1">
                    <a:lumMod val="75000"/>
                  </a:schemeClr>
                </a:solidFill>
              </a:rPr>
              <a:t>Thurs. 2/6: </a:t>
            </a:r>
            <a:r>
              <a:rPr lang="en-US" dirty="0"/>
              <a:t>Ethical issues for computer vision researchers</a:t>
            </a:r>
            <a:br>
              <a:rPr lang="en-US" dirty="0"/>
            </a:br>
            <a:endParaRPr lang="en-US" dirty="0"/>
          </a:p>
          <a:p>
            <a:pPr marL="0" indent="0">
              <a:buNone/>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63331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D72E-E2EC-7149-AE13-874DD79499D9}"/>
              </a:ext>
            </a:extLst>
          </p:cNvPr>
          <p:cNvSpPr>
            <a:spLocks noGrp="1"/>
          </p:cNvSpPr>
          <p:nvPr>
            <p:ph type="title"/>
          </p:nvPr>
        </p:nvSpPr>
        <p:spPr/>
        <p:txBody>
          <a:bodyPr>
            <a:normAutofit/>
          </a:bodyPr>
          <a:lstStyle/>
          <a:p>
            <a:r>
              <a:rPr lang="en-US" dirty="0"/>
              <a:t>Affordances</a:t>
            </a:r>
          </a:p>
        </p:txBody>
      </p:sp>
      <p:sp>
        <p:nvSpPr>
          <p:cNvPr id="3" name="Content Placeholder 2">
            <a:extLst>
              <a:ext uri="{FF2B5EF4-FFF2-40B4-BE49-F238E27FC236}">
                <a16:creationId xmlns:a16="http://schemas.microsoft.com/office/drawing/2014/main" id="{32060D49-BB6F-C74D-A00A-1D9DFAB4012F}"/>
              </a:ext>
            </a:extLst>
          </p:cNvPr>
          <p:cNvSpPr>
            <a:spLocks noGrp="1"/>
          </p:cNvSpPr>
          <p:nvPr>
            <p:ph idx="1"/>
          </p:nvPr>
        </p:nvSpPr>
        <p:spPr>
          <a:xfrm>
            <a:off x="838200" y="1371600"/>
            <a:ext cx="10515600" cy="5486400"/>
          </a:xfrm>
        </p:spPr>
        <p:txBody>
          <a:bodyPr>
            <a:normAutofit/>
          </a:bodyPr>
          <a:lstStyle/>
          <a:p>
            <a:r>
              <a:rPr lang="en-US" dirty="0"/>
              <a:t>The goal of perception is providing the agent with information relevant for control of behavior, encapsulated in </a:t>
            </a:r>
            <a:r>
              <a:rPr lang="en-US" b="1" dirty="0"/>
              <a:t>affordances</a:t>
            </a:r>
          </a:p>
          <a:p>
            <a:pPr lvl="1"/>
            <a:r>
              <a:rPr lang="en-US" dirty="0"/>
              <a:t>“The affordances of the environment are what it offers the animal, what it provides or furnishes, either for good or ill. The verb to afford is found in the dictionary, but the noun affordance is not. I have made it up.”</a:t>
            </a:r>
          </a:p>
          <a:p>
            <a:r>
              <a:rPr lang="en-US" dirty="0"/>
              <a:t>Affordances are </a:t>
            </a:r>
            <a:r>
              <a:rPr lang="en-US" b="1" dirty="0"/>
              <a:t>intrinsic invariants </a:t>
            </a:r>
            <a:r>
              <a:rPr lang="en-US" dirty="0"/>
              <a:t>that can be had by any feature of the environment (place, object, surface, substance, or event)</a:t>
            </a:r>
          </a:p>
          <a:p>
            <a:pPr lvl="1"/>
            <a:r>
              <a:rPr lang="en-US" dirty="0"/>
              <a:t>“A fire affords warmth on a cold night; it also affords being burnt. An approaching object affords either contact without collision or contact with collision; a tossed apple is one thing, but a missile is another. For one of our early ancestors, an approaching rabbit afforded eating whereas an approaching tiger afforded being eaten.”</a:t>
            </a:r>
          </a:p>
        </p:txBody>
      </p:sp>
    </p:spTree>
    <p:extLst>
      <p:ext uri="{BB962C8B-B14F-4D97-AF65-F5344CB8AC3E}">
        <p14:creationId xmlns:p14="http://schemas.microsoft.com/office/powerpoint/2010/main" val="322555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D72E-E2EC-7149-AE13-874DD79499D9}"/>
              </a:ext>
            </a:extLst>
          </p:cNvPr>
          <p:cNvSpPr>
            <a:spLocks noGrp="1"/>
          </p:cNvSpPr>
          <p:nvPr>
            <p:ph type="title"/>
          </p:nvPr>
        </p:nvSpPr>
        <p:spPr/>
        <p:txBody>
          <a:bodyPr>
            <a:normAutofit/>
          </a:bodyPr>
          <a:lstStyle/>
          <a:p>
            <a:r>
              <a:rPr lang="en-US" dirty="0"/>
              <a:t>Perception of affordances vs. categorization</a:t>
            </a:r>
          </a:p>
        </p:txBody>
      </p:sp>
      <p:sp>
        <p:nvSpPr>
          <p:cNvPr id="3" name="Content Placeholder 2">
            <a:extLst>
              <a:ext uri="{FF2B5EF4-FFF2-40B4-BE49-F238E27FC236}">
                <a16:creationId xmlns:a16="http://schemas.microsoft.com/office/drawing/2014/main" id="{32060D49-BB6F-C74D-A00A-1D9DFAB4012F}"/>
              </a:ext>
            </a:extLst>
          </p:cNvPr>
          <p:cNvSpPr>
            <a:spLocks noGrp="1"/>
          </p:cNvSpPr>
          <p:nvPr>
            <p:ph idx="1"/>
          </p:nvPr>
        </p:nvSpPr>
        <p:spPr/>
        <p:txBody>
          <a:bodyPr>
            <a:normAutofit/>
          </a:bodyPr>
          <a:lstStyle/>
          <a:p>
            <a:r>
              <a:rPr lang="en-US" dirty="0"/>
              <a:t>“The perceiving of an affordance is not a process of perceiving a value-free physical object to which meaning is somehow added in a way that no one has been able to agree upon; it is a process of perceiving </a:t>
            </a:r>
            <a:r>
              <a:rPr lang="en-US" b="1" dirty="0"/>
              <a:t>a value-rich ecological object</a:t>
            </a:r>
            <a:r>
              <a:rPr lang="en-US" dirty="0"/>
              <a:t>.”</a:t>
            </a:r>
          </a:p>
          <a:p>
            <a:r>
              <a:rPr lang="en-US" dirty="0"/>
              <a:t>“The theory of affordances rescues us from the philosophical muddle of assuming fixed classes of objects, each defined by its common features and then given a name… </a:t>
            </a:r>
            <a:r>
              <a:rPr lang="en-US" b="1" dirty="0"/>
              <a:t>You do not have to classify and label things in order to perceive what they afford.</a:t>
            </a:r>
            <a:r>
              <a:rPr lang="en-US" dirty="0"/>
              <a:t>”</a:t>
            </a:r>
          </a:p>
        </p:txBody>
      </p:sp>
    </p:spTree>
    <p:extLst>
      <p:ext uri="{BB962C8B-B14F-4D97-AF65-F5344CB8AC3E}">
        <p14:creationId xmlns:p14="http://schemas.microsoft.com/office/powerpoint/2010/main" val="1852671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1438-902E-E545-80BF-26E7806F91F4}"/>
              </a:ext>
            </a:extLst>
          </p:cNvPr>
          <p:cNvSpPr>
            <a:spLocks noGrp="1"/>
          </p:cNvSpPr>
          <p:nvPr>
            <p:ph type="title"/>
          </p:nvPr>
        </p:nvSpPr>
        <p:spPr/>
        <p:txBody>
          <a:bodyPr/>
          <a:lstStyle/>
          <a:p>
            <a:r>
              <a:rPr lang="en-US" dirty="0"/>
              <a:t>Gibson quotes</a:t>
            </a:r>
          </a:p>
        </p:txBody>
      </p:sp>
      <p:pic>
        <p:nvPicPr>
          <p:cNvPr id="3" name="Picture 2">
            <a:extLst>
              <a:ext uri="{FF2B5EF4-FFF2-40B4-BE49-F238E27FC236}">
                <a16:creationId xmlns:a16="http://schemas.microsoft.com/office/drawing/2014/main" id="{5F5194F2-784F-D343-BDB5-9F0F07B142E1}"/>
              </a:ext>
            </a:extLst>
          </p:cNvPr>
          <p:cNvPicPr>
            <a:picLocks noChangeAspect="1"/>
          </p:cNvPicPr>
          <p:nvPr/>
        </p:nvPicPr>
        <p:blipFill>
          <a:blip r:embed="rId2"/>
          <a:stretch>
            <a:fillRect/>
          </a:stretch>
        </p:blipFill>
        <p:spPr>
          <a:xfrm>
            <a:off x="109182" y="2909250"/>
            <a:ext cx="6128047" cy="1701637"/>
          </a:xfrm>
          <a:prstGeom prst="rect">
            <a:avLst/>
          </a:prstGeom>
        </p:spPr>
      </p:pic>
      <p:pic>
        <p:nvPicPr>
          <p:cNvPr id="5" name="Picture 4">
            <a:extLst>
              <a:ext uri="{FF2B5EF4-FFF2-40B4-BE49-F238E27FC236}">
                <a16:creationId xmlns:a16="http://schemas.microsoft.com/office/drawing/2014/main" id="{D51EFF68-FD0C-BE4C-8136-11648E27AA9D}"/>
              </a:ext>
            </a:extLst>
          </p:cNvPr>
          <p:cNvPicPr>
            <a:picLocks noChangeAspect="1"/>
          </p:cNvPicPr>
          <p:nvPr/>
        </p:nvPicPr>
        <p:blipFill>
          <a:blip r:embed="rId3"/>
          <a:stretch>
            <a:fillRect/>
          </a:stretch>
        </p:blipFill>
        <p:spPr>
          <a:xfrm>
            <a:off x="204717" y="1520328"/>
            <a:ext cx="6044101" cy="1220443"/>
          </a:xfrm>
          <a:prstGeom prst="rect">
            <a:avLst/>
          </a:prstGeom>
        </p:spPr>
      </p:pic>
      <p:pic>
        <p:nvPicPr>
          <p:cNvPr id="7" name="Picture 6">
            <a:extLst>
              <a:ext uri="{FF2B5EF4-FFF2-40B4-BE49-F238E27FC236}">
                <a16:creationId xmlns:a16="http://schemas.microsoft.com/office/drawing/2014/main" id="{36B7780A-2CB4-474F-A829-FCE7B6CCF861}"/>
              </a:ext>
            </a:extLst>
          </p:cNvPr>
          <p:cNvPicPr>
            <a:picLocks noChangeAspect="1"/>
          </p:cNvPicPr>
          <p:nvPr/>
        </p:nvPicPr>
        <p:blipFill>
          <a:blip r:embed="rId4"/>
          <a:stretch>
            <a:fillRect/>
          </a:stretch>
        </p:blipFill>
        <p:spPr>
          <a:xfrm>
            <a:off x="184245" y="4666964"/>
            <a:ext cx="6080078" cy="1925260"/>
          </a:xfrm>
          <a:prstGeom prst="rect">
            <a:avLst/>
          </a:prstGeom>
        </p:spPr>
      </p:pic>
      <p:pic>
        <p:nvPicPr>
          <p:cNvPr id="9" name="Picture 8">
            <a:extLst>
              <a:ext uri="{FF2B5EF4-FFF2-40B4-BE49-F238E27FC236}">
                <a16:creationId xmlns:a16="http://schemas.microsoft.com/office/drawing/2014/main" id="{305D8DD3-6BA0-8347-8564-8932F7DF45A7}"/>
              </a:ext>
            </a:extLst>
          </p:cNvPr>
          <p:cNvPicPr>
            <a:picLocks noChangeAspect="1"/>
          </p:cNvPicPr>
          <p:nvPr/>
        </p:nvPicPr>
        <p:blipFill>
          <a:blip r:embed="rId5"/>
          <a:stretch>
            <a:fillRect/>
          </a:stretch>
        </p:blipFill>
        <p:spPr>
          <a:xfrm>
            <a:off x="6337110" y="1486375"/>
            <a:ext cx="5854890" cy="3124512"/>
          </a:xfrm>
          <a:prstGeom prst="rect">
            <a:avLst/>
          </a:prstGeom>
        </p:spPr>
      </p:pic>
      <p:pic>
        <p:nvPicPr>
          <p:cNvPr id="11" name="Picture 10">
            <a:extLst>
              <a:ext uri="{FF2B5EF4-FFF2-40B4-BE49-F238E27FC236}">
                <a16:creationId xmlns:a16="http://schemas.microsoft.com/office/drawing/2014/main" id="{A233D3AD-EB23-5748-8433-CADD663279E3}"/>
              </a:ext>
            </a:extLst>
          </p:cNvPr>
          <p:cNvPicPr>
            <a:picLocks noChangeAspect="1"/>
          </p:cNvPicPr>
          <p:nvPr/>
        </p:nvPicPr>
        <p:blipFill>
          <a:blip r:embed="rId6"/>
          <a:stretch>
            <a:fillRect/>
          </a:stretch>
        </p:blipFill>
        <p:spPr>
          <a:xfrm>
            <a:off x="6337110" y="4666964"/>
            <a:ext cx="5880886" cy="1692893"/>
          </a:xfrm>
          <a:prstGeom prst="rect">
            <a:avLst/>
          </a:prstGeom>
        </p:spPr>
      </p:pic>
    </p:spTree>
    <p:extLst>
      <p:ext uri="{BB962C8B-B14F-4D97-AF65-F5344CB8AC3E}">
        <p14:creationId xmlns:p14="http://schemas.microsoft.com/office/powerpoint/2010/main" val="2137497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75C3-A461-764B-8120-D0BCD989D38C}"/>
              </a:ext>
            </a:extLst>
          </p:cNvPr>
          <p:cNvSpPr>
            <a:spLocks noGrp="1"/>
          </p:cNvSpPr>
          <p:nvPr>
            <p:ph type="title"/>
          </p:nvPr>
        </p:nvSpPr>
        <p:spPr/>
        <p:txBody>
          <a:bodyPr/>
          <a:lstStyle/>
          <a:p>
            <a:r>
              <a:rPr lang="en-US" dirty="0"/>
              <a:t>Gibson: What’s the big deal?</a:t>
            </a:r>
          </a:p>
        </p:txBody>
      </p:sp>
      <p:sp>
        <p:nvSpPr>
          <p:cNvPr id="3" name="Content Placeholder 2">
            <a:extLst>
              <a:ext uri="{FF2B5EF4-FFF2-40B4-BE49-F238E27FC236}">
                <a16:creationId xmlns:a16="http://schemas.microsoft.com/office/drawing/2014/main" id="{71B09065-075E-FE47-98AA-B114529F668B}"/>
              </a:ext>
            </a:extLst>
          </p:cNvPr>
          <p:cNvSpPr>
            <a:spLocks noGrp="1"/>
          </p:cNvSpPr>
          <p:nvPr>
            <p:ph idx="1"/>
          </p:nvPr>
        </p:nvSpPr>
        <p:spPr/>
        <p:txBody>
          <a:bodyPr>
            <a:normAutofit/>
          </a:bodyPr>
          <a:lstStyle/>
          <a:p>
            <a:r>
              <a:rPr lang="en-US" dirty="0"/>
              <a:t>Emphasized the role of an active, embodied observer, and aspects of environment relevant for behavior</a:t>
            </a:r>
          </a:p>
          <a:p>
            <a:pPr lvl="1"/>
            <a:r>
              <a:rPr lang="en-US" dirty="0"/>
              <a:t>Warned of limitations of “snapshot vision” </a:t>
            </a:r>
          </a:p>
          <a:p>
            <a:pPr lvl="1"/>
            <a:r>
              <a:rPr lang="en-US" dirty="0"/>
              <a:t>Attached primary importance to motion and control</a:t>
            </a:r>
          </a:p>
          <a:p>
            <a:pPr lvl="1"/>
            <a:r>
              <a:rPr lang="en-US" dirty="0"/>
              <a:t>Pointed out that recovery of persistence and change, or world and observer, are two sides of the same coin</a:t>
            </a:r>
          </a:p>
          <a:p>
            <a:r>
              <a:rPr lang="en-US" dirty="0"/>
              <a:t>Direct perception is not a completely crazy idea: In many cases, cues relevant for action can indeed be perceived without going through a full general-purpose visual pipeline</a:t>
            </a:r>
          </a:p>
          <a:p>
            <a:r>
              <a:rPr lang="en-US" dirty="0"/>
              <a:t>Concept of affordances proved very influential</a:t>
            </a:r>
          </a:p>
        </p:txBody>
      </p:sp>
    </p:spTree>
    <p:extLst>
      <p:ext uri="{BB962C8B-B14F-4D97-AF65-F5344CB8AC3E}">
        <p14:creationId xmlns:p14="http://schemas.microsoft.com/office/powerpoint/2010/main" val="35112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6949-C4E7-654F-B568-DF3D1C941190}"/>
              </a:ext>
            </a:extLst>
          </p:cNvPr>
          <p:cNvSpPr>
            <a:spLocks noGrp="1"/>
          </p:cNvSpPr>
          <p:nvPr>
            <p:ph type="title"/>
          </p:nvPr>
        </p:nvSpPr>
        <p:spPr/>
        <p:txBody>
          <a:bodyPr/>
          <a:lstStyle/>
          <a:p>
            <a:r>
              <a:rPr lang="en-US" dirty="0"/>
              <a:t>Gibson’s legacy</a:t>
            </a:r>
          </a:p>
        </p:txBody>
      </p:sp>
      <p:sp>
        <p:nvSpPr>
          <p:cNvPr id="3" name="Content Placeholder 2">
            <a:extLst>
              <a:ext uri="{FF2B5EF4-FFF2-40B4-BE49-F238E27FC236}">
                <a16:creationId xmlns:a16="http://schemas.microsoft.com/office/drawing/2014/main" id="{C8BE86F5-9A52-E64E-AFA3-BE95185DE304}"/>
              </a:ext>
            </a:extLst>
          </p:cNvPr>
          <p:cNvSpPr>
            <a:spLocks noGrp="1"/>
          </p:cNvSpPr>
          <p:nvPr>
            <p:ph idx="1"/>
          </p:nvPr>
        </p:nvSpPr>
        <p:spPr/>
        <p:txBody>
          <a:bodyPr/>
          <a:lstStyle/>
          <a:p>
            <a:r>
              <a:rPr lang="en-US" dirty="0"/>
              <a:t>Concepts of affordances and “intuitive physics” have been inspirational or “aspirational” for computer vision researchers</a:t>
            </a:r>
          </a:p>
        </p:txBody>
      </p:sp>
      <p:pic>
        <p:nvPicPr>
          <p:cNvPr id="5" name="Picture 4">
            <a:extLst>
              <a:ext uri="{FF2B5EF4-FFF2-40B4-BE49-F238E27FC236}">
                <a16:creationId xmlns:a16="http://schemas.microsoft.com/office/drawing/2014/main" id="{DD441A29-F148-2045-AC05-6C887B732987}"/>
              </a:ext>
            </a:extLst>
          </p:cNvPr>
          <p:cNvPicPr>
            <a:picLocks noChangeAspect="1"/>
          </p:cNvPicPr>
          <p:nvPr/>
        </p:nvPicPr>
        <p:blipFill rotWithShape="1">
          <a:blip r:embed="rId2"/>
          <a:srcRect b="27217"/>
          <a:stretch/>
        </p:blipFill>
        <p:spPr>
          <a:xfrm>
            <a:off x="8212767" y="2692917"/>
            <a:ext cx="3770425" cy="2715240"/>
          </a:xfrm>
          <a:prstGeom prst="rect">
            <a:avLst/>
          </a:prstGeom>
        </p:spPr>
      </p:pic>
      <p:sp>
        <p:nvSpPr>
          <p:cNvPr id="6" name="TextBox 5">
            <a:extLst>
              <a:ext uri="{FF2B5EF4-FFF2-40B4-BE49-F238E27FC236}">
                <a16:creationId xmlns:a16="http://schemas.microsoft.com/office/drawing/2014/main" id="{1E1A8EA6-B8DF-2049-AF19-DF69738EAE54}"/>
              </a:ext>
            </a:extLst>
          </p:cNvPr>
          <p:cNvSpPr txBox="1"/>
          <p:nvPr/>
        </p:nvSpPr>
        <p:spPr>
          <a:xfrm>
            <a:off x="9040987" y="5532246"/>
            <a:ext cx="2312813" cy="369332"/>
          </a:xfrm>
          <a:prstGeom prst="rect">
            <a:avLst/>
          </a:prstGeom>
          <a:noFill/>
        </p:spPr>
        <p:txBody>
          <a:bodyPr wrap="none" rtlCol="0">
            <a:spAutoFit/>
          </a:bodyPr>
          <a:lstStyle/>
          <a:p>
            <a:r>
              <a:rPr lang="en-US" dirty="0">
                <a:hlinkClick r:id="rId3"/>
              </a:rPr>
              <a:t>Nagarajan et al. (2019)</a:t>
            </a:r>
            <a:endParaRPr lang="en-US" dirty="0"/>
          </a:p>
        </p:txBody>
      </p:sp>
      <p:pic>
        <p:nvPicPr>
          <p:cNvPr id="8" name="Picture 7">
            <a:extLst>
              <a:ext uri="{FF2B5EF4-FFF2-40B4-BE49-F238E27FC236}">
                <a16:creationId xmlns:a16="http://schemas.microsoft.com/office/drawing/2014/main" id="{89D12794-DF5C-DE45-8748-7098C018D3BA}"/>
              </a:ext>
            </a:extLst>
          </p:cNvPr>
          <p:cNvPicPr>
            <a:picLocks noChangeAspect="1"/>
          </p:cNvPicPr>
          <p:nvPr/>
        </p:nvPicPr>
        <p:blipFill>
          <a:blip r:embed="rId4"/>
          <a:stretch>
            <a:fillRect/>
          </a:stretch>
        </p:blipFill>
        <p:spPr>
          <a:xfrm>
            <a:off x="4453438" y="2555298"/>
            <a:ext cx="3368473" cy="2990477"/>
          </a:xfrm>
          <a:prstGeom prst="rect">
            <a:avLst/>
          </a:prstGeom>
        </p:spPr>
      </p:pic>
      <p:sp>
        <p:nvSpPr>
          <p:cNvPr id="9" name="TextBox 8">
            <a:extLst>
              <a:ext uri="{FF2B5EF4-FFF2-40B4-BE49-F238E27FC236}">
                <a16:creationId xmlns:a16="http://schemas.microsoft.com/office/drawing/2014/main" id="{F433C5A5-1A8A-724B-BCEA-FA07E2572572}"/>
              </a:ext>
            </a:extLst>
          </p:cNvPr>
          <p:cNvSpPr txBox="1"/>
          <p:nvPr/>
        </p:nvSpPr>
        <p:spPr>
          <a:xfrm>
            <a:off x="5281659" y="5545775"/>
            <a:ext cx="1903470" cy="369332"/>
          </a:xfrm>
          <a:prstGeom prst="rect">
            <a:avLst/>
          </a:prstGeom>
          <a:noFill/>
        </p:spPr>
        <p:txBody>
          <a:bodyPr wrap="none" rtlCol="0">
            <a:spAutoFit/>
          </a:bodyPr>
          <a:lstStyle/>
          <a:p>
            <a:r>
              <a:rPr lang="en-US" dirty="0">
                <a:hlinkClick r:id="rId5"/>
              </a:rPr>
              <a:t>Wang et al. (2017)</a:t>
            </a:r>
            <a:endParaRPr lang="en-US" dirty="0"/>
          </a:p>
        </p:txBody>
      </p:sp>
      <p:pic>
        <p:nvPicPr>
          <p:cNvPr id="11" name="Picture 10">
            <a:extLst>
              <a:ext uri="{FF2B5EF4-FFF2-40B4-BE49-F238E27FC236}">
                <a16:creationId xmlns:a16="http://schemas.microsoft.com/office/drawing/2014/main" id="{8C6321F8-D0DE-674F-944C-853E7E62B815}"/>
              </a:ext>
            </a:extLst>
          </p:cNvPr>
          <p:cNvPicPr>
            <a:picLocks noChangeAspect="1"/>
          </p:cNvPicPr>
          <p:nvPr/>
        </p:nvPicPr>
        <p:blipFill>
          <a:blip r:embed="rId6"/>
          <a:stretch>
            <a:fillRect/>
          </a:stretch>
        </p:blipFill>
        <p:spPr>
          <a:xfrm>
            <a:off x="406201" y="2879894"/>
            <a:ext cx="3656381" cy="2528263"/>
          </a:xfrm>
          <a:prstGeom prst="rect">
            <a:avLst/>
          </a:prstGeom>
        </p:spPr>
      </p:pic>
      <p:sp>
        <p:nvSpPr>
          <p:cNvPr id="12" name="TextBox 11">
            <a:extLst>
              <a:ext uri="{FF2B5EF4-FFF2-40B4-BE49-F238E27FC236}">
                <a16:creationId xmlns:a16="http://schemas.microsoft.com/office/drawing/2014/main" id="{FC6A4382-9099-ED4B-9DA6-215CFEE1645B}"/>
              </a:ext>
            </a:extLst>
          </p:cNvPr>
          <p:cNvSpPr txBox="1"/>
          <p:nvPr/>
        </p:nvSpPr>
        <p:spPr>
          <a:xfrm>
            <a:off x="1265343" y="5586282"/>
            <a:ext cx="1938095" cy="369332"/>
          </a:xfrm>
          <a:prstGeom prst="rect">
            <a:avLst/>
          </a:prstGeom>
          <a:noFill/>
        </p:spPr>
        <p:txBody>
          <a:bodyPr wrap="none" rtlCol="0">
            <a:spAutoFit/>
          </a:bodyPr>
          <a:lstStyle/>
          <a:p>
            <a:r>
              <a:rPr lang="en-US" dirty="0">
                <a:hlinkClick r:id="rId7"/>
              </a:rPr>
              <a:t>Gupta et al. (2010)</a:t>
            </a:r>
            <a:endParaRPr lang="en-US" dirty="0"/>
          </a:p>
        </p:txBody>
      </p:sp>
    </p:spTree>
    <p:extLst>
      <p:ext uri="{BB962C8B-B14F-4D97-AF65-F5344CB8AC3E}">
        <p14:creationId xmlns:p14="http://schemas.microsoft.com/office/powerpoint/2010/main" val="358031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6949-C4E7-654F-B568-DF3D1C941190}"/>
              </a:ext>
            </a:extLst>
          </p:cNvPr>
          <p:cNvSpPr>
            <a:spLocks noGrp="1"/>
          </p:cNvSpPr>
          <p:nvPr>
            <p:ph type="title"/>
          </p:nvPr>
        </p:nvSpPr>
        <p:spPr/>
        <p:txBody>
          <a:bodyPr/>
          <a:lstStyle/>
          <a:p>
            <a:r>
              <a:rPr lang="en-US" dirty="0"/>
              <a:t>Gibson’s legacy</a:t>
            </a:r>
          </a:p>
        </p:txBody>
      </p:sp>
      <p:sp>
        <p:nvSpPr>
          <p:cNvPr id="3" name="Content Placeholder 2">
            <a:extLst>
              <a:ext uri="{FF2B5EF4-FFF2-40B4-BE49-F238E27FC236}">
                <a16:creationId xmlns:a16="http://schemas.microsoft.com/office/drawing/2014/main" id="{C8BE86F5-9A52-E64E-AFA3-BE95185DE304}"/>
              </a:ext>
            </a:extLst>
          </p:cNvPr>
          <p:cNvSpPr>
            <a:spLocks noGrp="1"/>
          </p:cNvSpPr>
          <p:nvPr>
            <p:ph idx="1"/>
          </p:nvPr>
        </p:nvSpPr>
        <p:spPr>
          <a:xfrm>
            <a:off x="838199" y="1371600"/>
            <a:ext cx="11072751" cy="5178287"/>
          </a:xfrm>
        </p:spPr>
        <p:txBody>
          <a:bodyPr/>
          <a:lstStyle/>
          <a:p>
            <a:r>
              <a:rPr lang="en-US" dirty="0"/>
              <a:t>Same with his ideas about active perception and control</a:t>
            </a:r>
          </a:p>
          <a:p>
            <a:pPr lvl="1"/>
            <a:r>
              <a:rPr lang="en-US" dirty="0"/>
              <a:t>S. </a:t>
            </a:r>
            <a:r>
              <a:rPr lang="en-US" dirty="0" err="1"/>
              <a:t>Soatto</a:t>
            </a:r>
            <a:r>
              <a:rPr lang="en-US" dirty="0"/>
              <a:t>, </a:t>
            </a:r>
            <a:r>
              <a:rPr lang="en-US" dirty="0">
                <a:hlinkClick r:id="rId2"/>
              </a:rPr>
              <a:t>Actionable information in vision</a:t>
            </a:r>
            <a:r>
              <a:rPr lang="en-US" dirty="0"/>
              <a:t>, 2010</a:t>
            </a:r>
          </a:p>
          <a:p>
            <a:pPr lvl="1"/>
            <a:r>
              <a:rPr lang="en-US" dirty="0"/>
              <a:t>F. Xia et al., </a:t>
            </a:r>
            <a:r>
              <a:rPr lang="en-US" dirty="0">
                <a:hlinkClick r:id="rId3"/>
              </a:rPr>
              <a:t>Gibson Env: Real-World Perception for Embodied Agents</a:t>
            </a:r>
            <a:r>
              <a:rPr lang="en-US" dirty="0"/>
              <a:t>, CVPR 2018 </a:t>
            </a:r>
          </a:p>
          <a:p>
            <a:pPr lvl="1"/>
            <a:endParaRPr lang="en-US" dirty="0"/>
          </a:p>
          <a:p>
            <a:pPr lvl="1"/>
            <a:endParaRPr lang="en-US" dirty="0"/>
          </a:p>
        </p:txBody>
      </p:sp>
      <p:sp>
        <p:nvSpPr>
          <p:cNvPr id="6" name="Rectangle 5">
            <a:extLst>
              <a:ext uri="{FF2B5EF4-FFF2-40B4-BE49-F238E27FC236}">
                <a16:creationId xmlns:a16="http://schemas.microsoft.com/office/drawing/2014/main" id="{BDA959AC-3DF7-6240-B5D6-E31DEDFE1359}"/>
              </a:ext>
            </a:extLst>
          </p:cNvPr>
          <p:cNvSpPr/>
          <p:nvPr/>
        </p:nvSpPr>
        <p:spPr>
          <a:xfrm>
            <a:off x="8274262" y="4326000"/>
            <a:ext cx="3588634" cy="923330"/>
          </a:xfrm>
          <a:prstGeom prst="rect">
            <a:avLst/>
          </a:prstGeom>
        </p:spPr>
        <p:txBody>
          <a:bodyPr wrap="square">
            <a:spAutoFit/>
          </a:bodyPr>
          <a:lstStyle/>
          <a:p>
            <a:r>
              <a:rPr lang="en-US" i="1" dirty="0"/>
              <a:t>“We must perceive in order to move, but we must also move in order to perceive”</a:t>
            </a:r>
            <a:r>
              <a:rPr lang="en-US" dirty="0"/>
              <a:t> – J. J. Gibson</a:t>
            </a:r>
          </a:p>
        </p:txBody>
      </p:sp>
      <p:pic>
        <p:nvPicPr>
          <p:cNvPr id="5" name="Picture 4">
            <a:extLst>
              <a:ext uri="{FF2B5EF4-FFF2-40B4-BE49-F238E27FC236}">
                <a16:creationId xmlns:a16="http://schemas.microsoft.com/office/drawing/2014/main" id="{1AA987EE-CD44-CD4D-AA9D-B6B7F4C907CC}"/>
              </a:ext>
            </a:extLst>
          </p:cNvPr>
          <p:cNvPicPr>
            <a:picLocks noChangeAspect="1"/>
          </p:cNvPicPr>
          <p:nvPr/>
        </p:nvPicPr>
        <p:blipFill>
          <a:blip r:embed="rId4"/>
          <a:stretch>
            <a:fillRect/>
          </a:stretch>
        </p:blipFill>
        <p:spPr>
          <a:xfrm>
            <a:off x="616847" y="3484029"/>
            <a:ext cx="7572949" cy="2607272"/>
          </a:xfrm>
          <a:prstGeom prst="rect">
            <a:avLst/>
          </a:prstGeom>
        </p:spPr>
      </p:pic>
    </p:spTree>
    <p:extLst>
      <p:ext uri="{BB962C8B-B14F-4D97-AF65-F5344CB8AC3E}">
        <p14:creationId xmlns:p14="http://schemas.microsoft.com/office/powerpoint/2010/main" val="3460523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75C3-A461-764B-8120-D0BCD989D38C}"/>
              </a:ext>
            </a:extLst>
          </p:cNvPr>
          <p:cNvSpPr>
            <a:spLocks noGrp="1"/>
          </p:cNvSpPr>
          <p:nvPr>
            <p:ph type="title"/>
          </p:nvPr>
        </p:nvSpPr>
        <p:spPr/>
        <p:txBody>
          <a:bodyPr/>
          <a:lstStyle/>
          <a:p>
            <a:r>
              <a:rPr lang="en-US" dirty="0"/>
              <a:t>What about the bad stuff?</a:t>
            </a:r>
          </a:p>
        </p:txBody>
      </p:sp>
      <p:sp>
        <p:nvSpPr>
          <p:cNvPr id="3" name="Content Placeholder 2">
            <a:extLst>
              <a:ext uri="{FF2B5EF4-FFF2-40B4-BE49-F238E27FC236}">
                <a16:creationId xmlns:a16="http://schemas.microsoft.com/office/drawing/2014/main" id="{71B09065-075E-FE47-98AA-B114529F668B}"/>
              </a:ext>
            </a:extLst>
          </p:cNvPr>
          <p:cNvSpPr>
            <a:spLocks noGrp="1"/>
          </p:cNvSpPr>
          <p:nvPr>
            <p:ph idx="1"/>
          </p:nvPr>
        </p:nvSpPr>
        <p:spPr/>
        <p:txBody>
          <a:bodyPr>
            <a:normAutofit/>
          </a:bodyPr>
          <a:lstStyle/>
          <a:p>
            <a:r>
              <a:rPr lang="en-US" dirty="0"/>
              <a:t>Gibson completely rejected questions of representation and information processing</a:t>
            </a:r>
          </a:p>
          <a:p>
            <a:r>
              <a:rPr lang="en-US" dirty="0"/>
              <a:t>According to Marr, Gibson was “misled by the apparent simplicity of the act of seeing” and seriously underestimated the complexity of extracting invariants</a:t>
            </a:r>
          </a:p>
          <a:p>
            <a:r>
              <a:rPr lang="en-US" dirty="0"/>
              <a:t>Viewed perception as primarily a function of the environment and downplayed the role of the observer</a:t>
            </a:r>
          </a:p>
          <a:p>
            <a:r>
              <a:rPr lang="en-US" dirty="0"/>
              <a:t>Paid only cursory lip service to learning</a:t>
            </a:r>
          </a:p>
        </p:txBody>
      </p:sp>
    </p:spTree>
    <p:extLst>
      <p:ext uri="{BB962C8B-B14F-4D97-AF65-F5344CB8AC3E}">
        <p14:creationId xmlns:p14="http://schemas.microsoft.com/office/powerpoint/2010/main" val="223855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C4C2-730E-904E-B19A-749D280AA79D}"/>
              </a:ext>
            </a:extLst>
          </p:cNvPr>
          <p:cNvSpPr>
            <a:spLocks noGrp="1"/>
          </p:cNvSpPr>
          <p:nvPr>
            <p:ph type="title"/>
          </p:nvPr>
        </p:nvSpPr>
        <p:spPr/>
        <p:txBody>
          <a:bodyPr/>
          <a:lstStyle/>
          <a:p>
            <a:r>
              <a:rPr lang="en-US" dirty="0"/>
              <a:t>Jan Johan </a:t>
            </a:r>
            <a:r>
              <a:rPr lang="en-US" dirty="0" err="1"/>
              <a:t>Koenderink</a:t>
            </a:r>
            <a:r>
              <a:rPr lang="en-US" dirty="0"/>
              <a:t> (b. 1943)</a:t>
            </a:r>
          </a:p>
        </p:txBody>
      </p:sp>
      <p:sp>
        <p:nvSpPr>
          <p:cNvPr id="3" name="Content Placeholder 2">
            <a:extLst>
              <a:ext uri="{FF2B5EF4-FFF2-40B4-BE49-F238E27FC236}">
                <a16:creationId xmlns:a16="http://schemas.microsoft.com/office/drawing/2014/main" id="{30F71880-D5EE-434A-93CA-DCC3DB3CBD24}"/>
              </a:ext>
            </a:extLst>
          </p:cNvPr>
          <p:cNvSpPr>
            <a:spLocks noGrp="1"/>
          </p:cNvSpPr>
          <p:nvPr>
            <p:ph idx="1"/>
          </p:nvPr>
        </p:nvSpPr>
        <p:spPr>
          <a:xfrm>
            <a:off x="838200" y="1371600"/>
            <a:ext cx="9056427" cy="5178287"/>
          </a:xfrm>
        </p:spPr>
        <p:txBody>
          <a:bodyPr>
            <a:normAutofit fontScale="92500" lnSpcReduction="10000"/>
          </a:bodyPr>
          <a:lstStyle/>
          <a:p>
            <a:r>
              <a:rPr lang="en-US" dirty="0"/>
              <a:t>Ph.D. 1972, Utrecht University</a:t>
            </a:r>
          </a:p>
          <a:p>
            <a:r>
              <a:rPr lang="en-US" dirty="0"/>
              <a:t>Professor of physics and astronomy at Utrecht University, </a:t>
            </a:r>
            <a:br>
              <a:rPr lang="en-US" dirty="0"/>
            </a:br>
            <a:r>
              <a:rPr lang="en-US" dirty="0"/>
              <a:t>1978-2008</a:t>
            </a:r>
          </a:p>
          <a:p>
            <a:r>
              <a:rPr lang="en-US" dirty="0"/>
              <a:t>Contributions (many with Andrea van </a:t>
            </a:r>
            <a:r>
              <a:rPr lang="en-US" dirty="0" err="1"/>
              <a:t>Doorn</a:t>
            </a:r>
            <a:r>
              <a:rPr lang="en-US" dirty="0"/>
              <a:t>)</a:t>
            </a:r>
          </a:p>
          <a:p>
            <a:pPr lvl="1"/>
            <a:r>
              <a:rPr lang="en-US" dirty="0"/>
              <a:t>Motion and optical flow (1975, 1976)</a:t>
            </a:r>
          </a:p>
          <a:p>
            <a:pPr lvl="1"/>
            <a:r>
              <a:rPr lang="en-US" dirty="0"/>
              <a:t>Stereopsis (1976)</a:t>
            </a:r>
          </a:p>
          <a:p>
            <a:pPr lvl="1"/>
            <a:r>
              <a:rPr lang="en-US" dirty="0"/>
              <a:t>Aspect graphs (1976, 1979)</a:t>
            </a:r>
          </a:p>
          <a:p>
            <a:pPr lvl="1"/>
            <a:r>
              <a:rPr lang="en-US" dirty="0"/>
              <a:t>Scale space theory (</a:t>
            </a:r>
            <a:r>
              <a:rPr lang="en-US" dirty="0">
                <a:hlinkClick r:id="rId3"/>
              </a:rPr>
              <a:t>1984</a:t>
            </a:r>
            <a:r>
              <a:rPr lang="en-US" dirty="0"/>
              <a:t>)</a:t>
            </a:r>
          </a:p>
          <a:p>
            <a:pPr lvl="1"/>
            <a:r>
              <a:rPr lang="en-US" dirty="0"/>
              <a:t>Properties of smooth 3D shapes and 2D contours (</a:t>
            </a:r>
            <a:r>
              <a:rPr lang="en-US" dirty="0">
                <a:hlinkClick r:id="rId4"/>
              </a:rPr>
              <a:t>1982</a:t>
            </a:r>
            <a:r>
              <a:rPr lang="en-US" dirty="0"/>
              <a:t>, </a:t>
            </a:r>
            <a:r>
              <a:rPr lang="en-US" dirty="0">
                <a:hlinkClick r:id="rId5"/>
              </a:rPr>
              <a:t>1984</a:t>
            </a:r>
            <a:r>
              <a:rPr lang="en-US" dirty="0"/>
              <a:t>, </a:t>
            </a:r>
            <a:r>
              <a:rPr lang="en-US" dirty="0">
                <a:hlinkClick r:id="rId6"/>
              </a:rPr>
              <a:t>1992</a:t>
            </a:r>
            <a:r>
              <a:rPr lang="en-US" dirty="0"/>
              <a:t>)</a:t>
            </a:r>
          </a:p>
          <a:p>
            <a:pPr lvl="1"/>
            <a:r>
              <a:rPr lang="en-US" dirty="0"/>
              <a:t>Affine structure from motion (</a:t>
            </a:r>
            <a:r>
              <a:rPr lang="en-US" dirty="0">
                <a:hlinkClick r:id="rId7"/>
              </a:rPr>
              <a:t>1991</a:t>
            </a:r>
            <a:r>
              <a:rPr lang="en-US" dirty="0"/>
              <a:t>)</a:t>
            </a:r>
          </a:p>
          <a:p>
            <a:pPr lvl="1"/>
            <a:r>
              <a:rPr lang="en-US" dirty="0"/>
              <a:t>Local </a:t>
            </a:r>
            <a:r>
              <a:rPr lang="en-US" dirty="0" err="1"/>
              <a:t>grayvalue</a:t>
            </a:r>
            <a:r>
              <a:rPr lang="en-US" dirty="0"/>
              <a:t> invariants (</a:t>
            </a:r>
            <a:r>
              <a:rPr lang="en-US" dirty="0">
                <a:hlinkClick r:id="rId8"/>
              </a:rPr>
              <a:t>1987</a:t>
            </a:r>
            <a:r>
              <a:rPr lang="en-US" dirty="0"/>
              <a:t>, </a:t>
            </a:r>
            <a:r>
              <a:rPr lang="en-US" dirty="0">
                <a:hlinkClick r:id="rId9"/>
              </a:rPr>
              <a:t>1994</a:t>
            </a:r>
            <a:r>
              <a:rPr lang="en-US" dirty="0"/>
              <a:t>)</a:t>
            </a:r>
          </a:p>
          <a:p>
            <a:pPr lvl="1"/>
            <a:r>
              <a:rPr lang="en-US" dirty="0"/>
              <a:t>3D shape perception (</a:t>
            </a:r>
            <a:r>
              <a:rPr lang="en-US" dirty="0">
                <a:hlinkClick r:id="rId10"/>
              </a:rPr>
              <a:t>1992</a:t>
            </a:r>
            <a:r>
              <a:rPr lang="en-US" dirty="0"/>
              <a:t>, </a:t>
            </a:r>
            <a:r>
              <a:rPr lang="en-US" dirty="0">
                <a:hlinkClick r:id="rId11"/>
              </a:rPr>
              <a:t>1993</a:t>
            </a:r>
            <a:r>
              <a:rPr lang="en-US" dirty="0"/>
              <a:t>, </a:t>
            </a:r>
            <a:r>
              <a:rPr lang="en-US" dirty="0">
                <a:hlinkClick r:id="rId12"/>
              </a:rPr>
              <a:t>1996</a:t>
            </a:r>
            <a:r>
              <a:rPr lang="en-US" dirty="0"/>
              <a:t>)</a:t>
            </a:r>
          </a:p>
          <a:p>
            <a:pPr lvl="1"/>
            <a:r>
              <a:rPr lang="en-US" dirty="0"/>
              <a:t>Surface reflectance (1983, </a:t>
            </a:r>
            <a:r>
              <a:rPr lang="en-US" dirty="0">
                <a:hlinkClick r:id="rId13"/>
              </a:rPr>
              <a:t>1998</a:t>
            </a:r>
            <a:r>
              <a:rPr lang="en-US" dirty="0"/>
              <a:t>, </a:t>
            </a:r>
            <a:r>
              <a:rPr lang="en-US" dirty="0">
                <a:hlinkClick r:id="rId14"/>
              </a:rPr>
              <a:t>1999</a:t>
            </a:r>
            <a:r>
              <a:rPr lang="en-US" dirty="0"/>
              <a:t>)</a:t>
            </a:r>
          </a:p>
          <a:p>
            <a:pPr lvl="1"/>
            <a:r>
              <a:rPr lang="en-US" dirty="0"/>
              <a:t>Perception and art (</a:t>
            </a:r>
            <a:r>
              <a:rPr lang="en-US" dirty="0">
                <a:hlinkClick r:id="rId15"/>
              </a:rPr>
              <a:t>2015</a:t>
            </a:r>
            <a:r>
              <a:rPr lang="en-US" dirty="0"/>
              <a:t>)</a:t>
            </a:r>
          </a:p>
        </p:txBody>
      </p:sp>
      <p:sp>
        <p:nvSpPr>
          <p:cNvPr id="7" name="TextBox 6">
            <a:extLst>
              <a:ext uri="{FF2B5EF4-FFF2-40B4-BE49-F238E27FC236}">
                <a16:creationId xmlns:a16="http://schemas.microsoft.com/office/drawing/2014/main" id="{347B341E-C24B-B04B-801A-240AE9913D51}"/>
              </a:ext>
            </a:extLst>
          </p:cNvPr>
          <p:cNvSpPr txBox="1"/>
          <p:nvPr/>
        </p:nvSpPr>
        <p:spPr>
          <a:xfrm>
            <a:off x="10554768" y="3008544"/>
            <a:ext cx="481222" cy="369332"/>
          </a:xfrm>
          <a:prstGeom prst="rect">
            <a:avLst/>
          </a:prstGeom>
          <a:noFill/>
        </p:spPr>
        <p:txBody>
          <a:bodyPr wrap="none" rtlCol="0">
            <a:spAutoFit/>
          </a:bodyPr>
          <a:lstStyle/>
          <a:p>
            <a:r>
              <a:rPr lang="en-US" dirty="0">
                <a:hlinkClick r:id="rId16"/>
              </a:rPr>
              <a:t>Bio</a:t>
            </a:r>
            <a:endParaRPr lang="en-US" dirty="0"/>
          </a:p>
        </p:txBody>
      </p:sp>
      <p:pic>
        <p:nvPicPr>
          <p:cNvPr id="9" name="Picture 8">
            <a:extLst>
              <a:ext uri="{FF2B5EF4-FFF2-40B4-BE49-F238E27FC236}">
                <a16:creationId xmlns:a16="http://schemas.microsoft.com/office/drawing/2014/main" id="{D82D3D77-747F-D34F-B086-20D97C518947}"/>
              </a:ext>
            </a:extLst>
          </p:cNvPr>
          <p:cNvPicPr>
            <a:picLocks noChangeAspect="1"/>
          </p:cNvPicPr>
          <p:nvPr/>
        </p:nvPicPr>
        <p:blipFill>
          <a:blip r:embed="rId17"/>
          <a:stretch>
            <a:fillRect/>
          </a:stretch>
        </p:blipFill>
        <p:spPr>
          <a:xfrm>
            <a:off x="9425750" y="208963"/>
            <a:ext cx="2643419" cy="2643419"/>
          </a:xfrm>
          <a:prstGeom prst="rect">
            <a:avLst/>
          </a:prstGeom>
        </p:spPr>
      </p:pic>
      <p:pic>
        <p:nvPicPr>
          <p:cNvPr id="4" name="Picture 3">
            <a:extLst>
              <a:ext uri="{FF2B5EF4-FFF2-40B4-BE49-F238E27FC236}">
                <a16:creationId xmlns:a16="http://schemas.microsoft.com/office/drawing/2014/main" id="{1DF08606-D482-B843-9884-6A897938643C}"/>
              </a:ext>
            </a:extLst>
          </p:cNvPr>
          <p:cNvPicPr>
            <a:picLocks noChangeAspect="1"/>
          </p:cNvPicPr>
          <p:nvPr/>
        </p:nvPicPr>
        <p:blipFill rotWithShape="1">
          <a:blip r:embed="rId18"/>
          <a:srcRect r="26359"/>
          <a:stretch/>
        </p:blipFill>
        <p:spPr>
          <a:xfrm>
            <a:off x="9925153" y="3534038"/>
            <a:ext cx="1740452" cy="2363419"/>
          </a:xfrm>
          <a:prstGeom prst="rect">
            <a:avLst/>
          </a:prstGeom>
        </p:spPr>
      </p:pic>
      <p:sp>
        <p:nvSpPr>
          <p:cNvPr id="5" name="TextBox 4">
            <a:extLst>
              <a:ext uri="{FF2B5EF4-FFF2-40B4-BE49-F238E27FC236}">
                <a16:creationId xmlns:a16="http://schemas.microsoft.com/office/drawing/2014/main" id="{9AC054EB-6CD0-3143-9291-2F6CC8E1DB0A}"/>
              </a:ext>
            </a:extLst>
          </p:cNvPr>
          <p:cNvSpPr txBox="1"/>
          <p:nvPr/>
        </p:nvSpPr>
        <p:spPr>
          <a:xfrm>
            <a:off x="9894627" y="5897457"/>
            <a:ext cx="1891865" cy="369332"/>
          </a:xfrm>
          <a:prstGeom prst="rect">
            <a:avLst/>
          </a:prstGeom>
          <a:noFill/>
        </p:spPr>
        <p:txBody>
          <a:bodyPr wrap="none" rtlCol="0">
            <a:spAutoFit/>
          </a:bodyPr>
          <a:lstStyle/>
          <a:p>
            <a:r>
              <a:rPr lang="en-US" dirty="0"/>
              <a:t>Andrea van </a:t>
            </a:r>
            <a:r>
              <a:rPr lang="en-US" dirty="0" err="1"/>
              <a:t>Doorn</a:t>
            </a:r>
            <a:endParaRPr lang="en-US" dirty="0"/>
          </a:p>
        </p:txBody>
      </p:sp>
    </p:spTree>
    <p:extLst>
      <p:ext uri="{BB962C8B-B14F-4D97-AF65-F5344CB8AC3E}">
        <p14:creationId xmlns:p14="http://schemas.microsoft.com/office/powerpoint/2010/main" val="1465359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C4C2-730E-904E-B19A-749D280AA79D}"/>
              </a:ext>
            </a:extLst>
          </p:cNvPr>
          <p:cNvSpPr>
            <a:spLocks noGrp="1"/>
          </p:cNvSpPr>
          <p:nvPr>
            <p:ph type="title"/>
          </p:nvPr>
        </p:nvSpPr>
        <p:spPr/>
        <p:txBody>
          <a:bodyPr>
            <a:normAutofit/>
          </a:bodyPr>
          <a:lstStyle/>
          <a:p>
            <a:r>
              <a:rPr lang="en-US" dirty="0"/>
              <a:t>2D contour and 3D shape</a:t>
            </a:r>
          </a:p>
        </p:txBody>
      </p:sp>
      <p:pic>
        <p:nvPicPr>
          <p:cNvPr id="12" name="Picture 11">
            <a:extLst>
              <a:ext uri="{FF2B5EF4-FFF2-40B4-BE49-F238E27FC236}">
                <a16:creationId xmlns:a16="http://schemas.microsoft.com/office/drawing/2014/main" id="{5FBE277E-1083-104D-BCE6-0FA86294FFA1}"/>
              </a:ext>
            </a:extLst>
          </p:cNvPr>
          <p:cNvPicPr>
            <a:picLocks noChangeAspect="1"/>
          </p:cNvPicPr>
          <p:nvPr/>
        </p:nvPicPr>
        <p:blipFill>
          <a:blip r:embed="rId3"/>
          <a:stretch>
            <a:fillRect/>
          </a:stretch>
        </p:blipFill>
        <p:spPr>
          <a:xfrm>
            <a:off x="2277244" y="1232452"/>
            <a:ext cx="7972225" cy="4985019"/>
          </a:xfrm>
          <a:prstGeom prst="rect">
            <a:avLst/>
          </a:prstGeom>
        </p:spPr>
      </p:pic>
      <p:sp>
        <p:nvSpPr>
          <p:cNvPr id="13" name="TextBox 12">
            <a:extLst>
              <a:ext uri="{FF2B5EF4-FFF2-40B4-BE49-F238E27FC236}">
                <a16:creationId xmlns:a16="http://schemas.microsoft.com/office/drawing/2014/main" id="{C65842DD-A7DE-E344-8B14-55BFAE7D4A26}"/>
              </a:ext>
            </a:extLst>
          </p:cNvPr>
          <p:cNvSpPr txBox="1"/>
          <p:nvPr/>
        </p:nvSpPr>
        <p:spPr>
          <a:xfrm>
            <a:off x="1261281" y="6387152"/>
            <a:ext cx="10004149"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4"/>
              </a:rPr>
              <a:t>What does the occluding contour tell us about solid shape?</a:t>
            </a:r>
            <a:r>
              <a:rPr lang="en-US" dirty="0"/>
              <a:t> Perception 13 (321-330), 1984</a:t>
            </a:r>
          </a:p>
        </p:txBody>
      </p:sp>
      <p:sp>
        <p:nvSpPr>
          <p:cNvPr id="3" name="Rectangle 2">
            <a:extLst>
              <a:ext uri="{FF2B5EF4-FFF2-40B4-BE49-F238E27FC236}">
                <a16:creationId xmlns:a16="http://schemas.microsoft.com/office/drawing/2014/main" id="{8C089482-E47A-9D4D-88C9-76E3AD6885E9}"/>
              </a:ext>
            </a:extLst>
          </p:cNvPr>
          <p:cNvSpPr/>
          <p:nvPr/>
        </p:nvSpPr>
        <p:spPr>
          <a:xfrm>
            <a:off x="5993027" y="1232452"/>
            <a:ext cx="4256442" cy="3685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CC83EF-2AC0-B547-807F-355853A001B0}"/>
              </a:ext>
            </a:extLst>
          </p:cNvPr>
          <p:cNvSpPr/>
          <p:nvPr/>
        </p:nvSpPr>
        <p:spPr>
          <a:xfrm>
            <a:off x="2277243" y="5386099"/>
            <a:ext cx="7972225" cy="798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40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C4C2-730E-904E-B19A-749D280AA79D}"/>
              </a:ext>
            </a:extLst>
          </p:cNvPr>
          <p:cNvSpPr>
            <a:spLocks noGrp="1"/>
          </p:cNvSpPr>
          <p:nvPr>
            <p:ph type="title"/>
          </p:nvPr>
        </p:nvSpPr>
        <p:spPr/>
        <p:txBody>
          <a:bodyPr>
            <a:normAutofit/>
          </a:bodyPr>
          <a:lstStyle/>
          <a:p>
            <a:r>
              <a:rPr lang="en-US" dirty="0"/>
              <a:t>2D contour and 3D shape</a:t>
            </a:r>
          </a:p>
        </p:txBody>
      </p:sp>
      <p:pic>
        <p:nvPicPr>
          <p:cNvPr id="12" name="Picture 11">
            <a:extLst>
              <a:ext uri="{FF2B5EF4-FFF2-40B4-BE49-F238E27FC236}">
                <a16:creationId xmlns:a16="http://schemas.microsoft.com/office/drawing/2014/main" id="{5FBE277E-1083-104D-BCE6-0FA86294FFA1}"/>
              </a:ext>
            </a:extLst>
          </p:cNvPr>
          <p:cNvPicPr>
            <a:picLocks noChangeAspect="1"/>
          </p:cNvPicPr>
          <p:nvPr/>
        </p:nvPicPr>
        <p:blipFill>
          <a:blip r:embed="rId3"/>
          <a:stretch>
            <a:fillRect/>
          </a:stretch>
        </p:blipFill>
        <p:spPr>
          <a:xfrm>
            <a:off x="2277244" y="1232452"/>
            <a:ext cx="7972225" cy="4985019"/>
          </a:xfrm>
          <a:prstGeom prst="rect">
            <a:avLst/>
          </a:prstGeom>
        </p:spPr>
      </p:pic>
      <p:sp>
        <p:nvSpPr>
          <p:cNvPr id="13" name="TextBox 12">
            <a:extLst>
              <a:ext uri="{FF2B5EF4-FFF2-40B4-BE49-F238E27FC236}">
                <a16:creationId xmlns:a16="http://schemas.microsoft.com/office/drawing/2014/main" id="{C65842DD-A7DE-E344-8B14-55BFAE7D4A26}"/>
              </a:ext>
            </a:extLst>
          </p:cNvPr>
          <p:cNvSpPr txBox="1"/>
          <p:nvPr/>
        </p:nvSpPr>
        <p:spPr>
          <a:xfrm>
            <a:off x="1261281" y="6387152"/>
            <a:ext cx="10004149"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4"/>
              </a:rPr>
              <a:t>What does the occluding contour tell us about solid shape?</a:t>
            </a:r>
            <a:r>
              <a:rPr lang="en-US" dirty="0"/>
              <a:t> Perception 13 (321-330), 1984</a:t>
            </a:r>
          </a:p>
        </p:txBody>
      </p:sp>
    </p:spTree>
    <p:extLst>
      <p:ext uri="{BB962C8B-B14F-4D97-AF65-F5344CB8AC3E}">
        <p14:creationId xmlns:p14="http://schemas.microsoft.com/office/powerpoint/2010/main" val="388901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81A-7821-0049-8C53-F98602DE2E1E}"/>
              </a:ext>
            </a:extLst>
          </p:cNvPr>
          <p:cNvSpPr>
            <a:spLocks noGrp="1"/>
          </p:cNvSpPr>
          <p:nvPr>
            <p:ph type="title"/>
          </p:nvPr>
        </p:nvSpPr>
        <p:spPr>
          <a:xfrm>
            <a:off x="0" y="105816"/>
            <a:ext cx="12192000" cy="1325563"/>
          </a:xfrm>
        </p:spPr>
        <p:txBody>
          <a:bodyPr/>
          <a:lstStyle/>
          <a:p>
            <a:pPr algn="ctr"/>
            <a:r>
              <a:rPr lang="en-US" dirty="0"/>
              <a:t>The Three Philosophers: Marr, Gibson, </a:t>
            </a:r>
            <a:r>
              <a:rPr lang="en-US" dirty="0" err="1"/>
              <a:t>Koenderink</a:t>
            </a:r>
            <a:endParaRPr lang="en-US" dirty="0"/>
          </a:p>
        </p:txBody>
      </p:sp>
      <p:pic>
        <p:nvPicPr>
          <p:cNvPr id="3" name="Picture 2">
            <a:extLst>
              <a:ext uri="{FF2B5EF4-FFF2-40B4-BE49-F238E27FC236}">
                <a16:creationId xmlns:a16="http://schemas.microsoft.com/office/drawing/2014/main" id="{C170467B-B65C-6948-B7D8-A8430891B1E6}"/>
              </a:ext>
            </a:extLst>
          </p:cNvPr>
          <p:cNvPicPr>
            <a:picLocks noChangeAspect="1"/>
          </p:cNvPicPr>
          <p:nvPr/>
        </p:nvPicPr>
        <p:blipFill>
          <a:blip r:embed="rId2"/>
          <a:stretch>
            <a:fillRect/>
          </a:stretch>
        </p:blipFill>
        <p:spPr>
          <a:xfrm>
            <a:off x="481871" y="1139343"/>
            <a:ext cx="6464840" cy="5498902"/>
          </a:xfrm>
          <a:prstGeom prst="rect">
            <a:avLst/>
          </a:prstGeom>
        </p:spPr>
      </p:pic>
      <p:sp>
        <p:nvSpPr>
          <p:cNvPr id="4" name="TextBox 3">
            <a:extLst>
              <a:ext uri="{FF2B5EF4-FFF2-40B4-BE49-F238E27FC236}">
                <a16:creationId xmlns:a16="http://schemas.microsoft.com/office/drawing/2014/main" id="{3FE3B820-2576-6844-8F70-1F701233AC2B}"/>
              </a:ext>
            </a:extLst>
          </p:cNvPr>
          <p:cNvSpPr txBox="1"/>
          <p:nvPr/>
        </p:nvSpPr>
        <p:spPr>
          <a:xfrm>
            <a:off x="7246962" y="6309856"/>
            <a:ext cx="4202882" cy="369332"/>
          </a:xfrm>
          <a:prstGeom prst="rect">
            <a:avLst/>
          </a:prstGeom>
          <a:noFill/>
        </p:spPr>
        <p:txBody>
          <a:bodyPr wrap="none" rtlCol="0">
            <a:spAutoFit/>
          </a:bodyPr>
          <a:lstStyle/>
          <a:p>
            <a:r>
              <a:rPr lang="en-US" dirty="0"/>
              <a:t>Giorgione, </a:t>
            </a:r>
            <a:r>
              <a:rPr lang="en-US" dirty="0">
                <a:hlinkClick r:id="rId3"/>
              </a:rPr>
              <a:t>The Three Philosophers</a:t>
            </a:r>
            <a:r>
              <a:rPr lang="en-US" dirty="0"/>
              <a:t>, c. 1505</a:t>
            </a:r>
          </a:p>
        </p:txBody>
      </p:sp>
    </p:spTree>
    <p:extLst>
      <p:ext uri="{BB962C8B-B14F-4D97-AF65-F5344CB8AC3E}">
        <p14:creationId xmlns:p14="http://schemas.microsoft.com/office/powerpoint/2010/main" val="1918169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C4C2-730E-904E-B19A-749D280AA79D}"/>
              </a:ext>
            </a:extLst>
          </p:cNvPr>
          <p:cNvSpPr>
            <a:spLocks noGrp="1"/>
          </p:cNvSpPr>
          <p:nvPr>
            <p:ph type="title"/>
          </p:nvPr>
        </p:nvSpPr>
        <p:spPr/>
        <p:txBody>
          <a:bodyPr>
            <a:normAutofit/>
          </a:bodyPr>
          <a:lstStyle/>
          <a:p>
            <a:r>
              <a:rPr lang="en-US" dirty="0"/>
              <a:t>2D contour and 3D shape</a:t>
            </a:r>
          </a:p>
        </p:txBody>
      </p:sp>
      <p:sp>
        <p:nvSpPr>
          <p:cNvPr id="13" name="TextBox 12">
            <a:extLst>
              <a:ext uri="{FF2B5EF4-FFF2-40B4-BE49-F238E27FC236}">
                <a16:creationId xmlns:a16="http://schemas.microsoft.com/office/drawing/2014/main" id="{C65842DD-A7DE-E344-8B14-55BFAE7D4A26}"/>
              </a:ext>
            </a:extLst>
          </p:cNvPr>
          <p:cNvSpPr txBox="1"/>
          <p:nvPr/>
        </p:nvSpPr>
        <p:spPr>
          <a:xfrm>
            <a:off x="1261281" y="6387152"/>
            <a:ext cx="10004149"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3"/>
              </a:rPr>
              <a:t>What does the occluding contour tell us about solid shape?</a:t>
            </a:r>
            <a:r>
              <a:rPr lang="en-US" dirty="0"/>
              <a:t> Perception 13 (321-330), 1984</a:t>
            </a:r>
          </a:p>
        </p:txBody>
      </p:sp>
      <p:pic>
        <p:nvPicPr>
          <p:cNvPr id="15" name="Picture 14">
            <a:extLst>
              <a:ext uri="{FF2B5EF4-FFF2-40B4-BE49-F238E27FC236}">
                <a16:creationId xmlns:a16="http://schemas.microsoft.com/office/drawing/2014/main" id="{EDB723DE-1CF7-9447-9CCC-3D014831EDF9}"/>
              </a:ext>
            </a:extLst>
          </p:cNvPr>
          <p:cNvPicPr>
            <a:picLocks noChangeAspect="1"/>
          </p:cNvPicPr>
          <p:nvPr/>
        </p:nvPicPr>
        <p:blipFill>
          <a:blip r:embed="rId4"/>
          <a:stretch>
            <a:fillRect/>
          </a:stretch>
        </p:blipFill>
        <p:spPr>
          <a:xfrm>
            <a:off x="1371600" y="1348298"/>
            <a:ext cx="9448800" cy="4868415"/>
          </a:xfrm>
          <a:prstGeom prst="rect">
            <a:avLst/>
          </a:prstGeom>
        </p:spPr>
      </p:pic>
    </p:spTree>
    <p:extLst>
      <p:ext uri="{BB962C8B-B14F-4D97-AF65-F5344CB8AC3E}">
        <p14:creationId xmlns:p14="http://schemas.microsoft.com/office/powerpoint/2010/main" val="3868213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AB1ADA-D074-E343-9B46-19AE1A756766}"/>
              </a:ext>
            </a:extLst>
          </p:cNvPr>
          <p:cNvPicPr>
            <a:picLocks noChangeAspect="1"/>
          </p:cNvPicPr>
          <p:nvPr/>
        </p:nvPicPr>
        <p:blipFill rotWithShape="1">
          <a:blip r:embed="rId3"/>
          <a:srcRect b="22042"/>
          <a:stretch/>
        </p:blipFill>
        <p:spPr>
          <a:xfrm rot="5400000">
            <a:off x="4438052" y="521906"/>
            <a:ext cx="3120931" cy="4542025"/>
          </a:xfrm>
          <a:prstGeom prst="rect">
            <a:avLst/>
          </a:prstGeom>
        </p:spPr>
      </p:pic>
      <p:pic>
        <p:nvPicPr>
          <p:cNvPr id="8" name="Picture 7">
            <a:extLst>
              <a:ext uri="{FF2B5EF4-FFF2-40B4-BE49-F238E27FC236}">
                <a16:creationId xmlns:a16="http://schemas.microsoft.com/office/drawing/2014/main" id="{85AC5D6A-DB9C-DB49-9C00-0CE15533F69C}"/>
              </a:ext>
            </a:extLst>
          </p:cNvPr>
          <p:cNvPicPr>
            <a:picLocks noChangeAspect="1"/>
          </p:cNvPicPr>
          <p:nvPr/>
        </p:nvPicPr>
        <p:blipFill>
          <a:blip r:embed="rId4"/>
          <a:stretch>
            <a:fillRect/>
          </a:stretch>
        </p:blipFill>
        <p:spPr>
          <a:xfrm>
            <a:off x="3907685" y="4384575"/>
            <a:ext cx="4209090" cy="1756735"/>
          </a:xfrm>
          <a:prstGeom prst="rect">
            <a:avLst/>
          </a:prstGeom>
        </p:spPr>
      </p:pic>
      <p:sp>
        <p:nvSpPr>
          <p:cNvPr id="9" name="TextBox 8">
            <a:extLst>
              <a:ext uri="{FF2B5EF4-FFF2-40B4-BE49-F238E27FC236}">
                <a16:creationId xmlns:a16="http://schemas.microsoft.com/office/drawing/2014/main" id="{1122DE02-1901-D74C-A302-2724F6F61519}"/>
              </a:ext>
            </a:extLst>
          </p:cNvPr>
          <p:cNvSpPr txBox="1"/>
          <p:nvPr/>
        </p:nvSpPr>
        <p:spPr>
          <a:xfrm>
            <a:off x="1678674" y="6374073"/>
            <a:ext cx="9334607" cy="369332"/>
          </a:xfrm>
          <a:prstGeom prst="rect">
            <a:avLst/>
          </a:prstGeom>
          <a:noFill/>
        </p:spPr>
        <p:txBody>
          <a:bodyPr wrap="none" rtlCol="0">
            <a:spAutoFit/>
          </a:bodyPr>
          <a:lstStyle/>
          <a:p>
            <a:r>
              <a:rPr lang="en-US" dirty="0"/>
              <a:t>J. </a:t>
            </a:r>
            <a:r>
              <a:rPr lang="en-US" dirty="0" err="1"/>
              <a:t>Koenderink</a:t>
            </a:r>
            <a:r>
              <a:rPr lang="en-US" dirty="0"/>
              <a:t> and A. van </a:t>
            </a:r>
            <a:r>
              <a:rPr lang="en-US" dirty="0" err="1"/>
              <a:t>Doorn</a:t>
            </a:r>
            <a:r>
              <a:rPr lang="en-US" dirty="0"/>
              <a:t>, </a:t>
            </a:r>
            <a:r>
              <a:rPr lang="en-US" dirty="0">
                <a:hlinkClick r:id="rId5"/>
              </a:rPr>
              <a:t>The structure of locally </a:t>
            </a:r>
            <a:r>
              <a:rPr lang="en-US" dirty="0" err="1">
                <a:hlinkClick r:id="rId5"/>
              </a:rPr>
              <a:t>orderless</a:t>
            </a:r>
            <a:r>
              <a:rPr lang="en-US" dirty="0">
                <a:hlinkClick r:id="rId5"/>
              </a:rPr>
              <a:t> images</a:t>
            </a:r>
            <a:r>
              <a:rPr lang="en-US" dirty="0"/>
              <a:t>, IJCV 31 (159-168), 1999</a:t>
            </a:r>
          </a:p>
        </p:txBody>
      </p:sp>
      <p:sp>
        <p:nvSpPr>
          <p:cNvPr id="11" name="Title 10">
            <a:extLst>
              <a:ext uri="{FF2B5EF4-FFF2-40B4-BE49-F238E27FC236}">
                <a16:creationId xmlns:a16="http://schemas.microsoft.com/office/drawing/2014/main" id="{8748EDF9-C4F5-2248-ACE9-1EB1CBDC6F7D}"/>
              </a:ext>
            </a:extLst>
          </p:cNvPr>
          <p:cNvSpPr>
            <a:spLocks noGrp="1"/>
          </p:cNvSpPr>
          <p:nvPr>
            <p:ph type="title"/>
          </p:nvPr>
        </p:nvSpPr>
        <p:spPr/>
        <p:txBody>
          <a:bodyPr/>
          <a:lstStyle/>
          <a:p>
            <a:r>
              <a:rPr lang="en-US" dirty="0"/>
              <a:t>Locally </a:t>
            </a:r>
            <a:r>
              <a:rPr lang="en-US" dirty="0" err="1"/>
              <a:t>orderless</a:t>
            </a:r>
            <a:r>
              <a:rPr lang="en-US" dirty="0"/>
              <a:t> images</a:t>
            </a:r>
          </a:p>
        </p:txBody>
      </p:sp>
    </p:spTree>
    <p:extLst>
      <p:ext uri="{BB962C8B-B14F-4D97-AF65-F5344CB8AC3E}">
        <p14:creationId xmlns:p14="http://schemas.microsoft.com/office/powerpoint/2010/main" val="2562676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E4C29-0B03-E341-97E9-380F9A43587E}"/>
              </a:ext>
            </a:extLst>
          </p:cNvPr>
          <p:cNvPicPr>
            <a:picLocks noChangeAspect="1"/>
          </p:cNvPicPr>
          <p:nvPr/>
        </p:nvPicPr>
        <p:blipFill>
          <a:blip r:embed="rId2"/>
          <a:stretch>
            <a:fillRect/>
          </a:stretch>
        </p:blipFill>
        <p:spPr>
          <a:xfrm>
            <a:off x="4442593" y="1078488"/>
            <a:ext cx="3770635" cy="4907694"/>
          </a:xfrm>
          <a:prstGeom prst="rect">
            <a:avLst/>
          </a:prstGeom>
        </p:spPr>
      </p:pic>
      <p:pic>
        <p:nvPicPr>
          <p:cNvPr id="4" name="Picture 3">
            <a:extLst>
              <a:ext uri="{FF2B5EF4-FFF2-40B4-BE49-F238E27FC236}">
                <a16:creationId xmlns:a16="http://schemas.microsoft.com/office/drawing/2014/main" id="{29D1E0F9-17D5-354B-9F8C-4763C79F882D}"/>
              </a:ext>
            </a:extLst>
          </p:cNvPr>
          <p:cNvPicPr>
            <a:picLocks noChangeAspect="1"/>
          </p:cNvPicPr>
          <p:nvPr/>
        </p:nvPicPr>
        <p:blipFill>
          <a:blip r:embed="rId3"/>
          <a:stretch>
            <a:fillRect/>
          </a:stretch>
        </p:blipFill>
        <p:spPr>
          <a:xfrm>
            <a:off x="4607352" y="5827182"/>
            <a:ext cx="3430339" cy="478652"/>
          </a:xfrm>
          <a:prstGeom prst="rect">
            <a:avLst/>
          </a:prstGeom>
        </p:spPr>
      </p:pic>
      <p:sp>
        <p:nvSpPr>
          <p:cNvPr id="9" name="TextBox 8">
            <a:extLst>
              <a:ext uri="{FF2B5EF4-FFF2-40B4-BE49-F238E27FC236}">
                <a16:creationId xmlns:a16="http://schemas.microsoft.com/office/drawing/2014/main" id="{B76B5853-7BE0-9242-8DDD-ACE47AB90388}"/>
              </a:ext>
            </a:extLst>
          </p:cNvPr>
          <p:cNvSpPr txBox="1"/>
          <p:nvPr/>
        </p:nvSpPr>
        <p:spPr>
          <a:xfrm>
            <a:off x="1678674" y="6374073"/>
            <a:ext cx="9334607" cy="369332"/>
          </a:xfrm>
          <a:prstGeom prst="rect">
            <a:avLst/>
          </a:prstGeom>
          <a:noFill/>
        </p:spPr>
        <p:txBody>
          <a:bodyPr wrap="none" rtlCol="0">
            <a:spAutoFit/>
          </a:bodyPr>
          <a:lstStyle/>
          <a:p>
            <a:r>
              <a:rPr lang="en-US" dirty="0"/>
              <a:t>J. </a:t>
            </a:r>
            <a:r>
              <a:rPr lang="en-US" dirty="0" err="1"/>
              <a:t>Koenderink</a:t>
            </a:r>
            <a:r>
              <a:rPr lang="en-US" dirty="0"/>
              <a:t> and A. van </a:t>
            </a:r>
            <a:r>
              <a:rPr lang="en-US" dirty="0" err="1"/>
              <a:t>Doorn</a:t>
            </a:r>
            <a:r>
              <a:rPr lang="en-US" dirty="0"/>
              <a:t>, </a:t>
            </a:r>
            <a:r>
              <a:rPr lang="en-US" dirty="0">
                <a:hlinkClick r:id="rId4"/>
              </a:rPr>
              <a:t>The structure of locally </a:t>
            </a:r>
            <a:r>
              <a:rPr lang="en-US" dirty="0" err="1">
                <a:hlinkClick r:id="rId4"/>
              </a:rPr>
              <a:t>orderless</a:t>
            </a:r>
            <a:r>
              <a:rPr lang="en-US" dirty="0">
                <a:hlinkClick r:id="rId4"/>
              </a:rPr>
              <a:t> images</a:t>
            </a:r>
            <a:r>
              <a:rPr lang="en-US" dirty="0"/>
              <a:t>, IJCV 31 (159-168), 1999</a:t>
            </a:r>
          </a:p>
        </p:txBody>
      </p:sp>
      <p:sp>
        <p:nvSpPr>
          <p:cNvPr id="11" name="Title 10">
            <a:extLst>
              <a:ext uri="{FF2B5EF4-FFF2-40B4-BE49-F238E27FC236}">
                <a16:creationId xmlns:a16="http://schemas.microsoft.com/office/drawing/2014/main" id="{6FFEFD05-E5CF-254F-B63C-9DBCB9438F8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Locally orderless images</a:t>
            </a:r>
            <a:endParaRPr lang="en-US" dirty="0"/>
          </a:p>
        </p:txBody>
      </p:sp>
    </p:spTree>
    <p:extLst>
      <p:ext uri="{BB962C8B-B14F-4D97-AF65-F5344CB8AC3E}">
        <p14:creationId xmlns:p14="http://schemas.microsoft.com/office/powerpoint/2010/main" val="2920077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6B5853-7BE0-9242-8DDD-ACE47AB90388}"/>
              </a:ext>
            </a:extLst>
          </p:cNvPr>
          <p:cNvSpPr txBox="1"/>
          <p:nvPr/>
        </p:nvSpPr>
        <p:spPr>
          <a:xfrm>
            <a:off x="3016154" y="6360426"/>
            <a:ext cx="6997941" cy="369332"/>
          </a:xfrm>
          <a:prstGeom prst="rect">
            <a:avLst/>
          </a:prstGeom>
          <a:noFill/>
        </p:spPr>
        <p:txBody>
          <a:bodyPr wrap="none" rtlCol="0">
            <a:spAutoFit/>
          </a:bodyPr>
          <a:lstStyle/>
          <a:p>
            <a:r>
              <a:rPr lang="en-US" dirty="0"/>
              <a:t>J. </a:t>
            </a:r>
            <a:r>
              <a:rPr lang="en-US" dirty="0" err="1"/>
              <a:t>Koenderink</a:t>
            </a:r>
            <a:r>
              <a:rPr lang="en-US" dirty="0"/>
              <a:t> and A. van </a:t>
            </a:r>
            <a:r>
              <a:rPr lang="en-US" dirty="0" err="1"/>
              <a:t>Doorn</a:t>
            </a:r>
            <a:r>
              <a:rPr lang="en-US" dirty="0"/>
              <a:t>, </a:t>
            </a:r>
            <a:r>
              <a:rPr lang="en-US" dirty="0">
                <a:hlinkClick r:id="rId2"/>
              </a:rPr>
              <a:t>Image processing done right</a:t>
            </a:r>
            <a:r>
              <a:rPr lang="en-US" dirty="0"/>
              <a:t>, ECCV 2002</a:t>
            </a:r>
          </a:p>
        </p:txBody>
      </p:sp>
      <p:sp>
        <p:nvSpPr>
          <p:cNvPr id="11" name="Title 10">
            <a:extLst>
              <a:ext uri="{FF2B5EF4-FFF2-40B4-BE49-F238E27FC236}">
                <a16:creationId xmlns:a16="http://schemas.microsoft.com/office/drawing/2014/main" id="{6FFEFD05-E5CF-254F-B63C-9DBCB9438F8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Image processing done right</a:t>
            </a:r>
          </a:p>
        </p:txBody>
      </p:sp>
      <p:pic>
        <p:nvPicPr>
          <p:cNvPr id="5" name="Picture 4">
            <a:extLst>
              <a:ext uri="{FF2B5EF4-FFF2-40B4-BE49-F238E27FC236}">
                <a16:creationId xmlns:a16="http://schemas.microsoft.com/office/drawing/2014/main" id="{DBED1299-A40B-DC47-B514-47EB50A4AA82}"/>
              </a:ext>
            </a:extLst>
          </p:cNvPr>
          <p:cNvPicPr>
            <a:picLocks noChangeAspect="1"/>
          </p:cNvPicPr>
          <p:nvPr/>
        </p:nvPicPr>
        <p:blipFill>
          <a:blip r:embed="rId3"/>
          <a:stretch>
            <a:fillRect/>
          </a:stretch>
        </p:blipFill>
        <p:spPr>
          <a:xfrm>
            <a:off x="414788" y="1182336"/>
            <a:ext cx="5407855" cy="3626868"/>
          </a:xfrm>
          <a:prstGeom prst="rect">
            <a:avLst/>
          </a:prstGeom>
        </p:spPr>
      </p:pic>
      <p:pic>
        <p:nvPicPr>
          <p:cNvPr id="7" name="Picture 6">
            <a:extLst>
              <a:ext uri="{FF2B5EF4-FFF2-40B4-BE49-F238E27FC236}">
                <a16:creationId xmlns:a16="http://schemas.microsoft.com/office/drawing/2014/main" id="{285F449D-2040-DC42-9E34-073C17124E0E}"/>
              </a:ext>
            </a:extLst>
          </p:cNvPr>
          <p:cNvPicPr>
            <a:picLocks noChangeAspect="1"/>
          </p:cNvPicPr>
          <p:nvPr/>
        </p:nvPicPr>
        <p:blipFill>
          <a:blip r:embed="rId4"/>
          <a:stretch>
            <a:fillRect/>
          </a:stretch>
        </p:blipFill>
        <p:spPr>
          <a:xfrm>
            <a:off x="479089" y="4704906"/>
            <a:ext cx="5406088" cy="1761129"/>
          </a:xfrm>
          <a:prstGeom prst="rect">
            <a:avLst/>
          </a:prstGeom>
        </p:spPr>
      </p:pic>
      <p:pic>
        <p:nvPicPr>
          <p:cNvPr id="10" name="Picture 9">
            <a:extLst>
              <a:ext uri="{FF2B5EF4-FFF2-40B4-BE49-F238E27FC236}">
                <a16:creationId xmlns:a16="http://schemas.microsoft.com/office/drawing/2014/main" id="{15357A7F-6CDA-7B42-9DA2-A9A0A302F497}"/>
              </a:ext>
            </a:extLst>
          </p:cNvPr>
          <p:cNvPicPr>
            <a:picLocks noChangeAspect="1"/>
          </p:cNvPicPr>
          <p:nvPr/>
        </p:nvPicPr>
        <p:blipFill>
          <a:blip r:embed="rId5"/>
          <a:stretch>
            <a:fillRect/>
          </a:stretch>
        </p:blipFill>
        <p:spPr>
          <a:xfrm>
            <a:off x="5893450" y="2077208"/>
            <a:ext cx="6237303" cy="3354602"/>
          </a:xfrm>
          <a:prstGeom prst="rect">
            <a:avLst/>
          </a:prstGeom>
        </p:spPr>
      </p:pic>
    </p:spTree>
    <p:extLst>
      <p:ext uri="{BB962C8B-B14F-4D97-AF65-F5344CB8AC3E}">
        <p14:creationId xmlns:p14="http://schemas.microsoft.com/office/powerpoint/2010/main" val="3322617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CF4113-E723-8F42-9F30-3D6B7EF69966}"/>
              </a:ext>
            </a:extLst>
          </p:cNvPr>
          <p:cNvPicPr>
            <a:picLocks noChangeAspect="1"/>
          </p:cNvPicPr>
          <p:nvPr/>
        </p:nvPicPr>
        <p:blipFill>
          <a:blip r:embed="rId2"/>
          <a:stretch>
            <a:fillRect/>
          </a:stretch>
        </p:blipFill>
        <p:spPr>
          <a:xfrm>
            <a:off x="7308221" y="2405866"/>
            <a:ext cx="2845714" cy="2909388"/>
          </a:xfrm>
          <a:prstGeom prst="rect">
            <a:avLst/>
          </a:prstGeom>
        </p:spPr>
      </p:pic>
      <p:pic>
        <p:nvPicPr>
          <p:cNvPr id="6" name="Picture 5">
            <a:extLst>
              <a:ext uri="{FF2B5EF4-FFF2-40B4-BE49-F238E27FC236}">
                <a16:creationId xmlns:a16="http://schemas.microsoft.com/office/drawing/2014/main" id="{00477DF2-5566-3245-B400-361754DBCB88}"/>
              </a:ext>
            </a:extLst>
          </p:cNvPr>
          <p:cNvPicPr>
            <a:picLocks noChangeAspect="1"/>
          </p:cNvPicPr>
          <p:nvPr/>
        </p:nvPicPr>
        <p:blipFill rotWithShape="1">
          <a:blip r:embed="rId3"/>
          <a:srcRect t="4636" b="5249"/>
          <a:stretch/>
        </p:blipFill>
        <p:spPr>
          <a:xfrm>
            <a:off x="2507170" y="1464465"/>
            <a:ext cx="2705544" cy="3862276"/>
          </a:xfrm>
          <a:prstGeom prst="rect">
            <a:avLst/>
          </a:prstGeom>
        </p:spPr>
      </p:pic>
      <p:sp>
        <p:nvSpPr>
          <p:cNvPr id="2" name="Title 1">
            <a:extLst>
              <a:ext uri="{FF2B5EF4-FFF2-40B4-BE49-F238E27FC236}">
                <a16:creationId xmlns:a16="http://schemas.microsoft.com/office/drawing/2014/main" id="{CE64EEFD-EED4-EF47-91D3-4ACB4386DF59}"/>
              </a:ext>
            </a:extLst>
          </p:cNvPr>
          <p:cNvSpPr>
            <a:spLocks noGrp="1"/>
          </p:cNvSpPr>
          <p:nvPr>
            <p:ph type="title"/>
          </p:nvPr>
        </p:nvSpPr>
        <p:spPr/>
        <p:txBody>
          <a:bodyPr/>
          <a:lstStyle/>
          <a:p>
            <a:r>
              <a:rPr lang="en-US" dirty="0"/>
              <a:t>Books</a:t>
            </a:r>
          </a:p>
        </p:txBody>
      </p:sp>
      <p:sp>
        <p:nvSpPr>
          <p:cNvPr id="5" name="TextBox 4">
            <a:extLst>
              <a:ext uri="{FF2B5EF4-FFF2-40B4-BE49-F238E27FC236}">
                <a16:creationId xmlns:a16="http://schemas.microsoft.com/office/drawing/2014/main" id="{0A23A93D-0D59-CF4C-B379-D1D484864266}"/>
              </a:ext>
            </a:extLst>
          </p:cNvPr>
          <p:cNvSpPr txBox="1"/>
          <p:nvPr/>
        </p:nvSpPr>
        <p:spPr>
          <a:xfrm>
            <a:off x="3533570" y="5374088"/>
            <a:ext cx="652743" cy="369332"/>
          </a:xfrm>
          <a:prstGeom prst="rect">
            <a:avLst/>
          </a:prstGeom>
          <a:noFill/>
        </p:spPr>
        <p:txBody>
          <a:bodyPr wrap="none" rtlCol="0">
            <a:spAutoFit/>
          </a:bodyPr>
          <a:lstStyle/>
          <a:p>
            <a:r>
              <a:rPr lang="en-US" dirty="0"/>
              <a:t>1991</a:t>
            </a:r>
          </a:p>
        </p:txBody>
      </p:sp>
      <p:sp>
        <p:nvSpPr>
          <p:cNvPr id="7" name="TextBox 6">
            <a:extLst>
              <a:ext uri="{FF2B5EF4-FFF2-40B4-BE49-F238E27FC236}">
                <a16:creationId xmlns:a16="http://schemas.microsoft.com/office/drawing/2014/main" id="{C2AF30EB-5169-5045-9BF8-694575DD81EA}"/>
              </a:ext>
            </a:extLst>
          </p:cNvPr>
          <p:cNvSpPr txBox="1"/>
          <p:nvPr/>
        </p:nvSpPr>
        <p:spPr>
          <a:xfrm>
            <a:off x="8404706" y="5374088"/>
            <a:ext cx="652743" cy="369332"/>
          </a:xfrm>
          <a:prstGeom prst="rect">
            <a:avLst/>
          </a:prstGeom>
          <a:noFill/>
        </p:spPr>
        <p:txBody>
          <a:bodyPr wrap="none" rtlCol="0">
            <a:spAutoFit/>
          </a:bodyPr>
          <a:lstStyle/>
          <a:p>
            <a:r>
              <a:rPr lang="en-US" dirty="0"/>
              <a:t>2010</a:t>
            </a:r>
          </a:p>
        </p:txBody>
      </p:sp>
      <p:sp>
        <p:nvSpPr>
          <p:cNvPr id="8" name="TextBox 7">
            <a:extLst>
              <a:ext uri="{FF2B5EF4-FFF2-40B4-BE49-F238E27FC236}">
                <a16:creationId xmlns:a16="http://schemas.microsoft.com/office/drawing/2014/main" id="{A60062E3-D5EC-A646-B652-E84B120BA9CA}"/>
              </a:ext>
            </a:extLst>
          </p:cNvPr>
          <p:cNvSpPr txBox="1"/>
          <p:nvPr/>
        </p:nvSpPr>
        <p:spPr>
          <a:xfrm>
            <a:off x="5503240" y="6119336"/>
            <a:ext cx="1804981" cy="369332"/>
          </a:xfrm>
          <a:prstGeom prst="rect">
            <a:avLst/>
          </a:prstGeom>
          <a:noFill/>
        </p:spPr>
        <p:txBody>
          <a:bodyPr wrap="none" rtlCol="0">
            <a:spAutoFit/>
          </a:bodyPr>
          <a:lstStyle/>
          <a:p>
            <a:r>
              <a:rPr lang="en-US" dirty="0"/>
              <a:t>See also: </a:t>
            </a:r>
            <a:r>
              <a:rPr lang="en-US" dirty="0">
                <a:hlinkClick r:id="rId4"/>
              </a:rPr>
              <a:t>E-Books</a:t>
            </a:r>
            <a:endParaRPr lang="en-US" dirty="0"/>
          </a:p>
        </p:txBody>
      </p:sp>
    </p:spTree>
    <p:extLst>
      <p:ext uri="{BB962C8B-B14F-4D97-AF65-F5344CB8AC3E}">
        <p14:creationId xmlns:p14="http://schemas.microsoft.com/office/powerpoint/2010/main" val="2357364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0ADE-9BBF-D249-9CC4-53EBF3F73F7D}"/>
              </a:ext>
            </a:extLst>
          </p:cNvPr>
          <p:cNvSpPr>
            <a:spLocks noGrp="1"/>
          </p:cNvSpPr>
          <p:nvPr>
            <p:ph type="title"/>
          </p:nvPr>
        </p:nvSpPr>
        <p:spPr/>
        <p:txBody>
          <a:bodyPr/>
          <a:lstStyle/>
          <a:p>
            <a:r>
              <a:rPr lang="en-US" dirty="0" err="1"/>
              <a:t>Koenderink</a:t>
            </a:r>
            <a:r>
              <a:rPr lang="en-US" dirty="0"/>
              <a:t>: What’s the big deal?</a:t>
            </a:r>
          </a:p>
        </p:txBody>
      </p:sp>
      <p:sp>
        <p:nvSpPr>
          <p:cNvPr id="3" name="Content Placeholder 2">
            <a:extLst>
              <a:ext uri="{FF2B5EF4-FFF2-40B4-BE49-F238E27FC236}">
                <a16:creationId xmlns:a16="http://schemas.microsoft.com/office/drawing/2014/main" id="{74F9916D-1BD4-1649-82CA-5DDCD7F27B50}"/>
              </a:ext>
            </a:extLst>
          </p:cNvPr>
          <p:cNvSpPr>
            <a:spLocks noGrp="1"/>
          </p:cNvSpPr>
          <p:nvPr>
            <p:ph idx="1"/>
          </p:nvPr>
        </p:nvSpPr>
        <p:spPr/>
        <p:txBody>
          <a:bodyPr/>
          <a:lstStyle/>
          <a:p>
            <a:r>
              <a:rPr lang="en-US" dirty="0"/>
              <a:t>Style of work is that of a mathematical theorist of perception, </a:t>
            </a:r>
            <a:br>
              <a:rPr lang="en-US" dirty="0"/>
            </a:br>
            <a:r>
              <a:rPr lang="en-US" dirty="0"/>
              <a:t>starting with some visual phenomenon and creating an elegant mathematical formalization to describe it</a:t>
            </a:r>
          </a:p>
          <a:p>
            <a:r>
              <a:rPr lang="en-US" dirty="0"/>
              <a:t>Some of these formalizations have been quite influential and even useful when translated into more accessible terms and suitably operationalized</a:t>
            </a:r>
          </a:p>
          <a:p>
            <a:r>
              <a:rPr lang="en-US" dirty="0"/>
              <a:t>Research is guided by a strong sense of taste and aesthetics</a:t>
            </a:r>
          </a:p>
        </p:txBody>
      </p:sp>
    </p:spTree>
    <p:extLst>
      <p:ext uri="{BB962C8B-B14F-4D97-AF65-F5344CB8AC3E}">
        <p14:creationId xmlns:p14="http://schemas.microsoft.com/office/powerpoint/2010/main" val="668656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A grand theory of perception?</a:t>
            </a:r>
          </a:p>
        </p:txBody>
      </p:sp>
      <p:pic>
        <p:nvPicPr>
          <p:cNvPr id="10" name="Picture 9">
            <a:extLst>
              <a:ext uri="{FF2B5EF4-FFF2-40B4-BE49-F238E27FC236}">
                <a16:creationId xmlns:a16="http://schemas.microsoft.com/office/drawing/2014/main" id="{F0A3D077-74FB-5046-BA68-E5AAD8FED1BC}"/>
              </a:ext>
            </a:extLst>
          </p:cNvPr>
          <p:cNvPicPr>
            <a:picLocks noChangeAspect="1"/>
          </p:cNvPicPr>
          <p:nvPr/>
        </p:nvPicPr>
        <p:blipFill>
          <a:blip r:embed="rId2"/>
          <a:stretch>
            <a:fillRect/>
          </a:stretch>
        </p:blipFill>
        <p:spPr>
          <a:xfrm>
            <a:off x="2945485" y="1547056"/>
            <a:ext cx="6643358" cy="4706953"/>
          </a:xfrm>
          <a:prstGeom prst="rect">
            <a:avLst/>
          </a:prstGeom>
        </p:spPr>
      </p:pic>
      <p:sp>
        <p:nvSpPr>
          <p:cNvPr id="5" name="TextBox 4">
            <a:extLst>
              <a:ext uri="{FF2B5EF4-FFF2-40B4-BE49-F238E27FC236}">
                <a16:creationId xmlns:a16="http://schemas.microsoft.com/office/drawing/2014/main" id="{64AD9E63-9E24-9644-923D-59F1F32490EE}"/>
              </a:ext>
            </a:extLst>
          </p:cNvPr>
          <p:cNvSpPr txBox="1"/>
          <p:nvPr/>
        </p:nvSpPr>
        <p:spPr>
          <a:xfrm>
            <a:off x="4615339"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3"/>
              </a:rPr>
              <a:t>Sentience</a:t>
            </a:r>
            <a:r>
              <a:rPr lang="en-US" dirty="0"/>
              <a:t>, 2019</a:t>
            </a:r>
          </a:p>
        </p:txBody>
      </p:sp>
    </p:spTree>
    <p:extLst>
      <p:ext uri="{BB962C8B-B14F-4D97-AF65-F5344CB8AC3E}">
        <p14:creationId xmlns:p14="http://schemas.microsoft.com/office/powerpoint/2010/main" val="4089142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A grand theory of perception?</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838200" y="1371600"/>
            <a:ext cx="10515600" cy="4993621"/>
          </a:xfrm>
        </p:spPr>
        <p:txBody>
          <a:bodyPr/>
          <a:lstStyle/>
          <a:p>
            <a:r>
              <a:rPr lang="en-US" dirty="0"/>
              <a:t>Heavily influenced by </a:t>
            </a:r>
            <a:r>
              <a:rPr lang="en-US" dirty="0">
                <a:hlinkClick r:id="rId2"/>
              </a:rPr>
              <a:t>Jakob von Uexküll</a:t>
            </a:r>
            <a:r>
              <a:rPr lang="en-US" dirty="0"/>
              <a:t> </a:t>
            </a:r>
          </a:p>
          <a:p>
            <a:pPr lvl="1"/>
            <a:r>
              <a:rPr lang="en-US" dirty="0"/>
              <a:t>German biologist, 1864-1944</a:t>
            </a:r>
          </a:p>
        </p:txBody>
      </p:sp>
      <p:pic>
        <p:nvPicPr>
          <p:cNvPr id="6" name="Picture 5">
            <a:extLst>
              <a:ext uri="{FF2B5EF4-FFF2-40B4-BE49-F238E27FC236}">
                <a16:creationId xmlns:a16="http://schemas.microsoft.com/office/drawing/2014/main" id="{BF96A943-B49C-6149-8C39-E990551A40A2}"/>
              </a:ext>
            </a:extLst>
          </p:cNvPr>
          <p:cNvPicPr>
            <a:picLocks noChangeAspect="1"/>
          </p:cNvPicPr>
          <p:nvPr/>
        </p:nvPicPr>
        <p:blipFill>
          <a:blip r:embed="rId3"/>
          <a:stretch>
            <a:fillRect/>
          </a:stretch>
        </p:blipFill>
        <p:spPr>
          <a:xfrm>
            <a:off x="8810880" y="1371600"/>
            <a:ext cx="2794000" cy="5054600"/>
          </a:xfrm>
          <a:prstGeom prst="rect">
            <a:avLst/>
          </a:prstGeom>
        </p:spPr>
      </p:pic>
      <p:sp>
        <p:nvSpPr>
          <p:cNvPr id="8" name="TextBox 7">
            <a:extLst>
              <a:ext uri="{FF2B5EF4-FFF2-40B4-BE49-F238E27FC236}">
                <a16:creationId xmlns:a16="http://schemas.microsoft.com/office/drawing/2014/main" id="{83AC3DDB-3129-0E40-B07E-7D71E2209653}"/>
              </a:ext>
            </a:extLst>
          </p:cNvPr>
          <p:cNvSpPr txBox="1"/>
          <p:nvPr/>
        </p:nvSpPr>
        <p:spPr>
          <a:xfrm>
            <a:off x="4615339"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4"/>
              </a:rPr>
              <a:t>Sentience</a:t>
            </a:r>
            <a:r>
              <a:rPr lang="en-US" dirty="0"/>
              <a:t>, 2019</a:t>
            </a:r>
          </a:p>
        </p:txBody>
      </p:sp>
    </p:spTree>
    <p:extLst>
      <p:ext uri="{BB962C8B-B14F-4D97-AF65-F5344CB8AC3E}">
        <p14:creationId xmlns:p14="http://schemas.microsoft.com/office/powerpoint/2010/main" val="150951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Sensory-action worlds</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838200" y="1371600"/>
            <a:ext cx="10515600" cy="4993621"/>
          </a:xfrm>
        </p:spPr>
        <p:txBody>
          <a:bodyPr/>
          <a:lstStyle/>
          <a:p>
            <a:r>
              <a:rPr lang="en-US" dirty="0"/>
              <a:t>Each organism has its own </a:t>
            </a:r>
            <a:r>
              <a:rPr lang="en-US" i="1" dirty="0"/>
              <a:t>umwelt </a:t>
            </a:r>
            <a:r>
              <a:rPr lang="en-US" dirty="0"/>
              <a:t>or</a:t>
            </a:r>
            <a:r>
              <a:rPr lang="en-US" i="1" dirty="0"/>
              <a:t> </a:t>
            </a:r>
            <a:r>
              <a:rPr lang="en-US" dirty="0"/>
              <a:t>“surrounding world”</a:t>
            </a:r>
          </a:p>
          <a:p>
            <a:pPr lvl="1"/>
            <a:r>
              <a:rPr lang="en-US" dirty="0"/>
              <a:t>This is the organism’s sensory and action world. It is determined by biology “bounds the universe from the perspective of the animal”</a:t>
            </a:r>
          </a:p>
        </p:txBody>
      </p:sp>
      <p:pic>
        <p:nvPicPr>
          <p:cNvPr id="7" name="Picture 6">
            <a:extLst>
              <a:ext uri="{FF2B5EF4-FFF2-40B4-BE49-F238E27FC236}">
                <a16:creationId xmlns:a16="http://schemas.microsoft.com/office/drawing/2014/main" id="{94D9B249-6246-C347-9950-38411CE96793}"/>
              </a:ext>
            </a:extLst>
          </p:cNvPr>
          <p:cNvPicPr>
            <a:picLocks noChangeAspect="1"/>
          </p:cNvPicPr>
          <p:nvPr/>
        </p:nvPicPr>
        <p:blipFill>
          <a:blip r:embed="rId2"/>
          <a:stretch>
            <a:fillRect/>
          </a:stretch>
        </p:blipFill>
        <p:spPr>
          <a:xfrm>
            <a:off x="3533555" y="2644346"/>
            <a:ext cx="4724711" cy="3581727"/>
          </a:xfrm>
          <a:prstGeom prst="rect">
            <a:avLst/>
          </a:prstGeom>
        </p:spPr>
      </p:pic>
      <p:sp>
        <p:nvSpPr>
          <p:cNvPr id="8" name="TextBox 7">
            <a:extLst>
              <a:ext uri="{FF2B5EF4-FFF2-40B4-BE49-F238E27FC236}">
                <a16:creationId xmlns:a16="http://schemas.microsoft.com/office/drawing/2014/main" id="{7B41A060-D418-0649-B966-832F8D766DEA}"/>
              </a:ext>
            </a:extLst>
          </p:cNvPr>
          <p:cNvSpPr txBox="1"/>
          <p:nvPr/>
        </p:nvSpPr>
        <p:spPr>
          <a:xfrm>
            <a:off x="4615339"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3"/>
              </a:rPr>
              <a:t>Sentience</a:t>
            </a:r>
            <a:r>
              <a:rPr lang="en-US" dirty="0"/>
              <a:t>, 2019</a:t>
            </a:r>
          </a:p>
        </p:txBody>
      </p:sp>
      <p:sp>
        <p:nvSpPr>
          <p:cNvPr id="10" name="TextBox 9">
            <a:extLst>
              <a:ext uri="{FF2B5EF4-FFF2-40B4-BE49-F238E27FC236}">
                <a16:creationId xmlns:a16="http://schemas.microsoft.com/office/drawing/2014/main" id="{B64F9A09-49E4-9F4E-92FC-586FAA62C847}"/>
              </a:ext>
            </a:extLst>
          </p:cNvPr>
          <p:cNvSpPr txBox="1"/>
          <p:nvPr/>
        </p:nvSpPr>
        <p:spPr>
          <a:xfrm>
            <a:off x="9848526" y="6426776"/>
            <a:ext cx="2161682" cy="307777"/>
          </a:xfrm>
          <a:prstGeom prst="rect">
            <a:avLst/>
          </a:prstGeom>
          <a:noFill/>
        </p:spPr>
        <p:txBody>
          <a:bodyPr wrap="none" rtlCol="0">
            <a:spAutoFit/>
          </a:bodyPr>
          <a:lstStyle/>
          <a:p>
            <a:r>
              <a:rPr lang="en-US" sz="1400" dirty="0">
                <a:hlinkClick r:id="rId4"/>
              </a:rPr>
              <a:t>Source: Koenderink's slides</a:t>
            </a:r>
            <a:endParaRPr lang="en-US" sz="1400" dirty="0"/>
          </a:p>
        </p:txBody>
      </p:sp>
    </p:spTree>
    <p:extLst>
      <p:ext uri="{BB962C8B-B14F-4D97-AF65-F5344CB8AC3E}">
        <p14:creationId xmlns:p14="http://schemas.microsoft.com/office/powerpoint/2010/main" val="3377937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Sensory-action worlds</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838200" y="1371600"/>
            <a:ext cx="10515600" cy="4993621"/>
          </a:xfrm>
        </p:spPr>
        <p:txBody>
          <a:bodyPr/>
          <a:lstStyle/>
          <a:p>
            <a:r>
              <a:rPr lang="en-US" dirty="0"/>
              <a:t>Each organism has its own </a:t>
            </a:r>
            <a:r>
              <a:rPr lang="en-US" i="1" dirty="0"/>
              <a:t>umwelt </a:t>
            </a:r>
            <a:r>
              <a:rPr lang="en-US" dirty="0"/>
              <a:t>or</a:t>
            </a:r>
            <a:r>
              <a:rPr lang="en-US" i="1" dirty="0"/>
              <a:t> </a:t>
            </a:r>
            <a:r>
              <a:rPr lang="en-US" dirty="0"/>
              <a:t>“surrounding world”</a:t>
            </a:r>
          </a:p>
          <a:p>
            <a:pPr lvl="1"/>
            <a:r>
              <a:rPr lang="en-US" dirty="0"/>
              <a:t>This is the organism’s sensory and action world. It is determined by biology “bounds the universe from the perspective of the animal”</a:t>
            </a:r>
          </a:p>
        </p:txBody>
      </p:sp>
      <p:sp>
        <p:nvSpPr>
          <p:cNvPr id="8" name="TextBox 7">
            <a:extLst>
              <a:ext uri="{FF2B5EF4-FFF2-40B4-BE49-F238E27FC236}">
                <a16:creationId xmlns:a16="http://schemas.microsoft.com/office/drawing/2014/main" id="{7B41A060-D418-0649-B966-832F8D766DEA}"/>
              </a:ext>
            </a:extLst>
          </p:cNvPr>
          <p:cNvSpPr txBox="1"/>
          <p:nvPr/>
        </p:nvSpPr>
        <p:spPr>
          <a:xfrm>
            <a:off x="4615339"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2"/>
              </a:rPr>
              <a:t>Sentience</a:t>
            </a:r>
            <a:r>
              <a:rPr lang="en-US" dirty="0"/>
              <a:t>, 2019</a:t>
            </a:r>
          </a:p>
        </p:txBody>
      </p:sp>
      <p:pic>
        <p:nvPicPr>
          <p:cNvPr id="5" name="Picture 4">
            <a:extLst>
              <a:ext uri="{FF2B5EF4-FFF2-40B4-BE49-F238E27FC236}">
                <a16:creationId xmlns:a16="http://schemas.microsoft.com/office/drawing/2014/main" id="{E8DEAFFB-9238-8D42-AFF9-16D4F7A1A2DA}"/>
              </a:ext>
            </a:extLst>
          </p:cNvPr>
          <p:cNvPicPr>
            <a:picLocks noChangeAspect="1"/>
          </p:cNvPicPr>
          <p:nvPr/>
        </p:nvPicPr>
        <p:blipFill rotWithShape="1">
          <a:blip r:embed="rId3"/>
          <a:srcRect b="25026"/>
          <a:stretch/>
        </p:blipFill>
        <p:spPr>
          <a:xfrm>
            <a:off x="0" y="2623270"/>
            <a:ext cx="6946421" cy="3503748"/>
          </a:xfrm>
          <a:prstGeom prst="rect">
            <a:avLst/>
          </a:prstGeom>
        </p:spPr>
      </p:pic>
      <p:pic>
        <p:nvPicPr>
          <p:cNvPr id="10" name="Picture 9">
            <a:extLst>
              <a:ext uri="{FF2B5EF4-FFF2-40B4-BE49-F238E27FC236}">
                <a16:creationId xmlns:a16="http://schemas.microsoft.com/office/drawing/2014/main" id="{639451DE-4696-124E-9931-494F3A46EE86}"/>
              </a:ext>
            </a:extLst>
          </p:cNvPr>
          <p:cNvPicPr>
            <a:picLocks noChangeAspect="1"/>
          </p:cNvPicPr>
          <p:nvPr/>
        </p:nvPicPr>
        <p:blipFill rotWithShape="1">
          <a:blip r:embed="rId3"/>
          <a:srcRect t="75998"/>
          <a:stretch/>
        </p:blipFill>
        <p:spPr>
          <a:xfrm>
            <a:off x="5950270" y="3868410"/>
            <a:ext cx="5772784" cy="932165"/>
          </a:xfrm>
          <a:prstGeom prst="rect">
            <a:avLst/>
          </a:prstGeom>
        </p:spPr>
      </p:pic>
      <p:sp>
        <p:nvSpPr>
          <p:cNvPr id="11" name="TextBox 10">
            <a:extLst>
              <a:ext uri="{FF2B5EF4-FFF2-40B4-BE49-F238E27FC236}">
                <a16:creationId xmlns:a16="http://schemas.microsoft.com/office/drawing/2014/main" id="{85FCA6B2-2EB0-774B-8C9F-F5D930FCF2B0}"/>
              </a:ext>
            </a:extLst>
          </p:cNvPr>
          <p:cNvSpPr txBox="1"/>
          <p:nvPr/>
        </p:nvSpPr>
        <p:spPr>
          <a:xfrm>
            <a:off x="9848526" y="6426776"/>
            <a:ext cx="2161682" cy="307777"/>
          </a:xfrm>
          <a:prstGeom prst="rect">
            <a:avLst/>
          </a:prstGeom>
          <a:noFill/>
        </p:spPr>
        <p:txBody>
          <a:bodyPr wrap="none" rtlCol="0">
            <a:spAutoFit/>
          </a:bodyPr>
          <a:lstStyle/>
          <a:p>
            <a:r>
              <a:rPr lang="en-US" sz="1400" dirty="0">
                <a:hlinkClick r:id="rId4"/>
              </a:rPr>
              <a:t>Source: Koenderink's slides</a:t>
            </a:r>
            <a:endParaRPr lang="en-US" sz="1400" dirty="0"/>
          </a:p>
        </p:txBody>
      </p:sp>
    </p:spTree>
    <p:extLst>
      <p:ext uri="{BB962C8B-B14F-4D97-AF65-F5344CB8AC3E}">
        <p14:creationId xmlns:p14="http://schemas.microsoft.com/office/powerpoint/2010/main" val="2197549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81A-7821-0049-8C53-F98602DE2E1E}"/>
              </a:ext>
            </a:extLst>
          </p:cNvPr>
          <p:cNvSpPr>
            <a:spLocks noGrp="1"/>
          </p:cNvSpPr>
          <p:nvPr>
            <p:ph type="title"/>
          </p:nvPr>
        </p:nvSpPr>
        <p:spPr>
          <a:xfrm>
            <a:off x="0" y="105816"/>
            <a:ext cx="12192000" cy="1325563"/>
          </a:xfrm>
        </p:spPr>
        <p:txBody>
          <a:bodyPr/>
          <a:lstStyle/>
          <a:p>
            <a:pPr algn="ctr"/>
            <a:r>
              <a:rPr lang="en-US" dirty="0"/>
              <a:t>The Three Philosophers: Marr, Gibson, </a:t>
            </a:r>
            <a:r>
              <a:rPr lang="en-US" dirty="0" err="1"/>
              <a:t>Koenderink</a:t>
            </a:r>
            <a:endParaRPr lang="en-US" dirty="0"/>
          </a:p>
        </p:txBody>
      </p:sp>
      <p:pic>
        <p:nvPicPr>
          <p:cNvPr id="4" name="Picture 3">
            <a:extLst>
              <a:ext uri="{FF2B5EF4-FFF2-40B4-BE49-F238E27FC236}">
                <a16:creationId xmlns:a16="http://schemas.microsoft.com/office/drawing/2014/main" id="{2A501DAA-4404-9144-81FC-ADD14FDE2200}"/>
              </a:ext>
            </a:extLst>
          </p:cNvPr>
          <p:cNvPicPr>
            <a:picLocks noChangeAspect="1"/>
          </p:cNvPicPr>
          <p:nvPr/>
        </p:nvPicPr>
        <p:blipFill>
          <a:blip r:embed="rId2"/>
          <a:stretch>
            <a:fillRect/>
          </a:stretch>
        </p:blipFill>
        <p:spPr>
          <a:xfrm>
            <a:off x="1037240" y="2254055"/>
            <a:ext cx="2459087" cy="2789307"/>
          </a:xfrm>
          <a:prstGeom prst="rect">
            <a:avLst/>
          </a:prstGeom>
        </p:spPr>
      </p:pic>
      <p:sp>
        <p:nvSpPr>
          <p:cNvPr id="5" name="TextBox 4">
            <a:extLst>
              <a:ext uri="{FF2B5EF4-FFF2-40B4-BE49-F238E27FC236}">
                <a16:creationId xmlns:a16="http://schemas.microsoft.com/office/drawing/2014/main" id="{8DE32B63-5D23-674E-9688-DE10614F1854}"/>
              </a:ext>
            </a:extLst>
          </p:cNvPr>
          <p:cNvSpPr txBox="1"/>
          <p:nvPr/>
        </p:nvSpPr>
        <p:spPr>
          <a:xfrm>
            <a:off x="1009934" y="5227093"/>
            <a:ext cx="2434641" cy="369332"/>
          </a:xfrm>
          <a:prstGeom prst="rect">
            <a:avLst/>
          </a:prstGeom>
          <a:noFill/>
        </p:spPr>
        <p:txBody>
          <a:bodyPr wrap="none" rtlCol="0">
            <a:spAutoFit/>
          </a:bodyPr>
          <a:lstStyle/>
          <a:p>
            <a:pPr algn="ctr"/>
            <a:r>
              <a:rPr lang="en-US" dirty="0"/>
              <a:t>David Marr (1945-1980)</a:t>
            </a:r>
          </a:p>
        </p:txBody>
      </p:sp>
      <p:pic>
        <p:nvPicPr>
          <p:cNvPr id="6" name="Picture 5">
            <a:extLst>
              <a:ext uri="{FF2B5EF4-FFF2-40B4-BE49-F238E27FC236}">
                <a16:creationId xmlns:a16="http://schemas.microsoft.com/office/drawing/2014/main" id="{9BA3CB7C-B11A-674A-A667-4658F180FA0D}"/>
              </a:ext>
            </a:extLst>
          </p:cNvPr>
          <p:cNvPicPr>
            <a:picLocks noChangeAspect="1"/>
          </p:cNvPicPr>
          <p:nvPr/>
        </p:nvPicPr>
        <p:blipFill>
          <a:blip r:embed="rId3"/>
          <a:stretch>
            <a:fillRect/>
          </a:stretch>
        </p:blipFill>
        <p:spPr>
          <a:xfrm>
            <a:off x="4951011" y="2000931"/>
            <a:ext cx="2157037" cy="3042432"/>
          </a:xfrm>
          <a:prstGeom prst="rect">
            <a:avLst/>
          </a:prstGeom>
        </p:spPr>
      </p:pic>
      <p:sp>
        <p:nvSpPr>
          <p:cNvPr id="7" name="TextBox 6">
            <a:extLst>
              <a:ext uri="{FF2B5EF4-FFF2-40B4-BE49-F238E27FC236}">
                <a16:creationId xmlns:a16="http://schemas.microsoft.com/office/drawing/2014/main" id="{D93BABED-2207-C44C-92B5-6A480CFA0F6C}"/>
              </a:ext>
            </a:extLst>
          </p:cNvPr>
          <p:cNvSpPr txBox="1"/>
          <p:nvPr/>
        </p:nvSpPr>
        <p:spPr>
          <a:xfrm>
            <a:off x="4327013" y="5227092"/>
            <a:ext cx="3405035" cy="369332"/>
          </a:xfrm>
          <a:prstGeom prst="rect">
            <a:avLst/>
          </a:prstGeom>
          <a:noFill/>
        </p:spPr>
        <p:txBody>
          <a:bodyPr wrap="none" rtlCol="0">
            <a:spAutoFit/>
          </a:bodyPr>
          <a:lstStyle/>
          <a:p>
            <a:pPr algn="ctr"/>
            <a:r>
              <a:rPr lang="en-US" dirty="0"/>
              <a:t>James Jerome Gibson (1904-1979)</a:t>
            </a:r>
          </a:p>
        </p:txBody>
      </p:sp>
      <p:pic>
        <p:nvPicPr>
          <p:cNvPr id="8" name="Picture 7">
            <a:extLst>
              <a:ext uri="{FF2B5EF4-FFF2-40B4-BE49-F238E27FC236}">
                <a16:creationId xmlns:a16="http://schemas.microsoft.com/office/drawing/2014/main" id="{C449A473-15D5-EB45-852E-A97007574B13}"/>
              </a:ext>
            </a:extLst>
          </p:cNvPr>
          <p:cNvPicPr>
            <a:picLocks noChangeAspect="1"/>
          </p:cNvPicPr>
          <p:nvPr/>
        </p:nvPicPr>
        <p:blipFill>
          <a:blip r:embed="rId4"/>
          <a:stretch>
            <a:fillRect/>
          </a:stretch>
        </p:blipFill>
        <p:spPr>
          <a:xfrm>
            <a:off x="8659196" y="2097412"/>
            <a:ext cx="2945950" cy="2945950"/>
          </a:xfrm>
          <a:prstGeom prst="rect">
            <a:avLst/>
          </a:prstGeom>
        </p:spPr>
      </p:pic>
      <p:sp>
        <p:nvSpPr>
          <p:cNvPr id="9" name="TextBox 8">
            <a:extLst>
              <a:ext uri="{FF2B5EF4-FFF2-40B4-BE49-F238E27FC236}">
                <a16:creationId xmlns:a16="http://schemas.microsoft.com/office/drawing/2014/main" id="{DAB2A76A-CFE8-224A-BB0E-3F988BF1CBF7}"/>
              </a:ext>
            </a:extLst>
          </p:cNvPr>
          <p:cNvSpPr txBox="1"/>
          <p:nvPr/>
        </p:nvSpPr>
        <p:spPr>
          <a:xfrm>
            <a:off x="8575978" y="5227091"/>
            <a:ext cx="3112390" cy="369332"/>
          </a:xfrm>
          <a:prstGeom prst="rect">
            <a:avLst/>
          </a:prstGeom>
          <a:noFill/>
        </p:spPr>
        <p:txBody>
          <a:bodyPr wrap="none" rtlCol="0">
            <a:spAutoFit/>
          </a:bodyPr>
          <a:lstStyle/>
          <a:p>
            <a:pPr algn="ctr"/>
            <a:r>
              <a:rPr lang="en-US" dirty="0"/>
              <a:t>Jan Johan </a:t>
            </a:r>
            <a:r>
              <a:rPr lang="en-US" dirty="0" err="1"/>
              <a:t>Koenderink</a:t>
            </a:r>
            <a:r>
              <a:rPr lang="en-US" dirty="0"/>
              <a:t> (b. 1943)</a:t>
            </a:r>
          </a:p>
        </p:txBody>
      </p:sp>
    </p:spTree>
    <p:extLst>
      <p:ext uri="{BB962C8B-B14F-4D97-AF65-F5344CB8AC3E}">
        <p14:creationId xmlns:p14="http://schemas.microsoft.com/office/powerpoint/2010/main" val="2340268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The AI viewpoint</a:t>
            </a:r>
          </a:p>
        </p:txBody>
      </p:sp>
      <p:pic>
        <p:nvPicPr>
          <p:cNvPr id="5124" name="Picture 4"/>
          <p:cNvPicPr>
            <a:picLocks noChangeAspect="1" noChangeArrowheads="1"/>
          </p:cNvPicPr>
          <p:nvPr/>
        </p:nvPicPr>
        <p:blipFill>
          <a:blip r:embed="rId3" cstate="print"/>
          <a:srcRect/>
          <a:stretch>
            <a:fillRect/>
          </a:stretch>
        </p:blipFill>
        <p:spPr bwMode="auto">
          <a:xfrm>
            <a:off x="2116282" y="2066307"/>
            <a:ext cx="7959436" cy="3429000"/>
          </a:xfrm>
          <a:prstGeom prst="rect">
            <a:avLst/>
          </a:prstGeom>
          <a:noFill/>
          <a:ln w="9525">
            <a:noFill/>
            <a:miter lim="800000"/>
            <a:headEnd/>
            <a:tailEnd/>
          </a:ln>
        </p:spPr>
      </p:pic>
      <p:sp>
        <p:nvSpPr>
          <p:cNvPr id="4" name="TextBox 3">
            <a:extLst>
              <a:ext uri="{FF2B5EF4-FFF2-40B4-BE49-F238E27FC236}">
                <a16:creationId xmlns:a16="http://schemas.microsoft.com/office/drawing/2014/main" id="{2F00AD97-D842-F141-9F98-82F204E29BBA}"/>
              </a:ext>
            </a:extLst>
          </p:cNvPr>
          <p:cNvSpPr txBox="1"/>
          <p:nvPr/>
        </p:nvSpPr>
        <p:spPr>
          <a:xfrm>
            <a:off x="8977745" y="6329162"/>
            <a:ext cx="2855462" cy="369332"/>
          </a:xfrm>
          <a:prstGeom prst="rect">
            <a:avLst/>
          </a:prstGeom>
          <a:noFill/>
        </p:spPr>
        <p:txBody>
          <a:bodyPr wrap="none" rtlCol="0">
            <a:spAutoFit/>
          </a:bodyPr>
          <a:lstStyle/>
          <a:p>
            <a:r>
              <a:rPr lang="en-US" dirty="0"/>
              <a:t>Figure from </a:t>
            </a:r>
            <a:r>
              <a:rPr lang="en-US" dirty="0">
                <a:hlinkClick r:id="rId4"/>
              </a:rPr>
              <a:t>Russell &amp; </a:t>
            </a:r>
            <a:r>
              <a:rPr lang="en-US" dirty="0" err="1">
                <a:hlinkClick r:id="rId4"/>
              </a:rPr>
              <a:t>Norvig</a:t>
            </a:r>
            <a:endParaRPr lang="en-US" dirty="0"/>
          </a:p>
        </p:txBody>
      </p:sp>
    </p:spTree>
    <p:extLst>
      <p:ext uri="{BB962C8B-B14F-4D97-AF65-F5344CB8AC3E}">
        <p14:creationId xmlns:p14="http://schemas.microsoft.com/office/powerpoint/2010/main" val="2396555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Sensory-action worlds</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838200" y="1371600"/>
            <a:ext cx="10515600" cy="4993621"/>
          </a:xfrm>
        </p:spPr>
        <p:txBody>
          <a:bodyPr/>
          <a:lstStyle/>
          <a:p>
            <a:r>
              <a:rPr lang="en-US" dirty="0"/>
              <a:t>Each organism has its own </a:t>
            </a:r>
            <a:r>
              <a:rPr lang="en-US" i="1" dirty="0"/>
              <a:t>umwelt </a:t>
            </a:r>
            <a:r>
              <a:rPr lang="en-US" dirty="0"/>
              <a:t>or “surrounding world”</a:t>
            </a:r>
          </a:p>
          <a:p>
            <a:pPr lvl="1"/>
            <a:r>
              <a:rPr lang="en-US" dirty="0"/>
              <a:t>This is the organism’s sensory and action world. It is determined by biology “bounds the universe from the perspective of the animal”</a:t>
            </a:r>
          </a:p>
          <a:p>
            <a:pPr lvl="1"/>
            <a:r>
              <a:rPr lang="en-US" dirty="0"/>
              <a:t>Absolute time and space don’t exist from the organism’s point of view</a:t>
            </a:r>
          </a:p>
          <a:p>
            <a:pPr lvl="1"/>
            <a:r>
              <a:rPr lang="en-US" dirty="0"/>
              <a:t>Gibson had a similar idea, but he still implicitly assumed a “God’s eye” view that </a:t>
            </a:r>
            <a:r>
              <a:rPr lang="en-US" dirty="0" err="1"/>
              <a:t>Koenderink</a:t>
            </a:r>
            <a:r>
              <a:rPr lang="en-US" dirty="0"/>
              <a:t> rules out</a:t>
            </a:r>
          </a:p>
        </p:txBody>
      </p:sp>
      <p:sp>
        <p:nvSpPr>
          <p:cNvPr id="8" name="TextBox 7">
            <a:extLst>
              <a:ext uri="{FF2B5EF4-FFF2-40B4-BE49-F238E27FC236}">
                <a16:creationId xmlns:a16="http://schemas.microsoft.com/office/drawing/2014/main" id="{E86663E8-DE0B-654C-94FE-649D8799E4D1}"/>
              </a:ext>
            </a:extLst>
          </p:cNvPr>
          <p:cNvSpPr txBox="1"/>
          <p:nvPr/>
        </p:nvSpPr>
        <p:spPr>
          <a:xfrm>
            <a:off x="4615339"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2"/>
              </a:rPr>
              <a:t>Sentience</a:t>
            </a:r>
            <a:r>
              <a:rPr lang="en-US" dirty="0"/>
              <a:t>, 2019</a:t>
            </a:r>
          </a:p>
        </p:txBody>
      </p:sp>
      <p:pic>
        <p:nvPicPr>
          <p:cNvPr id="6" name="Picture 5">
            <a:extLst>
              <a:ext uri="{FF2B5EF4-FFF2-40B4-BE49-F238E27FC236}">
                <a16:creationId xmlns:a16="http://schemas.microsoft.com/office/drawing/2014/main" id="{2D8FCB5F-9197-944C-B109-0BADDA5D85CB}"/>
              </a:ext>
            </a:extLst>
          </p:cNvPr>
          <p:cNvPicPr>
            <a:picLocks noChangeAspect="1"/>
          </p:cNvPicPr>
          <p:nvPr/>
        </p:nvPicPr>
        <p:blipFill>
          <a:blip r:embed="rId3"/>
          <a:stretch>
            <a:fillRect/>
          </a:stretch>
        </p:blipFill>
        <p:spPr>
          <a:xfrm>
            <a:off x="4992476" y="3611601"/>
            <a:ext cx="2207047" cy="2753620"/>
          </a:xfrm>
          <a:prstGeom prst="rect">
            <a:avLst/>
          </a:prstGeom>
        </p:spPr>
      </p:pic>
    </p:spTree>
    <p:extLst>
      <p:ext uri="{BB962C8B-B14F-4D97-AF65-F5344CB8AC3E}">
        <p14:creationId xmlns:p14="http://schemas.microsoft.com/office/powerpoint/2010/main" val="8879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CD14-B59F-D546-B0A8-2E2DF0464B26}"/>
              </a:ext>
            </a:extLst>
          </p:cNvPr>
          <p:cNvSpPr>
            <a:spLocks noGrp="1"/>
          </p:cNvSpPr>
          <p:nvPr>
            <p:ph type="title"/>
          </p:nvPr>
        </p:nvSpPr>
        <p:spPr/>
        <p:txBody>
          <a:bodyPr/>
          <a:lstStyle/>
          <a:p>
            <a:r>
              <a:rPr lang="en-US" dirty="0"/>
              <a:t>Perception-action cycles</a:t>
            </a:r>
          </a:p>
        </p:txBody>
      </p:sp>
      <p:pic>
        <p:nvPicPr>
          <p:cNvPr id="6" name="Content Placeholder 5">
            <a:extLst>
              <a:ext uri="{FF2B5EF4-FFF2-40B4-BE49-F238E27FC236}">
                <a16:creationId xmlns:a16="http://schemas.microsoft.com/office/drawing/2014/main" id="{3A8EBB91-4F09-5741-9FB1-3A27013B3D62}"/>
              </a:ext>
            </a:extLst>
          </p:cNvPr>
          <p:cNvPicPr>
            <a:picLocks noGrp="1" noChangeAspect="1"/>
          </p:cNvPicPr>
          <p:nvPr>
            <p:ph idx="1"/>
          </p:nvPr>
        </p:nvPicPr>
        <p:blipFill>
          <a:blip r:embed="rId2"/>
          <a:stretch>
            <a:fillRect/>
          </a:stretch>
        </p:blipFill>
        <p:spPr>
          <a:xfrm>
            <a:off x="979344" y="2007667"/>
            <a:ext cx="4020170" cy="3716240"/>
          </a:xfrm>
        </p:spPr>
      </p:pic>
      <p:pic>
        <p:nvPicPr>
          <p:cNvPr id="4" name="Picture 3">
            <a:extLst>
              <a:ext uri="{FF2B5EF4-FFF2-40B4-BE49-F238E27FC236}">
                <a16:creationId xmlns:a16="http://schemas.microsoft.com/office/drawing/2014/main" id="{7D544D6B-F760-2F41-8568-9FCE4244778A}"/>
              </a:ext>
            </a:extLst>
          </p:cNvPr>
          <p:cNvPicPr>
            <a:picLocks noChangeAspect="1"/>
          </p:cNvPicPr>
          <p:nvPr/>
        </p:nvPicPr>
        <p:blipFill>
          <a:blip r:embed="rId3"/>
          <a:stretch>
            <a:fillRect/>
          </a:stretch>
        </p:blipFill>
        <p:spPr>
          <a:xfrm>
            <a:off x="5195161" y="1872593"/>
            <a:ext cx="6514720" cy="3986388"/>
          </a:xfrm>
          <a:prstGeom prst="rect">
            <a:avLst/>
          </a:prstGeom>
        </p:spPr>
      </p:pic>
      <p:sp>
        <p:nvSpPr>
          <p:cNvPr id="8" name="Rectangle 7">
            <a:extLst>
              <a:ext uri="{FF2B5EF4-FFF2-40B4-BE49-F238E27FC236}">
                <a16:creationId xmlns:a16="http://schemas.microsoft.com/office/drawing/2014/main" id="{7AC47B02-A0C3-7C43-96A2-309A874EE22F}"/>
              </a:ext>
            </a:extLst>
          </p:cNvPr>
          <p:cNvSpPr/>
          <p:nvPr/>
        </p:nvSpPr>
        <p:spPr>
          <a:xfrm>
            <a:off x="6178378" y="6485833"/>
            <a:ext cx="5899890" cy="369332"/>
          </a:xfrm>
          <a:prstGeom prst="rect">
            <a:avLst/>
          </a:prstGeom>
        </p:spPr>
        <p:txBody>
          <a:bodyPr wrap="square">
            <a:spAutoFit/>
          </a:bodyPr>
          <a:lstStyle/>
          <a:p>
            <a:pPr algn="r"/>
            <a:r>
              <a:rPr lang="en-US" dirty="0">
                <a:solidFill>
                  <a:srgbClr val="222222"/>
                </a:solidFill>
                <a:latin typeface="Arial" panose="020B0604020202020204" pitchFamily="34" charset="0"/>
              </a:rPr>
              <a:t>Figures from von </a:t>
            </a:r>
            <a:r>
              <a:rPr lang="en-US" dirty="0" err="1">
                <a:solidFill>
                  <a:srgbClr val="222222"/>
                </a:solidFill>
                <a:latin typeface="Arial" panose="020B0604020202020204" pitchFamily="34" charset="0"/>
              </a:rPr>
              <a:t>Uexküll’s</a:t>
            </a:r>
            <a:r>
              <a:rPr lang="en-US" dirty="0">
                <a:solidFill>
                  <a:srgbClr val="222222"/>
                </a:solidFill>
                <a:latin typeface="Arial" panose="020B0604020202020204" pitchFamily="34" charset="0"/>
              </a:rPr>
              <a:t> </a:t>
            </a:r>
            <a:r>
              <a:rPr lang="en-US" i="1" dirty="0" err="1">
                <a:solidFill>
                  <a:srgbClr val="222222"/>
                </a:solidFill>
                <a:latin typeface="Arial" panose="020B0604020202020204" pitchFamily="34" charset="0"/>
              </a:rPr>
              <a:t>Theoretische</a:t>
            </a:r>
            <a:r>
              <a:rPr lang="en-US" i="1" dirty="0">
                <a:solidFill>
                  <a:srgbClr val="222222"/>
                </a:solidFill>
                <a:latin typeface="Arial" panose="020B0604020202020204" pitchFamily="34" charset="0"/>
              </a:rPr>
              <a:t> </a:t>
            </a:r>
            <a:r>
              <a:rPr lang="en-US" i="1" dirty="0" err="1">
                <a:solidFill>
                  <a:srgbClr val="222222"/>
                </a:solidFill>
                <a:latin typeface="Arial" panose="020B0604020202020204" pitchFamily="34" charset="0"/>
              </a:rPr>
              <a:t>Biologie</a:t>
            </a:r>
            <a:r>
              <a:rPr lang="en-US" dirty="0">
                <a:solidFill>
                  <a:srgbClr val="222222"/>
                </a:solidFill>
                <a:latin typeface="Arial" panose="020B0604020202020204" pitchFamily="34" charset="0"/>
              </a:rPr>
              <a:t>, 1920</a:t>
            </a:r>
            <a:endParaRPr lang="en-US" dirty="0"/>
          </a:p>
        </p:txBody>
      </p:sp>
    </p:spTree>
    <p:extLst>
      <p:ext uri="{BB962C8B-B14F-4D97-AF65-F5344CB8AC3E}">
        <p14:creationId xmlns:p14="http://schemas.microsoft.com/office/powerpoint/2010/main" val="306616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36BC-DFFA-2245-9E17-F15681C8A6EE}"/>
              </a:ext>
            </a:extLst>
          </p:cNvPr>
          <p:cNvSpPr>
            <a:spLocks noGrp="1"/>
          </p:cNvSpPr>
          <p:nvPr>
            <p:ph type="title"/>
          </p:nvPr>
        </p:nvSpPr>
        <p:spPr/>
        <p:txBody>
          <a:bodyPr/>
          <a:lstStyle/>
          <a:p>
            <a:r>
              <a:rPr lang="en-US" dirty="0"/>
              <a:t>The AI viewpoint</a:t>
            </a:r>
          </a:p>
        </p:txBody>
      </p:sp>
      <p:sp>
        <p:nvSpPr>
          <p:cNvPr id="4" name="Text Placeholder 3">
            <a:extLst>
              <a:ext uri="{FF2B5EF4-FFF2-40B4-BE49-F238E27FC236}">
                <a16:creationId xmlns:a16="http://schemas.microsoft.com/office/drawing/2014/main" id="{39645AF9-8DDB-844E-A0DD-B01C3B272694}"/>
              </a:ext>
            </a:extLst>
          </p:cNvPr>
          <p:cNvSpPr txBox="1">
            <a:spLocks/>
          </p:cNvSpPr>
          <p:nvPr/>
        </p:nvSpPr>
        <p:spPr>
          <a:xfrm>
            <a:off x="989611" y="1270659"/>
            <a:ext cx="404018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Reflex agent</a:t>
            </a:r>
          </a:p>
        </p:txBody>
      </p:sp>
      <p:sp>
        <p:nvSpPr>
          <p:cNvPr id="5" name="Content Placeholder 4">
            <a:extLst>
              <a:ext uri="{FF2B5EF4-FFF2-40B4-BE49-F238E27FC236}">
                <a16:creationId xmlns:a16="http://schemas.microsoft.com/office/drawing/2014/main" id="{8DC8C5CB-E595-C544-AA14-81113689636E}"/>
              </a:ext>
            </a:extLst>
          </p:cNvPr>
          <p:cNvSpPr txBox="1">
            <a:spLocks/>
          </p:cNvSpPr>
          <p:nvPr/>
        </p:nvSpPr>
        <p:spPr>
          <a:xfrm>
            <a:off x="700643" y="4114800"/>
            <a:ext cx="5189517" cy="2514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C0099"/>
                </a:solidFill>
              </a:rPr>
              <a:t>Consider how the world IS</a:t>
            </a:r>
          </a:p>
          <a:p>
            <a:r>
              <a:rPr lang="en-US" dirty="0"/>
              <a:t>Choose action based only on current percept </a:t>
            </a:r>
          </a:p>
          <a:p>
            <a:r>
              <a:rPr lang="en-US" dirty="0"/>
              <a:t>Do not consider the future consequences of actions</a:t>
            </a:r>
          </a:p>
        </p:txBody>
      </p:sp>
      <p:sp>
        <p:nvSpPr>
          <p:cNvPr id="6" name="Text Placeholder 5">
            <a:extLst>
              <a:ext uri="{FF2B5EF4-FFF2-40B4-BE49-F238E27FC236}">
                <a16:creationId xmlns:a16="http://schemas.microsoft.com/office/drawing/2014/main" id="{D6076544-9CF9-2D42-9B30-DF5CF6603712}"/>
              </a:ext>
            </a:extLst>
          </p:cNvPr>
          <p:cNvSpPr txBox="1">
            <a:spLocks/>
          </p:cNvSpPr>
          <p:nvPr/>
        </p:nvSpPr>
        <p:spPr>
          <a:xfrm>
            <a:off x="6889460" y="1270659"/>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Predictive agent</a:t>
            </a:r>
          </a:p>
        </p:txBody>
      </p:sp>
      <p:sp>
        <p:nvSpPr>
          <p:cNvPr id="7" name="Content Placeholder 6">
            <a:extLst>
              <a:ext uri="{FF2B5EF4-FFF2-40B4-BE49-F238E27FC236}">
                <a16:creationId xmlns:a16="http://schemas.microsoft.com/office/drawing/2014/main" id="{A0CB2292-65D9-B349-AF0A-A5B1C12904BB}"/>
              </a:ext>
            </a:extLst>
          </p:cNvPr>
          <p:cNvSpPr txBox="1">
            <a:spLocks/>
          </p:cNvSpPr>
          <p:nvPr/>
        </p:nvSpPr>
        <p:spPr>
          <a:xfrm>
            <a:off x="6250378" y="4114800"/>
            <a:ext cx="5826825" cy="2895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C0099"/>
                </a:solidFill>
              </a:rPr>
              <a:t>Consider how the world WOULD BE</a:t>
            </a:r>
          </a:p>
          <a:p>
            <a:r>
              <a:rPr lang="en-US" dirty="0"/>
              <a:t>Decisions based on (hypothesized) consequences of actions</a:t>
            </a:r>
          </a:p>
          <a:p>
            <a:r>
              <a:rPr lang="en-US" dirty="0"/>
              <a:t>Must have a model of how the world evolves in response to actions</a:t>
            </a:r>
          </a:p>
        </p:txBody>
      </p:sp>
      <p:sp>
        <p:nvSpPr>
          <p:cNvPr id="8" name="TextBox 7">
            <a:extLst>
              <a:ext uri="{FF2B5EF4-FFF2-40B4-BE49-F238E27FC236}">
                <a16:creationId xmlns:a16="http://schemas.microsoft.com/office/drawing/2014/main" id="{67A009C7-C1B8-E24A-8D49-6F4E574A0672}"/>
              </a:ext>
            </a:extLst>
          </p:cNvPr>
          <p:cNvSpPr txBox="1"/>
          <p:nvPr/>
        </p:nvSpPr>
        <p:spPr>
          <a:xfrm>
            <a:off x="8980714" y="6581001"/>
            <a:ext cx="2679451" cy="276999"/>
          </a:xfrm>
          <a:prstGeom prst="rect">
            <a:avLst/>
          </a:prstGeom>
          <a:noFill/>
        </p:spPr>
        <p:txBody>
          <a:bodyPr wrap="none" rtlCol="0">
            <a:spAutoFit/>
          </a:bodyPr>
          <a:lstStyle/>
          <a:p>
            <a:r>
              <a:rPr lang="en-US" sz="1200" dirty="0"/>
              <a:t>Sources: D. Klein, P. </a:t>
            </a:r>
            <a:r>
              <a:rPr lang="en-US" sz="1200" dirty="0" err="1"/>
              <a:t>Abbeel</a:t>
            </a:r>
            <a:r>
              <a:rPr lang="en-US" sz="1200" dirty="0"/>
              <a:t>, my AI slides</a:t>
            </a:r>
          </a:p>
        </p:txBody>
      </p:sp>
      <p:pic>
        <p:nvPicPr>
          <p:cNvPr id="9" name="Picture 8">
            <a:extLst>
              <a:ext uri="{FF2B5EF4-FFF2-40B4-BE49-F238E27FC236}">
                <a16:creationId xmlns:a16="http://schemas.microsoft.com/office/drawing/2014/main" id="{05A9EE96-9701-8249-B7D7-8E2C1C717258}"/>
              </a:ext>
            </a:extLst>
          </p:cNvPr>
          <p:cNvPicPr>
            <a:picLocks noChangeAspect="1"/>
          </p:cNvPicPr>
          <p:nvPr/>
        </p:nvPicPr>
        <p:blipFill>
          <a:blip r:embed="rId2"/>
          <a:stretch>
            <a:fillRect/>
          </a:stretch>
        </p:blipFill>
        <p:spPr>
          <a:xfrm>
            <a:off x="1417122" y="1759259"/>
            <a:ext cx="3136900" cy="2107798"/>
          </a:xfrm>
          <a:prstGeom prst="rect">
            <a:avLst/>
          </a:prstGeom>
        </p:spPr>
      </p:pic>
      <p:pic>
        <p:nvPicPr>
          <p:cNvPr id="10" name="Picture 9">
            <a:extLst>
              <a:ext uri="{FF2B5EF4-FFF2-40B4-BE49-F238E27FC236}">
                <a16:creationId xmlns:a16="http://schemas.microsoft.com/office/drawing/2014/main" id="{A230637D-E081-7246-890F-4B1BD11C642C}"/>
              </a:ext>
            </a:extLst>
          </p:cNvPr>
          <p:cNvPicPr>
            <a:picLocks noChangeAspect="1"/>
          </p:cNvPicPr>
          <p:nvPr/>
        </p:nvPicPr>
        <p:blipFill>
          <a:blip r:embed="rId3"/>
          <a:stretch>
            <a:fillRect/>
          </a:stretch>
        </p:blipFill>
        <p:spPr>
          <a:xfrm>
            <a:off x="7420097" y="1752600"/>
            <a:ext cx="3200400" cy="2114457"/>
          </a:xfrm>
          <a:prstGeom prst="rect">
            <a:avLst/>
          </a:prstGeom>
        </p:spPr>
      </p:pic>
    </p:spTree>
    <p:extLst>
      <p:ext uri="{BB962C8B-B14F-4D97-AF65-F5344CB8AC3E}">
        <p14:creationId xmlns:p14="http://schemas.microsoft.com/office/powerpoint/2010/main" val="39498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P spid="6" grpId="0" build="p"/>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F3BA-EC80-4047-9D79-7DE5EF53294A}"/>
              </a:ext>
            </a:extLst>
          </p:cNvPr>
          <p:cNvSpPr txBox="1"/>
          <p:nvPr/>
        </p:nvSpPr>
        <p:spPr>
          <a:xfrm>
            <a:off x="614149" y="6439667"/>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3"/>
              </a:rPr>
              <a:t>Sentience</a:t>
            </a:r>
            <a:r>
              <a:rPr lang="en-US" dirty="0"/>
              <a:t>, 2019</a:t>
            </a:r>
          </a:p>
        </p:txBody>
      </p:sp>
      <p:pic>
        <p:nvPicPr>
          <p:cNvPr id="5" name="Picture 4">
            <a:extLst>
              <a:ext uri="{FF2B5EF4-FFF2-40B4-BE49-F238E27FC236}">
                <a16:creationId xmlns:a16="http://schemas.microsoft.com/office/drawing/2014/main" id="{AFB73FAE-21ED-FA40-A593-25422462A9DF}"/>
              </a:ext>
            </a:extLst>
          </p:cNvPr>
          <p:cNvPicPr>
            <a:picLocks noChangeAspect="1"/>
          </p:cNvPicPr>
          <p:nvPr/>
        </p:nvPicPr>
        <p:blipFill rotWithShape="1">
          <a:blip r:embed="rId4"/>
          <a:srcRect b="13266"/>
          <a:stretch/>
        </p:blipFill>
        <p:spPr>
          <a:xfrm>
            <a:off x="2138605" y="1571289"/>
            <a:ext cx="7326917" cy="3888607"/>
          </a:xfrm>
          <a:prstGeom prst="rect">
            <a:avLst/>
          </a:prstGeom>
        </p:spPr>
      </p:pic>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Sensorimotor feedback loop</a:t>
            </a:r>
          </a:p>
        </p:txBody>
      </p:sp>
      <p:sp>
        <p:nvSpPr>
          <p:cNvPr id="6" name="Rectangle 5">
            <a:extLst>
              <a:ext uri="{FF2B5EF4-FFF2-40B4-BE49-F238E27FC236}">
                <a16:creationId xmlns:a16="http://schemas.microsoft.com/office/drawing/2014/main" id="{9535D8FA-E592-424F-8F0B-2BE51A080DDC}"/>
              </a:ext>
            </a:extLst>
          </p:cNvPr>
          <p:cNvSpPr/>
          <p:nvPr/>
        </p:nvSpPr>
        <p:spPr>
          <a:xfrm>
            <a:off x="6178378" y="6485833"/>
            <a:ext cx="5899890" cy="369332"/>
          </a:xfrm>
          <a:prstGeom prst="rect">
            <a:avLst/>
          </a:prstGeom>
        </p:spPr>
        <p:txBody>
          <a:bodyPr wrap="square">
            <a:spAutoFit/>
          </a:bodyPr>
          <a:lstStyle/>
          <a:p>
            <a:pPr algn="r"/>
            <a:r>
              <a:rPr lang="en-US" i="1" dirty="0">
                <a:solidFill>
                  <a:srgbClr val="222222"/>
                </a:solidFill>
                <a:latin typeface="Arial" panose="020B0604020202020204" pitchFamily="34" charset="0"/>
              </a:rPr>
              <a:t>Figure</a:t>
            </a:r>
            <a:r>
              <a:rPr lang="en-US" dirty="0">
                <a:solidFill>
                  <a:srgbClr val="222222"/>
                </a:solidFill>
                <a:latin typeface="Arial" panose="020B0604020202020204" pitchFamily="34" charset="0"/>
              </a:rPr>
              <a:t> from von </a:t>
            </a:r>
            <a:r>
              <a:rPr lang="en-US" dirty="0" err="1">
                <a:solidFill>
                  <a:srgbClr val="222222"/>
                </a:solidFill>
                <a:latin typeface="Arial" panose="020B0604020202020204" pitchFamily="34" charset="0"/>
              </a:rPr>
              <a:t>Uexküll’s</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Theoretische</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Biologie</a:t>
            </a:r>
            <a:r>
              <a:rPr lang="en-US" dirty="0">
                <a:solidFill>
                  <a:srgbClr val="222222"/>
                </a:solidFill>
                <a:latin typeface="Arial" panose="020B0604020202020204" pitchFamily="34" charset="0"/>
              </a:rPr>
              <a:t>, 1920</a:t>
            </a:r>
            <a:endParaRPr lang="en-US" dirty="0"/>
          </a:p>
        </p:txBody>
      </p:sp>
      <p:sp>
        <p:nvSpPr>
          <p:cNvPr id="9" name="TextBox 8">
            <a:extLst>
              <a:ext uri="{FF2B5EF4-FFF2-40B4-BE49-F238E27FC236}">
                <a16:creationId xmlns:a16="http://schemas.microsoft.com/office/drawing/2014/main" id="{1B439F09-461D-B741-B1E7-3830EACB6C7A}"/>
              </a:ext>
            </a:extLst>
          </p:cNvPr>
          <p:cNvSpPr txBox="1"/>
          <p:nvPr/>
        </p:nvSpPr>
        <p:spPr>
          <a:xfrm>
            <a:off x="7742712" y="1058811"/>
            <a:ext cx="2150525" cy="369332"/>
          </a:xfrm>
          <a:prstGeom prst="rect">
            <a:avLst/>
          </a:prstGeom>
          <a:noFill/>
        </p:spPr>
        <p:txBody>
          <a:bodyPr wrap="none" rtlCol="0">
            <a:spAutoFit/>
          </a:bodyPr>
          <a:lstStyle/>
          <a:p>
            <a:r>
              <a:rPr lang="en-US" dirty="0">
                <a:solidFill>
                  <a:srgbClr val="0070C0"/>
                </a:solidFill>
              </a:rPr>
              <a:t>Input from the world</a:t>
            </a:r>
          </a:p>
        </p:txBody>
      </p:sp>
      <p:sp>
        <p:nvSpPr>
          <p:cNvPr id="10" name="TextBox 9">
            <a:extLst>
              <a:ext uri="{FF2B5EF4-FFF2-40B4-BE49-F238E27FC236}">
                <a16:creationId xmlns:a16="http://schemas.microsoft.com/office/drawing/2014/main" id="{A3F38A1A-457B-9847-A2CF-A682BF2DE8BE}"/>
              </a:ext>
            </a:extLst>
          </p:cNvPr>
          <p:cNvSpPr txBox="1"/>
          <p:nvPr/>
        </p:nvSpPr>
        <p:spPr>
          <a:xfrm>
            <a:off x="7742712" y="5355699"/>
            <a:ext cx="2583464" cy="369332"/>
          </a:xfrm>
          <a:prstGeom prst="rect">
            <a:avLst/>
          </a:prstGeom>
          <a:noFill/>
        </p:spPr>
        <p:txBody>
          <a:bodyPr wrap="none" rtlCol="0">
            <a:spAutoFit/>
          </a:bodyPr>
          <a:lstStyle/>
          <a:p>
            <a:r>
              <a:rPr lang="en-US" dirty="0">
                <a:solidFill>
                  <a:srgbClr val="FF0000"/>
                </a:solidFill>
              </a:rPr>
              <a:t>Action to affect the world</a:t>
            </a:r>
          </a:p>
        </p:txBody>
      </p:sp>
      <p:sp>
        <p:nvSpPr>
          <p:cNvPr id="11" name="TextBox 10">
            <a:extLst>
              <a:ext uri="{FF2B5EF4-FFF2-40B4-BE49-F238E27FC236}">
                <a16:creationId xmlns:a16="http://schemas.microsoft.com/office/drawing/2014/main" id="{0FC4D1D9-01C5-904A-8565-C5C6D3EE5280}"/>
              </a:ext>
            </a:extLst>
          </p:cNvPr>
          <p:cNvSpPr txBox="1"/>
          <p:nvPr/>
        </p:nvSpPr>
        <p:spPr>
          <a:xfrm>
            <a:off x="4981676" y="2935813"/>
            <a:ext cx="1332015" cy="923330"/>
          </a:xfrm>
          <a:prstGeom prst="rect">
            <a:avLst/>
          </a:prstGeom>
          <a:noFill/>
        </p:spPr>
        <p:txBody>
          <a:bodyPr wrap="square" rtlCol="0">
            <a:spAutoFit/>
          </a:bodyPr>
          <a:lstStyle/>
          <a:p>
            <a:pPr algn="r"/>
            <a:r>
              <a:rPr lang="en-US" dirty="0">
                <a:solidFill>
                  <a:srgbClr val="C00000"/>
                </a:solidFill>
              </a:rPr>
              <a:t>Feedback about the action</a:t>
            </a:r>
          </a:p>
        </p:txBody>
      </p:sp>
      <p:sp>
        <p:nvSpPr>
          <p:cNvPr id="12" name="TextBox 11">
            <a:extLst>
              <a:ext uri="{FF2B5EF4-FFF2-40B4-BE49-F238E27FC236}">
                <a16:creationId xmlns:a16="http://schemas.microsoft.com/office/drawing/2014/main" id="{A44F69AB-40FB-594C-B8B3-7F71F3640139}"/>
              </a:ext>
            </a:extLst>
          </p:cNvPr>
          <p:cNvSpPr txBox="1"/>
          <p:nvPr/>
        </p:nvSpPr>
        <p:spPr>
          <a:xfrm>
            <a:off x="9460166" y="2863330"/>
            <a:ext cx="2322659" cy="1200329"/>
          </a:xfrm>
          <a:prstGeom prst="rect">
            <a:avLst/>
          </a:prstGeom>
          <a:noFill/>
        </p:spPr>
        <p:txBody>
          <a:bodyPr wrap="square" rtlCol="0">
            <a:spAutoFit/>
          </a:bodyPr>
          <a:lstStyle/>
          <a:p>
            <a:r>
              <a:rPr lang="en-US" dirty="0">
                <a:solidFill>
                  <a:srgbClr val="C00000"/>
                </a:solidFill>
              </a:rPr>
              <a:t>“Inner world” of the agent or interface between the agent and the world</a:t>
            </a:r>
          </a:p>
        </p:txBody>
      </p:sp>
      <p:sp>
        <p:nvSpPr>
          <p:cNvPr id="13" name="TextBox 12">
            <a:extLst>
              <a:ext uri="{FF2B5EF4-FFF2-40B4-BE49-F238E27FC236}">
                <a16:creationId xmlns:a16="http://schemas.microsoft.com/office/drawing/2014/main" id="{180BAF47-F1F6-B54E-B99A-CCCA764841BE}"/>
              </a:ext>
            </a:extLst>
          </p:cNvPr>
          <p:cNvSpPr txBox="1"/>
          <p:nvPr/>
        </p:nvSpPr>
        <p:spPr>
          <a:xfrm>
            <a:off x="250327" y="3140328"/>
            <a:ext cx="1925775" cy="646331"/>
          </a:xfrm>
          <a:prstGeom prst="rect">
            <a:avLst/>
          </a:prstGeom>
          <a:noFill/>
        </p:spPr>
        <p:txBody>
          <a:bodyPr wrap="square" rtlCol="0">
            <a:spAutoFit/>
          </a:bodyPr>
          <a:lstStyle/>
          <a:p>
            <a:pPr algn="r"/>
            <a:r>
              <a:rPr lang="en-US" dirty="0">
                <a:solidFill>
                  <a:srgbClr val="C00000"/>
                </a:solidFill>
              </a:rPr>
              <a:t>The world itself no longer matters!</a:t>
            </a:r>
          </a:p>
        </p:txBody>
      </p:sp>
    </p:spTree>
    <p:extLst>
      <p:ext uri="{BB962C8B-B14F-4D97-AF65-F5344CB8AC3E}">
        <p14:creationId xmlns:p14="http://schemas.microsoft.com/office/powerpoint/2010/main" val="188064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166-4153-5B4B-8766-2E7C081415E3}"/>
              </a:ext>
            </a:extLst>
          </p:cNvPr>
          <p:cNvSpPr>
            <a:spLocks noGrp="1"/>
          </p:cNvSpPr>
          <p:nvPr>
            <p:ph type="title"/>
          </p:nvPr>
        </p:nvSpPr>
        <p:spPr/>
        <p:txBody>
          <a:bodyPr/>
          <a:lstStyle/>
          <a:p>
            <a:r>
              <a:rPr lang="en-US" dirty="0"/>
              <a:t>Interface theory of perception</a:t>
            </a:r>
          </a:p>
        </p:txBody>
      </p:sp>
      <p:sp>
        <p:nvSpPr>
          <p:cNvPr id="3" name="Content Placeholder 2">
            <a:extLst>
              <a:ext uri="{FF2B5EF4-FFF2-40B4-BE49-F238E27FC236}">
                <a16:creationId xmlns:a16="http://schemas.microsoft.com/office/drawing/2014/main" id="{9562B658-CDFB-9244-8FF6-833BFFFEB656}"/>
              </a:ext>
            </a:extLst>
          </p:cNvPr>
          <p:cNvSpPr>
            <a:spLocks noGrp="1"/>
          </p:cNvSpPr>
          <p:nvPr>
            <p:ph idx="1"/>
          </p:nvPr>
        </p:nvSpPr>
        <p:spPr/>
        <p:txBody>
          <a:bodyPr/>
          <a:lstStyle/>
          <a:p>
            <a:r>
              <a:rPr lang="en-US" dirty="0"/>
              <a:t>The “new loop” creates a complete </a:t>
            </a:r>
            <a:r>
              <a:rPr lang="en-US" b="1" dirty="0"/>
              <a:t>interface</a:t>
            </a:r>
            <a:r>
              <a:rPr lang="en-US" dirty="0"/>
              <a:t> between the organism and the world. The organism does not experience the world in any other way except through this interface</a:t>
            </a:r>
          </a:p>
          <a:p>
            <a:pPr lvl="1"/>
            <a:r>
              <a:rPr lang="en-US" dirty="0"/>
              <a:t>However, the world is still perceived as being “out there” and it can still kill us</a:t>
            </a:r>
          </a:p>
        </p:txBody>
      </p:sp>
      <p:pic>
        <p:nvPicPr>
          <p:cNvPr id="5" name="Picture 4">
            <a:extLst>
              <a:ext uri="{FF2B5EF4-FFF2-40B4-BE49-F238E27FC236}">
                <a16:creationId xmlns:a16="http://schemas.microsoft.com/office/drawing/2014/main" id="{74DD4EDA-18F5-1749-B3C9-E945075C4BFE}"/>
              </a:ext>
            </a:extLst>
          </p:cNvPr>
          <p:cNvPicPr>
            <a:picLocks noChangeAspect="1"/>
          </p:cNvPicPr>
          <p:nvPr/>
        </p:nvPicPr>
        <p:blipFill>
          <a:blip r:embed="rId2"/>
          <a:stretch>
            <a:fillRect/>
          </a:stretch>
        </p:blipFill>
        <p:spPr>
          <a:xfrm>
            <a:off x="3274944" y="3049688"/>
            <a:ext cx="5282923" cy="2968723"/>
          </a:xfrm>
          <a:prstGeom prst="rect">
            <a:avLst/>
          </a:prstGeom>
        </p:spPr>
      </p:pic>
      <p:pic>
        <p:nvPicPr>
          <p:cNvPr id="4" name="Picture 3">
            <a:extLst>
              <a:ext uri="{FF2B5EF4-FFF2-40B4-BE49-F238E27FC236}">
                <a16:creationId xmlns:a16="http://schemas.microsoft.com/office/drawing/2014/main" id="{B9608414-7BA3-FA41-8644-D499178737B3}"/>
              </a:ext>
            </a:extLst>
          </p:cNvPr>
          <p:cNvPicPr>
            <a:picLocks noChangeAspect="1"/>
          </p:cNvPicPr>
          <p:nvPr/>
        </p:nvPicPr>
        <p:blipFill>
          <a:blip r:embed="rId3"/>
          <a:stretch>
            <a:fillRect/>
          </a:stretch>
        </p:blipFill>
        <p:spPr>
          <a:xfrm>
            <a:off x="3289619" y="3050526"/>
            <a:ext cx="5483323" cy="2971368"/>
          </a:xfrm>
          <a:prstGeom prst="rect">
            <a:avLst/>
          </a:prstGeom>
        </p:spPr>
      </p:pic>
      <p:sp>
        <p:nvSpPr>
          <p:cNvPr id="7" name="TextBox 6">
            <a:extLst>
              <a:ext uri="{FF2B5EF4-FFF2-40B4-BE49-F238E27FC236}">
                <a16:creationId xmlns:a16="http://schemas.microsoft.com/office/drawing/2014/main" id="{8544B54C-C439-5447-9579-BF85B8306BE7}"/>
              </a:ext>
            </a:extLst>
          </p:cNvPr>
          <p:cNvSpPr txBox="1"/>
          <p:nvPr/>
        </p:nvSpPr>
        <p:spPr>
          <a:xfrm>
            <a:off x="439708" y="6211669"/>
            <a:ext cx="11312584" cy="646331"/>
          </a:xfrm>
          <a:prstGeom prst="rect">
            <a:avLst/>
          </a:prstGeom>
          <a:noFill/>
        </p:spPr>
        <p:txBody>
          <a:bodyPr wrap="none" rtlCol="0">
            <a:spAutoFit/>
          </a:bodyPr>
          <a:lstStyle/>
          <a:p>
            <a:pPr algn="ctr"/>
            <a:r>
              <a:rPr lang="en-US" dirty="0"/>
              <a:t>D. Hoffman, </a:t>
            </a:r>
            <a:r>
              <a:rPr lang="en-US" dirty="0">
                <a:hlinkClick r:id="rId4"/>
              </a:rPr>
              <a:t>The interface theory of perception</a:t>
            </a:r>
            <a:r>
              <a:rPr lang="en-US" dirty="0"/>
              <a:t>, </a:t>
            </a:r>
            <a:r>
              <a:rPr lang="en-US" i="1" dirty="0"/>
              <a:t>Object Categorization: Computer and Human Vision Perspectives</a:t>
            </a:r>
            <a:r>
              <a:rPr lang="en-US" dirty="0"/>
              <a:t>, 2009</a:t>
            </a:r>
          </a:p>
          <a:p>
            <a:pPr algn="ctr"/>
            <a:r>
              <a:rPr lang="en-US" dirty="0"/>
              <a:t>See also </a:t>
            </a:r>
            <a:r>
              <a:rPr lang="en-US" dirty="0">
                <a:hlinkClick r:id="rId5"/>
              </a:rPr>
              <a:t>https://www.quantamagazine.org/the-evolutionary-argument-against-reality-20160421/</a:t>
            </a:r>
            <a:endParaRPr lang="en-US" dirty="0"/>
          </a:p>
        </p:txBody>
      </p:sp>
    </p:spTree>
    <p:extLst>
      <p:ext uri="{BB962C8B-B14F-4D97-AF65-F5344CB8AC3E}">
        <p14:creationId xmlns:p14="http://schemas.microsoft.com/office/powerpoint/2010/main" val="322763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166-4153-5B4B-8766-2E7C081415E3}"/>
              </a:ext>
            </a:extLst>
          </p:cNvPr>
          <p:cNvSpPr>
            <a:spLocks noGrp="1"/>
          </p:cNvSpPr>
          <p:nvPr>
            <p:ph type="title"/>
          </p:nvPr>
        </p:nvSpPr>
        <p:spPr/>
        <p:txBody>
          <a:bodyPr/>
          <a:lstStyle/>
          <a:p>
            <a:r>
              <a:rPr lang="en-US" dirty="0"/>
              <a:t>Non-veridicality of perception</a:t>
            </a:r>
          </a:p>
        </p:txBody>
      </p:sp>
      <p:sp>
        <p:nvSpPr>
          <p:cNvPr id="3" name="Content Placeholder 2">
            <a:extLst>
              <a:ext uri="{FF2B5EF4-FFF2-40B4-BE49-F238E27FC236}">
                <a16:creationId xmlns:a16="http://schemas.microsoft.com/office/drawing/2014/main" id="{9562B658-CDFB-9244-8FF6-833BFFFEB656}"/>
              </a:ext>
            </a:extLst>
          </p:cNvPr>
          <p:cNvSpPr>
            <a:spLocks noGrp="1"/>
          </p:cNvSpPr>
          <p:nvPr>
            <p:ph idx="1"/>
          </p:nvPr>
        </p:nvSpPr>
        <p:spPr/>
        <p:txBody>
          <a:bodyPr/>
          <a:lstStyle/>
          <a:p>
            <a:r>
              <a:rPr lang="en-US" dirty="0"/>
              <a:t>Perception evolved not to produce “accurate” representations of the world, but to further organisms’ fitness </a:t>
            </a:r>
          </a:p>
          <a:p>
            <a:pPr lvl="1"/>
            <a:r>
              <a:rPr lang="en-US" dirty="0"/>
              <a:t>It is easy to “hack” many organisms with </a:t>
            </a:r>
            <a:r>
              <a:rPr lang="en-US" i="1" dirty="0"/>
              <a:t>supernormal stimuli</a:t>
            </a:r>
          </a:p>
        </p:txBody>
      </p:sp>
      <p:pic>
        <p:nvPicPr>
          <p:cNvPr id="8" name="Picture 7">
            <a:extLst>
              <a:ext uri="{FF2B5EF4-FFF2-40B4-BE49-F238E27FC236}">
                <a16:creationId xmlns:a16="http://schemas.microsoft.com/office/drawing/2014/main" id="{F9C7D98C-CD5A-C04D-8AE8-E0B8D7B66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69" y="2583475"/>
            <a:ext cx="6109252" cy="4282128"/>
          </a:xfrm>
          <a:prstGeom prst="rect">
            <a:avLst/>
          </a:prstGeom>
        </p:spPr>
      </p:pic>
      <p:sp>
        <p:nvSpPr>
          <p:cNvPr id="9" name="Rectangle 8">
            <a:extLst>
              <a:ext uri="{FF2B5EF4-FFF2-40B4-BE49-F238E27FC236}">
                <a16:creationId xmlns:a16="http://schemas.microsoft.com/office/drawing/2014/main" id="{9C4ECA25-7291-9B4B-BE1C-29B53F76B433}"/>
              </a:ext>
            </a:extLst>
          </p:cNvPr>
          <p:cNvSpPr/>
          <p:nvPr/>
        </p:nvSpPr>
        <p:spPr>
          <a:xfrm>
            <a:off x="9639300" y="5811223"/>
            <a:ext cx="1714500" cy="369332"/>
          </a:xfrm>
          <a:prstGeom prst="rect">
            <a:avLst/>
          </a:prstGeom>
        </p:spPr>
        <p:txBody>
          <a:bodyPr wrap="square">
            <a:spAutoFit/>
          </a:bodyPr>
          <a:lstStyle/>
          <a:p>
            <a:pPr algn="ctr"/>
            <a:r>
              <a:rPr lang="en-US" sz="1800" b="0" dirty="0">
                <a:hlinkClick r:id="rId3"/>
              </a:rPr>
              <a:t>Source</a:t>
            </a:r>
            <a:endParaRPr lang="en-US" sz="1800" b="0" dirty="0"/>
          </a:p>
        </p:txBody>
      </p:sp>
      <p:sp>
        <p:nvSpPr>
          <p:cNvPr id="10" name="Rectangle 9">
            <a:extLst>
              <a:ext uri="{FF2B5EF4-FFF2-40B4-BE49-F238E27FC236}">
                <a16:creationId xmlns:a16="http://schemas.microsoft.com/office/drawing/2014/main" id="{F9EC9CFE-0E9F-4742-9F15-BE76E6B8B7AF}"/>
              </a:ext>
            </a:extLst>
          </p:cNvPr>
          <p:cNvSpPr/>
          <p:nvPr/>
        </p:nvSpPr>
        <p:spPr>
          <a:xfrm>
            <a:off x="9639300" y="6250129"/>
            <a:ext cx="1714500" cy="369332"/>
          </a:xfrm>
          <a:prstGeom prst="rect">
            <a:avLst/>
          </a:prstGeom>
        </p:spPr>
        <p:txBody>
          <a:bodyPr wrap="square">
            <a:spAutoFit/>
          </a:bodyPr>
          <a:lstStyle/>
          <a:p>
            <a:pPr algn="ctr"/>
            <a:r>
              <a:rPr lang="en-US" sz="1800" b="0" dirty="0">
                <a:hlinkClick r:id="rId4"/>
              </a:rPr>
              <a:t>(Wikipedia)</a:t>
            </a:r>
            <a:endParaRPr lang="en-US" sz="1800" b="0" dirty="0"/>
          </a:p>
        </p:txBody>
      </p:sp>
    </p:spTree>
    <p:extLst>
      <p:ext uri="{BB962C8B-B14F-4D97-AF65-F5344CB8AC3E}">
        <p14:creationId xmlns:p14="http://schemas.microsoft.com/office/powerpoint/2010/main" val="188951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166-4153-5B4B-8766-2E7C081415E3}"/>
              </a:ext>
            </a:extLst>
          </p:cNvPr>
          <p:cNvSpPr>
            <a:spLocks noGrp="1"/>
          </p:cNvSpPr>
          <p:nvPr>
            <p:ph type="title"/>
          </p:nvPr>
        </p:nvSpPr>
        <p:spPr/>
        <p:txBody>
          <a:bodyPr/>
          <a:lstStyle/>
          <a:p>
            <a:r>
              <a:rPr lang="en-US" dirty="0"/>
              <a:t>Non-veridicality of perception</a:t>
            </a:r>
          </a:p>
        </p:txBody>
      </p:sp>
      <p:sp>
        <p:nvSpPr>
          <p:cNvPr id="3" name="Content Placeholder 2">
            <a:extLst>
              <a:ext uri="{FF2B5EF4-FFF2-40B4-BE49-F238E27FC236}">
                <a16:creationId xmlns:a16="http://schemas.microsoft.com/office/drawing/2014/main" id="{9562B658-CDFB-9244-8FF6-833BFFFEB656}"/>
              </a:ext>
            </a:extLst>
          </p:cNvPr>
          <p:cNvSpPr>
            <a:spLocks noGrp="1"/>
          </p:cNvSpPr>
          <p:nvPr>
            <p:ph idx="1"/>
          </p:nvPr>
        </p:nvSpPr>
        <p:spPr/>
        <p:txBody>
          <a:bodyPr/>
          <a:lstStyle/>
          <a:p>
            <a:r>
              <a:rPr lang="en-US" dirty="0"/>
              <a:t>Perception evolved not to produce “accurate” representations of the world, but to further organisms’ fitness </a:t>
            </a:r>
          </a:p>
          <a:p>
            <a:pPr lvl="1"/>
            <a:r>
              <a:rPr lang="en-US" dirty="0"/>
              <a:t>It is easy to “hack” many organisms with </a:t>
            </a:r>
            <a:r>
              <a:rPr lang="en-US" i="1" dirty="0"/>
              <a:t>supernormal stimuli</a:t>
            </a:r>
          </a:p>
        </p:txBody>
      </p:sp>
      <p:sp>
        <p:nvSpPr>
          <p:cNvPr id="7" name="Rectangle 6">
            <a:extLst>
              <a:ext uri="{FF2B5EF4-FFF2-40B4-BE49-F238E27FC236}">
                <a16:creationId xmlns:a16="http://schemas.microsoft.com/office/drawing/2014/main" id="{36F0184C-8B86-A241-81DB-0C9918BF67C5}"/>
              </a:ext>
            </a:extLst>
          </p:cNvPr>
          <p:cNvSpPr/>
          <p:nvPr/>
        </p:nvSpPr>
        <p:spPr>
          <a:xfrm>
            <a:off x="1673087" y="6158661"/>
            <a:ext cx="8686800" cy="646331"/>
          </a:xfrm>
          <a:prstGeom prst="rect">
            <a:avLst/>
          </a:prstGeom>
        </p:spPr>
        <p:txBody>
          <a:bodyPr wrap="square">
            <a:spAutoFit/>
          </a:bodyPr>
          <a:lstStyle/>
          <a:p>
            <a:pPr algn="ctr"/>
            <a:r>
              <a:rPr lang="en-US" sz="1800" b="0" dirty="0"/>
              <a:t>A. Nguyen, J. </a:t>
            </a:r>
            <a:r>
              <a:rPr lang="en-US" sz="1800" b="0" dirty="0" err="1"/>
              <a:t>Yosinski</a:t>
            </a:r>
            <a:r>
              <a:rPr lang="en-US" sz="1800" b="0" dirty="0"/>
              <a:t>, J. Clune, </a:t>
            </a:r>
            <a:r>
              <a:rPr lang="en-US" sz="1800" b="0" dirty="0">
                <a:hlinkClick r:id="rId2"/>
              </a:rPr>
              <a:t>Deep Neural Networks are Easily Fooled: High Confidence Predictions for Unrecognizable Images</a:t>
            </a:r>
            <a:r>
              <a:rPr lang="en-US" sz="1800" b="0" dirty="0"/>
              <a:t>, CVPR 2015</a:t>
            </a:r>
          </a:p>
        </p:txBody>
      </p:sp>
      <p:pic>
        <p:nvPicPr>
          <p:cNvPr id="11" name="Content Placeholder 7">
            <a:extLst>
              <a:ext uri="{FF2B5EF4-FFF2-40B4-BE49-F238E27FC236}">
                <a16:creationId xmlns:a16="http://schemas.microsoft.com/office/drawing/2014/main" id="{C9BA4971-D1C3-994C-812A-25B3A3C2C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852" y="2833322"/>
            <a:ext cx="5453270" cy="3239199"/>
          </a:xfrm>
          <a:prstGeom prst="rect">
            <a:avLst/>
          </a:prstGeom>
        </p:spPr>
      </p:pic>
      <p:sp>
        <p:nvSpPr>
          <p:cNvPr id="4" name="TextBox 3">
            <a:extLst>
              <a:ext uri="{FF2B5EF4-FFF2-40B4-BE49-F238E27FC236}">
                <a16:creationId xmlns:a16="http://schemas.microsoft.com/office/drawing/2014/main" id="{1D88894A-3F2F-1C44-9747-5EBD784F0964}"/>
              </a:ext>
            </a:extLst>
          </p:cNvPr>
          <p:cNvSpPr txBox="1"/>
          <p:nvPr/>
        </p:nvSpPr>
        <p:spPr>
          <a:xfrm>
            <a:off x="9067800" y="3723861"/>
            <a:ext cx="2584173" cy="1200329"/>
          </a:xfrm>
          <a:prstGeom prst="rect">
            <a:avLst/>
          </a:prstGeom>
          <a:noFill/>
        </p:spPr>
        <p:txBody>
          <a:bodyPr wrap="square" rtlCol="0">
            <a:spAutoFit/>
          </a:bodyPr>
          <a:lstStyle/>
          <a:p>
            <a:r>
              <a:rPr lang="en-US" sz="2400" dirty="0"/>
              <a:t>Supernormal stimuli for neural networks?</a:t>
            </a:r>
          </a:p>
        </p:txBody>
      </p:sp>
    </p:spTree>
    <p:extLst>
      <p:ext uri="{BB962C8B-B14F-4D97-AF65-F5344CB8AC3E}">
        <p14:creationId xmlns:p14="http://schemas.microsoft.com/office/powerpoint/2010/main" val="3869495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F3BA-EC80-4047-9D79-7DE5EF53294A}"/>
              </a:ext>
            </a:extLst>
          </p:cNvPr>
          <p:cNvSpPr txBox="1"/>
          <p:nvPr/>
        </p:nvSpPr>
        <p:spPr>
          <a:xfrm>
            <a:off x="614149" y="6439667"/>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3"/>
              </a:rPr>
              <a:t>Sentience</a:t>
            </a:r>
            <a:r>
              <a:rPr lang="en-US" dirty="0"/>
              <a:t>, 2019</a:t>
            </a:r>
          </a:p>
        </p:txBody>
      </p:sp>
      <p:pic>
        <p:nvPicPr>
          <p:cNvPr id="5" name="Picture 4">
            <a:extLst>
              <a:ext uri="{FF2B5EF4-FFF2-40B4-BE49-F238E27FC236}">
                <a16:creationId xmlns:a16="http://schemas.microsoft.com/office/drawing/2014/main" id="{AFB73FAE-21ED-FA40-A593-25422462A9DF}"/>
              </a:ext>
            </a:extLst>
          </p:cNvPr>
          <p:cNvPicPr>
            <a:picLocks noChangeAspect="1"/>
          </p:cNvPicPr>
          <p:nvPr/>
        </p:nvPicPr>
        <p:blipFill rotWithShape="1">
          <a:blip r:embed="rId4"/>
          <a:srcRect b="13266"/>
          <a:stretch/>
        </p:blipFill>
        <p:spPr>
          <a:xfrm>
            <a:off x="2138605" y="1571289"/>
            <a:ext cx="7326917" cy="3888607"/>
          </a:xfrm>
          <a:prstGeom prst="rect">
            <a:avLst/>
          </a:prstGeom>
        </p:spPr>
      </p:pic>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Sensorimotor feedback loop</a:t>
            </a:r>
          </a:p>
        </p:txBody>
      </p:sp>
      <p:sp>
        <p:nvSpPr>
          <p:cNvPr id="6" name="Rectangle 5">
            <a:extLst>
              <a:ext uri="{FF2B5EF4-FFF2-40B4-BE49-F238E27FC236}">
                <a16:creationId xmlns:a16="http://schemas.microsoft.com/office/drawing/2014/main" id="{9535D8FA-E592-424F-8F0B-2BE51A080DDC}"/>
              </a:ext>
            </a:extLst>
          </p:cNvPr>
          <p:cNvSpPr/>
          <p:nvPr/>
        </p:nvSpPr>
        <p:spPr>
          <a:xfrm>
            <a:off x="6178378" y="6485833"/>
            <a:ext cx="5899890" cy="369332"/>
          </a:xfrm>
          <a:prstGeom prst="rect">
            <a:avLst/>
          </a:prstGeom>
        </p:spPr>
        <p:txBody>
          <a:bodyPr wrap="square">
            <a:spAutoFit/>
          </a:bodyPr>
          <a:lstStyle/>
          <a:p>
            <a:pPr algn="r"/>
            <a:r>
              <a:rPr lang="en-US" i="1" dirty="0">
                <a:solidFill>
                  <a:srgbClr val="222222"/>
                </a:solidFill>
                <a:latin typeface="Arial" panose="020B0604020202020204" pitchFamily="34" charset="0"/>
              </a:rPr>
              <a:t>Figure</a:t>
            </a:r>
            <a:r>
              <a:rPr lang="en-US" dirty="0">
                <a:solidFill>
                  <a:srgbClr val="222222"/>
                </a:solidFill>
                <a:latin typeface="Arial" panose="020B0604020202020204" pitchFamily="34" charset="0"/>
              </a:rPr>
              <a:t> from von </a:t>
            </a:r>
            <a:r>
              <a:rPr lang="en-US" dirty="0" err="1">
                <a:solidFill>
                  <a:srgbClr val="222222"/>
                </a:solidFill>
                <a:latin typeface="Arial" panose="020B0604020202020204" pitchFamily="34" charset="0"/>
              </a:rPr>
              <a:t>Uexküll’s</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Theoretische</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Biologie</a:t>
            </a:r>
            <a:r>
              <a:rPr lang="en-US" dirty="0">
                <a:solidFill>
                  <a:srgbClr val="222222"/>
                </a:solidFill>
                <a:latin typeface="Arial" panose="020B0604020202020204" pitchFamily="34" charset="0"/>
              </a:rPr>
              <a:t>, 1920</a:t>
            </a:r>
            <a:endParaRPr lang="en-US" dirty="0"/>
          </a:p>
        </p:txBody>
      </p:sp>
      <p:sp>
        <p:nvSpPr>
          <p:cNvPr id="9" name="TextBox 8">
            <a:extLst>
              <a:ext uri="{FF2B5EF4-FFF2-40B4-BE49-F238E27FC236}">
                <a16:creationId xmlns:a16="http://schemas.microsoft.com/office/drawing/2014/main" id="{1B439F09-461D-B741-B1E7-3830EACB6C7A}"/>
              </a:ext>
            </a:extLst>
          </p:cNvPr>
          <p:cNvSpPr txBox="1"/>
          <p:nvPr/>
        </p:nvSpPr>
        <p:spPr>
          <a:xfrm>
            <a:off x="7742712" y="1058811"/>
            <a:ext cx="2150525" cy="369332"/>
          </a:xfrm>
          <a:prstGeom prst="rect">
            <a:avLst/>
          </a:prstGeom>
          <a:noFill/>
        </p:spPr>
        <p:txBody>
          <a:bodyPr wrap="none" rtlCol="0">
            <a:spAutoFit/>
          </a:bodyPr>
          <a:lstStyle/>
          <a:p>
            <a:r>
              <a:rPr lang="en-US" dirty="0">
                <a:solidFill>
                  <a:srgbClr val="0070C0"/>
                </a:solidFill>
              </a:rPr>
              <a:t>Input from the world</a:t>
            </a:r>
          </a:p>
        </p:txBody>
      </p:sp>
      <p:sp>
        <p:nvSpPr>
          <p:cNvPr id="10" name="TextBox 9">
            <a:extLst>
              <a:ext uri="{FF2B5EF4-FFF2-40B4-BE49-F238E27FC236}">
                <a16:creationId xmlns:a16="http://schemas.microsoft.com/office/drawing/2014/main" id="{A3F38A1A-457B-9847-A2CF-A682BF2DE8BE}"/>
              </a:ext>
            </a:extLst>
          </p:cNvPr>
          <p:cNvSpPr txBox="1"/>
          <p:nvPr/>
        </p:nvSpPr>
        <p:spPr>
          <a:xfrm>
            <a:off x="7742712" y="5355699"/>
            <a:ext cx="2583464" cy="369332"/>
          </a:xfrm>
          <a:prstGeom prst="rect">
            <a:avLst/>
          </a:prstGeom>
          <a:noFill/>
        </p:spPr>
        <p:txBody>
          <a:bodyPr wrap="none" rtlCol="0">
            <a:spAutoFit/>
          </a:bodyPr>
          <a:lstStyle/>
          <a:p>
            <a:r>
              <a:rPr lang="en-US" dirty="0">
                <a:solidFill>
                  <a:srgbClr val="FF0000"/>
                </a:solidFill>
              </a:rPr>
              <a:t>Action to affect the world</a:t>
            </a:r>
          </a:p>
        </p:txBody>
      </p:sp>
      <p:sp>
        <p:nvSpPr>
          <p:cNvPr id="11" name="TextBox 10">
            <a:extLst>
              <a:ext uri="{FF2B5EF4-FFF2-40B4-BE49-F238E27FC236}">
                <a16:creationId xmlns:a16="http://schemas.microsoft.com/office/drawing/2014/main" id="{0FC4D1D9-01C5-904A-8565-C5C6D3EE5280}"/>
              </a:ext>
            </a:extLst>
          </p:cNvPr>
          <p:cNvSpPr txBox="1"/>
          <p:nvPr/>
        </p:nvSpPr>
        <p:spPr>
          <a:xfrm>
            <a:off x="4981676" y="2935813"/>
            <a:ext cx="1332015" cy="923330"/>
          </a:xfrm>
          <a:prstGeom prst="rect">
            <a:avLst/>
          </a:prstGeom>
          <a:noFill/>
        </p:spPr>
        <p:txBody>
          <a:bodyPr wrap="square" rtlCol="0">
            <a:spAutoFit/>
          </a:bodyPr>
          <a:lstStyle/>
          <a:p>
            <a:pPr algn="r"/>
            <a:r>
              <a:rPr lang="en-US" dirty="0">
                <a:solidFill>
                  <a:srgbClr val="C00000"/>
                </a:solidFill>
              </a:rPr>
              <a:t>Feedback about the action</a:t>
            </a:r>
          </a:p>
        </p:txBody>
      </p:sp>
      <p:sp>
        <p:nvSpPr>
          <p:cNvPr id="12" name="TextBox 11">
            <a:extLst>
              <a:ext uri="{FF2B5EF4-FFF2-40B4-BE49-F238E27FC236}">
                <a16:creationId xmlns:a16="http://schemas.microsoft.com/office/drawing/2014/main" id="{A44F69AB-40FB-594C-B8B3-7F71F3640139}"/>
              </a:ext>
            </a:extLst>
          </p:cNvPr>
          <p:cNvSpPr txBox="1"/>
          <p:nvPr/>
        </p:nvSpPr>
        <p:spPr>
          <a:xfrm>
            <a:off x="9460166" y="2863330"/>
            <a:ext cx="2322659" cy="1200329"/>
          </a:xfrm>
          <a:prstGeom prst="rect">
            <a:avLst/>
          </a:prstGeom>
          <a:noFill/>
        </p:spPr>
        <p:txBody>
          <a:bodyPr wrap="square" rtlCol="0">
            <a:spAutoFit/>
          </a:bodyPr>
          <a:lstStyle/>
          <a:p>
            <a:r>
              <a:rPr lang="en-US" dirty="0">
                <a:solidFill>
                  <a:srgbClr val="C00000"/>
                </a:solidFill>
              </a:rPr>
              <a:t>“Inner world” of the agent or interface between the agent and the world</a:t>
            </a:r>
          </a:p>
        </p:txBody>
      </p:sp>
      <p:sp>
        <p:nvSpPr>
          <p:cNvPr id="13" name="TextBox 12">
            <a:extLst>
              <a:ext uri="{FF2B5EF4-FFF2-40B4-BE49-F238E27FC236}">
                <a16:creationId xmlns:a16="http://schemas.microsoft.com/office/drawing/2014/main" id="{180BAF47-F1F6-B54E-B99A-CCCA764841BE}"/>
              </a:ext>
            </a:extLst>
          </p:cNvPr>
          <p:cNvSpPr txBox="1"/>
          <p:nvPr/>
        </p:nvSpPr>
        <p:spPr>
          <a:xfrm>
            <a:off x="250327" y="3140328"/>
            <a:ext cx="1925775" cy="646331"/>
          </a:xfrm>
          <a:prstGeom prst="rect">
            <a:avLst/>
          </a:prstGeom>
          <a:noFill/>
        </p:spPr>
        <p:txBody>
          <a:bodyPr wrap="square" rtlCol="0">
            <a:spAutoFit/>
          </a:bodyPr>
          <a:lstStyle/>
          <a:p>
            <a:pPr algn="r"/>
            <a:r>
              <a:rPr lang="en-US" dirty="0">
                <a:solidFill>
                  <a:srgbClr val="C00000"/>
                </a:solidFill>
              </a:rPr>
              <a:t>The world itself no longer matters!</a:t>
            </a:r>
          </a:p>
        </p:txBody>
      </p:sp>
    </p:spTree>
    <p:extLst>
      <p:ext uri="{BB962C8B-B14F-4D97-AF65-F5344CB8AC3E}">
        <p14:creationId xmlns:p14="http://schemas.microsoft.com/office/powerpoint/2010/main" val="922147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CDA9-E438-964F-B418-EDF1DDC94851}"/>
              </a:ext>
            </a:extLst>
          </p:cNvPr>
          <p:cNvSpPr>
            <a:spLocks noGrp="1"/>
          </p:cNvSpPr>
          <p:nvPr>
            <p:ph type="title"/>
          </p:nvPr>
        </p:nvSpPr>
        <p:spPr/>
        <p:txBody>
          <a:bodyPr>
            <a:normAutofit/>
          </a:bodyPr>
          <a:lstStyle/>
          <a:p>
            <a:r>
              <a:rPr lang="en-US" dirty="0"/>
              <a:t>Link to today’s predictive models</a:t>
            </a:r>
          </a:p>
        </p:txBody>
      </p:sp>
      <p:pic>
        <p:nvPicPr>
          <p:cNvPr id="5" name="Content Placeholder 4">
            <a:extLst>
              <a:ext uri="{FF2B5EF4-FFF2-40B4-BE49-F238E27FC236}">
                <a16:creationId xmlns:a16="http://schemas.microsoft.com/office/drawing/2014/main" id="{41979A70-2BDD-9D41-AA5E-CA804924E8E5}"/>
              </a:ext>
            </a:extLst>
          </p:cNvPr>
          <p:cNvPicPr>
            <a:picLocks noGrp="1" noChangeAspect="1"/>
          </p:cNvPicPr>
          <p:nvPr>
            <p:ph idx="1"/>
          </p:nvPr>
        </p:nvPicPr>
        <p:blipFill>
          <a:blip r:embed="rId2"/>
          <a:stretch>
            <a:fillRect/>
          </a:stretch>
        </p:blipFill>
        <p:spPr>
          <a:xfrm>
            <a:off x="2595025" y="1331844"/>
            <a:ext cx="6418847" cy="4726059"/>
          </a:xfrm>
        </p:spPr>
      </p:pic>
      <p:sp>
        <p:nvSpPr>
          <p:cNvPr id="6" name="TextBox 5">
            <a:extLst>
              <a:ext uri="{FF2B5EF4-FFF2-40B4-BE49-F238E27FC236}">
                <a16:creationId xmlns:a16="http://schemas.microsoft.com/office/drawing/2014/main" id="{71CC0803-9E5C-6749-83CB-3F6DEB14C979}"/>
              </a:ext>
            </a:extLst>
          </p:cNvPr>
          <p:cNvSpPr txBox="1"/>
          <p:nvPr/>
        </p:nvSpPr>
        <p:spPr>
          <a:xfrm>
            <a:off x="1948070" y="6404189"/>
            <a:ext cx="7855227" cy="369332"/>
          </a:xfrm>
          <a:prstGeom prst="rect">
            <a:avLst/>
          </a:prstGeom>
          <a:noFill/>
        </p:spPr>
        <p:txBody>
          <a:bodyPr wrap="none" rtlCol="0">
            <a:spAutoFit/>
          </a:bodyPr>
          <a:lstStyle/>
          <a:p>
            <a:r>
              <a:rPr lang="en-US" dirty="0"/>
              <a:t>C. Finn and S. Levine, </a:t>
            </a:r>
            <a:r>
              <a:rPr lang="en-US" dirty="0">
                <a:hlinkClick r:id="rId3"/>
              </a:rPr>
              <a:t>Deep Visual Foresight for Planning Robot Motion</a:t>
            </a:r>
            <a:r>
              <a:rPr lang="en-US" dirty="0"/>
              <a:t>, ICRA 2017</a:t>
            </a:r>
          </a:p>
        </p:txBody>
      </p:sp>
    </p:spTree>
    <p:extLst>
      <p:ext uri="{BB962C8B-B14F-4D97-AF65-F5344CB8AC3E}">
        <p14:creationId xmlns:p14="http://schemas.microsoft.com/office/powerpoint/2010/main" val="425763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F219-1257-9947-93FB-689CF4F0C0F3}"/>
              </a:ext>
            </a:extLst>
          </p:cNvPr>
          <p:cNvSpPr>
            <a:spLocks noGrp="1"/>
          </p:cNvSpPr>
          <p:nvPr>
            <p:ph type="title"/>
          </p:nvPr>
        </p:nvSpPr>
        <p:spPr/>
        <p:txBody>
          <a:bodyPr/>
          <a:lstStyle/>
          <a:p>
            <a:r>
              <a:rPr lang="en-US" dirty="0"/>
              <a:t>David Marr (1945-1980)</a:t>
            </a:r>
          </a:p>
        </p:txBody>
      </p:sp>
      <p:sp>
        <p:nvSpPr>
          <p:cNvPr id="3" name="Content Placeholder 2">
            <a:extLst>
              <a:ext uri="{FF2B5EF4-FFF2-40B4-BE49-F238E27FC236}">
                <a16:creationId xmlns:a16="http://schemas.microsoft.com/office/drawing/2014/main" id="{A6488888-97F9-5345-8981-5EF77CD67DBA}"/>
              </a:ext>
            </a:extLst>
          </p:cNvPr>
          <p:cNvSpPr>
            <a:spLocks noGrp="1"/>
          </p:cNvSpPr>
          <p:nvPr>
            <p:ph idx="1"/>
          </p:nvPr>
        </p:nvSpPr>
        <p:spPr>
          <a:xfrm>
            <a:off x="838200" y="1371600"/>
            <a:ext cx="8226287" cy="5178287"/>
          </a:xfrm>
        </p:spPr>
        <p:txBody>
          <a:bodyPr/>
          <a:lstStyle/>
          <a:p>
            <a:r>
              <a:rPr lang="en-US" dirty="0"/>
              <a:t>Ph.D. in theoretical neuroscience, Cambridge, 1969</a:t>
            </a:r>
          </a:p>
          <a:p>
            <a:pPr lvl="1"/>
            <a:r>
              <a:rPr lang="en-US" dirty="0"/>
              <a:t>Models of the cerebellum (1969), neocortex (1970), hippocampus (1971)</a:t>
            </a:r>
          </a:p>
          <a:p>
            <a:r>
              <a:rPr lang="en-US" dirty="0"/>
              <a:t>Joined MIT AI Lab in 1973, became professor of psychology in 1977</a:t>
            </a:r>
          </a:p>
          <a:p>
            <a:pPr lvl="1"/>
            <a:r>
              <a:rPr lang="en-US" dirty="0"/>
              <a:t>Stereo algorithms (with Tommaso </a:t>
            </a:r>
            <a:r>
              <a:rPr lang="en-US" dirty="0" err="1"/>
              <a:t>Poggio</a:t>
            </a:r>
            <a:r>
              <a:rPr lang="en-US" dirty="0"/>
              <a:t>), 1976-79</a:t>
            </a:r>
          </a:p>
          <a:p>
            <a:pPr lvl="1"/>
            <a:r>
              <a:rPr lang="en-US" dirty="0"/>
              <a:t>3D object representation (with Keith Nishihara), 1978</a:t>
            </a:r>
          </a:p>
          <a:p>
            <a:pPr lvl="1"/>
            <a:r>
              <a:rPr lang="en-US" dirty="0"/>
              <a:t>Edge detection (with Ellen Hildreth), 1980 </a:t>
            </a:r>
          </a:p>
          <a:p>
            <a:r>
              <a:rPr lang="en-US" dirty="0"/>
              <a:t>Posthumous book: </a:t>
            </a:r>
            <a:r>
              <a:rPr lang="en-US" dirty="0">
                <a:hlinkClick r:id="rId2"/>
              </a:rPr>
              <a:t>Vision</a:t>
            </a:r>
            <a:r>
              <a:rPr lang="en-US" dirty="0"/>
              <a:t> (1982)</a:t>
            </a:r>
          </a:p>
        </p:txBody>
      </p:sp>
      <p:sp>
        <p:nvSpPr>
          <p:cNvPr id="10" name="Rectangle 9">
            <a:extLst>
              <a:ext uri="{FF2B5EF4-FFF2-40B4-BE49-F238E27FC236}">
                <a16:creationId xmlns:a16="http://schemas.microsoft.com/office/drawing/2014/main" id="{487C9A0B-41EB-AF42-9447-B04AEF01CB1B}"/>
              </a:ext>
            </a:extLst>
          </p:cNvPr>
          <p:cNvSpPr/>
          <p:nvPr/>
        </p:nvSpPr>
        <p:spPr>
          <a:xfrm>
            <a:off x="10170142" y="6314733"/>
            <a:ext cx="934423" cy="369332"/>
          </a:xfrm>
          <a:prstGeom prst="rect">
            <a:avLst/>
          </a:prstGeom>
        </p:spPr>
        <p:txBody>
          <a:bodyPr wrap="none">
            <a:spAutoFit/>
          </a:bodyPr>
          <a:lstStyle/>
          <a:p>
            <a:r>
              <a:rPr lang="en-US" dirty="0">
                <a:hlinkClick r:id="rId2"/>
              </a:rPr>
              <a:t>Full text</a:t>
            </a:r>
            <a:endParaRPr lang="en-US" dirty="0"/>
          </a:p>
        </p:txBody>
      </p:sp>
      <p:pic>
        <p:nvPicPr>
          <p:cNvPr id="11" name="Picture 10">
            <a:extLst>
              <a:ext uri="{FF2B5EF4-FFF2-40B4-BE49-F238E27FC236}">
                <a16:creationId xmlns:a16="http://schemas.microsoft.com/office/drawing/2014/main" id="{4510D8A7-4F68-4C4E-9754-CBC8AF878C6B}"/>
              </a:ext>
            </a:extLst>
          </p:cNvPr>
          <p:cNvPicPr>
            <a:picLocks noChangeAspect="1"/>
          </p:cNvPicPr>
          <p:nvPr/>
        </p:nvPicPr>
        <p:blipFill>
          <a:blip r:embed="rId3"/>
          <a:stretch>
            <a:fillRect/>
          </a:stretch>
        </p:blipFill>
        <p:spPr>
          <a:xfrm>
            <a:off x="9376022" y="179595"/>
            <a:ext cx="2459087" cy="2789307"/>
          </a:xfrm>
          <a:prstGeom prst="rect">
            <a:avLst/>
          </a:prstGeom>
        </p:spPr>
      </p:pic>
      <p:pic>
        <p:nvPicPr>
          <p:cNvPr id="12" name="Picture 11">
            <a:extLst>
              <a:ext uri="{FF2B5EF4-FFF2-40B4-BE49-F238E27FC236}">
                <a16:creationId xmlns:a16="http://schemas.microsoft.com/office/drawing/2014/main" id="{1FAF2316-6B35-F342-9BB6-915143EFD36A}"/>
              </a:ext>
            </a:extLst>
          </p:cNvPr>
          <p:cNvPicPr>
            <a:picLocks noChangeAspect="1"/>
          </p:cNvPicPr>
          <p:nvPr/>
        </p:nvPicPr>
        <p:blipFill>
          <a:blip r:embed="rId4"/>
          <a:stretch>
            <a:fillRect/>
          </a:stretch>
        </p:blipFill>
        <p:spPr>
          <a:xfrm>
            <a:off x="9599722" y="3447459"/>
            <a:ext cx="2011686" cy="2834072"/>
          </a:xfrm>
          <a:prstGeom prst="rect">
            <a:avLst/>
          </a:prstGeom>
          <a:ln>
            <a:solidFill>
              <a:schemeClr val="accent2">
                <a:lumMod val="50000"/>
              </a:schemeClr>
            </a:solidFill>
          </a:ln>
        </p:spPr>
      </p:pic>
      <p:sp>
        <p:nvSpPr>
          <p:cNvPr id="13" name="Rectangle 12">
            <a:extLst>
              <a:ext uri="{FF2B5EF4-FFF2-40B4-BE49-F238E27FC236}">
                <a16:creationId xmlns:a16="http://schemas.microsoft.com/office/drawing/2014/main" id="{54FBD137-2174-114C-BA53-E09A078455B5}"/>
              </a:ext>
            </a:extLst>
          </p:cNvPr>
          <p:cNvSpPr/>
          <p:nvPr/>
        </p:nvSpPr>
        <p:spPr>
          <a:xfrm>
            <a:off x="10395139" y="3008553"/>
            <a:ext cx="484428" cy="369332"/>
          </a:xfrm>
          <a:prstGeom prst="rect">
            <a:avLst/>
          </a:prstGeom>
        </p:spPr>
        <p:txBody>
          <a:bodyPr wrap="none">
            <a:spAutoFit/>
          </a:bodyPr>
          <a:lstStyle/>
          <a:p>
            <a:r>
              <a:rPr lang="en-US" dirty="0">
                <a:hlinkClick r:id="rId5"/>
              </a:rPr>
              <a:t>Bio</a:t>
            </a:r>
            <a:endParaRPr lang="en-US" dirty="0"/>
          </a:p>
        </p:txBody>
      </p:sp>
      <p:pic>
        <p:nvPicPr>
          <p:cNvPr id="5" name="Picture 4">
            <a:extLst>
              <a:ext uri="{FF2B5EF4-FFF2-40B4-BE49-F238E27FC236}">
                <a16:creationId xmlns:a16="http://schemas.microsoft.com/office/drawing/2014/main" id="{DDF67D25-885D-B742-91CF-AFF831C9A61E}"/>
              </a:ext>
            </a:extLst>
          </p:cNvPr>
          <p:cNvPicPr>
            <a:picLocks noChangeAspect="1"/>
          </p:cNvPicPr>
          <p:nvPr/>
        </p:nvPicPr>
        <p:blipFill rotWithShape="1">
          <a:blip r:embed="rId6"/>
          <a:srcRect t="4301"/>
          <a:stretch/>
        </p:blipFill>
        <p:spPr>
          <a:xfrm>
            <a:off x="1946703" y="5433391"/>
            <a:ext cx="6134615" cy="1116496"/>
          </a:xfrm>
          <a:prstGeom prst="rect">
            <a:avLst/>
          </a:prstGeom>
        </p:spPr>
      </p:pic>
    </p:spTree>
    <p:extLst>
      <p:ext uri="{BB962C8B-B14F-4D97-AF65-F5344CB8AC3E}">
        <p14:creationId xmlns:p14="http://schemas.microsoft.com/office/powerpoint/2010/main" val="24043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166-4153-5B4B-8766-2E7C081415E3}"/>
              </a:ext>
            </a:extLst>
          </p:cNvPr>
          <p:cNvSpPr>
            <a:spLocks noGrp="1"/>
          </p:cNvSpPr>
          <p:nvPr>
            <p:ph type="title"/>
          </p:nvPr>
        </p:nvSpPr>
        <p:spPr/>
        <p:txBody>
          <a:bodyPr/>
          <a:lstStyle/>
          <a:p>
            <a:r>
              <a:rPr lang="en-US" dirty="0"/>
              <a:t>The awareness “hypothesis”</a:t>
            </a:r>
          </a:p>
        </p:txBody>
      </p:sp>
      <p:sp>
        <p:nvSpPr>
          <p:cNvPr id="3" name="Content Placeholder 2">
            <a:extLst>
              <a:ext uri="{FF2B5EF4-FFF2-40B4-BE49-F238E27FC236}">
                <a16:creationId xmlns:a16="http://schemas.microsoft.com/office/drawing/2014/main" id="{9562B658-CDFB-9244-8FF6-833BFFFEB656}"/>
              </a:ext>
            </a:extLst>
          </p:cNvPr>
          <p:cNvSpPr>
            <a:spLocks noGrp="1"/>
          </p:cNvSpPr>
          <p:nvPr>
            <p:ph idx="1"/>
          </p:nvPr>
        </p:nvSpPr>
        <p:spPr>
          <a:xfrm>
            <a:off x="838199" y="1371600"/>
            <a:ext cx="10783957" cy="5178287"/>
          </a:xfrm>
        </p:spPr>
        <p:txBody>
          <a:bodyPr/>
          <a:lstStyle/>
          <a:p>
            <a:r>
              <a:rPr lang="en-US" dirty="0"/>
              <a:t>The “new loop” is the source of the organism’s </a:t>
            </a:r>
            <a:r>
              <a:rPr lang="en-US" b="1" dirty="0"/>
              <a:t>sentience</a:t>
            </a:r>
            <a:r>
              <a:rPr lang="en-US" dirty="0"/>
              <a:t> or </a:t>
            </a:r>
            <a:r>
              <a:rPr lang="en-US" b="1" dirty="0"/>
              <a:t>awareness</a:t>
            </a:r>
          </a:p>
          <a:p>
            <a:pPr lvl="1"/>
            <a:r>
              <a:rPr lang="en-US" dirty="0"/>
              <a:t>In particular, </a:t>
            </a:r>
            <a:r>
              <a:rPr lang="en-US" b="1" dirty="0"/>
              <a:t>discrepancies</a:t>
            </a:r>
            <a:r>
              <a:rPr lang="en-US" dirty="0"/>
              <a:t> between the predictions of the feedback mechanism and the observed state of the world generate “sparks of awareness” (a view held by Erwin Schrödinger)</a:t>
            </a:r>
          </a:p>
          <a:p>
            <a:pPr lvl="1"/>
            <a:endParaRPr lang="en-US" dirty="0"/>
          </a:p>
          <a:p>
            <a:pPr marL="0" indent="0">
              <a:buNone/>
            </a:pPr>
            <a:endParaRPr lang="en-US" dirty="0"/>
          </a:p>
        </p:txBody>
      </p:sp>
      <p:sp>
        <p:nvSpPr>
          <p:cNvPr id="6" name="TextBox 5">
            <a:extLst>
              <a:ext uri="{FF2B5EF4-FFF2-40B4-BE49-F238E27FC236}">
                <a16:creationId xmlns:a16="http://schemas.microsoft.com/office/drawing/2014/main" id="{25F5060B-63EA-844D-9CC6-CFABFF193E6F}"/>
              </a:ext>
            </a:extLst>
          </p:cNvPr>
          <p:cNvSpPr txBox="1"/>
          <p:nvPr/>
        </p:nvSpPr>
        <p:spPr>
          <a:xfrm>
            <a:off x="4615339"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2"/>
              </a:rPr>
              <a:t>Sentience</a:t>
            </a:r>
            <a:r>
              <a:rPr lang="en-US" dirty="0"/>
              <a:t>, 2019</a:t>
            </a:r>
          </a:p>
        </p:txBody>
      </p:sp>
      <p:pic>
        <p:nvPicPr>
          <p:cNvPr id="8" name="Picture 7">
            <a:extLst>
              <a:ext uri="{FF2B5EF4-FFF2-40B4-BE49-F238E27FC236}">
                <a16:creationId xmlns:a16="http://schemas.microsoft.com/office/drawing/2014/main" id="{41687A51-C57B-8944-97D6-C7400B094F2E}"/>
              </a:ext>
            </a:extLst>
          </p:cNvPr>
          <p:cNvPicPr>
            <a:picLocks noChangeAspect="1"/>
          </p:cNvPicPr>
          <p:nvPr/>
        </p:nvPicPr>
        <p:blipFill>
          <a:blip r:embed="rId3"/>
          <a:stretch>
            <a:fillRect/>
          </a:stretch>
        </p:blipFill>
        <p:spPr>
          <a:xfrm>
            <a:off x="3489360" y="3103608"/>
            <a:ext cx="5787162" cy="3122465"/>
          </a:xfrm>
          <a:prstGeom prst="rect">
            <a:avLst/>
          </a:prstGeom>
        </p:spPr>
      </p:pic>
      <p:sp>
        <p:nvSpPr>
          <p:cNvPr id="9" name="TextBox 8">
            <a:extLst>
              <a:ext uri="{FF2B5EF4-FFF2-40B4-BE49-F238E27FC236}">
                <a16:creationId xmlns:a16="http://schemas.microsoft.com/office/drawing/2014/main" id="{27C821A6-2FAF-2744-8292-29B4C4436AEF}"/>
              </a:ext>
            </a:extLst>
          </p:cNvPr>
          <p:cNvSpPr txBox="1"/>
          <p:nvPr/>
        </p:nvSpPr>
        <p:spPr>
          <a:xfrm>
            <a:off x="9848526" y="6426776"/>
            <a:ext cx="2161682" cy="307777"/>
          </a:xfrm>
          <a:prstGeom prst="rect">
            <a:avLst/>
          </a:prstGeom>
          <a:noFill/>
        </p:spPr>
        <p:txBody>
          <a:bodyPr wrap="none" rtlCol="0">
            <a:spAutoFit/>
          </a:bodyPr>
          <a:lstStyle/>
          <a:p>
            <a:r>
              <a:rPr lang="en-US" sz="1400" dirty="0">
                <a:hlinkClick r:id="rId4"/>
              </a:rPr>
              <a:t>Source: Koenderink's slides</a:t>
            </a:r>
            <a:endParaRPr lang="en-US" sz="1400" dirty="0"/>
          </a:p>
        </p:txBody>
      </p:sp>
      <p:sp>
        <p:nvSpPr>
          <p:cNvPr id="10" name="Rectangle 9">
            <a:extLst>
              <a:ext uri="{FF2B5EF4-FFF2-40B4-BE49-F238E27FC236}">
                <a16:creationId xmlns:a16="http://schemas.microsoft.com/office/drawing/2014/main" id="{D0651161-0DD0-5746-BFC1-4141DA33C43A}"/>
              </a:ext>
            </a:extLst>
          </p:cNvPr>
          <p:cNvSpPr/>
          <p:nvPr/>
        </p:nvSpPr>
        <p:spPr>
          <a:xfrm>
            <a:off x="8998226" y="5976730"/>
            <a:ext cx="278296" cy="24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146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F3BA-EC80-4047-9D79-7DE5EF53294A}"/>
              </a:ext>
            </a:extLst>
          </p:cNvPr>
          <p:cNvSpPr txBox="1"/>
          <p:nvPr/>
        </p:nvSpPr>
        <p:spPr>
          <a:xfrm>
            <a:off x="5008728"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2"/>
              </a:rPr>
              <a:t>Sentience</a:t>
            </a:r>
            <a:r>
              <a:rPr lang="en-US" dirty="0"/>
              <a:t>, 2019</a:t>
            </a:r>
          </a:p>
        </p:txBody>
      </p:sp>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The process of perception</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p:txBody>
          <a:bodyPr>
            <a:normAutofit/>
          </a:bodyPr>
          <a:lstStyle/>
          <a:p>
            <a:r>
              <a:rPr lang="en-US" dirty="0"/>
              <a:t>Perception is a fundamentally </a:t>
            </a:r>
            <a:r>
              <a:rPr lang="en-US" b="1" dirty="0"/>
              <a:t>active</a:t>
            </a:r>
            <a:r>
              <a:rPr lang="en-US" dirty="0"/>
              <a:t>, </a:t>
            </a:r>
            <a:r>
              <a:rPr lang="en-US" b="1" dirty="0"/>
              <a:t>creative</a:t>
            </a:r>
            <a:r>
              <a:rPr lang="en-US" dirty="0"/>
              <a:t> process that generates theories about the world based on sensory input and retains the theory that best fits the input</a:t>
            </a:r>
          </a:p>
        </p:txBody>
      </p:sp>
      <p:pic>
        <p:nvPicPr>
          <p:cNvPr id="5" name="Picture 4">
            <a:extLst>
              <a:ext uri="{FF2B5EF4-FFF2-40B4-BE49-F238E27FC236}">
                <a16:creationId xmlns:a16="http://schemas.microsoft.com/office/drawing/2014/main" id="{E13CCDC5-F19C-6F45-B1BA-22C7AA862AB7}"/>
              </a:ext>
            </a:extLst>
          </p:cNvPr>
          <p:cNvPicPr>
            <a:picLocks noChangeAspect="1"/>
          </p:cNvPicPr>
          <p:nvPr/>
        </p:nvPicPr>
        <p:blipFill>
          <a:blip r:embed="rId3"/>
          <a:stretch>
            <a:fillRect/>
          </a:stretch>
        </p:blipFill>
        <p:spPr>
          <a:xfrm>
            <a:off x="5045126" y="2741930"/>
            <a:ext cx="6632812" cy="3261815"/>
          </a:xfrm>
          <a:prstGeom prst="rect">
            <a:avLst/>
          </a:prstGeom>
        </p:spPr>
      </p:pic>
      <p:pic>
        <p:nvPicPr>
          <p:cNvPr id="6" name="Picture 5">
            <a:extLst>
              <a:ext uri="{FF2B5EF4-FFF2-40B4-BE49-F238E27FC236}">
                <a16:creationId xmlns:a16="http://schemas.microsoft.com/office/drawing/2014/main" id="{E85039DB-BA07-2B47-A458-B0854EB08310}"/>
              </a:ext>
            </a:extLst>
          </p:cNvPr>
          <p:cNvPicPr>
            <a:picLocks noChangeAspect="1"/>
          </p:cNvPicPr>
          <p:nvPr/>
        </p:nvPicPr>
        <p:blipFill>
          <a:blip r:embed="rId4"/>
          <a:stretch>
            <a:fillRect/>
          </a:stretch>
        </p:blipFill>
        <p:spPr>
          <a:xfrm>
            <a:off x="806521" y="2741930"/>
            <a:ext cx="3954051" cy="3261815"/>
          </a:xfrm>
          <a:prstGeom prst="rect">
            <a:avLst/>
          </a:prstGeom>
        </p:spPr>
      </p:pic>
      <p:sp>
        <p:nvSpPr>
          <p:cNvPr id="7" name="TextBox 6">
            <a:extLst>
              <a:ext uri="{FF2B5EF4-FFF2-40B4-BE49-F238E27FC236}">
                <a16:creationId xmlns:a16="http://schemas.microsoft.com/office/drawing/2014/main" id="{CD8688A4-91D3-CB47-9B4F-F2F7F2806AE6}"/>
              </a:ext>
            </a:extLst>
          </p:cNvPr>
          <p:cNvSpPr txBox="1"/>
          <p:nvPr/>
        </p:nvSpPr>
        <p:spPr>
          <a:xfrm>
            <a:off x="9848526" y="6426776"/>
            <a:ext cx="2161682" cy="307777"/>
          </a:xfrm>
          <a:prstGeom prst="rect">
            <a:avLst/>
          </a:prstGeom>
          <a:noFill/>
        </p:spPr>
        <p:txBody>
          <a:bodyPr wrap="none" rtlCol="0">
            <a:spAutoFit/>
          </a:bodyPr>
          <a:lstStyle/>
          <a:p>
            <a:r>
              <a:rPr lang="en-US" sz="1400" dirty="0">
                <a:hlinkClick r:id="rId5"/>
              </a:rPr>
              <a:t>Source: Koenderink's slides</a:t>
            </a:r>
            <a:endParaRPr lang="en-US" sz="1400" dirty="0"/>
          </a:p>
        </p:txBody>
      </p:sp>
    </p:spTree>
    <p:extLst>
      <p:ext uri="{BB962C8B-B14F-4D97-AF65-F5344CB8AC3E}">
        <p14:creationId xmlns:p14="http://schemas.microsoft.com/office/powerpoint/2010/main" val="275512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F3BA-EC80-4047-9D79-7DE5EF53294A}"/>
              </a:ext>
            </a:extLst>
          </p:cNvPr>
          <p:cNvSpPr txBox="1"/>
          <p:nvPr/>
        </p:nvSpPr>
        <p:spPr>
          <a:xfrm>
            <a:off x="5008728"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2"/>
              </a:rPr>
              <a:t>Sentience</a:t>
            </a:r>
            <a:r>
              <a:rPr lang="en-US" dirty="0"/>
              <a:t>, 2019</a:t>
            </a:r>
          </a:p>
        </p:txBody>
      </p:sp>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The process of perception</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p:txBody>
          <a:bodyPr>
            <a:normAutofit/>
          </a:bodyPr>
          <a:lstStyle/>
          <a:p>
            <a:r>
              <a:rPr lang="en-US" dirty="0"/>
              <a:t>Perception is a fundamentally </a:t>
            </a:r>
            <a:r>
              <a:rPr lang="en-US" b="1" dirty="0"/>
              <a:t>active</a:t>
            </a:r>
            <a:r>
              <a:rPr lang="en-US" dirty="0"/>
              <a:t>, </a:t>
            </a:r>
            <a:r>
              <a:rPr lang="en-US" b="1" dirty="0"/>
              <a:t>creative</a:t>
            </a:r>
            <a:r>
              <a:rPr lang="en-US" dirty="0"/>
              <a:t> process that generates theories about the world based on sensory input and retains the theory that best fits the input</a:t>
            </a:r>
          </a:p>
          <a:p>
            <a:pPr lvl="1"/>
            <a:r>
              <a:rPr lang="en-US" dirty="0"/>
              <a:t>Contrary to Marr, perception is most definitely not “inverse optics”</a:t>
            </a:r>
          </a:p>
          <a:p>
            <a:pPr lvl="1"/>
            <a:r>
              <a:rPr lang="en-US" dirty="0"/>
              <a:t>Contrary to Gibson, perception is not a function primarily of the environment. </a:t>
            </a:r>
            <a:br>
              <a:rPr lang="en-US" dirty="0"/>
            </a:br>
            <a:r>
              <a:rPr lang="en-US" dirty="0"/>
              <a:t>It can frequently be ambiguous and is heavily driven by the organism’s goals, desires, and internal state</a:t>
            </a:r>
          </a:p>
        </p:txBody>
      </p:sp>
    </p:spTree>
    <p:extLst>
      <p:ext uri="{BB962C8B-B14F-4D97-AF65-F5344CB8AC3E}">
        <p14:creationId xmlns:p14="http://schemas.microsoft.com/office/powerpoint/2010/main" val="72941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FEE3-3A8D-0D4F-8EEB-D867B5A5BEEA}"/>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9AC3FFE3-8DAD-EB4C-8FAB-EF7DCD1E8AD8}"/>
              </a:ext>
            </a:extLst>
          </p:cNvPr>
          <p:cNvSpPr>
            <a:spLocks noGrp="1"/>
          </p:cNvSpPr>
          <p:nvPr>
            <p:ph idx="1"/>
          </p:nvPr>
        </p:nvSpPr>
        <p:spPr/>
        <p:txBody>
          <a:bodyPr/>
          <a:lstStyle/>
          <a:p>
            <a:r>
              <a:rPr lang="en-US" dirty="0"/>
              <a:t>“Perceptual organization” cannot be primarily a bottom-up process </a:t>
            </a:r>
            <a:br>
              <a:rPr lang="en-US" dirty="0"/>
            </a:br>
            <a:r>
              <a:rPr lang="en-US" dirty="0"/>
              <a:t>as Marr saw it</a:t>
            </a:r>
          </a:p>
        </p:txBody>
      </p:sp>
      <p:pic>
        <p:nvPicPr>
          <p:cNvPr id="15" name="Picture 14">
            <a:extLst>
              <a:ext uri="{FF2B5EF4-FFF2-40B4-BE49-F238E27FC236}">
                <a16:creationId xmlns:a16="http://schemas.microsoft.com/office/drawing/2014/main" id="{0273E8FB-C35B-B04E-A1AC-3CF8E1C0B991}"/>
              </a:ext>
            </a:extLst>
          </p:cNvPr>
          <p:cNvPicPr>
            <a:picLocks noChangeAspect="1"/>
          </p:cNvPicPr>
          <p:nvPr/>
        </p:nvPicPr>
        <p:blipFill>
          <a:blip r:embed="rId2"/>
          <a:stretch>
            <a:fillRect/>
          </a:stretch>
        </p:blipFill>
        <p:spPr>
          <a:xfrm>
            <a:off x="3714894" y="2075719"/>
            <a:ext cx="5124307" cy="4613316"/>
          </a:xfrm>
          <a:prstGeom prst="rect">
            <a:avLst/>
          </a:prstGeom>
        </p:spPr>
      </p:pic>
      <p:sp>
        <p:nvSpPr>
          <p:cNvPr id="16" name="TextBox 15">
            <a:extLst>
              <a:ext uri="{FF2B5EF4-FFF2-40B4-BE49-F238E27FC236}">
                <a16:creationId xmlns:a16="http://schemas.microsoft.com/office/drawing/2014/main" id="{0F482A4E-B061-6A4B-977F-18F62C0E75A7}"/>
              </a:ext>
            </a:extLst>
          </p:cNvPr>
          <p:cNvSpPr txBox="1"/>
          <p:nvPr/>
        </p:nvSpPr>
        <p:spPr>
          <a:xfrm>
            <a:off x="10190922" y="6365221"/>
            <a:ext cx="1793761" cy="369332"/>
          </a:xfrm>
          <a:prstGeom prst="rect">
            <a:avLst/>
          </a:prstGeom>
          <a:noFill/>
        </p:spPr>
        <p:txBody>
          <a:bodyPr wrap="none" rtlCol="0">
            <a:spAutoFit/>
          </a:bodyPr>
          <a:lstStyle/>
          <a:p>
            <a:r>
              <a:rPr lang="en-US" dirty="0"/>
              <a:t>Figure from Marr</a:t>
            </a:r>
          </a:p>
        </p:txBody>
      </p:sp>
    </p:spTree>
    <p:extLst>
      <p:ext uri="{BB962C8B-B14F-4D97-AF65-F5344CB8AC3E}">
        <p14:creationId xmlns:p14="http://schemas.microsoft.com/office/powerpoint/2010/main" val="3083152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FEE3-3A8D-0D4F-8EEB-D867B5A5BEEA}"/>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9AC3FFE3-8DAD-EB4C-8FAB-EF7DCD1E8AD8}"/>
              </a:ext>
            </a:extLst>
          </p:cNvPr>
          <p:cNvSpPr>
            <a:spLocks noGrp="1"/>
          </p:cNvSpPr>
          <p:nvPr>
            <p:ph idx="1"/>
          </p:nvPr>
        </p:nvSpPr>
        <p:spPr/>
        <p:txBody>
          <a:bodyPr/>
          <a:lstStyle/>
          <a:p>
            <a:r>
              <a:rPr lang="en-US" dirty="0"/>
              <a:t>“Perceptual organization” cannot be primarily a bottom-up process </a:t>
            </a:r>
            <a:br>
              <a:rPr lang="en-US" dirty="0"/>
            </a:br>
            <a:r>
              <a:rPr lang="en-US" dirty="0"/>
              <a:t>as Marr saw it</a:t>
            </a:r>
          </a:p>
          <a:p>
            <a:pPr lvl="1"/>
            <a:r>
              <a:rPr lang="en-US" dirty="0" err="1"/>
              <a:t>Koenderink</a:t>
            </a:r>
            <a:r>
              <a:rPr lang="en-US" dirty="0"/>
              <a:t>: “Edges are imposed, not detected”</a:t>
            </a:r>
          </a:p>
        </p:txBody>
      </p:sp>
      <p:pic>
        <p:nvPicPr>
          <p:cNvPr id="5" name="Picture 4">
            <a:extLst>
              <a:ext uri="{FF2B5EF4-FFF2-40B4-BE49-F238E27FC236}">
                <a16:creationId xmlns:a16="http://schemas.microsoft.com/office/drawing/2014/main" id="{072F633C-D48C-C048-95E3-12353E5E128F}"/>
              </a:ext>
            </a:extLst>
          </p:cNvPr>
          <p:cNvPicPr>
            <a:picLocks noChangeAspect="1"/>
          </p:cNvPicPr>
          <p:nvPr/>
        </p:nvPicPr>
        <p:blipFill>
          <a:blip r:embed="rId2"/>
          <a:stretch>
            <a:fillRect/>
          </a:stretch>
        </p:blipFill>
        <p:spPr>
          <a:xfrm>
            <a:off x="4167021" y="2716621"/>
            <a:ext cx="2910673" cy="3919383"/>
          </a:xfrm>
          <a:prstGeom prst="rect">
            <a:avLst/>
          </a:prstGeom>
        </p:spPr>
      </p:pic>
      <p:pic>
        <p:nvPicPr>
          <p:cNvPr id="7" name="Picture 6">
            <a:extLst>
              <a:ext uri="{FF2B5EF4-FFF2-40B4-BE49-F238E27FC236}">
                <a16:creationId xmlns:a16="http://schemas.microsoft.com/office/drawing/2014/main" id="{45F7DAA8-EE9A-1142-A02F-82DE7CC332AD}"/>
              </a:ext>
            </a:extLst>
          </p:cNvPr>
          <p:cNvPicPr>
            <a:picLocks noChangeAspect="1"/>
          </p:cNvPicPr>
          <p:nvPr/>
        </p:nvPicPr>
        <p:blipFill>
          <a:blip r:embed="rId3"/>
          <a:stretch>
            <a:fillRect/>
          </a:stretch>
        </p:blipFill>
        <p:spPr>
          <a:xfrm>
            <a:off x="1182217" y="2750346"/>
            <a:ext cx="2132356" cy="4107654"/>
          </a:xfrm>
          <a:prstGeom prst="rect">
            <a:avLst/>
          </a:prstGeom>
        </p:spPr>
      </p:pic>
      <p:pic>
        <p:nvPicPr>
          <p:cNvPr id="9" name="Picture 8">
            <a:extLst>
              <a:ext uri="{FF2B5EF4-FFF2-40B4-BE49-F238E27FC236}">
                <a16:creationId xmlns:a16="http://schemas.microsoft.com/office/drawing/2014/main" id="{8A3D797F-C177-C344-837C-99E590F021A8}"/>
              </a:ext>
            </a:extLst>
          </p:cNvPr>
          <p:cNvPicPr>
            <a:picLocks noChangeAspect="1"/>
          </p:cNvPicPr>
          <p:nvPr/>
        </p:nvPicPr>
        <p:blipFill>
          <a:blip r:embed="rId4"/>
          <a:stretch>
            <a:fillRect/>
          </a:stretch>
        </p:blipFill>
        <p:spPr>
          <a:xfrm>
            <a:off x="7715881" y="3116795"/>
            <a:ext cx="3941041" cy="2887995"/>
          </a:xfrm>
          <a:prstGeom prst="rect">
            <a:avLst/>
          </a:prstGeom>
        </p:spPr>
      </p:pic>
      <p:sp>
        <p:nvSpPr>
          <p:cNvPr id="10" name="Rectangle 9">
            <a:extLst>
              <a:ext uri="{FF2B5EF4-FFF2-40B4-BE49-F238E27FC236}">
                <a16:creationId xmlns:a16="http://schemas.microsoft.com/office/drawing/2014/main" id="{AD1E8BBA-AF7B-9F41-9696-30A246973E15}"/>
              </a:ext>
            </a:extLst>
          </p:cNvPr>
          <p:cNvSpPr/>
          <p:nvPr/>
        </p:nvSpPr>
        <p:spPr>
          <a:xfrm>
            <a:off x="6652591" y="2716621"/>
            <a:ext cx="543339" cy="14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43ABE4-524E-3641-88FE-91F67F78928A}"/>
              </a:ext>
            </a:extLst>
          </p:cNvPr>
          <p:cNvSpPr txBox="1"/>
          <p:nvPr/>
        </p:nvSpPr>
        <p:spPr>
          <a:xfrm>
            <a:off x="879095" y="4603862"/>
            <a:ext cx="728084" cy="307777"/>
          </a:xfrm>
          <a:prstGeom prst="rect">
            <a:avLst/>
          </a:prstGeom>
          <a:noFill/>
        </p:spPr>
        <p:txBody>
          <a:bodyPr wrap="none" rtlCol="0">
            <a:spAutoFit/>
          </a:bodyPr>
          <a:lstStyle/>
          <a:p>
            <a:r>
              <a:rPr lang="en-US" sz="1400" dirty="0">
                <a:solidFill>
                  <a:schemeClr val="bg1">
                    <a:lumMod val="50000"/>
                  </a:schemeClr>
                </a:solidFill>
                <a:latin typeface="Comic Sans MS" panose="030F0902030302020204" pitchFamily="66" charset="0"/>
              </a:rPr>
              <a:t>S. Dali</a:t>
            </a:r>
          </a:p>
        </p:txBody>
      </p:sp>
      <p:sp>
        <p:nvSpPr>
          <p:cNvPr id="13" name="TextBox 12">
            <a:extLst>
              <a:ext uri="{FF2B5EF4-FFF2-40B4-BE49-F238E27FC236}">
                <a16:creationId xmlns:a16="http://schemas.microsoft.com/office/drawing/2014/main" id="{6A880800-F119-B447-A71F-83E1A416A216}"/>
              </a:ext>
            </a:extLst>
          </p:cNvPr>
          <p:cNvSpPr txBox="1"/>
          <p:nvPr/>
        </p:nvSpPr>
        <p:spPr>
          <a:xfrm>
            <a:off x="8336371" y="6223614"/>
            <a:ext cx="3017429" cy="369332"/>
          </a:xfrm>
          <a:prstGeom prst="rect">
            <a:avLst/>
          </a:prstGeom>
          <a:noFill/>
        </p:spPr>
        <p:txBody>
          <a:bodyPr wrap="none" rtlCol="0">
            <a:spAutoFit/>
          </a:bodyPr>
          <a:lstStyle/>
          <a:p>
            <a:r>
              <a:rPr lang="en-US" dirty="0"/>
              <a:t>My example: 10</a:t>
            </a:r>
            <a:r>
              <a:rPr lang="en-US" baseline="30000" dirty="0"/>
              <a:t>th</a:t>
            </a:r>
            <a:r>
              <a:rPr lang="en-US" dirty="0"/>
              <a:t> &amp; Peachtree</a:t>
            </a:r>
          </a:p>
        </p:txBody>
      </p:sp>
    </p:spTree>
    <p:extLst>
      <p:ext uri="{BB962C8B-B14F-4D97-AF65-F5344CB8AC3E}">
        <p14:creationId xmlns:p14="http://schemas.microsoft.com/office/powerpoint/2010/main" val="356915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259308" y="1371600"/>
            <a:ext cx="7294431" cy="5362953"/>
          </a:xfrm>
        </p:spPr>
        <p:txBody>
          <a:bodyPr>
            <a:normAutofit/>
          </a:bodyPr>
          <a:lstStyle/>
          <a:p>
            <a:r>
              <a:rPr lang="en-US" dirty="0"/>
              <a:t>Could </a:t>
            </a:r>
            <a:r>
              <a:rPr lang="en-US" dirty="0" err="1"/>
              <a:t>Koenderink’s</a:t>
            </a:r>
            <a:r>
              <a:rPr lang="en-US" dirty="0"/>
              <a:t> speculations be applied to GANs?</a:t>
            </a:r>
          </a:p>
          <a:p>
            <a:pPr lvl="1"/>
            <a:r>
              <a:rPr lang="en-US" dirty="0"/>
              <a:t>See A. </a:t>
            </a:r>
            <a:r>
              <a:rPr lang="en-US" dirty="0" err="1"/>
              <a:t>Hertzmann</a:t>
            </a:r>
            <a:r>
              <a:rPr lang="en-US" dirty="0"/>
              <a:t>, </a:t>
            </a:r>
            <a:r>
              <a:rPr lang="en-US" dirty="0">
                <a:hlinkClick r:id="rId2"/>
              </a:rPr>
              <a:t>Visual Indeterminacy in Neural Generative Art</a:t>
            </a:r>
            <a:r>
              <a:rPr lang="en-US" dirty="0"/>
              <a:t>, 2019</a:t>
            </a:r>
          </a:p>
        </p:txBody>
      </p:sp>
      <p:pic>
        <p:nvPicPr>
          <p:cNvPr id="6" name="Picture 5">
            <a:extLst>
              <a:ext uri="{FF2B5EF4-FFF2-40B4-BE49-F238E27FC236}">
                <a16:creationId xmlns:a16="http://schemas.microsoft.com/office/drawing/2014/main" id="{19ED4E41-2821-7144-88F5-B1F24DD5F45F}"/>
              </a:ext>
            </a:extLst>
          </p:cNvPr>
          <p:cNvPicPr>
            <a:picLocks noChangeAspect="1"/>
          </p:cNvPicPr>
          <p:nvPr/>
        </p:nvPicPr>
        <p:blipFill>
          <a:blip r:embed="rId3"/>
          <a:stretch>
            <a:fillRect/>
          </a:stretch>
        </p:blipFill>
        <p:spPr>
          <a:xfrm>
            <a:off x="7371747" y="1309876"/>
            <a:ext cx="4717585" cy="5037915"/>
          </a:xfrm>
          <a:prstGeom prst="rect">
            <a:avLst/>
          </a:prstGeom>
        </p:spPr>
      </p:pic>
    </p:spTree>
    <p:extLst>
      <p:ext uri="{BB962C8B-B14F-4D97-AF65-F5344CB8AC3E}">
        <p14:creationId xmlns:p14="http://schemas.microsoft.com/office/powerpoint/2010/main" val="3185339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What about recognition?</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259307" y="1371600"/>
            <a:ext cx="11423177" cy="5362953"/>
          </a:xfrm>
        </p:spPr>
        <p:txBody>
          <a:bodyPr>
            <a:normAutofit/>
          </a:bodyPr>
          <a:lstStyle/>
          <a:p>
            <a:r>
              <a:rPr lang="en-US" dirty="0" err="1"/>
              <a:t>Koenderink</a:t>
            </a:r>
            <a:r>
              <a:rPr lang="en-US" dirty="0"/>
              <a:t> agrees with Gibson that “object categories” don’t make sense</a:t>
            </a:r>
          </a:p>
        </p:txBody>
      </p:sp>
      <p:pic>
        <p:nvPicPr>
          <p:cNvPr id="12" name="Picture 11">
            <a:extLst>
              <a:ext uri="{FF2B5EF4-FFF2-40B4-BE49-F238E27FC236}">
                <a16:creationId xmlns:a16="http://schemas.microsoft.com/office/drawing/2014/main" id="{62E83B71-3BC5-F94C-B589-239812EB5D08}"/>
              </a:ext>
            </a:extLst>
          </p:cNvPr>
          <p:cNvPicPr>
            <a:picLocks noChangeAspect="1"/>
          </p:cNvPicPr>
          <p:nvPr/>
        </p:nvPicPr>
        <p:blipFill>
          <a:blip r:embed="rId2"/>
          <a:stretch>
            <a:fillRect/>
          </a:stretch>
        </p:blipFill>
        <p:spPr>
          <a:xfrm>
            <a:off x="4172119" y="1961321"/>
            <a:ext cx="3808607" cy="4773232"/>
          </a:xfrm>
          <a:prstGeom prst="rect">
            <a:avLst/>
          </a:prstGeom>
        </p:spPr>
      </p:pic>
    </p:spTree>
    <p:extLst>
      <p:ext uri="{BB962C8B-B14F-4D97-AF65-F5344CB8AC3E}">
        <p14:creationId xmlns:p14="http://schemas.microsoft.com/office/powerpoint/2010/main" val="1897772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What about recognition?</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259307" y="1371600"/>
            <a:ext cx="11423177" cy="5362953"/>
          </a:xfrm>
        </p:spPr>
        <p:txBody>
          <a:bodyPr>
            <a:normAutofit/>
          </a:bodyPr>
          <a:lstStyle/>
          <a:p>
            <a:r>
              <a:rPr lang="en-US" dirty="0" err="1"/>
              <a:t>Koenderink</a:t>
            </a:r>
            <a:r>
              <a:rPr lang="en-US" dirty="0"/>
              <a:t> agrees with Gibson that “object categories” don’t make sense</a:t>
            </a:r>
          </a:p>
        </p:txBody>
      </p:sp>
      <p:pic>
        <p:nvPicPr>
          <p:cNvPr id="10" name="Picture 9">
            <a:extLst>
              <a:ext uri="{FF2B5EF4-FFF2-40B4-BE49-F238E27FC236}">
                <a16:creationId xmlns:a16="http://schemas.microsoft.com/office/drawing/2014/main" id="{D878C164-51BC-374E-A10F-BBB2C03E9A34}"/>
              </a:ext>
            </a:extLst>
          </p:cNvPr>
          <p:cNvPicPr>
            <a:picLocks noChangeAspect="1"/>
          </p:cNvPicPr>
          <p:nvPr/>
        </p:nvPicPr>
        <p:blipFill>
          <a:blip r:embed="rId2"/>
          <a:stretch>
            <a:fillRect/>
          </a:stretch>
        </p:blipFill>
        <p:spPr>
          <a:xfrm>
            <a:off x="2387914" y="2027583"/>
            <a:ext cx="7011343" cy="4268064"/>
          </a:xfrm>
          <a:prstGeom prst="rect">
            <a:avLst/>
          </a:prstGeom>
        </p:spPr>
      </p:pic>
      <p:sp>
        <p:nvSpPr>
          <p:cNvPr id="7" name="TextBox 6">
            <a:extLst>
              <a:ext uri="{FF2B5EF4-FFF2-40B4-BE49-F238E27FC236}">
                <a16:creationId xmlns:a16="http://schemas.microsoft.com/office/drawing/2014/main" id="{9DB1EEB3-F541-654C-B9B9-C5B940FBC403}"/>
              </a:ext>
            </a:extLst>
          </p:cNvPr>
          <p:cNvSpPr txBox="1"/>
          <p:nvPr/>
        </p:nvSpPr>
        <p:spPr>
          <a:xfrm>
            <a:off x="3987992"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3"/>
              </a:rPr>
              <a:t>Sentience</a:t>
            </a:r>
            <a:r>
              <a:rPr lang="en-US" dirty="0"/>
              <a:t>, 2019</a:t>
            </a:r>
          </a:p>
        </p:txBody>
      </p:sp>
    </p:spTree>
    <p:extLst>
      <p:ext uri="{BB962C8B-B14F-4D97-AF65-F5344CB8AC3E}">
        <p14:creationId xmlns:p14="http://schemas.microsoft.com/office/powerpoint/2010/main" val="386499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9F08-DEF5-6F45-9159-3F67F0FAFCA8}"/>
              </a:ext>
            </a:extLst>
          </p:cNvPr>
          <p:cNvSpPr>
            <a:spLocks noGrp="1"/>
          </p:cNvSpPr>
          <p:nvPr>
            <p:ph type="title"/>
          </p:nvPr>
        </p:nvSpPr>
        <p:spPr/>
        <p:txBody>
          <a:bodyPr/>
          <a:lstStyle/>
          <a:p>
            <a:r>
              <a:rPr lang="en-US" dirty="0"/>
              <a:t>What about recognition?</a:t>
            </a:r>
          </a:p>
        </p:txBody>
      </p:sp>
      <p:sp>
        <p:nvSpPr>
          <p:cNvPr id="3" name="Content Placeholder 2">
            <a:extLst>
              <a:ext uri="{FF2B5EF4-FFF2-40B4-BE49-F238E27FC236}">
                <a16:creationId xmlns:a16="http://schemas.microsoft.com/office/drawing/2014/main" id="{CBDEC26C-6A06-804F-A97B-FA128C932833}"/>
              </a:ext>
            </a:extLst>
          </p:cNvPr>
          <p:cNvSpPr>
            <a:spLocks noGrp="1"/>
          </p:cNvSpPr>
          <p:nvPr>
            <p:ph idx="1"/>
          </p:nvPr>
        </p:nvSpPr>
        <p:spPr>
          <a:xfrm>
            <a:off x="259307" y="1371600"/>
            <a:ext cx="11423177" cy="5362953"/>
          </a:xfrm>
        </p:spPr>
        <p:txBody>
          <a:bodyPr>
            <a:normAutofit/>
          </a:bodyPr>
          <a:lstStyle/>
          <a:p>
            <a:r>
              <a:rPr lang="en-US" dirty="0"/>
              <a:t>At best, categories are “bundles of cues </a:t>
            </a:r>
            <a:br>
              <a:rPr lang="en-US" dirty="0"/>
            </a:br>
            <a:r>
              <a:rPr lang="en-US" dirty="0"/>
              <a:t>that play a role in actions”</a:t>
            </a:r>
          </a:p>
          <a:p>
            <a:pPr lvl="1"/>
            <a:r>
              <a:rPr lang="en-US" dirty="0"/>
              <a:t>Similar to Gibson’s affordances but to </a:t>
            </a:r>
            <a:br>
              <a:rPr lang="en-US" dirty="0"/>
            </a:br>
            <a:r>
              <a:rPr lang="en-US" dirty="0" err="1"/>
              <a:t>Koenderink</a:t>
            </a:r>
            <a:r>
              <a:rPr lang="en-US" dirty="0"/>
              <a:t>, there is no such thing as an </a:t>
            </a:r>
            <a:br>
              <a:rPr lang="en-US" dirty="0"/>
            </a:br>
            <a:r>
              <a:rPr lang="en-US" dirty="0"/>
              <a:t>intrinsic affordance</a:t>
            </a:r>
          </a:p>
        </p:txBody>
      </p:sp>
      <p:pic>
        <p:nvPicPr>
          <p:cNvPr id="6" name="Picture 5">
            <a:extLst>
              <a:ext uri="{FF2B5EF4-FFF2-40B4-BE49-F238E27FC236}">
                <a16:creationId xmlns:a16="http://schemas.microsoft.com/office/drawing/2014/main" id="{D2C09D6C-0E2C-4B40-8B73-E3385FBD4B0B}"/>
              </a:ext>
            </a:extLst>
          </p:cNvPr>
          <p:cNvPicPr>
            <a:picLocks noChangeAspect="1"/>
          </p:cNvPicPr>
          <p:nvPr/>
        </p:nvPicPr>
        <p:blipFill>
          <a:blip r:embed="rId3"/>
          <a:stretch>
            <a:fillRect/>
          </a:stretch>
        </p:blipFill>
        <p:spPr>
          <a:xfrm>
            <a:off x="7036904" y="129761"/>
            <a:ext cx="4999889" cy="6604792"/>
          </a:xfrm>
          <a:prstGeom prst="rect">
            <a:avLst/>
          </a:prstGeom>
        </p:spPr>
      </p:pic>
      <p:sp>
        <p:nvSpPr>
          <p:cNvPr id="7" name="TextBox 6">
            <a:extLst>
              <a:ext uri="{FF2B5EF4-FFF2-40B4-BE49-F238E27FC236}">
                <a16:creationId xmlns:a16="http://schemas.microsoft.com/office/drawing/2014/main" id="{13992D06-9D3F-F141-BB06-BF1A7C948647}"/>
              </a:ext>
            </a:extLst>
          </p:cNvPr>
          <p:cNvSpPr txBox="1"/>
          <p:nvPr/>
        </p:nvSpPr>
        <p:spPr>
          <a:xfrm>
            <a:off x="3987992" y="6365221"/>
            <a:ext cx="3048912" cy="369332"/>
          </a:xfrm>
          <a:prstGeom prst="rect">
            <a:avLst/>
          </a:prstGeom>
          <a:noFill/>
        </p:spPr>
        <p:txBody>
          <a:bodyPr wrap="none" rtlCol="0">
            <a:spAutoFit/>
          </a:bodyPr>
          <a:lstStyle/>
          <a:p>
            <a:r>
              <a:rPr lang="en-US" dirty="0"/>
              <a:t>J. </a:t>
            </a:r>
            <a:r>
              <a:rPr lang="en-US" dirty="0" err="1"/>
              <a:t>Koenderink</a:t>
            </a:r>
            <a:r>
              <a:rPr lang="en-US" dirty="0"/>
              <a:t>, </a:t>
            </a:r>
            <a:r>
              <a:rPr lang="en-US" dirty="0">
                <a:hlinkClick r:id="rId4"/>
              </a:rPr>
              <a:t>Sentience</a:t>
            </a:r>
            <a:r>
              <a:rPr lang="en-US" dirty="0"/>
              <a:t>, 2019</a:t>
            </a:r>
          </a:p>
        </p:txBody>
      </p:sp>
    </p:spTree>
    <p:extLst>
      <p:ext uri="{BB962C8B-B14F-4D97-AF65-F5344CB8AC3E}">
        <p14:creationId xmlns:p14="http://schemas.microsoft.com/office/powerpoint/2010/main" val="3368408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1CC7-8C2A-1346-B13C-895724161F1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1F6B941-0D72-1A44-856F-7FAF263BACF4}"/>
              </a:ext>
            </a:extLst>
          </p:cNvPr>
          <p:cNvSpPr>
            <a:spLocks noGrp="1"/>
          </p:cNvSpPr>
          <p:nvPr>
            <p:ph idx="1"/>
          </p:nvPr>
        </p:nvSpPr>
        <p:spPr>
          <a:xfrm>
            <a:off x="838200" y="1166882"/>
            <a:ext cx="10515600" cy="5178287"/>
          </a:xfrm>
        </p:spPr>
        <p:txBody>
          <a:bodyPr>
            <a:normAutofit/>
          </a:bodyPr>
          <a:lstStyle/>
          <a:p>
            <a:r>
              <a:rPr lang="en-US" dirty="0"/>
              <a:t>Marr, Gibson, and </a:t>
            </a:r>
            <a:r>
              <a:rPr lang="en-US" dirty="0" err="1"/>
              <a:t>Koenderink</a:t>
            </a:r>
            <a:r>
              <a:rPr lang="en-US" dirty="0"/>
              <a:t> all asked about the nature of vision and came up with different answers</a:t>
            </a:r>
          </a:p>
        </p:txBody>
      </p:sp>
      <p:pic>
        <p:nvPicPr>
          <p:cNvPr id="4" name="Picture 3">
            <a:extLst>
              <a:ext uri="{FF2B5EF4-FFF2-40B4-BE49-F238E27FC236}">
                <a16:creationId xmlns:a16="http://schemas.microsoft.com/office/drawing/2014/main" id="{006BEBA9-49E8-5E4F-82E2-050D3E945398}"/>
              </a:ext>
            </a:extLst>
          </p:cNvPr>
          <p:cNvPicPr>
            <a:picLocks noChangeAspect="1"/>
          </p:cNvPicPr>
          <p:nvPr/>
        </p:nvPicPr>
        <p:blipFill>
          <a:blip r:embed="rId2"/>
          <a:stretch>
            <a:fillRect/>
          </a:stretch>
        </p:blipFill>
        <p:spPr>
          <a:xfrm>
            <a:off x="668748" y="2431478"/>
            <a:ext cx="2459087" cy="2789307"/>
          </a:xfrm>
          <a:prstGeom prst="rect">
            <a:avLst/>
          </a:prstGeom>
        </p:spPr>
      </p:pic>
      <p:pic>
        <p:nvPicPr>
          <p:cNvPr id="5" name="Picture 4">
            <a:extLst>
              <a:ext uri="{FF2B5EF4-FFF2-40B4-BE49-F238E27FC236}">
                <a16:creationId xmlns:a16="http://schemas.microsoft.com/office/drawing/2014/main" id="{6E5729AD-6DCF-BE4A-93D7-DEF96F78B8B5}"/>
              </a:ext>
            </a:extLst>
          </p:cNvPr>
          <p:cNvPicPr>
            <a:picLocks noChangeAspect="1"/>
          </p:cNvPicPr>
          <p:nvPr/>
        </p:nvPicPr>
        <p:blipFill>
          <a:blip r:embed="rId3"/>
          <a:stretch>
            <a:fillRect/>
          </a:stretch>
        </p:blipFill>
        <p:spPr>
          <a:xfrm>
            <a:off x="4951011" y="2178354"/>
            <a:ext cx="2157037" cy="3042432"/>
          </a:xfrm>
          <a:prstGeom prst="rect">
            <a:avLst/>
          </a:prstGeom>
        </p:spPr>
      </p:pic>
      <p:pic>
        <p:nvPicPr>
          <p:cNvPr id="6" name="Picture 5">
            <a:extLst>
              <a:ext uri="{FF2B5EF4-FFF2-40B4-BE49-F238E27FC236}">
                <a16:creationId xmlns:a16="http://schemas.microsoft.com/office/drawing/2014/main" id="{F16BFD7C-A4ED-7A4D-BC73-6AA04F0E9427}"/>
              </a:ext>
            </a:extLst>
          </p:cNvPr>
          <p:cNvPicPr>
            <a:picLocks noChangeAspect="1"/>
          </p:cNvPicPr>
          <p:nvPr/>
        </p:nvPicPr>
        <p:blipFill>
          <a:blip r:embed="rId4"/>
          <a:stretch>
            <a:fillRect/>
          </a:stretch>
        </p:blipFill>
        <p:spPr>
          <a:xfrm>
            <a:off x="8659196" y="2274835"/>
            <a:ext cx="2945950" cy="2945950"/>
          </a:xfrm>
          <a:prstGeom prst="rect">
            <a:avLst/>
          </a:prstGeom>
        </p:spPr>
      </p:pic>
      <p:sp>
        <p:nvSpPr>
          <p:cNvPr id="7" name="Rectangle 6">
            <a:extLst>
              <a:ext uri="{FF2B5EF4-FFF2-40B4-BE49-F238E27FC236}">
                <a16:creationId xmlns:a16="http://schemas.microsoft.com/office/drawing/2014/main" id="{1101F958-BDA7-F645-AAF3-3A73D90E7571}"/>
              </a:ext>
            </a:extLst>
          </p:cNvPr>
          <p:cNvSpPr/>
          <p:nvPr/>
        </p:nvSpPr>
        <p:spPr>
          <a:xfrm>
            <a:off x="597332" y="5220785"/>
            <a:ext cx="3037763" cy="1200329"/>
          </a:xfrm>
          <a:prstGeom prst="rect">
            <a:avLst/>
          </a:prstGeom>
        </p:spPr>
        <p:txBody>
          <a:bodyPr wrap="square">
            <a:spAutoFit/>
          </a:bodyPr>
          <a:lstStyle/>
          <a:p>
            <a:r>
              <a:rPr lang="en-US" dirty="0"/>
              <a:t>“Vision is a computational process that transforms the retinal image into an objective representation of 3D shape.”</a:t>
            </a:r>
          </a:p>
        </p:txBody>
      </p:sp>
      <p:sp>
        <p:nvSpPr>
          <p:cNvPr id="8" name="Rectangle 7">
            <a:extLst>
              <a:ext uri="{FF2B5EF4-FFF2-40B4-BE49-F238E27FC236}">
                <a16:creationId xmlns:a16="http://schemas.microsoft.com/office/drawing/2014/main" id="{34566C7A-3DC2-D34B-9969-00DB14CE1521}"/>
              </a:ext>
            </a:extLst>
          </p:cNvPr>
          <p:cNvSpPr/>
          <p:nvPr/>
        </p:nvSpPr>
        <p:spPr>
          <a:xfrm>
            <a:off x="4003587" y="5183112"/>
            <a:ext cx="4404263" cy="1477328"/>
          </a:xfrm>
          <a:prstGeom prst="rect">
            <a:avLst/>
          </a:prstGeom>
        </p:spPr>
        <p:txBody>
          <a:bodyPr wrap="square">
            <a:spAutoFit/>
          </a:bodyPr>
          <a:lstStyle/>
          <a:p>
            <a:r>
              <a:rPr lang="en-US" dirty="0"/>
              <a:t>“There is no computation. There is no retinal image. There are no representations. There is no 3D shape. There is only direct pickup of ecologically relevant variants and invariants. Vision is in the world, not the observer.”</a:t>
            </a:r>
          </a:p>
        </p:txBody>
      </p:sp>
      <p:sp>
        <p:nvSpPr>
          <p:cNvPr id="9" name="Rectangle 8">
            <a:extLst>
              <a:ext uri="{FF2B5EF4-FFF2-40B4-BE49-F238E27FC236}">
                <a16:creationId xmlns:a16="http://schemas.microsoft.com/office/drawing/2014/main" id="{B601BE06-D404-0444-A550-42A67BFE5871}"/>
              </a:ext>
            </a:extLst>
          </p:cNvPr>
          <p:cNvSpPr/>
          <p:nvPr/>
        </p:nvSpPr>
        <p:spPr>
          <a:xfrm>
            <a:off x="8689012" y="5183112"/>
            <a:ext cx="3321018" cy="1200329"/>
          </a:xfrm>
          <a:prstGeom prst="rect">
            <a:avLst/>
          </a:prstGeom>
        </p:spPr>
        <p:txBody>
          <a:bodyPr wrap="square">
            <a:spAutoFit/>
          </a:bodyPr>
          <a:lstStyle/>
          <a:p>
            <a:r>
              <a:rPr lang="en-US" dirty="0"/>
              <a:t>“There is no objective world, only the observer’s </a:t>
            </a:r>
            <a:r>
              <a:rPr lang="en-US" i="1" dirty="0"/>
              <a:t>umwelt</a:t>
            </a:r>
            <a:r>
              <a:rPr lang="en-US" dirty="0"/>
              <a:t>. Thus, vision cannot be in the world but is a creative act of the observer.”</a:t>
            </a:r>
          </a:p>
        </p:txBody>
      </p:sp>
    </p:spTree>
    <p:extLst>
      <p:ext uri="{BB962C8B-B14F-4D97-AF65-F5344CB8AC3E}">
        <p14:creationId xmlns:p14="http://schemas.microsoft.com/office/powerpoint/2010/main" val="63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7A81-D0DA-AF4A-A2AE-898CF757942C}"/>
              </a:ext>
            </a:extLst>
          </p:cNvPr>
          <p:cNvSpPr>
            <a:spLocks noGrp="1"/>
          </p:cNvSpPr>
          <p:nvPr>
            <p:ph type="title"/>
          </p:nvPr>
        </p:nvSpPr>
        <p:spPr/>
        <p:txBody>
          <a:bodyPr/>
          <a:lstStyle/>
          <a:p>
            <a:r>
              <a:rPr lang="en-US" dirty="0"/>
              <a:t>Marr’s motivation (</a:t>
            </a:r>
            <a:r>
              <a:rPr lang="en-US" dirty="0" err="1"/>
              <a:t>ch.</a:t>
            </a:r>
            <a:r>
              <a:rPr lang="en-US" dirty="0"/>
              <a:t> 1)</a:t>
            </a:r>
          </a:p>
        </p:txBody>
      </p:sp>
      <p:sp>
        <p:nvSpPr>
          <p:cNvPr id="13" name="Content Placeholder 12">
            <a:extLst>
              <a:ext uri="{FF2B5EF4-FFF2-40B4-BE49-F238E27FC236}">
                <a16:creationId xmlns:a16="http://schemas.microsoft.com/office/drawing/2014/main" id="{CE69EF05-4552-B54A-BA60-89955021893A}"/>
              </a:ext>
            </a:extLst>
          </p:cNvPr>
          <p:cNvSpPr>
            <a:spLocks noGrp="1"/>
          </p:cNvSpPr>
          <p:nvPr>
            <p:ph idx="1"/>
          </p:nvPr>
        </p:nvSpPr>
        <p:spPr/>
        <p:txBody>
          <a:bodyPr/>
          <a:lstStyle/>
          <a:p>
            <a:r>
              <a:rPr lang="en-US" dirty="0"/>
              <a:t>Vision is </a:t>
            </a:r>
            <a:r>
              <a:rPr lang="en-US" i="1" dirty="0"/>
              <a:t>hard</a:t>
            </a:r>
          </a:p>
        </p:txBody>
      </p:sp>
      <p:pic>
        <p:nvPicPr>
          <p:cNvPr id="12" name="Picture 11">
            <a:extLst>
              <a:ext uri="{FF2B5EF4-FFF2-40B4-BE49-F238E27FC236}">
                <a16:creationId xmlns:a16="http://schemas.microsoft.com/office/drawing/2014/main" id="{C418A28F-C0CE-4A4E-8C99-7B6B3FB72546}"/>
              </a:ext>
            </a:extLst>
          </p:cNvPr>
          <p:cNvPicPr>
            <a:picLocks noChangeAspect="1"/>
          </p:cNvPicPr>
          <p:nvPr/>
        </p:nvPicPr>
        <p:blipFill>
          <a:blip r:embed="rId2"/>
          <a:stretch>
            <a:fillRect/>
          </a:stretch>
        </p:blipFill>
        <p:spPr>
          <a:xfrm>
            <a:off x="2560253" y="1885821"/>
            <a:ext cx="6802112" cy="4803214"/>
          </a:xfrm>
          <a:prstGeom prst="rect">
            <a:avLst/>
          </a:prstGeom>
        </p:spPr>
      </p:pic>
      <p:cxnSp>
        <p:nvCxnSpPr>
          <p:cNvPr id="4" name="Straight Connector 3">
            <a:extLst>
              <a:ext uri="{FF2B5EF4-FFF2-40B4-BE49-F238E27FC236}">
                <a16:creationId xmlns:a16="http://schemas.microsoft.com/office/drawing/2014/main" id="{82EC5D97-FA17-2640-B317-225499AB268E}"/>
              </a:ext>
            </a:extLst>
          </p:cNvPr>
          <p:cNvCxnSpPr/>
          <p:nvPr/>
        </p:nvCxnSpPr>
        <p:spPr>
          <a:xfrm>
            <a:off x="6264876" y="2421924"/>
            <a:ext cx="290383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F3209B-1B8E-5C47-B420-832FCE259671}"/>
              </a:ext>
            </a:extLst>
          </p:cNvPr>
          <p:cNvCxnSpPr>
            <a:cxnSpLocks/>
          </p:cNvCxnSpPr>
          <p:nvPr/>
        </p:nvCxnSpPr>
        <p:spPr>
          <a:xfrm>
            <a:off x="2673179" y="2697892"/>
            <a:ext cx="35916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B13A4C5-E53A-2147-9031-07BFF8401117}"/>
              </a:ext>
            </a:extLst>
          </p:cNvPr>
          <p:cNvCxnSpPr>
            <a:cxnSpLocks/>
          </p:cNvCxnSpPr>
          <p:nvPr/>
        </p:nvCxnSpPr>
        <p:spPr>
          <a:xfrm>
            <a:off x="4567882" y="3418702"/>
            <a:ext cx="46008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0C4BB1-3A6C-AA44-8A0C-662EE42B8705}"/>
              </a:ext>
            </a:extLst>
          </p:cNvPr>
          <p:cNvCxnSpPr>
            <a:cxnSpLocks/>
          </p:cNvCxnSpPr>
          <p:nvPr/>
        </p:nvCxnSpPr>
        <p:spPr>
          <a:xfrm>
            <a:off x="2673179" y="3682313"/>
            <a:ext cx="273908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A03257-77B7-764C-BE38-BE9BDF7A58E5}"/>
              </a:ext>
            </a:extLst>
          </p:cNvPr>
          <p:cNvCxnSpPr>
            <a:cxnSpLocks/>
          </p:cNvCxnSpPr>
          <p:nvPr/>
        </p:nvCxnSpPr>
        <p:spPr>
          <a:xfrm>
            <a:off x="3274541" y="6166021"/>
            <a:ext cx="589417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A31CC6-B761-354B-9A7B-1A41F85597E4}"/>
              </a:ext>
            </a:extLst>
          </p:cNvPr>
          <p:cNvCxnSpPr>
            <a:cxnSpLocks/>
          </p:cNvCxnSpPr>
          <p:nvPr/>
        </p:nvCxnSpPr>
        <p:spPr>
          <a:xfrm>
            <a:off x="2673179" y="6404918"/>
            <a:ext cx="64955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B0D6EE-B4EA-0944-9D27-305209D6A9A7}"/>
              </a:ext>
            </a:extLst>
          </p:cNvPr>
          <p:cNvCxnSpPr>
            <a:cxnSpLocks/>
          </p:cNvCxnSpPr>
          <p:nvPr/>
        </p:nvCxnSpPr>
        <p:spPr>
          <a:xfrm>
            <a:off x="2673179" y="6689035"/>
            <a:ext cx="523514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50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F8AB-4E46-A14F-9B3C-C19709E427A0}"/>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61F18749-BE6D-A746-B1A5-E16514DDCB0E}"/>
              </a:ext>
            </a:extLst>
          </p:cNvPr>
          <p:cNvSpPr>
            <a:spLocks noGrp="1"/>
          </p:cNvSpPr>
          <p:nvPr>
            <p:ph idx="1"/>
          </p:nvPr>
        </p:nvSpPr>
        <p:spPr/>
        <p:txBody>
          <a:bodyPr/>
          <a:lstStyle/>
          <a:p>
            <a:r>
              <a:rPr lang="en-US" dirty="0"/>
              <a:t>The time may be right to take on the “crazier” ideas of Gibson and </a:t>
            </a:r>
            <a:r>
              <a:rPr lang="en-US" dirty="0" err="1"/>
              <a:t>Koenderink</a:t>
            </a:r>
            <a:endParaRPr lang="en-US" dirty="0"/>
          </a:p>
          <a:p>
            <a:pPr lvl="1"/>
            <a:r>
              <a:rPr lang="en-US" dirty="0"/>
              <a:t>We need to study embodied vision</a:t>
            </a:r>
          </a:p>
          <a:p>
            <a:pPr lvl="1"/>
            <a:r>
              <a:rPr lang="en-US" dirty="0"/>
              <a:t>We need to build models with feedback</a:t>
            </a:r>
          </a:p>
          <a:p>
            <a:pPr lvl="1"/>
            <a:r>
              <a:rPr lang="en-US" dirty="0"/>
              <a:t>We need to focus on “ecologically meaningful” tasks </a:t>
            </a:r>
            <a:br>
              <a:rPr lang="en-US" dirty="0"/>
            </a:br>
            <a:r>
              <a:rPr lang="en-US" dirty="0"/>
              <a:t>(and object classification is most likely not it)</a:t>
            </a:r>
          </a:p>
          <a:p>
            <a:pPr lvl="1"/>
            <a:r>
              <a:rPr lang="en-US" dirty="0"/>
              <a:t>We need to integrate discriminative and generative models</a:t>
            </a:r>
          </a:p>
          <a:p>
            <a:endParaRPr lang="en-US" dirty="0"/>
          </a:p>
          <a:p>
            <a:r>
              <a:rPr lang="en-US" dirty="0"/>
              <a:t>To be picked up in Lecture 5…</a:t>
            </a:r>
          </a:p>
          <a:p>
            <a:endParaRPr lang="en-US" dirty="0"/>
          </a:p>
        </p:txBody>
      </p:sp>
    </p:spTree>
    <p:extLst>
      <p:ext uri="{BB962C8B-B14F-4D97-AF65-F5344CB8AC3E}">
        <p14:creationId xmlns:p14="http://schemas.microsoft.com/office/powerpoint/2010/main" val="907685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7A81-D0DA-AF4A-A2AE-898CF757942C}"/>
              </a:ext>
            </a:extLst>
          </p:cNvPr>
          <p:cNvSpPr>
            <a:spLocks noGrp="1"/>
          </p:cNvSpPr>
          <p:nvPr>
            <p:ph type="title"/>
          </p:nvPr>
        </p:nvSpPr>
        <p:spPr/>
        <p:txBody>
          <a:bodyPr/>
          <a:lstStyle/>
          <a:p>
            <a:r>
              <a:rPr lang="en-US" dirty="0"/>
              <a:t>Marr’s motivation (</a:t>
            </a:r>
            <a:r>
              <a:rPr lang="en-US" dirty="0" err="1"/>
              <a:t>ch.</a:t>
            </a:r>
            <a:r>
              <a:rPr lang="en-US" dirty="0"/>
              <a:t> 1)</a:t>
            </a:r>
          </a:p>
        </p:txBody>
      </p:sp>
      <p:sp>
        <p:nvSpPr>
          <p:cNvPr id="13" name="Content Placeholder 12">
            <a:extLst>
              <a:ext uri="{FF2B5EF4-FFF2-40B4-BE49-F238E27FC236}">
                <a16:creationId xmlns:a16="http://schemas.microsoft.com/office/drawing/2014/main" id="{CE69EF05-4552-B54A-BA60-89955021893A}"/>
              </a:ext>
            </a:extLst>
          </p:cNvPr>
          <p:cNvSpPr>
            <a:spLocks noGrp="1"/>
          </p:cNvSpPr>
          <p:nvPr>
            <p:ph idx="1"/>
          </p:nvPr>
        </p:nvSpPr>
        <p:spPr/>
        <p:txBody>
          <a:bodyPr/>
          <a:lstStyle/>
          <a:p>
            <a:r>
              <a:rPr lang="en-US" dirty="0"/>
              <a:t>Vision is </a:t>
            </a:r>
            <a:r>
              <a:rPr lang="en-US" i="1" dirty="0"/>
              <a:t>hard</a:t>
            </a:r>
          </a:p>
          <a:p>
            <a:r>
              <a:rPr lang="en-US" dirty="0"/>
              <a:t>We may not be able to figure out the right solution right away, but at least we should start by establishing a sound methodology</a:t>
            </a:r>
          </a:p>
          <a:p>
            <a:pPr lvl="1"/>
            <a:r>
              <a:rPr lang="en-US" dirty="0"/>
              <a:t>Marr explicitly considered and rejected low-level neurophysiology, empirical “hacking”, and blocks world simplification</a:t>
            </a:r>
          </a:p>
        </p:txBody>
      </p:sp>
      <p:pic>
        <p:nvPicPr>
          <p:cNvPr id="4" name="Picture 4">
            <a:extLst>
              <a:ext uri="{FF2B5EF4-FFF2-40B4-BE49-F238E27FC236}">
                <a16:creationId xmlns:a16="http://schemas.microsoft.com/office/drawing/2014/main" id="{58F41EFF-4D8F-A946-95B0-5DB92C999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01089" y="3588853"/>
            <a:ext cx="2860817" cy="279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7D7F670-CE81-EC4E-927E-C6E986C84DAD}"/>
              </a:ext>
            </a:extLst>
          </p:cNvPr>
          <p:cNvSpPr txBox="1"/>
          <p:nvPr/>
        </p:nvSpPr>
        <p:spPr>
          <a:xfrm>
            <a:off x="5791200" y="6402626"/>
            <a:ext cx="2368084" cy="307777"/>
          </a:xfrm>
          <a:prstGeom prst="rect">
            <a:avLst/>
          </a:prstGeom>
          <a:noFill/>
        </p:spPr>
        <p:txBody>
          <a:bodyPr wrap="none" rtlCol="0">
            <a:spAutoFit/>
          </a:bodyPr>
          <a:lstStyle/>
          <a:p>
            <a:r>
              <a:rPr lang="en-US" sz="1400" dirty="0" err="1"/>
              <a:t>Yakimovsky</a:t>
            </a:r>
            <a:r>
              <a:rPr lang="en-US" sz="1400" dirty="0"/>
              <a:t> &amp; Feldman (1973)</a:t>
            </a:r>
          </a:p>
        </p:txBody>
      </p:sp>
      <p:sp>
        <p:nvSpPr>
          <p:cNvPr id="6" name="Rectangle 5">
            <a:extLst>
              <a:ext uri="{FF2B5EF4-FFF2-40B4-BE49-F238E27FC236}">
                <a16:creationId xmlns:a16="http://schemas.microsoft.com/office/drawing/2014/main" id="{1194911B-9FA3-E046-B5F1-1AB1D57EBB3F}"/>
              </a:ext>
            </a:extLst>
          </p:cNvPr>
          <p:cNvSpPr/>
          <p:nvPr/>
        </p:nvSpPr>
        <p:spPr>
          <a:xfrm>
            <a:off x="9722410" y="5930348"/>
            <a:ext cx="1266244" cy="307777"/>
          </a:xfrm>
          <a:prstGeom prst="rect">
            <a:avLst/>
          </a:prstGeom>
        </p:spPr>
        <p:txBody>
          <a:bodyPr wrap="none">
            <a:spAutoFit/>
          </a:bodyPr>
          <a:lstStyle/>
          <a:p>
            <a:r>
              <a:rPr lang="en-US" sz="1400" dirty="0"/>
              <a:t>Roberts (1963)</a:t>
            </a:r>
          </a:p>
        </p:txBody>
      </p:sp>
      <p:grpSp>
        <p:nvGrpSpPr>
          <p:cNvPr id="7" name="Group 6">
            <a:extLst>
              <a:ext uri="{FF2B5EF4-FFF2-40B4-BE49-F238E27FC236}">
                <a16:creationId xmlns:a16="http://schemas.microsoft.com/office/drawing/2014/main" id="{68D002DB-31CD-F94C-8500-6E1E68A89ACF}"/>
              </a:ext>
            </a:extLst>
          </p:cNvPr>
          <p:cNvGrpSpPr/>
          <p:nvPr/>
        </p:nvGrpSpPr>
        <p:grpSpPr>
          <a:xfrm>
            <a:off x="9404497" y="3683851"/>
            <a:ext cx="2011854" cy="2107349"/>
            <a:chOff x="1233689" y="1163789"/>
            <a:chExt cx="2342798" cy="2454002"/>
          </a:xfrm>
        </p:grpSpPr>
        <p:pic>
          <p:nvPicPr>
            <p:cNvPr id="8" name="Picture 4">
              <a:extLst>
                <a:ext uri="{FF2B5EF4-FFF2-40B4-BE49-F238E27FC236}">
                  <a16:creationId xmlns:a16="http://schemas.microsoft.com/office/drawing/2014/main" id="{3E713114-B3CE-6B43-B909-956605EFBDBA}"/>
                </a:ext>
              </a:extLst>
            </p:cNvPr>
            <p:cNvPicPr>
              <a:picLocks noChangeAspect="1" noChangeArrowheads="1"/>
            </p:cNvPicPr>
            <p:nvPr/>
          </p:nvPicPr>
          <p:blipFill rotWithShape="1">
            <a:blip r:embed="rId3" cstate="print"/>
            <a:srcRect t="4081" b="54198"/>
            <a:stretch/>
          </p:blipFill>
          <p:spPr bwMode="auto">
            <a:xfrm>
              <a:off x="1233689" y="1163789"/>
              <a:ext cx="2342798" cy="1235061"/>
            </a:xfrm>
            <a:prstGeom prst="rect">
              <a:avLst/>
            </a:prstGeom>
            <a:noFill/>
            <a:ln w="19050">
              <a:noFill/>
              <a:miter lim="800000"/>
              <a:headEnd/>
              <a:tailEnd/>
            </a:ln>
          </p:spPr>
        </p:pic>
        <p:pic>
          <p:nvPicPr>
            <p:cNvPr id="9" name="Picture 4">
              <a:extLst>
                <a:ext uri="{FF2B5EF4-FFF2-40B4-BE49-F238E27FC236}">
                  <a16:creationId xmlns:a16="http://schemas.microsoft.com/office/drawing/2014/main" id="{F7549B04-5D1E-D348-BEEF-91E3F76F2ED7}"/>
                </a:ext>
              </a:extLst>
            </p:cNvPr>
            <p:cNvPicPr>
              <a:picLocks noChangeAspect="1" noChangeArrowheads="1"/>
            </p:cNvPicPr>
            <p:nvPr/>
          </p:nvPicPr>
          <p:blipFill rotWithShape="1">
            <a:blip r:embed="rId3" cstate="print"/>
            <a:srcRect t="52359" b="4578"/>
            <a:stretch/>
          </p:blipFill>
          <p:spPr bwMode="auto">
            <a:xfrm>
              <a:off x="1233689" y="2343035"/>
              <a:ext cx="2342798" cy="1274756"/>
            </a:xfrm>
            <a:prstGeom prst="rect">
              <a:avLst/>
            </a:prstGeom>
            <a:noFill/>
            <a:ln w="19050">
              <a:noFill/>
              <a:miter lim="800000"/>
              <a:headEnd/>
              <a:tailEnd/>
            </a:ln>
          </p:spPr>
        </p:pic>
      </p:grpSp>
      <p:pic>
        <p:nvPicPr>
          <p:cNvPr id="5" name="Picture 4">
            <a:extLst>
              <a:ext uri="{FF2B5EF4-FFF2-40B4-BE49-F238E27FC236}">
                <a16:creationId xmlns:a16="http://schemas.microsoft.com/office/drawing/2014/main" id="{29B0DC64-F37D-C243-A2E5-3A9300595ED5}"/>
              </a:ext>
            </a:extLst>
          </p:cNvPr>
          <p:cNvPicPr>
            <a:picLocks noChangeAspect="1"/>
          </p:cNvPicPr>
          <p:nvPr/>
        </p:nvPicPr>
        <p:blipFill>
          <a:blip r:embed="rId4"/>
          <a:stretch>
            <a:fillRect/>
          </a:stretch>
        </p:blipFill>
        <p:spPr>
          <a:xfrm>
            <a:off x="689114" y="3803118"/>
            <a:ext cx="3522264" cy="1935071"/>
          </a:xfrm>
          <a:prstGeom prst="rect">
            <a:avLst/>
          </a:prstGeom>
        </p:spPr>
      </p:pic>
      <p:sp>
        <p:nvSpPr>
          <p:cNvPr id="11" name="TextBox 10">
            <a:extLst>
              <a:ext uri="{FF2B5EF4-FFF2-40B4-BE49-F238E27FC236}">
                <a16:creationId xmlns:a16="http://schemas.microsoft.com/office/drawing/2014/main" id="{B3F1BDD1-7C82-5849-BD8C-9AC4970974C3}"/>
              </a:ext>
            </a:extLst>
          </p:cNvPr>
          <p:cNvSpPr txBox="1"/>
          <p:nvPr/>
        </p:nvSpPr>
        <p:spPr>
          <a:xfrm>
            <a:off x="1536374" y="5869223"/>
            <a:ext cx="1827744" cy="307777"/>
          </a:xfrm>
          <a:prstGeom prst="rect">
            <a:avLst/>
          </a:prstGeom>
          <a:noFill/>
        </p:spPr>
        <p:txBody>
          <a:bodyPr wrap="none" rtlCol="0">
            <a:spAutoFit/>
          </a:bodyPr>
          <a:lstStyle/>
          <a:p>
            <a:r>
              <a:rPr lang="en-US" sz="1400" dirty="0"/>
              <a:t>Hubel &amp; Wiesel (1959)</a:t>
            </a:r>
          </a:p>
        </p:txBody>
      </p:sp>
      <p:sp>
        <p:nvSpPr>
          <p:cNvPr id="10" name="Rectangle 9">
            <a:extLst>
              <a:ext uri="{FF2B5EF4-FFF2-40B4-BE49-F238E27FC236}">
                <a16:creationId xmlns:a16="http://schemas.microsoft.com/office/drawing/2014/main" id="{2FEAE98E-FB24-0544-8A83-351EB2566140}"/>
              </a:ext>
            </a:extLst>
          </p:cNvPr>
          <p:cNvSpPr/>
          <p:nvPr/>
        </p:nvSpPr>
        <p:spPr>
          <a:xfrm>
            <a:off x="2063547" y="6141231"/>
            <a:ext cx="940906" cy="307777"/>
          </a:xfrm>
          <a:prstGeom prst="rect">
            <a:avLst/>
          </a:prstGeom>
        </p:spPr>
        <p:txBody>
          <a:bodyPr wrap="square">
            <a:spAutoFit/>
          </a:bodyPr>
          <a:lstStyle/>
          <a:p>
            <a:r>
              <a:rPr lang="en-US" sz="1400" dirty="0">
                <a:hlinkClick r:id="rId5"/>
              </a:rPr>
              <a:t>(source)</a:t>
            </a:r>
            <a:endParaRPr lang="en-US" sz="1400" dirty="0"/>
          </a:p>
        </p:txBody>
      </p:sp>
    </p:spTree>
    <p:extLst>
      <p:ext uri="{BB962C8B-B14F-4D97-AF65-F5344CB8AC3E}">
        <p14:creationId xmlns:p14="http://schemas.microsoft.com/office/powerpoint/2010/main" val="251732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3" grpId="0"/>
      <p:bldP spid="6"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F219-1257-9947-93FB-689CF4F0C0F3}"/>
              </a:ext>
            </a:extLst>
          </p:cNvPr>
          <p:cNvSpPr>
            <a:spLocks noGrp="1"/>
          </p:cNvSpPr>
          <p:nvPr>
            <p:ph type="title"/>
          </p:nvPr>
        </p:nvSpPr>
        <p:spPr>
          <a:xfrm>
            <a:off x="838200" y="365125"/>
            <a:ext cx="11049000" cy="867327"/>
          </a:xfrm>
        </p:spPr>
        <p:txBody>
          <a:bodyPr>
            <a:normAutofit fontScale="90000"/>
          </a:bodyPr>
          <a:lstStyle/>
          <a:p>
            <a:r>
              <a:rPr lang="en-US" dirty="0"/>
              <a:t>Towards an </a:t>
            </a:r>
            <a:r>
              <a:rPr lang="en-US" i="1" dirty="0"/>
              <a:t>information processing </a:t>
            </a:r>
            <a:r>
              <a:rPr lang="en-US" dirty="0"/>
              <a:t>theory of vision</a:t>
            </a:r>
          </a:p>
        </p:txBody>
      </p:sp>
      <p:sp>
        <p:nvSpPr>
          <p:cNvPr id="6" name="Content Placeholder 5">
            <a:extLst>
              <a:ext uri="{FF2B5EF4-FFF2-40B4-BE49-F238E27FC236}">
                <a16:creationId xmlns:a16="http://schemas.microsoft.com/office/drawing/2014/main" id="{9E42ECFA-D401-A340-8B23-EDFB2EBB0C98}"/>
              </a:ext>
            </a:extLst>
          </p:cNvPr>
          <p:cNvSpPr>
            <a:spLocks noGrp="1"/>
          </p:cNvSpPr>
          <p:nvPr>
            <p:ph idx="1"/>
          </p:nvPr>
        </p:nvSpPr>
        <p:spPr/>
        <p:txBody>
          <a:bodyPr/>
          <a:lstStyle/>
          <a:p>
            <a:endParaRPr lang="en-US"/>
          </a:p>
        </p:txBody>
      </p:sp>
      <p:pic>
        <p:nvPicPr>
          <p:cNvPr id="15" name="Picture 14">
            <a:extLst>
              <a:ext uri="{FF2B5EF4-FFF2-40B4-BE49-F238E27FC236}">
                <a16:creationId xmlns:a16="http://schemas.microsoft.com/office/drawing/2014/main" id="{942D0C44-AC80-8A4F-8F5B-EDB6DAC6AB71}"/>
              </a:ext>
            </a:extLst>
          </p:cNvPr>
          <p:cNvPicPr>
            <a:picLocks noChangeAspect="1"/>
          </p:cNvPicPr>
          <p:nvPr/>
        </p:nvPicPr>
        <p:blipFill>
          <a:blip r:embed="rId2"/>
          <a:stretch>
            <a:fillRect/>
          </a:stretch>
        </p:blipFill>
        <p:spPr>
          <a:xfrm>
            <a:off x="2191469" y="1779306"/>
            <a:ext cx="8186175" cy="4342935"/>
          </a:xfrm>
          <a:prstGeom prst="rect">
            <a:avLst/>
          </a:prstGeom>
        </p:spPr>
      </p:pic>
    </p:spTree>
    <p:extLst>
      <p:ext uri="{BB962C8B-B14F-4D97-AF65-F5344CB8AC3E}">
        <p14:creationId xmlns:p14="http://schemas.microsoft.com/office/powerpoint/2010/main" val="216147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F219-1257-9947-93FB-689CF4F0C0F3}"/>
              </a:ext>
            </a:extLst>
          </p:cNvPr>
          <p:cNvSpPr>
            <a:spLocks noGrp="1"/>
          </p:cNvSpPr>
          <p:nvPr>
            <p:ph type="title"/>
          </p:nvPr>
        </p:nvSpPr>
        <p:spPr/>
        <p:txBody>
          <a:bodyPr/>
          <a:lstStyle/>
          <a:p>
            <a:r>
              <a:rPr lang="en-US" dirty="0"/>
              <a:t>Computational theory description of vision</a:t>
            </a:r>
          </a:p>
        </p:txBody>
      </p:sp>
      <p:sp>
        <p:nvSpPr>
          <p:cNvPr id="3" name="Content Placeholder 2">
            <a:extLst>
              <a:ext uri="{FF2B5EF4-FFF2-40B4-BE49-F238E27FC236}">
                <a16:creationId xmlns:a16="http://schemas.microsoft.com/office/drawing/2014/main" id="{A6488888-97F9-5345-8981-5EF77CD67DBA}"/>
              </a:ext>
            </a:extLst>
          </p:cNvPr>
          <p:cNvSpPr>
            <a:spLocks noGrp="1"/>
          </p:cNvSpPr>
          <p:nvPr>
            <p:ph idx="1"/>
          </p:nvPr>
        </p:nvSpPr>
        <p:spPr>
          <a:xfrm>
            <a:off x="333632" y="1371600"/>
            <a:ext cx="11730989" cy="5486400"/>
          </a:xfrm>
        </p:spPr>
        <p:txBody>
          <a:bodyPr>
            <a:normAutofit/>
          </a:bodyPr>
          <a:lstStyle/>
          <a:p>
            <a:r>
              <a:rPr lang="en-US" dirty="0"/>
              <a:t>What should be the goal of vision?</a:t>
            </a:r>
          </a:p>
          <a:p>
            <a:pPr lvl="1"/>
            <a:r>
              <a:rPr lang="en-US" dirty="0"/>
              <a:t>“Vision is a process that produces from images of the external world a description that is useful to the viewer and not cluttered with irrelevant information.” </a:t>
            </a:r>
          </a:p>
          <a:p>
            <a:r>
              <a:rPr lang="en-US" dirty="0"/>
              <a:t>What should be the input?</a:t>
            </a:r>
          </a:p>
          <a:p>
            <a:pPr lvl="1"/>
            <a:r>
              <a:rPr lang="en-US" dirty="0"/>
              <a:t>“In the case of human vision, the initial representation is in no doubt – it consists of </a:t>
            </a:r>
            <a:r>
              <a:rPr lang="en-US" b="1" dirty="0"/>
              <a:t>arrays of image intensity values</a:t>
            </a:r>
            <a:r>
              <a:rPr lang="en-US" dirty="0"/>
              <a:t> as detected by the photoreceptors in the retina.” </a:t>
            </a:r>
          </a:p>
          <a:p>
            <a:r>
              <a:rPr lang="en-US" dirty="0"/>
              <a:t>What should be the output?</a:t>
            </a:r>
          </a:p>
          <a:p>
            <a:pPr lvl="1"/>
            <a:r>
              <a:rPr lang="en-US" dirty="0"/>
              <a:t>”[The purpose of vision is] </a:t>
            </a:r>
            <a:r>
              <a:rPr lang="en-US" b="1" dirty="0"/>
              <a:t>building a description of the shapes and positions of things </a:t>
            </a:r>
            <a:r>
              <a:rPr lang="en-US" dirty="0"/>
              <a:t>from images… It also tells about the illumination and about the </a:t>
            </a:r>
            <a:r>
              <a:rPr lang="en-US" dirty="0" err="1"/>
              <a:t>reflectances</a:t>
            </a:r>
            <a:r>
              <a:rPr lang="en-US" dirty="0"/>
              <a:t> of the surfaces that make the shapes – their </a:t>
            </a:r>
            <a:r>
              <a:rPr lang="en-US" dirty="0" err="1"/>
              <a:t>brightnesses</a:t>
            </a:r>
            <a:r>
              <a:rPr lang="en-US" dirty="0"/>
              <a:t> and colors and visual textures – and about their motion. But these things seemed secondary; they could be hung off a theory in which </a:t>
            </a:r>
            <a:r>
              <a:rPr lang="en-US" b="1" dirty="0"/>
              <a:t>the main job of vision was to derive a representation of shape</a:t>
            </a:r>
            <a:r>
              <a:rPr lang="en-US" dirty="0"/>
              <a:t>.”</a:t>
            </a:r>
          </a:p>
        </p:txBody>
      </p:sp>
    </p:spTree>
    <p:extLst>
      <p:ext uri="{BB962C8B-B14F-4D97-AF65-F5344CB8AC3E}">
        <p14:creationId xmlns:p14="http://schemas.microsoft.com/office/powerpoint/2010/main" val="14088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53654</TotalTime>
  <Words>4792</Words>
  <Application>Microsoft Macintosh PowerPoint</Application>
  <PresentationFormat>Widescreen</PresentationFormat>
  <Paragraphs>376</Paragraphs>
  <Slides>60</Slides>
  <Notes>12</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Comic Sans MS</vt:lpstr>
      <vt:lpstr>Office Theme</vt:lpstr>
      <vt:lpstr>Computer Vision: Looking Back to Look Forward</vt:lpstr>
      <vt:lpstr>Outline of lectures</vt:lpstr>
      <vt:lpstr>The Three Philosophers: Marr, Gibson, Koenderink</vt:lpstr>
      <vt:lpstr>The Three Philosophers: Marr, Gibson, Koenderink</vt:lpstr>
      <vt:lpstr>David Marr (1945-1980)</vt:lpstr>
      <vt:lpstr>Marr’s motivation (ch. 1)</vt:lpstr>
      <vt:lpstr>Marr’s motivation (ch. 1)</vt:lpstr>
      <vt:lpstr>Towards an information processing theory of vision</vt:lpstr>
      <vt:lpstr>Computational theory description of vision</vt:lpstr>
      <vt:lpstr>Proposed algorithmic pipeline</vt:lpstr>
      <vt:lpstr>Close-up of proposed 3D representation</vt:lpstr>
      <vt:lpstr>Close-up of proposed 3D representation</vt:lpstr>
      <vt:lpstr>So, what’s the big deal?</vt:lpstr>
      <vt:lpstr>What about the bad stuff?</vt:lpstr>
      <vt:lpstr>Marr’s rejection of “features” (ch. 7)</vt:lpstr>
      <vt:lpstr>James Jerome Gibson (1904-1979)</vt:lpstr>
      <vt:lpstr>The Gibson doctrine: My attempt at a summary</vt:lpstr>
      <vt:lpstr>What is the input to perception?</vt:lpstr>
      <vt:lpstr>The Gibson doctrine (cont.)</vt:lpstr>
      <vt:lpstr>Affordances</vt:lpstr>
      <vt:lpstr>Perception of affordances vs. categorization</vt:lpstr>
      <vt:lpstr>Gibson quotes</vt:lpstr>
      <vt:lpstr>Gibson: What’s the big deal?</vt:lpstr>
      <vt:lpstr>Gibson’s legacy</vt:lpstr>
      <vt:lpstr>Gibson’s legacy</vt:lpstr>
      <vt:lpstr>What about the bad stuff?</vt:lpstr>
      <vt:lpstr>Jan Johan Koenderink (b. 1943)</vt:lpstr>
      <vt:lpstr>2D contour and 3D shape</vt:lpstr>
      <vt:lpstr>2D contour and 3D shape</vt:lpstr>
      <vt:lpstr>2D contour and 3D shape</vt:lpstr>
      <vt:lpstr>Locally orderless images</vt:lpstr>
      <vt:lpstr>PowerPoint Presentation</vt:lpstr>
      <vt:lpstr>PowerPoint Presentation</vt:lpstr>
      <vt:lpstr>Books</vt:lpstr>
      <vt:lpstr>Koenderink: What’s the big deal?</vt:lpstr>
      <vt:lpstr>A grand theory of perception?</vt:lpstr>
      <vt:lpstr>A grand theory of perception?</vt:lpstr>
      <vt:lpstr>Sensory-action worlds</vt:lpstr>
      <vt:lpstr>Sensory-action worlds</vt:lpstr>
      <vt:lpstr>The AI viewpoint</vt:lpstr>
      <vt:lpstr>Sensory-action worlds</vt:lpstr>
      <vt:lpstr>Perception-action cycles</vt:lpstr>
      <vt:lpstr>The AI viewpoint</vt:lpstr>
      <vt:lpstr>Sensorimotor feedback loop</vt:lpstr>
      <vt:lpstr>Interface theory of perception</vt:lpstr>
      <vt:lpstr>Non-veridicality of perception</vt:lpstr>
      <vt:lpstr>Non-veridicality of perception</vt:lpstr>
      <vt:lpstr>Sensorimotor feedback loop</vt:lpstr>
      <vt:lpstr>Link to today’s predictive models</vt:lpstr>
      <vt:lpstr>The awareness “hypothesis”</vt:lpstr>
      <vt:lpstr>The process of perception</vt:lpstr>
      <vt:lpstr>The process of perception</vt:lpstr>
      <vt:lpstr>Implications</vt:lpstr>
      <vt:lpstr>Implications</vt:lpstr>
      <vt:lpstr>Implications</vt:lpstr>
      <vt:lpstr>What about recognition?</vt:lpstr>
      <vt:lpstr>What about recognition?</vt:lpstr>
      <vt:lpstr>What about recognition?</vt:lpstr>
      <vt:lpstr>Summary</vt:lpstr>
      <vt:lpstr>Take-aways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Looking Back to Look Forward</dc:title>
  <dc:creator>Microsoft Office User</dc:creator>
  <cp:lastModifiedBy>Microsoft Office User</cp:lastModifiedBy>
  <cp:revision>769</cp:revision>
  <dcterms:created xsi:type="dcterms:W3CDTF">2019-12-02T20:25:38Z</dcterms:created>
  <dcterms:modified xsi:type="dcterms:W3CDTF">2020-01-29T19:08:50Z</dcterms:modified>
</cp:coreProperties>
</file>