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952" r:id="rId3"/>
    <p:sldId id="1220" r:id="rId4"/>
    <p:sldId id="1229" r:id="rId5"/>
    <p:sldId id="1226" r:id="rId6"/>
    <p:sldId id="1239" r:id="rId7"/>
    <p:sldId id="1240" r:id="rId8"/>
    <p:sldId id="1233" r:id="rId9"/>
    <p:sldId id="1230" r:id="rId10"/>
    <p:sldId id="1168" r:id="rId11"/>
    <p:sldId id="1251" r:id="rId12"/>
    <p:sldId id="1169" r:id="rId13"/>
    <p:sldId id="1154" r:id="rId14"/>
    <p:sldId id="1246" r:id="rId15"/>
    <p:sldId id="1212" r:id="rId16"/>
    <p:sldId id="1189" r:id="rId17"/>
    <p:sldId id="1190" r:id="rId18"/>
    <p:sldId id="974" r:id="rId19"/>
    <p:sldId id="975" r:id="rId20"/>
    <p:sldId id="1241" r:id="rId21"/>
    <p:sldId id="1235" r:id="rId22"/>
    <p:sldId id="1209" r:id="rId23"/>
    <p:sldId id="1236" r:id="rId24"/>
    <p:sldId id="1252" r:id="rId25"/>
    <p:sldId id="1237" r:id="rId26"/>
    <p:sldId id="1238" r:id="rId27"/>
    <p:sldId id="1223" r:id="rId28"/>
    <p:sldId id="1250" r:id="rId29"/>
    <p:sldId id="1249" r:id="rId30"/>
    <p:sldId id="1242" r:id="rId31"/>
    <p:sldId id="958" r:id="rId32"/>
    <p:sldId id="1228" r:id="rId33"/>
    <p:sldId id="1214" r:id="rId34"/>
    <p:sldId id="959" r:id="rId35"/>
    <p:sldId id="963" r:id="rId36"/>
    <p:sldId id="397" r:id="rId37"/>
    <p:sldId id="1253" r:id="rId38"/>
    <p:sldId id="1244" r:id="rId39"/>
    <p:sldId id="1231" r:id="rId40"/>
    <p:sldId id="1217" r:id="rId41"/>
    <p:sldId id="1224" r:id="rId42"/>
    <p:sldId id="1245" r:id="rId43"/>
    <p:sldId id="398" r:id="rId44"/>
    <p:sldId id="1248" r:id="rId45"/>
    <p:sldId id="122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86314"/>
  </p:normalViewPr>
  <p:slideViewPr>
    <p:cSldViewPr snapToGrid="0" snapToObjects="1">
      <p:cViewPr varScale="1">
        <p:scale>
          <a:sx n="110" d="100"/>
          <a:sy n="110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A704-6C7D-C340-A6B1-DA3F407AC1EB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A3096-56FA-D349-B50D-90F153F2B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A3096-56FA-D349-B50D-90F153F2B4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Assessing the utility of intermediate representations for sensorimotor control. (A) Sensorimotor tasks. From left to right: urban driving, off-road trail traversal, and battle. (B) Intermediate representations. Clockwise from top left: semantic segmentation, intrinsic surface color (albedo), optical flow, and depth. (Albedo not used in battle.) (C) Main results. For each task, we compare an image-only agent with an agent that is also provided with </a:t>
            </a:r>
            <a:r>
              <a:rPr lang="en-US" dirty="0" err="1"/>
              <a:t>groundtruth</a:t>
            </a:r>
            <a:r>
              <a:rPr lang="en-US" dirty="0"/>
              <a:t> intermediate representations. The agent observes the intermediate representations during both training and testing. Success rate (‘SR’) is the fraction of scenarios in which the agent successfully reached the target location; weighted success rate (‘WSR’) is weighted by track length; ‘frags’ is the number of enemies killed in a battle episode. We show mean and standard deviation in each condition. (D) Supporting experiments. In the ‘Image + All (predicted)’ condition, the intermediate representations are predicted in situ by a convolutional network; the agent is not given ground-truth representations at test time. The results indicate that even predicted vision modalities confer a significant advantage.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A3096-56FA-D349-B50D-90F153F2B4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2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DCCD-C0C0-3449-BC11-90978A39B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BD19E-9FC8-674E-86AF-6E21252B1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4C944-9E0B-4044-853B-D2E38D1E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ED46-A4C6-E047-8B82-DCDA54A0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25EC5-E17A-9348-8E4F-26C085FB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0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F1CE-C381-5048-86F7-4036CC7C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9B44-E1CA-6C48-B555-437247B6B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461D8-7082-D34B-AD22-B7F184BA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DD6C9-ED76-E945-928E-CAB0D384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6019-2BD1-D449-B74E-844B29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3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F83B64-A242-2B42-AE38-1A0AFA28B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6652A-B90B-9749-AC17-D510B3CCD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0C541-1A3D-C647-A9A3-13A0844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BE227-B590-CD48-B9F6-2FD9FF24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8181-80A9-8144-8F84-95B5D0205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42AA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</a:lvl2pPr>
            <a:lvl3pPr>
              <a:defRPr sz="2100"/>
            </a:lvl3pPr>
            <a:lvl4pPr marL="371898" indent="-185208">
              <a:buChar char="-"/>
              <a:defRPr sz="2100"/>
            </a:lvl4pPr>
            <a:lvl5pPr>
              <a:defRPr sz="21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100"/>
              <a:t>Body Level Three</a:t>
            </a:r>
          </a:p>
          <a:p>
            <a:pPr lvl="3">
              <a:defRPr sz="1800"/>
            </a:pPr>
            <a:r>
              <a:rPr sz="2100"/>
              <a:t>Body Level Four</a:t>
            </a:r>
          </a:p>
          <a:p>
            <a:pPr lvl="4">
              <a:defRPr sz="1800"/>
            </a:pPr>
            <a:r>
              <a:rPr sz="21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667458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02D2-9BF3-5748-BF1B-6DC4D8B4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13"/>
            <a:ext cx="10515600" cy="954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FD56D-6547-D34B-BDBC-60F8F6ED9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574"/>
            <a:ext cx="10515600" cy="4964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94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80AD-B80E-9040-A197-EDBB4CF7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58695-453E-F443-862F-70635F3F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C3632-330D-2043-AE15-EEE9467E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50035-44E9-3B43-B42D-DAFC6AE4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21E25-2F06-F048-AB3B-7501097D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846E-F5B7-D245-9629-C75E197C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9935F-5751-1747-889F-6996D7793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D773F-C819-FF42-9301-73D17C4F7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44F1-F153-C846-A1C3-18D7F3C0E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6BEDF-2D08-124D-AF60-7F87FCB61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B0E2C-5DDE-474D-BF37-3B3E0C79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B9F9-E306-164A-A3FD-9B70DEE3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938E8-B1BE-3A4D-A5C6-863202E5C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26D80-7BDE-3341-BA1C-3B3E12054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5CDD4-F9C4-764E-912F-D551A6B4C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14439-9732-6C4F-BCEE-8A01DF022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B3887-F9BF-5E40-972E-E0EC032D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035F5-6519-624E-BFB0-9F47D030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6F991-FD8C-8A48-B829-9DF22C0D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6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FDBB-32FC-3D43-8BB8-6A9DC195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8E1CF-DED2-F245-8205-8122DDF1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F0A23-29BB-1A47-B719-7AD5F218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723DE-C387-1040-9523-27F3E790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AD09E-86A9-3C4D-9FB3-EB6EE273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A1386-DCAC-E048-A220-E1C80657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98FFD-D4CB-EB48-9BCE-CCD306AF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1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2983-51D2-494C-BF98-6403C8C0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2A826-A82A-FB4C-9115-FEFD8E60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7C647-0A6E-724A-9276-29218D774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DC2B4-0AF7-6A45-9018-3F39A715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2A1C4-919A-514D-BE0A-362A7819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6A55E-2E94-7C4A-B448-2947FCA8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1B01-351B-B548-8485-C184B514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71A9A-0770-024B-B217-E8AF48F4E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E063A-0E58-9E44-AA03-0C9AC0F6D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D1C69-9646-DD42-858A-D613D2CD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FB017-6D03-6544-8926-8735E103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404C-6FCA-3F47-937A-29F95104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2987F-B671-7744-B119-2A777148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0BF70-0111-1943-83C5-E0D4E6367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7394F-D57A-CA48-8BB2-A46EFF687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1FEF-C6A6-A14A-8AC5-0AB3188D23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30FC-2CAC-334A-B734-8E1315A0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64F42-94A3-2340-9E4B-46E8D5A6D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2287C-B76E-9741-BCD9-DFF4D568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8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ient-origins.net/myths-legends-europe/janus-figures-0011548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mplify.is.tue.mpg.de/" TargetMode="External"/><Relationship Id="rId4" Type="http://schemas.openxmlformats.org/officeDocument/2006/relationships/hyperlink" Target="https://people.eecs.berkeley.edu/~kanazaw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kanazawa/papers/2018_TOG_SFV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0qTCNx4AtJ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://smalr.is.tue.mpg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arxiv.org/pdf/1805.08318.pdf" TargetMode="External"/><Relationship Id="rId7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shubhtuls.github.io/papers/pami19hsp.pdf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arxiv.org/pdf/1903.05854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11586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unyanz.github.io/CycleGAN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unyanz.github.io/CycleGAN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pdf/1703.00848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rxiv.org/pdf/1703.0084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nvidia.com/sites/default/files/pubs/2017-10_Progressive-Growing-of/karras2018iclr-paper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812.04948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9.1109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rxiv.org/abs/1809.1109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7.07560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hillip_isola/status/106657496479345868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904.01326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pdf/1912.0879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i.cmu.edu/wp-content/uploads/2018/01/yuxiongw_cvpr18_hallucination.pdf" TargetMode="Externa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6.06439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penaccess.thecvf.com/content_CVPR_2019/papers/Yu_Thinking_Outside_the_Pool_Active_Training_Image_Creation_for_Relative_CVPR_2019_paper.pdf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tic.uchicago.edu/~mmaire/papers/pdf/color_proxy_cvpr2017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01991.pdf" TargetMode="External"/><Relationship Id="rId2" Type="http://schemas.openxmlformats.org/officeDocument/2006/relationships/hyperlink" Target="http://openaccess.thecvf.com/content_ICCV_2019/papers/Goyal_Scaling_and_Benchmarking_Self-Supervised_Visual_Representation_Learning_ICCV_2019_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access.thecvf.com/content_ICCV_2019/papers/He_Rethinking_ImageNet_Pre-Training_ICCV_2019_paper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SqHc0nLkm8" TargetMode="External"/><Relationship Id="rId5" Type="http://schemas.openxmlformats.org/officeDocument/2006/relationships/hyperlink" Target="https://arxiv.org/pdf/1509.06825v1.pdf" TargetMode="Externa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606.07873.pd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8.07017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athak22.github.io/noreward-rl/" TargetMode="External"/><Relationship Id="rId2" Type="http://schemas.openxmlformats.org/officeDocument/2006/relationships/hyperlink" Target="https://youtu.be/J3FHOyhUn3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ai.stanford.edu/~cbfinn/" TargetMode="External"/><Relationship Id="rId3" Type="http://schemas.openxmlformats.org/officeDocument/2006/relationships/image" Target="../media/image48.tiff"/><Relationship Id="rId7" Type="http://schemas.openxmlformats.org/officeDocument/2006/relationships/hyperlink" Target="https://people.eecs.berkeley.edu/~svlevine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eecs.berkeley.edu/~pabbeel/" TargetMode="External"/><Relationship Id="rId5" Type="http://schemas.openxmlformats.org/officeDocument/2006/relationships/hyperlink" Target="http://www.cs.cmu.edu/~abhinavg/" TargetMode="External"/><Relationship Id="rId4" Type="http://schemas.openxmlformats.org/officeDocument/2006/relationships/hyperlink" Target="https://cs.nyu.edu/~lp9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-net.org/challenges/LSVR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mbedded-vision.com/industry-analysis/blog/deep-learning-five-and-half-minutes" TargetMode="Externa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aihabitat.org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://ai2thor.allena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pyrobot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2.0632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youtu.be/4MfWa2yZ0Jc" TargetMode="External"/><Relationship Id="rId4" Type="http://schemas.openxmlformats.org/officeDocument/2006/relationships/hyperlink" Target="http://vladlen.info/papers/does-vision-matter.pdf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v-foundation.org/openaccess/content_cvpr_2015/papers/Nguyen_Deep_Neural_Networks_2015_CVPR_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pdf/1312.6199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jiajunwu.com/papers/marrnet_nips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CF307-A005-D14B-BBFA-2C5CB075C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3094"/>
            <a:ext cx="9144000" cy="2387600"/>
          </a:xfrm>
        </p:spPr>
        <p:txBody>
          <a:bodyPr/>
          <a:lstStyle/>
          <a:p>
            <a:r>
              <a:rPr lang="en-US" dirty="0"/>
              <a:t>Computer Vision: Looking Back to Look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025F4-4FD4-2C4A-B602-D9A00D07D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2769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dirty="0"/>
              <a:t>Svetlana Lazebnik</a:t>
            </a:r>
          </a:p>
          <a:p>
            <a:r>
              <a:rPr lang="en-US" sz="3200" dirty="0"/>
              <a:t>IRIM Short Course</a:t>
            </a:r>
          </a:p>
          <a:p>
            <a:r>
              <a:rPr lang="en-US" sz="3200" dirty="0"/>
              <a:t>Spring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4C3A2-D07C-504A-9383-838DE175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436" y="379345"/>
            <a:ext cx="3495128" cy="2314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1CB37-1109-0B42-9070-E98E094DE1F7}"/>
              </a:ext>
            </a:extLst>
          </p:cNvPr>
          <p:cNvSpPr txBox="1"/>
          <p:nvPr/>
        </p:nvSpPr>
        <p:spPr>
          <a:xfrm>
            <a:off x="6827260" y="2417152"/>
            <a:ext cx="101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image source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9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069B-78F0-394C-B8EA-CB220DC8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3D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D2E3E-EBD0-3347-ADE6-C234E5EA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5" y="2187369"/>
            <a:ext cx="5536855" cy="2040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15EA6-F073-F347-9C83-132CDFEF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13" y="1232452"/>
            <a:ext cx="4489012" cy="36958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511801-0104-D746-AD6E-10C7BA3DF491}"/>
              </a:ext>
            </a:extLst>
          </p:cNvPr>
          <p:cNvSpPr/>
          <p:nvPr/>
        </p:nvSpPr>
        <p:spPr>
          <a:xfrm>
            <a:off x="7338950" y="5211164"/>
            <a:ext cx="4714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A. Kanazawa, J. Zhang, P. </a:t>
            </a:r>
            <a:r>
              <a:rPr lang="en-US" dirty="0" err="1"/>
              <a:t>Felsen</a:t>
            </a:r>
            <a:r>
              <a:rPr lang="en-US" dirty="0"/>
              <a:t>, J. Malik, </a:t>
            </a:r>
            <a:br>
              <a:rPr lang="en-US" dirty="0"/>
            </a:br>
            <a:r>
              <a:rPr lang="en-US" dirty="0">
                <a:hlinkClick r:id="rId4"/>
              </a:rPr>
              <a:t>Learning 3D Human Dynamics from Video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CVPR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3F39-02A9-9249-AA66-822B658F5887}"/>
              </a:ext>
            </a:extLst>
          </p:cNvPr>
          <p:cNvSpPr/>
          <p:nvPr/>
        </p:nvSpPr>
        <p:spPr>
          <a:xfrm>
            <a:off x="245422" y="5206283"/>
            <a:ext cx="6582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F. Bogo, A. Kanazawa, C. </a:t>
            </a:r>
            <a:r>
              <a:rPr lang="en-US" dirty="0" err="1"/>
              <a:t>Lassner</a:t>
            </a:r>
            <a:r>
              <a:rPr lang="en-US" dirty="0"/>
              <a:t>, P. </a:t>
            </a:r>
            <a:r>
              <a:rPr lang="en-US" dirty="0" err="1"/>
              <a:t>Gehler</a:t>
            </a:r>
            <a:r>
              <a:rPr lang="en-US" dirty="0"/>
              <a:t>, J. Romero and M. Black, </a:t>
            </a:r>
            <a:r>
              <a:rPr lang="en-US" dirty="0">
                <a:hlinkClick r:id="rId5"/>
              </a:rPr>
              <a:t>Keep it SMPL: Automatic Estimation of 3D Human Pose and Shape from a Single Image</a:t>
            </a:r>
            <a:r>
              <a:rPr lang="en-US" dirty="0"/>
              <a:t>, ECCV 2016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40D8A0-C03F-F74C-9A10-164A6A60D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7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E105-A372-FE4D-BE0F-A928D729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controllers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026740-9C41-694C-B0ED-450784028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41" y="1291599"/>
            <a:ext cx="11854326" cy="375104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BB14E9-CD2F-BA4D-81DD-3050D3C0B18F}"/>
              </a:ext>
            </a:extLst>
          </p:cNvPr>
          <p:cNvSpPr/>
          <p:nvPr/>
        </p:nvSpPr>
        <p:spPr>
          <a:xfrm>
            <a:off x="192741" y="5629852"/>
            <a:ext cx="1173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X. B. Peng, A. Kanazawa, J. Malik, P. </a:t>
            </a:r>
            <a:r>
              <a:rPr lang="en-US" dirty="0" err="1"/>
              <a:t>Abbeel</a:t>
            </a:r>
            <a:r>
              <a:rPr lang="en-US" dirty="0"/>
              <a:t>, S. Levine, </a:t>
            </a:r>
            <a:r>
              <a:rPr lang="en-US" dirty="0">
                <a:hlinkClick r:id="rId3"/>
              </a:rPr>
              <a:t>SFV: Reinforcement Learning of Physical Skills from Videos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SIGGRAPH Asia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3ADBE-3253-DF40-AAE0-9D3640D258B7}"/>
              </a:ext>
            </a:extLst>
          </p:cNvPr>
          <p:cNvSpPr txBox="1"/>
          <p:nvPr/>
        </p:nvSpPr>
        <p:spPr>
          <a:xfrm>
            <a:off x="5642189" y="5024734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Video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105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3ADED-C93C-2F49-AC54-B3F254B99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0069B-78F0-394C-B8EA-CB220DC8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3D structure: Beyond humans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1E3E1-7835-8E47-A989-91AB884CF502}"/>
              </a:ext>
            </a:extLst>
          </p:cNvPr>
          <p:cNvSpPr/>
          <p:nvPr/>
        </p:nvSpPr>
        <p:spPr>
          <a:xfrm>
            <a:off x="504700" y="6102421"/>
            <a:ext cx="11079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S. </a:t>
            </a:r>
            <a:r>
              <a:rPr lang="en-US" dirty="0" err="1"/>
              <a:t>Zuffi</a:t>
            </a:r>
            <a:r>
              <a:rPr lang="en-US" dirty="0"/>
              <a:t>, A. Kanazawa, M. Black, </a:t>
            </a:r>
            <a:r>
              <a:rPr lang="en-US" dirty="0">
                <a:hlinkClick r:id="rId2"/>
              </a:rPr>
              <a:t>Lions and Tigers and Bears: Capturing Non-Rigid, 3D, Articulated Shape from Images</a:t>
            </a:r>
            <a:r>
              <a:rPr lang="en-US" dirty="0"/>
              <a:t>, CVPR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82EBA-3F02-1243-868B-7212A0FD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154" y="1462483"/>
            <a:ext cx="7249380" cy="2313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34BEB-1E53-CC49-AFA7-DE609A717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221" y="3915057"/>
            <a:ext cx="7379247" cy="16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8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“Rich” prediction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A52F9-1167-1346-B7A2-1BDEAAF5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75" y="1379669"/>
            <a:ext cx="3707331" cy="2210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A3183-A3D8-6F4E-BF63-A2CBC3753C36}"/>
              </a:ext>
            </a:extLst>
          </p:cNvPr>
          <p:cNvSpPr txBox="1"/>
          <p:nvPr/>
        </p:nvSpPr>
        <p:spPr>
          <a:xfrm>
            <a:off x="2355572" y="3602983"/>
            <a:ext cx="1546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Zhang et al. (2019)</a:t>
            </a:r>
            <a:endParaRPr lang="en-US" sz="1400" dirty="0"/>
          </a:p>
        </p:txBody>
      </p:sp>
      <p:pic>
        <p:nvPicPr>
          <p:cNvPr id="8" name="Picture 7" descr="Screen Shot 2018-04-25 at 2.05.25 PM.png">
            <a:extLst>
              <a:ext uri="{FF2B5EF4-FFF2-40B4-BE49-F238E27FC236}">
                <a16:creationId xmlns:a16="http://schemas.microsoft.com/office/drawing/2014/main" id="{A72C9FBB-12A8-A648-87E0-3EEC67320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6" y="4374257"/>
            <a:ext cx="5687237" cy="2115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DD9251-16BE-A942-95F5-EC379A95B262}"/>
              </a:ext>
            </a:extLst>
          </p:cNvPr>
          <p:cNvSpPr txBox="1"/>
          <p:nvPr/>
        </p:nvSpPr>
        <p:spPr>
          <a:xfrm>
            <a:off x="2501347" y="3923945"/>
            <a:ext cx="16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Image to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79E7C2-2D38-6944-BF3B-E2389B219555}"/>
              </a:ext>
            </a:extLst>
          </p:cNvPr>
          <p:cNvSpPr txBox="1"/>
          <p:nvPr/>
        </p:nvSpPr>
        <p:spPr>
          <a:xfrm>
            <a:off x="8804008" y="6350281"/>
            <a:ext cx="148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Hane et al. (2019)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FF9ED-DE96-4441-84FA-D0E6E874A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340" y="4293277"/>
            <a:ext cx="4389782" cy="20570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CB26E4-246D-FB4A-99F0-AD86C4F5DE27}"/>
              </a:ext>
            </a:extLst>
          </p:cNvPr>
          <p:cNvSpPr txBox="1"/>
          <p:nvPr/>
        </p:nvSpPr>
        <p:spPr>
          <a:xfrm>
            <a:off x="8765878" y="3876456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Image to 3D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50F5F-5154-4A4A-8170-8090BA88CE92}"/>
              </a:ext>
            </a:extLst>
          </p:cNvPr>
          <p:cNvSpPr txBox="1"/>
          <p:nvPr/>
        </p:nvSpPr>
        <p:spPr>
          <a:xfrm>
            <a:off x="2166731" y="1007997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 label to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F8C23-4481-F849-9855-D6D32356D62C}"/>
              </a:ext>
            </a:extLst>
          </p:cNvPr>
          <p:cNvSpPr txBox="1"/>
          <p:nvPr/>
        </p:nvSpPr>
        <p:spPr>
          <a:xfrm>
            <a:off x="2600737" y="6483559"/>
            <a:ext cx="144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Isola et al. (2017)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9DCFA-20AC-0E47-8D87-D1A8E4A79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442" y="1690244"/>
            <a:ext cx="4881024" cy="14904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02D85D-88A2-284A-BA5C-37CEB0EB32F8}"/>
              </a:ext>
            </a:extLst>
          </p:cNvPr>
          <p:cNvSpPr txBox="1"/>
          <p:nvPr/>
        </p:nvSpPr>
        <p:spPr>
          <a:xfrm>
            <a:off x="8626943" y="1253512"/>
            <a:ext cx="146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Text to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12DED-8761-9F4B-9F1A-694D61D98CBF}"/>
              </a:ext>
            </a:extLst>
          </p:cNvPr>
          <p:cNvSpPr txBox="1"/>
          <p:nvPr/>
        </p:nvSpPr>
        <p:spPr>
          <a:xfrm>
            <a:off x="8646228" y="3267371"/>
            <a:ext cx="144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Qiao et al. (2019)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146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Image-to-image translation</a:t>
            </a:r>
          </a:p>
        </p:txBody>
      </p:sp>
      <p:pic>
        <p:nvPicPr>
          <p:cNvPr id="8" name="Picture 7" descr="Screen Shot 2018-04-25 at 2.05.25 PM.png">
            <a:extLst>
              <a:ext uri="{FF2B5EF4-FFF2-40B4-BE49-F238E27FC236}">
                <a16:creationId xmlns:a16="http://schemas.microsoft.com/office/drawing/2014/main" id="{A72C9FBB-12A8-A648-87E0-3EEC67320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" y="1465230"/>
            <a:ext cx="11629326" cy="432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4908D4-39A2-FA4C-90F1-61059109BDCC}"/>
              </a:ext>
            </a:extLst>
          </p:cNvPr>
          <p:cNvSpPr/>
          <p:nvPr/>
        </p:nvSpPr>
        <p:spPr>
          <a:xfrm>
            <a:off x="596900" y="6332835"/>
            <a:ext cx="11468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P. </a:t>
            </a:r>
            <a:r>
              <a:rPr lang="en-US" sz="1600" b="0" dirty="0" err="1"/>
              <a:t>Isola</a:t>
            </a:r>
            <a:r>
              <a:rPr lang="en-US" sz="1600" b="0" dirty="0"/>
              <a:t>, J.-Y. Zhu, T. Zhou,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Image-to-Image Translation with Conditional Adversarial Networks</a:t>
            </a:r>
            <a:r>
              <a:rPr lang="en-US" sz="1600" b="0" dirty="0"/>
              <a:t>, CVPR 2017</a:t>
            </a:r>
          </a:p>
        </p:txBody>
      </p:sp>
    </p:spTree>
    <p:extLst>
      <p:ext uri="{BB962C8B-B14F-4D97-AF65-F5344CB8AC3E}">
        <p14:creationId xmlns:p14="http://schemas.microsoft.com/office/powerpoint/2010/main" val="2093544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3FEC-2F43-BA44-9F02-ABCD02DD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Diverse prediction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081FDE-16D3-D040-AF9C-ACDD5AAD1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86" y="990601"/>
            <a:ext cx="8041915" cy="493984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8A340C-FDEA-9346-A269-C02246261CF3}"/>
              </a:ext>
            </a:extLst>
          </p:cNvPr>
          <p:cNvSpPr/>
          <p:nvPr/>
        </p:nvSpPr>
        <p:spPr>
          <a:xfrm>
            <a:off x="1752600" y="6096001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J.Y. Zhu, R. Zhang, D. Pathak, T. Darrell, A. A. </a:t>
            </a:r>
            <a:r>
              <a:rPr lang="en-US" dirty="0" err="1"/>
              <a:t>Efros</a:t>
            </a:r>
            <a:r>
              <a:rPr lang="en-US" dirty="0"/>
              <a:t>, O. Wang, E. </a:t>
            </a:r>
            <a:r>
              <a:rPr lang="en-US" dirty="0" err="1"/>
              <a:t>Shechtman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hlinkClick r:id="rId3"/>
              </a:rPr>
              <a:t>Toward Multimodal Image-to-Image Translation</a:t>
            </a:r>
            <a:r>
              <a:rPr lang="en-US" dirty="0"/>
              <a:t>, NIPS 2017</a:t>
            </a:r>
          </a:p>
        </p:txBody>
      </p:sp>
    </p:spTree>
    <p:extLst>
      <p:ext uri="{BB962C8B-B14F-4D97-AF65-F5344CB8AC3E}">
        <p14:creationId xmlns:p14="http://schemas.microsoft.com/office/powerpoint/2010/main" val="32194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450A-59D7-F649-B423-6744973D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Unpaired image-to-image translation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95AA2-E473-AC4A-93CE-F6DDFDA54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/>
                <a:r>
                  <a:rPr lang="en-US" dirty="0"/>
                  <a:t>Given two unordered image collections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learn to “translate” an image from one into the other and vice versa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95AA2-E473-AC4A-93CE-F6DDFDA54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914400"/>
                <a:ext cx="9067800" cy="5257800"/>
              </a:xfrm>
              <a:blipFill>
                <a:blip r:embed="rId2"/>
                <a:stretch>
                  <a:fillRect l="-1261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24EFD8A-2BE8-E048-96EE-919A23365A9C}"/>
              </a:ext>
            </a:extLst>
          </p:cNvPr>
          <p:cNvSpPr/>
          <p:nvPr/>
        </p:nvSpPr>
        <p:spPr>
          <a:xfrm>
            <a:off x="1500851" y="6096001"/>
            <a:ext cx="916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J.-Y. Zhu, T. Park, P. Isola, A. </a:t>
            </a:r>
            <a:r>
              <a:rPr lang="en-US" dirty="0" err="1"/>
              <a:t>Efros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Unpaired Image-to-Image Translation Using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Cycle-Consistent Adversarial Networks</a:t>
            </a:r>
            <a:r>
              <a:rPr lang="en-US" dirty="0"/>
              <a:t>, ICCV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FEB5A-5075-C945-9485-515E3F51B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72" y="2438400"/>
            <a:ext cx="5716329" cy="34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0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0C3F5B-8B76-4D49-B6F7-6A675993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Unpaired image-to-image translation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95AA2-E473-AC4A-93CE-F6DDFDA54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/>
                <a:r>
                  <a:rPr lang="en-US" dirty="0"/>
                  <a:t>Given two unordered image collections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learn to “translate” an image from one into the other and vice versa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95AA2-E473-AC4A-93CE-F6DDFDA54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914400"/>
                <a:ext cx="9067800" cy="5257800"/>
              </a:xfrm>
              <a:blipFill>
                <a:blip r:embed="rId2"/>
                <a:stretch>
                  <a:fillRect l="-1261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24EFD8A-2BE8-E048-96EE-919A23365A9C}"/>
              </a:ext>
            </a:extLst>
          </p:cNvPr>
          <p:cNvSpPr/>
          <p:nvPr/>
        </p:nvSpPr>
        <p:spPr>
          <a:xfrm>
            <a:off x="1500851" y="6096001"/>
            <a:ext cx="916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J.-Y. Zhu, T. Park, P. Isola, A. </a:t>
            </a:r>
            <a:r>
              <a:rPr lang="en-US" dirty="0" err="1"/>
              <a:t>Efros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Unpaired Image-to-Image Translation Using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Cycle-Consistent Adversarial Networks</a:t>
            </a:r>
            <a:r>
              <a:rPr lang="en-US" dirty="0"/>
              <a:t>, ICCV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08863-240E-8247-A5B5-46EC3B56C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64" y="2438401"/>
            <a:ext cx="7711837" cy="35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2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4008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M.-Y. Liu, T. </a:t>
            </a:r>
            <a:r>
              <a:rPr lang="en-US" sz="1600" dirty="0" err="1"/>
              <a:t>Breuel</a:t>
            </a:r>
            <a:r>
              <a:rPr lang="en-US" sz="1600" dirty="0"/>
              <a:t>, and J. </a:t>
            </a:r>
            <a:r>
              <a:rPr lang="en-US" sz="1600" dirty="0" err="1"/>
              <a:t>Kautz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Unsupervised Image-to-Image Translation Networks</a:t>
            </a:r>
            <a:r>
              <a:rPr lang="en-US" sz="1600" dirty="0"/>
              <a:t>, NIPS 2017</a:t>
            </a:r>
          </a:p>
        </p:txBody>
      </p:sp>
      <p:pic>
        <p:nvPicPr>
          <p:cNvPr id="3" name="Picture 2" descr="Screen Shot 2018-04-26 at 10.1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42976"/>
            <a:ext cx="8763000" cy="54394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Unsupervised image-to-image translation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E7F44E-F826-A841-B102-7CB742B0F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4008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M.-Y. Liu, T. </a:t>
            </a:r>
            <a:r>
              <a:rPr lang="en-US" sz="1600" dirty="0" err="1"/>
              <a:t>Breuel</a:t>
            </a:r>
            <a:r>
              <a:rPr lang="en-US" sz="1600" dirty="0"/>
              <a:t>, and J. </a:t>
            </a:r>
            <a:r>
              <a:rPr lang="en-US" sz="1600" dirty="0" err="1"/>
              <a:t>Kautz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Unsupervised Image-to-Image Translation Networks</a:t>
            </a:r>
            <a:r>
              <a:rPr lang="en-US" sz="1600" dirty="0"/>
              <a:t>, NIPS 2017</a:t>
            </a:r>
          </a:p>
        </p:txBody>
      </p:sp>
      <p:pic>
        <p:nvPicPr>
          <p:cNvPr id="6" name="Picture 5" descr="Screen Shot 2018-04-26 at 10.13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914400"/>
            <a:ext cx="6019800" cy="2669750"/>
          </a:xfrm>
          <a:prstGeom prst="rect">
            <a:avLst/>
          </a:prstGeom>
        </p:spPr>
      </p:pic>
      <p:pic>
        <p:nvPicPr>
          <p:cNvPr id="7" name="Picture 6" descr="Screen Shot 2018-04-26 at 10.13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57601"/>
            <a:ext cx="6019800" cy="263366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Unsupervised image-to-image translation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EAB269-3F46-AC41-B56C-1B4183968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8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3191A9-3D56-094A-99E9-9189C758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lectures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6ABCDC-4D49-BC4E-B77E-A13D8E77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3382"/>
            <a:ext cx="10924309" cy="4776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Tues. 1/28: </a:t>
            </a:r>
            <a:r>
              <a:rPr lang="en-US" dirty="0"/>
              <a:t>Where are we going, where have we been?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Wed. 1/29: </a:t>
            </a:r>
            <a:r>
              <a:rPr lang="en-US" dirty="0"/>
              <a:t>Stepping back: What is the nature of visual perception?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Thurs. 1/30: </a:t>
            </a:r>
            <a:r>
              <a:rPr lang="en-US" dirty="0"/>
              <a:t>History of ideas in recognition – Part 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Tues. 2/4: </a:t>
            </a:r>
            <a:r>
              <a:rPr lang="en-US" dirty="0"/>
              <a:t>History of ideas in recognition – Part II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Wed. 2/5: </a:t>
            </a:r>
            <a:r>
              <a:rPr lang="en-US" b="1" dirty="0"/>
              <a:t>Emerging trends  – or, what should we be working on?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Thurs. 2/6: </a:t>
            </a:r>
            <a:r>
              <a:rPr lang="en-US" dirty="0"/>
              <a:t>Ethical issues for computer vision researchers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1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AD6-1429-F14D-A859-EF55A76F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move forward?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1458-7F7B-E045-81E0-C04746D6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tasks beyond image classification</a:t>
            </a:r>
          </a:p>
          <a:p>
            <a:pPr lvl="1"/>
            <a:r>
              <a:rPr lang="en-US" dirty="0"/>
              <a:t>“Rich” prediction tasks</a:t>
            </a:r>
          </a:p>
          <a:p>
            <a:pPr lvl="1"/>
            <a:r>
              <a:rPr lang="en-US" dirty="0"/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35004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9C95-BD5B-1943-A23F-E21BB224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19346-064A-7844-9F9F-10C870516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Faces: 1024x1024 resolution, </a:t>
            </a:r>
            <a:r>
              <a:rPr lang="en-US" dirty="0" err="1"/>
              <a:t>CelebA</a:t>
            </a:r>
            <a:r>
              <a:rPr lang="en-US" dirty="0"/>
              <a:t>-HQ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2FE62-506F-E340-966B-C54041CD2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901690"/>
            <a:ext cx="7167711" cy="3652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7E943-B2F7-2949-BF5D-F00308D48858}"/>
              </a:ext>
            </a:extLst>
          </p:cNvPr>
          <p:cNvSpPr/>
          <p:nvPr/>
        </p:nvSpPr>
        <p:spPr>
          <a:xfrm>
            <a:off x="1752600" y="5638800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T. </a:t>
            </a:r>
            <a:r>
              <a:rPr lang="en-US" dirty="0" err="1"/>
              <a:t>Karras</a:t>
            </a:r>
            <a:r>
              <a:rPr lang="en-US" dirty="0"/>
              <a:t>, T. </a:t>
            </a:r>
            <a:r>
              <a:rPr lang="en-US" dirty="0" err="1"/>
              <a:t>Aila</a:t>
            </a:r>
            <a:r>
              <a:rPr lang="en-US" dirty="0"/>
              <a:t>, S. Laine, and J. </a:t>
            </a:r>
            <a:r>
              <a:rPr lang="en-US" dirty="0" err="1"/>
              <a:t>Lehtinen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Progressive Growing of GANs for Improved Quality, Stability, and Variation</a:t>
            </a:r>
            <a:r>
              <a:rPr lang="en-US" dirty="0"/>
              <a:t>, ICLR 2018</a:t>
            </a:r>
          </a:p>
          <a:p>
            <a:pPr algn="ctr"/>
            <a:r>
              <a:rPr lang="en-US" dirty="0">
                <a:hlinkClick r:id="rId4"/>
              </a:rPr>
              <a:t>Follow-up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61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F985-93B2-4747-AA5A-A6E4CAE1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shed light on important open questions, such as:</a:t>
            </a:r>
          </a:p>
          <a:p>
            <a:pPr lvl="1"/>
            <a:r>
              <a:rPr lang="en-US" dirty="0"/>
              <a:t>Do we need explicitly compositional (part-based) representations?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45942-F0C5-7144-958E-30AA00EDC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59" y="2226960"/>
            <a:ext cx="6893206" cy="3496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8F55E-2950-C248-883E-C9851D87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095469-6E9A-F341-96A1-0C6E847A83FE}"/>
              </a:ext>
            </a:extLst>
          </p:cNvPr>
          <p:cNvSpPr/>
          <p:nvPr/>
        </p:nvSpPr>
        <p:spPr>
          <a:xfrm>
            <a:off x="704108" y="5986065"/>
            <a:ext cx="1078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A. Brock, J. Donahue, K. </a:t>
            </a:r>
            <a:r>
              <a:rPr lang="en-US" dirty="0" err="1"/>
              <a:t>Simonyan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Large scale GAN training for high fidelity natural image synthesis</a:t>
            </a:r>
            <a:r>
              <a:rPr lang="en-US" dirty="0"/>
              <a:t>, ICLR 2019</a:t>
            </a:r>
          </a:p>
        </p:txBody>
      </p:sp>
    </p:spTree>
    <p:extLst>
      <p:ext uri="{BB962C8B-B14F-4D97-AF65-F5344CB8AC3E}">
        <p14:creationId xmlns:p14="http://schemas.microsoft.com/office/powerpoint/2010/main" val="3500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F985-93B2-4747-AA5A-A6E4CAE1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shed light on important open questions, such as:</a:t>
            </a:r>
          </a:p>
          <a:p>
            <a:pPr lvl="1"/>
            <a:r>
              <a:rPr lang="en-US" dirty="0"/>
              <a:t>Do we need explicitly compositional (part-based) representations?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8F55E-2950-C248-883E-C9851D87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095469-6E9A-F341-96A1-0C6E847A83FE}"/>
              </a:ext>
            </a:extLst>
          </p:cNvPr>
          <p:cNvSpPr/>
          <p:nvPr/>
        </p:nvSpPr>
        <p:spPr>
          <a:xfrm>
            <a:off x="704108" y="5986065"/>
            <a:ext cx="1078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A. Brock, J. Donahue, K. </a:t>
            </a:r>
            <a:r>
              <a:rPr lang="en-US" dirty="0" err="1"/>
              <a:t>Simonyan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Large scale GAN training for high fidelity natural image synthesis</a:t>
            </a:r>
            <a:r>
              <a:rPr lang="en-US" dirty="0"/>
              <a:t>, ICLR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1B4EA5-907A-C440-B710-940FB2DA0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8" y="2505505"/>
            <a:ext cx="6577314" cy="33016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325149-EA5A-1147-8B77-1C26D71861EA}"/>
              </a:ext>
            </a:extLst>
          </p:cNvPr>
          <p:cNvSpPr/>
          <p:nvPr/>
        </p:nvSpPr>
        <p:spPr>
          <a:xfrm>
            <a:off x="3251325" y="2110965"/>
            <a:ext cx="2423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Easy classes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EB6FA0-0257-9247-8EA9-B991346E2A48}"/>
              </a:ext>
            </a:extLst>
          </p:cNvPr>
          <p:cNvSpPr/>
          <p:nvPr/>
        </p:nvSpPr>
        <p:spPr>
          <a:xfrm>
            <a:off x="6499185" y="2136173"/>
            <a:ext cx="2423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Difficult classes</a:t>
            </a:r>
          </a:p>
        </p:txBody>
      </p:sp>
    </p:spTree>
    <p:extLst>
      <p:ext uri="{BB962C8B-B14F-4D97-AF65-F5344CB8AC3E}">
        <p14:creationId xmlns:p14="http://schemas.microsoft.com/office/powerpoint/2010/main" val="3744251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F985-93B2-4747-AA5A-A6E4CAE1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shed light on important open questions, such as:</a:t>
            </a:r>
          </a:p>
          <a:p>
            <a:pPr lvl="1"/>
            <a:r>
              <a:rPr lang="en-US" dirty="0"/>
              <a:t>Do we need explicitly compositional (part-based) representations?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8F55E-2950-C248-883E-C9851D87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9B918-BEAE-E547-978A-61A2691F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25" y="2207109"/>
            <a:ext cx="5342150" cy="39698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E576CC-8AC8-2446-A3EB-0904CE6C494E}"/>
              </a:ext>
            </a:extLst>
          </p:cNvPr>
          <p:cNvSpPr/>
          <p:nvPr/>
        </p:nvSpPr>
        <p:spPr>
          <a:xfrm>
            <a:off x="560784" y="6170127"/>
            <a:ext cx="11070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S. Azadi, D. Pathak, S. Ebrahimi, T. Darrell, </a:t>
            </a:r>
            <a:r>
              <a:rPr lang="en-US" dirty="0">
                <a:hlinkClick r:id="rId3"/>
              </a:rPr>
              <a:t>Compositional GAN: Learning Conditional Image Composition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570019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F985-93B2-4747-AA5A-A6E4CAE1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shed light on important open questions, such as:</a:t>
            </a:r>
          </a:p>
          <a:p>
            <a:pPr lvl="1"/>
            <a:r>
              <a:rPr lang="en-US" dirty="0"/>
              <a:t>Do we need explicit 3D representations?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8F55E-2950-C248-883E-C9851D87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2AD9ADE-A48C-9B40-B54D-0EB06A189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48" y="2151757"/>
            <a:ext cx="3723040" cy="39309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7F68-AE4A-4242-B786-1252567EAC8C}"/>
              </a:ext>
            </a:extLst>
          </p:cNvPr>
          <p:cNvSpPr/>
          <p:nvPr/>
        </p:nvSpPr>
        <p:spPr>
          <a:xfrm>
            <a:off x="3194115" y="6237880"/>
            <a:ext cx="614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https://twitter.com/phillip_isola/status/1066574964793458689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05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F985-93B2-4747-AA5A-A6E4CAE1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shed light on important open questions, such as:</a:t>
            </a:r>
          </a:p>
          <a:p>
            <a:pPr lvl="1"/>
            <a:r>
              <a:rPr lang="en-US" dirty="0"/>
              <a:t>Do we need explicit 3D representations?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8F55E-2950-C248-883E-C9851D87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GANs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882FE9F-E87A-4942-AF30-D411612B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3" y="2109437"/>
            <a:ext cx="7460939" cy="2445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091A3-0E0A-9947-99C9-0BE1E12DA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8"/>
          <a:stretch/>
        </p:blipFill>
        <p:spPr>
          <a:xfrm>
            <a:off x="3361194" y="4733840"/>
            <a:ext cx="5534400" cy="1231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A521B1-A83C-B445-8F92-63C130117E12}"/>
              </a:ext>
            </a:extLst>
          </p:cNvPr>
          <p:cNvSpPr/>
          <p:nvPr/>
        </p:nvSpPr>
        <p:spPr>
          <a:xfrm>
            <a:off x="797012" y="6143936"/>
            <a:ext cx="1055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T. Nguyen-Phuoc et al., </a:t>
            </a:r>
            <a:r>
              <a:rPr lang="en-US" dirty="0">
                <a:hlinkClick r:id="rId4"/>
              </a:rPr>
              <a:t>HoloGAN: Unsupervised Learning of 3D Representations From Natural Images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01278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6962-C078-E846-8BA3-3F3AED13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discriminative and generative models?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613D7-727F-FA4D-A478-2895E1C53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955" y="1714500"/>
            <a:ext cx="1878035" cy="1879600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DF31E675-3461-C14F-A26C-E239A6DA4D0C}"/>
              </a:ext>
            </a:extLst>
          </p:cNvPr>
          <p:cNvSpPr/>
          <p:nvPr/>
        </p:nvSpPr>
        <p:spPr>
          <a:xfrm rot="5400000">
            <a:off x="3159125" y="2016125"/>
            <a:ext cx="1879600" cy="1276350"/>
          </a:xfrm>
          <a:prstGeom prst="trapezoid">
            <a:avLst>
              <a:gd name="adj" fmla="val 589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B7907-DC9B-914E-867E-7E6DA4068360}"/>
              </a:ext>
            </a:extLst>
          </p:cNvPr>
          <p:cNvSpPr txBox="1"/>
          <p:nvPr/>
        </p:nvSpPr>
        <p:spPr>
          <a:xfrm>
            <a:off x="4831060" y="246963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A6953-F4F4-9541-8C34-D13BE8C4B793}"/>
              </a:ext>
            </a:extLst>
          </p:cNvPr>
          <p:cNvSpPr txBox="1"/>
          <p:nvPr/>
        </p:nvSpPr>
        <p:spPr>
          <a:xfrm>
            <a:off x="2249972" y="1189419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Discriminative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9A2159-23E6-8140-82F5-9C264CD7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665" y="1705738"/>
            <a:ext cx="1878035" cy="187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23DC20-6AAB-B146-829D-A9F1C82BA793}"/>
              </a:ext>
            </a:extLst>
          </p:cNvPr>
          <p:cNvSpPr txBox="1"/>
          <p:nvPr/>
        </p:nvSpPr>
        <p:spPr>
          <a:xfrm>
            <a:off x="6372277" y="246963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0A4A8-15BD-6643-871D-3CC8755F9BBA}"/>
              </a:ext>
            </a:extLst>
          </p:cNvPr>
          <p:cNvSpPr txBox="1"/>
          <p:nvPr/>
        </p:nvSpPr>
        <p:spPr>
          <a:xfrm>
            <a:off x="7870903" y="1185038"/>
            <a:ext cx="189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Generative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90E55C-BB97-AA48-9E44-75559CF8DCC6}"/>
              </a:ext>
            </a:extLst>
          </p:cNvPr>
          <p:cNvSpPr txBox="1"/>
          <p:nvPr/>
        </p:nvSpPr>
        <p:spPr>
          <a:xfrm>
            <a:off x="4586018" y="3905598"/>
            <a:ext cx="301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Encoder-decoder architecture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075891-1E5E-A34A-8BA1-E44FA443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755" y="4402962"/>
            <a:ext cx="1878035" cy="187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306C73-E611-C842-A9BA-8BE53543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668" y="4402962"/>
            <a:ext cx="1878035" cy="1879600"/>
          </a:xfrm>
          <a:prstGeom prst="rect">
            <a:avLst/>
          </a:prstGeom>
        </p:spPr>
      </p:pic>
      <p:sp>
        <p:nvSpPr>
          <p:cNvPr id="22" name="Trapezoid 21">
            <a:extLst>
              <a:ext uri="{FF2B5EF4-FFF2-40B4-BE49-F238E27FC236}">
                <a16:creationId xmlns:a16="http://schemas.microsoft.com/office/drawing/2014/main" id="{1AFE8FB0-ADA2-8B40-B581-6C20265D3550}"/>
              </a:ext>
            </a:extLst>
          </p:cNvPr>
          <p:cNvSpPr/>
          <p:nvPr/>
        </p:nvSpPr>
        <p:spPr>
          <a:xfrm rot="16200000" flipH="1">
            <a:off x="6931103" y="2016125"/>
            <a:ext cx="1879600" cy="1276350"/>
          </a:xfrm>
          <a:prstGeom prst="trapezoid">
            <a:avLst>
              <a:gd name="adj" fmla="val 589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C0EF9039-4632-6D4C-A664-8481E51D7211}"/>
              </a:ext>
            </a:extLst>
          </p:cNvPr>
          <p:cNvSpPr/>
          <p:nvPr/>
        </p:nvSpPr>
        <p:spPr>
          <a:xfrm rot="5400000">
            <a:off x="4457700" y="4704587"/>
            <a:ext cx="1879600" cy="1276350"/>
          </a:xfrm>
          <a:prstGeom prst="trapezoid">
            <a:avLst>
              <a:gd name="adj" fmla="val 589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369F76C6-D78C-7343-AAA3-9A8D87EBFC2F}"/>
              </a:ext>
            </a:extLst>
          </p:cNvPr>
          <p:cNvSpPr/>
          <p:nvPr/>
        </p:nvSpPr>
        <p:spPr>
          <a:xfrm rot="16200000" flipH="1">
            <a:off x="5725440" y="4704587"/>
            <a:ext cx="1879600" cy="1276350"/>
          </a:xfrm>
          <a:prstGeom prst="trapezoid">
            <a:avLst>
              <a:gd name="adj" fmla="val 589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6962-C078-E846-8BA3-3F3AED13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discriminative and generative models?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05118-BBB3-9746-BA55-C4E0650D6835}"/>
              </a:ext>
            </a:extLst>
          </p:cNvPr>
          <p:cNvSpPr/>
          <p:nvPr/>
        </p:nvSpPr>
        <p:spPr>
          <a:xfrm>
            <a:off x="8210309" y="6171201"/>
            <a:ext cx="1929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Yin et al. (2019)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80C0D7-9FF4-F24A-B305-E8BEE6B6F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“hallucination” help with recognition?</a:t>
            </a:r>
          </a:p>
          <a:p>
            <a:pPr lvl="1"/>
            <a:r>
              <a:rPr lang="en-US" dirty="0"/>
              <a:t>Low-shot learning, incremental learning, transfer learning</a:t>
            </a:r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96606F4-357C-2546-AB0C-73A3C799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84" y="2167076"/>
            <a:ext cx="3455160" cy="3486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1F3DF-23EF-9449-8928-8FC9593E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0" y="2258841"/>
            <a:ext cx="3872379" cy="3912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A5869-6444-FC40-9610-968DD2160BE4}"/>
              </a:ext>
            </a:extLst>
          </p:cNvPr>
          <p:cNvSpPr txBox="1"/>
          <p:nvPr/>
        </p:nvSpPr>
        <p:spPr>
          <a:xfrm>
            <a:off x="2824223" y="6171201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Wang et al. (2018)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120B32-CE03-754C-B89C-72F093FDAFF4}"/>
              </a:ext>
            </a:extLst>
          </p:cNvPr>
          <p:cNvSpPr txBox="1"/>
          <p:nvPr/>
        </p:nvSpPr>
        <p:spPr>
          <a:xfrm>
            <a:off x="6974549" y="5650862"/>
            <a:ext cx="408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High-quality images synthesized by “inverting” an ImageNet-pretrained network</a:t>
            </a:r>
          </a:p>
        </p:txBody>
      </p:sp>
    </p:spTree>
    <p:extLst>
      <p:ext uri="{BB962C8B-B14F-4D97-AF65-F5344CB8AC3E}">
        <p14:creationId xmlns:p14="http://schemas.microsoft.com/office/powerpoint/2010/main" val="3524464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6962-C078-E846-8BA3-3F3AED13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discriminative and generative models?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8DC947-CBF5-A74D-A4C6-D9AE8D528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attribute-based manipulation of training examples help to train more accurate or less biased models?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37862-D372-8F4F-9161-FF1CF504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06" y="2314936"/>
            <a:ext cx="3791418" cy="39657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65A0D7-30F2-CD40-BEC5-2B2F47373C1C}"/>
              </a:ext>
            </a:extLst>
          </p:cNvPr>
          <p:cNvSpPr/>
          <p:nvPr/>
        </p:nvSpPr>
        <p:spPr>
          <a:xfrm>
            <a:off x="2594908" y="6229994"/>
            <a:ext cx="206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Denton et al. (2019)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97EFD6-60CF-F147-8897-44E7764F4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60927"/>
            <a:ext cx="5089794" cy="2673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BBC66E-9358-B44D-A4E6-52F039B949BE}"/>
              </a:ext>
            </a:extLst>
          </p:cNvPr>
          <p:cNvSpPr txBox="1"/>
          <p:nvPr/>
        </p:nvSpPr>
        <p:spPr>
          <a:xfrm>
            <a:off x="7731889" y="5807631"/>
            <a:ext cx="240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Yu and </a:t>
            </a:r>
            <a:r>
              <a:rPr lang="en-US" dirty="0" err="1">
                <a:hlinkClick r:id="rId5"/>
              </a:rPr>
              <a:t>Grauman</a:t>
            </a:r>
            <a:r>
              <a:rPr lang="en-US" dirty="0">
                <a:hlinkClick r:id="rId5"/>
              </a:rPr>
              <a:t>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7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E859-010F-2243-8010-FF691A14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A9B63-5775-E941-8657-C9E5B36D4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63" y="1212574"/>
            <a:ext cx="11227443" cy="5523892"/>
          </a:xfrm>
        </p:spPr>
        <p:txBody>
          <a:bodyPr>
            <a:normAutofit/>
          </a:bodyPr>
          <a:lstStyle/>
          <a:p>
            <a:r>
              <a:rPr lang="en-US" dirty="0"/>
              <a:t>Glass is half full?</a:t>
            </a:r>
          </a:p>
          <a:p>
            <a:pPr lvl="1"/>
            <a:r>
              <a:rPr lang="en-US" dirty="0"/>
              <a:t>Current methods </a:t>
            </a:r>
            <a:r>
              <a:rPr lang="en-US" i="1" dirty="0"/>
              <a:t>actually work</a:t>
            </a:r>
            <a:r>
              <a:rPr lang="en-US" dirty="0"/>
              <a:t> and are better than older methods in most ways</a:t>
            </a:r>
          </a:p>
          <a:p>
            <a:pPr lvl="1"/>
            <a:r>
              <a:rPr lang="en-US" dirty="0"/>
              <a:t>Good methodologies: standard benchmarks, quantitative comparisons, ablation studies</a:t>
            </a:r>
          </a:p>
          <a:p>
            <a:pPr lvl="1"/>
            <a:r>
              <a:rPr lang="en-US" dirty="0"/>
              <a:t>Good infrastructure: deep learning packages, cloud services, etc.</a:t>
            </a:r>
          </a:p>
          <a:p>
            <a:pPr lvl="1"/>
            <a:r>
              <a:rPr lang="en-US" dirty="0"/>
              <a:t>Culture of code sharing and reproducibility</a:t>
            </a:r>
          </a:p>
          <a:p>
            <a:r>
              <a:rPr lang="en-US" dirty="0"/>
              <a:t>Glass is half empty?</a:t>
            </a:r>
          </a:p>
          <a:p>
            <a:pPr lvl="1"/>
            <a:r>
              <a:rPr lang="en-US" dirty="0"/>
              <a:t>People are too focused on the benchmarks</a:t>
            </a:r>
          </a:p>
          <a:p>
            <a:pPr lvl="1"/>
            <a:r>
              <a:rPr lang="en-US" dirty="0"/>
              <a:t>Number of papers is exploding but diversity of topics is not increasing </a:t>
            </a:r>
          </a:p>
          <a:p>
            <a:pPr lvl="1"/>
            <a:r>
              <a:rPr lang="en-US" dirty="0"/>
              <a:t>Cutting-edge research is prohibitively resource-intensive</a:t>
            </a:r>
          </a:p>
          <a:p>
            <a:pPr lvl="1"/>
            <a:r>
              <a:rPr lang="en-US" dirty="0"/>
              <a:t>Core benchmarks (ImageNet, COCO) are likely saturating but bigger datasets </a:t>
            </a:r>
            <a:br>
              <a:rPr lang="en-US" dirty="0"/>
            </a:br>
            <a:r>
              <a:rPr lang="en-US" dirty="0"/>
              <a:t>(or larger amounts of computing power) are not yet in sight</a:t>
            </a:r>
          </a:p>
        </p:txBody>
      </p:sp>
    </p:spTree>
    <p:extLst>
      <p:ext uri="{BB962C8B-B14F-4D97-AF65-F5344CB8AC3E}">
        <p14:creationId xmlns:p14="http://schemas.microsoft.com/office/powerpoint/2010/main" val="28015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AD6-1429-F14D-A859-EF55A76F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ways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1458-7F7B-E045-81E0-C04746D6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tasks beyond image classification</a:t>
            </a:r>
          </a:p>
          <a:p>
            <a:pPr lvl="1"/>
            <a:r>
              <a:rPr lang="en-US" dirty="0"/>
              <a:t>“Rich” prediction tasks</a:t>
            </a:r>
          </a:p>
          <a:p>
            <a:pPr lvl="1"/>
            <a:r>
              <a:rPr lang="en-US" dirty="0"/>
              <a:t>Generation</a:t>
            </a:r>
          </a:p>
          <a:p>
            <a:r>
              <a:rPr lang="en-US" dirty="0"/>
              <a:t>Move away from full supervision</a:t>
            </a:r>
          </a:p>
          <a:p>
            <a:pPr lvl="1"/>
            <a:r>
              <a:rPr lang="en-US" dirty="0"/>
              <a:t>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618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2574"/>
            <a:ext cx="5319532" cy="5429526"/>
          </a:xfrm>
        </p:spPr>
        <p:txBody>
          <a:bodyPr>
            <a:normAutofit/>
          </a:bodyPr>
          <a:lstStyle/>
          <a:p>
            <a:pPr marL="400050" indent="-457200">
              <a:buFont typeface="Arial"/>
              <a:buChar char="•"/>
            </a:pPr>
            <a:r>
              <a:rPr lang="en-US" dirty="0"/>
              <a:t>Key idea: Use one part of the data to predict another part of the data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Contrast with </a:t>
            </a:r>
            <a:r>
              <a:rPr lang="en-US" i="1" dirty="0"/>
              <a:t>unsupervised learning</a:t>
            </a:r>
            <a:r>
              <a:rPr lang="en-US" dirty="0"/>
              <a:t>, where you use data to predict itself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Motivation (in traditional recognition settings): learn feature representations that could match the accuracy of ImageNet-trained networks without requiring large amounts of labeled training data</a:t>
            </a:r>
          </a:p>
        </p:txBody>
      </p:sp>
      <p:pic>
        <p:nvPicPr>
          <p:cNvPr id="4" name="Picture 3" descr="Screen Shot 2018-04-25 at 11.55.00 AM.png">
            <a:extLst>
              <a:ext uri="{FF2B5EF4-FFF2-40B4-BE49-F238E27FC236}">
                <a16:creationId xmlns:a16="http://schemas.microsoft.com/office/drawing/2014/main" id="{75C3A1D1-8CCA-F14D-83FB-C2E5CB3D1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"/>
          <a:stretch/>
        </p:blipFill>
        <p:spPr>
          <a:xfrm>
            <a:off x="6400722" y="883200"/>
            <a:ext cx="5378448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F99CA-91E9-6A4A-AB85-8F460C4E7DCE}"/>
              </a:ext>
            </a:extLst>
          </p:cNvPr>
          <p:cNvSpPr txBox="1"/>
          <p:nvPr/>
        </p:nvSpPr>
        <p:spPr>
          <a:xfrm>
            <a:off x="6539693" y="6180626"/>
            <a:ext cx="5033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G. Larsson, M. </a:t>
            </a:r>
            <a:r>
              <a:rPr lang="en-US" sz="1600" dirty="0" err="1"/>
              <a:t>Maire</a:t>
            </a:r>
            <a:r>
              <a:rPr lang="en-US" sz="1600" dirty="0"/>
              <a:t>, and G. </a:t>
            </a:r>
            <a:r>
              <a:rPr lang="en-US" sz="1600" dirty="0" err="1"/>
              <a:t>Shakhnarovich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Colorization as a Proxy Task for Visual Understanding</a:t>
            </a:r>
            <a:r>
              <a:rPr lang="en-US" sz="1600" dirty="0"/>
              <a:t>, CVPR 2017</a:t>
            </a:r>
          </a:p>
        </p:txBody>
      </p:sp>
    </p:spTree>
    <p:extLst>
      <p:ext uri="{BB962C8B-B14F-4D97-AF65-F5344CB8AC3E}">
        <p14:creationId xmlns:p14="http://schemas.microsoft.com/office/powerpoint/2010/main" val="38944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672B-F754-D244-B0C5-473A2995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513"/>
            <a:ext cx="11087100" cy="954157"/>
          </a:xfrm>
        </p:spPr>
        <p:txBody>
          <a:bodyPr>
            <a:normAutofit/>
          </a:bodyPr>
          <a:lstStyle/>
          <a:p>
            <a:r>
              <a:rPr lang="en-US" dirty="0"/>
              <a:t>Self-supervision for traditional recognition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2A75A-40BC-8D44-90FB-CC600764E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Carefully designed self-supervised representations may be able to beat fully supervised ones for “non-semantic” tasks (e.g., surface normal estimation) and even PASCAL detection</a:t>
            </a:r>
          </a:p>
          <a:p>
            <a:pPr lvl="1"/>
            <a:r>
              <a:rPr lang="en-US" dirty="0"/>
              <a:t>P. Goyal, D. Mahajan, A. Gupta, I. </a:t>
            </a:r>
            <a:r>
              <a:rPr lang="en-US" dirty="0" err="1"/>
              <a:t>Misra</a:t>
            </a:r>
            <a:r>
              <a:rPr lang="en-US" dirty="0"/>
              <a:t>, </a:t>
            </a:r>
            <a:r>
              <a:rPr lang="en-US" dirty="0">
                <a:hlinkClick r:id="rId2"/>
              </a:rPr>
              <a:t>Scaling and Benchmarking Self-Supervised Visual Representation Learning</a:t>
            </a:r>
            <a:r>
              <a:rPr lang="en-US" dirty="0"/>
              <a:t>, ICCV 2019</a:t>
            </a:r>
          </a:p>
          <a:p>
            <a:pPr lvl="1"/>
            <a:r>
              <a:rPr lang="en-US" dirty="0"/>
              <a:t>I. </a:t>
            </a:r>
            <a:r>
              <a:rPr lang="en-US" dirty="0" err="1"/>
              <a:t>Misra</a:t>
            </a:r>
            <a:r>
              <a:rPr lang="en-US" dirty="0"/>
              <a:t> and L. van der </a:t>
            </a:r>
            <a:r>
              <a:rPr lang="en-US" dirty="0" err="1"/>
              <a:t>Maaten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Self-Supervised Learning of Pretext-Invariant Representations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 2019</a:t>
            </a:r>
          </a:p>
          <a:p>
            <a:r>
              <a:rPr lang="en-US" dirty="0"/>
              <a:t>If there is enough supervised data available for the target task (e.g., COCO) one may not need to pre-train at all:</a:t>
            </a:r>
          </a:p>
          <a:p>
            <a:pPr lvl="1"/>
            <a:r>
              <a:rPr lang="en-US" dirty="0"/>
              <a:t>K. He, R. </a:t>
            </a:r>
            <a:r>
              <a:rPr lang="en-US" dirty="0" err="1"/>
              <a:t>Girshick</a:t>
            </a:r>
            <a:r>
              <a:rPr lang="en-US" dirty="0"/>
              <a:t>, P. Dollar, </a:t>
            </a:r>
            <a:r>
              <a:rPr lang="en-US" dirty="0">
                <a:hlinkClick r:id="rId4"/>
              </a:rPr>
              <a:t>Rethinking ImageNet Pre-training</a:t>
            </a:r>
            <a:r>
              <a:rPr lang="en-US" dirty="0"/>
              <a:t>, ICCV 2019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grasping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D99CB-1536-7C4F-9FCA-62C40427C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11-17 at 10.2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28" y="1219200"/>
            <a:ext cx="3279968" cy="4038600"/>
          </a:xfrm>
          <a:prstGeom prst="rect">
            <a:avLst/>
          </a:prstGeom>
        </p:spPr>
      </p:pic>
      <p:pic>
        <p:nvPicPr>
          <p:cNvPr id="5" name="Picture 4" descr="Screen Shot 2015-11-17 at 10.21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1"/>
            <a:ext cx="5638800" cy="942267"/>
          </a:xfrm>
          <a:prstGeom prst="rect">
            <a:avLst/>
          </a:prstGeom>
        </p:spPr>
      </p:pic>
      <p:pic>
        <p:nvPicPr>
          <p:cNvPr id="6" name="Picture 5" descr="Screen Shot 2015-11-17 at 10.22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5582288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850" y="5548104"/>
            <a:ext cx="10303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L. Pinto and A. Gupta, </a:t>
            </a:r>
            <a:r>
              <a:rPr lang="en-US" sz="1600" dirty="0">
                <a:hlinkClick r:id="rId5"/>
              </a:rPr>
              <a:t>Supersizing self-supervision: Learning to grasp from 50K tries and 700 robot hours</a:t>
            </a:r>
            <a:r>
              <a:rPr lang="en-US" sz="1600" dirty="0"/>
              <a:t>, ICRA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1" y="6248400"/>
            <a:ext cx="15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YouTube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1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prediction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 Shot 2017-11-06 at 1.35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7391400" cy="3661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6199" y="6007686"/>
            <a:ext cx="949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J. Walker, C. </a:t>
            </a:r>
            <a:r>
              <a:rPr lang="en-US" sz="1600" dirty="0" err="1"/>
              <a:t>Doersch</a:t>
            </a:r>
            <a:r>
              <a:rPr lang="en-US" sz="1600" dirty="0"/>
              <a:t>, A. Gupta, and M. Hebert, </a:t>
            </a:r>
            <a:r>
              <a:rPr lang="en-US" sz="1600" dirty="0">
                <a:hlinkClick r:id="rId3"/>
              </a:rPr>
              <a:t>An Uncertain Future: Forecasting from Static Images Using Variational Autoencoders</a:t>
            </a:r>
            <a:r>
              <a:rPr lang="en-US" sz="1600" dirty="0"/>
              <a:t>, ECCV 2016</a:t>
            </a:r>
          </a:p>
        </p:txBody>
      </p:sp>
    </p:spTree>
    <p:extLst>
      <p:ext uri="{BB962C8B-B14F-4D97-AF65-F5344CB8AC3E}">
        <p14:creationId xmlns:p14="http://schemas.microsoft.com/office/powerpoint/2010/main" val="247795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prediction</a:t>
            </a:r>
          </a:p>
        </p:txBody>
      </p:sp>
      <p:pic>
        <p:nvPicPr>
          <p:cNvPr id="4" name="Picture 3" descr="Screen Shot 2018-04-25 at 1.5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9144000" cy="4417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101" y="5870215"/>
            <a:ext cx="1197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Owens, J. Wu, J. McDermott, W. Freeman, and A. </a:t>
            </a:r>
            <a:r>
              <a:rPr lang="en-US" sz="1600" dirty="0" err="1"/>
              <a:t>Torralba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Ambient Sound Provides Supervision for Visual Learning</a:t>
            </a:r>
            <a:r>
              <a:rPr lang="en-US" sz="1600" dirty="0"/>
              <a:t>, ECCV 2016</a:t>
            </a:r>
          </a:p>
        </p:txBody>
      </p:sp>
    </p:spTree>
    <p:extLst>
      <p:ext uri="{BB962C8B-B14F-4D97-AF65-F5344CB8AC3E}">
        <p14:creationId xmlns:p14="http://schemas.microsoft.com/office/powerpoint/2010/main" val="3725943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6FA6-0D3B-A848-A59F-993C9D5C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Self-supervision for exploration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467AC5-B9F7-B54D-A24A-A5DF764C4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Learning to play a video game with sparse or non-existent rewards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357A1-FDF0-4F42-9FE7-15211DFC7831}"/>
              </a:ext>
            </a:extLst>
          </p:cNvPr>
          <p:cNvSpPr/>
          <p:nvPr/>
        </p:nvSpPr>
        <p:spPr>
          <a:xfrm>
            <a:off x="5642189" y="5533293"/>
            <a:ext cx="907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Video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8378C8-EE43-A941-98CA-50F9AA1090F7}"/>
              </a:ext>
            </a:extLst>
          </p:cNvPr>
          <p:cNvSpPr/>
          <p:nvPr/>
        </p:nvSpPr>
        <p:spPr>
          <a:xfrm>
            <a:off x="682089" y="6314132"/>
            <a:ext cx="10827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D. Pathak, P. Agrawal, A. </a:t>
            </a:r>
            <a:r>
              <a:rPr lang="en-US" dirty="0" err="1"/>
              <a:t>Efros</a:t>
            </a:r>
            <a:r>
              <a:rPr lang="en-US" dirty="0"/>
              <a:t>, T. Darrell, </a:t>
            </a:r>
            <a:r>
              <a:rPr lang="en-US" dirty="0">
                <a:hlinkClick r:id="rId3"/>
              </a:rPr>
              <a:t>Curiosity-driven Exploration by Self-supervised Prediction</a:t>
            </a:r>
            <a:r>
              <a:rPr lang="en-US" dirty="0"/>
              <a:t>, ICML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53588-3FEA-F64E-83FA-636FCDCA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277" y="2026342"/>
            <a:ext cx="7010400" cy="35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1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E3F0-6976-B546-ADB7-8195CCB4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Self-supervision: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908B3-9923-EF4F-8C4B-8739F0AFE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traditional recognition benchmarks, self-supervision is not as effective (so far) as getting enough supervised training data</a:t>
            </a:r>
          </a:p>
          <a:p>
            <a:r>
              <a:rPr lang="en-US" dirty="0"/>
              <a:t>However, self-supervision is very attractive (and possibly unavoidable) in scenarios that go beyond still images: video, video + audio, and sensorimotor learning</a:t>
            </a:r>
          </a:p>
        </p:txBody>
      </p:sp>
    </p:spTree>
    <p:extLst>
      <p:ext uri="{BB962C8B-B14F-4D97-AF65-F5344CB8AC3E}">
        <p14:creationId xmlns:p14="http://schemas.microsoft.com/office/powerpoint/2010/main" val="4188146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AD6-1429-F14D-A859-EF55A76F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ways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1458-7F7B-E045-81E0-C04746D6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tasks beyond image classification</a:t>
            </a:r>
          </a:p>
          <a:p>
            <a:pPr lvl="1"/>
            <a:r>
              <a:rPr lang="en-US" dirty="0"/>
              <a:t>“Rich” prediction tasks</a:t>
            </a:r>
          </a:p>
          <a:p>
            <a:pPr lvl="1"/>
            <a:r>
              <a:rPr lang="en-US" dirty="0"/>
              <a:t>Generation</a:t>
            </a:r>
          </a:p>
          <a:p>
            <a:r>
              <a:rPr lang="en-US" dirty="0"/>
              <a:t>Move away from full supervision</a:t>
            </a:r>
          </a:p>
          <a:p>
            <a:pPr lvl="1"/>
            <a:r>
              <a:rPr lang="en-US" dirty="0"/>
              <a:t>Self-supervised learning</a:t>
            </a:r>
          </a:p>
          <a:p>
            <a:r>
              <a:rPr lang="en-US" dirty="0"/>
              <a:t>Focus on embodied vision, sensorimotor learning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805F15-2F64-D942-9484-789DB9F8C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0840" y="4164945"/>
            <a:ext cx="4670319" cy="201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6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B3A8-9DDF-5C47-9E2A-76E7D53A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Embodied vision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B24BC6-F4B9-D941-8352-0E6A38DDE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cross-section of topics from one representative researcher: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A7BDB-0BC9-F242-A948-7B839AA0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6826"/>
            <a:ext cx="4851400" cy="402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FEA1C4-61D4-CE42-A4C2-D3FD5ED65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865" y="2049445"/>
            <a:ext cx="2896789" cy="3081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3B7447-358D-F24B-9B5A-88D89867DB9D}"/>
              </a:ext>
            </a:extLst>
          </p:cNvPr>
          <p:cNvSpPr txBox="1"/>
          <p:nvPr/>
        </p:nvSpPr>
        <p:spPr>
          <a:xfrm>
            <a:off x="8077200" y="5148590"/>
            <a:ext cx="185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4"/>
              </a:rPr>
              <a:t>Lerrel Pinto</a:t>
            </a:r>
            <a:endParaRPr lang="en-US" sz="2800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2C90997-809A-8B44-88E4-6EA914E36B99}"/>
              </a:ext>
            </a:extLst>
          </p:cNvPr>
          <p:cNvSpPr txBox="1">
            <a:spLocks/>
          </p:cNvSpPr>
          <p:nvPr/>
        </p:nvSpPr>
        <p:spPr>
          <a:xfrm>
            <a:off x="990600" y="5981700"/>
            <a:ext cx="10515600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See also: </a:t>
            </a:r>
            <a:r>
              <a:rPr lang="en-US" dirty="0">
                <a:hlinkClick r:id="rId5"/>
              </a:rPr>
              <a:t>Abhinav Gupta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Pieter </a:t>
            </a:r>
            <a:r>
              <a:rPr lang="en-US" dirty="0" err="1">
                <a:hlinkClick r:id="rId6"/>
              </a:rPr>
              <a:t>Abbeel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Sergey Levine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Chelsea Finn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B8FB-392D-D84B-81F1-D72550E1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ImageNet classification?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6907-C227-8642-A725-D79B56E50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468"/>
            <a:ext cx="10515600" cy="5019495"/>
          </a:xfrm>
        </p:spPr>
        <p:txBody>
          <a:bodyPr/>
          <a:lstStyle/>
          <a:p>
            <a:r>
              <a:rPr lang="en-US" dirty="0"/>
              <a:t>Performance has saturated – further advances in architectures by looking at ImageNet unlikely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C3DFF74-42A0-D542-82B3-5738F168273F}"/>
              </a:ext>
            </a:extLst>
          </p:cNvPr>
          <p:cNvSpPr txBox="1">
            <a:spLocks/>
          </p:cNvSpPr>
          <p:nvPr/>
        </p:nvSpPr>
        <p:spPr bwMode="auto">
          <a:xfrm>
            <a:off x="202250" y="6297984"/>
            <a:ext cx="4650983" cy="46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sz="1800" kern="0" dirty="0">
                <a:hlinkClick r:id="rId3"/>
              </a:rPr>
              <a:t>ILSVRC Challenge</a:t>
            </a:r>
            <a:endParaRPr lang="en-US" sz="18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2FAC4-DF80-8F41-BB7B-BCE5621A3774}"/>
              </a:ext>
            </a:extLst>
          </p:cNvPr>
          <p:cNvSpPr/>
          <p:nvPr/>
        </p:nvSpPr>
        <p:spPr bwMode="auto">
          <a:xfrm>
            <a:off x="4495800" y="2580190"/>
            <a:ext cx="32004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2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D781D-549F-FB43-905E-58E811CF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08" y="2351592"/>
            <a:ext cx="4650983" cy="3883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CEFCF-E067-C942-9BBE-5A5D327F2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753" y="2459168"/>
            <a:ext cx="7075528" cy="3680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8C1DE-B26E-8B44-95AF-521B381A75D6}"/>
              </a:ext>
            </a:extLst>
          </p:cNvPr>
          <p:cNvSpPr txBox="1"/>
          <p:nvPr/>
        </p:nvSpPr>
        <p:spPr>
          <a:xfrm>
            <a:off x="10944528" y="6121614"/>
            <a:ext cx="1162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Figure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9028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6295-80B3-F443-9125-E71AE6CA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Embodied vision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58B51-BBC1-B54F-B831-5C7FAEE5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4798737"/>
          </a:xfrm>
        </p:spPr>
        <p:txBody>
          <a:bodyPr/>
          <a:lstStyle/>
          <a:p>
            <a:r>
              <a:rPr lang="en-US" dirty="0"/>
              <a:t>Simulation: </a:t>
            </a:r>
            <a:r>
              <a:rPr lang="en-US" dirty="0">
                <a:hlinkClick r:id="rId2"/>
              </a:rPr>
              <a:t>AI2Thor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Habitat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Real robots: </a:t>
            </a:r>
            <a:r>
              <a:rPr lang="en-US" dirty="0">
                <a:hlinkClick r:id="rId4"/>
              </a:rPr>
              <a:t>PyRobot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992B0-8513-6041-B5F1-E6DC04F4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28" y="3742914"/>
            <a:ext cx="10323443" cy="2987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AAE10-20D2-724E-871A-66EC3AC9B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797" y="2849110"/>
            <a:ext cx="2223880" cy="721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02B2C-D38E-E743-8492-DECE50CC9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625" y="1135187"/>
            <a:ext cx="29972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EAE0F6-4A75-124C-99A5-3D89ACE7B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8437" y="1135187"/>
            <a:ext cx="2557457" cy="8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5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2D4A-05FE-174E-B65E-FF5EABA8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vs. reality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5A512-131B-D340-826D-B694B7E7D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37" y="1765432"/>
            <a:ext cx="11418874" cy="308436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4ADC3-AA82-EA49-AE6A-63319E0EB108}"/>
              </a:ext>
            </a:extLst>
          </p:cNvPr>
          <p:cNvSpPr/>
          <p:nvPr/>
        </p:nvSpPr>
        <p:spPr>
          <a:xfrm>
            <a:off x="532435" y="6032701"/>
            <a:ext cx="11343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A. </a:t>
            </a:r>
            <a:r>
              <a:rPr lang="en-US" dirty="0" err="1"/>
              <a:t>Kadian</a:t>
            </a:r>
            <a:r>
              <a:rPr lang="en-US" dirty="0"/>
              <a:t>, J. Truong, A. </a:t>
            </a:r>
            <a:r>
              <a:rPr lang="en-US" dirty="0" err="1"/>
              <a:t>Gokaslan</a:t>
            </a:r>
            <a:r>
              <a:rPr lang="en-US" dirty="0"/>
              <a:t>, A. Clegg, E. </a:t>
            </a:r>
            <a:r>
              <a:rPr lang="en-US" dirty="0" err="1"/>
              <a:t>Wijmans</a:t>
            </a:r>
            <a:r>
              <a:rPr lang="en-US" dirty="0"/>
              <a:t>, S. Lee, M. Savva, S. </a:t>
            </a:r>
            <a:r>
              <a:rPr lang="en-US" dirty="0" err="1"/>
              <a:t>Chernova</a:t>
            </a:r>
            <a:r>
              <a:rPr lang="en-US" dirty="0"/>
              <a:t>, D. Batra, </a:t>
            </a:r>
            <a:r>
              <a:rPr lang="en-US" dirty="0">
                <a:hlinkClick r:id="rId3"/>
              </a:rPr>
              <a:t>Are We Making Real Progress in Simulated Environments? Measuring the Sim2Real Gap in Embodied Visual Navigation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587258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3615-66DE-AC4A-8695-6035C22C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computer vision matter for action?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3291CE-07AF-8C4B-98EF-D6B828C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70" y="1033670"/>
            <a:ext cx="6460081" cy="380611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9A58A7-710B-1D4A-B573-0EC05EE06E03}"/>
              </a:ext>
            </a:extLst>
          </p:cNvPr>
          <p:cNvSpPr/>
          <p:nvPr/>
        </p:nvSpPr>
        <p:spPr>
          <a:xfrm>
            <a:off x="460017" y="6176963"/>
            <a:ext cx="1146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B. Zhou, P. </a:t>
            </a:r>
            <a:r>
              <a:rPr lang="en-US" dirty="0" err="1"/>
              <a:t>Krähenbühl</a:t>
            </a:r>
            <a:r>
              <a:rPr lang="en-US" dirty="0"/>
              <a:t>, and V. </a:t>
            </a:r>
            <a:r>
              <a:rPr lang="en-US" dirty="0" err="1"/>
              <a:t>Koltun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Does Computer Vision Matter for Action?</a:t>
            </a:r>
            <a:r>
              <a:rPr lang="en-US" dirty="0"/>
              <a:t> Science Robotics, 4(30), 2019 (</a:t>
            </a:r>
            <a:r>
              <a:rPr lang="en-US" dirty="0">
                <a:hlinkClick r:id="rId5"/>
              </a:rPr>
              <a:t>video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11216-8C7C-594C-8689-1AC7F12AE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212" y="1204654"/>
            <a:ext cx="5208746" cy="4403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7FB92-1546-1242-A628-18A534EEA232}"/>
              </a:ext>
            </a:extLst>
          </p:cNvPr>
          <p:cNvSpPr/>
          <p:nvPr/>
        </p:nvSpPr>
        <p:spPr>
          <a:xfrm>
            <a:off x="460017" y="4969766"/>
            <a:ext cx="6258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“Our main finding is that computer vision does matter. Models equipped with intermediate representations train faster, achieve higher task performance, and generalize better to previously unseen environments.”</a:t>
            </a:r>
          </a:p>
        </p:txBody>
      </p:sp>
    </p:spTree>
    <p:extLst>
      <p:ext uri="{BB962C8B-B14F-4D97-AF65-F5344CB8AC3E}">
        <p14:creationId xmlns:p14="http://schemas.microsoft.com/office/powerpoint/2010/main" val="2683777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33CE-C6AB-BF4C-9A7F-2BDA91B9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embodied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0DA6-8A4D-0044-82CD-3EC343EB6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Speed and cost of doing experiments</a:t>
            </a:r>
          </a:p>
          <a:p>
            <a:pPr marL="457200" indent="-457200"/>
            <a:r>
              <a:rPr lang="en-US" dirty="0"/>
              <a:t>Training faster, generalizing from one task to another</a:t>
            </a:r>
          </a:p>
          <a:p>
            <a:pPr marL="457200" indent="-457200"/>
            <a:r>
              <a:rPr lang="en-US" dirty="0"/>
              <a:t>Multi-agent interactions, communication</a:t>
            </a:r>
          </a:p>
          <a:p>
            <a:pPr marL="457200" indent="-457200"/>
            <a:r>
              <a:rPr lang="en-US" dirty="0"/>
              <a:t>Planning and reasoning</a:t>
            </a:r>
          </a:p>
          <a:p>
            <a:pPr marL="457200" indent="-457200"/>
            <a:r>
              <a:rPr lang="en-US" dirty="0"/>
              <a:t>Integrating memory, knowledge</a:t>
            </a:r>
          </a:p>
        </p:txBody>
      </p:sp>
    </p:spTree>
    <p:extLst>
      <p:ext uri="{BB962C8B-B14F-4D97-AF65-F5344CB8AC3E}">
        <p14:creationId xmlns:p14="http://schemas.microsoft.com/office/powerpoint/2010/main" val="130148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A74A-70A2-D64D-991E-633FFB79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BBED-49CB-D74D-8B6C-E4F611592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breakthroughs are not likely to come cheaply</a:t>
            </a:r>
          </a:p>
          <a:p>
            <a:r>
              <a:rPr lang="en-US" dirty="0"/>
              <a:t>Access to data, computation, and platforms will be key</a:t>
            </a:r>
          </a:p>
          <a:p>
            <a:r>
              <a:rPr lang="en-US" dirty="0"/>
              <a:t>The next few years will make it clearer which problems have been truly solved and which ones have been underestimated</a:t>
            </a:r>
          </a:p>
          <a:p>
            <a:r>
              <a:rPr lang="en-US" dirty="0"/>
              <a:t>The hard problems are getting into “AI-complete” territory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36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D767-6219-DB4D-A7D2-36AB5826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wasn’t on my list?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ECE78-793C-3449-A1DF-5ADEBBA2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r>
              <a:rPr lang="en-US" dirty="0"/>
              <a:t>Few-shot learning</a:t>
            </a:r>
          </a:p>
          <a:p>
            <a:r>
              <a:rPr lang="en-US" dirty="0"/>
              <a:t>Vision and language, vision and knowledge</a:t>
            </a:r>
          </a:p>
          <a:p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Reasoning</a:t>
            </a:r>
          </a:p>
          <a:p>
            <a:r>
              <a:rPr lang="en-US" dirty="0"/>
              <a:t>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2757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CC15-6CF5-0943-A7B6-CE16F1ED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ImageNet classification?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B5F9-CAB5-844E-B190-3048A385C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Nobody believes that attaching labels to images is the right task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4BD74-DCDB-CA4B-A756-60A8BC1F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96" y="2568049"/>
            <a:ext cx="6633591" cy="2392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C1BC8-1A34-7641-9E51-9C401972FA9E}"/>
              </a:ext>
            </a:extLst>
          </p:cNvPr>
          <p:cNvSpPr txBox="1"/>
          <p:nvPr/>
        </p:nvSpPr>
        <p:spPr>
          <a:xfrm>
            <a:off x="1092844" y="2039073"/>
            <a:ext cx="344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Favorite cartoon of Jan </a:t>
            </a:r>
            <a:r>
              <a:rPr lang="en-US" dirty="0" err="1"/>
              <a:t>Koenderink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82A57-7C5B-8548-A5F2-D3A99942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854" y="2537502"/>
            <a:ext cx="3099250" cy="3884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BC720-119A-A04E-AF8B-FF99A4EA3171}"/>
              </a:ext>
            </a:extLst>
          </p:cNvPr>
          <p:cNvSpPr txBox="1"/>
          <p:nvPr/>
        </p:nvSpPr>
        <p:spPr>
          <a:xfrm>
            <a:off x="6780136" y="2039073"/>
            <a:ext cx="328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Favorite cartoon of David Forsyth</a:t>
            </a:r>
          </a:p>
        </p:txBody>
      </p:sp>
    </p:spTree>
    <p:extLst>
      <p:ext uri="{BB962C8B-B14F-4D97-AF65-F5344CB8AC3E}">
        <p14:creationId xmlns:p14="http://schemas.microsoft.com/office/powerpoint/2010/main" val="22071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CC15-6CF5-0943-A7B6-CE16F1ED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ImageNet classification?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B5F9-CAB5-844E-B190-3048A385C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 models are too easy to “hack”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B880E-0C37-8643-B968-F8E1E94CD7EC}"/>
              </a:ext>
            </a:extLst>
          </p:cNvPr>
          <p:cNvSpPr/>
          <p:nvPr/>
        </p:nvSpPr>
        <p:spPr>
          <a:xfrm>
            <a:off x="220802" y="5853797"/>
            <a:ext cx="11774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Nguyen, J. </a:t>
            </a:r>
            <a:r>
              <a:rPr lang="en-US" sz="1800" b="0" dirty="0" err="1"/>
              <a:t>Yosinski</a:t>
            </a:r>
            <a:r>
              <a:rPr lang="en-US" sz="1800" b="0" dirty="0"/>
              <a:t>, J. Clune, </a:t>
            </a:r>
            <a:r>
              <a:rPr lang="en-US" sz="1800" b="0" dirty="0">
                <a:hlinkClick r:id="rId2"/>
              </a:rPr>
              <a:t>Deep Neural Networks are Easily Fooled: High Confidence Predictions for Unrecognizable Images</a:t>
            </a:r>
            <a:r>
              <a:rPr lang="en-US" sz="1800" b="0" dirty="0"/>
              <a:t>, CVPR 2015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0357A0-2E3B-B24E-A49D-DA7354FC7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9" y="2058335"/>
            <a:ext cx="5462687" cy="3244793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08485D9-11E1-CC40-8EDC-87936FE08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35" y="2023253"/>
            <a:ext cx="5552206" cy="32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CC15-6CF5-0943-A7B6-CE16F1ED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ImageNet classification?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B5F9-CAB5-844E-B190-3048A385C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 models are too easy to “hack”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FB47BB-2474-E041-98D3-F705C04B1959}"/>
              </a:ext>
            </a:extLst>
          </p:cNvPr>
          <p:cNvSpPr/>
          <p:nvPr/>
        </p:nvSpPr>
        <p:spPr>
          <a:xfrm>
            <a:off x="413794" y="6120708"/>
            <a:ext cx="1156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Szegedy</a:t>
            </a:r>
            <a:r>
              <a:rPr lang="en-US" sz="1800" b="0" dirty="0"/>
              <a:t>, W. Zaremba, I. </a:t>
            </a:r>
            <a:r>
              <a:rPr lang="en-US" sz="1800" b="0" dirty="0" err="1"/>
              <a:t>Sutskever</a:t>
            </a:r>
            <a:r>
              <a:rPr lang="en-US" sz="1800" b="0" dirty="0"/>
              <a:t>, J. Bruna, D. Erhan, I. </a:t>
            </a:r>
            <a:r>
              <a:rPr lang="en-US" sz="1800" b="0" dirty="0" err="1"/>
              <a:t>Goodfellow</a:t>
            </a:r>
            <a:r>
              <a:rPr lang="en-US" sz="1800" b="0" dirty="0"/>
              <a:t>, R. Fergus, </a:t>
            </a:r>
            <a:r>
              <a:rPr lang="en-US" sz="1800" b="0" dirty="0">
                <a:hlinkClick r:id="rId2"/>
              </a:rPr>
              <a:t>Intriguing properties of neural networks</a:t>
            </a:r>
            <a:r>
              <a:rPr lang="en-US" sz="1800" b="0" dirty="0"/>
              <a:t>, ICLR 2014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49351-11B5-554A-9603-C5B134E2E091}"/>
              </a:ext>
            </a:extLst>
          </p:cNvPr>
          <p:cNvGrpSpPr/>
          <p:nvPr/>
        </p:nvGrpSpPr>
        <p:grpSpPr>
          <a:xfrm>
            <a:off x="1644568" y="1817710"/>
            <a:ext cx="8726347" cy="4126287"/>
            <a:chOff x="76200" y="1295400"/>
            <a:chExt cx="9322904" cy="50112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F95D79-601D-6B42-9BF1-F43517977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56"/>
            <a:stretch/>
          </p:blipFill>
          <p:spPr>
            <a:xfrm>
              <a:off x="76200" y="1295400"/>
              <a:ext cx="9322904" cy="434743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C21EB-5B92-A049-BB96-AFC1BF0E5574}"/>
                </a:ext>
              </a:extLst>
            </p:cNvPr>
            <p:cNvSpPr/>
            <p:nvPr/>
          </p:nvSpPr>
          <p:spPr>
            <a:xfrm>
              <a:off x="584048" y="5653178"/>
              <a:ext cx="763457" cy="376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Input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B33F64-B3A1-5644-B350-F1A57546617A}"/>
                </a:ext>
              </a:extLst>
            </p:cNvPr>
            <p:cNvSpPr/>
            <p:nvPr/>
          </p:nvSpPr>
          <p:spPr>
            <a:xfrm>
              <a:off x="3180649" y="5653178"/>
              <a:ext cx="1234155" cy="376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“Ostrich”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CD424-DB08-9C43-BE5C-5B5612D5FD97}"/>
                </a:ext>
              </a:extLst>
            </p:cNvPr>
            <p:cNvSpPr/>
            <p:nvPr/>
          </p:nvSpPr>
          <p:spPr>
            <a:xfrm>
              <a:off x="1619760" y="5656243"/>
              <a:ext cx="1626403" cy="650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Perturbation </a:t>
              </a:r>
            </a:p>
            <a:p>
              <a:pPr algn="ctr"/>
              <a:r>
                <a:rPr lang="en-US" sz="1600" dirty="0">
                  <a:latin typeface="+mj-lt"/>
                </a:rPr>
                <a:t>x 10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81D89D-A094-8048-BB3A-52E687EB9D43}"/>
                </a:ext>
              </a:extLst>
            </p:cNvPr>
            <p:cNvSpPr/>
            <p:nvPr/>
          </p:nvSpPr>
          <p:spPr>
            <a:xfrm>
              <a:off x="5087807" y="5637662"/>
              <a:ext cx="763457" cy="376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Input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5F0BEA-52C4-E34F-A78E-CD62C76D23F7}"/>
                </a:ext>
              </a:extLst>
            </p:cNvPr>
            <p:cNvSpPr/>
            <p:nvPr/>
          </p:nvSpPr>
          <p:spPr>
            <a:xfrm>
              <a:off x="7627476" y="5637662"/>
              <a:ext cx="1228807" cy="376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“Ostrich”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8995E5-1C9C-6244-8B8E-49FB0F8C6CAA}"/>
                </a:ext>
              </a:extLst>
            </p:cNvPr>
            <p:cNvSpPr/>
            <p:nvPr/>
          </p:nvSpPr>
          <p:spPr>
            <a:xfrm>
              <a:off x="6113615" y="5640727"/>
              <a:ext cx="1562217" cy="650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Perturbation</a:t>
              </a:r>
            </a:p>
            <a:p>
              <a:pPr algn="ctr"/>
              <a:r>
                <a:rPr lang="en-US" sz="1600" dirty="0">
                  <a:latin typeface="+mj-lt"/>
                </a:rPr>
                <a:t>x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87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AD6-1429-F14D-A859-EF55A76F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move forward?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1458-7F7B-E045-81E0-C04746D6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tasks beyond image classification</a:t>
            </a:r>
          </a:p>
          <a:p>
            <a:pPr lvl="1"/>
            <a:r>
              <a:rPr lang="en-US" dirty="0"/>
              <a:t>“Rich” prediction tasks</a:t>
            </a:r>
          </a:p>
        </p:txBody>
      </p:sp>
    </p:spTree>
    <p:extLst>
      <p:ext uri="{BB962C8B-B14F-4D97-AF65-F5344CB8AC3E}">
        <p14:creationId xmlns:p14="http://schemas.microsoft.com/office/powerpoint/2010/main" val="30838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2EAE-2E44-FD43-8FBF-75E04C84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3D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12D6-AEB1-064A-8E8C-96CB1CE68641}"/>
              </a:ext>
            </a:extLst>
          </p:cNvPr>
          <p:cNvSpPr/>
          <p:nvPr/>
        </p:nvSpPr>
        <p:spPr>
          <a:xfrm>
            <a:off x="196772" y="5942029"/>
            <a:ext cx="11898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J. Wu, Y. Wang, T. </a:t>
            </a:r>
            <a:r>
              <a:rPr lang="en-US" dirty="0" err="1"/>
              <a:t>Xue</a:t>
            </a:r>
            <a:r>
              <a:rPr lang="en-US" dirty="0"/>
              <a:t>, X. Sun, W. Freeman, J. Tenenbaum, </a:t>
            </a:r>
            <a:r>
              <a:rPr lang="en-US" dirty="0">
                <a:hlinkClick r:id="rId2"/>
              </a:rPr>
              <a:t>MarrNet: 3D Shape Reconstruction via 2.5D Sketches</a:t>
            </a:r>
            <a:r>
              <a:rPr lang="en-US" dirty="0"/>
              <a:t>, </a:t>
            </a:r>
            <a:r>
              <a:rPr lang="en-US" dirty="0" err="1"/>
              <a:t>NeurIPS</a:t>
            </a:r>
            <a:r>
              <a:rPr lang="en-US" dirty="0"/>
              <a:t> 2017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E6320-D7C3-5F4D-B13C-C006E1AD6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306" y="952647"/>
            <a:ext cx="9270546" cy="49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00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8386</TotalTime>
  <Words>2152</Words>
  <Application>Microsoft Macintosh PowerPoint</Application>
  <PresentationFormat>Widescreen</PresentationFormat>
  <Paragraphs>200</Paragraphs>
  <Slides>45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Office Theme</vt:lpstr>
      <vt:lpstr>Computer Vision: Looking Back to Look Forward</vt:lpstr>
      <vt:lpstr>Outline of lectures</vt:lpstr>
      <vt:lpstr>Where are we now?</vt:lpstr>
      <vt:lpstr>What’s wrong with ImageNet classification?</vt:lpstr>
      <vt:lpstr>What’s wrong with ImageNet classification?</vt:lpstr>
      <vt:lpstr>What’s wrong with ImageNet classification?</vt:lpstr>
      <vt:lpstr>What’s wrong with ImageNet classification?</vt:lpstr>
      <vt:lpstr>How can we move forward?</vt:lpstr>
      <vt:lpstr>Learning 3D structure</vt:lpstr>
      <vt:lpstr>Learning 3D structure</vt:lpstr>
      <vt:lpstr>Learning controllers</vt:lpstr>
      <vt:lpstr>Learning 3D structure: Beyond humans</vt:lpstr>
      <vt:lpstr>“Rich” prediction problems</vt:lpstr>
      <vt:lpstr>Image-to-image translation</vt:lpstr>
      <vt:lpstr>Challenge: Diverse prediction</vt:lpstr>
      <vt:lpstr>Unpaired image-to-image translation</vt:lpstr>
      <vt:lpstr>Unpaired image-to-image translation</vt:lpstr>
      <vt:lpstr>Unsupervised image-to-image translation</vt:lpstr>
      <vt:lpstr>Unsupervised image-to-image translation</vt:lpstr>
      <vt:lpstr>How can we move forward?</vt:lpstr>
      <vt:lpstr>State-of-the-art GANs</vt:lpstr>
      <vt:lpstr>State-of-the-art GANs</vt:lpstr>
      <vt:lpstr>State-of-the-art GANs</vt:lpstr>
      <vt:lpstr>State-of-the-art GANs</vt:lpstr>
      <vt:lpstr>State-of-the-art GANs</vt:lpstr>
      <vt:lpstr>State-of-the-art GANs</vt:lpstr>
      <vt:lpstr>Integrating discriminative and generative models?</vt:lpstr>
      <vt:lpstr>Integrating discriminative and generative models?</vt:lpstr>
      <vt:lpstr>Integrating discriminative and generative models?</vt:lpstr>
      <vt:lpstr>Possible ways forward</vt:lpstr>
      <vt:lpstr>Self-supervised learning</vt:lpstr>
      <vt:lpstr>Self-supervision for traditional recognition tasks</vt:lpstr>
      <vt:lpstr>Robot grasping</vt:lpstr>
      <vt:lpstr>Future prediction</vt:lpstr>
      <vt:lpstr>Sound prediction</vt:lpstr>
      <vt:lpstr>Self-supervision for exploration</vt:lpstr>
      <vt:lpstr>Self-supervision: Discussion</vt:lpstr>
      <vt:lpstr>Possible ways forward</vt:lpstr>
      <vt:lpstr>Embodied vision</vt:lpstr>
      <vt:lpstr>Embodied vision platforms</vt:lpstr>
      <vt:lpstr>Simulation vs. reality</vt:lpstr>
      <vt:lpstr>Does computer vision matter for action?</vt:lpstr>
      <vt:lpstr>Challenges for embodied vision</vt:lpstr>
      <vt:lpstr>Parting thoughts</vt:lpstr>
      <vt:lpstr>What wasn’t on my list?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Looking Back to Look Forward</dc:title>
  <dc:creator>Microsoft Office User</dc:creator>
  <cp:lastModifiedBy>Microsoft Office User</cp:lastModifiedBy>
  <cp:revision>242</cp:revision>
  <dcterms:created xsi:type="dcterms:W3CDTF">2019-12-05T21:38:25Z</dcterms:created>
  <dcterms:modified xsi:type="dcterms:W3CDTF">2020-02-06T17:07:29Z</dcterms:modified>
</cp:coreProperties>
</file>