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919" r:id="rId2"/>
    <p:sldId id="1045" r:id="rId3"/>
    <p:sldId id="1044" r:id="rId4"/>
    <p:sldId id="1046" r:id="rId5"/>
    <p:sldId id="1047" r:id="rId6"/>
    <p:sldId id="1048" r:id="rId7"/>
    <p:sldId id="1049" r:id="rId8"/>
    <p:sldId id="1050" r:id="rId9"/>
    <p:sldId id="1105" r:id="rId10"/>
    <p:sldId id="1113" r:id="rId11"/>
    <p:sldId id="1051" r:id="rId12"/>
    <p:sldId id="1104" r:id="rId13"/>
    <p:sldId id="1052" r:id="rId14"/>
    <p:sldId id="1033" r:id="rId15"/>
    <p:sldId id="1086" r:id="rId16"/>
    <p:sldId id="1106" r:id="rId17"/>
    <p:sldId id="1054" r:id="rId18"/>
    <p:sldId id="1055" r:id="rId19"/>
    <p:sldId id="1056" r:id="rId20"/>
    <p:sldId id="1034" r:id="rId21"/>
    <p:sldId id="1031" r:id="rId22"/>
    <p:sldId id="1058" r:id="rId23"/>
    <p:sldId id="1057" r:id="rId24"/>
    <p:sldId id="1037" r:id="rId25"/>
    <p:sldId id="1072" r:id="rId26"/>
    <p:sldId id="1071" r:id="rId27"/>
    <p:sldId id="1103" r:id="rId28"/>
    <p:sldId id="1100" r:id="rId29"/>
    <p:sldId id="1059" r:id="rId30"/>
    <p:sldId id="1032" r:id="rId31"/>
    <p:sldId id="1060" r:id="rId32"/>
    <p:sldId id="1061" r:id="rId33"/>
    <p:sldId id="1062" r:id="rId34"/>
    <p:sldId id="1043" r:id="rId35"/>
    <p:sldId id="1064" r:id="rId36"/>
    <p:sldId id="1063" r:id="rId37"/>
    <p:sldId id="1097" r:id="rId38"/>
    <p:sldId id="1099" r:id="rId39"/>
    <p:sldId id="1101" r:id="rId40"/>
    <p:sldId id="1087" r:id="rId41"/>
    <p:sldId id="1067" r:id="rId42"/>
    <p:sldId id="1068" r:id="rId43"/>
    <p:sldId id="1098" r:id="rId44"/>
    <p:sldId id="1114" r:id="rId45"/>
    <p:sldId id="1035" r:id="rId46"/>
    <p:sldId id="1065" r:id="rId47"/>
    <p:sldId id="1066" r:id="rId48"/>
    <p:sldId id="1088" r:id="rId49"/>
    <p:sldId id="1089" r:id="rId50"/>
    <p:sldId id="1096" r:id="rId51"/>
    <p:sldId id="1102" r:id="rId52"/>
    <p:sldId id="1108" r:id="rId53"/>
    <p:sldId id="1109" r:id="rId54"/>
    <p:sldId id="1110" r:id="rId55"/>
    <p:sldId id="1111" r:id="rId56"/>
    <p:sldId id="1094" r:id="rId57"/>
    <p:sldId id="1090" r:id="rId58"/>
    <p:sldId id="1091" r:id="rId59"/>
    <p:sldId id="1092" r:id="rId60"/>
    <p:sldId id="1093" r:id="rId61"/>
    <p:sldId id="1107" r:id="rId62"/>
    <p:sldId id="1112" r:id="rId63"/>
    <p:sldId id="1095" r:id="rId64"/>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8EFA00"/>
    <a:srgbClr val="005493"/>
    <a:srgbClr val="00FDFF"/>
    <a:srgbClr val="0000FF"/>
    <a:srgbClr val="FF9900"/>
    <a:srgbClr val="CC66FF"/>
    <a:srgbClr val="FF00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2" autoAdjust="0"/>
    <p:restoredTop sz="79268" autoAdjust="0"/>
  </p:normalViewPr>
  <p:slideViewPr>
    <p:cSldViewPr>
      <p:cViewPr varScale="1">
        <p:scale>
          <a:sx n="99" d="100"/>
          <a:sy n="99" d="100"/>
        </p:scale>
        <p:origin x="176" y="2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a:t>
            </a:r>
            <a:r>
              <a:rPr lang="en-US" dirty="0" err="1"/>
              <a:t>Springenberg</a:t>
            </a:r>
            <a:r>
              <a:rPr lang="en-US" dirty="0"/>
              <a:t> paper: We call this method guided backpropagation, because it adds an additional guidance signal from the higher layers to usual backpropagation. This prevents backward flow of negative gradients, corresponding to the neurons which decrease the activation of the higher layer unit we aim to visualize. </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19</a:t>
            </a:fld>
            <a:endParaRPr lang="en-US"/>
          </a:p>
        </p:txBody>
      </p:sp>
    </p:spTree>
    <p:extLst>
      <p:ext uri="{BB962C8B-B14F-4D97-AF65-F5344CB8AC3E}">
        <p14:creationId xmlns:p14="http://schemas.microsoft.com/office/powerpoint/2010/main" val="152360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a:t>
            </a:r>
            <a:r>
              <a:rPr lang="en-US" dirty="0" err="1"/>
              <a:t>Springenberg</a:t>
            </a:r>
            <a:r>
              <a:rPr lang="en-US" dirty="0"/>
              <a:t> paper: We call this method guided backpropagation, because it adds an additional guidance signal from the higher layers to usual backpropagation. This prevents backward flow of negative gradients, corresponding to the neurons which decrease the activation of the higher layer unit we aim to visualize. </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23</a:t>
            </a:fld>
            <a:endParaRPr lang="en-US"/>
          </a:p>
        </p:txBody>
      </p:sp>
    </p:spTree>
    <p:extLst>
      <p:ext uri="{BB962C8B-B14F-4D97-AF65-F5344CB8AC3E}">
        <p14:creationId xmlns:p14="http://schemas.microsoft.com/office/powerpoint/2010/main" val="96892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a:t>
            </a:r>
            <a:r>
              <a:rPr lang="en-US" dirty="0" err="1"/>
              <a:t>Yosinski</a:t>
            </a:r>
            <a:r>
              <a:rPr lang="en-US" dirty="0"/>
              <a:t> paper: One way of computing a pixel’s contribution to an activation is to measure how much the activation increases or decreases when the pixel is set to zero… This approach is straightforward but prohibitively slow, requiring a forward pass for every pixel. Instead, we approximate this process by linearizing f(x) around x, in which case the contribution of each dimension of x can be estimated as the elementwise product of x and the gradient. We then sum over all three channels and take the absolute value</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31</a:t>
            </a:fld>
            <a:endParaRPr lang="en-US"/>
          </a:p>
        </p:txBody>
      </p:sp>
    </p:spTree>
    <p:extLst>
      <p:ext uri="{BB962C8B-B14F-4D97-AF65-F5344CB8AC3E}">
        <p14:creationId xmlns:p14="http://schemas.microsoft.com/office/powerpoint/2010/main" val="343198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a:t>
            </a:r>
            <a:r>
              <a:rPr lang="en-US" dirty="0" err="1"/>
              <a:t>Yosinski</a:t>
            </a:r>
            <a:r>
              <a:rPr lang="en-US" dirty="0"/>
              <a:t> paper: One way of computing a pixel’s contribution to an activation is to measure how much the activation increases or decreases when the pixel is set to zero… This approach is straightforward but prohibitively slow, requiring a forward pass for every pixel. Instead, we approximate this process by linearizing f(x) around x, in which case the contribution of each dimension of x can be estimated as the elementwise product of x and the gradient. We then sum over all three channels and take the absolute value</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32</a:t>
            </a:fld>
            <a:endParaRPr lang="en-US"/>
          </a:p>
        </p:txBody>
      </p:sp>
    </p:spTree>
    <p:extLst>
      <p:ext uri="{BB962C8B-B14F-4D97-AF65-F5344CB8AC3E}">
        <p14:creationId xmlns:p14="http://schemas.microsoft.com/office/powerpoint/2010/main" val="27894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a:t>
            </a:r>
            <a:r>
              <a:rPr lang="en-US" dirty="0" err="1"/>
              <a:t>Yosinski</a:t>
            </a:r>
            <a:r>
              <a:rPr lang="en-US" dirty="0"/>
              <a:t> paper: One way of computing a pixel’s contribution to an activation is to measure how much the activation increases or decreases when the pixel is set to zero… This approach is straightforward but prohibitively slow, requiring a forward pass for every pixel. Instead, we approximate this process by linearizing f(x) around x, in which case the contribution of each dimension of x can be estimated as the elementwise product of x and the gradient. We then sum over all three channels and take the absolute value</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33</a:t>
            </a:fld>
            <a:endParaRPr lang="en-US"/>
          </a:p>
        </p:txBody>
      </p:sp>
    </p:spTree>
    <p:extLst>
      <p:ext uri="{BB962C8B-B14F-4D97-AF65-F5344CB8AC3E}">
        <p14:creationId xmlns:p14="http://schemas.microsoft.com/office/powerpoint/2010/main" val="16659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Input image I is element-wise multiplied with random masks Mi and the masked images are fed to the base model. The saliency map is a linear combination of the masks where the weights come from the score of the target class corresponding to the respective masked inputs.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46</a:t>
            </a:fld>
            <a:endParaRPr lang="en-US"/>
          </a:p>
        </p:txBody>
      </p:sp>
    </p:spTree>
    <p:extLst>
      <p:ext uri="{BB962C8B-B14F-4D97-AF65-F5344CB8AC3E}">
        <p14:creationId xmlns:p14="http://schemas.microsoft.com/office/powerpoint/2010/main" val="334316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deepdreamgenerator.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yosinski.com/media/papers/Yosinski__2015__ICML_DL__Understanding_Neural_Networks_Through_Deep_Visualization__.pdf"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yosinski.com/media/papers/Yosinski__2015__ICML_DL__Understanding_Neural_Networks_Through_Deep_Visualization__.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yosinski.com/deepvis#toolbox" TargetMode="External"/><Relationship Id="rId1" Type="http://schemas.openxmlformats.org/officeDocument/2006/relationships/slideLayout" Target="../slideLayouts/slideLayout2.xml"/><Relationship Id="rId4" Type="http://schemas.openxmlformats.org/officeDocument/2006/relationships/hyperlink" Target="https://www.youtube.com/watch?v=AgkfIQ4IGa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1412.6806.pdf"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rxiv.org/pdf/1412.6806.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rxiv.org/pdf/1412.6806.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rxiv.org/pdf/1311.2901v3.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arxiv.org/pdf/1311.2901v3.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412.6806.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ai.googleblog.com/2015/06/inceptionism-going-deeper-into-neural.html" TargetMode="External"/><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i.googleblog.com/2015/06/inceptionism-going-deeper-into-neural.html" TargetMode="External"/><Relationship Id="rId2" Type="http://schemas.openxmlformats.org/officeDocument/2006/relationships/image" Target="../media/image25.tiff"/><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hyperlink" Target="https://deepdreamgenerator.com/"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cs231n.stanford.edu/slides/2018/cs231n_2018_lecture13.pdf" TargetMode="External"/><Relationship Id="rId4" Type="http://schemas.openxmlformats.org/officeDocument/2006/relationships/hyperlink" Target="https://ai.googleblog.com/2015/06/inceptionism-going-deeper-into-neural.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i.googleblog.com/2015/06/inceptionism-going-deeper-into-neural.html" TargetMode="External"/><Relationship Id="rId2" Type="http://schemas.openxmlformats.org/officeDocument/2006/relationships/hyperlink" Target="https://deepdreamgenerator.com/" TargetMode="Externa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1312.6034.pdf" TargetMode="External"/><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yosinski.com/deepvis#toolbo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yosinski.com/deepvis#toolbo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hyperlink" Target="http://yosinski.com/deepvis#toolbo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pdf/1602.03616.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arxiv.org/pdf/1602.03616.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pdf/1602.03616.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pdf/1912.08795.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912.08795.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s231n.stanford.edu/slides/2018/cs231n_2018_lecture13.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rxiv.org/pdf/1312.6034.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rxiv.org/pdf/1312.6034.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penaccess.thecvf.com/content_ICCV_2017/papers/Selvaraju_Grad-CAM_Visual_Explanations_ICCV_2017_paper.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penaccess.thecvf.com/content_ICCV_2017/papers/Selvaraju_Grad-CAM_Visual_Explanations_ICCV_2017_paper.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arxiv.org/pdf/1311.2901v3.pdf" TargetMode="Externa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1806.07421.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rxiv.org/pdf/1806.07421.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hyperlink" Target="http://openaccess.thecvf.com/content_ECCV_2018/papers/Lisa_Anne_Hendricks_Women_also_Snowboard_ECCV_2018_paper.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cs-people.bu.edu/vpetsiuk/rise/rise-poster.sv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hyperlink" Target="http://netdissect.csail.mit.edu/" TargetMode="External"/><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56.tiff"/></Relationships>
</file>

<file path=ppt/slides/_rels/slide5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hyperlink" Target="http://netdissect.csail.mit.ed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hyperlink" Target="http://netdissect.csail.mit.edu/" TargetMode="External"/><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60.tif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hyperlink" Target="http://netdissect.csail.mit.ed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hyperlink" Target="https://richzhang.github.io/colorization/" TargetMode="Externa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62.xml.rels><?xml version="1.0" encoding="UTF-8" standalone="yes"?>
<Relationships xmlns="http://schemas.openxmlformats.org/package/2006/relationships"><Relationship Id="rId2" Type="http://schemas.openxmlformats.org/officeDocument/2006/relationships/hyperlink" Target="https://arxiv.org/pdf/2010.12016.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s231n.stanford.edu/slides/2018/cs231n_2018_lecture13.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s.stanford.edu/people/karpathy/cnnembed/"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jmlr.org/papers/volume9/vandermaaten08a/vandermaaten08a.pdf"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D8CA-D1C9-1442-8498-EC166A8F021D}"/>
              </a:ext>
            </a:extLst>
          </p:cNvPr>
          <p:cNvSpPr>
            <a:spLocks noGrp="1"/>
          </p:cNvSpPr>
          <p:nvPr>
            <p:ph type="title"/>
          </p:nvPr>
        </p:nvSpPr>
        <p:spPr>
          <a:xfrm>
            <a:off x="1905000" y="76200"/>
            <a:ext cx="8458200" cy="838200"/>
          </a:xfrm>
        </p:spPr>
        <p:txBody>
          <a:bodyPr/>
          <a:lstStyle/>
          <a:p>
            <a:r>
              <a:rPr lang="en-US" dirty="0"/>
              <a:t>Visualizing and explaining neural networks</a:t>
            </a:r>
          </a:p>
        </p:txBody>
      </p:sp>
      <p:sp>
        <p:nvSpPr>
          <p:cNvPr id="3" name="Content Placeholder 2">
            <a:extLst>
              <a:ext uri="{FF2B5EF4-FFF2-40B4-BE49-F238E27FC236}">
                <a16:creationId xmlns:a16="http://schemas.microsoft.com/office/drawing/2014/main" id="{CDC06F5B-60D4-5741-9691-B51D8E3EC995}"/>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2225868B-8E14-1640-A557-E8B44B8363DC}"/>
              </a:ext>
            </a:extLst>
          </p:cNvPr>
          <p:cNvSpPr/>
          <p:nvPr/>
        </p:nvSpPr>
        <p:spPr>
          <a:xfrm>
            <a:off x="1790700" y="6477000"/>
            <a:ext cx="8610600" cy="369332"/>
          </a:xfrm>
          <a:prstGeom prst="rect">
            <a:avLst/>
          </a:prstGeom>
        </p:spPr>
        <p:txBody>
          <a:bodyPr wrap="square">
            <a:spAutoFit/>
          </a:bodyPr>
          <a:lstStyle/>
          <a:p>
            <a:pPr algn="ctr"/>
            <a:r>
              <a:rPr lang="en-US" sz="1800" b="0" dirty="0">
                <a:hlinkClick r:id="rId2"/>
              </a:rPr>
              <a:t>https://deepdreamgenerator.com/</a:t>
            </a:r>
            <a:endParaRPr lang="en-US" sz="1800" b="0" dirty="0"/>
          </a:p>
        </p:txBody>
      </p:sp>
      <p:pic>
        <p:nvPicPr>
          <p:cNvPr id="7" name="Picture 6">
            <a:extLst>
              <a:ext uri="{FF2B5EF4-FFF2-40B4-BE49-F238E27FC236}">
                <a16:creationId xmlns:a16="http://schemas.microsoft.com/office/drawing/2014/main" id="{0D552D96-F772-104E-825E-724F1EE683E7}"/>
              </a:ext>
            </a:extLst>
          </p:cNvPr>
          <p:cNvPicPr>
            <a:picLocks noChangeAspect="1"/>
          </p:cNvPicPr>
          <p:nvPr/>
        </p:nvPicPr>
        <p:blipFill>
          <a:blip r:embed="rId3"/>
          <a:stretch>
            <a:fillRect/>
          </a:stretch>
        </p:blipFill>
        <p:spPr>
          <a:xfrm>
            <a:off x="1104900" y="1090066"/>
            <a:ext cx="9982200" cy="5361534"/>
          </a:xfrm>
          <a:prstGeom prst="rect">
            <a:avLst/>
          </a:prstGeom>
        </p:spPr>
      </p:pic>
    </p:spTree>
    <p:extLst>
      <p:ext uri="{BB962C8B-B14F-4D97-AF65-F5344CB8AC3E}">
        <p14:creationId xmlns:p14="http://schemas.microsoft.com/office/powerpoint/2010/main" val="2545229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sp>
        <p:nvSpPr>
          <p:cNvPr id="4" name="Title 3">
            <a:extLst>
              <a:ext uri="{FF2B5EF4-FFF2-40B4-BE49-F238E27FC236}">
                <a16:creationId xmlns:a16="http://schemas.microsoft.com/office/drawing/2014/main" id="{DD0AC20A-0FE6-0542-B1C7-E6BB74F0EA60}"/>
              </a:ext>
            </a:extLst>
          </p:cNvPr>
          <p:cNvSpPr>
            <a:spLocks noGrp="1"/>
          </p:cNvSpPr>
          <p:nvPr>
            <p:ph type="title"/>
          </p:nvPr>
        </p:nvSpPr>
        <p:spPr/>
        <p:txBody>
          <a:bodyPr/>
          <a:lstStyle/>
          <a:p>
            <a:r>
              <a:rPr lang="en-US" dirty="0"/>
              <a:t>Overview and basic visualization techniques</a:t>
            </a:r>
          </a:p>
        </p:txBody>
      </p:sp>
      <p:sp>
        <p:nvSpPr>
          <p:cNvPr id="8" name="TextBox 7">
            <a:extLst>
              <a:ext uri="{FF2B5EF4-FFF2-40B4-BE49-F238E27FC236}">
                <a16:creationId xmlns:a16="http://schemas.microsoft.com/office/drawing/2014/main" id="{76E687AB-0135-EC4A-A573-11CA4AB1917F}"/>
              </a:ext>
            </a:extLst>
          </p:cNvPr>
          <p:cNvSpPr txBox="1"/>
          <p:nvPr/>
        </p:nvSpPr>
        <p:spPr>
          <a:xfrm>
            <a:off x="9678474" y="2286000"/>
            <a:ext cx="1773242" cy="461665"/>
          </a:xfrm>
          <a:prstGeom prst="rect">
            <a:avLst/>
          </a:prstGeom>
          <a:noFill/>
        </p:spPr>
        <p:txBody>
          <a:bodyPr wrap="none" rtlCol="0">
            <a:spAutoFit/>
          </a:bodyPr>
          <a:lstStyle/>
          <a:p>
            <a:r>
              <a:rPr lang="en-US" dirty="0"/>
              <a:t>“flamingo”</a:t>
            </a:r>
          </a:p>
        </p:txBody>
      </p:sp>
      <p:pic>
        <p:nvPicPr>
          <p:cNvPr id="3" name="Picture 2">
            <a:extLst>
              <a:ext uri="{FF2B5EF4-FFF2-40B4-BE49-F238E27FC236}">
                <a16:creationId xmlns:a16="http://schemas.microsoft.com/office/drawing/2014/main" id="{37B69AF5-9671-3643-ABD9-5CD78D0FA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6343" y="1134280"/>
            <a:ext cx="2235200" cy="2249777"/>
          </a:xfrm>
          <a:prstGeom prst="rect">
            <a:avLst/>
          </a:prstGeom>
        </p:spPr>
      </p:pic>
      <p:sp>
        <p:nvSpPr>
          <p:cNvPr id="10" name="TextBox 9">
            <a:extLst>
              <a:ext uri="{FF2B5EF4-FFF2-40B4-BE49-F238E27FC236}">
                <a16:creationId xmlns:a16="http://schemas.microsoft.com/office/drawing/2014/main" id="{557CE3C2-A7C4-BA47-B465-DC655919243C}"/>
              </a:ext>
            </a:extLst>
          </p:cNvPr>
          <p:cNvSpPr txBox="1"/>
          <p:nvPr/>
        </p:nvSpPr>
        <p:spPr>
          <a:xfrm>
            <a:off x="6285647" y="4876800"/>
            <a:ext cx="2516305" cy="923330"/>
          </a:xfrm>
          <a:prstGeom prst="rect">
            <a:avLst/>
          </a:prstGeom>
          <a:noFill/>
        </p:spPr>
        <p:txBody>
          <a:bodyPr wrap="square" rtlCol="0">
            <a:spAutoFit/>
          </a:bodyPr>
          <a:lstStyle/>
          <a:p>
            <a:pPr algn="ctr"/>
            <a:r>
              <a:rPr lang="en-US" sz="1800" dirty="0"/>
              <a:t>“Model inversion”:</a:t>
            </a:r>
          </a:p>
          <a:p>
            <a:pPr algn="ctr"/>
            <a:r>
              <a:rPr lang="en-US" sz="1800" dirty="0"/>
              <a:t>Synthesize images to maximize activation</a:t>
            </a:r>
            <a:endParaRPr lang="en-US" sz="1800" b="0" dirty="0"/>
          </a:p>
        </p:txBody>
      </p:sp>
    </p:spTree>
    <p:extLst>
      <p:ext uri="{BB962C8B-B14F-4D97-AF65-F5344CB8AC3E}">
        <p14:creationId xmlns:p14="http://schemas.microsoft.com/office/powerpoint/2010/main" val="250769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9" name="Picture 8">
            <a:extLst>
              <a:ext uri="{FF2B5EF4-FFF2-40B4-BE49-F238E27FC236}">
                <a16:creationId xmlns:a16="http://schemas.microsoft.com/office/drawing/2014/main" id="{73C1A98A-987F-0B4D-8BE9-EA69B2E54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1" y="1295400"/>
            <a:ext cx="1849701" cy="1828800"/>
          </a:xfrm>
          <a:prstGeom prst="rect">
            <a:avLst/>
          </a:prstGeom>
        </p:spPr>
      </p:pic>
      <p:sp>
        <p:nvSpPr>
          <p:cNvPr id="10" name="TextBox 9">
            <a:extLst>
              <a:ext uri="{FF2B5EF4-FFF2-40B4-BE49-F238E27FC236}">
                <a16:creationId xmlns:a16="http://schemas.microsoft.com/office/drawing/2014/main" id="{FC057EDB-49C3-C74D-8DA8-51FCE7364F4A}"/>
              </a:ext>
            </a:extLst>
          </p:cNvPr>
          <p:cNvSpPr txBox="1"/>
          <p:nvPr/>
        </p:nvSpPr>
        <p:spPr>
          <a:xfrm>
            <a:off x="9661738" y="2209801"/>
            <a:ext cx="930063" cy="461665"/>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94F65257-5F81-AD49-B678-4C7A98DDD589}"/>
              </a:ext>
            </a:extLst>
          </p:cNvPr>
          <p:cNvSpPr txBox="1"/>
          <p:nvPr/>
        </p:nvSpPr>
        <p:spPr>
          <a:xfrm>
            <a:off x="505751" y="879474"/>
            <a:ext cx="4191000" cy="369332"/>
          </a:xfrm>
          <a:prstGeom prst="rect">
            <a:avLst/>
          </a:prstGeom>
          <a:noFill/>
        </p:spPr>
        <p:txBody>
          <a:bodyPr wrap="square" rtlCol="0">
            <a:spAutoFit/>
          </a:bodyPr>
          <a:lstStyle/>
          <a:p>
            <a:pPr algn="ctr"/>
            <a:r>
              <a:rPr lang="en-US" sz="1800" dirty="0"/>
              <a:t>Given: a particular input image</a:t>
            </a:r>
          </a:p>
        </p:txBody>
      </p:sp>
      <p:sp>
        <p:nvSpPr>
          <p:cNvPr id="4" name="Title 3">
            <a:extLst>
              <a:ext uri="{FF2B5EF4-FFF2-40B4-BE49-F238E27FC236}">
                <a16:creationId xmlns:a16="http://schemas.microsoft.com/office/drawing/2014/main" id="{C2F292B0-1C88-6541-AA8F-9D7AD21B175A}"/>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90486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9" name="Picture 8">
            <a:extLst>
              <a:ext uri="{FF2B5EF4-FFF2-40B4-BE49-F238E27FC236}">
                <a16:creationId xmlns:a16="http://schemas.microsoft.com/office/drawing/2014/main" id="{73C1A98A-987F-0B4D-8BE9-EA69B2E54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1" y="1295400"/>
            <a:ext cx="1849701" cy="1828800"/>
          </a:xfrm>
          <a:prstGeom prst="rect">
            <a:avLst/>
          </a:prstGeom>
        </p:spPr>
      </p:pic>
      <p:sp>
        <p:nvSpPr>
          <p:cNvPr id="10" name="TextBox 9">
            <a:extLst>
              <a:ext uri="{FF2B5EF4-FFF2-40B4-BE49-F238E27FC236}">
                <a16:creationId xmlns:a16="http://schemas.microsoft.com/office/drawing/2014/main" id="{FC057EDB-49C3-C74D-8DA8-51FCE7364F4A}"/>
              </a:ext>
            </a:extLst>
          </p:cNvPr>
          <p:cNvSpPr txBox="1"/>
          <p:nvPr/>
        </p:nvSpPr>
        <p:spPr>
          <a:xfrm>
            <a:off x="9661738" y="2209801"/>
            <a:ext cx="930063" cy="461665"/>
          </a:xfrm>
          <a:prstGeom prst="rect">
            <a:avLst/>
          </a:prstGeom>
          <a:noFill/>
        </p:spPr>
        <p:txBody>
          <a:bodyPr wrap="none" rtlCol="0">
            <a:spAutoFit/>
          </a:bodyPr>
          <a:lstStyle/>
          <a:p>
            <a:r>
              <a:rPr lang="en-US" dirty="0"/>
              <a:t>“cat”</a:t>
            </a:r>
          </a:p>
        </p:txBody>
      </p:sp>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8153400" y="2630271"/>
            <a:ext cx="0" cy="10667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6781800" y="3697070"/>
            <a:ext cx="2743200" cy="646331"/>
          </a:xfrm>
          <a:prstGeom prst="rect">
            <a:avLst/>
          </a:prstGeom>
          <a:noFill/>
        </p:spPr>
        <p:txBody>
          <a:bodyPr wrap="square" rtlCol="0">
            <a:spAutoFit/>
          </a:bodyPr>
          <a:lstStyle/>
          <a:p>
            <a:pPr algn="ctr"/>
            <a:r>
              <a:rPr lang="en-US" sz="1800" dirty="0"/>
              <a:t>Visualize activations for this image</a:t>
            </a:r>
          </a:p>
        </p:txBody>
      </p:sp>
      <p:pic>
        <p:nvPicPr>
          <p:cNvPr id="7" name="Picture 6">
            <a:extLst>
              <a:ext uri="{FF2B5EF4-FFF2-40B4-BE49-F238E27FC236}">
                <a16:creationId xmlns:a16="http://schemas.microsoft.com/office/drawing/2014/main" id="{7E8AD748-35BF-5C4E-8C00-1608364CE9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510" y="3744241"/>
            <a:ext cx="2616010" cy="2622550"/>
          </a:xfrm>
          <a:prstGeom prst="rect">
            <a:avLst/>
          </a:prstGeom>
        </p:spPr>
      </p:pic>
      <p:pic>
        <p:nvPicPr>
          <p:cNvPr id="11" name="Picture 10">
            <a:extLst>
              <a:ext uri="{FF2B5EF4-FFF2-40B4-BE49-F238E27FC236}">
                <a16:creationId xmlns:a16="http://schemas.microsoft.com/office/drawing/2014/main" id="{3280E35C-222A-6E4F-B4CE-8B95B2D20F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6401" y="3736694"/>
            <a:ext cx="1867835" cy="1902107"/>
          </a:xfrm>
          <a:prstGeom prst="rect">
            <a:avLst/>
          </a:prstGeom>
        </p:spPr>
      </p:pic>
      <p:sp>
        <p:nvSpPr>
          <p:cNvPr id="14" name="TextBox 13">
            <a:extLst>
              <a:ext uri="{FF2B5EF4-FFF2-40B4-BE49-F238E27FC236}">
                <a16:creationId xmlns:a16="http://schemas.microsoft.com/office/drawing/2014/main" id="{2C509AE6-4B23-D44B-B39E-5B989BF25BA8}"/>
              </a:ext>
            </a:extLst>
          </p:cNvPr>
          <p:cNvSpPr txBox="1"/>
          <p:nvPr/>
        </p:nvSpPr>
        <p:spPr>
          <a:xfrm>
            <a:off x="5181600" y="6366792"/>
            <a:ext cx="670376" cy="276999"/>
          </a:xfrm>
          <a:prstGeom prst="rect">
            <a:avLst/>
          </a:prstGeom>
          <a:noFill/>
        </p:spPr>
        <p:txBody>
          <a:bodyPr wrap="none" rtlCol="0">
            <a:spAutoFit/>
          </a:bodyPr>
          <a:lstStyle/>
          <a:p>
            <a:r>
              <a:rPr lang="en-US" sz="1200" b="0" dirty="0">
                <a:hlinkClick r:id="rId6"/>
              </a:rPr>
              <a:t>Source</a:t>
            </a:r>
            <a:endParaRPr lang="en-US" sz="1200" b="0" dirty="0"/>
          </a:p>
        </p:txBody>
      </p:sp>
      <p:sp>
        <p:nvSpPr>
          <p:cNvPr id="13" name="TextBox 12">
            <a:extLst>
              <a:ext uri="{FF2B5EF4-FFF2-40B4-BE49-F238E27FC236}">
                <a16:creationId xmlns:a16="http://schemas.microsoft.com/office/drawing/2014/main" id="{94F65257-5F81-AD49-B678-4C7A98DDD589}"/>
              </a:ext>
            </a:extLst>
          </p:cNvPr>
          <p:cNvSpPr txBox="1"/>
          <p:nvPr/>
        </p:nvSpPr>
        <p:spPr>
          <a:xfrm>
            <a:off x="505751" y="879474"/>
            <a:ext cx="4191000" cy="369332"/>
          </a:xfrm>
          <a:prstGeom prst="rect">
            <a:avLst/>
          </a:prstGeom>
          <a:noFill/>
        </p:spPr>
        <p:txBody>
          <a:bodyPr wrap="square" rtlCol="0">
            <a:spAutoFit/>
          </a:bodyPr>
          <a:lstStyle/>
          <a:p>
            <a:pPr algn="ctr"/>
            <a:r>
              <a:rPr lang="en-US" sz="1800" dirty="0"/>
              <a:t>Given: a particular input image</a:t>
            </a:r>
          </a:p>
        </p:txBody>
      </p:sp>
      <p:sp>
        <p:nvSpPr>
          <p:cNvPr id="4" name="Title 3">
            <a:extLst>
              <a:ext uri="{FF2B5EF4-FFF2-40B4-BE49-F238E27FC236}">
                <a16:creationId xmlns:a16="http://schemas.microsoft.com/office/drawing/2014/main" id="{4A0678FF-4C46-5E4C-9349-373ED169C832}"/>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497406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919F48-D6CD-104E-B880-DF4885FD10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6401" y="3736694"/>
            <a:ext cx="1874252" cy="1902107"/>
          </a:xfrm>
          <a:prstGeom prst="rect">
            <a:avLst/>
          </a:prstGeom>
        </p:spPr>
      </p:pic>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9" name="Picture 8">
            <a:extLst>
              <a:ext uri="{FF2B5EF4-FFF2-40B4-BE49-F238E27FC236}">
                <a16:creationId xmlns:a16="http://schemas.microsoft.com/office/drawing/2014/main" id="{73C1A98A-987F-0B4D-8BE9-EA69B2E54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1" y="1295400"/>
            <a:ext cx="1849701" cy="1828800"/>
          </a:xfrm>
          <a:prstGeom prst="rect">
            <a:avLst/>
          </a:prstGeom>
        </p:spPr>
      </p:pic>
      <p:sp>
        <p:nvSpPr>
          <p:cNvPr id="10" name="TextBox 9">
            <a:extLst>
              <a:ext uri="{FF2B5EF4-FFF2-40B4-BE49-F238E27FC236}">
                <a16:creationId xmlns:a16="http://schemas.microsoft.com/office/drawing/2014/main" id="{FC057EDB-49C3-C74D-8DA8-51FCE7364F4A}"/>
              </a:ext>
            </a:extLst>
          </p:cNvPr>
          <p:cNvSpPr txBox="1"/>
          <p:nvPr/>
        </p:nvSpPr>
        <p:spPr>
          <a:xfrm>
            <a:off x="9661738" y="2209801"/>
            <a:ext cx="930063" cy="461665"/>
          </a:xfrm>
          <a:prstGeom prst="rect">
            <a:avLst/>
          </a:prstGeom>
          <a:noFill/>
        </p:spPr>
        <p:txBody>
          <a:bodyPr wrap="none" rtlCol="0">
            <a:spAutoFit/>
          </a:bodyPr>
          <a:lstStyle/>
          <a:p>
            <a:r>
              <a:rPr lang="en-US" dirty="0"/>
              <a:t>“cat”</a:t>
            </a:r>
          </a:p>
        </p:txBody>
      </p:sp>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8153400" y="2630271"/>
            <a:ext cx="0" cy="10667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7" name="Picture 6">
            <a:extLst>
              <a:ext uri="{FF2B5EF4-FFF2-40B4-BE49-F238E27FC236}">
                <a16:creationId xmlns:a16="http://schemas.microsoft.com/office/drawing/2014/main" id="{7E8AD748-35BF-5C4E-8C00-1608364CE9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11510" y="3744241"/>
            <a:ext cx="2616010" cy="2622550"/>
          </a:xfrm>
          <a:prstGeom prst="rect">
            <a:avLst/>
          </a:prstGeom>
        </p:spPr>
      </p:pic>
      <p:sp>
        <p:nvSpPr>
          <p:cNvPr id="14" name="TextBox 13">
            <a:extLst>
              <a:ext uri="{FF2B5EF4-FFF2-40B4-BE49-F238E27FC236}">
                <a16:creationId xmlns:a16="http://schemas.microsoft.com/office/drawing/2014/main" id="{2C509AE6-4B23-D44B-B39E-5B989BF25BA8}"/>
              </a:ext>
            </a:extLst>
          </p:cNvPr>
          <p:cNvSpPr txBox="1"/>
          <p:nvPr/>
        </p:nvSpPr>
        <p:spPr>
          <a:xfrm>
            <a:off x="5181600" y="6366792"/>
            <a:ext cx="670376" cy="276999"/>
          </a:xfrm>
          <a:prstGeom prst="rect">
            <a:avLst/>
          </a:prstGeom>
          <a:noFill/>
        </p:spPr>
        <p:txBody>
          <a:bodyPr wrap="none" rtlCol="0">
            <a:spAutoFit/>
          </a:bodyPr>
          <a:lstStyle/>
          <a:p>
            <a:r>
              <a:rPr lang="en-US" sz="1200" b="0" dirty="0">
                <a:hlinkClick r:id="rId6"/>
              </a:rPr>
              <a:t>Source</a:t>
            </a:r>
            <a:endParaRPr lang="en-US" sz="1200" b="0" dirty="0"/>
          </a:p>
        </p:txBody>
      </p:sp>
      <p:sp>
        <p:nvSpPr>
          <p:cNvPr id="17" name="TextBox 16">
            <a:extLst>
              <a:ext uri="{FF2B5EF4-FFF2-40B4-BE49-F238E27FC236}">
                <a16:creationId xmlns:a16="http://schemas.microsoft.com/office/drawing/2014/main" id="{FF5A7938-16F2-5741-B782-563016620F51}"/>
              </a:ext>
            </a:extLst>
          </p:cNvPr>
          <p:cNvSpPr txBox="1"/>
          <p:nvPr/>
        </p:nvSpPr>
        <p:spPr>
          <a:xfrm>
            <a:off x="1676400" y="5720460"/>
            <a:ext cx="2504630" cy="923330"/>
          </a:xfrm>
          <a:prstGeom prst="rect">
            <a:avLst/>
          </a:prstGeom>
          <a:noFill/>
        </p:spPr>
        <p:txBody>
          <a:bodyPr wrap="square" rtlCol="0">
            <a:spAutoFit/>
          </a:bodyPr>
          <a:lstStyle/>
          <a:p>
            <a:r>
              <a:rPr lang="en-US" sz="1800" dirty="0"/>
              <a:t>Visualize pixel values responsible for the activation</a:t>
            </a:r>
          </a:p>
        </p:txBody>
      </p:sp>
      <p:sp>
        <p:nvSpPr>
          <p:cNvPr id="13" name="TextBox 12">
            <a:extLst>
              <a:ext uri="{FF2B5EF4-FFF2-40B4-BE49-F238E27FC236}">
                <a16:creationId xmlns:a16="http://schemas.microsoft.com/office/drawing/2014/main" id="{3D1A6A42-542E-FA45-A4B7-A1CA51BC7BDE}"/>
              </a:ext>
            </a:extLst>
          </p:cNvPr>
          <p:cNvSpPr txBox="1"/>
          <p:nvPr/>
        </p:nvSpPr>
        <p:spPr>
          <a:xfrm>
            <a:off x="6781800" y="3697070"/>
            <a:ext cx="2743200" cy="646331"/>
          </a:xfrm>
          <a:prstGeom prst="rect">
            <a:avLst/>
          </a:prstGeom>
          <a:noFill/>
        </p:spPr>
        <p:txBody>
          <a:bodyPr wrap="square" rtlCol="0">
            <a:spAutoFit/>
          </a:bodyPr>
          <a:lstStyle/>
          <a:p>
            <a:pPr algn="ctr"/>
            <a:r>
              <a:rPr lang="en-US" sz="1800" dirty="0"/>
              <a:t>Visualize activations for this image</a:t>
            </a:r>
          </a:p>
        </p:txBody>
      </p:sp>
      <p:sp>
        <p:nvSpPr>
          <p:cNvPr id="15" name="TextBox 14">
            <a:extLst>
              <a:ext uri="{FF2B5EF4-FFF2-40B4-BE49-F238E27FC236}">
                <a16:creationId xmlns:a16="http://schemas.microsoft.com/office/drawing/2014/main" id="{33F5FEE6-4608-E543-A35B-543CEF37481F}"/>
              </a:ext>
            </a:extLst>
          </p:cNvPr>
          <p:cNvSpPr txBox="1"/>
          <p:nvPr/>
        </p:nvSpPr>
        <p:spPr>
          <a:xfrm>
            <a:off x="505751" y="879474"/>
            <a:ext cx="4191000" cy="369332"/>
          </a:xfrm>
          <a:prstGeom prst="rect">
            <a:avLst/>
          </a:prstGeom>
          <a:noFill/>
        </p:spPr>
        <p:txBody>
          <a:bodyPr wrap="square" rtlCol="0">
            <a:spAutoFit/>
          </a:bodyPr>
          <a:lstStyle/>
          <a:p>
            <a:pPr algn="ctr"/>
            <a:r>
              <a:rPr lang="en-US" sz="1800" dirty="0"/>
              <a:t>Given: a particular input image</a:t>
            </a:r>
          </a:p>
        </p:txBody>
      </p:sp>
      <p:sp>
        <p:nvSpPr>
          <p:cNvPr id="4" name="Title 3">
            <a:extLst>
              <a:ext uri="{FF2B5EF4-FFF2-40B4-BE49-F238E27FC236}">
                <a16:creationId xmlns:a16="http://schemas.microsoft.com/office/drawing/2014/main" id="{0C777494-B5F4-7744-9302-7C27D3C7990C}"/>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9649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visualization toolbox</a:t>
            </a:r>
          </a:p>
        </p:txBody>
      </p:sp>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J. </a:t>
            </a:r>
            <a:r>
              <a:rPr lang="en-US" sz="1800" b="0" dirty="0" err="1"/>
              <a:t>Yosinski</a:t>
            </a:r>
            <a:r>
              <a:rPr lang="en-US" sz="1800" b="0" dirty="0"/>
              <a:t>, J. Clune, A. Nguyen, T. Fuchs, and H. Lipson, </a:t>
            </a:r>
            <a:r>
              <a:rPr lang="en-US" sz="1800" b="0" dirty="0">
                <a:hlinkClick r:id="rId2"/>
              </a:rPr>
              <a:t>Understanding neural networks through deep visualization</a:t>
            </a:r>
            <a:r>
              <a:rPr lang="en-US" sz="1800" b="0" dirty="0"/>
              <a:t>, ICML DL workshop, 2015</a:t>
            </a:r>
          </a:p>
        </p:txBody>
      </p:sp>
      <p:pic>
        <p:nvPicPr>
          <p:cNvPr id="3" name="Picture 2">
            <a:extLst>
              <a:ext uri="{FF2B5EF4-FFF2-40B4-BE49-F238E27FC236}">
                <a16:creationId xmlns:a16="http://schemas.microsoft.com/office/drawing/2014/main" id="{A2A4B149-8371-A448-A8A8-7524CD004F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72"/>
          <a:stretch/>
        </p:blipFill>
        <p:spPr>
          <a:xfrm>
            <a:off x="2667000" y="990600"/>
            <a:ext cx="6791386" cy="4343400"/>
          </a:xfrm>
          <a:prstGeom prst="rect">
            <a:avLst/>
          </a:prstGeom>
        </p:spPr>
      </p:pic>
      <p:sp>
        <p:nvSpPr>
          <p:cNvPr id="5" name="TextBox 4">
            <a:extLst>
              <a:ext uri="{FF2B5EF4-FFF2-40B4-BE49-F238E27FC236}">
                <a16:creationId xmlns:a16="http://schemas.microsoft.com/office/drawing/2014/main" id="{7D3A2D7E-B462-B64F-985D-655B6F844DF5}"/>
              </a:ext>
            </a:extLst>
          </p:cNvPr>
          <p:cNvSpPr txBox="1"/>
          <p:nvPr/>
        </p:nvSpPr>
        <p:spPr>
          <a:xfrm>
            <a:off x="4897462" y="5486401"/>
            <a:ext cx="2341538" cy="461665"/>
          </a:xfrm>
          <a:prstGeom prst="rect">
            <a:avLst/>
          </a:prstGeom>
          <a:noFill/>
        </p:spPr>
        <p:txBody>
          <a:bodyPr wrap="none" rtlCol="0">
            <a:spAutoFit/>
          </a:bodyPr>
          <a:lstStyle/>
          <a:p>
            <a:r>
              <a:rPr lang="en-US" dirty="0">
                <a:hlinkClick r:id="rId4"/>
              </a:rPr>
              <a:t>YouTube video</a:t>
            </a:r>
            <a:endParaRPr lang="en-US" dirty="0"/>
          </a:p>
        </p:txBody>
      </p:sp>
    </p:spTree>
    <p:extLst>
      <p:ext uri="{BB962C8B-B14F-4D97-AF65-F5344CB8AC3E}">
        <p14:creationId xmlns:p14="http://schemas.microsoft.com/office/powerpoint/2010/main" val="174668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0C8C-CC93-BD4A-9B77-BE4333DCB1AC}"/>
              </a:ext>
            </a:extLst>
          </p:cNvPr>
          <p:cNvSpPr>
            <a:spLocks noGrp="1"/>
          </p:cNvSpPr>
          <p:nvPr>
            <p:ph type="title"/>
          </p:nvPr>
        </p:nvSpPr>
        <p:spPr/>
        <p:txBody>
          <a:bodyPr/>
          <a:lstStyle/>
          <a:p>
            <a:r>
              <a:rPr lang="en-US" dirty="0"/>
              <a:t>Two visualization techniques</a:t>
            </a:r>
          </a:p>
        </p:txBody>
      </p:sp>
      <p:sp>
        <p:nvSpPr>
          <p:cNvPr id="3" name="Content Placeholder 2">
            <a:extLst>
              <a:ext uri="{FF2B5EF4-FFF2-40B4-BE49-F238E27FC236}">
                <a16:creationId xmlns:a16="http://schemas.microsoft.com/office/drawing/2014/main" id="{5E756224-1731-344A-A9F0-CCFAB43055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665E8BC-BB52-FA46-BAC6-9F73B2E32B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1" y="990600"/>
            <a:ext cx="2652523" cy="2622550"/>
          </a:xfrm>
          <a:prstGeom prst="rect">
            <a:avLst/>
          </a:prstGeom>
        </p:spPr>
      </p:pic>
      <p:pic>
        <p:nvPicPr>
          <p:cNvPr id="5" name="Picture 4">
            <a:extLst>
              <a:ext uri="{FF2B5EF4-FFF2-40B4-BE49-F238E27FC236}">
                <a16:creationId xmlns:a16="http://schemas.microsoft.com/office/drawing/2014/main" id="{5B0B4C8A-2695-A544-AB8A-425B0B8F90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8145" y="990600"/>
            <a:ext cx="2616010" cy="2622550"/>
          </a:xfrm>
          <a:prstGeom prst="rect">
            <a:avLst/>
          </a:prstGeom>
        </p:spPr>
      </p:pic>
      <p:pic>
        <p:nvPicPr>
          <p:cNvPr id="6" name="Picture 5">
            <a:extLst>
              <a:ext uri="{FF2B5EF4-FFF2-40B4-BE49-F238E27FC236}">
                <a16:creationId xmlns:a16="http://schemas.microsoft.com/office/drawing/2014/main" id="{ACA2654B-F22E-BE4E-91BB-A7AEDAF67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0" y="3760404"/>
            <a:ext cx="2652523" cy="2691945"/>
          </a:xfrm>
          <a:prstGeom prst="rect">
            <a:avLst/>
          </a:prstGeom>
        </p:spPr>
      </p:pic>
      <p:sp>
        <p:nvSpPr>
          <p:cNvPr id="7" name="TextBox 6">
            <a:extLst>
              <a:ext uri="{FF2B5EF4-FFF2-40B4-BE49-F238E27FC236}">
                <a16:creationId xmlns:a16="http://schemas.microsoft.com/office/drawing/2014/main" id="{37B23916-F162-1742-99A1-4C1681C3B461}"/>
              </a:ext>
            </a:extLst>
          </p:cNvPr>
          <p:cNvSpPr txBox="1"/>
          <p:nvPr/>
        </p:nvSpPr>
        <p:spPr>
          <a:xfrm>
            <a:off x="1290085" y="4624288"/>
            <a:ext cx="2095500" cy="1323439"/>
          </a:xfrm>
          <a:prstGeom prst="rect">
            <a:avLst/>
          </a:prstGeom>
          <a:noFill/>
        </p:spPr>
        <p:txBody>
          <a:bodyPr wrap="square" rtlCol="0">
            <a:spAutoFit/>
          </a:bodyPr>
          <a:lstStyle/>
          <a:p>
            <a:pPr algn="r"/>
            <a:r>
              <a:rPr lang="en-US" sz="2000" b="0" dirty="0"/>
              <a:t>How to find image values responsible for the activation?</a:t>
            </a:r>
          </a:p>
        </p:txBody>
      </p:sp>
      <p:pic>
        <p:nvPicPr>
          <p:cNvPr id="8" name="Picture 7">
            <a:extLst>
              <a:ext uri="{FF2B5EF4-FFF2-40B4-BE49-F238E27FC236}">
                <a16:creationId xmlns:a16="http://schemas.microsoft.com/office/drawing/2014/main" id="{AE1E376A-DA93-614C-B22B-37F330C5D3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145" y="3733801"/>
            <a:ext cx="2651760" cy="2755699"/>
          </a:xfrm>
          <a:prstGeom prst="rect">
            <a:avLst/>
          </a:prstGeom>
        </p:spPr>
      </p:pic>
      <p:sp>
        <p:nvSpPr>
          <p:cNvPr id="9" name="TextBox 8">
            <a:extLst>
              <a:ext uri="{FF2B5EF4-FFF2-40B4-BE49-F238E27FC236}">
                <a16:creationId xmlns:a16="http://schemas.microsoft.com/office/drawing/2014/main" id="{64856FD0-9507-404B-BD51-1E05AE084A44}"/>
              </a:ext>
            </a:extLst>
          </p:cNvPr>
          <p:cNvSpPr txBox="1"/>
          <p:nvPr/>
        </p:nvSpPr>
        <p:spPr>
          <a:xfrm>
            <a:off x="8903320" y="4470400"/>
            <a:ext cx="2157761" cy="1631216"/>
          </a:xfrm>
          <a:prstGeom prst="rect">
            <a:avLst/>
          </a:prstGeom>
          <a:noFill/>
        </p:spPr>
        <p:txBody>
          <a:bodyPr wrap="square" rtlCol="0">
            <a:spAutoFit/>
          </a:bodyPr>
          <a:lstStyle/>
          <a:p>
            <a:r>
              <a:rPr lang="en-US" sz="2000" b="0" dirty="0"/>
              <a:t>How to synthesize images to maximize activation?</a:t>
            </a:r>
          </a:p>
        </p:txBody>
      </p:sp>
    </p:spTree>
    <p:extLst>
      <p:ext uri="{BB962C8B-B14F-4D97-AF65-F5344CB8AC3E}">
        <p14:creationId xmlns:p14="http://schemas.microsoft.com/office/powerpoint/2010/main" val="358253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Overview of visualization techniques</a:t>
            </a:r>
          </a:p>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0354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919F48-D6CD-104E-B880-DF4885FD10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6401" y="3736694"/>
            <a:ext cx="1874252" cy="1902107"/>
          </a:xfrm>
          <a:prstGeom prst="rect">
            <a:avLst/>
          </a:prstGeom>
        </p:spPr>
      </p:pic>
      <p:sp>
        <p:nvSpPr>
          <p:cNvPr id="2" name="Title 1">
            <a:extLst>
              <a:ext uri="{FF2B5EF4-FFF2-40B4-BE49-F238E27FC236}">
                <a16:creationId xmlns:a16="http://schemas.microsoft.com/office/drawing/2014/main" id="{6EBF3AD4-7694-1F4F-9D50-FD5CBCDB915F}"/>
              </a:ext>
            </a:extLst>
          </p:cNvPr>
          <p:cNvSpPr>
            <a:spLocks noGrp="1"/>
          </p:cNvSpPr>
          <p:nvPr>
            <p:ph type="title"/>
          </p:nvPr>
        </p:nvSpPr>
        <p:spPr/>
        <p:txBody>
          <a:bodyPr/>
          <a:lstStyle/>
          <a:p>
            <a:r>
              <a:rPr lang="en-US" dirty="0"/>
              <a:t>Mapping activations back to pixels</a:t>
            </a:r>
          </a:p>
        </p:txBody>
      </p:sp>
      <p:sp>
        <p:nvSpPr>
          <p:cNvPr id="3" name="Content Placeholder 2">
            <a:extLst>
              <a:ext uri="{FF2B5EF4-FFF2-40B4-BE49-F238E27FC236}">
                <a16:creationId xmlns:a16="http://schemas.microsoft.com/office/drawing/2014/main" id="{96B52C44-ED98-A444-897F-381307D5368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9" name="Picture 8">
            <a:extLst>
              <a:ext uri="{FF2B5EF4-FFF2-40B4-BE49-F238E27FC236}">
                <a16:creationId xmlns:a16="http://schemas.microsoft.com/office/drawing/2014/main" id="{73C1A98A-987F-0B4D-8BE9-EA69B2E54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1" y="1295400"/>
            <a:ext cx="1849701" cy="1828800"/>
          </a:xfrm>
          <a:prstGeom prst="rect">
            <a:avLst/>
          </a:prstGeom>
        </p:spPr>
      </p:pic>
      <p:sp>
        <p:nvSpPr>
          <p:cNvPr id="10" name="TextBox 9">
            <a:extLst>
              <a:ext uri="{FF2B5EF4-FFF2-40B4-BE49-F238E27FC236}">
                <a16:creationId xmlns:a16="http://schemas.microsoft.com/office/drawing/2014/main" id="{FC057EDB-49C3-C74D-8DA8-51FCE7364F4A}"/>
              </a:ext>
            </a:extLst>
          </p:cNvPr>
          <p:cNvSpPr txBox="1"/>
          <p:nvPr/>
        </p:nvSpPr>
        <p:spPr>
          <a:xfrm>
            <a:off x="9661738" y="2209801"/>
            <a:ext cx="930063" cy="461665"/>
          </a:xfrm>
          <a:prstGeom prst="rect">
            <a:avLst/>
          </a:prstGeom>
          <a:noFill/>
        </p:spPr>
        <p:txBody>
          <a:bodyPr wrap="none" rtlCol="0">
            <a:spAutoFit/>
          </a:bodyPr>
          <a:lstStyle/>
          <a:p>
            <a:r>
              <a:rPr lang="en-US" dirty="0"/>
              <a:t>“cat”</a:t>
            </a:r>
          </a:p>
        </p:txBody>
      </p:sp>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8153400" y="2630271"/>
            <a:ext cx="0" cy="10667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4038600" y="3810000"/>
            <a:ext cx="3200400" cy="1754326"/>
          </a:xfrm>
          <a:prstGeom prst="rect">
            <a:avLst/>
          </a:prstGeom>
          <a:noFill/>
        </p:spPr>
        <p:txBody>
          <a:bodyPr wrap="square" rtlCol="0">
            <a:spAutoFit/>
          </a:bodyPr>
          <a:lstStyle/>
          <a:p>
            <a:pPr marL="285750" indent="-285750">
              <a:buFont typeface="Arial" panose="020B0604020202020204" pitchFamily="34" charset="0"/>
              <a:buChar char="•"/>
            </a:pPr>
            <a:r>
              <a:rPr lang="en-US" sz="1800" b="0" dirty="0"/>
              <a:t>Let’s take a single value in an intermediate feature map and propagate its gradient back to the original image pixels</a:t>
            </a:r>
          </a:p>
          <a:p>
            <a:pPr marL="285750" indent="-285750">
              <a:buFont typeface="Arial" panose="020B0604020202020204" pitchFamily="34" charset="0"/>
              <a:buChar char="•"/>
            </a:pPr>
            <a:r>
              <a:rPr lang="en-US" sz="1800" b="0" dirty="0"/>
              <a:t>What does this tell us?</a:t>
            </a:r>
          </a:p>
        </p:txBody>
      </p:sp>
      <p:pic>
        <p:nvPicPr>
          <p:cNvPr id="13" name="Picture 12">
            <a:extLst>
              <a:ext uri="{FF2B5EF4-FFF2-40B4-BE49-F238E27FC236}">
                <a16:creationId xmlns:a16="http://schemas.microsoft.com/office/drawing/2014/main" id="{38AF7AA8-1C55-1746-8E14-B64173DB37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19483" y="3736694"/>
            <a:ext cx="1867835" cy="1902107"/>
          </a:xfrm>
          <a:prstGeom prst="rect">
            <a:avLst/>
          </a:prstGeom>
        </p:spPr>
      </p:pic>
      <p:sp>
        <p:nvSpPr>
          <p:cNvPr id="18" name="Rectangle 17">
            <a:extLst>
              <a:ext uri="{FF2B5EF4-FFF2-40B4-BE49-F238E27FC236}">
                <a16:creationId xmlns:a16="http://schemas.microsoft.com/office/drawing/2014/main" id="{CE360E49-D71D-1F43-85BD-2BDBD0657842}"/>
              </a:ext>
            </a:extLst>
          </p:cNvPr>
          <p:cNvSpPr/>
          <p:nvPr/>
        </p:nvSpPr>
        <p:spPr bwMode="auto">
          <a:xfrm>
            <a:off x="7760208" y="4465938"/>
            <a:ext cx="175730" cy="182263"/>
          </a:xfrm>
          <a:prstGeom prst="rect">
            <a:avLst/>
          </a:prstGeom>
          <a:noFill/>
          <a:ln w="381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79300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48B-AEDE-E04C-AC06-C1FA756092F8}"/>
              </a:ext>
            </a:extLst>
          </p:cNvPr>
          <p:cNvSpPr>
            <a:spLocks noGrp="1"/>
          </p:cNvSpPr>
          <p:nvPr>
            <p:ph type="title"/>
          </p:nvPr>
        </p:nvSpPr>
        <p:spPr/>
        <p:txBody>
          <a:bodyPr/>
          <a:lstStyle/>
          <a:p>
            <a:r>
              <a:rPr lang="en-US" dirty="0"/>
              <a:t>Mapping activations back to pixels</a:t>
            </a:r>
          </a:p>
        </p:txBody>
      </p:sp>
      <p:sp>
        <p:nvSpPr>
          <p:cNvPr id="3" name="Content Placeholder 2">
            <a:extLst>
              <a:ext uri="{FF2B5EF4-FFF2-40B4-BE49-F238E27FC236}">
                <a16:creationId xmlns:a16="http://schemas.microsoft.com/office/drawing/2014/main" id="{A073D863-06F2-8E4A-8F8E-B6D7DA0A7737}"/>
              </a:ext>
            </a:extLst>
          </p:cNvPr>
          <p:cNvSpPr>
            <a:spLocks noGrp="1"/>
          </p:cNvSpPr>
          <p:nvPr>
            <p:ph idx="1"/>
          </p:nvPr>
        </p:nvSpPr>
        <p:spPr/>
        <p:txBody>
          <a:bodyPr/>
          <a:lstStyle/>
          <a:p>
            <a:pPr marL="514350" indent="-514350">
              <a:buFont typeface="+mj-lt"/>
              <a:buAutoNum type="arabicPeriod"/>
            </a:pPr>
            <a:r>
              <a:rPr lang="en-US" sz="2400" dirty="0"/>
              <a:t>Forward an image through the network</a:t>
            </a:r>
          </a:p>
          <a:p>
            <a:pPr marL="514350" indent="-514350">
              <a:buFont typeface="+mj-lt"/>
              <a:buAutoNum type="arabicPeriod"/>
            </a:pPr>
            <a:r>
              <a:rPr lang="en-US" sz="2400" dirty="0"/>
              <a:t>Choose a feature map and an activation</a:t>
            </a:r>
          </a:p>
          <a:p>
            <a:pPr marL="514350" indent="-514350">
              <a:buFont typeface="+mj-lt"/>
              <a:buAutoNum type="arabicPeriod"/>
            </a:pPr>
            <a:r>
              <a:rPr lang="en-US" sz="2400" dirty="0"/>
              <a:t>Zero out all values except for the one of interest</a:t>
            </a:r>
          </a:p>
          <a:p>
            <a:pPr marL="514350" indent="-514350">
              <a:buFont typeface="+mj-lt"/>
              <a:buAutoNum type="arabicPeriod"/>
            </a:pPr>
            <a:r>
              <a:rPr lang="en-US" sz="2400" dirty="0"/>
              <a:t>Propagate that value back to the image</a:t>
            </a:r>
          </a:p>
        </p:txBody>
      </p:sp>
      <p:pic>
        <p:nvPicPr>
          <p:cNvPr id="5" name="Picture 4">
            <a:extLst>
              <a:ext uri="{FF2B5EF4-FFF2-40B4-BE49-F238E27FC236}">
                <a16:creationId xmlns:a16="http://schemas.microsoft.com/office/drawing/2014/main" id="{4B56D184-D2E8-504E-BB52-007D06057B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3048001"/>
            <a:ext cx="6477000" cy="2359951"/>
          </a:xfrm>
          <a:prstGeom prst="rect">
            <a:avLst/>
          </a:prstGeom>
        </p:spPr>
      </p:pic>
      <p:sp>
        <p:nvSpPr>
          <p:cNvPr id="6" name="Rectangle 5">
            <a:extLst>
              <a:ext uri="{FF2B5EF4-FFF2-40B4-BE49-F238E27FC236}">
                <a16:creationId xmlns:a16="http://schemas.microsoft.com/office/drawing/2014/main" id="{EF9DEADF-1079-CD4F-8944-802E3657A2C4}"/>
              </a:ext>
            </a:extLst>
          </p:cNvPr>
          <p:cNvSpPr/>
          <p:nvPr/>
        </p:nvSpPr>
        <p:spPr bwMode="auto">
          <a:xfrm>
            <a:off x="2743200" y="3124200"/>
            <a:ext cx="457200" cy="419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BD1188B6-2B0F-0F42-8C54-C3265622B5D7}"/>
              </a:ext>
            </a:extLst>
          </p:cNvPr>
          <p:cNvSpPr/>
          <p:nvPr/>
        </p:nvSpPr>
        <p:spPr bwMode="auto">
          <a:xfrm>
            <a:off x="7291870" y="3657600"/>
            <a:ext cx="404330" cy="3810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D5D40373-52B9-404B-AE35-CBC6559A5F55}"/>
              </a:ext>
            </a:extLst>
          </p:cNvPr>
          <p:cNvSpPr/>
          <p:nvPr/>
        </p:nvSpPr>
        <p:spPr bwMode="auto">
          <a:xfrm>
            <a:off x="2628900" y="4267200"/>
            <a:ext cx="4152900" cy="1078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B154E146-7BED-AB47-A38C-08BE02E34F46}"/>
              </a:ext>
            </a:extLst>
          </p:cNvPr>
          <p:cNvSpPr/>
          <p:nvPr/>
        </p:nvSpPr>
        <p:spPr bwMode="auto">
          <a:xfrm>
            <a:off x="7291870" y="4800600"/>
            <a:ext cx="404330" cy="3810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1AEA3EE7-2F1C-1045-AA83-DB02FA9EB884}"/>
              </a:ext>
            </a:extLst>
          </p:cNvPr>
          <p:cNvSpPr/>
          <p:nvPr/>
        </p:nvSpPr>
        <p:spPr bwMode="auto">
          <a:xfrm>
            <a:off x="6781800" y="4343400"/>
            <a:ext cx="1371600" cy="11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55CE314-C63A-7146-B9BB-2CAFD993DF19}"/>
              </a:ext>
            </a:extLst>
          </p:cNvPr>
          <p:cNvSpPr txBox="1"/>
          <p:nvPr/>
        </p:nvSpPr>
        <p:spPr>
          <a:xfrm>
            <a:off x="9067800" y="6412468"/>
            <a:ext cx="1600200" cy="369332"/>
          </a:xfrm>
          <a:prstGeom prst="rect">
            <a:avLst/>
          </a:prstGeom>
          <a:noFill/>
        </p:spPr>
        <p:txBody>
          <a:bodyPr wrap="square" rtlCol="0">
            <a:spAutoFit/>
          </a:bodyPr>
          <a:lstStyle/>
          <a:p>
            <a:pPr algn="ctr"/>
            <a:r>
              <a:rPr lang="en-US" sz="1800" b="0" dirty="0">
                <a:hlinkClick r:id="rId3"/>
              </a:rPr>
              <a:t>Figure source</a:t>
            </a:r>
            <a:endParaRPr lang="en-US" sz="1800" b="0" dirty="0"/>
          </a:p>
        </p:txBody>
      </p:sp>
    </p:spTree>
    <p:extLst>
      <p:ext uri="{BB962C8B-B14F-4D97-AF65-F5344CB8AC3E}">
        <p14:creationId xmlns:p14="http://schemas.microsoft.com/office/powerpoint/2010/main" val="2916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3976-0B52-794A-A132-CC0156E31947}"/>
              </a:ext>
            </a:extLst>
          </p:cNvPr>
          <p:cNvSpPr>
            <a:spLocks noGrp="1"/>
          </p:cNvSpPr>
          <p:nvPr>
            <p:ph type="title"/>
          </p:nvPr>
        </p:nvSpPr>
        <p:spPr/>
        <p:txBody>
          <a:bodyPr/>
          <a:lstStyle/>
          <a:p>
            <a:r>
              <a:rPr lang="en-US" dirty="0"/>
              <a:t>Mapping activations back to pixels</a:t>
            </a:r>
          </a:p>
        </p:txBody>
      </p:sp>
      <p:sp>
        <p:nvSpPr>
          <p:cNvPr id="3" name="Content Placeholder 2">
            <a:extLst>
              <a:ext uri="{FF2B5EF4-FFF2-40B4-BE49-F238E27FC236}">
                <a16:creationId xmlns:a16="http://schemas.microsoft.com/office/drawing/2014/main" id="{149F2F73-FB4A-764C-8E62-996AE0EE92C0}"/>
              </a:ext>
            </a:extLst>
          </p:cNvPr>
          <p:cNvSpPr>
            <a:spLocks noGrp="1"/>
          </p:cNvSpPr>
          <p:nvPr>
            <p:ph idx="1"/>
          </p:nvPr>
        </p:nvSpPr>
        <p:spPr/>
        <p:txBody>
          <a:bodyPr/>
          <a:lstStyle/>
          <a:p>
            <a:pPr marL="457200" indent="-457200">
              <a:buFont typeface="Arial" panose="020B0604020202020204" pitchFamily="34" charset="0"/>
              <a:buChar char="•"/>
            </a:pPr>
            <a:r>
              <a:rPr lang="en-US" sz="2400" dirty="0"/>
              <a:t>Commonly used methods differ in how they treat the </a:t>
            </a:r>
            <a:r>
              <a:rPr lang="en-US" sz="2400" dirty="0" err="1"/>
              <a:t>ReLU</a:t>
            </a:r>
            <a:endParaRPr lang="en-US" sz="2400" dirty="0"/>
          </a:p>
        </p:txBody>
      </p:sp>
      <p:pic>
        <p:nvPicPr>
          <p:cNvPr id="6" name="Picture 5">
            <a:extLst>
              <a:ext uri="{FF2B5EF4-FFF2-40B4-BE49-F238E27FC236}">
                <a16:creationId xmlns:a16="http://schemas.microsoft.com/office/drawing/2014/main" id="{6DDB00C4-D5CE-9D43-9B6D-2A0F0F80D0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9800" y="1447800"/>
            <a:ext cx="4351098" cy="4572000"/>
          </a:xfrm>
          <a:prstGeom prst="rect">
            <a:avLst/>
          </a:prstGeom>
        </p:spPr>
      </p:pic>
      <p:sp>
        <p:nvSpPr>
          <p:cNvPr id="7" name="Rectangle 6">
            <a:extLst>
              <a:ext uri="{FF2B5EF4-FFF2-40B4-BE49-F238E27FC236}">
                <a16:creationId xmlns:a16="http://schemas.microsoft.com/office/drawing/2014/main" id="{417628ED-B4B7-CF4E-B41F-A1F68402F6B2}"/>
              </a:ext>
            </a:extLst>
          </p:cNvPr>
          <p:cNvSpPr/>
          <p:nvPr/>
        </p:nvSpPr>
        <p:spPr bwMode="auto">
          <a:xfrm>
            <a:off x="3810000" y="2590800"/>
            <a:ext cx="1143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D83C0FBD-B245-3E4D-9852-A63A118CDF99}"/>
              </a:ext>
            </a:extLst>
          </p:cNvPr>
          <p:cNvSpPr txBox="1"/>
          <p:nvPr/>
        </p:nvSpPr>
        <p:spPr>
          <a:xfrm>
            <a:off x="6489700" y="2797315"/>
            <a:ext cx="3644900" cy="646331"/>
          </a:xfrm>
          <a:prstGeom prst="rect">
            <a:avLst/>
          </a:prstGeom>
          <a:noFill/>
        </p:spPr>
        <p:txBody>
          <a:bodyPr wrap="square" rtlCol="0">
            <a:spAutoFit/>
          </a:bodyPr>
          <a:lstStyle/>
          <a:p>
            <a:r>
              <a:rPr lang="en-US" sz="1800" b="0" dirty="0"/>
              <a:t>Propagating back negative gradients bad for visualization</a:t>
            </a:r>
          </a:p>
        </p:txBody>
      </p:sp>
      <p:sp>
        <p:nvSpPr>
          <p:cNvPr id="10" name="TextBox 9">
            <a:extLst>
              <a:ext uri="{FF2B5EF4-FFF2-40B4-BE49-F238E27FC236}">
                <a16:creationId xmlns:a16="http://schemas.microsoft.com/office/drawing/2014/main" id="{B960D00F-F862-474D-9870-E87AE243CA29}"/>
              </a:ext>
            </a:extLst>
          </p:cNvPr>
          <p:cNvSpPr txBox="1"/>
          <p:nvPr/>
        </p:nvSpPr>
        <p:spPr>
          <a:xfrm>
            <a:off x="6477000" y="3810000"/>
            <a:ext cx="3644900" cy="369332"/>
          </a:xfrm>
          <a:prstGeom prst="rect">
            <a:avLst/>
          </a:prstGeom>
          <a:noFill/>
        </p:spPr>
        <p:txBody>
          <a:bodyPr wrap="square" rtlCol="0">
            <a:spAutoFit/>
          </a:bodyPr>
          <a:lstStyle/>
          <a:p>
            <a:r>
              <a:rPr lang="en-US" sz="1800" b="0" dirty="0" err="1"/>
              <a:t>Zeiler</a:t>
            </a:r>
            <a:r>
              <a:rPr lang="en-US" sz="1800" b="0" dirty="0"/>
              <a:t> and Fergus (2014) </a:t>
            </a:r>
          </a:p>
        </p:txBody>
      </p:sp>
      <p:sp>
        <p:nvSpPr>
          <p:cNvPr id="11" name="TextBox 10">
            <a:extLst>
              <a:ext uri="{FF2B5EF4-FFF2-40B4-BE49-F238E27FC236}">
                <a16:creationId xmlns:a16="http://schemas.microsoft.com/office/drawing/2014/main" id="{243F0FAF-0699-8D40-AFF4-DADCA674CEDF}"/>
              </a:ext>
            </a:extLst>
          </p:cNvPr>
          <p:cNvSpPr txBox="1"/>
          <p:nvPr/>
        </p:nvSpPr>
        <p:spPr>
          <a:xfrm>
            <a:off x="6477000" y="4209991"/>
            <a:ext cx="3886200" cy="646331"/>
          </a:xfrm>
          <a:prstGeom prst="rect">
            <a:avLst/>
          </a:prstGeom>
          <a:noFill/>
        </p:spPr>
        <p:txBody>
          <a:bodyPr wrap="square" rtlCol="0">
            <a:spAutoFit/>
          </a:bodyPr>
          <a:lstStyle/>
          <a:p>
            <a:r>
              <a:rPr lang="en-US" sz="1800" b="0" dirty="0"/>
              <a:t>Does not work well for architectures w/o max pooling, for high layers</a:t>
            </a:r>
          </a:p>
        </p:txBody>
      </p:sp>
      <p:sp>
        <p:nvSpPr>
          <p:cNvPr id="12" name="TextBox 11">
            <a:extLst>
              <a:ext uri="{FF2B5EF4-FFF2-40B4-BE49-F238E27FC236}">
                <a16:creationId xmlns:a16="http://schemas.microsoft.com/office/drawing/2014/main" id="{71B855C9-4364-3540-B4C6-39CE5D295347}"/>
              </a:ext>
            </a:extLst>
          </p:cNvPr>
          <p:cNvSpPr txBox="1"/>
          <p:nvPr/>
        </p:nvSpPr>
        <p:spPr>
          <a:xfrm>
            <a:off x="1600200" y="6172201"/>
            <a:ext cx="9067800" cy="646331"/>
          </a:xfrm>
          <a:prstGeom prst="rect">
            <a:avLst/>
          </a:prstGeom>
          <a:noFill/>
        </p:spPr>
        <p:txBody>
          <a:bodyPr wrap="square" rtlCol="0">
            <a:spAutoFit/>
          </a:bodyPr>
          <a:lstStyle/>
          <a:p>
            <a:pPr algn="ctr"/>
            <a:r>
              <a:rPr lang="en-US" sz="1800" b="0" dirty="0"/>
              <a:t>J. </a:t>
            </a:r>
            <a:r>
              <a:rPr lang="en-US" sz="1800" b="0" dirty="0" err="1"/>
              <a:t>Springenberg</a:t>
            </a:r>
            <a:r>
              <a:rPr lang="en-US" sz="1800" b="0" dirty="0"/>
              <a:t>, A. </a:t>
            </a:r>
            <a:r>
              <a:rPr lang="en-US" sz="1800" b="0" dirty="0" err="1"/>
              <a:t>Dosovitskiy</a:t>
            </a:r>
            <a:r>
              <a:rPr lang="en-US" sz="1800" b="0" dirty="0"/>
              <a:t>, T. </a:t>
            </a:r>
            <a:r>
              <a:rPr lang="en-US" sz="1800" b="0" dirty="0" err="1"/>
              <a:t>Brox</a:t>
            </a:r>
            <a:r>
              <a:rPr lang="en-US" sz="1800" b="0" dirty="0"/>
              <a:t>, M. </a:t>
            </a:r>
            <a:r>
              <a:rPr lang="en-US" sz="1800" b="0" dirty="0" err="1"/>
              <a:t>Riedmiller</a:t>
            </a:r>
            <a:r>
              <a:rPr lang="en-US" sz="1800" b="0" dirty="0"/>
              <a:t>, </a:t>
            </a:r>
            <a:r>
              <a:rPr lang="en-US" sz="1800" b="0" dirty="0">
                <a:hlinkClick r:id="rId4"/>
              </a:rPr>
              <a:t>Striving for simplicity: The all convolutional net</a:t>
            </a:r>
            <a:r>
              <a:rPr lang="en-US" sz="1800" b="0" dirty="0"/>
              <a:t>, ICLR workshop, 2015</a:t>
            </a:r>
          </a:p>
        </p:txBody>
      </p:sp>
      <p:sp>
        <p:nvSpPr>
          <p:cNvPr id="13" name="TextBox 12">
            <a:extLst>
              <a:ext uri="{FF2B5EF4-FFF2-40B4-BE49-F238E27FC236}">
                <a16:creationId xmlns:a16="http://schemas.microsoft.com/office/drawing/2014/main" id="{7632D79D-D584-3142-8614-BCF1B3D50570}"/>
              </a:ext>
            </a:extLst>
          </p:cNvPr>
          <p:cNvSpPr txBox="1"/>
          <p:nvPr/>
        </p:nvSpPr>
        <p:spPr>
          <a:xfrm>
            <a:off x="6477000" y="5257800"/>
            <a:ext cx="3644900" cy="369332"/>
          </a:xfrm>
          <a:prstGeom prst="rect">
            <a:avLst/>
          </a:prstGeom>
          <a:noFill/>
        </p:spPr>
        <p:txBody>
          <a:bodyPr wrap="square" rtlCol="0">
            <a:spAutoFit/>
          </a:bodyPr>
          <a:lstStyle/>
          <a:p>
            <a:r>
              <a:rPr lang="en-US" sz="1800" b="0" dirty="0" err="1"/>
              <a:t>Springenberg</a:t>
            </a:r>
            <a:r>
              <a:rPr lang="en-US" sz="1800" b="0" dirty="0"/>
              <a:t> et al. (2015)</a:t>
            </a:r>
          </a:p>
        </p:txBody>
      </p:sp>
      <p:sp>
        <p:nvSpPr>
          <p:cNvPr id="14" name="Rectangle 13">
            <a:extLst>
              <a:ext uri="{FF2B5EF4-FFF2-40B4-BE49-F238E27FC236}">
                <a16:creationId xmlns:a16="http://schemas.microsoft.com/office/drawing/2014/main" id="{79EB3109-A7CA-6343-92E6-4D130B68E7FA}"/>
              </a:ext>
            </a:extLst>
          </p:cNvPr>
          <p:cNvSpPr/>
          <p:nvPr/>
        </p:nvSpPr>
        <p:spPr bwMode="auto">
          <a:xfrm>
            <a:off x="2209800" y="3733800"/>
            <a:ext cx="8153400" cy="12265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43AE45EB-5372-9641-8382-2ED3E43BE4A4}"/>
              </a:ext>
            </a:extLst>
          </p:cNvPr>
          <p:cNvSpPr/>
          <p:nvPr/>
        </p:nvSpPr>
        <p:spPr bwMode="auto">
          <a:xfrm>
            <a:off x="2209800" y="4933890"/>
            <a:ext cx="8153400" cy="11621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45908C2D-DFD1-2E48-81B4-87F506B54B8A}"/>
              </a:ext>
            </a:extLst>
          </p:cNvPr>
          <p:cNvSpPr/>
          <p:nvPr/>
        </p:nvSpPr>
        <p:spPr bwMode="auto">
          <a:xfrm>
            <a:off x="2209800" y="2674383"/>
            <a:ext cx="4351098" cy="12484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58994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Overview of visualization techniques</a:t>
            </a:r>
          </a:p>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r>
              <a:rPr lang="en-US" dirty="0"/>
              <a:t>Synthesizing images to maximize activation</a:t>
            </a:r>
          </a:p>
          <a:p>
            <a:pPr marL="457200" indent="-457200">
              <a:buFont typeface="Arial" panose="020B0604020202020204" pitchFamily="34" charset="0"/>
              <a:buChar char="•"/>
            </a:pPr>
            <a:r>
              <a:rPr lang="en-US" dirty="0"/>
              <a:t>Saliency maps</a:t>
            </a:r>
          </a:p>
          <a:p>
            <a:pPr marL="457200" indent="-457200">
              <a:buFont typeface="Arial" panose="020B0604020202020204" pitchFamily="34" charset="0"/>
              <a:buChar char="•"/>
            </a:pPr>
            <a:r>
              <a:rPr lang="en-US" dirty="0"/>
              <a:t>Quantifying interpretability of units</a:t>
            </a:r>
          </a:p>
          <a:p>
            <a:pPr marL="457200" indent="-457200">
              <a:buFont typeface="Arial" panose="020B0604020202020204" pitchFamily="34" charset="0"/>
              <a:buChar char="•"/>
            </a:pPr>
            <a:r>
              <a:rPr lang="en-US" dirty="0"/>
              <a:t>Pitfalls of visualization research</a:t>
            </a:r>
          </a:p>
        </p:txBody>
      </p:sp>
    </p:spTree>
    <p:extLst>
      <p:ext uri="{BB962C8B-B14F-4D97-AF65-F5344CB8AC3E}">
        <p14:creationId xmlns:p14="http://schemas.microsoft.com/office/powerpoint/2010/main" val="33551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Guided backpropagation</a:t>
            </a:r>
          </a:p>
        </p:txBody>
      </p:sp>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J. </a:t>
            </a:r>
            <a:r>
              <a:rPr lang="en-US" sz="1800" b="0" dirty="0" err="1"/>
              <a:t>Springenberg</a:t>
            </a:r>
            <a:r>
              <a:rPr lang="en-US" sz="1800" b="0" dirty="0"/>
              <a:t>, A. </a:t>
            </a:r>
            <a:r>
              <a:rPr lang="en-US" sz="1800" b="0" dirty="0" err="1"/>
              <a:t>Dosovitskiy</a:t>
            </a:r>
            <a:r>
              <a:rPr lang="en-US" sz="1800" b="0" dirty="0"/>
              <a:t>, T. </a:t>
            </a:r>
            <a:r>
              <a:rPr lang="en-US" sz="1800" b="0" dirty="0" err="1"/>
              <a:t>Brox</a:t>
            </a:r>
            <a:r>
              <a:rPr lang="en-US" sz="1800" b="0" dirty="0"/>
              <a:t>, M. </a:t>
            </a:r>
            <a:r>
              <a:rPr lang="en-US" sz="1800" b="0" dirty="0" err="1"/>
              <a:t>Riedmiller</a:t>
            </a:r>
            <a:r>
              <a:rPr lang="en-US" sz="1800" b="0" dirty="0"/>
              <a:t>, </a:t>
            </a:r>
            <a:r>
              <a:rPr lang="en-US" sz="1800" b="0" dirty="0">
                <a:hlinkClick r:id="rId2"/>
              </a:rPr>
              <a:t>Striving for simplicity: The all convolutional net</a:t>
            </a:r>
            <a:r>
              <a:rPr lang="en-US" sz="1800" b="0" dirty="0"/>
              <a:t>, ICLR workshop, 2015</a:t>
            </a:r>
          </a:p>
        </p:txBody>
      </p:sp>
      <p:pic>
        <p:nvPicPr>
          <p:cNvPr id="6" name="Picture 5">
            <a:extLst>
              <a:ext uri="{FF2B5EF4-FFF2-40B4-BE49-F238E27FC236}">
                <a16:creationId xmlns:a16="http://schemas.microsoft.com/office/drawing/2014/main" id="{64A7C574-10C6-2C45-A1C0-5D49E08D07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305648"/>
            <a:ext cx="9144000" cy="4246705"/>
          </a:xfrm>
          <a:prstGeom prst="rect">
            <a:avLst/>
          </a:prstGeom>
        </p:spPr>
      </p:pic>
    </p:spTree>
    <p:extLst>
      <p:ext uri="{BB962C8B-B14F-4D97-AF65-F5344CB8AC3E}">
        <p14:creationId xmlns:p14="http://schemas.microsoft.com/office/powerpoint/2010/main" val="4029035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Deconvnet</a:t>
            </a:r>
            <a:endParaRPr lang="en-US" dirty="0"/>
          </a:p>
        </p:txBody>
      </p:sp>
      <p:sp>
        <p:nvSpPr>
          <p:cNvPr id="4" name="TextBox 3"/>
          <p:cNvSpPr txBox="1"/>
          <p:nvPr/>
        </p:nvSpPr>
        <p:spPr>
          <a:xfrm>
            <a:off x="1600200" y="6135470"/>
            <a:ext cx="9067800" cy="646331"/>
          </a:xfrm>
          <a:prstGeom prst="rect">
            <a:avLst/>
          </a:prstGeom>
          <a:noFill/>
        </p:spPr>
        <p:txBody>
          <a:bodyPr wrap="square" rtlCol="0">
            <a:spAutoFit/>
          </a:bodyPr>
          <a:lstStyle/>
          <a:p>
            <a:pPr algn="ctr"/>
            <a:r>
              <a:rPr lang="en-US" sz="1800" b="0" dirty="0"/>
              <a:t>M. </a:t>
            </a:r>
            <a:r>
              <a:rPr lang="en-US" sz="1800" b="0" dirty="0" err="1"/>
              <a:t>Zeiler</a:t>
            </a:r>
            <a:r>
              <a:rPr lang="en-US" sz="1800" b="0" dirty="0"/>
              <a:t> and R. Fergus, </a:t>
            </a:r>
            <a:r>
              <a:rPr lang="en-US" sz="1800" b="0" dirty="0">
                <a:hlinkClick r:id="rId2"/>
              </a:rPr>
              <a:t>Visualizing and Understanding Convolutional Networks</a:t>
            </a:r>
            <a:r>
              <a:rPr lang="en-US" sz="1800" b="0" dirty="0"/>
              <a:t>, </a:t>
            </a:r>
            <a:br>
              <a:rPr lang="en-US" sz="1800" b="0" dirty="0"/>
            </a:br>
            <a:r>
              <a:rPr lang="en-US" sz="1800" b="0" dirty="0"/>
              <a:t>ECCV 2014</a:t>
            </a:r>
          </a:p>
        </p:txBody>
      </p:sp>
      <p:pic>
        <p:nvPicPr>
          <p:cNvPr id="8" name="Picture 7">
            <a:extLst>
              <a:ext uri="{FF2B5EF4-FFF2-40B4-BE49-F238E27FC236}">
                <a16:creationId xmlns:a16="http://schemas.microsoft.com/office/drawing/2014/main" id="{002B652C-855E-F548-9775-CDCB904D6C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1760" y="914401"/>
            <a:ext cx="5317440" cy="5157569"/>
          </a:xfrm>
          <a:prstGeom prst="rect">
            <a:avLst/>
          </a:prstGeom>
        </p:spPr>
      </p:pic>
    </p:spTree>
    <p:extLst>
      <p:ext uri="{BB962C8B-B14F-4D97-AF65-F5344CB8AC3E}">
        <p14:creationId xmlns:p14="http://schemas.microsoft.com/office/powerpoint/2010/main" val="2053448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Deconvnet</a:t>
            </a:r>
            <a:r>
              <a:rPr lang="en-US" dirty="0"/>
              <a:t> visualization</a:t>
            </a:r>
          </a:p>
        </p:txBody>
      </p:sp>
      <p:sp>
        <p:nvSpPr>
          <p:cNvPr id="4" name="TextBox 3"/>
          <p:cNvSpPr txBox="1"/>
          <p:nvPr/>
        </p:nvSpPr>
        <p:spPr>
          <a:xfrm>
            <a:off x="1600200" y="6135470"/>
            <a:ext cx="9067800" cy="646331"/>
          </a:xfrm>
          <a:prstGeom prst="rect">
            <a:avLst/>
          </a:prstGeom>
          <a:noFill/>
        </p:spPr>
        <p:txBody>
          <a:bodyPr wrap="square" rtlCol="0">
            <a:spAutoFit/>
          </a:bodyPr>
          <a:lstStyle/>
          <a:p>
            <a:pPr algn="ctr"/>
            <a:r>
              <a:rPr lang="en-US" sz="1800" b="0" dirty="0"/>
              <a:t>M. </a:t>
            </a:r>
            <a:r>
              <a:rPr lang="en-US" sz="1800" b="0" dirty="0" err="1"/>
              <a:t>Zeiler</a:t>
            </a:r>
            <a:r>
              <a:rPr lang="en-US" sz="1800" b="0" dirty="0"/>
              <a:t> and R. Fergus, </a:t>
            </a:r>
            <a:r>
              <a:rPr lang="en-US" sz="1800" b="0" dirty="0">
                <a:hlinkClick r:id="rId2"/>
              </a:rPr>
              <a:t>Visualizing and Understanding Convolutional Networks</a:t>
            </a:r>
            <a:r>
              <a:rPr lang="en-US" sz="1800" b="0" dirty="0"/>
              <a:t>, </a:t>
            </a:r>
            <a:br>
              <a:rPr lang="en-US" sz="1800" b="0" dirty="0"/>
            </a:br>
            <a:r>
              <a:rPr lang="en-US" sz="1800" b="0" dirty="0"/>
              <a:t>ECCV 2014</a:t>
            </a:r>
          </a:p>
        </p:txBody>
      </p:sp>
      <p:pic>
        <p:nvPicPr>
          <p:cNvPr id="6" name="Picture 5">
            <a:extLst>
              <a:ext uri="{FF2B5EF4-FFF2-40B4-BE49-F238E27FC236}">
                <a16:creationId xmlns:a16="http://schemas.microsoft.com/office/drawing/2014/main" id="{7C5D3A34-1A81-9749-8700-264BB4AB0B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52036"/>
            <a:ext cx="9144000" cy="3358164"/>
          </a:xfrm>
          <a:prstGeom prst="rect">
            <a:avLst/>
          </a:prstGeom>
        </p:spPr>
      </p:pic>
      <p:sp>
        <p:nvSpPr>
          <p:cNvPr id="7" name="TextBox 6">
            <a:extLst>
              <a:ext uri="{FF2B5EF4-FFF2-40B4-BE49-F238E27FC236}">
                <a16:creationId xmlns:a16="http://schemas.microsoft.com/office/drawing/2014/main" id="{BD36472B-D9D7-7743-B880-B19647601993}"/>
              </a:ext>
            </a:extLst>
          </p:cNvPr>
          <p:cNvSpPr txBox="1"/>
          <p:nvPr/>
        </p:nvSpPr>
        <p:spPr>
          <a:xfrm>
            <a:off x="2590801" y="1595736"/>
            <a:ext cx="2375971" cy="461665"/>
          </a:xfrm>
          <a:prstGeom prst="rect">
            <a:avLst/>
          </a:prstGeom>
          <a:noFill/>
        </p:spPr>
        <p:txBody>
          <a:bodyPr wrap="none" rtlCol="0">
            <a:spAutoFit/>
          </a:bodyPr>
          <a:lstStyle/>
          <a:p>
            <a:r>
              <a:rPr lang="en-US" b="0" dirty="0" err="1"/>
              <a:t>AlexNet</a:t>
            </a:r>
            <a:r>
              <a:rPr lang="en-US" b="0" dirty="0"/>
              <a:t> Layer 4</a:t>
            </a:r>
          </a:p>
        </p:txBody>
      </p:sp>
      <p:sp>
        <p:nvSpPr>
          <p:cNvPr id="9" name="TextBox 8">
            <a:extLst>
              <a:ext uri="{FF2B5EF4-FFF2-40B4-BE49-F238E27FC236}">
                <a16:creationId xmlns:a16="http://schemas.microsoft.com/office/drawing/2014/main" id="{58EAFF7C-AB94-F543-B226-05D014B47AF8}"/>
              </a:ext>
            </a:extLst>
          </p:cNvPr>
          <p:cNvSpPr txBox="1"/>
          <p:nvPr/>
        </p:nvSpPr>
        <p:spPr>
          <a:xfrm>
            <a:off x="7162801" y="1595736"/>
            <a:ext cx="2375971" cy="461665"/>
          </a:xfrm>
          <a:prstGeom prst="rect">
            <a:avLst/>
          </a:prstGeom>
          <a:noFill/>
        </p:spPr>
        <p:txBody>
          <a:bodyPr wrap="none" rtlCol="0">
            <a:spAutoFit/>
          </a:bodyPr>
          <a:lstStyle/>
          <a:p>
            <a:r>
              <a:rPr lang="en-US" b="0" dirty="0" err="1"/>
              <a:t>AlexNet</a:t>
            </a:r>
            <a:r>
              <a:rPr lang="en-US" b="0" dirty="0"/>
              <a:t> Layer 5</a:t>
            </a:r>
          </a:p>
        </p:txBody>
      </p:sp>
    </p:spTree>
    <p:extLst>
      <p:ext uri="{BB962C8B-B14F-4D97-AF65-F5344CB8AC3E}">
        <p14:creationId xmlns:p14="http://schemas.microsoft.com/office/powerpoint/2010/main" val="369004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3976-0B52-794A-A132-CC0156E31947}"/>
              </a:ext>
            </a:extLst>
          </p:cNvPr>
          <p:cNvSpPr>
            <a:spLocks noGrp="1"/>
          </p:cNvSpPr>
          <p:nvPr>
            <p:ph type="title"/>
          </p:nvPr>
        </p:nvSpPr>
        <p:spPr/>
        <p:txBody>
          <a:bodyPr/>
          <a:lstStyle/>
          <a:p>
            <a:r>
              <a:rPr lang="en-US" dirty="0"/>
              <a:t>Guided backpropagation visualization</a:t>
            </a:r>
          </a:p>
        </p:txBody>
      </p:sp>
      <p:sp>
        <p:nvSpPr>
          <p:cNvPr id="12" name="TextBox 11">
            <a:extLst>
              <a:ext uri="{FF2B5EF4-FFF2-40B4-BE49-F238E27FC236}">
                <a16:creationId xmlns:a16="http://schemas.microsoft.com/office/drawing/2014/main" id="{71B855C9-4364-3540-B4C6-39CE5D295347}"/>
              </a:ext>
            </a:extLst>
          </p:cNvPr>
          <p:cNvSpPr txBox="1"/>
          <p:nvPr/>
        </p:nvSpPr>
        <p:spPr>
          <a:xfrm>
            <a:off x="1600200" y="6172201"/>
            <a:ext cx="9067800" cy="646331"/>
          </a:xfrm>
          <a:prstGeom prst="rect">
            <a:avLst/>
          </a:prstGeom>
          <a:noFill/>
        </p:spPr>
        <p:txBody>
          <a:bodyPr wrap="square" rtlCol="0">
            <a:spAutoFit/>
          </a:bodyPr>
          <a:lstStyle/>
          <a:p>
            <a:pPr algn="ctr"/>
            <a:r>
              <a:rPr lang="en-US" sz="1800" b="0" dirty="0"/>
              <a:t>J. </a:t>
            </a:r>
            <a:r>
              <a:rPr lang="en-US" sz="1800" b="0" dirty="0" err="1"/>
              <a:t>Springenberg</a:t>
            </a:r>
            <a:r>
              <a:rPr lang="en-US" sz="1800" b="0" dirty="0"/>
              <a:t>, A. </a:t>
            </a:r>
            <a:r>
              <a:rPr lang="en-US" sz="1800" b="0" dirty="0" err="1"/>
              <a:t>Dosovitskiy</a:t>
            </a:r>
            <a:r>
              <a:rPr lang="en-US" sz="1800" b="0" dirty="0"/>
              <a:t>, T. </a:t>
            </a:r>
            <a:r>
              <a:rPr lang="en-US" sz="1800" b="0" dirty="0" err="1"/>
              <a:t>Brox</a:t>
            </a:r>
            <a:r>
              <a:rPr lang="en-US" sz="1800" b="0" dirty="0"/>
              <a:t>, M. </a:t>
            </a:r>
            <a:r>
              <a:rPr lang="en-US" sz="1800" b="0" dirty="0" err="1"/>
              <a:t>Riedmiller</a:t>
            </a:r>
            <a:r>
              <a:rPr lang="en-US" sz="1800" b="0" dirty="0"/>
              <a:t>, </a:t>
            </a:r>
            <a:r>
              <a:rPr lang="en-US" sz="1800" b="0" dirty="0">
                <a:hlinkClick r:id="rId3"/>
              </a:rPr>
              <a:t>Striving for simplicity: The all convolutional net</a:t>
            </a:r>
            <a:r>
              <a:rPr lang="en-US" sz="1800" b="0" dirty="0"/>
              <a:t>, ICLR workshop, 2015</a:t>
            </a:r>
          </a:p>
        </p:txBody>
      </p:sp>
      <p:pic>
        <p:nvPicPr>
          <p:cNvPr id="16" name="Picture 15">
            <a:extLst>
              <a:ext uri="{FF2B5EF4-FFF2-40B4-BE49-F238E27FC236}">
                <a16:creationId xmlns:a16="http://schemas.microsoft.com/office/drawing/2014/main" id="{A5C1DEEB-56BF-5B4A-A8DF-8344A57CB9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9386" y="1158284"/>
            <a:ext cx="7313229" cy="4861516"/>
          </a:xfrm>
          <a:prstGeom prst="rect">
            <a:avLst/>
          </a:prstGeom>
        </p:spPr>
      </p:pic>
    </p:spTree>
    <p:extLst>
      <p:ext uri="{BB962C8B-B14F-4D97-AF65-F5344CB8AC3E}">
        <p14:creationId xmlns:p14="http://schemas.microsoft.com/office/powerpoint/2010/main" val="4098605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46EF6-8E4D-6149-A2DE-A42B3DF3E3DA}"/>
              </a:ext>
            </a:extLst>
          </p:cNvPr>
          <p:cNvPicPr>
            <a:picLocks noChangeAspect="1"/>
          </p:cNvPicPr>
          <p:nvPr/>
        </p:nvPicPr>
        <p:blipFill>
          <a:blip r:embed="rId2"/>
          <a:stretch>
            <a:fillRect/>
          </a:stretch>
        </p:blipFill>
        <p:spPr>
          <a:xfrm>
            <a:off x="1524000" y="1421130"/>
            <a:ext cx="9144000" cy="5132070"/>
          </a:xfrm>
          <a:prstGeom prst="rect">
            <a:avLst/>
          </a:prstGeom>
        </p:spPr>
      </p:pic>
      <p:sp>
        <p:nvSpPr>
          <p:cNvPr id="2" name="Title 1">
            <a:extLst>
              <a:ext uri="{FF2B5EF4-FFF2-40B4-BE49-F238E27FC236}">
                <a16:creationId xmlns:a16="http://schemas.microsoft.com/office/drawing/2014/main" id="{9344A3CB-576B-A54F-98FC-85AA1C7D2F15}"/>
              </a:ext>
            </a:extLst>
          </p:cNvPr>
          <p:cNvSpPr>
            <a:spLocks noGrp="1"/>
          </p:cNvSpPr>
          <p:nvPr>
            <p:ph type="title"/>
          </p:nvPr>
        </p:nvSpPr>
        <p:spPr/>
        <p:txBody>
          <a:bodyPr/>
          <a:lstStyle/>
          <a:p>
            <a:r>
              <a:rPr lang="en-US" dirty="0"/>
              <a:t>Google </a:t>
            </a:r>
            <a:r>
              <a:rPr lang="en-US" dirty="0" err="1"/>
              <a:t>DeepDream</a:t>
            </a:r>
            <a:endParaRPr lang="en-US" dirty="0"/>
          </a:p>
        </p:txBody>
      </p:sp>
      <p:sp>
        <p:nvSpPr>
          <p:cNvPr id="3" name="Content Placeholder 2">
            <a:extLst>
              <a:ext uri="{FF2B5EF4-FFF2-40B4-BE49-F238E27FC236}">
                <a16:creationId xmlns:a16="http://schemas.microsoft.com/office/drawing/2014/main" id="{DD91E511-64CF-D34C-9382-742B9006FC4B}"/>
              </a:ext>
            </a:extLst>
          </p:cNvPr>
          <p:cNvSpPr>
            <a:spLocks noGrp="1"/>
          </p:cNvSpPr>
          <p:nvPr>
            <p:ph idx="1"/>
          </p:nvPr>
        </p:nvSpPr>
        <p:spPr/>
        <p:txBody>
          <a:bodyPr/>
          <a:lstStyle/>
          <a:p>
            <a:pPr marL="457200" indent="-457200">
              <a:buFont typeface="Arial" panose="020B0604020202020204" pitchFamily="34" charset="0"/>
              <a:buChar char="•"/>
            </a:pPr>
            <a:r>
              <a:rPr lang="en-US" dirty="0"/>
              <a:t>Idea: adjust image to amplify existing activations</a:t>
            </a:r>
          </a:p>
        </p:txBody>
      </p:sp>
      <p:sp>
        <p:nvSpPr>
          <p:cNvPr id="5" name="Rectangle 4">
            <a:extLst>
              <a:ext uri="{FF2B5EF4-FFF2-40B4-BE49-F238E27FC236}">
                <a16:creationId xmlns:a16="http://schemas.microsoft.com/office/drawing/2014/main" id="{EDE07A51-5B11-CB43-8105-825641DD766B}"/>
              </a:ext>
            </a:extLst>
          </p:cNvPr>
          <p:cNvSpPr/>
          <p:nvPr/>
        </p:nvSpPr>
        <p:spPr>
          <a:xfrm>
            <a:off x="1790700" y="6477000"/>
            <a:ext cx="8610600" cy="369332"/>
          </a:xfrm>
          <a:prstGeom prst="rect">
            <a:avLst/>
          </a:prstGeom>
        </p:spPr>
        <p:txBody>
          <a:bodyPr wrap="square">
            <a:spAutoFit/>
          </a:bodyPr>
          <a:lstStyle/>
          <a:p>
            <a:pPr algn="ctr"/>
            <a:r>
              <a:rPr lang="en-US" sz="1800" b="0" dirty="0">
                <a:hlinkClick r:id="rId3"/>
              </a:rPr>
              <a:t>https://</a:t>
            </a:r>
            <a:r>
              <a:rPr lang="en-US" sz="1800" b="0" dirty="0" err="1">
                <a:hlinkClick r:id="rId3"/>
              </a:rPr>
              <a:t>ai.googleblog.com</a:t>
            </a:r>
            <a:r>
              <a:rPr lang="en-US" sz="1800" b="0" dirty="0">
                <a:hlinkClick r:id="rId3"/>
              </a:rPr>
              <a:t>/2015/06/</a:t>
            </a:r>
            <a:r>
              <a:rPr lang="en-US" sz="1800" b="0" dirty="0" err="1">
                <a:hlinkClick r:id="rId3"/>
              </a:rPr>
              <a:t>inceptionism</a:t>
            </a:r>
            <a:r>
              <a:rPr lang="en-US" sz="1800" b="0" dirty="0">
                <a:hlinkClick r:id="rId3"/>
              </a:rPr>
              <a:t>-going-deeper-into-</a:t>
            </a:r>
            <a:r>
              <a:rPr lang="en-US" sz="1800" b="0" dirty="0" err="1">
                <a:hlinkClick r:id="rId3"/>
              </a:rPr>
              <a:t>neural.html</a:t>
            </a:r>
            <a:endParaRPr lang="en-US" sz="1800" b="0" dirty="0"/>
          </a:p>
        </p:txBody>
      </p:sp>
    </p:spTree>
    <p:extLst>
      <p:ext uri="{BB962C8B-B14F-4D97-AF65-F5344CB8AC3E}">
        <p14:creationId xmlns:p14="http://schemas.microsoft.com/office/powerpoint/2010/main" val="115646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46EF6-8E4D-6149-A2DE-A42B3DF3E3DA}"/>
              </a:ext>
            </a:extLst>
          </p:cNvPr>
          <p:cNvPicPr>
            <a:picLocks noChangeAspect="1"/>
          </p:cNvPicPr>
          <p:nvPr/>
        </p:nvPicPr>
        <p:blipFill>
          <a:blip r:embed="rId2"/>
          <a:stretch>
            <a:fillRect/>
          </a:stretch>
        </p:blipFill>
        <p:spPr>
          <a:xfrm>
            <a:off x="1524000" y="1421130"/>
            <a:ext cx="9144000" cy="5132070"/>
          </a:xfrm>
          <a:prstGeom prst="rect">
            <a:avLst/>
          </a:prstGeom>
        </p:spPr>
      </p:pic>
      <p:sp>
        <p:nvSpPr>
          <p:cNvPr id="2" name="Title 1">
            <a:extLst>
              <a:ext uri="{FF2B5EF4-FFF2-40B4-BE49-F238E27FC236}">
                <a16:creationId xmlns:a16="http://schemas.microsoft.com/office/drawing/2014/main" id="{9344A3CB-576B-A54F-98FC-85AA1C7D2F15}"/>
              </a:ext>
            </a:extLst>
          </p:cNvPr>
          <p:cNvSpPr>
            <a:spLocks noGrp="1"/>
          </p:cNvSpPr>
          <p:nvPr>
            <p:ph type="title"/>
          </p:nvPr>
        </p:nvSpPr>
        <p:spPr/>
        <p:txBody>
          <a:bodyPr/>
          <a:lstStyle/>
          <a:p>
            <a:r>
              <a:rPr lang="en-US" dirty="0"/>
              <a:t>Google </a:t>
            </a:r>
            <a:r>
              <a:rPr lang="en-US" dirty="0" err="1"/>
              <a:t>DeepDream</a:t>
            </a:r>
            <a:endParaRPr lang="en-US" dirty="0"/>
          </a:p>
        </p:txBody>
      </p:sp>
      <p:sp>
        <p:nvSpPr>
          <p:cNvPr id="3" name="Content Placeholder 2">
            <a:extLst>
              <a:ext uri="{FF2B5EF4-FFF2-40B4-BE49-F238E27FC236}">
                <a16:creationId xmlns:a16="http://schemas.microsoft.com/office/drawing/2014/main" id="{DD91E511-64CF-D34C-9382-742B9006FC4B}"/>
              </a:ext>
            </a:extLst>
          </p:cNvPr>
          <p:cNvSpPr>
            <a:spLocks noGrp="1"/>
          </p:cNvSpPr>
          <p:nvPr>
            <p:ph idx="1"/>
          </p:nvPr>
        </p:nvSpPr>
        <p:spPr/>
        <p:txBody>
          <a:bodyPr/>
          <a:lstStyle/>
          <a:p>
            <a:pPr marL="457200" indent="-457200">
              <a:buFont typeface="Arial" panose="020B0604020202020204" pitchFamily="34" charset="0"/>
              <a:buChar char="•"/>
            </a:pPr>
            <a:r>
              <a:rPr lang="en-US" dirty="0"/>
              <a:t>Idea: adjust image to amplify existing activations</a:t>
            </a:r>
          </a:p>
        </p:txBody>
      </p:sp>
      <p:sp>
        <p:nvSpPr>
          <p:cNvPr id="5" name="Rectangle 4">
            <a:extLst>
              <a:ext uri="{FF2B5EF4-FFF2-40B4-BE49-F238E27FC236}">
                <a16:creationId xmlns:a16="http://schemas.microsoft.com/office/drawing/2014/main" id="{EDE07A51-5B11-CB43-8105-825641DD766B}"/>
              </a:ext>
            </a:extLst>
          </p:cNvPr>
          <p:cNvSpPr/>
          <p:nvPr/>
        </p:nvSpPr>
        <p:spPr>
          <a:xfrm>
            <a:off x="1790700" y="6477000"/>
            <a:ext cx="8610600" cy="369332"/>
          </a:xfrm>
          <a:prstGeom prst="rect">
            <a:avLst/>
          </a:prstGeom>
        </p:spPr>
        <p:txBody>
          <a:bodyPr wrap="square">
            <a:spAutoFit/>
          </a:bodyPr>
          <a:lstStyle/>
          <a:p>
            <a:pPr algn="ctr"/>
            <a:r>
              <a:rPr lang="en-US" sz="1800" b="0" dirty="0">
                <a:hlinkClick r:id="rId3"/>
              </a:rPr>
              <a:t>https://</a:t>
            </a:r>
            <a:r>
              <a:rPr lang="en-US" sz="1800" b="0" dirty="0" err="1">
                <a:hlinkClick r:id="rId3"/>
              </a:rPr>
              <a:t>ai.googleblog.com</a:t>
            </a:r>
            <a:r>
              <a:rPr lang="en-US" sz="1800" b="0" dirty="0">
                <a:hlinkClick r:id="rId3"/>
              </a:rPr>
              <a:t>/2015/06/</a:t>
            </a:r>
            <a:r>
              <a:rPr lang="en-US" sz="1800" b="0" dirty="0" err="1">
                <a:hlinkClick r:id="rId3"/>
              </a:rPr>
              <a:t>inceptionism</a:t>
            </a:r>
            <a:r>
              <a:rPr lang="en-US" sz="1800" b="0" dirty="0">
                <a:hlinkClick r:id="rId3"/>
              </a:rPr>
              <a:t>-going-deeper-into-</a:t>
            </a:r>
            <a:r>
              <a:rPr lang="en-US" sz="1800" b="0" dirty="0" err="1">
                <a:hlinkClick r:id="rId3"/>
              </a:rPr>
              <a:t>neural.html</a:t>
            </a:r>
            <a:endParaRPr lang="en-US" sz="1800" b="0" dirty="0"/>
          </a:p>
        </p:txBody>
      </p:sp>
      <p:pic>
        <p:nvPicPr>
          <p:cNvPr id="6" name="Picture 5">
            <a:extLst>
              <a:ext uri="{FF2B5EF4-FFF2-40B4-BE49-F238E27FC236}">
                <a16:creationId xmlns:a16="http://schemas.microsoft.com/office/drawing/2014/main" id="{FA0CAA5F-1CFD-3844-B6CF-5167A734A8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02"/>
          <a:stretch/>
        </p:blipFill>
        <p:spPr>
          <a:xfrm>
            <a:off x="1524000" y="1423298"/>
            <a:ext cx="9144000" cy="5129903"/>
          </a:xfrm>
          <a:prstGeom prst="rect">
            <a:avLst/>
          </a:prstGeom>
        </p:spPr>
      </p:pic>
      <p:sp>
        <p:nvSpPr>
          <p:cNvPr id="11" name="Rectangle 10">
            <a:extLst>
              <a:ext uri="{FF2B5EF4-FFF2-40B4-BE49-F238E27FC236}">
                <a16:creationId xmlns:a16="http://schemas.microsoft.com/office/drawing/2014/main" id="{2B4F1717-889F-E945-9555-A528F2D18B9A}"/>
              </a:ext>
            </a:extLst>
          </p:cNvPr>
          <p:cNvSpPr/>
          <p:nvPr/>
        </p:nvSpPr>
        <p:spPr bwMode="auto">
          <a:xfrm>
            <a:off x="1905000" y="2971800"/>
            <a:ext cx="8382000" cy="2438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7810F5F5-E56C-554B-8F4E-EEB89661FCFA}"/>
              </a:ext>
            </a:extLst>
          </p:cNvPr>
          <p:cNvPicPr>
            <a:picLocks noChangeAspect="1"/>
          </p:cNvPicPr>
          <p:nvPr/>
        </p:nvPicPr>
        <p:blipFill>
          <a:blip r:embed="rId5"/>
          <a:stretch>
            <a:fillRect/>
          </a:stretch>
        </p:blipFill>
        <p:spPr>
          <a:xfrm>
            <a:off x="2057400" y="3124200"/>
            <a:ext cx="8128000" cy="2184400"/>
          </a:xfrm>
          <a:prstGeom prst="rect">
            <a:avLst/>
          </a:prstGeom>
        </p:spPr>
      </p:pic>
    </p:spTree>
    <p:extLst>
      <p:ext uri="{BB962C8B-B14F-4D97-AF65-F5344CB8AC3E}">
        <p14:creationId xmlns:p14="http://schemas.microsoft.com/office/powerpoint/2010/main" val="32421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3CB-576B-A54F-98FC-85AA1C7D2F15}"/>
              </a:ext>
            </a:extLst>
          </p:cNvPr>
          <p:cNvSpPr>
            <a:spLocks noGrp="1"/>
          </p:cNvSpPr>
          <p:nvPr>
            <p:ph type="title"/>
          </p:nvPr>
        </p:nvSpPr>
        <p:spPr/>
        <p:txBody>
          <a:bodyPr/>
          <a:lstStyle/>
          <a:p>
            <a:r>
              <a:rPr lang="en-US" dirty="0"/>
              <a:t>Google </a:t>
            </a:r>
            <a:r>
              <a:rPr lang="en-US" dirty="0" err="1"/>
              <a:t>DeepDream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91E511-64CF-D34C-9382-742B9006FC4B}"/>
                  </a:ext>
                </a:extLst>
              </p:cNvPr>
              <p:cNvSpPr>
                <a:spLocks noGrp="1"/>
              </p:cNvSpPr>
              <p:nvPr>
                <p:ph idx="1"/>
              </p:nvPr>
            </p:nvSpPr>
            <p:spPr/>
            <p:txBody>
              <a:bodyPr/>
              <a:lstStyle/>
              <a:p>
                <a:r>
                  <a:rPr lang="en-US" dirty="0"/>
                  <a:t>Choose an image and a layer in a CNN; repeat:</a:t>
                </a:r>
              </a:p>
              <a:p>
                <a:pPr marL="514350" indent="-514350">
                  <a:buFont typeface="+mj-lt"/>
                  <a:buAutoNum type="arabicPeriod"/>
                </a:pPr>
                <a:r>
                  <a:rPr lang="en-US" sz="2400" dirty="0"/>
                  <a:t>Forward: compute activations at chosen layer</a:t>
                </a:r>
              </a:p>
              <a:p>
                <a:pPr marL="514350" indent="-514350">
                  <a:buFont typeface="+mj-lt"/>
                  <a:buAutoNum type="arabicPeriod"/>
                </a:pPr>
                <a:r>
                  <a:rPr lang="en-US" sz="2400" dirty="0"/>
                  <a:t>Set gradient of chosen layer </a:t>
                </a:r>
                <a:r>
                  <a:rPr lang="en-US" sz="2400" i="1" dirty="0"/>
                  <a:t>equal to its activation</a:t>
                </a:r>
              </a:p>
              <a:p>
                <a:pPr marL="914400" lvl="1" indent="-514350"/>
                <a:r>
                  <a:rPr lang="en-US" sz="2400" dirty="0"/>
                  <a:t>Equivalent to maximizing </a:t>
                </a:r>
                <a14:m>
                  <m:oMath xmlns:m="http://schemas.openxmlformats.org/officeDocument/2006/math">
                    <m:nary>
                      <m:naryPr>
                        <m:chr m:val="∑"/>
                        <m:limLoc m:val="subSup"/>
                        <m:supHide m:val="on"/>
                        <m:ctrlPr>
                          <a:rPr lang="en-US" sz="2400" i="1">
                            <a:solidFill>
                              <a:srgbClr val="9900CC"/>
                            </a:solidFill>
                            <a:latin typeface="Cambria Math" panose="02040503050406030204" pitchFamily="18" charset="0"/>
                          </a:rPr>
                        </m:ctrlPr>
                      </m:naryPr>
                      <m:sub>
                        <m:r>
                          <m:rPr>
                            <m:brk m:alnAt="9"/>
                          </m:rPr>
                          <a:rPr lang="en-US" sz="2400" i="1">
                            <a:solidFill>
                              <a:srgbClr val="9900CC"/>
                            </a:solidFill>
                            <a:latin typeface="Cambria Math" panose="02040503050406030204" pitchFamily="18" charset="0"/>
                          </a:rPr>
                          <m:t>𝑖</m:t>
                        </m:r>
                      </m:sub>
                      <m:sup/>
                      <m:e>
                        <m:sSubSup>
                          <m:sSubSupPr>
                            <m:ctrlPr>
                              <a:rPr lang="en-US" sz="2400" i="1">
                                <a:solidFill>
                                  <a:srgbClr val="9900CC"/>
                                </a:solidFill>
                                <a:latin typeface="Cambria Math" panose="02040503050406030204" pitchFamily="18" charset="0"/>
                              </a:rPr>
                            </m:ctrlPr>
                          </m:sSubSupPr>
                          <m:e>
                            <m:r>
                              <a:rPr lang="en-US" sz="2400" i="1">
                                <a:solidFill>
                                  <a:srgbClr val="9900CC"/>
                                </a:solidFill>
                                <a:latin typeface="Cambria Math" panose="02040503050406030204" pitchFamily="18" charset="0"/>
                              </a:rPr>
                              <m:t>𝑓</m:t>
                            </m:r>
                          </m:e>
                          <m:sub>
                            <m:r>
                              <a:rPr lang="en-US" sz="2400" i="1">
                                <a:solidFill>
                                  <a:srgbClr val="9900CC"/>
                                </a:solidFill>
                                <a:latin typeface="Cambria Math" panose="02040503050406030204" pitchFamily="18" charset="0"/>
                              </a:rPr>
                              <m:t>𝑖</m:t>
                            </m:r>
                          </m:sub>
                          <m:sup>
                            <m:r>
                              <a:rPr lang="en-US" sz="2400" i="1">
                                <a:solidFill>
                                  <a:srgbClr val="9900CC"/>
                                </a:solidFill>
                                <a:latin typeface="Cambria Math" panose="02040503050406030204" pitchFamily="18" charset="0"/>
                              </a:rPr>
                              <m:t>2</m:t>
                            </m:r>
                          </m:sup>
                        </m:sSub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𝑥</m:t>
                        </m:r>
                        <m:r>
                          <a:rPr lang="en-US" sz="2400" i="1">
                            <a:solidFill>
                              <a:srgbClr val="9900CC"/>
                            </a:solidFill>
                            <a:latin typeface="Cambria Math" panose="02040503050406030204" pitchFamily="18" charset="0"/>
                          </a:rPr>
                          <m:t>)</m:t>
                        </m:r>
                      </m:e>
                    </m:nary>
                  </m:oMath>
                </a14:m>
                <a:endParaRPr lang="en-US" sz="2400" dirty="0"/>
              </a:p>
              <a:p>
                <a:pPr marL="514350" indent="-514350">
                  <a:buFont typeface="+mj-lt"/>
                  <a:buAutoNum type="arabicPeriod"/>
                </a:pPr>
                <a:r>
                  <a:rPr lang="en-US" sz="2400" dirty="0"/>
                  <a:t>Backward: Compute gradient </a:t>
                </a:r>
                <a:r>
                  <a:rPr lang="en-US" sz="2400" dirty="0" err="1"/>
                  <a:t>w.r.t</a:t>
                </a:r>
                <a:r>
                  <a:rPr lang="en-US" sz="2400" dirty="0"/>
                  <a:t>. image</a:t>
                </a:r>
              </a:p>
              <a:p>
                <a:pPr marL="514350" indent="-514350">
                  <a:buFont typeface="+mj-lt"/>
                  <a:buAutoNum type="arabicPeriod"/>
                </a:pPr>
                <a:r>
                  <a:rPr lang="en-US" sz="2400" dirty="0"/>
                  <a:t>Update image (with some tricks)</a:t>
                </a: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DD91E511-64CF-D34C-9382-742B9006FC4B}"/>
                  </a:ext>
                </a:extLst>
              </p:cNvPr>
              <p:cNvSpPr>
                <a:spLocks noGrp="1" noRot="1" noChangeAspect="1" noMove="1" noResize="1" noEditPoints="1" noAdjustHandles="1" noChangeArrowheads="1" noChangeShapeType="1" noTextEdit="1"/>
              </p:cNvSpPr>
              <p:nvPr>
                <p:ph idx="1"/>
              </p:nvPr>
            </p:nvSpPr>
            <p:spPr>
              <a:blipFill>
                <a:blip r:embed="rId2"/>
                <a:stretch>
                  <a:fillRect l="-1468" t="-1449" r="-48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FB24E69-7BAF-084F-B21D-F12E70FA2AE0}"/>
              </a:ext>
            </a:extLst>
          </p:cNvPr>
          <p:cNvSpPr/>
          <p:nvPr/>
        </p:nvSpPr>
        <p:spPr>
          <a:xfrm>
            <a:off x="3505200" y="6320136"/>
            <a:ext cx="5181600" cy="461665"/>
          </a:xfrm>
          <a:prstGeom prst="rect">
            <a:avLst/>
          </a:prstGeom>
        </p:spPr>
        <p:txBody>
          <a:bodyPr wrap="square">
            <a:spAutoFit/>
          </a:bodyPr>
          <a:lstStyle/>
          <a:p>
            <a:pPr algn="ctr"/>
            <a:r>
              <a:rPr lang="en-US" b="0" dirty="0">
                <a:hlinkClick r:id="rId3"/>
              </a:rPr>
              <a:t>https://</a:t>
            </a:r>
            <a:r>
              <a:rPr lang="en-US" b="0" dirty="0" err="1">
                <a:hlinkClick r:id="rId3"/>
              </a:rPr>
              <a:t>deepdreamgenerator.com</a:t>
            </a:r>
            <a:r>
              <a:rPr lang="en-US" b="0" dirty="0">
                <a:hlinkClick r:id="rId3"/>
              </a:rPr>
              <a:t>/</a:t>
            </a:r>
            <a:endParaRPr lang="en-US" b="0" dirty="0"/>
          </a:p>
        </p:txBody>
      </p:sp>
      <p:sp>
        <p:nvSpPr>
          <p:cNvPr id="5" name="Rectangle 4">
            <a:extLst>
              <a:ext uri="{FF2B5EF4-FFF2-40B4-BE49-F238E27FC236}">
                <a16:creationId xmlns:a16="http://schemas.microsoft.com/office/drawing/2014/main" id="{EDE07A51-5B11-CB43-8105-825641DD766B}"/>
              </a:ext>
            </a:extLst>
          </p:cNvPr>
          <p:cNvSpPr/>
          <p:nvPr/>
        </p:nvSpPr>
        <p:spPr>
          <a:xfrm>
            <a:off x="1790700" y="5872370"/>
            <a:ext cx="8610600" cy="369332"/>
          </a:xfrm>
          <a:prstGeom prst="rect">
            <a:avLst/>
          </a:prstGeom>
        </p:spPr>
        <p:txBody>
          <a:bodyPr wrap="square">
            <a:spAutoFit/>
          </a:bodyPr>
          <a:lstStyle/>
          <a:p>
            <a:pPr algn="ctr"/>
            <a:r>
              <a:rPr lang="en-US" sz="1800" b="0" dirty="0">
                <a:hlinkClick r:id="rId4"/>
              </a:rPr>
              <a:t>https://</a:t>
            </a:r>
            <a:r>
              <a:rPr lang="en-US" sz="1800" b="0" dirty="0" err="1">
                <a:hlinkClick r:id="rId4"/>
              </a:rPr>
              <a:t>ai.googleblog.com</a:t>
            </a:r>
            <a:r>
              <a:rPr lang="en-US" sz="1800" b="0" dirty="0">
                <a:hlinkClick r:id="rId4"/>
              </a:rPr>
              <a:t>/2015/06/</a:t>
            </a:r>
            <a:r>
              <a:rPr lang="en-US" sz="1800" b="0" dirty="0" err="1">
                <a:hlinkClick r:id="rId4"/>
              </a:rPr>
              <a:t>inceptionism</a:t>
            </a:r>
            <a:r>
              <a:rPr lang="en-US" sz="1800" b="0" dirty="0">
                <a:hlinkClick r:id="rId4"/>
              </a:rPr>
              <a:t>-going-deeper-into-</a:t>
            </a:r>
            <a:r>
              <a:rPr lang="en-US" sz="1800" b="0" dirty="0" err="1">
                <a:hlinkClick r:id="rId4"/>
              </a:rPr>
              <a:t>neural.html</a:t>
            </a:r>
            <a:endParaRPr lang="en-US" sz="1800" b="0" dirty="0"/>
          </a:p>
        </p:txBody>
      </p:sp>
      <p:sp>
        <p:nvSpPr>
          <p:cNvPr id="7" name="TextBox 6">
            <a:extLst>
              <a:ext uri="{FF2B5EF4-FFF2-40B4-BE49-F238E27FC236}">
                <a16:creationId xmlns:a16="http://schemas.microsoft.com/office/drawing/2014/main" id="{A5B3CCE0-7610-8441-A6F1-C6B6A69065DA}"/>
              </a:ext>
            </a:extLst>
          </p:cNvPr>
          <p:cNvSpPr txBox="1"/>
          <p:nvPr/>
        </p:nvSpPr>
        <p:spPr>
          <a:xfrm>
            <a:off x="9069242" y="3733801"/>
            <a:ext cx="2284558" cy="307777"/>
          </a:xfrm>
          <a:prstGeom prst="rect">
            <a:avLst/>
          </a:prstGeom>
          <a:noFill/>
        </p:spPr>
        <p:txBody>
          <a:bodyPr wrap="square" rtlCol="0">
            <a:spAutoFit/>
          </a:bodyPr>
          <a:lstStyle/>
          <a:p>
            <a:pPr algn="r"/>
            <a:r>
              <a:rPr lang="en-US" sz="1400" b="0" dirty="0"/>
              <a:t>Source: </a:t>
            </a:r>
            <a:r>
              <a:rPr lang="en-US" sz="1400" b="0" dirty="0">
                <a:hlinkClick r:id="rId5"/>
              </a:rPr>
              <a:t>Stanford CS231n</a:t>
            </a:r>
            <a:endParaRPr lang="en-US" sz="1400" b="0" dirty="0"/>
          </a:p>
        </p:txBody>
      </p:sp>
    </p:spTree>
    <p:extLst>
      <p:ext uri="{BB962C8B-B14F-4D97-AF65-F5344CB8AC3E}">
        <p14:creationId xmlns:p14="http://schemas.microsoft.com/office/powerpoint/2010/main" val="3986620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3CB-576B-A54F-98FC-85AA1C7D2F15}"/>
              </a:ext>
            </a:extLst>
          </p:cNvPr>
          <p:cNvSpPr>
            <a:spLocks noGrp="1"/>
          </p:cNvSpPr>
          <p:nvPr>
            <p:ph type="title"/>
          </p:nvPr>
        </p:nvSpPr>
        <p:spPr/>
        <p:txBody>
          <a:bodyPr/>
          <a:lstStyle/>
          <a:p>
            <a:r>
              <a:rPr lang="en-US" dirty="0"/>
              <a:t>Google </a:t>
            </a:r>
            <a:r>
              <a:rPr lang="en-US" dirty="0" err="1"/>
              <a:t>DeepDream</a:t>
            </a:r>
            <a:endParaRPr lang="en-US" dirty="0"/>
          </a:p>
        </p:txBody>
      </p:sp>
      <p:sp>
        <p:nvSpPr>
          <p:cNvPr id="4" name="Rectangle 3">
            <a:extLst>
              <a:ext uri="{FF2B5EF4-FFF2-40B4-BE49-F238E27FC236}">
                <a16:creationId xmlns:a16="http://schemas.microsoft.com/office/drawing/2014/main" id="{BFB24E69-7BAF-084F-B21D-F12E70FA2AE0}"/>
              </a:ext>
            </a:extLst>
          </p:cNvPr>
          <p:cNvSpPr/>
          <p:nvPr/>
        </p:nvSpPr>
        <p:spPr>
          <a:xfrm>
            <a:off x="3505200" y="6320136"/>
            <a:ext cx="5181600" cy="461665"/>
          </a:xfrm>
          <a:prstGeom prst="rect">
            <a:avLst/>
          </a:prstGeom>
        </p:spPr>
        <p:txBody>
          <a:bodyPr wrap="square">
            <a:spAutoFit/>
          </a:bodyPr>
          <a:lstStyle/>
          <a:p>
            <a:pPr algn="ctr"/>
            <a:r>
              <a:rPr lang="en-US" b="0" dirty="0">
                <a:hlinkClick r:id="rId2"/>
              </a:rPr>
              <a:t>https://</a:t>
            </a:r>
            <a:r>
              <a:rPr lang="en-US" b="0" dirty="0" err="1">
                <a:hlinkClick r:id="rId2"/>
              </a:rPr>
              <a:t>deepdreamgenerator.com</a:t>
            </a:r>
            <a:r>
              <a:rPr lang="en-US" b="0" dirty="0">
                <a:hlinkClick r:id="rId2"/>
              </a:rPr>
              <a:t>/</a:t>
            </a:r>
            <a:endParaRPr lang="en-US" b="0" dirty="0"/>
          </a:p>
        </p:txBody>
      </p:sp>
      <p:sp>
        <p:nvSpPr>
          <p:cNvPr id="5" name="Rectangle 4">
            <a:extLst>
              <a:ext uri="{FF2B5EF4-FFF2-40B4-BE49-F238E27FC236}">
                <a16:creationId xmlns:a16="http://schemas.microsoft.com/office/drawing/2014/main" id="{EDE07A51-5B11-CB43-8105-825641DD766B}"/>
              </a:ext>
            </a:extLst>
          </p:cNvPr>
          <p:cNvSpPr/>
          <p:nvPr/>
        </p:nvSpPr>
        <p:spPr>
          <a:xfrm>
            <a:off x="1790700" y="5872370"/>
            <a:ext cx="8610600" cy="369332"/>
          </a:xfrm>
          <a:prstGeom prst="rect">
            <a:avLst/>
          </a:prstGeom>
        </p:spPr>
        <p:txBody>
          <a:bodyPr wrap="square">
            <a:spAutoFit/>
          </a:bodyPr>
          <a:lstStyle/>
          <a:p>
            <a:pPr algn="ctr"/>
            <a:r>
              <a:rPr lang="en-US" sz="1800" b="0" dirty="0">
                <a:hlinkClick r:id="rId3"/>
              </a:rPr>
              <a:t>https://</a:t>
            </a:r>
            <a:r>
              <a:rPr lang="en-US" sz="1800" b="0" dirty="0" err="1">
                <a:hlinkClick r:id="rId3"/>
              </a:rPr>
              <a:t>ai.googleblog.com</a:t>
            </a:r>
            <a:r>
              <a:rPr lang="en-US" sz="1800" b="0" dirty="0">
                <a:hlinkClick r:id="rId3"/>
              </a:rPr>
              <a:t>/2015/06/</a:t>
            </a:r>
            <a:r>
              <a:rPr lang="en-US" sz="1800" b="0" dirty="0" err="1">
                <a:hlinkClick r:id="rId3"/>
              </a:rPr>
              <a:t>inceptionism</a:t>
            </a:r>
            <a:r>
              <a:rPr lang="en-US" sz="1800" b="0" dirty="0">
                <a:hlinkClick r:id="rId3"/>
              </a:rPr>
              <a:t>-going-deeper-into-</a:t>
            </a:r>
            <a:r>
              <a:rPr lang="en-US" sz="1800" b="0" dirty="0" err="1">
                <a:hlinkClick r:id="rId3"/>
              </a:rPr>
              <a:t>neural.html</a:t>
            </a:r>
            <a:endParaRPr lang="en-US" sz="1800" b="0" dirty="0"/>
          </a:p>
        </p:txBody>
      </p:sp>
      <p:pic>
        <p:nvPicPr>
          <p:cNvPr id="9" name="Picture 8">
            <a:extLst>
              <a:ext uri="{FF2B5EF4-FFF2-40B4-BE49-F238E27FC236}">
                <a16:creationId xmlns:a16="http://schemas.microsoft.com/office/drawing/2014/main" id="{17FDA66F-F644-5348-973B-40EFA1DEDF8C}"/>
              </a:ext>
            </a:extLst>
          </p:cNvPr>
          <p:cNvPicPr>
            <a:picLocks noChangeAspect="1"/>
          </p:cNvPicPr>
          <p:nvPr/>
        </p:nvPicPr>
        <p:blipFill>
          <a:blip r:embed="rId4"/>
          <a:stretch>
            <a:fillRect/>
          </a:stretch>
        </p:blipFill>
        <p:spPr>
          <a:xfrm>
            <a:off x="340145" y="820224"/>
            <a:ext cx="11470855" cy="5047176"/>
          </a:xfrm>
          <a:prstGeom prst="rect">
            <a:avLst/>
          </a:prstGeom>
        </p:spPr>
      </p:pic>
      <p:sp>
        <p:nvSpPr>
          <p:cNvPr id="10" name="TextBox 9">
            <a:extLst>
              <a:ext uri="{FF2B5EF4-FFF2-40B4-BE49-F238E27FC236}">
                <a16:creationId xmlns:a16="http://schemas.microsoft.com/office/drawing/2014/main" id="{A6AD5FCA-FE03-4B46-95C9-6E1ECE4CE162}"/>
              </a:ext>
            </a:extLst>
          </p:cNvPr>
          <p:cNvSpPr txBox="1"/>
          <p:nvPr/>
        </p:nvSpPr>
        <p:spPr>
          <a:xfrm>
            <a:off x="381000" y="4876800"/>
            <a:ext cx="4114800" cy="830997"/>
          </a:xfrm>
          <a:prstGeom prst="rect">
            <a:avLst/>
          </a:prstGeom>
          <a:noFill/>
        </p:spPr>
        <p:txBody>
          <a:bodyPr wrap="square" rtlCol="0">
            <a:spAutoFit/>
          </a:bodyPr>
          <a:lstStyle/>
          <a:p>
            <a:r>
              <a:rPr lang="en-US" b="0" dirty="0"/>
              <a:t>Using different target layers enhances different patterns</a:t>
            </a:r>
          </a:p>
        </p:txBody>
      </p:sp>
    </p:spTree>
    <p:extLst>
      <p:ext uri="{BB962C8B-B14F-4D97-AF65-F5344CB8AC3E}">
        <p14:creationId xmlns:p14="http://schemas.microsoft.com/office/powerpoint/2010/main" val="1646988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Overview of visualization techniques</a:t>
            </a:r>
          </a:p>
          <a:p>
            <a:pPr marL="457200" indent="-457200">
              <a:buFont typeface="Arial" panose="020B0604020202020204" pitchFamily="34" charset="0"/>
              <a:buChar char="•"/>
            </a:pPr>
            <a:r>
              <a:rPr lang="en-US" dirty="0">
                <a:solidFill>
                  <a:schemeClr val="bg1">
                    <a:lumMod val="50000"/>
                  </a:schemeClr>
                </a:solidFill>
              </a:rPr>
              <a:t>Mapping activations back to the image</a:t>
            </a:r>
          </a:p>
          <a:p>
            <a:pPr marL="457200" indent="-457200">
              <a:buFont typeface="Arial" panose="020B0604020202020204" pitchFamily="34" charset="0"/>
              <a:buChar char="•"/>
            </a:pPr>
            <a:r>
              <a:rPr lang="en-US" dirty="0"/>
              <a:t>Synthesizing images to maximize activation</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2259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8CFB-F178-FD41-8AF3-BC5DE3382198}"/>
              </a:ext>
            </a:extLst>
          </p:cNvPr>
          <p:cNvSpPr>
            <a:spLocks noGrp="1"/>
          </p:cNvSpPr>
          <p:nvPr>
            <p:ph type="title"/>
          </p:nvPr>
        </p:nvSpPr>
        <p:spPr/>
        <p:txBody>
          <a:bodyPr/>
          <a:lstStyle/>
          <a:p>
            <a:r>
              <a:rPr lang="en-US" dirty="0"/>
              <a:t>Visualization by optimization (model inversion)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C27DBB-3B9E-F34F-B403-6903DF3EC576}"/>
                  </a:ext>
                </a:extLst>
              </p:cNvPr>
              <p:cNvSpPr>
                <a:spLocks noGrp="1"/>
              </p:cNvSpPr>
              <p:nvPr>
                <p:ph idx="1"/>
              </p:nvPr>
            </p:nvSpPr>
            <p:spPr/>
            <p:txBody>
              <a:bodyPr/>
              <a:lstStyle/>
              <a:p>
                <a:pPr marL="457200" indent="-457200">
                  <a:buFont typeface="Arial" panose="020B0604020202020204" pitchFamily="34" charset="0"/>
                  <a:buChar char="•"/>
                </a:pPr>
                <a:r>
                  <a:rPr lang="en-US" dirty="0"/>
                  <a:t>How can we synthesize images that maximize activation of a given neuron?</a:t>
                </a:r>
              </a:p>
              <a:p>
                <a:pPr marL="457200" indent="-457200">
                  <a:buFont typeface="Arial" panose="020B0604020202020204" pitchFamily="34" charset="0"/>
                  <a:buChar char="•"/>
                </a:pPr>
                <a:r>
                  <a:rPr lang="en-US" dirty="0"/>
                  <a:t>Basic approach: find image </a:t>
                </a:r>
                <a14:m>
                  <m:oMath xmlns:m="http://schemas.openxmlformats.org/officeDocument/2006/math">
                    <m:r>
                      <a:rPr lang="en-US" i="1" dirty="0" smtClean="0">
                        <a:solidFill>
                          <a:srgbClr val="9900CC"/>
                        </a:solidFill>
                        <a:latin typeface="Cambria Math" panose="02040503050406030204" pitchFamily="18" charset="0"/>
                      </a:rPr>
                      <m:t>𝑥</m:t>
                    </m:r>
                  </m:oMath>
                </a14:m>
                <a:r>
                  <a:rPr lang="en-US" dirty="0"/>
                  <a:t> maximizing target activation </a:t>
                </a:r>
                <a14:m>
                  <m:oMath xmlns:m="http://schemas.openxmlformats.org/officeDocument/2006/math">
                    <m:r>
                      <a:rPr lang="en-US" i="1" smtClean="0">
                        <a:solidFill>
                          <a:srgbClr val="9900CC"/>
                        </a:solidFill>
                        <a:latin typeface="Cambria Math" panose="02040503050406030204" pitchFamily="18" charset="0"/>
                      </a:rPr>
                      <m:t>𝑓</m:t>
                    </m:r>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𝑥</m:t>
                        </m:r>
                      </m:e>
                    </m:d>
                    <m:r>
                      <a:rPr lang="en-US" i="1">
                        <a:solidFill>
                          <a:srgbClr val="9900CC"/>
                        </a:solidFill>
                        <a:latin typeface="Cambria Math" panose="02040503050406030204" pitchFamily="18" charset="0"/>
                      </a:rPr>
                      <m:t> </m:t>
                    </m:r>
                  </m:oMath>
                </a14:m>
                <a:r>
                  <a:rPr lang="en-US" dirty="0"/>
                  <a:t>subject to </a:t>
                </a:r>
                <a:r>
                  <a:rPr lang="en-US" i="1" dirty="0"/>
                  <a:t>natural image regularization penalty</a:t>
                </a:r>
                <a:r>
                  <a:rPr lang="en-US" dirty="0"/>
                  <a:t> </a:t>
                </a:r>
                <a14:m>
                  <m:oMath xmlns:m="http://schemas.openxmlformats.org/officeDocument/2006/math">
                    <m:r>
                      <a:rPr lang="en-US" i="1">
                        <a:solidFill>
                          <a:srgbClr val="C00000"/>
                        </a:solidFill>
                        <a:latin typeface="Cambria Math" panose="02040503050406030204" pitchFamily="18" charset="0"/>
                      </a:rPr>
                      <m:t>𝑅</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𝑥</m:t>
                    </m:r>
                    <m:r>
                      <a:rPr lang="en-US" i="1">
                        <a:solidFill>
                          <a:srgbClr val="C00000"/>
                        </a:solidFill>
                        <a:latin typeface="Cambria Math" panose="02040503050406030204" pitchFamily="18" charset="0"/>
                      </a:rPr>
                      <m:t>)</m:t>
                    </m:r>
                  </m:oMath>
                </a14:m>
                <a:r>
                  <a:rPr lang="en-US" dirty="0"/>
                  <a:t>:</a:t>
                </a:r>
              </a:p>
              <a:p>
                <a:pPr marL="0" indent="0"/>
                <a:endParaRPr lang="en-US"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9900CC"/>
                              </a:solidFill>
                              <a:latin typeface="Cambria Math" panose="02040503050406030204" pitchFamily="18" charset="0"/>
                            </a:rPr>
                          </m:ctrlPr>
                        </m:sSupPr>
                        <m:e>
                          <m:r>
                            <a:rPr lang="en-US" b="0" i="1" smtClean="0">
                              <a:solidFill>
                                <a:srgbClr val="9900CC"/>
                              </a:solidFill>
                              <a:latin typeface="Cambria Math" panose="02040503050406030204" pitchFamily="18" charset="0"/>
                            </a:rPr>
                            <m:t>𝑥</m:t>
                          </m:r>
                        </m:e>
                        <m:sup>
                          <m:r>
                            <a:rPr lang="en-US" b="0" i="1" smtClean="0">
                              <a:solidFill>
                                <a:srgbClr val="9900CC"/>
                              </a:solidFill>
                              <a:latin typeface="Cambria Math" panose="02040503050406030204" pitchFamily="18" charset="0"/>
                            </a:rPr>
                            <m:t>∗</m:t>
                          </m:r>
                        </m:sup>
                      </m:sSup>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r>
                            <m:rPr>
                              <m:sty m:val="p"/>
                            </m:rPr>
                            <a:rPr lang="en-US" b="0" i="0" smtClean="0">
                              <a:solidFill>
                                <a:srgbClr val="9900CC"/>
                              </a:solidFill>
                              <a:latin typeface="Cambria Math" panose="02040503050406030204" pitchFamily="18" charset="0"/>
                            </a:rPr>
                            <m:t>arg</m:t>
                          </m:r>
                          <m:r>
                            <a:rPr lang="en-US" b="0" i="0" smtClean="0">
                              <a:solidFill>
                                <a:srgbClr val="9900CC"/>
                              </a:solidFill>
                              <a:latin typeface="Cambria Math" panose="02040503050406030204" pitchFamily="18" charset="0"/>
                            </a:rPr>
                            <m:t> </m:t>
                          </m:r>
                          <m:r>
                            <m:rPr>
                              <m:sty m:val="p"/>
                            </m:rPr>
                            <a:rPr lang="en-US" b="0" i="0" smtClean="0">
                              <a:solidFill>
                                <a:srgbClr val="9900CC"/>
                              </a:solidFill>
                              <a:latin typeface="Cambria Math" panose="02040503050406030204" pitchFamily="18" charset="0"/>
                            </a:rPr>
                            <m:t>max</m:t>
                          </m:r>
                        </m:e>
                        <m:sub>
                          <m:r>
                            <a:rPr lang="en-US" b="0" i="1" smtClean="0">
                              <a:solidFill>
                                <a:srgbClr val="9900CC"/>
                              </a:solidFill>
                              <a:latin typeface="Cambria Math" panose="02040503050406030204" pitchFamily="18" charset="0"/>
                            </a:rPr>
                            <m:t>𝑥</m:t>
                          </m:r>
                        </m:sub>
                      </m:sSub>
                      <m:r>
                        <a:rPr lang="en-US" b="0" i="1"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𝑓</m:t>
                      </m:r>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𝑥</m:t>
                          </m:r>
                        </m:e>
                      </m:d>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𝜆</m:t>
                      </m:r>
                      <m:r>
                        <a:rPr lang="en-US" b="0" i="1" smtClean="0">
                          <a:solidFill>
                            <a:srgbClr val="C00000"/>
                          </a:solidFill>
                          <a:latin typeface="Cambria Math" panose="02040503050406030204" pitchFamily="18" charset="0"/>
                        </a:rPr>
                        <m:t>𝑅</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oMath>
                  </m:oMathPara>
                </a14:m>
                <a:endParaRPr lang="en-US" dirty="0">
                  <a:solidFill>
                    <a:srgbClr val="C00000"/>
                  </a:solidFill>
                </a:endParaRP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33C27DBB-3B9E-F34F-B403-6903DF3EC576}"/>
                  </a:ext>
                </a:extLst>
              </p:cNvPr>
              <p:cNvSpPr>
                <a:spLocks noGrp="1" noRot="1" noChangeAspect="1" noMove="1" noResize="1" noEditPoints="1" noAdjustHandles="1" noChangeArrowheads="1" noChangeShapeType="1" noTextEdit="1"/>
              </p:cNvSpPr>
              <p:nvPr>
                <p:ph idx="1"/>
              </p:nvPr>
            </p:nvSpPr>
            <p:spPr>
              <a:blipFill>
                <a:blip r:embed="rId2"/>
                <a:stretch>
                  <a:fillRect l="-1305" t="-1449"/>
                </a:stretch>
              </a:blipFill>
            </p:spPr>
            <p:txBody>
              <a:bodyPr/>
              <a:lstStyle/>
              <a:p>
                <a:r>
                  <a:rPr lang="en-US">
                    <a:noFill/>
                  </a:rPr>
                  <a:t> </a:t>
                </a:r>
              </a:p>
            </p:txBody>
          </p:sp>
        </mc:Fallback>
      </mc:AlternateContent>
    </p:spTree>
    <p:extLst>
      <p:ext uri="{BB962C8B-B14F-4D97-AF65-F5344CB8AC3E}">
        <p14:creationId xmlns:p14="http://schemas.microsoft.com/office/powerpoint/2010/main" val="26032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11" name="Picture 10">
            <a:extLst>
              <a:ext uri="{FF2B5EF4-FFF2-40B4-BE49-F238E27FC236}">
                <a16:creationId xmlns:a16="http://schemas.microsoft.com/office/drawing/2014/main" id="{CD3716C1-367C-F747-8D07-9B2BBDCE97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
          <a:stretch/>
        </p:blipFill>
        <p:spPr>
          <a:xfrm>
            <a:off x="2819400" y="4580468"/>
            <a:ext cx="2137010" cy="1744133"/>
          </a:xfrm>
          <a:prstGeom prst="rect">
            <a:avLst/>
          </a:prstGeom>
        </p:spPr>
      </p:pic>
      <p:cxnSp>
        <p:nvCxnSpPr>
          <p:cNvPr id="13" name="Straight Arrow Connector 12">
            <a:extLst>
              <a:ext uri="{FF2B5EF4-FFF2-40B4-BE49-F238E27FC236}">
                <a16:creationId xmlns:a16="http://schemas.microsoft.com/office/drawing/2014/main" id="{190317F0-74F3-5440-B3E5-0416FE11105E}"/>
              </a:ext>
            </a:extLst>
          </p:cNvPr>
          <p:cNvCxnSpPr>
            <a:cxnSpLocks/>
            <a:stCxn id="11" idx="0"/>
          </p:cNvCxnSpPr>
          <p:nvPr/>
        </p:nvCxnSpPr>
        <p:spPr bwMode="auto">
          <a:xfrm flipV="1">
            <a:off x="3887905" y="2209801"/>
            <a:ext cx="0" cy="23706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3E9BFE4C-16CF-1343-B8B7-8A6402E8C27B}"/>
              </a:ext>
            </a:extLst>
          </p:cNvPr>
          <p:cNvSpPr txBox="1"/>
          <p:nvPr/>
        </p:nvSpPr>
        <p:spPr>
          <a:xfrm>
            <a:off x="3962400" y="3477905"/>
            <a:ext cx="2402552" cy="646331"/>
          </a:xfrm>
          <a:prstGeom prst="rect">
            <a:avLst/>
          </a:prstGeom>
          <a:noFill/>
        </p:spPr>
        <p:txBody>
          <a:bodyPr wrap="square" rtlCol="0">
            <a:spAutoFit/>
          </a:bodyPr>
          <a:lstStyle/>
          <a:p>
            <a:r>
              <a:rPr lang="en-US" sz="1800" b="0" dirty="0"/>
              <a:t>Visualize first-layer weights directly</a:t>
            </a:r>
          </a:p>
        </p:txBody>
      </p:sp>
      <p:sp>
        <p:nvSpPr>
          <p:cNvPr id="5" name="Title 4">
            <a:extLst>
              <a:ext uri="{FF2B5EF4-FFF2-40B4-BE49-F238E27FC236}">
                <a16:creationId xmlns:a16="http://schemas.microsoft.com/office/drawing/2014/main" id="{20B042F5-52BC-8148-9938-73D5E16020E3}"/>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19518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by optimization (model inversion)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Font typeface="Arial"/>
                  <a:buChar char="•"/>
                </a:pPr>
                <a:r>
                  <a:rPr lang="en-US" dirty="0"/>
                  <a:t>Maximize </a:t>
                </a:r>
                <a14:m>
                  <m:oMath xmlns:m="http://schemas.openxmlformats.org/officeDocument/2006/math">
                    <m:r>
                      <a:rPr lang="en-US" i="1" smtClean="0">
                        <a:solidFill>
                          <a:srgbClr val="9900CC"/>
                        </a:solidFill>
                        <a:latin typeface="Cambria Math" panose="02040503050406030204" pitchFamily="18" charset="0"/>
                      </a:rPr>
                      <m:t>𝑓</m:t>
                    </m:r>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𝑥</m:t>
                        </m:r>
                      </m:e>
                    </m:d>
                    <m:r>
                      <a:rPr lang="en-US" i="1">
                        <a:solidFill>
                          <a:srgbClr val="9900CC"/>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𝜆</m:t>
                    </m:r>
                    <m:r>
                      <a:rPr lang="en-US" i="1">
                        <a:solidFill>
                          <a:srgbClr val="C00000"/>
                        </a:solidFill>
                        <a:latin typeface="Cambria Math" panose="02040503050406030204" pitchFamily="18" charset="0"/>
                      </a:rPr>
                      <m:t>𝑅</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𝑥</m:t>
                    </m:r>
                    <m:r>
                      <a:rPr lang="en-US" i="1">
                        <a:solidFill>
                          <a:srgbClr val="C00000"/>
                        </a:solidFill>
                        <a:latin typeface="Cambria Math" panose="02040503050406030204" pitchFamily="18" charset="0"/>
                      </a:rPr>
                      <m:t>)</m:t>
                    </m:r>
                  </m:oMath>
                </a14:m>
                <a:r>
                  <a:rPr lang="en-US" dirty="0"/>
                  <a:t> </a:t>
                </a:r>
              </a:p>
              <a:p>
                <a:pPr marL="857250" lvl="1" indent="-457200">
                  <a:buFont typeface="Arial"/>
                  <a:buChar char="•"/>
                </a:pPr>
                <a14:m>
                  <m:oMath xmlns:m="http://schemas.openxmlformats.org/officeDocument/2006/math">
                    <m:r>
                      <a:rPr lang="en-US" sz="2400" i="1">
                        <a:solidFill>
                          <a:srgbClr val="9900CC"/>
                        </a:solidFill>
                        <a:latin typeface="Cambria Math" panose="02040503050406030204" pitchFamily="18" charset="0"/>
                      </a:rPr>
                      <m:t>𝑓</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𝑥</m:t>
                        </m:r>
                      </m:e>
                    </m:d>
                  </m:oMath>
                </a14:m>
                <a:r>
                  <a:rPr lang="en-US" sz="2400" dirty="0">
                    <a:solidFill>
                      <a:srgbClr val="9900CC"/>
                    </a:solidFill>
                  </a:rPr>
                  <a:t> </a:t>
                </a:r>
                <a:r>
                  <a:rPr lang="en-US" sz="2400" dirty="0"/>
                  <a:t>is score for a category </a:t>
                </a:r>
                <a:r>
                  <a:rPr lang="en-US" sz="2400" i="1" dirty="0"/>
                  <a:t>before </a:t>
                </a:r>
                <a:r>
                  <a:rPr lang="en-US" sz="2400" i="1" dirty="0" err="1"/>
                  <a:t>softmax</a:t>
                </a:r>
                <a:endParaRPr lang="en-US" sz="2400" i="1" dirty="0"/>
              </a:p>
              <a:p>
                <a:pPr marL="857250" lvl="1" indent="-457200">
                  <a:buFont typeface="Arial"/>
                  <a:buChar char="•"/>
                </a:pPr>
                <a14:m>
                  <m:oMath xmlns:m="http://schemas.openxmlformats.org/officeDocument/2006/math">
                    <m:r>
                      <a:rPr lang="en-US" sz="2400" i="1">
                        <a:solidFill>
                          <a:srgbClr val="C00000"/>
                        </a:solidFill>
                        <a:latin typeface="Cambria Math" panose="02040503050406030204" pitchFamily="18" charset="0"/>
                      </a:rPr>
                      <m:t>𝑅</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𝑥</m:t>
                    </m:r>
                    <m:r>
                      <a:rPr lang="en-US" sz="2400" i="1">
                        <a:solidFill>
                          <a:srgbClr val="C00000"/>
                        </a:solidFill>
                        <a:latin typeface="Cambria Math" panose="02040503050406030204" pitchFamily="18" charset="0"/>
                      </a:rPr>
                      <m:t>)</m:t>
                    </m:r>
                  </m:oMath>
                </a14:m>
                <a:r>
                  <a:rPr lang="en-US" sz="2400" i="1" dirty="0"/>
                  <a:t> </a:t>
                </a:r>
                <a:r>
                  <a:rPr lang="en-US" sz="2400" dirty="0"/>
                  <a:t>is L2 regularization</a:t>
                </a:r>
              </a:p>
              <a:p>
                <a:pPr marL="857250" lvl="1" indent="-457200">
                  <a:buFont typeface="Arial"/>
                  <a:buChar char="•"/>
                </a:pPr>
                <a:r>
                  <a:rPr lang="en-US" sz="2400" dirty="0"/>
                  <a:t>Perform </a:t>
                </a:r>
                <a:r>
                  <a:rPr lang="en-US" sz="2400" i="1" dirty="0"/>
                  <a:t>gradient ascent </a:t>
                </a:r>
                <a:r>
                  <a:rPr lang="en-US" sz="2400" dirty="0"/>
                  <a:t>starting with zero image, add dataset mean to result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05" t="-1449" r="-979"/>
                </a:stretch>
              </a:blipFill>
            </p:spPr>
            <p:txBody>
              <a:bodyPr/>
              <a:lstStyle/>
              <a:p>
                <a:r>
                  <a:rPr lang="en-US">
                    <a:noFill/>
                  </a:rPr>
                  <a:t> </a:t>
                </a:r>
              </a:p>
            </p:txBody>
          </p:sp>
        </mc:Fallback>
      </mc:AlternateContent>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K. </a:t>
            </a:r>
            <a:r>
              <a:rPr lang="en-US" sz="1800" b="0" dirty="0" err="1"/>
              <a:t>Simonyan</a:t>
            </a:r>
            <a:r>
              <a:rPr lang="en-US" sz="1800" b="0" dirty="0"/>
              <a:t>, A. </a:t>
            </a:r>
            <a:r>
              <a:rPr lang="en-US" sz="1800" b="0" dirty="0" err="1"/>
              <a:t>Vedaldi</a:t>
            </a:r>
            <a:r>
              <a:rPr lang="en-US" sz="1800" b="0" dirty="0"/>
              <a:t>, and A. Zisserman, </a:t>
            </a:r>
            <a:r>
              <a:rPr lang="en-US" sz="1800" b="0" dirty="0">
                <a:hlinkClick r:id="rId3"/>
              </a:rPr>
              <a:t>Deep Inside Convolutional Networks: Visualising Image Classification Models and Saliency Maps</a:t>
            </a:r>
            <a:r>
              <a:rPr lang="en-US" sz="1800" b="0" dirty="0"/>
              <a:t>, ICLR 2014</a:t>
            </a:r>
          </a:p>
        </p:txBody>
      </p:sp>
      <p:pic>
        <p:nvPicPr>
          <p:cNvPr id="7" name="Picture 6">
            <a:extLst>
              <a:ext uri="{FF2B5EF4-FFF2-40B4-BE49-F238E27FC236}">
                <a16:creationId xmlns:a16="http://schemas.microsoft.com/office/drawing/2014/main" id="{2FE610A7-1DC3-6144-B59B-CD9258A083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4600" y="3299839"/>
            <a:ext cx="7239000" cy="2596977"/>
          </a:xfrm>
          <a:prstGeom prst="rect">
            <a:avLst/>
          </a:prstGeom>
        </p:spPr>
      </p:pic>
    </p:spTree>
    <p:extLst>
      <p:ext uri="{BB962C8B-B14F-4D97-AF65-F5344CB8AC3E}">
        <p14:creationId xmlns:p14="http://schemas.microsoft.com/office/powerpoint/2010/main" val="1070400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B670-9550-6846-A7D6-BE82DC3F90AA}"/>
              </a:ext>
            </a:extLst>
          </p:cNvPr>
          <p:cNvSpPr>
            <a:spLocks noGrp="1"/>
          </p:cNvSpPr>
          <p:nvPr>
            <p:ph type="title"/>
          </p:nvPr>
        </p:nvSpPr>
        <p:spPr/>
        <p:txBody>
          <a:bodyPr/>
          <a:lstStyle/>
          <a:p>
            <a:r>
              <a:rPr lang="en-US" dirty="0"/>
              <a:t>Visualization by optimization (model inversion)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D55EB5-4B13-5C47-9A61-72D8F0EA1066}"/>
                  </a:ext>
                </a:extLst>
              </p:cNvPr>
              <p:cNvSpPr>
                <a:spLocks noGrp="1"/>
              </p:cNvSpPr>
              <p:nvPr>
                <p:ph idx="1"/>
              </p:nvPr>
            </p:nvSpPr>
            <p:spPr/>
            <p:txBody>
              <a:bodyPr/>
              <a:lstStyle/>
              <a:p>
                <a:pPr marL="457200" indent="-457200">
                  <a:buFont typeface="Arial" panose="020B0604020202020204" pitchFamily="34" charset="0"/>
                  <a:buChar char="•"/>
                </a:pPr>
                <a:r>
                  <a:rPr lang="en-US" dirty="0"/>
                  <a:t>Alternative approach to regularization: </a:t>
                </a:r>
                <a:br>
                  <a:rPr lang="en-US" dirty="0"/>
                </a:br>
                <a:r>
                  <a:rPr lang="en-US" dirty="0"/>
                  <a:t>at each step of gradient ascent, apply operator </a:t>
                </a:r>
                <a14:m>
                  <m:oMath xmlns:m="http://schemas.openxmlformats.org/officeDocument/2006/math">
                    <m:r>
                      <a:rPr lang="en-US" i="1" dirty="0" smtClean="0">
                        <a:solidFill>
                          <a:srgbClr val="9900CC"/>
                        </a:solidFill>
                        <a:latin typeface="Cambria Math" panose="02040503050406030204" pitchFamily="18" charset="0"/>
                      </a:rPr>
                      <m:t>𝑟</m:t>
                    </m:r>
                  </m:oMath>
                </a14:m>
                <a:r>
                  <a:rPr lang="en-US" dirty="0"/>
                  <a:t> that regularizes the image:</a:t>
                </a:r>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𝑟</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r>
                            <a:rPr lang="en-US" i="1" smtClean="0">
                              <a:solidFill>
                                <a:srgbClr val="9900CC"/>
                              </a:solidFill>
                              <a:latin typeface="Cambria Math" panose="02040503050406030204" pitchFamily="18" charset="0"/>
                              <a:ea typeface="Cambria Math" panose="02040503050406030204" pitchFamily="18" charset="0"/>
                            </a:rPr>
                            <m:t>𝜂</m:t>
                          </m:r>
                          <m:f>
                            <m:fPr>
                              <m:ctrlPr>
                                <a:rPr lang="en-US" i="1">
                                  <a:solidFill>
                                    <a:srgbClr val="9900CC"/>
                                  </a:solidFill>
                                  <a:latin typeface="Cambria Math" panose="02040503050406030204" pitchFamily="18" charset="0"/>
                                  <a:ea typeface="Cambria Math" panose="02040503050406030204" pitchFamily="18" charset="0"/>
                                </a:rPr>
                              </m:ctrlPr>
                            </m:fPr>
                            <m:num>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𝑓</m:t>
                              </m:r>
                            </m:num>
                            <m:den>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𝑥</m:t>
                              </m:r>
                            </m:den>
                          </m:f>
                        </m:e>
                      </m:d>
                    </m:oMath>
                  </m:oMathPara>
                </a14:m>
                <a:endParaRPr lang="en-US" dirty="0"/>
              </a:p>
              <a:p>
                <a:pPr marL="0" indent="0"/>
                <a:endParaRPr lang="en-US" dirty="0"/>
              </a:p>
              <a:p>
                <a:pPr marL="457200" indent="-457200">
                  <a:buFont typeface="Arial" panose="020B0604020202020204" pitchFamily="34" charset="0"/>
                  <a:buChar char="•"/>
                </a:pPr>
                <a:r>
                  <a:rPr lang="en-US" dirty="0"/>
                  <a:t>Combination that gives good-looking results:</a:t>
                </a:r>
              </a:p>
              <a:p>
                <a:pPr marL="857250" lvl="1" indent="-457200">
                  <a:buFont typeface="Arial" panose="020B0604020202020204" pitchFamily="34" charset="0"/>
                  <a:buChar char="•"/>
                </a:pPr>
                <a:r>
                  <a:rPr lang="en-US" dirty="0"/>
                  <a:t>L2 decay</a:t>
                </a:r>
              </a:p>
              <a:p>
                <a:pPr marL="857250" lvl="1" indent="-457200">
                  <a:buFont typeface="Arial" panose="020B0604020202020204" pitchFamily="34" charset="0"/>
                  <a:buChar char="•"/>
                </a:pPr>
                <a:r>
                  <a:rPr lang="en-US" dirty="0"/>
                  <a:t>Gaussian blur (every few iterations)</a:t>
                </a:r>
              </a:p>
              <a:p>
                <a:pPr marL="857250" lvl="1" indent="-457200">
                  <a:buFont typeface="Arial" panose="020B0604020202020204" pitchFamily="34" charset="0"/>
                  <a:buChar char="•"/>
                </a:pPr>
                <a:r>
                  <a:rPr lang="en-US" dirty="0"/>
                  <a:t>Clip pixel values with small magnitude</a:t>
                </a:r>
              </a:p>
              <a:p>
                <a:pPr marL="857250" lvl="1" indent="-457200">
                  <a:buFont typeface="Arial" panose="020B0604020202020204" pitchFamily="34" charset="0"/>
                  <a:buChar char="•"/>
                </a:pPr>
                <a:r>
                  <a:rPr lang="en-US" dirty="0"/>
                  <a:t>Clip pixel values with small contribution to the activation (estimated by product of pixel value and gradient)</a:t>
                </a:r>
              </a:p>
              <a:p>
                <a:pPr marL="0" indent="0"/>
                <a:endParaRPr lang="en-US" dirty="0"/>
              </a:p>
            </p:txBody>
          </p:sp>
        </mc:Choice>
        <mc:Fallback xmlns="">
          <p:sp>
            <p:nvSpPr>
              <p:cNvPr id="3" name="Content Placeholder 2">
                <a:extLst>
                  <a:ext uri="{FF2B5EF4-FFF2-40B4-BE49-F238E27FC236}">
                    <a16:creationId xmlns:a16="http://schemas.microsoft.com/office/drawing/2014/main" id="{83D55EB5-4B13-5C47-9A61-72D8F0EA1066}"/>
                  </a:ext>
                </a:extLst>
              </p:cNvPr>
              <p:cNvSpPr>
                <a:spLocks noGrp="1" noRot="1" noChangeAspect="1" noMove="1" noResize="1" noEditPoints="1" noAdjustHandles="1" noChangeArrowheads="1" noChangeShapeType="1" noTextEdit="1"/>
              </p:cNvSpPr>
              <p:nvPr>
                <p:ph idx="1"/>
              </p:nvPr>
            </p:nvSpPr>
            <p:spPr>
              <a:blipFill>
                <a:blip r:embed="rId3"/>
                <a:stretch>
                  <a:fillRect l="-1305" t="-144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567073B-68F1-4448-B8FE-6F2E54BE037D}"/>
              </a:ext>
            </a:extLst>
          </p:cNvPr>
          <p:cNvSpPr txBox="1"/>
          <p:nvPr/>
        </p:nvSpPr>
        <p:spPr>
          <a:xfrm>
            <a:off x="1600200" y="6135470"/>
            <a:ext cx="9067800" cy="646331"/>
          </a:xfrm>
          <a:prstGeom prst="rect">
            <a:avLst/>
          </a:prstGeom>
          <a:noFill/>
        </p:spPr>
        <p:txBody>
          <a:bodyPr wrap="square" rtlCol="0">
            <a:spAutoFit/>
          </a:bodyPr>
          <a:lstStyle/>
          <a:p>
            <a:pPr algn="ctr"/>
            <a:r>
              <a:rPr lang="en-US" sz="1800" b="0" dirty="0"/>
              <a:t>J. </a:t>
            </a:r>
            <a:r>
              <a:rPr lang="en-US" sz="1800" b="0" dirty="0" err="1"/>
              <a:t>Yosinski</a:t>
            </a:r>
            <a:r>
              <a:rPr lang="en-US" sz="1800" b="0" dirty="0"/>
              <a:t>, J. Clune, A. Nguyen, T. Fuchs, and H. Lipson, </a:t>
            </a:r>
            <a:r>
              <a:rPr lang="en-US" sz="1800" b="0" dirty="0">
                <a:hlinkClick r:id="rId4"/>
              </a:rPr>
              <a:t>Understanding neural networks through deep visualization</a:t>
            </a:r>
            <a:r>
              <a:rPr lang="en-US" sz="1800" b="0" dirty="0"/>
              <a:t>, ICML DL workshop, 2015</a:t>
            </a:r>
          </a:p>
        </p:txBody>
      </p:sp>
    </p:spTree>
    <p:extLst>
      <p:ext uri="{BB962C8B-B14F-4D97-AF65-F5344CB8AC3E}">
        <p14:creationId xmlns:p14="http://schemas.microsoft.com/office/powerpoint/2010/main" val="386902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B670-9550-6846-A7D6-BE82DC3F90AA}"/>
              </a:ext>
            </a:extLst>
          </p:cNvPr>
          <p:cNvSpPr>
            <a:spLocks noGrp="1"/>
          </p:cNvSpPr>
          <p:nvPr>
            <p:ph type="title"/>
          </p:nvPr>
        </p:nvSpPr>
        <p:spPr/>
        <p:txBody>
          <a:bodyPr/>
          <a:lstStyle/>
          <a:p>
            <a:r>
              <a:rPr lang="en-US" dirty="0"/>
              <a:t>Visualization by optimization (model inversion)</a:t>
            </a:r>
          </a:p>
        </p:txBody>
      </p:sp>
      <p:sp>
        <p:nvSpPr>
          <p:cNvPr id="3" name="Content Placeholder 2">
            <a:extLst>
              <a:ext uri="{FF2B5EF4-FFF2-40B4-BE49-F238E27FC236}">
                <a16:creationId xmlns:a16="http://schemas.microsoft.com/office/drawing/2014/main" id="{83D55EB5-4B13-5C47-9A61-72D8F0EA1066}"/>
              </a:ext>
            </a:extLst>
          </p:cNvPr>
          <p:cNvSpPr>
            <a:spLocks noGrp="1"/>
          </p:cNvSpPr>
          <p:nvPr>
            <p:ph idx="1"/>
          </p:nvPr>
        </p:nvSpPr>
        <p:spPr/>
        <p:txBody>
          <a:bodyPr/>
          <a:lstStyle/>
          <a:p>
            <a:pPr marL="457200" indent="-457200">
              <a:buFont typeface="Arial" panose="020B0604020202020204" pitchFamily="34" charset="0"/>
              <a:buChar char="•"/>
            </a:pPr>
            <a:r>
              <a:rPr lang="en-US" dirty="0"/>
              <a:t>Example visualizations:</a:t>
            </a:r>
          </a:p>
          <a:p>
            <a:pPr marL="0" indent="0"/>
            <a:endParaRPr lang="en-US" dirty="0"/>
          </a:p>
        </p:txBody>
      </p:sp>
      <p:sp>
        <p:nvSpPr>
          <p:cNvPr id="4" name="TextBox 3">
            <a:extLst>
              <a:ext uri="{FF2B5EF4-FFF2-40B4-BE49-F238E27FC236}">
                <a16:creationId xmlns:a16="http://schemas.microsoft.com/office/drawing/2014/main" id="{C567073B-68F1-4448-B8FE-6F2E54BE037D}"/>
              </a:ext>
            </a:extLst>
          </p:cNvPr>
          <p:cNvSpPr txBox="1"/>
          <p:nvPr/>
        </p:nvSpPr>
        <p:spPr>
          <a:xfrm>
            <a:off x="1600200" y="6135470"/>
            <a:ext cx="9067800" cy="646331"/>
          </a:xfrm>
          <a:prstGeom prst="rect">
            <a:avLst/>
          </a:prstGeom>
          <a:noFill/>
        </p:spPr>
        <p:txBody>
          <a:bodyPr wrap="square" rtlCol="0">
            <a:spAutoFit/>
          </a:bodyPr>
          <a:lstStyle/>
          <a:p>
            <a:pPr algn="ctr"/>
            <a:r>
              <a:rPr lang="en-US" sz="1800" b="0" dirty="0"/>
              <a:t>J. </a:t>
            </a:r>
            <a:r>
              <a:rPr lang="en-US" sz="1800" b="0" dirty="0" err="1"/>
              <a:t>Yosinski</a:t>
            </a:r>
            <a:r>
              <a:rPr lang="en-US" sz="1800" b="0" dirty="0"/>
              <a:t>, J. Clune, A. Nguyen, T. Fuchs, and H. Lipson, </a:t>
            </a:r>
            <a:r>
              <a:rPr lang="en-US" sz="1800" b="0" dirty="0">
                <a:hlinkClick r:id="rId3"/>
              </a:rPr>
              <a:t>Understanding neural networks through deep visualization</a:t>
            </a:r>
            <a:r>
              <a:rPr lang="en-US" sz="1800" b="0" dirty="0"/>
              <a:t>, ICML DL workshop, 2015</a:t>
            </a:r>
          </a:p>
        </p:txBody>
      </p:sp>
      <p:pic>
        <p:nvPicPr>
          <p:cNvPr id="6" name="Picture 5">
            <a:extLst>
              <a:ext uri="{FF2B5EF4-FFF2-40B4-BE49-F238E27FC236}">
                <a16:creationId xmlns:a16="http://schemas.microsoft.com/office/drawing/2014/main" id="{D2540CE4-DA42-7D40-A21F-19EA94D6ED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3201" y="1447801"/>
            <a:ext cx="6723681" cy="4609123"/>
          </a:xfrm>
          <a:prstGeom prst="rect">
            <a:avLst/>
          </a:prstGeom>
        </p:spPr>
      </p:pic>
    </p:spTree>
    <p:extLst>
      <p:ext uri="{BB962C8B-B14F-4D97-AF65-F5344CB8AC3E}">
        <p14:creationId xmlns:p14="http://schemas.microsoft.com/office/powerpoint/2010/main" val="33849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B670-9550-6846-A7D6-BE82DC3F90AA}"/>
              </a:ext>
            </a:extLst>
          </p:cNvPr>
          <p:cNvSpPr>
            <a:spLocks noGrp="1"/>
          </p:cNvSpPr>
          <p:nvPr>
            <p:ph type="title"/>
          </p:nvPr>
        </p:nvSpPr>
        <p:spPr/>
        <p:txBody>
          <a:bodyPr/>
          <a:lstStyle/>
          <a:p>
            <a:r>
              <a:rPr lang="en-US" dirty="0"/>
              <a:t>Visualization by optimization (model inversion)</a:t>
            </a:r>
          </a:p>
        </p:txBody>
      </p:sp>
      <p:sp>
        <p:nvSpPr>
          <p:cNvPr id="3" name="Content Placeholder 2">
            <a:extLst>
              <a:ext uri="{FF2B5EF4-FFF2-40B4-BE49-F238E27FC236}">
                <a16:creationId xmlns:a16="http://schemas.microsoft.com/office/drawing/2014/main" id="{83D55EB5-4B13-5C47-9A61-72D8F0EA1066}"/>
              </a:ext>
            </a:extLst>
          </p:cNvPr>
          <p:cNvSpPr>
            <a:spLocks noGrp="1"/>
          </p:cNvSpPr>
          <p:nvPr>
            <p:ph idx="1"/>
          </p:nvPr>
        </p:nvSpPr>
        <p:spPr/>
        <p:txBody>
          <a:bodyPr/>
          <a:lstStyle/>
          <a:p>
            <a:pPr marL="457200" indent="-457200">
              <a:buFont typeface="Arial" panose="020B0604020202020204" pitchFamily="34" charset="0"/>
              <a:buChar char="•"/>
            </a:pPr>
            <a:r>
              <a:rPr lang="en-US" dirty="0"/>
              <a:t>Example visualizations of intermediate features:</a:t>
            </a:r>
          </a:p>
          <a:p>
            <a:pPr marL="0" indent="0"/>
            <a:endParaRPr lang="en-US" dirty="0"/>
          </a:p>
        </p:txBody>
      </p:sp>
      <p:sp>
        <p:nvSpPr>
          <p:cNvPr id="4" name="TextBox 3">
            <a:extLst>
              <a:ext uri="{FF2B5EF4-FFF2-40B4-BE49-F238E27FC236}">
                <a16:creationId xmlns:a16="http://schemas.microsoft.com/office/drawing/2014/main" id="{C567073B-68F1-4448-B8FE-6F2E54BE037D}"/>
              </a:ext>
            </a:extLst>
          </p:cNvPr>
          <p:cNvSpPr txBox="1"/>
          <p:nvPr/>
        </p:nvSpPr>
        <p:spPr>
          <a:xfrm>
            <a:off x="1600200" y="6135470"/>
            <a:ext cx="9067800" cy="646331"/>
          </a:xfrm>
          <a:prstGeom prst="rect">
            <a:avLst/>
          </a:prstGeom>
          <a:noFill/>
        </p:spPr>
        <p:txBody>
          <a:bodyPr wrap="square" rtlCol="0">
            <a:spAutoFit/>
          </a:bodyPr>
          <a:lstStyle/>
          <a:p>
            <a:pPr algn="ctr"/>
            <a:r>
              <a:rPr lang="en-US" sz="1800" b="0" dirty="0"/>
              <a:t>J. </a:t>
            </a:r>
            <a:r>
              <a:rPr lang="en-US" sz="1800" b="0" dirty="0" err="1"/>
              <a:t>Yosinski</a:t>
            </a:r>
            <a:r>
              <a:rPr lang="en-US" sz="1800" b="0" dirty="0"/>
              <a:t>, J. Clune, A. Nguyen, T. Fuchs, and H. Lipson, </a:t>
            </a:r>
            <a:r>
              <a:rPr lang="en-US" sz="1800" b="0" dirty="0">
                <a:hlinkClick r:id="rId3"/>
              </a:rPr>
              <a:t>Understanding neural networks through deep visualization</a:t>
            </a:r>
            <a:r>
              <a:rPr lang="en-US" sz="1800" b="0" dirty="0"/>
              <a:t>, ICML DL workshop, 2015</a:t>
            </a:r>
          </a:p>
        </p:txBody>
      </p:sp>
      <p:pic>
        <p:nvPicPr>
          <p:cNvPr id="7" name="Picture 6">
            <a:extLst>
              <a:ext uri="{FF2B5EF4-FFF2-40B4-BE49-F238E27FC236}">
                <a16:creationId xmlns:a16="http://schemas.microsoft.com/office/drawing/2014/main" id="{393A2AD6-B8DB-AF44-B2EA-48FCA1B886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749386"/>
            <a:ext cx="9144000" cy="3813215"/>
          </a:xfrm>
          <a:prstGeom prst="rect">
            <a:avLst/>
          </a:prstGeom>
        </p:spPr>
      </p:pic>
    </p:spTree>
    <p:extLst>
      <p:ext uri="{BB962C8B-B14F-4D97-AF65-F5344CB8AC3E}">
        <p14:creationId xmlns:p14="http://schemas.microsoft.com/office/powerpoint/2010/main" val="393530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06C-395D-984C-AFE5-B2F5D6B7CEAF}"/>
              </a:ext>
            </a:extLst>
          </p:cNvPr>
          <p:cNvSpPr>
            <a:spLocks noGrp="1"/>
          </p:cNvSpPr>
          <p:nvPr>
            <p:ph type="title"/>
          </p:nvPr>
        </p:nvSpPr>
        <p:spPr/>
        <p:txBody>
          <a:bodyPr/>
          <a:lstStyle/>
          <a:p>
            <a:r>
              <a:rPr lang="en-US" dirty="0"/>
              <a:t>Multifaceted feature visualization</a:t>
            </a:r>
          </a:p>
        </p:txBody>
      </p:sp>
      <p:sp>
        <p:nvSpPr>
          <p:cNvPr id="7" name="Content Placeholder 6">
            <a:extLst>
              <a:ext uri="{FF2B5EF4-FFF2-40B4-BE49-F238E27FC236}">
                <a16:creationId xmlns:a16="http://schemas.microsoft.com/office/drawing/2014/main" id="{DCCAA984-77E9-4943-9A81-33AB80A7EF0C}"/>
              </a:ext>
            </a:extLst>
          </p:cNvPr>
          <p:cNvSpPr>
            <a:spLocks noGrp="1"/>
          </p:cNvSpPr>
          <p:nvPr>
            <p:ph idx="1"/>
          </p:nvPr>
        </p:nvSpPr>
        <p:spPr/>
        <p:txBody>
          <a:bodyPr/>
          <a:lstStyle/>
          <a:p>
            <a:pPr marL="457200" indent="-457200">
              <a:buFont typeface="Arial" panose="020B0604020202020204" pitchFamily="34" charset="0"/>
              <a:buChar char="•"/>
            </a:pPr>
            <a:r>
              <a:rPr lang="en-US" sz="2400" dirty="0"/>
              <a:t>Key idea: most neurons in high layers respond to a mix of different patterns or “facets”</a:t>
            </a:r>
          </a:p>
          <a:p>
            <a:pPr marL="457200" indent="-457200">
              <a:buFont typeface="Arial" panose="020B0604020202020204" pitchFamily="34" charset="0"/>
              <a:buChar char="•"/>
            </a:pPr>
            <a:r>
              <a:rPr lang="en-US" sz="2400" dirty="0"/>
              <a:t>For coherent visualizations, zero in on individual facets </a:t>
            </a:r>
          </a:p>
        </p:txBody>
      </p:sp>
      <p:sp>
        <p:nvSpPr>
          <p:cNvPr id="4" name="Rectangle 3">
            <a:extLst>
              <a:ext uri="{FF2B5EF4-FFF2-40B4-BE49-F238E27FC236}">
                <a16:creationId xmlns:a16="http://schemas.microsoft.com/office/drawing/2014/main" id="{1825684E-4831-414D-B136-2B0D391164DE}"/>
              </a:ext>
            </a:extLst>
          </p:cNvPr>
          <p:cNvSpPr/>
          <p:nvPr/>
        </p:nvSpPr>
        <p:spPr>
          <a:xfrm>
            <a:off x="1511300" y="6197026"/>
            <a:ext cx="9093200" cy="584775"/>
          </a:xfrm>
          <a:prstGeom prst="rect">
            <a:avLst/>
          </a:prstGeom>
        </p:spPr>
        <p:txBody>
          <a:bodyPr wrap="square">
            <a:spAutoFit/>
          </a:bodyPr>
          <a:lstStyle/>
          <a:p>
            <a:pPr algn="ctr"/>
            <a:r>
              <a:rPr lang="en-US" sz="1600" b="0" dirty="0"/>
              <a:t>A. Nguyen, J. </a:t>
            </a:r>
            <a:r>
              <a:rPr lang="en-US" sz="1600" b="0" dirty="0" err="1"/>
              <a:t>Yosinski</a:t>
            </a:r>
            <a:r>
              <a:rPr lang="en-US" sz="1600" b="0" dirty="0"/>
              <a:t>, J. Clune, </a:t>
            </a:r>
            <a:r>
              <a:rPr lang="en-US" sz="1600" b="0" dirty="0">
                <a:hlinkClick r:id="rId2"/>
              </a:rPr>
              <a:t>Multifaceted Feature Visualization: Uncovering the Different Types of Features Learned By Each Neuron in Deep Neural Networks</a:t>
            </a:r>
            <a:r>
              <a:rPr lang="en-US" sz="1600" b="0" dirty="0"/>
              <a:t>, ICML workshop, 2016</a:t>
            </a:r>
          </a:p>
        </p:txBody>
      </p:sp>
      <p:pic>
        <p:nvPicPr>
          <p:cNvPr id="9" name="Picture 8">
            <a:extLst>
              <a:ext uri="{FF2B5EF4-FFF2-40B4-BE49-F238E27FC236}">
                <a16:creationId xmlns:a16="http://schemas.microsoft.com/office/drawing/2014/main" id="{F09B0441-6A60-5F4A-8FCF-5D8CB4D006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00" y="2286001"/>
            <a:ext cx="6532144" cy="3809025"/>
          </a:xfrm>
          <a:prstGeom prst="rect">
            <a:avLst/>
          </a:prstGeom>
        </p:spPr>
      </p:pic>
    </p:spTree>
    <p:extLst>
      <p:ext uri="{BB962C8B-B14F-4D97-AF65-F5344CB8AC3E}">
        <p14:creationId xmlns:p14="http://schemas.microsoft.com/office/powerpoint/2010/main" val="1731103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06C-395D-984C-AFE5-B2F5D6B7CEAF}"/>
              </a:ext>
            </a:extLst>
          </p:cNvPr>
          <p:cNvSpPr>
            <a:spLocks noGrp="1"/>
          </p:cNvSpPr>
          <p:nvPr>
            <p:ph type="title"/>
          </p:nvPr>
        </p:nvSpPr>
        <p:spPr/>
        <p:txBody>
          <a:bodyPr/>
          <a:lstStyle/>
          <a:p>
            <a:r>
              <a:rPr lang="en-US" dirty="0"/>
              <a:t>Multifaceted feature visualization</a:t>
            </a:r>
          </a:p>
        </p:txBody>
      </p:sp>
      <p:sp>
        <p:nvSpPr>
          <p:cNvPr id="7" name="Content Placeholder 6">
            <a:extLst>
              <a:ext uri="{FF2B5EF4-FFF2-40B4-BE49-F238E27FC236}">
                <a16:creationId xmlns:a16="http://schemas.microsoft.com/office/drawing/2014/main" id="{DCCAA984-77E9-4943-9A81-33AB80A7EF0C}"/>
              </a:ext>
            </a:extLst>
          </p:cNvPr>
          <p:cNvSpPr>
            <a:spLocks noGrp="1"/>
          </p:cNvSpPr>
          <p:nvPr>
            <p:ph idx="1"/>
          </p:nvPr>
        </p:nvSpPr>
        <p:spPr/>
        <p:txBody>
          <a:bodyPr/>
          <a:lstStyle/>
          <a:p>
            <a:pPr marL="457200" indent="-457200">
              <a:buFont typeface="Arial" panose="020B0604020202020204" pitchFamily="34" charset="0"/>
              <a:buChar char="•"/>
            </a:pPr>
            <a:r>
              <a:rPr lang="en-US" sz="2400" dirty="0"/>
              <a:t>Key idea: most neurons in high layers respond to a mix of different patterns or “facets”</a:t>
            </a:r>
          </a:p>
          <a:p>
            <a:pPr marL="457200" indent="-457200">
              <a:buFont typeface="Arial" panose="020B0604020202020204" pitchFamily="34" charset="0"/>
              <a:buChar char="•"/>
            </a:pPr>
            <a:r>
              <a:rPr lang="en-US" sz="2400" dirty="0"/>
              <a:t>For coherent visualizations, zero in on individual facets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Algorithm:</a:t>
            </a:r>
          </a:p>
          <a:p>
            <a:pPr marL="857250" lvl="1" indent="-457200">
              <a:buFont typeface="Arial" panose="020B0604020202020204" pitchFamily="34" charset="0"/>
              <a:buChar char="•"/>
            </a:pPr>
            <a:r>
              <a:rPr lang="en-US" dirty="0"/>
              <a:t>Cluster FC activations of training images to identify facets</a:t>
            </a:r>
          </a:p>
          <a:p>
            <a:pPr marL="857250" lvl="1" indent="-457200">
              <a:buFont typeface="Arial" panose="020B0604020202020204" pitchFamily="34" charset="0"/>
              <a:buChar char="•"/>
            </a:pPr>
            <a:r>
              <a:rPr lang="en-US" dirty="0"/>
              <a:t>For each facet, initialize optimization with mean image of that facet</a:t>
            </a:r>
          </a:p>
          <a:p>
            <a:pPr marL="857250" lvl="1" indent="-457200">
              <a:buFont typeface="Arial" panose="020B0604020202020204" pitchFamily="34" charset="0"/>
              <a:buChar char="•"/>
            </a:pPr>
            <a:r>
              <a:rPr lang="en-US" dirty="0"/>
              <a:t>To attempt to produce image of a single object, use </a:t>
            </a:r>
            <a:r>
              <a:rPr lang="en-US" i="1" dirty="0"/>
              <a:t>center-biased regularization</a:t>
            </a:r>
            <a:r>
              <a:rPr lang="en-US" dirty="0"/>
              <a:t> (start with blurry image, gradually increase resolution and update center pixels more than edge pixels)</a:t>
            </a:r>
          </a:p>
        </p:txBody>
      </p:sp>
      <p:sp>
        <p:nvSpPr>
          <p:cNvPr id="4" name="Rectangle 3">
            <a:extLst>
              <a:ext uri="{FF2B5EF4-FFF2-40B4-BE49-F238E27FC236}">
                <a16:creationId xmlns:a16="http://schemas.microsoft.com/office/drawing/2014/main" id="{1825684E-4831-414D-B136-2B0D391164DE}"/>
              </a:ext>
            </a:extLst>
          </p:cNvPr>
          <p:cNvSpPr/>
          <p:nvPr/>
        </p:nvSpPr>
        <p:spPr>
          <a:xfrm>
            <a:off x="1511300" y="6197026"/>
            <a:ext cx="9093200" cy="584775"/>
          </a:xfrm>
          <a:prstGeom prst="rect">
            <a:avLst/>
          </a:prstGeom>
        </p:spPr>
        <p:txBody>
          <a:bodyPr wrap="square">
            <a:spAutoFit/>
          </a:bodyPr>
          <a:lstStyle/>
          <a:p>
            <a:pPr algn="ctr"/>
            <a:r>
              <a:rPr lang="en-US" sz="1600" b="0" dirty="0"/>
              <a:t>A. Nguyen, J. </a:t>
            </a:r>
            <a:r>
              <a:rPr lang="en-US" sz="1600" b="0" dirty="0" err="1"/>
              <a:t>Yosinski</a:t>
            </a:r>
            <a:r>
              <a:rPr lang="en-US" sz="1600" b="0" dirty="0"/>
              <a:t>, J. Clune, </a:t>
            </a:r>
            <a:r>
              <a:rPr lang="en-US" sz="1600" b="0" dirty="0">
                <a:hlinkClick r:id="rId2"/>
              </a:rPr>
              <a:t>Multifaceted Feature Visualization: Uncovering the Different Types of Features Learned By Each Neuron in Deep Neural Networks</a:t>
            </a:r>
            <a:r>
              <a:rPr lang="en-US" sz="1600" b="0" dirty="0"/>
              <a:t>, ICML workshop, 2016</a:t>
            </a:r>
          </a:p>
        </p:txBody>
      </p:sp>
    </p:spTree>
    <p:extLst>
      <p:ext uri="{BB962C8B-B14F-4D97-AF65-F5344CB8AC3E}">
        <p14:creationId xmlns:p14="http://schemas.microsoft.com/office/powerpoint/2010/main" val="245949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D06C-395D-984C-AFE5-B2F5D6B7CEAF}"/>
              </a:ext>
            </a:extLst>
          </p:cNvPr>
          <p:cNvSpPr>
            <a:spLocks noGrp="1"/>
          </p:cNvSpPr>
          <p:nvPr>
            <p:ph type="title"/>
          </p:nvPr>
        </p:nvSpPr>
        <p:spPr/>
        <p:txBody>
          <a:bodyPr/>
          <a:lstStyle/>
          <a:p>
            <a:r>
              <a:rPr lang="en-US" dirty="0"/>
              <a:t>Multifaceted feature visualization</a:t>
            </a:r>
          </a:p>
        </p:txBody>
      </p:sp>
      <p:sp>
        <p:nvSpPr>
          <p:cNvPr id="4" name="Rectangle 3">
            <a:extLst>
              <a:ext uri="{FF2B5EF4-FFF2-40B4-BE49-F238E27FC236}">
                <a16:creationId xmlns:a16="http://schemas.microsoft.com/office/drawing/2014/main" id="{1825684E-4831-414D-B136-2B0D391164DE}"/>
              </a:ext>
            </a:extLst>
          </p:cNvPr>
          <p:cNvSpPr/>
          <p:nvPr/>
        </p:nvSpPr>
        <p:spPr>
          <a:xfrm>
            <a:off x="1511300" y="6197026"/>
            <a:ext cx="9093200" cy="584775"/>
          </a:xfrm>
          <a:prstGeom prst="rect">
            <a:avLst/>
          </a:prstGeom>
        </p:spPr>
        <p:txBody>
          <a:bodyPr wrap="square">
            <a:spAutoFit/>
          </a:bodyPr>
          <a:lstStyle/>
          <a:p>
            <a:pPr algn="ctr"/>
            <a:r>
              <a:rPr lang="en-US" sz="1600" b="0" dirty="0"/>
              <a:t>A. Nguyen, J. </a:t>
            </a:r>
            <a:r>
              <a:rPr lang="en-US" sz="1600" b="0" dirty="0" err="1"/>
              <a:t>Yosinski</a:t>
            </a:r>
            <a:r>
              <a:rPr lang="en-US" sz="1600" b="0" dirty="0"/>
              <a:t>, J. Clune, </a:t>
            </a:r>
            <a:r>
              <a:rPr lang="en-US" sz="1600" b="0" dirty="0">
                <a:hlinkClick r:id="rId2"/>
              </a:rPr>
              <a:t>Multifaceted Feature Visualization: Uncovering the Different Types of Features Learned By Each Neuron in Deep Neural Networks</a:t>
            </a:r>
            <a:r>
              <a:rPr lang="en-US" sz="1600" b="0" dirty="0"/>
              <a:t>, ICML workshop, 2016</a:t>
            </a:r>
          </a:p>
        </p:txBody>
      </p:sp>
      <p:pic>
        <p:nvPicPr>
          <p:cNvPr id="6" name="Picture 5">
            <a:extLst>
              <a:ext uri="{FF2B5EF4-FFF2-40B4-BE49-F238E27FC236}">
                <a16:creationId xmlns:a16="http://schemas.microsoft.com/office/drawing/2014/main" id="{03DAFBB2-B53E-E843-B516-459C7CAAD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2501" y="914400"/>
            <a:ext cx="7527705" cy="5207522"/>
          </a:xfrm>
          <a:prstGeom prst="rect">
            <a:avLst/>
          </a:prstGeom>
        </p:spPr>
      </p:pic>
    </p:spTree>
    <p:extLst>
      <p:ext uri="{BB962C8B-B14F-4D97-AF65-F5344CB8AC3E}">
        <p14:creationId xmlns:p14="http://schemas.microsoft.com/office/powerpoint/2010/main" val="3914587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E8103B5-790C-C945-A335-2CF43962033B}"/>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Key idea: add regularization terms to encourage the mean and variance of values in intermediate feature maps to match  </a:t>
            </a:r>
            <a:r>
              <a:rPr lang="en-US" b="0" kern="0" dirty="0" err="1"/>
              <a:t>batchnorm</a:t>
            </a:r>
            <a:r>
              <a:rPr lang="en-US" b="0" kern="0" dirty="0"/>
              <a:t> statistics of the network</a:t>
            </a:r>
          </a:p>
        </p:txBody>
      </p:sp>
      <p:sp>
        <p:nvSpPr>
          <p:cNvPr id="2" name="Title 1">
            <a:extLst>
              <a:ext uri="{FF2B5EF4-FFF2-40B4-BE49-F238E27FC236}">
                <a16:creationId xmlns:a16="http://schemas.microsoft.com/office/drawing/2014/main" id="{EAAEEC59-4F20-804D-81F2-5685BDCD1CB6}"/>
              </a:ext>
            </a:extLst>
          </p:cNvPr>
          <p:cNvSpPr>
            <a:spLocks noGrp="1"/>
          </p:cNvSpPr>
          <p:nvPr>
            <p:ph type="title"/>
          </p:nvPr>
        </p:nvSpPr>
        <p:spPr/>
        <p:txBody>
          <a:bodyPr/>
          <a:lstStyle/>
          <a:p>
            <a:r>
              <a:rPr lang="en-US" dirty="0"/>
              <a:t>Dreaming to distill</a:t>
            </a:r>
          </a:p>
        </p:txBody>
      </p:sp>
      <p:pic>
        <p:nvPicPr>
          <p:cNvPr id="6" name="Content Placeholder 5">
            <a:extLst>
              <a:ext uri="{FF2B5EF4-FFF2-40B4-BE49-F238E27FC236}">
                <a16:creationId xmlns:a16="http://schemas.microsoft.com/office/drawing/2014/main" id="{02267462-983C-7A4F-A43D-12A1AE63AEA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914400" y="2590800"/>
            <a:ext cx="10502356" cy="3352800"/>
          </a:xfrm>
        </p:spPr>
      </p:pic>
      <p:sp>
        <p:nvSpPr>
          <p:cNvPr id="4" name="Rectangle 3">
            <a:extLst>
              <a:ext uri="{FF2B5EF4-FFF2-40B4-BE49-F238E27FC236}">
                <a16:creationId xmlns:a16="http://schemas.microsoft.com/office/drawing/2014/main" id="{4E3F6497-7040-3546-BE01-2F206169F04C}"/>
              </a:ext>
            </a:extLst>
          </p:cNvPr>
          <p:cNvSpPr/>
          <p:nvPr/>
        </p:nvSpPr>
        <p:spPr>
          <a:xfrm>
            <a:off x="838200" y="6324600"/>
            <a:ext cx="10439400" cy="338554"/>
          </a:xfrm>
          <a:prstGeom prst="rect">
            <a:avLst/>
          </a:prstGeom>
        </p:spPr>
        <p:txBody>
          <a:bodyPr wrap="square">
            <a:spAutoFit/>
          </a:bodyPr>
          <a:lstStyle/>
          <a:p>
            <a:pPr algn="ctr"/>
            <a:r>
              <a:rPr lang="en-US" sz="1600" b="0" dirty="0"/>
              <a:t>H. Yin et al. </a:t>
            </a:r>
            <a:r>
              <a:rPr lang="en-US" sz="1600" b="0" dirty="0">
                <a:hlinkClick r:id="rId3"/>
              </a:rPr>
              <a:t>Dreaming to Distill: Data-free Knowledge Transfer via </a:t>
            </a:r>
            <a:r>
              <a:rPr lang="en-US" sz="1600" b="0" dirty="0" err="1">
                <a:hlinkClick r:id="rId3"/>
              </a:rPr>
              <a:t>DeepInversion</a:t>
            </a:r>
            <a:r>
              <a:rPr lang="en-US" sz="1600" b="0" dirty="0"/>
              <a:t>. CVPR 2020</a:t>
            </a:r>
          </a:p>
        </p:txBody>
      </p:sp>
    </p:spTree>
    <p:extLst>
      <p:ext uri="{BB962C8B-B14F-4D97-AF65-F5344CB8AC3E}">
        <p14:creationId xmlns:p14="http://schemas.microsoft.com/office/powerpoint/2010/main" val="4243994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EC59-4F20-804D-81F2-5685BDCD1CB6}"/>
              </a:ext>
            </a:extLst>
          </p:cNvPr>
          <p:cNvSpPr>
            <a:spLocks noGrp="1"/>
          </p:cNvSpPr>
          <p:nvPr>
            <p:ph type="title"/>
          </p:nvPr>
        </p:nvSpPr>
        <p:spPr/>
        <p:txBody>
          <a:bodyPr/>
          <a:lstStyle/>
          <a:p>
            <a:r>
              <a:rPr lang="en-US" dirty="0"/>
              <a:t>Dreaming to distill: Results</a:t>
            </a:r>
          </a:p>
        </p:txBody>
      </p:sp>
      <p:sp>
        <p:nvSpPr>
          <p:cNvPr id="4" name="Rectangle 3">
            <a:extLst>
              <a:ext uri="{FF2B5EF4-FFF2-40B4-BE49-F238E27FC236}">
                <a16:creationId xmlns:a16="http://schemas.microsoft.com/office/drawing/2014/main" id="{4E3F6497-7040-3546-BE01-2F206169F04C}"/>
              </a:ext>
            </a:extLst>
          </p:cNvPr>
          <p:cNvSpPr/>
          <p:nvPr/>
        </p:nvSpPr>
        <p:spPr>
          <a:xfrm>
            <a:off x="838200" y="6324600"/>
            <a:ext cx="10439400" cy="338554"/>
          </a:xfrm>
          <a:prstGeom prst="rect">
            <a:avLst/>
          </a:prstGeom>
        </p:spPr>
        <p:txBody>
          <a:bodyPr wrap="square">
            <a:spAutoFit/>
          </a:bodyPr>
          <a:lstStyle/>
          <a:p>
            <a:pPr algn="ctr"/>
            <a:r>
              <a:rPr lang="en-US" sz="1600" b="0" dirty="0"/>
              <a:t>H. Yin et al. </a:t>
            </a:r>
            <a:r>
              <a:rPr lang="en-US" sz="1600" b="0" dirty="0">
                <a:hlinkClick r:id="rId2"/>
              </a:rPr>
              <a:t>Dreaming to Distill: Data-free Knowledge Transfer via </a:t>
            </a:r>
            <a:r>
              <a:rPr lang="en-US" sz="1600" b="0" dirty="0" err="1">
                <a:hlinkClick r:id="rId2"/>
              </a:rPr>
              <a:t>DeepInversion</a:t>
            </a:r>
            <a:r>
              <a:rPr lang="en-US" sz="1600" b="0" dirty="0"/>
              <a:t>. CVPR 2020</a:t>
            </a:r>
          </a:p>
        </p:txBody>
      </p:sp>
      <p:pic>
        <p:nvPicPr>
          <p:cNvPr id="5" name="Picture 4">
            <a:extLst>
              <a:ext uri="{FF2B5EF4-FFF2-40B4-BE49-F238E27FC236}">
                <a16:creationId xmlns:a16="http://schemas.microsoft.com/office/drawing/2014/main" id="{D0D31E0D-70C5-D149-8B91-EF62D36DF9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914400"/>
            <a:ext cx="8602237" cy="5384607"/>
          </a:xfrm>
          <a:prstGeom prst="rect">
            <a:avLst/>
          </a:prstGeom>
        </p:spPr>
      </p:pic>
    </p:spTree>
    <p:extLst>
      <p:ext uri="{BB962C8B-B14F-4D97-AF65-F5344CB8AC3E}">
        <p14:creationId xmlns:p14="http://schemas.microsoft.com/office/powerpoint/2010/main" val="160483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Overview of visualization techniques</a:t>
            </a:r>
          </a:p>
          <a:p>
            <a:pPr marL="457200" indent="-457200">
              <a:buFont typeface="Arial" panose="020B0604020202020204" pitchFamily="34" charset="0"/>
              <a:buChar char="•"/>
            </a:pPr>
            <a:r>
              <a:rPr lang="en-US" dirty="0">
                <a:solidFill>
                  <a:schemeClr val="bg1">
                    <a:lumMod val="50000"/>
                  </a:schemeClr>
                </a:solidFill>
              </a:rPr>
              <a:t>Mapping activations back to the image</a:t>
            </a:r>
          </a:p>
          <a:p>
            <a:pPr marL="457200" indent="-457200">
              <a:buFont typeface="Arial" panose="020B0604020202020204" pitchFamily="34" charset="0"/>
              <a:buChar char="•"/>
            </a:pPr>
            <a:r>
              <a:rPr lang="en-US" dirty="0">
                <a:solidFill>
                  <a:schemeClr val="bg1">
                    <a:lumMod val="50000"/>
                  </a:schemeClr>
                </a:solidFill>
              </a:rPr>
              <a:t>Synthesizing images to maximize activation</a:t>
            </a:r>
          </a:p>
          <a:p>
            <a:pPr marL="457200" indent="-457200">
              <a:buFont typeface="Arial" panose="020B0604020202020204" pitchFamily="34" charset="0"/>
              <a:buChar char="•"/>
            </a:pPr>
            <a:r>
              <a:rPr lang="en-US" dirty="0"/>
              <a:t>Saliency maps</a:t>
            </a:r>
          </a:p>
        </p:txBody>
      </p:sp>
    </p:spTree>
    <p:extLst>
      <p:ext uri="{BB962C8B-B14F-4D97-AF65-F5344CB8AC3E}">
        <p14:creationId xmlns:p14="http://schemas.microsoft.com/office/powerpoint/2010/main" val="26220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cxnSp>
        <p:nvCxnSpPr>
          <p:cNvPr id="13" name="Straight Arrow Connector 12">
            <a:extLst>
              <a:ext uri="{FF2B5EF4-FFF2-40B4-BE49-F238E27FC236}">
                <a16:creationId xmlns:a16="http://schemas.microsoft.com/office/drawing/2014/main" id="{190317F0-74F3-5440-B3E5-0416FE11105E}"/>
              </a:ext>
            </a:extLst>
          </p:cNvPr>
          <p:cNvCxnSpPr>
            <a:cxnSpLocks/>
          </p:cNvCxnSpPr>
          <p:nvPr/>
        </p:nvCxnSpPr>
        <p:spPr bwMode="auto">
          <a:xfrm flipH="1" flipV="1">
            <a:off x="4878506" y="2514600"/>
            <a:ext cx="1" cy="20658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3E9BFE4C-16CF-1343-B8B7-8A6402E8C27B}"/>
              </a:ext>
            </a:extLst>
          </p:cNvPr>
          <p:cNvSpPr txBox="1"/>
          <p:nvPr/>
        </p:nvSpPr>
        <p:spPr>
          <a:xfrm>
            <a:off x="4953000" y="3477905"/>
            <a:ext cx="2402552" cy="646331"/>
          </a:xfrm>
          <a:prstGeom prst="rect">
            <a:avLst/>
          </a:prstGeom>
          <a:noFill/>
        </p:spPr>
        <p:txBody>
          <a:bodyPr wrap="square" rtlCol="0">
            <a:spAutoFit/>
          </a:bodyPr>
          <a:lstStyle/>
          <a:p>
            <a:r>
              <a:rPr lang="en-US" sz="1800" b="0" dirty="0"/>
              <a:t>Not too helpful for subsequent layers</a:t>
            </a:r>
          </a:p>
        </p:txBody>
      </p:sp>
      <p:pic>
        <p:nvPicPr>
          <p:cNvPr id="7" name="Picture 6">
            <a:extLst>
              <a:ext uri="{FF2B5EF4-FFF2-40B4-BE49-F238E27FC236}">
                <a16:creationId xmlns:a16="http://schemas.microsoft.com/office/drawing/2014/main" id="{F17A3833-2BF4-0445-BB4E-5B5477D35E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4593168"/>
            <a:ext cx="5789758" cy="1883832"/>
          </a:xfrm>
          <a:prstGeom prst="rect">
            <a:avLst/>
          </a:prstGeom>
        </p:spPr>
      </p:pic>
      <p:sp>
        <p:nvSpPr>
          <p:cNvPr id="15" name="TextBox 14">
            <a:extLst>
              <a:ext uri="{FF2B5EF4-FFF2-40B4-BE49-F238E27FC236}">
                <a16:creationId xmlns:a16="http://schemas.microsoft.com/office/drawing/2014/main" id="{F6289073-A39F-4045-BE7E-618370838610}"/>
              </a:ext>
            </a:extLst>
          </p:cNvPr>
          <p:cNvSpPr txBox="1"/>
          <p:nvPr/>
        </p:nvSpPr>
        <p:spPr>
          <a:xfrm>
            <a:off x="1981200" y="6473736"/>
            <a:ext cx="5789758" cy="276999"/>
          </a:xfrm>
          <a:prstGeom prst="rect">
            <a:avLst/>
          </a:prstGeom>
          <a:noFill/>
        </p:spPr>
        <p:txBody>
          <a:bodyPr wrap="square" rtlCol="0">
            <a:spAutoFit/>
          </a:bodyPr>
          <a:lstStyle/>
          <a:p>
            <a:pPr algn="ctr"/>
            <a:r>
              <a:rPr lang="en-US" sz="1200" b="0" dirty="0"/>
              <a:t>Features from a CIFAR10 network, via </a:t>
            </a:r>
            <a:r>
              <a:rPr lang="en-US" sz="1200" b="0" dirty="0">
                <a:hlinkClick r:id="rId4"/>
              </a:rPr>
              <a:t>Stanford CS231n</a:t>
            </a:r>
            <a:endParaRPr lang="en-US" sz="1200" b="0" dirty="0"/>
          </a:p>
        </p:txBody>
      </p:sp>
      <p:sp>
        <p:nvSpPr>
          <p:cNvPr id="4" name="Title 3">
            <a:extLst>
              <a:ext uri="{FF2B5EF4-FFF2-40B4-BE49-F238E27FC236}">
                <a16:creationId xmlns:a16="http://schemas.microsoft.com/office/drawing/2014/main" id="{EEEF3A23-1598-1845-BE3F-C3209581ADB5}"/>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670144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D2C1-9487-AF47-B078-446AB7A93149}"/>
              </a:ext>
            </a:extLst>
          </p:cNvPr>
          <p:cNvSpPr>
            <a:spLocks noGrp="1"/>
          </p:cNvSpPr>
          <p:nvPr>
            <p:ph type="title"/>
          </p:nvPr>
        </p:nvSpPr>
        <p:spPr/>
        <p:txBody>
          <a:bodyPr/>
          <a:lstStyle/>
          <a:p>
            <a:r>
              <a:rPr lang="en-US" dirty="0"/>
              <a:t>Saliency maps</a:t>
            </a:r>
          </a:p>
        </p:txBody>
      </p:sp>
      <p:sp>
        <p:nvSpPr>
          <p:cNvPr id="3" name="Content Placeholder 2">
            <a:extLst>
              <a:ext uri="{FF2B5EF4-FFF2-40B4-BE49-F238E27FC236}">
                <a16:creationId xmlns:a16="http://schemas.microsoft.com/office/drawing/2014/main" id="{454ECA3D-2147-AE48-8420-D179370BCB5B}"/>
              </a:ext>
            </a:extLst>
          </p:cNvPr>
          <p:cNvSpPr>
            <a:spLocks noGrp="1"/>
          </p:cNvSpPr>
          <p:nvPr>
            <p:ph idx="1"/>
          </p:nvPr>
        </p:nvSpPr>
        <p:spPr/>
        <p:txBody>
          <a:bodyPr/>
          <a:lstStyle/>
          <a:p>
            <a:pPr marL="457200" indent="-457200">
              <a:buFont typeface="Arial" panose="020B0604020202020204" pitchFamily="34" charset="0"/>
              <a:buChar char="•"/>
            </a:pPr>
            <a:r>
              <a:rPr lang="en-US" dirty="0"/>
              <a:t>Which parts of the image played the most important role in the network’s decision?</a:t>
            </a:r>
          </a:p>
        </p:txBody>
      </p:sp>
      <p:pic>
        <p:nvPicPr>
          <p:cNvPr id="4" name="Google Shape;156;p29">
            <a:extLst>
              <a:ext uri="{FF2B5EF4-FFF2-40B4-BE49-F238E27FC236}">
                <a16:creationId xmlns:a16="http://schemas.microsoft.com/office/drawing/2014/main" id="{AD2BA064-5414-274B-AACC-9B2427BE2C5C}"/>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86001" y="2273032"/>
            <a:ext cx="7711219" cy="3822969"/>
          </a:xfrm>
          <a:prstGeom prst="rect">
            <a:avLst/>
          </a:prstGeom>
          <a:noFill/>
          <a:ln>
            <a:noFill/>
          </a:ln>
        </p:spPr>
      </p:pic>
      <p:sp>
        <p:nvSpPr>
          <p:cNvPr id="6" name="Google Shape;159;p29">
            <a:extLst>
              <a:ext uri="{FF2B5EF4-FFF2-40B4-BE49-F238E27FC236}">
                <a16:creationId xmlns:a16="http://schemas.microsoft.com/office/drawing/2014/main" id="{C305CACB-7662-584C-A8E6-710CAAE1E63E}"/>
              </a:ext>
            </a:extLst>
          </p:cNvPr>
          <p:cNvSpPr/>
          <p:nvPr/>
        </p:nvSpPr>
        <p:spPr>
          <a:xfrm>
            <a:off x="8500200" y="3290640"/>
            <a:ext cx="1101001" cy="379656"/>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US" sz="1600" b="0" dirty="0">
                <a:solidFill>
                  <a:schemeClr val="dk1"/>
                </a:solidFill>
                <a:latin typeface="Arial"/>
                <a:ea typeface="Arial"/>
                <a:cs typeface="Arial"/>
                <a:sym typeface="Arial"/>
              </a:rPr>
              <a:t>Cars parked</a:t>
            </a:r>
            <a:endParaRPr sz="1600" dirty="0"/>
          </a:p>
        </p:txBody>
      </p:sp>
      <p:sp>
        <p:nvSpPr>
          <p:cNvPr id="8" name="Google Shape;161;p29">
            <a:extLst>
              <a:ext uri="{FF2B5EF4-FFF2-40B4-BE49-F238E27FC236}">
                <a16:creationId xmlns:a16="http://schemas.microsoft.com/office/drawing/2014/main" id="{9AF0C01D-D757-6A4B-B1FD-8529941BD667}"/>
              </a:ext>
            </a:extLst>
          </p:cNvPr>
          <p:cNvSpPr/>
          <p:nvPr/>
        </p:nvSpPr>
        <p:spPr>
          <a:xfrm>
            <a:off x="8534400" y="4031346"/>
            <a:ext cx="1676400" cy="9543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US" sz="1600" b="0" dirty="0">
                <a:solidFill>
                  <a:schemeClr val="dk1"/>
                </a:solidFill>
                <a:latin typeface="Arial"/>
                <a:ea typeface="Arial"/>
                <a:cs typeface="Arial"/>
                <a:sym typeface="Arial"/>
              </a:rPr>
              <a:t>actual reason </a:t>
            </a:r>
            <a:br>
              <a:rPr lang="en-US" sz="1600" b="0" dirty="0">
                <a:solidFill>
                  <a:schemeClr val="dk1"/>
                </a:solidFill>
                <a:latin typeface="Arial"/>
                <a:ea typeface="Arial"/>
                <a:cs typeface="Arial"/>
                <a:sym typeface="Arial"/>
              </a:rPr>
            </a:br>
            <a:r>
              <a:rPr lang="en-US" sz="1600" b="0" dirty="0">
                <a:solidFill>
                  <a:schemeClr val="dk1"/>
                </a:solidFill>
                <a:latin typeface="Arial"/>
                <a:ea typeface="Arial"/>
                <a:cs typeface="Arial"/>
                <a:sym typeface="Arial"/>
              </a:rPr>
              <a:t>is a</a:t>
            </a:r>
            <a:r>
              <a:rPr lang="en-US" sz="1600" dirty="0">
                <a:sym typeface="Arial"/>
              </a:rPr>
              <a:t> </a:t>
            </a:r>
            <a:r>
              <a:rPr lang="en-US" sz="1600" b="0" dirty="0">
                <a:solidFill>
                  <a:schemeClr val="dk1"/>
                </a:solidFill>
                <a:latin typeface="Arial"/>
                <a:ea typeface="Arial"/>
                <a:cs typeface="Arial"/>
                <a:sym typeface="Arial"/>
              </a:rPr>
              <a:t>monitor </a:t>
            </a:r>
            <a:br>
              <a:rPr lang="en-US" sz="1600" b="0" dirty="0">
                <a:solidFill>
                  <a:schemeClr val="dk1"/>
                </a:solidFill>
                <a:latin typeface="Arial"/>
                <a:ea typeface="Arial"/>
                <a:cs typeface="Arial"/>
                <a:sym typeface="Arial"/>
              </a:rPr>
            </a:br>
            <a:r>
              <a:rPr lang="en-US" sz="1600" b="0" dirty="0">
                <a:solidFill>
                  <a:schemeClr val="dk1"/>
                </a:solidFill>
                <a:latin typeface="Arial"/>
                <a:ea typeface="Arial"/>
                <a:cs typeface="Arial"/>
                <a:sym typeface="Arial"/>
              </a:rPr>
              <a:t>and street context</a:t>
            </a:r>
            <a:endParaRPr sz="1600" dirty="0"/>
          </a:p>
        </p:txBody>
      </p:sp>
      <p:sp>
        <p:nvSpPr>
          <p:cNvPr id="9" name="Google Shape;162;p29">
            <a:extLst>
              <a:ext uri="{FF2B5EF4-FFF2-40B4-BE49-F238E27FC236}">
                <a16:creationId xmlns:a16="http://schemas.microsoft.com/office/drawing/2014/main" id="{A2D99EE4-052E-9443-BAEA-A71C92CE2AA2}"/>
              </a:ext>
            </a:extLst>
          </p:cNvPr>
          <p:cNvSpPr txBox="1"/>
          <p:nvPr/>
        </p:nvSpPr>
        <p:spPr>
          <a:xfrm>
            <a:off x="6161470" y="2320017"/>
            <a:ext cx="3835749" cy="369332"/>
          </a:xfrm>
          <a:prstGeom prst="rect">
            <a:avLst/>
          </a:prstGeom>
          <a:solidFill>
            <a:schemeClr val="lt1"/>
          </a:solidFill>
          <a:ln>
            <a:noFill/>
          </a:ln>
        </p:spPr>
        <p:txBody>
          <a:bodyPr spcFirstLastPara="1" wrap="square" lIns="91425" tIns="45700" rIns="91425" bIns="45700" anchor="t" anchorCtr="0">
            <a:noAutofit/>
          </a:bodyPr>
          <a:lstStyle/>
          <a:p>
            <a:pPr>
              <a:spcBef>
                <a:spcPts val="0"/>
              </a:spcBef>
              <a:spcAft>
                <a:spcPts val="0"/>
              </a:spcAft>
            </a:pPr>
            <a:r>
              <a:rPr lang="en-US" sz="1800" b="0" dirty="0">
                <a:solidFill>
                  <a:srgbClr val="000000"/>
                </a:solidFill>
                <a:latin typeface="Arial"/>
                <a:ea typeface="Arial"/>
                <a:cs typeface="Arial"/>
                <a:sym typeface="Arial"/>
              </a:rPr>
              <a:t>Explanation for “car”</a:t>
            </a:r>
            <a:endParaRPr dirty="0"/>
          </a:p>
        </p:txBody>
      </p:sp>
      <p:sp>
        <p:nvSpPr>
          <p:cNvPr id="10" name="Google Shape;163;p29">
            <a:extLst>
              <a:ext uri="{FF2B5EF4-FFF2-40B4-BE49-F238E27FC236}">
                <a16:creationId xmlns:a16="http://schemas.microsoft.com/office/drawing/2014/main" id="{ECB5C4B7-7B03-4F4F-95C7-F091E0D6EF52}"/>
              </a:ext>
            </a:extLst>
          </p:cNvPr>
          <p:cNvSpPr txBox="1"/>
          <p:nvPr/>
        </p:nvSpPr>
        <p:spPr>
          <a:xfrm>
            <a:off x="2325720" y="2320017"/>
            <a:ext cx="3835749" cy="369332"/>
          </a:xfrm>
          <a:prstGeom prst="rect">
            <a:avLst/>
          </a:prstGeom>
          <a:solidFill>
            <a:schemeClr val="lt1"/>
          </a:solidFill>
          <a:ln>
            <a:noFill/>
          </a:ln>
        </p:spPr>
        <p:txBody>
          <a:bodyPr spcFirstLastPara="1" wrap="square" lIns="91425" tIns="45700" rIns="91425" bIns="45700" anchor="t" anchorCtr="0">
            <a:noAutofit/>
          </a:bodyPr>
          <a:lstStyle/>
          <a:p>
            <a:pPr>
              <a:spcBef>
                <a:spcPts val="0"/>
              </a:spcBef>
              <a:spcAft>
                <a:spcPts val="0"/>
              </a:spcAft>
            </a:pPr>
            <a:r>
              <a:rPr lang="en-US" sz="1800" b="0" dirty="0">
                <a:solidFill>
                  <a:srgbClr val="000000"/>
                </a:solidFill>
                <a:latin typeface="Arial"/>
                <a:ea typeface="Arial"/>
                <a:cs typeface="Arial"/>
                <a:sym typeface="Arial"/>
              </a:rPr>
              <a:t>Prediction: “car” 64%</a:t>
            </a:r>
            <a:endParaRPr dirty="0"/>
          </a:p>
        </p:txBody>
      </p:sp>
      <p:sp>
        <p:nvSpPr>
          <p:cNvPr id="11" name="Google Shape;161;p29">
            <a:extLst>
              <a:ext uri="{FF2B5EF4-FFF2-40B4-BE49-F238E27FC236}">
                <a16:creationId xmlns:a16="http://schemas.microsoft.com/office/drawing/2014/main" id="{B1478396-FB2F-694F-AD00-087EE85B872A}"/>
              </a:ext>
            </a:extLst>
          </p:cNvPr>
          <p:cNvSpPr/>
          <p:nvPr/>
        </p:nvSpPr>
        <p:spPr>
          <a:xfrm>
            <a:off x="8623300" y="6514600"/>
            <a:ext cx="2057400" cy="30530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pPr>
            <a:r>
              <a:rPr lang="en-US" sz="1400" b="0" dirty="0"/>
              <a:t>Source: K. </a:t>
            </a:r>
            <a:r>
              <a:rPr lang="en-US" sz="1400" b="0" dirty="0" err="1"/>
              <a:t>Saenko</a:t>
            </a:r>
            <a:endParaRPr sz="1400" b="0" dirty="0"/>
          </a:p>
        </p:txBody>
      </p:sp>
      <p:sp>
        <p:nvSpPr>
          <p:cNvPr id="12" name="Rectangle 11">
            <a:extLst>
              <a:ext uri="{FF2B5EF4-FFF2-40B4-BE49-F238E27FC236}">
                <a16:creationId xmlns:a16="http://schemas.microsoft.com/office/drawing/2014/main" id="{6F9AF07E-F3E7-A349-868C-FBADB2DF023F}"/>
              </a:ext>
            </a:extLst>
          </p:cNvPr>
          <p:cNvSpPr/>
          <p:nvPr/>
        </p:nvSpPr>
        <p:spPr bwMode="auto">
          <a:xfrm>
            <a:off x="6201187" y="1993900"/>
            <a:ext cx="4049332" cy="419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2971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box” saliency via gradients</a:t>
            </a:r>
          </a:p>
        </p:txBody>
      </p:sp>
      <p:sp>
        <p:nvSpPr>
          <p:cNvPr id="3" name="Content Placeholder 2"/>
          <p:cNvSpPr>
            <a:spLocks noGrp="1"/>
          </p:cNvSpPr>
          <p:nvPr>
            <p:ph idx="1"/>
          </p:nvPr>
        </p:nvSpPr>
        <p:spPr/>
        <p:txBody>
          <a:bodyPr/>
          <a:lstStyle/>
          <a:p>
            <a:pPr marL="457200" indent="-457200">
              <a:buFont typeface="Arial"/>
              <a:buChar char="•"/>
            </a:pPr>
            <a:r>
              <a:rPr lang="en-US" sz="2400" dirty="0"/>
              <a:t>Backpropagate gradient of class score (before </a:t>
            </a:r>
            <a:r>
              <a:rPr lang="en-US" sz="2400" dirty="0" err="1"/>
              <a:t>softmax</a:t>
            </a:r>
            <a:r>
              <a:rPr lang="en-US" sz="2400" dirty="0"/>
              <a:t>) to the image, display max of absolute values across color channels</a:t>
            </a:r>
          </a:p>
        </p:txBody>
      </p:sp>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K. </a:t>
            </a:r>
            <a:r>
              <a:rPr lang="en-US" sz="1800" b="0" dirty="0" err="1"/>
              <a:t>Simonyan</a:t>
            </a:r>
            <a:r>
              <a:rPr lang="en-US" sz="1800" b="0" dirty="0"/>
              <a:t>, A. </a:t>
            </a:r>
            <a:r>
              <a:rPr lang="en-US" sz="1800" b="0" dirty="0" err="1"/>
              <a:t>Vedaldi</a:t>
            </a:r>
            <a:r>
              <a:rPr lang="en-US" sz="1800" b="0" dirty="0"/>
              <a:t>, and A. Zisserman, </a:t>
            </a:r>
            <a:r>
              <a:rPr lang="en-US" sz="1800" b="0" dirty="0">
                <a:hlinkClick r:id="rId2"/>
              </a:rPr>
              <a:t>Deep Inside Convolutional Networks: Visualising Image Classification Models and Saliency Maps</a:t>
            </a:r>
            <a:r>
              <a:rPr lang="en-US" sz="1800" b="0" dirty="0"/>
              <a:t>, ICLR 2014</a:t>
            </a:r>
          </a:p>
        </p:txBody>
      </p:sp>
      <p:pic>
        <p:nvPicPr>
          <p:cNvPr id="6" name="Picture 5">
            <a:extLst>
              <a:ext uri="{FF2B5EF4-FFF2-40B4-BE49-F238E27FC236}">
                <a16:creationId xmlns:a16="http://schemas.microsoft.com/office/drawing/2014/main" id="{57282524-6671-B94F-9394-E96E63C76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2362201"/>
            <a:ext cx="8077200" cy="3521145"/>
          </a:xfrm>
          <a:prstGeom prst="rect">
            <a:avLst/>
          </a:prstGeom>
        </p:spPr>
      </p:pic>
    </p:spTree>
    <p:extLst>
      <p:ext uri="{BB962C8B-B14F-4D97-AF65-F5344CB8AC3E}">
        <p14:creationId xmlns:p14="http://schemas.microsoft.com/office/powerpoint/2010/main" val="1945887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box” saliency via gradients</a:t>
            </a:r>
          </a:p>
        </p:txBody>
      </p:sp>
      <p:sp>
        <p:nvSpPr>
          <p:cNvPr id="3" name="Content Placeholder 2"/>
          <p:cNvSpPr>
            <a:spLocks noGrp="1"/>
          </p:cNvSpPr>
          <p:nvPr>
            <p:ph idx="1"/>
          </p:nvPr>
        </p:nvSpPr>
        <p:spPr/>
        <p:txBody>
          <a:bodyPr/>
          <a:lstStyle/>
          <a:p>
            <a:pPr marL="457200" indent="-457200">
              <a:buFont typeface="Arial"/>
              <a:buChar char="•"/>
            </a:pPr>
            <a:r>
              <a:rPr lang="en-US" dirty="0"/>
              <a:t>Can be used for </a:t>
            </a:r>
            <a:r>
              <a:rPr lang="en-US" i="1" dirty="0"/>
              <a:t>weakly supervised </a:t>
            </a:r>
            <a:r>
              <a:rPr lang="en-US" dirty="0"/>
              <a:t>segmentation:</a:t>
            </a:r>
          </a:p>
        </p:txBody>
      </p:sp>
      <p:sp>
        <p:nvSpPr>
          <p:cNvPr id="4" name="TextBox 3"/>
          <p:cNvSpPr txBox="1"/>
          <p:nvPr/>
        </p:nvSpPr>
        <p:spPr>
          <a:xfrm>
            <a:off x="1600200" y="6059270"/>
            <a:ext cx="9067800" cy="646331"/>
          </a:xfrm>
          <a:prstGeom prst="rect">
            <a:avLst/>
          </a:prstGeom>
          <a:noFill/>
        </p:spPr>
        <p:txBody>
          <a:bodyPr wrap="square" rtlCol="0">
            <a:spAutoFit/>
          </a:bodyPr>
          <a:lstStyle/>
          <a:p>
            <a:pPr algn="ctr"/>
            <a:r>
              <a:rPr lang="en-US" sz="1800" b="0" dirty="0"/>
              <a:t>K. </a:t>
            </a:r>
            <a:r>
              <a:rPr lang="en-US" sz="1800" b="0" dirty="0" err="1"/>
              <a:t>Simonyan</a:t>
            </a:r>
            <a:r>
              <a:rPr lang="en-US" sz="1800" b="0" dirty="0"/>
              <a:t>, A. </a:t>
            </a:r>
            <a:r>
              <a:rPr lang="en-US" sz="1800" b="0" dirty="0" err="1"/>
              <a:t>Vedaldi</a:t>
            </a:r>
            <a:r>
              <a:rPr lang="en-US" sz="1800" b="0" dirty="0"/>
              <a:t>, and A. Zisserman, </a:t>
            </a:r>
            <a:r>
              <a:rPr lang="en-US" sz="1800" b="0" dirty="0">
                <a:hlinkClick r:id="rId2"/>
              </a:rPr>
              <a:t>Deep Inside Convolutional Networks: Visualising Image Classification Models and Saliency Maps</a:t>
            </a:r>
            <a:r>
              <a:rPr lang="en-US" sz="1800" b="0" dirty="0"/>
              <a:t>, ICLR 2014</a:t>
            </a:r>
          </a:p>
        </p:txBody>
      </p:sp>
      <p:pic>
        <p:nvPicPr>
          <p:cNvPr id="9" name="Picture 8">
            <a:extLst>
              <a:ext uri="{FF2B5EF4-FFF2-40B4-BE49-F238E27FC236}">
                <a16:creationId xmlns:a16="http://schemas.microsoft.com/office/drawing/2014/main" id="{F101A05E-4EE4-3E46-B524-4C2899CA3C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286001"/>
            <a:ext cx="9144000" cy="3540099"/>
          </a:xfrm>
          <a:prstGeom prst="rect">
            <a:avLst/>
          </a:prstGeom>
        </p:spPr>
      </p:pic>
      <p:sp>
        <p:nvSpPr>
          <p:cNvPr id="10" name="TextBox 9">
            <a:extLst>
              <a:ext uri="{FF2B5EF4-FFF2-40B4-BE49-F238E27FC236}">
                <a16:creationId xmlns:a16="http://schemas.microsoft.com/office/drawing/2014/main" id="{634CD493-F7AD-5247-B127-948162F0367B}"/>
              </a:ext>
            </a:extLst>
          </p:cNvPr>
          <p:cNvSpPr txBox="1"/>
          <p:nvPr/>
        </p:nvSpPr>
        <p:spPr>
          <a:xfrm>
            <a:off x="2350374" y="1916668"/>
            <a:ext cx="697627" cy="369332"/>
          </a:xfrm>
          <a:prstGeom prst="rect">
            <a:avLst/>
          </a:prstGeom>
          <a:noFill/>
        </p:spPr>
        <p:txBody>
          <a:bodyPr wrap="none" rtlCol="0">
            <a:spAutoFit/>
          </a:bodyPr>
          <a:lstStyle/>
          <a:p>
            <a:r>
              <a:rPr lang="en-US" sz="1800" b="0" dirty="0"/>
              <a:t>Input</a:t>
            </a:r>
          </a:p>
        </p:txBody>
      </p:sp>
      <p:sp>
        <p:nvSpPr>
          <p:cNvPr id="11" name="TextBox 10">
            <a:extLst>
              <a:ext uri="{FF2B5EF4-FFF2-40B4-BE49-F238E27FC236}">
                <a16:creationId xmlns:a16="http://schemas.microsoft.com/office/drawing/2014/main" id="{68D86FB3-1629-AC4F-9DE8-2082332AE1B8}"/>
              </a:ext>
            </a:extLst>
          </p:cNvPr>
          <p:cNvSpPr txBox="1"/>
          <p:nvPr/>
        </p:nvSpPr>
        <p:spPr>
          <a:xfrm>
            <a:off x="4191000" y="1905000"/>
            <a:ext cx="1569660" cy="369332"/>
          </a:xfrm>
          <a:prstGeom prst="rect">
            <a:avLst/>
          </a:prstGeom>
          <a:noFill/>
        </p:spPr>
        <p:txBody>
          <a:bodyPr wrap="none" rtlCol="0">
            <a:spAutoFit/>
          </a:bodyPr>
          <a:lstStyle/>
          <a:p>
            <a:r>
              <a:rPr lang="en-US" sz="1800" b="0" dirty="0"/>
              <a:t>Saliency map</a:t>
            </a:r>
          </a:p>
        </p:txBody>
      </p:sp>
      <p:sp>
        <p:nvSpPr>
          <p:cNvPr id="12" name="TextBox 11">
            <a:extLst>
              <a:ext uri="{FF2B5EF4-FFF2-40B4-BE49-F238E27FC236}">
                <a16:creationId xmlns:a16="http://schemas.microsoft.com/office/drawing/2014/main" id="{27BD8320-0DD3-094D-A34C-53656DB6EC4B}"/>
              </a:ext>
            </a:extLst>
          </p:cNvPr>
          <p:cNvSpPr txBox="1"/>
          <p:nvPr/>
        </p:nvSpPr>
        <p:spPr>
          <a:xfrm>
            <a:off x="6184708" y="1676401"/>
            <a:ext cx="2121093" cy="646331"/>
          </a:xfrm>
          <a:prstGeom prst="rect">
            <a:avLst/>
          </a:prstGeom>
          <a:noFill/>
        </p:spPr>
        <p:txBody>
          <a:bodyPr wrap="none" rtlCol="0">
            <a:spAutoFit/>
          </a:bodyPr>
          <a:lstStyle/>
          <a:p>
            <a:pPr algn="ctr"/>
            <a:r>
              <a:rPr lang="en-US" sz="1800" b="0" dirty="0"/>
              <a:t>Foreground (blue)</a:t>
            </a:r>
          </a:p>
          <a:p>
            <a:pPr algn="ctr"/>
            <a:r>
              <a:rPr lang="en-US" sz="1800" b="0" dirty="0"/>
              <a:t>Background (cyan)</a:t>
            </a:r>
          </a:p>
        </p:txBody>
      </p:sp>
      <p:sp>
        <p:nvSpPr>
          <p:cNvPr id="13" name="TextBox 12">
            <a:extLst>
              <a:ext uri="{FF2B5EF4-FFF2-40B4-BE49-F238E27FC236}">
                <a16:creationId xmlns:a16="http://schemas.microsoft.com/office/drawing/2014/main" id="{116FF6D5-BFBD-2444-9593-723ABA0ED436}"/>
              </a:ext>
            </a:extLst>
          </p:cNvPr>
          <p:cNvSpPr txBox="1"/>
          <p:nvPr/>
        </p:nvSpPr>
        <p:spPr>
          <a:xfrm>
            <a:off x="8624565" y="1905000"/>
            <a:ext cx="1685077" cy="369332"/>
          </a:xfrm>
          <a:prstGeom prst="rect">
            <a:avLst/>
          </a:prstGeom>
          <a:noFill/>
        </p:spPr>
        <p:txBody>
          <a:bodyPr wrap="none" rtlCol="0">
            <a:spAutoFit/>
          </a:bodyPr>
          <a:lstStyle/>
          <a:p>
            <a:r>
              <a:rPr lang="en-US" sz="1800" b="0" dirty="0" err="1"/>
              <a:t>GrabCut</a:t>
            </a:r>
            <a:r>
              <a:rPr lang="en-US" sz="1800" b="0" dirty="0"/>
              <a:t> result</a:t>
            </a:r>
          </a:p>
        </p:txBody>
      </p:sp>
    </p:spTree>
    <p:extLst>
      <p:ext uri="{BB962C8B-B14F-4D97-AF65-F5344CB8AC3E}">
        <p14:creationId xmlns:p14="http://schemas.microsoft.com/office/powerpoint/2010/main" val="326040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41BF-E6EF-4544-A221-0D44E6C1E15E}"/>
              </a:ext>
            </a:extLst>
          </p:cNvPr>
          <p:cNvSpPr>
            <a:spLocks noGrp="1"/>
          </p:cNvSpPr>
          <p:nvPr>
            <p:ph type="title"/>
          </p:nvPr>
        </p:nvSpPr>
        <p:spPr>
          <a:xfrm>
            <a:off x="762000" y="76200"/>
            <a:ext cx="11049000" cy="838200"/>
          </a:xfrm>
        </p:spPr>
        <p:txBody>
          <a:bodyPr/>
          <a:lstStyle/>
          <a:p>
            <a:r>
              <a:rPr lang="en-US" dirty="0"/>
              <a:t>Gradient-weighted class activation mapping (Grad-CAM)</a:t>
            </a:r>
          </a:p>
        </p:txBody>
      </p:sp>
      <p:pic>
        <p:nvPicPr>
          <p:cNvPr id="5" name="Content Placeholder 4">
            <a:extLst>
              <a:ext uri="{FF2B5EF4-FFF2-40B4-BE49-F238E27FC236}">
                <a16:creationId xmlns:a16="http://schemas.microsoft.com/office/drawing/2014/main" id="{290C4906-7533-3A47-98A3-1B10B613DFD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3310" y="1371600"/>
            <a:ext cx="11357690" cy="4267200"/>
          </a:xfrm>
        </p:spPr>
      </p:pic>
      <p:sp>
        <p:nvSpPr>
          <p:cNvPr id="6" name="Rectangle 5">
            <a:extLst>
              <a:ext uri="{FF2B5EF4-FFF2-40B4-BE49-F238E27FC236}">
                <a16:creationId xmlns:a16="http://schemas.microsoft.com/office/drawing/2014/main" id="{8B32133E-D0FF-184A-AFB3-580B0F4D579D}"/>
              </a:ext>
            </a:extLst>
          </p:cNvPr>
          <p:cNvSpPr/>
          <p:nvPr/>
        </p:nvSpPr>
        <p:spPr>
          <a:xfrm>
            <a:off x="76200" y="6260068"/>
            <a:ext cx="12039600" cy="369332"/>
          </a:xfrm>
          <a:prstGeom prst="rect">
            <a:avLst/>
          </a:prstGeom>
        </p:spPr>
        <p:txBody>
          <a:bodyPr wrap="square">
            <a:spAutoFit/>
          </a:bodyPr>
          <a:lstStyle/>
          <a:p>
            <a:pPr algn="ctr"/>
            <a:r>
              <a:rPr lang="en-US" sz="1800" b="0" dirty="0"/>
              <a:t>R. </a:t>
            </a:r>
            <a:r>
              <a:rPr lang="en-US" sz="1800" b="0" dirty="0" err="1"/>
              <a:t>Selvaraju</a:t>
            </a:r>
            <a:r>
              <a:rPr lang="en-US" sz="1800" b="0" dirty="0"/>
              <a:t> et al. </a:t>
            </a:r>
            <a:r>
              <a:rPr lang="en-US" sz="1800" b="0" dirty="0">
                <a:hlinkClick r:id="rId3"/>
              </a:rPr>
              <a:t>Grad-CAM: Visual Explanations from Deep Networks via Gradient-based Localization</a:t>
            </a:r>
            <a:r>
              <a:rPr lang="en-US" sz="1800" b="0" dirty="0"/>
              <a:t>. ICCV 2017</a:t>
            </a:r>
          </a:p>
        </p:txBody>
      </p:sp>
    </p:spTree>
    <p:extLst>
      <p:ext uri="{BB962C8B-B14F-4D97-AF65-F5344CB8AC3E}">
        <p14:creationId xmlns:p14="http://schemas.microsoft.com/office/powerpoint/2010/main" val="2992174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41BF-E6EF-4544-A221-0D44E6C1E15E}"/>
              </a:ext>
            </a:extLst>
          </p:cNvPr>
          <p:cNvSpPr>
            <a:spLocks noGrp="1"/>
          </p:cNvSpPr>
          <p:nvPr>
            <p:ph type="title"/>
          </p:nvPr>
        </p:nvSpPr>
        <p:spPr>
          <a:xfrm>
            <a:off x="762000" y="76200"/>
            <a:ext cx="11049000" cy="838200"/>
          </a:xfrm>
        </p:spPr>
        <p:txBody>
          <a:bodyPr/>
          <a:lstStyle/>
          <a:p>
            <a:r>
              <a:rPr lang="en-US" dirty="0"/>
              <a:t>Gradient-weighted class activation mapping (Grad-CAM)</a:t>
            </a:r>
          </a:p>
        </p:txBody>
      </p:sp>
      <p:sp>
        <p:nvSpPr>
          <p:cNvPr id="6" name="Rectangle 5">
            <a:extLst>
              <a:ext uri="{FF2B5EF4-FFF2-40B4-BE49-F238E27FC236}">
                <a16:creationId xmlns:a16="http://schemas.microsoft.com/office/drawing/2014/main" id="{8B32133E-D0FF-184A-AFB3-580B0F4D579D}"/>
              </a:ext>
            </a:extLst>
          </p:cNvPr>
          <p:cNvSpPr/>
          <p:nvPr/>
        </p:nvSpPr>
        <p:spPr>
          <a:xfrm>
            <a:off x="76200" y="6260068"/>
            <a:ext cx="12039600" cy="369332"/>
          </a:xfrm>
          <a:prstGeom prst="rect">
            <a:avLst/>
          </a:prstGeom>
        </p:spPr>
        <p:txBody>
          <a:bodyPr wrap="square">
            <a:spAutoFit/>
          </a:bodyPr>
          <a:lstStyle/>
          <a:p>
            <a:pPr algn="ctr"/>
            <a:r>
              <a:rPr lang="en-US" sz="1800" b="0" dirty="0"/>
              <a:t>R. </a:t>
            </a:r>
            <a:r>
              <a:rPr lang="en-US" sz="1800" b="0" dirty="0" err="1"/>
              <a:t>Selvaraju</a:t>
            </a:r>
            <a:r>
              <a:rPr lang="en-US" sz="1800" b="0" dirty="0"/>
              <a:t> et al. </a:t>
            </a:r>
            <a:r>
              <a:rPr lang="en-US" sz="1800" b="0" dirty="0">
                <a:hlinkClick r:id="rId2"/>
              </a:rPr>
              <a:t>Grad-CAM: Visual Explanations from Deep Networks via Gradient-based Localization</a:t>
            </a:r>
            <a:r>
              <a:rPr lang="en-US" sz="1800" b="0" dirty="0"/>
              <a:t>. ICCV 2017</a:t>
            </a:r>
          </a:p>
        </p:txBody>
      </p:sp>
      <p:sp>
        <p:nvSpPr>
          <p:cNvPr id="4" name="Content Placeholder 3">
            <a:extLst>
              <a:ext uri="{FF2B5EF4-FFF2-40B4-BE49-F238E27FC236}">
                <a16:creationId xmlns:a16="http://schemas.microsoft.com/office/drawing/2014/main" id="{F66804CF-D8AC-5440-BE10-247FA9F9E223}"/>
              </a:ext>
            </a:extLst>
          </p:cNvPr>
          <p:cNvSpPr>
            <a:spLocks noGrp="1"/>
          </p:cNvSpPr>
          <p:nvPr>
            <p:ph idx="1"/>
          </p:nvPr>
        </p:nvSpPr>
        <p:spPr/>
        <p:txBody>
          <a:bodyPr/>
          <a:lstStyle/>
          <a:p>
            <a:pPr marL="457200" indent="-457200">
              <a:buFont typeface="Arial" panose="020B0604020202020204" pitchFamily="34" charset="0"/>
              <a:buChar char="•"/>
            </a:pPr>
            <a:r>
              <a:rPr lang="en-US" dirty="0"/>
              <a:t>Application: detecting model/dataset bias</a:t>
            </a:r>
          </a:p>
        </p:txBody>
      </p:sp>
      <p:pic>
        <p:nvPicPr>
          <p:cNvPr id="7" name="Picture 6">
            <a:extLst>
              <a:ext uri="{FF2B5EF4-FFF2-40B4-BE49-F238E27FC236}">
                <a16:creationId xmlns:a16="http://schemas.microsoft.com/office/drawing/2014/main" id="{023C8116-78C4-8A44-A8E0-1096FAC52D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1655684"/>
            <a:ext cx="8229600" cy="4135516"/>
          </a:xfrm>
          <a:prstGeom prst="rect">
            <a:avLst/>
          </a:prstGeom>
        </p:spPr>
      </p:pic>
    </p:spTree>
    <p:extLst>
      <p:ext uri="{BB962C8B-B14F-4D97-AF65-F5344CB8AC3E}">
        <p14:creationId xmlns:p14="http://schemas.microsoft.com/office/powerpoint/2010/main" val="1635061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Slide square </a:t>
            </a:r>
            <a:r>
              <a:rPr lang="en-US" dirty="0" err="1"/>
              <a:t>occluder</a:t>
            </a:r>
            <a:r>
              <a:rPr lang="en-US" dirty="0"/>
              <a:t> across image, see how class score changes</a:t>
            </a:r>
          </a:p>
        </p:txBody>
      </p:sp>
      <p:pic>
        <p:nvPicPr>
          <p:cNvPr id="9" name="Picture 8">
            <a:extLst>
              <a:ext uri="{FF2B5EF4-FFF2-40B4-BE49-F238E27FC236}">
                <a16:creationId xmlns:a16="http://schemas.microsoft.com/office/drawing/2014/main" id="{B590A038-D929-284B-B1A4-7DBF7CB74C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81401" y="1981200"/>
            <a:ext cx="1915201" cy="1906534"/>
          </a:xfrm>
          <a:prstGeom prst="rect">
            <a:avLst/>
          </a:prstGeom>
        </p:spPr>
      </p:pic>
      <p:pic>
        <p:nvPicPr>
          <p:cNvPr id="11" name="Picture 10">
            <a:extLst>
              <a:ext uri="{FF2B5EF4-FFF2-40B4-BE49-F238E27FC236}">
                <a16:creationId xmlns:a16="http://schemas.microsoft.com/office/drawing/2014/main" id="{614F73BE-7A42-0340-9B88-3BBBD2916B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1" y="2012950"/>
            <a:ext cx="1855959" cy="1839010"/>
          </a:xfrm>
          <a:prstGeom prst="rect">
            <a:avLst/>
          </a:prstGeom>
        </p:spPr>
      </p:pic>
      <p:pic>
        <p:nvPicPr>
          <p:cNvPr id="13" name="Picture 12">
            <a:extLst>
              <a:ext uri="{FF2B5EF4-FFF2-40B4-BE49-F238E27FC236}">
                <a16:creationId xmlns:a16="http://schemas.microsoft.com/office/drawing/2014/main" id="{5334C3C3-99ED-6F4F-8ACF-B6547D69DB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7200" y="1974850"/>
            <a:ext cx="1892972" cy="1875841"/>
          </a:xfrm>
          <a:prstGeom prst="rect">
            <a:avLst/>
          </a:prstGeom>
        </p:spPr>
      </p:pic>
      <p:pic>
        <p:nvPicPr>
          <p:cNvPr id="15" name="Picture 14">
            <a:extLst>
              <a:ext uri="{FF2B5EF4-FFF2-40B4-BE49-F238E27FC236}">
                <a16:creationId xmlns:a16="http://schemas.microsoft.com/office/drawing/2014/main" id="{937155E4-E223-0D4E-B78D-CDE67654CD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81400" y="4114801"/>
            <a:ext cx="1981200" cy="1909805"/>
          </a:xfrm>
          <a:prstGeom prst="rect">
            <a:avLst/>
          </a:prstGeom>
        </p:spPr>
      </p:pic>
      <p:pic>
        <p:nvPicPr>
          <p:cNvPr id="17" name="Picture 16">
            <a:extLst>
              <a:ext uri="{FF2B5EF4-FFF2-40B4-BE49-F238E27FC236}">
                <a16:creationId xmlns:a16="http://schemas.microsoft.com/office/drawing/2014/main" id="{52D08F05-2D62-F543-A9FB-283D5EC7EF2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67401" y="4114801"/>
            <a:ext cx="1909805" cy="1909805"/>
          </a:xfrm>
          <a:prstGeom prst="rect">
            <a:avLst/>
          </a:prstGeom>
        </p:spPr>
      </p:pic>
      <p:pic>
        <p:nvPicPr>
          <p:cNvPr id="19" name="Picture 18">
            <a:extLst>
              <a:ext uri="{FF2B5EF4-FFF2-40B4-BE49-F238E27FC236}">
                <a16:creationId xmlns:a16="http://schemas.microsoft.com/office/drawing/2014/main" id="{1A57E27D-04AE-DC4C-9CAE-84D052D201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77200" y="4114800"/>
            <a:ext cx="2286000" cy="1883596"/>
          </a:xfrm>
          <a:prstGeom prst="rect">
            <a:avLst/>
          </a:prstGeom>
        </p:spPr>
      </p:pic>
      <p:sp>
        <p:nvSpPr>
          <p:cNvPr id="20" name="TextBox 19">
            <a:extLst>
              <a:ext uri="{FF2B5EF4-FFF2-40B4-BE49-F238E27FC236}">
                <a16:creationId xmlns:a16="http://schemas.microsoft.com/office/drawing/2014/main" id="{A0264566-B6F4-E647-B515-62537850E378}"/>
              </a:ext>
            </a:extLst>
          </p:cNvPr>
          <p:cNvSpPr txBox="1"/>
          <p:nvPr/>
        </p:nvSpPr>
        <p:spPr>
          <a:xfrm>
            <a:off x="1894800" y="2754868"/>
            <a:ext cx="1610400" cy="369332"/>
          </a:xfrm>
          <a:prstGeom prst="rect">
            <a:avLst/>
          </a:prstGeom>
          <a:noFill/>
        </p:spPr>
        <p:txBody>
          <a:bodyPr wrap="square" rtlCol="0">
            <a:spAutoFit/>
          </a:bodyPr>
          <a:lstStyle/>
          <a:p>
            <a:pPr algn="r"/>
            <a:r>
              <a:rPr lang="en-US" sz="1800" b="0" dirty="0"/>
              <a:t>Input image</a:t>
            </a:r>
          </a:p>
        </p:txBody>
      </p:sp>
      <p:sp>
        <p:nvSpPr>
          <p:cNvPr id="21" name="TextBox 20">
            <a:extLst>
              <a:ext uri="{FF2B5EF4-FFF2-40B4-BE49-F238E27FC236}">
                <a16:creationId xmlns:a16="http://schemas.microsoft.com/office/drawing/2014/main" id="{77AB841A-BB45-5B4D-B700-90AD642527CA}"/>
              </a:ext>
            </a:extLst>
          </p:cNvPr>
          <p:cNvSpPr txBox="1"/>
          <p:nvPr/>
        </p:nvSpPr>
        <p:spPr>
          <a:xfrm>
            <a:off x="1600202" y="4495801"/>
            <a:ext cx="1904999" cy="1200329"/>
          </a:xfrm>
          <a:prstGeom prst="rect">
            <a:avLst/>
          </a:prstGeom>
          <a:noFill/>
        </p:spPr>
        <p:txBody>
          <a:bodyPr wrap="square" rtlCol="0">
            <a:spAutoFit/>
          </a:bodyPr>
          <a:lstStyle/>
          <a:p>
            <a:pPr algn="r"/>
            <a:r>
              <a:rPr lang="en-US" sz="1800" b="0" dirty="0"/>
              <a:t>Correct class probability as function of </a:t>
            </a:r>
            <a:r>
              <a:rPr lang="en-US" sz="1800" b="0" dirty="0" err="1"/>
              <a:t>occluder</a:t>
            </a:r>
            <a:r>
              <a:rPr lang="en-US" sz="1800" b="0" dirty="0"/>
              <a:t> position</a:t>
            </a:r>
          </a:p>
        </p:txBody>
      </p:sp>
      <p:sp>
        <p:nvSpPr>
          <p:cNvPr id="22" name="TextBox 21">
            <a:extLst>
              <a:ext uri="{FF2B5EF4-FFF2-40B4-BE49-F238E27FC236}">
                <a16:creationId xmlns:a16="http://schemas.microsoft.com/office/drawing/2014/main" id="{1C85E58D-EA0D-8F41-80FF-D754C876CEFC}"/>
              </a:ext>
            </a:extLst>
          </p:cNvPr>
          <p:cNvSpPr txBox="1"/>
          <p:nvPr/>
        </p:nvSpPr>
        <p:spPr>
          <a:xfrm>
            <a:off x="1600200" y="6211670"/>
            <a:ext cx="9067800" cy="646331"/>
          </a:xfrm>
          <a:prstGeom prst="rect">
            <a:avLst/>
          </a:prstGeom>
          <a:noFill/>
        </p:spPr>
        <p:txBody>
          <a:bodyPr wrap="square" rtlCol="0">
            <a:spAutoFit/>
          </a:bodyPr>
          <a:lstStyle/>
          <a:p>
            <a:pPr algn="ctr"/>
            <a:r>
              <a:rPr lang="en-US" sz="1800" b="0" dirty="0"/>
              <a:t>M. </a:t>
            </a:r>
            <a:r>
              <a:rPr lang="en-US" sz="1800" b="0" dirty="0" err="1"/>
              <a:t>Zeiler</a:t>
            </a:r>
            <a:r>
              <a:rPr lang="en-US" sz="1800" b="0" dirty="0"/>
              <a:t> and R. Fergus, </a:t>
            </a:r>
            <a:r>
              <a:rPr lang="en-US" sz="1800" b="0" dirty="0">
                <a:hlinkClick r:id="rId8"/>
              </a:rPr>
              <a:t>Visualizing and Understanding Convolutional Networks</a:t>
            </a:r>
            <a:r>
              <a:rPr lang="en-US" sz="1800" b="0" dirty="0"/>
              <a:t>, </a:t>
            </a:r>
            <a:br>
              <a:rPr lang="en-US" sz="1800" b="0" dirty="0"/>
            </a:br>
            <a:r>
              <a:rPr lang="en-US" sz="1800" b="0" dirty="0"/>
              <a:t>ECCV 2014</a:t>
            </a:r>
          </a:p>
        </p:txBody>
      </p:sp>
      <p:sp>
        <p:nvSpPr>
          <p:cNvPr id="4" name="Rectangle 3">
            <a:extLst>
              <a:ext uri="{FF2B5EF4-FFF2-40B4-BE49-F238E27FC236}">
                <a16:creationId xmlns:a16="http://schemas.microsoft.com/office/drawing/2014/main" id="{CFB8D8C8-2558-F548-8B86-7EC8A8676F1C}"/>
              </a:ext>
            </a:extLst>
          </p:cNvPr>
          <p:cNvSpPr/>
          <p:nvPr/>
        </p:nvSpPr>
        <p:spPr bwMode="auto">
          <a:xfrm>
            <a:off x="5791200" y="1905001"/>
            <a:ext cx="4191000" cy="43066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1270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Saliency of a class at a pixel is expected score for that class over all masks where the pixel is visible</a:t>
            </a:r>
          </a:p>
        </p:txBody>
      </p:sp>
      <p:sp>
        <p:nvSpPr>
          <p:cNvPr id="22" name="TextBox 21">
            <a:extLst>
              <a:ext uri="{FF2B5EF4-FFF2-40B4-BE49-F238E27FC236}">
                <a16:creationId xmlns:a16="http://schemas.microsoft.com/office/drawing/2014/main" id="{1C85E58D-EA0D-8F41-80FF-D754C876CEFC}"/>
              </a:ext>
            </a:extLst>
          </p:cNvPr>
          <p:cNvSpPr txBox="1"/>
          <p:nvPr/>
        </p:nvSpPr>
        <p:spPr>
          <a:xfrm>
            <a:off x="1600200" y="6135470"/>
            <a:ext cx="9067800" cy="646331"/>
          </a:xfrm>
          <a:prstGeom prst="rect">
            <a:avLst/>
          </a:prstGeom>
          <a:noFill/>
        </p:spPr>
        <p:txBody>
          <a:bodyPr wrap="square" rtlCol="0">
            <a:spAutoFit/>
          </a:bodyPr>
          <a:lstStyle/>
          <a:p>
            <a:pPr algn="ctr"/>
            <a:r>
              <a:rPr lang="en-US" sz="1800" b="0" dirty="0"/>
              <a:t>V. </a:t>
            </a:r>
            <a:r>
              <a:rPr lang="en-US" sz="1800" b="0" dirty="0" err="1"/>
              <a:t>Petsiuk</a:t>
            </a:r>
            <a:r>
              <a:rPr lang="en-US" sz="1800" b="0" dirty="0"/>
              <a:t>, A. Das, K. </a:t>
            </a:r>
            <a:r>
              <a:rPr lang="en-US" sz="1800" b="0" dirty="0" err="1"/>
              <a:t>Saenko</a:t>
            </a:r>
            <a:r>
              <a:rPr lang="en-US" sz="1800" b="0" dirty="0"/>
              <a:t>, </a:t>
            </a:r>
            <a:r>
              <a:rPr lang="en-US" sz="1800" b="0" dirty="0">
                <a:hlinkClick r:id="rId3"/>
              </a:rPr>
              <a:t>RISE: Randomized Input Sampling for Explanation of Black-box Models</a:t>
            </a:r>
            <a:r>
              <a:rPr lang="en-US" sz="1800" b="0" dirty="0"/>
              <a:t>, BMVC 2018</a:t>
            </a:r>
          </a:p>
        </p:txBody>
      </p:sp>
      <p:pic>
        <p:nvPicPr>
          <p:cNvPr id="5" name="Picture 4">
            <a:extLst>
              <a:ext uri="{FF2B5EF4-FFF2-40B4-BE49-F238E27FC236}">
                <a16:creationId xmlns:a16="http://schemas.microsoft.com/office/drawing/2014/main" id="{E6BDCCB3-B705-B44E-A2CE-23463FE966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2085747"/>
            <a:ext cx="9144000" cy="4010253"/>
          </a:xfrm>
          <a:prstGeom prst="rect">
            <a:avLst/>
          </a:prstGeom>
        </p:spPr>
      </p:pic>
    </p:spTree>
    <p:extLst>
      <p:ext uri="{BB962C8B-B14F-4D97-AF65-F5344CB8AC3E}">
        <p14:creationId xmlns:p14="http://schemas.microsoft.com/office/powerpoint/2010/main" val="1448376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Saliency of a class at a pixel is expected score for that class over all masks where the pixel is visible</a:t>
            </a:r>
          </a:p>
        </p:txBody>
      </p:sp>
      <p:sp>
        <p:nvSpPr>
          <p:cNvPr id="22" name="TextBox 21">
            <a:extLst>
              <a:ext uri="{FF2B5EF4-FFF2-40B4-BE49-F238E27FC236}">
                <a16:creationId xmlns:a16="http://schemas.microsoft.com/office/drawing/2014/main" id="{1C85E58D-EA0D-8F41-80FF-D754C876CEFC}"/>
              </a:ext>
            </a:extLst>
          </p:cNvPr>
          <p:cNvSpPr txBox="1"/>
          <p:nvPr/>
        </p:nvSpPr>
        <p:spPr>
          <a:xfrm>
            <a:off x="1600200" y="6135470"/>
            <a:ext cx="9067800" cy="646331"/>
          </a:xfrm>
          <a:prstGeom prst="rect">
            <a:avLst/>
          </a:prstGeom>
          <a:noFill/>
        </p:spPr>
        <p:txBody>
          <a:bodyPr wrap="square" rtlCol="0">
            <a:spAutoFit/>
          </a:bodyPr>
          <a:lstStyle/>
          <a:p>
            <a:pPr algn="ctr"/>
            <a:r>
              <a:rPr lang="en-US" sz="1800" b="0" dirty="0"/>
              <a:t>V. </a:t>
            </a:r>
            <a:r>
              <a:rPr lang="en-US" sz="1800" b="0" dirty="0" err="1"/>
              <a:t>Petsiuk</a:t>
            </a:r>
            <a:r>
              <a:rPr lang="en-US" sz="1800" b="0" dirty="0"/>
              <a:t>, A. Das, K. </a:t>
            </a:r>
            <a:r>
              <a:rPr lang="en-US" sz="1800" b="0" dirty="0" err="1"/>
              <a:t>Saenko</a:t>
            </a:r>
            <a:r>
              <a:rPr lang="en-US" sz="1800" b="0" dirty="0"/>
              <a:t>, </a:t>
            </a:r>
            <a:r>
              <a:rPr lang="en-US" sz="1800" b="0" dirty="0">
                <a:hlinkClick r:id="rId2"/>
              </a:rPr>
              <a:t>RISE: Randomized Input Sampling for Explanation of Black-box Models</a:t>
            </a:r>
            <a:r>
              <a:rPr lang="en-US" sz="1800" b="0" dirty="0"/>
              <a:t>, BMVC 2018</a:t>
            </a:r>
          </a:p>
        </p:txBody>
      </p:sp>
      <p:pic>
        <p:nvPicPr>
          <p:cNvPr id="6" name="Picture 5">
            <a:extLst>
              <a:ext uri="{FF2B5EF4-FFF2-40B4-BE49-F238E27FC236}">
                <a16:creationId xmlns:a16="http://schemas.microsoft.com/office/drawing/2014/main" id="{D779C62A-5AB4-8645-B444-DC00B5D38B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201" y="1905000"/>
            <a:ext cx="5417447" cy="4114800"/>
          </a:xfrm>
          <a:prstGeom prst="rect">
            <a:avLst/>
          </a:prstGeom>
        </p:spPr>
      </p:pic>
    </p:spTree>
    <p:extLst>
      <p:ext uri="{BB962C8B-B14F-4D97-AF65-F5344CB8AC3E}">
        <p14:creationId xmlns:p14="http://schemas.microsoft.com/office/powerpoint/2010/main" val="1345986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Application: detecting model/dataset bias</a:t>
            </a:r>
          </a:p>
        </p:txBody>
      </p:sp>
      <p:pic>
        <p:nvPicPr>
          <p:cNvPr id="7" name="Google Shape;177;p31">
            <a:extLst>
              <a:ext uri="{FF2B5EF4-FFF2-40B4-BE49-F238E27FC236}">
                <a16:creationId xmlns:a16="http://schemas.microsoft.com/office/drawing/2014/main" id="{12D969C5-682E-554E-950E-A8C3CAFF607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33601" y="1945576"/>
            <a:ext cx="7713631" cy="3748754"/>
          </a:xfrm>
          <a:prstGeom prst="rect">
            <a:avLst/>
          </a:prstGeom>
          <a:noFill/>
          <a:ln>
            <a:noFill/>
          </a:ln>
        </p:spPr>
      </p:pic>
      <p:sp>
        <p:nvSpPr>
          <p:cNvPr id="9" name="Google Shape;180;p31">
            <a:extLst>
              <a:ext uri="{FF2B5EF4-FFF2-40B4-BE49-F238E27FC236}">
                <a16:creationId xmlns:a16="http://schemas.microsoft.com/office/drawing/2014/main" id="{06209E16-8E11-0342-A233-1767EAB51970}"/>
              </a:ext>
            </a:extLst>
          </p:cNvPr>
          <p:cNvSpPr/>
          <p:nvPr/>
        </p:nvSpPr>
        <p:spPr>
          <a:xfrm>
            <a:off x="6477000" y="5486950"/>
            <a:ext cx="3200400" cy="990051"/>
          </a:xfrm>
          <a:prstGeom prst="rect">
            <a:avLst/>
          </a:prstGeom>
          <a:noFill/>
          <a:ln>
            <a:noFill/>
          </a:ln>
        </p:spPr>
        <p:txBody>
          <a:bodyPr spcFirstLastPara="1" wrap="square" lIns="91425" tIns="45700" rIns="91425" bIns="45700" anchor="t" anchorCtr="0">
            <a:noAutofit/>
          </a:bodyPr>
          <a:lstStyle/>
          <a:p>
            <a:pPr algn="ctr">
              <a:spcBef>
                <a:spcPts val="0"/>
              </a:spcBef>
              <a:spcAft>
                <a:spcPts val="0"/>
              </a:spcAft>
            </a:pPr>
            <a:r>
              <a:rPr lang="en-US" sz="1800" dirty="0">
                <a:solidFill>
                  <a:schemeClr val="dk1"/>
                </a:solidFill>
                <a:latin typeface="Arial"/>
                <a:ea typeface="Arial"/>
                <a:cs typeface="Arial"/>
                <a:sym typeface="Arial"/>
              </a:rPr>
              <a:t>MODEL BIAS:</a:t>
            </a:r>
            <a:r>
              <a:rPr lang="en-US" sz="1800" dirty="0">
                <a:sym typeface="Arial"/>
              </a:rPr>
              <a:t> </a:t>
            </a:r>
            <a:r>
              <a:rPr lang="en-US" sz="1800" b="0" dirty="0">
                <a:solidFill>
                  <a:schemeClr val="dk1"/>
                </a:solidFill>
                <a:latin typeface="Arial"/>
                <a:ea typeface="Arial"/>
                <a:cs typeface="Arial"/>
                <a:sym typeface="Arial"/>
              </a:rPr>
              <a:t>most sheep are</a:t>
            </a:r>
            <a:r>
              <a:rPr lang="en-US" sz="1800" dirty="0">
                <a:sym typeface="Arial"/>
              </a:rPr>
              <a:t> </a:t>
            </a:r>
            <a:r>
              <a:rPr lang="en-US" sz="1800" b="0" dirty="0">
                <a:solidFill>
                  <a:schemeClr val="dk1"/>
                </a:solidFill>
                <a:latin typeface="Arial"/>
                <a:ea typeface="Arial"/>
                <a:cs typeface="Arial"/>
                <a:sym typeface="Arial"/>
              </a:rPr>
              <a:t>white, so model mistakes black sheep for cows</a:t>
            </a:r>
            <a:endParaRPr sz="1800" dirty="0"/>
          </a:p>
        </p:txBody>
      </p:sp>
      <p:sp>
        <p:nvSpPr>
          <p:cNvPr id="10" name="Google Shape;181;p31">
            <a:extLst>
              <a:ext uri="{FF2B5EF4-FFF2-40B4-BE49-F238E27FC236}">
                <a16:creationId xmlns:a16="http://schemas.microsoft.com/office/drawing/2014/main" id="{DD80B6BC-1DC7-6945-8B84-B68426890A77}"/>
              </a:ext>
            </a:extLst>
          </p:cNvPr>
          <p:cNvSpPr txBox="1"/>
          <p:nvPr/>
        </p:nvSpPr>
        <p:spPr>
          <a:xfrm>
            <a:off x="6314291" y="1739900"/>
            <a:ext cx="3835749" cy="369332"/>
          </a:xfrm>
          <a:prstGeom prst="rect">
            <a:avLst/>
          </a:prstGeom>
          <a:solidFill>
            <a:schemeClr val="lt1"/>
          </a:solidFill>
          <a:ln>
            <a:noFill/>
          </a:ln>
        </p:spPr>
        <p:txBody>
          <a:bodyPr spcFirstLastPara="1" wrap="square" lIns="91425" tIns="45700" rIns="91425" bIns="45700" anchor="t" anchorCtr="0">
            <a:noAutofit/>
          </a:bodyPr>
          <a:lstStyle/>
          <a:p>
            <a:pPr>
              <a:spcBef>
                <a:spcPts val="0"/>
              </a:spcBef>
              <a:spcAft>
                <a:spcPts val="0"/>
              </a:spcAft>
            </a:pPr>
            <a:r>
              <a:rPr lang="en-US" sz="1800" b="0">
                <a:solidFill>
                  <a:srgbClr val="000000"/>
                </a:solidFill>
                <a:latin typeface="Arial"/>
                <a:ea typeface="Arial"/>
                <a:cs typeface="Arial"/>
                <a:sym typeface="Arial"/>
              </a:rPr>
              <a:t>Explanation for “cow”</a:t>
            </a:r>
            <a:endParaRPr/>
          </a:p>
        </p:txBody>
      </p:sp>
      <p:sp>
        <p:nvSpPr>
          <p:cNvPr id="11" name="Google Shape;182;p31">
            <a:extLst>
              <a:ext uri="{FF2B5EF4-FFF2-40B4-BE49-F238E27FC236}">
                <a16:creationId xmlns:a16="http://schemas.microsoft.com/office/drawing/2014/main" id="{EFCC9AE1-6E9A-7748-9D3D-09D0295A0C4A}"/>
              </a:ext>
            </a:extLst>
          </p:cNvPr>
          <p:cNvSpPr txBox="1"/>
          <p:nvPr/>
        </p:nvSpPr>
        <p:spPr>
          <a:xfrm>
            <a:off x="2306072" y="1739900"/>
            <a:ext cx="3835749" cy="369332"/>
          </a:xfrm>
          <a:prstGeom prst="rect">
            <a:avLst/>
          </a:prstGeom>
          <a:solidFill>
            <a:schemeClr val="lt1"/>
          </a:solidFill>
          <a:ln>
            <a:noFill/>
          </a:ln>
        </p:spPr>
        <p:txBody>
          <a:bodyPr spcFirstLastPara="1" wrap="square" lIns="91425" tIns="45700" rIns="91425" bIns="45700" anchor="t" anchorCtr="0">
            <a:noAutofit/>
          </a:bodyPr>
          <a:lstStyle/>
          <a:p>
            <a:pPr>
              <a:spcBef>
                <a:spcPts val="0"/>
              </a:spcBef>
              <a:spcAft>
                <a:spcPts val="0"/>
              </a:spcAft>
            </a:pPr>
            <a:r>
              <a:rPr lang="en-US" sz="1800" b="0">
                <a:solidFill>
                  <a:srgbClr val="000000"/>
                </a:solidFill>
                <a:latin typeface="Arial"/>
                <a:ea typeface="Arial"/>
                <a:cs typeface="Arial"/>
                <a:sym typeface="Arial"/>
              </a:rPr>
              <a:t>Prediction: “cow” 76%</a:t>
            </a:r>
            <a:endParaRPr/>
          </a:p>
        </p:txBody>
      </p:sp>
      <p:sp>
        <p:nvSpPr>
          <p:cNvPr id="12" name="Rectangle 11">
            <a:extLst>
              <a:ext uri="{FF2B5EF4-FFF2-40B4-BE49-F238E27FC236}">
                <a16:creationId xmlns:a16="http://schemas.microsoft.com/office/drawing/2014/main" id="{E3FFC285-7868-9648-97A9-3241F6CF0052}"/>
              </a:ext>
            </a:extLst>
          </p:cNvPr>
          <p:cNvSpPr/>
          <p:nvPr/>
        </p:nvSpPr>
        <p:spPr bwMode="auto">
          <a:xfrm>
            <a:off x="6248400" y="1667053"/>
            <a:ext cx="4049332" cy="4737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Google Shape;161;p29">
            <a:extLst>
              <a:ext uri="{FF2B5EF4-FFF2-40B4-BE49-F238E27FC236}">
                <a16:creationId xmlns:a16="http://schemas.microsoft.com/office/drawing/2014/main" id="{C737FB16-DE21-0742-85A3-0CEB6508943B}"/>
              </a:ext>
            </a:extLst>
          </p:cNvPr>
          <p:cNvSpPr/>
          <p:nvPr/>
        </p:nvSpPr>
        <p:spPr>
          <a:xfrm>
            <a:off x="8623300" y="6514600"/>
            <a:ext cx="2057400" cy="30530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pPr>
            <a:r>
              <a:rPr lang="en-US" sz="1400" b="0" dirty="0"/>
              <a:t>Source: K. </a:t>
            </a:r>
            <a:r>
              <a:rPr lang="en-US" sz="1400" b="0" dirty="0" err="1"/>
              <a:t>Saenko</a:t>
            </a:r>
            <a:endParaRPr sz="1400" b="0" dirty="0"/>
          </a:p>
        </p:txBody>
      </p:sp>
    </p:spTree>
    <p:extLst>
      <p:ext uri="{BB962C8B-B14F-4D97-AF65-F5344CB8AC3E}">
        <p14:creationId xmlns:p14="http://schemas.microsoft.com/office/powerpoint/2010/main" val="12872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Application: detecting model/dataset bias</a:t>
            </a:r>
          </a:p>
        </p:txBody>
      </p:sp>
      <p:pic>
        <p:nvPicPr>
          <p:cNvPr id="16" name="Google Shape;190;p32">
            <a:extLst>
              <a:ext uri="{FF2B5EF4-FFF2-40B4-BE49-F238E27FC236}">
                <a16:creationId xmlns:a16="http://schemas.microsoft.com/office/drawing/2014/main" id="{52CE537D-ECCF-0E4A-B49E-731E5A1B187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97774" y="1865412"/>
            <a:ext cx="3745826" cy="3462548"/>
          </a:xfrm>
          <a:prstGeom prst="rect">
            <a:avLst/>
          </a:prstGeom>
          <a:noFill/>
          <a:ln>
            <a:noFill/>
          </a:ln>
        </p:spPr>
      </p:pic>
      <p:pic>
        <p:nvPicPr>
          <p:cNvPr id="17" name="Google Shape;191;p32">
            <a:extLst>
              <a:ext uri="{FF2B5EF4-FFF2-40B4-BE49-F238E27FC236}">
                <a16:creationId xmlns:a16="http://schemas.microsoft.com/office/drawing/2014/main" id="{18F7C35B-2F0E-0D4D-87E6-78355552642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68578" y="1883096"/>
            <a:ext cx="3659809" cy="3444865"/>
          </a:xfrm>
          <a:prstGeom prst="rect">
            <a:avLst/>
          </a:prstGeom>
          <a:noFill/>
          <a:ln>
            <a:noFill/>
          </a:ln>
        </p:spPr>
      </p:pic>
      <p:sp>
        <p:nvSpPr>
          <p:cNvPr id="20" name="Google Shape;194;p32">
            <a:extLst>
              <a:ext uri="{FF2B5EF4-FFF2-40B4-BE49-F238E27FC236}">
                <a16:creationId xmlns:a16="http://schemas.microsoft.com/office/drawing/2014/main" id="{10CF13EC-7570-4A4A-9939-3461434E1510}"/>
              </a:ext>
            </a:extLst>
          </p:cNvPr>
          <p:cNvSpPr txBox="1"/>
          <p:nvPr/>
        </p:nvSpPr>
        <p:spPr>
          <a:xfrm>
            <a:off x="2133601" y="5204230"/>
            <a:ext cx="3790481" cy="739371"/>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buClr>
                <a:srgbClr val="000000"/>
              </a:buClr>
              <a:buSzPts val="1800"/>
            </a:pPr>
            <a:r>
              <a:rPr lang="en-US" sz="1800" b="0" dirty="0">
                <a:solidFill>
                  <a:srgbClr val="003262"/>
                </a:solidFill>
                <a:latin typeface="Open Sans"/>
                <a:ea typeface="Open Sans"/>
                <a:cs typeface="Open Sans"/>
                <a:sym typeface="Open Sans"/>
              </a:rPr>
              <a:t>Baseline: </a:t>
            </a:r>
            <a:r>
              <a:rPr lang="en-US" sz="1800" b="0" i="1" dirty="0">
                <a:solidFill>
                  <a:srgbClr val="003262"/>
                </a:solidFill>
                <a:latin typeface="Open Sans"/>
                <a:ea typeface="Open Sans"/>
                <a:cs typeface="Open Sans"/>
                <a:sym typeface="Open Sans"/>
              </a:rPr>
              <a:t>A </a:t>
            </a:r>
            <a:r>
              <a:rPr lang="en-US" sz="1800" i="1" dirty="0">
                <a:solidFill>
                  <a:srgbClr val="003262"/>
                </a:solidFill>
                <a:latin typeface="Open Sans"/>
                <a:ea typeface="Open Sans"/>
                <a:cs typeface="Open Sans"/>
                <a:sym typeface="Open Sans"/>
              </a:rPr>
              <a:t>man</a:t>
            </a:r>
            <a:r>
              <a:rPr lang="en-US" sz="1800" b="0" i="1" dirty="0">
                <a:solidFill>
                  <a:srgbClr val="003262"/>
                </a:solidFill>
                <a:latin typeface="Open Sans"/>
                <a:ea typeface="Open Sans"/>
                <a:cs typeface="Open Sans"/>
                <a:sym typeface="Open Sans"/>
              </a:rPr>
              <a:t> sitting at a desk with a laptop computer.</a:t>
            </a:r>
            <a:endParaRPr sz="1800" b="0" i="1" dirty="0">
              <a:solidFill>
                <a:srgbClr val="003262"/>
              </a:solidFill>
              <a:latin typeface="Open Sans"/>
              <a:ea typeface="Open Sans"/>
              <a:cs typeface="Open Sans"/>
              <a:sym typeface="Open Sans"/>
            </a:endParaRPr>
          </a:p>
        </p:txBody>
      </p:sp>
      <p:sp>
        <p:nvSpPr>
          <p:cNvPr id="21" name="Google Shape;195;p32">
            <a:extLst>
              <a:ext uri="{FF2B5EF4-FFF2-40B4-BE49-F238E27FC236}">
                <a16:creationId xmlns:a16="http://schemas.microsoft.com/office/drawing/2014/main" id="{8EE00D68-75B7-5A4E-BB1A-95A20720AAE4}"/>
              </a:ext>
            </a:extLst>
          </p:cNvPr>
          <p:cNvSpPr txBox="1"/>
          <p:nvPr/>
        </p:nvSpPr>
        <p:spPr>
          <a:xfrm>
            <a:off x="6152682" y="5215406"/>
            <a:ext cx="3790481" cy="728195"/>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buClr>
                <a:srgbClr val="000000"/>
              </a:buClr>
              <a:buSzPts val="1800"/>
            </a:pPr>
            <a:r>
              <a:rPr lang="en-US" sz="1800" b="0" dirty="0">
                <a:solidFill>
                  <a:srgbClr val="003262"/>
                </a:solidFill>
                <a:latin typeface="Open Sans"/>
                <a:ea typeface="Open Sans"/>
                <a:cs typeface="Open Sans"/>
                <a:sym typeface="Open Sans"/>
              </a:rPr>
              <a:t>Improved model: </a:t>
            </a:r>
            <a:r>
              <a:rPr lang="en-US" sz="1800" b="0" i="1" dirty="0">
                <a:solidFill>
                  <a:srgbClr val="003262"/>
                </a:solidFill>
                <a:latin typeface="Open Sans"/>
                <a:ea typeface="Open Sans"/>
                <a:cs typeface="Open Sans"/>
                <a:sym typeface="Open Sans"/>
              </a:rPr>
              <a:t>A </a:t>
            </a:r>
            <a:r>
              <a:rPr lang="en-US" sz="1800" i="1" dirty="0">
                <a:solidFill>
                  <a:srgbClr val="003262"/>
                </a:solidFill>
                <a:latin typeface="Open Sans"/>
                <a:ea typeface="Open Sans"/>
                <a:cs typeface="Open Sans"/>
                <a:sym typeface="Open Sans"/>
              </a:rPr>
              <a:t>woman</a:t>
            </a:r>
            <a:r>
              <a:rPr lang="en-US" sz="1800" b="0" i="1" dirty="0">
                <a:solidFill>
                  <a:srgbClr val="003262"/>
                </a:solidFill>
                <a:latin typeface="Open Sans"/>
                <a:ea typeface="Open Sans"/>
                <a:cs typeface="Open Sans"/>
                <a:sym typeface="Open Sans"/>
              </a:rPr>
              <a:t> sitting in front of a laptop computer.</a:t>
            </a:r>
            <a:endParaRPr sz="1800" b="0" i="1" dirty="0">
              <a:solidFill>
                <a:srgbClr val="003262"/>
              </a:solidFill>
              <a:latin typeface="Open Sans"/>
              <a:ea typeface="Open Sans"/>
              <a:cs typeface="Open Sans"/>
              <a:sym typeface="Open Sans"/>
            </a:endParaRPr>
          </a:p>
        </p:txBody>
      </p:sp>
      <p:sp>
        <p:nvSpPr>
          <p:cNvPr id="4" name="Rectangle 3">
            <a:extLst>
              <a:ext uri="{FF2B5EF4-FFF2-40B4-BE49-F238E27FC236}">
                <a16:creationId xmlns:a16="http://schemas.microsoft.com/office/drawing/2014/main" id="{9664BDCC-49BB-6F4B-944D-74CA6D6CA806}"/>
              </a:ext>
            </a:extLst>
          </p:cNvPr>
          <p:cNvSpPr/>
          <p:nvPr/>
        </p:nvSpPr>
        <p:spPr>
          <a:xfrm>
            <a:off x="1676400" y="6135470"/>
            <a:ext cx="8839200" cy="646331"/>
          </a:xfrm>
          <a:prstGeom prst="rect">
            <a:avLst/>
          </a:prstGeom>
        </p:spPr>
        <p:txBody>
          <a:bodyPr wrap="square">
            <a:spAutoFit/>
          </a:bodyPr>
          <a:lstStyle/>
          <a:p>
            <a:pPr algn="ctr"/>
            <a:r>
              <a:rPr lang="en-US" sz="1800" b="0" dirty="0"/>
              <a:t>L. Hendricks, K. Burns, K. </a:t>
            </a:r>
            <a:r>
              <a:rPr lang="en-US" sz="1800" b="0" dirty="0" err="1"/>
              <a:t>Saenko</a:t>
            </a:r>
            <a:r>
              <a:rPr lang="en-US" sz="1800" b="0" dirty="0"/>
              <a:t>, T. Darrell, A. </a:t>
            </a:r>
            <a:r>
              <a:rPr lang="en-US" sz="1800" b="0" dirty="0" err="1"/>
              <a:t>Rohrbach</a:t>
            </a:r>
            <a:r>
              <a:rPr lang="en-US" sz="1800" b="0" dirty="0"/>
              <a:t>, </a:t>
            </a:r>
            <a:r>
              <a:rPr lang="en-US" sz="1800" b="0" dirty="0">
                <a:hlinkClick r:id="rId4"/>
              </a:rPr>
              <a:t>Women Also Snowboard: Overcoming Bias in Captioning Models</a:t>
            </a:r>
            <a:r>
              <a:rPr lang="en-US" sz="1800" b="0" dirty="0"/>
              <a:t>, ECCV 2018</a:t>
            </a:r>
          </a:p>
        </p:txBody>
      </p:sp>
    </p:spTree>
    <p:extLst>
      <p:ext uri="{BB962C8B-B14F-4D97-AF65-F5344CB8AC3E}">
        <p14:creationId xmlns:p14="http://schemas.microsoft.com/office/powerpoint/2010/main" val="4293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pic>
        <p:nvPicPr>
          <p:cNvPr id="11" name="Picture 10">
            <a:extLst>
              <a:ext uri="{FF2B5EF4-FFF2-40B4-BE49-F238E27FC236}">
                <a16:creationId xmlns:a16="http://schemas.microsoft.com/office/drawing/2014/main" id="{50D19656-88E3-6441-93B0-2C931ADF62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
          <a:stretch/>
        </p:blipFill>
        <p:spPr>
          <a:xfrm>
            <a:off x="2819400" y="4580468"/>
            <a:ext cx="2137010" cy="1744133"/>
          </a:xfrm>
          <a:prstGeom prst="rect">
            <a:avLst/>
          </a:prstGeom>
        </p:spPr>
      </p:pic>
      <p:cxnSp>
        <p:nvCxnSpPr>
          <p:cNvPr id="12" name="Straight Arrow Connector 11">
            <a:extLst>
              <a:ext uri="{FF2B5EF4-FFF2-40B4-BE49-F238E27FC236}">
                <a16:creationId xmlns:a16="http://schemas.microsoft.com/office/drawing/2014/main" id="{3CE5C7B4-08D0-914F-BA76-16B88BEB9D73}"/>
              </a:ext>
            </a:extLst>
          </p:cNvPr>
          <p:cNvCxnSpPr>
            <a:cxnSpLocks/>
            <a:stCxn id="11" idx="0"/>
          </p:cNvCxnSpPr>
          <p:nvPr/>
        </p:nvCxnSpPr>
        <p:spPr bwMode="auto">
          <a:xfrm flipV="1">
            <a:off x="3887905" y="2209801"/>
            <a:ext cx="0" cy="23706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3962400" y="3276601"/>
            <a:ext cx="4495800" cy="1200329"/>
          </a:xfrm>
          <a:prstGeom prst="rect">
            <a:avLst/>
          </a:prstGeom>
          <a:noFill/>
        </p:spPr>
        <p:txBody>
          <a:bodyPr wrap="square" rtlCol="0">
            <a:spAutoFit/>
          </a:bodyPr>
          <a:lstStyle/>
          <a:p>
            <a:r>
              <a:rPr lang="en-US" sz="1800" dirty="0"/>
              <a:t>Visualize maximally activating patches: </a:t>
            </a:r>
            <a:r>
              <a:rPr lang="en-US" sz="1800" b="0" dirty="0"/>
              <a:t>pick a unit; run many images through the network; visualize patches that produce the highest output values</a:t>
            </a:r>
          </a:p>
        </p:txBody>
      </p:sp>
      <p:pic>
        <p:nvPicPr>
          <p:cNvPr id="4" name="Picture 3">
            <a:extLst>
              <a:ext uri="{FF2B5EF4-FFF2-40B4-BE49-F238E27FC236}">
                <a16:creationId xmlns:a16="http://schemas.microsoft.com/office/drawing/2014/main" id="{8D06FC9E-ABE4-2241-A13D-EBE8C2309C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4629329"/>
            <a:ext cx="1092200" cy="1130300"/>
          </a:xfrm>
          <a:prstGeom prst="rect">
            <a:avLst/>
          </a:prstGeom>
        </p:spPr>
      </p:pic>
      <p:sp>
        <p:nvSpPr>
          <p:cNvPr id="5" name="Rectangle 4">
            <a:extLst>
              <a:ext uri="{FF2B5EF4-FFF2-40B4-BE49-F238E27FC236}">
                <a16:creationId xmlns:a16="http://schemas.microsoft.com/office/drawing/2014/main" id="{6B48CADB-F60E-BD4B-8DB8-A87A39BF5CF2}"/>
              </a:ext>
            </a:extLst>
          </p:cNvPr>
          <p:cNvSpPr/>
          <p:nvPr/>
        </p:nvSpPr>
        <p:spPr bwMode="auto">
          <a:xfrm>
            <a:off x="3764280" y="4956048"/>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1" name="Straight Connector 20">
            <a:extLst>
              <a:ext uri="{FF2B5EF4-FFF2-40B4-BE49-F238E27FC236}">
                <a16:creationId xmlns:a16="http://schemas.microsoft.com/office/drawing/2014/main" id="{513A35B3-9B28-8142-B95F-3C04CC08F60D}"/>
              </a:ext>
            </a:extLst>
          </p:cNvPr>
          <p:cNvCxnSpPr/>
          <p:nvPr/>
        </p:nvCxnSpPr>
        <p:spPr bwMode="auto">
          <a:xfrm flipV="1">
            <a:off x="3992880" y="4629330"/>
            <a:ext cx="2103120" cy="326719"/>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C7D91BB-B684-C942-BEE8-A205A77B55BE}"/>
              </a:ext>
            </a:extLst>
          </p:cNvPr>
          <p:cNvCxnSpPr>
            <a:cxnSpLocks/>
          </p:cNvCxnSpPr>
          <p:nvPr/>
        </p:nvCxnSpPr>
        <p:spPr bwMode="auto">
          <a:xfrm>
            <a:off x="3992880" y="5184649"/>
            <a:ext cx="2103120" cy="574981"/>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7" name="Title 6">
            <a:extLst>
              <a:ext uri="{FF2B5EF4-FFF2-40B4-BE49-F238E27FC236}">
                <a16:creationId xmlns:a16="http://schemas.microsoft.com/office/drawing/2014/main" id="{72C3B5D9-4B64-7647-8F58-35B7C3C429AF}"/>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15521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7E0E-B463-374E-ADF5-7BCB1D89AB6A}"/>
              </a:ext>
            </a:extLst>
          </p:cNvPr>
          <p:cNvSpPr>
            <a:spLocks noGrp="1"/>
          </p:cNvSpPr>
          <p:nvPr>
            <p:ph type="title"/>
          </p:nvPr>
        </p:nvSpPr>
        <p:spPr/>
        <p:txBody>
          <a:bodyPr/>
          <a:lstStyle/>
          <a:p>
            <a:r>
              <a:rPr lang="en-US" dirty="0"/>
              <a:t>“Black box” saliency via masking</a:t>
            </a:r>
          </a:p>
        </p:txBody>
      </p:sp>
      <p:sp>
        <p:nvSpPr>
          <p:cNvPr id="3" name="Content Placeholder 2">
            <a:extLst>
              <a:ext uri="{FF2B5EF4-FFF2-40B4-BE49-F238E27FC236}">
                <a16:creationId xmlns:a16="http://schemas.microsoft.com/office/drawing/2014/main" id="{8A78371B-B5D1-E848-A440-D4633F5752C7}"/>
              </a:ext>
            </a:extLst>
          </p:cNvPr>
          <p:cNvSpPr>
            <a:spLocks noGrp="1"/>
          </p:cNvSpPr>
          <p:nvPr>
            <p:ph idx="1"/>
          </p:nvPr>
        </p:nvSpPr>
        <p:spPr/>
        <p:txBody>
          <a:bodyPr/>
          <a:lstStyle/>
          <a:p>
            <a:pPr marL="457200" indent="-457200">
              <a:buFont typeface="Arial" panose="020B0604020202020204" pitchFamily="34" charset="0"/>
              <a:buChar char="•"/>
            </a:pPr>
            <a:r>
              <a:rPr lang="en-US" dirty="0"/>
              <a:t>Application: detecting model/dataset bias</a:t>
            </a:r>
          </a:p>
        </p:txBody>
      </p:sp>
      <p:sp>
        <p:nvSpPr>
          <p:cNvPr id="9" name="Google Shape;180;p31">
            <a:extLst>
              <a:ext uri="{FF2B5EF4-FFF2-40B4-BE49-F238E27FC236}">
                <a16:creationId xmlns:a16="http://schemas.microsoft.com/office/drawing/2014/main" id="{06209E16-8E11-0342-A233-1767EAB51970}"/>
              </a:ext>
            </a:extLst>
          </p:cNvPr>
          <p:cNvSpPr/>
          <p:nvPr/>
        </p:nvSpPr>
        <p:spPr>
          <a:xfrm>
            <a:off x="3810001" y="5791201"/>
            <a:ext cx="4502445" cy="990051"/>
          </a:xfrm>
          <a:prstGeom prst="rect">
            <a:avLst/>
          </a:prstGeom>
          <a:noFill/>
          <a:ln>
            <a:noFill/>
          </a:ln>
        </p:spPr>
        <p:txBody>
          <a:bodyPr spcFirstLastPara="1" wrap="square" lIns="91425" tIns="45700" rIns="91425" bIns="45700" anchor="t" anchorCtr="0">
            <a:noAutofit/>
          </a:bodyPr>
          <a:lstStyle/>
          <a:p>
            <a:pPr algn="ctr">
              <a:spcBef>
                <a:spcPts val="0"/>
              </a:spcBef>
              <a:spcAft>
                <a:spcPts val="0"/>
              </a:spcAft>
            </a:pPr>
            <a:r>
              <a:rPr lang="en-US" sz="1800" b="0" dirty="0">
                <a:solidFill>
                  <a:schemeClr val="dk1"/>
                </a:solidFill>
                <a:latin typeface="Arial"/>
                <a:ea typeface="Arial"/>
                <a:cs typeface="Arial"/>
                <a:sym typeface="Arial"/>
              </a:rPr>
              <a:t>RISE applied to satellite image classification model shows that shadows have great influence on the model</a:t>
            </a:r>
            <a:endParaRPr sz="1800" b="0" dirty="0"/>
          </a:p>
        </p:txBody>
      </p:sp>
      <p:sp>
        <p:nvSpPr>
          <p:cNvPr id="13" name="Google Shape;161;p29">
            <a:extLst>
              <a:ext uri="{FF2B5EF4-FFF2-40B4-BE49-F238E27FC236}">
                <a16:creationId xmlns:a16="http://schemas.microsoft.com/office/drawing/2014/main" id="{C737FB16-DE21-0742-85A3-0CEB6508943B}"/>
              </a:ext>
            </a:extLst>
          </p:cNvPr>
          <p:cNvSpPr/>
          <p:nvPr/>
        </p:nvSpPr>
        <p:spPr>
          <a:xfrm>
            <a:off x="8534400" y="6514600"/>
            <a:ext cx="2057400" cy="305300"/>
          </a:xfrm>
          <a:prstGeom prst="rect">
            <a:avLst/>
          </a:prstGeom>
          <a:noFill/>
          <a:ln>
            <a:noFill/>
          </a:ln>
        </p:spPr>
        <p:txBody>
          <a:bodyPr spcFirstLastPara="1" wrap="square" lIns="91425" tIns="45700" rIns="91425" bIns="45700" anchor="t" anchorCtr="0">
            <a:noAutofit/>
          </a:bodyPr>
          <a:lstStyle/>
          <a:p>
            <a:pPr algn="r">
              <a:spcBef>
                <a:spcPts val="0"/>
              </a:spcBef>
              <a:spcAft>
                <a:spcPts val="0"/>
              </a:spcAft>
            </a:pPr>
            <a:r>
              <a:rPr lang="en-US" sz="1400" b="0" dirty="0"/>
              <a:t>Source: </a:t>
            </a:r>
            <a:r>
              <a:rPr lang="en-US" sz="1400" b="0" dirty="0">
                <a:hlinkClick r:id="rId2"/>
              </a:rPr>
              <a:t>RISE poster</a:t>
            </a:r>
            <a:endParaRPr sz="1400" b="0" dirty="0"/>
          </a:p>
        </p:txBody>
      </p:sp>
      <p:pic>
        <p:nvPicPr>
          <p:cNvPr id="5" name="Picture 4">
            <a:extLst>
              <a:ext uri="{FF2B5EF4-FFF2-40B4-BE49-F238E27FC236}">
                <a16:creationId xmlns:a16="http://schemas.microsoft.com/office/drawing/2014/main" id="{74AAECA1-4486-1B46-B6F0-E283B3BA85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2972" y="1447800"/>
            <a:ext cx="4220429" cy="4381774"/>
          </a:xfrm>
          <a:prstGeom prst="rect">
            <a:avLst/>
          </a:prstGeom>
        </p:spPr>
      </p:pic>
    </p:spTree>
    <p:extLst>
      <p:ext uri="{BB962C8B-B14F-4D97-AF65-F5344CB8AC3E}">
        <p14:creationId xmlns:p14="http://schemas.microsoft.com/office/powerpoint/2010/main" val="1625294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Overview of visualization techniques</a:t>
            </a:r>
          </a:p>
          <a:p>
            <a:pPr marL="457200" indent="-457200">
              <a:buFont typeface="Arial" panose="020B0604020202020204" pitchFamily="34" charset="0"/>
              <a:buChar char="•"/>
            </a:pPr>
            <a:r>
              <a:rPr lang="en-US" dirty="0">
                <a:solidFill>
                  <a:schemeClr val="bg1">
                    <a:lumMod val="50000"/>
                  </a:schemeClr>
                </a:solidFill>
              </a:rPr>
              <a:t>Mapping activations back to the image</a:t>
            </a:r>
          </a:p>
          <a:p>
            <a:pPr marL="457200" indent="-457200">
              <a:buFont typeface="Arial" panose="020B0604020202020204" pitchFamily="34" charset="0"/>
              <a:buChar char="•"/>
            </a:pPr>
            <a:r>
              <a:rPr lang="en-US" dirty="0">
                <a:solidFill>
                  <a:schemeClr val="bg1">
                    <a:lumMod val="50000"/>
                  </a:schemeClr>
                </a:solidFill>
              </a:rPr>
              <a:t>Synthesizing images to maximize activation</a:t>
            </a:r>
          </a:p>
          <a:p>
            <a:pPr marL="457200" indent="-457200">
              <a:buFont typeface="Arial" panose="020B0604020202020204" pitchFamily="34" charset="0"/>
              <a:buChar char="•"/>
            </a:pPr>
            <a:r>
              <a:rPr lang="en-US" dirty="0">
                <a:solidFill>
                  <a:schemeClr val="bg1">
                    <a:lumMod val="50000"/>
                  </a:schemeClr>
                </a:solidFill>
              </a:rPr>
              <a:t>Saliency maps</a:t>
            </a:r>
          </a:p>
          <a:p>
            <a:pPr marL="457200" indent="-457200">
              <a:buFont typeface="Arial" panose="020B0604020202020204" pitchFamily="34" charset="0"/>
              <a:buChar char="•"/>
            </a:pPr>
            <a:r>
              <a:rPr lang="en-US" dirty="0"/>
              <a:t>Quantifying interpretability of units</a:t>
            </a:r>
          </a:p>
        </p:txBody>
      </p:sp>
    </p:spTree>
    <p:extLst>
      <p:ext uri="{BB962C8B-B14F-4D97-AF65-F5344CB8AC3E}">
        <p14:creationId xmlns:p14="http://schemas.microsoft.com/office/powerpoint/2010/main" val="407764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Review: Visualizing and explaining neural networks</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B63A5E97-162A-914F-A75C-62EE07DC8F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9385" y="1447800"/>
            <a:ext cx="7313229" cy="4861516"/>
          </a:xfrm>
          <a:prstGeom prst="rect">
            <a:avLst/>
          </a:prstGeom>
        </p:spPr>
      </p:pic>
    </p:spTree>
    <p:extLst>
      <p:ext uri="{BB962C8B-B14F-4D97-AF65-F5344CB8AC3E}">
        <p14:creationId xmlns:p14="http://schemas.microsoft.com/office/powerpoint/2010/main" val="4082060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Review: Visualizing and explaining neural networks</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r>
              <a:rPr lang="en-US" dirty="0"/>
              <a:t>Synthesizing images to maximize activation</a:t>
            </a:r>
          </a:p>
        </p:txBody>
      </p:sp>
      <p:pic>
        <p:nvPicPr>
          <p:cNvPr id="4" name="Picture 3">
            <a:extLst>
              <a:ext uri="{FF2B5EF4-FFF2-40B4-BE49-F238E27FC236}">
                <a16:creationId xmlns:a16="http://schemas.microsoft.com/office/drawing/2014/main" id="{9D0F2CD7-D893-594A-8DC5-D558E9BE7E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25119" y="2020277"/>
            <a:ext cx="6723681" cy="4609123"/>
          </a:xfrm>
          <a:prstGeom prst="rect">
            <a:avLst/>
          </a:prstGeom>
        </p:spPr>
      </p:pic>
    </p:spTree>
    <p:extLst>
      <p:ext uri="{BB962C8B-B14F-4D97-AF65-F5344CB8AC3E}">
        <p14:creationId xmlns:p14="http://schemas.microsoft.com/office/powerpoint/2010/main" val="2670767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Review: Visualizing and explaining neural networks</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r>
              <a:rPr lang="en-US" dirty="0"/>
              <a:t>Synthesizing images to maximize activation</a:t>
            </a:r>
          </a:p>
          <a:p>
            <a:pPr marL="457200" indent="-457200">
              <a:buFont typeface="Arial" panose="020B0604020202020204" pitchFamily="34" charset="0"/>
              <a:buChar char="•"/>
            </a:pPr>
            <a:r>
              <a:rPr lang="en-US" dirty="0"/>
              <a:t>Saliency maps</a:t>
            </a:r>
          </a:p>
        </p:txBody>
      </p:sp>
      <p:pic>
        <p:nvPicPr>
          <p:cNvPr id="6" name="Picture 5">
            <a:extLst>
              <a:ext uri="{FF2B5EF4-FFF2-40B4-BE49-F238E27FC236}">
                <a16:creationId xmlns:a16="http://schemas.microsoft.com/office/drawing/2014/main" id="{F112BBF2-985E-4B42-BA88-F333C44370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2514600"/>
            <a:ext cx="8229600" cy="4135516"/>
          </a:xfrm>
          <a:prstGeom prst="rect">
            <a:avLst/>
          </a:prstGeom>
        </p:spPr>
      </p:pic>
    </p:spTree>
    <p:extLst>
      <p:ext uri="{BB962C8B-B14F-4D97-AF65-F5344CB8AC3E}">
        <p14:creationId xmlns:p14="http://schemas.microsoft.com/office/powerpoint/2010/main" val="1279737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Review: Visualizing and explaining neural networks</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Mapping activations back to the image</a:t>
            </a:r>
          </a:p>
          <a:p>
            <a:pPr marL="457200" indent="-457200">
              <a:buFont typeface="Arial" panose="020B0604020202020204" pitchFamily="34" charset="0"/>
              <a:buChar char="•"/>
            </a:pPr>
            <a:r>
              <a:rPr lang="en-US" dirty="0"/>
              <a:t>Synthesizing images to maximize activation</a:t>
            </a:r>
          </a:p>
          <a:p>
            <a:pPr marL="457200" indent="-457200">
              <a:buFont typeface="Arial" panose="020B0604020202020204" pitchFamily="34" charset="0"/>
              <a:buChar char="•"/>
            </a:pPr>
            <a:r>
              <a:rPr lang="en-US" dirty="0"/>
              <a:t>Saliency maps</a:t>
            </a:r>
          </a:p>
          <a:p>
            <a:pPr marL="457200" indent="-457200">
              <a:buFont typeface="Arial" panose="020B0604020202020204" pitchFamily="34" charset="0"/>
              <a:buChar char="•"/>
            </a:pPr>
            <a:r>
              <a:rPr lang="en-US" dirty="0"/>
              <a:t>Quantifying interpretability of units</a:t>
            </a:r>
          </a:p>
        </p:txBody>
      </p:sp>
    </p:spTree>
    <p:extLst>
      <p:ext uri="{BB962C8B-B14F-4D97-AF65-F5344CB8AC3E}">
        <p14:creationId xmlns:p14="http://schemas.microsoft.com/office/powerpoint/2010/main" val="2965625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E143-7E20-834B-A6DD-772654EAFF66}"/>
              </a:ext>
            </a:extLst>
          </p:cNvPr>
          <p:cNvSpPr>
            <a:spLocks noGrp="1"/>
          </p:cNvSpPr>
          <p:nvPr>
            <p:ph type="title"/>
          </p:nvPr>
        </p:nvSpPr>
        <p:spPr/>
        <p:txBody>
          <a:bodyPr/>
          <a:lstStyle/>
          <a:p>
            <a:r>
              <a:rPr lang="en-US" dirty="0"/>
              <a:t>Quantifying interpretability of units</a:t>
            </a:r>
          </a:p>
        </p:txBody>
      </p:sp>
      <p:sp>
        <p:nvSpPr>
          <p:cNvPr id="3" name="Content Placeholder 2">
            <a:extLst>
              <a:ext uri="{FF2B5EF4-FFF2-40B4-BE49-F238E27FC236}">
                <a16:creationId xmlns:a16="http://schemas.microsoft.com/office/drawing/2014/main" id="{DD882CC2-50D5-0947-828A-CEF0917B9A72}"/>
              </a:ext>
            </a:extLst>
          </p:cNvPr>
          <p:cNvSpPr>
            <a:spLocks noGrp="1"/>
          </p:cNvSpPr>
          <p:nvPr>
            <p:ph idx="1"/>
          </p:nvPr>
        </p:nvSpPr>
        <p:spPr/>
        <p:txBody>
          <a:bodyPr/>
          <a:lstStyle/>
          <a:p>
            <a:pPr marL="457200" indent="-457200">
              <a:buFont typeface="Arial" panose="020B0604020202020204" pitchFamily="34" charset="0"/>
              <a:buChar char="•"/>
            </a:pPr>
            <a:r>
              <a:rPr lang="en-US" dirty="0"/>
              <a:t>From the beginning, people have observed that many units in higher layers seem to fire on meaningful concepts</a:t>
            </a:r>
          </a:p>
          <a:p>
            <a:pPr marL="457200" indent="-457200">
              <a:buFont typeface="Arial" panose="020B0604020202020204" pitchFamily="34" charset="0"/>
              <a:buChar char="•"/>
            </a:pPr>
            <a:r>
              <a:rPr lang="en-US" dirty="0"/>
              <a:t>But how can we quantify this?</a:t>
            </a:r>
          </a:p>
        </p:txBody>
      </p:sp>
      <p:pic>
        <p:nvPicPr>
          <p:cNvPr id="4" name="Picture 3">
            <a:extLst>
              <a:ext uri="{FF2B5EF4-FFF2-40B4-BE49-F238E27FC236}">
                <a16:creationId xmlns:a16="http://schemas.microsoft.com/office/drawing/2014/main" id="{4C62F540-C374-9B48-B24B-D3D7ADA93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3254700"/>
            <a:ext cx="7529140" cy="2765101"/>
          </a:xfrm>
          <a:prstGeom prst="rect">
            <a:avLst/>
          </a:prstGeom>
        </p:spPr>
      </p:pic>
      <p:sp>
        <p:nvSpPr>
          <p:cNvPr id="5" name="TextBox 4">
            <a:extLst>
              <a:ext uri="{FF2B5EF4-FFF2-40B4-BE49-F238E27FC236}">
                <a16:creationId xmlns:a16="http://schemas.microsoft.com/office/drawing/2014/main" id="{29809C20-AD86-BC40-B13D-C461F1A221C6}"/>
              </a:ext>
            </a:extLst>
          </p:cNvPr>
          <p:cNvSpPr txBox="1"/>
          <p:nvPr/>
        </p:nvSpPr>
        <p:spPr>
          <a:xfrm>
            <a:off x="3493200" y="2819400"/>
            <a:ext cx="1826141" cy="369332"/>
          </a:xfrm>
          <a:prstGeom prst="rect">
            <a:avLst/>
          </a:prstGeom>
          <a:noFill/>
        </p:spPr>
        <p:txBody>
          <a:bodyPr wrap="none" rtlCol="0">
            <a:spAutoFit/>
          </a:bodyPr>
          <a:lstStyle/>
          <a:p>
            <a:r>
              <a:rPr lang="en-US" sz="1800" b="0" dirty="0" err="1"/>
              <a:t>AlexNet</a:t>
            </a:r>
            <a:r>
              <a:rPr lang="en-US" sz="1800" b="0" dirty="0"/>
              <a:t> Layer 4</a:t>
            </a:r>
          </a:p>
        </p:txBody>
      </p:sp>
      <p:sp>
        <p:nvSpPr>
          <p:cNvPr id="6" name="TextBox 5">
            <a:extLst>
              <a:ext uri="{FF2B5EF4-FFF2-40B4-BE49-F238E27FC236}">
                <a16:creationId xmlns:a16="http://schemas.microsoft.com/office/drawing/2014/main" id="{27C8A94A-5CE9-BE4A-B840-AA98326E2C1D}"/>
              </a:ext>
            </a:extLst>
          </p:cNvPr>
          <p:cNvSpPr txBox="1"/>
          <p:nvPr/>
        </p:nvSpPr>
        <p:spPr>
          <a:xfrm>
            <a:off x="7150800" y="2819400"/>
            <a:ext cx="1826141" cy="369332"/>
          </a:xfrm>
          <a:prstGeom prst="rect">
            <a:avLst/>
          </a:prstGeom>
          <a:noFill/>
        </p:spPr>
        <p:txBody>
          <a:bodyPr wrap="none" rtlCol="0">
            <a:spAutoFit/>
          </a:bodyPr>
          <a:lstStyle/>
          <a:p>
            <a:r>
              <a:rPr lang="en-US" sz="1800" b="0" dirty="0" err="1"/>
              <a:t>AlexNet</a:t>
            </a:r>
            <a:r>
              <a:rPr lang="en-US" sz="1800" b="0" dirty="0"/>
              <a:t> Layer 5</a:t>
            </a:r>
          </a:p>
        </p:txBody>
      </p:sp>
      <p:sp>
        <p:nvSpPr>
          <p:cNvPr id="7" name="TextBox 6">
            <a:extLst>
              <a:ext uri="{FF2B5EF4-FFF2-40B4-BE49-F238E27FC236}">
                <a16:creationId xmlns:a16="http://schemas.microsoft.com/office/drawing/2014/main" id="{3F21F0BA-7FD5-0746-ABE0-C720001D0C4C}"/>
              </a:ext>
            </a:extLst>
          </p:cNvPr>
          <p:cNvSpPr txBox="1"/>
          <p:nvPr/>
        </p:nvSpPr>
        <p:spPr>
          <a:xfrm>
            <a:off x="8593394" y="6487770"/>
            <a:ext cx="2013693" cy="307777"/>
          </a:xfrm>
          <a:prstGeom prst="rect">
            <a:avLst/>
          </a:prstGeom>
          <a:noFill/>
        </p:spPr>
        <p:txBody>
          <a:bodyPr wrap="none" rtlCol="0">
            <a:spAutoFit/>
          </a:bodyPr>
          <a:lstStyle/>
          <a:p>
            <a:r>
              <a:rPr lang="en-US" sz="1400" b="0" dirty="0"/>
              <a:t>Figure: </a:t>
            </a:r>
            <a:r>
              <a:rPr lang="en-US" sz="1400" b="0" dirty="0" err="1"/>
              <a:t>Zeiler</a:t>
            </a:r>
            <a:r>
              <a:rPr lang="en-US" sz="1400" b="0" dirty="0"/>
              <a:t> &amp; Fergus</a:t>
            </a:r>
          </a:p>
        </p:txBody>
      </p:sp>
    </p:spTree>
    <p:extLst>
      <p:ext uri="{BB962C8B-B14F-4D97-AF65-F5344CB8AC3E}">
        <p14:creationId xmlns:p14="http://schemas.microsoft.com/office/powerpoint/2010/main" val="3609815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4599-8D5B-9941-A061-F6E80A3270ED}"/>
              </a:ext>
            </a:extLst>
          </p:cNvPr>
          <p:cNvSpPr>
            <a:spLocks noGrp="1"/>
          </p:cNvSpPr>
          <p:nvPr>
            <p:ph type="title"/>
          </p:nvPr>
        </p:nvSpPr>
        <p:spPr/>
        <p:txBody>
          <a:bodyPr/>
          <a:lstStyle/>
          <a:p>
            <a:r>
              <a:rPr lang="en-US" dirty="0"/>
              <a:t>Quantifying interpretability of units</a:t>
            </a:r>
          </a:p>
        </p:txBody>
      </p:sp>
      <p:sp>
        <p:nvSpPr>
          <p:cNvPr id="3" name="Content Placeholder 2">
            <a:extLst>
              <a:ext uri="{FF2B5EF4-FFF2-40B4-BE49-F238E27FC236}">
                <a16:creationId xmlns:a16="http://schemas.microsoft.com/office/drawing/2014/main" id="{F0447BC3-38C0-EA46-A404-526FA1B8D8A6}"/>
              </a:ext>
            </a:extLst>
          </p:cNvPr>
          <p:cNvSpPr>
            <a:spLocks noGrp="1"/>
          </p:cNvSpPr>
          <p:nvPr>
            <p:ph idx="1"/>
          </p:nvPr>
        </p:nvSpPr>
        <p:spPr/>
        <p:txBody>
          <a:bodyPr/>
          <a:lstStyle/>
          <a:p>
            <a:pPr marL="457200" indent="-457200">
              <a:buFont typeface="Arial" panose="020B0604020202020204" pitchFamily="34" charset="0"/>
              <a:buChar char="•"/>
            </a:pPr>
            <a:r>
              <a:rPr lang="en-US" dirty="0"/>
              <a:t>For a given unit, measure the overlap between areas of high activation and semantic segmentations for a large set of visual concepts</a:t>
            </a:r>
          </a:p>
        </p:txBody>
      </p:sp>
      <p:sp>
        <p:nvSpPr>
          <p:cNvPr id="4" name="Rectangle 3">
            <a:extLst>
              <a:ext uri="{FF2B5EF4-FFF2-40B4-BE49-F238E27FC236}">
                <a16:creationId xmlns:a16="http://schemas.microsoft.com/office/drawing/2014/main" id="{38367A7C-57F2-F14B-AD54-57A19FFB2530}"/>
              </a:ext>
            </a:extLst>
          </p:cNvPr>
          <p:cNvSpPr/>
          <p:nvPr/>
        </p:nvSpPr>
        <p:spPr>
          <a:xfrm>
            <a:off x="1524000" y="6172201"/>
            <a:ext cx="8991600" cy="646331"/>
          </a:xfrm>
          <a:prstGeom prst="rect">
            <a:avLst/>
          </a:prstGeom>
        </p:spPr>
        <p:txBody>
          <a:bodyPr wrap="square">
            <a:spAutoFit/>
          </a:bodyPr>
          <a:lstStyle/>
          <a:p>
            <a:pPr algn="ctr"/>
            <a:r>
              <a:rPr lang="en-US" sz="1800" b="0" dirty="0"/>
              <a:t>D. </a:t>
            </a:r>
            <a:r>
              <a:rPr lang="en-US" sz="1800" b="0" dirty="0" err="1"/>
              <a:t>Bau</a:t>
            </a:r>
            <a:r>
              <a:rPr lang="en-US" sz="1800" b="0" dirty="0"/>
              <a:t>, B. Zhou, A. Khosla, A. Oliva, A. Torralba, </a:t>
            </a:r>
            <a:r>
              <a:rPr lang="en-US" sz="1800" b="0" dirty="0">
                <a:hlinkClick r:id="rId2"/>
              </a:rPr>
              <a:t>Network Dissection: Quantifying Interpretability of Deep Visual Representations</a:t>
            </a:r>
            <a:r>
              <a:rPr lang="en-US" sz="1800" b="0" dirty="0"/>
              <a:t>, CVPR 2017</a:t>
            </a:r>
          </a:p>
        </p:txBody>
      </p:sp>
      <p:pic>
        <p:nvPicPr>
          <p:cNvPr id="5" name="Picture 4">
            <a:extLst>
              <a:ext uri="{FF2B5EF4-FFF2-40B4-BE49-F238E27FC236}">
                <a16:creationId xmlns:a16="http://schemas.microsoft.com/office/drawing/2014/main" id="{7AB66148-E59F-D04D-88C8-16B4F12C6F84}"/>
              </a:ext>
            </a:extLst>
          </p:cNvPr>
          <p:cNvPicPr>
            <a:picLocks noChangeAspect="1"/>
          </p:cNvPicPr>
          <p:nvPr/>
        </p:nvPicPr>
        <p:blipFill>
          <a:blip r:embed="rId3"/>
          <a:stretch>
            <a:fillRect/>
          </a:stretch>
        </p:blipFill>
        <p:spPr>
          <a:xfrm>
            <a:off x="1822819" y="2647282"/>
            <a:ext cx="2253163" cy="3448718"/>
          </a:xfrm>
          <a:prstGeom prst="rect">
            <a:avLst/>
          </a:prstGeom>
        </p:spPr>
      </p:pic>
      <p:grpSp>
        <p:nvGrpSpPr>
          <p:cNvPr id="6" name="Group 5">
            <a:extLst>
              <a:ext uri="{FF2B5EF4-FFF2-40B4-BE49-F238E27FC236}">
                <a16:creationId xmlns:a16="http://schemas.microsoft.com/office/drawing/2014/main" id="{25EDD9DF-61E0-1F43-A84D-CE0180E100E3}"/>
              </a:ext>
            </a:extLst>
          </p:cNvPr>
          <p:cNvGrpSpPr/>
          <p:nvPr/>
        </p:nvGrpSpPr>
        <p:grpSpPr>
          <a:xfrm>
            <a:off x="1819650" y="4466094"/>
            <a:ext cx="2221508" cy="295385"/>
            <a:chOff x="1123247" y="4575700"/>
            <a:chExt cx="2221508" cy="295385"/>
          </a:xfrm>
        </p:grpSpPr>
        <p:sp>
          <p:nvSpPr>
            <p:cNvPr id="7" name="Rectangle 6">
              <a:extLst>
                <a:ext uri="{FF2B5EF4-FFF2-40B4-BE49-F238E27FC236}">
                  <a16:creationId xmlns:a16="http://schemas.microsoft.com/office/drawing/2014/main" id="{C4FC4169-33BF-F84A-B56F-AFEB9D3C9C74}"/>
                </a:ext>
              </a:extLst>
            </p:cNvPr>
            <p:cNvSpPr/>
            <p:nvPr/>
          </p:nvSpPr>
          <p:spPr>
            <a:xfrm>
              <a:off x="1123247" y="4575700"/>
              <a:ext cx="2221508" cy="295385"/>
            </a:xfrm>
            <a:prstGeom prst="rect">
              <a:avLst/>
            </a:prstGeom>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a:p>
          </p:txBody>
        </p:sp>
        <p:sp>
          <p:nvSpPr>
            <p:cNvPr id="8" name="Oval 7">
              <a:extLst>
                <a:ext uri="{FF2B5EF4-FFF2-40B4-BE49-F238E27FC236}">
                  <a16:creationId xmlns:a16="http://schemas.microsoft.com/office/drawing/2014/main" id="{26F6FF4F-2630-DB46-9CC3-4A21A6E7C9C8}"/>
                </a:ext>
              </a:extLst>
            </p:cNvPr>
            <p:cNvSpPr/>
            <p:nvPr/>
          </p:nvSpPr>
          <p:spPr>
            <a:xfrm>
              <a:off x="1203766" y="4610425"/>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704349-8C76-EA41-9333-07B751EA42AB}"/>
                </a:ext>
              </a:extLst>
            </p:cNvPr>
            <p:cNvSpPr/>
            <p:nvPr/>
          </p:nvSpPr>
          <p:spPr>
            <a:xfrm>
              <a:off x="1507662" y="4610425"/>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023C50-C8D2-E047-9DFB-7CCB3ED35AC4}"/>
                </a:ext>
              </a:extLst>
            </p:cNvPr>
            <p:cNvSpPr/>
            <p:nvPr/>
          </p:nvSpPr>
          <p:spPr>
            <a:xfrm>
              <a:off x="3082388" y="4608684"/>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99C47D-1B79-714A-8CC1-26EA7549EC61}"/>
                </a:ext>
              </a:extLst>
            </p:cNvPr>
            <p:cNvSpPr/>
            <p:nvPr/>
          </p:nvSpPr>
          <p:spPr>
            <a:xfrm>
              <a:off x="2775281" y="4608611"/>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8EE08A-F626-684A-A33F-687857C8199E}"/>
                </a:ext>
              </a:extLst>
            </p:cNvPr>
            <p:cNvSpPr/>
            <p:nvPr/>
          </p:nvSpPr>
          <p:spPr>
            <a:xfrm>
              <a:off x="1833264" y="4610424"/>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EF5068-0610-BE44-954E-A712E0B72B01}"/>
                </a:ext>
              </a:extLst>
            </p:cNvPr>
            <p:cNvSpPr/>
            <p:nvPr/>
          </p:nvSpPr>
          <p:spPr>
            <a:xfrm>
              <a:off x="2153447" y="4608611"/>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2CDA9E-2E4F-254D-A401-26A3F838D5D0}"/>
                </a:ext>
              </a:extLst>
            </p:cNvPr>
            <p:cNvSpPr/>
            <p:nvPr/>
          </p:nvSpPr>
          <p:spPr>
            <a:xfrm>
              <a:off x="2460554" y="4608611"/>
              <a:ext cx="219919" cy="21991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43E1C451-E012-C949-9B53-314BBA517303}"/>
              </a:ext>
            </a:extLst>
          </p:cNvPr>
          <p:cNvSpPr/>
          <p:nvPr/>
        </p:nvSpPr>
        <p:spPr>
          <a:xfrm>
            <a:off x="1898905" y="4499005"/>
            <a:ext cx="219919" cy="219919"/>
          </a:xfrm>
          <a:prstGeom prst="ellipse">
            <a:avLst/>
          </a:prstGeom>
          <a:solidFill>
            <a:schemeClr val="accent6"/>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603EE250-0FAB-3743-96F0-AA9E8EEC4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3474" y="2919587"/>
            <a:ext cx="5925927" cy="847234"/>
          </a:xfrm>
          <a:prstGeom prst="rect">
            <a:avLst/>
          </a:prstGeom>
        </p:spPr>
      </p:pic>
      <p:sp>
        <p:nvSpPr>
          <p:cNvPr id="18" name="TextBox 17">
            <a:extLst>
              <a:ext uri="{FF2B5EF4-FFF2-40B4-BE49-F238E27FC236}">
                <a16:creationId xmlns:a16="http://schemas.microsoft.com/office/drawing/2014/main" id="{87FD329B-9C72-6A42-AEBA-393C21DA3884}"/>
              </a:ext>
            </a:extLst>
          </p:cNvPr>
          <p:cNvSpPr txBox="1"/>
          <p:nvPr/>
        </p:nvSpPr>
        <p:spPr>
          <a:xfrm>
            <a:off x="6544107" y="2499191"/>
            <a:ext cx="2377702" cy="369332"/>
          </a:xfrm>
          <a:prstGeom prst="rect">
            <a:avLst/>
          </a:prstGeom>
          <a:noFill/>
        </p:spPr>
        <p:txBody>
          <a:bodyPr wrap="none" rtlCol="0">
            <a:spAutoFit/>
          </a:bodyPr>
          <a:lstStyle/>
          <a:p>
            <a:r>
              <a:rPr lang="en-US" sz="1800" b="0" dirty="0"/>
              <a:t>Top Activated Images</a:t>
            </a:r>
          </a:p>
        </p:txBody>
      </p:sp>
      <p:sp>
        <p:nvSpPr>
          <p:cNvPr id="19" name="Oval 18">
            <a:extLst>
              <a:ext uri="{FF2B5EF4-FFF2-40B4-BE49-F238E27FC236}">
                <a16:creationId xmlns:a16="http://schemas.microsoft.com/office/drawing/2014/main" id="{98ABDAEF-CF45-854A-AAD0-78147AE771F9}"/>
              </a:ext>
            </a:extLst>
          </p:cNvPr>
          <p:cNvSpPr/>
          <p:nvPr/>
        </p:nvSpPr>
        <p:spPr>
          <a:xfrm>
            <a:off x="4822484" y="2531047"/>
            <a:ext cx="274241" cy="274241"/>
          </a:xfrm>
          <a:prstGeom prst="ellipse">
            <a:avLst/>
          </a:prstGeom>
          <a:solidFill>
            <a:schemeClr val="accent6"/>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b="0"/>
          </a:p>
        </p:txBody>
      </p:sp>
      <p:sp>
        <p:nvSpPr>
          <p:cNvPr id="20" name="Rectangle 19">
            <a:extLst>
              <a:ext uri="{FF2B5EF4-FFF2-40B4-BE49-F238E27FC236}">
                <a16:creationId xmlns:a16="http://schemas.microsoft.com/office/drawing/2014/main" id="{450BA512-49BC-6B48-891E-16A7A151E9E8}"/>
              </a:ext>
            </a:extLst>
          </p:cNvPr>
          <p:cNvSpPr/>
          <p:nvPr/>
        </p:nvSpPr>
        <p:spPr>
          <a:xfrm>
            <a:off x="5100347" y="2526268"/>
            <a:ext cx="787395" cy="369332"/>
          </a:xfrm>
          <a:prstGeom prst="rect">
            <a:avLst/>
          </a:prstGeom>
        </p:spPr>
        <p:txBody>
          <a:bodyPr wrap="none">
            <a:spAutoFit/>
          </a:bodyPr>
          <a:lstStyle/>
          <a:p>
            <a:r>
              <a:rPr lang="en-US" sz="1800" b="0" dirty="0"/>
              <a:t>Unit 1</a:t>
            </a:r>
          </a:p>
        </p:txBody>
      </p:sp>
      <p:pic>
        <p:nvPicPr>
          <p:cNvPr id="23" name="Picture 22">
            <a:extLst>
              <a:ext uri="{FF2B5EF4-FFF2-40B4-BE49-F238E27FC236}">
                <a16:creationId xmlns:a16="http://schemas.microsoft.com/office/drawing/2014/main" id="{C67AC9C5-1DB6-0242-AEF9-505E10D88D77}"/>
              </a:ext>
            </a:extLst>
          </p:cNvPr>
          <p:cNvPicPr>
            <a:picLocks noChangeAspect="1"/>
          </p:cNvPicPr>
          <p:nvPr/>
        </p:nvPicPr>
        <p:blipFill>
          <a:blip r:embed="rId5"/>
          <a:stretch>
            <a:fillRect/>
          </a:stretch>
        </p:blipFill>
        <p:spPr>
          <a:xfrm>
            <a:off x="4513473" y="4392982"/>
            <a:ext cx="5925927" cy="850846"/>
          </a:xfrm>
          <a:prstGeom prst="rect">
            <a:avLst/>
          </a:prstGeom>
        </p:spPr>
      </p:pic>
      <p:sp>
        <p:nvSpPr>
          <p:cNvPr id="24" name="TextBox 23">
            <a:extLst>
              <a:ext uri="{FF2B5EF4-FFF2-40B4-BE49-F238E27FC236}">
                <a16:creationId xmlns:a16="http://schemas.microsoft.com/office/drawing/2014/main" id="{E4A01549-1046-1441-B22B-79346A19DB19}"/>
              </a:ext>
            </a:extLst>
          </p:cNvPr>
          <p:cNvSpPr txBox="1"/>
          <p:nvPr/>
        </p:nvSpPr>
        <p:spPr>
          <a:xfrm>
            <a:off x="5275461" y="4038600"/>
            <a:ext cx="4764446" cy="338554"/>
          </a:xfrm>
          <a:prstGeom prst="rect">
            <a:avLst/>
          </a:prstGeom>
          <a:noFill/>
        </p:spPr>
        <p:txBody>
          <a:bodyPr wrap="none" rtlCol="0">
            <a:spAutoFit/>
          </a:bodyPr>
          <a:lstStyle/>
          <a:p>
            <a:r>
              <a:rPr lang="en-US" sz="1600" b="0" dirty="0"/>
              <a:t>Lamp             Intersection over Union (</a:t>
            </a:r>
            <a:r>
              <a:rPr lang="en-US" sz="1600" b="0" dirty="0" err="1"/>
              <a:t>IoU</a:t>
            </a:r>
            <a:r>
              <a:rPr lang="en-US" sz="1600" b="0" dirty="0"/>
              <a:t>) = 0.12 </a:t>
            </a:r>
          </a:p>
        </p:txBody>
      </p:sp>
      <p:sp>
        <p:nvSpPr>
          <p:cNvPr id="25" name="Rectangle 24">
            <a:extLst>
              <a:ext uri="{FF2B5EF4-FFF2-40B4-BE49-F238E27FC236}">
                <a16:creationId xmlns:a16="http://schemas.microsoft.com/office/drawing/2014/main" id="{1E207181-B5ED-C448-AAF3-6759C3D266E7}"/>
              </a:ext>
            </a:extLst>
          </p:cNvPr>
          <p:cNvSpPr/>
          <p:nvPr/>
        </p:nvSpPr>
        <p:spPr>
          <a:xfrm>
            <a:off x="2514601" y="2328446"/>
            <a:ext cx="901209" cy="338554"/>
          </a:xfrm>
          <a:prstGeom prst="rect">
            <a:avLst/>
          </a:prstGeom>
        </p:spPr>
        <p:txBody>
          <a:bodyPr wrap="none">
            <a:spAutoFit/>
          </a:bodyPr>
          <a:lstStyle/>
          <a:p>
            <a:r>
              <a:rPr lang="en-US" sz="1600" b="0" dirty="0" err="1"/>
              <a:t>AlexNet</a:t>
            </a:r>
            <a:endParaRPr lang="en-US" sz="1600" b="0" dirty="0"/>
          </a:p>
        </p:txBody>
      </p:sp>
    </p:spTree>
    <p:extLst>
      <p:ext uri="{BB962C8B-B14F-4D97-AF65-F5344CB8AC3E}">
        <p14:creationId xmlns:p14="http://schemas.microsoft.com/office/powerpoint/2010/main" val="143564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animBg="1"/>
      <p:bldP spid="20"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4599-8D5B-9941-A061-F6E80A3270ED}"/>
              </a:ext>
            </a:extLst>
          </p:cNvPr>
          <p:cNvSpPr>
            <a:spLocks noGrp="1"/>
          </p:cNvSpPr>
          <p:nvPr>
            <p:ph type="title"/>
          </p:nvPr>
        </p:nvSpPr>
        <p:spPr/>
        <p:txBody>
          <a:bodyPr/>
          <a:lstStyle/>
          <a:p>
            <a:r>
              <a:rPr lang="en-US" dirty="0"/>
              <a:t>Quantifying interpretability of units</a:t>
            </a:r>
          </a:p>
        </p:txBody>
      </p:sp>
      <p:sp>
        <p:nvSpPr>
          <p:cNvPr id="3" name="Content Placeholder 2">
            <a:extLst>
              <a:ext uri="{FF2B5EF4-FFF2-40B4-BE49-F238E27FC236}">
                <a16:creationId xmlns:a16="http://schemas.microsoft.com/office/drawing/2014/main" id="{F0447BC3-38C0-EA46-A404-526FA1B8D8A6}"/>
              </a:ext>
            </a:extLst>
          </p:cNvPr>
          <p:cNvSpPr>
            <a:spLocks noGrp="1"/>
          </p:cNvSpPr>
          <p:nvPr>
            <p:ph idx="1"/>
          </p:nvPr>
        </p:nvSpPr>
        <p:spPr/>
        <p:txBody>
          <a:bodyPr/>
          <a:lstStyle/>
          <a:p>
            <a:pPr marL="457200" indent="-457200">
              <a:buFont typeface="Arial" panose="020B0604020202020204" pitchFamily="34" charset="0"/>
              <a:buChar char="•"/>
            </a:pPr>
            <a:r>
              <a:rPr lang="en-US" dirty="0"/>
              <a:t>For a given unit, measure the overlap between areas of high activation and semantic segmentations for a large set of visual concepts</a:t>
            </a:r>
          </a:p>
        </p:txBody>
      </p:sp>
      <p:sp>
        <p:nvSpPr>
          <p:cNvPr id="4" name="Rectangle 3">
            <a:extLst>
              <a:ext uri="{FF2B5EF4-FFF2-40B4-BE49-F238E27FC236}">
                <a16:creationId xmlns:a16="http://schemas.microsoft.com/office/drawing/2014/main" id="{38367A7C-57F2-F14B-AD54-57A19FFB2530}"/>
              </a:ext>
            </a:extLst>
          </p:cNvPr>
          <p:cNvSpPr/>
          <p:nvPr/>
        </p:nvSpPr>
        <p:spPr>
          <a:xfrm>
            <a:off x="1524000" y="6172201"/>
            <a:ext cx="8991600" cy="646331"/>
          </a:xfrm>
          <a:prstGeom prst="rect">
            <a:avLst/>
          </a:prstGeom>
        </p:spPr>
        <p:txBody>
          <a:bodyPr wrap="square">
            <a:spAutoFit/>
          </a:bodyPr>
          <a:lstStyle/>
          <a:p>
            <a:pPr algn="ctr"/>
            <a:r>
              <a:rPr lang="en-US" sz="1800" b="0" dirty="0"/>
              <a:t>D. </a:t>
            </a:r>
            <a:r>
              <a:rPr lang="en-US" sz="1800" b="0" dirty="0" err="1"/>
              <a:t>Bau</a:t>
            </a:r>
            <a:r>
              <a:rPr lang="en-US" sz="1800" b="0" dirty="0"/>
              <a:t>, B. Zhou, A. Khosla, A. Oliva, A. Torralba, </a:t>
            </a:r>
            <a:r>
              <a:rPr lang="en-US" sz="1800" b="0" dirty="0">
                <a:hlinkClick r:id="rId2"/>
              </a:rPr>
              <a:t>Network Dissection: Quantifying Interpretability of Deep Visual Representations</a:t>
            </a:r>
            <a:r>
              <a:rPr lang="en-US" sz="1800" b="0" dirty="0"/>
              <a:t>, CVPR 2017</a:t>
            </a:r>
          </a:p>
        </p:txBody>
      </p:sp>
      <p:grpSp>
        <p:nvGrpSpPr>
          <p:cNvPr id="22" name="Group 21">
            <a:extLst>
              <a:ext uri="{FF2B5EF4-FFF2-40B4-BE49-F238E27FC236}">
                <a16:creationId xmlns:a16="http://schemas.microsoft.com/office/drawing/2014/main" id="{0467E2D7-4F55-3545-AF87-BF90720668A1}"/>
              </a:ext>
            </a:extLst>
          </p:cNvPr>
          <p:cNvGrpSpPr/>
          <p:nvPr/>
        </p:nvGrpSpPr>
        <p:grpSpPr>
          <a:xfrm>
            <a:off x="1840596" y="2514601"/>
            <a:ext cx="8675005" cy="2579131"/>
            <a:chOff x="508905" y="2116045"/>
            <a:chExt cx="11290300" cy="3356673"/>
          </a:xfrm>
        </p:grpSpPr>
        <p:grpSp>
          <p:nvGrpSpPr>
            <p:cNvPr id="25" name="Group 24">
              <a:extLst>
                <a:ext uri="{FF2B5EF4-FFF2-40B4-BE49-F238E27FC236}">
                  <a16:creationId xmlns:a16="http://schemas.microsoft.com/office/drawing/2014/main" id="{646F7292-0A2B-674B-98B5-791E021494D5}"/>
                </a:ext>
              </a:extLst>
            </p:cNvPr>
            <p:cNvGrpSpPr/>
            <p:nvPr/>
          </p:nvGrpSpPr>
          <p:grpSpPr>
            <a:xfrm>
              <a:off x="1335315" y="2116045"/>
              <a:ext cx="4688114" cy="510195"/>
              <a:chOff x="2307771" y="2464388"/>
              <a:chExt cx="4688114" cy="510195"/>
            </a:xfrm>
          </p:grpSpPr>
          <p:sp>
            <p:nvSpPr>
              <p:cNvPr id="27" name="TextBox 26">
                <a:extLst>
                  <a:ext uri="{FF2B5EF4-FFF2-40B4-BE49-F238E27FC236}">
                    <a16:creationId xmlns:a16="http://schemas.microsoft.com/office/drawing/2014/main" id="{7B24C8E2-F74D-4A46-B8B1-8D5965BAC99F}"/>
                  </a:ext>
                </a:extLst>
              </p:cNvPr>
              <p:cNvSpPr txBox="1"/>
              <p:nvPr/>
            </p:nvSpPr>
            <p:spPr>
              <a:xfrm>
                <a:off x="3480190" y="2464388"/>
                <a:ext cx="2059563" cy="480676"/>
              </a:xfrm>
              <a:prstGeom prst="rect">
                <a:avLst/>
              </a:prstGeom>
              <a:noFill/>
            </p:spPr>
            <p:txBody>
              <a:bodyPr wrap="none" rtlCol="0">
                <a:spAutoFit/>
              </a:bodyPr>
              <a:lstStyle/>
              <a:p>
                <a:r>
                  <a:rPr lang="en-US" sz="1800" b="0" dirty="0"/>
                  <a:t>Forward pass</a:t>
                </a:r>
              </a:p>
            </p:txBody>
          </p:sp>
          <p:cxnSp>
            <p:nvCxnSpPr>
              <p:cNvPr id="28" name="Straight Arrow Connector 27">
                <a:extLst>
                  <a:ext uri="{FF2B5EF4-FFF2-40B4-BE49-F238E27FC236}">
                    <a16:creationId xmlns:a16="http://schemas.microsoft.com/office/drawing/2014/main" id="{AE3A6ABB-DE92-0441-AE8A-F29444A642D6}"/>
                  </a:ext>
                </a:extLst>
              </p:cNvPr>
              <p:cNvCxnSpPr/>
              <p:nvPr/>
            </p:nvCxnSpPr>
            <p:spPr>
              <a:xfrm>
                <a:off x="2307771" y="2974583"/>
                <a:ext cx="46881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43A8C0D0-B912-A149-BAB9-16DD819B2998}"/>
                </a:ext>
              </a:extLst>
            </p:cNvPr>
            <p:cNvPicPr>
              <a:picLocks noChangeAspect="1"/>
            </p:cNvPicPr>
            <p:nvPr/>
          </p:nvPicPr>
          <p:blipFill>
            <a:blip r:embed="rId3"/>
            <a:stretch>
              <a:fillRect/>
            </a:stretch>
          </p:blipFill>
          <p:spPr>
            <a:xfrm>
              <a:off x="508905" y="2831118"/>
              <a:ext cx="11290300" cy="2641600"/>
            </a:xfrm>
            <a:prstGeom prst="rect">
              <a:avLst/>
            </a:prstGeom>
          </p:spPr>
        </p:pic>
      </p:grpSp>
      <p:sp>
        <p:nvSpPr>
          <p:cNvPr id="29" name="TextBox 28">
            <a:extLst>
              <a:ext uri="{FF2B5EF4-FFF2-40B4-BE49-F238E27FC236}">
                <a16:creationId xmlns:a16="http://schemas.microsoft.com/office/drawing/2014/main" id="{68E71CDD-323A-6F42-9D7B-A22824F673FB}"/>
              </a:ext>
            </a:extLst>
          </p:cNvPr>
          <p:cNvSpPr txBox="1"/>
          <p:nvPr/>
        </p:nvSpPr>
        <p:spPr>
          <a:xfrm>
            <a:off x="6635772" y="5181601"/>
            <a:ext cx="4032229" cy="646331"/>
          </a:xfrm>
          <a:prstGeom prst="rect">
            <a:avLst/>
          </a:prstGeom>
          <a:noFill/>
        </p:spPr>
        <p:txBody>
          <a:bodyPr wrap="square" rtlCol="0">
            <a:spAutoFit/>
          </a:bodyPr>
          <a:lstStyle/>
          <a:p>
            <a:pPr algn="ctr"/>
            <a:r>
              <a:rPr lang="en-US" sz="1800" b="0" dirty="0"/>
              <a:t>Dataset with semantic segmentations for ~1200 visual concepts</a:t>
            </a:r>
          </a:p>
        </p:txBody>
      </p:sp>
      <p:sp>
        <p:nvSpPr>
          <p:cNvPr id="30" name="TextBox 29">
            <a:extLst>
              <a:ext uri="{FF2B5EF4-FFF2-40B4-BE49-F238E27FC236}">
                <a16:creationId xmlns:a16="http://schemas.microsoft.com/office/drawing/2014/main" id="{50F164FB-F7BB-9745-AAA7-4F1906352714}"/>
              </a:ext>
            </a:extLst>
          </p:cNvPr>
          <p:cNvSpPr txBox="1"/>
          <p:nvPr/>
        </p:nvSpPr>
        <p:spPr>
          <a:xfrm>
            <a:off x="2260538" y="5181601"/>
            <a:ext cx="4032229" cy="646331"/>
          </a:xfrm>
          <a:prstGeom prst="rect">
            <a:avLst/>
          </a:prstGeom>
          <a:noFill/>
        </p:spPr>
        <p:txBody>
          <a:bodyPr wrap="square" rtlCol="0">
            <a:spAutoFit/>
          </a:bodyPr>
          <a:lstStyle/>
          <a:p>
            <a:pPr algn="ctr"/>
            <a:r>
              <a:rPr lang="en-US" sz="1800" b="0" dirty="0"/>
              <a:t>Network trained for image classification on ImageNet or Places</a:t>
            </a:r>
          </a:p>
        </p:txBody>
      </p:sp>
    </p:spTree>
    <p:extLst>
      <p:ext uri="{BB962C8B-B14F-4D97-AF65-F5344CB8AC3E}">
        <p14:creationId xmlns:p14="http://schemas.microsoft.com/office/powerpoint/2010/main" val="317375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4599-8D5B-9941-A061-F6E80A3270ED}"/>
              </a:ext>
            </a:extLst>
          </p:cNvPr>
          <p:cNvSpPr>
            <a:spLocks noGrp="1"/>
          </p:cNvSpPr>
          <p:nvPr>
            <p:ph type="title"/>
          </p:nvPr>
        </p:nvSpPr>
        <p:spPr/>
        <p:txBody>
          <a:bodyPr/>
          <a:lstStyle/>
          <a:p>
            <a:r>
              <a:rPr lang="en-US" dirty="0"/>
              <a:t>Quantifying interpretability of units</a:t>
            </a:r>
          </a:p>
        </p:txBody>
      </p:sp>
      <p:sp>
        <p:nvSpPr>
          <p:cNvPr id="4" name="Rectangle 3">
            <a:extLst>
              <a:ext uri="{FF2B5EF4-FFF2-40B4-BE49-F238E27FC236}">
                <a16:creationId xmlns:a16="http://schemas.microsoft.com/office/drawing/2014/main" id="{38367A7C-57F2-F14B-AD54-57A19FFB2530}"/>
              </a:ext>
            </a:extLst>
          </p:cNvPr>
          <p:cNvSpPr/>
          <p:nvPr/>
        </p:nvSpPr>
        <p:spPr>
          <a:xfrm>
            <a:off x="1524000" y="6172201"/>
            <a:ext cx="8991600" cy="646331"/>
          </a:xfrm>
          <a:prstGeom prst="rect">
            <a:avLst/>
          </a:prstGeom>
        </p:spPr>
        <p:txBody>
          <a:bodyPr wrap="square">
            <a:spAutoFit/>
          </a:bodyPr>
          <a:lstStyle/>
          <a:p>
            <a:pPr algn="ctr"/>
            <a:r>
              <a:rPr lang="en-US" sz="1800" b="0" dirty="0"/>
              <a:t>D. </a:t>
            </a:r>
            <a:r>
              <a:rPr lang="en-US" sz="1800" b="0" dirty="0" err="1"/>
              <a:t>Bau</a:t>
            </a:r>
            <a:r>
              <a:rPr lang="en-US" sz="1800" b="0" dirty="0"/>
              <a:t>, B. Zhou, A. Khosla, A. Oliva, A. Torralba, </a:t>
            </a:r>
            <a:r>
              <a:rPr lang="en-US" sz="1800" b="0" dirty="0">
                <a:hlinkClick r:id="rId2"/>
              </a:rPr>
              <a:t>Network Dissection: Quantifying Interpretability of Deep Visual Representations</a:t>
            </a:r>
            <a:r>
              <a:rPr lang="en-US" sz="1800" b="0" dirty="0"/>
              <a:t>, CVPR 2017</a:t>
            </a:r>
          </a:p>
        </p:txBody>
      </p:sp>
      <p:grpSp>
        <p:nvGrpSpPr>
          <p:cNvPr id="14" name="Group 13">
            <a:extLst>
              <a:ext uri="{FF2B5EF4-FFF2-40B4-BE49-F238E27FC236}">
                <a16:creationId xmlns:a16="http://schemas.microsoft.com/office/drawing/2014/main" id="{AC061A91-540E-524A-80CA-082357592458}"/>
              </a:ext>
            </a:extLst>
          </p:cNvPr>
          <p:cNvGrpSpPr/>
          <p:nvPr/>
        </p:nvGrpSpPr>
        <p:grpSpPr>
          <a:xfrm>
            <a:off x="1668823" y="3086654"/>
            <a:ext cx="8822029" cy="1485347"/>
            <a:chOff x="17171" y="196269"/>
            <a:chExt cx="12095508" cy="2036496"/>
          </a:xfrm>
        </p:grpSpPr>
        <p:pic>
          <p:nvPicPr>
            <p:cNvPr id="15" name="Picture 14">
              <a:extLst>
                <a:ext uri="{FF2B5EF4-FFF2-40B4-BE49-F238E27FC236}">
                  <a16:creationId xmlns:a16="http://schemas.microsoft.com/office/drawing/2014/main" id="{285E1E9E-AD36-2A4F-B935-906B82E5307C}"/>
                </a:ext>
              </a:extLst>
            </p:cNvPr>
            <p:cNvPicPr>
              <a:picLocks noChangeAspect="1"/>
            </p:cNvPicPr>
            <p:nvPr/>
          </p:nvPicPr>
          <p:blipFill>
            <a:blip r:embed="rId3"/>
            <a:stretch>
              <a:fillRect/>
            </a:stretch>
          </p:blipFill>
          <p:spPr>
            <a:xfrm>
              <a:off x="17171" y="650564"/>
              <a:ext cx="12095508" cy="1582201"/>
            </a:xfrm>
            <a:prstGeom prst="rect">
              <a:avLst/>
            </a:prstGeom>
          </p:spPr>
        </p:pic>
        <p:sp>
          <p:nvSpPr>
            <p:cNvPr id="16" name="Rectangle 15">
              <a:extLst>
                <a:ext uri="{FF2B5EF4-FFF2-40B4-BE49-F238E27FC236}">
                  <a16:creationId xmlns:a16="http://schemas.microsoft.com/office/drawing/2014/main" id="{996529D5-A45F-334E-B77A-ADF9D98B0A00}"/>
                </a:ext>
              </a:extLst>
            </p:cNvPr>
            <p:cNvSpPr/>
            <p:nvPr/>
          </p:nvSpPr>
          <p:spPr>
            <a:xfrm>
              <a:off x="64839" y="196269"/>
              <a:ext cx="6609251" cy="506375"/>
            </a:xfrm>
            <a:prstGeom prst="rect">
              <a:avLst/>
            </a:prstGeom>
          </p:spPr>
          <p:txBody>
            <a:bodyPr wrap="none">
              <a:spAutoFit/>
            </a:bodyPr>
            <a:lstStyle/>
            <a:p>
              <a:r>
                <a:rPr lang="en-US" sz="1800" b="0" dirty="0"/>
                <a:t>conv5 unit 79	car (object)	</a:t>
              </a:r>
              <a:r>
                <a:rPr lang="en-US" sz="1800" b="0" dirty="0" err="1"/>
                <a:t>IoU</a:t>
              </a:r>
              <a:r>
                <a:rPr lang="en-US" sz="1800" b="0" dirty="0"/>
                <a:t>=0.13</a:t>
              </a:r>
            </a:p>
          </p:txBody>
        </p:sp>
      </p:grpSp>
      <p:grpSp>
        <p:nvGrpSpPr>
          <p:cNvPr id="17" name="Group 16">
            <a:extLst>
              <a:ext uri="{FF2B5EF4-FFF2-40B4-BE49-F238E27FC236}">
                <a16:creationId xmlns:a16="http://schemas.microsoft.com/office/drawing/2014/main" id="{3B814AD6-F292-BE44-87B9-762C8A36C28E}"/>
              </a:ext>
            </a:extLst>
          </p:cNvPr>
          <p:cNvGrpSpPr/>
          <p:nvPr/>
        </p:nvGrpSpPr>
        <p:grpSpPr>
          <a:xfrm>
            <a:off x="1651652" y="4610050"/>
            <a:ext cx="8863948" cy="1485950"/>
            <a:chOff x="0" y="2240826"/>
            <a:chExt cx="12152981" cy="2037322"/>
          </a:xfrm>
        </p:grpSpPr>
        <p:pic>
          <p:nvPicPr>
            <p:cNvPr id="18" name="Picture 17">
              <a:extLst>
                <a:ext uri="{FF2B5EF4-FFF2-40B4-BE49-F238E27FC236}">
                  <a16:creationId xmlns:a16="http://schemas.microsoft.com/office/drawing/2014/main" id="{7729E9F4-D22D-614C-821A-B1FDA9AACD9E}"/>
                </a:ext>
              </a:extLst>
            </p:cNvPr>
            <p:cNvPicPr>
              <a:picLocks noChangeAspect="1"/>
            </p:cNvPicPr>
            <p:nvPr/>
          </p:nvPicPr>
          <p:blipFill>
            <a:blip r:embed="rId4"/>
            <a:stretch>
              <a:fillRect/>
            </a:stretch>
          </p:blipFill>
          <p:spPr>
            <a:xfrm>
              <a:off x="0" y="2687060"/>
              <a:ext cx="12152981" cy="1591088"/>
            </a:xfrm>
            <a:prstGeom prst="rect">
              <a:avLst/>
            </a:prstGeom>
          </p:spPr>
        </p:pic>
        <p:sp>
          <p:nvSpPr>
            <p:cNvPr id="19" name="Rectangle 18">
              <a:extLst>
                <a:ext uri="{FF2B5EF4-FFF2-40B4-BE49-F238E27FC236}">
                  <a16:creationId xmlns:a16="http://schemas.microsoft.com/office/drawing/2014/main" id="{4FD4F79D-F2D8-BE4D-92C6-7FB11F46CA55}"/>
                </a:ext>
              </a:extLst>
            </p:cNvPr>
            <p:cNvSpPr/>
            <p:nvPr/>
          </p:nvSpPr>
          <p:spPr>
            <a:xfrm>
              <a:off x="85014" y="2240826"/>
              <a:ext cx="7808708" cy="506375"/>
            </a:xfrm>
            <a:prstGeom prst="rect">
              <a:avLst/>
            </a:prstGeom>
          </p:spPr>
          <p:txBody>
            <a:bodyPr wrap="square">
              <a:spAutoFit/>
            </a:bodyPr>
            <a:lstStyle/>
            <a:p>
              <a:r>
                <a:rPr lang="en-US" sz="1800" b="0" dirty="0"/>
                <a:t>conv5 unit 107	road (object)	</a:t>
              </a:r>
              <a:r>
                <a:rPr lang="en-US" sz="1800" b="0" dirty="0" err="1"/>
                <a:t>IoU</a:t>
              </a:r>
              <a:r>
                <a:rPr lang="en-US" sz="1800" b="0" dirty="0"/>
                <a:t>=0.15</a:t>
              </a:r>
            </a:p>
          </p:txBody>
        </p:sp>
      </p:grpSp>
      <p:grpSp>
        <p:nvGrpSpPr>
          <p:cNvPr id="20" name="Group 19">
            <a:extLst>
              <a:ext uri="{FF2B5EF4-FFF2-40B4-BE49-F238E27FC236}">
                <a16:creationId xmlns:a16="http://schemas.microsoft.com/office/drawing/2014/main" id="{977D77D4-9995-494B-8A6E-3AB038D391E9}"/>
              </a:ext>
            </a:extLst>
          </p:cNvPr>
          <p:cNvGrpSpPr/>
          <p:nvPr/>
        </p:nvGrpSpPr>
        <p:grpSpPr>
          <a:xfrm>
            <a:off x="1600199" y="914400"/>
            <a:ext cx="8839206" cy="2133600"/>
            <a:chOff x="444588" y="-2469404"/>
            <a:chExt cx="12119058" cy="2925290"/>
          </a:xfrm>
        </p:grpSpPr>
        <p:pic>
          <p:nvPicPr>
            <p:cNvPr id="21" name="Picture 20">
              <a:extLst>
                <a:ext uri="{FF2B5EF4-FFF2-40B4-BE49-F238E27FC236}">
                  <a16:creationId xmlns:a16="http://schemas.microsoft.com/office/drawing/2014/main" id="{8CFDE95B-1F04-AB40-BAEF-9398E4FB9603}"/>
                </a:ext>
              </a:extLst>
            </p:cNvPr>
            <p:cNvPicPr>
              <a:picLocks noChangeAspect="1"/>
            </p:cNvPicPr>
            <p:nvPr/>
          </p:nvPicPr>
          <p:blipFill>
            <a:blip r:embed="rId5"/>
            <a:stretch>
              <a:fillRect/>
            </a:stretch>
          </p:blipFill>
          <p:spPr>
            <a:xfrm>
              <a:off x="444588" y="-2051504"/>
              <a:ext cx="12119058" cy="2507390"/>
            </a:xfrm>
            <a:prstGeom prst="rect">
              <a:avLst/>
            </a:prstGeom>
          </p:spPr>
        </p:pic>
        <p:sp>
          <p:nvSpPr>
            <p:cNvPr id="23" name="TextBox 22">
              <a:extLst>
                <a:ext uri="{FF2B5EF4-FFF2-40B4-BE49-F238E27FC236}">
                  <a16:creationId xmlns:a16="http://schemas.microsoft.com/office/drawing/2014/main" id="{42197642-634D-5C43-984F-2AAF8C640E62}"/>
                </a:ext>
              </a:extLst>
            </p:cNvPr>
            <p:cNvSpPr txBox="1"/>
            <p:nvPr/>
          </p:nvSpPr>
          <p:spPr>
            <a:xfrm>
              <a:off x="915642" y="-2469404"/>
              <a:ext cx="11421501" cy="886157"/>
            </a:xfrm>
            <a:prstGeom prst="rect">
              <a:avLst/>
            </a:prstGeom>
            <a:solidFill>
              <a:schemeClr val="bg1"/>
            </a:solidFill>
          </p:spPr>
          <p:txBody>
            <a:bodyPr wrap="square" rtlCol="0">
              <a:spAutoFit/>
            </a:bodyPr>
            <a:lstStyle/>
            <a:p>
              <a:pPr algn="ctr"/>
              <a:r>
                <a:rPr lang="en-US" sz="1800" b="0" dirty="0"/>
                <a:t>Histogram of object detectors for Places </a:t>
              </a:r>
              <a:r>
                <a:rPr lang="en-US" sz="1800" b="0" dirty="0" err="1"/>
                <a:t>AlexNet</a:t>
              </a:r>
              <a:r>
                <a:rPr lang="en-US" sz="1800" b="0" dirty="0"/>
                <a:t> conv5 units</a:t>
              </a:r>
            </a:p>
            <a:p>
              <a:pPr algn="ctr"/>
              <a:r>
                <a:rPr lang="en-US" sz="1800" b="0" dirty="0"/>
                <a:t>81/256 units with </a:t>
              </a:r>
              <a:r>
                <a:rPr lang="en-US" sz="1800" b="0" dirty="0" err="1"/>
                <a:t>IoU</a:t>
              </a:r>
              <a:r>
                <a:rPr lang="en-US" sz="1800" b="0" dirty="0"/>
                <a:t> &gt; 0.04</a:t>
              </a:r>
            </a:p>
          </p:txBody>
        </p:sp>
      </p:grpSp>
    </p:spTree>
    <p:extLst>
      <p:ext uri="{BB962C8B-B14F-4D97-AF65-F5344CB8AC3E}">
        <p14:creationId xmlns:p14="http://schemas.microsoft.com/office/powerpoint/2010/main" val="191995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7543800" y="2438402"/>
            <a:ext cx="0" cy="23706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8075496" y="4267201"/>
            <a:ext cx="2516305" cy="646331"/>
          </a:xfrm>
          <a:prstGeom prst="rect">
            <a:avLst/>
          </a:prstGeom>
          <a:noFill/>
        </p:spPr>
        <p:txBody>
          <a:bodyPr wrap="square" rtlCol="0">
            <a:spAutoFit/>
          </a:bodyPr>
          <a:lstStyle/>
          <a:p>
            <a:r>
              <a:rPr lang="en-US" sz="1800" dirty="0"/>
              <a:t>Visualize maximally activating patches</a:t>
            </a:r>
            <a:endParaRPr lang="en-US" sz="1800" b="0" dirty="0"/>
          </a:p>
        </p:txBody>
      </p:sp>
      <p:pic>
        <p:nvPicPr>
          <p:cNvPr id="14" name="Picture 13">
            <a:extLst>
              <a:ext uri="{FF2B5EF4-FFF2-40B4-BE49-F238E27FC236}">
                <a16:creationId xmlns:a16="http://schemas.microsoft.com/office/drawing/2014/main" id="{E7BA4D6D-BA7D-1B45-BD8E-292B3424A4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1" y="3526536"/>
            <a:ext cx="2150183" cy="2166349"/>
          </a:xfrm>
          <a:prstGeom prst="rect">
            <a:avLst/>
          </a:prstGeom>
        </p:spPr>
      </p:pic>
      <p:sp>
        <p:nvSpPr>
          <p:cNvPr id="4" name="Title 3">
            <a:extLst>
              <a:ext uri="{FF2B5EF4-FFF2-40B4-BE49-F238E27FC236}">
                <a16:creationId xmlns:a16="http://schemas.microsoft.com/office/drawing/2014/main" id="{2C11ED48-B1F5-DE4A-ADF7-D6FDA7BCE1FF}"/>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2110654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4599-8D5B-9941-A061-F6E80A3270ED}"/>
              </a:ext>
            </a:extLst>
          </p:cNvPr>
          <p:cNvSpPr>
            <a:spLocks noGrp="1"/>
          </p:cNvSpPr>
          <p:nvPr>
            <p:ph type="title"/>
          </p:nvPr>
        </p:nvSpPr>
        <p:spPr/>
        <p:txBody>
          <a:bodyPr/>
          <a:lstStyle/>
          <a:p>
            <a:r>
              <a:rPr lang="en-US" dirty="0"/>
              <a:t>Quantifying interpretability of units</a:t>
            </a:r>
          </a:p>
        </p:txBody>
      </p:sp>
      <p:sp>
        <p:nvSpPr>
          <p:cNvPr id="4" name="Rectangle 3">
            <a:extLst>
              <a:ext uri="{FF2B5EF4-FFF2-40B4-BE49-F238E27FC236}">
                <a16:creationId xmlns:a16="http://schemas.microsoft.com/office/drawing/2014/main" id="{38367A7C-57F2-F14B-AD54-57A19FFB2530}"/>
              </a:ext>
            </a:extLst>
          </p:cNvPr>
          <p:cNvSpPr/>
          <p:nvPr/>
        </p:nvSpPr>
        <p:spPr>
          <a:xfrm>
            <a:off x="1524000" y="6172201"/>
            <a:ext cx="8991600" cy="646331"/>
          </a:xfrm>
          <a:prstGeom prst="rect">
            <a:avLst/>
          </a:prstGeom>
        </p:spPr>
        <p:txBody>
          <a:bodyPr wrap="square">
            <a:spAutoFit/>
          </a:bodyPr>
          <a:lstStyle/>
          <a:p>
            <a:pPr algn="ctr"/>
            <a:r>
              <a:rPr lang="en-US" sz="1800" b="0" dirty="0"/>
              <a:t>D. </a:t>
            </a:r>
            <a:r>
              <a:rPr lang="en-US" sz="1800" b="0" dirty="0" err="1"/>
              <a:t>Bau</a:t>
            </a:r>
            <a:r>
              <a:rPr lang="en-US" sz="1800" b="0" dirty="0"/>
              <a:t>, B. Zhou, A. Khosla, A. Oliva, A. Torralba, </a:t>
            </a:r>
            <a:r>
              <a:rPr lang="en-US" sz="1800" b="0" dirty="0">
                <a:hlinkClick r:id="rId2"/>
              </a:rPr>
              <a:t>Network Dissection: Quantifying Interpretability of Deep Visual Representations</a:t>
            </a:r>
            <a:r>
              <a:rPr lang="en-US" sz="1800" b="0" dirty="0"/>
              <a:t>, CVPR 2017</a:t>
            </a:r>
          </a:p>
        </p:txBody>
      </p:sp>
      <p:pic>
        <p:nvPicPr>
          <p:cNvPr id="22" name="Picture 21">
            <a:extLst>
              <a:ext uri="{FF2B5EF4-FFF2-40B4-BE49-F238E27FC236}">
                <a16:creationId xmlns:a16="http://schemas.microsoft.com/office/drawing/2014/main" id="{D8C2FAC1-33A8-2746-9D85-D1E316166484}"/>
              </a:ext>
            </a:extLst>
          </p:cNvPr>
          <p:cNvPicPr>
            <a:picLocks noChangeAspect="1"/>
          </p:cNvPicPr>
          <p:nvPr/>
        </p:nvPicPr>
        <p:blipFill>
          <a:blip r:embed="rId3"/>
          <a:stretch>
            <a:fillRect/>
          </a:stretch>
        </p:blipFill>
        <p:spPr>
          <a:xfrm>
            <a:off x="1676400" y="973959"/>
            <a:ext cx="8686800" cy="5158827"/>
          </a:xfrm>
          <a:prstGeom prst="rect">
            <a:avLst/>
          </a:prstGeom>
        </p:spPr>
      </p:pic>
      <p:sp>
        <p:nvSpPr>
          <p:cNvPr id="24" name="Rectangle 23">
            <a:extLst>
              <a:ext uri="{FF2B5EF4-FFF2-40B4-BE49-F238E27FC236}">
                <a16:creationId xmlns:a16="http://schemas.microsoft.com/office/drawing/2014/main" id="{7E7C6D38-E223-1E4B-A4E9-4261FF7312B6}"/>
              </a:ext>
            </a:extLst>
          </p:cNvPr>
          <p:cNvSpPr/>
          <p:nvPr/>
        </p:nvSpPr>
        <p:spPr>
          <a:xfrm>
            <a:off x="2526329" y="4315600"/>
            <a:ext cx="4179380" cy="5612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a:solidFill>
                <a:schemeClr val="accent6"/>
              </a:solidFill>
            </a:endParaRPr>
          </a:p>
        </p:txBody>
      </p:sp>
      <p:sp>
        <p:nvSpPr>
          <p:cNvPr id="25" name="TextBox 24">
            <a:extLst>
              <a:ext uri="{FF2B5EF4-FFF2-40B4-BE49-F238E27FC236}">
                <a16:creationId xmlns:a16="http://schemas.microsoft.com/office/drawing/2014/main" id="{6FD44DF0-2D6D-D743-92F5-3AB87F8D2FDF}"/>
              </a:ext>
            </a:extLst>
          </p:cNvPr>
          <p:cNvSpPr txBox="1"/>
          <p:nvPr/>
        </p:nvSpPr>
        <p:spPr>
          <a:xfrm>
            <a:off x="3200401" y="4038601"/>
            <a:ext cx="2795721" cy="276999"/>
          </a:xfrm>
          <a:prstGeom prst="rect">
            <a:avLst/>
          </a:prstGeom>
          <a:noFill/>
        </p:spPr>
        <p:txBody>
          <a:bodyPr wrap="square" rtlCol="0">
            <a:spAutoFit/>
          </a:bodyPr>
          <a:lstStyle/>
          <a:p>
            <a:pPr algn="ctr"/>
            <a:r>
              <a:rPr lang="en-US" sz="1200" b="0" dirty="0">
                <a:solidFill>
                  <a:srgbClr val="FF0000"/>
                </a:solidFill>
              </a:rPr>
              <a:t>Self-supervised </a:t>
            </a:r>
            <a:r>
              <a:rPr lang="en-US" sz="1200" b="0" dirty="0" err="1">
                <a:solidFill>
                  <a:srgbClr val="FF0000"/>
                </a:solidFill>
              </a:rPr>
              <a:t>AlexNet</a:t>
            </a:r>
            <a:endParaRPr lang="en-US" sz="1200" b="0" dirty="0">
              <a:solidFill>
                <a:srgbClr val="FF0000"/>
              </a:solidFill>
            </a:endParaRPr>
          </a:p>
        </p:txBody>
      </p:sp>
      <p:sp>
        <p:nvSpPr>
          <p:cNvPr id="26" name="Rectangle 25">
            <a:extLst>
              <a:ext uri="{FF2B5EF4-FFF2-40B4-BE49-F238E27FC236}">
                <a16:creationId xmlns:a16="http://schemas.microsoft.com/office/drawing/2014/main" id="{34B899AF-66C2-5B40-8139-165439FD7227}"/>
              </a:ext>
            </a:extLst>
          </p:cNvPr>
          <p:cNvSpPr/>
          <p:nvPr/>
        </p:nvSpPr>
        <p:spPr>
          <a:xfrm>
            <a:off x="6705599" y="3821615"/>
            <a:ext cx="795528" cy="1047005"/>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a:solidFill>
                <a:schemeClr val="accent6"/>
              </a:solidFill>
            </a:endParaRPr>
          </a:p>
        </p:txBody>
      </p:sp>
      <p:sp>
        <p:nvSpPr>
          <p:cNvPr id="27" name="TextBox 26">
            <a:extLst>
              <a:ext uri="{FF2B5EF4-FFF2-40B4-BE49-F238E27FC236}">
                <a16:creationId xmlns:a16="http://schemas.microsoft.com/office/drawing/2014/main" id="{15F6C242-2916-9445-91B7-F306CC38C903}"/>
              </a:ext>
            </a:extLst>
          </p:cNvPr>
          <p:cNvSpPr txBox="1"/>
          <p:nvPr/>
        </p:nvSpPr>
        <p:spPr>
          <a:xfrm>
            <a:off x="6014468" y="3505201"/>
            <a:ext cx="2291333" cy="276999"/>
          </a:xfrm>
          <a:prstGeom prst="rect">
            <a:avLst/>
          </a:prstGeom>
          <a:noFill/>
        </p:spPr>
        <p:txBody>
          <a:bodyPr wrap="square" rtlCol="0">
            <a:spAutoFit/>
          </a:bodyPr>
          <a:lstStyle/>
          <a:p>
            <a:r>
              <a:rPr lang="en-US" sz="1200" b="0" dirty="0">
                <a:solidFill>
                  <a:schemeClr val="accent6"/>
                </a:solidFill>
              </a:rPr>
              <a:t>Supervised </a:t>
            </a:r>
            <a:r>
              <a:rPr lang="en-US" sz="1200" b="0" dirty="0" err="1">
                <a:solidFill>
                  <a:schemeClr val="accent6"/>
                </a:solidFill>
              </a:rPr>
              <a:t>AlexNet</a:t>
            </a:r>
            <a:endParaRPr lang="en-US" sz="1200" b="0" dirty="0">
              <a:solidFill>
                <a:schemeClr val="accent6"/>
              </a:solidFill>
            </a:endParaRPr>
          </a:p>
        </p:txBody>
      </p:sp>
      <p:grpSp>
        <p:nvGrpSpPr>
          <p:cNvPr id="28" name="Group 27">
            <a:extLst>
              <a:ext uri="{FF2B5EF4-FFF2-40B4-BE49-F238E27FC236}">
                <a16:creationId xmlns:a16="http://schemas.microsoft.com/office/drawing/2014/main" id="{DBF7EAC0-BBFE-854E-9E22-C8641C9745FE}"/>
              </a:ext>
            </a:extLst>
          </p:cNvPr>
          <p:cNvGrpSpPr/>
          <p:nvPr/>
        </p:nvGrpSpPr>
        <p:grpSpPr>
          <a:xfrm>
            <a:off x="7421881" y="1371601"/>
            <a:ext cx="3587465" cy="3497019"/>
            <a:chOff x="7925781" y="312728"/>
            <a:chExt cx="4769074" cy="5109776"/>
          </a:xfrm>
        </p:grpSpPr>
        <p:sp>
          <p:nvSpPr>
            <p:cNvPr id="29" name="Rectangle 28">
              <a:extLst>
                <a:ext uri="{FF2B5EF4-FFF2-40B4-BE49-F238E27FC236}">
                  <a16:creationId xmlns:a16="http://schemas.microsoft.com/office/drawing/2014/main" id="{E549A2D1-E88D-2443-941A-6E33982EDFBF}"/>
                </a:ext>
              </a:extLst>
            </p:cNvPr>
            <p:cNvSpPr/>
            <p:nvPr/>
          </p:nvSpPr>
          <p:spPr>
            <a:xfrm>
              <a:off x="8027081" y="365125"/>
              <a:ext cx="3509879" cy="505737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a:p>
          </p:txBody>
        </p:sp>
        <p:sp>
          <p:nvSpPr>
            <p:cNvPr id="30" name="TextBox 29">
              <a:extLst>
                <a:ext uri="{FF2B5EF4-FFF2-40B4-BE49-F238E27FC236}">
                  <a16:creationId xmlns:a16="http://schemas.microsoft.com/office/drawing/2014/main" id="{8AC89470-7D6E-8B4A-B7E7-F07333DD51BB}"/>
                </a:ext>
              </a:extLst>
            </p:cNvPr>
            <p:cNvSpPr txBox="1"/>
            <p:nvPr/>
          </p:nvSpPr>
          <p:spPr>
            <a:xfrm>
              <a:off x="7925781" y="312728"/>
              <a:ext cx="4769074" cy="404746"/>
            </a:xfrm>
            <a:prstGeom prst="rect">
              <a:avLst/>
            </a:prstGeom>
            <a:noFill/>
          </p:spPr>
          <p:txBody>
            <a:bodyPr wrap="square" rtlCol="0">
              <a:spAutoFit/>
            </a:bodyPr>
            <a:lstStyle/>
            <a:p>
              <a:r>
                <a:rPr lang="en-US" sz="1200" b="0" dirty="0">
                  <a:solidFill>
                    <a:schemeClr val="accent1"/>
                  </a:solidFill>
                </a:rPr>
                <a:t>Supervised VGG, </a:t>
              </a:r>
              <a:r>
                <a:rPr lang="en-US" sz="1200" b="0" dirty="0" err="1">
                  <a:solidFill>
                    <a:schemeClr val="accent1"/>
                  </a:solidFill>
                </a:rPr>
                <a:t>GoogLeNet</a:t>
              </a:r>
              <a:r>
                <a:rPr lang="en-US" sz="1200" b="0" dirty="0">
                  <a:solidFill>
                    <a:schemeClr val="accent1"/>
                  </a:solidFill>
                </a:rPr>
                <a:t>, </a:t>
              </a:r>
              <a:r>
                <a:rPr lang="en-US" sz="1200" b="0" dirty="0" err="1">
                  <a:solidFill>
                    <a:schemeClr val="accent1"/>
                  </a:solidFill>
                </a:rPr>
                <a:t>ResNet</a:t>
              </a:r>
              <a:endParaRPr lang="en-US" sz="1200" b="0" dirty="0">
                <a:solidFill>
                  <a:schemeClr val="accent1"/>
                </a:solidFill>
              </a:endParaRPr>
            </a:p>
          </p:txBody>
        </p:sp>
      </p:grpSp>
      <p:sp>
        <p:nvSpPr>
          <p:cNvPr id="31" name="TextBox 30">
            <a:extLst>
              <a:ext uri="{FF2B5EF4-FFF2-40B4-BE49-F238E27FC236}">
                <a16:creationId xmlns:a16="http://schemas.microsoft.com/office/drawing/2014/main" id="{7BDDC6C4-2F03-0548-A004-4577E5F030CA}"/>
              </a:ext>
            </a:extLst>
          </p:cNvPr>
          <p:cNvSpPr txBox="1"/>
          <p:nvPr/>
        </p:nvSpPr>
        <p:spPr>
          <a:xfrm>
            <a:off x="1943770" y="914400"/>
            <a:ext cx="8330433" cy="369332"/>
          </a:xfrm>
          <a:prstGeom prst="rect">
            <a:avLst/>
          </a:prstGeom>
          <a:solidFill>
            <a:schemeClr val="bg1"/>
          </a:solidFill>
        </p:spPr>
        <p:txBody>
          <a:bodyPr wrap="square" rtlCol="0">
            <a:spAutoFit/>
          </a:bodyPr>
          <a:lstStyle/>
          <a:p>
            <a:pPr algn="ctr"/>
            <a:r>
              <a:rPr lang="en-US" sz="1800" b="0" dirty="0"/>
              <a:t>Comparison of number of unique detectors across architectures</a:t>
            </a:r>
          </a:p>
        </p:txBody>
      </p:sp>
    </p:spTree>
    <p:extLst>
      <p:ext uri="{BB962C8B-B14F-4D97-AF65-F5344CB8AC3E}">
        <p14:creationId xmlns:p14="http://schemas.microsoft.com/office/powerpoint/2010/main" val="19894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CFB4-2310-6A4C-A25A-AE745901D571}"/>
              </a:ext>
            </a:extLst>
          </p:cNvPr>
          <p:cNvSpPr>
            <a:spLocks noGrp="1"/>
          </p:cNvSpPr>
          <p:nvPr>
            <p:ph type="title"/>
          </p:nvPr>
        </p:nvSpPr>
        <p:spPr/>
        <p:txBody>
          <a:bodyPr/>
          <a:lstStyle/>
          <a:p>
            <a:r>
              <a:rPr lang="en-US" dirty="0"/>
              <a:t>Interpretability of colorization network</a:t>
            </a:r>
          </a:p>
        </p:txBody>
      </p:sp>
      <p:sp>
        <p:nvSpPr>
          <p:cNvPr id="3" name="Content Placeholder 2">
            <a:extLst>
              <a:ext uri="{FF2B5EF4-FFF2-40B4-BE49-F238E27FC236}">
                <a16:creationId xmlns:a16="http://schemas.microsoft.com/office/drawing/2014/main" id="{64320DE0-B2E4-0B4E-8D63-426C01A02CD5}"/>
              </a:ext>
            </a:extLst>
          </p:cNvPr>
          <p:cNvSpPr>
            <a:spLocks noGrp="1"/>
          </p:cNvSpPr>
          <p:nvPr>
            <p:ph idx="1"/>
          </p:nvPr>
        </p:nvSpPr>
        <p:spPr/>
        <p:txBody>
          <a:bodyPr/>
          <a:lstStyle/>
          <a:p>
            <a:pPr marL="457200" indent="-457200">
              <a:buFont typeface="Arial" panose="020B0604020202020204" pitchFamily="34" charset="0"/>
              <a:buChar char="•"/>
            </a:pPr>
            <a:r>
              <a:rPr lang="en-US" dirty="0"/>
              <a:t>Conv5 units of self-supervised colorization network </a:t>
            </a:r>
            <a:br>
              <a:rPr lang="en-US" dirty="0"/>
            </a:br>
            <a:r>
              <a:rPr lang="en-US" dirty="0"/>
              <a:t>(</a:t>
            </a:r>
            <a:r>
              <a:rPr lang="en-US" dirty="0">
                <a:hlinkClick r:id="rId2"/>
              </a:rPr>
              <a:t>Zhang et al.</a:t>
            </a:r>
            <a:r>
              <a:rPr lang="en-US" dirty="0"/>
              <a:t>, 2016):</a:t>
            </a:r>
          </a:p>
        </p:txBody>
      </p:sp>
      <p:grpSp>
        <p:nvGrpSpPr>
          <p:cNvPr id="10" name="Group 9">
            <a:extLst>
              <a:ext uri="{FF2B5EF4-FFF2-40B4-BE49-F238E27FC236}">
                <a16:creationId xmlns:a16="http://schemas.microsoft.com/office/drawing/2014/main" id="{2D686EC0-B567-DB4E-A21B-D85B2D9360DC}"/>
              </a:ext>
            </a:extLst>
          </p:cNvPr>
          <p:cNvGrpSpPr/>
          <p:nvPr/>
        </p:nvGrpSpPr>
        <p:grpSpPr>
          <a:xfrm>
            <a:off x="152400" y="2619110"/>
            <a:ext cx="5619511" cy="2943490"/>
            <a:chOff x="1083337" y="1763535"/>
            <a:chExt cx="21559282" cy="11501630"/>
          </a:xfrm>
        </p:grpSpPr>
        <p:pic>
          <p:nvPicPr>
            <p:cNvPr id="4" name="Picture 3">
              <a:extLst>
                <a:ext uri="{FF2B5EF4-FFF2-40B4-BE49-F238E27FC236}">
                  <a16:creationId xmlns:a16="http://schemas.microsoft.com/office/drawing/2014/main" id="{2E109D31-24FE-BB4D-908D-CA176C864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2104" y="5675923"/>
              <a:ext cx="18670513" cy="3676857"/>
            </a:xfrm>
            <a:prstGeom prst="rect">
              <a:avLst/>
            </a:prstGeom>
          </p:spPr>
        </p:pic>
        <p:pic>
          <p:nvPicPr>
            <p:cNvPr id="5" name="Picture 4">
              <a:extLst>
                <a:ext uri="{FF2B5EF4-FFF2-40B4-BE49-F238E27FC236}">
                  <a16:creationId xmlns:a16="http://schemas.microsoft.com/office/drawing/2014/main" id="{34346C06-8D4C-C242-A1C7-E76483E583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2104" y="1763535"/>
              <a:ext cx="18670513" cy="3676857"/>
            </a:xfrm>
            <a:prstGeom prst="rect">
              <a:avLst/>
            </a:prstGeom>
          </p:spPr>
        </p:pic>
        <p:pic>
          <p:nvPicPr>
            <p:cNvPr id="6" name="Picture 5">
              <a:extLst>
                <a:ext uri="{FF2B5EF4-FFF2-40B4-BE49-F238E27FC236}">
                  <a16:creationId xmlns:a16="http://schemas.microsoft.com/office/drawing/2014/main" id="{40F31A5F-C979-8345-91DE-DC624FA03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2101" y="9588308"/>
              <a:ext cx="18670518" cy="3676857"/>
            </a:xfrm>
            <a:prstGeom prst="rect">
              <a:avLst/>
            </a:prstGeom>
          </p:spPr>
        </p:pic>
        <p:sp>
          <p:nvSpPr>
            <p:cNvPr id="7" name="TextBox 6">
              <a:extLst>
                <a:ext uri="{FF2B5EF4-FFF2-40B4-BE49-F238E27FC236}">
                  <a16:creationId xmlns:a16="http://schemas.microsoft.com/office/drawing/2014/main" id="{FD6E6349-92ED-FB41-9216-9174AB21F2D5}"/>
                </a:ext>
              </a:extLst>
            </p:cNvPr>
            <p:cNvSpPr txBox="1"/>
            <p:nvPr/>
          </p:nvSpPr>
          <p:spPr>
            <a:xfrm>
              <a:off x="1522540" y="3020248"/>
              <a:ext cx="1677389" cy="999004"/>
            </a:xfrm>
            <a:prstGeom prst="rect">
              <a:avLst/>
            </a:prstGeom>
            <a:noFill/>
          </p:spPr>
          <p:txBody>
            <a:bodyPr wrap="none" lIns="152382" tIns="76190" rIns="152382" bIns="76190" rtlCol="0">
              <a:spAutoFit/>
            </a:bodyPr>
            <a:lstStyle/>
            <a:p>
              <a:pPr defTabSz="1828617"/>
              <a:r>
                <a:rPr lang="en-US" sz="2000" b="0" dirty="0">
                  <a:solidFill>
                    <a:prstClr val="black"/>
                  </a:solidFill>
                  <a:latin typeface="Calibri" panose="020F0502020204030204"/>
                </a:rPr>
                <a:t>sky</a:t>
              </a:r>
            </a:p>
          </p:txBody>
        </p:sp>
        <p:sp>
          <p:nvSpPr>
            <p:cNvPr id="8" name="TextBox 7">
              <a:extLst>
                <a:ext uri="{FF2B5EF4-FFF2-40B4-BE49-F238E27FC236}">
                  <a16:creationId xmlns:a16="http://schemas.microsoft.com/office/drawing/2014/main" id="{AFDC39A4-3222-294D-B439-0A1DCB9D4C9F}"/>
                </a:ext>
              </a:extLst>
            </p:cNvPr>
            <p:cNvSpPr txBox="1"/>
            <p:nvPr/>
          </p:nvSpPr>
          <p:spPr>
            <a:xfrm>
              <a:off x="1209075" y="6929578"/>
              <a:ext cx="2192712" cy="999004"/>
            </a:xfrm>
            <a:prstGeom prst="rect">
              <a:avLst/>
            </a:prstGeom>
            <a:noFill/>
          </p:spPr>
          <p:txBody>
            <a:bodyPr wrap="none" lIns="152382" tIns="76190" rIns="152382" bIns="76190" rtlCol="0">
              <a:spAutoFit/>
            </a:bodyPr>
            <a:lstStyle/>
            <a:p>
              <a:pPr defTabSz="1828617"/>
              <a:r>
                <a:rPr lang="en-US" sz="2000" b="0" dirty="0">
                  <a:solidFill>
                    <a:prstClr val="black"/>
                  </a:solidFill>
                  <a:latin typeface="Calibri" panose="020F0502020204030204"/>
                </a:rPr>
                <a:t>trees</a:t>
              </a:r>
            </a:p>
          </p:txBody>
        </p:sp>
        <p:sp>
          <p:nvSpPr>
            <p:cNvPr id="9" name="TextBox 8">
              <a:extLst>
                <a:ext uri="{FF2B5EF4-FFF2-40B4-BE49-F238E27FC236}">
                  <a16:creationId xmlns:a16="http://schemas.microsoft.com/office/drawing/2014/main" id="{436C3287-09A4-CF49-811B-A6F1AF14CB8B}"/>
                </a:ext>
              </a:extLst>
            </p:cNvPr>
            <p:cNvSpPr txBox="1"/>
            <p:nvPr/>
          </p:nvSpPr>
          <p:spPr>
            <a:xfrm>
              <a:off x="1083337" y="10838909"/>
              <a:ext cx="2381930" cy="999004"/>
            </a:xfrm>
            <a:prstGeom prst="rect">
              <a:avLst/>
            </a:prstGeom>
            <a:noFill/>
          </p:spPr>
          <p:txBody>
            <a:bodyPr wrap="none" lIns="152382" tIns="76190" rIns="152382" bIns="76190" rtlCol="0">
              <a:spAutoFit/>
            </a:bodyPr>
            <a:lstStyle/>
            <a:p>
              <a:pPr defTabSz="1828617"/>
              <a:r>
                <a:rPr lang="en-US" sz="2000" b="0" dirty="0">
                  <a:solidFill>
                    <a:prstClr val="black"/>
                  </a:solidFill>
                  <a:latin typeface="Calibri" panose="020F0502020204030204"/>
                </a:rPr>
                <a:t>water</a:t>
              </a:r>
            </a:p>
          </p:txBody>
        </p:sp>
      </p:grpSp>
      <p:grpSp>
        <p:nvGrpSpPr>
          <p:cNvPr id="17" name="Group 16">
            <a:extLst>
              <a:ext uri="{FF2B5EF4-FFF2-40B4-BE49-F238E27FC236}">
                <a16:creationId xmlns:a16="http://schemas.microsoft.com/office/drawing/2014/main" id="{18E61DE2-AFBB-8544-924D-711FECCB9BCE}"/>
              </a:ext>
            </a:extLst>
          </p:cNvPr>
          <p:cNvGrpSpPr/>
          <p:nvPr/>
        </p:nvGrpSpPr>
        <p:grpSpPr>
          <a:xfrm>
            <a:off x="6172200" y="2581010"/>
            <a:ext cx="5654823" cy="2943490"/>
            <a:chOff x="435533" y="1736588"/>
            <a:chExt cx="22199652" cy="11555525"/>
          </a:xfrm>
        </p:grpSpPr>
        <p:sp>
          <p:nvSpPr>
            <p:cNvPr id="11" name="TextBox 10">
              <a:extLst>
                <a:ext uri="{FF2B5EF4-FFF2-40B4-BE49-F238E27FC236}">
                  <a16:creationId xmlns:a16="http://schemas.microsoft.com/office/drawing/2014/main" id="{230160EA-0642-5A4C-8809-97288C77ECA4}"/>
                </a:ext>
              </a:extLst>
            </p:cNvPr>
            <p:cNvSpPr txBox="1"/>
            <p:nvPr/>
          </p:nvSpPr>
          <p:spPr>
            <a:xfrm>
              <a:off x="708175" y="3020247"/>
              <a:ext cx="3344240" cy="1812322"/>
            </a:xfrm>
            <a:prstGeom prst="rect">
              <a:avLst/>
            </a:prstGeom>
            <a:noFill/>
          </p:spPr>
          <p:txBody>
            <a:bodyPr wrap="none" lIns="152382" tIns="76190" rIns="152382" bIns="76190" rtlCol="0">
              <a:spAutoFit/>
            </a:bodyPr>
            <a:lstStyle/>
            <a:p>
              <a:pPr defTabSz="1828617"/>
              <a:r>
                <a:rPr lang="en-US" sz="2000" b="0" dirty="0">
                  <a:solidFill>
                    <a:prstClr val="black"/>
                  </a:solidFill>
                  <a:latin typeface="Calibri" panose="020F0502020204030204"/>
                </a:rPr>
                <a:t>faces</a:t>
              </a:r>
            </a:p>
          </p:txBody>
        </p:sp>
        <p:sp>
          <p:nvSpPr>
            <p:cNvPr id="12" name="TextBox 11">
              <a:extLst>
                <a:ext uri="{FF2B5EF4-FFF2-40B4-BE49-F238E27FC236}">
                  <a16:creationId xmlns:a16="http://schemas.microsoft.com/office/drawing/2014/main" id="{F6BC3A54-16A3-2746-8106-BEA96194EEC9}"/>
                </a:ext>
              </a:extLst>
            </p:cNvPr>
            <p:cNvSpPr txBox="1"/>
            <p:nvPr/>
          </p:nvSpPr>
          <p:spPr>
            <a:xfrm>
              <a:off x="708175" y="6437137"/>
              <a:ext cx="3344240" cy="3020586"/>
            </a:xfrm>
            <a:prstGeom prst="rect">
              <a:avLst/>
            </a:prstGeom>
            <a:noFill/>
          </p:spPr>
          <p:txBody>
            <a:bodyPr wrap="none" lIns="152382" tIns="76190" rIns="152382" bIns="76190" rtlCol="0">
              <a:spAutoFit/>
            </a:bodyPr>
            <a:lstStyle/>
            <a:p>
              <a:pPr defTabSz="1828617"/>
              <a:r>
                <a:rPr lang="en-US" sz="2000" b="0" dirty="0">
                  <a:solidFill>
                    <a:prstClr val="black"/>
                  </a:solidFill>
                  <a:latin typeface="Calibri" panose="020F0502020204030204"/>
                </a:rPr>
                <a:t>dog</a:t>
              </a:r>
            </a:p>
            <a:p>
              <a:pPr defTabSz="1828617"/>
              <a:r>
                <a:rPr lang="en-US" sz="2000" b="0" dirty="0">
                  <a:solidFill>
                    <a:prstClr val="black"/>
                  </a:solidFill>
                  <a:latin typeface="Calibri" panose="020F0502020204030204"/>
                </a:rPr>
                <a:t>faces</a:t>
              </a:r>
            </a:p>
          </p:txBody>
        </p:sp>
        <p:sp>
          <p:nvSpPr>
            <p:cNvPr id="13" name="TextBox 12">
              <a:extLst>
                <a:ext uri="{FF2B5EF4-FFF2-40B4-BE49-F238E27FC236}">
                  <a16:creationId xmlns:a16="http://schemas.microsoft.com/office/drawing/2014/main" id="{B93286DB-1972-124E-AC3F-E8300A3CAE60}"/>
                </a:ext>
              </a:extLst>
            </p:cNvPr>
            <p:cNvSpPr txBox="1"/>
            <p:nvPr/>
          </p:nvSpPr>
          <p:spPr>
            <a:xfrm>
              <a:off x="435533" y="10838906"/>
              <a:ext cx="4313624" cy="1812322"/>
            </a:xfrm>
            <a:prstGeom prst="rect">
              <a:avLst/>
            </a:prstGeom>
            <a:noFill/>
          </p:spPr>
          <p:txBody>
            <a:bodyPr wrap="none" lIns="152382" tIns="76190" rIns="152382" bIns="76190" rtlCol="0">
              <a:spAutoFit/>
            </a:bodyPr>
            <a:lstStyle/>
            <a:p>
              <a:pPr defTabSz="1828617"/>
              <a:r>
                <a:rPr lang="en-US" sz="2000" b="0">
                  <a:solidFill>
                    <a:prstClr val="black"/>
                  </a:solidFill>
                  <a:latin typeface="Calibri" panose="020F0502020204030204"/>
                </a:rPr>
                <a:t>flowers</a:t>
              </a:r>
              <a:endParaRPr lang="en-US" sz="2000" b="0"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86CD4156-32A5-234A-A30C-4A9F1564DB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72107" y="5699657"/>
              <a:ext cx="18663073" cy="3724487"/>
            </a:xfrm>
            <a:prstGeom prst="rect">
              <a:avLst/>
            </a:prstGeom>
          </p:spPr>
        </p:pic>
        <p:pic>
          <p:nvPicPr>
            <p:cNvPr id="15" name="Picture 14">
              <a:extLst>
                <a:ext uri="{FF2B5EF4-FFF2-40B4-BE49-F238E27FC236}">
                  <a16:creationId xmlns:a16="http://schemas.microsoft.com/office/drawing/2014/main" id="{B1372648-DF69-8F4C-8EBA-868E3AFF5A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
            <a:stretch/>
          </p:blipFill>
          <p:spPr>
            <a:xfrm>
              <a:off x="3972098" y="1736588"/>
              <a:ext cx="18663087" cy="3724487"/>
            </a:xfrm>
            <a:prstGeom prst="rect">
              <a:avLst/>
            </a:prstGeom>
          </p:spPr>
        </p:pic>
        <p:pic>
          <p:nvPicPr>
            <p:cNvPr id="16" name="Picture 15">
              <a:extLst>
                <a:ext uri="{FF2B5EF4-FFF2-40B4-BE49-F238E27FC236}">
                  <a16:creationId xmlns:a16="http://schemas.microsoft.com/office/drawing/2014/main" id="{869247E4-1396-7848-994D-9BCEB5956F1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72098" y="9561361"/>
              <a:ext cx="18663087" cy="3730752"/>
            </a:xfrm>
            <a:prstGeom prst="rect">
              <a:avLst/>
            </a:prstGeom>
          </p:spPr>
        </p:pic>
      </p:grpSp>
      <p:sp>
        <p:nvSpPr>
          <p:cNvPr id="18" name="TextBox 17">
            <a:extLst>
              <a:ext uri="{FF2B5EF4-FFF2-40B4-BE49-F238E27FC236}">
                <a16:creationId xmlns:a16="http://schemas.microsoft.com/office/drawing/2014/main" id="{FF144C86-4181-F940-9A06-B0A23B191429}"/>
              </a:ext>
            </a:extLst>
          </p:cNvPr>
          <p:cNvSpPr txBox="1"/>
          <p:nvPr/>
        </p:nvSpPr>
        <p:spPr>
          <a:xfrm>
            <a:off x="10712364" y="6502435"/>
            <a:ext cx="1479636" cy="307777"/>
          </a:xfrm>
          <a:prstGeom prst="rect">
            <a:avLst/>
          </a:prstGeom>
          <a:noFill/>
        </p:spPr>
        <p:txBody>
          <a:bodyPr wrap="none" rtlCol="0">
            <a:spAutoFit/>
          </a:bodyPr>
          <a:lstStyle/>
          <a:p>
            <a:r>
              <a:rPr lang="en-US" sz="1400" b="0" dirty="0"/>
              <a:t>Source: A. </a:t>
            </a:r>
            <a:r>
              <a:rPr lang="en-US" sz="1400" b="0" dirty="0" err="1"/>
              <a:t>Efros</a:t>
            </a:r>
            <a:endParaRPr lang="en-US" sz="1400" b="0" dirty="0"/>
          </a:p>
        </p:txBody>
      </p:sp>
    </p:spTree>
    <p:extLst>
      <p:ext uri="{BB962C8B-B14F-4D97-AF65-F5344CB8AC3E}">
        <p14:creationId xmlns:p14="http://schemas.microsoft.com/office/powerpoint/2010/main" val="3830967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995B-E06A-2742-9F50-AA9309CBE98E}"/>
              </a:ext>
            </a:extLst>
          </p:cNvPr>
          <p:cNvSpPr>
            <a:spLocks noGrp="1"/>
          </p:cNvSpPr>
          <p:nvPr>
            <p:ph type="title"/>
          </p:nvPr>
        </p:nvSpPr>
        <p:spPr/>
        <p:txBody>
          <a:bodyPr/>
          <a:lstStyle/>
          <a:p>
            <a:r>
              <a:rPr lang="en-US" dirty="0"/>
              <a:t>Pitfalls of visualization and interpretability research</a:t>
            </a:r>
          </a:p>
        </p:txBody>
      </p:sp>
      <p:sp>
        <p:nvSpPr>
          <p:cNvPr id="4" name="Content Placeholder 3">
            <a:extLst>
              <a:ext uri="{FF2B5EF4-FFF2-40B4-BE49-F238E27FC236}">
                <a16:creationId xmlns:a16="http://schemas.microsoft.com/office/drawing/2014/main" id="{885D2693-F603-7B4E-A922-F20686C6079F}"/>
              </a:ext>
            </a:extLst>
          </p:cNvPr>
          <p:cNvSpPr>
            <a:spLocks noGrp="1"/>
          </p:cNvSpPr>
          <p:nvPr>
            <p:ph idx="1"/>
          </p:nvPr>
        </p:nvSpPr>
        <p:spPr/>
        <p:txBody>
          <a:bodyPr/>
          <a:lstStyle/>
          <a:p>
            <a:pPr marL="457200" indent="-457200">
              <a:buFont typeface="Arial" panose="020B0604020202020204" pitchFamily="34" charset="0"/>
              <a:buChar char="•"/>
            </a:pPr>
            <a:r>
              <a:rPr lang="en-US" dirty="0"/>
              <a:t>Do saliency maps of an image </a:t>
            </a:r>
            <a:r>
              <a:rPr lang="en-US" dirty="0" err="1"/>
              <a:t>w.r.t</a:t>
            </a:r>
            <a:r>
              <a:rPr lang="en-US" dirty="0"/>
              <a:t>. different models depend on the models, or merely on the image itself (e.g., mainly focusing on edges)?</a:t>
            </a:r>
          </a:p>
          <a:p>
            <a:pPr marL="457200" indent="-457200">
              <a:buFont typeface="Arial" panose="020B0604020202020204" pitchFamily="34" charset="0"/>
              <a:buChar char="•"/>
            </a:pPr>
            <a:r>
              <a:rPr lang="en-US" dirty="0"/>
              <a:t>Do visualizations actually help humans better predict or understand a network’s outputs? </a:t>
            </a:r>
          </a:p>
          <a:p>
            <a:pPr marL="457200" indent="-457200">
              <a:buFont typeface="Arial" panose="020B0604020202020204" pitchFamily="34" charset="0"/>
              <a:buChar char="•"/>
            </a:pPr>
            <a:r>
              <a:rPr lang="en-US" dirty="0"/>
              <a:t>Does the existence of selective units imply that they are necessary for good performance? Need studies ablating selective units or training networks with objectives that discourage selectivity</a:t>
            </a:r>
          </a:p>
          <a:p>
            <a:pPr marL="457200" indent="-457200">
              <a:buFont typeface="Arial" panose="020B0604020202020204" pitchFamily="34" charset="0"/>
              <a:buChar char="•"/>
            </a:pPr>
            <a:r>
              <a:rPr lang="en-US" dirty="0"/>
              <a:t>Need more techniques for understanding properties of distributed, high-dimensional representations</a:t>
            </a:r>
          </a:p>
        </p:txBody>
      </p:sp>
      <p:sp>
        <p:nvSpPr>
          <p:cNvPr id="5" name="Rectangle 4">
            <a:extLst>
              <a:ext uri="{FF2B5EF4-FFF2-40B4-BE49-F238E27FC236}">
                <a16:creationId xmlns:a16="http://schemas.microsoft.com/office/drawing/2014/main" id="{FEFFB552-0FDC-A74C-B578-D1915A2EFA08}"/>
              </a:ext>
            </a:extLst>
          </p:cNvPr>
          <p:cNvSpPr/>
          <p:nvPr/>
        </p:nvSpPr>
        <p:spPr>
          <a:xfrm>
            <a:off x="1524000" y="6172201"/>
            <a:ext cx="8991600" cy="369332"/>
          </a:xfrm>
          <a:prstGeom prst="rect">
            <a:avLst/>
          </a:prstGeom>
        </p:spPr>
        <p:txBody>
          <a:bodyPr wrap="square">
            <a:spAutoFit/>
          </a:bodyPr>
          <a:lstStyle/>
          <a:p>
            <a:pPr algn="ctr"/>
            <a:r>
              <a:rPr lang="en-US" sz="1800" b="0" dirty="0"/>
              <a:t>M. Leavitt and A. </a:t>
            </a:r>
            <a:r>
              <a:rPr lang="en-US" sz="1800" b="0" dirty="0" err="1"/>
              <a:t>Morcos</a:t>
            </a:r>
            <a:r>
              <a:rPr lang="en-US" sz="1800" b="0" dirty="0"/>
              <a:t>, </a:t>
            </a:r>
            <a:r>
              <a:rPr lang="en-US" sz="1800" b="0" dirty="0">
                <a:hlinkClick r:id="rId2"/>
              </a:rPr>
              <a:t>Towards falsifiable interpretability research</a:t>
            </a:r>
            <a:r>
              <a:rPr lang="en-US" sz="1800" b="0" dirty="0"/>
              <a:t>, </a:t>
            </a:r>
            <a:r>
              <a:rPr lang="en-US" sz="1800" b="0" dirty="0" err="1"/>
              <a:t>arXiv</a:t>
            </a:r>
            <a:r>
              <a:rPr lang="en-US" sz="1800" b="0" dirty="0"/>
              <a:t> 2020</a:t>
            </a:r>
          </a:p>
        </p:txBody>
      </p:sp>
    </p:spTree>
    <p:extLst>
      <p:ext uri="{BB962C8B-B14F-4D97-AF65-F5344CB8AC3E}">
        <p14:creationId xmlns:p14="http://schemas.microsoft.com/office/powerpoint/2010/main" val="51200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D315-C399-9342-B340-4CC8A54E08B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6528F43-A860-E34D-8B67-88511EAB0606}"/>
              </a:ext>
            </a:extLst>
          </p:cNvPr>
          <p:cNvSpPr>
            <a:spLocks noGrp="1"/>
          </p:cNvSpPr>
          <p:nvPr>
            <p:ph idx="1"/>
          </p:nvPr>
        </p:nvSpPr>
        <p:spPr/>
        <p:txBody>
          <a:bodyPr/>
          <a:lstStyle/>
          <a:p>
            <a:pPr marL="457200" indent="-457200">
              <a:buFont typeface="Arial" panose="020B0604020202020204" pitchFamily="34" charset="0"/>
              <a:buChar char="•"/>
            </a:pPr>
            <a:r>
              <a:rPr lang="en-US" dirty="0"/>
              <a:t>Basic visualization techniques</a:t>
            </a:r>
          </a:p>
          <a:p>
            <a:pPr marL="857250" lvl="1" indent="-457200">
              <a:buFont typeface="Arial" panose="020B0604020202020204" pitchFamily="34" charset="0"/>
              <a:buChar char="•"/>
            </a:pPr>
            <a:r>
              <a:rPr lang="en-US" sz="2400"/>
              <a:t>Showing </a:t>
            </a:r>
            <a:r>
              <a:rPr lang="en-US" sz="2400" dirty="0"/>
              <a:t>weights, top activated patches, nearest neighbors</a:t>
            </a:r>
          </a:p>
          <a:p>
            <a:pPr marL="457200" indent="-457200">
              <a:buFont typeface="Arial" panose="020B0604020202020204" pitchFamily="34" charset="0"/>
              <a:buChar char="•"/>
            </a:pPr>
            <a:r>
              <a:rPr lang="en-US" dirty="0"/>
              <a:t>Mapping activations back to the image</a:t>
            </a:r>
          </a:p>
          <a:p>
            <a:pPr marL="857250" lvl="1" indent="-457200">
              <a:buFont typeface="Arial" panose="020B0604020202020204" pitchFamily="34" charset="0"/>
              <a:buChar char="•"/>
            </a:pPr>
            <a:r>
              <a:rPr lang="en-US" sz="2400" dirty="0"/>
              <a:t>Deconvolution</a:t>
            </a:r>
          </a:p>
          <a:p>
            <a:pPr marL="857250" lvl="1" indent="-457200">
              <a:buFont typeface="Arial" panose="020B0604020202020204" pitchFamily="34" charset="0"/>
              <a:buChar char="•"/>
            </a:pPr>
            <a:r>
              <a:rPr lang="en-US" sz="2400" dirty="0"/>
              <a:t>Guided back-propagation</a:t>
            </a:r>
          </a:p>
          <a:p>
            <a:pPr marL="457200" indent="-457200">
              <a:buFont typeface="Arial" panose="020B0604020202020204" pitchFamily="34" charset="0"/>
              <a:buChar char="•"/>
            </a:pPr>
            <a:r>
              <a:rPr lang="en-US" dirty="0"/>
              <a:t>Synthesizing images to maximize activation</a:t>
            </a:r>
          </a:p>
          <a:p>
            <a:pPr marL="857250" lvl="1" indent="-457200">
              <a:buFont typeface="Arial" panose="020B0604020202020204" pitchFamily="34" charset="0"/>
              <a:buChar char="•"/>
            </a:pPr>
            <a:r>
              <a:rPr lang="en-US" sz="2400" dirty="0"/>
              <a:t>Gradient ascent with natural image regularization</a:t>
            </a:r>
          </a:p>
          <a:p>
            <a:pPr marL="457200" indent="-457200">
              <a:buFont typeface="Arial" panose="020B0604020202020204" pitchFamily="34" charset="0"/>
              <a:buChar char="•"/>
            </a:pPr>
            <a:r>
              <a:rPr lang="en-US" dirty="0"/>
              <a:t>Saliency maps</a:t>
            </a:r>
          </a:p>
          <a:p>
            <a:pPr marL="857250" lvl="1" indent="-457200">
              <a:buFont typeface="Arial" panose="020B0604020202020204" pitchFamily="34" charset="0"/>
              <a:buChar char="•"/>
            </a:pPr>
            <a:r>
              <a:rPr lang="en-US" sz="2400" dirty="0"/>
              <a:t>“White box” vs. “black box”</a:t>
            </a:r>
          </a:p>
          <a:p>
            <a:pPr marL="457200" indent="-457200">
              <a:buFont typeface="Arial" panose="020B0604020202020204" pitchFamily="34" charset="0"/>
              <a:buChar char="•"/>
            </a:pPr>
            <a:r>
              <a:rPr lang="en-US" dirty="0" err="1"/>
              <a:t>Explainability</a:t>
            </a:r>
            <a:r>
              <a:rPr lang="en-US" dirty="0"/>
              <a:t>/interpretability</a:t>
            </a:r>
          </a:p>
          <a:p>
            <a:pPr marL="857250" lvl="1" indent="-457200">
              <a:buFont typeface="Arial" panose="020B0604020202020204" pitchFamily="34" charset="0"/>
              <a:buChar char="•"/>
            </a:pPr>
            <a:r>
              <a:rPr lang="en-US" sz="2400" dirty="0"/>
              <a:t>Explaining network decisions, detecting bias</a:t>
            </a:r>
          </a:p>
          <a:p>
            <a:pPr marL="857250" lvl="1" indent="-457200">
              <a:buFont typeface="Arial" panose="020B0604020202020204" pitchFamily="34" charset="0"/>
              <a:buChar char="•"/>
            </a:pPr>
            <a:r>
              <a:rPr lang="en-US" sz="2400" dirty="0"/>
              <a:t>Quantifying interpretability of intermediate units</a:t>
            </a:r>
          </a:p>
        </p:txBody>
      </p:sp>
    </p:spTree>
    <p:extLst>
      <p:ext uri="{BB962C8B-B14F-4D97-AF65-F5344CB8AC3E}">
        <p14:creationId xmlns:p14="http://schemas.microsoft.com/office/powerpoint/2010/main" val="27608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9220200" y="3124202"/>
            <a:ext cx="0" cy="10667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7924800" y="4191000"/>
            <a:ext cx="2743200" cy="369332"/>
          </a:xfrm>
          <a:prstGeom prst="rect">
            <a:avLst/>
          </a:prstGeom>
          <a:noFill/>
        </p:spPr>
        <p:txBody>
          <a:bodyPr wrap="square" rtlCol="0">
            <a:spAutoFit/>
          </a:bodyPr>
          <a:lstStyle/>
          <a:p>
            <a:r>
              <a:rPr lang="en-US" sz="1800" dirty="0"/>
              <a:t>What about FC layers?</a:t>
            </a:r>
          </a:p>
        </p:txBody>
      </p:sp>
      <p:pic>
        <p:nvPicPr>
          <p:cNvPr id="5" name="Picture 4">
            <a:extLst>
              <a:ext uri="{FF2B5EF4-FFF2-40B4-BE49-F238E27FC236}">
                <a16:creationId xmlns:a16="http://schemas.microsoft.com/office/drawing/2014/main" id="{CA4EE7EC-D416-DC4E-A84E-6338C9992A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8920" y="3505200"/>
            <a:ext cx="3805881" cy="2743200"/>
          </a:xfrm>
          <a:prstGeom prst="rect">
            <a:avLst/>
          </a:prstGeom>
        </p:spPr>
      </p:pic>
      <p:sp>
        <p:nvSpPr>
          <p:cNvPr id="13" name="TextBox 12">
            <a:extLst>
              <a:ext uri="{FF2B5EF4-FFF2-40B4-BE49-F238E27FC236}">
                <a16:creationId xmlns:a16="http://schemas.microsoft.com/office/drawing/2014/main" id="{9DC2C3BF-718B-A448-BE15-962188818927}"/>
              </a:ext>
            </a:extLst>
          </p:cNvPr>
          <p:cNvSpPr txBox="1"/>
          <p:nvPr/>
        </p:nvSpPr>
        <p:spPr>
          <a:xfrm>
            <a:off x="4976041" y="6321336"/>
            <a:ext cx="2132158" cy="276999"/>
          </a:xfrm>
          <a:prstGeom prst="rect">
            <a:avLst/>
          </a:prstGeom>
          <a:noFill/>
        </p:spPr>
        <p:txBody>
          <a:bodyPr wrap="square" rtlCol="0">
            <a:spAutoFit/>
          </a:bodyPr>
          <a:lstStyle/>
          <a:p>
            <a:pPr algn="ctr"/>
            <a:r>
              <a:rPr lang="en-US" sz="1200" b="0" dirty="0"/>
              <a:t>Source: </a:t>
            </a:r>
            <a:r>
              <a:rPr lang="en-US" sz="1200" b="0" dirty="0">
                <a:hlinkClick r:id="rId4"/>
              </a:rPr>
              <a:t>Stanford CS231n</a:t>
            </a:r>
            <a:endParaRPr lang="en-US" sz="1200" b="0" dirty="0"/>
          </a:p>
        </p:txBody>
      </p:sp>
      <p:sp>
        <p:nvSpPr>
          <p:cNvPr id="8" name="Rectangle 7">
            <a:extLst>
              <a:ext uri="{FF2B5EF4-FFF2-40B4-BE49-F238E27FC236}">
                <a16:creationId xmlns:a16="http://schemas.microsoft.com/office/drawing/2014/main" id="{416E4F6B-8D90-624B-923F-693EB47834CE}"/>
              </a:ext>
            </a:extLst>
          </p:cNvPr>
          <p:cNvSpPr/>
          <p:nvPr/>
        </p:nvSpPr>
        <p:spPr>
          <a:xfrm>
            <a:off x="7924800" y="4514672"/>
            <a:ext cx="2743200" cy="1200329"/>
          </a:xfrm>
          <a:prstGeom prst="rect">
            <a:avLst/>
          </a:prstGeom>
        </p:spPr>
        <p:txBody>
          <a:bodyPr wrap="square">
            <a:spAutoFit/>
          </a:bodyPr>
          <a:lstStyle/>
          <a:p>
            <a:r>
              <a:rPr lang="en-US" sz="1800" b="0" dirty="0"/>
              <a:t>Visualize nearest neighbor images according to activation vectors</a:t>
            </a:r>
          </a:p>
        </p:txBody>
      </p:sp>
      <p:sp>
        <p:nvSpPr>
          <p:cNvPr id="4" name="Title 3">
            <a:extLst>
              <a:ext uri="{FF2B5EF4-FFF2-40B4-BE49-F238E27FC236}">
                <a16:creationId xmlns:a16="http://schemas.microsoft.com/office/drawing/2014/main" id="{9CC480BA-0407-6F4D-A0A5-34C3671A3D6B}"/>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36474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9220200" y="3124202"/>
            <a:ext cx="0" cy="10667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7924800" y="4191000"/>
            <a:ext cx="2743200" cy="369332"/>
          </a:xfrm>
          <a:prstGeom prst="rect">
            <a:avLst/>
          </a:prstGeom>
          <a:noFill/>
        </p:spPr>
        <p:txBody>
          <a:bodyPr wrap="square" rtlCol="0">
            <a:spAutoFit/>
          </a:bodyPr>
          <a:lstStyle/>
          <a:p>
            <a:r>
              <a:rPr lang="en-US" sz="1800" dirty="0"/>
              <a:t>What about FC layers?</a:t>
            </a:r>
          </a:p>
        </p:txBody>
      </p:sp>
      <p:sp>
        <p:nvSpPr>
          <p:cNvPr id="13" name="TextBox 12">
            <a:extLst>
              <a:ext uri="{FF2B5EF4-FFF2-40B4-BE49-F238E27FC236}">
                <a16:creationId xmlns:a16="http://schemas.microsoft.com/office/drawing/2014/main" id="{9DC2C3BF-718B-A448-BE15-962188818927}"/>
              </a:ext>
            </a:extLst>
          </p:cNvPr>
          <p:cNvSpPr txBox="1"/>
          <p:nvPr/>
        </p:nvSpPr>
        <p:spPr>
          <a:xfrm>
            <a:off x="5487842" y="6200002"/>
            <a:ext cx="2132158" cy="276999"/>
          </a:xfrm>
          <a:prstGeom prst="rect">
            <a:avLst/>
          </a:prstGeom>
          <a:noFill/>
        </p:spPr>
        <p:txBody>
          <a:bodyPr wrap="square" rtlCol="0">
            <a:spAutoFit/>
          </a:bodyPr>
          <a:lstStyle/>
          <a:p>
            <a:pPr algn="ctr"/>
            <a:r>
              <a:rPr lang="en-US" sz="1200" b="0" dirty="0"/>
              <a:t>Source: </a:t>
            </a:r>
            <a:r>
              <a:rPr lang="en-US" sz="1200" b="0" dirty="0">
                <a:hlinkClick r:id="rId3"/>
              </a:rPr>
              <a:t>Andrej Karpathy</a:t>
            </a:r>
            <a:endParaRPr lang="en-US" sz="1200" b="0" dirty="0"/>
          </a:p>
        </p:txBody>
      </p:sp>
      <p:pic>
        <p:nvPicPr>
          <p:cNvPr id="4" name="Picture 3">
            <a:extLst>
              <a:ext uri="{FF2B5EF4-FFF2-40B4-BE49-F238E27FC236}">
                <a16:creationId xmlns:a16="http://schemas.microsoft.com/office/drawing/2014/main" id="{5AF31C79-B0C7-FD4E-8010-EC4EBBB3D9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0052" y="3348936"/>
            <a:ext cx="2794749" cy="2747665"/>
          </a:xfrm>
          <a:prstGeom prst="rect">
            <a:avLst/>
          </a:prstGeom>
        </p:spPr>
      </p:pic>
      <p:sp>
        <p:nvSpPr>
          <p:cNvPr id="7" name="Rectangle 6">
            <a:extLst>
              <a:ext uri="{FF2B5EF4-FFF2-40B4-BE49-F238E27FC236}">
                <a16:creationId xmlns:a16="http://schemas.microsoft.com/office/drawing/2014/main" id="{305C08A6-6BC9-D349-9E13-B7E2B1A1112E}"/>
              </a:ext>
            </a:extLst>
          </p:cNvPr>
          <p:cNvSpPr/>
          <p:nvPr/>
        </p:nvSpPr>
        <p:spPr>
          <a:xfrm>
            <a:off x="7924800" y="4530936"/>
            <a:ext cx="2743200" cy="646331"/>
          </a:xfrm>
          <a:prstGeom prst="rect">
            <a:avLst/>
          </a:prstGeom>
        </p:spPr>
        <p:txBody>
          <a:bodyPr wrap="square">
            <a:spAutoFit/>
          </a:bodyPr>
          <a:lstStyle/>
          <a:p>
            <a:r>
              <a:rPr lang="en-US" sz="1800" b="0" dirty="0"/>
              <a:t>Fancy dimensionality reduction, e.g., </a:t>
            </a:r>
            <a:r>
              <a:rPr lang="en-US" sz="1800" b="0" dirty="0">
                <a:hlinkClick r:id="rId5"/>
              </a:rPr>
              <a:t>t-SNE</a:t>
            </a:r>
            <a:endParaRPr lang="en-US" sz="1800" b="0" dirty="0"/>
          </a:p>
        </p:txBody>
      </p:sp>
      <p:sp>
        <p:nvSpPr>
          <p:cNvPr id="5" name="Title 4">
            <a:extLst>
              <a:ext uri="{FF2B5EF4-FFF2-40B4-BE49-F238E27FC236}">
                <a16:creationId xmlns:a16="http://schemas.microsoft.com/office/drawing/2014/main" id="{07FCD907-924E-804B-A436-00821B90F40E}"/>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6109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B73A-9E63-284C-AC53-517E4C377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9658" y="1558826"/>
            <a:ext cx="5977743" cy="1565375"/>
          </a:xfrm>
          <a:prstGeom prst="rect">
            <a:avLst/>
          </a:prstGeom>
        </p:spPr>
      </p:pic>
      <p:cxnSp>
        <p:nvCxnSpPr>
          <p:cNvPr id="12" name="Straight Arrow Connector 11">
            <a:extLst>
              <a:ext uri="{FF2B5EF4-FFF2-40B4-BE49-F238E27FC236}">
                <a16:creationId xmlns:a16="http://schemas.microsoft.com/office/drawing/2014/main" id="{3CE5C7B4-08D0-914F-BA76-16B88BEB9D73}"/>
              </a:ext>
            </a:extLst>
          </p:cNvPr>
          <p:cNvCxnSpPr>
            <a:cxnSpLocks/>
          </p:cNvCxnSpPr>
          <p:nvPr/>
        </p:nvCxnSpPr>
        <p:spPr bwMode="auto">
          <a:xfrm flipV="1">
            <a:off x="7543800" y="2438402"/>
            <a:ext cx="0" cy="23706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36D99BA-CAAE-824D-A052-9F8DA0527C7D}"/>
              </a:ext>
            </a:extLst>
          </p:cNvPr>
          <p:cNvSpPr txBox="1"/>
          <p:nvPr/>
        </p:nvSpPr>
        <p:spPr>
          <a:xfrm>
            <a:off x="6285647" y="4876800"/>
            <a:ext cx="2516305" cy="923330"/>
          </a:xfrm>
          <a:prstGeom prst="rect">
            <a:avLst/>
          </a:prstGeom>
          <a:noFill/>
        </p:spPr>
        <p:txBody>
          <a:bodyPr wrap="square" rtlCol="0">
            <a:spAutoFit/>
          </a:bodyPr>
          <a:lstStyle/>
          <a:p>
            <a:pPr algn="ctr"/>
            <a:r>
              <a:rPr lang="en-US" sz="1800" dirty="0"/>
              <a:t>“Model inversion”:</a:t>
            </a:r>
          </a:p>
          <a:p>
            <a:pPr algn="ctr"/>
            <a:r>
              <a:rPr lang="en-US" sz="1800" dirty="0"/>
              <a:t>Synthesize images to maximize activation</a:t>
            </a:r>
            <a:endParaRPr lang="en-US" sz="1800" b="0" dirty="0"/>
          </a:p>
        </p:txBody>
      </p:sp>
      <p:pic>
        <p:nvPicPr>
          <p:cNvPr id="7" name="Picture 6">
            <a:extLst>
              <a:ext uri="{FF2B5EF4-FFF2-40B4-BE49-F238E27FC236}">
                <a16:creationId xmlns:a16="http://schemas.microsoft.com/office/drawing/2014/main" id="{6F44EA88-0ECA-4A4E-8B99-589B4B71F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1332384"/>
            <a:ext cx="2004689" cy="2018257"/>
          </a:xfrm>
          <a:prstGeom prst="rect">
            <a:avLst/>
          </a:prstGeom>
        </p:spPr>
      </p:pic>
      <p:sp>
        <p:nvSpPr>
          <p:cNvPr id="4" name="Title 3">
            <a:extLst>
              <a:ext uri="{FF2B5EF4-FFF2-40B4-BE49-F238E27FC236}">
                <a16:creationId xmlns:a16="http://schemas.microsoft.com/office/drawing/2014/main" id="{DD0AC20A-0FE6-0542-B1C7-E6BB74F0EA60}"/>
              </a:ext>
            </a:extLst>
          </p:cNvPr>
          <p:cNvSpPr>
            <a:spLocks noGrp="1"/>
          </p:cNvSpPr>
          <p:nvPr>
            <p:ph type="title"/>
          </p:nvPr>
        </p:nvSpPr>
        <p:spPr/>
        <p:txBody>
          <a:bodyPr/>
          <a:lstStyle/>
          <a:p>
            <a:r>
              <a:rPr lang="en-US" dirty="0"/>
              <a:t>Overview and basic visualization techniques</a:t>
            </a:r>
          </a:p>
        </p:txBody>
      </p:sp>
    </p:spTree>
    <p:extLst>
      <p:ext uri="{BB962C8B-B14F-4D97-AF65-F5344CB8AC3E}">
        <p14:creationId xmlns:p14="http://schemas.microsoft.com/office/powerpoint/2010/main" val="399697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85655</TotalTime>
  <Words>2952</Words>
  <Application>Microsoft Macintosh PowerPoint</Application>
  <PresentationFormat>Widescreen</PresentationFormat>
  <Paragraphs>300</Paragraphs>
  <Slides>63</Slides>
  <Notes>6</Notes>
  <HiddenSlides>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Cambria Math</vt:lpstr>
      <vt:lpstr>Open Sans</vt:lpstr>
      <vt:lpstr>Times New Roman</vt:lpstr>
      <vt:lpstr>Blank Presentation</vt:lpstr>
      <vt:lpstr>Visualizing and explaining neural networks</vt:lpstr>
      <vt:lpstr>Outline</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Overview and basic visualization techniques</vt:lpstr>
      <vt:lpstr>Deep visualization toolbox</vt:lpstr>
      <vt:lpstr>Two visualization techniques</vt:lpstr>
      <vt:lpstr>Outline</vt:lpstr>
      <vt:lpstr>Mapping activations back to pixels</vt:lpstr>
      <vt:lpstr>Mapping activations back to pixels</vt:lpstr>
      <vt:lpstr>Mapping activations back to pixels</vt:lpstr>
      <vt:lpstr>Guided backpropagation</vt:lpstr>
      <vt:lpstr>Deconvnet</vt:lpstr>
      <vt:lpstr>Deconvnet visualization</vt:lpstr>
      <vt:lpstr>Guided backpropagation visualization</vt:lpstr>
      <vt:lpstr>Google DeepDream</vt:lpstr>
      <vt:lpstr>Google DeepDream</vt:lpstr>
      <vt:lpstr>Google DeepDream</vt:lpstr>
      <vt:lpstr>Google DeepDream</vt:lpstr>
      <vt:lpstr>Outline</vt:lpstr>
      <vt:lpstr>Visualization by optimization (model inversion)</vt:lpstr>
      <vt:lpstr>Visualization by optimization (model inversion)</vt:lpstr>
      <vt:lpstr>Visualization by optimization (model inversion)</vt:lpstr>
      <vt:lpstr>Visualization by optimization (model inversion)</vt:lpstr>
      <vt:lpstr>Visualization by optimization (model inversion)</vt:lpstr>
      <vt:lpstr>Multifaceted feature visualization</vt:lpstr>
      <vt:lpstr>Multifaceted feature visualization</vt:lpstr>
      <vt:lpstr>Multifaceted feature visualization</vt:lpstr>
      <vt:lpstr>Dreaming to distill</vt:lpstr>
      <vt:lpstr>Dreaming to distill: Results</vt:lpstr>
      <vt:lpstr>Outline</vt:lpstr>
      <vt:lpstr>Saliency maps</vt:lpstr>
      <vt:lpstr>“White box” saliency via gradients</vt:lpstr>
      <vt:lpstr>“White box” saliency via gradients</vt:lpstr>
      <vt:lpstr>Gradient-weighted class activation mapping (Grad-CAM)</vt:lpstr>
      <vt:lpstr>Gradient-weighted class activation mapping (Grad-CAM)</vt:lpstr>
      <vt:lpstr>“Black box” saliency via masking</vt:lpstr>
      <vt:lpstr>“Black box” saliency via masking</vt:lpstr>
      <vt:lpstr>“Black box” saliency via masking</vt:lpstr>
      <vt:lpstr>“Black box” saliency via masking</vt:lpstr>
      <vt:lpstr>“Black box” saliency via masking</vt:lpstr>
      <vt:lpstr>“Black box” saliency via masking</vt:lpstr>
      <vt:lpstr>Outline</vt:lpstr>
      <vt:lpstr>Review: Visualizing and explaining neural networks</vt:lpstr>
      <vt:lpstr>Review: Visualizing and explaining neural networks</vt:lpstr>
      <vt:lpstr>Review: Visualizing and explaining neural networks</vt:lpstr>
      <vt:lpstr>Review: Visualizing and explaining neural networks</vt:lpstr>
      <vt:lpstr>Quantifying interpretability of units</vt:lpstr>
      <vt:lpstr>Quantifying interpretability of units</vt:lpstr>
      <vt:lpstr>Quantifying interpretability of units</vt:lpstr>
      <vt:lpstr>Quantifying interpretability of units</vt:lpstr>
      <vt:lpstr>Quantifying interpretability of units</vt:lpstr>
      <vt:lpstr>Interpretability of colorization network</vt:lpstr>
      <vt:lpstr>Pitfalls of visualization and interpretability research</vt:lpstr>
      <vt:lpstr>Summary</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1706</cp:revision>
  <cp:lastPrinted>2021-03-29T15:25:42Z</cp:lastPrinted>
  <dcterms:created xsi:type="dcterms:W3CDTF">2004-08-29T23:15:23Z</dcterms:created>
  <dcterms:modified xsi:type="dcterms:W3CDTF">2021-03-29T15:36:11Z</dcterms:modified>
</cp:coreProperties>
</file>