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4"/>
  </p:notesMasterIdLst>
  <p:handoutMasterIdLst>
    <p:handoutMasterId r:id="rId55"/>
  </p:handoutMasterIdLst>
  <p:sldIdLst>
    <p:sldId id="1086" r:id="rId2"/>
    <p:sldId id="1087" r:id="rId3"/>
    <p:sldId id="1088" r:id="rId4"/>
    <p:sldId id="1036" r:id="rId5"/>
    <p:sldId id="1111" r:id="rId6"/>
    <p:sldId id="1070" r:id="rId7"/>
    <p:sldId id="1069" r:id="rId8"/>
    <p:sldId id="990" r:id="rId9"/>
    <p:sldId id="1096" r:id="rId10"/>
    <p:sldId id="991" r:id="rId11"/>
    <p:sldId id="1091" r:id="rId12"/>
    <p:sldId id="1092" r:id="rId13"/>
    <p:sldId id="1093" r:id="rId14"/>
    <p:sldId id="1094" r:id="rId15"/>
    <p:sldId id="1121" r:id="rId16"/>
    <p:sldId id="1073" r:id="rId17"/>
    <p:sldId id="1074" r:id="rId18"/>
    <p:sldId id="1075" r:id="rId19"/>
    <p:sldId id="1076" r:id="rId20"/>
    <p:sldId id="1077" r:id="rId21"/>
    <p:sldId id="1097" r:id="rId22"/>
    <p:sldId id="1041" r:id="rId23"/>
    <p:sldId id="1078" r:id="rId24"/>
    <p:sldId id="1079" r:id="rId25"/>
    <p:sldId id="1098" r:id="rId26"/>
    <p:sldId id="1080" r:id="rId27"/>
    <p:sldId id="1122" r:id="rId28"/>
    <p:sldId id="1090" r:id="rId29"/>
    <p:sldId id="1089" r:id="rId30"/>
    <p:sldId id="1115" r:id="rId31"/>
    <p:sldId id="1112" r:id="rId32"/>
    <p:sldId id="1082" r:id="rId33"/>
    <p:sldId id="1116" r:id="rId34"/>
    <p:sldId id="1117" r:id="rId35"/>
    <p:sldId id="1099" r:id="rId36"/>
    <p:sldId id="1113" r:id="rId37"/>
    <p:sldId id="1083" r:id="rId38"/>
    <p:sldId id="1101" r:id="rId39"/>
    <p:sldId id="1114" r:id="rId40"/>
    <p:sldId id="1042" r:id="rId41"/>
    <p:sldId id="1108" r:id="rId42"/>
    <p:sldId id="1081" r:id="rId43"/>
    <p:sldId id="1109" r:id="rId44"/>
    <p:sldId id="1110" r:id="rId45"/>
    <p:sldId id="1106" r:id="rId46"/>
    <p:sldId id="1120" r:id="rId47"/>
    <p:sldId id="1084" r:id="rId48"/>
    <p:sldId id="1118" r:id="rId49"/>
    <p:sldId id="1085" r:id="rId50"/>
    <p:sldId id="1040" r:id="rId51"/>
    <p:sldId id="1095" r:id="rId52"/>
    <p:sldId id="1119" r:id="rId53"/>
  </p:sldIdLst>
  <p:sldSz cx="12192000" cy="6858000"/>
  <p:notesSz cx="7315200" cy="9601200"/>
  <p:defaultTextStyle>
    <a:defPPr>
      <a:defRPr lang="en-US"/>
    </a:defPPr>
    <a:lvl1pPr algn="l" rtl="0" eaLnBrk="0" fontAlgn="base" hangingPunct="0">
      <a:spcBef>
        <a:spcPct val="0"/>
      </a:spcBef>
      <a:spcAft>
        <a:spcPct val="0"/>
      </a:spcAft>
      <a:defRPr sz="2400" b="1" kern="1200">
        <a:solidFill>
          <a:schemeClr val="tx1"/>
        </a:solidFill>
        <a:latin typeface="Arial" charset="0"/>
        <a:ea typeface="+mn-ea"/>
        <a:cs typeface="Arial" charset="0"/>
      </a:defRPr>
    </a:lvl1pPr>
    <a:lvl2pPr marL="457200" algn="l" rtl="0" eaLnBrk="0" fontAlgn="base" hangingPunct="0">
      <a:spcBef>
        <a:spcPct val="0"/>
      </a:spcBef>
      <a:spcAft>
        <a:spcPct val="0"/>
      </a:spcAft>
      <a:defRPr sz="2400" b="1" kern="1200">
        <a:solidFill>
          <a:schemeClr val="tx1"/>
        </a:solidFill>
        <a:latin typeface="Arial" charset="0"/>
        <a:ea typeface="+mn-ea"/>
        <a:cs typeface="Arial" charset="0"/>
      </a:defRPr>
    </a:lvl2pPr>
    <a:lvl3pPr marL="914400" algn="l" rtl="0" eaLnBrk="0" fontAlgn="base" hangingPunct="0">
      <a:spcBef>
        <a:spcPct val="0"/>
      </a:spcBef>
      <a:spcAft>
        <a:spcPct val="0"/>
      </a:spcAft>
      <a:defRPr sz="2400" b="1" kern="1200">
        <a:solidFill>
          <a:schemeClr val="tx1"/>
        </a:solidFill>
        <a:latin typeface="Arial" charset="0"/>
        <a:ea typeface="+mn-ea"/>
        <a:cs typeface="Arial" charset="0"/>
      </a:defRPr>
    </a:lvl3pPr>
    <a:lvl4pPr marL="1371600" algn="l" rtl="0" eaLnBrk="0" fontAlgn="base" hangingPunct="0">
      <a:spcBef>
        <a:spcPct val="0"/>
      </a:spcBef>
      <a:spcAft>
        <a:spcPct val="0"/>
      </a:spcAft>
      <a:defRPr sz="2400" b="1" kern="1200">
        <a:solidFill>
          <a:schemeClr val="tx1"/>
        </a:solidFill>
        <a:latin typeface="Arial" charset="0"/>
        <a:ea typeface="+mn-ea"/>
        <a:cs typeface="Arial" charset="0"/>
      </a:defRPr>
    </a:lvl4pPr>
    <a:lvl5pPr marL="1828800" algn="l" rtl="0" eaLnBrk="0" fontAlgn="base" hangingPunct="0">
      <a:spcBef>
        <a:spcPct val="0"/>
      </a:spcBef>
      <a:spcAft>
        <a:spcPct val="0"/>
      </a:spcAft>
      <a:defRPr sz="2400" b="1" kern="1200">
        <a:solidFill>
          <a:schemeClr val="tx1"/>
        </a:solidFill>
        <a:latin typeface="Arial" charset="0"/>
        <a:ea typeface="+mn-ea"/>
        <a:cs typeface="Arial" charset="0"/>
      </a:defRPr>
    </a:lvl5pPr>
    <a:lvl6pPr marL="2286000" algn="l" defTabSz="914400" rtl="0" eaLnBrk="1" latinLnBrk="0" hangingPunct="1">
      <a:defRPr sz="2400" b="1" kern="1200">
        <a:solidFill>
          <a:schemeClr val="tx1"/>
        </a:solidFill>
        <a:latin typeface="Arial" charset="0"/>
        <a:ea typeface="+mn-ea"/>
        <a:cs typeface="Arial" charset="0"/>
      </a:defRPr>
    </a:lvl6pPr>
    <a:lvl7pPr marL="2743200" algn="l" defTabSz="914400" rtl="0" eaLnBrk="1" latinLnBrk="0" hangingPunct="1">
      <a:defRPr sz="2400" b="1" kern="1200">
        <a:solidFill>
          <a:schemeClr val="tx1"/>
        </a:solidFill>
        <a:latin typeface="Arial" charset="0"/>
        <a:ea typeface="+mn-ea"/>
        <a:cs typeface="Arial" charset="0"/>
      </a:defRPr>
    </a:lvl7pPr>
    <a:lvl8pPr marL="3200400" algn="l" defTabSz="914400" rtl="0" eaLnBrk="1" latinLnBrk="0" hangingPunct="1">
      <a:defRPr sz="2400" b="1" kern="1200">
        <a:solidFill>
          <a:schemeClr val="tx1"/>
        </a:solidFill>
        <a:latin typeface="Arial" charset="0"/>
        <a:ea typeface="+mn-ea"/>
        <a:cs typeface="Arial" charset="0"/>
      </a:defRPr>
    </a:lvl8pPr>
    <a:lvl9pPr marL="3657600" algn="l" defTabSz="914400" rtl="0" eaLnBrk="1" latinLnBrk="0" hangingPunct="1">
      <a:defRPr sz="2400" b="1"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9900CC"/>
    <a:srgbClr val="8EFA00"/>
    <a:srgbClr val="005493"/>
    <a:srgbClr val="00FDFF"/>
    <a:srgbClr val="0000FF"/>
    <a:srgbClr val="FF9900"/>
    <a:srgbClr val="CC66FF"/>
    <a:srgbClr val="FF0000"/>
    <a:srgbClr val="33CC33"/>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47" autoAdjust="0"/>
    <p:restoredTop sz="79268" autoAdjust="0"/>
  </p:normalViewPr>
  <p:slideViewPr>
    <p:cSldViewPr>
      <p:cViewPr varScale="1">
        <p:scale>
          <a:sx n="100" d="100"/>
          <a:sy n="100" d="100"/>
        </p:scale>
        <p:origin x="200" y="17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b="0"/>
            </a:lvl1pPr>
          </a:lstStyle>
          <a:p>
            <a:pPr>
              <a:defRPr/>
            </a:pPr>
            <a:endParaRPr lang="en-US"/>
          </a:p>
        </p:txBody>
      </p:sp>
      <p:sp>
        <p:nvSpPr>
          <p:cNvPr id="87043"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b="0"/>
            </a:lvl1pPr>
          </a:lstStyle>
          <a:p>
            <a:pPr>
              <a:defRPr/>
            </a:pPr>
            <a:endParaRPr lang="en-US"/>
          </a:p>
        </p:txBody>
      </p:sp>
      <p:sp>
        <p:nvSpPr>
          <p:cNvPr id="87044"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b="0"/>
            </a:lvl1pPr>
          </a:lstStyle>
          <a:p>
            <a:pPr>
              <a:defRPr/>
            </a:pPr>
            <a:endParaRPr lang="en-US"/>
          </a:p>
        </p:txBody>
      </p:sp>
      <p:sp>
        <p:nvSpPr>
          <p:cNvPr id="87045"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b="0"/>
            </a:lvl1pPr>
          </a:lstStyle>
          <a:p>
            <a:pPr>
              <a:defRPr/>
            </a:pPr>
            <a:fld id="{E63CBE3B-9004-44CA-A825-B41E392F642F}" type="slidenum">
              <a:rPr lang="en-US"/>
              <a:pPr>
                <a:defRPr/>
              </a:pPr>
              <a:t>‹#›</a:t>
            </a:fld>
            <a:endParaRPr lang="en-US"/>
          </a:p>
        </p:txBody>
      </p:sp>
    </p:spTree>
    <p:extLst>
      <p:ext uri="{BB962C8B-B14F-4D97-AF65-F5344CB8AC3E}">
        <p14:creationId xmlns:p14="http://schemas.microsoft.com/office/powerpoint/2010/main" val="9869540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b="0"/>
            </a:lvl1pPr>
          </a:lstStyle>
          <a:p>
            <a:pPr>
              <a:defRPr/>
            </a:pPr>
            <a:endParaRPr lang="en-US"/>
          </a:p>
        </p:txBody>
      </p:sp>
      <p:sp>
        <p:nvSpPr>
          <p:cNvPr id="49155"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b="0"/>
            </a:lvl1pPr>
          </a:lstStyle>
          <a:p>
            <a:pPr>
              <a:defRPr/>
            </a:pPr>
            <a:endParaRPr lang="en-US"/>
          </a:p>
        </p:txBody>
      </p:sp>
      <p:sp>
        <p:nvSpPr>
          <p:cNvPr id="41988"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49157"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9158"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b="0"/>
            </a:lvl1pPr>
          </a:lstStyle>
          <a:p>
            <a:pPr>
              <a:defRPr/>
            </a:pPr>
            <a:endParaRPr lang="en-US"/>
          </a:p>
        </p:txBody>
      </p:sp>
      <p:sp>
        <p:nvSpPr>
          <p:cNvPr id="49159"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b="0"/>
            </a:lvl1pPr>
          </a:lstStyle>
          <a:p>
            <a:pPr>
              <a:defRPr/>
            </a:pPr>
            <a:fld id="{E297EAD1-C33D-48A2-8CAB-582B6385EBDB}" type="slidenum">
              <a:rPr lang="en-US"/>
              <a:pPr>
                <a:defRPr/>
              </a:pPr>
              <a:t>‹#›</a:t>
            </a:fld>
            <a:endParaRPr lang="en-US"/>
          </a:p>
        </p:txBody>
      </p:sp>
    </p:spTree>
    <p:extLst>
      <p:ext uri="{BB962C8B-B14F-4D97-AF65-F5344CB8AC3E}">
        <p14:creationId xmlns:p14="http://schemas.microsoft.com/office/powerpoint/2010/main" val="34538188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infinity norm is the maximum of the absolute values of the components</a:t>
            </a:r>
          </a:p>
          <a:p>
            <a:endParaRPr lang="en-US" dirty="0"/>
          </a:p>
          <a:p>
            <a:r>
              <a:rPr lang="en-US" dirty="0"/>
              <a:t>If a given entry of w is positive (resp. negative), set corresponding entry of r to +epsilon (resp. –epsilon).</a:t>
            </a:r>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11</a:t>
            </a:fld>
            <a:endParaRPr lang="en-US"/>
          </a:p>
        </p:txBody>
      </p:sp>
    </p:spTree>
    <p:extLst>
      <p:ext uri="{BB962C8B-B14F-4D97-AF65-F5344CB8AC3E}">
        <p14:creationId xmlns:p14="http://schemas.microsoft.com/office/powerpoint/2010/main" val="1051397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epsilon = 0.5, d = 10</a:t>
            </a:r>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14</a:t>
            </a:fld>
            <a:endParaRPr lang="en-US"/>
          </a:p>
        </p:txBody>
      </p:sp>
    </p:spTree>
    <p:extLst>
      <p:ext uri="{BB962C8B-B14F-4D97-AF65-F5344CB8AC3E}">
        <p14:creationId xmlns:p14="http://schemas.microsoft.com/office/powerpoint/2010/main" val="862965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paper: We can linearize the cost function around the current value of </a:t>
            </a:r>
            <a:r>
              <a:rPr lang="el-GR" dirty="0"/>
              <a:t>θ, </a:t>
            </a:r>
            <a:r>
              <a:rPr lang="en-US" dirty="0"/>
              <a:t>obtaining an optimal max-norm constrained </a:t>
            </a:r>
            <a:r>
              <a:rPr lang="en-US" dirty="0" err="1"/>
              <a:t>pertubation</a:t>
            </a:r>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16</a:t>
            </a:fld>
            <a:endParaRPr lang="en-US"/>
          </a:p>
        </p:txBody>
      </p:sp>
    </p:spTree>
    <p:extLst>
      <p:ext uri="{BB962C8B-B14F-4D97-AF65-F5344CB8AC3E}">
        <p14:creationId xmlns:p14="http://schemas.microsoft.com/office/powerpoint/2010/main" val="3579587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paper: Both [fast gradient sign and iterative gradient sign methods] simply try to increase the cost of the correct class, without specifying which of the incorrect classes the model should select. Such methods are sufficient for application to datasets such as MNIST and CIFAR-10, where the number of classes is small and all classes are highly distinct from each other. On ImageNet, with a much larger number of classes and the varying degrees of significance in the difference between classes, these methods can result in uninteresting misclassifications, such as mistaking one breed of sled dog for another breed of sled dog. In order to create more interesting mistakes, we introduce the iterative least-likely class method. This iterative method tries to make an adversarial image which will be classified as a specific desired target class.</a:t>
            </a:r>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17</a:t>
            </a:fld>
            <a:endParaRPr lang="en-US"/>
          </a:p>
        </p:txBody>
      </p:sp>
    </p:spTree>
    <p:extLst>
      <p:ext uri="{BB962C8B-B14F-4D97-AF65-F5344CB8AC3E}">
        <p14:creationId xmlns:p14="http://schemas.microsoft.com/office/powerpoint/2010/main" val="2613140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From the paper: In particular, </a:t>
            </a:r>
            <a:r>
              <a:rPr lang="en-US" dirty="0" err="1"/>
              <a:t>ensembling</a:t>
            </a:r>
            <a:r>
              <a:rPr lang="en-US" dirty="0"/>
              <a:t> 30 predictions over different, random image crops is very efficient: these predictions are correct for 40−60% of the images (note that 76% is the highest accuracy that one can expect to achieve). This result suggests that adversarial examples are susceptible to changes in the location and scale of the adversarial perturbations. </a:t>
            </a:r>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38</a:t>
            </a:fld>
            <a:endParaRPr lang="en-US"/>
          </a:p>
        </p:txBody>
      </p:sp>
    </p:spTree>
    <p:extLst>
      <p:ext uri="{BB962C8B-B14F-4D97-AF65-F5344CB8AC3E}">
        <p14:creationId xmlns:p14="http://schemas.microsoft.com/office/powerpoint/2010/main" val="2324835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42</a:t>
            </a:fld>
            <a:endParaRPr lang="en-US"/>
          </a:p>
        </p:txBody>
      </p:sp>
    </p:spTree>
    <p:extLst>
      <p:ext uri="{BB962C8B-B14F-4D97-AF65-F5344CB8AC3E}">
        <p14:creationId xmlns:p14="http://schemas.microsoft.com/office/powerpoint/2010/main" val="1062210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43</a:t>
            </a:fld>
            <a:endParaRPr lang="en-US"/>
          </a:p>
        </p:txBody>
      </p:sp>
    </p:spTree>
    <p:extLst>
      <p:ext uri="{BB962C8B-B14F-4D97-AF65-F5344CB8AC3E}">
        <p14:creationId xmlns:p14="http://schemas.microsoft.com/office/powerpoint/2010/main" val="1317400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44</a:t>
            </a:fld>
            <a:endParaRPr lang="en-US"/>
          </a:p>
        </p:txBody>
      </p:sp>
    </p:spTree>
    <p:extLst>
      <p:ext uri="{BB962C8B-B14F-4D97-AF65-F5344CB8AC3E}">
        <p14:creationId xmlns:p14="http://schemas.microsoft.com/office/powerpoint/2010/main" val="3009856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BB9BE1-CC02-4630-A187-1FA3D78B1A2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DD7741-022D-4361-BD74-799334698C2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7620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8C337E-79AB-43D3-B7D5-9A8EDE49DF7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C1639-4E2F-4550-BAEE-C5BDC1CB80D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B1FF34-FEDA-430E-8462-E7A209AF306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19BF50-AC92-44AF-92A4-620F182E35C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5E26E91-021D-4B32-926D-DC16A89D51C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1756749-8CA8-49DA-A68F-85171B0F527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136D7BB-2806-4694-9201-C1DF6EA7CF1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AD4D2A-A0A1-4AB1-BF3F-4E3C9BF5598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8DC858-3513-47BE-8939-E01A91F098A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914400" y="76200"/>
            <a:ext cx="10363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8" charset="0"/>
              </a:defRPr>
            </a:lvl1pPr>
          </a:lstStyle>
          <a:p>
            <a:pPr>
              <a:defRPr/>
            </a:pPr>
            <a:endParaRPr lang="en-US"/>
          </a:p>
        </p:txBody>
      </p:sp>
      <p:sp>
        <p:nvSpPr>
          <p:cNvPr id="9221"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8" charset="0"/>
              </a:defRPr>
            </a:lvl1pPr>
          </a:lstStyle>
          <a:p>
            <a:pPr>
              <a:defRPr/>
            </a:pPr>
            <a:endParaRPr lang="en-US"/>
          </a:p>
        </p:txBody>
      </p:sp>
      <p:sp>
        <p:nvSpPr>
          <p:cNvPr id="9222"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pitchFamily="18" charset="0"/>
              </a:defRPr>
            </a:lvl1pPr>
          </a:lstStyle>
          <a:p>
            <a:pPr>
              <a:defRPr/>
            </a:pPr>
            <a:fld id="{9D615FC6-65EA-469E-A2AC-6B14F4DC4664}" type="slidenum">
              <a:rPr lang="en-US"/>
              <a:pPr>
                <a:defRPr/>
              </a:pPr>
              <a:t>‹#›</a:t>
            </a:fld>
            <a:endParaRPr lang="en-US"/>
          </a:p>
        </p:txBody>
      </p:sp>
      <p:sp>
        <p:nvSpPr>
          <p:cNvPr id="9223" name="Line 7"/>
          <p:cNvSpPr>
            <a:spLocks noChangeShapeType="1"/>
          </p:cNvSpPr>
          <p:nvPr/>
        </p:nvSpPr>
        <p:spPr bwMode="auto">
          <a:xfrm>
            <a:off x="914400" y="838200"/>
            <a:ext cx="10363200" cy="0"/>
          </a:xfrm>
          <a:prstGeom prst="line">
            <a:avLst/>
          </a:prstGeom>
          <a:noFill/>
          <a:ln w="38100">
            <a:solidFill>
              <a:schemeClr val="tx1"/>
            </a:solidFill>
            <a:round/>
            <a:headEnd/>
            <a:tailEnd/>
          </a:ln>
          <a:effectLst/>
        </p:spPr>
        <p:txBody>
          <a:bodyPr wrap="none" anchor="ctr"/>
          <a:lstStyle/>
          <a:p>
            <a:pPr>
              <a:defRPr/>
            </a:pPr>
            <a:endParaRPr lang="en-US" sz="240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cv-foundation.org/openaccess/content_cvpr_2015/papers/Nguyen_Deep_Neural_Networks_2015_CVPR_paper.pdf" TargetMode="External"/><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hyperlink" Target="http://karpathy.github.io/2015/03/30/breaking-convnets/"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arxiv.org/pdf/1412.6572.pdf"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arxiv.org/pdf/1412.6572.pdf"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karpathy.github.io/2015/03/30/breaking-convnets/" TargetMode="Externa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karpathy.github.io/2015/03/30/breaking-convnets/" TargetMode="External"/><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arxiv.org/pdf/1412.6572.pdf" TargetMode="Externa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arxiv.org/pdf/1607.02533.pdf"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hyperlink" Target="https://arxiv.org/pdf/1607.02533.pdf" TargetMode="External"/><Relationship Id="rId4" Type="http://schemas.openxmlformats.org/officeDocument/2006/relationships/image" Target="../media/image280.png"/></Relationships>
</file>

<file path=ppt/slides/_rels/slide19.xml.rels><?xml version="1.0" encoding="UTF-8" standalone="yes"?>
<Relationships xmlns="http://schemas.openxmlformats.org/package/2006/relationships"><Relationship Id="rId3" Type="http://schemas.openxmlformats.org/officeDocument/2006/relationships/hyperlink" Target="https://arxiv.org/pdf/1607.02533.pdf"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arxiv.org/pdf/1312.6034.pdf"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arxiv.org/pdf/1607.02533.pdf"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arxiv.org/pdf/1607.02533.pdf"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openaccess.thecvf.com/content_cvpr_2017/papers/Moosavi-Dezfooli_Universal_Adversarial_Perturbations_CVPR_2017_paper.pdf"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openaccess.thecvf.com/content_cvpr_2017/papers/Moosavi-Dezfooli_Universal_Adversarial_Perturbations_CVPR_2017_paper.pdf"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openaccess.thecvf.com/content_cvpr_2017/papers/Moosavi-Dezfooli_Universal_Adversarial_Perturbations_CVPR_2017_paper.pdf"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hyperlink" Target="http://openaccess.thecvf.com/content_cvpr_2017/papers/Moosavi-Dezfooli_Universal_Adversarial_Perturbations_CVPR_2017_paper.pdf"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openaccess.thecvf.com/content_cvpr_2017/papers/Moosavi-Dezfooli_Universal_Adversarial_Perturbations_CVPR_2017_paper.pdf"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cv-foundation.org/openaccess/content_cvpr_2015/papers/Nguyen_Deep_Neural_Networks_2015_CVPR_paper.pdf"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hyperlink" Target="https://papers.nips.cc/paper/8307-adversarial-examples-are-not-bugs-they-are-features.pdf" TargetMode="Externa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openreview.net/pdf?id=rkZvSe-RZ" TargetMode="External"/><Relationship Id="rId2" Type="http://schemas.openxmlformats.org/officeDocument/2006/relationships/hyperlink" Target="https://arxiv.org/pdf/1412.6572.pdf"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openreview.net/pdf?id=rkZvSe-RZ" TargetMode="External"/><Relationship Id="rId2" Type="http://schemas.openxmlformats.org/officeDocument/2006/relationships/hyperlink" Target="https://arxiv.org/pdf/1412.6572.pdf" TargetMode="Externa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hyperlink" Target="https://arxiv.org/pdf/1706.06083.pdf"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openreview.net/pdf?id=rkZvSe-RZ" TargetMode="External"/><Relationship Id="rId2" Type="http://schemas.openxmlformats.org/officeDocument/2006/relationships/hyperlink" Target="https://arxiv.org/pdf/1412.6572.pdf" TargetMode="External"/><Relationship Id="rId1" Type="http://schemas.openxmlformats.org/officeDocument/2006/relationships/slideLayout" Target="../slideLayouts/slideLayout2.xml"/><Relationship Id="rId5" Type="http://schemas.openxmlformats.org/officeDocument/2006/relationships/hyperlink" Target="https://arxiv.org/pdf/2007.08489.pdf" TargetMode="External"/><Relationship Id="rId4" Type="http://schemas.openxmlformats.org/officeDocument/2006/relationships/hyperlink" Target="https://arxiv.org/pdf/1706.06083.pdf"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www.jiajunlu.com/docs/safetynet.pdf"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openaccess.thecvf.com/content_CVPR_2019/papers/Xie_Feature_Denoising_for_Improving_Adversarial_Robustness_CVPR_2019_paper.pdf"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openreview.net/pdf?id=SyJ7ClWCb"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openreview.net/pdf?id=SyJ7ClWCb"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cs231n.stanford.edu/slides/2018/cs231n_2018_lecture13.pdf"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arxiv.org/pdf/1712.02494.pdf"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media" Target="../media/media2.mp4"/><Relationship Id="rId7" Type="http://schemas.openxmlformats.org/officeDocument/2006/relationships/image" Target="../media/image4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arxiv.org/pdf/1712.02494.pdf" TargetMode="External"/><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42.xml.rels><?xml version="1.0" encoding="UTF-8" standalone="yes"?>
<Relationships xmlns="http://schemas.openxmlformats.org/package/2006/relationships"><Relationship Id="rId3" Type="http://schemas.openxmlformats.org/officeDocument/2006/relationships/hyperlink" Target="https://arxiv.org/pdf/1712.02494.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07/relationships/media" Target="../media/media4.mp4"/><Relationship Id="rId7" Type="http://schemas.openxmlformats.org/officeDocument/2006/relationships/hyperlink" Target="https://arxiv.org/pdf/1712.02494.pdf" TargetMode="Externa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video" Target="../media/media4.mp4"/><Relationship Id="rId9"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7.png"/><Relationship Id="rId5" Type="http://schemas.openxmlformats.org/officeDocument/2006/relationships/hyperlink" Target="https://arxiv.org/pdf/1712.02494.pdf" TargetMode="External"/><Relationship Id="rId4" Type="http://schemas.openxmlformats.org/officeDocument/2006/relationships/notesSlide" Target="../notesSlides/notesSlide8.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blog.openai.com/robust-adversarial-inputs/" TargetMode="External"/><Relationship Id="rId1" Type="http://schemas.openxmlformats.org/officeDocument/2006/relationships/slideLayout" Target="../slideLayouts/slideLayout2.xml"/><Relationship Id="rId5" Type="http://schemas.openxmlformats.org/officeDocument/2006/relationships/hyperlink" Target="https://arxiv.org/pdf/1707.07397.pdf" TargetMode="External"/><Relationship Id="rId4" Type="http://schemas.openxmlformats.org/officeDocument/2006/relationships/hyperlink" Target="https://www.youtube.com/watch?v=YXy6oX1iNoA&amp;feature=youtu.be"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openreview.net/pdf?id=Sye_OgHFwH" TargetMode="Externa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twitter.com/nxthompson/status/1357147968328118272/photo/1" TargetMode="External"/><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arxiv.org/pdf/1802.08195.pdf" TargetMode="Externa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stuartmcmillen.com/comic/supernormal-stimuli/" TargetMode="External"/><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hyperlink" Target="https://en.wikipedia.org/wiki/Supernormal_stimulu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cv-foundation.org/openaccess/content_cvpr_2015/papers/Nguyen_Deep_Neural_Networks_2015_CVPR_paper.pdf" TargetMode="External"/><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54.tiff"/><Relationship Id="rId1" Type="http://schemas.openxmlformats.org/officeDocument/2006/relationships/slideLayout" Target="../slideLayouts/slideLayout2.xml"/><Relationship Id="rId4" Type="http://schemas.openxmlformats.org/officeDocument/2006/relationships/hyperlink" Target="https://en.wikipedia.org/wiki/Supernormal_stimulus"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nicholas.carlini.com/writing/2018/adversarial-machine-learning-reading-list.html" TargetMode="External"/><Relationship Id="rId2" Type="http://schemas.openxmlformats.org/officeDocument/2006/relationships/hyperlink" Target="https://nicholas.carlini.com/writing/2019/all-adversarial-example-papers.html" TargetMode="External"/><Relationship Id="rId1" Type="http://schemas.openxmlformats.org/officeDocument/2006/relationships/slideLayout" Target="../slideLayouts/slideLayout2.xml"/><Relationship Id="rId4" Type="http://schemas.openxmlformats.org/officeDocument/2006/relationships/image" Target="../media/image56.tif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en.wikipedia.org/wiki/Limited-memory_BFGS" TargetMode="External"/><Relationship Id="rId1" Type="http://schemas.openxmlformats.org/officeDocument/2006/relationships/slideLayout" Target="../slideLayouts/slideLayout2.xml"/><Relationship Id="rId4" Type="http://schemas.openxmlformats.org/officeDocument/2006/relationships/hyperlink" Target="https://arxiv.org/pdf/1312.6199.pdf"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arxiv.org/pdf/1312.6199.pdf"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89523-4D94-8747-93DD-491958560502}"/>
              </a:ext>
            </a:extLst>
          </p:cNvPr>
          <p:cNvSpPr>
            <a:spLocks noGrp="1"/>
          </p:cNvSpPr>
          <p:nvPr>
            <p:ph type="title"/>
          </p:nvPr>
        </p:nvSpPr>
        <p:spPr/>
        <p:txBody>
          <a:bodyPr/>
          <a:lstStyle/>
          <a:p>
            <a:r>
              <a:rPr lang="en-US" dirty="0"/>
              <a:t>Fooling neural networks</a:t>
            </a:r>
          </a:p>
        </p:txBody>
      </p:sp>
      <p:sp>
        <p:nvSpPr>
          <p:cNvPr id="4" name="Rectangle 3">
            <a:extLst>
              <a:ext uri="{FF2B5EF4-FFF2-40B4-BE49-F238E27FC236}">
                <a16:creationId xmlns:a16="http://schemas.microsoft.com/office/drawing/2014/main" id="{B5926864-76E0-0249-AA97-A2C68DE675E8}"/>
              </a:ext>
            </a:extLst>
          </p:cNvPr>
          <p:cNvSpPr/>
          <p:nvPr/>
        </p:nvSpPr>
        <p:spPr bwMode="auto">
          <a:xfrm>
            <a:off x="1524000" y="4343400"/>
            <a:ext cx="9067800" cy="62179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 name="Rectangle 4">
            <a:extLst>
              <a:ext uri="{FF2B5EF4-FFF2-40B4-BE49-F238E27FC236}">
                <a16:creationId xmlns:a16="http://schemas.microsoft.com/office/drawing/2014/main" id="{7A9CE50E-E8C7-3747-8BB4-10A9F748194C}"/>
              </a:ext>
            </a:extLst>
          </p:cNvPr>
          <p:cNvSpPr/>
          <p:nvPr/>
        </p:nvSpPr>
        <p:spPr bwMode="auto">
          <a:xfrm>
            <a:off x="5410200" y="4904022"/>
            <a:ext cx="2133600" cy="62179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DF52D752-B777-564C-97D9-20F4F675136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96655" y="1004814"/>
            <a:ext cx="8198690" cy="5624586"/>
          </a:xfrm>
          <a:prstGeom prst="rect">
            <a:avLst/>
          </a:prstGeom>
        </p:spPr>
      </p:pic>
      <p:sp>
        <p:nvSpPr>
          <p:cNvPr id="3" name="TextBox 2">
            <a:extLst>
              <a:ext uri="{FF2B5EF4-FFF2-40B4-BE49-F238E27FC236}">
                <a16:creationId xmlns:a16="http://schemas.microsoft.com/office/drawing/2014/main" id="{AF6A76D5-050D-E04C-AD6A-67C2CB10CC7F}"/>
              </a:ext>
            </a:extLst>
          </p:cNvPr>
          <p:cNvSpPr txBox="1"/>
          <p:nvPr/>
        </p:nvSpPr>
        <p:spPr>
          <a:xfrm>
            <a:off x="10744200" y="6461297"/>
            <a:ext cx="1268296" cy="307777"/>
          </a:xfrm>
          <a:prstGeom prst="rect">
            <a:avLst/>
          </a:prstGeom>
          <a:noFill/>
        </p:spPr>
        <p:txBody>
          <a:bodyPr wrap="none" rtlCol="0">
            <a:spAutoFit/>
          </a:bodyPr>
          <a:lstStyle/>
          <a:p>
            <a:r>
              <a:rPr lang="en-US" sz="1400" b="0" dirty="0">
                <a:hlinkClick r:id="rId3"/>
              </a:rPr>
              <a:t>Image source</a:t>
            </a:r>
            <a:endParaRPr lang="en-US" sz="1400" b="0" dirty="0"/>
          </a:p>
        </p:txBody>
      </p:sp>
    </p:spTree>
    <p:extLst>
      <p:ext uri="{BB962C8B-B14F-4D97-AF65-F5344CB8AC3E}">
        <p14:creationId xmlns:p14="http://schemas.microsoft.com/office/powerpoint/2010/main" val="2755665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Fooling a linear classifier</a:t>
            </a:r>
          </a:p>
        </p:txBody>
      </p:sp>
      <p:pic>
        <p:nvPicPr>
          <p:cNvPr id="6" name="Picture 5" descr="Screen Shot 2015-04-28 at 4.48.18 P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76600" y="914400"/>
            <a:ext cx="5640066" cy="5410200"/>
          </a:xfrm>
          <a:prstGeom prst="rect">
            <a:avLst/>
          </a:prstGeom>
        </p:spPr>
      </p:pic>
      <p:sp>
        <p:nvSpPr>
          <p:cNvPr id="7" name="Rectangle 6"/>
          <p:cNvSpPr/>
          <p:nvPr/>
        </p:nvSpPr>
        <p:spPr>
          <a:xfrm>
            <a:off x="3200400" y="6412468"/>
            <a:ext cx="6248400" cy="369332"/>
          </a:xfrm>
          <a:prstGeom prst="rect">
            <a:avLst/>
          </a:prstGeom>
        </p:spPr>
        <p:txBody>
          <a:bodyPr wrap="square">
            <a:spAutoFit/>
          </a:bodyPr>
          <a:lstStyle/>
          <a:p>
            <a:r>
              <a:rPr lang="en-US" sz="1800" b="0" dirty="0">
                <a:hlinkClick r:id="rId3"/>
              </a:rPr>
              <a:t>http://</a:t>
            </a:r>
            <a:r>
              <a:rPr lang="en-US" sz="1800" b="0" dirty="0" err="1">
                <a:hlinkClick r:id="rId3"/>
              </a:rPr>
              <a:t>karpathy.github.io</a:t>
            </a:r>
            <a:r>
              <a:rPr lang="en-US" sz="1800" b="0" dirty="0">
                <a:hlinkClick r:id="rId3"/>
              </a:rPr>
              <a:t>/2015/03/30/breaking-</a:t>
            </a:r>
            <a:r>
              <a:rPr lang="en-US" sz="1800" b="0" dirty="0" err="1">
                <a:hlinkClick r:id="rId3"/>
              </a:rPr>
              <a:t>convnets</a:t>
            </a:r>
            <a:r>
              <a:rPr lang="en-US" sz="1800" b="0" dirty="0">
                <a:hlinkClick r:id="rId3"/>
              </a:rPr>
              <a:t>/</a:t>
            </a:r>
            <a:endParaRPr lang="en-US" sz="1800" b="0" dirty="0"/>
          </a:p>
        </p:txBody>
      </p:sp>
    </p:spTree>
    <p:extLst>
      <p:ext uri="{BB962C8B-B14F-4D97-AF65-F5344CB8AC3E}">
        <p14:creationId xmlns:p14="http://schemas.microsoft.com/office/powerpoint/2010/main" val="137208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CF07A-920C-9B4E-B7D3-1B1F8A5096A9}"/>
              </a:ext>
            </a:extLst>
          </p:cNvPr>
          <p:cNvSpPr>
            <a:spLocks noGrp="1"/>
          </p:cNvSpPr>
          <p:nvPr>
            <p:ph type="title"/>
          </p:nvPr>
        </p:nvSpPr>
        <p:spPr/>
        <p:txBody>
          <a:bodyPr/>
          <a:lstStyle/>
          <a:p>
            <a:r>
              <a:rPr lang="en-US" dirty="0"/>
              <a:t>Analysis of the linear case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5B9BED3-A807-0644-A443-87AFE295F4B8}"/>
                  </a:ext>
                </a:extLst>
              </p:cNvPr>
              <p:cNvSpPr>
                <a:spLocks noGrp="1"/>
              </p:cNvSpPr>
              <p:nvPr>
                <p:ph idx="1"/>
              </p:nvPr>
            </p:nvSpPr>
            <p:spPr/>
            <p:txBody>
              <a:bodyPr/>
              <a:lstStyle/>
              <a:p>
                <a:pPr marL="457200" indent="-457200">
                  <a:buFont typeface="Arial" panose="020B0604020202020204" pitchFamily="34" charset="0"/>
                  <a:buChar char="•"/>
                </a:pPr>
                <a:r>
                  <a:rPr lang="en-US" dirty="0"/>
                  <a:t>Response of classifier with weights </a:t>
                </a:r>
                <a14:m>
                  <m:oMath xmlns:m="http://schemas.openxmlformats.org/officeDocument/2006/math">
                    <m:r>
                      <a:rPr lang="en-US" i="1" dirty="0" smtClean="0">
                        <a:solidFill>
                          <a:srgbClr val="9900CC"/>
                        </a:solidFill>
                        <a:latin typeface="Cambria Math" panose="02040503050406030204" pitchFamily="18" charset="0"/>
                      </a:rPr>
                      <m:t>𝑤</m:t>
                    </m:r>
                  </m:oMath>
                </a14:m>
                <a:r>
                  <a:rPr lang="en-US" dirty="0"/>
                  <a:t> to adversarial example </a:t>
                </a:r>
                <a14:m>
                  <m:oMath xmlns:m="http://schemas.openxmlformats.org/officeDocument/2006/math">
                    <m:r>
                      <a:rPr lang="en-US" i="1" dirty="0" smtClean="0">
                        <a:solidFill>
                          <a:srgbClr val="9900CC"/>
                        </a:solidFill>
                        <a:latin typeface="Cambria Math" panose="02040503050406030204" pitchFamily="18" charset="0"/>
                      </a:rPr>
                      <m:t>𝑥</m:t>
                    </m:r>
                    <m:r>
                      <a:rPr lang="en-US" i="1" dirty="0" smtClean="0">
                        <a:solidFill>
                          <a:srgbClr val="9900CC"/>
                        </a:solidFill>
                        <a:latin typeface="Cambria Math" panose="02040503050406030204" pitchFamily="18" charset="0"/>
                      </a:rPr>
                      <m:t>+</m:t>
                    </m:r>
                    <m:r>
                      <a:rPr lang="en-US" i="1" dirty="0" smtClean="0">
                        <a:solidFill>
                          <a:srgbClr val="9900CC"/>
                        </a:solidFill>
                        <a:latin typeface="Cambria Math" panose="02040503050406030204" pitchFamily="18" charset="0"/>
                      </a:rPr>
                      <m:t>𝑟</m:t>
                    </m:r>
                  </m:oMath>
                </a14:m>
                <a:r>
                  <a:rPr lang="en-US" dirty="0"/>
                  <a:t>:</a:t>
                </a:r>
                <a:br>
                  <a:rPr lang="en-US" dirty="0"/>
                </a:br>
                <a:endParaRPr lang="en-US" sz="1400" dirty="0"/>
              </a:p>
              <a:p>
                <a:pPr marL="0" indent="0"/>
                <a14:m>
                  <m:oMathPara xmlns:m="http://schemas.openxmlformats.org/officeDocument/2006/math">
                    <m:oMathParaPr>
                      <m:jc m:val="centerGroup"/>
                    </m:oMathParaPr>
                    <m:oMath xmlns:m="http://schemas.openxmlformats.org/officeDocument/2006/math">
                      <m:sSup>
                        <m:sSupPr>
                          <m:ctrlPr>
                            <a:rPr lang="en-US" i="1" smtClean="0">
                              <a:solidFill>
                                <a:srgbClr val="9900CC"/>
                              </a:solidFill>
                              <a:latin typeface="Cambria Math" panose="02040503050406030204" pitchFamily="18" charset="0"/>
                            </a:rPr>
                          </m:ctrlPr>
                        </m:sSupPr>
                        <m:e>
                          <m:r>
                            <a:rPr lang="en-US" b="0" i="1" smtClean="0">
                              <a:solidFill>
                                <a:srgbClr val="9900CC"/>
                              </a:solidFill>
                              <a:latin typeface="Cambria Math" panose="02040503050406030204" pitchFamily="18" charset="0"/>
                            </a:rPr>
                            <m:t>𝑤</m:t>
                          </m:r>
                        </m:e>
                        <m:sup>
                          <m:r>
                            <a:rPr lang="en-US" b="0" i="1" smtClean="0">
                              <a:solidFill>
                                <a:srgbClr val="9900CC"/>
                              </a:solidFill>
                              <a:latin typeface="Cambria Math" panose="02040503050406030204" pitchFamily="18" charset="0"/>
                            </a:rPr>
                            <m:t>𝑇</m:t>
                          </m:r>
                        </m:sup>
                      </m:sSup>
                      <m:d>
                        <m:dPr>
                          <m:ctrlPr>
                            <a:rPr lang="en-US" b="0" i="1" smtClean="0">
                              <a:solidFill>
                                <a:srgbClr val="9900CC"/>
                              </a:solidFill>
                              <a:latin typeface="Cambria Math" panose="02040503050406030204" pitchFamily="18" charset="0"/>
                            </a:rPr>
                          </m:ctrlPr>
                        </m:dPr>
                        <m:e>
                          <m:r>
                            <a:rPr lang="en-US" b="0" i="1" smtClean="0">
                              <a:solidFill>
                                <a:srgbClr val="9900CC"/>
                              </a:solidFill>
                              <a:latin typeface="Cambria Math" panose="02040503050406030204" pitchFamily="18" charset="0"/>
                            </a:rPr>
                            <m:t>𝑥</m:t>
                          </m:r>
                          <m:r>
                            <a:rPr lang="en-US" b="0" i="1" smtClean="0">
                              <a:solidFill>
                                <a:srgbClr val="9900CC"/>
                              </a:solidFill>
                              <a:latin typeface="Cambria Math" panose="02040503050406030204" pitchFamily="18" charset="0"/>
                            </a:rPr>
                            <m:t>+</m:t>
                          </m:r>
                          <m:r>
                            <a:rPr lang="en-US" b="0" i="1" smtClean="0">
                              <a:solidFill>
                                <a:srgbClr val="9900CC"/>
                              </a:solidFill>
                              <a:latin typeface="Cambria Math" panose="02040503050406030204" pitchFamily="18" charset="0"/>
                            </a:rPr>
                            <m:t>𝑟</m:t>
                          </m:r>
                        </m:e>
                      </m:d>
                      <m:r>
                        <a:rPr lang="en-US" b="0" i="1" smtClean="0">
                          <a:solidFill>
                            <a:srgbClr val="9900CC"/>
                          </a:solidFill>
                          <a:latin typeface="Cambria Math" panose="02040503050406030204" pitchFamily="18" charset="0"/>
                        </a:rPr>
                        <m:t>=</m:t>
                      </m:r>
                      <m:sSup>
                        <m:sSupPr>
                          <m:ctrlPr>
                            <a:rPr lang="en-US" i="1">
                              <a:solidFill>
                                <a:srgbClr val="9900CC"/>
                              </a:solidFill>
                              <a:latin typeface="Cambria Math" panose="02040503050406030204" pitchFamily="18" charset="0"/>
                            </a:rPr>
                          </m:ctrlPr>
                        </m:sSupPr>
                        <m:e>
                          <m:r>
                            <a:rPr lang="en-US" i="1">
                              <a:solidFill>
                                <a:srgbClr val="9900CC"/>
                              </a:solidFill>
                              <a:latin typeface="Cambria Math" panose="02040503050406030204" pitchFamily="18" charset="0"/>
                            </a:rPr>
                            <m:t>𝑤</m:t>
                          </m:r>
                        </m:e>
                        <m:sup>
                          <m:r>
                            <a:rPr lang="en-US" i="1">
                              <a:solidFill>
                                <a:srgbClr val="9900CC"/>
                              </a:solidFill>
                              <a:latin typeface="Cambria Math" panose="02040503050406030204" pitchFamily="18" charset="0"/>
                            </a:rPr>
                            <m:t>𝑇</m:t>
                          </m:r>
                        </m:sup>
                      </m:sSup>
                      <m:r>
                        <a:rPr lang="en-US" b="0" i="1" smtClean="0">
                          <a:solidFill>
                            <a:srgbClr val="9900CC"/>
                          </a:solidFill>
                          <a:latin typeface="Cambria Math" panose="02040503050406030204" pitchFamily="18" charset="0"/>
                        </a:rPr>
                        <m:t>𝑥</m:t>
                      </m:r>
                      <m:r>
                        <a:rPr lang="en-US" b="0" i="1" smtClean="0">
                          <a:solidFill>
                            <a:srgbClr val="9900CC"/>
                          </a:solidFill>
                          <a:latin typeface="Cambria Math" panose="02040503050406030204" pitchFamily="18" charset="0"/>
                        </a:rPr>
                        <m:t>+</m:t>
                      </m:r>
                      <m:sSup>
                        <m:sSupPr>
                          <m:ctrlPr>
                            <a:rPr lang="en-US" i="1" smtClean="0">
                              <a:solidFill>
                                <a:srgbClr val="C00000"/>
                              </a:solidFill>
                              <a:latin typeface="Cambria Math" panose="02040503050406030204" pitchFamily="18" charset="0"/>
                            </a:rPr>
                          </m:ctrlPr>
                        </m:sSupPr>
                        <m:e>
                          <m:r>
                            <a:rPr lang="en-US" i="1">
                              <a:solidFill>
                                <a:srgbClr val="C00000"/>
                              </a:solidFill>
                              <a:latin typeface="Cambria Math" panose="02040503050406030204" pitchFamily="18" charset="0"/>
                            </a:rPr>
                            <m:t>𝑤</m:t>
                          </m:r>
                        </m:e>
                        <m:sup>
                          <m:r>
                            <a:rPr lang="en-US" i="1">
                              <a:solidFill>
                                <a:srgbClr val="C00000"/>
                              </a:solidFill>
                              <a:latin typeface="Cambria Math" panose="02040503050406030204" pitchFamily="18" charset="0"/>
                            </a:rPr>
                            <m:t>𝑇</m:t>
                          </m:r>
                        </m:sup>
                      </m:sSup>
                      <m:r>
                        <a:rPr lang="en-US" b="0" i="1" smtClean="0">
                          <a:solidFill>
                            <a:srgbClr val="C00000"/>
                          </a:solidFill>
                          <a:latin typeface="Cambria Math" panose="02040503050406030204" pitchFamily="18" charset="0"/>
                        </a:rPr>
                        <m:t>𝑟</m:t>
                      </m:r>
                    </m:oMath>
                  </m:oMathPara>
                </a14:m>
                <a:endParaRPr lang="en-US" dirty="0">
                  <a:solidFill>
                    <a:srgbClr val="C00000"/>
                  </a:solidFill>
                </a:endParaRPr>
              </a:p>
              <a:p>
                <a:pPr marL="0" indent="0"/>
                <a:endParaRPr lang="en-US" sz="800" dirty="0">
                  <a:solidFill>
                    <a:srgbClr val="C00000"/>
                  </a:solidFill>
                </a:endParaRPr>
              </a:p>
              <a:p>
                <a:pPr marL="457200" indent="-457200">
                  <a:buFont typeface="Arial" panose="020B0604020202020204" pitchFamily="34" charset="0"/>
                  <a:buChar char="•"/>
                </a:pPr>
                <a:r>
                  <a:rPr lang="en-US" dirty="0"/>
                  <a:t>Suppose the pixel values have precision </a:t>
                </a:r>
                <a14:m>
                  <m:oMath xmlns:m="http://schemas.openxmlformats.org/officeDocument/2006/math">
                    <m:r>
                      <a:rPr lang="en-US" i="1" smtClean="0">
                        <a:solidFill>
                          <a:srgbClr val="9900CC"/>
                        </a:solidFill>
                        <a:latin typeface="Cambria Math" panose="02040503050406030204" pitchFamily="18" charset="0"/>
                        <a:ea typeface="Cambria Math" panose="02040503050406030204" pitchFamily="18" charset="0"/>
                      </a:rPr>
                      <m:t>𝜖</m:t>
                    </m:r>
                  </m:oMath>
                </a14:m>
                <a:r>
                  <a:rPr lang="en-US" dirty="0"/>
                  <a:t>, i.e., the classifier is normally expected to predict the same class for</a:t>
                </a:r>
                <a:r>
                  <a:rPr lang="en-US" dirty="0">
                    <a:solidFill>
                      <a:srgbClr val="9900CC"/>
                    </a:solidFill>
                  </a:rPr>
                  <a:t> </a:t>
                </a:r>
                <a14:m>
                  <m:oMath xmlns:m="http://schemas.openxmlformats.org/officeDocument/2006/math">
                    <m:r>
                      <a:rPr lang="en-US" i="1" dirty="0">
                        <a:solidFill>
                          <a:srgbClr val="9900CC"/>
                        </a:solidFill>
                        <a:latin typeface="Cambria Math" panose="02040503050406030204" pitchFamily="18" charset="0"/>
                      </a:rPr>
                      <m:t>𝑥</m:t>
                    </m:r>
                  </m:oMath>
                </a14:m>
                <a:r>
                  <a:rPr lang="en-US" dirty="0"/>
                  <a:t> and </a:t>
                </a:r>
                <a14:m>
                  <m:oMath xmlns:m="http://schemas.openxmlformats.org/officeDocument/2006/math">
                    <m:r>
                      <a:rPr lang="en-US" i="1" dirty="0" smtClean="0">
                        <a:solidFill>
                          <a:srgbClr val="9900CC"/>
                        </a:solidFill>
                        <a:latin typeface="Cambria Math" panose="02040503050406030204" pitchFamily="18" charset="0"/>
                      </a:rPr>
                      <m:t>𝑥</m:t>
                    </m:r>
                    <m:r>
                      <a:rPr lang="en-US" i="1" dirty="0" smtClean="0">
                        <a:solidFill>
                          <a:srgbClr val="9900CC"/>
                        </a:solidFill>
                        <a:latin typeface="Cambria Math" panose="02040503050406030204" pitchFamily="18" charset="0"/>
                      </a:rPr>
                      <m:t>+</m:t>
                    </m:r>
                    <m:r>
                      <a:rPr lang="en-US" i="1" dirty="0" smtClean="0">
                        <a:solidFill>
                          <a:srgbClr val="9900CC"/>
                        </a:solidFill>
                        <a:latin typeface="Cambria Math" panose="02040503050406030204" pitchFamily="18" charset="0"/>
                      </a:rPr>
                      <m:t>𝑟</m:t>
                    </m:r>
                  </m:oMath>
                </a14:m>
                <a:r>
                  <a:rPr lang="en-US" dirty="0">
                    <a:solidFill>
                      <a:srgbClr val="9900CC"/>
                    </a:solidFill>
                  </a:rPr>
                  <a:t> </a:t>
                </a:r>
                <a:r>
                  <a:rPr lang="en-US" dirty="0"/>
                  <a:t>as long as </a:t>
                </a:r>
                <a14:m>
                  <m:oMath xmlns:m="http://schemas.openxmlformats.org/officeDocument/2006/math">
                    <m:sSub>
                      <m:sSubPr>
                        <m:ctrlPr>
                          <a:rPr lang="en-US" i="1" smtClean="0">
                            <a:solidFill>
                              <a:srgbClr val="9900CC"/>
                            </a:solidFill>
                            <a:latin typeface="Cambria Math" panose="02040503050406030204" pitchFamily="18" charset="0"/>
                          </a:rPr>
                        </m:ctrlPr>
                      </m:sSubPr>
                      <m:e>
                        <m:d>
                          <m:dPr>
                            <m:begChr m:val="‖"/>
                            <m:endChr m:val="‖"/>
                            <m:ctrlPr>
                              <a:rPr lang="en-US" i="1">
                                <a:solidFill>
                                  <a:srgbClr val="9900CC"/>
                                </a:solidFill>
                                <a:latin typeface="Cambria Math" panose="02040503050406030204" pitchFamily="18" charset="0"/>
                              </a:rPr>
                            </m:ctrlPr>
                          </m:dPr>
                          <m:e>
                            <m:r>
                              <a:rPr lang="en-US" i="1">
                                <a:solidFill>
                                  <a:srgbClr val="9900CC"/>
                                </a:solidFill>
                                <a:latin typeface="Cambria Math" panose="02040503050406030204" pitchFamily="18" charset="0"/>
                              </a:rPr>
                              <m:t>𝑟</m:t>
                            </m:r>
                          </m:e>
                        </m:d>
                      </m:e>
                      <m:sub>
                        <m:r>
                          <a:rPr lang="en-US" i="1">
                            <a:solidFill>
                              <a:srgbClr val="9900CC"/>
                            </a:solidFill>
                            <a:latin typeface="Cambria Math" panose="02040503050406030204" pitchFamily="18" charset="0"/>
                            <a:ea typeface="Cambria Math" panose="02040503050406030204" pitchFamily="18" charset="0"/>
                          </a:rPr>
                          <m:t>∞</m:t>
                        </m:r>
                      </m:sub>
                    </m:sSub>
                    <m:r>
                      <a:rPr lang="en-US" b="0" i="1" smtClean="0">
                        <a:solidFill>
                          <a:srgbClr val="9900CC"/>
                        </a:solidFill>
                        <a:latin typeface="Cambria Math" panose="02040503050406030204" pitchFamily="18" charset="0"/>
                        <a:ea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𝜖</m:t>
                    </m:r>
                  </m:oMath>
                </a14:m>
                <a:endParaRPr lang="en-US" dirty="0">
                  <a:solidFill>
                    <a:srgbClr val="9900CC"/>
                  </a:solidFill>
                </a:endParaRPr>
              </a:p>
              <a:p>
                <a:pPr marL="457200" indent="-457200">
                  <a:buFont typeface="Arial" panose="020B0604020202020204" pitchFamily="34" charset="0"/>
                  <a:buChar char="•"/>
                </a:pPr>
                <a:r>
                  <a:rPr lang="en-US" dirty="0"/>
                  <a:t>How to choose </a:t>
                </a:r>
                <a14:m>
                  <m:oMath xmlns:m="http://schemas.openxmlformats.org/officeDocument/2006/math">
                    <m:r>
                      <a:rPr lang="en-US" i="1" dirty="0" smtClean="0">
                        <a:solidFill>
                          <a:srgbClr val="9900CC"/>
                        </a:solidFill>
                        <a:latin typeface="Cambria Math" panose="02040503050406030204" pitchFamily="18" charset="0"/>
                      </a:rPr>
                      <m:t>𝑟</m:t>
                    </m:r>
                  </m:oMath>
                </a14:m>
                <a:r>
                  <a:rPr lang="en-US" dirty="0"/>
                  <a:t> to maximize the increase in activation </a:t>
                </a:r>
                <a14:m>
                  <m:oMath xmlns:m="http://schemas.openxmlformats.org/officeDocument/2006/math">
                    <m:sSup>
                      <m:sSupPr>
                        <m:ctrlPr>
                          <a:rPr lang="en-US" i="1" smtClean="0">
                            <a:solidFill>
                              <a:srgbClr val="C00000"/>
                            </a:solidFill>
                            <a:latin typeface="Cambria Math" panose="02040503050406030204" pitchFamily="18" charset="0"/>
                          </a:rPr>
                        </m:ctrlPr>
                      </m:sSupPr>
                      <m:e>
                        <m:r>
                          <a:rPr lang="en-US" i="1">
                            <a:solidFill>
                              <a:srgbClr val="C00000"/>
                            </a:solidFill>
                            <a:latin typeface="Cambria Math" panose="02040503050406030204" pitchFamily="18" charset="0"/>
                          </a:rPr>
                          <m:t>𝑤</m:t>
                        </m:r>
                      </m:e>
                      <m:sup>
                        <m:r>
                          <a:rPr lang="en-US" i="1">
                            <a:solidFill>
                              <a:srgbClr val="C00000"/>
                            </a:solidFill>
                            <a:latin typeface="Cambria Math" panose="02040503050406030204" pitchFamily="18" charset="0"/>
                          </a:rPr>
                          <m:t>𝑇</m:t>
                        </m:r>
                      </m:sup>
                    </m:sSup>
                    <m:r>
                      <a:rPr lang="en-US" i="1">
                        <a:solidFill>
                          <a:srgbClr val="C00000"/>
                        </a:solidFill>
                        <a:latin typeface="Cambria Math" panose="02040503050406030204" pitchFamily="18" charset="0"/>
                      </a:rPr>
                      <m:t>𝑟</m:t>
                    </m:r>
                  </m:oMath>
                </a14:m>
                <a:r>
                  <a:rPr lang="en-US" dirty="0">
                    <a:solidFill>
                      <a:srgbClr val="C00000"/>
                    </a:solidFill>
                  </a:rPr>
                  <a:t> </a:t>
                </a:r>
                <a:r>
                  <a:rPr lang="en-US" dirty="0"/>
                  <a:t>subject to </a:t>
                </a:r>
                <a14:m>
                  <m:oMath xmlns:m="http://schemas.openxmlformats.org/officeDocument/2006/math">
                    <m:sSub>
                      <m:sSubPr>
                        <m:ctrlPr>
                          <a:rPr lang="en-US" i="1" smtClean="0">
                            <a:solidFill>
                              <a:srgbClr val="9900CC"/>
                            </a:solidFill>
                            <a:latin typeface="Cambria Math" panose="02040503050406030204" pitchFamily="18" charset="0"/>
                          </a:rPr>
                        </m:ctrlPr>
                      </m:sSubPr>
                      <m:e>
                        <m:d>
                          <m:dPr>
                            <m:begChr m:val="‖"/>
                            <m:endChr m:val="‖"/>
                            <m:ctrlPr>
                              <a:rPr lang="en-US" i="1">
                                <a:solidFill>
                                  <a:srgbClr val="9900CC"/>
                                </a:solidFill>
                                <a:latin typeface="Cambria Math" panose="02040503050406030204" pitchFamily="18" charset="0"/>
                              </a:rPr>
                            </m:ctrlPr>
                          </m:dPr>
                          <m:e>
                            <m:r>
                              <a:rPr lang="en-US" i="1">
                                <a:solidFill>
                                  <a:srgbClr val="9900CC"/>
                                </a:solidFill>
                                <a:latin typeface="Cambria Math" panose="02040503050406030204" pitchFamily="18" charset="0"/>
                              </a:rPr>
                              <m:t>𝑟</m:t>
                            </m:r>
                          </m:e>
                        </m:d>
                      </m:e>
                      <m:sub>
                        <m:r>
                          <a:rPr lang="en-US" i="1">
                            <a:solidFill>
                              <a:srgbClr val="9900CC"/>
                            </a:solidFill>
                            <a:latin typeface="Cambria Math" panose="02040503050406030204" pitchFamily="18" charset="0"/>
                            <a:ea typeface="Cambria Math" panose="02040503050406030204" pitchFamily="18" charset="0"/>
                          </a:rPr>
                          <m:t>∞</m:t>
                        </m:r>
                      </m:sub>
                    </m:sSub>
                    <m:r>
                      <a:rPr lang="en-US" i="1" smtClean="0">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𝜖</m:t>
                    </m:r>
                  </m:oMath>
                </a14:m>
                <a:r>
                  <a:rPr lang="en-US" dirty="0"/>
                  <a:t>? </a:t>
                </a:r>
                <a:br>
                  <a:rPr lang="en-US" dirty="0"/>
                </a:br>
                <a:endParaRPr lang="en-US" sz="1400" dirty="0"/>
              </a:p>
              <a:p>
                <a:pPr marL="0" indent="0"/>
                <a14:m>
                  <m:oMathPara xmlns:m="http://schemas.openxmlformats.org/officeDocument/2006/math">
                    <m:oMathParaPr>
                      <m:jc m:val="centerGroup"/>
                    </m:oMathParaPr>
                    <m:oMath xmlns:m="http://schemas.openxmlformats.org/officeDocument/2006/math">
                      <m:r>
                        <a:rPr lang="en-US" i="1" dirty="0" smtClean="0">
                          <a:solidFill>
                            <a:srgbClr val="C00000"/>
                          </a:solidFill>
                          <a:latin typeface="Cambria Math" panose="02040503050406030204" pitchFamily="18" charset="0"/>
                        </a:rPr>
                        <m:t>𝑟</m:t>
                      </m:r>
                      <m:r>
                        <a:rPr lang="en-US" i="1" dirty="0" smtClean="0">
                          <a:solidFill>
                            <a:srgbClr val="C00000"/>
                          </a:solidFill>
                          <a:latin typeface="Cambria Math" panose="02040503050406030204" pitchFamily="18" charset="0"/>
                        </a:rPr>
                        <m:t> =</m:t>
                      </m:r>
                      <m:r>
                        <a:rPr lang="en-US" i="1">
                          <a:solidFill>
                            <a:srgbClr val="C00000"/>
                          </a:solidFill>
                          <a:latin typeface="Cambria Math" panose="02040503050406030204" pitchFamily="18" charset="0"/>
                          <a:ea typeface="Cambria Math" panose="02040503050406030204" pitchFamily="18" charset="0"/>
                        </a:rPr>
                        <m:t>𝜖</m:t>
                      </m:r>
                      <m:r>
                        <a:rPr lang="en-US" b="0" i="1" smtClean="0">
                          <a:solidFill>
                            <a:srgbClr val="C00000"/>
                          </a:solidFill>
                          <a:latin typeface="Cambria Math" panose="02040503050406030204" pitchFamily="18" charset="0"/>
                          <a:ea typeface="Cambria Math" panose="02040503050406030204" pitchFamily="18" charset="0"/>
                        </a:rPr>
                        <m:t> </m:t>
                      </m:r>
                      <m:r>
                        <m:rPr>
                          <m:sty m:val="p"/>
                        </m:rPr>
                        <a:rPr lang="en-US" i="1" dirty="0" err="1" smtClean="0">
                          <a:solidFill>
                            <a:srgbClr val="C00000"/>
                          </a:solidFill>
                          <a:latin typeface="Cambria Math" panose="02040503050406030204" pitchFamily="18" charset="0"/>
                        </a:rPr>
                        <m:t>sgn</m:t>
                      </m:r>
                      <m:r>
                        <a:rPr lang="en-US" i="1" dirty="0" smtClean="0">
                          <a:solidFill>
                            <a:srgbClr val="C00000"/>
                          </a:solidFill>
                          <a:latin typeface="Cambria Math" panose="02040503050406030204" pitchFamily="18" charset="0"/>
                        </a:rPr>
                        <m:t>⁡(</m:t>
                      </m:r>
                      <m:r>
                        <a:rPr lang="en-US" i="1" dirty="0" smtClean="0">
                          <a:solidFill>
                            <a:srgbClr val="C00000"/>
                          </a:solidFill>
                          <a:latin typeface="Cambria Math" panose="02040503050406030204" pitchFamily="18" charset="0"/>
                        </a:rPr>
                        <m:t>𝑤</m:t>
                      </m:r>
                      <m:r>
                        <a:rPr lang="en-US" i="1" dirty="0" smtClean="0">
                          <a:solidFill>
                            <a:srgbClr val="C00000"/>
                          </a:solidFill>
                          <a:latin typeface="Cambria Math" panose="02040503050406030204" pitchFamily="18" charset="0"/>
                        </a:rPr>
                        <m:t>)</m:t>
                      </m:r>
                    </m:oMath>
                  </m:oMathPara>
                </a14:m>
                <a:endParaRPr lang="en-US" dirty="0">
                  <a:solidFill>
                    <a:srgbClr val="C00000"/>
                  </a:solidFill>
                </a:endParaRPr>
              </a:p>
            </p:txBody>
          </p:sp>
        </mc:Choice>
        <mc:Fallback xmlns="">
          <p:sp>
            <p:nvSpPr>
              <p:cNvPr id="3" name="Content Placeholder 2">
                <a:extLst>
                  <a:ext uri="{FF2B5EF4-FFF2-40B4-BE49-F238E27FC236}">
                    <a16:creationId xmlns:a16="http://schemas.microsoft.com/office/drawing/2014/main" id="{55B9BED3-A807-0644-A443-87AFE295F4B8}"/>
                  </a:ext>
                </a:extLst>
              </p:cNvPr>
              <p:cNvSpPr>
                <a:spLocks noGrp="1" noRot="1" noChangeAspect="1" noMove="1" noResize="1" noEditPoints="1" noAdjustHandles="1" noChangeArrowheads="1" noChangeShapeType="1" noTextEdit="1"/>
              </p:cNvSpPr>
              <p:nvPr>
                <p:ph idx="1"/>
              </p:nvPr>
            </p:nvSpPr>
            <p:spPr>
              <a:blipFill>
                <a:blip r:embed="rId3"/>
                <a:stretch>
                  <a:fillRect l="-1103" t="-1449" r="-735"/>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0C743BDD-B99F-8341-A65A-2D23C6D72070}"/>
              </a:ext>
            </a:extLst>
          </p:cNvPr>
          <p:cNvSpPr/>
          <p:nvPr/>
        </p:nvSpPr>
        <p:spPr>
          <a:xfrm>
            <a:off x="762000" y="6336268"/>
            <a:ext cx="10363200" cy="369332"/>
          </a:xfrm>
          <a:prstGeom prst="rect">
            <a:avLst/>
          </a:prstGeom>
        </p:spPr>
        <p:txBody>
          <a:bodyPr wrap="square">
            <a:spAutoFit/>
          </a:bodyPr>
          <a:lstStyle/>
          <a:p>
            <a:pPr algn="ctr"/>
            <a:r>
              <a:rPr lang="en-US" sz="1800" b="0" dirty="0"/>
              <a:t>I. Goodfellow, J. </a:t>
            </a:r>
            <a:r>
              <a:rPr lang="en-US" sz="1800" b="0" dirty="0" err="1"/>
              <a:t>Schlens</a:t>
            </a:r>
            <a:r>
              <a:rPr lang="en-US" sz="1800" b="0" dirty="0"/>
              <a:t>, C. </a:t>
            </a:r>
            <a:r>
              <a:rPr lang="en-US" sz="1800" b="0" dirty="0" err="1"/>
              <a:t>Szegedy</a:t>
            </a:r>
            <a:r>
              <a:rPr lang="en-US" sz="1800" b="0" dirty="0"/>
              <a:t>, </a:t>
            </a:r>
            <a:r>
              <a:rPr lang="en-US" sz="1800" b="0" dirty="0">
                <a:hlinkClick r:id="rId4"/>
              </a:rPr>
              <a:t>Explaining and harnessing adversarial examples</a:t>
            </a:r>
            <a:r>
              <a:rPr lang="en-US" sz="1800" b="0" dirty="0"/>
              <a:t>, ICLR 2015</a:t>
            </a:r>
          </a:p>
        </p:txBody>
      </p:sp>
    </p:spTree>
    <p:extLst>
      <p:ext uri="{BB962C8B-B14F-4D97-AF65-F5344CB8AC3E}">
        <p14:creationId xmlns:p14="http://schemas.microsoft.com/office/powerpoint/2010/main" val="411076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CF07A-920C-9B4E-B7D3-1B1F8A5096A9}"/>
              </a:ext>
            </a:extLst>
          </p:cNvPr>
          <p:cNvSpPr>
            <a:spLocks noGrp="1"/>
          </p:cNvSpPr>
          <p:nvPr>
            <p:ph type="title"/>
          </p:nvPr>
        </p:nvSpPr>
        <p:spPr/>
        <p:txBody>
          <a:bodyPr/>
          <a:lstStyle/>
          <a:p>
            <a:r>
              <a:rPr lang="en-US" dirty="0"/>
              <a:t>Analysis of the linear case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5B9BED3-A807-0644-A443-87AFE295F4B8}"/>
                  </a:ext>
                </a:extLst>
              </p:cNvPr>
              <p:cNvSpPr>
                <a:spLocks noGrp="1"/>
              </p:cNvSpPr>
              <p:nvPr>
                <p:ph idx="1"/>
              </p:nvPr>
            </p:nvSpPr>
            <p:spPr/>
            <p:txBody>
              <a:bodyPr/>
              <a:lstStyle/>
              <a:p>
                <a:pPr marL="457200" indent="-457200">
                  <a:buFont typeface="Arial" panose="020B0604020202020204" pitchFamily="34" charset="0"/>
                  <a:buChar char="•"/>
                </a:pPr>
                <a:r>
                  <a:rPr lang="en-US" dirty="0"/>
                  <a:t>Response of classifier with weights </a:t>
                </a:r>
                <a14:m>
                  <m:oMath xmlns:m="http://schemas.openxmlformats.org/officeDocument/2006/math">
                    <m:r>
                      <a:rPr lang="en-US" i="1" dirty="0" smtClean="0">
                        <a:solidFill>
                          <a:srgbClr val="9900CC"/>
                        </a:solidFill>
                        <a:latin typeface="Cambria Math" panose="02040503050406030204" pitchFamily="18" charset="0"/>
                      </a:rPr>
                      <m:t>𝑤</m:t>
                    </m:r>
                  </m:oMath>
                </a14:m>
                <a:r>
                  <a:rPr lang="en-US" dirty="0"/>
                  <a:t> to adversarial example </a:t>
                </a:r>
                <a14:m>
                  <m:oMath xmlns:m="http://schemas.openxmlformats.org/officeDocument/2006/math">
                    <m:r>
                      <a:rPr lang="en-US" i="1" dirty="0" smtClean="0">
                        <a:solidFill>
                          <a:srgbClr val="9900CC"/>
                        </a:solidFill>
                        <a:latin typeface="Cambria Math" panose="02040503050406030204" pitchFamily="18" charset="0"/>
                      </a:rPr>
                      <m:t>𝑥</m:t>
                    </m:r>
                    <m:r>
                      <a:rPr lang="en-US" i="1" dirty="0" smtClean="0">
                        <a:solidFill>
                          <a:srgbClr val="9900CC"/>
                        </a:solidFill>
                        <a:latin typeface="Cambria Math" panose="02040503050406030204" pitchFamily="18" charset="0"/>
                      </a:rPr>
                      <m:t>+</m:t>
                    </m:r>
                    <m:r>
                      <a:rPr lang="en-US" i="1" dirty="0" smtClean="0">
                        <a:solidFill>
                          <a:srgbClr val="9900CC"/>
                        </a:solidFill>
                        <a:latin typeface="Cambria Math" panose="02040503050406030204" pitchFamily="18" charset="0"/>
                      </a:rPr>
                      <m:t>𝑟</m:t>
                    </m:r>
                  </m:oMath>
                </a14:m>
                <a:r>
                  <a:rPr lang="en-US" dirty="0"/>
                  <a:t>, </a:t>
                </a:r>
                <a14:m>
                  <m:oMath xmlns:m="http://schemas.openxmlformats.org/officeDocument/2006/math">
                    <m:r>
                      <a:rPr lang="en-US" i="1" dirty="0">
                        <a:solidFill>
                          <a:srgbClr val="C00000"/>
                        </a:solidFill>
                        <a:latin typeface="Cambria Math" panose="02040503050406030204" pitchFamily="18" charset="0"/>
                      </a:rPr>
                      <m:t>𝑟</m:t>
                    </m:r>
                    <m:r>
                      <a:rPr lang="en-US" i="1" dirty="0">
                        <a:solidFill>
                          <a:srgbClr val="C00000"/>
                        </a:solidFill>
                        <a:latin typeface="Cambria Math" panose="02040503050406030204" pitchFamily="18" charset="0"/>
                      </a:rPr>
                      <m:t> =</m:t>
                    </m:r>
                    <m:r>
                      <a:rPr lang="en-US" i="1">
                        <a:solidFill>
                          <a:srgbClr val="C00000"/>
                        </a:solidFill>
                        <a:latin typeface="Cambria Math" panose="02040503050406030204" pitchFamily="18" charset="0"/>
                        <a:ea typeface="Cambria Math" panose="02040503050406030204" pitchFamily="18" charset="0"/>
                      </a:rPr>
                      <m:t>𝜖</m:t>
                    </m:r>
                    <m:r>
                      <a:rPr lang="en-US" i="1">
                        <a:solidFill>
                          <a:srgbClr val="C00000"/>
                        </a:solidFill>
                        <a:latin typeface="Cambria Math" panose="02040503050406030204" pitchFamily="18" charset="0"/>
                        <a:ea typeface="Cambria Math" panose="02040503050406030204" pitchFamily="18" charset="0"/>
                      </a:rPr>
                      <m:t> </m:t>
                    </m:r>
                    <m:r>
                      <m:rPr>
                        <m:sty m:val="p"/>
                      </m:rPr>
                      <a:rPr lang="en-US" i="1" dirty="0" err="1">
                        <a:solidFill>
                          <a:srgbClr val="C00000"/>
                        </a:solidFill>
                        <a:latin typeface="Cambria Math" panose="02040503050406030204" pitchFamily="18" charset="0"/>
                      </a:rPr>
                      <m:t>sgn</m:t>
                    </m:r>
                    <m:r>
                      <a:rPr lang="en-US" i="1" dirty="0">
                        <a:solidFill>
                          <a:srgbClr val="C00000"/>
                        </a:solidFill>
                        <a:latin typeface="Cambria Math" panose="02040503050406030204" pitchFamily="18" charset="0"/>
                      </a:rPr>
                      <m:t>⁡(</m:t>
                    </m:r>
                    <m:r>
                      <a:rPr lang="en-US" i="1" dirty="0">
                        <a:solidFill>
                          <a:srgbClr val="C00000"/>
                        </a:solidFill>
                        <a:latin typeface="Cambria Math" panose="02040503050406030204" pitchFamily="18" charset="0"/>
                      </a:rPr>
                      <m:t>𝑤</m:t>
                    </m:r>
                    <m:r>
                      <a:rPr lang="en-US" i="1" dirty="0">
                        <a:solidFill>
                          <a:srgbClr val="C00000"/>
                        </a:solidFill>
                        <a:latin typeface="Cambria Math" panose="02040503050406030204" pitchFamily="18" charset="0"/>
                      </a:rPr>
                      <m:t>)</m:t>
                    </m:r>
                  </m:oMath>
                </a14:m>
                <a:r>
                  <a:rPr lang="en-US" dirty="0"/>
                  <a:t>:</a:t>
                </a:r>
              </a:p>
              <a:p>
                <a:pPr marL="457200" indent="-457200">
                  <a:buFont typeface="Arial" panose="020B0604020202020204" pitchFamily="34" charset="0"/>
                  <a:buChar char="•"/>
                </a:pPr>
                <a:endParaRPr lang="en-US" sz="1400" dirty="0"/>
              </a:p>
              <a:p>
                <a:pPr marL="0" indent="0"/>
                <a14:m>
                  <m:oMathPara xmlns:m="http://schemas.openxmlformats.org/officeDocument/2006/math">
                    <m:oMathParaPr>
                      <m:jc m:val="centerGroup"/>
                    </m:oMathParaPr>
                    <m:oMath xmlns:m="http://schemas.openxmlformats.org/officeDocument/2006/math">
                      <m:sSup>
                        <m:sSupPr>
                          <m:ctrlPr>
                            <a:rPr lang="en-US" i="1" smtClean="0">
                              <a:solidFill>
                                <a:srgbClr val="9900CC"/>
                              </a:solidFill>
                              <a:latin typeface="Cambria Math" panose="02040503050406030204" pitchFamily="18" charset="0"/>
                            </a:rPr>
                          </m:ctrlPr>
                        </m:sSupPr>
                        <m:e>
                          <m:r>
                            <a:rPr lang="en-US" b="0" i="1" smtClean="0">
                              <a:solidFill>
                                <a:srgbClr val="9900CC"/>
                              </a:solidFill>
                              <a:latin typeface="Cambria Math" panose="02040503050406030204" pitchFamily="18" charset="0"/>
                            </a:rPr>
                            <m:t>𝑤</m:t>
                          </m:r>
                        </m:e>
                        <m:sup>
                          <m:r>
                            <a:rPr lang="en-US" b="0" i="1" smtClean="0">
                              <a:solidFill>
                                <a:srgbClr val="9900CC"/>
                              </a:solidFill>
                              <a:latin typeface="Cambria Math" panose="02040503050406030204" pitchFamily="18" charset="0"/>
                            </a:rPr>
                            <m:t>𝑇</m:t>
                          </m:r>
                        </m:sup>
                      </m:sSup>
                      <m:d>
                        <m:dPr>
                          <m:ctrlPr>
                            <a:rPr lang="en-US" b="0" i="1" smtClean="0">
                              <a:solidFill>
                                <a:srgbClr val="9900CC"/>
                              </a:solidFill>
                              <a:latin typeface="Cambria Math" panose="02040503050406030204" pitchFamily="18" charset="0"/>
                            </a:rPr>
                          </m:ctrlPr>
                        </m:dPr>
                        <m:e>
                          <m:r>
                            <a:rPr lang="en-US" b="0" i="1" smtClean="0">
                              <a:solidFill>
                                <a:srgbClr val="9900CC"/>
                              </a:solidFill>
                              <a:latin typeface="Cambria Math" panose="02040503050406030204" pitchFamily="18" charset="0"/>
                            </a:rPr>
                            <m:t>𝑥</m:t>
                          </m:r>
                          <m:r>
                            <a:rPr lang="en-US" b="0" i="1" smtClean="0">
                              <a:solidFill>
                                <a:srgbClr val="9900CC"/>
                              </a:solidFill>
                              <a:latin typeface="Cambria Math" panose="02040503050406030204" pitchFamily="18" charset="0"/>
                            </a:rPr>
                            <m:t>+</m:t>
                          </m:r>
                          <m:r>
                            <a:rPr lang="en-US" b="0" i="1" smtClean="0">
                              <a:solidFill>
                                <a:srgbClr val="9900CC"/>
                              </a:solidFill>
                              <a:latin typeface="Cambria Math" panose="02040503050406030204" pitchFamily="18" charset="0"/>
                            </a:rPr>
                            <m:t>𝑟</m:t>
                          </m:r>
                        </m:e>
                      </m:d>
                      <m:r>
                        <a:rPr lang="en-US" b="0" i="1" smtClean="0">
                          <a:solidFill>
                            <a:srgbClr val="9900CC"/>
                          </a:solidFill>
                          <a:latin typeface="Cambria Math" panose="02040503050406030204" pitchFamily="18" charset="0"/>
                        </a:rPr>
                        <m:t>=</m:t>
                      </m:r>
                      <m:sSup>
                        <m:sSupPr>
                          <m:ctrlPr>
                            <a:rPr lang="en-US" i="1">
                              <a:solidFill>
                                <a:srgbClr val="9900CC"/>
                              </a:solidFill>
                              <a:latin typeface="Cambria Math" panose="02040503050406030204" pitchFamily="18" charset="0"/>
                            </a:rPr>
                          </m:ctrlPr>
                        </m:sSupPr>
                        <m:e>
                          <m:r>
                            <a:rPr lang="en-US" i="1">
                              <a:solidFill>
                                <a:srgbClr val="9900CC"/>
                              </a:solidFill>
                              <a:latin typeface="Cambria Math" panose="02040503050406030204" pitchFamily="18" charset="0"/>
                            </a:rPr>
                            <m:t>𝑤</m:t>
                          </m:r>
                        </m:e>
                        <m:sup>
                          <m:r>
                            <a:rPr lang="en-US" i="1">
                              <a:solidFill>
                                <a:srgbClr val="9900CC"/>
                              </a:solidFill>
                              <a:latin typeface="Cambria Math" panose="02040503050406030204" pitchFamily="18" charset="0"/>
                            </a:rPr>
                            <m:t>𝑇</m:t>
                          </m:r>
                        </m:sup>
                      </m:sSup>
                      <m:r>
                        <a:rPr lang="en-US" b="0" i="1" smtClean="0">
                          <a:solidFill>
                            <a:srgbClr val="9900CC"/>
                          </a:solidFill>
                          <a:latin typeface="Cambria Math" panose="02040503050406030204" pitchFamily="18" charset="0"/>
                        </a:rPr>
                        <m:t>𝑥</m:t>
                      </m:r>
                      <m:r>
                        <a:rPr lang="en-US" b="0" i="1" smtClean="0">
                          <a:solidFill>
                            <a:srgbClr val="9900CC"/>
                          </a:solidFill>
                          <a:latin typeface="Cambria Math" panose="02040503050406030204" pitchFamily="18" charset="0"/>
                        </a:rPr>
                        <m:t>+</m:t>
                      </m:r>
                      <m:r>
                        <a:rPr lang="en-US" i="1">
                          <a:solidFill>
                            <a:srgbClr val="C00000"/>
                          </a:solidFill>
                          <a:latin typeface="Cambria Math" panose="02040503050406030204" pitchFamily="18" charset="0"/>
                          <a:ea typeface="Cambria Math" panose="02040503050406030204" pitchFamily="18" charset="0"/>
                        </a:rPr>
                        <m:t>𝜖</m:t>
                      </m:r>
                      <m:r>
                        <a:rPr lang="en-US" b="0" i="1" smtClean="0">
                          <a:solidFill>
                            <a:srgbClr val="C00000"/>
                          </a:solidFill>
                          <a:latin typeface="Cambria Math" panose="02040503050406030204" pitchFamily="18" charset="0"/>
                          <a:ea typeface="Cambria Math" panose="02040503050406030204" pitchFamily="18" charset="0"/>
                        </a:rPr>
                        <m:t> </m:t>
                      </m:r>
                      <m:sSup>
                        <m:sSupPr>
                          <m:ctrlPr>
                            <a:rPr lang="en-US" i="1" smtClean="0">
                              <a:solidFill>
                                <a:srgbClr val="C00000"/>
                              </a:solidFill>
                              <a:latin typeface="Cambria Math" panose="02040503050406030204" pitchFamily="18" charset="0"/>
                            </a:rPr>
                          </m:ctrlPr>
                        </m:sSupPr>
                        <m:e>
                          <m:r>
                            <a:rPr lang="en-US" i="1">
                              <a:solidFill>
                                <a:srgbClr val="C00000"/>
                              </a:solidFill>
                              <a:latin typeface="Cambria Math" panose="02040503050406030204" pitchFamily="18" charset="0"/>
                            </a:rPr>
                            <m:t>𝑤</m:t>
                          </m:r>
                        </m:e>
                        <m:sup>
                          <m:r>
                            <a:rPr lang="en-US" i="1">
                              <a:solidFill>
                                <a:srgbClr val="C00000"/>
                              </a:solidFill>
                              <a:latin typeface="Cambria Math" panose="02040503050406030204" pitchFamily="18" charset="0"/>
                            </a:rPr>
                            <m:t>𝑇</m:t>
                          </m:r>
                        </m:sup>
                      </m:sSup>
                      <m:r>
                        <m:rPr>
                          <m:sty m:val="p"/>
                        </m:rPr>
                        <a:rPr lang="en-US" i="1" dirty="0">
                          <a:solidFill>
                            <a:srgbClr val="C00000"/>
                          </a:solidFill>
                          <a:latin typeface="Cambria Math" panose="02040503050406030204" pitchFamily="18" charset="0"/>
                        </a:rPr>
                        <m:t>sgn</m:t>
                      </m:r>
                      <m:r>
                        <a:rPr lang="en-US" i="1" dirty="0">
                          <a:solidFill>
                            <a:srgbClr val="C00000"/>
                          </a:solidFill>
                          <a:latin typeface="Cambria Math" panose="02040503050406030204" pitchFamily="18" charset="0"/>
                        </a:rPr>
                        <m:t>⁡(</m:t>
                      </m:r>
                      <m:r>
                        <a:rPr lang="en-US" i="1" dirty="0">
                          <a:solidFill>
                            <a:srgbClr val="C00000"/>
                          </a:solidFill>
                          <a:latin typeface="Cambria Math" panose="02040503050406030204" pitchFamily="18" charset="0"/>
                        </a:rPr>
                        <m:t>𝑤</m:t>
                      </m:r>
                      <m:r>
                        <a:rPr lang="en-US" i="1" dirty="0">
                          <a:solidFill>
                            <a:srgbClr val="C00000"/>
                          </a:solidFill>
                          <a:latin typeface="Cambria Math" panose="02040503050406030204" pitchFamily="18" charset="0"/>
                        </a:rPr>
                        <m:t>)</m:t>
                      </m:r>
                    </m:oMath>
                  </m:oMathPara>
                </a14:m>
                <a:endParaRPr lang="en-US" dirty="0">
                  <a:solidFill>
                    <a:srgbClr val="C00000"/>
                  </a:solidFill>
                </a:endParaRPr>
              </a:p>
              <a:p>
                <a:pPr marL="0" indent="0"/>
                <a:endParaRPr lang="en-US" sz="1400" dirty="0">
                  <a:solidFill>
                    <a:srgbClr val="C00000"/>
                  </a:solidFill>
                </a:endParaRPr>
              </a:p>
              <a:p>
                <a:pPr marL="457200" indent="-457200">
                  <a:buFont typeface="Arial" panose="020B0604020202020204" pitchFamily="34" charset="0"/>
                  <a:buChar char="•"/>
                </a:pPr>
                <a:r>
                  <a:rPr lang="en-US" dirty="0"/>
                  <a:t>If </a:t>
                </a:r>
                <a14:m>
                  <m:oMath xmlns:m="http://schemas.openxmlformats.org/officeDocument/2006/math">
                    <m:r>
                      <a:rPr lang="en-US" i="1" dirty="0" smtClean="0">
                        <a:solidFill>
                          <a:srgbClr val="9900CC"/>
                        </a:solidFill>
                        <a:latin typeface="Cambria Math" panose="02040503050406030204" pitchFamily="18" charset="0"/>
                      </a:rPr>
                      <m:t>𝑤</m:t>
                    </m:r>
                  </m:oMath>
                </a14:m>
                <a:r>
                  <a:rPr lang="en-US" dirty="0"/>
                  <a:t> has dimensionality </a:t>
                </a:r>
                <a14:m>
                  <m:oMath xmlns:m="http://schemas.openxmlformats.org/officeDocument/2006/math">
                    <m:r>
                      <a:rPr lang="en-US" i="1" dirty="0" smtClean="0">
                        <a:solidFill>
                          <a:srgbClr val="9900CC"/>
                        </a:solidFill>
                        <a:latin typeface="Cambria Math" panose="02040503050406030204" pitchFamily="18" charset="0"/>
                      </a:rPr>
                      <m:t>𝑑</m:t>
                    </m:r>
                  </m:oMath>
                </a14:m>
                <a:r>
                  <a:rPr lang="en-US" dirty="0"/>
                  <a:t> and average element magnitude </a:t>
                </a:r>
                <a14:m>
                  <m:oMath xmlns:m="http://schemas.openxmlformats.org/officeDocument/2006/math">
                    <m:r>
                      <a:rPr lang="en-US" i="1" dirty="0" smtClean="0">
                        <a:solidFill>
                          <a:srgbClr val="9900CC"/>
                        </a:solidFill>
                        <a:latin typeface="Cambria Math" panose="02040503050406030204" pitchFamily="18" charset="0"/>
                      </a:rPr>
                      <m:t>𝑚</m:t>
                    </m:r>
                  </m:oMath>
                </a14:m>
                <a:r>
                  <a:rPr lang="en-US" dirty="0"/>
                  <a:t>, how much will the activation increase? </a:t>
                </a:r>
              </a:p>
              <a:p>
                <a:pPr marL="857250" lvl="1" indent="-457200">
                  <a:buFont typeface="Arial" panose="020B0604020202020204" pitchFamily="34" charset="0"/>
                  <a:buChar char="•"/>
                </a:pPr>
                <a:r>
                  <a:rPr lang="en-US" sz="2400" dirty="0"/>
                  <a:t>By </a:t>
                </a:r>
                <a14:m>
                  <m:oMath xmlns:m="http://schemas.openxmlformats.org/officeDocument/2006/math">
                    <m:r>
                      <a:rPr lang="en-US" sz="2400" i="1">
                        <a:solidFill>
                          <a:srgbClr val="9900CC"/>
                        </a:solidFill>
                        <a:latin typeface="Cambria Math" panose="02040503050406030204" pitchFamily="18" charset="0"/>
                        <a:ea typeface="Cambria Math" panose="02040503050406030204" pitchFamily="18" charset="0"/>
                      </a:rPr>
                      <m:t>𝜖</m:t>
                    </m:r>
                    <m:r>
                      <a:rPr lang="en-US" sz="2400" i="1" dirty="0">
                        <a:solidFill>
                          <a:srgbClr val="9900CC"/>
                        </a:solidFill>
                        <a:latin typeface="Cambria Math" panose="02040503050406030204" pitchFamily="18" charset="0"/>
                      </a:rPr>
                      <m:t>𝑑𝑚</m:t>
                    </m:r>
                  </m:oMath>
                </a14:m>
                <a:r>
                  <a:rPr lang="en-US" sz="2400" dirty="0"/>
                  <a:t>, i.e., linearly as a function of </a:t>
                </a:r>
                <a14:m>
                  <m:oMath xmlns:m="http://schemas.openxmlformats.org/officeDocument/2006/math">
                    <m:r>
                      <a:rPr lang="en-US" sz="2400" i="1" dirty="0">
                        <a:solidFill>
                          <a:srgbClr val="9900CC"/>
                        </a:solidFill>
                        <a:latin typeface="Cambria Math" panose="02040503050406030204" pitchFamily="18" charset="0"/>
                      </a:rPr>
                      <m:t>𝑑</m:t>
                    </m:r>
                  </m:oMath>
                </a14:m>
                <a:endParaRPr lang="en-US" sz="2400" dirty="0">
                  <a:solidFill>
                    <a:srgbClr val="9900CC"/>
                  </a:solidFill>
                </a:endParaRPr>
              </a:p>
              <a:p>
                <a:pPr marL="457200" indent="-457200">
                  <a:buFont typeface="Arial" panose="020B0604020202020204" pitchFamily="34" charset="0"/>
                  <a:buChar char="•"/>
                </a:pPr>
                <a:r>
                  <a:rPr lang="en-US" dirty="0"/>
                  <a:t>The higher the dimensionality, the easier it is to make many small changes to the input that cause a large change in the output</a:t>
                </a:r>
              </a:p>
              <a:p>
                <a:pPr marL="457200" indent="-457200">
                  <a:buFont typeface="Arial" panose="020B0604020202020204" pitchFamily="34" charset="0"/>
                  <a:buChar char="•"/>
                </a:pPr>
                <a:endParaRPr lang="en-US" dirty="0"/>
              </a:p>
            </p:txBody>
          </p:sp>
        </mc:Choice>
        <mc:Fallback xmlns="">
          <p:sp>
            <p:nvSpPr>
              <p:cNvPr id="3" name="Content Placeholder 2">
                <a:extLst>
                  <a:ext uri="{FF2B5EF4-FFF2-40B4-BE49-F238E27FC236}">
                    <a16:creationId xmlns:a16="http://schemas.microsoft.com/office/drawing/2014/main" id="{55B9BED3-A807-0644-A443-87AFE295F4B8}"/>
                  </a:ext>
                </a:extLst>
              </p:cNvPr>
              <p:cNvSpPr>
                <a:spLocks noGrp="1" noRot="1" noChangeAspect="1" noMove="1" noResize="1" noEditPoints="1" noAdjustHandles="1" noChangeArrowheads="1" noChangeShapeType="1" noTextEdit="1"/>
              </p:cNvSpPr>
              <p:nvPr>
                <p:ph idx="1"/>
              </p:nvPr>
            </p:nvSpPr>
            <p:spPr>
              <a:blipFill>
                <a:blip r:embed="rId2"/>
                <a:stretch>
                  <a:fillRect l="-1103" t="-1449" r="-1225"/>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7EE22ACF-0DFD-CE4B-A56F-889CD9ED36D0}"/>
              </a:ext>
            </a:extLst>
          </p:cNvPr>
          <p:cNvSpPr/>
          <p:nvPr/>
        </p:nvSpPr>
        <p:spPr>
          <a:xfrm>
            <a:off x="762000" y="6336268"/>
            <a:ext cx="10363200" cy="369332"/>
          </a:xfrm>
          <a:prstGeom prst="rect">
            <a:avLst/>
          </a:prstGeom>
        </p:spPr>
        <p:txBody>
          <a:bodyPr wrap="square">
            <a:spAutoFit/>
          </a:bodyPr>
          <a:lstStyle/>
          <a:p>
            <a:pPr algn="ctr"/>
            <a:r>
              <a:rPr lang="en-US" sz="1800" b="0" dirty="0"/>
              <a:t>I. Goodfellow, J. </a:t>
            </a:r>
            <a:r>
              <a:rPr lang="en-US" sz="1800" b="0" dirty="0" err="1"/>
              <a:t>Schlens</a:t>
            </a:r>
            <a:r>
              <a:rPr lang="en-US" sz="1800" b="0" dirty="0"/>
              <a:t>, C. </a:t>
            </a:r>
            <a:r>
              <a:rPr lang="en-US" sz="1800" b="0" dirty="0" err="1"/>
              <a:t>Szegedy</a:t>
            </a:r>
            <a:r>
              <a:rPr lang="en-US" sz="1800" b="0" dirty="0"/>
              <a:t>, </a:t>
            </a:r>
            <a:r>
              <a:rPr lang="en-US" sz="1800" b="0" dirty="0">
                <a:hlinkClick r:id="rId3"/>
              </a:rPr>
              <a:t>Explaining and harnessing adversarial examples</a:t>
            </a:r>
            <a:r>
              <a:rPr lang="en-US" sz="1800" b="0" dirty="0"/>
              <a:t>, ICLR 2015</a:t>
            </a:r>
          </a:p>
        </p:txBody>
      </p:sp>
    </p:spTree>
    <p:extLst>
      <p:ext uri="{BB962C8B-B14F-4D97-AF65-F5344CB8AC3E}">
        <p14:creationId xmlns:p14="http://schemas.microsoft.com/office/powerpoint/2010/main" val="254513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9595D-737D-9C48-B1FC-05609E0581CA}"/>
              </a:ext>
            </a:extLst>
          </p:cNvPr>
          <p:cNvSpPr>
            <a:spLocks noGrp="1"/>
          </p:cNvSpPr>
          <p:nvPr>
            <p:ph type="title"/>
          </p:nvPr>
        </p:nvSpPr>
        <p:spPr/>
        <p:txBody>
          <a:bodyPr/>
          <a:lstStyle/>
          <a:p>
            <a:r>
              <a:rPr lang="en-US" dirty="0"/>
              <a:t>Toy example</a:t>
            </a:r>
          </a:p>
        </p:txBody>
      </p:sp>
      <p:sp>
        <p:nvSpPr>
          <p:cNvPr id="4" name="Rectangle 3">
            <a:extLst>
              <a:ext uri="{FF2B5EF4-FFF2-40B4-BE49-F238E27FC236}">
                <a16:creationId xmlns:a16="http://schemas.microsoft.com/office/drawing/2014/main" id="{89AF4880-C2A1-C646-A9BC-3205A7293453}"/>
              </a:ext>
            </a:extLst>
          </p:cNvPr>
          <p:cNvSpPr/>
          <p:nvPr/>
        </p:nvSpPr>
        <p:spPr>
          <a:xfrm>
            <a:off x="3200400" y="6412468"/>
            <a:ext cx="6248400" cy="369332"/>
          </a:xfrm>
          <a:prstGeom prst="rect">
            <a:avLst/>
          </a:prstGeom>
        </p:spPr>
        <p:txBody>
          <a:bodyPr wrap="square">
            <a:spAutoFit/>
          </a:bodyPr>
          <a:lstStyle/>
          <a:p>
            <a:r>
              <a:rPr lang="en-US" sz="1800" b="0" dirty="0">
                <a:hlinkClick r:id="rId2"/>
              </a:rPr>
              <a:t>http://</a:t>
            </a:r>
            <a:r>
              <a:rPr lang="en-US" sz="1800" b="0" dirty="0" err="1">
                <a:hlinkClick r:id="rId2"/>
              </a:rPr>
              <a:t>karpathy.github.io</a:t>
            </a:r>
            <a:r>
              <a:rPr lang="en-US" sz="1800" b="0" dirty="0">
                <a:hlinkClick r:id="rId2"/>
              </a:rPr>
              <a:t>/2015/03/30/breaking-</a:t>
            </a:r>
            <a:r>
              <a:rPr lang="en-US" sz="1800" b="0" dirty="0" err="1">
                <a:hlinkClick r:id="rId2"/>
              </a:rPr>
              <a:t>convnets</a:t>
            </a:r>
            <a:r>
              <a:rPr lang="en-US" sz="1800" b="0" dirty="0">
                <a:hlinkClick r:id="rId2"/>
              </a:rPr>
              <a:t>/</a:t>
            </a:r>
            <a:endParaRPr lang="en-US" sz="1800" b="0" dirty="0"/>
          </a:p>
        </p:txBody>
      </p:sp>
      <p:graphicFrame>
        <p:nvGraphicFramePr>
          <p:cNvPr id="5" name="Table 4">
            <a:extLst>
              <a:ext uri="{FF2B5EF4-FFF2-40B4-BE49-F238E27FC236}">
                <a16:creationId xmlns:a16="http://schemas.microsoft.com/office/drawing/2014/main" id="{93CC2EA8-08A2-BA4D-B3E5-E05359E35FE6}"/>
              </a:ext>
            </a:extLst>
          </p:cNvPr>
          <p:cNvGraphicFramePr>
            <a:graphicFrameLocks noGrp="1"/>
          </p:cNvGraphicFramePr>
          <p:nvPr>
            <p:extLst>
              <p:ext uri="{D42A27DB-BD31-4B8C-83A1-F6EECF244321}">
                <p14:modId xmlns:p14="http://schemas.microsoft.com/office/powerpoint/2010/main" val="723180531"/>
              </p:ext>
            </p:extLst>
          </p:nvPr>
        </p:nvGraphicFramePr>
        <p:xfrm>
          <a:off x="3352800" y="1397000"/>
          <a:ext cx="6096000" cy="1041400"/>
        </p:xfrm>
        <a:graphic>
          <a:graphicData uri="http://schemas.openxmlformats.org/drawingml/2006/table">
            <a:tbl>
              <a:tblPr firstRow="1" bandRow="1">
                <a:tableStyleId>{16D9F66E-5EB9-4882-86FB-DCBF35E3C3E4}</a:tableStyleId>
              </a:tblPr>
              <a:tblGrid>
                <a:gridCol w="609600">
                  <a:extLst>
                    <a:ext uri="{9D8B030D-6E8A-4147-A177-3AD203B41FA5}">
                      <a16:colId xmlns:a16="http://schemas.microsoft.com/office/drawing/2014/main" val="2286288822"/>
                    </a:ext>
                  </a:extLst>
                </a:gridCol>
                <a:gridCol w="609600">
                  <a:extLst>
                    <a:ext uri="{9D8B030D-6E8A-4147-A177-3AD203B41FA5}">
                      <a16:colId xmlns:a16="http://schemas.microsoft.com/office/drawing/2014/main" val="2327107066"/>
                    </a:ext>
                  </a:extLst>
                </a:gridCol>
                <a:gridCol w="609600">
                  <a:extLst>
                    <a:ext uri="{9D8B030D-6E8A-4147-A177-3AD203B41FA5}">
                      <a16:colId xmlns:a16="http://schemas.microsoft.com/office/drawing/2014/main" val="792036419"/>
                    </a:ext>
                  </a:extLst>
                </a:gridCol>
                <a:gridCol w="609600">
                  <a:extLst>
                    <a:ext uri="{9D8B030D-6E8A-4147-A177-3AD203B41FA5}">
                      <a16:colId xmlns:a16="http://schemas.microsoft.com/office/drawing/2014/main" val="970776747"/>
                    </a:ext>
                  </a:extLst>
                </a:gridCol>
                <a:gridCol w="609600">
                  <a:extLst>
                    <a:ext uri="{9D8B030D-6E8A-4147-A177-3AD203B41FA5}">
                      <a16:colId xmlns:a16="http://schemas.microsoft.com/office/drawing/2014/main" val="401919327"/>
                    </a:ext>
                  </a:extLst>
                </a:gridCol>
                <a:gridCol w="609600">
                  <a:extLst>
                    <a:ext uri="{9D8B030D-6E8A-4147-A177-3AD203B41FA5}">
                      <a16:colId xmlns:a16="http://schemas.microsoft.com/office/drawing/2014/main" val="724851459"/>
                    </a:ext>
                  </a:extLst>
                </a:gridCol>
                <a:gridCol w="609600">
                  <a:extLst>
                    <a:ext uri="{9D8B030D-6E8A-4147-A177-3AD203B41FA5}">
                      <a16:colId xmlns:a16="http://schemas.microsoft.com/office/drawing/2014/main" val="3123097790"/>
                    </a:ext>
                  </a:extLst>
                </a:gridCol>
                <a:gridCol w="609600">
                  <a:extLst>
                    <a:ext uri="{9D8B030D-6E8A-4147-A177-3AD203B41FA5}">
                      <a16:colId xmlns:a16="http://schemas.microsoft.com/office/drawing/2014/main" val="846464860"/>
                    </a:ext>
                  </a:extLst>
                </a:gridCol>
                <a:gridCol w="609600">
                  <a:extLst>
                    <a:ext uri="{9D8B030D-6E8A-4147-A177-3AD203B41FA5}">
                      <a16:colId xmlns:a16="http://schemas.microsoft.com/office/drawing/2014/main" val="3551794862"/>
                    </a:ext>
                  </a:extLst>
                </a:gridCol>
                <a:gridCol w="609600">
                  <a:extLst>
                    <a:ext uri="{9D8B030D-6E8A-4147-A177-3AD203B41FA5}">
                      <a16:colId xmlns:a16="http://schemas.microsoft.com/office/drawing/2014/main" val="2846562570"/>
                    </a:ext>
                  </a:extLst>
                </a:gridCol>
              </a:tblGrid>
              <a:tr h="520700">
                <a:tc>
                  <a:txBody>
                    <a:bodyPr/>
                    <a:lstStyle/>
                    <a:p>
                      <a:pPr algn="r"/>
                      <a:r>
                        <a:rPr lang="en-US" b="0" dirty="0"/>
                        <a:t>2</a:t>
                      </a:r>
                    </a:p>
                  </a:txBody>
                  <a:tcPr anchor="ctr"/>
                </a:tc>
                <a:tc>
                  <a:txBody>
                    <a:bodyPr/>
                    <a:lstStyle/>
                    <a:p>
                      <a:pPr algn="r"/>
                      <a:r>
                        <a:rPr lang="en-US" b="0" dirty="0"/>
                        <a:t>-1</a:t>
                      </a:r>
                    </a:p>
                  </a:txBody>
                  <a:tcPr anchor="ctr"/>
                </a:tc>
                <a:tc>
                  <a:txBody>
                    <a:bodyPr/>
                    <a:lstStyle/>
                    <a:p>
                      <a:pPr algn="r"/>
                      <a:r>
                        <a:rPr lang="en-US" b="0" dirty="0"/>
                        <a:t>3</a:t>
                      </a:r>
                    </a:p>
                  </a:txBody>
                  <a:tcPr anchor="ctr"/>
                </a:tc>
                <a:tc>
                  <a:txBody>
                    <a:bodyPr/>
                    <a:lstStyle/>
                    <a:p>
                      <a:pPr algn="r"/>
                      <a:r>
                        <a:rPr lang="en-US" b="0" dirty="0"/>
                        <a:t>-2</a:t>
                      </a:r>
                    </a:p>
                  </a:txBody>
                  <a:tcPr anchor="ctr"/>
                </a:tc>
                <a:tc>
                  <a:txBody>
                    <a:bodyPr/>
                    <a:lstStyle/>
                    <a:p>
                      <a:pPr algn="r"/>
                      <a:r>
                        <a:rPr lang="en-US" b="0" dirty="0"/>
                        <a:t>2</a:t>
                      </a:r>
                    </a:p>
                  </a:txBody>
                  <a:tcPr anchor="ctr"/>
                </a:tc>
                <a:tc>
                  <a:txBody>
                    <a:bodyPr/>
                    <a:lstStyle/>
                    <a:p>
                      <a:pPr algn="r"/>
                      <a:r>
                        <a:rPr lang="en-US" b="0" dirty="0"/>
                        <a:t>2</a:t>
                      </a:r>
                    </a:p>
                  </a:txBody>
                  <a:tcPr anchor="ctr"/>
                </a:tc>
                <a:tc>
                  <a:txBody>
                    <a:bodyPr/>
                    <a:lstStyle/>
                    <a:p>
                      <a:pPr algn="r"/>
                      <a:r>
                        <a:rPr lang="en-US" b="0" dirty="0"/>
                        <a:t>1</a:t>
                      </a:r>
                    </a:p>
                  </a:txBody>
                  <a:tcPr anchor="ctr"/>
                </a:tc>
                <a:tc>
                  <a:txBody>
                    <a:bodyPr/>
                    <a:lstStyle/>
                    <a:p>
                      <a:pPr algn="r"/>
                      <a:r>
                        <a:rPr lang="en-US" b="0" dirty="0"/>
                        <a:t>-4</a:t>
                      </a:r>
                    </a:p>
                  </a:txBody>
                  <a:tcPr anchor="ctr"/>
                </a:tc>
                <a:tc>
                  <a:txBody>
                    <a:bodyPr/>
                    <a:lstStyle/>
                    <a:p>
                      <a:pPr algn="r"/>
                      <a:r>
                        <a:rPr lang="en-US" b="0" dirty="0"/>
                        <a:t>5</a:t>
                      </a:r>
                    </a:p>
                  </a:txBody>
                  <a:tcPr anchor="ctr"/>
                </a:tc>
                <a:tc>
                  <a:txBody>
                    <a:bodyPr/>
                    <a:lstStyle/>
                    <a:p>
                      <a:pPr algn="r"/>
                      <a:r>
                        <a:rPr lang="en-US" b="0" dirty="0"/>
                        <a:t>1</a:t>
                      </a:r>
                    </a:p>
                  </a:txBody>
                  <a:tcPr anchor="ctr"/>
                </a:tc>
                <a:extLst>
                  <a:ext uri="{0D108BD9-81ED-4DB2-BD59-A6C34878D82A}">
                    <a16:rowId xmlns:a16="http://schemas.microsoft.com/office/drawing/2014/main" val="3288335877"/>
                  </a:ext>
                </a:extLst>
              </a:tr>
              <a:tr h="520700">
                <a:tc>
                  <a:txBody>
                    <a:bodyPr/>
                    <a:lstStyle/>
                    <a:p>
                      <a:pPr algn="r"/>
                      <a:r>
                        <a:rPr lang="en-US" dirty="0"/>
                        <a:t>-1</a:t>
                      </a:r>
                    </a:p>
                  </a:txBody>
                  <a:tcPr anchor="ctr"/>
                </a:tc>
                <a:tc>
                  <a:txBody>
                    <a:bodyPr/>
                    <a:lstStyle/>
                    <a:p>
                      <a:pPr algn="r"/>
                      <a:r>
                        <a:rPr lang="en-US" dirty="0"/>
                        <a:t>-1</a:t>
                      </a:r>
                    </a:p>
                  </a:txBody>
                  <a:tcPr anchor="ctr"/>
                </a:tc>
                <a:tc>
                  <a:txBody>
                    <a:bodyPr/>
                    <a:lstStyle/>
                    <a:p>
                      <a:pPr algn="r"/>
                      <a:r>
                        <a:rPr lang="en-US" dirty="0"/>
                        <a:t>1</a:t>
                      </a:r>
                    </a:p>
                  </a:txBody>
                  <a:tcPr anchor="ctr"/>
                </a:tc>
                <a:tc>
                  <a:txBody>
                    <a:bodyPr/>
                    <a:lstStyle/>
                    <a:p>
                      <a:pPr algn="r"/>
                      <a:r>
                        <a:rPr lang="en-US" dirty="0"/>
                        <a:t>-1</a:t>
                      </a:r>
                    </a:p>
                  </a:txBody>
                  <a:tcPr anchor="ctr"/>
                </a:tc>
                <a:tc>
                  <a:txBody>
                    <a:bodyPr/>
                    <a:lstStyle/>
                    <a:p>
                      <a:pPr algn="r"/>
                      <a:r>
                        <a:rPr lang="en-US" dirty="0"/>
                        <a:t>1</a:t>
                      </a:r>
                    </a:p>
                  </a:txBody>
                  <a:tcPr anchor="ctr"/>
                </a:tc>
                <a:tc>
                  <a:txBody>
                    <a:bodyPr/>
                    <a:lstStyle/>
                    <a:p>
                      <a:pPr algn="r"/>
                      <a:r>
                        <a:rPr lang="en-US" dirty="0"/>
                        <a:t>-1</a:t>
                      </a:r>
                    </a:p>
                  </a:txBody>
                  <a:tcPr anchor="ctr"/>
                </a:tc>
                <a:tc>
                  <a:txBody>
                    <a:bodyPr/>
                    <a:lstStyle/>
                    <a:p>
                      <a:pPr algn="r"/>
                      <a:r>
                        <a:rPr lang="en-US" dirty="0"/>
                        <a:t>1</a:t>
                      </a:r>
                    </a:p>
                  </a:txBody>
                  <a:tcPr anchor="ctr"/>
                </a:tc>
                <a:tc>
                  <a:txBody>
                    <a:bodyPr/>
                    <a:lstStyle/>
                    <a:p>
                      <a:pPr algn="r"/>
                      <a:r>
                        <a:rPr lang="en-US" dirty="0"/>
                        <a:t>1</a:t>
                      </a:r>
                    </a:p>
                  </a:txBody>
                  <a:tcPr anchor="ctr"/>
                </a:tc>
                <a:tc>
                  <a:txBody>
                    <a:bodyPr/>
                    <a:lstStyle/>
                    <a:p>
                      <a:pPr algn="r"/>
                      <a:r>
                        <a:rPr lang="en-US" dirty="0"/>
                        <a:t>-1</a:t>
                      </a:r>
                    </a:p>
                  </a:txBody>
                  <a:tcPr anchor="ctr"/>
                </a:tc>
                <a:tc>
                  <a:txBody>
                    <a:bodyPr/>
                    <a:lstStyle/>
                    <a:p>
                      <a:pPr algn="r"/>
                      <a:r>
                        <a:rPr lang="en-US" dirty="0"/>
                        <a:t>1</a:t>
                      </a:r>
                    </a:p>
                  </a:txBody>
                  <a:tcPr anchor="ctr"/>
                </a:tc>
                <a:extLst>
                  <a:ext uri="{0D108BD9-81ED-4DB2-BD59-A6C34878D82A}">
                    <a16:rowId xmlns:a16="http://schemas.microsoft.com/office/drawing/2014/main" val="2179509591"/>
                  </a:ext>
                </a:extLst>
              </a:tr>
            </a:tbl>
          </a:graphicData>
        </a:graphic>
      </p:graphicFrame>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9B60D60-1635-9B45-98E5-FA1B523ED8E0}"/>
                  </a:ext>
                </a:extLst>
              </p:cNvPr>
              <p:cNvSpPr txBox="1"/>
              <p:nvPr/>
            </p:nvSpPr>
            <p:spPr>
              <a:xfrm>
                <a:off x="2819401" y="1367136"/>
                <a:ext cx="44242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a:solidFill>
                            <a:srgbClr val="9900CC"/>
                          </a:solidFill>
                          <a:latin typeface="Cambria Math" panose="02040503050406030204" pitchFamily="18" charset="0"/>
                        </a:rPr>
                        <m:t>𝑥</m:t>
                      </m:r>
                    </m:oMath>
                  </m:oMathPara>
                </a14:m>
                <a:endParaRPr lang="en-US" b="0" dirty="0">
                  <a:solidFill>
                    <a:srgbClr val="9900CC"/>
                  </a:solidFill>
                </a:endParaRPr>
              </a:p>
            </p:txBody>
          </p:sp>
        </mc:Choice>
        <mc:Fallback xmlns="">
          <p:sp>
            <p:nvSpPr>
              <p:cNvPr id="7" name="TextBox 6">
                <a:extLst>
                  <a:ext uri="{FF2B5EF4-FFF2-40B4-BE49-F238E27FC236}">
                    <a16:creationId xmlns:a16="http://schemas.microsoft.com/office/drawing/2014/main" id="{39B60D60-1635-9B45-98E5-FA1B523ED8E0}"/>
                  </a:ext>
                </a:extLst>
              </p:cNvPr>
              <p:cNvSpPr txBox="1">
                <a:spLocks noRot="1" noChangeAspect="1" noMove="1" noResize="1" noEditPoints="1" noAdjustHandles="1" noChangeArrowheads="1" noChangeShapeType="1" noTextEdit="1"/>
              </p:cNvSpPr>
              <p:nvPr/>
            </p:nvSpPr>
            <p:spPr>
              <a:xfrm>
                <a:off x="2819401" y="1367136"/>
                <a:ext cx="442429" cy="46166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D9F6027-1645-6948-96E2-3E87772197EA}"/>
                  </a:ext>
                </a:extLst>
              </p:cNvPr>
              <p:cNvSpPr txBox="1"/>
              <p:nvPr/>
            </p:nvSpPr>
            <p:spPr>
              <a:xfrm>
                <a:off x="2819400" y="1900536"/>
                <a:ext cx="50629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9900CC"/>
                          </a:solidFill>
                          <a:latin typeface="Cambria Math" panose="02040503050406030204" pitchFamily="18" charset="0"/>
                        </a:rPr>
                        <m:t>𝑤</m:t>
                      </m:r>
                    </m:oMath>
                  </m:oMathPara>
                </a14:m>
                <a:endParaRPr lang="en-US" b="0" dirty="0">
                  <a:solidFill>
                    <a:srgbClr val="9900CC"/>
                  </a:solidFill>
                </a:endParaRPr>
              </a:p>
            </p:txBody>
          </p:sp>
        </mc:Choice>
        <mc:Fallback xmlns="">
          <p:sp>
            <p:nvSpPr>
              <p:cNvPr id="8" name="TextBox 7">
                <a:extLst>
                  <a:ext uri="{FF2B5EF4-FFF2-40B4-BE49-F238E27FC236}">
                    <a16:creationId xmlns:a16="http://schemas.microsoft.com/office/drawing/2014/main" id="{1D9F6027-1645-6948-96E2-3E87772197EA}"/>
                  </a:ext>
                </a:extLst>
              </p:cNvPr>
              <p:cNvSpPr txBox="1">
                <a:spLocks noRot="1" noChangeAspect="1" noMove="1" noResize="1" noEditPoints="1" noAdjustHandles="1" noChangeArrowheads="1" noChangeShapeType="1" noTextEdit="1"/>
              </p:cNvSpPr>
              <p:nvPr/>
            </p:nvSpPr>
            <p:spPr>
              <a:xfrm>
                <a:off x="2819400" y="1900536"/>
                <a:ext cx="506292" cy="46166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87D8F313-4103-534C-9424-D514CAECF5C7}"/>
                  </a:ext>
                </a:extLst>
              </p:cNvPr>
              <p:cNvSpPr/>
              <p:nvPr/>
            </p:nvSpPr>
            <p:spPr>
              <a:xfrm>
                <a:off x="2590801" y="3447780"/>
                <a:ext cx="726872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a:solidFill>
                                <a:srgbClr val="9900CC"/>
                              </a:solidFill>
                              <a:latin typeface="Cambria Math" panose="02040503050406030204" pitchFamily="18" charset="0"/>
                            </a:rPr>
                          </m:ctrlPr>
                        </m:sSupPr>
                        <m:e>
                          <m:r>
                            <a:rPr lang="en-US" i="1">
                              <a:solidFill>
                                <a:srgbClr val="9900CC"/>
                              </a:solidFill>
                              <a:latin typeface="Cambria Math" panose="02040503050406030204" pitchFamily="18" charset="0"/>
                            </a:rPr>
                            <m:t>𝑤</m:t>
                          </m:r>
                        </m:e>
                        <m:sup>
                          <m:r>
                            <a:rPr lang="en-US" i="1">
                              <a:solidFill>
                                <a:srgbClr val="9900CC"/>
                              </a:solidFill>
                              <a:latin typeface="Cambria Math" panose="02040503050406030204" pitchFamily="18" charset="0"/>
                            </a:rPr>
                            <m:t>𝑇</m:t>
                          </m:r>
                        </m:sup>
                      </m:sSup>
                      <m:r>
                        <a:rPr lang="en-US" b="0" i="1">
                          <a:solidFill>
                            <a:srgbClr val="9900CC"/>
                          </a:solidFill>
                          <a:latin typeface="Cambria Math" panose="02040503050406030204" pitchFamily="18" charset="0"/>
                        </a:rPr>
                        <m:t>𝑥</m:t>
                      </m:r>
                      <m:r>
                        <a:rPr lang="en-US" b="0" i="1">
                          <a:solidFill>
                            <a:srgbClr val="9900CC"/>
                          </a:solidFill>
                          <a:latin typeface="Cambria Math" panose="02040503050406030204" pitchFamily="18" charset="0"/>
                        </a:rPr>
                        <m:t>=−2+1+3+2+2−2+1−4−5+1=−3</m:t>
                      </m:r>
                    </m:oMath>
                  </m:oMathPara>
                </a14:m>
                <a:endParaRPr lang="en-US" dirty="0"/>
              </a:p>
            </p:txBody>
          </p:sp>
        </mc:Choice>
        <mc:Fallback xmlns="">
          <p:sp>
            <p:nvSpPr>
              <p:cNvPr id="10" name="Rectangle 9">
                <a:extLst>
                  <a:ext uri="{FF2B5EF4-FFF2-40B4-BE49-F238E27FC236}">
                    <a16:creationId xmlns:a16="http://schemas.microsoft.com/office/drawing/2014/main" id="{87D8F313-4103-534C-9424-D514CAECF5C7}"/>
                  </a:ext>
                </a:extLst>
              </p:cNvPr>
              <p:cNvSpPr>
                <a:spLocks noRot="1" noChangeAspect="1" noMove="1" noResize="1" noEditPoints="1" noAdjustHandles="1" noChangeArrowheads="1" noChangeShapeType="1" noTextEdit="1"/>
              </p:cNvSpPr>
              <p:nvPr/>
            </p:nvSpPr>
            <p:spPr>
              <a:xfrm>
                <a:off x="2590801" y="3447780"/>
                <a:ext cx="7268721" cy="46166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298D2203-CF6E-6642-A17E-9BBA06129888}"/>
                  </a:ext>
                </a:extLst>
              </p:cNvPr>
              <p:cNvSpPr/>
              <p:nvPr/>
            </p:nvSpPr>
            <p:spPr>
              <a:xfrm>
                <a:off x="4038600" y="3927707"/>
                <a:ext cx="4193136" cy="8082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a:solidFill>
                                <a:srgbClr val="9900CC"/>
                              </a:solidFill>
                              <a:latin typeface="Cambria Math" panose="02040503050406030204" pitchFamily="18" charset="0"/>
                            </a:rPr>
                          </m:ctrlPr>
                        </m:sSupPr>
                        <m:e>
                          <m:r>
                            <a:rPr lang="en-US" b="0" i="1">
                              <a:solidFill>
                                <a:srgbClr val="9900CC"/>
                              </a:solidFill>
                              <a:latin typeface="Cambria Math" panose="02040503050406030204" pitchFamily="18" charset="0"/>
                              <a:ea typeface="Cambria Math" panose="02040503050406030204" pitchFamily="18" charset="0"/>
                            </a:rPr>
                            <m:t>𝜎</m:t>
                          </m:r>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rPr>
                            <m:t>𝑤</m:t>
                          </m:r>
                        </m:e>
                        <m:sup>
                          <m:r>
                            <a:rPr lang="en-US" i="1">
                              <a:solidFill>
                                <a:srgbClr val="9900CC"/>
                              </a:solidFill>
                              <a:latin typeface="Cambria Math" panose="02040503050406030204" pitchFamily="18" charset="0"/>
                            </a:rPr>
                            <m:t>𝑇</m:t>
                          </m:r>
                        </m:sup>
                      </m:sSup>
                      <m:r>
                        <a:rPr lang="en-US" b="0" i="1">
                          <a:solidFill>
                            <a:srgbClr val="9900CC"/>
                          </a:solidFill>
                          <a:latin typeface="Cambria Math" panose="02040503050406030204" pitchFamily="18" charset="0"/>
                        </a:rPr>
                        <m:t>𝑥</m:t>
                      </m:r>
                      <m:r>
                        <a:rPr lang="en-US" b="0" i="1">
                          <a:solidFill>
                            <a:srgbClr val="9900CC"/>
                          </a:solidFill>
                          <a:latin typeface="Cambria Math" panose="02040503050406030204" pitchFamily="18" charset="0"/>
                        </a:rPr>
                        <m:t>)=</m:t>
                      </m:r>
                      <m:f>
                        <m:fPr>
                          <m:ctrlPr>
                            <a:rPr lang="en-US" b="0" i="1">
                              <a:solidFill>
                                <a:srgbClr val="9900CC"/>
                              </a:solidFill>
                              <a:latin typeface="Cambria Math" panose="02040503050406030204" pitchFamily="18" charset="0"/>
                            </a:rPr>
                          </m:ctrlPr>
                        </m:fPr>
                        <m:num>
                          <m:r>
                            <a:rPr lang="en-US" b="0" i="1">
                              <a:solidFill>
                                <a:srgbClr val="9900CC"/>
                              </a:solidFill>
                              <a:latin typeface="Cambria Math" panose="02040503050406030204" pitchFamily="18" charset="0"/>
                            </a:rPr>
                            <m:t>1</m:t>
                          </m:r>
                        </m:num>
                        <m:den>
                          <m:r>
                            <a:rPr lang="en-US" b="0" i="1">
                              <a:solidFill>
                                <a:srgbClr val="9900CC"/>
                              </a:solidFill>
                              <a:latin typeface="Cambria Math" panose="02040503050406030204" pitchFamily="18" charset="0"/>
                            </a:rPr>
                            <m:t>1+</m:t>
                          </m:r>
                          <m:sSup>
                            <m:sSupPr>
                              <m:ctrlPr>
                                <a:rPr lang="en-US" b="0" i="1">
                                  <a:solidFill>
                                    <a:srgbClr val="9900CC"/>
                                  </a:solidFill>
                                  <a:latin typeface="Cambria Math" panose="02040503050406030204" pitchFamily="18" charset="0"/>
                                </a:rPr>
                              </m:ctrlPr>
                            </m:sSupPr>
                            <m:e>
                              <m:r>
                                <a:rPr lang="en-US" b="0" i="1">
                                  <a:solidFill>
                                    <a:srgbClr val="9900CC"/>
                                  </a:solidFill>
                                  <a:latin typeface="Cambria Math" panose="02040503050406030204" pitchFamily="18" charset="0"/>
                                </a:rPr>
                                <m:t>𝑒</m:t>
                              </m:r>
                            </m:e>
                            <m:sup>
                              <m:r>
                                <a:rPr lang="en-US" b="0" i="1">
                                  <a:solidFill>
                                    <a:srgbClr val="9900CC"/>
                                  </a:solidFill>
                                  <a:latin typeface="Cambria Math" panose="02040503050406030204" pitchFamily="18" charset="0"/>
                                </a:rPr>
                                <m:t>−</m:t>
                              </m:r>
                              <m:d>
                                <m:dPr>
                                  <m:ctrlPr>
                                    <a:rPr lang="en-US" b="0" i="1">
                                      <a:solidFill>
                                        <a:srgbClr val="9900CC"/>
                                      </a:solidFill>
                                      <a:latin typeface="Cambria Math" panose="02040503050406030204" pitchFamily="18" charset="0"/>
                                    </a:rPr>
                                  </m:ctrlPr>
                                </m:dPr>
                                <m:e>
                                  <m:r>
                                    <a:rPr lang="en-US" b="0" i="1">
                                      <a:solidFill>
                                        <a:srgbClr val="9900CC"/>
                                      </a:solidFill>
                                      <a:latin typeface="Cambria Math" panose="02040503050406030204" pitchFamily="18" charset="0"/>
                                    </a:rPr>
                                    <m:t>−3</m:t>
                                  </m:r>
                                </m:e>
                              </m:d>
                            </m:sup>
                          </m:sSup>
                        </m:den>
                      </m:f>
                      <m:r>
                        <a:rPr lang="en-US" b="0" i="1">
                          <a:solidFill>
                            <a:srgbClr val="9900CC"/>
                          </a:solidFill>
                          <a:latin typeface="Cambria Math" panose="02040503050406030204" pitchFamily="18" charset="0"/>
                        </a:rPr>
                        <m:t>=</m:t>
                      </m:r>
                      <m:r>
                        <a:rPr lang="en-US" b="0" i="1">
                          <a:solidFill>
                            <a:srgbClr val="C00000"/>
                          </a:solidFill>
                          <a:latin typeface="Cambria Math" panose="02040503050406030204" pitchFamily="18" charset="0"/>
                        </a:rPr>
                        <m:t>0.047</m:t>
                      </m:r>
                    </m:oMath>
                  </m:oMathPara>
                </a14:m>
                <a:endParaRPr lang="en-US" dirty="0"/>
              </a:p>
            </p:txBody>
          </p:sp>
        </mc:Choice>
        <mc:Fallback xmlns="">
          <p:sp>
            <p:nvSpPr>
              <p:cNvPr id="12" name="Rectangle 11">
                <a:extLst>
                  <a:ext uri="{FF2B5EF4-FFF2-40B4-BE49-F238E27FC236}">
                    <a16:creationId xmlns:a16="http://schemas.microsoft.com/office/drawing/2014/main" id="{298D2203-CF6E-6642-A17E-9BBA06129888}"/>
                  </a:ext>
                </a:extLst>
              </p:cNvPr>
              <p:cNvSpPr>
                <a:spLocks noRot="1" noChangeAspect="1" noMove="1" noResize="1" noEditPoints="1" noAdjustHandles="1" noChangeArrowheads="1" noChangeShapeType="1" noTextEdit="1"/>
              </p:cNvSpPr>
              <p:nvPr/>
            </p:nvSpPr>
            <p:spPr>
              <a:xfrm>
                <a:off x="4038600" y="3927707"/>
                <a:ext cx="4193136" cy="808235"/>
              </a:xfrm>
              <a:prstGeom prst="rect">
                <a:avLst/>
              </a:prstGeom>
              <a:blipFill>
                <a:blip r:embed="rId6"/>
                <a:stretch>
                  <a:fillRect b="-4615"/>
                </a:stretch>
              </a:blipFill>
            </p:spPr>
            <p:txBody>
              <a:bodyPr/>
              <a:lstStyle/>
              <a:p>
                <a:r>
                  <a:rPr lang="en-US">
                    <a:noFill/>
                  </a:rPr>
                  <a:t> </a:t>
                </a:r>
              </a:p>
            </p:txBody>
          </p:sp>
        </mc:Fallback>
      </mc:AlternateContent>
    </p:spTree>
    <p:extLst>
      <p:ext uri="{BB962C8B-B14F-4D97-AF65-F5344CB8AC3E}">
        <p14:creationId xmlns:p14="http://schemas.microsoft.com/office/powerpoint/2010/main" val="350151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9595D-737D-9C48-B1FC-05609E0581CA}"/>
              </a:ext>
            </a:extLst>
          </p:cNvPr>
          <p:cNvSpPr>
            <a:spLocks noGrp="1"/>
          </p:cNvSpPr>
          <p:nvPr>
            <p:ph type="title"/>
          </p:nvPr>
        </p:nvSpPr>
        <p:spPr/>
        <p:txBody>
          <a:bodyPr/>
          <a:lstStyle/>
          <a:p>
            <a:r>
              <a:rPr lang="en-US" dirty="0"/>
              <a:t>Toy example</a:t>
            </a:r>
          </a:p>
        </p:txBody>
      </p:sp>
      <p:sp>
        <p:nvSpPr>
          <p:cNvPr id="4" name="Rectangle 3">
            <a:extLst>
              <a:ext uri="{FF2B5EF4-FFF2-40B4-BE49-F238E27FC236}">
                <a16:creationId xmlns:a16="http://schemas.microsoft.com/office/drawing/2014/main" id="{89AF4880-C2A1-C646-A9BC-3205A7293453}"/>
              </a:ext>
            </a:extLst>
          </p:cNvPr>
          <p:cNvSpPr/>
          <p:nvPr/>
        </p:nvSpPr>
        <p:spPr>
          <a:xfrm>
            <a:off x="3200400" y="6412468"/>
            <a:ext cx="6248400" cy="369332"/>
          </a:xfrm>
          <a:prstGeom prst="rect">
            <a:avLst/>
          </a:prstGeom>
        </p:spPr>
        <p:txBody>
          <a:bodyPr wrap="square">
            <a:spAutoFit/>
          </a:bodyPr>
          <a:lstStyle/>
          <a:p>
            <a:r>
              <a:rPr lang="en-US" sz="1800" b="0" dirty="0">
                <a:hlinkClick r:id="rId3"/>
              </a:rPr>
              <a:t>http://</a:t>
            </a:r>
            <a:r>
              <a:rPr lang="en-US" sz="1800" b="0" dirty="0" err="1">
                <a:hlinkClick r:id="rId3"/>
              </a:rPr>
              <a:t>karpathy.github.io</a:t>
            </a:r>
            <a:r>
              <a:rPr lang="en-US" sz="1800" b="0" dirty="0">
                <a:hlinkClick r:id="rId3"/>
              </a:rPr>
              <a:t>/2015/03/30/breaking-</a:t>
            </a:r>
            <a:r>
              <a:rPr lang="en-US" sz="1800" b="0" dirty="0" err="1">
                <a:hlinkClick r:id="rId3"/>
              </a:rPr>
              <a:t>convnets</a:t>
            </a:r>
            <a:r>
              <a:rPr lang="en-US" sz="1800" b="0" dirty="0">
                <a:hlinkClick r:id="rId3"/>
              </a:rPr>
              <a:t>/</a:t>
            </a:r>
            <a:endParaRPr lang="en-US" sz="1800" b="0" dirty="0"/>
          </a:p>
        </p:txBody>
      </p:sp>
      <p:graphicFrame>
        <p:nvGraphicFramePr>
          <p:cNvPr id="5" name="Table 4">
            <a:extLst>
              <a:ext uri="{FF2B5EF4-FFF2-40B4-BE49-F238E27FC236}">
                <a16:creationId xmlns:a16="http://schemas.microsoft.com/office/drawing/2014/main" id="{93CC2EA8-08A2-BA4D-B3E5-E05359E35FE6}"/>
              </a:ext>
            </a:extLst>
          </p:cNvPr>
          <p:cNvGraphicFramePr>
            <a:graphicFrameLocks noGrp="1"/>
          </p:cNvGraphicFramePr>
          <p:nvPr/>
        </p:nvGraphicFramePr>
        <p:xfrm>
          <a:off x="3352800" y="1397000"/>
          <a:ext cx="6096000" cy="1562100"/>
        </p:xfrm>
        <a:graphic>
          <a:graphicData uri="http://schemas.openxmlformats.org/drawingml/2006/table">
            <a:tbl>
              <a:tblPr firstRow="1" bandRow="1">
                <a:tableStyleId>{16D9F66E-5EB9-4882-86FB-DCBF35E3C3E4}</a:tableStyleId>
              </a:tblPr>
              <a:tblGrid>
                <a:gridCol w="609600">
                  <a:extLst>
                    <a:ext uri="{9D8B030D-6E8A-4147-A177-3AD203B41FA5}">
                      <a16:colId xmlns:a16="http://schemas.microsoft.com/office/drawing/2014/main" val="2286288822"/>
                    </a:ext>
                  </a:extLst>
                </a:gridCol>
                <a:gridCol w="609600">
                  <a:extLst>
                    <a:ext uri="{9D8B030D-6E8A-4147-A177-3AD203B41FA5}">
                      <a16:colId xmlns:a16="http://schemas.microsoft.com/office/drawing/2014/main" val="2327107066"/>
                    </a:ext>
                  </a:extLst>
                </a:gridCol>
                <a:gridCol w="609600">
                  <a:extLst>
                    <a:ext uri="{9D8B030D-6E8A-4147-A177-3AD203B41FA5}">
                      <a16:colId xmlns:a16="http://schemas.microsoft.com/office/drawing/2014/main" val="792036419"/>
                    </a:ext>
                  </a:extLst>
                </a:gridCol>
                <a:gridCol w="609600">
                  <a:extLst>
                    <a:ext uri="{9D8B030D-6E8A-4147-A177-3AD203B41FA5}">
                      <a16:colId xmlns:a16="http://schemas.microsoft.com/office/drawing/2014/main" val="970776747"/>
                    </a:ext>
                  </a:extLst>
                </a:gridCol>
                <a:gridCol w="609600">
                  <a:extLst>
                    <a:ext uri="{9D8B030D-6E8A-4147-A177-3AD203B41FA5}">
                      <a16:colId xmlns:a16="http://schemas.microsoft.com/office/drawing/2014/main" val="401919327"/>
                    </a:ext>
                  </a:extLst>
                </a:gridCol>
                <a:gridCol w="609600">
                  <a:extLst>
                    <a:ext uri="{9D8B030D-6E8A-4147-A177-3AD203B41FA5}">
                      <a16:colId xmlns:a16="http://schemas.microsoft.com/office/drawing/2014/main" val="724851459"/>
                    </a:ext>
                  </a:extLst>
                </a:gridCol>
                <a:gridCol w="609600">
                  <a:extLst>
                    <a:ext uri="{9D8B030D-6E8A-4147-A177-3AD203B41FA5}">
                      <a16:colId xmlns:a16="http://schemas.microsoft.com/office/drawing/2014/main" val="3123097790"/>
                    </a:ext>
                  </a:extLst>
                </a:gridCol>
                <a:gridCol w="609600">
                  <a:extLst>
                    <a:ext uri="{9D8B030D-6E8A-4147-A177-3AD203B41FA5}">
                      <a16:colId xmlns:a16="http://schemas.microsoft.com/office/drawing/2014/main" val="846464860"/>
                    </a:ext>
                  </a:extLst>
                </a:gridCol>
                <a:gridCol w="609600">
                  <a:extLst>
                    <a:ext uri="{9D8B030D-6E8A-4147-A177-3AD203B41FA5}">
                      <a16:colId xmlns:a16="http://schemas.microsoft.com/office/drawing/2014/main" val="3551794862"/>
                    </a:ext>
                  </a:extLst>
                </a:gridCol>
                <a:gridCol w="609600">
                  <a:extLst>
                    <a:ext uri="{9D8B030D-6E8A-4147-A177-3AD203B41FA5}">
                      <a16:colId xmlns:a16="http://schemas.microsoft.com/office/drawing/2014/main" val="2846562570"/>
                    </a:ext>
                  </a:extLst>
                </a:gridCol>
              </a:tblGrid>
              <a:tr h="520700">
                <a:tc>
                  <a:txBody>
                    <a:bodyPr/>
                    <a:lstStyle/>
                    <a:p>
                      <a:pPr algn="r"/>
                      <a:r>
                        <a:rPr lang="en-US" b="0" dirty="0"/>
                        <a:t>2</a:t>
                      </a:r>
                    </a:p>
                  </a:txBody>
                  <a:tcPr anchor="ctr"/>
                </a:tc>
                <a:tc>
                  <a:txBody>
                    <a:bodyPr/>
                    <a:lstStyle/>
                    <a:p>
                      <a:pPr algn="r"/>
                      <a:r>
                        <a:rPr lang="en-US" b="0" dirty="0"/>
                        <a:t>-1</a:t>
                      </a:r>
                    </a:p>
                  </a:txBody>
                  <a:tcPr anchor="ctr"/>
                </a:tc>
                <a:tc>
                  <a:txBody>
                    <a:bodyPr/>
                    <a:lstStyle/>
                    <a:p>
                      <a:pPr algn="r"/>
                      <a:r>
                        <a:rPr lang="en-US" b="0" dirty="0"/>
                        <a:t>3</a:t>
                      </a:r>
                    </a:p>
                  </a:txBody>
                  <a:tcPr anchor="ctr"/>
                </a:tc>
                <a:tc>
                  <a:txBody>
                    <a:bodyPr/>
                    <a:lstStyle/>
                    <a:p>
                      <a:pPr algn="r"/>
                      <a:r>
                        <a:rPr lang="en-US" b="0" dirty="0"/>
                        <a:t>-2</a:t>
                      </a:r>
                    </a:p>
                  </a:txBody>
                  <a:tcPr anchor="ctr"/>
                </a:tc>
                <a:tc>
                  <a:txBody>
                    <a:bodyPr/>
                    <a:lstStyle/>
                    <a:p>
                      <a:pPr algn="r"/>
                      <a:r>
                        <a:rPr lang="en-US" b="0" dirty="0"/>
                        <a:t>2</a:t>
                      </a:r>
                    </a:p>
                  </a:txBody>
                  <a:tcPr anchor="ctr"/>
                </a:tc>
                <a:tc>
                  <a:txBody>
                    <a:bodyPr/>
                    <a:lstStyle/>
                    <a:p>
                      <a:pPr algn="r"/>
                      <a:r>
                        <a:rPr lang="en-US" b="0" dirty="0"/>
                        <a:t>2</a:t>
                      </a:r>
                    </a:p>
                  </a:txBody>
                  <a:tcPr anchor="ctr"/>
                </a:tc>
                <a:tc>
                  <a:txBody>
                    <a:bodyPr/>
                    <a:lstStyle/>
                    <a:p>
                      <a:pPr algn="r"/>
                      <a:r>
                        <a:rPr lang="en-US" b="0" dirty="0"/>
                        <a:t>1</a:t>
                      </a:r>
                    </a:p>
                  </a:txBody>
                  <a:tcPr anchor="ctr"/>
                </a:tc>
                <a:tc>
                  <a:txBody>
                    <a:bodyPr/>
                    <a:lstStyle/>
                    <a:p>
                      <a:pPr algn="r"/>
                      <a:r>
                        <a:rPr lang="en-US" b="0" dirty="0"/>
                        <a:t>-4</a:t>
                      </a:r>
                    </a:p>
                  </a:txBody>
                  <a:tcPr anchor="ctr"/>
                </a:tc>
                <a:tc>
                  <a:txBody>
                    <a:bodyPr/>
                    <a:lstStyle/>
                    <a:p>
                      <a:pPr algn="r"/>
                      <a:r>
                        <a:rPr lang="en-US" b="0" dirty="0"/>
                        <a:t>5</a:t>
                      </a:r>
                    </a:p>
                  </a:txBody>
                  <a:tcPr anchor="ctr"/>
                </a:tc>
                <a:tc>
                  <a:txBody>
                    <a:bodyPr/>
                    <a:lstStyle/>
                    <a:p>
                      <a:pPr algn="r"/>
                      <a:r>
                        <a:rPr lang="en-US" b="0" dirty="0"/>
                        <a:t>1</a:t>
                      </a:r>
                    </a:p>
                  </a:txBody>
                  <a:tcPr anchor="ctr"/>
                </a:tc>
                <a:extLst>
                  <a:ext uri="{0D108BD9-81ED-4DB2-BD59-A6C34878D82A}">
                    <a16:rowId xmlns:a16="http://schemas.microsoft.com/office/drawing/2014/main" val="3288335877"/>
                  </a:ext>
                </a:extLst>
              </a:tr>
              <a:tr h="520700">
                <a:tc>
                  <a:txBody>
                    <a:bodyPr/>
                    <a:lstStyle/>
                    <a:p>
                      <a:pPr algn="r"/>
                      <a:r>
                        <a:rPr lang="en-US" dirty="0"/>
                        <a:t>-1</a:t>
                      </a:r>
                    </a:p>
                  </a:txBody>
                  <a:tcPr anchor="ctr"/>
                </a:tc>
                <a:tc>
                  <a:txBody>
                    <a:bodyPr/>
                    <a:lstStyle/>
                    <a:p>
                      <a:pPr algn="r"/>
                      <a:r>
                        <a:rPr lang="en-US" dirty="0"/>
                        <a:t>-1</a:t>
                      </a:r>
                    </a:p>
                  </a:txBody>
                  <a:tcPr anchor="ctr"/>
                </a:tc>
                <a:tc>
                  <a:txBody>
                    <a:bodyPr/>
                    <a:lstStyle/>
                    <a:p>
                      <a:pPr algn="r"/>
                      <a:r>
                        <a:rPr lang="en-US" dirty="0"/>
                        <a:t>1</a:t>
                      </a:r>
                    </a:p>
                  </a:txBody>
                  <a:tcPr anchor="ctr"/>
                </a:tc>
                <a:tc>
                  <a:txBody>
                    <a:bodyPr/>
                    <a:lstStyle/>
                    <a:p>
                      <a:pPr algn="r"/>
                      <a:r>
                        <a:rPr lang="en-US" dirty="0"/>
                        <a:t>-1</a:t>
                      </a:r>
                    </a:p>
                  </a:txBody>
                  <a:tcPr anchor="ctr"/>
                </a:tc>
                <a:tc>
                  <a:txBody>
                    <a:bodyPr/>
                    <a:lstStyle/>
                    <a:p>
                      <a:pPr algn="r"/>
                      <a:r>
                        <a:rPr lang="en-US" dirty="0"/>
                        <a:t>1</a:t>
                      </a:r>
                    </a:p>
                  </a:txBody>
                  <a:tcPr anchor="ctr"/>
                </a:tc>
                <a:tc>
                  <a:txBody>
                    <a:bodyPr/>
                    <a:lstStyle/>
                    <a:p>
                      <a:pPr algn="r"/>
                      <a:r>
                        <a:rPr lang="en-US" dirty="0"/>
                        <a:t>-1</a:t>
                      </a:r>
                    </a:p>
                  </a:txBody>
                  <a:tcPr anchor="ctr"/>
                </a:tc>
                <a:tc>
                  <a:txBody>
                    <a:bodyPr/>
                    <a:lstStyle/>
                    <a:p>
                      <a:pPr algn="r"/>
                      <a:r>
                        <a:rPr lang="en-US" dirty="0"/>
                        <a:t>1</a:t>
                      </a:r>
                    </a:p>
                  </a:txBody>
                  <a:tcPr anchor="ctr"/>
                </a:tc>
                <a:tc>
                  <a:txBody>
                    <a:bodyPr/>
                    <a:lstStyle/>
                    <a:p>
                      <a:pPr algn="r"/>
                      <a:r>
                        <a:rPr lang="en-US" dirty="0"/>
                        <a:t>1</a:t>
                      </a:r>
                    </a:p>
                  </a:txBody>
                  <a:tcPr anchor="ctr"/>
                </a:tc>
                <a:tc>
                  <a:txBody>
                    <a:bodyPr/>
                    <a:lstStyle/>
                    <a:p>
                      <a:pPr algn="r"/>
                      <a:r>
                        <a:rPr lang="en-US" dirty="0"/>
                        <a:t>-1</a:t>
                      </a:r>
                    </a:p>
                  </a:txBody>
                  <a:tcPr anchor="ctr"/>
                </a:tc>
                <a:tc>
                  <a:txBody>
                    <a:bodyPr/>
                    <a:lstStyle/>
                    <a:p>
                      <a:pPr algn="r"/>
                      <a:r>
                        <a:rPr lang="en-US" dirty="0"/>
                        <a:t>1</a:t>
                      </a:r>
                    </a:p>
                  </a:txBody>
                  <a:tcPr anchor="ctr"/>
                </a:tc>
                <a:extLst>
                  <a:ext uri="{0D108BD9-81ED-4DB2-BD59-A6C34878D82A}">
                    <a16:rowId xmlns:a16="http://schemas.microsoft.com/office/drawing/2014/main" val="2179509591"/>
                  </a:ext>
                </a:extLst>
              </a:tr>
              <a:tr h="520700">
                <a:tc>
                  <a:txBody>
                    <a:bodyPr/>
                    <a:lstStyle/>
                    <a:p>
                      <a:pPr algn="r"/>
                      <a:r>
                        <a:rPr lang="en-US" dirty="0"/>
                        <a:t>1.5</a:t>
                      </a:r>
                    </a:p>
                  </a:txBody>
                  <a:tcPr anchor="ctr"/>
                </a:tc>
                <a:tc>
                  <a:txBody>
                    <a:bodyPr/>
                    <a:lstStyle/>
                    <a:p>
                      <a:pPr algn="r"/>
                      <a:r>
                        <a:rPr lang="en-US" dirty="0"/>
                        <a:t>-1.5</a:t>
                      </a:r>
                    </a:p>
                  </a:txBody>
                  <a:tcPr anchor="ctr"/>
                </a:tc>
                <a:tc>
                  <a:txBody>
                    <a:bodyPr/>
                    <a:lstStyle/>
                    <a:p>
                      <a:pPr algn="r"/>
                      <a:r>
                        <a:rPr lang="en-US" dirty="0"/>
                        <a:t>3.5</a:t>
                      </a:r>
                    </a:p>
                  </a:txBody>
                  <a:tcPr anchor="ctr"/>
                </a:tc>
                <a:tc>
                  <a:txBody>
                    <a:bodyPr/>
                    <a:lstStyle/>
                    <a:p>
                      <a:pPr algn="r"/>
                      <a:r>
                        <a:rPr lang="en-US" dirty="0"/>
                        <a:t>-2.5</a:t>
                      </a:r>
                    </a:p>
                  </a:txBody>
                  <a:tcPr anchor="ctr"/>
                </a:tc>
                <a:tc>
                  <a:txBody>
                    <a:bodyPr/>
                    <a:lstStyle/>
                    <a:p>
                      <a:pPr algn="r"/>
                      <a:r>
                        <a:rPr lang="en-US" dirty="0"/>
                        <a:t>2.5</a:t>
                      </a:r>
                    </a:p>
                  </a:txBody>
                  <a:tcPr anchor="ctr"/>
                </a:tc>
                <a:tc>
                  <a:txBody>
                    <a:bodyPr/>
                    <a:lstStyle/>
                    <a:p>
                      <a:pPr algn="r"/>
                      <a:r>
                        <a:rPr lang="en-US" dirty="0"/>
                        <a:t>1.5</a:t>
                      </a:r>
                    </a:p>
                  </a:txBody>
                  <a:tcPr anchor="ctr"/>
                </a:tc>
                <a:tc>
                  <a:txBody>
                    <a:bodyPr/>
                    <a:lstStyle/>
                    <a:p>
                      <a:pPr algn="r"/>
                      <a:r>
                        <a:rPr lang="en-US" dirty="0"/>
                        <a:t>1.5</a:t>
                      </a:r>
                    </a:p>
                  </a:txBody>
                  <a:tcPr anchor="ctr"/>
                </a:tc>
                <a:tc>
                  <a:txBody>
                    <a:bodyPr/>
                    <a:lstStyle/>
                    <a:p>
                      <a:pPr algn="r"/>
                      <a:r>
                        <a:rPr lang="en-US" dirty="0"/>
                        <a:t>-3.5</a:t>
                      </a:r>
                    </a:p>
                  </a:txBody>
                  <a:tcPr anchor="ctr"/>
                </a:tc>
                <a:tc>
                  <a:txBody>
                    <a:bodyPr/>
                    <a:lstStyle/>
                    <a:p>
                      <a:pPr algn="r"/>
                      <a:r>
                        <a:rPr lang="en-US" dirty="0"/>
                        <a:t>4.5</a:t>
                      </a:r>
                    </a:p>
                  </a:txBody>
                  <a:tcPr anchor="ctr"/>
                </a:tc>
                <a:tc>
                  <a:txBody>
                    <a:bodyPr/>
                    <a:lstStyle/>
                    <a:p>
                      <a:pPr algn="r"/>
                      <a:r>
                        <a:rPr lang="en-US" dirty="0"/>
                        <a:t>1.5</a:t>
                      </a:r>
                    </a:p>
                  </a:txBody>
                  <a:tcPr anchor="ctr"/>
                </a:tc>
                <a:extLst>
                  <a:ext uri="{0D108BD9-81ED-4DB2-BD59-A6C34878D82A}">
                    <a16:rowId xmlns:a16="http://schemas.microsoft.com/office/drawing/2014/main" val="1985653725"/>
                  </a:ext>
                </a:extLst>
              </a:tr>
            </a:tbl>
          </a:graphicData>
        </a:graphic>
      </p:graphicFrame>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9B60D60-1635-9B45-98E5-FA1B523ED8E0}"/>
                  </a:ext>
                </a:extLst>
              </p:cNvPr>
              <p:cNvSpPr txBox="1"/>
              <p:nvPr/>
            </p:nvSpPr>
            <p:spPr>
              <a:xfrm>
                <a:off x="2819401" y="1367136"/>
                <a:ext cx="44242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a:solidFill>
                            <a:srgbClr val="9900CC"/>
                          </a:solidFill>
                          <a:latin typeface="Cambria Math" panose="02040503050406030204" pitchFamily="18" charset="0"/>
                        </a:rPr>
                        <m:t>𝑥</m:t>
                      </m:r>
                    </m:oMath>
                  </m:oMathPara>
                </a14:m>
                <a:endParaRPr lang="en-US" b="0" dirty="0">
                  <a:solidFill>
                    <a:srgbClr val="9900CC"/>
                  </a:solidFill>
                </a:endParaRPr>
              </a:p>
            </p:txBody>
          </p:sp>
        </mc:Choice>
        <mc:Fallback xmlns="">
          <p:sp>
            <p:nvSpPr>
              <p:cNvPr id="7" name="TextBox 6">
                <a:extLst>
                  <a:ext uri="{FF2B5EF4-FFF2-40B4-BE49-F238E27FC236}">
                    <a16:creationId xmlns:a16="http://schemas.microsoft.com/office/drawing/2014/main" id="{39B60D60-1635-9B45-98E5-FA1B523ED8E0}"/>
                  </a:ext>
                </a:extLst>
              </p:cNvPr>
              <p:cNvSpPr txBox="1">
                <a:spLocks noRot="1" noChangeAspect="1" noMove="1" noResize="1" noEditPoints="1" noAdjustHandles="1" noChangeArrowheads="1" noChangeShapeType="1" noTextEdit="1"/>
              </p:cNvSpPr>
              <p:nvPr/>
            </p:nvSpPr>
            <p:spPr>
              <a:xfrm>
                <a:off x="2819401" y="1367136"/>
                <a:ext cx="442429" cy="46166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D9F6027-1645-6948-96E2-3E87772197EA}"/>
                  </a:ext>
                </a:extLst>
              </p:cNvPr>
              <p:cNvSpPr txBox="1"/>
              <p:nvPr/>
            </p:nvSpPr>
            <p:spPr>
              <a:xfrm>
                <a:off x="2819400" y="1900536"/>
                <a:ext cx="50629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9900CC"/>
                          </a:solidFill>
                          <a:latin typeface="Cambria Math" panose="02040503050406030204" pitchFamily="18" charset="0"/>
                        </a:rPr>
                        <m:t>𝑤</m:t>
                      </m:r>
                    </m:oMath>
                  </m:oMathPara>
                </a14:m>
                <a:endParaRPr lang="en-US" b="0" dirty="0">
                  <a:solidFill>
                    <a:srgbClr val="9900CC"/>
                  </a:solidFill>
                </a:endParaRPr>
              </a:p>
            </p:txBody>
          </p:sp>
        </mc:Choice>
        <mc:Fallback xmlns="">
          <p:sp>
            <p:nvSpPr>
              <p:cNvPr id="8" name="TextBox 7">
                <a:extLst>
                  <a:ext uri="{FF2B5EF4-FFF2-40B4-BE49-F238E27FC236}">
                    <a16:creationId xmlns:a16="http://schemas.microsoft.com/office/drawing/2014/main" id="{1D9F6027-1645-6948-96E2-3E87772197EA}"/>
                  </a:ext>
                </a:extLst>
              </p:cNvPr>
              <p:cNvSpPr txBox="1">
                <a:spLocks noRot="1" noChangeAspect="1" noMove="1" noResize="1" noEditPoints="1" noAdjustHandles="1" noChangeArrowheads="1" noChangeShapeType="1" noTextEdit="1"/>
              </p:cNvSpPr>
              <p:nvPr/>
            </p:nvSpPr>
            <p:spPr>
              <a:xfrm>
                <a:off x="2819400" y="1900536"/>
                <a:ext cx="506292" cy="46166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1EDAAD1-2044-F148-A5E3-A6575E7DD81E}"/>
                  </a:ext>
                </a:extLst>
              </p:cNvPr>
              <p:cNvSpPr txBox="1"/>
              <p:nvPr/>
            </p:nvSpPr>
            <p:spPr>
              <a:xfrm>
                <a:off x="2209801" y="2433936"/>
                <a:ext cx="109574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9900CC"/>
                          </a:solidFill>
                          <a:latin typeface="Cambria Math" panose="02040503050406030204" pitchFamily="18" charset="0"/>
                        </a:rPr>
                        <m:t>𝑥</m:t>
                      </m:r>
                      <m:r>
                        <a:rPr lang="en-US" b="0" i="1" dirty="0">
                          <a:solidFill>
                            <a:srgbClr val="9900CC"/>
                          </a:solidFill>
                          <a:latin typeface="Cambria Math" panose="02040503050406030204" pitchFamily="18" charset="0"/>
                        </a:rPr>
                        <m:t> + </m:t>
                      </m:r>
                      <m:r>
                        <a:rPr lang="en-US" b="0" i="1" dirty="0">
                          <a:solidFill>
                            <a:srgbClr val="9900CC"/>
                          </a:solidFill>
                          <a:latin typeface="Cambria Math" panose="02040503050406030204" pitchFamily="18" charset="0"/>
                        </a:rPr>
                        <m:t>𝑟</m:t>
                      </m:r>
                    </m:oMath>
                  </m:oMathPara>
                </a14:m>
                <a:endParaRPr lang="en-US" b="0" dirty="0">
                  <a:solidFill>
                    <a:srgbClr val="9900CC"/>
                  </a:solidFill>
                </a:endParaRPr>
              </a:p>
            </p:txBody>
          </p:sp>
        </mc:Choice>
        <mc:Fallback xmlns="">
          <p:sp>
            <p:nvSpPr>
              <p:cNvPr id="9" name="TextBox 8">
                <a:extLst>
                  <a:ext uri="{FF2B5EF4-FFF2-40B4-BE49-F238E27FC236}">
                    <a16:creationId xmlns:a16="http://schemas.microsoft.com/office/drawing/2014/main" id="{E1EDAAD1-2044-F148-A5E3-A6575E7DD81E}"/>
                  </a:ext>
                </a:extLst>
              </p:cNvPr>
              <p:cNvSpPr txBox="1">
                <a:spLocks noRot="1" noChangeAspect="1" noMove="1" noResize="1" noEditPoints="1" noAdjustHandles="1" noChangeArrowheads="1" noChangeShapeType="1" noTextEdit="1"/>
              </p:cNvSpPr>
              <p:nvPr/>
            </p:nvSpPr>
            <p:spPr>
              <a:xfrm>
                <a:off x="2209801" y="2433936"/>
                <a:ext cx="1095749" cy="461665"/>
              </a:xfrm>
              <a:prstGeom prst="rect">
                <a:avLst/>
              </a:prstGeom>
              <a:blipFill>
                <a:blip r:embed="rId6"/>
                <a:stretch>
                  <a:fillRect b="-19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87D8F313-4103-534C-9424-D514CAECF5C7}"/>
                  </a:ext>
                </a:extLst>
              </p:cNvPr>
              <p:cNvSpPr/>
              <p:nvPr/>
            </p:nvSpPr>
            <p:spPr>
              <a:xfrm>
                <a:off x="2590801" y="3447780"/>
                <a:ext cx="726872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a:solidFill>
                                <a:srgbClr val="9900CC"/>
                              </a:solidFill>
                              <a:latin typeface="Cambria Math" panose="02040503050406030204" pitchFamily="18" charset="0"/>
                            </a:rPr>
                          </m:ctrlPr>
                        </m:sSupPr>
                        <m:e>
                          <m:r>
                            <a:rPr lang="en-US" i="1">
                              <a:solidFill>
                                <a:srgbClr val="9900CC"/>
                              </a:solidFill>
                              <a:latin typeface="Cambria Math" panose="02040503050406030204" pitchFamily="18" charset="0"/>
                            </a:rPr>
                            <m:t>𝑤</m:t>
                          </m:r>
                        </m:e>
                        <m:sup>
                          <m:r>
                            <a:rPr lang="en-US" i="1">
                              <a:solidFill>
                                <a:srgbClr val="9900CC"/>
                              </a:solidFill>
                              <a:latin typeface="Cambria Math" panose="02040503050406030204" pitchFamily="18" charset="0"/>
                            </a:rPr>
                            <m:t>𝑇</m:t>
                          </m:r>
                        </m:sup>
                      </m:sSup>
                      <m:r>
                        <a:rPr lang="en-US" b="0" i="1">
                          <a:solidFill>
                            <a:srgbClr val="9900CC"/>
                          </a:solidFill>
                          <a:latin typeface="Cambria Math" panose="02040503050406030204" pitchFamily="18" charset="0"/>
                        </a:rPr>
                        <m:t>𝑥</m:t>
                      </m:r>
                      <m:r>
                        <a:rPr lang="en-US" b="0" i="1">
                          <a:solidFill>
                            <a:srgbClr val="9900CC"/>
                          </a:solidFill>
                          <a:latin typeface="Cambria Math" panose="02040503050406030204" pitchFamily="18" charset="0"/>
                        </a:rPr>
                        <m:t>=−2+1+3+2+2−2+1−4−5+1=−3</m:t>
                      </m:r>
                    </m:oMath>
                  </m:oMathPara>
                </a14:m>
                <a:endParaRPr lang="en-US" dirty="0"/>
              </a:p>
            </p:txBody>
          </p:sp>
        </mc:Choice>
        <mc:Fallback xmlns="">
          <p:sp>
            <p:nvSpPr>
              <p:cNvPr id="10" name="Rectangle 9">
                <a:extLst>
                  <a:ext uri="{FF2B5EF4-FFF2-40B4-BE49-F238E27FC236}">
                    <a16:creationId xmlns:a16="http://schemas.microsoft.com/office/drawing/2014/main" id="{87D8F313-4103-534C-9424-D514CAECF5C7}"/>
                  </a:ext>
                </a:extLst>
              </p:cNvPr>
              <p:cNvSpPr>
                <a:spLocks noRot="1" noChangeAspect="1" noMove="1" noResize="1" noEditPoints="1" noAdjustHandles="1" noChangeArrowheads="1" noChangeShapeType="1" noTextEdit="1"/>
              </p:cNvSpPr>
              <p:nvPr/>
            </p:nvSpPr>
            <p:spPr>
              <a:xfrm>
                <a:off x="2590801" y="3447780"/>
                <a:ext cx="7268721" cy="46166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292EA770-45BF-D049-B2C0-3E7AAAB752A3}"/>
                  </a:ext>
                </a:extLst>
              </p:cNvPr>
              <p:cNvSpPr/>
              <p:nvPr/>
            </p:nvSpPr>
            <p:spPr>
              <a:xfrm>
                <a:off x="3886200" y="4796136"/>
                <a:ext cx="193508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a:solidFill>
                                <a:srgbClr val="9900CC"/>
                              </a:solidFill>
                              <a:latin typeface="Cambria Math" panose="02040503050406030204" pitchFamily="18" charset="0"/>
                            </a:rPr>
                          </m:ctrlPr>
                        </m:sSupPr>
                        <m:e>
                          <m:r>
                            <a:rPr lang="en-US" i="1">
                              <a:solidFill>
                                <a:srgbClr val="9900CC"/>
                              </a:solidFill>
                              <a:latin typeface="Cambria Math" panose="02040503050406030204" pitchFamily="18" charset="0"/>
                            </a:rPr>
                            <m:t>𝑤</m:t>
                          </m:r>
                        </m:e>
                        <m:sup>
                          <m:r>
                            <a:rPr lang="en-US" i="1">
                              <a:solidFill>
                                <a:srgbClr val="9900CC"/>
                              </a:solidFill>
                              <a:latin typeface="Cambria Math" panose="02040503050406030204" pitchFamily="18" charset="0"/>
                            </a:rPr>
                            <m:t>𝑇</m:t>
                          </m:r>
                        </m:sup>
                      </m:sSup>
                      <m:d>
                        <m:dPr>
                          <m:ctrlPr>
                            <a:rPr lang="en-US" b="0" i="1">
                              <a:solidFill>
                                <a:srgbClr val="9900CC"/>
                              </a:solidFill>
                              <a:latin typeface="Cambria Math" panose="02040503050406030204" pitchFamily="18" charset="0"/>
                            </a:rPr>
                          </m:ctrlPr>
                        </m:dPr>
                        <m:e>
                          <m:r>
                            <a:rPr lang="en-US" b="0" i="1">
                              <a:solidFill>
                                <a:srgbClr val="9900CC"/>
                              </a:solidFill>
                              <a:latin typeface="Cambria Math" panose="02040503050406030204" pitchFamily="18" charset="0"/>
                            </a:rPr>
                            <m:t>𝑥</m:t>
                          </m:r>
                          <m:r>
                            <a:rPr lang="en-US" b="0" i="1">
                              <a:solidFill>
                                <a:srgbClr val="9900CC"/>
                              </a:solidFill>
                              <a:latin typeface="Cambria Math" panose="02040503050406030204" pitchFamily="18" charset="0"/>
                            </a:rPr>
                            <m:t>+</m:t>
                          </m:r>
                          <m:r>
                            <a:rPr lang="en-US" b="0" i="1">
                              <a:solidFill>
                                <a:srgbClr val="9900CC"/>
                              </a:solidFill>
                              <a:latin typeface="Cambria Math" panose="02040503050406030204" pitchFamily="18" charset="0"/>
                            </a:rPr>
                            <m:t>𝑟</m:t>
                          </m:r>
                        </m:e>
                      </m:d>
                      <m:r>
                        <a:rPr lang="en-US" b="0" i="1">
                          <a:solidFill>
                            <a:srgbClr val="9900CC"/>
                          </a:solidFill>
                          <a:latin typeface="Cambria Math" panose="02040503050406030204" pitchFamily="18" charset="0"/>
                        </a:rPr>
                        <m:t>=</m:t>
                      </m:r>
                    </m:oMath>
                  </m:oMathPara>
                </a14:m>
                <a:endParaRPr lang="en-US" dirty="0"/>
              </a:p>
            </p:txBody>
          </p:sp>
        </mc:Choice>
        <mc:Fallback xmlns="">
          <p:sp>
            <p:nvSpPr>
              <p:cNvPr id="11" name="Rectangle 10">
                <a:extLst>
                  <a:ext uri="{FF2B5EF4-FFF2-40B4-BE49-F238E27FC236}">
                    <a16:creationId xmlns:a16="http://schemas.microsoft.com/office/drawing/2014/main" id="{292EA770-45BF-D049-B2C0-3E7AAAB752A3}"/>
                  </a:ext>
                </a:extLst>
              </p:cNvPr>
              <p:cNvSpPr>
                <a:spLocks noRot="1" noChangeAspect="1" noMove="1" noResize="1" noEditPoints="1" noAdjustHandles="1" noChangeArrowheads="1" noChangeShapeType="1" noTextEdit="1"/>
              </p:cNvSpPr>
              <p:nvPr/>
            </p:nvSpPr>
            <p:spPr>
              <a:xfrm>
                <a:off x="3886200" y="4796136"/>
                <a:ext cx="1935082" cy="46166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298D2203-CF6E-6642-A17E-9BBA06129888}"/>
                  </a:ext>
                </a:extLst>
              </p:cNvPr>
              <p:cNvSpPr/>
              <p:nvPr/>
            </p:nvSpPr>
            <p:spPr>
              <a:xfrm>
                <a:off x="4038600" y="3927707"/>
                <a:ext cx="4193136" cy="8082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a:solidFill>
                                <a:srgbClr val="9900CC"/>
                              </a:solidFill>
                              <a:latin typeface="Cambria Math" panose="02040503050406030204" pitchFamily="18" charset="0"/>
                            </a:rPr>
                          </m:ctrlPr>
                        </m:sSupPr>
                        <m:e>
                          <m:r>
                            <a:rPr lang="en-US" b="0" i="1">
                              <a:solidFill>
                                <a:srgbClr val="9900CC"/>
                              </a:solidFill>
                              <a:latin typeface="Cambria Math" panose="02040503050406030204" pitchFamily="18" charset="0"/>
                              <a:ea typeface="Cambria Math" panose="02040503050406030204" pitchFamily="18" charset="0"/>
                            </a:rPr>
                            <m:t>𝜎</m:t>
                          </m:r>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rPr>
                            <m:t>𝑤</m:t>
                          </m:r>
                        </m:e>
                        <m:sup>
                          <m:r>
                            <a:rPr lang="en-US" i="1">
                              <a:solidFill>
                                <a:srgbClr val="9900CC"/>
                              </a:solidFill>
                              <a:latin typeface="Cambria Math" panose="02040503050406030204" pitchFamily="18" charset="0"/>
                            </a:rPr>
                            <m:t>𝑇</m:t>
                          </m:r>
                        </m:sup>
                      </m:sSup>
                      <m:r>
                        <a:rPr lang="en-US" b="0" i="1">
                          <a:solidFill>
                            <a:srgbClr val="9900CC"/>
                          </a:solidFill>
                          <a:latin typeface="Cambria Math" panose="02040503050406030204" pitchFamily="18" charset="0"/>
                        </a:rPr>
                        <m:t>𝑥</m:t>
                      </m:r>
                      <m:r>
                        <a:rPr lang="en-US" b="0" i="1">
                          <a:solidFill>
                            <a:srgbClr val="9900CC"/>
                          </a:solidFill>
                          <a:latin typeface="Cambria Math" panose="02040503050406030204" pitchFamily="18" charset="0"/>
                        </a:rPr>
                        <m:t>)=</m:t>
                      </m:r>
                      <m:f>
                        <m:fPr>
                          <m:ctrlPr>
                            <a:rPr lang="en-US" b="0" i="1">
                              <a:solidFill>
                                <a:srgbClr val="9900CC"/>
                              </a:solidFill>
                              <a:latin typeface="Cambria Math" panose="02040503050406030204" pitchFamily="18" charset="0"/>
                            </a:rPr>
                          </m:ctrlPr>
                        </m:fPr>
                        <m:num>
                          <m:r>
                            <a:rPr lang="en-US" b="0" i="1">
                              <a:solidFill>
                                <a:srgbClr val="9900CC"/>
                              </a:solidFill>
                              <a:latin typeface="Cambria Math" panose="02040503050406030204" pitchFamily="18" charset="0"/>
                            </a:rPr>
                            <m:t>1</m:t>
                          </m:r>
                        </m:num>
                        <m:den>
                          <m:r>
                            <a:rPr lang="en-US" b="0" i="1">
                              <a:solidFill>
                                <a:srgbClr val="9900CC"/>
                              </a:solidFill>
                              <a:latin typeface="Cambria Math" panose="02040503050406030204" pitchFamily="18" charset="0"/>
                            </a:rPr>
                            <m:t>1+</m:t>
                          </m:r>
                          <m:sSup>
                            <m:sSupPr>
                              <m:ctrlPr>
                                <a:rPr lang="en-US" b="0" i="1">
                                  <a:solidFill>
                                    <a:srgbClr val="9900CC"/>
                                  </a:solidFill>
                                  <a:latin typeface="Cambria Math" panose="02040503050406030204" pitchFamily="18" charset="0"/>
                                </a:rPr>
                              </m:ctrlPr>
                            </m:sSupPr>
                            <m:e>
                              <m:r>
                                <a:rPr lang="en-US" b="0" i="1">
                                  <a:solidFill>
                                    <a:srgbClr val="9900CC"/>
                                  </a:solidFill>
                                  <a:latin typeface="Cambria Math" panose="02040503050406030204" pitchFamily="18" charset="0"/>
                                </a:rPr>
                                <m:t>𝑒</m:t>
                              </m:r>
                            </m:e>
                            <m:sup>
                              <m:r>
                                <a:rPr lang="en-US" b="0" i="1">
                                  <a:solidFill>
                                    <a:srgbClr val="9900CC"/>
                                  </a:solidFill>
                                  <a:latin typeface="Cambria Math" panose="02040503050406030204" pitchFamily="18" charset="0"/>
                                </a:rPr>
                                <m:t>−</m:t>
                              </m:r>
                              <m:d>
                                <m:dPr>
                                  <m:ctrlPr>
                                    <a:rPr lang="en-US" b="0" i="1">
                                      <a:solidFill>
                                        <a:srgbClr val="9900CC"/>
                                      </a:solidFill>
                                      <a:latin typeface="Cambria Math" panose="02040503050406030204" pitchFamily="18" charset="0"/>
                                    </a:rPr>
                                  </m:ctrlPr>
                                </m:dPr>
                                <m:e>
                                  <m:r>
                                    <a:rPr lang="en-US" b="0" i="1">
                                      <a:solidFill>
                                        <a:srgbClr val="9900CC"/>
                                      </a:solidFill>
                                      <a:latin typeface="Cambria Math" panose="02040503050406030204" pitchFamily="18" charset="0"/>
                                    </a:rPr>
                                    <m:t>−3</m:t>
                                  </m:r>
                                </m:e>
                              </m:d>
                            </m:sup>
                          </m:sSup>
                        </m:den>
                      </m:f>
                      <m:r>
                        <a:rPr lang="en-US" b="0" i="1">
                          <a:solidFill>
                            <a:srgbClr val="9900CC"/>
                          </a:solidFill>
                          <a:latin typeface="Cambria Math" panose="02040503050406030204" pitchFamily="18" charset="0"/>
                        </a:rPr>
                        <m:t>=</m:t>
                      </m:r>
                      <m:r>
                        <a:rPr lang="en-US" b="0" i="1">
                          <a:solidFill>
                            <a:srgbClr val="C00000"/>
                          </a:solidFill>
                          <a:latin typeface="Cambria Math" panose="02040503050406030204" pitchFamily="18" charset="0"/>
                        </a:rPr>
                        <m:t>0.047</m:t>
                      </m:r>
                    </m:oMath>
                  </m:oMathPara>
                </a14:m>
                <a:endParaRPr lang="en-US" dirty="0"/>
              </a:p>
            </p:txBody>
          </p:sp>
        </mc:Choice>
        <mc:Fallback xmlns="">
          <p:sp>
            <p:nvSpPr>
              <p:cNvPr id="12" name="Rectangle 11">
                <a:extLst>
                  <a:ext uri="{FF2B5EF4-FFF2-40B4-BE49-F238E27FC236}">
                    <a16:creationId xmlns:a16="http://schemas.microsoft.com/office/drawing/2014/main" id="{298D2203-CF6E-6642-A17E-9BBA06129888}"/>
                  </a:ext>
                </a:extLst>
              </p:cNvPr>
              <p:cNvSpPr>
                <a:spLocks noRot="1" noChangeAspect="1" noMove="1" noResize="1" noEditPoints="1" noAdjustHandles="1" noChangeArrowheads="1" noChangeShapeType="1" noTextEdit="1"/>
              </p:cNvSpPr>
              <p:nvPr/>
            </p:nvSpPr>
            <p:spPr>
              <a:xfrm>
                <a:off x="4038600" y="3927707"/>
                <a:ext cx="4193136" cy="808235"/>
              </a:xfrm>
              <a:prstGeom prst="rect">
                <a:avLst/>
              </a:prstGeom>
              <a:blipFill>
                <a:blip r:embed="rId9"/>
                <a:stretch>
                  <a:fillRect b="-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A2BDC243-2B8E-554F-B4BD-2CF23C717A33}"/>
                  </a:ext>
                </a:extLst>
              </p:cNvPr>
              <p:cNvSpPr/>
              <p:nvPr/>
            </p:nvSpPr>
            <p:spPr>
              <a:xfrm>
                <a:off x="3810001" y="5300429"/>
                <a:ext cx="4448397" cy="7923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a:solidFill>
                                <a:srgbClr val="9900CC"/>
                              </a:solidFill>
                              <a:latin typeface="Cambria Math" panose="02040503050406030204" pitchFamily="18" charset="0"/>
                            </a:rPr>
                          </m:ctrlPr>
                        </m:sSupPr>
                        <m:e>
                          <m:r>
                            <a:rPr lang="en-US" b="0" i="1">
                              <a:solidFill>
                                <a:srgbClr val="9900CC"/>
                              </a:solidFill>
                              <a:latin typeface="Cambria Math" panose="02040503050406030204" pitchFamily="18" charset="0"/>
                              <a:ea typeface="Cambria Math" panose="02040503050406030204" pitchFamily="18" charset="0"/>
                            </a:rPr>
                            <m:t>𝜎</m:t>
                          </m:r>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rPr>
                            <m:t>𝑤</m:t>
                          </m:r>
                        </m:e>
                        <m:sup>
                          <m:r>
                            <a:rPr lang="en-US" i="1">
                              <a:solidFill>
                                <a:srgbClr val="9900CC"/>
                              </a:solidFill>
                              <a:latin typeface="Cambria Math" panose="02040503050406030204" pitchFamily="18" charset="0"/>
                            </a:rPr>
                            <m:t>𝑇</m:t>
                          </m:r>
                        </m:sup>
                      </m:sSup>
                      <m:r>
                        <a:rPr lang="en-US" b="0" i="1">
                          <a:solidFill>
                            <a:srgbClr val="9900CC"/>
                          </a:solidFill>
                          <a:latin typeface="Cambria Math" panose="02040503050406030204" pitchFamily="18" charset="0"/>
                        </a:rPr>
                        <m:t>(</m:t>
                      </m:r>
                      <m:r>
                        <a:rPr lang="en-US" b="0" i="1">
                          <a:solidFill>
                            <a:srgbClr val="9900CC"/>
                          </a:solidFill>
                          <a:latin typeface="Cambria Math" panose="02040503050406030204" pitchFamily="18" charset="0"/>
                        </a:rPr>
                        <m:t>𝑥</m:t>
                      </m:r>
                      <m:r>
                        <a:rPr lang="en-US" b="0" i="1">
                          <a:solidFill>
                            <a:srgbClr val="9900CC"/>
                          </a:solidFill>
                          <a:latin typeface="Cambria Math" panose="02040503050406030204" pitchFamily="18" charset="0"/>
                        </a:rPr>
                        <m:t>+</m:t>
                      </m:r>
                      <m:r>
                        <a:rPr lang="en-US" b="0" i="1">
                          <a:solidFill>
                            <a:srgbClr val="9900CC"/>
                          </a:solidFill>
                          <a:latin typeface="Cambria Math" panose="02040503050406030204" pitchFamily="18" charset="0"/>
                        </a:rPr>
                        <m:t>𝑟</m:t>
                      </m:r>
                      <m:r>
                        <a:rPr lang="en-US" b="0" i="1">
                          <a:solidFill>
                            <a:srgbClr val="9900CC"/>
                          </a:solidFill>
                          <a:latin typeface="Cambria Math" panose="02040503050406030204" pitchFamily="18" charset="0"/>
                        </a:rPr>
                        <m:t>))=</m:t>
                      </m:r>
                      <m:f>
                        <m:fPr>
                          <m:ctrlPr>
                            <a:rPr lang="en-US" b="0" i="1">
                              <a:solidFill>
                                <a:srgbClr val="9900CC"/>
                              </a:solidFill>
                              <a:latin typeface="Cambria Math" panose="02040503050406030204" pitchFamily="18" charset="0"/>
                            </a:rPr>
                          </m:ctrlPr>
                        </m:fPr>
                        <m:num>
                          <m:r>
                            <a:rPr lang="en-US" b="0" i="1">
                              <a:solidFill>
                                <a:srgbClr val="9900CC"/>
                              </a:solidFill>
                              <a:latin typeface="Cambria Math" panose="02040503050406030204" pitchFamily="18" charset="0"/>
                            </a:rPr>
                            <m:t>1</m:t>
                          </m:r>
                        </m:num>
                        <m:den>
                          <m:r>
                            <a:rPr lang="en-US" b="0" i="1">
                              <a:solidFill>
                                <a:srgbClr val="9900CC"/>
                              </a:solidFill>
                              <a:latin typeface="Cambria Math" panose="02040503050406030204" pitchFamily="18" charset="0"/>
                            </a:rPr>
                            <m:t>1+</m:t>
                          </m:r>
                          <m:sSup>
                            <m:sSupPr>
                              <m:ctrlPr>
                                <a:rPr lang="en-US" b="0" i="1">
                                  <a:solidFill>
                                    <a:srgbClr val="9900CC"/>
                                  </a:solidFill>
                                  <a:latin typeface="Cambria Math" panose="02040503050406030204" pitchFamily="18" charset="0"/>
                                </a:rPr>
                              </m:ctrlPr>
                            </m:sSupPr>
                            <m:e>
                              <m:r>
                                <a:rPr lang="en-US" b="0" i="1">
                                  <a:solidFill>
                                    <a:srgbClr val="9900CC"/>
                                  </a:solidFill>
                                  <a:latin typeface="Cambria Math" panose="02040503050406030204" pitchFamily="18" charset="0"/>
                                </a:rPr>
                                <m:t>𝑒</m:t>
                              </m:r>
                            </m:e>
                            <m:sup>
                              <m:r>
                                <a:rPr lang="en-US" b="0" i="1">
                                  <a:solidFill>
                                    <a:srgbClr val="9900CC"/>
                                  </a:solidFill>
                                  <a:latin typeface="Cambria Math" panose="02040503050406030204" pitchFamily="18" charset="0"/>
                                </a:rPr>
                                <m:t>−2</m:t>
                              </m:r>
                            </m:sup>
                          </m:sSup>
                        </m:den>
                      </m:f>
                      <m:r>
                        <a:rPr lang="en-US" b="0" i="1">
                          <a:solidFill>
                            <a:srgbClr val="9900CC"/>
                          </a:solidFill>
                          <a:latin typeface="Cambria Math" panose="02040503050406030204" pitchFamily="18" charset="0"/>
                        </a:rPr>
                        <m:t>=</m:t>
                      </m:r>
                      <m:r>
                        <a:rPr lang="en-US" b="0" i="1">
                          <a:solidFill>
                            <a:srgbClr val="C00000"/>
                          </a:solidFill>
                          <a:latin typeface="Cambria Math" panose="02040503050406030204" pitchFamily="18" charset="0"/>
                        </a:rPr>
                        <m:t>0.88</m:t>
                      </m:r>
                    </m:oMath>
                  </m:oMathPara>
                </a14:m>
                <a:endParaRPr lang="en-US" dirty="0"/>
              </a:p>
            </p:txBody>
          </p:sp>
        </mc:Choice>
        <mc:Fallback xmlns="">
          <p:sp>
            <p:nvSpPr>
              <p:cNvPr id="13" name="Rectangle 12">
                <a:extLst>
                  <a:ext uri="{FF2B5EF4-FFF2-40B4-BE49-F238E27FC236}">
                    <a16:creationId xmlns:a16="http://schemas.microsoft.com/office/drawing/2014/main" id="{A2BDC243-2B8E-554F-B4BD-2CF23C717A33}"/>
                  </a:ext>
                </a:extLst>
              </p:cNvPr>
              <p:cNvSpPr>
                <a:spLocks noRot="1" noChangeAspect="1" noMove="1" noResize="1" noEditPoints="1" noAdjustHandles="1" noChangeArrowheads="1" noChangeShapeType="1" noTextEdit="1"/>
              </p:cNvSpPr>
              <p:nvPr/>
            </p:nvSpPr>
            <p:spPr>
              <a:xfrm>
                <a:off x="3810001" y="5300429"/>
                <a:ext cx="4448397" cy="792396"/>
              </a:xfrm>
              <a:prstGeom prst="rect">
                <a:avLst/>
              </a:prstGeom>
              <a:blipFill>
                <a:blip r:embed="rId10"/>
                <a:stretch>
                  <a:fillRect b="-46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5D1A74C2-67BC-9047-800F-7FEBF54B190B}"/>
                  </a:ext>
                </a:extLst>
              </p:cNvPr>
              <p:cNvSpPr/>
              <p:nvPr/>
            </p:nvSpPr>
            <p:spPr>
              <a:xfrm>
                <a:off x="5638800" y="4796136"/>
                <a:ext cx="263302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a:solidFill>
                            <a:srgbClr val="9900CC"/>
                          </a:solidFill>
                          <a:latin typeface="Cambria Math" panose="02040503050406030204" pitchFamily="18" charset="0"/>
                        </a:rPr>
                        <m:t>−3+10∗0.5=2</m:t>
                      </m:r>
                    </m:oMath>
                  </m:oMathPara>
                </a14:m>
                <a:endParaRPr lang="en-US" dirty="0"/>
              </a:p>
            </p:txBody>
          </p:sp>
        </mc:Choice>
        <mc:Fallback xmlns="">
          <p:sp>
            <p:nvSpPr>
              <p:cNvPr id="3" name="Rectangle 2">
                <a:extLst>
                  <a:ext uri="{FF2B5EF4-FFF2-40B4-BE49-F238E27FC236}">
                    <a16:creationId xmlns:a16="http://schemas.microsoft.com/office/drawing/2014/main" id="{5D1A74C2-67BC-9047-800F-7FEBF54B190B}"/>
                  </a:ext>
                </a:extLst>
              </p:cNvPr>
              <p:cNvSpPr>
                <a:spLocks noRot="1" noChangeAspect="1" noMove="1" noResize="1" noEditPoints="1" noAdjustHandles="1" noChangeArrowheads="1" noChangeShapeType="1" noTextEdit="1"/>
              </p:cNvSpPr>
              <p:nvPr/>
            </p:nvSpPr>
            <p:spPr>
              <a:xfrm>
                <a:off x="5638800" y="4796136"/>
                <a:ext cx="2633028" cy="461665"/>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8149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4554D-77CD-DC46-96E2-A211B7CEACF2}"/>
              </a:ext>
            </a:extLst>
          </p:cNvPr>
          <p:cNvSpPr>
            <a:spLocks noGrp="1"/>
          </p:cNvSpPr>
          <p:nvPr>
            <p:ph type="title"/>
          </p:nvPr>
        </p:nvSpPr>
        <p:spPr/>
        <p:txBody>
          <a:bodyPr/>
          <a:lstStyle/>
          <a:p>
            <a:r>
              <a:rPr lang="en-US" dirty="0"/>
              <a:t>Adversarial examples: Outline</a:t>
            </a:r>
          </a:p>
        </p:txBody>
      </p:sp>
      <p:sp>
        <p:nvSpPr>
          <p:cNvPr id="3" name="Content Placeholder 2">
            <a:extLst>
              <a:ext uri="{FF2B5EF4-FFF2-40B4-BE49-F238E27FC236}">
                <a16:creationId xmlns:a16="http://schemas.microsoft.com/office/drawing/2014/main" id="{1549BB5E-A1C7-8144-8D96-39F1ACC55917}"/>
              </a:ext>
            </a:extLst>
          </p:cNvPr>
          <p:cNvSpPr>
            <a:spLocks noGrp="1"/>
          </p:cNvSpPr>
          <p:nvPr>
            <p:ph idx="1"/>
          </p:nvPr>
        </p:nvSpPr>
        <p:spPr/>
        <p:txBody>
          <a:bodyPr/>
          <a:lstStyle/>
          <a:p>
            <a:pPr marL="457200" indent="-457200">
              <a:buFont typeface="Arial" panose="020B0604020202020204" pitchFamily="34" charset="0"/>
              <a:buChar char="•"/>
            </a:pPr>
            <a:r>
              <a:rPr lang="en-US" sz="2400" dirty="0">
                <a:solidFill>
                  <a:schemeClr val="bg1">
                    <a:lumMod val="50000"/>
                  </a:schemeClr>
                </a:solidFill>
              </a:rPr>
              <a:t>Basic definition, analysis of fooling linear classifiers</a:t>
            </a:r>
          </a:p>
          <a:p>
            <a:pPr marL="457200" indent="-457200">
              <a:buFont typeface="Arial" panose="020B0604020202020204" pitchFamily="34" charset="0"/>
              <a:buChar char="•"/>
            </a:pPr>
            <a:r>
              <a:rPr lang="en-US" sz="2400" dirty="0"/>
              <a:t>Generating adversarial examples</a:t>
            </a:r>
          </a:p>
          <a:p>
            <a:pPr marL="857250" lvl="1" indent="-457200">
              <a:buFont typeface="Arial" panose="020B0604020202020204" pitchFamily="34" charset="0"/>
              <a:buChar char="•"/>
            </a:pPr>
            <a:r>
              <a:rPr lang="en-US" dirty="0"/>
              <a:t>Fast gradient sign, iterative variants</a:t>
            </a:r>
          </a:p>
          <a:p>
            <a:pPr marL="857250" lvl="1" indent="-457200">
              <a:buFont typeface="Arial" panose="020B0604020202020204" pitchFamily="34" charset="0"/>
              <a:buChar char="•"/>
            </a:pPr>
            <a:r>
              <a:rPr lang="en-US" dirty="0"/>
              <a:t>Universal adversarial perturbations</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419291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80718-CCBC-E64E-8821-92DD48FAB521}"/>
              </a:ext>
            </a:extLst>
          </p:cNvPr>
          <p:cNvSpPr>
            <a:spLocks noGrp="1"/>
          </p:cNvSpPr>
          <p:nvPr>
            <p:ph type="title"/>
          </p:nvPr>
        </p:nvSpPr>
        <p:spPr/>
        <p:txBody>
          <a:bodyPr/>
          <a:lstStyle/>
          <a:p>
            <a:r>
              <a:rPr lang="en-US" dirty="0"/>
              <a:t>Generating adversarial examples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A29F8D1-737B-8F4B-8320-7003FA2C69C2}"/>
                  </a:ext>
                </a:extLst>
              </p:cNvPr>
              <p:cNvSpPr>
                <a:spLocks noGrp="1"/>
              </p:cNvSpPr>
              <p:nvPr>
                <p:ph idx="1"/>
              </p:nvPr>
            </p:nvSpPr>
            <p:spPr/>
            <p:txBody>
              <a:bodyPr/>
              <a:lstStyle/>
              <a:p>
                <a:pPr marL="457200" indent="-457200">
                  <a:buFont typeface="Arial" panose="020B0604020202020204" pitchFamily="34" charset="0"/>
                  <a:buChar char="•"/>
                </a:pPr>
                <a:r>
                  <a:rPr lang="en-US" b="1" dirty="0"/>
                  <a:t>Fast gradient sign method:</a:t>
                </a:r>
                <a:r>
                  <a:rPr lang="en-US" dirty="0"/>
                  <a:t> Find the gradient of the loss </a:t>
                </a:r>
                <a:r>
                  <a:rPr lang="en-US" dirty="0" err="1"/>
                  <a:t>w.r.t</a:t>
                </a:r>
                <a:r>
                  <a:rPr lang="en-US" dirty="0"/>
                  <a:t>. correct class </a:t>
                </a:r>
                <a14:m>
                  <m:oMath xmlns:m="http://schemas.openxmlformats.org/officeDocument/2006/math">
                    <m:sSup>
                      <m:sSupPr>
                        <m:ctrlPr>
                          <a:rPr lang="en-US" i="1">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𝑦</m:t>
                        </m:r>
                      </m:e>
                      <m:sup>
                        <m:r>
                          <a:rPr lang="en-US" i="1">
                            <a:solidFill>
                              <a:srgbClr val="9900CC"/>
                            </a:solidFill>
                            <a:latin typeface="Cambria Math" panose="02040503050406030204" pitchFamily="18" charset="0"/>
                            <a:ea typeface="Cambria Math" panose="02040503050406030204" pitchFamily="18" charset="0"/>
                          </a:rPr>
                          <m:t>∗</m:t>
                        </m:r>
                      </m:sup>
                    </m:sSup>
                  </m:oMath>
                </a14:m>
                <a:r>
                  <a:rPr lang="en-US" dirty="0"/>
                  <a:t>, take element-wise sign, update in resulting direction:</a:t>
                </a:r>
                <a:br>
                  <a:rPr lang="en-US" dirty="0"/>
                </a:br>
                <a:endParaRPr lang="en-US" sz="800" dirty="0"/>
              </a:p>
              <a:p>
                <a:pPr marL="0" indent="0"/>
                <a14:m>
                  <m:oMathPara xmlns:m="http://schemas.openxmlformats.org/officeDocument/2006/math">
                    <m:oMathParaPr>
                      <m:jc m:val="centerGroup"/>
                    </m:oMathParaPr>
                    <m:oMath xmlns:m="http://schemas.openxmlformats.org/officeDocument/2006/math">
                      <m:r>
                        <a:rPr lang="en-US" b="0" i="1" smtClean="0">
                          <a:solidFill>
                            <a:srgbClr val="9900CC"/>
                          </a:solidFill>
                          <a:latin typeface="Cambria Math" panose="02040503050406030204" pitchFamily="18" charset="0"/>
                        </a:rPr>
                        <m:t>𝑥</m:t>
                      </m:r>
                      <m:r>
                        <a:rPr lang="en-US" b="0" i="1" smtClean="0">
                          <a:solidFill>
                            <a:srgbClr val="9900CC"/>
                          </a:solidFill>
                          <a:latin typeface="Cambria Math" panose="02040503050406030204" pitchFamily="18" charset="0"/>
                          <a:ea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𝑥</m:t>
                      </m:r>
                      <m:r>
                        <a:rPr lang="en-US" b="0" i="1" smtClean="0">
                          <a:solidFill>
                            <a:srgbClr val="9900CC"/>
                          </a:solidFill>
                          <a:latin typeface="Cambria Math" panose="02040503050406030204" pitchFamily="18" charset="0"/>
                          <a:ea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𝜖</m:t>
                      </m:r>
                      <m:r>
                        <a:rPr lang="en-US" b="0" i="1" smtClean="0">
                          <a:solidFill>
                            <a:srgbClr val="9900CC"/>
                          </a:solidFill>
                          <a:latin typeface="Cambria Math" panose="02040503050406030204" pitchFamily="18" charset="0"/>
                          <a:ea typeface="Cambria Math" panose="02040503050406030204" pitchFamily="18" charset="0"/>
                        </a:rPr>
                        <m:t> </m:t>
                      </m:r>
                      <m:r>
                        <m:rPr>
                          <m:sty m:val="p"/>
                        </m:rPr>
                        <a:rPr lang="en-US" b="0" i="0" smtClean="0">
                          <a:solidFill>
                            <a:srgbClr val="9900CC"/>
                          </a:solidFill>
                          <a:latin typeface="Cambria Math" panose="02040503050406030204" pitchFamily="18" charset="0"/>
                          <a:ea typeface="Cambria Math" panose="02040503050406030204" pitchFamily="18" charset="0"/>
                        </a:rPr>
                        <m:t>sgn</m:t>
                      </m:r>
                      <m:r>
                        <a:rPr lang="en-US" b="0" i="1" smtClean="0">
                          <a:solidFill>
                            <a:srgbClr val="9900CC"/>
                          </a:solidFill>
                          <a:latin typeface="Cambria Math" panose="02040503050406030204" pitchFamily="18" charset="0"/>
                          <a:ea typeface="Cambria Math" panose="02040503050406030204" pitchFamily="18" charset="0"/>
                        </a:rPr>
                        <m:t>⁡</m:t>
                      </m:r>
                      <m:d>
                        <m:dPr>
                          <m:ctrlPr>
                            <a:rPr lang="en-US" b="0" i="1" smtClean="0">
                              <a:solidFill>
                                <a:srgbClr val="9900CC"/>
                              </a:solidFill>
                              <a:latin typeface="Cambria Math" panose="02040503050406030204" pitchFamily="18" charset="0"/>
                              <a:ea typeface="Cambria Math" panose="02040503050406030204" pitchFamily="18" charset="0"/>
                            </a:rPr>
                          </m:ctrlPr>
                        </m:dPr>
                        <m:e>
                          <m:f>
                            <m:fPr>
                              <m:ctrlPr>
                                <a:rPr lang="en-US" b="0" i="1" smtClean="0">
                                  <a:solidFill>
                                    <a:srgbClr val="9900CC"/>
                                  </a:solidFill>
                                  <a:latin typeface="Cambria Math" panose="02040503050406030204" pitchFamily="18" charset="0"/>
                                  <a:ea typeface="Cambria Math" panose="02040503050406030204" pitchFamily="18" charset="0"/>
                                </a:rPr>
                              </m:ctrlPr>
                            </m:fPr>
                            <m:num>
                              <m:r>
                                <a:rPr lang="en-US" b="0" i="1" smtClean="0">
                                  <a:solidFill>
                                    <a:srgbClr val="9900CC"/>
                                  </a:solidFill>
                                  <a:latin typeface="Cambria Math" panose="02040503050406030204" pitchFamily="18" charset="0"/>
                                  <a:ea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𝐿</m:t>
                              </m:r>
                              <m:r>
                                <a:rPr lang="en-US" b="0" i="1" smtClean="0">
                                  <a:solidFill>
                                    <a:srgbClr val="9900CC"/>
                                  </a:solidFill>
                                  <a:latin typeface="Cambria Math" panose="02040503050406030204" pitchFamily="18" charset="0"/>
                                  <a:ea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𝑥</m:t>
                              </m:r>
                              <m:r>
                                <a:rPr lang="en-US" b="0" i="1" smtClean="0">
                                  <a:solidFill>
                                    <a:srgbClr val="9900CC"/>
                                  </a:solidFill>
                                  <a:latin typeface="Cambria Math" panose="02040503050406030204" pitchFamily="18" charset="0"/>
                                  <a:ea typeface="Cambria Math" panose="02040503050406030204" pitchFamily="18" charset="0"/>
                                </a:rPr>
                                <m:t>,</m:t>
                              </m:r>
                              <m:sSup>
                                <m:sSupPr>
                                  <m:ctrlPr>
                                    <a:rPr lang="en-US" b="0" i="1" smtClean="0">
                                      <a:solidFill>
                                        <a:srgbClr val="9900CC"/>
                                      </a:solidFill>
                                      <a:latin typeface="Cambria Math" panose="02040503050406030204" pitchFamily="18" charset="0"/>
                                      <a:ea typeface="Cambria Math" panose="02040503050406030204" pitchFamily="18" charset="0"/>
                                    </a:rPr>
                                  </m:ctrlPr>
                                </m:sSupPr>
                                <m:e>
                                  <m:r>
                                    <a:rPr lang="en-US" b="0" i="1" smtClean="0">
                                      <a:solidFill>
                                        <a:srgbClr val="9900CC"/>
                                      </a:solidFill>
                                      <a:latin typeface="Cambria Math" panose="02040503050406030204" pitchFamily="18" charset="0"/>
                                      <a:ea typeface="Cambria Math" panose="02040503050406030204" pitchFamily="18" charset="0"/>
                                    </a:rPr>
                                    <m:t>𝑦</m:t>
                                  </m:r>
                                </m:e>
                                <m:sup>
                                  <m:r>
                                    <a:rPr lang="en-US" b="0" i="1" smtClean="0">
                                      <a:solidFill>
                                        <a:srgbClr val="9900CC"/>
                                      </a:solidFill>
                                      <a:latin typeface="Cambria Math" panose="02040503050406030204" pitchFamily="18" charset="0"/>
                                      <a:ea typeface="Cambria Math" panose="02040503050406030204" pitchFamily="18" charset="0"/>
                                    </a:rPr>
                                    <m:t>∗</m:t>
                                  </m:r>
                                </m:sup>
                              </m:sSup>
                              <m:r>
                                <a:rPr lang="en-US" b="0" i="1" smtClean="0">
                                  <a:solidFill>
                                    <a:srgbClr val="9900CC"/>
                                  </a:solidFill>
                                  <a:latin typeface="Cambria Math" panose="02040503050406030204" pitchFamily="18" charset="0"/>
                                  <a:ea typeface="Cambria Math" panose="02040503050406030204" pitchFamily="18" charset="0"/>
                                </a:rPr>
                                <m:t>) </m:t>
                              </m:r>
                            </m:num>
                            <m:den>
                              <m:r>
                                <a:rPr lang="en-US" b="0" i="1" smtClean="0">
                                  <a:solidFill>
                                    <a:srgbClr val="9900CC"/>
                                  </a:solidFill>
                                  <a:latin typeface="Cambria Math" panose="02040503050406030204" pitchFamily="18" charset="0"/>
                                  <a:ea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𝑥</m:t>
                              </m:r>
                            </m:den>
                          </m:f>
                        </m:e>
                      </m:d>
                    </m:oMath>
                  </m:oMathPara>
                </a14:m>
                <a:endParaRPr lang="en-US" dirty="0"/>
              </a:p>
            </p:txBody>
          </p:sp>
        </mc:Choice>
        <mc:Fallback xmlns="">
          <p:sp>
            <p:nvSpPr>
              <p:cNvPr id="3" name="Content Placeholder 2">
                <a:extLst>
                  <a:ext uri="{FF2B5EF4-FFF2-40B4-BE49-F238E27FC236}">
                    <a16:creationId xmlns:a16="http://schemas.microsoft.com/office/drawing/2014/main" id="{9A29F8D1-737B-8F4B-8320-7003FA2C69C2}"/>
                  </a:ext>
                </a:extLst>
              </p:cNvPr>
              <p:cNvSpPr>
                <a:spLocks noGrp="1" noRot="1" noChangeAspect="1" noMove="1" noResize="1" noEditPoints="1" noAdjustHandles="1" noChangeArrowheads="1" noChangeShapeType="1" noTextEdit="1"/>
              </p:cNvSpPr>
              <p:nvPr>
                <p:ph idx="1"/>
              </p:nvPr>
            </p:nvSpPr>
            <p:spPr>
              <a:blipFill>
                <a:blip r:embed="rId3"/>
                <a:stretch>
                  <a:fillRect l="-1103" t="-1449"/>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7C23E458-6738-6942-BA6B-CBD3995C70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19400" y="3429000"/>
            <a:ext cx="6400800" cy="2453728"/>
          </a:xfrm>
          <a:prstGeom prst="rect">
            <a:avLst/>
          </a:prstGeom>
        </p:spPr>
      </p:pic>
      <p:sp>
        <p:nvSpPr>
          <p:cNvPr id="7" name="Rectangle 6">
            <a:extLst>
              <a:ext uri="{FF2B5EF4-FFF2-40B4-BE49-F238E27FC236}">
                <a16:creationId xmlns:a16="http://schemas.microsoft.com/office/drawing/2014/main" id="{5D4FA01C-460F-6A4F-BD76-982816017F01}"/>
              </a:ext>
            </a:extLst>
          </p:cNvPr>
          <p:cNvSpPr/>
          <p:nvPr/>
        </p:nvSpPr>
        <p:spPr>
          <a:xfrm>
            <a:off x="762000" y="6336268"/>
            <a:ext cx="10363200" cy="369332"/>
          </a:xfrm>
          <a:prstGeom prst="rect">
            <a:avLst/>
          </a:prstGeom>
        </p:spPr>
        <p:txBody>
          <a:bodyPr wrap="square">
            <a:spAutoFit/>
          </a:bodyPr>
          <a:lstStyle/>
          <a:p>
            <a:pPr algn="ctr"/>
            <a:r>
              <a:rPr lang="en-US" sz="1800" b="0" dirty="0"/>
              <a:t>I. Goodfellow, J. </a:t>
            </a:r>
            <a:r>
              <a:rPr lang="en-US" sz="1800" b="0" dirty="0" err="1"/>
              <a:t>Schlens</a:t>
            </a:r>
            <a:r>
              <a:rPr lang="en-US" sz="1800" b="0" dirty="0"/>
              <a:t>, C. </a:t>
            </a:r>
            <a:r>
              <a:rPr lang="en-US" sz="1800" b="0" dirty="0" err="1"/>
              <a:t>Szegedy</a:t>
            </a:r>
            <a:r>
              <a:rPr lang="en-US" sz="1800" b="0" dirty="0"/>
              <a:t>, </a:t>
            </a:r>
            <a:r>
              <a:rPr lang="en-US" sz="1800" b="0" dirty="0">
                <a:hlinkClick r:id="rId5"/>
              </a:rPr>
              <a:t>Explaining and harnessing adversarial examples</a:t>
            </a:r>
            <a:r>
              <a:rPr lang="en-US" sz="1800" b="0" dirty="0"/>
              <a:t>, ICLR 2015</a:t>
            </a:r>
          </a:p>
        </p:txBody>
      </p:sp>
    </p:spTree>
    <p:extLst>
      <p:ext uri="{BB962C8B-B14F-4D97-AF65-F5344CB8AC3E}">
        <p14:creationId xmlns:p14="http://schemas.microsoft.com/office/powerpoint/2010/main" val="21732724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80718-CCBC-E64E-8821-92DD48FAB521}"/>
              </a:ext>
            </a:extLst>
          </p:cNvPr>
          <p:cNvSpPr>
            <a:spLocks noGrp="1"/>
          </p:cNvSpPr>
          <p:nvPr>
            <p:ph type="title"/>
          </p:nvPr>
        </p:nvSpPr>
        <p:spPr/>
        <p:txBody>
          <a:bodyPr/>
          <a:lstStyle/>
          <a:p>
            <a:r>
              <a:rPr lang="en-US" dirty="0"/>
              <a:t>Generating adversarial examples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A29F8D1-737B-8F4B-8320-7003FA2C69C2}"/>
                  </a:ext>
                </a:extLst>
              </p:cNvPr>
              <p:cNvSpPr>
                <a:spLocks noGrp="1"/>
              </p:cNvSpPr>
              <p:nvPr>
                <p:ph idx="1"/>
              </p:nvPr>
            </p:nvSpPr>
            <p:spPr/>
            <p:txBody>
              <a:bodyPr/>
              <a:lstStyle/>
              <a:p>
                <a:pPr marL="457200" indent="-457200">
                  <a:buFont typeface="Arial" panose="020B0604020202020204" pitchFamily="34" charset="0"/>
                  <a:buChar char="•"/>
                </a:pPr>
                <a:r>
                  <a:rPr lang="en-US" b="1" dirty="0"/>
                  <a:t>Fast gradient sign method:</a:t>
                </a:r>
              </a:p>
              <a:p>
                <a:pPr marL="0" indent="0"/>
                <a14:m>
                  <m:oMathPara xmlns:m="http://schemas.openxmlformats.org/officeDocument/2006/math">
                    <m:oMathParaPr>
                      <m:jc m:val="centerGroup"/>
                    </m:oMathParaPr>
                    <m:oMath xmlns:m="http://schemas.openxmlformats.org/officeDocument/2006/math">
                      <m:r>
                        <a:rPr lang="en-US" b="0" i="1" smtClean="0">
                          <a:solidFill>
                            <a:srgbClr val="9900CC"/>
                          </a:solidFill>
                          <a:latin typeface="Cambria Math" panose="02040503050406030204" pitchFamily="18" charset="0"/>
                        </a:rPr>
                        <m:t>𝑥</m:t>
                      </m:r>
                      <m:r>
                        <a:rPr lang="en-US" b="0" i="1" smtClean="0">
                          <a:solidFill>
                            <a:srgbClr val="9900CC"/>
                          </a:solidFill>
                          <a:latin typeface="Cambria Math" panose="02040503050406030204" pitchFamily="18" charset="0"/>
                          <a:ea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𝑥</m:t>
                      </m:r>
                      <m:r>
                        <a:rPr lang="en-US" b="0" i="1" smtClean="0">
                          <a:solidFill>
                            <a:srgbClr val="9900CC"/>
                          </a:solidFill>
                          <a:latin typeface="Cambria Math" panose="02040503050406030204" pitchFamily="18" charset="0"/>
                          <a:ea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𝜖</m:t>
                      </m:r>
                      <m:r>
                        <a:rPr lang="en-US" b="0" i="1" smtClean="0">
                          <a:solidFill>
                            <a:srgbClr val="9900CC"/>
                          </a:solidFill>
                          <a:latin typeface="Cambria Math" panose="02040503050406030204" pitchFamily="18" charset="0"/>
                          <a:ea typeface="Cambria Math" panose="02040503050406030204" pitchFamily="18" charset="0"/>
                        </a:rPr>
                        <m:t> </m:t>
                      </m:r>
                      <m:r>
                        <m:rPr>
                          <m:sty m:val="p"/>
                        </m:rPr>
                        <a:rPr lang="en-US" b="0" i="0" smtClean="0">
                          <a:solidFill>
                            <a:srgbClr val="9900CC"/>
                          </a:solidFill>
                          <a:latin typeface="Cambria Math" panose="02040503050406030204" pitchFamily="18" charset="0"/>
                          <a:ea typeface="Cambria Math" panose="02040503050406030204" pitchFamily="18" charset="0"/>
                        </a:rPr>
                        <m:t>sgn</m:t>
                      </m:r>
                      <m:r>
                        <a:rPr lang="en-US" b="0" i="1" smtClean="0">
                          <a:solidFill>
                            <a:srgbClr val="9900CC"/>
                          </a:solidFill>
                          <a:latin typeface="Cambria Math" panose="02040503050406030204" pitchFamily="18" charset="0"/>
                          <a:ea typeface="Cambria Math" panose="02040503050406030204" pitchFamily="18" charset="0"/>
                        </a:rPr>
                        <m:t>⁡</m:t>
                      </m:r>
                      <m:d>
                        <m:dPr>
                          <m:ctrlPr>
                            <a:rPr lang="en-US" b="0" i="1" smtClean="0">
                              <a:solidFill>
                                <a:srgbClr val="9900CC"/>
                              </a:solidFill>
                              <a:latin typeface="Cambria Math" panose="02040503050406030204" pitchFamily="18" charset="0"/>
                              <a:ea typeface="Cambria Math" panose="02040503050406030204" pitchFamily="18" charset="0"/>
                            </a:rPr>
                          </m:ctrlPr>
                        </m:dPr>
                        <m:e>
                          <m:f>
                            <m:fPr>
                              <m:ctrlPr>
                                <a:rPr lang="en-US" b="0" i="1" smtClean="0">
                                  <a:solidFill>
                                    <a:srgbClr val="9900CC"/>
                                  </a:solidFill>
                                  <a:latin typeface="Cambria Math" panose="02040503050406030204" pitchFamily="18" charset="0"/>
                                  <a:ea typeface="Cambria Math" panose="02040503050406030204" pitchFamily="18" charset="0"/>
                                </a:rPr>
                              </m:ctrlPr>
                            </m:fPr>
                            <m:num>
                              <m:r>
                                <a:rPr lang="en-US" b="0" i="1" smtClean="0">
                                  <a:solidFill>
                                    <a:srgbClr val="9900CC"/>
                                  </a:solidFill>
                                  <a:latin typeface="Cambria Math" panose="02040503050406030204" pitchFamily="18" charset="0"/>
                                  <a:ea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𝐿</m:t>
                              </m:r>
                              <m:r>
                                <a:rPr lang="en-US" b="0" i="1" smtClean="0">
                                  <a:solidFill>
                                    <a:srgbClr val="9900CC"/>
                                  </a:solidFill>
                                  <a:latin typeface="Cambria Math" panose="02040503050406030204" pitchFamily="18" charset="0"/>
                                  <a:ea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𝑥</m:t>
                              </m:r>
                              <m:r>
                                <a:rPr lang="en-US" b="0" i="1" smtClean="0">
                                  <a:solidFill>
                                    <a:srgbClr val="9900CC"/>
                                  </a:solidFill>
                                  <a:latin typeface="Cambria Math" panose="02040503050406030204" pitchFamily="18" charset="0"/>
                                  <a:ea typeface="Cambria Math" panose="02040503050406030204" pitchFamily="18" charset="0"/>
                                </a:rPr>
                                <m:t>,</m:t>
                              </m:r>
                              <m:sSup>
                                <m:sSupPr>
                                  <m:ctrlPr>
                                    <a:rPr lang="en-US" b="0" i="1" smtClean="0">
                                      <a:solidFill>
                                        <a:srgbClr val="9900CC"/>
                                      </a:solidFill>
                                      <a:latin typeface="Cambria Math" panose="02040503050406030204" pitchFamily="18" charset="0"/>
                                      <a:ea typeface="Cambria Math" panose="02040503050406030204" pitchFamily="18" charset="0"/>
                                    </a:rPr>
                                  </m:ctrlPr>
                                </m:sSupPr>
                                <m:e>
                                  <m:r>
                                    <a:rPr lang="en-US" b="0" i="1" smtClean="0">
                                      <a:solidFill>
                                        <a:srgbClr val="9900CC"/>
                                      </a:solidFill>
                                      <a:latin typeface="Cambria Math" panose="02040503050406030204" pitchFamily="18" charset="0"/>
                                      <a:ea typeface="Cambria Math" panose="02040503050406030204" pitchFamily="18" charset="0"/>
                                    </a:rPr>
                                    <m:t>𝑦</m:t>
                                  </m:r>
                                </m:e>
                                <m:sup>
                                  <m:r>
                                    <a:rPr lang="en-US" b="0" i="1" smtClean="0">
                                      <a:solidFill>
                                        <a:srgbClr val="9900CC"/>
                                      </a:solidFill>
                                      <a:latin typeface="Cambria Math" panose="02040503050406030204" pitchFamily="18" charset="0"/>
                                      <a:ea typeface="Cambria Math" panose="02040503050406030204" pitchFamily="18" charset="0"/>
                                    </a:rPr>
                                    <m:t>∗</m:t>
                                  </m:r>
                                </m:sup>
                              </m:sSup>
                              <m:r>
                                <a:rPr lang="en-US" b="0" i="1" smtClean="0">
                                  <a:solidFill>
                                    <a:srgbClr val="9900CC"/>
                                  </a:solidFill>
                                  <a:latin typeface="Cambria Math" panose="02040503050406030204" pitchFamily="18" charset="0"/>
                                  <a:ea typeface="Cambria Math" panose="02040503050406030204" pitchFamily="18" charset="0"/>
                                </a:rPr>
                                <m:t>) </m:t>
                              </m:r>
                            </m:num>
                            <m:den>
                              <m:r>
                                <a:rPr lang="en-US" b="0" i="1" smtClean="0">
                                  <a:solidFill>
                                    <a:srgbClr val="9900CC"/>
                                  </a:solidFill>
                                  <a:latin typeface="Cambria Math" panose="02040503050406030204" pitchFamily="18" charset="0"/>
                                  <a:ea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𝑥</m:t>
                              </m:r>
                            </m:den>
                          </m:f>
                        </m:e>
                      </m:d>
                    </m:oMath>
                  </m:oMathPara>
                </a14:m>
                <a:endParaRPr lang="en-US" dirty="0"/>
              </a:p>
              <a:p>
                <a:pPr marL="457200" indent="-457200">
                  <a:buFont typeface="Arial" panose="020B0604020202020204" pitchFamily="34" charset="0"/>
                  <a:buChar char="•"/>
                </a:pPr>
                <a:r>
                  <a:rPr lang="en-US" b="1" dirty="0"/>
                  <a:t>Iterative gradient sign method:</a:t>
                </a:r>
                <a:r>
                  <a:rPr lang="en-US" dirty="0"/>
                  <a:t> take multiple smaller steps until misclassified, each time clip result to be within </a:t>
                </a:r>
                <a:br>
                  <a:rPr lang="en-US" dirty="0"/>
                </a:br>
                <a14:m>
                  <m:oMath xmlns:m="http://schemas.openxmlformats.org/officeDocument/2006/math">
                    <m:r>
                      <a:rPr lang="en-US" i="1" smtClean="0">
                        <a:latin typeface="Cambria Math" panose="02040503050406030204" pitchFamily="18" charset="0"/>
                        <a:ea typeface="Cambria Math" panose="02040503050406030204" pitchFamily="18" charset="0"/>
                      </a:rPr>
                      <m:t>𝜖</m:t>
                    </m:r>
                  </m:oMath>
                </a14:m>
                <a:r>
                  <a:rPr lang="en-US" dirty="0"/>
                  <a:t>-neighborhood of original image</a:t>
                </a:r>
              </a:p>
              <a:p>
                <a:pPr marL="457200" indent="-457200">
                  <a:buFont typeface="Arial" panose="020B0604020202020204" pitchFamily="34" charset="0"/>
                  <a:buChar char="•"/>
                </a:pPr>
                <a:r>
                  <a:rPr lang="en-US" b="1" i="1" dirty="0"/>
                  <a:t>Least likely class </a:t>
                </a:r>
                <a:r>
                  <a:rPr lang="en-US" b="1" dirty="0"/>
                  <a:t>method:</a:t>
                </a:r>
                <a:r>
                  <a:rPr lang="en-US" dirty="0"/>
                  <a:t> try to misclassify image as class </a:t>
                </a:r>
                <a14:m>
                  <m:oMath xmlns:m="http://schemas.openxmlformats.org/officeDocument/2006/math">
                    <m:acc>
                      <m:accPr>
                        <m:chr m:val="̂"/>
                        <m:ctrlPr>
                          <a:rPr lang="en-US" i="1">
                            <a:solidFill>
                              <a:srgbClr val="9900CC"/>
                            </a:solidFill>
                            <a:latin typeface="Cambria Math" panose="02040503050406030204" pitchFamily="18" charset="0"/>
                            <a:ea typeface="Cambria Math" panose="02040503050406030204" pitchFamily="18" charset="0"/>
                          </a:rPr>
                        </m:ctrlPr>
                      </m:accPr>
                      <m:e>
                        <m:r>
                          <a:rPr lang="en-US" i="1">
                            <a:solidFill>
                              <a:srgbClr val="9900CC"/>
                            </a:solidFill>
                            <a:latin typeface="Cambria Math" panose="02040503050406030204" pitchFamily="18" charset="0"/>
                            <a:ea typeface="Cambria Math" panose="02040503050406030204" pitchFamily="18" charset="0"/>
                          </a:rPr>
                          <m:t>𝑦</m:t>
                        </m:r>
                      </m:e>
                    </m:acc>
                    <m:r>
                      <a:rPr lang="en-US" i="1">
                        <a:solidFill>
                          <a:srgbClr val="9900CC"/>
                        </a:solidFill>
                        <a:latin typeface="Cambria Math" panose="02040503050406030204" pitchFamily="18" charset="0"/>
                        <a:ea typeface="Cambria Math" panose="02040503050406030204" pitchFamily="18" charset="0"/>
                      </a:rPr>
                      <m:t> </m:t>
                    </m:r>
                  </m:oMath>
                </a14:m>
                <a:r>
                  <a:rPr lang="en-US" dirty="0"/>
                  <a:t>with </a:t>
                </a:r>
                <a:r>
                  <a:rPr lang="en-US" i="1" dirty="0"/>
                  <a:t>smallest</a:t>
                </a:r>
                <a:r>
                  <a:rPr lang="en-US" dirty="0"/>
                  <a:t> initial score:</a:t>
                </a:r>
              </a:p>
              <a:p>
                <a:pPr marL="0" indent="0"/>
                <a14:m>
                  <m:oMathPara xmlns:m="http://schemas.openxmlformats.org/officeDocument/2006/math">
                    <m:oMathParaPr>
                      <m:jc m:val="centerGroup"/>
                    </m:oMathParaPr>
                    <m:oMath xmlns:m="http://schemas.openxmlformats.org/officeDocument/2006/math">
                      <m:r>
                        <a:rPr lang="en-US" i="1">
                          <a:solidFill>
                            <a:srgbClr val="9900CC"/>
                          </a:solidFill>
                          <a:latin typeface="Cambria Math" panose="02040503050406030204" pitchFamily="18" charset="0"/>
                        </a:rPr>
                        <m:t>𝑥</m:t>
                      </m:r>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𝑥</m:t>
                      </m:r>
                      <m:r>
                        <a:rPr lang="en-US" b="0" i="1" smtClean="0">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𝜖</m:t>
                      </m:r>
                      <m:r>
                        <a:rPr lang="en-US" i="1">
                          <a:solidFill>
                            <a:srgbClr val="9900CC"/>
                          </a:solidFill>
                          <a:latin typeface="Cambria Math" panose="02040503050406030204" pitchFamily="18" charset="0"/>
                          <a:ea typeface="Cambria Math" panose="02040503050406030204" pitchFamily="18" charset="0"/>
                        </a:rPr>
                        <m:t> </m:t>
                      </m:r>
                      <m:r>
                        <m:rPr>
                          <m:sty m:val="p"/>
                        </m:rPr>
                        <a:rPr lang="en-US">
                          <a:solidFill>
                            <a:srgbClr val="9900CC"/>
                          </a:solidFill>
                          <a:latin typeface="Cambria Math" panose="02040503050406030204" pitchFamily="18" charset="0"/>
                          <a:ea typeface="Cambria Math" panose="02040503050406030204" pitchFamily="18" charset="0"/>
                        </a:rPr>
                        <m:t>sgn</m:t>
                      </m:r>
                      <m:r>
                        <a:rPr lang="en-US" i="1">
                          <a:solidFill>
                            <a:srgbClr val="9900CC"/>
                          </a:solidFill>
                          <a:latin typeface="Cambria Math" panose="02040503050406030204" pitchFamily="18" charset="0"/>
                          <a:ea typeface="Cambria Math" panose="02040503050406030204" pitchFamily="18" charset="0"/>
                        </a:rPr>
                        <m:t>⁡</m:t>
                      </m:r>
                      <m:d>
                        <m:dPr>
                          <m:ctrlPr>
                            <a:rPr lang="en-US" i="1">
                              <a:solidFill>
                                <a:srgbClr val="9900CC"/>
                              </a:solidFill>
                              <a:latin typeface="Cambria Math" panose="02040503050406030204" pitchFamily="18" charset="0"/>
                              <a:ea typeface="Cambria Math" panose="02040503050406030204" pitchFamily="18" charset="0"/>
                            </a:rPr>
                          </m:ctrlPr>
                        </m:dPr>
                        <m:e>
                          <m:f>
                            <m:fPr>
                              <m:ctrlPr>
                                <a:rPr lang="en-US" i="1">
                                  <a:solidFill>
                                    <a:srgbClr val="9900CC"/>
                                  </a:solidFill>
                                  <a:latin typeface="Cambria Math" panose="02040503050406030204" pitchFamily="18" charset="0"/>
                                  <a:ea typeface="Cambria Math" panose="02040503050406030204" pitchFamily="18" charset="0"/>
                                </a:rPr>
                              </m:ctrlPr>
                            </m:fPr>
                            <m:num>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𝐿</m:t>
                              </m:r>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𝑥</m:t>
                              </m:r>
                              <m:r>
                                <a:rPr lang="en-US" i="1">
                                  <a:solidFill>
                                    <a:srgbClr val="9900CC"/>
                                  </a:solidFill>
                                  <a:latin typeface="Cambria Math" panose="02040503050406030204" pitchFamily="18" charset="0"/>
                                  <a:ea typeface="Cambria Math" panose="02040503050406030204" pitchFamily="18" charset="0"/>
                                </a:rPr>
                                <m:t>,</m:t>
                              </m:r>
                              <m:acc>
                                <m:accPr>
                                  <m:chr m:val="̂"/>
                                  <m:ctrlPr>
                                    <a:rPr lang="en-US" i="1" smtClean="0">
                                      <a:solidFill>
                                        <a:srgbClr val="9900CC"/>
                                      </a:solidFill>
                                      <a:latin typeface="Cambria Math" panose="02040503050406030204" pitchFamily="18" charset="0"/>
                                      <a:ea typeface="Cambria Math" panose="02040503050406030204" pitchFamily="18" charset="0"/>
                                    </a:rPr>
                                  </m:ctrlPr>
                                </m:accPr>
                                <m:e>
                                  <m:r>
                                    <a:rPr lang="en-US" b="0" i="1" smtClean="0">
                                      <a:solidFill>
                                        <a:srgbClr val="9900CC"/>
                                      </a:solidFill>
                                      <a:latin typeface="Cambria Math" panose="02040503050406030204" pitchFamily="18" charset="0"/>
                                      <a:ea typeface="Cambria Math" panose="02040503050406030204" pitchFamily="18" charset="0"/>
                                    </a:rPr>
                                    <m:t>𝑦</m:t>
                                  </m:r>
                                </m:e>
                              </m:acc>
                              <m:r>
                                <a:rPr lang="en-US" i="1">
                                  <a:solidFill>
                                    <a:srgbClr val="9900CC"/>
                                  </a:solidFill>
                                  <a:latin typeface="Cambria Math" panose="02040503050406030204" pitchFamily="18" charset="0"/>
                                  <a:ea typeface="Cambria Math" panose="02040503050406030204" pitchFamily="18" charset="0"/>
                                </a:rPr>
                                <m:t>) </m:t>
                              </m:r>
                            </m:num>
                            <m:den>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𝑥</m:t>
                              </m:r>
                            </m:den>
                          </m:f>
                        </m:e>
                      </m:d>
                    </m:oMath>
                  </m:oMathPara>
                </a14:m>
                <a:endParaRPr lang="en-US" dirty="0"/>
              </a:p>
            </p:txBody>
          </p:sp>
        </mc:Choice>
        <mc:Fallback xmlns="">
          <p:sp>
            <p:nvSpPr>
              <p:cNvPr id="3" name="Content Placeholder 2">
                <a:extLst>
                  <a:ext uri="{FF2B5EF4-FFF2-40B4-BE49-F238E27FC236}">
                    <a16:creationId xmlns:a16="http://schemas.microsoft.com/office/drawing/2014/main" id="{9A29F8D1-737B-8F4B-8320-7003FA2C69C2}"/>
                  </a:ext>
                </a:extLst>
              </p:cNvPr>
              <p:cNvSpPr>
                <a:spLocks noGrp="1" noRot="1" noChangeAspect="1" noMove="1" noResize="1" noEditPoints="1" noAdjustHandles="1" noChangeArrowheads="1" noChangeShapeType="1" noTextEdit="1"/>
              </p:cNvSpPr>
              <p:nvPr>
                <p:ph idx="1"/>
              </p:nvPr>
            </p:nvSpPr>
            <p:spPr>
              <a:blipFill>
                <a:blip r:embed="rId3"/>
                <a:stretch>
                  <a:fillRect l="-1103" t="-1449" r="-735"/>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44E8268F-EF6C-964C-902D-B6FA06D76BB4}"/>
              </a:ext>
            </a:extLst>
          </p:cNvPr>
          <p:cNvSpPr/>
          <p:nvPr/>
        </p:nvSpPr>
        <p:spPr>
          <a:xfrm>
            <a:off x="228600" y="6324600"/>
            <a:ext cx="11734800" cy="369332"/>
          </a:xfrm>
          <a:prstGeom prst="rect">
            <a:avLst/>
          </a:prstGeom>
        </p:spPr>
        <p:txBody>
          <a:bodyPr wrap="square">
            <a:spAutoFit/>
          </a:bodyPr>
          <a:lstStyle/>
          <a:p>
            <a:pPr algn="ctr"/>
            <a:r>
              <a:rPr lang="en-US" sz="1800" b="0" dirty="0"/>
              <a:t>A. </a:t>
            </a:r>
            <a:r>
              <a:rPr lang="en-US" sz="1800" b="0" dirty="0" err="1"/>
              <a:t>Kurakin</a:t>
            </a:r>
            <a:r>
              <a:rPr lang="en-US" sz="1800" b="0" dirty="0"/>
              <a:t>, I. Goodfellow, S. </a:t>
            </a:r>
            <a:r>
              <a:rPr lang="en-US" sz="1800" b="0" dirty="0" err="1"/>
              <a:t>Bengio</a:t>
            </a:r>
            <a:r>
              <a:rPr lang="en-US" sz="1800" b="0" dirty="0"/>
              <a:t>, </a:t>
            </a:r>
            <a:r>
              <a:rPr lang="en-US" sz="1800" b="0" dirty="0">
                <a:hlinkClick r:id="rId4"/>
              </a:rPr>
              <a:t>Adversarial examples in the real world</a:t>
            </a:r>
            <a:r>
              <a:rPr lang="en-US" sz="1800" b="0" dirty="0"/>
              <a:t>, ICLR 2017 workshop</a:t>
            </a:r>
          </a:p>
        </p:txBody>
      </p:sp>
    </p:spTree>
    <p:extLst>
      <p:ext uri="{BB962C8B-B14F-4D97-AF65-F5344CB8AC3E}">
        <p14:creationId xmlns:p14="http://schemas.microsoft.com/office/powerpoint/2010/main" val="44388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80718-CCBC-E64E-8821-92DD48FAB521}"/>
              </a:ext>
            </a:extLst>
          </p:cNvPr>
          <p:cNvSpPr>
            <a:spLocks noGrp="1"/>
          </p:cNvSpPr>
          <p:nvPr>
            <p:ph type="title"/>
          </p:nvPr>
        </p:nvSpPr>
        <p:spPr/>
        <p:txBody>
          <a:bodyPr/>
          <a:lstStyle/>
          <a:p>
            <a:r>
              <a:rPr lang="en-US" dirty="0"/>
              <a:t>Generating adversarial examples</a:t>
            </a:r>
          </a:p>
        </p:txBody>
      </p:sp>
      <p:pic>
        <p:nvPicPr>
          <p:cNvPr id="10" name="Picture 9">
            <a:extLst>
              <a:ext uri="{FF2B5EF4-FFF2-40B4-BE49-F238E27FC236}">
                <a16:creationId xmlns:a16="http://schemas.microsoft.com/office/drawing/2014/main" id="{CB5E7020-BE77-0E42-9C64-368CC576F61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66310" y="914400"/>
            <a:ext cx="4915891" cy="5257800"/>
          </a:xfrm>
          <a:prstGeom prst="rect">
            <a:avLst/>
          </a:prstGeom>
        </p:spPr>
      </p:pic>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DAD9EA5F-340F-1A4F-B840-5FB87C5C1179}"/>
                  </a:ext>
                </a:extLst>
              </p:cNvPr>
              <p:cNvSpPr/>
              <p:nvPr/>
            </p:nvSpPr>
            <p:spPr>
              <a:xfrm>
                <a:off x="1905001" y="3200401"/>
                <a:ext cx="2895600" cy="830997"/>
              </a:xfrm>
              <a:prstGeom prst="rect">
                <a:avLst/>
              </a:prstGeom>
            </p:spPr>
            <p:txBody>
              <a:bodyPr wrap="square">
                <a:spAutoFit/>
              </a:bodyPr>
              <a:lstStyle/>
              <a:p>
                <a:r>
                  <a:rPr lang="en-US" b="0" dirty="0">
                    <a:ea typeface="Cambria Math" panose="02040503050406030204" pitchFamily="18" charset="0"/>
                  </a:rPr>
                  <a:t>Comparison of methods for </a:t>
                </a:r>
                <a14:m>
                  <m:oMath xmlns:m="http://schemas.openxmlformats.org/officeDocument/2006/math">
                    <m:r>
                      <a:rPr lang="en-US" b="0" i="1">
                        <a:latin typeface="Cambria Math" panose="02040503050406030204" pitchFamily="18" charset="0"/>
                        <a:ea typeface="Cambria Math" panose="02040503050406030204" pitchFamily="18" charset="0"/>
                      </a:rPr>
                      <m:t>𝜖</m:t>
                    </m:r>
                    <m:r>
                      <a:rPr lang="en-US" b="0" i="1">
                        <a:latin typeface="Cambria Math" panose="02040503050406030204" pitchFamily="18" charset="0"/>
                        <a:ea typeface="Cambria Math" panose="02040503050406030204" pitchFamily="18" charset="0"/>
                      </a:rPr>
                      <m:t>=32</m:t>
                    </m:r>
                  </m:oMath>
                </a14:m>
                <a:endParaRPr lang="en-US" b="0" dirty="0"/>
              </a:p>
            </p:txBody>
          </p:sp>
        </mc:Choice>
        <mc:Fallback xmlns="">
          <p:sp>
            <p:nvSpPr>
              <p:cNvPr id="11" name="Rectangle 10">
                <a:extLst>
                  <a:ext uri="{FF2B5EF4-FFF2-40B4-BE49-F238E27FC236}">
                    <a16:creationId xmlns:a16="http://schemas.microsoft.com/office/drawing/2014/main" id="{DAD9EA5F-340F-1A4F-B840-5FB87C5C1179}"/>
                  </a:ext>
                </a:extLst>
              </p:cNvPr>
              <p:cNvSpPr>
                <a:spLocks noRot="1" noChangeAspect="1" noMove="1" noResize="1" noEditPoints="1" noAdjustHandles="1" noChangeArrowheads="1" noChangeShapeType="1" noTextEdit="1"/>
              </p:cNvSpPr>
              <p:nvPr/>
            </p:nvSpPr>
            <p:spPr>
              <a:xfrm>
                <a:off x="1905001" y="3200401"/>
                <a:ext cx="2895600" cy="830997"/>
              </a:xfrm>
              <a:prstGeom prst="rect">
                <a:avLst/>
              </a:prstGeom>
              <a:blipFill>
                <a:blip r:embed="rId4"/>
                <a:stretch>
                  <a:fillRect l="-3057" t="-6154" b="-15385"/>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AFE97BBA-0207-9141-97E4-B97C8BF18D9B}"/>
              </a:ext>
            </a:extLst>
          </p:cNvPr>
          <p:cNvSpPr/>
          <p:nvPr/>
        </p:nvSpPr>
        <p:spPr>
          <a:xfrm>
            <a:off x="228600" y="6324600"/>
            <a:ext cx="11734800" cy="369332"/>
          </a:xfrm>
          <a:prstGeom prst="rect">
            <a:avLst/>
          </a:prstGeom>
        </p:spPr>
        <p:txBody>
          <a:bodyPr wrap="square">
            <a:spAutoFit/>
          </a:bodyPr>
          <a:lstStyle/>
          <a:p>
            <a:pPr algn="ctr"/>
            <a:r>
              <a:rPr lang="en-US" sz="1800" b="0" dirty="0"/>
              <a:t>A. </a:t>
            </a:r>
            <a:r>
              <a:rPr lang="en-US" sz="1800" b="0" dirty="0" err="1"/>
              <a:t>Kurakin</a:t>
            </a:r>
            <a:r>
              <a:rPr lang="en-US" sz="1800" b="0" dirty="0"/>
              <a:t>, I. Goodfellow, S. </a:t>
            </a:r>
            <a:r>
              <a:rPr lang="en-US" sz="1800" b="0" dirty="0" err="1"/>
              <a:t>Bengio</a:t>
            </a:r>
            <a:r>
              <a:rPr lang="en-US" sz="1800" b="0" dirty="0"/>
              <a:t>, </a:t>
            </a:r>
            <a:r>
              <a:rPr lang="en-US" sz="1800" b="0" dirty="0">
                <a:hlinkClick r:id="rId5"/>
              </a:rPr>
              <a:t>Adversarial examples in the real world</a:t>
            </a:r>
            <a:r>
              <a:rPr lang="en-US" sz="1800" b="0" dirty="0"/>
              <a:t>, ICLR 2017 workshop</a:t>
            </a:r>
          </a:p>
        </p:txBody>
      </p:sp>
    </p:spTree>
    <p:extLst>
      <p:ext uri="{BB962C8B-B14F-4D97-AF65-F5344CB8AC3E}">
        <p14:creationId xmlns:p14="http://schemas.microsoft.com/office/powerpoint/2010/main" val="613412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80718-CCBC-E64E-8821-92DD48FAB521}"/>
              </a:ext>
            </a:extLst>
          </p:cNvPr>
          <p:cNvSpPr>
            <a:spLocks noGrp="1"/>
          </p:cNvSpPr>
          <p:nvPr>
            <p:ph type="title"/>
          </p:nvPr>
        </p:nvSpPr>
        <p:spPr/>
        <p:txBody>
          <a:bodyPr/>
          <a:lstStyle/>
          <a:p>
            <a:r>
              <a:rPr lang="en-US" dirty="0"/>
              <a:t>Generating adversarial examples</a:t>
            </a:r>
          </a:p>
        </p:txBody>
      </p:sp>
      <p:pic>
        <p:nvPicPr>
          <p:cNvPr id="8" name="Picture 7">
            <a:extLst>
              <a:ext uri="{FF2B5EF4-FFF2-40B4-BE49-F238E27FC236}">
                <a16:creationId xmlns:a16="http://schemas.microsoft.com/office/drawing/2014/main" id="{E7E1B0DF-E574-3F4A-94A7-F111FD26825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1232548"/>
            <a:ext cx="9144000" cy="4392905"/>
          </a:xfrm>
          <a:prstGeom prst="rect">
            <a:avLst/>
          </a:prstGeom>
        </p:spPr>
      </p:pic>
      <p:sp>
        <p:nvSpPr>
          <p:cNvPr id="5" name="Rectangle 4">
            <a:extLst>
              <a:ext uri="{FF2B5EF4-FFF2-40B4-BE49-F238E27FC236}">
                <a16:creationId xmlns:a16="http://schemas.microsoft.com/office/drawing/2014/main" id="{38AEEAD7-EE3B-8A4E-8DCE-272B956A34A7}"/>
              </a:ext>
            </a:extLst>
          </p:cNvPr>
          <p:cNvSpPr/>
          <p:nvPr/>
        </p:nvSpPr>
        <p:spPr>
          <a:xfrm>
            <a:off x="228600" y="6324600"/>
            <a:ext cx="11734800" cy="369332"/>
          </a:xfrm>
          <a:prstGeom prst="rect">
            <a:avLst/>
          </a:prstGeom>
        </p:spPr>
        <p:txBody>
          <a:bodyPr wrap="square">
            <a:spAutoFit/>
          </a:bodyPr>
          <a:lstStyle/>
          <a:p>
            <a:pPr algn="ctr"/>
            <a:r>
              <a:rPr lang="en-US" sz="1800" b="0" dirty="0"/>
              <a:t>A. </a:t>
            </a:r>
            <a:r>
              <a:rPr lang="en-US" sz="1800" b="0" dirty="0" err="1"/>
              <a:t>Kurakin</a:t>
            </a:r>
            <a:r>
              <a:rPr lang="en-US" sz="1800" b="0" dirty="0"/>
              <a:t>, I. Goodfellow, S. </a:t>
            </a:r>
            <a:r>
              <a:rPr lang="en-US" sz="1800" b="0" dirty="0" err="1"/>
              <a:t>Bengio</a:t>
            </a:r>
            <a:r>
              <a:rPr lang="en-US" sz="1800" b="0" dirty="0"/>
              <a:t>, </a:t>
            </a:r>
            <a:r>
              <a:rPr lang="en-US" sz="1800" b="0" dirty="0">
                <a:hlinkClick r:id="rId3"/>
              </a:rPr>
              <a:t>Adversarial examples in the real world</a:t>
            </a:r>
            <a:r>
              <a:rPr lang="en-US" sz="1800" b="0" dirty="0"/>
              <a:t>, ICLR 2017 workshop</a:t>
            </a:r>
          </a:p>
        </p:txBody>
      </p:sp>
    </p:spTree>
    <p:extLst>
      <p:ext uri="{BB962C8B-B14F-4D97-AF65-F5344CB8AC3E}">
        <p14:creationId xmlns:p14="http://schemas.microsoft.com/office/powerpoint/2010/main" val="3615260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B827CA-66FF-A444-AE51-CCFEDD70BED4}"/>
              </a:ext>
            </a:extLst>
          </p:cNvPr>
          <p:cNvSpPr>
            <a:spLocks noGrp="1"/>
          </p:cNvSpPr>
          <p:nvPr>
            <p:ph type="title"/>
          </p:nvPr>
        </p:nvSpPr>
        <p:spPr/>
        <p:txBody>
          <a:bodyPr/>
          <a:lstStyle/>
          <a:p>
            <a:r>
              <a:rPr lang="en-US" dirty="0"/>
              <a:t>Last time: Generation of preferred inputs</a:t>
            </a:r>
          </a:p>
        </p:txBody>
      </p:sp>
      <p:sp>
        <p:nvSpPr>
          <p:cNvPr id="4" name="Content Placeholder 3">
            <a:extLst>
              <a:ext uri="{FF2B5EF4-FFF2-40B4-BE49-F238E27FC236}">
                <a16:creationId xmlns:a16="http://schemas.microsoft.com/office/drawing/2014/main" id="{6BDBB8FF-AB2E-F24B-8A82-2ABB152C2952}"/>
              </a:ext>
            </a:extLst>
          </p:cNvPr>
          <p:cNvSpPr>
            <a:spLocks noGrp="1"/>
          </p:cNvSpPr>
          <p:nvPr>
            <p:ph idx="1"/>
          </p:nvPr>
        </p:nvSpPr>
        <p:spPr/>
        <p:txBody>
          <a:bodyPr/>
          <a:lstStyle/>
          <a:p>
            <a:pPr marL="0" indent="0"/>
            <a:endParaRPr lang="en-US" dirty="0"/>
          </a:p>
        </p:txBody>
      </p:sp>
      <p:sp>
        <p:nvSpPr>
          <p:cNvPr id="5" name="TextBox 4">
            <a:extLst>
              <a:ext uri="{FF2B5EF4-FFF2-40B4-BE49-F238E27FC236}">
                <a16:creationId xmlns:a16="http://schemas.microsoft.com/office/drawing/2014/main" id="{3D9E2B5A-7AF7-514F-BEC5-7FA653B0B788}"/>
              </a:ext>
            </a:extLst>
          </p:cNvPr>
          <p:cNvSpPr txBox="1"/>
          <p:nvPr/>
        </p:nvSpPr>
        <p:spPr>
          <a:xfrm>
            <a:off x="1600200" y="6059270"/>
            <a:ext cx="9067800" cy="646331"/>
          </a:xfrm>
          <a:prstGeom prst="rect">
            <a:avLst/>
          </a:prstGeom>
          <a:noFill/>
        </p:spPr>
        <p:txBody>
          <a:bodyPr wrap="square" rtlCol="0">
            <a:spAutoFit/>
          </a:bodyPr>
          <a:lstStyle/>
          <a:p>
            <a:pPr algn="ctr"/>
            <a:r>
              <a:rPr lang="en-US" sz="1800" b="0" dirty="0"/>
              <a:t>K. </a:t>
            </a:r>
            <a:r>
              <a:rPr lang="en-US" sz="1800" b="0" dirty="0" err="1"/>
              <a:t>Simonyan</a:t>
            </a:r>
            <a:r>
              <a:rPr lang="en-US" sz="1800" b="0" dirty="0"/>
              <a:t>, A. </a:t>
            </a:r>
            <a:r>
              <a:rPr lang="en-US" sz="1800" b="0" dirty="0" err="1"/>
              <a:t>Vedaldi</a:t>
            </a:r>
            <a:r>
              <a:rPr lang="en-US" sz="1800" b="0" dirty="0"/>
              <a:t>, and A. Zisserman, </a:t>
            </a:r>
            <a:r>
              <a:rPr lang="en-US" sz="1800" b="0" dirty="0">
                <a:hlinkClick r:id="rId2"/>
              </a:rPr>
              <a:t>Deep Inside Convolutional Networks: Visualising Image Classification Models and Saliency Maps</a:t>
            </a:r>
            <a:r>
              <a:rPr lang="en-US" sz="1800" b="0" dirty="0"/>
              <a:t>, ICLR 2014</a:t>
            </a:r>
          </a:p>
        </p:txBody>
      </p:sp>
      <p:pic>
        <p:nvPicPr>
          <p:cNvPr id="6" name="Picture 5">
            <a:extLst>
              <a:ext uri="{FF2B5EF4-FFF2-40B4-BE49-F238E27FC236}">
                <a16:creationId xmlns:a16="http://schemas.microsoft.com/office/drawing/2014/main" id="{97D22714-5149-1C44-93D5-A8F0703F730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09800" y="2514600"/>
            <a:ext cx="7858998" cy="2819400"/>
          </a:xfrm>
          <a:prstGeom prst="rect">
            <a:avLst/>
          </a:prstGeom>
        </p:spPr>
      </p:pic>
    </p:spTree>
    <p:extLst>
      <p:ext uri="{BB962C8B-B14F-4D97-AF65-F5344CB8AC3E}">
        <p14:creationId xmlns:p14="http://schemas.microsoft.com/office/powerpoint/2010/main" val="4206850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80718-CCBC-E64E-8821-92DD48FAB521}"/>
              </a:ext>
            </a:extLst>
          </p:cNvPr>
          <p:cNvSpPr>
            <a:spLocks noGrp="1"/>
          </p:cNvSpPr>
          <p:nvPr>
            <p:ph type="title"/>
          </p:nvPr>
        </p:nvSpPr>
        <p:spPr/>
        <p:txBody>
          <a:bodyPr/>
          <a:lstStyle/>
          <a:p>
            <a:r>
              <a:rPr lang="en-US" dirty="0"/>
              <a:t>Printed adversarial examples</a:t>
            </a:r>
          </a:p>
        </p:txBody>
      </p:sp>
      <p:sp>
        <p:nvSpPr>
          <p:cNvPr id="7" name="Content Placeholder 6">
            <a:extLst>
              <a:ext uri="{FF2B5EF4-FFF2-40B4-BE49-F238E27FC236}">
                <a16:creationId xmlns:a16="http://schemas.microsoft.com/office/drawing/2014/main" id="{20A5AC42-FF82-254A-AE75-CCD059053CFB}"/>
              </a:ext>
            </a:extLst>
          </p:cNvPr>
          <p:cNvSpPr>
            <a:spLocks noGrp="1"/>
          </p:cNvSpPr>
          <p:nvPr>
            <p:ph idx="1"/>
          </p:nvPr>
        </p:nvSpPr>
        <p:spPr>
          <a:xfrm>
            <a:off x="838200" y="914400"/>
            <a:ext cx="10515600" cy="5257800"/>
          </a:xfrm>
        </p:spPr>
        <p:txBody>
          <a:bodyPr/>
          <a:lstStyle/>
          <a:p>
            <a:pPr marL="457200" indent="-457200">
              <a:buFont typeface="Arial" panose="020B0604020202020204" pitchFamily="34" charset="0"/>
              <a:buChar char="•"/>
            </a:pPr>
            <a:r>
              <a:rPr lang="en-US" sz="2400" dirty="0"/>
              <a:t>“Black box” attack on a cell phone app: take a clean image, add perturbation, print out, classify with TensorFlow Camera Demo app </a:t>
            </a:r>
          </a:p>
          <a:p>
            <a:endParaRPr lang="en-US" dirty="0"/>
          </a:p>
        </p:txBody>
      </p:sp>
      <p:pic>
        <p:nvPicPr>
          <p:cNvPr id="6" name="Picture 5">
            <a:extLst>
              <a:ext uri="{FF2B5EF4-FFF2-40B4-BE49-F238E27FC236}">
                <a16:creationId xmlns:a16="http://schemas.microsoft.com/office/drawing/2014/main" id="{A4CA3016-CB0F-BF4A-B70F-50010641DC0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28800" y="1905000"/>
            <a:ext cx="8668216" cy="4267200"/>
          </a:xfrm>
          <a:prstGeom prst="rect">
            <a:avLst/>
          </a:prstGeom>
        </p:spPr>
      </p:pic>
      <p:sp>
        <p:nvSpPr>
          <p:cNvPr id="8" name="Rectangle 7">
            <a:extLst>
              <a:ext uri="{FF2B5EF4-FFF2-40B4-BE49-F238E27FC236}">
                <a16:creationId xmlns:a16="http://schemas.microsoft.com/office/drawing/2014/main" id="{0167FC68-3C48-BF42-94EE-EF8C9A670984}"/>
              </a:ext>
            </a:extLst>
          </p:cNvPr>
          <p:cNvSpPr/>
          <p:nvPr/>
        </p:nvSpPr>
        <p:spPr>
          <a:xfrm>
            <a:off x="228600" y="6324600"/>
            <a:ext cx="11734800" cy="369332"/>
          </a:xfrm>
          <a:prstGeom prst="rect">
            <a:avLst/>
          </a:prstGeom>
        </p:spPr>
        <p:txBody>
          <a:bodyPr wrap="square">
            <a:spAutoFit/>
          </a:bodyPr>
          <a:lstStyle/>
          <a:p>
            <a:pPr algn="ctr"/>
            <a:r>
              <a:rPr lang="en-US" sz="1800" b="0" dirty="0"/>
              <a:t>A. </a:t>
            </a:r>
            <a:r>
              <a:rPr lang="en-US" sz="1800" b="0" dirty="0" err="1"/>
              <a:t>Kurakin</a:t>
            </a:r>
            <a:r>
              <a:rPr lang="en-US" sz="1800" b="0" dirty="0"/>
              <a:t>, I. Goodfellow, S. </a:t>
            </a:r>
            <a:r>
              <a:rPr lang="en-US" sz="1800" b="0" dirty="0" err="1"/>
              <a:t>Bengio</a:t>
            </a:r>
            <a:r>
              <a:rPr lang="en-US" sz="1800" b="0" dirty="0"/>
              <a:t>, </a:t>
            </a:r>
            <a:r>
              <a:rPr lang="en-US" sz="1800" b="0" dirty="0">
                <a:hlinkClick r:id="rId3"/>
              </a:rPr>
              <a:t>Adversarial examples in the real world</a:t>
            </a:r>
            <a:r>
              <a:rPr lang="en-US" sz="1800" b="0" dirty="0"/>
              <a:t>, ICLR 2017 workshop</a:t>
            </a:r>
          </a:p>
        </p:txBody>
      </p:sp>
    </p:spTree>
    <p:extLst>
      <p:ext uri="{BB962C8B-B14F-4D97-AF65-F5344CB8AC3E}">
        <p14:creationId xmlns:p14="http://schemas.microsoft.com/office/powerpoint/2010/main" val="353924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80718-CCBC-E64E-8821-92DD48FAB521}"/>
              </a:ext>
            </a:extLst>
          </p:cNvPr>
          <p:cNvSpPr>
            <a:spLocks noGrp="1"/>
          </p:cNvSpPr>
          <p:nvPr>
            <p:ph type="title"/>
          </p:nvPr>
        </p:nvSpPr>
        <p:spPr/>
        <p:txBody>
          <a:bodyPr/>
          <a:lstStyle/>
          <a:p>
            <a:r>
              <a:rPr lang="en-US" dirty="0"/>
              <a:t>Printed adversarial examples</a:t>
            </a:r>
          </a:p>
        </p:txBody>
      </p:sp>
      <p:sp>
        <p:nvSpPr>
          <p:cNvPr id="7" name="Content Placeholder 6">
            <a:extLst>
              <a:ext uri="{FF2B5EF4-FFF2-40B4-BE49-F238E27FC236}">
                <a16:creationId xmlns:a16="http://schemas.microsoft.com/office/drawing/2014/main" id="{20A5AC42-FF82-254A-AE75-CCD059053CFB}"/>
              </a:ext>
            </a:extLst>
          </p:cNvPr>
          <p:cNvSpPr>
            <a:spLocks noGrp="1"/>
          </p:cNvSpPr>
          <p:nvPr>
            <p:ph idx="1"/>
          </p:nvPr>
        </p:nvSpPr>
        <p:spPr/>
        <p:txBody>
          <a:bodyPr/>
          <a:lstStyle/>
          <a:p>
            <a:pPr marL="457200" indent="-457200">
              <a:buFont typeface="Arial" panose="020B0604020202020204" pitchFamily="34" charset="0"/>
              <a:buChar char="•"/>
            </a:pPr>
            <a:r>
              <a:rPr lang="en-US" sz="2400" dirty="0"/>
              <a:t>Accuracies for printed vs. digital images:</a:t>
            </a:r>
          </a:p>
          <a:p>
            <a:endParaRPr lang="en-US" dirty="0"/>
          </a:p>
        </p:txBody>
      </p:sp>
      <p:pic>
        <p:nvPicPr>
          <p:cNvPr id="5" name="Picture 4">
            <a:extLst>
              <a:ext uri="{FF2B5EF4-FFF2-40B4-BE49-F238E27FC236}">
                <a16:creationId xmlns:a16="http://schemas.microsoft.com/office/drawing/2014/main" id="{3726BBA4-7CCC-D54A-89FB-D3E78E4355E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1811868"/>
            <a:ext cx="9144000" cy="3979333"/>
          </a:xfrm>
          <a:prstGeom prst="rect">
            <a:avLst/>
          </a:prstGeom>
        </p:spPr>
      </p:pic>
      <p:sp>
        <p:nvSpPr>
          <p:cNvPr id="6" name="Rectangle 5">
            <a:extLst>
              <a:ext uri="{FF2B5EF4-FFF2-40B4-BE49-F238E27FC236}">
                <a16:creationId xmlns:a16="http://schemas.microsoft.com/office/drawing/2014/main" id="{5214B602-0285-AC49-8AFE-61B00CE05F8D}"/>
              </a:ext>
            </a:extLst>
          </p:cNvPr>
          <p:cNvSpPr/>
          <p:nvPr/>
        </p:nvSpPr>
        <p:spPr>
          <a:xfrm>
            <a:off x="228600" y="6324600"/>
            <a:ext cx="11734800" cy="369332"/>
          </a:xfrm>
          <a:prstGeom prst="rect">
            <a:avLst/>
          </a:prstGeom>
        </p:spPr>
        <p:txBody>
          <a:bodyPr wrap="square">
            <a:spAutoFit/>
          </a:bodyPr>
          <a:lstStyle/>
          <a:p>
            <a:pPr algn="ctr"/>
            <a:r>
              <a:rPr lang="en-US" sz="1800" b="0" dirty="0"/>
              <a:t>A. </a:t>
            </a:r>
            <a:r>
              <a:rPr lang="en-US" sz="1800" b="0" dirty="0" err="1"/>
              <a:t>Kurakin</a:t>
            </a:r>
            <a:r>
              <a:rPr lang="en-US" sz="1800" b="0" dirty="0"/>
              <a:t>, I. Goodfellow, S. </a:t>
            </a:r>
            <a:r>
              <a:rPr lang="en-US" sz="1800" b="0" dirty="0" err="1"/>
              <a:t>Bengio</a:t>
            </a:r>
            <a:r>
              <a:rPr lang="en-US" sz="1800" b="0" dirty="0"/>
              <a:t>, </a:t>
            </a:r>
            <a:r>
              <a:rPr lang="en-US" sz="1800" b="0" dirty="0">
                <a:hlinkClick r:id="rId3"/>
              </a:rPr>
              <a:t>Adversarial examples in the real world</a:t>
            </a:r>
            <a:r>
              <a:rPr lang="en-US" sz="1800" b="0" dirty="0"/>
              <a:t>, ICLR 2017 workshop</a:t>
            </a:r>
          </a:p>
        </p:txBody>
      </p:sp>
    </p:spTree>
    <p:extLst>
      <p:ext uri="{BB962C8B-B14F-4D97-AF65-F5344CB8AC3E}">
        <p14:creationId xmlns:p14="http://schemas.microsoft.com/office/powerpoint/2010/main" val="2242032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32955-7592-5649-9AE7-E15813F1F22A}"/>
              </a:ext>
            </a:extLst>
          </p:cNvPr>
          <p:cNvSpPr>
            <a:spLocks noGrp="1"/>
          </p:cNvSpPr>
          <p:nvPr>
            <p:ph type="title"/>
          </p:nvPr>
        </p:nvSpPr>
        <p:spPr/>
        <p:txBody>
          <a:bodyPr/>
          <a:lstStyle/>
          <a:p>
            <a:r>
              <a:rPr lang="en-US" dirty="0"/>
              <a:t>Universal adversarial perturbations</a:t>
            </a:r>
          </a:p>
        </p:txBody>
      </p:sp>
      <p:sp>
        <p:nvSpPr>
          <p:cNvPr id="6" name="Content Placeholder 5">
            <a:extLst>
              <a:ext uri="{FF2B5EF4-FFF2-40B4-BE49-F238E27FC236}">
                <a16:creationId xmlns:a16="http://schemas.microsoft.com/office/drawing/2014/main" id="{00C5BE48-4DEB-BD4C-BB71-EA64930B5E39}"/>
              </a:ext>
            </a:extLst>
          </p:cNvPr>
          <p:cNvSpPr>
            <a:spLocks noGrp="1"/>
          </p:cNvSpPr>
          <p:nvPr>
            <p:ph idx="1"/>
          </p:nvPr>
        </p:nvSpPr>
        <p:spPr>
          <a:xfrm>
            <a:off x="914400" y="914400"/>
            <a:ext cx="5410200" cy="5257800"/>
          </a:xfrm>
        </p:spPr>
        <p:txBody>
          <a:bodyPr/>
          <a:lstStyle/>
          <a:p>
            <a:pPr marL="457200" indent="-457200">
              <a:buFont typeface="Arial" panose="020B0604020202020204" pitchFamily="34" charset="0"/>
              <a:buChar char="•"/>
            </a:pPr>
            <a:r>
              <a:rPr lang="en-US" dirty="0"/>
              <a:t>Goal: for a given network, </a:t>
            </a:r>
            <a:br>
              <a:rPr lang="en-US" dirty="0"/>
            </a:br>
            <a:r>
              <a:rPr lang="en-US" dirty="0"/>
              <a:t>find an </a:t>
            </a:r>
            <a:r>
              <a:rPr lang="en-US" i="1" dirty="0"/>
              <a:t>image-independent</a:t>
            </a:r>
            <a:r>
              <a:rPr lang="en-US" dirty="0"/>
              <a:t> perturbation vector that causes </a:t>
            </a:r>
            <a:r>
              <a:rPr lang="en-US" i="1" dirty="0"/>
              <a:t>all images</a:t>
            </a:r>
            <a:r>
              <a:rPr lang="en-US" dirty="0"/>
              <a:t> to be misclassified with high probability</a:t>
            </a:r>
          </a:p>
        </p:txBody>
      </p:sp>
      <p:sp>
        <p:nvSpPr>
          <p:cNvPr id="4" name="Rectangle 3">
            <a:extLst>
              <a:ext uri="{FF2B5EF4-FFF2-40B4-BE49-F238E27FC236}">
                <a16:creationId xmlns:a16="http://schemas.microsoft.com/office/drawing/2014/main" id="{88D12A2D-844F-4E4A-AFD0-73F2B8294B24}"/>
              </a:ext>
            </a:extLst>
          </p:cNvPr>
          <p:cNvSpPr/>
          <p:nvPr/>
        </p:nvSpPr>
        <p:spPr>
          <a:xfrm>
            <a:off x="152400" y="6336268"/>
            <a:ext cx="11582400" cy="369332"/>
          </a:xfrm>
          <a:prstGeom prst="rect">
            <a:avLst/>
          </a:prstGeom>
        </p:spPr>
        <p:txBody>
          <a:bodyPr wrap="square">
            <a:spAutoFit/>
          </a:bodyPr>
          <a:lstStyle/>
          <a:p>
            <a:pPr algn="ctr"/>
            <a:r>
              <a:rPr lang="en-US" sz="1800" b="0" dirty="0"/>
              <a:t>S.-M. </a:t>
            </a:r>
            <a:r>
              <a:rPr lang="en-US" sz="1800" b="0" dirty="0" err="1"/>
              <a:t>Moosavi-Dezfooli</a:t>
            </a:r>
            <a:r>
              <a:rPr lang="en-US" sz="1800" b="0" dirty="0"/>
              <a:t>, A. Fawzi, O. Fawzi, P. </a:t>
            </a:r>
            <a:r>
              <a:rPr lang="en-US" sz="1800" b="0" dirty="0" err="1"/>
              <a:t>Frossard</a:t>
            </a:r>
            <a:r>
              <a:rPr lang="en-US" sz="1800" b="0" dirty="0"/>
              <a:t>, </a:t>
            </a:r>
            <a:r>
              <a:rPr lang="en-US" sz="1800" b="0" dirty="0">
                <a:hlinkClick r:id="rId2"/>
              </a:rPr>
              <a:t>Universal adversarial perturbations</a:t>
            </a:r>
            <a:r>
              <a:rPr lang="en-US" sz="1800" b="0" dirty="0"/>
              <a:t>, CVPR 2017</a:t>
            </a:r>
          </a:p>
        </p:txBody>
      </p:sp>
      <p:pic>
        <p:nvPicPr>
          <p:cNvPr id="7" name="Picture 6">
            <a:extLst>
              <a:ext uri="{FF2B5EF4-FFF2-40B4-BE49-F238E27FC236}">
                <a16:creationId xmlns:a16="http://schemas.microsoft.com/office/drawing/2014/main" id="{107463A1-7F71-6246-A2D6-51AFD293FD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17106" y="1071932"/>
            <a:ext cx="3998494" cy="5100268"/>
          </a:xfrm>
          <a:prstGeom prst="rect">
            <a:avLst/>
          </a:prstGeom>
        </p:spPr>
      </p:pic>
    </p:spTree>
    <p:extLst>
      <p:ext uri="{BB962C8B-B14F-4D97-AF65-F5344CB8AC3E}">
        <p14:creationId xmlns:p14="http://schemas.microsoft.com/office/powerpoint/2010/main" val="2901979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32955-7592-5649-9AE7-E15813F1F22A}"/>
              </a:ext>
            </a:extLst>
          </p:cNvPr>
          <p:cNvSpPr>
            <a:spLocks noGrp="1"/>
          </p:cNvSpPr>
          <p:nvPr>
            <p:ph type="title"/>
          </p:nvPr>
        </p:nvSpPr>
        <p:spPr/>
        <p:txBody>
          <a:bodyPr/>
          <a:lstStyle/>
          <a:p>
            <a:r>
              <a:rPr lang="en-US" dirty="0"/>
              <a:t>Universal adversarial perturbations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026E1D7-4E81-8145-A86D-A6DE8EDCC596}"/>
                  </a:ext>
                </a:extLst>
              </p:cNvPr>
              <p:cNvSpPr>
                <a:spLocks noGrp="1"/>
              </p:cNvSpPr>
              <p:nvPr>
                <p:ph idx="1"/>
              </p:nvPr>
            </p:nvSpPr>
            <p:spPr/>
            <p:txBody>
              <a:bodyPr/>
              <a:lstStyle/>
              <a:p>
                <a:pPr marL="0" indent="0"/>
                <a:r>
                  <a:rPr lang="en-US" b="1" dirty="0"/>
                  <a:t>Approach:</a:t>
                </a:r>
              </a:p>
              <a:p>
                <a:pPr marL="457200" indent="-457200">
                  <a:buFont typeface="Arial" panose="020B0604020202020204" pitchFamily="34" charset="0"/>
                  <a:buChar char="•"/>
                </a:pPr>
                <a:r>
                  <a:rPr lang="en-US" dirty="0"/>
                  <a:t>Start with </a:t>
                </a:r>
                <a14:m>
                  <m:oMath xmlns:m="http://schemas.openxmlformats.org/officeDocument/2006/math">
                    <m:r>
                      <a:rPr lang="en-US" b="0" i="1" dirty="0" smtClean="0">
                        <a:solidFill>
                          <a:srgbClr val="C00000"/>
                        </a:solidFill>
                        <a:latin typeface="Cambria Math" panose="02040503050406030204" pitchFamily="18" charset="0"/>
                      </a:rPr>
                      <m:t>𝑟</m:t>
                    </m:r>
                    <m:r>
                      <a:rPr lang="en-US" b="0" i="1" dirty="0" smtClean="0">
                        <a:solidFill>
                          <a:srgbClr val="C00000"/>
                        </a:solidFill>
                        <a:latin typeface="Cambria Math" panose="02040503050406030204" pitchFamily="18" charset="0"/>
                      </a:rPr>
                      <m:t> = 0</m:t>
                    </m:r>
                  </m:oMath>
                </a14:m>
                <a:endParaRPr lang="en-US" dirty="0">
                  <a:solidFill>
                    <a:srgbClr val="C00000"/>
                  </a:solidFill>
                </a:endParaRPr>
              </a:p>
              <a:p>
                <a:pPr marL="457200" indent="-457200">
                  <a:buFont typeface="Arial" panose="020B0604020202020204" pitchFamily="34" charset="0"/>
                  <a:buChar char="•"/>
                </a:pPr>
                <a:r>
                  <a:rPr lang="en-US" dirty="0"/>
                  <a:t>Cycle through training examples </a:t>
                </a:r>
                <a14:m>
                  <m:oMath xmlns:m="http://schemas.openxmlformats.org/officeDocument/2006/math">
                    <m:r>
                      <a:rPr lang="en-US" i="1" dirty="0">
                        <a:solidFill>
                          <a:srgbClr val="9900CC"/>
                        </a:solidFill>
                        <a:latin typeface="Cambria Math" panose="02040503050406030204" pitchFamily="18" charset="0"/>
                      </a:rPr>
                      <m:t>𝑥</m:t>
                    </m:r>
                    <m:r>
                      <a:rPr lang="en-US" i="1" baseline="-25000" dirty="0">
                        <a:solidFill>
                          <a:srgbClr val="9900CC"/>
                        </a:solidFill>
                        <a:latin typeface="Cambria Math" panose="02040503050406030204" pitchFamily="18" charset="0"/>
                      </a:rPr>
                      <m:t>𝑖</m:t>
                    </m:r>
                  </m:oMath>
                </a14:m>
                <a:r>
                  <a:rPr lang="en-US" dirty="0"/>
                  <a:t> (in multiple passes)</a:t>
                </a:r>
              </a:p>
              <a:p>
                <a:pPr marL="857250" lvl="1" indent="-457200">
                  <a:buFont typeface="Arial" panose="020B0604020202020204" pitchFamily="34" charset="0"/>
                  <a:buChar char="•"/>
                </a:pPr>
                <a:r>
                  <a:rPr lang="en-US" sz="2400" dirty="0"/>
                  <a:t>If </a:t>
                </a:r>
                <a14:m>
                  <m:oMath xmlns:m="http://schemas.openxmlformats.org/officeDocument/2006/math">
                    <m:r>
                      <a:rPr lang="en-US" sz="2400" i="1" dirty="0">
                        <a:solidFill>
                          <a:srgbClr val="9900CC"/>
                        </a:solidFill>
                        <a:latin typeface="Cambria Math" panose="02040503050406030204" pitchFamily="18" charset="0"/>
                      </a:rPr>
                      <m:t>𝑥</m:t>
                    </m:r>
                    <m:r>
                      <a:rPr lang="en-US" sz="2400" i="1" baseline="-25000" dirty="0">
                        <a:solidFill>
                          <a:srgbClr val="9900CC"/>
                        </a:solidFill>
                        <a:latin typeface="Cambria Math" panose="02040503050406030204" pitchFamily="18" charset="0"/>
                      </a:rPr>
                      <m:t>𝑖</m:t>
                    </m:r>
                    <m:r>
                      <a:rPr lang="en-US" sz="2400" i="1" dirty="0">
                        <a:solidFill>
                          <a:srgbClr val="9900CC"/>
                        </a:solidFill>
                        <a:latin typeface="Cambria Math" panose="02040503050406030204" pitchFamily="18" charset="0"/>
                      </a:rPr>
                      <m:t>+</m:t>
                    </m:r>
                    <m:r>
                      <a:rPr lang="en-US" sz="2400" i="1" dirty="0">
                        <a:solidFill>
                          <a:srgbClr val="C00000"/>
                        </a:solidFill>
                        <a:latin typeface="Cambria Math" panose="02040503050406030204" pitchFamily="18" charset="0"/>
                      </a:rPr>
                      <m:t>𝑟</m:t>
                    </m:r>
                  </m:oMath>
                </a14:m>
                <a:r>
                  <a:rPr lang="en-US" sz="2400" dirty="0"/>
                  <a:t> is misclassified, skip to </a:t>
                </a:r>
                <a14:m>
                  <m:oMath xmlns:m="http://schemas.openxmlformats.org/officeDocument/2006/math">
                    <m:sSub>
                      <m:sSubPr>
                        <m:ctrlPr>
                          <a:rPr lang="en-US" sz="2400" i="1">
                            <a:solidFill>
                              <a:srgbClr val="9900CC"/>
                            </a:solidFill>
                            <a:latin typeface="Cambria Math" panose="02040503050406030204" pitchFamily="18" charset="0"/>
                          </a:rPr>
                        </m:ctrlPr>
                      </m:sSubPr>
                      <m:e>
                        <m:r>
                          <a:rPr lang="en-US" sz="2400" i="1">
                            <a:solidFill>
                              <a:srgbClr val="9900CC"/>
                            </a:solidFill>
                            <a:latin typeface="Cambria Math" panose="02040503050406030204" pitchFamily="18" charset="0"/>
                          </a:rPr>
                          <m:t>𝑥</m:t>
                        </m:r>
                      </m:e>
                      <m:sub>
                        <m:r>
                          <a:rPr lang="en-US" sz="2400" i="1">
                            <a:solidFill>
                              <a:srgbClr val="9900CC"/>
                            </a:solidFill>
                            <a:latin typeface="Cambria Math" panose="02040503050406030204" pitchFamily="18" charset="0"/>
                          </a:rPr>
                          <m:t>𝑖</m:t>
                        </m:r>
                        <m:r>
                          <a:rPr lang="en-US" sz="2400" i="1">
                            <a:solidFill>
                              <a:srgbClr val="9900CC"/>
                            </a:solidFill>
                            <a:latin typeface="Cambria Math" panose="02040503050406030204" pitchFamily="18" charset="0"/>
                          </a:rPr>
                          <m:t>+1</m:t>
                        </m:r>
                      </m:sub>
                    </m:sSub>
                  </m:oMath>
                </a14:m>
                <a:endParaRPr lang="en-US" sz="2400" b="1" baseline="-25000" dirty="0"/>
              </a:p>
              <a:p>
                <a:pPr marL="857250" lvl="1" indent="-457200">
                  <a:buFont typeface="Arial" panose="020B0604020202020204" pitchFamily="34" charset="0"/>
                  <a:buChar char="•"/>
                </a:pPr>
                <a:r>
                  <a:rPr lang="en-US" sz="2400" dirty="0"/>
                  <a:t>Find minimum perturbation </a:t>
                </a:r>
                <a14:m>
                  <m:oMath xmlns:m="http://schemas.openxmlformats.org/officeDocument/2006/math">
                    <m:r>
                      <m:rPr>
                        <m:sty m:val="p"/>
                      </m:rPr>
                      <a:rPr lang="el-GR" sz="2400" dirty="0">
                        <a:solidFill>
                          <a:srgbClr val="C00000"/>
                        </a:solidFill>
                        <a:latin typeface="Cambria Math" panose="02040503050406030204" pitchFamily="18" charset="0"/>
                      </a:rPr>
                      <m:t>Δ</m:t>
                    </m:r>
                    <m:r>
                      <a:rPr lang="en-US" sz="2400" i="1" dirty="0">
                        <a:solidFill>
                          <a:srgbClr val="C00000"/>
                        </a:solidFill>
                        <a:latin typeface="Cambria Math" panose="02040503050406030204" pitchFamily="18" charset="0"/>
                      </a:rPr>
                      <m:t>𝑟</m:t>
                    </m:r>
                  </m:oMath>
                </a14:m>
                <a:r>
                  <a:rPr lang="en-US" sz="2400" dirty="0">
                    <a:solidFill>
                      <a:srgbClr val="C00000"/>
                    </a:solidFill>
                  </a:rPr>
                  <a:t> </a:t>
                </a:r>
                <a:r>
                  <a:rPr lang="en-US" sz="2400" dirty="0"/>
                  <a:t>that takes </a:t>
                </a:r>
                <a14:m>
                  <m:oMath xmlns:m="http://schemas.openxmlformats.org/officeDocument/2006/math">
                    <m:r>
                      <a:rPr lang="en-US" sz="2400" i="1" dirty="0">
                        <a:solidFill>
                          <a:srgbClr val="9900CC"/>
                        </a:solidFill>
                        <a:latin typeface="Cambria Math" panose="02040503050406030204" pitchFamily="18" charset="0"/>
                      </a:rPr>
                      <m:t>𝑥</m:t>
                    </m:r>
                    <m:r>
                      <a:rPr lang="en-US" sz="2400" i="1" baseline="-25000" dirty="0">
                        <a:solidFill>
                          <a:srgbClr val="9900CC"/>
                        </a:solidFill>
                        <a:latin typeface="Cambria Math" panose="02040503050406030204" pitchFamily="18" charset="0"/>
                      </a:rPr>
                      <m:t>𝑖</m:t>
                    </m:r>
                    <m:r>
                      <a:rPr lang="en-US" sz="2400" i="1" dirty="0">
                        <a:solidFill>
                          <a:srgbClr val="9900CC"/>
                        </a:solidFill>
                        <a:latin typeface="Cambria Math" panose="02040503050406030204" pitchFamily="18" charset="0"/>
                      </a:rPr>
                      <m:t>+</m:t>
                    </m:r>
                    <m:r>
                      <a:rPr lang="en-US" sz="2400" i="1" dirty="0">
                        <a:solidFill>
                          <a:srgbClr val="C00000"/>
                        </a:solidFill>
                        <a:latin typeface="Cambria Math" panose="02040503050406030204" pitchFamily="18" charset="0"/>
                      </a:rPr>
                      <m:t>𝑟</m:t>
                    </m:r>
                    <m:r>
                      <a:rPr lang="en-US" sz="2400" i="1" dirty="0">
                        <a:solidFill>
                          <a:srgbClr val="C00000"/>
                        </a:solidFill>
                        <a:latin typeface="Cambria Math" panose="02040503050406030204" pitchFamily="18" charset="0"/>
                      </a:rPr>
                      <m:t>+</m:t>
                    </m:r>
                    <m:r>
                      <m:rPr>
                        <m:sty m:val="p"/>
                      </m:rPr>
                      <a:rPr lang="el-GR" sz="2400" dirty="0">
                        <a:solidFill>
                          <a:srgbClr val="C00000"/>
                        </a:solidFill>
                        <a:latin typeface="Cambria Math" panose="02040503050406030204" pitchFamily="18" charset="0"/>
                      </a:rPr>
                      <m:t>Δ</m:t>
                    </m:r>
                    <m:r>
                      <a:rPr lang="en-US" sz="2400" i="1" dirty="0">
                        <a:solidFill>
                          <a:srgbClr val="C00000"/>
                        </a:solidFill>
                        <a:latin typeface="Cambria Math" panose="02040503050406030204" pitchFamily="18" charset="0"/>
                      </a:rPr>
                      <m:t>𝑟</m:t>
                    </m:r>
                  </m:oMath>
                </a14:m>
                <a:r>
                  <a:rPr lang="en-US" sz="2400" dirty="0">
                    <a:solidFill>
                      <a:srgbClr val="C00000"/>
                    </a:solidFill>
                  </a:rPr>
                  <a:t> </a:t>
                </a:r>
                <a:r>
                  <a:rPr lang="en-US" sz="2400" dirty="0"/>
                  <a:t>to another class</a:t>
                </a:r>
              </a:p>
              <a:p>
                <a:pPr marL="857250" lvl="1" indent="-457200">
                  <a:buFont typeface="Arial" panose="020B0604020202020204" pitchFamily="34" charset="0"/>
                  <a:buChar char="•"/>
                </a:pPr>
                <a:r>
                  <a:rPr lang="en-US" sz="2400" dirty="0"/>
                  <a:t>Update </a:t>
                </a:r>
                <a14:m>
                  <m:oMath xmlns:m="http://schemas.openxmlformats.org/officeDocument/2006/math">
                    <m:r>
                      <a:rPr lang="en-US" sz="2400" i="1" dirty="0">
                        <a:solidFill>
                          <a:srgbClr val="C00000"/>
                        </a:solidFill>
                        <a:latin typeface="Cambria Math" panose="02040503050406030204" pitchFamily="18" charset="0"/>
                      </a:rPr>
                      <m:t>𝑟</m:t>
                    </m:r>
                    <m:r>
                      <a:rPr lang="en-US" sz="2400" i="1" dirty="0">
                        <a:solidFill>
                          <a:srgbClr val="C00000"/>
                        </a:solidFill>
                        <a:latin typeface="Cambria Math" panose="02040503050406030204" pitchFamily="18" charset="0"/>
                        <a:ea typeface="Cambria Math" panose="02040503050406030204" pitchFamily="18" charset="0"/>
                      </a:rPr>
                      <m:t>←</m:t>
                    </m:r>
                    <m:r>
                      <a:rPr lang="en-US" sz="2400" i="1" dirty="0">
                        <a:solidFill>
                          <a:srgbClr val="C00000"/>
                        </a:solidFill>
                        <a:latin typeface="Cambria Math" panose="02040503050406030204" pitchFamily="18" charset="0"/>
                      </a:rPr>
                      <m:t>𝑟</m:t>
                    </m:r>
                    <m:r>
                      <a:rPr lang="en-US" sz="2400" i="1" dirty="0">
                        <a:solidFill>
                          <a:srgbClr val="C00000"/>
                        </a:solidFill>
                        <a:latin typeface="Cambria Math" panose="02040503050406030204" pitchFamily="18" charset="0"/>
                      </a:rPr>
                      <m:t>+</m:t>
                    </m:r>
                    <m:r>
                      <m:rPr>
                        <m:sty m:val="p"/>
                      </m:rPr>
                      <a:rPr lang="el-GR" sz="2400" dirty="0">
                        <a:solidFill>
                          <a:srgbClr val="C00000"/>
                        </a:solidFill>
                        <a:latin typeface="Cambria Math" panose="02040503050406030204" pitchFamily="18" charset="0"/>
                      </a:rPr>
                      <m:t>Δ</m:t>
                    </m:r>
                    <m:r>
                      <a:rPr lang="en-US" sz="2400" i="1" dirty="0">
                        <a:solidFill>
                          <a:srgbClr val="C00000"/>
                        </a:solidFill>
                        <a:latin typeface="Cambria Math" panose="02040503050406030204" pitchFamily="18" charset="0"/>
                      </a:rPr>
                      <m:t>𝑟</m:t>
                    </m:r>
                  </m:oMath>
                </a14:m>
                <a:r>
                  <a:rPr lang="en-US" sz="2400" dirty="0"/>
                  <a:t>, enforce </a:t>
                </a:r>
                <a14:m>
                  <m:oMath xmlns:m="http://schemas.openxmlformats.org/officeDocument/2006/math">
                    <m:d>
                      <m:dPr>
                        <m:begChr m:val="‖"/>
                        <m:endChr m:val="‖"/>
                        <m:ctrlPr>
                          <a:rPr lang="en-US" sz="2400" i="1">
                            <a:solidFill>
                              <a:srgbClr val="C00000"/>
                            </a:solidFill>
                            <a:latin typeface="Cambria Math" panose="02040503050406030204" pitchFamily="18" charset="0"/>
                          </a:rPr>
                        </m:ctrlPr>
                      </m:dPr>
                      <m:e>
                        <m:r>
                          <a:rPr lang="en-US" sz="2400" i="1">
                            <a:solidFill>
                              <a:srgbClr val="C00000"/>
                            </a:solidFill>
                            <a:latin typeface="Cambria Math" panose="02040503050406030204" pitchFamily="18" charset="0"/>
                          </a:rPr>
                          <m:t>𝑟</m:t>
                        </m:r>
                      </m:e>
                    </m:d>
                    <m:r>
                      <a:rPr lang="en-US" sz="2400" i="1">
                        <a:solidFill>
                          <a:srgbClr val="C00000"/>
                        </a:solidFill>
                        <a:latin typeface="Cambria Math" panose="02040503050406030204" pitchFamily="18" charset="0"/>
                        <a:ea typeface="Cambria Math" panose="02040503050406030204" pitchFamily="18" charset="0"/>
                      </a:rPr>
                      <m:t>≤</m:t>
                    </m:r>
                    <m:r>
                      <a:rPr lang="en-US" sz="2400" i="1">
                        <a:solidFill>
                          <a:srgbClr val="C00000"/>
                        </a:solidFill>
                        <a:latin typeface="Cambria Math" panose="02040503050406030204" pitchFamily="18" charset="0"/>
                        <a:ea typeface="Cambria Math" panose="02040503050406030204" pitchFamily="18" charset="0"/>
                      </a:rPr>
                      <m:t>𝜖</m:t>
                    </m:r>
                  </m:oMath>
                </a14:m>
                <a:endParaRPr lang="en-US" sz="2400" dirty="0">
                  <a:solidFill>
                    <a:srgbClr val="C00000"/>
                  </a:solidFill>
                </a:endParaRPr>
              </a:p>
              <a:p>
                <a:pPr marL="457200" indent="-457200">
                  <a:buFont typeface="Arial" panose="020B0604020202020204" pitchFamily="34" charset="0"/>
                  <a:buChar char="•"/>
                </a:pPr>
                <a:r>
                  <a:rPr lang="en-US" dirty="0"/>
                  <a:t>Terminate when fooling rate on training examples reaches target value</a:t>
                </a:r>
              </a:p>
              <a:p>
                <a:pPr marL="857250" lvl="1" indent="-457200">
                  <a:buFont typeface="Arial" panose="020B0604020202020204" pitchFamily="34" charset="0"/>
                  <a:buChar char="•"/>
                </a:pPr>
                <a:endParaRPr lang="en-US" sz="2800" dirty="0">
                  <a:solidFill>
                    <a:srgbClr val="C00000"/>
                  </a:solidFill>
                </a:endParaRPr>
              </a:p>
            </p:txBody>
          </p:sp>
        </mc:Choice>
        <mc:Fallback xmlns="">
          <p:sp>
            <p:nvSpPr>
              <p:cNvPr id="3" name="Content Placeholder 2">
                <a:extLst>
                  <a:ext uri="{FF2B5EF4-FFF2-40B4-BE49-F238E27FC236}">
                    <a16:creationId xmlns:a16="http://schemas.microsoft.com/office/drawing/2014/main" id="{D026E1D7-4E81-8145-A86D-A6DE8EDCC596}"/>
                  </a:ext>
                </a:extLst>
              </p:cNvPr>
              <p:cNvSpPr>
                <a:spLocks noGrp="1" noRot="1" noChangeAspect="1" noMove="1" noResize="1" noEditPoints="1" noAdjustHandles="1" noChangeArrowheads="1" noChangeShapeType="1" noTextEdit="1"/>
              </p:cNvSpPr>
              <p:nvPr>
                <p:ph idx="1"/>
              </p:nvPr>
            </p:nvSpPr>
            <p:spPr>
              <a:blipFill>
                <a:blip r:embed="rId2"/>
                <a:stretch>
                  <a:fillRect l="-1468" t="-1449"/>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74735BBC-8FC3-3248-8483-1F6AC9046DC9}"/>
              </a:ext>
            </a:extLst>
          </p:cNvPr>
          <p:cNvSpPr/>
          <p:nvPr/>
        </p:nvSpPr>
        <p:spPr>
          <a:xfrm>
            <a:off x="152400" y="6336268"/>
            <a:ext cx="11582400" cy="369332"/>
          </a:xfrm>
          <a:prstGeom prst="rect">
            <a:avLst/>
          </a:prstGeom>
        </p:spPr>
        <p:txBody>
          <a:bodyPr wrap="square">
            <a:spAutoFit/>
          </a:bodyPr>
          <a:lstStyle/>
          <a:p>
            <a:pPr algn="ctr"/>
            <a:r>
              <a:rPr lang="en-US" sz="1800" b="0" dirty="0"/>
              <a:t>S.-M. </a:t>
            </a:r>
            <a:r>
              <a:rPr lang="en-US" sz="1800" b="0" dirty="0" err="1"/>
              <a:t>Moosavi-Dezfooli</a:t>
            </a:r>
            <a:r>
              <a:rPr lang="en-US" sz="1800" b="0" dirty="0"/>
              <a:t>, A. Fawzi, O. Fawzi, P. </a:t>
            </a:r>
            <a:r>
              <a:rPr lang="en-US" sz="1800" b="0" dirty="0" err="1"/>
              <a:t>Frossard</a:t>
            </a:r>
            <a:r>
              <a:rPr lang="en-US" sz="1800" b="0" dirty="0"/>
              <a:t>, </a:t>
            </a:r>
            <a:r>
              <a:rPr lang="en-US" sz="1800" b="0" dirty="0">
                <a:hlinkClick r:id="rId3"/>
              </a:rPr>
              <a:t>Universal adversarial perturbations</a:t>
            </a:r>
            <a:r>
              <a:rPr lang="en-US" sz="1800" b="0" dirty="0"/>
              <a:t>, CVPR 2017</a:t>
            </a:r>
          </a:p>
        </p:txBody>
      </p:sp>
    </p:spTree>
    <p:extLst>
      <p:ext uri="{BB962C8B-B14F-4D97-AF65-F5344CB8AC3E}">
        <p14:creationId xmlns:p14="http://schemas.microsoft.com/office/powerpoint/2010/main" val="14188397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32955-7592-5649-9AE7-E15813F1F22A}"/>
              </a:ext>
            </a:extLst>
          </p:cNvPr>
          <p:cNvSpPr>
            <a:spLocks noGrp="1"/>
          </p:cNvSpPr>
          <p:nvPr>
            <p:ph type="title"/>
          </p:nvPr>
        </p:nvSpPr>
        <p:spPr/>
        <p:txBody>
          <a:bodyPr/>
          <a:lstStyle/>
          <a:p>
            <a:r>
              <a:rPr lang="en-US" dirty="0"/>
              <a:t>Universal adversarial perturbations</a:t>
            </a:r>
          </a:p>
        </p:txBody>
      </p:sp>
      <p:sp>
        <p:nvSpPr>
          <p:cNvPr id="8" name="Content Placeholder 7">
            <a:extLst>
              <a:ext uri="{FF2B5EF4-FFF2-40B4-BE49-F238E27FC236}">
                <a16:creationId xmlns:a16="http://schemas.microsoft.com/office/drawing/2014/main" id="{3C7A1134-D2F6-EB42-A5A4-2965E7E16B26}"/>
              </a:ext>
            </a:extLst>
          </p:cNvPr>
          <p:cNvSpPr>
            <a:spLocks noGrp="1"/>
          </p:cNvSpPr>
          <p:nvPr>
            <p:ph idx="1"/>
          </p:nvPr>
        </p:nvSpPr>
        <p:spPr/>
        <p:txBody>
          <a:bodyPr/>
          <a:lstStyle/>
          <a:p>
            <a:pPr marL="457200" indent="-457200">
              <a:buFont typeface="Arial" panose="020B0604020202020204" pitchFamily="34" charset="0"/>
              <a:buChar char="•"/>
            </a:pPr>
            <a:r>
              <a:rPr lang="en-US" dirty="0"/>
              <a:t>Perturbation vectors computed from different architectures:</a:t>
            </a:r>
          </a:p>
        </p:txBody>
      </p:sp>
      <p:pic>
        <p:nvPicPr>
          <p:cNvPr id="10" name="Picture 9">
            <a:extLst>
              <a:ext uri="{FF2B5EF4-FFF2-40B4-BE49-F238E27FC236}">
                <a16:creationId xmlns:a16="http://schemas.microsoft.com/office/drawing/2014/main" id="{4E16935F-F039-4F4C-88AD-9023D37C8A7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50770" y="1899942"/>
            <a:ext cx="5817030" cy="4272259"/>
          </a:xfrm>
          <a:prstGeom prst="rect">
            <a:avLst/>
          </a:prstGeom>
        </p:spPr>
      </p:pic>
      <p:sp>
        <p:nvSpPr>
          <p:cNvPr id="6" name="Rectangle 5">
            <a:extLst>
              <a:ext uri="{FF2B5EF4-FFF2-40B4-BE49-F238E27FC236}">
                <a16:creationId xmlns:a16="http://schemas.microsoft.com/office/drawing/2014/main" id="{450CD7FD-D759-1F43-8A5F-DB00D73D03A8}"/>
              </a:ext>
            </a:extLst>
          </p:cNvPr>
          <p:cNvSpPr/>
          <p:nvPr/>
        </p:nvSpPr>
        <p:spPr>
          <a:xfrm>
            <a:off x="152400" y="6336268"/>
            <a:ext cx="11582400" cy="369332"/>
          </a:xfrm>
          <a:prstGeom prst="rect">
            <a:avLst/>
          </a:prstGeom>
        </p:spPr>
        <p:txBody>
          <a:bodyPr wrap="square">
            <a:spAutoFit/>
          </a:bodyPr>
          <a:lstStyle/>
          <a:p>
            <a:pPr algn="ctr"/>
            <a:r>
              <a:rPr lang="en-US" sz="1800" b="0" dirty="0"/>
              <a:t>S.-M. </a:t>
            </a:r>
            <a:r>
              <a:rPr lang="en-US" sz="1800" b="0" dirty="0" err="1"/>
              <a:t>Moosavi-Dezfooli</a:t>
            </a:r>
            <a:r>
              <a:rPr lang="en-US" sz="1800" b="0" dirty="0"/>
              <a:t>, A. Fawzi, O. Fawzi, P. </a:t>
            </a:r>
            <a:r>
              <a:rPr lang="en-US" sz="1800" b="0" dirty="0" err="1"/>
              <a:t>Frossard</a:t>
            </a:r>
            <a:r>
              <a:rPr lang="en-US" sz="1800" b="0" dirty="0"/>
              <a:t>, </a:t>
            </a:r>
            <a:r>
              <a:rPr lang="en-US" sz="1800" b="0" dirty="0">
                <a:hlinkClick r:id="rId3"/>
              </a:rPr>
              <a:t>Universal adversarial perturbations</a:t>
            </a:r>
            <a:r>
              <a:rPr lang="en-US" sz="1800" b="0" dirty="0"/>
              <a:t>, CVPR 2017</a:t>
            </a:r>
          </a:p>
        </p:txBody>
      </p:sp>
    </p:spTree>
    <p:extLst>
      <p:ext uri="{BB962C8B-B14F-4D97-AF65-F5344CB8AC3E}">
        <p14:creationId xmlns:p14="http://schemas.microsoft.com/office/powerpoint/2010/main" val="27955960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32955-7592-5649-9AE7-E15813F1F22A}"/>
              </a:ext>
            </a:extLst>
          </p:cNvPr>
          <p:cNvSpPr>
            <a:spLocks noGrp="1"/>
          </p:cNvSpPr>
          <p:nvPr>
            <p:ph type="title"/>
          </p:nvPr>
        </p:nvSpPr>
        <p:spPr/>
        <p:txBody>
          <a:bodyPr/>
          <a:lstStyle/>
          <a:p>
            <a:r>
              <a:rPr lang="en-US" dirty="0"/>
              <a:t>Universal adversarial perturbations</a:t>
            </a:r>
          </a:p>
        </p:txBody>
      </p:sp>
      <p:pic>
        <p:nvPicPr>
          <p:cNvPr id="5" name="Picture 4">
            <a:extLst>
              <a:ext uri="{FF2B5EF4-FFF2-40B4-BE49-F238E27FC236}">
                <a16:creationId xmlns:a16="http://schemas.microsoft.com/office/drawing/2014/main" id="{ECA7C03D-4CB3-4A48-9FBE-D849320355A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67000" y="914400"/>
            <a:ext cx="4341574" cy="2834640"/>
          </a:xfrm>
          <a:prstGeom prst="rect">
            <a:avLst/>
          </a:prstGeom>
        </p:spPr>
      </p:pic>
      <p:pic>
        <p:nvPicPr>
          <p:cNvPr id="11" name="Picture 10">
            <a:extLst>
              <a:ext uri="{FF2B5EF4-FFF2-40B4-BE49-F238E27FC236}">
                <a16:creationId xmlns:a16="http://schemas.microsoft.com/office/drawing/2014/main" id="{8D860E0E-DDC1-DC4F-8E38-848F1D273BF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4595937"/>
            <a:ext cx="9144000" cy="1323727"/>
          </a:xfrm>
          <a:prstGeom prst="rect">
            <a:avLst/>
          </a:prstGeom>
        </p:spPr>
      </p:pic>
      <p:sp>
        <p:nvSpPr>
          <p:cNvPr id="12" name="TextBox 11">
            <a:extLst>
              <a:ext uri="{FF2B5EF4-FFF2-40B4-BE49-F238E27FC236}">
                <a16:creationId xmlns:a16="http://schemas.microsoft.com/office/drawing/2014/main" id="{E0DA990C-998B-3743-A988-A3307965E812}"/>
              </a:ext>
            </a:extLst>
          </p:cNvPr>
          <p:cNvSpPr txBox="1"/>
          <p:nvPr/>
        </p:nvSpPr>
        <p:spPr>
          <a:xfrm>
            <a:off x="6629400" y="1792070"/>
            <a:ext cx="3733800" cy="646331"/>
          </a:xfrm>
          <a:prstGeom prst="rect">
            <a:avLst/>
          </a:prstGeom>
          <a:noFill/>
        </p:spPr>
        <p:txBody>
          <a:bodyPr wrap="square" rtlCol="0">
            <a:spAutoFit/>
          </a:bodyPr>
          <a:lstStyle/>
          <a:p>
            <a:r>
              <a:rPr lang="en-US" sz="1800" b="0" dirty="0"/>
              <a:t>Fooling ratio on validation set vs. training set (X) size for </a:t>
            </a:r>
            <a:r>
              <a:rPr lang="en-US" sz="1800" b="0" dirty="0" err="1"/>
              <a:t>GoogLeNet</a:t>
            </a:r>
            <a:endParaRPr lang="en-US" sz="1800" b="0" dirty="0"/>
          </a:p>
        </p:txBody>
      </p:sp>
      <p:sp>
        <p:nvSpPr>
          <p:cNvPr id="13" name="TextBox 12">
            <a:extLst>
              <a:ext uri="{FF2B5EF4-FFF2-40B4-BE49-F238E27FC236}">
                <a16:creationId xmlns:a16="http://schemas.microsoft.com/office/drawing/2014/main" id="{B2E726FA-5816-6842-AB10-6E706A896008}"/>
              </a:ext>
            </a:extLst>
          </p:cNvPr>
          <p:cNvSpPr txBox="1"/>
          <p:nvPr/>
        </p:nvSpPr>
        <p:spPr>
          <a:xfrm>
            <a:off x="2209800" y="4202668"/>
            <a:ext cx="7772400" cy="369332"/>
          </a:xfrm>
          <a:prstGeom prst="rect">
            <a:avLst/>
          </a:prstGeom>
          <a:noFill/>
        </p:spPr>
        <p:txBody>
          <a:bodyPr wrap="square" rtlCol="0">
            <a:spAutoFit/>
          </a:bodyPr>
          <a:lstStyle/>
          <a:p>
            <a:pPr algn="ctr"/>
            <a:r>
              <a:rPr lang="en-US" sz="1800" b="0" dirty="0"/>
              <a:t>Fooling rates on different models after training on 10,000 images</a:t>
            </a:r>
          </a:p>
        </p:txBody>
      </p:sp>
      <p:sp>
        <p:nvSpPr>
          <p:cNvPr id="8" name="Rectangle 7">
            <a:extLst>
              <a:ext uri="{FF2B5EF4-FFF2-40B4-BE49-F238E27FC236}">
                <a16:creationId xmlns:a16="http://schemas.microsoft.com/office/drawing/2014/main" id="{F958FD2A-C924-1D47-9B2A-99689626C8B7}"/>
              </a:ext>
            </a:extLst>
          </p:cNvPr>
          <p:cNvSpPr/>
          <p:nvPr/>
        </p:nvSpPr>
        <p:spPr>
          <a:xfrm>
            <a:off x="152400" y="6336268"/>
            <a:ext cx="11582400" cy="369332"/>
          </a:xfrm>
          <a:prstGeom prst="rect">
            <a:avLst/>
          </a:prstGeom>
        </p:spPr>
        <p:txBody>
          <a:bodyPr wrap="square">
            <a:spAutoFit/>
          </a:bodyPr>
          <a:lstStyle/>
          <a:p>
            <a:pPr algn="ctr"/>
            <a:r>
              <a:rPr lang="en-US" sz="1800" b="0" dirty="0"/>
              <a:t>S.-M. </a:t>
            </a:r>
            <a:r>
              <a:rPr lang="en-US" sz="1800" b="0" dirty="0" err="1"/>
              <a:t>Moosavi-Dezfooli</a:t>
            </a:r>
            <a:r>
              <a:rPr lang="en-US" sz="1800" b="0" dirty="0"/>
              <a:t>, A. Fawzi, O. Fawzi, P. </a:t>
            </a:r>
            <a:r>
              <a:rPr lang="en-US" sz="1800" b="0" dirty="0" err="1"/>
              <a:t>Frossard</a:t>
            </a:r>
            <a:r>
              <a:rPr lang="en-US" sz="1800" b="0" dirty="0"/>
              <a:t>, </a:t>
            </a:r>
            <a:r>
              <a:rPr lang="en-US" sz="1800" b="0" dirty="0">
                <a:hlinkClick r:id="rId4"/>
              </a:rPr>
              <a:t>Universal adversarial perturbations</a:t>
            </a:r>
            <a:r>
              <a:rPr lang="en-US" sz="1800" b="0" dirty="0"/>
              <a:t>, CVPR 2017</a:t>
            </a:r>
          </a:p>
        </p:txBody>
      </p:sp>
    </p:spTree>
    <p:extLst>
      <p:ext uri="{BB962C8B-B14F-4D97-AF65-F5344CB8AC3E}">
        <p14:creationId xmlns:p14="http://schemas.microsoft.com/office/powerpoint/2010/main" val="141746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32955-7592-5649-9AE7-E15813F1F22A}"/>
              </a:ext>
            </a:extLst>
          </p:cNvPr>
          <p:cNvSpPr>
            <a:spLocks noGrp="1"/>
          </p:cNvSpPr>
          <p:nvPr>
            <p:ph type="title"/>
          </p:nvPr>
        </p:nvSpPr>
        <p:spPr/>
        <p:txBody>
          <a:bodyPr/>
          <a:lstStyle/>
          <a:p>
            <a:r>
              <a:rPr lang="en-US" dirty="0"/>
              <a:t>Universal adversarial perturbations</a:t>
            </a:r>
          </a:p>
        </p:txBody>
      </p:sp>
      <p:sp>
        <p:nvSpPr>
          <p:cNvPr id="8" name="Content Placeholder 7">
            <a:extLst>
              <a:ext uri="{FF2B5EF4-FFF2-40B4-BE49-F238E27FC236}">
                <a16:creationId xmlns:a16="http://schemas.microsoft.com/office/drawing/2014/main" id="{3C7A1134-D2F6-EB42-A5A4-2965E7E16B26}"/>
              </a:ext>
            </a:extLst>
          </p:cNvPr>
          <p:cNvSpPr>
            <a:spLocks noGrp="1"/>
          </p:cNvSpPr>
          <p:nvPr>
            <p:ph idx="1"/>
          </p:nvPr>
        </p:nvSpPr>
        <p:spPr/>
        <p:txBody>
          <a:bodyPr/>
          <a:lstStyle/>
          <a:p>
            <a:pPr marL="457200" indent="-457200">
              <a:buFont typeface="Arial" panose="020B0604020202020204" pitchFamily="34" charset="0"/>
              <a:buChar char="•"/>
            </a:pPr>
            <a:r>
              <a:rPr lang="en-US" dirty="0"/>
              <a:t>Universal perturbations turn out to generalize well across models!</a:t>
            </a:r>
          </a:p>
        </p:txBody>
      </p:sp>
      <p:pic>
        <p:nvPicPr>
          <p:cNvPr id="5" name="Picture 4">
            <a:extLst>
              <a:ext uri="{FF2B5EF4-FFF2-40B4-BE49-F238E27FC236}">
                <a16:creationId xmlns:a16="http://schemas.microsoft.com/office/drawing/2014/main" id="{D1CD2885-EE1E-F34C-B44C-96988389B7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2971800"/>
            <a:ext cx="9144000" cy="2247538"/>
          </a:xfrm>
          <a:prstGeom prst="rect">
            <a:avLst/>
          </a:prstGeom>
        </p:spPr>
      </p:pic>
      <p:sp>
        <p:nvSpPr>
          <p:cNvPr id="9" name="Content Placeholder 2">
            <a:extLst>
              <a:ext uri="{FF2B5EF4-FFF2-40B4-BE49-F238E27FC236}">
                <a16:creationId xmlns:a16="http://schemas.microsoft.com/office/drawing/2014/main" id="{D6000E39-2CEA-BC4E-A070-6CB9658F5477}"/>
              </a:ext>
            </a:extLst>
          </p:cNvPr>
          <p:cNvSpPr txBox="1">
            <a:spLocks/>
          </p:cNvSpPr>
          <p:nvPr/>
        </p:nvSpPr>
        <p:spPr>
          <a:xfrm>
            <a:off x="2438401" y="2239240"/>
            <a:ext cx="7620001" cy="683570"/>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9pPr>
          </a:lstStyle>
          <a:p>
            <a:pPr algn="ctr">
              <a:lnSpc>
                <a:spcPct val="120000"/>
              </a:lnSpc>
            </a:pPr>
            <a:r>
              <a:rPr lang="en-US" sz="2400" b="0" dirty="0"/>
              <a:t> Fooling rate when computing a perturbation for one model (rows) and testing it on others (columns)</a:t>
            </a:r>
          </a:p>
        </p:txBody>
      </p:sp>
      <p:sp>
        <p:nvSpPr>
          <p:cNvPr id="7" name="Rectangle 6">
            <a:extLst>
              <a:ext uri="{FF2B5EF4-FFF2-40B4-BE49-F238E27FC236}">
                <a16:creationId xmlns:a16="http://schemas.microsoft.com/office/drawing/2014/main" id="{8246811F-A068-294D-B525-92E354600DA6}"/>
              </a:ext>
            </a:extLst>
          </p:cNvPr>
          <p:cNvSpPr/>
          <p:nvPr/>
        </p:nvSpPr>
        <p:spPr>
          <a:xfrm>
            <a:off x="152400" y="6336268"/>
            <a:ext cx="11582400" cy="369332"/>
          </a:xfrm>
          <a:prstGeom prst="rect">
            <a:avLst/>
          </a:prstGeom>
        </p:spPr>
        <p:txBody>
          <a:bodyPr wrap="square">
            <a:spAutoFit/>
          </a:bodyPr>
          <a:lstStyle/>
          <a:p>
            <a:pPr algn="ctr"/>
            <a:r>
              <a:rPr lang="en-US" sz="1800" b="0" dirty="0"/>
              <a:t>S.-M. </a:t>
            </a:r>
            <a:r>
              <a:rPr lang="en-US" sz="1800" b="0" dirty="0" err="1"/>
              <a:t>Moosavi-Dezfooli</a:t>
            </a:r>
            <a:r>
              <a:rPr lang="en-US" sz="1800" b="0" dirty="0"/>
              <a:t>, A. Fawzi, O. Fawzi, P. </a:t>
            </a:r>
            <a:r>
              <a:rPr lang="en-US" sz="1800" b="0" dirty="0" err="1"/>
              <a:t>Frossard</a:t>
            </a:r>
            <a:r>
              <a:rPr lang="en-US" sz="1800" b="0" dirty="0"/>
              <a:t>, </a:t>
            </a:r>
            <a:r>
              <a:rPr lang="en-US" sz="1800" b="0" dirty="0">
                <a:hlinkClick r:id="rId3"/>
              </a:rPr>
              <a:t>Universal adversarial perturbations</a:t>
            </a:r>
            <a:r>
              <a:rPr lang="en-US" sz="1800" b="0" dirty="0"/>
              <a:t>, CVPR 2017</a:t>
            </a:r>
          </a:p>
        </p:txBody>
      </p:sp>
    </p:spTree>
    <p:extLst>
      <p:ext uri="{BB962C8B-B14F-4D97-AF65-F5344CB8AC3E}">
        <p14:creationId xmlns:p14="http://schemas.microsoft.com/office/powerpoint/2010/main" val="1845546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4554D-77CD-DC46-96E2-A211B7CEACF2}"/>
              </a:ext>
            </a:extLst>
          </p:cNvPr>
          <p:cNvSpPr>
            <a:spLocks noGrp="1"/>
          </p:cNvSpPr>
          <p:nvPr>
            <p:ph type="title"/>
          </p:nvPr>
        </p:nvSpPr>
        <p:spPr/>
        <p:txBody>
          <a:bodyPr/>
          <a:lstStyle/>
          <a:p>
            <a:r>
              <a:rPr lang="en-US" dirty="0"/>
              <a:t>Adversarial examples: Outline</a:t>
            </a:r>
          </a:p>
        </p:txBody>
      </p:sp>
      <p:sp>
        <p:nvSpPr>
          <p:cNvPr id="3" name="Content Placeholder 2">
            <a:extLst>
              <a:ext uri="{FF2B5EF4-FFF2-40B4-BE49-F238E27FC236}">
                <a16:creationId xmlns:a16="http://schemas.microsoft.com/office/drawing/2014/main" id="{1549BB5E-A1C7-8144-8D96-39F1ACC55917}"/>
              </a:ext>
            </a:extLst>
          </p:cNvPr>
          <p:cNvSpPr>
            <a:spLocks noGrp="1"/>
          </p:cNvSpPr>
          <p:nvPr>
            <p:ph idx="1"/>
          </p:nvPr>
        </p:nvSpPr>
        <p:spPr/>
        <p:txBody>
          <a:bodyPr/>
          <a:lstStyle/>
          <a:p>
            <a:pPr marL="457200" indent="-457200">
              <a:buFont typeface="Arial" panose="020B0604020202020204" pitchFamily="34" charset="0"/>
              <a:buChar char="•"/>
            </a:pPr>
            <a:r>
              <a:rPr lang="en-US" sz="2400" dirty="0">
                <a:solidFill>
                  <a:schemeClr val="bg1">
                    <a:lumMod val="50000"/>
                  </a:schemeClr>
                </a:solidFill>
              </a:rPr>
              <a:t>Basic definition, analysis of fooling linear classifiers</a:t>
            </a:r>
          </a:p>
          <a:p>
            <a:pPr marL="457200" indent="-457200">
              <a:buFont typeface="Arial" panose="020B0604020202020204" pitchFamily="34" charset="0"/>
              <a:buChar char="•"/>
            </a:pPr>
            <a:r>
              <a:rPr lang="en-US" sz="2400" dirty="0">
                <a:solidFill>
                  <a:schemeClr val="bg1">
                    <a:lumMod val="50000"/>
                  </a:schemeClr>
                </a:solidFill>
              </a:rPr>
              <a:t>Generating adversarial examples</a:t>
            </a:r>
          </a:p>
          <a:p>
            <a:pPr marL="857250" lvl="1" indent="-457200">
              <a:buFont typeface="Arial" panose="020B0604020202020204" pitchFamily="34" charset="0"/>
              <a:buChar char="•"/>
            </a:pPr>
            <a:r>
              <a:rPr lang="en-US" dirty="0">
                <a:solidFill>
                  <a:schemeClr val="bg1">
                    <a:lumMod val="50000"/>
                  </a:schemeClr>
                </a:solidFill>
              </a:rPr>
              <a:t>Fast gradient sign, iterative variants</a:t>
            </a:r>
          </a:p>
          <a:p>
            <a:pPr marL="857250" lvl="1" indent="-457200">
              <a:buFont typeface="Arial" panose="020B0604020202020204" pitchFamily="34" charset="0"/>
              <a:buChar char="•"/>
            </a:pPr>
            <a:r>
              <a:rPr lang="en-US" dirty="0">
                <a:solidFill>
                  <a:schemeClr val="bg1">
                    <a:lumMod val="50000"/>
                  </a:schemeClr>
                </a:solidFill>
              </a:rPr>
              <a:t>Universal adversarial perturbations</a:t>
            </a:r>
          </a:p>
          <a:p>
            <a:pPr marL="457200" indent="-457200">
              <a:buFont typeface="Arial" panose="020B0604020202020204" pitchFamily="34" charset="0"/>
              <a:buChar char="•"/>
            </a:pPr>
            <a:r>
              <a:rPr lang="en-US" sz="2400" dirty="0"/>
              <a:t>Why are neural networks easy to fool?</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4879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5827D-5EE5-2B44-B7F4-19EC28BF140E}"/>
              </a:ext>
            </a:extLst>
          </p:cNvPr>
          <p:cNvSpPr>
            <a:spLocks noGrp="1"/>
          </p:cNvSpPr>
          <p:nvPr>
            <p:ph type="title"/>
          </p:nvPr>
        </p:nvSpPr>
        <p:spPr/>
        <p:txBody>
          <a:bodyPr/>
          <a:lstStyle/>
          <a:p>
            <a:r>
              <a:rPr lang="en-US" dirty="0"/>
              <a:t>Properties of adversarial examples: Summary</a:t>
            </a:r>
          </a:p>
        </p:txBody>
      </p:sp>
      <p:sp>
        <p:nvSpPr>
          <p:cNvPr id="12" name="Content Placeholder 11">
            <a:extLst>
              <a:ext uri="{FF2B5EF4-FFF2-40B4-BE49-F238E27FC236}">
                <a16:creationId xmlns:a16="http://schemas.microsoft.com/office/drawing/2014/main" id="{04827002-25F2-DF41-8175-F7D6DEE8219A}"/>
              </a:ext>
            </a:extLst>
          </p:cNvPr>
          <p:cNvSpPr>
            <a:spLocks noGrp="1"/>
          </p:cNvSpPr>
          <p:nvPr>
            <p:ph idx="1"/>
          </p:nvPr>
        </p:nvSpPr>
        <p:spPr/>
        <p:txBody>
          <a:bodyPr/>
          <a:lstStyle/>
          <a:p>
            <a:pPr marL="457200" indent="-457200">
              <a:buFont typeface="Arial" panose="020B0604020202020204" pitchFamily="34" charset="0"/>
              <a:buChar char="•"/>
            </a:pPr>
            <a:r>
              <a:rPr lang="en-US" dirty="0"/>
              <a:t>For any input image, it is usually easy to generate </a:t>
            </a:r>
            <a:br>
              <a:rPr lang="en-US" dirty="0"/>
            </a:br>
            <a:r>
              <a:rPr lang="en-US" dirty="0"/>
              <a:t>a very similar image that gets misclassified by the same network</a:t>
            </a:r>
          </a:p>
          <a:p>
            <a:pPr marL="457200" indent="-457200">
              <a:buFont typeface="Arial" panose="020B0604020202020204" pitchFamily="34" charset="0"/>
              <a:buChar char="•"/>
            </a:pPr>
            <a:r>
              <a:rPr lang="en-US" dirty="0"/>
              <a:t>To obtain an adversarial example, one does not need to do precise gradient ascent</a:t>
            </a:r>
          </a:p>
          <a:p>
            <a:pPr marL="457200" indent="-457200">
              <a:buFont typeface="Arial" panose="020B0604020202020204" pitchFamily="34" charset="0"/>
              <a:buChar char="•"/>
            </a:pPr>
            <a:r>
              <a:rPr lang="en-US" dirty="0"/>
              <a:t>Adversarial images can (somewhat) survive transformations like being printed and photographed</a:t>
            </a:r>
          </a:p>
          <a:p>
            <a:pPr marL="457200" indent="-457200">
              <a:buFont typeface="Arial" panose="020B0604020202020204" pitchFamily="34" charset="0"/>
              <a:buChar char="•"/>
            </a:pPr>
            <a:r>
              <a:rPr lang="en-US" dirty="0"/>
              <a:t>It is possible to attack many images with the same perturbation</a:t>
            </a:r>
          </a:p>
          <a:p>
            <a:pPr marL="457200" indent="-457200">
              <a:buFont typeface="Arial" panose="020B0604020202020204" pitchFamily="34" charset="0"/>
              <a:buChar char="•"/>
            </a:pPr>
            <a:r>
              <a:rPr lang="en-US" dirty="0"/>
              <a:t>Adversarial examples that can fool one network have a high chance of fooling a network with different parameters and even architecture</a:t>
            </a:r>
          </a:p>
        </p:txBody>
      </p:sp>
    </p:spTree>
    <p:extLst>
      <p:ext uri="{BB962C8B-B14F-4D97-AF65-F5344CB8AC3E}">
        <p14:creationId xmlns:p14="http://schemas.microsoft.com/office/powerpoint/2010/main" val="120908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45D47-69CB-CF48-9C2B-B51E515B9C42}"/>
              </a:ext>
            </a:extLst>
          </p:cNvPr>
          <p:cNvSpPr>
            <a:spLocks noGrp="1"/>
          </p:cNvSpPr>
          <p:nvPr>
            <p:ph type="title"/>
          </p:nvPr>
        </p:nvSpPr>
        <p:spPr/>
        <p:txBody>
          <a:bodyPr/>
          <a:lstStyle/>
          <a:p>
            <a:r>
              <a:rPr lang="en-US" dirty="0"/>
              <a:t>Why are deep networks easy to fool?</a:t>
            </a:r>
          </a:p>
        </p:txBody>
      </p:sp>
      <p:sp>
        <p:nvSpPr>
          <p:cNvPr id="3" name="Content Placeholder 2">
            <a:extLst>
              <a:ext uri="{FF2B5EF4-FFF2-40B4-BE49-F238E27FC236}">
                <a16:creationId xmlns:a16="http://schemas.microsoft.com/office/drawing/2014/main" id="{5D2CFB0C-6D15-734B-ACAE-EA3CEF59EDB4}"/>
              </a:ext>
            </a:extLst>
          </p:cNvPr>
          <p:cNvSpPr>
            <a:spLocks noGrp="1"/>
          </p:cNvSpPr>
          <p:nvPr>
            <p:ph idx="1"/>
          </p:nvPr>
        </p:nvSpPr>
        <p:spPr/>
        <p:txBody>
          <a:bodyPr/>
          <a:lstStyle/>
          <a:p>
            <a:pPr marL="457200" indent="-457200">
              <a:buFont typeface="Arial" panose="020B0604020202020204" pitchFamily="34" charset="0"/>
              <a:buChar char="•"/>
            </a:pPr>
            <a:r>
              <a:rPr lang="en-US" dirty="0"/>
              <a:t>Networks are “too linear”: it is easy to manipulate output in a predictable way given the input</a:t>
            </a:r>
          </a:p>
          <a:p>
            <a:pPr marL="457200" indent="-457200">
              <a:buFont typeface="Arial" panose="020B0604020202020204" pitchFamily="34" charset="0"/>
              <a:buChar char="•"/>
            </a:pPr>
            <a:r>
              <a:rPr lang="en-US" dirty="0"/>
              <a:t>The input dimensionality is high, so one can get a large change in the output by changing individual inputs by small amounts</a:t>
            </a:r>
          </a:p>
          <a:p>
            <a:pPr marL="457200" indent="-457200">
              <a:buFont typeface="Arial" panose="020B0604020202020204" pitchFamily="34" charset="0"/>
              <a:buChar char="•"/>
            </a:pPr>
            <a:r>
              <a:rPr lang="en-US" dirty="0"/>
              <a:t>Neural networks can fit anything, but nothing prevents them from behaving erratically between training samples</a:t>
            </a:r>
          </a:p>
          <a:p>
            <a:pPr marL="857250" lvl="1" indent="-457200">
              <a:buFont typeface="Arial" panose="020B0604020202020204" pitchFamily="34" charset="0"/>
              <a:buChar char="•"/>
            </a:pPr>
            <a:r>
              <a:rPr lang="en-US" sz="2400" dirty="0"/>
              <a:t>Counter-intuitively, a network can both generalize well on natural images and be susceptible to adversarial examples</a:t>
            </a:r>
          </a:p>
          <a:p>
            <a:pPr marL="457200" indent="-457200">
              <a:buFont typeface="Arial" panose="020B0604020202020204" pitchFamily="34" charset="0"/>
              <a:buChar char="•"/>
            </a:pPr>
            <a:r>
              <a:rPr lang="en-US" dirty="0"/>
              <a:t>Adversarial examples generalize well because different models learn similar functions when trained to perform the same task (or because adversarial examples are a function of the data rather than of the network)?</a:t>
            </a:r>
          </a:p>
        </p:txBody>
      </p:sp>
    </p:spTree>
    <p:extLst>
      <p:ext uri="{BB962C8B-B14F-4D97-AF65-F5344CB8AC3E}">
        <p14:creationId xmlns:p14="http://schemas.microsoft.com/office/powerpoint/2010/main" val="1330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1">
            <a:extLst>
              <a:ext uri="{FF2B5EF4-FFF2-40B4-BE49-F238E27FC236}">
                <a16:creationId xmlns:a16="http://schemas.microsoft.com/office/drawing/2014/main" id="{FC01D1A4-CC23-0F4B-A508-76B222EEABF2}"/>
              </a:ext>
            </a:extLst>
          </p:cNvPr>
          <p:cNvSpPr txBox="1">
            <a:spLocks/>
          </p:cNvSpPr>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457200" indent="-457200">
              <a:buFont typeface="Arial" panose="020B0604020202020204" pitchFamily="34" charset="0"/>
              <a:buChar char="•"/>
            </a:pPr>
            <a:r>
              <a:rPr lang="en-US" b="0" kern="0" dirty="0"/>
              <a:t>Actually, it is easy to generate perceptually incoherent or totally meaningless images that will be classified as any given class with high confidence</a:t>
            </a:r>
          </a:p>
        </p:txBody>
      </p:sp>
      <p:sp>
        <p:nvSpPr>
          <p:cNvPr id="2" name="Title 1">
            <a:extLst>
              <a:ext uri="{FF2B5EF4-FFF2-40B4-BE49-F238E27FC236}">
                <a16:creationId xmlns:a16="http://schemas.microsoft.com/office/drawing/2014/main" id="{D4132955-7592-5649-9AE7-E15813F1F22A}"/>
              </a:ext>
            </a:extLst>
          </p:cNvPr>
          <p:cNvSpPr>
            <a:spLocks noGrp="1"/>
          </p:cNvSpPr>
          <p:nvPr>
            <p:ph type="title"/>
          </p:nvPr>
        </p:nvSpPr>
        <p:spPr/>
        <p:txBody>
          <a:bodyPr/>
          <a:lstStyle/>
          <a:p>
            <a:r>
              <a:rPr lang="en-US" dirty="0"/>
              <a:t>Last time: Generation of preferred inputs</a:t>
            </a:r>
          </a:p>
        </p:txBody>
      </p:sp>
      <p:pic>
        <p:nvPicPr>
          <p:cNvPr id="8" name="Content Placeholder 7">
            <a:extLst>
              <a:ext uri="{FF2B5EF4-FFF2-40B4-BE49-F238E27FC236}">
                <a16:creationId xmlns:a16="http://schemas.microsoft.com/office/drawing/2014/main" id="{E0FDC094-4CE6-B041-90BA-AE82F942900A}"/>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914400" y="2607539"/>
            <a:ext cx="5112361" cy="3036704"/>
          </a:xfrm>
        </p:spPr>
      </p:pic>
      <p:sp>
        <p:nvSpPr>
          <p:cNvPr id="4" name="Rectangle 3">
            <a:extLst>
              <a:ext uri="{FF2B5EF4-FFF2-40B4-BE49-F238E27FC236}">
                <a16:creationId xmlns:a16="http://schemas.microsoft.com/office/drawing/2014/main" id="{88D12A2D-844F-4E4A-AFD0-73F2B8294B24}"/>
              </a:ext>
            </a:extLst>
          </p:cNvPr>
          <p:cNvSpPr/>
          <p:nvPr/>
        </p:nvSpPr>
        <p:spPr>
          <a:xfrm>
            <a:off x="2057400" y="6096000"/>
            <a:ext cx="8153400" cy="646331"/>
          </a:xfrm>
          <a:prstGeom prst="rect">
            <a:avLst/>
          </a:prstGeom>
        </p:spPr>
        <p:txBody>
          <a:bodyPr wrap="square">
            <a:spAutoFit/>
          </a:bodyPr>
          <a:lstStyle/>
          <a:p>
            <a:pPr algn="ctr"/>
            <a:r>
              <a:rPr lang="en-US" sz="1800" b="0" dirty="0"/>
              <a:t>A. Nguyen, J. </a:t>
            </a:r>
            <a:r>
              <a:rPr lang="en-US" sz="1800" b="0" dirty="0" err="1"/>
              <a:t>Yosinski</a:t>
            </a:r>
            <a:r>
              <a:rPr lang="en-US" sz="1800" b="0" dirty="0"/>
              <a:t>, J. Clune, </a:t>
            </a:r>
            <a:r>
              <a:rPr lang="en-US" sz="1800" b="0" dirty="0">
                <a:hlinkClick r:id="rId3"/>
              </a:rPr>
              <a:t>Deep Neural Networks are Easily Fooled: High Confidence Predictions for Unrecognizable Images</a:t>
            </a:r>
            <a:r>
              <a:rPr lang="en-US" sz="1800" b="0" dirty="0"/>
              <a:t>, CVPR 2015</a:t>
            </a:r>
          </a:p>
        </p:txBody>
      </p:sp>
      <p:pic>
        <p:nvPicPr>
          <p:cNvPr id="6" name="Content Placeholder 5">
            <a:extLst>
              <a:ext uri="{FF2B5EF4-FFF2-40B4-BE49-F238E27FC236}">
                <a16:creationId xmlns:a16="http://schemas.microsoft.com/office/drawing/2014/main" id="{0B623814-F27A-D143-B477-66648C36D1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6324599" y="2585357"/>
            <a:ext cx="5105401" cy="3015933"/>
          </a:xfrm>
          <a:prstGeom prst="rect">
            <a:avLst/>
          </a:prstGeom>
          <a:noFill/>
          <a:ln w="9525">
            <a:noFill/>
            <a:miter lim="800000"/>
            <a:headEnd/>
            <a:tailEnd/>
          </a:ln>
        </p:spPr>
      </p:pic>
    </p:spTree>
    <p:extLst>
      <p:ext uri="{BB962C8B-B14F-4D97-AF65-F5344CB8AC3E}">
        <p14:creationId xmlns:p14="http://schemas.microsoft.com/office/powerpoint/2010/main" val="12254135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4B170-300F-0C4C-A751-FAE754695F36}"/>
              </a:ext>
            </a:extLst>
          </p:cNvPr>
          <p:cNvSpPr>
            <a:spLocks noGrp="1"/>
          </p:cNvSpPr>
          <p:nvPr>
            <p:ph type="title"/>
          </p:nvPr>
        </p:nvSpPr>
        <p:spPr>
          <a:xfrm>
            <a:off x="914400" y="76200"/>
            <a:ext cx="10591800" cy="838200"/>
          </a:xfrm>
        </p:spPr>
        <p:txBody>
          <a:bodyPr/>
          <a:lstStyle/>
          <a:p>
            <a:r>
              <a:rPr lang="en-US" dirty="0"/>
              <a:t>Adversarial examples are not bugs, but features?</a:t>
            </a:r>
          </a:p>
        </p:txBody>
      </p:sp>
      <p:pic>
        <p:nvPicPr>
          <p:cNvPr id="6" name="Content Placeholder 5">
            <a:extLst>
              <a:ext uri="{FF2B5EF4-FFF2-40B4-BE49-F238E27FC236}">
                <a16:creationId xmlns:a16="http://schemas.microsoft.com/office/drawing/2014/main" id="{3A83AC29-9DCE-7A48-86D3-E9B88687C58E}"/>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52399" y="1295400"/>
            <a:ext cx="11869091" cy="3733800"/>
          </a:xfrm>
        </p:spPr>
      </p:pic>
      <p:sp>
        <p:nvSpPr>
          <p:cNvPr id="4" name="Rectangle 3">
            <a:extLst>
              <a:ext uri="{FF2B5EF4-FFF2-40B4-BE49-F238E27FC236}">
                <a16:creationId xmlns:a16="http://schemas.microsoft.com/office/drawing/2014/main" id="{FD1D2206-50DE-A747-B0FD-5D81406DB8E2}"/>
              </a:ext>
            </a:extLst>
          </p:cNvPr>
          <p:cNvSpPr/>
          <p:nvPr/>
        </p:nvSpPr>
        <p:spPr>
          <a:xfrm>
            <a:off x="1282700" y="6367046"/>
            <a:ext cx="9982200" cy="369332"/>
          </a:xfrm>
          <a:prstGeom prst="rect">
            <a:avLst/>
          </a:prstGeom>
        </p:spPr>
        <p:txBody>
          <a:bodyPr wrap="square">
            <a:spAutoFit/>
          </a:bodyPr>
          <a:lstStyle/>
          <a:p>
            <a:pPr algn="ctr"/>
            <a:r>
              <a:rPr lang="en-US" sz="1800" b="0" dirty="0"/>
              <a:t>A. Ilyas et al. </a:t>
            </a:r>
            <a:r>
              <a:rPr lang="en-US" sz="1800" b="0" dirty="0">
                <a:hlinkClick r:id="rId3"/>
              </a:rPr>
              <a:t>Adversarial Examples are not Bugs, they are Features</a:t>
            </a:r>
            <a:r>
              <a:rPr lang="en-US" sz="1800" b="0" dirty="0"/>
              <a:t>. </a:t>
            </a:r>
            <a:r>
              <a:rPr lang="en-US" sz="1800" b="0" dirty="0" err="1"/>
              <a:t>NeurIPS</a:t>
            </a:r>
            <a:r>
              <a:rPr lang="en-US" sz="1800" b="0" dirty="0"/>
              <a:t> 2019</a:t>
            </a:r>
          </a:p>
        </p:txBody>
      </p:sp>
      <p:sp>
        <p:nvSpPr>
          <p:cNvPr id="7" name="Rectangle 6">
            <a:extLst>
              <a:ext uri="{FF2B5EF4-FFF2-40B4-BE49-F238E27FC236}">
                <a16:creationId xmlns:a16="http://schemas.microsoft.com/office/drawing/2014/main" id="{511374B9-40BA-E54C-A7D5-B649C6A4EAB8}"/>
              </a:ext>
            </a:extLst>
          </p:cNvPr>
          <p:cNvSpPr/>
          <p:nvPr/>
        </p:nvSpPr>
        <p:spPr>
          <a:xfrm>
            <a:off x="304800" y="5156537"/>
            <a:ext cx="5782144" cy="400110"/>
          </a:xfrm>
          <a:prstGeom prst="rect">
            <a:avLst/>
          </a:prstGeom>
        </p:spPr>
        <p:txBody>
          <a:bodyPr wrap="square">
            <a:spAutoFit/>
          </a:bodyPr>
          <a:lstStyle/>
          <a:p>
            <a:r>
              <a:rPr lang="en-US" sz="2000" b="0" dirty="0"/>
              <a:t>Disentangle features into robust and non-robust</a:t>
            </a:r>
          </a:p>
        </p:txBody>
      </p:sp>
      <p:sp>
        <p:nvSpPr>
          <p:cNvPr id="8" name="Rectangle 7">
            <a:extLst>
              <a:ext uri="{FF2B5EF4-FFF2-40B4-BE49-F238E27FC236}">
                <a16:creationId xmlns:a16="http://schemas.microsoft.com/office/drawing/2014/main" id="{69FF78EA-DF38-0046-B2B3-CF91EB270692}"/>
              </a:ext>
            </a:extLst>
          </p:cNvPr>
          <p:cNvSpPr/>
          <p:nvPr/>
        </p:nvSpPr>
        <p:spPr>
          <a:xfrm>
            <a:off x="6299200" y="5181600"/>
            <a:ext cx="6096000" cy="1015663"/>
          </a:xfrm>
          <a:prstGeom prst="rect">
            <a:avLst/>
          </a:prstGeom>
        </p:spPr>
        <p:txBody>
          <a:bodyPr>
            <a:spAutoFit/>
          </a:bodyPr>
          <a:lstStyle/>
          <a:p>
            <a:r>
              <a:rPr lang="en-US" sz="2000" b="0" dirty="0"/>
              <a:t>Construct a dataset which appears mislabeled to humans (via adversarial examples) but results in good accuracy on the original test set</a:t>
            </a:r>
          </a:p>
        </p:txBody>
      </p:sp>
    </p:spTree>
    <p:extLst>
      <p:ext uri="{BB962C8B-B14F-4D97-AF65-F5344CB8AC3E}">
        <p14:creationId xmlns:p14="http://schemas.microsoft.com/office/powerpoint/2010/main" val="25939362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4554D-77CD-DC46-96E2-A211B7CEACF2}"/>
              </a:ext>
            </a:extLst>
          </p:cNvPr>
          <p:cNvSpPr>
            <a:spLocks noGrp="1"/>
          </p:cNvSpPr>
          <p:nvPr>
            <p:ph type="title"/>
          </p:nvPr>
        </p:nvSpPr>
        <p:spPr/>
        <p:txBody>
          <a:bodyPr/>
          <a:lstStyle/>
          <a:p>
            <a:r>
              <a:rPr lang="en-US" dirty="0"/>
              <a:t>Adversarial examples: Outline</a:t>
            </a:r>
          </a:p>
        </p:txBody>
      </p:sp>
      <p:sp>
        <p:nvSpPr>
          <p:cNvPr id="3" name="Content Placeholder 2">
            <a:extLst>
              <a:ext uri="{FF2B5EF4-FFF2-40B4-BE49-F238E27FC236}">
                <a16:creationId xmlns:a16="http://schemas.microsoft.com/office/drawing/2014/main" id="{1549BB5E-A1C7-8144-8D96-39F1ACC55917}"/>
              </a:ext>
            </a:extLst>
          </p:cNvPr>
          <p:cNvSpPr>
            <a:spLocks noGrp="1"/>
          </p:cNvSpPr>
          <p:nvPr>
            <p:ph idx="1"/>
          </p:nvPr>
        </p:nvSpPr>
        <p:spPr/>
        <p:txBody>
          <a:bodyPr/>
          <a:lstStyle/>
          <a:p>
            <a:pPr marL="457200" indent="-457200">
              <a:buFont typeface="Arial" panose="020B0604020202020204" pitchFamily="34" charset="0"/>
              <a:buChar char="•"/>
            </a:pPr>
            <a:r>
              <a:rPr lang="en-US" sz="2400" dirty="0">
                <a:solidFill>
                  <a:schemeClr val="bg1">
                    <a:lumMod val="50000"/>
                  </a:schemeClr>
                </a:solidFill>
              </a:rPr>
              <a:t>Basic definition, analysis of fooling linear classifiers</a:t>
            </a:r>
          </a:p>
          <a:p>
            <a:pPr marL="457200" indent="-457200">
              <a:buFont typeface="Arial" panose="020B0604020202020204" pitchFamily="34" charset="0"/>
              <a:buChar char="•"/>
            </a:pPr>
            <a:r>
              <a:rPr lang="en-US" sz="2400" dirty="0">
                <a:solidFill>
                  <a:schemeClr val="bg1">
                    <a:lumMod val="50000"/>
                  </a:schemeClr>
                </a:solidFill>
              </a:rPr>
              <a:t>Generating adversarial examples</a:t>
            </a:r>
          </a:p>
          <a:p>
            <a:pPr marL="857250" lvl="1" indent="-457200">
              <a:buFont typeface="Arial" panose="020B0604020202020204" pitchFamily="34" charset="0"/>
              <a:buChar char="•"/>
            </a:pPr>
            <a:r>
              <a:rPr lang="en-US" dirty="0">
                <a:solidFill>
                  <a:schemeClr val="bg1">
                    <a:lumMod val="50000"/>
                  </a:schemeClr>
                </a:solidFill>
              </a:rPr>
              <a:t>Fast gradient sign, iterative variants</a:t>
            </a:r>
          </a:p>
          <a:p>
            <a:pPr marL="857250" lvl="1" indent="-457200">
              <a:buFont typeface="Arial" panose="020B0604020202020204" pitchFamily="34" charset="0"/>
              <a:buChar char="•"/>
            </a:pPr>
            <a:r>
              <a:rPr lang="en-US" dirty="0">
                <a:solidFill>
                  <a:schemeClr val="bg1">
                    <a:lumMod val="50000"/>
                  </a:schemeClr>
                </a:solidFill>
              </a:rPr>
              <a:t>Universal adversarial perturbations</a:t>
            </a:r>
          </a:p>
          <a:p>
            <a:pPr marL="457200" indent="-457200">
              <a:buFont typeface="Arial" panose="020B0604020202020204" pitchFamily="34" charset="0"/>
              <a:buChar char="•"/>
            </a:pPr>
            <a:r>
              <a:rPr lang="en-US" sz="2400" dirty="0">
                <a:solidFill>
                  <a:schemeClr val="bg1">
                    <a:lumMod val="50000"/>
                  </a:schemeClr>
                </a:solidFill>
              </a:rPr>
              <a:t>Why are neural networks easy to fool?</a:t>
            </a:r>
          </a:p>
          <a:p>
            <a:pPr marL="457200" indent="-457200">
              <a:buFont typeface="Arial" panose="020B0604020202020204" pitchFamily="34" charset="0"/>
              <a:buChar char="•"/>
            </a:pPr>
            <a:r>
              <a:rPr lang="en-US" sz="2400" dirty="0"/>
              <a:t>Defending against adversarial examples</a:t>
            </a:r>
          </a:p>
          <a:p>
            <a:pPr marL="857250" lvl="1" indent="-457200">
              <a:buFont typeface="Arial" panose="020B0604020202020204" pitchFamily="34" charset="0"/>
              <a:buChar char="•"/>
            </a:pPr>
            <a:r>
              <a:rPr lang="en-US" dirty="0"/>
              <a:t>Adversarial training</a:t>
            </a:r>
          </a:p>
          <a:p>
            <a:pPr marL="857250" lvl="1" indent="-457200">
              <a:buFont typeface="Arial" panose="020B0604020202020204" pitchFamily="34" charset="0"/>
              <a:buChar char="•"/>
            </a:pPr>
            <a:r>
              <a:rPr lang="en-US" dirty="0"/>
              <a:t>Learning to reject adversarial examples</a:t>
            </a:r>
          </a:p>
          <a:p>
            <a:pPr marL="857250" lvl="1" indent="-457200">
              <a:buFont typeface="Arial" panose="020B0604020202020204" pitchFamily="34" charset="0"/>
              <a:buChar char="•"/>
            </a:pPr>
            <a:r>
              <a:rPr lang="en-US" dirty="0"/>
              <a:t>Robust architectures</a:t>
            </a:r>
          </a:p>
          <a:p>
            <a:pPr marL="857250" lvl="1" indent="-457200">
              <a:buFont typeface="Arial" panose="020B0604020202020204" pitchFamily="34" charset="0"/>
              <a:buChar char="•"/>
            </a:pPr>
            <a:r>
              <a:rPr lang="en-US" dirty="0"/>
              <a:t>Image pre-processing</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34227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ADF8E-5797-4A4F-971F-350B2F0459C1}"/>
              </a:ext>
            </a:extLst>
          </p:cNvPr>
          <p:cNvSpPr>
            <a:spLocks noGrp="1"/>
          </p:cNvSpPr>
          <p:nvPr>
            <p:ph type="title"/>
          </p:nvPr>
        </p:nvSpPr>
        <p:spPr/>
        <p:txBody>
          <a:bodyPr/>
          <a:lstStyle/>
          <a:p>
            <a:r>
              <a:rPr lang="en-US"/>
              <a:t>Defending against adversarial examples</a:t>
            </a:r>
            <a:endParaRPr lang="en-US" dirty="0"/>
          </a:p>
        </p:txBody>
      </p:sp>
      <p:sp>
        <p:nvSpPr>
          <p:cNvPr id="3" name="Content Placeholder 2">
            <a:extLst>
              <a:ext uri="{FF2B5EF4-FFF2-40B4-BE49-F238E27FC236}">
                <a16:creationId xmlns:a16="http://schemas.microsoft.com/office/drawing/2014/main" id="{8277E625-918D-244A-BF49-D42CB6E8169E}"/>
              </a:ext>
            </a:extLst>
          </p:cNvPr>
          <p:cNvSpPr>
            <a:spLocks noGrp="1"/>
          </p:cNvSpPr>
          <p:nvPr>
            <p:ph idx="1"/>
          </p:nvPr>
        </p:nvSpPr>
        <p:spPr>
          <a:xfrm>
            <a:off x="533400" y="914400"/>
            <a:ext cx="11049000" cy="5257800"/>
          </a:xfrm>
        </p:spPr>
        <p:txBody>
          <a:bodyPr/>
          <a:lstStyle/>
          <a:p>
            <a:pPr marL="457200" indent="-457200">
              <a:buFont typeface="Arial" panose="020B0604020202020204" pitchFamily="34" charset="0"/>
              <a:buChar char="•"/>
            </a:pPr>
            <a:r>
              <a:rPr lang="en-US" dirty="0"/>
              <a:t>Adversarial training: networks can be made somewhat resistant by augmenting or regularizing training with adversarial examples (</a:t>
            </a:r>
            <a:r>
              <a:rPr lang="en-US" dirty="0">
                <a:hlinkClick r:id="rId2"/>
              </a:rPr>
              <a:t>Goodfellow et al.</a:t>
            </a:r>
            <a:r>
              <a:rPr lang="en-US" dirty="0"/>
              <a:t> 2015, </a:t>
            </a:r>
            <a:r>
              <a:rPr lang="en-US" dirty="0">
                <a:hlinkClick r:id="rId3"/>
              </a:rPr>
              <a:t>Tramer et al.</a:t>
            </a:r>
            <a:r>
              <a:rPr lang="en-US" dirty="0"/>
              <a:t> 2018)</a:t>
            </a:r>
          </a:p>
          <a:p>
            <a:endParaRPr lang="en-US" dirty="0"/>
          </a:p>
        </p:txBody>
      </p:sp>
    </p:spTree>
    <p:extLst>
      <p:ext uri="{BB962C8B-B14F-4D97-AF65-F5344CB8AC3E}">
        <p14:creationId xmlns:p14="http://schemas.microsoft.com/office/powerpoint/2010/main" val="22026854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ADF8E-5797-4A4F-971F-350B2F0459C1}"/>
              </a:ext>
            </a:extLst>
          </p:cNvPr>
          <p:cNvSpPr>
            <a:spLocks noGrp="1"/>
          </p:cNvSpPr>
          <p:nvPr>
            <p:ph type="title"/>
          </p:nvPr>
        </p:nvSpPr>
        <p:spPr/>
        <p:txBody>
          <a:bodyPr/>
          <a:lstStyle/>
          <a:p>
            <a:r>
              <a:rPr lang="en-US"/>
              <a:t>Defending against adversarial examples</a:t>
            </a:r>
            <a:endParaRPr lang="en-US" dirty="0"/>
          </a:p>
        </p:txBody>
      </p:sp>
      <p:sp>
        <p:nvSpPr>
          <p:cNvPr id="3" name="Content Placeholder 2">
            <a:extLst>
              <a:ext uri="{FF2B5EF4-FFF2-40B4-BE49-F238E27FC236}">
                <a16:creationId xmlns:a16="http://schemas.microsoft.com/office/drawing/2014/main" id="{8277E625-918D-244A-BF49-D42CB6E8169E}"/>
              </a:ext>
            </a:extLst>
          </p:cNvPr>
          <p:cNvSpPr>
            <a:spLocks noGrp="1"/>
          </p:cNvSpPr>
          <p:nvPr>
            <p:ph idx="1"/>
          </p:nvPr>
        </p:nvSpPr>
        <p:spPr>
          <a:xfrm>
            <a:off x="533400" y="914400"/>
            <a:ext cx="11049000" cy="5257800"/>
          </a:xfrm>
        </p:spPr>
        <p:txBody>
          <a:bodyPr/>
          <a:lstStyle/>
          <a:p>
            <a:pPr marL="457200" indent="-457200">
              <a:buFont typeface="Arial" panose="020B0604020202020204" pitchFamily="34" charset="0"/>
              <a:buChar char="•"/>
            </a:pPr>
            <a:r>
              <a:rPr lang="en-US" dirty="0"/>
              <a:t>Adversarial training: networks can be made somewhat resistant by augmenting or regularizing training with adversarial examples (</a:t>
            </a:r>
            <a:r>
              <a:rPr lang="en-US" dirty="0">
                <a:hlinkClick r:id="rId2"/>
              </a:rPr>
              <a:t>Goodfellow et al.</a:t>
            </a:r>
            <a:r>
              <a:rPr lang="en-US" dirty="0"/>
              <a:t> 2015, </a:t>
            </a:r>
            <a:r>
              <a:rPr lang="en-US" dirty="0">
                <a:hlinkClick r:id="rId3"/>
              </a:rPr>
              <a:t>Tramer et al.</a:t>
            </a:r>
            <a:r>
              <a:rPr lang="en-US" dirty="0"/>
              <a:t> 2018)</a:t>
            </a:r>
          </a:p>
          <a:p>
            <a:pPr marL="457200" indent="-457200">
              <a:buFont typeface="Arial" panose="020B0604020202020204" pitchFamily="34" charset="0"/>
              <a:buChar char="•"/>
            </a:pPr>
            <a:r>
              <a:rPr lang="en-US" dirty="0"/>
              <a:t>Adversarial objectives can also be formulated (</a:t>
            </a:r>
            <a:r>
              <a:rPr lang="en-US" dirty="0">
                <a:hlinkClick r:id="rId4"/>
              </a:rPr>
              <a:t>Madry et al.</a:t>
            </a:r>
            <a:r>
              <a:rPr lang="en-US" dirty="0"/>
              <a:t>, 2018)</a:t>
            </a:r>
          </a:p>
          <a:p>
            <a:endParaRPr lang="en-US" dirty="0"/>
          </a:p>
        </p:txBody>
      </p:sp>
      <p:pic>
        <p:nvPicPr>
          <p:cNvPr id="5" name="Picture 4">
            <a:extLst>
              <a:ext uri="{FF2B5EF4-FFF2-40B4-BE49-F238E27FC236}">
                <a16:creationId xmlns:a16="http://schemas.microsoft.com/office/drawing/2014/main" id="{499656DA-8EC8-7743-8282-43BA57D83E9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171271" y="2819400"/>
            <a:ext cx="8115729" cy="3886200"/>
          </a:xfrm>
          <a:prstGeom prst="rect">
            <a:avLst/>
          </a:prstGeom>
        </p:spPr>
      </p:pic>
    </p:spTree>
    <p:extLst>
      <p:ext uri="{BB962C8B-B14F-4D97-AF65-F5344CB8AC3E}">
        <p14:creationId xmlns:p14="http://schemas.microsoft.com/office/powerpoint/2010/main" val="12901440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ADF8E-5797-4A4F-971F-350B2F0459C1}"/>
              </a:ext>
            </a:extLst>
          </p:cNvPr>
          <p:cNvSpPr>
            <a:spLocks noGrp="1"/>
          </p:cNvSpPr>
          <p:nvPr>
            <p:ph type="title"/>
          </p:nvPr>
        </p:nvSpPr>
        <p:spPr/>
        <p:txBody>
          <a:bodyPr/>
          <a:lstStyle/>
          <a:p>
            <a:r>
              <a:rPr lang="en-US"/>
              <a:t>Defending against adversarial examples</a:t>
            </a:r>
            <a:endParaRPr lang="en-US" dirty="0"/>
          </a:p>
        </p:txBody>
      </p:sp>
      <p:sp>
        <p:nvSpPr>
          <p:cNvPr id="3" name="Content Placeholder 2">
            <a:extLst>
              <a:ext uri="{FF2B5EF4-FFF2-40B4-BE49-F238E27FC236}">
                <a16:creationId xmlns:a16="http://schemas.microsoft.com/office/drawing/2014/main" id="{8277E625-918D-244A-BF49-D42CB6E8169E}"/>
              </a:ext>
            </a:extLst>
          </p:cNvPr>
          <p:cNvSpPr>
            <a:spLocks noGrp="1"/>
          </p:cNvSpPr>
          <p:nvPr>
            <p:ph idx="1"/>
          </p:nvPr>
        </p:nvSpPr>
        <p:spPr>
          <a:xfrm>
            <a:off x="533400" y="914400"/>
            <a:ext cx="11049000" cy="5257800"/>
          </a:xfrm>
        </p:spPr>
        <p:txBody>
          <a:bodyPr/>
          <a:lstStyle/>
          <a:p>
            <a:pPr marL="457200" indent="-457200">
              <a:buFont typeface="Arial" panose="020B0604020202020204" pitchFamily="34" charset="0"/>
              <a:buChar char="•"/>
            </a:pPr>
            <a:r>
              <a:rPr lang="en-US" dirty="0"/>
              <a:t>Adversarial training: networks can be made somewhat resistant by augmenting or regularizing training with adversarial examples (</a:t>
            </a:r>
            <a:r>
              <a:rPr lang="en-US" dirty="0">
                <a:hlinkClick r:id="rId2"/>
              </a:rPr>
              <a:t>Goodfellow et al.</a:t>
            </a:r>
            <a:r>
              <a:rPr lang="en-US" dirty="0"/>
              <a:t> 2015, </a:t>
            </a:r>
            <a:r>
              <a:rPr lang="en-US" dirty="0">
                <a:hlinkClick r:id="rId3"/>
              </a:rPr>
              <a:t>Tramer et al.</a:t>
            </a:r>
            <a:r>
              <a:rPr lang="en-US" dirty="0"/>
              <a:t> 2018)</a:t>
            </a:r>
          </a:p>
          <a:p>
            <a:pPr marL="457200" indent="-457200">
              <a:buFont typeface="Arial" panose="020B0604020202020204" pitchFamily="34" charset="0"/>
              <a:buChar char="•"/>
            </a:pPr>
            <a:r>
              <a:rPr lang="en-US" dirty="0"/>
              <a:t>Adversarial objectives can also be formulated (</a:t>
            </a:r>
            <a:r>
              <a:rPr lang="en-US" dirty="0">
                <a:hlinkClick r:id="rId4"/>
              </a:rPr>
              <a:t>Madry et al.</a:t>
            </a:r>
            <a:r>
              <a:rPr lang="en-US" dirty="0"/>
              <a:t>, 2018)</a:t>
            </a:r>
          </a:p>
          <a:p>
            <a:pPr marL="857250" lvl="1" indent="-457200">
              <a:buFont typeface="Arial" panose="020B0604020202020204" pitchFamily="34" charset="0"/>
              <a:buChar char="•"/>
            </a:pPr>
            <a:r>
              <a:rPr lang="en-US" sz="2400" dirty="0"/>
              <a:t>There is even evidence that such models may give better performance when transferred to different tasks (</a:t>
            </a:r>
            <a:r>
              <a:rPr lang="en-US" sz="2400" dirty="0">
                <a:hlinkClick r:id="rId5"/>
              </a:rPr>
              <a:t>Salman et al.</a:t>
            </a:r>
            <a:r>
              <a:rPr lang="en-US" sz="2400" dirty="0"/>
              <a:t>, 2020)</a:t>
            </a:r>
          </a:p>
          <a:p>
            <a:endParaRPr lang="en-US" dirty="0"/>
          </a:p>
        </p:txBody>
      </p:sp>
    </p:spTree>
    <p:extLst>
      <p:ext uri="{BB962C8B-B14F-4D97-AF65-F5344CB8AC3E}">
        <p14:creationId xmlns:p14="http://schemas.microsoft.com/office/powerpoint/2010/main" val="38072435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ADF8E-5797-4A4F-971F-350B2F0459C1}"/>
              </a:ext>
            </a:extLst>
          </p:cNvPr>
          <p:cNvSpPr>
            <a:spLocks noGrp="1"/>
          </p:cNvSpPr>
          <p:nvPr>
            <p:ph type="title"/>
          </p:nvPr>
        </p:nvSpPr>
        <p:spPr/>
        <p:txBody>
          <a:bodyPr/>
          <a:lstStyle/>
          <a:p>
            <a:r>
              <a:rPr lang="en-US" dirty="0"/>
              <a:t>Defending against adversarial examples</a:t>
            </a:r>
          </a:p>
        </p:txBody>
      </p:sp>
      <p:sp>
        <p:nvSpPr>
          <p:cNvPr id="3" name="Content Placeholder 2">
            <a:extLst>
              <a:ext uri="{FF2B5EF4-FFF2-40B4-BE49-F238E27FC236}">
                <a16:creationId xmlns:a16="http://schemas.microsoft.com/office/drawing/2014/main" id="{8277E625-918D-244A-BF49-D42CB6E8169E}"/>
              </a:ext>
            </a:extLst>
          </p:cNvPr>
          <p:cNvSpPr>
            <a:spLocks noGrp="1"/>
          </p:cNvSpPr>
          <p:nvPr>
            <p:ph idx="1"/>
          </p:nvPr>
        </p:nvSpPr>
        <p:spPr/>
        <p:txBody>
          <a:bodyPr/>
          <a:lstStyle/>
          <a:p>
            <a:pPr marL="457200" indent="-457200">
              <a:buFont typeface="Arial" panose="020B0604020202020204" pitchFamily="34" charset="0"/>
              <a:buChar char="•"/>
            </a:pPr>
            <a:r>
              <a:rPr lang="en-US" dirty="0"/>
              <a:t>Train a separate model to reject adversarial examples: SafetyNet</a:t>
            </a:r>
          </a:p>
        </p:txBody>
      </p:sp>
      <p:sp>
        <p:nvSpPr>
          <p:cNvPr id="4" name="Rectangle 3">
            <a:extLst>
              <a:ext uri="{FF2B5EF4-FFF2-40B4-BE49-F238E27FC236}">
                <a16:creationId xmlns:a16="http://schemas.microsoft.com/office/drawing/2014/main" id="{D1E29789-BF97-054B-B7FF-F3C16DBF970A}"/>
              </a:ext>
            </a:extLst>
          </p:cNvPr>
          <p:cNvSpPr/>
          <p:nvPr/>
        </p:nvSpPr>
        <p:spPr>
          <a:xfrm>
            <a:off x="152400" y="6336268"/>
            <a:ext cx="11811000" cy="369332"/>
          </a:xfrm>
          <a:prstGeom prst="rect">
            <a:avLst/>
          </a:prstGeom>
        </p:spPr>
        <p:txBody>
          <a:bodyPr wrap="square">
            <a:spAutoFit/>
          </a:bodyPr>
          <a:lstStyle/>
          <a:p>
            <a:pPr algn="ctr"/>
            <a:r>
              <a:rPr lang="en-US" sz="1800" b="0" dirty="0"/>
              <a:t>J. Lu, T. </a:t>
            </a:r>
            <a:r>
              <a:rPr lang="en-US" sz="1800" b="0" dirty="0" err="1"/>
              <a:t>Issaranon</a:t>
            </a:r>
            <a:r>
              <a:rPr lang="en-US" sz="1800" b="0" dirty="0"/>
              <a:t>, D. Forsyth, </a:t>
            </a:r>
            <a:r>
              <a:rPr lang="en-US" sz="1800" b="0" dirty="0">
                <a:hlinkClick r:id="rId2"/>
              </a:rPr>
              <a:t>SafetyNet: Detecting and Rejecting Adversarial Examples Robustly</a:t>
            </a:r>
            <a:r>
              <a:rPr lang="en-US" sz="1800" b="0" dirty="0"/>
              <a:t>, CVPR 2017</a:t>
            </a:r>
          </a:p>
        </p:txBody>
      </p:sp>
      <p:pic>
        <p:nvPicPr>
          <p:cNvPr id="6" name="Picture 5">
            <a:extLst>
              <a:ext uri="{FF2B5EF4-FFF2-40B4-BE49-F238E27FC236}">
                <a16:creationId xmlns:a16="http://schemas.microsoft.com/office/drawing/2014/main" id="{06B92F30-6723-3843-858E-38562F35694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43200" y="2347074"/>
            <a:ext cx="6934200" cy="3143337"/>
          </a:xfrm>
          <a:prstGeom prst="rect">
            <a:avLst/>
          </a:prstGeom>
        </p:spPr>
      </p:pic>
    </p:spTree>
    <p:extLst>
      <p:ext uri="{BB962C8B-B14F-4D97-AF65-F5344CB8AC3E}">
        <p14:creationId xmlns:p14="http://schemas.microsoft.com/office/powerpoint/2010/main" val="42200375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C0C6E-755B-FB45-BD38-1136A034B1E6}"/>
              </a:ext>
            </a:extLst>
          </p:cNvPr>
          <p:cNvSpPr>
            <a:spLocks noGrp="1"/>
          </p:cNvSpPr>
          <p:nvPr>
            <p:ph type="title"/>
          </p:nvPr>
        </p:nvSpPr>
        <p:spPr/>
        <p:txBody>
          <a:bodyPr/>
          <a:lstStyle/>
          <a:p>
            <a:r>
              <a:rPr lang="en-US" dirty="0"/>
              <a:t>Defending against adversarial examples</a:t>
            </a:r>
          </a:p>
        </p:txBody>
      </p:sp>
      <p:pic>
        <p:nvPicPr>
          <p:cNvPr id="6" name="Content Placeholder 5">
            <a:extLst>
              <a:ext uri="{FF2B5EF4-FFF2-40B4-BE49-F238E27FC236}">
                <a16:creationId xmlns:a16="http://schemas.microsoft.com/office/drawing/2014/main" id="{A9637761-9D4E-AD40-B671-D239E2B14C4E}"/>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52400" y="1676400"/>
            <a:ext cx="11869095" cy="4572000"/>
          </a:xfrm>
        </p:spPr>
      </p:pic>
      <p:sp>
        <p:nvSpPr>
          <p:cNvPr id="4" name="Rectangle 3">
            <a:extLst>
              <a:ext uri="{FF2B5EF4-FFF2-40B4-BE49-F238E27FC236}">
                <a16:creationId xmlns:a16="http://schemas.microsoft.com/office/drawing/2014/main" id="{8234E73F-4EB5-D44F-AC36-2315C3006566}"/>
              </a:ext>
            </a:extLst>
          </p:cNvPr>
          <p:cNvSpPr/>
          <p:nvPr/>
        </p:nvSpPr>
        <p:spPr>
          <a:xfrm>
            <a:off x="1600200" y="6324600"/>
            <a:ext cx="9372600" cy="369332"/>
          </a:xfrm>
          <a:prstGeom prst="rect">
            <a:avLst/>
          </a:prstGeom>
        </p:spPr>
        <p:txBody>
          <a:bodyPr wrap="square">
            <a:spAutoFit/>
          </a:bodyPr>
          <a:lstStyle/>
          <a:p>
            <a:pPr algn="ctr"/>
            <a:r>
              <a:rPr lang="en-US" sz="1800" b="0" dirty="0"/>
              <a:t>C. </a:t>
            </a:r>
            <a:r>
              <a:rPr lang="en-US" sz="1800" b="0" dirty="0" err="1"/>
              <a:t>Xie</a:t>
            </a:r>
            <a:r>
              <a:rPr lang="en-US" sz="1800" b="0" dirty="0"/>
              <a:t> et al., </a:t>
            </a:r>
            <a:r>
              <a:rPr lang="en-US" sz="1800" b="0" dirty="0">
                <a:hlinkClick r:id="rId3"/>
              </a:rPr>
              <a:t>Feature Denoising for Improving Adversarial Robustness</a:t>
            </a:r>
            <a:r>
              <a:rPr lang="en-US" sz="1800" b="0" dirty="0"/>
              <a:t>, CVPR 2018</a:t>
            </a:r>
          </a:p>
        </p:txBody>
      </p:sp>
      <p:sp>
        <p:nvSpPr>
          <p:cNvPr id="7" name="Content Placeholder 2">
            <a:extLst>
              <a:ext uri="{FF2B5EF4-FFF2-40B4-BE49-F238E27FC236}">
                <a16:creationId xmlns:a16="http://schemas.microsoft.com/office/drawing/2014/main" id="{8ED0E097-0C11-FA41-993E-32062EDB087F}"/>
              </a:ext>
            </a:extLst>
          </p:cNvPr>
          <p:cNvSpPr txBox="1">
            <a:spLocks/>
          </p:cNvSpPr>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457200" indent="-457200">
              <a:buFont typeface="Arial" panose="020B0604020202020204" pitchFamily="34" charset="0"/>
              <a:buChar char="•"/>
            </a:pPr>
            <a:r>
              <a:rPr lang="en-US" b="0" kern="0" dirty="0"/>
              <a:t>Robust architectures</a:t>
            </a:r>
          </a:p>
        </p:txBody>
      </p:sp>
    </p:spTree>
    <p:extLst>
      <p:ext uri="{BB962C8B-B14F-4D97-AF65-F5344CB8AC3E}">
        <p14:creationId xmlns:p14="http://schemas.microsoft.com/office/powerpoint/2010/main" val="39774194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ADF8E-5797-4A4F-971F-350B2F0459C1}"/>
              </a:ext>
            </a:extLst>
          </p:cNvPr>
          <p:cNvSpPr>
            <a:spLocks noGrp="1"/>
          </p:cNvSpPr>
          <p:nvPr>
            <p:ph type="title"/>
          </p:nvPr>
        </p:nvSpPr>
        <p:spPr/>
        <p:txBody>
          <a:bodyPr/>
          <a:lstStyle/>
          <a:p>
            <a:r>
              <a:rPr lang="en-US" dirty="0"/>
              <a:t>Defending against adversarial examples</a:t>
            </a:r>
          </a:p>
        </p:txBody>
      </p:sp>
      <p:sp>
        <p:nvSpPr>
          <p:cNvPr id="3" name="Content Placeholder 2">
            <a:extLst>
              <a:ext uri="{FF2B5EF4-FFF2-40B4-BE49-F238E27FC236}">
                <a16:creationId xmlns:a16="http://schemas.microsoft.com/office/drawing/2014/main" id="{8277E625-918D-244A-BF49-D42CB6E8169E}"/>
              </a:ext>
            </a:extLst>
          </p:cNvPr>
          <p:cNvSpPr>
            <a:spLocks noGrp="1"/>
          </p:cNvSpPr>
          <p:nvPr>
            <p:ph idx="1"/>
          </p:nvPr>
        </p:nvSpPr>
        <p:spPr/>
        <p:txBody>
          <a:bodyPr/>
          <a:lstStyle/>
          <a:p>
            <a:pPr marL="457200" indent="-457200">
              <a:buFont typeface="Arial" panose="020B0604020202020204" pitchFamily="34" charset="0"/>
              <a:buChar char="•"/>
            </a:pPr>
            <a:r>
              <a:rPr lang="en-US" dirty="0"/>
              <a:t>Pre-process input images to disrupt adversarial perturbations</a:t>
            </a:r>
          </a:p>
        </p:txBody>
      </p:sp>
      <p:pic>
        <p:nvPicPr>
          <p:cNvPr id="5" name="Picture 4">
            <a:extLst>
              <a:ext uri="{FF2B5EF4-FFF2-40B4-BE49-F238E27FC236}">
                <a16:creationId xmlns:a16="http://schemas.microsoft.com/office/drawing/2014/main" id="{9367F1EB-4D36-6A47-86A7-267BBE6CB8C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31987" y="1828802"/>
            <a:ext cx="4227379" cy="4190999"/>
          </a:xfrm>
          <a:prstGeom prst="rect">
            <a:avLst/>
          </a:prstGeom>
        </p:spPr>
      </p:pic>
      <p:sp>
        <p:nvSpPr>
          <p:cNvPr id="6" name="Rectangle 5">
            <a:extLst>
              <a:ext uri="{FF2B5EF4-FFF2-40B4-BE49-F238E27FC236}">
                <a16:creationId xmlns:a16="http://schemas.microsoft.com/office/drawing/2014/main" id="{0AB19D12-269E-D64D-AF82-520E5DE39967}"/>
              </a:ext>
            </a:extLst>
          </p:cNvPr>
          <p:cNvSpPr/>
          <p:nvPr/>
        </p:nvSpPr>
        <p:spPr>
          <a:xfrm>
            <a:off x="1752600" y="6172201"/>
            <a:ext cx="8686800" cy="646331"/>
          </a:xfrm>
          <a:prstGeom prst="rect">
            <a:avLst/>
          </a:prstGeom>
        </p:spPr>
        <p:txBody>
          <a:bodyPr wrap="square">
            <a:spAutoFit/>
          </a:bodyPr>
          <a:lstStyle/>
          <a:p>
            <a:pPr algn="ctr"/>
            <a:r>
              <a:rPr lang="en-US" sz="1800" b="0" dirty="0"/>
              <a:t>C. Guo, M. Rana, M. </a:t>
            </a:r>
            <a:r>
              <a:rPr lang="en-US" sz="1800" b="0" dirty="0" err="1"/>
              <a:t>Cisse</a:t>
            </a:r>
            <a:r>
              <a:rPr lang="en-US" sz="1800" b="0" dirty="0"/>
              <a:t>, L. van der </a:t>
            </a:r>
            <a:r>
              <a:rPr lang="en-US" sz="1800" b="0" dirty="0" err="1"/>
              <a:t>Maaten</a:t>
            </a:r>
            <a:r>
              <a:rPr lang="en-US" sz="1800" b="0" dirty="0"/>
              <a:t>, </a:t>
            </a:r>
            <a:r>
              <a:rPr lang="en-US" sz="1800" b="0" dirty="0">
                <a:hlinkClick r:id="rId3"/>
              </a:rPr>
              <a:t>Countering Adversarial Images Using Input Transformations</a:t>
            </a:r>
            <a:r>
              <a:rPr lang="en-US" sz="1800" b="0" dirty="0"/>
              <a:t>, ICLR 2018</a:t>
            </a:r>
          </a:p>
        </p:txBody>
      </p:sp>
    </p:spTree>
    <p:extLst>
      <p:ext uri="{BB962C8B-B14F-4D97-AF65-F5344CB8AC3E}">
        <p14:creationId xmlns:p14="http://schemas.microsoft.com/office/powerpoint/2010/main" val="33397127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ADF8E-5797-4A4F-971F-350B2F0459C1}"/>
              </a:ext>
            </a:extLst>
          </p:cNvPr>
          <p:cNvSpPr>
            <a:spLocks noGrp="1"/>
          </p:cNvSpPr>
          <p:nvPr>
            <p:ph type="title"/>
          </p:nvPr>
        </p:nvSpPr>
        <p:spPr/>
        <p:txBody>
          <a:bodyPr/>
          <a:lstStyle/>
          <a:p>
            <a:r>
              <a:rPr lang="en-US" dirty="0"/>
              <a:t>Defending against adversarial examples</a:t>
            </a:r>
          </a:p>
        </p:txBody>
      </p:sp>
      <p:sp>
        <p:nvSpPr>
          <p:cNvPr id="3" name="Content Placeholder 2">
            <a:extLst>
              <a:ext uri="{FF2B5EF4-FFF2-40B4-BE49-F238E27FC236}">
                <a16:creationId xmlns:a16="http://schemas.microsoft.com/office/drawing/2014/main" id="{8277E625-918D-244A-BF49-D42CB6E8169E}"/>
              </a:ext>
            </a:extLst>
          </p:cNvPr>
          <p:cNvSpPr>
            <a:spLocks noGrp="1"/>
          </p:cNvSpPr>
          <p:nvPr>
            <p:ph idx="1"/>
          </p:nvPr>
        </p:nvSpPr>
        <p:spPr/>
        <p:txBody>
          <a:bodyPr/>
          <a:lstStyle/>
          <a:p>
            <a:pPr marL="457200" indent="-457200">
              <a:buFont typeface="Arial" panose="020B0604020202020204" pitchFamily="34" charset="0"/>
              <a:buChar char="•"/>
            </a:pPr>
            <a:r>
              <a:rPr lang="en-US" dirty="0"/>
              <a:t>Pre-process input images to disrupt adversarial perturbations</a:t>
            </a:r>
          </a:p>
        </p:txBody>
      </p:sp>
      <p:sp>
        <p:nvSpPr>
          <p:cNvPr id="6" name="Rectangle 5">
            <a:extLst>
              <a:ext uri="{FF2B5EF4-FFF2-40B4-BE49-F238E27FC236}">
                <a16:creationId xmlns:a16="http://schemas.microsoft.com/office/drawing/2014/main" id="{0AB19D12-269E-D64D-AF82-520E5DE39967}"/>
              </a:ext>
            </a:extLst>
          </p:cNvPr>
          <p:cNvSpPr/>
          <p:nvPr/>
        </p:nvSpPr>
        <p:spPr>
          <a:xfrm>
            <a:off x="1752600" y="6172201"/>
            <a:ext cx="8686800" cy="646331"/>
          </a:xfrm>
          <a:prstGeom prst="rect">
            <a:avLst/>
          </a:prstGeom>
        </p:spPr>
        <p:txBody>
          <a:bodyPr wrap="square">
            <a:spAutoFit/>
          </a:bodyPr>
          <a:lstStyle/>
          <a:p>
            <a:pPr algn="ctr"/>
            <a:r>
              <a:rPr lang="en-US" sz="1800" b="0" dirty="0"/>
              <a:t>C. Guo, M. Rana, M. </a:t>
            </a:r>
            <a:r>
              <a:rPr lang="en-US" sz="1800" b="0" dirty="0" err="1"/>
              <a:t>Cisse</a:t>
            </a:r>
            <a:r>
              <a:rPr lang="en-US" sz="1800" b="0" dirty="0"/>
              <a:t>, L. van der </a:t>
            </a:r>
            <a:r>
              <a:rPr lang="en-US" sz="1800" b="0" dirty="0" err="1"/>
              <a:t>Maaten</a:t>
            </a:r>
            <a:r>
              <a:rPr lang="en-US" sz="1800" b="0" dirty="0"/>
              <a:t>, </a:t>
            </a:r>
            <a:r>
              <a:rPr lang="en-US" sz="1800" b="0" dirty="0">
                <a:hlinkClick r:id="rId3"/>
              </a:rPr>
              <a:t>Countering Adversarial Images Using Input Transformations</a:t>
            </a:r>
            <a:r>
              <a:rPr lang="en-US" sz="1800" b="0" dirty="0"/>
              <a:t>, ICLR 2018</a:t>
            </a:r>
          </a:p>
        </p:txBody>
      </p:sp>
      <p:pic>
        <p:nvPicPr>
          <p:cNvPr id="7" name="Picture 6">
            <a:extLst>
              <a:ext uri="{FF2B5EF4-FFF2-40B4-BE49-F238E27FC236}">
                <a16:creationId xmlns:a16="http://schemas.microsoft.com/office/drawing/2014/main" id="{82722CEA-7EE6-6645-896A-49D3C05A79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97940" y="2362201"/>
            <a:ext cx="4165261" cy="3121349"/>
          </a:xfrm>
          <a:prstGeom prst="rect">
            <a:avLst/>
          </a:prstGeom>
        </p:spPr>
      </p:pic>
      <p:sp>
        <p:nvSpPr>
          <p:cNvPr id="8" name="TextBox 7">
            <a:extLst>
              <a:ext uri="{FF2B5EF4-FFF2-40B4-BE49-F238E27FC236}">
                <a16:creationId xmlns:a16="http://schemas.microsoft.com/office/drawing/2014/main" id="{7BBB84F8-2D32-0A4D-A625-479F10ED3F25}"/>
              </a:ext>
            </a:extLst>
          </p:cNvPr>
          <p:cNvSpPr txBox="1"/>
          <p:nvPr/>
        </p:nvSpPr>
        <p:spPr>
          <a:xfrm>
            <a:off x="2770566" y="5496249"/>
            <a:ext cx="3211135" cy="338554"/>
          </a:xfrm>
          <a:prstGeom prst="rect">
            <a:avLst/>
          </a:prstGeom>
          <a:noFill/>
        </p:spPr>
        <p:txBody>
          <a:bodyPr wrap="none" rtlCol="0">
            <a:spAutoFit/>
          </a:bodyPr>
          <a:lstStyle/>
          <a:p>
            <a:r>
              <a:rPr lang="en-US" sz="1600" b="0" dirty="0"/>
              <a:t>Strength of FGSM transformation</a:t>
            </a:r>
          </a:p>
        </p:txBody>
      </p:sp>
      <p:sp>
        <p:nvSpPr>
          <p:cNvPr id="9" name="TextBox 8">
            <a:extLst>
              <a:ext uri="{FF2B5EF4-FFF2-40B4-BE49-F238E27FC236}">
                <a16:creationId xmlns:a16="http://schemas.microsoft.com/office/drawing/2014/main" id="{6CCD17AD-E9CE-1444-8355-0ED353D0887A}"/>
              </a:ext>
            </a:extLst>
          </p:cNvPr>
          <p:cNvSpPr txBox="1"/>
          <p:nvPr/>
        </p:nvSpPr>
        <p:spPr>
          <a:xfrm rot="16200000">
            <a:off x="899856" y="3753596"/>
            <a:ext cx="1586845" cy="338554"/>
          </a:xfrm>
          <a:prstGeom prst="rect">
            <a:avLst/>
          </a:prstGeom>
          <a:noFill/>
        </p:spPr>
        <p:txBody>
          <a:bodyPr wrap="none" rtlCol="0">
            <a:spAutoFit/>
          </a:bodyPr>
          <a:lstStyle/>
          <a:p>
            <a:r>
              <a:rPr lang="en-US" sz="1600" b="0" dirty="0"/>
              <a:t>Top-1 Accuracy</a:t>
            </a:r>
          </a:p>
        </p:txBody>
      </p:sp>
      <p:sp>
        <p:nvSpPr>
          <p:cNvPr id="10" name="TextBox 9">
            <a:extLst>
              <a:ext uri="{FF2B5EF4-FFF2-40B4-BE49-F238E27FC236}">
                <a16:creationId xmlns:a16="http://schemas.microsoft.com/office/drawing/2014/main" id="{ED5A678A-0907-4448-A2AF-0B7AE5F78122}"/>
              </a:ext>
            </a:extLst>
          </p:cNvPr>
          <p:cNvSpPr txBox="1"/>
          <p:nvPr/>
        </p:nvSpPr>
        <p:spPr>
          <a:xfrm>
            <a:off x="6324602" y="1828801"/>
            <a:ext cx="4038599" cy="584775"/>
          </a:xfrm>
          <a:prstGeom prst="rect">
            <a:avLst/>
          </a:prstGeom>
          <a:noFill/>
        </p:spPr>
        <p:txBody>
          <a:bodyPr wrap="square" rtlCol="0">
            <a:spAutoFit/>
          </a:bodyPr>
          <a:lstStyle/>
          <a:p>
            <a:pPr algn="ctr"/>
            <a:r>
              <a:rPr lang="en-US" sz="1600" b="0" dirty="0"/>
              <a:t>ResNet-50 </a:t>
            </a:r>
            <a:r>
              <a:rPr lang="en-US" sz="1600" b="0" i="1" dirty="0"/>
              <a:t>trained and tested</a:t>
            </a:r>
            <a:r>
              <a:rPr lang="en-US" sz="1600" b="0" dirty="0"/>
              <a:t> on transformed images</a:t>
            </a:r>
          </a:p>
        </p:txBody>
      </p:sp>
      <p:pic>
        <p:nvPicPr>
          <p:cNvPr id="12" name="Picture 11">
            <a:extLst>
              <a:ext uri="{FF2B5EF4-FFF2-40B4-BE49-F238E27FC236}">
                <a16:creationId xmlns:a16="http://schemas.microsoft.com/office/drawing/2014/main" id="{CF187719-2307-5147-B898-2FCC9460A3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05000" y="2350476"/>
            <a:ext cx="4239388" cy="3160783"/>
          </a:xfrm>
          <a:prstGeom prst="rect">
            <a:avLst/>
          </a:prstGeom>
        </p:spPr>
      </p:pic>
      <p:sp>
        <p:nvSpPr>
          <p:cNvPr id="13" name="TextBox 12">
            <a:extLst>
              <a:ext uri="{FF2B5EF4-FFF2-40B4-BE49-F238E27FC236}">
                <a16:creationId xmlns:a16="http://schemas.microsoft.com/office/drawing/2014/main" id="{E8768402-AD9D-D441-A9C4-02AD31C86C19}"/>
              </a:ext>
            </a:extLst>
          </p:cNvPr>
          <p:cNvSpPr txBox="1"/>
          <p:nvPr/>
        </p:nvSpPr>
        <p:spPr>
          <a:xfrm>
            <a:off x="2133601" y="1947446"/>
            <a:ext cx="4038599" cy="338554"/>
          </a:xfrm>
          <a:prstGeom prst="rect">
            <a:avLst/>
          </a:prstGeom>
          <a:noFill/>
        </p:spPr>
        <p:txBody>
          <a:bodyPr wrap="square" rtlCol="0">
            <a:spAutoFit/>
          </a:bodyPr>
          <a:lstStyle/>
          <a:p>
            <a:pPr algn="ctr"/>
            <a:r>
              <a:rPr lang="en-US" sz="1600" b="0" dirty="0"/>
              <a:t>ResNet-50 </a:t>
            </a:r>
            <a:r>
              <a:rPr lang="en-US" sz="1600" b="0" i="1" dirty="0"/>
              <a:t>tested</a:t>
            </a:r>
            <a:r>
              <a:rPr lang="en-US" sz="1600" b="0" dirty="0"/>
              <a:t> on transformed images</a:t>
            </a:r>
          </a:p>
        </p:txBody>
      </p:sp>
    </p:spTree>
    <p:extLst>
      <p:ext uri="{BB962C8B-B14F-4D97-AF65-F5344CB8AC3E}">
        <p14:creationId xmlns:p14="http://schemas.microsoft.com/office/powerpoint/2010/main" val="20817117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4554D-77CD-DC46-96E2-A211B7CEACF2}"/>
              </a:ext>
            </a:extLst>
          </p:cNvPr>
          <p:cNvSpPr>
            <a:spLocks noGrp="1"/>
          </p:cNvSpPr>
          <p:nvPr>
            <p:ph type="title"/>
          </p:nvPr>
        </p:nvSpPr>
        <p:spPr/>
        <p:txBody>
          <a:bodyPr/>
          <a:lstStyle/>
          <a:p>
            <a:r>
              <a:rPr lang="en-US" dirty="0"/>
              <a:t>Adversarial examples: Outline</a:t>
            </a:r>
          </a:p>
        </p:txBody>
      </p:sp>
      <p:sp>
        <p:nvSpPr>
          <p:cNvPr id="3" name="Content Placeholder 2">
            <a:extLst>
              <a:ext uri="{FF2B5EF4-FFF2-40B4-BE49-F238E27FC236}">
                <a16:creationId xmlns:a16="http://schemas.microsoft.com/office/drawing/2014/main" id="{1549BB5E-A1C7-8144-8D96-39F1ACC55917}"/>
              </a:ext>
            </a:extLst>
          </p:cNvPr>
          <p:cNvSpPr>
            <a:spLocks noGrp="1"/>
          </p:cNvSpPr>
          <p:nvPr>
            <p:ph idx="1"/>
          </p:nvPr>
        </p:nvSpPr>
        <p:spPr/>
        <p:txBody>
          <a:bodyPr/>
          <a:lstStyle/>
          <a:p>
            <a:pPr marL="457200" indent="-457200">
              <a:buFont typeface="Arial" panose="020B0604020202020204" pitchFamily="34" charset="0"/>
              <a:buChar char="•"/>
            </a:pPr>
            <a:r>
              <a:rPr lang="en-US" sz="2400" dirty="0">
                <a:solidFill>
                  <a:schemeClr val="bg1">
                    <a:lumMod val="50000"/>
                  </a:schemeClr>
                </a:solidFill>
              </a:rPr>
              <a:t>Basic definition, analysis of fooling linear classifiers</a:t>
            </a:r>
          </a:p>
          <a:p>
            <a:pPr marL="457200" indent="-457200">
              <a:buFont typeface="Arial" panose="020B0604020202020204" pitchFamily="34" charset="0"/>
              <a:buChar char="•"/>
            </a:pPr>
            <a:r>
              <a:rPr lang="en-US" sz="2400" dirty="0">
                <a:solidFill>
                  <a:schemeClr val="bg1">
                    <a:lumMod val="50000"/>
                  </a:schemeClr>
                </a:solidFill>
              </a:rPr>
              <a:t>Generating adversarial examples</a:t>
            </a:r>
          </a:p>
          <a:p>
            <a:pPr marL="857250" lvl="1" indent="-457200">
              <a:buFont typeface="Arial" panose="020B0604020202020204" pitchFamily="34" charset="0"/>
              <a:buChar char="•"/>
            </a:pPr>
            <a:r>
              <a:rPr lang="en-US" dirty="0">
                <a:solidFill>
                  <a:schemeClr val="bg1">
                    <a:lumMod val="50000"/>
                  </a:schemeClr>
                </a:solidFill>
              </a:rPr>
              <a:t>Fast gradient sign, iterative variants</a:t>
            </a:r>
          </a:p>
          <a:p>
            <a:pPr marL="857250" lvl="1" indent="-457200">
              <a:buFont typeface="Arial" panose="020B0604020202020204" pitchFamily="34" charset="0"/>
              <a:buChar char="•"/>
            </a:pPr>
            <a:r>
              <a:rPr lang="en-US" dirty="0">
                <a:solidFill>
                  <a:schemeClr val="bg1">
                    <a:lumMod val="50000"/>
                  </a:schemeClr>
                </a:solidFill>
              </a:rPr>
              <a:t>Universal adversarial perturbations</a:t>
            </a:r>
          </a:p>
          <a:p>
            <a:pPr marL="457200" indent="-457200">
              <a:buFont typeface="Arial" panose="020B0604020202020204" pitchFamily="34" charset="0"/>
              <a:buChar char="•"/>
            </a:pPr>
            <a:r>
              <a:rPr lang="en-US" sz="2400" dirty="0">
                <a:solidFill>
                  <a:schemeClr val="bg1">
                    <a:lumMod val="50000"/>
                  </a:schemeClr>
                </a:solidFill>
              </a:rPr>
              <a:t>Why are neural networks easy to fool?</a:t>
            </a:r>
          </a:p>
          <a:p>
            <a:pPr marL="457200" indent="-457200">
              <a:buFont typeface="Arial" panose="020B0604020202020204" pitchFamily="34" charset="0"/>
              <a:buChar char="•"/>
            </a:pPr>
            <a:r>
              <a:rPr lang="en-US" sz="2400" dirty="0">
                <a:solidFill>
                  <a:schemeClr val="bg1">
                    <a:lumMod val="50000"/>
                  </a:schemeClr>
                </a:solidFill>
              </a:rPr>
              <a:t>Defending against adversarial examples</a:t>
            </a:r>
          </a:p>
          <a:p>
            <a:pPr marL="857250" lvl="1" indent="-457200">
              <a:buFont typeface="Arial" panose="020B0604020202020204" pitchFamily="34" charset="0"/>
              <a:buChar char="•"/>
            </a:pPr>
            <a:r>
              <a:rPr lang="en-US" dirty="0">
                <a:solidFill>
                  <a:schemeClr val="bg1">
                    <a:lumMod val="50000"/>
                  </a:schemeClr>
                </a:solidFill>
              </a:rPr>
              <a:t>Adversarial training</a:t>
            </a:r>
          </a:p>
          <a:p>
            <a:pPr marL="857250" lvl="1" indent="-457200">
              <a:buFont typeface="Arial" panose="020B0604020202020204" pitchFamily="34" charset="0"/>
              <a:buChar char="•"/>
            </a:pPr>
            <a:r>
              <a:rPr lang="en-US" dirty="0">
                <a:solidFill>
                  <a:schemeClr val="bg1">
                    <a:lumMod val="50000"/>
                  </a:schemeClr>
                </a:solidFill>
              </a:rPr>
              <a:t>Learning to reject adversarial examples</a:t>
            </a:r>
          </a:p>
          <a:p>
            <a:pPr marL="857250" lvl="1" indent="-457200">
              <a:buFont typeface="Arial" panose="020B0604020202020204" pitchFamily="34" charset="0"/>
              <a:buChar char="•"/>
            </a:pPr>
            <a:r>
              <a:rPr lang="en-US" dirty="0">
                <a:solidFill>
                  <a:schemeClr val="bg1">
                    <a:lumMod val="50000"/>
                  </a:schemeClr>
                </a:solidFill>
              </a:rPr>
              <a:t>Robust architectures</a:t>
            </a:r>
          </a:p>
          <a:p>
            <a:pPr marL="857250" lvl="1" indent="-457200">
              <a:buFont typeface="Arial" panose="020B0604020202020204" pitchFamily="34" charset="0"/>
              <a:buChar char="•"/>
            </a:pPr>
            <a:r>
              <a:rPr lang="en-US" dirty="0">
                <a:solidFill>
                  <a:schemeClr val="bg1">
                    <a:lumMod val="50000"/>
                  </a:schemeClr>
                </a:solidFill>
              </a:rPr>
              <a:t>Image pre-processing</a:t>
            </a:r>
          </a:p>
          <a:p>
            <a:pPr marL="457200" indent="-457200">
              <a:buFont typeface="Arial" panose="020B0604020202020204" pitchFamily="34" charset="0"/>
              <a:buChar char="•"/>
            </a:pPr>
            <a:r>
              <a:rPr lang="en-US" dirty="0"/>
              <a:t>Trends and open questions</a:t>
            </a:r>
          </a:p>
          <a:p>
            <a:pPr marL="857250" lvl="1" indent="-457200">
              <a:buFont typeface="Arial" panose="020B0604020202020204" pitchFamily="34" charset="0"/>
              <a:buChar char="•"/>
            </a:pPr>
            <a:r>
              <a:rPr lang="en-US" dirty="0"/>
              <a:t>Broadening the scope of adversarial examples</a:t>
            </a:r>
          </a:p>
          <a:p>
            <a:pPr marL="857250" lvl="1" indent="-457200">
              <a:buFont typeface="Arial" panose="020B0604020202020204" pitchFamily="34" charset="0"/>
              <a:buChar char="•"/>
            </a:pPr>
            <a:r>
              <a:rPr lang="en-US" dirty="0"/>
              <a:t>Adversarial examples and human perception</a:t>
            </a:r>
          </a:p>
          <a:p>
            <a:pPr marL="857250" lvl="1" indent="-457200">
              <a:buFont typeface="Arial" panose="020B0604020202020204" pitchFamily="34" charset="0"/>
              <a:buChar char="•"/>
            </a:pPr>
            <a:endParaRPr lang="en-US" dirty="0"/>
          </a:p>
        </p:txBody>
      </p:sp>
    </p:spTree>
    <p:extLst>
      <p:ext uri="{BB962C8B-B14F-4D97-AF65-F5344CB8AC3E}">
        <p14:creationId xmlns:p14="http://schemas.microsoft.com/office/powerpoint/2010/main" val="146684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1" end="1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5827D-5EE5-2B44-B7F4-19EC28BF140E}"/>
              </a:ext>
            </a:extLst>
          </p:cNvPr>
          <p:cNvSpPr>
            <a:spLocks noGrp="1"/>
          </p:cNvSpPr>
          <p:nvPr>
            <p:ph type="title"/>
          </p:nvPr>
        </p:nvSpPr>
        <p:spPr/>
        <p:txBody>
          <a:bodyPr/>
          <a:lstStyle/>
          <a:p>
            <a:r>
              <a:rPr lang="en-US" dirty="0"/>
              <a:t>Adversarial examples</a:t>
            </a:r>
          </a:p>
        </p:txBody>
      </p:sp>
      <p:pic>
        <p:nvPicPr>
          <p:cNvPr id="20" name="Content Placeholder 19">
            <a:extLst>
              <a:ext uri="{FF2B5EF4-FFF2-40B4-BE49-F238E27FC236}">
                <a16:creationId xmlns:a16="http://schemas.microsoft.com/office/drawing/2014/main" id="{545C6154-E5EB-324D-BC56-CF8EBD1FEDDD}"/>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037124" y="2133600"/>
            <a:ext cx="8173677" cy="4191000"/>
          </a:xfrm>
        </p:spPr>
      </p:pic>
      <p:sp>
        <p:nvSpPr>
          <p:cNvPr id="21" name="Content Placeholder 2">
            <a:extLst>
              <a:ext uri="{FF2B5EF4-FFF2-40B4-BE49-F238E27FC236}">
                <a16:creationId xmlns:a16="http://schemas.microsoft.com/office/drawing/2014/main" id="{B604B4AF-739E-ED44-8DF1-1C262E6F0CDC}"/>
              </a:ext>
            </a:extLst>
          </p:cNvPr>
          <p:cNvSpPr txBox="1">
            <a:spLocks/>
          </p:cNvSpPr>
          <p:nvPr/>
        </p:nvSpPr>
        <p:spPr bwMode="auto">
          <a:xfrm>
            <a:off x="914400" y="914400"/>
            <a:ext cx="10363200" cy="152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457200" indent="-457200">
              <a:buFont typeface="Arial"/>
              <a:buChar char="•"/>
            </a:pPr>
            <a:r>
              <a:rPr lang="en-US" b="0" kern="0" dirty="0"/>
              <a:t>We can “fool” a neural network by imperceptibly perturbing an input image so it is misclassified</a:t>
            </a:r>
          </a:p>
        </p:txBody>
      </p:sp>
      <p:sp>
        <p:nvSpPr>
          <p:cNvPr id="22" name="TextBox 21">
            <a:extLst>
              <a:ext uri="{FF2B5EF4-FFF2-40B4-BE49-F238E27FC236}">
                <a16:creationId xmlns:a16="http://schemas.microsoft.com/office/drawing/2014/main" id="{143BACFD-F156-3648-BAB7-34B0F78DACE4}"/>
              </a:ext>
            </a:extLst>
          </p:cNvPr>
          <p:cNvSpPr txBox="1"/>
          <p:nvPr/>
        </p:nvSpPr>
        <p:spPr>
          <a:xfrm>
            <a:off x="8307242" y="6474024"/>
            <a:ext cx="2284558" cy="307777"/>
          </a:xfrm>
          <a:prstGeom prst="rect">
            <a:avLst/>
          </a:prstGeom>
          <a:noFill/>
        </p:spPr>
        <p:txBody>
          <a:bodyPr wrap="square" rtlCol="0">
            <a:spAutoFit/>
          </a:bodyPr>
          <a:lstStyle/>
          <a:p>
            <a:pPr algn="r"/>
            <a:r>
              <a:rPr lang="en-US" sz="1400" b="0" dirty="0"/>
              <a:t>Source: </a:t>
            </a:r>
            <a:r>
              <a:rPr lang="en-US" sz="1400" b="0" dirty="0">
                <a:hlinkClick r:id="rId3"/>
              </a:rPr>
              <a:t>Stanford CS231n</a:t>
            </a:r>
            <a:endParaRPr lang="en-US" sz="1400" b="0" dirty="0"/>
          </a:p>
        </p:txBody>
      </p:sp>
    </p:spTree>
    <p:extLst>
      <p:ext uri="{BB962C8B-B14F-4D97-AF65-F5344CB8AC3E}">
        <p14:creationId xmlns:p14="http://schemas.microsoft.com/office/powerpoint/2010/main" val="11196397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53DC6-DD88-464C-A733-7EF6B237D2BF}"/>
              </a:ext>
            </a:extLst>
          </p:cNvPr>
          <p:cNvSpPr>
            <a:spLocks noGrp="1"/>
          </p:cNvSpPr>
          <p:nvPr>
            <p:ph type="title"/>
          </p:nvPr>
        </p:nvSpPr>
        <p:spPr/>
        <p:txBody>
          <a:bodyPr/>
          <a:lstStyle/>
          <a:p>
            <a:r>
              <a:rPr lang="en-US" dirty="0"/>
              <a:t>Adversarial examples for detection</a:t>
            </a:r>
          </a:p>
        </p:txBody>
      </p:sp>
      <p:sp>
        <p:nvSpPr>
          <p:cNvPr id="3" name="Content Placeholder 2">
            <a:extLst>
              <a:ext uri="{FF2B5EF4-FFF2-40B4-BE49-F238E27FC236}">
                <a16:creationId xmlns:a16="http://schemas.microsoft.com/office/drawing/2014/main" id="{DA57CAA9-023C-EB4D-8A8A-1C753977B916}"/>
              </a:ext>
            </a:extLst>
          </p:cNvPr>
          <p:cNvSpPr>
            <a:spLocks noGrp="1"/>
          </p:cNvSpPr>
          <p:nvPr>
            <p:ph idx="1"/>
          </p:nvPr>
        </p:nvSpPr>
        <p:spPr/>
        <p:txBody>
          <a:bodyPr/>
          <a:lstStyle/>
          <a:p>
            <a:pPr marL="457200" indent="-457200">
              <a:buFont typeface="Arial" panose="020B0604020202020204" pitchFamily="34" charset="0"/>
              <a:buChar char="•"/>
            </a:pPr>
            <a:r>
              <a:rPr lang="en-US" sz="2400" dirty="0"/>
              <a:t>TL;DR: It is much harder to fool a detector like Faster R-CNN or YOLO than a classifier; larger perturbations are required</a:t>
            </a:r>
          </a:p>
        </p:txBody>
      </p:sp>
      <p:pic>
        <p:nvPicPr>
          <p:cNvPr id="5" name="Picture 4">
            <a:extLst>
              <a:ext uri="{FF2B5EF4-FFF2-40B4-BE49-F238E27FC236}">
                <a16:creationId xmlns:a16="http://schemas.microsoft.com/office/drawing/2014/main" id="{DDD2318E-9857-CF41-9A8B-249A6A39A90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2514600"/>
            <a:ext cx="9144000" cy="3180522"/>
          </a:xfrm>
          <a:prstGeom prst="rect">
            <a:avLst/>
          </a:prstGeom>
        </p:spPr>
      </p:pic>
      <p:sp>
        <p:nvSpPr>
          <p:cNvPr id="6" name="Rectangle 5">
            <a:extLst>
              <a:ext uri="{FF2B5EF4-FFF2-40B4-BE49-F238E27FC236}">
                <a16:creationId xmlns:a16="http://schemas.microsoft.com/office/drawing/2014/main" id="{58D80924-4C36-AB4B-8289-0E8CD3AAB7D5}"/>
              </a:ext>
            </a:extLst>
          </p:cNvPr>
          <p:cNvSpPr/>
          <p:nvPr/>
        </p:nvSpPr>
        <p:spPr>
          <a:xfrm>
            <a:off x="1752600" y="6336268"/>
            <a:ext cx="8686800" cy="369332"/>
          </a:xfrm>
          <a:prstGeom prst="rect">
            <a:avLst/>
          </a:prstGeom>
        </p:spPr>
        <p:txBody>
          <a:bodyPr wrap="square">
            <a:spAutoFit/>
          </a:bodyPr>
          <a:lstStyle/>
          <a:p>
            <a:pPr algn="ctr"/>
            <a:r>
              <a:rPr lang="en-US" sz="1800" b="0" dirty="0"/>
              <a:t>J. Lu, H. </a:t>
            </a:r>
            <a:r>
              <a:rPr lang="en-US" sz="1800" b="0" dirty="0" err="1"/>
              <a:t>Sibai</a:t>
            </a:r>
            <a:r>
              <a:rPr lang="en-US" sz="1800" b="0" dirty="0"/>
              <a:t>, E. Fabry, </a:t>
            </a:r>
            <a:r>
              <a:rPr lang="en-US" sz="1800" b="0" dirty="0">
                <a:hlinkClick r:id="rId3"/>
              </a:rPr>
              <a:t>Adversarial examples that fool detectors</a:t>
            </a:r>
            <a:r>
              <a:rPr lang="en-US" sz="1800" b="0" dirty="0"/>
              <a:t>, </a:t>
            </a:r>
            <a:r>
              <a:rPr lang="en-US" sz="1800" b="0" dirty="0" err="1"/>
              <a:t>arXiv</a:t>
            </a:r>
            <a:r>
              <a:rPr lang="en-US" sz="1800" b="0" dirty="0"/>
              <a:t> 2018</a:t>
            </a:r>
          </a:p>
        </p:txBody>
      </p:sp>
    </p:spTree>
    <p:extLst>
      <p:ext uri="{BB962C8B-B14F-4D97-AF65-F5344CB8AC3E}">
        <p14:creationId xmlns:p14="http://schemas.microsoft.com/office/powerpoint/2010/main" val="42868954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53DC6-DD88-464C-A733-7EF6B237D2BF}"/>
              </a:ext>
            </a:extLst>
          </p:cNvPr>
          <p:cNvSpPr>
            <a:spLocks noGrp="1"/>
          </p:cNvSpPr>
          <p:nvPr>
            <p:ph type="title"/>
          </p:nvPr>
        </p:nvSpPr>
        <p:spPr/>
        <p:txBody>
          <a:bodyPr/>
          <a:lstStyle/>
          <a:p>
            <a:r>
              <a:rPr lang="en-US" dirty="0"/>
              <a:t>Adversarial examples for detection</a:t>
            </a:r>
          </a:p>
        </p:txBody>
      </p:sp>
      <p:sp>
        <p:nvSpPr>
          <p:cNvPr id="3" name="Content Placeholder 2">
            <a:extLst>
              <a:ext uri="{FF2B5EF4-FFF2-40B4-BE49-F238E27FC236}">
                <a16:creationId xmlns:a16="http://schemas.microsoft.com/office/drawing/2014/main" id="{DA57CAA9-023C-EB4D-8A8A-1C753977B916}"/>
              </a:ext>
            </a:extLst>
          </p:cNvPr>
          <p:cNvSpPr>
            <a:spLocks noGrp="1"/>
          </p:cNvSpPr>
          <p:nvPr>
            <p:ph idx="1"/>
          </p:nvPr>
        </p:nvSpPr>
        <p:spPr/>
        <p:txBody>
          <a:bodyPr/>
          <a:lstStyle/>
          <a:p>
            <a:pPr marL="457200" indent="-457200">
              <a:buFont typeface="Arial" panose="020B0604020202020204" pitchFamily="34" charset="0"/>
              <a:buChar char="•"/>
            </a:pPr>
            <a:r>
              <a:rPr lang="en-US" sz="2400" dirty="0"/>
              <a:t>TL;DR: It is much harder to fool a detector like Faster R-CNN or YOLO than a classifier; larger perturbations are required</a:t>
            </a:r>
          </a:p>
        </p:txBody>
      </p:sp>
      <p:sp>
        <p:nvSpPr>
          <p:cNvPr id="6" name="Rectangle 5">
            <a:extLst>
              <a:ext uri="{FF2B5EF4-FFF2-40B4-BE49-F238E27FC236}">
                <a16:creationId xmlns:a16="http://schemas.microsoft.com/office/drawing/2014/main" id="{58D80924-4C36-AB4B-8289-0E8CD3AAB7D5}"/>
              </a:ext>
            </a:extLst>
          </p:cNvPr>
          <p:cNvSpPr/>
          <p:nvPr/>
        </p:nvSpPr>
        <p:spPr>
          <a:xfrm>
            <a:off x="1752600" y="6336268"/>
            <a:ext cx="8686800" cy="369332"/>
          </a:xfrm>
          <a:prstGeom prst="rect">
            <a:avLst/>
          </a:prstGeom>
        </p:spPr>
        <p:txBody>
          <a:bodyPr wrap="square">
            <a:spAutoFit/>
          </a:bodyPr>
          <a:lstStyle/>
          <a:p>
            <a:pPr algn="ctr"/>
            <a:r>
              <a:rPr lang="en-US" sz="1800" b="0" dirty="0"/>
              <a:t>J. Lu, H. </a:t>
            </a:r>
            <a:r>
              <a:rPr lang="en-US" sz="1800" b="0" dirty="0" err="1"/>
              <a:t>Sibai</a:t>
            </a:r>
            <a:r>
              <a:rPr lang="en-US" sz="1800" b="0" dirty="0"/>
              <a:t>, E. Fabry, </a:t>
            </a:r>
            <a:r>
              <a:rPr lang="en-US" sz="1800" b="0" dirty="0">
                <a:hlinkClick r:id="rId6"/>
              </a:rPr>
              <a:t>Adversarial examples that fool detectors</a:t>
            </a:r>
            <a:r>
              <a:rPr lang="en-US" sz="1800" b="0" dirty="0"/>
              <a:t>, </a:t>
            </a:r>
            <a:r>
              <a:rPr lang="en-US" sz="1800" b="0" dirty="0" err="1"/>
              <a:t>arXiv</a:t>
            </a:r>
            <a:r>
              <a:rPr lang="en-US" sz="1800" b="0" dirty="0"/>
              <a:t> 2018</a:t>
            </a:r>
          </a:p>
        </p:txBody>
      </p:sp>
      <p:pic>
        <p:nvPicPr>
          <p:cNvPr id="4" name="test_original.mp4">
            <a:hlinkClick r:id="" action="ppaction://media"/>
            <a:extLst>
              <a:ext uri="{FF2B5EF4-FFF2-40B4-BE49-F238E27FC236}">
                <a16:creationId xmlns:a16="http://schemas.microsoft.com/office/drawing/2014/main" id="{4FB59097-16B7-3C41-8A70-3E61BD6578A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600200" y="2819401"/>
            <a:ext cx="4434996" cy="2492375"/>
          </a:xfrm>
          <a:prstGeom prst="rect">
            <a:avLst/>
          </a:prstGeom>
        </p:spPr>
      </p:pic>
      <p:pic>
        <p:nvPicPr>
          <p:cNvPr id="7" name="test_large_perturbation.mp4">
            <a:hlinkClick r:id="" action="ppaction://media"/>
            <a:extLst>
              <a:ext uri="{FF2B5EF4-FFF2-40B4-BE49-F238E27FC236}">
                <a16:creationId xmlns:a16="http://schemas.microsoft.com/office/drawing/2014/main" id="{02BB9EC2-1403-7247-863D-9146BF9DC9D7}"/>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156804" y="2819400"/>
            <a:ext cx="4434996" cy="2492375"/>
          </a:xfrm>
          <a:prstGeom prst="rect">
            <a:avLst/>
          </a:prstGeom>
        </p:spPr>
      </p:pic>
      <p:sp>
        <p:nvSpPr>
          <p:cNvPr id="8" name="TextBox 7">
            <a:extLst>
              <a:ext uri="{FF2B5EF4-FFF2-40B4-BE49-F238E27FC236}">
                <a16:creationId xmlns:a16="http://schemas.microsoft.com/office/drawing/2014/main" id="{F23FE1BE-1EAF-394C-8E44-675663952986}"/>
              </a:ext>
            </a:extLst>
          </p:cNvPr>
          <p:cNvSpPr txBox="1"/>
          <p:nvPr/>
        </p:nvSpPr>
        <p:spPr>
          <a:xfrm>
            <a:off x="1828801" y="2398812"/>
            <a:ext cx="4038599" cy="338554"/>
          </a:xfrm>
          <a:prstGeom prst="rect">
            <a:avLst/>
          </a:prstGeom>
          <a:noFill/>
        </p:spPr>
        <p:txBody>
          <a:bodyPr wrap="square" rtlCol="0">
            <a:spAutoFit/>
          </a:bodyPr>
          <a:lstStyle/>
          <a:p>
            <a:pPr algn="ctr"/>
            <a:r>
              <a:rPr lang="en-US" sz="1600" b="0" dirty="0"/>
              <a:t>Original w/ Faster R-CNN detections</a:t>
            </a:r>
          </a:p>
        </p:txBody>
      </p:sp>
      <p:sp>
        <p:nvSpPr>
          <p:cNvPr id="9" name="TextBox 8">
            <a:extLst>
              <a:ext uri="{FF2B5EF4-FFF2-40B4-BE49-F238E27FC236}">
                <a16:creationId xmlns:a16="http://schemas.microsoft.com/office/drawing/2014/main" id="{823B46C6-F587-8A4C-9CCF-189065809D81}"/>
              </a:ext>
            </a:extLst>
          </p:cNvPr>
          <p:cNvSpPr txBox="1"/>
          <p:nvPr/>
        </p:nvSpPr>
        <p:spPr>
          <a:xfrm>
            <a:off x="6248402" y="2398811"/>
            <a:ext cx="4038599" cy="338554"/>
          </a:xfrm>
          <a:prstGeom prst="rect">
            <a:avLst/>
          </a:prstGeom>
          <a:noFill/>
        </p:spPr>
        <p:txBody>
          <a:bodyPr wrap="square" rtlCol="0">
            <a:spAutoFit/>
          </a:bodyPr>
          <a:lstStyle/>
          <a:p>
            <a:pPr algn="ctr"/>
            <a:r>
              <a:rPr lang="en-US" sz="1600" b="0" dirty="0"/>
              <a:t>Attacked</a:t>
            </a:r>
          </a:p>
        </p:txBody>
      </p:sp>
    </p:spTree>
    <p:extLst>
      <p:ext uri="{BB962C8B-B14F-4D97-AF65-F5344CB8AC3E}">
        <p14:creationId xmlns:p14="http://schemas.microsoft.com/office/powerpoint/2010/main" val="3357428399"/>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4"/>
                                        </p:tgtEl>
                                      </p:cBhvr>
                                    </p:cmd>
                                  </p:childTnLst>
                                </p:cTn>
                              </p:par>
                            </p:childTnLst>
                          </p:cTn>
                        </p:par>
                      </p:childTnLst>
                    </p:cTn>
                  </p:par>
                </p:childTnLst>
              </p:cTn>
              <p:nextCondLst>
                <p:cond evt="onClick" delay="0">
                  <p:tgtEl>
                    <p:spTgt spid="4"/>
                  </p:tgtEl>
                </p:cond>
              </p:nextCondLst>
            </p:seq>
            <p:video>
              <p:cMediaNode vol="80000">
                <p:cTn id="8" fill="hold" display="0">
                  <p:stCondLst>
                    <p:cond delay="indefinite"/>
                  </p:stCondLst>
                </p:cTn>
                <p:tgtEl>
                  <p:spTgt spid="7"/>
                </p:tgtEl>
              </p:cMediaNode>
            </p:video>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53DC6-DD88-464C-A733-7EF6B237D2BF}"/>
              </a:ext>
            </a:extLst>
          </p:cNvPr>
          <p:cNvSpPr>
            <a:spLocks noGrp="1"/>
          </p:cNvSpPr>
          <p:nvPr>
            <p:ph type="title"/>
          </p:nvPr>
        </p:nvSpPr>
        <p:spPr/>
        <p:txBody>
          <a:bodyPr/>
          <a:lstStyle/>
          <a:p>
            <a:r>
              <a:rPr lang="en-US" dirty="0"/>
              <a:t>Adversarial examples for detection</a:t>
            </a:r>
          </a:p>
        </p:txBody>
      </p:sp>
      <p:sp>
        <p:nvSpPr>
          <p:cNvPr id="3" name="Content Placeholder 2">
            <a:extLst>
              <a:ext uri="{FF2B5EF4-FFF2-40B4-BE49-F238E27FC236}">
                <a16:creationId xmlns:a16="http://schemas.microsoft.com/office/drawing/2014/main" id="{DA57CAA9-023C-EB4D-8A8A-1C753977B916}"/>
              </a:ext>
            </a:extLst>
          </p:cNvPr>
          <p:cNvSpPr>
            <a:spLocks noGrp="1"/>
          </p:cNvSpPr>
          <p:nvPr>
            <p:ph idx="1"/>
          </p:nvPr>
        </p:nvSpPr>
        <p:spPr/>
        <p:txBody>
          <a:bodyPr/>
          <a:lstStyle/>
          <a:p>
            <a:pPr marL="457200" indent="-457200">
              <a:buFont typeface="Arial" panose="020B0604020202020204" pitchFamily="34" charset="0"/>
              <a:buChar char="•"/>
            </a:pPr>
            <a:r>
              <a:rPr lang="en-US" sz="2400" dirty="0"/>
              <a:t>TL;DR: It is much harder to fool a detector like Faster R-CNN or YOLO than a classifier; larger perturbations are required</a:t>
            </a:r>
          </a:p>
          <a:p>
            <a:pPr marL="457200" indent="-457200">
              <a:buFont typeface="Arial" panose="020B0604020202020204" pitchFamily="34" charset="0"/>
              <a:buChar char="•"/>
            </a:pPr>
            <a:r>
              <a:rPr lang="en-US" sz="2400" dirty="0"/>
              <a:t>It is even harder to fool a detector with physical objects</a:t>
            </a:r>
          </a:p>
        </p:txBody>
      </p:sp>
      <p:sp>
        <p:nvSpPr>
          <p:cNvPr id="6" name="Rectangle 5">
            <a:extLst>
              <a:ext uri="{FF2B5EF4-FFF2-40B4-BE49-F238E27FC236}">
                <a16:creationId xmlns:a16="http://schemas.microsoft.com/office/drawing/2014/main" id="{58D80924-4C36-AB4B-8289-0E8CD3AAB7D5}"/>
              </a:ext>
            </a:extLst>
          </p:cNvPr>
          <p:cNvSpPr/>
          <p:nvPr/>
        </p:nvSpPr>
        <p:spPr>
          <a:xfrm>
            <a:off x="1752600" y="6336268"/>
            <a:ext cx="8686800" cy="369332"/>
          </a:xfrm>
          <a:prstGeom prst="rect">
            <a:avLst/>
          </a:prstGeom>
        </p:spPr>
        <p:txBody>
          <a:bodyPr wrap="square">
            <a:spAutoFit/>
          </a:bodyPr>
          <a:lstStyle/>
          <a:p>
            <a:pPr algn="ctr"/>
            <a:r>
              <a:rPr lang="en-US" sz="1800" b="0" dirty="0"/>
              <a:t>J. Lu, H. </a:t>
            </a:r>
            <a:r>
              <a:rPr lang="en-US" sz="1800" b="0" dirty="0" err="1"/>
              <a:t>Sibai</a:t>
            </a:r>
            <a:r>
              <a:rPr lang="en-US" sz="1800" b="0" dirty="0"/>
              <a:t>, E. Fabry, </a:t>
            </a:r>
            <a:r>
              <a:rPr lang="en-US" sz="1800" b="0" dirty="0">
                <a:hlinkClick r:id="rId3"/>
              </a:rPr>
              <a:t>Adversarial examples that fool detectors</a:t>
            </a:r>
            <a:r>
              <a:rPr lang="en-US" sz="1800" b="0" dirty="0"/>
              <a:t>, </a:t>
            </a:r>
            <a:r>
              <a:rPr lang="en-US" sz="1800" b="0" dirty="0" err="1"/>
              <a:t>arXiv</a:t>
            </a:r>
            <a:r>
              <a:rPr lang="en-US" sz="1800" b="0" dirty="0"/>
              <a:t> 2018</a:t>
            </a:r>
          </a:p>
        </p:txBody>
      </p:sp>
      <p:pic>
        <p:nvPicPr>
          <p:cNvPr id="7" name="Picture 6">
            <a:extLst>
              <a:ext uri="{FF2B5EF4-FFF2-40B4-BE49-F238E27FC236}">
                <a16:creationId xmlns:a16="http://schemas.microsoft.com/office/drawing/2014/main" id="{4494B0F6-2262-B64A-8CC4-9E646334497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38400" y="3001373"/>
            <a:ext cx="7162800" cy="2417769"/>
          </a:xfrm>
          <a:prstGeom prst="rect">
            <a:avLst/>
          </a:prstGeom>
        </p:spPr>
      </p:pic>
      <p:sp>
        <p:nvSpPr>
          <p:cNvPr id="8" name="Rectangle 7">
            <a:extLst>
              <a:ext uri="{FF2B5EF4-FFF2-40B4-BE49-F238E27FC236}">
                <a16:creationId xmlns:a16="http://schemas.microsoft.com/office/drawing/2014/main" id="{7654A037-3F98-C649-A33D-7EE50C70C356}"/>
              </a:ext>
            </a:extLst>
          </p:cNvPr>
          <p:cNvSpPr/>
          <p:nvPr/>
        </p:nvSpPr>
        <p:spPr>
          <a:xfrm>
            <a:off x="1562100" y="5508372"/>
            <a:ext cx="9144000" cy="738664"/>
          </a:xfrm>
          <a:prstGeom prst="rect">
            <a:avLst/>
          </a:prstGeom>
        </p:spPr>
        <p:txBody>
          <a:bodyPr wrap="square">
            <a:spAutoFit/>
          </a:bodyPr>
          <a:lstStyle/>
          <a:p>
            <a:r>
              <a:rPr lang="en-US" sz="1400" b="0" dirty="0"/>
              <a:t>”All three patterns reliably fool detectors when mapped into videos. However, physical instances of these patterns are not equally successful. The first two stop signs, as physical objects, only occasionally fool Faster RCNN; the third one, which has a much more extreme pattern, is more effective.”</a:t>
            </a:r>
          </a:p>
        </p:txBody>
      </p:sp>
    </p:spTree>
    <p:extLst>
      <p:ext uri="{BB962C8B-B14F-4D97-AF65-F5344CB8AC3E}">
        <p14:creationId xmlns:p14="http://schemas.microsoft.com/office/powerpoint/2010/main" val="22094295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53DC6-DD88-464C-A733-7EF6B237D2BF}"/>
              </a:ext>
            </a:extLst>
          </p:cNvPr>
          <p:cNvSpPr>
            <a:spLocks noGrp="1"/>
          </p:cNvSpPr>
          <p:nvPr>
            <p:ph type="title"/>
          </p:nvPr>
        </p:nvSpPr>
        <p:spPr/>
        <p:txBody>
          <a:bodyPr/>
          <a:lstStyle/>
          <a:p>
            <a:r>
              <a:rPr lang="en-US" dirty="0"/>
              <a:t>Adversarial examples for detection</a:t>
            </a:r>
          </a:p>
        </p:txBody>
      </p:sp>
      <p:sp>
        <p:nvSpPr>
          <p:cNvPr id="3" name="Content Placeholder 2">
            <a:extLst>
              <a:ext uri="{FF2B5EF4-FFF2-40B4-BE49-F238E27FC236}">
                <a16:creationId xmlns:a16="http://schemas.microsoft.com/office/drawing/2014/main" id="{DA57CAA9-023C-EB4D-8A8A-1C753977B916}"/>
              </a:ext>
            </a:extLst>
          </p:cNvPr>
          <p:cNvSpPr>
            <a:spLocks noGrp="1"/>
          </p:cNvSpPr>
          <p:nvPr>
            <p:ph idx="1"/>
          </p:nvPr>
        </p:nvSpPr>
        <p:spPr/>
        <p:txBody>
          <a:bodyPr/>
          <a:lstStyle/>
          <a:p>
            <a:pPr marL="457200" indent="-457200">
              <a:buFont typeface="Arial" panose="020B0604020202020204" pitchFamily="34" charset="0"/>
              <a:buChar char="•"/>
            </a:pPr>
            <a:r>
              <a:rPr lang="en-US" sz="2400" dirty="0"/>
              <a:t>TL;DR: It is much harder to fool a detector like Faster R-CNN or YOLO than a classifier; larger perturbations are required</a:t>
            </a:r>
          </a:p>
          <a:p>
            <a:pPr marL="457200" indent="-457200">
              <a:buFont typeface="Arial" panose="020B0604020202020204" pitchFamily="34" charset="0"/>
              <a:buChar char="•"/>
            </a:pPr>
            <a:r>
              <a:rPr lang="en-US" sz="2400" dirty="0"/>
              <a:t>It is even harder to fool a detector with physical objects</a:t>
            </a:r>
          </a:p>
        </p:txBody>
      </p:sp>
      <p:sp>
        <p:nvSpPr>
          <p:cNvPr id="6" name="Rectangle 5">
            <a:extLst>
              <a:ext uri="{FF2B5EF4-FFF2-40B4-BE49-F238E27FC236}">
                <a16:creationId xmlns:a16="http://schemas.microsoft.com/office/drawing/2014/main" id="{58D80924-4C36-AB4B-8289-0E8CD3AAB7D5}"/>
              </a:ext>
            </a:extLst>
          </p:cNvPr>
          <p:cNvSpPr/>
          <p:nvPr/>
        </p:nvSpPr>
        <p:spPr>
          <a:xfrm>
            <a:off x="1752600" y="6336268"/>
            <a:ext cx="8686800" cy="369332"/>
          </a:xfrm>
          <a:prstGeom prst="rect">
            <a:avLst/>
          </a:prstGeom>
        </p:spPr>
        <p:txBody>
          <a:bodyPr wrap="square">
            <a:spAutoFit/>
          </a:bodyPr>
          <a:lstStyle/>
          <a:p>
            <a:pPr algn="ctr"/>
            <a:r>
              <a:rPr lang="en-US" sz="1800" b="0" dirty="0"/>
              <a:t>J. Lu, H. </a:t>
            </a:r>
            <a:r>
              <a:rPr lang="en-US" sz="1800" b="0" dirty="0" err="1"/>
              <a:t>Sibai</a:t>
            </a:r>
            <a:r>
              <a:rPr lang="en-US" sz="1800" b="0" dirty="0"/>
              <a:t>, E. Fabry, </a:t>
            </a:r>
            <a:r>
              <a:rPr lang="en-US" sz="1800" b="0" dirty="0">
                <a:hlinkClick r:id="rId7"/>
              </a:rPr>
              <a:t>Adversarial examples that fool detectors</a:t>
            </a:r>
            <a:r>
              <a:rPr lang="en-US" sz="1800" b="0" dirty="0"/>
              <a:t>, </a:t>
            </a:r>
            <a:r>
              <a:rPr lang="en-US" sz="1800" b="0" dirty="0" err="1"/>
              <a:t>arXiv</a:t>
            </a:r>
            <a:r>
              <a:rPr lang="en-US" sz="1800" b="0" dirty="0"/>
              <a:t> 2018</a:t>
            </a:r>
          </a:p>
        </p:txBody>
      </p:sp>
      <p:pic>
        <p:nvPicPr>
          <p:cNvPr id="4" name="test_stop3_perturbation_exp.mp4">
            <a:hlinkClick r:id="" action="ppaction://media"/>
            <a:extLst>
              <a:ext uri="{FF2B5EF4-FFF2-40B4-BE49-F238E27FC236}">
                <a16:creationId xmlns:a16="http://schemas.microsoft.com/office/drawing/2014/main" id="{FFB61F71-167E-2E4F-B728-A10C6AB688D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193460" y="3124200"/>
            <a:ext cx="4474540" cy="2514598"/>
          </a:xfrm>
          <a:prstGeom prst="rect">
            <a:avLst/>
          </a:prstGeom>
        </p:spPr>
      </p:pic>
      <p:pic>
        <p:nvPicPr>
          <p:cNvPr id="5" name="test_original_exp.mp4">
            <a:hlinkClick r:id="" action="ppaction://media"/>
            <a:extLst>
              <a:ext uri="{FF2B5EF4-FFF2-40B4-BE49-F238E27FC236}">
                <a16:creationId xmlns:a16="http://schemas.microsoft.com/office/drawing/2014/main" id="{429C2C61-6572-C446-B4C2-AE5469E95079}"/>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1524001" y="3124201"/>
            <a:ext cx="4470399" cy="2514599"/>
          </a:xfrm>
          <a:prstGeom prst="rect">
            <a:avLst/>
          </a:prstGeom>
        </p:spPr>
      </p:pic>
      <p:sp>
        <p:nvSpPr>
          <p:cNvPr id="9" name="TextBox 8">
            <a:extLst>
              <a:ext uri="{FF2B5EF4-FFF2-40B4-BE49-F238E27FC236}">
                <a16:creationId xmlns:a16="http://schemas.microsoft.com/office/drawing/2014/main" id="{C9193EE5-0AD1-A84C-A68C-5910F874AEDA}"/>
              </a:ext>
            </a:extLst>
          </p:cNvPr>
          <p:cNvSpPr txBox="1"/>
          <p:nvPr/>
        </p:nvSpPr>
        <p:spPr>
          <a:xfrm>
            <a:off x="1828801" y="2709446"/>
            <a:ext cx="4038599" cy="338554"/>
          </a:xfrm>
          <a:prstGeom prst="rect">
            <a:avLst/>
          </a:prstGeom>
          <a:noFill/>
        </p:spPr>
        <p:txBody>
          <a:bodyPr wrap="square" rtlCol="0">
            <a:spAutoFit/>
          </a:bodyPr>
          <a:lstStyle/>
          <a:p>
            <a:pPr algn="ctr"/>
            <a:r>
              <a:rPr lang="en-US" sz="1600" b="0" dirty="0"/>
              <a:t>Original w/ Faster R-CNN detections</a:t>
            </a:r>
          </a:p>
        </p:txBody>
      </p:sp>
      <p:sp>
        <p:nvSpPr>
          <p:cNvPr id="10" name="TextBox 9">
            <a:extLst>
              <a:ext uri="{FF2B5EF4-FFF2-40B4-BE49-F238E27FC236}">
                <a16:creationId xmlns:a16="http://schemas.microsoft.com/office/drawing/2014/main" id="{A58444EE-6510-4F4C-92DF-0436415DAB41}"/>
              </a:ext>
            </a:extLst>
          </p:cNvPr>
          <p:cNvSpPr txBox="1"/>
          <p:nvPr/>
        </p:nvSpPr>
        <p:spPr>
          <a:xfrm>
            <a:off x="6248402" y="2709445"/>
            <a:ext cx="4038599" cy="338554"/>
          </a:xfrm>
          <a:prstGeom prst="rect">
            <a:avLst/>
          </a:prstGeom>
          <a:noFill/>
        </p:spPr>
        <p:txBody>
          <a:bodyPr wrap="square" rtlCol="0">
            <a:spAutoFit/>
          </a:bodyPr>
          <a:lstStyle/>
          <a:p>
            <a:pPr algn="ctr"/>
            <a:r>
              <a:rPr lang="en-US" sz="1600" b="0" dirty="0"/>
              <a:t>Digitally attacked</a:t>
            </a:r>
          </a:p>
        </p:txBody>
      </p:sp>
    </p:spTree>
    <p:extLst>
      <p:ext uri="{BB962C8B-B14F-4D97-AF65-F5344CB8AC3E}">
        <p14:creationId xmlns:p14="http://schemas.microsoft.com/office/powerpoint/2010/main" val="558854403"/>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4"/>
                                        </p:tgtEl>
                                      </p:cBhvr>
                                    </p:cmd>
                                  </p:childTnLst>
                                </p:cTn>
                              </p:par>
                            </p:childTnLst>
                          </p:cTn>
                        </p:par>
                      </p:childTnLst>
                    </p:cTn>
                  </p:par>
                </p:childTnLst>
              </p:cTn>
              <p:nextCondLst>
                <p:cond evt="onClick" delay="0">
                  <p:tgtEl>
                    <p:spTgt spid="4"/>
                  </p:tgtEl>
                </p:cond>
              </p:nextCondLst>
            </p:seq>
            <p:video>
              <p:cMediaNode vol="80000">
                <p:cTn id="8" fill="hold" display="0">
                  <p:stCondLst>
                    <p:cond delay="indefinite"/>
                  </p:stCondLst>
                </p:cTn>
                <p:tgtEl>
                  <p:spTgt spid="5"/>
                </p:tgtEl>
              </p:cMediaNode>
            </p:video>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53DC6-DD88-464C-A733-7EF6B237D2BF}"/>
              </a:ext>
            </a:extLst>
          </p:cNvPr>
          <p:cNvSpPr>
            <a:spLocks noGrp="1"/>
          </p:cNvSpPr>
          <p:nvPr>
            <p:ph type="title"/>
          </p:nvPr>
        </p:nvSpPr>
        <p:spPr/>
        <p:txBody>
          <a:bodyPr/>
          <a:lstStyle/>
          <a:p>
            <a:r>
              <a:rPr lang="en-US" dirty="0"/>
              <a:t>Adversarial examples for detection</a:t>
            </a:r>
          </a:p>
        </p:txBody>
      </p:sp>
      <p:sp>
        <p:nvSpPr>
          <p:cNvPr id="3" name="Content Placeholder 2">
            <a:extLst>
              <a:ext uri="{FF2B5EF4-FFF2-40B4-BE49-F238E27FC236}">
                <a16:creationId xmlns:a16="http://schemas.microsoft.com/office/drawing/2014/main" id="{DA57CAA9-023C-EB4D-8A8A-1C753977B916}"/>
              </a:ext>
            </a:extLst>
          </p:cNvPr>
          <p:cNvSpPr>
            <a:spLocks noGrp="1"/>
          </p:cNvSpPr>
          <p:nvPr>
            <p:ph idx="1"/>
          </p:nvPr>
        </p:nvSpPr>
        <p:spPr/>
        <p:txBody>
          <a:bodyPr/>
          <a:lstStyle/>
          <a:p>
            <a:pPr marL="457200" indent="-457200">
              <a:buFont typeface="Arial" panose="020B0604020202020204" pitchFamily="34" charset="0"/>
              <a:buChar char="•"/>
            </a:pPr>
            <a:r>
              <a:rPr lang="en-US" sz="2400" dirty="0"/>
              <a:t>TL;DR: It is much harder to fool a detector like Faster R-CNN or YOLO than a classifier; larger perturbations are required</a:t>
            </a:r>
          </a:p>
          <a:p>
            <a:pPr marL="457200" indent="-457200">
              <a:buFont typeface="Arial" panose="020B0604020202020204" pitchFamily="34" charset="0"/>
              <a:buChar char="•"/>
            </a:pPr>
            <a:r>
              <a:rPr lang="en-US" sz="2400" dirty="0"/>
              <a:t>It is even harder to fool a detector with physical objects</a:t>
            </a:r>
          </a:p>
        </p:txBody>
      </p:sp>
      <p:sp>
        <p:nvSpPr>
          <p:cNvPr id="6" name="Rectangle 5">
            <a:extLst>
              <a:ext uri="{FF2B5EF4-FFF2-40B4-BE49-F238E27FC236}">
                <a16:creationId xmlns:a16="http://schemas.microsoft.com/office/drawing/2014/main" id="{58D80924-4C36-AB4B-8289-0E8CD3AAB7D5}"/>
              </a:ext>
            </a:extLst>
          </p:cNvPr>
          <p:cNvSpPr/>
          <p:nvPr/>
        </p:nvSpPr>
        <p:spPr>
          <a:xfrm>
            <a:off x="1752600" y="6336268"/>
            <a:ext cx="8686800" cy="369332"/>
          </a:xfrm>
          <a:prstGeom prst="rect">
            <a:avLst/>
          </a:prstGeom>
        </p:spPr>
        <p:txBody>
          <a:bodyPr wrap="square">
            <a:spAutoFit/>
          </a:bodyPr>
          <a:lstStyle/>
          <a:p>
            <a:pPr algn="ctr"/>
            <a:r>
              <a:rPr lang="en-US" sz="1800" b="0" dirty="0"/>
              <a:t>J. Lu, H. </a:t>
            </a:r>
            <a:r>
              <a:rPr lang="en-US" sz="1800" b="0" dirty="0" err="1"/>
              <a:t>Sibai</a:t>
            </a:r>
            <a:r>
              <a:rPr lang="en-US" sz="1800" b="0" dirty="0"/>
              <a:t>, E. Fabry, </a:t>
            </a:r>
            <a:r>
              <a:rPr lang="en-US" sz="1800" b="0" dirty="0">
                <a:hlinkClick r:id="rId5"/>
              </a:rPr>
              <a:t>Adversarial examples that fool detectors</a:t>
            </a:r>
            <a:r>
              <a:rPr lang="en-US" sz="1800" b="0" dirty="0"/>
              <a:t>, </a:t>
            </a:r>
            <a:r>
              <a:rPr lang="en-US" sz="1800" b="0" dirty="0" err="1"/>
              <a:t>arXiv</a:t>
            </a:r>
            <a:r>
              <a:rPr lang="en-US" sz="1800" b="0" dirty="0"/>
              <a:t> 2018</a:t>
            </a:r>
          </a:p>
        </p:txBody>
      </p:sp>
      <p:sp>
        <p:nvSpPr>
          <p:cNvPr id="10" name="TextBox 9">
            <a:extLst>
              <a:ext uri="{FF2B5EF4-FFF2-40B4-BE49-F238E27FC236}">
                <a16:creationId xmlns:a16="http://schemas.microsoft.com/office/drawing/2014/main" id="{A58444EE-6510-4F4C-92DF-0436415DAB41}"/>
              </a:ext>
            </a:extLst>
          </p:cNvPr>
          <p:cNvSpPr txBox="1"/>
          <p:nvPr/>
        </p:nvSpPr>
        <p:spPr>
          <a:xfrm>
            <a:off x="4076700" y="2709445"/>
            <a:ext cx="4038599" cy="338554"/>
          </a:xfrm>
          <a:prstGeom prst="rect">
            <a:avLst/>
          </a:prstGeom>
          <a:noFill/>
        </p:spPr>
        <p:txBody>
          <a:bodyPr wrap="square" rtlCol="0">
            <a:spAutoFit/>
          </a:bodyPr>
          <a:lstStyle/>
          <a:p>
            <a:pPr algn="ctr"/>
            <a:r>
              <a:rPr lang="en-US" sz="1600" b="0" dirty="0"/>
              <a:t>Physical adversarial stop sign</a:t>
            </a:r>
          </a:p>
        </p:txBody>
      </p:sp>
      <p:pic>
        <p:nvPicPr>
          <p:cNvPr id="7" name="stop3_bright_tree_physical_exp.mp4">
            <a:hlinkClick r:id="" action="ppaction://media"/>
            <a:extLst>
              <a:ext uri="{FF2B5EF4-FFF2-40B4-BE49-F238E27FC236}">
                <a16:creationId xmlns:a16="http://schemas.microsoft.com/office/drawing/2014/main" id="{8326C45B-EEE3-DB40-8DC8-0F0F1068EA1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321117" y="3132708"/>
            <a:ext cx="5549767" cy="3118853"/>
          </a:xfrm>
          <a:prstGeom prst="rect">
            <a:avLst/>
          </a:prstGeom>
        </p:spPr>
      </p:pic>
    </p:spTree>
    <p:extLst>
      <p:ext uri="{BB962C8B-B14F-4D97-AF65-F5344CB8AC3E}">
        <p14:creationId xmlns:p14="http://schemas.microsoft.com/office/powerpoint/2010/main" val="4266524768"/>
      </p:ext>
    </p:extLst>
  </p:cSld>
  <p:clrMapOvr>
    <a:masterClrMapping/>
  </p:clrMapOvr>
  <p:timing>
    <p:tnLst>
      <p:par>
        <p:cTn id="1" dur="indefinite" restart="never" nodeType="tmRoot">
          <p:childTnLst>
            <p:video>
              <p:cMediaNode vol="80000">
                <p:cTn id="2" fill="hold" display="0">
                  <p:stCondLst>
                    <p:cond delay="indefinite"/>
                  </p:stCondLst>
                </p:cTn>
                <p:tgtEl>
                  <p:spTgt spid="7"/>
                </p:tgtEl>
              </p:cMediaNode>
            </p:vide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42FF3-746A-FD49-9C51-B24581466FB5}"/>
              </a:ext>
            </a:extLst>
          </p:cNvPr>
          <p:cNvSpPr>
            <a:spLocks noGrp="1"/>
          </p:cNvSpPr>
          <p:nvPr>
            <p:ph type="title"/>
          </p:nvPr>
        </p:nvSpPr>
        <p:spPr/>
        <p:txBody>
          <a:bodyPr/>
          <a:lstStyle/>
          <a:p>
            <a:r>
              <a:rPr lang="en-US" dirty="0"/>
              <a:t>Adversarial examples for 3D transformations</a:t>
            </a:r>
          </a:p>
        </p:txBody>
      </p:sp>
      <p:sp>
        <p:nvSpPr>
          <p:cNvPr id="5" name="Rectangle 4">
            <a:extLst>
              <a:ext uri="{FF2B5EF4-FFF2-40B4-BE49-F238E27FC236}">
                <a16:creationId xmlns:a16="http://schemas.microsoft.com/office/drawing/2014/main" id="{3A038343-DA66-C14D-AC3E-51DE1FC6C9C1}"/>
              </a:ext>
            </a:extLst>
          </p:cNvPr>
          <p:cNvSpPr/>
          <p:nvPr/>
        </p:nvSpPr>
        <p:spPr>
          <a:xfrm>
            <a:off x="1828800" y="5558135"/>
            <a:ext cx="8534400" cy="461665"/>
          </a:xfrm>
          <a:prstGeom prst="rect">
            <a:avLst/>
          </a:prstGeom>
        </p:spPr>
        <p:txBody>
          <a:bodyPr wrap="square">
            <a:spAutoFit/>
          </a:bodyPr>
          <a:lstStyle/>
          <a:p>
            <a:pPr algn="ctr"/>
            <a:r>
              <a:rPr lang="en-US" b="0" dirty="0">
                <a:hlinkClick r:id="rId2"/>
              </a:rPr>
              <a:t>https://</a:t>
            </a:r>
            <a:r>
              <a:rPr lang="en-US" b="0" dirty="0" err="1">
                <a:hlinkClick r:id="rId2"/>
              </a:rPr>
              <a:t>blog.openai.com</a:t>
            </a:r>
            <a:r>
              <a:rPr lang="en-US" b="0" dirty="0">
                <a:hlinkClick r:id="rId2"/>
              </a:rPr>
              <a:t>/robust-adversarial-inputs/</a:t>
            </a:r>
            <a:endParaRPr lang="en-US" b="0" dirty="0"/>
          </a:p>
        </p:txBody>
      </p:sp>
      <p:pic>
        <p:nvPicPr>
          <p:cNvPr id="7" name="Picture 6">
            <a:extLst>
              <a:ext uri="{FF2B5EF4-FFF2-40B4-BE49-F238E27FC236}">
                <a16:creationId xmlns:a16="http://schemas.microsoft.com/office/drawing/2014/main" id="{4FC07FA9-5B4A-0145-A87F-B1FD505652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19400" y="1655328"/>
            <a:ext cx="6629400" cy="3602472"/>
          </a:xfrm>
          <a:prstGeom prst="rect">
            <a:avLst/>
          </a:prstGeom>
        </p:spPr>
      </p:pic>
      <p:sp>
        <p:nvSpPr>
          <p:cNvPr id="8" name="TextBox 7">
            <a:extLst>
              <a:ext uri="{FF2B5EF4-FFF2-40B4-BE49-F238E27FC236}">
                <a16:creationId xmlns:a16="http://schemas.microsoft.com/office/drawing/2014/main" id="{B877BE3C-B0A3-7243-A1E7-50BF55BC456E}"/>
              </a:ext>
            </a:extLst>
          </p:cNvPr>
          <p:cNvSpPr txBox="1"/>
          <p:nvPr/>
        </p:nvSpPr>
        <p:spPr>
          <a:xfrm>
            <a:off x="2438400" y="990601"/>
            <a:ext cx="7403038" cy="461665"/>
          </a:xfrm>
          <a:prstGeom prst="rect">
            <a:avLst/>
          </a:prstGeom>
          <a:noFill/>
        </p:spPr>
        <p:txBody>
          <a:bodyPr wrap="square" rtlCol="0">
            <a:spAutoFit/>
          </a:bodyPr>
          <a:lstStyle/>
          <a:p>
            <a:pPr algn="ctr"/>
            <a:r>
              <a:rPr lang="en-US" dirty="0"/>
              <a:t>3D printed adversarial object (</a:t>
            </a:r>
            <a:r>
              <a:rPr lang="en-US" dirty="0">
                <a:hlinkClick r:id="rId4"/>
              </a:rPr>
              <a:t>YouTube video</a:t>
            </a:r>
            <a:r>
              <a:rPr lang="en-US" dirty="0"/>
              <a:t>)</a:t>
            </a:r>
          </a:p>
        </p:txBody>
      </p:sp>
      <p:sp>
        <p:nvSpPr>
          <p:cNvPr id="9" name="Rectangle 8">
            <a:extLst>
              <a:ext uri="{FF2B5EF4-FFF2-40B4-BE49-F238E27FC236}">
                <a16:creationId xmlns:a16="http://schemas.microsoft.com/office/drawing/2014/main" id="{04CB71E8-39EA-9D4F-A5EC-C83AC631928D}"/>
              </a:ext>
            </a:extLst>
          </p:cNvPr>
          <p:cNvSpPr/>
          <p:nvPr/>
        </p:nvSpPr>
        <p:spPr>
          <a:xfrm>
            <a:off x="762000" y="6336268"/>
            <a:ext cx="10515599" cy="369332"/>
          </a:xfrm>
          <a:prstGeom prst="rect">
            <a:avLst/>
          </a:prstGeom>
        </p:spPr>
        <p:txBody>
          <a:bodyPr wrap="square">
            <a:spAutoFit/>
          </a:bodyPr>
          <a:lstStyle/>
          <a:p>
            <a:pPr algn="ctr"/>
            <a:r>
              <a:rPr lang="en-US" sz="1800" b="0" dirty="0"/>
              <a:t>A. </a:t>
            </a:r>
            <a:r>
              <a:rPr lang="en-US" sz="1800" b="0" dirty="0" err="1"/>
              <a:t>Athalye</a:t>
            </a:r>
            <a:r>
              <a:rPr lang="en-US" sz="1800" b="0" dirty="0"/>
              <a:t>, L. Engstrom, A. Ilyas, K. Kwok, </a:t>
            </a:r>
            <a:r>
              <a:rPr lang="en-US" sz="1800" b="0" dirty="0">
                <a:hlinkClick r:id="rId5"/>
              </a:rPr>
              <a:t>Synthesizing Robust Adversarial Examples</a:t>
            </a:r>
            <a:r>
              <a:rPr lang="en-US" sz="1800" b="0" dirty="0"/>
              <a:t>, ICML 2018</a:t>
            </a:r>
          </a:p>
        </p:txBody>
      </p:sp>
    </p:spTree>
    <p:extLst>
      <p:ext uri="{BB962C8B-B14F-4D97-AF65-F5344CB8AC3E}">
        <p14:creationId xmlns:p14="http://schemas.microsoft.com/office/powerpoint/2010/main" val="35765429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525BD-FCD8-5A49-B007-B20254DFA027}"/>
              </a:ext>
            </a:extLst>
          </p:cNvPr>
          <p:cNvSpPr>
            <a:spLocks noGrp="1"/>
          </p:cNvSpPr>
          <p:nvPr>
            <p:ph type="title"/>
          </p:nvPr>
        </p:nvSpPr>
        <p:spPr>
          <a:xfrm>
            <a:off x="533400" y="76200"/>
            <a:ext cx="11125200" cy="838200"/>
          </a:xfrm>
        </p:spPr>
        <p:txBody>
          <a:bodyPr/>
          <a:lstStyle/>
          <a:p>
            <a:r>
              <a:rPr lang="en-US" dirty="0"/>
              <a:t>Adversarial examples beyond the infinity-norm constraint</a:t>
            </a:r>
          </a:p>
        </p:txBody>
      </p:sp>
      <p:pic>
        <p:nvPicPr>
          <p:cNvPr id="5" name="Content Placeholder 4">
            <a:extLst>
              <a:ext uri="{FF2B5EF4-FFF2-40B4-BE49-F238E27FC236}">
                <a16:creationId xmlns:a16="http://schemas.microsoft.com/office/drawing/2014/main" id="{611ED130-6F43-3A47-B850-194611799C94}"/>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914400" y="1133717"/>
            <a:ext cx="10363200" cy="4819166"/>
          </a:xfrm>
        </p:spPr>
      </p:pic>
      <p:sp>
        <p:nvSpPr>
          <p:cNvPr id="6" name="Rectangle 5">
            <a:extLst>
              <a:ext uri="{FF2B5EF4-FFF2-40B4-BE49-F238E27FC236}">
                <a16:creationId xmlns:a16="http://schemas.microsoft.com/office/drawing/2014/main" id="{702C5D8B-7714-6C42-A2CC-6BC53F0338D2}"/>
              </a:ext>
            </a:extLst>
          </p:cNvPr>
          <p:cNvSpPr/>
          <p:nvPr/>
        </p:nvSpPr>
        <p:spPr>
          <a:xfrm>
            <a:off x="1676400" y="6096000"/>
            <a:ext cx="9144000" cy="646331"/>
          </a:xfrm>
          <a:prstGeom prst="rect">
            <a:avLst/>
          </a:prstGeom>
        </p:spPr>
        <p:txBody>
          <a:bodyPr wrap="square">
            <a:spAutoFit/>
          </a:bodyPr>
          <a:lstStyle/>
          <a:p>
            <a:pPr algn="ctr"/>
            <a:r>
              <a:rPr lang="en-US" sz="1800" b="0" dirty="0"/>
              <a:t>A. </a:t>
            </a:r>
            <a:r>
              <a:rPr lang="en-US" sz="1800" b="0" dirty="0" err="1"/>
              <a:t>Bhattad</a:t>
            </a:r>
            <a:r>
              <a:rPr lang="en-US" sz="1800" b="0" dirty="0"/>
              <a:t>, M.-J. Chong, K. Liang, B. Li, D. Forsyth. </a:t>
            </a:r>
            <a:r>
              <a:rPr lang="en-US" sz="1800" b="0" dirty="0">
                <a:hlinkClick r:id="rId3"/>
              </a:rPr>
              <a:t>Unrestricted adversarial examples via semantic manipulation</a:t>
            </a:r>
            <a:r>
              <a:rPr lang="en-US" sz="1800" b="0" dirty="0"/>
              <a:t>. ICLR 2020</a:t>
            </a:r>
          </a:p>
        </p:txBody>
      </p:sp>
    </p:spTree>
    <p:extLst>
      <p:ext uri="{BB962C8B-B14F-4D97-AF65-F5344CB8AC3E}">
        <p14:creationId xmlns:p14="http://schemas.microsoft.com/office/powerpoint/2010/main" val="9986914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0457F-04D2-6143-9F6C-321562E72EA8}"/>
              </a:ext>
            </a:extLst>
          </p:cNvPr>
          <p:cNvSpPr>
            <a:spLocks noGrp="1"/>
          </p:cNvSpPr>
          <p:nvPr>
            <p:ph type="title"/>
          </p:nvPr>
        </p:nvSpPr>
        <p:spPr/>
        <p:txBody>
          <a:bodyPr/>
          <a:lstStyle/>
          <a:p>
            <a:r>
              <a:rPr lang="en-US" dirty="0"/>
              <a:t>Adversarial examples and humans</a:t>
            </a:r>
          </a:p>
        </p:txBody>
      </p:sp>
      <p:pic>
        <p:nvPicPr>
          <p:cNvPr id="8" name="Picture 7">
            <a:extLst>
              <a:ext uri="{FF2B5EF4-FFF2-40B4-BE49-F238E27FC236}">
                <a16:creationId xmlns:a16="http://schemas.microsoft.com/office/drawing/2014/main" id="{45935945-63CC-6D4F-A7D8-CA08797C19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57700" y="1676400"/>
            <a:ext cx="3276600" cy="4368800"/>
          </a:xfrm>
          <a:prstGeom prst="rect">
            <a:avLst/>
          </a:prstGeom>
        </p:spPr>
      </p:pic>
      <p:sp>
        <p:nvSpPr>
          <p:cNvPr id="9" name="TextBox 8">
            <a:extLst>
              <a:ext uri="{FF2B5EF4-FFF2-40B4-BE49-F238E27FC236}">
                <a16:creationId xmlns:a16="http://schemas.microsoft.com/office/drawing/2014/main" id="{5A646535-9CBD-0C40-BCC4-E9C45DF39CD7}"/>
              </a:ext>
            </a:extLst>
          </p:cNvPr>
          <p:cNvSpPr txBox="1"/>
          <p:nvPr/>
        </p:nvSpPr>
        <p:spPr>
          <a:xfrm>
            <a:off x="10643452" y="6324600"/>
            <a:ext cx="1268296" cy="307777"/>
          </a:xfrm>
          <a:prstGeom prst="rect">
            <a:avLst/>
          </a:prstGeom>
          <a:noFill/>
        </p:spPr>
        <p:txBody>
          <a:bodyPr wrap="none" rtlCol="0">
            <a:spAutoFit/>
          </a:bodyPr>
          <a:lstStyle/>
          <a:p>
            <a:r>
              <a:rPr lang="en-US" sz="1400" b="0" dirty="0">
                <a:hlinkClick r:id="rId3"/>
              </a:rPr>
              <a:t>Image source</a:t>
            </a:r>
            <a:endParaRPr lang="en-US" sz="1400" b="0" dirty="0"/>
          </a:p>
        </p:txBody>
      </p:sp>
    </p:spTree>
    <p:extLst>
      <p:ext uri="{BB962C8B-B14F-4D97-AF65-F5344CB8AC3E}">
        <p14:creationId xmlns:p14="http://schemas.microsoft.com/office/powerpoint/2010/main" val="420277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F9FC0C2-DE77-CA4D-96A2-B1CCA40A1A80}"/>
              </a:ext>
            </a:extLst>
          </p:cNvPr>
          <p:cNvSpPr txBox="1">
            <a:spLocks/>
          </p:cNvSpPr>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457200" indent="-457200">
              <a:buFont typeface="Arial" panose="020B0604020202020204" pitchFamily="34" charset="0"/>
              <a:buChar char="•"/>
            </a:pPr>
            <a:r>
              <a:rPr lang="en-US" b="0" kern="0" dirty="0"/>
              <a:t>Adversarial examples that are designed to transfer across multiple architectures can also be shown to confuse the human visual system in rapid presentation settings</a:t>
            </a:r>
          </a:p>
        </p:txBody>
      </p:sp>
      <p:sp>
        <p:nvSpPr>
          <p:cNvPr id="2" name="Title 1">
            <a:extLst>
              <a:ext uri="{FF2B5EF4-FFF2-40B4-BE49-F238E27FC236}">
                <a16:creationId xmlns:a16="http://schemas.microsoft.com/office/drawing/2014/main" id="{1E40457F-04D2-6143-9F6C-321562E72EA8}"/>
              </a:ext>
            </a:extLst>
          </p:cNvPr>
          <p:cNvSpPr>
            <a:spLocks noGrp="1"/>
          </p:cNvSpPr>
          <p:nvPr>
            <p:ph type="title"/>
          </p:nvPr>
        </p:nvSpPr>
        <p:spPr/>
        <p:txBody>
          <a:bodyPr/>
          <a:lstStyle/>
          <a:p>
            <a:r>
              <a:rPr lang="en-US" dirty="0"/>
              <a:t>Adversarial examples and humans</a:t>
            </a:r>
          </a:p>
        </p:txBody>
      </p:sp>
      <p:pic>
        <p:nvPicPr>
          <p:cNvPr id="6" name="Content Placeholder 5">
            <a:extLst>
              <a:ext uri="{FF2B5EF4-FFF2-40B4-BE49-F238E27FC236}">
                <a16:creationId xmlns:a16="http://schemas.microsoft.com/office/drawing/2014/main" id="{53384E42-E74E-0449-A542-4AAE0BB9989E}"/>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810001" y="3048000"/>
            <a:ext cx="4371001" cy="2438400"/>
          </a:xfrm>
        </p:spPr>
      </p:pic>
      <p:sp>
        <p:nvSpPr>
          <p:cNvPr id="4" name="Rectangle 3">
            <a:extLst>
              <a:ext uri="{FF2B5EF4-FFF2-40B4-BE49-F238E27FC236}">
                <a16:creationId xmlns:a16="http://schemas.microsoft.com/office/drawing/2014/main" id="{0BAF0BF2-11AA-A54F-B5F3-55CB17435399}"/>
              </a:ext>
            </a:extLst>
          </p:cNvPr>
          <p:cNvSpPr/>
          <p:nvPr/>
        </p:nvSpPr>
        <p:spPr>
          <a:xfrm>
            <a:off x="152400" y="6324600"/>
            <a:ext cx="11963400" cy="369332"/>
          </a:xfrm>
          <a:prstGeom prst="rect">
            <a:avLst/>
          </a:prstGeom>
        </p:spPr>
        <p:txBody>
          <a:bodyPr wrap="square">
            <a:spAutoFit/>
          </a:bodyPr>
          <a:lstStyle/>
          <a:p>
            <a:pPr algn="ctr"/>
            <a:r>
              <a:rPr lang="en-US" sz="1800" b="0" dirty="0"/>
              <a:t>G. </a:t>
            </a:r>
            <a:r>
              <a:rPr lang="en-US" sz="1800" b="0" dirty="0" err="1"/>
              <a:t>Elsayed</a:t>
            </a:r>
            <a:r>
              <a:rPr lang="en-US" sz="1800" b="0" dirty="0"/>
              <a:t> et al., </a:t>
            </a:r>
            <a:r>
              <a:rPr lang="en-US" sz="1800" b="0" dirty="0">
                <a:hlinkClick r:id="rId3"/>
              </a:rPr>
              <a:t>Adversarial Examples that Fool both Computer Vision and Time-Limited Humans</a:t>
            </a:r>
            <a:r>
              <a:rPr lang="en-US" sz="1800" b="0" dirty="0"/>
              <a:t>, </a:t>
            </a:r>
            <a:r>
              <a:rPr lang="en-US" sz="1800" b="0" dirty="0" err="1"/>
              <a:t>NeurIPS</a:t>
            </a:r>
            <a:r>
              <a:rPr lang="en-US" sz="1800" b="0" dirty="0"/>
              <a:t> 2018</a:t>
            </a:r>
          </a:p>
        </p:txBody>
      </p:sp>
    </p:spTree>
    <p:extLst>
      <p:ext uri="{BB962C8B-B14F-4D97-AF65-F5344CB8AC3E}">
        <p14:creationId xmlns:p14="http://schemas.microsoft.com/office/powerpoint/2010/main" val="21726421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E93B4-F75E-9E41-889E-21C228659B0D}"/>
              </a:ext>
            </a:extLst>
          </p:cNvPr>
          <p:cNvSpPr>
            <a:spLocks noGrp="1"/>
          </p:cNvSpPr>
          <p:nvPr>
            <p:ph type="title"/>
          </p:nvPr>
        </p:nvSpPr>
        <p:spPr/>
        <p:txBody>
          <a:bodyPr/>
          <a:lstStyle/>
          <a:p>
            <a:r>
              <a:rPr lang="en-US" dirty="0"/>
              <a:t>How robust is biological perception, really?</a:t>
            </a:r>
          </a:p>
        </p:txBody>
      </p:sp>
      <p:sp>
        <p:nvSpPr>
          <p:cNvPr id="3" name="Content Placeholder 2">
            <a:extLst>
              <a:ext uri="{FF2B5EF4-FFF2-40B4-BE49-F238E27FC236}">
                <a16:creationId xmlns:a16="http://schemas.microsoft.com/office/drawing/2014/main" id="{18D2388A-CDA2-6B44-BF56-7732F4DB59F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289B4AE-F4D8-7A4B-9504-F46D9D062AE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14600" y="952501"/>
            <a:ext cx="7391400" cy="5180817"/>
          </a:xfrm>
          <a:prstGeom prst="rect">
            <a:avLst/>
          </a:prstGeom>
        </p:spPr>
      </p:pic>
      <p:sp>
        <p:nvSpPr>
          <p:cNvPr id="6" name="Rectangle 5">
            <a:extLst>
              <a:ext uri="{FF2B5EF4-FFF2-40B4-BE49-F238E27FC236}">
                <a16:creationId xmlns:a16="http://schemas.microsoft.com/office/drawing/2014/main" id="{EF4B8E76-2ABE-104A-8100-DDDB265899BD}"/>
              </a:ext>
            </a:extLst>
          </p:cNvPr>
          <p:cNvSpPr/>
          <p:nvPr/>
        </p:nvSpPr>
        <p:spPr>
          <a:xfrm>
            <a:off x="2019300" y="6019800"/>
            <a:ext cx="8382000" cy="369332"/>
          </a:xfrm>
          <a:prstGeom prst="rect">
            <a:avLst/>
          </a:prstGeom>
        </p:spPr>
        <p:txBody>
          <a:bodyPr wrap="square">
            <a:spAutoFit/>
          </a:bodyPr>
          <a:lstStyle/>
          <a:p>
            <a:pPr algn="ctr"/>
            <a:r>
              <a:rPr lang="en-US" sz="1800" b="0" dirty="0">
                <a:hlinkClick r:id="rId3"/>
              </a:rPr>
              <a:t>http://</a:t>
            </a:r>
            <a:r>
              <a:rPr lang="en-US" sz="1800" b="0" dirty="0" err="1">
                <a:hlinkClick r:id="rId3"/>
              </a:rPr>
              <a:t>www.stuartmcmillen.com</a:t>
            </a:r>
            <a:r>
              <a:rPr lang="en-US" sz="1800" b="0" dirty="0">
                <a:hlinkClick r:id="rId3"/>
              </a:rPr>
              <a:t>/comic/supernormal-stimuli/</a:t>
            </a:r>
            <a:endParaRPr lang="en-US" sz="1800" b="0" dirty="0"/>
          </a:p>
        </p:txBody>
      </p:sp>
      <p:sp>
        <p:nvSpPr>
          <p:cNvPr id="7" name="Rectangle 6">
            <a:extLst>
              <a:ext uri="{FF2B5EF4-FFF2-40B4-BE49-F238E27FC236}">
                <a16:creationId xmlns:a16="http://schemas.microsoft.com/office/drawing/2014/main" id="{DB264183-0293-4A44-956F-E57FCB1E49A7}"/>
              </a:ext>
            </a:extLst>
          </p:cNvPr>
          <p:cNvSpPr/>
          <p:nvPr/>
        </p:nvSpPr>
        <p:spPr>
          <a:xfrm>
            <a:off x="2019300" y="6381483"/>
            <a:ext cx="8191500" cy="369332"/>
          </a:xfrm>
          <a:prstGeom prst="rect">
            <a:avLst/>
          </a:prstGeom>
        </p:spPr>
        <p:txBody>
          <a:bodyPr wrap="square">
            <a:spAutoFit/>
          </a:bodyPr>
          <a:lstStyle/>
          <a:p>
            <a:pPr algn="ctr"/>
            <a:r>
              <a:rPr lang="en-US" sz="1800" b="0" dirty="0">
                <a:hlinkClick r:id="rId4"/>
              </a:rPr>
              <a:t>https://</a:t>
            </a:r>
            <a:r>
              <a:rPr lang="en-US" sz="1800" b="0" dirty="0" err="1">
                <a:hlinkClick r:id="rId4"/>
              </a:rPr>
              <a:t>en.wikipedia.org</a:t>
            </a:r>
            <a:r>
              <a:rPr lang="en-US" sz="1800" b="0" dirty="0">
                <a:hlinkClick r:id="rId4"/>
              </a:rPr>
              <a:t>/wiki/</a:t>
            </a:r>
            <a:r>
              <a:rPr lang="en-US" sz="1800" b="0" dirty="0" err="1">
                <a:hlinkClick r:id="rId4"/>
              </a:rPr>
              <a:t>Supernormal_stimulus</a:t>
            </a:r>
            <a:endParaRPr lang="en-US" sz="1800" b="0" dirty="0"/>
          </a:p>
        </p:txBody>
      </p:sp>
    </p:spTree>
    <p:extLst>
      <p:ext uri="{BB962C8B-B14F-4D97-AF65-F5344CB8AC3E}">
        <p14:creationId xmlns:p14="http://schemas.microsoft.com/office/powerpoint/2010/main" val="3618514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4554D-77CD-DC46-96E2-A211B7CEACF2}"/>
              </a:ext>
            </a:extLst>
          </p:cNvPr>
          <p:cNvSpPr>
            <a:spLocks noGrp="1"/>
          </p:cNvSpPr>
          <p:nvPr>
            <p:ph type="title"/>
          </p:nvPr>
        </p:nvSpPr>
        <p:spPr/>
        <p:txBody>
          <a:bodyPr/>
          <a:lstStyle/>
          <a:p>
            <a:r>
              <a:rPr lang="en-US" dirty="0"/>
              <a:t>Adversarial examples: Outline</a:t>
            </a:r>
          </a:p>
        </p:txBody>
      </p:sp>
      <p:sp>
        <p:nvSpPr>
          <p:cNvPr id="3" name="Content Placeholder 2">
            <a:extLst>
              <a:ext uri="{FF2B5EF4-FFF2-40B4-BE49-F238E27FC236}">
                <a16:creationId xmlns:a16="http://schemas.microsoft.com/office/drawing/2014/main" id="{1549BB5E-A1C7-8144-8D96-39F1ACC55917}"/>
              </a:ext>
            </a:extLst>
          </p:cNvPr>
          <p:cNvSpPr>
            <a:spLocks noGrp="1"/>
          </p:cNvSpPr>
          <p:nvPr>
            <p:ph idx="1"/>
          </p:nvPr>
        </p:nvSpPr>
        <p:spPr/>
        <p:txBody>
          <a:bodyPr/>
          <a:lstStyle/>
          <a:p>
            <a:pPr marL="457200" indent="-457200">
              <a:buFont typeface="Arial" panose="020B0604020202020204" pitchFamily="34" charset="0"/>
              <a:buChar char="•"/>
            </a:pPr>
            <a:r>
              <a:rPr lang="en-US" sz="2400" dirty="0"/>
              <a:t>Basic definition, analysis of fooling linear classifiers</a:t>
            </a:r>
          </a:p>
          <a:p>
            <a:pPr marL="457200" indent="-457200">
              <a:buFont typeface="Arial" panose="020B0604020202020204" pitchFamily="34" charset="0"/>
              <a:buChar char="•"/>
            </a:pPr>
            <a:r>
              <a:rPr lang="en-US" sz="2400" dirty="0"/>
              <a:t>Generating adversarial examples</a:t>
            </a:r>
          </a:p>
          <a:p>
            <a:pPr marL="857250" lvl="1" indent="-457200">
              <a:buFont typeface="Arial" panose="020B0604020202020204" pitchFamily="34" charset="0"/>
              <a:buChar char="•"/>
            </a:pPr>
            <a:r>
              <a:rPr lang="en-US" dirty="0"/>
              <a:t>Fast gradient sign, iterative variants</a:t>
            </a:r>
          </a:p>
          <a:p>
            <a:pPr marL="857250" lvl="1" indent="-457200">
              <a:buFont typeface="Arial" panose="020B0604020202020204" pitchFamily="34" charset="0"/>
              <a:buChar char="•"/>
            </a:pPr>
            <a:r>
              <a:rPr lang="en-US" dirty="0"/>
              <a:t>Universal adversarial perturbations</a:t>
            </a:r>
          </a:p>
          <a:p>
            <a:pPr marL="457200" indent="-457200">
              <a:buFont typeface="Arial" panose="020B0604020202020204" pitchFamily="34" charset="0"/>
              <a:buChar char="•"/>
            </a:pPr>
            <a:r>
              <a:rPr lang="en-US" sz="2400" dirty="0"/>
              <a:t>Why are neural networks easy to fool?</a:t>
            </a:r>
          </a:p>
          <a:p>
            <a:pPr marL="457200" indent="-457200">
              <a:buFont typeface="Arial" panose="020B0604020202020204" pitchFamily="34" charset="0"/>
              <a:buChar char="•"/>
            </a:pPr>
            <a:r>
              <a:rPr lang="en-US" sz="2400" dirty="0"/>
              <a:t>Defending against adversarial examples</a:t>
            </a:r>
          </a:p>
          <a:p>
            <a:pPr marL="857250" lvl="1" indent="-457200">
              <a:buFont typeface="Arial" panose="020B0604020202020204" pitchFamily="34" charset="0"/>
              <a:buChar char="•"/>
            </a:pPr>
            <a:r>
              <a:rPr lang="en-US" dirty="0"/>
              <a:t>Adversarial training</a:t>
            </a:r>
          </a:p>
          <a:p>
            <a:pPr marL="857250" lvl="1" indent="-457200">
              <a:buFont typeface="Arial" panose="020B0604020202020204" pitchFamily="34" charset="0"/>
              <a:buChar char="•"/>
            </a:pPr>
            <a:r>
              <a:rPr lang="en-US" dirty="0"/>
              <a:t>Learning to reject adversarial examples</a:t>
            </a:r>
          </a:p>
          <a:p>
            <a:pPr marL="857250" lvl="1" indent="-457200">
              <a:buFont typeface="Arial" panose="020B0604020202020204" pitchFamily="34" charset="0"/>
              <a:buChar char="•"/>
            </a:pPr>
            <a:r>
              <a:rPr lang="en-US" dirty="0"/>
              <a:t>Robust architectures</a:t>
            </a:r>
          </a:p>
          <a:p>
            <a:pPr marL="857250" lvl="1" indent="-457200">
              <a:buFont typeface="Arial" panose="020B0604020202020204" pitchFamily="34" charset="0"/>
              <a:buChar char="•"/>
            </a:pPr>
            <a:r>
              <a:rPr lang="en-US" dirty="0"/>
              <a:t>Image pre-processing</a:t>
            </a:r>
          </a:p>
          <a:p>
            <a:pPr marL="457200" indent="-457200">
              <a:buFont typeface="Arial" panose="020B0604020202020204" pitchFamily="34" charset="0"/>
              <a:buChar char="•"/>
            </a:pPr>
            <a:r>
              <a:rPr lang="en-US" dirty="0"/>
              <a:t>Trends and open questions</a:t>
            </a:r>
          </a:p>
          <a:p>
            <a:pPr marL="857250" lvl="1" indent="-457200">
              <a:buFont typeface="Arial" panose="020B0604020202020204" pitchFamily="34" charset="0"/>
              <a:buChar char="•"/>
            </a:pPr>
            <a:r>
              <a:rPr lang="en-US" dirty="0"/>
              <a:t>Broadening the scope of adversarial examples</a:t>
            </a:r>
          </a:p>
          <a:p>
            <a:pPr marL="857250" lvl="1" indent="-457200">
              <a:buFont typeface="Arial" panose="020B0604020202020204" pitchFamily="34" charset="0"/>
              <a:buChar char="•"/>
            </a:pPr>
            <a:r>
              <a:rPr lang="en-US" dirty="0"/>
              <a:t>Adversarial examples and human perception</a:t>
            </a:r>
          </a:p>
        </p:txBody>
      </p:sp>
    </p:spTree>
    <p:extLst>
      <p:ext uri="{BB962C8B-B14F-4D97-AF65-F5344CB8AC3E}">
        <p14:creationId xmlns:p14="http://schemas.microsoft.com/office/powerpoint/2010/main" val="175902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32955-7592-5649-9AE7-E15813F1F22A}"/>
              </a:ext>
            </a:extLst>
          </p:cNvPr>
          <p:cNvSpPr>
            <a:spLocks noGrp="1"/>
          </p:cNvSpPr>
          <p:nvPr>
            <p:ph type="title"/>
          </p:nvPr>
        </p:nvSpPr>
        <p:spPr/>
        <p:txBody>
          <a:bodyPr/>
          <a:lstStyle/>
          <a:p>
            <a:r>
              <a:rPr lang="en-US" dirty="0"/>
              <a:t>Recall: Generation of preferred inputs</a:t>
            </a:r>
          </a:p>
        </p:txBody>
      </p:sp>
      <p:pic>
        <p:nvPicPr>
          <p:cNvPr id="9" name="Content Placeholder 8">
            <a:extLst>
              <a:ext uri="{FF2B5EF4-FFF2-40B4-BE49-F238E27FC236}">
                <a16:creationId xmlns:a16="http://schemas.microsoft.com/office/drawing/2014/main" id="{B0186B87-66DE-FD4F-942E-572FD990DEC6}"/>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105056" y="990601"/>
            <a:ext cx="5962744" cy="5181599"/>
          </a:xfrm>
        </p:spPr>
      </p:pic>
      <p:sp>
        <p:nvSpPr>
          <p:cNvPr id="5" name="Rectangle 4">
            <a:extLst>
              <a:ext uri="{FF2B5EF4-FFF2-40B4-BE49-F238E27FC236}">
                <a16:creationId xmlns:a16="http://schemas.microsoft.com/office/drawing/2014/main" id="{97DF99A3-D3A4-DF44-8B7D-828B6ACB9B5C}"/>
              </a:ext>
            </a:extLst>
          </p:cNvPr>
          <p:cNvSpPr/>
          <p:nvPr/>
        </p:nvSpPr>
        <p:spPr>
          <a:xfrm>
            <a:off x="2057400" y="6096000"/>
            <a:ext cx="8153400" cy="646331"/>
          </a:xfrm>
          <a:prstGeom prst="rect">
            <a:avLst/>
          </a:prstGeom>
        </p:spPr>
        <p:txBody>
          <a:bodyPr wrap="square">
            <a:spAutoFit/>
          </a:bodyPr>
          <a:lstStyle/>
          <a:p>
            <a:pPr algn="ctr"/>
            <a:r>
              <a:rPr lang="en-US" sz="1800" b="0" dirty="0"/>
              <a:t>A. Nguyen, J. </a:t>
            </a:r>
            <a:r>
              <a:rPr lang="en-US" sz="1800" b="0" dirty="0" err="1"/>
              <a:t>Yosinski</a:t>
            </a:r>
            <a:r>
              <a:rPr lang="en-US" sz="1800" b="0" dirty="0"/>
              <a:t>, J. Clune, </a:t>
            </a:r>
            <a:r>
              <a:rPr lang="en-US" sz="1800" b="0" dirty="0">
                <a:hlinkClick r:id="rId3"/>
              </a:rPr>
              <a:t>Deep Neural Networks are Easily Fooled: High Confidence Predictions for Unrecognizable Images</a:t>
            </a:r>
            <a:r>
              <a:rPr lang="en-US" sz="1800" b="0" dirty="0"/>
              <a:t>, CVPR 2015</a:t>
            </a:r>
          </a:p>
        </p:txBody>
      </p:sp>
    </p:spTree>
    <p:extLst>
      <p:ext uri="{BB962C8B-B14F-4D97-AF65-F5344CB8AC3E}">
        <p14:creationId xmlns:p14="http://schemas.microsoft.com/office/powerpoint/2010/main" val="12437174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11032-55F9-4A4E-A55E-09A2D8B05D70}"/>
              </a:ext>
            </a:extLst>
          </p:cNvPr>
          <p:cNvSpPr>
            <a:spLocks noGrp="1"/>
          </p:cNvSpPr>
          <p:nvPr>
            <p:ph type="title"/>
          </p:nvPr>
        </p:nvSpPr>
        <p:spPr/>
        <p:txBody>
          <a:bodyPr/>
          <a:lstStyle/>
          <a:p>
            <a:r>
              <a:rPr lang="en-US" dirty="0"/>
              <a:t>Supernormal stimuli for humans?</a:t>
            </a:r>
          </a:p>
        </p:txBody>
      </p:sp>
      <p:pic>
        <p:nvPicPr>
          <p:cNvPr id="5" name="Picture 4">
            <a:extLst>
              <a:ext uri="{FF2B5EF4-FFF2-40B4-BE49-F238E27FC236}">
                <a16:creationId xmlns:a16="http://schemas.microsoft.com/office/drawing/2014/main" id="{CFBA893C-C448-5744-99B8-1E9BEA027B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81601" y="2057400"/>
            <a:ext cx="5447402" cy="3303814"/>
          </a:xfrm>
          <a:prstGeom prst="rect">
            <a:avLst/>
          </a:prstGeom>
        </p:spPr>
      </p:pic>
      <p:pic>
        <p:nvPicPr>
          <p:cNvPr id="4" name="Picture 3">
            <a:extLst>
              <a:ext uri="{FF2B5EF4-FFF2-40B4-BE49-F238E27FC236}">
                <a16:creationId xmlns:a16="http://schemas.microsoft.com/office/drawing/2014/main" id="{6F69830D-A20A-1F48-863C-0B0FB41FCC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28800" y="1371601"/>
            <a:ext cx="3505201" cy="4669061"/>
          </a:xfrm>
          <a:prstGeom prst="rect">
            <a:avLst/>
          </a:prstGeom>
        </p:spPr>
      </p:pic>
      <p:sp>
        <p:nvSpPr>
          <p:cNvPr id="6" name="Rectangle 5">
            <a:extLst>
              <a:ext uri="{FF2B5EF4-FFF2-40B4-BE49-F238E27FC236}">
                <a16:creationId xmlns:a16="http://schemas.microsoft.com/office/drawing/2014/main" id="{F3FC41F4-68A1-FC46-951C-5AC107D4C307}"/>
              </a:ext>
            </a:extLst>
          </p:cNvPr>
          <p:cNvSpPr/>
          <p:nvPr/>
        </p:nvSpPr>
        <p:spPr>
          <a:xfrm>
            <a:off x="2019300" y="6381483"/>
            <a:ext cx="8191500" cy="369332"/>
          </a:xfrm>
          <a:prstGeom prst="rect">
            <a:avLst/>
          </a:prstGeom>
        </p:spPr>
        <p:txBody>
          <a:bodyPr wrap="square">
            <a:spAutoFit/>
          </a:bodyPr>
          <a:lstStyle/>
          <a:p>
            <a:pPr algn="ctr"/>
            <a:r>
              <a:rPr lang="en-US" sz="1800" b="0" dirty="0">
                <a:hlinkClick r:id="rId4"/>
              </a:rPr>
              <a:t>https://</a:t>
            </a:r>
            <a:r>
              <a:rPr lang="en-US" sz="1800" b="0" dirty="0" err="1">
                <a:hlinkClick r:id="rId4"/>
              </a:rPr>
              <a:t>en.wikipedia.org</a:t>
            </a:r>
            <a:r>
              <a:rPr lang="en-US" sz="1800" b="0" dirty="0">
                <a:hlinkClick r:id="rId4"/>
              </a:rPr>
              <a:t>/wiki/</a:t>
            </a:r>
            <a:r>
              <a:rPr lang="en-US" sz="1800" b="0" dirty="0" err="1">
                <a:hlinkClick r:id="rId4"/>
              </a:rPr>
              <a:t>Supernormal_stimulus</a:t>
            </a:r>
            <a:endParaRPr lang="en-US" sz="1800" b="0" dirty="0"/>
          </a:p>
        </p:txBody>
      </p:sp>
    </p:spTree>
    <p:extLst>
      <p:ext uri="{BB962C8B-B14F-4D97-AF65-F5344CB8AC3E}">
        <p14:creationId xmlns:p14="http://schemas.microsoft.com/office/powerpoint/2010/main" val="10114817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12B0F-2884-DC48-8752-27DEC3EF5092}"/>
              </a:ext>
            </a:extLst>
          </p:cNvPr>
          <p:cNvSpPr>
            <a:spLocks noGrp="1"/>
          </p:cNvSpPr>
          <p:nvPr>
            <p:ph type="title"/>
          </p:nvPr>
        </p:nvSpPr>
        <p:spPr/>
        <p:txBody>
          <a:bodyPr/>
          <a:lstStyle/>
          <a:p>
            <a:r>
              <a:rPr lang="en-US" dirty="0"/>
              <a:t>For further reading</a:t>
            </a:r>
          </a:p>
        </p:txBody>
      </p:sp>
      <p:sp>
        <p:nvSpPr>
          <p:cNvPr id="3" name="Content Placeholder 2">
            <a:extLst>
              <a:ext uri="{FF2B5EF4-FFF2-40B4-BE49-F238E27FC236}">
                <a16:creationId xmlns:a16="http://schemas.microsoft.com/office/drawing/2014/main" id="{1C35F39B-04DD-7D4B-82F1-7D204381048A}"/>
              </a:ext>
            </a:extLst>
          </p:cNvPr>
          <p:cNvSpPr>
            <a:spLocks noGrp="1"/>
          </p:cNvSpPr>
          <p:nvPr>
            <p:ph idx="1"/>
          </p:nvPr>
        </p:nvSpPr>
        <p:spPr>
          <a:xfrm>
            <a:off x="762000" y="914400"/>
            <a:ext cx="10668000" cy="5257800"/>
          </a:xfrm>
        </p:spPr>
        <p:txBody>
          <a:bodyPr/>
          <a:lstStyle/>
          <a:p>
            <a:pPr>
              <a:buFont typeface="Arial" panose="020B0604020202020204" pitchFamily="34" charset="0"/>
              <a:buChar char="•"/>
            </a:pPr>
            <a:r>
              <a:rPr lang="en-US" sz="2000" dirty="0">
                <a:hlinkClick r:id="rId2"/>
              </a:rPr>
              <a:t>https://nicholas.carlini.com/writing/2019/all-adversarial-example-papers.html</a:t>
            </a:r>
            <a:endParaRPr lang="en-US" sz="2000" dirty="0"/>
          </a:p>
          <a:p>
            <a:pPr>
              <a:buFont typeface="Arial" panose="020B0604020202020204" pitchFamily="34" charset="0"/>
              <a:buChar char="•"/>
            </a:pPr>
            <a:r>
              <a:rPr lang="en-US" sz="2000" dirty="0">
                <a:hlinkClick r:id="rId3"/>
              </a:rPr>
              <a:t>https://nicholas.carlini.com/writing/2018/adversarial-machine-learning-reading-list.html</a:t>
            </a:r>
            <a:endParaRPr lang="en-US" sz="2000" dirty="0"/>
          </a:p>
          <a:p>
            <a:pPr>
              <a:buFont typeface="Arial" panose="020B0604020202020204" pitchFamily="34" charset="0"/>
              <a:buChar char="•"/>
            </a:pPr>
            <a:endParaRPr lang="en-US" sz="2400" dirty="0"/>
          </a:p>
          <a:p>
            <a:pPr marL="457200" indent="-45720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FE6129DE-6439-8B4B-B309-2F77F8F52B75}"/>
              </a:ext>
            </a:extLst>
          </p:cNvPr>
          <p:cNvPicPr>
            <a:picLocks noChangeAspect="1"/>
          </p:cNvPicPr>
          <p:nvPr/>
        </p:nvPicPr>
        <p:blipFill>
          <a:blip r:embed="rId4"/>
          <a:stretch>
            <a:fillRect/>
          </a:stretch>
        </p:blipFill>
        <p:spPr>
          <a:xfrm>
            <a:off x="3556000" y="2362200"/>
            <a:ext cx="5080000" cy="3810000"/>
          </a:xfrm>
          <a:prstGeom prst="rect">
            <a:avLst/>
          </a:prstGeom>
        </p:spPr>
      </p:pic>
    </p:spTree>
    <p:extLst>
      <p:ext uri="{BB962C8B-B14F-4D97-AF65-F5344CB8AC3E}">
        <p14:creationId xmlns:p14="http://schemas.microsoft.com/office/powerpoint/2010/main" val="2742265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5827D-5EE5-2B44-B7F4-19EC28BF140E}"/>
              </a:ext>
            </a:extLst>
          </p:cNvPr>
          <p:cNvSpPr>
            <a:spLocks noGrp="1"/>
          </p:cNvSpPr>
          <p:nvPr>
            <p:ph type="title"/>
          </p:nvPr>
        </p:nvSpPr>
        <p:spPr/>
        <p:txBody>
          <a:bodyPr/>
          <a:lstStyle/>
          <a:p>
            <a:r>
              <a:rPr lang="en-US" dirty="0"/>
              <a:t>Finding the smallest adversarial perturbation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5463B7B-9C9D-D046-9E56-5C6846EF231B}"/>
                  </a:ext>
                </a:extLst>
              </p:cNvPr>
              <p:cNvSpPr>
                <a:spLocks noGrp="1"/>
              </p:cNvSpPr>
              <p:nvPr>
                <p:ph idx="1"/>
              </p:nvPr>
            </p:nvSpPr>
            <p:spPr/>
            <p:txBody>
              <a:bodyPr/>
              <a:lstStyle/>
              <a:p>
                <a:pPr marL="514350" indent="-514350">
                  <a:buFont typeface="Arial" panose="020B0604020202020204" pitchFamily="34" charset="0"/>
                  <a:buChar char="•"/>
                </a:pPr>
                <a:r>
                  <a:rPr lang="en-US" dirty="0"/>
                  <a:t>Start with correctly classified image </a:t>
                </a:r>
                <a14:m>
                  <m:oMath xmlns:m="http://schemas.openxmlformats.org/officeDocument/2006/math">
                    <m:r>
                      <a:rPr lang="en-US" i="1" dirty="0">
                        <a:solidFill>
                          <a:srgbClr val="9900CC"/>
                        </a:solidFill>
                        <a:latin typeface="Cambria Math" panose="02040503050406030204" pitchFamily="18" charset="0"/>
                      </a:rPr>
                      <m:t>𝑥</m:t>
                    </m:r>
                  </m:oMath>
                </a14:m>
                <a:endParaRPr lang="en-US" dirty="0">
                  <a:solidFill>
                    <a:srgbClr val="9900CC"/>
                  </a:solidFill>
                </a:endParaRPr>
              </a:p>
              <a:p>
                <a:pPr marL="514350" indent="-514350">
                  <a:buFont typeface="Arial" panose="020B0604020202020204" pitchFamily="34" charset="0"/>
                  <a:buChar char="•"/>
                </a:pPr>
                <a:r>
                  <a:rPr lang="en-US" dirty="0"/>
                  <a:t>Find perturbation </a:t>
                </a:r>
                <a14:m>
                  <m:oMath xmlns:m="http://schemas.openxmlformats.org/officeDocument/2006/math">
                    <m:r>
                      <a:rPr lang="en-US" i="1" dirty="0">
                        <a:solidFill>
                          <a:srgbClr val="9900CC"/>
                        </a:solidFill>
                        <a:latin typeface="Cambria Math" panose="02040503050406030204" pitchFamily="18" charset="0"/>
                      </a:rPr>
                      <m:t>𝑟</m:t>
                    </m:r>
                  </m:oMath>
                </a14:m>
                <a:r>
                  <a:rPr lang="en-US" dirty="0"/>
                  <a:t> minimizing </a:t>
                </a:r>
                <a14:m>
                  <m:oMath xmlns:m="http://schemas.openxmlformats.org/officeDocument/2006/math">
                    <m:sSub>
                      <m:sSubPr>
                        <m:ctrlPr>
                          <a:rPr lang="en-US" i="1">
                            <a:solidFill>
                              <a:srgbClr val="9900CC"/>
                            </a:solidFill>
                            <a:latin typeface="Cambria Math" panose="02040503050406030204" pitchFamily="18" charset="0"/>
                          </a:rPr>
                        </m:ctrlPr>
                      </m:sSubPr>
                      <m:e>
                        <m:d>
                          <m:dPr>
                            <m:begChr m:val="‖"/>
                            <m:endChr m:val="‖"/>
                            <m:ctrlPr>
                              <a:rPr lang="en-US" i="1">
                                <a:solidFill>
                                  <a:srgbClr val="9900CC"/>
                                </a:solidFill>
                                <a:latin typeface="Cambria Math" panose="02040503050406030204" pitchFamily="18" charset="0"/>
                              </a:rPr>
                            </m:ctrlPr>
                          </m:dPr>
                          <m:e>
                            <m:r>
                              <a:rPr lang="en-US" i="1">
                                <a:solidFill>
                                  <a:srgbClr val="9900CC"/>
                                </a:solidFill>
                                <a:latin typeface="Cambria Math" panose="02040503050406030204" pitchFamily="18" charset="0"/>
                              </a:rPr>
                              <m:t>𝑟</m:t>
                            </m:r>
                          </m:e>
                        </m:d>
                      </m:e>
                      <m:sub>
                        <m:r>
                          <a:rPr lang="en-US" i="1">
                            <a:solidFill>
                              <a:srgbClr val="9900CC"/>
                            </a:solidFill>
                            <a:latin typeface="Cambria Math" panose="02040503050406030204" pitchFamily="18" charset="0"/>
                          </a:rPr>
                          <m:t>2</m:t>
                        </m:r>
                      </m:sub>
                    </m:sSub>
                  </m:oMath>
                </a14:m>
                <a:r>
                  <a:rPr lang="en-US" dirty="0">
                    <a:solidFill>
                      <a:srgbClr val="9900CC"/>
                    </a:solidFill>
                  </a:rPr>
                  <a:t> </a:t>
                </a:r>
                <a:r>
                  <a:rPr lang="en-US" dirty="0"/>
                  <a:t>such that</a:t>
                </a:r>
              </a:p>
              <a:p>
                <a:pPr marL="914400" lvl="1" indent="-514350">
                  <a:buFont typeface="Arial" panose="020B0604020202020204" pitchFamily="34" charset="0"/>
                  <a:buChar char="•"/>
                </a:pPr>
                <a14:m>
                  <m:oMath xmlns:m="http://schemas.openxmlformats.org/officeDocument/2006/math">
                    <m:r>
                      <a:rPr lang="en-US" sz="2400" i="1" dirty="0">
                        <a:solidFill>
                          <a:srgbClr val="9900CC"/>
                        </a:solidFill>
                        <a:latin typeface="Cambria Math" panose="02040503050406030204" pitchFamily="18" charset="0"/>
                      </a:rPr>
                      <m:t>𝑥</m:t>
                    </m:r>
                    <m:r>
                      <a:rPr lang="en-US" sz="2400" i="1" dirty="0">
                        <a:solidFill>
                          <a:srgbClr val="9900CC"/>
                        </a:solidFill>
                        <a:latin typeface="Cambria Math" panose="02040503050406030204" pitchFamily="18" charset="0"/>
                      </a:rPr>
                      <m:t>+</m:t>
                    </m:r>
                    <m:r>
                      <a:rPr lang="en-US" sz="2400" i="1" dirty="0">
                        <a:solidFill>
                          <a:srgbClr val="9900CC"/>
                        </a:solidFill>
                        <a:latin typeface="Cambria Math" panose="02040503050406030204" pitchFamily="18" charset="0"/>
                      </a:rPr>
                      <m:t>𝑟</m:t>
                    </m:r>
                  </m:oMath>
                </a14:m>
                <a:r>
                  <a:rPr lang="en-US" sz="2400" dirty="0">
                    <a:solidFill>
                      <a:srgbClr val="9900CC"/>
                    </a:solidFill>
                  </a:rPr>
                  <a:t> </a:t>
                </a:r>
                <a:r>
                  <a:rPr lang="en-US" sz="2400" dirty="0"/>
                  <a:t>is misclassified (or classified as specific target class)</a:t>
                </a:r>
              </a:p>
              <a:p>
                <a:pPr marL="914400" lvl="1" indent="-514350">
                  <a:buFont typeface="Arial" panose="020B0604020202020204" pitchFamily="34" charset="0"/>
                  <a:buChar char="•"/>
                </a:pPr>
                <a:r>
                  <a:rPr lang="en-US" sz="2400" dirty="0"/>
                  <a:t>All values of</a:t>
                </a:r>
                <a:r>
                  <a:rPr lang="en-US" sz="2400" dirty="0">
                    <a:solidFill>
                      <a:srgbClr val="9900CC"/>
                    </a:solidFill>
                  </a:rPr>
                  <a:t> </a:t>
                </a:r>
                <a14:m>
                  <m:oMath xmlns:m="http://schemas.openxmlformats.org/officeDocument/2006/math">
                    <m:r>
                      <a:rPr lang="en-US" sz="2400" i="1" dirty="0">
                        <a:solidFill>
                          <a:srgbClr val="9900CC"/>
                        </a:solidFill>
                        <a:latin typeface="Cambria Math" panose="02040503050406030204" pitchFamily="18" charset="0"/>
                      </a:rPr>
                      <m:t>𝑥</m:t>
                    </m:r>
                    <m:r>
                      <a:rPr lang="en-US" sz="2400" i="1" dirty="0">
                        <a:solidFill>
                          <a:srgbClr val="9900CC"/>
                        </a:solidFill>
                        <a:latin typeface="Cambria Math" panose="02040503050406030204" pitchFamily="18" charset="0"/>
                      </a:rPr>
                      <m:t>+</m:t>
                    </m:r>
                    <m:r>
                      <a:rPr lang="en-US" sz="2400" i="1" dirty="0">
                        <a:solidFill>
                          <a:srgbClr val="9900CC"/>
                        </a:solidFill>
                        <a:latin typeface="Cambria Math" panose="02040503050406030204" pitchFamily="18" charset="0"/>
                      </a:rPr>
                      <m:t>𝑟</m:t>
                    </m:r>
                  </m:oMath>
                </a14:m>
                <a:r>
                  <a:rPr lang="en-US" sz="2400" dirty="0">
                    <a:solidFill>
                      <a:srgbClr val="9900CC"/>
                    </a:solidFill>
                  </a:rPr>
                  <a:t> </a:t>
                </a:r>
                <a:r>
                  <a:rPr lang="en-US" sz="2400" dirty="0"/>
                  <a:t>are in the valid range </a:t>
                </a:r>
              </a:p>
              <a:p>
                <a:pPr marL="514350" indent="-514350">
                  <a:buFont typeface="Arial" panose="020B0604020202020204" pitchFamily="34" charset="0"/>
                  <a:buChar char="•"/>
                </a:pPr>
                <a:r>
                  <a:rPr lang="en-US" dirty="0"/>
                  <a:t>This is constrained non-convex optimization, which the authors solve with </a:t>
                </a:r>
                <a:r>
                  <a:rPr lang="en-US" dirty="0">
                    <a:hlinkClick r:id="rId2"/>
                  </a:rPr>
                  <a:t>L-BFGS</a:t>
                </a:r>
                <a:endParaRPr lang="en-US" dirty="0"/>
              </a:p>
              <a:p>
                <a:endParaRPr lang="en-US" dirty="0"/>
              </a:p>
            </p:txBody>
          </p:sp>
        </mc:Choice>
        <mc:Fallback xmlns="">
          <p:sp>
            <p:nvSpPr>
              <p:cNvPr id="3" name="Content Placeholder 2">
                <a:extLst>
                  <a:ext uri="{FF2B5EF4-FFF2-40B4-BE49-F238E27FC236}">
                    <a16:creationId xmlns:a16="http://schemas.microsoft.com/office/drawing/2014/main" id="{D5463B7B-9C9D-D046-9E56-5C6846EF231B}"/>
                  </a:ext>
                </a:extLst>
              </p:cNvPr>
              <p:cNvSpPr>
                <a:spLocks noGrp="1" noRot="1" noChangeAspect="1" noMove="1" noResize="1" noEditPoints="1" noAdjustHandles="1" noChangeArrowheads="1" noChangeShapeType="1" noTextEdit="1"/>
              </p:cNvSpPr>
              <p:nvPr>
                <p:ph idx="1"/>
              </p:nvPr>
            </p:nvSpPr>
            <p:spPr>
              <a:blipFill>
                <a:blip r:embed="rId3"/>
                <a:stretch>
                  <a:fillRect l="-1103" t="-1449"/>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C5485A33-4D1C-2D4A-A712-66F8C9DAA673}"/>
              </a:ext>
            </a:extLst>
          </p:cNvPr>
          <p:cNvSpPr/>
          <p:nvPr/>
        </p:nvSpPr>
        <p:spPr>
          <a:xfrm>
            <a:off x="1600200" y="6172201"/>
            <a:ext cx="8991600" cy="646331"/>
          </a:xfrm>
          <a:prstGeom prst="rect">
            <a:avLst/>
          </a:prstGeom>
        </p:spPr>
        <p:txBody>
          <a:bodyPr wrap="square">
            <a:spAutoFit/>
          </a:bodyPr>
          <a:lstStyle/>
          <a:p>
            <a:pPr algn="ctr"/>
            <a:r>
              <a:rPr lang="en-US" sz="1800" b="0" dirty="0"/>
              <a:t>C. </a:t>
            </a:r>
            <a:r>
              <a:rPr lang="en-US" sz="1800" b="0" dirty="0" err="1"/>
              <a:t>Szegedy</a:t>
            </a:r>
            <a:r>
              <a:rPr lang="en-US" sz="1800" b="0" dirty="0"/>
              <a:t>, W. Zaremba, I. </a:t>
            </a:r>
            <a:r>
              <a:rPr lang="en-US" sz="1800" b="0" dirty="0" err="1"/>
              <a:t>Sutskever</a:t>
            </a:r>
            <a:r>
              <a:rPr lang="en-US" sz="1800" b="0" dirty="0"/>
              <a:t>, J. Bruna, D. Erhan, I. Goodfellow, R. Fergus, </a:t>
            </a:r>
            <a:r>
              <a:rPr lang="en-US" sz="1800" b="0" dirty="0">
                <a:hlinkClick r:id="rId4"/>
              </a:rPr>
              <a:t>Intriguing properties of neural networks</a:t>
            </a:r>
            <a:r>
              <a:rPr lang="en-US" sz="1800" b="0" dirty="0"/>
              <a:t>, ICLR 2014</a:t>
            </a:r>
          </a:p>
        </p:txBody>
      </p:sp>
    </p:spTree>
    <p:extLst>
      <p:ext uri="{BB962C8B-B14F-4D97-AF65-F5344CB8AC3E}">
        <p14:creationId xmlns:p14="http://schemas.microsoft.com/office/powerpoint/2010/main" val="23550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AF4D7BEA-C387-1B45-A0B4-74667CA78CA4}"/>
              </a:ext>
            </a:extLst>
          </p:cNvPr>
          <p:cNvSpPr>
            <a:spLocks noGrp="1"/>
          </p:cNvSpPr>
          <p:nvPr>
            <p:ph type="title"/>
          </p:nvPr>
        </p:nvSpPr>
        <p:spPr/>
        <p:txBody>
          <a:bodyPr/>
          <a:lstStyle/>
          <a:p>
            <a:r>
              <a:rPr lang="en-US" dirty="0"/>
              <a:t>Finding the smallest adversarial perturbation</a:t>
            </a:r>
          </a:p>
        </p:txBody>
      </p:sp>
      <p:sp>
        <p:nvSpPr>
          <p:cNvPr id="12" name="Content Placeholder 11">
            <a:extLst>
              <a:ext uri="{FF2B5EF4-FFF2-40B4-BE49-F238E27FC236}">
                <a16:creationId xmlns:a16="http://schemas.microsoft.com/office/drawing/2014/main" id="{04827002-25F2-DF41-8175-F7D6DEE8219A}"/>
              </a:ext>
            </a:extLst>
          </p:cNvPr>
          <p:cNvSpPr>
            <a:spLocks noGrp="1"/>
          </p:cNvSpPr>
          <p:nvPr>
            <p:ph idx="1"/>
          </p:nvPr>
        </p:nvSpPr>
        <p:spPr/>
        <p:txBody>
          <a:bodyPr/>
          <a:lstStyle/>
          <a:p>
            <a:pPr marL="457200" indent="-457200">
              <a:buFont typeface="Arial" panose="020B0604020202020204" pitchFamily="34" charset="0"/>
              <a:buChar char="•"/>
            </a:pPr>
            <a:r>
              <a:rPr lang="en-US" dirty="0"/>
              <a:t>Sample results:</a:t>
            </a:r>
          </a:p>
        </p:txBody>
      </p:sp>
      <p:grpSp>
        <p:nvGrpSpPr>
          <p:cNvPr id="13" name="Group 12">
            <a:extLst>
              <a:ext uri="{FF2B5EF4-FFF2-40B4-BE49-F238E27FC236}">
                <a16:creationId xmlns:a16="http://schemas.microsoft.com/office/drawing/2014/main" id="{B04F14A3-57B9-134F-9A06-CFAE8A52F2C5}"/>
              </a:ext>
            </a:extLst>
          </p:cNvPr>
          <p:cNvGrpSpPr/>
          <p:nvPr/>
        </p:nvGrpSpPr>
        <p:grpSpPr>
          <a:xfrm>
            <a:off x="2057400" y="1447800"/>
            <a:ext cx="8382000" cy="4505504"/>
            <a:chOff x="76200" y="1295400"/>
            <a:chExt cx="9322904" cy="5011261"/>
          </a:xfrm>
        </p:grpSpPr>
        <p:pic>
          <p:nvPicPr>
            <p:cNvPr id="5" name="Picture 4">
              <a:extLst>
                <a:ext uri="{FF2B5EF4-FFF2-40B4-BE49-F238E27FC236}">
                  <a16:creationId xmlns:a16="http://schemas.microsoft.com/office/drawing/2014/main" id="{A94D4169-7FE7-E742-BC6A-21AC17D1265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200" y="1295400"/>
              <a:ext cx="9322904" cy="4347435"/>
            </a:xfrm>
            <a:prstGeom prst="rect">
              <a:avLst/>
            </a:prstGeom>
          </p:spPr>
        </p:pic>
        <p:sp>
          <p:nvSpPr>
            <p:cNvPr id="6" name="Rectangle 5">
              <a:extLst>
                <a:ext uri="{FF2B5EF4-FFF2-40B4-BE49-F238E27FC236}">
                  <a16:creationId xmlns:a16="http://schemas.microsoft.com/office/drawing/2014/main" id="{F5E9028F-1749-4249-AA03-76356AD03265}"/>
                </a:ext>
              </a:extLst>
            </p:cNvPr>
            <p:cNvSpPr/>
            <p:nvPr/>
          </p:nvSpPr>
          <p:spPr>
            <a:xfrm>
              <a:off x="584048" y="5653178"/>
              <a:ext cx="763457" cy="376558"/>
            </a:xfrm>
            <a:prstGeom prst="rect">
              <a:avLst/>
            </a:prstGeom>
          </p:spPr>
          <p:txBody>
            <a:bodyPr wrap="none">
              <a:spAutoFit/>
            </a:bodyPr>
            <a:lstStyle/>
            <a:p>
              <a:pPr algn="ctr"/>
              <a:r>
                <a:rPr lang="en-US" sz="1600" dirty="0">
                  <a:latin typeface="+mj-lt"/>
                </a:rPr>
                <a:t>Input</a:t>
              </a:r>
            </a:p>
          </p:txBody>
        </p:sp>
        <p:sp>
          <p:nvSpPr>
            <p:cNvPr id="7" name="Rectangle 6">
              <a:extLst>
                <a:ext uri="{FF2B5EF4-FFF2-40B4-BE49-F238E27FC236}">
                  <a16:creationId xmlns:a16="http://schemas.microsoft.com/office/drawing/2014/main" id="{C4C1F1E6-CF57-F545-BEF5-BDB2132EDA5A}"/>
                </a:ext>
              </a:extLst>
            </p:cNvPr>
            <p:cNvSpPr/>
            <p:nvPr/>
          </p:nvSpPr>
          <p:spPr>
            <a:xfrm>
              <a:off x="3180649" y="5653178"/>
              <a:ext cx="1234155" cy="376558"/>
            </a:xfrm>
            <a:prstGeom prst="rect">
              <a:avLst/>
            </a:prstGeom>
          </p:spPr>
          <p:txBody>
            <a:bodyPr wrap="none">
              <a:spAutoFit/>
            </a:bodyPr>
            <a:lstStyle/>
            <a:p>
              <a:pPr algn="ctr"/>
              <a:r>
                <a:rPr lang="en-US" sz="1600" dirty="0">
                  <a:latin typeface="+mj-lt"/>
                </a:rPr>
                <a:t>“Ostrich”</a:t>
              </a:r>
            </a:p>
          </p:txBody>
        </p:sp>
        <p:sp>
          <p:nvSpPr>
            <p:cNvPr id="8" name="Rectangle 7">
              <a:extLst>
                <a:ext uri="{FF2B5EF4-FFF2-40B4-BE49-F238E27FC236}">
                  <a16:creationId xmlns:a16="http://schemas.microsoft.com/office/drawing/2014/main" id="{07223A69-ECBD-4144-9B09-B460B8CC6A89}"/>
                </a:ext>
              </a:extLst>
            </p:cNvPr>
            <p:cNvSpPr/>
            <p:nvPr/>
          </p:nvSpPr>
          <p:spPr>
            <a:xfrm>
              <a:off x="1619760" y="5656243"/>
              <a:ext cx="1626403" cy="650418"/>
            </a:xfrm>
            <a:prstGeom prst="rect">
              <a:avLst/>
            </a:prstGeom>
          </p:spPr>
          <p:txBody>
            <a:bodyPr wrap="none">
              <a:spAutoFit/>
            </a:bodyPr>
            <a:lstStyle/>
            <a:p>
              <a:pPr algn="ctr"/>
              <a:r>
                <a:rPr lang="en-US" sz="1600" dirty="0">
                  <a:latin typeface="+mj-lt"/>
                </a:rPr>
                <a:t>Perturbation </a:t>
              </a:r>
            </a:p>
            <a:p>
              <a:pPr algn="ctr"/>
              <a:r>
                <a:rPr lang="en-US" sz="1600" dirty="0">
                  <a:latin typeface="+mj-lt"/>
                </a:rPr>
                <a:t>x 10</a:t>
              </a:r>
            </a:p>
          </p:txBody>
        </p:sp>
        <p:sp>
          <p:nvSpPr>
            <p:cNvPr id="9" name="Rectangle 8">
              <a:extLst>
                <a:ext uri="{FF2B5EF4-FFF2-40B4-BE49-F238E27FC236}">
                  <a16:creationId xmlns:a16="http://schemas.microsoft.com/office/drawing/2014/main" id="{8C0088F7-9B97-334A-83DD-E0603F51CBD5}"/>
                </a:ext>
              </a:extLst>
            </p:cNvPr>
            <p:cNvSpPr/>
            <p:nvPr/>
          </p:nvSpPr>
          <p:spPr>
            <a:xfrm>
              <a:off x="5087807" y="5637662"/>
              <a:ext cx="763457" cy="376558"/>
            </a:xfrm>
            <a:prstGeom prst="rect">
              <a:avLst/>
            </a:prstGeom>
          </p:spPr>
          <p:txBody>
            <a:bodyPr wrap="none">
              <a:spAutoFit/>
            </a:bodyPr>
            <a:lstStyle/>
            <a:p>
              <a:pPr algn="ctr"/>
              <a:r>
                <a:rPr lang="en-US" sz="1600" dirty="0">
                  <a:latin typeface="+mj-lt"/>
                </a:rPr>
                <a:t>Input</a:t>
              </a:r>
            </a:p>
          </p:txBody>
        </p:sp>
        <p:sp>
          <p:nvSpPr>
            <p:cNvPr id="10" name="Rectangle 9">
              <a:extLst>
                <a:ext uri="{FF2B5EF4-FFF2-40B4-BE49-F238E27FC236}">
                  <a16:creationId xmlns:a16="http://schemas.microsoft.com/office/drawing/2014/main" id="{0C4E64BA-4561-F747-88E2-837BF5CA8A28}"/>
                </a:ext>
              </a:extLst>
            </p:cNvPr>
            <p:cNvSpPr/>
            <p:nvPr/>
          </p:nvSpPr>
          <p:spPr>
            <a:xfrm>
              <a:off x="7627476" y="5637662"/>
              <a:ext cx="1228807" cy="376558"/>
            </a:xfrm>
            <a:prstGeom prst="rect">
              <a:avLst/>
            </a:prstGeom>
          </p:spPr>
          <p:txBody>
            <a:bodyPr wrap="none">
              <a:spAutoFit/>
            </a:bodyPr>
            <a:lstStyle/>
            <a:p>
              <a:pPr algn="ctr"/>
              <a:r>
                <a:rPr lang="en-US" sz="1600" dirty="0">
                  <a:latin typeface="+mj-lt"/>
                </a:rPr>
                <a:t>“Ostrich”</a:t>
              </a:r>
            </a:p>
          </p:txBody>
        </p:sp>
        <p:sp>
          <p:nvSpPr>
            <p:cNvPr id="11" name="Rectangle 10">
              <a:extLst>
                <a:ext uri="{FF2B5EF4-FFF2-40B4-BE49-F238E27FC236}">
                  <a16:creationId xmlns:a16="http://schemas.microsoft.com/office/drawing/2014/main" id="{1A55328F-54FA-DA40-BE37-1062A1C2C4AB}"/>
                </a:ext>
              </a:extLst>
            </p:cNvPr>
            <p:cNvSpPr/>
            <p:nvPr/>
          </p:nvSpPr>
          <p:spPr>
            <a:xfrm>
              <a:off x="6113615" y="5640727"/>
              <a:ext cx="1562217" cy="650418"/>
            </a:xfrm>
            <a:prstGeom prst="rect">
              <a:avLst/>
            </a:prstGeom>
          </p:spPr>
          <p:txBody>
            <a:bodyPr wrap="none">
              <a:spAutoFit/>
            </a:bodyPr>
            <a:lstStyle/>
            <a:p>
              <a:pPr algn="ctr"/>
              <a:r>
                <a:rPr lang="en-US" sz="1600" dirty="0">
                  <a:latin typeface="+mj-lt"/>
                </a:rPr>
                <a:t>Perturbation</a:t>
              </a:r>
            </a:p>
            <a:p>
              <a:pPr algn="ctr"/>
              <a:r>
                <a:rPr lang="en-US" sz="1600" dirty="0">
                  <a:latin typeface="+mj-lt"/>
                </a:rPr>
                <a:t>x 10</a:t>
              </a:r>
            </a:p>
          </p:txBody>
        </p:sp>
      </p:grpSp>
      <p:sp>
        <p:nvSpPr>
          <p:cNvPr id="14" name="Rectangle 13">
            <a:extLst>
              <a:ext uri="{FF2B5EF4-FFF2-40B4-BE49-F238E27FC236}">
                <a16:creationId xmlns:a16="http://schemas.microsoft.com/office/drawing/2014/main" id="{51729F83-A680-DE45-871C-B958154E307C}"/>
              </a:ext>
            </a:extLst>
          </p:cNvPr>
          <p:cNvSpPr/>
          <p:nvPr/>
        </p:nvSpPr>
        <p:spPr>
          <a:xfrm>
            <a:off x="1600200" y="6172201"/>
            <a:ext cx="8991600" cy="646331"/>
          </a:xfrm>
          <a:prstGeom prst="rect">
            <a:avLst/>
          </a:prstGeom>
        </p:spPr>
        <p:txBody>
          <a:bodyPr wrap="square">
            <a:spAutoFit/>
          </a:bodyPr>
          <a:lstStyle/>
          <a:p>
            <a:pPr algn="ctr"/>
            <a:r>
              <a:rPr lang="en-US" sz="1800" b="0" dirty="0"/>
              <a:t>C. </a:t>
            </a:r>
            <a:r>
              <a:rPr lang="en-US" sz="1800" b="0" dirty="0" err="1"/>
              <a:t>Szegedy</a:t>
            </a:r>
            <a:r>
              <a:rPr lang="en-US" sz="1800" b="0" dirty="0"/>
              <a:t>, W. Zaremba, I. </a:t>
            </a:r>
            <a:r>
              <a:rPr lang="en-US" sz="1800" b="0" dirty="0" err="1"/>
              <a:t>Sutskever</a:t>
            </a:r>
            <a:r>
              <a:rPr lang="en-US" sz="1800" b="0" dirty="0"/>
              <a:t>, J. Bruna, D. Erhan, I. Goodfellow, R. Fergus, </a:t>
            </a:r>
            <a:r>
              <a:rPr lang="en-US" sz="1800" b="0" dirty="0">
                <a:hlinkClick r:id="rId3"/>
              </a:rPr>
              <a:t>Intriguing properties of neural networks</a:t>
            </a:r>
            <a:r>
              <a:rPr lang="en-US" sz="1800" b="0" dirty="0"/>
              <a:t>, ICLR 2014</a:t>
            </a:r>
          </a:p>
        </p:txBody>
      </p:sp>
    </p:spTree>
    <p:extLst>
      <p:ext uri="{BB962C8B-B14F-4D97-AF65-F5344CB8AC3E}">
        <p14:creationId xmlns:p14="http://schemas.microsoft.com/office/powerpoint/2010/main" val="1356161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 ascent</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457200" indent="-457200">
                  <a:buFont typeface="Arial"/>
                  <a:buChar char="•"/>
                </a:pPr>
                <a:r>
                  <a:rPr lang="en-US" dirty="0"/>
                  <a:t>Rather than searching for the smallest possible perturbation, it is easier to take small gradient steps in desired direction </a:t>
                </a:r>
              </a:p>
              <a:p>
                <a:pPr marL="457200" indent="-457200">
                  <a:buFont typeface="Arial"/>
                  <a:buChar char="•"/>
                </a:pPr>
                <a:r>
                  <a:rPr lang="en-US" dirty="0"/>
                  <a:t>Decrease score (increase loss) of </a:t>
                </a:r>
                <a:r>
                  <a:rPr lang="en-US" i="1" dirty="0"/>
                  <a:t>correct</a:t>
                </a:r>
                <a:r>
                  <a:rPr lang="en-US" dirty="0"/>
                  <a:t> class </a:t>
                </a:r>
                <a14:m>
                  <m:oMath xmlns:m="http://schemas.openxmlformats.org/officeDocument/2006/math">
                    <m:sSup>
                      <m:sSupPr>
                        <m:ctrlPr>
                          <a:rPr lang="en-US" i="1">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𝑦</m:t>
                        </m:r>
                      </m:e>
                      <m:sup>
                        <m:r>
                          <a:rPr lang="en-US" i="1">
                            <a:solidFill>
                              <a:srgbClr val="9900CC"/>
                            </a:solidFill>
                            <a:latin typeface="Cambria Math" panose="02040503050406030204" pitchFamily="18" charset="0"/>
                            <a:ea typeface="Cambria Math" panose="02040503050406030204" pitchFamily="18" charset="0"/>
                          </a:rPr>
                          <m:t>∗</m:t>
                        </m:r>
                      </m:sup>
                    </m:sSup>
                  </m:oMath>
                </a14:m>
                <a:r>
                  <a:rPr lang="en-US" dirty="0"/>
                  <a:t>: </a:t>
                </a:r>
              </a:p>
              <a:p>
                <a:pPr marL="0" indent="0" algn="ctr"/>
                <a14:m>
                  <m:oMath xmlns:m="http://schemas.openxmlformats.org/officeDocument/2006/math">
                    <m:r>
                      <a:rPr lang="en-US" i="1">
                        <a:solidFill>
                          <a:srgbClr val="9900CC"/>
                        </a:solidFill>
                        <a:latin typeface="Cambria Math" panose="02040503050406030204" pitchFamily="18" charset="0"/>
                      </a:rPr>
                      <m:t>𝑥</m:t>
                    </m:r>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𝑥</m:t>
                    </m:r>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𝜂</m:t>
                    </m:r>
                    <m:r>
                      <a:rPr lang="en-US" i="1">
                        <a:solidFill>
                          <a:srgbClr val="9900CC"/>
                        </a:solidFill>
                        <a:latin typeface="Cambria Math" panose="02040503050406030204" pitchFamily="18" charset="0"/>
                        <a:ea typeface="Cambria Math" panose="02040503050406030204" pitchFamily="18" charset="0"/>
                      </a:rPr>
                      <m:t>⁡</m:t>
                    </m:r>
                    <m:f>
                      <m:fPr>
                        <m:ctrlPr>
                          <a:rPr lang="en-US" i="1">
                            <a:solidFill>
                              <a:srgbClr val="9900CC"/>
                            </a:solidFill>
                            <a:latin typeface="Cambria Math" panose="02040503050406030204" pitchFamily="18" charset="0"/>
                            <a:ea typeface="Cambria Math" panose="02040503050406030204" pitchFamily="18" charset="0"/>
                          </a:rPr>
                        </m:ctrlPr>
                      </m:fPr>
                      <m:num>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𝑓</m:t>
                        </m:r>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𝑥</m:t>
                        </m:r>
                        <m:r>
                          <a:rPr lang="en-US" i="1">
                            <a:solidFill>
                              <a:srgbClr val="9900CC"/>
                            </a:solidFill>
                            <a:latin typeface="Cambria Math" panose="02040503050406030204" pitchFamily="18" charset="0"/>
                            <a:ea typeface="Cambria Math" panose="02040503050406030204" pitchFamily="18" charset="0"/>
                          </a:rPr>
                          <m:t>,</m:t>
                        </m:r>
                        <m:sSup>
                          <m:sSupPr>
                            <m:ctrlPr>
                              <a:rPr lang="en-US" i="1">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𝑦</m:t>
                            </m:r>
                          </m:e>
                          <m:sup>
                            <m:r>
                              <a:rPr lang="en-US" i="1">
                                <a:solidFill>
                                  <a:srgbClr val="9900CC"/>
                                </a:solidFill>
                                <a:latin typeface="Cambria Math" panose="02040503050406030204" pitchFamily="18" charset="0"/>
                                <a:ea typeface="Cambria Math" panose="02040503050406030204" pitchFamily="18" charset="0"/>
                              </a:rPr>
                              <m:t>∗</m:t>
                            </m:r>
                          </m:sup>
                        </m:sSup>
                        <m:r>
                          <a:rPr lang="en-US" i="1">
                            <a:solidFill>
                              <a:srgbClr val="9900CC"/>
                            </a:solidFill>
                            <a:latin typeface="Cambria Math" panose="02040503050406030204" pitchFamily="18" charset="0"/>
                            <a:ea typeface="Cambria Math" panose="02040503050406030204" pitchFamily="18" charset="0"/>
                          </a:rPr>
                          <m:t>) </m:t>
                        </m:r>
                      </m:num>
                      <m:den>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𝑥</m:t>
                        </m:r>
                      </m:den>
                    </m:f>
                  </m:oMath>
                </a14:m>
                <a:r>
                  <a:rPr lang="en-US" dirty="0"/>
                  <a:t>    or    </a:t>
                </a:r>
                <a14:m>
                  <m:oMath xmlns:m="http://schemas.openxmlformats.org/officeDocument/2006/math">
                    <m:r>
                      <a:rPr lang="en-US" i="1">
                        <a:solidFill>
                          <a:srgbClr val="9900CC"/>
                        </a:solidFill>
                        <a:latin typeface="Cambria Math" panose="02040503050406030204" pitchFamily="18" charset="0"/>
                      </a:rPr>
                      <m:t>𝑥</m:t>
                    </m:r>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𝑥</m:t>
                    </m:r>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𝜂</m:t>
                    </m:r>
                    <m:r>
                      <a:rPr lang="en-US" i="1">
                        <a:solidFill>
                          <a:srgbClr val="9900CC"/>
                        </a:solidFill>
                        <a:latin typeface="Cambria Math" panose="02040503050406030204" pitchFamily="18" charset="0"/>
                        <a:ea typeface="Cambria Math" panose="02040503050406030204" pitchFamily="18" charset="0"/>
                      </a:rPr>
                      <m:t>⁡</m:t>
                    </m:r>
                    <m:f>
                      <m:fPr>
                        <m:ctrlPr>
                          <a:rPr lang="en-US" i="1">
                            <a:solidFill>
                              <a:srgbClr val="9900CC"/>
                            </a:solidFill>
                            <a:latin typeface="Cambria Math" panose="02040503050406030204" pitchFamily="18" charset="0"/>
                            <a:ea typeface="Cambria Math" panose="02040503050406030204" pitchFamily="18" charset="0"/>
                          </a:rPr>
                        </m:ctrlPr>
                      </m:fPr>
                      <m:num>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𝐿</m:t>
                        </m:r>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𝑥</m:t>
                        </m:r>
                        <m:r>
                          <a:rPr lang="en-US" i="1">
                            <a:solidFill>
                              <a:srgbClr val="9900CC"/>
                            </a:solidFill>
                            <a:latin typeface="Cambria Math" panose="02040503050406030204" pitchFamily="18" charset="0"/>
                            <a:ea typeface="Cambria Math" panose="02040503050406030204" pitchFamily="18" charset="0"/>
                          </a:rPr>
                          <m:t>,</m:t>
                        </m:r>
                        <m:sSup>
                          <m:sSupPr>
                            <m:ctrlPr>
                              <a:rPr lang="en-US" i="1">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𝑦</m:t>
                            </m:r>
                          </m:e>
                          <m:sup>
                            <m:r>
                              <a:rPr lang="en-US" i="1">
                                <a:solidFill>
                                  <a:srgbClr val="9900CC"/>
                                </a:solidFill>
                                <a:latin typeface="Cambria Math" panose="02040503050406030204" pitchFamily="18" charset="0"/>
                                <a:ea typeface="Cambria Math" panose="02040503050406030204" pitchFamily="18" charset="0"/>
                              </a:rPr>
                              <m:t>∗</m:t>
                            </m:r>
                          </m:sup>
                        </m:sSup>
                        <m:r>
                          <a:rPr lang="en-US" i="1">
                            <a:solidFill>
                              <a:srgbClr val="9900CC"/>
                            </a:solidFill>
                            <a:latin typeface="Cambria Math" panose="02040503050406030204" pitchFamily="18" charset="0"/>
                            <a:ea typeface="Cambria Math" panose="02040503050406030204" pitchFamily="18" charset="0"/>
                          </a:rPr>
                          <m:t>) </m:t>
                        </m:r>
                      </m:num>
                      <m:den>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𝑥</m:t>
                        </m:r>
                      </m:den>
                    </m:f>
                  </m:oMath>
                </a14:m>
                <a:endParaRPr lang="en-US" dirty="0"/>
              </a:p>
              <a:p>
                <a:pPr marL="457200" indent="-457200">
                  <a:buFont typeface="Arial"/>
                  <a:buChar char="•"/>
                </a:pPr>
                <a:endParaRPr lang="en-US" sz="1400" i="1" dirty="0">
                  <a:solidFill>
                    <a:srgbClr val="9900CC"/>
                  </a:solidFill>
                  <a:latin typeface="Cambria Math" panose="02040503050406030204" pitchFamily="18" charset="0"/>
                </a:endParaRPr>
              </a:p>
              <a:p>
                <a:pPr marL="457200" indent="-457200">
                  <a:buFont typeface="Arial"/>
                  <a:buChar char="•"/>
                </a:pPr>
                <a:r>
                  <a:rPr lang="en-US" dirty="0"/>
                  <a:t>Increase score (decrease loss) of </a:t>
                </a:r>
                <a:r>
                  <a:rPr lang="en-US" i="1" dirty="0"/>
                  <a:t>incorrect</a:t>
                </a:r>
                <a:r>
                  <a:rPr lang="en-US" dirty="0"/>
                  <a:t> target class </a:t>
                </a:r>
                <a14:m>
                  <m:oMath xmlns:m="http://schemas.openxmlformats.org/officeDocument/2006/math">
                    <m:acc>
                      <m:accPr>
                        <m:chr m:val="̂"/>
                        <m:ctrlPr>
                          <a:rPr lang="en-US" i="1" smtClean="0">
                            <a:solidFill>
                              <a:srgbClr val="9900CC"/>
                            </a:solidFill>
                            <a:latin typeface="Cambria Math" panose="02040503050406030204" pitchFamily="18" charset="0"/>
                            <a:ea typeface="Cambria Math" panose="02040503050406030204" pitchFamily="18" charset="0"/>
                          </a:rPr>
                        </m:ctrlPr>
                      </m:accPr>
                      <m:e>
                        <m:r>
                          <a:rPr lang="en-US" b="0" i="1" smtClean="0">
                            <a:solidFill>
                              <a:srgbClr val="9900CC"/>
                            </a:solidFill>
                            <a:latin typeface="Cambria Math" panose="02040503050406030204" pitchFamily="18" charset="0"/>
                            <a:ea typeface="Cambria Math" panose="02040503050406030204" pitchFamily="18" charset="0"/>
                          </a:rPr>
                          <m:t>𝑦</m:t>
                        </m:r>
                      </m:e>
                    </m:acc>
                  </m:oMath>
                </a14:m>
                <a:r>
                  <a:rPr lang="en-US" dirty="0"/>
                  <a:t>:</a:t>
                </a:r>
              </a:p>
              <a:p>
                <a:pPr marL="0" indent="0" algn="ctr"/>
                <a14:m>
                  <m:oMath xmlns:m="http://schemas.openxmlformats.org/officeDocument/2006/math">
                    <m:r>
                      <a:rPr lang="en-US" i="1">
                        <a:solidFill>
                          <a:srgbClr val="9900CC"/>
                        </a:solidFill>
                        <a:latin typeface="Cambria Math" panose="02040503050406030204" pitchFamily="18" charset="0"/>
                      </a:rPr>
                      <m:t>𝑥</m:t>
                    </m:r>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𝑥</m:t>
                    </m:r>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𝜂</m:t>
                    </m:r>
                    <m:r>
                      <a:rPr lang="en-US" i="1">
                        <a:solidFill>
                          <a:srgbClr val="9900CC"/>
                        </a:solidFill>
                        <a:latin typeface="Cambria Math" panose="02040503050406030204" pitchFamily="18" charset="0"/>
                        <a:ea typeface="Cambria Math" panose="02040503050406030204" pitchFamily="18" charset="0"/>
                      </a:rPr>
                      <m:t>⁡</m:t>
                    </m:r>
                    <m:f>
                      <m:fPr>
                        <m:ctrlPr>
                          <a:rPr lang="en-US" i="1">
                            <a:solidFill>
                              <a:srgbClr val="9900CC"/>
                            </a:solidFill>
                            <a:latin typeface="Cambria Math" panose="02040503050406030204" pitchFamily="18" charset="0"/>
                            <a:ea typeface="Cambria Math" panose="02040503050406030204" pitchFamily="18" charset="0"/>
                          </a:rPr>
                        </m:ctrlPr>
                      </m:fPr>
                      <m:num>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𝑓</m:t>
                        </m:r>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𝑥</m:t>
                        </m:r>
                        <m:r>
                          <a:rPr lang="en-US" i="1">
                            <a:solidFill>
                              <a:srgbClr val="9900CC"/>
                            </a:solidFill>
                            <a:latin typeface="Cambria Math" panose="02040503050406030204" pitchFamily="18" charset="0"/>
                            <a:ea typeface="Cambria Math" panose="02040503050406030204" pitchFamily="18" charset="0"/>
                          </a:rPr>
                          <m:t>,</m:t>
                        </m:r>
                        <m:acc>
                          <m:accPr>
                            <m:chr m:val="̂"/>
                            <m:ctrlPr>
                              <a:rPr lang="en-US" i="1">
                                <a:solidFill>
                                  <a:srgbClr val="9900CC"/>
                                </a:solidFill>
                                <a:latin typeface="Cambria Math" panose="02040503050406030204" pitchFamily="18" charset="0"/>
                                <a:ea typeface="Cambria Math" panose="02040503050406030204" pitchFamily="18" charset="0"/>
                              </a:rPr>
                            </m:ctrlPr>
                          </m:accPr>
                          <m:e>
                            <m:r>
                              <a:rPr lang="en-US" i="1">
                                <a:solidFill>
                                  <a:srgbClr val="9900CC"/>
                                </a:solidFill>
                                <a:latin typeface="Cambria Math" panose="02040503050406030204" pitchFamily="18" charset="0"/>
                                <a:ea typeface="Cambria Math" panose="02040503050406030204" pitchFamily="18" charset="0"/>
                              </a:rPr>
                              <m:t>𝑦</m:t>
                            </m:r>
                          </m:e>
                        </m:acc>
                        <m:r>
                          <a:rPr lang="en-US" i="1">
                            <a:solidFill>
                              <a:srgbClr val="9900CC"/>
                            </a:solidFill>
                            <a:latin typeface="Cambria Math" panose="02040503050406030204" pitchFamily="18" charset="0"/>
                            <a:ea typeface="Cambria Math" panose="02040503050406030204" pitchFamily="18" charset="0"/>
                          </a:rPr>
                          <m:t>) </m:t>
                        </m:r>
                      </m:num>
                      <m:den>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𝑥</m:t>
                        </m:r>
                      </m:den>
                    </m:f>
                  </m:oMath>
                </a14:m>
                <a:r>
                  <a:rPr lang="en-US" dirty="0"/>
                  <a:t>    or    </a:t>
                </a:r>
                <a14:m>
                  <m:oMath xmlns:m="http://schemas.openxmlformats.org/officeDocument/2006/math">
                    <m:r>
                      <a:rPr lang="en-US" i="1">
                        <a:solidFill>
                          <a:srgbClr val="9900CC"/>
                        </a:solidFill>
                        <a:latin typeface="Cambria Math" panose="02040503050406030204" pitchFamily="18" charset="0"/>
                      </a:rPr>
                      <m:t>𝑥</m:t>
                    </m:r>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𝑥</m:t>
                    </m:r>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𝜂</m:t>
                    </m:r>
                    <m:r>
                      <a:rPr lang="en-US" i="1">
                        <a:solidFill>
                          <a:srgbClr val="9900CC"/>
                        </a:solidFill>
                        <a:latin typeface="Cambria Math" panose="02040503050406030204" pitchFamily="18" charset="0"/>
                        <a:ea typeface="Cambria Math" panose="02040503050406030204" pitchFamily="18" charset="0"/>
                      </a:rPr>
                      <m:t>⁡</m:t>
                    </m:r>
                    <m:f>
                      <m:fPr>
                        <m:ctrlPr>
                          <a:rPr lang="en-US" i="1">
                            <a:solidFill>
                              <a:srgbClr val="9900CC"/>
                            </a:solidFill>
                            <a:latin typeface="Cambria Math" panose="02040503050406030204" pitchFamily="18" charset="0"/>
                            <a:ea typeface="Cambria Math" panose="02040503050406030204" pitchFamily="18" charset="0"/>
                          </a:rPr>
                        </m:ctrlPr>
                      </m:fPr>
                      <m:num>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𝐿</m:t>
                        </m:r>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𝑥</m:t>
                        </m:r>
                        <m:r>
                          <a:rPr lang="en-US" i="1">
                            <a:solidFill>
                              <a:srgbClr val="9900CC"/>
                            </a:solidFill>
                            <a:latin typeface="Cambria Math" panose="02040503050406030204" pitchFamily="18" charset="0"/>
                            <a:ea typeface="Cambria Math" panose="02040503050406030204" pitchFamily="18" charset="0"/>
                          </a:rPr>
                          <m:t>,</m:t>
                        </m:r>
                        <m:acc>
                          <m:accPr>
                            <m:chr m:val="̂"/>
                            <m:ctrlPr>
                              <a:rPr lang="en-US" i="1">
                                <a:solidFill>
                                  <a:srgbClr val="9900CC"/>
                                </a:solidFill>
                                <a:latin typeface="Cambria Math" panose="02040503050406030204" pitchFamily="18" charset="0"/>
                                <a:ea typeface="Cambria Math" panose="02040503050406030204" pitchFamily="18" charset="0"/>
                              </a:rPr>
                            </m:ctrlPr>
                          </m:accPr>
                          <m:e>
                            <m:r>
                              <a:rPr lang="en-US" i="1">
                                <a:solidFill>
                                  <a:srgbClr val="9900CC"/>
                                </a:solidFill>
                                <a:latin typeface="Cambria Math" panose="02040503050406030204" pitchFamily="18" charset="0"/>
                                <a:ea typeface="Cambria Math" panose="02040503050406030204" pitchFamily="18" charset="0"/>
                              </a:rPr>
                              <m:t>𝑦</m:t>
                            </m:r>
                          </m:e>
                        </m:acc>
                        <m:r>
                          <a:rPr lang="en-US" i="1">
                            <a:solidFill>
                              <a:srgbClr val="9900CC"/>
                            </a:solidFill>
                            <a:latin typeface="Cambria Math" panose="02040503050406030204" pitchFamily="18" charset="0"/>
                            <a:ea typeface="Cambria Math" panose="02040503050406030204" pitchFamily="18" charset="0"/>
                          </a:rPr>
                          <m:t>) </m:t>
                        </m:r>
                      </m:num>
                      <m:den>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𝑥</m:t>
                        </m:r>
                      </m:den>
                    </m:f>
                  </m:oMath>
                </a14:m>
                <a:endParaRPr lang="en-US" dirty="0"/>
              </a:p>
              <a:p>
                <a:pPr marL="0" indent="0" algn="ctr"/>
                <a:endParaRPr lang="en-US" dirty="0"/>
              </a:p>
              <a:p>
                <a:pPr marL="0" indent="0" algn="ctr"/>
                <a:endParaRPr lang="en-US" dirty="0"/>
              </a:p>
              <a:p>
                <a:pPr marL="0" indent="0"/>
                <a:endParaRPr lang="en-US" sz="1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103" t="-1449" r="-245"/>
                </a:stretch>
              </a:blipFill>
            </p:spPr>
            <p:txBody>
              <a:bodyPr/>
              <a:lstStyle/>
              <a:p>
                <a:r>
                  <a:rPr lang="en-US">
                    <a:noFill/>
                  </a:rPr>
                  <a:t> </a:t>
                </a:r>
              </a:p>
            </p:txBody>
          </p:sp>
        </mc:Fallback>
      </mc:AlternateContent>
    </p:spTree>
    <p:extLst>
      <p:ext uri="{BB962C8B-B14F-4D97-AF65-F5344CB8AC3E}">
        <p14:creationId xmlns:p14="http://schemas.microsoft.com/office/powerpoint/2010/main" val="129804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Fooling a linear classifier</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pPr marL="457200" indent="-457200">
                  <a:buFont typeface="Arial"/>
                  <a:buChar char="•"/>
                </a:pPr>
                <a:r>
                  <a:rPr lang="en-US" dirty="0"/>
                  <a:t>Increase score of target class </a:t>
                </a:r>
                <a14:m>
                  <m:oMath xmlns:m="http://schemas.openxmlformats.org/officeDocument/2006/math">
                    <m:acc>
                      <m:accPr>
                        <m:chr m:val="̂"/>
                        <m:ctrlPr>
                          <a:rPr lang="en-US" i="1" smtClean="0">
                            <a:solidFill>
                              <a:srgbClr val="9900CC"/>
                            </a:solidFill>
                            <a:latin typeface="Cambria Math" panose="02040503050406030204" pitchFamily="18" charset="0"/>
                            <a:ea typeface="Cambria Math" panose="02040503050406030204" pitchFamily="18" charset="0"/>
                          </a:rPr>
                        </m:ctrlPr>
                      </m:accPr>
                      <m:e>
                        <m:r>
                          <a:rPr lang="en-US" b="0" i="1" smtClean="0">
                            <a:solidFill>
                              <a:srgbClr val="9900CC"/>
                            </a:solidFill>
                            <a:latin typeface="Cambria Math" panose="02040503050406030204" pitchFamily="18" charset="0"/>
                            <a:ea typeface="Cambria Math" panose="02040503050406030204" pitchFamily="18" charset="0"/>
                          </a:rPr>
                          <m:t>𝑦</m:t>
                        </m:r>
                      </m:e>
                    </m:acc>
                  </m:oMath>
                </a14:m>
                <a:r>
                  <a:rPr lang="en-US" dirty="0"/>
                  <a:t>:</a:t>
                </a:r>
              </a:p>
              <a:p>
                <a:pPr marL="457200" indent="-457200">
                  <a:buFont typeface="Arial"/>
                  <a:buChar char="•"/>
                </a:pPr>
                <a:endParaRPr lang="en-US" sz="1400" dirty="0"/>
              </a:p>
              <a:p>
                <a:pPr marL="0" indent="0"/>
                <a14:m>
                  <m:oMathPara xmlns:m="http://schemas.openxmlformats.org/officeDocument/2006/math">
                    <m:oMathParaPr>
                      <m:jc m:val="centerGroup"/>
                    </m:oMathParaPr>
                    <m:oMath xmlns:m="http://schemas.openxmlformats.org/officeDocument/2006/math">
                      <m:r>
                        <a:rPr lang="en-US" i="1">
                          <a:solidFill>
                            <a:srgbClr val="9900CC"/>
                          </a:solidFill>
                          <a:latin typeface="Cambria Math" panose="02040503050406030204" pitchFamily="18" charset="0"/>
                        </a:rPr>
                        <m:t>𝑥</m:t>
                      </m:r>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𝑥</m:t>
                      </m:r>
                      <m:r>
                        <a:rPr lang="en-US" i="1">
                          <a:solidFill>
                            <a:srgbClr val="9900CC"/>
                          </a:solidFill>
                          <a:latin typeface="Cambria Math" panose="02040503050406030204" pitchFamily="18" charset="0"/>
                          <a:ea typeface="Cambria Math" panose="02040503050406030204" pitchFamily="18" charset="0"/>
                        </a:rPr>
                        <m:t>+</m:t>
                      </m:r>
                      <m:r>
                        <a:rPr lang="en-US" i="1" smtClean="0">
                          <a:solidFill>
                            <a:srgbClr val="9900CC"/>
                          </a:solidFill>
                          <a:latin typeface="Cambria Math" panose="02040503050406030204" pitchFamily="18" charset="0"/>
                          <a:ea typeface="Cambria Math" panose="02040503050406030204" pitchFamily="18" charset="0"/>
                        </a:rPr>
                        <m:t>𝜂</m:t>
                      </m:r>
                      <m:r>
                        <a:rPr lang="en-US" i="1">
                          <a:solidFill>
                            <a:srgbClr val="9900CC"/>
                          </a:solidFill>
                          <a:latin typeface="Cambria Math" panose="02040503050406030204" pitchFamily="18" charset="0"/>
                          <a:ea typeface="Cambria Math" panose="02040503050406030204" pitchFamily="18" charset="0"/>
                        </a:rPr>
                        <m:t>⁡</m:t>
                      </m:r>
                      <m:f>
                        <m:fPr>
                          <m:ctrlPr>
                            <a:rPr lang="en-US" i="1">
                              <a:solidFill>
                                <a:srgbClr val="9900CC"/>
                              </a:solidFill>
                              <a:latin typeface="Cambria Math" panose="02040503050406030204" pitchFamily="18" charset="0"/>
                              <a:ea typeface="Cambria Math" panose="02040503050406030204" pitchFamily="18" charset="0"/>
                            </a:rPr>
                          </m:ctrlPr>
                        </m:fPr>
                        <m:num>
                          <m:r>
                            <a:rPr lang="en-US" i="1">
                              <a:solidFill>
                                <a:srgbClr val="9900CC"/>
                              </a:solidFill>
                              <a:latin typeface="Cambria Math" panose="02040503050406030204" pitchFamily="18" charset="0"/>
                              <a:ea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𝑓</m:t>
                          </m:r>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𝑥</m:t>
                          </m:r>
                          <m:r>
                            <a:rPr lang="en-US" i="1">
                              <a:solidFill>
                                <a:srgbClr val="9900CC"/>
                              </a:solidFill>
                              <a:latin typeface="Cambria Math" panose="02040503050406030204" pitchFamily="18" charset="0"/>
                              <a:ea typeface="Cambria Math" panose="02040503050406030204" pitchFamily="18" charset="0"/>
                            </a:rPr>
                            <m:t>,</m:t>
                          </m:r>
                          <m:acc>
                            <m:accPr>
                              <m:chr m:val="̂"/>
                              <m:ctrlPr>
                                <a:rPr lang="en-US" i="1">
                                  <a:solidFill>
                                    <a:srgbClr val="9900CC"/>
                                  </a:solidFill>
                                  <a:latin typeface="Cambria Math" panose="02040503050406030204" pitchFamily="18" charset="0"/>
                                  <a:ea typeface="Cambria Math" panose="02040503050406030204" pitchFamily="18" charset="0"/>
                                </a:rPr>
                              </m:ctrlPr>
                            </m:accPr>
                            <m:e>
                              <m:r>
                                <a:rPr lang="en-US" i="1">
                                  <a:solidFill>
                                    <a:srgbClr val="9900CC"/>
                                  </a:solidFill>
                                  <a:latin typeface="Cambria Math" panose="02040503050406030204" pitchFamily="18" charset="0"/>
                                  <a:ea typeface="Cambria Math" panose="02040503050406030204" pitchFamily="18" charset="0"/>
                                </a:rPr>
                                <m:t>𝑦</m:t>
                              </m:r>
                            </m:e>
                          </m:acc>
                          <m:r>
                            <a:rPr lang="en-US" i="1">
                              <a:solidFill>
                                <a:srgbClr val="9900CC"/>
                              </a:solidFill>
                              <a:latin typeface="Cambria Math" panose="02040503050406030204" pitchFamily="18" charset="0"/>
                              <a:ea typeface="Cambria Math" panose="02040503050406030204" pitchFamily="18" charset="0"/>
                            </a:rPr>
                            <m:t>) </m:t>
                          </m:r>
                        </m:num>
                        <m:den>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𝑥</m:t>
                          </m:r>
                        </m:den>
                      </m:f>
                    </m:oMath>
                  </m:oMathPara>
                </a14:m>
                <a:endParaRPr lang="en-US" dirty="0"/>
              </a:p>
              <a:p>
                <a:pPr marL="457200" indent="-457200">
                  <a:buFont typeface="Arial"/>
                  <a:buChar char="•"/>
                </a:pPr>
                <a:endParaRPr lang="en-US" sz="1400" dirty="0"/>
              </a:p>
              <a:p>
                <a:pPr marL="457200" indent="-457200">
                  <a:buFont typeface="Arial"/>
                  <a:buChar char="•"/>
                </a:pPr>
                <a:r>
                  <a:rPr lang="en-US" dirty="0"/>
                  <a:t>For a linear classifier with </a:t>
                </a:r>
                <a14:m>
                  <m:oMath xmlns:m="http://schemas.openxmlformats.org/officeDocument/2006/math">
                    <m:r>
                      <a:rPr lang="en-US" i="1">
                        <a:solidFill>
                          <a:srgbClr val="9900CC"/>
                        </a:solidFill>
                        <a:latin typeface="Cambria Math" panose="02040503050406030204" pitchFamily="18" charset="0"/>
                        <a:ea typeface="Cambria Math" panose="02040503050406030204" pitchFamily="18" charset="0"/>
                      </a:rPr>
                      <m:t>𝑓</m:t>
                    </m:r>
                    <m:d>
                      <m:dPr>
                        <m:ctrlPr>
                          <a:rPr lang="en-US" i="1">
                            <a:solidFill>
                              <a:srgbClr val="9900CC"/>
                            </a:solidFill>
                            <a:latin typeface="Cambria Math" panose="02040503050406030204" pitchFamily="18" charset="0"/>
                            <a:ea typeface="Cambria Math" panose="02040503050406030204" pitchFamily="18" charset="0"/>
                          </a:rPr>
                        </m:ctrlPr>
                      </m:dPr>
                      <m:e>
                        <m:r>
                          <a:rPr lang="en-US" i="1">
                            <a:solidFill>
                              <a:srgbClr val="9900CC"/>
                            </a:solidFill>
                            <a:latin typeface="Cambria Math" panose="02040503050406030204" pitchFamily="18" charset="0"/>
                            <a:ea typeface="Cambria Math" panose="02040503050406030204" pitchFamily="18" charset="0"/>
                          </a:rPr>
                          <m:t>𝑥</m:t>
                        </m:r>
                        <m:r>
                          <a:rPr lang="en-US" i="1">
                            <a:solidFill>
                              <a:srgbClr val="9900CC"/>
                            </a:solidFill>
                            <a:latin typeface="Cambria Math" panose="02040503050406030204" pitchFamily="18" charset="0"/>
                            <a:ea typeface="Cambria Math" panose="02040503050406030204" pitchFamily="18" charset="0"/>
                          </a:rPr>
                          <m:t>,</m:t>
                        </m:r>
                        <m:acc>
                          <m:accPr>
                            <m:chr m:val="̂"/>
                            <m:ctrlPr>
                              <a:rPr lang="en-US" i="1">
                                <a:solidFill>
                                  <a:srgbClr val="9900CC"/>
                                </a:solidFill>
                                <a:latin typeface="Cambria Math" panose="02040503050406030204" pitchFamily="18" charset="0"/>
                                <a:ea typeface="Cambria Math" panose="02040503050406030204" pitchFamily="18" charset="0"/>
                              </a:rPr>
                            </m:ctrlPr>
                          </m:accPr>
                          <m:e>
                            <m:r>
                              <a:rPr lang="en-US" i="1">
                                <a:solidFill>
                                  <a:srgbClr val="9900CC"/>
                                </a:solidFill>
                                <a:latin typeface="Cambria Math" panose="02040503050406030204" pitchFamily="18" charset="0"/>
                                <a:ea typeface="Cambria Math" panose="02040503050406030204" pitchFamily="18" charset="0"/>
                              </a:rPr>
                              <m:t>𝑦</m:t>
                            </m:r>
                          </m:e>
                        </m:acc>
                      </m:e>
                    </m:d>
                    <m:r>
                      <a:rPr lang="en-US" b="0" i="1" smtClean="0">
                        <a:solidFill>
                          <a:srgbClr val="9900CC"/>
                        </a:solidFill>
                        <a:latin typeface="Cambria Math" panose="02040503050406030204" pitchFamily="18" charset="0"/>
                        <a:ea typeface="Cambria Math" panose="02040503050406030204" pitchFamily="18" charset="0"/>
                      </a:rPr>
                      <m:t>=</m:t>
                    </m:r>
                    <m:sSup>
                      <m:sSupPr>
                        <m:ctrlPr>
                          <a:rPr lang="en-US" b="0" i="1" smtClean="0">
                            <a:solidFill>
                              <a:srgbClr val="9900CC"/>
                            </a:solidFill>
                            <a:latin typeface="Cambria Math" panose="02040503050406030204" pitchFamily="18" charset="0"/>
                            <a:ea typeface="Cambria Math" panose="02040503050406030204" pitchFamily="18" charset="0"/>
                          </a:rPr>
                        </m:ctrlPr>
                      </m:sSupPr>
                      <m:e>
                        <m:acc>
                          <m:accPr>
                            <m:chr m:val="̂"/>
                            <m:ctrlPr>
                              <a:rPr lang="en-US" b="0" i="1" smtClean="0">
                                <a:solidFill>
                                  <a:srgbClr val="9900CC"/>
                                </a:solidFill>
                                <a:latin typeface="Cambria Math" panose="02040503050406030204" pitchFamily="18" charset="0"/>
                                <a:ea typeface="Cambria Math" panose="02040503050406030204" pitchFamily="18" charset="0"/>
                              </a:rPr>
                            </m:ctrlPr>
                          </m:accPr>
                          <m:e>
                            <m:r>
                              <a:rPr lang="en-US" b="0" i="1" smtClean="0">
                                <a:solidFill>
                                  <a:srgbClr val="9900CC"/>
                                </a:solidFill>
                                <a:latin typeface="Cambria Math" panose="02040503050406030204" pitchFamily="18" charset="0"/>
                                <a:ea typeface="Cambria Math" panose="02040503050406030204" pitchFamily="18" charset="0"/>
                              </a:rPr>
                              <m:t>𝑤</m:t>
                            </m:r>
                          </m:e>
                        </m:acc>
                      </m:e>
                      <m:sup>
                        <m:r>
                          <a:rPr lang="en-US" b="0" i="1" smtClean="0">
                            <a:solidFill>
                              <a:srgbClr val="9900CC"/>
                            </a:solidFill>
                            <a:latin typeface="Cambria Math" panose="02040503050406030204" pitchFamily="18" charset="0"/>
                            <a:ea typeface="Cambria Math" panose="02040503050406030204" pitchFamily="18" charset="0"/>
                          </a:rPr>
                          <m:t>𝑇</m:t>
                        </m:r>
                      </m:sup>
                    </m:sSup>
                    <m:r>
                      <a:rPr lang="en-US" b="0" i="1" smtClean="0">
                        <a:solidFill>
                          <a:srgbClr val="9900CC"/>
                        </a:solidFill>
                        <a:latin typeface="Cambria Math" panose="02040503050406030204" pitchFamily="18" charset="0"/>
                        <a:ea typeface="Cambria Math" panose="02040503050406030204" pitchFamily="18" charset="0"/>
                      </a:rPr>
                      <m:t>𝑥</m:t>
                    </m:r>
                  </m:oMath>
                </a14:m>
                <a:r>
                  <a:rPr lang="en-US" dirty="0"/>
                  <a:t>:</a:t>
                </a:r>
                <a:br>
                  <a:rPr lang="en-US" dirty="0"/>
                </a:br>
                <a:endParaRPr lang="en-US" sz="1400" dirty="0"/>
              </a:p>
              <a:p>
                <a:pPr marL="0" indent="0"/>
                <a14:m>
                  <m:oMathPara xmlns:m="http://schemas.openxmlformats.org/officeDocument/2006/math">
                    <m:oMathParaPr>
                      <m:jc m:val="centerGroup"/>
                    </m:oMathParaPr>
                    <m:oMath xmlns:m="http://schemas.openxmlformats.org/officeDocument/2006/math">
                      <m:r>
                        <a:rPr lang="en-US" i="1">
                          <a:solidFill>
                            <a:srgbClr val="9900CC"/>
                          </a:solidFill>
                          <a:latin typeface="Cambria Math" panose="02040503050406030204" pitchFamily="18" charset="0"/>
                        </a:rPr>
                        <m:t>𝑥</m:t>
                      </m:r>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𝑥</m:t>
                      </m:r>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𝜂</m:t>
                      </m:r>
                      <m:r>
                        <a:rPr lang="en-US" b="0" i="1" smtClean="0">
                          <a:solidFill>
                            <a:srgbClr val="9900CC"/>
                          </a:solidFill>
                          <a:latin typeface="Cambria Math" panose="02040503050406030204" pitchFamily="18" charset="0"/>
                          <a:ea typeface="Cambria Math" panose="02040503050406030204" pitchFamily="18" charset="0"/>
                        </a:rPr>
                        <m:t> </m:t>
                      </m:r>
                      <m:acc>
                        <m:accPr>
                          <m:chr m:val="̂"/>
                          <m:ctrlPr>
                            <a:rPr lang="en-US" b="0" i="1" smtClean="0">
                              <a:solidFill>
                                <a:srgbClr val="9900CC"/>
                              </a:solidFill>
                              <a:latin typeface="Cambria Math" panose="02040503050406030204" pitchFamily="18" charset="0"/>
                              <a:ea typeface="Cambria Math" panose="02040503050406030204" pitchFamily="18" charset="0"/>
                            </a:rPr>
                          </m:ctrlPr>
                        </m:accPr>
                        <m:e>
                          <m:r>
                            <a:rPr lang="en-US" b="0" i="1" smtClean="0">
                              <a:solidFill>
                                <a:srgbClr val="9900CC"/>
                              </a:solidFill>
                              <a:latin typeface="Cambria Math" panose="02040503050406030204" pitchFamily="18" charset="0"/>
                              <a:ea typeface="Cambria Math" panose="02040503050406030204" pitchFamily="18" charset="0"/>
                            </a:rPr>
                            <m:t>𝑤</m:t>
                          </m:r>
                        </m:e>
                      </m:acc>
                    </m:oMath>
                  </m:oMathPara>
                </a14:m>
                <a:endParaRPr lang="en-US" b="1" dirty="0">
                  <a:solidFill>
                    <a:srgbClr val="0000FF"/>
                  </a:solidFill>
                </a:endParaRPr>
              </a:p>
              <a:p>
                <a:pPr marL="0" indent="0"/>
                <a:endParaRPr lang="en-US" sz="1400" b="1" dirty="0">
                  <a:solidFill>
                    <a:srgbClr val="0000FF"/>
                  </a:solidFill>
                </a:endParaRPr>
              </a:p>
              <a:p>
                <a:pPr marL="457200" indent="-457200">
                  <a:buFont typeface="Arial"/>
                  <a:buChar char="•"/>
                </a:pPr>
                <a:r>
                  <a:rPr lang="en-US" dirty="0"/>
                  <a:t>To fool a linear classifier, add a small multiple of the target class weights to the test example</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103" t="-1449"/>
                </a:stretch>
              </a:blipFill>
            </p:spPr>
            <p:txBody>
              <a:bodyPr/>
              <a:lstStyle/>
              <a:p>
                <a:r>
                  <a:rPr lang="en-US">
                    <a:noFill/>
                  </a:rPr>
                  <a:t> </a:t>
                </a:r>
              </a:p>
            </p:txBody>
          </p:sp>
        </mc:Fallback>
      </mc:AlternateContent>
    </p:spTree>
    <p:extLst>
      <p:ext uri="{BB962C8B-B14F-4D97-AF65-F5344CB8AC3E}">
        <p14:creationId xmlns:p14="http://schemas.microsoft.com/office/powerpoint/2010/main" val="381591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Template>
  <TotalTime>82194</TotalTime>
  <Words>3075</Words>
  <Application>Microsoft Macintosh PowerPoint</Application>
  <PresentationFormat>Widescreen</PresentationFormat>
  <Paragraphs>326</Paragraphs>
  <Slides>52</Slides>
  <Notes>8</Notes>
  <HiddenSlides>1</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52</vt:i4>
      </vt:variant>
    </vt:vector>
  </HeadingPairs>
  <TitlesOfParts>
    <vt:vector size="56" baseType="lpstr">
      <vt:lpstr>Arial</vt:lpstr>
      <vt:lpstr>Cambria Math</vt:lpstr>
      <vt:lpstr>Times New Roman</vt:lpstr>
      <vt:lpstr>Blank Presentation</vt:lpstr>
      <vt:lpstr>Fooling neural networks</vt:lpstr>
      <vt:lpstr>Last time: Generation of preferred inputs</vt:lpstr>
      <vt:lpstr>Last time: Generation of preferred inputs</vt:lpstr>
      <vt:lpstr>Adversarial examples</vt:lpstr>
      <vt:lpstr>Adversarial examples: Outline</vt:lpstr>
      <vt:lpstr>Finding the smallest adversarial perturbation</vt:lpstr>
      <vt:lpstr>Finding the smallest adversarial perturbation</vt:lpstr>
      <vt:lpstr>Gradient ascent</vt:lpstr>
      <vt:lpstr>Fooling a linear classifier</vt:lpstr>
      <vt:lpstr>Fooling a linear classifier</vt:lpstr>
      <vt:lpstr>Analysis of the linear case</vt:lpstr>
      <vt:lpstr>Analysis of the linear case</vt:lpstr>
      <vt:lpstr>Toy example</vt:lpstr>
      <vt:lpstr>Toy example</vt:lpstr>
      <vt:lpstr>Adversarial examples: Outline</vt:lpstr>
      <vt:lpstr>Generating adversarial examples</vt:lpstr>
      <vt:lpstr>Generating adversarial examples</vt:lpstr>
      <vt:lpstr>Generating adversarial examples</vt:lpstr>
      <vt:lpstr>Generating adversarial examples</vt:lpstr>
      <vt:lpstr>Printed adversarial examples</vt:lpstr>
      <vt:lpstr>Printed adversarial examples</vt:lpstr>
      <vt:lpstr>Universal adversarial perturbations</vt:lpstr>
      <vt:lpstr>Universal adversarial perturbations</vt:lpstr>
      <vt:lpstr>Universal adversarial perturbations</vt:lpstr>
      <vt:lpstr>Universal adversarial perturbations</vt:lpstr>
      <vt:lpstr>Universal adversarial perturbations</vt:lpstr>
      <vt:lpstr>Adversarial examples: Outline</vt:lpstr>
      <vt:lpstr>Properties of adversarial examples: Summary</vt:lpstr>
      <vt:lpstr>Why are deep networks easy to fool?</vt:lpstr>
      <vt:lpstr>Adversarial examples are not bugs, but features?</vt:lpstr>
      <vt:lpstr>Adversarial examples: Outline</vt:lpstr>
      <vt:lpstr>Defending against adversarial examples</vt:lpstr>
      <vt:lpstr>Defending against adversarial examples</vt:lpstr>
      <vt:lpstr>Defending against adversarial examples</vt:lpstr>
      <vt:lpstr>Defending against adversarial examples</vt:lpstr>
      <vt:lpstr>Defending against adversarial examples</vt:lpstr>
      <vt:lpstr>Defending against adversarial examples</vt:lpstr>
      <vt:lpstr>Defending against adversarial examples</vt:lpstr>
      <vt:lpstr>Adversarial examples: Outline</vt:lpstr>
      <vt:lpstr>Adversarial examples for detection</vt:lpstr>
      <vt:lpstr>Adversarial examples for detection</vt:lpstr>
      <vt:lpstr>Adversarial examples for detection</vt:lpstr>
      <vt:lpstr>Adversarial examples for detection</vt:lpstr>
      <vt:lpstr>Adversarial examples for detection</vt:lpstr>
      <vt:lpstr>Adversarial examples for 3D transformations</vt:lpstr>
      <vt:lpstr>Adversarial examples beyond the infinity-norm constraint</vt:lpstr>
      <vt:lpstr>Adversarial examples and humans</vt:lpstr>
      <vt:lpstr>Adversarial examples and humans</vt:lpstr>
      <vt:lpstr>How robust is biological perception, really?</vt:lpstr>
      <vt:lpstr>Recall: Generation of preferred inputs</vt:lpstr>
      <vt:lpstr>Supernormal stimuli for humans?</vt:lpstr>
      <vt:lpstr>For further reading</vt:lpstr>
    </vt:vector>
  </TitlesOfParts>
  <Company>Carnegie Mellon University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efros</dc:creator>
  <cp:lastModifiedBy>Microsoft Office User</cp:lastModifiedBy>
  <cp:revision>1806</cp:revision>
  <cp:lastPrinted>2021-03-31T15:48:53Z</cp:lastPrinted>
  <dcterms:created xsi:type="dcterms:W3CDTF">2004-08-29T23:15:23Z</dcterms:created>
  <dcterms:modified xsi:type="dcterms:W3CDTF">2021-03-31T15:50:06Z</dcterms:modified>
</cp:coreProperties>
</file>