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484" r:id="rId3"/>
    <p:sldId id="476" r:id="rId4"/>
    <p:sldId id="423" r:id="rId5"/>
    <p:sldId id="415" r:id="rId6"/>
    <p:sldId id="418" r:id="rId7"/>
    <p:sldId id="416" r:id="rId8"/>
    <p:sldId id="1266" r:id="rId9"/>
    <p:sldId id="419" r:id="rId10"/>
    <p:sldId id="300" r:id="rId11"/>
    <p:sldId id="420" r:id="rId12"/>
    <p:sldId id="281" r:id="rId13"/>
    <p:sldId id="323" r:id="rId14"/>
    <p:sldId id="282" r:id="rId15"/>
    <p:sldId id="421" r:id="rId16"/>
    <p:sldId id="1270" r:id="rId17"/>
    <p:sldId id="466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62" r:id="rId26"/>
    <p:sldId id="463" r:id="rId27"/>
    <p:sldId id="464" r:id="rId28"/>
    <p:sldId id="465" r:id="rId29"/>
    <p:sldId id="1268" r:id="rId30"/>
    <p:sldId id="469" r:id="rId31"/>
    <p:sldId id="467" r:id="rId32"/>
    <p:sldId id="443" r:id="rId33"/>
    <p:sldId id="434" r:id="rId34"/>
    <p:sldId id="485" r:id="rId35"/>
    <p:sldId id="481" r:id="rId36"/>
    <p:sldId id="482" r:id="rId37"/>
    <p:sldId id="435" r:id="rId38"/>
    <p:sldId id="436" r:id="rId39"/>
    <p:sldId id="439" r:id="rId40"/>
    <p:sldId id="440" r:id="rId41"/>
    <p:sldId id="441" r:id="rId42"/>
    <p:sldId id="438" r:id="rId43"/>
    <p:sldId id="442" r:id="rId44"/>
    <p:sldId id="1267" r:id="rId45"/>
    <p:sldId id="1257" r:id="rId46"/>
    <p:sldId id="493" r:id="rId47"/>
    <p:sldId id="1271" r:id="rId48"/>
    <p:sldId id="1272" r:id="rId49"/>
    <p:sldId id="1273" r:id="rId50"/>
    <p:sldId id="1274" r:id="rId51"/>
    <p:sldId id="1275" r:id="rId52"/>
    <p:sldId id="488" r:id="rId53"/>
    <p:sldId id="489" r:id="rId54"/>
    <p:sldId id="505" r:id="rId55"/>
    <p:sldId id="1259" r:id="rId56"/>
    <p:sldId id="1269" r:id="rId57"/>
    <p:sldId id="451" r:id="rId58"/>
    <p:sldId id="1281" r:id="rId59"/>
    <p:sldId id="1282" r:id="rId60"/>
    <p:sldId id="1283" r:id="rId61"/>
    <p:sldId id="1280" r:id="rId62"/>
    <p:sldId id="487" r:id="rId63"/>
    <p:sldId id="1253" r:id="rId64"/>
    <p:sldId id="1255" r:id="rId65"/>
    <p:sldId id="1260" r:id="rId66"/>
    <p:sldId id="1262" r:id="rId67"/>
    <p:sldId id="1263" r:id="rId68"/>
    <p:sldId id="1264" r:id="rId69"/>
    <p:sldId id="491" r:id="rId70"/>
    <p:sldId id="492" r:id="rId71"/>
    <p:sldId id="1279" r:id="rId7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00CC"/>
    <a:srgbClr val="FF0000"/>
    <a:srgbClr val="0000FF"/>
    <a:srgbClr val="CC00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7" autoAdjust="0"/>
    <p:restoredTop sz="82791" autoAdjust="0"/>
  </p:normalViewPr>
  <p:slideViewPr>
    <p:cSldViewPr>
      <p:cViewPr>
        <p:scale>
          <a:sx n="95" d="100"/>
          <a:sy n="95" d="100"/>
        </p:scale>
        <p:origin x="408" y="4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EC413E5-DD2B-4428-AB3E-0AB19FEDDB05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23B36A2-D391-4BB6-B1CB-0A6BDE1DFA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12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12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 the sigmoid along the horizontal line y = 0.5 is the same as reflecting it along the vertical line t = 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8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9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7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E19B0-EAF0-49F1-BCD0-769F37B56A2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60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E19B0-EAF0-49F1-BCD0-769F37B56A2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8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2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6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46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majority of synapses, signals are sent from the axon of one neuron to a dendrite of another... All neurons are electrically excitable, maintaining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voltage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gradients across their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membranes…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If the voltage changes by a large enough amount, an all-or-none electrochemical pulse called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potential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generated, which travels rapidly along the cell's axon, and activates synaptic connections with other cells when it arrives.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74D7E-BEBC-42AE-898A-833CA35557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4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91291-E706-4EA2-B8E2-7CCD68EFAA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1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A867B-075C-405B-A5F4-A7861F649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39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5F6C-18E1-4D51-9490-7EAE0B76E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96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C2DA-3D16-4EAF-9BCA-D7385C3E1B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2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007A7-3C96-4138-81CA-29485337B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42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30CF-606D-4394-BFAE-D4D0AA30B8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69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B67D-8557-483A-A9A0-A2091739F1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7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D08A7-479D-4C6E-8DBF-0D77767F50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13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4C954-0E08-4931-9B9F-65D161DB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8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A901-3E8C-46A2-A4CE-2FF3CB37F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D88B6D-6F3B-4364-94DC-2683F02AD0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0E7947DD-565D-4D42-A7FF-B85813E9677E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5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s231n.github.io/linear-classify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49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0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11.tiff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sachin.wordpress.com/2015/08/16/logistic-regression-for-dummie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courses/archive/spring16/cos495/slides/ML_basics_lecture1_linear_regression.pdf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cs231n.github.io/classification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.stack.imgur.com/KcX81.pn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0.png"/><Relationship Id="rId4" Type="http://schemas.openxmlformats.org/officeDocument/2006/relationships/hyperlink" Target="http://www.cs.toronto.edu/~rgrosse/courses/csc321_2017/slides/lec4.pdf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332.png"/><Relationship Id="rId4" Type="http://schemas.openxmlformats.org/officeDocument/2006/relationships/image" Target="../media/image3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lideshare.net/ssuserf88631/scalable-machine-learning-73621818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.stack.imgur.com/KcX81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s231n.github.io/classification/" TargetMode="Externa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hyperlink" Target="https://web.eecs.umich.edu/~justincj/slides/eecs498/WI2022/598_WI2022_lecture04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9220200" cy="1470025"/>
          </a:xfrm>
        </p:spPr>
        <p:txBody>
          <a:bodyPr/>
          <a:lstStyle/>
          <a:p>
            <a:r>
              <a:rPr lang="en-US" dirty="0"/>
              <a:t>Everything you’ve ever wanted to know about linear classifiers (Part 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1A225-A5E8-DA41-803C-44EA947FBEAC}"/>
              </a:ext>
            </a:extLst>
          </p:cNvPr>
          <p:cNvSpPr/>
          <p:nvPr/>
        </p:nvSpPr>
        <p:spPr>
          <a:xfrm>
            <a:off x="3962400" y="2511624"/>
            <a:ext cx="609600" cy="460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026685-019D-F548-9D3C-E451CCA10B2A}"/>
              </a:ext>
            </a:extLst>
          </p:cNvPr>
          <p:cNvSpPr/>
          <p:nvPr/>
        </p:nvSpPr>
        <p:spPr>
          <a:xfrm>
            <a:off x="4724400" y="2799624"/>
            <a:ext cx="609600" cy="460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E07FA2-7941-1B4D-863C-B39A7ECA73E9}"/>
              </a:ext>
            </a:extLst>
          </p:cNvPr>
          <p:cNvSpPr/>
          <p:nvPr/>
        </p:nvSpPr>
        <p:spPr>
          <a:xfrm>
            <a:off x="5548884" y="3429000"/>
            <a:ext cx="851916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477F3B-6BBD-5B47-A370-C21A30E670E0}"/>
              </a:ext>
            </a:extLst>
          </p:cNvPr>
          <p:cNvSpPr/>
          <p:nvPr/>
        </p:nvSpPr>
        <p:spPr>
          <a:xfrm>
            <a:off x="6758804" y="3502224"/>
            <a:ext cx="1544778" cy="460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79559-371D-1F48-9DDE-EA1D368D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1981200"/>
            <a:ext cx="4686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7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linear classifiers</a:t>
            </a:r>
          </a:p>
        </p:txBody>
      </p:sp>
      <p:pic>
        <p:nvPicPr>
          <p:cNvPr id="5" name="Picture 4" descr="Screen Shot 2015-11-17 at 12.10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5"/>
          <a:stretch/>
        </p:blipFill>
        <p:spPr>
          <a:xfrm>
            <a:off x="1524000" y="1483868"/>
            <a:ext cx="9144000" cy="3365500"/>
          </a:xfrm>
          <a:prstGeom prst="rect">
            <a:avLst/>
          </a:prstGeom>
        </p:spPr>
      </p:pic>
      <p:pic>
        <p:nvPicPr>
          <p:cNvPr id="6" name="Picture 5" descr="Screen Shot 2015-11-17 at 12.11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569"/>
          <a:stretch/>
        </p:blipFill>
        <p:spPr>
          <a:xfrm>
            <a:off x="1524000" y="4849368"/>
            <a:ext cx="9144000" cy="1170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4258" y="6336268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Source:</a:t>
            </a:r>
            <a:r>
              <a:rPr lang="en-US" sz="1800" b="0" dirty="0"/>
              <a:t> </a:t>
            </a:r>
            <a:r>
              <a:rPr lang="en-US" sz="1800" b="0" dirty="0">
                <a:hlinkClick r:id="rId4"/>
              </a:rPr>
              <a:t>http://cs231n.github.io/linear-classify/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6463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Perceptron view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0" y="3673733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886200" y="2759333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886200" y="3597533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886200" y="4359533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endCxn id="5" idx="3"/>
          </p:cNvCxnSpPr>
          <p:nvPr/>
        </p:nvCxnSpPr>
        <p:spPr bwMode="auto">
          <a:xfrm flipV="1">
            <a:off x="3886201" y="4649345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477000" y="4283333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64763" y="2378334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63" y="2378334"/>
                <a:ext cx="612412" cy="3808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69595" y="3212069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595" y="3212069"/>
                <a:ext cx="612412" cy="3808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65276" y="5726668"/>
                <a:ext cx="638957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276" y="5726668"/>
                <a:ext cx="638957" cy="380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35690" y="2683133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90" y="2683133"/>
                <a:ext cx="660309" cy="380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35690" y="3441501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90" y="3441501"/>
                <a:ext cx="660309" cy="3808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30858" y="3974901"/>
                <a:ext cx="660309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58" y="3974901"/>
                <a:ext cx="660309" cy="380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64763" y="4050269"/>
                <a:ext cx="612412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763" y="4050269"/>
                <a:ext cx="612412" cy="3808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31371" y="4889173"/>
                <a:ext cx="686855" cy="38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371" y="4889173"/>
                <a:ext cx="686855" cy="3808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064088" y="1540133"/>
            <a:ext cx="86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5732" y="2145268"/>
            <a:ext cx="129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Weights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3220" y="4511934"/>
            <a:ext cx="248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sym typeface="Symbol"/>
              </a:rPr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flipV="1">
            <a:off x="5562600" y="3962400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578710" y="3724152"/>
                <a:ext cx="3240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>
                    <a:solidFill>
                      <a:schemeClr val="tx1"/>
                    </a:solidFill>
                  </a:rPr>
                  <a:t>Output: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sgn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⁡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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𝑥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 + 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𝑏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)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710" y="3724152"/>
                <a:ext cx="3240567" cy="461665"/>
              </a:xfrm>
              <a:prstGeom prst="rect">
                <a:avLst/>
              </a:prstGeom>
              <a:blipFill>
                <a:blip r:embed="rId11"/>
                <a:stretch>
                  <a:fillRect l="-781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5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22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inspiration: Biological neurons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0848"/>
            <a:ext cx="8077200" cy="47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56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Perceptrons</a:t>
            </a:r>
            <a:r>
              <a:rPr lang="en-US" dirty="0"/>
              <a:t>, linear separability, Boolean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F66E2-E3A7-B342-98D5-12AFDD3A2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7620000" cy="273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B42B07-7B51-3748-A477-139CDCE70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1828800"/>
            <a:ext cx="2667000" cy="4184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157E0E-596B-1244-BBE0-D22E850889BF}"/>
                  </a:ext>
                </a:extLst>
              </p:cNvPr>
              <p:cNvSpPr txBox="1"/>
              <p:nvPr/>
            </p:nvSpPr>
            <p:spPr>
              <a:xfrm>
                <a:off x="569943" y="2536293"/>
                <a:ext cx="466410" cy="367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157E0E-596B-1244-BBE0-D22E85088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43" y="2536293"/>
                <a:ext cx="466410" cy="367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FF75AD-18C0-9B45-81A2-61BE9935ABD8}"/>
                  </a:ext>
                </a:extLst>
              </p:cNvPr>
              <p:cNvSpPr txBox="1"/>
              <p:nvPr/>
            </p:nvSpPr>
            <p:spPr>
              <a:xfrm>
                <a:off x="2438400" y="4419600"/>
                <a:ext cx="47134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FF75AD-18C0-9B45-81A2-61BE9935A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419600"/>
                <a:ext cx="471346" cy="3684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B39ECF-A285-FB4D-902B-598749B4FCB0}"/>
                  </a:ext>
                </a:extLst>
              </p:cNvPr>
              <p:cNvSpPr txBox="1"/>
              <p:nvPr/>
            </p:nvSpPr>
            <p:spPr>
              <a:xfrm>
                <a:off x="3236943" y="2536293"/>
                <a:ext cx="466410" cy="367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FB39ECF-A285-FB4D-902B-598749B4F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943" y="2536293"/>
                <a:ext cx="466410" cy="367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096291-3E18-8944-8EAA-9B26CE87FA37}"/>
                  </a:ext>
                </a:extLst>
              </p:cNvPr>
              <p:cNvSpPr txBox="1"/>
              <p:nvPr/>
            </p:nvSpPr>
            <p:spPr>
              <a:xfrm>
                <a:off x="5105400" y="4419600"/>
                <a:ext cx="47134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096291-3E18-8944-8EAA-9B26CE87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419600"/>
                <a:ext cx="471346" cy="3684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8380A9-1274-9F4D-98DB-F748B5232B00}"/>
                  </a:ext>
                </a:extLst>
              </p:cNvPr>
              <p:cNvSpPr txBox="1"/>
              <p:nvPr/>
            </p:nvSpPr>
            <p:spPr>
              <a:xfrm>
                <a:off x="6075692" y="2618280"/>
                <a:ext cx="466410" cy="367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8380A9-1274-9F4D-98DB-F748B5232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692" y="2618280"/>
                <a:ext cx="466410" cy="3679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0F25FC-3C75-DF49-82D4-7D7D20A49183}"/>
                  </a:ext>
                </a:extLst>
              </p:cNvPr>
              <p:cNvSpPr txBox="1"/>
              <p:nvPr/>
            </p:nvSpPr>
            <p:spPr>
              <a:xfrm>
                <a:off x="7944149" y="4501587"/>
                <a:ext cx="47134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0F25FC-3C75-DF49-82D4-7D7D20A49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149" y="4501587"/>
                <a:ext cx="471346" cy="3684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CC9351-2F23-D64F-8EA5-13A156B69771}"/>
                  </a:ext>
                </a:extLst>
              </p:cNvPr>
              <p:cNvSpPr txBox="1"/>
              <p:nvPr/>
            </p:nvSpPr>
            <p:spPr>
              <a:xfrm>
                <a:off x="1251708" y="4819689"/>
                <a:ext cx="1222771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𝐚𝐧𝐝</m:t>
                      </m:r>
                      <m:sSup>
                        <m:sSupPr>
                          <m:ctrlP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CC9351-2F23-D64F-8EA5-13A156B6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08" y="4819689"/>
                <a:ext cx="1222771" cy="368499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429D06-9067-964A-8E19-CF9A2225113E}"/>
                  </a:ext>
                </a:extLst>
              </p:cNvPr>
              <p:cNvSpPr txBox="1"/>
              <p:nvPr/>
            </p:nvSpPr>
            <p:spPr>
              <a:xfrm>
                <a:off x="3986519" y="4870086"/>
                <a:ext cx="1057662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𝐨𝐫</m:t>
                      </m:r>
                      <m:sSup>
                        <m:sSupPr>
                          <m:ctrlP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429D06-9067-964A-8E19-CF9A22251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519" y="4870086"/>
                <a:ext cx="1057662" cy="368499"/>
              </a:xfrm>
              <a:prstGeom prst="rect">
                <a:avLst/>
              </a:prstGeom>
              <a:blipFill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0E752F-7CF7-494B-84A2-9D5B914721C8}"/>
                  </a:ext>
                </a:extLst>
              </p:cNvPr>
              <p:cNvSpPr txBox="1"/>
              <p:nvPr/>
            </p:nvSpPr>
            <p:spPr>
              <a:xfrm>
                <a:off x="6821838" y="4819689"/>
                <a:ext cx="1179490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𝐱𝐨𝐫</m:t>
                      </m:r>
                      <m:sSup>
                        <m:sSupPr>
                          <m:ctrlP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0E752F-7CF7-494B-84A2-9D5B91472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838" y="4819689"/>
                <a:ext cx="1179490" cy="368499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0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NN vs. linear classifiers: 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Simple to implement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2000" i="1" dirty="0"/>
              <a:t>Nonparametric</a:t>
            </a:r>
            <a:r>
              <a:rPr lang="en-US" sz="2000" dirty="0"/>
              <a:t> method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NN cons: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Need good distance function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Slow at test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Low-dimensional </a:t>
            </a:r>
            <a:r>
              <a:rPr lang="en-US" sz="2000" i="1" dirty="0"/>
              <a:t>parametric</a:t>
            </a:r>
            <a:r>
              <a:rPr lang="en-US" sz="200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2000" dirty="0"/>
              <a:t>Very fast at test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Linear cons: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Works for two classes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How to train the linear function?</a:t>
            </a:r>
          </a:p>
          <a:p>
            <a:pPr lvl="1">
              <a:buFont typeface="System Font Regular"/>
              <a:buChar char="-"/>
            </a:pPr>
            <a:r>
              <a:rPr lang="en-US" sz="2000" dirty="0"/>
              <a:t>What if data is not linearly separable?</a:t>
            </a:r>
          </a:p>
        </p:txBody>
      </p:sp>
    </p:spTree>
    <p:extLst>
      <p:ext uri="{BB962C8B-B14F-4D97-AF65-F5344CB8AC3E}">
        <p14:creationId xmlns:p14="http://schemas.microsoft.com/office/powerpoint/2010/main" val="25748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C819-9362-9C4D-84B5-EB5AD5767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D342-FC2E-244F-9039-518FDF6FB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Let’s formalize the setting for learning of a </a:t>
            </a:r>
            <a:r>
              <a:rPr lang="en-US" i="1" dirty="0"/>
              <a:t>parametric model</a:t>
            </a:r>
            <a:r>
              <a:rPr lang="en-US" dirty="0"/>
              <a:t> in a supervised scenario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310D-B092-334F-8BBF-330C0501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526" y="2286000"/>
            <a:ext cx="3726947" cy="355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C74CA-CA3B-7B43-AA48-3AC131EE0646}"/>
              </a:ext>
            </a:extLst>
          </p:cNvPr>
          <p:cNvSpPr txBox="1"/>
          <p:nvPr/>
        </p:nvSpPr>
        <p:spPr>
          <a:xfrm>
            <a:off x="5486400" y="6550224"/>
            <a:ext cx="1272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409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1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3198AC1-EB5E-D441-9382-5ED3596B5F0D}"/>
              </a:ext>
            </a:extLst>
          </p:cNvPr>
          <p:cNvSpPr/>
          <p:nvPr/>
        </p:nvSpPr>
        <p:spPr>
          <a:xfrm>
            <a:off x="5943600" y="4038600"/>
            <a:ext cx="3962400" cy="838200"/>
          </a:xfrm>
          <a:prstGeom prst="wedgeRoundRectCallout">
            <a:avLst>
              <a:gd name="adj1" fmla="val -97768"/>
              <a:gd name="adj2" fmla="val -3224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What kinds of functions?</a:t>
            </a:r>
          </a:p>
        </p:txBody>
      </p:sp>
    </p:spTree>
    <p:extLst>
      <p:ext uri="{BB962C8B-B14F-4D97-AF65-F5344CB8AC3E}">
        <p14:creationId xmlns:p14="http://schemas.microsoft.com/office/powerpoint/2010/main" val="624742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3198AC1-EB5E-D441-9382-5ED3596B5F0D}"/>
              </a:ext>
            </a:extLst>
          </p:cNvPr>
          <p:cNvSpPr/>
          <p:nvPr/>
        </p:nvSpPr>
        <p:spPr>
          <a:xfrm>
            <a:off x="6172200" y="4038600"/>
            <a:ext cx="3962400" cy="838200"/>
          </a:xfrm>
          <a:prstGeom prst="wedgeRoundRectCallout">
            <a:avLst>
              <a:gd name="adj1" fmla="val -83603"/>
              <a:gd name="adj2" fmla="val -3179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Hypothesis class</a:t>
            </a:r>
          </a:p>
        </p:txBody>
      </p:sp>
    </p:spTree>
    <p:extLst>
      <p:ext uri="{BB962C8B-B14F-4D97-AF65-F5344CB8AC3E}">
        <p14:creationId xmlns:p14="http://schemas.microsoft.com/office/powerpoint/2010/main" val="340849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Examples of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Empirical loss minimization framework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139653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6781800" y="4267200"/>
            <a:ext cx="3962400" cy="838200"/>
          </a:xfrm>
          <a:prstGeom prst="wedgeRoundRectCallout">
            <a:avLst>
              <a:gd name="adj1" fmla="val -7918"/>
              <a:gd name="adj2" fmla="val -2759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Connection between training and test data?</a:t>
            </a:r>
          </a:p>
        </p:txBody>
      </p:sp>
    </p:spTree>
    <p:extLst>
      <p:ext uri="{BB962C8B-B14F-4D97-AF65-F5344CB8AC3E}">
        <p14:creationId xmlns:p14="http://schemas.microsoft.com/office/powerpoint/2010/main" val="3855633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rgbClr val="C00000"/>
                    </a:solidFill>
                  </a:rPr>
                  <a:t>i</a:t>
                </a:r>
                <a:r>
                  <a:rPr lang="en-US" b="0" dirty="0" err="1">
                    <a:solidFill>
                      <a:srgbClr val="C00000"/>
                    </a:solidFill>
                  </a:rPr>
                  <a:t>.i.d</a:t>
                </a:r>
                <a:r>
                  <a:rPr lang="en-US" b="0" dirty="0">
                    <a:solidFill>
                      <a:srgbClr val="C00000"/>
                    </a:solidFill>
                  </a:rPr>
                  <a:t>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  <a:br>
                  <a:rPr lang="en-US" dirty="0"/>
                </a:br>
                <a:r>
                  <a:rPr lang="en-US" dirty="0" err="1">
                    <a:solidFill>
                      <a:srgbClr val="C00000"/>
                    </a:solidFill>
                  </a:rPr>
                  <a:t>i.i.d</a:t>
                </a:r>
                <a:r>
                  <a:rPr lang="en-US" dirty="0">
                    <a:solidFill>
                      <a:srgbClr val="C00000"/>
                    </a:solidFill>
                  </a:rPr>
                  <a:t>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2"/>
                <a:stretch>
                  <a:fillRect l="-107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7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744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make good predictions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on </a:t>
                </a:r>
                <a:r>
                  <a:rPr lang="en-US" i="1" dirty="0"/>
                  <a:t>test</a:t>
                </a:r>
                <a:r>
                  <a:rPr lang="en-US" dirty="0"/>
                  <a:t> data </a:t>
                </a:r>
                <a:br>
                  <a:rPr lang="en-US" dirty="0"/>
                </a:br>
                <a:r>
                  <a:rPr lang="en-US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744200" cy="5257800"/>
              </a:xfrm>
              <a:blipFill>
                <a:blip r:embed="rId2"/>
                <a:stretch>
                  <a:fillRect l="-1064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4800600" y="4572000"/>
            <a:ext cx="3962400" cy="838200"/>
          </a:xfrm>
          <a:prstGeom prst="wedgeRoundRectCallout">
            <a:avLst>
              <a:gd name="adj1" fmla="val -70372"/>
              <a:gd name="adj2" fmla="val -31001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What kind of performance measure?</a:t>
            </a:r>
          </a:p>
        </p:txBody>
      </p:sp>
    </p:spTree>
    <p:extLst>
      <p:ext uri="{BB962C8B-B14F-4D97-AF65-F5344CB8AC3E}">
        <p14:creationId xmlns:p14="http://schemas.microsoft.com/office/powerpoint/2010/main" val="2288416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>
                    <a:solidFill>
                      <a:srgbClr val="C00000"/>
                    </a:solidFill>
                  </a:rPr>
                  <a:t>expected loss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E22FE42-592C-B647-9795-005392663CE9}"/>
              </a:ext>
            </a:extLst>
          </p:cNvPr>
          <p:cNvSpPr/>
          <p:nvPr/>
        </p:nvSpPr>
        <p:spPr>
          <a:xfrm>
            <a:off x="6400800" y="5105400"/>
            <a:ext cx="3962400" cy="838200"/>
          </a:xfrm>
          <a:prstGeom prst="wedgeRoundRectCallout">
            <a:avLst>
              <a:gd name="adj1" fmla="val -38042"/>
              <a:gd name="adj2" fmla="val -31619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Various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850886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/>
                  <a:t>expected loss</a:t>
                </a:r>
                <a:r>
                  <a:rPr lang="en-US" dirty="0"/>
                  <a:t> 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Example losses:</a:t>
                </a:r>
              </a:p>
              <a:p>
                <a:pPr marL="457200" lvl="1" indent="0">
                  <a:buNone/>
                </a:pPr>
                <a:br>
                  <a:rPr lang="en-US" sz="1400" dirty="0">
                    <a:solidFill>
                      <a:srgbClr val="C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0−1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loss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)≠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</a:rPr>
                  <a:t>]</a:t>
                </a:r>
              </a:p>
              <a:p>
                <a:pPr marL="457200" lvl="1" indent="0">
                  <a:buNone/>
                </a:pPr>
                <a:br>
                  <a:rPr lang="en-US" sz="2400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loss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 err="1"/>
                  <a:t>S.t.</a:t>
                </a:r>
                <a:r>
                  <a:rPr lang="en-US" dirty="0"/>
                  <a:t> the </a:t>
                </a:r>
                <a:r>
                  <a:rPr lang="en-US" i="1" dirty="0"/>
                  <a:t>expected loss</a:t>
                </a:r>
                <a:r>
                  <a:rPr lang="en-US" dirty="0"/>
                  <a:t> is small: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)∽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br>
                  <a:rPr lang="en-US" dirty="0">
                    <a:solidFill>
                      <a:srgbClr val="9900CC"/>
                    </a:solidFill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591800" cy="5257800"/>
              </a:xfrm>
              <a:blipFill>
                <a:blip r:embed="rId2"/>
                <a:stretch>
                  <a:fillRect l="-1079" t="-1449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CA49D82-7B95-1443-9876-40E6D91AE9EC}"/>
              </a:ext>
            </a:extLst>
          </p:cNvPr>
          <p:cNvSpPr/>
          <p:nvPr/>
        </p:nvSpPr>
        <p:spPr>
          <a:xfrm>
            <a:off x="5867400" y="5255306"/>
            <a:ext cx="3962400" cy="838200"/>
          </a:xfrm>
          <a:prstGeom prst="wedgeRoundRectCallout">
            <a:avLst>
              <a:gd name="adj1" fmla="val -85273"/>
              <a:gd name="adj2" fmla="val -3312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Can’t optimize this directly</a:t>
            </a:r>
          </a:p>
        </p:txBody>
      </p:sp>
    </p:spTree>
    <p:extLst>
      <p:ext uri="{BB962C8B-B14F-4D97-AF65-F5344CB8AC3E}">
        <p14:creationId xmlns:p14="http://schemas.microsoft.com/office/powerpoint/2010/main" val="40458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loss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  <a:r>
                  <a:rPr lang="en-US" b="0" dirty="0">
                    <a:solidFill>
                      <a:schemeClr val="tx1"/>
                    </a:solidFill>
                  </a:rPr>
                  <a:t>i.i.d. from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Find: predictor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that minimizes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2"/>
                <a:stretch>
                  <a:fillRect l="-1071" t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CA49D82-7B95-1443-9876-40E6D91AE9EC}"/>
              </a:ext>
            </a:extLst>
          </p:cNvPr>
          <p:cNvSpPr/>
          <p:nvPr/>
        </p:nvSpPr>
        <p:spPr>
          <a:xfrm>
            <a:off x="5867400" y="5255306"/>
            <a:ext cx="3962400" cy="838200"/>
          </a:xfrm>
          <a:prstGeom prst="wedgeRoundRectCallout">
            <a:avLst>
              <a:gd name="adj1" fmla="val -81580"/>
              <a:gd name="adj2" fmla="val -34144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9900CC"/>
                </a:solidFill>
              </a:rPr>
              <a:t>Empirical loss</a:t>
            </a:r>
          </a:p>
        </p:txBody>
      </p:sp>
    </p:spTree>
    <p:extLst>
      <p:ext uri="{BB962C8B-B14F-4D97-AF65-F5344CB8AC3E}">
        <p14:creationId xmlns:p14="http://schemas.microsoft.com/office/powerpoint/2010/main" val="1541538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C339-BFEB-CC42-A515-A11AEB13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8EC79-5175-5B4F-999B-631EC53A2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Collect </a:t>
            </a:r>
            <a:r>
              <a:rPr lang="en-US" b="1" i="1" dirty="0"/>
              <a:t>training data</a:t>
            </a:r>
            <a:r>
              <a:rPr lang="en-US" b="1" dirty="0"/>
              <a:t> and labels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Specify model: </a:t>
            </a:r>
            <a:r>
              <a:rPr lang="en-US" dirty="0"/>
              <a:t>select </a:t>
            </a:r>
            <a:r>
              <a:rPr lang="en-US" i="1" dirty="0"/>
              <a:t>hypothesis class </a:t>
            </a:r>
            <a:r>
              <a:rPr lang="en-US" dirty="0"/>
              <a:t>and </a:t>
            </a:r>
            <a:r>
              <a:rPr lang="en-US" i="1" dirty="0"/>
              <a:t>loss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Train model: </a:t>
            </a:r>
            <a:r>
              <a:rPr lang="en-US" dirty="0"/>
              <a:t>find the function in the hypothesis class that minimizes the </a:t>
            </a:r>
            <a:r>
              <a:rPr lang="en-US" i="1" dirty="0"/>
              <a:t>empirical loss </a:t>
            </a:r>
            <a:r>
              <a:rPr lang="en-US" dirty="0"/>
              <a:t>on the training data</a:t>
            </a:r>
          </a:p>
        </p:txBody>
      </p:sp>
    </p:spTree>
    <p:extLst>
      <p:ext uri="{BB962C8B-B14F-4D97-AF65-F5344CB8AC3E}">
        <p14:creationId xmlns:p14="http://schemas.microsoft.com/office/powerpoint/2010/main" val="546692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Logistic regression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Perceptron training algorithm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1483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9900CC"/>
                    </a:solidFill>
                  </a:rPr>
                  <a:t>,</a:t>
                </a:r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Hypothesis class: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Classification with </a:t>
                </a:r>
                <a:r>
                  <a:rPr lang="en-US" i="1" dirty="0"/>
                  <a:t>bias</a:t>
                </a:r>
                <a:r>
                  <a:rPr lang="en-US" dirty="0"/>
                  <a:t>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can be reduced to the case w/o bias by letting 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;1]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 dirty="0"/>
              <a:t>Recall: The basic </a:t>
            </a:r>
            <a:r>
              <a:rPr lang="en-US" i="1" dirty="0"/>
              <a:t>supervised learning </a:t>
            </a:r>
            <a:r>
              <a:rPr lang="en-US" dirty="0"/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219200"/>
                <a:ext cx="10363200" cy="4953000"/>
              </a:xfrm>
            </p:spPr>
            <p:txBody>
              <a:bodyPr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60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i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rgbClr val="9900CC"/>
                  </a:solidFill>
                </a:endParaRPr>
              </a:p>
              <a:p>
                <a:pPr>
                  <a:buNone/>
                </a:pPr>
                <a:endParaRPr lang="en-US" dirty="0"/>
              </a:p>
              <a:p>
                <a:pPr>
                  <a:buNone/>
                </a:pPr>
                <a:br>
                  <a:rPr lang="en-US" dirty="0"/>
                </a:b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Training </a:t>
                </a:r>
                <a:r>
                  <a:rPr lang="en-US" sz="2400" dirty="0"/>
                  <a:t>(or </a:t>
                </a:r>
                <a:r>
                  <a:rPr lang="en-US" sz="2400" b="1" dirty="0"/>
                  <a:t>learning</a:t>
                </a:r>
                <a:r>
                  <a:rPr lang="en-US" sz="2400" dirty="0"/>
                  <a:t>):</a:t>
                </a:r>
                <a:r>
                  <a:rPr lang="en-US" sz="2400" b="1" dirty="0"/>
                  <a:t> </a:t>
                </a:r>
                <a:r>
                  <a:rPr lang="en-US" sz="2400" dirty="0"/>
                  <a:t>given a </a:t>
                </a:r>
                <a:r>
                  <a:rPr lang="en-US" sz="2400" i="1" dirty="0"/>
                  <a:t>training set </a:t>
                </a:r>
                <a:r>
                  <a:rPr lang="en-US" sz="2400" dirty="0"/>
                  <a:t>of labeled examples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baseline="-25000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), …, (</m:t>
                    </m:r>
                    <m:r>
                      <a:rPr lang="en-US" sz="2400" b="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baseline="-25000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 err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sz="2400" dirty="0"/>
                  <a:t>, instantiate a predictor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Testing </a:t>
                </a:r>
                <a:r>
                  <a:rPr lang="en-US" sz="2400" dirty="0"/>
                  <a:t>(or</a:t>
                </a:r>
                <a:r>
                  <a:rPr lang="en-US" sz="2400" b="1" dirty="0"/>
                  <a:t> inference</a:t>
                </a:r>
                <a:r>
                  <a:rPr lang="en-US" sz="2400" dirty="0"/>
                  <a:t>): apply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to a new </a:t>
                </a:r>
                <a:r>
                  <a:rPr lang="en-US" sz="2400" i="1" dirty="0"/>
                  <a:t>test example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and output the predicted value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2400" dirty="0">
                    <a:solidFill>
                      <a:srgbClr val="9900CC"/>
                    </a:solidFill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219200"/>
                <a:ext cx="10363200" cy="4953000"/>
              </a:xfrm>
              <a:blipFill>
                <a:blip r:embed="rId3"/>
                <a:stretch>
                  <a:fillRect l="-858" t="-256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4635866" y="2438398"/>
            <a:ext cx="0" cy="457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347905" y="2438399"/>
            <a:ext cx="794" cy="4579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1" idx="0"/>
          </p:cNvCxnSpPr>
          <p:nvPr/>
        </p:nvCxnSpPr>
        <p:spPr>
          <a:xfrm flipH="1" flipV="1">
            <a:off x="7239000" y="2438402"/>
            <a:ext cx="577668" cy="4571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7200" y="289559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2895599"/>
            <a:ext cx="18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prediction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0334" y="2895600"/>
            <a:ext cx="189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669300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linear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>
                    <a:solidFill>
                      <a:srgbClr val="9900CC"/>
                    </a:solidFill>
                  </a:rPr>
                  <a:t>,</a:t>
                </a:r>
                <a:br>
                  <a:rPr lang="en-US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∈{−1,1}</m:t>
                    </m:r>
                  </m:oMath>
                </a14:m>
                <a:endParaRPr lang="en-US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Hypothesis class: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Loss: how about minimizing the number of mistakes on the training data?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Difficult to optimize directly (NP-hard), so people resort to </a:t>
                </a:r>
                <a:r>
                  <a:rPr lang="en-US" i="1" dirty="0"/>
                  <a:t>surrogate loss functions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(“straw man” model)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that minimizes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loss</a:t>
                </a:r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or </a:t>
                </a:r>
                <a:r>
                  <a:rPr lang="en-US" i="1" dirty="0"/>
                  <a:t>mean squared error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</a:t>
                </a:r>
                <a:r>
                  <a:rPr lang="en-US" dirty="0">
                    <a:solidFill>
                      <a:schemeClr val="tx1"/>
                    </a:solidFill>
                  </a:rPr>
                  <a:t>gnores the fact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i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but is easy to optimize</a:t>
                </a:r>
              </a:p>
              <a:p>
                <a:pPr marL="0" indent="0"/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9800" y="914400"/>
                <a:ext cx="8382000" cy="5257800"/>
              </a:xfrm>
              <a:blipFill>
                <a:blip r:embed="rId2"/>
                <a:stretch>
                  <a:fillRect l="-1210" t="-9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8682C91-1D64-2045-8101-61486E7CA27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AC32B-D49D-F144-9C7D-1B88D5CC6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6994"/>
          <a:stretch/>
        </p:blipFill>
        <p:spPr>
          <a:xfrm>
            <a:off x="4252111" y="3124200"/>
            <a:ext cx="36877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3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 </a:t>
                </a:r>
                <a:r>
                  <a:rPr lang="en-US" i="1" dirty="0"/>
                  <a:t>convex</a:t>
                </a:r>
                <a:r>
                  <a:rPr lang="en-US" dirty="0"/>
                  <a:t> function of the weights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44290-638C-BC4A-9DEC-249C79055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708" y="3657601"/>
            <a:ext cx="4432634" cy="27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the </a:t>
                </a:r>
                <a:r>
                  <a:rPr lang="en-US" i="1" dirty="0"/>
                  <a:t>gradient</a:t>
                </a:r>
                <a:r>
                  <a:rPr lang="en-US" dirty="0"/>
                  <a:t>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36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7545-25A7-2144-88BC-F6A437C2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be a matrix whose </a:t>
                </a:r>
                <a:r>
                  <a:rPr lang="en-US" dirty="0" err="1"/>
                  <a:t>ith</a:t>
                </a:r>
                <a:r>
                  <a:rPr lang="en-US" dirty="0"/>
                  <a:t> row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be the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𝑋𝑤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the </a:t>
                </a:r>
                <a:r>
                  <a:rPr lang="en-US" i="1" dirty="0"/>
                  <a:t>gradient</a:t>
                </a:r>
                <a:r>
                  <a:rPr lang="en-US" dirty="0"/>
                  <a:t>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𝑋𝑤</m:t>
                                </m:r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𝑋𝑤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𝑋𝑤</m:t>
                        </m:r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 dirty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dirty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Set gradient to zero to get the minimizer:</a:t>
                </a:r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b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E10B8A-E2DE-A641-A604-99EE55541A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9420" b="-6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4EDB8F-AF4F-764D-921A-1E28C1D73277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5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3F079-A926-5944-B6F4-35764FBF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2E62C-0BF3-F444-98F0-66B7B45249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914400"/>
                <a:ext cx="9525001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Linear algebra view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is invertible, simply solve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9900CC"/>
                    </a:solidFill>
                  </a:rPr>
                  <a:t> </a:t>
                </a:r>
                <a:r>
                  <a:rPr lang="en-US" sz="2400" dirty="0"/>
                  <a:t>and get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But typically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is a “tall” matrix so you need to find the </a:t>
                </a:r>
                <a:r>
                  <a:rPr lang="en-US" sz="2400" i="1" dirty="0"/>
                  <a:t>least squares solution </a:t>
                </a:r>
                <a:r>
                  <a:rPr lang="en-US" sz="2400" dirty="0"/>
                  <a:t>to an over-constrained system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2E62C-0BF3-F444-98F0-66B7B45249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914400"/>
                <a:ext cx="9525001" cy="5257800"/>
              </a:xfrm>
              <a:blipFill>
                <a:blip r:embed="rId2"/>
                <a:stretch>
                  <a:fillRect l="-1200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F7760CB-BD0D-3A4C-8C64-750BC32F0D6D}"/>
              </a:ext>
            </a:extLst>
          </p:cNvPr>
          <p:cNvSpPr txBox="1"/>
          <p:nvPr/>
        </p:nvSpPr>
        <p:spPr>
          <a:xfrm>
            <a:off x="8920894" y="6443246"/>
            <a:ext cx="167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Source: </a:t>
            </a:r>
            <a:r>
              <a:rPr lang="en-US" sz="1600" dirty="0">
                <a:solidFill>
                  <a:srgbClr val="000000"/>
                </a:solidFill>
                <a:hlinkClick r:id="rId3"/>
              </a:rPr>
              <a:t>Y. Liang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890CE-8AE7-1645-8BD4-3F0D1BA6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3"/>
          <a:stretch/>
        </p:blipFill>
        <p:spPr>
          <a:xfrm>
            <a:off x="1920240" y="3429001"/>
            <a:ext cx="3261360" cy="2805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3E190-5162-C244-88FB-BD56A6072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/>
          <a:stretch/>
        </p:blipFill>
        <p:spPr>
          <a:xfrm>
            <a:off x="5007353" y="3429001"/>
            <a:ext cx="6052406" cy="28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38FC0A1-14DF-BB40-8F98-B2D01CF2A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43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:r>
                  <a:rPr lang="en-US" dirty="0" err="1"/>
                  <a:t>i.i.d</a:t>
                </a:r>
                <a:r>
                  <a:rPr lang="en-US" dirty="0"/>
                  <a:t>. training data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</m:oMath>
                </a14:m>
                <a:r>
                  <a:rPr lang="en-US" dirty="0"/>
                  <a:t> be a family of distributions parameterized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Maximum (conditional) likelihood estimate: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/>
                <a:r>
                  <a:rPr lang="en-US" b="0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8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E8E9-85BA-9446-8DAC-13A52D0B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𝑀𝐿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Normal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9900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𝑀𝐿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0E353-13FB-864E-815E-30BF6CDCE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914400"/>
                <a:ext cx="8305800" cy="5257800"/>
              </a:xfrm>
              <a:blipFill>
                <a:blip r:embed="rId2"/>
                <a:stretch>
                  <a:fillRect l="-1221" t="-12802" b="-29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6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2600" y="4495801"/>
                <a:ext cx="8991600" cy="2209799"/>
              </a:xfrm>
            </p:spPr>
            <p:txBody>
              <a:bodyPr/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 label of the training example nearest to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All we need is a distance function for our inputs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 training required!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600" y="4495801"/>
                <a:ext cx="8991600" cy="2209799"/>
              </a:xfrm>
              <a:blipFill>
                <a:blip r:embed="rId3"/>
                <a:stretch>
                  <a:fillRect l="-846" t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29200" y="223462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2286001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00" y="2133601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4876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4953000" y="2133600"/>
            <a:ext cx="3810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as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9900CC"/>
                    </a:solidFill>
                  </a:rPr>
                  <a:t> </a:t>
                </a:r>
                <a:r>
                  <a:rPr lang="en-US" dirty="0"/>
                  <a:t>loss: </a:t>
                </a:r>
                <a:r>
                  <a:rPr lang="en-US" i="1" dirty="0"/>
                  <a:t>negative log likelihood </a:t>
                </a:r>
                <a:r>
                  <a:rPr lang="en-US" dirty="0"/>
                  <a:t>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normally distributed with mean</a:t>
                </a:r>
                <a:r>
                  <a:rPr lang="en-US" dirty="0">
                    <a:solidFill>
                      <a:srgbClr val="99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Does this make sense for binary classification?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BA1896-DF89-2843-AD93-2915570A3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85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2E266A4A-AB5A-FE47-B0EB-A5ADC3CC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68288"/>
            <a:ext cx="4389614" cy="30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AC0C748-49F9-1C46-B1D5-FC0D11F6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328" y="2667001"/>
            <a:ext cx="1360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(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baseline="-25000" dirty="0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y</a:t>
            </a:r>
            <a:r>
              <a:rPr lang="en-US" sz="2400" i="1" baseline="-25000" dirty="0" err="1">
                <a:solidFill>
                  <a:srgbClr val="9900CC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99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02EBBF8-6A28-3B43-8BEE-6540890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612" y="2438401"/>
            <a:ext cx="1826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y = 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w</a:t>
            </a:r>
            <a:r>
              <a:rPr lang="en-US" sz="2400" i="1" baseline="30000" dirty="0" err="1">
                <a:solidFill>
                  <a:srgbClr val="9900CC"/>
                </a:solidFill>
                <a:latin typeface="Times New Roman" pitchFamily="18" charset="0"/>
              </a:rPr>
              <a:t>T</a:t>
            </a:r>
            <a:r>
              <a:rPr lang="en-US" sz="2400" i="1" dirty="0" err="1">
                <a:solidFill>
                  <a:srgbClr val="9900CC"/>
                </a:solidFill>
                <a:latin typeface="Times New Roman" pitchFamily="18" charset="0"/>
              </a:rPr>
              <a:t>x</a:t>
            </a:r>
            <a:r>
              <a:rPr lang="en-US" sz="2400" i="1" dirty="0">
                <a:solidFill>
                  <a:srgbClr val="9900CC"/>
                </a:solidFill>
                <a:latin typeface="Times New Roman" pitchFamily="18" charset="0"/>
              </a:rPr>
              <a:t> + b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28A3768-8054-9A48-899E-B094328EE8D2}"/>
              </a:ext>
            </a:extLst>
          </p:cNvPr>
          <p:cNvSpPr/>
          <p:nvPr/>
        </p:nvSpPr>
        <p:spPr bwMode="auto">
          <a:xfrm>
            <a:off x="5552438" y="2590800"/>
            <a:ext cx="438976" cy="2572512"/>
          </a:xfrm>
          <a:custGeom>
            <a:avLst/>
            <a:gdLst>
              <a:gd name="connsiteX0" fmla="*/ 487680 w 487680"/>
              <a:gd name="connsiteY0" fmla="*/ 0 h 2292096"/>
              <a:gd name="connsiteX1" fmla="*/ 121920 w 487680"/>
              <a:gd name="connsiteY1" fmla="*/ 853440 h 2292096"/>
              <a:gd name="connsiteX2" fmla="*/ 0 w 487680"/>
              <a:gd name="connsiteY2" fmla="*/ 1060704 h 2292096"/>
              <a:gd name="connsiteX3" fmla="*/ 121920 w 487680"/>
              <a:gd name="connsiteY3" fmla="*/ 1463040 h 2292096"/>
              <a:gd name="connsiteX4" fmla="*/ 463296 w 487680"/>
              <a:gd name="connsiteY4" fmla="*/ 2292096 h 2292096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487680 w 487680"/>
              <a:gd name="connsiteY0" fmla="*/ 0 h 2279904"/>
              <a:gd name="connsiteX1" fmla="*/ 121920 w 487680"/>
              <a:gd name="connsiteY1" fmla="*/ 841248 h 2279904"/>
              <a:gd name="connsiteX2" fmla="*/ 0 w 487680"/>
              <a:gd name="connsiteY2" fmla="*/ 1048512 h 2279904"/>
              <a:gd name="connsiteX3" fmla="*/ 121920 w 487680"/>
              <a:gd name="connsiteY3" fmla="*/ 1450848 h 2279904"/>
              <a:gd name="connsiteX4" fmla="*/ 463296 w 487680"/>
              <a:gd name="connsiteY4" fmla="*/ 2279904 h 2279904"/>
              <a:gd name="connsiteX0" fmla="*/ 520203 w 520203"/>
              <a:gd name="connsiteY0" fmla="*/ 0 h 2279904"/>
              <a:gd name="connsiteX1" fmla="*/ 44715 w 520203"/>
              <a:gd name="connsiteY1" fmla="*/ 731520 h 2279904"/>
              <a:gd name="connsiteX2" fmla="*/ 32523 w 520203"/>
              <a:gd name="connsiteY2" fmla="*/ 1048512 h 2279904"/>
              <a:gd name="connsiteX3" fmla="*/ 154443 w 520203"/>
              <a:gd name="connsiteY3" fmla="*/ 1450848 h 2279904"/>
              <a:gd name="connsiteX4" fmla="*/ 495819 w 520203"/>
              <a:gd name="connsiteY4" fmla="*/ 2279904 h 2279904"/>
              <a:gd name="connsiteX0" fmla="*/ 568363 w 568363"/>
              <a:gd name="connsiteY0" fmla="*/ 0 h 2279904"/>
              <a:gd name="connsiteX1" fmla="*/ 92875 w 568363"/>
              <a:gd name="connsiteY1" fmla="*/ 731520 h 2279904"/>
              <a:gd name="connsiteX2" fmla="*/ 7531 w 568363"/>
              <a:gd name="connsiteY2" fmla="*/ 1121664 h 2279904"/>
              <a:gd name="connsiteX3" fmla="*/ 202603 w 568363"/>
              <a:gd name="connsiteY3" fmla="*/ 1450848 h 2279904"/>
              <a:gd name="connsiteX4" fmla="*/ 543979 w 568363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5791 w 565791"/>
              <a:gd name="connsiteY0" fmla="*/ 0 h 2279904"/>
              <a:gd name="connsiteX1" fmla="*/ 90303 w 565791"/>
              <a:gd name="connsiteY1" fmla="*/ 731520 h 2279904"/>
              <a:gd name="connsiteX2" fmla="*/ 4959 w 565791"/>
              <a:gd name="connsiteY2" fmla="*/ 1121664 h 2279904"/>
              <a:gd name="connsiteX3" fmla="*/ 163455 w 565791"/>
              <a:gd name="connsiteY3" fmla="*/ 1584960 h 2279904"/>
              <a:gd name="connsiteX4" fmla="*/ 541407 w 565791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68996 w 568996"/>
              <a:gd name="connsiteY0" fmla="*/ 0 h 2279904"/>
              <a:gd name="connsiteX1" fmla="*/ 81316 w 568996"/>
              <a:gd name="connsiteY1" fmla="*/ 816864 h 2279904"/>
              <a:gd name="connsiteX2" fmla="*/ 8164 w 568996"/>
              <a:gd name="connsiteY2" fmla="*/ 1121664 h 2279904"/>
              <a:gd name="connsiteX3" fmla="*/ 166660 w 568996"/>
              <a:gd name="connsiteY3" fmla="*/ 1584960 h 2279904"/>
              <a:gd name="connsiteX4" fmla="*/ 544612 w 568996"/>
              <a:gd name="connsiteY4" fmla="*/ 2279904 h 2279904"/>
              <a:gd name="connsiteX0" fmla="*/ 519154 w 519154"/>
              <a:gd name="connsiteY0" fmla="*/ 0 h 2279904"/>
              <a:gd name="connsiteX1" fmla="*/ 31474 w 519154"/>
              <a:gd name="connsiteY1" fmla="*/ 816864 h 2279904"/>
              <a:gd name="connsiteX2" fmla="*/ 55858 w 519154"/>
              <a:gd name="connsiteY2" fmla="*/ 1170432 h 2279904"/>
              <a:gd name="connsiteX3" fmla="*/ 116818 w 519154"/>
              <a:gd name="connsiteY3" fmla="*/ 1584960 h 2279904"/>
              <a:gd name="connsiteX4" fmla="*/ 494770 w 519154"/>
              <a:gd name="connsiteY4" fmla="*/ 2279904 h 2279904"/>
              <a:gd name="connsiteX0" fmla="*/ 470233 w 470233"/>
              <a:gd name="connsiteY0" fmla="*/ 0 h 2279904"/>
              <a:gd name="connsiteX1" fmla="*/ 153241 w 470233"/>
              <a:gd name="connsiteY1" fmla="*/ 816864 h 2279904"/>
              <a:gd name="connsiteX2" fmla="*/ 6937 w 470233"/>
              <a:gd name="connsiteY2" fmla="*/ 1170432 h 2279904"/>
              <a:gd name="connsiteX3" fmla="*/ 67897 w 470233"/>
              <a:gd name="connsiteY3" fmla="*/ 1584960 h 2279904"/>
              <a:gd name="connsiteX4" fmla="*/ 445849 w 470233"/>
              <a:gd name="connsiteY4" fmla="*/ 2279904 h 2279904"/>
              <a:gd name="connsiteX0" fmla="*/ 463644 w 463644"/>
              <a:gd name="connsiteY0" fmla="*/ 0 h 2279904"/>
              <a:gd name="connsiteX1" fmla="*/ 146652 w 463644"/>
              <a:gd name="connsiteY1" fmla="*/ 816864 h 2279904"/>
              <a:gd name="connsiteX2" fmla="*/ 348 w 463644"/>
              <a:gd name="connsiteY2" fmla="*/ 1170432 h 2279904"/>
              <a:gd name="connsiteX3" fmla="*/ 183228 w 463644"/>
              <a:gd name="connsiteY3" fmla="*/ 1597152 h 2279904"/>
              <a:gd name="connsiteX4" fmla="*/ 439260 w 463644"/>
              <a:gd name="connsiteY4" fmla="*/ 2279904 h 2279904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816864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63644 w 463644"/>
              <a:gd name="connsiteY0" fmla="*/ 0 h 2414016"/>
              <a:gd name="connsiteX1" fmla="*/ 146652 w 463644"/>
              <a:gd name="connsiteY1" fmla="*/ 792480 h 2414016"/>
              <a:gd name="connsiteX2" fmla="*/ 348 w 463644"/>
              <a:gd name="connsiteY2" fmla="*/ 1170432 h 2414016"/>
              <a:gd name="connsiteX3" fmla="*/ 183228 w 463644"/>
              <a:gd name="connsiteY3" fmla="*/ 1597152 h 2414016"/>
              <a:gd name="connsiteX4" fmla="*/ 463644 w 463644"/>
              <a:gd name="connsiteY4" fmla="*/ 2414016 h 2414016"/>
              <a:gd name="connsiteX0" fmla="*/ 427275 w 427275"/>
              <a:gd name="connsiteY0" fmla="*/ 0 h 2414016"/>
              <a:gd name="connsiteX1" fmla="*/ 110283 w 427275"/>
              <a:gd name="connsiteY1" fmla="*/ 792480 h 2414016"/>
              <a:gd name="connsiteX2" fmla="*/ 555 w 427275"/>
              <a:gd name="connsiteY2" fmla="*/ 1194816 h 2414016"/>
              <a:gd name="connsiteX3" fmla="*/ 146859 w 427275"/>
              <a:gd name="connsiteY3" fmla="*/ 1597152 h 2414016"/>
              <a:gd name="connsiteX4" fmla="*/ 427275 w 427275"/>
              <a:gd name="connsiteY4" fmla="*/ 2414016 h 2414016"/>
              <a:gd name="connsiteX0" fmla="*/ 429044 w 429044"/>
              <a:gd name="connsiteY0" fmla="*/ 0 h 2414016"/>
              <a:gd name="connsiteX1" fmla="*/ 112052 w 429044"/>
              <a:gd name="connsiteY1" fmla="*/ 792480 h 2414016"/>
              <a:gd name="connsiteX2" fmla="*/ 2324 w 429044"/>
              <a:gd name="connsiteY2" fmla="*/ 1194816 h 2414016"/>
              <a:gd name="connsiteX3" fmla="*/ 197396 w 429044"/>
              <a:gd name="connsiteY3" fmla="*/ 1706880 h 2414016"/>
              <a:gd name="connsiteX4" fmla="*/ 429044 w 429044"/>
              <a:gd name="connsiteY4" fmla="*/ 2414016 h 2414016"/>
              <a:gd name="connsiteX0" fmla="*/ 426745 w 426745"/>
              <a:gd name="connsiteY0" fmla="*/ 0 h 2414016"/>
              <a:gd name="connsiteX1" fmla="*/ 207289 w 426745"/>
              <a:gd name="connsiteY1" fmla="*/ 707136 h 2414016"/>
              <a:gd name="connsiteX2" fmla="*/ 25 w 426745"/>
              <a:gd name="connsiteY2" fmla="*/ 1194816 h 2414016"/>
              <a:gd name="connsiteX3" fmla="*/ 195097 w 426745"/>
              <a:gd name="connsiteY3" fmla="*/ 1706880 h 2414016"/>
              <a:gd name="connsiteX4" fmla="*/ 426745 w 426745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76 w 426776"/>
              <a:gd name="connsiteY0" fmla="*/ 0 h 2414016"/>
              <a:gd name="connsiteX1" fmla="*/ 207320 w 426776"/>
              <a:gd name="connsiteY1" fmla="*/ 707136 h 2414016"/>
              <a:gd name="connsiteX2" fmla="*/ 56 w 426776"/>
              <a:gd name="connsiteY2" fmla="*/ 1194816 h 2414016"/>
              <a:gd name="connsiteX3" fmla="*/ 195128 w 426776"/>
              <a:gd name="connsiteY3" fmla="*/ 1706880 h 2414016"/>
              <a:gd name="connsiteX4" fmla="*/ 426776 w 426776"/>
              <a:gd name="connsiteY4" fmla="*/ 2414016 h 2414016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37"/>
              <a:gd name="connsiteY0" fmla="*/ 0 h 2572512"/>
              <a:gd name="connsiteX1" fmla="*/ 207289 w 438937"/>
              <a:gd name="connsiteY1" fmla="*/ 707136 h 2572512"/>
              <a:gd name="connsiteX2" fmla="*/ 25 w 438937"/>
              <a:gd name="connsiteY2" fmla="*/ 1194816 h 2572512"/>
              <a:gd name="connsiteX3" fmla="*/ 195097 w 438937"/>
              <a:gd name="connsiteY3" fmla="*/ 1706880 h 2572512"/>
              <a:gd name="connsiteX4" fmla="*/ 438937 w 438937"/>
              <a:gd name="connsiteY4" fmla="*/ 2572512 h 2572512"/>
              <a:gd name="connsiteX0" fmla="*/ 426745 w 438954"/>
              <a:gd name="connsiteY0" fmla="*/ 0 h 2572512"/>
              <a:gd name="connsiteX1" fmla="*/ 207289 w 438954"/>
              <a:gd name="connsiteY1" fmla="*/ 707136 h 2572512"/>
              <a:gd name="connsiteX2" fmla="*/ 25 w 438954"/>
              <a:gd name="connsiteY2" fmla="*/ 1194816 h 2572512"/>
              <a:gd name="connsiteX3" fmla="*/ 195097 w 438954"/>
              <a:gd name="connsiteY3" fmla="*/ 1706880 h 2572512"/>
              <a:gd name="connsiteX4" fmla="*/ 438937 w 438954"/>
              <a:gd name="connsiteY4" fmla="*/ 2572512 h 2572512"/>
              <a:gd name="connsiteX0" fmla="*/ 426760 w 438976"/>
              <a:gd name="connsiteY0" fmla="*/ 0 h 2572512"/>
              <a:gd name="connsiteX1" fmla="*/ 207304 w 438976"/>
              <a:gd name="connsiteY1" fmla="*/ 707136 h 2572512"/>
              <a:gd name="connsiteX2" fmla="*/ 40 w 438976"/>
              <a:gd name="connsiteY2" fmla="*/ 1194816 h 2572512"/>
              <a:gd name="connsiteX3" fmla="*/ 195112 w 438976"/>
              <a:gd name="connsiteY3" fmla="*/ 1706880 h 2572512"/>
              <a:gd name="connsiteX4" fmla="*/ 438952 w 438976"/>
              <a:gd name="connsiteY4" fmla="*/ 2572512 h 25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976" h="2572512">
                <a:moveTo>
                  <a:pt x="426760" y="0"/>
                </a:moveTo>
                <a:cubicBezTo>
                  <a:pt x="406440" y="484632"/>
                  <a:pt x="339384" y="471424"/>
                  <a:pt x="207304" y="707136"/>
                </a:cubicBezTo>
                <a:cubicBezTo>
                  <a:pt x="75224" y="942848"/>
                  <a:pt x="2072" y="942848"/>
                  <a:pt x="40" y="1194816"/>
                </a:cubicBezTo>
                <a:cubicBezTo>
                  <a:pt x="-1992" y="1446784"/>
                  <a:pt x="73192" y="1465072"/>
                  <a:pt x="195112" y="1706880"/>
                </a:cubicBezTo>
                <a:cubicBezTo>
                  <a:pt x="317032" y="1948688"/>
                  <a:pt x="440984" y="2065528"/>
                  <a:pt x="438952" y="25725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/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Normal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baseline="300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4F36AF4-27DD-864F-B036-687AF770B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091" y="4812268"/>
                <a:ext cx="363727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practice, very sensitive to outliers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82EE2-198D-1B47-8F7F-8AFC6F4C7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514" y="1524000"/>
            <a:ext cx="8128287" cy="4782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5995B-3B5E-464A-8C14-5A212D3C8075}"/>
              </a:ext>
            </a:extLst>
          </p:cNvPr>
          <p:cNvSpPr txBox="1"/>
          <p:nvPr/>
        </p:nvSpPr>
        <p:spPr>
          <a:xfrm>
            <a:off x="5480362" y="6474024"/>
            <a:ext cx="5187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from </a:t>
            </a:r>
            <a:r>
              <a:rPr lang="en-US" sz="1400" i="1" dirty="0">
                <a:solidFill>
                  <a:srgbClr val="000000"/>
                </a:solidFill>
              </a:rPr>
              <a:t>Pattern Recognition and Machine Learning</a:t>
            </a:r>
            <a:r>
              <a:rPr lang="en-US" sz="1400" dirty="0">
                <a:solidFill>
                  <a:srgbClr val="000000"/>
                </a:solidFill>
              </a:rPr>
              <a:t>, Bishop</a:t>
            </a:r>
          </a:p>
        </p:txBody>
      </p:sp>
    </p:spTree>
    <p:extLst>
      <p:ext uri="{BB962C8B-B14F-4D97-AF65-F5344CB8AC3E}">
        <p14:creationId xmlns:p14="http://schemas.microsoft.com/office/powerpoint/2010/main" val="366109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2F7476-21E6-7847-8902-54FFE46D52EE}"/>
              </a:ext>
            </a:extLst>
          </p:cNvPr>
          <p:cNvCxnSpPr>
            <a:cxnSpLocks/>
          </p:cNvCxnSpPr>
          <p:nvPr/>
        </p:nvCxnSpPr>
        <p:spPr bwMode="auto">
          <a:xfrm>
            <a:off x="2209800" y="57150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905B13-B964-C146-8FD4-638ED1739C25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02336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02D585-C7F8-EC42-94D0-DA5466CB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152092" y="3352800"/>
            <a:ext cx="8058708" cy="2438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9D1F73-923C-6742-A0EA-FD0F2817523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2200" y="1371600"/>
            <a:ext cx="6629400" cy="4800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practice, very sensitive to outliers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8CB1E5-F918-334F-BC13-05BB52D2CABF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8768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BDBA77C-C89C-F64E-A1E0-A528E2C39B0B}"/>
              </a:ext>
            </a:extLst>
          </p:cNvPr>
          <p:cNvSpPr/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EA0925-2ADB-B94C-B343-B2E5A0B075E5}"/>
              </a:ext>
            </a:extLst>
          </p:cNvPr>
          <p:cNvSpPr/>
          <p:nvPr/>
        </p:nvSpPr>
        <p:spPr bwMode="auto">
          <a:xfrm>
            <a:off x="2590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308400-5821-2146-A11D-82F87C48FE07}"/>
              </a:ext>
            </a:extLst>
          </p:cNvPr>
          <p:cNvSpPr/>
          <p:nvPr/>
        </p:nvSpPr>
        <p:spPr bwMode="auto">
          <a:xfrm>
            <a:off x="2743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893C9-D231-7345-BDE4-771BE09BE273}"/>
              </a:ext>
            </a:extLst>
          </p:cNvPr>
          <p:cNvSpPr/>
          <p:nvPr/>
        </p:nvSpPr>
        <p:spPr bwMode="auto">
          <a:xfrm>
            <a:off x="2971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AD5FE-52FB-D441-A508-301D15879F25}"/>
              </a:ext>
            </a:extLst>
          </p:cNvPr>
          <p:cNvSpPr/>
          <p:nvPr/>
        </p:nvSpPr>
        <p:spPr bwMode="auto">
          <a:xfrm>
            <a:off x="3124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D0B048-4254-DF45-A54D-414C45C8929E}"/>
              </a:ext>
            </a:extLst>
          </p:cNvPr>
          <p:cNvSpPr/>
          <p:nvPr/>
        </p:nvSpPr>
        <p:spPr bwMode="auto">
          <a:xfrm>
            <a:off x="35814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962B89-759D-134A-BCE9-E1FED2BC1A65}"/>
              </a:ext>
            </a:extLst>
          </p:cNvPr>
          <p:cNvSpPr/>
          <p:nvPr/>
        </p:nvSpPr>
        <p:spPr bwMode="auto">
          <a:xfrm>
            <a:off x="4876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93239D-3F87-B745-8084-ACC835046C42}"/>
              </a:ext>
            </a:extLst>
          </p:cNvPr>
          <p:cNvSpPr/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3AE6A8-BD3A-3C43-B3CE-3DA5BB8F50B0}"/>
              </a:ext>
            </a:extLst>
          </p:cNvPr>
          <p:cNvSpPr/>
          <p:nvPr/>
        </p:nvSpPr>
        <p:spPr bwMode="auto">
          <a:xfrm>
            <a:off x="533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A67E98-F287-E645-B450-431286EEDDA3}"/>
              </a:ext>
            </a:extLst>
          </p:cNvPr>
          <p:cNvSpPr/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41731-2BDF-6F44-A581-2D0196F378A9}"/>
              </a:ext>
            </a:extLst>
          </p:cNvPr>
          <p:cNvSpPr/>
          <p:nvPr/>
        </p:nvSpPr>
        <p:spPr bwMode="auto">
          <a:xfrm>
            <a:off x="8153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CCC01-24B8-D140-9F23-FBB1F0A90371}"/>
              </a:ext>
            </a:extLst>
          </p:cNvPr>
          <p:cNvSpPr/>
          <p:nvPr/>
        </p:nvSpPr>
        <p:spPr bwMode="auto">
          <a:xfrm>
            <a:off x="8382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7CC683-E103-714B-A4C8-EB63B6658A64}"/>
              </a:ext>
            </a:extLst>
          </p:cNvPr>
          <p:cNvSpPr/>
          <p:nvPr/>
        </p:nvSpPr>
        <p:spPr bwMode="auto">
          <a:xfrm>
            <a:off x="8610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E4AB8D-5147-2243-A8C8-4861956F3BC6}"/>
              </a:ext>
            </a:extLst>
          </p:cNvPr>
          <p:cNvSpPr/>
          <p:nvPr/>
        </p:nvSpPr>
        <p:spPr bwMode="auto">
          <a:xfrm>
            <a:off x="883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7A7D0-0C82-E340-B688-E209B0680037}"/>
              </a:ext>
            </a:extLst>
          </p:cNvPr>
          <p:cNvSpPr/>
          <p:nvPr/>
        </p:nvSpPr>
        <p:spPr bwMode="auto">
          <a:xfrm>
            <a:off x="8991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CBE0CD-4007-1549-9584-1A52BA89A8FA}"/>
              </a:ext>
            </a:extLst>
          </p:cNvPr>
          <p:cNvSpPr/>
          <p:nvPr/>
        </p:nvSpPr>
        <p:spPr bwMode="auto">
          <a:xfrm>
            <a:off x="914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56B802-7E8D-594C-BF3A-848ADB8AC25C}"/>
              </a:ext>
            </a:extLst>
          </p:cNvPr>
          <p:cNvSpPr/>
          <p:nvPr/>
        </p:nvSpPr>
        <p:spPr bwMode="auto">
          <a:xfrm>
            <a:off x="9448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CA36DC-3E7D-6646-870A-5A43855AA40F}"/>
              </a:ext>
            </a:extLst>
          </p:cNvPr>
          <p:cNvSpPr/>
          <p:nvPr/>
        </p:nvSpPr>
        <p:spPr bwMode="auto">
          <a:xfrm>
            <a:off x="9677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31446-27BE-E844-B9F8-B928F02D7912}"/>
              </a:ext>
            </a:extLst>
          </p:cNvPr>
          <p:cNvSpPr txBox="1"/>
          <p:nvPr/>
        </p:nvSpPr>
        <p:spPr>
          <a:xfrm>
            <a:off x="1752600" y="3821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A9EF0-A242-FF44-9326-F3BD92F62348}"/>
              </a:ext>
            </a:extLst>
          </p:cNvPr>
          <p:cNvSpPr txBox="1"/>
          <p:nvPr/>
        </p:nvSpPr>
        <p:spPr>
          <a:xfrm>
            <a:off x="1762242" y="54864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2189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A1896-DF89-2843-AD93-2915570A3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Instead of a linear function, how about we fit a function representing the </a:t>
            </a:r>
            <a:r>
              <a:rPr lang="en-US" i="1" dirty="0"/>
              <a:t>confidence</a:t>
            </a:r>
            <a:r>
              <a:rPr lang="en-US" dirty="0"/>
              <a:t> of the classifier?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2F7476-21E6-7847-8902-54FFE46D52EE}"/>
              </a:ext>
            </a:extLst>
          </p:cNvPr>
          <p:cNvCxnSpPr>
            <a:cxnSpLocks/>
          </p:cNvCxnSpPr>
          <p:nvPr/>
        </p:nvCxnSpPr>
        <p:spPr bwMode="auto">
          <a:xfrm>
            <a:off x="2209800" y="57150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905B13-B964-C146-8FD4-638ED1739C25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02336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/>
            <a:tailEnd type="none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68F3F7-EB3E-824D-AEA3-7CB9431F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idea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8CB1E5-F918-334F-BC13-05BB52D2CABF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876800"/>
            <a:ext cx="7772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BDBA77C-C89C-F64E-A1E0-A528E2C39B0B}"/>
              </a:ext>
            </a:extLst>
          </p:cNvPr>
          <p:cNvSpPr/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EA0925-2ADB-B94C-B343-B2E5A0B075E5}"/>
              </a:ext>
            </a:extLst>
          </p:cNvPr>
          <p:cNvSpPr/>
          <p:nvPr/>
        </p:nvSpPr>
        <p:spPr bwMode="auto">
          <a:xfrm>
            <a:off x="2590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308400-5821-2146-A11D-82F87C48FE07}"/>
              </a:ext>
            </a:extLst>
          </p:cNvPr>
          <p:cNvSpPr/>
          <p:nvPr/>
        </p:nvSpPr>
        <p:spPr bwMode="auto">
          <a:xfrm>
            <a:off x="2743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893C9-D231-7345-BDE4-771BE09BE273}"/>
              </a:ext>
            </a:extLst>
          </p:cNvPr>
          <p:cNvSpPr/>
          <p:nvPr/>
        </p:nvSpPr>
        <p:spPr bwMode="auto">
          <a:xfrm>
            <a:off x="29718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BAD5FE-52FB-D441-A508-301D15879F25}"/>
              </a:ext>
            </a:extLst>
          </p:cNvPr>
          <p:cNvSpPr/>
          <p:nvPr/>
        </p:nvSpPr>
        <p:spPr bwMode="auto">
          <a:xfrm>
            <a:off x="31242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D0B048-4254-DF45-A54D-414C45C8929E}"/>
              </a:ext>
            </a:extLst>
          </p:cNvPr>
          <p:cNvSpPr/>
          <p:nvPr/>
        </p:nvSpPr>
        <p:spPr bwMode="auto">
          <a:xfrm>
            <a:off x="3581400" y="5638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962B89-759D-134A-BCE9-E1FED2BC1A65}"/>
              </a:ext>
            </a:extLst>
          </p:cNvPr>
          <p:cNvSpPr/>
          <p:nvPr/>
        </p:nvSpPr>
        <p:spPr bwMode="auto">
          <a:xfrm>
            <a:off x="4876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93239D-3F87-B745-8084-ACC835046C42}"/>
              </a:ext>
            </a:extLst>
          </p:cNvPr>
          <p:cNvSpPr/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3AE6A8-BD3A-3C43-B3CE-3DA5BB8F50B0}"/>
              </a:ext>
            </a:extLst>
          </p:cNvPr>
          <p:cNvSpPr/>
          <p:nvPr/>
        </p:nvSpPr>
        <p:spPr bwMode="auto">
          <a:xfrm>
            <a:off x="533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A67E98-F287-E645-B450-431286EEDDA3}"/>
              </a:ext>
            </a:extLst>
          </p:cNvPr>
          <p:cNvSpPr/>
          <p:nvPr/>
        </p:nvSpPr>
        <p:spPr bwMode="auto">
          <a:xfrm>
            <a:off x="5562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41731-2BDF-6F44-A581-2D0196F378A9}"/>
              </a:ext>
            </a:extLst>
          </p:cNvPr>
          <p:cNvSpPr/>
          <p:nvPr/>
        </p:nvSpPr>
        <p:spPr bwMode="auto">
          <a:xfrm>
            <a:off x="8153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CCC01-24B8-D140-9F23-FBB1F0A90371}"/>
              </a:ext>
            </a:extLst>
          </p:cNvPr>
          <p:cNvSpPr/>
          <p:nvPr/>
        </p:nvSpPr>
        <p:spPr bwMode="auto">
          <a:xfrm>
            <a:off x="8382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7CC683-E103-714B-A4C8-EB63B6658A64}"/>
              </a:ext>
            </a:extLst>
          </p:cNvPr>
          <p:cNvSpPr/>
          <p:nvPr/>
        </p:nvSpPr>
        <p:spPr bwMode="auto">
          <a:xfrm>
            <a:off x="8610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AE4AB8D-5147-2243-A8C8-4861956F3BC6}"/>
              </a:ext>
            </a:extLst>
          </p:cNvPr>
          <p:cNvSpPr/>
          <p:nvPr/>
        </p:nvSpPr>
        <p:spPr bwMode="auto">
          <a:xfrm>
            <a:off x="88392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57A7D0-0C82-E340-B688-E209B0680037}"/>
              </a:ext>
            </a:extLst>
          </p:cNvPr>
          <p:cNvSpPr/>
          <p:nvPr/>
        </p:nvSpPr>
        <p:spPr bwMode="auto">
          <a:xfrm>
            <a:off x="89916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CBE0CD-4007-1549-9584-1A52BA89A8FA}"/>
              </a:ext>
            </a:extLst>
          </p:cNvPr>
          <p:cNvSpPr/>
          <p:nvPr/>
        </p:nvSpPr>
        <p:spPr bwMode="auto">
          <a:xfrm>
            <a:off x="91440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56B802-7E8D-594C-BF3A-848ADB8AC25C}"/>
              </a:ext>
            </a:extLst>
          </p:cNvPr>
          <p:cNvSpPr/>
          <p:nvPr/>
        </p:nvSpPr>
        <p:spPr bwMode="auto">
          <a:xfrm>
            <a:off x="94488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0CA36DC-3E7D-6646-870A-5A43855AA40F}"/>
              </a:ext>
            </a:extLst>
          </p:cNvPr>
          <p:cNvSpPr/>
          <p:nvPr/>
        </p:nvSpPr>
        <p:spPr bwMode="auto">
          <a:xfrm>
            <a:off x="9677400" y="3962400"/>
            <a:ext cx="152400" cy="1524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31446-27BE-E844-B9F8-B928F02D7912}"/>
              </a:ext>
            </a:extLst>
          </p:cNvPr>
          <p:cNvSpPr txBox="1"/>
          <p:nvPr/>
        </p:nvSpPr>
        <p:spPr>
          <a:xfrm>
            <a:off x="1752600" y="3821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8A9EF0-A242-FF44-9326-F3BD92F62348}"/>
              </a:ext>
            </a:extLst>
          </p:cNvPr>
          <p:cNvSpPr txBox="1"/>
          <p:nvPr/>
        </p:nvSpPr>
        <p:spPr>
          <a:xfrm>
            <a:off x="1762242" y="54864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7CD0739-A435-1344-B901-8B991C6DB5A0}"/>
              </a:ext>
            </a:extLst>
          </p:cNvPr>
          <p:cNvSpPr/>
          <p:nvPr/>
        </p:nvSpPr>
        <p:spPr bwMode="auto">
          <a:xfrm>
            <a:off x="2206751" y="4040743"/>
            <a:ext cx="7782799" cy="1665114"/>
          </a:xfrm>
          <a:custGeom>
            <a:avLst/>
            <a:gdLst>
              <a:gd name="connsiteX0" fmla="*/ 0 w 7997952"/>
              <a:gd name="connsiteY0" fmla="*/ 1699601 h 1770099"/>
              <a:gd name="connsiteX1" fmla="*/ 1609344 w 7997952"/>
              <a:gd name="connsiteY1" fmla="*/ 1687409 h 1770099"/>
              <a:gd name="connsiteX2" fmla="*/ 2170176 w 7997952"/>
              <a:gd name="connsiteY2" fmla="*/ 870545 h 1770099"/>
              <a:gd name="connsiteX3" fmla="*/ 2572512 w 7997952"/>
              <a:gd name="connsiteY3" fmla="*/ 78065 h 1770099"/>
              <a:gd name="connsiteX4" fmla="*/ 7997952 w 7997952"/>
              <a:gd name="connsiteY4" fmla="*/ 29297 h 1770099"/>
              <a:gd name="connsiteX5" fmla="*/ 7997952 w 7997952"/>
              <a:gd name="connsiteY5" fmla="*/ 29297 h 1770099"/>
              <a:gd name="connsiteX0" fmla="*/ 0 w 7997952"/>
              <a:gd name="connsiteY0" fmla="*/ 1697053 h 1767551"/>
              <a:gd name="connsiteX1" fmla="*/ 1609344 w 7997952"/>
              <a:gd name="connsiteY1" fmla="*/ 1684861 h 1767551"/>
              <a:gd name="connsiteX2" fmla="*/ 2170176 w 7997952"/>
              <a:gd name="connsiteY2" fmla="*/ 867997 h 1767551"/>
              <a:gd name="connsiteX3" fmla="*/ 3230880 w 7997952"/>
              <a:gd name="connsiteY3" fmla="*/ 75517 h 1767551"/>
              <a:gd name="connsiteX4" fmla="*/ 7997952 w 7997952"/>
              <a:gd name="connsiteY4" fmla="*/ 26749 h 1767551"/>
              <a:gd name="connsiteX5" fmla="*/ 7997952 w 7997952"/>
              <a:gd name="connsiteY5" fmla="*/ 26749 h 1767551"/>
              <a:gd name="connsiteX0" fmla="*/ 0 w 7997952"/>
              <a:gd name="connsiteY0" fmla="*/ 1697053 h 1767551"/>
              <a:gd name="connsiteX1" fmla="*/ 1609344 w 7997952"/>
              <a:gd name="connsiteY1" fmla="*/ 1684861 h 1767551"/>
              <a:gd name="connsiteX2" fmla="*/ 2170176 w 7997952"/>
              <a:gd name="connsiteY2" fmla="*/ 867997 h 1767551"/>
              <a:gd name="connsiteX3" fmla="*/ 3230880 w 7997952"/>
              <a:gd name="connsiteY3" fmla="*/ 75517 h 1767551"/>
              <a:gd name="connsiteX4" fmla="*/ 7997952 w 7997952"/>
              <a:gd name="connsiteY4" fmla="*/ 26749 h 1767551"/>
              <a:gd name="connsiteX5" fmla="*/ 7997952 w 7997952"/>
              <a:gd name="connsiteY5" fmla="*/ 26749 h 1767551"/>
              <a:gd name="connsiteX0" fmla="*/ 0 w 7997952"/>
              <a:gd name="connsiteY0" fmla="*/ 1670304 h 1740802"/>
              <a:gd name="connsiteX1" fmla="*/ 1609344 w 7997952"/>
              <a:gd name="connsiteY1" fmla="*/ 1658112 h 1740802"/>
              <a:gd name="connsiteX2" fmla="*/ 2170176 w 7997952"/>
              <a:gd name="connsiteY2" fmla="*/ 841248 h 1740802"/>
              <a:gd name="connsiteX3" fmla="*/ 3194304 w 7997952"/>
              <a:gd name="connsiteY3" fmla="*/ 97536 h 1740802"/>
              <a:gd name="connsiteX4" fmla="*/ 7997952 w 7997952"/>
              <a:gd name="connsiteY4" fmla="*/ 0 h 1740802"/>
              <a:gd name="connsiteX5" fmla="*/ 7997952 w 7997952"/>
              <a:gd name="connsiteY5" fmla="*/ 0 h 1740802"/>
              <a:gd name="connsiteX0" fmla="*/ 0 w 7997952"/>
              <a:gd name="connsiteY0" fmla="*/ 1670304 h 1740802"/>
              <a:gd name="connsiteX1" fmla="*/ 1609344 w 7997952"/>
              <a:gd name="connsiteY1" fmla="*/ 1658112 h 1740802"/>
              <a:gd name="connsiteX2" fmla="*/ 2170176 w 7997952"/>
              <a:gd name="connsiteY2" fmla="*/ 841248 h 1740802"/>
              <a:gd name="connsiteX3" fmla="*/ 3194304 w 7997952"/>
              <a:gd name="connsiteY3" fmla="*/ 97536 h 1740802"/>
              <a:gd name="connsiteX4" fmla="*/ 7997952 w 7997952"/>
              <a:gd name="connsiteY4" fmla="*/ 0 h 1740802"/>
              <a:gd name="connsiteX5" fmla="*/ 7997952 w 7997952"/>
              <a:gd name="connsiteY5" fmla="*/ 0 h 1740802"/>
              <a:gd name="connsiteX0" fmla="*/ 0 w 7997952"/>
              <a:gd name="connsiteY0" fmla="*/ 1670304 h 1711580"/>
              <a:gd name="connsiteX1" fmla="*/ 1706880 w 7997952"/>
              <a:gd name="connsiteY1" fmla="*/ 1597152 h 1711580"/>
              <a:gd name="connsiteX2" fmla="*/ 2170176 w 7997952"/>
              <a:gd name="connsiteY2" fmla="*/ 841248 h 1711580"/>
              <a:gd name="connsiteX3" fmla="*/ 3194304 w 7997952"/>
              <a:gd name="connsiteY3" fmla="*/ 97536 h 1711580"/>
              <a:gd name="connsiteX4" fmla="*/ 7997952 w 7997952"/>
              <a:gd name="connsiteY4" fmla="*/ 0 h 1711580"/>
              <a:gd name="connsiteX5" fmla="*/ 7997952 w 7997952"/>
              <a:gd name="connsiteY5" fmla="*/ 0 h 1711580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3194304 w 7997952"/>
              <a:gd name="connsiteY2" fmla="*/ 97536 h 1670304"/>
              <a:gd name="connsiteX3" fmla="*/ 7997952 w 7997952"/>
              <a:gd name="connsiteY3" fmla="*/ 0 h 1670304"/>
              <a:gd name="connsiteX4" fmla="*/ 7997952 w 7997952"/>
              <a:gd name="connsiteY4" fmla="*/ 0 h 1670304"/>
              <a:gd name="connsiteX0" fmla="*/ 0 w 7997952"/>
              <a:gd name="connsiteY0" fmla="*/ 1670304 h 1679642"/>
              <a:gd name="connsiteX1" fmla="*/ 2170176 w 7997952"/>
              <a:gd name="connsiteY1" fmla="*/ 841248 h 1679642"/>
              <a:gd name="connsiteX2" fmla="*/ 3194304 w 7997952"/>
              <a:gd name="connsiteY2" fmla="*/ 97536 h 1679642"/>
              <a:gd name="connsiteX3" fmla="*/ 7997952 w 7997952"/>
              <a:gd name="connsiteY3" fmla="*/ 0 h 1679642"/>
              <a:gd name="connsiteX4" fmla="*/ 7997952 w 7997952"/>
              <a:gd name="connsiteY4" fmla="*/ 0 h 1679642"/>
              <a:gd name="connsiteX0" fmla="*/ 0 w 7997952"/>
              <a:gd name="connsiteY0" fmla="*/ 1670304 h 1680637"/>
              <a:gd name="connsiteX1" fmla="*/ 2170176 w 7997952"/>
              <a:gd name="connsiteY1" fmla="*/ 841248 h 1680637"/>
              <a:gd name="connsiteX2" fmla="*/ 3194304 w 7997952"/>
              <a:gd name="connsiteY2" fmla="*/ 97536 h 1680637"/>
              <a:gd name="connsiteX3" fmla="*/ 7997952 w 7997952"/>
              <a:gd name="connsiteY3" fmla="*/ 0 h 1680637"/>
              <a:gd name="connsiteX4" fmla="*/ 7997952 w 7997952"/>
              <a:gd name="connsiteY4" fmla="*/ 0 h 1680637"/>
              <a:gd name="connsiteX0" fmla="*/ 0 w 7997952"/>
              <a:gd name="connsiteY0" fmla="*/ 1670304 h 1679847"/>
              <a:gd name="connsiteX1" fmla="*/ 2170176 w 7997952"/>
              <a:gd name="connsiteY1" fmla="*/ 841248 h 1679847"/>
              <a:gd name="connsiteX2" fmla="*/ 7997952 w 7997952"/>
              <a:gd name="connsiteY2" fmla="*/ 0 h 1679847"/>
              <a:gd name="connsiteX3" fmla="*/ 7997952 w 7997952"/>
              <a:gd name="connsiteY3" fmla="*/ 0 h 1679847"/>
              <a:gd name="connsiteX0" fmla="*/ 0 w 7997952"/>
              <a:gd name="connsiteY0" fmla="*/ 1670304 h 1679847"/>
              <a:gd name="connsiteX1" fmla="*/ 2170176 w 7997952"/>
              <a:gd name="connsiteY1" fmla="*/ 841248 h 1679847"/>
              <a:gd name="connsiteX2" fmla="*/ 7997952 w 7997952"/>
              <a:gd name="connsiteY2" fmla="*/ 0 h 1679847"/>
              <a:gd name="connsiteX3" fmla="*/ 7997952 w 7997952"/>
              <a:gd name="connsiteY3" fmla="*/ 0 h 1679847"/>
              <a:gd name="connsiteX0" fmla="*/ 0 w 7997952"/>
              <a:gd name="connsiteY0" fmla="*/ 1670304 h 1695254"/>
              <a:gd name="connsiteX1" fmla="*/ 2170176 w 7997952"/>
              <a:gd name="connsiteY1" fmla="*/ 841248 h 1695254"/>
              <a:gd name="connsiteX2" fmla="*/ 7997952 w 7997952"/>
              <a:gd name="connsiteY2" fmla="*/ 0 h 1695254"/>
              <a:gd name="connsiteX3" fmla="*/ 7997952 w 7997952"/>
              <a:gd name="connsiteY3" fmla="*/ 0 h 1695254"/>
              <a:gd name="connsiteX0" fmla="*/ 0 w 7997952"/>
              <a:gd name="connsiteY0" fmla="*/ 1670304 h 1673317"/>
              <a:gd name="connsiteX1" fmla="*/ 2170176 w 7997952"/>
              <a:gd name="connsiteY1" fmla="*/ 841248 h 1673317"/>
              <a:gd name="connsiteX2" fmla="*/ 7997952 w 7997952"/>
              <a:gd name="connsiteY2" fmla="*/ 0 h 1673317"/>
              <a:gd name="connsiteX3" fmla="*/ 7997952 w 7997952"/>
              <a:gd name="connsiteY3" fmla="*/ 0 h 1673317"/>
              <a:gd name="connsiteX0" fmla="*/ 0 w 7997952"/>
              <a:gd name="connsiteY0" fmla="*/ 1670304 h 1673317"/>
              <a:gd name="connsiteX1" fmla="*/ 2170176 w 7997952"/>
              <a:gd name="connsiteY1" fmla="*/ 841248 h 1673317"/>
              <a:gd name="connsiteX2" fmla="*/ 7997952 w 7997952"/>
              <a:gd name="connsiteY2" fmla="*/ 0 h 1673317"/>
              <a:gd name="connsiteX3" fmla="*/ 7997952 w 7997952"/>
              <a:gd name="connsiteY3" fmla="*/ 0 h 1673317"/>
              <a:gd name="connsiteX0" fmla="*/ 0 w 7997952"/>
              <a:gd name="connsiteY0" fmla="*/ 1670304 h 1679253"/>
              <a:gd name="connsiteX1" fmla="*/ 2170176 w 7997952"/>
              <a:gd name="connsiteY1" fmla="*/ 841248 h 1679253"/>
              <a:gd name="connsiteX2" fmla="*/ 7997952 w 7997952"/>
              <a:gd name="connsiteY2" fmla="*/ 0 h 1679253"/>
              <a:gd name="connsiteX3" fmla="*/ 7997952 w 7997952"/>
              <a:gd name="connsiteY3" fmla="*/ 0 h 1679253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676857 h 1676857"/>
              <a:gd name="connsiteX1" fmla="*/ 2170176 w 7997952"/>
              <a:gd name="connsiteY1" fmla="*/ 847801 h 1676857"/>
              <a:gd name="connsiteX2" fmla="*/ 7997952 w 7997952"/>
              <a:gd name="connsiteY2" fmla="*/ 6553 h 1676857"/>
              <a:gd name="connsiteX3" fmla="*/ 7997952 w 7997952"/>
              <a:gd name="connsiteY3" fmla="*/ 6553 h 1676857"/>
              <a:gd name="connsiteX0" fmla="*/ 0 w 7997952"/>
              <a:gd name="connsiteY0" fmla="*/ 1703919 h 1704411"/>
              <a:gd name="connsiteX1" fmla="*/ 2170176 w 7997952"/>
              <a:gd name="connsiteY1" fmla="*/ 874863 h 1704411"/>
              <a:gd name="connsiteX2" fmla="*/ 7997952 w 7997952"/>
              <a:gd name="connsiteY2" fmla="*/ 33615 h 1704411"/>
              <a:gd name="connsiteX3" fmla="*/ 7997952 w 7997952"/>
              <a:gd name="connsiteY3" fmla="*/ 33615 h 1704411"/>
              <a:gd name="connsiteX0" fmla="*/ 0 w 7997952"/>
              <a:gd name="connsiteY0" fmla="*/ 1670304 h 1670796"/>
              <a:gd name="connsiteX1" fmla="*/ 2170176 w 7997952"/>
              <a:gd name="connsiteY1" fmla="*/ 841248 h 1670796"/>
              <a:gd name="connsiteX2" fmla="*/ 7997952 w 7997952"/>
              <a:gd name="connsiteY2" fmla="*/ 0 h 1670796"/>
              <a:gd name="connsiteX3" fmla="*/ 7997952 w 7997952"/>
              <a:gd name="connsiteY3" fmla="*/ 0 h 1670796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70304 h 1670304"/>
              <a:gd name="connsiteX1" fmla="*/ 2170176 w 7997952"/>
              <a:gd name="connsiteY1" fmla="*/ 841248 h 1670304"/>
              <a:gd name="connsiteX2" fmla="*/ 7997952 w 7997952"/>
              <a:gd name="connsiteY2" fmla="*/ 0 h 1670304"/>
              <a:gd name="connsiteX3" fmla="*/ 7997952 w 7997952"/>
              <a:gd name="connsiteY3" fmla="*/ 0 h 1670304"/>
              <a:gd name="connsiteX0" fmla="*/ 0 w 7997952"/>
              <a:gd name="connsiteY0" fmla="*/ 1686131 h 1686131"/>
              <a:gd name="connsiteX1" fmla="*/ 2170176 w 7997952"/>
              <a:gd name="connsiteY1" fmla="*/ 857075 h 1686131"/>
              <a:gd name="connsiteX2" fmla="*/ 4637801 w 7997952"/>
              <a:gd name="connsiteY2" fmla="*/ 81627 h 1686131"/>
              <a:gd name="connsiteX3" fmla="*/ 7997952 w 7997952"/>
              <a:gd name="connsiteY3" fmla="*/ 15827 h 1686131"/>
              <a:gd name="connsiteX4" fmla="*/ 7997952 w 7997952"/>
              <a:gd name="connsiteY4" fmla="*/ 15827 h 1686131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703795 h 1703795"/>
              <a:gd name="connsiteX1" fmla="*/ 2170176 w 7997952"/>
              <a:gd name="connsiteY1" fmla="*/ 874739 h 1703795"/>
              <a:gd name="connsiteX2" fmla="*/ 4436095 w 7997952"/>
              <a:gd name="connsiteY2" fmla="*/ 72397 h 1703795"/>
              <a:gd name="connsiteX3" fmla="*/ 7997952 w 7997952"/>
              <a:gd name="connsiteY3" fmla="*/ 33491 h 1703795"/>
              <a:gd name="connsiteX4" fmla="*/ 7997952 w 7997952"/>
              <a:gd name="connsiteY4" fmla="*/ 33491 h 1703795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436095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7997952"/>
              <a:gd name="connsiteY0" fmla="*/ 1671014 h 1671014"/>
              <a:gd name="connsiteX1" fmla="*/ 2170176 w 7997952"/>
              <a:gd name="connsiteY1" fmla="*/ 841958 h 1671014"/>
              <a:gd name="connsiteX2" fmla="*/ 4382307 w 7997952"/>
              <a:gd name="connsiteY2" fmla="*/ 39616 h 1671014"/>
              <a:gd name="connsiteX3" fmla="*/ 7997952 w 7997952"/>
              <a:gd name="connsiteY3" fmla="*/ 710 h 1671014"/>
              <a:gd name="connsiteX4" fmla="*/ 7997952 w 7997952"/>
              <a:gd name="connsiteY4" fmla="*/ 710 h 1671014"/>
              <a:gd name="connsiteX0" fmla="*/ 0 w 8724093"/>
              <a:gd name="connsiteY0" fmla="*/ 1731358 h 1731358"/>
              <a:gd name="connsiteX1" fmla="*/ 2170176 w 8724093"/>
              <a:gd name="connsiteY1" fmla="*/ 902302 h 1731358"/>
              <a:gd name="connsiteX2" fmla="*/ 4382307 w 8724093"/>
              <a:gd name="connsiteY2" fmla="*/ 99960 h 1731358"/>
              <a:gd name="connsiteX3" fmla="*/ 7997952 w 8724093"/>
              <a:gd name="connsiteY3" fmla="*/ 61054 h 1731358"/>
              <a:gd name="connsiteX4" fmla="*/ 8724093 w 8724093"/>
              <a:gd name="connsiteY4" fmla="*/ 881324 h 1731358"/>
              <a:gd name="connsiteX0" fmla="*/ 0 w 7997952"/>
              <a:gd name="connsiteY0" fmla="*/ 1731358 h 1731358"/>
              <a:gd name="connsiteX1" fmla="*/ 2170176 w 7997952"/>
              <a:gd name="connsiteY1" fmla="*/ 902302 h 1731358"/>
              <a:gd name="connsiteX2" fmla="*/ 4382307 w 7997952"/>
              <a:gd name="connsiteY2" fmla="*/ 99960 h 1731358"/>
              <a:gd name="connsiteX3" fmla="*/ 7997952 w 7997952"/>
              <a:gd name="connsiteY3" fmla="*/ 61054 h 1731358"/>
              <a:gd name="connsiteX0" fmla="*/ 0 w 7997952"/>
              <a:gd name="connsiteY0" fmla="*/ 1731358 h 1731358"/>
              <a:gd name="connsiteX1" fmla="*/ 2170176 w 7997952"/>
              <a:gd name="connsiteY1" fmla="*/ 902302 h 1731358"/>
              <a:gd name="connsiteX2" fmla="*/ 4382307 w 7997952"/>
              <a:gd name="connsiteY2" fmla="*/ 99960 h 1731358"/>
              <a:gd name="connsiteX3" fmla="*/ 7997952 w 7997952"/>
              <a:gd name="connsiteY3" fmla="*/ 61054 h 1731358"/>
              <a:gd name="connsiteX0" fmla="*/ 0 w 7850034"/>
              <a:gd name="connsiteY0" fmla="*/ 1709187 h 1709187"/>
              <a:gd name="connsiteX1" fmla="*/ 2170176 w 7850034"/>
              <a:gd name="connsiteY1" fmla="*/ 880131 h 1709187"/>
              <a:gd name="connsiteX2" fmla="*/ 4382307 w 7850034"/>
              <a:gd name="connsiteY2" fmla="*/ 77789 h 1709187"/>
              <a:gd name="connsiteX3" fmla="*/ 7850034 w 7850034"/>
              <a:gd name="connsiteY3" fmla="*/ 119565 h 1709187"/>
              <a:gd name="connsiteX0" fmla="*/ 0 w 7850034"/>
              <a:gd name="connsiteY0" fmla="*/ 1685151 h 1685151"/>
              <a:gd name="connsiteX1" fmla="*/ 2170176 w 7850034"/>
              <a:gd name="connsiteY1" fmla="*/ 856095 h 1685151"/>
              <a:gd name="connsiteX2" fmla="*/ 4382307 w 7850034"/>
              <a:gd name="connsiteY2" fmla="*/ 53753 h 1685151"/>
              <a:gd name="connsiteX3" fmla="*/ 7850034 w 7850034"/>
              <a:gd name="connsiteY3" fmla="*/ 95529 h 1685151"/>
              <a:gd name="connsiteX0" fmla="*/ 0 w 7850034"/>
              <a:gd name="connsiteY0" fmla="*/ 1699125 h 1699125"/>
              <a:gd name="connsiteX1" fmla="*/ 2170176 w 7850034"/>
              <a:gd name="connsiteY1" fmla="*/ 870069 h 1699125"/>
              <a:gd name="connsiteX2" fmla="*/ 4382307 w 7850034"/>
              <a:gd name="connsiteY2" fmla="*/ 67727 h 1699125"/>
              <a:gd name="connsiteX3" fmla="*/ 7850034 w 7850034"/>
              <a:gd name="connsiteY3" fmla="*/ 69162 h 1699125"/>
              <a:gd name="connsiteX0" fmla="*/ 0 w 7850034"/>
              <a:gd name="connsiteY0" fmla="*/ 1654013 h 1654013"/>
              <a:gd name="connsiteX1" fmla="*/ 2170176 w 7850034"/>
              <a:gd name="connsiteY1" fmla="*/ 824957 h 1654013"/>
              <a:gd name="connsiteX2" fmla="*/ 4382307 w 7850034"/>
              <a:gd name="connsiteY2" fmla="*/ 22615 h 1654013"/>
              <a:gd name="connsiteX3" fmla="*/ 7850034 w 7850034"/>
              <a:gd name="connsiteY3" fmla="*/ 24050 h 1654013"/>
              <a:gd name="connsiteX0" fmla="*/ 0 w 7850034"/>
              <a:gd name="connsiteY0" fmla="*/ 1642757 h 1642757"/>
              <a:gd name="connsiteX1" fmla="*/ 2170176 w 7850034"/>
              <a:gd name="connsiteY1" fmla="*/ 813701 h 1642757"/>
              <a:gd name="connsiteX2" fmla="*/ 4328518 w 7850034"/>
              <a:gd name="connsiteY2" fmla="*/ 51700 h 1642757"/>
              <a:gd name="connsiteX3" fmla="*/ 7850034 w 7850034"/>
              <a:gd name="connsiteY3" fmla="*/ 12794 h 1642757"/>
              <a:gd name="connsiteX0" fmla="*/ 0 w 7850034"/>
              <a:gd name="connsiteY0" fmla="*/ 1642757 h 1642757"/>
              <a:gd name="connsiteX1" fmla="*/ 2170176 w 7850034"/>
              <a:gd name="connsiteY1" fmla="*/ 813701 h 1642757"/>
              <a:gd name="connsiteX2" fmla="*/ 4328518 w 7850034"/>
              <a:gd name="connsiteY2" fmla="*/ 51700 h 1642757"/>
              <a:gd name="connsiteX3" fmla="*/ 7850034 w 7850034"/>
              <a:gd name="connsiteY3" fmla="*/ 12794 h 1642757"/>
              <a:gd name="connsiteX0" fmla="*/ 0 w 7850034"/>
              <a:gd name="connsiteY0" fmla="*/ 1646264 h 1646264"/>
              <a:gd name="connsiteX1" fmla="*/ 2170176 w 7850034"/>
              <a:gd name="connsiteY1" fmla="*/ 817208 h 1646264"/>
              <a:gd name="connsiteX2" fmla="*/ 4328518 w 7850034"/>
              <a:gd name="connsiteY2" fmla="*/ 55207 h 1646264"/>
              <a:gd name="connsiteX3" fmla="*/ 7850034 w 7850034"/>
              <a:gd name="connsiteY3" fmla="*/ 16301 h 1646264"/>
              <a:gd name="connsiteX0" fmla="*/ 0 w 7850034"/>
              <a:gd name="connsiteY0" fmla="*/ 1646264 h 1646264"/>
              <a:gd name="connsiteX1" fmla="*/ 2170176 w 7850034"/>
              <a:gd name="connsiteY1" fmla="*/ 817208 h 1646264"/>
              <a:gd name="connsiteX2" fmla="*/ 4328518 w 7850034"/>
              <a:gd name="connsiteY2" fmla="*/ 55207 h 1646264"/>
              <a:gd name="connsiteX3" fmla="*/ 7850034 w 7850034"/>
              <a:gd name="connsiteY3" fmla="*/ 16301 h 1646264"/>
              <a:gd name="connsiteX0" fmla="*/ 0 w 7850034"/>
              <a:gd name="connsiteY0" fmla="*/ 1642740 h 1642740"/>
              <a:gd name="connsiteX1" fmla="*/ 2170176 w 7850034"/>
              <a:gd name="connsiteY1" fmla="*/ 813684 h 1642740"/>
              <a:gd name="connsiteX2" fmla="*/ 4328518 w 7850034"/>
              <a:gd name="connsiteY2" fmla="*/ 51683 h 1642740"/>
              <a:gd name="connsiteX3" fmla="*/ 7850034 w 7850034"/>
              <a:gd name="connsiteY3" fmla="*/ 12777 h 1642740"/>
              <a:gd name="connsiteX0" fmla="*/ 0 w 7850034"/>
              <a:gd name="connsiteY0" fmla="*/ 1632076 h 1632076"/>
              <a:gd name="connsiteX1" fmla="*/ 2170176 w 7850034"/>
              <a:gd name="connsiteY1" fmla="*/ 803020 h 1632076"/>
              <a:gd name="connsiteX2" fmla="*/ 4328518 w 7850034"/>
              <a:gd name="connsiteY2" fmla="*/ 41019 h 1632076"/>
              <a:gd name="connsiteX3" fmla="*/ 7850034 w 7850034"/>
              <a:gd name="connsiteY3" fmla="*/ 2113 h 1632076"/>
              <a:gd name="connsiteX0" fmla="*/ 0 w 7850034"/>
              <a:gd name="connsiteY0" fmla="*/ 1654785 h 1654785"/>
              <a:gd name="connsiteX1" fmla="*/ 2170176 w 7850034"/>
              <a:gd name="connsiteY1" fmla="*/ 825729 h 1654785"/>
              <a:gd name="connsiteX2" fmla="*/ 4328518 w 7850034"/>
              <a:gd name="connsiteY2" fmla="*/ 9940 h 1654785"/>
              <a:gd name="connsiteX3" fmla="*/ 7850034 w 7850034"/>
              <a:gd name="connsiteY3" fmla="*/ 24822 h 1654785"/>
              <a:gd name="connsiteX0" fmla="*/ 0 w 7850034"/>
              <a:gd name="connsiteY0" fmla="*/ 1654785 h 1654785"/>
              <a:gd name="connsiteX1" fmla="*/ 2170176 w 7850034"/>
              <a:gd name="connsiteY1" fmla="*/ 825729 h 1654785"/>
              <a:gd name="connsiteX2" fmla="*/ 4328518 w 7850034"/>
              <a:gd name="connsiteY2" fmla="*/ 9940 h 1654785"/>
              <a:gd name="connsiteX3" fmla="*/ 7850034 w 7850034"/>
              <a:gd name="connsiteY3" fmla="*/ 24822 h 1654785"/>
              <a:gd name="connsiteX0" fmla="*/ 0 w 7782799"/>
              <a:gd name="connsiteY0" fmla="*/ 1706873 h 1706873"/>
              <a:gd name="connsiteX1" fmla="*/ 2170176 w 7782799"/>
              <a:gd name="connsiteY1" fmla="*/ 877817 h 1706873"/>
              <a:gd name="connsiteX2" fmla="*/ 4328518 w 7782799"/>
              <a:gd name="connsiteY2" fmla="*/ 62028 h 1706873"/>
              <a:gd name="connsiteX3" fmla="*/ 7782799 w 7782799"/>
              <a:gd name="connsiteY3" fmla="*/ 63463 h 1706873"/>
              <a:gd name="connsiteX0" fmla="*/ 0 w 7782799"/>
              <a:gd name="connsiteY0" fmla="*/ 1665114 h 1665114"/>
              <a:gd name="connsiteX1" fmla="*/ 2170176 w 7782799"/>
              <a:gd name="connsiteY1" fmla="*/ 836058 h 1665114"/>
              <a:gd name="connsiteX2" fmla="*/ 4328518 w 7782799"/>
              <a:gd name="connsiteY2" fmla="*/ 20269 h 1665114"/>
              <a:gd name="connsiteX3" fmla="*/ 7782799 w 7782799"/>
              <a:gd name="connsiteY3" fmla="*/ 21704 h 1665114"/>
              <a:gd name="connsiteX0" fmla="*/ 0 w 7782799"/>
              <a:gd name="connsiteY0" fmla="*/ 1665114 h 1665114"/>
              <a:gd name="connsiteX1" fmla="*/ 2170176 w 7782799"/>
              <a:gd name="connsiteY1" fmla="*/ 836058 h 1665114"/>
              <a:gd name="connsiteX2" fmla="*/ 4328518 w 7782799"/>
              <a:gd name="connsiteY2" fmla="*/ 20269 h 1665114"/>
              <a:gd name="connsiteX3" fmla="*/ 7782799 w 7782799"/>
              <a:gd name="connsiteY3" fmla="*/ 21704 h 166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2799" h="1665114">
                <a:moveTo>
                  <a:pt x="0" y="1665114"/>
                </a:moveTo>
                <a:cubicBezTo>
                  <a:pt x="1616994" y="1534886"/>
                  <a:pt x="1879062" y="1513610"/>
                  <a:pt x="2170176" y="836058"/>
                </a:cubicBezTo>
                <a:cubicBezTo>
                  <a:pt x="2461290" y="158506"/>
                  <a:pt x="3384336" y="64816"/>
                  <a:pt x="4328518" y="20269"/>
                </a:cubicBezTo>
                <a:cubicBezTo>
                  <a:pt x="5210167" y="-21328"/>
                  <a:pt x="7489474" y="12501"/>
                  <a:pt x="7782799" y="21704"/>
                </a:cubicBezTo>
              </a:path>
            </a:pathLst>
          </a:custGeom>
          <a:noFill/>
          <a:ln w="38100" cap="flat" cmpd="sng" algn="ctr">
            <a:solidFill>
              <a:srgbClr val="9900CC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8E0E36-D13B-7A49-A71E-60C3FD276690}"/>
                  </a:ext>
                </a:extLst>
              </p:cNvPr>
              <p:cNvSpPr/>
              <p:nvPr/>
            </p:nvSpPr>
            <p:spPr>
              <a:xfrm>
                <a:off x="10018736" y="3745468"/>
                <a:ext cx="17418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=1|</m:t>
                      </m:r>
                      <m:r>
                        <a:rPr lang="en-US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8E0E36-D13B-7A49-A71E-60C3FD276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736" y="3745468"/>
                <a:ext cx="1741823" cy="461665"/>
              </a:xfrm>
              <a:prstGeom prst="rect">
                <a:avLst/>
              </a:prstGeom>
              <a:blipFill>
                <a:blip r:embed="rId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CE29818-E532-8449-9693-79723E330DF2}"/>
              </a:ext>
            </a:extLst>
          </p:cNvPr>
          <p:cNvSpPr txBox="1"/>
          <p:nvPr/>
        </p:nvSpPr>
        <p:spPr>
          <a:xfrm>
            <a:off x="1552133" y="4659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721661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AFE-8FE0-AF4F-B0F5-7C2ED691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F63A-5020-F14B-8F2D-46261E61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Example classification models: nearest neighbor, linear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Empirical loss minimization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Linear classification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Linear regression (least squares)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0035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learn a probabilistic classifier estimating the probability of the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having a positive label, given by putting a </a:t>
                </a:r>
                <a:r>
                  <a:rPr lang="en-US" i="1" dirty="0"/>
                  <a:t>sigmoid function</a:t>
                </a:r>
                <a:r>
                  <a:rPr lang="en-US" dirty="0"/>
                  <a:t> around the linear response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r>
                  <a:rPr lang="en-US" b="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6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range?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the range?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?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sz="800" dirty="0"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99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en-US" dirty="0">
                    <a:solidFill>
                      <a:srgbClr val="9900CC"/>
                    </a:solidFill>
                    <a:ea typeface="Cambria Math" panose="02040503050406030204" pitchFamily="18" charset="0"/>
                  </a:rPr>
                </a:br>
                <a:endParaRPr lang="en-US" sz="1400" dirty="0">
                  <a:solidFill>
                    <a:srgbClr val="9900CC"/>
                  </a:solidFill>
                  <a:ea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8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Sigmoid is </a:t>
                </a:r>
                <a:r>
                  <a:rPr lang="en-US" i="1" dirty="0"/>
                  <a:t>symmetric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7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we scale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by a constant?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B0EA36-E86D-EB43-987C-870D0287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429000"/>
            <a:ext cx="70104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7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38200"/>
          </a:xfrm>
        </p:spPr>
        <p:txBody>
          <a:bodyPr/>
          <a:lstStyle/>
          <a:p>
            <a:r>
              <a:rPr lang="en-US" dirty="0"/>
              <a:t>Nearest neighbors of images based on raw pixel values</a:t>
            </a:r>
          </a:p>
        </p:txBody>
      </p:sp>
      <p:pic>
        <p:nvPicPr>
          <p:cNvPr id="4" name="Picture 3" descr="Screen Shot 2015-11-17 at 11.56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192841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59D4A-0344-384E-93D0-2A9A7FFC272E}"/>
              </a:ext>
            </a:extLst>
          </p:cNvPr>
          <p:cNvSpPr txBox="1"/>
          <p:nvPr/>
        </p:nvSpPr>
        <p:spPr>
          <a:xfrm>
            <a:off x="3798950" y="632460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Source: </a:t>
            </a:r>
            <a:r>
              <a:rPr lang="en-US" sz="1800" b="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http://cs231n.github.io/classification/</a:t>
            </a:r>
            <a:endParaRPr lang="en-US" sz="18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64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A047-3FC3-6E4E-8BD8-278C04BA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we scale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by a constant?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8C8AA-D6B4-9D41-B3DC-B3CAE63BB8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142E8A-A75A-9F4E-8D04-86790707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964" y="3352800"/>
            <a:ext cx="6827579" cy="3297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6A63D-C094-5A45-B8D5-EFA4C1C90F47}"/>
              </a:ext>
            </a:extLst>
          </p:cNvPr>
          <p:cNvSpPr txBox="1"/>
          <p:nvPr/>
        </p:nvSpPr>
        <p:spPr>
          <a:xfrm>
            <a:off x="9982200" y="6346373"/>
            <a:ext cx="154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5817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EE56-69DC-0A46-87DA-D627742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can write out the connection between the </a:t>
                </a:r>
                <a:r>
                  <a:rPr lang="en-US" i="1" dirty="0"/>
                  <a:t>posteriors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and the </a:t>
                </a:r>
                <a:r>
                  <a:rPr lang="en-US" i="1" dirty="0"/>
                  <a:t>class-conditional densities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=−1)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⁡(−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  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EE56-69DC-0A46-87DA-D627742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Adopting a linear + sigmoid model is equivalent to assuming </a:t>
                </a:r>
                <a:r>
                  <a:rPr lang="en-US" i="1" dirty="0"/>
                  <a:t>linear log odds</a:t>
                </a:r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og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happens when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=−1</m:t>
                        </m:r>
                      </m:e>
                    </m:d>
                  </m:oMath>
                </a14:m>
                <a:r>
                  <a:rPr lang="en-US" dirty="0"/>
                  <a:t> are Gaussians with different </a:t>
                </a:r>
                <a:br>
                  <a:rPr lang="en-US" dirty="0"/>
                </a:br>
                <a:r>
                  <a:rPr lang="en-US" dirty="0"/>
                  <a:t>means and the same covariance matrices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is related to the difference between </a:t>
                </a:r>
                <a:br>
                  <a:rPr lang="en-US" dirty="0"/>
                </a:br>
                <a:r>
                  <a:rPr lang="en-US" dirty="0"/>
                  <a:t>the means)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AF8AE-0A26-9F4D-ADCE-A94D404E2E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7C35059-DDAC-8243-B48F-48318D911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505200"/>
            <a:ext cx="3429000" cy="31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2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8204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Maximum (conditional) likelihood estimate: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b="0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  <a:sym typeface="Symbol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Symbol"/>
                  </a:rPr>
                  <a:t>Thus,</a:t>
                </a:r>
                <a:r>
                  <a:rPr lang="en-US" dirty="0">
                    <a:solidFill>
                      <a:srgbClr val="C00000"/>
                    </a:solidFill>
                    <a:sym typeface="Symbol"/>
                  </a:rPr>
                  <a:t>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820400" cy="5257800"/>
              </a:xfrm>
              <a:blipFill>
                <a:blip r:embed="rId2"/>
                <a:stretch>
                  <a:fillRect l="-1056" t="-8213" r="-469" b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5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b="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58980B8-AC24-1E4D-81C4-F34EE06F6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7478617" cy="5087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E2423-8E01-A540-8A98-AAE1517A939E}"/>
              </a:ext>
            </a:extLst>
          </p:cNvPr>
          <p:cNvSpPr txBox="1"/>
          <p:nvPr/>
        </p:nvSpPr>
        <p:spPr>
          <a:xfrm>
            <a:off x="10479945" y="642724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Figure source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/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0A947B-F89D-E64A-9C33-030589E7EC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6480323"/>
                <a:ext cx="94487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192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loss: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Given: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=1,…,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9900CC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,1}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minimizes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99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800" b="0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0" dirty="0"/>
                  <a:t>There is no closed-form expression for the minimum and we need to use </a:t>
                </a:r>
                <a:r>
                  <a:rPr lang="en-US" b="0" i="1" dirty="0"/>
                  <a:t>gra</a:t>
                </a:r>
                <a:r>
                  <a:rPr lang="en-US" i="1" dirty="0"/>
                  <a:t>dient descent </a:t>
                </a:r>
                <a:r>
                  <a:rPr lang="en-US" dirty="0"/>
                  <a:t>to find it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8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00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934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</p:cNvCxnSpPr>
          <p:nvPr/>
        </p:nvCxnSpPr>
        <p:spPr bwMode="auto">
          <a:xfrm>
            <a:off x="6160630" y="3048798"/>
            <a:ext cx="11570" cy="23995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/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7000413" y="4762906"/>
                <a:ext cx="1155754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413" y="4762906"/>
                <a:ext cx="1155754" cy="471539"/>
              </a:xfrm>
              <a:prstGeom prst="rect">
                <a:avLst/>
              </a:prstGeom>
              <a:blipFill>
                <a:blip r:embed="rId5"/>
                <a:stretch>
                  <a:fillRect t="-526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</p:cNvCxnSpPr>
          <p:nvPr/>
        </p:nvCxnSpPr>
        <p:spPr bwMode="auto">
          <a:xfrm flipV="1">
            <a:off x="6207574" y="5105400"/>
            <a:ext cx="897189" cy="37705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196569" y="2471961"/>
            <a:ext cx="908194" cy="568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5ECCD04-692F-6F4E-AC3F-0E4191B1E2F5}"/>
              </a:ext>
            </a:extLst>
          </p:cNvPr>
          <p:cNvSpPr txBox="1"/>
          <p:nvPr/>
        </p:nvSpPr>
        <p:spPr>
          <a:xfrm>
            <a:off x="7671337" y="1991222"/>
            <a:ext cx="192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Fastest rate of increase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D62549C-3A96-A14C-9F22-48D530695A6B}"/>
                  </a:ext>
                </a:extLst>
              </p:cNvPr>
              <p:cNvSpPr/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D62549C-3A96-A14C-9F22-48D530695A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  <a:blipFill>
                <a:blip r:embed="rId6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3E25F2-989B-434D-971D-A8045EDD9FA6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3E25F2-989B-434D-971D-A8045EDD9F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7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5343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vector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</p:cNvCxnSpPr>
          <p:nvPr/>
        </p:nvCxnSpPr>
        <p:spPr bwMode="auto">
          <a:xfrm>
            <a:off x="6160630" y="3048798"/>
            <a:ext cx="11570" cy="23995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/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BBA0F54-E876-864F-8740-47D813057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877" y="5574086"/>
                <a:ext cx="479042" cy="453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4048606" y="5658613"/>
                <a:ext cx="1155754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606" y="5658613"/>
                <a:ext cx="1155754" cy="471539"/>
              </a:xfrm>
              <a:prstGeom prst="rect">
                <a:avLst/>
              </a:prstGeom>
              <a:blipFill>
                <a:blip r:embed="rId5"/>
                <a:stretch>
                  <a:fillRect t="-7895" r="-1087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</p:cNvCxnSpPr>
          <p:nvPr/>
        </p:nvCxnSpPr>
        <p:spPr bwMode="auto">
          <a:xfrm flipH="1">
            <a:off x="5181600" y="5482451"/>
            <a:ext cx="1025974" cy="2956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</p:cNvCxnSpPr>
          <p:nvPr/>
        </p:nvCxnSpPr>
        <p:spPr bwMode="auto">
          <a:xfrm flipH="1">
            <a:off x="5181600" y="3040341"/>
            <a:ext cx="1014969" cy="61725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F6C5A8-2A72-864C-A316-24659A1811F8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2F6C5A8-2A72-864C-A316-24659A181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05ECCD04-692F-6F4E-AC3F-0E4191B1E2F5}"/>
              </a:ext>
            </a:extLst>
          </p:cNvPr>
          <p:cNvSpPr txBox="1"/>
          <p:nvPr/>
        </p:nvSpPr>
        <p:spPr>
          <a:xfrm>
            <a:off x="2631475" y="3315651"/>
            <a:ext cx="217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Fastest rate of </a:t>
            </a:r>
            <a:r>
              <a:rPr lang="en-US" sz="2400" i="1" dirty="0"/>
              <a:t>decrease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/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18" y="2000422"/>
                <a:ext cx="932563" cy="471539"/>
              </a:xfrm>
              <a:prstGeom prst="rect">
                <a:avLst/>
              </a:prstGeom>
              <a:blipFill>
                <a:blip r:embed="rId7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082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229" y="6031120"/>
                <a:ext cx="624786" cy="4598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aseline="-25000" dirty="0">
                  <a:solidFill>
                    <a:srgbClr val="9900CC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304" y="3778149"/>
                <a:ext cx="631391" cy="4605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0BFF9-B040-FF46-AC84-42A61CA76D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53000" y="1219200"/>
            <a:ext cx="0" cy="2743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42E2F-6400-CB4C-9A46-3F25EB29F850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9400" y="3962400"/>
            <a:ext cx="21336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B6E64B-5625-AD41-9E28-66E8CB480C09}"/>
              </a:ext>
            </a:extLst>
          </p:cNvPr>
          <p:cNvCxnSpPr>
            <a:cxnSpLocks/>
          </p:cNvCxnSpPr>
          <p:nvPr/>
        </p:nvCxnSpPr>
        <p:spPr bwMode="auto">
          <a:xfrm>
            <a:off x="4953000" y="3962400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651B1B-C17C-3345-8E9F-376C23892B42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 bwMode="auto">
          <a:xfrm>
            <a:off x="5638800" y="3319688"/>
            <a:ext cx="43088" cy="22720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A17099-D3FE-7541-A563-081DFED2038F}"/>
              </a:ext>
            </a:extLst>
          </p:cNvPr>
          <p:cNvGrpSpPr/>
          <p:nvPr/>
        </p:nvGrpSpPr>
        <p:grpSpPr>
          <a:xfrm>
            <a:off x="4514849" y="4891950"/>
            <a:ext cx="3314699" cy="1188900"/>
            <a:chOff x="3200400" y="4495800"/>
            <a:chExt cx="4267200" cy="153053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B285C7-C279-DF4F-8C99-7233E8D532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0400" y="6019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65019E-834C-8A45-821D-32C8BDB9430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4502338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F3B099-35F2-884D-9CAD-4AB44C206FE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00400" y="4495800"/>
              <a:ext cx="1485899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2949E93-682D-8540-A5DC-3B5024CA46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4400" y="4495800"/>
              <a:ext cx="2743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1400C9C1-F0CF-E94B-8DD5-DFE0489CF132}"/>
              </a:ext>
            </a:extLst>
          </p:cNvPr>
          <p:cNvSpPr/>
          <p:nvPr/>
        </p:nvSpPr>
        <p:spPr bwMode="auto">
          <a:xfrm>
            <a:off x="4508500" y="2616205"/>
            <a:ext cx="1154649" cy="1171714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  <a:gd name="connsiteX0" fmla="*/ 0 w 1739900"/>
              <a:gd name="connsiteY0" fmla="*/ 2006600 h 2006600"/>
              <a:gd name="connsiteX1" fmla="*/ 1087349 w 1739900"/>
              <a:gd name="connsiteY1" fmla="*/ 1170046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37892" y="1479902"/>
                  <a:pt x="1087349" y="1170046"/>
                </a:cubicBezTo>
                <a:cubicBezTo>
                  <a:pt x="1336806" y="860190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66BA795B-F274-E641-818D-9427CB0CB614}"/>
              </a:ext>
            </a:extLst>
          </p:cNvPr>
          <p:cNvSpPr/>
          <p:nvPr/>
        </p:nvSpPr>
        <p:spPr bwMode="auto">
          <a:xfrm>
            <a:off x="4508500" y="3520195"/>
            <a:ext cx="2130752" cy="306343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2516807"/>
              <a:gd name="connsiteY0" fmla="*/ 0 h 102165"/>
              <a:gd name="connsiteX1" fmla="*/ 1081165 w 2516807"/>
              <a:gd name="connsiteY1" fmla="*/ 74667 h 102165"/>
              <a:gd name="connsiteX2" fmla="*/ 2516807 w 2516807"/>
              <a:gd name="connsiteY2" fmla="*/ 18452 h 102165"/>
              <a:gd name="connsiteX0" fmla="*/ 0 w 2516807"/>
              <a:gd name="connsiteY0" fmla="*/ 0 h 204322"/>
              <a:gd name="connsiteX1" fmla="*/ 1066258 w 2516807"/>
              <a:gd name="connsiteY1" fmla="*/ 204265 h 204322"/>
              <a:gd name="connsiteX2" fmla="*/ 2516807 w 2516807"/>
              <a:gd name="connsiteY2" fmla="*/ 18452 h 204322"/>
              <a:gd name="connsiteX0" fmla="*/ 0 w 2516807"/>
              <a:gd name="connsiteY0" fmla="*/ 0 h 204398"/>
              <a:gd name="connsiteX1" fmla="*/ 1066258 w 2516807"/>
              <a:gd name="connsiteY1" fmla="*/ 204265 h 204398"/>
              <a:gd name="connsiteX2" fmla="*/ 2516807 w 2516807"/>
              <a:gd name="connsiteY2" fmla="*/ 18452 h 204398"/>
              <a:gd name="connsiteX0" fmla="*/ 0 w 2516807"/>
              <a:gd name="connsiteY0" fmla="*/ 271238 h 338685"/>
              <a:gd name="connsiteX1" fmla="*/ 1066258 w 2516807"/>
              <a:gd name="connsiteY1" fmla="*/ 185813 h 338685"/>
              <a:gd name="connsiteX2" fmla="*/ 2516807 w 2516807"/>
              <a:gd name="connsiteY2" fmla="*/ 0 h 338685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61983"/>
              <a:gd name="connsiteX1" fmla="*/ 1129393 w 2516807"/>
              <a:gd name="connsiteY1" fmla="*/ 277294 h 361983"/>
              <a:gd name="connsiteX2" fmla="*/ 2516807 w 2516807"/>
              <a:gd name="connsiteY2" fmla="*/ 0 h 361983"/>
              <a:gd name="connsiteX0" fmla="*/ 0 w 2516807"/>
              <a:gd name="connsiteY0" fmla="*/ 271238 h 311060"/>
              <a:gd name="connsiteX1" fmla="*/ 1129393 w 2516807"/>
              <a:gd name="connsiteY1" fmla="*/ 277294 h 311060"/>
              <a:gd name="connsiteX2" fmla="*/ 2516807 w 2516807"/>
              <a:gd name="connsiteY2" fmla="*/ 0 h 311060"/>
              <a:gd name="connsiteX0" fmla="*/ 0 w 2516807"/>
              <a:gd name="connsiteY0" fmla="*/ 271238 h 304054"/>
              <a:gd name="connsiteX1" fmla="*/ 1129393 w 2516807"/>
              <a:gd name="connsiteY1" fmla="*/ 262047 h 304054"/>
              <a:gd name="connsiteX2" fmla="*/ 2516807 w 2516807"/>
              <a:gd name="connsiteY2" fmla="*/ 0 h 304054"/>
              <a:gd name="connsiteX0" fmla="*/ 0 w 2516807"/>
              <a:gd name="connsiteY0" fmla="*/ 271238 h 311792"/>
              <a:gd name="connsiteX1" fmla="*/ 1176745 w 2516807"/>
              <a:gd name="connsiteY1" fmla="*/ 278697 h 311792"/>
              <a:gd name="connsiteX2" fmla="*/ 2516807 w 2516807"/>
              <a:gd name="connsiteY2" fmla="*/ 0 h 311792"/>
              <a:gd name="connsiteX0" fmla="*/ 0 w 2516807"/>
              <a:gd name="connsiteY0" fmla="*/ 271238 h 300147"/>
              <a:gd name="connsiteX1" fmla="*/ 1176745 w 2516807"/>
              <a:gd name="connsiteY1" fmla="*/ 278697 h 300147"/>
              <a:gd name="connsiteX2" fmla="*/ 2516807 w 2516807"/>
              <a:gd name="connsiteY2" fmla="*/ 0 h 300147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  <a:gd name="connsiteX0" fmla="*/ 0 w 2501023"/>
              <a:gd name="connsiteY0" fmla="*/ 528998 h 587212"/>
              <a:gd name="connsiteX1" fmla="*/ 1176745 w 2501023"/>
              <a:gd name="connsiteY1" fmla="*/ 536457 h 587212"/>
              <a:gd name="connsiteX2" fmla="*/ 2501023 w 2501023"/>
              <a:gd name="connsiteY2" fmla="*/ 0 h 58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1023" h="587212">
                <a:moveTo>
                  <a:pt x="0" y="528998"/>
                </a:moveTo>
                <a:cubicBezTo>
                  <a:pt x="272120" y="581859"/>
                  <a:pt x="759908" y="624623"/>
                  <a:pt x="1176745" y="536457"/>
                </a:cubicBezTo>
                <a:cubicBezTo>
                  <a:pt x="1593582" y="448291"/>
                  <a:pt x="2170907" y="293833"/>
                  <a:pt x="2501023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924727D-B56A-AD45-AFA9-6277A1FDA8EA}"/>
              </a:ext>
            </a:extLst>
          </p:cNvPr>
          <p:cNvSpPr/>
          <p:nvPr/>
        </p:nvSpPr>
        <p:spPr bwMode="auto">
          <a:xfrm>
            <a:off x="6645726" y="1507719"/>
            <a:ext cx="1105519" cy="2018439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2006600">
                <a:moveTo>
                  <a:pt x="0" y="2006600"/>
                </a:moveTo>
                <a:cubicBezTo>
                  <a:pt x="439208" y="1780116"/>
                  <a:pt x="878417" y="1553633"/>
                  <a:pt x="1168400" y="1219200"/>
                </a:cubicBezTo>
                <a:cubicBezTo>
                  <a:pt x="1458383" y="884767"/>
                  <a:pt x="1599141" y="442383"/>
                  <a:pt x="173990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88E17C9-2431-814A-9151-624C9AB629A3}"/>
              </a:ext>
            </a:extLst>
          </p:cNvPr>
          <p:cNvSpPr/>
          <p:nvPr/>
        </p:nvSpPr>
        <p:spPr bwMode="auto">
          <a:xfrm>
            <a:off x="5663150" y="1461811"/>
            <a:ext cx="2094450" cy="1142287"/>
          </a:xfrm>
          <a:custGeom>
            <a:avLst/>
            <a:gdLst>
              <a:gd name="connsiteX0" fmla="*/ 0 w 1739900"/>
              <a:gd name="connsiteY0" fmla="*/ 2006600 h 2006600"/>
              <a:gd name="connsiteX1" fmla="*/ 1168400 w 1739900"/>
              <a:gd name="connsiteY1" fmla="*/ 1219200 h 2006600"/>
              <a:gd name="connsiteX2" fmla="*/ 1739900 w 1739900"/>
              <a:gd name="connsiteY2" fmla="*/ 0 h 2006600"/>
              <a:gd name="connsiteX0" fmla="*/ 0 w 3073400"/>
              <a:gd name="connsiteY0" fmla="*/ 819362 h 819362"/>
              <a:gd name="connsiteX1" fmla="*/ 1168400 w 3073400"/>
              <a:gd name="connsiteY1" fmla="*/ 31962 h 819362"/>
              <a:gd name="connsiteX2" fmla="*/ 3073400 w 3073400"/>
              <a:gd name="connsiteY2" fmla="*/ 0 h 819362"/>
              <a:gd name="connsiteX0" fmla="*/ 0 w 3073400"/>
              <a:gd name="connsiteY0" fmla="*/ 819362 h 1007981"/>
              <a:gd name="connsiteX1" fmla="*/ 1778000 w 3073400"/>
              <a:gd name="connsiteY1" fmla="*/ 985097 h 1007981"/>
              <a:gd name="connsiteX2" fmla="*/ 3073400 w 3073400"/>
              <a:gd name="connsiteY2" fmla="*/ 0 h 1007981"/>
              <a:gd name="connsiteX0" fmla="*/ 0 w 3098800"/>
              <a:gd name="connsiteY0" fmla="*/ 568537 h 993552"/>
              <a:gd name="connsiteX1" fmla="*/ 1803400 w 3098800"/>
              <a:gd name="connsiteY1" fmla="*/ 985097 h 993552"/>
              <a:gd name="connsiteX2" fmla="*/ 3098800 w 3098800"/>
              <a:gd name="connsiteY2" fmla="*/ 0 h 993552"/>
              <a:gd name="connsiteX0" fmla="*/ 0 w 3098800"/>
              <a:gd name="connsiteY0" fmla="*/ 568537 h 1001603"/>
              <a:gd name="connsiteX1" fmla="*/ 1803400 w 3098800"/>
              <a:gd name="connsiteY1" fmla="*/ 985097 h 1001603"/>
              <a:gd name="connsiteX2" fmla="*/ 3098800 w 3098800"/>
              <a:gd name="connsiteY2" fmla="*/ 0 h 1001603"/>
              <a:gd name="connsiteX0" fmla="*/ 0 w 3098800"/>
              <a:gd name="connsiteY0" fmla="*/ 568537 h 1115025"/>
              <a:gd name="connsiteX1" fmla="*/ 2451100 w 3098800"/>
              <a:gd name="connsiteY1" fmla="*/ 1102149 h 1115025"/>
              <a:gd name="connsiteX2" fmla="*/ 3098800 w 3098800"/>
              <a:gd name="connsiteY2" fmla="*/ 0 h 1115025"/>
              <a:gd name="connsiteX0" fmla="*/ 0 w 3098800"/>
              <a:gd name="connsiteY0" fmla="*/ 568537 h 860218"/>
              <a:gd name="connsiteX1" fmla="*/ 1587500 w 3098800"/>
              <a:gd name="connsiteY1" fmla="*/ 834603 h 860218"/>
              <a:gd name="connsiteX2" fmla="*/ 3098800 w 3098800"/>
              <a:gd name="connsiteY2" fmla="*/ 0 h 860218"/>
              <a:gd name="connsiteX0" fmla="*/ 0 w 2374900"/>
              <a:gd name="connsiteY0" fmla="*/ 0 h 367682"/>
              <a:gd name="connsiteX1" fmla="*/ 1587500 w 2374900"/>
              <a:gd name="connsiteY1" fmla="*/ 266066 h 367682"/>
              <a:gd name="connsiteX2" fmla="*/ 2374900 w 2374900"/>
              <a:gd name="connsiteY2" fmla="*/ 117051 h 367682"/>
              <a:gd name="connsiteX0" fmla="*/ 0 w 2374900"/>
              <a:gd name="connsiteY0" fmla="*/ 0 h 398226"/>
              <a:gd name="connsiteX1" fmla="*/ 1155700 w 2374900"/>
              <a:gd name="connsiteY1" fmla="*/ 332952 h 398226"/>
              <a:gd name="connsiteX2" fmla="*/ 2374900 w 2374900"/>
              <a:gd name="connsiteY2" fmla="*/ 117051 h 398226"/>
              <a:gd name="connsiteX0" fmla="*/ 0 w 2374900"/>
              <a:gd name="connsiteY0" fmla="*/ 0 h 346947"/>
              <a:gd name="connsiteX1" fmla="*/ 1155700 w 2374900"/>
              <a:gd name="connsiteY1" fmla="*/ 332952 h 346947"/>
              <a:gd name="connsiteX2" fmla="*/ 2374900 w 2374900"/>
              <a:gd name="connsiteY2" fmla="*/ 117051 h 346947"/>
              <a:gd name="connsiteX0" fmla="*/ 0 w 2501900"/>
              <a:gd name="connsiteY0" fmla="*/ 0 h 338823"/>
              <a:gd name="connsiteX1" fmla="*/ 1155700 w 2501900"/>
              <a:gd name="connsiteY1" fmla="*/ 332952 h 338823"/>
              <a:gd name="connsiteX2" fmla="*/ 2501900 w 2501900"/>
              <a:gd name="connsiteY2" fmla="*/ 83607 h 338823"/>
              <a:gd name="connsiteX0" fmla="*/ 0 w 2516807"/>
              <a:gd name="connsiteY0" fmla="*/ 0 h 449412"/>
              <a:gd name="connsiteX1" fmla="*/ 1155700 w 2516807"/>
              <a:gd name="connsiteY1" fmla="*/ 332952 h 449412"/>
              <a:gd name="connsiteX2" fmla="*/ 2516807 w 2516807"/>
              <a:gd name="connsiteY2" fmla="*/ 306449 h 449412"/>
              <a:gd name="connsiteX0" fmla="*/ 0 w 2516807"/>
              <a:gd name="connsiteY0" fmla="*/ 0 h 365123"/>
              <a:gd name="connsiteX1" fmla="*/ 1155700 w 2516807"/>
              <a:gd name="connsiteY1" fmla="*/ 332952 h 365123"/>
              <a:gd name="connsiteX2" fmla="*/ 2516807 w 2516807"/>
              <a:gd name="connsiteY2" fmla="*/ 306449 h 365123"/>
              <a:gd name="connsiteX0" fmla="*/ 0 w 2516807"/>
              <a:gd name="connsiteY0" fmla="*/ 0 h 385789"/>
              <a:gd name="connsiteX1" fmla="*/ 1081165 w 2516807"/>
              <a:gd name="connsiteY1" fmla="*/ 362664 h 385789"/>
              <a:gd name="connsiteX2" fmla="*/ 2516807 w 2516807"/>
              <a:gd name="connsiteY2" fmla="*/ 306449 h 385789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1196715"/>
              <a:gd name="connsiteX1" fmla="*/ 1081165 w 1831088"/>
              <a:gd name="connsiteY1" fmla="*/ 1165003 h 1196715"/>
              <a:gd name="connsiteX2" fmla="*/ 1831088 w 1831088"/>
              <a:gd name="connsiteY2" fmla="*/ 0 h 1196715"/>
              <a:gd name="connsiteX0" fmla="*/ 0 w 1831088"/>
              <a:gd name="connsiteY0" fmla="*/ 802339 h 888254"/>
              <a:gd name="connsiteX1" fmla="*/ 1096072 w 1831088"/>
              <a:gd name="connsiteY1" fmla="*/ 718608 h 888254"/>
              <a:gd name="connsiteX2" fmla="*/ 1831088 w 1831088"/>
              <a:gd name="connsiteY2" fmla="*/ 0 h 888254"/>
              <a:gd name="connsiteX0" fmla="*/ 0 w 1831088"/>
              <a:gd name="connsiteY0" fmla="*/ 802339 h 895531"/>
              <a:gd name="connsiteX1" fmla="*/ 1096072 w 1831088"/>
              <a:gd name="connsiteY1" fmla="*/ 718608 h 895531"/>
              <a:gd name="connsiteX2" fmla="*/ 1831088 w 1831088"/>
              <a:gd name="connsiteY2" fmla="*/ 0 h 895531"/>
              <a:gd name="connsiteX0" fmla="*/ 0 w 1831088"/>
              <a:gd name="connsiteY0" fmla="*/ 802339 h 912111"/>
              <a:gd name="connsiteX1" fmla="*/ 1096072 w 1831088"/>
              <a:gd name="connsiteY1" fmla="*/ 718608 h 912111"/>
              <a:gd name="connsiteX2" fmla="*/ 1831088 w 1831088"/>
              <a:gd name="connsiteY2" fmla="*/ 0 h 912111"/>
              <a:gd name="connsiteX0" fmla="*/ 0 w 1831088"/>
              <a:gd name="connsiteY0" fmla="*/ 802339 h 881354"/>
              <a:gd name="connsiteX1" fmla="*/ 1051352 w 1831088"/>
              <a:gd name="connsiteY1" fmla="*/ 617809 h 881354"/>
              <a:gd name="connsiteX2" fmla="*/ 1831088 w 1831088"/>
              <a:gd name="connsiteY2" fmla="*/ 0 h 881354"/>
              <a:gd name="connsiteX0" fmla="*/ 0 w 1831088"/>
              <a:gd name="connsiteY0" fmla="*/ 802339 h 868364"/>
              <a:gd name="connsiteX1" fmla="*/ 1051352 w 1831088"/>
              <a:gd name="connsiteY1" fmla="*/ 617809 h 868364"/>
              <a:gd name="connsiteX2" fmla="*/ 1831088 w 1831088"/>
              <a:gd name="connsiteY2" fmla="*/ 0 h 868364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76919"/>
              <a:gd name="connsiteX1" fmla="*/ 1051352 w 1831088"/>
              <a:gd name="connsiteY1" fmla="*/ 661008 h 876919"/>
              <a:gd name="connsiteX2" fmla="*/ 1831088 w 1831088"/>
              <a:gd name="connsiteY2" fmla="*/ 0 h 876919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38906"/>
              <a:gd name="connsiteX1" fmla="*/ 1051352 w 1831088"/>
              <a:gd name="connsiteY1" fmla="*/ 661008 h 838906"/>
              <a:gd name="connsiteX2" fmla="*/ 1831088 w 1831088"/>
              <a:gd name="connsiteY2" fmla="*/ 0 h 838906"/>
              <a:gd name="connsiteX0" fmla="*/ 0 w 1831088"/>
              <a:gd name="connsiteY0" fmla="*/ 802339 h 807514"/>
              <a:gd name="connsiteX1" fmla="*/ 1051352 w 1831088"/>
              <a:gd name="connsiteY1" fmla="*/ 661008 h 807514"/>
              <a:gd name="connsiteX2" fmla="*/ 1831088 w 1831088"/>
              <a:gd name="connsiteY2" fmla="*/ 0 h 807514"/>
              <a:gd name="connsiteX0" fmla="*/ 0 w 1831088"/>
              <a:gd name="connsiteY0" fmla="*/ 802339 h 806689"/>
              <a:gd name="connsiteX1" fmla="*/ 1106867 w 1831088"/>
              <a:gd name="connsiteY1" fmla="*/ 652813 h 806689"/>
              <a:gd name="connsiteX2" fmla="*/ 1831088 w 1831088"/>
              <a:gd name="connsiteY2" fmla="*/ 0 h 806689"/>
              <a:gd name="connsiteX0" fmla="*/ 0 w 1831088"/>
              <a:gd name="connsiteY0" fmla="*/ 802339 h 804063"/>
              <a:gd name="connsiteX1" fmla="*/ 1106867 w 1831088"/>
              <a:gd name="connsiteY1" fmla="*/ 652813 h 804063"/>
              <a:gd name="connsiteX2" fmla="*/ 1831088 w 1831088"/>
              <a:gd name="connsiteY2" fmla="*/ 0 h 804063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  <a:gd name="connsiteX0" fmla="*/ 0 w 1831088"/>
              <a:gd name="connsiteY0" fmla="*/ 802339 h 803310"/>
              <a:gd name="connsiteX1" fmla="*/ 1106867 w 1831088"/>
              <a:gd name="connsiteY1" fmla="*/ 579063 h 803310"/>
              <a:gd name="connsiteX2" fmla="*/ 1831088 w 1831088"/>
              <a:gd name="connsiteY2" fmla="*/ 0 h 80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1088" h="803310">
                <a:moveTo>
                  <a:pt x="0" y="802339"/>
                </a:moveTo>
                <a:cubicBezTo>
                  <a:pt x="475765" y="817026"/>
                  <a:pt x="934921" y="661632"/>
                  <a:pt x="1106867" y="579063"/>
                </a:cubicBezTo>
                <a:cubicBezTo>
                  <a:pt x="1278813" y="496494"/>
                  <a:pt x="1658501" y="271243"/>
                  <a:pt x="1831088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3CF80F-7BE4-0949-AB38-349BB5BC1D49}"/>
              </a:ext>
            </a:extLst>
          </p:cNvPr>
          <p:cNvSpPr/>
          <p:nvPr/>
        </p:nvSpPr>
        <p:spPr bwMode="auto">
          <a:xfrm>
            <a:off x="6121399" y="54393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/>
              <p:nvPr/>
            </p:nvSpPr>
            <p:spPr>
              <a:xfrm>
                <a:off x="3886200" y="5591437"/>
                <a:ext cx="1881047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15C2267-5CBB-4F4A-8040-D66ECA8FC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591437"/>
                <a:ext cx="1881047" cy="471539"/>
              </a:xfrm>
              <a:prstGeom prst="rect">
                <a:avLst/>
              </a:prstGeom>
              <a:blipFill>
                <a:blip r:embed="rId4"/>
                <a:stretch>
                  <a:fillRect t="-5263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669A18-D342-B646-B9E9-5B8E92E87070}"/>
              </a:ext>
            </a:extLst>
          </p:cNvPr>
          <p:cNvCxnSpPr>
            <a:cxnSpLocks/>
            <a:stCxn id="39" idx="6"/>
            <a:endCxn id="34" idx="3"/>
          </p:cNvCxnSpPr>
          <p:nvPr/>
        </p:nvCxnSpPr>
        <p:spPr bwMode="auto">
          <a:xfrm flipH="1">
            <a:off x="5651420" y="5482451"/>
            <a:ext cx="556154" cy="1828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/>
              <p:nvPr/>
            </p:nvSpPr>
            <p:spPr>
              <a:xfrm>
                <a:off x="3274360" y="2768466"/>
                <a:ext cx="2940139" cy="4715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461187-167F-BB4C-9D75-AC72FA543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360" y="2768466"/>
                <a:ext cx="2940139" cy="471539"/>
              </a:xfrm>
              <a:prstGeom prst="rect">
                <a:avLst/>
              </a:prstGeom>
              <a:blipFill>
                <a:blip r:embed="rId5"/>
                <a:stretch>
                  <a:fillRect t="-7895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6B722DA4-BD63-7149-A461-7555C8F895E5}"/>
              </a:ext>
            </a:extLst>
          </p:cNvPr>
          <p:cNvSpPr/>
          <p:nvPr/>
        </p:nvSpPr>
        <p:spPr bwMode="auto">
          <a:xfrm>
            <a:off x="5638800" y="5591763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715E737-E759-B544-9C72-EAE49A1EA7FA}"/>
                  </a:ext>
                </a:extLst>
              </p:cNvPr>
              <p:cNvSpPr/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715E737-E759-B544-9C72-EAE49A1EA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432" y="1226041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C95E34-3195-9A48-B3B1-8FFFA1E6DA08}"/>
              </a:ext>
            </a:extLst>
          </p:cNvPr>
          <p:cNvCxnSpPr>
            <a:cxnSpLocks/>
            <a:endCxn id="36" idx="4"/>
          </p:cNvCxnSpPr>
          <p:nvPr/>
        </p:nvCxnSpPr>
        <p:spPr bwMode="auto">
          <a:xfrm flipH="1">
            <a:off x="5681888" y="3040341"/>
            <a:ext cx="514682" cy="32243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488A8FE9-638C-E841-96B7-01BC5AA74A52}"/>
              </a:ext>
            </a:extLst>
          </p:cNvPr>
          <p:cNvSpPr/>
          <p:nvPr/>
        </p:nvSpPr>
        <p:spPr bwMode="auto">
          <a:xfrm>
            <a:off x="6121398" y="2997251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A0FCE97-5804-BE4D-9852-92D7FE24FAF1}"/>
              </a:ext>
            </a:extLst>
          </p:cNvPr>
          <p:cNvSpPr/>
          <p:nvPr/>
        </p:nvSpPr>
        <p:spPr bwMode="auto">
          <a:xfrm>
            <a:off x="5638800" y="3276600"/>
            <a:ext cx="86175" cy="86175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1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 classifier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Rectangle 2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new point, find the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closest points from training data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Vote for class label with labels of the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points </a:t>
                </a:r>
              </a:p>
            </p:txBody>
          </p:sp>
        </mc:Choice>
        <mc:Fallback xmlns="">
          <p:sp>
            <p:nvSpPr>
              <p:cNvPr id="1843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36" name="Picture 4" descr="duda_4"/>
          <p:cNvPicPr>
            <a:picLocks noChangeAspect="1" noChangeArrowheads="1"/>
          </p:cNvPicPr>
          <p:nvPr/>
        </p:nvPicPr>
        <p:blipFill>
          <a:blip r:embed="rId4" cstate="print"/>
          <a:srcRect l="25735" r="25735" b="27457"/>
          <a:stretch>
            <a:fillRect/>
          </a:stretch>
        </p:blipFill>
        <p:spPr bwMode="auto">
          <a:xfrm>
            <a:off x="4114800" y="2286000"/>
            <a:ext cx="3962400" cy="375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934200" y="2438400"/>
            <a:ext cx="704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+mn-lt"/>
              </a:rPr>
              <a:t>k = 5</a:t>
            </a:r>
          </a:p>
        </p:txBody>
      </p:sp>
    </p:spTree>
    <p:extLst>
      <p:ext uri="{BB962C8B-B14F-4D97-AF65-F5344CB8AC3E}">
        <p14:creationId xmlns:p14="http://schemas.microsoft.com/office/powerpoint/2010/main" val="1663256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C77097-0E6B-1846-BEAB-04C41C219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5" r="-10769"/>
          <a:stretch/>
        </p:blipFill>
        <p:spPr>
          <a:xfrm>
            <a:off x="3429000" y="3631044"/>
            <a:ext cx="6490949" cy="3379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/>
              <p:nvPr/>
            </p:nvSpPr>
            <p:spPr>
              <a:xfrm>
                <a:off x="4495801" y="6450444"/>
                <a:ext cx="514307" cy="3679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1BB653-F4DD-7243-9EA5-486246FA7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1" y="6450444"/>
                <a:ext cx="514307" cy="3679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/>
              <p:nvPr/>
            </p:nvSpPr>
            <p:spPr>
              <a:xfrm>
                <a:off x="7924800" y="6223378"/>
                <a:ext cx="519245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aseline="-250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BB3D9F-723B-F844-837C-9887E26C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223378"/>
                <a:ext cx="519245" cy="3684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D5BD0-3B28-5549-9AE4-548F18CE9A3F}"/>
                  </a:ext>
                </a:extLst>
              </p:cNvPr>
              <p:cNvSpPr/>
              <p:nvPr/>
            </p:nvSpPr>
            <p:spPr>
              <a:xfrm>
                <a:off x="2895600" y="4648200"/>
                <a:ext cx="43941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BD5BD0-3B28-5549-9AE4-548F18CE9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648200"/>
                <a:ext cx="439416" cy="471539"/>
              </a:xfrm>
              <a:prstGeom prst="rect">
                <a:avLst/>
              </a:prstGeom>
              <a:blipFill>
                <a:blip r:embed="rId6"/>
                <a:stretch>
                  <a:fillRect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811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Goal: find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to minimize loss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some initial estimate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Repeat until convergence: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Find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the </a:t>
                </a:r>
                <a:r>
                  <a:rPr lang="en-US" sz="2400" i="1" dirty="0"/>
                  <a:t>gradient</a:t>
                </a:r>
                <a:r>
                  <a:rPr lang="en-US" sz="2400" dirty="0"/>
                  <a:t> of the loss </a:t>
                </a:r>
                <a:r>
                  <a:rPr lang="en-US" sz="2400" dirty="0" err="1"/>
                  <a:t>w.r.t</a:t>
                </a:r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Take a small step in the </a:t>
                </a:r>
                <a:r>
                  <a:rPr lang="en-US" sz="2400" i="1" dirty="0"/>
                  <a:t>opposite</a:t>
                </a:r>
                <a:r>
                  <a:rPr lang="en-US" sz="2400" dirty="0"/>
                  <a:t> direction: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</m:oMath>
                </a14:m>
                <a:r>
                  <a:rPr lang="en-US" sz="2400" dirty="0"/>
                  <a:t>is the step size or </a:t>
                </a:r>
                <a:r>
                  <a:rPr lang="en-US" sz="2400" i="1" dirty="0"/>
                  <a:t>learning rate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B80D0DD-88D9-9344-BCD1-75A619A8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19600"/>
            <a:ext cx="6781800" cy="2256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1A214-DB96-0940-9AC0-74F2B490A391}"/>
              </a:ext>
            </a:extLst>
          </p:cNvPr>
          <p:cNvSpPr txBox="1"/>
          <p:nvPr/>
        </p:nvSpPr>
        <p:spPr>
          <a:xfrm>
            <a:off x="9372600" y="6459351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Figure source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7BFF1A-F046-2843-9DAF-0B188BF64FDF}"/>
              </a:ext>
            </a:extLst>
          </p:cNvPr>
          <p:cNvSpPr/>
          <p:nvPr/>
        </p:nvSpPr>
        <p:spPr bwMode="auto">
          <a:xfrm>
            <a:off x="4953000" y="4343400"/>
            <a:ext cx="22860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387AF-2A42-4144-A144-83548BA48FD9}"/>
              </a:ext>
            </a:extLst>
          </p:cNvPr>
          <p:cNvSpPr/>
          <p:nvPr/>
        </p:nvSpPr>
        <p:spPr bwMode="auto">
          <a:xfrm>
            <a:off x="7239000" y="4434245"/>
            <a:ext cx="34290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701B8D-4A01-DE47-B0CA-B30F4CFA19C1}"/>
              </a:ext>
            </a:extLst>
          </p:cNvPr>
          <p:cNvSpPr/>
          <p:nvPr/>
        </p:nvSpPr>
        <p:spPr bwMode="auto">
          <a:xfrm>
            <a:off x="2743200" y="4343400"/>
            <a:ext cx="2209800" cy="23328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56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56FE-0D55-D047-9C6B-1AB58CAB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batch 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Since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𝑙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𝑤</m:t>
                            </m:r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99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dirty="0"/>
                  <a:t>,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sym typeface="Symbol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single parameter update, need to cycle through the entire training set!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8F354C-2EAE-8344-843D-12A8864707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43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5A58-F1E2-E64B-8A10-D9380052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90270-000D-534E-AE0D-56F14B2C88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At each iteration, take a </a:t>
                </a:r>
                <a:r>
                  <a:rPr lang="en-US" i="1" dirty="0"/>
                  <a:t>single data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perform a parameter update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d>
                      <m:d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9900CC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the gradient of the loss for that point: </a:t>
                </a:r>
                <a:endParaRPr lang="en-US" i="1" dirty="0">
                  <a:solidFill>
                    <a:srgbClr val="9900CC"/>
                  </a:solidFill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sz="800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called an </a:t>
                </a:r>
                <a:r>
                  <a:rPr lang="en-US" i="1" dirty="0"/>
                  <a:t>online</a:t>
                </a:r>
                <a:r>
                  <a:rPr lang="en-US" dirty="0"/>
                  <a:t> or </a:t>
                </a:r>
                <a:r>
                  <a:rPr lang="en-US" i="1" dirty="0"/>
                  <a:t>stochastic</a:t>
                </a:r>
                <a:r>
                  <a:rPr lang="en-US" dirty="0"/>
                  <a:t> update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practice, </a:t>
                </a:r>
                <a:r>
                  <a:rPr lang="en-US" i="1" dirty="0"/>
                  <a:t>mini-batch</a:t>
                </a:r>
                <a:r>
                  <a:rPr lang="en-US" dirty="0"/>
                  <a:t> </a:t>
                </a:r>
                <a:r>
                  <a:rPr lang="en-US" i="1" dirty="0"/>
                  <a:t>SGD</a:t>
                </a:r>
                <a:r>
                  <a:rPr lang="en-US" dirty="0"/>
                  <a:t> is typically used:</a:t>
                </a:r>
                <a:endParaRPr lang="en-US" dirty="0">
                  <a:solidFill>
                    <a:srgbClr val="9900CC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Group data into mini-batches of size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rgbClr val="9900CC"/>
                  </a:solidFill>
                </a:endParaRPr>
              </a:p>
              <a:p>
                <a:pPr marL="1257300" lvl="2" indent="-4572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Compute gradient of the loss for the mini-batch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1257300" lvl="2" indent="-4572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Update parameters: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890270-000D-534E-AE0D-56F14B2C8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 b="-26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95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Derivative of log:</a:t>
                </a:r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5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/>
                <a:r>
                  <a:rPr lang="en-US" dirty="0"/>
                  <a:t>Derivative of sigmoid: </a:t>
                </a:r>
              </a:p>
              <a:p>
                <a:pPr marL="0" indent="0" algn="ctr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08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also used the </a:t>
                </a:r>
                <a:r>
                  <a:rPr lang="en-US" i="1" dirty="0"/>
                  <a:t>chain rule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4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find the gradient: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sym typeface="Symbol"/>
                        </a:rPr>
                        <m:t>𝑙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𝑤</m:t>
                          </m:r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9900CC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SGD update: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b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1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Let’s take a closer look at the SGD update:</a:t>
                </a:r>
                <a:br>
                  <a:rPr lang="en-US" dirty="0"/>
                </a:br>
                <a:endParaRPr lang="en-US" sz="8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𝜂</m:t>
                      </m:r>
                      <m:r>
                        <a:rPr lang="en-US" i="1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80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incorrectly, </a:t>
                </a:r>
                <a:r>
                  <a:rPr lang="en-US" dirty="0">
                    <a:ea typeface="Cambria Math" panose="02040503050406030204" pitchFamily="18" charset="0"/>
                  </a:rPr>
                  <a:t>but confidently, classified?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T</a:t>
                </a:r>
                <a:r>
                  <a:rPr lang="en-US" sz="2400" dirty="0"/>
                  <a:t>he update rule approaches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←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𝑤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+</m:t>
                    </m:r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𝜂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</a:t>
                </a:r>
                <a:r>
                  <a:rPr lang="en-US" i="1" dirty="0">
                    <a:ea typeface="Cambria Math" panose="02040503050406030204" pitchFamily="18" charset="0"/>
                  </a:rPr>
                  <a:t>correctly, </a:t>
                </a:r>
                <a:r>
                  <a:rPr lang="en-US" dirty="0">
                    <a:ea typeface="Cambria Math" panose="02040503050406030204" pitchFamily="18" charset="0"/>
                  </a:rPr>
                  <a:t>and confidently, classified?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ea typeface="Cambria Math" panose="02040503050406030204" pitchFamily="18" charset="0"/>
                  </a:rPr>
                  <a:t>The update approaches zero (but never actually reaches zero)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>
                  <a:ea typeface="Cambria Math" panose="02040503050406030204" pitchFamily="18" charset="0"/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7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5FDDF4A-EB78-4A4E-A803-8B4ECA2A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426" y="3382204"/>
            <a:ext cx="5618625" cy="2713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Logistic regression </a:t>
                </a:r>
                <a:r>
                  <a:rPr lang="en-US" i="1" dirty="0"/>
                  <a:t>does not converge</a:t>
                </a:r>
                <a:r>
                  <a:rPr lang="en-US" dirty="0"/>
                  <a:t> for linearly separable data!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Scaling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by ever larger constants makes the classifier more confident and keeps increasing the likelihood of the data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1C5A39AC-F228-924E-AF00-C3904D6744E2}"/>
              </a:ext>
            </a:extLst>
          </p:cNvPr>
          <p:cNvSpPr/>
          <p:nvPr/>
        </p:nvSpPr>
        <p:spPr bwMode="auto">
          <a:xfrm>
            <a:off x="4094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CB5047-551D-614E-816C-8A74F2570AAB}"/>
              </a:ext>
            </a:extLst>
          </p:cNvPr>
          <p:cNvSpPr/>
          <p:nvPr/>
        </p:nvSpPr>
        <p:spPr bwMode="auto">
          <a:xfrm>
            <a:off x="43232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ADA28F-FCF7-D648-A006-149B7A0A203D}"/>
              </a:ext>
            </a:extLst>
          </p:cNvPr>
          <p:cNvSpPr/>
          <p:nvPr/>
        </p:nvSpPr>
        <p:spPr bwMode="auto">
          <a:xfrm>
            <a:off x="4475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B32B2C-C4EE-754D-9935-31DA41CD812B}"/>
              </a:ext>
            </a:extLst>
          </p:cNvPr>
          <p:cNvSpPr/>
          <p:nvPr/>
        </p:nvSpPr>
        <p:spPr bwMode="auto">
          <a:xfrm>
            <a:off x="47042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68F0EA-3F1C-9A44-8511-0FD44558D92E}"/>
              </a:ext>
            </a:extLst>
          </p:cNvPr>
          <p:cNvSpPr/>
          <p:nvPr/>
        </p:nvSpPr>
        <p:spPr bwMode="auto">
          <a:xfrm>
            <a:off x="48566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B8BD98-265B-2C43-8606-2C16A0DA99F4}"/>
              </a:ext>
            </a:extLst>
          </p:cNvPr>
          <p:cNvSpPr/>
          <p:nvPr/>
        </p:nvSpPr>
        <p:spPr bwMode="auto">
          <a:xfrm>
            <a:off x="5313825" y="5744404"/>
            <a:ext cx="152400" cy="1524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1E5755-69D9-E94E-A066-AE82880C8438}"/>
              </a:ext>
            </a:extLst>
          </p:cNvPr>
          <p:cNvSpPr/>
          <p:nvPr/>
        </p:nvSpPr>
        <p:spPr bwMode="auto">
          <a:xfrm>
            <a:off x="66092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E8278C-E8AA-144A-AD2E-2373E48E043D}"/>
              </a:ext>
            </a:extLst>
          </p:cNvPr>
          <p:cNvSpPr/>
          <p:nvPr/>
        </p:nvSpPr>
        <p:spPr bwMode="auto">
          <a:xfrm>
            <a:off x="67616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5DF284-83A8-D143-8347-FC17629E2F62}"/>
              </a:ext>
            </a:extLst>
          </p:cNvPr>
          <p:cNvSpPr/>
          <p:nvPr/>
        </p:nvSpPr>
        <p:spPr bwMode="auto">
          <a:xfrm>
            <a:off x="70664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0BAB8FC-35E0-AC49-B6C2-9DFF0D6E1841}"/>
              </a:ext>
            </a:extLst>
          </p:cNvPr>
          <p:cNvSpPr/>
          <p:nvPr/>
        </p:nvSpPr>
        <p:spPr bwMode="auto">
          <a:xfrm>
            <a:off x="7295025" y="5744404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DA4B7D-161B-DB4D-A984-D8D867B19BC4}"/>
              </a:ext>
            </a:extLst>
          </p:cNvPr>
          <p:cNvSpPr txBox="1"/>
          <p:nvPr/>
        </p:nvSpPr>
        <p:spPr>
          <a:xfrm>
            <a:off x="10210800" y="6368419"/>
            <a:ext cx="127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60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K-nearest neighbor classifier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Rectangle 2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new point, find the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closest points from training data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Vote for class label with labels of the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points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1-NN vs.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-NN</a:t>
                </a:r>
              </a:p>
            </p:txBody>
          </p:sp>
        </mc:Choice>
        <mc:Fallback xmlns="">
          <p:sp>
            <p:nvSpPr>
              <p:cNvPr id="18434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creen Shot 2015-11-17 at 1.12.50 PM.png">
            <a:extLst>
              <a:ext uri="{FF2B5EF4-FFF2-40B4-BE49-F238E27FC236}">
                <a16:creationId xmlns:a16="http://schemas.microsoft.com/office/drawing/2014/main" id="{73FD6C0E-5EF2-CD48-96A4-490192015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5"/>
          <a:stretch/>
        </p:blipFill>
        <p:spPr>
          <a:xfrm>
            <a:off x="1371600" y="3019654"/>
            <a:ext cx="9448800" cy="2390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85DB18-6911-FA43-B653-7A15801DD042}"/>
              </a:ext>
            </a:extLst>
          </p:cNvPr>
          <p:cNvSpPr txBox="1"/>
          <p:nvPr/>
        </p:nvSpPr>
        <p:spPr>
          <a:xfrm>
            <a:off x="3798950" y="632460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Source: </a:t>
            </a:r>
            <a:r>
              <a:rPr lang="en-US" sz="1800" b="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http://cs231n.github.io/classification/</a:t>
            </a:r>
            <a:endParaRPr lang="en-US" sz="18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698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4B25-8F72-F54A-B57C-57A778F8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Logistic regression </a:t>
                </a:r>
                <a:r>
                  <a:rPr lang="en-US" i="1" dirty="0"/>
                  <a:t>does not converge</a:t>
                </a:r>
                <a:r>
                  <a:rPr lang="en-US" dirty="0"/>
                  <a:t> for linearly separable data! 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Scaling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dirty="0"/>
                  <a:t> by ever larger constants makes the classifier more confident and keeps increasing the likelihood of the data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73A9D7-CBDA-B649-B696-B5FE7FCA16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CB7D35E7-C607-B249-A19B-01B38E19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5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40941E1-0233-994A-8745-3776D125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68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1AB2CB0-D5DB-5146-A97E-1D8C4A7A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31" y="3002280"/>
            <a:ext cx="364453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90E9E1-A29D-6747-8421-C81A8CAB0C93}"/>
              </a:ext>
            </a:extLst>
          </p:cNvPr>
          <p:cNvSpPr txBox="1"/>
          <p:nvPr/>
        </p:nvSpPr>
        <p:spPr>
          <a:xfrm>
            <a:off x="9067800" y="64008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7"/>
              </a:rPr>
              <a:t>J. Johnson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57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800601"/>
                <a:ext cx="11582400" cy="1981199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Find a </a:t>
                </a:r>
                <a:r>
                  <a:rPr lang="en-US" sz="2800" i="1" dirty="0"/>
                  <a:t>linear function </a:t>
                </a:r>
                <a:r>
                  <a:rPr lang="en-US" sz="2800" dirty="0"/>
                  <a:t>to separate the classes: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(2)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solidFill>
                                        <a:srgbClr val="99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9900CC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sgn</m:t>
                      </m:r>
                      <m:r>
                        <a:rPr lang="en-US" b="0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1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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  <a:sym typeface="Symbol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baseline="-25000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i="1" dirty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800601"/>
                <a:ext cx="11582400" cy="1981199"/>
              </a:xfrm>
              <a:blipFill>
                <a:blip r:embed="rId3"/>
                <a:stretch>
                  <a:fillRect l="-987" t="-3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733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67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05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5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15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81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00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4191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02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linear classifiers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988" y="2209801"/>
            <a:ext cx="6119813" cy="426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29200" y="64008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Body wave magnitude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261156" y="386362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Surface wave magnitude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8043" y="4590807"/>
            <a:ext cx="230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Nuclear explosions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224" y="27548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Earthquakes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5DC77-05FD-6F4E-A67A-95C2D46873B5}"/>
              </a:ext>
            </a:extLst>
          </p:cNvPr>
          <p:cNvSpPr txBox="1"/>
          <p:nvPr/>
        </p:nvSpPr>
        <p:spPr>
          <a:xfrm>
            <a:off x="4366358" y="1459467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Seismic data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729988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75262</TotalTime>
  <Words>2950</Words>
  <Application>Microsoft Macintosh PowerPoint</Application>
  <PresentationFormat>Widescreen</PresentationFormat>
  <Paragraphs>455</Paragraphs>
  <Slides>70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Cambria Math</vt:lpstr>
      <vt:lpstr>Lucida Grande</vt:lpstr>
      <vt:lpstr>Symbol</vt:lpstr>
      <vt:lpstr>System Font Regular</vt:lpstr>
      <vt:lpstr>Times New Roman</vt:lpstr>
      <vt:lpstr>Default Design</vt:lpstr>
      <vt:lpstr>Blank Presentation</vt:lpstr>
      <vt:lpstr>Everything you’ve ever wanted to know about linear classifiers (Part 1)</vt:lpstr>
      <vt:lpstr>Outline</vt:lpstr>
      <vt:lpstr>Recall: The basic supervised learning framework</vt:lpstr>
      <vt:lpstr>Nearest neighbor classifier</vt:lpstr>
      <vt:lpstr>Nearest neighbors of images based on raw pixel values</vt:lpstr>
      <vt:lpstr>K-nearest neighbor classifier</vt:lpstr>
      <vt:lpstr>K-nearest neighbor classifier</vt:lpstr>
      <vt:lpstr>Linear classifier</vt:lpstr>
      <vt:lpstr>Visualizing linear classifiers</vt:lpstr>
      <vt:lpstr>Visualizing linear classifiers</vt:lpstr>
      <vt:lpstr>Linear classifier: Perceptron view</vt:lpstr>
      <vt:lpstr>Loose inspiration: Biological neurons</vt:lpstr>
      <vt:lpstr>Perceptrons, linear separability, Boolean functions</vt:lpstr>
      <vt:lpstr>NN vs. linear classifiers: Pros and cons</vt:lpstr>
      <vt:lpstr>Outline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Empirical loss minimization</vt:lpstr>
      <vt:lpstr>Supervised learning in a nutshell</vt:lpstr>
      <vt:lpstr>Outline</vt:lpstr>
      <vt:lpstr>Training linear classifiers</vt:lpstr>
      <vt:lpstr>Training linear classifiers</vt:lpstr>
      <vt:lpstr>Linear regression (“straw man” model)</vt:lpstr>
      <vt:lpstr>Linear regression: Optimization</vt:lpstr>
      <vt:lpstr>Linear regression: Optimization</vt:lpstr>
      <vt:lpstr>Linear regression: Optimization</vt:lpstr>
      <vt:lpstr>Linear regression: Optimization</vt:lpstr>
      <vt:lpstr>Linear regression: Optimization</vt:lpstr>
      <vt:lpstr>Linear regression as maximum likelihood estimation</vt:lpstr>
      <vt:lpstr>Maximum likelihood estimation</vt:lpstr>
      <vt:lpstr>Maximum likelihood estimation</vt:lpstr>
      <vt:lpstr>Linear regression as maximum likelihood estimation</vt:lpstr>
      <vt:lpstr>Problem with linear regression</vt:lpstr>
      <vt:lpstr>Problem with linear regression</vt:lpstr>
      <vt:lpstr>Next idea</vt:lpstr>
      <vt:lpstr>Linear classifiers: Outline</vt:lpstr>
      <vt:lpstr>Logistic regression</vt:lpstr>
      <vt:lpstr>Sigmoid: Properties</vt:lpstr>
      <vt:lpstr>Sigmoid: Properties</vt:lpstr>
      <vt:lpstr>Sigmoid: Properties</vt:lpstr>
      <vt:lpstr>Sigmoid: Properties</vt:lpstr>
      <vt:lpstr>Sigmoid: Properties</vt:lpstr>
      <vt:lpstr>Sigmoid: Interpretation</vt:lpstr>
      <vt:lpstr>Sigmoid: Interpretation</vt:lpstr>
      <vt:lpstr>Logistic loss</vt:lpstr>
      <vt:lpstr>Logistic loss</vt:lpstr>
      <vt:lpstr>Logistic loss: Optimization</vt:lpstr>
      <vt:lpstr>Gradient descent</vt:lpstr>
      <vt:lpstr>The gradient vector</vt:lpstr>
      <vt:lpstr>The gradient vector</vt:lpstr>
      <vt:lpstr>Gradient descent</vt:lpstr>
      <vt:lpstr>Gradient descent</vt:lpstr>
      <vt:lpstr>Gradient descent</vt:lpstr>
      <vt:lpstr>Full batch gradient descent</vt:lpstr>
      <vt:lpstr>Stochastic gradient descent (SGD)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  <vt:lpstr>SGD for logistic regression</vt:lpstr>
    </vt:vector>
  </TitlesOfParts>
  <Company>NUS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Observations </dc:title>
  <dc:creator>Min-Yen Kan</dc:creator>
  <cp:lastModifiedBy>Microsoft Office User</cp:lastModifiedBy>
  <cp:revision>710</cp:revision>
  <cp:lastPrinted>2020-09-04T16:56:38Z</cp:lastPrinted>
  <dcterms:created xsi:type="dcterms:W3CDTF">2003-12-24T06:34:20Z</dcterms:created>
  <dcterms:modified xsi:type="dcterms:W3CDTF">2023-02-01T02:40:16Z</dcterms:modified>
</cp:coreProperties>
</file>